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464" r:id="rId2"/>
    <p:sldId id="256" r:id="rId3"/>
    <p:sldId id="465" r:id="rId4"/>
    <p:sldId id="257" r:id="rId5"/>
    <p:sldId id="259" r:id="rId6"/>
    <p:sldId id="258" r:id="rId7"/>
    <p:sldId id="260" r:id="rId8"/>
    <p:sldId id="262" r:id="rId9"/>
    <p:sldId id="264" r:id="rId10"/>
    <p:sldId id="263" r:id="rId11"/>
    <p:sldId id="265" r:id="rId12"/>
    <p:sldId id="266" r:id="rId13"/>
    <p:sldId id="267" r:id="rId14"/>
    <p:sldId id="268" r:id="rId15"/>
    <p:sldId id="269" r:id="rId16"/>
    <p:sldId id="270" r:id="rId17"/>
    <p:sldId id="469" r:id="rId18"/>
    <p:sldId id="272" r:id="rId19"/>
    <p:sldId id="273" r:id="rId20"/>
    <p:sldId id="280" r:id="rId21"/>
    <p:sldId id="474" r:id="rId22"/>
    <p:sldId id="470" r:id="rId23"/>
    <p:sldId id="471" r:id="rId24"/>
    <p:sldId id="473" r:id="rId25"/>
    <p:sldId id="472" r:id="rId26"/>
    <p:sldId id="475" r:id="rId27"/>
    <p:sldId id="476" r:id="rId28"/>
    <p:sldId id="477" r:id="rId29"/>
    <p:sldId id="399" r:id="rId30"/>
    <p:sldId id="275" r:id="rId31"/>
    <p:sldId id="278" r:id="rId32"/>
    <p:sldId id="282" r:id="rId33"/>
    <p:sldId id="402" r:id="rId34"/>
    <p:sldId id="401" r:id="rId35"/>
    <p:sldId id="478" r:id="rId36"/>
    <p:sldId id="480" r:id="rId37"/>
    <p:sldId id="479" r:id="rId38"/>
    <p:sldId id="482" r:id="rId39"/>
    <p:sldId id="403" r:id="rId40"/>
    <p:sldId id="481" r:id="rId41"/>
    <p:sldId id="279" r:id="rId42"/>
    <p:sldId id="283" r:id="rId43"/>
    <p:sldId id="404" r:id="rId44"/>
    <p:sldId id="284" r:id="rId45"/>
    <p:sldId id="286" r:id="rId46"/>
    <p:sldId id="483" r:id="rId47"/>
    <p:sldId id="411" r:id="rId48"/>
    <p:sldId id="486" r:id="rId49"/>
    <p:sldId id="484" r:id="rId50"/>
    <p:sldId id="487" r:id="rId51"/>
    <p:sldId id="488" r:id="rId52"/>
    <p:sldId id="407" r:id="rId53"/>
    <p:sldId id="489" r:id="rId54"/>
    <p:sldId id="493" r:id="rId55"/>
    <p:sldId id="490" r:id="rId56"/>
    <p:sldId id="491" r:id="rId57"/>
    <p:sldId id="423" r:id="rId58"/>
    <p:sldId id="445" r:id="rId59"/>
    <p:sldId id="428" r:id="rId60"/>
    <p:sldId id="289" r:id="rId61"/>
    <p:sldId id="494" r:id="rId62"/>
    <p:sldId id="410" r:id="rId63"/>
    <p:sldId id="412" r:id="rId64"/>
    <p:sldId id="413" r:id="rId65"/>
    <p:sldId id="429" r:id="rId66"/>
    <p:sldId id="432" r:id="rId67"/>
    <p:sldId id="433" r:id="rId68"/>
    <p:sldId id="434" r:id="rId69"/>
    <p:sldId id="431" r:id="rId70"/>
    <p:sldId id="417" r:id="rId71"/>
    <p:sldId id="416" r:id="rId72"/>
    <p:sldId id="498" r:id="rId73"/>
    <p:sldId id="414" r:id="rId74"/>
    <p:sldId id="415" r:id="rId75"/>
    <p:sldId id="419" r:id="rId76"/>
    <p:sldId id="422" r:id="rId77"/>
    <p:sldId id="454" r:id="rId78"/>
    <p:sldId id="499" r:id="rId79"/>
    <p:sldId id="500" r:id="rId80"/>
    <p:sldId id="310" r:id="rId81"/>
    <p:sldId id="313" r:id="rId82"/>
    <p:sldId id="421" r:id="rId83"/>
    <p:sldId id="424" r:id="rId84"/>
    <p:sldId id="442" r:id="rId85"/>
    <p:sldId id="425" r:id="rId86"/>
    <p:sldId id="426" r:id="rId87"/>
    <p:sldId id="291" r:id="rId88"/>
    <p:sldId id="436" r:id="rId89"/>
    <p:sldId id="495" r:id="rId90"/>
    <p:sldId id="295" r:id="rId91"/>
    <p:sldId id="292" r:id="rId92"/>
    <p:sldId id="293" r:id="rId93"/>
    <p:sldId id="299" r:id="rId94"/>
    <p:sldId id="300" r:id="rId95"/>
    <p:sldId id="301" r:id="rId96"/>
    <p:sldId id="302" r:id="rId97"/>
    <p:sldId id="304" r:id="rId98"/>
    <p:sldId id="305" r:id="rId99"/>
    <p:sldId id="303" r:id="rId100"/>
    <p:sldId id="459" r:id="rId101"/>
    <p:sldId id="456" r:id="rId102"/>
    <p:sldId id="457" r:id="rId103"/>
    <p:sldId id="455" r:id="rId104"/>
    <p:sldId id="307" r:id="rId105"/>
    <p:sldId id="496" r:id="rId106"/>
    <p:sldId id="311" r:id="rId107"/>
    <p:sldId id="315" r:id="rId108"/>
    <p:sldId id="314" r:id="rId109"/>
    <p:sldId id="318" r:id="rId110"/>
    <p:sldId id="312" r:id="rId111"/>
    <p:sldId id="321" r:id="rId112"/>
    <p:sldId id="322" r:id="rId113"/>
    <p:sldId id="326" r:id="rId114"/>
    <p:sldId id="323" r:id="rId115"/>
    <p:sldId id="324" r:id="rId116"/>
    <p:sldId id="466" r:id="rId117"/>
    <p:sldId id="467" r:id="rId118"/>
    <p:sldId id="325" r:id="rId119"/>
    <p:sldId id="468" r:id="rId120"/>
    <p:sldId id="327" r:id="rId121"/>
    <p:sldId id="330" r:id="rId122"/>
    <p:sldId id="328" r:id="rId123"/>
    <p:sldId id="329" r:id="rId124"/>
    <p:sldId id="331" r:id="rId125"/>
    <p:sldId id="332" r:id="rId126"/>
    <p:sldId id="333" r:id="rId127"/>
    <p:sldId id="395"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A08"/>
    <a:srgbClr val="00B0F0"/>
    <a:srgbClr val="5B9BD5"/>
    <a:srgbClr val="CC66FF"/>
    <a:srgbClr val="99FF99"/>
    <a:srgbClr val="FFFF00"/>
    <a:srgbClr val="E64AAE"/>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8DECC-C308-413C-8E73-376990CAE821}" type="datetimeFigureOut">
              <a:rPr lang="en-US" smtClean="0"/>
              <a:t>12/29/2017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4049F-3B66-48BB-8616-80678093903C}" type="slidenum">
              <a:rPr lang="en-US" smtClean="0"/>
              <a:t>‹#›</a:t>
            </a:fld>
            <a:endParaRPr lang="en-US"/>
          </a:p>
        </p:txBody>
      </p:sp>
    </p:spTree>
    <p:extLst>
      <p:ext uri="{BB962C8B-B14F-4D97-AF65-F5344CB8AC3E}">
        <p14:creationId xmlns:p14="http://schemas.microsoft.com/office/powerpoint/2010/main" val="44336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p:txBody>
          <a:bodyPr/>
          <a:lstStyle/>
          <a:p>
            <a:r>
              <a:rPr lang="en-US" b="0" dirty="0"/>
              <a:t>Moving</a:t>
            </a:r>
            <a:r>
              <a:rPr lang="en-US" b="0" baseline="0" dirty="0"/>
              <a:t> on now to a discussion of the common comorbidities of diabetes, listed on this slide. We’ll highlight 2018 ADA recommendations relating to some of these comorbidities. For a detailed discussion of these common comorbidities, please refer to the chapter in its entirety. </a:t>
            </a:r>
          </a:p>
          <a:p>
            <a:endParaRPr lang="en-US" b="0" dirty="0"/>
          </a:p>
          <a:p>
            <a:r>
              <a:rPr lang="en-US" b="1" dirty="0"/>
              <a:t>[SLIDE]</a:t>
            </a:r>
          </a:p>
        </p:txBody>
      </p:sp>
      <p:sp>
        <p:nvSpPr>
          <p:cNvPr id="267268"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2D63BA5-4A37-4FB0-A8F8-93D1AF64431E}" type="slidenum">
              <a:rPr lang="en-US" sz="900">
                <a:latin typeface="Calibri" pitchFamily="34" charset="0"/>
              </a:rPr>
              <a:pPr algn="r" eaLnBrk="1" hangingPunct="1"/>
              <a:t>84</a:t>
            </a:fld>
            <a:endParaRPr lang="en-US" sz="900">
              <a:latin typeface="Calibri" pitchFamily="34" charset="0"/>
            </a:endParaRPr>
          </a:p>
        </p:txBody>
      </p:sp>
    </p:spTree>
    <p:extLst>
      <p:ext uri="{BB962C8B-B14F-4D97-AF65-F5344CB8AC3E}">
        <p14:creationId xmlns:p14="http://schemas.microsoft.com/office/powerpoint/2010/main" val="358555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50761-863F-48C2-A3F2-D6FE97A3E4C3}"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222435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50761-863F-48C2-A3F2-D6FE97A3E4C3}"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2613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50761-863F-48C2-A3F2-D6FE97A3E4C3}"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245297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50761-863F-48C2-A3F2-D6FE97A3E4C3}"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358508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50761-863F-48C2-A3F2-D6FE97A3E4C3}"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229393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50761-863F-48C2-A3F2-D6FE97A3E4C3}"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143712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50761-863F-48C2-A3F2-D6FE97A3E4C3}"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67678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50761-863F-48C2-A3F2-D6FE97A3E4C3}"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109929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50761-863F-48C2-A3F2-D6FE97A3E4C3}"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328575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50761-863F-48C2-A3F2-D6FE97A3E4C3}"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294225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50761-863F-48C2-A3F2-D6FE97A3E4C3}"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F6578-C562-436C-900B-39EA6552FF05}" type="slidenum">
              <a:rPr lang="en-US" smtClean="0"/>
              <a:t>‹#›</a:t>
            </a:fld>
            <a:endParaRPr lang="en-US"/>
          </a:p>
        </p:txBody>
      </p:sp>
    </p:spTree>
    <p:extLst>
      <p:ext uri="{BB962C8B-B14F-4D97-AF65-F5344CB8AC3E}">
        <p14:creationId xmlns:p14="http://schemas.microsoft.com/office/powerpoint/2010/main" val="71577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0761-863F-48C2-A3F2-D6FE97A3E4C3}" type="datetimeFigureOut">
              <a:rPr lang="en-US" smtClean="0"/>
              <a:t>12/27/2017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F6578-C562-436C-900B-39EA6552FF05}" type="slidenum">
              <a:rPr lang="en-US" smtClean="0"/>
              <a:t>‹#›</a:t>
            </a:fld>
            <a:endParaRPr lang="en-US"/>
          </a:p>
        </p:txBody>
      </p:sp>
    </p:spTree>
    <p:extLst>
      <p:ext uri="{BB962C8B-B14F-4D97-AF65-F5344CB8AC3E}">
        <p14:creationId xmlns:p14="http://schemas.microsoft.com/office/powerpoint/2010/main" val="1886913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28.png"/><Relationship Id="rId1" Type="http://schemas.openxmlformats.org/officeDocument/2006/relationships/slideLayout" Target="../slideLayouts/slideLayout1.xml"/><Relationship Id="rId4" Type="http://schemas.openxmlformats.org/officeDocument/2006/relationships/image" Target="../media/image12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About-CMS/Agency-"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www.cdc.gov/vaccines/" TargetMode="Externa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8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1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بسم الله الرحمن الرحي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826" y="1741771"/>
            <a:ext cx="234315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58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220" y="635085"/>
            <a:ext cx="10954604" cy="3754874"/>
          </a:xfrm>
          <a:prstGeom prst="rect">
            <a:avLst/>
          </a:prstGeom>
        </p:spPr>
        <p:txBody>
          <a:bodyPr wrap="square">
            <a:spAutoFit/>
          </a:bodyPr>
          <a:lstStyle/>
          <a:p>
            <a:r>
              <a:rPr lang="en-US" sz="2000" b="1" dirty="0" smtClean="0">
                <a:solidFill>
                  <a:srgbClr val="0070C0"/>
                </a:solidFill>
                <a:latin typeface="arial" panose="020B0604020202020204" pitchFamily="34" charset="0"/>
              </a:rPr>
              <a:t>Conclusions</a:t>
            </a:r>
          </a:p>
          <a:p>
            <a:endParaRPr lang="en-US" sz="2000" b="1" dirty="0">
              <a:solidFill>
                <a:srgbClr val="724128"/>
              </a:solidFill>
              <a:latin typeface="arial" panose="020B0604020202020204" pitchFamily="34" charset="0"/>
            </a:endParaRPr>
          </a:p>
          <a:p>
            <a:endParaRPr lang="en-US" b="1" dirty="0">
              <a:solidFill>
                <a:srgbClr val="724128"/>
              </a:solidFill>
              <a:latin typeface="arial" panose="020B0604020202020204" pitchFamily="34" charset="0"/>
            </a:endParaRPr>
          </a:p>
          <a:p>
            <a:r>
              <a:rPr lang="en-US" b="1" dirty="0">
                <a:solidFill>
                  <a:srgbClr val="0070C0"/>
                </a:solidFill>
                <a:latin typeface="Times New Roman" panose="02020603050405020304" pitchFamily="18" charset="0"/>
              </a:rPr>
              <a:t>Half</a:t>
            </a:r>
            <a:r>
              <a:rPr lang="en-US" dirty="0">
                <a:solidFill>
                  <a:srgbClr val="0070C0"/>
                </a:solidFill>
                <a:latin typeface="Times New Roman" panose="02020603050405020304" pitchFamily="18" charset="0"/>
              </a:rPr>
              <a:t> </a:t>
            </a:r>
            <a:r>
              <a:rPr lang="en-US" dirty="0">
                <a:solidFill>
                  <a:srgbClr val="000000"/>
                </a:solidFill>
                <a:latin typeface="Times New Roman" panose="02020603050405020304" pitchFamily="18" charset="0"/>
              </a:rPr>
              <a:t>of adults with diabetes perceived financial stress, and </a:t>
            </a:r>
            <a:r>
              <a:rPr lang="en-US" b="1" dirty="0">
                <a:solidFill>
                  <a:srgbClr val="0070C0"/>
                </a:solidFill>
                <a:latin typeface="Times New Roman" panose="02020603050405020304" pitchFamily="18" charset="0"/>
              </a:rPr>
              <a:t>one-fifth</a:t>
            </a:r>
            <a:r>
              <a:rPr lang="en-US" dirty="0">
                <a:solidFill>
                  <a:srgbClr val="000000"/>
                </a:solidFill>
                <a:latin typeface="Times New Roman" panose="02020603050405020304" pitchFamily="18" charset="0"/>
              </a:rPr>
              <a:t> reported financial insecurity with healthcare and food insecurity. </a:t>
            </a:r>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r>
              <a:rPr lang="en-US" b="1" dirty="0" smtClean="0">
                <a:solidFill>
                  <a:srgbClr val="0070C0"/>
                </a:solidFill>
                <a:latin typeface="Times New Roman" panose="02020603050405020304" pitchFamily="18" charset="0"/>
              </a:rPr>
              <a:t>Talking</a:t>
            </a:r>
            <a:r>
              <a:rPr lang="en-US" dirty="0" smtClean="0">
                <a:solidFill>
                  <a:srgbClr val="0070C0"/>
                </a:solidFill>
                <a:latin typeface="Times New Roman" panose="02020603050405020304" pitchFamily="18" charset="0"/>
              </a:rPr>
              <a:t> </a:t>
            </a:r>
            <a:r>
              <a:rPr lang="en-US" dirty="0">
                <a:solidFill>
                  <a:srgbClr val="000000"/>
                </a:solidFill>
                <a:latin typeface="Times New Roman" panose="02020603050405020304" pitchFamily="18" charset="0"/>
              </a:rPr>
              <a:t>to a health care provider about </a:t>
            </a:r>
            <a:r>
              <a:rPr lang="en-US" b="1" dirty="0">
                <a:solidFill>
                  <a:srgbClr val="0070C0"/>
                </a:solidFill>
                <a:latin typeface="Times New Roman" panose="02020603050405020304" pitchFamily="18" charset="0"/>
              </a:rPr>
              <a:t>low-cost options </a:t>
            </a:r>
            <a:r>
              <a:rPr lang="en-US" dirty="0">
                <a:solidFill>
                  <a:srgbClr val="000000"/>
                </a:solidFill>
                <a:latin typeface="Times New Roman" panose="02020603050405020304" pitchFamily="18" charset="0"/>
              </a:rPr>
              <a:t>may be protective against CRN in some situations. </a:t>
            </a:r>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dirty="0" smtClean="0">
                <a:solidFill>
                  <a:srgbClr val="000000"/>
                </a:solidFill>
                <a:latin typeface="Times New Roman" panose="02020603050405020304" pitchFamily="18" charset="0"/>
              </a:rPr>
              <a:t>Improving </a:t>
            </a:r>
            <a:r>
              <a:rPr lang="en-US" dirty="0">
                <a:solidFill>
                  <a:srgbClr val="000000"/>
                </a:solidFill>
                <a:latin typeface="Times New Roman" panose="02020603050405020304" pitchFamily="18" charset="0"/>
              </a:rPr>
              <a:t>screening and </a:t>
            </a:r>
            <a:r>
              <a:rPr lang="en-US" b="1" dirty="0">
                <a:solidFill>
                  <a:srgbClr val="0070C0"/>
                </a:solidFill>
                <a:latin typeface="Times New Roman" panose="02020603050405020304" pitchFamily="18" charset="0"/>
              </a:rPr>
              <a:t>communication to identify CRN </a:t>
            </a:r>
            <a:r>
              <a:rPr lang="en-US" dirty="0">
                <a:solidFill>
                  <a:srgbClr val="000000"/>
                </a:solidFill>
                <a:latin typeface="Times New Roman" panose="02020603050405020304" pitchFamily="18" charset="0"/>
              </a:rPr>
              <a:t>and </a:t>
            </a:r>
            <a:r>
              <a:rPr lang="en-US" b="1" dirty="0">
                <a:solidFill>
                  <a:srgbClr val="0070C0"/>
                </a:solidFill>
                <a:latin typeface="Times New Roman" panose="02020603050405020304" pitchFamily="18" charset="0"/>
              </a:rPr>
              <a:t>increase transparency of low-cost options </a:t>
            </a:r>
            <a:r>
              <a:rPr lang="en-US" dirty="0">
                <a:solidFill>
                  <a:srgbClr val="000000"/>
                </a:solidFill>
                <a:latin typeface="Times New Roman" panose="02020603050405020304" pitchFamily="18" charset="0"/>
              </a:rPr>
              <a:t>patients are pursuing may help safeguard from the health consequences of cutting back on treatment.</a:t>
            </a: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700582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31906" y="206791"/>
            <a:ext cx="7172325" cy="6315075"/>
            <a:chOff x="1660752" y="285168"/>
            <a:chExt cx="7172325" cy="6315075"/>
          </a:xfrm>
        </p:grpSpPr>
        <p:pic>
          <p:nvPicPr>
            <p:cNvPr id="2" name="Picture 1"/>
            <p:cNvPicPr>
              <a:picLocks noChangeAspect="1"/>
            </p:cNvPicPr>
            <p:nvPr/>
          </p:nvPicPr>
          <p:blipFill>
            <a:blip r:embed="rId2"/>
            <a:stretch>
              <a:fillRect/>
            </a:stretch>
          </p:blipFill>
          <p:spPr>
            <a:xfrm>
              <a:off x="1660752" y="285168"/>
              <a:ext cx="7172325" cy="6315075"/>
            </a:xfrm>
            <a:prstGeom prst="rect">
              <a:avLst/>
            </a:prstGeom>
          </p:spPr>
        </p:pic>
        <p:sp>
          <p:nvSpPr>
            <p:cNvPr id="3" name="Rounded Rectangle 2"/>
            <p:cNvSpPr/>
            <p:nvPr/>
          </p:nvSpPr>
          <p:spPr>
            <a:xfrm>
              <a:off x="1698171" y="3644537"/>
              <a:ext cx="7014755" cy="2142309"/>
            </a:xfrm>
            <a:prstGeom prst="roundRect">
              <a:avLst>
                <a:gd name="adj" fmla="val 9960"/>
              </a:avLst>
            </a:prstGeom>
            <a:solidFill>
              <a:srgbClr val="0070C0">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41072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8012"/>
            <a:ext cx="12192000" cy="5878286"/>
          </a:xfrm>
          <a:prstGeom prst="rect">
            <a:avLst/>
          </a:prstGeom>
        </p:spPr>
      </p:pic>
    </p:spTree>
    <p:extLst>
      <p:ext uri="{BB962C8B-B14F-4D97-AF65-F5344CB8AC3E}">
        <p14:creationId xmlns:p14="http://schemas.microsoft.com/office/powerpoint/2010/main" val="3238486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 y="317259"/>
            <a:ext cx="6096000" cy="4801314"/>
          </a:xfrm>
          <a:prstGeom prst="rect">
            <a:avLst/>
          </a:prstGeom>
        </p:spPr>
        <p:txBody>
          <a:bodyPr>
            <a:spAutoFit/>
          </a:bodyPr>
          <a:lstStyle/>
          <a:p>
            <a:r>
              <a:rPr lang="en-US" dirty="0">
                <a:latin typeface="AdvOT7b515deb"/>
              </a:rPr>
              <a:t>72. Wheeler ML, Dunbar SA, </a:t>
            </a:r>
            <a:r>
              <a:rPr lang="en-US" dirty="0" err="1">
                <a:latin typeface="AdvOT7b515deb"/>
              </a:rPr>
              <a:t>Jaacks</a:t>
            </a:r>
            <a:r>
              <a:rPr lang="en-US" dirty="0">
                <a:latin typeface="AdvOT7b515deb"/>
              </a:rPr>
              <a:t> LM, et al.</a:t>
            </a:r>
          </a:p>
          <a:p>
            <a:r>
              <a:rPr lang="en-US" dirty="0">
                <a:latin typeface="AdvOT7b515deb"/>
              </a:rPr>
              <a:t>Macronutrients, food groups, and eating patterns</a:t>
            </a:r>
          </a:p>
          <a:p>
            <a:r>
              <a:rPr lang="en-US" dirty="0">
                <a:latin typeface="AdvOT7b515deb"/>
              </a:rPr>
              <a:t>in the management of diabetes: a systematic review</a:t>
            </a:r>
          </a:p>
          <a:p>
            <a:r>
              <a:rPr lang="en-US" dirty="0">
                <a:latin typeface="AdvOT7b515deb"/>
              </a:rPr>
              <a:t>of the literature, 2010. Diabetes Care 2012;</a:t>
            </a:r>
          </a:p>
          <a:p>
            <a:r>
              <a:rPr lang="en-US" dirty="0">
                <a:latin typeface="AdvOT7b515deb"/>
              </a:rPr>
              <a:t>35:434</a:t>
            </a:r>
            <a:r>
              <a:rPr lang="en-US" dirty="0">
                <a:latin typeface="AdvOT7b515deb+20"/>
              </a:rPr>
              <a:t>–</a:t>
            </a:r>
            <a:r>
              <a:rPr lang="en-US" dirty="0">
                <a:latin typeface="AdvOT7b515deb"/>
              </a:rPr>
              <a:t>445</a:t>
            </a:r>
          </a:p>
          <a:p>
            <a:endParaRPr lang="fa-IR" dirty="0" smtClean="0">
              <a:latin typeface="AdvOT7b515deb"/>
            </a:endParaRPr>
          </a:p>
          <a:p>
            <a:endParaRPr lang="fa-IR" dirty="0">
              <a:latin typeface="AdvOT7b515deb"/>
            </a:endParaRPr>
          </a:p>
          <a:p>
            <a:r>
              <a:rPr lang="en-US" dirty="0" smtClean="0">
                <a:latin typeface="AdvOT7b515deb"/>
              </a:rPr>
              <a:t>73</a:t>
            </a:r>
            <a:r>
              <a:rPr lang="en-US" dirty="0">
                <a:latin typeface="AdvOT7b515deb"/>
              </a:rPr>
              <a:t>. Thomas D, Elliott EJ. Low </a:t>
            </a:r>
            <a:r>
              <a:rPr lang="en-US" dirty="0" err="1">
                <a:latin typeface="AdvOT7b515deb"/>
              </a:rPr>
              <a:t>glycaemic</a:t>
            </a:r>
            <a:r>
              <a:rPr lang="en-US" dirty="0">
                <a:latin typeface="AdvOT7b515deb"/>
              </a:rPr>
              <a:t> index, or</a:t>
            </a:r>
          </a:p>
          <a:p>
            <a:r>
              <a:rPr lang="en-US" dirty="0">
                <a:latin typeface="AdvOT7b515deb"/>
              </a:rPr>
              <a:t>low </a:t>
            </a:r>
            <a:r>
              <a:rPr lang="en-US" dirty="0" err="1">
                <a:latin typeface="AdvOT7b515deb"/>
              </a:rPr>
              <a:t>glycaemic</a:t>
            </a:r>
            <a:r>
              <a:rPr lang="en-US" dirty="0">
                <a:latin typeface="AdvOT7b515deb"/>
              </a:rPr>
              <a:t> load, diets for diabetes mellitus.</a:t>
            </a:r>
          </a:p>
          <a:p>
            <a:r>
              <a:rPr lang="en-US" dirty="0">
                <a:latin typeface="AdvOT7b515deb"/>
              </a:rPr>
              <a:t>Cochrane Database </a:t>
            </a:r>
            <a:r>
              <a:rPr lang="en-US" dirty="0" err="1">
                <a:latin typeface="AdvOT7b515deb"/>
              </a:rPr>
              <a:t>Syst</a:t>
            </a:r>
            <a:r>
              <a:rPr lang="en-US" dirty="0">
                <a:latin typeface="AdvOT7b515deb"/>
              </a:rPr>
              <a:t> Rev 2009;1:CD006296</a:t>
            </a:r>
          </a:p>
          <a:p>
            <a:endParaRPr lang="fa-IR" dirty="0" smtClean="0">
              <a:latin typeface="AdvOT7b515deb"/>
            </a:endParaRPr>
          </a:p>
          <a:p>
            <a:endParaRPr lang="fa-IR" dirty="0">
              <a:latin typeface="AdvOT7b515deb"/>
            </a:endParaRPr>
          </a:p>
          <a:p>
            <a:r>
              <a:rPr lang="en-US" dirty="0" smtClean="0">
                <a:latin typeface="AdvOT7b515deb"/>
              </a:rPr>
              <a:t>74</a:t>
            </a:r>
            <a:r>
              <a:rPr lang="en-US" b="1" dirty="0">
                <a:latin typeface="AdvOT7b515deb"/>
              </a:rPr>
              <a:t>. </a:t>
            </a:r>
            <a:r>
              <a:rPr lang="en-US" b="1" dirty="0" err="1">
                <a:latin typeface="AdvOT7b515deb"/>
              </a:rPr>
              <a:t>Snorgaard</a:t>
            </a:r>
            <a:r>
              <a:rPr lang="en-US" b="1" dirty="0">
                <a:latin typeface="AdvOT7b515deb"/>
              </a:rPr>
              <a:t> O, </a:t>
            </a:r>
            <a:r>
              <a:rPr lang="en-US" b="1" dirty="0" err="1">
                <a:latin typeface="AdvOT7b515deb"/>
              </a:rPr>
              <a:t>Poulsen</a:t>
            </a:r>
            <a:r>
              <a:rPr lang="en-US" b="1" dirty="0">
                <a:latin typeface="AdvOT7b515deb"/>
              </a:rPr>
              <a:t> GM, Andersen HK,</a:t>
            </a:r>
          </a:p>
          <a:p>
            <a:r>
              <a:rPr lang="en-US" b="1" dirty="0" err="1">
                <a:latin typeface="AdvOT7b515deb"/>
              </a:rPr>
              <a:t>Astrup</a:t>
            </a:r>
            <a:r>
              <a:rPr lang="en-US" b="1" dirty="0">
                <a:latin typeface="AdvOT7b515deb"/>
              </a:rPr>
              <a:t> A. Systematic review and meta-analysis</a:t>
            </a:r>
          </a:p>
          <a:p>
            <a:r>
              <a:rPr lang="en-US" b="1" dirty="0">
                <a:latin typeface="AdvOT7b515deb"/>
              </a:rPr>
              <a:t>of dietary carbohydrate restriction in patients</a:t>
            </a:r>
          </a:p>
          <a:p>
            <a:r>
              <a:rPr lang="en-US" b="1" dirty="0">
                <a:latin typeface="AdvOT7b515deb"/>
              </a:rPr>
              <a:t>with type 2 diabetes. BMJ Open Diabetes Res</a:t>
            </a:r>
          </a:p>
          <a:p>
            <a:r>
              <a:rPr lang="en-US" b="1" dirty="0">
                <a:latin typeface="AdvOT7b515deb"/>
              </a:rPr>
              <a:t>Care </a:t>
            </a:r>
            <a:r>
              <a:rPr lang="en-US" b="1" dirty="0" smtClean="0">
                <a:latin typeface="AdvOT7b515deb"/>
              </a:rPr>
              <a:t>2017;5:e000354</a:t>
            </a:r>
            <a:endParaRPr lang="en-US" b="1" dirty="0">
              <a:latin typeface="AdvOT7b515deb"/>
            </a:endParaRPr>
          </a:p>
        </p:txBody>
      </p:sp>
      <p:sp>
        <p:nvSpPr>
          <p:cNvPr id="3" name="Rectangle 2"/>
          <p:cNvSpPr/>
          <p:nvPr/>
        </p:nvSpPr>
        <p:spPr>
          <a:xfrm>
            <a:off x="5921829" y="317259"/>
            <a:ext cx="6096000" cy="4524315"/>
          </a:xfrm>
          <a:prstGeom prst="rect">
            <a:avLst/>
          </a:prstGeom>
        </p:spPr>
        <p:txBody>
          <a:bodyPr>
            <a:spAutoFit/>
          </a:bodyPr>
          <a:lstStyle/>
          <a:p>
            <a:r>
              <a:rPr lang="en-US" dirty="0">
                <a:latin typeface="AdvOT7b515deb"/>
              </a:rPr>
              <a:t>75. van </a:t>
            </a:r>
            <a:r>
              <a:rPr lang="en-US" dirty="0" err="1">
                <a:latin typeface="AdvOT7b515deb"/>
              </a:rPr>
              <a:t>Wyk</a:t>
            </a:r>
            <a:r>
              <a:rPr lang="en-US" dirty="0">
                <a:latin typeface="AdvOT7b515deb"/>
              </a:rPr>
              <a:t> HJ, Davis RE, Davies JS. A critical review</a:t>
            </a:r>
          </a:p>
          <a:p>
            <a:r>
              <a:rPr lang="en-US" dirty="0">
                <a:latin typeface="AdvOT7b515deb"/>
              </a:rPr>
              <a:t>of low-carbohydrate diets in people with</a:t>
            </a:r>
          </a:p>
          <a:p>
            <a:r>
              <a:rPr lang="da-DK" dirty="0">
                <a:latin typeface="AdvOT7b515deb"/>
              </a:rPr>
              <a:t>type 2 diabetes. Diabet Med 2016;33:148</a:t>
            </a:r>
            <a:r>
              <a:rPr lang="da-DK" dirty="0">
                <a:latin typeface="AdvOT7b515deb+20"/>
              </a:rPr>
              <a:t>–</a:t>
            </a:r>
            <a:r>
              <a:rPr lang="da-DK" dirty="0">
                <a:latin typeface="AdvOT7b515deb"/>
              </a:rPr>
              <a:t>157</a:t>
            </a:r>
          </a:p>
          <a:p>
            <a:endParaRPr lang="fa-IR" dirty="0" smtClean="0">
              <a:latin typeface="AdvOT7b515deb"/>
            </a:endParaRPr>
          </a:p>
          <a:p>
            <a:endParaRPr lang="fa-IR" dirty="0">
              <a:latin typeface="AdvOT7b515deb"/>
            </a:endParaRPr>
          </a:p>
          <a:p>
            <a:r>
              <a:rPr lang="en-US" dirty="0" smtClean="0">
                <a:latin typeface="AdvOT7b515deb"/>
              </a:rPr>
              <a:t>76</a:t>
            </a:r>
            <a:r>
              <a:rPr lang="en-US" b="1" dirty="0">
                <a:latin typeface="AdvOT7b515deb"/>
              </a:rPr>
              <a:t>. </a:t>
            </a:r>
            <a:r>
              <a:rPr lang="en-US" b="1" dirty="0" err="1">
                <a:latin typeface="AdvOT7b515deb"/>
              </a:rPr>
              <a:t>Meng</a:t>
            </a:r>
            <a:r>
              <a:rPr lang="en-US" b="1" dirty="0">
                <a:latin typeface="AdvOT7b515deb"/>
              </a:rPr>
              <a:t> Y, Bai </a:t>
            </a:r>
            <a:r>
              <a:rPr lang="en-US" b="1" dirty="0" err="1">
                <a:latin typeface="AdvOT7b515deb"/>
              </a:rPr>
              <a:t>H,Wang</a:t>
            </a:r>
            <a:r>
              <a:rPr lang="en-US" b="1" dirty="0">
                <a:latin typeface="AdvOT7b515deb"/>
              </a:rPr>
              <a:t> S, Li </a:t>
            </a:r>
            <a:r>
              <a:rPr lang="en-US" b="1" dirty="0" err="1">
                <a:latin typeface="AdvOT7b515deb"/>
              </a:rPr>
              <a:t>Z,Wang</a:t>
            </a:r>
            <a:r>
              <a:rPr lang="en-US" b="1" dirty="0">
                <a:latin typeface="AdvOT7b515deb"/>
              </a:rPr>
              <a:t> Q, Chen L.</a:t>
            </a:r>
          </a:p>
          <a:p>
            <a:r>
              <a:rPr lang="en-US" b="1" dirty="0">
                <a:latin typeface="AdvOT7b515deb"/>
              </a:rPr>
              <a:t>Ef</a:t>
            </a:r>
            <a:r>
              <a:rPr lang="en-US" b="1" dirty="0">
                <a:latin typeface="AdvOT7b515deb+fb"/>
              </a:rPr>
              <a:t>fi</a:t>
            </a:r>
            <a:r>
              <a:rPr lang="en-US" b="1" dirty="0">
                <a:latin typeface="AdvOT7b515deb"/>
              </a:rPr>
              <a:t>cacy of low carbohydrate diet for type 2 diabetes</a:t>
            </a:r>
          </a:p>
          <a:p>
            <a:r>
              <a:rPr lang="en-US" b="1" dirty="0">
                <a:latin typeface="AdvOT7b515deb"/>
              </a:rPr>
              <a:t>mellitus management: a systematic review</a:t>
            </a:r>
          </a:p>
          <a:p>
            <a:r>
              <a:rPr lang="en-US" b="1" dirty="0" err="1">
                <a:latin typeface="AdvOT7b515deb"/>
              </a:rPr>
              <a:t>andmeta</a:t>
            </a:r>
            <a:r>
              <a:rPr lang="en-US" b="1" dirty="0">
                <a:latin typeface="AdvOT7b515deb"/>
              </a:rPr>
              <a:t>-analysis of randomized controlled trials.</a:t>
            </a:r>
          </a:p>
          <a:p>
            <a:r>
              <a:rPr lang="en-US" b="1" dirty="0">
                <a:latin typeface="AdvOT7b515deb"/>
              </a:rPr>
              <a:t>Diabetes Res </a:t>
            </a:r>
            <a:r>
              <a:rPr lang="en-US" b="1" dirty="0" err="1">
                <a:latin typeface="AdvOT7b515deb"/>
              </a:rPr>
              <a:t>Clin</a:t>
            </a:r>
            <a:r>
              <a:rPr lang="en-US" b="1" dirty="0">
                <a:latin typeface="AdvOT7b515deb"/>
              </a:rPr>
              <a:t> </a:t>
            </a:r>
            <a:r>
              <a:rPr lang="en-US" b="1" dirty="0" err="1">
                <a:latin typeface="AdvOT7b515deb"/>
              </a:rPr>
              <a:t>Pract</a:t>
            </a:r>
            <a:r>
              <a:rPr lang="en-US" b="1" dirty="0">
                <a:latin typeface="AdvOT7b515deb"/>
              </a:rPr>
              <a:t> 2017;131:124</a:t>
            </a:r>
            <a:r>
              <a:rPr lang="en-US" b="1" dirty="0">
                <a:latin typeface="AdvOT7b515deb+20"/>
              </a:rPr>
              <a:t>–</a:t>
            </a:r>
            <a:r>
              <a:rPr lang="en-US" b="1" dirty="0">
                <a:latin typeface="AdvOT7b515deb"/>
              </a:rPr>
              <a:t>131</a:t>
            </a:r>
          </a:p>
          <a:p>
            <a:endParaRPr lang="fa-IR" dirty="0" smtClean="0">
              <a:latin typeface="AdvOT7b515deb"/>
            </a:endParaRPr>
          </a:p>
          <a:p>
            <a:endParaRPr lang="fa-IR" dirty="0">
              <a:latin typeface="AdvOT7b515deb"/>
            </a:endParaRPr>
          </a:p>
          <a:p>
            <a:r>
              <a:rPr lang="en-US" dirty="0" smtClean="0">
                <a:latin typeface="AdvOT7b515deb"/>
              </a:rPr>
              <a:t>77</a:t>
            </a:r>
            <a:r>
              <a:rPr lang="en-US" dirty="0">
                <a:latin typeface="AdvOT7b515deb"/>
              </a:rPr>
              <a:t>. </a:t>
            </a:r>
            <a:r>
              <a:rPr lang="en-US" dirty="0" err="1">
                <a:latin typeface="AdvOT7b515deb"/>
              </a:rPr>
              <a:t>Tay</a:t>
            </a:r>
            <a:r>
              <a:rPr lang="en-US" dirty="0">
                <a:latin typeface="AdvOT7b515deb"/>
              </a:rPr>
              <a:t> J, </a:t>
            </a:r>
            <a:r>
              <a:rPr lang="en-US" dirty="0" err="1">
                <a:latin typeface="AdvOT7b515deb"/>
              </a:rPr>
              <a:t>Luscombe</a:t>
            </a:r>
            <a:r>
              <a:rPr lang="en-US" dirty="0">
                <a:latin typeface="AdvOT7b515deb"/>
              </a:rPr>
              <a:t>-Marsh ND, Thompson CH,</a:t>
            </a:r>
          </a:p>
          <a:p>
            <a:r>
              <a:rPr lang="en-US" dirty="0">
                <a:latin typeface="AdvOT7b515deb"/>
              </a:rPr>
              <a:t>et al. Comparison of low- and high-carbohydrate</a:t>
            </a:r>
          </a:p>
          <a:p>
            <a:r>
              <a:rPr lang="en-US" dirty="0">
                <a:latin typeface="AdvOT7b515deb"/>
              </a:rPr>
              <a:t>diets for type 2 </a:t>
            </a:r>
            <a:r>
              <a:rPr lang="en-US" dirty="0" err="1">
                <a:latin typeface="AdvOT7b515deb"/>
              </a:rPr>
              <a:t>diabetesmanagement</a:t>
            </a:r>
            <a:r>
              <a:rPr lang="en-US" dirty="0">
                <a:latin typeface="AdvOT7b515deb"/>
              </a:rPr>
              <a:t>: a randomized</a:t>
            </a:r>
          </a:p>
          <a:p>
            <a:r>
              <a:rPr lang="en-US" dirty="0">
                <a:latin typeface="AdvOT7b515deb"/>
              </a:rPr>
              <a:t>trial. Am J </a:t>
            </a:r>
            <a:r>
              <a:rPr lang="en-US" dirty="0" err="1">
                <a:latin typeface="AdvOT7b515deb"/>
              </a:rPr>
              <a:t>Clin</a:t>
            </a:r>
            <a:r>
              <a:rPr lang="en-US" dirty="0">
                <a:latin typeface="AdvOT7b515deb"/>
              </a:rPr>
              <a:t> </a:t>
            </a:r>
            <a:r>
              <a:rPr lang="en-US" dirty="0" err="1">
                <a:latin typeface="AdvOT7b515deb"/>
              </a:rPr>
              <a:t>Nutr</a:t>
            </a:r>
            <a:r>
              <a:rPr lang="en-US" dirty="0">
                <a:latin typeface="AdvOT7b515deb"/>
              </a:rPr>
              <a:t> 2015;102:780</a:t>
            </a:r>
            <a:r>
              <a:rPr lang="en-US" dirty="0">
                <a:latin typeface="AdvOT7b515deb+20"/>
              </a:rPr>
              <a:t>–</a:t>
            </a:r>
            <a:r>
              <a:rPr lang="en-US" dirty="0">
                <a:latin typeface="AdvOT7b515deb"/>
              </a:rPr>
              <a:t>790</a:t>
            </a:r>
            <a:endParaRPr lang="en-US" dirty="0">
              <a:latin typeface="AdvOT7b515deb"/>
            </a:endParaRPr>
          </a:p>
        </p:txBody>
      </p:sp>
    </p:spTree>
    <p:extLst>
      <p:ext uri="{BB962C8B-B14F-4D97-AF65-F5344CB8AC3E}">
        <p14:creationId xmlns:p14="http://schemas.microsoft.com/office/powerpoint/2010/main" val="33225410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2" y="1807254"/>
            <a:ext cx="6096000" cy="1754326"/>
          </a:xfrm>
          <a:prstGeom prst="rect">
            <a:avLst/>
          </a:prstGeom>
        </p:spPr>
        <p:txBody>
          <a:bodyPr>
            <a:spAutoFit/>
          </a:bodyPr>
          <a:lstStyle/>
          <a:p>
            <a:r>
              <a:rPr lang="en-US" dirty="0">
                <a:latin typeface="AdvOT7b515deb"/>
              </a:rPr>
              <a:t>78. </a:t>
            </a:r>
            <a:r>
              <a:rPr lang="en-US" b="1" dirty="0" err="1">
                <a:latin typeface="AdvOT7b515deb"/>
              </a:rPr>
              <a:t>Goday</a:t>
            </a:r>
            <a:r>
              <a:rPr lang="en-US" b="1" dirty="0">
                <a:latin typeface="AdvOT7b515deb"/>
              </a:rPr>
              <a:t> A, </a:t>
            </a:r>
            <a:r>
              <a:rPr lang="en-US" b="1" dirty="0" err="1">
                <a:latin typeface="AdvOT7b515deb"/>
              </a:rPr>
              <a:t>Bellido</a:t>
            </a:r>
            <a:r>
              <a:rPr lang="en-US" b="1" dirty="0">
                <a:latin typeface="AdvOT7b515deb"/>
              </a:rPr>
              <a:t> D, </a:t>
            </a:r>
            <a:r>
              <a:rPr lang="en-US" b="1" dirty="0" err="1">
                <a:latin typeface="AdvOT7b515deb"/>
              </a:rPr>
              <a:t>Sajoux</a:t>
            </a:r>
            <a:r>
              <a:rPr lang="en-US" b="1" dirty="0">
                <a:latin typeface="AdvOT7b515deb"/>
              </a:rPr>
              <a:t> I, et al. Short-term</a:t>
            </a:r>
          </a:p>
          <a:p>
            <a:r>
              <a:rPr lang="en-US" b="1" dirty="0">
                <a:latin typeface="AdvOT7b515deb"/>
              </a:rPr>
              <a:t>safety, tolerability and ef</a:t>
            </a:r>
            <a:r>
              <a:rPr lang="en-US" b="1" dirty="0">
                <a:latin typeface="AdvOT7b515deb+fb"/>
              </a:rPr>
              <a:t>fi</a:t>
            </a:r>
            <a:r>
              <a:rPr lang="en-US" b="1" dirty="0">
                <a:latin typeface="AdvOT7b515deb"/>
              </a:rPr>
              <a:t>cacy of a very </a:t>
            </a:r>
            <a:r>
              <a:rPr lang="en-US" b="1" dirty="0" err="1">
                <a:latin typeface="AdvOT7b515deb"/>
              </a:rPr>
              <a:t>lowcalorie</a:t>
            </a:r>
            <a:r>
              <a:rPr lang="en-US" b="1" dirty="0">
                <a:latin typeface="AdvOT7b515deb"/>
              </a:rPr>
              <a:t>-</a:t>
            </a:r>
          </a:p>
          <a:p>
            <a:r>
              <a:rPr lang="en-US" b="1" dirty="0">
                <a:latin typeface="AdvOT7b515deb"/>
              </a:rPr>
              <a:t>ketogenic diet interventional weight loss</a:t>
            </a:r>
          </a:p>
          <a:p>
            <a:r>
              <a:rPr lang="en-US" b="1" dirty="0">
                <a:latin typeface="AdvOT7b515deb"/>
              </a:rPr>
              <a:t>program versus </a:t>
            </a:r>
            <a:r>
              <a:rPr lang="en-US" b="1" dirty="0" err="1">
                <a:latin typeface="AdvOT7b515deb"/>
              </a:rPr>
              <a:t>hypocaloric</a:t>
            </a:r>
            <a:r>
              <a:rPr lang="en-US" b="1" dirty="0">
                <a:latin typeface="AdvOT7b515deb"/>
              </a:rPr>
              <a:t> diet in patients with</a:t>
            </a:r>
          </a:p>
          <a:p>
            <a:r>
              <a:rPr lang="pt-BR" b="1" dirty="0">
                <a:latin typeface="AdvOT7b515deb"/>
              </a:rPr>
              <a:t>type 2 diabetes mellitus. Nutr Diabetes 2016;6:</a:t>
            </a:r>
          </a:p>
          <a:p>
            <a:r>
              <a:rPr lang="en-US" b="1" dirty="0">
                <a:latin typeface="AdvOT7b515deb"/>
              </a:rPr>
              <a:t>e230</a:t>
            </a:r>
            <a:endParaRPr lang="en-US" b="1" dirty="0"/>
          </a:p>
        </p:txBody>
      </p:sp>
      <p:sp>
        <p:nvSpPr>
          <p:cNvPr id="3" name="Rectangle 2"/>
          <p:cNvSpPr/>
          <p:nvPr/>
        </p:nvSpPr>
        <p:spPr>
          <a:xfrm>
            <a:off x="775062" y="4001814"/>
            <a:ext cx="6096000" cy="1754326"/>
          </a:xfrm>
          <a:prstGeom prst="rect">
            <a:avLst/>
          </a:prstGeom>
        </p:spPr>
        <p:txBody>
          <a:bodyPr>
            <a:spAutoFit/>
          </a:bodyPr>
          <a:lstStyle/>
          <a:p>
            <a:r>
              <a:rPr lang="en-US" dirty="0">
                <a:latin typeface="AdvOT7b515deb"/>
              </a:rPr>
              <a:t>79. </a:t>
            </a:r>
            <a:r>
              <a:rPr lang="en-US" b="1" dirty="0" err="1">
                <a:latin typeface="AdvOT7b515deb"/>
              </a:rPr>
              <a:t>Saslow</a:t>
            </a:r>
            <a:r>
              <a:rPr lang="en-US" b="1" dirty="0">
                <a:latin typeface="AdvOT7b515deb"/>
              </a:rPr>
              <a:t> LR, Mason AE, Kim S, et al. An online</a:t>
            </a:r>
          </a:p>
          <a:p>
            <a:r>
              <a:rPr lang="en-US" b="1" dirty="0">
                <a:latin typeface="AdvOT7b515deb"/>
              </a:rPr>
              <a:t>intervention comparing a very low-carbohydrate</a:t>
            </a:r>
          </a:p>
          <a:p>
            <a:r>
              <a:rPr lang="en-US" b="1" dirty="0">
                <a:latin typeface="AdvOT7b515deb"/>
              </a:rPr>
              <a:t>ketogenic diet and lifestyle recommendations</a:t>
            </a:r>
          </a:p>
          <a:p>
            <a:r>
              <a:rPr lang="en-US" b="1" dirty="0">
                <a:latin typeface="AdvOT7b515deb"/>
              </a:rPr>
              <a:t>versus a plate method diet in overweight individuals</a:t>
            </a:r>
          </a:p>
          <a:p>
            <a:r>
              <a:rPr lang="en-US" b="1" dirty="0">
                <a:latin typeface="AdvOT7b515deb"/>
              </a:rPr>
              <a:t>with type 2 diabetes: a randomized controlled</a:t>
            </a:r>
          </a:p>
          <a:p>
            <a:r>
              <a:rPr lang="en-US" b="1" dirty="0">
                <a:latin typeface="AdvOT7b515deb"/>
              </a:rPr>
              <a:t>trial. J Med Internet Res 2017;19:e36</a:t>
            </a:r>
            <a:endParaRPr lang="en-US" b="1" dirty="0"/>
          </a:p>
        </p:txBody>
      </p:sp>
    </p:spTree>
    <p:extLst>
      <p:ext uri="{BB962C8B-B14F-4D97-AF65-F5344CB8AC3E}">
        <p14:creationId xmlns:p14="http://schemas.microsoft.com/office/powerpoint/2010/main" val="8667699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3567" y="389671"/>
            <a:ext cx="7432764"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 </a:t>
            </a:r>
            <a:r>
              <a:rPr lang="fa-IR" sz="2400" b="1" i="0" u="none" strike="noStrike" baseline="0" dirty="0" smtClean="0">
                <a:solidFill>
                  <a:srgbClr val="0070C0"/>
                </a:solidFill>
              </a:rPr>
              <a:t>5</a:t>
            </a:r>
            <a:r>
              <a:rPr lang="en-US" sz="2400" b="1" i="0" u="none" strike="noStrike" baseline="0" dirty="0" smtClean="0">
                <a:solidFill>
                  <a:srgbClr val="0070C0"/>
                </a:solidFill>
              </a:rPr>
              <a:t>. </a:t>
            </a:r>
            <a:r>
              <a:rPr lang="en-US" sz="2400" b="1" dirty="0">
                <a:solidFill>
                  <a:srgbClr val="0070C0"/>
                </a:solidFill>
              </a:rPr>
              <a:t>Prevention or Delay </a:t>
            </a:r>
            <a:r>
              <a:rPr lang="en-US" sz="2400" b="1" dirty="0" smtClean="0">
                <a:solidFill>
                  <a:srgbClr val="0070C0"/>
                </a:solidFill>
              </a:rPr>
              <a:t>of</a:t>
            </a:r>
            <a:r>
              <a:rPr lang="fa-IR" sz="2400" b="1" dirty="0" smtClean="0">
                <a:solidFill>
                  <a:srgbClr val="0070C0"/>
                </a:solidFill>
              </a:rPr>
              <a:t> </a:t>
            </a:r>
            <a:r>
              <a:rPr lang="en-US" sz="2400" b="1" dirty="0" smtClean="0">
                <a:solidFill>
                  <a:srgbClr val="0070C0"/>
                </a:solidFill>
              </a:rPr>
              <a:t>Type </a:t>
            </a:r>
            <a:r>
              <a:rPr lang="en-US" sz="2400" b="1" dirty="0">
                <a:solidFill>
                  <a:srgbClr val="0070C0"/>
                </a:solidFill>
              </a:rPr>
              <a:t>2 Diabetes</a:t>
            </a:r>
            <a:endParaRPr lang="en-US" sz="2400" b="1" i="0" u="none" strike="noStrike" baseline="0" dirty="0" smtClean="0">
              <a:solidFill>
                <a:srgbClr val="0070C0"/>
              </a:solidFill>
            </a:endParaRPr>
          </a:p>
        </p:txBody>
      </p:sp>
      <p:sp>
        <p:nvSpPr>
          <p:cNvPr id="3" name="Rectangle 2"/>
          <p:cNvSpPr/>
          <p:nvPr/>
        </p:nvSpPr>
        <p:spPr>
          <a:xfrm>
            <a:off x="757834" y="906244"/>
            <a:ext cx="11090365" cy="646331"/>
          </a:xfrm>
          <a:prstGeom prst="rect">
            <a:avLst/>
          </a:prstGeom>
        </p:spPr>
        <p:txBody>
          <a:bodyPr wrap="square">
            <a:spAutoFit/>
          </a:bodyPr>
          <a:lstStyle/>
          <a:p>
            <a:r>
              <a:rPr lang="en-US" dirty="0">
                <a:latin typeface="AdvOT7b515deb"/>
              </a:rPr>
              <a:t>The recommendation regarding the use </a:t>
            </a:r>
            <a:r>
              <a:rPr lang="en-US" dirty="0" smtClean="0">
                <a:latin typeface="AdvOT7b515deb"/>
              </a:rPr>
              <a:t>of</a:t>
            </a:r>
            <a:r>
              <a:rPr lang="fa-IR" dirty="0" smtClean="0">
                <a:latin typeface="AdvOT7b515deb"/>
              </a:rPr>
              <a:t> </a:t>
            </a:r>
            <a:r>
              <a:rPr lang="en-US" dirty="0" smtClean="0">
                <a:latin typeface="AdvOT7b515deb"/>
              </a:rPr>
              <a:t>metformin </a:t>
            </a:r>
            <a:r>
              <a:rPr lang="en-US" dirty="0">
                <a:latin typeface="AdvOT7b515deb"/>
              </a:rPr>
              <a:t>in the prevention of </a:t>
            </a:r>
            <a:r>
              <a:rPr lang="en-US" dirty="0" smtClean="0">
                <a:latin typeface="AdvOT7b515deb"/>
              </a:rPr>
              <a:t>prediabetes</a:t>
            </a:r>
            <a:r>
              <a:rPr lang="fa-IR" dirty="0" smtClean="0">
                <a:latin typeface="AdvOT7b515deb"/>
              </a:rPr>
              <a:t> </a:t>
            </a:r>
            <a:r>
              <a:rPr lang="en-US" dirty="0" smtClean="0">
                <a:latin typeface="AdvOT7b515deb"/>
              </a:rPr>
              <a:t>was</a:t>
            </a:r>
            <a:r>
              <a:rPr lang="fa-IR" dirty="0" smtClean="0">
                <a:latin typeface="AdvOT7b515deb"/>
              </a:rPr>
              <a:t> </a:t>
            </a:r>
            <a:r>
              <a:rPr lang="en-US" dirty="0" smtClean="0">
                <a:latin typeface="AdvOT7b515deb"/>
              </a:rPr>
              <a:t>reworded </a:t>
            </a:r>
            <a:r>
              <a:rPr lang="en-US" dirty="0">
                <a:latin typeface="AdvOT7b515deb"/>
              </a:rPr>
              <a:t>to better re</a:t>
            </a:r>
            <a:r>
              <a:rPr lang="en-US" dirty="0">
                <a:latin typeface="AdvOT7b515deb+fb"/>
              </a:rPr>
              <a:t>fl</a:t>
            </a:r>
            <a:r>
              <a:rPr lang="en-US" dirty="0">
                <a:latin typeface="AdvOT7b515deb"/>
              </a:rPr>
              <a:t>ect the </a:t>
            </a:r>
            <a:r>
              <a:rPr lang="en-US" dirty="0" smtClean="0">
                <a:latin typeface="AdvOT7b515deb"/>
              </a:rPr>
              <a:t>data</a:t>
            </a:r>
            <a:r>
              <a:rPr lang="fa-IR" dirty="0" smtClean="0">
                <a:latin typeface="AdvOT7b515deb"/>
              </a:rPr>
              <a:t> </a:t>
            </a:r>
            <a:r>
              <a:rPr lang="en-US" dirty="0" smtClean="0">
                <a:latin typeface="AdvOT7b515deb"/>
              </a:rPr>
              <a:t>from </a:t>
            </a:r>
            <a:r>
              <a:rPr lang="en-US" dirty="0">
                <a:latin typeface="AdvOT7b515deb"/>
              </a:rPr>
              <a:t>the Diabetes Prevention Program.</a:t>
            </a:r>
            <a:endParaRPr lang="en-US" dirty="0"/>
          </a:p>
        </p:txBody>
      </p:sp>
      <p:pic>
        <p:nvPicPr>
          <p:cNvPr id="4" name="Picture 3"/>
          <p:cNvPicPr>
            <a:picLocks noChangeAspect="1"/>
          </p:cNvPicPr>
          <p:nvPr/>
        </p:nvPicPr>
        <p:blipFill>
          <a:blip r:embed="rId2"/>
          <a:stretch>
            <a:fillRect/>
          </a:stretch>
        </p:blipFill>
        <p:spPr>
          <a:xfrm>
            <a:off x="126410" y="1552575"/>
            <a:ext cx="3552825" cy="5305425"/>
          </a:xfrm>
          <a:prstGeom prst="rect">
            <a:avLst/>
          </a:prstGeom>
        </p:spPr>
      </p:pic>
      <p:sp>
        <p:nvSpPr>
          <p:cNvPr id="5" name="Right Arrow 4"/>
          <p:cNvSpPr/>
          <p:nvPr/>
        </p:nvSpPr>
        <p:spPr>
          <a:xfrm>
            <a:off x="4319400" y="3944983"/>
            <a:ext cx="1959428" cy="966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884126" y="1540673"/>
            <a:ext cx="4358775" cy="5299773"/>
          </a:xfrm>
          <a:prstGeom prst="rect">
            <a:avLst/>
          </a:prstGeom>
        </p:spPr>
      </p:pic>
      <p:sp>
        <p:nvSpPr>
          <p:cNvPr id="7" name="Rounded Rectangle 6"/>
          <p:cNvSpPr/>
          <p:nvPr/>
        </p:nvSpPr>
        <p:spPr>
          <a:xfrm>
            <a:off x="7354389" y="2338251"/>
            <a:ext cx="3696788" cy="2207623"/>
          </a:xfrm>
          <a:prstGeom prst="roundRect">
            <a:avLst>
              <a:gd name="adj" fmla="val 6608"/>
            </a:avLst>
          </a:prstGeom>
          <a:solidFill>
            <a:srgbClr val="E64AAE">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2710" y="2400237"/>
            <a:ext cx="3022010" cy="2302392"/>
          </a:xfrm>
          <a:prstGeom prst="roundRect">
            <a:avLst>
              <a:gd name="adj" fmla="val 6608"/>
            </a:avLst>
          </a:prstGeom>
          <a:solidFill>
            <a:srgbClr val="E64AAE">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259874" y="4206240"/>
            <a:ext cx="1214846" cy="130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7348" y="4428309"/>
            <a:ext cx="291737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7348" y="4650377"/>
            <a:ext cx="1214846" cy="130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09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288" y="1549486"/>
            <a:ext cx="10395045" cy="1292662"/>
          </a:xfrm>
          <a:prstGeom prst="rect">
            <a:avLst/>
          </a:prstGeom>
        </p:spPr>
        <p:txBody>
          <a:bodyPr wrap="square">
            <a:spAutoFit/>
          </a:bodyPr>
          <a:lstStyle/>
          <a:p>
            <a:r>
              <a:rPr lang="en-US" b="1" dirty="0">
                <a:solidFill>
                  <a:srgbClr val="00B050"/>
                </a:solidFill>
              </a:rPr>
              <a:t>● </a:t>
            </a:r>
            <a:r>
              <a:rPr lang="en-US" sz="2400" b="1" dirty="0" smtClean="0">
                <a:solidFill>
                  <a:srgbClr val="0070C0"/>
                </a:solidFill>
              </a:rPr>
              <a:t>Additional recommendations : A1C limitations</a:t>
            </a:r>
            <a:endParaRPr lang="en-US" b="1" dirty="0">
              <a:solidFill>
                <a:srgbClr val="0070C0"/>
              </a:solidFill>
            </a:endParaRPr>
          </a:p>
          <a:p>
            <a:r>
              <a:rPr lang="en-US" dirty="0" smtClean="0">
                <a:latin typeface="AdvOT7b515deb"/>
              </a:rPr>
              <a:t>					</a:t>
            </a:r>
            <a:r>
              <a:rPr lang="en-US" dirty="0" smtClean="0">
                <a:solidFill>
                  <a:srgbClr val="0070C0"/>
                </a:solidFill>
                <a:latin typeface="AdvOT7b515deb"/>
              </a:rPr>
              <a:t>Hemoglobin variants</a:t>
            </a:r>
          </a:p>
          <a:p>
            <a:r>
              <a:rPr lang="en-US" dirty="0">
                <a:solidFill>
                  <a:srgbClr val="0070C0"/>
                </a:solidFill>
                <a:latin typeface="AdvOT7b515deb"/>
              </a:rPr>
              <a:t>	</a:t>
            </a:r>
            <a:r>
              <a:rPr lang="en-US" dirty="0" smtClean="0">
                <a:solidFill>
                  <a:srgbClr val="0070C0"/>
                </a:solidFill>
                <a:latin typeface="AdvOT7b515deb"/>
              </a:rPr>
              <a:t>				Assay interference</a:t>
            </a:r>
          </a:p>
          <a:p>
            <a:r>
              <a:rPr lang="en-US" dirty="0">
                <a:solidFill>
                  <a:srgbClr val="0070C0"/>
                </a:solidFill>
                <a:latin typeface="AdvOT7b515deb"/>
              </a:rPr>
              <a:t>	</a:t>
            </a:r>
            <a:r>
              <a:rPr lang="en-US" dirty="0" smtClean="0">
                <a:solidFill>
                  <a:srgbClr val="0070C0"/>
                </a:solidFill>
                <a:latin typeface="AdvOT7b515deb"/>
              </a:rPr>
              <a:t>				RBC turnover,…</a:t>
            </a:r>
            <a:endParaRPr lang="en-US" dirty="0">
              <a:solidFill>
                <a:srgbClr val="0070C0"/>
              </a:solidFill>
            </a:endParaRPr>
          </a:p>
        </p:txBody>
      </p:sp>
      <p:sp>
        <p:nvSpPr>
          <p:cNvPr id="4" name="Rectangle 3"/>
          <p:cNvSpPr/>
          <p:nvPr/>
        </p:nvSpPr>
        <p:spPr>
          <a:xfrm>
            <a:off x="673288" y="3144841"/>
            <a:ext cx="10927309" cy="830997"/>
          </a:xfrm>
          <a:prstGeom prst="rect">
            <a:avLst/>
          </a:prstGeom>
        </p:spPr>
        <p:txBody>
          <a:bodyPr wrap="square">
            <a:spAutoFit/>
          </a:bodyPr>
          <a:lstStyle/>
          <a:p>
            <a:r>
              <a:rPr lang="en-US" dirty="0">
                <a:solidFill>
                  <a:srgbClr val="00B050"/>
                </a:solidFill>
              </a:rPr>
              <a:t>● </a:t>
            </a:r>
            <a:r>
              <a:rPr lang="en-US" sz="2400" b="1" dirty="0" smtClean="0">
                <a:solidFill>
                  <a:srgbClr val="0070C0"/>
                </a:solidFill>
              </a:rPr>
              <a:t>The recommendation </a:t>
            </a:r>
            <a:r>
              <a:rPr lang="en-US" sz="2400" b="1" dirty="0">
                <a:solidFill>
                  <a:srgbClr val="0070C0"/>
                </a:solidFill>
              </a:rPr>
              <a:t>for prediabetes and type 2 diabetes </a:t>
            </a:r>
            <a:r>
              <a:rPr lang="en-US" sz="2400" b="1" dirty="0" smtClean="0">
                <a:solidFill>
                  <a:srgbClr val="0070C0"/>
                </a:solidFill>
              </a:rPr>
              <a:t>testing in children and adolescents modified</a:t>
            </a:r>
            <a:endParaRPr lang="en-US" b="1" dirty="0">
              <a:solidFill>
                <a:srgbClr val="0070C0"/>
              </a:solidFill>
            </a:endParaRPr>
          </a:p>
        </p:txBody>
      </p:sp>
      <p:sp>
        <p:nvSpPr>
          <p:cNvPr id="5" name="Rectangle 4"/>
          <p:cNvSpPr/>
          <p:nvPr/>
        </p:nvSpPr>
        <p:spPr>
          <a:xfrm>
            <a:off x="673287" y="4261852"/>
            <a:ext cx="10108443" cy="461665"/>
          </a:xfrm>
          <a:prstGeom prst="rect">
            <a:avLst/>
          </a:prstGeom>
        </p:spPr>
        <p:txBody>
          <a:bodyPr wrap="square">
            <a:spAutoFit/>
          </a:bodyPr>
          <a:lstStyle/>
          <a:p>
            <a:r>
              <a:rPr lang="en-US" dirty="0">
                <a:solidFill>
                  <a:srgbClr val="00B050"/>
                </a:solidFill>
              </a:rPr>
              <a:t>● </a:t>
            </a:r>
            <a:r>
              <a:rPr lang="en-US" sz="2400" b="1" dirty="0" smtClean="0">
                <a:solidFill>
                  <a:srgbClr val="0070C0"/>
                </a:solidFill>
              </a:rPr>
              <a:t>Consideration of the community screening in specific situations</a:t>
            </a:r>
            <a:endParaRPr lang="en-US" b="1" dirty="0">
              <a:solidFill>
                <a:srgbClr val="0070C0"/>
              </a:solidFill>
            </a:endParaRPr>
          </a:p>
        </p:txBody>
      </p:sp>
      <p:sp>
        <p:nvSpPr>
          <p:cNvPr id="6" name="Rectangle 5"/>
          <p:cNvSpPr/>
          <p:nvPr/>
        </p:nvSpPr>
        <p:spPr>
          <a:xfrm>
            <a:off x="673286" y="5115340"/>
            <a:ext cx="11227561" cy="830997"/>
          </a:xfrm>
          <a:prstGeom prst="rect">
            <a:avLst/>
          </a:prstGeom>
        </p:spPr>
        <p:txBody>
          <a:bodyPr wrap="square">
            <a:spAutoFit/>
          </a:bodyPr>
          <a:lstStyle/>
          <a:p>
            <a:r>
              <a:rPr lang="en-US" dirty="0">
                <a:solidFill>
                  <a:srgbClr val="00B050"/>
                </a:solidFill>
              </a:rPr>
              <a:t>● </a:t>
            </a:r>
            <a:r>
              <a:rPr lang="en-US" sz="2400" b="1" dirty="0" smtClean="0">
                <a:solidFill>
                  <a:srgbClr val="0070C0"/>
                </a:solidFill>
              </a:rPr>
              <a:t>Additional detail on Antihyperglycemic treatment </a:t>
            </a:r>
            <a:r>
              <a:rPr lang="en-US" sz="2400" b="1" dirty="0">
                <a:solidFill>
                  <a:srgbClr val="0070C0"/>
                </a:solidFill>
              </a:rPr>
              <a:t>in people </a:t>
            </a:r>
            <a:r>
              <a:rPr lang="en-US" sz="2400" b="1" dirty="0" smtClean="0">
                <a:solidFill>
                  <a:srgbClr val="0070C0"/>
                </a:solidFill>
              </a:rPr>
              <a:t>with post transplantation diabetes </a:t>
            </a:r>
            <a:r>
              <a:rPr lang="en-US" sz="2400" b="1" dirty="0">
                <a:solidFill>
                  <a:srgbClr val="0070C0"/>
                </a:solidFill>
              </a:rPr>
              <a:t>mellitus</a:t>
            </a:r>
            <a:endParaRPr lang="en-US" b="1" dirty="0">
              <a:solidFill>
                <a:srgbClr val="0070C0"/>
              </a:solidFill>
            </a:endParaRPr>
          </a:p>
        </p:txBody>
      </p:sp>
      <p:sp>
        <p:nvSpPr>
          <p:cNvPr id="8" name="Rectangle 7"/>
          <p:cNvSpPr/>
          <p:nvPr/>
        </p:nvSpPr>
        <p:spPr>
          <a:xfrm>
            <a:off x="3709852" y="428860"/>
            <a:ext cx="4571999"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 </a:t>
            </a:r>
            <a:r>
              <a:rPr lang="fa-IR" sz="2400" b="1" i="0" u="none" strike="noStrike" baseline="0" dirty="0" smtClean="0">
                <a:solidFill>
                  <a:srgbClr val="0070C0"/>
                </a:solidFill>
              </a:rPr>
              <a:t>6</a:t>
            </a:r>
            <a:r>
              <a:rPr lang="en-US" sz="2400" b="1" i="0" u="none" strike="noStrike" baseline="0" dirty="0" smtClean="0">
                <a:solidFill>
                  <a:srgbClr val="0070C0"/>
                </a:solidFill>
              </a:rPr>
              <a:t>. </a:t>
            </a:r>
            <a:r>
              <a:rPr lang="en-US" sz="2400" b="1" dirty="0">
                <a:solidFill>
                  <a:srgbClr val="0070C0"/>
                </a:solidFill>
              </a:rPr>
              <a:t>Glycemic Targets</a:t>
            </a:r>
            <a:endParaRPr lang="en-US" sz="2400" b="1" i="0" u="none" strike="noStrike" baseline="0" dirty="0" smtClean="0">
              <a:solidFill>
                <a:srgbClr val="0070C0"/>
              </a:solidFill>
            </a:endParaRPr>
          </a:p>
        </p:txBody>
      </p:sp>
    </p:spTree>
    <p:extLst>
      <p:ext uri="{BB962C8B-B14F-4D97-AF65-F5344CB8AC3E}">
        <p14:creationId xmlns:p14="http://schemas.microsoft.com/office/powerpoint/2010/main" val="11370487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
        <p:nvSpPr>
          <p:cNvPr id="3" name="Rectangle 2"/>
          <p:cNvSpPr/>
          <p:nvPr/>
        </p:nvSpPr>
        <p:spPr>
          <a:xfrm>
            <a:off x="226422" y="1070541"/>
            <a:ext cx="11752218" cy="584775"/>
          </a:xfrm>
          <a:prstGeom prst="rect">
            <a:avLst/>
          </a:prstGeom>
        </p:spPr>
        <p:txBody>
          <a:bodyPr wrap="square">
            <a:spAutoFit/>
          </a:bodyPr>
          <a:lstStyle/>
          <a:p>
            <a:r>
              <a:rPr lang="en-US" sz="1600" b="1" dirty="0"/>
              <a:t>Based on new data, the </a:t>
            </a:r>
            <a:r>
              <a:rPr lang="en-US" sz="1600" b="1" dirty="0" smtClean="0"/>
              <a:t>recommendation</a:t>
            </a:r>
            <a:r>
              <a:rPr lang="fa-IR" sz="1600" b="1" dirty="0" smtClean="0"/>
              <a:t> </a:t>
            </a:r>
            <a:r>
              <a:rPr lang="en-US" sz="1600" b="1" dirty="0" smtClean="0"/>
              <a:t>for </a:t>
            </a:r>
            <a:r>
              <a:rPr lang="en-US" sz="1600" b="1" dirty="0"/>
              <a:t>the use of continuous glucose </a:t>
            </a:r>
            <a:r>
              <a:rPr lang="en-US" sz="1600" b="1" dirty="0" smtClean="0"/>
              <a:t>monitoring</a:t>
            </a:r>
            <a:r>
              <a:rPr lang="fa-IR" sz="1600" b="1" dirty="0" smtClean="0"/>
              <a:t> </a:t>
            </a:r>
            <a:r>
              <a:rPr lang="en-US" sz="1600" b="1" dirty="0" smtClean="0"/>
              <a:t>(</a:t>
            </a:r>
            <a:r>
              <a:rPr lang="en-US" sz="1600" b="1" dirty="0"/>
              <a:t>CGM) in </a:t>
            </a:r>
            <a:r>
              <a:rPr lang="en-US" sz="1600" b="1" dirty="0" smtClean="0"/>
              <a:t>adults</a:t>
            </a:r>
            <a:r>
              <a:rPr lang="fa-IR" sz="1600" b="1" dirty="0" smtClean="0"/>
              <a:t> </a:t>
            </a:r>
            <a:r>
              <a:rPr lang="en-US" sz="1600" b="1" dirty="0" smtClean="0"/>
              <a:t>with </a:t>
            </a:r>
            <a:r>
              <a:rPr lang="en-US" sz="1600" b="1" dirty="0"/>
              <a:t>type 1 diabetes </a:t>
            </a:r>
            <a:r>
              <a:rPr lang="en-US" sz="1600" b="1" dirty="0" smtClean="0"/>
              <a:t>is</a:t>
            </a:r>
            <a:r>
              <a:rPr lang="fa-IR" sz="1600" b="1" dirty="0" smtClean="0"/>
              <a:t> </a:t>
            </a:r>
            <a:r>
              <a:rPr lang="en-US" sz="1600" b="1" dirty="0" smtClean="0"/>
              <a:t>no </a:t>
            </a:r>
            <a:r>
              <a:rPr lang="en-US" sz="1600" b="1" dirty="0"/>
              <a:t>longer limited to those ages 25 </a:t>
            </a:r>
            <a:r>
              <a:rPr lang="en-US" sz="1600" b="1" dirty="0" smtClean="0"/>
              <a:t>and</a:t>
            </a:r>
            <a:r>
              <a:rPr lang="fa-IR" sz="1600" b="1" dirty="0" smtClean="0"/>
              <a:t> </a:t>
            </a:r>
            <a:r>
              <a:rPr lang="en-US" sz="1600" b="1" dirty="0" smtClean="0"/>
              <a:t>above </a:t>
            </a:r>
            <a:r>
              <a:rPr lang="en-US" sz="1600" b="1" dirty="0"/>
              <a:t>but has been expanded to all </a:t>
            </a:r>
            <a:r>
              <a:rPr lang="en-US" sz="1600" b="1" dirty="0" smtClean="0"/>
              <a:t>adults</a:t>
            </a:r>
            <a:r>
              <a:rPr lang="en-US" sz="1600" b="1" dirty="0"/>
              <a:t>(18 and above) who are not meeting </a:t>
            </a:r>
            <a:r>
              <a:rPr lang="en-US" sz="1600" b="1" dirty="0" smtClean="0"/>
              <a:t>glycemic</a:t>
            </a:r>
            <a:r>
              <a:rPr lang="fa-IR" sz="1600" b="1" dirty="0" smtClean="0"/>
              <a:t> </a:t>
            </a:r>
            <a:r>
              <a:rPr lang="en-US" sz="1600" b="1" dirty="0" smtClean="0"/>
              <a:t>targets</a:t>
            </a:r>
            <a:r>
              <a:rPr lang="en-US" sz="1600" b="1" dirty="0"/>
              <a:t>.</a:t>
            </a:r>
            <a:endParaRPr lang="en-US" sz="1600" b="1" dirty="0"/>
          </a:p>
        </p:txBody>
      </p:sp>
      <p:sp>
        <p:nvSpPr>
          <p:cNvPr id="6" name="Down Arrow 5"/>
          <p:cNvSpPr/>
          <p:nvPr/>
        </p:nvSpPr>
        <p:spPr>
          <a:xfrm>
            <a:off x="5773783" y="4247617"/>
            <a:ext cx="783771" cy="607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03479" y="1835328"/>
            <a:ext cx="10792606" cy="2372952"/>
            <a:chOff x="603479" y="1835328"/>
            <a:chExt cx="10792606" cy="2372952"/>
          </a:xfrm>
        </p:grpSpPr>
        <p:pic>
          <p:nvPicPr>
            <p:cNvPr id="4" name="Picture 3"/>
            <p:cNvPicPr>
              <a:picLocks noChangeAspect="1"/>
            </p:cNvPicPr>
            <p:nvPr/>
          </p:nvPicPr>
          <p:blipFill>
            <a:blip r:embed="rId2"/>
            <a:stretch>
              <a:fillRect/>
            </a:stretch>
          </p:blipFill>
          <p:spPr>
            <a:xfrm>
              <a:off x="1070161" y="1847754"/>
              <a:ext cx="10325924" cy="2342941"/>
            </a:xfrm>
            <a:prstGeom prst="rect">
              <a:avLst/>
            </a:prstGeom>
            <a:ln w="28575">
              <a:solidFill>
                <a:schemeClr val="tx1"/>
              </a:solidFill>
            </a:ln>
          </p:spPr>
        </p:pic>
        <p:sp>
          <p:nvSpPr>
            <p:cNvPr id="7" name="TextBox 6"/>
            <p:cNvSpPr txBox="1"/>
            <p:nvPr/>
          </p:nvSpPr>
          <p:spPr>
            <a:xfrm rot="16200000">
              <a:off x="-382942" y="2821749"/>
              <a:ext cx="2372952" cy="400110"/>
            </a:xfrm>
            <a:prstGeom prst="rect">
              <a:avLst/>
            </a:prstGeom>
            <a:solidFill>
              <a:schemeClr val="accent6">
                <a:lumMod val="40000"/>
                <a:lumOff val="60000"/>
              </a:schemeClr>
            </a:solidFill>
            <a:ln w="28575">
              <a:solidFill>
                <a:schemeClr val="tx1"/>
              </a:solidFill>
            </a:ln>
          </p:spPr>
          <p:txBody>
            <a:bodyPr vert="horz" wrap="square" rtlCol="0">
              <a:spAutoFit/>
            </a:bodyPr>
            <a:lstStyle/>
            <a:p>
              <a:pPr algn="ctr"/>
              <a:r>
                <a:rPr lang="en-US" sz="2000" b="1" dirty="0" smtClean="0"/>
                <a:t>ADA   </a:t>
              </a:r>
              <a:r>
                <a:rPr lang="fa-IR" sz="2000" b="1" dirty="0" smtClean="0"/>
                <a:t>2017</a:t>
              </a:r>
              <a:endParaRPr lang="en-US" sz="2000" b="1" dirty="0"/>
            </a:p>
          </p:txBody>
        </p:sp>
      </p:grpSp>
      <p:grpSp>
        <p:nvGrpSpPr>
          <p:cNvPr id="11" name="Group 10"/>
          <p:cNvGrpSpPr/>
          <p:nvPr/>
        </p:nvGrpSpPr>
        <p:grpSpPr>
          <a:xfrm>
            <a:off x="617446" y="4927709"/>
            <a:ext cx="10795446" cy="1554773"/>
            <a:chOff x="603482" y="5215299"/>
            <a:chExt cx="10795446" cy="1554773"/>
          </a:xfrm>
          <a:solidFill>
            <a:schemeClr val="accent1">
              <a:lumMod val="60000"/>
              <a:lumOff val="40000"/>
            </a:schemeClr>
          </a:solidFill>
        </p:grpSpPr>
        <p:sp>
          <p:nvSpPr>
            <p:cNvPr id="9" name="TextBox 8"/>
            <p:cNvSpPr txBox="1"/>
            <p:nvPr/>
          </p:nvSpPr>
          <p:spPr>
            <a:xfrm rot="16200000">
              <a:off x="29814" y="5796294"/>
              <a:ext cx="1547445" cy="400110"/>
            </a:xfrm>
            <a:prstGeom prst="rect">
              <a:avLst/>
            </a:prstGeom>
            <a:grpFill/>
            <a:ln w="28575">
              <a:solidFill>
                <a:schemeClr val="tx1"/>
              </a:solidFill>
            </a:ln>
          </p:spPr>
          <p:txBody>
            <a:bodyPr vert="horz" wrap="square" rtlCol="0">
              <a:spAutoFit/>
            </a:bodyPr>
            <a:lstStyle/>
            <a:p>
              <a:pPr algn="ctr"/>
              <a:r>
                <a:rPr lang="en-US" sz="2000" b="1" dirty="0" smtClean="0"/>
                <a:t>ADA  </a:t>
              </a:r>
              <a:r>
                <a:rPr lang="fa-IR" sz="2000" b="1" dirty="0" smtClean="0"/>
                <a:t>2018</a:t>
              </a:r>
              <a:endParaRPr lang="en-US" sz="2000" b="1" dirty="0"/>
            </a:p>
          </p:txBody>
        </p:sp>
        <p:pic>
          <p:nvPicPr>
            <p:cNvPr id="10" name="Picture 9"/>
            <p:cNvPicPr>
              <a:picLocks noChangeAspect="1"/>
            </p:cNvPicPr>
            <p:nvPr/>
          </p:nvPicPr>
          <p:blipFill>
            <a:blip r:embed="rId3"/>
            <a:stretch>
              <a:fillRect/>
            </a:stretch>
          </p:blipFill>
          <p:spPr>
            <a:xfrm>
              <a:off x="1073004" y="5215299"/>
              <a:ext cx="10325924" cy="1554773"/>
            </a:xfrm>
            <a:prstGeom prst="rect">
              <a:avLst/>
            </a:prstGeom>
            <a:grpFill/>
            <a:ln w="28575">
              <a:solidFill>
                <a:schemeClr val="tx1"/>
              </a:solidFill>
            </a:ln>
          </p:spPr>
        </p:pic>
      </p:grpSp>
    </p:spTree>
    <p:extLst>
      <p:ext uri="{BB962C8B-B14F-4D97-AF65-F5344CB8AC3E}">
        <p14:creationId xmlns:p14="http://schemas.microsoft.com/office/powerpoint/2010/main" val="23428694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813" y="1095867"/>
            <a:ext cx="9207669" cy="1687844"/>
          </a:xfrm>
          <a:prstGeom prst="rect">
            <a:avLst/>
          </a:prstGeom>
        </p:spPr>
      </p:pic>
      <p:pic>
        <p:nvPicPr>
          <p:cNvPr id="5" name="Picture 4"/>
          <p:cNvPicPr>
            <a:picLocks noChangeAspect="1"/>
          </p:cNvPicPr>
          <p:nvPr/>
        </p:nvPicPr>
        <p:blipFill>
          <a:blip r:embed="rId3"/>
          <a:stretch>
            <a:fillRect/>
          </a:stretch>
        </p:blipFill>
        <p:spPr>
          <a:xfrm>
            <a:off x="1371813" y="329022"/>
            <a:ext cx="5008245" cy="766845"/>
          </a:xfrm>
          <a:prstGeom prst="rect">
            <a:avLst/>
          </a:prstGeom>
        </p:spPr>
      </p:pic>
      <p:pic>
        <p:nvPicPr>
          <p:cNvPr id="6" name="Picture 5"/>
          <p:cNvPicPr>
            <a:picLocks noChangeAspect="1"/>
          </p:cNvPicPr>
          <p:nvPr/>
        </p:nvPicPr>
        <p:blipFill>
          <a:blip r:embed="rId4"/>
          <a:stretch>
            <a:fillRect/>
          </a:stretch>
        </p:blipFill>
        <p:spPr>
          <a:xfrm>
            <a:off x="1475635" y="2954456"/>
            <a:ext cx="8726040" cy="484780"/>
          </a:xfrm>
          <a:prstGeom prst="rect">
            <a:avLst/>
          </a:prstGeom>
        </p:spPr>
      </p:pic>
    </p:spTree>
    <p:extLst>
      <p:ext uri="{BB962C8B-B14F-4D97-AF65-F5344CB8AC3E}">
        <p14:creationId xmlns:p14="http://schemas.microsoft.com/office/powerpoint/2010/main" val="40798892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9852" y="1295289"/>
            <a:ext cx="6096000" cy="923330"/>
          </a:xfrm>
          <a:prstGeom prst="rect">
            <a:avLst/>
          </a:prstGeom>
        </p:spPr>
        <p:txBody>
          <a:bodyPr>
            <a:spAutoFit/>
          </a:bodyPr>
          <a:lstStyle/>
          <a:p>
            <a:r>
              <a:rPr lang="en-US" dirty="0">
                <a:latin typeface="AdvOT7b515deb"/>
              </a:rPr>
              <a:t>Additional text was added about a new</a:t>
            </a:r>
          </a:p>
          <a:p>
            <a:r>
              <a:rPr lang="en-US" dirty="0">
                <a:latin typeface="AdvOT7b515deb"/>
              </a:rPr>
              <a:t>intermittent or </a:t>
            </a:r>
            <a:r>
              <a:rPr lang="en-US" dirty="0">
                <a:latin typeface="AdvOT7b515deb+20"/>
              </a:rPr>
              <a:t>“</a:t>
            </a:r>
            <a:r>
              <a:rPr lang="en-US" dirty="0">
                <a:latin typeface="AdvOT7b515deb+fb"/>
              </a:rPr>
              <a:t>fl</a:t>
            </a:r>
            <a:r>
              <a:rPr lang="en-US" dirty="0">
                <a:latin typeface="AdvOT7b515deb"/>
              </a:rPr>
              <a:t>ash</a:t>
            </a:r>
            <a:r>
              <a:rPr lang="en-US" dirty="0">
                <a:latin typeface="AdvOT7b515deb+20"/>
              </a:rPr>
              <a:t>” </a:t>
            </a:r>
            <a:r>
              <a:rPr lang="en-US" dirty="0">
                <a:latin typeface="AdvOT7b515deb"/>
              </a:rPr>
              <a:t>CGM device that</a:t>
            </a:r>
          </a:p>
          <a:p>
            <a:r>
              <a:rPr lang="en-US" dirty="0">
                <a:latin typeface="AdvOT7b515deb"/>
              </a:rPr>
              <a:t>was recently approved for adult use.</a:t>
            </a:r>
            <a:endParaRPr lang="en-US" dirty="0"/>
          </a:p>
        </p:txBody>
      </p:sp>
      <p:sp>
        <p:nvSpPr>
          <p:cNvPr id="4" name="Rectangle 3"/>
          <p:cNvSpPr/>
          <p:nvPr/>
        </p:nvSpPr>
        <p:spPr>
          <a:xfrm>
            <a:off x="553919" y="2740605"/>
            <a:ext cx="11170276" cy="1477328"/>
          </a:xfrm>
          <a:prstGeom prst="rect">
            <a:avLst/>
          </a:prstGeom>
        </p:spPr>
        <p:txBody>
          <a:bodyPr wrap="square">
            <a:spAutoFit/>
          </a:bodyPr>
          <a:lstStyle/>
          <a:p>
            <a:r>
              <a:rPr lang="en-US" b="1" dirty="0" smtClean="0"/>
              <a:t>The </a:t>
            </a:r>
            <a:r>
              <a:rPr lang="en-US" b="1" dirty="0"/>
              <a:t>intermittent or “flash” CGM device, very recently approved for adult use only (18), differs from previous CGM devices. Specifically, it does not have alarms, does not require calibration with SMBG, and does not communicate continuously (only on demand). It is reported to have a lower cost than traditional systems. A study in adults with well-controlled type 1 diabetes found that flash CGM users spent less time in hypoglycemia than those using SMBG (19</a:t>
            </a:r>
            <a:r>
              <a:rPr lang="en-US" b="1" dirty="0" smtClean="0"/>
              <a:t>).</a:t>
            </a:r>
            <a:endParaRPr lang="en-US" sz="1200" b="1" dirty="0"/>
          </a:p>
        </p:txBody>
      </p:sp>
      <p:sp>
        <p:nvSpPr>
          <p:cNvPr id="6" name="Rectangle 5"/>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6167006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4054" y="1161080"/>
            <a:ext cx="6096000" cy="1200329"/>
          </a:xfrm>
          <a:prstGeom prst="rect">
            <a:avLst/>
          </a:prstGeom>
        </p:spPr>
        <p:txBody>
          <a:bodyPr>
            <a:spAutoFit/>
          </a:bodyPr>
          <a:lstStyle/>
          <a:p>
            <a:r>
              <a:rPr lang="en-US" dirty="0">
                <a:latin typeface="AdvOT7b515deb"/>
              </a:rPr>
              <a:t>Details were added about new CGM devices</a:t>
            </a:r>
          </a:p>
          <a:p>
            <a:r>
              <a:rPr lang="en-US" dirty="0">
                <a:latin typeface="AdvOT7b515deb"/>
              </a:rPr>
              <a:t>that no longer require con</a:t>
            </a:r>
            <a:r>
              <a:rPr lang="en-US" dirty="0">
                <a:latin typeface="AdvOT7b515deb+fb"/>
              </a:rPr>
              <a:t>fi</a:t>
            </a:r>
            <a:r>
              <a:rPr lang="en-US" dirty="0">
                <a:latin typeface="AdvOT7b515deb"/>
              </a:rPr>
              <a:t>rmatory</a:t>
            </a:r>
          </a:p>
          <a:p>
            <a:r>
              <a:rPr lang="en-US" dirty="0">
                <a:latin typeface="AdvOT7b515deb"/>
              </a:rPr>
              <a:t>self-monitoring of blood glucose for treatment</a:t>
            </a:r>
          </a:p>
          <a:p>
            <a:r>
              <a:rPr lang="en-US" dirty="0">
                <a:latin typeface="AdvOT7b515deb"/>
              </a:rPr>
              <a:t>decisions.</a:t>
            </a:r>
            <a:endParaRPr lang="en-US" dirty="0"/>
          </a:p>
        </p:txBody>
      </p:sp>
      <p:sp>
        <p:nvSpPr>
          <p:cNvPr id="4" name="Rectangle 3"/>
          <p:cNvSpPr/>
          <p:nvPr/>
        </p:nvSpPr>
        <p:spPr>
          <a:xfrm>
            <a:off x="655093" y="2631964"/>
            <a:ext cx="11013743" cy="1754326"/>
          </a:xfrm>
          <a:prstGeom prst="rect">
            <a:avLst/>
          </a:prstGeom>
        </p:spPr>
        <p:txBody>
          <a:bodyPr wrap="square">
            <a:spAutoFit/>
          </a:bodyPr>
          <a:lstStyle/>
          <a:p>
            <a:r>
              <a:rPr lang="en-US" dirty="0">
                <a:latin typeface="AdvOT7b515deb"/>
              </a:rPr>
              <a:t>For most CGM systems, </a:t>
            </a:r>
            <a:r>
              <a:rPr lang="en-US" dirty="0" smtClean="0">
                <a:latin typeface="AdvOT7b515deb"/>
              </a:rPr>
              <a:t>con</a:t>
            </a:r>
            <a:r>
              <a:rPr lang="en-US" dirty="0" smtClean="0">
                <a:latin typeface="AdvOT7b515deb+fb"/>
              </a:rPr>
              <a:t>fi</a:t>
            </a:r>
            <a:r>
              <a:rPr lang="en-US" dirty="0" smtClean="0">
                <a:latin typeface="AdvOT7b515deb"/>
              </a:rPr>
              <a:t>rmatory SMBG </a:t>
            </a:r>
            <a:r>
              <a:rPr lang="en-US" dirty="0">
                <a:latin typeface="AdvOT7b515deb"/>
              </a:rPr>
              <a:t>is required to make treatment decisions</a:t>
            </a:r>
            <a:r>
              <a:rPr lang="en-US" dirty="0" smtClean="0">
                <a:latin typeface="AdvOT7b515deb"/>
              </a:rPr>
              <a:t>, though </a:t>
            </a:r>
            <a:r>
              <a:rPr lang="en-US" dirty="0">
                <a:latin typeface="AdvOT7b515deb"/>
              </a:rPr>
              <a:t>a randomized </a:t>
            </a:r>
            <a:r>
              <a:rPr lang="en-US" dirty="0" smtClean="0">
                <a:latin typeface="AdvOT7b515deb"/>
              </a:rPr>
              <a:t>controlled trial </a:t>
            </a:r>
            <a:r>
              <a:rPr lang="en-US" dirty="0">
                <a:latin typeface="AdvOT7b515deb"/>
              </a:rPr>
              <a:t>of 226 adults suggested that an </a:t>
            </a:r>
            <a:r>
              <a:rPr lang="en-US" dirty="0" smtClean="0">
                <a:latin typeface="AdvOT7b515deb"/>
              </a:rPr>
              <a:t>enhanced CGM </a:t>
            </a:r>
            <a:r>
              <a:rPr lang="en-US" dirty="0">
                <a:latin typeface="AdvOT7b515deb"/>
              </a:rPr>
              <a:t>device could be used safely</a:t>
            </a:r>
          </a:p>
          <a:p>
            <a:r>
              <a:rPr lang="en-US" dirty="0">
                <a:latin typeface="AdvOT7b515deb"/>
              </a:rPr>
              <a:t>and effectively without regular </a:t>
            </a:r>
            <a:r>
              <a:rPr lang="en-US" dirty="0" smtClean="0">
                <a:latin typeface="AdvOT7b515deb"/>
              </a:rPr>
              <a:t>con</a:t>
            </a:r>
            <a:r>
              <a:rPr lang="en-US" dirty="0" smtClean="0">
                <a:latin typeface="AdvOT7b515deb+fb"/>
              </a:rPr>
              <a:t>fi</a:t>
            </a:r>
            <a:r>
              <a:rPr lang="en-US" dirty="0" smtClean="0">
                <a:latin typeface="AdvOT7b515deb"/>
              </a:rPr>
              <a:t>rmatory SMBG </a:t>
            </a:r>
            <a:r>
              <a:rPr lang="en-US" dirty="0">
                <a:latin typeface="AdvOT7b515deb"/>
              </a:rPr>
              <a:t>in patients with </a:t>
            </a:r>
            <a:r>
              <a:rPr lang="en-US" dirty="0" smtClean="0">
                <a:latin typeface="AdvOT7b515deb"/>
              </a:rPr>
              <a:t>well-controlled type </a:t>
            </a:r>
            <a:r>
              <a:rPr lang="en-US" dirty="0">
                <a:latin typeface="AdvOT7b515deb"/>
              </a:rPr>
              <a:t>1 diabetes at low risk of severe </a:t>
            </a:r>
            <a:r>
              <a:rPr lang="en-US" dirty="0" smtClean="0">
                <a:latin typeface="AdvOT7b515deb"/>
              </a:rPr>
              <a:t>hypoglycemia (</a:t>
            </a:r>
            <a:r>
              <a:rPr lang="en-US" dirty="0">
                <a:latin typeface="AdvOT7b515deb"/>
              </a:rPr>
              <a:t>1).Two </a:t>
            </a:r>
            <a:r>
              <a:rPr lang="en-US" dirty="0" err="1">
                <a:latin typeface="AdvOT7b515deb"/>
              </a:rPr>
              <a:t>CGMdevices</a:t>
            </a:r>
            <a:r>
              <a:rPr lang="en-US" dirty="0">
                <a:latin typeface="AdvOT7b515deb"/>
              </a:rPr>
              <a:t> are </a:t>
            </a:r>
            <a:r>
              <a:rPr lang="en-US" dirty="0" smtClean="0">
                <a:latin typeface="AdvOT7b515deb"/>
              </a:rPr>
              <a:t>now approved </a:t>
            </a:r>
            <a:r>
              <a:rPr lang="en-US" dirty="0">
                <a:latin typeface="AdvOT7b515deb"/>
              </a:rPr>
              <a:t>by the U.S. Food and Drug </a:t>
            </a:r>
            <a:r>
              <a:rPr lang="en-US" dirty="0" smtClean="0">
                <a:latin typeface="AdvOT7b515deb"/>
              </a:rPr>
              <a:t>Administration (</a:t>
            </a:r>
            <a:r>
              <a:rPr lang="en-US" dirty="0">
                <a:latin typeface="AdvOT7b515deb"/>
              </a:rPr>
              <a:t>FDA) for making </a:t>
            </a:r>
            <a:r>
              <a:rPr lang="en-US" dirty="0" smtClean="0">
                <a:latin typeface="AdvOT7b515deb"/>
              </a:rPr>
              <a:t>treatment decisions </a:t>
            </a:r>
            <a:r>
              <a:rPr lang="en-US" dirty="0">
                <a:latin typeface="AdvOT7b515deb"/>
              </a:rPr>
              <a:t>without SMBG </a:t>
            </a:r>
            <a:r>
              <a:rPr lang="en-US" dirty="0" smtClean="0">
                <a:latin typeface="AdvOT7b515deb"/>
              </a:rPr>
              <a:t>con</a:t>
            </a:r>
            <a:r>
              <a:rPr lang="en-US" dirty="0" smtClean="0">
                <a:latin typeface="AdvOT7b515deb+fb"/>
              </a:rPr>
              <a:t>fi</a:t>
            </a:r>
            <a:r>
              <a:rPr lang="en-US" dirty="0" smtClean="0">
                <a:latin typeface="AdvOT7b515deb"/>
              </a:rPr>
              <a:t>rmation (</a:t>
            </a:r>
            <a:r>
              <a:rPr lang="en-US" dirty="0">
                <a:latin typeface="AdvOT7b515deb"/>
              </a:rPr>
              <a:t>18,20), including the </a:t>
            </a:r>
            <a:r>
              <a:rPr lang="en-US" dirty="0">
                <a:latin typeface="AdvOT7b515deb+fb"/>
              </a:rPr>
              <a:t>fl</a:t>
            </a:r>
            <a:r>
              <a:rPr lang="en-US" dirty="0">
                <a:latin typeface="AdvOT7b515deb"/>
              </a:rPr>
              <a:t>ash CGM device.</a:t>
            </a:r>
            <a:endParaRPr lang="en-US" dirty="0"/>
          </a:p>
        </p:txBody>
      </p:sp>
      <p:sp>
        <p:nvSpPr>
          <p:cNvPr id="5" name="Rectangle 4"/>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215783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9" y="1006988"/>
            <a:ext cx="10088451" cy="369332"/>
          </a:xfrm>
          <a:prstGeom prst="rect">
            <a:avLst/>
          </a:prstGeom>
        </p:spPr>
        <p:txBody>
          <a:bodyPr wrap="square">
            <a:spAutoFit/>
          </a:bodyPr>
          <a:lstStyle/>
          <a:p>
            <a:r>
              <a:rPr lang="en-US" b="0" i="0" u="none" strike="noStrike" baseline="0" dirty="0" smtClean="0">
                <a:latin typeface="AdvOT7b515deb"/>
              </a:rPr>
              <a:t>Text was added describing the emerging use of </a:t>
            </a:r>
            <a:r>
              <a:rPr lang="en-US" b="1" i="0" u="none" strike="noStrike" baseline="0" dirty="0" smtClean="0">
                <a:solidFill>
                  <a:srgbClr val="0070C0"/>
                </a:solidFill>
                <a:latin typeface="AdvOT7b515deb"/>
              </a:rPr>
              <a:t>telemedicine</a:t>
            </a:r>
            <a:r>
              <a:rPr lang="en-US" b="0" i="0" u="none" strike="noStrike" baseline="0" dirty="0" smtClean="0">
                <a:solidFill>
                  <a:srgbClr val="0070C0"/>
                </a:solidFill>
                <a:latin typeface="AdvOT7b515deb"/>
              </a:rPr>
              <a:t> </a:t>
            </a:r>
            <a:r>
              <a:rPr lang="en-US" b="0" i="0" u="none" strike="noStrike" baseline="0" dirty="0" smtClean="0">
                <a:latin typeface="AdvOT7b515deb"/>
              </a:rPr>
              <a:t>in diabetes care.</a:t>
            </a:r>
            <a:endParaRPr lang="en-US" dirty="0"/>
          </a:p>
        </p:txBody>
      </p:sp>
      <p:sp>
        <p:nvSpPr>
          <p:cNvPr id="3" name="Rectangle 2"/>
          <p:cNvSpPr/>
          <p:nvPr/>
        </p:nvSpPr>
        <p:spPr>
          <a:xfrm>
            <a:off x="297879" y="1679820"/>
            <a:ext cx="11684855" cy="39703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a:solidFill>
                  <a:srgbClr val="FFFF00"/>
                </a:solidFill>
              </a:rPr>
              <a:t>●</a:t>
            </a:r>
            <a:r>
              <a:rPr lang="en-US" b="1" dirty="0">
                <a:solidFill>
                  <a:srgbClr val="00B050"/>
                </a:solidFill>
              </a:rPr>
              <a:t> </a:t>
            </a:r>
            <a:r>
              <a:rPr lang="en-US" dirty="0" smtClean="0">
                <a:latin typeface="AdvOT7b515deb"/>
              </a:rPr>
              <a:t>For </a:t>
            </a:r>
            <a:r>
              <a:rPr lang="en-US" dirty="0">
                <a:latin typeface="AdvOT7b515deb"/>
              </a:rPr>
              <a:t>rural populations or those with </a:t>
            </a:r>
            <a:r>
              <a:rPr lang="en-US" dirty="0" smtClean="0">
                <a:latin typeface="AdvOT7b515deb"/>
              </a:rPr>
              <a:t>limited physical </a:t>
            </a:r>
            <a:r>
              <a:rPr lang="en-US" dirty="0">
                <a:latin typeface="AdvOT7b515deb"/>
              </a:rPr>
              <a:t>access to health care, </a:t>
            </a:r>
            <a:r>
              <a:rPr lang="en-US" b="1" dirty="0" smtClean="0">
                <a:solidFill>
                  <a:srgbClr val="FFFF00"/>
                </a:solidFill>
                <a:latin typeface="AdvOT7b515deb"/>
              </a:rPr>
              <a:t>telemedicine</a:t>
            </a:r>
            <a:r>
              <a:rPr lang="en-US" dirty="0" smtClean="0">
                <a:solidFill>
                  <a:srgbClr val="FFFF00"/>
                </a:solidFill>
                <a:latin typeface="AdvOT7b515deb"/>
              </a:rPr>
              <a:t> </a:t>
            </a:r>
            <a:r>
              <a:rPr lang="en-US" dirty="0" smtClean="0">
                <a:latin typeface="AdvOT7b515deb"/>
              </a:rPr>
              <a:t>is </a:t>
            </a:r>
            <a:r>
              <a:rPr lang="en-US" dirty="0">
                <a:latin typeface="AdvOT7b515deb"/>
              </a:rPr>
              <a:t>an approach with a </a:t>
            </a:r>
            <a:r>
              <a:rPr lang="en-US" dirty="0" smtClean="0">
                <a:latin typeface="AdvOT7b515deb"/>
              </a:rPr>
              <a:t>	growing body of </a:t>
            </a:r>
            <a:r>
              <a:rPr lang="en-US" dirty="0">
                <a:latin typeface="AdvOT7b515deb"/>
              </a:rPr>
              <a:t>evidence for its effectiveness, </a:t>
            </a:r>
            <a:r>
              <a:rPr lang="en-US" dirty="0" smtClean="0">
                <a:latin typeface="AdvOT7b515deb"/>
              </a:rPr>
              <a:t>particularly with </a:t>
            </a:r>
            <a:r>
              <a:rPr lang="en-US" dirty="0">
                <a:latin typeface="AdvOT7b515deb"/>
              </a:rPr>
              <a:t>regards to </a:t>
            </a:r>
            <a:r>
              <a:rPr lang="en-US" b="1" dirty="0">
                <a:solidFill>
                  <a:srgbClr val="FFFF00"/>
                </a:solidFill>
                <a:latin typeface="AdvOT7b515deb"/>
              </a:rPr>
              <a:t>glycemic</a:t>
            </a:r>
            <a:r>
              <a:rPr lang="en-US" b="1" dirty="0">
                <a:solidFill>
                  <a:srgbClr val="0070C0"/>
                </a:solidFill>
                <a:latin typeface="AdvOT7b515deb"/>
              </a:rPr>
              <a:t> </a:t>
            </a:r>
            <a:r>
              <a:rPr lang="en-US" b="1" dirty="0">
                <a:solidFill>
                  <a:srgbClr val="FFFF00"/>
                </a:solidFill>
                <a:latin typeface="AdvOT7b515deb"/>
              </a:rPr>
              <a:t>control</a:t>
            </a:r>
            <a:r>
              <a:rPr lang="en-US" b="1" dirty="0">
                <a:solidFill>
                  <a:srgbClr val="0070C0"/>
                </a:solidFill>
                <a:latin typeface="AdvOT7b515deb"/>
              </a:rPr>
              <a:t> </a:t>
            </a:r>
            <a:r>
              <a:rPr lang="en-US" dirty="0" smtClean="0">
                <a:latin typeface="AdvOT7b515deb"/>
              </a:rPr>
              <a:t>as 	measured </a:t>
            </a:r>
            <a:r>
              <a:rPr lang="en-US" dirty="0">
                <a:latin typeface="AdvOT7b515deb"/>
              </a:rPr>
              <a:t>by </a:t>
            </a:r>
            <a:r>
              <a:rPr lang="en-US" dirty="0" smtClean="0">
                <a:latin typeface="AdvOT7b515deb"/>
              </a:rPr>
              <a:t>A1C. </a:t>
            </a:r>
          </a:p>
          <a:p>
            <a:endParaRPr lang="en-US" dirty="0">
              <a:latin typeface="AdvOT7b515deb"/>
            </a:endParaRPr>
          </a:p>
          <a:p>
            <a:r>
              <a:rPr lang="en-US" b="1" dirty="0">
                <a:solidFill>
                  <a:srgbClr val="FFFF00"/>
                </a:solidFill>
              </a:rPr>
              <a:t>● </a:t>
            </a:r>
            <a:r>
              <a:rPr lang="en-US" dirty="0" smtClean="0">
                <a:latin typeface="AdvOT7b515deb"/>
              </a:rPr>
              <a:t>Telemedicine is </a:t>
            </a:r>
            <a:r>
              <a:rPr lang="en-US" dirty="0">
                <a:latin typeface="AdvOT7b515deb"/>
              </a:rPr>
              <a:t>de</a:t>
            </a:r>
            <a:r>
              <a:rPr lang="en-US" dirty="0">
                <a:latin typeface="AdvOT7b515deb+fb"/>
              </a:rPr>
              <a:t>fi</a:t>
            </a:r>
            <a:r>
              <a:rPr lang="en-US" dirty="0">
                <a:latin typeface="AdvOT7b515deb"/>
              </a:rPr>
              <a:t>ned as the use of </a:t>
            </a:r>
            <a:r>
              <a:rPr lang="en-US" dirty="0" smtClean="0">
                <a:latin typeface="AdvOT7b515deb"/>
              </a:rPr>
              <a:t>telecommunications to </a:t>
            </a:r>
            <a:r>
              <a:rPr lang="en-US" dirty="0">
                <a:latin typeface="AdvOT7b515deb"/>
              </a:rPr>
              <a:t>facilitate remote delivery of </a:t>
            </a:r>
            <a:r>
              <a:rPr lang="en-US" dirty="0" smtClean="0">
                <a:latin typeface="AdvOT7b515deb"/>
              </a:rPr>
              <a:t>health related services 	and </a:t>
            </a:r>
            <a:r>
              <a:rPr lang="en-US" dirty="0">
                <a:latin typeface="AdvOT7b515deb"/>
              </a:rPr>
              <a:t>clinical </a:t>
            </a:r>
            <a:r>
              <a:rPr lang="en-US" dirty="0" smtClean="0">
                <a:latin typeface="AdvOT7b515deb"/>
              </a:rPr>
              <a:t>information .</a:t>
            </a:r>
          </a:p>
          <a:p>
            <a:endParaRPr lang="en-US" dirty="0">
              <a:latin typeface="AdvOT7b515deb"/>
            </a:endParaRPr>
          </a:p>
          <a:p>
            <a:endParaRPr lang="en-US" dirty="0" smtClean="0">
              <a:latin typeface="AdvOT7b515deb"/>
            </a:endParaRPr>
          </a:p>
          <a:p>
            <a:r>
              <a:rPr lang="en-US" b="1" dirty="0">
                <a:solidFill>
                  <a:srgbClr val="FFFF00"/>
                </a:solidFill>
              </a:rPr>
              <a:t>● </a:t>
            </a:r>
            <a:r>
              <a:rPr lang="en-US" dirty="0" smtClean="0">
                <a:latin typeface="AdvOT7b515deb"/>
              </a:rPr>
              <a:t>Interactive </a:t>
            </a:r>
            <a:r>
              <a:rPr lang="en-US" dirty="0">
                <a:latin typeface="AdvOT7b515deb"/>
              </a:rPr>
              <a:t>strategies that </a:t>
            </a:r>
            <a:r>
              <a:rPr lang="en-US" dirty="0" smtClean="0">
                <a:latin typeface="AdvOT7b515deb"/>
              </a:rPr>
              <a:t>facilitate communication </a:t>
            </a:r>
            <a:r>
              <a:rPr lang="en-US" dirty="0">
                <a:latin typeface="AdvOT7b515deb"/>
              </a:rPr>
              <a:t>between providers </a:t>
            </a:r>
            <a:r>
              <a:rPr lang="en-US" dirty="0" smtClean="0">
                <a:latin typeface="AdvOT7b515deb"/>
              </a:rPr>
              <a:t>and patients</a:t>
            </a:r>
            <a:r>
              <a:rPr lang="en-US" dirty="0">
                <a:latin typeface="AdvOT7b515deb"/>
              </a:rPr>
              <a:t>, including the use of </a:t>
            </a:r>
            <a:r>
              <a:rPr lang="en-US" dirty="0" smtClean="0">
                <a:latin typeface="AdvOT7b515deb"/>
              </a:rPr>
              <a:t>               	</a:t>
            </a:r>
            <a:r>
              <a:rPr lang="en-US" b="1" dirty="0" smtClean="0">
                <a:solidFill>
                  <a:srgbClr val="FFFF00"/>
                </a:solidFill>
                <a:latin typeface="AdvOT7b515deb"/>
              </a:rPr>
              <a:t>web-based portal </a:t>
            </a:r>
            <a:r>
              <a:rPr lang="en-US" dirty="0">
                <a:latin typeface="AdvOT7b515deb"/>
              </a:rPr>
              <a:t>or </a:t>
            </a:r>
            <a:r>
              <a:rPr lang="en-US" b="1" dirty="0">
                <a:solidFill>
                  <a:srgbClr val="FFFF00"/>
                </a:solidFill>
                <a:latin typeface="AdvOT7b515deb"/>
              </a:rPr>
              <a:t>text messaging </a:t>
            </a:r>
            <a:r>
              <a:rPr lang="en-US" dirty="0">
                <a:latin typeface="AdvOT7b515deb"/>
              </a:rPr>
              <a:t>and those </a:t>
            </a:r>
            <a:r>
              <a:rPr lang="en-US" dirty="0" smtClean="0">
                <a:latin typeface="AdvOT7b515deb"/>
              </a:rPr>
              <a:t>that incorporate </a:t>
            </a:r>
            <a:r>
              <a:rPr lang="en-US" dirty="0">
                <a:latin typeface="AdvOT7b515deb"/>
              </a:rPr>
              <a:t>medication adjustment </a:t>
            </a:r>
            <a:r>
              <a:rPr lang="en-US" dirty="0" smtClean="0">
                <a:latin typeface="AdvOT7b515deb"/>
              </a:rPr>
              <a:t>appear more 	effective.</a:t>
            </a:r>
          </a:p>
          <a:p>
            <a:endParaRPr lang="en-US" dirty="0">
              <a:latin typeface="AdvOT7b515deb"/>
            </a:endParaRPr>
          </a:p>
          <a:p>
            <a:endParaRPr lang="en-US" dirty="0" smtClean="0">
              <a:latin typeface="AdvOT7b515deb"/>
            </a:endParaRPr>
          </a:p>
          <a:p>
            <a:r>
              <a:rPr lang="en-US" b="1" dirty="0">
                <a:solidFill>
                  <a:srgbClr val="FFFF00"/>
                </a:solidFill>
              </a:rPr>
              <a:t>● </a:t>
            </a:r>
            <a:r>
              <a:rPr lang="en-US" dirty="0" smtClean="0">
                <a:latin typeface="AdvOT7b515deb"/>
              </a:rPr>
              <a:t>There </a:t>
            </a:r>
            <a:r>
              <a:rPr lang="en-US" dirty="0">
                <a:latin typeface="AdvOT7b515deb"/>
              </a:rPr>
              <a:t>is </a:t>
            </a:r>
            <a:r>
              <a:rPr lang="en-US" b="1" dirty="0">
                <a:solidFill>
                  <a:srgbClr val="FFFF00"/>
                </a:solidFill>
                <a:latin typeface="AdvOT7b515deb"/>
              </a:rPr>
              <a:t>limited </a:t>
            </a:r>
            <a:r>
              <a:rPr lang="en-US" b="1" dirty="0" smtClean="0">
                <a:solidFill>
                  <a:srgbClr val="FFFF00"/>
                </a:solidFill>
                <a:latin typeface="AdvOT7b515deb"/>
              </a:rPr>
              <a:t>data </a:t>
            </a:r>
            <a:r>
              <a:rPr lang="en-US" dirty="0" smtClean="0">
                <a:latin typeface="AdvOT7b515deb"/>
              </a:rPr>
              <a:t>available </a:t>
            </a:r>
            <a:r>
              <a:rPr lang="en-US" dirty="0">
                <a:latin typeface="AdvOT7b515deb"/>
              </a:rPr>
              <a:t>on the </a:t>
            </a:r>
            <a:r>
              <a:rPr lang="en-US" b="1" dirty="0">
                <a:solidFill>
                  <a:srgbClr val="FFFF00"/>
                </a:solidFill>
                <a:latin typeface="AdvOT7b515deb"/>
              </a:rPr>
              <a:t>cost-effectiveness</a:t>
            </a:r>
            <a:r>
              <a:rPr lang="en-US" dirty="0">
                <a:solidFill>
                  <a:srgbClr val="FFFF00"/>
                </a:solidFill>
                <a:latin typeface="AdvOT7b515deb"/>
              </a:rPr>
              <a:t> </a:t>
            </a:r>
            <a:r>
              <a:rPr lang="en-US" dirty="0">
                <a:latin typeface="AdvOT7b515deb"/>
              </a:rPr>
              <a:t>of </a:t>
            </a:r>
            <a:r>
              <a:rPr lang="en-US" dirty="0" smtClean="0">
                <a:latin typeface="AdvOT7b515deb"/>
              </a:rPr>
              <a:t>these strategies. </a:t>
            </a:r>
            <a:endParaRPr lang="en-US" dirty="0"/>
          </a:p>
        </p:txBody>
      </p:sp>
      <p:sp>
        <p:nvSpPr>
          <p:cNvPr id="4" name="Rectangle 3"/>
          <p:cNvSpPr/>
          <p:nvPr/>
        </p:nvSpPr>
        <p:spPr>
          <a:xfrm>
            <a:off x="175754" y="241823"/>
            <a:ext cx="5559569"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nSpc>
                <a:spcPct val="150000"/>
              </a:lnSpc>
            </a:pPr>
            <a:r>
              <a:rPr lang="en-US" sz="1600" b="1" i="0" u="none" strike="noStrike" baseline="0" dirty="0" smtClean="0">
                <a:solidFill>
                  <a:srgbClr val="0070C0"/>
                </a:solidFill>
              </a:rPr>
              <a:t>Section 1. Improving Care and Promoting Health in Populations</a:t>
            </a:r>
          </a:p>
        </p:txBody>
      </p:sp>
    </p:spTree>
    <p:extLst>
      <p:ext uri="{BB962C8B-B14F-4D97-AF65-F5344CB8AC3E}">
        <p14:creationId xmlns:p14="http://schemas.microsoft.com/office/powerpoint/2010/main" val="14692940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3919" y="494564"/>
            <a:ext cx="10555358" cy="3139321"/>
          </a:xfrm>
          <a:prstGeom prst="rect">
            <a:avLst/>
          </a:prstGeom>
        </p:spPr>
        <p:txBody>
          <a:bodyPr wrap="square">
            <a:spAutoFit/>
          </a:bodyPr>
          <a:lstStyle/>
          <a:p>
            <a:r>
              <a:rPr lang="en-US" dirty="0">
                <a:latin typeface="AdvOT7b515deb"/>
              </a:rPr>
              <a:t>18. U.S. Food and Drug Administration. FDA approves</a:t>
            </a:r>
          </a:p>
          <a:p>
            <a:r>
              <a:rPr lang="en-US" dirty="0">
                <a:latin typeface="AdvOT7b515deb+fb"/>
              </a:rPr>
              <a:t>fi</a:t>
            </a:r>
            <a:r>
              <a:rPr lang="en-US" dirty="0">
                <a:latin typeface="AdvOT7b515deb"/>
              </a:rPr>
              <a:t>rst continuous glucose monitoring system</a:t>
            </a:r>
          </a:p>
          <a:p>
            <a:r>
              <a:rPr lang="en-US" dirty="0">
                <a:latin typeface="AdvOT7b515deb"/>
              </a:rPr>
              <a:t>for adults not requiring blood sample calibration</a:t>
            </a:r>
          </a:p>
          <a:p>
            <a:r>
              <a:rPr lang="en-US" dirty="0">
                <a:latin typeface="AdvOT7b515deb"/>
              </a:rPr>
              <a:t>[Internet]. Available from https://www.fda.gov/</a:t>
            </a:r>
          </a:p>
          <a:p>
            <a:r>
              <a:rPr lang="en-US" dirty="0" err="1">
                <a:latin typeface="AdvOT7b515deb"/>
              </a:rPr>
              <a:t>NewsEvents</a:t>
            </a:r>
            <a:r>
              <a:rPr lang="en-US" dirty="0">
                <a:latin typeface="AdvOT7b515deb"/>
              </a:rPr>
              <a:t>/Newsroom/</a:t>
            </a:r>
            <a:r>
              <a:rPr lang="en-US" dirty="0" err="1">
                <a:latin typeface="AdvOT7b515deb"/>
              </a:rPr>
              <a:t>PressAnnouncements</a:t>
            </a:r>
            <a:r>
              <a:rPr lang="en-US" dirty="0">
                <a:latin typeface="AdvOT7b515deb"/>
              </a:rPr>
              <a:t>/</a:t>
            </a:r>
          </a:p>
          <a:p>
            <a:r>
              <a:rPr lang="en-US" dirty="0">
                <a:latin typeface="AdvOT7b515deb"/>
              </a:rPr>
              <a:t>ucm577890.htm. Accessed 2 October 2017</a:t>
            </a:r>
          </a:p>
          <a:p>
            <a:r>
              <a:rPr lang="nl-NL" dirty="0">
                <a:latin typeface="AdvOT7b515deb"/>
              </a:rPr>
              <a:t>19. Bolinder J, Antuna R, Geelhoed-Duijvestijn P,</a:t>
            </a:r>
          </a:p>
          <a:p>
            <a:r>
              <a:rPr lang="en-US" dirty="0" err="1">
                <a:latin typeface="AdvOT7b515deb"/>
              </a:rPr>
              <a:t>Kr¨oger</a:t>
            </a:r>
            <a:r>
              <a:rPr lang="en-US" dirty="0">
                <a:latin typeface="AdvOT7b515deb"/>
              </a:rPr>
              <a:t> J, </a:t>
            </a:r>
            <a:r>
              <a:rPr lang="en-US" dirty="0" err="1">
                <a:latin typeface="AdvOT7b515deb"/>
              </a:rPr>
              <a:t>Weitgasser</a:t>
            </a:r>
            <a:r>
              <a:rPr lang="en-US" dirty="0">
                <a:latin typeface="AdvOT7b515deb"/>
              </a:rPr>
              <a:t> R. Novel glucose-sensing</a:t>
            </a:r>
          </a:p>
          <a:p>
            <a:r>
              <a:rPr lang="en-US" dirty="0">
                <a:latin typeface="AdvOT7b515deb"/>
              </a:rPr>
              <a:t>technology and </a:t>
            </a:r>
            <a:r>
              <a:rPr lang="en-US" dirty="0" err="1">
                <a:latin typeface="AdvOT7b515deb"/>
              </a:rPr>
              <a:t>hypoglycaemia</a:t>
            </a:r>
            <a:r>
              <a:rPr lang="en-US" dirty="0">
                <a:latin typeface="AdvOT7b515deb"/>
              </a:rPr>
              <a:t> in type 1 diabetes:</a:t>
            </a:r>
          </a:p>
          <a:p>
            <a:r>
              <a:rPr lang="en-US" dirty="0">
                <a:latin typeface="AdvOT7b515deb"/>
              </a:rPr>
              <a:t>a </a:t>
            </a:r>
            <a:r>
              <a:rPr lang="en-US" dirty="0" err="1">
                <a:latin typeface="AdvOT7b515deb"/>
              </a:rPr>
              <a:t>multicentre</a:t>
            </a:r>
            <a:r>
              <a:rPr lang="en-US" dirty="0">
                <a:latin typeface="AdvOT7b515deb"/>
              </a:rPr>
              <a:t>, non-masked, </a:t>
            </a:r>
            <a:r>
              <a:rPr lang="en-US" dirty="0" err="1">
                <a:latin typeface="AdvOT7b515deb"/>
              </a:rPr>
              <a:t>randomised</a:t>
            </a:r>
            <a:r>
              <a:rPr lang="en-US" dirty="0">
                <a:latin typeface="AdvOT7b515deb"/>
              </a:rPr>
              <a:t> controlled</a:t>
            </a:r>
          </a:p>
          <a:p>
            <a:r>
              <a:rPr lang="en-US" dirty="0">
                <a:latin typeface="AdvOT7b515deb"/>
              </a:rPr>
              <a:t>trial. Lancet 2016;388:2254</a:t>
            </a:r>
            <a:r>
              <a:rPr lang="en-US" dirty="0">
                <a:latin typeface="AdvOT7b515deb+20"/>
              </a:rPr>
              <a:t>–</a:t>
            </a:r>
            <a:r>
              <a:rPr lang="en-US" dirty="0">
                <a:latin typeface="AdvOT7b515deb"/>
              </a:rPr>
              <a:t>2263</a:t>
            </a:r>
            <a:endParaRPr lang="en-US" dirty="0"/>
          </a:p>
        </p:txBody>
      </p:sp>
      <p:sp>
        <p:nvSpPr>
          <p:cNvPr id="10" name="Rectangle 9"/>
          <p:cNvSpPr/>
          <p:nvPr/>
        </p:nvSpPr>
        <p:spPr>
          <a:xfrm>
            <a:off x="553919" y="3873647"/>
            <a:ext cx="6096000" cy="2031325"/>
          </a:xfrm>
          <a:prstGeom prst="rect">
            <a:avLst/>
          </a:prstGeom>
        </p:spPr>
        <p:txBody>
          <a:bodyPr>
            <a:spAutoFit/>
          </a:bodyPr>
          <a:lstStyle/>
          <a:p>
            <a:r>
              <a:rPr lang="en-US" dirty="0">
                <a:latin typeface="AdvOT7b515deb"/>
              </a:rPr>
              <a:t>20. U.S. Food and Drug Administration. FDA expands</a:t>
            </a:r>
          </a:p>
          <a:p>
            <a:r>
              <a:rPr lang="en-US" dirty="0">
                <a:latin typeface="AdvOT7b515deb"/>
              </a:rPr>
              <a:t>indication for continuous glucose monitoring</a:t>
            </a:r>
          </a:p>
          <a:p>
            <a:r>
              <a:rPr lang="en-US" dirty="0">
                <a:latin typeface="AdvOT7b515deb"/>
              </a:rPr>
              <a:t>system, </a:t>
            </a:r>
            <a:r>
              <a:rPr lang="en-US" dirty="0">
                <a:latin typeface="AdvOT7b515deb+fb"/>
              </a:rPr>
              <a:t>fi</a:t>
            </a:r>
            <a:r>
              <a:rPr lang="en-US" dirty="0">
                <a:latin typeface="AdvOT7b515deb"/>
              </a:rPr>
              <a:t>rst to replace </a:t>
            </a:r>
            <a:r>
              <a:rPr lang="en-US" dirty="0" err="1">
                <a:latin typeface="AdvOT7b515deb+fb"/>
              </a:rPr>
              <a:t>fi</a:t>
            </a:r>
            <a:r>
              <a:rPr lang="en-US" dirty="0" err="1">
                <a:latin typeface="AdvOT7b515deb"/>
              </a:rPr>
              <a:t>ngerstick</a:t>
            </a:r>
            <a:r>
              <a:rPr lang="en-US" dirty="0">
                <a:latin typeface="AdvOT7b515deb"/>
              </a:rPr>
              <a:t> testing for</a:t>
            </a:r>
          </a:p>
          <a:p>
            <a:r>
              <a:rPr lang="fr-FR" dirty="0" err="1">
                <a:latin typeface="AdvOT7b515deb"/>
              </a:rPr>
              <a:t>diabetes</a:t>
            </a:r>
            <a:r>
              <a:rPr lang="fr-FR" dirty="0">
                <a:latin typeface="AdvOT7b515deb"/>
              </a:rPr>
              <a:t> </a:t>
            </a:r>
            <a:r>
              <a:rPr lang="fr-FR" dirty="0" err="1">
                <a:latin typeface="AdvOT7b515deb"/>
              </a:rPr>
              <a:t>treatment</a:t>
            </a:r>
            <a:r>
              <a:rPr lang="fr-FR" dirty="0">
                <a:latin typeface="AdvOT7b515deb"/>
              </a:rPr>
              <a:t> </a:t>
            </a:r>
            <a:r>
              <a:rPr lang="fr-FR" dirty="0" err="1">
                <a:latin typeface="AdvOT7b515deb"/>
              </a:rPr>
              <a:t>decisions</a:t>
            </a:r>
            <a:r>
              <a:rPr lang="fr-FR" dirty="0">
                <a:latin typeface="AdvOT7b515deb"/>
              </a:rPr>
              <a:t> [Internet]. </a:t>
            </a:r>
            <a:r>
              <a:rPr lang="fr-FR" dirty="0" err="1">
                <a:latin typeface="AdvOT7b515deb"/>
              </a:rPr>
              <a:t>Available</a:t>
            </a:r>
            <a:endParaRPr lang="fr-FR" dirty="0">
              <a:latin typeface="AdvOT7b515deb"/>
            </a:endParaRPr>
          </a:p>
          <a:p>
            <a:r>
              <a:rPr lang="en-US" dirty="0">
                <a:latin typeface="AdvOT7b515deb"/>
              </a:rPr>
              <a:t>from https://www.fda.gov/newsevents/</a:t>
            </a:r>
          </a:p>
          <a:p>
            <a:r>
              <a:rPr lang="en-US" dirty="0">
                <a:latin typeface="AdvOT7b515deb"/>
              </a:rPr>
              <a:t>newsroom/</a:t>
            </a:r>
            <a:r>
              <a:rPr lang="en-US" dirty="0" err="1">
                <a:latin typeface="AdvOT7b515deb"/>
              </a:rPr>
              <a:t>pressannouncements</a:t>
            </a:r>
            <a:r>
              <a:rPr lang="en-US" dirty="0">
                <a:latin typeface="AdvOT7b515deb"/>
              </a:rPr>
              <a:t>/ucm534056</a:t>
            </a:r>
          </a:p>
          <a:p>
            <a:r>
              <a:rPr lang="en-US" dirty="0">
                <a:latin typeface="AdvOT7b515deb"/>
              </a:rPr>
              <a:t>.</a:t>
            </a:r>
            <a:r>
              <a:rPr lang="en-US" dirty="0" err="1">
                <a:latin typeface="AdvOT7b515deb"/>
              </a:rPr>
              <a:t>htm</a:t>
            </a:r>
            <a:r>
              <a:rPr lang="en-US" dirty="0">
                <a:latin typeface="AdvOT7b515deb"/>
              </a:rPr>
              <a:t>. Accessed 14 September 2017</a:t>
            </a:r>
            <a:endParaRPr lang="en-US" dirty="0"/>
          </a:p>
        </p:txBody>
      </p:sp>
    </p:spTree>
    <p:extLst>
      <p:ext uri="{BB962C8B-B14F-4D97-AF65-F5344CB8AC3E}">
        <p14:creationId xmlns:p14="http://schemas.microsoft.com/office/powerpoint/2010/main" val="1276435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34050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9852" y="1245551"/>
            <a:ext cx="6096000" cy="1754326"/>
          </a:xfrm>
          <a:prstGeom prst="rect">
            <a:avLst/>
          </a:prstGeom>
        </p:spPr>
        <p:txBody>
          <a:bodyPr>
            <a:spAutoFit/>
          </a:bodyPr>
          <a:lstStyle/>
          <a:p>
            <a:r>
              <a:rPr lang="en-US" dirty="0">
                <a:latin typeface="AdvOT7b515deb"/>
              </a:rPr>
              <a:t>As in Section 2, this section now includes</a:t>
            </a:r>
          </a:p>
          <a:p>
            <a:r>
              <a:rPr lang="en-US" dirty="0">
                <a:latin typeface="AdvOT7b515deb"/>
              </a:rPr>
              <a:t>an expanded discussion of the limitations</a:t>
            </a:r>
          </a:p>
          <a:p>
            <a:r>
              <a:rPr lang="en-US" dirty="0">
                <a:latin typeface="AdvOT7b515deb"/>
              </a:rPr>
              <a:t>of A1C in certain populations based on the</a:t>
            </a:r>
          </a:p>
          <a:p>
            <a:r>
              <a:rPr lang="en-US" dirty="0">
                <a:latin typeface="AdvOT7b515deb"/>
              </a:rPr>
              <a:t>presence of hemoglobin variants, differences</a:t>
            </a:r>
          </a:p>
          <a:p>
            <a:r>
              <a:rPr lang="en-US" dirty="0">
                <a:latin typeface="AdvOT7b515deb"/>
              </a:rPr>
              <a:t>in red blood cell turnover rates, ethnicity,</a:t>
            </a:r>
          </a:p>
          <a:p>
            <a:r>
              <a:rPr lang="en-US" dirty="0">
                <a:latin typeface="AdvOT7b515deb"/>
              </a:rPr>
              <a:t>and age.</a:t>
            </a:r>
            <a:endParaRPr lang="en-US" dirty="0"/>
          </a:p>
        </p:txBody>
      </p:sp>
      <p:sp>
        <p:nvSpPr>
          <p:cNvPr id="4" name="Rectangle 3"/>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26634236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6186309"/>
          </a:xfrm>
          <a:prstGeom prst="rect">
            <a:avLst/>
          </a:prstGeom>
        </p:spPr>
        <p:txBody>
          <a:bodyPr>
            <a:spAutoFit/>
          </a:bodyPr>
          <a:lstStyle/>
          <a:p>
            <a:r>
              <a:rPr lang="en-US" dirty="0">
                <a:latin typeface="AdvOT7b515deb"/>
              </a:rPr>
              <a:t>As with any laboratory test,</a:t>
            </a:r>
          </a:p>
          <a:p>
            <a:r>
              <a:rPr lang="en-US" dirty="0">
                <a:latin typeface="AdvOT7b515deb"/>
              </a:rPr>
              <a:t>there is variability in the measurement of</a:t>
            </a:r>
          </a:p>
          <a:p>
            <a:r>
              <a:rPr lang="en-US" dirty="0">
                <a:latin typeface="AdvOT7b515deb"/>
              </a:rPr>
              <a:t>A1C. Although such variability is less on an</a:t>
            </a:r>
          </a:p>
          <a:p>
            <a:r>
              <a:rPr lang="en-US" dirty="0" err="1">
                <a:latin typeface="AdvOT7b515deb"/>
              </a:rPr>
              <a:t>intraindividual</a:t>
            </a:r>
            <a:r>
              <a:rPr lang="en-US" dirty="0">
                <a:latin typeface="AdvOT7b515deb"/>
              </a:rPr>
              <a:t> basis than that of blood</a:t>
            </a:r>
          </a:p>
          <a:p>
            <a:r>
              <a:rPr lang="en-US" dirty="0">
                <a:latin typeface="AdvOT7b515deb"/>
              </a:rPr>
              <a:t>glucose measurements, clinicians should</a:t>
            </a:r>
          </a:p>
          <a:p>
            <a:r>
              <a:rPr lang="en-US" dirty="0">
                <a:latin typeface="AdvOT7b515deb"/>
              </a:rPr>
              <a:t>exercise judgment when using A1C as the</a:t>
            </a:r>
          </a:p>
          <a:p>
            <a:r>
              <a:rPr lang="en-US" dirty="0">
                <a:latin typeface="AdvOT7b515deb"/>
              </a:rPr>
              <a:t>sole basis for assessing glycemic control,</a:t>
            </a:r>
          </a:p>
          <a:p>
            <a:r>
              <a:rPr lang="en-US" dirty="0">
                <a:latin typeface="AdvOT7b515deb"/>
              </a:rPr>
              <a:t>particularly if the result is close to the</a:t>
            </a:r>
          </a:p>
          <a:p>
            <a:r>
              <a:rPr lang="en-US" dirty="0">
                <a:latin typeface="AdvOT7b515deb"/>
              </a:rPr>
              <a:t>threshold that might prompt a change in</a:t>
            </a:r>
          </a:p>
          <a:p>
            <a:r>
              <a:rPr lang="en-US" dirty="0">
                <a:latin typeface="AdvOT7b515deb"/>
              </a:rPr>
              <a:t>medication therapy. Conditions that affect</a:t>
            </a:r>
          </a:p>
          <a:p>
            <a:r>
              <a:rPr lang="en-US" dirty="0">
                <a:latin typeface="AdvOT7b515deb"/>
              </a:rPr>
              <a:t>red blood cell turnover (hemolytic and</a:t>
            </a:r>
          </a:p>
          <a:p>
            <a:r>
              <a:rPr lang="en-US" dirty="0">
                <a:latin typeface="AdvOT7b515deb"/>
              </a:rPr>
              <a:t>other anemias, recent blood transfusion,</a:t>
            </a:r>
          </a:p>
          <a:p>
            <a:r>
              <a:rPr lang="en-US" dirty="0">
                <a:latin typeface="AdvOT7b515deb"/>
              </a:rPr>
              <a:t>use of drugs that stimulate erythropoesis,</a:t>
            </a:r>
          </a:p>
          <a:p>
            <a:r>
              <a:rPr lang="en-US" dirty="0">
                <a:latin typeface="AdvOT7b515deb"/>
              </a:rPr>
              <a:t>end-stage kidney disease, and</a:t>
            </a:r>
          </a:p>
          <a:p>
            <a:r>
              <a:rPr lang="en-US" dirty="0">
                <a:latin typeface="AdvOT7b515deb"/>
              </a:rPr>
              <a:t>pregnancy) may result in discrepancies</a:t>
            </a:r>
          </a:p>
          <a:p>
            <a:r>
              <a:rPr lang="en-US" dirty="0">
                <a:latin typeface="AdvOT7b515deb"/>
              </a:rPr>
              <a:t>between the A1C result and the patient</a:t>
            </a:r>
            <a:r>
              <a:rPr lang="en-US" dirty="0">
                <a:latin typeface="AdvOT7b515deb+20"/>
              </a:rPr>
              <a:t>’</a:t>
            </a:r>
            <a:r>
              <a:rPr lang="en-US" dirty="0">
                <a:latin typeface="AdvOT7b515deb"/>
              </a:rPr>
              <a:t>s</a:t>
            </a:r>
          </a:p>
          <a:p>
            <a:r>
              <a:rPr lang="en-US" dirty="0">
                <a:latin typeface="AdvOT7b515deb"/>
              </a:rPr>
              <a:t>true mean glycemia. Hemoglobin</a:t>
            </a:r>
          </a:p>
          <a:p>
            <a:r>
              <a:rPr lang="en-US" dirty="0">
                <a:latin typeface="AdvOT7b515deb"/>
              </a:rPr>
              <a:t>variants must be considered, particularly</a:t>
            </a:r>
          </a:p>
          <a:p>
            <a:r>
              <a:rPr lang="en-US" dirty="0">
                <a:latin typeface="AdvOT7b515deb"/>
              </a:rPr>
              <a:t>when the A1C result does not correlate</a:t>
            </a:r>
          </a:p>
          <a:p>
            <a:r>
              <a:rPr lang="en-US" dirty="0">
                <a:latin typeface="AdvOT7b515deb"/>
              </a:rPr>
              <a:t>with the patient</a:t>
            </a:r>
            <a:r>
              <a:rPr lang="en-US" dirty="0">
                <a:latin typeface="AdvOT7b515deb+20"/>
              </a:rPr>
              <a:t>’</a:t>
            </a:r>
            <a:r>
              <a:rPr lang="en-US" dirty="0">
                <a:latin typeface="AdvOT7b515deb"/>
              </a:rPr>
              <a:t>s SMBG levels. Options</a:t>
            </a:r>
          </a:p>
          <a:p>
            <a:r>
              <a:rPr lang="en-US" dirty="0">
                <a:latin typeface="AdvOT7b515deb"/>
              </a:rPr>
              <a:t>for monitoring include more frequent and/</a:t>
            </a:r>
          </a:p>
          <a:p>
            <a:r>
              <a:rPr lang="en-US" dirty="0">
                <a:latin typeface="AdvOT7b515deb"/>
              </a:rPr>
              <a:t>or different timing of SMBG or CGM use.</a:t>
            </a:r>
            <a:endParaRPr lang="en-US" dirty="0"/>
          </a:p>
        </p:txBody>
      </p:sp>
      <p:sp>
        <p:nvSpPr>
          <p:cNvPr id="3" name="Rectangle 2"/>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175700682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06" y="705345"/>
            <a:ext cx="9617122" cy="1200329"/>
          </a:xfrm>
          <a:prstGeom prst="rect">
            <a:avLst/>
          </a:prstGeom>
        </p:spPr>
        <p:txBody>
          <a:bodyPr wrap="square">
            <a:spAutoFit/>
          </a:bodyPr>
          <a:lstStyle/>
          <a:p>
            <a:r>
              <a:rPr lang="en-US" dirty="0">
                <a:latin typeface="AdvOT7b515deb"/>
              </a:rPr>
              <a:t>Conditions that </a:t>
            </a:r>
            <a:r>
              <a:rPr lang="en-US" dirty="0" smtClean="0">
                <a:latin typeface="AdvOT7b515deb"/>
              </a:rPr>
              <a:t>affect red </a:t>
            </a:r>
            <a:r>
              <a:rPr lang="en-US" dirty="0">
                <a:latin typeface="AdvOT7b515deb"/>
              </a:rPr>
              <a:t>blood cell turnover (hemolytic </a:t>
            </a:r>
            <a:r>
              <a:rPr lang="en-US" dirty="0" smtClean="0">
                <a:latin typeface="AdvOT7b515deb"/>
              </a:rPr>
              <a:t>and other </a:t>
            </a:r>
            <a:r>
              <a:rPr lang="en-US" dirty="0">
                <a:latin typeface="AdvOT7b515deb"/>
              </a:rPr>
              <a:t>anemias, recent blood transfusion</a:t>
            </a:r>
            <a:r>
              <a:rPr lang="en-US" dirty="0" smtClean="0">
                <a:latin typeface="AdvOT7b515deb"/>
              </a:rPr>
              <a:t>, use </a:t>
            </a:r>
            <a:r>
              <a:rPr lang="en-US" dirty="0">
                <a:latin typeface="AdvOT7b515deb"/>
              </a:rPr>
              <a:t>of drugs that stimulate erythropoesis</a:t>
            </a:r>
            <a:r>
              <a:rPr lang="en-US" dirty="0" smtClean="0">
                <a:latin typeface="AdvOT7b515deb"/>
              </a:rPr>
              <a:t>, end-stage </a:t>
            </a:r>
            <a:r>
              <a:rPr lang="en-US" dirty="0">
                <a:latin typeface="AdvOT7b515deb"/>
              </a:rPr>
              <a:t>kidney disease, and</a:t>
            </a:r>
          </a:p>
          <a:p>
            <a:r>
              <a:rPr lang="en-US" dirty="0">
                <a:latin typeface="AdvOT7b515deb"/>
              </a:rPr>
              <a:t>pregnancy) may result in </a:t>
            </a:r>
            <a:r>
              <a:rPr lang="en-US" dirty="0" smtClean="0">
                <a:latin typeface="AdvOT7b515deb"/>
              </a:rPr>
              <a:t>discrepancies between </a:t>
            </a:r>
            <a:r>
              <a:rPr lang="en-US" dirty="0">
                <a:latin typeface="AdvOT7b515deb"/>
              </a:rPr>
              <a:t>the A1C result and the </a:t>
            </a:r>
            <a:r>
              <a:rPr lang="en-US" dirty="0" smtClean="0">
                <a:latin typeface="AdvOT7b515deb"/>
              </a:rPr>
              <a:t>patient</a:t>
            </a:r>
            <a:r>
              <a:rPr lang="en-US" dirty="0" smtClean="0">
                <a:latin typeface="AdvOT7b515deb+20"/>
              </a:rPr>
              <a:t>’</a:t>
            </a:r>
            <a:r>
              <a:rPr lang="en-US" dirty="0" smtClean="0">
                <a:latin typeface="AdvOT7b515deb"/>
              </a:rPr>
              <a:t>s true </a:t>
            </a:r>
            <a:r>
              <a:rPr lang="en-US" dirty="0">
                <a:latin typeface="AdvOT7b515deb"/>
              </a:rPr>
              <a:t>mean glycemia.</a:t>
            </a:r>
            <a:endParaRPr lang="en-US" dirty="0"/>
          </a:p>
        </p:txBody>
      </p:sp>
      <p:sp>
        <p:nvSpPr>
          <p:cNvPr id="3" name="Rectangle 2"/>
          <p:cNvSpPr/>
          <p:nvPr/>
        </p:nvSpPr>
        <p:spPr>
          <a:xfrm>
            <a:off x="878005" y="2362790"/>
            <a:ext cx="10367749" cy="646331"/>
          </a:xfrm>
          <a:prstGeom prst="rect">
            <a:avLst/>
          </a:prstGeom>
        </p:spPr>
        <p:txBody>
          <a:bodyPr wrap="square">
            <a:spAutoFit/>
          </a:bodyPr>
          <a:lstStyle/>
          <a:p>
            <a:r>
              <a:rPr lang="en-US" dirty="0">
                <a:latin typeface="AdvOT7b515deb"/>
              </a:rPr>
              <a:t>Though some variability </a:t>
            </a:r>
            <a:r>
              <a:rPr lang="en-US" dirty="0" smtClean="0">
                <a:latin typeface="AdvOT7b515deb"/>
              </a:rPr>
              <a:t>exists among </a:t>
            </a:r>
            <a:r>
              <a:rPr lang="en-US" dirty="0">
                <a:latin typeface="AdvOT7b515deb"/>
              </a:rPr>
              <a:t>different individuals, </a:t>
            </a:r>
            <a:r>
              <a:rPr lang="en-US" dirty="0" smtClean="0">
                <a:latin typeface="AdvOT7b515deb"/>
              </a:rPr>
              <a:t>generally the </a:t>
            </a:r>
            <a:r>
              <a:rPr lang="en-US" dirty="0">
                <a:latin typeface="AdvOT7b515deb"/>
              </a:rPr>
              <a:t>association between mean </a:t>
            </a:r>
            <a:r>
              <a:rPr lang="en-US" dirty="0" smtClean="0">
                <a:latin typeface="AdvOT7b515deb"/>
              </a:rPr>
              <a:t>glucose and </a:t>
            </a:r>
            <a:r>
              <a:rPr lang="en-US" dirty="0">
                <a:latin typeface="AdvOT7b515deb"/>
              </a:rPr>
              <a:t>A1C within an individual </a:t>
            </a:r>
            <a:r>
              <a:rPr lang="en-US" dirty="0" smtClean="0">
                <a:latin typeface="AdvOT7b515deb"/>
              </a:rPr>
              <a:t>correlates over </a:t>
            </a:r>
            <a:r>
              <a:rPr lang="en-US" dirty="0">
                <a:latin typeface="AdvOT7b515deb"/>
              </a:rPr>
              <a:t>time (42).</a:t>
            </a:r>
            <a:endParaRPr lang="en-US" dirty="0"/>
          </a:p>
        </p:txBody>
      </p:sp>
      <p:sp>
        <p:nvSpPr>
          <p:cNvPr id="4" name="Rectangle 3"/>
          <p:cNvSpPr/>
          <p:nvPr/>
        </p:nvSpPr>
        <p:spPr>
          <a:xfrm>
            <a:off x="878006" y="5067069"/>
            <a:ext cx="6096000" cy="1200329"/>
          </a:xfrm>
          <a:prstGeom prst="rect">
            <a:avLst/>
          </a:prstGeom>
        </p:spPr>
        <p:txBody>
          <a:bodyPr>
            <a:spAutoFit/>
          </a:bodyPr>
          <a:lstStyle/>
          <a:p>
            <a:r>
              <a:rPr lang="en-US" dirty="0">
                <a:latin typeface="AdvOT7b515deb"/>
              </a:rPr>
              <a:t>42. Beck RW, Connor CG, Mullen DM, Wesley</a:t>
            </a:r>
          </a:p>
          <a:p>
            <a:r>
              <a:rPr lang="en-US" dirty="0">
                <a:latin typeface="AdvOT7b515deb"/>
              </a:rPr>
              <a:t>DM, </a:t>
            </a:r>
            <a:r>
              <a:rPr lang="en-US" dirty="0" err="1">
                <a:latin typeface="AdvOT7b515deb"/>
              </a:rPr>
              <a:t>Bergenstal</a:t>
            </a:r>
            <a:r>
              <a:rPr lang="en-US" dirty="0">
                <a:latin typeface="AdvOT7b515deb"/>
              </a:rPr>
              <a:t> RM. The fallacy of average: how</a:t>
            </a:r>
          </a:p>
          <a:p>
            <a:r>
              <a:rPr lang="en-US" dirty="0">
                <a:latin typeface="AdvOT7b515deb"/>
              </a:rPr>
              <a:t>using HbA</a:t>
            </a:r>
            <a:r>
              <a:rPr lang="en-US" sz="800" dirty="0">
                <a:latin typeface="AdvOT7b515deb"/>
              </a:rPr>
              <a:t>1c </a:t>
            </a:r>
            <a:r>
              <a:rPr lang="en-US" dirty="0">
                <a:latin typeface="AdvOT7b515deb"/>
              </a:rPr>
              <a:t>alone to assess glycemic control can</a:t>
            </a:r>
          </a:p>
          <a:p>
            <a:r>
              <a:rPr lang="en-US" dirty="0">
                <a:latin typeface="AdvOT7b515deb"/>
              </a:rPr>
              <a:t>be misleading. Diabetes Care 2017;40:994</a:t>
            </a:r>
            <a:r>
              <a:rPr lang="en-US" dirty="0">
                <a:latin typeface="AdvOT7b515deb+20"/>
              </a:rPr>
              <a:t>–</a:t>
            </a:r>
            <a:r>
              <a:rPr lang="en-US" dirty="0">
                <a:latin typeface="AdvOT7b515deb"/>
              </a:rPr>
              <a:t>999</a:t>
            </a:r>
            <a:endParaRPr lang="en-US" dirty="0"/>
          </a:p>
        </p:txBody>
      </p:sp>
      <p:sp>
        <p:nvSpPr>
          <p:cNvPr id="5" name="Rectangle 4"/>
          <p:cNvSpPr/>
          <p:nvPr/>
        </p:nvSpPr>
        <p:spPr>
          <a:xfrm>
            <a:off x="878006" y="3081910"/>
            <a:ext cx="10217624" cy="1200329"/>
          </a:xfrm>
          <a:prstGeom prst="rect">
            <a:avLst/>
          </a:prstGeom>
        </p:spPr>
        <p:txBody>
          <a:bodyPr wrap="square">
            <a:spAutoFit/>
          </a:bodyPr>
          <a:lstStyle/>
          <a:p>
            <a:r>
              <a:rPr lang="en-US" dirty="0">
                <a:latin typeface="AdvOT7b515deb"/>
              </a:rPr>
              <a:t>In a recent report, mean </a:t>
            </a:r>
            <a:r>
              <a:rPr lang="en-US" dirty="0" smtClean="0">
                <a:latin typeface="AdvOT7b515deb"/>
              </a:rPr>
              <a:t>glucose measured </a:t>
            </a:r>
            <a:r>
              <a:rPr lang="en-US" dirty="0">
                <a:latin typeface="AdvOT7b515deb"/>
              </a:rPr>
              <a:t>with CGM versus central laboratory</a:t>
            </a:r>
            <a:r>
              <a:rPr lang="en-US" dirty="0" smtClean="0">
                <a:latin typeface="AdvOT7b515deb+20"/>
              </a:rPr>
              <a:t>– </a:t>
            </a:r>
            <a:r>
              <a:rPr lang="en-US" dirty="0" smtClean="0">
                <a:latin typeface="AdvOT7b515deb"/>
              </a:rPr>
              <a:t>measured </a:t>
            </a:r>
            <a:r>
              <a:rPr lang="en-US" dirty="0">
                <a:latin typeface="AdvOT7b515deb"/>
              </a:rPr>
              <a:t>A1C in 387 </a:t>
            </a:r>
            <a:r>
              <a:rPr lang="en-US" dirty="0" smtClean="0">
                <a:latin typeface="AdvOT7b515deb"/>
              </a:rPr>
              <a:t>participants in </a:t>
            </a:r>
            <a:r>
              <a:rPr lang="en-US" dirty="0">
                <a:latin typeface="AdvOT7b515deb"/>
              </a:rPr>
              <a:t>three randomized trials </a:t>
            </a:r>
            <a:r>
              <a:rPr lang="en-US" dirty="0" smtClean="0">
                <a:latin typeface="AdvOT7b515deb"/>
              </a:rPr>
              <a:t>demonstrated that </a:t>
            </a:r>
            <a:r>
              <a:rPr lang="en-US" dirty="0">
                <a:latin typeface="AdvOT7b515deb"/>
              </a:rPr>
              <a:t>A1C may underestimate or </a:t>
            </a:r>
            <a:r>
              <a:rPr lang="en-US" dirty="0" smtClean="0">
                <a:latin typeface="AdvOT7b515deb"/>
              </a:rPr>
              <a:t>over estimate mean glucose</a:t>
            </a:r>
            <a:r>
              <a:rPr lang="en-US" dirty="0">
                <a:latin typeface="AdvOT7b515deb"/>
              </a:rPr>
              <a:t>. Thus, as suggested, </a:t>
            </a:r>
            <a:r>
              <a:rPr lang="en-US" dirty="0" smtClean="0">
                <a:latin typeface="AdvOT7b515deb"/>
              </a:rPr>
              <a:t>a patient</a:t>
            </a:r>
            <a:r>
              <a:rPr lang="en-US" dirty="0" smtClean="0">
                <a:latin typeface="AdvOT7b515deb+20"/>
              </a:rPr>
              <a:t>’</a:t>
            </a:r>
            <a:r>
              <a:rPr lang="en-US" dirty="0" smtClean="0">
                <a:latin typeface="AdvOT7b515deb"/>
              </a:rPr>
              <a:t>s </a:t>
            </a:r>
            <a:r>
              <a:rPr lang="en-US" dirty="0">
                <a:latin typeface="AdvOT7b515deb"/>
              </a:rPr>
              <a:t>CGM pro</a:t>
            </a:r>
            <a:r>
              <a:rPr lang="en-US" dirty="0">
                <a:latin typeface="AdvOT7b515deb+fb"/>
              </a:rPr>
              <a:t>fi</a:t>
            </a:r>
            <a:r>
              <a:rPr lang="en-US" dirty="0">
                <a:latin typeface="AdvOT7b515deb"/>
              </a:rPr>
              <a:t>le has </a:t>
            </a:r>
            <a:r>
              <a:rPr lang="en-US" dirty="0" smtClean="0">
                <a:latin typeface="AdvOT7b515deb"/>
              </a:rPr>
              <a:t>considerable potential </a:t>
            </a:r>
            <a:r>
              <a:rPr lang="en-US" dirty="0">
                <a:latin typeface="AdvOT7b515deb"/>
              </a:rPr>
              <a:t>for optimizing his or her </a:t>
            </a:r>
            <a:r>
              <a:rPr lang="en-US" dirty="0" smtClean="0">
                <a:latin typeface="AdvOT7b515deb"/>
              </a:rPr>
              <a:t>glycemic management </a:t>
            </a:r>
            <a:r>
              <a:rPr lang="en-US" dirty="0">
                <a:latin typeface="AdvOT7b515deb"/>
              </a:rPr>
              <a:t>(42).</a:t>
            </a:r>
            <a:endParaRPr lang="en-US" dirty="0"/>
          </a:p>
        </p:txBody>
      </p:sp>
      <p:sp>
        <p:nvSpPr>
          <p:cNvPr id="6" name="Rectangle 5"/>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10862219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05" y="531463"/>
            <a:ext cx="6096000" cy="3416320"/>
          </a:xfrm>
          <a:prstGeom prst="rect">
            <a:avLst/>
          </a:prstGeom>
        </p:spPr>
        <p:txBody>
          <a:bodyPr>
            <a:spAutoFit/>
          </a:bodyPr>
          <a:lstStyle/>
          <a:p>
            <a:r>
              <a:rPr lang="en-US" dirty="0" err="1" smtClean="0">
                <a:latin typeface="AdvOT7b515deb"/>
              </a:rPr>
              <a:t>Moreover,African</a:t>
            </a:r>
            <a:r>
              <a:rPr lang="en-US" dirty="0" smtClean="0">
                <a:latin typeface="AdvOT7b515deb"/>
              </a:rPr>
              <a:t> </a:t>
            </a:r>
            <a:r>
              <a:rPr lang="en-US" dirty="0">
                <a:latin typeface="AdvOT7b515deb"/>
              </a:rPr>
              <a:t>Americans heterozygous for the</a:t>
            </a:r>
          </a:p>
          <a:p>
            <a:r>
              <a:rPr lang="en-US" dirty="0">
                <a:latin typeface="AdvOT7b515deb"/>
              </a:rPr>
              <a:t>common hemoglobin variant </a:t>
            </a:r>
            <a:r>
              <a:rPr lang="en-US" dirty="0" err="1">
                <a:latin typeface="AdvOT7b515deb"/>
              </a:rPr>
              <a:t>HbS</a:t>
            </a:r>
            <a:r>
              <a:rPr lang="en-US" dirty="0">
                <a:latin typeface="AdvOT7b515deb"/>
              </a:rPr>
              <a:t> may</a:t>
            </a:r>
          </a:p>
          <a:p>
            <a:r>
              <a:rPr lang="en-US" dirty="0">
                <a:latin typeface="AdvOT7b515deb"/>
              </a:rPr>
              <a:t>have, for any level of mean glycemia,</a:t>
            </a:r>
          </a:p>
          <a:p>
            <a:r>
              <a:rPr lang="en-US" dirty="0">
                <a:latin typeface="AdvOT7b515deb"/>
              </a:rPr>
              <a:t>lower A1C by about 0.3 percentage points</a:t>
            </a:r>
          </a:p>
          <a:p>
            <a:r>
              <a:rPr lang="en-US" dirty="0">
                <a:latin typeface="AdvOT7b515deb"/>
              </a:rPr>
              <a:t>than those without the trait (46). Another</a:t>
            </a:r>
          </a:p>
          <a:p>
            <a:r>
              <a:rPr lang="en-US" dirty="0">
                <a:latin typeface="AdvOT7b515deb"/>
              </a:rPr>
              <a:t>genetic variant, X-linked glucose-6-phosphate</a:t>
            </a:r>
          </a:p>
          <a:p>
            <a:r>
              <a:rPr lang="en-US" dirty="0">
                <a:latin typeface="AdvOT7b515deb"/>
              </a:rPr>
              <a:t>dehydrogenase G202A, carried by 11% of</a:t>
            </a:r>
          </a:p>
          <a:p>
            <a:r>
              <a:rPr lang="en-US" dirty="0">
                <a:latin typeface="AdvOT7b515deb"/>
              </a:rPr>
              <a:t>African Americans, was associated with a</a:t>
            </a:r>
          </a:p>
          <a:p>
            <a:r>
              <a:rPr lang="en-US" dirty="0">
                <a:latin typeface="AdvOT7b515deb"/>
              </a:rPr>
              <a:t>decrease in A1C of about 0.8% in hemizygous</a:t>
            </a:r>
          </a:p>
          <a:p>
            <a:r>
              <a:rPr lang="en-US" dirty="0">
                <a:latin typeface="AdvOT7b515deb"/>
              </a:rPr>
              <a:t>men and 0.7% in homozygous</a:t>
            </a:r>
          </a:p>
          <a:p>
            <a:r>
              <a:rPr lang="en-US" dirty="0">
                <a:latin typeface="AdvOT7b515deb"/>
              </a:rPr>
              <a:t>women compared to those without the</a:t>
            </a:r>
          </a:p>
          <a:p>
            <a:r>
              <a:rPr lang="en-US" dirty="0">
                <a:latin typeface="AdvOT7b515deb"/>
              </a:rPr>
              <a:t>trait (47).</a:t>
            </a:r>
            <a:endParaRPr lang="en-US" dirty="0"/>
          </a:p>
        </p:txBody>
      </p:sp>
      <p:sp>
        <p:nvSpPr>
          <p:cNvPr id="3" name="Rectangle 2"/>
          <p:cNvSpPr/>
          <p:nvPr/>
        </p:nvSpPr>
        <p:spPr>
          <a:xfrm>
            <a:off x="878005" y="3947783"/>
            <a:ext cx="6096000" cy="2862322"/>
          </a:xfrm>
          <a:prstGeom prst="rect">
            <a:avLst/>
          </a:prstGeom>
        </p:spPr>
        <p:txBody>
          <a:bodyPr>
            <a:spAutoFit/>
          </a:bodyPr>
          <a:lstStyle/>
          <a:p>
            <a:r>
              <a:rPr lang="en-US" dirty="0">
                <a:latin typeface="AdvOT7b515deb"/>
              </a:rPr>
              <a:t>46. Lacy </a:t>
            </a:r>
            <a:r>
              <a:rPr lang="en-US" dirty="0" err="1">
                <a:latin typeface="AdvOT7b515deb"/>
              </a:rPr>
              <a:t>ME,Wellenius</a:t>
            </a:r>
            <a:r>
              <a:rPr lang="en-US" dirty="0">
                <a:latin typeface="AdvOT7b515deb"/>
              </a:rPr>
              <a:t> GA, Sumner AE, et al. Association</a:t>
            </a:r>
          </a:p>
          <a:p>
            <a:r>
              <a:rPr lang="en-US" dirty="0">
                <a:latin typeface="AdvOT7b515deb"/>
              </a:rPr>
              <a:t>of sickle cell </a:t>
            </a:r>
            <a:r>
              <a:rPr lang="en-US" dirty="0" err="1">
                <a:latin typeface="AdvOT7b515deb"/>
              </a:rPr>
              <a:t>traitwith</a:t>
            </a:r>
            <a:r>
              <a:rPr lang="en-US" dirty="0">
                <a:latin typeface="AdvOT7b515deb"/>
              </a:rPr>
              <a:t> hemoglobin A1c in</a:t>
            </a:r>
          </a:p>
          <a:p>
            <a:r>
              <a:rPr lang="en-US" dirty="0">
                <a:latin typeface="AdvOT7b515deb"/>
              </a:rPr>
              <a:t>African Americans. JAMA 2017;317:507</a:t>
            </a:r>
            <a:r>
              <a:rPr lang="en-US" dirty="0">
                <a:latin typeface="AdvOT7b515deb+20"/>
              </a:rPr>
              <a:t>–</a:t>
            </a:r>
            <a:r>
              <a:rPr lang="en-US" dirty="0">
                <a:latin typeface="AdvOT7b515deb"/>
              </a:rPr>
              <a:t>515</a:t>
            </a:r>
          </a:p>
          <a:p>
            <a:r>
              <a:rPr lang="en-US" dirty="0">
                <a:latin typeface="AdvOT7b515deb"/>
              </a:rPr>
              <a:t>47. Wheeler E, Leong A, Liu C-T, et al.; EPIC-CVD</a:t>
            </a:r>
          </a:p>
          <a:p>
            <a:r>
              <a:rPr lang="en-US" dirty="0">
                <a:latin typeface="AdvOT7b515deb"/>
              </a:rPr>
              <a:t>Consortium; EPIC-</a:t>
            </a:r>
            <a:r>
              <a:rPr lang="en-US" dirty="0" err="1">
                <a:latin typeface="AdvOT7b515deb"/>
              </a:rPr>
              <a:t>InterAct</a:t>
            </a:r>
            <a:r>
              <a:rPr lang="en-US" dirty="0">
                <a:latin typeface="AdvOT7b515deb"/>
              </a:rPr>
              <a:t> Consortium; Lifelines</a:t>
            </a:r>
          </a:p>
          <a:p>
            <a:r>
              <a:rPr lang="en-US" dirty="0">
                <a:latin typeface="AdvOT7b515deb"/>
              </a:rPr>
              <a:t>Cohort Study. Impact of common genetic determinants</a:t>
            </a:r>
          </a:p>
          <a:p>
            <a:r>
              <a:rPr lang="en-US" dirty="0">
                <a:latin typeface="AdvOT7b515deb"/>
              </a:rPr>
              <a:t>of hemoglobin A1c on type 2 diabetes</a:t>
            </a:r>
          </a:p>
          <a:p>
            <a:r>
              <a:rPr lang="en-US" dirty="0">
                <a:latin typeface="AdvOT7b515deb"/>
              </a:rPr>
              <a:t>risk and diagnosis in ancestrally diverse populations:</a:t>
            </a:r>
          </a:p>
          <a:p>
            <a:r>
              <a:rPr lang="en-US" dirty="0">
                <a:latin typeface="AdvOT7b515deb"/>
              </a:rPr>
              <a:t>a </a:t>
            </a:r>
            <a:r>
              <a:rPr lang="en-US" dirty="0" err="1">
                <a:latin typeface="AdvOT7b515deb"/>
              </a:rPr>
              <a:t>transethnic</a:t>
            </a:r>
            <a:r>
              <a:rPr lang="en-US" dirty="0">
                <a:latin typeface="AdvOT7b515deb"/>
              </a:rPr>
              <a:t> genome-wide meta-analysis.</a:t>
            </a:r>
          </a:p>
          <a:p>
            <a:r>
              <a:rPr lang="en-US" dirty="0" err="1">
                <a:latin typeface="AdvOT7b515deb"/>
              </a:rPr>
              <a:t>PLoS</a:t>
            </a:r>
            <a:r>
              <a:rPr lang="en-US" dirty="0">
                <a:latin typeface="AdvOT7b515deb"/>
              </a:rPr>
              <a:t> Med 2017;14:e1002383</a:t>
            </a:r>
            <a:endParaRPr lang="en-US" dirty="0"/>
          </a:p>
        </p:txBody>
      </p:sp>
      <p:sp>
        <p:nvSpPr>
          <p:cNvPr id="4" name="Rectangle 3"/>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55062010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3495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1426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926" y="1144312"/>
            <a:ext cx="11383922" cy="646331"/>
          </a:xfrm>
          <a:prstGeom prst="rect">
            <a:avLst/>
          </a:prstGeom>
        </p:spPr>
        <p:txBody>
          <a:bodyPr wrap="square">
            <a:spAutoFit/>
          </a:bodyPr>
          <a:lstStyle/>
          <a:p>
            <a:r>
              <a:rPr lang="en-US" dirty="0">
                <a:latin typeface="AdvOT7b515deb"/>
              </a:rPr>
              <a:t>To clarify the classi</a:t>
            </a:r>
            <a:r>
              <a:rPr lang="en-US" dirty="0">
                <a:latin typeface="AdvOT7b515deb+fb"/>
              </a:rPr>
              <a:t>fi</a:t>
            </a:r>
            <a:r>
              <a:rPr lang="en-US" dirty="0">
                <a:latin typeface="AdvOT7b515deb"/>
              </a:rPr>
              <a:t>cation of hypoglycemia</a:t>
            </a:r>
            <a:r>
              <a:rPr lang="en-US" dirty="0" smtClean="0">
                <a:latin typeface="AdvOT7b515deb"/>
              </a:rPr>
              <a:t>, level </a:t>
            </a:r>
            <a:r>
              <a:rPr lang="en-US" dirty="0">
                <a:latin typeface="AdvOT7b515deb"/>
              </a:rPr>
              <a:t>1 </a:t>
            </a:r>
            <a:r>
              <a:rPr lang="en-US" dirty="0" smtClean="0">
                <a:latin typeface="AdvOT7b515deb"/>
              </a:rPr>
              <a:t>hypoglycemia was renamed </a:t>
            </a:r>
            <a:r>
              <a:rPr lang="en-US" dirty="0" smtClean="0">
                <a:latin typeface="AdvOT7b515deb+20"/>
              </a:rPr>
              <a:t>“</a:t>
            </a:r>
            <a:r>
              <a:rPr lang="en-US" dirty="0">
                <a:latin typeface="AdvOT7b515deb"/>
              </a:rPr>
              <a:t>hypoglycemia alert value</a:t>
            </a:r>
            <a:r>
              <a:rPr lang="en-US" dirty="0">
                <a:latin typeface="AdvOT7b515deb+20"/>
              </a:rPr>
              <a:t>” </a:t>
            </a:r>
            <a:r>
              <a:rPr lang="en-US" dirty="0">
                <a:latin typeface="AdvOT7b515deb"/>
              </a:rPr>
              <a:t>from </a:t>
            </a:r>
            <a:r>
              <a:rPr lang="en-US" dirty="0">
                <a:latin typeface="AdvOT7b515deb+20"/>
              </a:rPr>
              <a:t>“</a:t>
            </a:r>
            <a:r>
              <a:rPr lang="en-US" dirty="0" smtClean="0">
                <a:latin typeface="AdvOT7b515deb"/>
              </a:rPr>
              <a:t>glucose alert </a:t>
            </a:r>
            <a:r>
              <a:rPr lang="en-US" dirty="0">
                <a:latin typeface="AdvOT7b515deb"/>
              </a:rPr>
              <a:t>value.</a:t>
            </a:r>
            <a:r>
              <a:rPr lang="en-US" dirty="0">
                <a:latin typeface="AdvOT7b515deb+20"/>
              </a:rPr>
              <a:t>”</a:t>
            </a:r>
            <a:endParaRPr lang="en-US" dirty="0"/>
          </a:p>
        </p:txBody>
      </p:sp>
      <p:pic>
        <p:nvPicPr>
          <p:cNvPr id="4" name="Picture 3"/>
          <p:cNvPicPr>
            <a:picLocks noChangeAspect="1"/>
          </p:cNvPicPr>
          <p:nvPr/>
        </p:nvPicPr>
        <p:blipFill>
          <a:blip r:embed="rId2"/>
          <a:stretch>
            <a:fillRect/>
          </a:stretch>
        </p:blipFill>
        <p:spPr>
          <a:xfrm>
            <a:off x="1372453" y="1907953"/>
            <a:ext cx="10306050" cy="2152650"/>
          </a:xfrm>
          <a:prstGeom prst="rect">
            <a:avLst/>
          </a:prstGeom>
        </p:spPr>
      </p:pic>
      <p:pic>
        <p:nvPicPr>
          <p:cNvPr id="5" name="Picture 4"/>
          <p:cNvPicPr>
            <a:picLocks noChangeAspect="1"/>
          </p:cNvPicPr>
          <p:nvPr/>
        </p:nvPicPr>
        <p:blipFill>
          <a:blip r:embed="rId3"/>
          <a:stretch>
            <a:fillRect/>
          </a:stretch>
        </p:blipFill>
        <p:spPr>
          <a:xfrm>
            <a:off x="1229578" y="4450867"/>
            <a:ext cx="10591800" cy="2200275"/>
          </a:xfrm>
          <a:prstGeom prst="rect">
            <a:avLst/>
          </a:prstGeom>
        </p:spPr>
      </p:pic>
      <p:sp>
        <p:nvSpPr>
          <p:cNvPr id="6" name="Rounded Rectangle 5"/>
          <p:cNvSpPr/>
          <p:nvPr/>
        </p:nvSpPr>
        <p:spPr>
          <a:xfrm>
            <a:off x="1427045" y="2511188"/>
            <a:ext cx="2175965" cy="313899"/>
          </a:xfrm>
          <a:prstGeom prst="roundRect">
            <a:avLst/>
          </a:prstGeom>
          <a:solidFill>
            <a:schemeClr val="accent2">
              <a:lumMod val="60000"/>
              <a:lumOff val="4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52775" y="1919545"/>
            <a:ext cx="776074" cy="369332"/>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t>2017</a:t>
            </a:r>
            <a:endParaRPr lang="en-US" b="1" dirty="0"/>
          </a:p>
        </p:txBody>
      </p:sp>
      <p:sp>
        <p:nvSpPr>
          <p:cNvPr id="8" name="TextBox 7"/>
          <p:cNvSpPr txBox="1"/>
          <p:nvPr/>
        </p:nvSpPr>
        <p:spPr>
          <a:xfrm>
            <a:off x="6391276" y="4450867"/>
            <a:ext cx="77607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b="1" dirty="0" smtClean="0"/>
              <a:t>2018</a:t>
            </a:r>
            <a:endParaRPr lang="en-US" b="1" dirty="0"/>
          </a:p>
        </p:txBody>
      </p:sp>
      <p:sp>
        <p:nvSpPr>
          <p:cNvPr id="9" name="Rounded Rectangle 8"/>
          <p:cNvSpPr/>
          <p:nvPr/>
        </p:nvSpPr>
        <p:spPr>
          <a:xfrm>
            <a:off x="1304213" y="5049672"/>
            <a:ext cx="2558103" cy="302526"/>
          </a:xfrm>
          <a:prstGeom prst="roundRect">
            <a:avLst/>
          </a:prstGeom>
          <a:solidFill>
            <a:srgbClr val="007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71518" y="2661313"/>
            <a:ext cx="787287" cy="2565780"/>
            <a:chOff x="516926" y="2661313"/>
            <a:chExt cx="787287" cy="2565780"/>
          </a:xfrm>
        </p:grpSpPr>
        <p:cxnSp>
          <p:nvCxnSpPr>
            <p:cNvPr id="24" name="Straight Connector 23"/>
            <p:cNvCxnSpPr/>
            <p:nvPr/>
          </p:nvCxnSpPr>
          <p:spPr>
            <a:xfrm flipH="1">
              <a:off x="516926" y="2661313"/>
              <a:ext cx="78728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6926" y="2674961"/>
              <a:ext cx="0" cy="25521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6926" y="5227093"/>
              <a:ext cx="615838"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226422" y="194203"/>
            <a:ext cx="3359688"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6</a:t>
            </a:r>
            <a:r>
              <a:rPr lang="en-US" sz="1600" b="1" i="0" u="none" strike="noStrike" baseline="0" dirty="0" smtClean="0">
                <a:solidFill>
                  <a:srgbClr val="0070C0"/>
                </a:solidFill>
              </a:rPr>
              <a:t>. </a:t>
            </a:r>
            <a:r>
              <a:rPr lang="en-US" sz="1600" b="1" dirty="0">
                <a:solidFill>
                  <a:srgbClr val="0070C0"/>
                </a:solidFill>
              </a:rPr>
              <a:t>Glycemic Targets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13302930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413338"/>
            <a:ext cx="6096000" cy="2031325"/>
          </a:xfrm>
          <a:prstGeom prst="rect">
            <a:avLst/>
          </a:prstGeom>
        </p:spPr>
        <p:txBody>
          <a:bodyPr>
            <a:spAutoFit/>
          </a:bodyPr>
          <a:lstStyle/>
          <a:p>
            <a:r>
              <a:rPr lang="en-US" dirty="0">
                <a:latin typeface="AdvOT7b515deb"/>
              </a:rPr>
              <a:t>75. International </a:t>
            </a:r>
            <a:r>
              <a:rPr lang="en-US" dirty="0" smtClean="0">
                <a:latin typeface="AdvOT7b515deb"/>
              </a:rPr>
              <a:t>Hypoglycemia </a:t>
            </a:r>
            <a:r>
              <a:rPr lang="en-US" dirty="0">
                <a:latin typeface="AdvOT7b515deb"/>
              </a:rPr>
              <a:t>Study Group.</a:t>
            </a:r>
          </a:p>
          <a:p>
            <a:r>
              <a:rPr lang="en-US" dirty="0">
                <a:latin typeface="AdvOT7b515deb"/>
              </a:rPr>
              <a:t>Glucose concentrations of less than 3.0 </a:t>
            </a:r>
            <a:r>
              <a:rPr lang="en-US" dirty="0" err="1">
                <a:latin typeface="AdvOT7b515deb"/>
              </a:rPr>
              <a:t>mmol</a:t>
            </a:r>
            <a:r>
              <a:rPr lang="en-US" dirty="0">
                <a:latin typeface="AdvOT7b515deb"/>
              </a:rPr>
              <a:t>/L</a:t>
            </a:r>
          </a:p>
          <a:p>
            <a:r>
              <a:rPr lang="en-US" dirty="0">
                <a:latin typeface="AdvOT7b515deb"/>
              </a:rPr>
              <a:t>(54 mg/dL) should be reported in clinical trials:</a:t>
            </a:r>
          </a:p>
          <a:p>
            <a:r>
              <a:rPr lang="en-US" dirty="0">
                <a:latin typeface="AdvOT7b515deb"/>
              </a:rPr>
              <a:t>a joint position statement of the American Diabetes</a:t>
            </a:r>
          </a:p>
          <a:p>
            <a:r>
              <a:rPr lang="en-US" dirty="0">
                <a:latin typeface="AdvOT7b515deb"/>
              </a:rPr>
              <a:t>Association and the European Association for</a:t>
            </a:r>
          </a:p>
          <a:p>
            <a:r>
              <a:rPr lang="en-US" dirty="0">
                <a:latin typeface="AdvOT7b515deb"/>
              </a:rPr>
              <a:t>the Study of Diabetes. Diabetes Care 2017;40:</a:t>
            </a:r>
          </a:p>
          <a:p>
            <a:r>
              <a:rPr lang="en-US" dirty="0">
                <a:latin typeface="AdvOT7b515deb"/>
              </a:rPr>
              <a:t>155</a:t>
            </a:r>
            <a:r>
              <a:rPr lang="en-US" dirty="0">
                <a:latin typeface="AdvOT7b515deb+20"/>
              </a:rPr>
              <a:t>–</a:t>
            </a:r>
            <a:r>
              <a:rPr lang="en-US" dirty="0">
                <a:latin typeface="AdvOT7b515deb"/>
              </a:rPr>
              <a:t>157</a:t>
            </a:r>
            <a:endParaRPr lang="en-US" dirty="0"/>
          </a:p>
        </p:txBody>
      </p:sp>
    </p:spTree>
    <p:extLst>
      <p:ext uri="{BB962C8B-B14F-4D97-AF65-F5344CB8AC3E}">
        <p14:creationId xmlns:p14="http://schemas.microsoft.com/office/powerpoint/2010/main" val="3668443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758" y="152198"/>
            <a:ext cx="7058025" cy="6296025"/>
          </a:xfrm>
          <a:prstGeom prst="rect">
            <a:avLst/>
          </a:prstGeom>
        </p:spPr>
      </p:pic>
      <p:pic>
        <p:nvPicPr>
          <p:cNvPr id="3" name="Picture 2"/>
          <p:cNvPicPr>
            <a:picLocks noChangeAspect="1"/>
          </p:cNvPicPr>
          <p:nvPr/>
        </p:nvPicPr>
        <p:blipFill>
          <a:blip r:embed="rId3"/>
          <a:stretch>
            <a:fillRect/>
          </a:stretch>
        </p:blipFill>
        <p:spPr>
          <a:xfrm>
            <a:off x="7963235" y="984630"/>
            <a:ext cx="3400425" cy="5172075"/>
          </a:xfrm>
          <a:prstGeom prst="rect">
            <a:avLst/>
          </a:prstGeom>
        </p:spPr>
      </p:pic>
      <p:sp>
        <p:nvSpPr>
          <p:cNvPr id="5" name="Round Diagonal Corner Rectangle 4"/>
          <p:cNvSpPr/>
          <p:nvPr/>
        </p:nvSpPr>
        <p:spPr>
          <a:xfrm>
            <a:off x="971265" y="2967620"/>
            <a:ext cx="3191302" cy="253251"/>
          </a:xfrm>
          <a:prstGeom prst="round2DiagRect">
            <a:avLst>
              <a:gd name="adj1" fmla="val 8498"/>
              <a:gd name="adj2" fmla="val 9803"/>
            </a:avLst>
          </a:prstGeom>
          <a:solidFill>
            <a:srgbClr val="CC66FF">
              <a:alpha val="4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7847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221" y="332812"/>
            <a:ext cx="6096000" cy="2585323"/>
          </a:xfrm>
          <a:prstGeom prst="rect">
            <a:avLst/>
          </a:prstGeom>
        </p:spPr>
        <p:txBody>
          <a:bodyPr>
            <a:spAutoFit/>
          </a:bodyPr>
          <a:lstStyle/>
          <a:p>
            <a:r>
              <a:rPr lang="en-US" dirty="0">
                <a:latin typeface="AdvOT7b515deb"/>
              </a:rPr>
              <a:t>CGM </a:t>
            </a:r>
            <a:r>
              <a:rPr lang="en-US" dirty="0" smtClean="0">
                <a:latin typeface="AdvOT7b515deb"/>
              </a:rPr>
              <a:t>with automated </a:t>
            </a:r>
            <a:r>
              <a:rPr lang="en-US" dirty="0">
                <a:latin typeface="AdvOT7b515deb"/>
              </a:rPr>
              <a:t>low glucose suspend has been</a:t>
            </a:r>
          </a:p>
          <a:p>
            <a:r>
              <a:rPr lang="en-US" dirty="0">
                <a:latin typeface="AdvOT7b515deb"/>
              </a:rPr>
              <a:t>shown to be effective in reducing hypoglycemia</a:t>
            </a:r>
          </a:p>
          <a:p>
            <a:r>
              <a:rPr lang="en-US" dirty="0">
                <a:latin typeface="AdvOT7b515deb"/>
              </a:rPr>
              <a:t>in type 1 diabetes (34). For patients</a:t>
            </a:r>
          </a:p>
          <a:p>
            <a:r>
              <a:rPr lang="en-US" dirty="0">
                <a:latin typeface="AdvOT7b515deb"/>
              </a:rPr>
              <a:t>with type 1 </a:t>
            </a:r>
            <a:r>
              <a:rPr lang="en-US" dirty="0" smtClean="0">
                <a:latin typeface="AdvOT7b515deb"/>
              </a:rPr>
              <a:t>diabetes with </a:t>
            </a:r>
            <a:r>
              <a:rPr lang="en-US" dirty="0">
                <a:latin typeface="AdvOT7b515deb"/>
              </a:rPr>
              <a:t>severe hypoglycemia</a:t>
            </a:r>
          </a:p>
          <a:p>
            <a:r>
              <a:rPr lang="en-US" dirty="0">
                <a:latin typeface="AdvOT7b515deb"/>
              </a:rPr>
              <a:t>and hypoglycemia unawareness</a:t>
            </a:r>
          </a:p>
          <a:p>
            <a:r>
              <a:rPr lang="en-US" dirty="0">
                <a:latin typeface="AdvOT7b515deb"/>
              </a:rPr>
              <a:t>that persists despite medical treatment,</a:t>
            </a:r>
          </a:p>
          <a:p>
            <a:r>
              <a:rPr lang="en-US" dirty="0">
                <a:latin typeface="AdvOT7b515deb"/>
              </a:rPr>
              <a:t>human islet transplantation may be an option,</a:t>
            </a:r>
          </a:p>
          <a:p>
            <a:r>
              <a:rPr lang="en-US" dirty="0">
                <a:latin typeface="AdvOT7b515deb"/>
              </a:rPr>
              <a:t>but the approach remains experimental</a:t>
            </a:r>
          </a:p>
          <a:p>
            <a:r>
              <a:rPr lang="en-US" dirty="0">
                <a:latin typeface="AdvOT7b515deb"/>
              </a:rPr>
              <a:t>(83,84).</a:t>
            </a:r>
            <a:endParaRPr lang="en-US" dirty="0"/>
          </a:p>
        </p:txBody>
      </p:sp>
      <p:sp>
        <p:nvSpPr>
          <p:cNvPr id="3" name="Rectangle 2"/>
          <p:cNvSpPr/>
          <p:nvPr/>
        </p:nvSpPr>
        <p:spPr>
          <a:xfrm>
            <a:off x="386686" y="3115439"/>
            <a:ext cx="6096000" cy="1200329"/>
          </a:xfrm>
          <a:prstGeom prst="rect">
            <a:avLst/>
          </a:prstGeom>
        </p:spPr>
        <p:txBody>
          <a:bodyPr>
            <a:spAutoFit/>
          </a:bodyPr>
          <a:lstStyle/>
          <a:p>
            <a:r>
              <a:rPr lang="en-US" dirty="0">
                <a:latin typeface="AdvOT7b515deb"/>
              </a:rPr>
              <a:t>34. </a:t>
            </a:r>
            <a:r>
              <a:rPr lang="en-US" dirty="0" err="1">
                <a:latin typeface="AdvOT7b515deb"/>
              </a:rPr>
              <a:t>Bergenstal</a:t>
            </a:r>
            <a:r>
              <a:rPr lang="en-US" dirty="0">
                <a:latin typeface="AdvOT7b515deb"/>
              </a:rPr>
              <a:t> RM, </a:t>
            </a:r>
            <a:r>
              <a:rPr lang="en-US" dirty="0" err="1">
                <a:latin typeface="AdvOT7b515deb"/>
              </a:rPr>
              <a:t>Klonoff</a:t>
            </a:r>
            <a:r>
              <a:rPr lang="en-US" dirty="0">
                <a:latin typeface="AdvOT7b515deb"/>
              </a:rPr>
              <a:t> DC, Garg SK, et al.;</a:t>
            </a:r>
          </a:p>
          <a:p>
            <a:r>
              <a:rPr lang="en-US" dirty="0">
                <a:latin typeface="AdvOT7b515deb"/>
              </a:rPr>
              <a:t>ASPIRE In-Home Study Group. Threshold-based</a:t>
            </a:r>
          </a:p>
          <a:p>
            <a:r>
              <a:rPr lang="en-US" dirty="0">
                <a:latin typeface="AdvOT7b515deb"/>
              </a:rPr>
              <a:t>insulin-pump interruption for reduction of hypoglycemia.</a:t>
            </a:r>
          </a:p>
          <a:p>
            <a:r>
              <a:rPr lang="en-US" dirty="0">
                <a:latin typeface="AdvOT7b515deb"/>
              </a:rPr>
              <a:t>N </a:t>
            </a:r>
            <a:r>
              <a:rPr lang="en-US" dirty="0" err="1">
                <a:latin typeface="AdvOT7b515deb"/>
              </a:rPr>
              <a:t>Engl</a:t>
            </a:r>
            <a:r>
              <a:rPr lang="en-US" dirty="0">
                <a:latin typeface="AdvOT7b515deb"/>
              </a:rPr>
              <a:t> J Med 2013;369:224</a:t>
            </a:r>
            <a:r>
              <a:rPr lang="en-US" dirty="0">
                <a:latin typeface="AdvOT7b515deb+20"/>
              </a:rPr>
              <a:t>–</a:t>
            </a:r>
            <a:r>
              <a:rPr lang="en-US" dirty="0">
                <a:latin typeface="AdvOT7b515deb"/>
              </a:rPr>
              <a:t>232</a:t>
            </a:r>
            <a:endParaRPr lang="en-US" dirty="0"/>
          </a:p>
        </p:txBody>
      </p:sp>
      <p:sp>
        <p:nvSpPr>
          <p:cNvPr id="4" name="Rectangle 3"/>
          <p:cNvSpPr/>
          <p:nvPr/>
        </p:nvSpPr>
        <p:spPr>
          <a:xfrm>
            <a:off x="386686" y="4417537"/>
            <a:ext cx="6096000" cy="2308324"/>
          </a:xfrm>
          <a:prstGeom prst="rect">
            <a:avLst/>
          </a:prstGeom>
        </p:spPr>
        <p:txBody>
          <a:bodyPr>
            <a:spAutoFit/>
          </a:bodyPr>
          <a:lstStyle/>
          <a:p>
            <a:r>
              <a:rPr lang="en-US" dirty="0">
                <a:latin typeface="AdvOT7b515deb"/>
              </a:rPr>
              <a:t>83. </a:t>
            </a:r>
            <a:r>
              <a:rPr lang="en-US" dirty="0" err="1">
                <a:latin typeface="AdvOT7b515deb"/>
              </a:rPr>
              <a:t>Hering</a:t>
            </a:r>
            <a:r>
              <a:rPr lang="en-US" dirty="0">
                <a:latin typeface="AdvOT7b515deb"/>
              </a:rPr>
              <a:t> BJ, </a:t>
            </a:r>
            <a:r>
              <a:rPr lang="en-US" dirty="0" err="1">
                <a:latin typeface="AdvOT7b515deb"/>
              </a:rPr>
              <a:t>ClarkeWR</a:t>
            </a:r>
            <a:r>
              <a:rPr lang="en-US" dirty="0">
                <a:latin typeface="AdvOT7b515deb"/>
              </a:rPr>
              <a:t>, Bridges ND, et al.; Clinical</a:t>
            </a:r>
          </a:p>
          <a:p>
            <a:r>
              <a:rPr lang="en-US" dirty="0">
                <a:latin typeface="AdvOT7b515deb"/>
              </a:rPr>
              <a:t>Islet Transplantation Consortium. Phase 3 trial</a:t>
            </a:r>
          </a:p>
          <a:p>
            <a:r>
              <a:rPr lang="en-US" dirty="0">
                <a:latin typeface="AdvOT7b515deb"/>
              </a:rPr>
              <a:t>of transplantation of human islets in type 1 diabetes</a:t>
            </a:r>
          </a:p>
          <a:p>
            <a:r>
              <a:rPr lang="en-US" dirty="0">
                <a:latin typeface="AdvOT7b515deb"/>
              </a:rPr>
              <a:t>complicated by severe hypoglycemia. Diabetes</a:t>
            </a:r>
          </a:p>
          <a:p>
            <a:r>
              <a:rPr lang="en-US" dirty="0">
                <a:latin typeface="AdvOT7b515deb"/>
              </a:rPr>
              <a:t>Care 2016;39:1230</a:t>
            </a:r>
            <a:r>
              <a:rPr lang="en-US" dirty="0">
                <a:latin typeface="AdvOT7b515deb+20"/>
              </a:rPr>
              <a:t>–</a:t>
            </a:r>
            <a:r>
              <a:rPr lang="en-US" dirty="0">
                <a:latin typeface="AdvOT7b515deb"/>
              </a:rPr>
              <a:t>1240</a:t>
            </a:r>
          </a:p>
          <a:p>
            <a:r>
              <a:rPr lang="da-DK" dirty="0">
                <a:latin typeface="AdvOT7b515deb"/>
              </a:rPr>
              <a:t>84. Harlan DM. Islet transplantation for hypoglycemia</a:t>
            </a:r>
          </a:p>
          <a:p>
            <a:r>
              <a:rPr lang="en-US" dirty="0">
                <a:latin typeface="AdvOT7b515deb"/>
              </a:rPr>
              <a:t>unawareness/severe hypoglycemia: caveat</a:t>
            </a:r>
          </a:p>
          <a:p>
            <a:r>
              <a:rPr lang="en-US" dirty="0">
                <a:latin typeface="AdvOT7b515deb"/>
              </a:rPr>
              <a:t>emptor. Diabetes Care 2016;39:1072</a:t>
            </a:r>
            <a:r>
              <a:rPr lang="en-US" dirty="0">
                <a:latin typeface="AdvOT7b515deb+20"/>
              </a:rPr>
              <a:t>–</a:t>
            </a:r>
            <a:r>
              <a:rPr lang="en-US" dirty="0">
                <a:latin typeface="AdvOT7b515deb"/>
              </a:rPr>
              <a:t>1074</a:t>
            </a:r>
            <a:endParaRPr lang="en-US" dirty="0"/>
          </a:p>
        </p:txBody>
      </p:sp>
    </p:spTree>
    <p:extLst>
      <p:ext uri="{BB962C8B-B14F-4D97-AF65-F5344CB8AC3E}">
        <p14:creationId xmlns:p14="http://schemas.microsoft.com/office/powerpoint/2010/main" val="20799007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7228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7103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0790" y="481111"/>
            <a:ext cx="9457507"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 </a:t>
            </a:r>
            <a:r>
              <a:rPr lang="fa-IR" sz="2400" b="1" i="0" u="none" strike="noStrike" baseline="0" dirty="0" smtClean="0">
                <a:solidFill>
                  <a:srgbClr val="0070C0"/>
                </a:solidFill>
              </a:rPr>
              <a:t>7</a:t>
            </a:r>
            <a:r>
              <a:rPr lang="en-US" sz="2400" b="1" i="0" u="none" strike="noStrike" baseline="0" dirty="0" smtClean="0">
                <a:solidFill>
                  <a:srgbClr val="0070C0"/>
                </a:solidFill>
              </a:rPr>
              <a:t>. </a:t>
            </a:r>
            <a:r>
              <a:rPr lang="en-US" sz="2400" b="1" dirty="0">
                <a:solidFill>
                  <a:srgbClr val="0070C0"/>
                </a:solidFill>
              </a:rPr>
              <a:t>Obesity </a:t>
            </a:r>
            <a:r>
              <a:rPr lang="en-US" sz="2400" b="1" dirty="0" smtClean="0">
                <a:solidFill>
                  <a:srgbClr val="0070C0"/>
                </a:solidFill>
              </a:rPr>
              <a:t>Management</a:t>
            </a:r>
            <a:r>
              <a:rPr lang="fa-IR" sz="2400" b="1" dirty="0" smtClean="0">
                <a:solidFill>
                  <a:srgbClr val="0070C0"/>
                </a:solidFill>
              </a:rPr>
              <a:t> </a:t>
            </a:r>
            <a:r>
              <a:rPr lang="en-US" sz="2400" b="1" dirty="0" smtClean="0">
                <a:solidFill>
                  <a:srgbClr val="0070C0"/>
                </a:solidFill>
              </a:rPr>
              <a:t>for </a:t>
            </a:r>
            <a:r>
              <a:rPr lang="en-US" sz="2400" b="1" dirty="0">
                <a:solidFill>
                  <a:srgbClr val="0070C0"/>
                </a:solidFill>
              </a:rPr>
              <a:t>the Treatment of Type 2 Diabetes</a:t>
            </a:r>
            <a:endParaRPr lang="en-US" sz="2400" b="1" i="0" u="none" strike="noStrike" baseline="0" dirty="0" smtClean="0">
              <a:solidFill>
                <a:srgbClr val="0070C0"/>
              </a:solidFill>
            </a:endParaRPr>
          </a:p>
        </p:txBody>
      </p:sp>
      <p:sp>
        <p:nvSpPr>
          <p:cNvPr id="3" name="Rectangle 2"/>
          <p:cNvSpPr/>
          <p:nvPr/>
        </p:nvSpPr>
        <p:spPr>
          <a:xfrm>
            <a:off x="818866" y="1148918"/>
            <a:ext cx="10672549" cy="646331"/>
          </a:xfrm>
          <a:prstGeom prst="rect">
            <a:avLst/>
          </a:prstGeom>
        </p:spPr>
        <p:txBody>
          <a:bodyPr wrap="square">
            <a:spAutoFit/>
          </a:bodyPr>
          <a:lstStyle/>
          <a:p>
            <a:r>
              <a:rPr lang="en-US" dirty="0">
                <a:latin typeface="AdvOT7b515deb"/>
              </a:rPr>
              <a:t>To provide a second set of cost information</a:t>
            </a:r>
            <a:r>
              <a:rPr lang="en-US" dirty="0" smtClean="0">
                <a:latin typeface="AdvOT7b515deb"/>
              </a:rPr>
              <a:t>, the </a:t>
            </a:r>
            <a:r>
              <a:rPr lang="en-US" dirty="0">
                <a:latin typeface="AdvOT7b515deb"/>
              </a:rPr>
              <a:t>table of medications for </a:t>
            </a:r>
            <a:r>
              <a:rPr lang="en-US" dirty="0" smtClean="0">
                <a:latin typeface="AdvOT7b515deb"/>
              </a:rPr>
              <a:t>the treatment </a:t>
            </a:r>
            <a:r>
              <a:rPr lang="en-US" dirty="0">
                <a:latin typeface="AdvOT7b515deb"/>
              </a:rPr>
              <a:t>of obesity (</a:t>
            </a:r>
            <a:r>
              <a:rPr lang="en-US" dirty="0">
                <a:latin typeface="AdvOT8eb9eec2.B"/>
              </a:rPr>
              <a:t>Table 7.2</a:t>
            </a:r>
            <a:r>
              <a:rPr lang="en-US" dirty="0">
                <a:latin typeface="AdvOT7b515deb"/>
              </a:rPr>
              <a:t>) was </a:t>
            </a:r>
            <a:r>
              <a:rPr lang="en-US" dirty="0" smtClean="0">
                <a:latin typeface="AdvOT7b515deb"/>
              </a:rPr>
              <a:t>updated to </a:t>
            </a:r>
            <a:r>
              <a:rPr lang="en-US" dirty="0">
                <a:latin typeface="AdvOT7b515deb"/>
              </a:rPr>
              <a:t>include National Average </a:t>
            </a:r>
            <a:r>
              <a:rPr lang="en-US" dirty="0" smtClean="0">
                <a:latin typeface="AdvOT7b515deb"/>
              </a:rPr>
              <a:t>Drug Acquisition </a:t>
            </a:r>
            <a:r>
              <a:rPr lang="en-US" dirty="0">
                <a:latin typeface="AdvOT7b515deb"/>
              </a:rPr>
              <a:t>Cost (NADAC) prices.</a:t>
            </a:r>
            <a:endParaRPr lang="en-US" dirty="0"/>
          </a:p>
        </p:txBody>
      </p:sp>
      <p:pic>
        <p:nvPicPr>
          <p:cNvPr id="4" name="Picture 3"/>
          <p:cNvPicPr>
            <a:picLocks noChangeAspect="1"/>
          </p:cNvPicPr>
          <p:nvPr/>
        </p:nvPicPr>
        <p:blipFill>
          <a:blip r:embed="rId2"/>
          <a:stretch>
            <a:fillRect/>
          </a:stretch>
        </p:blipFill>
        <p:spPr>
          <a:xfrm>
            <a:off x="1111715" y="2405346"/>
            <a:ext cx="10125075" cy="409575"/>
          </a:xfrm>
          <a:prstGeom prst="rect">
            <a:avLst/>
          </a:prstGeom>
          <a:ln w="38100">
            <a:solidFill>
              <a:schemeClr val="tx1"/>
            </a:solidFill>
          </a:ln>
        </p:spPr>
      </p:pic>
    </p:spTree>
    <p:extLst>
      <p:ext uri="{BB962C8B-B14F-4D97-AF65-F5344CB8AC3E}">
        <p14:creationId xmlns:p14="http://schemas.microsoft.com/office/powerpoint/2010/main" val="15826487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8237" y="-100013"/>
            <a:ext cx="9915525" cy="7058025"/>
          </a:xfrm>
          <a:prstGeom prst="rect">
            <a:avLst/>
          </a:prstGeom>
        </p:spPr>
      </p:pic>
    </p:spTree>
    <p:extLst>
      <p:ext uri="{BB962C8B-B14F-4D97-AF65-F5344CB8AC3E}">
        <p14:creationId xmlns:p14="http://schemas.microsoft.com/office/powerpoint/2010/main" val="7082450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40" y="1211594"/>
            <a:ext cx="12031424" cy="4352925"/>
          </a:xfrm>
          <a:prstGeom prst="rect">
            <a:avLst/>
          </a:prstGeom>
        </p:spPr>
      </p:pic>
    </p:spTree>
    <p:extLst>
      <p:ext uri="{BB962C8B-B14F-4D97-AF65-F5344CB8AC3E}">
        <p14:creationId xmlns:p14="http://schemas.microsoft.com/office/powerpoint/2010/main" val="37557201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110" y="428860"/>
            <a:ext cx="8516982"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 </a:t>
            </a:r>
            <a:r>
              <a:rPr lang="fa-IR" sz="2400" b="1" i="0" u="none" strike="noStrike" baseline="0" dirty="0" smtClean="0">
                <a:solidFill>
                  <a:srgbClr val="0070C0"/>
                </a:solidFill>
              </a:rPr>
              <a:t>8</a:t>
            </a:r>
            <a:r>
              <a:rPr lang="en-US" sz="2400" b="1" i="0" u="none" strike="noStrike" baseline="0" dirty="0" smtClean="0">
                <a:solidFill>
                  <a:srgbClr val="0070C0"/>
                </a:solidFill>
              </a:rPr>
              <a:t>. </a:t>
            </a:r>
            <a:r>
              <a:rPr lang="en-US" sz="2400" b="1" dirty="0">
                <a:solidFill>
                  <a:srgbClr val="0070C0"/>
                </a:solidFill>
              </a:rPr>
              <a:t>Pharmacologic </a:t>
            </a:r>
            <a:r>
              <a:rPr lang="en-US" sz="2400" b="1" dirty="0" smtClean="0">
                <a:solidFill>
                  <a:srgbClr val="0070C0"/>
                </a:solidFill>
              </a:rPr>
              <a:t>Approaches</a:t>
            </a:r>
            <a:r>
              <a:rPr lang="fa-IR" sz="2400" b="1" dirty="0" smtClean="0">
                <a:solidFill>
                  <a:srgbClr val="0070C0"/>
                </a:solidFill>
              </a:rPr>
              <a:t> </a:t>
            </a:r>
            <a:r>
              <a:rPr lang="en-US" sz="2400" b="1" dirty="0" smtClean="0">
                <a:solidFill>
                  <a:srgbClr val="0070C0"/>
                </a:solidFill>
              </a:rPr>
              <a:t>to </a:t>
            </a:r>
            <a:r>
              <a:rPr lang="en-US" sz="2400" b="1" dirty="0">
                <a:solidFill>
                  <a:srgbClr val="0070C0"/>
                </a:solidFill>
              </a:rPr>
              <a:t>Glycemic Treatment</a:t>
            </a:r>
            <a:endParaRPr lang="en-US" sz="2400" b="1" i="0" u="none" strike="noStrike" baseline="0" dirty="0" smtClean="0">
              <a:solidFill>
                <a:srgbClr val="0070C0"/>
              </a:solidFill>
            </a:endParaRPr>
          </a:p>
        </p:txBody>
      </p:sp>
    </p:spTree>
    <p:extLst>
      <p:ext uri="{BB962C8B-B14F-4D97-AF65-F5344CB8AC3E}">
        <p14:creationId xmlns:p14="http://schemas.microsoft.com/office/powerpoint/2010/main" val="36748492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75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93" y="414150"/>
            <a:ext cx="8542986" cy="369332"/>
          </a:xfrm>
          <a:prstGeom prst="rect">
            <a:avLst/>
          </a:prstGeom>
        </p:spPr>
        <p:txBody>
          <a:bodyPr wrap="square">
            <a:spAutoFit/>
          </a:bodyPr>
          <a:lstStyle/>
          <a:p>
            <a:r>
              <a:rPr lang="en-US" b="1" dirty="0">
                <a:solidFill>
                  <a:srgbClr val="00B050"/>
                </a:solidFill>
              </a:rPr>
              <a:t>●</a:t>
            </a:r>
            <a:r>
              <a:rPr lang="en-US" b="1" dirty="0">
                <a:solidFill>
                  <a:srgbClr val="FFFF00"/>
                </a:solidFill>
              </a:rPr>
              <a:t> </a:t>
            </a:r>
            <a:r>
              <a:rPr lang="en-US" b="1" dirty="0" smtClean="0">
                <a:solidFill>
                  <a:srgbClr val="0070C0"/>
                </a:solidFill>
              </a:rPr>
              <a:t>Meta analysis</a:t>
            </a:r>
          </a:p>
        </p:txBody>
      </p:sp>
      <p:sp>
        <p:nvSpPr>
          <p:cNvPr id="3" name="Rectangle 2"/>
          <p:cNvSpPr/>
          <p:nvPr/>
        </p:nvSpPr>
        <p:spPr>
          <a:xfrm>
            <a:off x="555938" y="4770173"/>
            <a:ext cx="10822546" cy="923330"/>
          </a:xfrm>
          <a:prstGeom prst="rect">
            <a:avLst/>
          </a:prstGeom>
        </p:spPr>
        <p:txBody>
          <a:bodyPr wrap="square">
            <a:spAutoFit/>
          </a:bodyPr>
          <a:lstStyle/>
          <a:p>
            <a:r>
              <a:rPr lang="en-US" dirty="0"/>
              <a:t>In meta-regression analyses, the effect of telemedicine on HbA1C appeared greatest in trials with higher HbA1C concentrations at baseline, in trials where providers used Web portals or text messaging to communicate with patients and in trials where telemedicine facilitated medication adjustment. </a:t>
            </a:r>
          </a:p>
        </p:txBody>
      </p:sp>
      <p:sp>
        <p:nvSpPr>
          <p:cNvPr id="4" name="Rectangle 3"/>
          <p:cNvSpPr/>
          <p:nvPr/>
        </p:nvSpPr>
        <p:spPr>
          <a:xfrm>
            <a:off x="613893" y="2581257"/>
            <a:ext cx="6360113" cy="203132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smtClean="0">
                <a:solidFill>
                  <a:schemeClr val="bg1"/>
                </a:solidFill>
              </a:rPr>
              <a:t>Primary </a:t>
            </a:r>
            <a:r>
              <a:rPr lang="en-US" dirty="0">
                <a:solidFill>
                  <a:schemeClr val="bg1"/>
                </a:solidFill>
              </a:rPr>
              <a:t>outcome </a:t>
            </a:r>
            <a:r>
              <a:rPr lang="en-US" dirty="0" smtClean="0">
                <a:solidFill>
                  <a:schemeClr val="bg1"/>
                </a:solidFill>
              </a:rPr>
              <a:t> </a:t>
            </a:r>
            <a:r>
              <a:rPr lang="en-US" dirty="0" smtClean="0"/>
              <a:t>: </a:t>
            </a:r>
            <a:r>
              <a:rPr lang="en-US" b="1" dirty="0">
                <a:solidFill>
                  <a:srgbClr val="FFFF00"/>
                </a:solidFill>
              </a:rPr>
              <a:t>HbA1C</a:t>
            </a:r>
            <a:r>
              <a:rPr lang="en-US" b="1" dirty="0"/>
              <a:t> </a:t>
            </a:r>
            <a:endParaRPr lang="en-US" b="1" dirty="0" smtClean="0"/>
          </a:p>
          <a:p>
            <a:endParaRPr lang="en-US" dirty="0"/>
          </a:p>
          <a:p>
            <a:r>
              <a:rPr lang="en-US" dirty="0" smtClean="0"/>
              <a:t>Secondary </a:t>
            </a:r>
            <a:r>
              <a:rPr lang="en-US" dirty="0"/>
              <a:t>outcomes </a:t>
            </a:r>
            <a:r>
              <a:rPr lang="en-US" dirty="0" smtClean="0"/>
              <a:t> : </a:t>
            </a:r>
            <a:r>
              <a:rPr lang="en-US" b="1" dirty="0" smtClean="0">
                <a:solidFill>
                  <a:srgbClr val="FFFF00"/>
                </a:solidFill>
              </a:rPr>
              <a:t>Quality</a:t>
            </a:r>
            <a:r>
              <a:rPr lang="en-US" dirty="0" smtClean="0">
                <a:solidFill>
                  <a:srgbClr val="FFFF00"/>
                </a:solidFill>
              </a:rPr>
              <a:t> </a:t>
            </a:r>
            <a:r>
              <a:rPr lang="en-US" b="1" dirty="0">
                <a:solidFill>
                  <a:srgbClr val="FFFF00"/>
                </a:solidFill>
              </a:rPr>
              <a:t>of</a:t>
            </a:r>
            <a:r>
              <a:rPr lang="en-US" dirty="0">
                <a:solidFill>
                  <a:srgbClr val="FFFF00"/>
                </a:solidFill>
              </a:rPr>
              <a:t> </a:t>
            </a:r>
            <a:r>
              <a:rPr lang="en-US" b="1" dirty="0">
                <a:solidFill>
                  <a:srgbClr val="FFFF00"/>
                </a:solidFill>
              </a:rPr>
              <a:t>life </a:t>
            </a:r>
            <a:endParaRPr lang="en-US" b="1" dirty="0" smtClean="0">
              <a:solidFill>
                <a:srgbClr val="FFFF00"/>
              </a:solidFill>
            </a:endParaRPr>
          </a:p>
          <a:p>
            <a:r>
              <a:rPr lang="en-US" dirty="0"/>
              <a:t>	</a:t>
            </a:r>
            <a:r>
              <a:rPr lang="en-US" dirty="0" smtClean="0"/>
              <a:t>	      </a:t>
            </a:r>
            <a:r>
              <a:rPr lang="en-US" b="1" dirty="0" smtClean="0">
                <a:solidFill>
                  <a:srgbClr val="FFFF00"/>
                </a:solidFill>
              </a:rPr>
              <a:t>Mortality </a:t>
            </a:r>
          </a:p>
          <a:p>
            <a:r>
              <a:rPr lang="en-US" dirty="0"/>
              <a:t>	</a:t>
            </a:r>
            <a:r>
              <a:rPr lang="en-US" dirty="0" smtClean="0"/>
              <a:t>	      </a:t>
            </a:r>
            <a:r>
              <a:rPr lang="en-US" b="1" dirty="0" smtClean="0">
                <a:solidFill>
                  <a:srgbClr val="FFFF00"/>
                </a:solidFill>
              </a:rPr>
              <a:t>Incidence </a:t>
            </a:r>
            <a:r>
              <a:rPr lang="en-US" b="1" dirty="0">
                <a:solidFill>
                  <a:srgbClr val="FFFF00"/>
                </a:solidFill>
              </a:rPr>
              <a:t>of </a:t>
            </a:r>
            <a:r>
              <a:rPr lang="en-US" b="1" dirty="0" smtClean="0">
                <a:solidFill>
                  <a:srgbClr val="FFFF00"/>
                </a:solidFill>
              </a:rPr>
              <a:t>hypoglycemia</a:t>
            </a:r>
          </a:p>
          <a:p>
            <a:endParaRPr lang="en-US" b="1" dirty="0" smtClean="0">
              <a:solidFill>
                <a:srgbClr val="FFFF00"/>
              </a:solidFill>
            </a:endParaRPr>
          </a:p>
          <a:p>
            <a:r>
              <a:rPr lang="en-US" dirty="0"/>
              <a:t>time points </a:t>
            </a:r>
            <a:r>
              <a:rPr lang="en-US" dirty="0" smtClean="0"/>
              <a:t> : ≤ </a:t>
            </a:r>
            <a:r>
              <a:rPr lang="en-US" dirty="0"/>
              <a:t>3 mo, </a:t>
            </a:r>
            <a:r>
              <a:rPr lang="en-US" dirty="0" smtClean="0"/>
              <a:t> 4–12 </a:t>
            </a:r>
            <a:r>
              <a:rPr lang="en-US" dirty="0"/>
              <a:t>mo </a:t>
            </a:r>
            <a:r>
              <a:rPr lang="en-US" dirty="0" smtClean="0"/>
              <a:t> and </a:t>
            </a:r>
            <a:r>
              <a:rPr lang="en-US" dirty="0"/>
              <a:t>&gt; 12 </a:t>
            </a:r>
            <a:r>
              <a:rPr lang="en-US" dirty="0" smtClean="0"/>
              <a:t>mo</a:t>
            </a:r>
            <a:endParaRPr lang="en-US" b="1" dirty="0">
              <a:solidFill>
                <a:srgbClr val="FFFF00"/>
              </a:solidFill>
            </a:endParaRPr>
          </a:p>
        </p:txBody>
      </p:sp>
      <p:sp>
        <p:nvSpPr>
          <p:cNvPr id="5" name="Rectangle 4"/>
          <p:cNvSpPr/>
          <p:nvPr/>
        </p:nvSpPr>
        <p:spPr>
          <a:xfrm>
            <a:off x="613891" y="953388"/>
            <a:ext cx="11183155" cy="923330"/>
          </a:xfrm>
          <a:prstGeom prst="rect">
            <a:avLst/>
          </a:prstGeom>
        </p:spPr>
        <p:txBody>
          <a:bodyPr wrap="square">
            <a:spAutoFit/>
          </a:bodyPr>
          <a:lstStyle/>
          <a:p>
            <a:r>
              <a:rPr lang="en-US" b="1" dirty="0">
                <a:solidFill>
                  <a:srgbClr val="00B050"/>
                </a:solidFill>
              </a:rPr>
              <a:t>● </a:t>
            </a:r>
            <a:r>
              <a:rPr lang="en-US" dirty="0" smtClean="0"/>
              <a:t>Searched </a:t>
            </a:r>
            <a:r>
              <a:rPr lang="en-US" dirty="0"/>
              <a:t>the following electronic databases </a:t>
            </a:r>
            <a:r>
              <a:rPr lang="en-US" dirty="0" smtClean="0"/>
              <a:t>: </a:t>
            </a:r>
            <a:r>
              <a:rPr lang="en-US" dirty="0"/>
              <a:t>MEDLINE (1946–November </a:t>
            </a:r>
            <a:r>
              <a:rPr lang="en-US" dirty="0" smtClean="0"/>
              <a:t>2015)</a:t>
            </a:r>
          </a:p>
          <a:p>
            <a:r>
              <a:rPr lang="en-US" dirty="0"/>
              <a:t>	</a:t>
            </a:r>
            <a:r>
              <a:rPr lang="en-US" dirty="0" smtClean="0"/>
              <a:t>			               Embase </a:t>
            </a:r>
            <a:r>
              <a:rPr lang="en-US" dirty="0"/>
              <a:t>(1974– November 2015) </a:t>
            </a:r>
            <a:endParaRPr lang="en-US" dirty="0" smtClean="0"/>
          </a:p>
          <a:p>
            <a:r>
              <a:rPr lang="en-US" dirty="0"/>
              <a:t>	</a:t>
            </a:r>
            <a:r>
              <a:rPr lang="en-US" dirty="0" smtClean="0"/>
              <a:t>			               Cochrane </a:t>
            </a:r>
            <a:r>
              <a:rPr lang="en-US" dirty="0"/>
              <a:t>Central Register of Controlled Trials (November 2015</a:t>
            </a:r>
            <a:r>
              <a:rPr lang="en-US" dirty="0" smtClean="0"/>
              <a:t>)</a:t>
            </a:r>
            <a:endParaRPr lang="en-US" dirty="0"/>
          </a:p>
        </p:txBody>
      </p:sp>
      <p:sp>
        <p:nvSpPr>
          <p:cNvPr id="8" name="Rectangle 7"/>
          <p:cNvSpPr/>
          <p:nvPr/>
        </p:nvSpPr>
        <p:spPr>
          <a:xfrm>
            <a:off x="613891" y="2074647"/>
            <a:ext cx="636011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From 3688 citations, we identified </a:t>
            </a:r>
            <a:r>
              <a:rPr lang="en-US" b="1" dirty="0">
                <a:solidFill>
                  <a:srgbClr val="FFFF00"/>
                </a:solidFill>
              </a:rPr>
              <a:t>111</a:t>
            </a:r>
            <a:r>
              <a:rPr lang="en-US" dirty="0">
                <a:solidFill>
                  <a:srgbClr val="FFFF00"/>
                </a:solidFill>
              </a:rPr>
              <a:t> </a:t>
            </a:r>
            <a:r>
              <a:rPr lang="en-US" dirty="0"/>
              <a:t>eligible RCTs (n = 23 648) </a:t>
            </a:r>
            <a:endParaRPr lang="en-US" dirty="0"/>
          </a:p>
        </p:txBody>
      </p:sp>
    </p:spTree>
    <p:extLst>
      <p:ext uri="{BB962C8B-B14F-4D97-AF65-F5344CB8AC3E}">
        <p14:creationId xmlns:p14="http://schemas.microsoft.com/office/powerpoint/2010/main" val="56760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7633" y="395287"/>
            <a:ext cx="4714875" cy="6067425"/>
          </a:xfrm>
          <a:prstGeom prst="rect">
            <a:avLst/>
          </a:prstGeom>
        </p:spPr>
      </p:pic>
      <p:pic>
        <p:nvPicPr>
          <p:cNvPr id="5" name="Picture 4"/>
          <p:cNvPicPr>
            <a:picLocks noChangeAspect="1"/>
          </p:cNvPicPr>
          <p:nvPr/>
        </p:nvPicPr>
        <p:blipFill>
          <a:blip r:embed="rId3"/>
          <a:stretch>
            <a:fillRect/>
          </a:stretch>
        </p:blipFill>
        <p:spPr>
          <a:xfrm>
            <a:off x="5943129" y="395287"/>
            <a:ext cx="4862245" cy="6067425"/>
          </a:xfrm>
          <a:prstGeom prst="rect">
            <a:avLst/>
          </a:prstGeom>
        </p:spPr>
      </p:pic>
      <p:sp>
        <p:nvSpPr>
          <p:cNvPr id="6" name="Rounded Rectangle 5"/>
          <p:cNvSpPr/>
          <p:nvPr/>
        </p:nvSpPr>
        <p:spPr>
          <a:xfrm>
            <a:off x="3206839" y="605307"/>
            <a:ext cx="862885" cy="5447764"/>
          </a:xfrm>
          <a:prstGeom prst="round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613819" y="705117"/>
            <a:ext cx="862885" cy="5232044"/>
          </a:xfrm>
          <a:prstGeom prst="roundRect">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69724" y="605307"/>
            <a:ext cx="862885" cy="5447764"/>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476704" y="705117"/>
            <a:ext cx="862885" cy="5232044"/>
          </a:xfrm>
          <a:prstGeom prst="round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6839" y="1249251"/>
            <a:ext cx="553998" cy="3416320"/>
          </a:xfrm>
          <a:prstGeom prst="rect">
            <a:avLst/>
          </a:prstGeom>
          <a:noFill/>
        </p:spPr>
        <p:txBody>
          <a:bodyPr vert="vert270" wrap="square" rtlCol="0">
            <a:spAutoFit/>
          </a:bodyPr>
          <a:lstStyle/>
          <a:p>
            <a:pPr algn="ctr"/>
            <a:r>
              <a:rPr lang="en-US" sz="2400" b="1" dirty="0" smtClean="0">
                <a:solidFill>
                  <a:srgbClr val="0070C0"/>
                </a:solidFill>
              </a:rPr>
              <a:t>Telemedicine</a:t>
            </a:r>
            <a:endParaRPr lang="en-US" sz="2400" b="1" dirty="0">
              <a:solidFill>
                <a:srgbClr val="0070C0"/>
              </a:solidFill>
            </a:endParaRPr>
          </a:p>
        </p:txBody>
      </p:sp>
      <p:sp>
        <p:nvSpPr>
          <p:cNvPr id="11" name="TextBox 10"/>
          <p:cNvSpPr txBox="1"/>
          <p:nvPr/>
        </p:nvSpPr>
        <p:spPr>
          <a:xfrm>
            <a:off x="8613819" y="1249251"/>
            <a:ext cx="553998" cy="3416320"/>
          </a:xfrm>
          <a:prstGeom prst="rect">
            <a:avLst/>
          </a:prstGeom>
          <a:noFill/>
        </p:spPr>
        <p:txBody>
          <a:bodyPr vert="vert270" wrap="square" rtlCol="0">
            <a:spAutoFit/>
          </a:bodyPr>
          <a:lstStyle/>
          <a:p>
            <a:pPr algn="ctr"/>
            <a:r>
              <a:rPr lang="en-US" sz="2400" b="1" dirty="0" smtClean="0">
                <a:solidFill>
                  <a:srgbClr val="0070C0"/>
                </a:solidFill>
              </a:rPr>
              <a:t>Telemedicine</a:t>
            </a:r>
            <a:endParaRPr lang="en-US" sz="2400" b="1" dirty="0">
              <a:solidFill>
                <a:srgbClr val="0070C0"/>
              </a:solidFill>
            </a:endParaRPr>
          </a:p>
        </p:txBody>
      </p:sp>
      <p:sp>
        <p:nvSpPr>
          <p:cNvPr id="12" name="TextBox 11"/>
          <p:cNvSpPr txBox="1"/>
          <p:nvPr/>
        </p:nvSpPr>
        <p:spPr>
          <a:xfrm>
            <a:off x="4309917" y="1249251"/>
            <a:ext cx="553998" cy="3416320"/>
          </a:xfrm>
          <a:prstGeom prst="rect">
            <a:avLst/>
          </a:prstGeom>
          <a:noFill/>
        </p:spPr>
        <p:txBody>
          <a:bodyPr vert="vert270" wrap="square" rtlCol="0">
            <a:spAutoFit/>
          </a:bodyPr>
          <a:lstStyle/>
          <a:p>
            <a:pPr algn="ctr"/>
            <a:r>
              <a:rPr lang="en-US" sz="2400" b="1" dirty="0" smtClean="0">
                <a:solidFill>
                  <a:srgbClr val="00B050"/>
                </a:solidFill>
              </a:rPr>
              <a:t>Usual Care</a:t>
            </a:r>
            <a:endParaRPr lang="en-US" sz="2400" b="1" dirty="0">
              <a:solidFill>
                <a:srgbClr val="00B050"/>
              </a:solidFill>
            </a:endParaRPr>
          </a:p>
        </p:txBody>
      </p:sp>
      <p:sp>
        <p:nvSpPr>
          <p:cNvPr id="13" name="TextBox 12"/>
          <p:cNvSpPr txBox="1"/>
          <p:nvPr/>
        </p:nvSpPr>
        <p:spPr>
          <a:xfrm>
            <a:off x="9631148" y="1249251"/>
            <a:ext cx="553998" cy="3416320"/>
          </a:xfrm>
          <a:prstGeom prst="rect">
            <a:avLst/>
          </a:prstGeom>
          <a:noFill/>
        </p:spPr>
        <p:txBody>
          <a:bodyPr vert="vert270" wrap="square" rtlCol="0">
            <a:spAutoFit/>
          </a:bodyPr>
          <a:lstStyle/>
          <a:p>
            <a:pPr algn="ctr"/>
            <a:r>
              <a:rPr lang="en-US" sz="2400" b="1" dirty="0" smtClean="0">
                <a:solidFill>
                  <a:srgbClr val="00B050"/>
                </a:solidFill>
              </a:rPr>
              <a:t>Usual Care</a:t>
            </a:r>
            <a:endParaRPr lang="en-US" sz="2400" b="1" dirty="0">
              <a:solidFill>
                <a:srgbClr val="00B050"/>
              </a:solidFill>
            </a:endParaRPr>
          </a:p>
        </p:txBody>
      </p:sp>
    </p:spTree>
    <p:extLst>
      <p:ext uri="{BB962C8B-B14F-4D97-AF65-F5344CB8AC3E}">
        <p14:creationId xmlns:p14="http://schemas.microsoft.com/office/powerpoint/2010/main" val="3358883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6214" y="0"/>
            <a:ext cx="9725025" cy="1495425"/>
          </a:xfrm>
          <a:prstGeom prst="rect">
            <a:avLst/>
          </a:prstGeom>
        </p:spPr>
      </p:pic>
      <p:pic>
        <p:nvPicPr>
          <p:cNvPr id="3" name="Picture 2"/>
          <p:cNvPicPr>
            <a:picLocks noChangeAspect="1"/>
          </p:cNvPicPr>
          <p:nvPr/>
        </p:nvPicPr>
        <p:blipFill>
          <a:blip r:embed="rId3"/>
          <a:stretch>
            <a:fillRect/>
          </a:stretch>
        </p:blipFill>
        <p:spPr>
          <a:xfrm>
            <a:off x="1213364" y="1495425"/>
            <a:ext cx="9667875" cy="5253105"/>
          </a:xfrm>
          <a:prstGeom prst="rect">
            <a:avLst/>
          </a:prstGeom>
        </p:spPr>
      </p:pic>
      <p:sp>
        <p:nvSpPr>
          <p:cNvPr id="4" name="Rounded Rectangle 3"/>
          <p:cNvSpPr/>
          <p:nvPr/>
        </p:nvSpPr>
        <p:spPr>
          <a:xfrm>
            <a:off x="1365161" y="3245475"/>
            <a:ext cx="8203842" cy="4251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365161" y="3709851"/>
            <a:ext cx="2143125" cy="180975"/>
          </a:xfrm>
          <a:prstGeom prst="rect">
            <a:avLst/>
          </a:prstGeom>
        </p:spPr>
      </p:pic>
      <p:sp>
        <p:nvSpPr>
          <p:cNvPr id="8" name="Rectangle 7"/>
          <p:cNvSpPr/>
          <p:nvPr/>
        </p:nvSpPr>
        <p:spPr>
          <a:xfrm>
            <a:off x="2010769" y="6398793"/>
            <a:ext cx="830693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Telemedicine had no convincing effect on </a:t>
            </a:r>
            <a:r>
              <a:rPr lang="en-US" dirty="0">
                <a:solidFill>
                  <a:srgbClr val="FFC000"/>
                </a:solidFill>
              </a:rPr>
              <a:t>quality of life</a:t>
            </a:r>
            <a:r>
              <a:rPr lang="en-US" dirty="0"/>
              <a:t>, </a:t>
            </a:r>
            <a:r>
              <a:rPr lang="en-US" dirty="0">
                <a:solidFill>
                  <a:srgbClr val="FFFF00"/>
                </a:solidFill>
              </a:rPr>
              <a:t>mortality</a:t>
            </a:r>
            <a:r>
              <a:rPr lang="en-US" dirty="0"/>
              <a:t> or </a:t>
            </a:r>
            <a:r>
              <a:rPr lang="en-US" dirty="0">
                <a:solidFill>
                  <a:srgbClr val="99FF99"/>
                </a:solidFill>
              </a:rPr>
              <a:t>hypoglycemia</a:t>
            </a:r>
            <a:endParaRPr lang="en-US" dirty="0">
              <a:solidFill>
                <a:srgbClr val="99FF99"/>
              </a:solidFill>
            </a:endParaRPr>
          </a:p>
        </p:txBody>
      </p:sp>
    </p:spTree>
    <p:extLst>
      <p:ext uri="{BB962C8B-B14F-4D97-AF65-F5344CB8AC3E}">
        <p14:creationId xmlns:p14="http://schemas.microsoft.com/office/powerpoint/2010/main" val="23651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102" y="594553"/>
            <a:ext cx="10797654" cy="1785104"/>
          </a:xfrm>
          <a:prstGeom prst="rect">
            <a:avLst/>
          </a:prstGeom>
        </p:spPr>
        <p:txBody>
          <a:bodyPr wrap="square">
            <a:spAutoFit/>
          </a:bodyPr>
          <a:lstStyle/>
          <a:p>
            <a:r>
              <a:rPr lang="en-US" sz="2000" b="1" dirty="0">
                <a:solidFill>
                  <a:srgbClr val="00B050"/>
                </a:solidFill>
              </a:rPr>
              <a:t>Conclusion </a:t>
            </a:r>
            <a:endParaRPr lang="en-US" b="1" dirty="0" smtClean="0">
              <a:solidFill>
                <a:srgbClr val="00B050"/>
              </a:solidFill>
            </a:endParaRPr>
          </a:p>
          <a:p>
            <a:endParaRPr lang="en-US" dirty="0"/>
          </a:p>
          <a:p>
            <a:r>
              <a:rPr lang="en-US" b="1" dirty="0">
                <a:solidFill>
                  <a:srgbClr val="00B050"/>
                </a:solidFill>
              </a:rPr>
              <a:t>● </a:t>
            </a:r>
            <a:r>
              <a:rPr lang="en-US" b="1" dirty="0" smtClean="0">
                <a:solidFill>
                  <a:srgbClr val="00B0F0"/>
                </a:solidFill>
              </a:rPr>
              <a:t>Telemedicine</a:t>
            </a:r>
            <a:r>
              <a:rPr lang="en-US" b="1" dirty="0" smtClean="0"/>
              <a:t> </a:t>
            </a:r>
            <a:r>
              <a:rPr lang="en-US" b="1" dirty="0"/>
              <a:t>may be a useful supplement to usual clinical care to </a:t>
            </a:r>
            <a:r>
              <a:rPr lang="en-US" b="1" dirty="0">
                <a:solidFill>
                  <a:srgbClr val="00B0F0"/>
                </a:solidFill>
              </a:rPr>
              <a:t>control HbA1C</a:t>
            </a:r>
            <a:r>
              <a:rPr lang="en-US" b="1" dirty="0"/>
              <a:t>, at least in the short </a:t>
            </a:r>
            <a:r>
              <a:rPr lang="en-US" b="1" dirty="0" smtClean="0"/>
              <a:t>term</a:t>
            </a:r>
          </a:p>
          <a:p>
            <a:endParaRPr lang="en-US" dirty="0"/>
          </a:p>
          <a:p>
            <a:r>
              <a:rPr lang="en-US" b="1" dirty="0">
                <a:solidFill>
                  <a:srgbClr val="00B050"/>
                </a:solidFill>
              </a:rPr>
              <a:t>● </a:t>
            </a:r>
            <a:r>
              <a:rPr lang="en-US" b="1" dirty="0" smtClean="0"/>
              <a:t>Telemedicine </a:t>
            </a:r>
            <a:r>
              <a:rPr lang="en-US" b="1" dirty="0"/>
              <a:t>interventions appeared to be most effective when they use a more interactive format, such as a  </a:t>
            </a:r>
            <a:r>
              <a:rPr lang="en-US" b="1" dirty="0" smtClean="0"/>
              <a:t>  	</a:t>
            </a:r>
            <a:r>
              <a:rPr lang="en-US" b="1" dirty="0" smtClean="0">
                <a:solidFill>
                  <a:srgbClr val="00B0F0"/>
                </a:solidFill>
              </a:rPr>
              <a:t>Web </a:t>
            </a:r>
            <a:r>
              <a:rPr lang="en-US" b="1" dirty="0">
                <a:solidFill>
                  <a:srgbClr val="00B0F0"/>
                </a:solidFill>
              </a:rPr>
              <a:t>portal </a:t>
            </a:r>
            <a:r>
              <a:rPr lang="en-US" b="1" dirty="0"/>
              <a:t>or </a:t>
            </a:r>
            <a:r>
              <a:rPr lang="en-US" b="1" dirty="0">
                <a:solidFill>
                  <a:srgbClr val="00B0F0"/>
                </a:solidFill>
              </a:rPr>
              <a:t>text messaging</a:t>
            </a:r>
            <a:r>
              <a:rPr lang="en-US" b="1" dirty="0"/>
              <a:t>, to help patients with </a:t>
            </a:r>
            <a:r>
              <a:rPr lang="en-US" b="1" dirty="0" smtClean="0"/>
              <a:t>self-management</a:t>
            </a:r>
            <a:endParaRPr lang="en-US" dirty="0"/>
          </a:p>
        </p:txBody>
      </p:sp>
    </p:spTree>
    <p:extLst>
      <p:ext uri="{BB962C8B-B14F-4D97-AF65-F5344CB8AC3E}">
        <p14:creationId xmlns:p14="http://schemas.microsoft.com/office/powerpoint/2010/main" val="3814079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869" y="415796"/>
            <a:ext cx="7461713"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a:t>
            </a:r>
            <a:r>
              <a:rPr lang="en-US" sz="2400" b="1" i="0" u="none" strike="noStrike" baseline="0" dirty="0" smtClean="0">
                <a:solidFill>
                  <a:srgbClr val="0070C0"/>
                </a:solidFill>
                <a:latin typeface="AdvOT3f16987d"/>
              </a:rPr>
              <a:t> </a:t>
            </a:r>
            <a:r>
              <a:rPr lang="en-US" sz="2400" b="1" i="0" u="none" strike="noStrike" baseline="0" dirty="0" smtClean="0">
                <a:solidFill>
                  <a:srgbClr val="0070C0"/>
                </a:solidFill>
              </a:rPr>
              <a:t>2. </a:t>
            </a:r>
            <a:r>
              <a:rPr lang="en-US" sz="2400" b="1" dirty="0">
                <a:solidFill>
                  <a:srgbClr val="0070C0"/>
                </a:solidFill>
              </a:rPr>
              <a:t>Classification and Diagnosis </a:t>
            </a:r>
            <a:r>
              <a:rPr lang="en-US" sz="2400" b="1" dirty="0" smtClean="0">
                <a:solidFill>
                  <a:srgbClr val="0070C0"/>
                </a:solidFill>
              </a:rPr>
              <a:t>of Diabetes</a:t>
            </a:r>
            <a:endParaRPr lang="en-US" sz="2400" b="1" i="0" u="none" strike="noStrike" baseline="0" dirty="0" smtClean="0">
              <a:solidFill>
                <a:srgbClr val="0070C0"/>
              </a:solidFill>
            </a:endParaRPr>
          </a:p>
        </p:txBody>
      </p:sp>
      <p:sp>
        <p:nvSpPr>
          <p:cNvPr id="3" name="Rectangle 2"/>
          <p:cNvSpPr/>
          <p:nvPr/>
        </p:nvSpPr>
        <p:spPr>
          <a:xfrm>
            <a:off x="673288" y="1549486"/>
            <a:ext cx="10395045" cy="1292662"/>
          </a:xfrm>
          <a:prstGeom prst="rect">
            <a:avLst/>
          </a:prstGeom>
        </p:spPr>
        <p:txBody>
          <a:bodyPr wrap="square">
            <a:spAutoFit/>
          </a:bodyPr>
          <a:lstStyle/>
          <a:p>
            <a:r>
              <a:rPr lang="en-US" b="1" dirty="0">
                <a:solidFill>
                  <a:srgbClr val="00B050"/>
                </a:solidFill>
              </a:rPr>
              <a:t>● </a:t>
            </a:r>
            <a:r>
              <a:rPr lang="en-US" sz="2400" b="1" dirty="0" smtClean="0">
                <a:solidFill>
                  <a:srgbClr val="0070C0"/>
                </a:solidFill>
              </a:rPr>
              <a:t>Additional recommendations : A1C limitations</a:t>
            </a:r>
            <a:endParaRPr lang="en-US" b="1" dirty="0">
              <a:solidFill>
                <a:srgbClr val="0070C0"/>
              </a:solidFill>
            </a:endParaRPr>
          </a:p>
          <a:p>
            <a:r>
              <a:rPr lang="en-US" dirty="0" smtClean="0">
                <a:latin typeface="AdvOT7b515deb"/>
              </a:rPr>
              <a:t>					</a:t>
            </a:r>
            <a:r>
              <a:rPr lang="en-US" dirty="0" smtClean="0">
                <a:solidFill>
                  <a:srgbClr val="0070C0"/>
                </a:solidFill>
                <a:latin typeface="AdvOT7b515deb"/>
              </a:rPr>
              <a:t>Hemoglobin variants</a:t>
            </a:r>
          </a:p>
          <a:p>
            <a:r>
              <a:rPr lang="en-US" dirty="0">
                <a:solidFill>
                  <a:srgbClr val="0070C0"/>
                </a:solidFill>
                <a:latin typeface="AdvOT7b515deb"/>
              </a:rPr>
              <a:t>	</a:t>
            </a:r>
            <a:r>
              <a:rPr lang="en-US" dirty="0" smtClean="0">
                <a:solidFill>
                  <a:srgbClr val="0070C0"/>
                </a:solidFill>
                <a:latin typeface="AdvOT7b515deb"/>
              </a:rPr>
              <a:t>				Assay interference</a:t>
            </a:r>
          </a:p>
          <a:p>
            <a:r>
              <a:rPr lang="en-US" dirty="0">
                <a:solidFill>
                  <a:srgbClr val="0070C0"/>
                </a:solidFill>
                <a:latin typeface="AdvOT7b515deb"/>
              </a:rPr>
              <a:t>	</a:t>
            </a:r>
            <a:r>
              <a:rPr lang="en-US" dirty="0" smtClean="0">
                <a:solidFill>
                  <a:srgbClr val="0070C0"/>
                </a:solidFill>
                <a:latin typeface="AdvOT7b515deb"/>
              </a:rPr>
              <a:t>				RBC turnover,…</a:t>
            </a:r>
            <a:endParaRPr lang="en-US" dirty="0">
              <a:solidFill>
                <a:srgbClr val="0070C0"/>
              </a:solidFill>
            </a:endParaRPr>
          </a:p>
        </p:txBody>
      </p:sp>
      <p:sp>
        <p:nvSpPr>
          <p:cNvPr id="4" name="Rectangle 3"/>
          <p:cNvSpPr/>
          <p:nvPr/>
        </p:nvSpPr>
        <p:spPr>
          <a:xfrm>
            <a:off x="673288" y="3144841"/>
            <a:ext cx="10927309" cy="830997"/>
          </a:xfrm>
          <a:prstGeom prst="rect">
            <a:avLst/>
          </a:prstGeom>
        </p:spPr>
        <p:txBody>
          <a:bodyPr wrap="square">
            <a:spAutoFit/>
          </a:bodyPr>
          <a:lstStyle/>
          <a:p>
            <a:r>
              <a:rPr lang="en-US" dirty="0">
                <a:solidFill>
                  <a:srgbClr val="00B050"/>
                </a:solidFill>
              </a:rPr>
              <a:t>● </a:t>
            </a:r>
            <a:r>
              <a:rPr lang="en-US" sz="2400" b="1" dirty="0" smtClean="0">
                <a:solidFill>
                  <a:srgbClr val="0070C0"/>
                </a:solidFill>
              </a:rPr>
              <a:t>The recommendation </a:t>
            </a:r>
            <a:r>
              <a:rPr lang="en-US" sz="2400" b="1" dirty="0">
                <a:solidFill>
                  <a:srgbClr val="0070C0"/>
                </a:solidFill>
              </a:rPr>
              <a:t>for prediabetes and type 2 diabetes </a:t>
            </a:r>
            <a:r>
              <a:rPr lang="en-US" sz="2400" b="1" dirty="0" smtClean="0">
                <a:solidFill>
                  <a:srgbClr val="0070C0"/>
                </a:solidFill>
              </a:rPr>
              <a:t>testing in children and adolescents modified</a:t>
            </a:r>
            <a:endParaRPr lang="en-US" b="1" dirty="0">
              <a:solidFill>
                <a:srgbClr val="0070C0"/>
              </a:solidFill>
            </a:endParaRPr>
          </a:p>
        </p:txBody>
      </p:sp>
      <p:sp>
        <p:nvSpPr>
          <p:cNvPr id="5" name="Rectangle 4"/>
          <p:cNvSpPr/>
          <p:nvPr/>
        </p:nvSpPr>
        <p:spPr>
          <a:xfrm>
            <a:off x="673287" y="4261852"/>
            <a:ext cx="10108443" cy="461665"/>
          </a:xfrm>
          <a:prstGeom prst="rect">
            <a:avLst/>
          </a:prstGeom>
        </p:spPr>
        <p:txBody>
          <a:bodyPr wrap="square">
            <a:spAutoFit/>
          </a:bodyPr>
          <a:lstStyle/>
          <a:p>
            <a:r>
              <a:rPr lang="en-US" dirty="0">
                <a:solidFill>
                  <a:srgbClr val="00B050"/>
                </a:solidFill>
              </a:rPr>
              <a:t>● </a:t>
            </a:r>
            <a:r>
              <a:rPr lang="en-US" sz="2400" b="1" dirty="0" smtClean="0">
                <a:solidFill>
                  <a:srgbClr val="0070C0"/>
                </a:solidFill>
              </a:rPr>
              <a:t>Consideration of the community screening in specific situations</a:t>
            </a:r>
            <a:endParaRPr lang="en-US" b="1" dirty="0">
              <a:solidFill>
                <a:srgbClr val="0070C0"/>
              </a:solidFill>
            </a:endParaRPr>
          </a:p>
        </p:txBody>
      </p:sp>
      <p:sp>
        <p:nvSpPr>
          <p:cNvPr id="6" name="Rectangle 5"/>
          <p:cNvSpPr/>
          <p:nvPr/>
        </p:nvSpPr>
        <p:spPr>
          <a:xfrm>
            <a:off x="673286" y="5115340"/>
            <a:ext cx="11227561" cy="830997"/>
          </a:xfrm>
          <a:prstGeom prst="rect">
            <a:avLst/>
          </a:prstGeom>
        </p:spPr>
        <p:txBody>
          <a:bodyPr wrap="square">
            <a:spAutoFit/>
          </a:bodyPr>
          <a:lstStyle/>
          <a:p>
            <a:r>
              <a:rPr lang="en-US" dirty="0">
                <a:solidFill>
                  <a:srgbClr val="00B050"/>
                </a:solidFill>
              </a:rPr>
              <a:t>● </a:t>
            </a:r>
            <a:r>
              <a:rPr lang="en-US" sz="2400" b="1" dirty="0" smtClean="0">
                <a:solidFill>
                  <a:srgbClr val="0070C0"/>
                </a:solidFill>
              </a:rPr>
              <a:t>Additional detail on Antihyperglycemic treatment </a:t>
            </a:r>
            <a:r>
              <a:rPr lang="en-US" sz="2400" b="1" dirty="0">
                <a:solidFill>
                  <a:srgbClr val="0070C0"/>
                </a:solidFill>
              </a:rPr>
              <a:t>in people </a:t>
            </a:r>
            <a:r>
              <a:rPr lang="en-US" sz="2400" b="1" dirty="0" smtClean="0">
                <a:solidFill>
                  <a:srgbClr val="0070C0"/>
                </a:solidFill>
              </a:rPr>
              <a:t>with post transplantation diabetes </a:t>
            </a:r>
            <a:r>
              <a:rPr lang="en-US" sz="2400" b="1" dirty="0">
                <a:solidFill>
                  <a:srgbClr val="0070C0"/>
                </a:solidFill>
              </a:rPr>
              <a:t>mellitus</a:t>
            </a:r>
            <a:endParaRPr lang="en-US" b="1" dirty="0">
              <a:solidFill>
                <a:srgbClr val="0070C0"/>
              </a:solidFill>
            </a:endParaRPr>
          </a:p>
        </p:txBody>
      </p:sp>
    </p:spTree>
    <p:extLst>
      <p:ext uri="{BB962C8B-B14F-4D97-AF65-F5344CB8AC3E}">
        <p14:creationId xmlns:p14="http://schemas.microsoft.com/office/powerpoint/2010/main" val="2370013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3" name="Rectangle 2"/>
          <p:cNvSpPr/>
          <p:nvPr/>
        </p:nvSpPr>
        <p:spPr>
          <a:xfrm>
            <a:off x="551566" y="1817176"/>
            <a:ext cx="5767348" cy="3139321"/>
          </a:xfrm>
          <a:prstGeom prst="rect">
            <a:avLst/>
          </a:prstGeom>
        </p:spPr>
        <p:txBody>
          <a:bodyPr wrap="square">
            <a:spAutoFit/>
          </a:bodyPr>
          <a:lstStyle/>
          <a:p>
            <a:r>
              <a:rPr lang="en-US" dirty="0">
                <a:latin typeface="AdvOT7b515deb"/>
              </a:rPr>
              <a:t>As a result of recent evidence </a:t>
            </a:r>
            <a:r>
              <a:rPr lang="en-US" dirty="0" smtClean="0">
                <a:latin typeface="AdvOT7b515deb"/>
              </a:rPr>
              <a:t>describing potential </a:t>
            </a:r>
            <a:r>
              <a:rPr lang="en-US" dirty="0">
                <a:latin typeface="AdvOT7b515deb"/>
              </a:rPr>
              <a:t>limitations in A1C </a:t>
            </a:r>
            <a:r>
              <a:rPr lang="en-US" dirty="0" smtClean="0">
                <a:latin typeface="AdvOT7b515deb"/>
              </a:rPr>
              <a:t>measurements due to</a:t>
            </a:r>
          </a:p>
          <a:p>
            <a:pPr marL="742950" lvl="1" indent="-285750">
              <a:lnSpc>
                <a:spcPct val="150000"/>
              </a:lnSpc>
              <a:buFont typeface="Wingdings" panose="05000000000000000000" pitchFamily="2" charset="2"/>
              <a:buChar char="Ø"/>
            </a:pPr>
            <a:r>
              <a:rPr lang="en-US" dirty="0" smtClean="0">
                <a:latin typeface="AdvOT7b515deb"/>
              </a:rPr>
              <a:t>hemoglobin </a:t>
            </a:r>
            <a:r>
              <a:rPr lang="en-US" dirty="0">
                <a:latin typeface="AdvOT7b515deb"/>
              </a:rPr>
              <a:t>variants, </a:t>
            </a:r>
            <a:endParaRPr lang="en-US" dirty="0" smtClean="0">
              <a:latin typeface="AdvOT7b515deb"/>
            </a:endParaRPr>
          </a:p>
          <a:p>
            <a:pPr marL="742950" lvl="1" indent="-285750">
              <a:lnSpc>
                <a:spcPct val="150000"/>
              </a:lnSpc>
              <a:buFont typeface="Wingdings" panose="05000000000000000000" pitchFamily="2" charset="2"/>
              <a:buChar char="Ø"/>
            </a:pPr>
            <a:r>
              <a:rPr lang="en-US" dirty="0" smtClean="0">
                <a:latin typeface="AdvOT7b515deb"/>
              </a:rPr>
              <a:t>Assay interference</a:t>
            </a:r>
            <a:r>
              <a:rPr lang="en-US" dirty="0">
                <a:latin typeface="AdvOT7b515deb"/>
              </a:rPr>
              <a:t>, </a:t>
            </a:r>
            <a:endParaRPr lang="en-US" dirty="0" smtClean="0">
              <a:latin typeface="AdvOT7b515deb"/>
            </a:endParaRPr>
          </a:p>
          <a:p>
            <a:pPr marL="742950" lvl="1" indent="-285750">
              <a:lnSpc>
                <a:spcPct val="150000"/>
              </a:lnSpc>
              <a:buFont typeface="Wingdings" panose="05000000000000000000" pitchFamily="2" charset="2"/>
              <a:buChar char="Ø"/>
            </a:pPr>
            <a:r>
              <a:rPr lang="en-US" dirty="0" smtClean="0">
                <a:latin typeface="AdvOT7b515deb"/>
              </a:rPr>
              <a:t>and </a:t>
            </a:r>
            <a:r>
              <a:rPr lang="en-US" dirty="0">
                <a:latin typeface="AdvOT7b515deb"/>
              </a:rPr>
              <a:t>conditions </a:t>
            </a:r>
            <a:r>
              <a:rPr lang="en-US" dirty="0" smtClean="0">
                <a:latin typeface="AdvOT7b515deb"/>
              </a:rPr>
              <a:t>associated with </a:t>
            </a:r>
            <a:r>
              <a:rPr lang="en-US" dirty="0">
                <a:latin typeface="AdvOT7b515deb"/>
              </a:rPr>
              <a:t>red blood cell turnover, </a:t>
            </a:r>
          </a:p>
          <a:p>
            <a:r>
              <a:rPr lang="en-US" b="1" dirty="0" smtClean="0">
                <a:solidFill>
                  <a:srgbClr val="0070C0"/>
                </a:solidFill>
                <a:latin typeface="AdvOT7b515deb"/>
              </a:rPr>
              <a:t>Additional recommendations </a:t>
            </a:r>
            <a:r>
              <a:rPr lang="en-US" b="1" dirty="0">
                <a:solidFill>
                  <a:srgbClr val="0070C0"/>
                </a:solidFill>
                <a:latin typeface="AdvOT7b515deb"/>
              </a:rPr>
              <a:t>were added </a:t>
            </a:r>
            <a:r>
              <a:rPr lang="en-US" dirty="0">
                <a:latin typeface="AdvOT7b515deb"/>
              </a:rPr>
              <a:t>to </a:t>
            </a:r>
            <a:r>
              <a:rPr lang="en-US" dirty="0" smtClean="0">
                <a:latin typeface="AdvOT7b515deb"/>
              </a:rPr>
              <a:t>clarify the </a:t>
            </a:r>
            <a:r>
              <a:rPr lang="en-US" dirty="0">
                <a:latin typeface="AdvOT7b515deb"/>
              </a:rPr>
              <a:t>appropriate use of the A1C test generally</a:t>
            </a:r>
          </a:p>
          <a:p>
            <a:r>
              <a:rPr lang="en-US" dirty="0">
                <a:latin typeface="AdvOT7b515deb"/>
              </a:rPr>
              <a:t>and in the diagnosis of diabetes </a:t>
            </a:r>
            <a:r>
              <a:rPr lang="en-US" dirty="0" smtClean="0">
                <a:latin typeface="AdvOT7b515deb"/>
              </a:rPr>
              <a:t>in these </a:t>
            </a:r>
            <a:r>
              <a:rPr lang="en-US" dirty="0">
                <a:latin typeface="AdvOT7b515deb"/>
              </a:rPr>
              <a:t>special cases.</a:t>
            </a:r>
            <a:endParaRPr lang="en-US" dirty="0"/>
          </a:p>
        </p:txBody>
      </p:sp>
      <p:sp>
        <p:nvSpPr>
          <p:cNvPr id="5" name="Rectangle 4"/>
          <p:cNvSpPr/>
          <p:nvPr/>
        </p:nvSpPr>
        <p:spPr>
          <a:xfrm>
            <a:off x="551565" y="1090510"/>
            <a:ext cx="2494722"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000" b="1" dirty="0" smtClean="0">
                <a:latin typeface="AdvOT7b515deb"/>
              </a:rPr>
              <a:t>Limitations </a:t>
            </a:r>
            <a:r>
              <a:rPr lang="en-US" sz="2000" b="1" dirty="0">
                <a:latin typeface="AdvOT7b515deb"/>
              </a:rPr>
              <a:t>in A1C </a:t>
            </a:r>
            <a:endParaRPr lang="en-US" sz="2000" b="1" dirty="0"/>
          </a:p>
        </p:txBody>
      </p:sp>
      <p:pic>
        <p:nvPicPr>
          <p:cNvPr id="6" name="Picture 5"/>
          <p:cNvPicPr>
            <a:picLocks noChangeAspect="1"/>
          </p:cNvPicPr>
          <p:nvPr/>
        </p:nvPicPr>
        <p:blipFill>
          <a:blip r:embed="rId2"/>
          <a:stretch>
            <a:fillRect/>
          </a:stretch>
        </p:blipFill>
        <p:spPr>
          <a:xfrm>
            <a:off x="6762334" y="764275"/>
            <a:ext cx="3446192" cy="5920842"/>
          </a:xfrm>
          <a:prstGeom prst="rect">
            <a:avLst/>
          </a:prstGeom>
        </p:spPr>
      </p:pic>
      <p:sp>
        <p:nvSpPr>
          <p:cNvPr id="7" name="TextBox 6"/>
          <p:cNvSpPr txBox="1"/>
          <p:nvPr/>
        </p:nvSpPr>
        <p:spPr>
          <a:xfrm>
            <a:off x="551564" y="5936776"/>
            <a:ext cx="5767349" cy="523220"/>
          </a:xfrm>
          <a:prstGeom prst="rect">
            <a:avLst/>
          </a:prstGeom>
          <a:noFill/>
        </p:spPr>
        <p:txBody>
          <a:bodyPr wrap="square" rtlCol="0">
            <a:spAutoFit/>
          </a:bodyPr>
          <a:lstStyle/>
          <a:p>
            <a:r>
              <a:rPr lang="en-US" sz="1400" dirty="0" smtClean="0"/>
              <a:t>DCCT :1982-1993</a:t>
            </a:r>
          </a:p>
          <a:p>
            <a:r>
              <a:rPr lang="en-US" sz="1400" dirty="0" smtClean="0"/>
              <a:t>NGSP (</a:t>
            </a:r>
            <a:r>
              <a:rPr lang="en-US" sz="1400" dirty="0"/>
              <a:t>National Glycohemoglobin Standardization Program</a:t>
            </a:r>
            <a:r>
              <a:rPr lang="en-US" sz="1400" dirty="0" smtClean="0"/>
              <a:t>) : From 1996</a:t>
            </a:r>
            <a:endParaRPr lang="en-US" sz="1400" dirty="0"/>
          </a:p>
        </p:txBody>
      </p:sp>
      <p:sp>
        <p:nvSpPr>
          <p:cNvPr id="8" name="TextBox 7"/>
          <p:cNvSpPr txBox="1"/>
          <p:nvPr/>
        </p:nvSpPr>
        <p:spPr>
          <a:xfrm>
            <a:off x="6762334" y="371932"/>
            <a:ext cx="3446192" cy="369332"/>
          </a:xfrm>
          <a:prstGeom prst="rect">
            <a:avLst/>
          </a:prstGeom>
          <a:solidFill>
            <a:srgbClr val="0070C0"/>
          </a:solidFill>
        </p:spPr>
        <p:txBody>
          <a:bodyPr wrap="square" rtlCol="0">
            <a:spAutoFit/>
          </a:bodyPr>
          <a:lstStyle/>
          <a:p>
            <a:pPr algn="ctr"/>
            <a:r>
              <a:rPr lang="en-US" b="1" dirty="0" smtClean="0">
                <a:solidFill>
                  <a:schemeClr val="bg1"/>
                </a:solidFill>
              </a:rPr>
              <a:t>2018 (New recommendations)</a:t>
            </a:r>
            <a:endParaRPr lang="en-US" b="1" dirty="0">
              <a:solidFill>
                <a:schemeClr val="bg1"/>
              </a:solidFill>
            </a:endParaRPr>
          </a:p>
        </p:txBody>
      </p:sp>
      <p:cxnSp>
        <p:nvCxnSpPr>
          <p:cNvPr id="10" name="Straight Connector 9"/>
          <p:cNvCxnSpPr/>
          <p:nvPr/>
        </p:nvCxnSpPr>
        <p:spPr>
          <a:xfrm>
            <a:off x="7792872" y="5445457"/>
            <a:ext cx="21972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40054" y="5704764"/>
            <a:ext cx="2850107" cy="22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40053" y="5931084"/>
            <a:ext cx="2850107" cy="22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60376" y="6171622"/>
            <a:ext cx="2850107" cy="22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17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031" y="5510143"/>
            <a:ext cx="103257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latin typeface="AdvOT7b515deb"/>
              </a:rPr>
              <a:t>For </a:t>
            </a:r>
            <a:r>
              <a:rPr lang="en-US" dirty="0" smtClean="0">
                <a:latin typeface="AdvOT7b515deb"/>
              </a:rPr>
              <a:t>patients with </a:t>
            </a:r>
            <a:r>
              <a:rPr lang="en-US" dirty="0">
                <a:latin typeface="AdvOT7b515deb"/>
              </a:rPr>
              <a:t>a hemoglobin variant but </a:t>
            </a:r>
            <a:r>
              <a:rPr lang="en-US" dirty="0" smtClean="0">
                <a:latin typeface="AdvOT7b515deb"/>
              </a:rPr>
              <a:t>normal red </a:t>
            </a:r>
            <a:r>
              <a:rPr lang="en-US" dirty="0">
                <a:latin typeface="AdvOT7b515deb"/>
              </a:rPr>
              <a:t>blood cell turnover, such as </a:t>
            </a:r>
            <a:r>
              <a:rPr lang="en-US" dirty="0" smtClean="0">
                <a:latin typeface="AdvOT7b515deb"/>
              </a:rPr>
              <a:t>those with </a:t>
            </a:r>
            <a:r>
              <a:rPr lang="en-US" dirty="0">
                <a:latin typeface="AdvOT7b515deb"/>
              </a:rPr>
              <a:t>the </a:t>
            </a:r>
            <a:r>
              <a:rPr lang="en-US" dirty="0">
                <a:solidFill>
                  <a:schemeClr val="bg1"/>
                </a:solidFill>
                <a:latin typeface="AdvOT7b515deb"/>
              </a:rPr>
              <a:t>sickle cell trait</a:t>
            </a:r>
            <a:r>
              <a:rPr lang="en-US" dirty="0">
                <a:latin typeface="AdvOT7b515deb"/>
              </a:rPr>
              <a:t>, an A1C </a:t>
            </a:r>
            <a:r>
              <a:rPr lang="en-US" dirty="0" smtClean="0">
                <a:latin typeface="AdvOT7b515deb"/>
              </a:rPr>
              <a:t>assay without interference </a:t>
            </a:r>
            <a:r>
              <a:rPr lang="en-US" dirty="0">
                <a:latin typeface="AdvOT7b515deb"/>
              </a:rPr>
              <a:t>from hemoglobin </a:t>
            </a:r>
            <a:r>
              <a:rPr lang="en-US" dirty="0" smtClean="0">
                <a:latin typeface="AdvOT7b515deb"/>
              </a:rPr>
              <a:t>variants should </a:t>
            </a:r>
            <a:r>
              <a:rPr lang="en-US" dirty="0">
                <a:latin typeface="AdvOT7b515deb"/>
              </a:rPr>
              <a:t>be </a:t>
            </a:r>
            <a:r>
              <a:rPr lang="en-US" dirty="0" smtClean="0">
                <a:latin typeface="AdvOT7b515deb"/>
              </a:rPr>
              <a:t>used. </a:t>
            </a:r>
          </a:p>
          <a:p>
            <a:endParaRPr lang="en-US" dirty="0">
              <a:latin typeface="AdvOT7b515deb"/>
            </a:endParaRPr>
          </a:p>
          <a:p>
            <a:r>
              <a:rPr lang="en-US" b="1" dirty="0" smtClean="0">
                <a:latin typeface="AdvOT7b515deb"/>
              </a:rPr>
              <a:t>www.ngsp.org/interf.asp</a:t>
            </a:r>
            <a:r>
              <a:rPr lang="en-US" b="1" dirty="0">
                <a:latin typeface="AdvOT7b515deb"/>
              </a:rPr>
              <a:t>.</a:t>
            </a:r>
            <a:endParaRPr lang="en-US" b="1" dirty="0"/>
          </a:p>
        </p:txBody>
      </p:sp>
      <p:sp>
        <p:nvSpPr>
          <p:cNvPr id="6" name="Rectangle 5"/>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7" name="Rectangle 6"/>
          <p:cNvSpPr/>
          <p:nvPr/>
        </p:nvSpPr>
        <p:spPr>
          <a:xfrm>
            <a:off x="456031" y="849610"/>
            <a:ext cx="1173847"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000" b="1" dirty="0" smtClean="0">
                <a:latin typeface="AdvOT7b515deb"/>
              </a:rPr>
              <a:t>Hb A1C </a:t>
            </a:r>
            <a:endParaRPr lang="en-US" sz="2000" b="1" dirty="0"/>
          </a:p>
        </p:txBody>
      </p:sp>
      <p:sp>
        <p:nvSpPr>
          <p:cNvPr id="8" name="Rectangle 7"/>
          <p:cNvSpPr/>
          <p:nvPr/>
        </p:nvSpPr>
        <p:spPr>
          <a:xfrm>
            <a:off x="456031" y="1556380"/>
            <a:ext cx="10325700" cy="369332"/>
          </a:xfrm>
          <a:prstGeom prst="rect">
            <a:avLst/>
          </a:prstGeom>
        </p:spPr>
        <p:txBody>
          <a:bodyPr wrap="square">
            <a:spAutoFit/>
          </a:bodyPr>
          <a:lstStyle/>
          <a:p>
            <a:r>
              <a:rPr lang="en-US" b="1" dirty="0">
                <a:solidFill>
                  <a:srgbClr val="00B050"/>
                </a:solidFill>
              </a:rPr>
              <a:t>● </a:t>
            </a:r>
            <a:r>
              <a:rPr lang="en-US" b="1" dirty="0" smtClean="0">
                <a:solidFill>
                  <a:srgbClr val="0070C0"/>
                </a:solidFill>
              </a:rPr>
              <a:t>Using </a:t>
            </a:r>
            <a:r>
              <a:rPr lang="en-US" b="1" dirty="0">
                <a:solidFill>
                  <a:srgbClr val="0070C0"/>
                </a:solidFill>
              </a:rPr>
              <a:t>a method that </a:t>
            </a:r>
            <a:r>
              <a:rPr lang="en-US" b="1" dirty="0" smtClean="0">
                <a:solidFill>
                  <a:srgbClr val="0070C0"/>
                </a:solidFill>
              </a:rPr>
              <a:t>is  certified </a:t>
            </a:r>
            <a:r>
              <a:rPr lang="en-US" b="1" dirty="0">
                <a:solidFill>
                  <a:srgbClr val="0070C0"/>
                </a:solidFill>
              </a:rPr>
              <a:t>by the NGSP and </a:t>
            </a:r>
            <a:r>
              <a:rPr lang="en-US" b="1" dirty="0" smtClean="0">
                <a:solidFill>
                  <a:srgbClr val="0070C0"/>
                </a:solidFill>
              </a:rPr>
              <a:t>standardized to the DCCT </a:t>
            </a:r>
            <a:r>
              <a:rPr lang="en-US" b="1" dirty="0">
                <a:solidFill>
                  <a:srgbClr val="0070C0"/>
                </a:solidFill>
              </a:rPr>
              <a:t>assay</a:t>
            </a:r>
          </a:p>
        </p:txBody>
      </p:sp>
      <p:sp>
        <p:nvSpPr>
          <p:cNvPr id="9" name="Rectangle 8"/>
          <p:cNvSpPr/>
          <p:nvPr/>
        </p:nvSpPr>
        <p:spPr>
          <a:xfrm>
            <a:off x="456031" y="2047706"/>
            <a:ext cx="11267396" cy="369332"/>
          </a:xfrm>
          <a:prstGeom prst="rect">
            <a:avLst/>
          </a:prstGeom>
        </p:spPr>
        <p:txBody>
          <a:bodyPr wrap="square">
            <a:spAutoFit/>
          </a:bodyPr>
          <a:lstStyle/>
          <a:p>
            <a:r>
              <a:rPr lang="en-US" b="1" dirty="0" smtClean="0">
                <a:solidFill>
                  <a:srgbClr val="00B050"/>
                </a:solidFill>
              </a:rPr>
              <a:t>●</a:t>
            </a:r>
            <a:r>
              <a:rPr lang="en-US" b="1" dirty="0" smtClean="0">
                <a:solidFill>
                  <a:srgbClr val="0070C0"/>
                </a:solidFill>
              </a:rPr>
              <a:t> Discordance between A1C </a:t>
            </a:r>
            <a:r>
              <a:rPr lang="en-US" b="1" dirty="0">
                <a:solidFill>
                  <a:srgbClr val="0070C0"/>
                </a:solidFill>
              </a:rPr>
              <a:t>and plasma </a:t>
            </a:r>
            <a:r>
              <a:rPr lang="en-US" b="1" dirty="0" smtClean="0">
                <a:solidFill>
                  <a:srgbClr val="0070C0"/>
                </a:solidFill>
              </a:rPr>
              <a:t>glucose </a:t>
            </a:r>
            <a:r>
              <a:rPr lang="en-US" b="1" dirty="0" smtClean="0">
                <a:solidFill>
                  <a:srgbClr val="0070C0"/>
                </a:solidFill>
                <a:sym typeface="Wingdings" panose="05000000000000000000" pitchFamily="2" charset="2"/>
              </a:rPr>
              <a:t></a:t>
            </a:r>
            <a:r>
              <a:rPr lang="en-US" b="1" dirty="0" smtClean="0">
                <a:solidFill>
                  <a:srgbClr val="0070C0"/>
                </a:solidFill>
              </a:rPr>
              <a:t> using </a:t>
            </a:r>
            <a:r>
              <a:rPr lang="en-US" b="1" dirty="0">
                <a:solidFill>
                  <a:srgbClr val="0070C0"/>
                </a:solidFill>
              </a:rPr>
              <a:t>an assay without </a:t>
            </a:r>
            <a:r>
              <a:rPr lang="en-US" b="1" dirty="0" smtClean="0">
                <a:solidFill>
                  <a:srgbClr val="0070C0"/>
                </a:solidFill>
              </a:rPr>
              <a:t>interference or </a:t>
            </a:r>
            <a:r>
              <a:rPr lang="en-US" b="1" dirty="0">
                <a:solidFill>
                  <a:srgbClr val="0070C0"/>
                </a:solidFill>
              </a:rPr>
              <a:t>plasma blood </a:t>
            </a:r>
            <a:r>
              <a:rPr lang="en-US" b="1" dirty="0" smtClean="0">
                <a:solidFill>
                  <a:srgbClr val="0070C0"/>
                </a:solidFill>
              </a:rPr>
              <a:t>glucose</a:t>
            </a:r>
            <a:endParaRPr lang="en-US" b="1" dirty="0">
              <a:solidFill>
                <a:srgbClr val="0070C0"/>
              </a:solidFill>
            </a:endParaRPr>
          </a:p>
        </p:txBody>
      </p:sp>
      <p:sp>
        <p:nvSpPr>
          <p:cNvPr id="10" name="Rectangle 9"/>
          <p:cNvSpPr/>
          <p:nvPr/>
        </p:nvSpPr>
        <p:spPr>
          <a:xfrm>
            <a:off x="456031" y="2558661"/>
            <a:ext cx="6096000" cy="369332"/>
          </a:xfrm>
          <a:prstGeom prst="rect">
            <a:avLst/>
          </a:prstGeom>
        </p:spPr>
        <p:txBody>
          <a:bodyPr>
            <a:spAutoFit/>
          </a:bodyPr>
          <a:lstStyle/>
          <a:p>
            <a:r>
              <a:rPr lang="en-US" b="1" dirty="0">
                <a:solidFill>
                  <a:srgbClr val="00B050"/>
                </a:solidFill>
              </a:rPr>
              <a:t>●</a:t>
            </a:r>
            <a:r>
              <a:rPr lang="en-US" b="1" dirty="0">
                <a:solidFill>
                  <a:srgbClr val="0070C0"/>
                </a:solidFill>
              </a:rPr>
              <a:t> </a:t>
            </a:r>
            <a:r>
              <a:rPr lang="en-US" b="1" dirty="0" smtClean="0">
                <a:solidFill>
                  <a:srgbClr val="0070C0"/>
                </a:solidFill>
              </a:rPr>
              <a:t>Only plasma </a:t>
            </a:r>
            <a:r>
              <a:rPr lang="en-US" b="1" dirty="0">
                <a:solidFill>
                  <a:srgbClr val="0070C0"/>
                </a:solidFill>
              </a:rPr>
              <a:t>blood glucose criteria </a:t>
            </a:r>
            <a:r>
              <a:rPr lang="en-US" b="1" dirty="0" smtClean="0">
                <a:solidFill>
                  <a:srgbClr val="0070C0"/>
                </a:solidFill>
              </a:rPr>
              <a:t>should be </a:t>
            </a:r>
            <a:r>
              <a:rPr lang="en-US" b="1" dirty="0">
                <a:solidFill>
                  <a:srgbClr val="0070C0"/>
                </a:solidFill>
              </a:rPr>
              <a:t>used</a:t>
            </a:r>
          </a:p>
        </p:txBody>
      </p:sp>
      <p:sp>
        <p:nvSpPr>
          <p:cNvPr id="11" name="Rectangle 10"/>
          <p:cNvSpPr/>
          <p:nvPr/>
        </p:nvSpPr>
        <p:spPr>
          <a:xfrm>
            <a:off x="4685731" y="3069616"/>
            <a:ext cx="6096000" cy="1354217"/>
          </a:xfrm>
          <a:prstGeom prst="rect">
            <a:avLst/>
          </a:prstGeom>
        </p:spPr>
        <p:txBody>
          <a:bodyPr>
            <a:spAutoFit/>
          </a:bodyPr>
          <a:lstStyle/>
          <a:p>
            <a:r>
              <a:rPr lang="en-US" sz="1600" b="1" dirty="0" smtClean="0">
                <a:solidFill>
                  <a:srgbClr val="FF0000"/>
                </a:solidFill>
              </a:rPr>
              <a:t>Sickle </a:t>
            </a:r>
            <a:r>
              <a:rPr lang="en-US" sz="1600" b="1" dirty="0">
                <a:solidFill>
                  <a:srgbClr val="FF0000"/>
                </a:solidFill>
              </a:rPr>
              <a:t>cell </a:t>
            </a:r>
            <a:r>
              <a:rPr lang="en-US" sz="1600" b="1" dirty="0" smtClean="0">
                <a:solidFill>
                  <a:srgbClr val="FF0000"/>
                </a:solidFill>
              </a:rPr>
              <a:t>disease</a:t>
            </a:r>
          </a:p>
          <a:p>
            <a:r>
              <a:rPr lang="en-US" sz="1600" b="1" dirty="0" smtClean="0">
                <a:solidFill>
                  <a:srgbClr val="FF0000"/>
                </a:solidFill>
              </a:rPr>
              <a:t>Pregnancy (</a:t>
            </a:r>
            <a:r>
              <a:rPr lang="en-US" sz="1600" b="1" dirty="0">
                <a:solidFill>
                  <a:srgbClr val="FF0000"/>
                </a:solidFill>
              </a:rPr>
              <a:t>second and third </a:t>
            </a:r>
            <a:r>
              <a:rPr lang="en-US" sz="1600" b="1" dirty="0" smtClean="0">
                <a:solidFill>
                  <a:srgbClr val="FF0000"/>
                </a:solidFill>
              </a:rPr>
              <a:t>trimesters)</a:t>
            </a:r>
          </a:p>
          <a:p>
            <a:r>
              <a:rPr lang="en-US" sz="1600" b="1" dirty="0" smtClean="0">
                <a:solidFill>
                  <a:srgbClr val="FF0000"/>
                </a:solidFill>
              </a:rPr>
              <a:t>Hemodialysis</a:t>
            </a:r>
            <a:endParaRPr lang="en-US" sz="1600" b="1" dirty="0">
              <a:solidFill>
                <a:srgbClr val="FF0000"/>
              </a:solidFill>
            </a:endParaRPr>
          </a:p>
          <a:p>
            <a:r>
              <a:rPr lang="en-US" sz="1600" b="1" dirty="0" smtClean="0">
                <a:solidFill>
                  <a:srgbClr val="FF0000"/>
                </a:solidFill>
              </a:rPr>
              <a:t>Recent </a:t>
            </a:r>
            <a:r>
              <a:rPr lang="en-US" sz="1600" b="1" dirty="0">
                <a:solidFill>
                  <a:srgbClr val="FF0000"/>
                </a:solidFill>
              </a:rPr>
              <a:t>blood loss or </a:t>
            </a:r>
            <a:r>
              <a:rPr lang="en-US" sz="1600" b="1" dirty="0" smtClean="0">
                <a:solidFill>
                  <a:srgbClr val="FF0000"/>
                </a:solidFill>
              </a:rPr>
              <a:t>transfusion</a:t>
            </a:r>
            <a:endParaRPr lang="en-US" sz="1600" b="1" dirty="0">
              <a:solidFill>
                <a:srgbClr val="FF0000"/>
              </a:solidFill>
            </a:endParaRPr>
          </a:p>
          <a:p>
            <a:r>
              <a:rPr lang="en-US" sz="1600" b="1" dirty="0" smtClean="0">
                <a:solidFill>
                  <a:srgbClr val="FF0000"/>
                </a:solidFill>
              </a:rPr>
              <a:t>Erythropoietin </a:t>
            </a:r>
            <a:r>
              <a:rPr lang="en-US" sz="1600" b="1" dirty="0">
                <a:solidFill>
                  <a:srgbClr val="FF0000"/>
                </a:solidFill>
              </a:rPr>
              <a:t>therapy</a:t>
            </a:r>
          </a:p>
        </p:txBody>
      </p:sp>
      <p:sp>
        <p:nvSpPr>
          <p:cNvPr id="12" name="Rectangle 11"/>
          <p:cNvSpPr/>
          <p:nvPr/>
        </p:nvSpPr>
        <p:spPr>
          <a:xfrm>
            <a:off x="456031" y="4480382"/>
            <a:ext cx="10679505" cy="861774"/>
          </a:xfrm>
          <a:prstGeom prst="rect">
            <a:avLst/>
          </a:prstGeom>
        </p:spPr>
        <p:txBody>
          <a:bodyPr wrap="square">
            <a:spAutoFit/>
          </a:bodyPr>
          <a:lstStyle/>
          <a:p>
            <a:r>
              <a:rPr lang="en-US" b="1" dirty="0" smtClean="0">
                <a:solidFill>
                  <a:srgbClr val="00B050"/>
                </a:solidFill>
                <a:latin typeface="AdvOT7b515deb"/>
              </a:rPr>
              <a:t>&gt;&gt;</a:t>
            </a:r>
            <a:r>
              <a:rPr lang="en-US" sz="1600" dirty="0" smtClean="0">
                <a:latin typeface="AdvOT7b515deb"/>
              </a:rPr>
              <a:t> X-linked </a:t>
            </a:r>
            <a:r>
              <a:rPr lang="en-US" sz="1600" dirty="0">
                <a:latin typeface="AdvOT7b515deb"/>
              </a:rPr>
              <a:t>glucose-6-phosphate </a:t>
            </a:r>
            <a:r>
              <a:rPr lang="en-US" sz="1600" dirty="0" smtClean="0">
                <a:latin typeface="AdvOT7b515deb"/>
              </a:rPr>
              <a:t>dehydrogenase G202A</a:t>
            </a:r>
            <a:r>
              <a:rPr lang="en-US" sz="1600" dirty="0">
                <a:latin typeface="AdvOT7b515deb"/>
              </a:rPr>
              <a:t>, carried by 11% of </a:t>
            </a:r>
            <a:r>
              <a:rPr lang="en-US" sz="1600" dirty="0" smtClean="0">
                <a:latin typeface="AdvOT7b515deb"/>
              </a:rPr>
              <a:t>African Americans was associated with </a:t>
            </a:r>
            <a:r>
              <a:rPr lang="en-US" sz="1600" dirty="0">
                <a:latin typeface="AdvOT7b515deb"/>
              </a:rPr>
              <a:t>a </a:t>
            </a:r>
            <a:r>
              <a:rPr lang="en-US" sz="1600" b="1" dirty="0" smtClean="0">
                <a:solidFill>
                  <a:srgbClr val="00B050"/>
                </a:solidFill>
                <a:latin typeface="AdvOT7b515deb"/>
              </a:rPr>
              <a:t>decrease in </a:t>
            </a:r>
            <a:r>
              <a:rPr lang="en-US" sz="1600" b="1" dirty="0">
                <a:solidFill>
                  <a:srgbClr val="00B050"/>
                </a:solidFill>
                <a:latin typeface="AdvOT7b515deb"/>
              </a:rPr>
              <a:t>A1C</a:t>
            </a:r>
            <a:r>
              <a:rPr lang="en-US" sz="1600" dirty="0">
                <a:latin typeface="AdvOT7b515deb"/>
              </a:rPr>
              <a:t> of about 0.8% in hemizygous </a:t>
            </a:r>
            <a:r>
              <a:rPr lang="en-US" sz="1600" dirty="0" smtClean="0">
                <a:latin typeface="AdvOT7b515deb"/>
              </a:rPr>
              <a:t>men and </a:t>
            </a:r>
            <a:r>
              <a:rPr lang="en-US" sz="1600" dirty="0">
                <a:latin typeface="AdvOT7b515deb"/>
              </a:rPr>
              <a:t>0.7% in homozygous women </a:t>
            </a:r>
            <a:r>
              <a:rPr lang="en-US" sz="1600" dirty="0" smtClean="0">
                <a:latin typeface="AdvOT7b515deb"/>
              </a:rPr>
              <a:t>compared with </a:t>
            </a:r>
            <a:r>
              <a:rPr lang="en-US" sz="1600" dirty="0">
                <a:latin typeface="AdvOT7b515deb"/>
              </a:rPr>
              <a:t>those without the </a:t>
            </a:r>
            <a:r>
              <a:rPr lang="en-US" sz="1600" dirty="0" smtClean="0">
                <a:latin typeface="AdvOT7b515deb"/>
              </a:rPr>
              <a:t>variant.</a:t>
            </a:r>
            <a:endParaRPr lang="en-US" sz="1600" dirty="0"/>
          </a:p>
        </p:txBody>
      </p:sp>
    </p:spTree>
    <p:extLst>
      <p:ext uri="{BB962C8B-B14F-4D97-AF65-F5344CB8AC3E}">
        <p14:creationId xmlns:p14="http://schemas.microsoft.com/office/powerpoint/2010/main" val="1846379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andard of diabetes care 201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35" t="2881" r="13752" b="3204"/>
          <a:stretch/>
        </p:blipFill>
        <p:spPr bwMode="auto">
          <a:xfrm rot="20070609">
            <a:off x="1524611" y="457490"/>
            <a:ext cx="2430320" cy="31799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tandard of diabetes care 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299645">
            <a:off x="585858" y="555258"/>
            <a:ext cx="2211974" cy="2917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rot="1956837">
            <a:off x="8183805" y="453011"/>
            <a:ext cx="1473907" cy="1942434"/>
          </a:xfrm>
          <a:prstGeom prst="rect">
            <a:avLst/>
          </a:prstGeom>
        </p:spPr>
      </p:pic>
      <p:pic>
        <p:nvPicPr>
          <p:cNvPr id="2058" name="Picture 10" descr="Image result for standard of diabetes care 2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20956">
            <a:off x="9352800" y="1336654"/>
            <a:ext cx="1737839" cy="2303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andard of diabetes care 20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509509" y="3044521"/>
            <a:ext cx="1944991" cy="25642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rot="16200000">
            <a:off x="855931" y="2325751"/>
            <a:ext cx="2076421" cy="2703930"/>
          </a:xfrm>
          <a:prstGeom prst="rect">
            <a:avLst/>
          </a:prstGeom>
        </p:spPr>
      </p:pic>
      <p:pic>
        <p:nvPicPr>
          <p:cNvPr id="2052" name="Picture 4" descr="Image result for standard of diabetes care 20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310916">
            <a:off x="2197782" y="3714121"/>
            <a:ext cx="2096650" cy="2765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rot="7795153">
            <a:off x="7586293" y="4119875"/>
            <a:ext cx="2065413" cy="2269026"/>
          </a:xfrm>
          <a:prstGeom prst="rect">
            <a:avLst/>
          </a:prstGeom>
        </p:spPr>
      </p:pic>
      <p:pic>
        <p:nvPicPr>
          <p:cNvPr id="2" name="Picture 1"/>
          <p:cNvPicPr>
            <a:picLocks noChangeAspect="1"/>
          </p:cNvPicPr>
          <p:nvPr/>
        </p:nvPicPr>
        <p:blipFill rotWithShape="1">
          <a:blip r:embed="rId10"/>
          <a:srcRect l="2623" r="2286"/>
          <a:stretch/>
        </p:blipFill>
        <p:spPr>
          <a:xfrm>
            <a:off x="4121619" y="164200"/>
            <a:ext cx="4053385" cy="5090188"/>
          </a:xfrm>
          <a:prstGeom prst="rect">
            <a:avLst/>
          </a:prstGeom>
          <a:ln w="28575">
            <a:noFill/>
          </a:ln>
        </p:spPr>
      </p:pic>
      <p:sp>
        <p:nvSpPr>
          <p:cNvPr id="8" name="TextBox 7"/>
          <p:cNvSpPr txBox="1"/>
          <p:nvPr/>
        </p:nvSpPr>
        <p:spPr>
          <a:xfrm>
            <a:off x="4972601" y="4124472"/>
            <a:ext cx="2390443"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What’s New ?</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450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4294"/>
          <a:stretch/>
        </p:blipFill>
        <p:spPr>
          <a:xfrm>
            <a:off x="206919" y="687789"/>
            <a:ext cx="6780734" cy="3133583"/>
          </a:xfrm>
          <a:prstGeom prst="rect">
            <a:avLst/>
          </a:prstGeom>
        </p:spPr>
      </p:pic>
      <p:pic>
        <p:nvPicPr>
          <p:cNvPr id="3" name="Picture 2"/>
          <p:cNvPicPr>
            <a:picLocks noChangeAspect="1"/>
          </p:cNvPicPr>
          <p:nvPr/>
        </p:nvPicPr>
        <p:blipFill>
          <a:blip r:embed="rId3"/>
          <a:stretch>
            <a:fillRect/>
          </a:stretch>
        </p:blipFill>
        <p:spPr>
          <a:xfrm>
            <a:off x="3984080" y="2114123"/>
            <a:ext cx="5564803" cy="4581256"/>
          </a:xfrm>
          <a:prstGeom prst="rect">
            <a:avLst/>
          </a:prstGeom>
        </p:spPr>
      </p:pic>
      <p:sp>
        <p:nvSpPr>
          <p:cNvPr id="4" name="Rectangle 3"/>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pic>
        <p:nvPicPr>
          <p:cNvPr id="6" name="Picture 5"/>
          <p:cNvPicPr>
            <a:picLocks noChangeAspect="1"/>
          </p:cNvPicPr>
          <p:nvPr/>
        </p:nvPicPr>
        <p:blipFill>
          <a:blip r:embed="rId4"/>
          <a:stretch>
            <a:fillRect/>
          </a:stretch>
        </p:blipFill>
        <p:spPr>
          <a:xfrm>
            <a:off x="7800782" y="360025"/>
            <a:ext cx="4178989" cy="5331091"/>
          </a:xfrm>
          <a:prstGeom prst="rect">
            <a:avLst/>
          </a:prstGeom>
        </p:spPr>
      </p:pic>
    </p:spTree>
    <p:extLst>
      <p:ext uri="{BB962C8B-B14F-4D97-AF65-F5344CB8AC3E}">
        <p14:creationId xmlns:p14="http://schemas.microsoft.com/office/powerpoint/2010/main" val="4223167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672" y="221988"/>
            <a:ext cx="8048625" cy="600075"/>
          </a:xfrm>
          <a:prstGeom prst="rect">
            <a:avLst/>
          </a:prstGeom>
        </p:spPr>
      </p:pic>
      <p:pic>
        <p:nvPicPr>
          <p:cNvPr id="3" name="Picture 2"/>
          <p:cNvPicPr>
            <a:picLocks noChangeAspect="1"/>
          </p:cNvPicPr>
          <p:nvPr/>
        </p:nvPicPr>
        <p:blipFill>
          <a:blip r:embed="rId3"/>
          <a:stretch>
            <a:fillRect/>
          </a:stretch>
        </p:blipFill>
        <p:spPr>
          <a:xfrm>
            <a:off x="638672" y="822063"/>
            <a:ext cx="5686425" cy="1609725"/>
          </a:xfrm>
          <a:prstGeom prst="rect">
            <a:avLst/>
          </a:prstGeom>
        </p:spPr>
      </p:pic>
      <p:pic>
        <p:nvPicPr>
          <p:cNvPr id="4" name="Picture 3"/>
          <p:cNvPicPr>
            <a:picLocks noChangeAspect="1"/>
          </p:cNvPicPr>
          <p:nvPr/>
        </p:nvPicPr>
        <p:blipFill>
          <a:blip r:embed="rId4"/>
          <a:stretch>
            <a:fillRect/>
          </a:stretch>
        </p:blipFill>
        <p:spPr>
          <a:xfrm>
            <a:off x="6549006" y="917313"/>
            <a:ext cx="3133725" cy="1514475"/>
          </a:xfrm>
          <a:prstGeom prst="rect">
            <a:avLst/>
          </a:prstGeom>
        </p:spPr>
      </p:pic>
      <p:sp>
        <p:nvSpPr>
          <p:cNvPr id="5" name="Rectangle 4"/>
          <p:cNvSpPr/>
          <p:nvPr/>
        </p:nvSpPr>
        <p:spPr>
          <a:xfrm>
            <a:off x="638672" y="2886853"/>
            <a:ext cx="11043812" cy="2462213"/>
          </a:xfrm>
          <a:prstGeom prst="rect">
            <a:avLst/>
          </a:prstGeom>
        </p:spPr>
        <p:txBody>
          <a:bodyPr wrap="square">
            <a:spAutoFit/>
          </a:bodyPr>
          <a:lstStyle/>
          <a:p>
            <a:r>
              <a:rPr lang="en-US" sz="2800" b="1" dirty="0">
                <a:solidFill>
                  <a:schemeClr val="accent1"/>
                </a:solidFill>
                <a:latin typeface="Helvetica-Bold"/>
              </a:rPr>
              <a:t>Background</a:t>
            </a:r>
          </a:p>
          <a:p>
            <a:endParaRPr lang="en-US" dirty="0" smtClean="0">
              <a:latin typeface="Helvetica" panose="020B0604020202020204" pitchFamily="34" charset="0"/>
            </a:endParaRPr>
          </a:p>
          <a:p>
            <a:r>
              <a:rPr lang="en-US" dirty="0" smtClean="0">
                <a:latin typeface="Helvetica" panose="020B0604020202020204" pitchFamily="34" charset="0"/>
              </a:rPr>
              <a:t>Previous </a:t>
            </a:r>
            <a:r>
              <a:rPr lang="en-US" dirty="0">
                <a:latin typeface="Helvetica" panose="020B0604020202020204" pitchFamily="34" charset="0"/>
              </a:rPr>
              <a:t>genome-wide association studies (</a:t>
            </a:r>
            <a:r>
              <a:rPr lang="en-US" b="1" dirty="0">
                <a:solidFill>
                  <a:schemeClr val="accent1"/>
                </a:solidFill>
                <a:latin typeface="Helvetica" panose="020B0604020202020204" pitchFamily="34" charset="0"/>
              </a:rPr>
              <a:t>GWAS</a:t>
            </a:r>
            <a:r>
              <a:rPr lang="en-US" dirty="0" smtClean="0">
                <a:latin typeface="Helvetica" panose="020B0604020202020204" pitchFamily="34" charset="0"/>
              </a:rPr>
              <a:t>) have </a:t>
            </a:r>
            <a:r>
              <a:rPr lang="en-US" dirty="0">
                <a:latin typeface="Helvetica" panose="020B0604020202020204" pitchFamily="34" charset="0"/>
              </a:rPr>
              <a:t>identified </a:t>
            </a:r>
            <a:r>
              <a:rPr lang="en-US" b="1" dirty="0">
                <a:solidFill>
                  <a:schemeClr val="accent1"/>
                </a:solidFill>
                <a:latin typeface="Helvetica" panose="020B0604020202020204" pitchFamily="34" charset="0"/>
              </a:rPr>
              <a:t>18</a:t>
            </a:r>
            <a:r>
              <a:rPr lang="en-US" dirty="0">
                <a:latin typeface="Helvetica" panose="020B0604020202020204" pitchFamily="34" charset="0"/>
              </a:rPr>
              <a:t> HbA1c-associated genetic variants. </a:t>
            </a:r>
            <a:endParaRPr lang="en-US" dirty="0" smtClean="0">
              <a:latin typeface="Helvetica" panose="020B0604020202020204" pitchFamily="34" charset="0"/>
            </a:endParaRPr>
          </a:p>
          <a:p>
            <a:endParaRPr lang="en-US" dirty="0">
              <a:latin typeface="Helvetica" panose="020B0604020202020204" pitchFamily="34" charset="0"/>
            </a:endParaRPr>
          </a:p>
          <a:p>
            <a:endParaRPr lang="en-US" dirty="0" smtClean="0">
              <a:latin typeface="Helvetica" panose="020B0604020202020204" pitchFamily="34" charset="0"/>
            </a:endParaRPr>
          </a:p>
          <a:p>
            <a:r>
              <a:rPr lang="en-US" dirty="0" smtClean="0">
                <a:latin typeface="Helvetica" panose="020B0604020202020204" pitchFamily="34" charset="0"/>
              </a:rPr>
              <a:t>In </a:t>
            </a:r>
            <a:r>
              <a:rPr lang="en-US" dirty="0">
                <a:latin typeface="Helvetica" panose="020B0604020202020204" pitchFamily="34" charset="0"/>
              </a:rPr>
              <a:t>this study, we tested </a:t>
            </a:r>
            <a:r>
              <a:rPr lang="en-US" dirty="0" smtClean="0">
                <a:latin typeface="Helvetica" panose="020B0604020202020204" pitchFamily="34" charset="0"/>
              </a:rPr>
              <a:t>the hypotheses </a:t>
            </a:r>
            <a:r>
              <a:rPr lang="en-US" dirty="0">
                <a:latin typeface="Helvetica" panose="020B0604020202020204" pitchFamily="34" charset="0"/>
              </a:rPr>
              <a:t>that, in a very large scale GWAS, we would identify more genetic variants </a:t>
            </a:r>
            <a:r>
              <a:rPr lang="en-US" dirty="0" smtClean="0">
                <a:latin typeface="Helvetica" panose="020B0604020202020204" pitchFamily="34" charset="0"/>
              </a:rPr>
              <a:t>associated with </a:t>
            </a:r>
            <a:r>
              <a:rPr lang="en-US" dirty="0">
                <a:latin typeface="Helvetica" panose="020B0604020202020204" pitchFamily="34" charset="0"/>
              </a:rPr>
              <a:t>HbA1c and that HbA1c variants implicated in erythrocytic biology would affect</a:t>
            </a:r>
          </a:p>
          <a:p>
            <a:r>
              <a:rPr lang="en-US" dirty="0">
                <a:latin typeface="Helvetica" panose="020B0604020202020204" pitchFamily="34" charset="0"/>
              </a:rPr>
              <a:t>the diagnostic accuracy of </a:t>
            </a:r>
            <a:r>
              <a:rPr lang="en-US" dirty="0" smtClean="0">
                <a:latin typeface="Helvetica" panose="020B0604020202020204" pitchFamily="34" charset="0"/>
              </a:rPr>
              <a:t>HbA1c</a:t>
            </a:r>
            <a:endParaRPr lang="en-US" dirty="0"/>
          </a:p>
        </p:txBody>
      </p:sp>
      <p:sp>
        <p:nvSpPr>
          <p:cNvPr id="6" name="Rounded Rectangle 5"/>
          <p:cNvSpPr/>
          <p:nvPr/>
        </p:nvSpPr>
        <p:spPr>
          <a:xfrm>
            <a:off x="3043451" y="1067296"/>
            <a:ext cx="2593074" cy="354842"/>
          </a:xfrm>
          <a:prstGeom prst="roundRect">
            <a:avLst/>
          </a:prstGeom>
          <a:solidFill>
            <a:srgbClr val="E64AA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430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4" y="585942"/>
            <a:ext cx="10931857" cy="5509200"/>
          </a:xfrm>
          <a:prstGeom prst="rect">
            <a:avLst/>
          </a:prstGeom>
        </p:spPr>
        <p:txBody>
          <a:bodyPr wrap="square">
            <a:spAutoFit/>
          </a:bodyPr>
          <a:lstStyle/>
          <a:p>
            <a:r>
              <a:rPr lang="en-US" sz="2800" b="1" dirty="0">
                <a:latin typeface="Helvetica-Bold"/>
              </a:rPr>
              <a:t>Methods &amp; findings</a:t>
            </a:r>
          </a:p>
          <a:p>
            <a:endParaRPr lang="en-US" dirty="0" smtClean="0">
              <a:latin typeface="Helvetica" panose="020B0604020202020204" pitchFamily="34" charset="0"/>
            </a:endParaRPr>
          </a:p>
          <a:p>
            <a:r>
              <a:rPr lang="en-US" dirty="0" smtClean="0">
                <a:latin typeface="Helvetica" panose="020B0604020202020204" pitchFamily="34" charset="0"/>
              </a:rPr>
              <a:t>Using </a:t>
            </a:r>
            <a:r>
              <a:rPr lang="en-US" dirty="0">
                <a:latin typeface="Helvetica" panose="020B0604020202020204" pitchFamily="34" charset="0"/>
              </a:rPr>
              <a:t>genome-wide association meta-analyses in up to </a:t>
            </a:r>
            <a:r>
              <a:rPr lang="en-US" b="1" dirty="0">
                <a:solidFill>
                  <a:schemeClr val="accent1"/>
                </a:solidFill>
                <a:latin typeface="Helvetica" panose="020B0604020202020204" pitchFamily="34" charset="0"/>
              </a:rPr>
              <a:t>159,940 individuals from 82 cohorts</a:t>
            </a:r>
          </a:p>
          <a:p>
            <a:r>
              <a:rPr lang="en-US" b="1" dirty="0">
                <a:solidFill>
                  <a:schemeClr val="accent1"/>
                </a:solidFill>
                <a:latin typeface="Helvetica" panose="020B0604020202020204" pitchFamily="34" charset="0"/>
              </a:rPr>
              <a:t>of European, African, East Asian, and South Asian ancestry</a:t>
            </a:r>
            <a:r>
              <a:rPr lang="en-US" dirty="0">
                <a:latin typeface="Helvetica" panose="020B0604020202020204" pitchFamily="34" charset="0"/>
              </a:rPr>
              <a:t>, we identified </a:t>
            </a:r>
            <a:r>
              <a:rPr lang="en-US" b="1" dirty="0">
                <a:solidFill>
                  <a:srgbClr val="FF0000"/>
                </a:solidFill>
                <a:latin typeface="Helvetica" panose="020B0604020202020204" pitchFamily="34" charset="0"/>
              </a:rPr>
              <a:t>60 common genetic</a:t>
            </a:r>
          </a:p>
          <a:p>
            <a:r>
              <a:rPr lang="en-US" b="1" dirty="0">
                <a:solidFill>
                  <a:srgbClr val="FF0000"/>
                </a:solidFill>
                <a:latin typeface="Helvetica" panose="020B0604020202020204" pitchFamily="34" charset="0"/>
              </a:rPr>
              <a:t>variants </a:t>
            </a:r>
            <a:r>
              <a:rPr lang="en-US" dirty="0">
                <a:latin typeface="Helvetica" panose="020B0604020202020204" pitchFamily="34" charset="0"/>
              </a:rPr>
              <a:t>associated with </a:t>
            </a:r>
            <a:r>
              <a:rPr lang="en-US" dirty="0" smtClean="0">
                <a:latin typeface="Helvetica" panose="020B0604020202020204" pitchFamily="34" charset="0"/>
              </a:rPr>
              <a:t>HbA1c (</a:t>
            </a:r>
            <a:r>
              <a:rPr lang="en-US" b="1" dirty="0" smtClean="0">
                <a:solidFill>
                  <a:srgbClr val="00B050"/>
                </a:solidFill>
                <a:latin typeface="Helvetica" panose="020B0604020202020204" pitchFamily="34" charset="0"/>
              </a:rPr>
              <a:t>42 new variants</a:t>
            </a:r>
            <a:r>
              <a:rPr lang="en-US" dirty="0" smtClean="0">
                <a:latin typeface="Helvetica" panose="020B0604020202020204" pitchFamily="34" charset="0"/>
              </a:rPr>
              <a:t>).</a:t>
            </a:r>
          </a:p>
          <a:p>
            <a:endParaRPr lang="en-US" dirty="0">
              <a:latin typeface="Helvetica" panose="020B0604020202020204" pitchFamily="34" charset="0"/>
            </a:endParaRPr>
          </a:p>
          <a:p>
            <a:r>
              <a:rPr lang="en-US" dirty="0" smtClean="0">
                <a:latin typeface="Helvetica" panose="020B0604020202020204" pitchFamily="34" charset="0"/>
              </a:rPr>
              <a:t> </a:t>
            </a:r>
            <a:r>
              <a:rPr lang="en-US" dirty="0">
                <a:latin typeface="Helvetica" panose="020B0604020202020204" pitchFamily="34" charset="0"/>
              </a:rPr>
              <a:t>We classified variants as implicated in glycemic, erythrocytic</a:t>
            </a:r>
            <a:r>
              <a:rPr lang="en-US" dirty="0" smtClean="0">
                <a:latin typeface="Helvetica" panose="020B0604020202020204" pitchFamily="34" charset="0"/>
              </a:rPr>
              <a:t>, or </a:t>
            </a:r>
            <a:r>
              <a:rPr lang="en-US" dirty="0">
                <a:latin typeface="Helvetica" panose="020B0604020202020204" pitchFamily="34" charset="0"/>
              </a:rPr>
              <a:t>unclassified biology and tested whether additive genetic scores of </a:t>
            </a:r>
            <a:r>
              <a:rPr lang="en-US" dirty="0" smtClean="0">
                <a:latin typeface="Helvetica" panose="020B0604020202020204" pitchFamily="34" charset="0"/>
              </a:rPr>
              <a:t>erythrocytic variants </a:t>
            </a:r>
            <a:r>
              <a:rPr lang="en-US" dirty="0">
                <a:latin typeface="Helvetica" panose="020B0604020202020204" pitchFamily="34" charset="0"/>
              </a:rPr>
              <a:t>(GS-E) or glycemic variants (GS-G) were associated with higher T2D incidence </a:t>
            </a:r>
            <a:r>
              <a:rPr lang="en-US" dirty="0" smtClean="0">
                <a:latin typeface="Helvetica" panose="020B0604020202020204" pitchFamily="34" charset="0"/>
              </a:rPr>
              <a:t>in multiethnic </a:t>
            </a:r>
            <a:r>
              <a:rPr lang="en-US" dirty="0">
                <a:latin typeface="Helvetica" panose="020B0604020202020204" pitchFamily="34" charset="0"/>
              </a:rPr>
              <a:t>longitudinal cohorts (</a:t>
            </a:r>
            <a:r>
              <a:rPr lang="en-US" i="1" dirty="0">
                <a:latin typeface="Helvetica-Oblique"/>
              </a:rPr>
              <a:t>N </a:t>
            </a:r>
            <a:r>
              <a:rPr lang="en-US" dirty="0">
                <a:latin typeface="Helvetica" panose="020B0604020202020204" pitchFamily="34" charset="0"/>
              </a:rPr>
              <a:t>= 33,241</a:t>
            </a:r>
            <a:r>
              <a:rPr lang="en-US" dirty="0" smtClean="0">
                <a:latin typeface="Helvetica" panose="020B0604020202020204" pitchFamily="34" charset="0"/>
              </a:rPr>
              <a:t>).</a:t>
            </a:r>
          </a:p>
          <a:p>
            <a:endParaRPr lang="en-US" dirty="0">
              <a:latin typeface="Helvetica" panose="020B0604020202020204" pitchFamily="34" charset="0"/>
            </a:endParaRPr>
          </a:p>
          <a:p>
            <a:r>
              <a:rPr lang="en-US" dirty="0" smtClean="0">
                <a:latin typeface="Helvetica" panose="020B0604020202020204" pitchFamily="34" charset="0"/>
              </a:rPr>
              <a:t>GS-G </a:t>
            </a:r>
            <a:r>
              <a:rPr lang="en-US" dirty="0">
                <a:latin typeface="Helvetica" panose="020B0604020202020204" pitchFamily="34" charset="0"/>
              </a:rPr>
              <a:t>was associated </a:t>
            </a:r>
            <a:r>
              <a:rPr lang="en-US" dirty="0" smtClean="0">
                <a:latin typeface="Helvetica" panose="020B0604020202020204" pitchFamily="34" charset="0"/>
              </a:rPr>
              <a:t>with higher </a:t>
            </a:r>
            <a:r>
              <a:rPr lang="en-US" dirty="0">
                <a:latin typeface="Helvetica" panose="020B0604020202020204" pitchFamily="34" charset="0"/>
              </a:rPr>
              <a:t>T2D risk (incidence OR = 1.05, 95% CI 1.04±1.06, per HbA1c-raising allele, </a:t>
            </a:r>
            <a:r>
              <a:rPr lang="en-US" i="1" dirty="0">
                <a:latin typeface="Helvetica-Oblique"/>
              </a:rPr>
              <a:t>p </a:t>
            </a:r>
            <a:r>
              <a:rPr lang="en-US" dirty="0">
                <a:latin typeface="Helvetica" panose="020B0604020202020204" pitchFamily="34" charset="0"/>
              </a:rPr>
              <a:t>= 3 </a:t>
            </a:r>
            <a:r>
              <a:rPr lang="en-US" dirty="0" smtClean="0">
                <a:latin typeface="ArialMT-Identity-H"/>
              </a:rPr>
              <a:t>×</a:t>
            </a:r>
            <a:r>
              <a:rPr lang="en-US" dirty="0" smtClean="0">
                <a:latin typeface="Helvetica" panose="020B0604020202020204" pitchFamily="34" charset="0"/>
              </a:rPr>
              <a:t>10</a:t>
            </a:r>
            <a:r>
              <a:rPr lang="en-US" sz="1600" baseline="30000" dirty="0">
                <a:latin typeface="ArialMT-Identity-H"/>
              </a:rPr>
              <a:t>−</a:t>
            </a:r>
            <a:r>
              <a:rPr lang="en-US" sz="2000" baseline="30000" dirty="0">
                <a:latin typeface="Helvetica" panose="020B0604020202020204" pitchFamily="34" charset="0"/>
              </a:rPr>
              <a:t>29</a:t>
            </a:r>
            <a:r>
              <a:rPr lang="en-US" dirty="0">
                <a:latin typeface="Helvetica" panose="020B0604020202020204" pitchFamily="34" charset="0"/>
              </a:rPr>
              <a:t>); whereas GS-E was not (OR = 1.00, 95% CI 0.99±1.01, </a:t>
            </a:r>
            <a:r>
              <a:rPr lang="en-US" i="1" dirty="0">
                <a:latin typeface="Helvetica-Oblique"/>
              </a:rPr>
              <a:t>p </a:t>
            </a:r>
            <a:r>
              <a:rPr lang="en-US" dirty="0">
                <a:latin typeface="Helvetica" panose="020B0604020202020204" pitchFamily="34" charset="0"/>
              </a:rPr>
              <a:t>= 0.60</a:t>
            </a:r>
            <a:r>
              <a:rPr lang="en-US" dirty="0" smtClean="0">
                <a:latin typeface="Helvetica" panose="020B0604020202020204" pitchFamily="34" charset="0"/>
              </a:rPr>
              <a:t>).</a:t>
            </a:r>
          </a:p>
          <a:p>
            <a:endParaRPr lang="en-US" dirty="0">
              <a:latin typeface="Helvetica" panose="020B0604020202020204" pitchFamily="34" charset="0"/>
            </a:endParaRPr>
          </a:p>
          <a:p>
            <a:r>
              <a:rPr lang="en-US" dirty="0" smtClean="0">
                <a:latin typeface="Helvetica" panose="020B0604020202020204" pitchFamily="34" charset="0"/>
              </a:rPr>
              <a:t> </a:t>
            </a:r>
            <a:r>
              <a:rPr lang="en-US" dirty="0">
                <a:latin typeface="Helvetica" panose="020B0604020202020204" pitchFamily="34" charset="0"/>
              </a:rPr>
              <a:t>In Europeans </a:t>
            </a:r>
            <a:r>
              <a:rPr lang="en-US" dirty="0" smtClean="0">
                <a:latin typeface="Helvetica" panose="020B0604020202020204" pitchFamily="34" charset="0"/>
              </a:rPr>
              <a:t>and Asians</a:t>
            </a:r>
            <a:r>
              <a:rPr lang="en-US" dirty="0">
                <a:latin typeface="Helvetica" panose="020B0604020202020204" pitchFamily="34" charset="0"/>
              </a:rPr>
              <a:t>, erythrocytic variants in aggregate had only modest effects on the diagnostic </a:t>
            </a:r>
            <a:r>
              <a:rPr lang="en-US" dirty="0" smtClean="0">
                <a:latin typeface="Helvetica" panose="020B0604020202020204" pitchFamily="34" charset="0"/>
              </a:rPr>
              <a:t>accuracy of </a:t>
            </a:r>
            <a:r>
              <a:rPr lang="en-US" dirty="0">
                <a:latin typeface="Helvetica" panose="020B0604020202020204" pitchFamily="34" charset="0"/>
              </a:rPr>
              <a:t>HbA1c</a:t>
            </a:r>
            <a:r>
              <a:rPr lang="en-US" dirty="0" smtClean="0">
                <a:latin typeface="Helvetica" panose="020B0604020202020204" pitchFamily="34" charset="0"/>
              </a:rPr>
              <a:t>.</a:t>
            </a:r>
          </a:p>
          <a:p>
            <a:endParaRPr lang="en-US" dirty="0">
              <a:latin typeface="Helvetica" panose="020B0604020202020204" pitchFamily="34" charset="0"/>
            </a:endParaRPr>
          </a:p>
          <a:p>
            <a:r>
              <a:rPr lang="en-US" dirty="0" smtClean="0">
                <a:latin typeface="Helvetica" panose="020B0604020202020204" pitchFamily="34" charset="0"/>
              </a:rPr>
              <a:t>In </a:t>
            </a:r>
            <a:r>
              <a:rPr lang="en-US" b="1" dirty="0">
                <a:solidFill>
                  <a:srgbClr val="FF0000"/>
                </a:solidFill>
                <a:latin typeface="Helvetica" panose="020B0604020202020204" pitchFamily="34" charset="0"/>
              </a:rPr>
              <a:t>African Americans</a:t>
            </a:r>
            <a:r>
              <a:rPr lang="en-US" dirty="0">
                <a:latin typeface="Helvetica" panose="020B0604020202020204" pitchFamily="34" charset="0"/>
              </a:rPr>
              <a:t>, the X-linked </a:t>
            </a:r>
            <a:r>
              <a:rPr lang="en-US" i="1" dirty="0">
                <a:latin typeface="Helvetica-Oblique"/>
              </a:rPr>
              <a:t>G6PD </a:t>
            </a:r>
            <a:r>
              <a:rPr lang="en-US" dirty="0">
                <a:latin typeface="Helvetica" panose="020B0604020202020204" pitchFamily="34" charset="0"/>
              </a:rPr>
              <a:t>G202A variant (T-allele </a:t>
            </a:r>
            <a:r>
              <a:rPr lang="en-US" dirty="0" smtClean="0">
                <a:latin typeface="Helvetica" panose="020B0604020202020204" pitchFamily="34" charset="0"/>
              </a:rPr>
              <a:t>frequency 11</a:t>
            </a:r>
            <a:r>
              <a:rPr lang="en-US" dirty="0">
                <a:latin typeface="Helvetica" panose="020B0604020202020204" pitchFamily="34" charset="0"/>
              </a:rPr>
              <a:t>%) was associated with an absolute decrease in HbA1c of 0.81%-units (95% </a:t>
            </a:r>
            <a:r>
              <a:rPr lang="en-US" dirty="0" smtClean="0">
                <a:latin typeface="Helvetica" panose="020B0604020202020204" pitchFamily="34" charset="0"/>
              </a:rPr>
              <a:t>CI 0.66±0.96</a:t>
            </a:r>
            <a:r>
              <a:rPr lang="en-US" dirty="0">
                <a:latin typeface="Helvetica" panose="020B0604020202020204" pitchFamily="34" charset="0"/>
              </a:rPr>
              <a:t>) per allele in hemizygous men, and 0.68%-units (95% CI 0.38±0.97) in </a:t>
            </a:r>
            <a:r>
              <a:rPr lang="en-US" dirty="0" smtClean="0">
                <a:latin typeface="Helvetica" panose="020B0604020202020204" pitchFamily="34" charset="0"/>
              </a:rPr>
              <a:t>homozygous women</a:t>
            </a:r>
            <a:r>
              <a:rPr lang="en-US" dirty="0">
                <a:latin typeface="Helvetica" panose="020B0604020202020204" pitchFamily="34" charset="0"/>
              </a:rPr>
              <a:t>. </a:t>
            </a:r>
            <a:endParaRPr lang="en-US" dirty="0"/>
          </a:p>
        </p:txBody>
      </p:sp>
    </p:spTree>
    <p:extLst>
      <p:ext uri="{BB962C8B-B14F-4D97-AF65-F5344CB8AC3E}">
        <p14:creationId xmlns:p14="http://schemas.microsoft.com/office/powerpoint/2010/main" val="4213324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685" y="253976"/>
            <a:ext cx="8805295" cy="6397904"/>
          </a:xfrm>
          <a:prstGeom prst="rect">
            <a:avLst/>
          </a:prstGeom>
        </p:spPr>
      </p:pic>
    </p:spTree>
    <p:extLst>
      <p:ext uri="{BB962C8B-B14F-4D97-AF65-F5344CB8AC3E}">
        <p14:creationId xmlns:p14="http://schemas.microsoft.com/office/powerpoint/2010/main" val="172397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5062" y="195262"/>
            <a:ext cx="7381875" cy="6467475"/>
          </a:xfrm>
          <a:prstGeom prst="rect">
            <a:avLst/>
          </a:prstGeom>
        </p:spPr>
      </p:pic>
    </p:spTree>
    <p:extLst>
      <p:ext uri="{BB962C8B-B14F-4D97-AF65-F5344CB8AC3E}">
        <p14:creationId xmlns:p14="http://schemas.microsoft.com/office/powerpoint/2010/main" val="3673636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459" y="758814"/>
            <a:ext cx="10367750" cy="2616101"/>
          </a:xfrm>
          <a:prstGeom prst="rect">
            <a:avLst/>
          </a:prstGeom>
        </p:spPr>
        <p:txBody>
          <a:bodyPr wrap="square">
            <a:spAutoFit/>
          </a:bodyPr>
          <a:lstStyle/>
          <a:p>
            <a:r>
              <a:rPr lang="en-US" sz="2800" b="1" dirty="0" smtClean="0">
                <a:solidFill>
                  <a:srgbClr val="0070C0"/>
                </a:solidFill>
                <a:latin typeface="Helvetica-Bold"/>
              </a:rPr>
              <a:t>Conclusions</a:t>
            </a:r>
          </a:p>
          <a:p>
            <a:endParaRPr lang="en-US" sz="2800" b="1" dirty="0">
              <a:latin typeface="Helvetica-Bold"/>
            </a:endParaRPr>
          </a:p>
          <a:p>
            <a:r>
              <a:rPr lang="en-US" dirty="0">
                <a:solidFill>
                  <a:srgbClr val="00B050"/>
                </a:solidFill>
                <a:latin typeface="Helvetica" panose="020B0604020202020204" pitchFamily="34" charset="0"/>
              </a:rPr>
              <a:t>As G6PD deficiency can be clinically silent until illness strikes, we recommend investigation of</a:t>
            </a:r>
          </a:p>
          <a:p>
            <a:r>
              <a:rPr lang="en-US" dirty="0">
                <a:solidFill>
                  <a:srgbClr val="00B050"/>
                </a:solidFill>
                <a:latin typeface="Helvetica" panose="020B0604020202020204" pitchFamily="34" charset="0"/>
              </a:rPr>
              <a:t>the possible benefits of screening for the </a:t>
            </a:r>
            <a:r>
              <a:rPr lang="en-US" i="1" dirty="0">
                <a:solidFill>
                  <a:srgbClr val="00B050"/>
                </a:solidFill>
                <a:latin typeface="Helvetica-Oblique"/>
              </a:rPr>
              <a:t>G6PD </a:t>
            </a:r>
            <a:r>
              <a:rPr lang="en-US" dirty="0">
                <a:solidFill>
                  <a:srgbClr val="00B050"/>
                </a:solidFill>
                <a:latin typeface="Helvetica" panose="020B0604020202020204" pitchFamily="34" charset="0"/>
              </a:rPr>
              <a:t>genotype along with using HbA1c to diagnose</a:t>
            </a:r>
          </a:p>
          <a:p>
            <a:r>
              <a:rPr lang="en-US" dirty="0">
                <a:solidFill>
                  <a:srgbClr val="00B050"/>
                </a:solidFill>
                <a:latin typeface="Helvetica" panose="020B0604020202020204" pitchFamily="34" charset="0"/>
              </a:rPr>
              <a:t>T2D in populations of African ancestry or groups where </a:t>
            </a:r>
            <a:r>
              <a:rPr lang="en-US" i="1" dirty="0">
                <a:solidFill>
                  <a:srgbClr val="00B050"/>
                </a:solidFill>
                <a:latin typeface="Helvetica-Oblique"/>
              </a:rPr>
              <a:t>G6PD </a:t>
            </a:r>
            <a:r>
              <a:rPr lang="en-US" dirty="0">
                <a:solidFill>
                  <a:srgbClr val="00B050"/>
                </a:solidFill>
                <a:latin typeface="Helvetica" panose="020B0604020202020204" pitchFamily="34" charset="0"/>
              </a:rPr>
              <a:t>deficiency is common</a:t>
            </a:r>
            <a:r>
              <a:rPr lang="en-US" dirty="0" smtClean="0">
                <a:solidFill>
                  <a:srgbClr val="00B050"/>
                </a:solidFill>
                <a:latin typeface="Helvetica" panose="020B0604020202020204" pitchFamily="34" charset="0"/>
              </a:rPr>
              <a:t>.</a:t>
            </a:r>
          </a:p>
          <a:p>
            <a:endParaRPr lang="en-US" dirty="0">
              <a:latin typeface="Helvetica" panose="020B0604020202020204" pitchFamily="34" charset="0"/>
            </a:endParaRPr>
          </a:p>
          <a:p>
            <a:r>
              <a:rPr lang="en-US" dirty="0" smtClean="0">
                <a:solidFill>
                  <a:srgbClr val="00B050"/>
                </a:solidFill>
                <a:latin typeface="Helvetica" panose="020B0604020202020204" pitchFamily="34" charset="0"/>
              </a:rPr>
              <a:t>Screening with </a:t>
            </a:r>
            <a:r>
              <a:rPr lang="en-US" b="1" dirty="0">
                <a:solidFill>
                  <a:srgbClr val="FF0000"/>
                </a:solidFill>
                <a:latin typeface="Helvetica" panose="020B0604020202020204" pitchFamily="34" charset="0"/>
              </a:rPr>
              <a:t>direct glucose measurements</a:t>
            </a:r>
            <a:r>
              <a:rPr lang="en-US" dirty="0">
                <a:latin typeface="Helvetica" panose="020B0604020202020204" pitchFamily="34" charset="0"/>
              </a:rPr>
              <a:t>, </a:t>
            </a:r>
            <a:r>
              <a:rPr lang="en-US" dirty="0">
                <a:solidFill>
                  <a:srgbClr val="00B050"/>
                </a:solidFill>
                <a:latin typeface="Helvetica" panose="020B0604020202020204" pitchFamily="34" charset="0"/>
              </a:rPr>
              <a:t>or genetically-informed HbA1c diagnostic thresholds </a:t>
            </a:r>
            <a:r>
              <a:rPr lang="en-US" dirty="0" smtClean="0">
                <a:solidFill>
                  <a:srgbClr val="00B050"/>
                </a:solidFill>
                <a:latin typeface="Helvetica" panose="020B0604020202020204" pitchFamily="34" charset="0"/>
              </a:rPr>
              <a:t>in people </a:t>
            </a:r>
            <a:r>
              <a:rPr lang="en-US" dirty="0">
                <a:solidFill>
                  <a:srgbClr val="00B050"/>
                </a:solidFill>
                <a:latin typeface="Helvetica" panose="020B0604020202020204" pitchFamily="34" charset="0"/>
              </a:rPr>
              <a:t>with G6PD deficiency, may be required to avoid missed or delayed diagnoses.</a:t>
            </a:r>
            <a:endParaRPr lang="en-US" dirty="0">
              <a:solidFill>
                <a:srgbClr val="00B050"/>
              </a:solidFill>
            </a:endParaRPr>
          </a:p>
        </p:txBody>
      </p:sp>
      <p:sp>
        <p:nvSpPr>
          <p:cNvPr id="3" name="Rectangle 2"/>
          <p:cNvSpPr/>
          <p:nvPr/>
        </p:nvSpPr>
        <p:spPr>
          <a:xfrm>
            <a:off x="550459" y="5242467"/>
            <a:ext cx="1070894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latin typeface="MinionPro-Regular"/>
              </a:rPr>
              <a:t>We estimated that if we </a:t>
            </a:r>
            <a:r>
              <a:rPr lang="en-US" dirty="0" smtClean="0">
                <a:latin typeface="MinionPro-Regular"/>
              </a:rPr>
              <a:t>tested all </a:t>
            </a:r>
            <a:r>
              <a:rPr lang="en-US" dirty="0">
                <a:latin typeface="MinionPro-Regular"/>
              </a:rPr>
              <a:t>Americans for diabetes using HbA1c, about </a:t>
            </a:r>
            <a:r>
              <a:rPr lang="en-US" b="1" dirty="0">
                <a:solidFill>
                  <a:srgbClr val="FFFF00"/>
                </a:solidFill>
                <a:latin typeface="MinionPro-Regular"/>
              </a:rPr>
              <a:t>650,000</a:t>
            </a:r>
            <a:r>
              <a:rPr lang="en-US" dirty="0">
                <a:latin typeface="MinionPro-Regular"/>
              </a:rPr>
              <a:t> African Americans </a:t>
            </a:r>
            <a:r>
              <a:rPr lang="en-US" b="1" dirty="0">
                <a:solidFill>
                  <a:srgbClr val="FFFF00"/>
                </a:solidFill>
                <a:latin typeface="MinionPro-Regular"/>
              </a:rPr>
              <a:t>would </a:t>
            </a:r>
            <a:r>
              <a:rPr lang="en-US" b="1" dirty="0" smtClean="0">
                <a:solidFill>
                  <a:srgbClr val="FFFF00"/>
                </a:solidFill>
                <a:latin typeface="MinionPro-Regular"/>
              </a:rPr>
              <a:t>be missed</a:t>
            </a:r>
            <a:r>
              <a:rPr lang="en-US" b="1" dirty="0" smtClean="0">
                <a:solidFill>
                  <a:srgbClr val="FF0000"/>
                </a:solidFill>
                <a:latin typeface="MinionPro-Regular"/>
              </a:rPr>
              <a:t> </a:t>
            </a:r>
            <a:r>
              <a:rPr lang="en-US" dirty="0">
                <a:latin typeface="MinionPro-Regular"/>
              </a:rPr>
              <a:t>because of these genetically lowered HbA1c levels.</a:t>
            </a:r>
            <a:endParaRPr lang="en-US" dirty="0"/>
          </a:p>
        </p:txBody>
      </p:sp>
    </p:spTree>
    <p:extLst>
      <p:ext uri="{BB962C8B-B14F-4D97-AF65-F5344CB8AC3E}">
        <p14:creationId xmlns:p14="http://schemas.microsoft.com/office/powerpoint/2010/main" val="3278335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71442" y="1304858"/>
            <a:ext cx="3981353" cy="5136891"/>
          </a:xfrm>
          <a:prstGeom prst="rect">
            <a:avLst/>
          </a:prstGeom>
          <a:ln w="28575">
            <a:solidFill>
              <a:schemeClr val="tx1"/>
            </a:solidFill>
          </a:ln>
        </p:spPr>
      </p:pic>
      <p:pic>
        <p:nvPicPr>
          <p:cNvPr id="5" name="Picture 4"/>
          <p:cNvPicPr>
            <a:picLocks noChangeAspect="1"/>
          </p:cNvPicPr>
          <p:nvPr/>
        </p:nvPicPr>
        <p:blipFill>
          <a:blip r:embed="rId3"/>
          <a:stretch>
            <a:fillRect/>
          </a:stretch>
        </p:blipFill>
        <p:spPr>
          <a:xfrm>
            <a:off x="2817051" y="1683715"/>
            <a:ext cx="3959158" cy="228813"/>
          </a:xfrm>
          <a:prstGeom prst="rect">
            <a:avLst/>
          </a:prstGeom>
        </p:spPr>
      </p:pic>
      <p:pic>
        <p:nvPicPr>
          <p:cNvPr id="6" name="Picture 5"/>
          <p:cNvPicPr>
            <a:picLocks noChangeAspect="1"/>
          </p:cNvPicPr>
          <p:nvPr/>
        </p:nvPicPr>
        <p:blipFill>
          <a:blip r:embed="rId4"/>
          <a:stretch>
            <a:fillRect/>
          </a:stretch>
        </p:blipFill>
        <p:spPr>
          <a:xfrm>
            <a:off x="105842" y="183894"/>
            <a:ext cx="7919042" cy="1499820"/>
          </a:xfrm>
          <a:prstGeom prst="rect">
            <a:avLst/>
          </a:prstGeom>
        </p:spPr>
      </p:pic>
      <p:pic>
        <p:nvPicPr>
          <p:cNvPr id="8" name="Picture 7"/>
          <p:cNvPicPr>
            <a:picLocks noChangeAspect="1"/>
          </p:cNvPicPr>
          <p:nvPr/>
        </p:nvPicPr>
        <p:blipFill>
          <a:blip r:embed="rId5"/>
          <a:stretch>
            <a:fillRect/>
          </a:stretch>
        </p:blipFill>
        <p:spPr>
          <a:xfrm>
            <a:off x="137200" y="1992432"/>
            <a:ext cx="7286625" cy="4067175"/>
          </a:xfrm>
          <a:prstGeom prst="rect">
            <a:avLst/>
          </a:prstGeom>
        </p:spPr>
      </p:pic>
      <p:sp>
        <p:nvSpPr>
          <p:cNvPr id="9" name="Rectangle 8"/>
          <p:cNvSpPr/>
          <p:nvPr/>
        </p:nvSpPr>
        <p:spPr>
          <a:xfrm>
            <a:off x="105842" y="6007228"/>
            <a:ext cx="7529020" cy="523220"/>
          </a:xfrm>
          <a:prstGeom prst="rect">
            <a:avLst/>
          </a:prstGeom>
        </p:spPr>
        <p:txBody>
          <a:bodyPr wrap="square">
            <a:spAutoFit/>
          </a:bodyPr>
          <a:lstStyle/>
          <a:p>
            <a:r>
              <a:rPr lang="en-US" sz="1400" dirty="0">
                <a:latin typeface="AvenirNextLTPro-Regular"/>
              </a:rPr>
              <a:t>Glucose concentrations were measured for up </a:t>
            </a:r>
            <a:r>
              <a:rPr lang="en-US" sz="1400" dirty="0" smtClean="0">
                <a:latin typeface="AvenirNextLTPro-Regular"/>
              </a:rPr>
              <a:t>to 12 </a:t>
            </a:r>
            <a:r>
              <a:rPr lang="en-US" sz="1400" dirty="0">
                <a:latin typeface="AvenirNextLTPro-Regular"/>
              </a:rPr>
              <a:t>weeks by using an investigational version of </a:t>
            </a:r>
            <a:r>
              <a:rPr lang="en-US" sz="1400" dirty="0" smtClean="0">
                <a:latin typeface="AvenirNextLTPro-Regular"/>
              </a:rPr>
              <a:t>Abbott Diabetes </a:t>
            </a:r>
            <a:r>
              <a:rPr lang="en-US" sz="1400" dirty="0">
                <a:latin typeface="AvenirNextLTPro-Regular"/>
              </a:rPr>
              <a:t>Care's Freestyle </a:t>
            </a:r>
            <a:r>
              <a:rPr lang="en-US" sz="1400" dirty="0" err="1">
                <a:latin typeface="AvenirNextLTPro-Regular"/>
              </a:rPr>
              <a:t>Libre</a:t>
            </a:r>
            <a:r>
              <a:rPr lang="en-US" sz="1400" dirty="0">
                <a:latin typeface="AvenirNextLTPro-Regular"/>
              </a:rPr>
              <a:t> Pro </a:t>
            </a:r>
            <a:r>
              <a:rPr lang="en-US" sz="1400" b="1" dirty="0">
                <a:solidFill>
                  <a:srgbClr val="FF0000"/>
                </a:solidFill>
                <a:latin typeface="AvenirNextLTPro-Regular"/>
              </a:rPr>
              <a:t>Flash</a:t>
            </a:r>
            <a:r>
              <a:rPr lang="en-US" sz="1400" b="1" dirty="0">
                <a:solidFill>
                  <a:srgbClr val="00B050"/>
                </a:solidFill>
                <a:latin typeface="AvenirNextLTPro-Regular"/>
              </a:rPr>
              <a:t> Glucose </a:t>
            </a:r>
            <a:r>
              <a:rPr lang="en-US" sz="1400" b="1" dirty="0" smtClean="0">
                <a:solidFill>
                  <a:srgbClr val="00B050"/>
                </a:solidFill>
                <a:latin typeface="AvenirNextLTPro-Regular"/>
              </a:rPr>
              <a:t>Monitoring system</a:t>
            </a:r>
            <a:r>
              <a:rPr lang="en-US" sz="1400" dirty="0" smtClean="0">
                <a:latin typeface="AvenirNextLTPro-Regular"/>
              </a:rPr>
              <a:t>.</a:t>
            </a:r>
            <a:endParaRPr lang="en-US" sz="1400" dirty="0"/>
          </a:p>
        </p:txBody>
      </p:sp>
      <p:sp>
        <p:nvSpPr>
          <p:cNvPr id="10" name="Rounded Rectangle 9"/>
          <p:cNvSpPr/>
          <p:nvPr/>
        </p:nvSpPr>
        <p:spPr>
          <a:xfrm>
            <a:off x="223977" y="742735"/>
            <a:ext cx="1973313" cy="354842"/>
          </a:xfrm>
          <a:prstGeom prst="roundRect">
            <a:avLst/>
          </a:prstGeom>
          <a:solidFill>
            <a:srgbClr val="E64AAE">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84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5259" y="68238"/>
            <a:ext cx="5381625" cy="6687545"/>
          </a:xfrm>
          <a:prstGeom prst="rect">
            <a:avLst/>
          </a:prstGeom>
          <a:ln w="28575">
            <a:solidFill>
              <a:srgbClr val="0070C0"/>
            </a:solidFill>
          </a:ln>
        </p:spPr>
      </p:pic>
      <p:sp>
        <p:nvSpPr>
          <p:cNvPr id="6" name="Rounded Rectangle 5"/>
          <p:cNvSpPr/>
          <p:nvPr/>
        </p:nvSpPr>
        <p:spPr>
          <a:xfrm>
            <a:off x="354842" y="4735774"/>
            <a:ext cx="5022376" cy="204716"/>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54842" y="3577988"/>
            <a:ext cx="5022376" cy="204716"/>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54842" y="4353636"/>
            <a:ext cx="4899546" cy="354842"/>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6396316" y="68238"/>
            <a:ext cx="4890381" cy="6687545"/>
          </a:xfrm>
          <a:prstGeom prst="rect">
            <a:avLst/>
          </a:prstGeom>
          <a:ln w="28575">
            <a:solidFill>
              <a:srgbClr val="0070C0"/>
            </a:solidFill>
          </a:ln>
        </p:spPr>
      </p:pic>
      <p:sp>
        <p:nvSpPr>
          <p:cNvPr id="10" name="Rounded Rectangle 9"/>
          <p:cNvSpPr/>
          <p:nvPr/>
        </p:nvSpPr>
        <p:spPr>
          <a:xfrm>
            <a:off x="8338782" y="3516573"/>
            <a:ext cx="1296537" cy="279779"/>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013510" y="6332561"/>
            <a:ext cx="1990299" cy="236561"/>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014948" y="1473957"/>
            <a:ext cx="668741" cy="236561"/>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014948" y="4230805"/>
            <a:ext cx="668741" cy="236561"/>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61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31842" y="425000"/>
            <a:ext cx="5514975" cy="4943475"/>
            <a:chOff x="2997318" y="206635"/>
            <a:chExt cx="5514975" cy="4943475"/>
          </a:xfrm>
        </p:grpSpPr>
        <p:pic>
          <p:nvPicPr>
            <p:cNvPr id="3" name="Picture 2"/>
            <p:cNvPicPr>
              <a:picLocks noChangeAspect="1"/>
            </p:cNvPicPr>
            <p:nvPr/>
          </p:nvPicPr>
          <p:blipFill>
            <a:blip r:embed="rId2"/>
            <a:stretch>
              <a:fillRect/>
            </a:stretch>
          </p:blipFill>
          <p:spPr>
            <a:xfrm>
              <a:off x="2997318" y="206635"/>
              <a:ext cx="5514975" cy="4943475"/>
            </a:xfrm>
            <a:prstGeom prst="rect">
              <a:avLst/>
            </a:prstGeom>
            <a:ln w="28575">
              <a:solidFill>
                <a:srgbClr val="0070C0"/>
              </a:solidFill>
            </a:ln>
          </p:spPr>
        </p:pic>
        <p:sp>
          <p:nvSpPr>
            <p:cNvPr id="4" name="Rounded Rectangle 3"/>
            <p:cNvSpPr/>
            <p:nvPr/>
          </p:nvSpPr>
          <p:spPr>
            <a:xfrm>
              <a:off x="5308978" y="4526507"/>
              <a:ext cx="1296537" cy="279779"/>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07724" y="1801503"/>
              <a:ext cx="805219" cy="245661"/>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42664" y="1004205"/>
            <a:ext cx="6000467" cy="2031325"/>
          </a:xfrm>
          <a:prstGeom prst="rect">
            <a:avLst/>
          </a:prstGeom>
        </p:spPr>
        <p:txBody>
          <a:bodyPr wrap="square">
            <a:spAutoFit/>
          </a:bodyPr>
          <a:lstStyle/>
          <a:p>
            <a:r>
              <a:rPr lang="en-US" dirty="0">
                <a:latin typeface="AvenirNextLTPro-Regular"/>
              </a:rPr>
              <a:t>For a given HbA</a:t>
            </a:r>
            <a:r>
              <a:rPr lang="en-US" sz="800" dirty="0">
                <a:latin typeface="AvenirNextLTPro-Regular"/>
              </a:rPr>
              <a:t>1c </a:t>
            </a:r>
            <a:r>
              <a:rPr lang="en-US" dirty="0">
                <a:latin typeface="AvenirNextLTPro-Regular"/>
              </a:rPr>
              <a:t>level, the mean </a:t>
            </a:r>
            <a:r>
              <a:rPr lang="en-US" dirty="0" smtClean="0">
                <a:latin typeface="AvenirNextLTPro-Regular"/>
              </a:rPr>
              <a:t>glucose concentration </a:t>
            </a:r>
            <a:r>
              <a:rPr lang="en-US" dirty="0">
                <a:latin typeface="AvenirNextLTPro-Regular"/>
              </a:rPr>
              <a:t>was significantly lower in black persons </a:t>
            </a:r>
            <a:r>
              <a:rPr lang="en-US" dirty="0" smtClean="0">
                <a:latin typeface="AvenirNextLTPro-Regular"/>
              </a:rPr>
              <a:t>than in </a:t>
            </a:r>
            <a:r>
              <a:rPr lang="en-US" dirty="0">
                <a:latin typeface="AvenirNextLTPro-Regular"/>
              </a:rPr>
              <a:t>white persons (</a:t>
            </a:r>
            <a:r>
              <a:rPr lang="en-US" i="1" dirty="0">
                <a:latin typeface="AvenirNextLTPro-It"/>
              </a:rPr>
              <a:t>P </a:t>
            </a:r>
            <a:r>
              <a:rPr lang="en-US" dirty="0">
                <a:latin typeface="AvenirNextLTPro-Regular"/>
              </a:rPr>
              <a:t>= 0.013), which was reflected in </a:t>
            </a:r>
            <a:r>
              <a:rPr lang="en-US" b="1" dirty="0">
                <a:solidFill>
                  <a:srgbClr val="5B9BD5"/>
                </a:solidFill>
                <a:latin typeface="AvenirNextLTPro-Regular"/>
              </a:rPr>
              <a:t>mean </a:t>
            </a:r>
            <a:r>
              <a:rPr lang="en-US" b="1" dirty="0" smtClean="0">
                <a:solidFill>
                  <a:srgbClr val="5B9BD5"/>
                </a:solidFill>
                <a:latin typeface="AvenirNextLTPro-Regular"/>
              </a:rPr>
              <a:t>HbA</a:t>
            </a:r>
            <a:r>
              <a:rPr lang="en-US" sz="800" b="1" dirty="0" smtClean="0">
                <a:solidFill>
                  <a:srgbClr val="5B9BD5"/>
                </a:solidFill>
                <a:latin typeface="AvenirNextLTPro-Regular"/>
              </a:rPr>
              <a:t>1c </a:t>
            </a:r>
            <a:r>
              <a:rPr lang="en-US" b="1" dirty="0" smtClean="0">
                <a:solidFill>
                  <a:srgbClr val="5B9BD5"/>
                </a:solidFill>
                <a:latin typeface="AvenirNextLTPro-Regular"/>
              </a:rPr>
              <a:t>values </a:t>
            </a:r>
            <a:r>
              <a:rPr lang="en-US" b="1" dirty="0">
                <a:solidFill>
                  <a:srgbClr val="5B9BD5"/>
                </a:solidFill>
                <a:latin typeface="AvenirNextLTPro-Regular"/>
              </a:rPr>
              <a:t>in black persons being </a:t>
            </a:r>
            <a:r>
              <a:rPr lang="en-US" b="1" dirty="0">
                <a:solidFill>
                  <a:srgbClr val="FF0000"/>
                </a:solidFill>
                <a:latin typeface="AvenirNextLTPro-Regular"/>
              </a:rPr>
              <a:t>0.4 percentage points </a:t>
            </a:r>
            <a:r>
              <a:rPr lang="en-US" b="1" dirty="0">
                <a:solidFill>
                  <a:srgbClr val="5B9BD5"/>
                </a:solidFill>
                <a:latin typeface="AvenirNextLTPro-Regular"/>
              </a:rPr>
              <a:t>(95% CI, </a:t>
            </a:r>
            <a:r>
              <a:rPr lang="en-US" b="1" dirty="0" smtClean="0">
                <a:solidFill>
                  <a:srgbClr val="5B9BD5"/>
                </a:solidFill>
                <a:latin typeface="AvenirNextLTPro-Regular"/>
              </a:rPr>
              <a:t>0.2 to </a:t>
            </a:r>
            <a:r>
              <a:rPr lang="en-US" b="1" dirty="0">
                <a:solidFill>
                  <a:srgbClr val="5B9BD5"/>
                </a:solidFill>
                <a:latin typeface="AvenirNextLTPro-Regular"/>
              </a:rPr>
              <a:t>0.6 percentage points) higher than those in white</a:t>
            </a:r>
            <a:r>
              <a:rPr lang="en-US" dirty="0">
                <a:latin typeface="AvenirNextLTPro-Regular"/>
              </a:rPr>
              <a:t> persons </a:t>
            </a:r>
            <a:r>
              <a:rPr lang="en-US" dirty="0" smtClean="0">
                <a:latin typeface="AvenirNextLTPro-Regular"/>
              </a:rPr>
              <a:t>for a </a:t>
            </a:r>
            <a:r>
              <a:rPr lang="en-US" dirty="0">
                <a:latin typeface="AvenirNextLTPro-Regular"/>
              </a:rPr>
              <a:t>given mean glucose </a:t>
            </a:r>
            <a:r>
              <a:rPr lang="en-US" dirty="0" smtClean="0">
                <a:latin typeface="AvenirNextLTPro-Regular"/>
              </a:rPr>
              <a:t>concentration</a:t>
            </a:r>
            <a:endParaRPr lang="en-US" dirty="0"/>
          </a:p>
        </p:txBody>
      </p:sp>
      <p:sp>
        <p:nvSpPr>
          <p:cNvPr id="8" name="Rectangle 7"/>
          <p:cNvSpPr/>
          <p:nvPr/>
        </p:nvSpPr>
        <p:spPr>
          <a:xfrm>
            <a:off x="142664" y="3693728"/>
            <a:ext cx="5739521" cy="1785104"/>
          </a:xfrm>
          <a:prstGeom prst="rect">
            <a:avLst/>
          </a:prstGeom>
        </p:spPr>
        <p:txBody>
          <a:bodyPr wrap="square">
            <a:spAutoFit/>
          </a:bodyPr>
          <a:lstStyle/>
          <a:p>
            <a:r>
              <a:rPr lang="en-US" sz="2000" b="1" dirty="0" smtClean="0">
                <a:solidFill>
                  <a:schemeClr val="accent5"/>
                </a:solidFill>
                <a:latin typeface="AvenirNextLTPro-Bold"/>
              </a:rPr>
              <a:t>Conclusion</a:t>
            </a:r>
            <a:endParaRPr lang="en-US" b="1" dirty="0">
              <a:latin typeface="AvenirNextLTPro-Bold"/>
            </a:endParaRPr>
          </a:p>
          <a:p>
            <a:r>
              <a:rPr lang="en-US" dirty="0" smtClean="0">
                <a:solidFill>
                  <a:srgbClr val="00B050"/>
                </a:solidFill>
                <a:latin typeface="AvenirNextLTPro-Regular"/>
              </a:rPr>
              <a:t>On </a:t>
            </a:r>
            <a:r>
              <a:rPr lang="en-US" dirty="0">
                <a:solidFill>
                  <a:srgbClr val="00B050"/>
                </a:solidFill>
                <a:latin typeface="AvenirNextLTPro-Regular"/>
              </a:rPr>
              <a:t>average, HbA</a:t>
            </a:r>
            <a:r>
              <a:rPr lang="en-US" sz="800" dirty="0">
                <a:solidFill>
                  <a:srgbClr val="00B050"/>
                </a:solidFill>
                <a:latin typeface="AvenirNextLTPro-Regular"/>
              </a:rPr>
              <a:t>1c </a:t>
            </a:r>
            <a:r>
              <a:rPr lang="en-US" dirty="0">
                <a:solidFill>
                  <a:srgbClr val="00B050"/>
                </a:solidFill>
                <a:latin typeface="AvenirNextLTPro-Regular"/>
              </a:rPr>
              <a:t>levels overestimate the </a:t>
            </a:r>
            <a:r>
              <a:rPr lang="en-US" dirty="0" smtClean="0">
                <a:solidFill>
                  <a:srgbClr val="00B050"/>
                </a:solidFill>
                <a:latin typeface="AvenirNextLTPro-Regular"/>
              </a:rPr>
              <a:t>mean glucose </a:t>
            </a:r>
            <a:r>
              <a:rPr lang="en-US" dirty="0">
                <a:solidFill>
                  <a:srgbClr val="00B050"/>
                </a:solidFill>
                <a:latin typeface="AvenirNextLTPro-Regular"/>
              </a:rPr>
              <a:t>concentration in black persons compared with </a:t>
            </a:r>
            <a:r>
              <a:rPr lang="en-US" dirty="0" smtClean="0">
                <a:solidFill>
                  <a:srgbClr val="00B050"/>
                </a:solidFill>
                <a:latin typeface="AvenirNextLTPro-Regular"/>
              </a:rPr>
              <a:t>white persons</a:t>
            </a:r>
            <a:r>
              <a:rPr lang="en-US" dirty="0">
                <a:solidFill>
                  <a:srgbClr val="00B050"/>
                </a:solidFill>
                <a:latin typeface="AvenirNextLTPro-Regular"/>
              </a:rPr>
              <a:t>, possibly owing to racial differences in the glycation </a:t>
            </a:r>
            <a:r>
              <a:rPr lang="en-US" dirty="0" smtClean="0">
                <a:solidFill>
                  <a:srgbClr val="00B050"/>
                </a:solidFill>
                <a:latin typeface="AvenirNextLTPro-Regular"/>
              </a:rPr>
              <a:t>of hemoglobin</a:t>
            </a:r>
            <a:r>
              <a:rPr lang="en-US" dirty="0">
                <a:solidFill>
                  <a:srgbClr val="00B050"/>
                </a:solidFill>
                <a:latin typeface="AvenirNextLTPro-Regular"/>
              </a:rPr>
              <a:t>. </a:t>
            </a:r>
            <a:endParaRPr lang="en-US" dirty="0" smtClean="0">
              <a:solidFill>
                <a:srgbClr val="00B050"/>
              </a:solidFill>
              <a:latin typeface="AvenirNextLTPro-Regular"/>
            </a:endParaRPr>
          </a:p>
          <a:p>
            <a:endParaRPr lang="en-US" dirty="0">
              <a:latin typeface="AvenirNextLTPro-Regular"/>
            </a:endParaRPr>
          </a:p>
        </p:txBody>
      </p:sp>
    </p:spTree>
    <p:extLst>
      <p:ext uri="{BB962C8B-B14F-4D97-AF65-F5344CB8AC3E}">
        <p14:creationId xmlns:p14="http://schemas.microsoft.com/office/powerpoint/2010/main" val="2322680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910" y="218753"/>
            <a:ext cx="9933577" cy="2183253"/>
          </a:xfrm>
          <a:prstGeom prst="rect">
            <a:avLst/>
          </a:prstGeom>
        </p:spPr>
      </p:pic>
      <p:pic>
        <p:nvPicPr>
          <p:cNvPr id="4" name="Picture 3"/>
          <p:cNvPicPr>
            <a:picLocks noChangeAspect="1"/>
          </p:cNvPicPr>
          <p:nvPr/>
        </p:nvPicPr>
        <p:blipFill>
          <a:blip r:embed="rId3"/>
          <a:stretch>
            <a:fillRect/>
          </a:stretch>
        </p:blipFill>
        <p:spPr>
          <a:xfrm>
            <a:off x="835923" y="2655556"/>
            <a:ext cx="4676775" cy="3457575"/>
          </a:xfrm>
          <a:prstGeom prst="rect">
            <a:avLst/>
          </a:prstGeom>
        </p:spPr>
      </p:pic>
      <p:pic>
        <p:nvPicPr>
          <p:cNvPr id="5" name="Picture 4"/>
          <p:cNvPicPr>
            <a:picLocks noChangeAspect="1"/>
          </p:cNvPicPr>
          <p:nvPr/>
        </p:nvPicPr>
        <p:blipFill>
          <a:blip r:embed="rId4"/>
          <a:stretch>
            <a:fillRect/>
          </a:stretch>
        </p:blipFill>
        <p:spPr>
          <a:xfrm>
            <a:off x="5900806" y="3353439"/>
            <a:ext cx="4581525" cy="2333625"/>
          </a:xfrm>
          <a:prstGeom prst="rect">
            <a:avLst/>
          </a:prstGeom>
        </p:spPr>
      </p:pic>
      <p:pic>
        <p:nvPicPr>
          <p:cNvPr id="6" name="Picture 5"/>
          <p:cNvPicPr>
            <a:picLocks noChangeAspect="1"/>
          </p:cNvPicPr>
          <p:nvPr/>
        </p:nvPicPr>
        <p:blipFill>
          <a:blip r:embed="rId5"/>
          <a:stretch>
            <a:fillRect/>
          </a:stretch>
        </p:blipFill>
        <p:spPr>
          <a:xfrm>
            <a:off x="5873510" y="2655556"/>
            <a:ext cx="4619625" cy="752475"/>
          </a:xfrm>
          <a:prstGeom prst="rect">
            <a:avLst/>
          </a:prstGeom>
        </p:spPr>
      </p:pic>
      <p:sp>
        <p:nvSpPr>
          <p:cNvPr id="7" name="Rounded Rectangle 6"/>
          <p:cNvSpPr/>
          <p:nvPr/>
        </p:nvSpPr>
        <p:spPr>
          <a:xfrm>
            <a:off x="7724636" y="3435327"/>
            <a:ext cx="2019865" cy="279779"/>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688609" y="3421680"/>
            <a:ext cx="2347415" cy="279779"/>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93897" y="3742402"/>
            <a:ext cx="1430740" cy="279779"/>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901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743" y="323462"/>
            <a:ext cx="8647611" cy="646331"/>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nSpc>
                <a:spcPct val="150000"/>
              </a:lnSpc>
            </a:pPr>
            <a:r>
              <a:rPr lang="en-US" sz="2400" b="1" i="0" u="none" strike="noStrike" baseline="0" dirty="0" smtClean="0">
                <a:solidFill>
                  <a:srgbClr val="0070C0"/>
                </a:solidFill>
              </a:rPr>
              <a:t>Section 1. Improving Care and Promoting Health in Populations</a:t>
            </a:r>
          </a:p>
        </p:txBody>
      </p:sp>
      <p:sp>
        <p:nvSpPr>
          <p:cNvPr id="4" name="Rectangle 3"/>
          <p:cNvSpPr/>
          <p:nvPr/>
        </p:nvSpPr>
        <p:spPr>
          <a:xfrm>
            <a:off x="1050332" y="1807791"/>
            <a:ext cx="10307392" cy="461665"/>
          </a:xfrm>
          <a:prstGeom prst="rect">
            <a:avLst/>
          </a:prstGeom>
        </p:spPr>
        <p:txBody>
          <a:bodyPr wrap="square">
            <a:spAutoFit/>
          </a:bodyPr>
          <a:lstStyle/>
          <a:p>
            <a:r>
              <a:rPr lang="en-US" sz="2400" b="1" i="0" u="none" strike="noStrike" baseline="0" dirty="0" smtClean="0">
                <a:solidFill>
                  <a:srgbClr val="00B050"/>
                </a:solidFill>
              </a:rPr>
              <a:t>●</a:t>
            </a:r>
            <a:r>
              <a:rPr lang="en-US" sz="2400" b="1" i="0" u="none" strike="noStrike" baseline="0" dirty="0" smtClean="0"/>
              <a:t>  </a:t>
            </a:r>
            <a:r>
              <a:rPr lang="en-US" sz="2400" b="1" i="0" u="none" strike="noStrike" baseline="0" dirty="0" smtClean="0">
                <a:solidFill>
                  <a:srgbClr val="0070C0"/>
                </a:solidFill>
              </a:rPr>
              <a:t>Section </a:t>
            </a:r>
            <a:r>
              <a:rPr lang="en-US" sz="2400" b="1" i="0" u="none" strike="noStrike" baseline="0" dirty="0" smtClean="0">
                <a:solidFill>
                  <a:srgbClr val="0070C0"/>
                </a:solidFill>
              </a:rPr>
              <a:t>was </a:t>
            </a:r>
            <a:r>
              <a:rPr lang="en-US" sz="2400" b="1" i="0" u="none" strike="noStrike" baseline="0" dirty="0" smtClean="0">
                <a:solidFill>
                  <a:srgbClr val="0070C0"/>
                </a:solidFill>
              </a:rPr>
              <a:t>renamed</a:t>
            </a:r>
            <a:endParaRPr lang="en-US" sz="2400" b="1" dirty="0">
              <a:solidFill>
                <a:srgbClr val="0070C0"/>
              </a:solidFill>
            </a:endParaRPr>
          </a:p>
        </p:txBody>
      </p:sp>
      <p:sp>
        <p:nvSpPr>
          <p:cNvPr id="5" name="Rectangle 4"/>
          <p:cNvSpPr/>
          <p:nvPr/>
        </p:nvSpPr>
        <p:spPr>
          <a:xfrm>
            <a:off x="1050332" y="2405355"/>
            <a:ext cx="9496023" cy="461665"/>
          </a:xfrm>
          <a:prstGeom prst="rect">
            <a:avLst/>
          </a:prstGeom>
        </p:spPr>
        <p:txBody>
          <a:bodyPr wrap="square">
            <a:spAutoFit/>
          </a:bodyPr>
          <a:lstStyle/>
          <a:p>
            <a:r>
              <a:rPr lang="en-US" sz="2400" b="1" dirty="0">
                <a:solidFill>
                  <a:srgbClr val="00B050"/>
                </a:solidFill>
              </a:rPr>
              <a:t>●</a:t>
            </a:r>
            <a:r>
              <a:rPr lang="en-US" sz="2400" b="1" dirty="0"/>
              <a:t> </a:t>
            </a:r>
            <a:r>
              <a:rPr lang="en-US" sz="2400" b="1" dirty="0" smtClean="0"/>
              <a:t> </a:t>
            </a:r>
            <a:r>
              <a:rPr lang="en-US" sz="2400" b="1" dirty="0" smtClean="0">
                <a:solidFill>
                  <a:srgbClr val="0070C0"/>
                </a:solidFill>
              </a:rPr>
              <a:t>N</a:t>
            </a:r>
            <a:r>
              <a:rPr lang="en-US" sz="2400" b="1" i="0" u="none" strike="noStrike" baseline="0" dirty="0" smtClean="0">
                <a:solidFill>
                  <a:srgbClr val="0070C0"/>
                </a:solidFill>
              </a:rPr>
              <a:t>ew recommendation</a:t>
            </a:r>
            <a:r>
              <a:rPr lang="en-US" sz="2400" b="1" i="0" u="none" strike="noStrike" dirty="0" smtClean="0">
                <a:solidFill>
                  <a:srgbClr val="0070C0"/>
                </a:solidFill>
              </a:rPr>
              <a:t> : </a:t>
            </a:r>
            <a:r>
              <a:rPr lang="en-US" sz="2400" b="1" i="0" u="none" strike="noStrike" baseline="0" dirty="0" smtClean="0">
                <a:solidFill>
                  <a:srgbClr val="0070C0"/>
                </a:solidFill>
              </a:rPr>
              <a:t>using </a:t>
            </a:r>
            <a:r>
              <a:rPr lang="en-US" sz="2400" b="1" i="0" u="none" strike="noStrike" baseline="0" dirty="0" smtClean="0">
                <a:solidFill>
                  <a:srgbClr val="0070C0"/>
                </a:solidFill>
              </a:rPr>
              <a:t>reliable data </a:t>
            </a:r>
            <a:r>
              <a:rPr lang="en-US" sz="2400" b="1" i="0" u="none" strike="noStrike" baseline="0" dirty="0" smtClean="0">
                <a:solidFill>
                  <a:srgbClr val="0070C0"/>
                </a:solidFill>
              </a:rPr>
              <a:t>metrics</a:t>
            </a:r>
            <a:endParaRPr lang="en-US" sz="2400" b="1" dirty="0">
              <a:solidFill>
                <a:srgbClr val="0070C0"/>
              </a:solidFill>
            </a:endParaRPr>
          </a:p>
        </p:txBody>
      </p:sp>
      <p:sp>
        <p:nvSpPr>
          <p:cNvPr id="6" name="Rectangle 5"/>
          <p:cNvSpPr/>
          <p:nvPr/>
        </p:nvSpPr>
        <p:spPr>
          <a:xfrm>
            <a:off x="1050332" y="3023106"/>
            <a:ext cx="9496022" cy="461665"/>
          </a:xfrm>
          <a:prstGeom prst="rect">
            <a:avLst/>
          </a:prstGeom>
        </p:spPr>
        <p:txBody>
          <a:bodyPr wrap="square">
            <a:spAutoFit/>
          </a:bodyPr>
          <a:lstStyle/>
          <a:p>
            <a:r>
              <a:rPr lang="en-US" sz="2400" b="1" dirty="0">
                <a:solidFill>
                  <a:srgbClr val="00B050"/>
                </a:solidFill>
              </a:rPr>
              <a:t>●</a:t>
            </a:r>
            <a:r>
              <a:rPr lang="en-US" sz="2400" b="1" dirty="0"/>
              <a:t> </a:t>
            </a:r>
            <a:r>
              <a:rPr lang="en-US" sz="2400" b="1" dirty="0" smtClean="0"/>
              <a:t> </a:t>
            </a:r>
            <a:r>
              <a:rPr lang="en-US" sz="2400" b="1" dirty="0" smtClean="0">
                <a:solidFill>
                  <a:srgbClr val="0070C0"/>
                </a:solidFill>
              </a:rPr>
              <a:t>D</a:t>
            </a:r>
            <a:r>
              <a:rPr lang="en-US" sz="2400" b="1" i="0" u="none" strike="noStrike" baseline="0" dirty="0" smtClean="0">
                <a:solidFill>
                  <a:srgbClr val="0070C0"/>
                </a:solidFill>
              </a:rPr>
              <a:t>iscussion on </a:t>
            </a:r>
            <a:r>
              <a:rPr lang="en-US" sz="2400" b="1" i="0" u="none" strike="noStrike" baseline="0" dirty="0" smtClean="0">
                <a:solidFill>
                  <a:srgbClr val="0070C0"/>
                </a:solidFill>
              </a:rPr>
              <a:t>the social determinants of </a:t>
            </a:r>
            <a:r>
              <a:rPr lang="en-US" sz="2400" b="1" i="0" u="none" strike="noStrike" baseline="0" dirty="0" smtClean="0">
                <a:solidFill>
                  <a:srgbClr val="0070C0"/>
                </a:solidFill>
              </a:rPr>
              <a:t>health</a:t>
            </a:r>
            <a:endParaRPr lang="en-US" sz="2400" b="1" dirty="0"/>
          </a:p>
        </p:txBody>
      </p:sp>
      <p:sp>
        <p:nvSpPr>
          <p:cNvPr id="7" name="Rectangle 6"/>
          <p:cNvSpPr/>
          <p:nvPr/>
        </p:nvSpPr>
        <p:spPr>
          <a:xfrm>
            <a:off x="1050332" y="3640857"/>
            <a:ext cx="10088451" cy="461665"/>
          </a:xfrm>
          <a:prstGeom prst="rect">
            <a:avLst/>
          </a:prstGeom>
        </p:spPr>
        <p:txBody>
          <a:bodyPr wrap="square">
            <a:spAutoFit/>
          </a:bodyPr>
          <a:lstStyle/>
          <a:p>
            <a:r>
              <a:rPr lang="en-US" sz="2400" b="1" dirty="0">
                <a:solidFill>
                  <a:srgbClr val="00B050"/>
                </a:solidFill>
              </a:rPr>
              <a:t>●</a:t>
            </a:r>
            <a:r>
              <a:rPr lang="en-US" sz="2400" b="1" dirty="0"/>
              <a:t> </a:t>
            </a:r>
            <a:r>
              <a:rPr lang="en-US" sz="2400" b="1" dirty="0" smtClean="0"/>
              <a:t> </a:t>
            </a:r>
            <a:r>
              <a:rPr lang="en-US" sz="2400" b="1" dirty="0" smtClean="0">
                <a:solidFill>
                  <a:srgbClr val="0070C0"/>
                </a:solidFill>
              </a:rPr>
              <a:t>Te</a:t>
            </a:r>
            <a:r>
              <a:rPr lang="en-US" sz="2400" b="1" i="0" u="none" strike="noStrike" baseline="0" dirty="0" smtClean="0">
                <a:solidFill>
                  <a:srgbClr val="0070C0"/>
                </a:solidFill>
              </a:rPr>
              <a:t>lemedicine role</a:t>
            </a:r>
            <a:r>
              <a:rPr lang="en-US" sz="2400" b="1" i="0" u="none" strike="noStrike" dirty="0" smtClean="0">
                <a:solidFill>
                  <a:srgbClr val="0070C0"/>
                </a:solidFill>
              </a:rPr>
              <a:t> </a:t>
            </a:r>
            <a:r>
              <a:rPr lang="en-US" sz="2400" b="1" i="0" u="none" strike="noStrike" baseline="0" dirty="0" smtClean="0">
                <a:solidFill>
                  <a:srgbClr val="0070C0"/>
                </a:solidFill>
              </a:rPr>
              <a:t>in </a:t>
            </a:r>
            <a:r>
              <a:rPr lang="en-US" sz="2400" b="1" i="0" u="none" strike="noStrike" baseline="0" dirty="0" smtClean="0">
                <a:solidFill>
                  <a:srgbClr val="0070C0"/>
                </a:solidFill>
              </a:rPr>
              <a:t>diabetes </a:t>
            </a:r>
            <a:r>
              <a:rPr lang="en-US" sz="2400" b="1" i="0" u="none" strike="noStrike" baseline="0" dirty="0" smtClean="0">
                <a:solidFill>
                  <a:srgbClr val="0070C0"/>
                </a:solidFill>
              </a:rPr>
              <a:t>care</a:t>
            </a:r>
            <a:endParaRPr lang="en-US" sz="2400" b="1" dirty="0">
              <a:solidFill>
                <a:srgbClr val="0070C0"/>
              </a:solidFill>
            </a:endParaRPr>
          </a:p>
        </p:txBody>
      </p:sp>
    </p:spTree>
    <p:extLst>
      <p:ext uri="{BB962C8B-B14F-4D97-AF65-F5344CB8AC3E}">
        <p14:creationId xmlns:p14="http://schemas.microsoft.com/office/powerpoint/2010/main" val="2300664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62" y="821900"/>
            <a:ext cx="11289131" cy="584775"/>
          </a:xfrm>
          <a:prstGeom prst="rect">
            <a:avLst/>
          </a:prstGeom>
        </p:spPr>
        <p:txBody>
          <a:bodyPr wrap="square">
            <a:spAutoFit/>
          </a:bodyPr>
          <a:lstStyle/>
          <a:p>
            <a:r>
              <a:rPr lang="en-US" sz="1600" dirty="0">
                <a:latin typeface="AdvOT7b515deb"/>
              </a:rPr>
              <a:t>The recommendation for testing </a:t>
            </a:r>
            <a:r>
              <a:rPr lang="en-US" sz="1600" dirty="0" smtClean="0">
                <a:latin typeface="AdvOT7b515deb"/>
              </a:rPr>
              <a:t>for</a:t>
            </a:r>
            <a:r>
              <a:rPr lang="fa-IR" sz="1600" dirty="0" smtClean="0">
                <a:latin typeface="AdvOT7b515deb"/>
              </a:rPr>
              <a:t> </a:t>
            </a:r>
            <a:r>
              <a:rPr lang="en-US" sz="1600" dirty="0" smtClean="0">
                <a:latin typeface="AdvOT7b515deb"/>
              </a:rPr>
              <a:t>prediabetes </a:t>
            </a:r>
            <a:r>
              <a:rPr lang="en-US" sz="1600" dirty="0">
                <a:latin typeface="AdvOT7b515deb"/>
              </a:rPr>
              <a:t>and type 2 diabetes in </a:t>
            </a:r>
            <a:r>
              <a:rPr lang="en-US" sz="1600" b="1" dirty="0" smtClean="0">
                <a:solidFill>
                  <a:srgbClr val="FF0000"/>
                </a:solidFill>
                <a:latin typeface="AdvOT7b515deb"/>
              </a:rPr>
              <a:t>children</a:t>
            </a:r>
            <a:r>
              <a:rPr lang="fa-IR" sz="1600" b="1" dirty="0" smtClean="0">
                <a:solidFill>
                  <a:srgbClr val="FF0000"/>
                </a:solidFill>
                <a:latin typeface="AdvOT7b515deb"/>
              </a:rPr>
              <a:t> </a:t>
            </a:r>
            <a:r>
              <a:rPr lang="en-US" sz="1600" b="1" dirty="0" smtClean="0">
                <a:solidFill>
                  <a:srgbClr val="FF0000"/>
                </a:solidFill>
                <a:latin typeface="AdvOT7b515deb"/>
              </a:rPr>
              <a:t>and </a:t>
            </a:r>
            <a:r>
              <a:rPr lang="en-US" sz="1600" b="1" dirty="0">
                <a:solidFill>
                  <a:srgbClr val="FF0000"/>
                </a:solidFill>
                <a:latin typeface="AdvOT7b515deb"/>
              </a:rPr>
              <a:t>adolescents </a:t>
            </a:r>
            <a:r>
              <a:rPr lang="en-US" sz="1600" dirty="0">
                <a:latin typeface="AdvOT7b515deb"/>
              </a:rPr>
              <a:t>was changed, </a:t>
            </a:r>
            <a:r>
              <a:rPr lang="en-US" sz="1600" dirty="0" smtClean="0">
                <a:latin typeface="AdvOT7b515deb"/>
              </a:rPr>
              <a:t>suggesting</a:t>
            </a:r>
            <a:r>
              <a:rPr lang="fa-IR" sz="1600" dirty="0" smtClean="0">
                <a:latin typeface="AdvOT7b515deb"/>
              </a:rPr>
              <a:t> </a:t>
            </a:r>
            <a:r>
              <a:rPr lang="en-US" sz="1600" dirty="0" smtClean="0">
                <a:latin typeface="AdvOT7b515deb"/>
              </a:rPr>
              <a:t>testing </a:t>
            </a:r>
            <a:r>
              <a:rPr lang="en-US" sz="1600" dirty="0">
                <a:latin typeface="AdvOT7b515deb"/>
              </a:rPr>
              <a:t>for youth who are </a:t>
            </a:r>
            <a:r>
              <a:rPr lang="en-US" sz="1600" b="1" u="sng" dirty="0">
                <a:latin typeface="AdvOT7b515deb"/>
              </a:rPr>
              <a:t>overweight </a:t>
            </a:r>
            <a:r>
              <a:rPr lang="en-US" sz="1600" b="1" u="sng" dirty="0" smtClean="0">
                <a:latin typeface="AdvOT7b515deb"/>
              </a:rPr>
              <a:t>or</a:t>
            </a:r>
            <a:r>
              <a:rPr lang="fa-IR" sz="1600" b="1" u="sng" dirty="0" smtClean="0">
                <a:latin typeface="AdvOT7b515deb"/>
              </a:rPr>
              <a:t> </a:t>
            </a:r>
            <a:r>
              <a:rPr lang="en-US" sz="1600" b="1" u="sng" dirty="0" smtClean="0">
                <a:latin typeface="AdvOT7b515deb"/>
              </a:rPr>
              <a:t>obese </a:t>
            </a:r>
            <a:r>
              <a:rPr lang="en-US" sz="1600" b="1" u="sng" dirty="0">
                <a:latin typeface="AdvOT7b515deb"/>
              </a:rPr>
              <a:t>and have one or more </a:t>
            </a:r>
            <a:r>
              <a:rPr lang="en-US" sz="1600" b="1" u="sng" dirty="0" smtClean="0">
                <a:latin typeface="AdvOT7b515deb"/>
              </a:rPr>
              <a:t>additional</a:t>
            </a:r>
            <a:r>
              <a:rPr lang="fa-IR" sz="1600" b="1" u="sng" dirty="0" smtClean="0">
                <a:latin typeface="AdvOT7b515deb"/>
              </a:rPr>
              <a:t> </a:t>
            </a:r>
            <a:r>
              <a:rPr lang="en-US" sz="1600" b="1" u="sng" dirty="0" smtClean="0">
                <a:latin typeface="AdvOT7b515deb"/>
              </a:rPr>
              <a:t>risk </a:t>
            </a:r>
            <a:r>
              <a:rPr lang="en-US" sz="1600" b="1" u="sng" dirty="0">
                <a:latin typeface="AdvOT7b515deb"/>
              </a:rPr>
              <a:t>factors </a:t>
            </a:r>
            <a:r>
              <a:rPr lang="en-US" sz="1600" dirty="0">
                <a:latin typeface="AdvOT7b515deb"/>
              </a:rPr>
              <a:t>(</a:t>
            </a:r>
            <a:r>
              <a:rPr lang="en-US" sz="1600" dirty="0">
                <a:latin typeface="AdvOT8eb9eec2.B"/>
              </a:rPr>
              <a:t>Table 2.5</a:t>
            </a:r>
            <a:r>
              <a:rPr lang="en-US" sz="1600" dirty="0">
                <a:latin typeface="AdvOT7b515deb"/>
              </a:rPr>
              <a:t>)</a:t>
            </a:r>
            <a:endParaRPr lang="en-US" sz="1600" dirty="0"/>
          </a:p>
        </p:txBody>
      </p:sp>
      <p:pic>
        <p:nvPicPr>
          <p:cNvPr id="5" name="Picture 4"/>
          <p:cNvPicPr>
            <a:picLocks noChangeAspect="1"/>
          </p:cNvPicPr>
          <p:nvPr/>
        </p:nvPicPr>
        <p:blipFill>
          <a:blip r:embed="rId2"/>
          <a:stretch>
            <a:fillRect/>
          </a:stretch>
        </p:blipFill>
        <p:spPr>
          <a:xfrm>
            <a:off x="144371" y="2066711"/>
            <a:ext cx="4352925" cy="4679846"/>
          </a:xfrm>
          <a:prstGeom prst="rect">
            <a:avLst/>
          </a:prstGeom>
        </p:spPr>
      </p:pic>
      <p:sp>
        <p:nvSpPr>
          <p:cNvPr id="7" name="Right Arrow 6"/>
          <p:cNvSpPr/>
          <p:nvPr/>
        </p:nvSpPr>
        <p:spPr>
          <a:xfrm>
            <a:off x="4675823" y="4775059"/>
            <a:ext cx="1449976" cy="718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6473870" y="3074609"/>
            <a:ext cx="4391025" cy="2752725"/>
          </a:xfrm>
          <a:prstGeom prst="rect">
            <a:avLst/>
          </a:prstGeom>
        </p:spPr>
      </p:pic>
      <p:sp>
        <p:nvSpPr>
          <p:cNvPr id="10" name="Rounded Rectangle 9"/>
          <p:cNvSpPr/>
          <p:nvPr/>
        </p:nvSpPr>
        <p:spPr>
          <a:xfrm>
            <a:off x="418011" y="4833257"/>
            <a:ext cx="3984172" cy="1789612"/>
          </a:xfrm>
          <a:prstGeom prst="roundRect">
            <a:avLst>
              <a:gd name="adj" fmla="val 8638"/>
            </a:avLst>
          </a:prstGeom>
          <a:solidFill>
            <a:srgbClr val="0070C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913017" y="5827334"/>
            <a:ext cx="1489166" cy="2207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598015" y="5134288"/>
            <a:ext cx="1166950" cy="2830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17" name="TextBox 16"/>
          <p:cNvSpPr txBox="1"/>
          <p:nvPr/>
        </p:nvSpPr>
        <p:spPr>
          <a:xfrm>
            <a:off x="6473869" y="2650945"/>
            <a:ext cx="4391025" cy="369332"/>
          </a:xfrm>
          <a:prstGeom prst="rect">
            <a:avLst/>
          </a:prstGeom>
          <a:solidFill>
            <a:srgbClr val="0070C0"/>
          </a:solidFill>
        </p:spPr>
        <p:txBody>
          <a:bodyPr wrap="square" rtlCol="0">
            <a:spAutoFit/>
          </a:bodyPr>
          <a:lstStyle/>
          <a:p>
            <a:pPr algn="ctr"/>
            <a:r>
              <a:rPr lang="en-US" b="1" dirty="0" smtClean="0">
                <a:solidFill>
                  <a:schemeClr val="bg1"/>
                </a:solidFill>
              </a:rPr>
              <a:t>2018 (</a:t>
            </a:r>
            <a:r>
              <a:rPr lang="en-US" b="1" dirty="0" smtClean="0">
                <a:solidFill>
                  <a:srgbClr val="FFFF00"/>
                </a:solidFill>
              </a:rPr>
              <a:t>Recommendation changed</a:t>
            </a:r>
            <a:r>
              <a:rPr lang="en-US" b="1" dirty="0" smtClean="0">
                <a:solidFill>
                  <a:schemeClr val="bg1"/>
                </a:solidFill>
              </a:rPr>
              <a:t>)</a:t>
            </a:r>
            <a:endParaRPr lang="en-US" b="1" dirty="0">
              <a:solidFill>
                <a:schemeClr val="bg1"/>
              </a:solidFill>
            </a:endParaRPr>
          </a:p>
        </p:txBody>
      </p:sp>
      <p:sp>
        <p:nvSpPr>
          <p:cNvPr id="18" name="TextBox 17"/>
          <p:cNvSpPr txBox="1"/>
          <p:nvPr/>
        </p:nvSpPr>
        <p:spPr>
          <a:xfrm>
            <a:off x="144371" y="1659478"/>
            <a:ext cx="4371974" cy="369332"/>
          </a:xfrm>
          <a:prstGeom prst="rect">
            <a:avLst/>
          </a:prstGeom>
          <a:solidFill>
            <a:srgbClr val="92D050"/>
          </a:solidFill>
        </p:spPr>
        <p:txBody>
          <a:bodyPr wrap="square" rtlCol="0">
            <a:spAutoFit/>
          </a:bodyPr>
          <a:lstStyle/>
          <a:p>
            <a:pPr algn="ctr"/>
            <a:r>
              <a:rPr lang="en-US" b="1" dirty="0" smtClean="0">
                <a:solidFill>
                  <a:schemeClr val="bg1"/>
                </a:solidFill>
              </a:rPr>
              <a:t>2017</a:t>
            </a:r>
            <a:endParaRPr lang="en-US" b="1" dirty="0">
              <a:solidFill>
                <a:schemeClr val="bg1"/>
              </a:solidFill>
            </a:endParaRPr>
          </a:p>
        </p:txBody>
      </p:sp>
    </p:spTree>
    <p:extLst>
      <p:ext uri="{BB962C8B-B14F-4D97-AF65-F5344CB8AC3E}">
        <p14:creationId xmlns:p14="http://schemas.microsoft.com/office/powerpoint/2010/main" val="3762571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99345" y="1122106"/>
            <a:ext cx="9305925" cy="5235585"/>
            <a:chOff x="1299345" y="931035"/>
            <a:chExt cx="9305925" cy="5235585"/>
          </a:xfrm>
        </p:grpSpPr>
        <p:pic>
          <p:nvPicPr>
            <p:cNvPr id="2" name="Picture 1"/>
            <p:cNvPicPr>
              <a:picLocks noChangeAspect="1"/>
            </p:cNvPicPr>
            <p:nvPr/>
          </p:nvPicPr>
          <p:blipFill>
            <a:blip r:embed="rId2"/>
            <a:stretch>
              <a:fillRect/>
            </a:stretch>
          </p:blipFill>
          <p:spPr>
            <a:xfrm>
              <a:off x="1299345" y="1318395"/>
              <a:ext cx="9305925" cy="4848225"/>
            </a:xfrm>
            <a:prstGeom prst="rect">
              <a:avLst/>
            </a:prstGeom>
          </p:spPr>
        </p:pic>
        <p:sp>
          <p:nvSpPr>
            <p:cNvPr id="4" name="Rounded Rectangle 3"/>
            <p:cNvSpPr/>
            <p:nvPr/>
          </p:nvSpPr>
          <p:spPr>
            <a:xfrm>
              <a:off x="2272937" y="2664823"/>
              <a:ext cx="470263" cy="2351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9345" y="931035"/>
              <a:ext cx="9305925" cy="369332"/>
            </a:xfrm>
            <a:prstGeom prst="rect">
              <a:avLst/>
            </a:prstGeom>
            <a:solidFill>
              <a:srgbClr val="92D050"/>
            </a:solidFill>
          </p:spPr>
          <p:txBody>
            <a:bodyPr wrap="square" rtlCol="0">
              <a:spAutoFit/>
            </a:bodyPr>
            <a:lstStyle/>
            <a:p>
              <a:pPr algn="ctr"/>
              <a:r>
                <a:rPr lang="en-US" b="1" dirty="0" smtClean="0">
                  <a:solidFill>
                    <a:schemeClr val="bg1"/>
                  </a:solidFill>
                </a:rPr>
                <a:t>2017</a:t>
              </a:r>
              <a:endParaRPr lang="en-US" b="1" dirty="0">
                <a:solidFill>
                  <a:schemeClr val="bg1"/>
                </a:solidFill>
              </a:endParaRPr>
            </a:p>
          </p:txBody>
        </p:sp>
      </p:grpSp>
      <p:sp>
        <p:nvSpPr>
          <p:cNvPr id="6" name="Rectangle 5"/>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2935291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67489" y="1389452"/>
            <a:ext cx="9229725" cy="4706051"/>
            <a:chOff x="1481137" y="870836"/>
            <a:chExt cx="9229725" cy="4706051"/>
          </a:xfrm>
        </p:grpSpPr>
        <p:pic>
          <p:nvPicPr>
            <p:cNvPr id="2" name="Picture 1"/>
            <p:cNvPicPr>
              <a:picLocks noChangeAspect="1"/>
            </p:cNvPicPr>
            <p:nvPr/>
          </p:nvPicPr>
          <p:blipFill>
            <a:blip r:embed="rId2"/>
            <a:stretch>
              <a:fillRect/>
            </a:stretch>
          </p:blipFill>
          <p:spPr>
            <a:xfrm>
              <a:off x="1481137" y="1281112"/>
              <a:ext cx="9229725" cy="4295775"/>
            </a:xfrm>
            <a:prstGeom prst="rect">
              <a:avLst/>
            </a:prstGeom>
          </p:spPr>
        </p:pic>
        <p:sp>
          <p:nvSpPr>
            <p:cNvPr id="4" name="Rounded Rectangle 3"/>
            <p:cNvSpPr/>
            <p:nvPr/>
          </p:nvSpPr>
          <p:spPr>
            <a:xfrm>
              <a:off x="1596789" y="3070745"/>
              <a:ext cx="1617260" cy="260283"/>
            </a:xfrm>
            <a:prstGeom prst="roundRect">
              <a:avLst/>
            </a:prstGeom>
            <a:solidFill>
              <a:srgbClr val="FFFF00">
                <a:alpha val="60000"/>
              </a:srgbClr>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1137" y="870836"/>
              <a:ext cx="9229725" cy="369332"/>
            </a:xfrm>
            <a:prstGeom prst="rect">
              <a:avLst/>
            </a:prstGeom>
            <a:solidFill>
              <a:srgbClr val="0070C0"/>
            </a:solidFill>
          </p:spPr>
          <p:txBody>
            <a:bodyPr wrap="square" rtlCol="0">
              <a:spAutoFit/>
            </a:bodyPr>
            <a:lstStyle/>
            <a:p>
              <a:pPr algn="ctr"/>
              <a:r>
                <a:rPr lang="en-US" b="1" dirty="0" smtClean="0">
                  <a:solidFill>
                    <a:schemeClr val="bg1"/>
                  </a:solidFill>
                </a:rPr>
                <a:t>2018</a:t>
              </a:r>
              <a:endParaRPr lang="en-US" b="1" dirty="0">
                <a:solidFill>
                  <a:schemeClr val="bg1"/>
                </a:solidFill>
              </a:endParaRPr>
            </a:p>
          </p:txBody>
        </p:sp>
        <p:sp>
          <p:nvSpPr>
            <p:cNvPr id="6" name="Rounded Rectangle 5"/>
            <p:cNvSpPr/>
            <p:nvPr/>
          </p:nvSpPr>
          <p:spPr>
            <a:xfrm>
              <a:off x="1583140" y="1637731"/>
              <a:ext cx="2811439" cy="272956"/>
            </a:xfrm>
            <a:prstGeom prst="roundRect">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3293538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1840" y="199243"/>
            <a:ext cx="10201275" cy="1819275"/>
          </a:xfrm>
          <a:prstGeom prst="rect">
            <a:avLst/>
          </a:prstGeom>
        </p:spPr>
      </p:pic>
      <p:pic>
        <p:nvPicPr>
          <p:cNvPr id="4" name="Picture 3"/>
          <p:cNvPicPr>
            <a:picLocks noChangeAspect="1"/>
          </p:cNvPicPr>
          <p:nvPr/>
        </p:nvPicPr>
        <p:blipFill>
          <a:blip r:embed="rId3"/>
          <a:stretch>
            <a:fillRect/>
          </a:stretch>
        </p:blipFill>
        <p:spPr>
          <a:xfrm>
            <a:off x="1627139" y="2018518"/>
            <a:ext cx="9210675" cy="1381125"/>
          </a:xfrm>
          <a:prstGeom prst="rect">
            <a:avLst/>
          </a:prstGeom>
        </p:spPr>
      </p:pic>
      <p:sp>
        <p:nvSpPr>
          <p:cNvPr id="5" name="Rounded Rectangle 4"/>
          <p:cNvSpPr/>
          <p:nvPr/>
        </p:nvSpPr>
        <p:spPr>
          <a:xfrm>
            <a:off x="2006221" y="1719618"/>
            <a:ext cx="1692322" cy="298900"/>
          </a:xfrm>
          <a:prstGeom prst="roundRect">
            <a:avLst/>
          </a:prstGeom>
          <a:solidFill>
            <a:srgbClr val="CC66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832993" y="3837793"/>
            <a:ext cx="8143875" cy="2543175"/>
          </a:xfrm>
          <a:prstGeom prst="rect">
            <a:avLst/>
          </a:prstGeom>
          <a:ln w="38100">
            <a:solidFill>
              <a:srgbClr val="00B050"/>
            </a:solidFill>
          </a:ln>
        </p:spPr>
      </p:pic>
    </p:spTree>
    <p:extLst>
      <p:ext uri="{BB962C8B-B14F-4D97-AF65-F5344CB8AC3E}">
        <p14:creationId xmlns:p14="http://schemas.microsoft.com/office/powerpoint/2010/main" val="204844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796" y="57026"/>
            <a:ext cx="10658901" cy="6800974"/>
          </a:xfrm>
          <a:prstGeom prst="rect">
            <a:avLst/>
          </a:prstGeom>
        </p:spPr>
      </p:pic>
      <p:sp>
        <p:nvSpPr>
          <p:cNvPr id="3" name="Rounded Rectangle 2"/>
          <p:cNvSpPr/>
          <p:nvPr/>
        </p:nvSpPr>
        <p:spPr>
          <a:xfrm>
            <a:off x="900752" y="6414448"/>
            <a:ext cx="10099344" cy="286603"/>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18866" y="3098042"/>
            <a:ext cx="10181229" cy="329141"/>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44707" y="1201003"/>
            <a:ext cx="1296537" cy="300861"/>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149990" y="1201002"/>
            <a:ext cx="1296537" cy="300861"/>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70894" y="1379031"/>
            <a:ext cx="208128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680953" y="57026"/>
            <a:ext cx="1171430" cy="285997"/>
          </a:xfrm>
          <a:prstGeom prst="roundRect">
            <a:avLst/>
          </a:prstGeom>
          <a:solidFill>
            <a:srgbClr val="CC6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302390" y="4968394"/>
            <a:ext cx="1130489" cy="274175"/>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86467" y="4599062"/>
            <a:ext cx="1146412" cy="400110"/>
          </a:xfrm>
          <a:prstGeom prst="rect">
            <a:avLst/>
          </a:prstGeom>
          <a:noFill/>
        </p:spPr>
        <p:txBody>
          <a:bodyPr wrap="square" rtlCol="0">
            <a:spAutoFit/>
          </a:bodyPr>
          <a:lstStyle/>
          <a:p>
            <a:pPr algn="ctr"/>
            <a:r>
              <a:rPr lang="en-US" sz="2000" b="1" dirty="0" smtClean="0">
                <a:solidFill>
                  <a:srgbClr val="FF0000"/>
                </a:solidFill>
              </a:rPr>
              <a:t>MAX</a:t>
            </a:r>
            <a:endParaRPr lang="en-US" b="1" dirty="0">
              <a:solidFill>
                <a:srgbClr val="FF0000"/>
              </a:solidFill>
            </a:endParaRPr>
          </a:p>
        </p:txBody>
      </p:sp>
    </p:spTree>
    <p:extLst>
      <p:ext uri="{BB962C8B-B14F-4D97-AF65-F5344CB8AC3E}">
        <p14:creationId xmlns:p14="http://schemas.microsoft.com/office/powerpoint/2010/main" val="1554775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588" y="193129"/>
            <a:ext cx="10994054" cy="6356414"/>
          </a:xfrm>
          <a:prstGeom prst="rect">
            <a:avLst/>
          </a:prstGeom>
        </p:spPr>
      </p:pic>
      <p:sp>
        <p:nvSpPr>
          <p:cNvPr id="3" name="Rounded Rectangle 2"/>
          <p:cNvSpPr/>
          <p:nvPr/>
        </p:nvSpPr>
        <p:spPr>
          <a:xfrm>
            <a:off x="1380702" y="165833"/>
            <a:ext cx="1171430" cy="285997"/>
          </a:xfrm>
          <a:prstGeom prst="roundRect">
            <a:avLst/>
          </a:prstGeom>
          <a:solidFill>
            <a:srgbClr val="CC66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449173" y="1405720"/>
            <a:ext cx="1296537" cy="300861"/>
          </a:xfrm>
          <a:prstGeom prst="round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190933" y="1405720"/>
            <a:ext cx="1296537" cy="300861"/>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839535" y="1556452"/>
            <a:ext cx="228941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32263" y="5568287"/>
            <a:ext cx="10495128" cy="301469"/>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25442" y="6058915"/>
            <a:ext cx="10495128" cy="301469"/>
          </a:xfrm>
          <a:prstGeom prst="roundRect">
            <a:avLst/>
          </a:prstGeom>
          <a:solidFill>
            <a:srgbClr val="00B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774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566510"/>
            <a:ext cx="10604311"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Wingdings" panose="05000000000000000000" pitchFamily="2" charset="2"/>
              <a:buChar char="Ø"/>
            </a:pPr>
            <a:r>
              <a:rPr lang="en-US" b="1" dirty="0" smtClean="0">
                <a:solidFill>
                  <a:srgbClr val="FFFF00"/>
                </a:solidFill>
                <a:latin typeface="Times New Roman" panose="02020603050405020304" pitchFamily="18" charset="0"/>
              </a:rPr>
              <a:t>Adjusted </a:t>
            </a:r>
            <a:r>
              <a:rPr lang="en-US" b="1" dirty="0">
                <a:solidFill>
                  <a:srgbClr val="FFFF00"/>
                </a:solidFill>
                <a:latin typeface="Times New Roman" panose="02020603050405020304" pitchFamily="18" charset="0"/>
              </a:rPr>
              <a:t>for completeness of ascertainment, there was a </a:t>
            </a:r>
            <a:r>
              <a:rPr lang="en-US" sz="2400" b="1" dirty="0">
                <a:solidFill>
                  <a:srgbClr val="FFC000"/>
                </a:solidFill>
                <a:latin typeface="Times New Roman" panose="02020603050405020304" pitchFamily="18" charset="0"/>
              </a:rPr>
              <a:t>21.1%</a:t>
            </a:r>
            <a:r>
              <a:rPr lang="en-US" b="1" dirty="0">
                <a:solidFill>
                  <a:srgbClr val="FFFF00"/>
                </a:solidFill>
                <a:latin typeface="Times New Roman" panose="02020603050405020304" pitchFamily="18" charset="0"/>
              </a:rPr>
              <a:t> (95% CI, 15.6%–27.0%) increase in </a:t>
            </a:r>
            <a:r>
              <a:rPr lang="en-US" b="1" dirty="0">
                <a:solidFill>
                  <a:srgbClr val="FFC000"/>
                </a:solidFill>
                <a:latin typeface="Times New Roman" panose="02020603050405020304" pitchFamily="18" charset="0"/>
              </a:rPr>
              <a:t>type 1</a:t>
            </a:r>
            <a:r>
              <a:rPr lang="en-US" b="1" dirty="0">
                <a:solidFill>
                  <a:srgbClr val="FFFF00"/>
                </a:solidFill>
                <a:latin typeface="Times New Roman" panose="02020603050405020304" pitchFamily="18" charset="0"/>
              </a:rPr>
              <a:t> diabetes over 8 years. </a:t>
            </a:r>
            <a:endParaRPr lang="en-US" b="1" dirty="0" smtClean="0">
              <a:solidFill>
                <a:srgbClr val="FFFF00"/>
              </a:solidFill>
              <a:latin typeface="Times New Roman" panose="02020603050405020304" pitchFamily="18" charset="0"/>
            </a:endParaRPr>
          </a:p>
          <a:p>
            <a:pPr marL="285750" indent="-285750">
              <a:buFont typeface="Wingdings" panose="05000000000000000000" pitchFamily="2" charset="2"/>
              <a:buChar char="Ø"/>
            </a:pPr>
            <a:endParaRPr lang="en-US" b="1" dirty="0">
              <a:solidFill>
                <a:srgbClr val="FFFF00"/>
              </a:solidFill>
              <a:latin typeface="Times New Roman" panose="02020603050405020304" pitchFamily="18" charset="0"/>
            </a:endParaRPr>
          </a:p>
          <a:p>
            <a:pPr marL="285750" indent="-285750">
              <a:buFont typeface="Wingdings" panose="05000000000000000000" pitchFamily="2" charset="2"/>
              <a:buChar char="Ø"/>
            </a:pPr>
            <a:endParaRPr lang="en-US" dirty="0" smtClean="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b="1" dirty="0" smtClean="0">
                <a:solidFill>
                  <a:srgbClr val="FFFF00"/>
                </a:solidFill>
                <a:latin typeface="Times New Roman" panose="02020603050405020304" pitchFamily="18" charset="0"/>
              </a:rPr>
              <a:t>Adjusted </a:t>
            </a:r>
            <a:r>
              <a:rPr lang="en-US" b="1" dirty="0">
                <a:solidFill>
                  <a:srgbClr val="FFFF00"/>
                </a:solidFill>
                <a:latin typeface="Times New Roman" panose="02020603050405020304" pitchFamily="18" charset="0"/>
              </a:rPr>
              <a:t>for completeness of ascertainment, there was a </a:t>
            </a:r>
            <a:r>
              <a:rPr lang="en-US" sz="2400" b="1" dirty="0">
                <a:solidFill>
                  <a:srgbClr val="99FF99"/>
                </a:solidFill>
                <a:latin typeface="Times New Roman" panose="02020603050405020304" pitchFamily="18" charset="0"/>
              </a:rPr>
              <a:t>30.5%</a:t>
            </a:r>
            <a:r>
              <a:rPr lang="en-US" sz="2400" b="1" dirty="0">
                <a:solidFill>
                  <a:srgbClr val="FFFF00"/>
                </a:solidFill>
                <a:latin typeface="Times New Roman" panose="02020603050405020304" pitchFamily="18" charset="0"/>
              </a:rPr>
              <a:t> </a:t>
            </a:r>
            <a:r>
              <a:rPr lang="en-US" b="1" dirty="0">
                <a:solidFill>
                  <a:srgbClr val="FFFF00"/>
                </a:solidFill>
                <a:latin typeface="Times New Roman" panose="02020603050405020304" pitchFamily="18" charset="0"/>
              </a:rPr>
              <a:t>(95% CI, 17.3%–45.1%) overall increase in </a:t>
            </a:r>
            <a:r>
              <a:rPr lang="en-US" b="1" dirty="0">
                <a:solidFill>
                  <a:srgbClr val="99FF99"/>
                </a:solidFill>
                <a:latin typeface="Times New Roman" panose="02020603050405020304" pitchFamily="18" charset="0"/>
              </a:rPr>
              <a:t>type 2</a:t>
            </a:r>
            <a:r>
              <a:rPr lang="en-US" b="1" dirty="0">
                <a:solidFill>
                  <a:srgbClr val="FFFF00"/>
                </a:solidFill>
                <a:latin typeface="Times New Roman" panose="02020603050405020304" pitchFamily="18" charset="0"/>
              </a:rPr>
              <a:t> diabetes.</a:t>
            </a:r>
            <a:endParaRPr lang="en-US" b="1" dirty="0">
              <a:solidFill>
                <a:srgbClr val="FFFF00"/>
              </a:solidFill>
            </a:endParaRPr>
          </a:p>
        </p:txBody>
      </p:sp>
      <p:sp>
        <p:nvSpPr>
          <p:cNvPr id="3" name="Rectangle 2"/>
          <p:cNvSpPr/>
          <p:nvPr/>
        </p:nvSpPr>
        <p:spPr>
          <a:xfrm>
            <a:off x="573205" y="3231361"/>
            <a:ext cx="10413242" cy="1785104"/>
          </a:xfrm>
          <a:prstGeom prst="rect">
            <a:avLst/>
          </a:prstGeom>
        </p:spPr>
        <p:txBody>
          <a:bodyPr wrap="square">
            <a:spAutoFit/>
          </a:bodyPr>
          <a:lstStyle/>
          <a:p>
            <a:r>
              <a:rPr lang="en-US" sz="2000" b="1" dirty="0" smtClean="0">
                <a:solidFill>
                  <a:srgbClr val="00B0F0"/>
                </a:solidFill>
                <a:latin typeface="Arial" panose="020B0604020202020204" pitchFamily="34" charset="0"/>
              </a:rPr>
              <a:t>CONCLUSIONS </a:t>
            </a:r>
            <a:endParaRPr lang="en-US" b="1" dirty="0" smtClean="0">
              <a:solidFill>
                <a:srgbClr val="00B0F0"/>
              </a:solidFill>
              <a:latin typeface="Arial" panose="020B0604020202020204" pitchFamily="34" charset="0"/>
            </a:endParaRPr>
          </a:p>
          <a:p>
            <a:endParaRPr lang="en-US" b="1" dirty="0">
              <a:solidFill>
                <a:srgbClr val="000000"/>
              </a:solidFill>
              <a:latin typeface="Arial" panose="020B0604020202020204" pitchFamily="34" charset="0"/>
            </a:endParaRPr>
          </a:p>
          <a:p>
            <a:r>
              <a:rPr lang="en-US" dirty="0" smtClean="0">
                <a:solidFill>
                  <a:srgbClr val="00B050"/>
                </a:solidFill>
                <a:latin typeface="Times New Roman" panose="02020603050405020304" pitchFamily="18" charset="0"/>
              </a:rPr>
              <a:t>Between </a:t>
            </a:r>
            <a:r>
              <a:rPr lang="en-US" dirty="0">
                <a:solidFill>
                  <a:srgbClr val="00B050"/>
                </a:solidFill>
                <a:latin typeface="Times New Roman" panose="02020603050405020304" pitchFamily="18" charset="0"/>
              </a:rPr>
              <a:t>2001 and 2009 in 5 areas of the United States, the prevalence of both type 1 and type 2 diabetes among children and adolescents increased. </a:t>
            </a:r>
            <a:endParaRPr lang="en-US" dirty="0" smtClean="0">
              <a:solidFill>
                <a:srgbClr val="00B05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r>
              <a:rPr lang="en-US" dirty="0" smtClean="0">
                <a:solidFill>
                  <a:srgbClr val="00B050"/>
                </a:solidFill>
                <a:latin typeface="Times New Roman" panose="02020603050405020304" pitchFamily="18" charset="0"/>
              </a:rPr>
              <a:t>Further </a:t>
            </a:r>
            <a:r>
              <a:rPr lang="en-US" dirty="0">
                <a:solidFill>
                  <a:srgbClr val="00B050"/>
                </a:solidFill>
                <a:latin typeface="Times New Roman" panose="02020603050405020304" pitchFamily="18" charset="0"/>
              </a:rPr>
              <a:t>studies are required to determine the causes of these increases</a:t>
            </a:r>
            <a:r>
              <a:rPr lang="en-US" dirty="0">
                <a:solidFill>
                  <a:srgbClr val="000000"/>
                </a:solidFill>
                <a:latin typeface="Times New Roman" panose="02020603050405020304" pitchFamily="18" charset="0"/>
              </a:rPr>
              <a:t>.</a:t>
            </a:r>
            <a:endParaRPr lang="en-US" dirty="0"/>
          </a:p>
        </p:txBody>
      </p:sp>
    </p:spTree>
    <p:extLst>
      <p:ext uri="{BB962C8B-B14F-4D97-AF65-F5344CB8AC3E}">
        <p14:creationId xmlns:p14="http://schemas.microsoft.com/office/powerpoint/2010/main" val="1502624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396" y="217155"/>
            <a:ext cx="10302335" cy="1365985"/>
          </a:xfrm>
          <a:prstGeom prst="rect">
            <a:avLst/>
          </a:prstGeom>
        </p:spPr>
      </p:pic>
      <p:sp>
        <p:nvSpPr>
          <p:cNvPr id="8" name="Rectangle 7"/>
          <p:cNvSpPr/>
          <p:nvPr/>
        </p:nvSpPr>
        <p:spPr>
          <a:xfrm>
            <a:off x="1849024" y="2117974"/>
            <a:ext cx="7963717" cy="276998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smtClean="0">
                <a:solidFill>
                  <a:schemeClr val="bg1"/>
                </a:solidFill>
                <a:latin typeface="arial" panose="020B0604020202020204" pitchFamily="34" charset="0"/>
              </a:rPr>
              <a:t>Participants : age </a:t>
            </a:r>
            <a:r>
              <a:rPr lang="en-US" dirty="0">
                <a:solidFill>
                  <a:schemeClr val="bg1"/>
                </a:solidFill>
                <a:latin typeface="arial" panose="020B0604020202020204" pitchFamily="34" charset="0"/>
              </a:rPr>
              <a:t>2-&lt;18 years and ≥ 1 year duration of </a:t>
            </a:r>
            <a:r>
              <a:rPr lang="en-US" dirty="0" smtClean="0">
                <a:solidFill>
                  <a:schemeClr val="bg1"/>
                </a:solidFill>
                <a:latin typeface="arial" panose="020B0604020202020204" pitchFamily="34" charset="0"/>
              </a:rPr>
              <a:t>T1D </a:t>
            </a:r>
            <a:r>
              <a:rPr lang="en-US" dirty="0">
                <a:solidFill>
                  <a:schemeClr val="bg1"/>
                </a:solidFill>
                <a:latin typeface="arial" panose="020B0604020202020204" pitchFamily="34" charset="0"/>
              </a:rPr>
              <a:t>enrolled in </a:t>
            </a:r>
            <a:r>
              <a:rPr lang="en-US" dirty="0" smtClean="0">
                <a:solidFill>
                  <a:schemeClr val="bg1"/>
                </a:solidFill>
                <a:latin typeface="arial" panose="020B0604020202020204" pitchFamily="34" charset="0"/>
              </a:rPr>
              <a:t>the</a:t>
            </a:r>
          </a:p>
          <a:p>
            <a:r>
              <a:rPr lang="en-US" dirty="0" smtClean="0">
                <a:solidFill>
                  <a:schemeClr val="bg1"/>
                </a:solidFill>
                <a:latin typeface="arial" panose="020B0604020202020204" pitchFamily="34" charset="0"/>
              </a:rPr>
              <a:t> </a:t>
            </a:r>
          </a:p>
          <a:p>
            <a:pPr marL="2114550" lvl="4" indent="-285750">
              <a:lnSpc>
                <a:spcPct val="150000"/>
              </a:lnSpc>
              <a:buFont typeface="Wingdings" panose="05000000000000000000" pitchFamily="2" charset="2"/>
              <a:buChar char="Ø"/>
            </a:pPr>
            <a:r>
              <a:rPr lang="en-US" dirty="0" smtClean="0">
                <a:solidFill>
                  <a:schemeClr val="bg1"/>
                </a:solidFill>
                <a:latin typeface="arial" panose="020B0604020202020204" pitchFamily="34" charset="0"/>
              </a:rPr>
              <a:t>T1D </a:t>
            </a:r>
            <a:r>
              <a:rPr lang="en-US" dirty="0">
                <a:solidFill>
                  <a:schemeClr val="bg1"/>
                </a:solidFill>
                <a:latin typeface="arial" panose="020B0604020202020204" pitchFamily="34" charset="0"/>
              </a:rPr>
              <a:t>Exchange (n = 11,435) and </a:t>
            </a:r>
            <a:endParaRPr lang="en-US" dirty="0" smtClean="0">
              <a:solidFill>
                <a:schemeClr val="bg1"/>
              </a:solidFill>
              <a:latin typeface="arial" panose="020B0604020202020204" pitchFamily="34" charset="0"/>
            </a:endParaRPr>
          </a:p>
          <a:p>
            <a:pPr marL="2114550" lvl="4" indent="-285750">
              <a:lnSpc>
                <a:spcPct val="150000"/>
              </a:lnSpc>
              <a:buFont typeface="Wingdings" panose="05000000000000000000" pitchFamily="2" charset="2"/>
              <a:buChar char="Ø"/>
            </a:pPr>
            <a:r>
              <a:rPr lang="en-US" dirty="0" smtClean="0">
                <a:solidFill>
                  <a:schemeClr val="bg1"/>
                </a:solidFill>
                <a:latin typeface="arial" panose="020B0604020202020204" pitchFamily="34" charset="0"/>
              </a:rPr>
              <a:t>Diabetes </a:t>
            </a:r>
            <a:r>
              <a:rPr lang="en-US" dirty="0">
                <a:solidFill>
                  <a:schemeClr val="bg1"/>
                </a:solidFill>
                <a:latin typeface="arial" panose="020B0604020202020204" pitchFamily="34" charset="0"/>
              </a:rPr>
              <a:t>Prospective Follow-up (n = </a:t>
            </a:r>
            <a:r>
              <a:rPr lang="en-US" dirty="0" smtClean="0">
                <a:solidFill>
                  <a:schemeClr val="bg1"/>
                </a:solidFill>
                <a:latin typeface="arial" panose="020B0604020202020204" pitchFamily="34" charset="0"/>
              </a:rPr>
              <a:t>21,501)</a:t>
            </a:r>
          </a:p>
          <a:p>
            <a:pPr marL="2114550" lvl="4" indent="-285750">
              <a:lnSpc>
                <a:spcPct val="150000"/>
              </a:lnSpc>
              <a:buFont typeface="Wingdings" panose="05000000000000000000" pitchFamily="2" charset="2"/>
              <a:buChar char="Ø"/>
            </a:pPr>
            <a:endParaRPr lang="en-US" dirty="0" smtClean="0">
              <a:solidFill>
                <a:schemeClr val="bg1"/>
              </a:solidFill>
              <a:latin typeface="arial" panose="020B0604020202020204" pitchFamily="34" charset="0"/>
            </a:endParaRPr>
          </a:p>
          <a:p>
            <a:pPr lvl="4">
              <a:lnSpc>
                <a:spcPct val="150000"/>
              </a:lnSpc>
            </a:pPr>
            <a:r>
              <a:rPr lang="en-US" dirty="0">
                <a:solidFill>
                  <a:schemeClr val="bg1"/>
                </a:solidFill>
                <a:latin typeface="arial" panose="020B0604020202020204" pitchFamily="34" charset="0"/>
              </a:rPr>
              <a:t> </a:t>
            </a:r>
            <a:r>
              <a:rPr lang="en-US" dirty="0" smtClean="0">
                <a:solidFill>
                  <a:schemeClr val="bg1"/>
                </a:solidFill>
                <a:latin typeface="arial" panose="020B0604020202020204" pitchFamily="34" charset="0"/>
              </a:rPr>
              <a:t>          Total (</a:t>
            </a:r>
            <a:r>
              <a:rPr lang="en-US" b="1" dirty="0" smtClean="0">
                <a:solidFill>
                  <a:srgbClr val="FFFF00"/>
                </a:solidFill>
                <a:latin typeface="arial" panose="020B0604020202020204" pitchFamily="34" charset="0"/>
              </a:rPr>
              <a:t>n=32,936</a:t>
            </a:r>
            <a:r>
              <a:rPr lang="en-US" dirty="0" smtClean="0">
                <a:solidFill>
                  <a:schemeClr val="bg1"/>
                </a:solidFill>
                <a:latin typeface="arial" panose="020B0604020202020204" pitchFamily="34" charset="0"/>
              </a:rPr>
              <a:t>)</a:t>
            </a:r>
          </a:p>
          <a:p>
            <a:pPr lvl="4">
              <a:lnSpc>
                <a:spcPct val="150000"/>
              </a:lnSpc>
            </a:pPr>
            <a:r>
              <a:rPr lang="en-US" dirty="0" smtClean="0"/>
              <a:t>      </a:t>
            </a:r>
            <a:r>
              <a:rPr lang="en-US" b="1" dirty="0" smtClean="0">
                <a:solidFill>
                  <a:srgbClr val="99FF99"/>
                </a:solidFill>
              </a:rPr>
              <a:t>September </a:t>
            </a:r>
            <a:r>
              <a:rPr lang="en-US" b="1" dirty="0">
                <a:solidFill>
                  <a:srgbClr val="99FF99"/>
                </a:solidFill>
              </a:rPr>
              <a:t>2010 to August 2012 </a:t>
            </a:r>
          </a:p>
        </p:txBody>
      </p:sp>
      <p:sp>
        <p:nvSpPr>
          <p:cNvPr id="9" name="Rectangle 8"/>
          <p:cNvSpPr/>
          <p:nvPr/>
        </p:nvSpPr>
        <p:spPr>
          <a:xfrm>
            <a:off x="1849024" y="5238131"/>
            <a:ext cx="796371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solidFill>
                  <a:srgbClr val="000000"/>
                </a:solidFill>
                <a:latin typeface="arial" panose="020B0604020202020204" pitchFamily="34" charset="0"/>
              </a:rPr>
              <a:t>WHO and </a:t>
            </a:r>
            <a:r>
              <a:rPr lang="en-US" dirty="0">
                <a:solidFill>
                  <a:srgbClr val="000000"/>
                </a:solidFill>
                <a:latin typeface="arial" panose="020B0604020202020204" pitchFamily="34" charset="0"/>
              </a:rPr>
              <a:t>national </a:t>
            </a:r>
            <a:r>
              <a:rPr lang="en-US" dirty="0" smtClean="0">
                <a:solidFill>
                  <a:srgbClr val="000000"/>
                </a:solidFill>
                <a:latin typeface="arial" panose="020B0604020202020204" pitchFamily="34" charset="0"/>
              </a:rPr>
              <a:t>BMI </a:t>
            </a:r>
            <a:r>
              <a:rPr lang="en-US" dirty="0">
                <a:solidFill>
                  <a:srgbClr val="000000"/>
                </a:solidFill>
                <a:latin typeface="arial" panose="020B0604020202020204" pitchFamily="34" charset="0"/>
              </a:rPr>
              <a:t>references were used to calculate </a:t>
            </a:r>
            <a:r>
              <a:rPr lang="en-US" dirty="0" err="1" smtClean="0">
                <a:solidFill>
                  <a:srgbClr val="000000"/>
                </a:solidFill>
                <a:latin typeface="arial" panose="020B0604020202020204" pitchFamily="34" charset="0"/>
              </a:rPr>
              <a:t>BMIz</a:t>
            </a:r>
            <a:endParaRPr lang="en-US" dirty="0"/>
          </a:p>
        </p:txBody>
      </p:sp>
    </p:spTree>
    <p:extLst>
      <p:ext uri="{BB962C8B-B14F-4D97-AF65-F5344CB8AC3E}">
        <p14:creationId xmlns:p14="http://schemas.microsoft.com/office/powerpoint/2010/main" val="3590221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789" y="384198"/>
            <a:ext cx="8523524" cy="6304382"/>
          </a:xfrm>
          <a:prstGeom prst="rect">
            <a:avLst/>
          </a:prstGeom>
        </p:spPr>
      </p:pic>
      <p:sp>
        <p:nvSpPr>
          <p:cNvPr id="3" name="Rounded Rectangle 2"/>
          <p:cNvSpPr/>
          <p:nvPr/>
        </p:nvSpPr>
        <p:spPr>
          <a:xfrm>
            <a:off x="1815152" y="1351128"/>
            <a:ext cx="7806518" cy="245660"/>
          </a:xfrm>
          <a:prstGeom prst="roundRect">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787855" y="3466531"/>
            <a:ext cx="7833815" cy="274574"/>
          </a:xfrm>
          <a:prstGeom prst="roundRect">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01502" y="3783667"/>
            <a:ext cx="7833815" cy="274574"/>
          </a:xfrm>
          <a:prstGeom prst="roundRect">
            <a:avLst/>
          </a:prstGeom>
          <a:solidFill>
            <a:srgbClr val="CC66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01504" y="5605969"/>
            <a:ext cx="7833815" cy="480931"/>
          </a:xfrm>
          <a:prstGeom prst="roundRect">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430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3391" y="778562"/>
            <a:ext cx="4810125" cy="561975"/>
          </a:xfrm>
          <a:prstGeom prst="rect">
            <a:avLst/>
          </a:prstGeom>
        </p:spPr>
      </p:pic>
      <p:pic>
        <p:nvPicPr>
          <p:cNvPr id="3" name="Picture 2"/>
          <p:cNvPicPr>
            <a:picLocks noChangeAspect="1"/>
          </p:cNvPicPr>
          <p:nvPr/>
        </p:nvPicPr>
        <p:blipFill>
          <a:blip r:embed="rId3"/>
          <a:stretch>
            <a:fillRect/>
          </a:stretch>
        </p:blipFill>
        <p:spPr>
          <a:xfrm>
            <a:off x="2010556" y="1340537"/>
            <a:ext cx="7324725" cy="3876675"/>
          </a:xfrm>
          <a:prstGeom prst="rect">
            <a:avLst/>
          </a:prstGeom>
        </p:spPr>
      </p:pic>
      <p:pic>
        <p:nvPicPr>
          <p:cNvPr id="4" name="Picture 3"/>
          <p:cNvPicPr>
            <a:picLocks noChangeAspect="1"/>
          </p:cNvPicPr>
          <p:nvPr/>
        </p:nvPicPr>
        <p:blipFill>
          <a:blip r:embed="rId4"/>
          <a:stretch>
            <a:fillRect/>
          </a:stretch>
        </p:blipFill>
        <p:spPr>
          <a:xfrm>
            <a:off x="9335281" y="2712136"/>
            <a:ext cx="2790825" cy="1133475"/>
          </a:xfrm>
          <a:prstGeom prst="rect">
            <a:avLst/>
          </a:prstGeom>
        </p:spPr>
      </p:pic>
      <p:sp>
        <p:nvSpPr>
          <p:cNvPr id="5" name="Rectangle 4"/>
          <p:cNvSpPr/>
          <p:nvPr/>
        </p:nvSpPr>
        <p:spPr>
          <a:xfrm>
            <a:off x="536811" y="5364403"/>
            <a:ext cx="1120026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dirty="0">
                <a:solidFill>
                  <a:srgbClr val="000000"/>
                </a:solidFill>
                <a:latin typeface="arial" panose="020B0604020202020204" pitchFamily="34" charset="0"/>
              </a:rPr>
              <a:t>Participants in both registries had median BMI values that were greater than international and their respective national reference values. </a:t>
            </a:r>
            <a:r>
              <a:rPr lang="en-US" sz="1600" dirty="0" err="1">
                <a:solidFill>
                  <a:srgbClr val="000000"/>
                </a:solidFill>
                <a:latin typeface="arial" panose="020B0604020202020204" pitchFamily="34" charset="0"/>
              </a:rPr>
              <a:t>BMIz</a:t>
            </a:r>
            <a:r>
              <a:rPr lang="en-US" sz="1600" dirty="0">
                <a:solidFill>
                  <a:srgbClr val="000000"/>
                </a:solidFill>
                <a:latin typeface="arial" panose="020B0604020202020204" pitchFamily="34" charset="0"/>
              </a:rPr>
              <a:t> was significantly greater in the T1D Exchange vs the Diabetes Prospective Follow-up (P &lt; .001). After stratification by age-group, no differences in BMI between registries existed for children 2-5 years, but differences were confirmed for 6- to 9-, 10- to 13-, and 14- to 17-year age groups (all P &lt; .001).</a:t>
            </a:r>
            <a:endParaRPr lang="en-US" sz="1600" dirty="0"/>
          </a:p>
        </p:txBody>
      </p:sp>
    </p:spTree>
    <p:extLst>
      <p:ext uri="{BB962C8B-B14F-4D97-AF65-F5344CB8AC3E}">
        <p14:creationId xmlns:p14="http://schemas.microsoft.com/office/powerpoint/2010/main" val="4098390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22" y="1063398"/>
            <a:ext cx="10307392" cy="369332"/>
          </a:xfrm>
          <a:prstGeom prst="rect">
            <a:avLst/>
          </a:prstGeom>
        </p:spPr>
        <p:txBody>
          <a:bodyPr wrap="square">
            <a:spAutoFit/>
          </a:bodyPr>
          <a:lstStyle/>
          <a:p>
            <a:r>
              <a:rPr lang="en-US" b="0" i="0" u="none" strike="noStrike" baseline="0" dirty="0" smtClean="0">
                <a:latin typeface="AdvOT7b515deb"/>
              </a:rPr>
              <a:t>This section was renamed to better capture its subject matter and was reorganized for clarity.</a:t>
            </a:r>
            <a:endParaRPr lang="en-US" dirty="0"/>
          </a:p>
        </p:txBody>
      </p:sp>
      <p:sp>
        <p:nvSpPr>
          <p:cNvPr id="3" name="Rectangle 2"/>
          <p:cNvSpPr/>
          <p:nvPr/>
        </p:nvSpPr>
        <p:spPr>
          <a:xfrm>
            <a:off x="504422" y="3242534"/>
            <a:ext cx="11068879" cy="646331"/>
          </a:xfrm>
          <a:prstGeom prst="rect">
            <a:avLst/>
          </a:prstGeom>
        </p:spPr>
        <p:txBody>
          <a:bodyPr wrap="square">
            <a:spAutoFit/>
          </a:bodyPr>
          <a:lstStyle/>
          <a:p>
            <a:r>
              <a:rPr lang="en-US" b="0" i="0" u="none" strike="noStrike" baseline="0" dirty="0" smtClean="0">
                <a:latin typeface="AdvOT7b515deb"/>
              </a:rPr>
              <a:t>A new recommendation was added about </a:t>
            </a:r>
            <a:r>
              <a:rPr lang="en-US" b="1" i="0" u="none" strike="noStrike" baseline="0" dirty="0" smtClean="0">
                <a:solidFill>
                  <a:srgbClr val="0070C0"/>
                </a:solidFill>
                <a:latin typeface="AdvOT7b515deb"/>
              </a:rPr>
              <a:t>using</a:t>
            </a:r>
            <a:r>
              <a:rPr lang="en-US" b="0" i="0" u="none" strike="noStrike" baseline="0" dirty="0" smtClean="0">
                <a:solidFill>
                  <a:srgbClr val="0070C0"/>
                </a:solidFill>
                <a:latin typeface="AdvOT7b515deb"/>
              </a:rPr>
              <a:t> </a:t>
            </a:r>
            <a:r>
              <a:rPr lang="en-US" b="1" i="0" u="none" strike="noStrike" baseline="0" dirty="0" smtClean="0">
                <a:solidFill>
                  <a:srgbClr val="0070C0"/>
                </a:solidFill>
                <a:latin typeface="AdvOT7b515deb"/>
              </a:rPr>
              <a:t>reliable data metrics </a:t>
            </a:r>
            <a:r>
              <a:rPr lang="en-US" b="0" i="0" u="none" strike="noStrike" baseline="0" dirty="0" smtClean="0">
                <a:latin typeface="AdvOT7b515deb"/>
              </a:rPr>
              <a:t>to assess and improve the quality of diabetes care and </a:t>
            </a:r>
            <a:r>
              <a:rPr lang="en-US" b="1" i="0" u="none" strike="noStrike" baseline="0" dirty="0" smtClean="0">
                <a:solidFill>
                  <a:srgbClr val="0070C0"/>
                </a:solidFill>
                <a:latin typeface="AdvOT7b515deb"/>
              </a:rPr>
              <a:t>reduce costs</a:t>
            </a:r>
            <a:r>
              <a:rPr lang="en-US" b="0" i="0" u="none" strike="noStrike" baseline="0" dirty="0" smtClean="0">
                <a:latin typeface="AdvOT7b515deb"/>
              </a:rPr>
              <a:t>. </a:t>
            </a:r>
            <a:endParaRPr lang="en-US" dirty="0"/>
          </a:p>
        </p:txBody>
      </p:sp>
      <p:sp>
        <p:nvSpPr>
          <p:cNvPr id="6" name="Rectangle 5"/>
          <p:cNvSpPr/>
          <p:nvPr/>
        </p:nvSpPr>
        <p:spPr>
          <a:xfrm>
            <a:off x="175754" y="241823"/>
            <a:ext cx="5559569"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nSpc>
                <a:spcPct val="150000"/>
              </a:lnSpc>
            </a:pPr>
            <a:r>
              <a:rPr lang="en-US" sz="1600" b="1" i="0" u="none" strike="noStrike" baseline="0" dirty="0" smtClean="0">
                <a:solidFill>
                  <a:srgbClr val="0070C0"/>
                </a:solidFill>
              </a:rPr>
              <a:t>Section 1. Improving Care and Promoting Health in Populations</a:t>
            </a:r>
          </a:p>
        </p:txBody>
      </p:sp>
      <p:grpSp>
        <p:nvGrpSpPr>
          <p:cNvPr id="9" name="Group 8"/>
          <p:cNvGrpSpPr/>
          <p:nvPr/>
        </p:nvGrpSpPr>
        <p:grpSpPr>
          <a:xfrm>
            <a:off x="693150" y="1571111"/>
            <a:ext cx="4524779" cy="1022205"/>
            <a:chOff x="1103289" y="1959564"/>
            <a:chExt cx="3571742" cy="1022205"/>
          </a:xfrm>
        </p:grpSpPr>
        <p:sp>
          <p:nvSpPr>
            <p:cNvPr id="7" name="Rectangle 6"/>
            <p:cNvSpPr/>
            <p:nvPr/>
          </p:nvSpPr>
          <p:spPr>
            <a:xfrm>
              <a:off x="1103289" y="2335438"/>
              <a:ext cx="3571742" cy="646331"/>
            </a:xfrm>
            <a:prstGeom prst="rect">
              <a:avLst/>
            </a:prstGeom>
            <a:solidFill>
              <a:schemeClr val="accent6">
                <a:lumMod val="40000"/>
                <a:lumOff val="60000"/>
              </a:schemeClr>
            </a:solidFill>
            <a:ln w="28575">
              <a:solidFill>
                <a:srgbClr val="00B050"/>
              </a:solidFill>
            </a:ln>
          </p:spPr>
          <p:txBody>
            <a:bodyPr wrap="square">
              <a:spAutoFit/>
            </a:bodyPr>
            <a:lstStyle/>
            <a:p>
              <a:pPr algn="ctr"/>
              <a:r>
                <a:rPr lang="en-US" b="1" i="0" u="none" strike="noStrike" baseline="0" dirty="0" smtClean="0">
                  <a:solidFill>
                    <a:srgbClr val="231F20"/>
                  </a:solidFill>
                </a:rPr>
                <a:t>Promoting Health and Reducing</a:t>
              </a:r>
            </a:p>
            <a:p>
              <a:pPr algn="ctr"/>
              <a:r>
                <a:rPr lang="en-US" b="1" i="0" u="none" strike="noStrike" baseline="0" dirty="0" smtClean="0">
                  <a:solidFill>
                    <a:srgbClr val="231F20"/>
                  </a:solidFill>
                </a:rPr>
                <a:t>Disparities in Populations</a:t>
              </a:r>
              <a:endParaRPr lang="en-US" b="1" dirty="0"/>
            </a:p>
          </p:txBody>
        </p:sp>
        <p:sp>
          <p:nvSpPr>
            <p:cNvPr id="8" name="TextBox 7"/>
            <p:cNvSpPr txBox="1"/>
            <p:nvPr/>
          </p:nvSpPr>
          <p:spPr>
            <a:xfrm>
              <a:off x="1103289" y="1959564"/>
              <a:ext cx="3571742" cy="369332"/>
            </a:xfrm>
            <a:prstGeom prst="rect">
              <a:avLst/>
            </a:prstGeom>
            <a:solidFill>
              <a:srgbClr val="00B050"/>
            </a:solidFill>
            <a:ln w="28575">
              <a:solidFill>
                <a:srgbClr val="00B050"/>
              </a:solidFill>
            </a:ln>
          </p:spPr>
          <p:txBody>
            <a:bodyPr wrap="square" rtlCol="0">
              <a:spAutoFit/>
            </a:bodyPr>
            <a:lstStyle/>
            <a:p>
              <a:pPr algn="ctr"/>
              <a:r>
                <a:rPr lang="en-US" b="1" dirty="0" smtClean="0">
                  <a:solidFill>
                    <a:schemeClr val="bg1"/>
                  </a:solidFill>
                </a:rPr>
                <a:t>2017</a:t>
              </a:r>
              <a:endParaRPr lang="en-US" b="1" dirty="0">
                <a:solidFill>
                  <a:schemeClr val="bg1"/>
                </a:solidFill>
              </a:endParaRPr>
            </a:p>
          </p:txBody>
        </p:sp>
      </p:grpSp>
      <p:grpSp>
        <p:nvGrpSpPr>
          <p:cNvPr id="13" name="Group 12"/>
          <p:cNvGrpSpPr/>
          <p:nvPr/>
        </p:nvGrpSpPr>
        <p:grpSpPr>
          <a:xfrm>
            <a:off x="6531573" y="1594193"/>
            <a:ext cx="5160135" cy="1022205"/>
            <a:chOff x="1103289" y="1959564"/>
            <a:chExt cx="3571742" cy="1022205"/>
          </a:xfrm>
        </p:grpSpPr>
        <p:sp>
          <p:nvSpPr>
            <p:cNvPr id="14" name="Rectangle 13"/>
            <p:cNvSpPr/>
            <p:nvPr/>
          </p:nvSpPr>
          <p:spPr>
            <a:xfrm>
              <a:off x="1103289" y="2335438"/>
              <a:ext cx="3571742" cy="646331"/>
            </a:xfrm>
            <a:prstGeom prst="rect">
              <a:avLst/>
            </a:prstGeom>
            <a:solidFill>
              <a:schemeClr val="accent5">
                <a:lumMod val="40000"/>
                <a:lumOff val="60000"/>
              </a:schemeClr>
            </a:solidFill>
            <a:ln w="28575">
              <a:solidFill>
                <a:srgbClr val="0070C0"/>
              </a:solidFill>
            </a:ln>
          </p:spPr>
          <p:txBody>
            <a:bodyPr wrap="square">
              <a:spAutoFit/>
            </a:bodyPr>
            <a:lstStyle/>
            <a:p>
              <a:pPr algn="ctr"/>
              <a:r>
                <a:rPr lang="en-US" b="1" dirty="0"/>
                <a:t>Improving Care and Promoting</a:t>
              </a:r>
            </a:p>
            <a:p>
              <a:pPr algn="ctr"/>
              <a:r>
                <a:rPr lang="en-US" b="1" dirty="0"/>
                <a:t>Health in Populations</a:t>
              </a:r>
            </a:p>
          </p:txBody>
        </p:sp>
        <p:sp>
          <p:nvSpPr>
            <p:cNvPr id="15" name="TextBox 14"/>
            <p:cNvSpPr txBox="1"/>
            <p:nvPr/>
          </p:nvSpPr>
          <p:spPr>
            <a:xfrm>
              <a:off x="1103289" y="1959564"/>
              <a:ext cx="3571742" cy="369332"/>
            </a:xfrm>
            <a:prstGeom prst="rect">
              <a:avLst/>
            </a:prstGeom>
            <a:solidFill>
              <a:srgbClr val="0070C0"/>
            </a:solidFill>
            <a:ln w="28575">
              <a:solidFill>
                <a:srgbClr val="0070C0"/>
              </a:solidFill>
            </a:ln>
          </p:spPr>
          <p:txBody>
            <a:bodyPr wrap="square" rtlCol="0">
              <a:spAutoFit/>
            </a:bodyPr>
            <a:lstStyle/>
            <a:p>
              <a:pPr algn="ctr"/>
              <a:r>
                <a:rPr lang="en-US" b="1" dirty="0" smtClean="0">
                  <a:solidFill>
                    <a:schemeClr val="bg1"/>
                  </a:solidFill>
                </a:rPr>
                <a:t>2018</a:t>
              </a:r>
              <a:endParaRPr lang="en-US" b="1" dirty="0">
                <a:solidFill>
                  <a:schemeClr val="bg1"/>
                </a:solidFill>
              </a:endParaRPr>
            </a:p>
          </p:txBody>
        </p:sp>
      </p:grpSp>
      <p:sp>
        <p:nvSpPr>
          <p:cNvPr id="16" name="Right Arrow 15"/>
          <p:cNvSpPr/>
          <p:nvPr/>
        </p:nvSpPr>
        <p:spPr>
          <a:xfrm>
            <a:off x="5454042" y="1930824"/>
            <a:ext cx="841418" cy="329707"/>
          </a:xfrm>
          <a:prstGeom prst="rightArrow">
            <a:avLst/>
          </a:prstGeom>
          <a:gradFill flip="none" rotWithShape="0">
            <a:gsLst>
              <a:gs pos="76000">
                <a:schemeClr val="accent1">
                  <a:lumMod val="59000"/>
                </a:schemeClr>
              </a:gs>
              <a:gs pos="27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96014" y="3847921"/>
            <a:ext cx="5940390" cy="2836733"/>
            <a:chOff x="396014" y="3970753"/>
            <a:chExt cx="5940390" cy="2836733"/>
          </a:xfrm>
        </p:grpSpPr>
        <p:pic>
          <p:nvPicPr>
            <p:cNvPr id="18" name="Picture 17"/>
            <p:cNvPicPr>
              <a:picLocks noChangeAspect="1"/>
            </p:cNvPicPr>
            <p:nvPr/>
          </p:nvPicPr>
          <p:blipFill>
            <a:blip r:embed="rId2"/>
            <a:stretch>
              <a:fillRect/>
            </a:stretch>
          </p:blipFill>
          <p:spPr>
            <a:xfrm>
              <a:off x="396014" y="4360363"/>
              <a:ext cx="5940390" cy="2447123"/>
            </a:xfrm>
            <a:prstGeom prst="rect">
              <a:avLst/>
            </a:prstGeom>
          </p:spPr>
        </p:pic>
        <p:sp>
          <p:nvSpPr>
            <p:cNvPr id="5" name="TextBox 4"/>
            <p:cNvSpPr txBox="1"/>
            <p:nvPr/>
          </p:nvSpPr>
          <p:spPr>
            <a:xfrm>
              <a:off x="396014" y="3970753"/>
              <a:ext cx="5940390" cy="369332"/>
            </a:xfrm>
            <a:prstGeom prst="rect">
              <a:avLst/>
            </a:prstGeom>
            <a:solidFill>
              <a:srgbClr val="00B050"/>
            </a:solidFill>
          </p:spPr>
          <p:txBody>
            <a:bodyPr wrap="square" rtlCol="0">
              <a:spAutoFit/>
            </a:bodyPr>
            <a:lstStyle/>
            <a:p>
              <a:pPr algn="ctr"/>
              <a:r>
                <a:rPr lang="en-US" b="1" dirty="0" smtClean="0">
                  <a:solidFill>
                    <a:schemeClr val="bg1"/>
                  </a:solidFill>
                </a:rPr>
                <a:t>2017</a:t>
              </a:r>
              <a:endParaRPr lang="en-US" b="1" dirty="0">
                <a:solidFill>
                  <a:schemeClr val="bg1"/>
                </a:solidFill>
              </a:endParaRPr>
            </a:p>
          </p:txBody>
        </p:sp>
      </p:grpSp>
      <p:grpSp>
        <p:nvGrpSpPr>
          <p:cNvPr id="11" name="Group 10"/>
          <p:cNvGrpSpPr/>
          <p:nvPr/>
        </p:nvGrpSpPr>
        <p:grpSpPr>
          <a:xfrm>
            <a:off x="6495492" y="3860204"/>
            <a:ext cx="5314184" cy="2797154"/>
            <a:chOff x="6495492" y="3983036"/>
            <a:chExt cx="5314184" cy="2797154"/>
          </a:xfrm>
        </p:grpSpPr>
        <p:pic>
          <p:nvPicPr>
            <p:cNvPr id="19" name="Picture 18"/>
            <p:cNvPicPr>
              <a:picLocks noChangeAspect="1"/>
            </p:cNvPicPr>
            <p:nvPr/>
          </p:nvPicPr>
          <p:blipFill>
            <a:blip r:embed="rId3"/>
            <a:stretch>
              <a:fillRect/>
            </a:stretch>
          </p:blipFill>
          <p:spPr>
            <a:xfrm>
              <a:off x="6495492" y="4364652"/>
              <a:ext cx="5314184" cy="2415538"/>
            </a:xfrm>
            <a:prstGeom prst="rect">
              <a:avLst/>
            </a:prstGeom>
          </p:spPr>
        </p:pic>
        <p:sp>
          <p:nvSpPr>
            <p:cNvPr id="21" name="Round Diagonal Corner Rectangle 20"/>
            <p:cNvSpPr/>
            <p:nvPr/>
          </p:nvSpPr>
          <p:spPr>
            <a:xfrm>
              <a:off x="6674966" y="6139867"/>
              <a:ext cx="5057685" cy="599378"/>
            </a:xfrm>
            <a:prstGeom prst="round2DiagRect">
              <a:avLst>
                <a:gd name="adj1" fmla="val 8498"/>
                <a:gd name="adj2" fmla="val 9803"/>
              </a:avLst>
            </a:prstGeom>
            <a:solidFill>
              <a:srgbClr val="CC66FF">
                <a:alpha val="4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95492" y="3983036"/>
              <a:ext cx="5314184" cy="369332"/>
            </a:xfrm>
            <a:prstGeom prst="rect">
              <a:avLst/>
            </a:prstGeom>
            <a:solidFill>
              <a:srgbClr val="0070C0"/>
            </a:solidFill>
          </p:spPr>
          <p:txBody>
            <a:bodyPr wrap="square" rtlCol="0">
              <a:spAutoFit/>
            </a:bodyPr>
            <a:lstStyle/>
            <a:p>
              <a:pPr algn="ctr"/>
              <a:r>
                <a:rPr lang="en-US" b="1" dirty="0" smtClean="0">
                  <a:solidFill>
                    <a:schemeClr val="bg1"/>
                  </a:solidFill>
                </a:rPr>
                <a:t>2018</a:t>
              </a:r>
              <a:endParaRPr lang="en-US" b="1" dirty="0">
                <a:solidFill>
                  <a:schemeClr val="bg1"/>
                </a:solidFill>
              </a:endParaRPr>
            </a:p>
          </p:txBody>
        </p:sp>
      </p:grpSp>
    </p:spTree>
    <p:extLst>
      <p:ext uri="{BB962C8B-B14F-4D97-AF65-F5344CB8AC3E}">
        <p14:creationId xmlns:p14="http://schemas.microsoft.com/office/powerpoint/2010/main" val="256637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1084" y="329745"/>
            <a:ext cx="11791950" cy="3286125"/>
            <a:chOff x="261084" y="1107672"/>
            <a:chExt cx="11791950" cy="3286125"/>
          </a:xfrm>
        </p:grpSpPr>
        <p:pic>
          <p:nvPicPr>
            <p:cNvPr id="2" name="Picture 1"/>
            <p:cNvPicPr>
              <a:picLocks noChangeAspect="1"/>
            </p:cNvPicPr>
            <p:nvPr/>
          </p:nvPicPr>
          <p:blipFill>
            <a:blip r:embed="rId2"/>
            <a:stretch>
              <a:fillRect/>
            </a:stretch>
          </p:blipFill>
          <p:spPr>
            <a:xfrm>
              <a:off x="261084" y="1107672"/>
              <a:ext cx="4791075" cy="3286125"/>
            </a:xfrm>
            <a:prstGeom prst="rect">
              <a:avLst/>
            </a:prstGeom>
            <a:ln w="28575">
              <a:solidFill>
                <a:schemeClr val="tx1"/>
              </a:solidFill>
            </a:ln>
          </p:spPr>
        </p:pic>
        <p:pic>
          <p:nvPicPr>
            <p:cNvPr id="3" name="Picture 2"/>
            <p:cNvPicPr>
              <a:picLocks noChangeAspect="1"/>
            </p:cNvPicPr>
            <p:nvPr/>
          </p:nvPicPr>
          <p:blipFill>
            <a:blip r:embed="rId3"/>
            <a:stretch>
              <a:fillRect/>
            </a:stretch>
          </p:blipFill>
          <p:spPr>
            <a:xfrm>
              <a:off x="5052159" y="1107672"/>
              <a:ext cx="7000875" cy="3286125"/>
            </a:xfrm>
            <a:prstGeom prst="rect">
              <a:avLst/>
            </a:prstGeom>
            <a:ln w="28575">
              <a:solidFill>
                <a:schemeClr val="tx1"/>
              </a:solidFill>
            </a:ln>
          </p:spPr>
        </p:pic>
      </p:grpSp>
      <p:sp>
        <p:nvSpPr>
          <p:cNvPr id="4" name="Rectangle 3"/>
          <p:cNvSpPr/>
          <p:nvPr/>
        </p:nvSpPr>
        <p:spPr>
          <a:xfrm>
            <a:off x="261084" y="3872980"/>
            <a:ext cx="1166705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solidFill>
                  <a:srgbClr val="000000"/>
                </a:solidFill>
                <a:latin typeface="arial" panose="020B0604020202020204" pitchFamily="34" charset="0"/>
              </a:rPr>
              <a:t>Greater </a:t>
            </a:r>
            <a:r>
              <a:rPr lang="en-US" dirty="0" err="1">
                <a:solidFill>
                  <a:srgbClr val="000000"/>
                </a:solidFill>
                <a:latin typeface="arial" panose="020B0604020202020204" pitchFamily="34" charset="0"/>
              </a:rPr>
              <a:t>BMIz</a:t>
            </a:r>
            <a:r>
              <a:rPr lang="en-US" dirty="0">
                <a:solidFill>
                  <a:srgbClr val="000000"/>
                </a:solidFill>
                <a:latin typeface="arial" panose="020B0604020202020204" pitchFamily="34" charset="0"/>
              </a:rPr>
              <a:t> were significantly related to greater HbA1c levels and more frequent occurrence of severe hypoglycemia across the registries, although these associations may </a:t>
            </a:r>
            <a:r>
              <a:rPr lang="en-US" dirty="0">
                <a:solidFill>
                  <a:srgbClr val="C41A08"/>
                </a:solidFill>
                <a:latin typeface="arial" panose="020B0604020202020204" pitchFamily="34" charset="0"/>
              </a:rPr>
              <a:t>not be clinically relevant</a:t>
            </a:r>
            <a:r>
              <a:rPr lang="en-US" dirty="0">
                <a:solidFill>
                  <a:srgbClr val="000000"/>
                </a:solidFill>
                <a:latin typeface="arial" panose="020B0604020202020204" pitchFamily="34" charset="0"/>
              </a:rPr>
              <a:t>.</a:t>
            </a:r>
            <a:endParaRPr lang="en-US" dirty="0"/>
          </a:p>
        </p:txBody>
      </p:sp>
      <p:sp>
        <p:nvSpPr>
          <p:cNvPr id="5" name="Rectangle 4"/>
          <p:cNvSpPr/>
          <p:nvPr/>
        </p:nvSpPr>
        <p:spPr>
          <a:xfrm>
            <a:off x="261084" y="4830717"/>
            <a:ext cx="11516934" cy="1477328"/>
          </a:xfrm>
          <a:prstGeom prst="rect">
            <a:avLst/>
          </a:prstGeom>
        </p:spPr>
        <p:txBody>
          <a:bodyPr wrap="square">
            <a:spAutoFit/>
          </a:bodyPr>
          <a:lstStyle/>
          <a:p>
            <a:r>
              <a:rPr lang="en-US" b="1" cap="all" dirty="0">
                <a:solidFill>
                  <a:srgbClr val="0070C0"/>
                </a:solidFill>
                <a:latin typeface="arial" panose="020B0604020202020204" pitchFamily="34" charset="0"/>
              </a:rPr>
              <a:t>CONCLUSIONS</a:t>
            </a:r>
            <a:r>
              <a:rPr lang="en-US" b="1" cap="all" dirty="0">
                <a:solidFill>
                  <a:srgbClr val="000000"/>
                </a:solidFill>
                <a:latin typeface="arial" panose="020B0604020202020204" pitchFamily="34" charset="0"/>
              </a:rPr>
              <a:t>:</a:t>
            </a:r>
          </a:p>
          <a:p>
            <a:r>
              <a:rPr lang="en-US" dirty="0">
                <a:solidFill>
                  <a:srgbClr val="00B050"/>
                </a:solidFill>
                <a:latin typeface="arial" panose="020B0604020202020204" pitchFamily="34" charset="0"/>
              </a:rPr>
              <a:t>Excessive weight is a common problem in children with T1D in Germany and Austria and, especially, in the US. </a:t>
            </a:r>
            <a:endParaRPr lang="en-US" dirty="0" smtClean="0">
              <a:solidFill>
                <a:srgbClr val="00B050"/>
              </a:solidFill>
              <a:latin typeface="arial" panose="020B0604020202020204" pitchFamily="34" charset="0"/>
            </a:endParaRPr>
          </a:p>
          <a:p>
            <a:endParaRPr lang="en-US" dirty="0">
              <a:solidFill>
                <a:srgbClr val="00B050"/>
              </a:solidFill>
              <a:latin typeface="arial" panose="020B0604020202020204" pitchFamily="34" charset="0"/>
            </a:endParaRPr>
          </a:p>
          <a:p>
            <a:r>
              <a:rPr lang="en-US" dirty="0" smtClean="0">
                <a:solidFill>
                  <a:srgbClr val="00B050"/>
                </a:solidFill>
                <a:latin typeface="arial" panose="020B0604020202020204" pitchFamily="34" charset="0"/>
              </a:rPr>
              <a:t>Our </a:t>
            </a:r>
            <a:r>
              <a:rPr lang="en-US" dirty="0">
                <a:solidFill>
                  <a:srgbClr val="00B050"/>
                </a:solidFill>
                <a:latin typeface="arial" panose="020B0604020202020204" pitchFamily="34" charset="0"/>
              </a:rPr>
              <a:t>data suggest that obesity contributes to the challenges in achieving optimal glycemic control in children and adolescents with T1D.</a:t>
            </a:r>
            <a:endParaRPr lang="en-US" b="0" i="0" dirty="0">
              <a:solidFill>
                <a:srgbClr val="00B050"/>
              </a:solidFill>
              <a:effectLst/>
              <a:latin typeface="arial" panose="020B0604020202020204" pitchFamily="34" charset="0"/>
            </a:endParaRPr>
          </a:p>
        </p:txBody>
      </p:sp>
    </p:spTree>
    <p:extLst>
      <p:ext uri="{BB962C8B-B14F-4D97-AF65-F5344CB8AC3E}">
        <p14:creationId xmlns:p14="http://schemas.microsoft.com/office/powerpoint/2010/main" val="3631778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761" y="875307"/>
            <a:ext cx="10893345" cy="646331"/>
          </a:xfrm>
          <a:prstGeom prst="rect">
            <a:avLst/>
          </a:prstGeom>
        </p:spPr>
        <p:txBody>
          <a:bodyPr wrap="square">
            <a:spAutoFit/>
          </a:bodyPr>
          <a:lstStyle/>
          <a:p>
            <a:r>
              <a:rPr lang="en-US" dirty="0">
                <a:latin typeface="AdvOT7b515deb"/>
              </a:rPr>
              <a:t>A clari</a:t>
            </a:r>
            <a:r>
              <a:rPr lang="en-US" dirty="0">
                <a:latin typeface="AdvOT7b515deb+fb"/>
              </a:rPr>
              <a:t>fi</a:t>
            </a:r>
            <a:r>
              <a:rPr lang="en-US" dirty="0">
                <a:latin typeface="AdvOT7b515deb"/>
              </a:rPr>
              <a:t>cation was added that, </a:t>
            </a:r>
            <a:r>
              <a:rPr lang="en-US" dirty="0" smtClean="0">
                <a:latin typeface="AdvOT7b515deb"/>
              </a:rPr>
              <a:t>while</a:t>
            </a:r>
            <a:r>
              <a:rPr lang="fa-IR" dirty="0" smtClean="0">
                <a:latin typeface="AdvOT7b515deb"/>
              </a:rPr>
              <a:t> </a:t>
            </a:r>
            <a:r>
              <a:rPr lang="en-US" dirty="0" smtClean="0">
                <a:latin typeface="AdvOT7b515deb"/>
              </a:rPr>
              <a:t>generally </a:t>
            </a:r>
            <a:r>
              <a:rPr lang="en-US" dirty="0">
                <a:latin typeface="AdvOT7b515deb"/>
              </a:rPr>
              <a:t>not recommended, </a:t>
            </a:r>
            <a:r>
              <a:rPr lang="en-US" b="1" dirty="0" smtClean="0">
                <a:solidFill>
                  <a:srgbClr val="0070C0"/>
                </a:solidFill>
                <a:latin typeface="AdvOT7b515deb"/>
              </a:rPr>
              <a:t>community</a:t>
            </a:r>
            <a:r>
              <a:rPr lang="fa-IR" b="1" dirty="0" smtClean="0">
                <a:solidFill>
                  <a:srgbClr val="0070C0"/>
                </a:solidFill>
                <a:latin typeface="AdvOT7b515deb"/>
              </a:rPr>
              <a:t> </a:t>
            </a:r>
            <a:r>
              <a:rPr lang="en-US" b="1" dirty="0" smtClean="0">
                <a:solidFill>
                  <a:srgbClr val="0070C0"/>
                </a:solidFill>
                <a:latin typeface="AdvOT7b515deb"/>
              </a:rPr>
              <a:t>screening </a:t>
            </a:r>
            <a:r>
              <a:rPr lang="en-US" dirty="0">
                <a:latin typeface="AdvOT7b515deb"/>
              </a:rPr>
              <a:t>may be considered </a:t>
            </a:r>
            <a:r>
              <a:rPr lang="en-US" dirty="0" smtClean="0">
                <a:latin typeface="AdvOT7b515deb"/>
              </a:rPr>
              <a:t>in</a:t>
            </a:r>
            <a:r>
              <a:rPr lang="fa-IR" dirty="0" smtClean="0">
                <a:latin typeface="AdvOT7b515deb"/>
              </a:rPr>
              <a:t> </a:t>
            </a:r>
            <a:r>
              <a:rPr lang="en-US" dirty="0" smtClean="0">
                <a:latin typeface="AdvOT7b515deb"/>
              </a:rPr>
              <a:t>speci</a:t>
            </a:r>
            <a:r>
              <a:rPr lang="en-US" dirty="0" smtClean="0">
                <a:latin typeface="AdvOT7b515deb+fb"/>
              </a:rPr>
              <a:t>fi</a:t>
            </a:r>
            <a:r>
              <a:rPr lang="en-US" dirty="0" smtClean="0">
                <a:latin typeface="AdvOT7b515deb"/>
              </a:rPr>
              <a:t>c </a:t>
            </a:r>
            <a:r>
              <a:rPr lang="en-US" dirty="0">
                <a:latin typeface="AdvOT7b515deb"/>
              </a:rPr>
              <a:t>situations where an </a:t>
            </a:r>
            <a:r>
              <a:rPr lang="en-US" b="1" dirty="0" smtClean="0">
                <a:solidFill>
                  <a:srgbClr val="0070C0"/>
                </a:solidFill>
                <a:latin typeface="AdvOT7b515deb"/>
              </a:rPr>
              <a:t>adequate</a:t>
            </a:r>
            <a:r>
              <a:rPr lang="fa-IR" b="1" dirty="0" smtClean="0">
                <a:solidFill>
                  <a:srgbClr val="0070C0"/>
                </a:solidFill>
                <a:latin typeface="AdvOT7b515deb"/>
              </a:rPr>
              <a:t> </a:t>
            </a:r>
            <a:r>
              <a:rPr lang="en-US" b="1" dirty="0" smtClean="0">
                <a:solidFill>
                  <a:srgbClr val="0070C0"/>
                </a:solidFill>
                <a:latin typeface="AdvOT7b515deb"/>
              </a:rPr>
              <a:t>referral </a:t>
            </a:r>
            <a:r>
              <a:rPr lang="en-US" b="1" dirty="0">
                <a:solidFill>
                  <a:srgbClr val="0070C0"/>
                </a:solidFill>
                <a:latin typeface="AdvOT7b515deb"/>
              </a:rPr>
              <a:t>system </a:t>
            </a:r>
            <a:r>
              <a:rPr lang="en-US" dirty="0">
                <a:latin typeface="AdvOT7b515deb"/>
              </a:rPr>
              <a:t>for positive tests </a:t>
            </a:r>
            <a:r>
              <a:rPr lang="en-US" dirty="0" smtClean="0">
                <a:latin typeface="AdvOT7b515deb"/>
              </a:rPr>
              <a:t>is</a:t>
            </a:r>
            <a:r>
              <a:rPr lang="fa-IR" dirty="0" smtClean="0">
                <a:latin typeface="AdvOT7b515deb"/>
              </a:rPr>
              <a:t> </a:t>
            </a:r>
            <a:r>
              <a:rPr lang="en-US" dirty="0" smtClean="0">
                <a:latin typeface="AdvOT7b515deb"/>
              </a:rPr>
              <a:t>established</a:t>
            </a:r>
            <a:r>
              <a:rPr lang="en-US" dirty="0">
                <a:latin typeface="AdvOT7b515deb"/>
              </a:rPr>
              <a:t>.</a:t>
            </a:r>
            <a:endParaRPr lang="en-US" dirty="0"/>
          </a:p>
        </p:txBody>
      </p:sp>
      <p:sp>
        <p:nvSpPr>
          <p:cNvPr id="5" name="Rectangle 4"/>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grpSp>
        <p:nvGrpSpPr>
          <p:cNvPr id="8" name="Group 7"/>
          <p:cNvGrpSpPr/>
          <p:nvPr/>
        </p:nvGrpSpPr>
        <p:grpSpPr>
          <a:xfrm>
            <a:off x="816432" y="2535545"/>
            <a:ext cx="10292845" cy="2137306"/>
            <a:chOff x="816432" y="1784914"/>
            <a:chExt cx="10292845" cy="2137306"/>
          </a:xfrm>
        </p:grpSpPr>
        <p:sp>
          <p:nvSpPr>
            <p:cNvPr id="4" name="Rectangle 3"/>
            <p:cNvSpPr/>
            <p:nvPr/>
          </p:nvSpPr>
          <p:spPr>
            <a:xfrm>
              <a:off x="816432" y="2167894"/>
              <a:ext cx="10292845" cy="175432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latin typeface="AdvOT7b515deb"/>
                </a:rPr>
                <a:t>Community screening outside a </a:t>
              </a:r>
              <a:r>
                <a:rPr lang="en-US" dirty="0" smtClean="0">
                  <a:latin typeface="AdvOT7b515deb"/>
                </a:rPr>
                <a:t>health care </a:t>
              </a:r>
              <a:r>
                <a:rPr lang="en-US" dirty="0">
                  <a:latin typeface="AdvOT7b515deb"/>
                </a:rPr>
                <a:t>setting is generally not </a:t>
              </a:r>
              <a:r>
                <a:rPr lang="en-US" dirty="0" smtClean="0">
                  <a:latin typeface="AdvOT7b515deb"/>
                </a:rPr>
                <a:t>recommended because </a:t>
              </a:r>
              <a:r>
                <a:rPr lang="en-US" dirty="0">
                  <a:latin typeface="AdvOT7b515deb"/>
                </a:rPr>
                <a:t>people with </a:t>
              </a:r>
              <a:r>
                <a:rPr lang="en-US" dirty="0" smtClean="0">
                  <a:latin typeface="AdvOT7b515deb"/>
                </a:rPr>
                <a:t>positive tests </a:t>
              </a:r>
              <a:r>
                <a:rPr lang="en-US" dirty="0">
                  <a:latin typeface="AdvOT7b515deb"/>
                </a:rPr>
                <a:t>may not seek, or have access to</a:t>
              </a:r>
              <a:r>
                <a:rPr lang="en-US" dirty="0" smtClean="0">
                  <a:latin typeface="AdvOT7b515deb"/>
                </a:rPr>
                <a:t>, appropriate </a:t>
              </a:r>
              <a:r>
                <a:rPr lang="en-US" dirty="0">
                  <a:latin typeface="AdvOT7b515deb"/>
                </a:rPr>
                <a:t>follow-up testing and care</a:t>
              </a:r>
              <a:r>
                <a:rPr lang="en-US" dirty="0" smtClean="0">
                  <a:latin typeface="AdvOT7b515deb"/>
                </a:rPr>
                <a:t>. </a:t>
              </a:r>
              <a:r>
                <a:rPr lang="en-US" b="1" dirty="0" smtClean="0">
                  <a:solidFill>
                    <a:srgbClr val="FFC000"/>
                  </a:solidFill>
                  <a:latin typeface="AdvOT7b515deb"/>
                </a:rPr>
                <a:t>However</a:t>
              </a:r>
              <a:r>
                <a:rPr lang="en-US" b="1" dirty="0">
                  <a:solidFill>
                    <a:srgbClr val="FFC000"/>
                  </a:solidFill>
                  <a:latin typeface="AdvOT7b515deb"/>
                </a:rPr>
                <a:t>, in speci</a:t>
              </a:r>
              <a:r>
                <a:rPr lang="en-US" b="1" dirty="0">
                  <a:solidFill>
                    <a:srgbClr val="FFC000"/>
                  </a:solidFill>
                  <a:latin typeface="AdvOT7b515deb+fb"/>
                </a:rPr>
                <a:t>fi</a:t>
              </a:r>
              <a:r>
                <a:rPr lang="en-US" b="1" dirty="0">
                  <a:solidFill>
                    <a:srgbClr val="FFC000"/>
                  </a:solidFill>
                  <a:latin typeface="AdvOT7b515deb"/>
                </a:rPr>
                <a:t>c situations where </a:t>
              </a:r>
              <a:r>
                <a:rPr lang="en-US" b="1" dirty="0" smtClean="0">
                  <a:solidFill>
                    <a:srgbClr val="FFC000"/>
                  </a:solidFill>
                  <a:latin typeface="AdvOT7b515deb"/>
                </a:rPr>
                <a:t>an adequate </a:t>
              </a:r>
              <a:r>
                <a:rPr lang="en-US" b="1" dirty="0">
                  <a:solidFill>
                    <a:srgbClr val="FFC000"/>
                  </a:solidFill>
                  <a:latin typeface="AdvOT7b515deb"/>
                </a:rPr>
                <a:t>referral system is </a:t>
              </a:r>
              <a:r>
                <a:rPr lang="en-US" b="1" dirty="0" smtClean="0">
                  <a:solidFill>
                    <a:srgbClr val="FFC000"/>
                  </a:solidFill>
                  <a:latin typeface="AdvOT7b515deb"/>
                </a:rPr>
                <a:t>established beforehand </a:t>
              </a:r>
              <a:r>
                <a:rPr lang="en-US" b="1" dirty="0">
                  <a:solidFill>
                    <a:srgbClr val="FFC000"/>
                  </a:solidFill>
                  <a:latin typeface="AdvOT7b515deb"/>
                </a:rPr>
                <a:t>for positive tests, </a:t>
              </a:r>
              <a:r>
                <a:rPr lang="en-US" b="1" dirty="0" smtClean="0">
                  <a:solidFill>
                    <a:srgbClr val="FFC000"/>
                  </a:solidFill>
                  <a:latin typeface="AdvOT7b515deb"/>
                </a:rPr>
                <a:t>community screening </a:t>
              </a:r>
              <a:r>
                <a:rPr lang="en-US" b="1" dirty="0">
                  <a:solidFill>
                    <a:srgbClr val="FFC000"/>
                  </a:solidFill>
                  <a:latin typeface="AdvOT7b515deb"/>
                </a:rPr>
                <a:t>may be considered</a:t>
              </a:r>
              <a:r>
                <a:rPr lang="en-US" b="1" dirty="0" smtClean="0">
                  <a:solidFill>
                    <a:srgbClr val="FFC000"/>
                  </a:solidFill>
                  <a:latin typeface="AdvOT7b515deb"/>
                </a:rPr>
                <a:t>.</a:t>
              </a:r>
              <a:r>
                <a:rPr lang="en-US" dirty="0"/>
                <a:t> </a:t>
              </a:r>
              <a:endParaRPr lang="en-US" dirty="0" smtClean="0"/>
            </a:p>
            <a:p>
              <a:r>
                <a:rPr lang="en-US" dirty="0" smtClean="0"/>
                <a:t>Community testing </a:t>
              </a:r>
              <a:r>
                <a:rPr lang="en-US" dirty="0"/>
                <a:t>may also be poorly targeted</a:t>
              </a:r>
              <a:r>
                <a:rPr lang="en-US" dirty="0" smtClean="0"/>
                <a:t>; i.e</a:t>
              </a:r>
              <a:r>
                <a:rPr lang="en-US" dirty="0"/>
                <a:t>., </a:t>
              </a:r>
              <a:r>
                <a:rPr lang="en-US" dirty="0" smtClean="0"/>
                <a:t>it may </a:t>
              </a:r>
              <a:r>
                <a:rPr lang="en-US" dirty="0"/>
                <a:t>fail to reach the groups most </a:t>
              </a:r>
              <a:r>
                <a:rPr lang="en-US" dirty="0" smtClean="0"/>
                <a:t>at risk </a:t>
              </a:r>
              <a:r>
                <a:rPr lang="en-US" dirty="0"/>
                <a:t>and inappropriately test those at </a:t>
              </a:r>
              <a:r>
                <a:rPr lang="en-US" dirty="0" smtClean="0"/>
                <a:t>very low </a:t>
              </a:r>
              <a:r>
                <a:rPr lang="en-US" dirty="0"/>
                <a:t>risk or even those who have </a:t>
              </a:r>
              <a:r>
                <a:rPr lang="en-US" dirty="0" smtClean="0"/>
                <a:t>already been </a:t>
              </a:r>
              <a:r>
                <a:rPr lang="en-US" dirty="0"/>
                <a:t>diagnosed</a:t>
              </a:r>
              <a:endParaRPr lang="en-US" b="1" dirty="0">
                <a:solidFill>
                  <a:srgbClr val="FFC000"/>
                </a:solidFill>
              </a:endParaRPr>
            </a:p>
          </p:txBody>
        </p:sp>
        <p:sp>
          <p:nvSpPr>
            <p:cNvPr id="6" name="TextBox 5"/>
            <p:cNvSpPr txBox="1"/>
            <p:nvPr/>
          </p:nvSpPr>
          <p:spPr>
            <a:xfrm>
              <a:off x="816432" y="1784914"/>
              <a:ext cx="10292845" cy="369332"/>
            </a:xfrm>
            <a:prstGeom prst="rect">
              <a:avLst/>
            </a:prstGeom>
            <a:solidFill>
              <a:srgbClr val="0070C0"/>
            </a:solidFill>
          </p:spPr>
          <p:txBody>
            <a:bodyPr wrap="square" rtlCol="0">
              <a:spAutoFit/>
            </a:bodyPr>
            <a:lstStyle/>
            <a:p>
              <a:pPr algn="ctr"/>
              <a:r>
                <a:rPr lang="en-US" b="1" dirty="0" smtClean="0">
                  <a:solidFill>
                    <a:schemeClr val="bg1"/>
                  </a:solidFill>
                </a:rPr>
                <a:t>2018</a:t>
              </a:r>
              <a:endParaRPr lang="en-US" b="1" dirty="0">
                <a:solidFill>
                  <a:schemeClr val="bg1"/>
                </a:solidFill>
              </a:endParaRPr>
            </a:p>
          </p:txBody>
        </p:sp>
      </p:grpSp>
      <p:sp>
        <p:nvSpPr>
          <p:cNvPr id="7" name="Rectangle 6"/>
          <p:cNvSpPr/>
          <p:nvPr/>
        </p:nvSpPr>
        <p:spPr>
          <a:xfrm>
            <a:off x="639007" y="6010786"/>
            <a:ext cx="10906997" cy="338554"/>
          </a:xfrm>
          <a:prstGeom prst="rect">
            <a:avLst/>
          </a:prstGeom>
        </p:spPr>
        <p:txBody>
          <a:bodyPr wrap="square">
            <a:spAutoFit/>
          </a:bodyPr>
          <a:lstStyle/>
          <a:p>
            <a:r>
              <a:rPr lang="en-US" sz="1400" b="1" dirty="0" err="1" smtClean="0">
                <a:solidFill>
                  <a:srgbClr val="00B050"/>
                </a:solidFill>
                <a:latin typeface="AdvOT7b515deb"/>
              </a:rPr>
              <a:t>Tabaei</a:t>
            </a:r>
            <a:r>
              <a:rPr lang="en-US" sz="1400" b="1" dirty="0" smtClean="0">
                <a:solidFill>
                  <a:srgbClr val="00B050"/>
                </a:solidFill>
                <a:latin typeface="AdvOT7b515deb"/>
              </a:rPr>
              <a:t> </a:t>
            </a:r>
            <a:r>
              <a:rPr lang="en-US" sz="1400" b="1" dirty="0">
                <a:solidFill>
                  <a:srgbClr val="00B050"/>
                </a:solidFill>
                <a:latin typeface="AdvOT7b515deb"/>
              </a:rPr>
              <a:t>BP, Burke R, Constance A, et al</a:t>
            </a:r>
            <a:r>
              <a:rPr lang="en-US" sz="1400" b="1" dirty="0" smtClean="0">
                <a:solidFill>
                  <a:srgbClr val="00B050"/>
                </a:solidFill>
                <a:latin typeface="AdvOT7b515deb"/>
              </a:rPr>
              <a:t>. Community-based </a:t>
            </a:r>
            <a:r>
              <a:rPr lang="en-US" sz="1400" b="1" dirty="0">
                <a:solidFill>
                  <a:srgbClr val="00B050"/>
                </a:solidFill>
                <a:latin typeface="AdvOT7b515deb"/>
              </a:rPr>
              <a:t>screening for diabetes </a:t>
            </a:r>
            <a:r>
              <a:rPr lang="en-US" sz="1400" b="1" dirty="0" smtClean="0">
                <a:solidFill>
                  <a:srgbClr val="00B050"/>
                </a:solidFill>
                <a:latin typeface="AdvOT7b515deb"/>
              </a:rPr>
              <a:t>in Michigan</a:t>
            </a:r>
            <a:r>
              <a:rPr lang="en-US" sz="1400" b="1" dirty="0">
                <a:solidFill>
                  <a:srgbClr val="00B050"/>
                </a:solidFill>
                <a:latin typeface="AdvOT7b515deb"/>
              </a:rPr>
              <a:t>. Diabetes Care </a:t>
            </a:r>
            <a:r>
              <a:rPr lang="en-US" sz="1600" b="1" dirty="0">
                <a:solidFill>
                  <a:srgbClr val="FF0000"/>
                </a:solidFill>
                <a:latin typeface="AdvOT7b515deb"/>
              </a:rPr>
              <a:t>2003</a:t>
            </a:r>
            <a:r>
              <a:rPr lang="en-US" sz="1400" b="1" dirty="0">
                <a:solidFill>
                  <a:srgbClr val="00B050"/>
                </a:solidFill>
                <a:latin typeface="AdvOT7b515deb"/>
              </a:rPr>
              <a:t>;26:668</a:t>
            </a:r>
            <a:r>
              <a:rPr lang="en-US" sz="1400" b="1" dirty="0">
                <a:solidFill>
                  <a:srgbClr val="00B050"/>
                </a:solidFill>
                <a:latin typeface="AdvOT7b515deb+20"/>
              </a:rPr>
              <a:t>–</a:t>
            </a:r>
            <a:r>
              <a:rPr lang="en-US" sz="1400" b="1" dirty="0">
                <a:solidFill>
                  <a:srgbClr val="00B050"/>
                </a:solidFill>
                <a:latin typeface="AdvOT7b515deb"/>
              </a:rPr>
              <a:t>670</a:t>
            </a:r>
            <a:endParaRPr lang="en-US" b="1" dirty="0">
              <a:solidFill>
                <a:srgbClr val="00B050"/>
              </a:solidFill>
            </a:endParaRPr>
          </a:p>
        </p:txBody>
      </p:sp>
    </p:spTree>
    <p:extLst>
      <p:ext uri="{BB962C8B-B14F-4D97-AF65-F5344CB8AC3E}">
        <p14:creationId xmlns:p14="http://schemas.microsoft.com/office/powerpoint/2010/main" val="1865297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762" y="918559"/>
            <a:ext cx="11220892" cy="646331"/>
          </a:xfrm>
          <a:prstGeom prst="rect">
            <a:avLst/>
          </a:prstGeom>
        </p:spPr>
        <p:txBody>
          <a:bodyPr wrap="square">
            <a:spAutoFit/>
          </a:bodyPr>
          <a:lstStyle/>
          <a:p>
            <a:r>
              <a:rPr lang="en-US" dirty="0">
                <a:latin typeface="AdvOT7b515deb"/>
              </a:rPr>
              <a:t>Additional detail was added </a:t>
            </a:r>
            <a:r>
              <a:rPr lang="en-US" dirty="0" smtClean="0">
                <a:latin typeface="AdvOT7b515deb"/>
              </a:rPr>
              <a:t>regarding</a:t>
            </a:r>
            <a:r>
              <a:rPr lang="fa-IR" dirty="0" smtClean="0">
                <a:latin typeface="AdvOT7b515deb"/>
              </a:rPr>
              <a:t> </a:t>
            </a:r>
            <a:r>
              <a:rPr lang="en-US" dirty="0" smtClean="0">
                <a:latin typeface="AdvOT7b515deb"/>
              </a:rPr>
              <a:t>current </a:t>
            </a:r>
            <a:r>
              <a:rPr lang="en-US" dirty="0">
                <a:latin typeface="AdvOT7b515deb"/>
              </a:rPr>
              <a:t>research on </a:t>
            </a:r>
            <a:r>
              <a:rPr lang="en-US" b="1" dirty="0" smtClean="0">
                <a:solidFill>
                  <a:srgbClr val="0070C0"/>
                </a:solidFill>
                <a:latin typeface="AdvOT7b515deb"/>
              </a:rPr>
              <a:t>antihyperglycemic</a:t>
            </a:r>
            <a:r>
              <a:rPr lang="fa-IR" b="1" dirty="0" smtClean="0">
                <a:solidFill>
                  <a:srgbClr val="0070C0"/>
                </a:solidFill>
                <a:latin typeface="AdvOT7b515deb"/>
              </a:rPr>
              <a:t> </a:t>
            </a:r>
            <a:r>
              <a:rPr lang="en-US" b="1" dirty="0" smtClean="0">
                <a:solidFill>
                  <a:srgbClr val="0070C0"/>
                </a:solidFill>
                <a:latin typeface="AdvOT7b515deb"/>
              </a:rPr>
              <a:t>treatment</a:t>
            </a:r>
            <a:r>
              <a:rPr lang="en-US" dirty="0" smtClean="0">
                <a:solidFill>
                  <a:srgbClr val="0070C0"/>
                </a:solidFill>
                <a:latin typeface="AdvOT7b515deb"/>
              </a:rPr>
              <a:t> </a:t>
            </a:r>
            <a:r>
              <a:rPr lang="en-US" dirty="0">
                <a:latin typeface="AdvOT7b515deb"/>
              </a:rPr>
              <a:t>in people with </a:t>
            </a:r>
            <a:r>
              <a:rPr lang="en-US" b="1" dirty="0" smtClean="0">
                <a:solidFill>
                  <a:srgbClr val="0070C0"/>
                </a:solidFill>
                <a:latin typeface="AdvOT7b515deb"/>
              </a:rPr>
              <a:t>post</a:t>
            </a:r>
            <a:r>
              <a:rPr lang="fa-IR" b="1" dirty="0" smtClean="0">
                <a:solidFill>
                  <a:srgbClr val="0070C0"/>
                </a:solidFill>
                <a:latin typeface="AdvOT7b515deb"/>
              </a:rPr>
              <a:t> </a:t>
            </a:r>
            <a:r>
              <a:rPr lang="en-US" b="1" dirty="0" smtClean="0">
                <a:solidFill>
                  <a:srgbClr val="0070C0"/>
                </a:solidFill>
                <a:latin typeface="AdvOT7b515deb"/>
              </a:rPr>
              <a:t>transplantation</a:t>
            </a:r>
            <a:r>
              <a:rPr lang="fa-IR" b="1" dirty="0" smtClean="0">
                <a:solidFill>
                  <a:srgbClr val="0070C0"/>
                </a:solidFill>
                <a:latin typeface="AdvOT7b515deb"/>
              </a:rPr>
              <a:t> </a:t>
            </a:r>
            <a:r>
              <a:rPr lang="en-US" dirty="0" smtClean="0">
                <a:latin typeface="AdvOT7b515deb"/>
              </a:rPr>
              <a:t>diabetes mellitus</a:t>
            </a:r>
            <a:r>
              <a:rPr lang="en-US" dirty="0">
                <a:latin typeface="AdvOT7b515deb"/>
              </a:rPr>
              <a:t>.</a:t>
            </a:r>
            <a:endParaRPr lang="en-US" dirty="0"/>
          </a:p>
        </p:txBody>
      </p:sp>
      <p:sp>
        <p:nvSpPr>
          <p:cNvPr id="5" name="Rectangle 4"/>
          <p:cNvSpPr/>
          <p:nvPr/>
        </p:nvSpPr>
        <p:spPr>
          <a:xfrm>
            <a:off x="338762" y="5841070"/>
            <a:ext cx="10588063" cy="523220"/>
          </a:xfrm>
          <a:prstGeom prst="rect">
            <a:avLst/>
          </a:prstGeom>
        </p:spPr>
        <p:txBody>
          <a:bodyPr wrap="square">
            <a:spAutoFit/>
          </a:bodyPr>
          <a:lstStyle/>
          <a:p>
            <a:r>
              <a:rPr lang="en-US" sz="1400" b="1" dirty="0">
                <a:solidFill>
                  <a:srgbClr val="00B050"/>
                </a:solidFill>
              </a:rPr>
              <a:t>Sharif A, </a:t>
            </a:r>
            <a:r>
              <a:rPr lang="en-US" sz="1400" b="1" dirty="0" err="1">
                <a:solidFill>
                  <a:srgbClr val="00B050"/>
                </a:solidFill>
              </a:rPr>
              <a:t>Hecking</a:t>
            </a:r>
            <a:r>
              <a:rPr lang="en-US" sz="1400" b="1" dirty="0">
                <a:solidFill>
                  <a:srgbClr val="00B050"/>
                </a:solidFill>
              </a:rPr>
              <a:t> M, de </a:t>
            </a:r>
            <a:r>
              <a:rPr lang="en-US" sz="1400" b="1" dirty="0" err="1">
                <a:solidFill>
                  <a:srgbClr val="00B050"/>
                </a:solidFill>
              </a:rPr>
              <a:t>Vries</a:t>
            </a:r>
            <a:r>
              <a:rPr lang="en-US" sz="1400" b="1" dirty="0">
                <a:solidFill>
                  <a:srgbClr val="00B050"/>
                </a:solidFill>
              </a:rPr>
              <a:t> APJ, et al. </a:t>
            </a:r>
            <a:r>
              <a:rPr lang="en-US" sz="1400" b="1" dirty="0" smtClean="0">
                <a:solidFill>
                  <a:srgbClr val="00B050"/>
                </a:solidFill>
              </a:rPr>
              <a:t>Proceedings </a:t>
            </a:r>
            <a:r>
              <a:rPr lang="en-US" sz="1400" b="1" dirty="0" err="1" smtClean="0">
                <a:solidFill>
                  <a:srgbClr val="00B050"/>
                </a:solidFill>
              </a:rPr>
              <a:t>froman</a:t>
            </a:r>
            <a:r>
              <a:rPr lang="en-US" sz="1400" b="1" dirty="0" smtClean="0">
                <a:solidFill>
                  <a:srgbClr val="00B050"/>
                </a:solidFill>
              </a:rPr>
              <a:t> </a:t>
            </a:r>
            <a:r>
              <a:rPr lang="en-US" sz="1400" b="1" dirty="0">
                <a:solidFill>
                  <a:srgbClr val="00B050"/>
                </a:solidFill>
              </a:rPr>
              <a:t>international consensus </a:t>
            </a:r>
            <a:r>
              <a:rPr lang="en-US" sz="1400" b="1" dirty="0" smtClean="0">
                <a:solidFill>
                  <a:srgbClr val="00B050"/>
                </a:solidFill>
              </a:rPr>
              <a:t>meeting on  </a:t>
            </a:r>
            <a:r>
              <a:rPr lang="en-US" sz="1400" b="1" dirty="0" err="1" smtClean="0">
                <a:solidFill>
                  <a:srgbClr val="00B050"/>
                </a:solidFill>
              </a:rPr>
              <a:t>posttransplantation</a:t>
            </a:r>
            <a:r>
              <a:rPr lang="en-US" sz="1400" b="1" dirty="0" smtClean="0">
                <a:solidFill>
                  <a:srgbClr val="00B050"/>
                </a:solidFill>
              </a:rPr>
              <a:t> </a:t>
            </a:r>
            <a:r>
              <a:rPr lang="en-US" sz="1400" b="1" dirty="0">
                <a:solidFill>
                  <a:srgbClr val="00B050"/>
                </a:solidFill>
              </a:rPr>
              <a:t>diabetes mellitus</a:t>
            </a:r>
            <a:r>
              <a:rPr lang="en-US" sz="1400" b="1" dirty="0" smtClean="0">
                <a:solidFill>
                  <a:srgbClr val="00B050"/>
                </a:solidFill>
              </a:rPr>
              <a:t>: recommendations </a:t>
            </a:r>
            <a:r>
              <a:rPr lang="en-US" sz="1400" b="1" dirty="0">
                <a:solidFill>
                  <a:srgbClr val="00B050"/>
                </a:solidFill>
              </a:rPr>
              <a:t>and future directions. Am </a:t>
            </a:r>
            <a:r>
              <a:rPr lang="en-US" sz="1400" b="1" dirty="0" smtClean="0">
                <a:solidFill>
                  <a:srgbClr val="00B050"/>
                </a:solidFill>
              </a:rPr>
              <a:t>J Transplant </a:t>
            </a:r>
            <a:r>
              <a:rPr lang="en-US" sz="1400" b="1" dirty="0">
                <a:solidFill>
                  <a:srgbClr val="FF0000"/>
                </a:solidFill>
              </a:rPr>
              <a:t>2014</a:t>
            </a:r>
            <a:r>
              <a:rPr lang="en-US" sz="1400" b="1" dirty="0">
                <a:solidFill>
                  <a:srgbClr val="00B050"/>
                </a:solidFill>
              </a:rPr>
              <a:t>;14:1992–2000</a:t>
            </a:r>
          </a:p>
        </p:txBody>
      </p:sp>
      <p:sp>
        <p:nvSpPr>
          <p:cNvPr id="7" name="Rectangle 6"/>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grpSp>
        <p:nvGrpSpPr>
          <p:cNvPr id="9" name="Group 8"/>
          <p:cNvGrpSpPr/>
          <p:nvPr/>
        </p:nvGrpSpPr>
        <p:grpSpPr>
          <a:xfrm>
            <a:off x="3414548" y="1978814"/>
            <a:ext cx="5279084" cy="2137306"/>
            <a:chOff x="439328" y="1924222"/>
            <a:chExt cx="5279084" cy="2137306"/>
          </a:xfrm>
        </p:grpSpPr>
        <p:sp>
          <p:nvSpPr>
            <p:cNvPr id="4" name="Rectangle 3"/>
            <p:cNvSpPr/>
            <p:nvPr/>
          </p:nvSpPr>
          <p:spPr>
            <a:xfrm>
              <a:off x="439328" y="2307202"/>
              <a:ext cx="5279084" cy="1754326"/>
            </a:xfrm>
            <a:prstGeom prst="rect">
              <a:avLst/>
            </a:prstGeom>
            <a:solidFill>
              <a:schemeClr val="accent6">
                <a:lumMod val="60000"/>
                <a:lumOff val="40000"/>
              </a:schemeClr>
            </a:solidFill>
          </p:spPr>
          <p:txBody>
            <a:bodyPr wrap="square">
              <a:spAutoFit/>
            </a:bodyPr>
            <a:lstStyle/>
            <a:p>
              <a:r>
                <a:rPr lang="en-US" dirty="0">
                  <a:solidFill>
                    <a:schemeClr val="bg1"/>
                  </a:solidFill>
                </a:rPr>
                <a:t>Although the use of </a:t>
              </a:r>
              <a:r>
                <a:rPr lang="en-US" dirty="0" smtClean="0">
                  <a:solidFill>
                    <a:schemeClr val="bg1"/>
                  </a:solidFill>
                </a:rPr>
                <a:t>immunosuppressive therapies </a:t>
              </a:r>
              <a:r>
                <a:rPr lang="en-US" dirty="0">
                  <a:solidFill>
                    <a:schemeClr val="bg1"/>
                  </a:solidFill>
                </a:rPr>
                <a:t>is a major </a:t>
              </a:r>
              <a:r>
                <a:rPr lang="en-US" dirty="0" smtClean="0">
                  <a:solidFill>
                    <a:schemeClr val="bg1"/>
                  </a:solidFill>
                </a:rPr>
                <a:t>contributor to </a:t>
              </a:r>
              <a:r>
                <a:rPr lang="en-US" dirty="0">
                  <a:solidFill>
                    <a:schemeClr val="bg1"/>
                  </a:solidFill>
                </a:rPr>
                <a:t>the </a:t>
              </a:r>
              <a:r>
                <a:rPr lang="en-US" dirty="0" smtClean="0">
                  <a:solidFill>
                    <a:schemeClr val="bg1"/>
                  </a:solidFill>
                </a:rPr>
                <a:t>development of </a:t>
              </a:r>
              <a:r>
                <a:rPr lang="en-US" dirty="0">
                  <a:solidFill>
                    <a:schemeClr val="bg1"/>
                  </a:solidFill>
                </a:rPr>
                <a:t>PTDM, the risks </a:t>
              </a:r>
              <a:r>
                <a:rPr lang="en-US" dirty="0" smtClean="0">
                  <a:solidFill>
                    <a:schemeClr val="bg1"/>
                  </a:solidFill>
                </a:rPr>
                <a:t>of transplant </a:t>
              </a:r>
              <a:r>
                <a:rPr lang="en-US" dirty="0">
                  <a:solidFill>
                    <a:schemeClr val="bg1"/>
                  </a:solidFill>
                </a:rPr>
                <a:t>rejection outweigh the risks of</a:t>
              </a:r>
            </a:p>
            <a:p>
              <a:r>
                <a:rPr lang="en-US" dirty="0">
                  <a:solidFill>
                    <a:schemeClr val="bg1"/>
                  </a:solidFill>
                </a:rPr>
                <a:t>PTDM and the role of the diabetes </a:t>
              </a:r>
              <a:r>
                <a:rPr lang="en-US" dirty="0" smtClean="0">
                  <a:solidFill>
                    <a:schemeClr val="bg1"/>
                  </a:solidFill>
                </a:rPr>
                <a:t>care provider </a:t>
              </a:r>
              <a:r>
                <a:rPr lang="en-US" dirty="0">
                  <a:solidFill>
                    <a:schemeClr val="bg1"/>
                  </a:solidFill>
                </a:rPr>
                <a:t>is to treat hyperglycemia </a:t>
              </a:r>
              <a:r>
                <a:rPr lang="en-US" dirty="0" smtClean="0">
                  <a:solidFill>
                    <a:schemeClr val="bg1"/>
                  </a:solidFill>
                </a:rPr>
                <a:t>appropriately regardless </a:t>
              </a:r>
              <a:r>
                <a:rPr lang="en-US" dirty="0">
                  <a:solidFill>
                    <a:schemeClr val="bg1"/>
                  </a:solidFill>
                </a:rPr>
                <a:t>of the type of immunosuppression</a:t>
              </a:r>
            </a:p>
          </p:txBody>
        </p:sp>
        <p:sp>
          <p:nvSpPr>
            <p:cNvPr id="8" name="TextBox 7"/>
            <p:cNvSpPr txBox="1"/>
            <p:nvPr/>
          </p:nvSpPr>
          <p:spPr>
            <a:xfrm>
              <a:off x="439328" y="1924222"/>
              <a:ext cx="5279084" cy="369332"/>
            </a:xfrm>
            <a:prstGeom prst="rect">
              <a:avLst/>
            </a:prstGeom>
            <a:solidFill>
              <a:srgbClr val="00B050"/>
            </a:solidFill>
          </p:spPr>
          <p:txBody>
            <a:bodyPr wrap="square" rtlCol="0">
              <a:spAutoFit/>
            </a:bodyPr>
            <a:lstStyle/>
            <a:p>
              <a:pPr algn="ctr"/>
              <a:r>
                <a:rPr lang="en-US" b="1" dirty="0" smtClean="0">
                  <a:solidFill>
                    <a:schemeClr val="bg1"/>
                  </a:solidFill>
                </a:rPr>
                <a:t>2017</a:t>
              </a:r>
              <a:endParaRPr lang="en-US" b="1" dirty="0">
                <a:solidFill>
                  <a:schemeClr val="bg1"/>
                </a:solidFill>
              </a:endParaRPr>
            </a:p>
          </p:txBody>
        </p:sp>
      </p:grpSp>
    </p:spTree>
    <p:extLst>
      <p:ext uri="{BB962C8B-B14F-4D97-AF65-F5344CB8AC3E}">
        <p14:creationId xmlns:p14="http://schemas.microsoft.com/office/powerpoint/2010/main" val="51298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3744" y="894362"/>
            <a:ext cx="6096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400" b="1" dirty="0" smtClean="0"/>
              <a:t>Post transplantation</a:t>
            </a:r>
            <a:r>
              <a:rPr lang="fa-IR" sz="2400" b="1" dirty="0" smtClean="0"/>
              <a:t> </a:t>
            </a:r>
            <a:r>
              <a:rPr lang="en-US" sz="2400" b="1" dirty="0" smtClean="0"/>
              <a:t>DM management (2018)</a:t>
            </a:r>
            <a:endParaRPr lang="en-US" sz="2400" b="1" dirty="0"/>
          </a:p>
        </p:txBody>
      </p:sp>
      <p:sp>
        <p:nvSpPr>
          <p:cNvPr id="5" name="Rectangle 4"/>
          <p:cNvSpPr/>
          <p:nvPr/>
        </p:nvSpPr>
        <p:spPr>
          <a:xfrm>
            <a:off x="435429" y="1643907"/>
            <a:ext cx="10100643" cy="1477328"/>
          </a:xfrm>
          <a:prstGeom prst="rect">
            <a:avLst/>
          </a:prstGeom>
        </p:spPr>
        <p:txBody>
          <a:bodyPr wrap="square">
            <a:spAutoFit/>
          </a:bodyPr>
          <a:lstStyle/>
          <a:p>
            <a:r>
              <a:rPr lang="en-US" b="1" dirty="0">
                <a:solidFill>
                  <a:srgbClr val="00B050"/>
                </a:solidFill>
              </a:rPr>
              <a:t>● </a:t>
            </a:r>
            <a:r>
              <a:rPr lang="en-US" dirty="0" smtClean="0">
                <a:solidFill>
                  <a:srgbClr val="0070C0"/>
                </a:solidFill>
              </a:rPr>
              <a:t>Few </a:t>
            </a:r>
            <a:r>
              <a:rPr lang="en-US" dirty="0">
                <a:solidFill>
                  <a:srgbClr val="0070C0"/>
                </a:solidFill>
              </a:rPr>
              <a:t>randomized controlled </a:t>
            </a:r>
            <a:r>
              <a:rPr lang="en-US" dirty="0" smtClean="0">
                <a:solidFill>
                  <a:srgbClr val="0070C0"/>
                </a:solidFill>
              </a:rPr>
              <a:t>studies have </a:t>
            </a:r>
            <a:r>
              <a:rPr lang="en-US" dirty="0">
                <a:solidFill>
                  <a:srgbClr val="0070C0"/>
                </a:solidFill>
              </a:rPr>
              <a:t>reported on the short- and </a:t>
            </a:r>
            <a:r>
              <a:rPr lang="en-US" dirty="0" smtClean="0">
                <a:solidFill>
                  <a:srgbClr val="0070C0"/>
                </a:solidFill>
              </a:rPr>
              <a:t>long term use </a:t>
            </a:r>
            <a:r>
              <a:rPr lang="en-US" dirty="0">
                <a:solidFill>
                  <a:srgbClr val="0070C0"/>
                </a:solidFill>
              </a:rPr>
              <a:t>of antihyperglycemic agents </a:t>
            </a:r>
            <a:r>
              <a:rPr lang="en-US" dirty="0" smtClean="0">
                <a:solidFill>
                  <a:srgbClr val="0070C0"/>
                </a:solidFill>
              </a:rPr>
              <a:t>in the </a:t>
            </a:r>
            <a:r>
              <a:rPr lang="en-US" dirty="0">
                <a:solidFill>
                  <a:srgbClr val="0070C0"/>
                </a:solidFill>
              </a:rPr>
              <a:t>setting of </a:t>
            </a:r>
            <a:r>
              <a:rPr lang="en-US" dirty="0" smtClean="0">
                <a:solidFill>
                  <a:srgbClr val="0070C0"/>
                </a:solidFill>
              </a:rPr>
              <a:t>PTDM.</a:t>
            </a:r>
          </a:p>
          <a:p>
            <a:endParaRPr lang="en-US" dirty="0"/>
          </a:p>
          <a:p>
            <a:r>
              <a:rPr lang="en-US" b="1" dirty="0">
                <a:solidFill>
                  <a:srgbClr val="00B050"/>
                </a:solidFill>
              </a:rPr>
              <a:t>● </a:t>
            </a:r>
            <a:r>
              <a:rPr lang="en-US" dirty="0" smtClean="0">
                <a:solidFill>
                  <a:srgbClr val="0070C0"/>
                </a:solidFill>
              </a:rPr>
              <a:t>Most studies </a:t>
            </a:r>
            <a:r>
              <a:rPr lang="en-US" dirty="0">
                <a:solidFill>
                  <a:srgbClr val="0070C0"/>
                </a:solidFill>
              </a:rPr>
              <a:t>have reported that transplant </a:t>
            </a:r>
            <a:r>
              <a:rPr lang="en-US" dirty="0" smtClean="0">
                <a:solidFill>
                  <a:srgbClr val="0070C0"/>
                </a:solidFill>
              </a:rPr>
              <a:t>patients with </a:t>
            </a:r>
            <a:r>
              <a:rPr lang="en-US" dirty="0">
                <a:solidFill>
                  <a:srgbClr val="0070C0"/>
                </a:solidFill>
              </a:rPr>
              <a:t>hyperglycemia and PTDM </a:t>
            </a:r>
            <a:r>
              <a:rPr lang="en-US" dirty="0" smtClean="0">
                <a:solidFill>
                  <a:srgbClr val="0070C0"/>
                </a:solidFill>
              </a:rPr>
              <a:t>after transplantation </a:t>
            </a:r>
            <a:r>
              <a:rPr lang="en-US" dirty="0">
                <a:solidFill>
                  <a:srgbClr val="0070C0"/>
                </a:solidFill>
              </a:rPr>
              <a:t>have higher rates </a:t>
            </a:r>
            <a:r>
              <a:rPr lang="en-US" dirty="0" smtClean="0">
                <a:solidFill>
                  <a:srgbClr val="0070C0"/>
                </a:solidFill>
              </a:rPr>
              <a:t>of rejection</a:t>
            </a:r>
            <a:r>
              <a:rPr lang="en-US" dirty="0">
                <a:solidFill>
                  <a:srgbClr val="0070C0"/>
                </a:solidFill>
              </a:rPr>
              <a:t>, infection, and </a:t>
            </a:r>
            <a:r>
              <a:rPr lang="en-US" dirty="0" smtClean="0">
                <a:solidFill>
                  <a:srgbClr val="0070C0"/>
                </a:solidFill>
              </a:rPr>
              <a:t>rehospitalization.</a:t>
            </a:r>
            <a:endParaRPr lang="en-US" dirty="0">
              <a:solidFill>
                <a:srgbClr val="0070C0"/>
              </a:solidFill>
            </a:endParaRPr>
          </a:p>
        </p:txBody>
      </p:sp>
      <p:sp>
        <p:nvSpPr>
          <p:cNvPr id="8" name="Rectangle 7"/>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10" name="Rectangle 9"/>
          <p:cNvSpPr/>
          <p:nvPr/>
        </p:nvSpPr>
        <p:spPr>
          <a:xfrm>
            <a:off x="435429" y="3220577"/>
            <a:ext cx="10701144" cy="923330"/>
          </a:xfrm>
          <a:prstGeom prst="rect">
            <a:avLst/>
          </a:prstGeom>
        </p:spPr>
        <p:txBody>
          <a:bodyPr wrap="square">
            <a:spAutoFit/>
          </a:bodyPr>
          <a:lstStyle/>
          <a:p>
            <a:r>
              <a:rPr lang="en-US" b="1" dirty="0">
                <a:solidFill>
                  <a:srgbClr val="00B050"/>
                </a:solidFill>
              </a:rPr>
              <a:t>● </a:t>
            </a:r>
            <a:r>
              <a:rPr lang="en-US" b="1" dirty="0" smtClean="0">
                <a:solidFill>
                  <a:srgbClr val="0070C0"/>
                </a:solidFill>
              </a:rPr>
              <a:t>Insulin </a:t>
            </a:r>
            <a:r>
              <a:rPr lang="en-US" b="1" dirty="0">
                <a:solidFill>
                  <a:srgbClr val="0070C0"/>
                </a:solidFill>
              </a:rPr>
              <a:t>therapy </a:t>
            </a:r>
            <a:r>
              <a:rPr lang="en-US" dirty="0">
                <a:solidFill>
                  <a:srgbClr val="0070C0"/>
                </a:solidFill>
              </a:rPr>
              <a:t>is the agent of </a:t>
            </a:r>
            <a:r>
              <a:rPr lang="en-US" b="1" dirty="0">
                <a:solidFill>
                  <a:srgbClr val="0070C0"/>
                </a:solidFill>
              </a:rPr>
              <a:t>choice for the management </a:t>
            </a:r>
            <a:r>
              <a:rPr lang="en-US" dirty="0">
                <a:solidFill>
                  <a:srgbClr val="0070C0"/>
                </a:solidFill>
              </a:rPr>
              <a:t>of hyperglycemia and diabetes in the </a:t>
            </a:r>
            <a:r>
              <a:rPr lang="en-US" b="1" dirty="0">
                <a:solidFill>
                  <a:srgbClr val="0070C0"/>
                </a:solidFill>
              </a:rPr>
              <a:t>hospital</a:t>
            </a:r>
            <a:r>
              <a:rPr lang="en-US" dirty="0">
                <a:solidFill>
                  <a:srgbClr val="0070C0"/>
                </a:solidFill>
              </a:rPr>
              <a:t> setting. After discharge, patients with preexisting diabetes could go back on their pre transplant regimen if they were in good control before transplantation. </a:t>
            </a:r>
            <a:endParaRPr lang="en-US" dirty="0">
              <a:solidFill>
                <a:srgbClr val="0070C0"/>
              </a:solidFill>
            </a:endParaRPr>
          </a:p>
        </p:txBody>
      </p:sp>
      <p:sp>
        <p:nvSpPr>
          <p:cNvPr id="11" name="Rectangle 10"/>
          <p:cNvSpPr/>
          <p:nvPr/>
        </p:nvSpPr>
        <p:spPr>
          <a:xfrm>
            <a:off x="435429" y="4378110"/>
            <a:ext cx="11534790" cy="923330"/>
          </a:xfrm>
          <a:prstGeom prst="rect">
            <a:avLst/>
          </a:prstGeom>
        </p:spPr>
        <p:txBody>
          <a:bodyPr wrap="square">
            <a:spAutoFit/>
          </a:bodyPr>
          <a:lstStyle/>
          <a:p>
            <a:r>
              <a:rPr lang="en-US" b="1" dirty="0">
                <a:solidFill>
                  <a:srgbClr val="00B050"/>
                </a:solidFill>
              </a:rPr>
              <a:t>● </a:t>
            </a:r>
            <a:r>
              <a:rPr lang="en-US" dirty="0" smtClean="0">
                <a:solidFill>
                  <a:srgbClr val="0070C0"/>
                </a:solidFill>
              </a:rPr>
              <a:t>Those </a:t>
            </a:r>
            <a:r>
              <a:rPr lang="en-US" dirty="0">
                <a:solidFill>
                  <a:srgbClr val="0070C0"/>
                </a:solidFill>
              </a:rPr>
              <a:t>with </a:t>
            </a:r>
            <a:r>
              <a:rPr lang="en-US" dirty="0" smtClean="0">
                <a:solidFill>
                  <a:srgbClr val="0070C0"/>
                </a:solidFill>
              </a:rPr>
              <a:t>previously poor </a:t>
            </a:r>
            <a:r>
              <a:rPr lang="en-US" dirty="0">
                <a:solidFill>
                  <a:srgbClr val="0070C0"/>
                </a:solidFill>
              </a:rPr>
              <a:t>control or with </a:t>
            </a:r>
            <a:r>
              <a:rPr lang="en-US" dirty="0" smtClean="0">
                <a:solidFill>
                  <a:srgbClr val="0070C0"/>
                </a:solidFill>
              </a:rPr>
              <a:t>persistent hyperglycemia </a:t>
            </a:r>
            <a:r>
              <a:rPr lang="en-US" dirty="0">
                <a:solidFill>
                  <a:srgbClr val="0070C0"/>
                </a:solidFill>
              </a:rPr>
              <a:t>should continue </a:t>
            </a:r>
            <a:r>
              <a:rPr lang="en-US" dirty="0" smtClean="0">
                <a:solidFill>
                  <a:srgbClr val="0070C0"/>
                </a:solidFill>
              </a:rPr>
              <a:t>insulin with </a:t>
            </a:r>
            <a:r>
              <a:rPr lang="en-US" dirty="0">
                <a:solidFill>
                  <a:srgbClr val="0070C0"/>
                </a:solidFill>
              </a:rPr>
              <a:t>frequent home self-monitoring </a:t>
            </a:r>
            <a:r>
              <a:rPr lang="en-US" dirty="0" smtClean="0">
                <a:solidFill>
                  <a:srgbClr val="0070C0"/>
                </a:solidFill>
              </a:rPr>
              <a:t>of blood </a:t>
            </a:r>
            <a:r>
              <a:rPr lang="en-US" dirty="0">
                <a:solidFill>
                  <a:srgbClr val="0070C0"/>
                </a:solidFill>
              </a:rPr>
              <a:t>glucose to determine when </a:t>
            </a:r>
            <a:r>
              <a:rPr lang="en-US" dirty="0" smtClean="0">
                <a:solidFill>
                  <a:srgbClr val="0070C0"/>
                </a:solidFill>
              </a:rPr>
              <a:t>insulin dose </a:t>
            </a:r>
            <a:r>
              <a:rPr lang="en-US" dirty="0">
                <a:solidFill>
                  <a:srgbClr val="0070C0"/>
                </a:solidFill>
              </a:rPr>
              <a:t>reductions may be needed </a:t>
            </a:r>
            <a:r>
              <a:rPr lang="en-US" dirty="0" smtClean="0">
                <a:solidFill>
                  <a:srgbClr val="0070C0"/>
                </a:solidFill>
              </a:rPr>
              <a:t>and when </a:t>
            </a:r>
            <a:r>
              <a:rPr lang="en-US" dirty="0">
                <a:solidFill>
                  <a:srgbClr val="0070C0"/>
                </a:solidFill>
              </a:rPr>
              <a:t>it may be appropriate to switch </a:t>
            </a:r>
            <a:r>
              <a:rPr lang="en-US" dirty="0" smtClean="0">
                <a:solidFill>
                  <a:srgbClr val="0070C0"/>
                </a:solidFill>
              </a:rPr>
              <a:t>to noninsulin </a:t>
            </a:r>
            <a:r>
              <a:rPr lang="en-US" dirty="0">
                <a:solidFill>
                  <a:srgbClr val="0070C0"/>
                </a:solidFill>
              </a:rPr>
              <a:t>agents.</a:t>
            </a:r>
          </a:p>
        </p:txBody>
      </p:sp>
    </p:spTree>
    <p:extLst>
      <p:ext uri="{BB962C8B-B14F-4D97-AF65-F5344CB8AC3E}">
        <p14:creationId xmlns:p14="http://schemas.microsoft.com/office/powerpoint/2010/main" val="1551830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163" y="1707439"/>
            <a:ext cx="10490579" cy="923330"/>
          </a:xfrm>
          <a:prstGeom prst="rect">
            <a:avLst/>
          </a:prstGeom>
        </p:spPr>
        <p:txBody>
          <a:bodyPr wrap="square">
            <a:spAutoFit/>
          </a:bodyPr>
          <a:lstStyle/>
          <a:p>
            <a:r>
              <a:rPr lang="en-US" b="1" dirty="0">
                <a:solidFill>
                  <a:srgbClr val="00B050"/>
                </a:solidFill>
              </a:rPr>
              <a:t>● </a:t>
            </a:r>
            <a:r>
              <a:rPr lang="en-US" dirty="0" smtClean="0">
                <a:solidFill>
                  <a:srgbClr val="0070C0"/>
                </a:solidFill>
              </a:rPr>
              <a:t>No </a:t>
            </a:r>
            <a:r>
              <a:rPr lang="en-US" dirty="0">
                <a:solidFill>
                  <a:srgbClr val="0070C0"/>
                </a:solidFill>
              </a:rPr>
              <a:t>studies to date have </a:t>
            </a:r>
            <a:r>
              <a:rPr lang="en-US" dirty="0" smtClean="0">
                <a:solidFill>
                  <a:srgbClr val="0070C0"/>
                </a:solidFill>
              </a:rPr>
              <a:t>established which </a:t>
            </a:r>
            <a:r>
              <a:rPr lang="en-US" dirty="0">
                <a:solidFill>
                  <a:srgbClr val="0070C0"/>
                </a:solidFill>
              </a:rPr>
              <a:t>noninsulin agents are safest </a:t>
            </a:r>
            <a:r>
              <a:rPr lang="en-US" dirty="0" smtClean="0">
                <a:solidFill>
                  <a:srgbClr val="0070C0"/>
                </a:solidFill>
              </a:rPr>
              <a:t>or most </a:t>
            </a:r>
            <a:r>
              <a:rPr lang="en-US" dirty="0">
                <a:solidFill>
                  <a:srgbClr val="0070C0"/>
                </a:solidFill>
              </a:rPr>
              <a:t>efficacious in PTDM. The choice </a:t>
            </a:r>
            <a:r>
              <a:rPr lang="en-US" dirty="0" smtClean="0">
                <a:solidFill>
                  <a:srgbClr val="0070C0"/>
                </a:solidFill>
              </a:rPr>
              <a:t>of agent </a:t>
            </a:r>
            <a:r>
              <a:rPr lang="en-US" dirty="0">
                <a:solidFill>
                  <a:srgbClr val="0070C0"/>
                </a:solidFill>
              </a:rPr>
              <a:t>is usually made based on the </a:t>
            </a:r>
            <a:r>
              <a:rPr lang="en-US" dirty="0" smtClean="0">
                <a:solidFill>
                  <a:srgbClr val="0070C0"/>
                </a:solidFill>
              </a:rPr>
              <a:t>side effect </a:t>
            </a:r>
            <a:r>
              <a:rPr lang="en-US" dirty="0">
                <a:solidFill>
                  <a:srgbClr val="0070C0"/>
                </a:solidFill>
              </a:rPr>
              <a:t>profile of the medication and </a:t>
            </a:r>
            <a:r>
              <a:rPr lang="en-US" dirty="0" smtClean="0">
                <a:solidFill>
                  <a:srgbClr val="0070C0"/>
                </a:solidFill>
              </a:rPr>
              <a:t>possible interactions </a:t>
            </a:r>
            <a:r>
              <a:rPr lang="en-US" dirty="0">
                <a:solidFill>
                  <a:srgbClr val="0070C0"/>
                </a:solidFill>
              </a:rPr>
              <a:t>with the patient’s </a:t>
            </a:r>
            <a:r>
              <a:rPr lang="en-US" dirty="0" smtClean="0">
                <a:solidFill>
                  <a:srgbClr val="0070C0"/>
                </a:solidFill>
              </a:rPr>
              <a:t>immunosuppression regimen.</a:t>
            </a:r>
            <a:endParaRPr lang="en-US" dirty="0">
              <a:solidFill>
                <a:srgbClr val="0070C0"/>
              </a:solidFill>
              <a:latin typeface="AdvOT7b515deb"/>
            </a:endParaRPr>
          </a:p>
        </p:txBody>
      </p:sp>
      <p:sp>
        <p:nvSpPr>
          <p:cNvPr id="5" name="Rectangle 4"/>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6" name="Rectangle 5"/>
          <p:cNvSpPr/>
          <p:nvPr/>
        </p:nvSpPr>
        <p:spPr>
          <a:xfrm>
            <a:off x="3083744" y="894362"/>
            <a:ext cx="6096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400" b="1" dirty="0" smtClean="0"/>
              <a:t>Post transplantation</a:t>
            </a:r>
            <a:r>
              <a:rPr lang="fa-IR" sz="2400" b="1" dirty="0" smtClean="0"/>
              <a:t> </a:t>
            </a:r>
            <a:r>
              <a:rPr lang="en-US" sz="2400" b="1" dirty="0" smtClean="0"/>
              <a:t>DM treatment (2018)</a:t>
            </a:r>
            <a:endParaRPr lang="en-US" sz="2400" b="1" dirty="0"/>
          </a:p>
        </p:txBody>
      </p:sp>
      <p:sp>
        <p:nvSpPr>
          <p:cNvPr id="7" name="Rectangle 6"/>
          <p:cNvSpPr/>
          <p:nvPr/>
        </p:nvSpPr>
        <p:spPr>
          <a:xfrm>
            <a:off x="523163" y="2789914"/>
            <a:ext cx="10490579" cy="646331"/>
          </a:xfrm>
          <a:prstGeom prst="rect">
            <a:avLst/>
          </a:prstGeom>
        </p:spPr>
        <p:txBody>
          <a:bodyPr wrap="square">
            <a:spAutoFit/>
          </a:bodyPr>
          <a:lstStyle/>
          <a:p>
            <a:r>
              <a:rPr lang="en-US" b="1" dirty="0">
                <a:solidFill>
                  <a:srgbClr val="00B050"/>
                </a:solidFill>
              </a:rPr>
              <a:t>● </a:t>
            </a:r>
            <a:r>
              <a:rPr lang="en-US" dirty="0" smtClean="0">
                <a:solidFill>
                  <a:srgbClr val="0070C0"/>
                </a:solidFill>
              </a:rPr>
              <a:t>Drug </a:t>
            </a:r>
            <a:r>
              <a:rPr lang="en-US" dirty="0">
                <a:solidFill>
                  <a:srgbClr val="0070C0"/>
                </a:solidFill>
              </a:rPr>
              <a:t>dose adjustments may be required because of decreases in the glomerular filtration rate, a relatively common complication in transplant patients.</a:t>
            </a:r>
            <a:endParaRPr lang="en-US" dirty="0">
              <a:solidFill>
                <a:srgbClr val="0070C0"/>
              </a:solidFill>
            </a:endParaRPr>
          </a:p>
        </p:txBody>
      </p:sp>
      <p:sp>
        <p:nvSpPr>
          <p:cNvPr id="8" name="Rectangle 7"/>
          <p:cNvSpPr/>
          <p:nvPr/>
        </p:nvSpPr>
        <p:spPr>
          <a:xfrm>
            <a:off x="523163" y="3795258"/>
            <a:ext cx="10832163" cy="1754326"/>
          </a:xfrm>
          <a:prstGeom prst="rect">
            <a:avLst/>
          </a:prstGeom>
        </p:spPr>
        <p:txBody>
          <a:bodyPr wrap="square">
            <a:spAutoFit/>
          </a:bodyPr>
          <a:lstStyle/>
          <a:p>
            <a:r>
              <a:rPr lang="en-US" b="1" dirty="0">
                <a:solidFill>
                  <a:srgbClr val="00B050"/>
                </a:solidFill>
              </a:rPr>
              <a:t>● </a:t>
            </a:r>
            <a:r>
              <a:rPr lang="en-US" dirty="0" smtClean="0">
                <a:solidFill>
                  <a:srgbClr val="0070C0"/>
                </a:solidFill>
              </a:rPr>
              <a:t>A small short-term </a:t>
            </a:r>
            <a:r>
              <a:rPr lang="en-US" dirty="0">
                <a:solidFill>
                  <a:srgbClr val="0070C0"/>
                </a:solidFill>
              </a:rPr>
              <a:t>pilot study reported </a:t>
            </a:r>
            <a:r>
              <a:rPr lang="en-US" dirty="0" smtClean="0">
                <a:solidFill>
                  <a:srgbClr val="0070C0"/>
                </a:solidFill>
              </a:rPr>
              <a:t>that </a:t>
            </a:r>
            <a:r>
              <a:rPr lang="en-US" b="1" dirty="0" smtClean="0">
                <a:solidFill>
                  <a:srgbClr val="0070C0"/>
                </a:solidFill>
              </a:rPr>
              <a:t>metformin </a:t>
            </a:r>
            <a:r>
              <a:rPr lang="en-US" b="1" dirty="0">
                <a:solidFill>
                  <a:srgbClr val="0070C0"/>
                </a:solidFill>
              </a:rPr>
              <a:t>was safe </a:t>
            </a:r>
            <a:r>
              <a:rPr lang="en-US" dirty="0">
                <a:solidFill>
                  <a:srgbClr val="0070C0"/>
                </a:solidFill>
              </a:rPr>
              <a:t>to use in </a:t>
            </a:r>
            <a:r>
              <a:rPr lang="en-US" b="1" dirty="0">
                <a:solidFill>
                  <a:srgbClr val="0070C0"/>
                </a:solidFill>
              </a:rPr>
              <a:t>renal </a:t>
            </a:r>
            <a:r>
              <a:rPr lang="en-US" b="1" dirty="0" smtClean="0">
                <a:solidFill>
                  <a:srgbClr val="0070C0"/>
                </a:solidFill>
              </a:rPr>
              <a:t>transplant </a:t>
            </a:r>
            <a:r>
              <a:rPr lang="en-US" dirty="0" smtClean="0">
                <a:solidFill>
                  <a:srgbClr val="0070C0"/>
                </a:solidFill>
              </a:rPr>
              <a:t>recipients , </a:t>
            </a:r>
            <a:r>
              <a:rPr lang="en-US" dirty="0">
                <a:solidFill>
                  <a:srgbClr val="0070C0"/>
                </a:solidFill>
              </a:rPr>
              <a:t>but its safety </a:t>
            </a:r>
            <a:r>
              <a:rPr lang="en-US" dirty="0" smtClean="0">
                <a:solidFill>
                  <a:srgbClr val="0070C0"/>
                </a:solidFill>
              </a:rPr>
              <a:t>has not </a:t>
            </a:r>
            <a:r>
              <a:rPr lang="en-US" dirty="0">
                <a:solidFill>
                  <a:srgbClr val="0070C0"/>
                </a:solidFill>
              </a:rPr>
              <a:t>been determined in other types </a:t>
            </a:r>
            <a:r>
              <a:rPr lang="en-US" dirty="0" smtClean="0">
                <a:solidFill>
                  <a:srgbClr val="0070C0"/>
                </a:solidFill>
              </a:rPr>
              <a:t>of organ </a:t>
            </a:r>
            <a:r>
              <a:rPr lang="en-US" dirty="0">
                <a:solidFill>
                  <a:srgbClr val="0070C0"/>
                </a:solidFill>
              </a:rPr>
              <a:t>transplant. </a:t>
            </a:r>
            <a:endParaRPr lang="en-US" dirty="0" smtClean="0">
              <a:solidFill>
                <a:srgbClr val="0070C0"/>
              </a:solidFill>
            </a:endParaRPr>
          </a:p>
          <a:p>
            <a:endParaRPr lang="en-US" b="1" dirty="0">
              <a:solidFill>
                <a:srgbClr val="0070C0"/>
              </a:solidFill>
            </a:endParaRPr>
          </a:p>
          <a:p>
            <a:endParaRPr lang="en-US" b="1" dirty="0" smtClean="0">
              <a:solidFill>
                <a:srgbClr val="0070C0"/>
              </a:solidFill>
            </a:endParaRPr>
          </a:p>
          <a:p>
            <a:r>
              <a:rPr lang="en-US" b="1" dirty="0">
                <a:solidFill>
                  <a:srgbClr val="00B050"/>
                </a:solidFill>
              </a:rPr>
              <a:t>● </a:t>
            </a:r>
            <a:r>
              <a:rPr lang="en-US" b="1" dirty="0" smtClean="0">
                <a:solidFill>
                  <a:srgbClr val="0070C0"/>
                </a:solidFill>
              </a:rPr>
              <a:t>Thiazolidinediones</a:t>
            </a:r>
            <a:r>
              <a:rPr lang="en-US" dirty="0" smtClean="0">
                <a:solidFill>
                  <a:srgbClr val="0070C0"/>
                </a:solidFill>
              </a:rPr>
              <a:t> have </a:t>
            </a:r>
            <a:r>
              <a:rPr lang="en-US" dirty="0">
                <a:solidFill>
                  <a:srgbClr val="0070C0"/>
                </a:solidFill>
              </a:rPr>
              <a:t>been used </a:t>
            </a:r>
            <a:r>
              <a:rPr lang="en-US" b="1" dirty="0">
                <a:solidFill>
                  <a:srgbClr val="0070C0"/>
                </a:solidFill>
              </a:rPr>
              <a:t>successfully</a:t>
            </a:r>
            <a:r>
              <a:rPr lang="en-US" dirty="0">
                <a:solidFill>
                  <a:srgbClr val="0070C0"/>
                </a:solidFill>
              </a:rPr>
              <a:t> in </a:t>
            </a:r>
            <a:r>
              <a:rPr lang="en-US" dirty="0" smtClean="0">
                <a:solidFill>
                  <a:srgbClr val="0070C0"/>
                </a:solidFill>
              </a:rPr>
              <a:t>patients with </a:t>
            </a:r>
            <a:r>
              <a:rPr lang="en-US" b="1" dirty="0">
                <a:solidFill>
                  <a:srgbClr val="0070C0"/>
                </a:solidFill>
              </a:rPr>
              <a:t>liver and kidney transplants</a:t>
            </a:r>
            <a:r>
              <a:rPr lang="en-US" dirty="0">
                <a:solidFill>
                  <a:srgbClr val="0070C0"/>
                </a:solidFill>
              </a:rPr>
              <a:t>, </a:t>
            </a:r>
            <a:r>
              <a:rPr lang="en-US" dirty="0" smtClean="0">
                <a:solidFill>
                  <a:srgbClr val="0070C0"/>
                </a:solidFill>
              </a:rPr>
              <a:t>but side </a:t>
            </a:r>
            <a:r>
              <a:rPr lang="en-US" dirty="0">
                <a:solidFill>
                  <a:srgbClr val="0070C0"/>
                </a:solidFill>
              </a:rPr>
              <a:t>effects include fluid retention, </a:t>
            </a:r>
            <a:r>
              <a:rPr lang="en-US" dirty="0" smtClean="0">
                <a:solidFill>
                  <a:srgbClr val="0070C0"/>
                </a:solidFill>
              </a:rPr>
              <a:t>heart failure</a:t>
            </a:r>
            <a:r>
              <a:rPr lang="en-US" dirty="0">
                <a:solidFill>
                  <a:srgbClr val="0070C0"/>
                </a:solidFill>
              </a:rPr>
              <a:t>, and </a:t>
            </a:r>
            <a:r>
              <a:rPr lang="en-US" dirty="0" smtClean="0">
                <a:solidFill>
                  <a:srgbClr val="0070C0"/>
                </a:solidFill>
              </a:rPr>
              <a:t>osteopenia.</a:t>
            </a:r>
            <a:endParaRPr lang="en-US" dirty="0">
              <a:solidFill>
                <a:srgbClr val="0070C0"/>
              </a:solidFill>
            </a:endParaRPr>
          </a:p>
        </p:txBody>
      </p:sp>
    </p:spTree>
    <p:extLst>
      <p:ext uri="{BB962C8B-B14F-4D97-AF65-F5344CB8AC3E}">
        <p14:creationId xmlns:p14="http://schemas.microsoft.com/office/powerpoint/2010/main" val="645710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642" y="1829134"/>
            <a:ext cx="10612044" cy="923330"/>
          </a:xfrm>
          <a:prstGeom prst="rect">
            <a:avLst/>
          </a:prstGeom>
        </p:spPr>
        <p:txBody>
          <a:bodyPr wrap="square">
            <a:spAutoFit/>
          </a:bodyPr>
          <a:lstStyle/>
          <a:p>
            <a:r>
              <a:rPr lang="en-US" b="1" dirty="0">
                <a:solidFill>
                  <a:srgbClr val="00B050"/>
                </a:solidFill>
              </a:rPr>
              <a:t>● </a:t>
            </a:r>
            <a:r>
              <a:rPr lang="en-US" dirty="0" smtClean="0">
                <a:solidFill>
                  <a:srgbClr val="0070C0"/>
                </a:solidFill>
              </a:rPr>
              <a:t>Dipeptidyl peptidase </a:t>
            </a:r>
            <a:r>
              <a:rPr lang="en-US" dirty="0">
                <a:solidFill>
                  <a:srgbClr val="0070C0"/>
                </a:solidFill>
              </a:rPr>
              <a:t>4 inhibitors do not </a:t>
            </a:r>
            <a:r>
              <a:rPr lang="en-US" dirty="0" smtClean="0">
                <a:solidFill>
                  <a:srgbClr val="0070C0"/>
                </a:solidFill>
              </a:rPr>
              <a:t>interact with </a:t>
            </a:r>
            <a:r>
              <a:rPr lang="en-US" dirty="0">
                <a:solidFill>
                  <a:srgbClr val="0070C0"/>
                </a:solidFill>
              </a:rPr>
              <a:t>immunosuppressant drugs and </a:t>
            </a:r>
            <a:r>
              <a:rPr lang="en-US" dirty="0" smtClean="0">
                <a:solidFill>
                  <a:srgbClr val="0070C0"/>
                </a:solidFill>
              </a:rPr>
              <a:t>have  demonstrated </a:t>
            </a:r>
            <a:r>
              <a:rPr lang="en-US" dirty="0">
                <a:solidFill>
                  <a:srgbClr val="0070C0"/>
                </a:solidFill>
              </a:rPr>
              <a:t>safety in small clinical </a:t>
            </a:r>
            <a:r>
              <a:rPr lang="en-US" dirty="0" smtClean="0">
                <a:solidFill>
                  <a:srgbClr val="0070C0"/>
                </a:solidFill>
              </a:rPr>
              <a:t>trials.</a:t>
            </a:r>
          </a:p>
          <a:p>
            <a:endParaRPr lang="en-US" dirty="0"/>
          </a:p>
        </p:txBody>
      </p:sp>
      <p:sp>
        <p:nvSpPr>
          <p:cNvPr id="6" name="Rectangle 5"/>
          <p:cNvSpPr/>
          <p:nvPr/>
        </p:nvSpPr>
        <p:spPr>
          <a:xfrm>
            <a:off x="442642" y="2752464"/>
            <a:ext cx="10612044" cy="646331"/>
          </a:xfrm>
          <a:prstGeom prst="rect">
            <a:avLst/>
          </a:prstGeom>
        </p:spPr>
        <p:txBody>
          <a:bodyPr wrap="square">
            <a:spAutoFit/>
          </a:bodyPr>
          <a:lstStyle/>
          <a:p>
            <a:r>
              <a:rPr lang="en-US" b="1" dirty="0">
                <a:solidFill>
                  <a:srgbClr val="00B050"/>
                </a:solidFill>
              </a:rPr>
              <a:t>● </a:t>
            </a:r>
            <a:r>
              <a:rPr lang="en-US" dirty="0" smtClean="0">
                <a:solidFill>
                  <a:srgbClr val="0070C0"/>
                </a:solidFill>
              </a:rPr>
              <a:t>Well-designed </a:t>
            </a:r>
            <a:r>
              <a:rPr lang="en-US" dirty="0">
                <a:solidFill>
                  <a:srgbClr val="0070C0"/>
                </a:solidFill>
              </a:rPr>
              <a:t>intervention trials examining the efficacy and safety of these and other antihyperglycemic </a:t>
            </a:r>
            <a:r>
              <a:rPr lang="en-US" dirty="0" smtClean="0">
                <a:solidFill>
                  <a:srgbClr val="0070C0"/>
                </a:solidFill>
              </a:rPr>
              <a:t>agents in </a:t>
            </a:r>
            <a:r>
              <a:rPr lang="en-US" dirty="0">
                <a:solidFill>
                  <a:srgbClr val="0070C0"/>
                </a:solidFill>
              </a:rPr>
              <a:t>patients with PTDM are needed.</a:t>
            </a:r>
            <a:endParaRPr lang="en-US" dirty="0">
              <a:solidFill>
                <a:srgbClr val="0070C0"/>
              </a:solidFill>
            </a:endParaRPr>
          </a:p>
        </p:txBody>
      </p:sp>
      <p:sp>
        <p:nvSpPr>
          <p:cNvPr id="7" name="Rectangle 6"/>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8" name="Rectangle 7"/>
          <p:cNvSpPr/>
          <p:nvPr/>
        </p:nvSpPr>
        <p:spPr>
          <a:xfrm>
            <a:off x="3083744" y="894362"/>
            <a:ext cx="6096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r>
              <a:rPr lang="en-US" sz="2400" b="1" dirty="0" smtClean="0"/>
              <a:t>Post transplantation</a:t>
            </a:r>
            <a:r>
              <a:rPr lang="fa-IR" sz="2400" b="1" dirty="0" smtClean="0"/>
              <a:t> </a:t>
            </a:r>
            <a:r>
              <a:rPr lang="en-US" sz="2400" b="1" dirty="0" smtClean="0"/>
              <a:t>DM treatment (2018)</a:t>
            </a:r>
            <a:endParaRPr lang="en-US" sz="2400" b="1" dirty="0"/>
          </a:p>
        </p:txBody>
      </p:sp>
    </p:spTree>
    <p:extLst>
      <p:ext uri="{BB962C8B-B14F-4D97-AF65-F5344CB8AC3E}">
        <p14:creationId xmlns:p14="http://schemas.microsoft.com/office/powerpoint/2010/main" val="1718001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539" y="166118"/>
            <a:ext cx="2333625" cy="657225"/>
          </a:xfrm>
          <a:prstGeom prst="rect">
            <a:avLst/>
          </a:prstGeom>
        </p:spPr>
      </p:pic>
      <p:pic>
        <p:nvPicPr>
          <p:cNvPr id="3" name="Picture 2"/>
          <p:cNvPicPr>
            <a:picLocks noChangeAspect="1"/>
          </p:cNvPicPr>
          <p:nvPr/>
        </p:nvPicPr>
        <p:blipFill>
          <a:blip r:embed="rId3"/>
          <a:stretch>
            <a:fillRect/>
          </a:stretch>
        </p:blipFill>
        <p:spPr>
          <a:xfrm>
            <a:off x="2677164" y="632843"/>
            <a:ext cx="7591425" cy="1685925"/>
          </a:xfrm>
          <a:prstGeom prst="rect">
            <a:avLst/>
          </a:prstGeom>
        </p:spPr>
      </p:pic>
      <p:pic>
        <p:nvPicPr>
          <p:cNvPr id="5" name="Picture 4"/>
          <p:cNvPicPr>
            <a:picLocks noChangeAspect="1"/>
          </p:cNvPicPr>
          <p:nvPr/>
        </p:nvPicPr>
        <p:blipFill>
          <a:blip r:embed="rId4"/>
          <a:stretch>
            <a:fillRect/>
          </a:stretch>
        </p:blipFill>
        <p:spPr>
          <a:xfrm>
            <a:off x="2734313" y="356618"/>
            <a:ext cx="2809875" cy="276225"/>
          </a:xfrm>
          <a:prstGeom prst="rect">
            <a:avLst/>
          </a:prstGeom>
        </p:spPr>
      </p:pic>
      <p:sp>
        <p:nvSpPr>
          <p:cNvPr id="6" name="Rounded Rectangle 5"/>
          <p:cNvSpPr/>
          <p:nvPr/>
        </p:nvSpPr>
        <p:spPr>
          <a:xfrm>
            <a:off x="2677164" y="329322"/>
            <a:ext cx="2867024" cy="276225"/>
          </a:xfrm>
          <a:prstGeom prst="roundRect">
            <a:avLst/>
          </a:prstGeom>
          <a:solidFill>
            <a:srgbClr val="5B9BD5">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9683" y="2318768"/>
            <a:ext cx="10686198" cy="4247317"/>
          </a:xfrm>
          <a:prstGeom prst="rect">
            <a:avLst/>
          </a:prstGeom>
        </p:spPr>
        <p:txBody>
          <a:bodyPr wrap="square">
            <a:spAutoFit/>
          </a:bodyPr>
          <a:lstStyle/>
          <a:p>
            <a:pPr algn="just"/>
            <a:r>
              <a:rPr lang="en-US" b="1" dirty="0">
                <a:solidFill>
                  <a:srgbClr val="000000"/>
                </a:solidFill>
                <a:latin typeface="Times" panose="02020603050405020304" pitchFamily="18" charset="0"/>
              </a:rPr>
              <a:t>METHODS </a:t>
            </a:r>
            <a:endParaRPr lang="en-US" dirty="0">
              <a:solidFill>
                <a:srgbClr val="000000"/>
              </a:solidFill>
              <a:latin typeface="Times" panose="02020603050405020304" pitchFamily="18" charset="0"/>
            </a:endParaRPr>
          </a:p>
          <a:p>
            <a:pPr algn="just"/>
            <a:r>
              <a:rPr lang="en-US" dirty="0" smtClean="0">
                <a:solidFill>
                  <a:srgbClr val="000000"/>
                </a:solidFill>
                <a:latin typeface="Times" panose="02020603050405020304" pitchFamily="18" charset="0"/>
              </a:rPr>
              <a:t>PubMed </a:t>
            </a:r>
            <a:r>
              <a:rPr lang="en-US" dirty="0">
                <a:solidFill>
                  <a:srgbClr val="000000"/>
                </a:solidFill>
                <a:latin typeface="Times" panose="02020603050405020304" pitchFamily="18" charset="0"/>
              </a:rPr>
              <a:t>search </a:t>
            </a:r>
            <a:r>
              <a:rPr lang="en-US" dirty="0" smtClean="0">
                <a:solidFill>
                  <a:srgbClr val="000000"/>
                </a:solidFill>
                <a:latin typeface="Times" panose="02020603050405020304" pitchFamily="18" charset="0"/>
              </a:rPr>
              <a:t>with </a:t>
            </a:r>
            <a:r>
              <a:rPr lang="en-US" dirty="0">
                <a:solidFill>
                  <a:srgbClr val="000000"/>
                </a:solidFill>
                <a:latin typeface="Times" panose="02020603050405020304" pitchFamily="18" charset="0"/>
              </a:rPr>
              <a:t>the following key words</a:t>
            </a:r>
            <a:r>
              <a:rPr lang="en-US" dirty="0" smtClean="0">
                <a:solidFill>
                  <a:srgbClr val="000000"/>
                </a:solidFill>
                <a:latin typeface="Times" panose="02020603050405020304" pitchFamily="18" charset="0"/>
              </a:rPr>
              <a:t>:</a:t>
            </a:r>
          </a:p>
          <a:p>
            <a:pPr algn="just"/>
            <a:endParaRPr lang="en-US" dirty="0" smtClean="0">
              <a:solidFill>
                <a:srgbClr val="000000"/>
              </a:solidFill>
              <a:latin typeface="Times" panose="02020603050405020304" pitchFamily="18" charset="0"/>
            </a:endParaRPr>
          </a:p>
          <a:p>
            <a:pPr algn="just"/>
            <a:r>
              <a:rPr lang="en-US" dirty="0" smtClean="0">
                <a:solidFill>
                  <a:srgbClr val="000000"/>
                </a:solidFill>
                <a:latin typeface="Times" panose="02020603050405020304" pitchFamily="18" charset="0"/>
              </a:rPr>
              <a:t>“</a:t>
            </a:r>
            <a:r>
              <a:rPr lang="en-US" dirty="0">
                <a:solidFill>
                  <a:srgbClr val="00B050"/>
                </a:solidFill>
                <a:latin typeface="Times" panose="02020603050405020304" pitchFamily="18" charset="0"/>
              </a:rPr>
              <a:t>new-onset diabetes after transplantation</a:t>
            </a:r>
            <a:r>
              <a:rPr lang="en-US" dirty="0">
                <a:solidFill>
                  <a:srgbClr val="000000"/>
                </a:solidFill>
                <a:latin typeface="Times" panose="02020603050405020304" pitchFamily="18" charset="0"/>
              </a:rPr>
              <a:t>” </a:t>
            </a:r>
            <a:r>
              <a:rPr lang="en-US" dirty="0" smtClean="0">
                <a:solidFill>
                  <a:srgbClr val="000000"/>
                </a:solidFill>
                <a:latin typeface="Times" panose="02020603050405020304" pitchFamily="18" charset="0"/>
              </a:rPr>
              <a:t>/ </a:t>
            </a:r>
            <a:r>
              <a:rPr lang="en-US" dirty="0">
                <a:solidFill>
                  <a:srgbClr val="000000"/>
                </a:solidFill>
                <a:latin typeface="Times" panose="02020603050405020304" pitchFamily="18" charset="0"/>
              </a:rPr>
              <a:t>“</a:t>
            </a:r>
            <a:r>
              <a:rPr lang="en-US" b="1" dirty="0">
                <a:solidFill>
                  <a:srgbClr val="00B050"/>
                </a:solidFill>
                <a:latin typeface="Times" panose="02020603050405020304" pitchFamily="18" charset="0"/>
              </a:rPr>
              <a:t>NODAT</a:t>
            </a:r>
            <a:r>
              <a:rPr lang="en-US" dirty="0">
                <a:solidFill>
                  <a:srgbClr val="000000"/>
                </a:solidFill>
                <a:latin typeface="Times" panose="02020603050405020304" pitchFamily="18" charset="0"/>
              </a:rPr>
              <a:t>” </a:t>
            </a:r>
            <a:r>
              <a:rPr lang="en-US" dirty="0" smtClean="0">
                <a:solidFill>
                  <a:srgbClr val="000000"/>
                </a:solidFill>
                <a:latin typeface="Times" panose="02020603050405020304" pitchFamily="18" charset="0"/>
              </a:rPr>
              <a:t>or </a:t>
            </a:r>
          </a:p>
          <a:p>
            <a:pPr algn="just"/>
            <a:r>
              <a:rPr lang="en-US" dirty="0" smtClean="0">
                <a:solidFill>
                  <a:srgbClr val="000000"/>
                </a:solidFill>
                <a:latin typeface="Times" panose="02020603050405020304" pitchFamily="18" charset="0"/>
              </a:rPr>
              <a:t>“</a:t>
            </a:r>
            <a:r>
              <a:rPr lang="en-US" dirty="0" smtClean="0">
                <a:solidFill>
                  <a:srgbClr val="00B050"/>
                </a:solidFill>
                <a:latin typeface="Times" panose="02020603050405020304" pitchFamily="18" charset="0"/>
              </a:rPr>
              <a:t>post transplantation </a:t>
            </a:r>
            <a:r>
              <a:rPr lang="en-US" dirty="0">
                <a:solidFill>
                  <a:srgbClr val="00B050"/>
                </a:solidFill>
                <a:latin typeface="Times" panose="02020603050405020304" pitchFamily="18" charset="0"/>
              </a:rPr>
              <a:t>diabetes</a:t>
            </a:r>
            <a:r>
              <a:rPr lang="en-US" dirty="0">
                <a:solidFill>
                  <a:srgbClr val="000000"/>
                </a:solidFill>
                <a:latin typeface="Times" panose="02020603050405020304" pitchFamily="18" charset="0"/>
              </a:rPr>
              <a:t>” </a:t>
            </a:r>
            <a:r>
              <a:rPr lang="en-US" dirty="0" smtClean="0">
                <a:solidFill>
                  <a:srgbClr val="000000"/>
                </a:solidFill>
                <a:latin typeface="Times" panose="02020603050405020304" pitchFamily="18" charset="0"/>
              </a:rPr>
              <a:t>/ </a:t>
            </a:r>
            <a:r>
              <a:rPr lang="en-US" dirty="0">
                <a:solidFill>
                  <a:srgbClr val="000000"/>
                </a:solidFill>
                <a:latin typeface="Times" panose="02020603050405020304" pitchFamily="18" charset="0"/>
              </a:rPr>
              <a:t>“</a:t>
            </a:r>
            <a:r>
              <a:rPr lang="en-US" b="1" dirty="0" smtClean="0">
                <a:solidFill>
                  <a:srgbClr val="00B050"/>
                </a:solidFill>
                <a:latin typeface="Times" panose="02020603050405020304" pitchFamily="18" charset="0"/>
              </a:rPr>
              <a:t>PTDM</a:t>
            </a:r>
            <a:r>
              <a:rPr lang="en-US" dirty="0" smtClean="0">
                <a:latin typeface="Times" panose="02020603050405020304" pitchFamily="18" charset="0"/>
              </a:rPr>
              <a:t>”</a:t>
            </a:r>
          </a:p>
          <a:p>
            <a:pPr algn="just"/>
            <a:endParaRPr lang="en-US" dirty="0">
              <a:solidFill>
                <a:srgbClr val="000000"/>
              </a:solidFill>
              <a:latin typeface="Times" panose="02020603050405020304" pitchFamily="18" charset="0"/>
            </a:endParaRPr>
          </a:p>
          <a:p>
            <a:pPr algn="just"/>
            <a:r>
              <a:rPr lang="en-US" b="1" dirty="0" smtClean="0">
                <a:solidFill>
                  <a:srgbClr val="0070C0"/>
                </a:solidFill>
                <a:latin typeface="Times" panose="02020603050405020304" pitchFamily="18" charset="0"/>
              </a:rPr>
              <a:t>Study </a:t>
            </a:r>
            <a:r>
              <a:rPr lang="en-US" b="1" dirty="0">
                <a:solidFill>
                  <a:srgbClr val="0070C0"/>
                </a:solidFill>
                <a:latin typeface="Times" panose="02020603050405020304" pitchFamily="18" charset="0"/>
              </a:rPr>
              <a:t>questions: </a:t>
            </a:r>
            <a:endParaRPr lang="en-US" b="1" dirty="0" smtClean="0">
              <a:solidFill>
                <a:srgbClr val="0070C0"/>
              </a:solidFill>
              <a:latin typeface="Times" panose="02020603050405020304" pitchFamily="18" charset="0"/>
            </a:endParaRPr>
          </a:p>
          <a:p>
            <a:pPr algn="just"/>
            <a:r>
              <a:rPr lang="en-US" b="1" dirty="0" smtClean="0">
                <a:solidFill>
                  <a:srgbClr val="00B050"/>
                </a:solidFill>
                <a:latin typeface="Times" panose="02020603050405020304" pitchFamily="18" charset="0"/>
              </a:rPr>
              <a:t>&gt;&gt;</a:t>
            </a:r>
            <a:r>
              <a:rPr lang="en-US" dirty="0" smtClean="0">
                <a:solidFill>
                  <a:srgbClr val="000000"/>
                </a:solidFill>
                <a:latin typeface="Times" panose="02020603050405020304" pitchFamily="18" charset="0"/>
              </a:rPr>
              <a:t> what </a:t>
            </a:r>
            <a:r>
              <a:rPr lang="en-US" dirty="0">
                <a:solidFill>
                  <a:srgbClr val="000000"/>
                </a:solidFill>
                <a:latin typeface="Times" panose="02020603050405020304" pitchFamily="18" charset="0"/>
              </a:rPr>
              <a:t>is the </a:t>
            </a:r>
            <a:r>
              <a:rPr lang="en-US" b="1" dirty="0">
                <a:solidFill>
                  <a:srgbClr val="00B050"/>
                </a:solidFill>
                <a:latin typeface="Times" panose="02020603050405020304" pitchFamily="18" charset="0"/>
              </a:rPr>
              <a:t>efficacy</a:t>
            </a:r>
            <a:r>
              <a:rPr lang="en-US" dirty="0">
                <a:solidFill>
                  <a:srgbClr val="000000"/>
                </a:solidFill>
                <a:latin typeface="Times" panose="02020603050405020304" pitchFamily="18" charset="0"/>
              </a:rPr>
              <a:t> of various available therapies for hyperglycemia management in PTDM </a:t>
            </a:r>
            <a:endParaRPr lang="en-US" dirty="0" smtClean="0">
              <a:solidFill>
                <a:srgbClr val="000000"/>
              </a:solidFill>
              <a:latin typeface="Times" panose="02020603050405020304" pitchFamily="18" charset="0"/>
            </a:endParaRPr>
          </a:p>
          <a:p>
            <a:pPr algn="just"/>
            <a:r>
              <a:rPr lang="en-US" b="1" dirty="0" smtClean="0">
                <a:solidFill>
                  <a:srgbClr val="00B050"/>
                </a:solidFill>
                <a:latin typeface="Times" panose="02020603050405020304" pitchFamily="18" charset="0"/>
              </a:rPr>
              <a:t>&gt;&gt;</a:t>
            </a:r>
            <a:r>
              <a:rPr lang="en-US" dirty="0" smtClean="0">
                <a:solidFill>
                  <a:srgbClr val="000000"/>
                </a:solidFill>
                <a:latin typeface="Times" panose="02020603050405020304" pitchFamily="18" charset="0"/>
              </a:rPr>
              <a:t> what </a:t>
            </a:r>
            <a:r>
              <a:rPr lang="en-US" dirty="0">
                <a:solidFill>
                  <a:srgbClr val="000000"/>
                </a:solidFill>
                <a:latin typeface="Times" panose="02020603050405020304" pitchFamily="18" charset="0"/>
              </a:rPr>
              <a:t>is known about the </a:t>
            </a:r>
            <a:r>
              <a:rPr lang="en-US" b="1" dirty="0">
                <a:solidFill>
                  <a:srgbClr val="00B050"/>
                </a:solidFill>
                <a:latin typeface="Times" panose="02020603050405020304" pitchFamily="18" charset="0"/>
              </a:rPr>
              <a:t>safety</a:t>
            </a:r>
            <a:r>
              <a:rPr lang="en-US" dirty="0">
                <a:solidFill>
                  <a:srgbClr val="000000"/>
                </a:solidFill>
                <a:latin typeface="Times" panose="02020603050405020304" pitchFamily="18" charset="0"/>
              </a:rPr>
              <a:t> of available glucose-lowering agents in this population? </a:t>
            </a:r>
            <a:endParaRPr lang="en-US" dirty="0" smtClean="0">
              <a:solidFill>
                <a:srgbClr val="000000"/>
              </a:solidFill>
              <a:latin typeface="Times" panose="02020603050405020304" pitchFamily="18" charset="0"/>
            </a:endParaRPr>
          </a:p>
          <a:p>
            <a:pPr marL="342900" indent="-342900" algn="just">
              <a:buAutoNum type="arabicParenBoth"/>
            </a:pPr>
            <a:endParaRPr lang="en-US" dirty="0">
              <a:solidFill>
                <a:srgbClr val="000000"/>
              </a:solidFill>
              <a:latin typeface="Times" panose="02020603050405020304" pitchFamily="18" charset="0"/>
            </a:endParaRPr>
          </a:p>
          <a:p>
            <a:pPr algn="just"/>
            <a:r>
              <a:rPr lang="en-US" b="1" dirty="0" smtClean="0">
                <a:solidFill>
                  <a:srgbClr val="0070C0"/>
                </a:solidFill>
                <a:latin typeface="Times" panose="02020603050405020304" pitchFamily="18" charset="0"/>
              </a:rPr>
              <a:t>Inclusion </a:t>
            </a:r>
            <a:r>
              <a:rPr lang="en-US" b="1" dirty="0">
                <a:solidFill>
                  <a:srgbClr val="0070C0"/>
                </a:solidFill>
                <a:latin typeface="Times" panose="02020603050405020304" pitchFamily="18" charset="0"/>
              </a:rPr>
              <a:t>criteria </a:t>
            </a:r>
            <a:r>
              <a:rPr lang="en-US" dirty="0" smtClean="0">
                <a:solidFill>
                  <a:srgbClr val="000000"/>
                </a:solidFill>
                <a:latin typeface="Times" panose="02020603050405020304" pitchFamily="18" charset="0"/>
              </a:rPr>
              <a:t>: </a:t>
            </a:r>
            <a:r>
              <a:rPr lang="en-US" dirty="0">
                <a:solidFill>
                  <a:srgbClr val="000000"/>
                </a:solidFill>
                <a:latin typeface="Times" panose="02020603050405020304" pitchFamily="18" charset="0"/>
              </a:rPr>
              <a:t>adult subjects (&gt;18 years of age), diagnosis of NODAT and use of glucose-lowering therapy. </a:t>
            </a:r>
            <a:endParaRPr lang="en-US" dirty="0" smtClean="0">
              <a:solidFill>
                <a:srgbClr val="000000"/>
              </a:solidFill>
              <a:latin typeface="Times" panose="02020603050405020304" pitchFamily="18" charset="0"/>
            </a:endParaRPr>
          </a:p>
          <a:p>
            <a:pPr algn="just"/>
            <a:r>
              <a:rPr lang="en-US" b="1" dirty="0" smtClean="0">
                <a:solidFill>
                  <a:srgbClr val="0070C0"/>
                </a:solidFill>
                <a:latin typeface="Times" panose="02020603050405020304" pitchFamily="18" charset="0"/>
              </a:rPr>
              <a:t>Exclusion criteria </a:t>
            </a:r>
            <a:r>
              <a:rPr lang="en-US" dirty="0" smtClean="0">
                <a:solidFill>
                  <a:srgbClr val="000000"/>
                </a:solidFill>
                <a:latin typeface="Times" panose="02020603050405020304" pitchFamily="18" charset="0"/>
              </a:rPr>
              <a:t>:children </a:t>
            </a:r>
            <a:r>
              <a:rPr lang="en-US" dirty="0">
                <a:solidFill>
                  <a:srgbClr val="000000"/>
                </a:solidFill>
                <a:latin typeface="Times" panose="02020603050405020304" pitchFamily="18" charset="0"/>
              </a:rPr>
              <a:t>(&lt;18 years of age), patients with known </a:t>
            </a:r>
            <a:r>
              <a:rPr lang="en-US" dirty="0" smtClean="0">
                <a:solidFill>
                  <a:srgbClr val="000000"/>
                </a:solidFill>
                <a:latin typeface="Times" panose="02020603050405020304" pitchFamily="18" charset="0"/>
              </a:rPr>
              <a:t>pre transplant </a:t>
            </a:r>
            <a:r>
              <a:rPr lang="en-US" dirty="0">
                <a:solidFill>
                  <a:srgbClr val="000000"/>
                </a:solidFill>
                <a:latin typeface="Times" panose="02020603050405020304" pitchFamily="18" charset="0"/>
              </a:rPr>
              <a:t>diabetes, and studies not addressing glucose-lowering agents. </a:t>
            </a:r>
            <a:endParaRPr lang="en-US" dirty="0" smtClean="0">
              <a:solidFill>
                <a:srgbClr val="000000"/>
              </a:solidFill>
              <a:latin typeface="Times" panose="02020603050405020304" pitchFamily="18" charset="0"/>
            </a:endParaRPr>
          </a:p>
          <a:p>
            <a:pPr algn="just"/>
            <a:endParaRPr lang="en-US" dirty="0">
              <a:solidFill>
                <a:srgbClr val="000000"/>
              </a:solidFill>
              <a:latin typeface="Times" panose="02020603050405020304" pitchFamily="18" charset="0"/>
            </a:endParaRPr>
          </a:p>
          <a:p>
            <a:pPr algn="just"/>
            <a:r>
              <a:rPr lang="en-US" b="1" dirty="0" smtClean="0">
                <a:solidFill>
                  <a:srgbClr val="0070C0"/>
                </a:solidFill>
                <a:latin typeface="Times" panose="02020603050405020304" pitchFamily="18" charset="0"/>
              </a:rPr>
              <a:t>Articles number</a:t>
            </a:r>
            <a:r>
              <a:rPr lang="en-US" dirty="0" smtClean="0">
                <a:solidFill>
                  <a:srgbClr val="000000"/>
                </a:solidFill>
                <a:latin typeface="Times" panose="02020603050405020304" pitchFamily="18" charset="0"/>
              </a:rPr>
              <a:t>(n </a:t>
            </a:r>
            <a:r>
              <a:rPr lang="en-US" dirty="0">
                <a:solidFill>
                  <a:srgbClr val="000000"/>
                </a:solidFill>
                <a:latin typeface="Times" panose="02020603050405020304" pitchFamily="18" charset="0"/>
              </a:rPr>
              <a:t>= </a:t>
            </a:r>
            <a:r>
              <a:rPr lang="en-US" dirty="0" smtClean="0">
                <a:solidFill>
                  <a:srgbClr val="000000"/>
                </a:solidFill>
                <a:latin typeface="Times" panose="02020603050405020304" pitchFamily="18" charset="0"/>
              </a:rPr>
              <a:t>25)</a:t>
            </a:r>
            <a:endParaRPr lang="en-US" dirty="0"/>
          </a:p>
        </p:txBody>
      </p:sp>
    </p:spTree>
    <p:extLst>
      <p:ext uri="{BB962C8B-B14F-4D97-AF65-F5344CB8AC3E}">
        <p14:creationId xmlns:p14="http://schemas.microsoft.com/office/powerpoint/2010/main" val="20562404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7812" y="223837"/>
            <a:ext cx="9096375" cy="6410325"/>
          </a:xfrm>
          <a:prstGeom prst="rect">
            <a:avLst/>
          </a:prstGeom>
        </p:spPr>
      </p:pic>
      <p:sp>
        <p:nvSpPr>
          <p:cNvPr id="4" name="Rounded Rectangle 3"/>
          <p:cNvSpPr/>
          <p:nvPr/>
        </p:nvSpPr>
        <p:spPr>
          <a:xfrm>
            <a:off x="4080681" y="1064525"/>
            <a:ext cx="2579426" cy="204717"/>
          </a:xfrm>
          <a:prstGeom prst="roundRect">
            <a:avLst/>
          </a:prstGeom>
          <a:solidFill>
            <a:srgbClr val="FFFF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80681" y="3401703"/>
            <a:ext cx="2961564" cy="542500"/>
          </a:xfrm>
          <a:prstGeom prst="roundRect">
            <a:avLst/>
          </a:prstGeom>
          <a:solidFill>
            <a:srgbClr val="E64AAE">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080681" y="4175858"/>
            <a:ext cx="3193576" cy="437085"/>
          </a:xfrm>
          <a:prstGeom prst="roundRect">
            <a:avLst/>
          </a:prstGeom>
          <a:solidFill>
            <a:srgbClr val="00B0F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49188" y="5923128"/>
            <a:ext cx="6221103" cy="235422"/>
          </a:xfrm>
          <a:prstGeom prst="roundRect">
            <a:avLst/>
          </a:prstGeom>
          <a:solidFill>
            <a:srgbClr val="00B05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9587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504" y="245446"/>
            <a:ext cx="4657725" cy="6257925"/>
          </a:xfrm>
          <a:prstGeom prst="rect">
            <a:avLst/>
          </a:prstGeom>
        </p:spPr>
      </p:pic>
      <p:pic>
        <p:nvPicPr>
          <p:cNvPr id="3" name="Picture 2"/>
          <p:cNvPicPr>
            <a:picLocks noChangeAspect="1"/>
          </p:cNvPicPr>
          <p:nvPr/>
        </p:nvPicPr>
        <p:blipFill>
          <a:blip r:embed="rId3"/>
          <a:stretch>
            <a:fillRect/>
          </a:stretch>
        </p:blipFill>
        <p:spPr>
          <a:xfrm>
            <a:off x="5890786" y="245446"/>
            <a:ext cx="4695825" cy="6162675"/>
          </a:xfrm>
          <a:prstGeom prst="rect">
            <a:avLst/>
          </a:prstGeom>
        </p:spPr>
      </p:pic>
    </p:spTree>
    <p:extLst>
      <p:ext uri="{BB962C8B-B14F-4D97-AF65-F5344CB8AC3E}">
        <p14:creationId xmlns:p14="http://schemas.microsoft.com/office/powerpoint/2010/main" val="3662460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46" y="510232"/>
            <a:ext cx="11200264" cy="455509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a:solidFill>
                  <a:srgbClr val="0070C0"/>
                </a:solidFill>
                <a:latin typeface="Times" panose="02020603050405020304" pitchFamily="18" charset="0"/>
              </a:rPr>
              <a:t>Results</a:t>
            </a:r>
            <a:r>
              <a:rPr lang="en-US" b="1" i="1" dirty="0" smtClean="0">
                <a:solidFill>
                  <a:srgbClr val="000000"/>
                </a:solidFill>
                <a:latin typeface="Times" panose="02020603050405020304" pitchFamily="18" charset="0"/>
              </a:rPr>
              <a:t>:</a:t>
            </a:r>
          </a:p>
          <a:p>
            <a:endParaRPr lang="en-US" b="1" i="1" dirty="0">
              <a:solidFill>
                <a:srgbClr val="000000"/>
              </a:solidFill>
              <a:latin typeface="Times" panose="02020603050405020304" pitchFamily="18" charset="0"/>
            </a:endParaRPr>
          </a:p>
          <a:p>
            <a:r>
              <a:rPr lang="en-US" b="1" dirty="0">
                <a:solidFill>
                  <a:srgbClr val="00B050"/>
                </a:solidFill>
              </a:rPr>
              <a:t>● </a:t>
            </a:r>
            <a:r>
              <a:rPr lang="en-US" dirty="0" smtClean="0">
                <a:solidFill>
                  <a:srgbClr val="000000"/>
                </a:solidFill>
                <a:latin typeface="Times" panose="02020603050405020304" pitchFamily="18" charset="0"/>
              </a:rPr>
              <a:t>Most </a:t>
            </a:r>
            <a:r>
              <a:rPr lang="en-US" dirty="0">
                <a:solidFill>
                  <a:srgbClr val="000000"/>
                </a:solidFill>
                <a:latin typeface="Times" panose="02020603050405020304" pitchFamily="18" charset="0"/>
              </a:rPr>
              <a:t>of the 25 publications eligible for review were </a:t>
            </a:r>
            <a:r>
              <a:rPr lang="en-US" b="1" dirty="0">
                <a:solidFill>
                  <a:schemeClr val="accent4">
                    <a:lumMod val="40000"/>
                    <a:lumOff val="60000"/>
                  </a:schemeClr>
                </a:solidFill>
                <a:latin typeface="Times" panose="02020603050405020304" pitchFamily="18" charset="0"/>
              </a:rPr>
              <a:t>retrospective</a:t>
            </a:r>
            <a:r>
              <a:rPr lang="en-US" dirty="0">
                <a:solidFill>
                  <a:schemeClr val="accent4">
                    <a:lumMod val="40000"/>
                    <a:lumOff val="60000"/>
                  </a:schemeClr>
                </a:solidFill>
                <a:latin typeface="Times" panose="02020603050405020304" pitchFamily="18" charset="0"/>
              </a:rPr>
              <a:t> </a:t>
            </a:r>
            <a:r>
              <a:rPr lang="en-US" dirty="0">
                <a:solidFill>
                  <a:srgbClr val="000000"/>
                </a:solidFill>
                <a:latin typeface="Times" panose="02020603050405020304" pitchFamily="18" charset="0"/>
              </a:rPr>
              <a:t>studies</a:t>
            </a:r>
            <a:r>
              <a:rPr lang="en-US" dirty="0" smtClean="0">
                <a:solidFill>
                  <a:srgbClr val="000000"/>
                </a:solidFill>
                <a:latin typeface="Times" panose="02020603050405020304" pitchFamily="18" charset="0"/>
              </a:rPr>
              <a:t>.</a:t>
            </a:r>
          </a:p>
          <a:p>
            <a:endParaRPr lang="en-US" dirty="0" smtClean="0">
              <a:solidFill>
                <a:srgbClr val="000000"/>
              </a:solidFill>
              <a:latin typeface="Times" panose="02020603050405020304" pitchFamily="18" charset="0"/>
            </a:endParaRPr>
          </a:p>
          <a:p>
            <a:endParaRPr lang="en-US" dirty="0">
              <a:solidFill>
                <a:srgbClr val="000000"/>
              </a:solidFill>
              <a:latin typeface="Times" panose="02020603050405020304" pitchFamily="18" charset="0"/>
            </a:endParaRPr>
          </a:p>
          <a:p>
            <a:r>
              <a:rPr lang="en-US" dirty="0" smtClean="0">
                <a:solidFill>
                  <a:srgbClr val="000000"/>
                </a:solidFill>
                <a:latin typeface="Times" panose="02020603050405020304" pitchFamily="18" charset="0"/>
              </a:rPr>
              <a:t> </a:t>
            </a:r>
            <a:r>
              <a:rPr lang="en-US" b="1" dirty="0">
                <a:solidFill>
                  <a:srgbClr val="00B050"/>
                </a:solidFill>
              </a:rPr>
              <a:t>● </a:t>
            </a:r>
            <a:r>
              <a:rPr lang="en-US" b="1" dirty="0" smtClean="0">
                <a:solidFill>
                  <a:srgbClr val="FFFF00"/>
                </a:solidFill>
                <a:latin typeface="Times" panose="02020603050405020304" pitchFamily="18" charset="0"/>
              </a:rPr>
              <a:t>Insulin</a:t>
            </a:r>
            <a:r>
              <a:rPr lang="en-US" dirty="0" smtClean="0">
                <a:solidFill>
                  <a:srgbClr val="FFFF00"/>
                </a:solidFill>
                <a:latin typeface="Times" panose="02020603050405020304" pitchFamily="18" charset="0"/>
              </a:rPr>
              <a:t> </a:t>
            </a:r>
            <a:r>
              <a:rPr lang="en-US" dirty="0">
                <a:solidFill>
                  <a:srgbClr val="000000"/>
                </a:solidFill>
                <a:latin typeface="Times" panose="02020603050405020304" pitchFamily="18" charset="0"/>
              </a:rPr>
              <a:t>therapy during </a:t>
            </a:r>
            <a:r>
              <a:rPr lang="en-US" dirty="0">
                <a:solidFill>
                  <a:schemeClr val="tx1"/>
                </a:solidFill>
                <a:latin typeface="Times" panose="02020603050405020304" pitchFamily="18" charset="0"/>
              </a:rPr>
              <a:t>the early </a:t>
            </a:r>
            <a:r>
              <a:rPr lang="en-US" dirty="0" smtClean="0">
                <a:solidFill>
                  <a:schemeClr val="tx1"/>
                </a:solidFill>
                <a:latin typeface="Times" panose="02020603050405020304" pitchFamily="18" charset="0"/>
              </a:rPr>
              <a:t>post transplantation </a:t>
            </a:r>
            <a:r>
              <a:rPr lang="en-US" dirty="0">
                <a:solidFill>
                  <a:schemeClr val="tx1"/>
                </a:solidFill>
                <a:latin typeface="Times" panose="02020603050405020304" pitchFamily="18" charset="0"/>
              </a:rPr>
              <a:t>period showed promise in preventing </a:t>
            </a:r>
            <a:r>
              <a:rPr lang="en-US" dirty="0" smtClean="0">
                <a:solidFill>
                  <a:schemeClr val="tx1"/>
                </a:solidFill>
                <a:latin typeface="Times" panose="02020603050405020304" pitchFamily="18" charset="0"/>
              </a:rPr>
              <a:t> PTDM </a:t>
            </a:r>
            <a:r>
              <a:rPr lang="en-US" dirty="0">
                <a:solidFill>
                  <a:schemeClr val="tx1"/>
                </a:solidFill>
                <a:latin typeface="Times" panose="02020603050405020304" pitchFamily="18" charset="0"/>
              </a:rPr>
              <a:t>development. </a:t>
            </a:r>
            <a:endParaRPr lang="en-US" dirty="0" smtClean="0">
              <a:solidFill>
                <a:schemeClr val="tx1"/>
              </a:solidFill>
              <a:latin typeface="Times" panose="02020603050405020304" pitchFamily="18" charset="0"/>
            </a:endParaRPr>
          </a:p>
          <a:p>
            <a:endParaRPr lang="en-US" dirty="0">
              <a:solidFill>
                <a:schemeClr val="tx1"/>
              </a:solidFill>
              <a:latin typeface="Times" panose="02020603050405020304" pitchFamily="18" charset="0"/>
            </a:endParaRPr>
          </a:p>
          <a:p>
            <a:endParaRPr lang="en-US" dirty="0" smtClean="0">
              <a:solidFill>
                <a:srgbClr val="000000"/>
              </a:solidFill>
              <a:latin typeface="Times" panose="02020603050405020304" pitchFamily="18" charset="0"/>
            </a:endParaRPr>
          </a:p>
          <a:p>
            <a:r>
              <a:rPr lang="en-US" b="1" dirty="0">
                <a:solidFill>
                  <a:srgbClr val="00B050"/>
                </a:solidFill>
              </a:rPr>
              <a:t>● </a:t>
            </a:r>
            <a:r>
              <a:rPr lang="en-US" b="1" dirty="0" smtClean="0">
                <a:solidFill>
                  <a:srgbClr val="FFFF00"/>
                </a:solidFill>
                <a:latin typeface="Times" panose="02020603050405020304" pitchFamily="18" charset="0"/>
              </a:rPr>
              <a:t>Thiazolidinediones</a:t>
            </a:r>
            <a:r>
              <a:rPr lang="en-US" dirty="0" smtClean="0">
                <a:solidFill>
                  <a:srgbClr val="FFFF00"/>
                </a:solidFill>
                <a:latin typeface="Times" panose="02020603050405020304" pitchFamily="18" charset="0"/>
              </a:rPr>
              <a:t> </a:t>
            </a:r>
            <a:r>
              <a:rPr lang="en-US" dirty="0">
                <a:solidFill>
                  <a:srgbClr val="000000"/>
                </a:solidFill>
                <a:latin typeface="Times" panose="02020603050405020304" pitchFamily="18" charset="0"/>
              </a:rPr>
              <a:t>have been mostly shown to </a:t>
            </a:r>
            <a:r>
              <a:rPr lang="en-US" dirty="0">
                <a:solidFill>
                  <a:schemeClr val="tx1"/>
                </a:solidFill>
                <a:latin typeface="Times" panose="02020603050405020304" pitchFamily="18" charset="0"/>
              </a:rPr>
              <a:t>exert glycemic control in ret</a:t>
            </a:r>
            <a:r>
              <a:rPr lang="en-US" dirty="0">
                <a:solidFill>
                  <a:srgbClr val="000000"/>
                </a:solidFill>
                <a:latin typeface="Times" panose="02020603050405020304" pitchFamily="18" charset="0"/>
              </a:rPr>
              <a:t>rospective studies, at the expense of </a:t>
            </a:r>
            <a:r>
              <a:rPr lang="en-US" dirty="0" smtClean="0">
                <a:solidFill>
                  <a:srgbClr val="000000"/>
                </a:solidFill>
                <a:latin typeface="Times" panose="02020603050405020304" pitchFamily="18" charset="0"/>
              </a:rPr>
              <a:t>	</a:t>
            </a:r>
            <a:r>
              <a:rPr lang="en-US" b="1" dirty="0" smtClean="0">
                <a:solidFill>
                  <a:srgbClr val="99FF99"/>
                </a:solidFill>
                <a:latin typeface="Times" panose="02020603050405020304" pitchFamily="18" charset="0"/>
              </a:rPr>
              <a:t>weight </a:t>
            </a:r>
            <a:r>
              <a:rPr lang="en-US" b="1" dirty="0">
                <a:solidFill>
                  <a:srgbClr val="99FF99"/>
                </a:solidFill>
                <a:latin typeface="Times" panose="02020603050405020304" pitchFamily="18" charset="0"/>
              </a:rPr>
              <a:t>gain and fluid retention</a:t>
            </a:r>
            <a:r>
              <a:rPr lang="en-US" dirty="0">
                <a:solidFill>
                  <a:srgbClr val="000000"/>
                </a:solidFill>
                <a:latin typeface="Times" panose="02020603050405020304" pitchFamily="18" charset="0"/>
              </a:rPr>
              <a:t>. </a:t>
            </a:r>
            <a:endParaRPr lang="en-US" dirty="0" smtClean="0">
              <a:solidFill>
                <a:srgbClr val="000000"/>
              </a:solidFill>
              <a:latin typeface="Times" panose="02020603050405020304" pitchFamily="18" charset="0"/>
            </a:endParaRPr>
          </a:p>
          <a:p>
            <a:endParaRPr lang="en-US" dirty="0">
              <a:solidFill>
                <a:srgbClr val="000000"/>
              </a:solidFill>
              <a:latin typeface="Times" panose="02020603050405020304" pitchFamily="18" charset="0"/>
            </a:endParaRPr>
          </a:p>
          <a:p>
            <a:r>
              <a:rPr lang="en-US" b="1" dirty="0">
                <a:solidFill>
                  <a:srgbClr val="00B050"/>
                </a:solidFill>
              </a:rPr>
              <a:t>● </a:t>
            </a:r>
            <a:r>
              <a:rPr lang="en-US" dirty="0" smtClean="0">
                <a:solidFill>
                  <a:srgbClr val="000000"/>
                </a:solidFill>
                <a:latin typeface="Times" panose="02020603050405020304" pitchFamily="18" charset="0"/>
              </a:rPr>
              <a:t>Evidence </a:t>
            </a:r>
            <a:r>
              <a:rPr lang="en-US" dirty="0">
                <a:solidFill>
                  <a:srgbClr val="000000"/>
                </a:solidFill>
                <a:latin typeface="Times" panose="02020603050405020304" pitchFamily="18" charset="0"/>
              </a:rPr>
              <a:t>with </a:t>
            </a:r>
            <a:r>
              <a:rPr lang="en-US" b="1" dirty="0">
                <a:solidFill>
                  <a:srgbClr val="FFFF00"/>
                </a:solidFill>
                <a:latin typeface="Times" panose="02020603050405020304" pitchFamily="18" charset="0"/>
              </a:rPr>
              <a:t>metformin</a:t>
            </a:r>
            <a:r>
              <a:rPr lang="en-US" dirty="0">
                <a:solidFill>
                  <a:srgbClr val="000000"/>
                </a:solidFill>
                <a:latin typeface="Times" panose="02020603050405020304" pitchFamily="18" charset="0"/>
              </a:rPr>
              <a:t>, </a:t>
            </a:r>
            <a:r>
              <a:rPr lang="en-US" b="1" dirty="0">
                <a:solidFill>
                  <a:srgbClr val="FFFF00"/>
                </a:solidFill>
                <a:latin typeface="Times" panose="02020603050405020304" pitchFamily="18" charset="0"/>
              </a:rPr>
              <a:t>sulfonylureas</a:t>
            </a:r>
            <a:r>
              <a:rPr lang="en-US" dirty="0">
                <a:solidFill>
                  <a:srgbClr val="000000"/>
                </a:solidFill>
                <a:latin typeface="Times" panose="02020603050405020304" pitchFamily="18" charset="0"/>
              </a:rPr>
              <a:t>, and </a:t>
            </a:r>
            <a:r>
              <a:rPr lang="en-US" b="1" dirty="0">
                <a:solidFill>
                  <a:srgbClr val="FFFF00"/>
                </a:solidFill>
                <a:latin typeface="Times" panose="02020603050405020304" pitchFamily="18" charset="0"/>
              </a:rPr>
              <a:t>meglitinides</a:t>
            </a:r>
            <a:r>
              <a:rPr lang="en-US" dirty="0">
                <a:solidFill>
                  <a:srgbClr val="FFFF00"/>
                </a:solidFill>
                <a:latin typeface="Times" panose="02020603050405020304" pitchFamily="18" charset="0"/>
              </a:rPr>
              <a:t> </a:t>
            </a:r>
            <a:r>
              <a:rPr lang="en-US" dirty="0">
                <a:solidFill>
                  <a:srgbClr val="000000"/>
                </a:solidFill>
                <a:latin typeface="Times" panose="02020603050405020304" pitchFamily="18" charset="0"/>
              </a:rPr>
              <a:t>is </a:t>
            </a:r>
            <a:r>
              <a:rPr lang="en-US" b="1" dirty="0">
                <a:solidFill>
                  <a:srgbClr val="99FF99"/>
                </a:solidFill>
                <a:latin typeface="Times" panose="02020603050405020304" pitchFamily="18" charset="0"/>
              </a:rPr>
              <a:t>very limited</a:t>
            </a:r>
            <a:r>
              <a:rPr lang="en-US" b="1" dirty="0" smtClean="0">
                <a:solidFill>
                  <a:srgbClr val="99FF99"/>
                </a:solidFill>
                <a:latin typeface="Times" panose="02020603050405020304" pitchFamily="18" charset="0"/>
              </a:rPr>
              <a:t>.</a:t>
            </a:r>
          </a:p>
          <a:p>
            <a:endParaRPr lang="en-US" dirty="0">
              <a:solidFill>
                <a:srgbClr val="000000"/>
              </a:solidFill>
              <a:latin typeface="Times" panose="02020603050405020304" pitchFamily="18" charset="0"/>
            </a:endParaRPr>
          </a:p>
          <a:p>
            <a:endParaRPr lang="en-US" dirty="0" smtClean="0">
              <a:solidFill>
                <a:srgbClr val="000000"/>
              </a:solidFill>
              <a:latin typeface="Times" panose="02020603050405020304" pitchFamily="18" charset="0"/>
            </a:endParaRPr>
          </a:p>
          <a:p>
            <a:r>
              <a:rPr lang="en-US" b="1" dirty="0">
                <a:solidFill>
                  <a:srgbClr val="00B050"/>
                </a:solidFill>
              </a:rPr>
              <a:t>●</a:t>
            </a:r>
            <a:r>
              <a:rPr lang="en-US" dirty="0" smtClean="0">
                <a:solidFill>
                  <a:srgbClr val="000000"/>
                </a:solidFill>
                <a:latin typeface="Times" panose="02020603050405020304" pitchFamily="18" charset="0"/>
              </a:rPr>
              <a:t> </a:t>
            </a:r>
            <a:r>
              <a:rPr lang="en-US" b="1" dirty="0" err="1">
                <a:solidFill>
                  <a:schemeClr val="bg1"/>
                </a:solidFill>
                <a:latin typeface="Times" panose="02020603050405020304" pitchFamily="18" charset="0"/>
              </a:rPr>
              <a:t>Incretins</a:t>
            </a:r>
            <a:r>
              <a:rPr lang="en-US" dirty="0">
                <a:solidFill>
                  <a:schemeClr val="bg1"/>
                </a:solidFill>
                <a:latin typeface="Times" panose="02020603050405020304" pitchFamily="18" charset="0"/>
              </a:rPr>
              <a:t> </a:t>
            </a:r>
            <a:r>
              <a:rPr lang="en-US" dirty="0">
                <a:solidFill>
                  <a:srgbClr val="000000"/>
                </a:solidFill>
                <a:latin typeface="Times" panose="02020603050405020304" pitchFamily="18" charset="0"/>
              </a:rPr>
              <a:t>have shown </a:t>
            </a:r>
            <a:r>
              <a:rPr lang="en-US" b="1" dirty="0">
                <a:solidFill>
                  <a:schemeClr val="bg1"/>
                </a:solidFill>
                <a:latin typeface="Times" panose="02020603050405020304" pitchFamily="18" charset="0"/>
              </a:rPr>
              <a:t>promising results </a:t>
            </a:r>
            <a:r>
              <a:rPr lang="en-US" dirty="0">
                <a:solidFill>
                  <a:srgbClr val="000000"/>
                </a:solidFill>
                <a:latin typeface="Times" panose="02020603050405020304" pitchFamily="18" charset="0"/>
              </a:rPr>
              <a:t>in small prospective studies using </a:t>
            </a:r>
            <a:r>
              <a:rPr lang="en-US" b="1" dirty="0" err="1">
                <a:solidFill>
                  <a:srgbClr val="FFFF00"/>
                </a:solidFill>
                <a:latin typeface="Times" panose="02020603050405020304" pitchFamily="18" charset="0"/>
              </a:rPr>
              <a:t>sitagliptin</a:t>
            </a:r>
            <a:r>
              <a:rPr lang="en-US" dirty="0">
                <a:solidFill>
                  <a:srgbClr val="000000"/>
                </a:solidFill>
                <a:latin typeface="Times" panose="02020603050405020304" pitchFamily="18" charset="0"/>
              </a:rPr>
              <a:t>, </a:t>
            </a:r>
            <a:r>
              <a:rPr lang="en-US" b="1" dirty="0" err="1">
                <a:solidFill>
                  <a:srgbClr val="FFFF00"/>
                </a:solidFill>
                <a:latin typeface="Times" panose="02020603050405020304" pitchFamily="18" charset="0"/>
              </a:rPr>
              <a:t>linaglitpin</a:t>
            </a:r>
            <a:r>
              <a:rPr lang="en-US" dirty="0">
                <a:solidFill>
                  <a:srgbClr val="000000"/>
                </a:solidFill>
                <a:latin typeface="Times" panose="02020603050405020304" pitchFamily="18" charset="0"/>
              </a:rPr>
              <a:t>, and </a:t>
            </a:r>
            <a:r>
              <a:rPr lang="en-US" b="1" dirty="0" err="1">
                <a:solidFill>
                  <a:srgbClr val="FFFF00"/>
                </a:solidFill>
                <a:latin typeface="Times" panose="02020603050405020304" pitchFamily="18" charset="0"/>
              </a:rPr>
              <a:t>vildagliptin</a:t>
            </a:r>
            <a:r>
              <a:rPr lang="en-US" dirty="0">
                <a:solidFill>
                  <a:srgbClr val="FFFF00"/>
                </a:solidFill>
                <a:latin typeface="Times" panose="02020603050405020304" pitchFamily="18" charset="0"/>
              </a:rPr>
              <a:t> </a:t>
            </a:r>
            <a:r>
              <a:rPr lang="en-US" dirty="0">
                <a:solidFill>
                  <a:srgbClr val="000000"/>
                </a:solidFill>
                <a:latin typeface="Times" panose="02020603050405020304" pitchFamily="18" charset="0"/>
              </a:rPr>
              <a:t>and a case series using </a:t>
            </a:r>
            <a:r>
              <a:rPr lang="en-US" b="1" dirty="0" err="1">
                <a:solidFill>
                  <a:srgbClr val="FFFF00"/>
                </a:solidFill>
                <a:latin typeface="Times" panose="02020603050405020304" pitchFamily="18" charset="0"/>
              </a:rPr>
              <a:t>liraglutide</a:t>
            </a:r>
            <a:r>
              <a:rPr lang="en-US" dirty="0">
                <a:solidFill>
                  <a:srgbClr val="000000"/>
                </a:solidFill>
                <a:latin typeface="Times" panose="02020603050405020304" pitchFamily="18" charset="0"/>
              </a:rPr>
              <a:t>. </a:t>
            </a:r>
            <a:endParaRPr lang="en-US" dirty="0"/>
          </a:p>
        </p:txBody>
      </p:sp>
    </p:spTree>
    <p:extLst>
      <p:ext uri="{BB962C8B-B14F-4D97-AF65-F5344CB8AC3E}">
        <p14:creationId xmlns:p14="http://schemas.microsoft.com/office/powerpoint/2010/main" val="3604469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2028" y="4571597"/>
            <a:ext cx="10076557" cy="923330"/>
          </a:xfrm>
          <a:prstGeom prst="rect">
            <a:avLst/>
          </a:prstGeom>
        </p:spPr>
        <p:txBody>
          <a:bodyPr wrap="square">
            <a:spAutoFit/>
          </a:bodyPr>
          <a:lstStyle/>
          <a:p>
            <a:r>
              <a:rPr lang="en-US" b="1" dirty="0">
                <a:solidFill>
                  <a:srgbClr val="00B050"/>
                </a:solidFill>
              </a:rPr>
              <a:t>● </a:t>
            </a:r>
            <a:r>
              <a:rPr lang="en-US" dirty="0" smtClean="0"/>
              <a:t>Critical </a:t>
            </a:r>
            <a:r>
              <a:rPr lang="en-US" dirty="0"/>
              <a:t>to </a:t>
            </a:r>
            <a:r>
              <a:rPr lang="en-US" dirty="0" smtClean="0"/>
              <a:t>these efforts* </a:t>
            </a:r>
            <a:r>
              <a:rPr lang="en-US" dirty="0"/>
              <a:t>is provider adherence to </a:t>
            </a:r>
            <a:r>
              <a:rPr lang="en-US" dirty="0" smtClean="0"/>
              <a:t>clinical practice </a:t>
            </a:r>
            <a:r>
              <a:rPr lang="en-US" dirty="0"/>
              <a:t>recommendations and accurate</a:t>
            </a:r>
            <a:r>
              <a:rPr lang="en-US" dirty="0" smtClean="0"/>
              <a:t>, </a:t>
            </a:r>
          </a:p>
          <a:p>
            <a:r>
              <a:rPr lang="en-US" b="1" dirty="0" smtClean="0">
                <a:solidFill>
                  <a:srgbClr val="0070C0"/>
                </a:solidFill>
              </a:rPr>
              <a:t>    reliable data metrics</a:t>
            </a:r>
            <a:r>
              <a:rPr lang="en-US" b="1" dirty="0" smtClean="0"/>
              <a:t> </a:t>
            </a:r>
            <a:r>
              <a:rPr lang="en-US" dirty="0"/>
              <a:t>that include </a:t>
            </a:r>
            <a:r>
              <a:rPr lang="en-US" dirty="0" smtClean="0"/>
              <a:t>sociodemographic variables </a:t>
            </a:r>
            <a:r>
              <a:rPr lang="en-US" dirty="0"/>
              <a:t>to examine </a:t>
            </a:r>
            <a:r>
              <a:rPr lang="en-US" dirty="0" smtClean="0"/>
              <a:t>health equity within </a:t>
            </a:r>
            <a:r>
              <a:rPr lang="en-US" dirty="0"/>
              <a:t>and </a:t>
            </a:r>
            <a:endParaRPr lang="en-US" dirty="0" smtClean="0"/>
          </a:p>
          <a:p>
            <a:r>
              <a:rPr lang="en-US" dirty="0"/>
              <a:t> </a:t>
            </a:r>
            <a:r>
              <a:rPr lang="en-US" dirty="0" smtClean="0"/>
              <a:t>   across populations **</a:t>
            </a:r>
            <a:endParaRPr lang="en-US" dirty="0"/>
          </a:p>
        </p:txBody>
      </p:sp>
      <p:pic>
        <p:nvPicPr>
          <p:cNvPr id="3" name="Picture 2"/>
          <p:cNvPicPr>
            <a:picLocks noChangeAspect="1"/>
          </p:cNvPicPr>
          <p:nvPr/>
        </p:nvPicPr>
        <p:blipFill>
          <a:blip r:embed="rId2"/>
          <a:stretch>
            <a:fillRect/>
          </a:stretch>
        </p:blipFill>
        <p:spPr>
          <a:xfrm>
            <a:off x="1292028" y="944519"/>
            <a:ext cx="9429750" cy="3438525"/>
          </a:xfrm>
          <a:prstGeom prst="rect">
            <a:avLst/>
          </a:prstGeom>
        </p:spPr>
      </p:pic>
      <p:sp>
        <p:nvSpPr>
          <p:cNvPr id="4" name="Rectangle 3"/>
          <p:cNvSpPr/>
          <p:nvPr/>
        </p:nvSpPr>
        <p:spPr>
          <a:xfrm>
            <a:off x="317676" y="6225109"/>
            <a:ext cx="11378455" cy="523220"/>
          </a:xfrm>
          <a:prstGeom prst="rect">
            <a:avLst/>
          </a:prstGeom>
        </p:spPr>
        <p:txBody>
          <a:bodyPr wrap="square">
            <a:spAutoFit/>
          </a:bodyPr>
          <a:lstStyle/>
          <a:p>
            <a:r>
              <a:rPr lang="en-US" sz="1400" b="1" dirty="0" smtClean="0">
                <a:solidFill>
                  <a:srgbClr val="00B050"/>
                </a:solidFill>
              </a:rPr>
              <a:t>* * </a:t>
            </a:r>
            <a:r>
              <a:rPr lang="en-US" sz="1400" b="1" dirty="0">
                <a:solidFill>
                  <a:srgbClr val="00B050"/>
                </a:solidFill>
              </a:rPr>
              <a:t>Centers for Medicare &amp; Medicaid Services</a:t>
            </a:r>
            <a:r>
              <a:rPr lang="en-US" sz="1400" b="1" dirty="0" smtClean="0">
                <a:solidFill>
                  <a:srgbClr val="00B050"/>
                </a:solidFill>
              </a:rPr>
              <a:t>. CMS </a:t>
            </a:r>
            <a:r>
              <a:rPr lang="en-US" sz="1400" b="1" dirty="0">
                <a:solidFill>
                  <a:srgbClr val="00B050"/>
                </a:solidFill>
              </a:rPr>
              <a:t>Equity Plan </a:t>
            </a:r>
            <a:r>
              <a:rPr lang="en-US" sz="1400" b="1" dirty="0" smtClean="0">
                <a:solidFill>
                  <a:srgbClr val="00B050"/>
                </a:solidFill>
              </a:rPr>
              <a:t>for Medicare </a:t>
            </a:r>
            <a:r>
              <a:rPr lang="en-US" sz="1400" b="1" dirty="0">
                <a:solidFill>
                  <a:srgbClr val="00B050"/>
                </a:solidFill>
              </a:rPr>
              <a:t>[Internet]. </a:t>
            </a:r>
            <a:r>
              <a:rPr lang="en-US" sz="1400" b="1" dirty="0" smtClean="0">
                <a:solidFill>
                  <a:srgbClr val="00B050"/>
                </a:solidFill>
              </a:rPr>
              <a:t>Available from </a:t>
            </a:r>
            <a:r>
              <a:rPr lang="en-US" sz="1400" b="1" dirty="0">
                <a:solidFill>
                  <a:srgbClr val="00B050"/>
                </a:solidFill>
                <a:hlinkClick r:id="rId3"/>
              </a:rPr>
              <a:t>https://</a:t>
            </a:r>
            <a:r>
              <a:rPr lang="en-US" sz="1400" b="1" dirty="0" smtClean="0">
                <a:solidFill>
                  <a:srgbClr val="00B050"/>
                </a:solidFill>
                <a:hlinkClick r:id="rId3"/>
              </a:rPr>
              <a:t>www.cms.gov/About-CMS/Agency-</a:t>
            </a:r>
            <a:r>
              <a:rPr lang="en-US" sz="1400" b="1" dirty="0" smtClean="0">
                <a:solidFill>
                  <a:srgbClr val="00B050"/>
                </a:solidFill>
              </a:rPr>
              <a:t> Information/OMH/equity-initiatives/equity-plan .</a:t>
            </a:r>
            <a:r>
              <a:rPr lang="en-US" sz="1400" b="1" dirty="0">
                <a:solidFill>
                  <a:srgbClr val="00B050"/>
                </a:solidFill>
              </a:rPr>
              <a:t>html. Accessed 26 September 2017</a:t>
            </a:r>
          </a:p>
        </p:txBody>
      </p:sp>
      <p:sp>
        <p:nvSpPr>
          <p:cNvPr id="5" name="Rectangle 4"/>
          <p:cNvSpPr/>
          <p:nvPr/>
        </p:nvSpPr>
        <p:spPr>
          <a:xfrm>
            <a:off x="317676" y="5826424"/>
            <a:ext cx="11378455" cy="307777"/>
          </a:xfrm>
          <a:prstGeom prst="rect">
            <a:avLst/>
          </a:prstGeom>
        </p:spPr>
        <p:txBody>
          <a:bodyPr wrap="square">
            <a:spAutoFit/>
          </a:bodyPr>
          <a:lstStyle/>
          <a:p>
            <a:r>
              <a:rPr lang="en-US" sz="1400" b="1" dirty="0" smtClean="0">
                <a:solidFill>
                  <a:srgbClr val="00B050"/>
                </a:solidFill>
                <a:latin typeface="AdvOT7b515deb"/>
              </a:rPr>
              <a:t>* </a:t>
            </a:r>
            <a:r>
              <a:rPr lang="en-US" sz="1400" b="1" dirty="0">
                <a:solidFill>
                  <a:srgbClr val="00B050"/>
                </a:solidFill>
              </a:rPr>
              <a:t>integrate traditional disease-specific metrics with measures of patient experience, as </a:t>
            </a:r>
            <a:r>
              <a:rPr lang="en-US" sz="1400" b="1" dirty="0" smtClean="0">
                <a:solidFill>
                  <a:srgbClr val="00B050"/>
                </a:solidFill>
              </a:rPr>
              <a:t>well as </a:t>
            </a:r>
            <a:r>
              <a:rPr lang="en-US" sz="1400" b="1" dirty="0">
                <a:solidFill>
                  <a:srgbClr val="00B050"/>
                </a:solidFill>
              </a:rPr>
              <a:t>cost, in assessing the quality of diabetes care</a:t>
            </a:r>
            <a:r>
              <a:rPr lang="en-US" sz="1400" b="1" dirty="0">
                <a:solidFill>
                  <a:srgbClr val="00B050"/>
                </a:solidFill>
                <a:latin typeface="AdvOT7b515deb"/>
              </a:rPr>
              <a:t> </a:t>
            </a:r>
            <a:endParaRPr lang="en-US" sz="1400" b="1" dirty="0">
              <a:solidFill>
                <a:srgbClr val="00B050"/>
              </a:solidFill>
            </a:endParaRPr>
          </a:p>
        </p:txBody>
      </p:sp>
      <p:sp>
        <p:nvSpPr>
          <p:cNvPr id="6" name="Rectangle 5"/>
          <p:cNvSpPr/>
          <p:nvPr/>
        </p:nvSpPr>
        <p:spPr>
          <a:xfrm>
            <a:off x="175754" y="241823"/>
            <a:ext cx="5559569"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nSpc>
                <a:spcPct val="150000"/>
              </a:lnSpc>
            </a:pPr>
            <a:r>
              <a:rPr lang="en-US" sz="1600" b="1" i="0" u="none" strike="noStrike" baseline="0" dirty="0" smtClean="0">
                <a:solidFill>
                  <a:srgbClr val="0070C0"/>
                </a:solidFill>
              </a:rPr>
              <a:t>Section 1. Improving Care and Promoting Health in Populations</a:t>
            </a:r>
          </a:p>
        </p:txBody>
      </p:sp>
    </p:spTree>
    <p:extLst>
      <p:ext uri="{BB962C8B-B14F-4D97-AF65-F5344CB8AC3E}">
        <p14:creationId xmlns:p14="http://schemas.microsoft.com/office/powerpoint/2010/main" val="1702835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grpSp>
        <p:nvGrpSpPr>
          <p:cNvPr id="5" name="Group 4"/>
          <p:cNvGrpSpPr/>
          <p:nvPr/>
        </p:nvGrpSpPr>
        <p:grpSpPr>
          <a:xfrm>
            <a:off x="2086891" y="1171684"/>
            <a:ext cx="6943726" cy="5051509"/>
            <a:chOff x="2810222" y="1390049"/>
            <a:chExt cx="6943726" cy="5051509"/>
          </a:xfrm>
        </p:grpSpPr>
        <p:pic>
          <p:nvPicPr>
            <p:cNvPr id="3" name="Picture 2"/>
            <p:cNvPicPr>
              <a:picLocks noChangeAspect="1"/>
            </p:cNvPicPr>
            <p:nvPr/>
          </p:nvPicPr>
          <p:blipFill>
            <a:blip r:embed="rId2"/>
            <a:stretch>
              <a:fillRect/>
            </a:stretch>
          </p:blipFill>
          <p:spPr>
            <a:xfrm>
              <a:off x="2810223" y="1745733"/>
              <a:ext cx="6943725" cy="4695825"/>
            </a:xfrm>
            <a:prstGeom prst="rect">
              <a:avLst/>
            </a:prstGeom>
          </p:spPr>
        </p:pic>
        <p:sp>
          <p:nvSpPr>
            <p:cNvPr id="4" name="TextBox 3"/>
            <p:cNvSpPr txBox="1"/>
            <p:nvPr/>
          </p:nvSpPr>
          <p:spPr>
            <a:xfrm>
              <a:off x="2810222" y="1390049"/>
              <a:ext cx="6943725" cy="369332"/>
            </a:xfrm>
            <a:prstGeom prst="rect">
              <a:avLst/>
            </a:prstGeom>
            <a:solidFill>
              <a:srgbClr val="00B050"/>
            </a:solidFill>
          </p:spPr>
          <p:txBody>
            <a:bodyPr wrap="square" rtlCol="0">
              <a:spAutoFit/>
            </a:bodyPr>
            <a:lstStyle/>
            <a:p>
              <a:pPr algn="ctr"/>
              <a:r>
                <a:rPr lang="en-US" b="1" dirty="0" smtClean="0">
                  <a:solidFill>
                    <a:schemeClr val="bg1"/>
                  </a:solidFill>
                </a:rPr>
                <a:t>2017</a:t>
              </a:r>
              <a:endParaRPr lang="en-US" b="1" dirty="0">
                <a:solidFill>
                  <a:schemeClr val="bg1"/>
                </a:solidFill>
              </a:endParaRPr>
            </a:p>
          </p:txBody>
        </p:sp>
      </p:grpSp>
    </p:spTree>
    <p:extLst>
      <p:ext uri="{BB962C8B-B14F-4D97-AF65-F5344CB8AC3E}">
        <p14:creationId xmlns:p14="http://schemas.microsoft.com/office/powerpoint/2010/main" val="1492746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grpSp>
        <p:nvGrpSpPr>
          <p:cNvPr id="5" name="Group 4"/>
          <p:cNvGrpSpPr/>
          <p:nvPr/>
        </p:nvGrpSpPr>
        <p:grpSpPr>
          <a:xfrm>
            <a:off x="2100539" y="966967"/>
            <a:ext cx="7750221" cy="5417936"/>
            <a:chOff x="2086891" y="1171684"/>
            <a:chExt cx="7750221" cy="5417936"/>
          </a:xfrm>
        </p:grpSpPr>
        <p:pic>
          <p:nvPicPr>
            <p:cNvPr id="3" name="Picture 2"/>
            <p:cNvPicPr>
              <a:picLocks noChangeAspect="1"/>
            </p:cNvPicPr>
            <p:nvPr/>
          </p:nvPicPr>
          <p:blipFill>
            <a:blip r:embed="rId2"/>
            <a:stretch>
              <a:fillRect/>
            </a:stretch>
          </p:blipFill>
          <p:spPr>
            <a:xfrm>
              <a:off x="2086891" y="1559885"/>
              <a:ext cx="7750221" cy="5029735"/>
            </a:xfrm>
            <a:prstGeom prst="rect">
              <a:avLst/>
            </a:prstGeom>
          </p:spPr>
        </p:pic>
        <p:sp>
          <p:nvSpPr>
            <p:cNvPr id="4" name="TextBox 3"/>
            <p:cNvSpPr txBox="1"/>
            <p:nvPr/>
          </p:nvSpPr>
          <p:spPr>
            <a:xfrm>
              <a:off x="2086891" y="1171684"/>
              <a:ext cx="7750221" cy="369332"/>
            </a:xfrm>
            <a:prstGeom prst="rect">
              <a:avLst/>
            </a:prstGeom>
            <a:solidFill>
              <a:srgbClr val="0070C0"/>
            </a:solidFill>
          </p:spPr>
          <p:txBody>
            <a:bodyPr wrap="square" rtlCol="0">
              <a:spAutoFit/>
            </a:bodyPr>
            <a:lstStyle/>
            <a:p>
              <a:pPr algn="ctr"/>
              <a:r>
                <a:rPr lang="en-US" b="1" dirty="0" smtClean="0">
                  <a:solidFill>
                    <a:schemeClr val="bg1"/>
                  </a:solidFill>
                </a:rPr>
                <a:t>2018</a:t>
              </a:r>
              <a:endParaRPr lang="en-US" b="1" dirty="0">
                <a:solidFill>
                  <a:schemeClr val="bg1"/>
                </a:solidFill>
              </a:endParaRPr>
            </a:p>
          </p:txBody>
        </p:sp>
      </p:grpSp>
      <p:sp>
        <p:nvSpPr>
          <p:cNvPr id="6" name="Rounded Rectangle 5"/>
          <p:cNvSpPr/>
          <p:nvPr/>
        </p:nvSpPr>
        <p:spPr>
          <a:xfrm>
            <a:off x="2402006" y="4899546"/>
            <a:ext cx="7055893" cy="218364"/>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06758" y="5202071"/>
            <a:ext cx="7055893" cy="218364"/>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120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762" y="852034"/>
            <a:ext cx="1066133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latin typeface="AdvOT7b515deb"/>
              </a:rPr>
              <a:t>Because GDM confers increased </a:t>
            </a:r>
            <a:r>
              <a:rPr lang="en-US" dirty="0" smtClean="0">
                <a:latin typeface="AdvOT7b515deb"/>
              </a:rPr>
              <a:t>risk for </a:t>
            </a:r>
            <a:r>
              <a:rPr lang="en-US" dirty="0">
                <a:latin typeface="AdvOT7b515deb"/>
              </a:rPr>
              <a:t>the development of type 2 </a:t>
            </a:r>
            <a:r>
              <a:rPr lang="en-US" dirty="0" smtClean="0">
                <a:latin typeface="AdvOT7b515deb"/>
              </a:rPr>
              <a:t>diabetes after </a:t>
            </a:r>
            <a:r>
              <a:rPr lang="en-US" dirty="0">
                <a:latin typeface="AdvOT7b515deb"/>
              </a:rPr>
              <a:t>delivery </a:t>
            </a:r>
            <a:r>
              <a:rPr lang="en-US" dirty="0" smtClean="0">
                <a:latin typeface="AdvOT7b515deb"/>
              </a:rPr>
              <a:t>and </a:t>
            </a:r>
            <a:r>
              <a:rPr lang="en-US" dirty="0">
                <a:latin typeface="AdvOT7b515deb"/>
              </a:rPr>
              <a:t>because </a:t>
            </a:r>
            <a:r>
              <a:rPr lang="en-US" dirty="0" smtClean="0">
                <a:latin typeface="AdvOT7b515deb"/>
              </a:rPr>
              <a:t>effective prevention </a:t>
            </a:r>
            <a:r>
              <a:rPr lang="en-US" dirty="0">
                <a:latin typeface="AdvOT7b515deb"/>
              </a:rPr>
              <a:t>interventions are </a:t>
            </a:r>
            <a:r>
              <a:rPr lang="en-US" dirty="0" smtClean="0">
                <a:latin typeface="AdvOT7b515deb"/>
              </a:rPr>
              <a:t>available, </a:t>
            </a:r>
            <a:r>
              <a:rPr lang="en-US" dirty="0">
                <a:latin typeface="AdvOT7b515deb"/>
              </a:rPr>
              <a:t>women diagnosed </a:t>
            </a:r>
            <a:r>
              <a:rPr lang="en-US" dirty="0" smtClean="0">
                <a:latin typeface="AdvOT7b515deb"/>
              </a:rPr>
              <a:t>with GDM </a:t>
            </a:r>
            <a:r>
              <a:rPr lang="en-US" dirty="0">
                <a:latin typeface="AdvOT7b515deb"/>
              </a:rPr>
              <a:t>should receive lifelong </a:t>
            </a:r>
            <a:r>
              <a:rPr lang="en-US" dirty="0" smtClean="0">
                <a:latin typeface="AdvOT7b515deb"/>
              </a:rPr>
              <a:t>screening for </a:t>
            </a:r>
            <a:r>
              <a:rPr lang="en-US" dirty="0">
                <a:latin typeface="AdvOT7b515deb"/>
              </a:rPr>
              <a:t>prediabetes and type 2 diabetes.</a:t>
            </a:r>
            <a:endParaRPr lang="en-US" dirty="0"/>
          </a:p>
        </p:txBody>
      </p:sp>
      <p:sp>
        <p:nvSpPr>
          <p:cNvPr id="3" name="Rectangle 2"/>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pic>
        <p:nvPicPr>
          <p:cNvPr id="4" name="Picture 3"/>
          <p:cNvPicPr>
            <a:picLocks noChangeAspect="1"/>
          </p:cNvPicPr>
          <p:nvPr/>
        </p:nvPicPr>
        <p:blipFill>
          <a:blip r:embed="rId2"/>
          <a:stretch>
            <a:fillRect/>
          </a:stretch>
        </p:blipFill>
        <p:spPr>
          <a:xfrm>
            <a:off x="473541" y="2229205"/>
            <a:ext cx="10391775" cy="2683990"/>
          </a:xfrm>
          <a:prstGeom prst="rect">
            <a:avLst/>
          </a:prstGeom>
        </p:spPr>
      </p:pic>
      <p:sp>
        <p:nvSpPr>
          <p:cNvPr id="5" name="Rectangle 4"/>
          <p:cNvSpPr/>
          <p:nvPr/>
        </p:nvSpPr>
        <p:spPr>
          <a:xfrm>
            <a:off x="473541" y="5367036"/>
            <a:ext cx="10668001" cy="646331"/>
          </a:xfrm>
          <a:prstGeom prst="rect">
            <a:avLst/>
          </a:prstGeom>
        </p:spPr>
        <p:txBody>
          <a:bodyPr wrap="square">
            <a:spAutoFit/>
          </a:bodyPr>
          <a:lstStyle/>
          <a:p>
            <a:r>
              <a:rPr lang="en-US" b="1" dirty="0" smtClean="0">
                <a:solidFill>
                  <a:srgbClr val="0070C0"/>
                </a:solidFill>
                <a:latin typeface="FrutigerLTStd-Roman"/>
              </a:rPr>
              <a:t>Objective</a:t>
            </a:r>
            <a:r>
              <a:rPr lang="en-US" dirty="0" smtClean="0">
                <a:solidFill>
                  <a:srgbClr val="0070C0"/>
                </a:solidFill>
                <a:latin typeface="FrutigerLTStd-Roman"/>
              </a:rPr>
              <a:t> </a:t>
            </a:r>
            <a:r>
              <a:rPr lang="en-US" dirty="0" smtClean="0">
                <a:latin typeface="FrutigerLTStd-Roman"/>
              </a:rPr>
              <a:t>:determination </a:t>
            </a:r>
            <a:r>
              <a:rPr lang="en-US" dirty="0">
                <a:latin typeface="FrutigerLTStd-Roman"/>
              </a:rPr>
              <a:t>the </a:t>
            </a:r>
            <a:r>
              <a:rPr lang="en-US" b="1" dirty="0">
                <a:solidFill>
                  <a:srgbClr val="00B050"/>
                </a:solidFill>
                <a:latin typeface="FrutigerLTStd-Roman"/>
              </a:rPr>
              <a:t>cumulative incidence of abnormal glucose tolerance</a:t>
            </a:r>
            <a:r>
              <a:rPr lang="en-US" dirty="0">
                <a:latin typeface="FrutigerLTStd-Roman"/>
              </a:rPr>
              <a:t> among women </a:t>
            </a:r>
            <a:r>
              <a:rPr lang="en-US" dirty="0" smtClean="0">
                <a:latin typeface="FrutigerLTStd-Roman"/>
              </a:rPr>
              <a:t>with previous </a:t>
            </a:r>
            <a:r>
              <a:rPr lang="en-US" dirty="0">
                <a:latin typeface="FrutigerLTStd-Roman"/>
              </a:rPr>
              <a:t>GDM, and identify clinical risk factors predicting this.</a:t>
            </a:r>
            <a:endParaRPr lang="en-US" dirty="0"/>
          </a:p>
        </p:txBody>
      </p:sp>
    </p:spTree>
    <p:extLst>
      <p:ext uri="{BB962C8B-B14F-4D97-AF65-F5344CB8AC3E}">
        <p14:creationId xmlns:p14="http://schemas.microsoft.com/office/powerpoint/2010/main" val="3802136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91075" y="0"/>
            <a:ext cx="7400925" cy="6696075"/>
          </a:xfrm>
          <a:prstGeom prst="rect">
            <a:avLst/>
          </a:prstGeom>
        </p:spPr>
      </p:pic>
      <p:sp>
        <p:nvSpPr>
          <p:cNvPr id="3" name="Rectangle 2"/>
          <p:cNvSpPr/>
          <p:nvPr/>
        </p:nvSpPr>
        <p:spPr>
          <a:xfrm>
            <a:off x="400334" y="643172"/>
            <a:ext cx="613694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b="1" dirty="0" smtClean="0">
                <a:solidFill>
                  <a:srgbClr val="7030A0"/>
                </a:solidFill>
                <a:latin typeface="FrutigerLTStd-Roman"/>
              </a:rPr>
              <a:t>270</a:t>
            </a:r>
            <a:r>
              <a:rPr lang="en-US" dirty="0" smtClean="0">
                <a:solidFill>
                  <a:srgbClr val="7030A0"/>
                </a:solidFill>
                <a:latin typeface="FrutigerLTStd-Roman"/>
              </a:rPr>
              <a:t> </a:t>
            </a:r>
            <a:r>
              <a:rPr lang="en-US" dirty="0">
                <a:latin typeface="FrutigerLTStd-Roman"/>
              </a:rPr>
              <a:t>women with previous </a:t>
            </a:r>
            <a:r>
              <a:rPr lang="en-US" b="1" dirty="0" smtClean="0">
                <a:solidFill>
                  <a:srgbClr val="7030A0"/>
                </a:solidFill>
                <a:latin typeface="FrutigerLTStd-Roman"/>
              </a:rPr>
              <a:t>GDM</a:t>
            </a:r>
            <a:r>
              <a:rPr lang="en-US" dirty="0" smtClean="0">
                <a:solidFill>
                  <a:srgbClr val="7030A0"/>
                </a:solidFill>
                <a:latin typeface="FrutigerLTStd-Roman"/>
              </a:rPr>
              <a:t> </a:t>
            </a:r>
            <a:r>
              <a:rPr lang="en-US" dirty="0">
                <a:latin typeface="FrutigerLTStd-Roman"/>
              </a:rPr>
              <a:t>were prospectively </a:t>
            </a:r>
            <a:r>
              <a:rPr lang="en-US" b="1" dirty="0">
                <a:latin typeface="FrutigerLTStd-Roman"/>
              </a:rPr>
              <a:t>followed up for 5 </a:t>
            </a:r>
            <a:r>
              <a:rPr lang="en-US" b="1" dirty="0" smtClean="0">
                <a:latin typeface="FrutigerLTStd-Roman"/>
              </a:rPr>
              <a:t>years (</a:t>
            </a:r>
            <a:r>
              <a:rPr lang="en-US" b="1" dirty="0">
                <a:latin typeface="FrutigerLTStd-Roman"/>
              </a:rPr>
              <a:t>mean 2.6) </a:t>
            </a:r>
            <a:r>
              <a:rPr lang="en-US" dirty="0">
                <a:latin typeface="FrutigerLTStd-Roman"/>
              </a:rPr>
              <a:t>post-index pregnancy, and compared with </a:t>
            </a:r>
            <a:r>
              <a:rPr lang="en-US" b="1" dirty="0">
                <a:solidFill>
                  <a:srgbClr val="FFFF00"/>
                </a:solidFill>
                <a:latin typeface="FrutigerLTStd-Roman"/>
              </a:rPr>
              <a:t>388</a:t>
            </a:r>
            <a:r>
              <a:rPr lang="en-US" dirty="0">
                <a:solidFill>
                  <a:srgbClr val="FFFF00"/>
                </a:solidFill>
                <a:latin typeface="FrutigerLTStd-Roman"/>
              </a:rPr>
              <a:t> </a:t>
            </a:r>
            <a:r>
              <a:rPr lang="en-US" dirty="0">
                <a:latin typeface="FrutigerLTStd-Roman"/>
              </a:rPr>
              <a:t>women with </a:t>
            </a:r>
            <a:r>
              <a:rPr lang="en-US" dirty="0" smtClean="0">
                <a:latin typeface="FrutigerLTStd-Roman"/>
              </a:rPr>
              <a:t>normal </a:t>
            </a:r>
            <a:r>
              <a:rPr lang="en-US" dirty="0">
                <a:latin typeface="FrutigerLTStd-Roman"/>
              </a:rPr>
              <a:t>glucose tolerance (</a:t>
            </a:r>
            <a:r>
              <a:rPr lang="en-US" b="1" dirty="0">
                <a:solidFill>
                  <a:srgbClr val="FFFF00"/>
                </a:solidFill>
                <a:latin typeface="FrutigerLTStd-Roman"/>
              </a:rPr>
              <a:t>NGT</a:t>
            </a:r>
            <a:r>
              <a:rPr lang="en-US" dirty="0">
                <a:latin typeface="FrutigerLTStd-Roman"/>
              </a:rPr>
              <a:t>) in pregnancy.</a:t>
            </a:r>
            <a:endParaRPr lang="en-US" dirty="0"/>
          </a:p>
        </p:txBody>
      </p:sp>
      <p:sp>
        <p:nvSpPr>
          <p:cNvPr id="5" name="Rounded Rectangle 4"/>
          <p:cNvSpPr/>
          <p:nvPr/>
        </p:nvSpPr>
        <p:spPr>
          <a:xfrm>
            <a:off x="6673755" y="5773003"/>
            <a:ext cx="1160060" cy="736979"/>
          </a:xfrm>
          <a:prstGeom prst="roundRect">
            <a:avLst/>
          </a:prstGeom>
          <a:solidFill>
            <a:srgbClr val="5B9BD5">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064389" y="5786651"/>
            <a:ext cx="1160060" cy="736979"/>
          </a:xfrm>
          <a:prstGeom prst="roundRect">
            <a:avLst/>
          </a:prstGeom>
          <a:solidFill>
            <a:srgbClr val="FFC0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7622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9612" y="166687"/>
            <a:ext cx="10772775" cy="6524625"/>
          </a:xfrm>
          <a:prstGeom prst="rect">
            <a:avLst/>
          </a:prstGeom>
        </p:spPr>
      </p:pic>
      <p:sp>
        <p:nvSpPr>
          <p:cNvPr id="3" name="Rounded Rectangle 2"/>
          <p:cNvSpPr/>
          <p:nvPr/>
        </p:nvSpPr>
        <p:spPr>
          <a:xfrm>
            <a:off x="957618" y="3357349"/>
            <a:ext cx="10056125" cy="279776"/>
          </a:xfrm>
          <a:prstGeom prst="roundRect">
            <a:avLst/>
          </a:prstGeom>
          <a:solidFill>
            <a:srgbClr val="00B05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57618" y="3623477"/>
            <a:ext cx="10056125" cy="279776"/>
          </a:xfrm>
          <a:prstGeom prst="roundRect">
            <a:avLst/>
          </a:prstGeom>
          <a:solidFill>
            <a:srgbClr val="FFC0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57617" y="4217145"/>
            <a:ext cx="10056125" cy="279776"/>
          </a:xfrm>
          <a:prstGeom prst="roundRect">
            <a:avLst/>
          </a:prstGeom>
          <a:solidFill>
            <a:srgbClr val="FF00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57617" y="4670925"/>
            <a:ext cx="10056125" cy="279776"/>
          </a:xfrm>
          <a:prstGeom prst="roundRect">
            <a:avLst/>
          </a:prstGeom>
          <a:solidFill>
            <a:srgbClr val="FF00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82639" y="2756841"/>
            <a:ext cx="10031102" cy="426504"/>
          </a:xfrm>
          <a:prstGeom prst="roundRect">
            <a:avLst/>
          </a:prstGeom>
          <a:solidFill>
            <a:srgbClr val="FF000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238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748" y="188580"/>
            <a:ext cx="10868025" cy="1076325"/>
          </a:xfrm>
          <a:prstGeom prst="rect">
            <a:avLst/>
          </a:prstGeom>
        </p:spPr>
      </p:pic>
      <p:pic>
        <p:nvPicPr>
          <p:cNvPr id="3" name="Picture 2"/>
          <p:cNvPicPr>
            <a:picLocks noChangeAspect="1"/>
          </p:cNvPicPr>
          <p:nvPr/>
        </p:nvPicPr>
        <p:blipFill>
          <a:blip r:embed="rId3"/>
          <a:stretch>
            <a:fillRect/>
          </a:stretch>
        </p:blipFill>
        <p:spPr>
          <a:xfrm>
            <a:off x="593748" y="1264905"/>
            <a:ext cx="10410825" cy="3495675"/>
          </a:xfrm>
          <a:prstGeom prst="rect">
            <a:avLst/>
          </a:prstGeom>
        </p:spPr>
      </p:pic>
      <p:sp>
        <p:nvSpPr>
          <p:cNvPr id="4" name="Rounded Rectangle 3"/>
          <p:cNvSpPr/>
          <p:nvPr/>
        </p:nvSpPr>
        <p:spPr>
          <a:xfrm>
            <a:off x="593748" y="1828800"/>
            <a:ext cx="10056125" cy="279776"/>
          </a:xfrm>
          <a:prstGeom prst="roundRect">
            <a:avLst/>
          </a:prstGeom>
          <a:solidFill>
            <a:srgbClr val="00B05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93748" y="2872854"/>
            <a:ext cx="10056125" cy="279776"/>
          </a:xfrm>
          <a:prstGeom prst="roundRect">
            <a:avLst/>
          </a:prstGeom>
          <a:solidFill>
            <a:srgbClr val="00B05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5922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9611" y="302312"/>
            <a:ext cx="5838825" cy="4124325"/>
          </a:xfrm>
          <a:prstGeom prst="rect">
            <a:avLst/>
          </a:prstGeom>
          <a:ln w="38100">
            <a:solidFill>
              <a:schemeClr val="tx1"/>
            </a:solidFill>
          </a:ln>
        </p:spPr>
      </p:pic>
      <p:pic>
        <p:nvPicPr>
          <p:cNvPr id="3" name="Picture 2"/>
          <p:cNvPicPr>
            <a:picLocks noChangeAspect="1"/>
          </p:cNvPicPr>
          <p:nvPr/>
        </p:nvPicPr>
        <p:blipFill>
          <a:blip r:embed="rId3"/>
          <a:stretch>
            <a:fillRect/>
          </a:stretch>
        </p:blipFill>
        <p:spPr>
          <a:xfrm>
            <a:off x="6268796" y="302311"/>
            <a:ext cx="5578633" cy="4124325"/>
          </a:xfrm>
          <a:prstGeom prst="rect">
            <a:avLst/>
          </a:prstGeom>
          <a:ln w="38100">
            <a:solidFill>
              <a:schemeClr val="tx1"/>
            </a:solidFill>
          </a:ln>
        </p:spPr>
      </p:pic>
      <p:sp>
        <p:nvSpPr>
          <p:cNvPr id="4" name="Rectangle 3"/>
          <p:cNvSpPr/>
          <p:nvPr/>
        </p:nvSpPr>
        <p:spPr>
          <a:xfrm>
            <a:off x="170526" y="4678125"/>
            <a:ext cx="11676903" cy="1754326"/>
          </a:xfrm>
          <a:prstGeom prst="rect">
            <a:avLst/>
          </a:prstGeom>
        </p:spPr>
        <p:txBody>
          <a:bodyPr wrap="square">
            <a:spAutoFit/>
          </a:bodyPr>
          <a:lstStyle/>
          <a:p>
            <a:r>
              <a:rPr lang="en-US" dirty="0"/>
              <a:t>Kaplan–Meier curves showing the cumulative probability </a:t>
            </a:r>
            <a:r>
              <a:rPr lang="en-US" dirty="0" smtClean="0"/>
              <a:t>of abnormal </a:t>
            </a:r>
            <a:r>
              <a:rPr lang="en-US" dirty="0"/>
              <a:t>glucose tolerance in </a:t>
            </a:r>
            <a:r>
              <a:rPr lang="en-US" dirty="0" smtClean="0"/>
              <a:t>previous GDM </a:t>
            </a:r>
            <a:r>
              <a:rPr lang="en-US" dirty="0"/>
              <a:t>vs </a:t>
            </a:r>
            <a:r>
              <a:rPr lang="en-US" dirty="0" smtClean="0"/>
              <a:t>NGT.</a:t>
            </a:r>
          </a:p>
          <a:p>
            <a:endParaRPr lang="en-US" dirty="0"/>
          </a:p>
          <a:p>
            <a:pPr marL="342900" indent="-342900">
              <a:buAutoNum type="alphaUcParenBoth"/>
            </a:pPr>
            <a:r>
              <a:rPr lang="en-US" dirty="0" smtClean="0"/>
              <a:t>includes </a:t>
            </a:r>
            <a:r>
              <a:rPr lang="en-US" dirty="0"/>
              <a:t>all participants (GDM </a:t>
            </a:r>
            <a:r>
              <a:rPr lang="en-US" i="1" dirty="0"/>
              <a:t>n </a:t>
            </a:r>
            <a:r>
              <a:rPr lang="en-US" dirty="0"/>
              <a:t>= 270, </a:t>
            </a:r>
            <a:r>
              <a:rPr lang="en-US" i="1" dirty="0"/>
              <a:t>n </a:t>
            </a:r>
            <a:r>
              <a:rPr lang="en-US" dirty="0"/>
              <a:t>= </a:t>
            </a:r>
            <a:r>
              <a:rPr lang="en-US" dirty="0" smtClean="0"/>
              <a:t>388)</a:t>
            </a:r>
          </a:p>
          <a:p>
            <a:endParaRPr lang="en-US" dirty="0" smtClean="0"/>
          </a:p>
          <a:p>
            <a:r>
              <a:rPr lang="en-US" dirty="0" smtClean="0"/>
              <a:t>(</a:t>
            </a:r>
            <a:r>
              <a:rPr lang="en-US" dirty="0"/>
              <a:t>B</a:t>
            </a:r>
            <a:r>
              <a:rPr lang="en-US" dirty="0" smtClean="0"/>
              <a:t>) excludes </a:t>
            </a:r>
            <a:r>
              <a:rPr lang="en-US" dirty="0"/>
              <a:t>women known to have abnormal glucose </a:t>
            </a:r>
            <a:r>
              <a:rPr lang="en-US" dirty="0" smtClean="0"/>
              <a:t>tolerance at </a:t>
            </a:r>
            <a:r>
              <a:rPr lang="en-US" dirty="0"/>
              <a:t>12 week post-partum testing (GDM </a:t>
            </a:r>
            <a:r>
              <a:rPr lang="en-US" i="1" dirty="0"/>
              <a:t>n </a:t>
            </a:r>
            <a:r>
              <a:rPr lang="en-US" dirty="0"/>
              <a:t>= 228, NGT </a:t>
            </a:r>
            <a:r>
              <a:rPr lang="en-US" i="1" dirty="0"/>
              <a:t>n </a:t>
            </a:r>
            <a:r>
              <a:rPr lang="en-US" dirty="0"/>
              <a:t>= 385).</a:t>
            </a:r>
          </a:p>
        </p:txBody>
      </p:sp>
    </p:spTree>
    <p:extLst>
      <p:ext uri="{BB962C8B-B14F-4D97-AF65-F5344CB8AC3E}">
        <p14:creationId xmlns:p14="http://schemas.microsoft.com/office/powerpoint/2010/main" val="2537209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887" y="586855"/>
            <a:ext cx="10582392" cy="4876728"/>
          </a:xfrm>
          <a:prstGeom prst="rect">
            <a:avLst/>
          </a:prstGeom>
        </p:spPr>
      </p:pic>
      <p:sp>
        <p:nvSpPr>
          <p:cNvPr id="3" name="Rounded Rectangle 2"/>
          <p:cNvSpPr/>
          <p:nvPr/>
        </p:nvSpPr>
        <p:spPr>
          <a:xfrm>
            <a:off x="863888" y="3138986"/>
            <a:ext cx="1838370" cy="2115402"/>
          </a:xfrm>
          <a:prstGeom prst="roundRect">
            <a:avLst/>
          </a:prstGeom>
          <a:solidFill>
            <a:srgbClr val="00B050">
              <a:alpha val="2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00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164" y="599702"/>
            <a:ext cx="11159319" cy="317009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000" b="1" dirty="0"/>
              <a:t>Results</a:t>
            </a:r>
            <a:r>
              <a:rPr lang="en-US" sz="2000" dirty="0"/>
              <a:t>: </a:t>
            </a:r>
            <a:endParaRPr lang="en-US" sz="2000" dirty="0" smtClean="0"/>
          </a:p>
          <a:p>
            <a:endParaRPr lang="en-US" sz="2000" dirty="0"/>
          </a:p>
          <a:p>
            <a:r>
              <a:rPr lang="en-US" sz="2000" b="1" dirty="0" smtClean="0">
                <a:solidFill>
                  <a:srgbClr val="FFFF00"/>
                </a:solidFill>
              </a:rPr>
              <a:t>26%</a:t>
            </a:r>
            <a:r>
              <a:rPr lang="en-US" sz="2000" dirty="0" smtClean="0"/>
              <a:t> </a:t>
            </a:r>
            <a:r>
              <a:rPr lang="en-US" sz="2000" dirty="0"/>
              <a:t>of women with previous GDM had abnormal glucose tolerance vs </a:t>
            </a:r>
            <a:r>
              <a:rPr lang="en-US" sz="2000" b="1" dirty="0">
                <a:solidFill>
                  <a:srgbClr val="FFFF00"/>
                </a:solidFill>
              </a:rPr>
              <a:t>4%</a:t>
            </a:r>
            <a:r>
              <a:rPr lang="en-US" sz="2000" dirty="0"/>
              <a:t> </a:t>
            </a:r>
            <a:r>
              <a:rPr lang="en-US" sz="2000" dirty="0" smtClean="0"/>
              <a:t>(</a:t>
            </a:r>
            <a:r>
              <a:rPr lang="en-US" sz="2000" i="1" dirty="0"/>
              <a:t>P </a:t>
            </a:r>
            <a:r>
              <a:rPr lang="en-US" sz="2000" dirty="0"/>
              <a:t>&lt; 0.001</a:t>
            </a:r>
            <a:r>
              <a:rPr lang="en-US" sz="2000" dirty="0" smtClean="0"/>
              <a:t>).</a:t>
            </a:r>
          </a:p>
          <a:p>
            <a:endParaRPr lang="en-US" sz="2000" dirty="0"/>
          </a:p>
          <a:p>
            <a:endParaRPr lang="en-US" sz="2000" dirty="0" smtClean="0"/>
          </a:p>
          <a:p>
            <a:r>
              <a:rPr lang="en-US" sz="2000" dirty="0" smtClean="0">
                <a:solidFill>
                  <a:srgbClr val="99FF99"/>
                </a:solidFill>
              </a:rPr>
              <a:t>Predictive </a:t>
            </a:r>
            <a:r>
              <a:rPr lang="en-US" sz="2000" dirty="0">
                <a:solidFill>
                  <a:srgbClr val="99FF99"/>
                </a:solidFill>
              </a:rPr>
              <a:t>factors </a:t>
            </a:r>
            <a:r>
              <a:rPr lang="en-US" sz="2000" dirty="0"/>
              <a:t>were </a:t>
            </a:r>
            <a:endParaRPr lang="en-US" sz="2000" dirty="0" smtClean="0"/>
          </a:p>
          <a:p>
            <a:r>
              <a:rPr lang="en-US" sz="2000" dirty="0"/>
              <a:t>	</a:t>
            </a:r>
            <a:r>
              <a:rPr lang="en-US" sz="2000" dirty="0" smtClean="0"/>
              <a:t>	glucose </a:t>
            </a:r>
            <a:r>
              <a:rPr lang="en-US" sz="2000" dirty="0"/>
              <a:t>levels on the pregnancy oral glucose tolerance </a:t>
            </a:r>
            <a:r>
              <a:rPr lang="en-US" sz="2000" dirty="0" smtClean="0"/>
              <a:t>test</a:t>
            </a:r>
          </a:p>
          <a:p>
            <a:r>
              <a:rPr lang="en-US" sz="2000" dirty="0"/>
              <a:t>	</a:t>
            </a:r>
            <a:r>
              <a:rPr lang="en-US" sz="2000" dirty="0" smtClean="0"/>
              <a:t>	family </a:t>
            </a:r>
            <a:r>
              <a:rPr lang="en-US" sz="2000" dirty="0"/>
              <a:t>history </a:t>
            </a:r>
            <a:r>
              <a:rPr lang="en-US" sz="2000" dirty="0" smtClean="0"/>
              <a:t>of diabetes</a:t>
            </a:r>
          </a:p>
          <a:p>
            <a:r>
              <a:rPr lang="en-US" sz="2000" dirty="0" smtClean="0"/>
              <a:t>		gestational </a:t>
            </a:r>
            <a:r>
              <a:rPr lang="en-US" sz="2000" dirty="0"/>
              <a:t>week at </a:t>
            </a:r>
            <a:r>
              <a:rPr lang="en-US" sz="2000" dirty="0" smtClean="0"/>
              <a:t>testing</a:t>
            </a:r>
          </a:p>
          <a:p>
            <a:r>
              <a:rPr lang="en-US" sz="2000" dirty="0"/>
              <a:t>	</a:t>
            </a:r>
            <a:r>
              <a:rPr lang="en-US" sz="2000" dirty="0" smtClean="0"/>
              <a:t>	BMI </a:t>
            </a:r>
            <a:r>
              <a:rPr lang="en-US" sz="2000" dirty="0"/>
              <a:t>at </a:t>
            </a:r>
            <a:r>
              <a:rPr lang="en-US" sz="2000" dirty="0" smtClean="0"/>
              <a:t>follow-up</a:t>
            </a:r>
            <a:endParaRPr lang="en-US" sz="2000" dirty="0"/>
          </a:p>
        </p:txBody>
      </p:sp>
      <p:sp>
        <p:nvSpPr>
          <p:cNvPr id="3" name="Rectangle 2"/>
          <p:cNvSpPr/>
          <p:nvPr/>
        </p:nvSpPr>
        <p:spPr>
          <a:xfrm>
            <a:off x="523163" y="4105661"/>
            <a:ext cx="10258567" cy="1754326"/>
          </a:xfrm>
          <a:prstGeom prst="rect">
            <a:avLst/>
          </a:prstGeom>
        </p:spPr>
        <p:txBody>
          <a:bodyPr wrap="square">
            <a:spAutoFit/>
          </a:bodyPr>
          <a:lstStyle/>
          <a:p>
            <a:r>
              <a:rPr lang="en-US" b="1" dirty="0">
                <a:solidFill>
                  <a:srgbClr val="0070C0"/>
                </a:solidFill>
                <a:latin typeface="FrutigerLTStd-Italic"/>
              </a:rPr>
              <a:t>Conclusions</a:t>
            </a:r>
            <a:r>
              <a:rPr lang="en-US" dirty="0">
                <a:latin typeface="FrutigerLTStd-Roman"/>
              </a:rPr>
              <a:t>: </a:t>
            </a:r>
            <a:endParaRPr lang="en-US" dirty="0" smtClean="0">
              <a:latin typeface="FrutigerLTStd-Roman"/>
            </a:endParaRPr>
          </a:p>
          <a:p>
            <a:r>
              <a:rPr lang="en-US" dirty="0" smtClean="0">
                <a:latin typeface="FrutigerLTStd-Roman"/>
              </a:rPr>
              <a:t>The </a:t>
            </a:r>
            <a:r>
              <a:rPr lang="en-US" dirty="0">
                <a:latin typeface="FrutigerLTStd-Roman"/>
              </a:rPr>
              <a:t>proportion of women developing abnormal glucose tolerance remains high among those with</a:t>
            </a:r>
          </a:p>
          <a:p>
            <a:r>
              <a:rPr lang="en-US" dirty="0">
                <a:latin typeface="FrutigerLTStd-Roman"/>
              </a:rPr>
              <a:t>IADPSG-defined </a:t>
            </a:r>
            <a:r>
              <a:rPr lang="en-US" dirty="0" smtClean="0">
                <a:latin typeface="FrutigerLTStd-Roman"/>
              </a:rPr>
              <a:t>GDM.</a:t>
            </a:r>
          </a:p>
          <a:p>
            <a:endParaRPr lang="en-US" dirty="0">
              <a:latin typeface="FrutigerLTStd-Roman"/>
            </a:endParaRPr>
          </a:p>
          <a:p>
            <a:r>
              <a:rPr lang="en-US" dirty="0" smtClean="0">
                <a:latin typeface="FrutigerLTStd-Roman"/>
              </a:rPr>
              <a:t>This </a:t>
            </a:r>
            <a:r>
              <a:rPr lang="en-US" dirty="0">
                <a:latin typeface="FrutigerLTStd-Roman"/>
              </a:rPr>
              <a:t>demonstrates the need for </a:t>
            </a:r>
            <a:r>
              <a:rPr lang="en-US" b="1" dirty="0">
                <a:solidFill>
                  <a:srgbClr val="FF0000"/>
                </a:solidFill>
                <a:latin typeface="FrutigerLTStd-Roman"/>
              </a:rPr>
              <a:t>continued close follow-up</a:t>
            </a:r>
            <a:r>
              <a:rPr lang="en-US" dirty="0">
                <a:latin typeface="FrutigerLTStd-Roman"/>
              </a:rPr>
              <a:t>, although the optimal frequency and</a:t>
            </a:r>
          </a:p>
          <a:p>
            <a:r>
              <a:rPr lang="en-US" dirty="0">
                <a:latin typeface="FrutigerLTStd-Roman"/>
              </a:rPr>
              <a:t>method needs further study.</a:t>
            </a:r>
            <a:endParaRPr lang="en-US" dirty="0"/>
          </a:p>
        </p:txBody>
      </p:sp>
      <p:sp>
        <p:nvSpPr>
          <p:cNvPr id="4" name="Rectangle 3"/>
          <p:cNvSpPr/>
          <p:nvPr/>
        </p:nvSpPr>
        <p:spPr>
          <a:xfrm>
            <a:off x="523163" y="6232747"/>
            <a:ext cx="10545171" cy="276999"/>
          </a:xfrm>
          <a:prstGeom prst="rect">
            <a:avLst/>
          </a:prstGeom>
        </p:spPr>
        <p:txBody>
          <a:bodyPr wrap="square">
            <a:spAutoFit/>
          </a:bodyPr>
          <a:lstStyle/>
          <a:p>
            <a:r>
              <a:rPr lang="en-US" sz="1200" b="1" dirty="0"/>
              <a:t>International Association of the Diabetes and Pregnancy Study Groups (IADPSG)</a:t>
            </a:r>
          </a:p>
        </p:txBody>
      </p:sp>
    </p:spTree>
    <p:extLst>
      <p:ext uri="{BB962C8B-B14F-4D97-AF65-F5344CB8AC3E}">
        <p14:creationId xmlns:p14="http://schemas.microsoft.com/office/powerpoint/2010/main" val="1164854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5987" y="755332"/>
            <a:ext cx="6772275" cy="5895975"/>
          </a:xfrm>
          <a:prstGeom prst="rect">
            <a:avLst/>
          </a:prstGeom>
        </p:spPr>
      </p:pic>
      <p:sp>
        <p:nvSpPr>
          <p:cNvPr id="4" name="Rectangle 3"/>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2" name="Rectangle 1"/>
          <p:cNvSpPr/>
          <p:nvPr/>
        </p:nvSpPr>
        <p:spPr>
          <a:xfrm>
            <a:off x="7747701" y="755332"/>
            <a:ext cx="1760561"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spTree>
    <p:extLst>
      <p:ext uri="{BB962C8B-B14F-4D97-AF65-F5344CB8AC3E}">
        <p14:creationId xmlns:p14="http://schemas.microsoft.com/office/powerpoint/2010/main" val="4265151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807" y="1207564"/>
            <a:ext cx="9496022" cy="369332"/>
          </a:xfrm>
          <a:prstGeom prst="rect">
            <a:avLst/>
          </a:prstGeom>
        </p:spPr>
        <p:txBody>
          <a:bodyPr wrap="square">
            <a:spAutoFit/>
          </a:bodyPr>
          <a:lstStyle/>
          <a:p>
            <a:r>
              <a:rPr lang="en-US" b="0" i="0" u="none" strike="noStrike" baseline="0" dirty="0" smtClean="0">
                <a:latin typeface="AdvOT7b515deb"/>
              </a:rPr>
              <a:t>Additional discussion was included on the </a:t>
            </a:r>
            <a:r>
              <a:rPr lang="en-US" b="1" i="0" u="none" strike="noStrike" baseline="0" dirty="0" smtClean="0">
                <a:solidFill>
                  <a:srgbClr val="00B050"/>
                </a:solidFill>
                <a:latin typeface="AdvOT7b515deb"/>
              </a:rPr>
              <a:t>social determinan</a:t>
            </a:r>
            <a:r>
              <a:rPr lang="en-US" b="0" i="0" u="none" strike="noStrike" baseline="0" dirty="0" smtClean="0">
                <a:latin typeface="AdvOT7b515deb"/>
              </a:rPr>
              <a:t>ts of health.</a:t>
            </a:r>
            <a:endParaRPr lang="en-US" dirty="0"/>
          </a:p>
        </p:txBody>
      </p:sp>
      <p:sp>
        <p:nvSpPr>
          <p:cNvPr id="4" name="Rectangle 3"/>
          <p:cNvSpPr/>
          <p:nvPr/>
        </p:nvSpPr>
        <p:spPr>
          <a:xfrm>
            <a:off x="349806" y="1889904"/>
            <a:ext cx="11660224" cy="646331"/>
          </a:xfrm>
          <a:prstGeom prst="rect">
            <a:avLst/>
          </a:prstGeom>
        </p:spPr>
        <p:txBody>
          <a:bodyPr wrap="square">
            <a:spAutoFit/>
          </a:bodyPr>
          <a:lstStyle/>
          <a:p>
            <a:r>
              <a:rPr lang="en-US" b="1" dirty="0">
                <a:solidFill>
                  <a:srgbClr val="00B050"/>
                </a:solidFill>
              </a:rPr>
              <a:t>● </a:t>
            </a:r>
            <a:r>
              <a:rPr lang="en-US" b="1" dirty="0" smtClean="0">
                <a:solidFill>
                  <a:srgbClr val="00B050"/>
                </a:solidFill>
                <a:latin typeface="AdvOT7b515deb"/>
              </a:rPr>
              <a:t>Social determinants </a:t>
            </a:r>
            <a:r>
              <a:rPr lang="en-US" dirty="0" smtClean="0">
                <a:latin typeface="AdvOT7b515deb"/>
              </a:rPr>
              <a:t>of </a:t>
            </a:r>
            <a:r>
              <a:rPr lang="en-US" dirty="0">
                <a:latin typeface="AdvOT7b515deb"/>
              </a:rPr>
              <a:t>health are de</a:t>
            </a:r>
            <a:r>
              <a:rPr lang="en-US" dirty="0">
                <a:latin typeface="AdvOT7b515deb+fb"/>
              </a:rPr>
              <a:t>fi</a:t>
            </a:r>
            <a:r>
              <a:rPr lang="en-US" dirty="0">
                <a:latin typeface="AdvOT7b515deb"/>
              </a:rPr>
              <a:t>ned as the </a:t>
            </a:r>
            <a:r>
              <a:rPr lang="en-US" b="1" dirty="0">
                <a:solidFill>
                  <a:srgbClr val="0070C0"/>
                </a:solidFill>
                <a:latin typeface="AdvOT7b515deb"/>
              </a:rPr>
              <a:t>economic</a:t>
            </a:r>
            <a:r>
              <a:rPr lang="en-US" dirty="0" smtClean="0">
                <a:latin typeface="AdvOT7b515deb"/>
              </a:rPr>
              <a:t>, </a:t>
            </a:r>
            <a:r>
              <a:rPr lang="en-US" b="1" dirty="0" smtClean="0">
                <a:solidFill>
                  <a:srgbClr val="0070C0"/>
                </a:solidFill>
                <a:latin typeface="AdvOT7b515deb"/>
              </a:rPr>
              <a:t>environmental</a:t>
            </a:r>
            <a:r>
              <a:rPr lang="en-US" dirty="0">
                <a:latin typeface="AdvOT7b515deb"/>
              </a:rPr>
              <a:t>, </a:t>
            </a:r>
            <a:r>
              <a:rPr lang="en-US" b="1" dirty="0">
                <a:solidFill>
                  <a:srgbClr val="0070C0"/>
                </a:solidFill>
                <a:latin typeface="AdvOT7b515deb"/>
              </a:rPr>
              <a:t>political</a:t>
            </a:r>
            <a:r>
              <a:rPr lang="en-US" dirty="0">
                <a:latin typeface="AdvOT7b515deb"/>
              </a:rPr>
              <a:t>, </a:t>
            </a:r>
            <a:r>
              <a:rPr lang="en-US" dirty="0" smtClean="0">
                <a:latin typeface="AdvOT7b515deb"/>
              </a:rPr>
              <a:t>and </a:t>
            </a:r>
            <a:r>
              <a:rPr lang="en-US" b="1" dirty="0" smtClean="0">
                <a:solidFill>
                  <a:srgbClr val="0070C0"/>
                </a:solidFill>
                <a:latin typeface="AdvOT7b515deb"/>
              </a:rPr>
              <a:t>social</a:t>
            </a:r>
            <a:r>
              <a:rPr lang="en-US" b="1" dirty="0" smtClean="0">
                <a:latin typeface="AdvOT7b515deb"/>
              </a:rPr>
              <a:t> </a:t>
            </a:r>
            <a:r>
              <a:rPr lang="en-US" b="1" dirty="0" smtClean="0">
                <a:solidFill>
                  <a:srgbClr val="0070C0"/>
                </a:solidFill>
                <a:latin typeface="AdvOT7b515deb"/>
              </a:rPr>
              <a:t>conditions</a:t>
            </a:r>
            <a:r>
              <a:rPr lang="en-US" b="1" dirty="0" smtClean="0">
                <a:latin typeface="AdvOT7b515deb"/>
              </a:rPr>
              <a:t> </a:t>
            </a:r>
            <a:r>
              <a:rPr lang="en-US" dirty="0" smtClean="0">
                <a:latin typeface="AdvOT7b515deb"/>
              </a:rPr>
              <a:t>in </a:t>
            </a:r>
            <a:r>
              <a:rPr lang="en-US" dirty="0">
                <a:latin typeface="AdvOT7b515deb"/>
              </a:rPr>
              <a:t>which people live and are </a:t>
            </a:r>
            <a:r>
              <a:rPr lang="en-US" dirty="0" smtClean="0">
                <a:latin typeface="AdvOT7b515deb"/>
              </a:rPr>
              <a:t>responsible for </a:t>
            </a:r>
            <a:r>
              <a:rPr lang="en-US" dirty="0">
                <a:latin typeface="AdvOT7b515deb"/>
              </a:rPr>
              <a:t>a major part of health </a:t>
            </a:r>
            <a:r>
              <a:rPr lang="en-US" dirty="0" smtClean="0">
                <a:latin typeface="AdvOT7b515deb"/>
              </a:rPr>
              <a:t>inequality worldwide.</a:t>
            </a:r>
            <a:endParaRPr lang="en-US" dirty="0"/>
          </a:p>
        </p:txBody>
      </p:sp>
      <p:sp>
        <p:nvSpPr>
          <p:cNvPr id="6" name="Rectangle 5"/>
          <p:cNvSpPr/>
          <p:nvPr/>
        </p:nvSpPr>
        <p:spPr>
          <a:xfrm>
            <a:off x="175754" y="241823"/>
            <a:ext cx="5559569"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nSpc>
                <a:spcPct val="150000"/>
              </a:lnSpc>
            </a:pPr>
            <a:r>
              <a:rPr lang="en-US" sz="1600" b="1" i="0" u="none" strike="noStrike" baseline="0" dirty="0" smtClean="0">
                <a:solidFill>
                  <a:srgbClr val="0070C0"/>
                </a:solidFill>
              </a:rPr>
              <a:t>Section 1. Improving Care and Promoting Health in Populations</a:t>
            </a:r>
          </a:p>
        </p:txBody>
      </p:sp>
      <p:pic>
        <p:nvPicPr>
          <p:cNvPr id="7" name="Picture 6"/>
          <p:cNvPicPr>
            <a:picLocks noChangeAspect="1"/>
          </p:cNvPicPr>
          <p:nvPr/>
        </p:nvPicPr>
        <p:blipFill>
          <a:blip r:embed="rId2"/>
          <a:stretch>
            <a:fillRect/>
          </a:stretch>
        </p:blipFill>
        <p:spPr>
          <a:xfrm>
            <a:off x="1759104" y="2849243"/>
            <a:ext cx="8086725" cy="2485086"/>
          </a:xfrm>
          <a:prstGeom prst="rect">
            <a:avLst/>
          </a:prstGeom>
        </p:spPr>
      </p:pic>
      <p:sp>
        <p:nvSpPr>
          <p:cNvPr id="8" name="Rectangle 7"/>
          <p:cNvSpPr/>
          <p:nvPr/>
        </p:nvSpPr>
        <p:spPr>
          <a:xfrm>
            <a:off x="1813696" y="5094675"/>
            <a:ext cx="5615099" cy="370123"/>
          </a:xfrm>
          <a:prstGeom prst="rect">
            <a:avLst/>
          </a:prstGeom>
          <a:solidFill>
            <a:srgbClr val="CC66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915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4887" y="766762"/>
            <a:ext cx="10182225" cy="5324475"/>
          </a:xfrm>
          <a:prstGeom prst="rect">
            <a:avLst/>
          </a:prstGeom>
        </p:spPr>
      </p:pic>
      <p:sp>
        <p:nvSpPr>
          <p:cNvPr id="4" name="Rounded Rectangle 3"/>
          <p:cNvSpPr/>
          <p:nvPr/>
        </p:nvSpPr>
        <p:spPr>
          <a:xfrm>
            <a:off x="3657600" y="5760722"/>
            <a:ext cx="5708468" cy="2481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8762" y="204396"/>
            <a:ext cx="4942922"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en-US" sz="1600" b="1" i="0" u="none" strike="noStrike" baseline="0" dirty="0" smtClean="0">
                <a:solidFill>
                  <a:srgbClr val="0070C0"/>
                </a:solidFill>
              </a:rPr>
              <a:t>2. </a:t>
            </a:r>
            <a:r>
              <a:rPr lang="en-US" sz="1600" b="1" dirty="0">
                <a:solidFill>
                  <a:srgbClr val="0070C0"/>
                </a:solidFill>
              </a:rPr>
              <a:t>Classification and Diagnosis </a:t>
            </a:r>
            <a:r>
              <a:rPr lang="en-US" sz="1600" b="1" dirty="0" smtClean="0">
                <a:solidFill>
                  <a:srgbClr val="0070C0"/>
                </a:solidFill>
              </a:rPr>
              <a:t>of Diabetes</a:t>
            </a:r>
            <a:endParaRPr lang="en-US" sz="1600" b="1" i="0" u="none" strike="noStrike" baseline="0" dirty="0" smtClean="0">
              <a:solidFill>
                <a:srgbClr val="0070C0"/>
              </a:solidFill>
            </a:endParaRPr>
          </a:p>
        </p:txBody>
      </p:sp>
      <p:sp>
        <p:nvSpPr>
          <p:cNvPr id="7" name="Rectangle 6"/>
          <p:cNvSpPr/>
          <p:nvPr/>
        </p:nvSpPr>
        <p:spPr>
          <a:xfrm>
            <a:off x="9366068" y="837218"/>
            <a:ext cx="1760561" cy="369332"/>
          </a:xfrm>
          <a:prstGeom prst="rect">
            <a:avLst/>
          </a:prstGeom>
          <a:solidFill>
            <a:srgbClr val="0070C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sp>
        <p:nvSpPr>
          <p:cNvPr id="8" name="Rounded Rectangle 7"/>
          <p:cNvSpPr/>
          <p:nvPr/>
        </p:nvSpPr>
        <p:spPr>
          <a:xfrm>
            <a:off x="1121391" y="4012442"/>
            <a:ext cx="5879910" cy="2654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4947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288" y="1549486"/>
            <a:ext cx="10395045" cy="830997"/>
          </a:xfrm>
          <a:prstGeom prst="rect">
            <a:avLst/>
          </a:prstGeom>
        </p:spPr>
        <p:txBody>
          <a:bodyPr wrap="square">
            <a:spAutoFit/>
          </a:bodyPr>
          <a:lstStyle/>
          <a:p>
            <a:r>
              <a:rPr lang="en-US" b="1" dirty="0">
                <a:solidFill>
                  <a:srgbClr val="00B050"/>
                </a:solidFill>
              </a:rPr>
              <a:t>● </a:t>
            </a:r>
            <a:r>
              <a:rPr lang="en-US" sz="2400" b="1" dirty="0">
                <a:solidFill>
                  <a:srgbClr val="0070C0"/>
                </a:solidFill>
              </a:rPr>
              <a:t>The table </a:t>
            </a:r>
            <a:r>
              <a:rPr lang="en-US" sz="2400" b="1" dirty="0" smtClean="0">
                <a:solidFill>
                  <a:srgbClr val="0070C0"/>
                </a:solidFill>
              </a:rPr>
              <a:t>of </a:t>
            </a:r>
            <a:r>
              <a:rPr lang="en-US" sz="2400" b="1" dirty="0">
                <a:solidFill>
                  <a:srgbClr val="0070C0"/>
                </a:solidFill>
              </a:rPr>
              <a:t>a Comprehensive medical evaluation (Table 3.1) was substantially redesigned and </a:t>
            </a:r>
            <a:r>
              <a:rPr lang="en-US" sz="2400" b="1" dirty="0" smtClean="0">
                <a:solidFill>
                  <a:srgbClr val="0070C0"/>
                </a:solidFill>
              </a:rPr>
              <a:t>reorganized</a:t>
            </a:r>
            <a:endParaRPr lang="en-US" sz="2400" b="1" dirty="0">
              <a:solidFill>
                <a:srgbClr val="0070C0"/>
              </a:solidFill>
            </a:endParaRPr>
          </a:p>
        </p:txBody>
      </p:sp>
      <p:sp>
        <p:nvSpPr>
          <p:cNvPr id="4" name="Rectangle 3"/>
          <p:cNvSpPr/>
          <p:nvPr/>
        </p:nvSpPr>
        <p:spPr>
          <a:xfrm>
            <a:off x="673286" y="2644307"/>
            <a:ext cx="10927309" cy="461665"/>
          </a:xfrm>
          <a:prstGeom prst="rect">
            <a:avLst/>
          </a:prstGeom>
        </p:spPr>
        <p:txBody>
          <a:bodyPr wrap="square">
            <a:spAutoFit/>
          </a:bodyPr>
          <a:lstStyle/>
          <a:p>
            <a:r>
              <a:rPr lang="en-US" dirty="0">
                <a:solidFill>
                  <a:srgbClr val="00B050"/>
                </a:solidFill>
              </a:rPr>
              <a:t>● </a:t>
            </a:r>
            <a:r>
              <a:rPr lang="en-US" sz="2400" b="1" dirty="0">
                <a:solidFill>
                  <a:srgbClr val="0070C0"/>
                </a:solidFill>
              </a:rPr>
              <a:t>The immunization </a:t>
            </a:r>
            <a:r>
              <a:rPr lang="en-US" sz="2400" b="1" dirty="0" smtClean="0">
                <a:solidFill>
                  <a:srgbClr val="0070C0"/>
                </a:solidFill>
              </a:rPr>
              <a:t>section was updated</a:t>
            </a:r>
            <a:endParaRPr lang="en-US" sz="2400" b="1" dirty="0">
              <a:solidFill>
                <a:srgbClr val="0070C0"/>
              </a:solidFill>
            </a:endParaRPr>
          </a:p>
        </p:txBody>
      </p:sp>
      <p:sp>
        <p:nvSpPr>
          <p:cNvPr id="5" name="Rectangle 4"/>
          <p:cNvSpPr/>
          <p:nvPr/>
        </p:nvSpPr>
        <p:spPr>
          <a:xfrm>
            <a:off x="673286" y="3369796"/>
            <a:ext cx="10108443" cy="461665"/>
          </a:xfrm>
          <a:prstGeom prst="rect">
            <a:avLst/>
          </a:prstGeom>
        </p:spPr>
        <p:txBody>
          <a:bodyPr wrap="square">
            <a:spAutoFit/>
          </a:bodyPr>
          <a:lstStyle/>
          <a:p>
            <a:r>
              <a:rPr lang="en-US" dirty="0">
                <a:solidFill>
                  <a:srgbClr val="00B050"/>
                </a:solidFill>
              </a:rPr>
              <a:t>● </a:t>
            </a:r>
            <a:r>
              <a:rPr lang="en-US" sz="2400" b="1" dirty="0">
                <a:solidFill>
                  <a:srgbClr val="0070C0"/>
                </a:solidFill>
              </a:rPr>
              <a:t>Text was added about the importance of language </a:t>
            </a:r>
            <a:r>
              <a:rPr lang="en-US" sz="2400" b="1" dirty="0" smtClean="0">
                <a:solidFill>
                  <a:srgbClr val="0070C0"/>
                </a:solidFill>
              </a:rPr>
              <a:t>choice</a:t>
            </a:r>
            <a:endParaRPr lang="en-US" sz="2400" b="1" dirty="0">
              <a:solidFill>
                <a:srgbClr val="0070C0"/>
              </a:solidFill>
            </a:endParaRPr>
          </a:p>
        </p:txBody>
      </p:sp>
      <p:sp>
        <p:nvSpPr>
          <p:cNvPr id="6" name="Rectangle 5"/>
          <p:cNvSpPr/>
          <p:nvPr/>
        </p:nvSpPr>
        <p:spPr>
          <a:xfrm>
            <a:off x="673286" y="4147329"/>
            <a:ext cx="11227561" cy="830997"/>
          </a:xfrm>
          <a:prstGeom prst="rect">
            <a:avLst/>
          </a:prstGeom>
        </p:spPr>
        <p:txBody>
          <a:bodyPr wrap="square">
            <a:spAutoFit/>
          </a:bodyPr>
          <a:lstStyle/>
          <a:p>
            <a:r>
              <a:rPr lang="en-US" dirty="0">
                <a:solidFill>
                  <a:srgbClr val="00B050"/>
                </a:solidFill>
              </a:rPr>
              <a:t>● </a:t>
            </a:r>
            <a:r>
              <a:rPr lang="en-US" sz="2400" b="1" dirty="0">
                <a:solidFill>
                  <a:srgbClr val="0070C0"/>
                </a:solidFill>
              </a:rPr>
              <a:t>Pancreatitis was added to </a:t>
            </a:r>
            <a:r>
              <a:rPr lang="en-US" sz="2400" b="1" dirty="0" smtClean="0">
                <a:solidFill>
                  <a:srgbClr val="0070C0"/>
                </a:solidFill>
              </a:rPr>
              <a:t>comorbidities</a:t>
            </a:r>
            <a:r>
              <a:rPr lang="en-US" sz="2400" b="1" dirty="0">
                <a:solidFill>
                  <a:srgbClr val="0070C0"/>
                </a:solidFill>
              </a:rPr>
              <a:t>, </a:t>
            </a:r>
            <a:r>
              <a:rPr lang="en-US" sz="2400" b="1" dirty="0" smtClean="0">
                <a:solidFill>
                  <a:srgbClr val="0070C0"/>
                </a:solidFill>
              </a:rPr>
              <a:t>and </a:t>
            </a:r>
            <a:r>
              <a:rPr lang="en-US" sz="2400" b="1" dirty="0">
                <a:solidFill>
                  <a:srgbClr val="0070C0"/>
                </a:solidFill>
              </a:rPr>
              <a:t>a new recommendation about the </a:t>
            </a:r>
            <a:r>
              <a:rPr lang="en-US" sz="2400" b="1" dirty="0" smtClean="0">
                <a:solidFill>
                  <a:srgbClr val="0070C0"/>
                </a:solidFill>
              </a:rPr>
              <a:t>islet autotransplantation</a:t>
            </a:r>
            <a:endParaRPr lang="en-US" b="1" dirty="0">
              <a:solidFill>
                <a:srgbClr val="0070C0"/>
              </a:solidFill>
            </a:endParaRPr>
          </a:p>
        </p:txBody>
      </p:sp>
      <p:sp>
        <p:nvSpPr>
          <p:cNvPr id="7" name="Rectangle 6"/>
          <p:cNvSpPr/>
          <p:nvPr/>
        </p:nvSpPr>
        <p:spPr>
          <a:xfrm>
            <a:off x="822960" y="415796"/>
            <a:ext cx="10659291"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a:t>
            </a:r>
            <a:r>
              <a:rPr lang="en-US" sz="2400" b="1" i="0" u="none" strike="noStrike" baseline="0" dirty="0" smtClean="0">
                <a:solidFill>
                  <a:srgbClr val="0070C0"/>
                </a:solidFill>
                <a:latin typeface="AdvOT3f16987d"/>
              </a:rPr>
              <a:t> </a:t>
            </a:r>
            <a:r>
              <a:rPr lang="fa-IR" sz="2400" b="1" i="0" u="none" strike="noStrike" baseline="0" dirty="0" smtClean="0">
                <a:solidFill>
                  <a:srgbClr val="0070C0"/>
                </a:solidFill>
              </a:rPr>
              <a:t>3</a:t>
            </a:r>
            <a:r>
              <a:rPr lang="en-US" sz="2400" b="1" i="0" u="none" strike="noStrike" baseline="0" dirty="0" smtClean="0">
                <a:solidFill>
                  <a:srgbClr val="0070C0"/>
                </a:solidFill>
              </a:rPr>
              <a:t>. </a:t>
            </a:r>
            <a:r>
              <a:rPr lang="en-US" sz="2400" b="1" dirty="0">
                <a:solidFill>
                  <a:srgbClr val="0070C0"/>
                </a:solidFill>
              </a:rPr>
              <a:t>Comprehensive </a:t>
            </a:r>
            <a:r>
              <a:rPr lang="en-US" sz="2400" b="1" dirty="0" smtClean="0">
                <a:solidFill>
                  <a:srgbClr val="0070C0"/>
                </a:solidFill>
              </a:rPr>
              <a:t>Medical</a:t>
            </a:r>
            <a:r>
              <a:rPr lang="fa-IR" sz="2400" b="1" dirty="0">
                <a:solidFill>
                  <a:srgbClr val="0070C0"/>
                </a:solidFill>
              </a:rPr>
              <a:t> </a:t>
            </a:r>
            <a:r>
              <a:rPr lang="en-US" sz="2400" b="1" dirty="0" smtClean="0">
                <a:solidFill>
                  <a:srgbClr val="0070C0"/>
                </a:solidFill>
              </a:rPr>
              <a:t>Evaluation </a:t>
            </a:r>
            <a:r>
              <a:rPr lang="en-US" sz="2400" b="1" dirty="0">
                <a:solidFill>
                  <a:srgbClr val="0070C0"/>
                </a:solidFill>
              </a:rPr>
              <a:t>and </a:t>
            </a:r>
            <a:r>
              <a:rPr lang="en-US" sz="2400" b="1" dirty="0" smtClean="0">
                <a:solidFill>
                  <a:srgbClr val="0070C0"/>
                </a:solidFill>
              </a:rPr>
              <a:t>Assessment</a:t>
            </a:r>
            <a:r>
              <a:rPr lang="fa-IR" sz="2400" b="1" dirty="0" smtClean="0">
                <a:solidFill>
                  <a:srgbClr val="0070C0"/>
                </a:solidFill>
              </a:rPr>
              <a:t> </a:t>
            </a:r>
            <a:r>
              <a:rPr lang="en-US" sz="2400" b="1" dirty="0" smtClean="0">
                <a:solidFill>
                  <a:srgbClr val="0070C0"/>
                </a:solidFill>
              </a:rPr>
              <a:t>of </a:t>
            </a:r>
            <a:r>
              <a:rPr lang="en-US" sz="2400" b="1" dirty="0">
                <a:solidFill>
                  <a:srgbClr val="0070C0"/>
                </a:solidFill>
              </a:rPr>
              <a:t>Comorbidities</a:t>
            </a:r>
            <a:endParaRPr lang="en-US" sz="2400" b="1" i="0" u="none" strike="noStrike" baseline="0" dirty="0" smtClean="0">
              <a:solidFill>
                <a:srgbClr val="0070C0"/>
              </a:solidFill>
            </a:endParaRPr>
          </a:p>
        </p:txBody>
      </p:sp>
      <p:sp>
        <p:nvSpPr>
          <p:cNvPr id="8" name="Rectangle 7"/>
          <p:cNvSpPr/>
          <p:nvPr/>
        </p:nvSpPr>
        <p:spPr>
          <a:xfrm>
            <a:off x="673286" y="5294194"/>
            <a:ext cx="11227561" cy="830997"/>
          </a:xfrm>
          <a:prstGeom prst="rect">
            <a:avLst/>
          </a:prstGeom>
        </p:spPr>
        <p:txBody>
          <a:bodyPr wrap="square">
            <a:spAutoFit/>
          </a:bodyPr>
          <a:lstStyle/>
          <a:p>
            <a:r>
              <a:rPr lang="en-US" dirty="0">
                <a:solidFill>
                  <a:srgbClr val="00B050"/>
                </a:solidFill>
              </a:rPr>
              <a:t>● </a:t>
            </a:r>
            <a:r>
              <a:rPr lang="en-US" sz="2400" b="1" dirty="0">
                <a:solidFill>
                  <a:srgbClr val="0070C0"/>
                </a:solidFill>
              </a:rPr>
              <a:t>A recommendation was added to consider checking serum testosterone in</a:t>
            </a:r>
          </a:p>
          <a:p>
            <a:r>
              <a:rPr lang="en-US" sz="2400" b="1" dirty="0">
                <a:solidFill>
                  <a:srgbClr val="0070C0"/>
                </a:solidFill>
              </a:rPr>
              <a:t>men with diabetes and signs and symptoms of hypogonadism.</a:t>
            </a:r>
          </a:p>
        </p:txBody>
      </p:sp>
    </p:spTree>
    <p:extLst>
      <p:ext uri="{BB962C8B-B14F-4D97-AF65-F5344CB8AC3E}">
        <p14:creationId xmlns:p14="http://schemas.microsoft.com/office/powerpoint/2010/main" val="22739655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sp>
        <p:nvSpPr>
          <p:cNvPr id="3" name="Rectangle 2"/>
          <p:cNvSpPr/>
          <p:nvPr/>
        </p:nvSpPr>
        <p:spPr>
          <a:xfrm>
            <a:off x="236106" y="1150530"/>
            <a:ext cx="10499612" cy="923330"/>
          </a:xfrm>
          <a:prstGeom prst="rect">
            <a:avLst/>
          </a:prstGeom>
        </p:spPr>
        <p:txBody>
          <a:bodyPr wrap="square">
            <a:spAutoFit/>
          </a:bodyPr>
          <a:lstStyle/>
          <a:p>
            <a:r>
              <a:rPr lang="en-US" dirty="0">
                <a:solidFill>
                  <a:srgbClr val="0070C0"/>
                </a:solidFill>
              </a:rPr>
              <a:t>The table </a:t>
            </a:r>
            <a:r>
              <a:rPr lang="en-US" dirty="0" smtClean="0">
                <a:solidFill>
                  <a:srgbClr val="0070C0"/>
                </a:solidFill>
              </a:rPr>
              <a:t>describing </a:t>
            </a:r>
            <a:r>
              <a:rPr lang="en-US" dirty="0">
                <a:solidFill>
                  <a:srgbClr val="0070C0"/>
                </a:solidFill>
              </a:rPr>
              <a:t>the components of </a:t>
            </a:r>
            <a:r>
              <a:rPr lang="en-US" dirty="0" smtClean="0">
                <a:solidFill>
                  <a:srgbClr val="0070C0"/>
                </a:solidFill>
              </a:rPr>
              <a:t>a Comprehensive medical </a:t>
            </a:r>
            <a:r>
              <a:rPr lang="en-US" dirty="0">
                <a:solidFill>
                  <a:srgbClr val="0070C0"/>
                </a:solidFill>
              </a:rPr>
              <a:t>evaluation (</a:t>
            </a:r>
            <a:r>
              <a:rPr lang="en-US" dirty="0" smtClean="0">
                <a:solidFill>
                  <a:srgbClr val="0070C0"/>
                </a:solidFill>
              </a:rPr>
              <a:t>Table 3.1</a:t>
            </a:r>
            <a:r>
              <a:rPr lang="en-US" dirty="0">
                <a:solidFill>
                  <a:srgbClr val="0070C0"/>
                </a:solidFill>
              </a:rPr>
              <a:t>) was substantially redesigned and reorganized</a:t>
            </a:r>
            <a:r>
              <a:rPr lang="en-US" dirty="0" smtClean="0">
                <a:solidFill>
                  <a:srgbClr val="0070C0"/>
                </a:solidFill>
              </a:rPr>
              <a:t>, incorporating </a:t>
            </a:r>
            <a:r>
              <a:rPr lang="en-US" dirty="0">
                <a:solidFill>
                  <a:srgbClr val="0070C0"/>
                </a:solidFill>
              </a:rPr>
              <a:t>information </a:t>
            </a:r>
            <a:r>
              <a:rPr lang="en-US" dirty="0" smtClean="0">
                <a:solidFill>
                  <a:srgbClr val="0070C0"/>
                </a:solidFill>
              </a:rPr>
              <a:t>about the </a:t>
            </a:r>
            <a:r>
              <a:rPr lang="en-US" b="1" dirty="0">
                <a:solidFill>
                  <a:srgbClr val="0070C0"/>
                </a:solidFill>
              </a:rPr>
              <a:t>recommended frequency </a:t>
            </a:r>
            <a:r>
              <a:rPr lang="en-US" dirty="0">
                <a:solidFill>
                  <a:srgbClr val="0070C0"/>
                </a:solidFill>
              </a:rPr>
              <a:t>of </a:t>
            </a:r>
            <a:r>
              <a:rPr lang="en-US" dirty="0" smtClean="0">
                <a:solidFill>
                  <a:srgbClr val="0070C0"/>
                </a:solidFill>
              </a:rPr>
              <a:t>the components of </a:t>
            </a:r>
            <a:r>
              <a:rPr lang="en-US" dirty="0">
                <a:solidFill>
                  <a:srgbClr val="0070C0"/>
                </a:solidFill>
              </a:rPr>
              <a:t>care at both initial and </a:t>
            </a:r>
            <a:r>
              <a:rPr lang="en-US" dirty="0" smtClean="0">
                <a:solidFill>
                  <a:srgbClr val="0070C0"/>
                </a:solidFill>
              </a:rPr>
              <a:t>follow-up visits</a:t>
            </a:r>
            <a:r>
              <a:rPr lang="en-US" dirty="0">
                <a:solidFill>
                  <a:srgbClr val="0070C0"/>
                </a:solidFill>
              </a:rPr>
              <a:t>.</a:t>
            </a:r>
          </a:p>
        </p:txBody>
      </p:sp>
      <p:pic>
        <p:nvPicPr>
          <p:cNvPr id="4" name="Picture 3"/>
          <p:cNvPicPr>
            <a:picLocks noChangeAspect="1"/>
          </p:cNvPicPr>
          <p:nvPr/>
        </p:nvPicPr>
        <p:blipFill>
          <a:blip r:embed="rId2"/>
          <a:stretch>
            <a:fillRect/>
          </a:stretch>
        </p:blipFill>
        <p:spPr>
          <a:xfrm>
            <a:off x="356048" y="2312951"/>
            <a:ext cx="4175009" cy="4031765"/>
          </a:xfrm>
          <a:prstGeom prst="rect">
            <a:avLst/>
          </a:prstGeom>
        </p:spPr>
      </p:pic>
      <p:sp>
        <p:nvSpPr>
          <p:cNvPr id="5" name="Right Arrow 4"/>
          <p:cNvSpPr/>
          <p:nvPr/>
        </p:nvSpPr>
        <p:spPr>
          <a:xfrm>
            <a:off x="4626592" y="4014934"/>
            <a:ext cx="1009934" cy="627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786649" y="2073860"/>
            <a:ext cx="3045951" cy="4025234"/>
          </a:xfrm>
          <a:prstGeom prst="rect">
            <a:avLst/>
          </a:prstGeom>
        </p:spPr>
      </p:pic>
      <p:pic>
        <p:nvPicPr>
          <p:cNvPr id="7" name="Picture 6"/>
          <p:cNvPicPr>
            <a:picLocks noChangeAspect="1"/>
          </p:cNvPicPr>
          <p:nvPr/>
        </p:nvPicPr>
        <p:blipFill>
          <a:blip r:embed="rId4"/>
          <a:stretch>
            <a:fillRect/>
          </a:stretch>
        </p:blipFill>
        <p:spPr>
          <a:xfrm>
            <a:off x="8765675" y="2162886"/>
            <a:ext cx="3084105" cy="3936208"/>
          </a:xfrm>
          <a:prstGeom prst="rect">
            <a:avLst/>
          </a:prstGeom>
        </p:spPr>
      </p:pic>
    </p:spTree>
    <p:extLst>
      <p:ext uri="{BB962C8B-B14F-4D97-AF65-F5344CB8AC3E}">
        <p14:creationId xmlns:p14="http://schemas.microsoft.com/office/powerpoint/2010/main" val="1979735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21578" y="144793"/>
            <a:ext cx="7058025" cy="6486525"/>
            <a:chOff x="2621578" y="144793"/>
            <a:chExt cx="7058025" cy="6486525"/>
          </a:xfrm>
        </p:grpSpPr>
        <p:pic>
          <p:nvPicPr>
            <p:cNvPr id="2" name="Picture 1"/>
            <p:cNvPicPr>
              <a:picLocks noChangeAspect="1"/>
            </p:cNvPicPr>
            <p:nvPr/>
          </p:nvPicPr>
          <p:blipFill>
            <a:blip r:embed="rId2"/>
            <a:stretch>
              <a:fillRect/>
            </a:stretch>
          </p:blipFill>
          <p:spPr>
            <a:xfrm>
              <a:off x="2621578" y="144793"/>
              <a:ext cx="7058025" cy="6486525"/>
            </a:xfrm>
            <a:prstGeom prst="rect">
              <a:avLst/>
            </a:prstGeom>
          </p:spPr>
        </p:pic>
        <p:sp>
          <p:nvSpPr>
            <p:cNvPr id="5" name="Rectangle 4"/>
            <p:cNvSpPr/>
            <p:nvPr/>
          </p:nvSpPr>
          <p:spPr>
            <a:xfrm>
              <a:off x="7919042" y="172089"/>
              <a:ext cx="1760561"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grpSp>
    </p:spTree>
    <p:extLst>
      <p:ext uri="{BB962C8B-B14F-4D97-AF65-F5344CB8AC3E}">
        <p14:creationId xmlns:p14="http://schemas.microsoft.com/office/powerpoint/2010/main" val="31022556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556" y="636406"/>
            <a:ext cx="4562475" cy="6029325"/>
          </a:xfrm>
          <a:prstGeom prst="rect">
            <a:avLst/>
          </a:prstGeom>
        </p:spPr>
      </p:pic>
      <p:pic>
        <p:nvPicPr>
          <p:cNvPr id="4" name="Picture 3"/>
          <p:cNvPicPr>
            <a:picLocks noChangeAspect="1"/>
          </p:cNvPicPr>
          <p:nvPr/>
        </p:nvPicPr>
        <p:blipFill>
          <a:blip r:embed="rId3"/>
          <a:stretch>
            <a:fillRect/>
          </a:stretch>
        </p:blipFill>
        <p:spPr>
          <a:xfrm>
            <a:off x="5823993" y="636406"/>
            <a:ext cx="4619625" cy="5895975"/>
          </a:xfrm>
          <a:prstGeom prst="rect">
            <a:avLst/>
          </a:prstGeom>
        </p:spPr>
      </p:pic>
      <p:sp>
        <p:nvSpPr>
          <p:cNvPr id="6" name="Rectangle 5"/>
          <p:cNvSpPr/>
          <p:nvPr/>
        </p:nvSpPr>
        <p:spPr>
          <a:xfrm>
            <a:off x="4744232" y="267074"/>
            <a:ext cx="1760561" cy="369332"/>
          </a:xfrm>
          <a:prstGeom prst="rect">
            <a:avLst/>
          </a:prstGeom>
          <a:solidFill>
            <a:srgbClr val="0070C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spTree>
    <p:extLst>
      <p:ext uri="{BB962C8B-B14F-4D97-AF65-F5344CB8AC3E}">
        <p14:creationId xmlns:p14="http://schemas.microsoft.com/office/powerpoint/2010/main" val="41273817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81162" y="90487"/>
            <a:ext cx="8829675" cy="6677025"/>
          </a:xfrm>
          <a:prstGeom prst="rect">
            <a:avLst/>
          </a:prstGeom>
        </p:spPr>
      </p:pic>
      <p:sp>
        <p:nvSpPr>
          <p:cNvPr id="4" name="Rounded Rectangle 3"/>
          <p:cNvSpPr/>
          <p:nvPr/>
        </p:nvSpPr>
        <p:spPr>
          <a:xfrm>
            <a:off x="3187337" y="3657601"/>
            <a:ext cx="6818812" cy="418010"/>
          </a:xfrm>
          <a:prstGeom prst="roundRect">
            <a:avLst/>
          </a:prstGeom>
          <a:solidFill>
            <a:srgbClr val="00B05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860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0712" y="928687"/>
            <a:ext cx="8410575" cy="5000625"/>
          </a:xfrm>
          <a:prstGeom prst="rect">
            <a:avLst/>
          </a:prstGeom>
        </p:spPr>
      </p:pic>
      <p:pic>
        <p:nvPicPr>
          <p:cNvPr id="3" name="Picture 2"/>
          <p:cNvPicPr>
            <a:picLocks noChangeAspect="1"/>
          </p:cNvPicPr>
          <p:nvPr/>
        </p:nvPicPr>
        <p:blipFill>
          <a:blip r:embed="rId3"/>
          <a:stretch>
            <a:fillRect/>
          </a:stretch>
        </p:blipFill>
        <p:spPr>
          <a:xfrm>
            <a:off x="7884658" y="229008"/>
            <a:ext cx="2416629" cy="600075"/>
          </a:xfrm>
          <a:prstGeom prst="rect">
            <a:avLst/>
          </a:prstGeom>
        </p:spPr>
      </p:pic>
      <p:sp>
        <p:nvSpPr>
          <p:cNvPr id="4" name="Rounded Rectangle 3"/>
          <p:cNvSpPr/>
          <p:nvPr/>
        </p:nvSpPr>
        <p:spPr>
          <a:xfrm>
            <a:off x="3278777" y="4624251"/>
            <a:ext cx="1058092" cy="274320"/>
          </a:xfrm>
          <a:prstGeom prst="round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78777" y="5146765"/>
            <a:ext cx="1515292" cy="267175"/>
          </a:xfrm>
          <a:prstGeom prst="round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016239" y="4754881"/>
            <a:ext cx="1963783" cy="273706"/>
          </a:xfrm>
          <a:prstGeom prst="round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016239" y="5342096"/>
            <a:ext cx="1963783" cy="273706"/>
          </a:xfrm>
          <a:prstGeom prst="round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278777" y="3213462"/>
            <a:ext cx="6701245" cy="241049"/>
          </a:xfrm>
          <a:prstGeom prst="roundRect">
            <a:avLst/>
          </a:prstGeom>
          <a:solidFill>
            <a:srgbClr val="FF0000">
              <a:alpha val="41961"/>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58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737" y="176212"/>
            <a:ext cx="8772525" cy="6505575"/>
          </a:xfrm>
          <a:prstGeom prst="rect">
            <a:avLst/>
          </a:prstGeom>
        </p:spPr>
      </p:pic>
      <p:sp>
        <p:nvSpPr>
          <p:cNvPr id="3" name="Rounded Rectangle 2"/>
          <p:cNvSpPr/>
          <p:nvPr/>
        </p:nvSpPr>
        <p:spPr>
          <a:xfrm>
            <a:off x="3383280" y="5786845"/>
            <a:ext cx="4362994" cy="587829"/>
          </a:xfrm>
          <a:prstGeom prst="roundRect">
            <a:avLst/>
          </a:prstGeom>
          <a:solidFill>
            <a:srgbClr val="FF0000">
              <a:alpha val="41961"/>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172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23962" y="764585"/>
            <a:ext cx="9744075" cy="4526552"/>
            <a:chOff x="1223962" y="764585"/>
            <a:chExt cx="9744075" cy="4526552"/>
          </a:xfrm>
        </p:grpSpPr>
        <p:pic>
          <p:nvPicPr>
            <p:cNvPr id="3" name="Picture 2"/>
            <p:cNvPicPr>
              <a:picLocks noChangeAspect="1"/>
            </p:cNvPicPr>
            <p:nvPr/>
          </p:nvPicPr>
          <p:blipFill>
            <a:blip r:embed="rId2"/>
            <a:stretch>
              <a:fillRect/>
            </a:stretch>
          </p:blipFill>
          <p:spPr>
            <a:xfrm>
              <a:off x="8407173" y="764585"/>
              <a:ext cx="2560864" cy="600075"/>
            </a:xfrm>
            <a:prstGeom prst="rect">
              <a:avLst/>
            </a:prstGeom>
          </p:spPr>
        </p:pic>
        <p:grpSp>
          <p:nvGrpSpPr>
            <p:cNvPr id="10" name="Group 9"/>
            <p:cNvGrpSpPr/>
            <p:nvPr/>
          </p:nvGrpSpPr>
          <p:grpSpPr>
            <a:xfrm>
              <a:off x="1223962" y="1566862"/>
              <a:ext cx="9744075" cy="3724275"/>
              <a:chOff x="1223962" y="1566862"/>
              <a:chExt cx="9744075" cy="3724275"/>
            </a:xfrm>
          </p:grpSpPr>
          <p:pic>
            <p:nvPicPr>
              <p:cNvPr id="2" name="Picture 1"/>
              <p:cNvPicPr>
                <a:picLocks noChangeAspect="1"/>
              </p:cNvPicPr>
              <p:nvPr/>
            </p:nvPicPr>
            <p:blipFill>
              <a:blip r:embed="rId3"/>
              <a:stretch>
                <a:fillRect/>
              </a:stretch>
            </p:blipFill>
            <p:spPr>
              <a:xfrm>
                <a:off x="1223962" y="1566862"/>
                <a:ext cx="9744075" cy="3724275"/>
              </a:xfrm>
              <a:prstGeom prst="rect">
                <a:avLst/>
              </a:prstGeom>
            </p:spPr>
          </p:pic>
          <p:cxnSp>
            <p:nvCxnSpPr>
              <p:cNvPr id="5" name="Straight Connector 4"/>
              <p:cNvCxnSpPr/>
              <p:nvPr/>
            </p:nvCxnSpPr>
            <p:spPr>
              <a:xfrm>
                <a:off x="1371600" y="1566862"/>
                <a:ext cx="9496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26403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029" y="192544"/>
            <a:ext cx="5008245" cy="766845"/>
          </a:xfrm>
          <a:prstGeom prst="rect">
            <a:avLst/>
          </a:prstGeom>
        </p:spPr>
      </p:pic>
      <p:pic>
        <p:nvPicPr>
          <p:cNvPr id="3" name="Picture 2"/>
          <p:cNvPicPr>
            <a:picLocks noChangeAspect="1"/>
          </p:cNvPicPr>
          <p:nvPr/>
        </p:nvPicPr>
        <p:blipFill>
          <a:blip r:embed="rId3"/>
          <a:stretch>
            <a:fillRect/>
          </a:stretch>
        </p:blipFill>
        <p:spPr>
          <a:xfrm>
            <a:off x="259112" y="773000"/>
            <a:ext cx="10562090" cy="1976439"/>
          </a:xfrm>
          <a:prstGeom prst="rect">
            <a:avLst/>
          </a:prstGeom>
        </p:spPr>
      </p:pic>
      <p:pic>
        <p:nvPicPr>
          <p:cNvPr id="5" name="Picture 4"/>
          <p:cNvPicPr>
            <a:picLocks noChangeAspect="1"/>
          </p:cNvPicPr>
          <p:nvPr/>
        </p:nvPicPr>
        <p:blipFill>
          <a:blip r:embed="rId4"/>
          <a:stretch>
            <a:fillRect/>
          </a:stretch>
        </p:blipFill>
        <p:spPr>
          <a:xfrm>
            <a:off x="4176215" y="2416312"/>
            <a:ext cx="7806259" cy="4314825"/>
          </a:xfrm>
          <a:prstGeom prst="rect">
            <a:avLst/>
          </a:prstGeom>
          <a:ln w="38100">
            <a:solidFill>
              <a:srgbClr val="0070C0"/>
            </a:solidFill>
          </a:ln>
        </p:spPr>
      </p:pic>
      <p:sp>
        <p:nvSpPr>
          <p:cNvPr id="6" name="Rounded Rectangle 5"/>
          <p:cNvSpPr/>
          <p:nvPr/>
        </p:nvSpPr>
        <p:spPr>
          <a:xfrm>
            <a:off x="421029" y="2389016"/>
            <a:ext cx="2554183" cy="333127"/>
          </a:xfrm>
          <a:prstGeom prst="roundRect">
            <a:avLst/>
          </a:prstGeom>
          <a:solidFill>
            <a:srgbClr val="CC66F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111" y="4418503"/>
            <a:ext cx="370857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latin typeface="AdvOT8eb9eec2.B"/>
              </a:rPr>
              <a:t>In total, 29,630 patients were included in the study, and 4,881 (</a:t>
            </a:r>
            <a:r>
              <a:rPr lang="en-US" b="1" dirty="0">
                <a:solidFill>
                  <a:srgbClr val="FFFF00"/>
                </a:solidFill>
                <a:latin typeface="AdvOT8eb9eec2.B"/>
              </a:rPr>
              <a:t>16.5</a:t>
            </a:r>
            <a:r>
              <a:rPr lang="en-US" b="1" dirty="0" smtClean="0">
                <a:solidFill>
                  <a:srgbClr val="FFFF00"/>
                </a:solidFill>
                <a:latin typeface="AdvOT8eb9eec2.B"/>
              </a:rPr>
              <a:t>%</a:t>
            </a:r>
            <a:r>
              <a:rPr lang="en-US" dirty="0" smtClean="0">
                <a:latin typeface="AdvOT8eb9eec2.B"/>
              </a:rPr>
              <a:t>) of </a:t>
            </a:r>
            <a:r>
              <a:rPr lang="en-US" dirty="0">
                <a:latin typeface="AdvOT8eb9eec2.B"/>
              </a:rPr>
              <a:t>them received a diagnosis of </a:t>
            </a:r>
            <a:r>
              <a:rPr lang="en-US" b="1" dirty="0">
                <a:solidFill>
                  <a:srgbClr val="FFFF00"/>
                </a:solidFill>
                <a:latin typeface="AdvOT8eb9eec2.B"/>
              </a:rPr>
              <a:t>diabetes</a:t>
            </a:r>
            <a:r>
              <a:rPr lang="en-US" dirty="0">
                <a:latin typeface="AdvOT8eb9eec2.B"/>
              </a:rPr>
              <a:t>.</a:t>
            </a:r>
            <a:endParaRPr lang="en-US" dirty="0"/>
          </a:p>
        </p:txBody>
      </p:sp>
      <p:sp>
        <p:nvSpPr>
          <p:cNvPr id="8" name="Rectangle 7"/>
          <p:cNvSpPr/>
          <p:nvPr/>
        </p:nvSpPr>
        <p:spPr>
          <a:xfrm>
            <a:off x="259112" y="3127639"/>
            <a:ext cx="370857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a:t>A cross-sectional registry-based study</a:t>
            </a:r>
          </a:p>
        </p:txBody>
      </p:sp>
      <p:sp>
        <p:nvSpPr>
          <p:cNvPr id="9" name="Rectangle 8"/>
          <p:cNvSpPr/>
          <p:nvPr/>
        </p:nvSpPr>
        <p:spPr>
          <a:xfrm>
            <a:off x="255302" y="3773071"/>
            <a:ext cx="371238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latin typeface="AdvOT7b515deb"/>
              </a:rPr>
              <a:t>From </a:t>
            </a:r>
            <a:r>
              <a:rPr lang="en-US" b="1" dirty="0" smtClean="0">
                <a:solidFill>
                  <a:srgbClr val="99FF99"/>
                </a:solidFill>
                <a:latin typeface="AdvOT7b515deb"/>
              </a:rPr>
              <a:t>2007</a:t>
            </a:r>
            <a:r>
              <a:rPr lang="en-US" dirty="0" smtClean="0">
                <a:solidFill>
                  <a:srgbClr val="99FF99"/>
                </a:solidFill>
                <a:latin typeface="AdvOT7b515deb"/>
              </a:rPr>
              <a:t> </a:t>
            </a:r>
            <a:r>
              <a:rPr lang="en-US" dirty="0">
                <a:latin typeface="AdvOT7b515deb"/>
              </a:rPr>
              <a:t>until </a:t>
            </a:r>
            <a:r>
              <a:rPr lang="en-US" dirty="0" smtClean="0">
                <a:latin typeface="AdvOT7b515deb"/>
              </a:rPr>
              <a:t> </a:t>
            </a:r>
            <a:r>
              <a:rPr lang="en-US" b="1" dirty="0" smtClean="0">
                <a:solidFill>
                  <a:srgbClr val="99FF99"/>
                </a:solidFill>
                <a:latin typeface="AdvOT7b515deb"/>
              </a:rPr>
              <a:t>2012</a:t>
            </a:r>
            <a:endParaRPr lang="en-US" b="1" dirty="0">
              <a:solidFill>
                <a:srgbClr val="99FF99"/>
              </a:solidFill>
            </a:endParaRPr>
          </a:p>
        </p:txBody>
      </p:sp>
    </p:spTree>
    <p:extLst>
      <p:ext uri="{BB962C8B-B14F-4D97-AF65-F5344CB8AC3E}">
        <p14:creationId xmlns:p14="http://schemas.microsoft.com/office/powerpoint/2010/main" val="1299798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6603" y="3275021"/>
            <a:ext cx="11641540" cy="2492990"/>
          </a:xfrm>
          <a:prstGeom prst="rect">
            <a:avLst/>
          </a:prstGeom>
        </p:spPr>
        <p:txBody>
          <a:bodyPr wrap="square">
            <a:spAutoFit/>
          </a:bodyPr>
          <a:lstStyle/>
          <a:p>
            <a:r>
              <a:rPr lang="en-US" sz="1600" b="1" dirty="0" smtClean="0">
                <a:solidFill>
                  <a:srgbClr val="000000"/>
                </a:solidFill>
                <a:latin typeface="Times New Roman" panose="02020603050405020304" pitchFamily="18" charset="0"/>
              </a:rPr>
              <a:t>Associated </a:t>
            </a:r>
            <a:r>
              <a:rPr lang="en-US" sz="1600" b="1" dirty="0">
                <a:solidFill>
                  <a:srgbClr val="000000"/>
                </a:solidFill>
                <a:latin typeface="Times New Roman" panose="02020603050405020304" pitchFamily="18" charset="0"/>
              </a:rPr>
              <a:t>with a greater likelihood of CRN</a:t>
            </a:r>
          </a:p>
          <a:p>
            <a:r>
              <a:rPr lang="en-US" sz="1400" dirty="0" smtClean="0">
                <a:solidFill>
                  <a:srgbClr val="000000"/>
                </a:solidFill>
                <a:latin typeface="Times New Roman" panose="02020603050405020304" pitchFamily="18" charset="0"/>
              </a:rPr>
              <a:t>	</a:t>
            </a:r>
            <a:r>
              <a:rPr lang="en-US" sz="1400" b="1" dirty="0" smtClean="0">
                <a:solidFill>
                  <a:srgbClr val="00B050"/>
                </a:solidFill>
                <a:latin typeface="Times New Roman" panose="02020603050405020304" pitchFamily="18" charset="0"/>
              </a:rPr>
              <a:t>F</a:t>
            </a:r>
            <a:r>
              <a:rPr lang="en-US" sz="1600" b="1" dirty="0" smtClean="0">
                <a:solidFill>
                  <a:srgbClr val="00B050"/>
                </a:solidFill>
                <a:latin typeface="Times New Roman" panose="02020603050405020304" pitchFamily="18" charset="0"/>
              </a:rPr>
              <a:t>inancial </a:t>
            </a:r>
            <a:r>
              <a:rPr lang="en-US" sz="1600" b="1" dirty="0">
                <a:solidFill>
                  <a:srgbClr val="00B050"/>
                </a:solidFill>
                <a:latin typeface="Times New Roman" panose="02020603050405020304" pitchFamily="18" charset="0"/>
              </a:rPr>
              <a:t>stress </a:t>
            </a:r>
            <a:r>
              <a:rPr lang="en-US" sz="1600" dirty="0">
                <a:solidFill>
                  <a:srgbClr val="000000"/>
                </a:solidFill>
                <a:latin typeface="Times New Roman" panose="02020603050405020304" pitchFamily="18" charset="0"/>
              </a:rPr>
              <a:t>(Prevalence Ratio (PR)=1.07 [95% CI: 1.05 to 1.09</a:t>
            </a:r>
            <a:r>
              <a:rPr lang="en-US" sz="1600" dirty="0" smtClean="0">
                <a:solidFill>
                  <a:srgbClr val="000000"/>
                </a:solidFill>
                <a:latin typeface="Times New Roman" panose="02020603050405020304" pitchFamily="18" charset="0"/>
              </a:rPr>
              <a:t>])</a:t>
            </a:r>
          </a:p>
          <a:p>
            <a:r>
              <a:rPr lang="en-US" sz="1600" dirty="0" smtClean="0">
                <a:solidFill>
                  <a:srgbClr val="000000"/>
                </a:solidFill>
                <a:latin typeface="Times New Roman" panose="02020603050405020304" pitchFamily="18" charset="0"/>
              </a:rPr>
              <a:t>	</a:t>
            </a:r>
            <a:r>
              <a:rPr lang="en-US" sz="1600" b="1" dirty="0" smtClean="0">
                <a:solidFill>
                  <a:srgbClr val="00B050"/>
                </a:solidFill>
                <a:latin typeface="Times New Roman" panose="02020603050405020304" pitchFamily="18" charset="0"/>
              </a:rPr>
              <a:t>Financial </a:t>
            </a:r>
            <a:r>
              <a:rPr lang="en-US" sz="1600" b="1" dirty="0">
                <a:solidFill>
                  <a:srgbClr val="00B050"/>
                </a:solidFill>
                <a:latin typeface="Times New Roman" panose="02020603050405020304" pitchFamily="18" charset="0"/>
              </a:rPr>
              <a:t>insecurity with healthcare </a:t>
            </a:r>
            <a:r>
              <a:rPr lang="en-US" sz="1600" dirty="0">
                <a:solidFill>
                  <a:srgbClr val="000000"/>
                </a:solidFill>
                <a:latin typeface="Times New Roman" panose="02020603050405020304" pitchFamily="18" charset="0"/>
              </a:rPr>
              <a:t>(PR=1.6 [95% CI: 1.5 to 1.67</a:t>
            </a:r>
            <a:r>
              <a:rPr lang="en-US" sz="1600" dirty="0" smtClean="0">
                <a:solidFill>
                  <a:srgbClr val="000000"/>
                </a:solidFill>
                <a:latin typeface="Times New Roman" panose="02020603050405020304" pitchFamily="18" charset="0"/>
              </a:rPr>
              <a:t>])</a:t>
            </a:r>
          </a:p>
          <a:p>
            <a:r>
              <a:rPr lang="en-US" sz="1600" dirty="0" smtClean="0">
                <a:solidFill>
                  <a:srgbClr val="000000"/>
                </a:solidFill>
                <a:latin typeface="Times New Roman" panose="02020603050405020304" pitchFamily="18" charset="0"/>
              </a:rPr>
              <a:t>	</a:t>
            </a:r>
            <a:r>
              <a:rPr lang="en-US" sz="1600" b="1" dirty="0" smtClean="0">
                <a:solidFill>
                  <a:srgbClr val="00B050"/>
                </a:solidFill>
                <a:latin typeface="Times New Roman" panose="02020603050405020304" pitchFamily="18" charset="0"/>
              </a:rPr>
              <a:t>Food </a:t>
            </a:r>
            <a:r>
              <a:rPr lang="en-US" sz="1600" b="1" dirty="0">
                <a:solidFill>
                  <a:srgbClr val="00B050"/>
                </a:solidFill>
                <a:latin typeface="Times New Roman" panose="02020603050405020304" pitchFamily="18" charset="0"/>
              </a:rPr>
              <a:t>insecurity</a:t>
            </a:r>
            <a:r>
              <a:rPr lang="en-US" sz="1600" dirty="0">
                <a:solidFill>
                  <a:srgbClr val="000000"/>
                </a:solidFill>
                <a:latin typeface="Times New Roman" panose="02020603050405020304" pitchFamily="18" charset="0"/>
              </a:rPr>
              <a:t> (PR=1.30 [95% CI: 1.2 to 1.4]) </a:t>
            </a:r>
            <a:endParaRPr lang="en-US" sz="1600" dirty="0" smtClean="0">
              <a:solidFill>
                <a:srgbClr val="000000"/>
              </a:solidFill>
              <a:latin typeface="Times New Roman" panose="02020603050405020304" pitchFamily="18" charset="0"/>
            </a:endParaRPr>
          </a:p>
          <a:p>
            <a:endParaRPr lang="en-US" sz="1400" dirty="0">
              <a:solidFill>
                <a:srgbClr val="000000"/>
              </a:solidFill>
              <a:latin typeface="Times New Roman" panose="02020603050405020304" pitchFamily="18" charset="0"/>
            </a:endParaRPr>
          </a:p>
          <a:p>
            <a:r>
              <a:rPr lang="en-US" sz="1600" b="1" dirty="0" smtClean="0">
                <a:solidFill>
                  <a:srgbClr val="FF0000"/>
                </a:solidFill>
                <a:latin typeface="Times New Roman" panose="02020603050405020304" pitchFamily="18" charset="0"/>
              </a:rPr>
              <a:t>Asking </a:t>
            </a:r>
            <a:r>
              <a:rPr lang="en-US" sz="1600" b="1" dirty="0">
                <a:solidFill>
                  <a:srgbClr val="FF0000"/>
                </a:solidFill>
                <a:latin typeface="Times New Roman" panose="02020603050405020304" pitchFamily="18" charset="0"/>
              </a:rPr>
              <a:t>the doctor for a lower cost medication </a:t>
            </a:r>
            <a:r>
              <a:rPr lang="en-US" sz="1600" dirty="0">
                <a:solidFill>
                  <a:srgbClr val="000000"/>
                </a:solidFill>
                <a:latin typeface="Times New Roman" panose="02020603050405020304" pitchFamily="18" charset="0"/>
              </a:rPr>
              <a:t>was associated with a lower likelihood of CRN (PR=0.2 [95% CI: 0.2 to 0.3]), </a:t>
            </a:r>
            <a:endParaRPr lang="en-US" sz="1600" dirty="0" smtClean="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	</a:t>
            </a:r>
            <a:r>
              <a:rPr lang="en-US" sz="1600" dirty="0" smtClean="0">
                <a:solidFill>
                  <a:srgbClr val="000000"/>
                </a:solidFill>
                <a:latin typeface="Times New Roman" panose="02020603050405020304" pitchFamily="18" charset="0"/>
              </a:rPr>
              <a:t>and </a:t>
            </a:r>
            <a:r>
              <a:rPr lang="en-US" sz="1600" dirty="0">
                <a:solidFill>
                  <a:srgbClr val="000000"/>
                </a:solidFill>
                <a:latin typeface="Times New Roman" panose="02020603050405020304" pitchFamily="18" charset="0"/>
              </a:rPr>
              <a:t>27% with CRN reported this</a:t>
            </a:r>
            <a:r>
              <a:rPr lang="en-US" sz="1600" dirty="0" smtClean="0">
                <a:solidFill>
                  <a:srgbClr val="000000"/>
                </a:solidFill>
                <a:latin typeface="Times New Roman" panose="02020603050405020304" pitchFamily="18" charset="0"/>
              </a:rPr>
              <a:t>.</a:t>
            </a:r>
          </a:p>
          <a:p>
            <a:endParaRPr lang="en-US" sz="1400" dirty="0">
              <a:solidFill>
                <a:srgbClr val="000000"/>
              </a:solidFill>
              <a:latin typeface="Times New Roman" panose="02020603050405020304" pitchFamily="18" charset="0"/>
            </a:endParaRPr>
          </a:p>
          <a:p>
            <a:r>
              <a:rPr lang="en-US" sz="1400" dirty="0" smtClean="0">
                <a:solidFill>
                  <a:srgbClr val="000000"/>
                </a:solidFill>
                <a:latin typeface="Times New Roman" panose="02020603050405020304" pitchFamily="18" charset="0"/>
              </a:rPr>
              <a:t> </a:t>
            </a:r>
            <a:r>
              <a:rPr lang="en-US" sz="1600" dirty="0">
                <a:solidFill>
                  <a:srgbClr val="000000"/>
                </a:solidFill>
                <a:latin typeface="Times New Roman" panose="02020603050405020304" pitchFamily="18" charset="0"/>
              </a:rPr>
              <a:t>Other </a:t>
            </a:r>
            <a:r>
              <a:rPr lang="en-US" sz="1600" b="1" dirty="0">
                <a:solidFill>
                  <a:srgbClr val="FF0000"/>
                </a:solidFill>
                <a:latin typeface="Times New Roman" panose="02020603050405020304" pitchFamily="18" charset="0"/>
              </a:rPr>
              <a:t>cost-reducing behavioral strategies </a:t>
            </a:r>
            <a:r>
              <a:rPr lang="en-US" sz="1600" dirty="0">
                <a:solidFill>
                  <a:srgbClr val="000000"/>
                </a:solidFill>
                <a:latin typeface="Times New Roman" panose="02020603050405020304" pitchFamily="18" charset="0"/>
              </a:rPr>
              <a:t>(using alternative therapies, buying prescriptions overseas) were associated with a greater </a:t>
            </a:r>
            <a:r>
              <a:rPr lang="en-US" sz="1600" dirty="0" smtClean="0">
                <a:solidFill>
                  <a:srgbClr val="000000"/>
                </a:solidFill>
                <a:latin typeface="Times New Roman" panose="02020603050405020304" pitchFamily="18" charset="0"/>
              </a:rPr>
              <a:t>	likelihood </a:t>
            </a:r>
            <a:r>
              <a:rPr lang="en-US" sz="1600" dirty="0">
                <a:solidFill>
                  <a:srgbClr val="000000"/>
                </a:solidFill>
                <a:latin typeface="Times New Roman" panose="02020603050405020304" pitchFamily="18" charset="0"/>
              </a:rPr>
              <a:t>of CRN</a:t>
            </a:r>
            <a:r>
              <a:rPr lang="en-US" sz="1600" dirty="0" smtClean="0">
                <a:solidFill>
                  <a:srgbClr val="000000"/>
                </a:solidFill>
                <a:latin typeface="Times New Roman" panose="02020603050405020304" pitchFamily="18" charset="0"/>
              </a:rPr>
              <a:t>.</a:t>
            </a:r>
            <a:endParaRPr lang="en-US" sz="1600" dirty="0">
              <a:solidFill>
                <a:srgbClr val="000000"/>
              </a:solidFill>
              <a:latin typeface="Times New Roman" panose="02020603050405020304" pitchFamily="18" charset="0"/>
            </a:endParaRPr>
          </a:p>
        </p:txBody>
      </p:sp>
      <p:sp>
        <p:nvSpPr>
          <p:cNvPr id="9" name="Rectangle 8"/>
          <p:cNvSpPr/>
          <p:nvPr/>
        </p:nvSpPr>
        <p:spPr>
          <a:xfrm>
            <a:off x="893156" y="287382"/>
            <a:ext cx="1032841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solidFill>
                  <a:srgbClr val="FFFF00"/>
                </a:solidFill>
                <a:latin typeface="Times New Roman" panose="02020603050405020304" pitchFamily="18" charset="0"/>
              </a:rPr>
              <a:t>Cost-related non-adherence (CRN)</a:t>
            </a:r>
            <a:r>
              <a:rPr lang="en-US" dirty="0">
                <a:solidFill>
                  <a:srgbClr val="000000"/>
                </a:solidFill>
                <a:latin typeface="Times New Roman" panose="02020603050405020304" pitchFamily="18" charset="0"/>
              </a:rPr>
              <a:t> is prevalent among individuals with diabetes and can have significant negative health consequences. </a:t>
            </a:r>
            <a:endParaRPr lang="en-US" dirty="0"/>
          </a:p>
        </p:txBody>
      </p:sp>
      <p:sp>
        <p:nvSpPr>
          <p:cNvPr id="11" name="Rectangle 10"/>
          <p:cNvSpPr/>
          <p:nvPr/>
        </p:nvSpPr>
        <p:spPr>
          <a:xfrm>
            <a:off x="286603" y="6297221"/>
            <a:ext cx="9454955" cy="307777"/>
          </a:xfrm>
          <a:prstGeom prst="rect">
            <a:avLst/>
          </a:prstGeom>
        </p:spPr>
        <p:txBody>
          <a:bodyPr wrap="square">
            <a:spAutoFit/>
          </a:bodyPr>
          <a:lstStyle/>
          <a:p>
            <a:r>
              <a:rPr lang="en-US" sz="1400" b="1" dirty="0">
                <a:solidFill>
                  <a:srgbClr val="000000"/>
                </a:solidFill>
                <a:latin typeface="Times New Roman" panose="02020603050405020304" pitchFamily="18" charset="0"/>
              </a:rPr>
              <a:t>The NHIS is a cross-sectional household interview survey </a:t>
            </a:r>
            <a:r>
              <a:rPr lang="en-US" sz="1400" b="1" dirty="0" smtClean="0">
                <a:solidFill>
                  <a:srgbClr val="000000"/>
                </a:solidFill>
                <a:latin typeface="Times New Roman" panose="02020603050405020304" pitchFamily="18" charset="0"/>
              </a:rPr>
              <a:t>: comprise </a:t>
            </a:r>
            <a:r>
              <a:rPr lang="en-US" sz="1400" b="1" dirty="0">
                <a:solidFill>
                  <a:srgbClr val="000000"/>
                </a:solidFill>
                <a:latin typeface="Times New Roman" panose="02020603050405020304" pitchFamily="18" charset="0"/>
              </a:rPr>
              <a:t>90,000 individuals from 35,000 families each year.</a:t>
            </a:r>
            <a:endParaRPr lang="en-US" sz="1400" b="1" dirty="0"/>
          </a:p>
        </p:txBody>
      </p:sp>
      <p:sp>
        <p:nvSpPr>
          <p:cNvPr id="12" name="Rectangle 11"/>
          <p:cNvSpPr/>
          <p:nvPr/>
        </p:nvSpPr>
        <p:spPr>
          <a:xfrm>
            <a:off x="1637731" y="1047042"/>
            <a:ext cx="9307773" cy="646331"/>
          </a:xfrm>
          <a:prstGeom prst="rect">
            <a:avLst/>
          </a:prstGeom>
        </p:spPr>
        <p:txBody>
          <a:bodyPr wrap="square">
            <a:spAutoFit/>
          </a:bodyPr>
          <a:lstStyle/>
          <a:p>
            <a:r>
              <a:rPr lang="en-US" dirty="0">
                <a:solidFill>
                  <a:srgbClr val="000000"/>
                </a:solidFill>
                <a:latin typeface="Times New Roman" panose="02020603050405020304" pitchFamily="18" charset="0"/>
              </a:rPr>
              <a:t>Data from the </a:t>
            </a:r>
            <a:r>
              <a:rPr lang="en-US" b="1" dirty="0">
                <a:solidFill>
                  <a:srgbClr val="0070C0"/>
                </a:solidFill>
                <a:latin typeface="Times New Roman" panose="02020603050405020304" pitchFamily="18" charset="0"/>
              </a:rPr>
              <a:t>2013 wave of National Health Interview </a:t>
            </a:r>
            <a:r>
              <a:rPr lang="en-US" b="1" dirty="0" smtClean="0">
                <a:solidFill>
                  <a:srgbClr val="0070C0"/>
                </a:solidFill>
                <a:latin typeface="Times New Roman" panose="02020603050405020304" pitchFamily="18" charset="0"/>
              </a:rPr>
              <a:t>Survey  </a:t>
            </a:r>
            <a:r>
              <a:rPr lang="en-US" b="1" dirty="0" smtClean="0">
                <a:solidFill>
                  <a:srgbClr val="FF0000"/>
                </a:solidFill>
                <a:latin typeface="Times New Roman" panose="02020603050405020304" pitchFamily="18" charset="0"/>
              </a:rPr>
              <a:t>(n=34,557 )   </a:t>
            </a:r>
          </a:p>
          <a:p>
            <a:r>
              <a:rPr lang="en-US" b="1" dirty="0" smtClean="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 ≥ 18 </a:t>
            </a:r>
            <a:r>
              <a:rPr lang="en-US" sz="1400" b="1" dirty="0" smtClean="0">
                <a:solidFill>
                  <a:srgbClr val="0070C0"/>
                </a:solidFill>
                <a:latin typeface="Times New Roman" panose="02020603050405020304" pitchFamily="18" charset="0"/>
              </a:rPr>
              <a:t>year-old )        (</a:t>
            </a:r>
            <a:r>
              <a:rPr lang="en-US" sz="1400" b="1" dirty="0">
                <a:solidFill>
                  <a:srgbClr val="0070C0"/>
                </a:solidFill>
                <a:latin typeface="Times New Roman" panose="02020603050405020304" pitchFamily="18" charset="0"/>
              </a:rPr>
              <a:t>weighted response rate of 81.7%)</a:t>
            </a:r>
            <a:r>
              <a:rPr lang="en-US" b="1" dirty="0">
                <a:solidFill>
                  <a:srgbClr val="0070C0"/>
                </a:solidFill>
                <a:latin typeface="Times New Roman" panose="02020603050405020304" pitchFamily="18" charset="0"/>
              </a:rPr>
              <a:t> </a:t>
            </a:r>
            <a:endParaRPr lang="en-US" b="1" dirty="0">
              <a:solidFill>
                <a:srgbClr val="0070C0"/>
              </a:solidFill>
            </a:endParaRPr>
          </a:p>
        </p:txBody>
      </p:sp>
      <p:sp>
        <p:nvSpPr>
          <p:cNvPr id="13" name="Rectangle 12"/>
          <p:cNvSpPr/>
          <p:nvPr/>
        </p:nvSpPr>
        <p:spPr>
          <a:xfrm>
            <a:off x="3843101" y="1859585"/>
            <a:ext cx="442852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b="1" dirty="0">
                <a:solidFill>
                  <a:srgbClr val="FFFF00"/>
                </a:solidFill>
                <a:latin typeface="Times New Roman" panose="02020603050405020304" pitchFamily="18" charset="0"/>
              </a:rPr>
              <a:t>11%</a:t>
            </a:r>
            <a:r>
              <a:rPr lang="en-US" b="1" dirty="0">
                <a:solidFill>
                  <a:schemeClr val="bg1"/>
                </a:solidFill>
                <a:latin typeface="Times New Roman" panose="02020603050405020304" pitchFamily="18" charset="0"/>
              </a:rPr>
              <a:t> (n=4,158) of adults reported </a:t>
            </a:r>
            <a:r>
              <a:rPr lang="en-US" b="1" dirty="0" smtClean="0">
                <a:solidFill>
                  <a:srgbClr val="FFFF00"/>
                </a:solidFill>
                <a:latin typeface="Times New Roman" panose="02020603050405020304" pitchFamily="18" charset="0"/>
              </a:rPr>
              <a:t>diabetes</a:t>
            </a:r>
            <a:endParaRPr lang="en-US" b="1" dirty="0">
              <a:solidFill>
                <a:schemeClr val="bg1"/>
              </a:solidFill>
            </a:endParaRPr>
          </a:p>
        </p:txBody>
      </p:sp>
      <p:sp>
        <p:nvSpPr>
          <p:cNvPr id="14" name="TextBox 13"/>
          <p:cNvSpPr txBox="1"/>
          <p:nvPr/>
        </p:nvSpPr>
        <p:spPr>
          <a:xfrm>
            <a:off x="3843101" y="2388795"/>
            <a:ext cx="4428520" cy="677108"/>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solidFill>
                  <a:srgbClr val="0070C0"/>
                </a:solidFill>
              </a:rPr>
              <a:t> CRN </a:t>
            </a:r>
            <a:endParaRPr lang="en-US" dirty="0" smtClean="0"/>
          </a:p>
          <a:p>
            <a:r>
              <a:rPr lang="en-US" dirty="0" smtClean="0"/>
              <a:t>   </a:t>
            </a:r>
            <a:r>
              <a:rPr lang="en-US" b="1" dirty="0" smtClean="0">
                <a:solidFill>
                  <a:srgbClr val="FF0000"/>
                </a:solidFill>
              </a:rPr>
              <a:t>DM : 14 %                                  </a:t>
            </a:r>
            <a:r>
              <a:rPr lang="en-US" b="1" dirty="0" smtClean="0">
                <a:solidFill>
                  <a:srgbClr val="00B050"/>
                </a:solidFill>
              </a:rPr>
              <a:t>Non DM : 7 %</a:t>
            </a:r>
            <a:endParaRPr lang="en-US" b="1" dirty="0">
              <a:solidFill>
                <a:srgbClr val="00B050"/>
              </a:solidFill>
            </a:endParaRPr>
          </a:p>
        </p:txBody>
      </p:sp>
    </p:spTree>
    <p:extLst>
      <p:ext uri="{BB962C8B-B14F-4D97-AF65-F5344CB8AC3E}">
        <p14:creationId xmlns:p14="http://schemas.microsoft.com/office/powerpoint/2010/main" val="37084663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5885" y="34473"/>
            <a:ext cx="7038975" cy="5724525"/>
          </a:xfrm>
          <a:prstGeom prst="rect">
            <a:avLst/>
          </a:prstGeom>
        </p:spPr>
      </p:pic>
      <p:pic>
        <p:nvPicPr>
          <p:cNvPr id="5" name="Picture 4"/>
          <p:cNvPicPr>
            <a:picLocks noChangeAspect="1"/>
          </p:cNvPicPr>
          <p:nvPr/>
        </p:nvPicPr>
        <p:blipFill>
          <a:blip r:embed="rId3"/>
          <a:stretch>
            <a:fillRect/>
          </a:stretch>
        </p:blipFill>
        <p:spPr>
          <a:xfrm>
            <a:off x="1801432" y="5756937"/>
            <a:ext cx="7115175" cy="1019175"/>
          </a:xfrm>
          <a:prstGeom prst="rect">
            <a:avLst/>
          </a:prstGeom>
        </p:spPr>
      </p:pic>
      <p:sp>
        <p:nvSpPr>
          <p:cNvPr id="6" name="Rounded Rectangle 5"/>
          <p:cNvSpPr/>
          <p:nvPr/>
        </p:nvSpPr>
        <p:spPr>
          <a:xfrm>
            <a:off x="2045799" y="1228299"/>
            <a:ext cx="6565937" cy="272955"/>
          </a:xfrm>
          <a:prstGeom prst="roundRect">
            <a:avLst/>
          </a:prstGeom>
          <a:solidFill>
            <a:srgbClr val="FF0000">
              <a:alpha val="41961"/>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076050" y="5994599"/>
            <a:ext cx="6565937" cy="272955"/>
          </a:xfrm>
          <a:prstGeom prst="roundRect">
            <a:avLst/>
          </a:prstGeom>
          <a:solidFill>
            <a:srgbClr val="FF0000">
              <a:alpha val="41961"/>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045798" y="4775738"/>
            <a:ext cx="6565937" cy="710303"/>
          </a:xfrm>
          <a:prstGeom prst="roundRect">
            <a:avLst/>
          </a:prstGeom>
          <a:solidFill>
            <a:srgbClr val="5B9BD5">
              <a:alpha val="41961"/>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8697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31456"/>
            <a:ext cx="5857875" cy="6276975"/>
          </a:xfrm>
          <a:prstGeom prst="rect">
            <a:avLst/>
          </a:prstGeom>
        </p:spPr>
      </p:pic>
      <p:pic>
        <p:nvPicPr>
          <p:cNvPr id="4" name="Picture 3"/>
          <p:cNvPicPr>
            <a:picLocks noChangeAspect="1"/>
          </p:cNvPicPr>
          <p:nvPr/>
        </p:nvPicPr>
        <p:blipFill>
          <a:blip r:embed="rId3"/>
          <a:stretch>
            <a:fillRect/>
          </a:stretch>
        </p:blipFill>
        <p:spPr>
          <a:xfrm>
            <a:off x="5857875" y="331456"/>
            <a:ext cx="6202267" cy="6276975"/>
          </a:xfrm>
          <a:prstGeom prst="rect">
            <a:avLst/>
          </a:prstGeom>
        </p:spPr>
      </p:pic>
    </p:spTree>
    <p:extLst>
      <p:ext uri="{BB962C8B-B14F-4D97-AF65-F5344CB8AC3E}">
        <p14:creationId xmlns:p14="http://schemas.microsoft.com/office/powerpoint/2010/main" val="2103182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69" y="442968"/>
            <a:ext cx="10955382" cy="36317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fontAlgn="base"/>
            <a:r>
              <a:rPr lang="en-US" b="1" dirty="0" smtClean="0">
                <a:solidFill>
                  <a:schemeClr val="bg1"/>
                </a:solidFill>
              </a:rPr>
              <a:t>RESULTS</a:t>
            </a:r>
            <a:endParaRPr lang="en-US" sz="1400" b="1" dirty="0" smtClean="0">
              <a:solidFill>
                <a:schemeClr val="bg1"/>
              </a:solidFill>
            </a:endParaRPr>
          </a:p>
          <a:p>
            <a:pPr fontAlgn="base"/>
            <a:endParaRPr lang="en-US" sz="1400" b="1" dirty="0">
              <a:solidFill>
                <a:srgbClr val="000000"/>
              </a:solidFill>
            </a:endParaRPr>
          </a:p>
          <a:p>
            <a:pPr fontAlgn="base"/>
            <a:r>
              <a:rPr lang="en-US" dirty="0" smtClean="0">
                <a:solidFill>
                  <a:schemeClr val="bg1"/>
                </a:solidFill>
              </a:rPr>
              <a:t>In </a:t>
            </a:r>
            <a:r>
              <a:rPr lang="en-US" dirty="0">
                <a:solidFill>
                  <a:schemeClr val="bg1"/>
                </a:solidFill>
              </a:rPr>
              <a:t>the fully adjusted model, </a:t>
            </a:r>
            <a:r>
              <a:rPr lang="en-US" b="1" dirty="0">
                <a:solidFill>
                  <a:schemeClr val="accent4">
                    <a:lumMod val="60000"/>
                    <a:lumOff val="40000"/>
                  </a:schemeClr>
                </a:solidFill>
              </a:rPr>
              <a:t>diabetes</a:t>
            </a:r>
            <a:r>
              <a:rPr lang="en-US" dirty="0">
                <a:solidFill>
                  <a:schemeClr val="accent4">
                    <a:lumMod val="60000"/>
                    <a:lumOff val="40000"/>
                  </a:schemeClr>
                </a:solidFill>
              </a:rPr>
              <a:t> </a:t>
            </a:r>
            <a:r>
              <a:rPr lang="en-US" dirty="0">
                <a:solidFill>
                  <a:schemeClr val="bg1"/>
                </a:solidFill>
              </a:rPr>
              <a:t>was associated with </a:t>
            </a:r>
            <a:r>
              <a:rPr lang="en-US" dirty="0">
                <a:solidFill>
                  <a:srgbClr val="FFFF00"/>
                </a:solidFill>
              </a:rPr>
              <a:t>lower age at dementia diagnosis </a:t>
            </a:r>
            <a:r>
              <a:rPr lang="en-US" dirty="0">
                <a:solidFill>
                  <a:schemeClr val="bg1"/>
                </a:solidFill>
              </a:rPr>
              <a:t>(odds ratio [OR] 0.97 [99% CI 0.97–0.98</a:t>
            </a:r>
            <a:r>
              <a:rPr lang="en-US" dirty="0" smtClean="0">
                <a:solidFill>
                  <a:schemeClr val="bg1"/>
                </a:solidFill>
              </a:rPr>
              <a:t>]),</a:t>
            </a:r>
            <a:r>
              <a:rPr lang="en-US" dirty="0" smtClean="0">
                <a:solidFill>
                  <a:srgbClr val="FFFF00"/>
                </a:solidFill>
              </a:rPr>
              <a:t>Male </a:t>
            </a:r>
            <a:r>
              <a:rPr lang="en-US" dirty="0">
                <a:solidFill>
                  <a:srgbClr val="FFFF00"/>
                </a:solidFill>
              </a:rPr>
              <a:t>sex </a:t>
            </a:r>
            <a:r>
              <a:rPr lang="en-US" dirty="0">
                <a:solidFill>
                  <a:schemeClr val="bg1"/>
                </a:solidFill>
              </a:rPr>
              <a:t>(1.41 [1.27–1.55]), </a:t>
            </a:r>
            <a:r>
              <a:rPr lang="en-US" dirty="0">
                <a:solidFill>
                  <a:srgbClr val="FFFF00"/>
                </a:solidFill>
              </a:rPr>
              <a:t>vascular dementia </a:t>
            </a:r>
            <a:r>
              <a:rPr lang="en-US" dirty="0">
                <a:solidFill>
                  <a:schemeClr val="bg1"/>
                </a:solidFill>
              </a:rPr>
              <a:t>(1.17 [1.01–1.36]), and </a:t>
            </a:r>
            <a:r>
              <a:rPr lang="en-US" dirty="0">
                <a:solidFill>
                  <a:srgbClr val="FFFF00"/>
                </a:solidFill>
              </a:rPr>
              <a:t>mixed dementia </a:t>
            </a:r>
            <a:r>
              <a:rPr lang="en-US" dirty="0">
                <a:solidFill>
                  <a:schemeClr val="bg1"/>
                </a:solidFill>
              </a:rPr>
              <a:t>(1.21 [1.06–1.39</a:t>
            </a:r>
            <a:r>
              <a:rPr lang="en-US" dirty="0" smtClean="0">
                <a:solidFill>
                  <a:schemeClr val="bg1"/>
                </a:solidFill>
              </a:rPr>
              <a:t>]).</a:t>
            </a:r>
          </a:p>
          <a:p>
            <a:pPr fontAlgn="base"/>
            <a:endParaRPr lang="en-US" dirty="0">
              <a:solidFill>
                <a:schemeClr val="bg1"/>
              </a:solidFill>
            </a:endParaRPr>
          </a:p>
          <a:p>
            <a:pPr fontAlgn="base"/>
            <a:endParaRPr lang="en-US" dirty="0" smtClean="0">
              <a:solidFill>
                <a:schemeClr val="bg1"/>
              </a:solidFill>
            </a:endParaRPr>
          </a:p>
          <a:p>
            <a:pPr fontAlgn="base"/>
            <a:r>
              <a:rPr lang="en-US" dirty="0" smtClean="0">
                <a:solidFill>
                  <a:schemeClr val="bg1"/>
                </a:solidFill>
              </a:rPr>
              <a:t>Dementia </a:t>
            </a:r>
            <a:r>
              <a:rPr lang="en-US" dirty="0">
                <a:solidFill>
                  <a:schemeClr val="bg1"/>
                </a:solidFill>
              </a:rPr>
              <a:t>with </a:t>
            </a:r>
            <a:r>
              <a:rPr lang="en-US" dirty="0" err="1">
                <a:solidFill>
                  <a:schemeClr val="bg1"/>
                </a:solidFill>
              </a:rPr>
              <a:t>Lewy</a:t>
            </a:r>
            <a:r>
              <a:rPr lang="en-US" dirty="0">
                <a:solidFill>
                  <a:schemeClr val="bg1"/>
                </a:solidFill>
              </a:rPr>
              <a:t> bodies (0.64 [0.44–0.94]), Parkinson’s disease dementia (0.46 [0.28–0.75]), as well as treatment with antidepressants (0.85 [0.77–0.95]) were less common among patients with diabetes</a:t>
            </a:r>
            <a:r>
              <a:rPr lang="en-US" dirty="0" smtClean="0">
                <a:solidFill>
                  <a:schemeClr val="bg1"/>
                </a:solidFill>
              </a:rPr>
              <a:t>.</a:t>
            </a:r>
          </a:p>
          <a:p>
            <a:pPr fontAlgn="base"/>
            <a:endParaRPr lang="en-US" dirty="0">
              <a:solidFill>
                <a:schemeClr val="bg1"/>
              </a:solidFill>
            </a:endParaRPr>
          </a:p>
          <a:p>
            <a:pPr fontAlgn="base"/>
            <a:endParaRPr lang="en-US" dirty="0" smtClean="0">
              <a:solidFill>
                <a:schemeClr val="bg1"/>
              </a:solidFill>
            </a:endParaRPr>
          </a:p>
          <a:p>
            <a:pPr fontAlgn="base"/>
            <a:r>
              <a:rPr lang="en-US" dirty="0" smtClean="0">
                <a:solidFill>
                  <a:schemeClr val="bg1"/>
                </a:solidFill>
              </a:rPr>
              <a:t> </a:t>
            </a:r>
            <a:r>
              <a:rPr lang="en-US" dirty="0">
                <a:solidFill>
                  <a:schemeClr val="bg1"/>
                </a:solidFill>
              </a:rPr>
              <a:t>Patients with diabetes who had Alzheimer’s disease obtained significantly less treatment with cholinesterase inhibitors (0.78 [0.63–0.95]) and </a:t>
            </a:r>
            <a:r>
              <a:rPr lang="en-US" dirty="0" err="1">
                <a:solidFill>
                  <a:schemeClr val="bg1"/>
                </a:solidFill>
              </a:rPr>
              <a:t>memantine</a:t>
            </a:r>
            <a:r>
              <a:rPr lang="en-US" dirty="0">
                <a:solidFill>
                  <a:schemeClr val="bg1"/>
                </a:solidFill>
              </a:rPr>
              <a:t> (0.68 [0.54–0.85</a:t>
            </a:r>
            <a:r>
              <a:rPr lang="en-US" dirty="0" smtClean="0">
                <a:solidFill>
                  <a:schemeClr val="bg1"/>
                </a:solidFill>
              </a:rPr>
              <a:t>]).</a:t>
            </a:r>
            <a:endParaRPr lang="en-US" dirty="0">
              <a:solidFill>
                <a:schemeClr val="bg1"/>
              </a:solidFill>
            </a:endParaRPr>
          </a:p>
        </p:txBody>
      </p:sp>
      <p:sp>
        <p:nvSpPr>
          <p:cNvPr id="3" name="Rectangle 2"/>
          <p:cNvSpPr/>
          <p:nvPr/>
        </p:nvSpPr>
        <p:spPr>
          <a:xfrm>
            <a:off x="255669" y="4448875"/>
            <a:ext cx="11227558" cy="2031325"/>
          </a:xfrm>
          <a:prstGeom prst="rect">
            <a:avLst/>
          </a:prstGeom>
        </p:spPr>
        <p:txBody>
          <a:bodyPr wrap="square">
            <a:spAutoFit/>
          </a:bodyPr>
          <a:lstStyle/>
          <a:p>
            <a:pPr fontAlgn="base"/>
            <a:r>
              <a:rPr lang="en-US" b="1" dirty="0" smtClean="0">
                <a:solidFill>
                  <a:srgbClr val="0070C0"/>
                </a:solidFill>
                <a:latin typeface="inherit"/>
              </a:rPr>
              <a:t>CONCLUSIONS</a:t>
            </a:r>
          </a:p>
          <a:p>
            <a:pPr fontAlgn="base"/>
            <a:endParaRPr lang="en-US" b="1" dirty="0">
              <a:solidFill>
                <a:srgbClr val="000000"/>
              </a:solidFill>
              <a:latin typeface="inherit"/>
            </a:endParaRPr>
          </a:p>
          <a:p>
            <a:pPr fontAlgn="base"/>
            <a:r>
              <a:rPr lang="en-US" b="1" dirty="0" smtClean="0">
                <a:solidFill>
                  <a:srgbClr val="00B050"/>
                </a:solidFill>
                <a:latin typeface="Open Sans"/>
              </a:rPr>
              <a:t>Patients </a:t>
            </a:r>
            <a:r>
              <a:rPr lang="en-US" b="1" dirty="0">
                <a:solidFill>
                  <a:srgbClr val="00B050"/>
                </a:solidFill>
                <a:latin typeface="Open Sans"/>
              </a:rPr>
              <a:t>with diabetes were younger at dementia diagnosis and obtained less dementia medication for Alzheimer’s disease, suggesting </a:t>
            </a:r>
            <a:r>
              <a:rPr lang="en-US" b="1" dirty="0">
                <a:solidFill>
                  <a:srgbClr val="FF0000"/>
                </a:solidFill>
                <a:latin typeface="Open Sans"/>
              </a:rPr>
              <a:t>less optimal dementia treatment</a:t>
            </a:r>
            <a:r>
              <a:rPr lang="en-US" b="1" dirty="0">
                <a:solidFill>
                  <a:srgbClr val="00B050"/>
                </a:solidFill>
                <a:latin typeface="Open Sans"/>
              </a:rPr>
              <a:t>. </a:t>
            </a:r>
            <a:endParaRPr lang="en-US" b="1" dirty="0" smtClean="0">
              <a:solidFill>
                <a:srgbClr val="00B050"/>
              </a:solidFill>
              <a:latin typeface="Open Sans"/>
            </a:endParaRPr>
          </a:p>
          <a:p>
            <a:pPr fontAlgn="base"/>
            <a:endParaRPr lang="en-US" b="1" dirty="0">
              <a:solidFill>
                <a:srgbClr val="00B050"/>
              </a:solidFill>
              <a:latin typeface="Open Sans"/>
            </a:endParaRPr>
          </a:p>
          <a:p>
            <a:pPr fontAlgn="base"/>
            <a:r>
              <a:rPr lang="en-US" b="1" dirty="0" smtClean="0">
                <a:solidFill>
                  <a:srgbClr val="00B050"/>
                </a:solidFill>
                <a:latin typeface="Open Sans"/>
              </a:rPr>
              <a:t>Future </a:t>
            </a:r>
            <a:r>
              <a:rPr lang="en-US" b="1" dirty="0">
                <a:solidFill>
                  <a:srgbClr val="00B050"/>
                </a:solidFill>
                <a:latin typeface="Open Sans"/>
              </a:rPr>
              <a:t>research should evaluate survival and differences in metabolic profile in patients with diabetes and different dementia disorders.</a:t>
            </a:r>
            <a:endParaRPr lang="en-US" b="1" dirty="0">
              <a:solidFill>
                <a:srgbClr val="00B050"/>
              </a:solidFill>
              <a:latin typeface="Open Sans"/>
            </a:endParaRPr>
          </a:p>
        </p:txBody>
      </p:sp>
    </p:spTree>
    <p:extLst>
      <p:ext uri="{BB962C8B-B14F-4D97-AF65-F5344CB8AC3E}">
        <p14:creationId xmlns:p14="http://schemas.microsoft.com/office/powerpoint/2010/main" val="41963204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106" y="876335"/>
            <a:ext cx="11214366" cy="646331"/>
          </a:xfrm>
          <a:prstGeom prst="rect">
            <a:avLst/>
          </a:prstGeom>
        </p:spPr>
        <p:txBody>
          <a:bodyPr wrap="square">
            <a:spAutoFit/>
          </a:bodyPr>
          <a:lstStyle/>
          <a:p>
            <a:r>
              <a:rPr lang="en-US" dirty="0"/>
              <a:t>The immunization </a:t>
            </a:r>
            <a:r>
              <a:rPr lang="en-US" dirty="0" smtClean="0"/>
              <a:t>section was updated for </a:t>
            </a:r>
            <a:r>
              <a:rPr lang="en-US" dirty="0"/>
              <a:t>clarity to more closely align with </a:t>
            </a:r>
            <a:r>
              <a:rPr lang="en-US" dirty="0" smtClean="0"/>
              <a:t>recommendations from </a:t>
            </a:r>
            <a:r>
              <a:rPr lang="en-US" dirty="0"/>
              <a:t>the Centers for </a:t>
            </a:r>
            <a:r>
              <a:rPr lang="en-US" dirty="0" smtClean="0"/>
              <a:t>Disease Control </a:t>
            </a:r>
            <a:r>
              <a:rPr lang="en-US" dirty="0"/>
              <a:t>and Prevention.</a:t>
            </a:r>
          </a:p>
        </p:txBody>
      </p:sp>
      <p:sp>
        <p:nvSpPr>
          <p:cNvPr id="10" name="Right Arrow 9"/>
          <p:cNvSpPr/>
          <p:nvPr/>
        </p:nvSpPr>
        <p:spPr>
          <a:xfrm>
            <a:off x="4987744" y="3526386"/>
            <a:ext cx="2090057" cy="1797541"/>
          </a:xfrm>
          <a:prstGeom prst="rightArrow">
            <a:avLst>
              <a:gd name="adj1" fmla="val 72798"/>
              <a:gd name="adj2" fmla="val 32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FF00"/>
                </a:solidFill>
              </a:rPr>
              <a:t>Centers</a:t>
            </a:r>
          </a:p>
          <a:p>
            <a:r>
              <a:rPr lang="en-US" sz="1600" b="1" dirty="0">
                <a:solidFill>
                  <a:srgbClr val="FFFF00"/>
                </a:solidFill>
              </a:rPr>
              <a:t>for Disease Control and Prevention (CDC)</a:t>
            </a:r>
            <a:endParaRPr lang="en-US" sz="1600" b="1" dirty="0">
              <a:solidFill>
                <a:srgbClr val="FFFF00"/>
              </a:solidFill>
            </a:endParaRPr>
          </a:p>
        </p:txBody>
      </p:sp>
      <p:sp>
        <p:nvSpPr>
          <p:cNvPr id="11" name="Rectangle 10"/>
          <p:cNvSpPr/>
          <p:nvPr/>
        </p:nvSpPr>
        <p:spPr>
          <a:xfrm>
            <a:off x="4102373" y="1485523"/>
            <a:ext cx="348183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400" b="1" dirty="0">
                <a:hlinkClick r:id="rId2"/>
              </a:rPr>
              <a:t>www.cdc.gov/vaccines</a:t>
            </a:r>
            <a:r>
              <a:rPr lang="en-US" sz="2400" b="1" dirty="0" smtClean="0">
                <a:hlinkClick r:id="rId2"/>
              </a:rPr>
              <a:t>/</a:t>
            </a:r>
            <a:endParaRPr lang="en-US" sz="2400" b="1" dirty="0"/>
          </a:p>
        </p:txBody>
      </p:sp>
      <p:sp>
        <p:nvSpPr>
          <p:cNvPr id="12" name="Rectangle 11"/>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grpSp>
        <p:nvGrpSpPr>
          <p:cNvPr id="15" name="Group 14"/>
          <p:cNvGrpSpPr/>
          <p:nvPr/>
        </p:nvGrpSpPr>
        <p:grpSpPr>
          <a:xfrm>
            <a:off x="822960" y="2331846"/>
            <a:ext cx="3960180" cy="4033233"/>
            <a:chOff x="822960" y="2331846"/>
            <a:chExt cx="3960180" cy="4033233"/>
          </a:xfrm>
        </p:grpSpPr>
        <p:pic>
          <p:nvPicPr>
            <p:cNvPr id="5" name="Picture 4"/>
            <p:cNvPicPr>
              <a:picLocks noChangeAspect="1"/>
            </p:cNvPicPr>
            <p:nvPr/>
          </p:nvPicPr>
          <p:blipFill>
            <a:blip r:embed="rId3"/>
            <a:stretch>
              <a:fillRect/>
            </a:stretch>
          </p:blipFill>
          <p:spPr>
            <a:xfrm>
              <a:off x="822960" y="2714826"/>
              <a:ext cx="3960180" cy="3650253"/>
            </a:xfrm>
            <a:prstGeom prst="rect">
              <a:avLst/>
            </a:prstGeom>
          </p:spPr>
        </p:pic>
        <p:sp>
          <p:nvSpPr>
            <p:cNvPr id="13" name="Rectangle 12"/>
            <p:cNvSpPr/>
            <p:nvPr/>
          </p:nvSpPr>
          <p:spPr>
            <a:xfrm>
              <a:off x="822960" y="2331846"/>
              <a:ext cx="3960180"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grpSp>
      <p:grpSp>
        <p:nvGrpSpPr>
          <p:cNvPr id="16" name="Group 15"/>
          <p:cNvGrpSpPr/>
          <p:nvPr/>
        </p:nvGrpSpPr>
        <p:grpSpPr>
          <a:xfrm>
            <a:off x="7282406" y="2371711"/>
            <a:ext cx="4021072" cy="4038260"/>
            <a:chOff x="7282406" y="2371711"/>
            <a:chExt cx="4021072" cy="4038260"/>
          </a:xfrm>
        </p:grpSpPr>
        <p:pic>
          <p:nvPicPr>
            <p:cNvPr id="6" name="Picture 5"/>
            <p:cNvPicPr>
              <a:picLocks noChangeAspect="1"/>
            </p:cNvPicPr>
            <p:nvPr/>
          </p:nvPicPr>
          <p:blipFill>
            <a:blip r:embed="rId4"/>
            <a:stretch>
              <a:fillRect/>
            </a:stretch>
          </p:blipFill>
          <p:spPr>
            <a:xfrm>
              <a:off x="7282406" y="2759718"/>
              <a:ext cx="4021072" cy="3650253"/>
            </a:xfrm>
            <a:prstGeom prst="rect">
              <a:avLst/>
            </a:prstGeom>
          </p:spPr>
        </p:pic>
        <p:sp>
          <p:nvSpPr>
            <p:cNvPr id="14" name="Rectangle 13"/>
            <p:cNvSpPr/>
            <p:nvPr/>
          </p:nvSpPr>
          <p:spPr>
            <a:xfrm>
              <a:off x="7282406" y="2371711"/>
              <a:ext cx="4021072" cy="369332"/>
            </a:xfrm>
            <a:prstGeom prst="rect">
              <a:avLst/>
            </a:prstGeom>
            <a:solidFill>
              <a:srgbClr val="5B9BD5"/>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grpSp>
    </p:spTree>
    <p:extLst>
      <p:ext uri="{BB962C8B-B14F-4D97-AF65-F5344CB8AC3E}">
        <p14:creationId xmlns:p14="http://schemas.microsoft.com/office/powerpoint/2010/main" val="23912191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89617" y="4630834"/>
            <a:ext cx="3228975" cy="1809750"/>
          </a:xfrm>
          <a:prstGeom prst="rect">
            <a:avLst/>
          </a:prstGeom>
        </p:spPr>
      </p:pic>
      <p:pic>
        <p:nvPicPr>
          <p:cNvPr id="7" name="Picture 6"/>
          <p:cNvPicPr>
            <a:picLocks noChangeAspect="1"/>
          </p:cNvPicPr>
          <p:nvPr/>
        </p:nvPicPr>
        <p:blipFill>
          <a:blip r:embed="rId3"/>
          <a:stretch>
            <a:fillRect/>
          </a:stretch>
        </p:blipFill>
        <p:spPr>
          <a:xfrm>
            <a:off x="483054" y="4530821"/>
            <a:ext cx="3257550" cy="2009775"/>
          </a:xfrm>
          <a:prstGeom prst="rect">
            <a:avLst/>
          </a:prstGeom>
        </p:spPr>
      </p:pic>
      <p:sp>
        <p:nvSpPr>
          <p:cNvPr id="8" name="Rectangle 7"/>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grpSp>
        <p:nvGrpSpPr>
          <p:cNvPr id="12" name="Group 11"/>
          <p:cNvGrpSpPr/>
          <p:nvPr/>
        </p:nvGrpSpPr>
        <p:grpSpPr>
          <a:xfrm>
            <a:off x="462610" y="906508"/>
            <a:ext cx="4129835" cy="2954655"/>
            <a:chOff x="462610" y="906508"/>
            <a:chExt cx="4129835" cy="2954655"/>
          </a:xfrm>
        </p:grpSpPr>
        <p:sp>
          <p:nvSpPr>
            <p:cNvPr id="2" name="Rectangle 1"/>
            <p:cNvSpPr/>
            <p:nvPr/>
          </p:nvSpPr>
          <p:spPr>
            <a:xfrm>
              <a:off x="483054" y="1275840"/>
              <a:ext cx="4075298" cy="2585323"/>
            </a:xfrm>
            <a:prstGeom prst="rect">
              <a:avLst/>
            </a:prstGeom>
            <a:ln w="38100">
              <a:solidFill>
                <a:srgbClr val="00B050"/>
              </a:solidFill>
            </a:ln>
          </p:spPr>
          <p:txBody>
            <a:bodyPr wrap="square">
              <a:spAutoFit/>
            </a:bodyPr>
            <a:lstStyle/>
            <a:p>
              <a:r>
                <a:rPr lang="en-US" b="1" dirty="0">
                  <a:solidFill>
                    <a:schemeClr val="accent1"/>
                  </a:solidFill>
                </a:rPr>
                <a:t>Hepatitis B</a:t>
              </a:r>
            </a:p>
            <a:p>
              <a:r>
                <a:rPr lang="en-US" sz="1600" dirty="0">
                  <a:solidFill>
                    <a:srgbClr val="231F20"/>
                  </a:solidFill>
                </a:rPr>
                <a:t>Compared with the general population,</a:t>
              </a:r>
            </a:p>
            <a:p>
              <a:r>
                <a:rPr lang="en-US" sz="1600" dirty="0">
                  <a:solidFill>
                    <a:srgbClr val="231F20"/>
                  </a:solidFill>
                </a:rPr>
                <a:t>people with type 1 or type 2 diabetes</a:t>
              </a:r>
            </a:p>
            <a:p>
              <a:r>
                <a:rPr lang="en-US" sz="1600" dirty="0">
                  <a:solidFill>
                    <a:srgbClr val="231F20"/>
                  </a:solidFill>
                </a:rPr>
                <a:t>have higher rates of hepatitis B. This may</a:t>
              </a:r>
            </a:p>
            <a:p>
              <a:r>
                <a:rPr lang="en-US" sz="1600" dirty="0">
                  <a:solidFill>
                    <a:srgbClr val="231F20"/>
                  </a:solidFill>
                </a:rPr>
                <a:t>be due to contact with infected blood or</a:t>
              </a:r>
            </a:p>
            <a:p>
              <a:r>
                <a:rPr lang="en-US" sz="1600" dirty="0">
                  <a:solidFill>
                    <a:srgbClr val="231F20"/>
                  </a:solidFill>
                </a:rPr>
                <a:t>through improper equipment use (</a:t>
              </a:r>
              <a:r>
                <a:rPr lang="en-US" sz="1600" dirty="0" smtClean="0">
                  <a:solidFill>
                    <a:srgbClr val="231F20"/>
                  </a:solidFill>
                </a:rPr>
                <a:t>glucose monitoring </a:t>
              </a:r>
              <a:r>
                <a:rPr lang="en-US" sz="1600" dirty="0">
                  <a:solidFill>
                    <a:srgbClr val="231F20"/>
                  </a:solidFill>
                </a:rPr>
                <a:t>devices or infected needles).</a:t>
              </a:r>
            </a:p>
            <a:p>
              <a:r>
                <a:rPr lang="en-US" sz="1600" dirty="0">
                  <a:solidFill>
                    <a:srgbClr val="231F20"/>
                  </a:solidFill>
                </a:rPr>
                <a:t>Because of the higher likelihood of transmission</a:t>
              </a:r>
              <a:r>
                <a:rPr lang="en-US" sz="1600" dirty="0" smtClean="0">
                  <a:solidFill>
                    <a:srgbClr val="231F20"/>
                  </a:solidFill>
                </a:rPr>
                <a:t>, hepatitis </a:t>
              </a:r>
              <a:r>
                <a:rPr lang="en-US" sz="1600" dirty="0">
                  <a:solidFill>
                    <a:srgbClr val="231F20"/>
                  </a:solidFill>
                </a:rPr>
                <a:t>B vaccine is </a:t>
              </a:r>
              <a:r>
                <a:rPr lang="en-US" sz="1600" dirty="0" smtClean="0">
                  <a:solidFill>
                    <a:srgbClr val="231F20"/>
                  </a:solidFill>
                </a:rPr>
                <a:t>recommended for </a:t>
              </a:r>
              <a:r>
                <a:rPr lang="en-US" sz="1600" dirty="0">
                  <a:solidFill>
                    <a:srgbClr val="231F20"/>
                  </a:solidFill>
                </a:rPr>
                <a:t>adults with diabetes.</a:t>
              </a:r>
              <a:endParaRPr lang="en-US" sz="1600" dirty="0"/>
            </a:p>
          </p:txBody>
        </p:sp>
        <p:sp>
          <p:nvSpPr>
            <p:cNvPr id="9" name="Rectangle 8"/>
            <p:cNvSpPr/>
            <p:nvPr/>
          </p:nvSpPr>
          <p:spPr>
            <a:xfrm>
              <a:off x="462610" y="906508"/>
              <a:ext cx="4129835"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grpSp>
      <p:grpSp>
        <p:nvGrpSpPr>
          <p:cNvPr id="13" name="Group 12"/>
          <p:cNvGrpSpPr/>
          <p:nvPr/>
        </p:nvGrpSpPr>
        <p:grpSpPr>
          <a:xfrm>
            <a:off x="5770583" y="906508"/>
            <a:ext cx="5667001" cy="3600986"/>
            <a:chOff x="5770583" y="906508"/>
            <a:chExt cx="5667001" cy="3600986"/>
          </a:xfrm>
        </p:grpSpPr>
        <p:sp>
          <p:nvSpPr>
            <p:cNvPr id="4" name="Rectangle 3"/>
            <p:cNvSpPr/>
            <p:nvPr/>
          </p:nvSpPr>
          <p:spPr>
            <a:xfrm>
              <a:off x="5791784" y="1275840"/>
              <a:ext cx="5618503" cy="3231654"/>
            </a:xfrm>
            <a:prstGeom prst="rect">
              <a:avLst/>
            </a:prstGeom>
            <a:ln w="38100">
              <a:solidFill>
                <a:srgbClr val="0070C0"/>
              </a:solidFill>
            </a:ln>
          </p:spPr>
          <p:txBody>
            <a:bodyPr wrap="square">
              <a:spAutoFit/>
            </a:bodyPr>
            <a:lstStyle/>
            <a:p>
              <a:r>
                <a:rPr lang="en-US" b="1" dirty="0">
                  <a:solidFill>
                    <a:schemeClr val="accent1"/>
                  </a:solidFill>
                </a:rPr>
                <a:t>Hepatitis B</a:t>
              </a:r>
            </a:p>
            <a:p>
              <a:r>
                <a:rPr lang="en-US" sz="1600" dirty="0"/>
                <a:t>Compared with the general population</a:t>
              </a:r>
              <a:r>
                <a:rPr lang="en-US" sz="1600" dirty="0" smtClean="0"/>
                <a:t>, people </a:t>
              </a:r>
              <a:r>
                <a:rPr lang="en-US" sz="1600" dirty="0"/>
                <a:t>with type 1 or type 2 </a:t>
              </a:r>
              <a:r>
                <a:rPr lang="en-US" sz="1600" dirty="0" smtClean="0"/>
                <a:t>diabetes have </a:t>
              </a:r>
              <a:r>
                <a:rPr lang="en-US" sz="1600" dirty="0"/>
                <a:t>higher rates of hepatitis B. This may</a:t>
              </a:r>
            </a:p>
            <a:p>
              <a:r>
                <a:rPr lang="en-US" sz="1600" dirty="0"/>
                <a:t>be due to contact with infected blood </a:t>
              </a:r>
              <a:r>
                <a:rPr lang="en-US" sz="1600" dirty="0" smtClean="0"/>
                <a:t>or through </a:t>
              </a:r>
              <a:r>
                <a:rPr lang="en-US" sz="1600" dirty="0"/>
                <a:t>improper equipment use (</a:t>
              </a:r>
              <a:r>
                <a:rPr lang="en-US" sz="1600" dirty="0" smtClean="0"/>
                <a:t>glucose monitoring </a:t>
              </a:r>
              <a:r>
                <a:rPr lang="en-US" sz="1600" dirty="0"/>
                <a:t>devices or infected needles). </a:t>
              </a:r>
              <a:r>
                <a:rPr lang="en-US" sz="1600" dirty="0" smtClean="0"/>
                <a:t>Because of </a:t>
              </a:r>
              <a:r>
                <a:rPr lang="en-US" sz="1600" dirty="0"/>
                <a:t>the higher likelihood of transmission,</a:t>
              </a:r>
            </a:p>
            <a:p>
              <a:r>
                <a:rPr lang="en-US" sz="1600" dirty="0" smtClean="0"/>
                <a:t>Hepatitis B vaccine </a:t>
              </a:r>
              <a:r>
                <a:rPr lang="en-US" sz="1600" dirty="0"/>
                <a:t>is </a:t>
              </a:r>
              <a:r>
                <a:rPr lang="en-US" sz="1600" dirty="0" smtClean="0"/>
                <a:t>recommended for adults  with </a:t>
              </a:r>
              <a:r>
                <a:rPr lang="en-US" sz="1600" dirty="0"/>
                <a:t>diabetes age </a:t>
              </a:r>
              <a:r>
                <a:rPr lang="en-US" sz="1600" dirty="0" smtClean="0"/>
                <a:t>&lt;60 </a:t>
              </a:r>
              <a:r>
                <a:rPr lang="en-US" sz="1600" dirty="0"/>
                <a:t>years.</a:t>
              </a:r>
              <a:r>
                <a:rPr lang="en-US" dirty="0"/>
                <a:t> </a:t>
              </a:r>
              <a:endParaRPr lang="en-US" dirty="0" smtClean="0"/>
            </a:p>
            <a:p>
              <a:r>
                <a:rPr lang="en-US" dirty="0" smtClean="0">
                  <a:solidFill>
                    <a:schemeClr val="accent1"/>
                  </a:solidFill>
                </a:rPr>
                <a:t>For adults </a:t>
              </a:r>
              <a:r>
                <a:rPr lang="en-US" dirty="0">
                  <a:solidFill>
                    <a:schemeClr val="accent1"/>
                  </a:solidFill>
                </a:rPr>
                <a:t>age </a:t>
              </a:r>
              <a:r>
                <a:rPr lang="en-US" dirty="0" smtClean="0">
                  <a:solidFill>
                    <a:schemeClr val="accent1"/>
                  </a:solidFill>
                </a:rPr>
                <a:t>&gt;=60 </a:t>
              </a:r>
              <a:r>
                <a:rPr lang="en-US" dirty="0">
                  <a:solidFill>
                    <a:schemeClr val="accent1"/>
                  </a:solidFill>
                </a:rPr>
                <a:t>years, hepatitis B </a:t>
              </a:r>
              <a:r>
                <a:rPr lang="en-US" dirty="0" smtClean="0">
                  <a:solidFill>
                    <a:schemeClr val="accent1"/>
                  </a:solidFill>
                </a:rPr>
                <a:t>vaccine may </a:t>
              </a:r>
              <a:r>
                <a:rPr lang="en-US" dirty="0">
                  <a:solidFill>
                    <a:schemeClr val="accent1"/>
                  </a:solidFill>
                </a:rPr>
                <a:t>be administered </a:t>
              </a:r>
              <a:r>
                <a:rPr lang="en-US" b="1" u="sng" dirty="0">
                  <a:solidFill>
                    <a:schemeClr val="accent1"/>
                  </a:solidFill>
                </a:rPr>
                <a:t>at the discretion of </a:t>
              </a:r>
              <a:r>
                <a:rPr lang="en-US" b="1" u="sng" dirty="0" smtClean="0">
                  <a:solidFill>
                    <a:schemeClr val="accent1"/>
                  </a:solidFill>
                </a:rPr>
                <a:t>the treating </a:t>
              </a:r>
              <a:r>
                <a:rPr lang="en-US" b="1" u="sng" dirty="0">
                  <a:solidFill>
                    <a:schemeClr val="accent1"/>
                  </a:solidFill>
                </a:rPr>
                <a:t>clinician</a:t>
              </a:r>
              <a:r>
                <a:rPr lang="en-US" dirty="0">
                  <a:solidFill>
                    <a:schemeClr val="accent1"/>
                  </a:solidFill>
                </a:rPr>
                <a:t> based on the </a:t>
              </a:r>
              <a:r>
                <a:rPr lang="en-US" b="1" u="sng" dirty="0">
                  <a:solidFill>
                    <a:schemeClr val="accent1"/>
                  </a:solidFill>
                </a:rPr>
                <a:t>patient’s </a:t>
              </a:r>
              <a:r>
                <a:rPr lang="en-US" b="1" u="sng" dirty="0" smtClean="0">
                  <a:solidFill>
                    <a:schemeClr val="accent1"/>
                  </a:solidFill>
                </a:rPr>
                <a:t>likelihood of </a:t>
              </a:r>
              <a:r>
                <a:rPr lang="en-US" b="1" u="sng" dirty="0">
                  <a:solidFill>
                    <a:schemeClr val="accent1"/>
                  </a:solidFill>
                </a:rPr>
                <a:t>acquiring hepatitis B infection</a:t>
              </a:r>
              <a:r>
                <a:rPr lang="en-US" dirty="0">
                  <a:solidFill>
                    <a:schemeClr val="accent1"/>
                  </a:solidFill>
                </a:rPr>
                <a:t>.</a:t>
              </a:r>
            </a:p>
          </p:txBody>
        </p:sp>
        <p:sp>
          <p:nvSpPr>
            <p:cNvPr id="10" name="Rectangle 9"/>
            <p:cNvSpPr/>
            <p:nvPr/>
          </p:nvSpPr>
          <p:spPr>
            <a:xfrm>
              <a:off x="5770583" y="906508"/>
              <a:ext cx="5667001" cy="369332"/>
            </a:xfrm>
            <a:prstGeom prst="rect">
              <a:avLst/>
            </a:prstGeom>
            <a:solidFill>
              <a:srgbClr val="5B9BD5"/>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grpSp>
      <p:sp>
        <p:nvSpPr>
          <p:cNvPr id="11" name="Rounded Rectangle 10"/>
          <p:cNvSpPr/>
          <p:nvPr/>
        </p:nvSpPr>
        <p:spPr>
          <a:xfrm>
            <a:off x="7369791" y="5404513"/>
            <a:ext cx="859809" cy="268048"/>
          </a:xfrm>
          <a:prstGeom prst="roundRect">
            <a:avLst/>
          </a:prstGeom>
          <a:solidFill>
            <a:srgbClr val="00B0F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7707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106" y="885462"/>
            <a:ext cx="10672353" cy="369332"/>
          </a:xfrm>
          <a:prstGeom prst="rect">
            <a:avLst/>
          </a:prstGeom>
        </p:spPr>
        <p:txBody>
          <a:bodyPr wrap="square">
            <a:spAutoFit/>
          </a:bodyPr>
          <a:lstStyle/>
          <a:p>
            <a:r>
              <a:rPr lang="en-US" dirty="0">
                <a:latin typeface="AdvOT7b515deb"/>
              </a:rPr>
              <a:t>Text was added about the </a:t>
            </a:r>
            <a:r>
              <a:rPr lang="en-US" dirty="0" smtClean="0">
                <a:latin typeface="AdvOT7b515deb"/>
              </a:rPr>
              <a:t>importance of </a:t>
            </a:r>
            <a:r>
              <a:rPr lang="en-US" dirty="0">
                <a:latin typeface="AdvOT7b515deb"/>
              </a:rPr>
              <a:t>language choice in </a:t>
            </a:r>
            <a:r>
              <a:rPr lang="en-US" dirty="0" smtClean="0">
                <a:latin typeface="AdvOT7b515deb"/>
              </a:rPr>
              <a:t>patient-centered communication</a:t>
            </a:r>
            <a:r>
              <a:rPr lang="en-US" dirty="0">
                <a:latin typeface="AdvOT7b515deb"/>
              </a:rPr>
              <a:t>.</a:t>
            </a:r>
            <a:endParaRPr lang="en-US" dirty="0"/>
          </a:p>
        </p:txBody>
      </p:sp>
      <p:grpSp>
        <p:nvGrpSpPr>
          <p:cNvPr id="9" name="Group 8"/>
          <p:cNvGrpSpPr/>
          <p:nvPr/>
        </p:nvGrpSpPr>
        <p:grpSpPr>
          <a:xfrm>
            <a:off x="2251698" y="1652735"/>
            <a:ext cx="7105650" cy="4702480"/>
            <a:chOff x="2347232" y="1925695"/>
            <a:chExt cx="7105650" cy="4702480"/>
          </a:xfrm>
        </p:grpSpPr>
        <p:pic>
          <p:nvPicPr>
            <p:cNvPr id="4" name="Picture 3"/>
            <p:cNvPicPr>
              <a:picLocks noChangeAspect="1"/>
            </p:cNvPicPr>
            <p:nvPr/>
          </p:nvPicPr>
          <p:blipFill>
            <a:blip r:embed="rId2"/>
            <a:stretch>
              <a:fillRect/>
            </a:stretch>
          </p:blipFill>
          <p:spPr>
            <a:xfrm>
              <a:off x="2347232" y="4827950"/>
              <a:ext cx="7105650" cy="1800225"/>
            </a:xfrm>
            <a:prstGeom prst="rect">
              <a:avLst/>
            </a:prstGeom>
          </p:spPr>
        </p:pic>
        <p:sp>
          <p:nvSpPr>
            <p:cNvPr id="5" name="Rounded Rectangle 4"/>
            <p:cNvSpPr/>
            <p:nvPr/>
          </p:nvSpPr>
          <p:spPr>
            <a:xfrm>
              <a:off x="2747554" y="5734594"/>
              <a:ext cx="2046515" cy="235132"/>
            </a:xfrm>
            <a:prstGeom prst="round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375807" y="1925695"/>
              <a:ext cx="7048500" cy="1828800"/>
            </a:xfrm>
            <a:prstGeom prst="rect">
              <a:avLst/>
            </a:prstGeom>
          </p:spPr>
        </p:pic>
        <p:sp>
          <p:nvSpPr>
            <p:cNvPr id="7" name="Down Arrow 6"/>
            <p:cNvSpPr/>
            <p:nvPr/>
          </p:nvSpPr>
          <p:spPr>
            <a:xfrm>
              <a:off x="5381898" y="3754495"/>
              <a:ext cx="1128084" cy="922008"/>
            </a:xfrm>
            <a:prstGeom prst="downArrow">
              <a:avLst>
                <a:gd name="adj1" fmla="val 50000"/>
                <a:gd name="adj2" fmla="val 471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sp>
        <p:nvSpPr>
          <p:cNvPr id="10" name="Rectangle 9"/>
          <p:cNvSpPr/>
          <p:nvPr/>
        </p:nvSpPr>
        <p:spPr>
          <a:xfrm rot="16200000">
            <a:off x="1427766" y="2532262"/>
            <a:ext cx="1362727"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sp>
        <p:nvSpPr>
          <p:cNvPr id="11" name="Rectangle 10"/>
          <p:cNvSpPr/>
          <p:nvPr/>
        </p:nvSpPr>
        <p:spPr>
          <a:xfrm rot="16200000">
            <a:off x="1426612" y="5394533"/>
            <a:ext cx="1362727" cy="369332"/>
          </a:xfrm>
          <a:prstGeom prst="rect">
            <a:avLst/>
          </a:prstGeom>
          <a:solidFill>
            <a:srgbClr val="0070C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spTree>
    <p:extLst>
      <p:ext uri="{BB962C8B-B14F-4D97-AF65-F5344CB8AC3E}">
        <p14:creationId xmlns:p14="http://schemas.microsoft.com/office/powerpoint/2010/main" val="2715033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4524375" cy="6696075"/>
          </a:xfrm>
          <a:prstGeom prst="rect">
            <a:avLst/>
          </a:prstGeom>
        </p:spPr>
      </p:pic>
      <p:pic>
        <p:nvPicPr>
          <p:cNvPr id="5" name="Picture 4"/>
          <p:cNvPicPr>
            <a:picLocks noChangeAspect="1"/>
          </p:cNvPicPr>
          <p:nvPr/>
        </p:nvPicPr>
        <p:blipFill>
          <a:blip r:embed="rId3"/>
          <a:stretch>
            <a:fillRect/>
          </a:stretch>
        </p:blipFill>
        <p:spPr>
          <a:xfrm>
            <a:off x="4896773" y="247650"/>
            <a:ext cx="4391025" cy="6448425"/>
          </a:xfrm>
          <a:prstGeom prst="rect">
            <a:avLst/>
          </a:prstGeom>
        </p:spPr>
      </p:pic>
    </p:spTree>
    <p:extLst>
      <p:ext uri="{BB962C8B-B14F-4D97-AF65-F5344CB8AC3E}">
        <p14:creationId xmlns:p14="http://schemas.microsoft.com/office/powerpoint/2010/main" val="38401454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565" y="206422"/>
            <a:ext cx="10868025" cy="6353175"/>
          </a:xfrm>
          <a:prstGeom prst="rect">
            <a:avLst/>
          </a:prstGeom>
        </p:spPr>
      </p:pic>
    </p:spTree>
    <p:extLst>
      <p:ext uri="{BB962C8B-B14F-4D97-AF65-F5344CB8AC3E}">
        <p14:creationId xmlns:p14="http://schemas.microsoft.com/office/powerpoint/2010/main" val="3869490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5420" y="312121"/>
            <a:ext cx="7991475" cy="6124575"/>
          </a:xfrm>
          <a:prstGeom prst="rect">
            <a:avLst/>
          </a:prstGeom>
        </p:spPr>
      </p:pic>
    </p:spTree>
    <p:extLst>
      <p:ext uri="{BB962C8B-B14F-4D97-AF65-F5344CB8AC3E}">
        <p14:creationId xmlns:p14="http://schemas.microsoft.com/office/powerpoint/2010/main" val="786789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203" y="120200"/>
            <a:ext cx="7877175" cy="1421998"/>
          </a:xfrm>
          <a:prstGeom prst="rect">
            <a:avLst/>
          </a:prstGeom>
        </p:spPr>
      </p:pic>
      <p:pic>
        <p:nvPicPr>
          <p:cNvPr id="3" name="Picture 2"/>
          <p:cNvPicPr>
            <a:picLocks noChangeAspect="1"/>
          </p:cNvPicPr>
          <p:nvPr/>
        </p:nvPicPr>
        <p:blipFill>
          <a:blip r:embed="rId3"/>
          <a:stretch>
            <a:fillRect/>
          </a:stretch>
        </p:blipFill>
        <p:spPr>
          <a:xfrm>
            <a:off x="4172021" y="1227873"/>
            <a:ext cx="3438525" cy="314325"/>
          </a:xfrm>
          <a:prstGeom prst="rect">
            <a:avLst/>
          </a:prstGeom>
        </p:spPr>
      </p:pic>
      <p:pic>
        <p:nvPicPr>
          <p:cNvPr id="4" name="Picture 3"/>
          <p:cNvPicPr>
            <a:picLocks noChangeAspect="1"/>
          </p:cNvPicPr>
          <p:nvPr/>
        </p:nvPicPr>
        <p:blipFill>
          <a:blip r:embed="rId4"/>
          <a:stretch>
            <a:fillRect/>
          </a:stretch>
        </p:blipFill>
        <p:spPr>
          <a:xfrm>
            <a:off x="546976" y="1728218"/>
            <a:ext cx="10391775" cy="4848225"/>
          </a:xfrm>
          <a:prstGeom prst="rect">
            <a:avLst/>
          </a:prstGeom>
        </p:spPr>
      </p:pic>
    </p:spTree>
    <p:extLst>
      <p:ext uri="{BB962C8B-B14F-4D97-AF65-F5344CB8AC3E}">
        <p14:creationId xmlns:p14="http://schemas.microsoft.com/office/powerpoint/2010/main" val="1314624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239" y="250467"/>
            <a:ext cx="4238625" cy="2647950"/>
          </a:xfrm>
          <a:prstGeom prst="rect">
            <a:avLst/>
          </a:prstGeom>
        </p:spPr>
      </p:pic>
      <p:pic>
        <p:nvPicPr>
          <p:cNvPr id="3" name="Picture 2"/>
          <p:cNvPicPr>
            <a:picLocks noChangeAspect="1"/>
          </p:cNvPicPr>
          <p:nvPr/>
        </p:nvPicPr>
        <p:blipFill>
          <a:blip r:embed="rId3"/>
          <a:stretch>
            <a:fillRect/>
          </a:stretch>
        </p:blipFill>
        <p:spPr>
          <a:xfrm>
            <a:off x="409239" y="3171825"/>
            <a:ext cx="4038600" cy="2343150"/>
          </a:xfrm>
          <a:prstGeom prst="rect">
            <a:avLst/>
          </a:prstGeom>
        </p:spPr>
      </p:pic>
      <p:sp>
        <p:nvSpPr>
          <p:cNvPr id="5" name="Rectangle 4"/>
          <p:cNvSpPr/>
          <p:nvPr/>
        </p:nvSpPr>
        <p:spPr>
          <a:xfrm>
            <a:off x="409239" y="5662511"/>
            <a:ext cx="11628086" cy="923330"/>
          </a:xfrm>
          <a:prstGeom prst="rect">
            <a:avLst/>
          </a:prstGeom>
        </p:spPr>
        <p:txBody>
          <a:bodyPr wrap="square">
            <a:spAutoFit/>
          </a:bodyPr>
          <a:lstStyle/>
          <a:p>
            <a:r>
              <a:rPr lang="en-US" dirty="0">
                <a:solidFill>
                  <a:srgbClr val="000000"/>
                </a:solidFill>
                <a:latin typeface="Times New Roman" panose="02020603050405020304" pitchFamily="18" charset="0"/>
              </a:rPr>
              <a:t>Compared to those without diabetes, a higher proportion of adults with diabetes endorsed various forms of financial insecurity with healthcare, perceived financial stress, food insecurity, and CRN, except 2 items where no group differences were observed: </a:t>
            </a:r>
            <a:r>
              <a:rPr lang="en-US" b="1" dirty="0">
                <a:solidFill>
                  <a:srgbClr val="0070C0"/>
                </a:solidFill>
                <a:latin typeface="Times New Roman" panose="02020603050405020304" pitchFamily="18" charset="0"/>
              </a:rPr>
              <a:t>worried about saving for retirement</a:t>
            </a:r>
            <a:r>
              <a:rPr lang="en-US" dirty="0">
                <a:solidFill>
                  <a:srgbClr val="000000"/>
                </a:solidFill>
                <a:latin typeface="Times New Roman" panose="02020603050405020304" pitchFamily="18" charset="0"/>
              </a:rPr>
              <a:t>, and </a:t>
            </a:r>
            <a:r>
              <a:rPr lang="en-US" b="1" dirty="0">
                <a:solidFill>
                  <a:srgbClr val="0070C0"/>
                </a:solidFill>
                <a:latin typeface="Times New Roman" panose="02020603050405020304" pitchFamily="18" charset="0"/>
              </a:rPr>
              <a:t>cutting back on meals due to lack of money</a:t>
            </a:r>
            <a:r>
              <a:rPr lang="en-US" dirty="0">
                <a:solidFill>
                  <a:srgbClr val="000000"/>
                </a:solidFill>
                <a:latin typeface="Times New Roman" panose="02020603050405020304" pitchFamily="18" charset="0"/>
              </a:rPr>
              <a:t> </a:t>
            </a:r>
            <a:endParaRPr lang="en-US" dirty="0"/>
          </a:p>
        </p:txBody>
      </p:sp>
      <p:pic>
        <p:nvPicPr>
          <p:cNvPr id="6" name="Picture 5"/>
          <p:cNvPicPr>
            <a:picLocks noChangeAspect="1"/>
          </p:cNvPicPr>
          <p:nvPr/>
        </p:nvPicPr>
        <p:blipFill>
          <a:blip r:embed="rId4"/>
          <a:stretch>
            <a:fillRect/>
          </a:stretch>
        </p:blipFill>
        <p:spPr>
          <a:xfrm>
            <a:off x="5176837" y="250467"/>
            <a:ext cx="6562689" cy="3741984"/>
          </a:xfrm>
          <a:prstGeom prst="rect">
            <a:avLst/>
          </a:prstGeom>
        </p:spPr>
      </p:pic>
      <p:sp>
        <p:nvSpPr>
          <p:cNvPr id="8" name="Round Diagonal Corner Rectangle 7"/>
          <p:cNvSpPr/>
          <p:nvPr/>
        </p:nvSpPr>
        <p:spPr>
          <a:xfrm>
            <a:off x="6605516" y="1417740"/>
            <a:ext cx="1423610" cy="599378"/>
          </a:xfrm>
          <a:prstGeom prst="round2DiagRect">
            <a:avLst>
              <a:gd name="adj1" fmla="val 8498"/>
              <a:gd name="adj2" fmla="val 9803"/>
            </a:avLst>
          </a:prstGeom>
          <a:solidFill>
            <a:srgbClr val="CC66FF">
              <a:alpha val="4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6348482" y="2121459"/>
            <a:ext cx="1680643" cy="430672"/>
          </a:xfrm>
          <a:prstGeom prst="round2DiagRect">
            <a:avLst>
              <a:gd name="adj1" fmla="val 8498"/>
              <a:gd name="adj2" fmla="val 9803"/>
            </a:avLst>
          </a:prstGeom>
          <a:solidFill>
            <a:srgbClr val="CC66FF">
              <a:alpha val="4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5765194" y="2741153"/>
            <a:ext cx="2263931" cy="430672"/>
          </a:xfrm>
          <a:prstGeom prst="round2DiagRect">
            <a:avLst>
              <a:gd name="adj1" fmla="val 8498"/>
              <a:gd name="adj2" fmla="val 9803"/>
            </a:avLst>
          </a:prstGeom>
          <a:solidFill>
            <a:srgbClr val="CC66FF">
              <a:alpha val="4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0308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3482" y="428980"/>
            <a:ext cx="10239375" cy="5781675"/>
          </a:xfrm>
          <a:prstGeom prst="rect">
            <a:avLst/>
          </a:prstGeom>
        </p:spPr>
      </p:pic>
    </p:spTree>
    <p:extLst>
      <p:ext uri="{BB962C8B-B14F-4D97-AF65-F5344CB8AC3E}">
        <p14:creationId xmlns:p14="http://schemas.microsoft.com/office/powerpoint/2010/main" val="2163846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7041" y="537736"/>
            <a:ext cx="9363075" cy="2752725"/>
          </a:xfrm>
          <a:prstGeom prst="rect">
            <a:avLst/>
          </a:prstGeom>
        </p:spPr>
      </p:pic>
      <p:pic>
        <p:nvPicPr>
          <p:cNvPr id="3" name="Picture 2"/>
          <p:cNvPicPr>
            <a:picLocks noChangeAspect="1"/>
          </p:cNvPicPr>
          <p:nvPr/>
        </p:nvPicPr>
        <p:blipFill>
          <a:blip r:embed="rId3"/>
          <a:stretch>
            <a:fillRect/>
          </a:stretch>
        </p:blipFill>
        <p:spPr>
          <a:xfrm>
            <a:off x="1237041" y="3733302"/>
            <a:ext cx="2124075" cy="428625"/>
          </a:xfrm>
          <a:prstGeom prst="rect">
            <a:avLst/>
          </a:prstGeom>
        </p:spPr>
      </p:pic>
      <p:pic>
        <p:nvPicPr>
          <p:cNvPr id="4" name="Picture 3"/>
          <p:cNvPicPr>
            <a:picLocks noChangeAspect="1"/>
          </p:cNvPicPr>
          <p:nvPr/>
        </p:nvPicPr>
        <p:blipFill>
          <a:blip r:embed="rId4"/>
          <a:stretch>
            <a:fillRect/>
          </a:stretch>
        </p:blipFill>
        <p:spPr>
          <a:xfrm>
            <a:off x="1237041" y="4202230"/>
            <a:ext cx="4581525" cy="2124075"/>
          </a:xfrm>
          <a:prstGeom prst="rect">
            <a:avLst/>
          </a:prstGeom>
        </p:spPr>
      </p:pic>
    </p:spTree>
    <p:extLst>
      <p:ext uri="{BB962C8B-B14F-4D97-AF65-F5344CB8AC3E}">
        <p14:creationId xmlns:p14="http://schemas.microsoft.com/office/powerpoint/2010/main" val="16935763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044" y="2240604"/>
            <a:ext cx="10512221" cy="2723823"/>
          </a:xfrm>
          <a:prstGeom prst="rect">
            <a:avLst/>
          </a:prstGeom>
        </p:spPr>
        <p:txBody>
          <a:bodyPr wrap="square">
            <a:spAutoFit/>
          </a:bodyPr>
          <a:lstStyle/>
          <a:p>
            <a:r>
              <a:rPr lang="en-US" b="1" dirty="0" smtClean="0">
                <a:solidFill>
                  <a:srgbClr val="0070C0"/>
                </a:solidFill>
              </a:rPr>
              <a:t>The </a:t>
            </a:r>
            <a:r>
              <a:rPr lang="en-US" b="1" dirty="0">
                <a:solidFill>
                  <a:srgbClr val="0070C0"/>
                </a:solidFill>
              </a:rPr>
              <a:t>task force made five key recommendations for discussing diabetes</a:t>
            </a:r>
            <a:r>
              <a:rPr lang="en-US" b="1" dirty="0" smtClean="0">
                <a:solidFill>
                  <a:srgbClr val="0070C0"/>
                </a:solidFill>
              </a:rPr>
              <a:t>:</a:t>
            </a:r>
          </a:p>
          <a:p>
            <a:r>
              <a:rPr lang="en-US" dirty="0">
                <a:solidFill>
                  <a:srgbClr val="000000"/>
                </a:solidFill>
              </a:rPr>
              <a:t> </a:t>
            </a:r>
          </a:p>
          <a:p>
            <a:pPr>
              <a:lnSpc>
                <a:spcPct val="150000"/>
              </a:lnSpc>
            </a:pPr>
            <a:r>
              <a:rPr lang="en-US" dirty="0">
                <a:solidFill>
                  <a:srgbClr val="000000"/>
                </a:solidFill>
              </a:rPr>
              <a:t>1. </a:t>
            </a:r>
            <a:r>
              <a:rPr lang="en-US" b="1" dirty="0">
                <a:solidFill>
                  <a:srgbClr val="00B050"/>
                </a:solidFill>
              </a:rPr>
              <a:t>Use language that is neutral, nonjudgmental, and based on facts, actions, or physiology/biology;</a:t>
            </a:r>
            <a:br>
              <a:rPr lang="en-US" b="1" dirty="0">
                <a:solidFill>
                  <a:srgbClr val="00B050"/>
                </a:solidFill>
              </a:rPr>
            </a:br>
            <a:r>
              <a:rPr lang="en-US" b="1" dirty="0">
                <a:solidFill>
                  <a:srgbClr val="00B050"/>
                </a:solidFill>
              </a:rPr>
              <a:t>2. Use language that is free from stigma;</a:t>
            </a:r>
            <a:br>
              <a:rPr lang="en-US" b="1" dirty="0">
                <a:solidFill>
                  <a:srgbClr val="00B050"/>
                </a:solidFill>
              </a:rPr>
            </a:br>
            <a:r>
              <a:rPr lang="en-US" b="1" dirty="0">
                <a:solidFill>
                  <a:srgbClr val="00B050"/>
                </a:solidFill>
              </a:rPr>
              <a:t>3. Use language that is </a:t>
            </a:r>
            <a:r>
              <a:rPr lang="en-US" b="1" dirty="0">
                <a:solidFill>
                  <a:srgbClr val="FF0000"/>
                </a:solidFill>
              </a:rPr>
              <a:t>strengths-based</a:t>
            </a:r>
            <a:r>
              <a:rPr lang="en-US" b="1" dirty="0">
                <a:solidFill>
                  <a:srgbClr val="00B050"/>
                </a:solidFill>
              </a:rPr>
              <a:t>, respectful, inclusive and imparts hope;</a:t>
            </a:r>
            <a:br>
              <a:rPr lang="en-US" b="1" dirty="0">
                <a:solidFill>
                  <a:srgbClr val="00B050"/>
                </a:solidFill>
              </a:rPr>
            </a:br>
            <a:r>
              <a:rPr lang="en-US" b="1" dirty="0">
                <a:solidFill>
                  <a:srgbClr val="00B050"/>
                </a:solidFill>
              </a:rPr>
              <a:t>4. Use language that fosters collaboration between patients and providers; and</a:t>
            </a:r>
            <a:br>
              <a:rPr lang="en-US" b="1" dirty="0">
                <a:solidFill>
                  <a:srgbClr val="00B050"/>
                </a:solidFill>
              </a:rPr>
            </a:br>
            <a:r>
              <a:rPr lang="en-US" b="1" dirty="0">
                <a:solidFill>
                  <a:srgbClr val="00B050"/>
                </a:solidFill>
              </a:rPr>
              <a:t>5. Use language that is person-centered.</a:t>
            </a:r>
            <a:endParaRPr lang="en-US" b="1" i="0" dirty="0">
              <a:solidFill>
                <a:srgbClr val="00B050"/>
              </a:solidFill>
              <a:effectLst/>
            </a:endParaRPr>
          </a:p>
        </p:txBody>
      </p:sp>
      <p:pic>
        <p:nvPicPr>
          <p:cNvPr id="3" name="Picture 2"/>
          <p:cNvPicPr>
            <a:picLocks noChangeAspect="1"/>
          </p:cNvPicPr>
          <p:nvPr/>
        </p:nvPicPr>
        <p:blipFill>
          <a:blip r:embed="rId2"/>
          <a:stretch>
            <a:fillRect/>
          </a:stretch>
        </p:blipFill>
        <p:spPr>
          <a:xfrm>
            <a:off x="803910" y="308202"/>
            <a:ext cx="6743700" cy="885825"/>
          </a:xfrm>
          <a:prstGeom prst="rect">
            <a:avLst/>
          </a:prstGeom>
        </p:spPr>
      </p:pic>
      <p:pic>
        <p:nvPicPr>
          <p:cNvPr id="4" name="Picture 3"/>
          <p:cNvPicPr>
            <a:picLocks noChangeAspect="1"/>
          </p:cNvPicPr>
          <p:nvPr/>
        </p:nvPicPr>
        <p:blipFill>
          <a:blip r:embed="rId3"/>
          <a:stretch>
            <a:fillRect/>
          </a:stretch>
        </p:blipFill>
        <p:spPr>
          <a:xfrm>
            <a:off x="2750548" y="864733"/>
            <a:ext cx="5619750" cy="1209675"/>
          </a:xfrm>
          <a:prstGeom prst="rect">
            <a:avLst/>
          </a:prstGeom>
        </p:spPr>
      </p:pic>
    </p:spTree>
    <p:extLst>
      <p:ext uri="{BB962C8B-B14F-4D97-AF65-F5344CB8AC3E}">
        <p14:creationId xmlns:p14="http://schemas.microsoft.com/office/powerpoint/2010/main" val="28153119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106" y="908017"/>
            <a:ext cx="11637446" cy="923330"/>
          </a:xfrm>
          <a:prstGeom prst="rect">
            <a:avLst/>
          </a:prstGeom>
        </p:spPr>
        <p:txBody>
          <a:bodyPr wrap="square">
            <a:spAutoFit/>
          </a:bodyPr>
          <a:lstStyle/>
          <a:p>
            <a:r>
              <a:rPr lang="en-US" b="1" dirty="0">
                <a:solidFill>
                  <a:srgbClr val="0070C0"/>
                </a:solidFill>
                <a:latin typeface="AdvOT7b515deb"/>
              </a:rPr>
              <a:t>Pancreatitis</a:t>
            </a:r>
            <a:r>
              <a:rPr lang="en-US" dirty="0">
                <a:solidFill>
                  <a:srgbClr val="0070C0"/>
                </a:solidFill>
                <a:latin typeface="AdvOT7b515deb"/>
              </a:rPr>
              <a:t> </a:t>
            </a:r>
            <a:r>
              <a:rPr lang="en-US" dirty="0">
                <a:latin typeface="AdvOT7b515deb"/>
              </a:rPr>
              <a:t>was added to the </a:t>
            </a:r>
            <a:r>
              <a:rPr lang="en-US" dirty="0" smtClean="0">
                <a:latin typeface="AdvOT7b515deb"/>
              </a:rPr>
              <a:t>section</a:t>
            </a:r>
            <a:r>
              <a:rPr lang="fa-IR" dirty="0" smtClean="0">
                <a:latin typeface="AdvOT7b515deb"/>
              </a:rPr>
              <a:t> </a:t>
            </a:r>
            <a:r>
              <a:rPr lang="en-US" dirty="0" smtClean="0">
                <a:latin typeface="AdvOT7b515deb"/>
              </a:rPr>
              <a:t>on </a:t>
            </a:r>
            <a:r>
              <a:rPr lang="en-US" dirty="0">
                <a:latin typeface="AdvOT7b515deb"/>
              </a:rPr>
              <a:t>comorbidities, including a new </a:t>
            </a:r>
            <a:r>
              <a:rPr lang="en-US" dirty="0" smtClean="0">
                <a:latin typeface="AdvOT7b515deb"/>
              </a:rPr>
              <a:t>recommendation</a:t>
            </a:r>
            <a:r>
              <a:rPr lang="fa-IR" dirty="0" smtClean="0">
                <a:latin typeface="AdvOT7b515deb"/>
              </a:rPr>
              <a:t> </a:t>
            </a:r>
            <a:r>
              <a:rPr lang="en-US" dirty="0" smtClean="0">
                <a:latin typeface="AdvOT7b515deb"/>
              </a:rPr>
              <a:t>about </a:t>
            </a:r>
            <a:r>
              <a:rPr lang="en-US" dirty="0">
                <a:latin typeface="AdvOT7b515deb"/>
              </a:rPr>
              <a:t>the consideration </a:t>
            </a:r>
            <a:r>
              <a:rPr lang="en-US" dirty="0" smtClean="0">
                <a:latin typeface="AdvOT7b515deb"/>
              </a:rPr>
              <a:t>of</a:t>
            </a:r>
            <a:r>
              <a:rPr lang="fa-IR" dirty="0" smtClean="0">
                <a:latin typeface="AdvOT7b515deb"/>
              </a:rPr>
              <a:t> </a:t>
            </a:r>
            <a:r>
              <a:rPr lang="en-US" b="1" dirty="0" smtClean="0">
                <a:solidFill>
                  <a:srgbClr val="0070C0"/>
                </a:solidFill>
                <a:latin typeface="AdvOT7b515deb"/>
              </a:rPr>
              <a:t>islet </a:t>
            </a:r>
            <a:r>
              <a:rPr lang="en-US" b="1" dirty="0">
                <a:solidFill>
                  <a:srgbClr val="0070C0"/>
                </a:solidFill>
                <a:latin typeface="AdvOT7b515deb"/>
              </a:rPr>
              <a:t>autotransplantation </a:t>
            </a:r>
            <a:r>
              <a:rPr lang="en-US" dirty="0">
                <a:latin typeface="AdvOT7b515deb"/>
              </a:rPr>
              <a:t>to prevent </a:t>
            </a:r>
            <a:r>
              <a:rPr lang="en-US" dirty="0" smtClean="0">
                <a:latin typeface="AdvOT7b515deb"/>
              </a:rPr>
              <a:t>postsurgical</a:t>
            </a:r>
            <a:r>
              <a:rPr lang="fa-IR" dirty="0" smtClean="0">
                <a:latin typeface="AdvOT7b515deb"/>
              </a:rPr>
              <a:t> </a:t>
            </a:r>
            <a:r>
              <a:rPr lang="en-US" dirty="0" smtClean="0">
                <a:latin typeface="AdvOT7b515deb"/>
              </a:rPr>
              <a:t>diabetes </a:t>
            </a:r>
            <a:r>
              <a:rPr lang="en-US" dirty="0">
                <a:latin typeface="AdvOT7b515deb"/>
              </a:rPr>
              <a:t>in patients with </a:t>
            </a:r>
            <a:r>
              <a:rPr lang="en-US" dirty="0" smtClean="0">
                <a:latin typeface="AdvOT7b515deb"/>
              </a:rPr>
              <a:t>medically</a:t>
            </a:r>
            <a:r>
              <a:rPr lang="fa-IR" dirty="0" smtClean="0">
                <a:latin typeface="AdvOT7b515deb"/>
              </a:rPr>
              <a:t> </a:t>
            </a:r>
            <a:r>
              <a:rPr lang="en-US" dirty="0" smtClean="0">
                <a:latin typeface="AdvOT7b515deb"/>
              </a:rPr>
              <a:t>refractory </a:t>
            </a:r>
            <a:r>
              <a:rPr lang="en-US" dirty="0">
                <a:latin typeface="AdvOT7b515deb"/>
              </a:rPr>
              <a:t>chronic pancreatitis </a:t>
            </a:r>
            <a:r>
              <a:rPr lang="en-US" dirty="0" smtClean="0">
                <a:latin typeface="AdvOT7b515deb"/>
              </a:rPr>
              <a:t>who require </a:t>
            </a:r>
            <a:r>
              <a:rPr lang="en-US" dirty="0">
                <a:latin typeface="AdvOT7b515deb"/>
              </a:rPr>
              <a:t>total pancreatectomy.</a:t>
            </a:r>
            <a:endParaRPr lang="en-US" dirty="0"/>
          </a:p>
        </p:txBody>
      </p:sp>
      <p:sp>
        <p:nvSpPr>
          <p:cNvPr id="5" name="Rectangle 4"/>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grpSp>
        <p:nvGrpSpPr>
          <p:cNvPr id="8" name="Group 7"/>
          <p:cNvGrpSpPr/>
          <p:nvPr/>
        </p:nvGrpSpPr>
        <p:grpSpPr>
          <a:xfrm>
            <a:off x="417609" y="2155471"/>
            <a:ext cx="10227646" cy="3812022"/>
            <a:chOff x="431256" y="952624"/>
            <a:chExt cx="10227646" cy="3812022"/>
          </a:xfrm>
        </p:grpSpPr>
        <p:sp>
          <p:nvSpPr>
            <p:cNvPr id="9" name="Rectangle 8"/>
            <p:cNvSpPr/>
            <p:nvPr/>
          </p:nvSpPr>
          <p:spPr>
            <a:xfrm>
              <a:off x="431256" y="952624"/>
              <a:ext cx="3733266"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000" b="1" dirty="0"/>
                <a:t>ASSESSMENT OF COMORBIDITIES</a:t>
              </a:r>
              <a:endParaRPr lang="en-US" sz="2000" dirty="0"/>
            </a:p>
          </p:txBody>
        </p:sp>
        <p:sp>
          <p:nvSpPr>
            <p:cNvPr id="10" name="Rectangle 9"/>
            <p:cNvSpPr/>
            <p:nvPr/>
          </p:nvSpPr>
          <p:spPr>
            <a:xfrm>
              <a:off x="431256" y="1984398"/>
              <a:ext cx="3733266" cy="2780248"/>
            </a:xfrm>
            <a:prstGeom prst="rect">
              <a:avLst/>
            </a:prstGeom>
          </p:spPr>
          <p:txBody>
            <a:bodyPr wrap="square">
              <a:spAutoFit/>
            </a:bodyPr>
            <a:lstStyle/>
            <a:p>
              <a:pPr marL="685783" indent="-685783">
                <a:spcBef>
                  <a:spcPts val="1600"/>
                </a:spcBef>
              </a:pPr>
              <a:r>
                <a:rPr lang="en-US" dirty="0"/>
                <a:t>Autoimmune Diseases (T1D)</a:t>
              </a:r>
            </a:p>
            <a:p>
              <a:pPr marL="685783" indent="-685783">
                <a:spcBef>
                  <a:spcPts val="1600"/>
                </a:spcBef>
              </a:pPr>
              <a:r>
                <a:rPr lang="en-US" dirty="0"/>
                <a:t>Cancer</a:t>
              </a:r>
            </a:p>
            <a:p>
              <a:pPr marL="685783" indent="-685783">
                <a:spcBef>
                  <a:spcPts val="1600"/>
                </a:spcBef>
              </a:pPr>
              <a:r>
                <a:rPr lang="en-US" dirty="0"/>
                <a:t>Cognitive Impairment/ Dementia</a:t>
              </a:r>
            </a:p>
            <a:p>
              <a:pPr marL="685783" indent="-685783">
                <a:spcBef>
                  <a:spcPts val="1600"/>
                </a:spcBef>
              </a:pPr>
              <a:r>
                <a:rPr lang="en-US" dirty="0"/>
                <a:t>Fatty Liver Disease</a:t>
              </a:r>
            </a:p>
            <a:p>
              <a:pPr marL="685783" indent="-685783">
                <a:spcBef>
                  <a:spcPts val="1600"/>
                </a:spcBef>
              </a:pPr>
              <a:r>
                <a:rPr lang="en-US" b="1" dirty="0" smtClean="0">
                  <a:solidFill>
                    <a:srgbClr val="0070C0"/>
                  </a:solidFill>
                </a:rPr>
                <a:t>Pancreatitis</a:t>
              </a:r>
              <a:r>
                <a:rPr lang="en-US" b="1" dirty="0" smtClean="0">
                  <a:solidFill>
                    <a:srgbClr val="FF0000"/>
                  </a:solidFill>
                </a:rPr>
                <a:t> (New)</a:t>
              </a:r>
              <a:endParaRPr lang="en-US" b="1" dirty="0">
                <a:solidFill>
                  <a:srgbClr val="FF0000"/>
                </a:solidFill>
              </a:endParaRPr>
            </a:p>
            <a:p>
              <a:pPr marL="685783" indent="-685783">
                <a:spcBef>
                  <a:spcPts val="1600"/>
                </a:spcBef>
              </a:pPr>
              <a:r>
                <a:rPr lang="en-US" dirty="0" smtClean="0"/>
                <a:t>Fractures</a:t>
              </a:r>
              <a:endParaRPr lang="en-US" dirty="0"/>
            </a:p>
          </p:txBody>
        </p:sp>
        <p:sp>
          <p:nvSpPr>
            <p:cNvPr id="11" name="Rectangle 10"/>
            <p:cNvSpPr/>
            <p:nvPr/>
          </p:nvSpPr>
          <p:spPr>
            <a:xfrm>
              <a:off x="4562902" y="1984398"/>
              <a:ext cx="6096000" cy="2780248"/>
            </a:xfrm>
            <a:prstGeom prst="rect">
              <a:avLst/>
            </a:prstGeom>
          </p:spPr>
          <p:txBody>
            <a:bodyPr>
              <a:spAutoFit/>
            </a:bodyPr>
            <a:lstStyle/>
            <a:p>
              <a:pPr marL="685783" indent="-685783">
                <a:spcBef>
                  <a:spcPts val="1600"/>
                </a:spcBef>
              </a:pPr>
              <a:r>
                <a:rPr lang="en-US" dirty="0"/>
                <a:t>Hearing Impairment</a:t>
              </a:r>
            </a:p>
            <a:p>
              <a:pPr marL="685783" indent="-685783">
                <a:spcBef>
                  <a:spcPts val="1600"/>
                </a:spcBef>
              </a:pPr>
              <a:r>
                <a:rPr lang="en-US" dirty="0"/>
                <a:t>HIV</a:t>
              </a:r>
            </a:p>
            <a:p>
              <a:pPr marL="685783" indent="-685783">
                <a:spcBef>
                  <a:spcPts val="1600"/>
                </a:spcBef>
              </a:pPr>
              <a:r>
                <a:rPr lang="en-US" dirty="0"/>
                <a:t>Low Testosterone (Men)</a:t>
              </a:r>
            </a:p>
            <a:p>
              <a:pPr marL="685783" indent="-685783">
                <a:spcBef>
                  <a:spcPts val="1600"/>
                </a:spcBef>
              </a:pPr>
              <a:r>
                <a:rPr lang="en-US" dirty="0"/>
                <a:t>Obstructive Sleep Apnea</a:t>
              </a:r>
            </a:p>
            <a:p>
              <a:pPr marL="685783" indent="-685783">
                <a:spcBef>
                  <a:spcPts val="1600"/>
                </a:spcBef>
              </a:pPr>
              <a:r>
                <a:rPr lang="en-US" dirty="0"/>
                <a:t>Periodontal Disease</a:t>
              </a:r>
            </a:p>
            <a:p>
              <a:pPr marL="685783" indent="-685783">
                <a:spcBef>
                  <a:spcPts val="1600"/>
                </a:spcBef>
              </a:pPr>
              <a:r>
                <a:rPr lang="en-US" dirty="0"/>
                <a:t>Psychosocial/Emotional Disorders</a:t>
              </a:r>
              <a:endParaRPr lang="en-US" dirty="0"/>
            </a:p>
          </p:txBody>
        </p:sp>
      </p:grpSp>
    </p:spTree>
    <p:extLst>
      <p:ext uri="{BB962C8B-B14F-4D97-AF65-F5344CB8AC3E}">
        <p14:creationId xmlns:p14="http://schemas.microsoft.com/office/powerpoint/2010/main" val="12266912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pic>
        <p:nvPicPr>
          <p:cNvPr id="13" name="Picture 8" descr="Image result for islet autotrans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06" y="3438525"/>
            <a:ext cx="9198591" cy="34194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965658" y="684714"/>
            <a:ext cx="4705350" cy="3064907"/>
            <a:chOff x="3378926" y="2063138"/>
            <a:chExt cx="4705350" cy="3064907"/>
          </a:xfrm>
        </p:grpSpPr>
        <p:pic>
          <p:nvPicPr>
            <p:cNvPr id="11" name="Picture 10"/>
            <p:cNvPicPr>
              <a:picLocks noChangeAspect="1"/>
            </p:cNvPicPr>
            <p:nvPr/>
          </p:nvPicPr>
          <p:blipFill>
            <a:blip r:embed="rId4"/>
            <a:stretch>
              <a:fillRect/>
            </a:stretch>
          </p:blipFill>
          <p:spPr>
            <a:xfrm>
              <a:off x="3378926" y="2432470"/>
              <a:ext cx="4705350" cy="2695575"/>
            </a:xfrm>
            <a:prstGeom prst="rect">
              <a:avLst/>
            </a:prstGeom>
          </p:spPr>
        </p:pic>
        <p:sp>
          <p:nvSpPr>
            <p:cNvPr id="12" name="Rectangle 11"/>
            <p:cNvSpPr/>
            <p:nvPr/>
          </p:nvSpPr>
          <p:spPr>
            <a:xfrm>
              <a:off x="3511451" y="2063138"/>
              <a:ext cx="4440300" cy="369332"/>
            </a:xfrm>
            <a:prstGeom prst="rect">
              <a:avLst/>
            </a:prstGeom>
            <a:solidFill>
              <a:srgbClr val="0070C0"/>
            </a:solidFill>
          </p:spPr>
          <p:txBody>
            <a:bodyPr wrap="square">
              <a:spAutoFit/>
            </a:bodyPr>
            <a:lstStyle/>
            <a:p>
              <a:pPr algn="ctr"/>
              <a:r>
                <a:rPr lang="en-US" b="1" dirty="0" smtClean="0">
                  <a:solidFill>
                    <a:schemeClr val="bg1"/>
                  </a:solidFill>
                </a:rPr>
                <a:t>2018 (New recommendation)</a:t>
              </a:r>
              <a:endParaRPr lang="en-US" b="1" dirty="0">
                <a:solidFill>
                  <a:schemeClr val="bg1"/>
                </a:solidFill>
              </a:endParaRPr>
            </a:p>
          </p:txBody>
        </p:sp>
      </p:grpSp>
      <p:sp>
        <p:nvSpPr>
          <p:cNvPr id="14" name="Rectangle 13"/>
          <p:cNvSpPr/>
          <p:nvPr/>
        </p:nvSpPr>
        <p:spPr>
          <a:xfrm>
            <a:off x="9162553" y="1641877"/>
            <a:ext cx="292900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b="1" dirty="0" smtClean="0">
                <a:solidFill>
                  <a:schemeClr val="bg1"/>
                </a:solidFill>
                <a:latin typeface="AdvOT7b515deb"/>
              </a:rPr>
              <a:t>Islet </a:t>
            </a:r>
            <a:r>
              <a:rPr lang="en-US" b="1" dirty="0">
                <a:solidFill>
                  <a:schemeClr val="bg1"/>
                </a:solidFill>
                <a:latin typeface="AdvOT7b515deb"/>
              </a:rPr>
              <a:t>autotransplantation </a:t>
            </a:r>
            <a:endParaRPr lang="en-US" dirty="0">
              <a:solidFill>
                <a:schemeClr val="bg1"/>
              </a:solidFill>
            </a:endParaRPr>
          </a:p>
        </p:txBody>
      </p:sp>
      <p:pic>
        <p:nvPicPr>
          <p:cNvPr id="15" name="Picture 2" descr="Total pancreatectomy with islet auto-transplan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6406" y="2095500"/>
            <a:ext cx="27813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402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106" y="809058"/>
            <a:ext cx="1137814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Diabetes is linked to diseases of the </a:t>
            </a:r>
            <a:r>
              <a:rPr lang="en-US" dirty="0" smtClean="0"/>
              <a:t>exocrine</a:t>
            </a:r>
            <a:r>
              <a:rPr lang="fa-IR" dirty="0" smtClean="0"/>
              <a:t> </a:t>
            </a:r>
            <a:r>
              <a:rPr lang="en-US" dirty="0" smtClean="0"/>
              <a:t>pancreas </a:t>
            </a:r>
            <a:r>
              <a:rPr lang="en-US" dirty="0"/>
              <a:t>such as pancreatitis, </a:t>
            </a:r>
            <a:r>
              <a:rPr lang="en-US" dirty="0" smtClean="0"/>
              <a:t>which</a:t>
            </a:r>
            <a:r>
              <a:rPr lang="fa-IR" dirty="0" smtClean="0"/>
              <a:t> </a:t>
            </a:r>
            <a:r>
              <a:rPr lang="en-US" dirty="0" smtClean="0"/>
              <a:t>may </a:t>
            </a:r>
            <a:r>
              <a:rPr lang="en-US" dirty="0"/>
              <a:t>disrupt the global architecture </a:t>
            </a:r>
            <a:r>
              <a:rPr lang="en-US" dirty="0" smtClean="0"/>
              <a:t>or</a:t>
            </a:r>
            <a:r>
              <a:rPr lang="fa-IR" dirty="0" smtClean="0"/>
              <a:t> </a:t>
            </a:r>
            <a:r>
              <a:rPr lang="en-US" dirty="0" smtClean="0"/>
              <a:t>physiology </a:t>
            </a:r>
            <a:r>
              <a:rPr lang="en-US" dirty="0"/>
              <a:t>of the pancreas, often </a:t>
            </a:r>
            <a:r>
              <a:rPr lang="en-US" dirty="0" smtClean="0"/>
              <a:t>resulting</a:t>
            </a:r>
            <a:r>
              <a:rPr lang="fa-IR" dirty="0" smtClean="0"/>
              <a:t> </a:t>
            </a:r>
            <a:r>
              <a:rPr lang="en-US" dirty="0" smtClean="0"/>
              <a:t>in </a:t>
            </a:r>
            <a:r>
              <a:rPr lang="en-US" dirty="0"/>
              <a:t>both exocrine and </a:t>
            </a:r>
            <a:r>
              <a:rPr lang="en-US" dirty="0" smtClean="0"/>
              <a:t>endocrine dysfunction</a:t>
            </a:r>
            <a:r>
              <a:rPr lang="en-US" dirty="0"/>
              <a:t>. Up to half of patients with </a:t>
            </a:r>
            <a:r>
              <a:rPr lang="en-US" dirty="0" smtClean="0"/>
              <a:t>diabetes</a:t>
            </a:r>
            <a:r>
              <a:rPr lang="fa-IR" dirty="0" smtClean="0"/>
              <a:t> </a:t>
            </a:r>
            <a:r>
              <a:rPr lang="en-US" dirty="0" smtClean="0"/>
              <a:t>may </a:t>
            </a:r>
            <a:r>
              <a:rPr lang="en-US" dirty="0"/>
              <a:t>have impaired exocrine </a:t>
            </a:r>
            <a:r>
              <a:rPr lang="en-US" dirty="0" smtClean="0"/>
              <a:t>pancreas function </a:t>
            </a:r>
            <a:r>
              <a:rPr lang="en-US" dirty="0"/>
              <a:t>(45). People with </a:t>
            </a:r>
            <a:r>
              <a:rPr lang="en-US" dirty="0" smtClean="0"/>
              <a:t>diabetes</a:t>
            </a:r>
            <a:r>
              <a:rPr lang="fa-IR" dirty="0" smtClean="0"/>
              <a:t> </a:t>
            </a:r>
            <a:r>
              <a:rPr lang="en-US" dirty="0" smtClean="0"/>
              <a:t>are </a:t>
            </a:r>
            <a:r>
              <a:rPr lang="en-US" dirty="0"/>
              <a:t>at an approximately twofold </a:t>
            </a:r>
            <a:r>
              <a:rPr lang="en-US" dirty="0" smtClean="0"/>
              <a:t>higher risk </a:t>
            </a:r>
            <a:r>
              <a:rPr lang="en-US" dirty="0"/>
              <a:t>of developing acute pancreatitis (46).</a:t>
            </a:r>
          </a:p>
        </p:txBody>
      </p:sp>
      <p:sp>
        <p:nvSpPr>
          <p:cNvPr id="3" name="Rectangle 2"/>
          <p:cNvSpPr/>
          <p:nvPr/>
        </p:nvSpPr>
        <p:spPr>
          <a:xfrm>
            <a:off x="236105" y="4429085"/>
            <a:ext cx="11378140" cy="203132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smtClean="0"/>
              <a:t>Islet </a:t>
            </a:r>
            <a:r>
              <a:rPr lang="en-US" dirty="0"/>
              <a:t>autotransplantation should be </a:t>
            </a:r>
            <a:r>
              <a:rPr lang="en-US" dirty="0" smtClean="0"/>
              <a:t>considered</a:t>
            </a:r>
            <a:r>
              <a:rPr lang="fa-IR" dirty="0" smtClean="0"/>
              <a:t> </a:t>
            </a:r>
            <a:r>
              <a:rPr lang="en-US" dirty="0" smtClean="0"/>
              <a:t>for </a:t>
            </a:r>
            <a:r>
              <a:rPr lang="en-US" dirty="0"/>
              <a:t>patients requiring total </a:t>
            </a:r>
            <a:r>
              <a:rPr lang="en-US" dirty="0" smtClean="0"/>
              <a:t>pancreatectomy for </a:t>
            </a:r>
            <a:r>
              <a:rPr lang="en-US" dirty="0"/>
              <a:t>medically refractory </a:t>
            </a:r>
            <a:r>
              <a:rPr lang="en-US" dirty="0" smtClean="0"/>
              <a:t>chronic</a:t>
            </a:r>
            <a:r>
              <a:rPr lang="fa-IR" dirty="0" smtClean="0"/>
              <a:t> </a:t>
            </a:r>
            <a:r>
              <a:rPr lang="en-US" dirty="0" smtClean="0"/>
              <a:t>pancreatitis </a:t>
            </a:r>
            <a:r>
              <a:rPr lang="en-US" dirty="0"/>
              <a:t>to prevent postsurgical diabetes.</a:t>
            </a:r>
          </a:p>
          <a:p>
            <a:r>
              <a:rPr lang="en-US" dirty="0"/>
              <a:t>Approximately one-third of </a:t>
            </a:r>
            <a:r>
              <a:rPr lang="en-US" dirty="0" smtClean="0"/>
              <a:t>patients</a:t>
            </a:r>
            <a:r>
              <a:rPr lang="fa-IR" dirty="0" smtClean="0"/>
              <a:t> </a:t>
            </a:r>
            <a:r>
              <a:rPr lang="en-US" dirty="0" smtClean="0"/>
              <a:t>undergoing </a:t>
            </a:r>
            <a:r>
              <a:rPr lang="en-US" dirty="0"/>
              <a:t>total pancreatectomy with </a:t>
            </a:r>
            <a:r>
              <a:rPr lang="en-US" dirty="0" smtClean="0"/>
              <a:t>islet autotransplantation </a:t>
            </a:r>
            <a:r>
              <a:rPr lang="en-US" dirty="0"/>
              <a:t>are insulin free </a:t>
            </a:r>
            <a:r>
              <a:rPr lang="en-US" dirty="0" smtClean="0"/>
              <a:t>one</a:t>
            </a:r>
            <a:r>
              <a:rPr lang="fa-IR" dirty="0" smtClean="0"/>
              <a:t> </a:t>
            </a:r>
            <a:r>
              <a:rPr lang="en-US" dirty="0" smtClean="0"/>
              <a:t>year </a:t>
            </a:r>
            <a:r>
              <a:rPr lang="en-US" dirty="0"/>
              <a:t>postoperatively, and </a:t>
            </a:r>
            <a:r>
              <a:rPr lang="en-US" dirty="0" smtClean="0"/>
              <a:t>observational studies </a:t>
            </a:r>
            <a:r>
              <a:rPr lang="en-US" dirty="0"/>
              <a:t>from different centers have </a:t>
            </a:r>
            <a:r>
              <a:rPr lang="en-US" dirty="0" smtClean="0"/>
              <a:t>demonstrated</a:t>
            </a:r>
            <a:r>
              <a:rPr lang="fa-IR" dirty="0" smtClean="0"/>
              <a:t> </a:t>
            </a:r>
            <a:r>
              <a:rPr lang="en-US" dirty="0" smtClean="0"/>
              <a:t>islet </a:t>
            </a:r>
            <a:r>
              <a:rPr lang="en-US" dirty="0"/>
              <a:t>graft function up to a </a:t>
            </a:r>
            <a:r>
              <a:rPr lang="en-US" dirty="0" smtClean="0"/>
              <a:t>decade after </a:t>
            </a:r>
            <a:r>
              <a:rPr lang="en-US" dirty="0"/>
              <a:t>the surgery in some </a:t>
            </a:r>
            <a:r>
              <a:rPr lang="en-US" dirty="0" smtClean="0"/>
              <a:t>patients</a:t>
            </a:r>
            <a:r>
              <a:rPr lang="fa-IR" dirty="0" smtClean="0"/>
              <a:t> </a:t>
            </a:r>
            <a:r>
              <a:rPr lang="en-US" dirty="0" smtClean="0"/>
              <a:t>(</a:t>
            </a:r>
            <a:r>
              <a:rPr lang="en-US" dirty="0"/>
              <a:t>51–55). Both patient and disease </a:t>
            </a:r>
            <a:r>
              <a:rPr lang="en-US" dirty="0" smtClean="0"/>
              <a:t>factors should </a:t>
            </a:r>
            <a:r>
              <a:rPr lang="en-US" dirty="0"/>
              <a:t>be carefully considered when </a:t>
            </a:r>
            <a:r>
              <a:rPr lang="en-US" dirty="0" smtClean="0"/>
              <a:t>deciding</a:t>
            </a:r>
            <a:r>
              <a:rPr lang="fa-IR" dirty="0" smtClean="0"/>
              <a:t> </a:t>
            </a:r>
            <a:r>
              <a:rPr lang="en-US" dirty="0" smtClean="0"/>
              <a:t>the </a:t>
            </a:r>
            <a:r>
              <a:rPr lang="en-US" dirty="0"/>
              <a:t>indications and timing of </a:t>
            </a:r>
            <a:r>
              <a:rPr lang="en-US" dirty="0" smtClean="0"/>
              <a:t>this surgery</a:t>
            </a:r>
            <a:r>
              <a:rPr lang="en-US" dirty="0"/>
              <a:t>. Surgeries should be performed </a:t>
            </a:r>
            <a:r>
              <a:rPr lang="en-US" dirty="0" smtClean="0"/>
              <a:t>in</a:t>
            </a:r>
            <a:r>
              <a:rPr lang="fa-IR" dirty="0" smtClean="0"/>
              <a:t> </a:t>
            </a:r>
            <a:r>
              <a:rPr lang="en-US" dirty="0" smtClean="0"/>
              <a:t>skilled </a:t>
            </a:r>
            <a:r>
              <a:rPr lang="en-US" dirty="0"/>
              <a:t>facilities that have </a:t>
            </a:r>
            <a:r>
              <a:rPr lang="en-US" dirty="0" smtClean="0"/>
              <a:t>demonstrated expertise </a:t>
            </a:r>
            <a:r>
              <a:rPr lang="en-US" dirty="0"/>
              <a:t>in islet autotransplantation.</a:t>
            </a:r>
          </a:p>
        </p:txBody>
      </p:sp>
      <p:sp>
        <p:nvSpPr>
          <p:cNvPr id="4" name="Rectangle 3"/>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sp>
        <p:nvSpPr>
          <p:cNvPr id="5" name="Rectangle 4"/>
          <p:cNvSpPr/>
          <p:nvPr/>
        </p:nvSpPr>
        <p:spPr>
          <a:xfrm>
            <a:off x="236105" y="2342073"/>
            <a:ext cx="1137814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Conversely, prediabetes and/or diabetes</a:t>
            </a:r>
            <a:r>
              <a:rPr lang="fa-IR" dirty="0"/>
              <a:t> </a:t>
            </a:r>
            <a:r>
              <a:rPr lang="en-US" dirty="0"/>
              <a:t>has been found to develop in approximately one-third of patients after an episode</a:t>
            </a:r>
            <a:r>
              <a:rPr lang="fa-IR" dirty="0"/>
              <a:t> </a:t>
            </a:r>
            <a:r>
              <a:rPr lang="en-US" dirty="0"/>
              <a:t>of acute </a:t>
            </a:r>
            <a:r>
              <a:rPr lang="en-US" b="1" dirty="0">
                <a:solidFill>
                  <a:srgbClr val="FFFF00"/>
                </a:solidFill>
              </a:rPr>
              <a:t>pancreatitis</a:t>
            </a:r>
            <a:r>
              <a:rPr lang="en-US" dirty="0">
                <a:solidFill>
                  <a:srgbClr val="FFFF00"/>
                </a:solidFill>
              </a:rPr>
              <a:t> </a:t>
            </a:r>
            <a:r>
              <a:rPr lang="en-US" dirty="0"/>
              <a:t>(47), thus the</a:t>
            </a:r>
            <a:r>
              <a:rPr lang="fa-IR" dirty="0"/>
              <a:t> </a:t>
            </a:r>
            <a:r>
              <a:rPr lang="en-US" dirty="0"/>
              <a:t>relationship is likely bidirectional. Postpancreatitis</a:t>
            </a:r>
            <a:r>
              <a:rPr lang="fa-IR" dirty="0"/>
              <a:t> </a:t>
            </a:r>
            <a:r>
              <a:rPr lang="en-US" dirty="0"/>
              <a:t>diabetes may include either new</a:t>
            </a:r>
            <a:r>
              <a:rPr lang="fa-IR" dirty="0"/>
              <a:t> </a:t>
            </a:r>
            <a:r>
              <a:rPr lang="en-US" dirty="0"/>
              <a:t>onset</a:t>
            </a:r>
            <a:r>
              <a:rPr lang="fa-IR" dirty="0"/>
              <a:t> </a:t>
            </a:r>
            <a:r>
              <a:rPr lang="en-US" dirty="0"/>
              <a:t>disease or previously unrecognized</a:t>
            </a:r>
            <a:r>
              <a:rPr lang="fa-IR" dirty="0"/>
              <a:t> </a:t>
            </a:r>
            <a:r>
              <a:rPr lang="en-US" dirty="0"/>
              <a:t>diabetes (48). </a:t>
            </a:r>
            <a:endParaRPr lang="fa-IR" dirty="0"/>
          </a:p>
          <a:p>
            <a:endParaRPr lang="fa-IR" dirty="0"/>
          </a:p>
          <a:p>
            <a:r>
              <a:rPr lang="en-US" dirty="0"/>
              <a:t>Studies of patients treated</a:t>
            </a:r>
            <a:r>
              <a:rPr lang="fa-IR" dirty="0"/>
              <a:t> </a:t>
            </a:r>
            <a:r>
              <a:rPr lang="en-US" dirty="0"/>
              <a:t>with incretin-based therapies for diabetes</a:t>
            </a:r>
            <a:r>
              <a:rPr lang="fa-IR" dirty="0"/>
              <a:t> </a:t>
            </a:r>
            <a:r>
              <a:rPr lang="en-US" dirty="0"/>
              <a:t>have also reported that pancreatitis may</a:t>
            </a:r>
            <a:r>
              <a:rPr lang="fa-IR" dirty="0"/>
              <a:t> </a:t>
            </a:r>
            <a:r>
              <a:rPr lang="en-US" dirty="0"/>
              <a:t>occur more frequently with these medications,</a:t>
            </a:r>
            <a:r>
              <a:rPr lang="fa-IR" dirty="0"/>
              <a:t> </a:t>
            </a:r>
            <a:r>
              <a:rPr lang="en-US" dirty="0"/>
              <a:t>but results have been mixed (49,50).</a:t>
            </a:r>
            <a:endParaRPr lang="fa-IR" dirty="0"/>
          </a:p>
        </p:txBody>
      </p:sp>
    </p:spTree>
    <p:extLst>
      <p:ext uri="{BB962C8B-B14F-4D97-AF65-F5344CB8AC3E}">
        <p14:creationId xmlns:p14="http://schemas.microsoft.com/office/powerpoint/2010/main" val="7412411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3125" y="764530"/>
            <a:ext cx="8112034" cy="5262979"/>
          </a:xfrm>
          <a:prstGeom prst="rect">
            <a:avLst/>
          </a:prstGeom>
        </p:spPr>
        <p:txBody>
          <a:bodyPr wrap="square">
            <a:spAutoFit/>
          </a:bodyPr>
          <a:lstStyle/>
          <a:p>
            <a:r>
              <a:rPr lang="it-IT" sz="1400" b="1" dirty="0">
                <a:solidFill>
                  <a:srgbClr val="00B050"/>
                </a:solidFill>
              </a:rPr>
              <a:t>51. Bellin MD, Gelrud A, Arreaza-Rubin G, et al.</a:t>
            </a:r>
          </a:p>
          <a:p>
            <a:r>
              <a:rPr lang="en-US" sz="1400" b="1" dirty="0">
                <a:solidFill>
                  <a:srgbClr val="00B050"/>
                </a:solidFill>
              </a:rPr>
              <a:t>Total pancreatectomy with islet autotransplantation:</a:t>
            </a:r>
          </a:p>
          <a:p>
            <a:r>
              <a:rPr lang="en-US" sz="1400" b="1" dirty="0">
                <a:solidFill>
                  <a:srgbClr val="00B050"/>
                </a:solidFill>
              </a:rPr>
              <a:t>summary of an NIDDK workshop. Ann </a:t>
            </a:r>
            <a:r>
              <a:rPr lang="en-US" sz="1400" b="1" dirty="0" err="1">
                <a:solidFill>
                  <a:srgbClr val="00B050"/>
                </a:solidFill>
              </a:rPr>
              <a:t>Surg</a:t>
            </a:r>
            <a:endParaRPr lang="en-US" sz="1400" b="1" dirty="0">
              <a:solidFill>
                <a:srgbClr val="00B050"/>
              </a:solidFill>
            </a:endParaRPr>
          </a:p>
          <a:p>
            <a:r>
              <a:rPr lang="en-US" sz="1400" b="1" dirty="0" smtClean="0">
                <a:solidFill>
                  <a:srgbClr val="00B050"/>
                </a:solidFill>
              </a:rPr>
              <a:t>2015;261:21–29</a:t>
            </a:r>
          </a:p>
          <a:p>
            <a:endParaRPr lang="en-US" sz="1400" b="1" dirty="0">
              <a:solidFill>
                <a:srgbClr val="00B050"/>
              </a:solidFill>
            </a:endParaRPr>
          </a:p>
          <a:p>
            <a:r>
              <a:rPr lang="de-DE" sz="1400" b="1" dirty="0">
                <a:solidFill>
                  <a:srgbClr val="00B050"/>
                </a:solidFill>
              </a:rPr>
              <a:t>52. Sutherland DER, Radosevich DM, Bellin MD,</a:t>
            </a:r>
          </a:p>
          <a:p>
            <a:r>
              <a:rPr lang="en-US" sz="1400" b="1" dirty="0">
                <a:solidFill>
                  <a:srgbClr val="00B050"/>
                </a:solidFill>
              </a:rPr>
              <a:t>et al. Total pancreatectomy and islet autotransplantation</a:t>
            </a:r>
          </a:p>
          <a:p>
            <a:r>
              <a:rPr lang="en-US" sz="1400" b="1" dirty="0">
                <a:solidFill>
                  <a:srgbClr val="00B050"/>
                </a:solidFill>
              </a:rPr>
              <a:t>for chronic pancreatitis. J Am </a:t>
            </a:r>
            <a:r>
              <a:rPr lang="en-US" sz="1400" b="1" dirty="0" err="1">
                <a:solidFill>
                  <a:srgbClr val="00B050"/>
                </a:solidFill>
              </a:rPr>
              <a:t>Coll</a:t>
            </a:r>
            <a:r>
              <a:rPr lang="en-US" sz="1400" b="1" dirty="0">
                <a:solidFill>
                  <a:srgbClr val="00B050"/>
                </a:solidFill>
              </a:rPr>
              <a:t> </a:t>
            </a:r>
            <a:r>
              <a:rPr lang="en-US" sz="1400" b="1" dirty="0" err="1">
                <a:solidFill>
                  <a:srgbClr val="00B050"/>
                </a:solidFill>
              </a:rPr>
              <a:t>Surg</a:t>
            </a:r>
            <a:endParaRPr lang="en-US" sz="1400" b="1" dirty="0">
              <a:solidFill>
                <a:srgbClr val="00B050"/>
              </a:solidFill>
            </a:endParaRPr>
          </a:p>
          <a:p>
            <a:r>
              <a:rPr lang="en-US" sz="1400" b="1" dirty="0" smtClean="0">
                <a:solidFill>
                  <a:srgbClr val="00B050"/>
                </a:solidFill>
              </a:rPr>
              <a:t>2012;214:409–424</a:t>
            </a:r>
            <a:endParaRPr lang="fa-IR" sz="1400" b="1" dirty="0" smtClean="0">
              <a:solidFill>
                <a:srgbClr val="00B050"/>
              </a:solidFill>
            </a:endParaRPr>
          </a:p>
          <a:p>
            <a:endParaRPr lang="en-US" sz="1400" b="1" dirty="0">
              <a:solidFill>
                <a:srgbClr val="00B050"/>
              </a:solidFill>
            </a:endParaRPr>
          </a:p>
          <a:p>
            <a:r>
              <a:rPr lang="it-IT" sz="1400" b="1" dirty="0">
                <a:solidFill>
                  <a:srgbClr val="00B050"/>
                </a:solidFill>
              </a:rPr>
              <a:t>53. Quartuccio M, Hall E, Singh V, et al. Glycemic</a:t>
            </a:r>
          </a:p>
          <a:p>
            <a:r>
              <a:rPr lang="en-US" sz="1400" b="1" dirty="0">
                <a:solidFill>
                  <a:srgbClr val="00B050"/>
                </a:solidFill>
              </a:rPr>
              <a:t>predictors of insulin independence after total</a:t>
            </a:r>
          </a:p>
          <a:p>
            <a:r>
              <a:rPr lang="en-US" sz="1400" b="1" dirty="0">
                <a:solidFill>
                  <a:srgbClr val="00B050"/>
                </a:solidFill>
              </a:rPr>
              <a:t>pancreatectomy with islet autotransplantation.</a:t>
            </a:r>
          </a:p>
          <a:p>
            <a:r>
              <a:rPr lang="it-IT" sz="1400" b="1" dirty="0">
                <a:solidFill>
                  <a:srgbClr val="00B050"/>
                </a:solidFill>
              </a:rPr>
              <a:t>J Clin Endocrinol Metab </a:t>
            </a:r>
            <a:r>
              <a:rPr lang="it-IT" sz="1400" b="1" dirty="0" smtClean="0">
                <a:solidFill>
                  <a:srgbClr val="00B050"/>
                </a:solidFill>
              </a:rPr>
              <a:t>2017;102:801–809</a:t>
            </a:r>
            <a:endParaRPr lang="fa-IR" sz="1400" b="1" dirty="0" smtClean="0">
              <a:solidFill>
                <a:srgbClr val="00B050"/>
              </a:solidFill>
            </a:endParaRPr>
          </a:p>
          <a:p>
            <a:endParaRPr lang="it-IT" sz="1400" b="1" dirty="0">
              <a:solidFill>
                <a:srgbClr val="00B050"/>
              </a:solidFill>
            </a:endParaRPr>
          </a:p>
          <a:p>
            <a:r>
              <a:rPr lang="en-US" sz="1400" b="1" dirty="0">
                <a:solidFill>
                  <a:srgbClr val="00B050"/>
                </a:solidFill>
              </a:rPr>
              <a:t>54. Webb MA, </a:t>
            </a:r>
            <a:r>
              <a:rPr lang="en-US" sz="1400" b="1" dirty="0" err="1">
                <a:solidFill>
                  <a:srgbClr val="00B050"/>
                </a:solidFill>
              </a:rPr>
              <a:t>Illouz</a:t>
            </a:r>
            <a:r>
              <a:rPr lang="en-US" sz="1400" b="1" dirty="0">
                <a:solidFill>
                  <a:srgbClr val="00B050"/>
                </a:solidFill>
              </a:rPr>
              <a:t> SC, Pollard CA, et al. Islet</a:t>
            </a:r>
          </a:p>
          <a:p>
            <a:r>
              <a:rPr lang="en-US" sz="1400" b="1" dirty="0">
                <a:solidFill>
                  <a:srgbClr val="00B050"/>
                </a:solidFill>
              </a:rPr>
              <a:t>auto transplantation following total pancreatectomy:</a:t>
            </a:r>
          </a:p>
          <a:p>
            <a:r>
              <a:rPr lang="en-US" sz="1400" b="1" dirty="0">
                <a:solidFill>
                  <a:srgbClr val="00B050"/>
                </a:solidFill>
              </a:rPr>
              <a:t>a long-term assessment of graft function.</a:t>
            </a:r>
          </a:p>
          <a:p>
            <a:r>
              <a:rPr lang="en-US" sz="1400" b="1" dirty="0">
                <a:solidFill>
                  <a:srgbClr val="00B050"/>
                </a:solidFill>
              </a:rPr>
              <a:t>Pancreas </a:t>
            </a:r>
            <a:r>
              <a:rPr lang="en-US" sz="1400" b="1" dirty="0" smtClean="0">
                <a:solidFill>
                  <a:srgbClr val="00B050"/>
                </a:solidFill>
              </a:rPr>
              <a:t>2008;37:282–287</a:t>
            </a:r>
          </a:p>
          <a:p>
            <a:endParaRPr lang="en-US" sz="1400" b="1" dirty="0">
              <a:solidFill>
                <a:srgbClr val="00B050"/>
              </a:solidFill>
            </a:endParaRPr>
          </a:p>
          <a:p>
            <a:r>
              <a:rPr lang="en-US" sz="1400" b="1" dirty="0">
                <a:solidFill>
                  <a:srgbClr val="00B050"/>
                </a:solidFill>
              </a:rPr>
              <a:t>55. Wu Q, Zhang M, Qin Y, et al. Systematic review</a:t>
            </a:r>
          </a:p>
          <a:p>
            <a:r>
              <a:rPr lang="en-US" sz="1400" b="1" dirty="0">
                <a:solidFill>
                  <a:srgbClr val="00B050"/>
                </a:solidFill>
              </a:rPr>
              <a:t>and meta-analysis of islet autotransplantation</a:t>
            </a:r>
          </a:p>
          <a:p>
            <a:r>
              <a:rPr lang="en-US" sz="1400" b="1" dirty="0">
                <a:solidFill>
                  <a:srgbClr val="00B050"/>
                </a:solidFill>
              </a:rPr>
              <a:t>after total pancreatectomy in chronic</a:t>
            </a:r>
          </a:p>
          <a:p>
            <a:r>
              <a:rPr lang="fr-FR" sz="1400" b="1" dirty="0" err="1">
                <a:solidFill>
                  <a:srgbClr val="00B050"/>
                </a:solidFill>
              </a:rPr>
              <a:t>pancreatitis</a:t>
            </a:r>
            <a:r>
              <a:rPr lang="fr-FR" sz="1400" b="1" dirty="0">
                <a:solidFill>
                  <a:srgbClr val="00B050"/>
                </a:solidFill>
              </a:rPr>
              <a:t> patients. </a:t>
            </a:r>
            <a:r>
              <a:rPr lang="fr-FR" sz="1400" b="1" dirty="0" err="1">
                <a:solidFill>
                  <a:srgbClr val="00B050"/>
                </a:solidFill>
              </a:rPr>
              <a:t>Endocr</a:t>
            </a:r>
            <a:r>
              <a:rPr lang="fr-FR" sz="1400" b="1" dirty="0">
                <a:solidFill>
                  <a:srgbClr val="00B050"/>
                </a:solidFill>
              </a:rPr>
              <a:t> J 2015;62:227–234</a:t>
            </a:r>
            <a:endParaRPr lang="en-US" sz="1400" b="1" dirty="0">
              <a:solidFill>
                <a:srgbClr val="00B050"/>
              </a:solidFill>
            </a:endParaRPr>
          </a:p>
        </p:txBody>
      </p:sp>
    </p:spTree>
    <p:extLst>
      <p:ext uri="{BB962C8B-B14F-4D97-AF65-F5344CB8AC3E}">
        <p14:creationId xmlns:p14="http://schemas.microsoft.com/office/powerpoint/2010/main" val="5172518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106" y="858879"/>
            <a:ext cx="10600216" cy="646331"/>
          </a:xfrm>
          <a:prstGeom prst="rect">
            <a:avLst/>
          </a:prstGeom>
        </p:spPr>
        <p:txBody>
          <a:bodyPr wrap="square">
            <a:spAutoFit/>
          </a:bodyPr>
          <a:lstStyle/>
          <a:p>
            <a:r>
              <a:rPr lang="en-US" dirty="0">
                <a:latin typeface="AdvOT7b515deb"/>
              </a:rPr>
              <a:t>A recommendation was added </a:t>
            </a:r>
            <a:r>
              <a:rPr lang="en-US" dirty="0" smtClean="0">
                <a:latin typeface="AdvOT7b515deb"/>
              </a:rPr>
              <a:t>to</a:t>
            </a:r>
            <a:r>
              <a:rPr lang="fa-IR" dirty="0" smtClean="0">
                <a:latin typeface="AdvOT7b515deb"/>
              </a:rPr>
              <a:t> </a:t>
            </a:r>
            <a:r>
              <a:rPr lang="en-US" dirty="0" smtClean="0">
                <a:latin typeface="AdvOT7b515deb"/>
              </a:rPr>
              <a:t>consider </a:t>
            </a:r>
            <a:r>
              <a:rPr lang="en-US" dirty="0">
                <a:latin typeface="AdvOT7b515deb"/>
              </a:rPr>
              <a:t>checking serum testosterone </a:t>
            </a:r>
            <a:r>
              <a:rPr lang="en-US" dirty="0" smtClean="0">
                <a:latin typeface="AdvOT7b515deb"/>
              </a:rPr>
              <a:t>in men </a:t>
            </a:r>
            <a:r>
              <a:rPr lang="en-US" dirty="0">
                <a:latin typeface="AdvOT7b515deb"/>
              </a:rPr>
              <a:t>with diabetes and signs and </a:t>
            </a:r>
            <a:r>
              <a:rPr lang="en-US" dirty="0" smtClean="0">
                <a:latin typeface="AdvOT7b515deb"/>
              </a:rPr>
              <a:t>symptoms</a:t>
            </a:r>
            <a:r>
              <a:rPr lang="fa-IR" dirty="0" smtClean="0">
                <a:latin typeface="AdvOT7b515deb"/>
              </a:rPr>
              <a:t> </a:t>
            </a:r>
            <a:r>
              <a:rPr lang="en-US" dirty="0" smtClean="0">
                <a:latin typeface="AdvOT7b515deb"/>
              </a:rPr>
              <a:t>of </a:t>
            </a:r>
            <a:r>
              <a:rPr lang="en-US" dirty="0">
                <a:latin typeface="AdvOT7b515deb"/>
              </a:rPr>
              <a:t>hypogonadism.</a:t>
            </a:r>
            <a:endParaRPr lang="en-US" dirty="0"/>
          </a:p>
        </p:txBody>
      </p:sp>
      <p:pic>
        <p:nvPicPr>
          <p:cNvPr id="4" name="Picture 3"/>
          <p:cNvPicPr>
            <a:picLocks noChangeAspect="1"/>
          </p:cNvPicPr>
          <p:nvPr/>
        </p:nvPicPr>
        <p:blipFill>
          <a:blip r:embed="rId2"/>
          <a:stretch>
            <a:fillRect/>
          </a:stretch>
        </p:blipFill>
        <p:spPr>
          <a:xfrm>
            <a:off x="3645642" y="2141721"/>
            <a:ext cx="4705350" cy="3114675"/>
          </a:xfrm>
          <a:prstGeom prst="rect">
            <a:avLst/>
          </a:prstGeom>
        </p:spPr>
      </p:pic>
      <p:sp>
        <p:nvSpPr>
          <p:cNvPr id="5" name="Rectangle 4"/>
          <p:cNvSpPr/>
          <p:nvPr/>
        </p:nvSpPr>
        <p:spPr>
          <a:xfrm>
            <a:off x="236106" y="245339"/>
            <a:ext cx="7133685"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a:t>
            </a:r>
            <a:r>
              <a:rPr lang="en-US" sz="1600" b="1" i="0" u="none" strike="noStrike" baseline="0" dirty="0" smtClean="0">
                <a:solidFill>
                  <a:srgbClr val="0070C0"/>
                </a:solidFill>
                <a:latin typeface="AdvOT3f16987d"/>
              </a:rPr>
              <a:t> </a:t>
            </a:r>
            <a:r>
              <a:rPr lang="fa-IR" sz="1600" b="1" i="0" u="none" strike="noStrike" baseline="0" dirty="0" smtClean="0">
                <a:solidFill>
                  <a:srgbClr val="0070C0"/>
                </a:solidFill>
              </a:rPr>
              <a:t>3</a:t>
            </a:r>
            <a:r>
              <a:rPr lang="en-US" sz="1600" b="1" i="0" u="none" strike="noStrike" baseline="0" dirty="0" smtClean="0">
                <a:solidFill>
                  <a:srgbClr val="0070C0"/>
                </a:solidFill>
              </a:rPr>
              <a:t>. </a:t>
            </a:r>
            <a:r>
              <a:rPr lang="en-US" sz="1600" b="1" dirty="0">
                <a:solidFill>
                  <a:srgbClr val="0070C0"/>
                </a:solidFill>
              </a:rPr>
              <a:t>Comprehensive </a:t>
            </a:r>
            <a:r>
              <a:rPr lang="en-US" sz="1600" b="1" dirty="0" smtClean="0">
                <a:solidFill>
                  <a:srgbClr val="0070C0"/>
                </a:solidFill>
              </a:rPr>
              <a:t>Medical</a:t>
            </a:r>
            <a:r>
              <a:rPr lang="fa-IR" sz="1600" b="1" dirty="0">
                <a:solidFill>
                  <a:srgbClr val="0070C0"/>
                </a:solidFill>
              </a:rPr>
              <a:t> </a:t>
            </a:r>
            <a:r>
              <a:rPr lang="en-US" sz="1600" b="1" dirty="0" smtClean="0">
                <a:solidFill>
                  <a:srgbClr val="0070C0"/>
                </a:solidFill>
              </a:rPr>
              <a:t>Evaluation </a:t>
            </a:r>
            <a:r>
              <a:rPr lang="en-US" sz="1600" b="1" dirty="0">
                <a:solidFill>
                  <a:srgbClr val="0070C0"/>
                </a:solidFill>
              </a:rPr>
              <a:t>and </a:t>
            </a:r>
            <a:r>
              <a:rPr lang="en-US" sz="1600" b="1" dirty="0" smtClean="0">
                <a:solidFill>
                  <a:srgbClr val="0070C0"/>
                </a:solidFill>
              </a:rPr>
              <a:t>Assessment</a:t>
            </a:r>
            <a:r>
              <a:rPr lang="fa-IR" sz="1600" b="1" dirty="0" smtClean="0">
                <a:solidFill>
                  <a:srgbClr val="0070C0"/>
                </a:solidFill>
              </a:rPr>
              <a:t> </a:t>
            </a:r>
            <a:r>
              <a:rPr lang="en-US" sz="1600" b="1" dirty="0" smtClean="0">
                <a:solidFill>
                  <a:srgbClr val="0070C0"/>
                </a:solidFill>
              </a:rPr>
              <a:t>of </a:t>
            </a:r>
            <a:r>
              <a:rPr lang="en-US" sz="1600" b="1" dirty="0">
                <a:solidFill>
                  <a:srgbClr val="0070C0"/>
                </a:solidFill>
              </a:rPr>
              <a:t>Comorbidities</a:t>
            </a:r>
            <a:endParaRPr lang="en-US" sz="1600" b="1" i="0" u="none" strike="noStrike" baseline="0" dirty="0" smtClean="0">
              <a:solidFill>
                <a:srgbClr val="0070C0"/>
              </a:solidFill>
            </a:endParaRPr>
          </a:p>
        </p:txBody>
      </p:sp>
      <p:sp>
        <p:nvSpPr>
          <p:cNvPr id="6" name="Rectangle 5"/>
          <p:cNvSpPr/>
          <p:nvPr/>
        </p:nvSpPr>
        <p:spPr>
          <a:xfrm>
            <a:off x="3802948" y="1780196"/>
            <a:ext cx="4440300" cy="369332"/>
          </a:xfrm>
          <a:prstGeom prst="rect">
            <a:avLst/>
          </a:prstGeom>
          <a:solidFill>
            <a:srgbClr val="0070C0"/>
          </a:solidFill>
        </p:spPr>
        <p:txBody>
          <a:bodyPr wrap="square">
            <a:spAutoFit/>
          </a:bodyPr>
          <a:lstStyle/>
          <a:p>
            <a:pPr algn="ctr"/>
            <a:r>
              <a:rPr lang="en-US" b="1" dirty="0" smtClean="0">
                <a:solidFill>
                  <a:schemeClr val="bg1"/>
                </a:solidFill>
              </a:rPr>
              <a:t>2018 (New recommendation)</a:t>
            </a:r>
            <a:endParaRPr lang="en-US" b="1" dirty="0">
              <a:solidFill>
                <a:schemeClr val="bg1"/>
              </a:solidFill>
            </a:endParaRPr>
          </a:p>
        </p:txBody>
      </p:sp>
    </p:spTree>
    <p:extLst>
      <p:ext uri="{BB962C8B-B14F-4D97-AF65-F5344CB8AC3E}">
        <p14:creationId xmlns:p14="http://schemas.microsoft.com/office/powerpoint/2010/main" val="22344485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9654" y="306343"/>
            <a:ext cx="4129835" cy="3970318"/>
            <a:chOff x="462610" y="906508"/>
            <a:chExt cx="4129835" cy="3970318"/>
          </a:xfrm>
        </p:grpSpPr>
        <p:sp>
          <p:nvSpPr>
            <p:cNvPr id="4" name="Rectangle 3"/>
            <p:cNvSpPr/>
            <p:nvPr/>
          </p:nvSpPr>
          <p:spPr>
            <a:xfrm>
              <a:off x="483054" y="1275840"/>
              <a:ext cx="4075298" cy="3600986"/>
            </a:xfrm>
            <a:prstGeom prst="rect">
              <a:avLst/>
            </a:prstGeom>
            <a:ln w="38100">
              <a:solidFill>
                <a:srgbClr val="00B050"/>
              </a:solidFill>
            </a:ln>
          </p:spPr>
          <p:txBody>
            <a:bodyPr wrap="square">
              <a:spAutoFit/>
            </a:bodyPr>
            <a:lstStyle/>
            <a:p>
              <a:r>
                <a:rPr lang="en-US" b="1" dirty="0">
                  <a:solidFill>
                    <a:srgbClr val="00B050"/>
                  </a:solidFill>
                </a:rPr>
                <a:t>Low Testosterone in Men</a:t>
              </a:r>
            </a:p>
            <a:p>
              <a:endParaRPr lang="en-US" dirty="0" smtClean="0"/>
            </a:p>
            <a:p>
              <a:r>
                <a:rPr lang="en-US" sz="1600" dirty="0" smtClean="0"/>
                <a:t>Mean </a:t>
              </a:r>
              <a:r>
                <a:rPr lang="en-US" sz="1600" dirty="0"/>
                <a:t>levels of testosterone are lower in men with diabetes compared with age </a:t>
              </a:r>
              <a:r>
                <a:rPr lang="en-US" sz="1600" dirty="0" smtClean="0"/>
                <a:t>matched men </a:t>
              </a:r>
              <a:r>
                <a:rPr lang="en-US" sz="1600" dirty="0"/>
                <a:t>without diabetes, but obesity is a major confounder . </a:t>
              </a:r>
              <a:endParaRPr lang="en-US" sz="1600" dirty="0" smtClean="0"/>
            </a:p>
            <a:p>
              <a:endParaRPr lang="en-US" sz="1600" dirty="0"/>
            </a:p>
            <a:p>
              <a:r>
                <a:rPr lang="en-US" sz="1600" dirty="0" smtClean="0"/>
                <a:t>Treatment </a:t>
              </a:r>
              <a:r>
                <a:rPr lang="en-US" sz="1600" dirty="0"/>
                <a:t>in asymptomatic men is </a:t>
              </a:r>
              <a:r>
                <a:rPr lang="en-US" sz="1600" dirty="0" smtClean="0"/>
                <a:t> controversial</a:t>
              </a:r>
              <a:r>
                <a:rPr lang="en-US" sz="1600" dirty="0"/>
                <a:t>. </a:t>
              </a:r>
              <a:endParaRPr lang="en-US" sz="1600" dirty="0" smtClean="0"/>
            </a:p>
            <a:p>
              <a:endParaRPr lang="en-US" sz="1600" dirty="0"/>
            </a:p>
            <a:p>
              <a:r>
                <a:rPr lang="en-US" sz="1600" dirty="0" smtClean="0"/>
                <a:t>The </a:t>
              </a:r>
              <a:r>
                <a:rPr lang="en-US" sz="1600" dirty="0"/>
                <a:t>evidence that testosterone replacement affects outcomes is mixed, and recent guidelines do not recommend testing or treating men without symptoms.</a:t>
              </a:r>
            </a:p>
          </p:txBody>
        </p:sp>
        <p:sp>
          <p:nvSpPr>
            <p:cNvPr id="5" name="Rectangle 4"/>
            <p:cNvSpPr/>
            <p:nvPr/>
          </p:nvSpPr>
          <p:spPr>
            <a:xfrm>
              <a:off x="462610" y="906508"/>
              <a:ext cx="4129835" cy="369332"/>
            </a:xfrm>
            <a:prstGeom prst="rect">
              <a:avLst/>
            </a:prstGeom>
            <a:solidFill>
              <a:srgbClr val="00B050"/>
            </a:solidFill>
          </p:spPr>
          <p:txBody>
            <a:bodyPr wrap="square">
              <a:spAutoFit/>
            </a:bodyPr>
            <a:lstStyle/>
            <a:p>
              <a:pPr algn="ctr"/>
              <a:r>
                <a:rPr lang="en-US" b="1" dirty="0" smtClean="0">
                  <a:solidFill>
                    <a:schemeClr val="bg1"/>
                  </a:solidFill>
                </a:rPr>
                <a:t>2017</a:t>
              </a:r>
              <a:endParaRPr lang="en-US" b="1" dirty="0">
                <a:solidFill>
                  <a:schemeClr val="bg1"/>
                </a:solidFill>
              </a:endParaRPr>
            </a:p>
          </p:txBody>
        </p:sp>
      </p:grpSp>
      <p:grpSp>
        <p:nvGrpSpPr>
          <p:cNvPr id="7" name="Group 6"/>
          <p:cNvGrpSpPr/>
          <p:nvPr/>
        </p:nvGrpSpPr>
        <p:grpSpPr>
          <a:xfrm>
            <a:off x="4476464" y="306343"/>
            <a:ext cx="7588157" cy="5878532"/>
            <a:chOff x="5770583" y="906508"/>
            <a:chExt cx="5667001" cy="5878532"/>
          </a:xfrm>
        </p:grpSpPr>
        <p:sp>
          <p:nvSpPr>
            <p:cNvPr id="8" name="Rectangle 7"/>
            <p:cNvSpPr/>
            <p:nvPr/>
          </p:nvSpPr>
          <p:spPr>
            <a:xfrm>
              <a:off x="5791784" y="1275840"/>
              <a:ext cx="5618503" cy="5509200"/>
            </a:xfrm>
            <a:prstGeom prst="rect">
              <a:avLst/>
            </a:prstGeom>
            <a:ln w="38100">
              <a:solidFill>
                <a:srgbClr val="0070C0"/>
              </a:solidFill>
            </a:ln>
          </p:spPr>
          <p:txBody>
            <a:bodyPr wrap="square">
              <a:spAutoFit/>
            </a:bodyPr>
            <a:lstStyle/>
            <a:p>
              <a:r>
                <a:rPr lang="en-US" b="1" dirty="0">
                  <a:solidFill>
                    <a:schemeClr val="accent1"/>
                  </a:solidFill>
                </a:rPr>
                <a:t>Low Testosterone in Men</a:t>
              </a:r>
            </a:p>
            <a:p>
              <a:endParaRPr lang="en-US" dirty="0" smtClean="0"/>
            </a:p>
            <a:p>
              <a:r>
                <a:rPr lang="en-US" sz="1600" dirty="0" smtClean="0"/>
                <a:t>Mean </a:t>
              </a:r>
              <a:r>
                <a:rPr lang="en-US" sz="1600" dirty="0"/>
                <a:t>levels of testosterone are lower in men with diabetes compared with age matched men without diabetes, but obesity is a major confounder . </a:t>
              </a:r>
              <a:endParaRPr lang="en-US" sz="1600" dirty="0" smtClean="0"/>
            </a:p>
            <a:p>
              <a:endParaRPr lang="en-US" sz="1600" dirty="0"/>
            </a:p>
            <a:p>
              <a:r>
                <a:rPr lang="en-US" sz="1600" dirty="0" smtClean="0"/>
                <a:t>Treatment </a:t>
              </a:r>
              <a:r>
                <a:rPr lang="en-US" sz="1600" dirty="0"/>
                <a:t>in asymptomatic men is controversial.</a:t>
              </a:r>
            </a:p>
            <a:p>
              <a:endParaRPr lang="en-US" dirty="0" smtClean="0"/>
            </a:p>
            <a:p>
              <a:r>
                <a:rPr lang="en-US" b="1" dirty="0" smtClean="0">
                  <a:solidFill>
                    <a:schemeClr val="accent1">
                      <a:lumMod val="75000"/>
                    </a:schemeClr>
                  </a:solidFill>
                </a:rPr>
                <a:t>Testosterone </a:t>
              </a:r>
              <a:r>
                <a:rPr lang="en-US" b="1" dirty="0">
                  <a:solidFill>
                    <a:schemeClr val="accent1">
                      <a:lumMod val="75000"/>
                    </a:schemeClr>
                  </a:solidFill>
                </a:rPr>
                <a:t>replacement in men with symptomatic hypogonadism may have </a:t>
              </a:r>
              <a:r>
                <a:rPr lang="en-US" b="1" dirty="0" smtClean="0">
                  <a:solidFill>
                    <a:schemeClr val="accent1">
                      <a:lumMod val="75000"/>
                    </a:schemeClr>
                  </a:solidFill>
                </a:rPr>
                <a:t>benefits including </a:t>
              </a:r>
              <a:r>
                <a:rPr lang="en-US" b="1" dirty="0">
                  <a:solidFill>
                    <a:schemeClr val="accent1">
                      <a:lumMod val="75000"/>
                    </a:schemeClr>
                  </a:solidFill>
                </a:rPr>
                <a:t>improved sexual function, well being, muscle mass and strength, </a:t>
              </a:r>
              <a:r>
                <a:rPr lang="en-US" b="1" dirty="0" smtClean="0">
                  <a:solidFill>
                    <a:schemeClr val="accent1">
                      <a:lumMod val="75000"/>
                    </a:schemeClr>
                  </a:solidFill>
                </a:rPr>
                <a:t>and bone </a:t>
              </a:r>
              <a:r>
                <a:rPr lang="en-US" b="1" dirty="0">
                  <a:solidFill>
                    <a:schemeClr val="accent1">
                      <a:lumMod val="75000"/>
                    </a:schemeClr>
                  </a:solidFill>
                </a:rPr>
                <a:t>density</a:t>
              </a:r>
              <a:r>
                <a:rPr lang="en-US" b="1" dirty="0" smtClean="0">
                  <a:solidFill>
                    <a:schemeClr val="accent1">
                      <a:lumMod val="75000"/>
                    </a:schemeClr>
                  </a:solidFill>
                </a:rPr>
                <a:t>.</a:t>
              </a:r>
            </a:p>
            <a:p>
              <a:endParaRPr lang="en-US" dirty="0"/>
            </a:p>
            <a:p>
              <a:r>
                <a:rPr lang="en-US" dirty="0" smtClean="0"/>
                <a:t> </a:t>
              </a:r>
              <a:r>
                <a:rPr lang="en-US" b="1" dirty="0">
                  <a:solidFill>
                    <a:srgbClr val="7030A0"/>
                  </a:solidFill>
                </a:rPr>
                <a:t>In men with diabetes who have symptoms or signs of low testosterone</a:t>
              </a:r>
            </a:p>
            <a:p>
              <a:r>
                <a:rPr lang="en-US" b="1" dirty="0">
                  <a:solidFill>
                    <a:srgbClr val="7030A0"/>
                  </a:solidFill>
                </a:rPr>
                <a:t>(hypogonadism), a morning total testosterone should be measured using </a:t>
              </a:r>
              <a:r>
                <a:rPr lang="en-US" b="1" dirty="0" smtClean="0">
                  <a:solidFill>
                    <a:srgbClr val="7030A0"/>
                  </a:solidFill>
                </a:rPr>
                <a:t>an accurate </a:t>
              </a:r>
              <a:r>
                <a:rPr lang="en-US" b="1" dirty="0">
                  <a:solidFill>
                    <a:srgbClr val="7030A0"/>
                  </a:solidFill>
                </a:rPr>
                <a:t>and reliable assay. </a:t>
              </a:r>
              <a:r>
                <a:rPr lang="en-US" b="1" dirty="0" smtClean="0">
                  <a:solidFill>
                    <a:srgbClr val="7030A0"/>
                  </a:solidFill>
                </a:rPr>
                <a:t>Free </a:t>
              </a:r>
              <a:r>
                <a:rPr lang="en-US" b="1" dirty="0">
                  <a:solidFill>
                    <a:srgbClr val="7030A0"/>
                  </a:solidFill>
                </a:rPr>
                <a:t>or bioavailable testosterone levels should also be </a:t>
              </a:r>
              <a:r>
                <a:rPr lang="en-US" b="1" dirty="0" smtClean="0">
                  <a:solidFill>
                    <a:srgbClr val="7030A0"/>
                  </a:solidFill>
                </a:rPr>
                <a:t>measured in </a:t>
              </a:r>
              <a:r>
                <a:rPr lang="en-US" b="1" dirty="0">
                  <a:solidFill>
                    <a:srgbClr val="7030A0"/>
                  </a:solidFill>
                </a:rPr>
                <a:t>men with diabetes who have total testosterone levels close to the lower limit</a:t>
              </a:r>
              <a:r>
                <a:rPr lang="en-US" b="1" dirty="0" smtClean="0">
                  <a:solidFill>
                    <a:srgbClr val="7030A0"/>
                  </a:solidFill>
                </a:rPr>
                <a:t>, given </a:t>
              </a:r>
              <a:r>
                <a:rPr lang="en-US" b="1" dirty="0">
                  <a:solidFill>
                    <a:srgbClr val="7030A0"/>
                  </a:solidFill>
                </a:rPr>
                <a:t>expected decreases in sex hormone– binding globulin with diabetes. </a:t>
              </a:r>
              <a:endParaRPr lang="en-US" b="1" dirty="0" smtClean="0">
                <a:solidFill>
                  <a:srgbClr val="7030A0"/>
                </a:solidFill>
              </a:endParaRPr>
            </a:p>
            <a:p>
              <a:endParaRPr lang="en-US" dirty="0" smtClean="0"/>
            </a:p>
            <a:p>
              <a:r>
                <a:rPr lang="en-US" b="1" dirty="0" smtClean="0">
                  <a:solidFill>
                    <a:srgbClr val="C41A08"/>
                  </a:solidFill>
                </a:rPr>
                <a:t>Further testing </a:t>
              </a:r>
              <a:r>
                <a:rPr lang="en-US" b="1" dirty="0">
                  <a:solidFill>
                    <a:srgbClr val="C41A08"/>
                  </a:solidFill>
                </a:rPr>
                <a:t>(such </a:t>
              </a:r>
              <a:r>
                <a:rPr lang="en-US" b="1" dirty="0" smtClean="0">
                  <a:solidFill>
                    <a:srgbClr val="C41A08"/>
                  </a:solidFill>
                </a:rPr>
                <a:t>as LH and FSH levels</a:t>
              </a:r>
              <a:r>
                <a:rPr lang="en-US" b="1" dirty="0">
                  <a:solidFill>
                    <a:srgbClr val="C41A08"/>
                  </a:solidFill>
                </a:rPr>
                <a:t>) </a:t>
              </a:r>
              <a:r>
                <a:rPr lang="en-US" b="1" dirty="0" smtClean="0">
                  <a:solidFill>
                    <a:srgbClr val="C41A08"/>
                  </a:solidFill>
                </a:rPr>
                <a:t>may be </a:t>
              </a:r>
              <a:r>
                <a:rPr lang="en-US" b="1" dirty="0">
                  <a:solidFill>
                    <a:srgbClr val="C41A08"/>
                  </a:solidFill>
                </a:rPr>
                <a:t>needed to distinguish between primary and secondary hypogonadism.</a:t>
              </a:r>
            </a:p>
          </p:txBody>
        </p:sp>
        <p:sp>
          <p:nvSpPr>
            <p:cNvPr id="9" name="Rectangle 8"/>
            <p:cNvSpPr/>
            <p:nvPr/>
          </p:nvSpPr>
          <p:spPr>
            <a:xfrm>
              <a:off x="5770583" y="906508"/>
              <a:ext cx="5667001" cy="369332"/>
            </a:xfrm>
            <a:prstGeom prst="rect">
              <a:avLst/>
            </a:prstGeom>
            <a:solidFill>
              <a:srgbClr val="0070C0"/>
            </a:solidFill>
          </p:spPr>
          <p:txBody>
            <a:bodyPr wrap="square">
              <a:spAutoFit/>
            </a:bodyPr>
            <a:lstStyle/>
            <a:p>
              <a:pPr algn="ctr"/>
              <a:r>
                <a:rPr lang="en-US" b="1" dirty="0" smtClean="0">
                  <a:solidFill>
                    <a:schemeClr val="bg1"/>
                  </a:solidFill>
                </a:rPr>
                <a:t>2018</a:t>
              </a:r>
              <a:endParaRPr lang="en-US" b="1" dirty="0">
                <a:solidFill>
                  <a:schemeClr val="bg1"/>
                </a:solidFill>
              </a:endParaRPr>
            </a:p>
          </p:txBody>
        </p:sp>
      </p:grpSp>
      <p:sp>
        <p:nvSpPr>
          <p:cNvPr id="10" name="Rectangle 9"/>
          <p:cNvSpPr/>
          <p:nvPr/>
        </p:nvSpPr>
        <p:spPr>
          <a:xfrm rot="10800000" flipV="1">
            <a:off x="189653" y="4650615"/>
            <a:ext cx="4095742" cy="738664"/>
          </a:xfrm>
          <a:prstGeom prst="rect">
            <a:avLst/>
          </a:prstGeom>
        </p:spPr>
        <p:txBody>
          <a:bodyPr wrap="square">
            <a:spAutoFit/>
          </a:bodyPr>
          <a:lstStyle/>
          <a:p>
            <a:r>
              <a:rPr lang="en-US" sz="1400" b="1" dirty="0"/>
              <a:t>67. </a:t>
            </a:r>
            <a:r>
              <a:rPr lang="en-US" sz="1400" b="1" dirty="0" err="1"/>
              <a:t>GrossmannM</a:t>
            </a:r>
            <a:r>
              <a:rPr lang="en-US" sz="1400" b="1" dirty="0"/>
              <a:t>. Low testosterone </a:t>
            </a:r>
            <a:r>
              <a:rPr lang="en-US" sz="1400" b="1" dirty="0" err="1"/>
              <a:t>inmen</a:t>
            </a:r>
            <a:r>
              <a:rPr lang="en-US" sz="1400" b="1" dirty="0"/>
              <a:t> with type 2 diabetes: significance and treatment. J </a:t>
            </a:r>
            <a:r>
              <a:rPr lang="en-US" sz="1400" b="1" dirty="0" err="1"/>
              <a:t>Clin</a:t>
            </a:r>
            <a:r>
              <a:rPr lang="en-US" sz="1400" b="1" dirty="0"/>
              <a:t> </a:t>
            </a:r>
            <a:r>
              <a:rPr lang="en-US" sz="1400" b="1" dirty="0" err="1"/>
              <a:t>Endocrinol</a:t>
            </a:r>
            <a:r>
              <a:rPr lang="en-US" sz="1400" b="1" dirty="0"/>
              <a:t> </a:t>
            </a:r>
            <a:r>
              <a:rPr lang="en-US" sz="1400" b="1" dirty="0" err="1"/>
              <a:t>Metab</a:t>
            </a:r>
            <a:r>
              <a:rPr lang="en-US" sz="1400" b="1" dirty="0"/>
              <a:t> 2011;96:2341–2353</a:t>
            </a:r>
            <a:endParaRPr lang="en-US" sz="1400" b="1" dirty="0"/>
          </a:p>
        </p:txBody>
      </p:sp>
      <p:sp>
        <p:nvSpPr>
          <p:cNvPr id="11" name="Rectangle 10"/>
          <p:cNvSpPr/>
          <p:nvPr/>
        </p:nvSpPr>
        <p:spPr>
          <a:xfrm>
            <a:off x="189652" y="5389280"/>
            <a:ext cx="3762233" cy="1384995"/>
          </a:xfrm>
          <a:prstGeom prst="rect">
            <a:avLst/>
          </a:prstGeom>
        </p:spPr>
        <p:txBody>
          <a:bodyPr wrap="square">
            <a:spAutoFit/>
          </a:bodyPr>
          <a:lstStyle/>
          <a:p>
            <a:r>
              <a:rPr lang="da-DK" sz="1400" b="1" dirty="0" smtClean="0"/>
              <a:t>68</a:t>
            </a:r>
            <a:r>
              <a:rPr lang="da-DK" sz="1400" b="1" dirty="0"/>
              <a:t>. Bhasin S, Cunningham GR, Hayes FJ, et al</a:t>
            </a:r>
            <a:r>
              <a:rPr lang="da-DK" sz="1400" b="1" dirty="0" smtClean="0"/>
              <a:t>.; </a:t>
            </a:r>
            <a:r>
              <a:rPr lang="en-US" sz="1400" b="1" dirty="0" smtClean="0"/>
              <a:t>Task </a:t>
            </a:r>
            <a:r>
              <a:rPr lang="en-US" sz="1400" b="1" dirty="0"/>
              <a:t>Force, Endocrine Society. Testosterone </a:t>
            </a:r>
            <a:r>
              <a:rPr lang="en-US" sz="1400" b="1" dirty="0" smtClean="0"/>
              <a:t>therapy in </a:t>
            </a:r>
            <a:r>
              <a:rPr lang="en-US" sz="1400" b="1" dirty="0"/>
              <a:t>men with androgen deficiency syndromes</a:t>
            </a:r>
            <a:r>
              <a:rPr lang="en-US" sz="1400" b="1" dirty="0" smtClean="0"/>
              <a:t>: an </a:t>
            </a:r>
            <a:r>
              <a:rPr lang="en-US" sz="1400" b="1" dirty="0"/>
              <a:t>Endocrine Society clinical practice guideline</a:t>
            </a:r>
            <a:r>
              <a:rPr lang="en-US" sz="1400" b="1" dirty="0" smtClean="0"/>
              <a:t>. </a:t>
            </a:r>
            <a:r>
              <a:rPr lang="it-IT" sz="1400" b="1" dirty="0" smtClean="0"/>
              <a:t>J </a:t>
            </a:r>
            <a:r>
              <a:rPr lang="it-IT" sz="1400" b="1" dirty="0"/>
              <a:t>Clin Endocrinol Metab 2010;95:2536–2559</a:t>
            </a:r>
            <a:endParaRPr lang="en-US" sz="1400" b="1" dirty="0"/>
          </a:p>
        </p:txBody>
      </p:sp>
    </p:spTree>
    <p:extLst>
      <p:ext uri="{BB962C8B-B14F-4D97-AF65-F5344CB8AC3E}">
        <p14:creationId xmlns:p14="http://schemas.microsoft.com/office/powerpoint/2010/main" val="1317932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288" y="1549486"/>
            <a:ext cx="10395045" cy="1200329"/>
          </a:xfrm>
          <a:prstGeom prst="rect">
            <a:avLst/>
          </a:prstGeom>
        </p:spPr>
        <p:txBody>
          <a:bodyPr wrap="square">
            <a:spAutoFit/>
          </a:bodyPr>
          <a:lstStyle/>
          <a:p>
            <a:r>
              <a:rPr lang="en-US" b="1" dirty="0">
                <a:solidFill>
                  <a:srgbClr val="00B050"/>
                </a:solidFill>
              </a:rPr>
              <a:t>● </a:t>
            </a:r>
            <a:r>
              <a:rPr lang="en-US" sz="2400" b="1" dirty="0">
                <a:solidFill>
                  <a:srgbClr val="0070C0"/>
                </a:solidFill>
              </a:rPr>
              <a:t>A recommendation was modified to include individual and group settings as well as technology-based platforms for the delivery of effective diabetes self management education and support(DSMES).</a:t>
            </a:r>
          </a:p>
        </p:txBody>
      </p:sp>
      <p:sp>
        <p:nvSpPr>
          <p:cNvPr id="4" name="Rectangle 3"/>
          <p:cNvSpPr/>
          <p:nvPr/>
        </p:nvSpPr>
        <p:spPr>
          <a:xfrm>
            <a:off x="673288" y="3144841"/>
            <a:ext cx="10927309" cy="1200329"/>
          </a:xfrm>
          <a:prstGeom prst="rect">
            <a:avLst/>
          </a:prstGeom>
        </p:spPr>
        <p:txBody>
          <a:bodyPr wrap="square">
            <a:spAutoFit/>
          </a:bodyPr>
          <a:lstStyle/>
          <a:p>
            <a:r>
              <a:rPr lang="en-US" dirty="0">
                <a:solidFill>
                  <a:srgbClr val="00B050"/>
                </a:solidFill>
              </a:rPr>
              <a:t>● </a:t>
            </a:r>
            <a:r>
              <a:rPr lang="en-US" sz="2400" b="1" dirty="0">
                <a:solidFill>
                  <a:srgbClr val="0070C0"/>
                </a:solidFill>
              </a:rPr>
              <a:t>Additional explanation was added </a:t>
            </a:r>
            <a:r>
              <a:rPr lang="en-US" sz="2400" b="1" dirty="0" smtClean="0">
                <a:solidFill>
                  <a:srgbClr val="0070C0"/>
                </a:solidFill>
              </a:rPr>
              <a:t>to the </a:t>
            </a:r>
            <a:r>
              <a:rPr lang="en-US" sz="2400" b="1" dirty="0">
                <a:solidFill>
                  <a:srgbClr val="0070C0"/>
                </a:solidFill>
              </a:rPr>
              <a:t>nutrition section to clarify the ADA’s</a:t>
            </a:r>
          </a:p>
          <a:p>
            <a:r>
              <a:rPr lang="en-US" sz="2400" b="1" dirty="0">
                <a:solidFill>
                  <a:srgbClr val="0070C0"/>
                </a:solidFill>
              </a:rPr>
              <a:t>recommendations that there is no </a:t>
            </a:r>
            <a:r>
              <a:rPr lang="en-US" sz="2400" b="1" dirty="0" smtClean="0">
                <a:solidFill>
                  <a:srgbClr val="0070C0"/>
                </a:solidFill>
              </a:rPr>
              <a:t>universal ideal </a:t>
            </a:r>
            <a:r>
              <a:rPr lang="en-US" sz="2400" b="1" dirty="0">
                <a:solidFill>
                  <a:srgbClr val="0070C0"/>
                </a:solidFill>
              </a:rPr>
              <a:t>macronutrient distribution and</a:t>
            </a:r>
          </a:p>
          <a:p>
            <a:r>
              <a:rPr lang="en-US" sz="2400" b="1" dirty="0">
                <a:solidFill>
                  <a:srgbClr val="0070C0"/>
                </a:solidFill>
              </a:rPr>
              <a:t>that eating plans should be individualized.</a:t>
            </a:r>
          </a:p>
        </p:txBody>
      </p:sp>
      <p:sp>
        <p:nvSpPr>
          <p:cNvPr id="5" name="Rectangle 4"/>
          <p:cNvSpPr/>
          <p:nvPr/>
        </p:nvSpPr>
        <p:spPr>
          <a:xfrm>
            <a:off x="673288" y="4509363"/>
            <a:ext cx="10108443" cy="830997"/>
          </a:xfrm>
          <a:prstGeom prst="rect">
            <a:avLst/>
          </a:prstGeom>
        </p:spPr>
        <p:txBody>
          <a:bodyPr wrap="square">
            <a:spAutoFit/>
          </a:bodyPr>
          <a:lstStyle/>
          <a:p>
            <a:r>
              <a:rPr lang="en-US" dirty="0" smtClean="0">
                <a:solidFill>
                  <a:srgbClr val="00B050"/>
                </a:solidFill>
              </a:rPr>
              <a:t>● </a:t>
            </a:r>
            <a:r>
              <a:rPr lang="en-US" sz="2400" b="1" dirty="0">
                <a:solidFill>
                  <a:srgbClr val="0070C0"/>
                </a:solidFill>
              </a:rPr>
              <a:t>Text was added to address the role </a:t>
            </a:r>
            <a:r>
              <a:rPr lang="en-US" sz="2400" b="1" dirty="0" smtClean="0">
                <a:solidFill>
                  <a:srgbClr val="0070C0"/>
                </a:solidFill>
              </a:rPr>
              <a:t>of low-carbohydrate </a:t>
            </a:r>
            <a:r>
              <a:rPr lang="en-US" sz="2400" b="1" dirty="0">
                <a:solidFill>
                  <a:srgbClr val="0070C0"/>
                </a:solidFill>
              </a:rPr>
              <a:t>diets in people with</a:t>
            </a:r>
          </a:p>
          <a:p>
            <a:r>
              <a:rPr lang="en-US" sz="2400" b="1" dirty="0" smtClean="0">
                <a:solidFill>
                  <a:srgbClr val="0070C0"/>
                </a:solidFill>
              </a:rPr>
              <a:t>diabetes.</a:t>
            </a:r>
            <a:endParaRPr lang="en-US" b="1" dirty="0">
              <a:solidFill>
                <a:srgbClr val="0070C0"/>
              </a:solidFill>
            </a:endParaRPr>
          </a:p>
        </p:txBody>
      </p:sp>
      <p:sp>
        <p:nvSpPr>
          <p:cNvPr id="8" name="Rectangle 7"/>
          <p:cNvSpPr/>
          <p:nvPr/>
        </p:nvSpPr>
        <p:spPr>
          <a:xfrm>
            <a:off x="3566161" y="324357"/>
            <a:ext cx="4990010" cy="461665"/>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2400" b="1" i="0" u="none" strike="noStrike" baseline="0" dirty="0" smtClean="0">
                <a:solidFill>
                  <a:srgbClr val="0070C0"/>
                </a:solidFill>
              </a:rPr>
              <a:t>Section </a:t>
            </a:r>
            <a:r>
              <a:rPr lang="fa-IR" sz="2400" b="1" i="0" u="none" strike="noStrike" baseline="0" dirty="0" smtClean="0">
                <a:solidFill>
                  <a:srgbClr val="0070C0"/>
                </a:solidFill>
              </a:rPr>
              <a:t>4</a:t>
            </a:r>
            <a:r>
              <a:rPr lang="en-US" sz="2400" b="1" i="0" u="none" strike="noStrike" baseline="0" dirty="0" smtClean="0">
                <a:solidFill>
                  <a:srgbClr val="0070C0"/>
                </a:solidFill>
              </a:rPr>
              <a:t>. </a:t>
            </a:r>
            <a:r>
              <a:rPr lang="en-US" sz="2400" b="1" dirty="0">
                <a:solidFill>
                  <a:srgbClr val="0070C0"/>
                </a:solidFill>
              </a:rPr>
              <a:t>Lifestyle Management</a:t>
            </a:r>
            <a:endParaRPr lang="en-US" sz="2400" b="1" i="0" u="none" strike="noStrike" baseline="0" dirty="0" smtClean="0">
              <a:solidFill>
                <a:srgbClr val="0070C0"/>
              </a:solidFill>
            </a:endParaRPr>
          </a:p>
        </p:txBody>
      </p:sp>
    </p:spTree>
    <p:extLst>
      <p:ext uri="{BB962C8B-B14F-4D97-AF65-F5344CB8AC3E}">
        <p14:creationId xmlns:p14="http://schemas.microsoft.com/office/powerpoint/2010/main" val="812135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8115" y="240875"/>
            <a:ext cx="7972425" cy="5629275"/>
          </a:xfrm>
          <a:prstGeom prst="rect">
            <a:avLst/>
          </a:prstGeom>
        </p:spPr>
      </p:pic>
      <p:sp>
        <p:nvSpPr>
          <p:cNvPr id="3" name="Rectangle 2"/>
          <p:cNvSpPr/>
          <p:nvPr/>
        </p:nvSpPr>
        <p:spPr>
          <a:xfrm>
            <a:off x="399246" y="6031158"/>
            <a:ext cx="11565228" cy="646331"/>
          </a:xfrm>
          <a:prstGeom prst="rect">
            <a:avLst/>
          </a:prstGeom>
        </p:spPr>
        <p:txBody>
          <a:bodyPr wrap="square">
            <a:spAutoFit/>
          </a:bodyPr>
          <a:lstStyle/>
          <a:p>
            <a:r>
              <a:rPr lang="en-US" dirty="0">
                <a:solidFill>
                  <a:srgbClr val="000000"/>
                </a:solidFill>
                <a:latin typeface="Times New Roman" panose="02020603050405020304" pitchFamily="18" charset="0"/>
              </a:rPr>
              <a:t>The diabetes group reported more individuals who asked their doctor for a lower cost medication (27% vs. 13.5%, p&lt;0.001) and used government assistance programs (22% vs. 17%, p&lt;0.001) compared to those without diabetes</a:t>
            </a:r>
            <a:endParaRPr lang="en-US" dirty="0"/>
          </a:p>
        </p:txBody>
      </p:sp>
    </p:spTree>
    <p:extLst>
      <p:ext uri="{BB962C8B-B14F-4D97-AF65-F5344CB8AC3E}">
        <p14:creationId xmlns:p14="http://schemas.microsoft.com/office/powerpoint/2010/main" val="26787798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226964"/>
            <a:ext cx="3394197"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sp>
        <p:nvSpPr>
          <p:cNvPr id="3" name="Rectangle 2"/>
          <p:cNvSpPr/>
          <p:nvPr/>
        </p:nvSpPr>
        <p:spPr>
          <a:xfrm>
            <a:off x="289560" y="810994"/>
            <a:ext cx="11543211" cy="646331"/>
          </a:xfrm>
          <a:prstGeom prst="rect">
            <a:avLst/>
          </a:prstGeom>
        </p:spPr>
        <p:txBody>
          <a:bodyPr wrap="square">
            <a:spAutoFit/>
          </a:bodyPr>
          <a:lstStyle/>
          <a:p>
            <a:r>
              <a:rPr lang="en-US" dirty="0">
                <a:latin typeface="AdvOT7b515deb"/>
              </a:rPr>
              <a:t>A recommendation was modi</a:t>
            </a:r>
            <a:r>
              <a:rPr lang="en-US" dirty="0">
                <a:latin typeface="AdvOT7b515deb+fb"/>
              </a:rPr>
              <a:t>fi</a:t>
            </a:r>
            <a:r>
              <a:rPr lang="en-US" dirty="0">
                <a:latin typeface="AdvOT7b515deb"/>
              </a:rPr>
              <a:t>ed to </a:t>
            </a:r>
            <a:r>
              <a:rPr lang="en-US" dirty="0" smtClean="0">
                <a:latin typeface="AdvOT7b515deb"/>
              </a:rPr>
              <a:t>include individual </a:t>
            </a:r>
            <a:r>
              <a:rPr lang="en-US" dirty="0">
                <a:latin typeface="AdvOT7b515deb"/>
              </a:rPr>
              <a:t>and group settings </a:t>
            </a:r>
            <a:r>
              <a:rPr lang="en-US" dirty="0" smtClean="0">
                <a:latin typeface="AdvOT7b515deb"/>
              </a:rPr>
              <a:t>as well </a:t>
            </a:r>
            <a:r>
              <a:rPr lang="en-US" dirty="0">
                <a:latin typeface="AdvOT7b515deb"/>
              </a:rPr>
              <a:t>as technology-based platforms </a:t>
            </a:r>
            <a:r>
              <a:rPr lang="en-US" dirty="0" smtClean="0">
                <a:latin typeface="AdvOT7b515deb"/>
              </a:rPr>
              <a:t>for the </a:t>
            </a:r>
            <a:r>
              <a:rPr lang="en-US" dirty="0">
                <a:latin typeface="AdvOT7b515deb"/>
              </a:rPr>
              <a:t>delivery of effective diabetes </a:t>
            </a:r>
            <a:r>
              <a:rPr lang="en-US" dirty="0" smtClean="0">
                <a:latin typeface="AdvOT7b515deb"/>
              </a:rPr>
              <a:t>self management education </a:t>
            </a:r>
            <a:r>
              <a:rPr lang="en-US" dirty="0">
                <a:latin typeface="AdvOT7b515deb"/>
              </a:rPr>
              <a:t>and </a:t>
            </a:r>
            <a:r>
              <a:rPr lang="en-US" dirty="0" smtClean="0">
                <a:latin typeface="AdvOT7b515deb"/>
              </a:rPr>
              <a:t>support(DSMES).</a:t>
            </a:r>
            <a:endParaRPr lang="en-US" dirty="0"/>
          </a:p>
        </p:txBody>
      </p:sp>
      <p:pic>
        <p:nvPicPr>
          <p:cNvPr id="4" name="Picture 3"/>
          <p:cNvPicPr>
            <a:picLocks noChangeAspect="1"/>
          </p:cNvPicPr>
          <p:nvPr/>
        </p:nvPicPr>
        <p:blipFill>
          <a:blip r:embed="rId2"/>
          <a:stretch>
            <a:fillRect/>
          </a:stretch>
        </p:blipFill>
        <p:spPr>
          <a:xfrm>
            <a:off x="5362575" y="1457325"/>
            <a:ext cx="6829425" cy="5400675"/>
          </a:xfrm>
          <a:prstGeom prst="rect">
            <a:avLst/>
          </a:prstGeom>
        </p:spPr>
      </p:pic>
      <p:pic>
        <p:nvPicPr>
          <p:cNvPr id="5" name="Picture 4"/>
          <p:cNvPicPr>
            <a:picLocks noChangeAspect="1"/>
          </p:cNvPicPr>
          <p:nvPr/>
        </p:nvPicPr>
        <p:blipFill>
          <a:blip r:embed="rId3"/>
          <a:stretch>
            <a:fillRect/>
          </a:stretch>
        </p:blipFill>
        <p:spPr>
          <a:xfrm>
            <a:off x="0" y="1609724"/>
            <a:ext cx="5362575" cy="5095875"/>
          </a:xfrm>
          <a:prstGeom prst="rect">
            <a:avLst/>
          </a:prstGeom>
        </p:spPr>
      </p:pic>
      <p:sp>
        <p:nvSpPr>
          <p:cNvPr id="6" name="Rounded Rectangle 5"/>
          <p:cNvSpPr/>
          <p:nvPr/>
        </p:nvSpPr>
        <p:spPr>
          <a:xfrm>
            <a:off x="6518366" y="5473337"/>
            <a:ext cx="5081451" cy="209006"/>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747657" y="3513909"/>
            <a:ext cx="6270172" cy="78377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2437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59" y="1254795"/>
            <a:ext cx="10765127" cy="2585323"/>
          </a:xfrm>
          <a:prstGeom prst="rect">
            <a:avLst/>
          </a:prstGeom>
        </p:spPr>
        <p:txBody>
          <a:bodyPr wrap="square">
            <a:spAutoFit/>
          </a:bodyPr>
          <a:lstStyle/>
          <a:p>
            <a:r>
              <a:rPr lang="en-US" dirty="0">
                <a:latin typeface="AdvOT7b515deb"/>
              </a:rPr>
              <a:t>Individual and group </a:t>
            </a:r>
            <a:r>
              <a:rPr lang="en-US" dirty="0" smtClean="0">
                <a:latin typeface="AdvOT7b515deb"/>
              </a:rPr>
              <a:t>approaches are </a:t>
            </a:r>
            <a:r>
              <a:rPr lang="en-US" dirty="0">
                <a:latin typeface="AdvOT7b515deb"/>
              </a:rPr>
              <a:t>effective (12,27), with a slight </a:t>
            </a:r>
            <a:r>
              <a:rPr lang="en-US" dirty="0" smtClean="0">
                <a:latin typeface="AdvOT7b515deb"/>
              </a:rPr>
              <a:t>bene</a:t>
            </a:r>
            <a:r>
              <a:rPr lang="en-US" dirty="0" smtClean="0">
                <a:latin typeface="AdvOT7b515deb+fb"/>
              </a:rPr>
              <a:t>fi</a:t>
            </a:r>
            <a:r>
              <a:rPr lang="en-US" dirty="0" smtClean="0">
                <a:latin typeface="AdvOT7b515deb"/>
              </a:rPr>
              <a:t>t realized </a:t>
            </a:r>
            <a:r>
              <a:rPr lang="en-US" dirty="0">
                <a:latin typeface="AdvOT7b515deb"/>
              </a:rPr>
              <a:t>by those who engage in both (10).</a:t>
            </a:r>
          </a:p>
          <a:p>
            <a:endParaRPr lang="en-US" dirty="0" smtClean="0">
              <a:latin typeface="AdvOT7b515deb"/>
            </a:endParaRPr>
          </a:p>
          <a:p>
            <a:r>
              <a:rPr lang="en-US" dirty="0" smtClean="0">
                <a:latin typeface="AdvOT7b515deb"/>
              </a:rPr>
              <a:t>Emerging </a:t>
            </a:r>
            <a:r>
              <a:rPr lang="en-US" dirty="0">
                <a:latin typeface="AdvOT7b515deb"/>
              </a:rPr>
              <a:t>evidence demonstrates the </a:t>
            </a:r>
            <a:r>
              <a:rPr lang="en-US" dirty="0" smtClean="0">
                <a:latin typeface="AdvOT7b515deb"/>
              </a:rPr>
              <a:t>bene</a:t>
            </a:r>
            <a:r>
              <a:rPr lang="en-US" dirty="0" smtClean="0">
                <a:latin typeface="AdvOT7b515deb+fb"/>
              </a:rPr>
              <a:t>fi</a:t>
            </a:r>
            <a:r>
              <a:rPr lang="en-US" dirty="0" smtClean="0">
                <a:latin typeface="AdvOT7b515deb"/>
              </a:rPr>
              <a:t>t of </a:t>
            </a:r>
            <a:r>
              <a:rPr lang="en-US" dirty="0">
                <a:latin typeface="AdvOT7b515deb"/>
              </a:rPr>
              <a:t>Internet-based DSMES services </a:t>
            </a:r>
            <a:r>
              <a:rPr lang="en-US" dirty="0" smtClean="0">
                <a:latin typeface="AdvOT7b515deb"/>
              </a:rPr>
              <a:t>for diabetes </a:t>
            </a:r>
            <a:r>
              <a:rPr lang="en-US" dirty="0">
                <a:latin typeface="AdvOT7b515deb"/>
              </a:rPr>
              <a:t>prevention and the </a:t>
            </a:r>
            <a:r>
              <a:rPr lang="en-US" dirty="0" smtClean="0">
                <a:latin typeface="AdvOT7b515deb"/>
              </a:rPr>
              <a:t>management of </a:t>
            </a:r>
            <a:r>
              <a:rPr lang="en-US" dirty="0">
                <a:latin typeface="AdvOT7b515deb"/>
              </a:rPr>
              <a:t>type 2 diabetes (28</a:t>
            </a:r>
            <a:r>
              <a:rPr lang="en-US" dirty="0">
                <a:latin typeface="AdvOT7b515deb+20"/>
              </a:rPr>
              <a:t>–</a:t>
            </a:r>
            <a:r>
              <a:rPr lang="en-US" dirty="0">
                <a:latin typeface="AdvOT7b515deb"/>
              </a:rPr>
              <a:t>30</a:t>
            </a:r>
            <a:r>
              <a:rPr lang="en-US" dirty="0" smtClean="0">
                <a:latin typeface="AdvOT7b515deb"/>
              </a:rPr>
              <a:t>).</a:t>
            </a:r>
          </a:p>
          <a:p>
            <a:endParaRPr lang="en-US" dirty="0" smtClean="0">
              <a:latin typeface="AdvOT7b515deb"/>
            </a:endParaRPr>
          </a:p>
          <a:p>
            <a:r>
              <a:rPr lang="en-US" dirty="0" smtClean="0">
                <a:latin typeface="AdvOT7b515deb"/>
              </a:rPr>
              <a:t>Technology enabled diabetes </a:t>
            </a:r>
            <a:r>
              <a:rPr lang="en-US" dirty="0">
                <a:latin typeface="AdvOT7b515deb"/>
              </a:rPr>
              <a:t>self-management </a:t>
            </a:r>
            <a:r>
              <a:rPr lang="en-US" dirty="0" smtClean="0">
                <a:latin typeface="AdvOT7b515deb"/>
              </a:rPr>
              <a:t>solutions improve </a:t>
            </a:r>
            <a:r>
              <a:rPr lang="en-US" dirty="0">
                <a:latin typeface="AdvOT7b515deb"/>
              </a:rPr>
              <a:t>A1C most effectively </a:t>
            </a:r>
            <a:r>
              <a:rPr lang="en-US" dirty="0" smtClean="0">
                <a:latin typeface="AdvOT7b515deb"/>
              </a:rPr>
              <a:t>when there </a:t>
            </a:r>
            <a:r>
              <a:rPr lang="en-US" dirty="0">
                <a:latin typeface="AdvOT7b515deb"/>
              </a:rPr>
              <a:t>is two-way communication </a:t>
            </a:r>
            <a:r>
              <a:rPr lang="en-US" dirty="0" smtClean="0">
                <a:latin typeface="AdvOT7b515deb"/>
              </a:rPr>
              <a:t>between the </a:t>
            </a:r>
            <a:r>
              <a:rPr lang="en-US" dirty="0">
                <a:latin typeface="AdvOT7b515deb"/>
              </a:rPr>
              <a:t>patient and the health care team, </a:t>
            </a:r>
            <a:r>
              <a:rPr lang="en-US" dirty="0" smtClean="0">
                <a:latin typeface="AdvOT7b515deb"/>
              </a:rPr>
              <a:t>individualized feed </a:t>
            </a:r>
            <a:r>
              <a:rPr lang="en-US" dirty="0" err="1" smtClean="0">
                <a:latin typeface="AdvOT7b515deb"/>
              </a:rPr>
              <a:t>back,use</a:t>
            </a:r>
            <a:r>
              <a:rPr lang="en-US" dirty="0" smtClean="0">
                <a:latin typeface="AdvOT7b515deb"/>
              </a:rPr>
              <a:t> </a:t>
            </a:r>
            <a:r>
              <a:rPr lang="en-US" dirty="0">
                <a:latin typeface="AdvOT7b515deb"/>
              </a:rPr>
              <a:t>of </a:t>
            </a:r>
            <a:r>
              <a:rPr lang="en-US" dirty="0" smtClean="0">
                <a:latin typeface="AdvOT7b515deb"/>
              </a:rPr>
              <a:t>patient-generated health </a:t>
            </a:r>
            <a:r>
              <a:rPr lang="en-US" dirty="0">
                <a:latin typeface="AdvOT7b515deb"/>
              </a:rPr>
              <a:t>data, and education (30).</a:t>
            </a:r>
            <a:endParaRPr lang="en-US" dirty="0"/>
          </a:p>
        </p:txBody>
      </p:sp>
      <p:sp>
        <p:nvSpPr>
          <p:cNvPr id="4" name="Rectangle 3"/>
          <p:cNvSpPr/>
          <p:nvPr/>
        </p:nvSpPr>
        <p:spPr>
          <a:xfrm>
            <a:off x="289560" y="226964"/>
            <a:ext cx="3394197"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41390019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817" y="613342"/>
            <a:ext cx="6096000" cy="1477328"/>
          </a:xfrm>
          <a:prstGeom prst="rect">
            <a:avLst/>
          </a:prstGeom>
        </p:spPr>
        <p:txBody>
          <a:bodyPr>
            <a:spAutoFit/>
          </a:bodyPr>
          <a:lstStyle/>
          <a:p>
            <a:r>
              <a:rPr lang="en-US" dirty="0">
                <a:latin typeface="AdvOT7b515deb"/>
              </a:rPr>
              <a:t>10. </a:t>
            </a:r>
            <a:r>
              <a:rPr lang="en-US" dirty="0" err="1">
                <a:latin typeface="AdvOT7b515deb"/>
              </a:rPr>
              <a:t>Chrvala</a:t>
            </a:r>
            <a:r>
              <a:rPr lang="en-US" dirty="0">
                <a:latin typeface="AdvOT7b515deb"/>
              </a:rPr>
              <a:t> CA, </a:t>
            </a:r>
            <a:r>
              <a:rPr lang="en-US" dirty="0" err="1">
                <a:latin typeface="AdvOT7b515deb"/>
              </a:rPr>
              <a:t>Sherr</a:t>
            </a:r>
            <a:r>
              <a:rPr lang="en-US" dirty="0">
                <a:latin typeface="AdvOT7b515deb"/>
              </a:rPr>
              <a:t> D, </a:t>
            </a:r>
            <a:r>
              <a:rPr lang="en-US" dirty="0" err="1">
                <a:latin typeface="AdvOT7b515deb"/>
              </a:rPr>
              <a:t>Lipman</a:t>
            </a:r>
            <a:r>
              <a:rPr lang="en-US" dirty="0">
                <a:latin typeface="AdvOT7b515deb"/>
              </a:rPr>
              <a:t> RD. Diabetes </a:t>
            </a:r>
            <a:r>
              <a:rPr lang="en-US" dirty="0" err="1">
                <a:latin typeface="AdvOT7b515deb"/>
              </a:rPr>
              <a:t>selfmanagement</a:t>
            </a:r>
            <a:endParaRPr lang="en-US" dirty="0">
              <a:latin typeface="AdvOT7b515deb"/>
            </a:endParaRPr>
          </a:p>
          <a:p>
            <a:r>
              <a:rPr lang="en-US" dirty="0">
                <a:latin typeface="AdvOT7b515deb"/>
              </a:rPr>
              <a:t>education for adults with type 2 diabetes</a:t>
            </a:r>
          </a:p>
          <a:p>
            <a:r>
              <a:rPr lang="en-US" dirty="0">
                <a:latin typeface="AdvOT7b515deb"/>
              </a:rPr>
              <a:t>mellitus: a systematic review of the effect on glycemic</a:t>
            </a:r>
          </a:p>
          <a:p>
            <a:r>
              <a:rPr lang="en-US" dirty="0">
                <a:latin typeface="AdvOT7b515deb"/>
              </a:rPr>
              <a:t>control. Patient </a:t>
            </a:r>
            <a:r>
              <a:rPr lang="en-US" dirty="0" err="1">
                <a:latin typeface="AdvOT7b515deb"/>
              </a:rPr>
              <a:t>Educ</a:t>
            </a:r>
            <a:r>
              <a:rPr lang="en-US" dirty="0">
                <a:latin typeface="AdvOT7b515deb"/>
              </a:rPr>
              <a:t> </a:t>
            </a:r>
            <a:r>
              <a:rPr lang="en-US" dirty="0" err="1">
                <a:latin typeface="AdvOT7b515deb"/>
              </a:rPr>
              <a:t>Couns</a:t>
            </a:r>
            <a:r>
              <a:rPr lang="en-US" dirty="0">
                <a:latin typeface="AdvOT7b515deb"/>
              </a:rPr>
              <a:t> 2016;99:926</a:t>
            </a:r>
            <a:r>
              <a:rPr lang="en-US" dirty="0">
                <a:latin typeface="AdvOT7b515deb+20"/>
              </a:rPr>
              <a:t>–</a:t>
            </a:r>
            <a:r>
              <a:rPr lang="en-US" dirty="0">
                <a:latin typeface="AdvOT7b515deb"/>
              </a:rPr>
              <a:t>943</a:t>
            </a:r>
            <a:endParaRPr lang="en-US" dirty="0"/>
          </a:p>
        </p:txBody>
      </p:sp>
      <p:sp>
        <p:nvSpPr>
          <p:cNvPr id="3" name="Rectangle 2"/>
          <p:cNvSpPr/>
          <p:nvPr/>
        </p:nvSpPr>
        <p:spPr>
          <a:xfrm>
            <a:off x="931817" y="2431427"/>
            <a:ext cx="6096000" cy="3693319"/>
          </a:xfrm>
          <a:prstGeom prst="rect">
            <a:avLst/>
          </a:prstGeom>
        </p:spPr>
        <p:txBody>
          <a:bodyPr>
            <a:spAutoFit/>
          </a:bodyPr>
          <a:lstStyle/>
          <a:p>
            <a:r>
              <a:rPr lang="en-US" dirty="0">
                <a:latin typeface="AdvOT7b515deb"/>
              </a:rPr>
              <a:t>28. Pereira K, Phillips B, Johnson C, </a:t>
            </a:r>
            <a:r>
              <a:rPr lang="en-US" dirty="0" err="1">
                <a:latin typeface="AdvOT7b515deb"/>
              </a:rPr>
              <a:t>Vorderstrasse</a:t>
            </a:r>
            <a:endParaRPr lang="en-US" dirty="0">
              <a:latin typeface="AdvOT7b515deb"/>
            </a:endParaRPr>
          </a:p>
          <a:p>
            <a:r>
              <a:rPr lang="da-DK" dirty="0">
                <a:latin typeface="AdvOT7b515deb"/>
              </a:rPr>
              <a:t>A. Internet delivered diabetes self-management</a:t>
            </a:r>
          </a:p>
          <a:p>
            <a:r>
              <a:rPr lang="en-US" dirty="0">
                <a:latin typeface="AdvOT7b515deb"/>
              </a:rPr>
              <a:t>education: a review. Diabetes </a:t>
            </a:r>
            <a:r>
              <a:rPr lang="en-US" dirty="0" err="1">
                <a:latin typeface="AdvOT7b515deb"/>
              </a:rPr>
              <a:t>Technol</a:t>
            </a:r>
            <a:r>
              <a:rPr lang="en-US" dirty="0">
                <a:latin typeface="AdvOT7b515deb"/>
              </a:rPr>
              <a:t> </a:t>
            </a:r>
            <a:r>
              <a:rPr lang="en-US" dirty="0" err="1">
                <a:latin typeface="AdvOT7b515deb"/>
              </a:rPr>
              <a:t>Ther</a:t>
            </a:r>
            <a:endParaRPr lang="en-US" dirty="0">
              <a:latin typeface="AdvOT7b515deb"/>
            </a:endParaRPr>
          </a:p>
          <a:p>
            <a:r>
              <a:rPr lang="en-US" dirty="0">
                <a:latin typeface="AdvOT7b515deb"/>
              </a:rPr>
              <a:t>2015;17:55</a:t>
            </a:r>
            <a:r>
              <a:rPr lang="en-US" dirty="0">
                <a:latin typeface="AdvOT7b515deb+20"/>
              </a:rPr>
              <a:t>–</a:t>
            </a:r>
            <a:r>
              <a:rPr lang="en-US" dirty="0">
                <a:latin typeface="AdvOT7b515deb"/>
              </a:rPr>
              <a:t>63</a:t>
            </a:r>
          </a:p>
          <a:p>
            <a:r>
              <a:rPr lang="en-US" dirty="0">
                <a:latin typeface="AdvOT7b515deb"/>
              </a:rPr>
              <a:t>29. </a:t>
            </a:r>
            <a:r>
              <a:rPr lang="en-US" dirty="0" err="1">
                <a:latin typeface="AdvOT7b515deb"/>
              </a:rPr>
              <a:t>Sepah</a:t>
            </a:r>
            <a:r>
              <a:rPr lang="en-US" dirty="0">
                <a:latin typeface="AdvOT7b515deb"/>
              </a:rPr>
              <a:t> SC, Jiang L, Peters AL. Long-term outcomes</a:t>
            </a:r>
          </a:p>
          <a:p>
            <a:r>
              <a:rPr lang="en-US" dirty="0">
                <a:latin typeface="AdvOT7b515deb"/>
              </a:rPr>
              <a:t>of a Web-based diabetes prevention program:</a:t>
            </a:r>
          </a:p>
          <a:p>
            <a:r>
              <a:rPr lang="en-US" dirty="0">
                <a:latin typeface="AdvOT7b515deb"/>
              </a:rPr>
              <a:t>2-year results of a single-arm longitudinal</a:t>
            </a:r>
          </a:p>
          <a:p>
            <a:r>
              <a:rPr lang="en-US" dirty="0">
                <a:latin typeface="AdvOT7b515deb"/>
              </a:rPr>
              <a:t>study. J Med Internet Res 2015;17:e92</a:t>
            </a:r>
          </a:p>
          <a:p>
            <a:r>
              <a:rPr lang="en-US" b="1" dirty="0">
                <a:latin typeface="AdvOT7b515deb"/>
              </a:rPr>
              <a:t>30. Greenwood DA, Gee PM, </a:t>
            </a:r>
            <a:r>
              <a:rPr lang="en-US" b="1" dirty="0" err="1">
                <a:latin typeface="AdvOT7b515deb"/>
              </a:rPr>
              <a:t>Fatkin</a:t>
            </a:r>
            <a:r>
              <a:rPr lang="en-US" b="1" dirty="0">
                <a:latin typeface="AdvOT7b515deb"/>
              </a:rPr>
              <a:t> KJ, </a:t>
            </a:r>
            <a:r>
              <a:rPr lang="en-US" b="1" dirty="0" err="1">
                <a:latin typeface="AdvOT7b515deb"/>
              </a:rPr>
              <a:t>Peeples</a:t>
            </a:r>
            <a:endParaRPr lang="en-US" b="1" dirty="0">
              <a:latin typeface="AdvOT7b515deb"/>
            </a:endParaRPr>
          </a:p>
          <a:p>
            <a:r>
              <a:rPr lang="en-US" b="1" dirty="0">
                <a:latin typeface="AdvOT7b515deb"/>
              </a:rPr>
              <a:t>M. A systematic review of reviews evaluating</a:t>
            </a:r>
          </a:p>
          <a:p>
            <a:r>
              <a:rPr lang="en-US" b="1" dirty="0">
                <a:latin typeface="AdvOT7b515deb"/>
              </a:rPr>
              <a:t>technology-enabled diabetes self-management</a:t>
            </a:r>
          </a:p>
          <a:p>
            <a:r>
              <a:rPr lang="en-US" b="1" dirty="0">
                <a:latin typeface="AdvOT7b515deb"/>
              </a:rPr>
              <a:t>education and support. J Diabetes </a:t>
            </a:r>
            <a:r>
              <a:rPr lang="en-US" b="1" dirty="0" err="1">
                <a:latin typeface="AdvOT7b515deb"/>
              </a:rPr>
              <a:t>Sci</a:t>
            </a:r>
            <a:r>
              <a:rPr lang="en-US" b="1" dirty="0">
                <a:latin typeface="AdvOT7b515deb"/>
              </a:rPr>
              <a:t> </a:t>
            </a:r>
            <a:r>
              <a:rPr lang="en-US" b="1" dirty="0" err="1">
                <a:latin typeface="AdvOT7b515deb"/>
              </a:rPr>
              <a:t>Technol</a:t>
            </a:r>
            <a:endParaRPr lang="en-US" b="1" dirty="0">
              <a:latin typeface="AdvOT7b515deb"/>
            </a:endParaRPr>
          </a:p>
          <a:p>
            <a:r>
              <a:rPr lang="en-US" b="1" dirty="0">
                <a:latin typeface="AdvOT7b515deb"/>
              </a:rPr>
              <a:t>2017;11:1015</a:t>
            </a:r>
            <a:r>
              <a:rPr lang="en-US" b="1" dirty="0">
                <a:latin typeface="AdvOT7b515deb+20"/>
              </a:rPr>
              <a:t>–</a:t>
            </a:r>
            <a:r>
              <a:rPr lang="en-US" b="1" dirty="0">
                <a:latin typeface="AdvOT7b515deb"/>
              </a:rPr>
              <a:t>1027</a:t>
            </a:r>
            <a:endParaRPr lang="en-US" b="1" dirty="0"/>
          </a:p>
        </p:txBody>
      </p:sp>
    </p:spTree>
    <p:extLst>
      <p:ext uri="{BB962C8B-B14F-4D97-AF65-F5344CB8AC3E}">
        <p14:creationId xmlns:p14="http://schemas.microsoft.com/office/powerpoint/2010/main" val="12290719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59" y="930172"/>
            <a:ext cx="10615001" cy="646331"/>
          </a:xfrm>
          <a:prstGeom prst="rect">
            <a:avLst/>
          </a:prstGeom>
        </p:spPr>
        <p:txBody>
          <a:bodyPr wrap="square">
            <a:spAutoFit/>
          </a:bodyPr>
          <a:lstStyle/>
          <a:p>
            <a:r>
              <a:rPr lang="en-US" dirty="0">
                <a:latin typeface="AdvOT7b515deb"/>
              </a:rPr>
              <a:t>Additional explanation was added </a:t>
            </a:r>
            <a:r>
              <a:rPr lang="en-US" dirty="0" smtClean="0">
                <a:latin typeface="AdvOT7b515deb"/>
              </a:rPr>
              <a:t>to the </a:t>
            </a:r>
            <a:r>
              <a:rPr lang="en-US" dirty="0">
                <a:latin typeface="AdvOT7b515deb"/>
              </a:rPr>
              <a:t>nutrition section to clarify the </a:t>
            </a:r>
            <a:r>
              <a:rPr lang="en-US" dirty="0" smtClean="0">
                <a:latin typeface="AdvOT7b515deb"/>
              </a:rPr>
              <a:t>ADA</a:t>
            </a:r>
            <a:r>
              <a:rPr lang="en-US" dirty="0" smtClean="0">
                <a:latin typeface="AdvOT7b515deb+20"/>
              </a:rPr>
              <a:t>’</a:t>
            </a:r>
            <a:r>
              <a:rPr lang="en-US" dirty="0" smtClean="0">
                <a:latin typeface="AdvOT7b515deb"/>
              </a:rPr>
              <a:t>s recommendations </a:t>
            </a:r>
            <a:r>
              <a:rPr lang="en-US" dirty="0">
                <a:latin typeface="AdvOT7b515deb"/>
              </a:rPr>
              <a:t>that there is no </a:t>
            </a:r>
            <a:r>
              <a:rPr lang="en-US" dirty="0" smtClean="0">
                <a:latin typeface="AdvOT7b515deb"/>
              </a:rPr>
              <a:t>universal ideal </a:t>
            </a:r>
            <a:r>
              <a:rPr lang="en-US" dirty="0">
                <a:latin typeface="AdvOT7b515deb"/>
              </a:rPr>
              <a:t>macronutrient distribution </a:t>
            </a:r>
            <a:r>
              <a:rPr lang="en-US" dirty="0" smtClean="0">
                <a:latin typeface="AdvOT7b515deb"/>
              </a:rPr>
              <a:t>and that </a:t>
            </a:r>
            <a:r>
              <a:rPr lang="en-US" dirty="0">
                <a:latin typeface="AdvOT7b515deb"/>
              </a:rPr>
              <a:t>eating plans should be individualized.</a:t>
            </a:r>
            <a:endParaRPr lang="en-US" dirty="0"/>
          </a:p>
        </p:txBody>
      </p:sp>
      <p:sp>
        <p:nvSpPr>
          <p:cNvPr id="5" name="Rectangle 4"/>
          <p:cNvSpPr/>
          <p:nvPr/>
        </p:nvSpPr>
        <p:spPr>
          <a:xfrm>
            <a:off x="289560" y="226964"/>
            <a:ext cx="3394197"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pic>
        <p:nvPicPr>
          <p:cNvPr id="5122" name="Picture 2" descr="Image result for diabetic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08" y="2772154"/>
            <a:ext cx="51435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abetic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399" y="2724528"/>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0593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1060638"/>
            <a:ext cx="11390811" cy="4154984"/>
          </a:xfrm>
          <a:prstGeom prst="rect">
            <a:avLst/>
          </a:prstGeom>
        </p:spPr>
        <p:txBody>
          <a:bodyPr wrap="square">
            <a:spAutoFit/>
          </a:bodyPr>
          <a:lstStyle/>
          <a:p>
            <a:r>
              <a:rPr lang="en-US" sz="1600" dirty="0">
                <a:latin typeface="AdvOT3f16987d"/>
              </a:rPr>
              <a:t>Eating Patterns, Macronutrient</a:t>
            </a:r>
          </a:p>
          <a:p>
            <a:r>
              <a:rPr lang="en-US" sz="1600" dirty="0">
                <a:latin typeface="AdvOT3f16987d"/>
              </a:rPr>
              <a:t>Distribution, and Meal </a:t>
            </a:r>
            <a:r>
              <a:rPr lang="en-US" sz="1600" dirty="0" smtClean="0">
                <a:latin typeface="AdvOT3f16987d"/>
              </a:rPr>
              <a:t>Planning</a:t>
            </a:r>
          </a:p>
          <a:p>
            <a:endParaRPr lang="en-US" sz="1600" dirty="0">
              <a:latin typeface="AdvOT3f16987d"/>
            </a:endParaRPr>
          </a:p>
          <a:p>
            <a:r>
              <a:rPr lang="en-US" dirty="0">
                <a:latin typeface="AdvOT7b515deb"/>
              </a:rPr>
              <a:t>Evidence suggests that there is not an </a:t>
            </a:r>
            <a:r>
              <a:rPr lang="en-US" dirty="0" smtClean="0">
                <a:latin typeface="AdvOT7b515deb"/>
              </a:rPr>
              <a:t>ideal percentage </a:t>
            </a:r>
            <a:r>
              <a:rPr lang="en-US" dirty="0">
                <a:latin typeface="AdvOT7b515deb"/>
              </a:rPr>
              <a:t>of calories from carbohydrate</a:t>
            </a:r>
            <a:r>
              <a:rPr lang="en-US" dirty="0" smtClean="0">
                <a:latin typeface="AdvOT7b515deb"/>
              </a:rPr>
              <a:t>, protein</a:t>
            </a:r>
            <a:r>
              <a:rPr lang="en-US" dirty="0">
                <a:latin typeface="AdvOT7b515deb"/>
              </a:rPr>
              <a:t>, and fat for all people with diabetes.</a:t>
            </a:r>
          </a:p>
          <a:p>
            <a:r>
              <a:rPr lang="en-US" dirty="0">
                <a:latin typeface="AdvOT7b515deb"/>
              </a:rPr>
              <a:t>Therefore, macronutrient </a:t>
            </a:r>
            <a:r>
              <a:rPr lang="en-US" dirty="0" smtClean="0">
                <a:latin typeface="AdvOT7b515deb"/>
              </a:rPr>
              <a:t>distribution should </a:t>
            </a:r>
            <a:r>
              <a:rPr lang="en-US" dirty="0">
                <a:latin typeface="AdvOT7b515deb"/>
              </a:rPr>
              <a:t>be based on an individualized </a:t>
            </a:r>
            <a:r>
              <a:rPr lang="en-US" dirty="0" smtClean="0">
                <a:latin typeface="AdvOT7b515deb"/>
              </a:rPr>
              <a:t>assessment of </a:t>
            </a:r>
            <a:r>
              <a:rPr lang="en-US" dirty="0">
                <a:latin typeface="AdvOT7b515deb"/>
              </a:rPr>
              <a:t>current eating patterns, preferences</a:t>
            </a:r>
            <a:r>
              <a:rPr lang="en-US" dirty="0" smtClean="0">
                <a:latin typeface="AdvOT7b515deb"/>
              </a:rPr>
              <a:t>, and </a:t>
            </a:r>
            <a:r>
              <a:rPr lang="en-US" dirty="0">
                <a:latin typeface="AdvOT7b515deb"/>
              </a:rPr>
              <a:t>metabolic goals. </a:t>
            </a:r>
            <a:endParaRPr lang="en-US" dirty="0" smtClean="0">
              <a:latin typeface="AdvOT7b515deb"/>
            </a:endParaRPr>
          </a:p>
          <a:p>
            <a:r>
              <a:rPr lang="en-US" dirty="0" smtClean="0">
                <a:latin typeface="AdvOT7b515deb"/>
              </a:rPr>
              <a:t>Consider personal </a:t>
            </a:r>
            <a:r>
              <a:rPr lang="en-US" dirty="0">
                <a:latin typeface="AdvOT7b515deb"/>
              </a:rPr>
              <a:t>preferences (e.g., tradition, culture</a:t>
            </a:r>
            <a:r>
              <a:rPr lang="en-US" dirty="0" smtClean="0">
                <a:latin typeface="AdvOT7b515deb"/>
              </a:rPr>
              <a:t>, religion</a:t>
            </a:r>
            <a:r>
              <a:rPr lang="en-US" dirty="0">
                <a:latin typeface="AdvOT7b515deb"/>
              </a:rPr>
              <a:t>, health beliefs and goals, economics)</a:t>
            </a:r>
          </a:p>
          <a:p>
            <a:r>
              <a:rPr lang="en-US" dirty="0">
                <a:latin typeface="AdvOT7b515deb"/>
              </a:rPr>
              <a:t>as well as metabolic goals </a:t>
            </a:r>
            <a:r>
              <a:rPr lang="en-US" dirty="0" smtClean="0">
                <a:latin typeface="AdvOT7b515deb"/>
              </a:rPr>
              <a:t>when working </a:t>
            </a:r>
            <a:r>
              <a:rPr lang="en-US" dirty="0">
                <a:latin typeface="AdvOT7b515deb"/>
              </a:rPr>
              <a:t>with individuals to determine </a:t>
            </a:r>
            <a:r>
              <a:rPr lang="en-US" dirty="0" smtClean="0">
                <a:latin typeface="AdvOT7b515deb"/>
              </a:rPr>
              <a:t>the best </a:t>
            </a:r>
            <a:r>
              <a:rPr lang="en-US" dirty="0">
                <a:latin typeface="AdvOT7b515deb"/>
              </a:rPr>
              <a:t>eating pattern for them (42,51). </a:t>
            </a:r>
            <a:endParaRPr lang="en-US" dirty="0" smtClean="0">
              <a:latin typeface="AdvOT7b515deb"/>
            </a:endParaRPr>
          </a:p>
          <a:p>
            <a:endParaRPr lang="en-US" dirty="0">
              <a:latin typeface="AdvOT7b515deb"/>
            </a:endParaRPr>
          </a:p>
          <a:p>
            <a:r>
              <a:rPr lang="en-US" dirty="0" smtClean="0">
                <a:latin typeface="AdvOT7b515deb"/>
              </a:rPr>
              <a:t>It is important </a:t>
            </a:r>
            <a:r>
              <a:rPr lang="en-US" dirty="0">
                <a:latin typeface="AdvOT7b515deb"/>
              </a:rPr>
              <a:t>that each member of </a:t>
            </a:r>
            <a:r>
              <a:rPr lang="en-US" dirty="0" smtClean="0">
                <a:latin typeface="AdvOT7b515deb"/>
              </a:rPr>
              <a:t>the health </a:t>
            </a:r>
            <a:r>
              <a:rPr lang="en-US" dirty="0">
                <a:latin typeface="AdvOT7b515deb"/>
              </a:rPr>
              <a:t>care team be </a:t>
            </a:r>
            <a:r>
              <a:rPr lang="en-US" dirty="0" smtClean="0">
                <a:latin typeface="AdvOT7b515deb"/>
              </a:rPr>
              <a:t>knowledgeable about </a:t>
            </a:r>
            <a:r>
              <a:rPr lang="en-US" dirty="0">
                <a:latin typeface="AdvOT7b515deb"/>
              </a:rPr>
              <a:t>nutrition therapy principles </a:t>
            </a:r>
            <a:r>
              <a:rPr lang="en-US" dirty="0" smtClean="0">
                <a:latin typeface="AdvOT7b515deb"/>
              </a:rPr>
              <a:t>for people </a:t>
            </a:r>
            <a:r>
              <a:rPr lang="en-US" dirty="0">
                <a:latin typeface="AdvOT7b515deb"/>
              </a:rPr>
              <a:t>with all types of diabetes </a:t>
            </a:r>
            <a:r>
              <a:rPr lang="en-US" dirty="0" smtClean="0">
                <a:latin typeface="AdvOT7b515deb"/>
              </a:rPr>
              <a:t>and be </a:t>
            </a:r>
            <a:r>
              <a:rPr lang="en-US" dirty="0">
                <a:latin typeface="AdvOT7b515deb"/>
              </a:rPr>
              <a:t>supportive of their implementation.</a:t>
            </a:r>
          </a:p>
          <a:p>
            <a:endParaRPr lang="en-US" dirty="0" smtClean="0">
              <a:latin typeface="AdvOT7b515deb"/>
            </a:endParaRPr>
          </a:p>
          <a:p>
            <a:r>
              <a:rPr lang="en-US" dirty="0" smtClean="0">
                <a:latin typeface="AdvOT7b515deb"/>
              </a:rPr>
              <a:t>Emphasis </a:t>
            </a:r>
            <a:r>
              <a:rPr lang="en-US" dirty="0">
                <a:latin typeface="AdvOT7b515deb"/>
              </a:rPr>
              <a:t>should be on healthful </a:t>
            </a:r>
            <a:r>
              <a:rPr lang="en-US" dirty="0" smtClean="0">
                <a:latin typeface="AdvOT7b515deb"/>
              </a:rPr>
              <a:t>eating patterns </a:t>
            </a:r>
            <a:r>
              <a:rPr lang="en-US" dirty="0">
                <a:latin typeface="AdvOT7b515deb"/>
              </a:rPr>
              <a:t>containing </a:t>
            </a:r>
            <a:r>
              <a:rPr lang="en-US" dirty="0" smtClean="0">
                <a:latin typeface="AdvOT7b515deb"/>
              </a:rPr>
              <a:t>nutrient-dense foods </a:t>
            </a:r>
            <a:r>
              <a:rPr lang="en-US" dirty="0">
                <a:latin typeface="AdvOT7b515deb"/>
              </a:rPr>
              <a:t>with less focus on speci</a:t>
            </a:r>
            <a:r>
              <a:rPr lang="en-US" dirty="0">
                <a:latin typeface="AdvOT7b515deb+fb"/>
              </a:rPr>
              <a:t>fi</a:t>
            </a:r>
            <a:r>
              <a:rPr lang="en-US" dirty="0">
                <a:latin typeface="AdvOT7b515deb"/>
              </a:rPr>
              <a:t>c </a:t>
            </a:r>
            <a:r>
              <a:rPr lang="en-US" dirty="0" smtClean="0">
                <a:latin typeface="AdvOT7b515deb"/>
              </a:rPr>
              <a:t>nutrients (</a:t>
            </a:r>
            <a:r>
              <a:rPr lang="en-US" dirty="0">
                <a:latin typeface="AdvOT7b515deb"/>
              </a:rPr>
              <a:t>52).</a:t>
            </a:r>
            <a:endParaRPr lang="en-US" dirty="0"/>
          </a:p>
        </p:txBody>
      </p:sp>
      <p:sp>
        <p:nvSpPr>
          <p:cNvPr id="3" name="Rectangle 2"/>
          <p:cNvSpPr/>
          <p:nvPr/>
        </p:nvSpPr>
        <p:spPr>
          <a:xfrm>
            <a:off x="289560" y="226964"/>
            <a:ext cx="3394197"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12014079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1201720"/>
            <a:ext cx="11234057" cy="2585323"/>
          </a:xfrm>
          <a:prstGeom prst="rect">
            <a:avLst/>
          </a:prstGeom>
        </p:spPr>
        <p:txBody>
          <a:bodyPr wrap="square">
            <a:spAutoFit/>
          </a:bodyPr>
          <a:lstStyle/>
          <a:p>
            <a:r>
              <a:rPr lang="en-US" dirty="0">
                <a:latin typeface="AdvOT7b515deb"/>
              </a:rPr>
              <a:t>variety of eating patterns </a:t>
            </a:r>
            <a:r>
              <a:rPr lang="en-US" dirty="0" smtClean="0">
                <a:latin typeface="AdvOT7b515deb"/>
              </a:rPr>
              <a:t>are acceptable </a:t>
            </a:r>
            <a:r>
              <a:rPr lang="en-US" dirty="0">
                <a:latin typeface="AdvOT7b515deb"/>
              </a:rPr>
              <a:t>for the management </a:t>
            </a:r>
            <a:r>
              <a:rPr lang="en-US" dirty="0" smtClean="0">
                <a:latin typeface="AdvOT7b515deb"/>
              </a:rPr>
              <a:t>of diabetes </a:t>
            </a:r>
            <a:r>
              <a:rPr lang="en-US" dirty="0">
                <a:latin typeface="AdvOT7b515deb"/>
              </a:rPr>
              <a:t>(51,53). The Mediterranean</a:t>
            </a:r>
          </a:p>
          <a:p>
            <a:r>
              <a:rPr lang="en-US" dirty="0">
                <a:latin typeface="AdvOT7b515deb"/>
              </a:rPr>
              <a:t>(54,55), Dietary Approaches to Stop </a:t>
            </a:r>
            <a:r>
              <a:rPr lang="en-US" dirty="0" smtClean="0">
                <a:latin typeface="AdvOT7b515deb"/>
              </a:rPr>
              <a:t>Hypertension (</a:t>
            </a:r>
            <a:r>
              <a:rPr lang="en-US" dirty="0">
                <a:latin typeface="AdvOT7b515deb"/>
              </a:rPr>
              <a:t>DASH) (56</a:t>
            </a:r>
            <a:r>
              <a:rPr lang="en-US" dirty="0">
                <a:latin typeface="AdvOT7b515deb+20"/>
              </a:rPr>
              <a:t>–</a:t>
            </a:r>
            <a:r>
              <a:rPr lang="en-US" dirty="0">
                <a:latin typeface="AdvOT7b515deb"/>
              </a:rPr>
              <a:t>58), and </a:t>
            </a:r>
            <a:r>
              <a:rPr lang="en-US" dirty="0" smtClean="0">
                <a:latin typeface="AdvOT7b515deb"/>
              </a:rPr>
              <a:t>plant-based diets </a:t>
            </a:r>
            <a:r>
              <a:rPr lang="en-US" dirty="0">
                <a:latin typeface="AdvOT7b515deb"/>
              </a:rPr>
              <a:t>(59,60) are all examples of </a:t>
            </a:r>
            <a:r>
              <a:rPr lang="en-US" dirty="0" smtClean="0">
                <a:latin typeface="AdvOT7b515deb"/>
              </a:rPr>
              <a:t>healthful eating </a:t>
            </a:r>
            <a:r>
              <a:rPr lang="en-US" dirty="0">
                <a:latin typeface="AdvOT7b515deb"/>
              </a:rPr>
              <a:t>patterns that have shown </a:t>
            </a:r>
            <a:r>
              <a:rPr lang="en-US" dirty="0" smtClean="0">
                <a:latin typeface="AdvOT7b515deb"/>
              </a:rPr>
              <a:t>positive results </a:t>
            </a:r>
            <a:r>
              <a:rPr lang="en-US" dirty="0">
                <a:latin typeface="AdvOT7b515deb"/>
              </a:rPr>
              <a:t>in research, but individualized</a:t>
            </a:r>
          </a:p>
          <a:p>
            <a:r>
              <a:rPr lang="en-US" dirty="0">
                <a:latin typeface="AdvOT7b515deb"/>
              </a:rPr>
              <a:t>meal planning should focus on </a:t>
            </a:r>
            <a:r>
              <a:rPr lang="en-US" dirty="0" smtClean="0">
                <a:latin typeface="AdvOT7b515deb"/>
              </a:rPr>
              <a:t>personal preferences</a:t>
            </a:r>
            <a:r>
              <a:rPr lang="en-US" dirty="0">
                <a:latin typeface="AdvOT7b515deb"/>
              </a:rPr>
              <a:t>, needs, and goals.</a:t>
            </a:r>
          </a:p>
          <a:p>
            <a:endParaRPr lang="en-US" dirty="0" smtClean="0">
              <a:latin typeface="AdvOT7b515deb"/>
            </a:endParaRPr>
          </a:p>
          <a:p>
            <a:r>
              <a:rPr lang="en-US" dirty="0" smtClean="0">
                <a:latin typeface="AdvOT7b515deb"/>
              </a:rPr>
              <a:t>The </a:t>
            </a:r>
            <a:r>
              <a:rPr lang="en-US" dirty="0">
                <a:latin typeface="AdvOT7b515deb"/>
              </a:rPr>
              <a:t>diabetes plate method is </a:t>
            </a:r>
            <a:r>
              <a:rPr lang="en-US" dirty="0" smtClean="0">
                <a:latin typeface="AdvOT7b515deb"/>
              </a:rPr>
              <a:t>commonly used </a:t>
            </a:r>
            <a:r>
              <a:rPr lang="en-US" dirty="0">
                <a:latin typeface="AdvOT7b515deb"/>
              </a:rPr>
              <a:t>for providing basic meal </a:t>
            </a:r>
            <a:r>
              <a:rPr lang="en-US" dirty="0" smtClean="0">
                <a:latin typeface="AdvOT7b515deb"/>
              </a:rPr>
              <a:t>planning guidance </a:t>
            </a:r>
            <a:r>
              <a:rPr lang="en-US" dirty="0">
                <a:latin typeface="AdvOT7b515deb"/>
              </a:rPr>
              <a:t>(61) as it provides a </a:t>
            </a:r>
            <a:r>
              <a:rPr lang="en-US" dirty="0" smtClean="0">
                <a:latin typeface="AdvOT7b515deb"/>
              </a:rPr>
              <a:t>visual guide </a:t>
            </a:r>
            <a:r>
              <a:rPr lang="en-US" dirty="0">
                <a:latin typeface="AdvOT7b515deb"/>
              </a:rPr>
              <a:t>showing how to control calories (</a:t>
            </a:r>
            <a:r>
              <a:rPr lang="en-US" dirty="0" smtClean="0">
                <a:latin typeface="AdvOT7b515deb"/>
              </a:rPr>
              <a:t>by featuring </a:t>
            </a:r>
            <a:r>
              <a:rPr lang="en-US" dirty="0">
                <a:latin typeface="AdvOT7b515deb"/>
              </a:rPr>
              <a:t>a smaller plate) and </a:t>
            </a:r>
            <a:r>
              <a:rPr lang="en-US" dirty="0" smtClean="0">
                <a:latin typeface="AdvOT7b515deb"/>
              </a:rPr>
              <a:t>carbohydrates (</a:t>
            </a:r>
            <a:r>
              <a:rPr lang="en-US" dirty="0">
                <a:latin typeface="AdvOT7b515deb"/>
              </a:rPr>
              <a:t>by limiting them to what </a:t>
            </a:r>
            <a:r>
              <a:rPr lang="en-US" dirty="0">
                <a:latin typeface="AdvOT7b515deb+fb"/>
              </a:rPr>
              <a:t>fi</a:t>
            </a:r>
            <a:r>
              <a:rPr lang="en-US" dirty="0">
                <a:latin typeface="AdvOT7b515deb"/>
              </a:rPr>
              <a:t>ts </a:t>
            </a:r>
            <a:r>
              <a:rPr lang="en-US" dirty="0" smtClean="0">
                <a:latin typeface="AdvOT7b515deb"/>
              </a:rPr>
              <a:t>in one-quarter </a:t>
            </a:r>
            <a:r>
              <a:rPr lang="en-US" dirty="0">
                <a:latin typeface="AdvOT7b515deb"/>
              </a:rPr>
              <a:t>of the plate) and puts an </a:t>
            </a:r>
            <a:r>
              <a:rPr lang="en-US" dirty="0" smtClean="0">
                <a:latin typeface="AdvOT7b515deb"/>
              </a:rPr>
              <a:t>emphasis on </a:t>
            </a:r>
            <a:r>
              <a:rPr lang="en-US" dirty="0">
                <a:latin typeface="AdvOT7b515deb"/>
              </a:rPr>
              <a:t>low-carbohydrate (or nonstarchy)</a:t>
            </a:r>
          </a:p>
          <a:p>
            <a:r>
              <a:rPr lang="en-US" dirty="0">
                <a:latin typeface="AdvOT7b515deb"/>
              </a:rPr>
              <a:t>vegetables.</a:t>
            </a:r>
            <a:endParaRPr lang="en-US" dirty="0"/>
          </a:p>
        </p:txBody>
      </p:sp>
      <p:sp>
        <p:nvSpPr>
          <p:cNvPr id="3" name="Rectangle 2"/>
          <p:cNvSpPr/>
          <p:nvPr/>
        </p:nvSpPr>
        <p:spPr>
          <a:xfrm>
            <a:off x="289560" y="226964"/>
            <a:ext cx="3394197"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18681217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94" y="417233"/>
            <a:ext cx="6096000" cy="2862322"/>
          </a:xfrm>
          <a:prstGeom prst="rect">
            <a:avLst/>
          </a:prstGeom>
        </p:spPr>
        <p:txBody>
          <a:bodyPr>
            <a:spAutoFit/>
          </a:bodyPr>
          <a:lstStyle/>
          <a:p>
            <a:r>
              <a:rPr lang="en-US" dirty="0">
                <a:latin typeface="AdvOT7b515deb"/>
              </a:rPr>
              <a:t>51. MacLeod J, Franz MJ, </a:t>
            </a:r>
            <a:r>
              <a:rPr lang="en-US" dirty="0" err="1">
                <a:latin typeface="AdvOT7b515deb"/>
              </a:rPr>
              <a:t>Handu</a:t>
            </a:r>
            <a:r>
              <a:rPr lang="en-US" dirty="0">
                <a:latin typeface="AdvOT7b515deb"/>
              </a:rPr>
              <a:t> D, et al. Academy</a:t>
            </a:r>
          </a:p>
          <a:p>
            <a:r>
              <a:rPr lang="en-US" dirty="0">
                <a:latin typeface="AdvOT7b515deb"/>
              </a:rPr>
              <a:t>of Nutrition and Dietetics Nutrition practice</a:t>
            </a:r>
          </a:p>
          <a:p>
            <a:r>
              <a:rPr lang="en-US" dirty="0">
                <a:latin typeface="AdvOT7b515deb"/>
              </a:rPr>
              <a:t>guideline for type 1 and type 2 diabetes in adults:</a:t>
            </a:r>
          </a:p>
          <a:p>
            <a:r>
              <a:rPr lang="en-US" dirty="0">
                <a:latin typeface="AdvOT7b515deb"/>
              </a:rPr>
              <a:t>nutrition intervention evidence reviews and recommendations.</a:t>
            </a:r>
          </a:p>
          <a:p>
            <a:r>
              <a:rPr lang="nl-NL" dirty="0">
                <a:latin typeface="AdvOT7b515deb"/>
              </a:rPr>
              <a:t>J Acad Nutr Diet 2017;117:1637</a:t>
            </a:r>
            <a:r>
              <a:rPr lang="nl-NL" dirty="0">
                <a:latin typeface="AdvOT7b515deb+20"/>
              </a:rPr>
              <a:t>–</a:t>
            </a:r>
          </a:p>
          <a:p>
            <a:r>
              <a:rPr lang="en-US" dirty="0">
                <a:latin typeface="AdvOT7b515deb"/>
              </a:rPr>
              <a:t>1658</a:t>
            </a:r>
          </a:p>
          <a:p>
            <a:r>
              <a:rPr lang="en-US" dirty="0">
                <a:latin typeface="AdvOT7b515deb"/>
              </a:rPr>
              <a:t>52</a:t>
            </a:r>
            <a:r>
              <a:rPr lang="en-US" b="1" dirty="0">
                <a:latin typeface="AdvOT7b515deb"/>
              </a:rPr>
              <a:t>. </a:t>
            </a:r>
            <a:r>
              <a:rPr lang="en-US" b="1" dirty="0" err="1">
                <a:latin typeface="AdvOT7b515deb"/>
              </a:rPr>
              <a:t>Maryniuk</a:t>
            </a:r>
            <a:r>
              <a:rPr lang="en-US" b="1" dirty="0">
                <a:latin typeface="AdvOT7b515deb"/>
              </a:rPr>
              <a:t> MD. From pyramids to plates to</a:t>
            </a:r>
          </a:p>
          <a:p>
            <a:r>
              <a:rPr lang="en-US" b="1" dirty="0">
                <a:latin typeface="AdvOT7b515deb"/>
              </a:rPr>
              <a:t>patterns: perspectives </a:t>
            </a:r>
            <a:r>
              <a:rPr lang="en-US" b="1" dirty="0" smtClean="0">
                <a:latin typeface="AdvOT7b515deb"/>
              </a:rPr>
              <a:t>on meal </a:t>
            </a:r>
            <a:r>
              <a:rPr lang="en-US" b="1" dirty="0">
                <a:latin typeface="AdvOT7b515deb"/>
              </a:rPr>
              <a:t>planning. Diabetes</a:t>
            </a:r>
          </a:p>
          <a:p>
            <a:r>
              <a:rPr lang="en-US" b="1" dirty="0" err="1">
                <a:latin typeface="AdvOT7b515deb"/>
              </a:rPr>
              <a:t>Spectr</a:t>
            </a:r>
            <a:r>
              <a:rPr lang="en-US" b="1" dirty="0">
                <a:latin typeface="AdvOT7b515deb"/>
              </a:rPr>
              <a:t> 2017;30:67</a:t>
            </a:r>
            <a:r>
              <a:rPr lang="en-US" b="1" dirty="0">
                <a:latin typeface="AdvOT7b515deb+20"/>
              </a:rPr>
              <a:t>–</a:t>
            </a:r>
            <a:r>
              <a:rPr lang="en-US" b="1" dirty="0">
                <a:latin typeface="AdvOT7b515deb"/>
              </a:rPr>
              <a:t>70</a:t>
            </a:r>
            <a:endParaRPr lang="en-US" b="1" dirty="0"/>
          </a:p>
        </p:txBody>
      </p:sp>
      <p:sp>
        <p:nvSpPr>
          <p:cNvPr id="3" name="Rectangle 2"/>
          <p:cNvSpPr/>
          <p:nvPr/>
        </p:nvSpPr>
        <p:spPr>
          <a:xfrm>
            <a:off x="552994" y="3615121"/>
            <a:ext cx="6096000" cy="2031325"/>
          </a:xfrm>
          <a:prstGeom prst="rect">
            <a:avLst/>
          </a:prstGeom>
        </p:spPr>
        <p:txBody>
          <a:bodyPr>
            <a:spAutoFit/>
          </a:bodyPr>
          <a:lstStyle/>
          <a:p>
            <a:r>
              <a:rPr lang="en-US" dirty="0">
                <a:latin typeface="AdvOT7b515deb"/>
              </a:rPr>
              <a:t>61. </a:t>
            </a:r>
            <a:r>
              <a:rPr lang="en-US" dirty="0" err="1">
                <a:latin typeface="AdvOT7b515deb"/>
              </a:rPr>
              <a:t>BowenME</a:t>
            </a:r>
            <a:r>
              <a:rPr lang="en-US" dirty="0">
                <a:latin typeface="AdvOT7b515deb"/>
              </a:rPr>
              <a:t>, Cavanaugh KL, Wolff K, et al. The</a:t>
            </a:r>
          </a:p>
          <a:p>
            <a:r>
              <a:rPr lang="en-US" dirty="0">
                <a:latin typeface="AdvOT7b515deb"/>
              </a:rPr>
              <a:t>Diabetes Nutrition Education Study randomized</a:t>
            </a:r>
          </a:p>
          <a:p>
            <a:r>
              <a:rPr lang="en-US" dirty="0">
                <a:latin typeface="AdvOT7b515deb"/>
              </a:rPr>
              <a:t>controlled trial: a comparative effectiveness</a:t>
            </a:r>
          </a:p>
          <a:p>
            <a:r>
              <a:rPr lang="en-US" dirty="0">
                <a:latin typeface="AdvOT7b515deb"/>
              </a:rPr>
              <a:t>study of approaches to nutrition in diabetes </a:t>
            </a:r>
            <a:r>
              <a:rPr lang="en-US" dirty="0" err="1">
                <a:latin typeface="AdvOT7b515deb"/>
              </a:rPr>
              <a:t>selfmanagement</a:t>
            </a:r>
            <a:endParaRPr lang="en-US" dirty="0">
              <a:latin typeface="AdvOT7b515deb"/>
            </a:endParaRPr>
          </a:p>
          <a:p>
            <a:r>
              <a:rPr lang="en-US" dirty="0">
                <a:latin typeface="AdvOT7b515deb"/>
              </a:rPr>
              <a:t>education. Patient </a:t>
            </a:r>
            <a:r>
              <a:rPr lang="en-US" dirty="0" err="1">
                <a:latin typeface="AdvOT7b515deb"/>
              </a:rPr>
              <a:t>Educ</a:t>
            </a:r>
            <a:r>
              <a:rPr lang="en-US" dirty="0">
                <a:latin typeface="AdvOT7b515deb"/>
              </a:rPr>
              <a:t> </a:t>
            </a:r>
            <a:r>
              <a:rPr lang="en-US" dirty="0" err="1">
                <a:latin typeface="AdvOT7b515deb"/>
              </a:rPr>
              <a:t>Couns</a:t>
            </a:r>
            <a:endParaRPr lang="en-US" dirty="0">
              <a:latin typeface="AdvOT7b515deb"/>
            </a:endParaRPr>
          </a:p>
          <a:p>
            <a:r>
              <a:rPr lang="en-US" dirty="0">
                <a:latin typeface="AdvOT7b515deb"/>
              </a:rPr>
              <a:t>2016;99:1368</a:t>
            </a:r>
            <a:r>
              <a:rPr lang="en-US" dirty="0">
                <a:latin typeface="AdvOT7b515deb+20"/>
              </a:rPr>
              <a:t>–</a:t>
            </a:r>
            <a:r>
              <a:rPr lang="en-US" dirty="0">
                <a:latin typeface="AdvOT7b515deb"/>
              </a:rPr>
              <a:t>1376</a:t>
            </a:r>
            <a:endParaRPr lang="en-US" dirty="0"/>
          </a:p>
        </p:txBody>
      </p:sp>
    </p:spTree>
    <p:extLst>
      <p:ext uri="{BB962C8B-B14F-4D97-AF65-F5344CB8AC3E}">
        <p14:creationId xmlns:p14="http://schemas.microsoft.com/office/powerpoint/2010/main" val="27628030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43386"/>
            <a:ext cx="8355874" cy="5632311"/>
          </a:xfrm>
          <a:prstGeom prst="rect">
            <a:avLst/>
          </a:prstGeom>
        </p:spPr>
        <p:txBody>
          <a:bodyPr wrap="square">
            <a:spAutoFit/>
          </a:bodyPr>
          <a:lstStyle/>
          <a:p>
            <a:r>
              <a:rPr lang="de-DE" dirty="0">
                <a:latin typeface="AdvOT7b515deb"/>
              </a:rPr>
              <a:t>53. Schwingshackl L, Schwedhelm C, Hoffmann</a:t>
            </a:r>
          </a:p>
          <a:p>
            <a:r>
              <a:rPr lang="en-US" dirty="0">
                <a:latin typeface="AdvOT7b515deb"/>
              </a:rPr>
              <a:t>G, et al. Food groups and risk of all-</a:t>
            </a:r>
            <a:r>
              <a:rPr lang="en-US" dirty="0" err="1">
                <a:latin typeface="AdvOT7b515deb"/>
              </a:rPr>
              <a:t>causemortality</a:t>
            </a:r>
            <a:r>
              <a:rPr lang="en-US" dirty="0">
                <a:latin typeface="AdvOT7b515deb"/>
              </a:rPr>
              <a:t>:</a:t>
            </a:r>
          </a:p>
          <a:p>
            <a:r>
              <a:rPr lang="en-US" dirty="0">
                <a:latin typeface="AdvOT7b515deb"/>
              </a:rPr>
              <a:t>a systematic review and meta-analysis of prospective</a:t>
            </a:r>
          </a:p>
          <a:p>
            <a:r>
              <a:rPr lang="de-DE" dirty="0">
                <a:latin typeface="AdvOT7b515deb"/>
              </a:rPr>
              <a:t>studies. Am J Clin Nutr 2017;105:1462</a:t>
            </a:r>
            <a:r>
              <a:rPr lang="de-DE" dirty="0">
                <a:latin typeface="AdvOT7b515deb+20"/>
              </a:rPr>
              <a:t>–</a:t>
            </a:r>
            <a:r>
              <a:rPr lang="de-DE" dirty="0">
                <a:latin typeface="AdvOT7b515deb"/>
              </a:rPr>
              <a:t>1473</a:t>
            </a:r>
          </a:p>
          <a:p>
            <a:endParaRPr lang="it-IT" dirty="0" smtClean="0">
              <a:latin typeface="AdvOT7b515deb"/>
            </a:endParaRPr>
          </a:p>
          <a:p>
            <a:endParaRPr lang="it-IT" dirty="0">
              <a:latin typeface="AdvOT7b515deb"/>
            </a:endParaRPr>
          </a:p>
          <a:p>
            <a:r>
              <a:rPr lang="en-US" dirty="0" smtClean="0">
                <a:latin typeface="AdvOT7b515deb"/>
              </a:rPr>
              <a:t>55</a:t>
            </a:r>
            <a:r>
              <a:rPr lang="en-US" dirty="0">
                <a:latin typeface="AdvOT7b515deb"/>
              </a:rPr>
              <a:t>. Boucher JL. Mediterranean eating pattern.</a:t>
            </a:r>
          </a:p>
          <a:p>
            <a:r>
              <a:rPr lang="en-US" dirty="0">
                <a:latin typeface="AdvOT7b515deb"/>
              </a:rPr>
              <a:t>Diabetes </a:t>
            </a:r>
            <a:r>
              <a:rPr lang="en-US" dirty="0" err="1">
                <a:latin typeface="AdvOT7b515deb"/>
              </a:rPr>
              <a:t>Spectr</a:t>
            </a:r>
            <a:r>
              <a:rPr lang="en-US" dirty="0">
                <a:latin typeface="AdvOT7b515deb"/>
              </a:rPr>
              <a:t> 2017;30:72</a:t>
            </a:r>
            <a:r>
              <a:rPr lang="en-US" dirty="0">
                <a:latin typeface="AdvOT7b515deb+20"/>
              </a:rPr>
              <a:t>–</a:t>
            </a:r>
            <a:r>
              <a:rPr lang="en-US" dirty="0">
                <a:latin typeface="AdvOT7b515deb"/>
              </a:rPr>
              <a:t>76</a:t>
            </a:r>
          </a:p>
          <a:p>
            <a:endParaRPr lang="da-DK" dirty="0" smtClean="0">
              <a:latin typeface="AdvOT7b515deb"/>
            </a:endParaRPr>
          </a:p>
          <a:p>
            <a:endParaRPr lang="da-DK" dirty="0">
              <a:latin typeface="AdvOT7b515deb"/>
            </a:endParaRPr>
          </a:p>
          <a:p>
            <a:r>
              <a:rPr lang="da-DK" dirty="0" smtClean="0">
                <a:latin typeface="AdvOT7b515deb"/>
              </a:rPr>
              <a:t>56</a:t>
            </a:r>
            <a:r>
              <a:rPr lang="da-DK" dirty="0">
                <a:latin typeface="AdvOT7b515deb"/>
              </a:rPr>
              <a:t>. Cespedes EM, Hu FB, Tinker L, et al. Multiple</a:t>
            </a:r>
          </a:p>
          <a:p>
            <a:r>
              <a:rPr lang="en-US" dirty="0">
                <a:latin typeface="AdvOT7b515deb"/>
              </a:rPr>
              <a:t>healthful dietary patterns and type 2 diabetes in</a:t>
            </a:r>
          </a:p>
          <a:p>
            <a:r>
              <a:rPr lang="en-US" dirty="0">
                <a:latin typeface="AdvOT7b515deb"/>
              </a:rPr>
              <a:t>the Women</a:t>
            </a:r>
            <a:r>
              <a:rPr lang="en-US" dirty="0">
                <a:latin typeface="AdvOT7b515deb+20"/>
              </a:rPr>
              <a:t>’</a:t>
            </a:r>
            <a:r>
              <a:rPr lang="en-US" dirty="0">
                <a:latin typeface="AdvOT7b515deb"/>
              </a:rPr>
              <a:t>s Health Initiative. Am J </a:t>
            </a:r>
            <a:r>
              <a:rPr lang="en-US" dirty="0" err="1">
                <a:latin typeface="AdvOT7b515deb"/>
              </a:rPr>
              <a:t>Epidemiol</a:t>
            </a:r>
            <a:endParaRPr lang="en-US" dirty="0">
              <a:latin typeface="AdvOT7b515deb"/>
            </a:endParaRPr>
          </a:p>
          <a:p>
            <a:r>
              <a:rPr lang="en-US" dirty="0">
                <a:latin typeface="AdvOT7b515deb"/>
              </a:rPr>
              <a:t>2016;183:622</a:t>
            </a:r>
            <a:r>
              <a:rPr lang="en-US" dirty="0">
                <a:latin typeface="AdvOT7b515deb+20"/>
              </a:rPr>
              <a:t>–</a:t>
            </a:r>
            <a:r>
              <a:rPr lang="en-US" dirty="0">
                <a:latin typeface="AdvOT7b515deb"/>
              </a:rPr>
              <a:t>633</a:t>
            </a:r>
          </a:p>
          <a:p>
            <a:endParaRPr lang="en-US" dirty="0" smtClean="0">
              <a:latin typeface="AdvOT7b515deb"/>
            </a:endParaRPr>
          </a:p>
          <a:p>
            <a:endParaRPr lang="en-US" dirty="0">
              <a:latin typeface="AdvOT7b515deb"/>
            </a:endParaRPr>
          </a:p>
          <a:p>
            <a:r>
              <a:rPr lang="en-US" dirty="0" smtClean="0">
                <a:latin typeface="AdvOT7b515deb"/>
              </a:rPr>
              <a:t>58</a:t>
            </a:r>
            <a:r>
              <a:rPr lang="en-US" dirty="0">
                <a:latin typeface="AdvOT7b515deb"/>
              </a:rPr>
              <a:t>. Campbell AP. DASH eating plan: an eating</a:t>
            </a:r>
          </a:p>
          <a:p>
            <a:r>
              <a:rPr lang="en-US" dirty="0">
                <a:latin typeface="AdvOT7b515deb"/>
              </a:rPr>
              <a:t>pattern for diabetes management. Diabetes</a:t>
            </a:r>
          </a:p>
          <a:p>
            <a:r>
              <a:rPr lang="en-US" dirty="0" err="1">
                <a:latin typeface="AdvOT7b515deb"/>
              </a:rPr>
              <a:t>Spectr</a:t>
            </a:r>
            <a:r>
              <a:rPr lang="en-US" dirty="0">
                <a:latin typeface="AdvOT7b515deb"/>
              </a:rPr>
              <a:t> </a:t>
            </a:r>
            <a:r>
              <a:rPr lang="en-US" dirty="0" smtClean="0">
                <a:latin typeface="AdvOT7b515deb"/>
              </a:rPr>
              <a:t>2017;30:76</a:t>
            </a:r>
            <a:r>
              <a:rPr lang="en-US" dirty="0" smtClean="0">
                <a:latin typeface="AdvOT7b515deb+20"/>
              </a:rPr>
              <a:t>–</a:t>
            </a:r>
            <a:r>
              <a:rPr lang="en-US" dirty="0" smtClean="0">
                <a:latin typeface="AdvOT7b515deb"/>
              </a:rPr>
              <a:t>81</a:t>
            </a:r>
          </a:p>
          <a:p>
            <a:endParaRPr lang="en-US" dirty="0">
              <a:latin typeface="AdvOT7b515deb"/>
            </a:endParaRPr>
          </a:p>
        </p:txBody>
      </p:sp>
    </p:spTree>
    <p:extLst>
      <p:ext uri="{BB962C8B-B14F-4D97-AF65-F5344CB8AC3E}">
        <p14:creationId xmlns:p14="http://schemas.microsoft.com/office/powerpoint/2010/main" val="3844526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136339"/>
            <a:ext cx="6096000" cy="3139321"/>
          </a:xfrm>
          <a:prstGeom prst="rect">
            <a:avLst/>
          </a:prstGeom>
        </p:spPr>
        <p:txBody>
          <a:bodyPr>
            <a:spAutoFit/>
          </a:bodyPr>
          <a:lstStyle/>
          <a:p>
            <a:r>
              <a:rPr lang="en-US" dirty="0">
                <a:latin typeface="AdvOT7b515deb"/>
              </a:rPr>
              <a:t>59. </a:t>
            </a:r>
            <a:r>
              <a:rPr lang="en-US" b="1" dirty="0">
                <a:latin typeface="AdvOT7b515deb"/>
              </a:rPr>
              <a:t>Rinaldi S, Campbell EE, Fournier J, O</a:t>
            </a:r>
            <a:r>
              <a:rPr lang="en-US" b="1" dirty="0">
                <a:latin typeface="AdvOT7b515deb+20"/>
              </a:rPr>
              <a:t>’</a:t>
            </a:r>
            <a:r>
              <a:rPr lang="en-US" b="1" dirty="0">
                <a:latin typeface="AdvOT7b515deb"/>
              </a:rPr>
              <a:t>Connor</a:t>
            </a:r>
          </a:p>
          <a:p>
            <a:r>
              <a:rPr lang="en-US" b="1" dirty="0">
                <a:latin typeface="AdvOT7b515deb"/>
              </a:rPr>
              <a:t>C, Madill J. A comprehensive review of the literature</a:t>
            </a:r>
          </a:p>
          <a:p>
            <a:r>
              <a:rPr lang="en-US" b="1" dirty="0">
                <a:latin typeface="AdvOT7b515deb"/>
              </a:rPr>
              <a:t>supporting recommendations from the</a:t>
            </a:r>
          </a:p>
          <a:p>
            <a:r>
              <a:rPr lang="en-US" b="1" dirty="0">
                <a:latin typeface="AdvOT7b515deb"/>
              </a:rPr>
              <a:t>Canadian Diabetes Association for the use of a</a:t>
            </a:r>
          </a:p>
          <a:p>
            <a:r>
              <a:rPr lang="en-US" b="1" dirty="0">
                <a:latin typeface="AdvOT7b515deb"/>
              </a:rPr>
              <a:t>plant-based diet for management of type 2 diabetes.</a:t>
            </a:r>
          </a:p>
          <a:p>
            <a:r>
              <a:rPr lang="en-US" b="1" dirty="0">
                <a:latin typeface="AdvOT7b515deb"/>
              </a:rPr>
              <a:t>Can J Diabetes 2016;40:471</a:t>
            </a:r>
            <a:r>
              <a:rPr lang="en-US" b="1" dirty="0">
                <a:latin typeface="AdvOT7b515deb+20"/>
              </a:rPr>
              <a:t>–</a:t>
            </a:r>
            <a:r>
              <a:rPr lang="en-US" b="1" dirty="0">
                <a:latin typeface="AdvOT7b515deb"/>
              </a:rPr>
              <a:t>477</a:t>
            </a:r>
          </a:p>
          <a:p>
            <a:endParaRPr lang="en-US" dirty="0" smtClean="0">
              <a:latin typeface="AdvOT7b515deb"/>
            </a:endParaRPr>
          </a:p>
          <a:p>
            <a:endParaRPr lang="en-US" dirty="0">
              <a:latin typeface="AdvOT7b515deb"/>
            </a:endParaRPr>
          </a:p>
          <a:p>
            <a:r>
              <a:rPr lang="en-US" dirty="0" smtClean="0">
                <a:latin typeface="AdvOT7b515deb"/>
              </a:rPr>
              <a:t>60</a:t>
            </a:r>
            <a:r>
              <a:rPr lang="en-US" dirty="0">
                <a:latin typeface="AdvOT7b515deb"/>
              </a:rPr>
              <a:t>. </a:t>
            </a:r>
            <a:r>
              <a:rPr lang="en-US" b="1" dirty="0" err="1">
                <a:latin typeface="AdvOT7b515deb"/>
              </a:rPr>
              <a:t>Pawlak</a:t>
            </a:r>
            <a:r>
              <a:rPr lang="en-US" b="1" dirty="0">
                <a:latin typeface="AdvOT7b515deb"/>
              </a:rPr>
              <a:t> R. Vegetarian diets in the prevention</a:t>
            </a:r>
          </a:p>
          <a:p>
            <a:r>
              <a:rPr lang="en-US" b="1" dirty="0">
                <a:latin typeface="AdvOT7b515deb"/>
              </a:rPr>
              <a:t>and management of diabetes and its complications.</a:t>
            </a:r>
          </a:p>
          <a:p>
            <a:r>
              <a:rPr lang="en-US" b="1" dirty="0">
                <a:latin typeface="AdvOT7b515deb"/>
              </a:rPr>
              <a:t>Diabetes </a:t>
            </a:r>
            <a:r>
              <a:rPr lang="en-US" b="1" dirty="0" err="1">
                <a:latin typeface="AdvOT7b515deb"/>
              </a:rPr>
              <a:t>Spectr</a:t>
            </a:r>
            <a:r>
              <a:rPr lang="en-US" b="1" dirty="0">
                <a:latin typeface="AdvOT7b515deb"/>
              </a:rPr>
              <a:t> 2017;30:82</a:t>
            </a:r>
            <a:r>
              <a:rPr lang="en-US" b="1" dirty="0">
                <a:latin typeface="AdvOT7b515deb+20"/>
              </a:rPr>
              <a:t>–</a:t>
            </a:r>
            <a:r>
              <a:rPr lang="en-US" b="1" dirty="0">
                <a:latin typeface="AdvOT7b515deb"/>
              </a:rPr>
              <a:t>88</a:t>
            </a:r>
            <a:endParaRPr lang="en-US" b="1" dirty="0"/>
          </a:p>
        </p:txBody>
      </p:sp>
    </p:spTree>
    <p:extLst>
      <p:ext uri="{BB962C8B-B14F-4D97-AF65-F5344CB8AC3E}">
        <p14:creationId xmlns:p14="http://schemas.microsoft.com/office/powerpoint/2010/main" val="17497757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6162" y="1151598"/>
            <a:ext cx="6096000" cy="923330"/>
          </a:xfrm>
          <a:prstGeom prst="rect">
            <a:avLst/>
          </a:prstGeom>
        </p:spPr>
        <p:txBody>
          <a:bodyPr>
            <a:spAutoFit/>
          </a:bodyPr>
          <a:lstStyle/>
          <a:p>
            <a:r>
              <a:rPr lang="en-US" dirty="0">
                <a:latin typeface="AdvOT7b515deb"/>
              </a:rPr>
              <a:t>Text was added to address the role of</a:t>
            </a:r>
          </a:p>
          <a:p>
            <a:r>
              <a:rPr lang="en-US" dirty="0">
                <a:latin typeface="AdvOT7b515deb"/>
              </a:rPr>
              <a:t>low-carbohydrate diets in people with</a:t>
            </a:r>
          </a:p>
          <a:p>
            <a:r>
              <a:rPr lang="en-US" dirty="0">
                <a:latin typeface="AdvOT7b515deb"/>
              </a:rPr>
              <a:t>diabetes.</a:t>
            </a:r>
            <a:endParaRPr lang="en-US" dirty="0"/>
          </a:p>
        </p:txBody>
      </p:sp>
      <p:sp>
        <p:nvSpPr>
          <p:cNvPr id="6" name="Rectangle 5"/>
          <p:cNvSpPr/>
          <p:nvPr/>
        </p:nvSpPr>
        <p:spPr>
          <a:xfrm>
            <a:off x="670559" y="2616821"/>
            <a:ext cx="10994571" cy="2031325"/>
          </a:xfrm>
          <a:prstGeom prst="rect">
            <a:avLst/>
          </a:prstGeom>
        </p:spPr>
        <p:txBody>
          <a:bodyPr wrap="square">
            <a:spAutoFit/>
          </a:bodyPr>
          <a:lstStyle/>
          <a:p>
            <a:r>
              <a:rPr lang="en-US" dirty="0">
                <a:latin typeface="AdvOT7b515deb"/>
              </a:rPr>
              <a:t>The role of low-carbohydrate diets in </a:t>
            </a:r>
            <a:r>
              <a:rPr lang="en-US" dirty="0" smtClean="0">
                <a:latin typeface="AdvOT7b515deb"/>
              </a:rPr>
              <a:t>patients</a:t>
            </a:r>
            <a:r>
              <a:rPr lang="fa-IR" dirty="0" smtClean="0">
                <a:latin typeface="AdvOT7b515deb"/>
              </a:rPr>
              <a:t> </a:t>
            </a:r>
            <a:r>
              <a:rPr lang="en-US" dirty="0" smtClean="0">
                <a:latin typeface="AdvOT7b515deb"/>
              </a:rPr>
              <a:t>with </a:t>
            </a:r>
            <a:r>
              <a:rPr lang="en-US" dirty="0">
                <a:latin typeface="AdvOT7b515deb"/>
              </a:rPr>
              <a:t>diabetes remains unclear (72).</a:t>
            </a:r>
          </a:p>
          <a:p>
            <a:r>
              <a:rPr lang="en-US" dirty="0">
                <a:latin typeface="AdvOT7b515deb"/>
              </a:rPr>
              <a:t>Part of the confusion is due to </a:t>
            </a:r>
            <a:r>
              <a:rPr lang="en-US" dirty="0" smtClean="0">
                <a:latin typeface="AdvOT7b515deb"/>
              </a:rPr>
              <a:t>the</a:t>
            </a:r>
            <a:r>
              <a:rPr lang="fa-IR" dirty="0" smtClean="0">
                <a:latin typeface="AdvOT7b515deb"/>
              </a:rPr>
              <a:t> </a:t>
            </a:r>
            <a:r>
              <a:rPr lang="en-US" dirty="0" smtClean="0">
                <a:latin typeface="AdvOT7b515deb"/>
              </a:rPr>
              <a:t>wide range</a:t>
            </a:r>
            <a:r>
              <a:rPr lang="fa-IR" dirty="0" smtClean="0">
                <a:latin typeface="AdvOT7b515deb"/>
              </a:rPr>
              <a:t> </a:t>
            </a:r>
            <a:r>
              <a:rPr lang="en-US" dirty="0" smtClean="0">
                <a:latin typeface="AdvOT7b515deb"/>
              </a:rPr>
              <a:t>of </a:t>
            </a:r>
            <a:r>
              <a:rPr lang="en-US" dirty="0">
                <a:latin typeface="AdvOT7b515deb"/>
              </a:rPr>
              <a:t>de</a:t>
            </a:r>
            <a:r>
              <a:rPr lang="en-US" dirty="0">
                <a:latin typeface="AdvOT7b515deb+fb"/>
              </a:rPr>
              <a:t>fi</a:t>
            </a:r>
            <a:r>
              <a:rPr lang="en-US" dirty="0">
                <a:latin typeface="AdvOT7b515deb"/>
              </a:rPr>
              <a:t>nitions for a low-carbohydrate </a:t>
            </a:r>
            <a:r>
              <a:rPr lang="en-US" dirty="0" smtClean="0">
                <a:latin typeface="AdvOT7b515deb"/>
              </a:rPr>
              <a:t>diet</a:t>
            </a:r>
            <a:r>
              <a:rPr lang="fa-IR" dirty="0" smtClean="0">
                <a:latin typeface="AdvOT7b515deb"/>
              </a:rPr>
              <a:t> </a:t>
            </a:r>
            <a:r>
              <a:rPr lang="en-US" dirty="0" smtClean="0">
                <a:latin typeface="AdvOT7b515deb"/>
              </a:rPr>
              <a:t>(</a:t>
            </a:r>
            <a:r>
              <a:rPr lang="en-US" dirty="0">
                <a:latin typeface="AdvOT7b515deb"/>
              </a:rPr>
              <a:t>73,74). </a:t>
            </a:r>
            <a:endParaRPr lang="fa-IR" dirty="0" smtClean="0">
              <a:latin typeface="AdvOT7b515deb"/>
            </a:endParaRPr>
          </a:p>
          <a:p>
            <a:r>
              <a:rPr lang="en-US" dirty="0" smtClean="0">
                <a:latin typeface="AdvOT7b515deb"/>
              </a:rPr>
              <a:t>While </a:t>
            </a:r>
            <a:r>
              <a:rPr lang="en-US" dirty="0">
                <a:latin typeface="AdvOT7b515deb"/>
              </a:rPr>
              <a:t>bene</a:t>
            </a:r>
            <a:r>
              <a:rPr lang="en-US" dirty="0">
                <a:latin typeface="AdvOT7b515deb+fb"/>
              </a:rPr>
              <a:t>fi</a:t>
            </a:r>
            <a:r>
              <a:rPr lang="en-US" dirty="0">
                <a:latin typeface="AdvOT7b515deb"/>
              </a:rPr>
              <a:t>ts to </a:t>
            </a:r>
            <a:r>
              <a:rPr lang="en-US" dirty="0" smtClean="0">
                <a:latin typeface="AdvOT7b515deb"/>
              </a:rPr>
              <a:t>low-carbohydrate</a:t>
            </a:r>
            <a:r>
              <a:rPr lang="fa-IR" dirty="0" smtClean="0">
                <a:latin typeface="AdvOT7b515deb"/>
              </a:rPr>
              <a:t> </a:t>
            </a:r>
            <a:r>
              <a:rPr lang="en-US" dirty="0" smtClean="0">
                <a:latin typeface="AdvOT7b515deb"/>
              </a:rPr>
              <a:t>diets </a:t>
            </a:r>
            <a:r>
              <a:rPr lang="en-US" dirty="0">
                <a:latin typeface="AdvOT7b515deb"/>
              </a:rPr>
              <a:t>have been described, </a:t>
            </a:r>
            <a:r>
              <a:rPr lang="en-US" dirty="0" smtClean="0">
                <a:latin typeface="AdvOT7b515deb"/>
              </a:rPr>
              <a:t>improvements</a:t>
            </a:r>
            <a:r>
              <a:rPr lang="fa-IR" dirty="0" smtClean="0">
                <a:latin typeface="AdvOT7b515deb"/>
              </a:rPr>
              <a:t> </a:t>
            </a:r>
            <a:r>
              <a:rPr lang="en-US" dirty="0" smtClean="0">
                <a:latin typeface="AdvOT7b515deb"/>
              </a:rPr>
              <a:t>tend </a:t>
            </a:r>
            <a:r>
              <a:rPr lang="en-US" dirty="0">
                <a:latin typeface="AdvOT7b515deb"/>
              </a:rPr>
              <a:t>to be in the short term and, </a:t>
            </a:r>
            <a:r>
              <a:rPr lang="en-US" dirty="0" smtClean="0">
                <a:latin typeface="AdvOT7b515deb"/>
              </a:rPr>
              <a:t>over</a:t>
            </a:r>
            <a:r>
              <a:rPr lang="fa-IR" dirty="0" smtClean="0">
                <a:latin typeface="AdvOT7b515deb"/>
              </a:rPr>
              <a:t> </a:t>
            </a:r>
            <a:r>
              <a:rPr lang="en-US" dirty="0" smtClean="0">
                <a:latin typeface="AdvOT7b515deb"/>
              </a:rPr>
              <a:t>time</a:t>
            </a:r>
            <a:r>
              <a:rPr lang="en-US" dirty="0">
                <a:latin typeface="AdvOT7b515deb"/>
              </a:rPr>
              <a:t>, these effects are not </a:t>
            </a:r>
            <a:r>
              <a:rPr lang="en-US" dirty="0" smtClean="0">
                <a:latin typeface="AdvOT7b515deb"/>
              </a:rPr>
              <a:t>maintained</a:t>
            </a:r>
            <a:r>
              <a:rPr lang="fa-IR" dirty="0" smtClean="0">
                <a:latin typeface="AdvOT7b515deb"/>
              </a:rPr>
              <a:t> </a:t>
            </a:r>
            <a:r>
              <a:rPr lang="en-US" dirty="0" smtClean="0">
                <a:latin typeface="AdvOT7b515deb"/>
              </a:rPr>
              <a:t>(</a:t>
            </a:r>
            <a:r>
              <a:rPr lang="en-US" dirty="0">
                <a:latin typeface="AdvOT7b515deb"/>
              </a:rPr>
              <a:t>74</a:t>
            </a:r>
            <a:r>
              <a:rPr lang="en-US" dirty="0">
                <a:latin typeface="AdvOT7b515deb+20"/>
              </a:rPr>
              <a:t>–</a:t>
            </a:r>
            <a:r>
              <a:rPr lang="en-US" dirty="0">
                <a:latin typeface="AdvOT7b515deb"/>
              </a:rPr>
              <a:t>77). While some studies have </a:t>
            </a:r>
            <a:r>
              <a:rPr lang="en-US" dirty="0" smtClean="0">
                <a:latin typeface="AdvOT7b515deb"/>
              </a:rPr>
              <a:t>shown</a:t>
            </a:r>
            <a:r>
              <a:rPr lang="fa-IR" dirty="0" smtClean="0">
                <a:latin typeface="AdvOT7b515deb"/>
              </a:rPr>
              <a:t> </a:t>
            </a:r>
            <a:r>
              <a:rPr lang="en-US" dirty="0" smtClean="0">
                <a:latin typeface="AdvOT7b515deb"/>
              </a:rPr>
              <a:t>modest </a:t>
            </a:r>
            <a:r>
              <a:rPr lang="en-US" dirty="0">
                <a:latin typeface="AdvOT7b515deb"/>
              </a:rPr>
              <a:t>bene</a:t>
            </a:r>
            <a:r>
              <a:rPr lang="en-US" dirty="0">
                <a:latin typeface="AdvOT7b515deb+fb"/>
              </a:rPr>
              <a:t>fi</a:t>
            </a:r>
            <a:r>
              <a:rPr lang="en-US" dirty="0">
                <a:latin typeface="AdvOT7b515deb"/>
              </a:rPr>
              <a:t>ts of very </a:t>
            </a:r>
            <a:r>
              <a:rPr lang="en-US" dirty="0" smtClean="0">
                <a:latin typeface="AdvOT7b515deb"/>
              </a:rPr>
              <a:t>low</a:t>
            </a:r>
            <a:r>
              <a:rPr lang="en-US" dirty="0" smtClean="0">
                <a:latin typeface="AdvOT7b515deb+20"/>
              </a:rPr>
              <a:t>–</a:t>
            </a:r>
            <a:r>
              <a:rPr lang="en-US" dirty="0" smtClean="0">
                <a:latin typeface="AdvOT7b515deb"/>
              </a:rPr>
              <a:t>carbohydrate</a:t>
            </a:r>
            <a:r>
              <a:rPr lang="fa-IR" dirty="0" smtClean="0">
                <a:latin typeface="AdvOT7b515deb"/>
              </a:rPr>
              <a:t> </a:t>
            </a:r>
            <a:r>
              <a:rPr lang="en-US" dirty="0" smtClean="0">
                <a:latin typeface="AdvOT7b515deb"/>
              </a:rPr>
              <a:t>or </a:t>
            </a:r>
            <a:r>
              <a:rPr lang="en-US" dirty="0">
                <a:latin typeface="AdvOT7b515deb"/>
              </a:rPr>
              <a:t>ketogenic diets (less than 50-g </a:t>
            </a:r>
            <a:r>
              <a:rPr lang="en-US" dirty="0" smtClean="0">
                <a:latin typeface="AdvOT7b515deb"/>
              </a:rPr>
              <a:t>carbohydrate</a:t>
            </a:r>
            <a:r>
              <a:rPr lang="fa-IR" dirty="0" smtClean="0">
                <a:latin typeface="AdvOT7b515deb"/>
              </a:rPr>
              <a:t> </a:t>
            </a:r>
            <a:r>
              <a:rPr lang="en-US" dirty="0" smtClean="0">
                <a:latin typeface="AdvOT7b515deb"/>
              </a:rPr>
              <a:t>per </a:t>
            </a:r>
            <a:r>
              <a:rPr lang="en-US" dirty="0">
                <a:latin typeface="AdvOT7b515deb"/>
              </a:rPr>
              <a:t>day) (78,79), this approach</a:t>
            </a:r>
          </a:p>
          <a:p>
            <a:r>
              <a:rPr lang="en-US" dirty="0">
                <a:latin typeface="AdvOT7b515deb"/>
              </a:rPr>
              <a:t>may only be appropriate for </a:t>
            </a:r>
            <a:r>
              <a:rPr lang="en-US" dirty="0" smtClean="0">
                <a:latin typeface="AdvOT7b515deb"/>
              </a:rPr>
              <a:t>short-term</a:t>
            </a:r>
            <a:r>
              <a:rPr lang="fa-IR" dirty="0" smtClean="0">
                <a:latin typeface="AdvOT7b515deb"/>
              </a:rPr>
              <a:t> </a:t>
            </a:r>
            <a:r>
              <a:rPr lang="en-US" dirty="0" smtClean="0">
                <a:latin typeface="AdvOT7b515deb"/>
              </a:rPr>
              <a:t>implementation </a:t>
            </a:r>
            <a:r>
              <a:rPr lang="en-US" dirty="0">
                <a:latin typeface="AdvOT7b515deb"/>
              </a:rPr>
              <a:t>(up to 3</a:t>
            </a:r>
            <a:r>
              <a:rPr lang="en-US" dirty="0">
                <a:latin typeface="AdvOT7b515deb+20"/>
              </a:rPr>
              <a:t>–</a:t>
            </a:r>
            <a:r>
              <a:rPr lang="en-US" dirty="0">
                <a:latin typeface="AdvOT7b515deb"/>
              </a:rPr>
              <a:t>4months) if </a:t>
            </a:r>
            <a:r>
              <a:rPr lang="en-US" dirty="0" smtClean="0">
                <a:latin typeface="AdvOT7b515deb"/>
              </a:rPr>
              <a:t>desired</a:t>
            </a:r>
            <a:r>
              <a:rPr lang="fa-IR" dirty="0" smtClean="0">
                <a:latin typeface="AdvOT7b515deb"/>
              </a:rPr>
              <a:t> </a:t>
            </a:r>
            <a:r>
              <a:rPr lang="en-US" dirty="0" smtClean="0">
                <a:latin typeface="AdvOT7b515deb"/>
              </a:rPr>
              <a:t>by </a:t>
            </a:r>
            <a:r>
              <a:rPr lang="en-US" dirty="0">
                <a:latin typeface="AdvOT7b515deb"/>
              </a:rPr>
              <a:t>the patient, as there is little </a:t>
            </a:r>
            <a:r>
              <a:rPr lang="en-US" dirty="0" smtClean="0">
                <a:latin typeface="AdvOT7b515deb"/>
              </a:rPr>
              <a:t>long</a:t>
            </a:r>
            <a:r>
              <a:rPr lang="fa-IR" dirty="0" smtClean="0">
                <a:latin typeface="AdvOT7b515deb"/>
              </a:rPr>
              <a:t> </a:t>
            </a:r>
            <a:r>
              <a:rPr lang="en-US" dirty="0" smtClean="0">
                <a:latin typeface="AdvOT7b515deb"/>
              </a:rPr>
              <a:t>term</a:t>
            </a:r>
            <a:r>
              <a:rPr lang="fa-IR" dirty="0" smtClean="0">
                <a:latin typeface="AdvOT7b515deb"/>
              </a:rPr>
              <a:t> </a:t>
            </a:r>
            <a:r>
              <a:rPr lang="en-US" dirty="0" smtClean="0">
                <a:latin typeface="AdvOT7b515deb"/>
              </a:rPr>
              <a:t>research </a:t>
            </a:r>
            <a:r>
              <a:rPr lang="en-US" dirty="0">
                <a:latin typeface="AdvOT7b515deb"/>
              </a:rPr>
              <a:t>citing bene</a:t>
            </a:r>
            <a:r>
              <a:rPr lang="en-US" dirty="0">
                <a:latin typeface="AdvOT7b515deb+fb"/>
              </a:rPr>
              <a:t>fi</a:t>
            </a:r>
            <a:r>
              <a:rPr lang="en-US" dirty="0">
                <a:latin typeface="AdvOT7b515deb"/>
              </a:rPr>
              <a:t>ts or harm.</a:t>
            </a:r>
            <a:endParaRPr lang="en-US" dirty="0"/>
          </a:p>
        </p:txBody>
      </p:sp>
      <p:sp>
        <p:nvSpPr>
          <p:cNvPr id="7" name="Rectangle 6"/>
          <p:cNvSpPr/>
          <p:nvPr/>
        </p:nvSpPr>
        <p:spPr>
          <a:xfrm>
            <a:off x="289560" y="226964"/>
            <a:ext cx="3394197" cy="338554"/>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b="1" i="0" u="none" strike="noStrike" baseline="0" dirty="0" smtClean="0">
                <a:solidFill>
                  <a:srgbClr val="0070C0"/>
                </a:solidFill>
              </a:rPr>
              <a:t>Section </a:t>
            </a:r>
            <a:r>
              <a:rPr lang="fa-IR" sz="1600" b="1" i="0" u="none" strike="noStrike" baseline="0" dirty="0" smtClean="0">
                <a:solidFill>
                  <a:srgbClr val="0070C0"/>
                </a:solidFill>
              </a:rPr>
              <a:t>4</a:t>
            </a:r>
            <a:r>
              <a:rPr lang="en-US" sz="1600" b="1" i="0" u="none" strike="noStrike" baseline="0" dirty="0" smtClean="0">
                <a:solidFill>
                  <a:srgbClr val="0070C0"/>
                </a:solidFill>
              </a:rPr>
              <a:t>. </a:t>
            </a:r>
            <a:r>
              <a:rPr lang="en-US" sz="1600" b="1" dirty="0">
                <a:solidFill>
                  <a:srgbClr val="0070C0"/>
                </a:solidFill>
              </a:rPr>
              <a:t>Lifestyle Management</a:t>
            </a:r>
            <a:endParaRPr lang="en-US" sz="1600" b="1" i="0" u="none" strike="noStrike" baseline="0" dirty="0" smtClean="0">
              <a:solidFill>
                <a:srgbClr val="0070C0"/>
              </a:solidFill>
            </a:endParaRPr>
          </a:p>
        </p:txBody>
      </p:sp>
    </p:spTree>
    <p:extLst>
      <p:ext uri="{BB962C8B-B14F-4D97-AF65-F5344CB8AC3E}">
        <p14:creationId xmlns:p14="http://schemas.microsoft.com/office/powerpoint/2010/main" val="260946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6363</TotalTime>
  <Words>6964</Words>
  <Application>Microsoft Office PowerPoint</Application>
  <PresentationFormat>Widescreen</PresentationFormat>
  <Paragraphs>708</Paragraphs>
  <Slides>127</Slides>
  <Notes>1</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127</vt:i4>
      </vt:variant>
    </vt:vector>
  </HeadingPairs>
  <TitlesOfParts>
    <vt:vector size="152" baseType="lpstr">
      <vt:lpstr>AdvOT3f16987d</vt:lpstr>
      <vt:lpstr>AdvOT7b515deb</vt:lpstr>
      <vt:lpstr>AdvOT7b515deb+20</vt:lpstr>
      <vt:lpstr>AdvOT7b515deb+fb</vt:lpstr>
      <vt:lpstr>AdvOT8eb9eec2.B</vt:lpstr>
      <vt:lpstr>Arial</vt:lpstr>
      <vt:lpstr>Arial</vt:lpstr>
      <vt:lpstr>ArialMT-Identity-H</vt:lpstr>
      <vt:lpstr>AvenirNextLTPro-Bold</vt:lpstr>
      <vt:lpstr>AvenirNextLTPro-It</vt:lpstr>
      <vt:lpstr>AvenirNextLTPro-Regular</vt:lpstr>
      <vt:lpstr>Calibri</vt:lpstr>
      <vt:lpstr>Calibri Light</vt:lpstr>
      <vt:lpstr>FrutigerLTStd-Italic</vt:lpstr>
      <vt:lpstr>FrutigerLTStd-Roman</vt:lpstr>
      <vt:lpstr>Helvetica</vt:lpstr>
      <vt:lpstr>Helvetica-Bold</vt:lpstr>
      <vt:lpstr>Helvetica-Oblique</vt:lpstr>
      <vt:lpstr>inherit</vt:lpstr>
      <vt:lpstr>MinionPro-Regular</vt:lpstr>
      <vt:lpstr>Open Sans</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dc:creator>
  <cp:lastModifiedBy>maid</cp:lastModifiedBy>
  <cp:revision>370</cp:revision>
  <dcterms:created xsi:type="dcterms:W3CDTF">2017-12-26T20:02:12Z</dcterms:created>
  <dcterms:modified xsi:type="dcterms:W3CDTF">2018-01-01T03:12:03Z</dcterms:modified>
</cp:coreProperties>
</file>