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328" r:id="rId2"/>
    <p:sldId id="256" r:id="rId3"/>
    <p:sldId id="330" r:id="rId4"/>
    <p:sldId id="289" r:id="rId5"/>
    <p:sldId id="299" r:id="rId6"/>
    <p:sldId id="288" r:id="rId7"/>
    <p:sldId id="331" r:id="rId8"/>
    <p:sldId id="313" r:id="rId9"/>
    <p:sldId id="314" r:id="rId10"/>
    <p:sldId id="324" r:id="rId11"/>
    <p:sldId id="303" r:id="rId12"/>
    <p:sldId id="315" r:id="rId13"/>
    <p:sldId id="326" r:id="rId14"/>
    <p:sldId id="259" r:id="rId15"/>
    <p:sldId id="268" r:id="rId16"/>
    <p:sldId id="269" r:id="rId17"/>
    <p:sldId id="270" r:id="rId18"/>
    <p:sldId id="322" r:id="rId19"/>
    <p:sldId id="271" r:id="rId20"/>
    <p:sldId id="272" r:id="rId21"/>
    <p:sldId id="273" r:id="rId22"/>
    <p:sldId id="306" r:id="rId23"/>
    <p:sldId id="320" r:id="rId24"/>
    <p:sldId id="334" r:id="rId25"/>
    <p:sldId id="325" r:id="rId26"/>
    <p:sldId id="323" r:id="rId27"/>
    <p:sldId id="276" r:id="rId28"/>
    <p:sldId id="277" r:id="rId29"/>
    <p:sldId id="286" r:id="rId30"/>
    <p:sldId id="287" r:id="rId31"/>
    <p:sldId id="304" r:id="rId32"/>
    <p:sldId id="319" r:id="rId33"/>
    <p:sldId id="333" r:id="rId34"/>
    <p:sldId id="327" r:id="rId35"/>
    <p:sldId id="294" r:id="rId36"/>
    <p:sldId id="295" r:id="rId37"/>
    <p:sldId id="296" r:id="rId38"/>
    <p:sldId id="32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06F8A-1CEB-4F7D-AD39-5781D31A2A91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BB985-C690-4842-B472-3C479BFD1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0B95C-A6A2-4E22-B098-3B781629F59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239" y="4381927"/>
            <a:ext cx="4482845" cy="4112899"/>
          </a:xfrm>
          <a:noFill/>
          <a:ln/>
        </p:spPr>
        <p:txBody>
          <a:bodyPr/>
          <a:lstStyle/>
          <a:p>
            <a:pPr marL="6350" lvl="4" eaLnBrk="1" hangingPunct="1">
              <a:tabLst>
                <a:tab pos="190500" algn="l"/>
              </a:tabLst>
            </a:pPr>
            <a:r>
              <a:rPr lang="en-GB" sz="1000" dirty="0" smtClean="0"/>
              <a:t>As a person deteriorates from having a normal insulin profile to having impaired glucose tolerance and, finally, type 2 diabetes, the insulin response to glucose becomes both blunted and delayed, and eventually fails completely. As we might expect, these changes have profound effects on glucose metabolism.</a:t>
            </a:r>
            <a:endParaRPr lang="da-DK" sz="1000" dirty="0" smtClean="0"/>
          </a:p>
          <a:p>
            <a:pPr eaLnBrk="1" hangingPunct="1">
              <a:tabLst>
                <a:tab pos="190500" algn="l"/>
              </a:tabLst>
            </a:pPr>
            <a:endParaRPr lang="en-GB" sz="1000" dirty="0" smtClean="0"/>
          </a:p>
          <a:p>
            <a:pPr marL="6350" lvl="4" eaLnBrk="1" hangingPunct="1">
              <a:tabLst>
                <a:tab pos="190500" algn="l"/>
              </a:tabLst>
            </a:pPr>
            <a:r>
              <a:rPr lang="en-GB" sz="1000" dirty="0" smtClean="0"/>
              <a:t>1.	Coates PA, et al. A glimpse of the ‘natural history’ of established type 2 diabetes mellitus from the spectrum of metabolic and hormonal responses to a mixed meal at the time of diagnosis. </a:t>
            </a:r>
            <a:r>
              <a:rPr lang="en-GB" sz="1000" i="1" dirty="0" smtClean="0"/>
              <a:t>Diabetes Res </a:t>
            </a:r>
            <a:r>
              <a:rPr lang="en-GB" sz="1000" i="1" dirty="0" err="1" smtClean="0"/>
              <a:t>Clin</a:t>
            </a:r>
            <a:r>
              <a:rPr lang="en-GB" sz="1000" i="1" dirty="0" smtClean="0"/>
              <a:t> </a:t>
            </a:r>
            <a:r>
              <a:rPr lang="en-GB" sz="1000" i="1" dirty="0" err="1" smtClean="0"/>
              <a:t>Pract</a:t>
            </a:r>
            <a:r>
              <a:rPr lang="en-GB" sz="1000" dirty="0" smtClean="0"/>
              <a:t> 1994; 26: 177–87.</a:t>
            </a:r>
          </a:p>
          <a:p>
            <a:pPr eaLnBrk="1" hangingPunct="1">
              <a:tabLst>
                <a:tab pos="190500" algn="l"/>
              </a:tabLst>
            </a:pPr>
            <a:endParaRPr lang="da-DK" sz="1000" dirty="0" smtClean="0"/>
          </a:p>
          <a:p>
            <a:pPr eaLnBrk="1" hangingPunct="1">
              <a:tabLst>
                <a:tab pos="190500" algn="l"/>
              </a:tabLst>
            </a:pPr>
            <a:endParaRPr lang="da-DK" sz="1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3F6D8-EC9E-4FD3-9757-03A910CEDFDB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901C35-4028-4584-85AF-46B9B229BC7E}" type="slidenum">
              <a:rPr lang="fr-FR" sz="1200"/>
              <a:pPr algn="r"/>
              <a:t>9</a:t>
            </a:fld>
            <a:endParaRPr lang="fr-FR" sz="120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6" tIns="46803" rIns="93606" bIns="46803" anchor="b"/>
          <a:lstStyle/>
          <a:p>
            <a:pPr algn="r" defTabSz="935038"/>
            <a:fld id="{A56BEB1E-5CC3-4846-AFF7-5B6189D060A4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defTabSz="935038"/>
              <a:t>9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13212"/>
          </a:xfrm>
          <a:noFill/>
          <a:ln/>
        </p:spPr>
        <p:txBody>
          <a:bodyPr lIns="93606" tIns="46803" rIns="93606" bIns="46803"/>
          <a:lstStyle/>
          <a:p>
            <a:pPr marL="177800" indent="-177800" eaLnBrk="1" hangingPunct="1">
              <a:tabLst>
                <a:tab pos="173038" algn="l"/>
              </a:tabLst>
            </a:pPr>
            <a:endParaRPr lang="en-US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2EA2-77BB-4C0D-969F-2F48498AE4E2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A7C6-5D1E-4E16-970A-2DD0BC3C3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95535" y="260648"/>
          <a:ext cx="8424935" cy="6318701"/>
        </p:xfrm>
        <a:graphic>
          <a:graphicData uri="http://schemas.openxmlformats.org/presentationml/2006/ole">
            <p:oleObj spid="_x0000_s22530" name="Acrobat Document" r:id="rId3" imgW="6858000" imgH="51435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08720"/>
            <a:ext cx="779040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SULFONYLUREASur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C:\Documents and Settings\Dr.Delshad\My Documents\My Pictures\flower0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848872" cy="4525963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 sulfonamide derivatives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Their  hypoglycemic actions were  discovered inadvertently   when one of the initial  agents was given to treat patients with typhoid fever</a:t>
            </a:r>
          </a:p>
          <a:p>
            <a:r>
              <a:rPr lang="en-US" dirty="0" smtClean="0"/>
              <a:t>Since 1950s, have been used extensively as insulin </a:t>
            </a:r>
            <a:r>
              <a:rPr lang="en-US" dirty="0" err="1" smtClean="0"/>
              <a:t>secretagogues</a:t>
            </a:r>
            <a:r>
              <a:rPr lang="en-US" dirty="0" smtClean="0"/>
              <a:t> for the treatment of T2DM. 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Sulfonylureas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cause only first-phase insulin release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   (preformed insulin) whereas nutrients stimulate both  first-phase and second-phase insulin release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67544" y="260648"/>
            <a:ext cx="7848872" cy="1150938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Sulfonylureas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772816"/>
            <a:ext cx="7272808" cy="464742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►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First generation = 1955 </a:t>
            </a:r>
          </a:p>
          <a:p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○</a:t>
            </a:r>
            <a:r>
              <a:rPr lang="en-US" sz="2800" dirty="0" err="1" smtClean="0"/>
              <a:t>Tolbutamide</a:t>
            </a:r>
            <a:endParaRPr lang="en-US" sz="2800" dirty="0" smtClean="0"/>
          </a:p>
          <a:p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○ </a:t>
            </a:r>
            <a:r>
              <a:rPr lang="en-US" sz="2800" dirty="0" err="1" smtClean="0"/>
              <a:t>Acetohexamide</a:t>
            </a:r>
            <a:endParaRPr lang="en-US" sz="2800" dirty="0" smtClean="0"/>
          </a:p>
          <a:p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○ </a:t>
            </a:r>
            <a:r>
              <a:rPr lang="en-US" sz="2800" dirty="0" err="1" smtClean="0"/>
              <a:t>Tolazamide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○ </a:t>
            </a:r>
            <a:r>
              <a:rPr lang="en-US" sz="2800" dirty="0" err="1" smtClean="0"/>
              <a:t>Chlorporpamide</a:t>
            </a:r>
            <a:endParaRPr lang="en-US" sz="2800" dirty="0" smtClean="0"/>
          </a:p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►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Second generation = early 1980s</a:t>
            </a:r>
          </a:p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         ○ </a:t>
            </a:r>
            <a:r>
              <a:rPr lang="en-US" sz="2800" dirty="0" err="1" smtClean="0"/>
              <a:t>Glyburide</a:t>
            </a:r>
            <a:r>
              <a:rPr lang="en-US" sz="2800" dirty="0" smtClean="0"/>
              <a:t> (</a:t>
            </a:r>
            <a:r>
              <a:rPr lang="en-US" sz="2800" dirty="0" err="1" smtClean="0"/>
              <a:t>Glibenclamide</a:t>
            </a:r>
            <a:r>
              <a:rPr lang="en-US" sz="2800" dirty="0" smtClean="0"/>
              <a:t>) </a:t>
            </a:r>
          </a:p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         ○ </a:t>
            </a:r>
            <a:r>
              <a:rPr lang="en-US" sz="2800" dirty="0" err="1" smtClean="0"/>
              <a:t>Glipizide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         ○ </a:t>
            </a:r>
            <a:r>
              <a:rPr lang="en-US" sz="2800" dirty="0" err="1" smtClean="0"/>
              <a:t>Gliclazide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         ○ </a:t>
            </a:r>
            <a:r>
              <a:rPr lang="en-US" sz="2800" dirty="0" err="1" smtClean="0"/>
              <a:t>Glimepiride</a:t>
            </a:r>
            <a:endParaRPr lang="en-US" sz="2800" dirty="0" smtClean="0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67544" y="260648"/>
            <a:ext cx="7848872" cy="1150938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Sulfonylureas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SUR affinity of the first-generation is only about 1/1000 of that of the second generation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effective doses of the second-generation are in the range of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1–20 mg</a:t>
            </a:r>
            <a:r>
              <a:rPr lang="en-US" dirty="0" smtClean="0"/>
              <a:t>, whereas those of the first-generation are ∼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250–3000 mg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Sulfonylureas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Intracellular mechanisms through which glucose stimulates insulin secretion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272808" cy="29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340768"/>
            <a:ext cx="7304175" cy="4711848"/>
          </a:xfrm>
          <a:noFill/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71600" y="260648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Pancreatic Effects of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Sulfonylureas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048" y="622802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efficacy</a:t>
            </a:r>
            <a:r>
              <a:rPr lang="en-US" dirty="0"/>
              <a:t> </a:t>
            </a:r>
            <a:r>
              <a:rPr lang="en-US" dirty="0" smtClean="0"/>
              <a:t> of </a:t>
            </a:r>
            <a:r>
              <a:rPr lang="en-US" dirty="0" err="1" smtClean="0"/>
              <a:t>sulfonylureas</a:t>
            </a:r>
            <a:r>
              <a:rPr lang="en-US" dirty="0" smtClean="0"/>
              <a:t> depends on adequate remaining function of the β -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Sulfonylureas</a:t>
            </a:r>
            <a:r>
              <a:rPr lang="en-US" dirty="0" smtClean="0"/>
              <a:t> exert minor glucose </a:t>
            </a:r>
            <a:r>
              <a:rPr lang="en-US" dirty="0"/>
              <a:t> </a:t>
            </a:r>
            <a:r>
              <a:rPr lang="en-US" dirty="0" smtClean="0"/>
              <a:t>lowering effects independently of increased insulin secretion :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•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 small reduction in glucagon concentrations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</a:t>
            </a:r>
            <a:r>
              <a:rPr lang="en-US" dirty="0" smtClean="0">
                <a:solidFill>
                  <a:srgbClr val="FF0000"/>
                </a:solidFill>
              </a:rPr>
              <a:t>•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ncreased peripheral glucose transport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 •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Increased hepatic glucose deposition</a:t>
            </a:r>
          </a:p>
          <a:p>
            <a:pPr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But these effects are not regarded to be of sufficient  magnitude to be clinically relevant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525205" y="1700808"/>
            <a:ext cx="1207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67544" y="260648"/>
            <a:ext cx="8208912" cy="1150938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Extrapancreatic</a:t>
            </a:r>
            <a:r>
              <a:rPr lang="en-US" dirty="0" smtClean="0">
                <a:solidFill>
                  <a:srgbClr val="002060"/>
                </a:solidFill>
              </a:rPr>
              <a:t> Effects of </a:t>
            </a:r>
            <a:r>
              <a:rPr lang="en-US" dirty="0" err="1" smtClean="0">
                <a:solidFill>
                  <a:srgbClr val="002060"/>
                </a:solidFill>
              </a:rPr>
              <a:t>Sulfonylureas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464496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They are generally well absorbed, and reach peak plasma concentration in 2 – 4 hours.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highly bound to plasma proteins which can lead to interactions with other protein-bound drugs such as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Salicylates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Sulfonamides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Warfarin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 smtClean="0"/>
              <a:t>Displacement of protein – bound sulfonylurea can increase the risk of hypoglycemia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67544" y="260648"/>
            <a:ext cx="8208912" cy="1150938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</a:rPr>
              <a:t>Sulfonylureas</a:t>
            </a:r>
            <a:r>
              <a:rPr lang="en-US" b="1" dirty="0" smtClean="0">
                <a:solidFill>
                  <a:srgbClr val="002060"/>
                </a:solidFill>
              </a:rPr>
              <a:t> : Pharmacokinetic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548081"/>
            <a:ext cx="4487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Glyburide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glibenclamide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084655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Hypoglycemic effect appears to be equal to that of other </a:t>
            </a:r>
            <a:r>
              <a:rPr lang="en-US" dirty="0" err="1" smtClean="0"/>
              <a:t>sulfonylureas</a:t>
            </a:r>
            <a:r>
              <a:rPr lang="en-US" dirty="0" smtClean="0"/>
              <a:t>. Is associated with a high rate of serious  and fatal hypoglycemia.</a:t>
            </a:r>
          </a:p>
          <a:p>
            <a:r>
              <a:rPr lang="en-US" dirty="0" smtClean="0"/>
              <a:t>Modest weight gain. </a:t>
            </a:r>
          </a:p>
          <a:p>
            <a:r>
              <a:rPr lang="en-US" dirty="0" smtClean="0"/>
              <a:t> Relative lack of specificity on the different KATP channels.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9552" y="380181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Short-acting formulation and extended-release formulation</a:t>
            </a:r>
          </a:p>
          <a:p>
            <a:r>
              <a:rPr lang="en-US" dirty="0" smtClean="0"/>
              <a:t> The short-acting form is rapidly absorbed and is completely </a:t>
            </a:r>
            <a:r>
              <a:rPr lang="en-US" dirty="0" err="1" smtClean="0"/>
              <a:t>bioavailable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Is eliminated with a half-life  of 2 to 4 hours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1560" y="3214717"/>
            <a:ext cx="1795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Glipizide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48" y="532501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selective for the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/>
              <a:t>cell KATP channel</a:t>
            </a:r>
          </a:p>
          <a:p>
            <a:r>
              <a:rPr lang="en-US" dirty="0" smtClean="0"/>
              <a:t>Bind  2.5- to 3.0-fold faster and dissociate 8.0- to 9.0-fold faster than </a:t>
            </a:r>
            <a:r>
              <a:rPr lang="en-US" dirty="0" err="1" smtClean="0"/>
              <a:t>glyburide</a:t>
            </a:r>
            <a:endParaRPr lang="en-US" dirty="0" smtClean="0"/>
          </a:p>
          <a:p>
            <a:r>
              <a:rPr lang="en-US" dirty="0" smtClean="0"/>
              <a:t>  from its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/>
              <a:t>-cell KATP-binding site </a:t>
            </a:r>
          </a:p>
          <a:p>
            <a:r>
              <a:rPr lang="en-US" dirty="0" smtClean="0"/>
              <a:t>Insulin release is more rapid and of shorter duration than that with </a:t>
            </a:r>
            <a:r>
              <a:rPr lang="en-US" dirty="0" err="1" smtClean="0"/>
              <a:t>glyburide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560" y="4716433"/>
            <a:ext cx="4342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Glimepiride</a:t>
            </a:r>
            <a:r>
              <a:rPr lang="en-US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sz="32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Gliclazide</a:t>
            </a:r>
            <a:r>
              <a:rPr lang="en-US" sz="3200" i="1" dirty="0" smtClean="0"/>
              <a:t> </a:t>
            </a:r>
            <a:endParaRPr lang="en-US" sz="3200" dirty="0" smtClean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67544" y="260648"/>
            <a:ext cx="8208912" cy="1150938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Sulfonylureas</a:t>
            </a:r>
            <a:r>
              <a:rPr lang="en-US" sz="4400" b="1" dirty="0" smtClean="0">
                <a:solidFill>
                  <a:srgbClr val="002060"/>
                </a:solidFill>
              </a:rPr>
              <a:t> : Pharmacokinetic</a:t>
            </a:r>
            <a:r>
              <a:rPr lang="en-US" sz="4800" b="1" dirty="0" smtClean="0">
                <a:solidFill>
                  <a:srgbClr val="002060"/>
                </a:solidFill>
              </a:rPr>
              <a:t/>
            </a:r>
            <a:br>
              <a:rPr lang="en-US" sz="4800" b="1" dirty="0" smtClean="0">
                <a:solidFill>
                  <a:srgbClr val="002060"/>
                </a:solidFill>
              </a:rPr>
            </a:b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85184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As  </a:t>
            </a:r>
            <a:r>
              <a:rPr lang="en-US" dirty="0" err="1" smtClean="0"/>
              <a:t>monotherapy</a:t>
            </a:r>
            <a:r>
              <a:rPr lang="en-US" dirty="0" smtClean="0"/>
              <a:t> and in combination  with </a:t>
            </a:r>
            <a:r>
              <a:rPr lang="en-US" dirty="0" err="1" smtClean="0"/>
              <a:t>Metformin</a:t>
            </a:r>
            <a:r>
              <a:rPr lang="en-US" dirty="0" smtClean="0"/>
              <a:t> or a TZDs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Begin with a low dose, with SMBG at least once daily during the first few weeks.</a:t>
            </a:r>
          </a:p>
          <a:p>
            <a:r>
              <a:rPr lang="en-US" dirty="0" smtClean="0"/>
              <a:t>Up titrate the dosage at 2 – 4 week intervals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Hypoglycemia, or early hypoglycemic symptoms are the main limitation to dose escalation </a:t>
            </a:r>
          </a:p>
          <a:p>
            <a:r>
              <a:rPr lang="en-US" dirty="0" smtClean="0"/>
              <a:t>Maximal blood glucose – lowering effect  is usually achieved at a dose that is well below the recommended maximum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Sulfonylureas : Pharmacokinetic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67544" y="260648"/>
            <a:ext cx="8208912" cy="1150938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Sulfonylureas</a:t>
            </a:r>
            <a:r>
              <a:rPr lang="en-US" sz="4000" b="1" dirty="0" smtClean="0">
                <a:solidFill>
                  <a:srgbClr val="002060"/>
                </a:solidFill>
              </a:rPr>
              <a:t> :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Indications and contraindications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H. </a:t>
            </a:r>
            <a:r>
              <a:rPr lang="en-US" sz="35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Delshad</a:t>
            </a:r>
            <a:r>
              <a:rPr lang="en-US" sz="3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M.D</a:t>
            </a:r>
          </a:p>
          <a:p>
            <a:r>
              <a:rPr lang="en-US" dirty="0" smtClean="0">
                <a:latin typeface="Amazone BT" pitchFamily="66" charset="0"/>
              </a:rPr>
              <a:t>Endocrinologist</a:t>
            </a:r>
          </a:p>
          <a:p>
            <a:r>
              <a:rPr lang="en-US" sz="3000" dirty="0" smtClean="0"/>
              <a:t>Research Institute for Endocrine Sciences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55576" y="548680"/>
            <a:ext cx="7646645" cy="31393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lbertus Extra Bold" pitchFamily="34" charset="0"/>
              </a:rPr>
              <a:t>Oral  </a:t>
            </a:r>
          </a:p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lbertus Extra Bold" pitchFamily="34" charset="0"/>
              </a:rPr>
              <a:t>hypoglycemic </a:t>
            </a:r>
          </a:p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lbertus Extra Bold" pitchFamily="34" charset="0"/>
              </a:rPr>
              <a:t>agents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monotherapy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sulfonylureas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reduce HbA1c of  1 – 2%</a:t>
            </a:r>
          </a:p>
          <a:p>
            <a:r>
              <a:rPr lang="en-US" dirty="0" smtClean="0"/>
              <a:t>A rapid deterioration of </a:t>
            </a:r>
            <a:r>
              <a:rPr lang="en-US" dirty="0" err="1" smtClean="0"/>
              <a:t>glycemic</a:t>
            </a:r>
            <a:r>
              <a:rPr lang="en-US" dirty="0" smtClean="0"/>
              <a:t> control during sulfonylurea therapy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 secondary failure ” </a:t>
            </a:r>
            <a:r>
              <a:rPr lang="en-US" dirty="0" smtClean="0"/>
              <a:t>occurs in approximately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 – 10% </a:t>
            </a:r>
            <a:r>
              <a:rPr lang="en-US" dirty="0" smtClean="0"/>
              <a:t>of patients per year</a:t>
            </a:r>
          </a:p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Sulfonylureas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generally have little effect on blood lipids.</a:t>
            </a:r>
          </a:p>
          <a:p>
            <a:r>
              <a:rPr lang="en-US" dirty="0" smtClean="0"/>
              <a:t>Occasionally, their use will cause a small decrease in plasma triglyceride or increase in HDL cholesterol.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60648"/>
            <a:ext cx="8229600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Sulfonylureas</a:t>
            </a:r>
            <a:r>
              <a:rPr lang="en-US" b="1" dirty="0" smtClean="0">
                <a:solidFill>
                  <a:srgbClr val="002060"/>
                </a:solidFill>
              </a:rPr>
              <a:t> :Efficacy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504056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5100" dirty="0" smtClean="0">
                <a:solidFill>
                  <a:srgbClr val="FF0000"/>
                </a:solidFill>
              </a:rPr>
              <a:t>•   </a:t>
            </a:r>
            <a:r>
              <a:rPr lang="en-US" sz="4400" dirty="0" smtClean="0"/>
              <a:t>Weight gain : 1 – 4 kg </a:t>
            </a:r>
          </a:p>
          <a:p>
            <a:pPr>
              <a:buNone/>
            </a:pPr>
            <a:r>
              <a:rPr lang="en-US" sz="4400" dirty="0" smtClean="0"/>
              <a:t>    </a:t>
            </a:r>
            <a:r>
              <a:rPr lang="en-US" sz="5800" dirty="0" smtClean="0">
                <a:solidFill>
                  <a:srgbClr val="FF0000"/>
                </a:solidFill>
              </a:rPr>
              <a:t>•</a:t>
            </a:r>
            <a:r>
              <a:rPr lang="en-US" sz="4400" dirty="0" smtClean="0"/>
              <a:t>   Hypoglycemia</a:t>
            </a:r>
          </a:p>
          <a:p>
            <a:pPr>
              <a:buNone/>
            </a:pPr>
            <a:r>
              <a:rPr lang="en-US" sz="4400" dirty="0" smtClean="0"/>
              <a:t>    </a:t>
            </a:r>
            <a:r>
              <a:rPr lang="en-US" sz="5800" dirty="0" smtClean="0">
                <a:solidFill>
                  <a:srgbClr val="FF0000"/>
                </a:solidFill>
              </a:rPr>
              <a:t>• </a:t>
            </a:r>
            <a:r>
              <a:rPr lang="en-US" sz="4400" dirty="0" smtClean="0"/>
              <a:t> Very occasionally, sensitivity reactions :</a:t>
            </a:r>
          </a:p>
          <a:p>
            <a:pPr>
              <a:buNone/>
            </a:pPr>
            <a:r>
              <a:rPr lang="en-US" sz="4400" dirty="0" smtClean="0"/>
              <a:t>             usually transient </a:t>
            </a:r>
            <a:r>
              <a:rPr lang="en-US" sz="4400" dirty="0" err="1" smtClean="0"/>
              <a:t>cutaneous</a:t>
            </a:r>
            <a:r>
              <a:rPr lang="en-US" sz="4400" dirty="0" smtClean="0"/>
              <a:t> rashes.</a:t>
            </a:r>
          </a:p>
          <a:p>
            <a:pPr>
              <a:buFontTx/>
              <a:buNone/>
            </a:pPr>
            <a:r>
              <a:rPr lang="en-US" sz="4400" dirty="0" smtClean="0"/>
              <a:t>    </a:t>
            </a:r>
            <a:r>
              <a:rPr lang="en-US" sz="5800" dirty="0" smtClean="0">
                <a:solidFill>
                  <a:srgbClr val="FF0000"/>
                </a:solidFill>
              </a:rPr>
              <a:t>•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dirty="0" err="1" smtClean="0"/>
              <a:t>Erythema</a:t>
            </a:r>
            <a:r>
              <a:rPr lang="en-US" sz="4400" dirty="0" smtClean="0"/>
              <a:t> </a:t>
            </a:r>
            <a:r>
              <a:rPr lang="en-US" sz="4400" dirty="0" err="1" smtClean="0"/>
              <a:t>multiforme</a:t>
            </a:r>
            <a:r>
              <a:rPr lang="en-US" sz="4400" dirty="0" smtClean="0"/>
              <a:t> is rare.</a:t>
            </a:r>
          </a:p>
          <a:p>
            <a:pPr>
              <a:buNone/>
            </a:pPr>
            <a:r>
              <a:rPr lang="en-US" sz="4400" dirty="0" smtClean="0"/>
              <a:t>    </a:t>
            </a:r>
            <a:r>
              <a:rPr lang="en-US" sz="5800" dirty="0" smtClean="0">
                <a:solidFill>
                  <a:srgbClr val="FF0000"/>
                </a:solidFill>
              </a:rPr>
              <a:t>• 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Fever, jaundice, acute </a:t>
            </a:r>
            <a:r>
              <a:rPr lang="en-US" sz="4400" dirty="0" err="1" smtClean="0"/>
              <a:t>porphyria</a:t>
            </a:r>
            <a:r>
              <a:rPr lang="en-US" sz="4400" dirty="0" smtClean="0"/>
              <a:t>, photosensitivity </a:t>
            </a:r>
          </a:p>
          <a:p>
            <a:pPr>
              <a:buNone/>
            </a:pPr>
            <a:r>
              <a:rPr lang="en-US" sz="4400" dirty="0" smtClean="0"/>
              <a:t>            and blood </a:t>
            </a:r>
            <a:r>
              <a:rPr lang="en-US" sz="4400" dirty="0" err="1" smtClean="0"/>
              <a:t>dyscrasias</a:t>
            </a:r>
            <a:r>
              <a:rPr lang="en-US" sz="4400" dirty="0" smtClean="0"/>
              <a:t> are also rare. </a:t>
            </a:r>
          </a:p>
          <a:p>
            <a:pPr>
              <a:buFontTx/>
              <a:buNone/>
            </a:pPr>
            <a:r>
              <a:rPr lang="en-US" sz="4400" dirty="0" smtClean="0"/>
              <a:t>    </a:t>
            </a:r>
            <a:r>
              <a:rPr lang="en-US" sz="5800" dirty="0" smtClean="0">
                <a:solidFill>
                  <a:srgbClr val="FF0000"/>
                </a:solidFill>
              </a:rPr>
              <a:t>•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dirty="0" err="1" smtClean="0"/>
              <a:t>Chlorpropamide</a:t>
            </a:r>
            <a:r>
              <a:rPr lang="en-US" sz="4400" dirty="0" smtClean="0"/>
              <a:t> (no longer in common use) :</a:t>
            </a:r>
          </a:p>
          <a:p>
            <a:pPr>
              <a:buNone/>
            </a:pPr>
            <a:r>
              <a:rPr lang="en-US" sz="4400" dirty="0" smtClean="0"/>
              <a:t>          - Facial flushing  with  alcohol</a:t>
            </a:r>
          </a:p>
          <a:p>
            <a:pPr>
              <a:buFontTx/>
              <a:buNone/>
            </a:pPr>
            <a:r>
              <a:rPr lang="en-US" sz="4400" dirty="0" smtClean="0"/>
              <a:t>          - Water retention and </a:t>
            </a:r>
            <a:r>
              <a:rPr lang="en-US" sz="4400" dirty="0" err="1" smtClean="0"/>
              <a:t>hyponatremia</a:t>
            </a:r>
            <a:r>
              <a:rPr lang="en-US" sz="4400" dirty="0" smtClean="0"/>
              <a:t>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Sulfonylureas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  <a:r>
              <a:rPr lang="en-US" sz="4400" dirty="0" smtClean="0">
                <a:solidFill>
                  <a:srgbClr val="002060"/>
                </a:solidFill>
              </a:rPr>
              <a:t>Adverse effects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-2691680"/>
            <a:ext cx="8731250" cy="43973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ATI'-dependent potassium channels and their physiologic functions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9423" y="3356992"/>
          <a:ext cx="8755065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013"/>
                <a:gridCol w="1751013"/>
                <a:gridCol w="1751013"/>
                <a:gridCol w="1751013"/>
                <a:gridCol w="17510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Tissue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Receptor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Basal 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Pancreatic–</a:t>
                      </a:r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smtClean="0"/>
                        <a:t>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Hyperglycemia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Insulin secretion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Myocardial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SUR-2A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Ischemia</a:t>
                      </a:r>
                    </a:p>
                    <a:p>
                      <a:r>
                        <a:rPr lang="en-US" dirty="0" smtClean="0"/>
                        <a:t>Hypoxia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consumption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Vascular smooth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SUR-2B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Ischemia</a:t>
                      </a:r>
                    </a:p>
                    <a:p>
                      <a:r>
                        <a:rPr lang="en-US" dirty="0" smtClean="0"/>
                        <a:t>Hypoxia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Vasodilatation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rot="5400000" flipH="1" flipV="1">
            <a:off x="7559538" y="3896258"/>
            <a:ext cx="2160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7487530" y="4544330"/>
            <a:ext cx="2160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1619672" y="227687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Isoforms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of  the  </a:t>
            </a:r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Sulfonylure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receptor</a:t>
            </a:r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251520" y="557808"/>
            <a:ext cx="8712968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Sulfonylureas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  <a:r>
              <a:rPr lang="en-US" sz="4400" dirty="0" smtClean="0"/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cardiovascular safety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332656"/>
            <a:ext cx="6667500" cy="3000375"/>
          </a:xfrm>
          <a:noFill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078732" y="3501008"/>
            <a:ext cx="71656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Each SUR1 has a </a:t>
            </a:r>
            <a:r>
              <a:rPr lang="en-US" sz="1600" dirty="0" smtClean="0"/>
              <a:t> sulfonylurea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(S)</a:t>
            </a:r>
            <a:r>
              <a:rPr lang="en-US" sz="1600" dirty="0"/>
              <a:t> </a:t>
            </a:r>
            <a:r>
              <a:rPr lang="en-US" sz="1600" dirty="0" smtClean="0"/>
              <a:t>binding  </a:t>
            </a:r>
            <a:r>
              <a:rPr lang="en-US" sz="1600" dirty="0"/>
              <a:t>site and a </a:t>
            </a:r>
            <a:r>
              <a:rPr lang="en-US" sz="1600" dirty="0" err="1"/>
              <a:t>benzamido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(B)</a:t>
            </a:r>
            <a:r>
              <a:rPr lang="en-US" sz="1600" dirty="0"/>
              <a:t> </a:t>
            </a:r>
            <a:r>
              <a:rPr lang="en-US" sz="1600" dirty="0" smtClean="0"/>
              <a:t> binding </a:t>
            </a:r>
            <a:r>
              <a:rPr lang="en-US" sz="1600" dirty="0"/>
              <a:t>site.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SUR2A </a:t>
            </a:r>
            <a:r>
              <a:rPr lang="en-US" dirty="0" smtClean="0"/>
              <a:t> </a:t>
            </a:r>
            <a:r>
              <a:rPr lang="en-US" sz="1600" dirty="0" smtClean="0"/>
              <a:t>on </a:t>
            </a:r>
            <a:r>
              <a:rPr lang="en-US" sz="1600" dirty="0"/>
              <a:t>cardiac muscle </a:t>
            </a:r>
            <a:r>
              <a:rPr lang="en-US" sz="1600" dirty="0" smtClean="0"/>
              <a:t> and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SUR2B</a:t>
            </a:r>
            <a:r>
              <a:rPr lang="en-US" sz="1600" dirty="0"/>
              <a:t> </a:t>
            </a:r>
            <a:r>
              <a:rPr lang="en-US" sz="1600" dirty="0" smtClean="0"/>
              <a:t> on </a:t>
            </a:r>
            <a:r>
              <a:rPr lang="en-US" sz="1600" dirty="0"/>
              <a:t>vascular smooth muscle cells do not </a:t>
            </a:r>
            <a:endParaRPr lang="en-US" sz="1600" dirty="0" smtClean="0"/>
          </a:p>
          <a:p>
            <a:r>
              <a:rPr lang="en-US" sz="1600" dirty="0" smtClean="0"/>
              <a:t>have </a:t>
            </a:r>
            <a:r>
              <a:rPr lang="en-US" sz="1600" dirty="0"/>
              <a:t>a </a:t>
            </a:r>
            <a:r>
              <a:rPr lang="en-US" sz="1600" dirty="0" smtClean="0"/>
              <a:t>  sulfonylurea  </a:t>
            </a:r>
            <a:r>
              <a:rPr lang="en-US" sz="1600" dirty="0"/>
              <a:t>binding </a:t>
            </a:r>
            <a:r>
              <a:rPr lang="en-US" sz="1600" dirty="0" smtClean="0"/>
              <a:t> site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458112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Glibenclamide</a:t>
            </a:r>
            <a:r>
              <a:rPr lang="en-US" dirty="0" smtClean="0"/>
              <a:t> &amp; 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Glipizide</a:t>
            </a:r>
            <a:r>
              <a:rPr lang="en-US" dirty="0" smtClean="0"/>
              <a:t>   : interact with the cardiac and vascular SUR2A/B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53732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Glimepiride</a:t>
            </a:r>
            <a:r>
              <a:rPr lang="en-US" dirty="0" smtClean="0"/>
              <a:t> &amp;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Gliclazide</a:t>
            </a:r>
            <a:r>
              <a:rPr lang="en-US" dirty="0" smtClean="0"/>
              <a:t>        : show very little interaction with SUR2A/B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1628800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Mortality and cardiovascular risk associated with different insulin </a:t>
            </a:r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secretagogues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compared with </a:t>
            </a:r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Metformin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type 2 diabetes, with </a:t>
            </a:r>
          </a:p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 without a previous myocardial infarction: a nationwide study 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1196752"/>
            <a:ext cx="1862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Eur</a:t>
            </a:r>
            <a:r>
              <a:rPr lang="en-US" i="1" dirty="0" smtClean="0"/>
              <a:t> Heart J (2011)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2780928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Danish residents &gt;20 years, initiating single-agent SUL or </a:t>
            </a:r>
            <a:r>
              <a:rPr lang="en-US" dirty="0" err="1" smtClean="0"/>
              <a:t>Metformin</a:t>
            </a:r>
            <a:r>
              <a:rPr lang="en-US" dirty="0" smtClean="0"/>
              <a:t> between 1997 and 2006 were followed for up to 9 years . All-cause mortality, CV mortality, myocardial infarction (MI) and stroke associated with individual ISs were investigated in patients with or without previous MI. A total of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107,806 </a:t>
            </a:r>
            <a:r>
              <a:rPr lang="en-US" dirty="0" smtClean="0"/>
              <a:t>subjects were included, of whom 9607 had previous MI.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76" y="458112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Conclusion :           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Monotherapy</a:t>
            </a:r>
            <a:r>
              <a:rPr lang="en-US" dirty="0" smtClean="0"/>
              <a:t> with the most used SUL, including </a:t>
            </a:r>
            <a:r>
              <a:rPr lang="en-US" dirty="0" err="1" smtClean="0"/>
              <a:t>Glimepiride</a:t>
            </a:r>
            <a:r>
              <a:rPr lang="en-US" dirty="0" smtClean="0"/>
              <a:t>, </a:t>
            </a:r>
            <a:r>
              <a:rPr lang="en-US" dirty="0" err="1" smtClean="0"/>
              <a:t>Glibenclamide</a:t>
            </a:r>
            <a:r>
              <a:rPr lang="en-US" dirty="0" smtClean="0"/>
              <a:t>, </a:t>
            </a:r>
            <a:r>
              <a:rPr lang="en-US" dirty="0" err="1" smtClean="0"/>
              <a:t>Glipizide</a:t>
            </a:r>
            <a:r>
              <a:rPr lang="en-US" dirty="0" smtClean="0"/>
              <a:t>, and </a:t>
            </a:r>
            <a:r>
              <a:rPr lang="en-US" dirty="0" err="1" smtClean="0"/>
              <a:t>tolbutamide</a:t>
            </a:r>
            <a:r>
              <a:rPr lang="en-US" dirty="0" smtClean="0"/>
              <a:t>, seems to be associated with increased mortality and cardiovascular risk compared with </a:t>
            </a:r>
            <a:r>
              <a:rPr lang="en-US" dirty="0" err="1" smtClean="0"/>
              <a:t>Metformin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Gliclazide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Repaglinide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appear to be associated with a lower risk than other SUL.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196752"/>
            <a:ext cx="1868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Schramm TK et al.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332656"/>
            <a:ext cx="77768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CV Risk of Diabetes Drugs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08720"/>
            <a:ext cx="748883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GLINIDES 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C:\Documents and Settings\Dr.Delshad\My Documents\My Pictures\flower0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92896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11188" y="-2835275"/>
            <a:ext cx="8731250" cy="4397375"/>
          </a:xfrm>
        </p:spPr>
        <p:txBody>
          <a:bodyPr/>
          <a:lstStyle/>
          <a:p>
            <a:r>
              <a:rPr lang="en-US" smtClean="0"/>
              <a:t>Meglitinides ( short - acting prandial</a:t>
            </a:r>
            <a:br>
              <a:rPr lang="en-US" smtClean="0"/>
            </a:br>
            <a:r>
              <a:rPr lang="en-US" smtClean="0"/>
              <a:t>insulin releasers)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1980s : </a:t>
            </a:r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Meglitinide</a:t>
            </a:r>
            <a:r>
              <a:rPr lang="en-US" sz="2800" dirty="0" smtClean="0"/>
              <a:t> -the non- sulfonylurea moiety of </a:t>
            </a:r>
            <a:r>
              <a:rPr lang="en-US" sz="2800" dirty="0" err="1" smtClean="0"/>
              <a:t>Glibenclamide</a:t>
            </a:r>
            <a:r>
              <a:rPr lang="en-US" sz="2800" dirty="0" smtClean="0"/>
              <a:t> contains the </a:t>
            </a: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benzamido</a:t>
            </a:r>
            <a:r>
              <a:rPr lang="en-US" sz="2800" dirty="0" smtClean="0"/>
              <a:t>  group and could </a:t>
            </a:r>
          </a:p>
          <a:p>
            <a:pPr>
              <a:buNone/>
            </a:pPr>
            <a:r>
              <a:rPr lang="en-US" sz="2800" dirty="0" smtClean="0"/>
              <a:t>    stimulate   insulin   secretion</a:t>
            </a:r>
          </a:p>
          <a:p>
            <a:pPr>
              <a:buNone/>
            </a:pPr>
            <a:r>
              <a:rPr lang="en-US" sz="2800" dirty="0" smtClean="0"/>
              <a:t>    similarly  to  a   sulfonylurea 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Meglitinide</a:t>
            </a:r>
            <a:r>
              <a:rPr lang="en-US" dirty="0" smtClean="0"/>
              <a:t>, </a:t>
            </a:r>
            <a:r>
              <a:rPr lang="en-US" dirty="0" err="1" smtClean="0"/>
              <a:t>Repaglinide</a:t>
            </a:r>
            <a:r>
              <a:rPr lang="en-US" dirty="0" smtClean="0"/>
              <a:t> (1998) </a:t>
            </a:r>
          </a:p>
          <a:p>
            <a:pPr>
              <a:buNone/>
            </a:pPr>
            <a:r>
              <a:rPr lang="en-US" dirty="0" smtClean="0"/>
              <a:t>   and </a:t>
            </a:r>
            <a:r>
              <a:rPr lang="en-US" dirty="0" err="1" smtClean="0"/>
              <a:t>Nateglinide</a:t>
            </a:r>
            <a:r>
              <a:rPr lang="en-US" dirty="0" smtClean="0"/>
              <a:t> (2001)</a:t>
            </a:r>
          </a:p>
          <a:p>
            <a:pPr>
              <a:buNone/>
            </a:pPr>
            <a:r>
              <a:rPr lang="en-US" dirty="0" smtClean="0"/>
              <a:t>   were introduced as </a:t>
            </a:r>
            <a:r>
              <a:rPr lang="en-US" dirty="0" err="1" smtClean="0"/>
              <a:t>prandial</a:t>
            </a:r>
            <a:r>
              <a:rPr lang="en-US" dirty="0" smtClean="0"/>
              <a:t> insulin releasers.</a:t>
            </a: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683568" y="332656"/>
            <a:ext cx="7848872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Glinides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80721" y="2564904"/>
            <a:ext cx="2639751" cy="2258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2843808" y="0"/>
            <a:ext cx="8731250" cy="1732483"/>
          </a:xfrm>
        </p:spPr>
        <p:txBody>
          <a:bodyPr/>
          <a:lstStyle/>
          <a:p>
            <a:r>
              <a:rPr lang="en-US" dirty="0" err="1" smtClean="0"/>
              <a:t>Pharm</a:t>
            </a:r>
            <a:endParaRPr lang="en-US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Repaglinide</a:t>
            </a:r>
            <a:r>
              <a:rPr lang="en-US" dirty="0" smtClean="0"/>
              <a:t> is almost completely and rapidly absorbed with peak  plasma concentrations after about 1 hour.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• It is quickly metabolized  in the liver and mostly excretes  in the bile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•</a:t>
            </a:r>
            <a:r>
              <a:rPr lang="en-US" dirty="0" smtClean="0"/>
              <a:t> Taken about 15 minutes before a meal,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Repaglinide</a:t>
            </a:r>
            <a:r>
              <a:rPr lang="en-US" dirty="0" smtClean="0"/>
              <a:t> produces a prompt insulin response which lasts about 3 hours, coinciding with the duration of meal digestion.</a:t>
            </a:r>
          </a:p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Nateglinide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has a slightly faster onset and shorter duration of action</a:t>
            </a: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539552" y="332656"/>
            <a:ext cx="7992888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Glinides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  <a:r>
              <a:rPr lang="en-US" sz="4400" noProof="0" dirty="0" smtClean="0">
                <a:solidFill>
                  <a:srgbClr val="002060"/>
                </a:solidFill>
              </a:rPr>
              <a:t>Pharmacokinetic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individuals who exhibit post-</a:t>
            </a:r>
            <a:r>
              <a:rPr lang="en-US" dirty="0" err="1" smtClean="0"/>
              <a:t>prandial</a:t>
            </a:r>
            <a:r>
              <a:rPr lang="en-US" dirty="0" smtClean="0"/>
              <a:t> Hyperglycemia  while retaining near normal  fasting  </a:t>
            </a:r>
            <a:r>
              <a:rPr lang="en-US" dirty="0" err="1" smtClean="0"/>
              <a:t>glycemia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individuals with irregular lifestyles &amp; unpredictable or missed meals.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some elderly patients, particularly if other agents are contraindicated.</a:t>
            </a:r>
          </a:p>
          <a:p>
            <a:r>
              <a:rPr lang="en-US" dirty="0" err="1" smtClean="0"/>
              <a:t>Repaglinide</a:t>
            </a:r>
            <a:r>
              <a:rPr lang="en-US" dirty="0" smtClean="0"/>
              <a:t> is ideally taken 15 – 30 min. before a meal.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Start with a low dose (e.g. 0.5 mg), titrate  every 2 weeks up to a maximum of 4 mg before each main meal.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539552" y="188640"/>
            <a:ext cx="7992888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Glinides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  <a:r>
              <a:rPr lang="en-US" sz="3800" dirty="0" smtClean="0">
                <a:solidFill>
                  <a:srgbClr val="002060"/>
                </a:solidFill>
              </a:rPr>
              <a:t>Indications and contraindications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ctr">
              <a:spcBef>
                <a:spcPct val="0"/>
              </a:spcBef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5517232"/>
            <a:ext cx="763284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n-US" sz="4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Efficacy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Reductions  in  </a:t>
            </a:r>
            <a:r>
              <a:rPr lang="en-US" dirty="0" err="1" smtClean="0"/>
              <a:t>HbA</a:t>
            </a:r>
            <a:r>
              <a:rPr lang="en-US" dirty="0" smtClean="0"/>
              <a:t> </a:t>
            </a:r>
            <a:r>
              <a:rPr lang="en-US" smtClean="0"/>
              <a:t>1c   are  similar  </a:t>
            </a:r>
            <a:r>
              <a:rPr lang="en-US" dirty="0" smtClean="0"/>
              <a:t>to or </a:t>
            </a:r>
            <a:r>
              <a:rPr lang="en-US" smtClean="0"/>
              <a:t>smaller  than  </a:t>
            </a:r>
            <a:r>
              <a:rPr lang="en-US" dirty="0" smtClean="0"/>
              <a:t>with </a:t>
            </a:r>
            <a:r>
              <a:rPr lang="en-US" dirty="0" err="1" smtClean="0"/>
              <a:t>sulfonylureas</a:t>
            </a:r>
            <a:endParaRPr lang="en-US" dirty="0" smtClean="0"/>
          </a:p>
          <a:p>
            <a:r>
              <a:rPr lang="en-US" dirty="0" smtClean="0"/>
              <a:t>As add-on to </a:t>
            </a:r>
            <a:r>
              <a:rPr lang="en-US" dirty="0" err="1" smtClean="0"/>
              <a:t>metformin</a:t>
            </a:r>
            <a:r>
              <a:rPr lang="en-US" dirty="0" smtClean="0"/>
              <a:t>, they can reduce HbA1c by an additional 0.5 – 1.5% .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 </a:t>
            </a:r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Adverse    effects</a:t>
            </a:r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Hypoglycemic  episodes  are  fewer and  less  severe  than  with </a:t>
            </a:r>
            <a:r>
              <a:rPr lang="en-US" dirty="0" err="1" smtClean="0"/>
              <a:t>sulfonylureas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Sensitivity  reactions, usually  transient, are uncommon. </a:t>
            </a:r>
          </a:p>
          <a:p>
            <a:r>
              <a:rPr lang="en-US" dirty="0" smtClean="0"/>
              <a:t>They  may  cause  a small  increase  in  body  weight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539552" y="188640"/>
            <a:ext cx="7992888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en-US" sz="48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Glinides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ctr">
              <a:spcBef>
                <a:spcPct val="0"/>
              </a:spcBef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47667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525963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Is a complex heterogeneous condition characterized by abnormalities of both: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►</a:t>
            </a:r>
            <a:r>
              <a:rPr lang="en-US" sz="4800" dirty="0" smtClean="0"/>
              <a:t>Insulin Secretion</a:t>
            </a:r>
          </a:p>
          <a:p>
            <a:pPr>
              <a:buNone/>
            </a:pPr>
            <a:r>
              <a:rPr lang="en-US" sz="4800" dirty="0" smtClean="0"/>
              <a:t>         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►</a:t>
            </a:r>
            <a:r>
              <a:rPr lang="en-US" sz="4800" dirty="0" smtClean="0"/>
              <a:t>Insulin action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TYPE 2  DIABETES  </a:t>
            </a:r>
            <a:r>
              <a:rPr lang="en-US" b="1" dirty="0">
                <a:solidFill>
                  <a:srgbClr val="002060"/>
                </a:solidFill>
              </a:rPr>
              <a:t>MELLITUS</a:t>
            </a:r>
            <a:r>
              <a:rPr lang="en-US" sz="3600" b="1" dirty="0">
                <a:solidFill>
                  <a:srgbClr val="002060"/>
                </a:solidFill>
              </a:rPr>
              <a:t/>
            </a:r>
            <a:br>
              <a:rPr lang="en-US" sz="3600" b="1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Efficacy</a:t>
            </a:r>
            <a:endParaRPr lang="en-US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Most rapid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Least rapid</a:t>
            </a:r>
          </a:p>
          <a:p>
            <a:endParaRPr lang="en-US" dirty="0" smtClean="0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539552" y="188640"/>
            <a:ext cx="7992888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en-US" sz="48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Insulin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Secretagogues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ctr">
              <a:spcBef>
                <a:spcPct val="0"/>
              </a:spcBef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67744" y="1556792"/>
            <a:ext cx="5040560" cy="5301208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Nateglinide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Repaglinide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Glipizide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Glimepiride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Gliclazide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Glyburide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(micronized) 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</a:rPr>
              <a:t>Glyburide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nonmicronized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   Choice of drug therapy should ideally address underlying  </a:t>
            </a:r>
            <a:r>
              <a:rPr lang="en-US" sz="5400" dirty="0" err="1" smtClean="0"/>
              <a:t>pathophysiology</a:t>
            </a:r>
            <a:endParaRPr lang="en-US" sz="540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en-US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Treatment  of  T2DM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4869160"/>
            <a:ext cx="6768752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ADA/EASD  Guidelines :  2010 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AACE   Guidelines         :   2011           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55776" y="548680"/>
            <a:ext cx="3600400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  diagnosis </a:t>
            </a:r>
          </a:p>
          <a:p>
            <a:pPr algn="ctr"/>
            <a:r>
              <a:rPr lang="en-US" sz="2800" dirty="0" smtClean="0"/>
              <a:t>Lifestyle + </a:t>
            </a:r>
            <a:r>
              <a:rPr lang="en-US" sz="2800" dirty="0" err="1" smtClean="0"/>
              <a:t>Metformin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3059832" y="1772816"/>
            <a:ext cx="2808312" cy="10801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HbA1c &gt; 7 %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356992"/>
            <a:ext cx="1872208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</a:p>
          <a:p>
            <a:pPr algn="ctr"/>
            <a:r>
              <a:rPr lang="en-US" sz="2400" dirty="0" smtClean="0"/>
              <a:t>Basal  Insulin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195736" y="3356992"/>
            <a:ext cx="1872208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</a:p>
          <a:p>
            <a:pPr algn="ctr"/>
            <a:r>
              <a:rPr lang="en-US" sz="2400" dirty="0" err="1" smtClean="0"/>
              <a:t>Sulfonylureas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364088" y="3284984"/>
            <a:ext cx="1728192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</a:p>
          <a:p>
            <a:pPr algn="ctr"/>
            <a:r>
              <a:rPr lang="en-US" sz="2000" dirty="0" smtClean="0"/>
              <a:t>GLP-1  Agonist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236296" y="3284984"/>
            <a:ext cx="1728192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Add</a:t>
            </a:r>
          </a:p>
          <a:p>
            <a:pPr algn="ctr"/>
            <a:r>
              <a:rPr lang="en-US" sz="2400" dirty="0" smtClean="0"/>
              <a:t>TZDs </a:t>
            </a:r>
            <a:r>
              <a:rPr lang="en-US" sz="2400" dirty="0" smtClean="0">
                <a:latin typeface="Times New Roman"/>
                <a:cs typeface="Times New Roman"/>
              </a:rPr>
              <a:t>±</a:t>
            </a:r>
            <a:r>
              <a:rPr lang="en-US" sz="2400" dirty="0" smtClean="0"/>
              <a:t>  SUL</a:t>
            </a:r>
          </a:p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843808" y="5517232"/>
            <a:ext cx="352839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INTENSIVE   INSULIN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139952" y="1268760"/>
            <a:ext cx="48463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683568" y="1844824"/>
            <a:ext cx="2808312" cy="9361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27584" y="2204864"/>
            <a:ext cx="484632" cy="11521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339752" y="2420888"/>
            <a:ext cx="484632" cy="90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5436096" y="1866528"/>
            <a:ext cx="3168352" cy="914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084168" y="2348880"/>
            <a:ext cx="484632" cy="90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812360" y="2420888"/>
            <a:ext cx="504056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 rot="16200000" flipH="1">
            <a:off x="1356792" y="4030216"/>
            <a:ext cx="1245840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</p:cNvCxnSpPr>
          <p:nvPr/>
        </p:nvCxnSpPr>
        <p:spPr>
          <a:xfrm rot="5400000">
            <a:off x="6541368" y="3958208"/>
            <a:ext cx="1317848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4" idx="0"/>
          </p:cNvCxnSpPr>
          <p:nvPr/>
        </p:nvCxnSpPr>
        <p:spPr>
          <a:xfrm rot="16200000" flipH="1">
            <a:off x="3247002" y="4156230"/>
            <a:ext cx="1245840" cy="1476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14" idx="0"/>
          </p:cNvCxnSpPr>
          <p:nvPr/>
        </p:nvCxnSpPr>
        <p:spPr>
          <a:xfrm rot="5400000">
            <a:off x="4759170" y="4048218"/>
            <a:ext cx="1317848" cy="1620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03648" y="249289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Tier 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32240" y="249289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Tier 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0264" y="448796"/>
            <a:ext cx="7473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lbertus Extra Bold" pitchFamily="34" charset="0"/>
                <a:cs typeface="Aharoni" pitchFamily="2" charset="-79"/>
              </a:rPr>
              <a:t>1</a:t>
            </a:r>
            <a:endParaRPr lang="en-US" sz="6600" dirty="0">
              <a:latin typeface="Albertus Extra Bold" pitchFamily="34" charset="0"/>
              <a:cs typeface="Aharoni" pitchFamily="2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504" y="5445224"/>
            <a:ext cx="7473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Albertus Extra Bold" pitchFamily="34" charset="0"/>
                <a:cs typeface="Aharoni" pitchFamily="2" charset="-79"/>
              </a:rPr>
              <a:t>3</a:t>
            </a:r>
            <a:endParaRPr lang="en-US" sz="6600" dirty="0">
              <a:latin typeface="Albertus Extra Bold" pitchFamily="34" charset="0"/>
              <a:cs typeface="Aharoni" pitchFamily="2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264" y="2104980"/>
            <a:ext cx="7473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Albertus Extra Bold" pitchFamily="34" charset="0"/>
                <a:cs typeface="Aharoni" pitchFamily="2" charset="-79"/>
              </a:rPr>
              <a:t>2</a:t>
            </a:r>
            <a:endParaRPr lang="en-US" sz="6600" dirty="0">
              <a:latin typeface="Albertus Extra Bold" pitchFamily="34" charset="0"/>
              <a:cs typeface="Aharoni" pitchFamily="2" charset="-79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5085184"/>
            <a:ext cx="9144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04248" y="188640"/>
            <a:ext cx="2267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ADA/EASD  Guidelines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(2010)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260648"/>
            <a:ext cx="6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72533" y="1907540"/>
            <a:ext cx="6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4541" y="5219908"/>
            <a:ext cx="6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93796" y="1340768"/>
            <a:ext cx="1018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2-3 months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AACE   Guidelines </a:t>
            </a:r>
            <a:br>
              <a:rPr 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(2011)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1556792"/>
            <a:ext cx="3168352" cy="324036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1-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Metformine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2- TZDs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3- DPP-Inhibitors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4-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–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glucosidase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  inhibitors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5157192"/>
            <a:ext cx="289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2-3 months           A1C &gt; 6.5%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6021288"/>
            <a:ext cx="3024336" cy="646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DUAL THERAPY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860032" y="4797152"/>
            <a:ext cx="720080" cy="12321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HbA1C = 6.5 – 7.5 %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2060848"/>
            <a:ext cx="26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/>
              <a:t>•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1844824"/>
            <a:ext cx="1834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AACE   Guidelines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( 2011 )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Dual Therapy :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1214438" y="2596281"/>
            <a:ext cx="2928937" cy="3929063"/>
          </a:xfrm>
          <a:prstGeom prst="flowChartProcess">
            <a:avLst/>
          </a:prstGeom>
          <a:gradFill flip="none" rotWithShape="1">
            <a:gsLst>
              <a:gs pos="0">
                <a:srgbClr val="AEEEF0">
                  <a:shade val="30000"/>
                  <a:satMod val="115000"/>
                </a:srgbClr>
              </a:gs>
              <a:gs pos="50000">
                <a:srgbClr val="AEEEF0">
                  <a:shade val="67500"/>
                  <a:satMod val="115000"/>
                </a:srgbClr>
              </a:gs>
              <a:gs pos="100000">
                <a:srgbClr val="AEEE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tx2">
                    <a:lumMod val="10000"/>
                  </a:schemeClr>
                </a:solidFill>
              </a:rPr>
              <a:t>Metformine</a:t>
            </a:r>
            <a:r>
              <a:rPr lang="en-US" sz="4000" dirty="0"/>
              <a:t> </a:t>
            </a:r>
          </a:p>
        </p:txBody>
      </p:sp>
      <p:sp>
        <p:nvSpPr>
          <p:cNvPr id="63493" name="TextBox 11"/>
          <p:cNvSpPr txBox="1">
            <a:spLocks noChangeArrowheads="1"/>
          </p:cNvSpPr>
          <p:nvPr/>
        </p:nvSpPr>
        <p:spPr bwMode="auto">
          <a:xfrm>
            <a:off x="4214813" y="423314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4714875" y="2564905"/>
            <a:ext cx="3786188" cy="3960440"/>
          </a:xfrm>
          <a:prstGeom prst="flowChart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GLP-1  </a:t>
            </a:r>
            <a:r>
              <a:rPr lang="en-US" sz="4000" dirty="0">
                <a:solidFill>
                  <a:srgbClr val="002060"/>
                </a:solidFill>
              </a:rPr>
              <a:t>Agonist</a:t>
            </a:r>
          </a:p>
          <a:p>
            <a:pPr>
              <a:defRPr/>
            </a:pPr>
            <a:r>
              <a:rPr lang="en-US" sz="4000" dirty="0">
                <a:solidFill>
                  <a:srgbClr val="002060"/>
                </a:solidFill>
              </a:rPr>
              <a:t>DPP-4 Inhibitor</a:t>
            </a:r>
          </a:p>
          <a:p>
            <a:pPr>
              <a:defRPr/>
            </a:pPr>
            <a:r>
              <a:rPr lang="en-US" sz="4000" dirty="0">
                <a:solidFill>
                  <a:srgbClr val="002060"/>
                </a:solidFill>
              </a:rPr>
              <a:t>TZDs</a:t>
            </a:r>
          </a:p>
          <a:p>
            <a:pPr>
              <a:defRPr/>
            </a:pPr>
            <a:r>
              <a:rPr lang="en-US" sz="4000" dirty="0">
                <a:solidFill>
                  <a:srgbClr val="C00000"/>
                </a:solidFill>
              </a:rPr>
              <a:t>Sulfonylurea</a:t>
            </a:r>
          </a:p>
          <a:p>
            <a:pPr>
              <a:defRPr/>
            </a:pPr>
            <a:r>
              <a:rPr lang="en-US" sz="4000" dirty="0" err="1">
                <a:solidFill>
                  <a:srgbClr val="C00000"/>
                </a:solidFill>
              </a:rPr>
              <a:t>Glinide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467544" y="341784"/>
            <a:ext cx="8229600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8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HbA1C = 7.5 – 9.0 %</a:t>
            </a: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3068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2852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Drug-naïve , asymptomatic , recent DM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r>
              <a:rPr lang="en-US" sz="2800" dirty="0" smtClean="0"/>
              <a:t>Under treatment with OHA or  Symptomatic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00313" y="3143250"/>
            <a:ext cx="2935783" cy="6461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/>
              <a:t>Triple Therapy </a:t>
            </a:r>
          </a:p>
        </p:txBody>
      </p:sp>
      <p:sp>
        <p:nvSpPr>
          <p:cNvPr id="8" name="Down Arrow 7"/>
          <p:cNvSpPr/>
          <p:nvPr/>
        </p:nvSpPr>
        <p:spPr>
          <a:xfrm>
            <a:off x="3429001" y="2143125"/>
            <a:ext cx="998984" cy="977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429001" y="4509120"/>
            <a:ext cx="1143000" cy="1134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58516" y="5783263"/>
            <a:ext cx="4369668" cy="646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/>
              <a:t>Insulin  ± Other agents</a:t>
            </a:r>
          </a:p>
        </p:txBody>
      </p:sp>
      <p:sp>
        <p:nvSpPr>
          <p:cNvPr id="12" name="Title 1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HbA1C &gt; 9.0 %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dirty="0" smtClean="0">
                <a:solidFill>
                  <a:srgbClr val="FFFF00"/>
                </a:solidFill>
              </a:rPr>
              <a:t>Triple  Therapy 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14313" y="1643063"/>
            <a:ext cx="2500312" cy="5000625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rgbClr val="002060"/>
                </a:solidFill>
              </a:rPr>
              <a:t>Metformine</a:t>
            </a:r>
            <a:r>
              <a:rPr lang="en-US" sz="3600" dirty="0"/>
              <a:t>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928938" y="1643063"/>
            <a:ext cx="2786062" cy="2428875"/>
          </a:xfrm>
          <a:prstGeom prst="flowChart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GLP-1 Agonist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928938" y="4214813"/>
            <a:ext cx="2786062" cy="2428875"/>
          </a:xfrm>
          <a:prstGeom prst="flowChart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DPP-4  Inhibitor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5929313" y="1643063"/>
            <a:ext cx="2928937" cy="4929187"/>
          </a:xfrm>
          <a:prstGeom prst="flowChart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</a:rPr>
              <a:t>TZDs</a:t>
            </a:r>
          </a:p>
          <a:p>
            <a:pPr algn="ctr">
              <a:defRPr/>
            </a:pPr>
            <a:endParaRPr lang="en-US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3600" dirty="0" err="1">
                <a:solidFill>
                  <a:srgbClr val="C00000"/>
                </a:solidFill>
              </a:rPr>
              <a:t>Glinide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endParaRPr lang="en-US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</a:rPr>
              <a:t>Sulfonylurea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2060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2132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4581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143000" y="857250"/>
          <a:ext cx="6858000" cy="5143500"/>
        </p:xfrm>
        <a:graphic>
          <a:graphicData uri="http://schemas.openxmlformats.org/presentationml/2006/ole">
            <p:oleObj spid="_x0000_s40962" name="Acrobat Document" r:id="rId3" imgW="6858000" imgH="51435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686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</a:t>
            </a:r>
            <a:r>
              <a:rPr lang="en-US" sz="5400" dirty="0" smtClean="0">
                <a:solidFill>
                  <a:srgbClr val="FF00FF"/>
                </a:solidFill>
              </a:rPr>
              <a:t>•</a:t>
            </a:r>
            <a:r>
              <a:rPr lang="en-US" sz="3200" dirty="0" smtClean="0">
                <a:solidFill>
                  <a:srgbClr val="FF00FF"/>
                </a:solidFill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</a:rPr>
              <a:t>Insulin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     </a:t>
            </a:r>
            <a:r>
              <a:rPr lang="en-US" sz="4800" b="1" dirty="0" smtClean="0">
                <a:solidFill>
                  <a:srgbClr val="FF00FF"/>
                </a:solidFill>
              </a:rPr>
              <a:t>•</a:t>
            </a:r>
            <a:r>
              <a:rPr lang="en-US" sz="4800" b="1" dirty="0" smtClean="0">
                <a:solidFill>
                  <a:srgbClr val="FFFF00"/>
                </a:solidFill>
              </a:rPr>
              <a:t> Glucagon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     </a:t>
            </a:r>
            <a:r>
              <a:rPr lang="en-US" sz="4800" b="1" dirty="0" smtClean="0">
                <a:solidFill>
                  <a:srgbClr val="FF00FF"/>
                </a:solidFill>
              </a:rPr>
              <a:t>• </a:t>
            </a:r>
            <a:r>
              <a:rPr lang="en-US" sz="4800" b="1" dirty="0" err="1" smtClean="0">
                <a:solidFill>
                  <a:srgbClr val="FFFF00"/>
                </a:solidFill>
              </a:rPr>
              <a:t>Incretins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     </a:t>
            </a:r>
            <a:r>
              <a:rPr lang="en-US" sz="4800" b="1" dirty="0" smtClean="0">
                <a:solidFill>
                  <a:srgbClr val="FF00FF"/>
                </a:solidFill>
              </a:rPr>
              <a:t>• </a:t>
            </a:r>
            <a:r>
              <a:rPr lang="en-US" sz="4800" b="1" dirty="0" err="1" smtClean="0">
                <a:solidFill>
                  <a:srgbClr val="FFFF00"/>
                </a:solidFill>
              </a:rPr>
              <a:t>Amylin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endParaRPr lang="en-US" sz="4800" b="1" dirty="0" smtClean="0">
              <a:solidFill>
                <a:srgbClr val="FFFF00"/>
              </a:solidFill>
            </a:endParaRPr>
          </a:p>
        </p:txBody>
      </p:sp>
      <p:pic>
        <p:nvPicPr>
          <p:cNvPr id="27651" name="Picture 2" descr="http://www.nature.com/nature/journal/v444/n7121/images/nature05484-f2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367982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323528" y="476672"/>
            <a:ext cx="8496944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0" scaled="1"/>
          </a:gra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Glucose homeostasis is governed by a   </a:t>
            </a:r>
          </a:p>
          <a:p>
            <a:pPr lvl="0" algn="ctr">
              <a:spcBef>
                <a:spcPct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complex interplay among different hormones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628800"/>
            <a:ext cx="5771092" cy="3447405"/>
          </a:xfr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75656" y="5373216"/>
            <a:ext cx="5760640" cy="1015663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•</a:t>
            </a:r>
            <a:r>
              <a:rPr lang="en-US" dirty="0" smtClean="0"/>
              <a:t> An </a:t>
            </a:r>
            <a:r>
              <a:rPr lang="en-US" dirty="0"/>
              <a:t>acute first phase, lasting a </a:t>
            </a:r>
            <a:r>
              <a:rPr lang="en-US" dirty="0" smtClean="0"/>
              <a:t> few </a:t>
            </a:r>
            <a:r>
              <a:rPr lang="en-US" dirty="0"/>
              <a:t>minutes,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dirty="0" smtClean="0"/>
              <a:t>A  sustained </a:t>
            </a:r>
            <a:r>
              <a:rPr lang="en-US" dirty="0"/>
              <a:t>second phase of secretion </a:t>
            </a:r>
            <a:r>
              <a:rPr lang="en-US" dirty="0" smtClean="0"/>
              <a:t>which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persists for the duration of the high glucose stimulus</a:t>
            </a:r>
            <a:r>
              <a:rPr lang="en-US" sz="2400" dirty="0"/>
              <a:t>.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395536" y="260648"/>
            <a:ext cx="8229600" cy="1143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The pattern of glucose - induced insulin secretion In</a:t>
            </a:r>
          </a:p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response to an increase in the glucose concentration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560" y="1988840"/>
          <a:ext cx="5364163" cy="4600575"/>
        </p:xfrm>
        <a:graphic>
          <a:graphicData uri="http://schemas.openxmlformats.org/presentationml/2006/ole">
            <p:oleObj spid="_x0000_s1026" name="Chart" r:id="rId4" imgW="5486400" imgH="4181436" progId="MSGraph.Chart.8">
              <p:embed followColorScheme="full"/>
            </p:oleObj>
          </a:graphicData>
        </a:graphic>
      </p:graphicFrame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784725" y="4506913"/>
            <a:ext cx="117475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5253038" y="3970338"/>
            <a:ext cx="117475" cy="26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5253038" y="4557713"/>
            <a:ext cx="117475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4321175" y="4433888"/>
            <a:ext cx="115888" cy="28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3890963" y="4318000"/>
            <a:ext cx="33337" cy="149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3851275" y="4049713"/>
            <a:ext cx="114300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3384550" y="3897313"/>
            <a:ext cx="117475" cy="26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3384550" y="4445000"/>
            <a:ext cx="117475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2908300" y="3559175"/>
            <a:ext cx="117475" cy="28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2908300" y="4506913"/>
            <a:ext cx="117475" cy="28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2427288" y="4624388"/>
            <a:ext cx="119062" cy="26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80"/>
          <p:cNvSpPr>
            <a:spLocks/>
          </p:cNvSpPr>
          <p:nvPr/>
        </p:nvSpPr>
        <p:spPr bwMode="auto">
          <a:xfrm>
            <a:off x="1536700" y="3281363"/>
            <a:ext cx="4235450" cy="1349375"/>
          </a:xfrm>
          <a:custGeom>
            <a:avLst/>
            <a:gdLst>
              <a:gd name="T0" fmla="*/ 0 w 4328"/>
              <a:gd name="T1" fmla="*/ 2147483647 h 1550"/>
              <a:gd name="T2" fmla="*/ 0 w 4328"/>
              <a:gd name="T3" fmla="*/ 2147483647 h 1550"/>
              <a:gd name="T4" fmla="*/ 2147483647 w 4328"/>
              <a:gd name="T5" fmla="*/ 2147483647 h 1550"/>
              <a:gd name="T6" fmla="*/ 2147483647 w 4328"/>
              <a:gd name="T7" fmla="*/ 2147483647 h 1550"/>
              <a:gd name="T8" fmla="*/ 2147483647 w 4328"/>
              <a:gd name="T9" fmla="*/ 2147483647 h 1550"/>
              <a:gd name="T10" fmla="*/ 2147483647 w 4328"/>
              <a:gd name="T11" fmla="*/ 2147483647 h 1550"/>
              <a:gd name="T12" fmla="*/ 2147483647 w 4328"/>
              <a:gd name="T13" fmla="*/ 2147483647 h 1550"/>
              <a:gd name="T14" fmla="*/ 2147483647 w 4328"/>
              <a:gd name="T15" fmla="*/ 2147483647 h 1550"/>
              <a:gd name="T16" fmla="*/ 2147483647 w 4328"/>
              <a:gd name="T17" fmla="*/ 2147483647 h 1550"/>
              <a:gd name="T18" fmla="*/ 2147483647 w 4328"/>
              <a:gd name="T19" fmla="*/ 2147483647 h 1550"/>
              <a:gd name="T20" fmla="*/ 2147483647 w 4328"/>
              <a:gd name="T21" fmla="*/ 2147483647 h 1550"/>
              <a:gd name="T22" fmla="*/ 2147483647 w 4328"/>
              <a:gd name="T23" fmla="*/ 2147483647 h 1550"/>
              <a:gd name="T24" fmla="*/ 2147483647 w 4328"/>
              <a:gd name="T25" fmla="*/ 2147483647 h 1550"/>
              <a:gd name="T26" fmla="*/ 2147483647 w 4328"/>
              <a:gd name="T27" fmla="*/ 2147483647 h 1550"/>
              <a:gd name="T28" fmla="*/ 2147483647 w 4328"/>
              <a:gd name="T29" fmla="*/ 2147483647 h 1550"/>
              <a:gd name="T30" fmla="*/ 2147483647 w 4328"/>
              <a:gd name="T31" fmla="*/ 2147483647 h 1550"/>
              <a:gd name="T32" fmla="*/ 2147483647 w 4328"/>
              <a:gd name="T33" fmla="*/ 2147483647 h 1550"/>
              <a:gd name="T34" fmla="*/ 2147483647 w 4328"/>
              <a:gd name="T35" fmla="*/ 2147483647 h 1550"/>
              <a:gd name="T36" fmla="*/ 2147483647 w 4328"/>
              <a:gd name="T37" fmla="*/ 0 h 1550"/>
              <a:gd name="T38" fmla="*/ 2147483647 w 4328"/>
              <a:gd name="T39" fmla="*/ 2147483647 h 1550"/>
              <a:gd name="T40" fmla="*/ 0 w 4328"/>
              <a:gd name="T41" fmla="*/ 2147483647 h 15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328"/>
              <a:gd name="T64" fmla="*/ 0 h 1550"/>
              <a:gd name="T65" fmla="*/ 4328 w 4328"/>
              <a:gd name="T66" fmla="*/ 1550 h 15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328" h="1550">
                <a:moveTo>
                  <a:pt x="0" y="1495"/>
                </a:moveTo>
                <a:lnTo>
                  <a:pt x="0" y="1525"/>
                </a:lnTo>
                <a:lnTo>
                  <a:pt x="510" y="1550"/>
                </a:lnTo>
                <a:lnTo>
                  <a:pt x="990" y="32"/>
                </a:lnTo>
                <a:lnTo>
                  <a:pt x="1450" y="109"/>
                </a:lnTo>
                <a:lnTo>
                  <a:pt x="1923" y="638"/>
                </a:lnTo>
                <a:lnTo>
                  <a:pt x="2400" y="838"/>
                </a:lnTo>
                <a:lnTo>
                  <a:pt x="2885" y="1121"/>
                </a:lnTo>
                <a:lnTo>
                  <a:pt x="3369" y="1272"/>
                </a:lnTo>
                <a:lnTo>
                  <a:pt x="3849" y="1434"/>
                </a:lnTo>
                <a:lnTo>
                  <a:pt x="4328" y="1414"/>
                </a:lnTo>
                <a:lnTo>
                  <a:pt x="4328" y="1384"/>
                </a:lnTo>
                <a:lnTo>
                  <a:pt x="3858" y="1404"/>
                </a:lnTo>
                <a:lnTo>
                  <a:pt x="3378" y="1242"/>
                </a:lnTo>
                <a:lnTo>
                  <a:pt x="2901" y="1093"/>
                </a:lnTo>
                <a:lnTo>
                  <a:pt x="2427" y="815"/>
                </a:lnTo>
                <a:lnTo>
                  <a:pt x="1944" y="615"/>
                </a:lnTo>
                <a:lnTo>
                  <a:pt x="1467" y="79"/>
                </a:lnTo>
                <a:lnTo>
                  <a:pt x="967" y="0"/>
                </a:lnTo>
                <a:lnTo>
                  <a:pt x="487" y="1520"/>
                </a:lnTo>
                <a:lnTo>
                  <a:pt x="0" y="1495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81"/>
          <p:cNvSpPr>
            <a:spLocks/>
          </p:cNvSpPr>
          <p:nvPr/>
        </p:nvSpPr>
        <p:spPr bwMode="auto">
          <a:xfrm>
            <a:off x="1531938" y="3094038"/>
            <a:ext cx="4244975" cy="1614487"/>
          </a:xfrm>
          <a:custGeom>
            <a:avLst/>
            <a:gdLst>
              <a:gd name="T0" fmla="*/ 0 w 4337"/>
              <a:gd name="T1" fmla="*/ 2147483647 h 1856"/>
              <a:gd name="T2" fmla="*/ 2147483647 w 4337"/>
              <a:gd name="T3" fmla="*/ 2147483647 h 1856"/>
              <a:gd name="T4" fmla="*/ 2147483647 w 4337"/>
              <a:gd name="T5" fmla="*/ 2147483647 h 1856"/>
              <a:gd name="T6" fmla="*/ 2147483647 w 4337"/>
              <a:gd name="T7" fmla="*/ 2147483647 h 1856"/>
              <a:gd name="T8" fmla="*/ 2147483647 w 4337"/>
              <a:gd name="T9" fmla="*/ 2147483647 h 1856"/>
              <a:gd name="T10" fmla="*/ 2147483647 w 4337"/>
              <a:gd name="T11" fmla="*/ 2147483647 h 1856"/>
              <a:gd name="T12" fmla="*/ 2147483647 w 4337"/>
              <a:gd name="T13" fmla="*/ 2147483647 h 1856"/>
              <a:gd name="T14" fmla="*/ 2147483647 w 4337"/>
              <a:gd name="T15" fmla="*/ 2147483647 h 1856"/>
              <a:gd name="T16" fmla="*/ 2147483647 w 4337"/>
              <a:gd name="T17" fmla="*/ 2147483647 h 1856"/>
              <a:gd name="T18" fmla="*/ 2147483647 w 4337"/>
              <a:gd name="T19" fmla="*/ 2147483647 h 1856"/>
              <a:gd name="T20" fmla="*/ 2147483647 w 4337"/>
              <a:gd name="T21" fmla="*/ 2147483647 h 1856"/>
              <a:gd name="T22" fmla="*/ 2147483647 w 4337"/>
              <a:gd name="T23" fmla="*/ 2147483647 h 1856"/>
              <a:gd name="T24" fmla="*/ 2147483647 w 4337"/>
              <a:gd name="T25" fmla="*/ 2147483647 h 1856"/>
              <a:gd name="T26" fmla="*/ 2147483647 w 4337"/>
              <a:gd name="T27" fmla="*/ 2147483647 h 1856"/>
              <a:gd name="T28" fmla="*/ 2147483647 w 4337"/>
              <a:gd name="T29" fmla="*/ 2147483647 h 1856"/>
              <a:gd name="T30" fmla="*/ 2147483647 w 4337"/>
              <a:gd name="T31" fmla="*/ 2147483647 h 1856"/>
              <a:gd name="T32" fmla="*/ 2147483647 w 4337"/>
              <a:gd name="T33" fmla="*/ 0 h 1856"/>
              <a:gd name="T34" fmla="*/ 2147483647 w 4337"/>
              <a:gd name="T35" fmla="*/ 2147483647 h 1856"/>
              <a:gd name="T36" fmla="*/ 2147483647 w 4337"/>
              <a:gd name="T37" fmla="*/ 2147483647 h 1856"/>
              <a:gd name="T38" fmla="*/ 2147483647 w 4337"/>
              <a:gd name="T39" fmla="*/ 2147483647 h 1856"/>
              <a:gd name="T40" fmla="*/ 0 w 4337"/>
              <a:gd name="T41" fmla="*/ 2147483647 h 18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337"/>
              <a:gd name="T64" fmla="*/ 0 h 1856"/>
              <a:gd name="T65" fmla="*/ 4337 w 4337"/>
              <a:gd name="T66" fmla="*/ 1856 h 18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337" h="1856">
                <a:moveTo>
                  <a:pt x="0" y="1826"/>
                </a:moveTo>
                <a:lnTo>
                  <a:pt x="4" y="1856"/>
                </a:lnTo>
                <a:lnTo>
                  <a:pt x="507" y="1765"/>
                </a:lnTo>
                <a:lnTo>
                  <a:pt x="984" y="1295"/>
                </a:lnTo>
                <a:lnTo>
                  <a:pt x="1469" y="485"/>
                </a:lnTo>
                <a:lnTo>
                  <a:pt x="1952" y="33"/>
                </a:lnTo>
                <a:lnTo>
                  <a:pt x="2426" y="142"/>
                </a:lnTo>
                <a:lnTo>
                  <a:pt x="2886" y="472"/>
                </a:lnTo>
                <a:lnTo>
                  <a:pt x="3372" y="841"/>
                </a:lnTo>
                <a:lnTo>
                  <a:pt x="3843" y="1108"/>
                </a:lnTo>
                <a:lnTo>
                  <a:pt x="4323" y="1381"/>
                </a:lnTo>
                <a:lnTo>
                  <a:pt x="4337" y="1353"/>
                </a:lnTo>
                <a:lnTo>
                  <a:pt x="3857" y="1080"/>
                </a:lnTo>
                <a:lnTo>
                  <a:pt x="3390" y="816"/>
                </a:lnTo>
                <a:lnTo>
                  <a:pt x="2904" y="446"/>
                </a:lnTo>
                <a:lnTo>
                  <a:pt x="2440" y="112"/>
                </a:lnTo>
                <a:lnTo>
                  <a:pt x="1941" y="0"/>
                </a:lnTo>
                <a:lnTo>
                  <a:pt x="1441" y="469"/>
                </a:lnTo>
                <a:lnTo>
                  <a:pt x="954" y="1284"/>
                </a:lnTo>
                <a:lnTo>
                  <a:pt x="495" y="1735"/>
                </a:lnTo>
                <a:lnTo>
                  <a:pt x="0" y="1826"/>
                </a:lnTo>
                <a:close/>
              </a:path>
            </a:pathLst>
          </a:custGeom>
          <a:solidFill>
            <a:srgbClr val="F0D61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1541463" y="4373563"/>
            <a:ext cx="4232275" cy="336550"/>
          </a:xfrm>
          <a:custGeom>
            <a:avLst/>
            <a:gdLst>
              <a:gd name="T0" fmla="*/ 0 w 4326"/>
              <a:gd name="T1" fmla="*/ 2147483647 h 388"/>
              <a:gd name="T2" fmla="*/ 0 w 4326"/>
              <a:gd name="T3" fmla="*/ 2147483647 h 388"/>
              <a:gd name="T4" fmla="*/ 2147483647 w 4326"/>
              <a:gd name="T5" fmla="*/ 2147483647 h 388"/>
              <a:gd name="T6" fmla="*/ 2147483647 w 4326"/>
              <a:gd name="T7" fmla="*/ 2147483647 h 388"/>
              <a:gd name="T8" fmla="*/ 2147483647 w 4326"/>
              <a:gd name="T9" fmla="*/ 2147483647 h 388"/>
              <a:gd name="T10" fmla="*/ 2147483647 w 4326"/>
              <a:gd name="T11" fmla="*/ 2147483647 h 388"/>
              <a:gd name="T12" fmla="*/ 2147483647 w 4326"/>
              <a:gd name="T13" fmla="*/ 2147483647 h 388"/>
              <a:gd name="T14" fmla="*/ 2147483647 w 4326"/>
              <a:gd name="T15" fmla="*/ 2147483647 h 388"/>
              <a:gd name="T16" fmla="*/ 2147483647 w 4326"/>
              <a:gd name="T17" fmla="*/ 2147483647 h 388"/>
              <a:gd name="T18" fmla="*/ 2147483647 w 4326"/>
              <a:gd name="T19" fmla="*/ 2147483647 h 388"/>
              <a:gd name="T20" fmla="*/ 2147483647 w 4326"/>
              <a:gd name="T21" fmla="*/ 2147483647 h 388"/>
              <a:gd name="T22" fmla="*/ 2147483647 w 4326"/>
              <a:gd name="T23" fmla="*/ 2147483647 h 388"/>
              <a:gd name="T24" fmla="*/ 2147483647 w 4326"/>
              <a:gd name="T25" fmla="*/ 2147483647 h 388"/>
              <a:gd name="T26" fmla="*/ 2147483647 w 4326"/>
              <a:gd name="T27" fmla="*/ 2147483647 h 388"/>
              <a:gd name="T28" fmla="*/ 2147483647 w 4326"/>
              <a:gd name="T29" fmla="*/ 0 h 388"/>
              <a:gd name="T30" fmla="*/ 2147483647 w 4326"/>
              <a:gd name="T31" fmla="*/ 2147483647 h 388"/>
              <a:gd name="T32" fmla="*/ 2147483647 w 4326"/>
              <a:gd name="T33" fmla="*/ 2147483647 h 388"/>
              <a:gd name="T34" fmla="*/ 2147483647 w 4326"/>
              <a:gd name="T35" fmla="*/ 2147483647 h 388"/>
              <a:gd name="T36" fmla="*/ 2147483647 w 4326"/>
              <a:gd name="T37" fmla="*/ 2147483647 h 388"/>
              <a:gd name="T38" fmla="*/ 2147483647 w 4326"/>
              <a:gd name="T39" fmla="*/ 2147483647 h 388"/>
              <a:gd name="T40" fmla="*/ 0 w 4326"/>
              <a:gd name="T41" fmla="*/ 2147483647 h 3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326"/>
              <a:gd name="T64" fmla="*/ 0 h 388"/>
              <a:gd name="T65" fmla="*/ 4326 w 4326"/>
              <a:gd name="T66" fmla="*/ 388 h 3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326" h="388">
                <a:moveTo>
                  <a:pt x="0" y="356"/>
                </a:moveTo>
                <a:lnTo>
                  <a:pt x="0" y="388"/>
                </a:lnTo>
                <a:lnTo>
                  <a:pt x="487" y="388"/>
                </a:lnTo>
                <a:lnTo>
                  <a:pt x="958" y="251"/>
                </a:lnTo>
                <a:lnTo>
                  <a:pt x="1440" y="114"/>
                </a:lnTo>
                <a:lnTo>
                  <a:pt x="1928" y="57"/>
                </a:lnTo>
                <a:lnTo>
                  <a:pt x="2402" y="37"/>
                </a:lnTo>
                <a:lnTo>
                  <a:pt x="2880" y="30"/>
                </a:lnTo>
                <a:lnTo>
                  <a:pt x="3359" y="121"/>
                </a:lnTo>
                <a:lnTo>
                  <a:pt x="3844" y="160"/>
                </a:lnTo>
                <a:lnTo>
                  <a:pt x="4319" y="291"/>
                </a:lnTo>
                <a:lnTo>
                  <a:pt x="4326" y="261"/>
                </a:lnTo>
                <a:lnTo>
                  <a:pt x="3851" y="130"/>
                </a:lnTo>
                <a:lnTo>
                  <a:pt x="3364" y="91"/>
                </a:lnTo>
                <a:lnTo>
                  <a:pt x="2882" y="0"/>
                </a:lnTo>
                <a:lnTo>
                  <a:pt x="2402" y="7"/>
                </a:lnTo>
                <a:lnTo>
                  <a:pt x="1926" y="27"/>
                </a:lnTo>
                <a:lnTo>
                  <a:pt x="1431" y="84"/>
                </a:lnTo>
                <a:lnTo>
                  <a:pt x="951" y="221"/>
                </a:lnTo>
                <a:lnTo>
                  <a:pt x="487" y="356"/>
                </a:lnTo>
                <a:lnTo>
                  <a:pt x="0" y="356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1944688" y="4557713"/>
            <a:ext cx="160337" cy="139700"/>
          </a:xfrm>
          <a:custGeom>
            <a:avLst/>
            <a:gdLst>
              <a:gd name="T0" fmla="*/ 2147483647 w 165"/>
              <a:gd name="T1" fmla="*/ 2147483647 h 160"/>
              <a:gd name="T2" fmla="*/ 0 w 165"/>
              <a:gd name="T3" fmla="*/ 2147483647 h 160"/>
              <a:gd name="T4" fmla="*/ 2147483647 w 165"/>
              <a:gd name="T5" fmla="*/ 0 h 160"/>
              <a:gd name="T6" fmla="*/ 2147483647 w 165"/>
              <a:gd name="T7" fmla="*/ 2147483647 h 160"/>
              <a:gd name="T8" fmla="*/ 2147483647 w 16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160"/>
              <a:gd name="T17" fmla="*/ 165 w 16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160">
                <a:moveTo>
                  <a:pt x="165" y="160"/>
                </a:moveTo>
                <a:lnTo>
                  <a:pt x="0" y="160"/>
                </a:lnTo>
                <a:lnTo>
                  <a:pt x="82" y="0"/>
                </a:lnTo>
                <a:lnTo>
                  <a:pt x="165" y="16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2411413" y="3235325"/>
            <a:ext cx="163512" cy="139700"/>
          </a:xfrm>
          <a:custGeom>
            <a:avLst/>
            <a:gdLst>
              <a:gd name="T0" fmla="*/ 2147483647 w 166"/>
              <a:gd name="T1" fmla="*/ 2147483647 h 159"/>
              <a:gd name="T2" fmla="*/ 0 w 166"/>
              <a:gd name="T3" fmla="*/ 2147483647 h 159"/>
              <a:gd name="T4" fmla="*/ 2147483647 w 166"/>
              <a:gd name="T5" fmla="*/ 0 h 159"/>
              <a:gd name="T6" fmla="*/ 2147483647 w 166"/>
              <a:gd name="T7" fmla="*/ 2147483647 h 159"/>
              <a:gd name="T8" fmla="*/ 2147483647 w 166"/>
              <a:gd name="T9" fmla="*/ 2147483647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159"/>
              <a:gd name="T17" fmla="*/ 166 w 166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159">
                <a:moveTo>
                  <a:pt x="166" y="159"/>
                </a:moveTo>
                <a:lnTo>
                  <a:pt x="0" y="159"/>
                </a:lnTo>
                <a:lnTo>
                  <a:pt x="83" y="0"/>
                </a:lnTo>
                <a:lnTo>
                  <a:pt x="166" y="15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2882900" y="3305175"/>
            <a:ext cx="161925" cy="138113"/>
          </a:xfrm>
          <a:custGeom>
            <a:avLst/>
            <a:gdLst>
              <a:gd name="T0" fmla="*/ 2147483647 w 165"/>
              <a:gd name="T1" fmla="*/ 2147483647 h 159"/>
              <a:gd name="T2" fmla="*/ 0 w 165"/>
              <a:gd name="T3" fmla="*/ 2147483647 h 159"/>
              <a:gd name="T4" fmla="*/ 2147483647 w 165"/>
              <a:gd name="T5" fmla="*/ 0 h 159"/>
              <a:gd name="T6" fmla="*/ 2147483647 w 165"/>
              <a:gd name="T7" fmla="*/ 2147483647 h 159"/>
              <a:gd name="T8" fmla="*/ 2147483647 w 165"/>
              <a:gd name="T9" fmla="*/ 2147483647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159"/>
              <a:gd name="T17" fmla="*/ 165 w 165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159">
                <a:moveTo>
                  <a:pt x="165" y="159"/>
                </a:moveTo>
                <a:lnTo>
                  <a:pt x="0" y="159"/>
                </a:lnTo>
                <a:lnTo>
                  <a:pt x="83" y="0"/>
                </a:lnTo>
                <a:lnTo>
                  <a:pt x="165" y="15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3346450" y="3768725"/>
            <a:ext cx="163513" cy="136525"/>
          </a:xfrm>
          <a:custGeom>
            <a:avLst/>
            <a:gdLst>
              <a:gd name="T0" fmla="*/ 2147483647 w 165"/>
              <a:gd name="T1" fmla="*/ 2147483647 h 157"/>
              <a:gd name="T2" fmla="*/ 0 w 165"/>
              <a:gd name="T3" fmla="*/ 2147483647 h 157"/>
              <a:gd name="T4" fmla="*/ 2147483647 w 165"/>
              <a:gd name="T5" fmla="*/ 0 h 157"/>
              <a:gd name="T6" fmla="*/ 2147483647 w 165"/>
              <a:gd name="T7" fmla="*/ 2147483647 h 157"/>
              <a:gd name="T8" fmla="*/ 2147483647 w 165"/>
              <a:gd name="T9" fmla="*/ 2147483647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157"/>
              <a:gd name="T17" fmla="*/ 165 w 165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157">
                <a:moveTo>
                  <a:pt x="165" y="157"/>
                </a:moveTo>
                <a:lnTo>
                  <a:pt x="0" y="157"/>
                </a:lnTo>
                <a:lnTo>
                  <a:pt x="82" y="0"/>
                </a:lnTo>
                <a:lnTo>
                  <a:pt x="165" y="157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3816350" y="3941763"/>
            <a:ext cx="160338" cy="139700"/>
          </a:xfrm>
          <a:custGeom>
            <a:avLst/>
            <a:gdLst>
              <a:gd name="T0" fmla="*/ 2147483647 w 163"/>
              <a:gd name="T1" fmla="*/ 2147483647 h 160"/>
              <a:gd name="T2" fmla="*/ 0 w 163"/>
              <a:gd name="T3" fmla="*/ 2147483647 h 160"/>
              <a:gd name="T4" fmla="*/ 2147483647 w 163"/>
              <a:gd name="T5" fmla="*/ 0 h 160"/>
              <a:gd name="T6" fmla="*/ 2147483647 w 163"/>
              <a:gd name="T7" fmla="*/ 2147483647 h 160"/>
              <a:gd name="T8" fmla="*/ 2147483647 w 163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"/>
              <a:gd name="T16" fmla="*/ 0 h 160"/>
              <a:gd name="T17" fmla="*/ 163 w 163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" h="160">
                <a:moveTo>
                  <a:pt x="163" y="160"/>
                </a:moveTo>
                <a:lnTo>
                  <a:pt x="0" y="160"/>
                </a:lnTo>
                <a:lnTo>
                  <a:pt x="82" y="0"/>
                </a:lnTo>
                <a:lnTo>
                  <a:pt x="163" y="16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5226050" y="4456113"/>
            <a:ext cx="161925" cy="138112"/>
          </a:xfrm>
          <a:custGeom>
            <a:avLst/>
            <a:gdLst>
              <a:gd name="T0" fmla="*/ 2147483647 w 165"/>
              <a:gd name="T1" fmla="*/ 2147483647 h 159"/>
              <a:gd name="T2" fmla="*/ 0 w 165"/>
              <a:gd name="T3" fmla="*/ 2147483647 h 159"/>
              <a:gd name="T4" fmla="*/ 2147483647 w 165"/>
              <a:gd name="T5" fmla="*/ 0 h 159"/>
              <a:gd name="T6" fmla="*/ 2147483647 w 165"/>
              <a:gd name="T7" fmla="*/ 2147483647 h 159"/>
              <a:gd name="T8" fmla="*/ 2147483647 w 165"/>
              <a:gd name="T9" fmla="*/ 2147483647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159"/>
              <a:gd name="T17" fmla="*/ 165 w 165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159">
                <a:moveTo>
                  <a:pt x="165" y="159"/>
                </a:moveTo>
                <a:lnTo>
                  <a:pt x="0" y="159"/>
                </a:lnTo>
                <a:lnTo>
                  <a:pt x="82" y="0"/>
                </a:lnTo>
                <a:lnTo>
                  <a:pt x="165" y="15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4752975" y="4302125"/>
            <a:ext cx="158750" cy="138113"/>
          </a:xfrm>
          <a:custGeom>
            <a:avLst/>
            <a:gdLst>
              <a:gd name="T0" fmla="*/ 2147483647 w 165"/>
              <a:gd name="T1" fmla="*/ 2147483647 h 159"/>
              <a:gd name="T2" fmla="*/ 0 w 165"/>
              <a:gd name="T3" fmla="*/ 2147483647 h 159"/>
              <a:gd name="T4" fmla="*/ 2147483647 w 165"/>
              <a:gd name="T5" fmla="*/ 0 h 159"/>
              <a:gd name="T6" fmla="*/ 2147483647 w 165"/>
              <a:gd name="T7" fmla="*/ 2147483647 h 159"/>
              <a:gd name="T8" fmla="*/ 2147483647 w 165"/>
              <a:gd name="T9" fmla="*/ 2147483647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159"/>
              <a:gd name="T17" fmla="*/ 165 w 165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159">
                <a:moveTo>
                  <a:pt x="165" y="159"/>
                </a:moveTo>
                <a:lnTo>
                  <a:pt x="0" y="159"/>
                </a:lnTo>
                <a:lnTo>
                  <a:pt x="82" y="0"/>
                </a:lnTo>
                <a:lnTo>
                  <a:pt x="165" y="15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1960563" y="4618038"/>
            <a:ext cx="158750" cy="144462"/>
          </a:xfrm>
          <a:custGeom>
            <a:avLst/>
            <a:gdLst>
              <a:gd name="T0" fmla="*/ 2147483647 w 162"/>
              <a:gd name="T1" fmla="*/ 2147483647 h 168"/>
              <a:gd name="T2" fmla="*/ 0 w 162"/>
              <a:gd name="T3" fmla="*/ 2147483647 h 168"/>
              <a:gd name="T4" fmla="*/ 0 w 162"/>
              <a:gd name="T5" fmla="*/ 0 h 168"/>
              <a:gd name="T6" fmla="*/ 2147483647 w 162"/>
              <a:gd name="T7" fmla="*/ 0 h 168"/>
              <a:gd name="T8" fmla="*/ 2147483647 w 162"/>
              <a:gd name="T9" fmla="*/ 2147483647 h 168"/>
              <a:gd name="T10" fmla="*/ 2147483647 w 162"/>
              <a:gd name="T11" fmla="*/ 2147483647 h 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"/>
              <a:gd name="T19" fmla="*/ 0 h 168"/>
              <a:gd name="T20" fmla="*/ 162 w 162"/>
              <a:gd name="T21" fmla="*/ 168 h 1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" h="168">
                <a:moveTo>
                  <a:pt x="162" y="168"/>
                </a:moveTo>
                <a:lnTo>
                  <a:pt x="0" y="168"/>
                </a:lnTo>
                <a:lnTo>
                  <a:pt x="0" y="0"/>
                </a:lnTo>
                <a:lnTo>
                  <a:pt x="162" y="0"/>
                </a:lnTo>
                <a:lnTo>
                  <a:pt x="162" y="168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7"/>
          <p:cNvSpPr>
            <a:spLocks/>
          </p:cNvSpPr>
          <p:nvPr/>
        </p:nvSpPr>
        <p:spPr bwMode="auto">
          <a:xfrm>
            <a:off x="2398713" y="4505325"/>
            <a:ext cx="158750" cy="144463"/>
          </a:xfrm>
          <a:custGeom>
            <a:avLst/>
            <a:gdLst>
              <a:gd name="T0" fmla="*/ 2147483647 w 163"/>
              <a:gd name="T1" fmla="*/ 2147483647 h 166"/>
              <a:gd name="T2" fmla="*/ 0 w 163"/>
              <a:gd name="T3" fmla="*/ 2147483647 h 166"/>
              <a:gd name="T4" fmla="*/ 0 w 163"/>
              <a:gd name="T5" fmla="*/ 0 h 166"/>
              <a:gd name="T6" fmla="*/ 2147483647 w 163"/>
              <a:gd name="T7" fmla="*/ 0 h 166"/>
              <a:gd name="T8" fmla="*/ 2147483647 w 163"/>
              <a:gd name="T9" fmla="*/ 2147483647 h 166"/>
              <a:gd name="T10" fmla="*/ 2147483647 w 163"/>
              <a:gd name="T11" fmla="*/ 2147483647 h 1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"/>
              <a:gd name="T19" fmla="*/ 0 h 166"/>
              <a:gd name="T20" fmla="*/ 163 w 163"/>
              <a:gd name="T21" fmla="*/ 166 h 1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" h="166">
                <a:moveTo>
                  <a:pt x="163" y="166"/>
                </a:moveTo>
                <a:lnTo>
                  <a:pt x="0" y="166"/>
                </a:lnTo>
                <a:lnTo>
                  <a:pt x="0" y="0"/>
                </a:lnTo>
                <a:lnTo>
                  <a:pt x="163" y="0"/>
                </a:lnTo>
                <a:lnTo>
                  <a:pt x="163" y="166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8"/>
          <p:cNvSpPr>
            <a:spLocks/>
          </p:cNvSpPr>
          <p:nvPr/>
        </p:nvSpPr>
        <p:spPr bwMode="auto">
          <a:xfrm>
            <a:off x="2867025" y="4387850"/>
            <a:ext cx="158750" cy="144463"/>
          </a:xfrm>
          <a:custGeom>
            <a:avLst/>
            <a:gdLst>
              <a:gd name="T0" fmla="*/ 2147483647 w 162"/>
              <a:gd name="T1" fmla="*/ 2147483647 h 167"/>
              <a:gd name="T2" fmla="*/ 0 w 162"/>
              <a:gd name="T3" fmla="*/ 2147483647 h 167"/>
              <a:gd name="T4" fmla="*/ 0 w 162"/>
              <a:gd name="T5" fmla="*/ 0 h 167"/>
              <a:gd name="T6" fmla="*/ 2147483647 w 162"/>
              <a:gd name="T7" fmla="*/ 0 h 167"/>
              <a:gd name="T8" fmla="*/ 2147483647 w 162"/>
              <a:gd name="T9" fmla="*/ 2147483647 h 167"/>
              <a:gd name="T10" fmla="*/ 2147483647 w 162"/>
              <a:gd name="T11" fmla="*/ 2147483647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"/>
              <a:gd name="T19" fmla="*/ 0 h 167"/>
              <a:gd name="T20" fmla="*/ 162 w 162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" h="167">
                <a:moveTo>
                  <a:pt x="162" y="167"/>
                </a:moveTo>
                <a:lnTo>
                  <a:pt x="0" y="167"/>
                </a:lnTo>
                <a:lnTo>
                  <a:pt x="0" y="0"/>
                </a:lnTo>
                <a:lnTo>
                  <a:pt x="162" y="0"/>
                </a:lnTo>
                <a:lnTo>
                  <a:pt x="162" y="167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3349625" y="4335463"/>
            <a:ext cx="158750" cy="146050"/>
          </a:xfrm>
          <a:custGeom>
            <a:avLst/>
            <a:gdLst>
              <a:gd name="T0" fmla="*/ 2147483647 w 162"/>
              <a:gd name="T1" fmla="*/ 2147483647 h 167"/>
              <a:gd name="T2" fmla="*/ 0 w 162"/>
              <a:gd name="T3" fmla="*/ 2147483647 h 167"/>
              <a:gd name="T4" fmla="*/ 0 w 162"/>
              <a:gd name="T5" fmla="*/ 0 h 167"/>
              <a:gd name="T6" fmla="*/ 2147483647 w 162"/>
              <a:gd name="T7" fmla="*/ 0 h 167"/>
              <a:gd name="T8" fmla="*/ 2147483647 w 162"/>
              <a:gd name="T9" fmla="*/ 2147483647 h 167"/>
              <a:gd name="T10" fmla="*/ 2147483647 w 162"/>
              <a:gd name="T11" fmla="*/ 2147483647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"/>
              <a:gd name="T19" fmla="*/ 0 h 167"/>
              <a:gd name="T20" fmla="*/ 162 w 162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" h="167">
                <a:moveTo>
                  <a:pt x="162" y="167"/>
                </a:moveTo>
                <a:lnTo>
                  <a:pt x="0" y="167"/>
                </a:lnTo>
                <a:lnTo>
                  <a:pt x="0" y="0"/>
                </a:lnTo>
                <a:lnTo>
                  <a:pt x="162" y="0"/>
                </a:lnTo>
                <a:lnTo>
                  <a:pt x="162" y="167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100"/>
          <p:cNvSpPr>
            <a:spLocks/>
          </p:cNvSpPr>
          <p:nvPr/>
        </p:nvSpPr>
        <p:spPr bwMode="auto">
          <a:xfrm>
            <a:off x="3814763" y="4319588"/>
            <a:ext cx="158750" cy="144462"/>
          </a:xfrm>
          <a:custGeom>
            <a:avLst/>
            <a:gdLst>
              <a:gd name="T0" fmla="*/ 2147483647 w 161"/>
              <a:gd name="T1" fmla="*/ 2147483647 h 167"/>
              <a:gd name="T2" fmla="*/ 0 w 161"/>
              <a:gd name="T3" fmla="*/ 2147483647 h 167"/>
              <a:gd name="T4" fmla="*/ 0 w 161"/>
              <a:gd name="T5" fmla="*/ 0 h 167"/>
              <a:gd name="T6" fmla="*/ 2147483647 w 161"/>
              <a:gd name="T7" fmla="*/ 0 h 167"/>
              <a:gd name="T8" fmla="*/ 2147483647 w 161"/>
              <a:gd name="T9" fmla="*/ 2147483647 h 167"/>
              <a:gd name="T10" fmla="*/ 2147483647 w 161"/>
              <a:gd name="T11" fmla="*/ 2147483647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1"/>
              <a:gd name="T19" fmla="*/ 0 h 167"/>
              <a:gd name="T20" fmla="*/ 161 w 161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1" h="167">
                <a:moveTo>
                  <a:pt x="161" y="167"/>
                </a:moveTo>
                <a:lnTo>
                  <a:pt x="0" y="167"/>
                </a:lnTo>
                <a:lnTo>
                  <a:pt x="0" y="0"/>
                </a:lnTo>
                <a:lnTo>
                  <a:pt x="161" y="0"/>
                </a:lnTo>
                <a:lnTo>
                  <a:pt x="161" y="167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101"/>
          <p:cNvSpPr>
            <a:spLocks/>
          </p:cNvSpPr>
          <p:nvPr/>
        </p:nvSpPr>
        <p:spPr bwMode="auto">
          <a:xfrm>
            <a:off x="4283075" y="4314825"/>
            <a:ext cx="157163" cy="144463"/>
          </a:xfrm>
          <a:custGeom>
            <a:avLst/>
            <a:gdLst>
              <a:gd name="T0" fmla="*/ 2147483647 w 163"/>
              <a:gd name="T1" fmla="*/ 2147483647 h 166"/>
              <a:gd name="T2" fmla="*/ 0 w 163"/>
              <a:gd name="T3" fmla="*/ 2147483647 h 166"/>
              <a:gd name="T4" fmla="*/ 0 w 163"/>
              <a:gd name="T5" fmla="*/ 0 h 166"/>
              <a:gd name="T6" fmla="*/ 2147483647 w 163"/>
              <a:gd name="T7" fmla="*/ 0 h 166"/>
              <a:gd name="T8" fmla="*/ 2147483647 w 163"/>
              <a:gd name="T9" fmla="*/ 2147483647 h 166"/>
              <a:gd name="T10" fmla="*/ 2147483647 w 163"/>
              <a:gd name="T11" fmla="*/ 2147483647 h 1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"/>
              <a:gd name="T19" fmla="*/ 0 h 166"/>
              <a:gd name="T20" fmla="*/ 163 w 163"/>
              <a:gd name="T21" fmla="*/ 166 h 1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" h="166">
                <a:moveTo>
                  <a:pt x="163" y="166"/>
                </a:moveTo>
                <a:lnTo>
                  <a:pt x="0" y="166"/>
                </a:lnTo>
                <a:lnTo>
                  <a:pt x="0" y="0"/>
                </a:lnTo>
                <a:lnTo>
                  <a:pt x="163" y="0"/>
                </a:lnTo>
                <a:lnTo>
                  <a:pt x="163" y="166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2"/>
          <p:cNvSpPr>
            <a:spLocks/>
          </p:cNvSpPr>
          <p:nvPr/>
        </p:nvSpPr>
        <p:spPr bwMode="auto">
          <a:xfrm>
            <a:off x="4752975" y="4392613"/>
            <a:ext cx="157163" cy="144462"/>
          </a:xfrm>
          <a:custGeom>
            <a:avLst/>
            <a:gdLst>
              <a:gd name="T0" fmla="*/ 2147483647 w 162"/>
              <a:gd name="T1" fmla="*/ 2147483647 h 166"/>
              <a:gd name="T2" fmla="*/ 0 w 162"/>
              <a:gd name="T3" fmla="*/ 2147483647 h 166"/>
              <a:gd name="T4" fmla="*/ 0 w 162"/>
              <a:gd name="T5" fmla="*/ 0 h 166"/>
              <a:gd name="T6" fmla="*/ 2147483647 w 162"/>
              <a:gd name="T7" fmla="*/ 0 h 166"/>
              <a:gd name="T8" fmla="*/ 2147483647 w 162"/>
              <a:gd name="T9" fmla="*/ 2147483647 h 166"/>
              <a:gd name="T10" fmla="*/ 2147483647 w 162"/>
              <a:gd name="T11" fmla="*/ 2147483647 h 1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"/>
              <a:gd name="T19" fmla="*/ 0 h 166"/>
              <a:gd name="T20" fmla="*/ 162 w 162"/>
              <a:gd name="T21" fmla="*/ 166 h 1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" h="166">
                <a:moveTo>
                  <a:pt x="162" y="166"/>
                </a:moveTo>
                <a:lnTo>
                  <a:pt x="0" y="166"/>
                </a:lnTo>
                <a:lnTo>
                  <a:pt x="0" y="0"/>
                </a:lnTo>
                <a:lnTo>
                  <a:pt x="162" y="0"/>
                </a:lnTo>
                <a:lnTo>
                  <a:pt x="162" y="166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3"/>
          <p:cNvSpPr>
            <a:spLocks/>
          </p:cNvSpPr>
          <p:nvPr/>
        </p:nvSpPr>
        <p:spPr bwMode="auto">
          <a:xfrm>
            <a:off x="5227638" y="4427538"/>
            <a:ext cx="157162" cy="144462"/>
          </a:xfrm>
          <a:custGeom>
            <a:avLst/>
            <a:gdLst>
              <a:gd name="T0" fmla="*/ 2147483647 w 162"/>
              <a:gd name="T1" fmla="*/ 2147483647 h 166"/>
              <a:gd name="T2" fmla="*/ 0 w 162"/>
              <a:gd name="T3" fmla="*/ 2147483647 h 166"/>
              <a:gd name="T4" fmla="*/ 0 w 162"/>
              <a:gd name="T5" fmla="*/ 0 h 166"/>
              <a:gd name="T6" fmla="*/ 2147483647 w 162"/>
              <a:gd name="T7" fmla="*/ 0 h 166"/>
              <a:gd name="T8" fmla="*/ 2147483647 w 162"/>
              <a:gd name="T9" fmla="*/ 2147483647 h 166"/>
              <a:gd name="T10" fmla="*/ 2147483647 w 162"/>
              <a:gd name="T11" fmla="*/ 2147483647 h 1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"/>
              <a:gd name="T19" fmla="*/ 0 h 166"/>
              <a:gd name="T20" fmla="*/ 162 w 162"/>
              <a:gd name="T21" fmla="*/ 166 h 1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" h="166">
                <a:moveTo>
                  <a:pt x="162" y="166"/>
                </a:moveTo>
                <a:lnTo>
                  <a:pt x="0" y="166"/>
                </a:lnTo>
                <a:lnTo>
                  <a:pt x="0" y="0"/>
                </a:lnTo>
                <a:lnTo>
                  <a:pt x="162" y="0"/>
                </a:lnTo>
                <a:lnTo>
                  <a:pt x="162" y="166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5"/>
          <p:cNvSpPr>
            <a:spLocks/>
          </p:cNvSpPr>
          <p:nvPr/>
        </p:nvSpPr>
        <p:spPr bwMode="auto">
          <a:xfrm>
            <a:off x="1944688" y="4532313"/>
            <a:ext cx="179387" cy="161925"/>
          </a:xfrm>
          <a:custGeom>
            <a:avLst/>
            <a:gdLst>
              <a:gd name="T0" fmla="*/ 0 w 182"/>
              <a:gd name="T1" fmla="*/ 2147483647 h 186"/>
              <a:gd name="T2" fmla="*/ 957891022 w 182"/>
              <a:gd name="T3" fmla="*/ 2147483647 h 186"/>
              <a:gd name="T4" fmla="*/ 2147483647 w 182"/>
              <a:gd name="T5" fmla="*/ 2147483647 h 186"/>
              <a:gd name="T6" fmla="*/ 2147483647 w 182"/>
              <a:gd name="T7" fmla="*/ 2147483647 h 186"/>
              <a:gd name="T8" fmla="*/ 2147483647 w 182"/>
              <a:gd name="T9" fmla="*/ 2147483647 h 186"/>
              <a:gd name="T10" fmla="*/ 2147483647 w 182"/>
              <a:gd name="T11" fmla="*/ 2147483647 h 186"/>
              <a:gd name="T12" fmla="*/ 2147483647 w 182"/>
              <a:gd name="T13" fmla="*/ 2147483647 h 186"/>
              <a:gd name="T14" fmla="*/ 2147483647 w 182"/>
              <a:gd name="T15" fmla="*/ 2147483647 h 186"/>
              <a:gd name="T16" fmla="*/ 2147483647 w 182"/>
              <a:gd name="T17" fmla="*/ 2147483647 h 186"/>
              <a:gd name="T18" fmla="*/ 2147483647 w 182"/>
              <a:gd name="T19" fmla="*/ 2147483647 h 186"/>
              <a:gd name="T20" fmla="*/ 2147483647 w 182"/>
              <a:gd name="T21" fmla="*/ 2147483647 h 186"/>
              <a:gd name="T22" fmla="*/ 2147483647 w 182"/>
              <a:gd name="T23" fmla="*/ 2147483647 h 186"/>
              <a:gd name="T24" fmla="*/ 2147483647 w 182"/>
              <a:gd name="T25" fmla="*/ 2147483647 h 186"/>
              <a:gd name="T26" fmla="*/ 2147483647 w 182"/>
              <a:gd name="T27" fmla="*/ 2147483647 h 186"/>
              <a:gd name="T28" fmla="*/ 2147483647 w 182"/>
              <a:gd name="T29" fmla="*/ 2147483647 h 186"/>
              <a:gd name="T30" fmla="*/ 2147483647 w 182"/>
              <a:gd name="T31" fmla="*/ 2147483647 h 186"/>
              <a:gd name="T32" fmla="*/ 2147483647 w 182"/>
              <a:gd name="T33" fmla="*/ 2147483647 h 186"/>
              <a:gd name="T34" fmla="*/ 2147483647 w 182"/>
              <a:gd name="T35" fmla="*/ 2147483647 h 186"/>
              <a:gd name="T36" fmla="*/ 2147483647 w 182"/>
              <a:gd name="T37" fmla="*/ 2147483647 h 186"/>
              <a:gd name="T38" fmla="*/ 2147483647 w 182"/>
              <a:gd name="T39" fmla="*/ 2147483647 h 186"/>
              <a:gd name="T40" fmla="*/ 2147483647 w 182"/>
              <a:gd name="T41" fmla="*/ 2147483647 h 186"/>
              <a:gd name="T42" fmla="*/ 2147483647 w 182"/>
              <a:gd name="T43" fmla="*/ 2147483647 h 186"/>
              <a:gd name="T44" fmla="*/ 2147483647 w 182"/>
              <a:gd name="T45" fmla="*/ 2147483647 h 186"/>
              <a:gd name="T46" fmla="*/ 2147483647 w 182"/>
              <a:gd name="T47" fmla="*/ 2147483647 h 186"/>
              <a:gd name="T48" fmla="*/ 2147483647 w 182"/>
              <a:gd name="T49" fmla="*/ 2147483647 h 186"/>
              <a:gd name="T50" fmla="*/ 2147483647 w 182"/>
              <a:gd name="T51" fmla="*/ 2147483647 h 186"/>
              <a:gd name="T52" fmla="*/ 2147483647 w 182"/>
              <a:gd name="T53" fmla="*/ 2147483647 h 186"/>
              <a:gd name="T54" fmla="*/ 2147483647 w 182"/>
              <a:gd name="T55" fmla="*/ 2147483647 h 186"/>
              <a:gd name="T56" fmla="*/ 2147483647 w 182"/>
              <a:gd name="T57" fmla="*/ 2147483647 h 186"/>
              <a:gd name="T58" fmla="*/ 2147483647 w 182"/>
              <a:gd name="T59" fmla="*/ 2147483647 h 186"/>
              <a:gd name="T60" fmla="*/ 2147483647 w 182"/>
              <a:gd name="T61" fmla="*/ 2147483647 h 186"/>
              <a:gd name="T62" fmla="*/ 2147483647 w 182"/>
              <a:gd name="T63" fmla="*/ 2147483647 h 186"/>
              <a:gd name="T64" fmla="*/ 2147483647 w 182"/>
              <a:gd name="T65" fmla="*/ 2147483647 h 186"/>
              <a:gd name="T66" fmla="*/ 2147483647 w 182"/>
              <a:gd name="T67" fmla="*/ 2147483647 h 186"/>
              <a:gd name="T68" fmla="*/ 2147483647 w 182"/>
              <a:gd name="T69" fmla="*/ 1979589062 h 186"/>
              <a:gd name="T70" fmla="*/ 2147483647 w 182"/>
              <a:gd name="T71" fmla="*/ 0 h 186"/>
              <a:gd name="T72" fmla="*/ 2147483647 w 182"/>
              <a:gd name="T73" fmla="*/ 0 h 186"/>
              <a:gd name="T74" fmla="*/ 2147483647 w 182"/>
              <a:gd name="T75" fmla="*/ 0 h 186"/>
              <a:gd name="T76" fmla="*/ 2147483647 w 182"/>
              <a:gd name="T77" fmla="*/ 1979589062 h 186"/>
              <a:gd name="T78" fmla="*/ 2147483647 w 182"/>
              <a:gd name="T79" fmla="*/ 2147483647 h 186"/>
              <a:gd name="T80" fmla="*/ 2147483647 w 182"/>
              <a:gd name="T81" fmla="*/ 2147483647 h 186"/>
              <a:gd name="T82" fmla="*/ 2147483647 w 182"/>
              <a:gd name="T83" fmla="*/ 2147483647 h 186"/>
              <a:gd name="T84" fmla="*/ 2147483647 w 182"/>
              <a:gd name="T85" fmla="*/ 2147483647 h 186"/>
              <a:gd name="T86" fmla="*/ 2147483647 w 182"/>
              <a:gd name="T87" fmla="*/ 2147483647 h 186"/>
              <a:gd name="T88" fmla="*/ 2147483647 w 182"/>
              <a:gd name="T89" fmla="*/ 2147483647 h 186"/>
              <a:gd name="T90" fmla="*/ 2147483647 w 182"/>
              <a:gd name="T91" fmla="*/ 2147483647 h 186"/>
              <a:gd name="T92" fmla="*/ 2147483647 w 182"/>
              <a:gd name="T93" fmla="*/ 2147483647 h 186"/>
              <a:gd name="T94" fmla="*/ 957891022 w 182"/>
              <a:gd name="T95" fmla="*/ 2147483647 h 186"/>
              <a:gd name="T96" fmla="*/ 0 w 182"/>
              <a:gd name="T97" fmla="*/ 2147483647 h 186"/>
              <a:gd name="T98" fmla="*/ 0 w 182"/>
              <a:gd name="T99" fmla="*/ 2147483647 h 1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2"/>
              <a:gd name="T151" fmla="*/ 0 h 186"/>
              <a:gd name="T152" fmla="*/ 182 w 182"/>
              <a:gd name="T153" fmla="*/ 186 h 1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2" h="186">
                <a:moveTo>
                  <a:pt x="0" y="93"/>
                </a:moveTo>
                <a:lnTo>
                  <a:pt x="1" y="105"/>
                </a:lnTo>
                <a:lnTo>
                  <a:pt x="3" y="117"/>
                </a:lnTo>
                <a:lnTo>
                  <a:pt x="8" y="128"/>
                </a:lnTo>
                <a:lnTo>
                  <a:pt x="13" y="140"/>
                </a:lnTo>
                <a:lnTo>
                  <a:pt x="20" y="149"/>
                </a:lnTo>
                <a:lnTo>
                  <a:pt x="28" y="158"/>
                </a:lnTo>
                <a:lnTo>
                  <a:pt x="36" y="166"/>
                </a:lnTo>
                <a:lnTo>
                  <a:pt x="46" y="173"/>
                </a:lnTo>
                <a:lnTo>
                  <a:pt x="56" y="178"/>
                </a:lnTo>
                <a:lnTo>
                  <a:pt x="68" y="182"/>
                </a:lnTo>
                <a:lnTo>
                  <a:pt x="80" y="185"/>
                </a:lnTo>
                <a:lnTo>
                  <a:pt x="91" y="186"/>
                </a:lnTo>
                <a:lnTo>
                  <a:pt x="104" y="185"/>
                </a:lnTo>
                <a:lnTo>
                  <a:pt x="115" y="182"/>
                </a:lnTo>
                <a:lnTo>
                  <a:pt x="127" y="178"/>
                </a:lnTo>
                <a:lnTo>
                  <a:pt x="137" y="172"/>
                </a:lnTo>
                <a:lnTo>
                  <a:pt x="148" y="166"/>
                </a:lnTo>
                <a:lnTo>
                  <a:pt x="156" y="158"/>
                </a:lnTo>
                <a:lnTo>
                  <a:pt x="164" y="149"/>
                </a:lnTo>
                <a:lnTo>
                  <a:pt x="171" y="140"/>
                </a:lnTo>
                <a:lnTo>
                  <a:pt x="175" y="128"/>
                </a:lnTo>
                <a:lnTo>
                  <a:pt x="180" y="117"/>
                </a:lnTo>
                <a:lnTo>
                  <a:pt x="182" y="105"/>
                </a:lnTo>
                <a:lnTo>
                  <a:pt x="182" y="93"/>
                </a:lnTo>
                <a:lnTo>
                  <a:pt x="182" y="80"/>
                </a:lnTo>
                <a:lnTo>
                  <a:pt x="180" y="67"/>
                </a:lnTo>
                <a:lnTo>
                  <a:pt x="175" y="56"/>
                </a:lnTo>
                <a:lnTo>
                  <a:pt x="171" y="45"/>
                </a:lnTo>
                <a:lnTo>
                  <a:pt x="164" y="36"/>
                </a:lnTo>
                <a:lnTo>
                  <a:pt x="156" y="27"/>
                </a:lnTo>
                <a:lnTo>
                  <a:pt x="148" y="19"/>
                </a:lnTo>
                <a:lnTo>
                  <a:pt x="137" y="12"/>
                </a:lnTo>
                <a:lnTo>
                  <a:pt x="127" y="7"/>
                </a:lnTo>
                <a:lnTo>
                  <a:pt x="115" y="3"/>
                </a:lnTo>
                <a:lnTo>
                  <a:pt x="104" y="0"/>
                </a:lnTo>
                <a:lnTo>
                  <a:pt x="91" y="0"/>
                </a:lnTo>
                <a:lnTo>
                  <a:pt x="80" y="0"/>
                </a:lnTo>
                <a:lnTo>
                  <a:pt x="68" y="3"/>
                </a:lnTo>
                <a:lnTo>
                  <a:pt x="56" y="7"/>
                </a:lnTo>
                <a:lnTo>
                  <a:pt x="46" y="12"/>
                </a:lnTo>
                <a:lnTo>
                  <a:pt x="36" y="19"/>
                </a:lnTo>
                <a:lnTo>
                  <a:pt x="28" y="27"/>
                </a:lnTo>
                <a:lnTo>
                  <a:pt x="20" y="36"/>
                </a:lnTo>
                <a:lnTo>
                  <a:pt x="13" y="45"/>
                </a:lnTo>
                <a:lnTo>
                  <a:pt x="8" y="56"/>
                </a:lnTo>
                <a:lnTo>
                  <a:pt x="3" y="67"/>
                </a:lnTo>
                <a:lnTo>
                  <a:pt x="1" y="80"/>
                </a:lnTo>
                <a:lnTo>
                  <a:pt x="0" y="9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5"/>
          <p:cNvSpPr>
            <a:spLocks/>
          </p:cNvSpPr>
          <p:nvPr/>
        </p:nvSpPr>
        <p:spPr bwMode="auto">
          <a:xfrm>
            <a:off x="1943100" y="4527550"/>
            <a:ext cx="177800" cy="163513"/>
          </a:xfrm>
          <a:custGeom>
            <a:avLst/>
            <a:gdLst>
              <a:gd name="T0" fmla="*/ 0 w 182"/>
              <a:gd name="T1" fmla="*/ 2147483647 h 187"/>
              <a:gd name="T2" fmla="*/ 932428070 w 182"/>
              <a:gd name="T3" fmla="*/ 2147483647 h 187"/>
              <a:gd name="T4" fmla="*/ 2147483647 w 182"/>
              <a:gd name="T5" fmla="*/ 2147483647 h 187"/>
              <a:gd name="T6" fmla="*/ 2147483647 w 182"/>
              <a:gd name="T7" fmla="*/ 2147483647 h 187"/>
              <a:gd name="T8" fmla="*/ 2147483647 w 182"/>
              <a:gd name="T9" fmla="*/ 2147483647 h 187"/>
              <a:gd name="T10" fmla="*/ 2147483647 w 182"/>
              <a:gd name="T11" fmla="*/ 2147483647 h 187"/>
              <a:gd name="T12" fmla="*/ 2147483647 w 182"/>
              <a:gd name="T13" fmla="*/ 2147483647 h 187"/>
              <a:gd name="T14" fmla="*/ 2147483647 w 182"/>
              <a:gd name="T15" fmla="*/ 2147483647 h 187"/>
              <a:gd name="T16" fmla="*/ 2147483647 w 182"/>
              <a:gd name="T17" fmla="*/ 2147483647 h 187"/>
              <a:gd name="T18" fmla="*/ 2147483647 w 182"/>
              <a:gd name="T19" fmla="*/ 2147483647 h 187"/>
              <a:gd name="T20" fmla="*/ 2147483647 w 182"/>
              <a:gd name="T21" fmla="*/ 2147483647 h 187"/>
              <a:gd name="T22" fmla="*/ 2147483647 w 182"/>
              <a:gd name="T23" fmla="*/ 2147483647 h 187"/>
              <a:gd name="T24" fmla="*/ 2147483647 w 182"/>
              <a:gd name="T25" fmla="*/ 2147483647 h 187"/>
              <a:gd name="T26" fmla="*/ 2147483647 w 182"/>
              <a:gd name="T27" fmla="*/ 2147483647 h 187"/>
              <a:gd name="T28" fmla="*/ 2147483647 w 182"/>
              <a:gd name="T29" fmla="*/ 2147483647 h 187"/>
              <a:gd name="T30" fmla="*/ 2147483647 w 182"/>
              <a:gd name="T31" fmla="*/ 2147483647 h 187"/>
              <a:gd name="T32" fmla="*/ 2147483647 w 182"/>
              <a:gd name="T33" fmla="*/ 2147483647 h 187"/>
              <a:gd name="T34" fmla="*/ 2147483647 w 182"/>
              <a:gd name="T35" fmla="*/ 2147483647 h 187"/>
              <a:gd name="T36" fmla="*/ 2147483647 w 182"/>
              <a:gd name="T37" fmla="*/ 2147483647 h 187"/>
              <a:gd name="T38" fmla="*/ 2147483647 w 182"/>
              <a:gd name="T39" fmla="*/ 2147483647 h 187"/>
              <a:gd name="T40" fmla="*/ 2147483647 w 182"/>
              <a:gd name="T41" fmla="*/ 2147483647 h 187"/>
              <a:gd name="T42" fmla="*/ 2147483647 w 182"/>
              <a:gd name="T43" fmla="*/ 2147483647 h 187"/>
              <a:gd name="T44" fmla="*/ 2147483647 w 182"/>
              <a:gd name="T45" fmla="*/ 2147483647 h 187"/>
              <a:gd name="T46" fmla="*/ 2147483647 w 182"/>
              <a:gd name="T47" fmla="*/ 2147483647 h 187"/>
              <a:gd name="T48" fmla="*/ 2147483647 w 182"/>
              <a:gd name="T49" fmla="*/ 2147483647 h 187"/>
              <a:gd name="T50" fmla="*/ 2147483647 w 182"/>
              <a:gd name="T51" fmla="*/ 2147483647 h 187"/>
              <a:gd name="T52" fmla="*/ 2147483647 w 182"/>
              <a:gd name="T53" fmla="*/ 2147483647 h 187"/>
              <a:gd name="T54" fmla="*/ 2147483647 w 182"/>
              <a:gd name="T55" fmla="*/ 2147483647 h 187"/>
              <a:gd name="T56" fmla="*/ 2147483647 w 182"/>
              <a:gd name="T57" fmla="*/ 2147483647 h 187"/>
              <a:gd name="T58" fmla="*/ 2147483647 w 182"/>
              <a:gd name="T59" fmla="*/ 2147483647 h 187"/>
              <a:gd name="T60" fmla="*/ 2147483647 w 182"/>
              <a:gd name="T61" fmla="*/ 2147483647 h 187"/>
              <a:gd name="T62" fmla="*/ 2147483647 w 182"/>
              <a:gd name="T63" fmla="*/ 2147483647 h 187"/>
              <a:gd name="T64" fmla="*/ 2147483647 w 182"/>
              <a:gd name="T65" fmla="*/ 2147483647 h 187"/>
              <a:gd name="T66" fmla="*/ 2147483647 w 182"/>
              <a:gd name="T67" fmla="*/ 2147483647 h 187"/>
              <a:gd name="T68" fmla="*/ 2147483647 w 182"/>
              <a:gd name="T69" fmla="*/ 1337245165 h 187"/>
              <a:gd name="T70" fmla="*/ 2147483647 w 182"/>
              <a:gd name="T71" fmla="*/ 0 h 187"/>
              <a:gd name="T72" fmla="*/ 2147483647 w 182"/>
              <a:gd name="T73" fmla="*/ 0 h 187"/>
              <a:gd name="T74" fmla="*/ 2147483647 w 182"/>
              <a:gd name="T75" fmla="*/ 0 h 187"/>
              <a:gd name="T76" fmla="*/ 2147483647 w 182"/>
              <a:gd name="T77" fmla="*/ 1337245165 h 187"/>
              <a:gd name="T78" fmla="*/ 2147483647 w 182"/>
              <a:gd name="T79" fmla="*/ 2147483647 h 187"/>
              <a:gd name="T80" fmla="*/ 2147483647 w 182"/>
              <a:gd name="T81" fmla="*/ 2147483647 h 187"/>
              <a:gd name="T82" fmla="*/ 2147483647 w 182"/>
              <a:gd name="T83" fmla="*/ 2147483647 h 187"/>
              <a:gd name="T84" fmla="*/ 2147483647 w 182"/>
              <a:gd name="T85" fmla="*/ 2147483647 h 187"/>
              <a:gd name="T86" fmla="*/ 2147483647 w 182"/>
              <a:gd name="T87" fmla="*/ 2147483647 h 187"/>
              <a:gd name="T88" fmla="*/ 2147483647 w 182"/>
              <a:gd name="T89" fmla="*/ 2147483647 h 187"/>
              <a:gd name="T90" fmla="*/ 2147483647 w 182"/>
              <a:gd name="T91" fmla="*/ 2147483647 h 187"/>
              <a:gd name="T92" fmla="*/ 2147483647 w 182"/>
              <a:gd name="T93" fmla="*/ 2147483647 h 187"/>
              <a:gd name="T94" fmla="*/ 932428070 w 182"/>
              <a:gd name="T95" fmla="*/ 2147483647 h 187"/>
              <a:gd name="T96" fmla="*/ 0 w 182"/>
              <a:gd name="T97" fmla="*/ 2147483647 h 187"/>
              <a:gd name="T98" fmla="*/ 0 w 182"/>
              <a:gd name="T99" fmla="*/ 2147483647 h 18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2"/>
              <a:gd name="T151" fmla="*/ 0 h 187"/>
              <a:gd name="T152" fmla="*/ 182 w 182"/>
              <a:gd name="T153" fmla="*/ 187 h 18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2" h="187">
                <a:moveTo>
                  <a:pt x="0" y="92"/>
                </a:moveTo>
                <a:lnTo>
                  <a:pt x="1" y="105"/>
                </a:lnTo>
                <a:lnTo>
                  <a:pt x="3" y="116"/>
                </a:lnTo>
                <a:lnTo>
                  <a:pt x="8" y="128"/>
                </a:lnTo>
                <a:lnTo>
                  <a:pt x="12" y="139"/>
                </a:lnTo>
                <a:lnTo>
                  <a:pt x="19" y="149"/>
                </a:lnTo>
                <a:lnTo>
                  <a:pt x="27" y="158"/>
                </a:lnTo>
                <a:lnTo>
                  <a:pt x="35" y="166"/>
                </a:lnTo>
                <a:lnTo>
                  <a:pt x="46" y="173"/>
                </a:lnTo>
                <a:lnTo>
                  <a:pt x="56" y="178"/>
                </a:lnTo>
                <a:lnTo>
                  <a:pt x="68" y="183"/>
                </a:lnTo>
                <a:lnTo>
                  <a:pt x="79" y="185"/>
                </a:lnTo>
                <a:lnTo>
                  <a:pt x="91" y="187"/>
                </a:lnTo>
                <a:lnTo>
                  <a:pt x="103" y="185"/>
                </a:lnTo>
                <a:lnTo>
                  <a:pt x="115" y="183"/>
                </a:lnTo>
                <a:lnTo>
                  <a:pt x="126" y="178"/>
                </a:lnTo>
                <a:lnTo>
                  <a:pt x="137" y="173"/>
                </a:lnTo>
                <a:lnTo>
                  <a:pt x="147" y="166"/>
                </a:lnTo>
                <a:lnTo>
                  <a:pt x="155" y="158"/>
                </a:lnTo>
                <a:lnTo>
                  <a:pt x="163" y="149"/>
                </a:lnTo>
                <a:lnTo>
                  <a:pt x="170" y="139"/>
                </a:lnTo>
                <a:lnTo>
                  <a:pt x="175" y="128"/>
                </a:lnTo>
                <a:lnTo>
                  <a:pt x="179" y="116"/>
                </a:lnTo>
                <a:lnTo>
                  <a:pt x="182" y="105"/>
                </a:lnTo>
                <a:lnTo>
                  <a:pt x="182" y="92"/>
                </a:lnTo>
                <a:lnTo>
                  <a:pt x="182" y="79"/>
                </a:lnTo>
                <a:lnTo>
                  <a:pt x="179" y="68"/>
                </a:lnTo>
                <a:lnTo>
                  <a:pt x="175" y="56"/>
                </a:lnTo>
                <a:lnTo>
                  <a:pt x="170" y="46"/>
                </a:lnTo>
                <a:lnTo>
                  <a:pt x="163" y="36"/>
                </a:lnTo>
                <a:lnTo>
                  <a:pt x="155" y="26"/>
                </a:lnTo>
                <a:lnTo>
                  <a:pt x="147" y="20"/>
                </a:lnTo>
                <a:lnTo>
                  <a:pt x="137" y="13"/>
                </a:lnTo>
                <a:lnTo>
                  <a:pt x="126" y="7"/>
                </a:lnTo>
                <a:lnTo>
                  <a:pt x="115" y="2"/>
                </a:lnTo>
                <a:lnTo>
                  <a:pt x="103" y="0"/>
                </a:lnTo>
                <a:lnTo>
                  <a:pt x="91" y="0"/>
                </a:lnTo>
                <a:lnTo>
                  <a:pt x="79" y="0"/>
                </a:lnTo>
                <a:lnTo>
                  <a:pt x="68" y="2"/>
                </a:lnTo>
                <a:lnTo>
                  <a:pt x="56" y="7"/>
                </a:lnTo>
                <a:lnTo>
                  <a:pt x="46" y="13"/>
                </a:lnTo>
                <a:lnTo>
                  <a:pt x="35" y="20"/>
                </a:lnTo>
                <a:lnTo>
                  <a:pt x="27" y="26"/>
                </a:lnTo>
                <a:lnTo>
                  <a:pt x="19" y="36"/>
                </a:lnTo>
                <a:lnTo>
                  <a:pt x="12" y="46"/>
                </a:lnTo>
                <a:lnTo>
                  <a:pt x="8" y="56"/>
                </a:lnTo>
                <a:lnTo>
                  <a:pt x="3" y="68"/>
                </a:lnTo>
                <a:lnTo>
                  <a:pt x="1" y="79"/>
                </a:lnTo>
                <a:lnTo>
                  <a:pt x="0" y="92"/>
                </a:lnTo>
                <a:close/>
              </a:path>
            </a:pathLst>
          </a:custGeom>
          <a:solidFill>
            <a:srgbClr val="F0D61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74963" y="3424238"/>
            <a:ext cx="179387" cy="158750"/>
          </a:xfrm>
          <a:custGeom>
            <a:avLst/>
            <a:gdLst>
              <a:gd name="T0" fmla="*/ 0 w 182"/>
              <a:gd name="T1" fmla="*/ 2147483647 h 186"/>
              <a:gd name="T2" fmla="*/ 957891022 w 182"/>
              <a:gd name="T3" fmla="*/ 2147483647 h 186"/>
              <a:gd name="T4" fmla="*/ 2147483647 w 182"/>
              <a:gd name="T5" fmla="*/ 2147483647 h 186"/>
              <a:gd name="T6" fmla="*/ 2147483647 w 182"/>
              <a:gd name="T7" fmla="*/ 2147483647 h 186"/>
              <a:gd name="T8" fmla="*/ 2147483647 w 182"/>
              <a:gd name="T9" fmla="*/ 2147483647 h 186"/>
              <a:gd name="T10" fmla="*/ 2147483647 w 182"/>
              <a:gd name="T11" fmla="*/ 2147483647 h 186"/>
              <a:gd name="T12" fmla="*/ 2147483647 w 182"/>
              <a:gd name="T13" fmla="*/ 2147483647 h 186"/>
              <a:gd name="T14" fmla="*/ 2147483647 w 182"/>
              <a:gd name="T15" fmla="*/ 2147483647 h 186"/>
              <a:gd name="T16" fmla="*/ 2147483647 w 182"/>
              <a:gd name="T17" fmla="*/ 2147483647 h 186"/>
              <a:gd name="T18" fmla="*/ 2147483647 w 182"/>
              <a:gd name="T19" fmla="*/ 2147483647 h 186"/>
              <a:gd name="T20" fmla="*/ 2147483647 w 182"/>
              <a:gd name="T21" fmla="*/ 2147483647 h 186"/>
              <a:gd name="T22" fmla="*/ 2147483647 w 182"/>
              <a:gd name="T23" fmla="*/ 2147483647 h 186"/>
              <a:gd name="T24" fmla="*/ 2147483647 w 182"/>
              <a:gd name="T25" fmla="*/ 2147483647 h 186"/>
              <a:gd name="T26" fmla="*/ 2147483647 w 182"/>
              <a:gd name="T27" fmla="*/ 2147483647 h 186"/>
              <a:gd name="T28" fmla="*/ 2147483647 w 182"/>
              <a:gd name="T29" fmla="*/ 2147483647 h 186"/>
              <a:gd name="T30" fmla="*/ 2147483647 w 182"/>
              <a:gd name="T31" fmla="*/ 2147483647 h 186"/>
              <a:gd name="T32" fmla="*/ 2147483647 w 182"/>
              <a:gd name="T33" fmla="*/ 2147483647 h 186"/>
              <a:gd name="T34" fmla="*/ 2147483647 w 182"/>
              <a:gd name="T35" fmla="*/ 2147483647 h 186"/>
              <a:gd name="T36" fmla="*/ 2147483647 w 182"/>
              <a:gd name="T37" fmla="*/ 2147483647 h 186"/>
              <a:gd name="T38" fmla="*/ 2147483647 w 182"/>
              <a:gd name="T39" fmla="*/ 2147483647 h 186"/>
              <a:gd name="T40" fmla="*/ 2147483647 w 182"/>
              <a:gd name="T41" fmla="*/ 2147483647 h 186"/>
              <a:gd name="T42" fmla="*/ 2147483647 w 182"/>
              <a:gd name="T43" fmla="*/ 2147483647 h 186"/>
              <a:gd name="T44" fmla="*/ 2147483647 w 182"/>
              <a:gd name="T45" fmla="*/ 2147483647 h 186"/>
              <a:gd name="T46" fmla="*/ 2147483647 w 182"/>
              <a:gd name="T47" fmla="*/ 2147483647 h 186"/>
              <a:gd name="T48" fmla="*/ 2147483647 w 182"/>
              <a:gd name="T49" fmla="*/ 2147483647 h 186"/>
              <a:gd name="T50" fmla="*/ 2147483647 w 182"/>
              <a:gd name="T51" fmla="*/ 2147483647 h 186"/>
              <a:gd name="T52" fmla="*/ 2147483647 w 182"/>
              <a:gd name="T53" fmla="*/ 2147483647 h 186"/>
              <a:gd name="T54" fmla="*/ 2147483647 w 182"/>
              <a:gd name="T55" fmla="*/ 2147483647 h 186"/>
              <a:gd name="T56" fmla="*/ 2147483647 w 182"/>
              <a:gd name="T57" fmla="*/ 2147483647 h 186"/>
              <a:gd name="T58" fmla="*/ 2147483647 w 182"/>
              <a:gd name="T59" fmla="*/ 2147483647 h 186"/>
              <a:gd name="T60" fmla="*/ 2147483647 w 182"/>
              <a:gd name="T61" fmla="*/ 2147483647 h 186"/>
              <a:gd name="T62" fmla="*/ 2147483647 w 182"/>
              <a:gd name="T63" fmla="*/ 2147483647 h 186"/>
              <a:gd name="T64" fmla="*/ 2147483647 w 182"/>
              <a:gd name="T65" fmla="*/ 2147483647 h 186"/>
              <a:gd name="T66" fmla="*/ 2147483647 w 182"/>
              <a:gd name="T67" fmla="*/ 2147483647 h 186"/>
              <a:gd name="T68" fmla="*/ 2147483647 w 182"/>
              <a:gd name="T69" fmla="*/ 2147483647 h 186"/>
              <a:gd name="T70" fmla="*/ 2147483647 w 182"/>
              <a:gd name="T71" fmla="*/ 621370554 h 186"/>
              <a:gd name="T72" fmla="*/ 2147483647 w 182"/>
              <a:gd name="T73" fmla="*/ 0 h 186"/>
              <a:gd name="T74" fmla="*/ 2147483647 w 182"/>
              <a:gd name="T75" fmla="*/ 621370554 h 186"/>
              <a:gd name="T76" fmla="*/ 2147483647 w 182"/>
              <a:gd name="T77" fmla="*/ 2147483647 h 186"/>
              <a:gd name="T78" fmla="*/ 2147483647 w 182"/>
              <a:gd name="T79" fmla="*/ 2147483647 h 186"/>
              <a:gd name="T80" fmla="*/ 2147483647 w 182"/>
              <a:gd name="T81" fmla="*/ 2147483647 h 186"/>
              <a:gd name="T82" fmla="*/ 2147483647 w 182"/>
              <a:gd name="T83" fmla="*/ 2147483647 h 186"/>
              <a:gd name="T84" fmla="*/ 2147483647 w 182"/>
              <a:gd name="T85" fmla="*/ 2147483647 h 186"/>
              <a:gd name="T86" fmla="*/ 2147483647 w 182"/>
              <a:gd name="T87" fmla="*/ 2147483647 h 186"/>
              <a:gd name="T88" fmla="*/ 2147483647 w 182"/>
              <a:gd name="T89" fmla="*/ 2147483647 h 186"/>
              <a:gd name="T90" fmla="*/ 2147483647 w 182"/>
              <a:gd name="T91" fmla="*/ 2147483647 h 186"/>
              <a:gd name="T92" fmla="*/ 2147483647 w 182"/>
              <a:gd name="T93" fmla="*/ 2147483647 h 186"/>
              <a:gd name="T94" fmla="*/ 957891022 w 182"/>
              <a:gd name="T95" fmla="*/ 2147483647 h 186"/>
              <a:gd name="T96" fmla="*/ 0 w 182"/>
              <a:gd name="T97" fmla="*/ 2147483647 h 186"/>
              <a:gd name="T98" fmla="*/ 0 w 182"/>
              <a:gd name="T99" fmla="*/ 2147483647 h 1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2"/>
              <a:gd name="T151" fmla="*/ 0 h 186"/>
              <a:gd name="T152" fmla="*/ 182 w 182"/>
              <a:gd name="T153" fmla="*/ 186 h 1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2" h="186">
                <a:moveTo>
                  <a:pt x="0" y="92"/>
                </a:moveTo>
                <a:lnTo>
                  <a:pt x="1" y="105"/>
                </a:lnTo>
                <a:lnTo>
                  <a:pt x="3" y="118"/>
                </a:lnTo>
                <a:lnTo>
                  <a:pt x="8" y="129"/>
                </a:lnTo>
                <a:lnTo>
                  <a:pt x="12" y="140"/>
                </a:lnTo>
                <a:lnTo>
                  <a:pt x="19" y="150"/>
                </a:lnTo>
                <a:lnTo>
                  <a:pt x="27" y="159"/>
                </a:lnTo>
                <a:lnTo>
                  <a:pt x="35" y="166"/>
                </a:lnTo>
                <a:lnTo>
                  <a:pt x="46" y="173"/>
                </a:lnTo>
                <a:lnTo>
                  <a:pt x="56" y="179"/>
                </a:lnTo>
                <a:lnTo>
                  <a:pt x="68" y="183"/>
                </a:lnTo>
                <a:lnTo>
                  <a:pt x="79" y="186"/>
                </a:lnTo>
                <a:lnTo>
                  <a:pt x="91" y="186"/>
                </a:lnTo>
                <a:lnTo>
                  <a:pt x="103" y="186"/>
                </a:lnTo>
                <a:lnTo>
                  <a:pt x="115" y="183"/>
                </a:lnTo>
                <a:lnTo>
                  <a:pt x="126" y="179"/>
                </a:lnTo>
                <a:lnTo>
                  <a:pt x="137" y="173"/>
                </a:lnTo>
                <a:lnTo>
                  <a:pt x="147" y="166"/>
                </a:lnTo>
                <a:lnTo>
                  <a:pt x="155" y="158"/>
                </a:lnTo>
                <a:lnTo>
                  <a:pt x="163" y="150"/>
                </a:lnTo>
                <a:lnTo>
                  <a:pt x="170" y="140"/>
                </a:lnTo>
                <a:lnTo>
                  <a:pt x="175" y="129"/>
                </a:lnTo>
                <a:lnTo>
                  <a:pt x="179" y="118"/>
                </a:lnTo>
                <a:lnTo>
                  <a:pt x="182" y="105"/>
                </a:lnTo>
                <a:lnTo>
                  <a:pt x="182" y="92"/>
                </a:lnTo>
                <a:lnTo>
                  <a:pt x="182" y="81"/>
                </a:lnTo>
                <a:lnTo>
                  <a:pt x="179" y="68"/>
                </a:lnTo>
                <a:lnTo>
                  <a:pt x="175" y="57"/>
                </a:lnTo>
                <a:lnTo>
                  <a:pt x="170" y="46"/>
                </a:lnTo>
                <a:lnTo>
                  <a:pt x="163" y="37"/>
                </a:lnTo>
                <a:lnTo>
                  <a:pt x="155" y="28"/>
                </a:lnTo>
                <a:lnTo>
                  <a:pt x="147" y="20"/>
                </a:lnTo>
                <a:lnTo>
                  <a:pt x="137" y="13"/>
                </a:lnTo>
                <a:lnTo>
                  <a:pt x="126" y="8"/>
                </a:lnTo>
                <a:lnTo>
                  <a:pt x="115" y="4"/>
                </a:lnTo>
                <a:lnTo>
                  <a:pt x="103" y="1"/>
                </a:lnTo>
                <a:lnTo>
                  <a:pt x="91" y="0"/>
                </a:lnTo>
                <a:lnTo>
                  <a:pt x="79" y="1"/>
                </a:lnTo>
                <a:lnTo>
                  <a:pt x="68" y="4"/>
                </a:lnTo>
                <a:lnTo>
                  <a:pt x="56" y="8"/>
                </a:lnTo>
                <a:lnTo>
                  <a:pt x="46" y="13"/>
                </a:lnTo>
                <a:lnTo>
                  <a:pt x="35" y="20"/>
                </a:lnTo>
                <a:lnTo>
                  <a:pt x="27" y="28"/>
                </a:lnTo>
                <a:lnTo>
                  <a:pt x="19" y="37"/>
                </a:lnTo>
                <a:lnTo>
                  <a:pt x="12" y="46"/>
                </a:lnTo>
                <a:lnTo>
                  <a:pt x="8" y="57"/>
                </a:lnTo>
                <a:lnTo>
                  <a:pt x="3" y="68"/>
                </a:lnTo>
                <a:lnTo>
                  <a:pt x="1" y="81"/>
                </a:lnTo>
                <a:lnTo>
                  <a:pt x="0" y="92"/>
                </a:lnTo>
                <a:close/>
              </a:path>
            </a:pathLst>
          </a:custGeom>
          <a:solidFill>
            <a:srgbClr val="F0D61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359150" y="3021013"/>
            <a:ext cx="176213" cy="160337"/>
          </a:xfrm>
          <a:custGeom>
            <a:avLst/>
            <a:gdLst>
              <a:gd name="T0" fmla="*/ 0 w 182"/>
              <a:gd name="T1" fmla="*/ 2147483647 h 186"/>
              <a:gd name="T2" fmla="*/ 907420400 w 182"/>
              <a:gd name="T3" fmla="*/ 2147483647 h 186"/>
              <a:gd name="T4" fmla="*/ 2147483647 w 182"/>
              <a:gd name="T5" fmla="*/ 2147483647 h 186"/>
              <a:gd name="T6" fmla="*/ 2147483647 w 182"/>
              <a:gd name="T7" fmla="*/ 2147483647 h 186"/>
              <a:gd name="T8" fmla="*/ 2147483647 w 182"/>
              <a:gd name="T9" fmla="*/ 2147483647 h 186"/>
              <a:gd name="T10" fmla="*/ 2147483647 w 182"/>
              <a:gd name="T11" fmla="*/ 2147483647 h 186"/>
              <a:gd name="T12" fmla="*/ 2147483647 w 182"/>
              <a:gd name="T13" fmla="*/ 2147483647 h 186"/>
              <a:gd name="T14" fmla="*/ 2147483647 w 182"/>
              <a:gd name="T15" fmla="*/ 2147483647 h 186"/>
              <a:gd name="T16" fmla="*/ 2147483647 w 182"/>
              <a:gd name="T17" fmla="*/ 2147483647 h 186"/>
              <a:gd name="T18" fmla="*/ 2147483647 w 182"/>
              <a:gd name="T19" fmla="*/ 2147483647 h 186"/>
              <a:gd name="T20" fmla="*/ 2147483647 w 182"/>
              <a:gd name="T21" fmla="*/ 2147483647 h 186"/>
              <a:gd name="T22" fmla="*/ 2147483647 w 182"/>
              <a:gd name="T23" fmla="*/ 2147483647 h 186"/>
              <a:gd name="T24" fmla="*/ 2147483647 w 182"/>
              <a:gd name="T25" fmla="*/ 2147483647 h 186"/>
              <a:gd name="T26" fmla="*/ 2147483647 w 182"/>
              <a:gd name="T27" fmla="*/ 2147483647 h 186"/>
              <a:gd name="T28" fmla="*/ 2147483647 w 182"/>
              <a:gd name="T29" fmla="*/ 2147483647 h 186"/>
              <a:gd name="T30" fmla="*/ 2147483647 w 182"/>
              <a:gd name="T31" fmla="*/ 2147483647 h 186"/>
              <a:gd name="T32" fmla="*/ 2147483647 w 182"/>
              <a:gd name="T33" fmla="*/ 2147483647 h 186"/>
              <a:gd name="T34" fmla="*/ 2147483647 w 182"/>
              <a:gd name="T35" fmla="*/ 2147483647 h 186"/>
              <a:gd name="T36" fmla="*/ 2147483647 w 182"/>
              <a:gd name="T37" fmla="*/ 2147483647 h 186"/>
              <a:gd name="T38" fmla="*/ 2147483647 w 182"/>
              <a:gd name="T39" fmla="*/ 2147483647 h 186"/>
              <a:gd name="T40" fmla="*/ 2147483647 w 182"/>
              <a:gd name="T41" fmla="*/ 2147483647 h 186"/>
              <a:gd name="T42" fmla="*/ 2147483647 w 182"/>
              <a:gd name="T43" fmla="*/ 2147483647 h 186"/>
              <a:gd name="T44" fmla="*/ 2147483647 w 182"/>
              <a:gd name="T45" fmla="*/ 2147483647 h 186"/>
              <a:gd name="T46" fmla="*/ 2147483647 w 182"/>
              <a:gd name="T47" fmla="*/ 2147483647 h 186"/>
              <a:gd name="T48" fmla="*/ 2147483647 w 182"/>
              <a:gd name="T49" fmla="*/ 2147483647 h 186"/>
              <a:gd name="T50" fmla="*/ 2147483647 w 182"/>
              <a:gd name="T51" fmla="*/ 2147483647 h 186"/>
              <a:gd name="T52" fmla="*/ 2147483647 w 182"/>
              <a:gd name="T53" fmla="*/ 2147483647 h 186"/>
              <a:gd name="T54" fmla="*/ 2147483647 w 182"/>
              <a:gd name="T55" fmla="*/ 2147483647 h 186"/>
              <a:gd name="T56" fmla="*/ 2147483647 w 182"/>
              <a:gd name="T57" fmla="*/ 2147483647 h 186"/>
              <a:gd name="T58" fmla="*/ 2147483647 w 182"/>
              <a:gd name="T59" fmla="*/ 2147483647 h 186"/>
              <a:gd name="T60" fmla="*/ 2147483647 w 182"/>
              <a:gd name="T61" fmla="*/ 2147483647 h 186"/>
              <a:gd name="T62" fmla="*/ 2147483647 w 182"/>
              <a:gd name="T63" fmla="*/ 2147483647 h 186"/>
              <a:gd name="T64" fmla="*/ 2147483647 w 182"/>
              <a:gd name="T65" fmla="*/ 2147483647 h 186"/>
              <a:gd name="T66" fmla="*/ 2147483647 w 182"/>
              <a:gd name="T67" fmla="*/ 2147483647 h 186"/>
              <a:gd name="T68" fmla="*/ 2147483647 w 182"/>
              <a:gd name="T69" fmla="*/ 2147483647 h 186"/>
              <a:gd name="T70" fmla="*/ 2147483647 w 182"/>
              <a:gd name="T71" fmla="*/ 640543734 h 186"/>
              <a:gd name="T72" fmla="*/ 2147483647 w 182"/>
              <a:gd name="T73" fmla="*/ 0 h 186"/>
              <a:gd name="T74" fmla="*/ 2147483647 w 182"/>
              <a:gd name="T75" fmla="*/ 640543734 h 186"/>
              <a:gd name="T76" fmla="*/ 2147483647 w 182"/>
              <a:gd name="T77" fmla="*/ 2147483647 h 186"/>
              <a:gd name="T78" fmla="*/ 2147483647 w 182"/>
              <a:gd name="T79" fmla="*/ 2147483647 h 186"/>
              <a:gd name="T80" fmla="*/ 2147483647 w 182"/>
              <a:gd name="T81" fmla="*/ 2147483647 h 186"/>
              <a:gd name="T82" fmla="*/ 2147483647 w 182"/>
              <a:gd name="T83" fmla="*/ 2147483647 h 186"/>
              <a:gd name="T84" fmla="*/ 2147483647 w 182"/>
              <a:gd name="T85" fmla="*/ 2147483647 h 186"/>
              <a:gd name="T86" fmla="*/ 2147483647 w 182"/>
              <a:gd name="T87" fmla="*/ 2147483647 h 186"/>
              <a:gd name="T88" fmla="*/ 2147483647 w 182"/>
              <a:gd name="T89" fmla="*/ 2147483647 h 186"/>
              <a:gd name="T90" fmla="*/ 2147483647 w 182"/>
              <a:gd name="T91" fmla="*/ 2147483647 h 186"/>
              <a:gd name="T92" fmla="*/ 2147483647 w 182"/>
              <a:gd name="T93" fmla="*/ 2147483647 h 186"/>
              <a:gd name="T94" fmla="*/ 907420400 w 182"/>
              <a:gd name="T95" fmla="*/ 2147483647 h 186"/>
              <a:gd name="T96" fmla="*/ 0 w 182"/>
              <a:gd name="T97" fmla="*/ 2147483647 h 186"/>
              <a:gd name="T98" fmla="*/ 0 w 182"/>
              <a:gd name="T99" fmla="*/ 2147483647 h 1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2"/>
              <a:gd name="T151" fmla="*/ 0 h 186"/>
              <a:gd name="T152" fmla="*/ 182 w 182"/>
              <a:gd name="T153" fmla="*/ 186 h 1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2" h="186">
                <a:moveTo>
                  <a:pt x="0" y="92"/>
                </a:moveTo>
                <a:lnTo>
                  <a:pt x="1" y="106"/>
                </a:lnTo>
                <a:lnTo>
                  <a:pt x="3" y="118"/>
                </a:lnTo>
                <a:lnTo>
                  <a:pt x="8" y="129"/>
                </a:lnTo>
                <a:lnTo>
                  <a:pt x="12" y="141"/>
                </a:lnTo>
                <a:lnTo>
                  <a:pt x="19" y="150"/>
                </a:lnTo>
                <a:lnTo>
                  <a:pt x="27" y="159"/>
                </a:lnTo>
                <a:lnTo>
                  <a:pt x="35" y="167"/>
                </a:lnTo>
                <a:lnTo>
                  <a:pt x="46" y="173"/>
                </a:lnTo>
                <a:lnTo>
                  <a:pt x="56" y="179"/>
                </a:lnTo>
                <a:lnTo>
                  <a:pt x="68" y="183"/>
                </a:lnTo>
                <a:lnTo>
                  <a:pt x="79" y="186"/>
                </a:lnTo>
                <a:lnTo>
                  <a:pt x="91" y="186"/>
                </a:lnTo>
                <a:lnTo>
                  <a:pt x="103" y="186"/>
                </a:lnTo>
                <a:lnTo>
                  <a:pt x="115" y="183"/>
                </a:lnTo>
                <a:lnTo>
                  <a:pt x="126" y="179"/>
                </a:lnTo>
                <a:lnTo>
                  <a:pt x="137" y="173"/>
                </a:lnTo>
                <a:lnTo>
                  <a:pt x="147" y="167"/>
                </a:lnTo>
                <a:lnTo>
                  <a:pt x="155" y="159"/>
                </a:lnTo>
                <a:lnTo>
                  <a:pt x="163" y="150"/>
                </a:lnTo>
                <a:lnTo>
                  <a:pt x="170" y="140"/>
                </a:lnTo>
                <a:lnTo>
                  <a:pt x="175" y="129"/>
                </a:lnTo>
                <a:lnTo>
                  <a:pt x="179" y="118"/>
                </a:lnTo>
                <a:lnTo>
                  <a:pt x="182" y="106"/>
                </a:lnTo>
                <a:lnTo>
                  <a:pt x="182" y="92"/>
                </a:lnTo>
                <a:lnTo>
                  <a:pt x="182" y="81"/>
                </a:lnTo>
                <a:lnTo>
                  <a:pt x="179" y="68"/>
                </a:lnTo>
                <a:lnTo>
                  <a:pt x="175" y="57"/>
                </a:lnTo>
                <a:lnTo>
                  <a:pt x="170" y="46"/>
                </a:lnTo>
                <a:lnTo>
                  <a:pt x="163" y="37"/>
                </a:lnTo>
                <a:lnTo>
                  <a:pt x="155" y="28"/>
                </a:lnTo>
                <a:lnTo>
                  <a:pt x="147" y="20"/>
                </a:lnTo>
                <a:lnTo>
                  <a:pt x="137" y="13"/>
                </a:lnTo>
                <a:lnTo>
                  <a:pt x="126" y="8"/>
                </a:lnTo>
                <a:lnTo>
                  <a:pt x="115" y="4"/>
                </a:lnTo>
                <a:lnTo>
                  <a:pt x="103" y="1"/>
                </a:lnTo>
                <a:lnTo>
                  <a:pt x="91" y="0"/>
                </a:lnTo>
                <a:lnTo>
                  <a:pt x="79" y="1"/>
                </a:lnTo>
                <a:lnTo>
                  <a:pt x="68" y="4"/>
                </a:lnTo>
                <a:lnTo>
                  <a:pt x="56" y="8"/>
                </a:lnTo>
                <a:lnTo>
                  <a:pt x="46" y="13"/>
                </a:lnTo>
                <a:lnTo>
                  <a:pt x="35" y="20"/>
                </a:lnTo>
                <a:lnTo>
                  <a:pt x="27" y="28"/>
                </a:lnTo>
                <a:lnTo>
                  <a:pt x="19" y="37"/>
                </a:lnTo>
                <a:lnTo>
                  <a:pt x="12" y="46"/>
                </a:lnTo>
                <a:lnTo>
                  <a:pt x="8" y="57"/>
                </a:lnTo>
                <a:lnTo>
                  <a:pt x="3" y="68"/>
                </a:lnTo>
                <a:lnTo>
                  <a:pt x="1" y="81"/>
                </a:lnTo>
                <a:lnTo>
                  <a:pt x="0" y="92"/>
                </a:lnTo>
                <a:close/>
              </a:path>
            </a:pathLst>
          </a:custGeom>
          <a:solidFill>
            <a:srgbClr val="F0D61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833813" y="3154363"/>
            <a:ext cx="176212" cy="161925"/>
          </a:xfrm>
          <a:custGeom>
            <a:avLst/>
            <a:gdLst>
              <a:gd name="T0" fmla="*/ 0 w 181"/>
              <a:gd name="T1" fmla="*/ 2147483647 h 185"/>
              <a:gd name="T2" fmla="*/ 923151235 w 181"/>
              <a:gd name="T3" fmla="*/ 2147483647 h 185"/>
              <a:gd name="T4" fmla="*/ 2147483647 w 181"/>
              <a:gd name="T5" fmla="*/ 2147483647 h 185"/>
              <a:gd name="T6" fmla="*/ 2147483647 w 181"/>
              <a:gd name="T7" fmla="*/ 2147483647 h 185"/>
              <a:gd name="T8" fmla="*/ 2147483647 w 181"/>
              <a:gd name="T9" fmla="*/ 2147483647 h 185"/>
              <a:gd name="T10" fmla="*/ 2147483647 w 181"/>
              <a:gd name="T11" fmla="*/ 2147483647 h 185"/>
              <a:gd name="T12" fmla="*/ 2147483647 w 181"/>
              <a:gd name="T13" fmla="*/ 2147483647 h 185"/>
              <a:gd name="T14" fmla="*/ 2147483647 w 181"/>
              <a:gd name="T15" fmla="*/ 2147483647 h 185"/>
              <a:gd name="T16" fmla="*/ 2147483647 w 181"/>
              <a:gd name="T17" fmla="*/ 2147483647 h 185"/>
              <a:gd name="T18" fmla="*/ 2147483647 w 181"/>
              <a:gd name="T19" fmla="*/ 2147483647 h 185"/>
              <a:gd name="T20" fmla="*/ 2147483647 w 181"/>
              <a:gd name="T21" fmla="*/ 2147483647 h 185"/>
              <a:gd name="T22" fmla="*/ 2147483647 w 181"/>
              <a:gd name="T23" fmla="*/ 2147483647 h 185"/>
              <a:gd name="T24" fmla="*/ 2147483647 w 181"/>
              <a:gd name="T25" fmla="*/ 2147483647 h 185"/>
              <a:gd name="T26" fmla="*/ 2147483647 w 181"/>
              <a:gd name="T27" fmla="*/ 2147483647 h 185"/>
              <a:gd name="T28" fmla="*/ 2147483647 w 181"/>
              <a:gd name="T29" fmla="*/ 2147483647 h 185"/>
              <a:gd name="T30" fmla="*/ 2147483647 w 181"/>
              <a:gd name="T31" fmla="*/ 2147483647 h 185"/>
              <a:gd name="T32" fmla="*/ 2147483647 w 181"/>
              <a:gd name="T33" fmla="*/ 2147483647 h 185"/>
              <a:gd name="T34" fmla="*/ 2147483647 w 181"/>
              <a:gd name="T35" fmla="*/ 2147483647 h 185"/>
              <a:gd name="T36" fmla="*/ 2147483647 w 181"/>
              <a:gd name="T37" fmla="*/ 2147483647 h 185"/>
              <a:gd name="T38" fmla="*/ 2147483647 w 181"/>
              <a:gd name="T39" fmla="*/ 2147483647 h 185"/>
              <a:gd name="T40" fmla="*/ 2147483647 w 181"/>
              <a:gd name="T41" fmla="*/ 2147483647 h 185"/>
              <a:gd name="T42" fmla="*/ 2147483647 w 181"/>
              <a:gd name="T43" fmla="*/ 2147483647 h 185"/>
              <a:gd name="T44" fmla="*/ 2147483647 w 181"/>
              <a:gd name="T45" fmla="*/ 2147483647 h 185"/>
              <a:gd name="T46" fmla="*/ 2147483647 w 181"/>
              <a:gd name="T47" fmla="*/ 2147483647 h 185"/>
              <a:gd name="T48" fmla="*/ 2147483647 w 181"/>
              <a:gd name="T49" fmla="*/ 2147483647 h 185"/>
              <a:gd name="T50" fmla="*/ 2147483647 w 181"/>
              <a:gd name="T51" fmla="*/ 2147483647 h 185"/>
              <a:gd name="T52" fmla="*/ 2147483647 w 181"/>
              <a:gd name="T53" fmla="*/ 2147483647 h 185"/>
              <a:gd name="T54" fmla="*/ 2147483647 w 181"/>
              <a:gd name="T55" fmla="*/ 2147483647 h 185"/>
              <a:gd name="T56" fmla="*/ 2147483647 w 181"/>
              <a:gd name="T57" fmla="*/ 2147483647 h 185"/>
              <a:gd name="T58" fmla="*/ 2147483647 w 181"/>
              <a:gd name="T59" fmla="*/ 2147483647 h 185"/>
              <a:gd name="T60" fmla="*/ 2147483647 w 181"/>
              <a:gd name="T61" fmla="*/ 2147483647 h 185"/>
              <a:gd name="T62" fmla="*/ 2147483647 w 181"/>
              <a:gd name="T63" fmla="*/ 2147483647 h 185"/>
              <a:gd name="T64" fmla="*/ 2147483647 w 181"/>
              <a:gd name="T65" fmla="*/ 2147483647 h 185"/>
              <a:gd name="T66" fmla="*/ 2147483647 w 181"/>
              <a:gd name="T67" fmla="*/ 2147483647 h 185"/>
              <a:gd name="T68" fmla="*/ 2147483647 w 181"/>
              <a:gd name="T69" fmla="*/ 2011773917 h 185"/>
              <a:gd name="T70" fmla="*/ 2147483647 w 181"/>
              <a:gd name="T71" fmla="*/ 670335362 h 185"/>
              <a:gd name="T72" fmla="*/ 2147483647 w 181"/>
              <a:gd name="T73" fmla="*/ 0 h 185"/>
              <a:gd name="T74" fmla="*/ 2147483647 w 181"/>
              <a:gd name="T75" fmla="*/ 670335362 h 185"/>
              <a:gd name="T76" fmla="*/ 2147483647 w 181"/>
              <a:gd name="T77" fmla="*/ 2011773917 h 185"/>
              <a:gd name="T78" fmla="*/ 2147483647 w 181"/>
              <a:gd name="T79" fmla="*/ 2147483647 h 185"/>
              <a:gd name="T80" fmla="*/ 2147483647 w 181"/>
              <a:gd name="T81" fmla="*/ 2147483647 h 185"/>
              <a:gd name="T82" fmla="*/ 2147483647 w 181"/>
              <a:gd name="T83" fmla="*/ 2147483647 h 185"/>
              <a:gd name="T84" fmla="*/ 2147483647 w 181"/>
              <a:gd name="T85" fmla="*/ 2147483647 h 185"/>
              <a:gd name="T86" fmla="*/ 2147483647 w 181"/>
              <a:gd name="T87" fmla="*/ 2147483647 h 185"/>
              <a:gd name="T88" fmla="*/ 2147483647 w 181"/>
              <a:gd name="T89" fmla="*/ 2147483647 h 185"/>
              <a:gd name="T90" fmla="*/ 2147483647 w 181"/>
              <a:gd name="T91" fmla="*/ 2147483647 h 185"/>
              <a:gd name="T92" fmla="*/ 2147483647 w 181"/>
              <a:gd name="T93" fmla="*/ 2147483647 h 185"/>
              <a:gd name="T94" fmla="*/ 923151235 w 181"/>
              <a:gd name="T95" fmla="*/ 2147483647 h 185"/>
              <a:gd name="T96" fmla="*/ 0 w 181"/>
              <a:gd name="T97" fmla="*/ 2147483647 h 185"/>
              <a:gd name="T98" fmla="*/ 0 w 181"/>
              <a:gd name="T99" fmla="*/ 2147483647 h 1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1"/>
              <a:gd name="T151" fmla="*/ 0 h 185"/>
              <a:gd name="T152" fmla="*/ 181 w 181"/>
              <a:gd name="T153" fmla="*/ 185 h 1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1" h="185">
                <a:moveTo>
                  <a:pt x="0" y="92"/>
                </a:moveTo>
                <a:lnTo>
                  <a:pt x="1" y="106"/>
                </a:lnTo>
                <a:lnTo>
                  <a:pt x="3" y="117"/>
                </a:lnTo>
                <a:lnTo>
                  <a:pt x="8" y="129"/>
                </a:lnTo>
                <a:lnTo>
                  <a:pt x="12" y="140"/>
                </a:lnTo>
                <a:lnTo>
                  <a:pt x="19" y="150"/>
                </a:lnTo>
                <a:lnTo>
                  <a:pt x="27" y="159"/>
                </a:lnTo>
                <a:lnTo>
                  <a:pt x="35" y="167"/>
                </a:lnTo>
                <a:lnTo>
                  <a:pt x="46" y="173"/>
                </a:lnTo>
                <a:lnTo>
                  <a:pt x="56" y="178"/>
                </a:lnTo>
                <a:lnTo>
                  <a:pt x="67" y="183"/>
                </a:lnTo>
                <a:lnTo>
                  <a:pt x="78" y="185"/>
                </a:lnTo>
                <a:lnTo>
                  <a:pt x="90" y="185"/>
                </a:lnTo>
                <a:lnTo>
                  <a:pt x="101" y="185"/>
                </a:lnTo>
                <a:lnTo>
                  <a:pt x="113" y="183"/>
                </a:lnTo>
                <a:lnTo>
                  <a:pt x="124" y="178"/>
                </a:lnTo>
                <a:lnTo>
                  <a:pt x="135" y="173"/>
                </a:lnTo>
                <a:lnTo>
                  <a:pt x="145" y="167"/>
                </a:lnTo>
                <a:lnTo>
                  <a:pt x="153" y="159"/>
                </a:lnTo>
                <a:lnTo>
                  <a:pt x="161" y="150"/>
                </a:lnTo>
                <a:lnTo>
                  <a:pt x="168" y="139"/>
                </a:lnTo>
                <a:lnTo>
                  <a:pt x="173" y="129"/>
                </a:lnTo>
                <a:lnTo>
                  <a:pt x="177" y="117"/>
                </a:lnTo>
                <a:lnTo>
                  <a:pt x="179" y="106"/>
                </a:lnTo>
                <a:lnTo>
                  <a:pt x="181" y="92"/>
                </a:lnTo>
                <a:lnTo>
                  <a:pt x="179" y="80"/>
                </a:lnTo>
                <a:lnTo>
                  <a:pt x="177" y="68"/>
                </a:lnTo>
                <a:lnTo>
                  <a:pt x="173" y="56"/>
                </a:lnTo>
                <a:lnTo>
                  <a:pt x="168" y="46"/>
                </a:lnTo>
                <a:lnTo>
                  <a:pt x="161" y="37"/>
                </a:lnTo>
                <a:lnTo>
                  <a:pt x="153" y="27"/>
                </a:lnTo>
                <a:lnTo>
                  <a:pt x="145" y="19"/>
                </a:lnTo>
                <a:lnTo>
                  <a:pt x="135" y="12"/>
                </a:lnTo>
                <a:lnTo>
                  <a:pt x="124" y="8"/>
                </a:lnTo>
                <a:lnTo>
                  <a:pt x="113" y="3"/>
                </a:lnTo>
                <a:lnTo>
                  <a:pt x="101" y="1"/>
                </a:lnTo>
                <a:lnTo>
                  <a:pt x="90" y="0"/>
                </a:lnTo>
                <a:lnTo>
                  <a:pt x="78" y="1"/>
                </a:lnTo>
                <a:lnTo>
                  <a:pt x="67" y="3"/>
                </a:lnTo>
                <a:lnTo>
                  <a:pt x="56" y="8"/>
                </a:lnTo>
                <a:lnTo>
                  <a:pt x="46" y="12"/>
                </a:lnTo>
                <a:lnTo>
                  <a:pt x="35" y="19"/>
                </a:lnTo>
                <a:lnTo>
                  <a:pt x="27" y="27"/>
                </a:lnTo>
                <a:lnTo>
                  <a:pt x="19" y="37"/>
                </a:lnTo>
                <a:lnTo>
                  <a:pt x="12" y="46"/>
                </a:lnTo>
                <a:lnTo>
                  <a:pt x="8" y="56"/>
                </a:lnTo>
                <a:lnTo>
                  <a:pt x="3" y="68"/>
                </a:lnTo>
                <a:lnTo>
                  <a:pt x="1" y="80"/>
                </a:lnTo>
                <a:lnTo>
                  <a:pt x="0" y="92"/>
                </a:lnTo>
                <a:close/>
              </a:path>
            </a:pathLst>
          </a:custGeom>
          <a:solidFill>
            <a:srgbClr val="F0D61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284663" y="3406775"/>
            <a:ext cx="179387" cy="161925"/>
          </a:xfrm>
          <a:custGeom>
            <a:avLst/>
            <a:gdLst>
              <a:gd name="T0" fmla="*/ 0 w 182"/>
              <a:gd name="T1" fmla="*/ 2147483647 h 185"/>
              <a:gd name="T2" fmla="*/ 0 w 182"/>
              <a:gd name="T3" fmla="*/ 2147483647 h 185"/>
              <a:gd name="T4" fmla="*/ 1914810201 w 182"/>
              <a:gd name="T5" fmla="*/ 2147483647 h 185"/>
              <a:gd name="T6" fmla="*/ 2147483647 w 182"/>
              <a:gd name="T7" fmla="*/ 2147483647 h 185"/>
              <a:gd name="T8" fmla="*/ 2147483647 w 182"/>
              <a:gd name="T9" fmla="*/ 2147483647 h 185"/>
              <a:gd name="T10" fmla="*/ 2147483647 w 182"/>
              <a:gd name="T11" fmla="*/ 2147483647 h 185"/>
              <a:gd name="T12" fmla="*/ 2147483647 w 182"/>
              <a:gd name="T13" fmla="*/ 2147483647 h 185"/>
              <a:gd name="T14" fmla="*/ 2147483647 w 182"/>
              <a:gd name="T15" fmla="*/ 2147483647 h 185"/>
              <a:gd name="T16" fmla="*/ 2147483647 w 182"/>
              <a:gd name="T17" fmla="*/ 2147483647 h 185"/>
              <a:gd name="T18" fmla="*/ 2147483647 w 182"/>
              <a:gd name="T19" fmla="*/ 2147483647 h 185"/>
              <a:gd name="T20" fmla="*/ 2147483647 w 182"/>
              <a:gd name="T21" fmla="*/ 2147483647 h 185"/>
              <a:gd name="T22" fmla="*/ 2147483647 w 182"/>
              <a:gd name="T23" fmla="*/ 2147483647 h 185"/>
              <a:gd name="T24" fmla="*/ 2147483647 w 182"/>
              <a:gd name="T25" fmla="*/ 2147483647 h 185"/>
              <a:gd name="T26" fmla="*/ 2147483647 w 182"/>
              <a:gd name="T27" fmla="*/ 2147483647 h 185"/>
              <a:gd name="T28" fmla="*/ 2147483647 w 182"/>
              <a:gd name="T29" fmla="*/ 2147483647 h 185"/>
              <a:gd name="T30" fmla="*/ 2147483647 w 182"/>
              <a:gd name="T31" fmla="*/ 2147483647 h 185"/>
              <a:gd name="T32" fmla="*/ 2147483647 w 182"/>
              <a:gd name="T33" fmla="*/ 2147483647 h 185"/>
              <a:gd name="T34" fmla="*/ 2147483647 w 182"/>
              <a:gd name="T35" fmla="*/ 2147483647 h 185"/>
              <a:gd name="T36" fmla="*/ 2147483647 w 182"/>
              <a:gd name="T37" fmla="*/ 2147483647 h 185"/>
              <a:gd name="T38" fmla="*/ 2147483647 w 182"/>
              <a:gd name="T39" fmla="*/ 2147483647 h 185"/>
              <a:gd name="T40" fmla="*/ 2147483647 w 182"/>
              <a:gd name="T41" fmla="*/ 2147483647 h 185"/>
              <a:gd name="T42" fmla="*/ 2147483647 w 182"/>
              <a:gd name="T43" fmla="*/ 2147483647 h 185"/>
              <a:gd name="T44" fmla="*/ 2147483647 w 182"/>
              <a:gd name="T45" fmla="*/ 2147483647 h 185"/>
              <a:gd name="T46" fmla="*/ 2147483647 w 182"/>
              <a:gd name="T47" fmla="*/ 2147483647 h 185"/>
              <a:gd name="T48" fmla="*/ 2147483647 w 182"/>
              <a:gd name="T49" fmla="*/ 2147483647 h 185"/>
              <a:gd name="T50" fmla="*/ 2147483647 w 182"/>
              <a:gd name="T51" fmla="*/ 2147483647 h 185"/>
              <a:gd name="T52" fmla="*/ 2147483647 w 182"/>
              <a:gd name="T53" fmla="*/ 2147483647 h 185"/>
              <a:gd name="T54" fmla="*/ 2147483647 w 182"/>
              <a:gd name="T55" fmla="*/ 2147483647 h 185"/>
              <a:gd name="T56" fmla="*/ 2147483647 w 182"/>
              <a:gd name="T57" fmla="*/ 2147483647 h 185"/>
              <a:gd name="T58" fmla="*/ 2147483647 w 182"/>
              <a:gd name="T59" fmla="*/ 2147483647 h 185"/>
              <a:gd name="T60" fmla="*/ 2147483647 w 182"/>
              <a:gd name="T61" fmla="*/ 2147483647 h 185"/>
              <a:gd name="T62" fmla="*/ 2147483647 w 182"/>
              <a:gd name="T63" fmla="*/ 2147483647 h 185"/>
              <a:gd name="T64" fmla="*/ 2147483647 w 182"/>
              <a:gd name="T65" fmla="*/ 2147483647 h 185"/>
              <a:gd name="T66" fmla="*/ 2147483647 w 182"/>
              <a:gd name="T67" fmla="*/ 2147483647 h 185"/>
              <a:gd name="T68" fmla="*/ 2147483647 w 182"/>
              <a:gd name="T69" fmla="*/ 2011773917 h 185"/>
              <a:gd name="T70" fmla="*/ 2147483647 w 182"/>
              <a:gd name="T71" fmla="*/ 670335362 h 185"/>
              <a:gd name="T72" fmla="*/ 2147483647 w 182"/>
              <a:gd name="T73" fmla="*/ 0 h 185"/>
              <a:gd name="T74" fmla="*/ 2147483647 w 182"/>
              <a:gd name="T75" fmla="*/ 670335362 h 185"/>
              <a:gd name="T76" fmla="*/ 2147483647 w 182"/>
              <a:gd name="T77" fmla="*/ 2011773917 h 185"/>
              <a:gd name="T78" fmla="*/ 2147483647 w 182"/>
              <a:gd name="T79" fmla="*/ 2147483647 h 185"/>
              <a:gd name="T80" fmla="*/ 2147483647 w 182"/>
              <a:gd name="T81" fmla="*/ 2147483647 h 185"/>
              <a:gd name="T82" fmla="*/ 2147483647 w 182"/>
              <a:gd name="T83" fmla="*/ 2147483647 h 185"/>
              <a:gd name="T84" fmla="*/ 2147483647 w 182"/>
              <a:gd name="T85" fmla="*/ 2147483647 h 185"/>
              <a:gd name="T86" fmla="*/ 2147483647 w 182"/>
              <a:gd name="T87" fmla="*/ 2147483647 h 185"/>
              <a:gd name="T88" fmla="*/ 2147483647 w 182"/>
              <a:gd name="T89" fmla="*/ 2147483647 h 185"/>
              <a:gd name="T90" fmla="*/ 2147483647 w 182"/>
              <a:gd name="T91" fmla="*/ 2147483647 h 185"/>
              <a:gd name="T92" fmla="*/ 1914810201 w 182"/>
              <a:gd name="T93" fmla="*/ 2147483647 h 185"/>
              <a:gd name="T94" fmla="*/ 0 w 182"/>
              <a:gd name="T95" fmla="*/ 2147483647 h 185"/>
              <a:gd name="T96" fmla="*/ 0 w 182"/>
              <a:gd name="T97" fmla="*/ 2147483647 h 185"/>
              <a:gd name="T98" fmla="*/ 0 w 182"/>
              <a:gd name="T99" fmla="*/ 2147483647 h 1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2"/>
              <a:gd name="T151" fmla="*/ 0 h 185"/>
              <a:gd name="T152" fmla="*/ 182 w 182"/>
              <a:gd name="T153" fmla="*/ 185 h 1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2" h="185">
                <a:moveTo>
                  <a:pt x="0" y="92"/>
                </a:moveTo>
                <a:lnTo>
                  <a:pt x="0" y="104"/>
                </a:lnTo>
                <a:lnTo>
                  <a:pt x="2" y="117"/>
                </a:lnTo>
                <a:lnTo>
                  <a:pt x="7" y="129"/>
                </a:lnTo>
                <a:lnTo>
                  <a:pt x="11" y="139"/>
                </a:lnTo>
                <a:lnTo>
                  <a:pt x="18" y="149"/>
                </a:lnTo>
                <a:lnTo>
                  <a:pt x="26" y="159"/>
                </a:lnTo>
                <a:lnTo>
                  <a:pt x="34" y="165"/>
                </a:lnTo>
                <a:lnTo>
                  <a:pt x="45" y="172"/>
                </a:lnTo>
                <a:lnTo>
                  <a:pt x="55" y="178"/>
                </a:lnTo>
                <a:lnTo>
                  <a:pt x="67" y="183"/>
                </a:lnTo>
                <a:lnTo>
                  <a:pt x="78" y="185"/>
                </a:lnTo>
                <a:lnTo>
                  <a:pt x="91" y="185"/>
                </a:lnTo>
                <a:lnTo>
                  <a:pt x="102" y="185"/>
                </a:lnTo>
                <a:lnTo>
                  <a:pt x="114" y="183"/>
                </a:lnTo>
                <a:lnTo>
                  <a:pt x="125" y="178"/>
                </a:lnTo>
                <a:lnTo>
                  <a:pt x="136" y="172"/>
                </a:lnTo>
                <a:lnTo>
                  <a:pt x="146" y="165"/>
                </a:lnTo>
                <a:lnTo>
                  <a:pt x="154" y="157"/>
                </a:lnTo>
                <a:lnTo>
                  <a:pt x="162" y="149"/>
                </a:lnTo>
                <a:lnTo>
                  <a:pt x="169" y="139"/>
                </a:lnTo>
                <a:lnTo>
                  <a:pt x="174" y="129"/>
                </a:lnTo>
                <a:lnTo>
                  <a:pt x="178" y="117"/>
                </a:lnTo>
                <a:lnTo>
                  <a:pt x="181" y="104"/>
                </a:lnTo>
                <a:lnTo>
                  <a:pt x="182" y="92"/>
                </a:lnTo>
                <a:lnTo>
                  <a:pt x="181" y="80"/>
                </a:lnTo>
                <a:lnTo>
                  <a:pt x="178" y="68"/>
                </a:lnTo>
                <a:lnTo>
                  <a:pt x="174" y="56"/>
                </a:lnTo>
                <a:lnTo>
                  <a:pt x="169" y="46"/>
                </a:lnTo>
                <a:lnTo>
                  <a:pt x="162" y="36"/>
                </a:lnTo>
                <a:lnTo>
                  <a:pt x="154" y="27"/>
                </a:lnTo>
                <a:lnTo>
                  <a:pt x="146" y="19"/>
                </a:lnTo>
                <a:lnTo>
                  <a:pt x="136" y="12"/>
                </a:lnTo>
                <a:lnTo>
                  <a:pt x="125" y="8"/>
                </a:lnTo>
                <a:lnTo>
                  <a:pt x="114" y="3"/>
                </a:lnTo>
                <a:lnTo>
                  <a:pt x="102" y="1"/>
                </a:lnTo>
                <a:lnTo>
                  <a:pt x="91" y="0"/>
                </a:lnTo>
                <a:lnTo>
                  <a:pt x="78" y="1"/>
                </a:lnTo>
                <a:lnTo>
                  <a:pt x="67" y="3"/>
                </a:lnTo>
                <a:lnTo>
                  <a:pt x="55" y="8"/>
                </a:lnTo>
                <a:lnTo>
                  <a:pt x="45" y="12"/>
                </a:lnTo>
                <a:lnTo>
                  <a:pt x="34" y="19"/>
                </a:lnTo>
                <a:lnTo>
                  <a:pt x="26" y="27"/>
                </a:lnTo>
                <a:lnTo>
                  <a:pt x="18" y="36"/>
                </a:lnTo>
                <a:lnTo>
                  <a:pt x="11" y="46"/>
                </a:lnTo>
                <a:lnTo>
                  <a:pt x="7" y="56"/>
                </a:lnTo>
                <a:lnTo>
                  <a:pt x="2" y="68"/>
                </a:lnTo>
                <a:lnTo>
                  <a:pt x="0" y="80"/>
                </a:lnTo>
                <a:lnTo>
                  <a:pt x="0" y="92"/>
                </a:lnTo>
                <a:close/>
              </a:path>
            </a:pathLst>
          </a:custGeom>
          <a:solidFill>
            <a:srgbClr val="F0D61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5218113" y="3959225"/>
            <a:ext cx="179387" cy="160338"/>
          </a:xfrm>
          <a:custGeom>
            <a:avLst/>
            <a:gdLst>
              <a:gd name="T0" fmla="*/ 0 w 182"/>
              <a:gd name="T1" fmla="*/ 2147483647 h 186"/>
              <a:gd name="T2" fmla="*/ 0 w 182"/>
              <a:gd name="T3" fmla="*/ 2147483647 h 186"/>
              <a:gd name="T4" fmla="*/ 1914810201 w 182"/>
              <a:gd name="T5" fmla="*/ 2147483647 h 186"/>
              <a:gd name="T6" fmla="*/ 2147483647 w 182"/>
              <a:gd name="T7" fmla="*/ 2147483647 h 186"/>
              <a:gd name="T8" fmla="*/ 2147483647 w 182"/>
              <a:gd name="T9" fmla="*/ 2147483647 h 186"/>
              <a:gd name="T10" fmla="*/ 2147483647 w 182"/>
              <a:gd name="T11" fmla="*/ 2147483647 h 186"/>
              <a:gd name="T12" fmla="*/ 2147483647 w 182"/>
              <a:gd name="T13" fmla="*/ 2147483647 h 186"/>
              <a:gd name="T14" fmla="*/ 2147483647 w 182"/>
              <a:gd name="T15" fmla="*/ 2147483647 h 186"/>
              <a:gd name="T16" fmla="*/ 2147483647 w 182"/>
              <a:gd name="T17" fmla="*/ 2147483647 h 186"/>
              <a:gd name="T18" fmla="*/ 2147483647 w 182"/>
              <a:gd name="T19" fmla="*/ 2147483647 h 186"/>
              <a:gd name="T20" fmla="*/ 2147483647 w 182"/>
              <a:gd name="T21" fmla="*/ 2147483647 h 186"/>
              <a:gd name="T22" fmla="*/ 2147483647 w 182"/>
              <a:gd name="T23" fmla="*/ 2147483647 h 186"/>
              <a:gd name="T24" fmla="*/ 2147483647 w 182"/>
              <a:gd name="T25" fmla="*/ 2147483647 h 186"/>
              <a:gd name="T26" fmla="*/ 2147483647 w 182"/>
              <a:gd name="T27" fmla="*/ 2147483647 h 186"/>
              <a:gd name="T28" fmla="*/ 2147483647 w 182"/>
              <a:gd name="T29" fmla="*/ 2147483647 h 186"/>
              <a:gd name="T30" fmla="*/ 2147483647 w 182"/>
              <a:gd name="T31" fmla="*/ 2147483647 h 186"/>
              <a:gd name="T32" fmla="*/ 2147483647 w 182"/>
              <a:gd name="T33" fmla="*/ 2147483647 h 186"/>
              <a:gd name="T34" fmla="*/ 2147483647 w 182"/>
              <a:gd name="T35" fmla="*/ 2147483647 h 186"/>
              <a:gd name="T36" fmla="*/ 2147483647 w 182"/>
              <a:gd name="T37" fmla="*/ 2147483647 h 186"/>
              <a:gd name="T38" fmla="*/ 2147483647 w 182"/>
              <a:gd name="T39" fmla="*/ 2147483647 h 186"/>
              <a:gd name="T40" fmla="*/ 2147483647 w 182"/>
              <a:gd name="T41" fmla="*/ 2147483647 h 186"/>
              <a:gd name="T42" fmla="*/ 2147483647 w 182"/>
              <a:gd name="T43" fmla="*/ 2147483647 h 186"/>
              <a:gd name="T44" fmla="*/ 2147483647 w 182"/>
              <a:gd name="T45" fmla="*/ 2147483647 h 186"/>
              <a:gd name="T46" fmla="*/ 2147483647 w 182"/>
              <a:gd name="T47" fmla="*/ 2147483647 h 186"/>
              <a:gd name="T48" fmla="*/ 2147483647 w 182"/>
              <a:gd name="T49" fmla="*/ 2147483647 h 186"/>
              <a:gd name="T50" fmla="*/ 2147483647 w 182"/>
              <a:gd name="T51" fmla="*/ 2147483647 h 186"/>
              <a:gd name="T52" fmla="*/ 2147483647 w 182"/>
              <a:gd name="T53" fmla="*/ 2147483647 h 186"/>
              <a:gd name="T54" fmla="*/ 2147483647 w 182"/>
              <a:gd name="T55" fmla="*/ 2147483647 h 186"/>
              <a:gd name="T56" fmla="*/ 2147483647 w 182"/>
              <a:gd name="T57" fmla="*/ 2147483647 h 186"/>
              <a:gd name="T58" fmla="*/ 2147483647 w 182"/>
              <a:gd name="T59" fmla="*/ 2147483647 h 186"/>
              <a:gd name="T60" fmla="*/ 2147483647 w 182"/>
              <a:gd name="T61" fmla="*/ 2147483647 h 186"/>
              <a:gd name="T62" fmla="*/ 2147483647 w 182"/>
              <a:gd name="T63" fmla="*/ 2147483647 h 186"/>
              <a:gd name="T64" fmla="*/ 2147483647 w 182"/>
              <a:gd name="T65" fmla="*/ 2147483647 h 186"/>
              <a:gd name="T66" fmla="*/ 2147483647 w 182"/>
              <a:gd name="T67" fmla="*/ 2147483647 h 186"/>
              <a:gd name="T68" fmla="*/ 2147483647 w 182"/>
              <a:gd name="T69" fmla="*/ 1921656334 h 186"/>
              <a:gd name="T70" fmla="*/ 2147483647 w 182"/>
              <a:gd name="T71" fmla="*/ 0 h 186"/>
              <a:gd name="T72" fmla="*/ 2147483647 w 182"/>
              <a:gd name="T73" fmla="*/ 0 h 186"/>
              <a:gd name="T74" fmla="*/ 2147483647 w 182"/>
              <a:gd name="T75" fmla="*/ 0 h 186"/>
              <a:gd name="T76" fmla="*/ 2147483647 w 182"/>
              <a:gd name="T77" fmla="*/ 1921656334 h 186"/>
              <a:gd name="T78" fmla="*/ 2147483647 w 182"/>
              <a:gd name="T79" fmla="*/ 2147483647 h 186"/>
              <a:gd name="T80" fmla="*/ 2147483647 w 182"/>
              <a:gd name="T81" fmla="*/ 2147483647 h 186"/>
              <a:gd name="T82" fmla="*/ 2147483647 w 182"/>
              <a:gd name="T83" fmla="*/ 2147483647 h 186"/>
              <a:gd name="T84" fmla="*/ 2147483647 w 182"/>
              <a:gd name="T85" fmla="*/ 2147483647 h 186"/>
              <a:gd name="T86" fmla="*/ 2147483647 w 182"/>
              <a:gd name="T87" fmla="*/ 2147483647 h 186"/>
              <a:gd name="T88" fmla="*/ 2147483647 w 182"/>
              <a:gd name="T89" fmla="*/ 2147483647 h 186"/>
              <a:gd name="T90" fmla="*/ 2147483647 w 182"/>
              <a:gd name="T91" fmla="*/ 2147483647 h 186"/>
              <a:gd name="T92" fmla="*/ 1914810201 w 182"/>
              <a:gd name="T93" fmla="*/ 2147483647 h 186"/>
              <a:gd name="T94" fmla="*/ 0 w 182"/>
              <a:gd name="T95" fmla="*/ 2147483647 h 186"/>
              <a:gd name="T96" fmla="*/ 0 w 182"/>
              <a:gd name="T97" fmla="*/ 2147483647 h 186"/>
              <a:gd name="T98" fmla="*/ 0 w 182"/>
              <a:gd name="T99" fmla="*/ 2147483647 h 1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2"/>
              <a:gd name="T151" fmla="*/ 0 h 186"/>
              <a:gd name="T152" fmla="*/ 182 w 182"/>
              <a:gd name="T153" fmla="*/ 186 h 1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2" h="186">
                <a:moveTo>
                  <a:pt x="0" y="93"/>
                </a:moveTo>
                <a:lnTo>
                  <a:pt x="0" y="104"/>
                </a:lnTo>
                <a:lnTo>
                  <a:pt x="2" y="117"/>
                </a:lnTo>
                <a:lnTo>
                  <a:pt x="7" y="128"/>
                </a:lnTo>
                <a:lnTo>
                  <a:pt x="11" y="139"/>
                </a:lnTo>
                <a:lnTo>
                  <a:pt x="18" y="149"/>
                </a:lnTo>
                <a:lnTo>
                  <a:pt x="26" y="158"/>
                </a:lnTo>
                <a:lnTo>
                  <a:pt x="36" y="165"/>
                </a:lnTo>
                <a:lnTo>
                  <a:pt x="45" y="172"/>
                </a:lnTo>
                <a:lnTo>
                  <a:pt x="55" y="178"/>
                </a:lnTo>
                <a:lnTo>
                  <a:pt x="67" y="182"/>
                </a:lnTo>
                <a:lnTo>
                  <a:pt x="79" y="185"/>
                </a:lnTo>
                <a:lnTo>
                  <a:pt x="92" y="186"/>
                </a:lnTo>
                <a:lnTo>
                  <a:pt x="103" y="185"/>
                </a:lnTo>
                <a:lnTo>
                  <a:pt x="115" y="182"/>
                </a:lnTo>
                <a:lnTo>
                  <a:pt x="125" y="178"/>
                </a:lnTo>
                <a:lnTo>
                  <a:pt x="136" y="172"/>
                </a:lnTo>
                <a:lnTo>
                  <a:pt x="146" y="165"/>
                </a:lnTo>
                <a:lnTo>
                  <a:pt x="154" y="157"/>
                </a:lnTo>
                <a:lnTo>
                  <a:pt x="162" y="149"/>
                </a:lnTo>
                <a:lnTo>
                  <a:pt x="169" y="139"/>
                </a:lnTo>
                <a:lnTo>
                  <a:pt x="174" y="128"/>
                </a:lnTo>
                <a:lnTo>
                  <a:pt x="178" y="117"/>
                </a:lnTo>
                <a:lnTo>
                  <a:pt x="181" y="104"/>
                </a:lnTo>
                <a:lnTo>
                  <a:pt x="182" y="93"/>
                </a:lnTo>
                <a:lnTo>
                  <a:pt x="181" y="80"/>
                </a:lnTo>
                <a:lnTo>
                  <a:pt x="178" y="67"/>
                </a:lnTo>
                <a:lnTo>
                  <a:pt x="174" y="56"/>
                </a:lnTo>
                <a:lnTo>
                  <a:pt x="169" y="45"/>
                </a:lnTo>
                <a:lnTo>
                  <a:pt x="162" y="36"/>
                </a:lnTo>
                <a:lnTo>
                  <a:pt x="154" y="27"/>
                </a:lnTo>
                <a:lnTo>
                  <a:pt x="146" y="19"/>
                </a:lnTo>
                <a:lnTo>
                  <a:pt x="136" y="12"/>
                </a:lnTo>
                <a:lnTo>
                  <a:pt x="125" y="7"/>
                </a:lnTo>
                <a:lnTo>
                  <a:pt x="115" y="3"/>
                </a:lnTo>
                <a:lnTo>
                  <a:pt x="103" y="0"/>
                </a:lnTo>
                <a:lnTo>
                  <a:pt x="92" y="0"/>
                </a:lnTo>
                <a:lnTo>
                  <a:pt x="79" y="0"/>
                </a:lnTo>
                <a:lnTo>
                  <a:pt x="67" y="3"/>
                </a:lnTo>
                <a:lnTo>
                  <a:pt x="55" y="7"/>
                </a:lnTo>
                <a:lnTo>
                  <a:pt x="45" y="12"/>
                </a:lnTo>
                <a:lnTo>
                  <a:pt x="36" y="19"/>
                </a:lnTo>
                <a:lnTo>
                  <a:pt x="26" y="27"/>
                </a:lnTo>
                <a:lnTo>
                  <a:pt x="18" y="36"/>
                </a:lnTo>
                <a:lnTo>
                  <a:pt x="11" y="45"/>
                </a:lnTo>
                <a:lnTo>
                  <a:pt x="7" y="56"/>
                </a:lnTo>
                <a:lnTo>
                  <a:pt x="2" y="67"/>
                </a:lnTo>
                <a:lnTo>
                  <a:pt x="0" y="80"/>
                </a:lnTo>
                <a:lnTo>
                  <a:pt x="0" y="93"/>
                </a:lnTo>
                <a:close/>
              </a:path>
            </a:pathLst>
          </a:custGeom>
          <a:solidFill>
            <a:srgbClr val="F0D61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Rectangle 134"/>
          <p:cNvSpPr>
            <a:spLocks noChangeArrowheads="1"/>
          </p:cNvSpPr>
          <p:nvPr/>
        </p:nvSpPr>
        <p:spPr bwMode="auto">
          <a:xfrm>
            <a:off x="6319838" y="3382963"/>
            <a:ext cx="481012" cy="26987"/>
          </a:xfrm>
          <a:prstGeom prst="rect">
            <a:avLst/>
          </a:prstGeom>
          <a:solidFill>
            <a:srgbClr val="F0D61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6502400" y="3322638"/>
            <a:ext cx="131763" cy="149225"/>
          </a:xfrm>
          <a:custGeom>
            <a:avLst/>
            <a:gdLst>
              <a:gd name="T0" fmla="*/ 0 w 185"/>
              <a:gd name="T1" fmla="*/ 2147483647 h 186"/>
              <a:gd name="T2" fmla="*/ 0 w 185"/>
              <a:gd name="T3" fmla="*/ 2147483647 h 186"/>
              <a:gd name="T4" fmla="*/ 722359605 w 185"/>
              <a:gd name="T5" fmla="*/ 2147483647 h 186"/>
              <a:gd name="T6" fmla="*/ 2147483647 w 185"/>
              <a:gd name="T7" fmla="*/ 2147483647 h 186"/>
              <a:gd name="T8" fmla="*/ 2147483647 w 185"/>
              <a:gd name="T9" fmla="*/ 2147483647 h 186"/>
              <a:gd name="T10" fmla="*/ 2147483647 w 185"/>
              <a:gd name="T11" fmla="*/ 2147483647 h 186"/>
              <a:gd name="T12" fmla="*/ 2147483647 w 185"/>
              <a:gd name="T13" fmla="*/ 2147483647 h 186"/>
              <a:gd name="T14" fmla="*/ 2147483647 w 185"/>
              <a:gd name="T15" fmla="*/ 2147483647 h 186"/>
              <a:gd name="T16" fmla="*/ 2147483647 w 185"/>
              <a:gd name="T17" fmla="*/ 2147483647 h 186"/>
              <a:gd name="T18" fmla="*/ 2147483647 w 185"/>
              <a:gd name="T19" fmla="*/ 2147483647 h 186"/>
              <a:gd name="T20" fmla="*/ 2147483647 w 185"/>
              <a:gd name="T21" fmla="*/ 2147483647 h 186"/>
              <a:gd name="T22" fmla="*/ 2147483647 w 185"/>
              <a:gd name="T23" fmla="*/ 2147483647 h 186"/>
              <a:gd name="T24" fmla="*/ 2147483647 w 185"/>
              <a:gd name="T25" fmla="*/ 2147483647 h 186"/>
              <a:gd name="T26" fmla="*/ 2147483647 w 185"/>
              <a:gd name="T27" fmla="*/ 2147483647 h 186"/>
              <a:gd name="T28" fmla="*/ 2147483647 w 185"/>
              <a:gd name="T29" fmla="*/ 2147483647 h 186"/>
              <a:gd name="T30" fmla="*/ 2147483647 w 185"/>
              <a:gd name="T31" fmla="*/ 2147483647 h 186"/>
              <a:gd name="T32" fmla="*/ 2147483647 w 185"/>
              <a:gd name="T33" fmla="*/ 2147483647 h 186"/>
              <a:gd name="T34" fmla="*/ 2147483647 w 185"/>
              <a:gd name="T35" fmla="*/ 2147483647 h 186"/>
              <a:gd name="T36" fmla="*/ 2147483647 w 185"/>
              <a:gd name="T37" fmla="*/ 2147483647 h 186"/>
              <a:gd name="T38" fmla="*/ 2147483647 w 185"/>
              <a:gd name="T39" fmla="*/ 2147483647 h 186"/>
              <a:gd name="T40" fmla="*/ 2147483647 w 185"/>
              <a:gd name="T41" fmla="*/ 2147483647 h 186"/>
              <a:gd name="T42" fmla="*/ 2147483647 w 185"/>
              <a:gd name="T43" fmla="*/ 2147483647 h 186"/>
              <a:gd name="T44" fmla="*/ 2147483647 w 185"/>
              <a:gd name="T45" fmla="*/ 2147483647 h 186"/>
              <a:gd name="T46" fmla="*/ 2147483647 w 185"/>
              <a:gd name="T47" fmla="*/ 2147483647 h 186"/>
              <a:gd name="T48" fmla="*/ 2147483647 w 185"/>
              <a:gd name="T49" fmla="*/ 2147483647 h 186"/>
              <a:gd name="T50" fmla="*/ 2147483647 w 185"/>
              <a:gd name="T51" fmla="*/ 2147483647 h 186"/>
              <a:gd name="T52" fmla="*/ 2147483647 w 185"/>
              <a:gd name="T53" fmla="*/ 2147483647 h 186"/>
              <a:gd name="T54" fmla="*/ 2147483647 w 185"/>
              <a:gd name="T55" fmla="*/ 2147483647 h 186"/>
              <a:gd name="T56" fmla="*/ 2147483647 w 185"/>
              <a:gd name="T57" fmla="*/ 2147483647 h 186"/>
              <a:gd name="T58" fmla="*/ 2147483647 w 185"/>
              <a:gd name="T59" fmla="*/ 2147483647 h 186"/>
              <a:gd name="T60" fmla="*/ 2147483647 w 185"/>
              <a:gd name="T61" fmla="*/ 2147483647 h 186"/>
              <a:gd name="T62" fmla="*/ 2147483647 w 185"/>
              <a:gd name="T63" fmla="*/ 2147483647 h 186"/>
              <a:gd name="T64" fmla="*/ 2147483647 w 185"/>
              <a:gd name="T65" fmla="*/ 2147483647 h 186"/>
              <a:gd name="T66" fmla="*/ 2147483647 w 185"/>
              <a:gd name="T67" fmla="*/ 2147483647 h 186"/>
              <a:gd name="T68" fmla="*/ 2147483647 w 185"/>
              <a:gd name="T69" fmla="*/ 1549292352 h 186"/>
              <a:gd name="T70" fmla="*/ 2147483647 w 185"/>
              <a:gd name="T71" fmla="*/ 516216641 h 186"/>
              <a:gd name="T72" fmla="*/ 2147483647 w 185"/>
              <a:gd name="T73" fmla="*/ 0 h 186"/>
              <a:gd name="T74" fmla="*/ 2147483647 w 185"/>
              <a:gd name="T75" fmla="*/ 516216641 h 186"/>
              <a:gd name="T76" fmla="*/ 2147483647 w 185"/>
              <a:gd name="T77" fmla="*/ 1549292352 h 186"/>
              <a:gd name="T78" fmla="*/ 2147483647 w 185"/>
              <a:gd name="T79" fmla="*/ 2147483647 h 186"/>
              <a:gd name="T80" fmla="*/ 2147483647 w 185"/>
              <a:gd name="T81" fmla="*/ 2147483647 h 186"/>
              <a:gd name="T82" fmla="*/ 2147483647 w 185"/>
              <a:gd name="T83" fmla="*/ 2147483647 h 186"/>
              <a:gd name="T84" fmla="*/ 2147483647 w 185"/>
              <a:gd name="T85" fmla="*/ 2147483647 h 186"/>
              <a:gd name="T86" fmla="*/ 2147483647 w 185"/>
              <a:gd name="T87" fmla="*/ 2147483647 h 186"/>
              <a:gd name="T88" fmla="*/ 2147483647 w 185"/>
              <a:gd name="T89" fmla="*/ 2147483647 h 186"/>
              <a:gd name="T90" fmla="*/ 2147483647 w 185"/>
              <a:gd name="T91" fmla="*/ 2147483647 h 186"/>
              <a:gd name="T92" fmla="*/ 722359605 w 185"/>
              <a:gd name="T93" fmla="*/ 2147483647 h 186"/>
              <a:gd name="T94" fmla="*/ 0 w 185"/>
              <a:gd name="T95" fmla="*/ 2147483647 h 186"/>
              <a:gd name="T96" fmla="*/ 0 w 185"/>
              <a:gd name="T97" fmla="*/ 2147483647 h 186"/>
              <a:gd name="T98" fmla="*/ 0 w 185"/>
              <a:gd name="T99" fmla="*/ 2147483647 h 1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5"/>
              <a:gd name="T151" fmla="*/ 0 h 186"/>
              <a:gd name="T152" fmla="*/ 185 w 185"/>
              <a:gd name="T153" fmla="*/ 186 h 1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5" h="186">
                <a:moveTo>
                  <a:pt x="0" y="93"/>
                </a:moveTo>
                <a:lnTo>
                  <a:pt x="0" y="106"/>
                </a:lnTo>
                <a:lnTo>
                  <a:pt x="2" y="118"/>
                </a:lnTo>
                <a:lnTo>
                  <a:pt x="7" y="130"/>
                </a:lnTo>
                <a:lnTo>
                  <a:pt x="13" y="140"/>
                </a:lnTo>
                <a:lnTo>
                  <a:pt x="20" y="151"/>
                </a:lnTo>
                <a:lnTo>
                  <a:pt x="28" y="159"/>
                </a:lnTo>
                <a:lnTo>
                  <a:pt x="36" y="167"/>
                </a:lnTo>
                <a:lnTo>
                  <a:pt x="46" y="174"/>
                </a:lnTo>
                <a:lnTo>
                  <a:pt x="56" y="179"/>
                </a:lnTo>
                <a:lnTo>
                  <a:pt x="68" y="184"/>
                </a:lnTo>
                <a:lnTo>
                  <a:pt x="81" y="186"/>
                </a:lnTo>
                <a:lnTo>
                  <a:pt x="93" y="186"/>
                </a:lnTo>
                <a:lnTo>
                  <a:pt x="105" y="186"/>
                </a:lnTo>
                <a:lnTo>
                  <a:pt x="117" y="184"/>
                </a:lnTo>
                <a:lnTo>
                  <a:pt x="129" y="179"/>
                </a:lnTo>
                <a:lnTo>
                  <a:pt x="139" y="174"/>
                </a:lnTo>
                <a:lnTo>
                  <a:pt x="149" y="167"/>
                </a:lnTo>
                <a:lnTo>
                  <a:pt x="158" y="159"/>
                </a:lnTo>
                <a:lnTo>
                  <a:pt x="166" y="151"/>
                </a:lnTo>
                <a:lnTo>
                  <a:pt x="173" y="140"/>
                </a:lnTo>
                <a:lnTo>
                  <a:pt x="177" y="130"/>
                </a:lnTo>
                <a:lnTo>
                  <a:pt x="182" y="118"/>
                </a:lnTo>
                <a:lnTo>
                  <a:pt x="184" y="106"/>
                </a:lnTo>
                <a:lnTo>
                  <a:pt x="185" y="93"/>
                </a:lnTo>
                <a:lnTo>
                  <a:pt x="184" y="82"/>
                </a:lnTo>
                <a:lnTo>
                  <a:pt x="182" y="69"/>
                </a:lnTo>
                <a:lnTo>
                  <a:pt x="177" y="57"/>
                </a:lnTo>
                <a:lnTo>
                  <a:pt x="173" y="47"/>
                </a:lnTo>
                <a:lnTo>
                  <a:pt x="166" y="37"/>
                </a:lnTo>
                <a:lnTo>
                  <a:pt x="158" y="27"/>
                </a:lnTo>
                <a:lnTo>
                  <a:pt x="149" y="20"/>
                </a:lnTo>
                <a:lnTo>
                  <a:pt x="139" y="14"/>
                </a:lnTo>
                <a:lnTo>
                  <a:pt x="129" y="8"/>
                </a:lnTo>
                <a:lnTo>
                  <a:pt x="117" y="3"/>
                </a:lnTo>
                <a:lnTo>
                  <a:pt x="105" y="1"/>
                </a:lnTo>
                <a:lnTo>
                  <a:pt x="93" y="0"/>
                </a:lnTo>
                <a:lnTo>
                  <a:pt x="81" y="1"/>
                </a:lnTo>
                <a:lnTo>
                  <a:pt x="68" y="3"/>
                </a:lnTo>
                <a:lnTo>
                  <a:pt x="56" y="8"/>
                </a:lnTo>
                <a:lnTo>
                  <a:pt x="46" y="14"/>
                </a:lnTo>
                <a:lnTo>
                  <a:pt x="36" y="20"/>
                </a:lnTo>
                <a:lnTo>
                  <a:pt x="28" y="27"/>
                </a:lnTo>
                <a:lnTo>
                  <a:pt x="20" y="37"/>
                </a:lnTo>
                <a:lnTo>
                  <a:pt x="13" y="47"/>
                </a:lnTo>
                <a:lnTo>
                  <a:pt x="7" y="57"/>
                </a:lnTo>
                <a:lnTo>
                  <a:pt x="2" y="69"/>
                </a:lnTo>
                <a:lnTo>
                  <a:pt x="0" y="82"/>
                </a:lnTo>
                <a:lnTo>
                  <a:pt x="0" y="93"/>
                </a:lnTo>
                <a:close/>
              </a:path>
            </a:pathLst>
          </a:custGeom>
          <a:solidFill>
            <a:srgbClr val="F0D61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Rectangle 140"/>
          <p:cNvSpPr>
            <a:spLocks noChangeArrowheads="1"/>
          </p:cNvSpPr>
          <p:nvPr/>
        </p:nvSpPr>
        <p:spPr bwMode="auto">
          <a:xfrm>
            <a:off x="6300192" y="3933056"/>
            <a:ext cx="481012" cy="25400"/>
          </a:xfrm>
          <a:prstGeom prst="rect">
            <a:avLst/>
          </a:prstGeom>
          <a:solidFill>
            <a:srgbClr val="7F99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516216" y="3861048"/>
            <a:ext cx="117475" cy="131763"/>
          </a:xfrm>
          <a:custGeom>
            <a:avLst/>
            <a:gdLst>
              <a:gd name="T0" fmla="*/ 2147483647 w 166"/>
              <a:gd name="T1" fmla="*/ 2147483647 h 166"/>
              <a:gd name="T2" fmla="*/ 0 w 166"/>
              <a:gd name="T3" fmla="*/ 2147483647 h 166"/>
              <a:gd name="T4" fmla="*/ 0 w 166"/>
              <a:gd name="T5" fmla="*/ 0 h 166"/>
              <a:gd name="T6" fmla="*/ 2147483647 w 166"/>
              <a:gd name="T7" fmla="*/ 0 h 166"/>
              <a:gd name="T8" fmla="*/ 2147483647 w 166"/>
              <a:gd name="T9" fmla="*/ 2147483647 h 166"/>
              <a:gd name="T10" fmla="*/ 2147483647 w 166"/>
              <a:gd name="T11" fmla="*/ 2147483647 h 1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6"/>
              <a:gd name="T19" fmla="*/ 0 h 166"/>
              <a:gd name="T20" fmla="*/ 166 w 166"/>
              <a:gd name="T21" fmla="*/ 166 h 1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6" h="166">
                <a:moveTo>
                  <a:pt x="166" y="166"/>
                </a:moveTo>
                <a:lnTo>
                  <a:pt x="0" y="166"/>
                </a:lnTo>
                <a:lnTo>
                  <a:pt x="0" y="0"/>
                </a:lnTo>
                <a:lnTo>
                  <a:pt x="166" y="0"/>
                </a:lnTo>
                <a:lnTo>
                  <a:pt x="166" y="166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6319838" y="2514600"/>
            <a:ext cx="481012" cy="254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6500813" y="2446338"/>
            <a:ext cx="119062" cy="127000"/>
          </a:xfrm>
          <a:custGeom>
            <a:avLst/>
            <a:gdLst>
              <a:gd name="T0" fmla="*/ 2147483647 w 168"/>
              <a:gd name="T1" fmla="*/ 2147483647 h 159"/>
              <a:gd name="T2" fmla="*/ 0 w 168"/>
              <a:gd name="T3" fmla="*/ 2147483647 h 159"/>
              <a:gd name="T4" fmla="*/ 2147483647 w 168"/>
              <a:gd name="T5" fmla="*/ 0 h 159"/>
              <a:gd name="T6" fmla="*/ 2147483647 w 168"/>
              <a:gd name="T7" fmla="*/ 2147483647 h 159"/>
              <a:gd name="T8" fmla="*/ 2147483647 w 168"/>
              <a:gd name="T9" fmla="*/ 2147483647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59"/>
              <a:gd name="T17" fmla="*/ 168 w 168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59">
                <a:moveTo>
                  <a:pt x="168" y="159"/>
                </a:moveTo>
                <a:lnTo>
                  <a:pt x="0" y="159"/>
                </a:lnTo>
                <a:lnTo>
                  <a:pt x="84" y="0"/>
                </a:lnTo>
                <a:lnTo>
                  <a:pt x="168" y="15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Rectangle 144"/>
          <p:cNvSpPr>
            <a:spLocks noChangeArrowheads="1"/>
          </p:cNvSpPr>
          <p:nvPr/>
        </p:nvSpPr>
        <p:spPr bwMode="ltGray">
          <a:xfrm>
            <a:off x="6854825" y="3203575"/>
            <a:ext cx="178435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1400" dirty="0">
                <a:latin typeface="Verdana" pitchFamily="34" charset="0"/>
              </a:rPr>
              <a:t>PPG &lt; </a:t>
            </a:r>
            <a:r>
              <a:rPr lang="en-GB" sz="1400" dirty="0" smtClean="0">
                <a:latin typeface="Verdana" pitchFamily="34" charset="0"/>
              </a:rPr>
              <a:t>150 mg/dl</a:t>
            </a:r>
            <a:endParaRPr lang="en-GB" sz="1400" dirty="0">
              <a:latin typeface="Verdana" pitchFamily="34" charset="0"/>
            </a:endParaRPr>
          </a:p>
        </p:txBody>
      </p:sp>
      <p:sp>
        <p:nvSpPr>
          <p:cNvPr id="1171" name="Rectangle 147"/>
          <p:cNvSpPr>
            <a:spLocks noChangeArrowheads="1"/>
          </p:cNvSpPr>
          <p:nvPr/>
        </p:nvSpPr>
        <p:spPr bwMode="ltGray">
          <a:xfrm>
            <a:off x="6804248" y="3789040"/>
            <a:ext cx="192722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1400" dirty="0">
                <a:latin typeface="Verdana" pitchFamily="34" charset="0"/>
              </a:rPr>
              <a:t>PPG &gt; </a:t>
            </a:r>
            <a:r>
              <a:rPr lang="en-GB" sz="1400" dirty="0" smtClean="0">
                <a:latin typeface="Verdana" pitchFamily="34" charset="0"/>
              </a:rPr>
              <a:t>300 mg/dl</a:t>
            </a:r>
            <a:endParaRPr lang="en-GB" sz="1400" dirty="0">
              <a:latin typeface="Verdana" pitchFamily="34" charset="0"/>
            </a:endParaRPr>
          </a:p>
        </p:txBody>
      </p:sp>
      <p:sp>
        <p:nvSpPr>
          <p:cNvPr id="1172" name="Rectangle 148"/>
          <p:cNvSpPr>
            <a:spLocks noChangeArrowheads="1"/>
          </p:cNvSpPr>
          <p:nvPr/>
        </p:nvSpPr>
        <p:spPr bwMode="ltGray">
          <a:xfrm>
            <a:off x="6854825" y="2362200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400">
                <a:latin typeface="Verdana" pitchFamily="34" charset="0"/>
              </a:rPr>
              <a:t>Normal subjects</a:t>
            </a:r>
          </a:p>
        </p:txBody>
      </p:sp>
      <p:sp>
        <p:nvSpPr>
          <p:cNvPr id="1173" name="Rectangle 149"/>
          <p:cNvSpPr>
            <a:spLocks noChangeArrowheads="1"/>
          </p:cNvSpPr>
          <p:nvPr/>
        </p:nvSpPr>
        <p:spPr bwMode="ltGray">
          <a:xfrm>
            <a:off x="6248400" y="2867025"/>
            <a:ext cx="2471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400">
                <a:latin typeface="Verdana" pitchFamily="34" charset="0"/>
              </a:rPr>
              <a:t>Patients with type 2 diabetes</a:t>
            </a:r>
          </a:p>
        </p:txBody>
      </p:sp>
      <p:sp>
        <p:nvSpPr>
          <p:cNvPr id="1175" name="Rectangle 151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848872" cy="1601788"/>
          </a:xfrm>
        </p:spPr>
        <p:txBody>
          <a:bodyPr/>
          <a:lstStyle/>
          <a:p>
            <a:r>
              <a:rPr lang="en-GB" altLang="en-GB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Type 2 Diabetes </a:t>
            </a:r>
            <a:r>
              <a:rPr lang="en-GB" altLang="en-GB" sz="2400" dirty="0" smtClean="0"/>
              <a:t>: A Failure of Mealtime Insulin Secretion</a:t>
            </a:r>
            <a:br>
              <a:rPr lang="en-GB" altLang="en-GB" sz="2400" dirty="0" smtClean="0"/>
            </a:br>
            <a:r>
              <a:rPr lang="en-GB" altLang="en-GB" sz="2400" dirty="0" smtClean="0"/>
              <a:t> Early- phase Insulin secretion loss occurs early </a:t>
            </a:r>
            <a:br>
              <a:rPr lang="en-GB" altLang="en-GB" sz="2400" dirty="0" smtClean="0"/>
            </a:br>
            <a:r>
              <a:rPr lang="en-US" sz="2400" dirty="0" smtClean="0"/>
              <a:t> and second - phase release loss later</a:t>
            </a:r>
            <a:r>
              <a:rPr lang="en-GB" altLang="en-GB" sz="2400" dirty="0" smtClean="0"/>
              <a:t> in T2DM</a:t>
            </a:r>
            <a:endParaRPr lang="en-GB" altLang="en-GB" sz="2400" baseline="30000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857375"/>
            <a:ext cx="8262937" cy="5383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●</a:t>
            </a:r>
            <a:r>
              <a:rPr lang="en-US" sz="2400" dirty="0" smtClean="0"/>
              <a:t>The main goals are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FF00"/>
                </a:solidFill>
              </a:rPr>
              <a:t>1- To lower blood glucose levels safely to 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            near  normal as possible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       2- Preservation of beta-cell function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●There are 5 main component in the management of diabetes: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          1- Education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          2- Diet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          3- Exercise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          4- Glucose monitoring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          5- Medication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          </a:t>
            </a:r>
          </a:p>
        </p:txBody>
      </p: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611188" y="549275"/>
            <a:ext cx="7632700" cy="1150938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DIABETES MELLITUS</a:t>
            </a:r>
            <a:br>
              <a:rPr lang="en-US" sz="3600" b="1">
                <a:solidFill>
                  <a:srgbClr val="002060"/>
                </a:solidFill>
              </a:rPr>
            </a:br>
            <a:r>
              <a:rPr lang="en-US" sz="3600">
                <a:solidFill>
                  <a:srgbClr val="002060"/>
                </a:solidFill>
              </a:rPr>
              <a:t>Modalities of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3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3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772816"/>
            <a:ext cx="7848872" cy="470898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Medications that increase insulin secretion</a:t>
            </a:r>
          </a:p>
          <a:p>
            <a:r>
              <a:rPr lang="en-US" sz="2000" dirty="0" smtClean="0"/>
              <a:t>              </a:t>
            </a:r>
            <a:r>
              <a:rPr 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000" dirty="0" smtClean="0"/>
              <a:t> </a:t>
            </a:r>
            <a:r>
              <a:rPr lang="en-US" sz="2400" dirty="0" err="1" smtClean="0"/>
              <a:t>Sulfonylureas</a:t>
            </a:r>
            <a:endParaRPr lang="en-US" sz="2400" dirty="0" smtClean="0"/>
          </a:p>
          <a:p>
            <a:r>
              <a:rPr lang="en-US" sz="2400" dirty="0" smtClean="0"/>
              <a:t>            </a:t>
            </a:r>
            <a:r>
              <a:rPr 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400" dirty="0" smtClean="0"/>
              <a:t> </a:t>
            </a:r>
            <a:r>
              <a:rPr lang="en-US" sz="2400" dirty="0" err="1" smtClean="0"/>
              <a:t>Meglitinides</a:t>
            </a:r>
            <a:endParaRPr lang="en-US" sz="2400" dirty="0" smtClean="0"/>
          </a:p>
          <a:p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rgbClr val="FF0000"/>
                </a:solidFill>
              </a:rPr>
              <a:t> • </a:t>
            </a:r>
            <a:r>
              <a:rPr lang="en-US" sz="2400" dirty="0" smtClean="0"/>
              <a:t>D-phenylalanine derivatives </a:t>
            </a: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Medications that improve insulin action</a:t>
            </a:r>
          </a:p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FF0000"/>
                </a:solidFill>
              </a:rPr>
              <a:t>•</a:t>
            </a:r>
            <a:r>
              <a:rPr lang="en-US" dirty="0" smtClean="0"/>
              <a:t> </a:t>
            </a:r>
            <a:r>
              <a:rPr lang="en-US" sz="2000" dirty="0" err="1" smtClean="0"/>
              <a:t>Biguanides</a:t>
            </a:r>
            <a:endParaRPr lang="en-US" sz="2000" dirty="0" smtClean="0"/>
          </a:p>
          <a:p>
            <a:r>
              <a:rPr lang="en-US" sz="2000" dirty="0" smtClean="0"/>
              <a:t>               </a:t>
            </a:r>
            <a:r>
              <a:rPr lang="en-US" sz="2000" dirty="0" smtClean="0">
                <a:solidFill>
                  <a:srgbClr val="FF0000"/>
                </a:solidFill>
              </a:rPr>
              <a:t>• </a:t>
            </a:r>
            <a:r>
              <a:rPr lang="en-US" sz="2000" dirty="0" err="1" smtClean="0"/>
              <a:t>Thiazolidinediones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Medications that slow glucose absorption</a:t>
            </a:r>
          </a:p>
          <a:p>
            <a:r>
              <a:rPr lang="en-US" dirty="0" smtClean="0"/>
              <a:t>                </a:t>
            </a:r>
            <a:r>
              <a:rPr lang="en-US" sz="2000" dirty="0" smtClean="0">
                <a:solidFill>
                  <a:srgbClr val="FF0000"/>
                </a:solidFill>
              </a:rPr>
              <a:t>• </a:t>
            </a:r>
            <a:r>
              <a:rPr lang="en-US" sz="2000" dirty="0" smtClean="0"/>
              <a:t>a-</a:t>
            </a:r>
            <a:r>
              <a:rPr lang="en-US" sz="2000" dirty="0" err="1" smtClean="0"/>
              <a:t>Glucosidase</a:t>
            </a:r>
            <a:r>
              <a:rPr lang="en-US" sz="2000" dirty="0" smtClean="0"/>
              <a:t> inhibitors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Medications that restore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incretin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action </a:t>
            </a:r>
          </a:p>
          <a:p>
            <a:r>
              <a:rPr lang="en-US" dirty="0" smtClean="0"/>
              <a:t>                </a:t>
            </a:r>
            <a:r>
              <a:rPr lang="en-US" sz="2000" dirty="0" smtClean="0">
                <a:solidFill>
                  <a:srgbClr val="FF0000"/>
                </a:solidFill>
              </a:rPr>
              <a:t>• </a:t>
            </a:r>
            <a:r>
              <a:rPr lang="en-US" sz="2000" dirty="0" smtClean="0"/>
              <a:t>GLP-l agonists</a:t>
            </a:r>
          </a:p>
          <a:p>
            <a:r>
              <a:rPr lang="en-US" sz="2000" dirty="0" smtClean="0"/>
              <a:t>               </a:t>
            </a:r>
            <a:r>
              <a:rPr lang="en-US" sz="2000" dirty="0" smtClean="0">
                <a:solidFill>
                  <a:srgbClr val="FF0000"/>
                </a:solidFill>
              </a:rPr>
              <a:t>•</a:t>
            </a:r>
            <a:r>
              <a:rPr lang="en-US" sz="2000" dirty="0" smtClean="0"/>
              <a:t> DPP-IV inhibitors </a:t>
            </a:r>
          </a:p>
          <a:p>
            <a:endParaRPr lang="en-US" sz="2000" dirty="0" smtClean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67544" y="260648"/>
            <a:ext cx="7920880" cy="1150938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Classes of  OHA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6"/>
            <a:ext cx="8229600" cy="406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         Management of  T2DM</a:t>
            </a:r>
          </a:p>
        </p:txBody>
      </p:sp>
      <p:graphicFrame>
        <p:nvGraphicFramePr>
          <p:cNvPr id="233693" name="Group 221"/>
          <p:cNvGraphicFramePr>
            <a:graphicFrameLocks noGrp="1"/>
          </p:cNvGraphicFramePr>
          <p:nvPr>
            <p:ph idx="4294967295"/>
          </p:nvPr>
        </p:nvGraphicFramePr>
        <p:xfrm>
          <a:off x="467544" y="1124740"/>
          <a:ext cx="8424935" cy="5400607"/>
        </p:xfrm>
        <a:graphic>
          <a:graphicData uri="http://schemas.openxmlformats.org/drawingml/2006/table">
            <a:tbl>
              <a:tblPr/>
              <a:tblGrid>
                <a:gridCol w="4212468"/>
                <a:gridCol w="1894344"/>
                <a:gridCol w="329231"/>
                <a:gridCol w="1988892"/>
              </a:tblGrid>
              <a:tr h="565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Intervention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>
                      <a:noFill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Expected ↓ in HbA</a:t>
                      </a:r>
                      <a:r>
                        <a:rPr kumimoji="0" lang="en-US" sz="21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1c </a:t>
                      </a: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709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Lifestyle interventions</a:t>
                      </a:r>
                    </a:p>
                  </a:txBody>
                  <a:tcPr marL="90000" marR="90000" marT="1080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108000" marB="46800"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90000" marR="90000" marT="1080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9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Metformin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9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Sulfonylureas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206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Glinides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9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Thiazolidinediones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endParaRPr kumimoji="0" lang="en-US" sz="2000" b="0" i="0" u="none" strike="noStrike" cap="none" normalizeH="0" baseline="5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1.5%</a:t>
                      </a:r>
                      <a:endParaRPr kumimoji="0" lang="en-US" sz="2000" b="0" i="0" u="none" strike="noStrike" cap="none" normalizeH="0" baseline="5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9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Glucosidase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inhibitors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9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GLP-1 agonist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9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DPP-IV inhibitors 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9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Pramlintide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9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Insulin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</a:p>
                  </a:txBody>
                  <a:tcPr marL="0" marR="0" marT="36000" marB="360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1679</Words>
  <Application>Microsoft Office PowerPoint</Application>
  <PresentationFormat>On-screen Show (4:3)</PresentationFormat>
  <Paragraphs>355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Acrobat Document</vt:lpstr>
      <vt:lpstr>Chart</vt:lpstr>
      <vt:lpstr>Slide 1</vt:lpstr>
      <vt:lpstr>Slide 2</vt:lpstr>
      <vt:lpstr> TYPE 2  DIABETES  MELLITUS </vt:lpstr>
      <vt:lpstr>         • Insulin      • Glucagon      • Incretins       • Amylin  </vt:lpstr>
      <vt:lpstr>Slide 5</vt:lpstr>
      <vt:lpstr>Type 2 Diabetes : A Failure of Mealtime Insulin Secretion  Early- phase Insulin secretion loss occurs early   and second - phase release loss later in T2DM</vt:lpstr>
      <vt:lpstr>Slide 7</vt:lpstr>
      <vt:lpstr>Slide 8</vt:lpstr>
      <vt:lpstr>         Management of  T2DM</vt:lpstr>
      <vt:lpstr>Slide 10</vt:lpstr>
      <vt:lpstr>Slide 11</vt:lpstr>
      <vt:lpstr>Slide 12</vt:lpstr>
      <vt:lpstr>Sulfonylureas</vt:lpstr>
      <vt:lpstr>Intracellular mechanisms through which glucose stimulates insulin secretion</vt:lpstr>
      <vt:lpstr>Slide 15</vt:lpstr>
      <vt:lpstr>Extrapancreatic Effects of Sulfonylureas</vt:lpstr>
      <vt:lpstr> Sulfonylureas : Pharmacokinetic </vt:lpstr>
      <vt:lpstr>Slide 18</vt:lpstr>
      <vt:lpstr>Slide 19</vt:lpstr>
      <vt:lpstr>Sulfonylureas :Efficacy</vt:lpstr>
      <vt:lpstr>Slide 21</vt:lpstr>
      <vt:lpstr>ATI'-dependent potassium channels and their physiologic functions </vt:lpstr>
      <vt:lpstr>Slide 23</vt:lpstr>
      <vt:lpstr>Slide 24</vt:lpstr>
      <vt:lpstr>Slide 25</vt:lpstr>
      <vt:lpstr>Meglitinides ( short - acting prandial insulin releasers)</vt:lpstr>
      <vt:lpstr>Pharm</vt:lpstr>
      <vt:lpstr>Slide 28</vt:lpstr>
      <vt:lpstr>Slide 29</vt:lpstr>
      <vt:lpstr>Efficacy</vt:lpstr>
      <vt:lpstr> Treatment  of  T2DM  </vt:lpstr>
      <vt:lpstr>Slide 32</vt:lpstr>
      <vt:lpstr>AACE   Guidelines  (2011)</vt:lpstr>
      <vt:lpstr> HbA1C = 6.5 – 7.5 % </vt:lpstr>
      <vt:lpstr>Slide 35</vt:lpstr>
      <vt:lpstr> HbA1C &gt; 9.0 % </vt:lpstr>
      <vt:lpstr>Triple  Therapy </vt:lpstr>
      <vt:lpstr>Slide 38</vt:lpstr>
    </vt:vector>
  </TitlesOfParts>
  <Company>R.I.E.S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Dr.Delshad</dc:creator>
  <cp:lastModifiedBy>Dr.Delshad</cp:lastModifiedBy>
  <cp:revision>71</cp:revision>
  <dcterms:created xsi:type="dcterms:W3CDTF">2011-04-23T01:01:51Z</dcterms:created>
  <dcterms:modified xsi:type="dcterms:W3CDTF">2011-05-15T01:27:18Z</dcterms:modified>
</cp:coreProperties>
</file>