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8" r:id="rId10"/>
    <p:sldId id="265" r:id="rId11"/>
    <p:sldId id="266" r:id="rId12"/>
    <p:sldId id="267" r:id="rId13"/>
    <p:sldId id="269" r:id="rId14"/>
    <p:sldId id="273" r:id="rId15"/>
    <p:sldId id="271" r:id="rId16"/>
    <p:sldId id="274" r:id="rId17"/>
    <p:sldId id="275" r:id="rId18"/>
    <p:sldId id="277" r:id="rId19"/>
    <p:sldId id="287" r:id="rId20"/>
    <p:sldId id="278" r:id="rId21"/>
    <p:sldId id="279" r:id="rId22"/>
    <p:sldId id="280" r:id="rId23"/>
    <p:sldId id="281" r:id="rId24"/>
    <p:sldId id="282" r:id="rId25"/>
    <p:sldId id="288" r:id="rId26"/>
    <p:sldId id="293" r:id="rId27"/>
    <p:sldId id="290" r:id="rId28"/>
    <p:sldId id="291" r:id="rId29"/>
    <p:sldId id="295" r:id="rId30"/>
    <p:sldId id="294" r:id="rId31"/>
    <p:sldId id="297" r:id="rId32"/>
    <p:sldId id="298" r:id="rId33"/>
    <p:sldId id="299" r:id="rId34"/>
    <p:sldId id="301" r:id="rId35"/>
    <p:sldId id="302" r:id="rId36"/>
    <p:sldId id="303" r:id="rId37"/>
    <p:sldId id="306" r:id="rId38"/>
    <p:sldId id="305"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4" d="100"/>
          <a:sy n="74"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0968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3581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40808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E60EE-9756-41D9-BF70-1552F1D815EA}"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370454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E60EE-9756-41D9-BF70-1552F1D815EA}"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70337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E60EE-9756-41D9-BF70-1552F1D815EA}"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74823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E60EE-9756-41D9-BF70-1552F1D815EA}"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17629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E60EE-9756-41D9-BF70-1552F1D815EA}"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24905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E60EE-9756-41D9-BF70-1552F1D815EA}"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189137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6E60EE-9756-41D9-BF70-1552F1D815EA}"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89514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6E60EE-9756-41D9-BF70-1552F1D815EA}"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80AD-F169-48B7-A463-A253AE0035FB}" type="slidenum">
              <a:rPr lang="en-US" smtClean="0"/>
              <a:t>‹#›</a:t>
            </a:fld>
            <a:endParaRPr lang="en-US"/>
          </a:p>
        </p:txBody>
      </p:sp>
    </p:spTree>
    <p:extLst>
      <p:ext uri="{BB962C8B-B14F-4D97-AF65-F5344CB8AC3E}">
        <p14:creationId xmlns:p14="http://schemas.microsoft.com/office/powerpoint/2010/main" val="250099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E60EE-9756-41D9-BF70-1552F1D815EA}"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C80AD-F169-48B7-A463-A253AE0035FB}" type="slidenum">
              <a:rPr lang="en-US" smtClean="0"/>
              <a:t>‹#›</a:t>
            </a:fld>
            <a:endParaRPr lang="en-US"/>
          </a:p>
        </p:txBody>
      </p:sp>
    </p:spTree>
    <p:extLst>
      <p:ext uri="{BB962C8B-B14F-4D97-AF65-F5344CB8AC3E}">
        <p14:creationId xmlns:p14="http://schemas.microsoft.com/office/powerpoint/2010/main" val="171515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In The Name Of GOD</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031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416676"/>
            <a:ext cx="10515600" cy="5203065"/>
          </a:xfrm>
        </p:spPr>
        <p:txBody>
          <a:bodyPr>
            <a:normAutofit/>
          </a:bodyPr>
          <a:lstStyle/>
          <a:p>
            <a:r>
              <a:rPr lang="en-US" dirty="0"/>
              <a:t>The histopathology report disclosed the lesion as medullary carcinoma thyroid. Retrospectively patient was evaluated postoperatively for other tumor markers (CEA - Carcinoembryonic antigen, serum Calcitonin level, Serum PTH -parathyroid </a:t>
            </a:r>
            <a:r>
              <a:rPr lang="en-US" dirty="0" err="1"/>
              <a:t>harmone</a:t>
            </a:r>
            <a:r>
              <a:rPr lang="en-US" dirty="0"/>
              <a:t> and 24 </a:t>
            </a:r>
            <a:r>
              <a:rPr lang="en-US" dirty="0" err="1"/>
              <a:t>hr</a:t>
            </a:r>
            <a:r>
              <a:rPr lang="en-US" dirty="0"/>
              <a:t> urine VMA-</a:t>
            </a:r>
            <a:r>
              <a:rPr lang="en-US" dirty="0" err="1"/>
              <a:t>vanillylmandelic</a:t>
            </a:r>
            <a:r>
              <a:rPr lang="en-US" dirty="0"/>
              <a:t> acid levels) which were found to be normal and ultrasonography of abdomen for adrenal glands was also inconclusive.</a:t>
            </a:r>
          </a:p>
          <a:p>
            <a:r>
              <a:rPr lang="en-US" dirty="0"/>
              <a:t>Finally the patient underwent total thyroidectomy with central and bilateral selective neck dissection. On histopathological examination thyroid gland was normal and there was no evidence of nodal metastasis. Patient was successively followed up for 3 months with normal serum level of </a:t>
            </a:r>
            <a:r>
              <a:rPr lang="en-US" dirty="0" err="1"/>
              <a:t>tumour</a:t>
            </a:r>
            <a:r>
              <a:rPr lang="en-US" dirty="0"/>
              <a:t> markers </a:t>
            </a:r>
          </a:p>
          <a:p>
            <a:endParaRPr lang="en-US" dirty="0"/>
          </a:p>
        </p:txBody>
      </p:sp>
    </p:spTree>
    <p:extLst>
      <p:ext uri="{BB962C8B-B14F-4D97-AF65-F5344CB8AC3E}">
        <p14:creationId xmlns:p14="http://schemas.microsoft.com/office/powerpoint/2010/main" val="118184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2606" y="2541654"/>
            <a:ext cx="10515600" cy="1325563"/>
          </a:xfrm>
        </p:spPr>
        <p:txBody>
          <a:bodyPr>
            <a:normAutofit/>
          </a:bodyPr>
          <a:lstStyle/>
          <a:p>
            <a:r>
              <a:rPr lang="en-US" sz="3600" dirty="0">
                <a:solidFill>
                  <a:srgbClr val="0070C0"/>
                </a:solidFill>
                <a:latin typeface="Calibri" panose="020F0502020204030204"/>
                <a:ea typeface="+mn-ea"/>
                <a:cs typeface="+mn-cs"/>
              </a:rPr>
              <a:t>What is term of </a:t>
            </a:r>
            <a:r>
              <a:rPr lang="en-US" sz="3600" b="1" dirty="0" err="1">
                <a:solidFill>
                  <a:srgbClr val="0070C0"/>
                </a:solidFill>
                <a:latin typeface="Calibri" panose="020F0502020204030204"/>
                <a:ea typeface="+mn-ea"/>
                <a:cs typeface="+mn-cs"/>
              </a:rPr>
              <a:t>macrocalcitonin</a:t>
            </a:r>
            <a:r>
              <a:rPr lang="en-US" sz="3600" dirty="0">
                <a:solidFill>
                  <a:srgbClr val="0070C0"/>
                </a:solidFill>
                <a:latin typeface="Calibri" panose="020F0502020204030204"/>
                <a:ea typeface="+mn-ea"/>
                <a:cs typeface="+mn-cs"/>
              </a:rPr>
              <a:t> ?</a:t>
            </a:r>
            <a:endParaRPr lang="en-US" sz="3600" dirty="0">
              <a:solidFill>
                <a:srgbClr val="0070C0"/>
              </a:solidFill>
            </a:endParaRPr>
          </a:p>
        </p:txBody>
      </p:sp>
      <p:sp>
        <p:nvSpPr>
          <p:cNvPr id="3" name="Content Placeholder 2"/>
          <p:cNvSpPr>
            <a:spLocks noGrp="1"/>
          </p:cNvSpPr>
          <p:nvPr>
            <p:ph idx="1"/>
          </p:nvPr>
        </p:nvSpPr>
        <p:spPr>
          <a:xfrm>
            <a:off x="1108656" y="1398219"/>
            <a:ext cx="10515600" cy="4351338"/>
          </a:xfrm>
        </p:spPr>
        <p:txBody>
          <a:bodyPr/>
          <a:lstStyle/>
          <a:p>
            <a:endParaRPr lang="en-US" dirty="0"/>
          </a:p>
        </p:txBody>
      </p:sp>
    </p:spTree>
    <p:extLst>
      <p:ext uri="{BB962C8B-B14F-4D97-AF65-F5344CB8AC3E}">
        <p14:creationId xmlns:p14="http://schemas.microsoft.com/office/powerpoint/2010/main" val="3122041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44711" y="862884"/>
            <a:ext cx="7650050" cy="2384995"/>
          </a:xfrm>
          <a:prstGeom prst="rect">
            <a:avLst/>
          </a:prstGeom>
        </p:spPr>
      </p:pic>
      <p:pic>
        <p:nvPicPr>
          <p:cNvPr id="5" name="Picture 4"/>
          <p:cNvPicPr>
            <a:picLocks noChangeAspect="1"/>
          </p:cNvPicPr>
          <p:nvPr/>
        </p:nvPicPr>
        <p:blipFill>
          <a:blip r:embed="rId3"/>
          <a:stretch>
            <a:fillRect/>
          </a:stretch>
        </p:blipFill>
        <p:spPr>
          <a:xfrm>
            <a:off x="2150772" y="4327905"/>
            <a:ext cx="7649246" cy="578946"/>
          </a:xfrm>
          <a:prstGeom prst="rect">
            <a:avLst/>
          </a:prstGeom>
        </p:spPr>
      </p:pic>
    </p:spTree>
    <p:extLst>
      <p:ext uri="{BB962C8B-B14F-4D97-AF65-F5344CB8AC3E}">
        <p14:creationId xmlns:p14="http://schemas.microsoft.com/office/powerpoint/2010/main" val="462017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326524"/>
            <a:ext cx="9864144" cy="4829577"/>
          </a:xfrm>
          <a:prstGeom prst="rect">
            <a:avLst/>
          </a:prstGeom>
        </p:spPr>
      </p:pic>
    </p:spTree>
    <p:extLst>
      <p:ext uri="{BB962C8B-B14F-4D97-AF65-F5344CB8AC3E}">
        <p14:creationId xmlns:p14="http://schemas.microsoft.com/office/powerpoint/2010/main" val="2932560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927279"/>
            <a:ext cx="9786869" cy="5164428"/>
          </a:xfrm>
          <a:prstGeom prst="rect">
            <a:avLst/>
          </a:prstGeom>
        </p:spPr>
      </p:pic>
    </p:spTree>
    <p:extLst>
      <p:ext uri="{BB962C8B-B14F-4D97-AF65-F5344CB8AC3E}">
        <p14:creationId xmlns:p14="http://schemas.microsoft.com/office/powerpoint/2010/main" val="87395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862885"/>
            <a:ext cx="9773991" cy="5640946"/>
          </a:xfrm>
          <a:prstGeom prst="rect">
            <a:avLst/>
          </a:prstGeom>
        </p:spPr>
      </p:pic>
    </p:spTree>
    <p:extLst>
      <p:ext uri="{BB962C8B-B14F-4D97-AF65-F5344CB8AC3E}">
        <p14:creationId xmlns:p14="http://schemas.microsoft.com/office/powerpoint/2010/main" val="247119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79550"/>
            <a:ext cx="10515600" cy="5597414"/>
          </a:xfrm>
        </p:spPr>
        <p:txBody>
          <a:bodyPr>
            <a:normAutofit fontScale="92500"/>
          </a:bodyPr>
          <a:lstStyle/>
          <a:p>
            <a:pPr marL="0" indent="0">
              <a:buNone/>
            </a:pPr>
            <a:r>
              <a:rPr lang="en-US" dirty="0"/>
              <a:t>Although the exact etiology and frequency of the </a:t>
            </a:r>
            <a:r>
              <a:rPr lang="en-US" dirty="0" smtClean="0"/>
              <a:t>macro- CT </a:t>
            </a:r>
            <a:r>
              <a:rPr lang="en-US" dirty="0"/>
              <a:t>phenomenon </a:t>
            </a:r>
            <a:endParaRPr lang="en-US" dirty="0" smtClean="0"/>
          </a:p>
          <a:p>
            <a:pPr marL="0" indent="0">
              <a:buNone/>
            </a:pPr>
            <a:r>
              <a:rPr lang="en-US" dirty="0" smtClean="0"/>
              <a:t>remain </a:t>
            </a:r>
            <a:r>
              <a:rPr lang="en-US" dirty="0"/>
              <a:t>to be explored, its </a:t>
            </a:r>
            <a:r>
              <a:rPr lang="en-US" dirty="0" smtClean="0"/>
              <a:t>discovery opens </a:t>
            </a:r>
            <a:r>
              <a:rPr lang="en-US" dirty="0"/>
              <a:t>new perspectives for refining </a:t>
            </a:r>
            <a:r>
              <a:rPr lang="en-US" dirty="0" smtClean="0"/>
              <a:t>the</a:t>
            </a:r>
          </a:p>
          <a:p>
            <a:pPr marL="0" indent="0">
              <a:buNone/>
            </a:pPr>
            <a:r>
              <a:rPr lang="en-US" dirty="0" smtClean="0"/>
              <a:t>management of patients </a:t>
            </a:r>
            <a:r>
              <a:rPr lang="en-US" dirty="0"/>
              <a:t>with MTC. Additional importance for this </a:t>
            </a:r>
            <a:r>
              <a:rPr lang="en-US" dirty="0" smtClean="0"/>
              <a:t>work</a:t>
            </a:r>
          </a:p>
          <a:p>
            <a:pPr marL="0" indent="0">
              <a:buNone/>
            </a:pPr>
            <a:r>
              <a:rPr lang="en-US" dirty="0" smtClean="0"/>
              <a:t>arises if a CT measurement was used in the initial management of thyroid</a:t>
            </a:r>
          </a:p>
          <a:p>
            <a:pPr marL="0" indent="0">
              <a:buNone/>
            </a:pPr>
            <a:r>
              <a:rPr lang="en-US" dirty="0" smtClean="0"/>
              <a:t>nodules</a:t>
            </a:r>
            <a:r>
              <a:rPr lang="en-US" dirty="0"/>
              <a:t>, as proposed by some </a:t>
            </a:r>
            <a:r>
              <a:rPr lang="en-US" dirty="0" smtClean="0"/>
              <a:t>authors.</a:t>
            </a:r>
          </a:p>
          <a:p>
            <a:pPr marL="0" indent="0">
              <a:buNone/>
            </a:pPr>
            <a:endParaRPr lang="en-US" dirty="0"/>
          </a:p>
          <a:p>
            <a:pPr marL="0" indent="0">
              <a:buNone/>
            </a:pPr>
            <a:r>
              <a:rPr lang="en-US" dirty="0" smtClean="0"/>
              <a:t>In </a:t>
            </a:r>
            <a:r>
              <a:rPr lang="en-US" dirty="0"/>
              <a:t>these cases, additional caution must </a:t>
            </a:r>
            <a:r>
              <a:rPr lang="en-US" dirty="0" smtClean="0"/>
              <a:t>be taken</a:t>
            </a:r>
            <a:r>
              <a:rPr lang="en-US" dirty="0"/>
              <a:t>, especially if the </a:t>
            </a:r>
            <a:r>
              <a:rPr lang="en-US" dirty="0" smtClean="0"/>
              <a:t>CT</a:t>
            </a:r>
          </a:p>
          <a:p>
            <a:pPr marL="0" indent="0">
              <a:buNone/>
            </a:pPr>
            <a:r>
              <a:rPr lang="en-US" dirty="0" smtClean="0"/>
              <a:t> measurement was </a:t>
            </a:r>
            <a:r>
              <a:rPr lang="en-US" dirty="0"/>
              <a:t>only </a:t>
            </a:r>
            <a:r>
              <a:rPr lang="en-US" dirty="0" smtClean="0"/>
              <a:t>moderately increased </a:t>
            </a:r>
            <a:r>
              <a:rPr lang="en-US" b="1" dirty="0" smtClean="0"/>
              <a:t>(&lt; 150 </a:t>
            </a:r>
            <a:r>
              <a:rPr lang="en-US" b="1" dirty="0" err="1"/>
              <a:t>pg</a:t>
            </a:r>
            <a:r>
              <a:rPr lang="en-US" b="1" dirty="0"/>
              <a:t>/mL)</a:t>
            </a:r>
            <a:r>
              <a:rPr lang="en-US" dirty="0"/>
              <a:t>. Finally, </a:t>
            </a:r>
            <a:r>
              <a:rPr lang="en-US" dirty="0" smtClean="0"/>
              <a:t>rather</a:t>
            </a:r>
          </a:p>
          <a:p>
            <a:pPr marL="0" indent="0">
              <a:buNone/>
            </a:pPr>
            <a:r>
              <a:rPr lang="en-US" dirty="0" smtClean="0"/>
              <a:t> </a:t>
            </a:r>
            <a:r>
              <a:rPr lang="en-US" dirty="0"/>
              <a:t>than </a:t>
            </a:r>
            <a:r>
              <a:rPr lang="en-US" dirty="0" smtClean="0"/>
              <a:t>a simple </a:t>
            </a:r>
            <a:r>
              <a:rPr lang="en-US" dirty="0"/>
              <a:t>immunological artifact, macro-CT recognition </a:t>
            </a:r>
            <a:r>
              <a:rPr lang="en-US" dirty="0" smtClean="0"/>
              <a:t>is noteworthy</a:t>
            </a:r>
          </a:p>
          <a:p>
            <a:pPr marL="0" indent="0">
              <a:buNone/>
            </a:pPr>
            <a:r>
              <a:rPr lang="en-US" dirty="0" smtClean="0"/>
              <a:t> </a:t>
            </a:r>
            <a:r>
              <a:rPr lang="en-US" dirty="0"/>
              <a:t>because it can help clinicians avoid </a:t>
            </a:r>
            <a:r>
              <a:rPr lang="en-US" dirty="0" smtClean="0"/>
              <a:t>unnecessary diagnostic </a:t>
            </a:r>
            <a:r>
              <a:rPr lang="en-US" dirty="0"/>
              <a:t>investigations </a:t>
            </a:r>
            <a:endParaRPr lang="en-US" dirty="0" smtClean="0"/>
          </a:p>
          <a:p>
            <a:pPr marL="0" indent="0">
              <a:buNone/>
            </a:pPr>
            <a:r>
              <a:rPr lang="en-US" dirty="0" smtClean="0"/>
              <a:t>and </a:t>
            </a:r>
            <a:r>
              <a:rPr lang="en-US" dirty="0"/>
              <a:t>treatments </a:t>
            </a:r>
            <a:r>
              <a:rPr lang="en-US" dirty="0" smtClean="0"/>
              <a:t>during MTC follow-up</a:t>
            </a:r>
            <a:r>
              <a:rPr lang="en-US" dirty="0"/>
              <a:t>.</a:t>
            </a:r>
          </a:p>
        </p:txBody>
      </p:sp>
    </p:spTree>
    <p:extLst>
      <p:ext uri="{BB962C8B-B14F-4D97-AF65-F5344CB8AC3E}">
        <p14:creationId xmlns:p14="http://schemas.microsoft.com/office/powerpoint/2010/main" val="2041363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690688"/>
            <a:ext cx="9786870" cy="3495675"/>
          </a:xfrm>
          <a:prstGeom prst="rect">
            <a:avLst/>
          </a:prstGeom>
        </p:spPr>
      </p:pic>
    </p:spTree>
    <p:extLst>
      <p:ext uri="{BB962C8B-B14F-4D97-AF65-F5344CB8AC3E}">
        <p14:creationId xmlns:p14="http://schemas.microsoft.com/office/powerpoint/2010/main" val="3173381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غدد\thyroid\MTC\fig-1.jpg"/>
          <p:cNvPicPr>
            <a:picLocks noChangeAspect="1" noChangeArrowheads="1"/>
          </p:cNvPicPr>
          <p:nvPr/>
        </p:nvPicPr>
        <p:blipFill>
          <a:blip r:embed="rId2"/>
          <a:srcRect/>
          <a:stretch>
            <a:fillRect/>
          </a:stretch>
        </p:blipFill>
        <p:spPr bwMode="auto">
          <a:xfrm>
            <a:off x="1738282" y="142852"/>
            <a:ext cx="8786874" cy="6429420"/>
          </a:xfrm>
          <a:prstGeom prst="rect">
            <a:avLst/>
          </a:prstGeom>
          <a:noFill/>
        </p:spPr>
      </p:pic>
    </p:spTree>
    <p:extLst>
      <p:ext uri="{BB962C8B-B14F-4D97-AF65-F5344CB8AC3E}">
        <p14:creationId xmlns:p14="http://schemas.microsoft.com/office/powerpoint/2010/main" val="2198260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2130426"/>
            <a:ext cx="7772400" cy="1470025"/>
          </a:xfrm>
        </p:spPr>
        <p:txBody>
          <a:bodyPr>
            <a:normAutofit/>
          </a:bodyPr>
          <a:lstStyle/>
          <a:p>
            <a:r>
              <a:rPr lang="en-US" dirty="0" smtClean="0"/>
              <a:t/>
            </a:r>
            <a:br>
              <a:rPr lang="en-US" dirty="0" smtClean="0"/>
            </a:br>
            <a:endParaRPr lang="en-US" dirty="0"/>
          </a:p>
        </p:txBody>
      </p:sp>
      <p:sp>
        <p:nvSpPr>
          <p:cNvPr id="5" name="Subtitle 4"/>
          <p:cNvSpPr>
            <a:spLocks noGrp="1"/>
          </p:cNvSpPr>
          <p:nvPr>
            <p:ph type="subTitle" idx="4294967295"/>
          </p:nvPr>
        </p:nvSpPr>
        <p:spPr>
          <a:xfrm>
            <a:off x="1809720" y="2357430"/>
            <a:ext cx="7786742" cy="2286016"/>
          </a:xfrm>
        </p:spPr>
        <p:txBody>
          <a:bodyPr>
            <a:normAutofit/>
          </a:bodyPr>
          <a:lstStyle/>
          <a:p>
            <a:pPr>
              <a:buNone/>
            </a:pPr>
            <a:r>
              <a:rPr lang="en-US" dirty="0" smtClean="0"/>
              <a:t>     </a:t>
            </a:r>
          </a:p>
          <a:p>
            <a:pPr>
              <a:buNone/>
            </a:pPr>
            <a:r>
              <a:rPr lang="en-US" dirty="0" smtClean="0"/>
              <a:t>     </a:t>
            </a:r>
            <a:endParaRPr lang="en-US" sz="2600" dirty="0"/>
          </a:p>
          <a:p>
            <a:endParaRPr lang="en-US" dirty="0"/>
          </a:p>
        </p:txBody>
      </p:sp>
      <p:sp>
        <p:nvSpPr>
          <p:cNvPr id="6" name="Rectangle 5"/>
          <p:cNvSpPr/>
          <p:nvPr/>
        </p:nvSpPr>
        <p:spPr>
          <a:xfrm>
            <a:off x="927279" y="642919"/>
            <a:ext cx="9312125" cy="6093976"/>
          </a:xfrm>
          <a:prstGeom prst="rect">
            <a:avLst/>
          </a:prstGeom>
        </p:spPr>
        <p:txBody>
          <a:bodyPr wrap="square">
            <a:spAutoFit/>
          </a:bodyPr>
          <a:lstStyle/>
          <a:p>
            <a:r>
              <a:rPr lang="en-US" sz="2000" b="1" dirty="0"/>
              <a:t>RECOMMENDATION 21: </a:t>
            </a:r>
          </a:p>
          <a:p>
            <a:r>
              <a:rPr lang="en-US" dirty="0"/>
              <a:t>Patients presenting with a thyroid nodule and a cytological</a:t>
            </a:r>
            <a:r>
              <a:rPr lang="fa-IR" dirty="0"/>
              <a:t> </a:t>
            </a:r>
            <a:r>
              <a:rPr lang="en-US" dirty="0"/>
              <a:t>or histological diagnosis of MTC should have a physical</a:t>
            </a:r>
            <a:r>
              <a:rPr lang="fa-IR" dirty="0"/>
              <a:t> </a:t>
            </a:r>
            <a:r>
              <a:rPr lang="en-US" dirty="0"/>
              <a:t>examination, determination of serum levels of </a:t>
            </a:r>
            <a:r>
              <a:rPr lang="en-US" dirty="0" err="1"/>
              <a:t>Ctn</a:t>
            </a:r>
            <a:r>
              <a:rPr lang="en-US" dirty="0"/>
              <a:t> and</a:t>
            </a:r>
          </a:p>
          <a:p>
            <a:r>
              <a:rPr lang="en-US" dirty="0"/>
              <a:t>CEA, and genetic testing for a RET </a:t>
            </a:r>
            <a:r>
              <a:rPr lang="en-US" dirty="0" err="1"/>
              <a:t>germline</a:t>
            </a:r>
            <a:r>
              <a:rPr lang="en-US" dirty="0"/>
              <a:t> mutation. The</a:t>
            </a:r>
            <a:r>
              <a:rPr lang="fa-IR" dirty="0"/>
              <a:t> </a:t>
            </a:r>
            <a:r>
              <a:rPr lang="en-US" dirty="0"/>
              <a:t>presence of a PHEO and HPTH should be excluded in</a:t>
            </a:r>
            <a:r>
              <a:rPr lang="fa-IR" dirty="0"/>
              <a:t> </a:t>
            </a:r>
            <a:r>
              <a:rPr lang="en-US" dirty="0"/>
              <a:t>patients with hereditary MTC. Grade B Recommendation</a:t>
            </a:r>
          </a:p>
          <a:p>
            <a:endParaRPr lang="en-US" dirty="0"/>
          </a:p>
          <a:p>
            <a:r>
              <a:rPr lang="en-US" sz="2000" b="1" dirty="0"/>
              <a:t>RECOMMENDATION 22:</a:t>
            </a:r>
          </a:p>
          <a:p>
            <a:r>
              <a:rPr lang="en-US" sz="2000" dirty="0"/>
              <a:t>Ultrasound examination of the neck should be performed in</a:t>
            </a:r>
            <a:r>
              <a:rPr lang="fa-IR" sz="2000" dirty="0"/>
              <a:t> </a:t>
            </a:r>
            <a:r>
              <a:rPr lang="en-US" sz="2000" dirty="0"/>
              <a:t>all</a:t>
            </a:r>
            <a:r>
              <a:rPr lang="fa-IR" sz="2000" dirty="0"/>
              <a:t> </a:t>
            </a:r>
            <a:r>
              <a:rPr lang="en-US" sz="2000" dirty="0"/>
              <a:t>patients</a:t>
            </a:r>
            <a:r>
              <a:rPr lang="fa-IR" sz="2000" dirty="0"/>
              <a:t> </a:t>
            </a:r>
            <a:r>
              <a:rPr lang="en-US" sz="2000" dirty="0"/>
              <a:t>with MTC</a:t>
            </a:r>
            <a:r>
              <a:rPr lang="fa-IR" sz="2000" dirty="0"/>
              <a:t> </a:t>
            </a:r>
            <a:r>
              <a:rPr lang="en-US" sz="2000" dirty="0"/>
              <a:t>.Contrast-enhanced CT of the neck and</a:t>
            </a:r>
            <a:r>
              <a:rPr lang="fa-IR" sz="2000" dirty="0"/>
              <a:t> </a:t>
            </a:r>
            <a:r>
              <a:rPr lang="en-US" sz="2000" dirty="0"/>
              <a:t>chest, three-phase contrast-enhanced multi-detector liver</a:t>
            </a:r>
            <a:r>
              <a:rPr lang="fa-IR" sz="2000" dirty="0"/>
              <a:t> </a:t>
            </a:r>
            <a:r>
              <a:rPr lang="en-US" sz="2000" dirty="0"/>
              <a:t>CT, or contrast-enhanced MRI of the liver, and axial MRI</a:t>
            </a:r>
            <a:r>
              <a:rPr lang="fa-IR" sz="2000" dirty="0"/>
              <a:t> </a:t>
            </a:r>
            <a:r>
              <a:rPr lang="en-US" sz="2000" dirty="0"/>
              <a:t>and bone </a:t>
            </a:r>
            <a:r>
              <a:rPr lang="en-US" sz="2000" dirty="0" err="1"/>
              <a:t>scintigraphy</a:t>
            </a:r>
            <a:r>
              <a:rPr lang="en-US" sz="2000" dirty="0"/>
              <a:t> are recommended in patients with</a:t>
            </a:r>
            <a:r>
              <a:rPr lang="fa-IR" sz="2000" dirty="0"/>
              <a:t> </a:t>
            </a:r>
            <a:r>
              <a:rPr lang="en-US" sz="2000" dirty="0"/>
              <a:t>extensive neck disease and signs or symptoms of regional or</a:t>
            </a:r>
            <a:r>
              <a:rPr lang="fa-IR" sz="2000" dirty="0"/>
              <a:t> </a:t>
            </a:r>
            <a:r>
              <a:rPr lang="en-US" sz="2000" dirty="0"/>
              <a:t>distant metastases, and in all patients with a serum </a:t>
            </a:r>
            <a:r>
              <a:rPr lang="en-US" sz="2000" dirty="0" err="1"/>
              <a:t>Ctn</a:t>
            </a:r>
            <a:r>
              <a:rPr lang="en-US" sz="2000" dirty="0"/>
              <a:t> level</a:t>
            </a:r>
            <a:r>
              <a:rPr lang="fa-IR" sz="2000" dirty="0"/>
              <a:t> </a:t>
            </a:r>
            <a:r>
              <a:rPr lang="en-US" sz="2000" dirty="0"/>
              <a:t>greater than 500 pg/</a:t>
            </a:r>
            <a:r>
              <a:rPr lang="en-US" sz="2000" dirty="0" err="1"/>
              <a:t>mL.</a:t>
            </a:r>
            <a:r>
              <a:rPr lang="en-US" sz="2000" dirty="0"/>
              <a:t> Grade C Recommendation</a:t>
            </a:r>
          </a:p>
          <a:p>
            <a:endParaRPr lang="en-US" sz="2000" b="1" dirty="0"/>
          </a:p>
          <a:p>
            <a:r>
              <a:rPr lang="en-US" sz="2000" b="1" dirty="0"/>
              <a:t>RECOMMENDATION 23:</a:t>
            </a:r>
          </a:p>
          <a:p>
            <a:r>
              <a:rPr lang="en-US" sz="2000" dirty="0"/>
              <a:t>Neither FDG-PET/CT nor F-DOPA-PET/CT is recommended</a:t>
            </a:r>
            <a:r>
              <a:rPr lang="fa-IR" sz="2000" dirty="0"/>
              <a:t> </a:t>
            </a:r>
            <a:r>
              <a:rPr lang="en-US" sz="2000" dirty="0"/>
              <a:t>to detect the presence of distant metastases. Grade E Recommendation</a:t>
            </a:r>
          </a:p>
          <a:p>
            <a:endParaRPr lang="en-US" sz="2000" dirty="0"/>
          </a:p>
          <a:p>
            <a:endParaRPr lang="en-US" sz="2000" dirty="0"/>
          </a:p>
          <a:p>
            <a:endParaRPr lang="en-US" sz="2000" dirty="0"/>
          </a:p>
        </p:txBody>
      </p:sp>
    </p:spTree>
    <p:extLst>
      <p:ext uri="{BB962C8B-B14F-4D97-AF65-F5344CB8AC3E}">
        <p14:creationId xmlns:p14="http://schemas.microsoft.com/office/powerpoint/2010/main" val="334741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 </a:t>
            </a:r>
            <a:r>
              <a:rPr lang="en-US" sz="4800" dirty="0" smtClean="0"/>
              <a:t>                         </a:t>
            </a:r>
            <a:r>
              <a:rPr lang="en-US" sz="6000" dirty="0" smtClean="0"/>
              <a:t>Problem list</a:t>
            </a:r>
            <a:endParaRPr lang="en-US" sz="6000" dirty="0"/>
          </a:p>
        </p:txBody>
      </p:sp>
      <p:sp>
        <p:nvSpPr>
          <p:cNvPr id="3" name="Content Placeholder 2"/>
          <p:cNvSpPr>
            <a:spLocks noGrp="1"/>
          </p:cNvSpPr>
          <p:nvPr>
            <p:ph idx="1"/>
          </p:nvPr>
        </p:nvSpPr>
        <p:spPr/>
        <p:txBody>
          <a:bodyPr/>
          <a:lstStyle/>
          <a:p>
            <a:r>
              <a:rPr lang="en-US" dirty="0" smtClean="0"/>
              <a:t> Lateral </a:t>
            </a:r>
            <a:r>
              <a:rPr lang="en-US" sz="3200" dirty="0" smtClean="0"/>
              <a:t>neck mass { MTC}…..surgery</a:t>
            </a:r>
          </a:p>
          <a:p>
            <a:r>
              <a:rPr lang="en-US" sz="3200" dirty="0"/>
              <a:t> </a:t>
            </a:r>
            <a:r>
              <a:rPr lang="en-US" sz="3200" dirty="0" smtClean="0"/>
              <a:t>Thyroid nodule { MTC}…..surgery </a:t>
            </a:r>
          </a:p>
          <a:p>
            <a:r>
              <a:rPr lang="en-US" sz="3200" dirty="0"/>
              <a:t> </a:t>
            </a:r>
            <a:r>
              <a:rPr lang="en-US" sz="3200" dirty="0" err="1" smtClean="0"/>
              <a:t>Servical</a:t>
            </a:r>
            <a:r>
              <a:rPr lang="en-US" sz="3200" dirty="0" smtClean="0"/>
              <a:t> L.N involvement…..surgery</a:t>
            </a:r>
          </a:p>
          <a:p>
            <a:r>
              <a:rPr lang="en-US" sz="3200" dirty="0"/>
              <a:t> </a:t>
            </a:r>
            <a:r>
              <a:rPr lang="en-US" sz="3200" dirty="0" smtClean="0"/>
              <a:t>high </a:t>
            </a:r>
            <a:r>
              <a:rPr lang="en-US" sz="3200" dirty="0" err="1" smtClean="0"/>
              <a:t>Ctn</a:t>
            </a:r>
            <a:r>
              <a:rPr lang="en-US" sz="3200" dirty="0" smtClean="0"/>
              <a:t> </a:t>
            </a:r>
            <a:r>
              <a:rPr lang="en-US" sz="3200" dirty="0" err="1" smtClean="0"/>
              <a:t>leveles</a:t>
            </a:r>
            <a:r>
              <a:rPr lang="en-US" sz="3200" dirty="0" smtClean="0"/>
              <a:t> </a:t>
            </a:r>
          </a:p>
        </p:txBody>
      </p:sp>
    </p:spTree>
    <p:extLst>
      <p:ext uri="{BB962C8B-B14F-4D97-AF65-F5344CB8AC3E}">
        <p14:creationId xmlns:p14="http://schemas.microsoft.com/office/powerpoint/2010/main" val="993100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04" y="3121204"/>
            <a:ext cx="10632584" cy="1325563"/>
          </a:xfrm>
        </p:spPr>
        <p:txBody>
          <a:bodyPr>
            <a:noAutofit/>
          </a:bodyPr>
          <a:lstStyle/>
          <a:p>
            <a:pPr marL="228600" lvl="0" indent="-228600">
              <a:spcBef>
                <a:spcPts val="1000"/>
              </a:spcBef>
            </a:pPr>
            <a:r>
              <a:rPr lang="en-US" sz="3200" dirty="0">
                <a:solidFill>
                  <a:srgbClr val="00B0F0"/>
                </a:solidFill>
                <a:latin typeface="Calibri" panose="020F0502020204030204"/>
                <a:ea typeface="+mn-ea"/>
                <a:cs typeface="+mn-cs"/>
              </a:rPr>
              <a:t>What is correlation between </a:t>
            </a:r>
            <a:r>
              <a:rPr lang="en-US" sz="3200" dirty="0" smtClean="0">
                <a:solidFill>
                  <a:srgbClr val="00B0F0"/>
                </a:solidFill>
                <a:latin typeface="Calibri" panose="020F0502020204030204"/>
                <a:ea typeface="+mn-ea"/>
                <a:cs typeface="+mn-cs"/>
              </a:rPr>
              <a:t>preoperative/postoperative serum </a:t>
            </a:r>
            <a:r>
              <a:rPr lang="en-US" sz="3200" dirty="0" err="1" smtClean="0">
                <a:solidFill>
                  <a:srgbClr val="00B0F0"/>
                </a:solidFill>
                <a:latin typeface="Calibri" panose="020F0502020204030204"/>
                <a:ea typeface="+mn-ea"/>
                <a:cs typeface="+mn-cs"/>
              </a:rPr>
              <a:t>Ctn</a:t>
            </a:r>
            <a:r>
              <a:rPr lang="en-US" sz="3200" dirty="0" smtClean="0">
                <a:solidFill>
                  <a:srgbClr val="00B0F0"/>
                </a:solidFill>
                <a:latin typeface="Calibri" panose="020F0502020204030204"/>
                <a:ea typeface="+mn-ea"/>
                <a:cs typeface="+mn-cs"/>
              </a:rPr>
              <a:t> </a:t>
            </a:r>
            <a:r>
              <a:rPr lang="en-US" sz="3200" dirty="0">
                <a:solidFill>
                  <a:srgbClr val="00B0F0"/>
                </a:solidFill>
                <a:latin typeface="Calibri" panose="020F0502020204030204"/>
                <a:ea typeface="+mn-ea"/>
                <a:cs typeface="+mn-cs"/>
              </a:rPr>
              <a:t>level with metastasis ?</a:t>
            </a:r>
            <a:br>
              <a:rPr lang="en-US" sz="3200" dirty="0">
                <a:solidFill>
                  <a:srgbClr val="00B0F0"/>
                </a:solidFill>
                <a:latin typeface="Calibri" panose="020F0502020204030204"/>
                <a:ea typeface="+mn-ea"/>
                <a:cs typeface="+mn-cs"/>
              </a:rPr>
            </a:br>
            <a:endParaRPr lang="en-US" sz="3200" dirty="0">
              <a:solidFill>
                <a:srgbClr val="00B0F0"/>
              </a:solidFill>
            </a:endParaRPr>
          </a:p>
        </p:txBody>
      </p:sp>
      <p:sp>
        <p:nvSpPr>
          <p:cNvPr id="3" name="Content Placeholder 2"/>
          <p:cNvSpPr>
            <a:spLocks noGrp="1"/>
          </p:cNvSpPr>
          <p:nvPr>
            <p:ph idx="1"/>
          </p:nvPr>
        </p:nvSpPr>
        <p:spPr>
          <a:xfrm>
            <a:off x="941230" y="4446767"/>
            <a:ext cx="10515600" cy="4351338"/>
          </a:xfrm>
        </p:spPr>
        <p:txBody>
          <a:bodyPr/>
          <a:lstStyle/>
          <a:p>
            <a:endParaRPr lang="en-US" dirty="0"/>
          </a:p>
        </p:txBody>
      </p:sp>
    </p:spTree>
    <p:extLst>
      <p:ext uri="{BB962C8B-B14F-4D97-AF65-F5344CB8AC3E}">
        <p14:creationId xmlns:p14="http://schemas.microsoft.com/office/powerpoint/2010/main" val="1045874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50772" y="365124"/>
            <a:ext cx="8203842" cy="2790199"/>
          </a:xfrm>
          <a:prstGeom prst="rect">
            <a:avLst/>
          </a:prstGeom>
        </p:spPr>
      </p:pic>
      <p:pic>
        <p:nvPicPr>
          <p:cNvPr id="5" name="Picture 4"/>
          <p:cNvPicPr>
            <a:picLocks noChangeAspect="1"/>
          </p:cNvPicPr>
          <p:nvPr/>
        </p:nvPicPr>
        <p:blipFill>
          <a:blip r:embed="rId3"/>
          <a:stretch>
            <a:fillRect/>
          </a:stretch>
        </p:blipFill>
        <p:spPr>
          <a:xfrm>
            <a:off x="2383597" y="3759053"/>
            <a:ext cx="6438431" cy="382061"/>
          </a:xfrm>
          <a:prstGeom prst="rect">
            <a:avLst/>
          </a:prstGeom>
        </p:spPr>
      </p:pic>
    </p:spTree>
    <p:extLst>
      <p:ext uri="{BB962C8B-B14F-4D97-AF65-F5344CB8AC3E}">
        <p14:creationId xmlns:p14="http://schemas.microsoft.com/office/powerpoint/2010/main" val="2635225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8339" y="1068946"/>
            <a:ext cx="10019762" cy="5100034"/>
          </a:xfrm>
          <a:prstGeom prst="rect">
            <a:avLst/>
          </a:prstGeom>
        </p:spPr>
      </p:pic>
    </p:spTree>
    <p:extLst>
      <p:ext uri="{BB962C8B-B14F-4D97-AF65-F5344CB8AC3E}">
        <p14:creationId xmlns:p14="http://schemas.microsoft.com/office/powerpoint/2010/main" val="1263797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953037"/>
            <a:ext cx="10515600" cy="5112912"/>
          </a:xfrm>
          <a:prstGeom prst="rect">
            <a:avLst/>
          </a:prstGeom>
        </p:spPr>
      </p:pic>
    </p:spTree>
    <p:extLst>
      <p:ext uri="{BB962C8B-B14F-4D97-AF65-F5344CB8AC3E}">
        <p14:creationId xmlns:p14="http://schemas.microsoft.com/office/powerpoint/2010/main" val="191812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00765" y="824248"/>
            <a:ext cx="9723549" cy="4586746"/>
          </a:xfrm>
          <a:prstGeom prst="rect">
            <a:avLst/>
          </a:prstGeom>
        </p:spPr>
      </p:pic>
    </p:spTree>
    <p:extLst>
      <p:ext uri="{BB962C8B-B14F-4D97-AF65-F5344CB8AC3E}">
        <p14:creationId xmlns:p14="http://schemas.microsoft.com/office/powerpoint/2010/main" val="3194840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68" y="-99392"/>
            <a:ext cx="8229600" cy="1143000"/>
          </a:xfrm>
        </p:spPr>
        <p:txBody>
          <a:bodyPr>
            <a:normAutofit fontScale="90000"/>
          </a:bodyPr>
          <a:lstStyle/>
          <a:p>
            <a:r>
              <a:rPr lang="en-US" dirty="0" smtClean="0"/>
              <a:t/>
            </a:r>
            <a:br>
              <a:rPr lang="en-US" dirty="0" smtClean="0"/>
            </a:br>
            <a:endParaRPr lang="en-US" dirty="0"/>
          </a:p>
        </p:txBody>
      </p:sp>
      <p:sp>
        <p:nvSpPr>
          <p:cNvPr id="6" name="Content Placeholder 4"/>
          <p:cNvSpPr>
            <a:spLocks noGrp="1"/>
          </p:cNvSpPr>
          <p:nvPr>
            <p:ph idx="1"/>
          </p:nvPr>
        </p:nvSpPr>
        <p:spPr>
          <a:xfrm>
            <a:off x="1369543" y="2678806"/>
            <a:ext cx="9633397" cy="3052293"/>
          </a:xfrm>
        </p:spPr>
        <p:txBody>
          <a:bodyPr>
            <a:normAutofit/>
          </a:bodyPr>
          <a:lstStyle/>
          <a:p>
            <a:pPr>
              <a:buNone/>
            </a:pPr>
            <a:r>
              <a:rPr lang="en-US" sz="2000" dirty="0"/>
              <a:t>      </a:t>
            </a:r>
            <a:r>
              <a:rPr lang="en-US" sz="2000" b="1" dirty="0"/>
              <a:t>RECOMMENDATION 25:</a:t>
            </a:r>
          </a:p>
          <a:p>
            <a:pPr>
              <a:buNone/>
            </a:pPr>
            <a:r>
              <a:rPr lang="en-US" sz="2000" dirty="0"/>
              <a:t>   </a:t>
            </a:r>
            <a:r>
              <a:rPr lang="en-US" sz="2000" dirty="0" smtClean="0"/>
              <a:t> </a:t>
            </a:r>
            <a:r>
              <a:rPr lang="en-US" sz="2000" dirty="0"/>
              <a:t>In patients with MTC and no evidence of neck metastases on US, and no distant metastases, dissection of lymph nodes in the lateral compartments (levels II–V) may be considered based on serum </a:t>
            </a:r>
            <a:r>
              <a:rPr lang="en-US" sz="2000" dirty="0" err="1"/>
              <a:t>Ctn</a:t>
            </a:r>
            <a:r>
              <a:rPr lang="en-US" sz="2000" dirty="0"/>
              <a:t> levels. The Task Force did not achieve consensus on this recommendation. Grade I Recommendation</a:t>
            </a:r>
          </a:p>
          <a:p>
            <a:pPr>
              <a:buNone/>
            </a:pPr>
            <a:endParaRPr lang="en-US" sz="2000" dirty="0"/>
          </a:p>
        </p:txBody>
      </p:sp>
      <p:sp>
        <p:nvSpPr>
          <p:cNvPr id="7" name="Rectangle 6"/>
          <p:cNvSpPr/>
          <p:nvPr/>
        </p:nvSpPr>
        <p:spPr>
          <a:xfrm>
            <a:off x="1631504" y="1043608"/>
            <a:ext cx="9109476" cy="1231106"/>
          </a:xfrm>
          <a:prstGeom prst="rect">
            <a:avLst/>
          </a:prstGeom>
        </p:spPr>
        <p:txBody>
          <a:bodyPr wrap="square">
            <a:spAutoFit/>
          </a:bodyPr>
          <a:lstStyle/>
          <a:p>
            <a:r>
              <a:rPr lang="en-US" sz="2000" b="1" dirty="0"/>
              <a:t>RECOMMENDATION 24:  </a:t>
            </a:r>
          </a:p>
          <a:p>
            <a:r>
              <a:rPr lang="en-US" dirty="0"/>
              <a:t>Patients with MTC and no evidence of neck lymph node metastases by US      examination and no evidence of distant metastases should have a total </a:t>
            </a:r>
            <a:r>
              <a:rPr lang="en-US" dirty="0" err="1"/>
              <a:t>thyroidectomy</a:t>
            </a:r>
            <a:r>
              <a:rPr lang="en-US" dirty="0"/>
              <a:t> and dissection of the lymph nodes in the central compartment (level VI). Grade B Recommendation</a:t>
            </a:r>
          </a:p>
        </p:txBody>
      </p:sp>
    </p:spTree>
    <p:extLst>
      <p:ext uri="{BB962C8B-B14F-4D97-AF65-F5344CB8AC3E}">
        <p14:creationId xmlns:p14="http://schemas.microsoft.com/office/powerpoint/2010/main" val="3744057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8192" y="1700808"/>
            <a:ext cx="8255357" cy="3354765"/>
          </a:xfrm>
          <a:prstGeom prst="rect">
            <a:avLst/>
          </a:prstGeom>
        </p:spPr>
        <p:txBody>
          <a:bodyPr wrap="square">
            <a:spAutoFit/>
          </a:bodyPr>
          <a:lstStyle/>
          <a:p>
            <a:r>
              <a:rPr lang="en-US" b="1" dirty="0"/>
              <a:t>RECOMMENDATION 26:</a:t>
            </a:r>
          </a:p>
          <a:p>
            <a:endParaRPr lang="en-US" dirty="0"/>
          </a:p>
          <a:p>
            <a:r>
              <a:rPr lang="en-US" sz="2000" dirty="0"/>
              <a:t>Patients with MTC confined to the neck and cervical lymph nodes should have a total </a:t>
            </a:r>
            <a:r>
              <a:rPr lang="en-US" sz="2000" dirty="0" err="1"/>
              <a:t>thyroidectomy</a:t>
            </a:r>
            <a:r>
              <a:rPr lang="en-US" sz="2000" dirty="0"/>
              <a:t>, dissection of the central lymph node compartment (level VI), and dissection of the involved lateral neck compartments (levels II–V). When preoperative imaging is positive in the </a:t>
            </a:r>
            <a:r>
              <a:rPr lang="en-US" sz="2000" dirty="0" err="1"/>
              <a:t>ipsilateral</a:t>
            </a:r>
            <a:r>
              <a:rPr lang="en-US" sz="2000" dirty="0"/>
              <a:t> lateral neck compartment but negative in the </a:t>
            </a:r>
            <a:r>
              <a:rPr lang="en-US" sz="2000" dirty="0" err="1"/>
              <a:t>contralateral</a:t>
            </a:r>
            <a:r>
              <a:rPr lang="en-US" sz="2000" dirty="0"/>
              <a:t> neck compartment, </a:t>
            </a:r>
            <a:r>
              <a:rPr lang="en-US" sz="2000" dirty="0" err="1"/>
              <a:t>contralateral</a:t>
            </a:r>
            <a:r>
              <a:rPr lang="en-US" sz="2000" dirty="0"/>
              <a:t> neck dissection should be considered if the basal serum </a:t>
            </a:r>
            <a:r>
              <a:rPr lang="en-US" sz="2000" dirty="0" err="1"/>
              <a:t>calcitonin</a:t>
            </a:r>
            <a:r>
              <a:rPr lang="en-US" sz="2000" dirty="0"/>
              <a:t> level is greater than </a:t>
            </a:r>
            <a:r>
              <a:rPr lang="fr-FR" sz="2000" dirty="0"/>
              <a:t>200 </a:t>
            </a:r>
            <a:r>
              <a:rPr lang="fr-FR" sz="2000" dirty="0" err="1"/>
              <a:t>pg</a:t>
            </a:r>
            <a:r>
              <a:rPr lang="fr-FR" sz="2000" dirty="0"/>
              <a:t>/</a:t>
            </a:r>
            <a:r>
              <a:rPr lang="fr-FR" sz="2000" dirty="0" err="1"/>
              <a:t>mL</a:t>
            </a:r>
            <a:r>
              <a:rPr lang="fr-FR" sz="2000" dirty="0"/>
              <a:t>. Grade C </a:t>
            </a:r>
            <a:r>
              <a:rPr lang="fr-FR" sz="2000" dirty="0" err="1"/>
              <a:t>Recommendation</a:t>
            </a:r>
            <a:endParaRPr lang="fr-FR" sz="2000" dirty="0"/>
          </a:p>
          <a:p>
            <a:endParaRPr lang="fr-FR" dirty="0"/>
          </a:p>
          <a:p>
            <a:endParaRPr lang="en-US" dirty="0"/>
          </a:p>
        </p:txBody>
      </p:sp>
    </p:spTree>
    <p:extLst>
      <p:ext uri="{BB962C8B-B14F-4D97-AF65-F5344CB8AC3E}">
        <p14:creationId xmlns:p14="http://schemas.microsoft.com/office/powerpoint/2010/main" val="1377167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4351338"/>
          </a:xfrm>
        </p:spPr>
        <p:txBody>
          <a:bodyPr/>
          <a:lstStyle/>
          <a:p>
            <a:pPr marL="0" indent="0">
              <a:buNone/>
            </a:pPr>
            <a:r>
              <a:rPr lang="en-US" dirty="0" smtClean="0"/>
              <a:t>  RECOMMENDATION </a:t>
            </a:r>
            <a:r>
              <a:rPr lang="en-US" dirty="0"/>
              <a:t>29</a:t>
            </a:r>
            <a:r>
              <a:rPr lang="en-US" dirty="0" smtClean="0"/>
              <a:t>:</a:t>
            </a:r>
          </a:p>
          <a:p>
            <a:pPr marL="0" indent="0">
              <a:buNone/>
            </a:pPr>
            <a:endParaRPr lang="en-US" dirty="0"/>
          </a:p>
          <a:p>
            <a:pPr marL="0" indent="0">
              <a:buNone/>
            </a:pPr>
            <a:r>
              <a:rPr lang="en-US" dirty="0" smtClean="0"/>
              <a:t>In </a:t>
            </a:r>
            <a:r>
              <a:rPr lang="en-US" dirty="0"/>
              <a:t>patients having an inadequate lymph node dissection at the initial </a:t>
            </a:r>
            <a:r>
              <a:rPr lang="en-US" dirty="0" smtClean="0"/>
              <a:t>     thyroidectomy </a:t>
            </a:r>
            <a:r>
              <a:rPr lang="en-US" dirty="0"/>
              <a:t>a repeat operation, including compartment oriented lymph node dissection, should be considered if the preoperative basal serum CTN level is less than 1000 </a:t>
            </a:r>
            <a:r>
              <a:rPr lang="en-US" dirty="0" err="1"/>
              <a:t>pg</a:t>
            </a:r>
            <a:r>
              <a:rPr lang="en-US" dirty="0"/>
              <a:t>/mL and five or fewer metastatic lymph nodes were removed at the initial surgery. Grade C Recommendation</a:t>
            </a:r>
          </a:p>
          <a:p>
            <a:endParaRPr lang="en-US" dirty="0"/>
          </a:p>
        </p:txBody>
      </p:sp>
    </p:spTree>
    <p:extLst>
      <p:ext uri="{BB962C8B-B14F-4D97-AF65-F5344CB8AC3E}">
        <p14:creationId xmlns:p14="http://schemas.microsoft.com/office/powerpoint/2010/main" val="2862050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05960" y="899117"/>
            <a:ext cx="10447840" cy="4793345"/>
          </a:xfrm>
          <a:prstGeom prst="rect">
            <a:avLst/>
          </a:prstGeom>
        </p:spPr>
      </p:pic>
    </p:spTree>
    <p:extLst>
      <p:ext uri="{BB962C8B-B14F-4D97-AF65-F5344CB8AC3E}">
        <p14:creationId xmlns:p14="http://schemas.microsoft.com/office/powerpoint/2010/main" val="1756272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Mareial</a:t>
            </a:r>
            <a:r>
              <a:rPr lang="en-US" b="1" dirty="0" smtClean="0"/>
              <a:t> and methods</a:t>
            </a:r>
            <a:endParaRPr lang="en-US" b="1" dirty="0"/>
          </a:p>
        </p:txBody>
      </p:sp>
      <p:sp>
        <p:nvSpPr>
          <p:cNvPr id="3" name="Content Placeholder 2"/>
          <p:cNvSpPr>
            <a:spLocks noGrp="1"/>
          </p:cNvSpPr>
          <p:nvPr>
            <p:ph idx="1"/>
          </p:nvPr>
        </p:nvSpPr>
        <p:spPr>
          <a:xfrm>
            <a:off x="838200" y="1493949"/>
            <a:ext cx="10515600" cy="4683014"/>
          </a:xfrm>
        </p:spPr>
        <p:txBody>
          <a:bodyPr/>
          <a:lstStyle/>
          <a:p>
            <a:pPr marL="0" indent="0">
              <a:buNone/>
            </a:pPr>
            <a:r>
              <a:rPr lang="en-US" dirty="0" smtClean="0"/>
              <a:t>We </a:t>
            </a:r>
            <a:r>
              <a:rPr lang="en-US" dirty="0"/>
              <a:t>retrospectively reviewed patients who underwent thyroid surgery for MTC at Samsung Medical Center between May 1996 and May 2015 (n=140).</a:t>
            </a:r>
          </a:p>
          <a:p>
            <a:pPr marL="0" indent="0">
              <a:buNone/>
            </a:pPr>
            <a:r>
              <a:rPr lang="en-US" dirty="0"/>
              <a:t>After exclusion, a total of 118 patients were eligible for the </a:t>
            </a:r>
            <a:r>
              <a:rPr lang="en-US" dirty="0" smtClean="0"/>
              <a:t>analysis. Patients </a:t>
            </a:r>
            <a:r>
              <a:rPr lang="en-US" dirty="0"/>
              <a:t>were classified as follows: (1) excellent response, undetectable calcitonin, and normal CEA levels without structural disease; </a:t>
            </a:r>
            <a:r>
              <a:rPr lang="en-US" dirty="0" smtClean="0"/>
              <a:t>(</a:t>
            </a:r>
            <a:r>
              <a:rPr lang="en-US" dirty="0"/>
              <a:t>2) biochemical incomplete response, detectable calcitonin, or elevated CEA levels without structural disease; or (3) structural incomplete response, persistent structural disease regardless of serum calcitonin, and CEA levels.</a:t>
            </a:r>
          </a:p>
          <a:p>
            <a:endParaRPr lang="en-US" dirty="0"/>
          </a:p>
        </p:txBody>
      </p:sp>
    </p:spTree>
    <p:extLst>
      <p:ext uri="{BB962C8B-B14F-4D97-AF65-F5344CB8AC3E}">
        <p14:creationId xmlns:p14="http://schemas.microsoft.com/office/powerpoint/2010/main" val="4278561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0515600" cy="1325563"/>
          </a:xfrm>
        </p:spPr>
        <p:txBody>
          <a:bodyPr/>
          <a:lstStyle/>
          <a:p>
            <a:r>
              <a:rPr lang="en-US" dirty="0" smtClean="0"/>
              <a:t>                 Biochemical  persistent MTC</a:t>
            </a:r>
            <a:br>
              <a:rPr lang="en-US" dirty="0" smtClean="0"/>
            </a:br>
            <a:r>
              <a:rPr lang="en-US" dirty="0" smtClean="0"/>
              <a:t>                                    </a:t>
            </a:r>
            <a:r>
              <a:rPr lang="en-US" sz="2000" dirty="0" err="1" smtClean="0"/>
              <a:t>meysam</a:t>
            </a:r>
            <a:r>
              <a:rPr lang="en-US" sz="2000" dirty="0" smtClean="0"/>
              <a:t> </a:t>
            </a:r>
            <a:r>
              <a:rPr lang="en-US" sz="2000" dirty="0" err="1" smtClean="0"/>
              <a:t>orangi</a:t>
            </a:r>
            <a:endParaRPr lang="en-US" sz="2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4425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0914" y="1197735"/>
            <a:ext cx="10812886" cy="4829577"/>
          </a:xfrm>
          <a:prstGeom prst="rect">
            <a:avLst/>
          </a:prstGeom>
        </p:spPr>
      </p:pic>
    </p:spTree>
    <p:extLst>
      <p:ext uri="{BB962C8B-B14F-4D97-AF65-F5344CB8AC3E}">
        <p14:creationId xmlns:p14="http://schemas.microsoft.com/office/powerpoint/2010/main" val="2220587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5400000">
            <a:off x="3432757" y="-1718795"/>
            <a:ext cx="5190184" cy="10379303"/>
          </a:xfrm>
          <a:prstGeom prst="rect">
            <a:avLst/>
          </a:prstGeom>
        </p:spPr>
      </p:pic>
    </p:spTree>
    <p:extLst>
      <p:ext uri="{BB962C8B-B14F-4D97-AF65-F5344CB8AC3E}">
        <p14:creationId xmlns:p14="http://schemas.microsoft.com/office/powerpoint/2010/main" val="63185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5400000">
            <a:off x="3464434" y="-425019"/>
            <a:ext cx="4356460" cy="8117123"/>
          </a:xfrm>
          <a:prstGeom prst="rect">
            <a:avLst/>
          </a:prstGeom>
        </p:spPr>
      </p:pic>
    </p:spTree>
    <p:extLst>
      <p:ext uri="{BB962C8B-B14F-4D97-AF65-F5344CB8AC3E}">
        <p14:creationId xmlns:p14="http://schemas.microsoft.com/office/powerpoint/2010/main" val="3535382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33340" y="463640"/>
            <a:ext cx="9723549" cy="3567448"/>
          </a:xfrm>
          <a:prstGeom prst="rect">
            <a:avLst/>
          </a:prstGeom>
        </p:spPr>
      </p:pic>
    </p:spTree>
    <p:extLst>
      <p:ext uri="{BB962C8B-B14F-4D97-AF65-F5344CB8AC3E}">
        <p14:creationId xmlns:p14="http://schemas.microsoft.com/office/powerpoint/2010/main" val="2893792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L:\غدد\thyroid\MTC\fig-3.jpg"/>
          <p:cNvPicPr>
            <a:picLocks noChangeAspect="1" noChangeArrowheads="1"/>
          </p:cNvPicPr>
          <p:nvPr/>
        </p:nvPicPr>
        <p:blipFill>
          <a:blip r:embed="rId2"/>
          <a:srcRect/>
          <a:stretch>
            <a:fillRect/>
          </a:stretch>
        </p:blipFill>
        <p:spPr bwMode="auto">
          <a:xfrm>
            <a:off x="1077167" y="365125"/>
            <a:ext cx="8715436" cy="6286544"/>
          </a:xfrm>
          <a:prstGeom prst="rect">
            <a:avLst/>
          </a:prstGeom>
          <a:noFill/>
        </p:spPr>
      </p:pic>
    </p:spTree>
    <p:extLst>
      <p:ext uri="{BB962C8B-B14F-4D97-AF65-F5344CB8AC3E}">
        <p14:creationId xmlns:p14="http://schemas.microsoft.com/office/powerpoint/2010/main" val="3172329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445" y="2992416"/>
            <a:ext cx="10515600" cy="1325563"/>
          </a:xfrm>
        </p:spPr>
        <p:txBody>
          <a:bodyPr>
            <a:normAutofit fontScale="90000"/>
          </a:bodyPr>
          <a:lstStyle/>
          <a:p>
            <a:pPr marL="228600" lvl="0" indent="-228600">
              <a:spcBef>
                <a:spcPts val="1000"/>
              </a:spcBef>
            </a:pPr>
            <a:r>
              <a:rPr lang="en-US" sz="2800" b="1" dirty="0" smtClean="0">
                <a:solidFill>
                  <a:srgbClr val="00B0F0"/>
                </a:solidFill>
                <a:latin typeface="Calibri" panose="020F0502020204030204"/>
                <a:ea typeface="+mn-ea"/>
                <a:cs typeface="+mn-cs"/>
              </a:rPr>
              <a:t>   </a:t>
            </a:r>
            <a:r>
              <a:rPr lang="en-US" sz="3100" b="1" dirty="0" smtClean="0">
                <a:solidFill>
                  <a:srgbClr val="00B0F0"/>
                </a:solidFill>
                <a:latin typeface="Calibri" panose="020F0502020204030204"/>
                <a:ea typeface="+mn-ea"/>
                <a:cs typeface="+mn-cs"/>
              </a:rPr>
              <a:t>What </a:t>
            </a:r>
            <a:r>
              <a:rPr lang="en-US" sz="3100" b="1" dirty="0">
                <a:solidFill>
                  <a:srgbClr val="00B0F0"/>
                </a:solidFill>
                <a:latin typeface="Calibri" panose="020F0502020204030204"/>
                <a:ea typeface="+mn-ea"/>
                <a:cs typeface="+mn-cs"/>
              </a:rPr>
              <a:t>is imaging modality for diagnosis residual/recurrence or  metastasis </a:t>
            </a:r>
            <a:r>
              <a:rPr lang="en-US" sz="3100" b="1" dirty="0" smtClean="0">
                <a:solidFill>
                  <a:srgbClr val="00B0F0"/>
                </a:solidFill>
                <a:latin typeface="Calibri" panose="020F0502020204030204"/>
                <a:ea typeface="+mn-ea"/>
                <a:cs typeface="+mn-cs"/>
              </a:rPr>
              <a:t>in postoperative </a:t>
            </a:r>
            <a:r>
              <a:rPr lang="en-US" sz="3100" b="1" dirty="0">
                <a:solidFill>
                  <a:srgbClr val="00B0F0"/>
                </a:solidFill>
                <a:latin typeface="Calibri" panose="020F0502020204030204"/>
                <a:ea typeface="+mn-ea"/>
                <a:cs typeface="+mn-cs"/>
              </a:rPr>
              <a:t>high </a:t>
            </a:r>
            <a:r>
              <a:rPr lang="en-US" sz="3100" b="1" dirty="0" err="1">
                <a:solidFill>
                  <a:srgbClr val="00B0F0"/>
                </a:solidFill>
                <a:latin typeface="Calibri" panose="020F0502020204030204"/>
                <a:ea typeface="+mn-ea"/>
                <a:cs typeface="+mn-cs"/>
              </a:rPr>
              <a:t>Ctn</a:t>
            </a:r>
            <a:r>
              <a:rPr lang="en-US" sz="3100" b="1" dirty="0">
                <a:solidFill>
                  <a:srgbClr val="00B0F0"/>
                </a:solidFill>
                <a:latin typeface="Calibri" panose="020F0502020204030204"/>
                <a:ea typeface="+mn-ea"/>
                <a:cs typeface="+mn-cs"/>
              </a:rPr>
              <a:t> level ?</a:t>
            </a:r>
            <a:br>
              <a:rPr lang="en-US" sz="3100" b="1" dirty="0">
                <a:solidFill>
                  <a:srgbClr val="00B0F0"/>
                </a:solidFill>
                <a:latin typeface="Calibri" panose="020F0502020204030204"/>
                <a:ea typeface="+mn-ea"/>
                <a:cs typeface="+mn-cs"/>
              </a:rPr>
            </a:br>
            <a:endParaRPr lang="en-US" sz="3100" b="1" dirty="0">
              <a:solidFill>
                <a:srgbClr val="00B0F0"/>
              </a:solidFill>
            </a:endParaRPr>
          </a:p>
        </p:txBody>
      </p:sp>
      <p:sp>
        <p:nvSpPr>
          <p:cNvPr id="3" name="Content Placeholder 2"/>
          <p:cNvSpPr>
            <a:spLocks noGrp="1"/>
          </p:cNvSpPr>
          <p:nvPr>
            <p:ph idx="1"/>
          </p:nvPr>
        </p:nvSpPr>
        <p:spPr>
          <a:xfrm>
            <a:off x="786684" y="4118064"/>
            <a:ext cx="10515600" cy="4351338"/>
          </a:xfrm>
        </p:spPr>
        <p:txBody>
          <a:bodyPr/>
          <a:lstStyle/>
          <a:p>
            <a:endParaRPr lang="en-US" dirty="0"/>
          </a:p>
        </p:txBody>
      </p:sp>
    </p:spTree>
    <p:extLst>
      <p:ext uri="{BB962C8B-B14F-4D97-AF65-F5344CB8AC3E}">
        <p14:creationId xmlns:p14="http://schemas.microsoft.com/office/powerpoint/2010/main" val="602888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35219" y="1513525"/>
            <a:ext cx="9715500" cy="3352800"/>
          </a:xfrm>
          <a:prstGeom prst="rect">
            <a:avLst/>
          </a:prstGeom>
        </p:spPr>
      </p:pic>
    </p:spTree>
    <p:extLst>
      <p:ext uri="{BB962C8B-B14F-4D97-AF65-F5344CB8AC3E}">
        <p14:creationId xmlns:p14="http://schemas.microsoft.com/office/powerpoint/2010/main" val="3545223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192" y="428605"/>
            <a:ext cx="8742608" cy="5697559"/>
          </a:xfrm>
        </p:spPr>
        <p:txBody>
          <a:bodyPr>
            <a:normAutofit fontScale="70000" lnSpcReduction="20000"/>
          </a:bodyPr>
          <a:lstStyle/>
          <a:p>
            <a:pPr>
              <a:buNone/>
            </a:pPr>
            <a:r>
              <a:rPr lang="en-US" b="1" dirty="0" smtClean="0">
                <a:latin typeface="+mj-lt"/>
              </a:rPr>
              <a:t>Patients and Methods</a:t>
            </a:r>
            <a:r>
              <a:rPr lang="en-US" dirty="0" smtClean="0">
                <a:latin typeface="+mj-lt"/>
              </a:rPr>
              <a:t>:</a:t>
            </a:r>
          </a:p>
          <a:p>
            <a:pPr>
              <a:buNone/>
            </a:pPr>
            <a:r>
              <a:rPr lang="en-US" dirty="0" smtClean="0">
                <a:latin typeface="+mj-lt"/>
              </a:rPr>
              <a:t>    Fifty-five consecutive elevated calcitonin level MTC patients were enrolled to undergo neck and </a:t>
            </a:r>
            <a:r>
              <a:rPr lang="en-US" dirty="0" err="1" smtClean="0">
                <a:latin typeface="+mj-lt"/>
              </a:rPr>
              <a:t>abdomenultrasonography</a:t>
            </a:r>
            <a:r>
              <a:rPr lang="en-US" dirty="0" smtClean="0">
                <a:latin typeface="+mj-lt"/>
              </a:rPr>
              <a:t> (US); neck, chest, and abdomen spiral computed tomography (CT); liver and whole-body magnetic resonance imaging (MRI); bone scintigraphy; and 2-[fluorine-18]fluoro-2-deoxy-D-glucose(FDG) positron emission tomography (PET)/CT scan (PET).</a:t>
            </a:r>
          </a:p>
          <a:p>
            <a:pPr>
              <a:buNone/>
            </a:pPr>
            <a:r>
              <a:rPr lang="en-US" b="1" dirty="0" smtClean="0">
                <a:latin typeface="+mj-lt"/>
              </a:rPr>
              <a:t>Results:</a:t>
            </a:r>
          </a:p>
          <a:p>
            <a:pPr>
              <a:buNone/>
            </a:pPr>
            <a:r>
              <a:rPr lang="en-US" dirty="0" smtClean="0">
                <a:latin typeface="+mj-lt"/>
              </a:rPr>
              <a:t>    Fifty patients underwent neck US, CT, and PET, and neck recurrence was demonstrated in 56, 42, and 32%, respectively. Lung and </a:t>
            </a:r>
            <a:r>
              <a:rPr lang="en-US" dirty="0" err="1" smtClean="0">
                <a:latin typeface="+mj-lt"/>
              </a:rPr>
              <a:t>mediastinum</a:t>
            </a:r>
            <a:r>
              <a:rPr lang="en-US" dirty="0" smtClean="0">
                <a:latin typeface="+mj-lt"/>
              </a:rPr>
              <a:t> lymph node metastases in the 55 patients were demonstrated in 35 and 31% by CT and in 15 and 20% by PET. Liver imaging with MRI, CT, US, and PET in 41 patients showed liver in 49, 44, 41, and 27% patients, respectively. Bone metastases in 55 patients were demonstrated in 35% by PET, 40% by bone </a:t>
            </a:r>
            <a:r>
              <a:rPr lang="en-US" dirty="0" err="1" smtClean="0">
                <a:latin typeface="+mj-lt"/>
              </a:rPr>
              <a:t>scintigraphy</a:t>
            </a:r>
            <a:r>
              <a:rPr lang="en-US" dirty="0" smtClean="0">
                <a:latin typeface="+mj-lt"/>
              </a:rPr>
              <a:t>, and 40% by MRI; bone </a:t>
            </a:r>
            <a:r>
              <a:rPr lang="en-US" dirty="0" err="1" smtClean="0">
                <a:latin typeface="+mj-lt"/>
              </a:rPr>
              <a:t>scintigraphy</a:t>
            </a:r>
            <a:r>
              <a:rPr lang="en-US" dirty="0" smtClean="0">
                <a:latin typeface="+mj-lt"/>
              </a:rPr>
              <a:t> was complementary with MRI for axial lesions but superior for the detection of peripheral lesions. Ten patients had no imaged tumor site despite elevated </a:t>
            </a:r>
            <a:r>
              <a:rPr lang="en-US" dirty="0" err="1" smtClean="0">
                <a:latin typeface="+mj-lt"/>
              </a:rPr>
              <a:t>calcitonin</a:t>
            </a:r>
            <a:r>
              <a:rPr lang="en-US" dirty="0" smtClean="0">
                <a:latin typeface="+mj-lt"/>
              </a:rPr>
              <a:t> level (median 196 pg/ml; range 39–816). FDG uptake in </a:t>
            </a:r>
            <a:r>
              <a:rPr lang="en-US" dirty="0" err="1" smtClean="0">
                <a:latin typeface="+mj-lt"/>
              </a:rPr>
              <a:t>neoplastic</a:t>
            </a:r>
            <a:r>
              <a:rPr lang="en-US" dirty="0" smtClean="0">
                <a:latin typeface="+mj-lt"/>
              </a:rPr>
              <a:t> foci was higher in progressive patients but with a considerable overlap with stable ones.</a:t>
            </a:r>
          </a:p>
          <a:p>
            <a:pPr>
              <a:buNone/>
            </a:pPr>
            <a:r>
              <a:rPr lang="en-US" b="1" dirty="0" smtClean="0">
                <a:latin typeface="+mj-lt"/>
              </a:rPr>
              <a:t>Conclusion:</a:t>
            </a:r>
          </a:p>
          <a:p>
            <a:pPr>
              <a:buNone/>
            </a:pPr>
            <a:r>
              <a:rPr lang="en-US" dirty="0" smtClean="0">
                <a:latin typeface="+mj-lt"/>
              </a:rPr>
              <a:t>    The most efficient imaging work-up for depicting MTC tumor sites would consist of a </a:t>
            </a:r>
            <a:r>
              <a:rPr lang="en-US" b="1" dirty="0" smtClean="0">
                <a:latin typeface="+mj-lt"/>
              </a:rPr>
              <a:t>neck US, chest CT, liver MRI, bone scintigraphy, and axial skeleton MR</a:t>
            </a:r>
            <a:r>
              <a:rPr lang="en-US" dirty="0" smtClean="0">
                <a:latin typeface="+mj-lt"/>
              </a:rPr>
              <a:t>I. </a:t>
            </a:r>
            <a:r>
              <a:rPr lang="en-US" b="1" dirty="0" smtClean="0">
                <a:latin typeface="+mj-lt"/>
              </a:rPr>
              <a:t>FDG PET scan appeared to be less sensitive and of low prognostic value</a:t>
            </a:r>
          </a:p>
          <a:p>
            <a:endParaRPr lang="en-US" dirty="0"/>
          </a:p>
        </p:txBody>
      </p:sp>
    </p:spTree>
    <p:extLst>
      <p:ext uri="{BB962C8B-B14F-4D97-AF65-F5344CB8AC3E}">
        <p14:creationId xmlns:p14="http://schemas.microsoft.com/office/powerpoint/2010/main" val="610759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87900" y="365125"/>
            <a:ext cx="8603086" cy="6344767"/>
          </a:xfrm>
          <a:prstGeom prst="rect">
            <a:avLst/>
          </a:prstGeom>
        </p:spPr>
      </p:pic>
      <p:pic>
        <p:nvPicPr>
          <p:cNvPr id="5" name="Picture 4"/>
          <p:cNvPicPr>
            <a:picLocks noChangeAspect="1"/>
          </p:cNvPicPr>
          <p:nvPr/>
        </p:nvPicPr>
        <p:blipFill>
          <a:blip r:embed="rId3"/>
          <a:stretch>
            <a:fillRect/>
          </a:stretch>
        </p:blipFill>
        <p:spPr>
          <a:xfrm>
            <a:off x="110008" y="2035878"/>
            <a:ext cx="3400023" cy="1715372"/>
          </a:xfrm>
          <a:prstGeom prst="rect">
            <a:avLst/>
          </a:prstGeom>
        </p:spPr>
      </p:pic>
    </p:spTree>
    <p:extLst>
      <p:ext uri="{BB962C8B-B14F-4D97-AF65-F5344CB8AC3E}">
        <p14:creationId xmlns:p14="http://schemas.microsoft.com/office/powerpoint/2010/main" val="408878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596981"/>
            <a:ext cx="10791423" cy="3425779"/>
          </a:xfrm>
          <a:prstGeom prst="rect">
            <a:avLst/>
          </a:prstGeom>
        </p:spPr>
      </p:pic>
    </p:spTree>
    <p:extLst>
      <p:ext uri="{BB962C8B-B14F-4D97-AF65-F5344CB8AC3E}">
        <p14:creationId xmlns:p14="http://schemas.microsoft.com/office/powerpoint/2010/main" val="354583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dirty="0" smtClean="0"/>
              <a:t>Whether lateral neck mass was Ectopic MTC ?</a:t>
            </a:r>
          </a:p>
          <a:p>
            <a:r>
              <a:rPr lang="en-US" dirty="0" smtClean="0"/>
              <a:t> What is term of </a:t>
            </a:r>
            <a:r>
              <a:rPr lang="en-US" dirty="0" err="1" smtClean="0"/>
              <a:t>macrocalcitonin</a:t>
            </a:r>
            <a:r>
              <a:rPr lang="en-US" dirty="0" smtClean="0"/>
              <a:t> ?</a:t>
            </a:r>
          </a:p>
          <a:p>
            <a:r>
              <a:rPr lang="en-US" dirty="0" smtClean="0"/>
              <a:t> What we </a:t>
            </a:r>
            <a:r>
              <a:rPr lang="en-US" dirty="0" err="1" smtClean="0"/>
              <a:t>shoud</a:t>
            </a:r>
            <a:r>
              <a:rPr lang="en-US" dirty="0" smtClean="0"/>
              <a:t> do before MTC surgery ?</a:t>
            </a:r>
          </a:p>
          <a:p>
            <a:r>
              <a:rPr lang="en-US" dirty="0"/>
              <a:t> </a:t>
            </a:r>
            <a:r>
              <a:rPr lang="en-US" dirty="0" smtClean="0"/>
              <a:t>What is correlation between preoperative/postoperative  serum </a:t>
            </a:r>
            <a:r>
              <a:rPr lang="en-US" dirty="0" err="1" smtClean="0"/>
              <a:t>Ctn</a:t>
            </a:r>
            <a:r>
              <a:rPr lang="en-US" dirty="0" smtClean="0"/>
              <a:t>      level with metastasis ?</a:t>
            </a:r>
          </a:p>
          <a:p>
            <a:r>
              <a:rPr lang="en-US" dirty="0"/>
              <a:t> </a:t>
            </a:r>
            <a:r>
              <a:rPr lang="en-US" dirty="0" smtClean="0"/>
              <a:t> What is imaging modality for diagnosis residual/recurrence or  metastasis in postoperative high </a:t>
            </a:r>
            <a:r>
              <a:rPr lang="en-US" dirty="0" err="1" smtClean="0"/>
              <a:t>Ctn</a:t>
            </a:r>
            <a:r>
              <a:rPr lang="en-US" dirty="0" smtClean="0"/>
              <a:t> level ?</a:t>
            </a:r>
          </a:p>
          <a:p>
            <a:r>
              <a:rPr lang="en-US" dirty="0"/>
              <a:t> </a:t>
            </a:r>
            <a:r>
              <a:rPr lang="en-US" dirty="0" smtClean="0"/>
              <a:t> What we </a:t>
            </a:r>
            <a:r>
              <a:rPr lang="en-US" dirty="0" err="1" smtClean="0"/>
              <a:t>shoud</a:t>
            </a:r>
            <a:r>
              <a:rPr lang="en-US" dirty="0" smtClean="0"/>
              <a:t> be do in the case ?</a:t>
            </a:r>
          </a:p>
          <a:p>
            <a:endParaRPr lang="en-US" dirty="0"/>
          </a:p>
        </p:txBody>
      </p:sp>
    </p:spTree>
    <p:extLst>
      <p:ext uri="{BB962C8B-B14F-4D97-AF65-F5344CB8AC3E}">
        <p14:creationId xmlns:p14="http://schemas.microsoft.com/office/powerpoint/2010/main" val="560801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47787" y="1399560"/>
            <a:ext cx="9496425" cy="1571625"/>
          </a:xfrm>
          <a:prstGeom prst="rect">
            <a:avLst/>
          </a:prstGeom>
        </p:spPr>
      </p:pic>
      <p:pic>
        <p:nvPicPr>
          <p:cNvPr id="5" name="Picture 4"/>
          <p:cNvPicPr>
            <a:picLocks noChangeAspect="1"/>
          </p:cNvPicPr>
          <p:nvPr/>
        </p:nvPicPr>
        <p:blipFill>
          <a:blip r:embed="rId3"/>
          <a:stretch>
            <a:fillRect/>
          </a:stretch>
        </p:blipFill>
        <p:spPr>
          <a:xfrm>
            <a:off x="1347787" y="4005620"/>
            <a:ext cx="2638425" cy="438150"/>
          </a:xfrm>
          <a:prstGeom prst="rect">
            <a:avLst/>
          </a:prstGeom>
        </p:spPr>
      </p:pic>
    </p:spTree>
    <p:extLst>
      <p:ext uri="{BB962C8B-B14F-4D97-AF65-F5344CB8AC3E}">
        <p14:creationId xmlns:p14="http://schemas.microsoft.com/office/powerpoint/2010/main" val="949558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028" y="625105"/>
            <a:ext cx="10515600" cy="1325563"/>
          </a:xfrm>
        </p:spPr>
        <p:txBody>
          <a:bodyPr/>
          <a:lstStyle/>
          <a:p>
            <a:endParaRPr lang="en-US" dirty="0"/>
          </a:p>
        </p:txBody>
      </p:sp>
      <p:sp>
        <p:nvSpPr>
          <p:cNvPr id="3" name="Content Placeholder 2"/>
          <p:cNvSpPr>
            <a:spLocks noGrp="1"/>
          </p:cNvSpPr>
          <p:nvPr>
            <p:ph idx="1"/>
          </p:nvPr>
        </p:nvSpPr>
        <p:spPr>
          <a:xfrm>
            <a:off x="812443" y="625105"/>
            <a:ext cx="10515600" cy="5962920"/>
          </a:xfrm>
        </p:spPr>
        <p:txBody>
          <a:bodyPr>
            <a:normAutofit fontScale="25000" lnSpcReduction="20000"/>
          </a:bodyPr>
          <a:lstStyle/>
          <a:p>
            <a:pPr marL="0" indent="0">
              <a:buNone/>
            </a:pPr>
            <a:r>
              <a:rPr lang="en-US" sz="8000" dirty="0"/>
              <a:t>Methods: Nineteen MTC patients with </a:t>
            </a:r>
            <a:r>
              <a:rPr lang="en-US" sz="8000" dirty="0" smtClean="0"/>
              <a:t>increased calcitonin </a:t>
            </a:r>
            <a:r>
              <a:rPr lang="en-US" sz="8000" dirty="0"/>
              <a:t>or CEA on </a:t>
            </a:r>
            <a:r>
              <a:rPr lang="en-US" sz="8000" dirty="0" smtClean="0"/>
              <a:t>follow-up (mean 6 SD, 93 6 91</a:t>
            </a:r>
          </a:p>
          <a:p>
            <a:pPr marL="0" indent="0">
              <a:buNone/>
            </a:pPr>
            <a:r>
              <a:rPr lang="en-US" sz="8000" dirty="0" smtClean="0"/>
              <a:t> </a:t>
            </a:r>
            <a:r>
              <a:rPr lang="en-US" sz="8000" dirty="0" err="1" smtClean="0"/>
              <a:t>mo</a:t>
            </a:r>
            <a:r>
              <a:rPr lang="en-US" sz="8000" dirty="0" smtClean="0"/>
              <a:t>; range, 4–300 </a:t>
            </a:r>
            <a:r>
              <a:rPr lang="en-US" sz="8000" dirty="0" err="1" smtClean="0"/>
              <a:t>mo</a:t>
            </a:r>
            <a:r>
              <a:rPr lang="en-US" sz="8000" dirty="0" smtClean="0"/>
              <a:t>) after primary therapy </a:t>
            </a:r>
            <a:r>
              <a:rPr lang="en-US" sz="8000" dirty="0"/>
              <a:t>were prospectively </a:t>
            </a:r>
            <a:r>
              <a:rPr lang="en-US" sz="8000" dirty="0" smtClean="0"/>
              <a:t>imaged with </a:t>
            </a:r>
            <a:r>
              <a:rPr lang="en-US" sz="8000" dirty="0"/>
              <a:t>4 techniques: </a:t>
            </a:r>
            <a:r>
              <a:rPr lang="en-US" sz="8000" dirty="0" smtClean="0"/>
              <a:t>18F-</a:t>
            </a:r>
          </a:p>
          <a:p>
            <a:pPr marL="0" indent="0">
              <a:buNone/>
            </a:pPr>
            <a:r>
              <a:rPr lang="en-US" sz="8000" dirty="0" smtClean="0"/>
              <a:t>DOPA PET/CT</a:t>
            </a:r>
            <a:r>
              <a:rPr lang="en-US" sz="8000" dirty="0"/>
              <a:t>, 18F-FDG PET/CT, </a:t>
            </a:r>
            <a:r>
              <a:rPr lang="en-US" sz="8000" dirty="0" smtClean="0"/>
              <a:t>MDCT, and </a:t>
            </a:r>
            <a:r>
              <a:rPr lang="en-US" sz="8000" dirty="0"/>
              <a:t>MRI. Images were analyzed </a:t>
            </a:r>
            <a:r>
              <a:rPr lang="en-US" sz="8000" dirty="0" smtClean="0"/>
              <a:t>for pathologic </a:t>
            </a:r>
            <a:r>
              <a:rPr lang="en-US" sz="8000" dirty="0"/>
              <a:t>lesions, </a:t>
            </a:r>
            <a:r>
              <a:rPr lang="en-US" sz="8000" dirty="0" smtClean="0"/>
              <a:t>which</a:t>
            </a:r>
          </a:p>
          <a:p>
            <a:pPr marL="0" indent="0">
              <a:buNone/>
            </a:pPr>
            <a:r>
              <a:rPr lang="en-US" sz="8000" dirty="0" smtClean="0"/>
              <a:t>were </a:t>
            </a:r>
            <a:r>
              <a:rPr lang="en-US" sz="8000" dirty="0"/>
              <a:t>surgically removed when possible. The </a:t>
            </a:r>
            <a:r>
              <a:rPr lang="en-US" sz="8000" dirty="0" smtClean="0"/>
              <a:t>correlation between the </a:t>
            </a:r>
            <a:r>
              <a:rPr lang="en-US" sz="8000" dirty="0"/>
              <a:t>detection rate for </a:t>
            </a:r>
            <a:r>
              <a:rPr lang="en-US" sz="8000" dirty="0" smtClean="0"/>
              <a:t>each</a:t>
            </a:r>
          </a:p>
          <a:p>
            <a:pPr marL="0" indent="0">
              <a:buNone/>
            </a:pPr>
            <a:r>
              <a:rPr lang="en-US" sz="8000" dirty="0" smtClean="0"/>
              <a:t>method </a:t>
            </a:r>
            <a:r>
              <a:rPr lang="en-US" sz="8000" dirty="0"/>
              <a:t>and </a:t>
            </a:r>
            <a:r>
              <a:rPr lang="en-US" sz="8000" dirty="0" smtClean="0"/>
              <a:t>the Calcitonin and </a:t>
            </a:r>
            <a:r>
              <a:rPr lang="en-US" sz="8000" dirty="0"/>
              <a:t>CEA concentrations and histopathologic findings </a:t>
            </a:r>
            <a:r>
              <a:rPr lang="en-US" sz="8000" dirty="0" smtClean="0"/>
              <a:t>was investigated.</a:t>
            </a:r>
          </a:p>
          <a:p>
            <a:pPr marL="0" indent="0">
              <a:buNone/>
            </a:pPr>
            <a:r>
              <a:rPr lang="en-US" sz="8000" dirty="0" smtClean="0"/>
              <a:t>Results</a:t>
            </a:r>
            <a:r>
              <a:rPr lang="en-US" sz="8000" dirty="0"/>
              <a:t>: On the basis of histology and </a:t>
            </a:r>
            <a:r>
              <a:rPr lang="en-US" sz="8000" dirty="0" err="1" smtClean="0"/>
              <a:t>followup</a:t>
            </a:r>
            <a:r>
              <a:rPr lang="en-US" sz="8000" dirty="0" smtClean="0"/>
              <a:t>, one or more </a:t>
            </a:r>
            <a:r>
              <a:rPr lang="en-US" sz="8000" dirty="0"/>
              <a:t>imaging methods accurately </a:t>
            </a:r>
            <a:r>
              <a:rPr lang="en-US" sz="8000" dirty="0" smtClean="0"/>
              <a:t>localized</a:t>
            </a:r>
          </a:p>
          <a:p>
            <a:pPr marL="0" indent="0">
              <a:buNone/>
            </a:pPr>
            <a:r>
              <a:rPr lang="en-US" sz="8000" dirty="0" smtClean="0"/>
              <a:t>metastatic disease </a:t>
            </a:r>
            <a:r>
              <a:rPr lang="en-US" sz="8000" dirty="0"/>
              <a:t>in </a:t>
            </a:r>
            <a:r>
              <a:rPr lang="en-US" sz="8000" dirty="0" smtClean="0"/>
              <a:t>12(63</a:t>
            </a:r>
            <a:r>
              <a:rPr lang="en-US" sz="8000" dirty="0"/>
              <a:t>%) of 19 patients. The </a:t>
            </a:r>
            <a:r>
              <a:rPr lang="en-US" sz="8000" dirty="0" smtClean="0"/>
              <a:t>corresponding figures </a:t>
            </a:r>
            <a:r>
              <a:rPr lang="en-US" sz="8000" dirty="0"/>
              <a:t>for 18F-DOPA PET/CT</a:t>
            </a:r>
            <a:r>
              <a:rPr lang="en-US" sz="8000" dirty="0" smtClean="0"/>
              <a:t>,</a:t>
            </a:r>
          </a:p>
          <a:p>
            <a:pPr marL="0" indent="0">
              <a:buNone/>
            </a:pPr>
            <a:r>
              <a:rPr lang="en-US" sz="8000" dirty="0" smtClean="0"/>
              <a:t>18F-FDG </a:t>
            </a:r>
            <a:r>
              <a:rPr lang="en-US" sz="8000" dirty="0"/>
              <a:t>PET/CT, MDCT, </a:t>
            </a:r>
            <a:r>
              <a:rPr lang="en-US" sz="8000" dirty="0" smtClean="0"/>
              <a:t>and MRI </a:t>
            </a:r>
            <a:r>
              <a:rPr lang="en-US" sz="8000" dirty="0"/>
              <a:t>were 11 (58%) of 19, 10 (53%) of 19, 9 (47%) of 19, </a:t>
            </a:r>
            <a:r>
              <a:rPr lang="en-US" sz="8000" dirty="0" smtClean="0"/>
              <a:t>and 10 </a:t>
            </a:r>
            <a:r>
              <a:rPr lang="en-US" sz="8000" dirty="0"/>
              <a:t>(59%) </a:t>
            </a:r>
            <a:r>
              <a:rPr lang="en-US" sz="8000" dirty="0" smtClean="0"/>
              <a:t>of</a:t>
            </a:r>
          </a:p>
          <a:p>
            <a:pPr marL="0" indent="0">
              <a:buNone/>
            </a:pPr>
            <a:r>
              <a:rPr lang="en-US" sz="8000" dirty="0" smtClean="0"/>
              <a:t>17</a:t>
            </a:r>
            <a:r>
              <a:rPr lang="en-US" sz="8000" dirty="0"/>
              <a:t>, respectively. Calcitonin and </a:t>
            </a:r>
            <a:r>
              <a:rPr lang="en-US" sz="8000" dirty="0" smtClean="0"/>
              <a:t>CEA correlated with 18F-DOPA </a:t>
            </a:r>
            <a:r>
              <a:rPr lang="en-US" sz="8000" dirty="0"/>
              <a:t>PET/CT (P 5 0.0007 and P 5 0.0263</a:t>
            </a:r>
            <a:r>
              <a:rPr lang="en-US" sz="8000" dirty="0" smtClean="0"/>
              <a:t>,</a:t>
            </a:r>
          </a:p>
          <a:p>
            <a:pPr marL="0" indent="0">
              <a:buNone/>
            </a:pPr>
            <a:r>
              <a:rPr lang="en-US" sz="8000" dirty="0" smtClean="0"/>
              <a:t>respectively) and </a:t>
            </a:r>
            <a:r>
              <a:rPr lang="en-US" sz="8000" dirty="0"/>
              <a:t>18F-FDG PET/CT findings (both P , 0.0001). In </a:t>
            </a:r>
            <a:r>
              <a:rPr lang="en-US" sz="8000" dirty="0" smtClean="0"/>
              <a:t>patients with </a:t>
            </a:r>
            <a:r>
              <a:rPr lang="en-US" sz="8000" dirty="0"/>
              <a:t>an unstable </a:t>
            </a:r>
            <a:r>
              <a:rPr lang="en-US" sz="8000" dirty="0" smtClean="0"/>
              <a:t>calcitonin</a:t>
            </a:r>
          </a:p>
          <a:p>
            <a:pPr marL="0" indent="0">
              <a:buNone/>
            </a:pPr>
            <a:r>
              <a:rPr lang="en-US" sz="8000" dirty="0" smtClean="0"/>
              <a:t>doubling </a:t>
            </a:r>
            <a:r>
              <a:rPr lang="en-US" sz="8000" dirty="0"/>
              <a:t>time (n 5 8), </a:t>
            </a:r>
            <a:r>
              <a:rPr lang="en-US" sz="8000" dirty="0" smtClean="0"/>
              <a:t>18F-DOPA and </a:t>
            </a:r>
            <a:r>
              <a:rPr lang="en-US" sz="8000" dirty="0"/>
              <a:t>18F-FDG PET/CT were equally sensitive. In contrast, for</a:t>
            </a:r>
          </a:p>
          <a:p>
            <a:pPr marL="0" indent="0">
              <a:buNone/>
            </a:pPr>
            <a:r>
              <a:rPr lang="en-US" sz="8000" dirty="0"/>
              <a:t>patients with an unstable CEA doubling time (n 5 4), </a:t>
            </a:r>
            <a:r>
              <a:rPr lang="en-US" sz="8000" dirty="0" smtClean="0"/>
              <a:t>18F-FDG PET/CT </a:t>
            </a:r>
            <a:r>
              <a:rPr lang="en-US" sz="8000" dirty="0"/>
              <a:t>was more accurate</a:t>
            </a:r>
            <a:r>
              <a:rPr lang="en-US" sz="8000" dirty="0" smtClean="0"/>
              <a:t>.</a:t>
            </a:r>
          </a:p>
          <a:p>
            <a:pPr marL="0" indent="0">
              <a:buNone/>
            </a:pPr>
            <a:r>
              <a:rPr lang="en-US" sz="8000" dirty="0" smtClean="0"/>
              <a:t>Conclusion</a:t>
            </a:r>
            <a:r>
              <a:rPr lang="en-US" sz="8000" dirty="0"/>
              <a:t>: For most </a:t>
            </a:r>
            <a:r>
              <a:rPr lang="en-US" sz="8000" dirty="0" smtClean="0"/>
              <a:t>MTC patients </a:t>
            </a:r>
            <a:r>
              <a:rPr lang="en-US" sz="8000" dirty="0"/>
              <a:t>with occult disease, 18F-DOPA PET/CT </a:t>
            </a:r>
            <a:r>
              <a:rPr lang="en-US" sz="8000" dirty="0" smtClean="0"/>
              <a:t>accurately detects</a:t>
            </a:r>
          </a:p>
          <a:p>
            <a:pPr marL="0" indent="0">
              <a:buNone/>
            </a:pPr>
            <a:r>
              <a:rPr lang="en-US" sz="8000" dirty="0" smtClean="0"/>
              <a:t>metastases</a:t>
            </a:r>
            <a:r>
              <a:rPr lang="en-US" sz="8000" dirty="0"/>
              <a:t>. In patients with an unstable </a:t>
            </a:r>
            <a:r>
              <a:rPr lang="en-US" sz="8000" dirty="0" smtClean="0"/>
              <a:t>calcitonin level</a:t>
            </a:r>
            <a:r>
              <a:rPr lang="en-US" sz="8000" dirty="0"/>
              <a:t>, 18F-DOPA PET/CT and 18F-FDG PET/CT </a:t>
            </a:r>
            <a:r>
              <a:rPr lang="en-US" sz="8000" dirty="0" smtClean="0"/>
              <a:t>are</a:t>
            </a:r>
          </a:p>
          <a:p>
            <a:pPr marL="0" indent="0">
              <a:buNone/>
            </a:pPr>
            <a:r>
              <a:rPr lang="en-US" sz="8000" dirty="0" smtClean="0"/>
              <a:t>complementary. For </a:t>
            </a:r>
            <a:r>
              <a:rPr lang="en-US" sz="8000" dirty="0"/>
              <a:t>patients with an unstable CEA doubling time, </a:t>
            </a:r>
            <a:r>
              <a:rPr lang="en-US" sz="8000" dirty="0" smtClean="0"/>
              <a:t>18F-FDG PET/CT </a:t>
            </a:r>
            <a:r>
              <a:rPr lang="en-US" sz="8000" dirty="0"/>
              <a:t>may be more </a:t>
            </a:r>
            <a:endParaRPr lang="en-US" sz="8000" dirty="0" smtClean="0"/>
          </a:p>
          <a:p>
            <a:pPr marL="0" indent="0">
              <a:buNone/>
            </a:pPr>
            <a:r>
              <a:rPr lang="en-US" sz="8000" dirty="0" smtClean="0"/>
              <a:t>feasible</a:t>
            </a:r>
            <a:r>
              <a:rPr lang="en-US" sz="8000" dirty="0"/>
              <a:t>. MRI is sensitive but has </a:t>
            </a:r>
            <a:r>
              <a:rPr lang="en-US" sz="8000" dirty="0" err="1" smtClean="0"/>
              <a:t>thehighest</a:t>
            </a:r>
            <a:r>
              <a:rPr lang="en-US" sz="8000" dirty="0" smtClean="0"/>
              <a:t> </a:t>
            </a:r>
            <a:r>
              <a:rPr lang="en-US" sz="8000" dirty="0"/>
              <a:t>rate of false-positive results</a:t>
            </a:r>
            <a:r>
              <a:rPr lang="en-US" dirty="0"/>
              <a:t>.</a:t>
            </a:r>
          </a:p>
        </p:txBody>
      </p:sp>
    </p:spTree>
    <p:extLst>
      <p:ext uri="{BB962C8B-B14F-4D97-AF65-F5344CB8AC3E}">
        <p14:creationId xmlns:p14="http://schemas.microsoft.com/office/powerpoint/2010/main" val="332697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3812146" y="528034"/>
            <a:ext cx="5950040" cy="5648929"/>
          </a:xfrm>
          <a:prstGeom prst="rect">
            <a:avLst/>
          </a:prstGeom>
        </p:spPr>
      </p:pic>
    </p:spTree>
    <p:extLst>
      <p:ext uri="{BB962C8B-B14F-4D97-AF65-F5344CB8AC3E}">
        <p14:creationId xmlns:p14="http://schemas.microsoft.com/office/powerpoint/2010/main" val="366841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663803"/>
            <a:ext cx="10487025" cy="2657475"/>
          </a:xfrm>
          <a:prstGeom prst="rect">
            <a:avLst/>
          </a:prstGeom>
        </p:spPr>
      </p:pic>
      <p:sp>
        <p:nvSpPr>
          <p:cNvPr id="5" name="Rectangle 4"/>
          <p:cNvSpPr/>
          <p:nvPr/>
        </p:nvSpPr>
        <p:spPr>
          <a:xfrm>
            <a:off x="1020711" y="3939463"/>
            <a:ext cx="5061001" cy="338554"/>
          </a:xfrm>
          <a:prstGeom prst="rect">
            <a:avLst/>
          </a:prstGeom>
        </p:spPr>
        <p:txBody>
          <a:bodyPr wrap="none">
            <a:spAutoFit/>
          </a:bodyPr>
          <a:lstStyle/>
          <a:p>
            <a:r>
              <a:rPr lang="en-US" sz="1600" dirty="0">
                <a:latin typeface="AdvOTee8bf91a.B"/>
              </a:rPr>
              <a:t>Nuclear Medicine Communications </a:t>
            </a:r>
            <a:r>
              <a:rPr lang="en-US" sz="1600" dirty="0">
                <a:latin typeface="AdvOT333dc5e5"/>
              </a:rPr>
              <a:t>2017, </a:t>
            </a:r>
            <a:r>
              <a:rPr lang="en-US" sz="1600" dirty="0">
                <a:latin typeface="AdvOTee8bf91a.B"/>
              </a:rPr>
              <a:t>38:</a:t>
            </a:r>
            <a:r>
              <a:rPr lang="en-US" sz="1600" dirty="0">
                <a:latin typeface="AdvOT333dc5e5"/>
              </a:rPr>
              <a:t>636</a:t>
            </a:r>
            <a:r>
              <a:rPr lang="en-US" sz="1600" dirty="0">
                <a:latin typeface="AdvOT333dc5e5+20"/>
              </a:rPr>
              <a:t>–</a:t>
            </a:r>
            <a:r>
              <a:rPr lang="en-US" sz="1600" dirty="0">
                <a:latin typeface="AdvOT333dc5e5"/>
              </a:rPr>
              <a:t>641</a:t>
            </a:r>
            <a:endParaRPr lang="en-US" sz="1600" dirty="0"/>
          </a:p>
        </p:txBody>
      </p:sp>
    </p:spTree>
    <p:extLst>
      <p:ext uri="{BB962C8B-B14F-4D97-AF65-F5344CB8AC3E}">
        <p14:creationId xmlns:p14="http://schemas.microsoft.com/office/powerpoint/2010/main" val="198981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476518"/>
            <a:ext cx="10515600" cy="5700445"/>
          </a:xfrm>
        </p:spPr>
        <p:txBody>
          <a:bodyPr>
            <a:normAutofit/>
          </a:bodyPr>
          <a:lstStyle/>
          <a:p>
            <a:pPr marL="0" indent="0">
              <a:buNone/>
            </a:pPr>
            <a:r>
              <a:rPr lang="en-US" sz="1800" b="1" dirty="0"/>
              <a:t>Patients and </a:t>
            </a:r>
            <a:r>
              <a:rPr lang="en-US" sz="1800" b="1" dirty="0" smtClean="0"/>
              <a:t>methods</a:t>
            </a:r>
            <a:r>
              <a:rPr lang="en-US" sz="1800" dirty="0" smtClean="0"/>
              <a:t>: </a:t>
            </a:r>
            <a:r>
              <a:rPr lang="en-US" sz="1800" dirty="0"/>
              <a:t>Twenty-eight MTC patients </a:t>
            </a:r>
            <a:r>
              <a:rPr lang="en-US" sz="1800" dirty="0" smtClean="0"/>
              <a:t>after initial </a:t>
            </a:r>
            <a:r>
              <a:rPr lang="en-US" sz="1800" dirty="0"/>
              <a:t>total </a:t>
            </a:r>
            <a:r>
              <a:rPr lang="en-US" sz="1800" dirty="0" err="1"/>
              <a:t>thyreoidectomy</a:t>
            </a:r>
            <a:r>
              <a:rPr lang="en-US" sz="1800" dirty="0"/>
              <a:t> with increasing </a:t>
            </a:r>
            <a:r>
              <a:rPr lang="en-US" sz="1800" dirty="0" smtClean="0"/>
              <a:t>follow-up</a:t>
            </a:r>
            <a:endParaRPr lang="en-US" sz="1800" dirty="0"/>
          </a:p>
          <a:p>
            <a:pPr marL="0" indent="0">
              <a:buNone/>
            </a:pPr>
            <a:r>
              <a:rPr lang="en-US" sz="1800" dirty="0" smtClean="0"/>
              <a:t>calcitonin </a:t>
            </a:r>
            <a:r>
              <a:rPr lang="en-US" sz="1800" dirty="0"/>
              <a:t>levels suggestive for active disease after </a:t>
            </a:r>
            <a:r>
              <a:rPr lang="en-US" sz="1800" dirty="0" smtClean="0"/>
              <a:t>negative conventional </a:t>
            </a:r>
            <a:r>
              <a:rPr lang="en-US" sz="1800" dirty="0"/>
              <a:t>imaging findings (neck ultrasound or </a:t>
            </a:r>
            <a:endParaRPr lang="en-US" sz="1800" dirty="0" smtClean="0"/>
          </a:p>
          <a:p>
            <a:pPr marL="0" indent="0">
              <a:buNone/>
            </a:pPr>
            <a:r>
              <a:rPr lang="en-US" sz="1800" dirty="0" err="1" smtClean="0"/>
              <a:t>thorax,abdomen</a:t>
            </a:r>
            <a:r>
              <a:rPr lang="en-US" sz="1800" dirty="0"/>
              <a:t>, pelvis </a:t>
            </a:r>
            <a:r>
              <a:rPr lang="en-US" sz="1800" dirty="0" err="1"/>
              <a:t>multislice</a:t>
            </a:r>
            <a:r>
              <a:rPr lang="en-US" sz="1800" dirty="0"/>
              <a:t> computed tomography </a:t>
            </a:r>
            <a:r>
              <a:rPr lang="en-US" sz="1800" dirty="0" err="1" smtClean="0"/>
              <a:t>asstandard</a:t>
            </a:r>
            <a:r>
              <a:rPr lang="en-US" sz="1800" dirty="0" smtClean="0"/>
              <a:t> </a:t>
            </a:r>
            <a:r>
              <a:rPr lang="en-US" sz="1800" dirty="0"/>
              <a:t>imaging) were scanned using </a:t>
            </a:r>
            <a:r>
              <a:rPr lang="en-US" sz="1800" dirty="0" smtClean="0"/>
              <a:t>18F-DOPA</a:t>
            </a:r>
          </a:p>
          <a:p>
            <a:pPr marL="0" indent="0">
              <a:buNone/>
            </a:pPr>
            <a:r>
              <a:rPr lang="en-US" sz="1800" dirty="0" smtClean="0"/>
              <a:t>PET/</a:t>
            </a:r>
            <a:r>
              <a:rPr lang="en-US" sz="1800" dirty="0" err="1" smtClean="0"/>
              <a:t>CTfrom</a:t>
            </a:r>
            <a:r>
              <a:rPr lang="en-US" sz="1800" dirty="0" smtClean="0"/>
              <a:t> </a:t>
            </a:r>
            <a:r>
              <a:rPr lang="en-US" sz="1800" dirty="0"/>
              <a:t>November 2012 to April 2016. The mean </a:t>
            </a:r>
            <a:r>
              <a:rPr lang="en-US" sz="1800" dirty="0" smtClean="0"/>
              <a:t>calcitonin level </a:t>
            </a:r>
            <a:r>
              <a:rPr lang="en-US" sz="1800" dirty="0"/>
              <a:t>was 108.5 (range: 6.7–290) </a:t>
            </a:r>
            <a:r>
              <a:rPr lang="en-US" sz="1800" dirty="0" err="1"/>
              <a:t>pmol</a:t>
            </a:r>
            <a:r>
              <a:rPr lang="en-US" sz="1800" dirty="0"/>
              <a:t>/l </a:t>
            </a:r>
            <a:r>
              <a:rPr lang="en-US" sz="1800" dirty="0" smtClean="0"/>
              <a:t>and</a:t>
            </a:r>
          </a:p>
          <a:p>
            <a:pPr marL="0" indent="0">
              <a:buNone/>
            </a:pPr>
            <a:r>
              <a:rPr lang="en-US" sz="1800" dirty="0" smtClean="0"/>
              <a:t>the mean carcinoembryonic </a:t>
            </a:r>
            <a:r>
              <a:rPr lang="en-US" sz="1800" dirty="0"/>
              <a:t>antigen level was 15.7 (range: </a:t>
            </a:r>
            <a:r>
              <a:rPr lang="en-US" sz="1800" dirty="0" smtClean="0"/>
              <a:t>1.1–221.9) </a:t>
            </a:r>
            <a:r>
              <a:rPr lang="en-US" sz="1800" dirty="0" err="1" smtClean="0"/>
              <a:t>μg</a:t>
            </a:r>
            <a:r>
              <a:rPr lang="en-US" sz="1800" dirty="0" smtClean="0"/>
              <a:t>/l</a:t>
            </a:r>
            <a:r>
              <a:rPr lang="en-US" sz="1800" dirty="0"/>
              <a:t>. The mean follow-up period was 19.7 months</a:t>
            </a:r>
            <a:r>
              <a:rPr lang="en-US" sz="1800" dirty="0" smtClean="0"/>
              <a:t>.</a:t>
            </a:r>
          </a:p>
          <a:p>
            <a:pPr marL="0" indent="0">
              <a:buNone/>
            </a:pPr>
            <a:r>
              <a:rPr lang="en-US" sz="1800" b="1" dirty="0"/>
              <a:t>Results</a:t>
            </a:r>
            <a:r>
              <a:rPr lang="en-US" sz="1800" dirty="0"/>
              <a:t> 18F-DOPA PET/CT was positive in 16 out of </a:t>
            </a:r>
            <a:r>
              <a:rPr lang="en-US" sz="1800" dirty="0" smtClean="0"/>
              <a:t>28(57</a:t>
            </a:r>
            <a:r>
              <a:rPr lang="en-US" sz="1800" dirty="0"/>
              <a:t>%) patients, mostly because of metabolically </a:t>
            </a:r>
            <a:r>
              <a:rPr lang="en-US" sz="1800" dirty="0" smtClean="0"/>
              <a:t>active</a:t>
            </a:r>
          </a:p>
          <a:p>
            <a:pPr marL="0" indent="0">
              <a:buNone/>
            </a:pPr>
            <a:r>
              <a:rPr lang="en-US" sz="1800" dirty="0" smtClean="0"/>
              <a:t>neck and </a:t>
            </a:r>
            <a:r>
              <a:rPr lang="en-US" sz="1800" dirty="0"/>
              <a:t>mediastinal lymph nodes metastases. </a:t>
            </a:r>
            <a:r>
              <a:rPr lang="en-US" sz="1800" dirty="0" smtClean="0"/>
              <a:t>Previously unknown </a:t>
            </a:r>
            <a:r>
              <a:rPr lang="en-US" sz="1800" dirty="0"/>
              <a:t>bone metastases were found in six </a:t>
            </a:r>
            <a:endParaRPr lang="en-US" sz="1800" dirty="0" smtClean="0"/>
          </a:p>
          <a:p>
            <a:pPr marL="0" indent="0">
              <a:buNone/>
            </a:pPr>
            <a:r>
              <a:rPr lang="en-US" sz="1800" dirty="0" smtClean="0"/>
              <a:t>patients. A </a:t>
            </a:r>
            <a:r>
              <a:rPr lang="en-US" sz="1800" dirty="0"/>
              <a:t>positive scan was reported in four patients (25% </a:t>
            </a:r>
            <a:r>
              <a:rPr lang="en-US" sz="1800" dirty="0" smtClean="0"/>
              <a:t>of positive </a:t>
            </a:r>
            <a:r>
              <a:rPr lang="en-US" sz="1800" dirty="0"/>
              <a:t>scans) with a very low calcitonin </a:t>
            </a:r>
            <a:r>
              <a:rPr lang="en-US" sz="1800" dirty="0" smtClean="0"/>
              <a:t>value</a:t>
            </a:r>
          </a:p>
          <a:p>
            <a:pPr marL="0" indent="0">
              <a:buNone/>
            </a:pPr>
            <a:r>
              <a:rPr lang="en-US" sz="1800" dirty="0" smtClean="0"/>
              <a:t>of less than </a:t>
            </a:r>
            <a:r>
              <a:rPr lang="en-US" sz="1800" dirty="0"/>
              <a:t>49.9 </a:t>
            </a:r>
            <a:r>
              <a:rPr lang="en-US" sz="1800" dirty="0" err="1"/>
              <a:t>pmol</a:t>
            </a:r>
            <a:r>
              <a:rPr lang="en-US" sz="1800" dirty="0"/>
              <a:t>/l. PET/CT findings led to a change </a:t>
            </a:r>
            <a:r>
              <a:rPr lang="en-US" sz="1800" dirty="0" smtClean="0"/>
              <a:t>of management </a:t>
            </a:r>
            <a:r>
              <a:rPr lang="en-US" sz="1800" dirty="0"/>
              <a:t>and therapy in 16 out of 28 patients</a:t>
            </a:r>
            <a:r>
              <a:rPr lang="en-US" sz="1800" dirty="0" smtClean="0"/>
              <a:t>,</a:t>
            </a:r>
          </a:p>
          <a:p>
            <a:pPr marL="0" indent="0">
              <a:buNone/>
            </a:pPr>
            <a:r>
              <a:rPr lang="en-US" sz="1800" dirty="0" smtClean="0"/>
              <a:t>with </a:t>
            </a:r>
            <a:r>
              <a:rPr lang="en-US" sz="1800" dirty="0"/>
              <a:t>surgical procedure performed in eight patients, </a:t>
            </a:r>
            <a:r>
              <a:rPr lang="en-US" sz="1800" dirty="0" err="1" smtClean="0"/>
              <a:t>radiotherapyin</a:t>
            </a:r>
            <a:r>
              <a:rPr lang="en-US" sz="1800" dirty="0" smtClean="0"/>
              <a:t> </a:t>
            </a:r>
            <a:r>
              <a:rPr lang="en-US" sz="1800" dirty="0"/>
              <a:t>five patients, and chemotherapy in </a:t>
            </a:r>
            <a:r>
              <a:rPr lang="en-US" sz="1800" dirty="0" smtClean="0"/>
              <a:t>two</a:t>
            </a:r>
          </a:p>
          <a:p>
            <a:pPr marL="0" indent="0">
              <a:buNone/>
            </a:pPr>
            <a:r>
              <a:rPr lang="en-US" sz="1800" dirty="0" smtClean="0"/>
              <a:t>Patients </a:t>
            </a:r>
          </a:p>
          <a:p>
            <a:pPr marL="0" indent="0">
              <a:buNone/>
            </a:pPr>
            <a:endParaRPr lang="en-US" sz="1800" dirty="0"/>
          </a:p>
        </p:txBody>
      </p:sp>
    </p:spTree>
    <p:extLst>
      <p:ext uri="{BB962C8B-B14F-4D97-AF65-F5344CB8AC3E}">
        <p14:creationId xmlns:p14="http://schemas.microsoft.com/office/powerpoint/2010/main" val="2744336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Conclusion:</a:t>
            </a:r>
            <a:r>
              <a:rPr lang="en-US" dirty="0" smtClean="0"/>
              <a:t> </a:t>
            </a:r>
            <a:r>
              <a:rPr lang="en-US" dirty="0"/>
              <a:t>18F-DOPA PET/CT is a clinically </a:t>
            </a:r>
            <a:r>
              <a:rPr lang="en-US" dirty="0" smtClean="0"/>
              <a:t>useful modality </a:t>
            </a:r>
            <a:r>
              <a:rPr lang="en-US" dirty="0"/>
              <a:t>in MTC </a:t>
            </a:r>
            <a:endParaRPr lang="en-US" dirty="0" smtClean="0"/>
          </a:p>
          <a:p>
            <a:pPr marL="0" indent="0">
              <a:buNone/>
            </a:pPr>
            <a:r>
              <a:rPr lang="en-US" dirty="0" smtClean="0"/>
              <a:t>whenever </a:t>
            </a:r>
            <a:r>
              <a:rPr lang="en-US" dirty="0"/>
              <a:t>the calcitonin level is </a:t>
            </a:r>
            <a:r>
              <a:rPr lang="en-US" dirty="0" err="1" smtClean="0"/>
              <a:t>increased.There</a:t>
            </a:r>
            <a:r>
              <a:rPr lang="en-US" dirty="0" smtClean="0"/>
              <a:t> </a:t>
            </a:r>
            <a:r>
              <a:rPr lang="en-US" dirty="0"/>
              <a:t>is a clear trend </a:t>
            </a:r>
            <a:r>
              <a:rPr lang="en-US" dirty="0" smtClean="0"/>
              <a:t>toward</a:t>
            </a:r>
          </a:p>
          <a:p>
            <a:pPr marL="0" indent="0">
              <a:buNone/>
            </a:pPr>
            <a:r>
              <a:rPr lang="en-US" dirty="0" smtClean="0"/>
              <a:t>more </a:t>
            </a:r>
            <a:r>
              <a:rPr lang="en-US" dirty="0"/>
              <a:t>positive scans with </a:t>
            </a:r>
            <a:r>
              <a:rPr lang="en-US" dirty="0" smtClean="0"/>
              <a:t>the higher </a:t>
            </a:r>
            <a:r>
              <a:rPr lang="en-US" dirty="0"/>
              <a:t>calcitonin values, but patients </a:t>
            </a:r>
            <a:r>
              <a:rPr lang="en-US" dirty="0" smtClean="0"/>
              <a:t>with</a:t>
            </a:r>
          </a:p>
          <a:p>
            <a:pPr marL="0" indent="0">
              <a:buNone/>
            </a:pPr>
            <a:r>
              <a:rPr lang="en-US" dirty="0" smtClean="0"/>
              <a:t>Moderately elevated </a:t>
            </a:r>
            <a:r>
              <a:rPr lang="en-US" dirty="0"/>
              <a:t>calcitonin values should also be taken into</a:t>
            </a:r>
          </a:p>
          <a:p>
            <a:pPr marL="0" indent="0">
              <a:buNone/>
            </a:pPr>
            <a:r>
              <a:rPr lang="en-US" dirty="0"/>
              <a:t>consideration for molecular imaging with 18F-DOPA </a:t>
            </a:r>
            <a:r>
              <a:rPr lang="en-US" dirty="0" smtClean="0"/>
              <a:t>PET/CT as </a:t>
            </a:r>
            <a:r>
              <a:rPr lang="en-US" dirty="0"/>
              <a:t>the </a:t>
            </a:r>
            <a:endParaRPr lang="en-US" dirty="0" smtClean="0"/>
          </a:p>
          <a:p>
            <a:pPr marL="0" indent="0">
              <a:buNone/>
            </a:pPr>
            <a:r>
              <a:rPr lang="en-US" dirty="0" smtClean="0"/>
              <a:t>tumor </a:t>
            </a:r>
            <a:r>
              <a:rPr lang="en-US" dirty="0"/>
              <a:t>burden in these patients is probably </a:t>
            </a:r>
            <a:r>
              <a:rPr lang="en-US" dirty="0" smtClean="0"/>
              <a:t>low, enabling further</a:t>
            </a:r>
          </a:p>
          <a:p>
            <a:pPr marL="0" indent="0">
              <a:buNone/>
            </a:pPr>
            <a:r>
              <a:rPr lang="en-US" dirty="0" smtClean="0"/>
              <a:t>therapy </a:t>
            </a:r>
            <a:r>
              <a:rPr lang="en-US" dirty="0"/>
              <a:t>to be individualized </a:t>
            </a:r>
            <a:r>
              <a:rPr lang="en-US" dirty="0" smtClean="0"/>
              <a:t>and consequently </a:t>
            </a:r>
            <a:r>
              <a:rPr lang="en-US" dirty="0"/>
              <a:t>more efficient</a:t>
            </a:r>
          </a:p>
        </p:txBody>
      </p:sp>
    </p:spTree>
    <p:extLst>
      <p:ext uri="{BB962C8B-B14F-4D97-AF65-F5344CB8AC3E}">
        <p14:creationId xmlns:p14="http://schemas.microsoft.com/office/powerpoint/2010/main" val="4265378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64728" y="912175"/>
            <a:ext cx="8553450" cy="2314575"/>
          </a:xfrm>
          <a:prstGeom prst="rect">
            <a:avLst/>
          </a:prstGeom>
        </p:spPr>
      </p:pic>
      <p:pic>
        <p:nvPicPr>
          <p:cNvPr id="5" name="Picture 4"/>
          <p:cNvPicPr>
            <a:picLocks noChangeAspect="1"/>
          </p:cNvPicPr>
          <p:nvPr/>
        </p:nvPicPr>
        <p:blipFill>
          <a:blip r:embed="rId3"/>
          <a:stretch>
            <a:fillRect/>
          </a:stretch>
        </p:blipFill>
        <p:spPr>
          <a:xfrm>
            <a:off x="1274539" y="3650288"/>
            <a:ext cx="7324725" cy="561975"/>
          </a:xfrm>
          <a:prstGeom prst="rect">
            <a:avLst/>
          </a:prstGeom>
        </p:spPr>
      </p:pic>
      <p:pic>
        <p:nvPicPr>
          <p:cNvPr id="6" name="Picture 5"/>
          <p:cNvPicPr>
            <a:picLocks noChangeAspect="1"/>
          </p:cNvPicPr>
          <p:nvPr/>
        </p:nvPicPr>
        <p:blipFill>
          <a:blip r:embed="rId4"/>
          <a:stretch>
            <a:fillRect/>
          </a:stretch>
        </p:blipFill>
        <p:spPr>
          <a:xfrm>
            <a:off x="4900612" y="3319462"/>
            <a:ext cx="2390775" cy="219075"/>
          </a:xfrm>
          <a:prstGeom prst="rect">
            <a:avLst/>
          </a:prstGeom>
        </p:spPr>
      </p:pic>
    </p:spTree>
    <p:extLst>
      <p:ext uri="{BB962C8B-B14F-4D97-AF65-F5344CB8AC3E}">
        <p14:creationId xmlns:p14="http://schemas.microsoft.com/office/powerpoint/2010/main" val="3642112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6203100"/>
          </a:xfrm>
        </p:spPr>
        <p:txBody>
          <a:bodyPr>
            <a:normAutofit fontScale="70000" lnSpcReduction="20000"/>
          </a:bodyPr>
          <a:lstStyle/>
          <a:p>
            <a:pPr marL="0" indent="0">
              <a:buNone/>
            </a:pPr>
            <a:r>
              <a:rPr lang="en-US" dirty="0"/>
              <a:t>Background. After initial operations for medullary thyroid cancer (MTC), reoperation with </a:t>
            </a:r>
            <a:r>
              <a:rPr lang="en-US" dirty="0" smtClean="0"/>
              <a:t>removal</a:t>
            </a:r>
          </a:p>
          <a:p>
            <a:pPr marL="0" indent="0">
              <a:buNone/>
            </a:pPr>
            <a:r>
              <a:rPr lang="en-US" dirty="0" smtClean="0"/>
              <a:t> of metastatic </a:t>
            </a:r>
            <a:r>
              <a:rPr lang="en-US" dirty="0"/>
              <a:t>disease confined to the neck may benefit some patients. The identification of distant</a:t>
            </a:r>
          </a:p>
          <a:p>
            <a:pPr marL="0" indent="0">
              <a:buNone/>
            </a:pPr>
            <a:r>
              <a:rPr lang="en-US" dirty="0"/>
              <a:t>metastases precludes the possibility of curative </a:t>
            </a:r>
            <a:r>
              <a:rPr lang="en-US" dirty="0" smtClean="0"/>
              <a:t>reoperation</a:t>
            </a:r>
            <a:r>
              <a:rPr lang="en-US" b="1" dirty="0" smtClean="0"/>
              <a:t>. </a:t>
            </a:r>
          </a:p>
          <a:p>
            <a:pPr marL="0" indent="0">
              <a:buNone/>
            </a:pPr>
            <a:r>
              <a:rPr lang="en-US" b="1" dirty="0" smtClean="0"/>
              <a:t>Methods</a:t>
            </a:r>
            <a:r>
              <a:rPr lang="en-US" dirty="0" smtClean="0"/>
              <a:t>: </a:t>
            </a:r>
            <a:r>
              <a:rPr lang="en-US" dirty="0"/>
              <a:t>Forty-one patients </a:t>
            </a:r>
            <a:r>
              <a:rPr lang="en-US" dirty="0" smtClean="0"/>
              <a:t>with </a:t>
            </a:r>
            <a:r>
              <a:rPr lang="en-US" dirty="0" err="1" smtClean="0"/>
              <a:t>hypercalcitoninemia</a:t>
            </a:r>
            <a:r>
              <a:rPr lang="en-US" dirty="0" smtClean="0"/>
              <a:t> </a:t>
            </a:r>
            <a:r>
              <a:rPr lang="en-US" dirty="0"/>
              <a:t>after initial surgical treatment for </a:t>
            </a:r>
            <a:r>
              <a:rPr lang="en-US" dirty="0" smtClean="0"/>
              <a:t>MTC </a:t>
            </a:r>
          </a:p>
          <a:p>
            <a:pPr marL="0" indent="0">
              <a:buNone/>
            </a:pPr>
            <a:r>
              <a:rPr lang="en-US" dirty="0" smtClean="0"/>
              <a:t>underwent </a:t>
            </a:r>
            <a:r>
              <a:rPr lang="en-US" dirty="0" err="1"/>
              <a:t>lapmvscopic</a:t>
            </a:r>
            <a:r>
              <a:rPr lang="en-US" dirty="0"/>
              <a:t> (n = 36) </a:t>
            </a:r>
            <a:r>
              <a:rPr lang="en-US" dirty="0" smtClean="0"/>
              <a:t>or open </a:t>
            </a:r>
            <a:r>
              <a:rPr lang="en-US" dirty="0"/>
              <a:t>(n = 5) examination and biopsy of the liver. Thirty-seven </a:t>
            </a:r>
            <a:r>
              <a:rPr lang="en-US" dirty="0" smtClean="0"/>
              <a:t>of </a:t>
            </a:r>
          </a:p>
          <a:p>
            <a:pPr marL="0" indent="0">
              <a:buNone/>
            </a:pPr>
            <a:r>
              <a:rPr lang="en-US" dirty="0" smtClean="0"/>
              <a:t>these </a:t>
            </a:r>
            <a:r>
              <a:rPr lang="en-US" dirty="0"/>
              <a:t>patients underwent </a:t>
            </a:r>
            <a:r>
              <a:rPr lang="en-US" dirty="0" smtClean="0"/>
              <a:t>imaging by </a:t>
            </a:r>
            <a:r>
              <a:rPr lang="en-US" dirty="0"/>
              <a:t>computed tomography (CT), magnetic resonance imaging </a:t>
            </a:r>
            <a:endParaRPr lang="en-US" dirty="0" smtClean="0"/>
          </a:p>
          <a:p>
            <a:pPr marL="0" indent="0">
              <a:buNone/>
            </a:pPr>
            <a:r>
              <a:rPr lang="en-US" dirty="0" smtClean="0"/>
              <a:t>(MR1) of </a:t>
            </a:r>
            <a:r>
              <a:rPr lang="en-US" dirty="0"/>
              <a:t>the liver, or both, and </a:t>
            </a:r>
            <a:r>
              <a:rPr lang="en-US" dirty="0" smtClean="0"/>
              <a:t>17 underwent </a:t>
            </a:r>
            <a:r>
              <a:rPr lang="en-US" dirty="0"/>
              <a:t>selective venous catheterization (SVC) with </a:t>
            </a:r>
            <a:endParaRPr lang="en-US" dirty="0" smtClean="0"/>
          </a:p>
          <a:p>
            <a:pPr marL="0" indent="0">
              <a:buNone/>
            </a:pPr>
            <a:r>
              <a:rPr lang="en-US" dirty="0" smtClean="0"/>
              <a:t>measurement of hepatic </a:t>
            </a:r>
            <a:r>
              <a:rPr lang="en-US" dirty="0"/>
              <a:t>and peripheral </a:t>
            </a:r>
            <a:r>
              <a:rPr lang="en-US" dirty="0" smtClean="0"/>
              <a:t>vein stimulated </a:t>
            </a:r>
            <a:r>
              <a:rPr lang="en-US" dirty="0"/>
              <a:t>calcitonin levels.</a:t>
            </a:r>
          </a:p>
          <a:p>
            <a:pPr marL="0" indent="0">
              <a:buNone/>
            </a:pPr>
            <a:r>
              <a:rPr lang="en-US" b="1" dirty="0" smtClean="0"/>
              <a:t>Result :</a:t>
            </a:r>
            <a:r>
              <a:rPr lang="en-US" dirty="0" smtClean="0"/>
              <a:t>Liver </a:t>
            </a:r>
            <a:r>
              <a:rPr lang="en-US" dirty="0"/>
              <a:t>metastases were found in eight patients</a:t>
            </a:r>
            <a:r>
              <a:rPr lang="en-US" b="1" i="1" dirty="0"/>
              <a:t>,</a:t>
            </a:r>
            <a:r>
              <a:rPr lang="en-US" dirty="0"/>
              <a:t> seven by laparoscopy and one by </a:t>
            </a:r>
            <a:r>
              <a:rPr lang="en-US" dirty="0" smtClean="0"/>
              <a:t>open </a:t>
            </a:r>
          </a:p>
          <a:p>
            <a:pPr marL="0" indent="0">
              <a:buNone/>
            </a:pPr>
            <a:r>
              <a:rPr lang="en-US" dirty="0" smtClean="0"/>
              <a:t>examination. Seven </a:t>
            </a:r>
            <a:r>
              <a:rPr lang="en-US" dirty="0"/>
              <a:t>of these patients had normal CT or MRI scans of the liver. Laparoscopy or </a:t>
            </a:r>
            <a:r>
              <a:rPr lang="en-US" dirty="0" smtClean="0"/>
              <a:t>open</a:t>
            </a:r>
          </a:p>
          <a:p>
            <a:pPr marL="0" indent="0">
              <a:buNone/>
            </a:pPr>
            <a:r>
              <a:rPr lang="en-US" dirty="0" smtClean="0"/>
              <a:t>Liver examination </a:t>
            </a:r>
            <a:r>
              <a:rPr lang="en-US" dirty="0"/>
              <a:t>revealed metastases in 2 of 11 patients with elevated hepatic </a:t>
            </a:r>
            <a:r>
              <a:rPr lang="en-US" dirty="0" smtClean="0"/>
              <a:t>vein—peripheral</a:t>
            </a:r>
          </a:p>
          <a:p>
            <a:pPr marL="0" indent="0">
              <a:buNone/>
            </a:pPr>
            <a:r>
              <a:rPr lang="en-US" dirty="0" smtClean="0"/>
              <a:t>Vein stimulated </a:t>
            </a:r>
            <a:r>
              <a:rPr lang="en-US" dirty="0"/>
              <a:t>calcitonin ratios (greater than 1.3). Metastases appeared as small (less than 5 mm), </a:t>
            </a:r>
            <a:endParaRPr lang="en-US" dirty="0" smtClean="0"/>
          </a:p>
          <a:p>
            <a:pPr marL="0" indent="0">
              <a:buNone/>
            </a:pPr>
            <a:r>
              <a:rPr lang="en-US" dirty="0" err="1" smtClean="0"/>
              <a:t>brightwhite</a:t>
            </a:r>
            <a:r>
              <a:rPr lang="en-US" dirty="0" smtClean="0"/>
              <a:t> </a:t>
            </a:r>
            <a:r>
              <a:rPr lang="en-US" dirty="0"/>
              <a:t>nodules on the surface of the liver.</a:t>
            </a:r>
          </a:p>
          <a:p>
            <a:pPr marL="0" indent="0">
              <a:buNone/>
            </a:pPr>
            <a:r>
              <a:rPr lang="en-US" b="1" dirty="0"/>
              <a:t>Conclusions.</a:t>
            </a:r>
            <a:r>
              <a:rPr lang="en-US" dirty="0"/>
              <a:t> Direct examination and biopsy of the liver by laparoscopy may show small deposits of</a:t>
            </a:r>
          </a:p>
          <a:p>
            <a:pPr marL="0" indent="0">
              <a:buNone/>
            </a:pPr>
            <a:r>
              <a:rPr lang="en-US" dirty="0"/>
              <a:t>metastatic MTC in patients with normal CT and MRI scanning.</a:t>
            </a:r>
          </a:p>
        </p:txBody>
      </p:sp>
    </p:spTree>
    <p:extLst>
      <p:ext uri="{BB962C8B-B14F-4D97-AF65-F5344CB8AC3E}">
        <p14:creationId xmlns:p14="http://schemas.microsoft.com/office/powerpoint/2010/main" val="71031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8338" y="1867436"/>
            <a:ext cx="10645462" cy="4146997"/>
          </a:xfrm>
          <a:prstGeom prst="rect">
            <a:avLst/>
          </a:prstGeom>
        </p:spPr>
      </p:pic>
    </p:spTree>
    <p:extLst>
      <p:ext uri="{BB962C8B-B14F-4D97-AF65-F5344CB8AC3E}">
        <p14:creationId xmlns:p14="http://schemas.microsoft.com/office/powerpoint/2010/main" val="1559611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785611"/>
            <a:ext cx="10515600" cy="5391352"/>
          </a:xfrm>
        </p:spPr>
        <p:txBody>
          <a:bodyPr/>
          <a:lstStyle/>
          <a:p>
            <a:pPr marL="0" indent="0">
              <a:buNone/>
            </a:pPr>
            <a:r>
              <a:rPr lang="en-US" b="1" dirty="0"/>
              <a:t>RECOMMENDATION 48:</a:t>
            </a:r>
          </a:p>
          <a:p>
            <a:pPr marL="0" indent="0">
              <a:buNone/>
            </a:pPr>
            <a:r>
              <a:rPr lang="en-US" sz="2400" dirty="0"/>
              <a:t>If the postoperative serum </a:t>
            </a:r>
            <a:r>
              <a:rPr lang="en-US" sz="2400" dirty="0" err="1"/>
              <a:t>Ctn</a:t>
            </a:r>
            <a:r>
              <a:rPr lang="en-US" sz="2400" dirty="0"/>
              <a:t> level exceeds 150 </a:t>
            </a:r>
            <a:r>
              <a:rPr lang="en-US" sz="2400" dirty="0" err="1"/>
              <a:t>pg</a:t>
            </a:r>
            <a:r>
              <a:rPr lang="en-US" sz="2400" dirty="0"/>
              <a:t>/mL patients should </a:t>
            </a:r>
            <a:r>
              <a:rPr lang="en-US" sz="2400" dirty="0" smtClean="0"/>
              <a:t>be</a:t>
            </a:r>
          </a:p>
          <a:p>
            <a:pPr marL="0" indent="0">
              <a:buNone/>
            </a:pPr>
            <a:r>
              <a:rPr lang="en-US" sz="2400" dirty="0" smtClean="0"/>
              <a:t> </a:t>
            </a:r>
            <a:r>
              <a:rPr lang="en-US" sz="2400" dirty="0"/>
              <a:t>evaluated by imaging procedures, including neck US, chest CT, contrast-enhanced </a:t>
            </a:r>
            <a:endParaRPr lang="en-US" sz="2400" dirty="0" smtClean="0"/>
          </a:p>
          <a:p>
            <a:pPr marL="0" indent="0">
              <a:buNone/>
            </a:pPr>
            <a:r>
              <a:rPr lang="en-US" sz="2400" dirty="0" smtClean="0"/>
              <a:t>MRI or three-phase </a:t>
            </a:r>
            <a:r>
              <a:rPr lang="en-US" sz="2400" dirty="0"/>
              <a:t>contrast-enhanced CT of the liver, and bone scintigraphy and </a:t>
            </a:r>
            <a:endParaRPr lang="en-US" sz="2400" dirty="0" smtClean="0"/>
          </a:p>
          <a:p>
            <a:pPr marL="0" indent="0">
              <a:buNone/>
            </a:pPr>
            <a:r>
              <a:rPr lang="en-US" sz="2400" dirty="0" smtClean="0"/>
              <a:t>MRI </a:t>
            </a:r>
            <a:r>
              <a:rPr lang="en-US" sz="2400" dirty="0"/>
              <a:t>of the pelvis and axial skeleton. Grade C Recommendation</a:t>
            </a:r>
          </a:p>
          <a:p>
            <a:pPr marL="0" indent="0">
              <a:buNone/>
            </a:pPr>
            <a:r>
              <a:rPr lang="en-US" b="1" dirty="0"/>
              <a:t>RECOMMENDATION 54</a:t>
            </a:r>
          </a:p>
          <a:p>
            <a:pPr marL="0" indent="0">
              <a:buNone/>
            </a:pPr>
            <a:r>
              <a:rPr lang="en-US" sz="2400" dirty="0"/>
              <a:t>In patients with persistent or recurrent MTC </a:t>
            </a:r>
            <a:r>
              <a:rPr lang="en-US" sz="2400" dirty="0" smtClean="0"/>
              <a:t>following thyroidectomy</a:t>
            </a:r>
            <a:r>
              <a:rPr lang="en-US" sz="2400" dirty="0"/>
              <a:t>, one should </a:t>
            </a:r>
            <a:endParaRPr lang="en-US" sz="2400" dirty="0" smtClean="0"/>
          </a:p>
          <a:p>
            <a:pPr marL="0" indent="0">
              <a:buNone/>
            </a:pPr>
            <a:r>
              <a:rPr lang="en-US" sz="2400" dirty="0" smtClean="0"/>
              <a:t>consider </a:t>
            </a:r>
            <a:r>
              <a:rPr lang="en-US" sz="2400" dirty="0"/>
              <a:t>laparoscopic or </a:t>
            </a:r>
            <a:r>
              <a:rPr lang="en-US" sz="2400" dirty="0" smtClean="0"/>
              <a:t>open evaluation </a:t>
            </a:r>
            <a:r>
              <a:rPr lang="en-US" sz="2400" dirty="0"/>
              <a:t>and biopsy of the liver to exclude occult </a:t>
            </a:r>
            <a:endParaRPr lang="en-US" sz="2400" dirty="0" smtClean="0"/>
          </a:p>
          <a:p>
            <a:pPr marL="0" indent="0">
              <a:buNone/>
            </a:pPr>
            <a:r>
              <a:rPr lang="en-US" sz="2400" dirty="0" smtClean="0"/>
              <a:t>Metastases before </a:t>
            </a:r>
            <a:r>
              <a:rPr lang="en-US" sz="2400" dirty="0"/>
              <a:t>subjecting them to a long and arduous </a:t>
            </a:r>
            <a:r>
              <a:rPr lang="en-US" sz="2400" dirty="0" smtClean="0"/>
              <a:t>repeat neck </a:t>
            </a:r>
            <a:r>
              <a:rPr lang="en-US" sz="2400" dirty="0"/>
              <a:t>operation. Grade C Recommendation</a:t>
            </a:r>
          </a:p>
        </p:txBody>
      </p:sp>
    </p:spTree>
    <p:extLst>
      <p:ext uri="{BB962C8B-B14F-4D97-AF65-F5344CB8AC3E}">
        <p14:creationId xmlns:p14="http://schemas.microsoft.com/office/powerpoint/2010/main" val="2422761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773"/>
            <a:ext cx="10515600" cy="1325563"/>
          </a:xfrm>
        </p:spPr>
        <p:txBody>
          <a:bodyPr>
            <a:normAutofit/>
          </a:bodyPr>
          <a:lstStyle/>
          <a:p>
            <a:r>
              <a:rPr lang="en-US" sz="3200" b="1" dirty="0" smtClean="0">
                <a:solidFill>
                  <a:srgbClr val="FF0000"/>
                </a:solidFill>
              </a:rPr>
              <a:t>            </a:t>
            </a:r>
            <a:r>
              <a:rPr lang="en-US" sz="3600" b="1" dirty="0" smtClean="0">
                <a:solidFill>
                  <a:srgbClr val="0070C0"/>
                </a:solidFill>
              </a:rPr>
              <a:t>Whether </a:t>
            </a:r>
            <a:r>
              <a:rPr lang="en-US" sz="3600" b="1" dirty="0">
                <a:solidFill>
                  <a:srgbClr val="0070C0"/>
                </a:solidFill>
              </a:rPr>
              <a:t>lateral neck mass was Ectopic </a:t>
            </a:r>
            <a:r>
              <a:rPr lang="en-US" sz="3600" b="1" dirty="0" smtClean="0">
                <a:solidFill>
                  <a:srgbClr val="0070C0"/>
                </a:solidFill>
              </a:rPr>
              <a:t>MTC ?</a:t>
            </a:r>
            <a:endParaRPr lang="en-US" sz="3600" b="1" dirty="0">
              <a:solidFill>
                <a:srgbClr val="0070C0"/>
              </a:solidFill>
            </a:endParaRPr>
          </a:p>
        </p:txBody>
      </p:sp>
      <p:sp>
        <p:nvSpPr>
          <p:cNvPr id="3" name="Content Placeholder 2"/>
          <p:cNvSpPr>
            <a:spLocks noGrp="1"/>
          </p:cNvSpPr>
          <p:nvPr>
            <p:ph idx="1"/>
          </p:nvPr>
        </p:nvSpPr>
        <p:spPr>
          <a:xfrm>
            <a:off x="722290" y="4452916"/>
            <a:ext cx="10515600" cy="4351338"/>
          </a:xfrm>
        </p:spPr>
        <p:txBody>
          <a:bodyPr/>
          <a:lstStyle/>
          <a:p>
            <a:pPr marL="0" indent="0">
              <a:buNone/>
            </a:pPr>
            <a:endParaRPr lang="en-US" dirty="0" smtClean="0">
              <a:solidFill>
                <a:srgbClr val="0070C0"/>
              </a:solidFill>
            </a:endParaRPr>
          </a:p>
        </p:txBody>
      </p:sp>
    </p:spTree>
    <p:extLst>
      <p:ext uri="{BB962C8B-B14F-4D97-AF65-F5344CB8AC3E}">
        <p14:creationId xmlns:p14="http://schemas.microsoft.com/office/powerpoint/2010/main" val="17114761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149" y="2915142"/>
            <a:ext cx="10515600" cy="1325563"/>
          </a:xfrm>
        </p:spPr>
        <p:txBody>
          <a:bodyPr>
            <a:normAutofit/>
          </a:bodyPr>
          <a:lstStyle/>
          <a:p>
            <a:pPr marL="228600" lvl="0" indent="-228600">
              <a:spcBef>
                <a:spcPts val="1000"/>
              </a:spcBef>
            </a:pPr>
            <a:r>
              <a:rPr lang="en-US" sz="3600" dirty="0">
                <a:solidFill>
                  <a:srgbClr val="00B0F0"/>
                </a:solidFill>
                <a:latin typeface="Calibri" panose="020F0502020204030204"/>
                <a:ea typeface="+mn-ea"/>
                <a:cs typeface="+mn-cs"/>
              </a:rPr>
              <a:t>What we </a:t>
            </a:r>
            <a:r>
              <a:rPr lang="en-US" sz="3600" dirty="0" err="1">
                <a:solidFill>
                  <a:srgbClr val="00B0F0"/>
                </a:solidFill>
                <a:latin typeface="Calibri" panose="020F0502020204030204"/>
                <a:ea typeface="+mn-ea"/>
                <a:cs typeface="+mn-cs"/>
              </a:rPr>
              <a:t>shoud</a:t>
            </a:r>
            <a:r>
              <a:rPr lang="en-US" sz="3600" dirty="0">
                <a:solidFill>
                  <a:srgbClr val="00B0F0"/>
                </a:solidFill>
                <a:latin typeface="Calibri" panose="020F0502020204030204"/>
                <a:ea typeface="+mn-ea"/>
                <a:cs typeface="+mn-cs"/>
              </a:rPr>
              <a:t> be do in the case ?</a:t>
            </a:r>
            <a:br>
              <a:rPr lang="en-US" sz="3600" dirty="0">
                <a:solidFill>
                  <a:srgbClr val="00B0F0"/>
                </a:solidFill>
                <a:latin typeface="Calibri" panose="020F0502020204030204"/>
                <a:ea typeface="+mn-ea"/>
                <a:cs typeface="+mn-cs"/>
              </a:rPr>
            </a:br>
            <a:endParaRPr lang="en-US" sz="3600" dirty="0">
              <a:solidFill>
                <a:srgbClr val="00B0F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72171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Reoperation { </a:t>
            </a:r>
            <a:r>
              <a:rPr lang="en-US" dirty="0" err="1" smtClean="0"/>
              <a:t>servical</a:t>
            </a:r>
            <a:r>
              <a:rPr lang="en-US" dirty="0" smtClean="0"/>
              <a:t> L.N dissection}</a:t>
            </a:r>
            <a:endParaRPr lang="en-US" dirty="0"/>
          </a:p>
          <a:p>
            <a:r>
              <a:rPr lang="en-US" dirty="0" smtClean="0"/>
              <a:t> MRI of liver</a:t>
            </a:r>
          </a:p>
          <a:p>
            <a:r>
              <a:rPr lang="en-US" dirty="0"/>
              <a:t> </a:t>
            </a:r>
            <a:r>
              <a:rPr lang="en-US" dirty="0" smtClean="0"/>
              <a:t>MRI of axial bone</a:t>
            </a:r>
          </a:p>
          <a:p>
            <a:r>
              <a:rPr lang="en-US" dirty="0"/>
              <a:t> </a:t>
            </a:r>
            <a:r>
              <a:rPr lang="en-US" dirty="0" smtClean="0"/>
              <a:t>MRI of pelvic</a:t>
            </a:r>
          </a:p>
          <a:p>
            <a:r>
              <a:rPr lang="en-US" dirty="0"/>
              <a:t> </a:t>
            </a:r>
            <a:r>
              <a:rPr lang="en-US" dirty="0" smtClean="0"/>
              <a:t>PET/CT</a:t>
            </a:r>
          </a:p>
          <a:p>
            <a:r>
              <a:rPr lang="en-US" dirty="0"/>
              <a:t> laparoscopic or open evaluation and biopsy of the </a:t>
            </a:r>
            <a:r>
              <a:rPr lang="en-US" dirty="0" smtClean="0"/>
              <a:t>liver</a:t>
            </a:r>
          </a:p>
          <a:p>
            <a:r>
              <a:rPr lang="en-US" dirty="0"/>
              <a:t> </a:t>
            </a:r>
            <a:r>
              <a:rPr lang="en-US" dirty="0" smtClean="0"/>
              <a:t>RET </a:t>
            </a:r>
            <a:r>
              <a:rPr lang="en-US" dirty="0" err="1" smtClean="0"/>
              <a:t>protoonkogen</a:t>
            </a:r>
            <a:r>
              <a:rPr lang="en-US" smtClean="0"/>
              <a:t> analysis</a:t>
            </a:r>
            <a:endParaRPr lang="en-US" dirty="0" smtClean="0"/>
          </a:p>
        </p:txBody>
      </p:sp>
    </p:spTree>
    <p:extLst>
      <p:ext uri="{BB962C8B-B14F-4D97-AF65-F5344CB8AC3E}">
        <p14:creationId xmlns:p14="http://schemas.microsoft.com/office/powerpoint/2010/main" val="624800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58344" y="1944710"/>
            <a:ext cx="9337183" cy="1466850"/>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3397876" y="3411560"/>
            <a:ext cx="5396248" cy="2257425"/>
          </a:xfrm>
          <a:prstGeom prst="rect">
            <a:avLst/>
          </a:prstGeom>
        </p:spPr>
      </p:pic>
    </p:spTree>
    <p:extLst>
      <p:ext uri="{BB962C8B-B14F-4D97-AF65-F5344CB8AC3E}">
        <p14:creationId xmlns:p14="http://schemas.microsoft.com/office/powerpoint/2010/main" val="60673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862885"/>
            <a:ext cx="10515600" cy="5872766"/>
          </a:xfrm>
        </p:spPr>
        <p:txBody>
          <a:bodyPr>
            <a:normAutofit/>
          </a:bodyPr>
          <a:lstStyle/>
          <a:p>
            <a:r>
              <a:rPr lang="en-US" dirty="0"/>
              <a:t>A 36 year old female presented with a progressively growing right sided unilateral neck mass since 4 years. There was no history of any difficulty in swallowing, breathing, change in voice or any associated pain. On examination around 6 X 4cm, firm, non tender swelling with well defined margins and smooth surface was present in the right side of lower part of the neck. The swelling was moving with deglutition, pushing the trachea to opposite side with feeble right side carotid pulsations. On evaluation ultrasonography revealed a hypoechoic nodular lesion measuring 6.5 X 3.5 cm, probably arising from the right lobe of thyroid gland. Also few anechoic cystic areas were noticed within the lesion with mild vascularity suggestive of a malignancy. </a:t>
            </a:r>
            <a:br>
              <a:rPr lang="en-US" dirty="0"/>
            </a:br>
            <a:r>
              <a:rPr lang="en-US" dirty="0"/>
              <a:t>Further FNAC of the lesion was done, which was suggestive of spindle cell Carcinoma or thyroid malignancy, however confirmatory histopathological diagnosis was not possible and excision biopsy was </a:t>
            </a:r>
            <a:r>
              <a:rPr lang="en-US" dirty="0" err="1"/>
              <a:t>adviced</a:t>
            </a:r>
            <a:r>
              <a:rPr lang="en-US" dirty="0" smtClean="0"/>
              <a:t>.</a:t>
            </a:r>
            <a:endParaRPr lang="en-US" dirty="0"/>
          </a:p>
        </p:txBody>
      </p:sp>
    </p:spTree>
    <p:extLst>
      <p:ext uri="{BB962C8B-B14F-4D97-AF65-F5344CB8AC3E}">
        <p14:creationId xmlns:p14="http://schemas.microsoft.com/office/powerpoint/2010/main" val="402884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04322"/>
            <a:ext cx="10224752" cy="4941932"/>
          </a:xfrm>
        </p:spPr>
        <p:txBody>
          <a:bodyPr>
            <a:normAutofit/>
          </a:bodyPr>
          <a:lstStyle/>
          <a:p>
            <a:pPr marL="0" indent="0">
              <a:buNone/>
            </a:pPr>
            <a:r>
              <a:rPr lang="en-US" sz="3200" dirty="0"/>
              <a:t>Next computerized tomography scan was planned, which demonstrated a </a:t>
            </a:r>
            <a:r>
              <a:rPr lang="en-US" sz="3200" dirty="0" err="1"/>
              <a:t>heterogenous</a:t>
            </a:r>
            <a:r>
              <a:rPr lang="en-US" sz="3200" dirty="0"/>
              <a:t> enhancing lobulated lesion (6 X 3.3 X 3.8 cm) in the right posterior parathyroid region in carotid space displacing the right lobe of thyroid. Carotid artery was compressed </a:t>
            </a:r>
            <a:r>
              <a:rPr lang="en-US" sz="3200" dirty="0" err="1"/>
              <a:t>anteriomedially</a:t>
            </a:r>
            <a:r>
              <a:rPr lang="en-US" sz="3200" dirty="0"/>
              <a:t>, and jugular vein was compressed laterally. The lesion was </a:t>
            </a:r>
            <a:r>
              <a:rPr lang="en-US" sz="3200" dirty="0" err="1"/>
              <a:t>extentding</a:t>
            </a:r>
            <a:r>
              <a:rPr lang="en-US" sz="3200" dirty="0"/>
              <a:t> laterally beneath the </a:t>
            </a:r>
            <a:r>
              <a:rPr lang="en-US" sz="3200" dirty="0" err="1"/>
              <a:t>sternocleomastoid</a:t>
            </a:r>
            <a:r>
              <a:rPr lang="en-US" sz="3200" dirty="0"/>
              <a:t> muscle displacing it </a:t>
            </a:r>
            <a:r>
              <a:rPr lang="en-US" sz="3200" dirty="0" err="1"/>
              <a:t>anteriolaterally</a:t>
            </a:r>
            <a:r>
              <a:rPr lang="en-US" sz="3200" dirty="0"/>
              <a:t> and inferiorly it extended along the </a:t>
            </a:r>
            <a:r>
              <a:rPr lang="en-US" sz="3200" dirty="0" err="1"/>
              <a:t>paratracheal</a:t>
            </a:r>
            <a:r>
              <a:rPr lang="en-US" sz="3200" dirty="0"/>
              <a:t> region. The differential diagnosis on imaging was Parathyroid </a:t>
            </a:r>
            <a:r>
              <a:rPr lang="en-US" sz="3200" dirty="0" err="1"/>
              <a:t>paraganglioma</a:t>
            </a:r>
            <a:r>
              <a:rPr lang="en-US" sz="3200" dirty="0"/>
              <a:t>, thyroid malignancy or </a:t>
            </a:r>
            <a:r>
              <a:rPr lang="en-US" sz="3200" dirty="0" err="1"/>
              <a:t>Schwannoma</a:t>
            </a:r>
            <a:r>
              <a:rPr lang="en-US" sz="3200" dirty="0"/>
              <a:t> </a:t>
            </a:r>
          </a:p>
          <a:p>
            <a:endParaRPr lang="en-US" sz="3200" dirty="0"/>
          </a:p>
        </p:txBody>
      </p:sp>
    </p:spTree>
    <p:extLst>
      <p:ext uri="{BB962C8B-B14F-4D97-AF65-F5344CB8AC3E}">
        <p14:creationId xmlns:p14="http://schemas.microsoft.com/office/powerpoint/2010/main" val="937026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Patient was planned for excision of the lesion. Intraoperatively a solid lesion was seen separate from the thyroid gland pushing the right side carotid artery medially and internal jugular vein was lying </a:t>
            </a:r>
            <a:r>
              <a:rPr lang="en-US" sz="3200" dirty="0" err="1"/>
              <a:t>superolaterally</a:t>
            </a:r>
            <a:r>
              <a:rPr lang="en-US" sz="3200" dirty="0"/>
              <a:t> over the mass. The mass appeared to arise within the carotid space. The thyroid gland was grossly normal</a:t>
            </a:r>
            <a:r>
              <a:rPr lang="en-US" sz="3200" dirty="0" smtClean="0"/>
              <a:t>. The </a:t>
            </a:r>
            <a:r>
              <a:rPr lang="en-US" sz="3200" dirty="0"/>
              <a:t>mass was excised separately leaving thyroid gland in situ</a:t>
            </a:r>
          </a:p>
        </p:txBody>
      </p:sp>
    </p:spTree>
    <p:extLst>
      <p:ext uri="{BB962C8B-B14F-4D97-AF65-F5344CB8AC3E}">
        <p14:creationId xmlns:p14="http://schemas.microsoft.com/office/powerpoint/2010/main" val="3587076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2331</Words>
  <Application>Microsoft Office PowerPoint</Application>
  <PresentationFormat>Widescreen</PresentationFormat>
  <Paragraphs>133</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AdvOT333dc5e5</vt:lpstr>
      <vt:lpstr>AdvOT333dc5e5+20</vt:lpstr>
      <vt:lpstr>AdvOTee8bf91a.B</vt:lpstr>
      <vt:lpstr>Arial</vt:lpstr>
      <vt:lpstr>Calibri</vt:lpstr>
      <vt:lpstr>Calibri Light</vt:lpstr>
      <vt:lpstr>Office Theme</vt:lpstr>
      <vt:lpstr>In The Name Of GOD</vt:lpstr>
      <vt:lpstr>                          Problem list</vt:lpstr>
      <vt:lpstr>                 Biochemical  persistent MTC                                     meysam orangi</vt:lpstr>
      <vt:lpstr>PowerPoint Presentation</vt:lpstr>
      <vt:lpstr>            Whether lateral neck mass was Ectopic MTC ?</vt:lpstr>
      <vt:lpstr>PowerPoint Presentation</vt:lpstr>
      <vt:lpstr>PowerPoint Presentation</vt:lpstr>
      <vt:lpstr>PowerPoint Presentation</vt:lpstr>
      <vt:lpstr>PowerPoint Presentation</vt:lpstr>
      <vt:lpstr>PowerPoint Presentation</vt:lpstr>
      <vt:lpstr>What is term of macrocalcitonin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What is correlation between preoperative/postoperative serum Ctn level with metastasis ?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Mareial and methods</vt:lpstr>
      <vt:lpstr>PowerPoint Presentation</vt:lpstr>
      <vt:lpstr>PowerPoint Presentation</vt:lpstr>
      <vt:lpstr>PowerPoint Presentation</vt:lpstr>
      <vt:lpstr>PowerPoint Presentation</vt:lpstr>
      <vt:lpstr>PowerPoint Presentation</vt:lpstr>
      <vt:lpstr>   What is imaging modality for diagnosis residual/recurrence or  metastasis in postoperative high Ctn level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shoud be do in the case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mahan</dc:creator>
  <cp:lastModifiedBy>mahan</cp:lastModifiedBy>
  <cp:revision>68</cp:revision>
  <dcterms:created xsi:type="dcterms:W3CDTF">2018-11-07T10:28:24Z</dcterms:created>
  <dcterms:modified xsi:type="dcterms:W3CDTF">2018-11-09T13:51:20Z</dcterms:modified>
</cp:coreProperties>
</file>