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6"/>
  </p:notesMasterIdLst>
  <p:sldIdLst>
    <p:sldId id="285" r:id="rId2"/>
    <p:sldId id="307" r:id="rId3"/>
    <p:sldId id="257" r:id="rId4"/>
    <p:sldId id="289" r:id="rId5"/>
    <p:sldId id="302" r:id="rId6"/>
    <p:sldId id="312" r:id="rId7"/>
    <p:sldId id="290" r:id="rId8"/>
    <p:sldId id="267" r:id="rId9"/>
    <p:sldId id="259" r:id="rId10"/>
    <p:sldId id="286" r:id="rId11"/>
    <p:sldId id="274" r:id="rId12"/>
    <p:sldId id="313" r:id="rId13"/>
    <p:sldId id="314" r:id="rId14"/>
    <p:sldId id="315" r:id="rId15"/>
    <p:sldId id="260" r:id="rId16"/>
    <p:sldId id="276" r:id="rId17"/>
    <p:sldId id="275" r:id="rId18"/>
    <p:sldId id="261" r:id="rId19"/>
    <p:sldId id="262" r:id="rId20"/>
    <p:sldId id="263" r:id="rId21"/>
    <p:sldId id="264" r:id="rId22"/>
    <p:sldId id="284" r:id="rId23"/>
    <p:sldId id="266" r:id="rId24"/>
    <p:sldId id="297" r:id="rId25"/>
    <p:sldId id="298" r:id="rId26"/>
    <p:sldId id="299" r:id="rId27"/>
    <p:sldId id="316" r:id="rId28"/>
    <p:sldId id="281" r:id="rId29"/>
    <p:sldId id="282" r:id="rId30"/>
    <p:sldId id="317" r:id="rId31"/>
    <p:sldId id="271" r:id="rId32"/>
    <p:sldId id="279" r:id="rId33"/>
    <p:sldId id="278" r:id="rId34"/>
    <p:sldId id="319" r:id="rId35"/>
    <p:sldId id="303" r:id="rId36"/>
    <p:sldId id="320" r:id="rId37"/>
    <p:sldId id="321" r:id="rId38"/>
    <p:sldId id="309" r:id="rId39"/>
    <p:sldId id="311" r:id="rId40"/>
    <p:sldId id="272" r:id="rId41"/>
    <p:sldId id="273" r:id="rId42"/>
    <p:sldId id="310" r:id="rId43"/>
    <p:sldId id="288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13C1E-6238-40DA-91E6-4F452994421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E8425-6FC3-432B-8DEF-A4CE3881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9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4EFD2C-AC6D-446B-AEF2-8A4DAB74B3F7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5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8440-A821-485E-8EE1-83BF8C70F81C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0695-F597-476E-A246-DC872F1F3B86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8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A608-8775-4B9B-9844-1F15FA1BD284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3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1E25-3D23-4EF8-8C99-FCF5B1B5D098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8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BD5-7EC3-4F29-911C-2977AB2F8B88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9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A227-0D77-4CC5-8B10-864094351F74}" type="datetime1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6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303D-81D7-4F15-B83A-057807FFB99E}" type="datetime1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1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ACB0-3B73-4574-AE69-9BC4E0C9E34E}" type="datetime1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4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5DDD-8FD2-4CF2-9B7B-9509BE06B121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B8C-EF44-467C-8FDF-478A451CAD77}" type="datetime1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C0FDEE4-3612-403F-B815-00BF10072146}" type="datetime1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6544C8-C9EC-4884-8FC0-AE4BA60856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44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44" y="2322651"/>
            <a:ext cx="3709115" cy="158215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Eftekharzadeh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201" y="557048"/>
            <a:ext cx="4964548" cy="11534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pivens</a:t>
            </a:r>
            <a:r>
              <a:rPr lang="en-US" dirty="0" smtClean="0"/>
              <a:t> trial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4" r="28663" b="33348"/>
          <a:stretch>
            <a:fillRect/>
          </a:stretch>
        </p:blipFill>
        <p:spPr>
          <a:xfrm>
            <a:off x="6852745" y="2104142"/>
            <a:ext cx="4824248" cy="3287666"/>
          </a:xfrm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199" y="1942240"/>
            <a:ext cx="5034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Randomized, double blinded, multi center, placebo controlled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247 </a:t>
            </a:r>
            <a:r>
              <a:rPr lang="en-US" sz="2400" dirty="0" smtClean="0">
                <a:solidFill>
                  <a:srgbClr val="FFFF00"/>
                </a:solidFill>
              </a:rPr>
              <a:t>non-diabetic</a:t>
            </a:r>
            <a:r>
              <a:rPr lang="en-US" sz="2400" dirty="0" smtClean="0"/>
              <a:t> patients with 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NASH; 96 wks</a:t>
            </a:r>
          </a:p>
          <a:p>
            <a:endParaRPr lang="en-US" sz="2400" dirty="0" smtClean="0"/>
          </a:p>
          <a:p>
            <a:r>
              <a:rPr lang="en-US" sz="2400" dirty="0" smtClean="0"/>
              <a:t> Three groups: </a:t>
            </a:r>
            <a:r>
              <a:rPr lang="en-US" sz="2400" dirty="0" err="1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/>
              <a:t> 30 mg daily; </a:t>
            </a:r>
            <a:r>
              <a:rPr lang="en-US" sz="2400" dirty="0" smtClean="0">
                <a:solidFill>
                  <a:srgbClr val="FFFF00"/>
                </a:solidFill>
              </a:rPr>
              <a:t>vitamin E</a:t>
            </a:r>
            <a:r>
              <a:rPr lang="en-US" sz="2400" dirty="0" smtClean="0"/>
              <a:t> 800 IU daily; placebo</a:t>
            </a:r>
          </a:p>
          <a:p>
            <a:endParaRPr lang="en-US" sz="2400" dirty="0" smtClean="0"/>
          </a:p>
          <a:p>
            <a:r>
              <a:rPr lang="en-US" sz="2400" dirty="0" smtClean="0"/>
              <a:t> Primary endpoint: ↓in NAS by at least 2 points, &amp; improvement in   ballooning by 1 point</a:t>
            </a:r>
          </a:p>
        </p:txBody>
      </p:sp>
      <p:sp>
        <p:nvSpPr>
          <p:cNvPr id="8" name="Rectangle 7"/>
          <p:cNvSpPr/>
          <p:nvPr/>
        </p:nvSpPr>
        <p:spPr>
          <a:xfrm>
            <a:off x="6431954" y="5661713"/>
            <a:ext cx="538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New England Journal of Medicine 2010; 362:1675-1685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pivens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36769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90% underwent </a:t>
            </a:r>
            <a:r>
              <a:rPr lang="en-US" sz="2000" dirty="0" smtClean="0">
                <a:solidFill>
                  <a:srgbClr val="FFFF00"/>
                </a:solidFill>
              </a:rPr>
              <a:t>end-of-treatment </a:t>
            </a:r>
            <a:r>
              <a:rPr lang="en-US" sz="2000" dirty="0" err="1" smtClean="0">
                <a:solidFill>
                  <a:srgbClr val="FFFF00"/>
                </a:solidFill>
              </a:rPr>
              <a:t>Bx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at 96 wks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placebo</a:t>
            </a:r>
            <a:r>
              <a:rPr lang="en-US" sz="24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Higher rate of improvement in NASH </a:t>
            </a:r>
            <a:r>
              <a:rPr lang="en-US" sz="2200" dirty="0" smtClean="0">
                <a:solidFill>
                  <a:srgbClr val="FFFF00"/>
                </a:solidFill>
              </a:rPr>
              <a:t>(43% vs. 19%)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Sig. better if “no worsening of ballooning” set as </a:t>
            </a:r>
            <a:r>
              <a:rPr lang="en-US" sz="2200" dirty="0" smtClean="0"/>
              <a:t>criterion </a:t>
            </a:r>
            <a:r>
              <a:rPr lang="en-US" sz="2200" dirty="0" smtClean="0">
                <a:solidFill>
                  <a:srgbClr val="FFFF00"/>
                </a:solidFill>
              </a:rPr>
              <a:t>(51</a:t>
            </a:r>
            <a:r>
              <a:rPr lang="en-US" sz="2200" dirty="0" smtClean="0">
                <a:solidFill>
                  <a:srgbClr val="FFFF00"/>
                </a:solidFill>
              </a:rPr>
              <a:t>% vs 25%)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placebo</a:t>
            </a:r>
            <a:r>
              <a:rPr lang="en-US" sz="2400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No improvement in primary outcome (</a:t>
            </a:r>
            <a:r>
              <a:rPr lang="en-US" sz="2200" dirty="0" smtClean="0">
                <a:solidFill>
                  <a:srgbClr val="FFFF00"/>
                </a:solidFill>
              </a:rPr>
              <a:t>34% vs. 19%</a:t>
            </a:r>
            <a:r>
              <a:rPr lang="en-US" sz="2200" dirty="0" smtClean="0"/>
              <a:t>, p=0.04)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Sig. better if “no worsening of ballooning” set as criterion (48% </a:t>
            </a:r>
            <a:r>
              <a:rPr lang="en-US" sz="2200" dirty="0" err="1" smtClean="0"/>
              <a:t>vs</a:t>
            </a:r>
            <a:r>
              <a:rPr lang="en-US" sz="2200" dirty="0" smtClean="0"/>
              <a:t> 25%, p=0.003)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Fibrosis</a:t>
            </a:r>
            <a:r>
              <a:rPr lang="en-US" sz="2400" dirty="0" smtClean="0"/>
              <a:t> scores were </a:t>
            </a:r>
            <a:r>
              <a:rPr lang="en-US" sz="2400" dirty="0" smtClean="0">
                <a:solidFill>
                  <a:srgbClr val="FFFF00"/>
                </a:solidFill>
              </a:rPr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significantly improved</a:t>
            </a:r>
            <a:r>
              <a:rPr lang="en-US" sz="2400" dirty="0" smtClean="0"/>
              <a:t> with either active treatment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04639" y="5919439"/>
            <a:ext cx="5382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New England Journal of Medicine </a:t>
            </a:r>
            <a:r>
              <a:rPr lang="en-US" dirty="0"/>
              <a:t>2010; 362:1675-1685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Sensitizers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704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Pioglitazone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Metfomin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/>
              <a:t>RCT with 110 </a:t>
            </a:r>
            <a:r>
              <a:rPr lang="en-US" sz="2400" dirty="0" smtClean="0">
                <a:solidFill>
                  <a:srgbClr val="FFFF00"/>
                </a:solidFill>
              </a:rPr>
              <a:t>non-diabetic</a:t>
            </a:r>
            <a:r>
              <a:rPr lang="en-US" sz="2400" dirty="0" smtClean="0"/>
              <a:t> NAFLD; better than Vitamin E in improving ALT (</a:t>
            </a:r>
            <a:r>
              <a:rPr lang="en-US" sz="2400" dirty="0" err="1" smtClean="0"/>
              <a:t>Bugianesi</a:t>
            </a:r>
            <a:r>
              <a:rPr lang="en-US" sz="2400" dirty="0" smtClean="0"/>
              <a:t> et al, 2005); </a:t>
            </a:r>
            <a:r>
              <a:rPr lang="en-US" sz="2400" dirty="0" smtClean="0">
                <a:solidFill>
                  <a:srgbClr val="FFFF00"/>
                </a:solidFill>
              </a:rPr>
              <a:t>Not confirmed </a:t>
            </a:r>
            <a:r>
              <a:rPr lang="en-US" sz="2400" dirty="0" smtClean="0"/>
              <a:t>by other trials</a:t>
            </a:r>
          </a:p>
          <a:p>
            <a:pPr lvl="1"/>
            <a:r>
              <a:rPr lang="en-US" sz="2400" dirty="0" smtClean="0"/>
              <a:t>Most studies: </a:t>
            </a:r>
            <a:r>
              <a:rPr lang="en-US" sz="2400" dirty="0" smtClean="0">
                <a:solidFill>
                  <a:srgbClr val="FFFF00"/>
                </a:solidFill>
              </a:rPr>
              <a:t>No additional </a:t>
            </a:r>
            <a:r>
              <a:rPr lang="en-US" sz="2400" dirty="0" smtClean="0"/>
              <a:t>histological/ biochemical benefit</a:t>
            </a:r>
          </a:p>
          <a:p>
            <a:r>
              <a:rPr lang="en-US" sz="2400" dirty="0" smtClean="0"/>
              <a:t>Incretin mimetics</a:t>
            </a:r>
          </a:p>
          <a:p>
            <a:pPr lvl="1"/>
            <a:r>
              <a:rPr lang="en-US" sz="2400" dirty="0" smtClean="0"/>
              <a:t>Phase II trial with </a:t>
            </a:r>
            <a:r>
              <a:rPr lang="en-US" sz="2400" dirty="0" smtClean="0">
                <a:solidFill>
                  <a:srgbClr val="FFFF00"/>
                </a:solidFill>
              </a:rPr>
              <a:t>Liraglutide</a:t>
            </a:r>
            <a:r>
              <a:rPr lang="en-US" sz="2400" dirty="0" smtClean="0"/>
              <a:t> vs. placebo; 52 overweight Pt. with NASH</a:t>
            </a:r>
          </a:p>
          <a:p>
            <a:pPr lvl="1"/>
            <a:r>
              <a:rPr lang="en-US" sz="2400" dirty="0" smtClean="0"/>
              <a:t>Possible role in delaying progression of fibrosis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 descr="Untitled3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60582" y="2010259"/>
            <a:ext cx="7581900" cy="2324100"/>
          </a:xfrm>
        </p:spPr>
      </p:pic>
      <p:sp>
        <p:nvSpPr>
          <p:cNvPr id="7" name="Rectangle 6"/>
          <p:cNvSpPr/>
          <p:nvPr/>
        </p:nvSpPr>
        <p:spPr>
          <a:xfrm>
            <a:off x="4708322" y="6355397"/>
            <a:ext cx="2607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Lancet 2016; 387: 679–90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81655" y="4578460"/>
            <a:ext cx="94803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Multicenter, double-blinded, RCT phase II; 48 wks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52 </a:t>
            </a:r>
            <a:r>
              <a:rPr lang="en-US" sz="2200" dirty="0" smtClean="0">
                <a:solidFill>
                  <a:srgbClr val="FFFF00"/>
                </a:solidFill>
              </a:rPr>
              <a:t>overweight</a:t>
            </a:r>
            <a:r>
              <a:rPr lang="en-US" sz="2200" dirty="0" smtClean="0"/>
              <a:t> (diabetic and non-diabetic) pts; </a:t>
            </a:r>
            <a:r>
              <a:rPr lang="en-US" sz="2200" dirty="0" err="1" smtClean="0"/>
              <a:t>Liraglutide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1.8 mg/d</a:t>
            </a:r>
            <a:r>
              <a:rPr lang="en-US" sz="2200" dirty="0" smtClean="0"/>
              <a:t> </a:t>
            </a:r>
            <a:r>
              <a:rPr lang="en-US" sz="2200" dirty="0" err="1" smtClean="0"/>
              <a:t>vs</a:t>
            </a:r>
            <a:r>
              <a:rPr lang="en-US" sz="2200" dirty="0" smtClean="0"/>
              <a:t> placebo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Primary outcome</a:t>
            </a:r>
            <a:r>
              <a:rPr lang="en-US" sz="2200" dirty="0" smtClean="0"/>
              <a:t>: disappearance of ballooning without worsening of fibrosis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Secondary outcome: changes in NAS, liver enzymes, non-invasive biomarkers,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1076" y="987972"/>
            <a:ext cx="4204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LEAN Trial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lean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3055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39%</a:t>
            </a:r>
            <a:r>
              <a:rPr lang="en-US" dirty="0" smtClean="0"/>
              <a:t> in the </a:t>
            </a:r>
            <a:r>
              <a:rPr lang="en-US" dirty="0" err="1" smtClean="0"/>
              <a:t>Tx</a:t>
            </a:r>
            <a:r>
              <a:rPr lang="en-US" dirty="0" smtClean="0"/>
              <a:t> group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9%</a:t>
            </a:r>
            <a:r>
              <a:rPr lang="en-US" dirty="0" smtClean="0"/>
              <a:t> in the Pl group had resolution of definite NASH with no worsening of fibrosis, thereby meeting the primary outcome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RR of response when receiving Lira </a:t>
            </a:r>
            <a:r>
              <a:rPr lang="en-US" dirty="0" err="1" smtClean="0"/>
              <a:t>vs</a:t>
            </a:r>
            <a:r>
              <a:rPr lang="en-US" dirty="0" smtClean="0"/>
              <a:t> Pl, adjusted for diabetes was </a:t>
            </a:r>
            <a:r>
              <a:rPr lang="en-US" dirty="0" smtClean="0">
                <a:solidFill>
                  <a:srgbClr val="FFFF00"/>
                </a:solidFill>
              </a:rPr>
              <a:t>3∙7</a:t>
            </a:r>
            <a:r>
              <a:rPr lang="en-US" dirty="0" smtClean="0"/>
              <a:t> (1∙0–13∙5; p=0∙047)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Fewer patients in the Lira group had </a:t>
            </a:r>
            <a:r>
              <a:rPr lang="en-US" dirty="0" smtClean="0">
                <a:solidFill>
                  <a:srgbClr val="FFFF00"/>
                </a:solidFill>
              </a:rPr>
              <a:t>progression of fibrosis</a:t>
            </a:r>
            <a:r>
              <a:rPr lang="en-US" dirty="0" smtClean="0"/>
              <a:t> than in the Pl group (9% </a:t>
            </a:r>
            <a:r>
              <a:rPr lang="en-US" dirty="0" err="1" smtClean="0"/>
              <a:t>vs</a:t>
            </a:r>
            <a:r>
              <a:rPr lang="en-US" dirty="0" smtClean="0"/>
              <a:t> 26%)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No differences </a:t>
            </a:r>
            <a:r>
              <a:rPr lang="en-US" dirty="0" smtClean="0"/>
              <a:t>were seen in lobular inflammation and overall NAFLD activity score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07356" y="5934988"/>
            <a:ext cx="2607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Lancet 2016; 387: 679–90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Antilipidemics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54813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Fibrate</a:t>
            </a:r>
          </a:p>
          <a:p>
            <a:pPr lvl="1"/>
            <a:r>
              <a:rPr lang="en-US" sz="2400" dirty="0" smtClean="0"/>
              <a:t>Improvement(?) in liver enzymes, but no histologic changes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Niacin</a:t>
            </a:r>
          </a:p>
          <a:p>
            <a:pPr lvl="1"/>
            <a:r>
              <a:rPr lang="en-US" sz="2400" dirty="0" smtClean="0"/>
              <a:t>Possible </a:t>
            </a:r>
            <a:r>
              <a:rPr lang="en-US" sz="2400" dirty="0" smtClean="0">
                <a:solidFill>
                  <a:srgbClr val="FFFF00"/>
                </a:solidFill>
              </a:rPr>
              <a:t>hepatotoxic</a:t>
            </a:r>
            <a:r>
              <a:rPr lang="en-US" sz="2400" dirty="0" smtClean="0"/>
              <a:t> effects in some studies</a:t>
            </a:r>
          </a:p>
          <a:p>
            <a:pPr>
              <a:lnSpc>
                <a:spcPct val="160000"/>
              </a:lnSpc>
            </a:pPr>
            <a:r>
              <a:rPr lang="en-US" sz="2600" dirty="0" smtClean="0"/>
              <a:t>NPC1L1 inhibitor</a:t>
            </a:r>
          </a:p>
          <a:p>
            <a:pPr lvl="1"/>
            <a:r>
              <a:rPr lang="en-US" sz="2400" dirty="0" smtClean="0"/>
              <a:t>RCT with 32 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NAFLD; </a:t>
            </a:r>
            <a:r>
              <a:rPr lang="en-US" sz="2400" dirty="0" smtClean="0">
                <a:solidFill>
                  <a:srgbClr val="FFFF00"/>
                </a:solidFill>
              </a:rPr>
              <a:t>Ezetimibe</a:t>
            </a:r>
            <a:r>
              <a:rPr lang="en-US" sz="2400" dirty="0" smtClean="0"/>
              <a:t> 10 vs. placebo for 6 months; sig. </a:t>
            </a:r>
            <a:r>
              <a:rPr lang="en-US" sz="2400" dirty="0" smtClean="0">
                <a:solidFill>
                  <a:srgbClr val="FFFF00"/>
                </a:solidFill>
              </a:rPr>
              <a:t>improvement in ballooning/ fibrosis </a:t>
            </a:r>
            <a:r>
              <a:rPr lang="en-US" sz="2400" dirty="0" smtClean="0"/>
              <a:t>but no change in inflammation/ steatosis; significant increase in hepatic long-chain FA, oxidative stress, </a:t>
            </a:r>
            <a:r>
              <a:rPr lang="en-US" sz="2400" dirty="0" smtClean="0">
                <a:solidFill>
                  <a:srgbClr val="FFFF00"/>
                </a:solidFill>
              </a:rPr>
              <a:t>IR and HbA1C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Polyunsaturated </a:t>
            </a:r>
            <a:r>
              <a:rPr lang="en-US" dirty="0"/>
              <a:t>fatty </a:t>
            </a:r>
            <a:r>
              <a:rPr lang="en-US" dirty="0" smtClean="0"/>
              <a:t>acids (PUFA)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7147"/>
            <a:ext cx="10515600" cy="26691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RCT with 37 pts; </a:t>
            </a:r>
            <a:r>
              <a:rPr lang="en-US" dirty="0" err="1" smtClean="0"/>
              <a:t>Bx</a:t>
            </a:r>
            <a:r>
              <a:rPr lang="en-US" dirty="0" smtClean="0"/>
              <a:t> proven NASH; PUFA vs. placebo; 48 </a:t>
            </a:r>
            <a:r>
              <a:rPr lang="en-US" dirty="0" err="1" smtClean="0"/>
              <a:t>wks</a:t>
            </a:r>
            <a:r>
              <a:rPr lang="en-US" dirty="0" smtClean="0"/>
              <a:t>;  sig. improvement in steatosis &amp; NAS in </a:t>
            </a:r>
            <a:r>
              <a:rPr lang="en-US" dirty="0" smtClean="0">
                <a:solidFill>
                  <a:srgbClr val="FFFF00"/>
                </a:solidFill>
              </a:rPr>
              <a:t>placebo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group</a:t>
            </a:r>
            <a:r>
              <a:rPr lang="en-US" dirty="0" smtClean="0"/>
              <a:t>, worsening of IR in PUFA group.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RCT with 34 pts; </a:t>
            </a:r>
            <a:r>
              <a:rPr lang="en-US" dirty="0" err="1" smtClean="0"/>
              <a:t>Bx</a:t>
            </a:r>
            <a:r>
              <a:rPr lang="en-US" dirty="0" smtClean="0"/>
              <a:t> proven NASH; n-3 fish oil </a:t>
            </a:r>
            <a:r>
              <a:rPr lang="en-US" dirty="0" smtClean="0"/>
              <a:t>3000 mg/d </a:t>
            </a:r>
            <a:r>
              <a:rPr lang="en-US" dirty="0" smtClean="0"/>
              <a:t>for 1 y; </a:t>
            </a:r>
            <a:r>
              <a:rPr lang="en-US" dirty="0" smtClean="0">
                <a:solidFill>
                  <a:srgbClr val="FFFF00"/>
                </a:solidFill>
              </a:rPr>
              <a:t>No difference </a:t>
            </a:r>
            <a:r>
              <a:rPr lang="en-US" dirty="0" smtClean="0"/>
              <a:t>between the 2 group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48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Beneficial effect on NAFLD likely due to anti-inflammatory, antioxidants and </a:t>
            </a:r>
            <a:r>
              <a:rPr lang="en-US" sz="2400" dirty="0" err="1" smtClean="0"/>
              <a:t>antifibrogenic</a:t>
            </a:r>
            <a:r>
              <a:rPr lang="en-US" sz="2400" dirty="0" smtClean="0"/>
              <a:t> properties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RCT involving </a:t>
            </a:r>
            <a:r>
              <a:rPr lang="en-US" sz="2400" dirty="0" err="1" smtClean="0"/>
              <a:t>hyperlipidemic</a:t>
            </a:r>
            <a:r>
              <a:rPr lang="en-US" sz="2400" dirty="0" smtClean="0"/>
              <a:t> pts with </a:t>
            </a:r>
            <a:r>
              <a:rPr lang="en-US" sz="2400" dirty="0" smtClean="0">
                <a:solidFill>
                  <a:srgbClr val="FFFF00"/>
                </a:solidFill>
              </a:rPr>
              <a:t>US evidence </a:t>
            </a:r>
            <a:r>
              <a:rPr lang="en-US" sz="2400" dirty="0" smtClean="0"/>
              <a:t>of NAFLD; comparing Atorvastatin 20 daily, </a:t>
            </a:r>
            <a:r>
              <a:rPr lang="en-US" sz="2400" dirty="0" err="1" smtClean="0"/>
              <a:t>Fenofibrate</a:t>
            </a:r>
            <a:r>
              <a:rPr lang="en-US" sz="2400" dirty="0" smtClean="0"/>
              <a:t> 200 daily and combination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Atorvastatin alone and </a:t>
            </a:r>
            <a:r>
              <a:rPr lang="en-US" sz="2400" dirty="0" smtClean="0">
                <a:solidFill>
                  <a:srgbClr val="FFFF00"/>
                </a:solidFill>
              </a:rPr>
              <a:t>combination</a:t>
            </a:r>
            <a:r>
              <a:rPr lang="en-US" sz="2400" dirty="0" smtClean="0"/>
              <a:t> had a higher degree of biochemical and </a:t>
            </a:r>
            <a:r>
              <a:rPr lang="en-US" sz="2400" dirty="0" smtClean="0">
                <a:solidFill>
                  <a:srgbClr val="FFFF00"/>
                </a:solidFill>
              </a:rPr>
              <a:t>US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NAFLD regression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92815"/>
            <a:ext cx="10329672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Vitamin E 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The PIVENS trial/ The TONIC trial: No improvement in fibrosis</a:t>
            </a:r>
          </a:p>
          <a:p>
            <a:pPr lvl="1">
              <a:lnSpc>
                <a:spcPct val="10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1000 IU/d + </a:t>
            </a: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C 1000 mg/d </a:t>
            </a:r>
            <a:r>
              <a:rPr lang="en-US" sz="2400" dirty="0" smtClean="0"/>
              <a:t>for 6 M (45 pts with 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NASH): improvement in fibrosis but not in </a:t>
            </a:r>
            <a:r>
              <a:rPr lang="en-US" sz="2400" dirty="0" err="1" smtClean="0"/>
              <a:t>necroinflammaton</a:t>
            </a:r>
            <a:r>
              <a:rPr lang="en-US" sz="2400" dirty="0" smtClean="0"/>
              <a:t> and ALT</a:t>
            </a:r>
          </a:p>
          <a:p>
            <a:pPr lvl="1">
              <a:lnSpc>
                <a:spcPct val="10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+ </a:t>
            </a:r>
            <a:r>
              <a:rPr lang="en-US" sz="2400" dirty="0" err="1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alone </a:t>
            </a:r>
            <a:r>
              <a:rPr lang="en-US" sz="2400" dirty="0" smtClean="0"/>
              <a:t>(small study): improvement in </a:t>
            </a:r>
            <a:r>
              <a:rPr lang="en-US" sz="2400" dirty="0" err="1" smtClean="0"/>
              <a:t>fobrosis</a:t>
            </a:r>
            <a:endParaRPr lang="en-US" sz="2400" dirty="0" smtClean="0"/>
          </a:p>
          <a:p>
            <a:pPr lvl="1">
              <a:lnSpc>
                <a:spcPct val="10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+ </a:t>
            </a:r>
            <a:r>
              <a:rPr lang="en-US" sz="2400" dirty="0" err="1" smtClean="0">
                <a:solidFill>
                  <a:srgbClr val="FFFF00"/>
                </a:solidFill>
              </a:rPr>
              <a:t>ursodeoxycholic</a:t>
            </a:r>
            <a:r>
              <a:rPr lang="en-US" sz="2400" dirty="0" smtClean="0">
                <a:solidFill>
                  <a:srgbClr val="FFFF00"/>
                </a:solidFill>
              </a:rPr>
              <a:t> acid (UDCA)</a:t>
            </a:r>
            <a:r>
              <a:rPr lang="en-US" sz="2400" dirty="0" smtClean="0"/>
              <a:t> for 2 y (48 pts with 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NASH): improvement in ALT and steatosis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S-</a:t>
            </a:r>
            <a:r>
              <a:rPr lang="en-US" sz="2400" dirty="0" err="1" smtClean="0">
                <a:solidFill>
                  <a:srgbClr val="FFFF00"/>
                </a:solidFill>
              </a:rPr>
              <a:t>adenosyl</a:t>
            </a:r>
            <a:r>
              <a:rPr lang="en-US" sz="2400" dirty="0" smtClean="0">
                <a:solidFill>
                  <a:srgbClr val="FFFF00"/>
                </a:solidFill>
              </a:rPr>
              <a:t> methionine (SAM), N-acetyl cysteine (NAC)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Short duration, small samples, not enough evidence to support or oppose its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8092" y="6221093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Anti-inflammatory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56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Pentoxifylline</a:t>
            </a:r>
            <a:endParaRPr lang="en-US" sz="2400" dirty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 xanthine derivative, inhibits TNF alpha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RCT with 49 pts (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NASH); placebo controlled trial; Significant improvement in ALT, steatosis, inflammation, </a:t>
            </a:r>
            <a:r>
              <a:rPr lang="en-US" sz="2400" dirty="0" smtClean="0">
                <a:solidFill>
                  <a:srgbClr val="FFFF00"/>
                </a:solidFill>
              </a:rPr>
              <a:t>fibrosis</a:t>
            </a:r>
            <a:r>
              <a:rPr lang="en-US" sz="2400" dirty="0" smtClean="0"/>
              <a:t>; No change in </a:t>
            </a:r>
            <a:r>
              <a:rPr lang="en-US" sz="2400" dirty="0" smtClean="0">
                <a:solidFill>
                  <a:srgbClr val="FFFF00"/>
                </a:solidFill>
              </a:rPr>
              <a:t>ballooning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RCT with 30 pts; no improvement in ALT &amp; histology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Meta-analysis of RCTs</a:t>
            </a:r>
            <a:r>
              <a:rPr lang="en-US" sz="2400" dirty="0" smtClean="0"/>
              <a:t>: </a:t>
            </a:r>
            <a:r>
              <a:rPr lang="en-US" sz="2400" dirty="0" err="1" smtClean="0"/>
              <a:t>Pentoxifylline</a:t>
            </a:r>
            <a:r>
              <a:rPr lang="en-US" sz="2400" dirty="0" smtClean="0"/>
              <a:t> significantly reduced ALT, BMI, FPG, steatosis, lobular inflammation and </a:t>
            </a:r>
            <a:r>
              <a:rPr lang="en-US" sz="2400" dirty="0" smtClean="0">
                <a:solidFill>
                  <a:srgbClr val="FFFF00"/>
                </a:solidFill>
              </a:rPr>
              <a:t>fibrosis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Larger well designed </a:t>
            </a:r>
            <a:r>
              <a:rPr lang="en-US" sz="2400" dirty="0" smtClean="0"/>
              <a:t>RCTs </a:t>
            </a:r>
            <a:r>
              <a:rPr lang="en-US" sz="2400" dirty="0" smtClean="0"/>
              <a:t>still needed to confirm these results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49517" y="1545013"/>
            <a:ext cx="7998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Pharmacotherapy for </a:t>
            </a:r>
          </a:p>
          <a:p>
            <a:pPr algn="ctr"/>
            <a:r>
              <a:rPr lang="en-US" sz="4400" dirty="0" smtClean="0">
                <a:latin typeface="+mj-lt"/>
              </a:rPr>
              <a:t>Non-Alcoholic Fatty Liver Disease</a:t>
            </a:r>
            <a:endParaRPr lang="en-US" sz="4400" dirty="0"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59719" y="4296786"/>
            <a:ext cx="7504386" cy="17151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Anita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Eftekharzadeh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MD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lang="en-US" dirty="0" smtClean="0"/>
              <a:t>Endocrinologist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Institute for Endocrine Sciences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July 2016, Tehran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8221" y="3247697"/>
            <a:ext cx="338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Updated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5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Intestinal bacterial content may be related to the pathogenesis of NASH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Probiotics</a:t>
            </a:r>
            <a:r>
              <a:rPr lang="en-US" sz="2400" dirty="0" smtClean="0"/>
              <a:t> tested: Lactobacillus </a:t>
            </a:r>
            <a:r>
              <a:rPr lang="en-US" sz="2400" dirty="0" err="1" smtClean="0"/>
              <a:t>bulgaricus</a:t>
            </a:r>
            <a:r>
              <a:rPr lang="en-US" sz="2400" dirty="0" smtClean="0"/>
              <a:t>, Streptococcus </a:t>
            </a:r>
            <a:r>
              <a:rPr lang="en-US" sz="2400" dirty="0" err="1" smtClean="0"/>
              <a:t>thermophilus</a:t>
            </a:r>
            <a:r>
              <a:rPr lang="en-US" sz="2400" dirty="0" smtClean="0"/>
              <a:t>, </a:t>
            </a:r>
            <a:r>
              <a:rPr lang="en-US" sz="2400" dirty="0" err="1" smtClean="0"/>
              <a:t>Bifidobacterium</a:t>
            </a:r>
            <a:r>
              <a:rPr lang="en-US" sz="2400" dirty="0" smtClean="0"/>
              <a:t> </a:t>
            </a:r>
            <a:r>
              <a:rPr lang="en-US" sz="2400" dirty="0" err="1" smtClean="0"/>
              <a:t>longum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Meta-analysis</a:t>
            </a:r>
            <a:r>
              <a:rPr lang="en-US" sz="2400" dirty="0" smtClean="0"/>
              <a:t> of 4 double-blind RCT with </a:t>
            </a:r>
            <a:r>
              <a:rPr lang="en-US" sz="2400" dirty="0" smtClean="0">
                <a:solidFill>
                  <a:srgbClr val="FFFF00"/>
                </a:solidFill>
              </a:rPr>
              <a:t>134 </a:t>
            </a:r>
            <a:r>
              <a:rPr lang="en-US" sz="2400" dirty="0" err="1" smtClean="0">
                <a:solidFill>
                  <a:srgbClr val="FFFF00"/>
                </a:solidFill>
              </a:rPr>
              <a:t>Bx</a:t>
            </a:r>
            <a:r>
              <a:rPr lang="en-US" sz="2400" dirty="0" smtClean="0">
                <a:solidFill>
                  <a:srgbClr val="FFFF00"/>
                </a:solidFill>
              </a:rPr>
              <a:t> proven</a:t>
            </a:r>
            <a:r>
              <a:rPr lang="en-US" sz="2400" dirty="0" smtClean="0"/>
              <a:t> NAFL/NASH patients: probiotics significantly decrease </a:t>
            </a:r>
            <a:r>
              <a:rPr lang="en-US" sz="2400" dirty="0" err="1" smtClean="0"/>
              <a:t>T.Chol</a:t>
            </a:r>
            <a:r>
              <a:rPr lang="en-US" sz="2400" dirty="0" smtClean="0"/>
              <a:t>, </a:t>
            </a:r>
            <a:r>
              <a:rPr lang="en-US" sz="2400" dirty="0" smtClean="0"/>
              <a:t>aminotransferases</a:t>
            </a:r>
            <a:r>
              <a:rPr lang="en-US" sz="2400" dirty="0" smtClean="0"/>
              <a:t>, HOMA-IR and TNF alpha.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Cytoprotective</a:t>
            </a:r>
            <a:r>
              <a:rPr lang="en-US" dirty="0" smtClean="0"/>
              <a:t>/ </a:t>
            </a:r>
            <a:r>
              <a:rPr lang="en-US" dirty="0" err="1" smtClean="0"/>
              <a:t>antiapoptotic</a:t>
            </a:r>
            <a:r>
              <a:rPr lang="en-US" dirty="0" smtClean="0"/>
              <a:t>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153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 err="1" smtClean="0">
                <a:solidFill>
                  <a:srgbClr val="FFFF00"/>
                </a:solidFill>
              </a:rPr>
              <a:t>Ursodeoxycholic</a:t>
            </a:r>
            <a:r>
              <a:rPr lang="en-US" sz="2600" dirty="0" smtClean="0">
                <a:solidFill>
                  <a:srgbClr val="FFFF00"/>
                </a:solidFill>
              </a:rPr>
              <a:t> acid (UDCA)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Mixed results with low and high dose UDCA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Systematic review: UDCA </a:t>
            </a:r>
            <a:r>
              <a:rPr lang="en-US" sz="2400" dirty="0" err="1" smtClean="0"/>
              <a:t>monotherapy</a:t>
            </a:r>
            <a:r>
              <a:rPr lang="en-US" sz="2400" dirty="0" smtClean="0"/>
              <a:t> improved liver enzymes, </a:t>
            </a:r>
            <a:r>
              <a:rPr lang="en-US" sz="2400" dirty="0" err="1" smtClean="0"/>
              <a:t>steatosis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FF00"/>
                </a:solidFill>
              </a:rPr>
              <a:t>fibrosis</a:t>
            </a:r>
            <a:r>
              <a:rPr lang="en-US" sz="2400" dirty="0" smtClean="0"/>
              <a:t> in few studies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UDCA </a:t>
            </a:r>
            <a:r>
              <a:rPr lang="en-US" sz="2400" dirty="0" smtClean="0">
                <a:solidFill>
                  <a:srgbClr val="FFFF00"/>
                </a:solidFill>
              </a:rPr>
              <a:t>combined</a:t>
            </a:r>
            <a:r>
              <a:rPr lang="en-US" sz="2400" dirty="0" smtClean="0"/>
              <a:t> with other drugs showed </a:t>
            </a:r>
            <a:r>
              <a:rPr lang="en-US" sz="2400" dirty="0" smtClean="0">
                <a:solidFill>
                  <a:srgbClr val="FFFF00"/>
                </a:solidFill>
              </a:rPr>
              <a:t>greater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improvement</a:t>
            </a:r>
            <a:r>
              <a:rPr lang="en-US" sz="2400" dirty="0" smtClean="0"/>
              <a:t> in </a:t>
            </a:r>
            <a:r>
              <a:rPr lang="en-US" sz="2400" dirty="0" err="1" smtClean="0"/>
              <a:t>steatosis</a:t>
            </a:r>
            <a:r>
              <a:rPr lang="en-US" sz="2400" dirty="0" smtClean="0"/>
              <a:t> and inflammation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There might be variation in outcome with low and high dose UDCA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06561" y="5845383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therapeutic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2744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Renin-Angiotensin-Aldosterone System (RAAS) inhibitors: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Cross-sectional study; 290 pts with NAFLD; with and without RAAS blocker; less ballooning and </a:t>
            </a:r>
            <a:r>
              <a:rPr lang="en-US" sz="2400" dirty="0">
                <a:solidFill>
                  <a:srgbClr val="FFFF00"/>
                </a:solidFill>
              </a:rPr>
              <a:t>lower fibrosis stage </a:t>
            </a:r>
            <a:r>
              <a:rPr lang="en-US" sz="2400" dirty="0"/>
              <a:t>in pts on RAAS blockers.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54 </a:t>
            </a:r>
            <a:r>
              <a:rPr lang="en-US" sz="2400" dirty="0" smtClean="0"/>
              <a:t>pts with HTN and NASH; randomized to Valsartan/</a:t>
            </a:r>
            <a:r>
              <a:rPr lang="en-US" sz="2400" dirty="0" err="1" smtClean="0"/>
              <a:t>Telmisartan</a:t>
            </a:r>
            <a:r>
              <a:rPr lang="en-US" sz="2400" dirty="0" smtClean="0"/>
              <a:t> for 20 M; Both improved OT/PT and IR; </a:t>
            </a:r>
            <a:r>
              <a:rPr lang="en-US" sz="2400" dirty="0" err="1" smtClean="0">
                <a:solidFill>
                  <a:srgbClr val="FFFF00"/>
                </a:solidFill>
              </a:rPr>
              <a:t>Telmisartan</a:t>
            </a:r>
            <a:r>
              <a:rPr lang="en-US" sz="2400" dirty="0" smtClean="0">
                <a:solidFill>
                  <a:srgbClr val="FFFF00"/>
                </a:solidFill>
              </a:rPr>
              <a:t> improved NAS &amp; </a:t>
            </a:r>
            <a:r>
              <a:rPr lang="en-US" sz="2400" dirty="0" smtClean="0">
                <a:solidFill>
                  <a:srgbClr val="FFFF00"/>
                </a:solidFill>
              </a:rPr>
              <a:t>fibrosis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092" y="5593282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693"/>
            <a:ext cx="10515600" cy="381551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Milk thistle (</a:t>
            </a:r>
            <a:r>
              <a:rPr lang="en-US" sz="2400" dirty="0" err="1" smtClean="0">
                <a:solidFill>
                  <a:srgbClr val="FFFF00"/>
                </a:solidFill>
              </a:rPr>
              <a:t>silymarin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Antioxidant, anti-inflammatory, </a:t>
            </a:r>
            <a:r>
              <a:rPr lang="en-US" sz="2400" dirty="0" err="1" smtClean="0"/>
              <a:t>antifibrogenic</a:t>
            </a:r>
            <a:r>
              <a:rPr lang="en-US" sz="2400" dirty="0" smtClean="0"/>
              <a:t> activity; help with liver cell regeneration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RCT; </a:t>
            </a:r>
            <a:r>
              <a:rPr lang="en-US" sz="2400" dirty="0" err="1" smtClean="0"/>
              <a:t>Silybin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FFFF00"/>
                </a:solidFill>
              </a:rPr>
              <a:t>combination with vitamin E</a:t>
            </a:r>
            <a:r>
              <a:rPr lang="en-US" sz="2400" dirty="0" smtClean="0"/>
              <a:t> and phospholipids; improved steatosis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RCT; In combination with </a:t>
            </a:r>
            <a:r>
              <a:rPr lang="en-US" sz="2400" dirty="0" err="1" smtClean="0">
                <a:solidFill>
                  <a:srgbClr val="FFFF00"/>
                </a:solidFill>
              </a:rPr>
              <a:t>phophatidylcholine</a:t>
            </a:r>
            <a:r>
              <a:rPr lang="en-US" sz="2400" dirty="0" smtClean="0"/>
              <a:t>; 138 pts for 12 M; significant improvement in liver enzymes, HOMA-IR, liver histology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240" y="2593318"/>
            <a:ext cx="3975538" cy="1325563"/>
          </a:xfrm>
        </p:spPr>
        <p:txBody>
          <a:bodyPr/>
          <a:lstStyle/>
          <a:p>
            <a:r>
              <a:rPr lang="en-US" dirty="0" smtClean="0"/>
              <a:t>Upcoming drugs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61847" y="682580"/>
          <a:ext cx="10149589" cy="5324664"/>
        </p:xfrm>
        <a:graphic>
          <a:graphicData uri="http://schemas.openxmlformats.org/drawingml/2006/table">
            <a:tbl>
              <a:tblPr/>
              <a:tblGrid>
                <a:gridCol w="1778322"/>
                <a:gridCol w="2820473"/>
                <a:gridCol w="5550794"/>
              </a:tblGrid>
              <a:tr h="5280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/>
                        <a:t>Therapeutic agent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/>
                        <a:t>Target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/>
                        <a:t>Proposed mode of action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61604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/>
                        <a:t>BMS986036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Modulation of FGF21 metabolism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Improvement of hepatic lipid and glucose metabolism; anti-inflammatory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604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err="1"/>
                        <a:t>Cenicriviroc</a:t>
                      </a:r>
                      <a:endParaRPr lang="en-US" sz="1800" b="1" dirty="0"/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CCR2 </a:t>
                      </a:r>
                      <a:r>
                        <a:rPr lang="en-US" sz="1800" dirty="0"/>
                        <a:t>and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CCR5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Inhibition of CCR2- and CCR5-mediated </a:t>
                      </a:r>
                      <a:r>
                        <a:rPr lang="en-US" sz="1800" dirty="0" err="1"/>
                        <a:t>monocyte</a:t>
                      </a:r>
                      <a:r>
                        <a:rPr lang="en-US" sz="1800" dirty="0"/>
                        <a:t>/macrophage infiltration and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inflammation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705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err="1"/>
                        <a:t>Elafibranor</a:t>
                      </a:r>
                      <a:endParaRPr lang="en-US" sz="1800" b="1" dirty="0"/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Modulation of hepatic </a:t>
                      </a:r>
                      <a:r>
                        <a:rPr lang="en-US" sz="1800" dirty="0" err="1">
                          <a:solidFill>
                            <a:srgbClr val="FFFF00"/>
                          </a:solidFill>
                        </a:rPr>
                        <a:t>PPARα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 and </a:t>
                      </a:r>
                      <a:r>
                        <a:rPr lang="en-US" sz="1800" dirty="0" err="1">
                          <a:solidFill>
                            <a:srgbClr val="FFFF00"/>
                          </a:solidFill>
                        </a:rPr>
                        <a:t>PPARδ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1800" dirty="0"/>
                        <a:t>pathways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Stimulation of NEFA oxidation; improvement of lipid and glucose metabolism; prevention of inflammation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5655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err="1"/>
                        <a:t>Emricasan</a:t>
                      </a:r>
                      <a:endParaRPr lang="en-US" sz="1800" b="1" dirty="0"/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/>
                        <a:t>Caspase</a:t>
                      </a:r>
                      <a:r>
                        <a:rPr lang="en-US" sz="1800" dirty="0"/>
                        <a:t> pathways (pan-</a:t>
                      </a:r>
                      <a:r>
                        <a:rPr lang="en-US" sz="1800" dirty="0" err="1"/>
                        <a:t>caspase</a:t>
                      </a:r>
                      <a:r>
                        <a:rPr lang="en-US" sz="1800" dirty="0"/>
                        <a:t> inhibitor)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Inhibition of fibrosis </a:t>
                      </a:r>
                      <a:r>
                        <a:rPr lang="en-US" sz="1800" dirty="0"/>
                        <a:t>by blocking </a:t>
                      </a:r>
                      <a:r>
                        <a:rPr lang="en-US" sz="1800" dirty="0" err="1"/>
                        <a:t>caspase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protease activation and apoptosis pathways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/>
                        <a:t>GR-MD-02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Galectin-3 inhibitor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Prevention of inflammation and fibrosis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err="1">
                          <a:solidFill>
                            <a:srgbClr val="FFFF00"/>
                          </a:solidFill>
                        </a:rPr>
                        <a:t>Obeticholic</a:t>
                      </a:r>
                      <a:r>
                        <a:rPr lang="en-US" sz="1800" b="1" dirty="0">
                          <a:solidFill>
                            <a:srgbClr val="FFFF00"/>
                          </a:solidFill>
                        </a:rPr>
                        <a:t> acid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FXR agonist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Regulation of 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hepatic glucose and lipid metabolism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/>
                        <a:t>Px-104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FXR agonist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Regulation of hepatic glucose and lipid metabolism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7553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err="1"/>
                        <a:t>Simtuzumab</a:t>
                      </a:r>
                      <a:endParaRPr lang="en-US" sz="1800" b="1" dirty="0"/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LOXL2 enzyme activity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Inhibition of fibrosis by a LOXL2 monoclonal antibody</a:t>
                      </a:r>
                    </a:p>
                  </a:txBody>
                  <a:tcPr marL="44054" marR="44054" marT="22027" marB="220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5352" y="6137632"/>
            <a:ext cx="36996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FXR, </a:t>
            </a:r>
            <a:r>
              <a:rPr lang="en-US" sz="11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Farnesoid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 receptor; LOXL2, </a:t>
            </a:r>
            <a:r>
              <a:rPr lang="en-US" sz="11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Lysyl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-like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6938" y="6072452"/>
            <a:ext cx="336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;59 1112-1120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040" y="295993"/>
            <a:ext cx="4431962" cy="10853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FLINT study</a:t>
            </a:r>
            <a:endParaRPr lang="en-US" dirty="0"/>
          </a:p>
        </p:txBody>
      </p:sp>
      <p:pic>
        <p:nvPicPr>
          <p:cNvPr id="4" name="Content Placeholder 3" descr="Untitled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4807" y="1371903"/>
            <a:ext cx="6881843" cy="4564666"/>
          </a:xfrm>
        </p:spPr>
      </p:pic>
      <p:sp>
        <p:nvSpPr>
          <p:cNvPr id="5" name="TextBox 4"/>
          <p:cNvSpPr txBox="1"/>
          <p:nvPr/>
        </p:nvSpPr>
        <p:spPr>
          <a:xfrm>
            <a:off x="819807" y="530304"/>
            <a:ext cx="35847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Multicenter, double-blind RCT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283 pts assigned to either 25 mg </a:t>
            </a:r>
            <a:r>
              <a:rPr lang="en-US" sz="2000" dirty="0" err="1" smtClean="0"/>
              <a:t>Obeticholic</a:t>
            </a:r>
            <a:r>
              <a:rPr lang="en-US" sz="2000" dirty="0" smtClean="0"/>
              <a:t> acid or placebo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primary outcome measure was a </a:t>
            </a:r>
            <a:r>
              <a:rPr lang="en-US" sz="2000" dirty="0" smtClean="0">
                <a:solidFill>
                  <a:srgbClr val="FFFF00"/>
                </a:solidFill>
              </a:rPr>
              <a:t>decrease in NAS by at least 2 points </a:t>
            </a:r>
            <a:r>
              <a:rPr lang="en-US" sz="2000" dirty="0" smtClean="0"/>
              <a:t>without worsening of fibrosis from baseline to the end of treatment (72 wks).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Stopped early because of efficacy.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Obeticholic</a:t>
            </a:r>
            <a:r>
              <a:rPr lang="en-US" sz="2000" dirty="0" smtClean="0"/>
              <a:t> acid improved hepatic </a:t>
            </a:r>
            <a:r>
              <a:rPr lang="en-US" sz="2000" dirty="0" err="1" smtClean="0"/>
              <a:t>steatosis</a:t>
            </a:r>
            <a:r>
              <a:rPr lang="en-US" sz="2000" dirty="0" smtClean="0"/>
              <a:t>, inflammation, </a:t>
            </a:r>
            <a:r>
              <a:rPr lang="en-US" sz="2000" dirty="0" err="1" smtClean="0"/>
              <a:t>hepatocyte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ballooning, and fibrosis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649885" y="6230692"/>
            <a:ext cx="271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Lancet </a:t>
            </a:r>
            <a:r>
              <a:rPr lang="en-US" b="1" dirty="0" smtClean="0"/>
              <a:t>2015</a:t>
            </a:r>
            <a:r>
              <a:rPr lang="en-US" dirty="0" smtClean="0"/>
              <a:t>;385 956-965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60394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Rationale and Definitions</a:t>
            </a:r>
          </a:p>
          <a:p>
            <a:r>
              <a:rPr lang="en-US" sz="2400" dirty="0" smtClean="0"/>
              <a:t>Review of Literature</a:t>
            </a:r>
          </a:p>
          <a:p>
            <a:pPr lvl="1"/>
            <a:r>
              <a:rPr lang="en-US" sz="2000" dirty="0" smtClean="0"/>
              <a:t>Insulin sensitizers</a:t>
            </a:r>
          </a:p>
          <a:p>
            <a:pPr lvl="1"/>
            <a:r>
              <a:rPr lang="en-US" sz="2000" dirty="0" smtClean="0"/>
              <a:t>Anti-</a:t>
            </a:r>
            <a:r>
              <a:rPr lang="en-US" sz="2000" dirty="0" err="1" smtClean="0"/>
              <a:t>lipidemic</a:t>
            </a:r>
            <a:endParaRPr lang="en-US" sz="2000" dirty="0" smtClean="0"/>
          </a:p>
          <a:p>
            <a:pPr lvl="1"/>
            <a:r>
              <a:rPr lang="en-US" sz="2000" dirty="0" smtClean="0"/>
              <a:t>Antioxidants</a:t>
            </a:r>
          </a:p>
          <a:p>
            <a:pPr lvl="1"/>
            <a:r>
              <a:rPr lang="en-US" sz="2000" dirty="0" smtClean="0"/>
              <a:t>Anti-inflammatory</a:t>
            </a:r>
          </a:p>
          <a:p>
            <a:pPr lvl="1"/>
            <a:r>
              <a:rPr lang="en-US" sz="2000" dirty="0" err="1" smtClean="0"/>
              <a:t>Probiotics</a:t>
            </a:r>
            <a:endParaRPr lang="en-US" sz="2000" dirty="0" smtClean="0"/>
          </a:p>
          <a:p>
            <a:pPr lvl="1"/>
            <a:r>
              <a:rPr lang="en-US" sz="2000" dirty="0" err="1" smtClean="0"/>
              <a:t>Cytoprotective</a:t>
            </a:r>
            <a:r>
              <a:rPr lang="en-US" sz="2000" dirty="0" smtClean="0"/>
              <a:t>/ anti-apoptotic agents</a:t>
            </a:r>
          </a:p>
          <a:p>
            <a:pPr lvl="1"/>
            <a:r>
              <a:rPr lang="en-US" sz="2000" dirty="0" smtClean="0"/>
              <a:t>Upcoming drugs</a:t>
            </a:r>
          </a:p>
          <a:p>
            <a:pPr lvl="1"/>
            <a:r>
              <a:rPr lang="en-US" sz="2000" dirty="0" smtClean="0"/>
              <a:t>Herbal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40260" y="2286000"/>
            <a:ext cx="460394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</a:rPr>
              <a:t>Treatment of patients with T2DM and NAFLD</a:t>
            </a:r>
          </a:p>
          <a:p>
            <a:r>
              <a:rPr lang="en-US" sz="2400" dirty="0" smtClean="0"/>
              <a:t>Pediatric NAFLD</a:t>
            </a:r>
          </a:p>
          <a:p>
            <a:r>
              <a:rPr lang="en-US" sz="2400" dirty="0" smtClean="0"/>
              <a:t>Monitoring of treatment</a:t>
            </a:r>
            <a:endParaRPr lang="en-US" sz="2400" dirty="0"/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Take home messages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DM and NAFLD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48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More aggressive </a:t>
            </a:r>
            <a:r>
              <a:rPr lang="en-US" sz="2400" dirty="0" smtClean="0"/>
              <a:t>form of </a:t>
            </a:r>
            <a:r>
              <a:rPr lang="en-US" sz="2400" dirty="0" err="1" smtClean="0"/>
              <a:t>hepatocyte</a:t>
            </a:r>
            <a:r>
              <a:rPr lang="en-US" sz="2400" dirty="0" smtClean="0"/>
              <a:t> injury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Higher risk </a:t>
            </a:r>
            <a:r>
              <a:rPr lang="en-US" sz="2400" dirty="0" smtClean="0"/>
              <a:t>of fibrosis, end-stage liver disease and HCC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Strong association with </a:t>
            </a:r>
            <a:r>
              <a:rPr lang="en-US" sz="2400" dirty="0" smtClean="0">
                <a:solidFill>
                  <a:srgbClr val="FFFF00"/>
                </a:solidFill>
              </a:rPr>
              <a:t>cardiovascular</a:t>
            </a:r>
            <a:r>
              <a:rPr lang="en-US" sz="2400" dirty="0" smtClean="0"/>
              <a:t> disease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May worsen </a:t>
            </a:r>
            <a:r>
              <a:rPr lang="en-US" sz="2400" dirty="0" err="1" smtClean="0">
                <a:solidFill>
                  <a:srgbClr val="FFFF00"/>
                </a:solidFill>
              </a:rPr>
              <a:t>microvascular</a:t>
            </a:r>
            <a:r>
              <a:rPr lang="en-US" sz="2400" dirty="0" smtClean="0"/>
              <a:t> disease in diabetes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6938" y="5788672"/>
            <a:ext cx="336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;59 1112-1120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DM and NAFLD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608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Metformin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Negative results in children and adults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Enhances insulin sensitivity and prevents excessive </a:t>
            </a:r>
            <a:r>
              <a:rPr lang="en-US" sz="2400" dirty="0" err="1" smtClean="0"/>
              <a:t>lipolysis</a:t>
            </a:r>
            <a:r>
              <a:rPr lang="en-US" sz="2400" dirty="0" smtClean="0"/>
              <a:t>; Unpublished positive results in IFG/IGT with NAFLD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GLP-1 receptor agonists (</a:t>
            </a:r>
            <a:r>
              <a:rPr lang="en-US" sz="2400" dirty="0" err="1" smtClean="0">
                <a:solidFill>
                  <a:srgbClr val="FFFF00"/>
                </a:solidFill>
              </a:rPr>
              <a:t>Liraglutide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Improve </a:t>
            </a:r>
            <a:r>
              <a:rPr lang="en-US" sz="2400" dirty="0" err="1" smtClean="0"/>
              <a:t>Bx</a:t>
            </a:r>
            <a:r>
              <a:rPr lang="en-US" sz="2400" dirty="0" smtClean="0"/>
              <a:t> proven NASH as suggested by the LEAN trial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6938" y="5981857"/>
            <a:ext cx="336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;59 1112-1120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603940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Rationale and Definitions</a:t>
            </a:r>
          </a:p>
          <a:p>
            <a:r>
              <a:rPr lang="en-US" sz="2400" dirty="0" smtClean="0"/>
              <a:t>Review of Literature</a:t>
            </a:r>
          </a:p>
          <a:p>
            <a:pPr lvl="1"/>
            <a:r>
              <a:rPr lang="en-US" sz="2000" dirty="0" smtClean="0"/>
              <a:t>Insulin sensitizers</a:t>
            </a:r>
          </a:p>
          <a:p>
            <a:pPr lvl="1"/>
            <a:r>
              <a:rPr lang="en-US" sz="2000" dirty="0" smtClean="0"/>
              <a:t>Anti-</a:t>
            </a:r>
            <a:r>
              <a:rPr lang="en-US" sz="2000" dirty="0" err="1" smtClean="0"/>
              <a:t>lipidemic</a:t>
            </a:r>
            <a:endParaRPr lang="en-US" sz="2000" dirty="0" smtClean="0"/>
          </a:p>
          <a:p>
            <a:pPr lvl="1"/>
            <a:r>
              <a:rPr lang="en-US" sz="2000" dirty="0" smtClean="0"/>
              <a:t>Antioxidants</a:t>
            </a:r>
          </a:p>
          <a:p>
            <a:pPr lvl="1"/>
            <a:r>
              <a:rPr lang="en-US" sz="2000" dirty="0" smtClean="0"/>
              <a:t>Anti-inflammatory</a:t>
            </a:r>
          </a:p>
          <a:p>
            <a:pPr lvl="1"/>
            <a:r>
              <a:rPr lang="en-US" sz="2000" dirty="0" err="1" smtClean="0"/>
              <a:t>Probiotics</a:t>
            </a:r>
            <a:endParaRPr lang="en-US" sz="2000" dirty="0" smtClean="0"/>
          </a:p>
          <a:p>
            <a:pPr lvl="1"/>
            <a:r>
              <a:rPr lang="en-US" sz="2000" dirty="0" err="1" smtClean="0"/>
              <a:t>Cytoprotective</a:t>
            </a:r>
            <a:r>
              <a:rPr lang="en-US" sz="2000" dirty="0" smtClean="0"/>
              <a:t>/ anti-apoptotic agents</a:t>
            </a:r>
          </a:p>
          <a:p>
            <a:pPr lvl="1"/>
            <a:r>
              <a:rPr lang="en-US" sz="2000" dirty="0" smtClean="0"/>
              <a:t>Upcoming drugs</a:t>
            </a:r>
          </a:p>
          <a:p>
            <a:pPr lvl="1"/>
            <a:r>
              <a:rPr lang="en-US" sz="2000" dirty="0" smtClean="0"/>
              <a:t>Herbal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40260" y="2286000"/>
            <a:ext cx="460394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Treatment of patients with T2DM and NAFLD</a:t>
            </a:r>
          </a:p>
          <a:p>
            <a:r>
              <a:rPr lang="en-US" sz="2400" dirty="0" smtClean="0"/>
              <a:t>Pediatric NAFLD</a:t>
            </a:r>
          </a:p>
          <a:p>
            <a:r>
              <a:rPr lang="en-US" sz="2400" dirty="0" smtClean="0"/>
              <a:t>Monitoring </a:t>
            </a:r>
            <a:r>
              <a:rPr lang="en-US" sz="2400" dirty="0"/>
              <a:t>of treatment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Take home messages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DM and NAFLD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Depeptidyl</a:t>
            </a:r>
            <a:r>
              <a:rPr lang="en-US" sz="2400" dirty="0" smtClean="0">
                <a:solidFill>
                  <a:srgbClr val="FFFF00"/>
                </a:solidFill>
              </a:rPr>
              <a:t> peptidase 4 (DPP-4) inhibitors</a:t>
            </a:r>
          </a:p>
          <a:p>
            <a:pPr lvl="1"/>
            <a:r>
              <a:rPr lang="en-US" sz="2400" dirty="0" err="1" smtClean="0"/>
              <a:t>Sitagliptin</a:t>
            </a:r>
            <a:r>
              <a:rPr lang="en-US" sz="2400" dirty="0" smtClean="0"/>
              <a:t>: neutral/ decrease ALT; impact on histology unknown</a:t>
            </a:r>
          </a:p>
          <a:p>
            <a:pPr lvl="1"/>
            <a:r>
              <a:rPr lang="en-US" sz="2400" dirty="0" err="1" smtClean="0"/>
              <a:t>Vildagliptin</a:t>
            </a:r>
            <a:r>
              <a:rPr lang="en-US" sz="2400" dirty="0" smtClean="0"/>
              <a:t>: small reduction in hepatic </a:t>
            </a:r>
            <a:r>
              <a:rPr lang="en-US" sz="2400" dirty="0" err="1" smtClean="0"/>
              <a:t>triacylglycerol</a:t>
            </a:r>
            <a:r>
              <a:rPr lang="en-US" sz="2400" dirty="0" smtClean="0"/>
              <a:t> accumulation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Sodium-glucose </a:t>
            </a:r>
            <a:r>
              <a:rPr lang="en-US" sz="2400" dirty="0" err="1" smtClean="0">
                <a:solidFill>
                  <a:srgbClr val="FFFF00"/>
                </a:solidFill>
              </a:rPr>
              <a:t>cotransporter</a:t>
            </a:r>
            <a:r>
              <a:rPr lang="en-US" sz="2400" dirty="0" smtClean="0">
                <a:solidFill>
                  <a:srgbClr val="FFFF00"/>
                </a:solidFill>
              </a:rPr>
              <a:t> 2 (SGLT 2) inhibitors (</a:t>
            </a:r>
            <a:r>
              <a:rPr lang="en-US" sz="2400" dirty="0" err="1" smtClean="0">
                <a:solidFill>
                  <a:srgbClr val="FFFF00"/>
                </a:solidFill>
              </a:rPr>
              <a:t>antifibrotic</a:t>
            </a:r>
            <a:r>
              <a:rPr lang="en-US" sz="2400" dirty="0" smtClean="0">
                <a:solidFill>
                  <a:srgbClr val="FFFF00"/>
                </a:solidFill>
              </a:rPr>
              <a:t>  in animals)</a:t>
            </a:r>
          </a:p>
          <a:p>
            <a:pPr lvl="1"/>
            <a:r>
              <a:rPr lang="en-US" sz="2400" dirty="0" err="1" smtClean="0"/>
              <a:t>Canagliflozin</a:t>
            </a:r>
            <a:r>
              <a:rPr lang="en-US" sz="2400" dirty="0" smtClean="0"/>
              <a:t> 300 mg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Sitagliptin</a:t>
            </a:r>
            <a:r>
              <a:rPr lang="en-US" sz="2400" dirty="0" smtClean="0"/>
              <a:t> (52 wks): significant reduction in </a:t>
            </a:r>
            <a:r>
              <a:rPr lang="en-US" sz="2400" dirty="0" smtClean="0">
                <a:solidFill>
                  <a:srgbClr val="FFFF00"/>
                </a:solidFill>
              </a:rPr>
              <a:t>ALT; </a:t>
            </a:r>
            <a:r>
              <a:rPr lang="en-US" sz="2400" dirty="0" smtClean="0"/>
              <a:t>might be due to ↓ in </a:t>
            </a:r>
            <a:r>
              <a:rPr lang="en-US" sz="2400" dirty="0" err="1" smtClean="0"/>
              <a:t>Hb</a:t>
            </a:r>
            <a:r>
              <a:rPr lang="en-US" sz="2400" dirty="0" smtClean="0"/>
              <a:t> A1C and body weight.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endParaRPr lang="en-US" sz="2400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role of </a:t>
            </a:r>
            <a:r>
              <a:rPr lang="en-US" sz="2400" dirty="0" smtClean="0">
                <a:solidFill>
                  <a:srgbClr val="FFFF00"/>
                </a:solidFill>
              </a:rPr>
              <a:t>reversing </a:t>
            </a:r>
            <a:r>
              <a:rPr lang="en-US" sz="2400" dirty="0" err="1" smtClean="0">
                <a:solidFill>
                  <a:srgbClr val="FFFF00"/>
                </a:solidFill>
              </a:rPr>
              <a:t>glucotoxicity</a:t>
            </a:r>
            <a:r>
              <a:rPr lang="en-US" sz="2400" dirty="0" smtClean="0">
                <a:solidFill>
                  <a:srgbClr val="FFFF00"/>
                </a:solidFill>
              </a:rPr>
              <a:t> per se </a:t>
            </a:r>
            <a:r>
              <a:rPr lang="en-US" sz="2400" dirty="0" smtClean="0"/>
              <a:t>on NASH (independent of treating insulin resistance) has never been examined in an RCT in type 2 DM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NAFLD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024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Diet and exercise training reduce steatosis, but do not affect ballooning, inflammation and fibrosis.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metformin</a:t>
            </a:r>
            <a:r>
              <a:rPr lang="en-US" sz="2400" dirty="0" smtClean="0"/>
              <a:t>, probiotics and </a:t>
            </a:r>
            <a:r>
              <a:rPr lang="en-US" sz="2400" dirty="0" err="1" smtClean="0">
                <a:solidFill>
                  <a:srgbClr val="FFFF00"/>
                </a:solidFill>
              </a:rPr>
              <a:t>docosahexanoic</a:t>
            </a:r>
            <a:r>
              <a:rPr lang="en-US" sz="2400" dirty="0" smtClean="0">
                <a:solidFill>
                  <a:srgbClr val="FFFF00"/>
                </a:solidFill>
              </a:rPr>
              <a:t> acid</a:t>
            </a:r>
            <a:r>
              <a:rPr lang="en-US" sz="2400" dirty="0" smtClean="0"/>
              <a:t> have shown beneficial effects on ballooning, steatosis and inflammation.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Fibrotic lesions are </a:t>
            </a:r>
            <a:r>
              <a:rPr lang="en-US" sz="2400" dirty="0" smtClean="0">
                <a:solidFill>
                  <a:srgbClr val="FFFF00"/>
                </a:solidFill>
              </a:rPr>
              <a:t>refractory</a:t>
            </a:r>
            <a:r>
              <a:rPr lang="en-US" sz="2400" dirty="0" smtClean="0"/>
              <a:t> to treatment.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Long-term outcome of pediatric NASH is </a:t>
            </a:r>
            <a:r>
              <a:rPr lang="en-US" sz="2400" dirty="0" smtClean="0">
                <a:solidFill>
                  <a:srgbClr val="FFFF00"/>
                </a:solidFill>
              </a:rPr>
              <a:t>poor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26357" y="5767494"/>
            <a:ext cx="422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915" y="1216463"/>
            <a:ext cx="8850749" cy="6964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Treatment of NAFLD in Children (TONIC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 b="41792"/>
          <a:stretch>
            <a:fillRect/>
          </a:stretch>
        </p:blipFill>
        <p:spPr>
          <a:xfrm>
            <a:off x="4960883" y="2259724"/>
            <a:ext cx="6665419" cy="311106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01679" y="5736121"/>
            <a:ext cx="31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Hepatology </a:t>
            </a:r>
            <a:r>
              <a:rPr lang="en-US" b="1" dirty="0" smtClean="0"/>
              <a:t>2012</a:t>
            </a:r>
            <a:r>
              <a:rPr lang="en-US" dirty="0" smtClean="0"/>
              <a:t>;55 1292-1300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2660" y="2247999"/>
            <a:ext cx="40885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Vitamin E, metformin </a:t>
            </a:r>
            <a:r>
              <a:rPr lang="en-US" sz="2400" dirty="0" smtClean="0"/>
              <a:t>vs. placebo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Multicenter, double-blind RCT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137 pts, aged 8-17 y, </a:t>
            </a:r>
            <a:r>
              <a:rPr lang="en-US" sz="2400" dirty="0" smtClean="0">
                <a:solidFill>
                  <a:srgbClr val="FFFF00"/>
                </a:solidFill>
              </a:rPr>
              <a:t>800 IU </a:t>
            </a:r>
            <a:r>
              <a:rPr lang="en-US" sz="2400" dirty="0" err="1" smtClean="0">
                <a:solidFill>
                  <a:srgbClr val="FFFF00"/>
                </a:solidFill>
              </a:rPr>
              <a:t>Vit</a:t>
            </a:r>
            <a:r>
              <a:rPr lang="en-US" sz="2400" dirty="0" smtClean="0">
                <a:solidFill>
                  <a:srgbClr val="FFFF00"/>
                </a:solidFill>
              </a:rPr>
              <a:t> E or 1000 mg </a:t>
            </a:r>
            <a:r>
              <a:rPr lang="en-US" sz="2400" dirty="0" err="1" smtClean="0">
                <a:solidFill>
                  <a:srgbClr val="FFFF00"/>
                </a:solidFill>
              </a:rPr>
              <a:t>Metformin</a:t>
            </a:r>
            <a:r>
              <a:rPr lang="en-US" sz="2400" dirty="0" smtClean="0"/>
              <a:t> or placebo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NAFLD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82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The primary outcome</a:t>
            </a:r>
            <a:r>
              <a:rPr lang="en-US" sz="2400" dirty="0" smtClean="0"/>
              <a:t>: sustained reduction in </a:t>
            </a:r>
            <a:r>
              <a:rPr lang="en-US" sz="2400" dirty="0" smtClean="0">
                <a:solidFill>
                  <a:srgbClr val="FFFF00"/>
                </a:solidFill>
              </a:rPr>
              <a:t>ALT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FF00"/>
                </a:solidFill>
              </a:rPr>
              <a:t>50% </a:t>
            </a:r>
            <a:r>
              <a:rPr lang="en-US" sz="2400" dirty="0" smtClean="0"/>
              <a:t>or less of the baseline level or 40 U/L or less at visits </a:t>
            </a:r>
            <a:r>
              <a:rPr lang="en-US" sz="2400" dirty="0" smtClean="0">
                <a:solidFill>
                  <a:srgbClr val="FFFF00"/>
                </a:solidFill>
              </a:rPr>
              <a:t>every 12 weeks from 48 to 96 weeks </a:t>
            </a:r>
            <a:r>
              <a:rPr lang="en-US" sz="2400" dirty="0" smtClean="0"/>
              <a:t>of treatment) </a:t>
            </a:r>
          </a:p>
          <a:p>
            <a:pPr lvl="1"/>
            <a:r>
              <a:rPr lang="en-US" sz="2400" dirty="0" smtClean="0"/>
              <a:t>Improvements in histological features of NAFLD and resolution of NASH were secondary outcome measures.</a:t>
            </a:r>
          </a:p>
          <a:p>
            <a:pPr lvl="1"/>
            <a:r>
              <a:rPr lang="en-US" sz="2400" dirty="0" smtClean="0"/>
              <a:t>Vitamin E improved liver enzyme levels and histology but,</a:t>
            </a:r>
          </a:p>
          <a:p>
            <a:pPr lvl="1"/>
            <a:r>
              <a:rPr lang="en-US" sz="2400" dirty="0" smtClean="0"/>
              <a:t>Treatment group did not met the primary end point of a </a:t>
            </a:r>
            <a:r>
              <a:rPr lang="en-US" sz="2400" dirty="0" smtClean="0">
                <a:solidFill>
                  <a:srgbClr val="FFFF00"/>
                </a:solidFill>
              </a:rPr>
              <a:t>sustained reduction</a:t>
            </a:r>
            <a:r>
              <a:rPr lang="en-US" sz="2400" dirty="0" smtClean="0"/>
              <a:t> (&gt; 6 month)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No improvement in fibrosis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Neither</a:t>
            </a:r>
            <a:r>
              <a:rPr lang="en-US" sz="2400" dirty="0" smtClean="0"/>
              <a:t> vitamin E nor </a:t>
            </a:r>
            <a:r>
              <a:rPr lang="en-US" sz="2400" dirty="0" err="1" smtClean="0"/>
              <a:t>Metformin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was superior to placebo </a:t>
            </a:r>
            <a:r>
              <a:rPr lang="en-US" sz="2400" dirty="0" smtClean="0"/>
              <a:t>in attaining the primary outcome of sustained reduction in ALT level</a:t>
            </a:r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88742" y="5778162"/>
            <a:ext cx="31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Hepatology </a:t>
            </a:r>
            <a:r>
              <a:rPr lang="en-US" b="1" dirty="0" smtClean="0"/>
              <a:t>2012</a:t>
            </a:r>
            <a:r>
              <a:rPr lang="en-US" dirty="0" smtClean="0"/>
              <a:t>;55 1292-1300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484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Monitoring should </a:t>
            </a:r>
            <a:r>
              <a:rPr lang="en-US" sz="2400" dirty="0"/>
              <a:t>include routine </a:t>
            </a:r>
            <a:r>
              <a:rPr lang="en-US" sz="2400" dirty="0">
                <a:solidFill>
                  <a:srgbClr val="FFFF00"/>
                </a:solidFill>
              </a:rPr>
              <a:t>biochemistry</a:t>
            </a:r>
            <a:r>
              <a:rPr lang="en-US" sz="2400" dirty="0"/>
              <a:t>, assessment of </a:t>
            </a:r>
            <a:r>
              <a:rPr lang="en-US" sz="2400" dirty="0" smtClean="0">
                <a:solidFill>
                  <a:srgbClr val="FFFF00"/>
                </a:solidFill>
              </a:rPr>
              <a:t>comorbidities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FF00"/>
                </a:solidFill>
              </a:rPr>
              <a:t>non-invasive</a:t>
            </a:r>
            <a:r>
              <a:rPr lang="en-US" sz="2400" dirty="0"/>
              <a:t> monitoring of fibrosis.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NAFL </a:t>
            </a:r>
            <a:r>
              <a:rPr lang="en-US" sz="2400" dirty="0"/>
              <a:t>patients </a:t>
            </a:r>
            <a:r>
              <a:rPr lang="en-US" sz="2400" dirty="0" smtClean="0">
                <a:solidFill>
                  <a:srgbClr val="FFFF00"/>
                </a:solidFill>
              </a:rPr>
              <a:t>without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FF00"/>
                </a:solidFill>
              </a:rPr>
              <a:t>worsening</a:t>
            </a:r>
            <a:r>
              <a:rPr lang="en-US" sz="2400" dirty="0"/>
              <a:t> of metabolic risk factors, should be monitored </a:t>
            </a:r>
            <a:r>
              <a:rPr lang="en-US" sz="2400" dirty="0" smtClean="0"/>
              <a:t>at </a:t>
            </a:r>
            <a:r>
              <a:rPr lang="en-US" sz="2400" dirty="0" smtClean="0">
                <a:solidFill>
                  <a:srgbClr val="FFFF00"/>
                </a:solidFill>
              </a:rPr>
              <a:t>2–3-year </a:t>
            </a:r>
            <a:r>
              <a:rPr lang="en-US" sz="2400" dirty="0">
                <a:solidFill>
                  <a:srgbClr val="FFFF00"/>
                </a:solidFill>
              </a:rPr>
              <a:t>intervals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Patients </a:t>
            </a:r>
            <a:r>
              <a:rPr lang="en-US" sz="2400" dirty="0"/>
              <a:t>with NASH and/or </a:t>
            </a:r>
            <a:r>
              <a:rPr lang="en-US" sz="2400" dirty="0">
                <a:solidFill>
                  <a:srgbClr val="FFFF00"/>
                </a:solidFill>
              </a:rPr>
              <a:t>fibrosis</a:t>
            </a:r>
            <a:r>
              <a:rPr lang="en-US" sz="2400" dirty="0"/>
              <a:t> </a:t>
            </a:r>
            <a:r>
              <a:rPr lang="en-US" sz="2400" dirty="0" smtClean="0"/>
              <a:t>should be </a:t>
            </a:r>
            <a:r>
              <a:rPr lang="en-US" sz="2400" dirty="0"/>
              <a:t>monitored </a:t>
            </a:r>
            <a:r>
              <a:rPr lang="en-US" sz="2400" dirty="0">
                <a:solidFill>
                  <a:srgbClr val="FFFF00"/>
                </a:solidFill>
              </a:rPr>
              <a:t>annually</a:t>
            </a:r>
            <a:r>
              <a:rPr lang="en-US" sz="2400" dirty="0"/>
              <a:t>, those with NASH cirrhosis at </a:t>
            </a:r>
            <a:r>
              <a:rPr lang="en-US" sz="2400" dirty="0" smtClean="0"/>
              <a:t>6-month intervals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indicated on a case-by-case basis, liver </a:t>
            </a:r>
            <a:r>
              <a:rPr lang="en-US" sz="2400" dirty="0">
                <a:solidFill>
                  <a:srgbClr val="FFFF00"/>
                </a:solidFill>
              </a:rPr>
              <a:t>biopsy</a:t>
            </a:r>
            <a:r>
              <a:rPr lang="en-US" sz="2400" dirty="0"/>
              <a:t> </a:t>
            </a:r>
            <a:r>
              <a:rPr lang="en-US" sz="2400" dirty="0" smtClean="0"/>
              <a:t>could be </a:t>
            </a:r>
            <a:r>
              <a:rPr lang="en-US" sz="2400" dirty="0"/>
              <a:t>repeated after </a:t>
            </a:r>
            <a:r>
              <a:rPr lang="en-US" sz="2400" dirty="0">
                <a:solidFill>
                  <a:srgbClr val="FFFF00"/>
                </a:solidFill>
              </a:rPr>
              <a:t>5 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58569" y="5936019"/>
            <a:ext cx="454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Journal of Hepatology 2016vol. 64j 1388–1402</a:t>
            </a:r>
          </a:p>
        </p:txBody>
      </p:sp>
    </p:spTree>
    <p:extLst>
      <p:ext uri="{BB962C8B-B14F-4D97-AF65-F5344CB8AC3E}">
        <p14:creationId xmlns:p14="http://schemas.microsoft.com/office/powerpoint/2010/main" val="23233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4497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Noninvasive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FF00"/>
                </a:solidFill>
              </a:rPr>
              <a:t>methods</a:t>
            </a:r>
            <a:r>
              <a:rPr lang="en-US" sz="2400" dirty="0"/>
              <a:t> to document treatment efficacy are lacking.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Liver </a:t>
            </a:r>
            <a:r>
              <a:rPr lang="en-US" sz="2400" dirty="0">
                <a:solidFill>
                  <a:srgbClr val="FFFF00"/>
                </a:solidFill>
              </a:rPr>
              <a:t>biopsy</a:t>
            </a:r>
            <a:r>
              <a:rPr lang="en-US" sz="2400" dirty="0"/>
              <a:t> is necessary to determine treatment </a:t>
            </a:r>
            <a:r>
              <a:rPr lang="en-US" sz="2400" dirty="0" smtClean="0"/>
              <a:t>efficacy</a:t>
            </a:r>
            <a:r>
              <a:rPr lang="en-US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Normalization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FFFF00"/>
                </a:solidFill>
              </a:rPr>
              <a:t>ALT</a:t>
            </a:r>
            <a:r>
              <a:rPr lang="en-US" sz="2400" dirty="0"/>
              <a:t> level combined with even modest weight loss increases the probability of histological improvement in NASH to ~90% in those receiving vitamin </a:t>
            </a:r>
            <a:r>
              <a:rPr lang="en-US" sz="2400" dirty="0" smtClean="0"/>
              <a:t>E. (PIVENS trial)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decreased in the </a:t>
            </a:r>
            <a:r>
              <a:rPr lang="en-US" sz="2400" dirty="0">
                <a:solidFill>
                  <a:srgbClr val="FFFF00"/>
                </a:solidFill>
              </a:rPr>
              <a:t>FIB-4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FF00"/>
                </a:solidFill>
              </a:rPr>
              <a:t>APRI</a:t>
            </a:r>
            <a:r>
              <a:rPr lang="en-US" sz="2400" dirty="0"/>
              <a:t> </a:t>
            </a:r>
            <a:r>
              <a:rPr lang="en-US" sz="2400" dirty="0" smtClean="0"/>
              <a:t>indices after </a:t>
            </a:r>
            <a:r>
              <a:rPr lang="en-US" sz="2400" dirty="0"/>
              <a:t>6 months of treatment </a:t>
            </a:r>
            <a:r>
              <a:rPr lang="en-US" sz="2400" dirty="0" smtClean="0"/>
              <a:t> </a:t>
            </a:r>
            <a:r>
              <a:rPr lang="en-US" sz="2400" dirty="0"/>
              <a:t>were </a:t>
            </a:r>
            <a:r>
              <a:rPr lang="en-US" sz="2400" dirty="0" smtClean="0"/>
              <a:t>shown to be predictive </a:t>
            </a:r>
            <a:r>
              <a:rPr lang="en-US" sz="2400" dirty="0"/>
              <a:t>of improved fibrosis after 72 weeks of treatment in those receiving </a:t>
            </a:r>
            <a:r>
              <a:rPr lang="en-US" sz="2400" dirty="0" err="1"/>
              <a:t>obeticholic</a:t>
            </a:r>
            <a:r>
              <a:rPr lang="en-US" sz="2400" dirty="0"/>
              <a:t> </a:t>
            </a:r>
            <a:r>
              <a:rPr lang="en-US" sz="2400" dirty="0" smtClean="0"/>
              <a:t>acid. (FLINT study)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17672" y="6015244"/>
            <a:ext cx="5408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Nat Rev Gastroenterol Hepatol. 2016 Apr;13(4):196-205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190" y="2800383"/>
            <a:ext cx="9720072" cy="1499616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</a:p>
          <a:p>
            <a:r>
              <a:rPr lang="en-US" dirty="0" smtClean="0"/>
              <a:t>European </a:t>
            </a:r>
            <a:r>
              <a:rPr lang="en-US" dirty="0"/>
              <a:t>Association for the Study of the Liver (EASL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European </a:t>
            </a:r>
            <a:r>
              <a:rPr lang="en-US" dirty="0"/>
              <a:t>Association for the </a:t>
            </a:r>
            <a:r>
              <a:rPr lang="en-US" dirty="0" smtClean="0"/>
              <a:t>Study of </a:t>
            </a:r>
            <a:r>
              <a:rPr lang="en-US" dirty="0"/>
              <a:t>Diabetes (</a:t>
            </a:r>
            <a:r>
              <a:rPr lang="en-US" dirty="0" smtClean="0"/>
              <a:t>EASD)</a:t>
            </a:r>
          </a:p>
          <a:p>
            <a:r>
              <a:rPr lang="en-US" dirty="0" smtClean="0"/>
              <a:t>European </a:t>
            </a:r>
            <a:r>
              <a:rPr lang="en-US" dirty="0"/>
              <a:t>Association for the Study of Obesity (EASO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2014</a:t>
            </a:r>
            <a:endParaRPr lang="en-US" dirty="0"/>
          </a:p>
          <a:p>
            <a:r>
              <a:rPr lang="en-US" dirty="0"/>
              <a:t>World Gastroenterology </a:t>
            </a:r>
            <a:r>
              <a:rPr lang="en-US" dirty="0" smtClean="0"/>
              <a:t>Organization  (WGO)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90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No drug has currently been tested in phase III trials and is approved for NASH by regulatory agencies.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No specific therapy can be firmly recommended.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Safety and tolerability are essential prerequisites</a:t>
            </a:r>
            <a:r>
              <a:rPr lang="en-US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6357" y="5400804"/>
            <a:ext cx="422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53079"/>
              </p:ext>
            </p:extLst>
          </p:nvPr>
        </p:nvGraphicFramePr>
        <p:xfrm>
          <a:off x="1024129" y="349681"/>
          <a:ext cx="10296402" cy="6091441"/>
        </p:xfrm>
        <a:graphic>
          <a:graphicData uri="http://schemas.openxmlformats.org/drawingml/2006/table">
            <a:tbl>
              <a:tblPr/>
              <a:tblGrid>
                <a:gridCol w="2259398"/>
                <a:gridCol w="6276109"/>
                <a:gridCol w="1760895"/>
              </a:tblGrid>
              <a:tr h="240990">
                <a:tc>
                  <a:txBody>
                    <a:bodyPr/>
                    <a:lstStyle/>
                    <a:p>
                      <a:r>
                        <a:rPr lang="en-US" sz="2000" dirty="0"/>
                        <a:t>Grading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Notes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Symbol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990">
                <a:tc gridSpan="3"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Grading of evidence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4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 </a:t>
                      </a:r>
                      <a:r>
                        <a:rPr lang="en-US" sz="2000" dirty="0"/>
                        <a:t>quality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Further research is very unlikely to change our confidence in the estimate effect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A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39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Moderate </a:t>
                      </a:r>
                      <a:r>
                        <a:rPr lang="en-US" sz="2000" dirty="0"/>
                        <a:t>quality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Further research is likely to have an important impact on our confidence in the estimate of effect and may change the estimate effect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B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7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 </a:t>
                      </a:r>
                      <a:r>
                        <a:rPr lang="en-US" sz="2000" dirty="0"/>
                        <a:t>or very low quality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Further research is very likely to have an important impact on our confidence in the estimate of effect and may change the estimate effect. Any estimate of effect is uncertain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990">
                <a:tc gridSpan="3"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Grading of recommendations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39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recommendation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Factors influencing the strength of the recommendation included the quality of the evidence, presumed patient-important outcomes, and cost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1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4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smtClean="0"/>
                        <a:t>Weaker </a:t>
                      </a:r>
                      <a:r>
                        <a:rPr lang="en-US" sz="2000" dirty="0"/>
                        <a:t>recommendation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Variability in preferences and values, or more uncertainty: more likely a weak recommendation is warranted</a:t>
                      </a:r>
                    </a:p>
                    <a:p>
                      <a:r>
                        <a:rPr lang="en-US" sz="2000" dirty="0"/>
                        <a:t>Recommendation is made with less certainty; higher cost or resource consumption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2</a:t>
                      </a:r>
                    </a:p>
                  </a:txBody>
                  <a:tcPr marL="42344" marR="42344" marT="21172" marB="211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328989"/>
              </p:ext>
            </p:extLst>
          </p:nvPr>
        </p:nvGraphicFramePr>
        <p:xfrm>
          <a:off x="1219200" y="1020415"/>
          <a:ext cx="9727096" cy="4330055"/>
        </p:xfrm>
        <a:graphic>
          <a:graphicData uri="http://schemas.openxmlformats.org/drawingml/2006/table">
            <a:tbl>
              <a:tblPr/>
              <a:tblGrid>
                <a:gridCol w="9727096"/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Sub-classification of NAFLD</a:t>
                      </a:r>
                      <a:endParaRPr lang="en-US" sz="2400" dirty="0"/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7761">
                <a:tc>
                  <a:txBody>
                    <a:bodyPr/>
                    <a:lstStyle/>
                    <a:p>
                      <a:r>
                        <a:rPr lang="en-US" sz="2400" dirty="0"/>
                        <a:t>NAFL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47761">
                <a:tc>
                  <a:txBody>
                    <a:bodyPr/>
                    <a:lstStyle/>
                    <a:p>
                      <a:r>
                        <a:rPr lang="en-US" sz="2400" dirty="0"/>
                        <a:t>  • Pure steatosis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402">
                <a:tc>
                  <a:txBody>
                    <a:bodyPr/>
                    <a:lstStyle/>
                    <a:p>
                      <a:r>
                        <a:rPr lang="en-US" sz="2400" dirty="0"/>
                        <a:t>  • Steatosis and mild lobular inflammation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61">
                <a:tc>
                  <a:txBody>
                    <a:bodyPr/>
                    <a:lstStyle/>
                    <a:p>
                      <a:r>
                        <a:rPr lang="en-US" sz="2400" dirty="0"/>
                        <a:t>NASH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23402">
                <a:tc>
                  <a:txBody>
                    <a:bodyPr/>
                    <a:lstStyle/>
                    <a:p>
                      <a:r>
                        <a:rPr lang="en-US" sz="2400" dirty="0"/>
                        <a:t>  • Early NASH: no or mild (F0-F1) fibrosis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859">
                <a:tc>
                  <a:txBody>
                    <a:bodyPr/>
                    <a:lstStyle/>
                    <a:p>
                      <a:r>
                        <a:rPr lang="en-US" sz="2400" dirty="0"/>
                        <a:t>  • Fibrotic NASH: significant (≥F2) or advanced (≥F3, bridging) fibrosis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761">
                <a:tc>
                  <a:txBody>
                    <a:bodyPr/>
                    <a:lstStyle/>
                    <a:p>
                      <a:r>
                        <a:rPr lang="en-US" sz="2400" dirty="0"/>
                        <a:t>  • NASH-cirrhosis (F4)</a:t>
                      </a:r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Hepatocellular </a:t>
                      </a:r>
                      <a:r>
                        <a:rPr lang="en-US" sz="2400" dirty="0" smtClean="0"/>
                        <a:t>carcinoma</a:t>
                      </a:r>
                      <a:endParaRPr lang="en-US" sz="2400" dirty="0"/>
                    </a:p>
                  </a:txBody>
                  <a:tcPr marL="56658" marR="56658" marT="28329" marB="283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73375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89037" y="5740804"/>
            <a:ext cx="422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6174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Pharmacotherapy </a:t>
            </a:r>
            <a:r>
              <a:rPr lang="en-US" sz="2400" dirty="0" smtClean="0"/>
              <a:t>should be reserved for patients with NASH (esp. for those with stage F2 and higher) (B1)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Patients at high risk of disease progression (with DM, MetS, persistently increased ALT, high </a:t>
            </a:r>
            <a:r>
              <a:rPr lang="en-US" sz="2400" dirty="0" err="1" smtClean="0"/>
              <a:t>necro</a:t>
            </a:r>
            <a:r>
              <a:rPr lang="en-US" sz="2400" dirty="0" smtClean="0"/>
              <a:t>-inflammation) could also be candidates to prevent disease progression. (B1)</a:t>
            </a:r>
            <a:endParaRPr lang="fa-IR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85781" y="6049153"/>
            <a:ext cx="507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Journal of Clinical </a:t>
            </a:r>
            <a:r>
              <a:rPr lang="en-US" dirty="0" err="1" smtClean="0"/>
              <a:t>Gastroentrology</a:t>
            </a:r>
            <a:r>
              <a:rPr lang="en-US" dirty="0" smtClean="0"/>
              <a:t> </a:t>
            </a:r>
            <a:r>
              <a:rPr lang="en-US" b="1" dirty="0" smtClean="0"/>
              <a:t>2014</a:t>
            </a:r>
            <a:r>
              <a:rPr lang="en-US" dirty="0" smtClean="0"/>
              <a:t>; 48 467-473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15760" y="5561435"/>
            <a:ext cx="339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312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/>
              <a:t> (most efficacy data, off-label outside T2DM) or </a:t>
            </a:r>
            <a:r>
              <a:rPr lang="en-US" sz="2400" dirty="0" smtClean="0">
                <a:solidFill>
                  <a:srgbClr val="FFFF00"/>
                </a:solidFill>
              </a:rPr>
              <a:t>Vitamin E</a:t>
            </a:r>
            <a:r>
              <a:rPr lang="en-US" sz="2400" dirty="0" smtClean="0"/>
              <a:t> (better safety and tolerability in the short-term) or their combination could be used for NASH (B2)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optimal duration</a:t>
            </a:r>
            <a:r>
              <a:rPr lang="en-US" sz="2400" dirty="0" smtClean="0"/>
              <a:t> of therapy is unknown (C2)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with increased ALT at baseline, treatment should be stopped if there is no reduction in </a:t>
            </a:r>
            <a:r>
              <a:rPr lang="en-US" sz="2400" dirty="0" smtClean="0"/>
              <a:t>aminotransferases </a:t>
            </a:r>
            <a:r>
              <a:rPr lang="en-US" sz="2400" dirty="0"/>
              <a:t>after 6 months of </a:t>
            </a:r>
            <a:r>
              <a:rPr lang="en-US" sz="2400" dirty="0" smtClean="0"/>
              <a:t>therapy (C2)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with normal ALT at baseline, no recommendations can be made (</a:t>
            </a:r>
            <a:r>
              <a:rPr lang="en-US" sz="2400" b="1" dirty="0"/>
              <a:t>C2</a:t>
            </a:r>
            <a:r>
              <a:rPr lang="en-US" sz="24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6357" y="6166738"/>
            <a:ext cx="422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Not every patient </a:t>
            </a:r>
            <a:r>
              <a:rPr lang="en-US" sz="2400" dirty="0" smtClean="0"/>
              <a:t>with fatty liver needs pharmacotherapy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Pharmacotherapy should be started on a stage-based (</a:t>
            </a:r>
            <a:r>
              <a:rPr lang="en-US" sz="2400" dirty="0" smtClean="0">
                <a:solidFill>
                  <a:srgbClr val="FFFF00"/>
                </a:solidFill>
              </a:rPr>
              <a:t>biopsy proven</a:t>
            </a:r>
            <a:r>
              <a:rPr lang="en-US" sz="2400" dirty="0" smtClean="0"/>
              <a:t>?) approach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Pay special attention to </a:t>
            </a:r>
            <a:r>
              <a:rPr lang="en-US" sz="2400" dirty="0" smtClean="0">
                <a:solidFill>
                  <a:srgbClr val="FFFF00"/>
                </a:solidFill>
              </a:rPr>
              <a:t>high risk patients </a:t>
            </a:r>
            <a:r>
              <a:rPr lang="en-US" sz="2400" dirty="0" smtClean="0"/>
              <a:t>(with DM, MetS, HTN, persistently increased ALT)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Vitamin E and </a:t>
            </a:r>
            <a:r>
              <a:rPr lang="en-US" sz="2400" dirty="0" err="1" smtClean="0"/>
              <a:t>pioglitazone</a:t>
            </a:r>
            <a:r>
              <a:rPr lang="en-US" sz="2400" dirty="0" smtClean="0"/>
              <a:t> are the </a:t>
            </a:r>
            <a:r>
              <a:rPr lang="en-US" sz="2400" dirty="0" smtClean="0">
                <a:solidFill>
                  <a:srgbClr val="FFFF00"/>
                </a:solidFill>
              </a:rPr>
              <a:t>most effective</a:t>
            </a:r>
            <a:r>
              <a:rPr lang="en-US" sz="2400" dirty="0" smtClean="0"/>
              <a:t> drugs in treating NASH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Vitamin E may have better efficacy when </a:t>
            </a:r>
            <a:r>
              <a:rPr lang="en-US" sz="2400" dirty="0" smtClean="0">
                <a:solidFill>
                  <a:srgbClr val="FFFF00"/>
                </a:solidFill>
              </a:rPr>
              <a:t>combined</a:t>
            </a:r>
            <a:r>
              <a:rPr lang="en-US" sz="2400" dirty="0" smtClean="0"/>
              <a:t> with other agents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Long term </a:t>
            </a:r>
            <a:r>
              <a:rPr lang="en-US" sz="2400" dirty="0" smtClean="0">
                <a:solidFill>
                  <a:srgbClr val="FFFF00"/>
                </a:solidFill>
              </a:rPr>
              <a:t>side effects </a:t>
            </a:r>
            <a:r>
              <a:rPr lang="en-US" sz="2400" dirty="0" smtClean="0"/>
              <a:t>of each medication should be kept in mind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European Association for the Study of the Liver (EASL), European Association for the Study of Diabetes (EASD) &amp; European Association for the Study of Obesity (EASO</a:t>
            </a:r>
            <a:r>
              <a:rPr lang="en-US" dirty="0" smtClean="0"/>
              <a:t>). EASL-EASD-EASO Clinical Practice Guidelines for the Management of Non-Alcoholic Fatty Liver Disease. </a:t>
            </a:r>
            <a:r>
              <a:rPr lang="en-US" i="1" dirty="0" err="1"/>
              <a:t>Diabetologia</a:t>
            </a:r>
            <a:r>
              <a:rPr lang="en-US" dirty="0"/>
              <a:t> (2016) 59: 1121.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Newaz</a:t>
            </a:r>
            <a:r>
              <a:rPr lang="en-US" dirty="0"/>
              <a:t> Hossain, </a:t>
            </a:r>
            <a:r>
              <a:rPr lang="en-US" dirty="0" err="1"/>
              <a:t>Pushpjeet</a:t>
            </a:r>
            <a:r>
              <a:rPr lang="en-US" dirty="0"/>
              <a:t> </a:t>
            </a:r>
            <a:r>
              <a:rPr lang="en-US" dirty="0" err="1"/>
              <a:t>Kanwar</a:t>
            </a:r>
            <a:r>
              <a:rPr lang="en-US" dirty="0"/>
              <a:t>, and </a:t>
            </a:r>
            <a:r>
              <a:rPr lang="en-US" dirty="0" err="1"/>
              <a:t>Smruti</a:t>
            </a:r>
            <a:r>
              <a:rPr lang="en-US" dirty="0"/>
              <a:t> R. </a:t>
            </a:r>
            <a:r>
              <a:rPr lang="en-US" dirty="0" err="1" smtClean="0"/>
              <a:t>Mohanty</a:t>
            </a:r>
            <a:r>
              <a:rPr lang="en-US" dirty="0" smtClean="0"/>
              <a:t>. A </a:t>
            </a:r>
            <a:r>
              <a:rPr lang="en-US" dirty="0"/>
              <a:t>Comprehensive Updated Review of Pharmaceutical and </a:t>
            </a:r>
            <a:r>
              <a:rPr lang="en-US" dirty="0" err="1"/>
              <a:t>Nonpharmaceutical</a:t>
            </a:r>
            <a:r>
              <a:rPr lang="en-US" dirty="0"/>
              <a:t> Treatment for </a:t>
            </a:r>
            <a:r>
              <a:rPr lang="en-US" dirty="0" smtClean="0"/>
              <a:t>NAFLD. </a:t>
            </a:r>
            <a:r>
              <a:rPr lang="en-US" i="1" dirty="0" smtClean="0"/>
              <a:t>Gastroenterology </a:t>
            </a:r>
            <a:r>
              <a:rPr lang="en-US" i="1" dirty="0"/>
              <a:t>Research and </a:t>
            </a:r>
            <a:r>
              <a:rPr lang="en-US" i="1" dirty="0" smtClean="0"/>
              <a:t>Practice</a:t>
            </a:r>
            <a:r>
              <a:rPr lang="en-US" dirty="0" smtClean="0"/>
              <a:t> (2016).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Kenneth </a:t>
            </a:r>
            <a:r>
              <a:rPr lang="pt-BR" dirty="0"/>
              <a:t>Cusi. </a:t>
            </a:r>
            <a:r>
              <a:rPr lang="en-US" dirty="0"/>
              <a:t>Treatment of patients with type 2 diabetes and non-alcoholic fatty liver disease: current approaches and future </a:t>
            </a:r>
            <a:r>
              <a:rPr lang="en-US" dirty="0" smtClean="0"/>
              <a:t>directions. </a:t>
            </a:r>
            <a:r>
              <a:rPr lang="pt-BR" i="1" dirty="0" smtClean="0"/>
              <a:t>Diabetologia</a:t>
            </a:r>
            <a:r>
              <a:rPr lang="pt-BR" dirty="0" smtClean="0"/>
              <a:t> </a:t>
            </a:r>
            <a:r>
              <a:rPr lang="pt-BR" dirty="0"/>
              <a:t>(2016) 59: 1112. </a:t>
            </a: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World Gastroenterology </a:t>
            </a:r>
            <a:r>
              <a:rPr lang="en-US" dirty="0" err="1"/>
              <a:t>Organisation</a:t>
            </a:r>
            <a:r>
              <a:rPr lang="en-US" dirty="0"/>
              <a:t> Global Guidelines: Nonalcoholic Fatty Liver Disease and Nonalcoholic Steatohepatitis. </a:t>
            </a:r>
            <a:r>
              <a:rPr lang="en-US" i="1" dirty="0"/>
              <a:t>Journal of Clinical </a:t>
            </a:r>
            <a:r>
              <a:rPr lang="en-US" i="1" dirty="0" smtClean="0"/>
              <a:t>Gastroenterology (</a:t>
            </a:r>
            <a:r>
              <a:rPr lang="en-US" dirty="0" smtClean="0"/>
              <a:t>2014) 48: 467–473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Alkhouri</a:t>
            </a:r>
            <a:r>
              <a:rPr lang="en-US" dirty="0"/>
              <a:t>, </a:t>
            </a:r>
            <a:r>
              <a:rPr lang="en-US" dirty="0" err="1"/>
              <a:t>Naim</a:t>
            </a:r>
            <a:r>
              <a:rPr lang="en-US" dirty="0"/>
              <a:t>, and Ariel E. Feldstein. “The TONIC Trial: A Step Forward in Treating Pediatric Nonalcoholic Fatty Liver Disease.” </a:t>
            </a:r>
            <a:r>
              <a:rPr lang="en-US" i="1" dirty="0"/>
              <a:t>Hepatology (Baltimore, Md.)</a:t>
            </a:r>
            <a:r>
              <a:rPr lang="en-US" dirty="0"/>
              <a:t> 55.4 (2012): 1292–1295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52293" y="1867437"/>
            <a:ext cx="561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 for your attention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Eftekharzadeh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65" y="201549"/>
            <a:ext cx="7093874" cy="65317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435" y="1928149"/>
            <a:ext cx="33304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Proposed risk stratification for patients with NAFLD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435" y="5945970"/>
            <a:ext cx="3162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Nat Rev Gastroenterol Hepatol. </a:t>
            </a:r>
            <a:endParaRPr lang="sv-SE" dirty="0" smtClean="0"/>
          </a:p>
          <a:p>
            <a:r>
              <a:rPr lang="sv-SE" dirty="0" smtClean="0"/>
              <a:t>2016 </a:t>
            </a:r>
            <a:r>
              <a:rPr lang="sv-SE" dirty="0"/>
              <a:t>Apr;13(4):196-205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76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NAFLD fibrosis score (NFS)</a:t>
            </a:r>
            <a:r>
              <a:rPr lang="en-US" dirty="0" smtClean="0"/>
              <a:t>: Estimates fibrosis using age, BMI, AST, ALT, </a:t>
            </a:r>
            <a:r>
              <a:rPr lang="en-US" dirty="0" err="1" smtClean="0"/>
              <a:t>Plt</a:t>
            </a:r>
            <a:r>
              <a:rPr lang="en-US" dirty="0" smtClean="0"/>
              <a:t>, Albumin and history of IFG/DM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11901" y="3125358"/>
            <a:ext cx="3169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Hepatology 2007;45(4):846-854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23979" y="3720662"/>
            <a:ext cx="9720073" cy="8881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Fibrosis-4 (FIB-4) Index:</a:t>
            </a:r>
            <a:r>
              <a:rPr lang="en-US" sz="2200" dirty="0" smtClean="0"/>
              <a:t> Noninvasive estimate of liver scarring in HCV and HBV patients, using age, AST, ALT and </a:t>
            </a:r>
            <a:r>
              <a:rPr lang="en-US" sz="2200" dirty="0" err="1" smtClean="0"/>
              <a:t>Plt</a:t>
            </a:r>
            <a:r>
              <a:rPr lang="en-US" sz="2200" dirty="0" smtClean="0"/>
              <a:t>.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36508" y="4547617"/>
            <a:ext cx="308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J Viral Hepat. 2013;20(1):72-76</a:t>
            </a: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202807" y="5071241"/>
            <a:ext cx="9720073" cy="82506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APRI: </a:t>
            </a:r>
            <a:r>
              <a:rPr lang="en-US" sz="2200" dirty="0" smtClean="0"/>
              <a:t>The </a:t>
            </a:r>
            <a:r>
              <a:rPr lang="en-US" sz="2200" dirty="0" err="1" smtClean="0"/>
              <a:t>aspartate</a:t>
            </a:r>
            <a:r>
              <a:rPr lang="en-US" sz="2200" dirty="0" smtClean="0"/>
              <a:t> </a:t>
            </a:r>
            <a:r>
              <a:rPr lang="en-US" sz="2200" dirty="0" err="1" smtClean="0"/>
              <a:t>aminotransferase</a:t>
            </a:r>
            <a:r>
              <a:rPr lang="en-US" sz="2200" dirty="0" smtClean="0"/>
              <a:t>-to-platelet ratio index (APRI), a tool for detecting hepatic fibrosis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17923" y="6029575"/>
            <a:ext cx="3148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Hepatology. 2011;53(3):726-36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NAFLD activity score (</a:t>
            </a:r>
            <a:r>
              <a:rPr lang="en-US" dirty="0" err="1" smtClean="0"/>
              <a:t>nas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5223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NAS </a:t>
            </a:r>
            <a:r>
              <a:rPr lang="en-US" sz="2400" dirty="0"/>
              <a:t>is the sum of the separate scores for </a:t>
            </a:r>
            <a:r>
              <a:rPr lang="en-US" sz="2400" dirty="0">
                <a:solidFill>
                  <a:srgbClr val="FFFF00"/>
                </a:solidFill>
              </a:rPr>
              <a:t>steatosis</a:t>
            </a:r>
            <a:r>
              <a:rPr lang="en-US" sz="2400" dirty="0"/>
              <a:t> (0–3), hepatocellular </a:t>
            </a:r>
            <a:r>
              <a:rPr lang="en-US" sz="2400" dirty="0" smtClean="0">
                <a:solidFill>
                  <a:srgbClr val="FFFF00"/>
                </a:solidFill>
              </a:rPr>
              <a:t>ballooning</a:t>
            </a:r>
            <a:r>
              <a:rPr lang="en-US" sz="2400" dirty="0" smtClean="0"/>
              <a:t> </a:t>
            </a:r>
            <a:r>
              <a:rPr lang="en-US" sz="2400" dirty="0"/>
              <a:t>(0–2) and lobular </a:t>
            </a:r>
            <a:r>
              <a:rPr lang="en-US" sz="2400" dirty="0">
                <a:solidFill>
                  <a:srgbClr val="FFFF00"/>
                </a:solidFill>
              </a:rPr>
              <a:t>inflammation</a:t>
            </a:r>
            <a:r>
              <a:rPr lang="en-US" sz="2400" dirty="0"/>
              <a:t> (</a:t>
            </a:r>
            <a:r>
              <a:rPr lang="en-US" sz="2400" dirty="0" smtClean="0"/>
              <a:t>0–3)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The </a:t>
            </a:r>
            <a:r>
              <a:rPr lang="en-US" sz="2400" dirty="0"/>
              <a:t>majority of patients with NASH </a:t>
            </a:r>
            <a:r>
              <a:rPr lang="en-US" sz="2400" dirty="0" smtClean="0"/>
              <a:t>have </a:t>
            </a:r>
            <a:r>
              <a:rPr lang="en-US" sz="2400" dirty="0"/>
              <a:t>a NAS score of ≥5.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This </a:t>
            </a:r>
            <a:r>
              <a:rPr lang="en-US" sz="2400" dirty="0"/>
              <a:t>system was developed as a tool to </a:t>
            </a:r>
            <a:r>
              <a:rPr lang="en-US" sz="2400" dirty="0">
                <a:solidFill>
                  <a:srgbClr val="FFFF00"/>
                </a:solidFill>
              </a:rPr>
              <a:t>quantify</a:t>
            </a:r>
            <a:r>
              <a:rPr lang="en-US" sz="2400" dirty="0"/>
              <a:t> changes in NAFLD during therapeutic </a:t>
            </a:r>
            <a:r>
              <a:rPr lang="en-US" sz="2400" dirty="0">
                <a:solidFill>
                  <a:srgbClr val="FFFF00"/>
                </a:solidFill>
              </a:rPr>
              <a:t>trials</a:t>
            </a:r>
            <a:r>
              <a:rPr lang="en-US" sz="2400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cutoff NAS score ≥5 cannot be used as a surrogate of histological diagnosis of NASH that is usually performed by expert-based evaluation of pathologic patterns for NASH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933297" y="5948903"/>
            <a:ext cx="3182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Hepatology </a:t>
            </a:r>
            <a:r>
              <a:rPr lang="en-US" b="1" dirty="0" smtClean="0"/>
              <a:t>2005;</a:t>
            </a:r>
            <a:r>
              <a:rPr lang="en-US" dirty="0" smtClean="0"/>
              <a:t>41 1313–1321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71492"/>
            <a:ext cx="10619509" cy="34392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Successful treatment of NASH should improve </a:t>
            </a:r>
            <a:r>
              <a:rPr lang="en-US" sz="2400" dirty="0" smtClean="0">
                <a:solidFill>
                  <a:srgbClr val="FFFF00"/>
                </a:solidFill>
              </a:rPr>
              <a:t>outcome</a:t>
            </a:r>
            <a:r>
              <a:rPr lang="en-US" sz="2400" dirty="0" smtClean="0"/>
              <a:t>, i.e. decrease NASH-related mortality, reduce progression to cirrhosis or HCC.</a:t>
            </a:r>
            <a:endParaRPr lang="en-US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Given </a:t>
            </a:r>
            <a:r>
              <a:rPr lang="en-US" sz="2400" dirty="0"/>
              <a:t>the low probability of adverse liver-related outcomes in those in the </a:t>
            </a:r>
            <a:r>
              <a:rPr lang="en-US" sz="2400" dirty="0">
                <a:solidFill>
                  <a:srgbClr val="FFFF00"/>
                </a:solidFill>
              </a:rPr>
              <a:t>low-risk</a:t>
            </a:r>
            <a:r>
              <a:rPr lang="en-US" sz="2400" dirty="0"/>
              <a:t> categories of NAFLD, most patients do not warrant pharmacological treatment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 Resolution of the </a:t>
            </a:r>
            <a:r>
              <a:rPr lang="en-US" sz="2400" dirty="0" smtClean="0">
                <a:solidFill>
                  <a:srgbClr val="FFFF00"/>
                </a:solidFill>
              </a:rPr>
              <a:t>histological lesions</a:t>
            </a:r>
            <a:r>
              <a:rPr lang="en-US" sz="2400" dirty="0" smtClean="0"/>
              <a:t> of NASH is accepted as a surrogate endpoint.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26357" y="5510704"/>
            <a:ext cx="422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Diabetologia</a:t>
            </a:r>
            <a:r>
              <a:rPr lang="en-US" dirty="0" smtClean="0"/>
              <a:t> </a:t>
            </a:r>
            <a:r>
              <a:rPr lang="en-US" b="1" dirty="0" smtClean="0"/>
              <a:t>2016</a:t>
            </a:r>
            <a:r>
              <a:rPr lang="en-US" dirty="0" smtClean="0"/>
              <a:t>; 59 1121-1140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43961" y="5945970"/>
            <a:ext cx="4803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Nat Rev Gastroenterol Hepatol. </a:t>
            </a:r>
            <a:r>
              <a:rPr lang="sv-SE" dirty="0" smtClean="0"/>
              <a:t> 2016;13 196-205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Sensitizers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7427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Thiazolidinediones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The PIVENS trial (the </a:t>
            </a:r>
            <a:r>
              <a:rPr lang="en-US" sz="2400" dirty="0" err="1" smtClean="0">
                <a:solidFill>
                  <a:srgbClr val="FFFF00"/>
                </a:solidFill>
              </a:rPr>
              <a:t>Pioglitazone</a:t>
            </a:r>
            <a:r>
              <a:rPr lang="en-US" sz="2400" dirty="0" smtClean="0"/>
              <a:t>, Vitamin E or placebo for NASH)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Fibrosis</a:t>
            </a:r>
            <a:r>
              <a:rPr lang="en-US" sz="2400" dirty="0" smtClean="0"/>
              <a:t> scores were </a:t>
            </a:r>
            <a:r>
              <a:rPr lang="en-US" sz="2400" dirty="0" smtClean="0">
                <a:solidFill>
                  <a:srgbClr val="FFFF00"/>
                </a:solidFill>
              </a:rPr>
              <a:t>not improved </a:t>
            </a:r>
            <a:r>
              <a:rPr lang="en-US" sz="2400" dirty="0" smtClean="0"/>
              <a:t>with either active treatment</a:t>
            </a:r>
          </a:p>
          <a:p>
            <a:r>
              <a:rPr lang="en-US" sz="2400" dirty="0" err="1" smtClean="0"/>
              <a:t>Metfomin</a:t>
            </a:r>
            <a:endParaRPr lang="en-US" sz="2400" dirty="0" smtClean="0"/>
          </a:p>
          <a:p>
            <a:pPr lvl="1"/>
            <a:r>
              <a:rPr lang="en-US" sz="2400" dirty="0" smtClean="0"/>
              <a:t>RCT with 110 non-diabetic NAFLD; better than Vitamin E in improving ALT</a:t>
            </a:r>
          </a:p>
          <a:p>
            <a:pPr lvl="1"/>
            <a:r>
              <a:rPr lang="en-US" sz="2400" dirty="0" smtClean="0"/>
              <a:t>Not confirmed by other trials</a:t>
            </a:r>
          </a:p>
          <a:p>
            <a:r>
              <a:rPr lang="en-US" sz="2400" dirty="0" smtClean="0"/>
              <a:t>Incretin mimetics</a:t>
            </a:r>
          </a:p>
          <a:p>
            <a:pPr lvl="1"/>
            <a:r>
              <a:rPr lang="en-US" sz="2400" dirty="0" smtClean="0"/>
              <a:t>Phase II trial with </a:t>
            </a:r>
            <a:r>
              <a:rPr lang="en-US" sz="2400" dirty="0" smtClean="0">
                <a:solidFill>
                  <a:srgbClr val="FFFF00"/>
                </a:solidFill>
              </a:rPr>
              <a:t>Liraglutide</a:t>
            </a:r>
            <a:r>
              <a:rPr lang="en-US" sz="2400" dirty="0" smtClean="0"/>
              <a:t> vs. placebo; 52 overweight Pt. with NASH</a:t>
            </a:r>
          </a:p>
          <a:p>
            <a:pPr lvl="1"/>
            <a:r>
              <a:rPr lang="en-US" sz="2400" dirty="0" smtClean="0"/>
              <a:t>Possible role in delaying progression of fibrosis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8092" y="5950634"/>
            <a:ext cx="551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Gastroenterology Research and Practice, </a:t>
            </a:r>
            <a:r>
              <a:rPr lang="en-US" b="1" dirty="0" smtClean="0"/>
              <a:t>2016</a:t>
            </a:r>
            <a:r>
              <a:rPr lang="en-US" dirty="0" smtClean="0"/>
              <a:t>; 7109270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44C8-C9EC-4884-8FC0-AE4BA60856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Eftekharzadeh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13530</TotalTime>
  <Words>3010</Words>
  <Application>Microsoft Office PowerPoint</Application>
  <PresentationFormat>Widescreen</PresentationFormat>
  <Paragraphs>425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Tw Cen MT</vt:lpstr>
      <vt:lpstr>Wingdings</vt:lpstr>
      <vt:lpstr>Wingdings 3</vt:lpstr>
      <vt:lpstr>Integral</vt:lpstr>
      <vt:lpstr>PowerPoint Presentation</vt:lpstr>
      <vt:lpstr>PowerPoint Presentation</vt:lpstr>
      <vt:lpstr>Outline</vt:lpstr>
      <vt:lpstr>PowerPoint Presentation</vt:lpstr>
      <vt:lpstr>PowerPoint Presentation</vt:lpstr>
      <vt:lpstr>Non-invasive measures</vt:lpstr>
      <vt:lpstr>NAFLD activity score (nas)</vt:lpstr>
      <vt:lpstr>Rationale</vt:lpstr>
      <vt:lpstr>Insulin Sensitizers</vt:lpstr>
      <vt:lpstr>The pivens trial</vt:lpstr>
      <vt:lpstr>The pivens</vt:lpstr>
      <vt:lpstr>Insulin Sensitizers</vt:lpstr>
      <vt:lpstr>PowerPoint Presentation</vt:lpstr>
      <vt:lpstr>The lean trial</vt:lpstr>
      <vt:lpstr>Antilipidemics</vt:lpstr>
      <vt:lpstr>Polyunsaturated fatty acids (PUFA)</vt:lpstr>
      <vt:lpstr>Statins</vt:lpstr>
      <vt:lpstr>Antioxidants</vt:lpstr>
      <vt:lpstr>Anti-inflammatory</vt:lpstr>
      <vt:lpstr>Probiotics</vt:lpstr>
      <vt:lpstr>Cytoprotective/ antiapoptotic agents</vt:lpstr>
      <vt:lpstr>Other therapeutic agents</vt:lpstr>
      <vt:lpstr>Herbal</vt:lpstr>
      <vt:lpstr>Upcoming drugs</vt:lpstr>
      <vt:lpstr>PowerPoint Presentation</vt:lpstr>
      <vt:lpstr>The FLINT study</vt:lpstr>
      <vt:lpstr>PowerPoint Presentation</vt:lpstr>
      <vt:lpstr>Type 2 DM and NAFLD</vt:lpstr>
      <vt:lpstr>Type 2 DM and NAFLD</vt:lpstr>
      <vt:lpstr>Type 2 DM and NAFLD</vt:lpstr>
      <vt:lpstr>Pediatric NAFLD</vt:lpstr>
      <vt:lpstr>Treatment of NAFLD in Children (TONIC)</vt:lpstr>
      <vt:lpstr>Pediatric NAFLD</vt:lpstr>
      <vt:lpstr>Monitoring of treatment</vt:lpstr>
      <vt:lpstr>Monitoring of treatment</vt:lpstr>
      <vt:lpstr>recommendations</vt:lpstr>
      <vt:lpstr>recommendations</vt:lpstr>
      <vt:lpstr>Regulation</vt:lpstr>
      <vt:lpstr>PowerPoint Presentation</vt:lpstr>
      <vt:lpstr>Recommendations</vt:lpstr>
      <vt:lpstr>Recommendations</vt:lpstr>
      <vt:lpstr>Take home messages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Treatment of NAFLD</dc:title>
  <dc:creator>Annie Eft</dc:creator>
  <cp:lastModifiedBy>Annie Eft</cp:lastModifiedBy>
  <cp:revision>322</cp:revision>
  <dcterms:created xsi:type="dcterms:W3CDTF">2016-07-08T06:15:44Z</dcterms:created>
  <dcterms:modified xsi:type="dcterms:W3CDTF">2016-07-20T17:32:23Z</dcterms:modified>
</cp:coreProperties>
</file>