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2"/>
  </p:notesMasterIdLst>
  <p:sldIdLst>
    <p:sldId id="365" r:id="rId2"/>
    <p:sldId id="348" r:id="rId3"/>
    <p:sldId id="277" r:id="rId4"/>
    <p:sldId id="274" r:id="rId5"/>
    <p:sldId id="280" r:id="rId6"/>
    <p:sldId id="327" r:id="rId7"/>
    <p:sldId id="326" r:id="rId8"/>
    <p:sldId id="328" r:id="rId9"/>
    <p:sldId id="329" r:id="rId10"/>
    <p:sldId id="361" r:id="rId11"/>
    <p:sldId id="362" r:id="rId12"/>
    <p:sldId id="358" r:id="rId13"/>
    <p:sldId id="330" r:id="rId14"/>
    <p:sldId id="367" r:id="rId15"/>
    <p:sldId id="366" r:id="rId16"/>
    <p:sldId id="368" r:id="rId17"/>
    <p:sldId id="283" r:id="rId18"/>
    <p:sldId id="369" r:id="rId19"/>
    <p:sldId id="340" r:id="rId20"/>
    <p:sldId id="342" r:id="rId21"/>
    <p:sldId id="343" r:id="rId22"/>
    <p:sldId id="360" r:id="rId23"/>
    <p:sldId id="371" r:id="rId24"/>
    <p:sldId id="373" r:id="rId25"/>
    <p:sldId id="287" r:id="rId26"/>
    <p:sldId id="333" r:id="rId27"/>
    <p:sldId id="286" r:id="rId28"/>
    <p:sldId id="284" r:id="rId29"/>
    <p:sldId id="357" r:id="rId30"/>
    <p:sldId id="349" r:id="rId31"/>
    <p:sldId id="293" r:id="rId32"/>
    <p:sldId id="292" r:id="rId33"/>
    <p:sldId id="296" r:id="rId34"/>
    <p:sldId id="359" r:id="rId35"/>
    <p:sldId id="363" r:id="rId36"/>
    <p:sldId id="298" r:id="rId37"/>
    <p:sldId id="351" r:id="rId38"/>
    <p:sldId id="299" r:id="rId39"/>
    <p:sldId id="364" r:id="rId40"/>
    <p:sldId id="37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80" autoAdjust="0"/>
    <p:restoredTop sz="94660"/>
  </p:normalViewPr>
  <p:slideViewPr>
    <p:cSldViewPr>
      <p:cViewPr varScale="1">
        <p:scale>
          <a:sx n="69" d="100"/>
          <a:sy n="69" d="100"/>
        </p:scale>
        <p:origin x="16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09F5E-8EBE-43CB-BEC4-34B6D1980B6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02E5E-6C95-49E0-86ED-42ABBFF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23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365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uptodate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28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uptodate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2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93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uptodate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51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33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Uptodate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0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uptodate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9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2011 ACCF/AHA Guideline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Coronary Artery Bypass Graft Surgery (Journal of the American College of Cardiology Vol. 58, No. 24, 2011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2011 by the American College of Cardiology Foundation and the American Heart Association, Inc.)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75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2011 ACCF/AHA Guideline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Coronary Artery Bypass Graft Surgery (Journal of the American College of Cardiology Vol. 58, No. 24, 2011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2011 by the American College of Cardiology Foundation and the American Heart Association, Inc.)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78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2011 ACCF/AHA Guideline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Coronary Artery Bypass Graft Surgery (Journal of the American College of Cardiology Vol. 58, No. 24, 2011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2011 by the American College of Cardiology Foundation and the American Heart Association, Inc.)</a:t>
            </a:r>
            <a:endParaRPr lang="en-US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92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*Rodondi N, den Elzen WP, Bauer DC, et al. Subclinical hypothyroidism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risk of coronary heart disease and mortality. JAMA. 2010;304:1365–74.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Ladenson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PW, Levin AA, Ridgway EC, et al. Complications of surgery in hypothyroid patients. Am J Med. 1984;77:261– 6.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§w441æ 2014 by The Society of Thoracic Surgeons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04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78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Uptodate</a:t>
            </a:r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Drucker DJ, Burrow GN. Cardiovascular surgery in the hypothyroid patient. Arch Intern Med 1985; 145:1585.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Myerowitz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PD,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Kamienski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RW, Swanson DK, et al. Diagnosis and management of the hypothyroid patient with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chest pain. J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Thorac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Cardiovasc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1983; 86:57.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6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uptodate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2E5E-6C95-49E0-86ED-42ABBFF1280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7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5877272"/>
            <a:ext cx="6897960" cy="752128"/>
          </a:xfrm>
        </p:spPr>
        <p:txBody>
          <a:bodyPr/>
          <a:lstStyle>
            <a:lvl1pPr>
              <a:defRPr lang="en-US" sz="1400" b="1" i="0" u="none" strike="noStrike" baseline="0" smtClean="0"/>
            </a:lvl1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6117332"/>
            <a:ext cx="457200" cy="457200"/>
          </a:xfrm>
        </p:spPr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85456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3075" name="Picture 3" descr="C:\Users\tofighi\Desktop\IEMRC 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912" y="6022504"/>
            <a:ext cx="790872" cy="64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15 November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1F0594C-D9A5-41D4-9008-B03CAA4323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0"/>
            <a:ext cx="9180511" cy="6867383"/>
          </a:xfrm>
        </p:spPr>
      </p:pic>
      <p:sp>
        <p:nvSpPr>
          <p:cNvPr id="6" name="TextBox 5"/>
          <p:cNvSpPr txBox="1"/>
          <p:nvPr/>
        </p:nvSpPr>
        <p:spPr>
          <a:xfrm>
            <a:off x="2339752" y="1556792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 THE NAME OF GOD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Cardiovascular </a:t>
            </a:r>
            <a:r>
              <a:rPr lang="en-US" b="1" dirty="0"/>
              <a:t>Complications </a:t>
            </a:r>
            <a:r>
              <a:rPr lang="en-US" b="1" dirty="0" smtClean="0"/>
              <a:t>of Hypothyroidism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Coronary events (</a:t>
            </a:r>
            <a:r>
              <a:rPr lang="en-US" sz="2800" dirty="0" smtClean="0">
                <a:latin typeface="Times New Roman"/>
                <a:cs typeface="Times New Roman"/>
              </a:rPr>
              <a:t>↑</a:t>
            </a:r>
            <a:r>
              <a:rPr lang="en-US" sz="2800" dirty="0" smtClean="0"/>
              <a:t>cholesterol </a:t>
            </a:r>
            <a:r>
              <a:rPr lang="en-US" sz="2800" dirty="0" err="1" smtClean="0"/>
              <a:t>levels,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↑DBP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↑CRP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Aanemia</a:t>
            </a:r>
            <a:endParaRPr lang="en-US" sz="2800" dirty="0"/>
          </a:p>
          <a:p>
            <a:r>
              <a:rPr lang="en-US" sz="2800" dirty="0" smtClean="0"/>
              <a:t>Nonspecific </a:t>
            </a:r>
            <a:r>
              <a:rPr lang="en-US" sz="2800" dirty="0"/>
              <a:t>ST changes and low voltage on electrocardiogram</a:t>
            </a:r>
          </a:p>
          <a:p>
            <a:r>
              <a:rPr lang="en-US" sz="2800" dirty="0"/>
              <a:t>Ventricular </a:t>
            </a:r>
            <a:r>
              <a:rPr lang="en-US" sz="2800" dirty="0" smtClean="0"/>
              <a:t>tachycardia </a:t>
            </a:r>
            <a:r>
              <a:rPr lang="en-US" dirty="0"/>
              <a:t>with a long </a:t>
            </a:r>
            <a:r>
              <a:rPr lang="en-US" dirty="0" smtClean="0"/>
              <a:t>QT </a:t>
            </a:r>
            <a:r>
              <a:rPr lang="en-US" dirty="0"/>
              <a:t>interval</a:t>
            </a:r>
            <a:r>
              <a:rPr lang="en-US" sz="2800" dirty="0" smtClean="0"/>
              <a:t> “Torsade de pointes”(less common)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iminished cardiac output </a:t>
            </a:r>
            <a:r>
              <a:rPr lang="en-US" sz="2800" dirty="0"/>
              <a:t>of 30% to 50</a:t>
            </a:r>
            <a:r>
              <a:rPr lang="en-US" sz="2800" dirty="0" smtClean="0"/>
              <a:t>%</a:t>
            </a:r>
          </a:p>
          <a:p>
            <a:r>
              <a:rPr lang="en-US" sz="2800" dirty="0" err="1" smtClean="0"/>
              <a:t>Bradicardia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Marcia </a:t>
            </a:r>
            <a:r>
              <a:rPr lang="en-US" sz="1400" dirty="0" err="1">
                <a:solidFill>
                  <a:srgbClr val="0070C0"/>
                </a:solidFill>
              </a:rPr>
              <a:t>Rashelle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PalacePerioperative</a:t>
            </a:r>
            <a:r>
              <a:rPr lang="en-US" sz="1400" b="1" dirty="0">
                <a:solidFill>
                  <a:srgbClr val="0070C0"/>
                </a:solidFill>
              </a:rPr>
              <a:t> management </a:t>
            </a:r>
            <a:r>
              <a:rPr lang="en-US" sz="1400" b="1" dirty="0" smtClean="0">
                <a:solidFill>
                  <a:srgbClr val="0070C0"/>
                </a:solidFill>
              </a:rPr>
              <a:t>of Thyroid </a:t>
            </a:r>
            <a:r>
              <a:rPr lang="en-US" sz="1400" b="1" dirty="0">
                <a:solidFill>
                  <a:srgbClr val="0070C0"/>
                </a:solidFill>
              </a:rPr>
              <a:t>Dysfunction </a:t>
            </a:r>
            <a:r>
              <a:rPr lang="en-US" sz="1400" i="1" dirty="0">
                <a:solidFill>
                  <a:srgbClr val="0070C0"/>
                </a:solidFill>
              </a:rPr>
              <a:t>Health Services Insights ﻿2017-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70C0"/>
                </a:solidFill>
              </a:rPr>
              <a:t>https://doi.org/10.1177/11786329166896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2095" y="6284168"/>
            <a:ext cx="457200" cy="457200"/>
          </a:xfrm>
        </p:spPr>
        <p:txBody>
          <a:bodyPr/>
          <a:lstStyle/>
          <a:p>
            <a:fld id="{81F0594C-D9A5-41D4-9008-B03CAA43233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Cardiovascular Complications of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5221560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>
                <a:latin typeface="Times New Roman"/>
                <a:cs typeface="Times New Roman"/>
              </a:rPr>
              <a:t>↓</a:t>
            </a:r>
            <a:r>
              <a:rPr lang="en-US" sz="3000" dirty="0" smtClean="0"/>
              <a:t>contractility (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r>
              <a:rPr lang="en-US" dirty="0"/>
              <a:t>ventricular diastolic </a:t>
            </a:r>
            <a:r>
              <a:rPr lang="en-US" dirty="0" smtClean="0"/>
              <a:t>relaxation</a:t>
            </a:r>
            <a:r>
              <a:rPr lang="en-US" dirty="0"/>
              <a:t> </a:t>
            </a:r>
            <a:r>
              <a:rPr lang="en-US" dirty="0" smtClean="0"/>
              <a:t>compliance </a:t>
            </a:r>
            <a:r>
              <a:rPr lang="en-US" dirty="0"/>
              <a:t>and </a:t>
            </a:r>
            <a:r>
              <a:rPr lang="en-US" dirty="0" smtClean="0"/>
              <a:t>diastolic filling </a:t>
            </a:r>
            <a:r>
              <a:rPr lang="en-US" dirty="0"/>
              <a:t>are </a:t>
            </a:r>
            <a:r>
              <a:rPr lang="en-US" dirty="0" smtClean="0"/>
              <a:t>impaired)</a:t>
            </a:r>
          </a:p>
          <a:p>
            <a:pPr lvl="1"/>
            <a:r>
              <a:rPr lang="en-US" dirty="0"/>
              <a:t>calcium-dependent adenosine </a:t>
            </a:r>
            <a:r>
              <a:rPr lang="en-US" dirty="0" err="1"/>
              <a:t>triphosphatase</a:t>
            </a:r>
            <a:r>
              <a:rPr lang="en-US" dirty="0"/>
              <a:t> and </a:t>
            </a:r>
            <a:r>
              <a:rPr lang="en-US" dirty="0" err="1"/>
              <a:t>phospholamban</a:t>
            </a:r>
            <a:endParaRPr lang="en-US" sz="2600" dirty="0" smtClean="0"/>
          </a:p>
          <a:p>
            <a:r>
              <a:rPr lang="en-US" sz="3000" dirty="0" smtClean="0">
                <a:latin typeface="Times New Roman"/>
                <a:cs typeface="Times New Roman"/>
              </a:rPr>
              <a:t>↑</a:t>
            </a:r>
            <a:r>
              <a:rPr lang="en-US" sz="3000" dirty="0" smtClean="0"/>
              <a:t> </a:t>
            </a:r>
            <a:r>
              <a:rPr lang="en-US" sz="3000" dirty="0"/>
              <a:t>in peripheral vascular </a:t>
            </a:r>
            <a:r>
              <a:rPr lang="en-US" sz="3000" dirty="0" smtClean="0"/>
              <a:t>resistance resulting </a:t>
            </a:r>
            <a:r>
              <a:rPr lang="en-US" sz="3000" dirty="0"/>
              <a:t>in increased cardiac </a:t>
            </a:r>
            <a:r>
              <a:rPr lang="en-US" sz="3000" dirty="0" smtClean="0"/>
              <a:t>afterload</a:t>
            </a:r>
          </a:p>
          <a:p>
            <a:r>
              <a:rPr lang="en-US" sz="3000" dirty="0">
                <a:latin typeface="Times New Roman"/>
                <a:cs typeface="Times New Roman"/>
              </a:rPr>
              <a:t>↓</a:t>
            </a:r>
            <a:r>
              <a:rPr lang="en-US" sz="3000" dirty="0" smtClean="0"/>
              <a:t>pulse </a:t>
            </a:r>
            <a:r>
              <a:rPr lang="en-US" sz="3000" dirty="0"/>
              <a:t>pressure via an </a:t>
            </a:r>
            <a:r>
              <a:rPr lang="en-US" sz="3000" dirty="0">
                <a:latin typeface="Times New Roman"/>
                <a:cs typeface="Times New Roman"/>
              </a:rPr>
              <a:t>↑</a:t>
            </a:r>
            <a:r>
              <a:rPr lang="en-US" sz="3000" dirty="0" smtClean="0"/>
              <a:t> </a:t>
            </a:r>
            <a:r>
              <a:rPr lang="en-US" sz="3000" dirty="0"/>
              <a:t>in </a:t>
            </a:r>
            <a:r>
              <a:rPr lang="en-US" sz="3000" dirty="0" smtClean="0"/>
              <a:t>DBP and </a:t>
            </a:r>
            <a:r>
              <a:rPr lang="en-US" sz="3000" dirty="0"/>
              <a:t>a </a:t>
            </a:r>
            <a:r>
              <a:rPr lang="en-US" sz="3000" dirty="0">
                <a:latin typeface="Times New Roman"/>
                <a:cs typeface="Times New Roman"/>
              </a:rPr>
              <a:t>↓</a:t>
            </a:r>
            <a:r>
              <a:rPr lang="en-US" sz="3000" dirty="0" smtClean="0"/>
              <a:t> in SBP</a:t>
            </a:r>
          </a:p>
          <a:p>
            <a:r>
              <a:rPr lang="en-US" sz="3100" dirty="0"/>
              <a:t>carotid intimal media </a:t>
            </a:r>
            <a:r>
              <a:rPr lang="en-US" sz="3100" dirty="0" smtClean="0"/>
              <a:t>thickness</a:t>
            </a:r>
          </a:p>
          <a:p>
            <a:r>
              <a:rPr lang="en-US" sz="3100" dirty="0"/>
              <a:t>endothelial derived relaxation factor (nitric oxide)</a:t>
            </a:r>
          </a:p>
          <a:p>
            <a:r>
              <a:rPr lang="en-US" sz="3000" dirty="0" smtClean="0">
                <a:latin typeface="Times New Roman"/>
                <a:cs typeface="Times New Roman"/>
              </a:rPr>
              <a:t>↑</a:t>
            </a:r>
            <a:r>
              <a:rPr lang="en-US" sz="3000" dirty="0" smtClean="0"/>
              <a:t>catecholamine levels </a:t>
            </a:r>
          </a:p>
          <a:p>
            <a:r>
              <a:rPr lang="en-US" sz="3000" dirty="0" smtClean="0"/>
              <a:t>predisposition to develop hypotension under anesthesia, likely due to downregulation of β-adrenergic rece</a:t>
            </a:r>
            <a:r>
              <a:rPr lang="en-US" sz="2800" dirty="0" smtClean="0"/>
              <a:t>ptors</a:t>
            </a:r>
          </a:p>
          <a:p>
            <a:endParaRPr lang="en-US" sz="15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5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500" dirty="0">
              <a:solidFill>
                <a:srgbClr val="0070C0"/>
              </a:solidFill>
            </a:endParaRPr>
          </a:p>
          <a:p>
            <a:r>
              <a:rPr lang="en-US" sz="1500" dirty="0" smtClean="0">
                <a:solidFill>
                  <a:srgbClr val="0070C0"/>
                </a:solidFill>
              </a:rPr>
              <a:t>Marcia </a:t>
            </a:r>
            <a:r>
              <a:rPr lang="en-US" sz="1500" dirty="0" err="1">
                <a:solidFill>
                  <a:srgbClr val="0070C0"/>
                </a:solidFill>
              </a:rPr>
              <a:t>Rashelle</a:t>
            </a:r>
            <a:r>
              <a:rPr lang="en-US" sz="1500" dirty="0">
                <a:solidFill>
                  <a:srgbClr val="0070C0"/>
                </a:solidFill>
              </a:rPr>
              <a:t> Palace </a:t>
            </a:r>
            <a:r>
              <a:rPr lang="en-US" sz="1500" b="1" dirty="0">
                <a:solidFill>
                  <a:srgbClr val="0070C0"/>
                </a:solidFill>
              </a:rPr>
              <a:t>Management of Thyroid Dysfunction </a:t>
            </a:r>
            <a:r>
              <a:rPr lang="en-US" sz="1500" i="1" dirty="0">
                <a:solidFill>
                  <a:srgbClr val="0070C0"/>
                </a:solidFill>
              </a:rPr>
              <a:t>Health Services Insights ﻿2017-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70C0"/>
                </a:solidFill>
              </a:rPr>
              <a:t>https://doi.org/10.1177/11786329166896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1520" y="6093296"/>
            <a:ext cx="8568952" cy="6480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         </a:t>
            </a:r>
            <a:r>
              <a:rPr lang="en-US" sz="1400" dirty="0" smtClean="0">
                <a:solidFill>
                  <a:srgbClr val="00B0F0"/>
                </a:solidFill>
              </a:rPr>
              <a:t>Nikolaos </a:t>
            </a:r>
            <a:r>
              <a:rPr lang="en-US" sz="1400" dirty="0" err="1">
                <a:solidFill>
                  <a:srgbClr val="00B0F0"/>
                </a:solidFill>
              </a:rPr>
              <a:t>Stathatos</a:t>
            </a:r>
            <a:r>
              <a:rPr lang="en-US" sz="1400" dirty="0">
                <a:solidFill>
                  <a:srgbClr val="00B0F0"/>
                </a:solidFill>
              </a:rPr>
              <a:t>, MD, Leonard </a:t>
            </a:r>
            <a:r>
              <a:rPr lang="en-US" sz="1400" dirty="0" err="1">
                <a:solidFill>
                  <a:srgbClr val="00B0F0"/>
                </a:solidFill>
              </a:rPr>
              <a:t>Wartofsky</a:t>
            </a:r>
            <a:r>
              <a:rPr lang="en-US" sz="1400" dirty="0">
                <a:solidFill>
                  <a:srgbClr val="00B0F0"/>
                </a:solidFill>
              </a:rPr>
              <a:t>, </a:t>
            </a:r>
            <a:r>
              <a:rPr lang="en-US" sz="1400" dirty="0" smtClean="0">
                <a:solidFill>
                  <a:srgbClr val="00B0F0"/>
                </a:solidFill>
              </a:rPr>
              <a:t>MD* N</a:t>
            </a:r>
            <a:r>
              <a:rPr lang="en-US" sz="1400" dirty="0">
                <a:solidFill>
                  <a:srgbClr val="00B0F0"/>
                </a:solidFill>
              </a:rPr>
              <a:t>. </a:t>
            </a:r>
            <a:r>
              <a:rPr lang="en-US" sz="1400" dirty="0" err="1">
                <a:solidFill>
                  <a:srgbClr val="00B0F0"/>
                </a:solidFill>
              </a:rPr>
              <a:t>Stathatos</a:t>
            </a:r>
            <a:r>
              <a:rPr lang="en-US" sz="1400" dirty="0">
                <a:solidFill>
                  <a:srgbClr val="00B0F0"/>
                </a:solidFill>
              </a:rPr>
              <a:t>, L. </a:t>
            </a:r>
            <a:r>
              <a:rPr lang="en-US" sz="1400" dirty="0" err="1">
                <a:solidFill>
                  <a:srgbClr val="00B0F0"/>
                </a:solidFill>
              </a:rPr>
              <a:t>Wartofsky</a:t>
            </a:r>
            <a:r>
              <a:rPr lang="en-US" sz="1400" dirty="0">
                <a:solidFill>
                  <a:srgbClr val="00B0F0"/>
                </a:solidFill>
              </a:rPr>
              <a:t> / </a:t>
            </a:r>
            <a:r>
              <a:rPr lang="en-US" sz="1400" dirty="0" err="1">
                <a:solidFill>
                  <a:srgbClr val="00B0F0"/>
                </a:solidFill>
              </a:rPr>
              <a:t>Endocrinol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Metab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 smtClean="0">
                <a:solidFill>
                  <a:srgbClr val="00B0F0"/>
                </a:solidFill>
              </a:rPr>
              <a:t>Clin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rgbClr val="00B0F0"/>
                </a:solidFill>
              </a:rPr>
              <a:t>          N </a:t>
            </a:r>
            <a:r>
              <a:rPr lang="en-US" sz="1400" dirty="0">
                <a:solidFill>
                  <a:srgbClr val="00B0F0"/>
                </a:solidFill>
              </a:rPr>
              <a:t>Am </a:t>
            </a:r>
            <a:r>
              <a:rPr lang="en-US" sz="1400" dirty="0" smtClean="0">
                <a:solidFill>
                  <a:srgbClr val="00B0F0"/>
                </a:solidFill>
              </a:rPr>
              <a:t>32 </a:t>
            </a:r>
            <a:r>
              <a:rPr lang="en-US" sz="1400" dirty="0">
                <a:solidFill>
                  <a:srgbClr val="00B0F0"/>
                </a:solidFill>
              </a:rPr>
              <a:t>(2003) 503–518Perioperative management of patients with hypothyroidism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" r="349"/>
          <a:stretch>
            <a:fillRect/>
          </a:stretch>
        </p:blipFill>
        <p:spPr bwMode="auto">
          <a:xfrm>
            <a:off x="107504" y="188640"/>
            <a:ext cx="8928992" cy="597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79512" y="6165304"/>
            <a:ext cx="457200" cy="457200"/>
          </a:xfrm>
        </p:spPr>
        <p:txBody>
          <a:bodyPr/>
          <a:lstStyle/>
          <a:p>
            <a:fld id="{81F0594C-D9A5-41D4-9008-B03CAA432333}" type="slidenum">
              <a:rPr lang="en-US" smtClean="0"/>
              <a:t>12</a:t>
            </a:fld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What is the surgical outcomes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of hypothyroidism patients?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en-US" b="1" dirty="0" smtClean="0"/>
              <a:t>Mild hypothyroidism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529356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Indeed we have few data about  surgical outcomes of subclinical hypothyroid patients.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In </a:t>
            </a:r>
            <a:r>
              <a:rPr lang="en-US" sz="3200" dirty="0"/>
              <a:t>a prospective study comparing postoperative outcomes after CABG in patients with known preoperative mild hypothyroidism and euthyroid </a:t>
            </a:r>
            <a:r>
              <a:rPr lang="en-US" sz="3200" dirty="0" smtClean="0"/>
              <a:t>patients (between July </a:t>
            </a:r>
            <a:r>
              <a:rPr lang="en-US" sz="3200" dirty="0"/>
              <a:t>2005 and June </a:t>
            </a:r>
            <a:r>
              <a:rPr lang="en-US" sz="3200" dirty="0" smtClean="0"/>
              <a:t>2007).</a:t>
            </a:r>
          </a:p>
          <a:p>
            <a:endParaRPr lang="en-US" sz="1600" dirty="0" smtClean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 smtClean="0">
              <a:solidFill>
                <a:srgbClr val="0070C0"/>
              </a:solidFill>
            </a:endParaRPr>
          </a:p>
          <a:p>
            <a:pPr lvl="1"/>
            <a:endParaRPr lang="en-US" sz="1400" dirty="0" smtClean="0">
              <a:solidFill>
                <a:srgbClr val="0070C0"/>
              </a:solidFill>
            </a:endParaRPr>
          </a:p>
          <a:p>
            <a:pPr lvl="1"/>
            <a:endParaRPr lang="en-US" sz="1400" dirty="0">
              <a:solidFill>
                <a:srgbClr val="0070C0"/>
              </a:solidFill>
            </a:endParaRPr>
          </a:p>
          <a:p>
            <a:pPr lvl="1"/>
            <a:endParaRPr lang="en-US" sz="1400" dirty="0" smtClean="0">
              <a:solidFill>
                <a:srgbClr val="0070C0"/>
              </a:solidFill>
            </a:endParaRPr>
          </a:p>
          <a:p>
            <a:pPr lvl="1"/>
            <a:endParaRPr lang="en-US" sz="1400" dirty="0">
              <a:solidFill>
                <a:srgbClr val="0070C0"/>
              </a:solidFill>
            </a:endParaRPr>
          </a:p>
          <a:p>
            <a:pPr marL="320040" lvl="1" indent="0"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     Park </a:t>
            </a:r>
            <a:r>
              <a:rPr lang="en-US" sz="1400" dirty="0">
                <a:solidFill>
                  <a:srgbClr val="0070C0"/>
                </a:solidFill>
              </a:rPr>
              <a:t>YJ, Yoon JW, Kim KI, et al. Subclinical hypothyroidism might increase the risk of transient atrial fibrillation </a:t>
            </a:r>
            <a:r>
              <a:rPr lang="en-US" sz="1400" dirty="0" smtClean="0">
                <a:solidFill>
                  <a:srgbClr val="0070C0"/>
                </a:solidFill>
              </a:rPr>
              <a:t>    </a:t>
            </a:r>
          </a:p>
          <a:p>
            <a:pPr marL="320040" lvl="1" indent="0"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        after coronary </a:t>
            </a:r>
            <a:r>
              <a:rPr lang="en-US" sz="1400" dirty="0">
                <a:solidFill>
                  <a:srgbClr val="0070C0"/>
                </a:solidFill>
              </a:rPr>
              <a:t>artery bypass grafting. Ann </a:t>
            </a:r>
            <a:r>
              <a:rPr lang="en-US" sz="1400" dirty="0" err="1">
                <a:solidFill>
                  <a:srgbClr val="0070C0"/>
                </a:solidFill>
              </a:rPr>
              <a:t>Thorac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Surg</a:t>
            </a:r>
            <a:r>
              <a:rPr lang="en-US" sz="1400" dirty="0">
                <a:solidFill>
                  <a:srgbClr val="0070C0"/>
                </a:solidFill>
              </a:rPr>
              <a:t> 2009; 87:1846</a:t>
            </a:r>
            <a:r>
              <a:rPr lang="en-US" sz="1400" dirty="0" smtClean="0">
                <a:solidFill>
                  <a:srgbClr val="0070C0"/>
                </a:solidFill>
              </a:rPr>
              <a:t>.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998984"/>
          </a:xfrm>
        </p:spPr>
        <p:txBody>
          <a:bodyPr/>
          <a:lstStyle/>
          <a:p>
            <a:r>
              <a:rPr lang="en-US" b="1" dirty="0"/>
              <a:t>Mild </a:t>
            </a:r>
            <a:r>
              <a:rPr lang="en-US" b="1" dirty="0" smtClean="0"/>
              <a:t>hypothyroidism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496944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There were no significant differences in  major adverse cardiovascular events or other outcomes include:</a:t>
            </a:r>
          </a:p>
          <a:p>
            <a:pPr lvl="1"/>
            <a:r>
              <a:rPr lang="en-US" sz="2800" dirty="0" smtClean="0"/>
              <a:t>Wound problems</a:t>
            </a:r>
          </a:p>
          <a:p>
            <a:pPr lvl="1"/>
            <a:r>
              <a:rPr lang="en-US" sz="3000" dirty="0" err="1" smtClean="0"/>
              <a:t>Mediastinitis</a:t>
            </a:r>
            <a:endParaRPr lang="en-US" sz="3000" dirty="0" smtClean="0"/>
          </a:p>
          <a:p>
            <a:pPr lvl="1"/>
            <a:r>
              <a:rPr lang="en-US" sz="3000" dirty="0" smtClean="0"/>
              <a:t>Leg infection</a:t>
            </a:r>
          </a:p>
          <a:p>
            <a:pPr lvl="1"/>
            <a:r>
              <a:rPr lang="en-US" sz="3000" dirty="0" smtClean="0"/>
              <a:t>Respiratory complications</a:t>
            </a:r>
          </a:p>
          <a:p>
            <a:pPr lvl="1"/>
            <a:r>
              <a:rPr lang="en-US" sz="3000" dirty="0" smtClean="0"/>
              <a:t>Delirium</a:t>
            </a:r>
          </a:p>
          <a:p>
            <a:pPr lvl="1"/>
            <a:r>
              <a:rPr lang="en-US" sz="3000" dirty="0" smtClean="0"/>
              <a:t>Reoperation during the same hospitalization </a:t>
            </a:r>
          </a:p>
          <a:p>
            <a:pPr marL="0" indent="0">
              <a:buNone/>
            </a:pPr>
            <a:r>
              <a:rPr lang="en-US" sz="3000" dirty="0" smtClean="0"/>
              <a:t>was seen.</a:t>
            </a:r>
          </a:p>
          <a:p>
            <a:pPr marL="0" indent="0">
              <a:buNone/>
            </a:pPr>
            <a:r>
              <a:rPr lang="en-US" sz="3000" dirty="0" smtClean="0"/>
              <a:t>But </a:t>
            </a:r>
            <a:r>
              <a:rPr lang="en-US" sz="2800" dirty="0">
                <a:latin typeface="Times New Roman"/>
                <a:cs typeface="Times New Roman"/>
              </a:rPr>
              <a:t>↑</a:t>
            </a:r>
            <a:r>
              <a:rPr lang="en-US" sz="2800" dirty="0"/>
              <a:t> in the rate of postoperative AF 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1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  </a:t>
            </a:r>
          </a:p>
          <a:p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rgbClr val="0070C0"/>
                </a:solidFill>
              </a:rPr>
              <a:t>Park </a:t>
            </a:r>
            <a:r>
              <a:rPr lang="en-US" sz="1400" dirty="0">
                <a:solidFill>
                  <a:srgbClr val="0070C0"/>
                </a:solidFill>
              </a:rPr>
              <a:t>YJ, Yoon JW, Kim KI, et al. Subclinical hypothyroidism might increase the risk of transient atrial fibrillation </a:t>
            </a:r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after </a:t>
            </a:r>
            <a:r>
              <a:rPr lang="en-US" sz="1400" dirty="0">
                <a:solidFill>
                  <a:srgbClr val="0070C0"/>
                </a:solidFill>
              </a:rPr>
              <a:t>coronary artery bypass grafting. Ann </a:t>
            </a:r>
            <a:r>
              <a:rPr lang="en-US" sz="1400" dirty="0" err="1">
                <a:solidFill>
                  <a:srgbClr val="0070C0"/>
                </a:solidFill>
              </a:rPr>
              <a:t>Thorac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Surg</a:t>
            </a:r>
            <a:r>
              <a:rPr lang="en-US" sz="1400" dirty="0">
                <a:solidFill>
                  <a:srgbClr val="0070C0"/>
                </a:solidFill>
              </a:rPr>
              <a:t> 2009; 87:1846.</a:t>
            </a:r>
          </a:p>
          <a:p>
            <a:endParaRPr lang="en-US" sz="17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Mild (subclinical)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221560"/>
          </a:xfrm>
        </p:spPr>
        <p:txBody>
          <a:bodyPr>
            <a:norm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n one </a:t>
            </a:r>
            <a:r>
              <a:rPr lang="en-US" sz="3200" dirty="0"/>
              <a:t>study </a:t>
            </a:r>
            <a:r>
              <a:rPr lang="en-US" sz="3200" dirty="0" smtClean="0"/>
              <a:t>on </a:t>
            </a:r>
            <a:r>
              <a:rPr lang="en-US" sz="3200" dirty="0"/>
              <a:t>outcomes after percutaneous transluminal </a:t>
            </a:r>
            <a:r>
              <a:rPr lang="en-US" sz="3200" dirty="0" smtClean="0"/>
              <a:t>coronary artery (</a:t>
            </a:r>
            <a:r>
              <a:rPr lang="en-US" sz="3200" dirty="0" smtClean="0">
                <a:solidFill>
                  <a:schemeClr val="tx2"/>
                </a:solidFill>
              </a:rPr>
              <a:t>PTCA</a:t>
            </a:r>
            <a:r>
              <a:rPr lang="en-US" sz="3200" dirty="0" smtClean="0"/>
              <a:t>) , the same results were seen.</a:t>
            </a:r>
          </a:p>
          <a:p>
            <a:r>
              <a:rPr lang="en-US" sz="3200" dirty="0"/>
              <a:t>However, there was an increase in the rate of </a:t>
            </a:r>
            <a:r>
              <a:rPr lang="en-US" sz="3200" dirty="0" smtClean="0"/>
              <a:t>postoperative  </a:t>
            </a:r>
            <a:r>
              <a:rPr lang="en-US" sz="3200" dirty="0" smtClean="0">
                <a:solidFill>
                  <a:schemeClr val="tx2"/>
                </a:solidFill>
              </a:rPr>
              <a:t>AF</a:t>
            </a:r>
            <a:r>
              <a:rPr lang="en-US" sz="3200" dirty="0" smtClean="0"/>
              <a:t> in </a:t>
            </a:r>
            <a:r>
              <a:rPr lang="en-US" sz="3200" dirty="0"/>
              <a:t>the subclinical hypothyroidism group.</a:t>
            </a:r>
            <a:endParaRPr lang="en-US" sz="4400" dirty="0"/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1500" dirty="0" smtClean="0">
              <a:solidFill>
                <a:srgbClr val="0070C0"/>
              </a:solidFill>
            </a:endParaRPr>
          </a:p>
          <a:p>
            <a:endParaRPr lang="en-US" sz="1500" dirty="0">
              <a:solidFill>
                <a:srgbClr val="0070C0"/>
              </a:solidFill>
            </a:endParaRPr>
          </a:p>
          <a:p>
            <a:endParaRPr lang="en-US" sz="1500" dirty="0" smtClean="0">
              <a:solidFill>
                <a:srgbClr val="0070C0"/>
              </a:solidFill>
            </a:endParaRPr>
          </a:p>
          <a:p>
            <a:r>
              <a:rPr lang="en-US" sz="1500" dirty="0" smtClean="0">
                <a:solidFill>
                  <a:srgbClr val="0070C0"/>
                </a:solidFill>
              </a:rPr>
              <a:t>Sherman </a:t>
            </a:r>
            <a:r>
              <a:rPr lang="en-US" sz="1500" dirty="0">
                <a:solidFill>
                  <a:srgbClr val="0070C0"/>
                </a:solidFill>
              </a:rPr>
              <a:t>SI, </a:t>
            </a:r>
            <a:r>
              <a:rPr lang="en-US" sz="1500" dirty="0" err="1">
                <a:solidFill>
                  <a:srgbClr val="0070C0"/>
                </a:solidFill>
              </a:rPr>
              <a:t>Ladenson</a:t>
            </a:r>
            <a:r>
              <a:rPr lang="en-US" sz="1500" dirty="0">
                <a:solidFill>
                  <a:srgbClr val="0070C0"/>
                </a:solidFill>
              </a:rPr>
              <a:t> PW. Percutaneous transluminal coronary angioplasty in hypothyroidism. Am J Med 1991; 90:367.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08720"/>
          </a:xfrm>
        </p:spPr>
        <p:txBody>
          <a:bodyPr>
            <a:normAutofit/>
          </a:bodyPr>
          <a:lstStyle/>
          <a:p>
            <a:r>
              <a:rPr lang="en-US" b="1" dirty="0"/>
              <a:t>Moderate </a:t>
            </a:r>
            <a:r>
              <a:rPr lang="en-US" b="1" dirty="0" smtClean="0"/>
              <a:t>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363272" cy="554461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In </a:t>
            </a:r>
            <a:r>
              <a:rPr lang="en-US" sz="3200" dirty="0"/>
              <a:t>another retrospective study, 40 hypothyroid </a:t>
            </a:r>
            <a:r>
              <a:rPr lang="en-US" sz="3200" dirty="0" smtClean="0"/>
              <a:t>surgical patients</a:t>
            </a:r>
            <a:r>
              <a:rPr lang="en-US" sz="3200" dirty="0"/>
              <a:t>, most of whom had mild to moderate severe </a:t>
            </a:r>
            <a:r>
              <a:rPr lang="en-US" sz="3200" dirty="0" smtClean="0"/>
              <a:t>hypothyroidism, were </a:t>
            </a:r>
            <a:r>
              <a:rPr lang="en-US" sz="3200" dirty="0"/>
              <a:t>compared with 80 euthyroid surgical </a:t>
            </a:r>
            <a:r>
              <a:rPr lang="en-US" sz="3200" dirty="0" smtClean="0"/>
              <a:t>patients who </a:t>
            </a:r>
            <a:r>
              <a:rPr lang="en-US" sz="3200" dirty="0"/>
              <a:t>served as controls</a:t>
            </a:r>
            <a:r>
              <a:rPr lang="en-US" sz="3200" dirty="0" smtClean="0"/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endParaRPr lang="en-US" sz="1400" dirty="0">
              <a:solidFill>
                <a:srgbClr val="0070C0"/>
              </a:solidFill>
            </a:endParaRPr>
          </a:p>
          <a:p>
            <a:r>
              <a:rPr lang="en-US" sz="1500" dirty="0" smtClean="0">
                <a:solidFill>
                  <a:srgbClr val="0070C0"/>
                </a:solidFill>
              </a:rPr>
              <a:t>Marcia </a:t>
            </a:r>
            <a:r>
              <a:rPr lang="en-US" sz="1500" b="1" dirty="0" err="1">
                <a:solidFill>
                  <a:srgbClr val="0070C0"/>
                </a:solidFill>
              </a:rPr>
              <a:t>Rashelle</a:t>
            </a:r>
            <a:r>
              <a:rPr lang="en-US" sz="1500" b="1" dirty="0">
                <a:solidFill>
                  <a:srgbClr val="0070C0"/>
                </a:solidFill>
              </a:rPr>
              <a:t> Palace Perioperative  Management of Thyroid Dysfunction Health Services Insights ﻿2017- https://doi.org/10.1177/11786329166896</a:t>
            </a:r>
          </a:p>
          <a:p>
            <a:endParaRPr lang="en-US" sz="14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2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28998"/>
          </a:xfrm>
        </p:spPr>
        <p:txBody>
          <a:bodyPr/>
          <a:lstStyle/>
          <a:p>
            <a:r>
              <a:rPr lang="en-US" b="1" dirty="0"/>
              <a:t>Moderate overt hypothyroidism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22156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 </a:t>
            </a:r>
            <a:r>
              <a:rPr lang="en-US" sz="3200" dirty="0" err="1" smtClean="0"/>
              <a:t>noncardiac</a:t>
            </a:r>
            <a:r>
              <a:rPr lang="en-US" sz="3200" dirty="0" smtClean="0"/>
              <a:t> surgery group who had hypothyroidism </a:t>
            </a:r>
            <a:r>
              <a:rPr lang="en-US" sz="3200" dirty="0" smtClean="0">
                <a:latin typeface="Times New Roman"/>
                <a:cs typeface="Times New Roman"/>
              </a:rPr>
              <a:t>→ </a:t>
            </a:r>
            <a:r>
              <a:rPr lang="en-US" sz="3200" dirty="0" smtClean="0"/>
              <a:t>intraoperative </a:t>
            </a:r>
            <a:r>
              <a:rPr lang="en-US" sz="3200" dirty="0"/>
              <a:t>hypotension </a:t>
            </a:r>
            <a:endParaRPr lang="en-US" sz="3200" dirty="0" smtClean="0"/>
          </a:p>
          <a:p>
            <a:r>
              <a:rPr lang="en-US" sz="3200" dirty="0" smtClean="0"/>
              <a:t>In cardiac surgery group who </a:t>
            </a:r>
            <a:r>
              <a:rPr lang="en-US" sz="3200" dirty="0"/>
              <a:t>had hypothyroid </a:t>
            </a:r>
            <a:r>
              <a:rPr lang="en-US" sz="3200" dirty="0" err="1" smtClean="0"/>
              <a:t>ism</a:t>
            </a:r>
            <a:r>
              <a:rPr lang="en-US" sz="3200" dirty="0" err="1" smtClean="0">
                <a:latin typeface="Times New Roman"/>
                <a:cs typeface="Times New Roman"/>
              </a:rPr>
              <a:t>→heart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fauiler</a:t>
            </a:r>
            <a:endParaRPr lang="en-US" sz="3200" dirty="0"/>
          </a:p>
          <a:p>
            <a:r>
              <a:rPr lang="en-US" sz="3200" dirty="0" smtClean="0"/>
              <a:t>In </a:t>
            </a:r>
            <a:r>
              <a:rPr lang="en-US" sz="3200" dirty="0"/>
              <a:t>addition, the hypothyroid group had a</a:t>
            </a:r>
          </a:p>
          <a:p>
            <a:pPr lvl="1"/>
            <a:r>
              <a:rPr lang="en-US" sz="3200" dirty="0"/>
              <a:t>higher rate of gastrointestinal </a:t>
            </a:r>
            <a:r>
              <a:rPr lang="en-US" sz="3200" dirty="0" smtClean="0"/>
              <a:t>and </a:t>
            </a:r>
          </a:p>
          <a:p>
            <a:pPr lvl="1"/>
            <a:r>
              <a:rPr lang="en-US" sz="3200" dirty="0" smtClean="0"/>
              <a:t>neuropsychiatric complications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 algn="ctr">
              <a:buNone/>
            </a:pPr>
            <a:r>
              <a:rPr lang="en-US" sz="1500" dirty="0" smtClean="0">
                <a:solidFill>
                  <a:srgbClr val="0070C0"/>
                </a:solidFill>
              </a:rPr>
              <a:t>    </a:t>
            </a:r>
          </a:p>
          <a:p>
            <a:pPr marL="0" indent="0" algn="ctr">
              <a:buNone/>
            </a:pPr>
            <a:endParaRPr lang="en-US" sz="15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1500" dirty="0" smtClean="0">
                <a:solidFill>
                  <a:srgbClr val="0070C0"/>
                </a:solidFill>
              </a:rPr>
              <a:t>Marcia </a:t>
            </a:r>
            <a:r>
              <a:rPr lang="en-US" sz="1500" b="1" dirty="0" err="1">
                <a:solidFill>
                  <a:srgbClr val="0070C0"/>
                </a:solidFill>
              </a:rPr>
              <a:t>Rashelle</a:t>
            </a:r>
            <a:r>
              <a:rPr lang="en-US" sz="1500" b="1" dirty="0">
                <a:solidFill>
                  <a:srgbClr val="0070C0"/>
                </a:solidFill>
              </a:rPr>
              <a:t> Palace Perioperative  Management of Thyroid Dysfunction Health Services </a:t>
            </a:r>
            <a:endParaRPr lang="en-US" sz="15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1500" b="1" dirty="0" smtClean="0">
                <a:solidFill>
                  <a:srgbClr val="0070C0"/>
                </a:solidFill>
              </a:rPr>
              <a:t>Insights </a:t>
            </a:r>
            <a:r>
              <a:rPr lang="en-US" sz="1500" b="1" dirty="0">
                <a:solidFill>
                  <a:srgbClr val="0070C0"/>
                </a:solidFill>
              </a:rPr>
              <a:t>﻿2017- https://doi.org/10.1177/11786329166896</a:t>
            </a:r>
          </a:p>
        </p:txBody>
      </p:sp>
    </p:spTree>
    <p:extLst>
      <p:ext uri="{BB962C8B-B14F-4D97-AF65-F5344CB8AC3E}">
        <p14:creationId xmlns:p14="http://schemas.microsoft.com/office/powerpoint/2010/main" val="27300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CABG </a:t>
            </a:r>
            <a:r>
              <a:rPr lang="en-US" b="1" dirty="0"/>
              <a:t>in Patients With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221560"/>
          </a:xfrm>
        </p:spPr>
        <p:txBody>
          <a:bodyPr>
            <a:normAutofit/>
          </a:bodyPr>
          <a:lstStyle/>
          <a:p>
            <a:r>
              <a:rPr lang="en-US" dirty="0"/>
              <a:t>Subclinical hypothyroidism </a:t>
            </a:r>
            <a:r>
              <a:rPr lang="en-US" dirty="0" smtClean="0"/>
              <a:t>(TSH concentration</a:t>
            </a:r>
            <a:r>
              <a:rPr lang="en-US" dirty="0"/>
              <a:t>, 4.50 </a:t>
            </a:r>
            <a:r>
              <a:rPr lang="en-US" dirty="0" smtClean="0"/>
              <a:t>- 19.9 </a:t>
            </a:r>
            <a:r>
              <a:rPr lang="en-US" dirty="0" err="1"/>
              <a:t>mIU</a:t>
            </a:r>
            <a:r>
              <a:rPr lang="en-US" dirty="0"/>
              <a:t>/L) occurs </a:t>
            </a:r>
            <a:r>
              <a:rPr lang="en-US" dirty="0" smtClean="0"/>
              <a:t>commonly in </a:t>
            </a:r>
            <a:r>
              <a:rPr lang="en-US" dirty="0"/>
              <a:t>patients with CAD.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meta-analysis of </a:t>
            </a:r>
            <a:r>
              <a:rPr lang="en-US" dirty="0" smtClean="0"/>
              <a:t>55,000 subjects </a:t>
            </a:r>
            <a:r>
              <a:rPr lang="en-US" dirty="0"/>
              <a:t>with CAD, those with subclinical </a:t>
            </a:r>
            <a:r>
              <a:rPr lang="en-US" dirty="0" smtClean="0"/>
              <a:t>hypothyroidism did </a:t>
            </a:r>
            <a:r>
              <a:rPr lang="en-US" dirty="0"/>
              <a:t>not have an increase in total deaths, but the </a:t>
            </a:r>
            <a:r>
              <a:rPr lang="en-US" dirty="0" smtClean="0"/>
              <a:t>CAD mortality </a:t>
            </a:r>
            <a:r>
              <a:rPr lang="en-US" dirty="0"/>
              <a:t>rate was increased, particularly in those </a:t>
            </a:r>
            <a:r>
              <a:rPr lang="en-US" dirty="0" smtClean="0"/>
              <a:t>with TSH </a:t>
            </a:r>
            <a:r>
              <a:rPr lang="en-US" dirty="0"/>
              <a:t>concentrations </a:t>
            </a:r>
            <a:r>
              <a:rPr lang="en-US" dirty="0" smtClean="0"/>
              <a:t>&gt; 10 </a:t>
            </a:r>
            <a:r>
              <a:rPr lang="en-US" dirty="0" err="1" smtClean="0"/>
              <a:t>mIU</a:t>
            </a:r>
            <a:r>
              <a:rPr lang="en-US" dirty="0" smtClean="0"/>
              <a:t>/L 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2011 </a:t>
            </a:r>
            <a:r>
              <a:rPr lang="en-US" sz="1600" dirty="0">
                <a:solidFill>
                  <a:srgbClr val="00B0F0"/>
                </a:solidFill>
              </a:rPr>
              <a:t>ACCF/AHA Guideline </a:t>
            </a:r>
            <a:r>
              <a:rPr lang="en-US" sz="1600" dirty="0" smtClean="0">
                <a:solidFill>
                  <a:srgbClr val="00B0F0"/>
                </a:solidFill>
              </a:rPr>
              <a:t>for Coronary </a:t>
            </a:r>
            <a:r>
              <a:rPr lang="en-US" sz="1600" dirty="0">
                <a:solidFill>
                  <a:srgbClr val="00B0F0"/>
                </a:solidFill>
              </a:rPr>
              <a:t>Artery Bypass Graft Surgery (Journal of the American College </a:t>
            </a:r>
            <a:r>
              <a:rPr lang="en-US" sz="1600" dirty="0" smtClean="0">
                <a:solidFill>
                  <a:srgbClr val="00B0F0"/>
                </a:solidFill>
              </a:rPr>
              <a:t>of Cardiology </a:t>
            </a:r>
            <a:r>
              <a:rPr lang="en-US" sz="1600" dirty="0">
                <a:solidFill>
                  <a:srgbClr val="00B0F0"/>
                </a:solidFill>
              </a:rPr>
              <a:t>Vol. 58, No. 24, </a:t>
            </a:r>
            <a:r>
              <a:rPr lang="en-US" sz="1600" dirty="0" smtClean="0">
                <a:solidFill>
                  <a:srgbClr val="00B0F0"/>
                </a:solidFill>
              </a:rPr>
              <a:t>2011 © </a:t>
            </a:r>
            <a:r>
              <a:rPr lang="en-US" sz="1600" dirty="0">
                <a:solidFill>
                  <a:srgbClr val="00B0F0"/>
                </a:solidFill>
              </a:rPr>
              <a:t>2011 by the American College of Cardiology Foundation and the American Heart Association, Inc.)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11560" y="3344416"/>
            <a:ext cx="6400800" cy="238884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Preoperative management of patients with thyroid dysfunction who are candidates for CABG</a:t>
            </a:r>
          </a:p>
        </p:txBody>
      </p:sp>
      <p:pic>
        <p:nvPicPr>
          <p:cNvPr id="1027" name="Picture 3" descr="C:\Users\tofighi\Desktop\IEMR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399244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19672" y="3140968"/>
            <a:ext cx="55446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cap="all" spc="200" dirty="0" err="1">
                <a:solidFill>
                  <a:srgbClr val="000000"/>
                </a:solidFill>
              </a:rPr>
              <a:t>Mozhgan</a:t>
            </a:r>
            <a:r>
              <a:rPr lang="en-US" sz="2800" cap="all" spc="200" dirty="0">
                <a:solidFill>
                  <a:srgbClr val="000000"/>
                </a:solidFill>
              </a:rPr>
              <a:t> </a:t>
            </a:r>
            <a:r>
              <a:rPr lang="en-US" sz="2800" cap="all" spc="200" dirty="0" err="1" smtClean="0">
                <a:solidFill>
                  <a:srgbClr val="000000"/>
                </a:solidFill>
              </a:rPr>
              <a:t>Karimifar</a:t>
            </a:r>
            <a:endParaRPr lang="en-US" sz="2800" dirty="0"/>
          </a:p>
          <a:p>
            <a:pPr algn="ctr"/>
            <a:r>
              <a:rPr lang="en-US" sz="2800" dirty="0" smtClean="0"/>
              <a:t>MD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Isfahan University of Medical </a:t>
            </a:r>
            <a:r>
              <a:rPr lang="en-US" sz="2800" dirty="0" smtClean="0"/>
              <a:t>Sciences</a:t>
            </a:r>
          </a:p>
          <a:p>
            <a:pPr algn="ctr"/>
            <a:r>
              <a:rPr lang="en-US" sz="2800" dirty="0" smtClean="0"/>
              <a:t>15 NOVEMBER 2018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2961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CABG in Patients </a:t>
            </a:r>
            <a:r>
              <a:rPr lang="en-US" b="1" dirty="0" smtClean="0"/>
              <a:t>With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800" dirty="0" smtClean="0"/>
          </a:p>
          <a:p>
            <a:r>
              <a:rPr lang="en-US" sz="11200" dirty="0" smtClean="0"/>
              <a:t>Patients </a:t>
            </a:r>
            <a:r>
              <a:rPr lang="en-US" sz="11200" dirty="0"/>
              <a:t>with subclinical </a:t>
            </a:r>
            <a:r>
              <a:rPr lang="en-US" sz="11200" dirty="0" smtClean="0"/>
              <a:t>hypothyroidism may </a:t>
            </a:r>
            <a:r>
              <a:rPr lang="en-US" sz="11200" dirty="0"/>
              <a:t>be at increased risk for developing AF after </a:t>
            </a:r>
            <a:r>
              <a:rPr lang="en-US" sz="11200" dirty="0" smtClean="0"/>
              <a:t>CABG , </a:t>
            </a:r>
            <a:r>
              <a:rPr lang="en-US" sz="11200" dirty="0"/>
              <a:t>and 1 study even suggested that </a:t>
            </a:r>
            <a:r>
              <a:rPr lang="en-US" sz="11200" dirty="0" smtClean="0"/>
              <a:t>triiodothyronine supplementation </a:t>
            </a:r>
            <a:r>
              <a:rPr lang="en-US" sz="11200" dirty="0"/>
              <a:t>in patients undergoing CABG (</a:t>
            </a:r>
            <a:r>
              <a:rPr lang="en-US" sz="11200" dirty="0" smtClean="0"/>
              <a:t>including those </a:t>
            </a:r>
            <a:r>
              <a:rPr lang="en-US" sz="11200" dirty="0"/>
              <a:t>who are euthyroid) decreased the incidence of </a:t>
            </a:r>
            <a:r>
              <a:rPr lang="en-US" sz="11200" dirty="0" smtClean="0"/>
              <a:t>postoperative AF .</a:t>
            </a:r>
          </a:p>
          <a:p>
            <a:endParaRPr lang="en-US" sz="11200" dirty="0" smtClean="0"/>
          </a:p>
          <a:p>
            <a:r>
              <a:rPr lang="en-US" sz="11200" dirty="0" smtClean="0"/>
              <a:t>Conversely</a:t>
            </a:r>
            <a:r>
              <a:rPr lang="en-US" sz="11200" dirty="0"/>
              <a:t>, controlled studies of triiodothyronine in subjects undergoing CABG have shown no benefit </a:t>
            </a:r>
            <a:endParaRPr lang="en-US" sz="5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5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5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5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5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5600" dirty="0" smtClean="0">
                <a:solidFill>
                  <a:srgbClr val="0070C0"/>
                </a:solidFill>
              </a:rPr>
              <a:t>2011 </a:t>
            </a:r>
            <a:r>
              <a:rPr lang="en-US" sz="5600" dirty="0">
                <a:solidFill>
                  <a:srgbClr val="0070C0"/>
                </a:solidFill>
              </a:rPr>
              <a:t>ACCF/AHA Guideline </a:t>
            </a:r>
            <a:r>
              <a:rPr lang="en-US" sz="5600" dirty="0" smtClean="0">
                <a:solidFill>
                  <a:srgbClr val="0070C0"/>
                </a:solidFill>
              </a:rPr>
              <a:t>for Coronary </a:t>
            </a:r>
            <a:r>
              <a:rPr lang="en-US" sz="5600" dirty="0">
                <a:solidFill>
                  <a:srgbClr val="0070C0"/>
                </a:solidFill>
              </a:rPr>
              <a:t>Artery Bypass Graft Surgery </a:t>
            </a:r>
            <a:r>
              <a:rPr lang="en-US" sz="5600" dirty="0" smtClean="0">
                <a:solidFill>
                  <a:srgbClr val="0070C0"/>
                </a:solidFill>
              </a:rPr>
              <a:t>(</a:t>
            </a:r>
            <a:r>
              <a:rPr lang="en-US" sz="5600" dirty="0">
                <a:solidFill>
                  <a:srgbClr val="0070C0"/>
                </a:solidFill>
              </a:rPr>
              <a:t>Journal of the American </a:t>
            </a:r>
            <a:endParaRPr lang="en-US" sz="5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5600" dirty="0" smtClean="0">
                <a:solidFill>
                  <a:srgbClr val="0070C0"/>
                </a:solidFill>
              </a:rPr>
              <a:t>College </a:t>
            </a:r>
            <a:r>
              <a:rPr lang="en-US" sz="5600" dirty="0">
                <a:solidFill>
                  <a:srgbClr val="0070C0"/>
                </a:solidFill>
              </a:rPr>
              <a:t>of Cardiology Vol. 58, No. 24, </a:t>
            </a:r>
            <a:r>
              <a:rPr lang="en-US" sz="5600" dirty="0" smtClean="0">
                <a:solidFill>
                  <a:srgbClr val="0070C0"/>
                </a:solidFill>
              </a:rPr>
              <a:t>2011  © </a:t>
            </a:r>
            <a:r>
              <a:rPr lang="en-US" sz="5600" dirty="0">
                <a:solidFill>
                  <a:srgbClr val="0070C0"/>
                </a:solidFill>
              </a:rPr>
              <a:t>2011 by the American College of </a:t>
            </a:r>
            <a:endParaRPr lang="en-US" sz="5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5600" dirty="0" smtClean="0">
                <a:solidFill>
                  <a:srgbClr val="0070C0"/>
                </a:solidFill>
              </a:rPr>
              <a:t>Cardiology </a:t>
            </a:r>
            <a:r>
              <a:rPr lang="en-US" sz="5600" dirty="0">
                <a:solidFill>
                  <a:srgbClr val="0070C0"/>
                </a:solidFill>
              </a:rPr>
              <a:t>Foundation and the American Heart Association, Inc.)</a:t>
            </a:r>
          </a:p>
          <a:p>
            <a:pPr algn="ctr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CABG in Patients With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52215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Rarely</a:t>
            </a:r>
            <a:r>
              <a:rPr lang="en-US" sz="2800" dirty="0"/>
              <a:t>, patients may develop </a:t>
            </a:r>
            <a:r>
              <a:rPr lang="en-US" sz="2800" dirty="0" smtClean="0"/>
              <a:t>severe hypothyroidism </a:t>
            </a:r>
            <a:r>
              <a:rPr lang="en-US" sz="2800" dirty="0"/>
              <a:t>after CABG, which manifests as </a:t>
            </a:r>
            <a:endParaRPr lang="en-US" sz="2800" dirty="0" smtClean="0"/>
          </a:p>
          <a:p>
            <a:r>
              <a:rPr lang="en-US" sz="2800" dirty="0" smtClean="0"/>
              <a:t>Lethargy</a:t>
            </a:r>
          </a:p>
          <a:p>
            <a:r>
              <a:rPr lang="en-US" sz="2800" dirty="0" smtClean="0"/>
              <a:t>prolonged required ventilation</a:t>
            </a:r>
          </a:p>
          <a:p>
            <a:r>
              <a:rPr lang="en-US" sz="2800" dirty="0" smtClean="0"/>
              <a:t>hypotension</a:t>
            </a:r>
            <a:endParaRPr lang="en-US" sz="2800" dirty="0"/>
          </a:p>
          <a:p>
            <a:r>
              <a:rPr lang="en-US" sz="2800" dirty="0"/>
              <a:t>Thyroid replacement is indicated in these individuals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sz="16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2011 </a:t>
            </a:r>
            <a:r>
              <a:rPr lang="en-US" sz="1600" dirty="0">
                <a:solidFill>
                  <a:srgbClr val="00B0F0"/>
                </a:solidFill>
              </a:rPr>
              <a:t>ACCF/AHA Guideline </a:t>
            </a:r>
            <a:r>
              <a:rPr lang="en-US" sz="1600" dirty="0" smtClean="0">
                <a:solidFill>
                  <a:srgbClr val="00B0F0"/>
                </a:solidFill>
              </a:rPr>
              <a:t>for Coronary </a:t>
            </a:r>
            <a:r>
              <a:rPr lang="en-US" sz="1600" dirty="0">
                <a:solidFill>
                  <a:srgbClr val="00B0F0"/>
                </a:solidFill>
              </a:rPr>
              <a:t>Artery Bypass Graft Surgery (Journal of the American College of Cardiology Vol. 58, No. 24, </a:t>
            </a:r>
            <a:r>
              <a:rPr lang="en-US" sz="1600" dirty="0" smtClean="0">
                <a:solidFill>
                  <a:srgbClr val="00B0F0"/>
                </a:solidFill>
              </a:rPr>
              <a:t>2011 © </a:t>
            </a:r>
            <a:r>
              <a:rPr lang="en-US" sz="1600" dirty="0">
                <a:solidFill>
                  <a:srgbClr val="00B0F0"/>
                </a:solidFill>
              </a:rPr>
              <a:t>2011 by the American College of Cardiology Foundation and the American Heart Association, Inc.)</a:t>
            </a:r>
          </a:p>
          <a:p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US" b="1" dirty="0"/>
              <a:t>Severe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5221560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/>
              <a:t>in the anesthesia literature </a:t>
            </a:r>
            <a:r>
              <a:rPr lang="en-US" sz="4100" dirty="0" smtClean="0"/>
              <a:t>reported:</a:t>
            </a:r>
          </a:p>
          <a:p>
            <a:r>
              <a:rPr lang="en-US" sz="4100" dirty="0"/>
              <a:t>intraoperative </a:t>
            </a:r>
            <a:r>
              <a:rPr lang="en-US" sz="4100" dirty="0" smtClean="0"/>
              <a:t>hypotension</a:t>
            </a:r>
          </a:p>
          <a:p>
            <a:r>
              <a:rPr lang="en-US" sz="4100" dirty="0" smtClean="0"/>
              <a:t>cardiovascular collapse</a:t>
            </a:r>
          </a:p>
          <a:p>
            <a:r>
              <a:rPr lang="en-US" sz="4100" dirty="0" smtClean="0"/>
              <a:t>extreme </a:t>
            </a:r>
            <a:r>
              <a:rPr lang="en-US" sz="4100" dirty="0"/>
              <a:t>sensitivity to </a:t>
            </a:r>
            <a:r>
              <a:rPr lang="en-US" sz="4100" dirty="0" smtClean="0"/>
              <a:t>opioids, sedatives</a:t>
            </a:r>
            <a:r>
              <a:rPr lang="en-US" sz="4100" dirty="0"/>
              <a:t>, and anesthesia </a:t>
            </a:r>
            <a:endParaRPr lang="en-US" sz="4100" dirty="0" smtClean="0"/>
          </a:p>
          <a:p>
            <a:r>
              <a:rPr lang="en-US" sz="4100" dirty="0" smtClean="0"/>
              <a:t>In </a:t>
            </a:r>
            <a:r>
              <a:rPr lang="en-US" sz="4100" dirty="0"/>
              <a:t>some case reports, myxedema coma is described as a rare postoperative complication in patients with unrecognized severe hypothyroidism . </a:t>
            </a:r>
            <a:endParaRPr lang="en-US" sz="41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rgbClr val="0070C0"/>
                </a:solidFill>
              </a:rPr>
              <a:t>Abbott </a:t>
            </a:r>
            <a:r>
              <a:rPr lang="en-US" sz="1600" dirty="0">
                <a:solidFill>
                  <a:srgbClr val="0070C0"/>
                </a:solidFill>
              </a:rPr>
              <a:t>TR. </a:t>
            </a:r>
            <a:r>
              <a:rPr lang="en-US" sz="1600" dirty="0" err="1">
                <a:solidFill>
                  <a:srgbClr val="0070C0"/>
                </a:solidFill>
              </a:rPr>
              <a:t>Anaesthesia</a:t>
            </a:r>
            <a:r>
              <a:rPr lang="en-US" sz="1600" dirty="0">
                <a:solidFill>
                  <a:srgbClr val="0070C0"/>
                </a:solidFill>
              </a:rPr>
              <a:t> in untreated </a:t>
            </a:r>
            <a:r>
              <a:rPr lang="en-US" sz="1600" dirty="0" err="1">
                <a:solidFill>
                  <a:srgbClr val="0070C0"/>
                </a:solidFill>
              </a:rPr>
              <a:t>myxoedema</a:t>
            </a:r>
            <a:r>
              <a:rPr lang="en-US" sz="1600" dirty="0">
                <a:solidFill>
                  <a:srgbClr val="0070C0"/>
                </a:solidFill>
              </a:rPr>
              <a:t>. Report of two cases. Br J </a:t>
            </a:r>
            <a:r>
              <a:rPr lang="en-US" sz="1600" dirty="0" err="1">
                <a:solidFill>
                  <a:srgbClr val="0070C0"/>
                </a:solidFill>
              </a:rPr>
              <a:t>Anaesth</a:t>
            </a:r>
            <a:r>
              <a:rPr lang="en-US" sz="1600" dirty="0">
                <a:solidFill>
                  <a:srgbClr val="0070C0"/>
                </a:solidFill>
              </a:rPr>
              <a:t> 1967; 39:510.</a:t>
            </a:r>
          </a:p>
          <a:p>
            <a:r>
              <a:rPr lang="en-US" sz="1600" dirty="0">
                <a:solidFill>
                  <a:srgbClr val="0070C0"/>
                </a:solidFill>
              </a:rPr>
              <a:t>Kim JM, Hackman L. Anesthesia for untreated hypothyroidism: report of three cases. </a:t>
            </a:r>
            <a:r>
              <a:rPr lang="en-US" sz="1600" dirty="0" err="1">
                <a:solidFill>
                  <a:srgbClr val="0070C0"/>
                </a:solidFill>
              </a:rPr>
              <a:t>Anesth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Analg</a:t>
            </a:r>
            <a:r>
              <a:rPr lang="en-US" sz="1600" dirty="0">
                <a:solidFill>
                  <a:srgbClr val="0070C0"/>
                </a:solidFill>
              </a:rPr>
              <a:t> 1977;</a:t>
            </a:r>
          </a:p>
          <a:p>
            <a:r>
              <a:rPr lang="en-US" sz="1600" dirty="0">
                <a:solidFill>
                  <a:srgbClr val="0070C0"/>
                </a:solidFill>
              </a:rPr>
              <a:t>56:299.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1596"/>
            <a:ext cx="8363272" cy="1013148"/>
          </a:xfrm>
        </p:spPr>
        <p:txBody>
          <a:bodyPr/>
          <a:lstStyle/>
          <a:p>
            <a:r>
              <a:rPr lang="en-US" dirty="0"/>
              <a:t>myxedema coma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2935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represents a medical emergency with a high mortality rate. The hallmarks of myxedema coma are decreased </a:t>
            </a:r>
            <a:r>
              <a:rPr lang="en-US" dirty="0" smtClean="0"/>
              <a:t>mental </a:t>
            </a:r>
            <a:r>
              <a:rPr lang="en-US" dirty="0"/>
              <a:t>status and </a:t>
            </a:r>
            <a:endParaRPr lang="en-US" dirty="0" smtClean="0"/>
          </a:p>
          <a:p>
            <a:r>
              <a:rPr lang="en-US" dirty="0" smtClean="0"/>
              <a:t>Hypothermia</a:t>
            </a:r>
          </a:p>
          <a:p>
            <a:pPr marL="0" indent="0">
              <a:buNone/>
            </a:pPr>
            <a:r>
              <a:rPr lang="en-US" dirty="0" smtClean="0"/>
              <a:t>But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ypotension</a:t>
            </a:r>
          </a:p>
          <a:p>
            <a:pPr lvl="1"/>
            <a:r>
              <a:rPr lang="en-US" dirty="0" smtClean="0"/>
              <a:t>Bradycardia</a:t>
            </a:r>
          </a:p>
          <a:p>
            <a:pPr lvl="1"/>
            <a:r>
              <a:rPr lang="en-US" dirty="0" smtClean="0"/>
              <a:t>Hyponatremia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ypoglycemia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ypoventilation </a:t>
            </a:r>
            <a:r>
              <a:rPr lang="en-US" dirty="0"/>
              <a:t>are often present as well</a:t>
            </a:r>
            <a:r>
              <a:rPr lang="en-US" dirty="0" smtClean="0"/>
              <a:t>.</a:t>
            </a:r>
            <a:endParaRPr lang="en-US" sz="1600" dirty="0">
              <a:solidFill>
                <a:srgbClr val="0070C0"/>
              </a:solidFill>
            </a:endParaRPr>
          </a:p>
          <a:p>
            <a:pPr algn="ctr"/>
            <a:endParaRPr lang="en-US" sz="1600" dirty="0" smtClean="0">
              <a:solidFill>
                <a:srgbClr val="0070C0"/>
              </a:solidFill>
            </a:endParaRPr>
          </a:p>
          <a:p>
            <a:pPr algn="ctr"/>
            <a:endParaRPr lang="en-US" sz="1500" dirty="0" smtClean="0">
              <a:solidFill>
                <a:srgbClr val="0070C0"/>
              </a:solidFill>
            </a:endParaRPr>
          </a:p>
          <a:p>
            <a:pPr algn="ctr"/>
            <a:r>
              <a:rPr lang="en-US" sz="1500" dirty="0" smtClean="0">
                <a:solidFill>
                  <a:srgbClr val="0070C0"/>
                </a:solidFill>
              </a:rPr>
              <a:t>Abbott </a:t>
            </a:r>
            <a:r>
              <a:rPr lang="en-US" sz="1500" dirty="0">
                <a:solidFill>
                  <a:srgbClr val="0070C0"/>
                </a:solidFill>
              </a:rPr>
              <a:t>TR. </a:t>
            </a:r>
            <a:r>
              <a:rPr lang="en-US" sz="1500" dirty="0" err="1">
                <a:solidFill>
                  <a:srgbClr val="0070C0"/>
                </a:solidFill>
              </a:rPr>
              <a:t>Anaesthesia</a:t>
            </a:r>
            <a:r>
              <a:rPr lang="en-US" sz="1500" dirty="0">
                <a:solidFill>
                  <a:srgbClr val="0070C0"/>
                </a:solidFill>
              </a:rPr>
              <a:t> in untreated </a:t>
            </a:r>
            <a:r>
              <a:rPr lang="en-US" sz="1500" dirty="0" err="1">
                <a:solidFill>
                  <a:srgbClr val="0070C0"/>
                </a:solidFill>
              </a:rPr>
              <a:t>myxoedema</a:t>
            </a:r>
            <a:r>
              <a:rPr lang="en-US" sz="1500" dirty="0">
                <a:solidFill>
                  <a:srgbClr val="0070C0"/>
                </a:solidFill>
              </a:rPr>
              <a:t>. Report of two cases. Br J </a:t>
            </a:r>
            <a:r>
              <a:rPr lang="en-US" sz="1500" dirty="0" err="1">
                <a:solidFill>
                  <a:srgbClr val="0070C0"/>
                </a:solidFill>
              </a:rPr>
              <a:t>Anaesth</a:t>
            </a:r>
            <a:r>
              <a:rPr lang="en-US" sz="1500" dirty="0">
                <a:solidFill>
                  <a:srgbClr val="0070C0"/>
                </a:solidFill>
              </a:rPr>
              <a:t> 1967; 39:510.</a:t>
            </a:r>
          </a:p>
          <a:p>
            <a:pPr algn="ctr"/>
            <a:r>
              <a:rPr lang="en-US" sz="1500" dirty="0">
                <a:solidFill>
                  <a:srgbClr val="0070C0"/>
                </a:solidFill>
              </a:rPr>
              <a:t>Kim JM, Hackman L. Anesthesia for untreated hypothyroidism: report of three cases. </a:t>
            </a:r>
            <a:r>
              <a:rPr lang="en-US" sz="1500" dirty="0" err="1">
                <a:solidFill>
                  <a:srgbClr val="0070C0"/>
                </a:solidFill>
              </a:rPr>
              <a:t>Anesth</a:t>
            </a:r>
            <a:r>
              <a:rPr lang="en-US" sz="1500" dirty="0">
                <a:solidFill>
                  <a:srgbClr val="0070C0"/>
                </a:solidFill>
              </a:rPr>
              <a:t> </a:t>
            </a:r>
            <a:r>
              <a:rPr lang="en-US" sz="1500" dirty="0" err="1">
                <a:solidFill>
                  <a:srgbClr val="0070C0"/>
                </a:solidFill>
              </a:rPr>
              <a:t>Analg</a:t>
            </a:r>
            <a:r>
              <a:rPr lang="en-US" sz="1500" dirty="0">
                <a:solidFill>
                  <a:srgbClr val="0070C0"/>
                </a:solidFill>
              </a:rPr>
              <a:t> 1977;</a:t>
            </a:r>
          </a:p>
          <a:p>
            <a:pPr algn="ctr"/>
            <a:r>
              <a:rPr lang="en-US" sz="1500" dirty="0">
                <a:solidFill>
                  <a:srgbClr val="0070C0"/>
                </a:solidFill>
              </a:rPr>
              <a:t>56:299.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0" y="42760"/>
          <a:ext cx="9144000" cy="8176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416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 COME</a:t>
                      </a:r>
                      <a:endParaRPr lang="en-US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34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a meta-analysis of 55,000 subjects with CAD, those with subclinical hypothyroidism*(f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ollow-up between 1972 and 2007)(2011)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did not have an increase in total deaths the CAD mortality rate was increased, particularly in those with thyroid-stimulating hormone concentrations 10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mIU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344">
                <a:tc>
                  <a:txBody>
                    <a:bodyPr/>
                    <a:lstStyle/>
                    <a:p>
                      <a:r>
                        <a:rPr lang="en-US" dirty="0" smtClean="0"/>
                        <a:t>A retrospective study of hypothyroid patients undergoing CABG (1984)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had a higher incidence of heart failure, GI complications, a lower incidence of postoperative fever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than did members of a matched euthyroid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group.#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Patients with subclinical hypothyroidism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risk for developing AF after CABG </a:t>
                      </a:r>
                      <a:endParaRPr lang="en-US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547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one report,23 patients with advanced  heart failure (mean ejection fraction, 22%) were given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liothyronine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6 hours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an increase in cardiac output and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decrease in systemic vascular resistance but without increase in heart or metabolic rate.233§(because of its effect of relaxing vascular smooth muscle.)</a:t>
                      </a:r>
                      <a:endParaRPr lang="en-US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4547">
                <a:tc>
                  <a:txBody>
                    <a:bodyPr/>
                    <a:lstStyle/>
                    <a:p>
                      <a:r>
                        <a:rPr lang="en-US" dirty="0" smtClean="0"/>
                        <a:t>A randomized study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DITPA in heart failure showed some improved cardiac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performance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 the study was terminated because of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significant metabolic side effects including weight loss.§</a:t>
                      </a:r>
                      <a:endParaRPr lang="en-US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 with low T3 syndrome(2014)</a:t>
                      </a:r>
                      <a:endParaRPr lang="en-US" dirty="0" smtClean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at high risk for death and low cardiac output following coronary artery bypass surgery [1].æ</a:t>
                      </a:r>
                      <a:endParaRPr lang="en-US" dirty="0" smtClean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Gender-Specific Practice Guidelines for Coronary Artery Bypass Surgery: Perioperative Management*(2005)</a:t>
                      </a:r>
                      <a:endParaRPr lang="en-US" dirty="0" smtClean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intraoperative levels of levothyroxine</a:t>
                      </a:r>
                    </a:p>
                    <a:p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free thyroxin are associated with a high CABG mortality in hypothyroid women.</a:t>
                      </a:r>
                      <a:endParaRPr lang="en-US" dirty="0" smtClean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Recommendations for Hypothyroid Patients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4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3488"/>
          </a:xfrm>
        </p:spPr>
        <p:txBody>
          <a:bodyPr/>
          <a:lstStyle/>
          <a:p>
            <a:r>
              <a:rPr lang="en-US" dirty="0"/>
              <a:t>In the absence of clinical trial data, the management of patients with recently diagnosed hypothyroidism </a:t>
            </a:r>
            <a:r>
              <a:rPr lang="en-US" dirty="0" smtClean="0"/>
              <a:t>who surgery </a:t>
            </a:r>
            <a:r>
              <a:rPr lang="en-US" dirty="0"/>
              <a:t>is based upon observational data and clinical experience.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herapeutic </a:t>
            </a:r>
            <a:r>
              <a:rPr lang="en-US" dirty="0"/>
              <a:t>decisions on the </a:t>
            </a:r>
            <a:r>
              <a:rPr lang="en-US" dirty="0" smtClean="0"/>
              <a:t>severity of hypothyroidism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Subclinical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272808" cy="5149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 </a:t>
            </a:r>
            <a:r>
              <a:rPr lang="en-US" dirty="0"/>
              <a:t>postponing surgery in patients with subclinical </a:t>
            </a:r>
            <a:r>
              <a:rPr lang="en-US" dirty="0" smtClean="0"/>
              <a:t>hypothyroidism </a:t>
            </a:r>
            <a:r>
              <a:rPr lang="en-US" dirty="0"/>
              <a:t>(elevated serum TSH, normal </a:t>
            </a:r>
            <a:r>
              <a:rPr lang="en-US" dirty="0" smtClean="0"/>
              <a:t>free T4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500" dirty="0" smtClean="0">
              <a:solidFill>
                <a:srgbClr val="0070C0"/>
              </a:solidFill>
            </a:endParaRPr>
          </a:p>
          <a:p>
            <a:endParaRPr lang="en-US" sz="1500" dirty="0">
              <a:solidFill>
                <a:srgbClr val="0070C0"/>
              </a:solidFill>
            </a:endParaRPr>
          </a:p>
          <a:p>
            <a:r>
              <a:rPr lang="en-US" sz="1500" dirty="0" smtClean="0">
                <a:solidFill>
                  <a:srgbClr val="0070C0"/>
                </a:solidFill>
              </a:rPr>
              <a:t>Marcia </a:t>
            </a:r>
            <a:r>
              <a:rPr lang="en-US" sz="1500" dirty="0" err="1">
                <a:solidFill>
                  <a:srgbClr val="0070C0"/>
                </a:solidFill>
              </a:rPr>
              <a:t>Rashelle</a:t>
            </a:r>
            <a:r>
              <a:rPr lang="en-US" sz="1500" dirty="0">
                <a:solidFill>
                  <a:srgbClr val="0070C0"/>
                </a:solidFill>
              </a:rPr>
              <a:t> Palace </a:t>
            </a:r>
            <a:r>
              <a:rPr lang="en-US" sz="1500" b="1" dirty="0">
                <a:solidFill>
                  <a:srgbClr val="0070C0"/>
                </a:solidFill>
              </a:rPr>
              <a:t>Perioperative Management of Thyroid Dysfunction.</a:t>
            </a:r>
            <a:r>
              <a:rPr lang="en-US" sz="1500" dirty="0">
                <a:solidFill>
                  <a:srgbClr val="0070C0"/>
                </a:solidFill>
              </a:rPr>
              <a:t> Health Services Insights ﻿1–5 © The Author(s) 2017</a:t>
            </a:r>
          </a:p>
          <a:p>
            <a:r>
              <a:rPr lang="en-US" sz="1500" dirty="0">
                <a:solidFill>
                  <a:srgbClr val="0070C0"/>
                </a:solidFill>
              </a:rPr>
              <a:t>Reprints and permissions: sagepub.co.uk/</a:t>
            </a:r>
            <a:r>
              <a:rPr lang="en-US" sz="1500" dirty="0" err="1">
                <a:solidFill>
                  <a:srgbClr val="0070C0"/>
                </a:solidFill>
              </a:rPr>
              <a:t>journalsPermissions.nav</a:t>
            </a:r>
            <a:endParaRPr lang="en-US" sz="1500" dirty="0">
              <a:solidFill>
                <a:srgbClr val="0070C0"/>
              </a:solidFill>
            </a:endParaRPr>
          </a:p>
          <a:p>
            <a:r>
              <a:rPr lang="en-US" sz="1500" dirty="0">
                <a:solidFill>
                  <a:srgbClr val="0070C0"/>
                </a:solidFill>
              </a:rPr>
              <a:t>DOI: 10.1177/1178632916689677</a:t>
            </a:r>
            <a:endParaRPr lang="en-US" sz="1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Moderate (overt)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 fontScale="62500" lnSpcReduction="20000"/>
          </a:bodyPr>
          <a:lstStyle/>
          <a:p>
            <a:r>
              <a:rPr lang="en-US" sz="4100" dirty="0"/>
              <a:t>Retrospective and prospective studies of cardiac patients found no adverse outcomes in cardiac patients with mild </a:t>
            </a:r>
            <a:r>
              <a:rPr lang="en-US" sz="4100" dirty="0" smtClean="0"/>
              <a:t>to moderate </a:t>
            </a:r>
            <a:r>
              <a:rPr lang="en-US" sz="4100" dirty="0"/>
              <a:t>hypothyroidism who had cardiac surgery or catheterization without thyroid </a:t>
            </a:r>
            <a:r>
              <a:rPr lang="en-US" sz="4100" dirty="0" smtClean="0"/>
              <a:t>replacement.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1800" dirty="0">
                <a:solidFill>
                  <a:srgbClr val="0070C0"/>
                </a:solidFill>
              </a:rPr>
              <a:t>Drucker DJ, Burrow GN. Cardiovascular surgery in the hypothyroid patient. Arch Intern Med 1985; 145:1585.</a:t>
            </a:r>
          </a:p>
          <a:p>
            <a:r>
              <a:rPr lang="en-US" sz="1800" dirty="0" err="1">
                <a:solidFill>
                  <a:srgbClr val="0070C0"/>
                </a:solidFill>
              </a:rPr>
              <a:t>Myerowitz</a:t>
            </a:r>
            <a:r>
              <a:rPr lang="en-US" sz="1800" dirty="0">
                <a:solidFill>
                  <a:srgbClr val="0070C0"/>
                </a:solidFill>
              </a:rPr>
              <a:t> PD, </a:t>
            </a:r>
            <a:r>
              <a:rPr lang="en-US" sz="1800" dirty="0" err="1">
                <a:solidFill>
                  <a:srgbClr val="0070C0"/>
                </a:solidFill>
              </a:rPr>
              <a:t>Kamienski</a:t>
            </a:r>
            <a:r>
              <a:rPr lang="en-US" sz="1800" dirty="0">
                <a:solidFill>
                  <a:srgbClr val="0070C0"/>
                </a:solidFill>
              </a:rPr>
              <a:t> RW, Swanson DK, et al. Diagnosis and management of the hypothyroid patient with</a:t>
            </a:r>
          </a:p>
          <a:p>
            <a:r>
              <a:rPr lang="en-US" sz="1800" dirty="0">
                <a:solidFill>
                  <a:srgbClr val="0070C0"/>
                </a:solidFill>
              </a:rPr>
              <a:t>chest pain. J </a:t>
            </a:r>
            <a:r>
              <a:rPr lang="en-US" sz="1800" dirty="0" err="1">
                <a:solidFill>
                  <a:srgbClr val="0070C0"/>
                </a:solidFill>
              </a:rPr>
              <a:t>Thorac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Cardiovasc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Surg</a:t>
            </a:r>
            <a:r>
              <a:rPr lang="en-US" sz="1800" dirty="0">
                <a:solidFill>
                  <a:srgbClr val="0070C0"/>
                </a:solidFill>
              </a:rPr>
              <a:t> 1983; 86:57.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Moderate (overt)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447800"/>
            <a:ext cx="7715200" cy="52215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fact, as </a:t>
            </a:r>
            <a:r>
              <a:rPr lang="en-US" dirty="0" smtClean="0"/>
              <a:t>retrospective and </a:t>
            </a:r>
            <a:r>
              <a:rPr lang="en-US" dirty="0"/>
              <a:t>prospective studies of cardiac patients </a:t>
            </a:r>
            <a:r>
              <a:rPr lang="en-US" dirty="0" smtClean="0"/>
              <a:t>undergoing cardiac </a:t>
            </a:r>
            <a:r>
              <a:rPr lang="en-US" dirty="0"/>
              <a:t>surgery or catheterization found no increase in the </a:t>
            </a:r>
            <a:r>
              <a:rPr lang="en-US" dirty="0" smtClean="0"/>
              <a:t>rate of </a:t>
            </a:r>
            <a:r>
              <a:rPr lang="en-US" dirty="0"/>
              <a:t>adverse events in those patients whose hypothyroidism </a:t>
            </a:r>
            <a:r>
              <a:rPr lang="en-US" dirty="0" smtClean="0"/>
              <a:t>had not </a:t>
            </a:r>
            <a:r>
              <a:rPr lang="en-US" dirty="0"/>
              <a:t>been </a:t>
            </a:r>
            <a:r>
              <a:rPr lang="en-US" dirty="0" smtClean="0"/>
              <a:t>treated, it </a:t>
            </a:r>
            <a:r>
              <a:rPr lang="en-US" dirty="0"/>
              <a:t>is reasonable to proceed with the </a:t>
            </a:r>
            <a:r>
              <a:rPr lang="en-US" dirty="0" smtClean="0"/>
              <a:t>revascularization procedure </a:t>
            </a:r>
            <a:r>
              <a:rPr lang="en-US" dirty="0"/>
              <a:t>before </a:t>
            </a:r>
            <a:r>
              <a:rPr lang="en-US" dirty="0" err="1"/>
              <a:t>repleting</a:t>
            </a:r>
            <a:r>
              <a:rPr lang="en-US" dirty="0"/>
              <a:t> thyroid </a:t>
            </a:r>
            <a:r>
              <a:rPr lang="en-US" dirty="0" smtClean="0"/>
              <a:t>hormone.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1500" dirty="0" smtClean="0">
                <a:solidFill>
                  <a:srgbClr val="0070C0"/>
                </a:solidFill>
              </a:rPr>
              <a:t>Marcia </a:t>
            </a:r>
            <a:r>
              <a:rPr lang="en-US" sz="1500" dirty="0" err="1" smtClean="0">
                <a:solidFill>
                  <a:srgbClr val="0070C0"/>
                </a:solidFill>
              </a:rPr>
              <a:t>Rashelle</a:t>
            </a:r>
            <a:r>
              <a:rPr lang="en-US" sz="1500" dirty="0" smtClean="0">
                <a:solidFill>
                  <a:srgbClr val="0070C0"/>
                </a:solidFill>
              </a:rPr>
              <a:t> Palace </a:t>
            </a:r>
            <a:r>
              <a:rPr lang="en-US" sz="1500" b="1" dirty="0" smtClean="0">
                <a:solidFill>
                  <a:srgbClr val="0070C0"/>
                </a:solidFill>
              </a:rPr>
              <a:t>Perioperative Management of Thyroid Dysfunction.</a:t>
            </a:r>
            <a:r>
              <a:rPr lang="en-US" sz="1500" dirty="0" smtClean="0">
                <a:solidFill>
                  <a:srgbClr val="0070C0"/>
                </a:solidFill>
              </a:rPr>
              <a:t> Health Services Insights ﻿1–5 © The Author(s) 2017</a:t>
            </a:r>
          </a:p>
          <a:p>
            <a:r>
              <a:rPr lang="en-US" sz="1500" dirty="0" smtClean="0">
                <a:solidFill>
                  <a:srgbClr val="0070C0"/>
                </a:solidFill>
              </a:rPr>
              <a:t>Reprints and permissions: sagepub.co.uk/</a:t>
            </a:r>
            <a:r>
              <a:rPr lang="en-US" sz="1500" dirty="0" err="1" smtClean="0">
                <a:solidFill>
                  <a:srgbClr val="0070C0"/>
                </a:solidFill>
              </a:rPr>
              <a:t>journalsPermissions.nav</a:t>
            </a:r>
            <a:endParaRPr lang="en-US" sz="1500" dirty="0" smtClean="0">
              <a:solidFill>
                <a:srgbClr val="0070C0"/>
              </a:solidFill>
            </a:endParaRPr>
          </a:p>
          <a:p>
            <a:r>
              <a:rPr lang="en-US" sz="1500" dirty="0" smtClean="0">
                <a:solidFill>
                  <a:srgbClr val="0070C0"/>
                </a:solidFill>
              </a:rPr>
              <a:t>DOI: 10.1177/1178632916689677</a:t>
            </a:r>
            <a:endParaRPr lang="en-US" sz="15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Thyroid disease is common; the prevalence is higher in women and with increasing 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Although most </a:t>
            </a:r>
            <a:r>
              <a:rPr lang="en-US" dirty="0"/>
              <a:t>patients with </a:t>
            </a:r>
            <a:r>
              <a:rPr lang="en-US" dirty="0" smtClean="0"/>
              <a:t>well compensated thyroid </a:t>
            </a:r>
            <a:r>
              <a:rPr lang="en-US" dirty="0"/>
              <a:t>disease do not need special consideration prior to surgery, patients who have a newly </a:t>
            </a:r>
            <a:r>
              <a:rPr lang="en-US" dirty="0" smtClean="0"/>
              <a:t>diagnosed thyroid </a:t>
            </a:r>
            <a:r>
              <a:rPr lang="en-US" dirty="0"/>
              <a:t>disorder around the time of surgery require a discussion of the risks and </a:t>
            </a:r>
            <a:r>
              <a:rPr lang="en-US" dirty="0" smtClean="0"/>
              <a:t>benefits </a:t>
            </a:r>
            <a:r>
              <a:rPr lang="en-US" dirty="0"/>
              <a:t>of proceeding with surgery.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9512" y="6237312"/>
            <a:ext cx="457200" cy="457200"/>
          </a:xfrm>
        </p:spPr>
        <p:txBody>
          <a:bodyPr/>
          <a:lstStyle/>
          <a:p>
            <a:fld id="{81F0594C-D9A5-41D4-9008-B03CAA43233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HYPERTHYROIDISM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Clinical manifestations </a:t>
            </a:r>
            <a:r>
              <a:rPr lang="en-US" b="1" dirty="0" smtClean="0"/>
              <a:t>of hyperthyroidism that </a:t>
            </a:r>
            <a:r>
              <a:rPr lang="en-US" b="1" dirty="0"/>
              <a:t>may impact perioperative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2276872"/>
            <a:ext cx="8496944" cy="43924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Patients with hyperthyroidism have :</a:t>
            </a:r>
            <a:endParaRPr lang="en-US" dirty="0" smtClean="0"/>
          </a:p>
          <a:p>
            <a:r>
              <a:rPr lang="en-US" dirty="0" smtClean="0">
                <a:latin typeface="Times New Roman"/>
                <a:cs typeface="Times New Roman"/>
              </a:rPr>
              <a:t>An ↑ in </a:t>
            </a:r>
            <a:r>
              <a:rPr lang="en-US" dirty="0" smtClean="0"/>
              <a:t>cardiac </a:t>
            </a:r>
            <a:r>
              <a:rPr lang="en-US" dirty="0"/>
              <a:t>output, due both to </a:t>
            </a:r>
            <a:endParaRPr lang="en-US" dirty="0" smtClean="0"/>
          </a:p>
          <a:p>
            <a:pPr lvl="1"/>
            <a:r>
              <a:rPr lang="en-US" dirty="0" smtClean="0"/>
              <a:t>increased </a:t>
            </a:r>
            <a:r>
              <a:rPr lang="en-US" dirty="0"/>
              <a:t>peripheral oxygen </a:t>
            </a:r>
            <a:r>
              <a:rPr lang="en-US" dirty="0" smtClean="0"/>
              <a:t>needs and 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cardiac </a:t>
            </a:r>
            <a:r>
              <a:rPr lang="en-US" dirty="0" smtClean="0"/>
              <a:t>contractility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↑  </a:t>
            </a:r>
            <a:r>
              <a:rPr lang="en-US" dirty="0" smtClean="0"/>
              <a:t>Heart </a:t>
            </a:r>
            <a:r>
              <a:rPr lang="en-US" dirty="0"/>
              <a:t>rate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idening </a:t>
            </a:r>
            <a:r>
              <a:rPr lang="en-US" dirty="0"/>
              <a:t>of pulse pressure </a:t>
            </a:r>
            <a:endParaRPr lang="en-US" dirty="0" smtClean="0"/>
          </a:p>
          <a:p>
            <a:r>
              <a:rPr lang="en-US" dirty="0" smtClean="0"/>
              <a:t>Vasodilation and </a:t>
            </a:r>
            <a:r>
              <a:rPr lang="en-US" dirty="0" smtClean="0">
                <a:latin typeface="Times New Roman"/>
                <a:cs typeface="Times New Roman"/>
              </a:rPr>
              <a:t>↑</a:t>
            </a:r>
            <a:r>
              <a:rPr lang="en-US" dirty="0" smtClean="0"/>
              <a:t> </a:t>
            </a:r>
            <a:r>
              <a:rPr lang="en-US" dirty="0"/>
              <a:t>in sodium and water </a:t>
            </a:r>
            <a:r>
              <a:rPr lang="en-US" dirty="0" smtClean="0"/>
              <a:t>retention mediated </a:t>
            </a:r>
            <a:r>
              <a:rPr lang="en-US" dirty="0"/>
              <a:t>by the renin-angiotensin-aldosterone </a:t>
            </a:r>
            <a:r>
              <a:rPr lang="en-US" dirty="0" smtClean="0"/>
              <a:t>system</a:t>
            </a:r>
          </a:p>
          <a:p>
            <a:pPr marL="0" indent="0" algn="ctr">
              <a:buNone/>
            </a:pPr>
            <a:endParaRPr lang="en-US" sz="1500" dirty="0" smtClean="0">
              <a:solidFill>
                <a:srgbClr val="0070C0"/>
              </a:solidFill>
            </a:endParaRPr>
          </a:p>
          <a:p>
            <a:pPr algn="ctr"/>
            <a:endParaRPr lang="en-US" sz="1500" dirty="0">
              <a:solidFill>
                <a:srgbClr val="0070C0"/>
              </a:solidFill>
            </a:endParaRPr>
          </a:p>
          <a:p>
            <a:pPr algn="ctr"/>
            <a:endParaRPr lang="en-US" sz="1500" dirty="0" smtClean="0">
              <a:solidFill>
                <a:srgbClr val="0070C0"/>
              </a:solidFill>
            </a:endParaRPr>
          </a:p>
          <a:p>
            <a:pPr algn="ctr"/>
            <a:endParaRPr lang="en-US" sz="1500" dirty="0">
              <a:solidFill>
                <a:srgbClr val="0070C0"/>
              </a:solidFill>
            </a:endParaRPr>
          </a:p>
          <a:p>
            <a:pPr algn="ctr"/>
            <a:endParaRPr lang="en-US" sz="1500" dirty="0" smtClean="0">
              <a:solidFill>
                <a:srgbClr val="0070C0"/>
              </a:solidFill>
            </a:endParaRPr>
          </a:p>
          <a:p>
            <a:pPr algn="ctr"/>
            <a:r>
              <a:rPr lang="en-US" sz="1500" dirty="0" smtClean="0">
                <a:solidFill>
                  <a:srgbClr val="0070C0"/>
                </a:solidFill>
              </a:rPr>
              <a:t>Marcia </a:t>
            </a:r>
            <a:r>
              <a:rPr lang="en-US" sz="1500" dirty="0" err="1">
                <a:solidFill>
                  <a:srgbClr val="0070C0"/>
                </a:solidFill>
              </a:rPr>
              <a:t>Rashelle</a:t>
            </a:r>
            <a:r>
              <a:rPr lang="en-US" sz="1500" dirty="0">
                <a:solidFill>
                  <a:srgbClr val="0070C0"/>
                </a:solidFill>
              </a:rPr>
              <a:t> Palace </a:t>
            </a:r>
            <a:r>
              <a:rPr lang="en-US" sz="1500" b="1" dirty="0">
                <a:solidFill>
                  <a:srgbClr val="0070C0"/>
                </a:solidFill>
              </a:rPr>
              <a:t>Perioperative Management of Thyroid Dysfunction</a:t>
            </a:r>
            <a:r>
              <a:rPr lang="en-US" sz="15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1500" dirty="0" smtClean="0">
                <a:solidFill>
                  <a:srgbClr val="0070C0"/>
                </a:solidFill>
              </a:rPr>
              <a:t> </a:t>
            </a:r>
            <a:r>
              <a:rPr lang="en-US" sz="1500" dirty="0">
                <a:solidFill>
                  <a:srgbClr val="0070C0"/>
                </a:solidFill>
              </a:rPr>
              <a:t>Health Services Insights ﻿1–5 © The Author(s)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3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Atrial </a:t>
            </a:r>
            <a:r>
              <a:rPr lang="en-US" dirty="0" smtClean="0"/>
              <a:t>fibrillation and </a:t>
            </a:r>
            <a:r>
              <a:rPr lang="en-US" dirty="0"/>
              <a:t>hyperthyroidism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r>
              <a:rPr lang="en-US" dirty="0"/>
              <a:t>Atrial fibrillation occurs in 10% to 15% of </a:t>
            </a:r>
            <a:r>
              <a:rPr lang="en-US" dirty="0" smtClean="0"/>
              <a:t>patients with </a:t>
            </a:r>
            <a:r>
              <a:rPr lang="en-US" dirty="0"/>
              <a:t>overt hyperthyroidism and in a similar percentage of </a:t>
            </a:r>
            <a:r>
              <a:rPr lang="en-US" dirty="0" smtClean="0"/>
              <a:t>those with </a:t>
            </a:r>
            <a:r>
              <a:rPr lang="en-US" dirty="0"/>
              <a:t>subclinical </a:t>
            </a:r>
            <a:r>
              <a:rPr lang="en-US" dirty="0" smtClean="0"/>
              <a:t>hyperthyroidism.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prevalence of </a:t>
            </a:r>
            <a:r>
              <a:rPr lang="en-US" dirty="0" smtClean="0"/>
              <a:t>atrial fibrillation </a:t>
            </a:r>
            <a:r>
              <a:rPr lang="en-US" dirty="0"/>
              <a:t>increases with </a:t>
            </a:r>
            <a:r>
              <a:rPr lang="en-US" dirty="0" smtClean="0"/>
              <a:t>age.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500" dirty="0" smtClean="0">
                <a:solidFill>
                  <a:srgbClr val="0070C0"/>
                </a:solidFill>
              </a:rPr>
              <a:t>Marcia </a:t>
            </a:r>
            <a:r>
              <a:rPr lang="en-US" sz="1500" dirty="0" err="1" smtClean="0">
                <a:solidFill>
                  <a:srgbClr val="0070C0"/>
                </a:solidFill>
              </a:rPr>
              <a:t>Rashelle</a:t>
            </a:r>
            <a:r>
              <a:rPr lang="en-US" sz="1500" dirty="0" smtClean="0">
                <a:solidFill>
                  <a:srgbClr val="0070C0"/>
                </a:solidFill>
              </a:rPr>
              <a:t> </a:t>
            </a:r>
            <a:r>
              <a:rPr lang="en-US" sz="1500" dirty="0">
                <a:solidFill>
                  <a:srgbClr val="0070C0"/>
                </a:solidFill>
              </a:rPr>
              <a:t>Palace </a:t>
            </a:r>
            <a:r>
              <a:rPr lang="en-US" sz="1500" b="1" dirty="0">
                <a:solidFill>
                  <a:srgbClr val="0070C0"/>
                </a:solidFill>
              </a:rPr>
              <a:t>Perioperative Management of Thyroid Dysfunction.</a:t>
            </a:r>
            <a:r>
              <a:rPr lang="en-US" sz="1500" dirty="0">
                <a:solidFill>
                  <a:srgbClr val="0070C0"/>
                </a:solidFill>
              </a:rPr>
              <a:t> Health Services Insights ﻿1–5 © The Author(s) </a:t>
            </a:r>
            <a:r>
              <a:rPr lang="en-US" sz="1500" dirty="0" smtClean="0">
                <a:solidFill>
                  <a:srgbClr val="0070C0"/>
                </a:solidFill>
              </a:rPr>
              <a:t>2017</a:t>
            </a:r>
            <a:endParaRPr lang="en-US" sz="1500" dirty="0">
              <a:solidFill>
                <a:srgbClr val="0070C0"/>
              </a:solidFill>
            </a:endParaRPr>
          </a:p>
          <a:p>
            <a:r>
              <a:rPr lang="en-US" sz="1500" dirty="0">
                <a:solidFill>
                  <a:srgbClr val="0070C0"/>
                </a:solidFill>
              </a:rPr>
              <a:t>Reprints and permissions: sagepub.co.uk/</a:t>
            </a:r>
            <a:r>
              <a:rPr lang="en-US" sz="1500" dirty="0" err="1">
                <a:solidFill>
                  <a:srgbClr val="0070C0"/>
                </a:solidFill>
              </a:rPr>
              <a:t>journalsPermissions.nav</a:t>
            </a:r>
            <a:endParaRPr lang="en-US" sz="1500" dirty="0">
              <a:solidFill>
                <a:srgbClr val="0070C0"/>
              </a:solidFill>
            </a:endParaRPr>
          </a:p>
          <a:p>
            <a:r>
              <a:rPr lang="en-US" sz="1500" dirty="0">
                <a:solidFill>
                  <a:srgbClr val="0070C0"/>
                </a:solidFill>
              </a:rPr>
              <a:t>DOI: 10.1177/1178632916689677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Defining</a:t>
            </a:r>
            <a:r>
              <a:rPr lang="en-US" b="1" dirty="0">
                <a:latin typeface="CharisSIL-Bold"/>
              </a:rPr>
              <a:t> </a:t>
            </a:r>
            <a:r>
              <a:rPr lang="en-US" b="1" dirty="0" smtClean="0"/>
              <a:t>Severity of the hyperthyroidism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4285456"/>
          </a:xfrm>
        </p:spPr>
        <p:txBody>
          <a:bodyPr>
            <a:normAutofit/>
          </a:bodyPr>
          <a:lstStyle/>
          <a:p>
            <a:r>
              <a:rPr lang="en-US" dirty="0" smtClean="0"/>
              <a:t>Subclinical </a:t>
            </a:r>
            <a:r>
              <a:rPr lang="en-US" dirty="0"/>
              <a:t>hyperthyroidism is </a:t>
            </a:r>
            <a:r>
              <a:rPr lang="en-US" dirty="0" smtClean="0"/>
              <a:t>defined </a:t>
            </a:r>
            <a:r>
              <a:rPr lang="en-US" dirty="0"/>
              <a:t>as a low TSH with normal free T4 and T3</a:t>
            </a:r>
          </a:p>
          <a:p>
            <a:r>
              <a:rPr lang="en-US" dirty="0" smtClean="0"/>
              <a:t> </a:t>
            </a:r>
            <a:r>
              <a:rPr lang="en-US" dirty="0"/>
              <a:t>Overt hyperthyroidism is </a:t>
            </a:r>
            <a:r>
              <a:rPr lang="en-US" dirty="0" smtClean="0"/>
              <a:t>defined </a:t>
            </a:r>
            <a:r>
              <a:rPr lang="en-US" dirty="0"/>
              <a:t>as a suppressed TSH with elevated free T4 and/or T3 concentrations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354162"/>
          </a:xfrm>
        </p:spPr>
        <p:txBody>
          <a:bodyPr>
            <a:normAutofit fontScale="90000"/>
          </a:bodyPr>
          <a:lstStyle/>
          <a:p>
            <a:r>
              <a:rPr lang="en-US" dirty="0"/>
              <a:t>E</a:t>
            </a:r>
            <a:r>
              <a:rPr lang="en-US" dirty="0" smtClean="0"/>
              <a:t>valuating </a:t>
            </a:r>
            <a:r>
              <a:rPr lang="en-US" dirty="0"/>
              <a:t>the perioperative outcomes of hyperthyroid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68952" cy="4968552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/>
              <a:t>There are no published studies evaluating the </a:t>
            </a:r>
            <a:r>
              <a:rPr lang="en-US" sz="3500" dirty="0" smtClean="0"/>
              <a:t>perioperative outcomes </a:t>
            </a:r>
            <a:r>
              <a:rPr lang="en-US" sz="3500" dirty="0"/>
              <a:t>of hyperthyroid patients compared with </a:t>
            </a:r>
            <a:r>
              <a:rPr lang="en-US" sz="3500" dirty="0" smtClean="0"/>
              <a:t>euthyroid patients</a:t>
            </a:r>
            <a:r>
              <a:rPr lang="en-US" sz="3500" dirty="0"/>
              <a:t>. Because of the risk of precipitating thyroid </a:t>
            </a:r>
            <a:r>
              <a:rPr lang="en-US" sz="3500" dirty="0" smtClean="0"/>
              <a:t>storm.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500" dirty="0" smtClean="0">
              <a:solidFill>
                <a:srgbClr val="0070C0"/>
              </a:solidFill>
            </a:endParaRPr>
          </a:p>
          <a:p>
            <a:endParaRPr lang="en-US" sz="1500" dirty="0">
              <a:solidFill>
                <a:srgbClr val="0070C0"/>
              </a:solidFill>
            </a:endParaRPr>
          </a:p>
          <a:p>
            <a:endParaRPr lang="en-US" sz="1500" dirty="0" smtClean="0">
              <a:solidFill>
                <a:srgbClr val="0070C0"/>
              </a:solidFill>
            </a:endParaRPr>
          </a:p>
          <a:p>
            <a:r>
              <a:rPr lang="en-US" sz="1500" dirty="0" smtClean="0">
                <a:solidFill>
                  <a:srgbClr val="0070C0"/>
                </a:solidFill>
              </a:rPr>
              <a:t>Marcia </a:t>
            </a:r>
            <a:r>
              <a:rPr lang="en-US" sz="1500" dirty="0" err="1">
                <a:solidFill>
                  <a:srgbClr val="0070C0"/>
                </a:solidFill>
              </a:rPr>
              <a:t>Rashelle</a:t>
            </a:r>
            <a:r>
              <a:rPr lang="en-US" sz="1500" dirty="0">
                <a:solidFill>
                  <a:srgbClr val="0070C0"/>
                </a:solidFill>
              </a:rPr>
              <a:t> Palace </a:t>
            </a:r>
            <a:r>
              <a:rPr lang="en-US" sz="1500" b="1" dirty="0">
                <a:solidFill>
                  <a:srgbClr val="0070C0"/>
                </a:solidFill>
              </a:rPr>
              <a:t>Perioperative Management of Thyroid Dysfunction.</a:t>
            </a:r>
            <a:r>
              <a:rPr lang="en-US" sz="1500" dirty="0">
                <a:solidFill>
                  <a:srgbClr val="0070C0"/>
                </a:solidFill>
              </a:rPr>
              <a:t> Health Services Insights ﻿1–5 © The Author(s) 2017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659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95536" y="2276872"/>
            <a:ext cx="655272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5536" y="2708920"/>
            <a:ext cx="6552728" cy="36004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/>
          <a:lstStyle/>
          <a:p>
            <a:r>
              <a:rPr lang="en-US" b="1" dirty="0"/>
              <a:t>Subclinical hyperthyroidism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149552"/>
          </a:xfrm>
        </p:spPr>
        <p:txBody>
          <a:bodyPr>
            <a:normAutofit/>
          </a:bodyPr>
          <a:lstStyle/>
          <a:p>
            <a:r>
              <a:rPr lang="en-US" dirty="0" smtClean="0"/>
              <a:t>Patients </a:t>
            </a:r>
            <a:r>
              <a:rPr lang="en-US" dirty="0"/>
              <a:t>with subclinical hyperthyroidism can typically proceed with elective or urgent surgeries.</a:t>
            </a:r>
          </a:p>
          <a:p>
            <a:r>
              <a:rPr lang="en-US" dirty="0"/>
              <a:t>Unless </a:t>
            </a:r>
            <a:r>
              <a:rPr lang="en-US" dirty="0" smtClean="0"/>
              <a:t>contraindicated: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dminister </a:t>
            </a:r>
            <a:r>
              <a:rPr lang="en-US" dirty="0"/>
              <a:t>a beta blocker (</a:t>
            </a:r>
            <a:r>
              <a:rPr lang="en-US" dirty="0" err="1"/>
              <a:t>eg</a:t>
            </a:r>
            <a:r>
              <a:rPr lang="en-US" dirty="0"/>
              <a:t>, atenolol 25 to </a:t>
            </a:r>
            <a:r>
              <a:rPr lang="en-US" dirty="0" smtClean="0"/>
              <a:t>50 </a:t>
            </a:r>
            <a:r>
              <a:rPr lang="en-US" dirty="0"/>
              <a:t>mg </a:t>
            </a:r>
            <a:r>
              <a:rPr lang="en-US" dirty="0" smtClean="0"/>
              <a:t>daily</a:t>
            </a:r>
            <a:r>
              <a:rPr lang="en-US" dirty="0"/>
              <a:t>) preoperatively to </a:t>
            </a:r>
            <a:r>
              <a:rPr lang="en-US" dirty="0" smtClean="0"/>
              <a:t>older patients </a:t>
            </a:r>
            <a:r>
              <a:rPr lang="en-US" dirty="0"/>
              <a:t>(&gt;50 years), or </a:t>
            </a:r>
            <a:r>
              <a:rPr lang="en-US" dirty="0" smtClean="0"/>
              <a:t>younger </a:t>
            </a:r>
            <a:r>
              <a:rPr lang="en-US" dirty="0"/>
              <a:t>patients with cardiovascular disease, especially </a:t>
            </a:r>
            <a:r>
              <a:rPr lang="en-US" dirty="0" smtClean="0"/>
              <a:t>atrial </a:t>
            </a:r>
            <a:r>
              <a:rPr lang="en-US" dirty="0"/>
              <a:t>arrhythmias, </a:t>
            </a:r>
            <a:r>
              <a:rPr lang="en-US" dirty="0" smtClean="0"/>
              <a:t>and </a:t>
            </a:r>
            <a:r>
              <a:rPr lang="en-US" dirty="0"/>
              <a:t>taper </a:t>
            </a:r>
            <a:r>
              <a:rPr lang="en-US" dirty="0" smtClean="0"/>
              <a:t>after recovery.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algn="ctr"/>
            <a:r>
              <a:rPr lang="en-US" sz="1400" dirty="0" err="1">
                <a:solidFill>
                  <a:srgbClr val="00B0F0"/>
                </a:solidFill>
              </a:rPr>
              <a:t>Baeza</a:t>
            </a:r>
            <a:r>
              <a:rPr lang="en-US" sz="1400" dirty="0">
                <a:solidFill>
                  <a:srgbClr val="00B0F0"/>
                </a:solidFill>
              </a:rPr>
              <a:t> A, Aguayo J, </a:t>
            </a:r>
            <a:r>
              <a:rPr lang="en-US" sz="1400" dirty="0" err="1">
                <a:solidFill>
                  <a:srgbClr val="00B0F0"/>
                </a:solidFill>
              </a:rPr>
              <a:t>Barria</a:t>
            </a:r>
            <a:r>
              <a:rPr lang="en-US" sz="1400" dirty="0">
                <a:solidFill>
                  <a:srgbClr val="00B0F0"/>
                </a:solidFill>
              </a:rPr>
              <a:t> M, Pineda G. Rapid preoperative preparation in hyperthyroidism.</a:t>
            </a:r>
          </a:p>
          <a:p>
            <a:pPr marL="0" indent="0" algn="ctr">
              <a:buNone/>
            </a:pP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Clin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Endocrinol</a:t>
            </a:r>
            <a:r>
              <a:rPr lang="en-US" sz="1400" dirty="0">
                <a:solidFill>
                  <a:srgbClr val="00B0F0"/>
                </a:solidFill>
              </a:rPr>
              <a:t> (</a:t>
            </a:r>
            <a:r>
              <a:rPr lang="en-US" sz="1400" dirty="0" err="1">
                <a:solidFill>
                  <a:srgbClr val="00B0F0"/>
                </a:solidFill>
              </a:rPr>
              <a:t>Oxf</a:t>
            </a:r>
            <a:r>
              <a:rPr lang="en-US" sz="1400" dirty="0">
                <a:solidFill>
                  <a:srgbClr val="00B0F0"/>
                </a:solidFill>
              </a:rPr>
              <a:t>) 1991; 35:439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9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Long-term clinical trials are required to determine if correcting </a:t>
            </a:r>
            <a:r>
              <a:rPr lang="en-US" dirty="0" smtClean="0"/>
              <a:t>subclinical hyperthyroidism </a:t>
            </a:r>
            <a:r>
              <a:rPr lang="en-US" dirty="0"/>
              <a:t>improves cardiovascular or skeletal outcomes.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Overt hyperthyroidism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patients with untreated or poorly controlled hyperthyroidism, an acute event such as surgery can </a:t>
            </a:r>
            <a:r>
              <a:rPr lang="en-US" dirty="0" smtClean="0"/>
              <a:t>precipitate thyroid </a:t>
            </a:r>
            <a:r>
              <a:rPr lang="en-US" dirty="0"/>
              <a:t>storm, a potentially life-threatening condition</a:t>
            </a:r>
            <a:r>
              <a:rPr lang="en-US" dirty="0" smtClean="0"/>
              <a:t>.</a:t>
            </a:r>
          </a:p>
          <a:p>
            <a:r>
              <a:rPr lang="en-US" b="1" dirty="0"/>
              <a:t>Elective surgery </a:t>
            </a:r>
            <a:r>
              <a:rPr lang="en-US" dirty="0" smtClean="0"/>
              <a:t>–suggest </a:t>
            </a:r>
            <a:r>
              <a:rPr lang="en-US" dirty="0"/>
              <a:t>postponing all elective surgeries in patients with newly discovered, </a:t>
            </a:r>
            <a:r>
              <a:rPr lang="en-US" dirty="0" smtClean="0"/>
              <a:t>overt hyperthyroidism </a:t>
            </a:r>
            <a:r>
              <a:rPr lang="en-US" dirty="0"/>
              <a:t>until the patient has achieved adequate control of their thyroid condition (usually three to </a:t>
            </a:r>
            <a:r>
              <a:rPr lang="en-US" dirty="0" smtClean="0"/>
              <a:t>eight weeks</a:t>
            </a:r>
            <a:r>
              <a:rPr lang="en-US" dirty="0"/>
              <a:t>).</a:t>
            </a:r>
          </a:p>
          <a:p>
            <a:r>
              <a:rPr lang="en-US" b="1" dirty="0" smtClean="0"/>
              <a:t>Urgent </a:t>
            </a:r>
            <a:r>
              <a:rPr lang="en-US" b="1" dirty="0"/>
              <a:t>surgery </a:t>
            </a:r>
            <a:r>
              <a:rPr lang="en-US" dirty="0"/>
              <a:t>– For overtly hyperthyroid patients in whom surgery cannot be postponed, </a:t>
            </a:r>
            <a:r>
              <a:rPr lang="en-US" dirty="0" smtClean="0"/>
              <a:t>preoperative treatment </a:t>
            </a:r>
            <a:r>
              <a:rPr lang="en-US" dirty="0"/>
              <a:t>of hyperthyroidism should be initiated as soon as possible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400" dirty="0">
              <a:solidFill>
                <a:srgbClr val="00B0F0"/>
              </a:solidFill>
            </a:endParaRPr>
          </a:p>
          <a:p>
            <a:pPr algn="ctr"/>
            <a:endParaRPr lang="en-US" sz="1400" dirty="0" smtClean="0">
              <a:solidFill>
                <a:srgbClr val="00B0F0"/>
              </a:solidFill>
            </a:endParaRPr>
          </a:p>
          <a:p>
            <a:pPr algn="ctr"/>
            <a:r>
              <a:rPr lang="en-US" sz="1400" dirty="0" err="1" smtClean="0">
                <a:solidFill>
                  <a:srgbClr val="00B0F0"/>
                </a:solidFill>
              </a:rPr>
              <a:t>Baeza</a:t>
            </a:r>
            <a:r>
              <a:rPr lang="en-US" sz="1400" dirty="0" smtClean="0">
                <a:solidFill>
                  <a:srgbClr val="00B0F0"/>
                </a:solidFill>
              </a:rPr>
              <a:t> </a:t>
            </a:r>
            <a:r>
              <a:rPr lang="en-US" sz="1400" dirty="0">
                <a:solidFill>
                  <a:srgbClr val="00B0F0"/>
                </a:solidFill>
              </a:rPr>
              <a:t>A, Aguayo J, </a:t>
            </a:r>
            <a:r>
              <a:rPr lang="en-US" sz="1400" dirty="0" err="1">
                <a:solidFill>
                  <a:srgbClr val="00B0F0"/>
                </a:solidFill>
              </a:rPr>
              <a:t>Barria</a:t>
            </a:r>
            <a:r>
              <a:rPr lang="en-US" sz="1400" dirty="0">
                <a:solidFill>
                  <a:srgbClr val="00B0F0"/>
                </a:solidFill>
              </a:rPr>
              <a:t> M, Pineda G. Rapid preoperative preparation in hyperthyroidism</a:t>
            </a:r>
            <a:r>
              <a:rPr lang="en-US" sz="1400" dirty="0" smtClean="0">
                <a:solidFill>
                  <a:srgbClr val="00B0F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Clin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Endocrinol</a:t>
            </a:r>
            <a:r>
              <a:rPr lang="en-US" sz="1400" dirty="0">
                <a:solidFill>
                  <a:srgbClr val="00B0F0"/>
                </a:solidFill>
              </a:rPr>
              <a:t> (</a:t>
            </a:r>
            <a:r>
              <a:rPr lang="en-US" sz="1400" dirty="0" err="1">
                <a:solidFill>
                  <a:srgbClr val="00B0F0"/>
                </a:solidFill>
              </a:rPr>
              <a:t>Oxf</a:t>
            </a:r>
            <a:r>
              <a:rPr lang="en-US" sz="1400" dirty="0">
                <a:solidFill>
                  <a:srgbClr val="00B0F0"/>
                </a:solidFill>
              </a:rPr>
              <a:t>) 1991; 35:439.</a:t>
            </a:r>
            <a:endParaRPr lang="en-US" sz="1400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51" y="0"/>
            <a:ext cx="9167192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19672" y="2060848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THANKS FOR YUR ATTENTION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229600" cy="474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Preoperative </a:t>
            </a:r>
            <a:r>
              <a:rPr lang="en-US" sz="3200" dirty="0"/>
              <a:t>management of patients </a:t>
            </a:r>
            <a:r>
              <a:rPr lang="en-US" sz="3200" dirty="0" smtClean="0"/>
              <a:t> who are candidates for CABG and have:</a:t>
            </a:r>
            <a:endParaRPr lang="en-US" sz="3200" b="1" dirty="0" smtClean="0"/>
          </a:p>
          <a:p>
            <a:r>
              <a:rPr lang="en-US" sz="3200" dirty="0" smtClean="0"/>
              <a:t>Hypothyroidism</a:t>
            </a:r>
            <a:endParaRPr lang="en-US" sz="3200" dirty="0"/>
          </a:p>
          <a:p>
            <a:r>
              <a:rPr lang="en-US" sz="3200" dirty="0"/>
              <a:t>H</a:t>
            </a:r>
            <a:r>
              <a:rPr lang="en-US" sz="3200" dirty="0" smtClean="0"/>
              <a:t>yperthyroidism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b="1" dirty="0"/>
              <a:t>Severe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24936" cy="53285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Older </a:t>
            </a:r>
            <a:r>
              <a:rPr lang="en-US" dirty="0"/>
              <a:t>case studies in the anesthesia literature reported intraoperative </a:t>
            </a:r>
            <a:r>
              <a:rPr lang="en-US" dirty="0" smtClean="0"/>
              <a:t>hypotension, cardiovascular </a:t>
            </a:r>
            <a:r>
              <a:rPr lang="en-US" dirty="0"/>
              <a:t>collapse, and extreme sensitivity to opioids, sedatives, and anesthesia in undiagnosed patients </a:t>
            </a:r>
            <a:r>
              <a:rPr lang="en-US" dirty="0" smtClean="0"/>
              <a:t>with more </a:t>
            </a:r>
            <a:r>
              <a:rPr lang="en-US" dirty="0"/>
              <a:t>severe hypothyroidism, including myxedema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</a:t>
            </a:r>
            <a:r>
              <a:rPr lang="en-US" dirty="0"/>
              <a:t>some case reports, myxedema coma is described as </a:t>
            </a:r>
            <a:r>
              <a:rPr lang="en-US" dirty="0" smtClean="0"/>
              <a:t>a rare </a:t>
            </a:r>
            <a:r>
              <a:rPr lang="en-US" dirty="0"/>
              <a:t>postoperative complication in patients with unrecognized severe hypothyroidism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</a:t>
            </a:r>
            <a:r>
              <a:rPr lang="en-US" dirty="0"/>
              <a:t>represents </a:t>
            </a:r>
            <a:r>
              <a:rPr lang="en-US" dirty="0" smtClean="0"/>
              <a:t>a medical </a:t>
            </a:r>
            <a:r>
              <a:rPr lang="en-US" dirty="0"/>
              <a:t>emergency with a high mortality rate. The hallmarks of myxedema coma are decreased mental status </a:t>
            </a:r>
            <a:r>
              <a:rPr lang="en-US" dirty="0" smtClean="0"/>
              <a:t>and hypothermia</a:t>
            </a:r>
            <a:r>
              <a:rPr lang="en-US" dirty="0"/>
              <a:t>, but hypotension, bradycardia, hyponatremia, hypoglycemia, and hypoventilation are often </a:t>
            </a:r>
            <a:r>
              <a:rPr lang="en-US" dirty="0" smtClean="0"/>
              <a:t>present as </a:t>
            </a:r>
            <a:r>
              <a:rPr lang="en-US" dirty="0"/>
              <a:t>well.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HYPOTHYROIDISM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harisSIL-Bold"/>
              </a:rPr>
              <a:t>Defining</a:t>
            </a:r>
            <a:r>
              <a:rPr lang="en-US" dirty="0">
                <a:solidFill>
                  <a:srgbClr val="009F60"/>
                </a:solidFill>
                <a:latin typeface="CharisSIL-Bold"/>
              </a:rPr>
              <a:t> </a:t>
            </a:r>
            <a:r>
              <a:rPr lang="en-US" dirty="0"/>
              <a:t>severity of 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Severe hypothyroidism </a:t>
            </a:r>
            <a:endParaRPr lang="en-US" dirty="0" smtClean="0"/>
          </a:p>
          <a:p>
            <a:r>
              <a:rPr lang="en-US" b="1" dirty="0"/>
              <a:t>Moderate </a:t>
            </a:r>
            <a:r>
              <a:rPr lang="en-US" b="1" dirty="0" smtClean="0"/>
              <a:t>hypothyroidism</a:t>
            </a:r>
            <a:endParaRPr lang="en-US" b="1" dirty="0"/>
          </a:p>
          <a:p>
            <a:r>
              <a:rPr lang="en-US" b="1" dirty="0"/>
              <a:t>Mild hypothyroidism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Severe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784976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Includes patients </a:t>
            </a:r>
            <a:r>
              <a:rPr lang="en-US" dirty="0" smtClean="0"/>
              <a:t>with: </a:t>
            </a:r>
          </a:p>
          <a:p>
            <a:pPr marL="0" indent="0">
              <a:buNone/>
            </a:pPr>
            <a:r>
              <a:rPr lang="en-US" dirty="0" smtClean="0"/>
              <a:t>myxedema coma</a:t>
            </a:r>
          </a:p>
          <a:p>
            <a:pPr marL="0" indent="0">
              <a:buNone/>
            </a:pPr>
            <a:r>
              <a:rPr lang="en-US" dirty="0" smtClean="0"/>
              <a:t>severe </a:t>
            </a:r>
            <a:r>
              <a:rPr lang="en-US" dirty="0"/>
              <a:t>clinical symptoms of </a:t>
            </a:r>
            <a:r>
              <a:rPr lang="en-US" dirty="0" smtClean="0"/>
              <a:t>chronic hypothyroidism </a:t>
            </a:r>
            <a:r>
              <a:rPr lang="en-US" dirty="0"/>
              <a:t>such </a:t>
            </a:r>
            <a:r>
              <a:rPr lang="en-US" dirty="0" smtClean="0"/>
              <a:t>as: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altered mentation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pericardial effusion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heart failure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very </a:t>
            </a:r>
            <a:r>
              <a:rPr lang="en-US" dirty="0"/>
              <a:t>low levels of total thyroxine (T4) (</a:t>
            </a:r>
            <a:r>
              <a:rPr lang="en-US" dirty="0" err="1"/>
              <a:t>eg</a:t>
            </a:r>
            <a:r>
              <a:rPr lang="en-US" dirty="0"/>
              <a:t>, less </a:t>
            </a:r>
            <a:r>
              <a:rPr lang="en-US" dirty="0" smtClean="0"/>
              <a:t>than </a:t>
            </a:r>
            <a:r>
              <a:rPr lang="en-US" dirty="0"/>
              <a:t>1.0 mcg/</a:t>
            </a:r>
            <a:r>
              <a:rPr lang="en-US" dirty="0" err="1"/>
              <a:t>dL</a:t>
            </a:r>
            <a:r>
              <a:rPr lang="en-US" dirty="0"/>
              <a:t>) or free T4 (</a:t>
            </a:r>
            <a:r>
              <a:rPr lang="en-US" dirty="0" err="1"/>
              <a:t>eg</a:t>
            </a:r>
            <a:r>
              <a:rPr lang="en-US" dirty="0"/>
              <a:t>, less than 0.5 </a:t>
            </a:r>
            <a:r>
              <a:rPr lang="en-US" dirty="0" smtClean="0"/>
              <a:t>	ng/</a:t>
            </a:r>
            <a:r>
              <a:rPr lang="en-US" dirty="0" err="1" smtClean="0"/>
              <a:t>dL</a:t>
            </a:r>
            <a:r>
              <a:rPr lang="en-US" dirty="0" smtClean="0"/>
              <a:t>).</a:t>
            </a:r>
          </a:p>
          <a:p>
            <a:r>
              <a:rPr lang="en-US" sz="1500" dirty="0" smtClean="0">
                <a:solidFill>
                  <a:srgbClr val="0070C0"/>
                </a:solidFill>
              </a:rPr>
              <a:t>  Weinberg </a:t>
            </a:r>
            <a:r>
              <a:rPr lang="en-US" sz="1500" dirty="0">
                <a:solidFill>
                  <a:srgbClr val="0070C0"/>
                </a:solidFill>
              </a:rPr>
              <a:t>AD, Brennan MD, Gorman CA, et al. Outcome of anesthesia and surgery in hypothyroid patients. Arch Intern </a:t>
            </a:r>
            <a:r>
              <a:rPr lang="en-US" sz="1500" dirty="0" smtClean="0">
                <a:solidFill>
                  <a:srgbClr val="0070C0"/>
                </a:solidFill>
              </a:rPr>
              <a:t>         Med </a:t>
            </a:r>
            <a:r>
              <a:rPr lang="en-US" sz="1500" dirty="0">
                <a:solidFill>
                  <a:srgbClr val="0070C0"/>
                </a:solidFill>
              </a:rPr>
              <a:t>1983; 143:893</a:t>
            </a:r>
            <a:r>
              <a:rPr lang="en-US" sz="15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1500" dirty="0" smtClean="0">
                <a:solidFill>
                  <a:srgbClr val="0070C0"/>
                </a:solidFill>
              </a:rPr>
              <a:t>  Bennett-Guerrero </a:t>
            </a:r>
            <a:r>
              <a:rPr lang="en-US" sz="1500" dirty="0">
                <a:solidFill>
                  <a:srgbClr val="0070C0"/>
                </a:solidFill>
              </a:rPr>
              <a:t>E, Kramer DC, Schwinn DA. </a:t>
            </a:r>
            <a:r>
              <a:rPr lang="en-US" sz="1500" dirty="0" smtClean="0">
                <a:solidFill>
                  <a:srgbClr val="0070C0"/>
                </a:solidFill>
              </a:rPr>
              <a:t>Effect </a:t>
            </a:r>
            <a:r>
              <a:rPr lang="en-US" sz="1500" dirty="0">
                <a:solidFill>
                  <a:srgbClr val="0070C0"/>
                </a:solidFill>
              </a:rPr>
              <a:t>of chronic and acute thyroid hormone reduction on perioperative outcome. </a:t>
            </a:r>
            <a:r>
              <a:rPr lang="en-US" sz="1500" dirty="0" err="1">
                <a:solidFill>
                  <a:srgbClr val="0070C0"/>
                </a:solidFill>
              </a:rPr>
              <a:t>Anesth</a:t>
            </a:r>
            <a:r>
              <a:rPr lang="en-US" sz="1500" dirty="0">
                <a:solidFill>
                  <a:srgbClr val="0070C0"/>
                </a:solidFill>
              </a:rPr>
              <a:t> </a:t>
            </a:r>
            <a:r>
              <a:rPr lang="en-US" sz="1500" dirty="0" err="1">
                <a:solidFill>
                  <a:srgbClr val="0070C0"/>
                </a:solidFill>
              </a:rPr>
              <a:t>Analg</a:t>
            </a:r>
            <a:r>
              <a:rPr lang="en-US" sz="1500" dirty="0">
                <a:solidFill>
                  <a:srgbClr val="0070C0"/>
                </a:solidFill>
              </a:rPr>
              <a:t> 1997; 85:30.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457200" cy="457200"/>
          </a:xfrm>
        </p:spPr>
        <p:txBody>
          <a:bodyPr/>
          <a:lstStyle/>
          <a:p>
            <a:fld id="{81F0594C-D9A5-41D4-9008-B03CAA43233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Moderate 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7754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Includes </a:t>
            </a:r>
            <a:r>
              <a:rPr lang="en-US" sz="3200" dirty="0"/>
              <a:t>all other patients with overt hypothyroidism </a:t>
            </a:r>
            <a:r>
              <a:rPr lang="en-US" sz="3200" dirty="0" smtClean="0"/>
              <a:t>elevated  TSH and low </a:t>
            </a:r>
            <a:r>
              <a:rPr lang="en-US" sz="3200" dirty="0"/>
              <a:t>free </a:t>
            </a:r>
            <a:r>
              <a:rPr lang="en-US" sz="3200" dirty="0" smtClean="0"/>
              <a:t>T4 without </a:t>
            </a:r>
            <a:r>
              <a:rPr lang="en-US" sz="3200" dirty="0"/>
              <a:t>the features of severe hypothyroidism</a:t>
            </a:r>
            <a:r>
              <a:rPr lang="en-US" sz="32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700" dirty="0">
                <a:solidFill>
                  <a:srgbClr val="0070C0"/>
                </a:solidFill>
              </a:rPr>
              <a:t>Weinberg AD, Brennan MD, Gorman CA, et al. Outcome of anesthesia and surgery in hypothyroid patients. Arch Intern Med 1983; 143:893.</a:t>
            </a:r>
          </a:p>
          <a:p>
            <a:r>
              <a:rPr lang="en-US" sz="1700" dirty="0">
                <a:solidFill>
                  <a:srgbClr val="0070C0"/>
                </a:solidFill>
              </a:rPr>
              <a:t>Bennett-Guerrero E, Kramer DC, Schwinn DA. </a:t>
            </a:r>
            <a:r>
              <a:rPr lang="en-US" sz="1700" dirty="0" err="1">
                <a:solidFill>
                  <a:srgbClr val="0070C0"/>
                </a:solidFill>
              </a:rPr>
              <a:t>E?ect</a:t>
            </a:r>
            <a:r>
              <a:rPr lang="en-US" sz="1700" dirty="0">
                <a:solidFill>
                  <a:srgbClr val="0070C0"/>
                </a:solidFill>
              </a:rPr>
              <a:t> of chronic and acute thyroid hormone reduction </a:t>
            </a:r>
            <a:r>
              <a:rPr lang="en-US" sz="1700" dirty="0" smtClean="0">
                <a:solidFill>
                  <a:srgbClr val="0070C0"/>
                </a:solidFill>
              </a:rPr>
              <a:t>on perioperative </a:t>
            </a:r>
            <a:r>
              <a:rPr lang="en-US" sz="1700" dirty="0">
                <a:solidFill>
                  <a:srgbClr val="0070C0"/>
                </a:solidFill>
              </a:rPr>
              <a:t>outcome. </a:t>
            </a:r>
            <a:r>
              <a:rPr lang="en-US" sz="1700" dirty="0" err="1">
                <a:solidFill>
                  <a:srgbClr val="0070C0"/>
                </a:solidFill>
              </a:rPr>
              <a:t>Anesth</a:t>
            </a:r>
            <a:r>
              <a:rPr lang="en-US" sz="1700" dirty="0">
                <a:solidFill>
                  <a:srgbClr val="0070C0"/>
                </a:solidFill>
              </a:rPr>
              <a:t> </a:t>
            </a:r>
            <a:r>
              <a:rPr lang="en-US" sz="1700" dirty="0" err="1">
                <a:solidFill>
                  <a:srgbClr val="0070C0"/>
                </a:solidFill>
              </a:rPr>
              <a:t>Analg</a:t>
            </a:r>
            <a:r>
              <a:rPr lang="en-US" sz="1700" dirty="0">
                <a:solidFill>
                  <a:srgbClr val="0070C0"/>
                </a:solidFill>
              </a:rPr>
              <a:t> 1997; 85:30</a:t>
            </a:r>
            <a:r>
              <a:rPr lang="en-US" sz="1700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Mild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96944" cy="5077544"/>
          </a:xfrm>
        </p:spPr>
        <p:txBody>
          <a:bodyPr>
            <a:normAutofit fontScale="62500" lnSpcReduction="20000"/>
          </a:bodyPr>
          <a:lstStyle/>
          <a:p>
            <a:r>
              <a:rPr lang="en-US" sz="4100" dirty="0" smtClean="0"/>
              <a:t>Includes </a:t>
            </a:r>
            <a:r>
              <a:rPr lang="en-US" sz="4100" dirty="0"/>
              <a:t>patients with subclinical hypothyroidism, defined biochemically as a normal serum free T4 concentration in the presence of an elevated serum TSH concentration</a:t>
            </a:r>
            <a:r>
              <a:rPr lang="en-US" sz="41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100" dirty="0" smtClean="0">
                <a:solidFill>
                  <a:srgbClr val="0070C0"/>
                </a:solidFill>
              </a:rPr>
              <a:t>Weinberg </a:t>
            </a:r>
            <a:r>
              <a:rPr lang="en-US" sz="2100" dirty="0">
                <a:solidFill>
                  <a:srgbClr val="0070C0"/>
                </a:solidFill>
              </a:rPr>
              <a:t>AD, Brennan MD, Gorman CA, et al. Outcome of anesthesia and surgery in hypothyroid patients. </a:t>
            </a:r>
            <a:r>
              <a:rPr lang="en-US" sz="2100" dirty="0" smtClean="0">
                <a:solidFill>
                  <a:srgbClr val="0070C0"/>
                </a:solidFill>
              </a:rPr>
              <a:t>Arch Intern </a:t>
            </a:r>
            <a:r>
              <a:rPr lang="en-US" sz="2100" dirty="0">
                <a:solidFill>
                  <a:srgbClr val="0070C0"/>
                </a:solidFill>
              </a:rPr>
              <a:t>Med 1983; 143:893</a:t>
            </a:r>
            <a:r>
              <a:rPr lang="en-US" sz="21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100" dirty="0">
                <a:solidFill>
                  <a:srgbClr val="0070C0"/>
                </a:solidFill>
              </a:rPr>
              <a:t>Bennett-Guerrero E, Kramer DC, Schwinn DA. </a:t>
            </a:r>
            <a:r>
              <a:rPr lang="en-US" sz="2100" dirty="0" err="1">
                <a:solidFill>
                  <a:srgbClr val="0070C0"/>
                </a:solidFill>
              </a:rPr>
              <a:t>E?ect</a:t>
            </a:r>
            <a:r>
              <a:rPr lang="en-US" sz="2100" dirty="0">
                <a:solidFill>
                  <a:srgbClr val="0070C0"/>
                </a:solidFill>
              </a:rPr>
              <a:t> of chronic and acute thyroid hormone reduction on</a:t>
            </a:r>
          </a:p>
          <a:p>
            <a:r>
              <a:rPr lang="en-US" sz="2100" dirty="0">
                <a:solidFill>
                  <a:srgbClr val="0070C0"/>
                </a:solidFill>
              </a:rPr>
              <a:t>perioperative outcome. </a:t>
            </a:r>
            <a:r>
              <a:rPr lang="en-US" sz="2100" dirty="0" err="1">
                <a:solidFill>
                  <a:srgbClr val="0070C0"/>
                </a:solidFill>
              </a:rPr>
              <a:t>Anesth</a:t>
            </a:r>
            <a:r>
              <a:rPr lang="en-US" sz="2100" dirty="0">
                <a:solidFill>
                  <a:srgbClr val="0070C0"/>
                </a:solidFill>
              </a:rPr>
              <a:t> </a:t>
            </a:r>
            <a:r>
              <a:rPr lang="en-US" sz="2100" dirty="0" err="1">
                <a:solidFill>
                  <a:srgbClr val="0070C0"/>
                </a:solidFill>
              </a:rPr>
              <a:t>Analg</a:t>
            </a:r>
            <a:r>
              <a:rPr lang="en-US" sz="2100" dirty="0">
                <a:solidFill>
                  <a:srgbClr val="0070C0"/>
                </a:solidFill>
              </a:rPr>
              <a:t> 1997; 85:30.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594C-D9A5-41D4-9008-B03CAA4323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4010</TotalTime>
  <Words>2511</Words>
  <Application>Microsoft Office PowerPoint</Application>
  <PresentationFormat>On-screen Show (4:3)</PresentationFormat>
  <Paragraphs>398</Paragraphs>
  <Slides>40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Calibri</vt:lpstr>
      <vt:lpstr>CharisSIL-Bold</vt:lpstr>
      <vt:lpstr>Franklin Gothic Book</vt:lpstr>
      <vt:lpstr>Perpetua</vt:lpstr>
      <vt:lpstr>Times New Roman</vt:lpstr>
      <vt:lpstr>Wingdings 2</vt:lpstr>
      <vt:lpstr>Equity</vt:lpstr>
      <vt:lpstr>PowerPoint Presentation</vt:lpstr>
      <vt:lpstr>Preoperative management of patients with thyroid dysfunction who are candidates for CABG</vt:lpstr>
      <vt:lpstr>PowerPoint Presentation</vt:lpstr>
      <vt:lpstr>AGENDA</vt:lpstr>
      <vt:lpstr>HYPOTHYROIDISM</vt:lpstr>
      <vt:lpstr>Defining severity of hypothyroidism</vt:lpstr>
      <vt:lpstr>Severe hypothyroidism</vt:lpstr>
      <vt:lpstr>Moderate hypothyroidism</vt:lpstr>
      <vt:lpstr>Mild hypothyroidism</vt:lpstr>
      <vt:lpstr>Cardiovascular Complications of Hypothyroidism</vt:lpstr>
      <vt:lpstr>Cardiovascular Complications of Hypothyroidism</vt:lpstr>
      <vt:lpstr>PowerPoint Presentation</vt:lpstr>
      <vt:lpstr>What is the surgical outcomes of hypothyroidism patients?</vt:lpstr>
      <vt:lpstr>Mild hypothyroidism </vt:lpstr>
      <vt:lpstr>Mild hypothyroidism (continue)</vt:lpstr>
      <vt:lpstr>Mild (subclinical) hypothyroidism</vt:lpstr>
      <vt:lpstr>Moderate hypothyroidism</vt:lpstr>
      <vt:lpstr>Moderate overt hypothyroidism</vt:lpstr>
      <vt:lpstr>CABG in Patients With Hypothyroidism</vt:lpstr>
      <vt:lpstr>CABG in Patients With Hypothyroidism</vt:lpstr>
      <vt:lpstr>CABG in Patients With Hypothyroidism</vt:lpstr>
      <vt:lpstr>Severe hypothyroidism</vt:lpstr>
      <vt:lpstr>myxedema coma</vt:lpstr>
      <vt:lpstr>PowerPoint Presentation</vt:lpstr>
      <vt:lpstr>Recommendations for Hypothyroid Patients</vt:lpstr>
      <vt:lpstr>PowerPoint Presentation</vt:lpstr>
      <vt:lpstr>Subclinical hypothyroidism</vt:lpstr>
      <vt:lpstr>Moderate (overt) hypothyroidism</vt:lpstr>
      <vt:lpstr>Moderate (overt) hypothyroidism</vt:lpstr>
      <vt:lpstr>HYPERTHYROIDISM</vt:lpstr>
      <vt:lpstr>Clinical manifestations of hyperthyroidism that may impact perioperative outcome</vt:lpstr>
      <vt:lpstr>Atrial fibrillation and hyperthyroidism </vt:lpstr>
      <vt:lpstr>Defining Severity of the hyperthyroidism</vt:lpstr>
      <vt:lpstr>Evaluating the perioperative outcomes of hyperthyroid patients</vt:lpstr>
      <vt:lpstr>PowerPoint Presentation</vt:lpstr>
      <vt:lpstr>Subclinical hyperthyroidism</vt:lpstr>
      <vt:lpstr>PowerPoint Presentation</vt:lpstr>
      <vt:lpstr>Overt hyperthyroidism</vt:lpstr>
      <vt:lpstr>PowerPoint Presentation</vt:lpstr>
      <vt:lpstr>Severe hypothyroidism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Disease and Thyroid Hormone Therapy Coexisting Coronary Artery Disease and Hypothyroidism</dc:title>
  <dc:creator>tofighi</dc:creator>
  <cp:lastModifiedBy>Mahsa</cp:lastModifiedBy>
  <cp:revision>328</cp:revision>
  <dcterms:created xsi:type="dcterms:W3CDTF">2018-05-11T06:28:13Z</dcterms:created>
  <dcterms:modified xsi:type="dcterms:W3CDTF">2018-11-15T06:04:15Z</dcterms:modified>
</cp:coreProperties>
</file>