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72"/>
  </p:notesMasterIdLst>
  <p:sldIdLst>
    <p:sldId id="256" r:id="rId2"/>
    <p:sldId id="257" r:id="rId3"/>
    <p:sldId id="261" r:id="rId4"/>
    <p:sldId id="258" r:id="rId5"/>
    <p:sldId id="281" r:id="rId6"/>
    <p:sldId id="260" r:id="rId7"/>
    <p:sldId id="278" r:id="rId8"/>
    <p:sldId id="262" r:id="rId9"/>
    <p:sldId id="335" r:id="rId10"/>
    <p:sldId id="279" r:id="rId11"/>
    <p:sldId id="280" r:id="rId12"/>
    <p:sldId id="283" r:id="rId13"/>
    <p:sldId id="263" r:id="rId14"/>
    <p:sldId id="264" r:id="rId15"/>
    <p:sldId id="284" r:id="rId16"/>
    <p:sldId id="285" r:id="rId17"/>
    <p:sldId id="286" r:id="rId18"/>
    <p:sldId id="265" r:id="rId19"/>
    <p:sldId id="288" r:id="rId20"/>
    <p:sldId id="336" r:id="rId21"/>
    <p:sldId id="289" r:id="rId22"/>
    <p:sldId id="337" r:id="rId23"/>
    <p:sldId id="266" r:id="rId24"/>
    <p:sldId id="338" r:id="rId25"/>
    <p:sldId id="291" r:id="rId26"/>
    <p:sldId id="292" r:id="rId27"/>
    <p:sldId id="347" r:id="rId28"/>
    <p:sldId id="293" r:id="rId29"/>
    <p:sldId id="295" r:id="rId30"/>
    <p:sldId id="297" r:id="rId31"/>
    <p:sldId id="296" r:id="rId32"/>
    <p:sldId id="299" r:id="rId33"/>
    <p:sldId id="298" r:id="rId34"/>
    <p:sldId id="300" r:id="rId35"/>
    <p:sldId id="301" r:id="rId36"/>
    <p:sldId id="267" r:id="rId37"/>
    <p:sldId id="303" r:id="rId38"/>
    <p:sldId id="304" r:id="rId39"/>
    <p:sldId id="305" r:id="rId40"/>
    <p:sldId id="306" r:id="rId41"/>
    <p:sldId id="268" r:id="rId42"/>
    <p:sldId id="308" r:id="rId43"/>
    <p:sldId id="309" r:id="rId44"/>
    <p:sldId id="310" r:id="rId45"/>
    <p:sldId id="311" r:id="rId46"/>
    <p:sldId id="282" r:id="rId47"/>
    <p:sldId id="313" r:id="rId48"/>
    <p:sldId id="315" r:id="rId49"/>
    <p:sldId id="316" r:id="rId50"/>
    <p:sldId id="271" r:id="rId51"/>
    <p:sldId id="323" r:id="rId52"/>
    <p:sldId id="346" r:id="rId53"/>
    <p:sldId id="273" r:id="rId54"/>
    <p:sldId id="324" r:id="rId55"/>
    <p:sldId id="345" r:id="rId56"/>
    <p:sldId id="274" r:id="rId57"/>
    <p:sldId id="344" r:id="rId58"/>
    <p:sldId id="276" r:id="rId59"/>
    <p:sldId id="327" r:id="rId60"/>
    <p:sldId id="341" r:id="rId61"/>
    <p:sldId id="328" r:id="rId62"/>
    <p:sldId id="342" r:id="rId63"/>
    <p:sldId id="343" r:id="rId64"/>
    <p:sldId id="277" r:id="rId65"/>
    <p:sldId id="331" r:id="rId66"/>
    <p:sldId id="332" r:id="rId67"/>
    <p:sldId id="333" r:id="rId68"/>
    <p:sldId id="334" r:id="rId69"/>
    <p:sldId id="339" r:id="rId70"/>
    <p:sldId id="348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94660"/>
  </p:normalViewPr>
  <p:slideViewPr>
    <p:cSldViewPr snapToGrid="0">
      <p:cViewPr>
        <p:scale>
          <a:sx n="78" d="100"/>
          <a:sy n="78" d="100"/>
        </p:scale>
        <p:origin x="9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2BD8D-821F-4BFF-A90B-8236C7EBE978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C627F-09D2-48E0-AA43-5C5A0540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C627F-09D2-48E0-AA43-5C5A05407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C627F-09D2-48E0-AA43-5C5A05407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0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C5B0-196C-433D-BD89-BCDA38343B0E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23D-DD1D-4A48-82C4-8B1D145CCD98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D352-38F9-4FCE-AFAB-C0688A05979A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C263-8144-4994-B31A-B2177A80439D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24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F45C-81FF-400F-A415-D9BCDCD21AC2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AEB5-DE09-47DD-AA6E-444ED4763C00}" type="datetime1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280C-317E-43A5-BDDA-1B681B2C4B47}" type="datetime1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7B46-5C96-4A46-A59E-057B3AD73A9C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8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7F1-26F8-4B54-86D9-B713E7810EAA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7715-0B31-48B0-B5E3-6A7188983ED8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2EA1-9112-4730-8748-7D38647CF8B7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E47C-0810-44A9-AD6B-507133E44982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3755-68F8-423B-A586-BC30CAEA75C5}" type="datetime1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2B47-BE33-4DCE-980D-4B33A11DF00B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7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356-C556-48F1-A2A1-746F6727FF6E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2F7E-1CDF-4037-B0E0-67B47D972FBE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86C-4239-4C39-AD5A-BA1BF10372B0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07C5C5-61E0-4F26-AF1A-7BB599B7A05E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4705-AAC7-4D58-9093-51013A03B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0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Medical Benefits of Weight Loss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101180" cy="861420"/>
          </a:xfrm>
        </p:spPr>
        <p:txBody>
          <a:bodyPr>
            <a:noAutofit/>
          </a:bodyPr>
          <a:lstStyle/>
          <a:p>
            <a:r>
              <a:rPr lang="en-US" b="1" dirty="0" smtClean="0"/>
              <a:t>Anita Eftekharzadeh, M.D., Endocrinologist</a:t>
            </a:r>
          </a:p>
          <a:p>
            <a:r>
              <a:rPr lang="en-US" dirty="0" smtClean="0"/>
              <a:t>Obesity Research Center, Research Institute for Endocrine Sciences</a:t>
            </a:r>
          </a:p>
          <a:p>
            <a:r>
              <a:rPr lang="en-US" dirty="0"/>
              <a:t>The 12th International Congress of Endocrine Disorders, </a:t>
            </a:r>
            <a:endParaRPr lang="en-US" dirty="0" smtClean="0"/>
          </a:p>
          <a:p>
            <a:r>
              <a:rPr lang="en-US" dirty="0" smtClean="0"/>
              <a:t>16 </a:t>
            </a:r>
            <a:r>
              <a:rPr lang="en-US" dirty="0"/>
              <a:t>November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3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The preferential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Even more disproportionate </a:t>
            </a:r>
            <a:r>
              <a:rPr lang="en-US" sz="2200" dirty="0" smtClean="0"/>
              <a:t>was the </a:t>
            </a:r>
            <a:r>
              <a:rPr lang="en-US" sz="2200" dirty="0" smtClean="0"/>
              <a:t>reduction in intra-hepatic triglyceride, measured as percentage on Magnetic Resonance Imaging, a </a:t>
            </a:r>
            <a:r>
              <a:rPr lang="en-US" sz="2200" b="1" dirty="0" smtClean="0">
                <a:solidFill>
                  <a:srgbClr val="FFC000"/>
                </a:solidFill>
              </a:rPr>
              <a:t>13%, 52% and 65% </a:t>
            </a:r>
            <a:r>
              <a:rPr lang="en-US" sz="2200" dirty="0" smtClean="0"/>
              <a:t>reduction for each weight loss level, respectively.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Thus, it appears that with total body fat loss, the stores of intra-abdominal and intra-hepatic fat are preferentially lost. This </a:t>
            </a:r>
            <a:r>
              <a:rPr lang="en-US" sz="2200" b="1" dirty="0" smtClean="0">
                <a:solidFill>
                  <a:srgbClr val="FFC000"/>
                </a:solidFill>
              </a:rPr>
              <a:t>preferential loss </a:t>
            </a:r>
            <a:r>
              <a:rPr lang="en-US" sz="2200" dirty="0" smtClean="0"/>
              <a:t>may account for the metabolic benefits observed with 5–16% weight loss in the study.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The take 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FFC000"/>
                </a:solidFill>
              </a:rPr>
              <a:t>Modest weight loss (5%)</a:t>
            </a:r>
            <a:r>
              <a:rPr lang="en-US" sz="2200" dirty="0" smtClean="0"/>
              <a:t> has multiple metabolic and cardiovascular benefits while more weight loss (11% </a:t>
            </a:r>
            <a:r>
              <a:rPr lang="en-US" sz="2200" dirty="0"/>
              <a:t>&amp;</a:t>
            </a:r>
            <a:r>
              <a:rPr lang="en-US" sz="2200" dirty="0" smtClean="0"/>
              <a:t> 16%) has even more benefits.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However, if one is seeking improvement in </a:t>
            </a:r>
            <a:r>
              <a:rPr lang="en-US" sz="2200" b="1" dirty="0" smtClean="0">
                <a:solidFill>
                  <a:srgbClr val="FFC000"/>
                </a:solidFill>
              </a:rPr>
              <a:t>inflammatory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b="1" dirty="0" smtClean="0">
                <a:solidFill>
                  <a:srgbClr val="FFC000"/>
                </a:solidFill>
              </a:rPr>
              <a:t>markers</a:t>
            </a:r>
            <a:r>
              <a:rPr lang="en-US" sz="2200" dirty="0" smtClean="0"/>
              <a:t>, it may be necessary to achieve </a:t>
            </a:r>
            <a:r>
              <a:rPr lang="en-US" sz="2200" b="1" dirty="0" smtClean="0">
                <a:solidFill>
                  <a:srgbClr val="FFC000"/>
                </a:solidFill>
              </a:rPr>
              <a:t>&gt;16%</a:t>
            </a:r>
            <a:r>
              <a:rPr lang="en-US" sz="2200" dirty="0" smtClean="0"/>
              <a:t> weight loss.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This may help to explain why clinically it requires more weight loss to see improvement in </a:t>
            </a:r>
            <a:r>
              <a:rPr lang="en-US" sz="2200" b="1" dirty="0" smtClean="0">
                <a:solidFill>
                  <a:srgbClr val="FFC000"/>
                </a:solidFill>
              </a:rPr>
              <a:t>NASH activity scores </a:t>
            </a:r>
            <a:r>
              <a:rPr lang="en-US" sz="2200" dirty="0" smtClean="0"/>
              <a:t>and for improvement in symptoms of obstructive sleep apnea or for knee pain with osteoarthritis.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Eftekharzadeh; The 12th International Congress on Endocrine Disorders, 16 November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31" t="24777" r="38416" b="14537"/>
          <a:stretch/>
        </p:blipFill>
        <p:spPr>
          <a:xfrm>
            <a:off x="2897747" y="292062"/>
            <a:ext cx="6375042" cy="62587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Medical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545465"/>
            <a:ext cx="4396339" cy="4710873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000" dirty="0" smtClean="0"/>
              <a:t>Hypertension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Major </a:t>
            </a:r>
            <a:r>
              <a:rPr lang="en-US" sz="2000" dirty="0" smtClean="0"/>
              <a:t>cardiovascular diseases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Diabetes and glucose metabolism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Lipid </a:t>
            </a:r>
            <a:r>
              <a:rPr lang="en-US" sz="2000" dirty="0" smtClean="0"/>
              <a:t>Homeostasis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GI outcomes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Osteoarthritis and chronic pain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4493" y="1545466"/>
            <a:ext cx="4396341" cy="471087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70000"/>
              </a:lnSpc>
            </a:pPr>
            <a:r>
              <a:rPr lang="en-US" sz="2000" dirty="0"/>
              <a:t>Respiratory health</a:t>
            </a:r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Fertility/Pregnancy</a:t>
            </a:r>
            <a:endParaRPr lang="en-US" sz="2000" dirty="0"/>
          </a:p>
          <a:p>
            <a:pPr lvl="1">
              <a:lnSpc>
                <a:spcPct val="170000"/>
              </a:lnSpc>
            </a:pPr>
            <a:r>
              <a:rPr lang="en-US" sz="2000" dirty="0" smtClean="0"/>
              <a:t>Cancer </a:t>
            </a:r>
            <a:r>
              <a:rPr lang="en-US" sz="2000" dirty="0"/>
              <a:t>prevalence and mortality</a:t>
            </a:r>
          </a:p>
          <a:p>
            <a:pPr lvl="1">
              <a:lnSpc>
                <a:spcPct val="170000"/>
              </a:lnSpc>
            </a:pPr>
            <a:r>
              <a:rPr lang="en-US" sz="2000" dirty="0"/>
              <a:t>Mental </a:t>
            </a:r>
            <a:r>
              <a:rPr lang="en-US" sz="2000" dirty="0" smtClean="0"/>
              <a:t>health</a:t>
            </a:r>
            <a:endParaRPr lang="en-US" sz="2000" dirty="0"/>
          </a:p>
          <a:p>
            <a:pPr lvl="1">
              <a:lnSpc>
                <a:spcPct val="170000"/>
              </a:lnSpc>
            </a:pPr>
            <a:r>
              <a:rPr lang="en-US" sz="2000" dirty="0"/>
              <a:t>Quality of life</a:t>
            </a:r>
          </a:p>
          <a:p>
            <a:pPr>
              <a:lnSpc>
                <a:spcPct val="170000"/>
              </a:lnSpc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4400" dirty="0" smtClean="0">
                <a:latin typeface="+mj-lt"/>
              </a:rPr>
              <a:t>Hypertension</a:t>
            </a:r>
            <a:endParaRPr lang="en-US" sz="4400" dirty="0" smtClean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meta-analysis by </a:t>
            </a:r>
            <a:r>
              <a:rPr lang="en-US" sz="2400" dirty="0" err="1" smtClean="0"/>
              <a:t>Staessen</a:t>
            </a:r>
            <a:r>
              <a:rPr lang="en-US" sz="2400" dirty="0" smtClean="0"/>
              <a:t> and collaborators that included 12 studies (mostly nonrandomized) estimated that among hypertensive and obese subjects, each kilogram of intentional and sustained weight loss is associated with a </a:t>
            </a:r>
            <a:r>
              <a:rPr lang="en-US" sz="2400" b="1" dirty="0" smtClean="0">
                <a:solidFill>
                  <a:srgbClr val="FFC000"/>
                </a:solidFill>
              </a:rPr>
              <a:t>1.2 mmHg and 1.0 mmHg reduction in systolic and diastolic blood pressure</a:t>
            </a:r>
            <a:r>
              <a:rPr lang="en-US" sz="2400" dirty="0" smtClean="0"/>
              <a:t>, respectively.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976508"/>
              </p:ext>
            </p:extLst>
          </p:nvPr>
        </p:nvGraphicFramePr>
        <p:xfrm>
          <a:off x="1103313" y="2052638"/>
          <a:ext cx="89471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/>
                <a:gridCol w="2713366"/>
                <a:gridCol w="1325909"/>
                <a:gridCol w="1523153"/>
                <a:gridCol w="15952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of F/U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in SBP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in DBP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Staessen</a:t>
                      </a:r>
                      <a:r>
                        <a:rPr lang="en-US" baseline="0" dirty="0" smtClean="0"/>
                        <a:t> et al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studies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mmHg/kg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 mmHg/kg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Neter</a:t>
                      </a:r>
                      <a:r>
                        <a:rPr lang="en-US" dirty="0" smtClean="0"/>
                        <a:t> et al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trials (4874 subjects)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66.6 weeks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 mmHg/kg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0.92 mmHg/kg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Aucott</a:t>
                      </a:r>
                      <a:r>
                        <a:rPr lang="en-US" dirty="0" smtClean="0"/>
                        <a:t> et al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trials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2 years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6.00 mmHg/</a:t>
                      </a:r>
                      <a:r>
                        <a:rPr lang="en-US" baseline="0" dirty="0" smtClean="0"/>
                        <a:t> 10 kg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 mmHg/ 10</a:t>
                      </a:r>
                      <a:r>
                        <a:rPr lang="en-US" baseline="0" dirty="0" smtClean="0"/>
                        <a:t> kg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Rucker et al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RCTs (Orlistat</a:t>
                      </a:r>
                      <a:r>
                        <a:rPr lang="en-US" baseline="0" dirty="0" smtClean="0"/>
                        <a:t> vs placebo; 10631 pts)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 mmHg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mmHg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Chang et al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 studies (Bariatric</a:t>
                      </a:r>
                      <a:r>
                        <a:rPr lang="en-US" baseline="0" dirty="0" smtClean="0"/>
                        <a:t> surgeries; </a:t>
                      </a:r>
                      <a:r>
                        <a:rPr lang="en-US" dirty="0" smtClean="0"/>
                        <a:t>160000 pts)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years</a:t>
                      </a:r>
                      <a:endParaRPr lang="en-US" dirty="0"/>
                    </a:p>
                  </a:txBody>
                  <a:tcPr marL="77801" marR="77801"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75% hypertension remission rate</a:t>
                      </a:r>
                      <a:endParaRPr lang="en-US" dirty="0"/>
                    </a:p>
                  </a:txBody>
                  <a:tcPr marL="77801" marR="778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1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Common </a:t>
            </a:r>
            <a:r>
              <a:rPr lang="en-US" sz="2400" b="1" dirty="0" smtClean="0">
                <a:solidFill>
                  <a:srgbClr val="FFC000"/>
                </a:solidFill>
              </a:rPr>
              <a:t>limitations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include the extensive heterogeneity in study design, interventions, and outcomes; the potential confounding effect of changes in sodium intake and physical activity; and the often </a:t>
            </a:r>
            <a:r>
              <a:rPr lang="en-US" sz="2400" b="1" dirty="0" smtClean="0">
                <a:solidFill>
                  <a:srgbClr val="FFC000"/>
                </a:solidFill>
              </a:rPr>
              <a:t>short observational periods </a:t>
            </a:r>
            <a:r>
              <a:rPr lang="en-US" sz="2400" dirty="0" smtClean="0"/>
              <a:t>of these studies.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There are data to suggest that the state of </a:t>
            </a:r>
            <a:r>
              <a:rPr lang="en-US" sz="2400" b="1" dirty="0" smtClean="0">
                <a:solidFill>
                  <a:srgbClr val="FFC000"/>
                </a:solidFill>
              </a:rPr>
              <a:t>negative energy balance</a:t>
            </a:r>
            <a:r>
              <a:rPr lang="en-US" sz="2400" dirty="0" smtClean="0"/>
              <a:t> during weight loss may have a more profound effect on blood pressure than the state of </a:t>
            </a:r>
            <a:r>
              <a:rPr lang="en-US" sz="2400" b="1" dirty="0" smtClean="0">
                <a:solidFill>
                  <a:srgbClr val="FFC000"/>
                </a:solidFill>
              </a:rPr>
              <a:t>neutral energy balance </a:t>
            </a:r>
            <a:r>
              <a:rPr lang="en-US" sz="2400" dirty="0" smtClean="0"/>
              <a:t>that is achieved when participants attain a new, albeit lower, stable weight as a result of the intervention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Bariatric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Bariatric surgery, which offers a substantially </a:t>
            </a:r>
            <a:r>
              <a:rPr lang="en-US" sz="2200" b="1" dirty="0" smtClean="0">
                <a:solidFill>
                  <a:srgbClr val="FFC000"/>
                </a:solidFill>
              </a:rPr>
              <a:t>greater weight-loss</a:t>
            </a:r>
            <a:r>
              <a:rPr lang="en-US" sz="2200" dirty="0" smtClean="0"/>
              <a:t> effect has a profound impact on blood pressure.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 recent meta-analysis by Chang et al that includes data from over 160,000 patients enrolled in 164 studies estimates that all bariatric surgical procedures together caused on average an additional </a:t>
            </a:r>
            <a:r>
              <a:rPr lang="en-US" sz="2200" b="1" dirty="0" smtClean="0">
                <a:solidFill>
                  <a:srgbClr val="FFC000"/>
                </a:solidFill>
              </a:rPr>
              <a:t>36.1 kg weight loss over two years</a:t>
            </a:r>
            <a:r>
              <a:rPr lang="en-US" sz="2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baseline prevalence of HTN in this population was 47.4%, and bariatric surgery was associated with a HTN </a:t>
            </a:r>
            <a:r>
              <a:rPr lang="en-US" sz="2200" b="1" dirty="0" smtClean="0">
                <a:solidFill>
                  <a:srgbClr val="FFC000"/>
                </a:solidFill>
              </a:rPr>
              <a:t>remission rate close to 75% </a:t>
            </a:r>
            <a:r>
              <a:rPr lang="en-US" sz="2200" dirty="0" smtClean="0"/>
              <a:t>over the same period of time.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17" y="2503940"/>
            <a:ext cx="9404723" cy="1400530"/>
          </a:xfrm>
        </p:spPr>
        <p:txBody>
          <a:bodyPr/>
          <a:lstStyle/>
          <a:p>
            <a:r>
              <a:rPr lang="en-US" sz="2800" dirty="0"/>
              <a:t>Major cardiovascular </a:t>
            </a:r>
            <a:r>
              <a:rPr lang="en-US" sz="2800" dirty="0" smtClean="0"/>
              <a:t>diseases</a:t>
            </a:r>
            <a:r>
              <a:rPr lang="en-US" sz="2800" dirty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Coronary </a:t>
            </a:r>
            <a:r>
              <a:rPr lang="en-US" sz="2800" dirty="0"/>
              <a:t>Artery Disease, Acute Coronary Syndromes, and Stroke/Transient Ischemic Attack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</a:t>
            </a:r>
            <a:r>
              <a:rPr lang="en-US" dirty="0" smtClean="0"/>
              <a:t>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 a systemic review, Vest et al. estimated that due to changes in cardiovascular risk factors, subjects who undergo </a:t>
            </a:r>
            <a:r>
              <a:rPr lang="en-US" sz="2400" b="1" dirty="0" smtClean="0">
                <a:solidFill>
                  <a:srgbClr val="FFC000"/>
                </a:solidFill>
              </a:rPr>
              <a:t>bariatric surgery </a:t>
            </a:r>
            <a:r>
              <a:rPr lang="en-US" sz="2400" dirty="0" smtClean="0"/>
              <a:t>reduce their overall 10-year coronary heart disease risk from </a:t>
            </a:r>
            <a:r>
              <a:rPr lang="en-US" sz="2400" b="1" dirty="0" smtClean="0">
                <a:solidFill>
                  <a:srgbClr val="FFC000"/>
                </a:solidFill>
              </a:rPr>
              <a:t>5.9% to 3.2% </a:t>
            </a:r>
            <a:r>
              <a:rPr lang="en-US" sz="2400" dirty="0" smtClean="0"/>
              <a:t>(estimations made by applying the Framingham Risk Score).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5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Scope</a:t>
            </a:r>
          </a:p>
          <a:p>
            <a:r>
              <a:rPr lang="en-US" sz="2000" b="1" dirty="0" smtClean="0"/>
              <a:t>Definition</a:t>
            </a:r>
          </a:p>
          <a:p>
            <a:r>
              <a:rPr lang="en-US" sz="2000" b="1" dirty="0" smtClean="0"/>
              <a:t>Weight loss, how much weight loss and for how long?</a:t>
            </a:r>
          </a:p>
          <a:p>
            <a:r>
              <a:rPr lang="en-US" sz="2000" b="1" dirty="0" smtClean="0"/>
              <a:t>Medical </a:t>
            </a:r>
            <a:r>
              <a:rPr lang="en-US" sz="2000" b="1" dirty="0"/>
              <a:t>Benefits</a:t>
            </a:r>
          </a:p>
          <a:p>
            <a:pPr lvl="1"/>
            <a:r>
              <a:rPr lang="en-US" sz="1800" b="1" dirty="0" smtClean="0"/>
              <a:t>Hypertension</a:t>
            </a:r>
          </a:p>
          <a:p>
            <a:pPr lvl="1"/>
            <a:r>
              <a:rPr lang="en-US" sz="1800" b="1" dirty="0" smtClean="0"/>
              <a:t>Major </a:t>
            </a:r>
            <a:r>
              <a:rPr lang="en-US" sz="1800" b="1" dirty="0"/>
              <a:t>cardiovascular diseases</a:t>
            </a:r>
          </a:p>
          <a:p>
            <a:pPr lvl="1"/>
            <a:r>
              <a:rPr lang="en-US" sz="1800" b="1" dirty="0"/>
              <a:t>Diabetes and glucose metabolism</a:t>
            </a:r>
          </a:p>
          <a:p>
            <a:pPr lvl="1"/>
            <a:r>
              <a:rPr lang="en-US" sz="1800" b="1" dirty="0" smtClean="0"/>
              <a:t>Lipid Hemostasis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b="1" dirty="0"/>
              <a:t>GI </a:t>
            </a:r>
            <a:r>
              <a:rPr lang="en-US" sz="1800" b="1" dirty="0" smtClean="0"/>
              <a:t>outcome</a:t>
            </a:r>
          </a:p>
          <a:p>
            <a:pPr lvl="1"/>
            <a:r>
              <a:rPr lang="en-US" sz="1800" b="1" dirty="0" smtClean="0"/>
              <a:t>Osteoarthritis </a:t>
            </a:r>
            <a:r>
              <a:rPr lang="en-US" sz="1800" b="1" dirty="0" smtClean="0"/>
              <a:t>and chronic pain</a:t>
            </a:r>
          </a:p>
          <a:p>
            <a:pPr lvl="1"/>
            <a:r>
              <a:rPr lang="en-US" sz="1800" b="1" dirty="0" smtClean="0"/>
              <a:t>Respiratory health</a:t>
            </a:r>
          </a:p>
          <a:p>
            <a:pPr lvl="1"/>
            <a:r>
              <a:rPr lang="en-US" sz="1800" b="1" dirty="0" smtClean="0"/>
              <a:t>Fertility/Pregnancy</a:t>
            </a:r>
          </a:p>
          <a:p>
            <a:pPr lvl="1"/>
            <a:r>
              <a:rPr lang="en-US" sz="1800" b="1" dirty="0" smtClean="0"/>
              <a:t>Cancer </a:t>
            </a:r>
            <a:r>
              <a:rPr lang="en-US" sz="1800" b="1" dirty="0" smtClean="0"/>
              <a:t>prevalence and mortality</a:t>
            </a:r>
          </a:p>
          <a:p>
            <a:pPr lvl="1"/>
            <a:r>
              <a:rPr lang="en-US" sz="1800" b="1" dirty="0" smtClean="0"/>
              <a:t>Mental health</a:t>
            </a:r>
          </a:p>
          <a:p>
            <a:pPr lvl="1"/>
            <a:r>
              <a:rPr lang="en-US" sz="1800" b="1" dirty="0" smtClean="0"/>
              <a:t>Quality of life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7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Other cardiovascular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Other </a:t>
            </a:r>
            <a:r>
              <a:rPr lang="en-US" sz="2400" dirty="0"/>
              <a:t>desirable cardiovascular effects associated with bariatric surgery include </a:t>
            </a:r>
            <a:r>
              <a:rPr lang="en-US" sz="2400" b="1" dirty="0">
                <a:solidFill>
                  <a:srgbClr val="FFC000"/>
                </a:solidFill>
              </a:rPr>
              <a:t>reduction in left ventricular mass </a:t>
            </a:r>
            <a:r>
              <a:rPr lang="en-US" sz="2400" dirty="0"/>
              <a:t>(an effect that cannot be fully explained by changes in blood pressure)and </a:t>
            </a:r>
            <a:r>
              <a:rPr lang="en-US" sz="2400" b="1" dirty="0">
                <a:solidFill>
                  <a:srgbClr val="FFC000"/>
                </a:solidFill>
              </a:rPr>
              <a:t>improved diastolic function </a:t>
            </a:r>
            <a:r>
              <a:rPr lang="en-US" sz="2400" dirty="0"/>
              <a:t>(in terms of both E/A ratio and the left ventricle isovolumetric relaxation time); however, </a:t>
            </a:r>
            <a:r>
              <a:rPr lang="en-US" sz="2400" b="1" dirty="0">
                <a:solidFill>
                  <a:srgbClr val="FFC000"/>
                </a:solidFill>
              </a:rPr>
              <a:t>no changes </a:t>
            </a:r>
            <a:r>
              <a:rPr lang="en-US" sz="2400" dirty="0"/>
              <a:t>in ventricular volumes or ejection fractions were </a:t>
            </a:r>
            <a:r>
              <a:rPr lang="en-US" sz="2400" dirty="0" smtClean="0"/>
              <a:t>observed.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7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Myocardial Infarction and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 more recent systematic review that included 14 observational studies with 29,208 patients who had undergone </a:t>
            </a:r>
            <a:r>
              <a:rPr lang="en-US" sz="2200" b="1" dirty="0" smtClean="0">
                <a:solidFill>
                  <a:srgbClr val="FFC000"/>
                </a:solidFill>
              </a:rPr>
              <a:t>bariatric surgery </a:t>
            </a:r>
            <a:r>
              <a:rPr lang="en-US" sz="2200" dirty="0" smtClean="0"/>
              <a:t>and 166,200 nonsurgical controls followed between 2 and 14.7 years reported a signiﬁcant </a:t>
            </a:r>
            <a:r>
              <a:rPr lang="en-US" sz="2200" b="1" dirty="0" smtClean="0">
                <a:solidFill>
                  <a:srgbClr val="FFC000"/>
                </a:solidFill>
              </a:rPr>
              <a:t>reduction in MIs </a:t>
            </a:r>
            <a:r>
              <a:rPr lang="en-US" sz="2200" dirty="0" smtClean="0"/>
              <a:t>among those who had undergone bariatric surgery compared to nonsurgical controls (</a:t>
            </a:r>
            <a:r>
              <a:rPr lang="en-US" sz="2200" b="1" dirty="0" smtClean="0">
                <a:solidFill>
                  <a:srgbClr val="FFC000"/>
                </a:solidFill>
              </a:rPr>
              <a:t>1.5% vs 3.1%, </a:t>
            </a:r>
            <a:r>
              <a:rPr lang="en-US" sz="2200" dirty="0" smtClean="0"/>
              <a:t>OR 0.58, 95% CI: 0.45–0.74).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Similar beneﬁcial effects were observed for </a:t>
            </a:r>
            <a:r>
              <a:rPr lang="en-US" sz="2200" b="1" dirty="0" smtClean="0">
                <a:solidFill>
                  <a:srgbClr val="FFC000"/>
                </a:solidFill>
              </a:rPr>
              <a:t>stroke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smtClean="0"/>
              <a:t>(0.8% versus 1.3%, OR 0.63, 95% CI: 0.49–0.80) (115).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1" y="2204244"/>
            <a:ext cx="9404723" cy="1400530"/>
          </a:xfrm>
        </p:spPr>
        <p:txBody>
          <a:bodyPr/>
          <a:lstStyle/>
          <a:p>
            <a:r>
              <a:rPr lang="en-US" dirty="0"/>
              <a:t>Diabetes and Glucose Metabolism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54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Impaired Glucose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The Diabetes Prevention Program followed 3,234 subjects with IGT who were randomly assigned to placebo, metformin, or lifestyle-modiﬁcation interventions for up to four years (average 2.3 years). The authors observed that </a:t>
            </a:r>
            <a:r>
              <a:rPr lang="en-US" sz="2200" b="1" dirty="0" smtClean="0">
                <a:solidFill>
                  <a:srgbClr val="FFC000"/>
                </a:solidFill>
              </a:rPr>
              <a:t>lifestyle modiﬁcations</a:t>
            </a:r>
            <a:r>
              <a:rPr lang="en-US" sz="2200" dirty="0" smtClean="0"/>
              <a:t> were superior to metformin and placebo in reducing body weight (</a:t>
            </a:r>
            <a:r>
              <a:rPr lang="en-US" sz="2200" b="1" dirty="0" smtClean="0">
                <a:solidFill>
                  <a:srgbClr val="FFC000"/>
                </a:solidFill>
              </a:rPr>
              <a:t>4.0, 1.8, and 0 kg</a:t>
            </a:r>
            <a:r>
              <a:rPr lang="en-US" sz="2200" dirty="0" smtClean="0"/>
              <a:t>, respectively), as well as reducing the development of T2DM (</a:t>
            </a:r>
            <a:r>
              <a:rPr lang="en-US" sz="2200" b="1" dirty="0" smtClean="0">
                <a:solidFill>
                  <a:srgbClr val="FFC000"/>
                </a:solidFill>
              </a:rPr>
              <a:t>4.8, 7.8, and 11.0 cases per 100 person-years</a:t>
            </a:r>
            <a:r>
              <a:rPr lang="en-US" sz="2200" dirty="0" smtClean="0"/>
              <a:t>, respectively).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1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Impaired Fasting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Similar results were reported by the Finnish Diabetes Prevention </a:t>
            </a:r>
            <a:r>
              <a:rPr lang="en-US" sz="2400" dirty="0" smtClean="0"/>
              <a:t>Study, </a:t>
            </a:r>
            <a:r>
              <a:rPr lang="en-US" sz="2400" dirty="0"/>
              <a:t>in which 522 obese subjects with IFG were randomized to usual care or an intensive lifestyle intervention, with the latter resulting in greater weight loss (</a:t>
            </a:r>
            <a:r>
              <a:rPr lang="en-US" sz="2400" dirty="0">
                <a:solidFill>
                  <a:srgbClr val="FFC000"/>
                </a:solidFill>
              </a:rPr>
              <a:t>0.8 versus 4.2 kg after one year, and 0.8 versus 3.5 kg after two years</a:t>
            </a:r>
            <a:r>
              <a:rPr lang="en-US" sz="2400" dirty="0"/>
              <a:t>), which was associated with a </a:t>
            </a:r>
            <a:r>
              <a:rPr lang="en-US" sz="2400" dirty="0">
                <a:solidFill>
                  <a:srgbClr val="FFC000"/>
                </a:solidFill>
              </a:rPr>
              <a:t>78% reduction</a:t>
            </a:r>
            <a:r>
              <a:rPr lang="en-US" sz="2400" dirty="0"/>
              <a:t> in the risk of developing T2DM (</a:t>
            </a:r>
            <a:r>
              <a:rPr lang="en-US" sz="2400" dirty="0">
                <a:solidFill>
                  <a:srgbClr val="FFC000"/>
                </a:solidFill>
              </a:rPr>
              <a:t>11% versus 23%</a:t>
            </a:r>
            <a:r>
              <a:rPr lang="en-US" sz="2400" dirty="0"/>
              <a:t>) in the following 3.2 </a:t>
            </a:r>
            <a:r>
              <a:rPr lang="en-US" sz="2400" dirty="0" smtClean="0"/>
              <a:t>years.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5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Impaired Glucose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a previous systematic review that included nine RCTs and 5,168 patients with IGT, most studies consistently showed a </a:t>
            </a:r>
            <a:r>
              <a:rPr lang="en-US" b="1" dirty="0" smtClean="0">
                <a:solidFill>
                  <a:srgbClr val="FFC000"/>
                </a:solidFill>
              </a:rPr>
              <a:t>RR reduction</a:t>
            </a:r>
            <a:r>
              <a:rPr lang="en-US" dirty="0" smtClean="0"/>
              <a:t> in the development of T2DM close to </a:t>
            </a:r>
            <a:r>
              <a:rPr lang="en-US" b="1" dirty="0" smtClean="0">
                <a:solidFill>
                  <a:srgbClr val="FFC000"/>
                </a:solidFill>
              </a:rPr>
              <a:t>50%</a:t>
            </a:r>
            <a:r>
              <a:rPr lang="en-US" dirty="0" smtClean="0"/>
              <a:t> in the long term.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Merlotti</a:t>
            </a:r>
            <a:r>
              <a:rPr lang="en-US" dirty="0" smtClean="0"/>
              <a:t> et al. reported similar results in a </a:t>
            </a:r>
            <a:r>
              <a:rPr lang="en-US" b="1" dirty="0" smtClean="0">
                <a:solidFill>
                  <a:srgbClr val="FFC000"/>
                </a:solidFill>
              </a:rPr>
              <a:t>systematic review </a:t>
            </a:r>
            <a:r>
              <a:rPr lang="en-US" dirty="0" smtClean="0"/>
              <a:t>that included four RCTs that randomized approximately </a:t>
            </a:r>
            <a:r>
              <a:rPr lang="en-US" b="1" dirty="0" smtClean="0">
                <a:solidFill>
                  <a:srgbClr val="FFC000"/>
                </a:solidFill>
              </a:rPr>
              <a:t>3,000 obese subjects with prediabetes </a:t>
            </a:r>
            <a:r>
              <a:rPr lang="en-US" dirty="0" smtClean="0"/>
              <a:t>to placebo or intensive behavioral interventions for weight management. </a:t>
            </a:r>
            <a:r>
              <a:rPr lang="en-US" dirty="0" smtClean="0"/>
              <a:t>The </a:t>
            </a:r>
            <a:r>
              <a:rPr lang="en-US" dirty="0" smtClean="0"/>
              <a:t>authors estimated that the modest weight reduction </a:t>
            </a:r>
            <a:r>
              <a:rPr lang="en-US" dirty="0" smtClean="0"/>
              <a:t>caused </a:t>
            </a:r>
            <a:r>
              <a:rPr lang="en-US" dirty="0" smtClean="0"/>
              <a:t>substantial reduction in the risk of developing T2DM over the 3.8 years of follow-up (</a:t>
            </a:r>
            <a:r>
              <a:rPr lang="en-US" b="1" dirty="0" smtClean="0">
                <a:solidFill>
                  <a:srgbClr val="FFC000"/>
                </a:solidFill>
              </a:rPr>
              <a:t>OR 0.44</a:t>
            </a:r>
            <a:r>
              <a:rPr lang="en-US" dirty="0" smtClean="0"/>
              <a:t>, 95% CI: 0.36–0.52).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XENDOS (</a:t>
            </a:r>
            <a:r>
              <a:rPr lang="en-US" dirty="0" err="1" smtClean="0"/>
              <a:t>XENical</a:t>
            </a:r>
            <a:r>
              <a:rPr lang="en-US" dirty="0" smtClean="0"/>
              <a:t> in the Prevention of Diabetes in Obese Subjects) study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Randomized, 694 obese patients with IGT,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Orlistat (120 mg three times per day) plus intensive lifestyle therapy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Results: Additional weight loss (5.8 versus 3.0 kg for lifestyle alone) and a signiﬁcant reduction in the annual incidence of T2DM (18.8% vs 28.8%, after four years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1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SEQUEL study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  <a:r>
              <a:rPr lang="en-US" sz="2000" dirty="0"/>
              <a:t>Obese subjects with </a:t>
            </a:r>
            <a:r>
              <a:rPr lang="en-US" sz="2000" dirty="0" err="1"/>
              <a:t>prediabetes</a:t>
            </a:r>
            <a:r>
              <a:rPr lang="en-US" sz="2000" dirty="0"/>
              <a:t> (180 individuals per group), </a:t>
            </a:r>
          </a:p>
          <a:p>
            <a:pPr lvl="1">
              <a:lnSpc>
                <a:spcPct val="150000"/>
              </a:lnSpc>
            </a:pPr>
            <a:r>
              <a:rPr lang="en-US" sz="2000" dirty="0" err="1"/>
              <a:t>PhenTop</a:t>
            </a:r>
            <a:r>
              <a:rPr lang="en-US" sz="2000" dirty="0"/>
              <a:t>-ER  for up to 108 weeks)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Results: Dose-dependent weight-loss effect as high as 12.1% of initial body weight (compared to 2.5% weight loss for placebo)  associated with a 78.7 % RR </a:t>
            </a:r>
            <a:r>
              <a:rPr lang="en-US" sz="2000" dirty="0" smtClean="0"/>
              <a:t>reduction in </a:t>
            </a:r>
            <a:r>
              <a:rPr lang="en-US" sz="2000" dirty="0"/>
              <a:t>the annual rate of progression to T2DM (1.3% vs 6.1%)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63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Bariatric Surgery and Pre-diabetes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 recent systematic review and meta-regression that included 3,650 patients participating in three large nonrandomized clinical trials identiﬁed only 166 subjects with </a:t>
            </a:r>
            <a:r>
              <a:rPr lang="en-US" sz="2200" dirty="0" err="1" smtClean="0"/>
              <a:t>prediabetes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Despite </a:t>
            </a:r>
            <a:r>
              <a:rPr lang="en-US" sz="2200" dirty="0" smtClean="0"/>
              <a:t>the limited numbers, meta-regression analyses suggest that </a:t>
            </a:r>
            <a:r>
              <a:rPr lang="en-US" sz="2200" b="1" dirty="0" smtClean="0">
                <a:solidFill>
                  <a:srgbClr val="FFC000"/>
                </a:solidFill>
              </a:rPr>
              <a:t>bariatric surgery </a:t>
            </a:r>
            <a:r>
              <a:rPr lang="en-US" sz="2200" dirty="0" smtClean="0"/>
              <a:t>results in a substantial reduction in the progression to T2DM among high-risk subjects (</a:t>
            </a:r>
            <a:r>
              <a:rPr lang="en-US" sz="2200" b="1" dirty="0" smtClean="0">
                <a:solidFill>
                  <a:srgbClr val="FFC000"/>
                </a:solidFill>
              </a:rPr>
              <a:t>OR 0.1</a:t>
            </a:r>
            <a:r>
              <a:rPr lang="en-US" sz="2200" dirty="0" smtClean="0"/>
              <a:t>, 95% CI: 0.02–0.45) who undergo bariatric surgery.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9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4102"/>
            <a:ext cx="8946541" cy="46642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</a:t>
            </a:r>
            <a:r>
              <a:rPr lang="en-US" sz="2200" dirty="0" smtClean="0"/>
              <a:t>everal experimental studies have evaluated the effect of intentional weight loss on the management of diabetes.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 meta-analysis that included 22 randomized trials of </a:t>
            </a:r>
            <a:r>
              <a:rPr lang="en-US" sz="2200" b="1" dirty="0" smtClean="0">
                <a:solidFill>
                  <a:srgbClr val="FFC000"/>
                </a:solidFill>
              </a:rPr>
              <a:t>nonsurgical and nonpharmacological interventions</a:t>
            </a:r>
            <a:r>
              <a:rPr lang="en-US" sz="2200" b="1" dirty="0" smtClean="0"/>
              <a:t> </a:t>
            </a:r>
            <a:r>
              <a:rPr lang="en-US" sz="2200" dirty="0" smtClean="0"/>
              <a:t>for weight management (4,659 subjects followed for one to ﬁve years) concluded that the effects of such interventions on body weight is </a:t>
            </a:r>
            <a:r>
              <a:rPr lang="en-US" sz="2200" b="1" dirty="0" smtClean="0">
                <a:solidFill>
                  <a:srgbClr val="FFC000"/>
                </a:solidFill>
              </a:rPr>
              <a:t>very modest </a:t>
            </a:r>
            <a:r>
              <a:rPr lang="en-US" sz="2200" dirty="0" smtClean="0"/>
              <a:t>(on average −1.7 kg; 95% CI: 0.3 to 3.2 kg) and unlikely to have a signiﬁcant impact on diabetes remission rates.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1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Intentional weight loss as a treatment of obesity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We will not go through </a:t>
            </a:r>
            <a:r>
              <a:rPr lang="en-US" sz="2400" dirty="0" smtClean="0"/>
              <a:t>the mechanisms </a:t>
            </a:r>
            <a:r>
              <a:rPr lang="en-US" sz="2400" dirty="0" smtClean="0"/>
              <a:t>by which obesity negatively affects health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Also we will not discuss about </a:t>
            </a:r>
            <a:r>
              <a:rPr lang="en-US" sz="2400" dirty="0" smtClean="0"/>
              <a:t>the mechanisms </a:t>
            </a:r>
            <a:r>
              <a:rPr lang="en-US" sz="2400" dirty="0" smtClean="0"/>
              <a:t>by which weight loss can improve health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Adverse effects of intentional weight loss are not discussed here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169" t="18200" r="8838" b="5517"/>
          <a:stretch/>
        </p:blipFill>
        <p:spPr>
          <a:xfrm>
            <a:off x="1854557" y="166185"/>
            <a:ext cx="8796271" cy="650507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38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Look AHEAD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T</a:t>
            </a:r>
            <a:r>
              <a:rPr lang="en-US" sz="2100" dirty="0" smtClean="0"/>
              <a:t>he Look AHEAD study, which was speciﬁcally aimed at assessing the effect of weight loss on T2DM management, showed that compared with controls, subjects who received </a:t>
            </a:r>
            <a:r>
              <a:rPr lang="en-US" sz="2100" b="1" dirty="0" smtClean="0">
                <a:solidFill>
                  <a:srgbClr val="FFC000"/>
                </a:solidFill>
              </a:rPr>
              <a:t>intensive</a:t>
            </a:r>
            <a:r>
              <a:rPr lang="en-US" sz="2100" dirty="0" smtClean="0">
                <a:solidFill>
                  <a:srgbClr val="FFC000"/>
                </a:solidFill>
              </a:rPr>
              <a:t> </a:t>
            </a:r>
            <a:r>
              <a:rPr lang="en-US" sz="2100" b="1" dirty="0" smtClean="0">
                <a:solidFill>
                  <a:srgbClr val="FFC000"/>
                </a:solidFill>
              </a:rPr>
              <a:t>behavioral therapy </a:t>
            </a:r>
            <a:r>
              <a:rPr lang="en-US" sz="2100" dirty="0" smtClean="0"/>
              <a:t>had a signiﬁcantly greater weight loss (8.5% versus 0.5% of initial body weight) and had a </a:t>
            </a:r>
            <a:r>
              <a:rPr lang="en-US" sz="2100" b="1" dirty="0" smtClean="0">
                <a:solidFill>
                  <a:srgbClr val="FFC000"/>
                </a:solidFill>
              </a:rPr>
              <a:t>greater change in HbA1c </a:t>
            </a:r>
            <a:r>
              <a:rPr lang="en-US" sz="2100" dirty="0" smtClean="0"/>
              <a:t>(−0.65% versus −0.1%) after 1 year. 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Similarly, in the intensive intervention group, a greater proportion of subjects had the </a:t>
            </a:r>
            <a:r>
              <a:rPr lang="en-US" sz="2100" b="1" dirty="0" err="1" smtClean="0">
                <a:solidFill>
                  <a:srgbClr val="FFC000"/>
                </a:solidFill>
              </a:rPr>
              <a:t>prespeciﬁed</a:t>
            </a:r>
            <a:r>
              <a:rPr lang="en-US" sz="2100" b="1" dirty="0" smtClean="0">
                <a:solidFill>
                  <a:srgbClr val="FFC000"/>
                </a:solidFill>
              </a:rPr>
              <a:t> HbA1c target &lt;7% </a:t>
            </a:r>
            <a:r>
              <a:rPr lang="en-US" sz="2100" dirty="0" smtClean="0"/>
              <a:t>(72% versus 50%); these subjects also had a greater reduction in medications required for diabetes control.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55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Pharmacological interventions aimed at improving weight control have variable effects on glucose homeostasis.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 systematic review by </a:t>
            </a:r>
            <a:r>
              <a:rPr lang="en-US" sz="2200" dirty="0" err="1" smtClean="0"/>
              <a:t>Padwalet</a:t>
            </a:r>
            <a:r>
              <a:rPr lang="en-US" sz="2200" dirty="0" smtClean="0"/>
              <a:t> al. showed that among those subjects with established T2DM, </a:t>
            </a:r>
            <a:r>
              <a:rPr lang="en-US" sz="2200" b="1" dirty="0" smtClean="0">
                <a:solidFill>
                  <a:srgbClr val="FFC000"/>
                </a:solidFill>
              </a:rPr>
              <a:t>orlistat</a:t>
            </a:r>
            <a:r>
              <a:rPr lang="en-US" sz="2200" dirty="0" smtClean="0"/>
              <a:t> therapy was associated with improved glycemic control [an </a:t>
            </a:r>
            <a:r>
              <a:rPr lang="en-US" sz="2200" b="1" dirty="0" smtClean="0">
                <a:solidFill>
                  <a:srgbClr val="FFC000"/>
                </a:solidFill>
              </a:rPr>
              <a:t>additional change in HbA1c of −0.24</a:t>
            </a:r>
            <a:r>
              <a:rPr lang="en-US" sz="2200" dirty="0" smtClean="0"/>
              <a:t> (95%CI:−0.14 to −0.25%) and </a:t>
            </a:r>
            <a:r>
              <a:rPr lang="en-US" sz="2200" b="1" dirty="0" smtClean="0">
                <a:solidFill>
                  <a:srgbClr val="FFC000"/>
                </a:solidFill>
              </a:rPr>
              <a:t>fasting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b="1" dirty="0" smtClean="0">
                <a:solidFill>
                  <a:srgbClr val="FFC000"/>
                </a:solidFill>
              </a:rPr>
              <a:t>plasma glucose </a:t>
            </a:r>
            <a:r>
              <a:rPr lang="en-US" sz="2200" b="1" dirty="0" smtClean="0">
                <a:solidFill>
                  <a:srgbClr val="FFC000"/>
                </a:solidFill>
              </a:rPr>
              <a:t>−14.6 mg/dl </a:t>
            </a:r>
            <a:r>
              <a:rPr lang="en-US" sz="2200" dirty="0" smtClean="0"/>
              <a:t>(95% CI:</a:t>
            </a:r>
            <a:r>
              <a:rPr lang="en-US" sz="2200" dirty="0" smtClean="0"/>
              <a:t>−5.41 </a:t>
            </a:r>
            <a:r>
              <a:rPr lang="en-US" sz="2200" dirty="0" smtClean="0"/>
              <a:t>to </a:t>
            </a:r>
            <a:r>
              <a:rPr lang="en-US" sz="2200" dirty="0" smtClean="0"/>
              <a:t>−23.91 mg/dl).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Interventions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282468"/>
              </p:ext>
            </p:extLst>
          </p:nvPr>
        </p:nvGraphicFramePr>
        <p:xfrm>
          <a:off x="1103313" y="2052638"/>
          <a:ext cx="894715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/>
                <a:gridCol w="1789430"/>
                <a:gridCol w="1789430"/>
                <a:gridCol w="1789430"/>
                <a:gridCol w="17894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BLOOM-DM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Lorcaserin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months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kg vs 1.5 kg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50.4% versus 26.3%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achieved target HbA1c levels of ≤7%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OB-202/DM-230 + CONQUER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PhenTop</a:t>
                      </a:r>
                      <a:r>
                        <a:rPr lang="en-US" dirty="0" smtClean="0"/>
                        <a:t>-ER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 weeks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9.4% vs 2.7%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53% vs 40% achieved target HbA1C levels of &lt;7%</a:t>
                      </a:r>
                      <a:endParaRPr lang="en-US" dirty="0"/>
                    </a:p>
                  </a:txBody>
                  <a:tcPr marL="77801" marR="7780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COR-Diabetes study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NaltBup</a:t>
                      </a:r>
                      <a:r>
                        <a:rPr lang="en-US" dirty="0" smtClean="0"/>
                        <a:t>-SR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 weeks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5.0% vs 1.8%</a:t>
                      </a:r>
                      <a:endParaRPr lang="en-US" dirty="0"/>
                    </a:p>
                  </a:txBody>
                  <a:tcPr marL="77801" marR="7780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44.1%</a:t>
                      </a:r>
                      <a:r>
                        <a:rPr lang="en-US" baseline="0" dirty="0" smtClean="0"/>
                        <a:t> vs 26.3% </a:t>
                      </a:r>
                      <a:r>
                        <a:rPr lang="en-US" dirty="0" smtClean="0"/>
                        <a:t>achieved target HbA1C levels of &lt;7%</a:t>
                      </a:r>
                      <a:endParaRPr lang="en-US" dirty="0"/>
                    </a:p>
                  </a:txBody>
                  <a:tcPr marL="77801" marR="77801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13688" y="2550017"/>
            <a:ext cx="1730711" cy="83712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13688" y="4123044"/>
            <a:ext cx="1730711" cy="68810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13687" y="5307595"/>
            <a:ext cx="1936776" cy="62897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10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Bariatric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Among the numerous beneﬁcial effects of bariatric surgery, diabetes control is probably the most extensively documented.</a:t>
            </a:r>
          </a:p>
          <a:p>
            <a:pPr>
              <a:lnSpc>
                <a:spcPct val="150000"/>
              </a:lnSpc>
            </a:pPr>
            <a:r>
              <a:rPr lang="en-US" dirty="0"/>
              <a:t>A recent review by Chang et al</a:t>
            </a:r>
            <a:r>
              <a:rPr lang="en-US" dirty="0" smtClean="0"/>
              <a:t>., </a:t>
            </a:r>
            <a:r>
              <a:rPr lang="en-US" dirty="0"/>
              <a:t>which included approximately 10,000 diabetic patients enrolled in 8 small RCTs and 43 observational studies, reported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consistently </a:t>
            </a:r>
            <a:r>
              <a:rPr lang="en-US" b="1" dirty="0">
                <a:solidFill>
                  <a:srgbClr val="FFC000"/>
                </a:solidFill>
              </a:rPr>
              <a:t>high rates of diabetes remission</a:t>
            </a:r>
            <a:r>
              <a:rPr lang="en-US" b="1" dirty="0"/>
              <a:t> </a:t>
            </a:r>
            <a:r>
              <a:rPr lang="en-US" dirty="0"/>
              <a:t>in RCTs (92%) as well as observational studies (86%), which seems remarkable when compared to the observed remission rates in a small group of nonsurgical controls (17%) who received intensive medical </a:t>
            </a:r>
            <a:r>
              <a:rPr lang="en-US" dirty="0" smtClean="0"/>
              <a:t>therapy.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9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Bariatric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However, only a small proportion of these results (approximately 2%) originated from RCTs.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Among different types of surgical techniques, </a:t>
            </a:r>
            <a:r>
              <a:rPr lang="en-US" sz="2200" b="1" dirty="0" smtClean="0">
                <a:solidFill>
                  <a:srgbClr val="FFC000"/>
                </a:solidFill>
              </a:rPr>
              <a:t>RYGB seems to offer the greatest beneﬁt in terms of T2DM remission rates </a:t>
            </a:r>
            <a:r>
              <a:rPr lang="en-US" sz="2200" dirty="0" smtClean="0"/>
              <a:t>(estimated at 93%), followed by </a:t>
            </a:r>
            <a:r>
              <a:rPr lang="en-US" sz="2200" dirty="0" smtClean="0"/>
              <a:t>sleeve </a:t>
            </a:r>
            <a:r>
              <a:rPr lang="en-US" sz="2200" dirty="0" err="1" smtClean="0"/>
              <a:t>gastrectomy</a:t>
            </a:r>
            <a:r>
              <a:rPr lang="en-US" sz="2200" dirty="0" smtClean="0"/>
              <a:t> </a:t>
            </a:r>
            <a:r>
              <a:rPr lang="en-US" sz="2200" dirty="0" smtClean="0"/>
              <a:t>(85%) and LAGB (68%).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4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Lipid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 recent systematic review that included 18 trials assessing the effectiveness of nutritional advice for weight management on several </a:t>
            </a:r>
            <a:r>
              <a:rPr lang="en-US" b="1" dirty="0" smtClean="0">
                <a:solidFill>
                  <a:srgbClr val="FFC000"/>
                </a:solidFill>
              </a:rPr>
              <a:t>cardiovascular risk factors </a:t>
            </a:r>
            <a:r>
              <a:rPr lang="en-US" dirty="0" smtClean="0"/>
              <a:t>(3,044 patients; mean follow up 12 months) concluded that such interventions can result in </a:t>
            </a:r>
            <a:r>
              <a:rPr lang="en-US" b="1" dirty="0" smtClean="0">
                <a:solidFill>
                  <a:srgbClr val="FFC000"/>
                </a:solidFill>
              </a:rPr>
              <a:t>a modest weight loss (less than 2 kg)</a:t>
            </a:r>
            <a:r>
              <a:rPr lang="en-US" dirty="0" smtClean="0"/>
              <a:t> that is associated with a small but signiﬁcant change in </a:t>
            </a:r>
            <a:r>
              <a:rPr lang="en-US" b="1" dirty="0" smtClean="0">
                <a:solidFill>
                  <a:srgbClr val="FFC000"/>
                </a:solidFill>
              </a:rPr>
              <a:t>total cholesterol </a:t>
            </a:r>
            <a:r>
              <a:rPr lang="en-US" dirty="0" smtClean="0"/>
              <a:t>of </a:t>
            </a:r>
            <a:r>
              <a:rPr lang="en-US" dirty="0" smtClean="0"/>
              <a:t>−5.8 mg/dl and </a:t>
            </a:r>
            <a:r>
              <a:rPr lang="en-US" b="1" dirty="0" smtClean="0">
                <a:solidFill>
                  <a:srgbClr val="FFC000"/>
                </a:solidFill>
              </a:rPr>
              <a:t>LDL cholesterol </a:t>
            </a:r>
            <a:r>
              <a:rPr lang="en-US" dirty="0" smtClean="0"/>
              <a:t>of </a:t>
            </a:r>
            <a:r>
              <a:rPr lang="en-US" dirty="0" smtClean="0"/>
              <a:t>-6.19 mg/dl) </a:t>
            </a:r>
            <a:r>
              <a:rPr lang="en-US" b="1" dirty="0" smtClean="0">
                <a:solidFill>
                  <a:srgbClr val="FFC000"/>
                </a:solidFill>
              </a:rPr>
              <a:t>but no effect on TG or HDL cholesterol.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77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Pharmacological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All currently available pharmacological interventions for weight management have been tested </a:t>
            </a:r>
            <a:r>
              <a:rPr lang="en-US" sz="2200" dirty="0"/>
              <a:t>for their effects on lipid proﬁle. 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In </a:t>
            </a:r>
            <a:r>
              <a:rPr lang="en-US" sz="2200" dirty="0"/>
              <a:t>the case of </a:t>
            </a:r>
            <a:r>
              <a:rPr lang="en-US" sz="2200" b="1" dirty="0">
                <a:solidFill>
                  <a:srgbClr val="FFC000"/>
                </a:solidFill>
              </a:rPr>
              <a:t>orlistat</a:t>
            </a:r>
            <a:r>
              <a:rPr lang="en-US" sz="2200" dirty="0"/>
              <a:t>, the modest weight loss caused by this medication is associated with a reduction in both </a:t>
            </a:r>
            <a:r>
              <a:rPr lang="en-US" sz="2200" b="1" dirty="0">
                <a:solidFill>
                  <a:srgbClr val="FFC000"/>
                </a:solidFill>
              </a:rPr>
              <a:t>total cholesterol</a:t>
            </a:r>
            <a:r>
              <a:rPr lang="en-US" sz="2200" dirty="0"/>
              <a:t> (</a:t>
            </a:r>
            <a:r>
              <a:rPr lang="en-US" sz="2200" dirty="0" smtClean="0"/>
              <a:t>−12.76</a:t>
            </a:r>
            <a:r>
              <a:rPr lang="en-US" sz="2200" dirty="0" smtClean="0"/>
              <a:t> mg/dl</a:t>
            </a:r>
            <a:r>
              <a:rPr lang="en-US" sz="2200" dirty="0" smtClean="0"/>
              <a:t>)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FFC000"/>
                </a:solidFill>
              </a:rPr>
              <a:t>LDL-C</a:t>
            </a:r>
            <a:r>
              <a:rPr lang="en-US" sz="2200" dirty="0" smtClean="0"/>
              <a:t> </a:t>
            </a:r>
            <a:r>
              <a:rPr lang="en-US" sz="2200" dirty="0" smtClean="0"/>
              <a:t>(-10.44 mg/dl); </a:t>
            </a:r>
            <a:r>
              <a:rPr lang="en-US" sz="2200" dirty="0" smtClean="0"/>
              <a:t>equivocal or </a:t>
            </a:r>
            <a:r>
              <a:rPr lang="en-US" sz="2200" b="1" dirty="0" smtClean="0">
                <a:solidFill>
                  <a:srgbClr val="FFC000"/>
                </a:solidFill>
              </a:rPr>
              <a:t>no effect on </a:t>
            </a:r>
            <a:r>
              <a:rPr lang="en-US" sz="2200" b="1" dirty="0">
                <a:solidFill>
                  <a:srgbClr val="FFC000"/>
                </a:solidFill>
              </a:rPr>
              <a:t>TG</a:t>
            </a:r>
            <a:r>
              <a:rPr lang="en-US" sz="2200" dirty="0" smtClean="0">
                <a:solidFill>
                  <a:srgbClr val="FFC000"/>
                </a:solidFill>
              </a:rPr>
              <a:t>; </a:t>
            </a:r>
            <a:r>
              <a:rPr lang="en-US" sz="2200" dirty="0" smtClean="0"/>
              <a:t>and, interestingly, a minimal but </a:t>
            </a:r>
            <a:r>
              <a:rPr lang="en-US" sz="2200" b="1" dirty="0" smtClean="0">
                <a:solidFill>
                  <a:srgbClr val="FFC000"/>
                </a:solidFill>
              </a:rPr>
              <a:t>undesirable decrease in HDL-C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 smtClean="0"/>
              <a:t>−0.77, mg/dl).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0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err="1" smtClean="0"/>
              <a:t>Lorcaserin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Lorcaserin</a:t>
            </a:r>
            <a:r>
              <a:rPr lang="en-US" dirty="0" smtClean="0"/>
              <a:t> administration for weight management in nondiabetic subjects was associated with a small decrease in TG (approximately −</a:t>
            </a:r>
            <a:r>
              <a:rPr lang="en-US" dirty="0"/>
              <a:t>6</a:t>
            </a:r>
            <a:r>
              <a:rPr lang="en-US" dirty="0" smtClean="0"/>
              <a:t>% of baseline), no additional effect on LDL or TC, and </a:t>
            </a:r>
            <a:r>
              <a:rPr lang="en-US" dirty="0"/>
              <a:t>a relatively </a:t>
            </a:r>
            <a:r>
              <a:rPr lang="en-US" b="1" dirty="0">
                <a:solidFill>
                  <a:srgbClr val="FFC000"/>
                </a:solidFill>
              </a:rPr>
              <a:t>detrimental effect on HDL-C </a:t>
            </a:r>
            <a:r>
              <a:rPr lang="en-US" dirty="0"/>
              <a:t>(when compared with placebo-treated subjects</a:t>
            </a:r>
            <a:r>
              <a:rPr lang="en-US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Among </a:t>
            </a:r>
            <a:r>
              <a:rPr lang="en-US" dirty="0"/>
              <a:t>subjects </a:t>
            </a:r>
            <a:r>
              <a:rPr lang="en-US" b="1" dirty="0">
                <a:solidFill>
                  <a:srgbClr val="FFC000"/>
                </a:solidFill>
              </a:rPr>
              <a:t>with diabetes</a:t>
            </a:r>
            <a:r>
              <a:rPr lang="en-US" dirty="0"/>
              <a:t>, the use of </a:t>
            </a:r>
            <a:r>
              <a:rPr lang="en-US" dirty="0" err="1"/>
              <a:t>lorcaserin</a:t>
            </a:r>
            <a:r>
              <a:rPr lang="en-US" dirty="0"/>
              <a:t> was associated with a small beneﬁcial effect on both </a:t>
            </a:r>
            <a:r>
              <a:rPr lang="en-US" b="1" dirty="0">
                <a:solidFill>
                  <a:srgbClr val="FFC000"/>
                </a:solidFill>
              </a:rPr>
              <a:t>TG and HDL-C </a:t>
            </a:r>
            <a:r>
              <a:rPr lang="en-US" dirty="0" smtClean="0"/>
              <a:t>but </a:t>
            </a:r>
            <a:r>
              <a:rPr lang="en-US" dirty="0"/>
              <a:t>no effect on total or LDL-C. In most cases, however, the effect on lipid proﬁle appears to correlate with the </a:t>
            </a:r>
            <a:r>
              <a:rPr lang="en-US" b="1" dirty="0">
                <a:solidFill>
                  <a:srgbClr val="FFC000"/>
                </a:solidFill>
              </a:rPr>
              <a:t>amount of weight loss </a:t>
            </a:r>
            <a:r>
              <a:rPr lang="en-US" dirty="0" smtClean="0"/>
              <a:t>achieved.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29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Phentermine/</a:t>
            </a:r>
            <a:r>
              <a:rPr lang="en-US" dirty="0" err="1" smtClean="0"/>
              <a:t>Topiramate</a:t>
            </a:r>
            <a:r>
              <a:rPr lang="en-US" dirty="0" smtClean="0"/>
              <a:t>-ER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C000"/>
                </a:solidFill>
              </a:rPr>
              <a:t>PhenTop</a:t>
            </a:r>
            <a:r>
              <a:rPr lang="en-US" b="1" dirty="0">
                <a:solidFill>
                  <a:srgbClr val="FFC000"/>
                </a:solidFill>
              </a:rPr>
              <a:t>-ER</a:t>
            </a:r>
            <a:r>
              <a:rPr lang="en-US" dirty="0"/>
              <a:t> had a greater effect on weight loss as well as a greater beneﬁcial effect on all lipid fractions, including an additional 3% reduction in TC, 3% to 5% reduction in LDL-C, additional 15% reduction in TG, and additional 3% to 5% increase in </a:t>
            </a:r>
            <a:r>
              <a:rPr lang="en-US" dirty="0" smtClean="0"/>
              <a:t>HDL-C).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 </a:t>
            </a:r>
            <a:r>
              <a:rPr lang="en-US" dirty="0"/>
              <a:t>to other medications, the effect of </a:t>
            </a:r>
            <a:r>
              <a:rPr lang="en-US" b="1" dirty="0" smtClean="0">
                <a:solidFill>
                  <a:srgbClr val="FFC000"/>
                </a:solidFill>
              </a:rPr>
              <a:t>Naltrexone/Bupropion-SR </a:t>
            </a:r>
            <a:r>
              <a:rPr lang="en-US" dirty="0"/>
              <a:t>on LDL cholesterol was variable across studies; however, the beneﬁt on other lipid fractions is consistent, including an additional 10% </a:t>
            </a:r>
            <a:r>
              <a:rPr lang="en-US" dirty="0" smtClean="0"/>
              <a:t>reduction in TG and an increase of approximately 3 mg/dl in HDL </a:t>
            </a:r>
            <a:r>
              <a:rPr lang="en-US" dirty="0" smtClean="0"/>
              <a:t>cholesterol.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By addressing weight loss here, we are referring to </a:t>
            </a:r>
            <a:r>
              <a:rPr lang="en-US" sz="2400" b="1" dirty="0" smtClean="0">
                <a:solidFill>
                  <a:srgbClr val="FFC000"/>
                </a:solidFill>
              </a:rPr>
              <a:t>intentional</a:t>
            </a:r>
            <a:r>
              <a:rPr lang="en-US" sz="2400" dirty="0" smtClean="0"/>
              <a:t> weight loss which includes </a:t>
            </a:r>
            <a:r>
              <a:rPr lang="en-US" sz="2400" b="1" dirty="0" smtClean="0">
                <a:solidFill>
                  <a:srgbClr val="FFC000"/>
                </a:solidFill>
              </a:rPr>
              <a:t>greater than 10% </a:t>
            </a:r>
            <a:r>
              <a:rPr lang="en-US" sz="2400" dirty="0" smtClean="0"/>
              <a:t>of the initial body weight and lasts for </a:t>
            </a:r>
            <a:r>
              <a:rPr lang="en-US" sz="2400" b="1" dirty="0" smtClean="0">
                <a:solidFill>
                  <a:srgbClr val="FFC000"/>
                </a:solidFill>
              </a:rPr>
              <a:t>more than 12 months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Surgical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systematic review by </a:t>
            </a:r>
            <a:r>
              <a:rPr lang="en-US" dirty="0" err="1"/>
              <a:t>Courcoulas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/>
              <a:t>showed that both RYGB (n = 1,691) and </a:t>
            </a:r>
            <a:r>
              <a:rPr lang="en-US" dirty="0" smtClean="0"/>
              <a:t>adjustable gastrin banding (AGB) </a:t>
            </a:r>
            <a:r>
              <a:rPr lang="en-US" dirty="0"/>
              <a:t>(n = 588) resulted in adjusted remission rates for any dyslipidemia (62% and 26%, respectively), hypertriglyceridemia (84% and 60%, respectively), and low HDL (86% and 66%, respectively) after three years.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Similar </a:t>
            </a:r>
            <a:r>
              <a:rPr lang="en-US" dirty="0"/>
              <a:t>results were obtained by Chang et al</a:t>
            </a:r>
            <a:r>
              <a:rPr lang="en-US" dirty="0" smtClean="0"/>
              <a:t>., </a:t>
            </a:r>
            <a:r>
              <a:rPr lang="en-US" dirty="0"/>
              <a:t>who included 5 </a:t>
            </a:r>
            <a:r>
              <a:rPr lang="en-US" dirty="0" smtClean="0"/>
              <a:t>RCT and 20 observational studies addressing this question and estimated a long-term dyslipidemia </a:t>
            </a:r>
            <a:r>
              <a:rPr lang="en-US" dirty="0"/>
              <a:t>remission rate between 68% and 76% for all bariatric surgical procedures combined.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8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Nonalcoholic Fatty Liver </a:t>
            </a:r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Sustained weight loss and dietary interventions are considered the foundation for </a:t>
            </a:r>
            <a:r>
              <a:rPr lang="en-US" dirty="0" smtClean="0"/>
              <a:t>management of NAFLD. Interestingly, even among </a:t>
            </a:r>
            <a:r>
              <a:rPr lang="en-US" b="1" dirty="0" smtClean="0">
                <a:solidFill>
                  <a:srgbClr val="FFC000"/>
                </a:solidFill>
              </a:rPr>
              <a:t>normal-weight subjects </a:t>
            </a:r>
            <a:r>
              <a:rPr lang="en-US" dirty="0" smtClean="0"/>
              <a:t>(BMI </a:t>
            </a:r>
            <a:r>
              <a:rPr lang="en-US" dirty="0" smtClean="0"/>
              <a:t>22 kg/m2</a:t>
            </a:r>
            <a:r>
              <a:rPr lang="en-US" dirty="0"/>
              <a:t>),</a:t>
            </a:r>
            <a:r>
              <a:rPr lang="en-US" dirty="0" smtClean="0"/>
              <a:t>a small </a:t>
            </a:r>
            <a:r>
              <a:rPr lang="en-US" dirty="0"/>
              <a:t>(&gt;3 kg) but sustained (&gt;4 years) weight loss has been associated with a signiﬁcant clinical improvement, including a </a:t>
            </a:r>
            <a:r>
              <a:rPr lang="en-US" b="1" dirty="0">
                <a:solidFill>
                  <a:srgbClr val="FFC000"/>
                </a:solidFill>
              </a:rPr>
              <a:t>75% reduction </a:t>
            </a:r>
            <a:r>
              <a:rPr lang="en-US" dirty="0"/>
              <a:t>in the prevalence of NAFLD and improvement in most metabolic, hemodynamic, and liver function </a:t>
            </a:r>
            <a:r>
              <a:rPr lang="en-US" dirty="0" smtClean="0"/>
              <a:t>parameters.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7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systematic review by </a:t>
            </a:r>
            <a:r>
              <a:rPr lang="en-US" dirty="0" smtClean="0"/>
              <a:t>Clark </a:t>
            </a:r>
            <a:r>
              <a:rPr lang="en-US" dirty="0"/>
              <a:t>identiﬁed two small observational studies and one nonrandomized trial (n = 89) in which caloric restriction and exercise resulted in improved liver function and steatosis, particularly among those achieving a sustained weight loss </a:t>
            </a:r>
            <a:r>
              <a:rPr lang="en-US" b="1" dirty="0">
                <a:solidFill>
                  <a:srgbClr val="FFC000"/>
                </a:solidFill>
              </a:rPr>
              <a:t>greater than 10% </a:t>
            </a:r>
            <a:r>
              <a:rPr lang="en-US" dirty="0"/>
              <a:t>of initial body weight.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However</a:t>
            </a:r>
            <a:r>
              <a:rPr lang="en-US" dirty="0"/>
              <a:t>, some evidence suggests that aggressive anti obesity interventions resulting in </a:t>
            </a:r>
            <a:r>
              <a:rPr lang="en-US" b="1" dirty="0">
                <a:solidFill>
                  <a:srgbClr val="FFC000"/>
                </a:solidFill>
              </a:rPr>
              <a:t>very rapid weight loss (greater than 1.6 kg per week</a:t>
            </a:r>
            <a:r>
              <a:rPr lang="en-US" dirty="0"/>
              <a:t>) may be associated with an undesirable </a:t>
            </a:r>
            <a:r>
              <a:rPr lang="en-US" dirty="0" smtClean="0"/>
              <a:t>pro-inﬂammatory </a:t>
            </a:r>
            <a:r>
              <a:rPr lang="en-US" dirty="0"/>
              <a:t>proﬁle and further </a:t>
            </a:r>
            <a:r>
              <a:rPr lang="en-US" b="1" dirty="0">
                <a:solidFill>
                  <a:srgbClr val="FFC000"/>
                </a:solidFill>
              </a:rPr>
              <a:t>liver </a:t>
            </a:r>
            <a:r>
              <a:rPr lang="en-US" b="1" dirty="0" smtClean="0">
                <a:solidFill>
                  <a:srgbClr val="FFC000"/>
                </a:solidFill>
              </a:rPr>
              <a:t>damage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Pharmacological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 recent review identiﬁed four small observational studies (total 59 subjects) that assessed the </a:t>
            </a:r>
            <a:r>
              <a:rPr lang="en-US" dirty="0" smtClean="0"/>
              <a:t>effect of </a:t>
            </a:r>
            <a:r>
              <a:rPr lang="en-US" b="1" dirty="0" smtClean="0">
                <a:solidFill>
                  <a:srgbClr val="FFC000"/>
                </a:solidFill>
              </a:rPr>
              <a:t>orlistat therapy </a:t>
            </a:r>
            <a:r>
              <a:rPr lang="en-US" dirty="0" smtClean="0"/>
              <a:t>on </a:t>
            </a:r>
            <a:r>
              <a:rPr lang="en-US" dirty="0" smtClean="0"/>
              <a:t>NAFLD. Overall</a:t>
            </a:r>
            <a:r>
              <a:rPr lang="en-US" dirty="0" smtClean="0"/>
              <a:t>, most reports suggested an improvement in liver </a:t>
            </a:r>
            <a:r>
              <a:rPr lang="en-US" dirty="0"/>
              <a:t>function and histology after six months of treatment.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/>
              <a:t>potential effects on NAFLD of newer </a:t>
            </a:r>
            <a:r>
              <a:rPr lang="en-US" dirty="0" err="1"/>
              <a:t>antiobesity</a:t>
            </a:r>
            <a:r>
              <a:rPr lang="en-US" dirty="0"/>
              <a:t> agents have yet to be described.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3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Bariatric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long-term effect of bariatric surgery on NASH has been reported in several studies, </a:t>
            </a:r>
            <a:r>
              <a:rPr lang="en-US" dirty="0" smtClean="0"/>
              <a:t>including one by Dixon et al., who found an </a:t>
            </a:r>
            <a:r>
              <a:rPr lang="en-US" b="1" dirty="0" smtClean="0">
                <a:solidFill>
                  <a:srgbClr val="FFC000"/>
                </a:solidFill>
              </a:rPr>
              <a:t>82% resolution of NASH after two years</a:t>
            </a:r>
            <a:r>
              <a:rPr lang="en-US" dirty="0" smtClean="0"/>
              <a:t> in their </a:t>
            </a:r>
            <a:r>
              <a:rPr lang="en-US" dirty="0"/>
              <a:t>study of 197 obese patients who had undergone l</a:t>
            </a:r>
            <a:r>
              <a:rPr lang="en-US" dirty="0" smtClean="0"/>
              <a:t>aparoscopic adjustable gastric banding (LAGB).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 </a:t>
            </a:r>
            <a:r>
              <a:rPr lang="en-US" dirty="0"/>
              <a:t>results have been reported by a number of authors and include studies with follow-up periods as long as ﬁve </a:t>
            </a:r>
            <a:r>
              <a:rPr lang="en-US" dirty="0" smtClean="0"/>
              <a:t>years.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Eftekharzadeh; The 12th International Congress on Endocrine Disorders, 16 November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4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recent review by </a:t>
            </a:r>
            <a:r>
              <a:rPr lang="en-US" dirty="0" err="1"/>
              <a:t>Hafeez</a:t>
            </a:r>
            <a:r>
              <a:rPr lang="en-US" dirty="0"/>
              <a:t> &amp; Ahmed </a:t>
            </a:r>
            <a:r>
              <a:rPr lang="en-US" dirty="0" smtClean="0"/>
              <a:t>identiﬁed </a:t>
            </a:r>
            <a:r>
              <a:rPr lang="en-US" dirty="0"/>
              <a:t>12 small observational studies (total 576 subjects with obesity followed between 12 and 32 months) that assessed the long-term effects of </a:t>
            </a:r>
            <a:r>
              <a:rPr lang="en-US" b="1" dirty="0">
                <a:solidFill>
                  <a:srgbClr val="FFC000"/>
                </a:solidFill>
              </a:rPr>
              <a:t>RYGB</a:t>
            </a:r>
            <a:r>
              <a:rPr lang="en-US" dirty="0"/>
              <a:t> on NAFLD and liver steatosis using a combination of clinical and histological outcomes.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authors observed that in every case, RYBG was associated with a signiﬁcant improvement in liver function. </a:t>
            </a:r>
            <a:r>
              <a:rPr lang="en-US" b="1" dirty="0" smtClean="0">
                <a:solidFill>
                  <a:srgbClr val="FFC000"/>
                </a:solidFill>
              </a:rPr>
              <a:t>Complete regression </a:t>
            </a:r>
            <a:r>
              <a:rPr lang="en-US" dirty="0" smtClean="0"/>
              <a:t>of NAFLD ranged between 60% and 83%, and resolution of </a:t>
            </a:r>
            <a:r>
              <a:rPr lang="en-US" b="1" dirty="0" smtClean="0"/>
              <a:t>liver ﬁbrosis </a:t>
            </a:r>
            <a:r>
              <a:rPr lang="en-US" dirty="0" smtClean="0"/>
              <a:t>ranged between 35% and 50%.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2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and chronic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a recent study, nutritional intervention leading to weight loss &gt;10% </a:t>
            </a:r>
            <a:r>
              <a:rPr lang="en-US" b="1" dirty="0">
                <a:solidFill>
                  <a:srgbClr val="FFC000"/>
                </a:solidFill>
              </a:rPr>
              <a:t>over four months </a:t>
            </a:r>
            <a:r>
              <a:rPr lang="en-US" dirty="0"/>
              <a:t>resulted in a signiﬁcant improvement in OA symptoms, although there were no radiological signs of </a:t>
            </a:r>
            <a:r>
              <a:rPr lang="en-US" dirty="0" smtClean="0"/>
              <a:t>improvement.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Similar </a:t>
            </a:r>
            <a:r>
              <a:rPr lang="en-US" dirty="0"/>
              <a:t>results were reported in an RCT by </a:t>
            </a:r>
            <a:r>
              <a:rPr lang="en-US" dirty="0" err="1"/>
              <a:t>Bliddal</a:t>
            </a:r>
            <a:r>
              <a:rPr lang="en-US" dirty="0"/>
              <a:t> et al</a:t>
            </a:r>
            <a:r>
              <a:rPr lang="en-US" dirty="0" smtClean="0"/>
              <a:t>., </a:t>
            </a:r>
            <a:r>
              <a:rPr lang="en-US" dirty="0"/>
              <a:t>who documented that a behavioral intervention that resulted in an </a:t>
            </a:r>
            <a:r>
              <a:rPr lang="en-US" dirty="0" smtClean="0"/>
              <a:t>additional 7% weight loss </a:t>
            </a:r>
            <a:r>
              <a:rPr lang="en-US" b="1" dirty="0" smtClean="0">
                <a:solidFill>
                  <a:srgbClr val="FFC000"/>
                </a:solidFill>
              </a:rPr>
              <a:t>over one year </a:t>
            </a:r>
            <a:r>
              <a:rPr lang="en-US" dirty="0" smtClean="0"/>
              <a:t>(10.9 kg) compared to standard care (3.6kg) was associated with a signiﬁcant long-term decrease in joint pain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6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Pooled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Accordingly, </a:t>
            </a:r>
            <a:r>
              <a:rPr lang="en-US" dirty="0"/>
              <a:t>a meta-analysis by Christensen et al., which included four RCTs with 454 patients randomized to standard care or behavioral weight-loss interventions, reported that a </a:t>
            </a:r>
            <a:r>
              <a:rPr lang="en-US" b="1" dirty="0">
                <a:solidFill>
                  <a:srgbClr val="FFC000"/>
                </a:solidFill>
              </a:rPr>
              <a:t>modest weight loss of 6</a:t>
            </a:r>
            <a:r>
              <a:rPr lang="en-US" dirty="0"/>
              <a:t>.1 kg (5.1% of initial body weight) was associated with a signiﬁcant improvement in physical disability.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smtClean="0"/>
              <a:t>recent systematic review by </a:t>
            </a:r>
            <a:r>
              <a:rPr lang="en-US" dirty="0" err="1" smtClean="0"/>
              <a:t>Groen</a:t>
            </a:r>
            <a:r>
              <a:rPr lang="en-US" dirty="0" smtClean="0"/>
              <a:t> et al. (total 2,286 subjects followed between </a:t>
            </a:r>
            <a:r>
              <a:rPr lang="en-US" b="1" dirty="0" smtClean="0">
                <a:solidFill>
                  <a:srgbClr val="FFC000"/>
                </a:solidFill>
              </a:rPr>
              <a:t>three months and eight years</a:t>
            </a:r>
            <a:r>
              <a:rPr lang="en-US" dirty="0" smtClean="0"/>
              <a:t>) that assessed the effects of </a:t>
            </a:r>
            <a:r>
              <a:rPr lang="en-US" b="1" dirty="0" smtClean="0"/>
              <a:t>bariatric surgery </a:t>
            </a:r>
            <a:r>
              <a:rPr lang="en-US" dirty="0"/>
              <a:t>on knee pain and stiffness, physical function, and range of motion. </a:t>
            </a:r>
            <a:r>
              <a:rPr lang="en-US" dirty="0" smtClean="0"/>
              <a:t>Overall</a:t>
            </a:r>
            <a:r>
              <a:rPr lang="en-US" dirty="0"/>
              <a:t>, </a:t>
            </a:r>
            <a:r>
              <a:rPr lang="en-US" b="1" dirty="0">
                <a:solidFill>
                  <a:srgbClr val="FFC000"/>
                </a:solidFill>
              </a:rPr>
              <a:t>73% </a:t>
            </a:r>
            <a:r>
              <a:rPr lang="en-US" dirty="0"/>
              <a:t>of all surgery subjects reported a signiﬁcant improvement in symptoms.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9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Obstructive sleep apnea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diagnosis and severity of OSA are deﬁned by the average number of disordered breathing events per hour [</a:t>
            </a:r>
            <a:r>
              <a:rPr lang="en-US" b="1" dirty="0">
                <a:solidFill>
                  <a:srgbClr val="FFC000"/>
                </a:solidFill>
              </a:rPr>
              <a:t>the apnea-hypopnea index (AHI)</a:t>
            </a:r>
            <a:r>
              <a:rPr lang="en-US" dirty="0"/>
              <a:t>]. Typically, OSA syndrome is deﬁned as an AHI of </a:t>
            </a:r>
            <a:r>
              <a:rPr lang="en-US" b="1" dirty="0">
                <a:solidFill>
                  <a:srgbClr val="FFC000"/>
                </a:solidFill>
              </a:rPr>
              <a:t>5 or greater </a:t>
            </a:r>
            <a:r>
              <a:rPr lang="en-US" dirty="0"/>
              <a:t>with associated symptoms (excessive daytime sleepiness, fatigue, or impaired cognition) or an </a:t>
            </a:r>
            <a:r>
              <a:rPr lang="en-US" b="1" dirty="0">
                <a:solidFill>
                  <a:srgbClr val="FFC000"/>
                </a:solidFill>
              </a:rPr>
              <a:t>AHI of 15 or greater</a:t>
            </a:r>
            <a:r>
              <a:rPr lang="en-US" dirty="0"/>
              <a:t>, regardless of associated </a:t>
            </a:r>
            <a:r>
              <a:rPr lang="en-US" dirty="0" smtClean="0"/>
              <a:t>symptoms.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recent systematic review that included seven RCTs (total 519 subjects) concluded that </a:t>
            </a:r>
            <a:r>
              <a:rPr lang="en-US" b="1" dirty="0" smtClean="0">
                <a:solidFill>
                  <a:srgbClr val="FFC000"/>
                </a:solidFill>
              </a:rPr>
              <a:t>behavioral </a:t>
            </a:r>
            <a:r>
              <a:rPr lang="en-US" b="1" dirty="0">
                <a:solidFill>
                  <a:srgbClr val="FFC000"/>
                </a:solidFill>
              </a:rPr>
              <a:t>interventions </a:t>
            </a:r>
            <a:r>
              <a:rPr lang="en-US" dirty="0"/>
              <a:t>caused a modest but signiﬁcant decrease in the severity of OSA (change in AHI of −</a:t>
            </a:r>
            <a:r>
              <a:rPr lang="en-US" dirty="0" smtClean="0"/>
              <a:t>6.0 events/hour compared to baseline). However, the effect </a:t>
            </a:r>
            <a:r>
              <a:rPr lang="en-US" dirty="0" smtClean="0"/>
              <a:t>was </a:t>
            </a:r>
            <a:r>
              <a:rPr lang="en-US" dirty="0" smtClean="0"/>
              <a:t>not large </a:t>
            </a:r>
            <a:r>
              <a:rPr lang="en-US" dirty="0"/>
              <a:t>enough to signiﬁcantly affect the prevalence of </a:t>
            </a:r>
            <a:r>
              <a:rPr lang="en-US" dirty="0" smtClean="0"/>
              <a:t>OSA.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89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Bariatric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 a systematic review of the impact of bariatric surgery on OSA, which included 13,900 </a:t>
            </a:r>
            <a:r>
              <a:rPr lang="en-US" dirty="0" smtClean="0"/>
              <a:t>participants from 69 different studies (including 3 RCTs), bariatric surgery resulted in an average </a:t>
            </a:r>
            <a:r>
              <a:rPr lang="en-US" dirty="0"/>
              <a:t>68.3% of excess weight loss and signiﬁcant partial resolution (75%) or total resolution (30%) of </a:t>
            </a:r>
            <a:r>
              <a:rPr lang="en-US" dirty="0" smtClean="0"/>
              <a:t>OSA.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authors also observed that biliopancreatic diversion was associated with a greater </a:t>
            </a:r>
            <a:r>
              <a:rPr lang="en-US" dirty="0"/>
              <a:t>beneﬁt for OSA symptoms (99% </a:t>
            </a:r>
            <a:r>
              <a:rPr lang="en-US" dirty="0" smtClean="0"/>
              <a:t>improvement), followed </a:t>
            </a:r>
            <a:r>
              <a:rPr lang="en-US" dirty="0"/>
              <a:t>by laparoscopic </a:t>
            </a:r>
            <a:r>
              <a:rPr lang="en-US" dirty="0" smtClean="0"/>
              <a:t>sleeve </a:t>
            </a:r>
            <a:r>
              <a:rPr lang="en-US" dirty="0" err="1" smtClean="0"/>
              <a:t>gastrecomy</a:t>
            </a:r>
            <a:r>
              <a:rPr lang="en-US" dirty="0" smtClean="0"/>
              <a:t> (LSG) </a:t>
            </a:r>
            <a:r>
              <a:rPr lang="en-US" dirty="0"/>
              <a:t>(72% </a:t>
            </a:r>
            <a:r>
              <a:rPr lang="en-US" dirty="0" smtClean="0"/>
              <a:t>improvement), </a:t>
            </a:r>
            <a:r>
              <a:rPr lang="en-US" dirty="0"/>
              <a:t>RYBG (73% </a:t>
            </a:r>
            <a:r>
              <a:rPr lang="en-US" dirty="0" smtClean="0"/>
              <a:t>improvement), </a:t>
            </a:r>
            <a:r>
              <a:rPr lang="en-US" dirty="0"/>
              <a:t>and LAGB (70.5% </a:t>
            </a:r>
            <a:r>
              <a:rPr lang="en-US" dirty="0" smtClean="0"/>
              <a:t>improvement).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01" t="23837" r="11690" b="5706"/>
          <a:stretch/>
        </p:blipFill>
        <p:spPr>
          <a:xfrm>
            <a:off x="2228046" y="321836"/>
            <a:ext cx="7791718" cy="63107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Fertility/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Among men, intentional weight loss (either by behavioral or surgical means) has </a:t>
            </a:r>
            <a:r>
              <a:rPr lang="en-US" dirty="0"/>
              <a:t>been associated with a proportional </a:t>
            </a:r>
            <a:r>
              <a:rPr lang="en-US" b="1" dirty="0">
                <a:solidFill>
                  <a:srgbClr val="FFC000"/>
                </a:solidFill>
              </a:rPr>
              <a:t>increase</a:t>
            </a:r>
            <a:r>
              <a:rPr lang="en-US" dirty="0"/>
              <a:t> in plasma </a:t>
            </a:r>
            <a:r>
              <a:rPr lang="en-US" b="1" dirty="0">
                <a:solidFill>
                  <a:srgbClr val="FFC000"/>
                </a:solidFill>
              </a:rPr>
              <a:t>levels of testosterone </a:t>
            </a:r>
            <a:r>
              <a:rPr lang="en-US" dirty="0"/>
              <a:t>and gonadotropins as well as a decrease in levels of </a:t>
            </a:r>
            <a:r>
              <a:rPr lang="en-US" dirty="0" smtClean="0"/>
              <a:t>estradiol.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Similarly</a:t>
            </a:r>
            <a:r>
              <a:rPr lang="en-US" dirty="0" smtClean="0"/>
              <a:t>, bariatric surgery is associated with </a:t>
            </a:r>
            <a:r>
              <a:rPr lang="en-US" dirty="0"/>
              <a:t>increased serum testosterone levels but paradoxically results in deterioration in sperm quality 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smtClean="0"/>
              <a:t>evidence supporting an effect of weight loss on the </a:t>
            </a:r>
            <a:r>
              <a:rPr lang="en-US" b="1" dirty="0" smtClean="0">
                <a:solidFill>
                  <a:srgbClr val="FFC000"/>
                </a:solidFill>
              </a:rPr>
              <a:t>management of fertility issues </a:t>
            </a:r>
            <a:r>
              <a:rPr lang="en-US" dirty="0" smtClean="0"/>
              <a:t>is of relative low quality, but the over all results suggest a beneﬁt 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8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recent study by Johansson et al. documented more than half a million pregnancies from the Swedish Medical Birth Register records, including 670 that occurred in women who underwent bariatric surgery before pregnancy.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smtClean="0"/>
              <a:t>authors found that compared with matched control pregnancies, mothers undergoing </a:t>
            </a:r>
            <a:r>
              <a:rPr lang="en-US" dirty="0" smtClean="0"/>
              <a:t>pre-pregnancy </a:t>
            </a:r>
            <a:r>
              <a:rPr lang="en-US" dirty="0" smtClean="0"/>
              <a:t>bariatric surgery had </a:t>
            </a:r>
            <a:r>
              <a:rPr lang="en-US" b="1" dirty="0" smtClean="0">
                <a:solidFill>
                  <a:srgbClr val="FFC000"/>
                </a:solidFill>
              </a:rPr>
              <a:t>lower risks of gestational diabetes </a:t>
            </a:r>
            <a:r>
              <a:rPr lang="en-US" dirty="0" smtClean="0"/>
              <a:t>(1.9% versus 6.8%; OR 0.25; 95% CI: 0.13–0.47) or </a:t>
            </a:r>
            <a:r>
              <a:rPr lang="en-US" b="1" dirty="0" smtClean="0">
                <a:solidFill>
                  <a:srgbClr val="FFC000"/>
                </a:solidFill>
              </a:rPr>
              <a:t>large-for-gestational-age infants </a:t>
            </a:r>
            <a:r>
              <a:rPr lang="en-US" dirty="0" smtClean="0"/>
              <a:t>(8.6% versus 22.4%; OR 0.33; 95% CI: </a:t>
            </a:r>
            <a:r>
              <a:rPr lang="en-US" dirty="0" smtClean="0"/>
              <a:t>0.24–0.44).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6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Obstetric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effect of bariatric surgery on obstetric outcomes was evaluated in a systematic review by </a:t>
            </a:r>
            <a:r>
              <a:rPr lang="en-US" dirty="0" err="1"/>
              <a:t>Maggard</a:t>
            </a:r>
            <a:r>
              <a:rPr lang="en-US" dirty="0"/>
              <a:t> et al</a:t>
            </a:r>
            <a:r>
              <a:rPr lang="en-US" dirty="0" smtClean="0"/>
              <a:t>., who </a:t>
            </a:r>
            <a:r>
              <a:rPr lang="en-US" dirty="0"/>
              <a:t>included 75 cohort studies and concluded that compared with obese controls, pregnancies after bariatric surgery were less likely to present complications such as </a:t>
            </a:r>
            <a:r>
              <a:rPr lang="en-US" b="1" dirty="0">
                <a:solidFill>
                  <a:srgbClr val="FFC000"/>
                </a:solidFill>
              </a:rPr>
              <a:t>gestational diabetes </a:t>
            </a:r>
            <a:r>
              <a:rPr lang="en-US" dirty="0"/>
              <a:t>(0% versus 22.1%), </a:t>
            </a:r>
            <a:r>
              <a:rPr lang="en-US" b="1" dirty="0">
                <a:solidFill>
                  <a:srgbClr val="FFC000"/>
                </a:solidFill>
              </a:rPr>
              <a:t>preeclampsia</a:t>
            </a:r>
            <a:r>
              <a:rPr lang="en-US" dirty="0"/>
              <a:t> (0% versus 3.1%), low birth weight (7.7% </a:t>
            </a:r>
            <a:r>
              <a:rPr lang="en-US" dirty="0" smtClean="0"/>
              <a:t>versus 10.6</a:t>
            </a:r>
            <a:r>
              <a:rPr lang="en-US" dirty="0"/>
              <a:t>%),and </a:t>
            </a:r>
            <a:r>
              <a:rPr lang="en-US" b="1" dirty="0" err="1">
                <a:solidFill>
                  <a:srgbClr val="FFC000"/>
                </a:solidFill>
              </a:rPr>
              <a:t>macrosomia</a:t>
            </a:r>
            <a:r>
              <a:rPr lang="en-US" dirty="0"/>
              <a:t> (7.7% versus 14.6%).</a:t>
            </a:r>
          </a:p>
          <a:p>
            <a:pPr>
              <a:lnSpc>
                <a:spcPct val="150000"/>
              </a:lnSpc>
            </a:pPr>
            <a:r>
              <a:rPr lang="en-US" dirty="0"/>
              <a:t>Nevertheless, female patients who undergo bariatric surgery are generally advised not to become pregnant in the ﬁrst 18 to 24 months post surgery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Cancer prevalence and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Several recent studies have focused on the effect of intentional weight loss, especially the effect </a:t>
            </a:r>
            <a:r>
              <a:rPr lang="en-US" dirty="0"/>
              <a:t>of </a:t>
            </a:r>
            <a:r>
              <a:rPr lang="en-US" dirty="0" smtClean="0"/>
              <a:t>bariatric surgery, on </a:t>
            </a:r>
            <a:r>
              <a:rPr lang="en-US" dirty="0"/>
              <a:t>cancer </a:t>
            </a:r>
            <a:r>
              <a:rPr lang="en-US" dirty="0" smtClean="0"/>
              <a:t>incidence, </a:t>
            </a:r>
            <a:r>
              <a:rPr lang="en-US" dirty="0" smtClean="0"/>
              <a:t>mortality, and </a:t>
            </a:r>
            <a:r>
              <a:rPr lang="en-US" dirty="0" smtClean="0"/>
              <a:t>recurrence.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The IOWA Women’s Health Study demonstrated that </a:t>
            </a:r>
            <a:r>
              <a:rPr lang="en-US" dirty="0"/>
              <a:t>in more than </a:t>
            </a:r>
            <a:r>
              <a:rPr lang="en-US" dirty="0" smtClean="0"/>
              <a:t>20,000 postmenopausal women who were initially free of cancer, intentional </a:t>
            </a:r>
            <a:r>
              <a:rPr lang="en-US" dirty="0" smtClean="0"/>
              <a:t>weight loss might reduce the risk of obesity-related cancers </a:t>
            </a:r>
            <a:r>
              <a:rPr lang="en-US" dirty="0" smtClean="0"/>
              <a:t>(by </a:t>
            </a:r>
            <a:r>
              <a:rPr lang="en-US" b="1" dirty="0" smtClean="0">
                <a:solidFill>
                  <a:srgbClr val="FFC000"/>
                </a:solidFill>
              </a:rPr>
              <a:t>11% for any cancer </a:t>
            </a:r>
            <a:r>
              <a:rPr lang="en-US" dirty="0" smtClean="0"/>
              <a:t>(RR=0.89</a:t>
            </a:r>
            <a:r>
              <a:rPr lang="en-US" dirty="0"/>
              <a:t>, 95% CI 0.79-1.00), by </a:t>
            </a:r>
            <a:r>
              <a:rPr lang="en-US" b="1" dirty="0">
                <a:solidFill>
                  <a:srgbClr val="FFC000"/>
                </a:solidFill>
              </a:rPr>
              <a:t>19% for breast cancer</a:t>
            </a:r>
            <a:r>
              <a:rPr lang="en-US" dirty="0"/>
              <a:t> (RR=0.81, 95% CI 0.66-1.00), by </a:t>
            </a:r>
            <a:r>
              <a:rPr lang="en-US" b="1" dirty="0">
                <a:solidFill>
                  <a:srgbClr val="FFC000"/>
                </a:solidFill>
              </a:rPr>
              <a:t>9% for colon cancer </a:t>
            </a:r>
            <a:r>
              <a:rPr lang="en-US" dirty="0"/>
              <a:t>(RR=0.91, 95% CI 0.66-1.24), by </a:t>
            </a:r>
            <a:r>
              <a:rPr lang="en-US" b="1" dirty="0">
                <a:solidFill>
                  <a:srgbClr val="FFC000"/>
                </a:solidFill>
              </a:rPr>
              <a:t>4% for endometrial cancer </a:t>
            </a:r>
            <a:r>
              <a:rPr lang="en-US" dirty="0"/>
              <a:t>(RR=0.96, 95% CI 0.61-1.52), and by </a:t>
            </a:r>
            <a:r>
              <a:rPr lang="en-US" b="1" dirty="0">
                <a:solidFill>
                  <a:srgbClr val="FFC000"/>
                </a:solidFill>
              </a:rPr>
              <a:t>14% for all obesity-related cancer </a:t>
            </a:r>
            <a:r>
              <a:rPr lang="en-US" dirty="0"/>
              <a:t>(RR=0.86, 95% CI </a:t>
            </a:r>
            <a:r>
              <a:rPr lang="en-US" dirty="0" smtClean="0"/>
              <a:t>0.74-1.01).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78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Bariatric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5412"/>
            <a:ext cx="8946541" cy="4672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Findings from a recent systematic review that included 13 studies assessing cancer mortality after bariatric surgery (including four controlled studies) </a:t>
            </a:r>
            <a:r>
              <a:rPr lang="en-US" dirty="0" smtClean="0"/>
              <a:t>suggest </a:t>
            </a:r>
            <a:r>
              <a:rPr lang="en-US" dirty="0"/>
              <a:t>a signiﬁcant reduction in the risk of cancer death following bariatric surgery, with </a:t>
            </a:r>
            <a:r>
              <a:rPr lang="en-US" b="1" dirty="0">
                <a:solidFill>
                  <a:srgbClr val="FFC000"/>
                </a:solidFill>
              </a:rPr>
              <a:t>odds ratios ranging from 0.12 to </a:t>
            </a:r>
            <a:r>
              <a:rPr lang="en-US" b="1" dirty="0" smtClean="0">
                <a:solidFill>
                  <a:srgbClr val="FFC000"/>
                </a:solidFill>
              </a:rPr>
              <a:t>0.88.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Overall, there is a need for further evaluation of sustained intentional weight loss in the obese, and studies need to rely less on self-reported weight data and have a greater focus on male populations.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8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111" t="25408" r="11444" b="23037"/>
          <a:stretch/>
        </p:blipFill>
        <p:spPr>
          <a:xfrm>
            <a:off x="1439333" y="1063415"/>
            <a:ext cx="8669867" cy="5299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9333" y="3094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JansonText-Roman"/>
              </a:rPr>
              <a:t>Incidence </a:t>
            </a:r>
            <a:r>
              <a:rPr lang="en-US" dirty="0" smtClean="0">
                <a:latin typeface="JansonText-Roman"/>
              </a:rPr>
              <a:t>of cancer </a:t>
            </a:r>
            <a:r>
              <a:rPr lang="en-US" dirty="0">
                <a:latin typeface="JansonText-Roman"/>
              </a:rPr>
              <a:t>following bariatric surgery: systematic review and meta-analysis. </a:t>
            </a:r>
            <a:r>
              <a:rPr lang="en-US" i="1" dirty="0" err="1">
                <a:latin typeface="JansonText-Italic"/>
              </a:rPr>
              <a:t>Obes</a:t>
            </a:r>
            <a:r>
              <a:rPr lang="en-US" i="1" dirty="0">
                <a:latin typeface="JansonText-Italic"/>
              </a:rPr>
              <a:t>. Surg</a:t>
            </a:r>
            <a:r>
              <a:rPr lang="en-US" i="1" dirty="0" smtClean="0">
                <a:latin typeface="JansonText-Italic"/>
              </a:rPr>
              <a:t>. (2014) </a:t>
            </a:r>
            <a:r>
              <a:rPr lang="en-US" dirty="0">
                <a:latin typeface="JansonText-Roman"/>
              </a:rPr>
              <a:t>24:1499–509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04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systematic review by Blaine et al. included more than 4,500 </a:t>
            </a:r>
            <a:r>
              <a:rPr lang="en-US" dirty="0" smtClean="0"/>
              <a:t>subjects, the </a:t>
            </a:r>
            <a:r>
              <a:rPr lang="en-US" dirty="0"/>
              <a:t>authors observed that the long-term effects of different interventions on weight loss are </a:t>
            </a:r>
            <a:r>
              <a:rPr lang="en-US" b="1" dirty="0">
                <a:solidFill>
                  <a:srgbClr val="FFC000"/>
                </a:solidFill>
              </a:rPr>
              <a:t>highly variable </a:t>
            </a:r>
            <a:r>
              <a:rPr lang="en-US" dirty="0"/>
              <a:t>depending on the </a:t>
            </a:r>
            <a:r>
              <a:rPr lang="en-US" b="1" dirty="0">
                <a:solidFill>
                  <a:srgbClr val="FFC000"/>
                </a:solidFill>
              </a:rPr>
              <a:t>type of intervention </a:t>
            </a:r>
            <a:r>
              <a:rPr lang="en-US" dirty="0"/>
              <a:t>(2 kg weight loss for psychotherapy and 30 kg for pharmacological/surgical interventions</a:t>
            </a:r>
            <a:r>
              <a:rPr lang="en-US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dirty="0"/>
              <a:t>In terms of </a:t>
            </a:r>
            <a:r>
              <a:rPr lang="en-US" b="1" dirty="0">
                <a:solidFill>
                  <a:srgbClr val="FFC000"/>
                </a:solidFill>
              </a:rPr>
              <a:t>depression</a:t>
            </a:r>
            <a:r>
              <a:rPr lang="en-US" dirty="0"/>
              <a:t>, all weight-loss interventions together had a positive impact on depression, with an average four point improvement in the Beck Depression Inventory (BDI) compared to baseline.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0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88670"/>
            <a:ext cx="8946541" cy="54597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When </a:t>
            </a:r>
            <a:r>
              <a:rPr lang="en-US" dirty="0"/>
              <a:t>analyzed separately, </a:t>
            </a:r>
            <a:r>
              <a:rPr lang="en-US" b="1" dirty="0">
                <a:solidFill>
                  <a:srgbClr val="FFC000"/>
                </a:solidFill>
              </a:rPr>
              <a:t>surgical and pharmacological interventions</a:t>
            </a:r>
            <a:r>
              <a:rPr lang="en-US" dirty="0"/>
              <a:t> were associated with a greater improvement in depression scales compared to psychotherapy interventions (with a change of −5.0 versus−2.7 BDI points).</a:t>
            </a:r>
          </a:p>
          <a:p>
            <a:pPr>
              <a:lnSpc>
                <a:spcPct val="150000"/>
              </a:lnSpc>
            </a:pPr>
            <a:r>
              <a:rPr lang="en-US" dirty="0"/>
              <a:t>The over all effect </a:t>
            </a:r>
            <a:r>
              <a:rPr lang="en-US" dirty="0" smtClean="0"/>
              <a:t>on </a:t>
            </a:r>
            <a:r>
              <a:rPr lang="en-US" b="1" dirty="0">
                <a:solidFill>
                  <a:srgbClr val="FFC000"/>
                </a:solidFill>
              </a:rPr>
              <a:t>self-esteem</a:t>
            </a:r>
            <a:r>
              <a:rPr lang="en-US" dirty="0"/>
              <a:t> was also positive but </a:t>
            </a:r>
            <a:r>
              <a:rPr lang="en-US" b="1" dirty="0">
                <a:solidFill>
                  <a:srgbClr val="FFC000"/>
                </a:solidFill>
              </a:rPr>
              <a:t>less pronounced</a:t>
            </a:r>
            <a:r>
              <a:rPr lang="en-US" b="1" dirty="0"/>
              <a:t> </a:t>
            </a:r>
            <a:r>
              <a:rPr lang="en-US" dirty="0"/>
              <a:t>than that observed for depression.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contrast to the ﬁndings for depression, changes in self-esteem associated with weight loss were greater in the group receiving </a:t>
            </a:r>
            <a:r>
              <a:rPr lang="en-US" b="1" dirty="0">
                <a:solidFill>
                  <a:srgbClr val="FFC000"/>
                </a:solidFill>
              </a:rPr>
              <a:t>psycho therapeutic </a:t>
            </a:r>
            <a:r>
              <a:rPr lang="en-US" dirty="0"/>
              <a:t>interventions only, despite the fact that this group achieved a smaller weight reduction than the pharmacological/surgical intervention groups.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7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Studies have shown that obesity (particularly morbid obesity) is associated with a decline in quality </a:t>
            </a:r>
            <a:r>
              <a:rPr lang="en-US" dirty="0"/>
              <a:t>of life (QOL) and may affect different dimensions of health-related quality of life (HRQOL</a:t>
            </a:r>
            <a:r>
              <a:rPr lang="en-US" dirty="0" smtClean="0"/>
              <a:t>).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</a:t>
            </a:r>
            <a:r>
              <a:rPr lang="en-US" dirty="0">
                <a:solidFill>
                  <a:srgbClr val="FFC000"/>
                </a:solidFill>
              </a:rPr>
              <a:t>different HRQOL scales</a:t>
            </a:r>
            <a:r>
              <a:rPr lang="en-US" dirty="0"/>
              <a:t>, several studies have generally also found that long-term intentional weight loss may lead to improved </a:t>
            </a:r>
            <a:r>
              <a:rPr lang="en-US" dirty="0" smtClean="0"/>
              <a:t>QOL.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1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Dietary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sustained </a:t>
            </a:r>
            <a:r>
              <a:rPr lang="en-US" b="1" dirty="0" smtClean="0">
                <a:solidFill>
                  <a:srgbClr val="FFC000"/>
                </a:solidFill>
              </a:rPr>
              <a:t>weight loss of &gt; 5% </a:t>
            </a:r>
            <a:r>
              <a:rPr lang="en-US" dirty="0" smtClean="0"/>
              <a:t>has been proposed to offer health beneﬁts and an improvement in HRQOL.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 smtClean="0"/>
              <a:t>an RCT involving 107 obese adults, a weight-loss intervention group with </a:t>
            </a:r>
            <a:r>
              <a:rPr lang="en-US" dirty="0"/>
              <a:t>dietary prescription, dietary counseling, and exercise showed improvements in physical ﬁtness, </a:t>
            </a:r>
            <a:r>
              <a:rPr lang="en-US" dirty="0" smtClean="0"/>
              <a:t>physical function, and overall QOL.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Others have suggested that weight loss improves health related QOL only in obese individuals with </a:t>
            </a:r>
            <a:r>
              <a:rPr lang="en-US" b="1" dirty="0" smtClean="0">
                <a:solidFill>
                  <a:srgbClr val="FFC000"/>
                </a:solidFill>
              </a:rPr>
              <a:t>obesity-related comorbidities </a:t>
            </a:r>
            <a:r>
              <a:rPr lang="en-US" dirty="0" smtClean="0"/>
              <a:t>but </a:t>
            </a:r>
            <a:r>
              <a:rPr lang="en-US" b="1" dirty="0" smtClean="0">
                <a:solidFill>
                  <a:srgbClr val="FFC000"/>
                </a:solidFill>
              </a:rPr>
              <a:t>not</a:t>
            </a:r>
            <a:r>
              <a:rPr lang="en-US" dirty="0" smtClean="0"/>
              <a:t> in the so-called </a:t>
            </a:r>
            <a:r>
              <a:rPr lang="en-US" b="1" dirty="0">
                <a:solidFill>
                  <a:srgbClr val="FFC000"/>
                </a:solidFill>
              </a:rPr>
              <a:t>metabolically healthy obese </a:t>
            </a:r>
            <a:r>
              <a:rPr lang="en-US" dirty="0"/>
              <a:t>individuals 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weight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Is it true that weight loss of </a:t>
            </a:r>
            <a:r>
              <a:rPr lang="en-US" sz="2400" b="1" dirty="0" smtClean="0">
                <a:solidFill>
                  <a:srgbClr val="FFC000"/>
                </a:solidFill>
              </a:rPr>
              <a:t>5% or 10% </a:t>
            </a:r>
            <a:r>
              <a:rPr lang="en-US" sz="2400" dirty="0" smtClean="0"/>
              <a:t>can bring health improvement for </a:t>
            </a:r>
            <a:r>
              <a:rPr lang="en-US" sz="2400" b="1" dirty="0" smtClean="0">
                <a:solidFill>
                  <a:srgbClr val="FFC000"/>
                </a:solidFill>
              </a:rPr>
              <a:t>all obesity comorbidities</a:t>
            </a:r>
            <a:r>
              <a:rPr lang="en-US" sz="2400" dirty="0" smtClean="0"/>
              <a:t>? If not, how much weight loss is needed to produce clinically meaningful improvement in the various risk factors, comorbid diseases and mortality that are associated with obesity?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339" t="14759" r="6000" b="11071"/>
          <a:stretch/>
        </p:blipFill>
        <p:spPr>
          <a:xfrm>
            <a:off x="1659988" y="295729"/>
            <a:ext cx="8482818" cy="63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07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Pharmacologic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Analyzing data from two 56-weeks randomized placebo-controlled trials (EQUIP and CONQUER) on effects of Phentermine/</a:t>
            </a:r>
            <a:r>
              <a:rPr lang="en-US" dirty="0" err="1" smtClean="0"/>
              <a:t>Topiramate</a:t>
            </a:r>
            <a:r>
              <a:rPr lang="en-US" dirty="0" smtClean="0"/>
              <a:t>, </a:t>
            </a:r>
            <a:r>
              <a:rPr lang="en-US" dirty="0" err="1" smtClean="0"/>
              <a:t>Kolotkin</a:t>
            </a:r>
            <a:r>
              <a:rPr lang="en-US" dirty="0" smtClean="0"/>
              <a:t> </a:t>
            </a:r>
            <a:r>
              <a:rPr lang="en-US" dirty="0"/>
              <a:t>et al</a:t>
            </a:r>
            <a:r>
              <a:rPr lang="en-US" dirty="0" smtClean="0"/>
              <a:t>. </a:t>
            </a:r>
            <a:r>
              <a:rPr lang="en-US" dirty="0"/>
              <a:t>found </a:t>
            </a:r>
            <a:r>
              <a:rPr lang="en-US" dirty="0" smtClean="0"/>
              <a:t>that </a:t>
            </a:r>
            <a:r>
              <a:rPr lang="en-US" dirty="0" smtClean="0"/>
              <a:t>both </a:t>
            </a:r>
            <a:r>
              <a:rPr lang="en-US" dirty="0"/>
              <a:t>trials demonstrated that treatment </a:t>
            </a:r>
            <a:r>
              <a:rPr lang="en-US" dirty="0" smtClean="0"/>
              <a:t>with phentermine/</a:t>
            </a:r>
            <a:r>
              <a:rPr lang="en-US" dirty="0" err="1" smtClean="0"/>
              <a:t>topiramate</a:t>
            </a:r>
            <a:r>
              <a:rPr lang="en-US" dirty="0" smtClean="0"/>
              <a:t> </a:t>
            </a:r>
            <a:r>
              <a:rPr lang="en-US" dirty="0"/>
              <a:t>improved HRQOL compared </a:t>
            </a:r>
            <a:r>
              <a:rPr lang="en-US" dirty="0" smtClean="0"/>
              <a:t>with placebo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Although </a:t>
            </a:r>
            <a:r>
              <a:rPr lang="en-US" dirty="0"/>
              <a:t>reduction in BMI accounted for </a:t>
            </a:r>
            <a:r>
              <a:rPr lang="en-US" dirty="0" smtClean="0"/>
              <a:t>the majority </a:t>
            </a:r>
            <a:r>
              <a:rPr lang="en-US" dirty="0"/>
              <a:t>of improvements in obesity-specific and </a:t>
            </a:r>
            <a:r>
              <a:rPr lang="en-US" dirty="0" smtClean="0"/>
              <a:t>physical HRQOL</a:t>
            </a:r>
            <a:r>
              <a:rPr lang="en-US" dirty="0"/>
              <a:t>, decrease in depressive symptoms was also </a:t>
            </a:r>
            <a:r>
              <a:rPr lang="en-US" dirty="0" smtClean="0"/>
              <a:t>a significant </a:t>
            </a:r>
            <a:r>
              <a:rPr lang="en-US" dirty="0"/>
              <a:t>mediator.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036" t="12857" r="11357" b="14762"/>
          <a:stretch/>
        </p:blipFill>
        <p:spPr>
          <a:xfrm>
            <a:off x="1534885" y="275268"/>
            <a:ext cx="8474529" cy="62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57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788670"/>
            <a:ext cx="8946541" cy="545972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recent systematic review examining 20 studies which provided adequate data demonstrated that </a:t>
            </a:r>
            <a:r>
              <a:rPr lang="en-US" dirty="0"/>
              <a:t>significant weight loss after bariatric surgery </a:t>
            </a:r>
            <a:r>
              <a:rPr lang="en-US" dirty="0" smtClean="0"/>
              <a:t>may be </a:t>
            </a:r>
            <a:r>
              <a:rPr lang="en-US" dirty="0"/>
              <a:t>associated with improvements in </a:t>
            </a:r>
            <a:r>
              <a:rPr lang="en-US" dirty="0" err="1"/>
              <a:t>HRQoL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non-bariatric studies with weight loss </a:t>
            </a:r>
            <a:r>
              <a:rPr lang="en-US" dirty="0" smtClean="0"/>
              <a:t>of ≥ 5%, improvements </a:t>
            </a:r>
            <a:r>
              <a:rPr lang="en-US" dirty="0"/>
              <a:t>in some aspects of </a:t>
            </a:r>
            <a:r>
              <a:rPr lang="en-US" dirty="0" err="1"/>
              <a:t>HRQoL</a:t>
            </a:r>
            <a:r>
              <a:rPr lang="en-US" dirty="0"/>
              <a:t> were noted, although the causal nature of the relationship </a:t>
            </a:r>
            <a:r>
              <a:rPr lang="en-US" dirty="0" smtClean="0"/>
              <a:t>is uncertain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Although </a:t>
            </a:r>
            <a:r>
              <a:rPr lang="en-US" dirty="0"/>
              <a:t>many SF-36 and IWQOL-Lite domain scores increased, improvements were </a:t>
            </a:r>
            <a:r>
              <a:rPr lang="en-US" dirty="0" smtClean="0"/>
              <a:t>typically only </a:t>
            </a:r>
            <a:r>
              <a:rPr lang="en-US" dirty="0"/>
              <a:t>significant for physical, rather than </a:t>
            </a:r>
            <a:r>
              <a:rPr lang="en-US" dirty="0" smtClean="0"/>
              <a:t>mental.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systematic review provides </a:t>
            </a:r>
            <a:r>
              <a:rPr lang="en-US" dirty="0" smtClean="0"/>
              <a:t>evidence supporting </a:t>
            </a:r>
            <a:r>
              <a:rPr lang="en-US" dirty="0"/>
              <a:t>that weight loss may improve </a:t>
            </a:r>
            <a:r>
              <a:rPr lang="en-US" dirty="0" err="1"/>
              <a:t>HRQoL</a:t>
            </a:r>
            <a:r>
              <a:rPr lang="en-US" dirty="0"/>
              <a:t> in people with overweight/obesity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72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There </a:t>
            </a:r>
            <a:r>
              <a:rPr lang="en-US" dirty="0" smtClean="0"/>
              <a:t>is now considerable evidence that intentional weight loss is associated </a:t>
            </a:r>
            <a:r>
              <a:rPr lang="en-US" dirty="0"/>
              <a:t>with clinically relevant beneﬁts for the majority of </a:t>
            </a:r>
            <a:r>
              <a:rPr lang="en-US" dirty="0" smtClean="0"/>
              <a:t>health </a:t>
            </a:r>
            <a:r>
              <a:rPr lang="en-US" dirty="0"/>
              <a:t>issues.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However</a:t>
            </a:r>
            <a:r>
              <a:rPr lang="en-US" dirty="0"/>
              <a:t>, the degree of weight loss that must be achieved and sustained to </a:t>
            </a:r>
            <a:r>
              <a:rPr lang="en-US" dirty="0" smtClean="0"/>
              <a:t>gain </a:t>
            </a:r>
            <a:r>
              <a:rPr lang="en-US" dirty="0"/>
              <a:t>these beneﬁts varies widely between comorbidities.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8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995082"/>
          </a:xfrm>
        </p:spPr>
        <p:txBody>
          <a:bodyPr/>
          <a:lstStyle/>
          <a:p>
            <a:r>
              <a:rPr lang="en-US" dirty="0" smtClean="0"/>
              <a:t>A 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Intentional weight loss is associated with a </a:t>
            </a:r>
            <a:r>
              <a:rPr lang="en-US" dirty="0" smtClean="0"/>
              <a:t>reduction </a:t>
            </a:r>
            <a:r>
              <a:rPr lang="en-US" dirty="0" smtClean="0"/>
              <a:t>in blood pressure</a:t>
            </a:r>
            <a:r>
              <a:rPr lang="en-US" dirty="0"/>
              <a:t>, improvement in cardiac function, and reduction in cardiovascular events. The duration </a:t>
            </a:r>
            <a:r>
              <a:rPr lang="en-US" dirty="0" smtClean="0"/>
              <a:t>and magnitude of weight change required to achieve a signiﬁcant beneﬁt are still unclear</a:t>
            </a:r>
            <a:r>
              <a:rPr lang="en-US" dirty="0"/>
              <a:t>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individuals with impaired glucose metabolism at any stage, intentional weight loss </a:t>
            </a:r>
            <a:r>
              <a:rPr lang="en-US" dirty="0" smtClean="0"/>
              <a:t>achieved by any means is associated with a proportional reduction in T2DM prevalence</a:t>
            </a:r>
            <a:r>
              <a:rPr lang="en-US" dirty="0"/>
              <a:t>, severity, and progression.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9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66120"/>
            <a:ext cx="8946541" cy="548228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 smtClean="0"/>
              <a:t>Intentional </a:t>
            </a:r>
            <a:r>
              <a:rPr lang="en-US" dirty="0"/>
              <a:t>weight loss is consistently associated with a clinically relevant reduction in </a:t>
            </a:r>
            <a:r>
              <a:rPr lang="en-US" dirty="0" smtClean="0"/>
              <a:t>triglycerides and increase in HDL cholesterol. The effects of weight loss on LDL cholesterol </a:t>
            </a:r>
            <a:r>
              <a:rPr lang="en-US" dirty="0"/>
              <a:t>are less consistent. 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 smtClean="0"/>
              <a:t>Overall</a:t>
            </a:r>
            <a:r>
              <a:rPr lang="en-US" dirty="0"/>
              <a:t>, nonalcoholic fatty liver disease is commonly associated with excess weight and </a:t>
            </a:r>
            <a:r>
              <a:rPr lang="en-US" dirty="0" smtClean="0"/>
              <a:t>can show marked improvement with behavioral, pharmacological, and/or surgical weight </a:t>
            </a:r>
            <a:r>
              <a:rPr lang="en-US" dirty="0"/>
              <a:t>loss</a:t>
            </a:r>
            <a:r>
              <a:rPr lang="en-US" dirty="0" smtClean="0"/>
              <a:t>. Very rapid weight loss, however, may worsen liver histology in some patients. 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 smtClean="0"/>
              <a:t>Obesity </a:t>
            </a:r>
            <a:r>
              <a:rPr lang="en-US" dirty="0"/>
              <a:t>is widely recognized as a key modiﬁable risk factor for osteoarthritis, with signiﬁcant improvements in pain and function reported with weight loss.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8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703452"/>
            <a:ext cx="8946541" cy="595267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Obstructive </a:t>
            </a:r>
            <a:r>
              <a:rPr lang="en-US" dirty="0"/>
              <a:t>sleep apnea and obesity hypoventilation syndrome tend to improve with moderate weight loss; however, complete resolution is not common and is related to very signiﬁcant weight loss.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Pregnant </a:t>
            </a:r>
            <a:r>
              <a:rPr lang="en-US" dirty="0" smtClean="0"/>
              <a:t>women who undergo bariatric surgery seem to be less likely to present obstetric </a:t>
            </a:r>
            <a:r>
              <a:rPr lang="en-US" dirty="0"/>
              <a:t>complications such as gestational diabetes, preeclampsia, and macrosomia.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Long-term </a:t>
            </a:r>
            <a:r>
              <a:rPr lang="en-US" dirty="0"/>
              <a:t>weight loss is associated with an improvement in </a:t>
            </a:r>
            <a:r>
              <a:rPr lang="en-US" dirty="0" smtClean="0"/>
              <a:t>health related quality of life. The amount of weight loss required to achieve a signiﬁcant change</a:t>
            </a:r>
            <a:r>
              <a:rPr lang="en-US" dirty="0"/>
              <a:t>, however, remains controversial.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38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995082"/>
          </a:xfrm>
        </p:spPr>
        <p:txBody>
          <a:bodyPr/>
          <a:lstStyle/>
          <a:p>
            <a:r>
              <a:rPr lang="en-US" dirty="0" smtClean="0"/>
              <a:t>Future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precise deﬁnition of success in terms of weight loss remains controversial, and the dogmatic assumption that </a:t>
            </a:r>
            <a:r>
              <a:rPr lang="en-US" b="1" dirty="0">
                <a:solidFill>
                  <a:srgbClr val="FFC000"/>
                </a:solidFill>
              </a:rPr>
              <a:t>prolonged periods of sustained weight loss</a:t>
            </a:r>
            <a:r>
              <a:rPr lang="en-US" dirty="0"/>
              <a:t> (greater than 10 years) are more likely than shorter periods to have a beneﬁcial effect on health outcomes has never been challenged.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Some </a:t>
            </a:r>
            <a:r>
              <a:rPr lang="en-US" dirty="0"/>
              <a:t>evidence suggests that intentional weight loss may lead to meaningful reductions </a:t>
            </a:r>
            <a:r>
              <a:rPr lang="en-US" dirty="0" smtClean="0"/>
              <a:t>in several conditions, such as COPD, and cancer risk with a </a:t>
            </a:r>
            <a:r>
              <a:rPr lang="en-US" b="1" dirty="0" smtClean="0">
                <a:solidFill>
                  <a:srgbClr val="FFC000"/>
                </a:solidFill>
              </a:rPr>
              <a:t>short latency time</a:t>
            </a:r>
            <a:r>
              <a:rPr lang="en-US" dirty="0" smtClean="0"/>
              <a:t>, although </a:t>
            </a:r>
            <a:r>
              <a:rPr lang="en-US" dirty="0"/>
              <a:t>data from randomized trials are not yet available to support this hypothesis.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98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Future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7800"/>
            <a:ext cx="8946541" cy="4800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Uncertainty also remains about the potential beneﬁt or harm of intentional weight loss on patients presenting with </a:t>
            </a:r>
            <a:r>
              <a:rPr lang="en-US" b="1" dirty="0">
                <a:solidFill>
                  <a:srgbClr val="FFC000"/>
                </a:solidFill>
              </a:rPr>
              <a:t>some chronic diseases and on overall mortality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Clearly</a:t>
            </a:r>
            <a:r>
              <a:rPr lang="en-US" dirty="0"/>
              <a:t>, well controlled prospective studies are needed to better understand the natural history of obesity and the impact of weight-management interventions on morbidity, quality of life, and mortality in people living with obesity.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70" t="17637" r="6725" b="5331"/>
          <a:stretch/>
        </p:blipFill>
        <p:spPr>
          <a:xfrm>
            <a:off x="1738649" y="888644"/>
            <a:ext cx="8925059" cy="52803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76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7817" y="257857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 smtClean="0"/>
              <a:t>How much weight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7912"/>
            <a:ext cx="8946541" cy="45410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recent paper from Washington University in St Louis describes an experiment in which different levels of weight loss were assessed for their impact on metabolic function and adipose tissue biology.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40 volunteers with obesity were randomly assigned to weight maintenance or to a dietary weight loss intervention which aimed for </a:t>
            </a:r>
            <a:r>
              <a:rPr lang="en-US" sz="2400" b="1" dirty="0" smtClean="0">
                <a:solidFill>
                  <a:srgbClr val="FFC000"/>
                </a:solidFill>
              </a:rPr>
              <a:t>5% weight loss, </a:t>
            </a:r>
            <a:r>
              <a:rPr lang="en-US" sz="2400" b="1" dirty="0" smtClean="0">
                <a:solidFill>
                  <a:srgbClr val="FFC000"/>
                </a:solidFill>
              </a:rPr>
              <a:t>then 10</a:t>
            </a:r>
            <a:r>
              <a:rPr lang="en-US" sz="2400" b="1" dirty="0" smtClean="0">
                <a:solidFill>
                  <a:srgbClr val="FFC000"/>
                </a:solidFill>
              </a:rPr>
              <a:t>% weight loss and subsequently 15% weight loss.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48496"/>
            <a:ext cx="8946541" cy="45999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FFC000"/>
                </a:solidFill>
              </a:rPr>
              <a:t>actual mean weight losses </a:t>
            </a:r>
            <a:r>
              <a:rPr lang="en-US" sz="2200" dirty="0"/>
              <a:t>achieved were </a:t>
            </a:r>
            <a:r>
              <a:rPr lang="en-US" sz="2200" b="1" dirty="0">
                <a:solidFill>
                  <a:srgbClr val="FFC000"/>
                </a:solidFill>
              </a:rPr>
              <a:t>5.1%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/>
              <a:t>n = 19), </a:t>
            </a:r>
            <a:r>
              <a:rPr lang="en-US" sz="2200" b="1" dirty="0">
                <a:solidFill>
                  <a:srgbClr val="FFC000"/>
                </a:solidFill>
              </a:rPr>
              <a:t>10.8%</a:t>
            </a:r>
            <a:r>
              <a:rPr lang="en-US" sz="2200" dirty="0"/>
              <a:t> </a:t>
            </a:r>
            <a:r>
              <a:rPr lang="en-US" sz="2200" dirty="0" smtClean="0"/>
              <a:t>(n </a:t>
            </a:r>
            <a:r>
              <a:rPr lang="en-US" sz="2200" dirty="0"/>
              <a:t>= 9), and </a:t>
            </a:r>
            <a:r>
              <a:rPr lang="en-US" sz="2200" b="1" dirty="0">
                <a:solidFill>
                  <a:srgbClr val="FFC000"/>
                </a:solidFill>
              </a:rPr>
              <a:t>16.4%</a:t>
            </a:r>
            <a:r>
              <a:rPr lang="en-US" sz="2200" dirty="0"/>
              <a:t> </a:t>
            </a:r>
            <a:r>
              <a:rPr lang="en-US" sz="2200" dirty="0" smtClean="0"/>
              <a:t>(n </a:t>
            </a:r>
            <a:r>
              <a:rPr lang="en-US" sz="2200" dirty="0"/>
              <a:t>= 9). In the weight maintenance condition, 14 completed the study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Interestingly, body weight loss was associated with </a:t>
            </a:r>
            <a:r>
              <a:rPr lang="en-US" sz="2200" b="1" dirty="0">
                <a:solidFill>
                  <a:srgbClr val="FFC000"/>
                </a:solidFill>
              </a:rPr>
              <a:t>disproportionate loss of body fat </a:t>
            </a:r>
            <a:r>
              <a:rPr lang="en-US" sz="2200" dirty="0"/>
              <a:t>across multiple compartments. The 5%, 11% and 16% weight loss was associated with </a:t>
            </a:r>
            <a:r>
              <a:rPr lang="en-US" sz="2200" b="1" dirty="0">
                <a:solidFill>
                  <a:srgbClr val="FFC000"/>
                </a:solidFill>
              </a:rPr>
              <a:t>10%, 18% and 27% </a:t>
            </a:r>
            <a:r>
              <a:rPr lang="en-US" sz="2200" dirty="0"/>
              <a:t>reduction in total kg fat mass, respectively and </a:t>
            </a:r>
            <a:r>
              <a:rPr lang="en-US" sz="2200" b="1" dirty="0">
                <a:solidFill>
                  <a:srgbClr val="FFC000"/>
                </a:solidFill>
              </a:rPr>
              <a:t>9%, 23% and 30% </a:t>
            </a:r>
            <a:r>
              <a:rPr lang="en-US" sz="2200" dirty="0"/>
              <a:t>reduction in intra-abdominal adipose tissue 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Eftekharzadeh; The 12th International Congress on Endocrine Disorders, 16 November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4705-AAC7-4D58-9093-51013A03B5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09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3331</TotalTime>
  <Words>5963</Words>
  <Application>Microsoft Office PowerPoint</Application>
  <PresentationFormat>Widescreen</PresentationFormat>
  <Paragraphs>391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Century Gothic</vt:lpstr>
      <vt:lpstr>JansonText-Italic</vt:lpstr>
      <vt:lpstr>JansonText-Roman</vt:lpstr>
      <vt:lpstr>Wingdings 3</vt:lpstr>
      <vt:lpstr>Ion</vt:lpstr>
      <vt:lpstr>Medical Benefits of Weight Loss</vt:lpstr>
      <vt:lpstr>Agenda</vt:lpstr>
      <vt:lpstr>Scope</vt:lpstr>
      <vt:lpstr>Definition</vt:lpstr>
      <vt:lpstr>PowerPoint Presentation</vt:lpstr>
      <vt:lpstr>How much weight loss?</vt:lpstr>
      <vt:lpstr>PowerPoint Presentation</vt:lpstr>
      <vt:lpstr>How much weight loss?</vt:lpstr>
      <vt:lpstr>PowerPoint Presentation</vt:lpstr>
      <vt:lpstr>The preferential loss</vt:lpstr>
      <vt:lpstr>The take away message</vt:lpstr>
      <vt:lpstr>PowerPoint Presentation</vt:lpstr>
      <vt:lpstr>Possible Medical benefits</vt:lpstr>
      <vt:lpstr>Hypertension</vt:lpstr>
      <vt:lpstr>Meta-analysis</vt:lpstr>
      <vt:lpstr>PowerPoint Presentation</vt:lpstr>
      <vt:lpstr>Bariatric surgery</vt:lpstr>
      <vt:lpstr>Major cardiovascular diseases:  Coronary Artery Disease, Acute Coronary Syndromes, and Stroke/Transient Ischemic Attack </vt:lpstr>
      <vt:lpstr>Coronary heart disease</vt:lpstr>
      <vt:lpstr>Other cardiovascular effects</vt:lpstr>
      <vt:lpstr>Myocardial Infarction and Stroke</vt:lpstr>
      <vt:lpstr>Diabetes and Glucose Metabolism</vt:lpstr>
      <vt:lpstr>Impaired Glucose tolerance</vt:lpstr>
      <vt:lpstr>Impaired Fasting Glucose</vt:lpstr>
      <vt:lpstr>Impaired Glucose Tolerance</vt:lpstr>
      <vt:lpstr>Pharmacological interventions</vt:lpstr>
      <vt:lpstr>Pharmacological interventions</vt:lpstr>
      <vt:lpstr>Bariatric Surgery and Pre-diabetes</vt:lpstr>
      <vt:lpstr>Diabetes</vt:lpstr>
      <vt:lpstr>PowerPoint Presentation</vt:lpstr>
      <vt:lpstr>The Look AHEAD study</vt:lpstr>
      <vt:lpstr>Pharmacologic Intervention</vt:lpstr>
      <vt:lpstr>Pharmacologic Interventions</vt:lpstr>
      <vt:lpstr>Bariatric Surgery</vt:lpstr>
      <vt:lpstr>Bariatric Surgery</vt:lpstr>
      <vt:lpstr>Lipid Homeostasis</vt:lpstr>
      <vt:lpstr>Pharmacological Interventions</vt:lpstr>
      <vt:lpstr>Lorcaserin</vt:lpstr>
      <vt:lpstr>Phentermine/Topiramate-ER</vt:lpstr>
      <vt:lpstr>Surgical strategies</vt:lpstr>
      <vt:lpstr>Nonalcoholic Fatty Liver Disease</vt:lpstr>
      <vt:lpstr>Behavioral interventions</vt:lpstr>
      <vt:lpstr>Pharmacological interventions</vt:lpstr>
      <vt:lpstr>Bariatric surgery</vt:lpstr>
      <vt:lpstr>PowerPoint Presentation</vt:lpstr>
      <vt:lpstr>Osteoarthritis and chronic pain</vt:lpstr>
      <vt:lpstr>Pooled data</vt:lpstr>
      <vt:lpstr>Obstructive sleep apnea</vt:lpstr>
      <vt:lpstr>Bariatric surgery</vt:lpstr>
      <vt:lpstr>Fertility/ Pregnancy</vt:lpstr>
      <vt:lpstr>Pregnancy</vt:lpstr>
      <vt:lpstr>Obstetric outcomes</vt:lpstr>
      <vt:lpstr>Cancer prevalence and mortality</vt:lpstr>
      <vt:lpstr>Bariatric Surgery</vt:lpstr>
      <vt:lpstr>PowerPoint Presentation</vt:lpstr>
      <vt:lpstr>Mental health</vt:lpstr>
      <vt:lpstr>PowerPoint Presentation</vt:lpstr>
      <vt:lpstr>Quality of life</vt:lpstr>
      <vt:lpstr>Dietary prescription</vt:lpstr>
      <vt:lpstr>PowerPoint Presentation</vt:lpstr>
      <vt:lpstr>Pharmacologic intervention</vt:lpstr>
      <vt:lpstr>PowerPoint Presentation</vt:lpstr>
      <vt:lpstr>PowerPoint Presentation</vt:lpstr>
      <vt:lpstr>Conclusions and Outlook</vt:lpstr>
      <vt:lpstr>A quick review</vt:lpstr>
      <vt:lpstr>PowerPoint Presentation</vt:lpstr>
      <vt:lpstr>PowerPoint Presentation</vt:lpstr>
      <vt:lpstr>Future issues</vt:lpstr>
      <vt:lpstr>Future issues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Benefits of Weight Loss</dc:title>
  <dc:creator>Annie Eft</dc:creator>
  <cp:lastModifiedBy>آنیتا افتخارزاده</cp:lastModifiedBy>
  <cp:revision>264</cp:revision>
  <dcterms:created xsi:type="dcterms:W3CDTF">2018-11-07T09:11:11Z</dcterms:created>
  <dcterms:modified xsi:type="dcterms:W3CDTF">2018-11-15T16:30:21Z</dcterms:modified>
</cp:coreProperties>
</file>