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6" r:id="rId12"/>
    <p:sldId id="270" r:id="rId13"/>
    <p:sldId id="271" r:id="rId14"/>
    <p:sldId id="267" r:id="rId15"/>
    <p:sldId id="310"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5" r:id="rId29"/>
    <p:sldId id="287" r:id="rId30"/>
    <p:sldId id="286" r:id="rId31"/>
    <p:sldId id="288" r:id="rId32"/>
    <p:sldId id="289" r:id="rId33"/>
    <p:sldId id="290" r:id="rId34"/>
    <p:sldId id="291" r:id="rId35"/>
    <p:sldId id="292" r:id="rId36"/>
    <p:sldId id="293" r:id="rId37"/>
    <p:sldId id="294" r:id="rId38"/>
    <p:sldId id="297" r:id="rId39"/>
    <p:sldId id="300" r:id="rId40"/>
    <p:sldId id="301" r:id="rId41"/>
    <p:sldId id="302" r:id="rId42"/>
    <p:sldId id="303" r:id="rId43"/>
    <p:sldId id="304" r:id="rId44"/>
    <p:sldId id="305" r:id="rId45"/>
    <p:sldId id="306" r:id="rId46"/>
    <p:sldId id="307" r:id="rId47"/>
    <p:sldId id="308" r:id="rId48"/>
    <p:sldId id="30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5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AFD9CA-E63E-4EA7-8842-A2A9C909E9E6}"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6F73E-3421-4006-8ABF-A6553E995932}" type="slidenum">
              <a:rPr lang="en-US" smtClean="0"/>
              <a:t>‹#›</a:t>
            </a:fld>
            <a:endParaRPr lang="en-US"/>
          </a:p>
        </p:txBody>
      </p:sp>
    </p:spTree>
    <p:extLst>
      <p:ext uri="{BB962C8B-B14F-4D97-AF65-F5344CB8AC3E}">
        <p14:creationId xmlns:p14="http://schemas.microsoft.com/office/powerpoint/2010/main" val="3953266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FD9CA-E63E-4EA7-8842-A2A9C909E9E6}"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6F73E-3421-4006-8ABF-A6553E995932}" type="slidenum">
              <a:rPr lang="en-US" smtClean="0"/>
              <a:t>‹#›</a:t>
            </a:fld>
            <a:endParaRPr lang="en-US"/>
          </a:p>
        </p:txBody>
      </p:sp>
    </p:spTree>
    <p:extLst>
      <p:ext uri="{BB962C8B-B14F-4D97-AF65-F5344CB8AC3E}">
        <p14:creationId xmlns:p14="http://schemas.microsoft.com/office/powerpoint/2010/main" val="1694938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FD9CA-E63E-4EA7-8842-A2A9C909E9E6}"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6F73E-3421-4006-8ABF-A6553E995932}" type="slidenum">
              <a:rPr lang="en-US" smtClean="0"/>
              <a:t>‹#›</a:t>
            </a:fld>
            <a:endParaRPr lang="en-US"/>
          </a:p>
        </p:txBody>
      </p:sp>
    </p:spTree>
    <p:extLst>
      <p:ext uri="{BB962C8B-B14F-4D97-AF65-F5344CB8AC3E}">
        <p14:creationId xmlns:p14="http://schemas.microsoft.com/office/powerpoint/2010/main" val="122803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FD9CA-E63E-4EA7-8842-A2A9C909E9E6}"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6F73E-3421-4006-8ABF-A6553E995932}" type="slidenum">
              <a:rPr lang="en-US" smtClean="0"/>
              <a:t>‹#›</a:t>
            </a:fld>
            <a:endParaRPr lang="en-US"/>
          </a:p>
        </p:txBody>
      </p:sp>
    </p:spTree>
    <p:extLst>
      <p:ext uri="{BB962C8B-B14F-4D97-AF65-F5344CB8AC3E}">
        <p14:creationId xmlns:p14="http://schemas.microsoft.com/office/powerpoint/2010/main" val="1541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FD9CA-E63E-4EA7-8842-A2A9C909E9E6}"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6F73E-3421-4006-8ABF-A6553E995932}" type="slidenum">
              <a:rPr lang="en-US" smtClean="0"/>
              <a:t>‹#›</a:t>
            </a:fld>
            <a:endParaRPr lang="en-US"/>
          </a:p>
        </p:txBody>
      </p:sp>
    </p:spTree>
    <p:extLst>
      <p:ext uri="{BB962C8B-B14F-4D97-AF65-F5344CB8AC3E}">
        <p14:creationId xmlns:p14="http://schemas.microsoft.com/office/powerpoint/2010/main" val="321907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AFD9CA-E63E-4EA7-8842-A2A9C909E9E6}"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6F73E-3421-4006-8ABF-A6553E995932}" type="slidenum">
              <a:rPr lang="en-US" smtClean="0"/>
              <a:t>‹#›</a:t>
            </a:fld>
            <a:endParaRPr lang="en-US"/>
          </a:p>
        </p:txBody>
      </p:sp>
    </p:spTree>
    <p:extLst>
      <p:ext uri="{BB962C8B-B14F-4D97-AF65-F5344CB8AC3E}">
        <p14:creationId xmlns:p14="http://schemas.microsoft.com/office/powerpoint/2010/main" val="227359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AFD9CA-E63E-4EA7-8842-A2A9C909E9E6}" type="datetimeFigureOut">
              <a:rPr lang="en-US" smtClean="0"/>
              <a:t>8/3/2018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F6F73E-3421-4006-8ABF-A6553E995932}" type="slidenum">
              <a:rPr lang="en-US" smtClean="0"/>
              <a:t>‹#›</a:t>
            </a:fld>
            <a:endParaRPr lang="en-US"/>
          </a:p>
        </p:txBody>
      </p:sp>
    </p:spTree>
    <p:extLst>
      <p:ext uri="{BB962C8B-B14F-4D97-AF65-F5344CB8AC3E}">
        <p14:creationId xmlns:p14="http://schemas.microsoft.com/office/powerpoint/2010/main" val="42641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AFD9CA-E63E-4EA7-8842-A2A9C909E9E6}" type="datetimeFigureOut">
              <a:rPr lang="en-US" smtClean="0"/>
              <a:t>8/3/2018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6F73E-3421-4006-8ABF-A6553E995932}" type="slidenum">
              <a:rPr lang="en-US" smtClean="0"/>
              <a:t>‹#›</a:t>
            </a:fld>
            <a:endParaRPr lang="en-US"/>
          </a:p>
        </p:txBody>
      </p:sp>
    </p:spTree>
    <p:extLst>
      <p:ext uri="{BB962C8B-B14F-4D97-AF65-F5344CB8AC3E}">
        <p14:creationId xmlns:p14="http://schemas.microsoft.com/office/powerpoint/2010/main" val="63828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FD9CA-E63E-4EA7-8842-A2A9C909E9E6}" type="datetimeFigureOut">
              <a:rPr lang="en-US" smtClean="0"/>
              <a:t>8/3/2018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F6F73E-3421-4006-8ABF-A6553E995932}" type="slidenum">
              <a:rPr lang="en-US" smtClean="0"/>
              <a:t>‹#›</a:t>
            </a:fld>
            <a:endParaRPr lang="en-US"/>
          </a:p>
        </p:txBody>
      </p:sp>
    </p:spTree>
    <p:extLst>
      <p:ext uri="{BB962C8B-B14F-4D97-AF65-F5344CB8AC3E}">
        <p14:creationId xmlns:p14="http://schemas.microsoft.com/office/powerpoint/2010/main" val="161225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FD9CA-E63E-4EA7-8842-A2A9C909E9E6}"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6F73E-3421-4006-8ABF-A6553E995932}" type="slidenum">
              <a:rPr lang="en-US" smtClean="0"/>
              <a:t>‹#›</a:t>
            </a:fld>
            <a:endParaRPr lang="en-US"/>
          </a:p>
        </p:txBody>
      </p:sp>
    </p:spTree>
    <p:extLst>
      <p:ext uri="{BB962C8B-B14F-4D97-AF65-F5344CB8AC3E}">
        <p14:creationId xmlns:p14="http://schemas.microsoft.com/office/powerpoint/2010/main" val="145249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FD9CA-E63E-4EA7-8842-A2A9C909E9E6}"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6F73E-3421-4006-8ABF-A6553E995932}" type="slidenum">
              <a:rPr lang="en-US" smtClean="0"/>
              <a:t>‹#›</a:t>
            </a:fld>
            <a:endParaRPr lang="en-US"/>
          </a:p>
        </p:txBody>
      </p:sp>
    </p:spTree>
    <p:extLst>
      <p:ext uri="{BB962C8B-B14F-4D97-AF65-F5344CB8AC3E}">
        <p14:creationId xmlns:p14="http://schemas.microsoft.com/office/powerpoint/2010/main" val="119529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FD9CA-E63E-4EA7-8842-A2A9C909E9E6}" type="datetimeFigureOut">
              <a:rPr lang="en-US" smtClean="0"/>
              <a:t>8/3/2018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6F73E-3421-4006-8ABF-A6553E995932}" type="slidenum">
              <a:rPr lang="en-US" smtClean="0"/>
              <a:t>‹#›</a:t>
            </a:fld>
            <a:endParaRPr lang="en-US"/>
          </a:p>
        </p:txBody>
      </p:sp>
    </p:spTree>
    <p:extLst>
      <p:ext uri="{BB962C8B-B14F-4D97-AF65-F5344CB8AC3E}">
        <p14:creationId xmlns:p14="http://schemas.microsoft.com/office/powerpoint/2010/main" val="111102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Disease of Obesity</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Obesity is </a:t>
            </a:r>
            <a:r>
              <a:rPr lang="en-US" dirty="0" smtClean="0">
                <a:solidFill>
                  <a:srgbClr val="FF0000"/>
                </a:solidFill>
              </a:rPr>
              <a:t>no longer considered a cosmetic issue </a:t>
            </a:r>
            <a:r>
              <a:rPr lang="en-US" dirty="0" smtClean="0"/>
              <a:t>that is caused by overeating and a lack of self-control. </a:t>
            </a:r>
          </a:p>
          <a:p>
            <a:r>
              <a:rPr lang="en-US" dirty="0" smtClean="0"/>
              <a:t>The World Health Organization (</a:t>
            </a:r>
            <a:r>
              <a:rPr lang="en-US" dirty="0" smtClean="0">
                <a:solidFill>
                  <a:srgbClr val="FF0000"/>
                </a:solidFill>
              </a:rPr>
              <a:t>W.H.O.), </a:t>
            </a:r>
            <a:r>
              <a:rPr lang="en-US" dirty="0" smtClean="0"/>
              <a:t>along with National and International medical and scientific societies, now recognize obesity as </a:t>
            </a:r>
            <a:r>
              <a:rPr lang="en-US" dirty="0" smtClean="0">
                <a:solidFill>
                  <a:srgbClr val="FF0000"/>
                </a:solidFill>
              </a:rPr>
              <a:t>a chronic progressive disease </a:t>
            </a:r>
            <a:r>
              <a:rPr lang="en-US" dirty="0" smtClean="0"/>
              <a:t>resulting from</a:t>
            </a:r>
            <a:r>
              <a:rPr lang="en-US" dirty="0" smtClean="0">
                <a:solidFill>
                  <a:srgbClr val="FF0000"/>
                </a:solidFill>
              </a:rPr>
              <a:t> multiple environmental and genetic factors</a:t>
            </a:r>
            <a:r>
              <a:rPr lang="en-US" dirty="0" smtClean="0"/>
              <a:t>.</a:t>
            </a:r>
            <a:endParaRPr lang="en-US" dirty="0"/>
          </a:p>
        </p:txBody>
      </p:sp>
    </p:spTree>
    <p:extLst>
      <p:ext uri="{BB962C8B-B14F-4D97-AF65-F5344CB8AC3E}">
        <p14:creationId xmlns:p14="http://schemas.microsoft.com/office/powerpoint/2010/main" val="1488109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Content Placeholder 2"/>
          <p:cNvSpPr>
            <a:spLocks noGrp="1"/>
          </p:cNvSpPr>
          <p:nvPr>
            <p:ph idx="1"/>
          </p:nvPr>
        </p:nvSpPr>
        <p:spPr/>
        <p:txBody>
          <a:bodyPr/>
          <a:lstStyle/>
          <a:p>
            <a:r>
              <a:rPr lang="en-US" dirty="0" smtClean="0"/>
              <a:t>Non-Surgical Treatment</a:t>
            </a:r>
          </a:p>
          <a:p>
            <a:r>
              <a:rPr lang="en-US" dirty="0" smtClean="0"/>
              <a:t>Surgical Treatment(only modality that provides long term weight loss and weight loss maintenance)</a:t>
            </a:r>
            <a:endParaRPr lang="en-US" dirty="0"/>
          </a:p>
        </p:txBody>
      </p:sp>
    </p:spTree>
    <p:extLst>
      <p:ext uri="{BB962C8B-B14F-4D97-AF65-F5344CB8AC3E}">
        <p14:creationId xmlns:p14="http://schemas.microsoft.com/office/powerpoint/2010/main" val="235006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t>
            </a:r>
            <a:r>
              <a:rPr lang="en-US" dirty="0" smtClean="0"/>
              <a:t>he society supports the following procedures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    Roux-en-Y Gastric Bypass</a:t>
            </a:r>
          </a:p>
          <a:p>
            <a:r>
              <a:rPr lang="en-US" dirty="0" smtClean="0"/>
              <a:t>    Duodenal Switch</a:t>
            </a:r>
          </a:p>
          <a:p>
            <a:r>
              <a:rPr lang="en-US" dirty="0" smtClean="0"/>
              <a:t>    </a:t>
            </a:r>
            <a:r>
              <a:rPr lang="en-US" dirty="0" err="1" smtClean="0"/>
              <a:t>Intragastric</a:t>
            </a:r>
            <a:r>
              <a:rPr lang="en-US" dirty="0" smtClean="0"/>
              <a:t> Balloon</a:t>
            </a:r>
          </a:p>
          <a:p>
            <a:r>
              <a:rPr lang="en-US" dirty="0" smtClean="0"/>
              <a:t>    Sleeve </a:t>
            </a:r>
            <a:r>
              <a:rPr lang="en-US" dirty="0" err="1" smtClean="0"/>
              <a:t>Gastrectomy</a:t>
            </a:r>
            <a:endParaRPr lang="en-US" dirty="0" smtClean="0"/>
          </a:p>
          <a:p>
            <a:r>
              <a:rPr lang="en-US" dirty="0" smtClean="0"/>
              <a:t>    Adjustable Gastric Banding</a:t>
            </a:r>
          </a:p>
          <a:p>
            <a:r>
              <a:rPr lang="en-US" dirty="0" smtClean="0"/>
              <a:t>    Bariatric </a:t>
            </a:r>
            <a:r>
              <a:rPr lang="en-US" dirty="0" err="1" smtClean="0"/>
              <a:t>Reoperative</a:t>
            </a:r>
            <a:r>
              <a:rPr lang="en-US" dirty="0" smtClean="0"/>
              <a:t> Procedures</a:t>
            </a:r>
          </a:p>
          <a:p>
            <a:r>
              <a:rPr lang="en-US" dirty="0" smtClean="0"/>
              <a:t>    Open procedures as deemed appropriate by the surgeon</a:t>
            </a:r>
          </a:p>
          <a:p>
            <a:endParaRPr lang="en-US" dirty="0"/>
          </a:p>
        </p:txBody>
      </p:sp>
    </p:spTree>
    <p:extLst>
      <p:ext uri="{BB962C8B-B14F-4D97-AF65-F5344CB8AC3E}">
        <p14:creationId xmlns:p14="http://schemas.microsoft.com/office/powerpoint/2010/main" val="1019482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Roux-en-Y Gastric Bypass </a:t>
            </a:r>
            <a:endParaRPr lang="en-US" dirty="0"/>
          </a:p>
        </p:txBody>
      </p:sp>
      <p:sp>
        <p:nvSpPr>
          <p:cNvPr id="3" name="Content Placeholder 2"/>
          <p:cNvSpPr>
            <a:spLocks noGrp="1"/>
          </p:cNvSpPr>
          <p:nvPr>
            <p:ph idx="1"/>
          </p:nvPr>
        </p:nvSpPr>
        <p:spPr>
          <a:xfrm>
            <a:off x="395536" y="1556792"/>
            <a:ext cx="8229600" cy="4525963"/>
          </a:xfrm>
        </p:spPr>
        <p:txBody>
          <a:bodyPr/>
          <a:lstStyle/>
          <a:p>
            <a:pPr marL="0" indent="0">
              <a:buNone/>
            </a:pPr>
            <a:r>
              <a:rPr lang="en-US" dirty="0" smtClean="0"/>
              <a:t>– often called gastric bypass – is considered the ‘gold standard’ of weight loss surgery.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788024" y="2780928"/>
            <a:ext cx="2713997" cy="404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766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fontScale="85000" lnSpcReduction="10000"/>
          </a:bodyPr>
          <a:lstStyle/>
          <a:p>
            <a:pPr marL="0" indent="0">
              <a:buNone/>
            </a:pPr>
            <a:endParaRPr lang="en-US" dirty="0" smtClean="0"/>
          </a:p>
          <a:p>
            <a:pPr marL="0" indent="0">
              <a:buNone/>
            </a:pPr>
            <a:endParaRPr lang="en-US" dirty="0" smtClean="0"/>
          </a:p>
          <a:p>
            <a:r>
              <a:rPr lang="en-US" dirty="0" smtClean="0"/>
              <a:t>smaller and facilitates significantly smaller meals, </a:t>
            </a:r>
            <a:endParaRPr lang="en-US" dirty="0"/>
          </a:p>
          <a:p>
            <a:r>
              <a:rPr lang="en-US" dirty="0" smtClean="0"/>
              <a:t>some degree less absorption of calories and nutrients.</a:t>
            </a:r>
          </a:p>
          <a:p>
            <a:endParaRPr lang="en-US" dirty="0" smtClean="0"/>
          </a:p>
          <a:p>
            <a:r>
              <a:rPr lang="en-US" dirty="0" smtClean="0">
                <a:solidFill>
                  <a:srgbClr val="FF0000"/>
                </a:solidFill>
              </a:rPr>
              <a:t>Most importantly</a:t>
            </a:r>
            <a:r>
              <a:rPr lang="en-US" dirty="0" smtClean="0"/>
              <a:t>, the rerouting of the food stream produces changes in </a:t>
            </a:r>
            <a:r>
              <a:rPr lang="en-US" dirty="0" smtClean="0">
                <a:solidFill>
                  <a:schemeClr val="accent3">
                    <a:lumMod val="50000"/>
                  </a:schemeClr>
                </a:solidFill>
              </a:rPr>
              <a:t>gut hormones </a:t>
            </a:r>
            <a:r>
              <a:rPr lang="en-US" dirty="0" smtClean="0"/>
              <a:t>that promote satiety, suppress hunger, and reverse one of the primary mechanisms by which obesity induces type 2 diabetes.</a:t>
            </a:r>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20272" y="548680"/>
            <a:ext cx="1089372" cy="162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237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a:t>
            </a:r>
            <a:br>
              <a:rPr lang="en-US" dirty="0" smtClean="0"/>
            </a:br>
            <a:endParaRPr lang="en-US" dirty="0"/>
          </a:p>
        </p:txBody>
      </p:sp>
      <p:sp>
        <p:nvSpPr>
          <p:cNvPr id="3" name="Content Placeholder 2"/>
          <p:cNvSpPr>
            <a:spLocks noGrp="1"/>
          </p:cNvSpPr>
          <p:nvPr>
            <p:ph idx="1"/>
          </p:nvPr>
        </p:nvSpPr>
        <p:spPr>
          <a:xfrm>
            <a:off x="467544" y="1628800"/>
            <a:ext cx="8229600" cy="4525963"/>
          </a:xfrm>
        </p:spPr>
        <p:txBody>
          <a:bodyPr>
            <a:normAutofit fontScale="85000" lnSpcReduction="10000"/>
          </a:bodyPr>
          <a:lstStyle/>
          <a:p>
            <a:endParaRPr lang="en-US" dirty="0" smtClean="0"/>
          </a:p>
          <a:p>
            <a:r>
              <a:rPr lang="en-US" dirty="0" smtClean="0"/>
              <a:t>    Produces significant </a:t>
            </a:r>
            <a:r>
              <a:rPr lang="en-US" dirty="0" smtClean="0">
                <a:solidFill>
                  <a:schemeClr val="accent3">
                    <a:lumMod val="75000"/>
                  </a:schemeClr>
                </a:solidFill>
              </a:rPr>
              <a:t>long-term weight loss </a:t>
            </a:r>
            <a:r>
              <a:rPr lang="en-US" dirty="0" smtClean="0"/>
              <a:t>(60 to 80 percent excess weight loss)</a:t>
            </a:r>
          </a:p>
          <a:p>
            <a:r>
              <a:rPr lang="en-US" dirty="0" smtClean="0"/>
              <a:t>    Restricts </a:t>
            </a:r>
            <a:r>
              <a:rPr lang="en-US" dirty="0" smtClean="0">
                <a:solidFill>
                  <a:schemeClr val="accent3">
                    <a:lumMod val="75000"/>
                  </a:schemeClr>
                </a:solidFill>
              </a:rPr>
              <a:t>the amount of food </a:t>
            </a:r>
            <a:r>
              <a:rPr lang="en-US" dirty="0" smtClean="0"/>
              <a:t>that can be consumed</a:t>
            </a:r>
          </a:p>
          <a:p>
            <a:r>
              <a:rPr lang="en-US" dirty="0" smtClean="0"/>
              <a:t>    May lead to conditions that increase energy expenditure</a:t>
            </a:r>
          </a:p>
          <a:p>
            <a:r>
              <a:rPr lang="en-US" dirty="0" smtClean="0"/>
              <a:t>    Produces favorable changes in gut hormones that </a:t>
            </a:r>
            <a:r>
              <a:rPr lang="en-US" dirty="0" smtClean="0">
                <a:solidFill>
                  <a:schemeClr val="accent3">
                    <a:lumMod val="75000"/>
                  </a:schemeClr>
                </a:solidFill>
              </a:rPr>
              <a:t>reduce appetite and enhance satiety</a:t>
            </a:r>
          </a:p>
          <a:p>
            <a:r>
              <a:rPr lang="en-US" dirty="0" smtClean="0"/>
              <a:t>    </a:t>
            </a:r>
            <a:r>
              <a:rPr lang="en-US" dirty="0" smtClean="0">
                <a:solidFill>
                  <a:schemeClr val="accent3">
                    <a:lumMod val="75000"/>
                  </a:schemeClr>
                </a:solidFill>
              </a:rPr>
              <a:t>Typical maintenance of &gt;50% excess </a:t>
            </a:r>
            <a:r>
              <a:rPr lang="en-US" dirty="0" smtClean="0"/>
              <a:t>weight loss</a:t>
            </a:r>
          </a:p>
          <a:p>
            <a:endParaRPr lang="en-US" dirty="0" smtClean="0"/>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27788" y="654051"/>
            <a:ext cx="941488" cy="140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698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    Is </a:t>
            </a:r>
            <a:r>
              <a:rPr lang="en-US" dirty="0" smtClean="0">
                <a:solidFill>
                  <a:srgbClr val="FF0000"/>
                </a:solidFill>
              </a:rPr>
              <a:t>technically a more complex </a:t>
            </a:r>
            <a:r>
              <a:rPr lang="en-US" dirty="0" smtClean="0"/>
              <a:t>operation than the AGB or LSG and potentially could result in greater complication rates</a:t>
            </a:r>
          </a:p>
          <a:p>
            <a:r>
              <a:rPr lang="en-US" dirty="0" smtClean="0"/>
              <a:t>    Can lead to </a:t>
            </a:r>
            <a:r>
              <a:rPr lang="en-US" dirty="0" smtClean="0">
                <a:solidFill>
                  <a:srgbClr val="FF0000"/>
                </a:solidFill>
              </a:rPr>
              <a:t>long-term vitamin/mineral deficiencies </a:t>
            </a:r>
            <a:r>
              <a:rPr lang="en-US" dirty="0" smtClean="0"/>
              <a:t>particularly deficits in vitamin B12, iron, calcium, and </a:t>
            </a:r>
            <a:r>
              <a:rPr lang="en-US" dirty="0" err="1" smtClean="0"/>
              <a:t>folate</a:t>
            </a:r>
            <a:endParaRPr lang="en-US" dirty="0" smtClean="0"/>
          </a:p>
          <a:p>
            <a:r>
              <a:rPr lang="en-US" dirty="0" smtClean="0"/>
              <a:t>    Generally has a </a:t>
            </a:r>
            <a:r>
              <a:rPr lang="en-US" dirty="0" smtClean="0">
                <a:solidFill>
                  <a:srgbClr val="FF0000"/>
                </a:solidFill>
              </a:rPr>
              <a:t>longer hospital stay than the AGB</a:t>
            </a:r>
          </a:p>
          <a:p>
            <a:r>
              <a:rPr lang="en-US" dirty="0" smtClean="0"/>
              <a:t>    Requires adherence to dietary recommendations, </a:t>
            </a:r>
            <a:r>
              <a:rPr lang="en-US" dirty="0" smtClean="0">
                <a:solidFill>
                  <a:srgbClr val="FF0000"/>
                </a:solidFill>
              </a:rPr>
              <a:t>life-long vitamin/mineral supplementation, and follow-up compliance</a:t>
            </a:r>
          </a:p>
          <a:p>
            <a:endParaRPr lang="en-US"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47335" y="404664"/>
            <a:ext cx="1017364" cy="151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604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Sleeve </a:t>
            </a:r>
            <a:r>
              <a:rPr lang="en-US" dirty="0" err="1" smtClean="0"/>
              <a:t>Gastrectomy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Laparoscopic Sleeve </a:t>
            </a:r>
            <a:r>
              <a:rPr lang="en-US" dirty="0" err="1" smtClean="0"/>
              <a:t>Gastrectomy</a:t>
            </a:r>
            <a:r>
              <a:rPr lang="en-US" dirty="0" smtClean="0"/>
              <a:t> – is performed by removing approximately </a:t>
            </a:r>
            <a:r>
              <a:rPr lang="en-US" dirty="0" smtClean="0">
                <a:solidFill>
                  <a:srgbClr val="FF0000"/>
                </a:solidFill>
              </a:rPr>
              <a:t>80 % </a:t>
            </a:r>
            <a:r>
              <a:rPr lang="en-US" dirty="0" smtClean="0"/>
              <a:t>of the stomach.</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378" y="3529632"/>
            <a:ext cx="2143622" cy="29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858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Procedure</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 mechanisms.</a:t>
            </a:r>
          </a:p>
          <a:p>
            <a:r>
              <a:rPr lang="en-US" dirty="0" smtClean="0"/>
              <a:t> First,  smaller volume </a:t>
            </a:r>
          </a:p>
          <a:p>
            <a:r>
              <a:rPr lang="en-US" dirty="0" smtClean="0"/>
              <a:t> The greater </a:t>
            </a:r>
            <a:r>
              <a:rPr lang="en-US" dirty="0" err="1" smtClean="0"/>
              <a:t>impact,effect</a:t>
            </a:r>
            <a:r>
              <a:rPr lang="en-US" dirty="0" smtClean="0"/>
              <a:t> the surgery has on </a:t>
            </a:r>
            <a:r>
              <a:rPr lang="en-US" dirty="0" smtClean="0">
                <a:solidFill>
                  <a:srgbClr val="FF0000"/>
                </a:solidFill>
              </a:rPr>
              <a:t>gut hormones </a:t>
            </a:r>
            <a:r>
              <a:rPr lang="en-US" dirty="0" smtClean="0"/>
              <a:t>that impact a number of factors including </a:t>
            </a:r>
            <a:r>
              <a:rPr lang="en-US" dirty="0" smtClean="0">
                <a:solidFill>
                  <a:srgbClr val="FF0000"/>
                </a:solidFill>
              </a:rPr>
              <a:t>hunger, satiety, and blood sugar control.</a:t>
            </a:r>
          </a:p>
          <a:p>
            <a:endParaRPr lang="en-US" dirty="0" smtClean="0"/>
          </a:p>
          <a:p>
            <a:pPr marL="0" indent="0">
              <a:buNone/>
            </a:pPr>
            <a:r>
              <a:rPr lang="en-US" dirty="0" smtClean="0"/>
              <a:t> sleeve is </a:t>
            </a:r>
            <a:r>
              <a:rPr lang="en-US" dirty="0" smtClean="0">
                <a:solidFill>
                  <a:srgbClr val="FF0000"/>
                </a:solidFill>
              </a:rPr>
              <a:t>as effective as the roux-en-Y gastric bypass </a:t>
            </a:r>
            <a:r>
              <a:rPr lang="en-US" dirty="0" smtClean="0"/>
              <a:t>in terms of weight loss and improvement or remission of diabetes.</a:t>
            </a:r>
          </a:p>
          <a:p>
            <a:pPr marL="0" indent="0">
              <a:buNone/>
            </a:pPr>
            <a:endParaRPr lang="en-US" dirty="0"/>
          </a:p>
          <a:p>
            <a:pPr marL="0" indent="0">
              <a:buNone/>
            </a:pPr>
            <a:r>
              <a:rPr lang="en-US" dirty="0" smtClean="0"/>
              <a:t>The </a:t>
            </a:r>
            <a:r>
              <a:rPr lang="en-US" dirty="0" smtClean="0">
                <a:solidFill>
                  <a:srgbClr val="FF0000"/>
                </a:solidFill>
              </a:rPr>
              <a:t>complication rates </a:t>
            </a:r>
            <a:r>
              <a:rPr lang="en-US" dirty="0" smtClean="0"/>
              <a:t>of the sleeve fall between those of the adjustable gastric band and the roux-en-y gastric bypass.</a:t>
            </a:r>
            <a:endParaRPr lang="en-US" dirty="0"/>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77000" y="766763"/>
            <a:ext cx="1338210" cy="1870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557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endParaRPr lang="en-US" dirty="0" smtClean="0"/>
          </a:p>
          <a:p>
            <a:pPr marL="514350" indent="-514350">
              <a:buFont typeface="+mj-lt"/>
              <a:buAutoNum type="arabicPeriod"/>
            </a:pPr>
            <a:r>
              <a:rPr lang="en-US" dirty="0" smtClean="0"/>
              <a:t>    Restricts the amount of food the stomach can hold    </a:t>
            </a:r>
            <a:r>
              <a:rPr lang="en-US" dirty="0" smtClean="0">
                <a:solidFill>
                  <a:srgbClr val="FF0000"/>
                </a:solidFill>
              </a:rPr>
              <a:t>Weight loss of &gt;50% for 3-5+ year </a:t>
            </a:r>
            <a:r>
              <a:rPr lang="en-US" dirty="0" smtClean="0"/>
              <a:t>data, and weight loss comparable to that of the bypass with maintenance of &gt;50%</a:t>
            </a:r>
          </a:p>
          <a:p>
            <a:pPr marL="514350" indent="-514350">
              <a:buFont typeface="+mj-lt"/>
              <a:buAutoNum type="arabicPeriod"/>
            </a:pPr>
            <a:r>
              <a:rPr lang="en-US" dirty="0" smtClean="0"/>
              <a:t>    Requires </a:t>
            </a:r>
            <a:r>
              <a:rPr lang="en-US" dirty="0" smtClean="0">
                <a:solidFill>
                  <a:srgbClr val="FF0000"/>
                </a:solidFill>
              </a:rPr>
              <a:t>no foreign objects </a:t>
            </a:r>
            <a:r>
              <a:rPr lang="en-US" dirty="0" smtClean="0"/>
              <a:t>(AGB), and no bypass or re-routing of the food stream (RYGB)</a:t>
            </a:r>
          </a:p>
          <a:p>
            <a:pPr marL="514350" indent="-514350">
              <a:buFont typeface="+mj-lt"/>
              <a:buAutoNum type="arabicPeriod"/>
            </a:pPr>
            <a:r>
              <a:rPr lang="en-US" dirty="0" smtClean="0"/>
              <a:t>    Involves a relatively </a:t>
            </a:r>
            <a:r>
              <a:rPr lang="en-US" dirty="0" smtClean="0">
                <a:solidFill>
                  <a:srgbClr val="FF0000"/>
                </a:solidFill>
              </a:rPr>
              <a:t>short hospital stay </a:t>
            </a:r>
            <a:r>
              <a:rPr lang="en-US" dirty="0" smtClean="0"/>
              <a:t>of approximately 2 days</a:t>
            </a:r>
          </a:p>
          <a:p>
            <a:pPr marL="514350" indent="-514350">
              <a:buFont typeface="+mj-lt"/>
              <a:buAutoNum type="arabicPeriod"/>
            </a:pPr>
            <a:r>
              <a:rPr lang="en-US" dirty="0" smtClean="0"/>
              <a:t>    Causes </a:t>
            </a:r>
            <a:r>
              <a:rPr lang="en-US" dirty="0" smtClean="0">
                <a:solidFill>
                  <a:srgbClr val="FF0000"/>
                </a:solidFill>
              </a:rPr>
              <a:t>favorable changes in gut hormones </a:t>
            </a:r>
            <a:r>
              <a:rPr lang="en-US" dirty="0" smtClean="0"/>
              <a:t>that suppress hunger, reduce appetite and improve satiety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6734"/>
            <a:ext cx="1499230" cy="209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886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lstStyle/>
          <a:p>
            <a:endParaRPr lang="en-US" dirty="0" smtClean="0"/>
          </a:p>
          <a:p>
            <a:r>
              <a:rPr lang="en-US" dirty="0" smtClean="0"/>
              <a:t>    Is a non-reversible procedure</a:t>
            </a:r>
          </a:p>
          <a:p>
            <a:r>
              <a:rPr lang="en-US" dirty="0" smtClean="0"/>
              <a:t>    Has the potential for long-term vitamin deficiencies</a:t>
            </a:r>
          </a:p>
          <a:p>
            <a:r>
              <a:rPr lang="en-US" dirty="0" smtClean="0"/>
              <a:t>    Has a higher early complication rate than the AGB</a:t>
            </a:r>
          </a:p>
          <a:p>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76999" y="766763"/>
            <a:ext cx="1441263" cy="201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707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of Obesity</a:t>
            </a:r>
            <a:endParaRPr lang="en-US" dirty="0"/>
          </a:p>
        </p:txBody>
      </p:sp>
      <p:sp>
        <p:nvSpPr>
          <p:cNvPr id="3" name="Content Placeholder 2"/>
          <p:cNvSpPr>
            <a:spLocks noGrp="1"/>
          </p:cNvSpPr>
          <p:nvPr>
            <p:ph idx="1"/>
          </p:nvPr>
        </p:nvSpPr>
        <p:spPr/>
        <p:txBody>
          <a:bodyPr/>
          <a:lstStyle/>
          <a:p>
            <a:r>
              <a:rPr lang="en-US" dirty="0" smtClean="0"/>
              <a:t>The disease of obesity is </a:t>
            </a:r>
            <a:r>
              <a:rPr lang="en-US" dirty="0" smtClean="0">
                <a:solidFill>
                  <a:srgbClr val="FF0000"/>
                </a:solidFill>
              </a:rPr>
              <a:t>extremely costly </a:t>
            </a:r>
            <a:r>
              <a:rPr lang="en-US" dirty="0" smtClean="0"/>
              <a:t>not only in terms of </a:t>
            </a:r>
            <a:r>
              <a:rPr lang="en-US" dirty="0" smtClean="0">
                <a:solidFill>
                  <a:srgbClr val="FF0000"/>
                </a:solidFill>
              </a:rPr>
              <a:t>economics</a:t>
            </a:r>
            <a:r>
              <a:rPr lang="en-US" dirty="0" smtClean="0"/>
              <a:t>, but also in terms of </a:t>
            </a:r>
            <a:r>
              <a:rPr lang="en-US" dirty="0" smtClean="0">
                <a:solidFill>
                  <a:srgbClr val="FF0000"/>
                </a:solidFill>
              </a:rPr>
              <a:t>individual and societal health</a:t>
            </a:r>
            <a:r>
              <a:rPr lang="en-US" dirty="0" smtClean="0"/>
              <a:t>, </a:t>
            </a:r>
            <a:r>
              <a:rPr lang="en-US" dirty="0" smtClean="0">
                <a:solidFill>
                  <a:srgbClr val="FF0000"/>
                </a:solidFill>
              </a:rPr>
              <a:t>longevity</a:t>
            </a:r>
            <a:r>
              <a:rPr lang="en-US" dirty="0" smtClean="0"/>
              <a:t>, and </a:t>
            </a:r>
            <a:r>
              <a:rPr lang="en-US" dirty="0" smtClean="0">
                <a:solidFill>
                  <a:srgbClr val="FF0000"/>
                </a:solidFill>
              </a:rPr>
              <a:t>psychological well-being</a:t>
            </a:r>
            <a:r>
              <a:rPr lang="en-US" dirty="0" smtClean="0"/>
              <a:t>. </a:t>
            </a:r>
          </a:p>
          <a:p>
            <a:r>
              <a:rPr lang="en-US" dirty="0" smtClean="0"/>
              <a:t>Due to its progressive nature, obesity requires </a:t>
            </a:r>
            <a:r>
              <a:rPr lang="en-US" dirty="0" smtClean="0">
                <a:solidFill>
                  <a:srgbClr val="FF0000"/>
                </a:solidFill>
              </a:rPr>
              <a:t>life-long treatment and control</a:t>
            </a:r>
            <a:r>
              <a:rPr lang="en-US" dirty="0" smtClean="0"/>
              <a:t>.</a:t>
            </a:r>
            <a:endParaRPr lang="en-US" dirty="0"/>
          </a:p>
        </p:txBody>
      </p:sp>
    </p:spTree>
    <p:extLst>
      <p:ext uri="{BB962C8B-B14F-4D97-AF65-F5344CB8AC3E}">
        <p14:creationId xmlns:p14="http://schemas.microsoft.com/office/powerpoint/2010/main" val="845300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Adjustable Gastric Band</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r>
              <a:rPr lang="en-US" dirty="0" smtClean="0"/>
              <a:t>The Adjustable Gastric Band – often called the band –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896140"/>
            <a:ext cx="2569468" cy="359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591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Procedure</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smtClean="0"/>
          </a:p>
          <a:p>
            <a:r>
              <a:rPr lang="en-US" dirty="0" smtClean="0"/>
              <a:t> the </a:t>
            </a:r>
            <a:r>
              <a:rPr lang="en-US" dirty="0" smtClean="0">
                <a:solidFill>
                  <a:srgbClr val="FF0000"/>
                </a:solidFill>
              </a:rPr>
              <a:t>smaller stomach pouch</a:t>
            </a:r>
            <a:r>
              <a:rPr lang="en-US" dirty="0" smtClean="0"/>
              <a:t>, eating just a small amount of food will satisfy hunger and promote the feeling of fullness. The feeling of fullness depends upon the size of the opening between the pouch and the remainder of the stomach created by the gastric band. The size of the stomach opening can be adjusted by filling the band with sterile saline, which is injected through a port placed under the skin.</a:t>
            </a:r>
          </a:p>
          <a:p>
            <a:r>
              <a:rPr lang="en-US" dirty="0" smtClean="0"/>
              <a:t>The clinical impact of the band seems to be that it </a:t>
            </a:r>
            <a:r>
              <a:rPr lang="en-US" dirty="0" smtClean="0">
                <a:solidFill>
                  <a:srgbClr val="FF0000"/>
                </a:solidFill>
              </a:rPr>
              <a:t>reduces hunger</a:t>
            </a:r>
            <a:r>
              <a:rPr lang="en-US" dirty="0" smtClean="0"/>
              <a:t>, which helps the patients to decrease the amount of calories that are consumed.</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3814"/>
            <a:ext cx="1224136" cy="171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719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pPr marL="514350" indent="-514350">
              <a:buFont typeface="+mj-lt"/>
              <a:buAutoNum type="arabicPeriod"/>
            </a:pPr>
            <a:r>
              <a:rPr lang="en-US" dirty="0" smtClean="0"/>
              <a:t>    Reduces the </a:t>
            </a:r>
            <a:r>
              <a:rPr lang="en-US" dirty="0" smtClean="0">
                <a:solidFill>
                  <a:srgbClr val="FF0000"/>
                </a:solidFill>
              </a:rPr>
              <a:t>amount </a:t>
            </a:r>
            <a:r>
              <a:rPr lang="en-US" dirty="0" smtClean="0"/>
              <a:t>of food </a:t>
            </a:r>
          </a:p>
          <a:p>
            <a:pPr marL="514350" indent="-514350">
              <a:buFont typeface="+mj-lt"/>
              <a:buAutoNum type="arabicPeriod"/>
            </a:pPr>
            <a:r>
              <a:rPr lang="en-US" dirty="0" smtClean="0"/>
              <a:t>    Induces </a:t>
            </a:r>
            <a:r>
              <a:rPr lang="en-US" dirty="0" smtClean="0">
                <a:solidFill>
                  <a:srgbClr val="FF0000"/>
                </a:solidFill>
              </a:rPr>
              <a:t>excess weight loss </a:t>
            </a:r>
            <a:r>
              <a:rPr lang="en-US" dirty="0" smtClean="0"/>
              <a:t>of approximately 40 – 50 %</a:t>
            </a:r>
          </a:p>
          <a:p>
            <a:pPr marL="514350" indent="-514350">
              <a:buFont typeface="+mj-lt"/>
              <a:buAutoNum type="arabicPeriod"/>
            </a:pPr>
            <a:r>
              <a:rPr lang="en-US" dirty="0" smtClean="0"/>
              <a:t>    Involves </a:t>
            </a:r>
            <a:r>
              <a:rPr lang="en-US" dirty="0" smtClean="0">
                <a:solidFill>
                  <a:srgbClr val="FF0000"/>
                </a:solidFill>
              </a:rPr>
              <a:t>no cutting of the stomach or rerouting</a:t>
            </a:r>
            <a:r>
              <a:rPr lang="en-US" dirty="0" smtClean="0"/>
              <a:t> of the intestines</a:t>
            </a:r>
          </a:p>
          <a:p>
            <a:pPr marL="514350" indent="-514350">
              <a:buFont typeface="+mj-lt"/>
              <a:buAutoNum type="arabicPeriod"/>
            </a:pPr>
            <a:r>
              <a:rPr lang="en-US" dirty="0" smtClean="0"/>
              <a:t>    Requires a </a:t>
            </a:r>
            <a:r>
              <a:rPr lang="en-US" dirty="0" smtClean="0">
                <a:solidFill>
                  <a:srgbClr val="FF0000"/>
                </a:solidFill>
              </a:rPr>
              <a:t>shorter hospital stay</a:t>
            </a:r>
            <a:r>
              <a:rPr lang="en-US" dirty="0" smtClean="0"/>
              <a:t>, usually less than 24 hours</a:t>
            </a:r>
          </a:p>
          <a:p>
            <a:pPr marL="514350" indent="-514350">
              <a:buFont typeface="+mj-lt"/>
              <a:buAutoNum type="arabicPeriod"/>
            </a:pPr>
            <a:r>
              <a:rPr lang="en-US" dirty="0" smtClean="0"/>
              <a:t>    Is </a:t>
            </a:r>
            <a:r>
              <a:rPr lang="en-US" dirty="0" smtClean="0">
                <a:solidFill>
                  <a:srgbClr val="FF0000"/>
                </a:solidFill>
              </a:rPr>
              <a:t>reversible and adjustable</a:t>
            </a:r>
          </a:p>
          <a:p>
            <a:pPr marL="514350" indent="-514350">
              <a:buFont typeface="+mj-lt"/>
              <a:buAutoNum type="arabicPeriod"/>
            </a:pPr>
            <a:r>
              <a:rPr lang="en-US" dirty="0" smtClean="0"/>
              <a:t>    Has </a:t>
            </a:r>
            <a:r>
              <a:rPr lang="en-US" dirty="0" smtClean="0">
                <a:solidFill>
                  <a:srgbClr val="FF0000"/>
                </a:solidFill>
              </a:rPr>
              <a:t>the lowest rate of early postoperative complications </a:t>
            </a:r>
            <a:r>
              <a:rPr lang="en-US" dirty="0" smtClean="0"/>
              <a:t>and mortality among the approved bariatric procedures</a:t>
            </a:r>
          </a:p>
          <a:p>
            <a:pPr marL="514350" indent="-514350">
              <a:buFont typeface="+mj-lt"/>
              <a:buAutoNum type="arabicPeriod"/>
            </a:pPr>
            <a:r>
              <a:rPr lang="en-US" dirty="0" smtClean="0"/>
              <a:t>    Has the </a:t>
            </a:r>
            <a:r>
              <a:rPr lang="en-US" dirty="0" smtClean="0">
                <a:solidFill>
                  <a:srgbClr val="FF0000"/>
                </a:solidFill>
              </a:rPr>
              <a:t>lowest risk for vitamin/mineral deficiencies</a:t>
            </a:r>
            <a:endParaRPr lang="en-US"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069" y="-603448"/>
            <a:ext cx="210880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237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pPr marL="514350" indent="-514350">
              <a:buFont typeface="+mj-lt"/>
              <a:buAutoNum type="arabicPeriod"/>
            </a:pPr>
            <a:r>
              <a:rPr lang="en-US" dirty="0" smtClean="0"/>
              <a:t>    Slower and </a:t>
            </a:r>
            <a:r>
              <a:rPr lang="en-US" dirty="0" smtClean="0">
                <a:solidFill>
                  <a:srgbClr val="FF0000"/>
                </a:solidFill>
              </a:rPr>
              <a:t>less early weight loss </a:t>
            </a:r>
            <a:r>
              <a:rPr lang="en-US" dirty="0" smtClean="0"/>
              <a:t>than other surgical procedures</a:t>
            </a:r>
          </a:p>
          <a:p>
            <a:pPr marL="514350" indent="-514350">
              <a:buFont typeface="+mj-lt"/>
              <a:buAutoNum type="arabicPeriod"/>
            </a:pPr>
            <a:r>
              <a:rPr lang="en-US" dirty="0" smtClean="0"/>
              <a:t>    Greater percentage of patients </a:t>
            </a:r>
            <a:r>
              <a:rPr lang="en-US" dirty="0" smtClean="0">
                <a:solidFill>
                  <a:srgbClr val="FF0000"/>
                </a:solidFill>
              </a:rPr>
              <a:t>failing to lose at least 50 percent </a:t>
            </a:r>
            <a:r>
              <a:rPr lang="en-US" dirty="0" smtClean="0"/>
              <a:t>of excess body weight compared to the other surgeries commonly performed</a:t>
            </a:r>
          </a:p>
          <a:p>
            <a:pPr marL="514350" indent="-514350">
              <a:buFont typeface="+mj-lt"/>
              <a:buAutoNum type="arabicPeriod"/>
            </a:pPr>
            <a:r>
              <a:rPr lang="en-US" dirty="0" smtClean="0"/>
              <a:t>    Requires a </a:t>
            </a:r>
            <a:r>
              <a:rPr lang="en-US" dirty="0" smtClean="0">
                <a:solidFill>
                  <a:srgbClr val="FF0000"/>
                </a:solidFill>
              </a:rPr>
              <a:t>foreign device </a:t>
            </a:r>
            <a:r>
              <a:rPr lang="en-US" dirty="0" smtClean="0"/>
              <a:t>to remain in the body</a:t>
            </a:r>
          </a:p>
          <a:p>
            <a:pPr marL="514350" indent="-514350">
              <a:buFont typeface="+mj-lt"/>
              <a:buAutoNum type="arabicPeriod"/>
            </a:pPr>
            <a:r>
              <a:rPr lang="en-US" dirty="0" smtClean="0"/>
              <a:t>    Can result in </a:t>
            </a:r>
            <a:r>
              <a:rPr lang="en-US" dirty="0" smtClean="0">
                <a:solidFill>
                  <a:srgbClr val="FF0000"/>
                </a:solidFill>
              </a:rPr>
              <a:t>possible band slippage or band erosion </a:t>
            </a:r>
            <a:r>
              <a:rPr lang="en-US" dirty="0" smtClean="0"/>
              <a:t>into the stomach in a small percentage of patients</a:t>
            </a:r>
          </a:p>
          <a:p>
            <a:pPr marL="514350" indent="-514350">
              <a:buFont typeface="+mj-lt"/>
              <a:buAutoNum type="arabicPeriod"/>
            </a:pPr>
            <a:r>
              <a:rPr lang="en-US" dirty="0" smtClean="0"/>
              <a:t>    Can </a:t>
            </a:r>
            <a:r>
              <a:rPr lang="en-US" dirty="0" smtClean="0">
                <a:solidFill>
                  <a:srgbClr val="FF0000"/>
                </a:solidFill>
              </a:rPr>
              <a:t>have mechanical problems </a:t>
            </a:r>
            <a:r>
              <a:rPr lang="en-US" dirty="0" smtClean="0"/>
              <a:t>with the band, tube or port in a small percentage of patients</a:t>
            </a:r>
          </a:p>
          <a:p>
            <a:pPr marL="514350" indent="-514350">
              <a:buFont typeface="+mj-lt"/>
              <a:buAutoNum type="arabicPeriod"/>
            </a:pPr>
            <a:r>
              <a:rPr lang="en-US" dirty="0" smtClean="0"/>
              <a:t>    Can result in </a:t>
            </a:r>
            <a:r>
              <a:rPr lang="en-US" dirty="0" smtClean="0">
                <a:solidFill>
                  <a:srgbClr val="FF0000"/>
                </a:solidFill>
              </a:rPr>
              <a:t>dilation of the esophagus </a:t>
            </a:r>
            <a:r>
              <a:rPr lang="en-US" dirty="0" smtClean="0"/>
              <a:t>if the patient overeats</a:t>
            </a:r>
          </a:p>
          <a:p>
            <a:pPr marL="514350" indent="-514350">
              <a:buFont typeface="+mj-lt"/>
              <a:buAutoNum type="arabicPeriod"/>
            </a:pPr>
            <a:r>
              <a:rPr lang="en-US" dirty="0" smtClean="0"/>
              <a:t>    </a:t>
            </a:r>
            <a:r>
              <a:rPr lang="en-US" dirty="0" smtClean="0">
                <a:solidFill>
                  <a:srgbClr val="FF0000"/>
                </a:solidFill>
              </a:rPr>
              <a:t>Requires strict adherence to the postoperative diet </a:t>
            </a:r>
            <a:r>
              <a:rPr lang="en-US" dirty="0" smtClean="0"/>
              <a:t>and to postoperative follow-up visits</a:t>
            </a:r>
          </a:p>
          <a:p>
            <a:pPr marL="514350" indent="-514350">
              <a:buFont typeface="+mj-lt"/>
              <a:buAutoNum type="arabicPeriod"/>
            </a:pPr>
            <a:r>
              <a:rPr lang="en-US" dirty="0" smtClean="0">
                <a:solidFill>
                  <a:srgbClr val="FF0000"/>
                </a:solidFill>
              </a:rPr>
              <a:t>    Highest rate of re-operation</a:t>
            </a:r>
            <a:endParaRPr lang="en-US" dirty="0">
              <a:solidFill>
                <a:srgbClr val="FF0000"/>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87424"/>
            <a:ext cx="180020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71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8229600" cy="1143000"/>
          </a:xfrm>
        </p:spPr>
        <p:txBody>
          <a:bodyPr>
            <a:normAutofit fontScale="90000"/>
          </a:bodyPr>
          <a:lstStyle/>
          <a:p>
            <a:r>
              <a:rPr lang="en-US" sz="3100" dirty="0" err="1" smtClean="0"/>
              <a:t>Biliopancreatic</a:t>
            </a:r>
            <a:r>
              <a:rPr lang="en-US" sz="3100" dirty="0" smtClean="0"/>
              <a:t> Diversion with Duodenal Switch (BPD/DS) Gastric Bypass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 BPD/DS – is a procedure with two components.</a:t>
            </a:r>
          </a:p>
          <a:p>
            <a:r>
              <a:rPr lang="en-US" dirty="0" smtClean="0"/>
              <a:t> First, a smaller, tubular stomach pouch is created by removing a portion of the stomach, very similar to the sleeve </a:t>
            </a:r>
            <a:r>
              <a:rPr lang="en-US" dirty="0" err="1" smtClean="0"/>
              <a:t>gastrectomy</a:t>
            </a:r>
            <a:r>
              <a:rPr lang="en-US" dirty="0" smtClean="0"/>
              <a:t>. </a:t>
            </a:r>
          </a:p>
          <a:p>
            <a:r>
              <a:rPr lang="en-US" dirty="0" smtClean="0"/>
              <a:t>Next, a large portion of the small intestine is bypassed</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323" y="548680"/>
            <a:ext cx="1939677" cy="273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614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138" y="1757363"/>
            <a:ext cx="237172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495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pPr marL="514350" indent="-514350">
              <a:buFont typeface="+mj-lt"/>
              <a:buAutoNum type="arabicPeriod"/>
            </a:pPr>
            <a:r>
              <a:rPr lang="en-US" dirty="0" smtClean="0"/>
              <a:t>    Results in greater weight loss than RYGB, LSG, or AGB, i.e. 60 – 70% percent excess weight loss or greater, at 5 year follow up</a:t>
            </a:r>
          </a:p>
          <a:p>
            <a:pPr marL="514350" indent="-514350">
              <a:buFont typeface="+mj-lt"/>
              <a:buAutoNum type="arabicPeriod"/>
            </a:pPr>
            <a:r>
              <a:rPr lang="en-US" dirty="0" smtClean="0"/>
              <a:t>    Allows patients to eventually eat near “normal” meals</a:t>
            </a:r>
          </a:p>
          <a:p>
            <a:pPr marL="514350" indent="-514350">
              <a:buFont typeface="+mj-lt"/>
              <a:buAutoNum type="arabicPeriod"/>
            </a:pPr>
            <a:r>
              <a:rPr lang="en-US" dirty="0" smtClean="0"/>
              <a:t>    Reduces the absorption of fat by 70 percent or more</a:t>
            </a:r>
          </a:p>
          <a:p>
            <a:pPr marL="514350" indent="-514350">
              <a:buFont typeface="+mj-lt"/>
              <a:buAutoNum type="arabicPeriod"/>
            </a:pPr>
            <a:r>
              <a:rPr lang="en-US" dirty="0" smtClean="0"/>
              <a:t>    Causes favorable changes in gut hormones to reduce appetite and improve satiety</a:t>
            </a:r>
          </a:p>
          <a:p>
            <a:pPr marL="514350" indent="-514350">
              <a:buFont typeface="+mj-lt"/>
              <a:buAutoNum type="arabicPeriod"/>
            </a:pPr>
            <a:r>
              <a:rPr lang="en-US" dirty="0" smtClean="0"/>
              <a:t>    Is the most effective against diabetes compared to RYGB, LSG, and AGB</a:t>
            </a: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2806" y="16673"/>
            <a:ext cx="1399059" cy="197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77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pPr marL="514350" indent="-514350">
              <a:buFont typeface="+mj-lt"/>
              <a:buAutoNum type="arabicPeriod"/>
            </a:pPr>
            <a:r>
              <a:rPr lang="en-US" dirty="0" smtClean="0"/>
              <a:t>    </a:t>
            </a:r>
            <a:r>
              <a:rPr lang="en-US" dirty="0" smtClean="0">
                <a:solidFill>
                  <a:srgbClr val="FF0000"/>
                </a:solidFill>
              </a:rPr>
              <a:t>Has higher complication rates </a:t>
            </a:r>
            <a:r>
              <a:rPr lang="en-US" dirty="0" smtClean="0"/>
              <a:t>and risk for mortality than the AGB, LSG, and RYGB</a:t>
            </a:r>
          </a:p>
          <a:p>
            <a:pPr marL="514350" indent="-514350">
              <a:buFont typeface="+mj-lt"/>
              <a:buAutoNum type="arabicPeriod"/>
            </a:pPr>
            <a:r>
              <a:rPr lang="en-US" dirty="0" smtClean="0"/>
              <a:t>    Requires a </a:t>
            </a:r>
            <a:r>
              <a:rPr lang="en-US" dirty="0" smtClean="0">
                <a:solidFill>
                  <a:srgbClr val="FF0000"/>
                </a:solidFill>
              </a:rPr>
              <a:t>longer hospital stay </a:t>
            </a:r>
            <a:r>
              <a:rPr lang="en-US" dirty="0" smtClean="0"/>
              <a:t>than the AGB or LSG</a:t>
            </a:r>
          </a:p>
          <a:p>
            <a:pPr marL="514350" indent="-514350">
              <a:buFont typeface="+mj-lt"/>
              <a:buAutoNum type="arabicPeriod"/>
            </a:pPr>
            <a:r>
              <a:rPr lang="en-US" dirty="0" smtClean="0"/>
              <a:t>    Has </a:t>
            </a:r>
            <a:r>
              <a:rPr lang="en-US" dirty="0" smtClean="0">
                <a:solidFill>
                  <a:srgbClr val="FF0000"/>
                </a:solidFill>
              </a:rPr>
              <a:t>a greater potential to cause protein deficiencies and long-term deficiencies in a number of vitamin and minerals, i.e. iron, calcium, zinc, fat-soluble vitamins such as vitamin D</a:t>
            </a:r>
          </a:p>
          <a:p>
            <a:pPr marL="514350" indent="-514350">
              <a:buFont typeface="+mj-lt"/>
              <a:buAutoNum type="arabicPeriod"/>
            </a:pPr>
            <a:r>
              <a:rPr lang="en-US" dirty="0" smtClean="0"/>
              <a:t>    Compliance with </a:t>
            </a:r>
            <a:r>
              <a:rPr lang="en-US" dirty="0" smtClean="0">
                <a:solidFill>
                  <a:srgbClr val="FF0000"/>
                </a:solidFill>
              </a:rPr>
              <a:t>follow-up visits </a:t>
            </a:r>
            <a:r>
              <a:rPr lang="en-US" dirty="0" smtClean="0"/>
              <a:t>and care and strict adherence to dietary and vitamin supplementation guidelines are critical to avoiding serious complications from protein and certain vitamin deficiencies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16632"/>
            <a:ext cx="132814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471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a Candidate for Bariatric Surgery?</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pPr marL="514350" indent="-514350">
              <a:buFont typeface="+mj-lt"/>
              <a:buAutoNum type="arabicPeriod"/>
            </a:pPr>
            <a:r>
              <a:rPr lang="en-US" dirty="0" smtClean="0"/>
              <a:t>    BMI ≥ 40, or more than 100 pounds overweight.</a:t>
            </a:r>
          </a:p>
          <a:p>
            <a:pPr marL="514350" indent="-514350">
              <a:buFont typeface="+mj-lt"/>
              <a:buAutoNum type="arabicPeriod"/>
            </a:pPr>
            <a:r>
              <a:rPr lang="en-US" dirty="0" smtClean="0"/>
              <a:t>    BMI ≥35 and at least one or more obesity-related co-morbidities such as type II diabetes (T2DM), hypertension, sleep apnea and other respiratory disorders, non-alcoholic fatty liver disease, osteoarthritis, lipid abnormalities, gastrointestinal disorders, or heart disease.</a:t>
            </a:r>
          </a:p>
          <a:p>
            <a:pPr marL="514350" indent="-514350">
              <a:buFont typeface="+mj-lt"/>
              <a:buAutoNum type="arabicPeriod"/>
            </a:pPr>
            <a:r>
              <a:rPr lang="en-US" dirty="0" smtClean="0"/>
              <a:t>    Inability to achieve a healthy weight loss sustained for a period of time with prior weight loss efforts.</a:t>
            </a:r>
          </a:p>
          <a:p>
            <a:pPr marL="0" indent="0">
              <a:buNone/>
            </a:pPr>
            <a:r>
              <a:rPr lang="en-US" dirty="0"/>
              <a:t> </a:t>
            </a:r>
            <a:r>
              <a:rPr lang="en-US" dirty="0" smtClean="0"/>
              <a:t>   surgery be performed by a </a:t>
            </a:r>
            <a:r>
              <a:rPr lang="en-US" dirty="0" smtClean="0">
                <a:solidFill>
                  <a:srgbClr val="FF0000"/>
                </a:solidFill>
              </a:rPr>
              <a:t>board certified surgeon with specialized experience/training in bariatric and metabolic surgery</a:t>
            </a:r>
            <a:r>
              <a:rPr lang="en-US" dirty="0" smtClean="0"/>
              <a:t>, and at a center that has </a:t>
            </a:r>
            <a:r>
              <a:rPr lang="en-US" dirty="0" smtClean="0">
                <a:solidFill>
                  <a:srgbClr val="FF0000"/>
                </a:solidFill>
              </a:rPr>
              <a:t>a multidisciplinary team of experts </a:t>
            </a:r>
            <a:r>
              <a:rPr lang="en-US" dirty="0" smtClean="0"/>
              <a:t>for follow-up care. This may include a </a:t>
            </a:r>
            <a:r>
              <a:rPr lang="en-US" dirty="0" smtClean="0">
                <a:solidFill>
                  <a:srgbClr val="FF0000"/>
                </a:solidFill>
              </a:rPr>
              <a:t>nutritionist, an exercise physiologist or specialist, and a mental health </a:t>
            </a:r>
            <a:r>
              <a:rPr lang="en-US" dirty="0" err="1" smtClean="0">
                <a:solidFill>
                  <a:srgbClr val="FF0000"/>
                </a:solidFill>
              </a:rPr>
              <a:t>professiona</a:t>
            </a:r>
            <a:endParaRPr lang="en-US" dirty="0" smtClean="0">
              <a:solidFill>
                <a:srgbClr val="FF0000"/>
              </a:solidFill>
            </a:endParaRPr>
          </a:p>
          <a:p>
            <a:endParaRPr lang="en-US" dirty="0"/>
          </a:p>
        </p:txBody>
      </p:sp>
    </p:spTree>
    <p:extLst>
      <p:ext uri="{BB962C8B-B14F-4D97-AF65-F5344CB8AC3E}">
        <p14:creationId xmlns:p14="http://schemas.microsoft.com/office/powerpoint/2010/main" val="531066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lumMod val="75000"/>
                  </a:schemeClr>
                </a:solidFill>
              </a:rPr>
              <a:t>Surgery for Diabetes</a:t>
            </a:r>
            <a:endParaRPr lang="en-US" dirty="0">
              <a:solidFill>
                <a:schemeClr val="accent1">
                  <a:lumMod val="75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5477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Obesity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Body Mass Index (BMI) </a:t>
            </a:r>
          </a:p>
          <a:p>
            <a:r>
              <a:rPr lang="en-US" dirty="0" smtClean="0">
                <a:solidFill>
                  <a:srgbClr val="FF0000"/>
                </a:solidFill>
              </a:rPr>
              <a:t>Weight in kilograms divided by Height in meters squared (BMI = kg/m2)</a:t>
            </a:r>
          </a:p>
          <a:p>
            <a:pPr marL="0" indent="0">
              <a:buNone/>
            </a:pPr>
            <a:r>
              <a:rPr lang="en-US" dirty="0" smtClean="0">
                <a:solidFill>
                  <a:srgbClr val="FF0000"/>
                </a:solidFill>
              </a:rPr>
              <a:t>    </a:t>
            </a:r>
            <a:r>
              <a:rPr lang="en-US" dirty="0" smtClean="0">
                <a:solidFill>
                  <a:schemeClr val="accent5"/>
                </a:solidFill>
              </a:rPr>
              <a:t>Category   </a:t>
            </a:r>
            <a:r>
              <a:rPr lang="en-US" dirty="0" smtClean="0">
                <a:solidFill>
                  <a:srgbClr val="FF0000"/>
                </a:solidFill>
              </a:rPr>
              <a:t>                    	</a:t>
            </a:r>
            <a:r>
              <a:rPr lang="en-US" dirty="0" smtClean="0">
                <a:solidFill>
                  <a:schemeClr val="accent5"/>
                </a:solidFill>
              </a:rPr>
              <a:t>BMI Range</a:t>
            </a:r>
          </a:p>
          <a:p>
            <a:r>
              <a:rPr lang="en-US" dirty="0" smtClean="0">
                <a:solidFill>
                  <a:srgbClr val="FF0000"/>
                </a:solidFill>
              </a:rPr>
              <a:t>Normal Size 	                     18.9 to 24.9</a:t>
            </a:r>
          </a:p>
          <a:p>
            <a:r>
              <a:rPr lang="en-US" dirty="0" smtClean="0">
                <a:solidFill>
                  <a:schemeClr val="accent1"/>
                </a:solidFill>
              </a:rPr>
              <a:t>Overweight 	                     25 to 29.9</a:t>
            </a:r>
          </a:p>
          <a:p>
            <a:r>
              <a:rPr lang="en-US" dirty="0" smtClean="0">
                <a:solidFill>
                  <a:srgbClr val="FF0000"/>
                </a:solidFill>
              </a:rPr>
              <a:t>Class I, Obesity            	30 to 34.9</a:t>
            </a:r>
          </a:p>
          <a:p>
            <a:r>
              <a:rPr lang="en-US" dirty="0" smtClean="0">
                <a:solidFill>
                  <a:schemeClr val="accent1"/>
                </a:solidFill>
              </a:rPr>
              <a:t>Class II, Serious Obesity 	35 to 39.9</a:t>
            </a:r>
          </a:p>
          <a:p>
            <a:r>
              <a:rPr lang="en-US" dirty="0" smtClean="0">
                <a:solidFill>
                  <a:srgbClr val="FF0000"/>
                </a:solidFill>
              </a:rPr>
              <a:t>Class III, Severe Obesity 	40 and greater</a:t>
            </a:r>
            <a:endParaRPr lang="en-US" dirty="0">
              <a:solidFill>
                <a:srgbClr val="FF0000"/>
              </a:solidFill>
            </a:endParaRPr>
          </a:p>
        </p:txBody>
      </p:sp>
    </p:spTree>
    <p:extLst>
      <p:ext uri="{BB962C8B-B14F-4D97-AF65-F5344CB8AC3E}">
        <p14:creationId xmlns:p14="http://schemas.microsoft.com/office/powerpoint/2010/main" val="113483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Did You Know?</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pPr marL="514350" indent="-514350">
              <a:buFont typeface="+mj-lt"/>
              <a:buAutoNum type="arabicPeriod"/>
            </a:pPr>
            <a:r>
              <a:rPr lang="en-US" dirty="0" smtClean="0"/>
              <a:t>    Someone in the world </a:t>
            </a:r>
            <a:r>
              <a:rPr lang="en-US" dirty="0" smtClean="0">
                <a:solidFill>
                  <a:srgbClr val="FF0000"/>
                </a:solidFill>
              </a:rPr>
              <a:t>dies</a:t>
            </a:r>
            <a:r>
              <a:rPr lang="en-US" dirty="0" smtClean="0"/>
              <a:t> from complications associated with </a:t>
            </a:r>
            <a:r>
              <a:rPr lang="en-US" dirty="0" smtClean="0">
                <a:solidFill>
                  <a:srgbClr val="FF0000"/>
                </a:solidFill>
              </a:rPr>
              <a:t>diabetes every 10 seconds</a:t>
            </a:r>
            <a:r>
              <a:rPr lang="en-US" dirty="0" smtClean="0"/>
              <a:t>.</a:t>
            </a:r>
          </a:p>
          <a:p>
            <a:pPr marL="514350" indent="-514350">
              <a:buFont typeface="+mj-lt"/>
              <a:buAutoNum type="arabicPeriod"/>
            </a:pPr>
            <a:r>
              <a:rPr lang="en-US" dirty="0" smtClean="0"/>
              <a:t>    Diabetes is one of the top ten leading causes of U.S. deaths.</a:t>
            </a:r>
          </a:p>
          <a:p>
            <a:pPr marL="514350" indent="-514350">
              <a:buFont typeface="+mj-lt"/>
              <a:buAutoNum type="arabicPeriod"/>
            </a:pPr>
            <a:r>
              <a:rPr lang="en-US" dirty="0" smtClean="0"/>
              <a:t>    One out of ten health care dollars is attributed to diabetes.</a:t>
            </a:r>
          </a:p>
          <a:p>
            <a:pPr marL="514350" indent="-514350">
              <a:buFont typeface="+mj-lt"/>
              <a:buAutoNum type="arabicPeriod"/>
            </a:pPr>
            <a:r>
              <a:rPr lang="en-US" dirty="0" smtClean="0"/>
              <a:t>    Diabetics have </a:t>
            </a:r>
            <a:r>
              <a:rPr lang="en-US" dirty="0" smtClean="0">
                <a:solidFill>
                  <a:srgbClr val="FF0000"/>
                </a:solidFill>
              </a:rPr>
              <a:t>health expenditures that are 2.3 times higher than non-diabetics.</a:t>
            </a:r>
          </a:p>
          <a:p>
            <a:pPr marL="514350" indent="-514350">
              <a:buFont typeface="+mj-lt"/>
              <a:buAutoNum type="arabicPeriod"/>
            </a:pPr>
            <a:r>
              <a:rPr lang="en-US" dirty="0" smtClean="0"/>
              <a:t>    The prevalence of diabetes </a:t>
            </a:r>
            <a:r>
              <a:rPr lang="en-US" dirty="0" smtClean="0">
                <a:solidFill>
                  <a:srgbClr val="FF0000"/>
                </a:solidFill>
              </a:rPr>
              <a:t>is  more than 25 percent among individuals with morbid </a:t>
            </a:r>
            <a:r>
              <a:rPr lang="en-US" dirty="0" smtClean="0"/>
              <a:t>obesity.</a:t>
            </a:r>
          </a:p>
          <a:p>
            <a:pPr marL="514350" indent="-514350">
              <a:buFont typeface="+mj-lt"/>
              <a:buAutoNum type="arabicPeriod"/>
            </a:pPr>
            <a:r>
              <a:rPr lang="en-US" dirty="0" smtClean="0"/>
              <a:t>    Metabolic and bariatric surgery is the most effective treatment for T2DM among individuals who are affected by obesity and may result in </a:t>
            </a:r>
            <a:r>
              <a:rPr lang="en-US" dirty="0" smtClean="0">
                <a:solidFill>
                  <a:srgbClr val="FF0000"/>
                </a:solidFill>
              </a:rPr>
              <a:t>remission or improvement in nearly all case</a:t>
            </a:r>
            <a:endParaRPr lang="en-US" dirty="0">
              <a:solidFill>
                <a:srgbClr val="FF0000"/>
              </a:solidFill>
            </a:endParaRPr>
          </a:p>
        </p:txBody>
      </p:sp>
    </p:spTree>
    <p:extLst>
      <p:ext uri="{BB962C8B-B14F-4D97-AF65-F5344CB8AC3E}">
        <p14:creationId xmlns:p14="http://schemas.microsoft.com/office/powerpoint/2010/main" val="1941021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Bariatric Surgery</a:t>
            </a:r>
            <a:endParaRPr lang="en-US" dirty="0"/>
          </a:p>
        </p:txBody>
      </p:sp>
      <p:sp>
        <p:nvSpPr>
          <p:cNvPr id="3" name="Content Placeholder 2"/>
          <p:cNvSpPr>
            <a:spLocks noGrp="1"/>
          </p:cNvSpPr>
          <p:nvPr>
            <p:ph idx="1"/>
          </p:nvPr>
        </p:nvSpPr>
        <p:spPr/>
        <p:txBody>
          <a:bodyPr/>
          <a:lstStyle/>
          <a:p>
            <a:r>
              <a:rPr lang="en-US" dirty="0" smtClean="0"/>
              <a:t>Severe Obesity: Why the Need for Surgical Intervention</a:t>
            </a:r>
          </a:p>
          <a:p>
            <a:r>
              <a:rPr lang="en-US" dirty="0" smtClean="0"/>
              <a:t>The </a:t>
            </a:r>
            <a:r>
              <a:rPr lang="en-US" dirty="0" smtClean="0">
                <a:solidFill>
                  <a:srgbClr val="FF0000"/>
                </a:solidFill>
              </a:rPr>
              <a:t>NIH</a:t>
            </a:r>
            <a:r>
              <a:rPr lang="en-US" dirty="0" smtClean="0"/>
              <a:t> recognized bariatric (weight-loss) surgery as the only effective treatment to combat severe obesity and maintain weight loss in the long term</a:t>
            </a:r>
            <a:endParaRPr lang="en-US" dirty="0"/>
          </a:p>
        </p:txBody>
      </p:sp>
    </p:spTree>
    <p:extLst>
      <p:ext uri="{BB962C8B-B14F-4D97-AF65-F5344CB8AC3E}">
        <p14:creationId xmlns:p14="http://schemas.microsoft.com/office/powerpoint/2010/main" val="1563636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Bariatric Surgery Help Me?</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 with long term weight-loss and help you increase your </a:t>
            </a:r>
            <a:r>
              <a:rPr lang="en-US" dirty="0" smtClean="0">
                <a:solidFill>
                  <a:srgbClr val="FF0000"/>
                </a:solidFill>
              </a:rPr>
              <a:t>quality of health</a:t>
            </a:r>
            <a:r>
              <a:rPr lang="en-US" dirty="0" smtClean="0"/>
              <a:t>. </a:t>
            </a:r>
          </a:p>
          <a:p>
            <a:r>
              <a:rPr lang="en-US" dirty="0" smtClean="0"/>
              <a:t>improve or resolve many obesity-related conditions, such as </a:t>
            </a:r>
            <a:r>
              <a:rPr lang="en-US" dirty="0" smtClean="0">
                <a:solidFill>
                  <a:srgbClr val="FF0000"/>
                </a:solidFill>
              </a:rPr>
              <a:t>type 2 diabetes, high blood pressure, heart disease, and more. </a:t>
            </a:r>
          </a:p>
          <a:p>
            <a:r>
              <a:rPr lang="en-US" dirty="0" smtClean="0"/>
              <a:t>Taking </a:t>
            </a:r>
            <a:r>
              <a:rPr lang="en-US" dirty="0" smtClean="0">
                <a:solidFill>
                  <a:srgbClr val="FF0000"/>
                </a:solidFill>
              </a:rPr>
              <a:t>less and less medications </a:t>
            </a:r>
            <a:r>
              <a:rPr lang="en-US" dirty="0" smtClean="0"/>
              <a:t>to treat their obesity-related conditions.</a:t>
            </a:r>
          </a:p>
          <a:p>
            <a:endParaRPr lang="en-US" dirty="0" smtClean="0"/>
          </a:p>
          <a:p>
            <a:r>
              <a:rPr lang="en-US" dirty="0" smtClean="0"/>
              <a:t>Significant weight loss pave the way for many other exciting opportunities for you</a:t>
            </a:r>
            <a:r>
              <a:rPr lang="en-US" dirty="0" smtClean="0">
                <a:solidFill>
                  <a:srgbClr val="FF0000"/>
                </a:solidFill>
              </a:rPr>
              <a:t>, your family, and most importantly – your health</a:t>
            </a:r>
            <a:endParaRPr lang="en-US" dirty="0">
              <a:solidFill>
                <a:srgbClr val="FF0000"/>
              </a:solidFill>
            </a:endParaRPr>
          </a:p>
        </p:txBody>
      </p:sp>
    </p:spTree>
    <p:extLst>
      <p:ext uri="{BB962C8B-B14F-4D97-AF65-F5344CB8AC3E}">
        <p14:creationId xmlns:p14="http://schemas.microsoft.com/office/powerpoint/2010/main" val="3316901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 Term Weight Loss Success</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 more than </a:t>
            </a:r>
            <a:r>
              <a:rPr lang="en-US" dirty="0" smtClean="0">
                <a:solidFill>
                  <a:srgbClr val="FF0000"/>
                </a:solidFill>
              </a:rPr>
              <a:t>90 %</a:t>
            </a:r>
            <a:r>
              <a:rPr lang="en-US" dirty="0" smtClean="0"/>
              <a:t>of individuals previously affected by </a:t>
            </a:r>
            <a:r>
              <a:rPr lang="en-US" dirty="0" smtClean="0">
                <a:solidFill>
                  <a:srgbClr val="FF0000"/>
                </a:solidFill>
              </a:rPr>
              <a:t>severe obesity </a:t>
            </a:r>
            <a:r>
              <a:rPr lang="en-US" dirty="0" smtClean="0"/>
              <a:t>are successful in maintaining </a:t>
            </a:r>
            <a:r>
              <a:rPr lang="en-US" dirty="0" smtClean="0">
                <a:solidFill>
                  <a:srgbClr val="FF0000"/>
                </a:solidFill>
              </a:rPr>
              <a:t>50 %</a:t>
            </a:r>
            <a:r>
              <a:rPr lang="en-US" dirty="0" smtClean="0"/>
              <a:t>or more of their excess weight loss following bariatric surgery.</a:t>
            </a:r>
          </a:p>
          <a:p>
            <a:r>
              <a:rPr lang="en-US" dirty="0" smtClean="0"/>
              <a:t> Among those affected by </a:t>
            </a:r>
            <a:r>
              <a:rPr lang="en-US" dirty="0" smtClean="0">
                <a:solidFill>
                  <a:srgbClr val="FF0000"/>
                </a:solidFill>
              </a:rPr>
              <a:t>super severe obesity, more than 80 % </a:t>
            </a:r>
            <a:r>
              <a:rPr lang="en-US" dirty="0" smtClean="0"/>
              <a:t>are able to maintain </a:t>
            </a:r>
            <a:r>
              <a:rPr lang="en-US" dirty="0" smtClean="0">
                <a:solidFill>
                  <a:srgbClr val="FF0000"/>
                </a:solidFill>
              </a:rPr>
              <a:t>more than 50 % </a:t>
            </a:r>
            <a:r>
              <a:rPr lang="en-US" dirty="0" smtClean="0"/>
              <a:t>excess body weight loss.</a:t>
            </a:r>
            <a:endParaRPr lang="en-US" dirty="0"/>
          </a:p>
        </p:txBody>
      </p:sp>
    </p:spTree>
    <p:extLst>
      <p:ext uri="{BB962C8B-B14F-4D97-AF65-F5344CB8AC3E}">
        <p14:creationId xmlns:p14="http://schemas.microsoft.com/office/powerpoint/2010/main" val="3408714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After Bariatric Surgery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rgbClr val="FF0000"/>
                </a:solidFill>
              </a:rPr>
              <a:t>Nutrition (food and supplements) and Fluids</a:t>
            </a:r>
          </a:p>
          <a:p>
            <a:pPr marL="0" indent="0">
              <a:buNone/>
            </a:pPr>
            <a:r>
              <a:rPr lang="en-US" dirty="0" smtClean="0"/>
              <a:t>   64oz or more of </a:t>
            </a:r>
            <a:r>
              <a:rPr lang="en-US" dirty="0" smtClean="0">
                <a:solidFill>
                  <a:srgbClr val="00B0F0"/>
                </a:solidFill>
              </a:rPr>
              <a:t>fluids</a:t>
            </a:r>
            <a:r>
              <a:rPr lang="en-US" dirty="0" smtClean="0"/>
              <a:t> daily to avoid dehydration, constipation, and kidney stones.</a:t>
            </a:r>
          </a:p>
          <a:p>
            <a:pPr marL="0" indent="0">
              <a:buNone/>
            </a:pPr>
            <a:r>
              <a:rPr lang="en-US" dirty="0" smtClean="0"/>
              <a:t>    </a:t>
            </a:r>
            <a:r>
              <a:rPr lang="en-US" dirty="0" smtClean="0">
                <a:solidFill>
                  <a:srgbClr val="00B050"/>
                </a:solidFill>
              </a:rPr>
              <a:t>Multivitamin</a:t>
            </a:r>
          </a:p>
          <a:p>
            <a:pPr marL="0" indent="0">
              <a:buNone/>
            </a:pPr>
            <a:r>
              <a:rPr lang="en-US" dirty="0" smtClean="0">
                <a:solidFill>
                  <a:srgbClr val="00B050"/>
                </a:solidFill>
              </a:rPr>
              <a:t>    Vitamin D</a:t>
            </a:r>
          </a:p>
          <a:p>
            <a:pPr marL="0" indent="0">
              <a:buNone/>
            </a:pPr>
            <a:r>
              <a:rPr lang="en-US" dirty="0" smtClean="0">
                <a:solidFill>
                  <a:srgbClr val="00B050"/>
                </a:solidFill>
              </a:rPr>
              <a:t>    Calcium</a:t>
            </a:r>
          </a:p>
          <a:p>
            <a:pPr marL="0" indent="0">
              <a:buNone/>
            </a:pPr>
            <a:r>
              <a:rPr lang="en-US" dirty="0" smtClean="0">
                <a:solidFill>
                  <a:srgbClr val="00B050"/>
                </a:solidFill>
              </a:rPr>
              <a:t>    Iron</a:t>
            </a:r>
          </a:p>
          <a:p>
            <a:pPr marL="0" indent="0">
              <a:buNone/>
            </a:pPr>
            <a:r>
              <a:rPr lang="en-US" dirty="0" smtClean="0">
                <a:solidFill>
                  <a:srgbClr val="00B050"/>
                </a:solidFill>
              </a:rPr>
              <a:t>    Vitamin B12</a:t>
            </a:r>
          </a:p>
          <a:p>
            <a:pPr marL="0" indent="0">
              <a:buNone/>
            </a:pPr>
            <a:r>
              <a:rPr lang="en-US" dirty="0" smtClean="0">
                <a:solidFill>
                  <a:srgbClr val="00B050"/>
                </a:solidFill>
              </a:rPr>
              <a:t>Protein-rich foods </a:t>
            </a:r>
            <a:r>
              <a:rPr lang="en-US" dirty="0" smtClean="0"/>
              <a:t>are important, with recommendations ranging from 60-100g of protein daily, depending on your medical conditions, type of operation and activity level.</a:t>
            </a:r>
          </a:p>
          <a:p>
            <a:pPr marL="0" indent="0">
              <a:buNone/>
            </a:pPr>
            <a:r>
              <a:rPr lang="en-US" dirty="0" smtClean="0"/>
              <a:t> Limiting foods high in added sugar such as </a:t>
            </a:r>
            <a:r>
              <a:rPr lang="en-US" dirty="0" smtClean="0">
                <a:solidFill>
                  <a:srgbClr val="FF0000"/>
                </a:solidFill>
              </a:rPr>
              <a:t>(cookies, cakes, candy, juice or other sweets) and refined carbohydrates (white breads, pastas, crackers, refined cereals)</a:t>
            </a:r>
            <a:r>
              <a:rPr lang="en-US" dirty="0" smtClean="0"/>
              <a:t> can improve your weight loss results</a:t>
            </a:r>
            <a:r>
              <a:rPr lang="en-US" dirty="0" smtClean="0">
                <a:solidFill>
                  <a:srgbClr val="00B050"/>
                </a:solidFill>
              </a:rPr>
              <a:t>. </a:t>
            </a:r>
          </a:p>
          <a:p>
            <a:pPr marL="0" indent="0">
              <a:buNone/>
            </a:pPr>
            <a:endParaRPr lang="en-US" dirty="0"/>
          </a:p>
        </p:txBody>
      </p:sp>
    </p:spTree>
    <p:extLst>
      <p:ext uri="{BB962C8B-B14F-4D97-AF65-F5344CB8AC3E}">
        <p14:creationId xmlns:p14="http://schemas.microsoft.com/office/powerpoint/2010/main" val="674954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73594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Q: Which vitamin and mineral supplements should I expect to take after weight-loss surgery?</a:t>
            </a:r>
            <a:br>
              <a:rPr lang="en-US" sz="2800" dirty="0" smtClean="0"/>
            </a:br>
            <a:endParaRPr lang="en-US" sz="2800" dirty="0"/>
          </a:p>
        </p:txBody>
      </p:sp>
      <p:sp>
        <p:nvSpPr>
          <p:cNvPr id="3" name="Content Placeholder 2"/>
          <p:cNvSpPr>
            <a:spLocks noGrp="1"/>
          </p:cNvSpPr>
          <p:nvPr>
            <p:ph idx="1"/>
          </p:nvPr>
        </p:nvSpPr>
        <p:spPr/>
        <p:txBody>
          <a:bodyPr>
            <a:normAutofit/>
          </a:bodyPr>
          <a:lstStyle/>
          <a:p>
            <a:r>
              <a:rPr lang="en-US" dirty="0" smtClean="0"/>
              <a:t>A: Multivitamin, </a:t>
            </a:r>
            <a:r>
              <a:rPr lang="en-US" dirty="0" smtClean="0">
                <a:solidFill>
                  <a:srgbClr val="FF0000"/>
                </a:solidFill>
              </a:rPr>
              <a:t>calcium with vitamin D</a:t>
            </a:r>
            <a:r>
              <a:rPr lang="en-US" dirty="0" smtClean="0"/>
              <a:t>, and in some cases, additional </a:t>
            </a:r>
            <a:r>
              <a:rPr lang="en-US" dirty="0" smtClean="0">
                <a:solidFill>
                  <a:srgbClr val="FF0000"/>
                </a:solidFill>
              </a:rPr>
              <a:t>iron and/or vitamin B12 supplement.</a:t>
            </a:r>
          </a:p>
          <a:p>
            <a:r>
              <a:rPr lang="en-US" dirty="0" smtClean="0"/>
              <a:t> Sometimes additional </a:t>
            </a:r>
            <a:r>
              <a:rPr lang="en-US" dirty="0" smtClean="0">
                <a:solidFill>
                  <a:srgbClr val="FF0000"/>
                </a:solidFill>
              </a:rPr>
              <a:t>fat-soluble vitamins (A, D, E, and K</a:t>
            </a:r>
            <a:r>
              <a:rPr lang="en-US" dirty="0" smtClean="0"/>
              <a:t>)are added to the regimen depending on the operation’s degree of vitamin </a:t>
            </a:r>
            <a:r>
              <a:rPr lang="en-US" dirty="0" err="1" smtClean="0"/>
              <a:t>malabsorption</a:t>
            </a:r>
            <a:r>
              <a:rPr lang="en-US" dirty="0" smtClean="0"/>
              <a:t>.</a:t>
            </a:r>
            <a:endParaRPr lang="en-US" dirty="0"/>
          </a:p>
        </p:txBody>
      </p:sp>
    </p:spTree>
    <p:extLst>
      <p:ext uri="{BB962C8B-B14F-4D97-AF65-F5344CB8AC3E}">
        <p14:creationId xmlns:p14="http://schemas.microsoft.com/office/powerpoint/2010/main" val="1571622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normAutofit fontScale="90000"/>
          </a:bodyPr>
          <a:lstStyle/>
          <a:p>
            <a:r>
              <a:rPr lang="en-US" sz="4000" dirty="0" smtClean="0"/>
              <a:t>Q: How long will I need to take vitamin supplements?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A: Vitamin and mineral supplements will be a </a:t>
            </a:r>
            <a:r>
              <a:rPr lang="en-US" dirty="0" smtClean="0">
                <a:solidFill>
                  <a:srgbClr val="FF0000"/>
                </a:solidFill>
              </a:rPr>
              <a:t>lifelong </a:t>
            </a:r>
            <a:r>
              <a:rPr lang="en-US" dirty="0" smtClean="0"/>
              <a:t>requirement.</a:t>
            </a:r>
            <a:endParaRPr lang="en-US" dirty="0"/>
          </a:p>
        </p:txBody>
      </p:sp>
    </p:spTree>
    <p:extLst>
      <p:ext uri="{BB962C8B-B14F-4D97-AF65-F5344CB8AC3E}">
        <p14:creationId xmlns:p14="http://schemas.microsoft.com/office/powerpoint/2010/main" val="5103442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solidFill>
                  <a:srgbClr val="FF0000"/>
                </a:solidFill>
              </a:rPr>
              <a:t>Q: How much protein do I need daily?</a:t>
            </a:r>
          </a:p>
          <a:p>
            <a:r>
              <a:rPr lang="en-US" dirty="0" smtClean="0"/>
              <a:t>A: Most patients </a:t>
            </a:r>
            <a:r>
              <a:rPr lang="en-US" dirty="0" smtClean="0">
                <a:solidFill>
                  <a:srgbClr val="FF0000"/>
                </a:solidFill>
              </a:rPr>
              <a:t>get 60-80 grams daily</a:t>
            </a:r>
            <a:endParaRPr lang="en-US" dirty="0" smtClean="0"/>
          </a:p>
          <a:p>
            <a:endParaRPr lang="en-US" dirty="0" smtClean="0"/>
          </a:p>
          <a:p>
            <a:r>
              <a:rPr lang="en-US" dirty="0" smtClean="0">
                <a:solidFill>
                  <a:srgbClr val="FF0000"/>
                </a:solidFill>
              </a:rPr>
              <a:t>Q: Can I take all of the protein in one dose?</a:t>
            </a:r>
          </a:p>
          <a:p>
            <a:r>
              <a:rPr lang="en-US" dirty="0" smtClean="0"/>
              <a:t>A: Protein should be </a:t>
            </a:r>
            <a:r>
              <a:rPr lang="en-US" dirty="0" smtClean="0">
                <a:solidFill>
                  <a:srgbClr val="FF0000"/>
                </a:solidFill>
              </a:rPr>
              <a:t>eaten at every meal and snack </a:t>
            </a:r>
            <a:r>
              <a:rPr lang="en-US" dirty="0" smtClean="0"/>
              <a:t>throughout the day. </a:t>
            </a:r>
          </a:p>
          <a:p>
            <a:endParaRPr lang="en-US" dirty="0" smtClean="0"/>
          </a:p>
          <a:p>
            <a:r>
              <a:rPr lang="en-US" dirty="0" smtClean="0">
                <a:solidFill>
                  <a:srgbClr val="FF0000"/>
                </a:solidFill>
              </a:rPr>
              <a:t>Q: How should I get my protein? With shakes? Bars? What if I’m a vegetarian?</a:t>
            </a:r>
          </a:p>
          <a:p>
            <a:r>
              <a:rPr lang="en-US" dirty="0" smtClean="0"/>
              <a:t>A: Meats, eggs, dairy products, tofu, beans, and lentils are common protein sources in everyday foods.</a:t>
            </a:r>
          </a:p>
          <a:p>
            <a:r>
              <a:rPr lang="en-US" dirty="0" smtClean="0"/>
              <a:t> Protein supplements made from whey and soy are commonly sold in stores and can help you meet your protein needs. </a:t>
            </a:r>
            <a:endParaRPr lang="en-US" dirty="0"/>
          </a:p>
        </p:txBody>
      </p:sp>
    </p:spTree>
    <p:extLst>
      <p:ext uri="{BB962C8B-B14F-4D97-AF65-F5344CB8AC3E}">
        <p14:creationId xmlns:p14="http://schemas.microsoft.com/office/powerpoint/2010/main" val="6119072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0000"/>
                </a:solidFill>
              </a:rPr>
              <a:t>Q: What happens if I don’t take in enough protein?</a:t>
            </a:r>
          </a:p>
          <a:p>
            <a:r>
              <a:rPr lang="en-US" dirty="0" smtClean="0"/>
              <a:t>A:  If you don’t provide enough protein in your diet, the body will take its protein from your muscles and you can become weak.</a:t>
            </a:r>
            <a:endParaRPr lang="en-US" dirty="0"/>
          </a:p>
        </p:txBody>
      </p:sp>
    </p:spTree>
    <p:extLst>
      <p:ext uri="{BB962C8B-B14F-4D97-AF65-F5344CB8AC3E}">
        <p14:creationId xmlns:p14="http://schemas.microsoft.com/office/powerpoint/2010/main" val="2044766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 Prevalence and Rate of Occurrence</a:t>
            </a:r>
            <a:endParaRPr lang="en-US" dirty="0"/>
          </a:p>
        </p:txBody>
      </p:sp>
      <p:sp>
        <p:nvSpPr>
          <p:cNvPr id="3" name="Content Placeholder 2"/>
          <p:cNvSpPr>
            <a:spLocks noGrp="1"/>
          </p:cNvSpPr>
          <p:nvPr>
            <p:ph idx="1"/>
          </p:nvPr>
        </p:nvSpPr>
        <p:spPr/>
        <p:txBody>
          <a:bodyPr/>
          <a:lstStyle/>
          <a:p>
            <a:r>
              <a:rPr lang="en-US" dirty="0" smtClean="0"/>
              <a:t> W.H.O., 65 % of the world’s population lives in countries where overweight and obesity kills more people than underweight. Approximately </a:t>
            </a:r>
            <a:r>
              <a:rPr lang="en-US" dirty="0" smtClean="0">
                <a:solidFill>
                  <a:srgbClr val="FF0000"/>
                </a:solidFill>
              </a:rPr>
              <a:t>500 million adults </a:t>
            </a:r>
            <a:r>
              <a:rPr lang="en-US" dirty="0" smtClean="0"/>
              <a:t>in the world are affected by </a:t>
            </a:r>
            <a:r>
              <a:rPr lang="en-US" dirty="0" smtClean="0">
                <a:solidFill>
                  <a:srgbClr val="FF0000"/>
                </a:solidFill>
              </a:rPr>
              <a:t>obesity</a:t>
            </a:r>
            <a:r>
              <a:rPr lang="en-US" dirty="0" smtClean="0"/>
              <a:t> </a:t>
            </a:r>
          </a:p>
          <a:p>
            <a:r>
              <a:rPr lang="en-US" dirty="0" smtClean="0"/>
              <a:t>and </a:t>
            </a:r>
            <a:r>
              <a:rPr lang="en-US" dirty="0" smtClean="0">
                <a:solidFill>
                  <a:srgbClr val="FF0000"/>
                </a:solidFill>
              </a:rPr>
              <a:t>one billion </a:t>
            </a:r>
            <a:r>
              <a:rPr lang="en-US" dirty="0" smtClean="0"/>
              <a:t>are affected by </a:t>
            </a:r>
            <a:r>
              <a:rPr lang="en-US" dirty="0" smtClean="0">
                <a:solidFill>
                  <a:srgbClr val="FF0000"/>
                </a:solidFill>
              </a:rPr>
              <a:t>overweight</a:t>
            </a:r>
            <a:r>
              <a:rPr lang="en-US" dirty="0" smtClean="0"/>
              <a:t>, along with </a:t>
            </a:r>
            <a:r>
              <a:rPr lang="en-US" dirty="0" smtClean="0">
                <a:solidFill>
                  <a:srgbClr val="FF0000"/>
                </a:solidFill>
              </a:rPr>
              <a:t>48 million children</a:t>
            </a:r>
            <a:r>
              <a:rPr lang="en-US" dirty="0" smtClean="0"/>
              <a:t>.</a:t>
            </a:r>
            <a:endParaRPr lang="en-US" dirty="0"/>
          </a:p>
        </p:txBody>
      </p:sp>
    </p:spTree>
    <p:extLst>
      <p:ext uri="{BB962C8B-B14F-4D97-AF65-F5344CB8AC3E}">
        <p14:creationId xmlns:p14="http://schemas.microsoft.com/office/powerpoint/2010/main" val="42812156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Q: Do I need to avoid caffeine after bariatric surgery</a:t>
            </a:r>
            <a:r>
              <a:rPr lang="en-US" dirty="0" smtClean="0"/>
              <a:t>? </a:t>
            </a:r>
          </a:p>
          <a:p>
            <a:r>
              <a:rPr lang="en-US" dirty="0" smtClean="0"/>
              <a:t>A: avoid caffeine for at least the </a:t>
            </a:r>
            <a:r>
              <a:rPr lang="en-US" dirty="0" smtClean="0">
                <a:solidFill>
                  <a:srgbClr val="FF0000"/>
                </a:solidFill>
              </a:rPr>
              <a:t>first thirty days after surgery</a:t>
            </a:r>
            <a:r>
              <a:rPr lang="en-US" dirty="0" smtClean="0"/>
              <a:t> while your stomach is extra sensitive. After that point, you can ask your surgeon or dietitian about resuming caffeine. Remember that caffeine often comes paired with sugary, high-calorie drinks, so be sure you’re making wise beverage choices.</a:t>
            </a:r>
            <a:endParaRPr lang="en-US" dirty="0"/>
          </a:p>
        </p:txBody>
      </p:sp>
    </p:spTree>
    <p:extLst>
      <p:ext uri="{BB962C8B-B14F-4D97-AF65-F5344CB8AC3E}">
        <p14:creationId xmlns:p14="http://schemas.microsoft.com/office/powerpoint/2010/main" val="2299465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Q: Why is fluid intake important?</a:t>
            </a:r>
          </a:p>
          <a:p>
            <a:r>
              <a:rPr lang="en-US" dirty="0" smtClean="0"/>
              <a:t>A: Dehydration is the </a:t>
            </a:r>
            <a:r>
              <a:rPr lang="en-US" dirty="0" smtClean="0">
                <a:solidFill>
                  <a:srgbClr val="FF0000"/>
                </a:solidFill>
              </a:rPr>
              <a:t>most common reason for readmission </a:t>
            </a:r>
            <a:r>
              <a:rPr lang="en-US" dirty="0" smtClean="0"/>
              <a:t>to the hospital</a:t>
            </a:r>
          </a:p>
          <a:p>
            <a:r>
              <a:rPr lang="en-US" dirty="0" smtClean="0"/>
              <a:t> Your body also </a:t>
            </a:r>
            <a:r>
              <a:rPr lang="en-US" dirty="0" smtClean="0">
                <a:solidFill>
                  <a:srgbClr val="FF0000"/>
                </a:solidFill>
              </a:rPr>
              <a:t>requires fluid to burn its stored fat calories </a:t>
            </a:r>
            <a:r>
              <a:rPr lang="en-US" dirty="0" smtClean="0"/>
              <a:t>for energy. </a:t>
            </a:r>
          </a:p>
          <a:p>
            <a:r>
              <a:rPr lang="en-US" dirty="0" smtClean="0">
                <a:solidFill>
                  <a:srgbClr val="FF0000"/>
                </a:solidFill>
              </a:rPr>
              <a:t>Carry a bottle of water with you all day</a:t>
            </a:r>
            <a:r>
              <a:rPr lang="en-US" dirty="0" smtClean="0"/>
              <a:t>, especially when you are away from home. </a:t>
            </a:r>
          </a:p>
          <a:p>
            <a:r>
              <a:rPr lang="en-US" dirty="0" smtClean="0"/>
              <a:t>Remind yourself to drink even </a:t>
            </a:r>
            <a:r>
              <a:rPr lang="en-US" dirty="0" smtClean="0">
                <a:solidFill>
                  <a:srgbClr val="FF0000"/>
                </a:solidFill>
              </a:rPr>
              <a:t>if you don’t feel thirsty</a:t>
            </a:r>
            <a:r>
              <a:rPr lang="en-US" dirty="0" smtClean="0"/>
              <a:t>. Drinking 64 ounces of fluid is a good daily goal. </a:t>
            </a:r>
            <a:endParaRPr lang="en-US" dirty="0"/>
          </a:p>
          <a:p>
            <a:r>
              <a:rPr lang="en-US" dirty="0" smtClean="0"/>
              <a:t> Signs of dehydration can be thirst, headache, hard stools or dizziness upon sitting or standing up. </a:t>
            </a:r>
            <a:endParaRPr lang="en-US" dirty="0"/>
          </a:p>
        </p:txBody>
      </p:sp>
    </p:spTree>
    <p:extLst>
      <p:ext uri="{BB962C8B-B14F-4D97-AF65-F5344CB8AC3E}">
        <p14:creationId xmlns:p14="http://schemas.microsoft.com/office/powerpoint/2010/main" val="33350906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smtClean="0">
                <a:solidFill>
                  <a:srgbClr val="FF0000"/>
                </a:solidFill>
              </a:rPr>
              <a:t>Q: What effect does weight loss surgery have on my medications?</a:t>
            </a:r>
          </a:p>
          <a:p>
            <a:r>
              <a:rPr lang="en-US" dirty="0" smtClean="0"/>
              <a:t>A:  In the early period right after surgery, larger tablets or capsules may not be recommended by your surgeon so that pills do not become stuck. Because of this, your surgeon may recommend that you take medications different forms, such as crushed, liquid, suspension, chewable, sublingual or injectable. </a:t>
            </a:r>
          </a:p>
          <a:p>
            <a:r>
              <a:rPr lang="en-US" dirty="0" smtClean="0"/>
              <a:t>Some long-acting medications and “enteric coated” medication may not be crushable. Some medication may be crushed and administered with food.</a:t>
            </a:r>
          </a:p>
          <a:p>
            <a:endParaRPr lang="en-US" dirty="0" smtClean="0"/>
          </a:p>
          <a:p>
            <a:r>
              <a:rPr lang="en-US" dirty="0" smtClean="0"/>
              <a:t>Sleeve </a:t>
            </a:r>
            <a:r>
              <a:rPr lang="en-US" dirty="0" err="1" smtClean="0"/>
              <a:t>gastrectomy</a:t>
            </a:r>
            <a:r>
              <a:rPr lang="en-US" dirty="0" smtClean="0"/>
              <a:t> and adjustable gastric banding tend to have little to no change in the absorption of medications. Roux-en-Y gastric bypass and duodenal switch can have more significant changes in how medications are absorbed. Check with your surgeon and pharmacist about how you should take each of your medications. Some patients need </a:t>
            </a:r>
            <a:r>
              <a:rPr lang="en-US" dirty="0" smtClean="0">
                <a:solidFill>
                  <a:srgbClr val="FF0000"/>
                </a:solidFill>
              </a:rPr>
              <a:t>a higher dose of anti-depressants </a:t>
            </a:r>
            <a:r>
              <a:rPr lang="en-US" dirty="0" smtClean="0"/>
              <a:t>to have the same effect. This is not a complication, but you need to be aware of how you feel, and speak up with all your caregivers.</a:t>
            </a:r>
            <a:endParaRPr lang="en-US" dirty="0"/>
          </a:p>
        </p:txBody>
      </p:sp>
    </p:spTree>
    <p:extLst>
      <p:ext uri="{BB962C8B-B14F-4D97-AF65-F5344CB8AC3E}">
        <p14:creationId xmlns:p14="http://schemas.microsoft.com/office/powerpoint/2010/main" val="2547010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Q: Will my medications change after bariatric surgery?</a:t>
            </a:r>
          </a:p>
          <a:p>
            <a:r>
              <a:rPr lang="en-US" dirty="0" smtClean="0"/>
              <a:t>A: Maybe</a:t>
            </a:r>
            <a:r>
              <a:rPr lang="en-US" dirty="0" smtClean="0">
                <a:solidFill>
                  <a:srgbClr val="FF0000"/>
                </a:solidFill>
              </a:rPr>
              <a:t>. diabetic patients </a:t>
            </a:r>
            <a:r>
              <a:rPr lang="en-US" dirty="0" smtClean="0"/>
              <a:t>often require less insulin or other diabetes medications after surgery because glucose control can improve quickly. </a:t>
            </a:r>
          </a:p>
          <a:p>
            <a:r>
              <a:rPr lang="en-US" dirty="0" smtClean="0"/>
              <a:t>Patients who </a:t>
            </a:r>
            <a:r>
              <a:rPr lang="en-US" dirty="0" smtClean="0">
                <a:solidFill>
                  <a:srgbClr val="FF0000"/>
                </a:solidFill>
              </a:rPr>
              <a:t>take high blood pressure and cholesterol medication can </a:t>
            </a:r>
            <a:r>
              <a:rPr lang="en-US" dirty="0" smtClean="0"/>
              <a:t>see their doses lowered if these disease states improve.</a:t>
            </a:r>
            <a:endParaRPr lang="en-US" dirty="0"/>
          </a:p>
        </p:txBody>
      </p:sp>
    </p:spTree>
    <p:extLst>
      <p:ext uri="{BB962C8B-B14F-4D97-AF65-F5344CB8AC3E}">
        <p14:creationId xmlns:p14="http://schemas.microsoft.com/office/powerpoint/2010/main" val="2806620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smtClean="0">
                <a:solidFill>
                  <a:srgbClr val="FF0000"/>
                </a:solidFill>
              </a:rPr>
              <a:t>Q: Which medications should I avoid after weight loss surgery?</a:t>
            </a:r>
          </a:p>
          <a:p>
            <a:r>
              <a:rPr lang="en-US" dirty="0" smtClean="0"/>
              <a:t>A:  One clear class of medications </a:t>
            </a:r>
            <a:r>
              <a:rPr lang="en-US" dirty="0" smtClean="0">
                <a:solidFill>
                  <a:srgbClr val="FF0000"/>
                </a:solidFill>
              </a:rPr>
              <a:t>to avoid after Roux-en-Y gastric bypass </a:t>
            </a:r>
            <a:r>
              <a:rPr lang="en-US" dirty="0" smtClean="0"/>
              <a:t>is the “Non-steroidal anti-inflammatory drugs” (</a:t>
            </a:r>
            <a:r>
              <a:rPr lang="en-US" dirty="0" smtClean="0">
                <a:solidFill>
                  <a:srgbClr val="FF0000"/>
                </a:solidFill>
              </a:rPr>
              <a:t>NSAIDs)</a:t>
            </a:r>
            <a:r>
              <a:rPr lang="en-US" dirty="0" smtClean="0"/>
              <a:t>, which can cause ulcers or stomach irritation in anyone but are especially linked to a kind of ulcer called “marginal ulcer” after gastric bypass.</a:t>
            </a:r>
          </a:p>
          <a:p>
            <a:endParaRPr lang="en-US" dirty="0" smtClean="0"/>
          </a:p>
          <a:p>
            <a:r>
              <a:rPr lang="en-US" dirty="0" smtClean="0"/>
              <a:t>Some surgeons advise limiting the use of NSAIDs after sleeve </a:t>
            </a:r>
            <a:r>
              <a:rPr lang="en-US" dirty="0" err="1" smtClean="0"/>
              <a:t>gastrectomy</a:t>
            </a:r>
            <a:r>
              <a:rPr lang="en-US" dirty="0" smtClean="0"/>
              <a:t> and adjustable gastric banding as well.</a:t>
            </a:r>
          </a:p>
          <a:p>
            <a:r>
              <a:rPr lang="en-US" dirty="0" smtClean="0">
                <a:solidFill>
                  <a:srgbClr val="FF0000"/>
                </a:solidFill>
              </a:rPr>
              <a:t> Corticosteroids </a:t>
            </a:r>
            <a:r>
              <a:rPr lang="en-US" dirty="0" smtClean="0"/>
              <a:t>(such as prednisone) can also cause ulcers and poor healing but may be necessary in some situations. Some</a:t>
            </a:r>
            <a:r>
              <a:rPr lang="en-US" dirty="0" smtClean="0">
                <a:solidFill>
                  <a:srgbClr val="FF0000"/>
                </a:solidFill>
              </a:rPr>
              <a:t>,</a:t>
            </a:r>
            <a:r>
              <a:rPr lang="en-US" dirty="0" smtClean="0">
                <a:solidFill>
                  <a:srgbClr val="FF0000"/>
                </a:solidFill>
              </a:rPr>
              <a:t> long-acting</a:t>
            </a:r>
            <a:r>
              <a:rPr lang="en-US" dirty="0" smtClean="0">
                <a:solidFill>
                  <a:srgbClr val="FF0000"/>
                </a:solidFill>
              </a:rPr>
              <a:t> extended-release, or enteric coated medications may not be absorbed </a:t>
            </a:r>
            <a:r>
              <a:rPr lang="en-US" dirty="0" smtClean="0"/>
              <a:t>as well after bariatric surgery, so it is important that you work with your surgeon and primary care physician to monitor how well your medications are working. Your doctor may choose an immediate-release medication in some cases if the concern is high enough. </a:t>
            </a:r>
            <a:endParaRPr lang="en-US" dirty="0"/>
          </a:p>
        </p:txBody>
      </p:sp>
    </p:spTree>
    <p:extLst>
      <p:ext uri="{BB962C8B-B14F-4D97-AF65-F5344CB8AC3E}">
        <p14:creationId xmlns:p14="http://schemas.microsoft.com/office/powerpoint/2010/main" val="10975220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0000"/>
                </a:solidFill>
              </a:rPr>
              <a:t>Q: Are there any additional prescription medications I will have to take after bariatric surgery?</a:t>
            </a:r>
          </a:p>
          <a:p>
            <a:r>
              <a:rPr lang="en-US" dirty="0" smtClean="0"/>
              <a:t>A: Some patients may </a:t>
            </a:r>
            <a:r>
              <a:rPr lang="en-US" dirty="0" smtClean="0">
                <a:solidFill>
                  <a:srgbClr val="FF0000"/>
                </a:solidFill>
              </a:rPr>
              <a:t>require anti-acid medications, </a:t>
            </a:r>
            <a:r>
              <a:rPr lang="en-US" dirty="0" smtClean="0"/>
              <a:t>either temporarily or indefinitely. Some surgeons prescribe a temporary medication for </a:t>
            </a:r>
            <a:r>
              <a:rPr lang="en-US" dirty="0" smtClean="0">
                <a:solidFill>
                  <a:srgbClr val="FF0000"/>
                </a:solidFill>
              </a:rPr>
              <a:t>gallstone prevention </a:t>
            </a:r>
            <a:r>
              <a:rPr lang="en-US" dirty="0" smtClean="0"/>
              <a:t>if you still have a gallbladder. </a:t>
            </a:r>
            <a:endParaRPr lang="en-US" dirty="0"/>
          </a:p>
        </p:txBody>
      </p:sp>
    </p:spTree>
    <p:extLst>
      <p:ext uri="{BB962C8B-B14F-4D97-AF65-F5344CB8AC3E}">
        <p14:creationId xmlns:p14="http://schemas.microsoft.com/office/powerpoint/2010/main" val="1639666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Fitness</a:t>
            </a:r>
            <a:br>
              <a:rPr lang="en-US" dirty="0" smtClean="0"/>
            </a:b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endParaRPr lang="en-US" dirty="0" smtClean="0"/>
          </a:p>
          <a:p>
            <a:endParaRPr lang="en-US" dirty="0" smtClean="0"/>
          </a:p>
          <a:p>
            <a:r>
              <a:rPr lang="en-US" dirty="0" smtClean="0"/>
              <a:t>Q: How much exercise should I get?</a:t>
            </a:r>
          </a:p>
          <a:p>
            <a:r>
              <a:rPr lang="en-US" dirty="0" smtClean="0"/>
              <a:t>A: Current recommendations for activity are </a:t>
            </a:r>
            <a:r>
              <a:rPr lang="en-US" dirty="0" smtClean="0">
                <a:solidFill>
                  <a:srgbClr val="FF0000"/>
                </a:solidFill>
              </a:rPr>
              <a:t>150 minutes of moderate activity each week </a:t>
            </a:r>
            <a:r>
              <a:rPr lang="en-US" dirty="0" smtClean="0"/>
              <a:t>such as brisk walking, jogging, </a:t>
            </a:r>
            <a:r>
              <a:rPr lang="en-US" dirty="0" err="1" smtClean="0"/>
              <a:t>Zumba</a:t>
            </a:r>
            <a:r>
              <a:rPr lang="en-US" dirty="0" smtClean="0"/>
              <a:t>, swimming, or using exercise machines. </a:t>
            </a:r>
          </a:p>
          <a:p>
            <a:endParaRPr lang="en-US" dirty="0" smtClean="0"/>
          </a:p>
          <a:p>
            <a:r>
              <a:rPr lang="en-US" dirty="0" smtClean="0">
                <a:solidFill>
                  <a:srgbClr val="FF0000"/>
                </a:solidFill>
              </a:rPr>
              <a:t>Q: How soon after surgery can I exercise?</a:t>
            </a:r>
          </a:p>
          <a:p>
            <a:r>
              <a:rPr lang="en-US" dirty="0" smtClean="0"/>
              <a:t>A: You should begin walking while still in the hospital,</a:t>
            </a:r>
          </a:p>
          <a:p>
            <a:pPr marL="0" indent="0">
              <a:buNone/>
            </a:pPr>
            <a:endParaRPr lang="en-US" dirty="0" smtClean="0"/>
          </a:p>
          <a:p>
            <a:endParaRPr lang="en-US" dirty="0" smtClean="0"/>
          </a:p>
          <a:p>
            <a:r>
              <a:rPr lang="en-US" dirty="0" smtClean="0">
                <a:solidFill>
                  <a:srgbClr val="FF0000"/>
                </a:solidFill>
              </a:rPr>
              <a:t>Q: What type of exercise should I do?</a:t>
            </a:r>
          </a:p>
          <a:p>
            <a:r>
              <a:rPr lang="en-US" dirty="0" smtClean="0"/>
              <a:t>A: Include </a:t>
            </a:r>
            <a:r>
              <a:rPr lang="en-US" dirty="0" smtClean="0">
                <a:solidFill>
                  <a:srgbClr val="FF0000"/>
                </a:solidFill>
              </a:rPr>
              <a:t>aerobic (“cardio”), resistance (strength) </a:t>
            </a:r>
            <a:r>
              <a:rPr lang="en-US" dirty="0" smtClean="0"/>
              <a:t>and flexibility exercise into your routine for best results. Try different exercise programs to find what is right for you. Learn what is available in your community through your bariatric program, </a:t>
            </a:r>
            <a:r>
              <a:rPr lang="en-US" dirty="0" smtClean="0">
                <a:solidFill>
                  <a:srgbClr val="FF0000"/>
                </a:solidFill>
              </a:rPr>
              <a:t>local fitness centers</a:t>
            </a:r>
            <a:r>
              <a:rPr lang="en-US" dirty="0" smtClean="0"/>
              <a:t>, and fellow patients.</a:t>
            </a:r>
          </a:p>
          <a:p>
            <a:r>
              <a:rPr lang="en-US" dirty="0" smtClean="0">
                <a:solidFill>
                  <a:srgbClr val="FF0000"/>
                </a:solidFill>
              </a:rPr>
              <a:t> Warm water exercise </a:t>
            </a:r>
            <a:r>
              <a:rPr lang="en-US" dirty="0" smtClean="0"/>
              <a:t>(such as lap swimming or water aerobics) is excellent for those with joint pain.</a:t>
            </a:r>
          </a:p>
          <a:p>
            <a:r>
              <a:rPr lang="en-US" dirty="0" smtClean="0">
                <a:solidFill>
                  <a:srgbClr val="FF0000"/>
                </a:solidFill>
              </a:rPr>
              <a:t> Home exercise videos </a:t>
            </a:r>
            <a:r>
              <a:rPr lang="en-US" dirty="0" smtClean="0"/>
              <a:t>are another option if you do not have access to a nearby gym.</a:t>
            </a:r>
            <a:endParaRPr lang="en-US" dirty="0"/>
          </a:p>
        </p:txBody>
      </p:sp>
    </p:spTree>
    <p:extLst>
      <p:ext uri="{BB962C8B-B14F-4D97-AF65-F5344CB8AC3E}">
        <p14:creationId xmlns:p14="http://schemas.microsoft.com/office/powerpoint/2010/main" val="5467916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Bariatric Surgery Misconceptions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Most people who have metabolic and bariatric surgery regain their weight.</a:t>
            </a:r>
          </a:p>
          <a:p>
            <a:r>
              <a:rPr lang="en-US" dirty="0" smtClean="0">
                <a:solidFill>
                  <a:srgbClr val="FF0000"/>
                </a:solidFill>
              </a:rPr>
              <a:t>The chance of dying from metabolic and bariatric surgery is more than the chance of dying from obesity. </a:t>
            </a:r>
          </a:p>
          <a:p>
            <a:r>
              <a:rPr lang="en-US" dirty="0" smtClean="0">
                <a:solidFill>
                  <a:srgbClr val="00B050"/>
                </a:solidFill>
              </a:rPr>
              <a:t>Surgery is a ‘cop-out’. To lose and maintain weight, individuals affected by severe obesity just need to go on a diet and exercise program</a:t>
            </a:r>
            <a:r>
              <a:rPr lang="en-US" dirty="0" smtClean="0">
                <a:solidFill>
                  <a:srgbClr val="FF0000"/>
                </a:solidFill>
              </a:rPr>
              <a:t>. </a:t>
            </a:r>
          </a:p>
          <a:p>
            <a:r>
              <a:rPr lang="en-US" dirty="0" smtClean="0">
                <a:solidFill>
                  <a:srgbClr val="0070C0"/>
                </a:solidFill>
              </a:rPr>
              <a:t>Many bariatric patients become alcoholics after their surgery.</a:t>
            </a:r>
          </a:p>
          <a:p>
            <a:pPr marL="0" indent="0">
              <a:buNone/>
            </a:pPr>
            <a:endParaRPr lang="en-US" dirty="0">
              <a:solidFill>
                <a:srgbClr val="FF0000"/>
              </a:solidFill>
            </a:endParaRPr>
          </a:p>
        </p:txBody>
      </p:sp>
    </p:spTree>
    <p:extLst>
      <p:ext uri="{BB962C8B-B14F-4D97-AF65-F5344CB8AC3E}">
        <p14:creationId xmlns:p14="http://schemas.microsoft.com/office/powerpoint/2010/main" val="32406302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Surgery increases the risk for suicide.</a:t>
            </a:r>
          </a:p>
          <a:p>
            <a:r>
              <a:rPr lang="en-US" dirty="0" smtClean="0"/>
              <a:t> </a:t>
            </a:r>
            <a:r>
              <a:rPr lang="en-US" dirty="0" smtClean="0">
                <a:solidFill>
                  <a:srgbClr val="FF0000"/>
                </a:solidFill>
              </a:rPr>
              <a:t>Bariatric patients have serious health problems caused by vitamin and mineral deficiencies.</a:t>
            </a:r>
          </a:p>
          <a:p>
            <a:r>
              <a:rPr lang="en-US" dirty="0" smtClean="0">
                <a:solidFill>
                  <a:srgbClr val="FF0000"/>
                </a:solidFill>
              </a:rPr>
              <a:t> </a:t>
            </a:r>
            <a:r>
              <a:rPr lang="en-US" dirty="0" smtClean="0">
                <a:solidFill>
                  <a:srgbClr val="0070C0"/>
                </a:solidFill>
              </a:rPr>
              <a:t>Obesity is only an addiction, similar to alcoholism or drug dependency</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402534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Progressive Nature of the Disease of Obesity</a:t>
            </a:r>
            <a:endParaRPr lang="en-US" dirty="0"/>
          </a:p>
        </p:txBody>
      </p:sp>
      <p:sp>
        <p:nvSpPr>
          <p:cNvPr id="3" name="Content Placeholder 2"/>
          <p:cNvSpPr>
            <a:spLocks noGrp="1"/>
          </p:cNvSpPr>
          <p:nvPr>
            <p:ph idx="1"/>
          </p:nvPr>
        </p:nvSpPr>
        <p:spPr/>
        <p:txBody>
          <a:bodyPr/>
          <a:lstStyle/>
          <a:p>
            <a:r>
              <a:rPr lang="en-US" dirty="0" smtClean="0"/>
              <a:t>Obesity is considered a </a:t>
            </a:r>
            <a:r>
              <a:rPr lang="en-US" dirty="0" smtClean="0">
                <a:solidFill>
                  <a:srgbClr val="FF0000"/>
                </a:solidFill>
              </a:rPr>
              <a:t>multifactorial disease </a:t>
            </a:r>
            <a:r>
              <a:rPr lang="en-US" dirty="0" smtClean="0"/>
              <a:t>with a </a:t>
            </a:r>
            <a:r>
              <a:rPr lang="en-US" dirty="0" smtClean="0">
                <a:solidFill>
                  <a:srgbClr val="FF0000"/>
                </a:solidFill>
              </a:rPr>
              <a:t>strong genetic </a:t>
            </a:r>
            <a:r>
              <a:rPr lang="en-US" dirty="0" smtClean="0"/>
              <a:t>component. </a:t>
            </a:r>
          </a:p>
          <a:p>
            <a:r>
              <a:rPr lang="en-US" dirty="0" smtClean="0"/>
              <a:t>Acting upon a genetic background are a number of </a:t>
            </a:r>
            <a:r>
              <a:rPr lang="en-US" dirty="0" smtClean="0">
                <a:solidFill>
                  <a:srgbClr val="FF0000"/>
                </a:solidFill>
              </a:rPr>
              <a:t>hormonal, metabolic, psychological, cultural and behavioral </a:t>
            </a:r>
            <a:r>
              <a:rPr lang="en-US" dirty="0" smtClean="0"/>
              <a:t>factors that promote fat accumulation and weight gain.</a:t>
            </a:r>
            <a:endParaRPr lang="en-US" dirty="0"/>
          </a:p>
        </p:txBody>
      </p:sp>
    </p:spTree>
    <p:extLst>
      <p:ext uri="{BB962C8B-B14F-4D97-AF65-F5344CB8AC3E}">
        <p14:creationId xmlns:p14="http://schemas.microsoft.com/office/powerpoint/2010/main" val="3111400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Energy Balance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positive energy balance may be caused by </a:t>
            </a:r>
            <a:r>
              <a:rPr lang="en-US" dirty="0" smtClean="0">
                <a:solidFill>
                  <a:srgbClr val="FF0000"/>
                </a:solidFill>
              </a:rPr>
              <a:t>overeating or by not getting enough physical activity</a:t>
            </a:r>
          </a:p>
          <a:p>
            <a:r>
              <a:rPr lang="en-US" dirty="0" smtClean="0"/>
              <a:t>other conditions  include:</a:t>
            </a:r>
          </a:p>
          <a:p>
            <a:endParaRPr lang="en-US" dirty="0" smtClean="0"/>
          </a:p>
          <a:p>
            <a:pPr marL="514350" indent="-514350">
              <a:buFont typeface="+mj-lt"/>
              <a:buAutoNum type="arabicPeriod"/>
            </a:pPr>
            <a:r>
              <a:rPr lang="en-US" dirty="0" smtClean="0"/>
              <a:t>    Chronic sleep loss</a:t>
            </a:r>
          </a:p>
          <a:p>
            <a:pPr marL="514350" indent="-514350">
              <a:buFont typeface="+mj-lt"/>
              <a:buAutoNum type="arabicPeriod"/>
            </a:pPr>
            <a:r>
              <a:rPr lang="en-US" dirty="0" smtClean="0"/>
              <a:t>    Consumption of foods that, independent of caloric content, cause metabolic/hormonal changes that may increase body fat. These include foods </a:t>
            </a:r>
            <a:r>
              <a:rPr lang="en-US" dirty="0" smtClean="0">
                <a:solidFill>
                  <a:srgbClr val="FF0000"/>
                </a:solidFill>
              </a:rPr>
              <a:t>high in sugar or high fructose corn syrup, processed grains, fat, and processed meats</a:t>
            </a:r>
          </a:p>
          <a:p>
            <a:pPr marL="514350" indent="-514350">
              <a:buFont typeface="+mj-lt"/>
              <a:buAutoNum type="arabicPeriod"/>
            </a:pPr>
            <a:r>
              <a:rPr lang="en-US" dirty="0" smtClean="0"/>
              <a:t>    Low intake </a:t>
            </a:r>
            <a:r>
              <a:rPr lang="en-US" dirty="0" smtClean="0">
                <a:solidFill>
                  <a:srgbClr val="FF0000"/>
                </a:solidFill>
              </a:rPr>
              <a:t>of fat-fighting foods </a:t>
            </a:r>
            <a:r>
              <a:rPr lang="en-US" dirty="0" smtClean="0"/>
              <a:t>such as fruits, vegetables, legumes, nuts, seeds, quality protein</a:t>
            </a:r>
          </a:p>
          <a:p>
            <a:pPr marL="514350" indent="-514350">
              <a:buFont typeface="+mj-lt"/>
              <a:buAutoNum type="arabicPeriod"/>
            </a:pPr>
            <a:r>
              <a:rPr lang="en-US" dirty="0" smtClean="0"/>
              <a:t>    </a:t>
            </a:r>
            <a:r>
              <a:rPr lang="en-US" dirty="0" smtClean="0">
                <a:solidFill>
                  <a:srgbClr val="FF0000"/>
                </a:solidFill>
              </a:rPr>
              <a:t>Stress and psychological distress</a:t>
            </a:r>
            <a:r>
              <a:rPr lang="en-US" dirty="0" smtClean="0"/>
              <a:t>)</a:t>
            </a:r>
          </a:p>
          <a:p>
            <a:pPr marL="514350" indent="-514350">
              <a:buFont typeface="+mj-lt"/>
              <a:buAutoNum type="arabicPeriod"/>
            </a:pPr>
            <a:r>
              <a:rPr lang="en-US" dirty="0" smtClean="0"/>
              <a:t>    Many types of </a:t>
            </a:r>
            <a:r>
              <a:rPr lang="en-US" dirty="0" smtClean="0">
                <a:solidFill>
                  <a:srgbClr val="FF0000"/>
                </a:solidFill>
              </a:rPr>
              <a:t>medications</a:t>
            </a:r>
          </a:p>
          <a:p>
            <a:pPr marL="514350" indent="-514350">
              <a:buFont typeface="+mj-lt"/>
              <a:buAutoNum type="arabicPeriod"/>
            </a:pPr>
            <a:r>
              <a:rPr lang="en-US" dirty="0" smtClean="0"/>
              <a:t>    </a:t>
            </a:r>
            <a:r>
              <a:rPr lang="en-US" dirty="0" smtClean="0">
                <a:solidFill>
                  <a:srgbClr val="FF0000"/>
                </a:solidFill>
              </a:rPr>
              <a:t>Various pollutants</a:t>
            </a:r>
          </a:p>
          <a:p>
            <a:endParaRPr lang="en-US" dirty="0"/>
          </a:p>
        </p:txBody>
      </p:sp>
    </p:spTree>
    <p:extLst>
      <p:ext uri="{BB962C8B-B14F-4D97-AF65-F5344CB8AC3E}">
        <p14:creationId xmlns:p14="http://schemas.microsoft.com/office/powerpoint/2010/main" val="69916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Gain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a:t>
            </a:r>
            <a:r>
              <a:rPr lang="en-US" dirty="0" smtClean="0">
                <a:solidFill>
                  <a:srgbClr val="FF0000"/>
                </a:solidFill>
              </a:rPr>
              <a:t>obesity ‘begets’ obesity</a:t>
            </a:r>
            <a:r>
              <a:rPr lang="en-US" dirty="0" smtClean="0"/>
              <a:t>, which is one of the reasons the disease is considered ‘progressive’</a:t>
            </a:r>
          </a:p>
          <a:p>
            <a:r>
              <a:rPr lang="en-US" dirty="0" smtClean="0"/>
              <a:t> Weight gain causes a number of </a:t>
            </a:r>
            <a:r>
              <a:rPr lang="en-US" dirty="0" smtClean="0">
                <a:solidFill>
                  <a:srgbClr val="FF0000"/>
                </a:solidFill>
              </a:rPr>
              <a:t>hormonal, metabolic and molecular changes in the body</a:t>
            </a:r>
            <a:r>
              <a:rPr lang="en-US" dirty="0" smtClean="0"/>
              <a:t> that increase the risk for even greater fat accumulation.</a:t>
            </a:r>
          </a:p>
          <a:p>
            <a:r>
              <a:rPr lang="en-US" dirty="0" smtClean="0"/>
              <a:t>  This means that more of the </a:t>
            </a:r>
            <a:r>
              <a:rPr lang="en-US" dirty="0" smtClean="0">
                <a:solidFill>
                  <a:srgbClr val="FF0000"/>
                </a:solidFill>
              </a:rPr>
              <a:t>calories consumed will be stored as fat</a:t>
            </a:r>
            <a:r>
              <a:rPr lang="en-US" dirty="0" smtClean="0"/>
              <a:t>.</a:t>
            </a:r>
          </a:p>
          <a:p>
            <a:r>
              <a:rPr lang="en-US" dirty="0" smtClean="0"/>
              <a:t> obesity affects certain </a:t>
            </a:r>
            <a:r>
              <a:rPr lang="en-US" dirty="0" smtClean="0">
                <a:solidFill>
                  <a:srgbClr val="FF0000"/>
                </a:solidFill>
              </a:rPr>
              <a:t>regulators of appetite and hunger</a:t>
            </a:r>
            <a:r>
              <a:rPr lang="en-US" dirty="0" smtClean="0"/>
              <a:t> in a manner that can lead to </a:t>
            </a:r>
            <a:r>
              <a:rPr lang="en-US" dirty="0" smtClean="0">
                <a:solidFill>
                  <a:srgbClr val="FF0000"/>
                </a:solidFill>
              </a:rPr>
              <a:t>an increase in meal size and the frequency of eating</a:t>
            </a:r>
            <a:r>
              <a:rPr lang="en-US" dirty="0" smtClean="0"/>
              <a:t>. </a:t>
            </a:r>
            <a:endParaRPr lang="en-US" dirty="0"/>
          </a:p>
        </p:txBody>
      </p:sp>
    </p:spTree>
    <p:extLst>
      <p:ext uri="{BB962C8B-B14F-4D97-AF65-F5344CB8AC3E}">
        <p14:creationId xmlns:p14="http://schemas.microsoft.com/office/powerpoint/2010/main" val="481217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Obesity-related Conditions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Obesity </a:t>
            </a:r>
            <a:r>
              <a:rPr lang="en-US" dirty="0" smtClean="0">
                <a:solidFill>
                  <a:srgbClr val="FF0000"/>
                </a:solidFill>
              </a:rPr>
              <a:t>reduces mobility </a:t>
            </a:r>
            <a:r>
              <a:rPr lang="en-US" dirty="0" smtClean="0"/>
              <a:t>. </a:t>
            </a:r>
          </a:p>
          <a:p>
            <a:r>
              <a:rPr lang="en-US" dirty="0" smtClean="0"/>
              <a:t> </a:t>
            </a:r>
            <a:r>
              <a:rPr lang="en-US" dirty="0" smtClean="0">
                <a:solidFill>
                  <a:srgbClr val="FF0000"/>
                </a:solidFill>
              </a:rPr>
              <a:t>psychological or emotional distress </a:t>
            </a:r>
            <a:r>
              <a:rPr lang="en-US" dirty="0" smtClean="0"/>
              <a:t>which, in turn, </a:t>
            </a:r>
            <a:r>
              <a:rPr lang="en-US" dirty="0" smtClean="0">
                <a:solidFill>
                  <a:srgbClr val="FF0000"/>
                </a:solidFill>
              </a:rPr>
              <a:t>produces hormonal changes </a:t>
            </a:r>
            <a:r>
              <a:rPr lang="en-US" dirty="0" smtClean="0"/>
              <a:t>that may cause further weight gain by </a:t>
            </a:r>
            <a:r>
              <a:rPr lang="en-US" dirty="0" smtClean="0">
                <a:solidFill>
                  <a:srgbClr val="FF0000"/>
                </a:solidFill>
              </a:rPr>
              <a:t>stimulating appetite and by increasing fat uptake </a:t>
            </a:r>
            <a:r>
              <a:rPr lang="en-US" dirty="0" smtClean="0"/>
              <a:t>into fat storage depots. </a:t>
            </a:r>
          </a:p>
          <a:p>
            <a:r>
              <a:rPr lang="en-US" dirty="0" smtClean="0">
                <a:solidFill>
                  <a:srgbClr val="FF0000"/>
                </a:solidFill>
              </a:rPr>
              <a:t>Sleep duration is reduced </a:t>
            </a:r>
            <a:r>
              <a:rPr lang="en-US" dirty="0" smtClean="0"/>
              <a:t>by weight gain due to a number of conditions that impair sleep quality such as </a:t>
            </a:r>
            <a:r>
              <a:rPr lang="en-US" dirty="0" smtClean="0">
                <a:solidFill>
                  <a:srgbClr val="FF0000"/>
                </a:solidFill>
              </a:rPr>
              <a:t>pain, sleep apnea and other breathing problems, a need to urinate </a:t>
            </a:r>
            <a:r>
              <a:rPr lang="en-US" dirty="0" smtClean="0"/>
              <a:t>more frequently, use of certain medications, and altered regulation of body temperature.</a:t>
            </a:r>
          </a:p>
          <a:p>
            <a:r>
              <a:rPr lang="en-US" dirty="0" smtClean="0"/>
              <a:t> Shortened sleep duration, in turn, </a:t>
            </a:r>
            <a:r>
              <a:rPr lang="en-US" dirty="0" smtClean="0">
                <a:solidFill>
                  <a:srgbClr val="FF0000"/>
                </a:solidFill>
              </a:rPr>
              <a:t>produces certain hormones that both stimulate appetite and increase the uptake of fat into fat storage depots</a:t>
            </a:r>
            <a:r>
              <a:rPr lang="en-US" dirty="0" smtClean="0"/>
              <a:t>.</a:t>
            </a:r>
          </a:p>
          <a:p>
            <a:endParaRPr lang="en-US" dirty="0" smtClean="0"/>
          </a:p>
          <a:p>
            <a:r>
              <a:rPr lang="en-US" dirty="0" smtClean="0"/>
              <a:t> other diseases such as </a:t>
            </a:r>
            <a:r>
              <a:rPr lang="en-US" dirty="0" smtClean="0">
                <a:solidFill>
                  <a:srgbClr val="FF0000"/>
                </a:solidFill>
              </a:rPr>
              <a:t>hypertension, diabetes, heart disease, osteoarthritis and depression</a:t>
            </a:r>
            <a:endParaRPr lang="en-US" dirty="0"/>
          </a:p>
        </p:txBody>
      </p:sp>
    </p:spTree>
    <p:extLst>
      <p:ext uri="{BB962C8B-B14F-4D97-AF65-F5344CB8AC3E}">
        <p14:creationId xmlns:p14="http://schemas.microsoft.com/office/powerpoint/2010/main" val="3910219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Diets</a:t>
            </a:r>
            <a:endParaRPr lang="en-US" dirty="0"/>
          </a:p>
        </p:txBody>
      </p:sp>
      <p:sp>
        <p:nvSpPr>
          <p:cNvPr id="3" name="Content Placeholder 2"/>
          <p:cNvSpPr>
            <a:spLocks noGrp="1"/>
          </p:cNvSpPr>
          <p:nvPr>
            <p:ph idx="1"/>
          </p:nvPr>
        </p:nvSpPr>
        <p:spPr/>
        <p:txBody>
          <a:bodyPr/>
          <a:lstStyle/>
          <a:p>
            <a:r>
              <a:rPr lang="en-US" dirty="0" smtClean="0"/>
              <a:t>Dietary weight-loss causes biological responses :</a:t>
            </a:r>
            <a:r>
              <a:rPr lang="en-US" dirty="0" smtClean="0">
                <a:solidFill>
                  <a:srgbClr val="FF0000"/>
                </a:solidFill>
              </a:rPr>
              <a:t>reduction in energy expenditure </a:t>
            </a:r>
            <a:r>
              <a:rPr lang="en-US" dirty="0" smtClean="0"/>
              <a:t>and </a:t>
            </a:r>
            <a:r>
              <a:rPr lang="en-US" dirty="0" smtClean="0">
                <a:solidFill>
                  <a:srgbClr val="FF0000"/>
                </a:solidFill>
              </a:rPr>
              <a:t>increased drive to eat persist long-term</a:t>
            </a:r>
            <a:r>
              <a:rPr lang="en-US" dirty="0" smtClean="0"/>
              <a:t>, an individual will often not only regain all of their lost weight, but even more.</a:t>
            </a:r>
            <a:endParaRPr lang="en-US" dirty="0"/>
          </a:p>
        </p:txBody>
      </p:sp>
    </p:spTree>
    <p:extLst>
      <p:ext uri="{BB962C8B-B14F-4D97-AF65-F5344CB8AC3E}">
        <p14:creationId xmlns:p14="http://schemas.microsoft.com/office/powerpoint/2010/main" val="179257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3219</Words>
  <Application>Microsoft Office PowerPoint</Application>
  <PresentationFormat>On-screen Show (4:3)</PresentationFormat>
  <Paragraphs>245</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Disease of Obesity</vt:lpstr>
      <vt:lpstr>Disease of Obesity</vt:lpstr>
      <vt:lpstr>Measuring Obesity</vt:lpstr>
      <vt:lpstr>Obesity Prevalence and Rate of Occurrence</vt:lpstr>
      <vt:lpstr>Progressive Nature of the Disease of Obesity</vt:lpstr>
      <vt:lpstr>Positive Energy Balance</vt:lpstr>
      <vt:lpstr>Weight Gain</vt:lpstr>
      <vt:lpstr>Obesity-related Conditions</vt:lpstr>
      <vt:lpstr>Diets</vt:lpstr>
      <vt:lpstr>Treatment Options</vt:lpstr>
      <vt:lpstr>The society supports the following procedures</vt:lpstr>
      <vt:lpstr>The Roux-en-Y Gastric Bypass </vt:lpstr>
      <vt:lpstr>PowerPoint Presentation</vt:lpstr>
      <vt:lpstr>Advantages </vt:lpstr>
      <vt:lpstr>Disadvantages </vt:lpstr>
      <vt:lpstr>Sleeve Gastrectomy</vt:lpstr>
      <vt:lpstr>The Procedure </vt:lpstr>
      <vt:lpstr>Advantages </vt:lpstr>
      <vt:lpstr>Disadvantages</vt:lpstr>
      <vt:lpstr>Adjustable Gastric Band </vt:lpstr>
      <vt:lpstr>The Procedure </vt:lpstr>
      <vt:lpstr>Advantages</vt:lpstr>
      <vt:lpstr>Disadvantages </vt:lpstr>
      <vt:lpstr>Biliopancreatic Diversion with Duodenal Switch (BPD/DS) Gastric Bypass </vt:lpstr>
      <vt:lpstr>PowerPoint Presentation</vt:lpstr>
      <vt:lpstr>Advantages </vt:lpstr>
      <vt:lpstr>Disadvantages </vt:lpstr>
      <vt:lpstr>Who is a Candidate for Bariatric Surgery?</vt:lpstr>
      <vt:lpstr>Surgery for Diabetes</vt:lpstr>
      <vt:lpstr>Did You Know? </vt:lpstr>
      <vt:lpstr>Benefits of Bariatric Surgery</vt:lpstr>
      <vt:lpstr>How Can Bariatric Surgery Help Me? </vt:lpstr>
      <vt:lpstr>Long Term Weight Loss Success </vt:lpstr>
      <vt:lpstr>Life After Bariatric Surgery</vt:lpstr>
      <vt:lpstr>Common Questions</vt:lpstr>
      <vt:lpstr>Q: Which vitamin and mineral supplements should I expect to take after weight-loss surgery? </vt:lpstr>
      <vt:lpstr>Q: How long will I need to take vitamin supplements?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Fitness </vt:lpstr>
      <vt:lpstr>Bariatric Surgery Misconceptions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 of Obesity</dc:title>
  <dc:creator>Admin</dc:creator>
  <cp:lastModifiedBy>Admin</cp:lastModifiedBy>
  <cp:revision>29</cp:revision>
  <dcterms:created xsi:type="dcterms:W3CDTF">2018-08-03T12:14:52Z</dcterms:created>
  <dcterms:modified xsi:type="dcterms:W3CDTF">2018-08-04T06:08:42Z</dcterms:modified>
</cp:coreProperties>
</file>