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5"/>
  </p:notesMasterIdLst>
  <p:sldIdLst>
    <p:sldId id="260" r:id="rId2"/>
    <p:sldId id="257" r:id="rId3"/>
    <p:sldId id="305" r:id="rId4"/>
    <p:sldId id="348" r:id="rId5"/>
    <p:sldId id="264" r:id="rId6"/>
    <p:sldId id="261" r:id="rId7"/>
    <p:sldId id="271" r:id="rId8"/>
    <p:sldId id="312" r:id="rId9"/>
    <p:sldId id="349" r:id="rId10"/>
    <p:sldId id="325" r:id="rId11"/>
    <p:sldId id="293" r:id="rId12"/>
    <p:sldId id="289" r:id="rId13"/>
    <p:sldId id="350" r:id="rId14"/>
    <p:sldId id="327" r:id="rId15"/>
    <p:sldId id="328" r:id="rId16"/>
    <p:sldId id="329" r:id="rId17"/>
    <p:sldId id="275" r:id="rId18"/>
    <p:sldId id="351" r:id="rId19"/>
    <p:sldId id="302" r:id="rId20"/>
    <p:sldId id="332" r:id="rId21"/>
    <p:sldId id="333" r:id="rId22"/>
    <p:sldId id="334" r:id="rId23"/>
    <p:sldId id="335" r:id="rId24"/>
    <p:sldId id="352" r:id="rId25"/>
    <p:sldId id="336" r:id="rId26"/>
    <p:sldId id="337" r:id="rId27"/>
    <p:sldId id="354" r:id="rId28"/>
    <p:sldId id="276" r:id="rId29"/>
    <p:sldId id="299" r:id="rId30"/>
    <p:sldId id="338" r:id="rId31"/>
    <p:sldId id="330" r:id="rId32"/>
    <p:sldId id="331" r:id="rId33"/>
    <p:sldId id="341" r:id="rId34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6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ACFC367D-9AEB-4785-80FD-F9029FEE0AB9}" type="datetimeFigureOut">
              <a:rPr lang="fa-IR" smtClean="0"/>
              <a:t>1440/09/04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3F1CC2C6-A7FF-45CB-B867-7D8633C729E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31446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CC2C6-A7FF-45CB-B867-7D8633C729EB}" type="slidenum">
              <a:rPr lang="fa-IR" smtClean="0"/>
              <a:t>25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22419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EEF24CD9-332F-4CB8-B94D-0CE28F99AD36}" type="datetimeFigureOut">
              <a:rPr lang="fa-IR" smtClean="0"/>
              <a:t>1440/09/04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0AB1C05-4E43-4B0D-B434-6531379871F9}" type="slidenum">
              <a:rPr lang="fa-IR" smtClean="0"/>
              <a:t>‹#›</a:t>
            </a:fld>
            <a:endParaRPr lang="fa-IR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72145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4CD9-332F-4CB8-B94D-0CE28F99AD36}" type="datetimeFigureOut">
              <a:rPr lang="fa-IR" smtClean="0"/>
              <a:t>1440/09/04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1C05-4E43-4B0D-B434-6531379871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61037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F24CD9-332F-4CB8-B94D-0CE28F99AD36}" type="datetimeFigureOut">
              <a:rPr lang="fa-IR" smtClean="0"/>
              <a:t>1440/09/04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0AB1C05-4E43-4B0D-B434-6531379871F9}" type="slidenum">
              <a:rPr lang="fa-IR" smtClean="0"/>
              <a:t>‹#›</a:t>
            </a:fld>
            <a:endParaRPr lang="fa-IR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87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4CD9-332F-4CB8-B94D-0CE28F99AD36}" type="datetimeFigureOut">
              <a:rPr lang="fa-IR" smtClean="0"/>
              <a:t>1440/09/04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1C05-4E43-4B0D-B434-6531379871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9271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EF24CD9-332F-4CB8-B94D-0CE28F99AD36}" type="datetimeFigureOut">
              <a:rPr lang="fa-IR" smtClean="0"/>
              <a:t>1440/09/04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0AB1C05-4E43-4B0D-B434-6531379871F9}" type="slidenum">
              <a:rPr lang="fa-IR" smtClean="0"/>
              <a:t>‹#›</a:t>
            </a:fld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1573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4CD9-332F-4CB8-B94D-0CE28F99AD36}" type="datetimeFigureOut">
              <a:rPr lang="fa-IR" smtClean="0"/>
              <a:t>1440/09/04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1C05-4E43-4B0D-B434-6531379871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2192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4CD9-332F-4CB8-B94D-0CE28F99AD36}" type="datetimeFigureOut">
              <a:rPr lang="fa-IR" smtClean="0"/>
              <a:t>1440/09/04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1C05-4E43-4B0D-B434-6531379871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9856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4CD9-332F-4CB8-B94D-0CE28F99AD36}" type="datetimeFigureOut">
              <a:rPr lang="fa-IR" smtClean="0"/>
              <a:t>1440/09/04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1C05-4E43-4B0D-B434-6531379871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7480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4CD9-332F-4CB8-B94D-0CE28F99AD36}" type="datetimeFigureOut">
              <a:rPr lang="fa-IR" smtClean="0"/>
              <a:t>1440/09/04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1C05-4E43-4B0D-B434-6531379871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0838947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EEF24CD9-332F-4CB8-B94D-0CE28F99AD36}" type="datetimeFigureOut">
              <a:rPr lang="fa-IR" smtClean="0"/>
              <a:t>1440/09/04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0AB1C05-4E43-4B0D-B434-6531379871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479840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EEF24CD9-332F-4CB8-B94D-0CE28F99AD36}" type="datetimeFigureOut">
              <a:rPr lang="fa-IR" smtClean="0"/>
              <a:t>1440/09/04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0AB1C05-4E43-4B0D-B434-6531379871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496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EF24CD9-332F-4CB8-B94D-0CE28F99AD36}" type="datetimeFigureOut">
              <a:rPr lang="fa-IR" smtClean="0"/>
              <a:t>1440/09/04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0AB1C05-4E43-4B0D-B434-6531379871F9}" type="slidenum">
              <a:rPr lang="fa-IR" smtClean="0"/>
              <a:t>‹#›</a:t>
            </a:fld>
            <a:endParaRPr lang="fa-IR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89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1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s://www.ncbi.nlm.nih.gov/pmc/articles/PMC2413335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 the name of 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36840" y="3962400"/>
            <a:ext cx="4241800" cy="202073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Case Presentation</a:t>
            </a:r>
          </a:p>
          <a:p>
            <a:endParaRPr lang="en-US" dirty="0" smtClean="0"/>
          </a:p>
          <a:p>
            <a:r>
              <a:rPr lang="en-US" dirty="0" smtClean="0"/>
              <a:t>Maryam Zahedi </a:t>
            </a:r>
            <a:endParaRPr lang="fa-IR" dirty="0" smtClean="0"/>
          </a:p>
          <a:p>
            <a:r>
              <a:rPr lang="en-US" dirty="0" err="1" smtClean="0"/>
              <a:t>Shahid</a:t>
            </a:r>
            <a:r>
              <a:rPr lang="en-US" dirty="0" smtClean="0"/>
              <a:t> </a:t>
            </a:r>
            <a:r>
              <a:rPr lang="en-US" dirty="0" err="1" smtClean="0"/>
              <a:t>beheshti</a:t>
            </a:r>
            <a:r>
              <a:rPr lang="en-US" dirty="0" smtClean="0"/>
              <a:t> </a:t>
            </a:r>
            <a:r>
              <a:rPr lang="en-US" dirty="0" err="1" smtClean="0"/>
              <a:t>Adault</a:t>
            </a:r>
            <a:r>
              <a:rPr lang="en-US" dirty="0" smtClean="0"/>
              <a:t> </a:t>
            </a:r>
            <a:r>
              <a:rPr lang="en-US" dirty="0" err="1" smtClean="0"/>
              <a:t>Endocinology</a:t>
            </a:r>
            <a:r>
              <a:rPr lang="en-US" dirty="0" smtClean="0"/>
              <a:t> Fellow</a:t>
            </a:r>
          </a:p>
          <a:p>
            <a:endParaRPr lang="en-US" dirty="0" smtClean="0"/>
          </a:p>
          <a:p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600" y="767080"/>
            <a:ext cx="4536440" cy="30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150" y="568345"/>
            <a:ext cx="9948440" cy="1560716"/>
          </a:xfrm>
        </p:spPr>
        <p:txBody>
          <a:bodyPr>
            <a:noAutofit/>
          </a:bodyPr>
          <a:lstStyle/>
          <a:p>
            <a:r>
              <a:rPr lang="en-US" sz="3200" baseline="30000" dirty="0" smtClean="0">
                <a:latin typeface="Times New Roman" panose="02020603050405020304" pitchFamily="18" charset="0"/>
              </a:rPr>
              <a:t>| </a:t>
            </a:r>
            <a:r>
              <a:rPr lang="en-US" sz="2800" b="1" baseline="300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Molecular defects in the PTH–</a:t>
            </a:r>
            <a:r>
              <a:rPr lang="en-US" sz="2800" b="1" baseline="30000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PTHrP</a:t>
            </a:r>
            <a:r>
              <a:rPr lang="en-US" sz="2800" b="1" baseline="300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signaling pathway in PHP</a:t>
            </a:r>
            <a:r>
              <a:rPr lang="en-US" sz="2800" baseline="300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/>
            </a:r>
            <a:br>
              <a:rPr lang="en-US" sz="2800" baseline="300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en-US" sz="2800" b="1" baseline="300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and related disorders</a:t>
            </a:r>
            <a:r>
              <a:rPr lang="en-US" sz="2800" b="1" baseline="30000" dirty="0">
                <a:solidFill>
                  <a:srgbClr val="0070C0"/>
                </a:solidFill>
                <a:latin typeface="Bookman Old Style" panose="02050604050505020204" pitchFamily="18" charset="0"/>
              </a:rPr>
              <a:t>. </a:t>
            </a:r>
            <a:r>
              <a:rPr lang="en-US" sz="2800" b="1" baseline="300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/>
            </a:r>
            <a:br>
              <a:rPr lang="en-US" sz="2800" b="1" baseline="300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en-US" sz="2000" baseline="30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pseudohypoparathyroidism</a:t>
            </a:r>
            <a:r>
              <a:rPr lang="en-US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Consensus Statement</a:t>
            </a:r>
            <a:br>
              <a:rPr lang="en-US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Nature Reviews  | </a:t>
            </a:r>
            <a:r>
              <a:rPr lang="en-US" sz="2000" baseline="3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Endocinology</a:t>
            </a:r>
            <a:r>
              <a:rPr lang="en-US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 volume 14 |  AUGUST 2018 | 477</a:t>
            </a:r>
            <a:br>
              <a:rPr lang="en-US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en-US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</a:br>
            <a:endParaRPr lang="fa-I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1706" y="2297576"/>
            <a:ext cx="8484243" cy="42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5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873" y="568345"/>
            <a:ext cx="9848127" cy="1560716"/>
          </a:xfrm>
        </p:spPr>
        <p:txBody>
          <a:bodyPr>
            <a:normAutofit/>
          </a:bodyPr>
          <a:lstStyle/>
          <a:p>
            <a:r>
              <a:rPr lang="en-US" sz="3100" dirty="0" smtClean="0"/>
              <a:t>CLASSIFICATION</a:t>
            </a:r>
            <a:br>
              <a:rPr lang="en-US" sz="3100" dirty="0" smtClean="0"/>
            </a:br>
            <a:r>
              <a:rPr lang="en-US" sz="3100" dirty="0" smtClean="0"/>
              <a:t> </a:t>
            </a:r>
            <a:r>
              <a:rPr lang="en-US" sz="2400" dirty="0" err="1" smtClean="0"/>
              <a:t>P</a:t>
            </a:r>
            <a:r>
              <a:rPr lang="en-US" sz="3100" dirty="0" err="1" smtClean="0"/>
              <a:t>seudohypoparathyroidism</a:t>
            </a:r>
            <a:r>
              <a:rPr lang="en-US" sz="3100" dirty="0" smtClean="0"/>
              <a:t> </a:t>
            </a:r>
            <a:r>
              <a:rPr lang="en-US" sz="2800" dirty="0" smtClean="0"/>
              <a:t>,</a:t>
            </a:r>
            <a:r>
              <a:rPr lang="en-US" sz="2000" dirty="0" err="1" smtClean="0"/>
              <a:t>Endocrinol</a:t>
            </a:r>
            <a:r>
              <a:rPr lang="en-US" sz="2000" dirty="0" smtClean="0"/>
              <a:t> </a:t>
            </a:r>
            <a:r>
              <a:rPr lang="en-US" sz="2000" dirty="0" err="1"/>
              <a:t>Metab</a:t>
            </a:r>
            <a:r>
              <a:rPr lang="en-US" sz="2000" dirty="0"/>
              <a:t> </a:t>
            </a:r>
            <a:r>
              <a:rPr lang="en-US" sz="2000" dirty="0" err="1"/>
              <a:t>Clin</a:t>
            </a:r>
            <a:r>
              <a:rPr lang="en-US" sz="2000" dirty="0"/>
              <a:t> N Am - (2018)</a:t>
            </a:r>
            <a:endParaRPr lang="fa-IR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0" y="2438400"/>
            <a:ext cx="9579530" cy="43434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>
                <a:solidFill>
                  <a:srgbClr val="7030A0"/>
                </a:solidFill>
              </a:rPr>
              <a:t>AHO features </a:t>
            </a:r>
            <a:r>
              <a:rPr lang="en-US" sz="2400" dirty="0"/>
              <a:t>with or </a:t>
            </a:r>
            <a:r>
              <a:rPr lang="en-US" sz="2400" dirty="0" smtClean="0"/>
              <a:t>without hormonal resistance (</a:t>
            </a:r>
            <a:r>
              <a:rPr lang="en-US" sz="2400" dirty="0"/>
              <a:t>particularly  PTH, TSH, and  </a:t>
            </a:r>
            <a:r>
              <a:rPr lang="en-US" sz="2400" dirty="0" smtClean="0"/>
              <a:t>GHRH). </a:t>
            </a:r>
          </a:p>
          <a:p>
            <a:pPr marL="0" indent="0" algn="l">
              <a:buNone/>
            </a:pPr>
            <a:r>
              <a:rPr lang="en-US" sz="2400" dirty="0" err="1" smtClean="0">
                <a:solidFill>
                  <a:srgbClr val="7030A0"/>
                </a:solidFill>
              </a:rPr>
              <a:t>cAMP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response to exogenously    administered   PTH   </a:t>
            </a:r>
            <a:r>
              <a:rPr lang="en-US" sz="2400" dirty="0"/>
              <a:t>differentiates   PHP1,    in   which    blunted   </a:t>
            </a:r>
            <a:r>
              <a:rPr lang="en-US" sz="2400" dirty="0" err="1"/>
              <a:t>cAMP</a:t>
            </a:r>
            <a:r>
              <a:rPr lang="en-US" sz="2400" dirty="0"/>
              <a:t>   and </a:t>
            </a:r>
            <a:r>
              <a:rPr lang="en-US" sz="2400" dirty="0" err="1"/>
              <a:t>phosphaturic</a:t>
            </a:r>
            <a:r>
              <a:rPr lang="en-US" sz="2400" dirty="0"/>
              <a:t> responses are  observed, from  </a:t>
            </a:r>
            <a:r>
              <a:rPr lang="en-US" sz="2400" dirty="0" smtClean="0"/>
              <a:t>PHP2.</a:t>
            </a:r>
            <a:endParaRPr lang="en-US" sz="2400" dirty="0"/>
          </a:p>
          <a:p>
            <a:pPr marL="0" indent="0" algn="l">
              <a:buNone/>
            </a:pPr>
            <a:r>
              <a:rPr lang="en-US" sz="2400" dirty="0"/>
              <a:t>Because patients with </a:t>
            </a:r>
            <a:r>
              <a:rPr lang="en-US" sz="2400" dirty="0">
                <a:solidFill>
                  <a:srgbClr val="00B0F0"/>
                </a:solidFill>
              </a:rPr>
              <a:t>PHP2</a:t>
            </a:r>
            <a:r>
              <a:rPr lang="en-US" sz="2400" dirty="0"/>
              <a:t> do </a:t>
            </a:r>
            <a:r>
              <a:rPr lang="en-US" sz="2400" u="sng" dirty="0"/>
              <a:t>not</a:t>
            </a:r>
            <a:r>
              <a:rPr lang="en-US" sz="2400" dirty="0"/>
              <a:t> have </a:t>
            </a:r>
            <a:r>
              <a:rPr lang="en-US" sz="2400" u="sng" dirty="0"/>
              <a:t>other features of PHP</a:t>
            </a:r>
            <a:r>
              <a:rPr lang="en-US" sz="2400" dirty="0"/>
              <a:t>, it is likely that in many cases these patients have </a:t>
            </a:r>
            <a:r>
              <a:rPr lang="en-US" sz="2400" u="sng" dirty="0"/>
              <a:t>undiagnosed vitamin D deficiency</a:t>
            </a:r>
            <a:r>
              <a:rPr lang="en-US" sz="2400" dirty="0"/>
              <a:t>. </a:t>
            </a:r>
          </a:p>
          <a:p>
            <a:pPr marL="0" indent="0" algn="l">
              <a:buNone/>
            </a:pP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414612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520" y="740780"/>
            <a:ext cx="9597598" cy="555585"/>
          </a:xfrm>
        </p:spPr>
        <p:txBody>
          <a:bodyPr>
            <a:noAutofit/>
          </a:bodyPr>
          <a:lstStyle/>
          <a:p>
            <a:r>
              <a:rPr lang="en-US" sz="2400" dirty="0" err="1"/>
              <a:t>Pseudohypoparathyroidism</a:t>
            </a:r>
            <a:r>
              <a:rPr lang="en-US" sz="2400" dirty="0"/>
              <a:t> ,</a:t>
            </a:r>
            <a:r>
              <a:rPr lang="en-US" sz="2400" dirty="0" err="1"/>
              <a:t>Endocrinol</a:t>
            </a:r>
            <a:r>
              <a:rPr lang="en-US" sz="2400" dirty="0"/>
              <a:t> </a:t>
            </a:r>
            <a:r>
              <a:rPr lang="en-US" sz="2400" dirty="0" err="1"/>
              <a:t>Metab</a:t>
            </a:r>
            <a:r>
              <a:rPr lang="en-US" sz="2400" dirty="0"/>
              <a:t> </a:t>
            </a:r>
            <a:r>
              <a:rPr lang="en-US" sz="2400" dirty="0" err="1"/>
              <a:t>Clin</a:t>
            </a:r>
            <a:r>
              <a:rPr lang="en-US" sz="2400" dirty="0"/>
              <a:t> N Am - (2018</a:t>
            </a:r>
            <a:r>
              <a:rPr lang="en-US" sz="2000" dirty="0"/>
              <a:t>)</a:t>
            </a:r>
            <a:endParaRPr lang="fa-IR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430684"/>
            <a:ext cx="9173419" cy="4299994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400" u="sng" dirty="0" smtClean="0"/>
              <a:t>PHP</a:t>
            </a:r>
            <a:r>
              <a:rPr lang="en-US" sz="2400" u="sng" dirty="0" smtClean="0">
                <a:solidFill>
                  <a:srgbClr val="00B050"/>
                </a:solidFill>
              </a:rPr>
              <a:t>1A</a:t>
            </a:r>
            <a:r>
              <a:rPr lang="en-US" sz="2400" dirty="0" smtClean="0"/>
              <a:t> </a:t>
            </a:r>
            <a:r>
              <a:rPr lang="en-US" sz="2400" dirty="0"/>
              <a:t>refers to the </a:t>
            </a:r>
            <a:r>
              <a:rPr lang="en-US" sz="2400" u="sng" dirty="0" smtClean="0"/>
              <a:t>combination </a:t>
            </a:r>
            <a:r>
              <a:rPr lang="en-US" sz="2400" dirty="0"/>
              <a:t>of </a:t>
            </a:r>
            <a:r>
              <a:rPr lang="en-US" sz="2400" dirty="0">
                <a:solidFill>
                  <a:srgbClr val="00B050"/>
                </a:solidFill>
              </a:rPr>
              <a:t>AHO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B050"/>
                </a:solidFill>
              </a:rPr>
              <a:t>hormonal resistances</a:t>
            </a:r>
            <a:r>
              <a:rPr lang="en-US" sz="2400" dirty="0"/>
              <a:t>, and </a:t>
            </a:r>
            <a:r>
              <a:rPr lang="en-US" sz="2400" dirty="0">
                <a:solidFill>
                  <a:srgbClr val="00B050"/>
                </a:solidFill>
              </a:rPr>
              <a:t>low </a:t>
            </a:r>
            <a:r>
              <a:rPr lang="en-US" sz="2400" dirty="0" err="1">
                <a:solidFill>
                  <a:srgbClr val="00B050"/>
                </a:solidFill>
              </a:rPr>
              <a:t>Gsa</a:t>
            </a:r>
            <a:r>
              <a:rPr lang="en-US" sz="2400" dirty="0">
                <a:solidFill>
                  <a:srgbClr val="00B050"/>
                </a:solidFill>
              </a:rPr>
              <a:t> activity</a:t>
            </a:r>
            <a:r>
              <a:rPr lang="en-US" sz="2400" dirty="0"/>
              <a:t>, </a:t>
            </a:r>
            <a:r>
              <a:rPr lang="en-US" sz="2400" dirty="0" smtClean="0"/>
              <a:t> </a:t>
            </a:r>
          </a:p>
          <a:p>
            <a:pPr marL="0" indent="0" algn="l">
              <a:buNone/>
            </a:pPr>
            <a:r>
              <a:rPr lang="en-US" sz="2400" u="sng" dirty="0" smtClean="0"/>
              <a:t>PHP</a:t>
            </a:r>
            <a:r>
              <a:rPr lang="en-US" sz="2400" u="sng" dirty="0" smtClean="0">
                <a:solidFill>
                  <a:srgbClr val="00B050"/>
                </a:solidFill>
              </a:rPr>
              <a:t>1C</a:t>
            </a:r>
            <a:r>
              <a:rPr lang="en-US" sz="2400" u="sng" dirty="0" smtClean="0"/>
              <a:t> </a:t>
            </a:r>
            <a:r>
              <a:rPr lang="en-US" sz="2400" dirty="0"/>
              <a:t>refers to the </a:t>
            </a:r>
            <a:r>
              <a:rPr lang="en-US" sz="2400" u="sng" dirty="0"/>
              <a:t>combination </a:t>
            </a:r>
            <a:r>
              <a:rPr lang="en-US" sz="2400" dirty="0"/>
              <a:t>of </a:t>
            </a:r>
            <a:r>
              <a:rPr lang="en-US" sz="2400" dirty="0">
                <a:solidFill>
                  <a:srgbClr val="00B050"/>
                </a:solidFill>
              </a:rPr>
              <a:t>AHO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B050"/>
                </a:solidFill>
              </a:rPr>
              <a:t>hormonal resistances</a:t>
            </a:r>
            <a:r>
              <a:rPr lang="en-US" sz="2400" dirty="0"/>
              <a:t>, yet </a:t>
            </a:r>
            <a:r>
              <a:rPr lang="en-US" sz="2400" dirty="0">
                <a:solidFill>
                  <a:srgbClr val="00B050"/>
                </a:solidFill>
              </a:rPr>
              <a:t>normal </a:t>
            </a:r>
            <a:r>
              <a:rPr lang="en-US" sz="2400" dirty="0" err="1">
                <a:solidFill>
                  <a:srgbClr val="00B050"/>
                </a:solidFill>
              </a:rPr>
              <a:t>Gsa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activity</a:t>
            </a:r>
            <a:r>
              <a:rPr lang="en-US" sz="2400" dirty="0" smtClean="0"/>
              <a:t>.</a:t>
            </a:r>
          </a:p>
          <a:p>
            <a:pPr marL="0" indent="0" algn="l">
              <a:buNone/>
            </a:pPr>
            <a:r>
              <a:rPr lang="en-US" sz="2400" dirty="0" smtClean="0"/>
              <a:t> </a:t>
            </a:r>
            <a:r>
              <a:rPr lang="en-US" sz="2400" u="sng" dirty="0"/>
              <a:t>PHP</a:t>
            </a:r>
            <a:r>
              <a:rPr lang="en-US" sz="2400" u="sng" dirty="0">
                <a:solidFill>
                  <a:srgbClr val="00B050"/>
                </a:solidFill>
              </a:rPr>
              <a:t>1B</a:t>
            </a:r>
            <a:r>
              <a:rPr lang="en-US" sz="2400" dirty="0"/>
              <a:t> </a:t>
            </a:r>
            <a:r>
              <a:rPr lang="en-US" sz="2400" dirty="0" smtClean="0"/>
              <a:t>refers </a:t>
            </a:r>
            <a:r>
              <a:rPr lang="en-US" sz="2400" dirty="0"/>
              <a:t>to </a:t>
            </a:r>
            <a:r>
              <a:rPr lang="en-US" sz="2400" dirty="0">
                <a:solidFill>
                  <a:srgbClr val="00B050"/>
                </a:solidFill>
              </a:rPr>
              <a:t>hormonal resistance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00B050"/>
                </a:solidFill>
              </a:rPr>
              <a:t>normal </a:t>
            </a:r>
            <a:r>
              <a:rPr lang="en-US" sz="2400" dirty="0" err="1">
                <a:solidFill>
                  <a:srgbClr val="00B050"/>
                </a:solidFill>
              </a:rPr>
              <a:t>Gsa</a:t>
            </a:r>
            <a:r>
              <a:rPr lang="en-US" sz="2400" dirty="0">
                <a:solidFill>
                  <a:srgbClr val="00B050"/>
                </a:solidFill>
              </a:rPr>
              <a:t> activity</a:t>
            </a:r>
            <a:r>
              <a:rPr lang="en-US" sz="2400" dirty="0"/>
              <a:t>, typically in the </a:t>
            </a:r>
            <a:r>
              <a:rPr lang="en-US" sz="2400" dirty="0">
                <a:solidFill>
                  <a:srgbClr val="00B050"/>
                </a:solidFill>
              </a:rPr>
              <a:t>absence</a:t>
            </a:r>
            <a:r>
              <a:rPr lang="en-US" sz="2400" dirty="0"/>
              <a:t> of obvious </a:t>
            </a:r>
            <a:r>
              <a:rPr lang="en-US" sz="2400" dirty="0">
                <a:solidFill>
                  <a:srgbClr val="00B050"/>
                </a:solidFill>
              </a:rPr>
              <a:t>AHO</a:t>
            </a:r>
            <a:r>
              <a:rPr lang="en-US" sz="2400" dirty="0"/>
              <a:t> features, and </a:t>
            </a:r>
            <a:endParaRPr lang="en-US" sz="2400" dirty="0" smtClean="0"/>
          </a:p>
          <a:p>
            <a:pPr marL="0" indent="0" algn="l">
              <a:buNone/>
            </a:pPr>
            <a:r>
              <a:rPr lang="en-US" sz="2400" dirty="0" smtClean="0"/>
              <a:t> </a:t>
            </a:r>
            <a:r>
              <a:rPr lang="en-US" sz="2400" u="sng" dirty="0">
                <a:solidFill>
                  <a:srgbClr val="0070C0"/>
                </a:solidFill>
              </a:rPr>
              <a:t>PPHP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 refers  to  </a:t>
            </a:r>
            <a:r>
              <a:rPr lang="en-US" sz="2400" dirty="0">
                <a:solidFill>
                  <a:srgbClr val="00B050"/>
                </a:solidFill>
              </a:rPr>
              <a:t>AHO features </a:t>
            </a:r>
            <a:r>
              <a:rPr lang="en-US" sz="2400" dirty="0"/>
              <a:t>and  </a:t>
            </a:r>
            <a:r>
              <a:rPr lang="en-US" sz="2400" dirty="0">
                <a:solidFill>
                  <a:srgbClr val="00B050"/>
                </a:solidFill>
              </a:rPr>
              <a:t>reduced </a:t>
            </a:r>
            <a:r>
              <a:rPr lang="en-US" sz="2400" dirty="0" err="1">
                <a:solidFill>
                  <a:srgbClr val="00B050"/>
                </a:solidFill>
              </a:rPr>
              <a:t>Gsa</a:t>
            </a:r>
            <a:r>
              <a:rPr lang="en-US" sz="2400" dirty="0">
                <a:solidFill>
                  <a:srgbClr val="00B050"/>
                </a:solidFill>
              </a:rPr>
              <a:t> activity</a:t>
            </a:r>
            <a:r>
              <a:rPr lang="en-US" sz="2400" dirty="0"/>
              <a:t>, in the </a:t>
            </a:r>
            <a:r>
              <a:rPr lang="en-US" sz="2400" dirty="0">
                <a:solidFill>
                  <a:srgbClr val="00B050"/>
                </a:solidFill>
              </a:rPr>
              <a:t>absence of hormonal </a:t>
            </a:r>
            <a:r>
              <a:rPr lang="en-US" sz="2400" dirty="0" smtClean="0">
                <a:solidFill>
                  <a:srgbClr val="00B050"/>
                </a:solidFill>
              </a:rPr>
              <a:t>resistance.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22913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68345"/>
            <a:ext cx="9570671" cy="15607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Main questions:</a:t>
            </a:r>
            <a:endParaRPr lang="fa-I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240" y="2265680"/>
            <a:ext cx="9921240" cy="38242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the diagnosis?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If the diagnosis is PHP, what is the classification in this patient?</a:t>
            </a:r>
          </a:p>
          <a:p>
            <a:pPr marL="0" indent="0" algn="l">
              <a:buNone/>
            </a:pPr>
            <a:r>
              <a:rPr lang="en-US" sz="2400" dirty="0" smtClean="0"/>
              <a:t>What are the main clinical </a:t>
            </a:r>
            <a:r>
              <a:rPr lang="en-US" sz="2400" dirty="0" err="1" smtClean="0"/>
              <a:t>featueres</a:t>
            </a:r>
            <a:r>
              <a:rPr lang="en-US" sz="2400" dirty="0" smtClean="0"/>
              <a:t> in the PHP and related diseases?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is the cause of secondary amenorrhea in this patient?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the effect of PHP on Bone density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?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Does genetic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conselling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is needed in this patient?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could be the position of the Growth hormone treatment in this patient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 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9603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86360"/>
            <a:ext cx="10154920" cy="1971041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Hypothyroidism in patients </a:t>
            </a:r>
            <a:r>
              <a:rPr lang="en-US" sz="2700" dirty="0" smtClean="0"/>
              <a:t>with </a:t>
            </a:r>
            <a:r>
              <a:rPr lang="en-US" sz="2700" dirty="0" err="1" smtClean="0"/>
              <a:t>pseudohypoparathyroidism</a:t>
            </a:r>
            <a:r>
              <a:rPr lang="en-US" sz="2700" dirty="0" smtClean="0"/>
              <a:t> type  </a:t>
            </a:r>
            <a:r>
              <a:rPr lang="en-US" sz="2700" dirty="0" err="1"/>
              <a:t>Ia</a:t>
            </a:r>
            <a:r>
              <a:rPr lang="en-US" sz="2700" dirty="0"/>
              <a:t>: clinical evidence of </a:t>
            </a:r>
            <a:r>
              <a:rPr lang="en-US" sz="2700" dirty="0">
                <a:solidFill>
                  <a:srgbClr val="00B050"/>
                </a:solidFill>
              </a:rPr>
              <a:t>resistance to TSH and </a:t>
            </a:r>
            <a:r>
              <a:rPr lang="en-US" sz="2700" dirty="0" smtClean="0">
                <a:solidFill>
                  <a:srgbClr val="00B050"/>
                </a:solidFill>
              </a:rPr>
              <a:t>TRH</a:t>
            </a:r>
            <a:r>
              <a:rPr lang="en-US" sz="3100" dirty="0" smtClean="0">
                <a:solidFill>
                  <a:srgbClr val="00B050"/>
                </a:solidFill>
              </a:rPr>
              <a:t/>
            </a:r>
            <a:br>
              <a:rPr lang="en-US" sz="3100" dirty="0" smtClean="0">
                <a:solidFill>
                  <a:srgbClr val="00B050"/>
                </a:solidFill>
              </a:rPr>
            </a:br>
            <a:r>
              <a:rPr lang="en-US" sz="3100" dirty="0" smtClean="0">
                <a:solidFill>
                  <a:srgbClr val="00B050"/>
                </a:solidFill>
              </a:rPr>
              <a:t/>
            </a:r>
            <a:br>
              <a:rPr lang="en-US" sz="3100" dirty="0" smtClean="0">
                <a:solidFill>
                  <a:srgbClr val="00B050"/>
                </a:solidFill>
              </a:rPr>
            </a:br>
            <a:r>
              <a:rPr lang="en-US" sz="1800" dirty="0" smtClean="0"/>
              <a:t>Anne-Sophie </a:t>
            </a:r>
            <a:r>
              <a:rPr lang="en-US" sz="1800" dirty="0"/>
              <a:t>Balavoine1, Miriam Ladsous1, Fritz-Line </a:t>
            </a:r>
            <a:r>
              <a:rPr lang="en-US" sz="1800" dirty="0" smtClean="0"/>
              <a:t>Velayoudom1</a:t>
            </a:r>
            <a:r>
              <a:rPr lang="fa-IR" sz="1800" dirty="0" smtClean="0"/>
              <a:t/>
            </a:r>
            <a:br>
              <a:rPr lang="fa-IR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200" dirty="0" smtClean="0"/>
              <a:t>2008 </a:t>
            </a:r>
            <a:r>
              <a:rPr lang="en-US" sz="2200" dirty="0"/>
              <a:t>European Society  of Endocrinology</a:t>
            </a:r>
            <a:endParaRPr lang="fa-IR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560" y="2438400"/>
            <a:ext cx="9509711" cy="3651504"/>
          </a:xfrm>
        </p:spPr>
        <p:txBody>
          <a:bodyPr/>
          <a:lstStyle/>
          <a:p>
            <a:pPr marL="0" indent="0" algn="l">
              <a:buNone/>
            </a:pPr>
            <a:r>
              <a:rPr lang="en-US" sz="2400" dirty="0" smtClean="0"/>
              <a:t>A </a:t>
            </a:r>
            <a:r>
              <a:rPr lang="en-US" sz="2400" dirty="0"/>
              <a:t>prospective </a:t>
            </a:r>
            <a:r>
              <a:rPr lang="en-US" sz="2400" dirty="0" smtClean="0"/>
              <a:t>study</a:t>
            </a:r>
          </a:p>
          <a:p>
            <a:pPr marL="0" indent="0" algn="l">
              <a:buNone/>
            </a:pPr>
            <a:r>
              <a:rPr lang="en-US" sz="2400" dirty="0" smtClean="0"/>
              <a:t>Ten </a:t>
            </a:r>
            <a:r>
              <a:rPr lang="en-US" sz="2400" dirty="0"/>
              <a:t>patients  with PHP </a:t>
            </a:r>
            <a:r>
              <a:rPr lang="en-US" sz="2400" dirty="0" err="1" smtClean="0"/>
              <a:t>Ia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0" y="3561347"/>
            <a:ext cx="9405859" cy="26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640" y="436881"/>
            <a:ext cx="8996631" cy="89432"/>
          </a:xfrm>
        </p:spPr>
        <p:txBody>
          <a:bodyPr>
            <a:noAutofit/>
          </a:bodyPr>
          <a:lstStyle/>
          <a:p>
            <a:endParaRPr lang="fa-IR" sz="2000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0535" y="717698"/>
            <a:ext cx="8753736" cy="4669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1787" y="5386794"/>
            <a:ext cx="774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Hypothyroidism in patients with </a:t>
            </a:r>
            <a:r>
              <a:rPr lang="en-US" dirty="0" err="1"/>
              <a:t>pseudohypoparathyroidism</a:t>
            </a:r>
            <a:r>
              <a:rPr lang="en-US" dirty="0"/>
              <a:t> type  </a:t>
            </a:r>
            <a:r>
              <a:rPr lang="en-US" dirty="0" err="1"/>
              <a:t>Ia</a:t>
            </a:r>
            <a:r>
              <a:rPr lang="en-US" dirty="0"/>
              <a:t>: 2008 European Society  of Endocrinology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622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774" y="568345"/>
            <a:ext cx="10282794" cy="1560716"/>
          </a:xfrm>
        </p:spPr>
        <p:txBody>
          <a:bodyPr>
            <a:noAutofit/>
          </a:bodyPr>
          <a:lstStyle/>
          <a:p>
            <a:r>
              <a:rPr lang="en-US" sz="2800" dirty="0" err="1"/>
              <a:t>Brachydactyly</a:t>
            </a:r>
            <a:r>
              <a:rPr lang="en-US" sz="2800" dirty="0"/>
              <a:t> in 14 Genetically </a:t>
            </a:r>
            <a:r>
              <a:rPr lang="en-US" sz="2800" dirty="0" smtClean="0"/>
              <a:t>Characterized </a:t>
            </a:r>
            <a:r>
              <a:rPr lang="en-US" sz="2800" dirty="0" err="1" smtClean="0"/>
              <a:t>Pseudohypoparathyroidism</a:t>
            </a:r>
            <a:r>
              <a:rPr lang="en-US" sz="2800" dirty="0" smtClean="0"/>
              <a:t> </a:t>
            </a:r>
            <a:r>
              <a:rPr lang="en-US" sz="2800" dirty="0"/>
              <a:t>Type </a:t>
            </a:r>
            <a:r>
              <a:rPr lang="en-US" sz="2800" dirty="0" err="1"/>
              <a:t>Ia</a:t>
            </a:r>
            <a:r>
              <a:rPr lang="en-US" sz="2800" dirty="0"/>
              <a:t> </a:t>
            </a:r>
            <a:r>
              <a:rPr lang="en-US" sz="2800" dirty="0" smtClean="0"/>
              <a:t>Patients</a:t>
            </a:r>
            <a:r>
              <a:rPr lang="fa-IR" sz="2800" dirty="0" smtClean="0"/>
              <a:t/>
            </a:r>
            <a:br>
              <a:rPr lang="fa-IR" sz="2800" dirty="0" smtClean="0"/>
            </a:br>
            <a:r>
              <a:rPr lang="pt-BR" sz="1600" dirty="0"/>
              <a:t>LUISA  DE   SANCTIS,   SERGIO VAI,  MARIA  RITA  ANDREO,  DAMIANO </a:t>
            </a:r>
            <a:r>
              <a:rPr lang="pt-BR" sz="1600" dirty="0" smtClean="0"/>
              <a:t>ROMAGNOLO</a:t>
            </a:r>
            <a:r>
              <a:rPr lang="fa-IR" sz="1600" dirty="0" smtClean="0"/>
              <a:t/>
            </a:r>
            <a:br>
              <a:rPr lang="fa-IR" sz="1600" dirty="0" smtClean="0"/>
            </a:br>
            <a:r>
              <a:rPr lang="en-US" sz="1800" dirty="0">
                <a:solidFill>
                  <a:srgbClr val="00B050"/>
                </a:solidFill>
              </a:rPr>
              <a:t>J </a:t>
            </a:r>
            <a:r>
              <a:rPr lang="en-US" sz="1800" dirty="0" err="1">
                <a:solidFill>
                  <a:srgbClr val="00B050"/>
                </a:solidFill>
              </a:rPr>
              <a:t>Clin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err="1">
                <a:solidFill>
                  <a:srgbClr val="00B050"/>
                </a:solidFill>
              </a:rPr>
              <a:t>Endocrinol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err="1">
                <a:solidFill>
                  <a:srgbClr val="00B050"/>
                </a:solidFill>
              </a:rPr>
              <a:t>Metab</a:t>
            </a:r>
            <a:r>
              <a:rPr lang="en-US" sz="1800" dirty="0">
                <a:solidFill>
                  <a:srgbClr val="00B050"/>
                </a:solidFill>
              </a:rPr>
              <a:t>, April 2004</a:t>
            </a:r>
            <a:r>
              <a:rPr lang="en-US" sz="1600" dirty="0"/>
              <a:t>,  89(4):1650–1655</a:t>
            </a:r>
            <a:endParaRPr lang="fa-IR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9043" y="2305634"/>
            <a:ext cx="10288402" cy="408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2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Pseudohupoparathyroidism</a:t>
            </a:r>
            <a:r>
              <a:rPr lang="en-US" sz="2800" dirty="0"/>
              <a:t> consensus 2018</a:t>
            </a:r>
            <a:endParaRPr lang="fa-I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1783080"/>
            <a:ext cx="8770571" cy="43068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0" indent="0" algn="l">
              <a:buNone/>
            </a:pPr>
            <a:r>
              <a:rPr lang="en-US" sz="2400" dirty="0" err="1" smtClean="0">
                <a:solidFill>
                  <a:srgbClr val="0070C0"/>
                </a:solidFill>
              </a:rPr>
              <a:t>brachydactyly</a:t>
            </a:r>
            <a:r>
              <a:rPr lang="en-US" sz="2400" dirty="0" smtClean="0"/>
              <a:t> </a:t>
            </a:r>
            <a:r>
              <a:rPr lang="en-US" sz="2400" dirty="0"/>
              <a:t>is not specific to PHP and related disorders and can be found in patients with, for </a:t>
            </a:r>
            <a:r>
              <a:rPr lang="en-US" sz="2400" dirty="0" smtClean="0"/>
              <a:t>example:</a:t>
            </a:r>
          </a:p>
          <a:p>
            <a:pPr marL="0" indent="0" algn="l">
              <a:buNone/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err="1" smtClean="0"/>
              <a:t>tricho</a:t>
            </a:r>
            <a:r>
              <a:rPr lang="en-US" sz="2400" dirty="0" smtClean="0"/>
              <a:t>–rhino–phalangeal syndrome,</a:t>
            </a:r>
          </a:p>
          <a:p>
            <a:pPr marL="0" indent="0" algn="l">
              <a:buNone/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err="1"/>
              <a:t>brachydactyly</a:t>
            </a:r>
            <a:r>
              <a:rPr lang="en-US" sz="2400" dirty="0"/>
              <a:t> mental retardation syndrome or </a:t>
            </a:r>
            <a:endParaRPr lang="en-US" sz="2400" dirty="0" smtClean="0"/>
          </a:p>
          <a:p>
            <a:pPr marL="0" indent="0" algn="l">
              <a:buNone/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u="sng" dirty="0" smtClean="0"/>
              <a:t>Turner</a:t>
            </a:r>
            <a:r>
              <a:rPr lang="en-US" sz="2400" dirty="0" smtClean="0"/>
              <a:t> syndrome</a:t>
            </a:r>
          </a:p>
          <a:p>
            <a:pPr marL="0" indent="0" algn="l">
              <a:buNone/>
            </a:pPr>
            <a:r>
              <a:rPr lang="en-US" sz="2400" dirty="0" smtClean="0"/>
              <a:t>    isolated </a:t>
            </a:r>
            <a:r>
              <a:rPr lang="en-US" sz="2400" dirty="0" err="1" smtClean="0"/>
              <a:t>brachydactyly</a:t>
            </a:r>
            <a:r>
              <a:rPr lang="en-US" sz="2400" dirty="0" smtClean="0"/>
              <a:t> </a:t>
            </a:r>
            <a:r>
              <a:rPr lang="en-US" sz="2400" dirty="0"/>
              <a:t>type </a:t>
            </a:r>
            <a:r>
              <a:rPr lang="en-US" sz="2400" dirty="0" smtClean="0"/>
              <a:t>E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342385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68345"/>
            <a:ext cx="9570671" cy="15607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Main questions:</a:t>
            </a:r>
            <a:endParaRPr lang="fa-I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240" y="2265680"/>
            <a:ext cx="9921240" cy="38242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the diagnosis?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If the diagnosis is PHP, what is the classification in this patient?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are the main clinical </a:t>
            </a:r>
            <a:r>
              <a:rPr lang="en-US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featueres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the PHP and related diseases?</a:t>
            </a:r>
          </a:p>
          <a:p>
            <a:pPr marL="0" indent="0" algn="l">
              <a:buNone/>
            </a:pPr>
            <a:r>
              <a:rPr lang="en-US" sz="2400" dirty="0" smtClean="0"/>
              <a:t>What </a:t>
            </a:r>
            <a:r>
              <a:rPr lang="en-US" sz="2400" dirty="0"/>
              <a:t>is the cause of secondary amenorrhea in this patient?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the effect of PHP on Bone density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?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Does genetic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conselling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is needed in this patient?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could be the position of the Growth hormone treatment in this patient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 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3951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Secondary Amenorrhea</a:t>
            </a:r>
            <a:br>
              <a:rPr lang="en-US" sz="3200" dirty="0" smtClean="0"/>
            </a:br>
            <a:r>
              <a:rPr lang="en-US" sz="3200" dirty="0" smtClean="0"/>
              <a:t>                                        DD:</a:t>
            </a:r>
            <a:endParaRPr lang="fa-I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699" y="2570480"/>
            <a:ext cx="8770571" cy="3651504"/>
          </a:xfrm>
        </p:spPr>
        <p:txBody>
          <a:bodyPr/>
          <a:lstStyle/>
          <a:p>
            <a:pPr marL="0" indent="0" algn="l">
              <a:buNone/>
            </a:pPr>
            <a:r>
              <a:rPr lang="en-US" sz="2400" dirty="0"/>
              <a:t>P</a:t>
            </a:r>
            <a:r>
              <a:rPr lang="en-US" sz="2400" dirty="0" smtClean="0"/>
              <a:t>remature Ovarian </a:t>
            </a:r>
            <a:r>
              <a:rPr lang="en-US" sz="2400" dirty="0" err="1" smtClean="0"/>
              <a:t>Failyre</a:t>
            </a:r>
            <a:endParaRPr lang="en-US" sz="2400" dirty="0" smtClean="0"/>
          </a:p>
          <a:p>
            <a:pPr marL="0" indent="0" algn="l">
              <a:buNone/>
            </a:pPr>
            <a:r>
              <a:rPr lang="en-US" sz="2400" dirty="0" smtClean="0"/>
              <a:t>Progression of </a:t>
            </a:r>
            <a:r>
              <a:rPr lang="en-US" sz="2400" dirty="0" err="1" smtClean="0"/>
              <a:t>resistancy</a:t>
            </a:r>
            <a:r>
              <a:rPr lang="en-US" sz="2400" dirty="0" smtClean="0"/>
              <a:t> to gonadotropins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20839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Problem List:</a:t>
            </a:r>
            <a:endParaRPr lang="fa-IR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275840"/>
            <a:ext cx="8770571" cy="4307840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dirty="0" smtClean="0">
                <a:solidFill>
                  <a:srgbClr val="7030A0"/>
                </a:solidFill>
              </a:rPr>
              <a:t>Short stature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7030A0"/>
                </a:solidFill>
              </a:rPr>
              <a:t>Obesity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7030A0"/>
                </a:solidFill>
              </a:rPr>
              <a:t>Round Face</a:t>
            </a:r>
          </a:p>
          <a:p>
            <a:pPr marL="0" indent="0" algn="l">
              <a:buNone/>
            </a:pPr>
            <a:r>
              <a:rPr lang="en-US" dirty="0" err="1" smtClean="0">
                <a:solidFill>
                  <a:srgbClr val="7030A0"/>
                </a:solidFill>
              </a:rPr>
              <a:t>Brachydactyly</a:t>
            </a:r>
            <a:endParaRPr lang="en-US" dirty="0" smtClean="0">
              <a:solidFill>
                <a:srgbClr val="7030A0"/>
              </a:solidFill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rgbClr val="0070C0"/>
                </a:solidFill>
              </a:rPr>
              <a:t>Hypocalcemia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70C0"/>
                </a:solidFill>
              </a:rPr>
              <a:t>Hyperphosphatemia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70C0"/>
                </a:solidFill>
              </a:rPr>
              <a:t>High serum  PTH levels</a:t>
            </a:r>
            <a:r>
              <a:rPr lang="fa-IR" dirty="0" smtClean="0">
                <a:solidFill>
                  <a:srgbClr val="0070C0"/>
                </a:solidFill>
              </a:rPr>
              <a:t> </a:t>
            </a:r>
            <a:endParaRPr lang="en-US" dirty="0" smtClean="0">
              <a:solidFill>
                <a:srgbClr val="0070C0"/>
              </a:solidFill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rgbClr val="7030A0"/>
                </a:solidFill>
              </a:rPr>
              <a:t> hypothyroidism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7030A0"/>
                </a:solidFill>
              </a:rPr>
              <a:t>Dental and oral malformation</a:t>
            </a:r>
          </a:p>
          <a:p>
            <a:pPr marL="0" indent="0" algn="l">
              <a:buNone/>
            </a:pPr>
            <a:r>
              <a:rPr lang="en-US" dirty="0" smtClean="0"/>
              <a:t>Secondary Amenorrhea</a:t>
            </a:r>
          </a:p>
          <a:p>
            <a:pPr algn="l"/>
            <a:endParaRPr lang="en-US" dirty="0" smtClean="0"/>
          </a:p>
          <a:p>
            <a:endParaRPr lang="en-US" dirty="0" smtClean="0"/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4674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560" y="205039"/>
            <a:ext cx="10204255" cy="1786862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Reproductive Dysfunction in Women with </a:t>
            </a:r>
            <a:r>
              <a:rPr lang="en-US" sz="3100" dirty="0" smtClean="0"/>
              <a:t>Albright’s Hereditary </a:t>
            </a:r>
            <a:r>
              <a:rPr lang="en-US" sz="3100" dirty="0" err="1" smtClean="0"/>
              <a:t>Osteodystrophy</a:t>
            </a:r>
            <a:r>
              <a:rPr lang="en-US" dirty="0"/>
              <a:t>*</a:t>
            </a:r>
            <a:br>
              <a:rPr lang="en-US" dirty="0"/>
            </a:br>
            <a:r>
              <a:rPr lang="en-US" sz="1800" dirty="0"/>
              <a:t>ANNE  B.  NAMNOUM, GEORGE   R.  MERRIAM,   ARNOLD  M.  MOSES, ANDMICHAEL  A. </a:t>
            </a:r>
            <a:r>
              <a:rPr lang="en-US" sz="1800" dirty="0" smtClean="0"/>
              <a:t>LEVINE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2200" dirty="0">
                <a:solidFill>
                  <a:srgbClr val="00B050"/>
                </a:solidFill>
              </a:rPr>
              <a:t>Journal of Clinical  Endocrinology and </a:t>
            </a:r>
            <a:r>
              <a:rPr lang="en-US" sz="2200" dirty="0" smtClean="0">
                <a:solidFill>
                  <a:srgbClr val="00B050"/>
                </a:solidFill>
              </a:rPr>
              <a:t>Metabolism 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,1998</a:t>
            </a:r>
            <a:endParaRPr lang="fa-IR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674" y="2438400"/>
            <a:ext cx="9931078" cy="365150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 smtClean="0"/>
              <a:t>17 </a:t>
            </a:r>
            <a:r>
              <a:rPr lang="en-US" sz="2400" dirty="0"/>
              <a:t>affected women aged </a:t>
            </a:r>
            <a:r>
              <a:rPr lang="en-US" sz="2400" dirty="0" smtClean="0"/>
              <a:t>17–43 </a:t>
            </a:r>
            <a:r>
              <a:rPr lang="en-US" sz="2400" dirty="0" err="1" smtClean="0"/>
              <a:t>yr</a:t>
            </a:r>
            <a:endParaRPr lang="en-US" sz="2400" dirty="0" smtClean="0"/>
          </a:p>
          <a:p>
            <a:pPr marL="0" indent="0" algn="l">
              <a:buNone/>
            </a:pPr>
            <a:r>
              <a:rPr lang="en-US" sz="2400" u="sng" dirty="0" smtClean="0"/>
              <a:t>All</a:t>
            </a:r>
            <a:r>
              <a:rPr lang="en-US" sz="2400" dirty="0" smtClean="0"/>
              <a:t> </a:t>
            </a:r>
            <a:r>
              <a:rPr lang="en-US" sz="2400" dirty="0"/>
              <a:t>patients had typical </a:t>
            </a:r>
            <a:r>
              <a:rPr lang="en-US" sz="2400" u="sng" dirty="0"/>
              <a:t>PTH resistance </a:t>
            </a:r>
            <a:r>
              <a:rPr lang="en-US" sz="2400" dirty="0"/>
              <a:t>and an approximately  </a:t>
            </a:r>
            <a:r>
              <a:rPr lang="en-US" sz="2400" u="sng" dirty="0"/>
              <a:t>50% reduction </a:t>
            </a:r>
            <a:r>
              <a:rPr lang="en-US" sz="2400" dirty="0"/>
              <a:t>in erythrocyte </a:t>
            </a:r>
            <a:r>
              <a:rPr lang="en-US" sz="2400" u="sng" dirty="0" err="1"/>
              <a:t>Gsa</a:t>
            </a:r>
            <a:r>
              <a:rPr lang="en-US" sz="2400" u="sng" dirty="0"/>
              <a:t> </a:t>
            </a:r>
            <a:r>
              <a:rPr lang="en-US" sz="2400" dirty="0"/>
              <a:t> </a:t>
            </a:r>
            <a:r>
              <a:rPr lang="en-US" sz="2400" dirty="0" smtClean="0"/>
              <a:t>activity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364027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9113" y="1264920"/>
            <a:ext cx="9515158" cy="43487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27680" y="5733534"/>
            <a:ext cx="7965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Reproductive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Dysfunction,Journal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Clinical  Endocrinology and Metabolism ,1998 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6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6240" y="873760"/>
            <a:ext cx="5410200" cy="51257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49600" y="5999480"/>
            <a:ext cx="810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Reproductive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Dysfunction,Journal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Clinical  Endocrinology and Metabolism ,1998 </a:t>
            </a:r>
          </a:p>
        </p:txBody>
      </p:sp>
      <p:sp>
        <p:nvSpPr>
          <p:cNvPr id="3" name="Rectangle 2"/>
          <p:cNvSpPr/>
          <p:nvPr/>
        </p:nvSpPr>
        <p:spPr>
          <a:xfrm>
            <a:off x="369838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8765" y="329585"/>
            <a:ext cx="4694795" cy="57460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7722" y="41689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FIG.  1.  Serum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 responses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administration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GnRH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Serum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concentrations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LH  are  presented  before and after the iv injection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mg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GnRH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time zero. The shaded area  represents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 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corresponding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above and below the mean for normal women who were stud-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day 5 of their  menstrual  cycle. 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0480" y="344965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FIG. 2. Serum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FSH responses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GnRH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Serum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concentrations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FSH  are  presented  before and  after   the  iv  injection   of 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 mg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GnRH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 time  zero. The  shaded area represents   FSH  values 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corresponding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standard deviation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above and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below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 mean  for normal  women who were  studied  on day  5  of their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menstrual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cycle. 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75560" y="6113086"/>
            <a:ext cx="7919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Reproductive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Dysfunction,Journal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Clinical  Endocrinology and Metabolism ,1998 </a:t>
            </a:r>
          </a:p>
        </p:txBody>
      </p:sp>
    </p:spTree>
    <p:extLst>
      <p:ext uri="{BB962C8B-B14F-4D97-AF65-F5344CB8AC3E}">
        <p14:creationId xmlns:p14="http://schemas.microsoft.com/office/powerpoint/2010/main" val="73199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68345"/>
            <a:ext cx="9570671" cy="15607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Main questions:</a:t>
            </a:r>
            <a:endParaRPr lang="fa-I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240" y="2265680"/>
            <a:ext cx="9921240" cy="38242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the diagnosis?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If the diagnosis is PHP, what is the classification in this patient?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are the main clinical </a:t>
            </a:r>
            <a:r>
              <a:rPr lang="en-US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featueres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the PHP and related diseases?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is the cause of secondary amenorrhea in this patient?</a:t>
            </a:r>
          </a:p>
          <a:p>
            <a:pPr marL="0" indent="0" algn="l">
              <a:buNone/>
            </a:pPr>
            <a:r>
              <a:rPr lang="en-US" sz="2400" dirty="0"/>
              <a:t>What is the effect of PHP on Bone density</a:t>
            </a:r>
            <a:r>
              <a:rPr lang="en-US" sz="2400" dirty="0" smtClean="0"/>
              <a:t>?</a:t>
            </a:r>
            <a:endParaRPr lang="en-US" sz="2400" dirty="0"/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Does genetic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conselling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is needed in this patient?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could be the position of the Growth hormone treatment in this patient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 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98588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280" y="193040"/>
            <a:ext cx="9870440" cy="1936021"/>
          </a:xfrm>
        </p:spPr>
        <p:txBody>
          <a:bodyPr>
            <a:normAutofit/>
          </a:bodyPr>
          <a:lstStyle/>
          <a:p>
            <a:r>
              <a:rPr lang="en-US" sz="3100" dirty="0"/>
              <a:t>Bone Mineral Density in </a:t>
            </a:r>
            <a:r>
              <a:rPr lang="en-US" sz="3100" dirty="0" err="1"/>
              <a:t>Pseudohypoparathyroidism</a:t>
            </a:r>
            <a:r>
              <a:rPr lang="en-US" sz="3100" dirty="0"/>
              <a:t> Type 1a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/>
              <a:t>Dominique N. Long, Michael A. Levine, and Emily L. </a:t>
            </a:r>
            <a:r>
              <a:rPr lang="en-US" sz="1800" dirty="0" err="1" smtClean="0"/>
              <a:t>Germain</a:t>
            </a:r>
            <a:r>
              <a:rPr lang="en-US" sz="1800" dirty="0"/>
              <a:t>-Lee</a:t>
            </a:r>
            <a:br>
              <a:rPr lang="en-US" sz="1800" dirty="0"/>
            </a:br>
            <a:r>
              <a:rPr lang="en-US" sz="2000" dirty="0">
                <a:solidFill>
                  <a:srgbClr val="00B050"/>
                </a:solidFill>
              </a:rPr>
              <a:t>J </a:t>
            </a:r>
            <a:r>
              <a:rPr lang="en-US" sz="2000" dirty="0" err="1">
                <a:solidFill>
                  <a:srgbClr val="00B050"/>
                </a:solidFill>
              </a:rPr>
              <a:t>Clin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Endocrinol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Metab</a:t>
            </a:r>
            <a:r>
              <a:rPr lang="en-US" sz="2000" dirty="0">
                <a:solidFill>
                  <a:srgbClr val="00B050"/>
                </a:solidFill>
              </a:rPr>
              <a:t>. 2010 </a:t>
            </a:r>
            <a:r>
              <a:rPr lang="en-US" sz="1800" dirty="0"/>
              <a:t>Sep; 95(9): 4465–4475.</a:t>
            </a:r>
            <a:endParaRPr lang="fa-IR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2304" y="3383280"/>
            <a:ext cx="1892808" cy="207568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dirty="0"/>
              <a:t>Twenty-two children and adults with PHP1a were studied</a:t>
            </a:r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535" y="2328472"/>
            <a:ext cx="5848930" cy="43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4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885" y="609600"/>
            <a:ext cx="8458200" cy="5765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73331" y="6149479"/>
            <a:ext cx="3644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BMD, J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 Endocrinol Metab. 2010 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3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68345"/>
            <a:ext cx="9570671" cy="15607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Main questions:</a:t>
            </a:r>
            <a:endParaRPr lang="fa-I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240" y="2265680"/>
            <a:ext cx="9921240" cy="38242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the diagnosis?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If the diagnosis is PHP, what is the classification in this patient?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are the main clinical </a:t>
            </a:r>
            <a:r>
              <a:rPr lang="en-US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featueres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the PHP and related diseases?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is the cause of secondary amenorrhea in this patient?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the effect of PHP on Bone density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?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l">
              <a:buNone/>
            </a:pPr>
            <a:r>
              <a:rPr lang="en-US" sz="2400" dirty="0"/>
              <a:t>Does genetic </a:t>
            </a:r>
            <a:r>
              <a:rPr lang="en-US" sz="2400" dirty="0" err="1"/>
              <a:t>conselling</a:t>
            </a:r>
            <a:r>
              <a:rPr lang="en-US" sz="2400" dirty="0"/>
              <a:t> is needed in this patient?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could be the position of the Growth hormone treatment in this patient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 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5705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Genetic counselling</a:t>
            </a:r>
            <a:br>
              <a:rPr lang="en-US" dirty="0"/>
            </a:br>
            <a:r>
              <a:rPr lang="en-US" sz="2000" dirty="0" err="1"/>
              <a:t>Pseudohypoparathyroidism</a:t>
            </a:r>
            <a:r>
              <a:rPr lang="en-US" sz="2000" dirty="0"/>
              <a:t> ,</a:t>
            </a:r>
            <a:r>
              <a:rPr lang="en-US" sz="2000" dirty="0" err="1"/>
              <a:t>Endocrinol</a:t>
            </a:r>
            <a:r>
              <a:rPr lang="en-US" sz="2000" dirty="0"/>
              <a:t> </a:t>
            </a:r>
            <a:r>
              <a:rPr lang="en-US" sz="2000" dirty="0" err="1"/>
              <a:t>Metab</a:t>
            </a:r>
            <a:r>
              <a:rPr lang="en-US" sz="2000" dirty="0"/>
              <a:t> </a:t>
            </a:r>
            <a:r>
              <a:rPr lang="en-US" sz="2000" dirty="0" err="1"/>
              <a:t>Clin</a:t>
            </a:r>
            <a:r>
              <a:rPr lang="en-US" sz="2000" dirty="0"/>
              <a:t> N Am - (2018)</a:t>
            </a:r>
            <a:endParaRPr lang="fa-IR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6200" y="2418080"/>
            <a:ext cx="9149080" cy="365150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/>
              <a:t>Because of the </a:t>
            </a:r>
            <a:r>
              <a:rPr lang="en-US" sz="2400" u="sng" dirty="0"/>
              <a:t>variety</a:t>
            </a:r>
            <a:r>
              <a:rPr lang="en-US" sz="2400" dirty="0"/>
              <a:t> of genes and  molecular mechanisms involved in PHP, genetic counseling should  be  </a:t>
            </a:r>
            <a:r>
              <a:rPr lang="en-US" sz="2400" dirty="0" smtClean="0"/>
              <a:t>performed. </a:t>
            </a:r>
            <a:endParaRPr lang="en-US" sz="2400" dirty="0"/>
          </a:p>
          <a:p>
            <a:pPr marL="0" indent="0" algn="l">
              <a:buNone/>
            </a:pPr>
            <a:r>
              <a:rPr lang="en-US" sz="2400" dirty="0" smtClean="0"/>
              <a:t>an </a:t>
            </a:r>
            <a:r>
              <a:rPr lang="en-US" sz="2400" u="sng" dirty="0"/>
              <a:t>autosomal dominant </a:t>
            </a:r>
            <a:r>
              <a:rPr lang="en-US" sz="2400" dirty="0"/>
              <a:t>mode of inheritance, that is, an approximately 50% risk of recurrence. </a:t>
            </a:r>
          </a:p>
          <a:p>
            <a:pPr marL="0" indent="0" algn="l">
              <a:buNone/>
            </a:pPr>
            <a:r>
              <a:rPr lang="en-US" sz="2400" dirty="0"/>
              <a:t>In contrast, the </a:t>
            </a:r>
            <a:r>
              <a:rPr lang="en-US" sz="2400" u="sng" dirty="0"/>
              <a:t>phenotype</a:t>
            </a:r>
            <a:r>
              <a:rPr lang="en-US" sz="2400" dirty="0"/>
              <a:t> associated with an inactivating </a:t>
            </a:r>
            <a:r>
              <a:rPr lang="en-US" sz="2400" u="sng" dirty="0"/>
              <a:t>defect in GNAS</a:t>
            </a:r>
            <a:r>
              <a:rPr lang="en-US" sz="2400" dirty="0"/>
              <a:t> depends on the </a:t>
            </a:r>
            <a:r>
              <a:rPr lang="en-US" sz="2400" u="sng" dirty="0"/>
              <a:t>parent-of-origin</a:t>
            </a:r>
            <a:r>
              <a:rPr lang="en-US" sz="2400" dirty="0"/>
              <a:t>. </a:t>
            </a:r>
          </a:p>
          <a:p>
            <a:pPr marL="0" indent="0" algn="l">
              <a:buNone/>
            </a:pP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55136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1310639"/>
            <a:ext cx="8770571" cy="818421"/>
          </a:xfrm>
        </p:spPr>
        <p:txBody>
          <a:bodyPr>
            <a:normAutofit/>
          </a:bodyPr>
          <a:lstStyle/>
          <a:p>
            <a:r>
              <a:rPr lang="en-US" sz="2000" dirty="0" err="1"/>
              <a:t>Pseudohypoparathyroidism</a:t>
            </a:r>
            <a:r>
              <a:rPr lang="en-US" sz="2000" dirty="0"/>
              <a:t> ,</a:t>
            </a:r>
            <a:r>
              <a:rPr lang="en-US" sz="2000" dirty="0" err="1"/>
              <a:t>Endocrinol</a:t>
            </a:r>
            <a:r>
              <a:rPr lang="en-US" sz="2000" dirty="0"/>
              <a:t> </a:t>
            </a:r>
            <a:r>
              <a:rPr lang="en-US" sz="2000" dirty="0" err="1"/>
              <a:t>Metab</a:t>
            </a:r>
            <a:r>
              <a:rPr lang="en-US" sz="2000" dirty="0"/>
              <a:t> </a:t>
            </a:r>
            <a:r>
              <a:rPr lang="en-US" sz="2000" dirty="0" err="1"/>
              <a:t>Clin</a:t>
            </a:r>
            <a:r>
              <a:rPr lang="en-US" sz="2000" dirty="0"/>
              <a:t> N Am - (2018)</a:t>
            </a:r>
            <a:endParaRPr lang="fa-IR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8600" y="2438400"/>
            <a:ext cx="9286240" cy="421640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400" u="sng" dirty="0"/>
              <a:t>Maternally </a:t>
            </a:r>
            <a:r>
              <a:rPr lang="en-US" sz="2400" dirty="0"/>
              <a:t>inherited  mutations involving </a:t>
            </a:r>
            <a:r>
              <a:rPr lang="en-US" sz="2400" dirty="0">
                <a:solidFill>
                  <a:srgbClr val="00B050"/>
                </a:solidFill>
              </a:rPr>
              <a:t>GNAS exons 1 to 13</a:t>
            </a:r>
            <a:r>
              <a:rPr lang="en-US" sz="2400" dirty="0"/>
              <a:t> lead to </a:t>
            </a:r>
            <a:r>
              <a:rPr lang="en-US" sz="2400" u="sng" dirty="0"/>
              <a:t>PHP1A/1C</a:t>
            </a:r>
            <a:r>
              <a:rPr lang="en-US" sz="2400" dirty="0"/>
              <a:t>,  </a:t>
            </a:r>
          </a:p>
          <a:p>
            <a:pPr marL="0" indent="0" algn="l">
              <a:buNone/>
            </a:pPr>
            <a:r>
              <a:rPr lang="en-US" sz="2400" u="sng" dirty="0" smtClean="0"/>
              <a:t>paternally </a:t>
            </a:r>
            <a:r>
              <a:rPr lang="en-US" sz="2400" dirty="0"/>
              <a:t>inherited  may lead to </a:t>
            </a:r>
            <a:r>
              <a:rPr lang="en-US" sz="2400" u="sng" dirty="0"/>
              <a:t>PPHP</a:t>
            </a:r>
            <a:r>
              <a:rPr lang="en-US" sz="2400" dirty="0"/>
              <a:t>, POH,  or </a:t>
            </a:r>
            <a:r>
              <a:rPr lang="en-US" sz="2400" dirty="0" err="1"/>
              <a:t>osteoma</a:t>
            </a:r>
            <a:r>
              <a:rPr lang="en-US" sz="2400" dirty="0"/>
              <a:t> cutis.  </a:t>
            </a:r>
          </a:p>
        </p:txBody>
      </p:sp>
    </p:spTree>
    <p:extLst>
      <p:ext uri="{BB962C8B-B14F-4D97-AF65-F5344CB8AC3E}">
        <p14:creationId xmlns:p14="http://schemas.microsoft.com/office/powerpoint/2010/main" val="90635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68345"/>
            <a:ext cx="9570671" cy="15607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Main questions:</a:t>
            </a:r>
            <a:endParaRPr lang="fa-I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240" y="2265680"/>
            <a:ext cx="9921240" cy="38242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 smtClean="0"/>
              <a:t>What is the diagnosis?</a:t>
            </a:r>
          </a:p>
          <a:p>
            <a:pPr marL="0" indent="0" algn="l">
              <a:buNone/>
            </a:pPr>
            <a:r>
              <a:rPr lang="en-US" sz="2400" dirty="0" smtClean="0"/>
              <a:t>If the diagnosis is PHP, what is the classification in this patient?</a:t>
            </a:r>
          </a:p>
          <a:p>
            <a:pPr marL="0" indent="0" algn="l">
              <a:buNone/>
            </a:pPr>
            <a:r>
              <a:rPr lang="en-US" sz="2400" dirty="0" smtClean="0"/>
              <a:t>What are the main clinical </a:t>
            </a:r>
            <a:r>
              <a:rPr lang="en-US" sz="2400" dirty="0" err="1" smtClean="0"/>
              <a:t>featueres</a:t>
            </a:r>
            <a:r>
              <a:rPr lang="en-US" sz="2400" dirty="0" smtClean="0"/>
              <a:t> in the PHP and related diseases?</a:t>
            </a:r>
          </a:p>
          <a:p>
            <a:pPr marL="0" indent="0" algn="l">
              <a:buNone/>
            </a:pPr>
            <a:r>
              <a:rPr lang="en-US" sz="2400" dirty="0" smtClean="0"/>
              <a:t>What </a:t>
            </a:r>
            <a:r>
              <a:rPr lang="en-US" sz="2400" dirty="0"/>
              <a:t>is the cause of secondary amenorrhea in this patient?</a:t>
            </a:r>
          </a:p>
          <a:p>
            <a:pPr marL="0" indent="0" algn="l">
              <a:buNone/>
            </a:pPr>
            <a:r>
              <a:rPr lang="en-US" sz="2400" dirty="0"/>
              <a:t>What is the effect of PHP on Bone density</a:t>
            </a:r>
            <a:r>
              <a:rPr lang="en-US" sz="2400" dirty="0" smtClean="0"/>
              <a:t>?</a:t>
            </a:r>
            <a:endParaRPr lang="en-US" sz="2400" dirty="0"/>
          </a:p>
          <a:p>
            <a:pPr marL="0" indent="0" algn="l">
              <a:buNone/>
            </a:pPr>
            <a:r>
              <a:rPr lang="en-US" sz="2400" dirty="0"/>
              <a:t>Does genetic </a:t>
            </a:r>
            <a:r>
              <a:rPr lang="en-US" sz="2400" dirty="0" err="1"/>
              <a:t>conselling</a:t>
            </a:r>
            <a:r>
              <a:rPr lang="en-US" sz="2400" dirty="0"/>
              <a:t> is needed in this patient?</a:t>
            </a:r>
          </a:p>
          <a:p>
            <a:pPr marL="0" indent="0" algn="l">
              <a:buNone/>
            </a:pPr>
            <a:r>
              <a:rPr lang="en-US" sz="2400" dirty="0" smtClean="0"/>
              <a:t>What could be the position of the Growth hormone treatment in this patient</a:t>
            </a:r>
            <a:r>
              <a:rPr lang="en-US" sz="2400" dirty="0"/>
              <a:t>? </a:t>
            </a:r>
            <a:endParaRPr lang="en-US" dirty="0" smtClean="0"/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1288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68345"/>
            <a:ext cx="9570671" cy="15607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Main questions:</a:t>
            </a:r>
            <a:endParaRPr lang="fa-I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240" y="2296160"/>
            <a:ext cx="10017760" cy="379374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the diagnosis?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If the diagnosis is PHP, what is the classification in this patient?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are the main clinical </a:t>
            </a:r>
            <a:r>
              <a:rPr lang="en-US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featueres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the PHP and related diseases?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Does genetic </a:t>
            </a:r>
            <a:r>
              <a:rPr lang="en-US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conselling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is needed in this patient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 What is the cause of secondary amenorrhea in this patient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What could be the position of the Growth hormone treatment in this patient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 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812389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268" y="151465"/>
            <a:ext cx="9494004" cy="1977596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Recombinant Human GH  Replacement Therapy in Children with </a:t>
            </a:r>
            <a:r>
              <a:rPr lang="en-US" sz="3100" dirty="0" err="1"/>
              <a:t>Pseudohypoparathyroidism</a:t>
            </a:r>
            <a:r>
              <a:rPr lang="en-US" sz="3100" dirty="0"/>
              <a:t> Type </a:t>
            </a:r>
            <a:r>
              <a:rPr lang="en-US" sz="3100" dirty="0" err="1"/>
              <a:t>Ia</a:t>
            </a:r>
            <a:r>
              <a:rPr lang="en-US" sz="3100" dirty="0" smtClean="0"/>
              <a:t>:</a:t>
            </a:r>
            <a:br>
              <a:rPr lang="en-US" sz="3100" dirty="0" smtClean="0"/>
            </a:br>
            <a:r>
              <a:rPr lang="en-US" sz="3100" dirty="0" smtClean="0"/>
              <a:t> </a:t>
            </a:r>
            <a:r>
              <a:rPr lang="en-US" sz="2200" dirty="0"/>
              <a:t>First Study on  the Effect on  </a:t>
            </a:r>
            <a:r>
              <a:rPr lang="en-US" sz="2200" dirty="0" smtClean="0"/>
              <a:t>Growth</a:t>
            </a:r>
            <a:br>
              <a:rPr lang="en-US" sz="2200" dirty="0" smtClean="0"/>
            </a:br>
            <a:r>
              <a:rPr lang="en-US" sz="2200" dirty="0" smtClean="0"/>
              <a:t> </a:t>
            </a:r>
            <a:r>
              <a:rPr lang="it-IT" sz="2000" dirty="0" smtClean="0"/>
              <a:t>Giovanna  </a:t>
            </a:r>
            <a:r>
              <a:rPr lang="it-IT" sz="2000" dirty="0"/>
              <a:t>Mantovani,  Emanuele  Ferrante,  Claudia  Giavoli, Agnes  </a:t>
            </a:r>
            <a:r>
              <a:rPr lang="it-IT" sz="2000" dirty="0" smtClean="0"/>
              <a:t>Linglart</a:t>
            </a:r>
            <a:r>
              <a:rPr lang="fa-IR" sz="2000" dirty="0" smtClean="0"/>
              <a:t/>
            </a:r>
            <a:br>
              <a:rPr lang="fa-IR" sz="2000" dirty="0" smtClean="0"/>
            </a:br>
            <a:r>
              <a:rPr lang="en-US" sz="2000" dirty="0" smtClean="0"/>
              <a:t> J </a:t>
            </a:r>
            <a:r>
              <a:rPr lang="en-US" sz="2000" dirty="0" err="1"/>
              <a:t>Clin</a:t>
            </a:r>
            <a:r>
              <a:rPr lang="en-US" sz="2000" dirty="0"/>
              <a:t> </a:t>
            </a:r>
            <a:r>
              <a:rPr lang="en-US" sz="2000" dirty="0" err="1"/>
              <a:t>Endocrinol</a:t>
            </a:r>
            <a:r>
              <a:rPr lang="en-US" sz="2000" dirty="0"/>
              <a:t> </a:t>
            </a:r>
            <a:r>
              <a:rPr lang="en-US" sz="2000" dirty="0" err="1"/>
              <a:t>Metab</a:t>
            </a:r>
            <a:r>
              <a:rPr lang="en-US" sz="2000" dirty="0"/>
              <a:t>,  November 2010,  95(11):5011–5017</a:t>
            </a:r>
            <a:endParaRPr lang="fa-IR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0268" y="2438400"/>
            <a:ext cx="9648883" cy="365150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u="sng" dirty="0" smtClean="0"/>
              <a:t>eight </a:t>
            </a:r>
            <a:r>
              <a:rPr lang="en-US" sz="2400" u="sng" dirty="0" err="1"/>
              <a:t>prepubertal</a:t>
            </a:r>
            <a:r>
              <a:rPr lang="en-US" sz="2400" u="sng" dirty="0"/>
              <a:t> PHP-</a:t>
            </a:r>
            <a:r>
              <a:rPr lang="en-US" sz="2400" u="sng" dirty="0" err="1"/>
              <a:t>Ia</a:t>
            </a:r>
            <a:r>
              <a:rPr lang="en-US" sz="2400" u="sng" dirty="0"/>
              <a:t> children </a:t>
            </a:r>
            <a:r>
              <a:rPr lang="en-US" sz="2400" dirty="0"/>
              <a:t>with </a:t>
            </a:r>
            <a:r>
              <a:rPr lang="en-US" sz="2400" u="sng" dirty="0"/>
              <a:t>GH deficiency </a:t>
            </a:r>
            <a:endParaRPr lang="en-US" sz="2400" dirty="0" smtClean="0"/>
          </a:p>
          <a:p>
            <a:pPr marL="0" indent="0" algn="l">
              <a:buNone/>
            </a:pPr>
            <a:r>
              <a:rPr lang="en-US" sz="2400" dirty="0" smtClean="0"/>
              <a:t> </a:t>
            </a:r>
            <a:r>
              <a:rPr lang="en-US" sz="2400" dirty="0"/>
              <a:t>3- to 8-yr treatment with </a:t>
            </a:r>
            <a:r>
              <a:rPr lang="en-US" sz="2400" dirty="0" err="1"/>
              <a:t>rhGH</a:t>
            </a:r>
            <a:r>
              <a:rPr lang="en-US" sz="2400" dirty="0" smtClean="0"/>
              <a:t>.</a:t>
            </a:r>
          </a:p>
          <a:p>
            <a:pPr marL="0" indent="0" algn="l">
              <a:buNone/>
            </a:pPr>
            <a:r>
              <a:rPr lang="en-US" sz="2400" dirty="0" smtClean="0"/>
              <a:t> </a:t>
            </a:r>
            <a:r>
              <a:rPr lang="en-US" sz="2400" dirty="0"/>
              <a:t>Height and HV were measured before and at 6-month intervals during </a:t>
            </a:r>
            <a:r>
              <a:rPr lang="en-US" sz="2400" dirty="0" smtClean="0"/>
              <a:t>therapy</a:t>
            </a:r>
          </a:p>
          <a:p>
            <a:pPr marL="0" indent="0" algn="l">
              <a:buNone/>
            </a:pPr>
            <a:r>
              <a:rPr lang="en-US" sz="2400" dirty="0" smtClean="0"/>
              <a:t> </a:t>
            </a:r>
            <a:r>
              <a:rPr lang="en-US" sz="2400" dirty="0"/>
              <a:t>Nine  sex- and age-matched children with idiopathic </a:t>
            </a:r>
            <a:r>
              <a:rPr lang="en-US" sz="2400" u="sng" dirty="0"/>
              <a:t>GH deficiency </a:t>
            </a:r>
            <a:r>
              <a:rPr lang="en-US" sz="2400" dirty="0"/>
              <a:t>were monitored during </a:t>
            </a:r>
            <a:r>
              <a:rPr lang="en-US" sz="2400" dirty="0" err="1"/>
              <a:t>rhGH</a:t>
            </a:r>
            <a:r>
              <a:rPr lang="en-US" sz="2400" dirty="0"/>
              <a:t>  therapy </a:t>
            </a:r>
            <a:r>
              <a:rPr lang="en-US" sz="2400" dirty="0" smtClean="0"/>
              <a:t>for comparison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179015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0043" y="164439"/>
            <a:ext cx="5766892" cy="49124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02196" y="5092123"/>
            <a:ext cx="93852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groups height and HV SDS significantly improved during treatment (P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&lt;0.05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P&lt; 0.001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respectively), with no statistically significant difference between the two series in terms of SDS before treatment and the increase observed at 1, 2, and 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therapy.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Recombinant GH,J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Endocrinol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Metab,2010  </a:t>
            </a:r>
            <a:endParaRPr kumimoji="0" lang="fa-I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1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949959"/>
            <a:ext cx="8770571" cy="1879601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Thanks for your Attention</a:t>
            </a:r>
            <a:endParaRPr lang="fa-I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4723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68345"/>
            <a:ext cx="9570671" cy="15607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Main questions:</a:t>
            </a:r>
            <a:endParaRPr lang="fa-I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240" y="2265680"/>
            <a:ext cx="9921240" cy="38242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 smtClean="0"/>
              <a:t>What is the diagnosis?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If the diagnosis is PHP, what is the classification in this patient?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are the main clinical </a:t>
            </a:r>
            <a:r>
              <a:rPr lang="en-US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featueres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the PHP and related diseases?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is the cause of secondary amenorrhea in this patient?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the effect of PHP on Bone density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?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Does genetic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conselling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is needed in this patient?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could be the position of the Growth hormone treatment in this patient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 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fa-I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9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Laboratory Evaluation of </a:t>
            </a:r>
            <a:r>
              <a:rPr lang="en-US" sz="3100" dirty="0" smtClean="0">
                <a:solidFill>
                  <a:srgbClr val="7030A0"/>
                </a:solidFill>
              </a:rPr>
              <a:t>Hypocalcemia</a:t>
            </a:r>
            <a:br>
              <a:rPr lang="en-US" sz="3100" dirty="0" smtClean="0">
                <a:solidFill>
                  <a:srgbClr val="7030A0"/>
                </a:solidFill>
              </a:rPr>
            </a:b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Parathyroid </a:t>
            </a:r>
            <a:r>
              <a:rPr lang="en-US" sz="2200" b="1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Disorders</a:t>
            </a:r>
            <a:br>
              <a:rPr lang="en-US" sz="2200" b="1" dirty="0" smtClean="0">
                <a:solidFill>
                  <a:srgbClr val="222222"/>
                </a:solidFill>
                <a:latin typeface="Times New Roman" panose="02020603050405020304" pitchFamily="18" charset="0"/>
              </a:rPr>
            </a:br>
            <a:r>
              <a:rPr lang="en-US" sz="2200" b="1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American Family </a:t>
            </a:r>
            <a:r>
              <a:rPr lang="en-US" sz="2200" b="1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Phisician</a:t>
            </a:r>
            <a:r>
              <a:rPr lang="en-US" sz="2200" b="1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2013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/>
            </a:r>
            <a:b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</a:rPr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fa-IR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700" y="2824235"/>
            <a:ext cx="8770938" cy="28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9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40" y="568345"/>
            <a:ext cx="10119360" cy="1560716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</a:rPr>
              <a:t>Algorithm for requesting investigations to elucidate the cause of </a:t>
            </a:r>
            <a:r>
              <a:rPr lang="en-US" sz="27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hypocalcaemia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/>
            </a:r>
            <a:b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Diagnosis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and management of 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hypocalcaemia</a:t>
            </a:r>
            <a:r>
              <a:rPr lang="fa-I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fa-IR" sz="220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nn-NO" sz="2200" dirty="0" smtClean="0">
                <a:solidFill>
                  <a:srgbClr val="0070C0"/>
                </a:solidFill>
                <a:latin typeface="arial" panose="020B0604020202020204" pitchFamily="34" charset="0"/>
                <a:hlinkClick r:id="rId2"/>
              </a:rPr>
              <a:t>BMJ</a:t>
            </a:r>
            <a:r>
              <a:rPr lang="nn-NO" sz="2200" dirty="0">
                <a:solidFill>
                  <a:srgbClr val="000000"/>
                </a:solidFill>
                <a:latin typeface="arial" panose="020B0604020202020204" pitchFamily="34" charset="0"/>
              </a:rPr>
              <a:t>. 2008 Jun 7; 336(7656): 1298–1302.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fa-IR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5365" y="2316480"/>
            <a:ext cx="5146040" cy="415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6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8006" y="568345"/>
            <a:ext cx="9146266" cy="1560716"/>
          </a:xfrm>
        </p:spPr>
        <p:txBody>
          <a:bodyPr>
            <a:normAutofit fontScale="90000"/>
          </a:bodyPr>
          <a:lstStyle/>
          <a:p>
            <a:r>
              <a:rPr lang="en-US" b="1" baseline="30000" dirty="0" err="1" smtClean="0">
                <a:solidFill>
                  <a:srgbClr val="121316">
                    <a:lumMod val="75000"/>
                    <a:lumOff val="25000"/>
                  </a:srgbClr>
                </a:solidFill>
                <a:latin typeface="Bookman Old Style" panose="02050604050505020204" pitchFamily="18" charset="0"/>
              </a:rPr>
              <a:t>pseudohypoparathyroidism</a:t>
            </a:r>
            <a:r>
              <a:rPr lang="en-US" b="1" baseline="30000" dirty="0" smtClean="0">
                <a:solidFill>
                  <a:srgbClr val="121316">
                    <a:lumMod val="75000"/>
                    <a:lumOff val="25000"/>
                  </a:srgbClr>
                </a:solidFill>
                <a:latin typeface="Bookman Old Style" panose="02050604050505020204" pitchFamily="18" charset="0"/>
              </a:rPr>
              <a:t> </a:t>
            </a:r>
            <a:r>
              <a:rPr lang="en-US" b="1" baseline="300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Consensus</a:t>
            </a:r>
            <a:r>
              <a:rPr lang="en-US" b="1" baseline="30000" dirty="0" smtClean="0">
                <a:solidFill>
                  <a:srgbClr val="121316">
                    <a:lumMod val="75000"/>
                    <a:lumOff val="25000"/>
                  </a:srgbClr>
                </a:solidFill>
                <a:latin typeface="Bookman Old Style" panose="02050604050505020204" pitchFamily="18" charset="0"/>
              </a:rPr>
              <a:t> </a:t>
            </a:r>
            <a:r>
              <a:rPr lang="en-US" b="1" baseline="30000" dirty="0">
                <a:solidFill>
                  <a:srgbClr val="121316">
                    <a:lumMod val="75000"/>
                    <a:lumOff val="25000"/>
                  </a:srgbClr>
                </a:solidFill>
                <a:latin typeface="Bookman Old Style" panose="02050604050505020204" pitchFamily="18" charset="0"/>
              </a:rPr>
              <a:t>Statement</a:t>
            </a:r>
            <a:r>
              <a:rPr lang="en-US" baseline="30000" dirty="0">
                <a:solidFill>
                  <a:srgbClr val="121316">
                    <a:lumMod val="75000"/>
                    <a:lumOff val="25000"/>
                  </a:srgbClr>
                </a:solidFill>
                <a:latin typeface="Bookman Old Style" panose="02050604050505020204" pitchFamily="18" charset="0"/>
              </a:rPr>
              <a:t/>
            </a:r>
            <a:br>
              <a:rPr lang="en-US" baseline="30000" dirty="0">
                <a:solidFill>
                  <a:srgbClr val="121316">
                    <a:lumMod val="75000"/>
                    <a:lumOff val="25000"/>
                  </a:srgbClr>
                </a:solidFill>
                <a:latin typeface="Bookman Old Style" panose="02050604050505020204" pitchFamily="18" charset="0"/>
              </a:rPr>
            </a:br>
            <a:r>
              <a:rPr lang="en-US" sz="3100" baseline="30000" dirty="0">
                <a:solidFill>
                  <a:srgbClr val="121316">
                    <a:lumMod val="75000"/>
                    <a:lumOff val="25000"/>
                  </a:srgbClr>
                </a:solidFill>
                <a:latin typeface="Bookman Old Style" panose="02050604050505020204" pitchFamily="18" charset="0"/>
              </a:rPr>
              <a:t>Nature Reviews</a:t>
            </a:r>
            <a:r>
              <a:rPr lang="en-US" sz="3100" dirty="0">
                <a:solidFill>
                  <a:srgbClr val="121316">
                    <a:lumMod val="75000"/>
                    <a:lumOff val="25000"/>
                  </a:srgbClr>
                </a:solidFill>
                <a:latin typeface="Bookman Old Style" panose="02050604050505020204" pitchFamily="18" charset="0"/>
              </a:rPr>
              <a:t> </a:t>
            </a:r>
            <a:r>
              <a:rPr lang="en-US" sz="3100" baseline="30000" dirty="0">
                <a:solidFill>
                  <a:srgbClr val="121316">
                    <a:lumMod val="75000"/>
                    <a:lumOff val="25000"/>
                  </a:srgbClr>
                </a:solidFill>
                <a:latin typeface="Bookman Old Style" panose="02050604050505020204" pitchFamily="18" charset="0"/>
              </a:rPr>
              <a:t> | </a:t>
            </a:r>
            <a:r>
              <a:rPr lang="en-US" sz="3100" baseline="30000" dirty="0" err="1">
                <a:solidFill>
                  <a:srgbClr val="121316">
                    <a:lumMod val="75000"/>
                    <a:lumOff val="25000"/>
                  </a:srgbClr>
                </a:solidFill>
                <a:latin typeface="Bookman Old Style" panose="02050604050505020204" pitchFamily="18" charset="0"/>
              </a:rPr>
              <a:t>Endocinology</a:t>
            </a:r>
            <a:r>
              <a:rPr lang="en-US" sz="3100" baseline="30000" dirty="0">
                <a:solidFill>
                  <a:srgbClr val="121316">
                    <a:lumMod val="75000"/>
                    <a:lumOff val="25000"/>
                  </a:srgbClr>
                </a:solidFill>
                <a:latin typeface="Bookman Old Style" panose="02050604050505020204" pitchFamily="18" charset="0"/>
              </a:rPr>
              <a:t> </a:t>
            </a:r>
            <a:r>
              <a:rPr lang="en-US" sz="3100" baseline="30000" dirty="0" smtClean="0">
                <a:solidFill>
                  <a:srgbClr val="121316">
                    <a:lumMod val="75000"/>
                    <a:lumOff val="25000"/>
                  </a:srgbClr>
                </a:solidFill>
                <a:latin typeface="Bookman Old Style" panose="02050604050505020204" pitchFamily="18" charset="0"/>
              </a:rPr>
              <a:t>volume </a:t>
            </a:r>
            <a:r>
              <a:rPr lang="en-US" sz="3100" baseline="30000" dirty="0">
                <a:solidFill>
                  <a:srgbClr val="121316">
                    <a:lumMod val="75000"/>
                    <a:lumOff val="25000"/>
                  </a:srgbClr>
                </a:solidFill>
                <a:latin typeface="Bookman Old Style" panose="02050604050505020204" pitchFamily="18" charset="0"/>
              </a:rPr>
              <a:t>14 |  AUGUST 2018 | 477</a:t>
            </a:r>
            <a:r>
              <a:rPr lang="en-US" sz="3600" baseline="30000" dirty="0">
                <a:solidFill>
                  <a:srgbClr val="121316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</a:rPr>
              <a:t/>
            </a:r>
            <a:br>
              <a:rPr lang="en-US" sz="3600" baseline="30000" dirty="0">
                <a:solidFill>
                  <a:srgbClr val="121316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1706880"/>
            <a:ext cx="8770571" cy="5039359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2800" b="1" i="1" dirty="0">
                <a:solidFill>
                  <a:srgbClr val="0070C0"/>
                </a:solidFill>
              </a:rPr>
              <a:t>Differential diagnoses</a:t>
            </a:r>
            <a:endParaRPr lang="en-US" sz="2800" dirty="0">
              <a:solidFill>
                <a:srgbClr val="0070C0"/>
              </a:solidFill>
            </a:endParaRPr>
          </a:p>
          <a:p>
            <a:pPr marL="0" indent="0" algn="l">
              <a:buNone/>
            </a:pPr>
            <a:r>
              <a:rPr lang="en-US" sz="2400" dirty="0"/>
              <a:t>The differential diagnosis of patients with </a:t>
            </a:r>
            <a:r>
              <a:rPr lang="en-US" sz="2400" dirty="0" smtClean="0"/>
              <a:t>:</a:t>
            </a:r>
          </a:p>
          <a:p>
            <a:pPr marL="0" indent="0" algn="l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</a:t>
            </a:r>
            <a:r>
              <a:rPr lang="en-US" sz="2400" dirty="0" smtClean="0">
                <a:solidFill>
                  <a:srgbClr val="0070C0"/>
                </a:solidFill>
              </a:rPr>
              <a:t>obesity</a:t>
            </a:r>
            <a:endParaRPr lang="en-US" sz="2400" dirty="0">
              <a:solidFill>
                <a:srgbClr val="0070C0"/>
              </a:solidFill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      </a:t>
            </a:r>
            <a:r>
              <a:rPr lang="en-US" sz="2400" dirty="0">
                <a:solidFill>
                  <a:srgbClr val="0070C0"/>
                </a:solidFill>
              </a:rPr>
              <a:t>early-onset (even congenital) </a:t>
            </a:r>
            <a:r>
              <a:rPr lang="en-US" sz="2400" dirty="0" smtClean="0">
                <a:solidFill>
                  <a:srgbClr val="0070C0"/>
                </a:solidFill>
              </a:rPr>
              <a:t>hypothyroidism</a:t>
            </a:r>
            <a:endParaRPr lang="en-US" sz="2400" dirty="0">
              <a:solidFill>
                <a:srgbClr val="0070C0"/>
              </a:solidFill>
            </a:endParaRPr>
          </a:p>
          <a:p>
            <a:pPr marL="0" indent="0" algn="l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       </a:t>
            </a:r>
            <a:r>
              <a:rPr lang="en-US" sz="2400" dirty="0">
                <a:solidFill>
                  <a:srgbClr val="0070C0"/>
                </a:solidFill>
              </a:rPr>
              <a:t>short stature </a:t>
            </a:r>
            <a:r>
              <a:rPr lang="en-US" sz="2400" dirty="0" smtClean="0">
                <a:solidFill>
                  <a:srgbClr val="0070C0"/>
                </a:solidFill>
              </a:rPr>
              <a:t>and/or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      </a:t>
            </a:r>
            <a:r>
              <a:rPr lang="en-US" sz="2400" dirty="0" err="1" smtClean="0">
                <a:solidFill>
                  <a:srgbClr val="0070C0"/>
                </a:solidFill>
              </a:rPr>
              <a:t>brachydactyly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0" indent="0" algn="l">
              <a:buNone/>
            </a:pPr>
            <a:r>
              <a:rPr lang="en-US" sz="2400" b="1" dirty="0" smtClean="0"/>
              <a:t>       With: </a:t>
            </a:r>
            <a:r>
              <a:rPr lang="en-US" sz="2400" b="1" dirty="0" smtClean="0">
                <a:solidFill>
                  <a:srgbClr val="7030A0"/>
                </a:solidFill>
              </a:rPr>
              <a:t>High PTH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en-US" sz="2400" b="1" dirty="0" smtClean="0">
                <a:solidFill>
                  <a:srgbClr val="7030A0"/>
                </a:solidFill>
              </a:rPr>
              <a:t> High p.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</a:t>
            </a:r>
            <a:r>
              <a:rPr lang="en-US" sz="2400" b="1" dirty="0" smtClean="0">
                <a:solidFill>
                  <a:srgbClr val="7030A0"/>
                </a:solidFill>
              </a:rPr>
              <a:t>low Ca </a:t>
            </a:r>
            <a:r>
              <a:rPr lang="fa-IR" sz="2400" b="1" dirty="0" smtClean="0">
                <a:solidFill>
                  <a:srgbClr val="7030A0"/>
                </a:solidFill>
              </a:rPr>
              <a:t>  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 marL="0" indent="0" algn="l">
              <a:buNone/>
            </a:pPr>
            <a:r>
              <a:rPr lang="en-US" sz="2400" dirty="0" smtClean="0"/>
              <a:t>consider </a:t>
            </a:r>
            <a:r>
              <a:rPr lang="en-US" sz="2400" dirty="0"/>
              <a:t>diagnoses </a:t>
            </a:r>
            <a:r>
              <a:rPr lang="en-US" sz="2400" dirty="0" smtClean="0"/>
              <a:t>:</a:t>
            </a:r>
          </a:p>
          <a:p>
            <a:pPr marL="0" indent="0" algn="l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PHP                   or</a:t>
            </a:r>
          </a:p>
          <a:p>
            <a:pPr marL="0" indent="0" algn="l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</a:t>
            </a:r>
            <a:r>
              <a:rPr lang="en-US" sz="2400" dirty="0"/>
              <a:t>related </a:t>
            </a:r>
            <a:r>
              <a:rPr lang="en-US" sz="2400" dirty="0" smtClean="0"/>
              <a:t>disorders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18800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629" y="568345"/>
            <a:ext cx="10346371" cy="1560716"/>
          </a:xfrm>
        </p:spPr>
        <p:txBody>
          <a:bodyPr>
            <a:normAutofit/>
          </a:bodyPr>
          <a:lstStyle/>
          <a:p>
            <a:r>
              <a:rPr lang="en-US" sz="3100" dirty="0" err="1"/>
              <a:t>Pseudohypoparathyroidism</a:t>
            </a:r>
            <a:r>
              <a:rPr lang="en-US" sz="3100" dirty="0"/>
              <a:t>, an often delayed diagnosis: </a:t>
            </a:r>
            <a:r>
              <a:rPr lang="en-US" sz="2400" dirty="0"/>
              <a:t>a case  series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Valentina </a:t>
            </a:r>
            <a:r>
              <a:rPr lang="en-US" sz="1800" dirty="0"/>
              <a:t>Donghi1, Stefano Mora2</a:t>
            </a:r>
            <a:r>
              <a:rPr lang="en-US" sz="1800" dirty="0" smtClean="0"/>
              <a:t>*</a:t>
            </a:r>
            <a:r>
              <a:rPr lang="fa-IR" sz="1800" dirty="0" smtClean="0"/>
              <a:t/>
            </a:r>
            <a:br>
              <a:rPr lang="fa-IR" sz="1800" dirty="0" smtClean="0"/>
            </a:br>
            <a:r>
              <a:rPr lang="en-US" sz="1800" dirty="0"/>
              <a:t>Cases Journal  2009,  2:6734</a:t>
            </a:r>
            <a:endParaRPr lang="fa-IR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898" y="2202873"/>
            <a:ext cx="9819373" cy="3887031"/>
          </a:xfrm>
        </p:spPr>
        <p:txBody>
          <a:bodyPr/>
          <a:lstStyle/>
          <a:p>
            <a:pPr marL="0" indent="0" algn="l">
              <a:buNone/>
            </a:pPr>
            <a:r>
              <a:rPr lang="en-US" sz="2400" dirty="0"/>
              <a:t>four children (aged 8 to 13 years</a:t>
            </a:r>
            <a:r>
              <a:rPr lang="en-US" sz="2400" dirty="0" smtClean="0"/>
              <a:t>)</a:t>
            </a:r>
            <a:endParaRPr lang="fa-IR" sz="2400" dirty="0" smtClean="0"/>
          </a:p>
          <a:p>
            <a:pPr marL="0" indent="0" algn="l">
              <a:buNone/>
            </a:pPr>
            <a:r>
              <a:rPr lang="en-US" sz="2400" dirty="0" err="1" smtClean="0"/>
              <a:t>pseudohypoparathyroidism</a:t>
            </a:r>
            <a:r>
              <a:rPr lang="en-US" sz="2400" dirty="0" smtClean="0"/>
              <a:t>   </a:t>
            </a:r>
            <a:r>
              <a:rPr lang="en-US" sz="2400" dirty="0"/>
              <a:t>and  the  </a:t>
            </a:r>
            <a:r>
              <a:rPr lang="en-US" sz="2400" u="sng" dirty="0"/>
              <a:t>difficulty</a:t>
            </a:r>
            <a:r>
              <a:rPr lang="en-US" sz="2400" dirty="0"/>
              <a:t> of  an  </a:t>
            </a:r>
            <a:r>
              <a:rPr lang="en-US" sz="2400" u="sng" dirty="0" smtClean="0"/>
              <a:t>early diagnosis</a:t>
            </a:r>
            <a:endParaRPr lang="fa-I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89" y="3219970"/>
            <a:ext cx="7263245" cy="34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68345"/>
            <a:ext cx="9570671" cy="15607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Main questions:</a:t>
            </a:r>
            <a:endParaRPr lang="fa-I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240" y="2265680"/>
            <a:ext cx="9921240" cy="38242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the diagnosis?</a:t>
            </a:r>
          </a:p>
          <a:p>
            <a:pPr marL="0" indent="0" algn="l">
              <a:buNone/>
            </a:pPr>
            <a:r>
              <a:rPr lang="en-US" sz="2400" dirty="0" smtClean="0"/>
              <a:t>If the diagnosis is PHP, what is the classification in this patient?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are the main clinical </a:t>
            </a:r>
            <a:r>
              <a:rPr lang="en-US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featueres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the PHP and related diseases?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is the cause of secondary amenorrhea in this patient?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the effect of PHP on Bone density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?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Does genetic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conselling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is needed in this patient?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could be the position of the Growth hormone treatment in this patient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 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4886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2557</TotalTime>
  <Words>1423</Words>
  <Application>Microsoft Office PowerPoint</Application>
  <PresentationFormat>Custom</PresentationFormat>
  <Paragraphs>148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Feathered</vt:lpstr>
      <vt:lpstr>In the name of </vt:lpstr>
      <vt:lpstr>Problem List:</vt:lpstr>
      <vt:lpstr>Main questions:</vt:lpstr>
      <vt:lpstr>Main questions:</vt:lpstr>
      <vt:lpstr>Laboratory Evaluation of Hypocalcemia Parathyroid Disorders American Family Phisician 2013  </vt:lpstr>
      <vt:lpstr>Algorithm for requesting investigations to elucidate the cause of hypocalcaemia Diagnosis and management of hypocalcaemia BMJ. 2008 Jun 7; 336(7656): 1298–1302. </vt:lpstr>
      <vt:lpstr>pseudohypoparathyroidism Consensus Statement Nature Reviews  | Endocinology volume 14 |  AUGUST 2018 | 477 </vt:lpstr>
      <vt:lpstr>Pseudohypoparathyroidism, an often delayed diagnosis: a case  series  Valentina Donghi1, Stefano Mora2* Cases Journal  2009,  2:6734</vt:lpstr>
      <vt:lpstr>Main questions:</vt:lpstr>
      <vt:lpstr>| Molecular defects in the PTH–PTHrP signaling pathway in PHP and related disorders.  pseudohypoparathyroidism Consensus Statement Nature Reviews  | Endocinology volume 14 |  AUGUST 2018 | 477  </vt:lpstr>
      <vt:lpstr>CLASSIFICATION  Pseudohypoparathyroidism ,Endocrinol Metab Clin N Am - (2018)</vt:lpstr>
      <vt:lpstr>Pseudohypoparathyroidism ,Endocrinol Metab Clin N Am - (2018)</vt:lpstr>
      <vt:lpstr>Main questions:</vt:lpstr>
      <vt:lpstr>Hypothyroidism in patients with pseudohypoparathyroidism type  Ia: clinical evidence of resistance to TSH and TRH  Anne-Sophie Balavoine1, Miriam Ladsous1, Fritz-Line Velayoudom1  2008 European Society  of Endocrinology</vt:lpstr>
      <vt:lpstr>PowerPoint Presentation</vt:lpstr>
      <vt:lpstr>Brachydactyly in 14 Genetically Characterized Pseudohypoparathyroidism Type Ia Patients LUISA  DE   SANCTIS,   SERGIO VAI,  MARIA  RITA  ANDREO,  DAMIANO ROMAGNOLO J Clin Endocrinol Metab, April 2004,  89(4):1650–1655</vt:lpstr>
      <vt:lpstr>Pseudohupoparathyroidism consensus 2018</vt:lpstr>
      <vt:lpstr>Main questions:</vt:lpstr>
      <vt:lpstr>Secondary Amenorrhea                                         DD:</vt:lpstr>
      <vt:lpstr>Reproductive Dysfunction in Women with Albright’s Hereditary Osteodystrophy* ANNE  B.  NAMNOUM, GEORGE   R.  MERRIAM,   ARNOLD  M.  MOSES, ANDMICHAEL  A. LEVINE Journal of Clinical  Endocrinology and Metabolism ,1998</vt:lpstr>
      <vt:lpstr>PowerPoint Presentation</vt:lpstr>
      <vt:lpstr>PowerPoint Presentation</vt:lpstr>
      <vt:lpstr>PowerPoint Presentation</vt:lpstr>
      <vt:lpstr>Main questions:</vt:lpstr>
      <vt:lpstr>Bone Mineral Density in Pseudohypoparathyroidism Type 1a Dominique N. Long, Michael A. Levine, and Emily L. Germain-Lee J Clin Endocrinol Metab. 2010 Sep; 95(9): 4465–4475.</vt:lpstr>
      <vt:lpstr>PowerPoint Presentation</vt:lpstr>
      <vt:lpstr>Main questions:</vt:lpstr>
      <vt:lpstr>Genetic counselling Pseudohypoparathyroidism ,Endocrinol Metab Clin N Am - (2018)</vt:lpstr>
      <vt:lpstr>Pseudohypoparathyroidism ,Endocrinol Metab Clin N Am - (2018)</vt:lpstr>
      <vt:lpstr>Main questions:</vt:lpstr>
      <vt:lpstr>Recombinant Human GH  Replacement Therapy in Children with Pseudohypoparathyroidism Type Ia:  First Study on  the Effect on  Growth  Giovanna  Mantovani,  Emanuele  Ferrante,  Claudia  Giavoli, Agnes  Linglart  J Clin Endocrinol Metab,  November 2010,  95(11):5011–5017</vt:lpstr>
      <vt:lpstr>PowerPoint Presentation</vt:lpstr>
      <vt:lpstr>Thanks for your Attention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name of </dc:title>
  <dc:creator>marym's pc</dc:creator>
  <cp:lastModifiedBy>هنگامه عبدی</cp:lastModifiedBy>
  <cp:revision>199</cp:revision>
  <dcterms:created xsi:type="dcterms:W3CDTF">2019-05-02T13:27:18Z</dcterms:created>
  <dcterms:modified xsi:type="dcterms:W3CDTF">2019-05-08T07:27:49Z</dcterms:modified>
</cp:coreProperties>
</file>