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323" r:id="rId3"/>
    <p:sldId id="353" r:id="rId4"/>
    <p:sldId id="329" r:id="rId5"/>
    <p:sldId id="301" r:id="rId6"/>
    <p:sldId id="304" r:id="rId7"/>
    <p:sldId id="348" r:id="rId8"/>
    <p:sldId id="321" r:id="rId9"/>
    <p:sldId id="344" r:id="rId10"/>
    <p:sldId id="351" r:id="rId11"/>
    <p:sldId id="338" r:id="rId12"/>
    <p:sldId id="342" r:id="rId13"/>
    <p:sldId id="340" r:id="rId14"/>
    <p:sldId id="343" r:id="rId15"/>
    <p:sldId id="341" r:id="rId16"/>
    <p:sldId id="332" r:id="rId17"/>
    <p:sldId id="333" r:id="rId18"/>
    <p:sldId id="334" r:id="rId19"/>
    <p:sldId id="336" r:id="rId20"/>
    <p:sldId id="335" r:id="rId21"/>
    <p:sldId id="331" r:id="rId22"/>
    <p:sldId id="327" r:id="rId23"/>
    <p:sldId id="325" r:id="rId24"/>
    <p:sldId id="32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1B7D4-3636-4A77-915F-5B37405F09B3}"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2220841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1B7D4-3636-4A77-915F-5B37405F09B3}"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3001904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1B7D4-3636-4A77-915F-5B37405F09B3}"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231824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1B7D4-3636-4A77-915F-5B37405F09B3}"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185613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1B7D4-3636-4A77-915F-5B37405F09B3}"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145005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1B7D4-3636-4A77-915F-5B37405F09B3}"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269489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1B7D4-3636-4A77-915F-5B37405F09B3}" type="datetimeFigureOut">
              <a:rPr lang="en-US" smtClean="0"/>
              <a:pPr/>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34020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1B7D4-3636-4A77-915F-5B37405F09B3}" type="datetimeFigureOut">
              <a:rPr lang="en-US" smtClean="0"/>
              <a:pPr/>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54740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1B7D4-3636-4A77-915F-5B37405F09B3}" type="datetimeFigureOut">
              <a:rPr lang="en-US" smtClean="0"/>
              <a:pPr/>
              <a:t>3/7/2016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136248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1B7D4-3636-4A77-915F-5B37405F09B3}"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145773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1B7D4-3636-4A77-915F-5B37405F09B3}"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116580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1B7D4-3636-4A77-915F-5B37405F09B3}" type="datetimeFigureOut">
              <a:rPr lang="en-US" smtClean="0"/>
              <a:pPr/>
              <a:t>3/7/2016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6F34F-3C51-4885-A143-3EEF4677553E}" type="slidenum">
              <a:rPr lang="en-US" smtClean="0"/>
              <a:pPr/>
              <a:t>‹#›</a:t>
            </a:fld>
            <a:endParaRPr lang="en-US"/>
          </a:p>
        </p:txBody>
      </p:sp>
    </p:spTree>
    <p:extLst>
      <p:ext uri="{BB962C8B-B14F-4D97-AF65-F5344CB8AC3E}">
        <p14:creationId xmlns:p14="http://schemas.microsoft.com/office/powerpoint/2010/main" xmlns="" val="48267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list </a:t>
            </a:r>
            <a:endParaRPr lang="en-US" dirty="0"/>
          </a:p>
        </p:txBody>
      </p:sp>
      <p:sp>
        <p:nvSpPr>
          <p:cNvPr id="3" name="Content Placeholder 2"/>
          <p:cNvSpPr>
            <a:spLocks noGrp="1"/>
          </p:cNvSpPr>
          <p:nvPr>
            <p:ph idx="1"/>
          </p:nvPr>
        </p:nvSpPr>
        <p:spPr/>
        <p:txBody>
          <a:bodyPr>
            <a:normAutofit/>
          </a:bodyPr>
          <a:lstStyle/>
          <a:p>
            <a:r>
              <a:rPr lang="en-US" dirty="0" smtClean="0"/>
              <a:t>Weakness</a:t>
            </a:r>
          </a:p>
          <a:p>
            <a:r>
              <a:rPr lang="en-US" dirty="0" smtClean="0"/>
              <a:t>edema</a:t>
            </a:r>
            <a:endParaRPr lang="en-US" dirty="0" smtClean="0"/>
          </a:p>
          <a:p>
            <a:r>
              <a:rPr lang="en-US" dirty="0" smtClean="0"/>
              <a:t>weight gain</a:t>
            </a:r>
            <a:endParaRPr lang="en-US" dirty="0" smtClean="0"/>
          </a:p>
          <a:p>
            <a:r>
              <a:rPr lang="en-US" dirty="0" smtClean="0"/>
              <a:t>purple </a:t>
            </a:r>
            <a:r>
              <a:rPr lang="en-US" dirty="0" err="1" smtClean="0"/>
              <a:t>striae</a:t>
            </a:r>
            <a:endParaRPr lang="en-US" dirty="0" smtClean="0"/>
          </a:p>
          <a:p>
            <a:r>
              <a:rPr lang="en-US" dirty="0" err="1" smtClean="0"/>
              <a:t>Hirsutisem</a:t>
            </a:r>
            <a:endParaRPr lang="en-US" dirty="0" smtClean="0"/>
          </a:p>
          <a:p>
            <a:r>
              <a:rPr lang="en-US" dirty="0" err="1" smtClean="0"/>
              <a:t>Acnea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DDx</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pregnancy induced CS</a:t>
            </a:r>
            <a:endParaRPr lang="en-US" dirty="0" smtClean="0"/>
          </a:p>
          <a:p>
            <a:pPr>
              <a:buFont typeface="Wingdings" pitchFamily="2" charset="2"/>
              <a:buChar char="ü"/>
            </a:pPr>
            <a:r>
              <a:rPr lang="en-US" dirty="0" smtClean="0"/>
              <a:t>Adrenal adenoma</a:t>
            </a:r>
          </a:p>
          <a:p>
            <a:pPr>
              <a:buFont typeface="Wingdings" pitchFamily="2" charset="2"/>
              <a:buChar char="ü"/>
            </a:pPr>
            <a:r>
              <a:rPr lang="en-US" dirty="0" smtClean="0"/>
              <a:t>Adrenal carcinoma</a:t>
            </a:r>
          </a:p>
          <a:p>
            <a:pPr>
              <a:buNone/>
            </a:pPr>
            <a:endParaRPr lang="en-US" dirty="0" smtClean="0"/>
          </a:p>
          <a:p>
            <a:pPr>
              <a:buFont typeface="Wingdings" pitchFamily="2" charset="2"/>
              <a:buChar char="ü"/>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229600" cy="725470"/>
          </a:xfrm>
        </p:spPr>
        <p:txBody>
          <a:bodyPr>
            <a:normAutofit fontScale="90000"/>
          </a:bodyPr>
          <a:lstStyle/>
          <a:p>
            <a:r>
              <a:rPr lang="en-US" sz="3200" b="1" dirty="0" smtClean="0"/>
              <a:t>Illicit Adrenal Receptors</a:t>
            </a:r>
            <a:br>
              <a:rPr lang="en-US" sz="3200" b="1" dirty="0" smtClean="0"/>
            </a:br>
            <a:endParaRPr lang="en-US" sz="3200" dirty="0"/>
          </a:p>
        </p:txBody>
      </p:sp>
      <p:sp>
        <p:nvSpPr>
          <p:cNvPr id="3" name="Content Placeholder 2"/>
          <p:cNvSpPr>
            <a:spLocks noGrp="1"/>
          </p:cNvSpPr>
          <p:nvPr>
            <p:ph idx="1"/>
          </p:nvPr>
        </p:nvSpPr>
        <p:spPr>
          <a:xfrm>
            <a:off x="457200" y="785794"/>
            <a:ext cx="8229600" cy="5340369"/>
          </a:xfrm>
        </p:spPr>
        <p:txBody>
          <a:bodyPr>
            <a:normAutofit lnSpcReduction="10000"/>
          </a:bodyPr>
          <a:lstStyle/>
          <a:p>
            <a:r>
              <a:rPr lang="en-US" sz="2400" dirty="0" smtClean="0"/>
              <a:t>Subsequent molecular studies have shown, however, that most ectopic receptors are expressed at low levels in the normal adrenal gland, without significant steroid secretion stimulation. therefore, that aberrant expression of the receptor in the adrenal gland may be a primary event, sufficient to initiate adrenal growth and </a:t>
            </a:r>
            <a:r>
              <a:rPr lang="en-US" sz="2400" dirty="0" err="1" smtClean="0"/>
              <a:t>hypersecretion</a:t>
            </a:r>
            <a:r>
              <a:rPr lang="en-US" sz="2400" dirty="0" smtClean="0"/>
              <a:t>.</a:t>
            </a:r>
            <a:endParaRPr lang="en-US" sz="2400" dirty="0" smtClean="0"/>
          </a:p>
          <a:p>
            <a:pPr>
              <a:buNone/>
            </a:pPr>
            <a:endParaRPr lang="en-US" sz="2400" dirty="0" smtClean="0"/>
          </a:p>
          <a:p>
            <a:r>
              <a:rPr lang="en-US" sz="2400" dirty="0" smtClean="0"/>
              <a:t>The </a:t>
            </a:r>
            <a:r>
              <a:rPr lang="en-US" sz="2400" dirty="0" smtClean="0"/>
              <a:t>capacity of </a:t>
            </a:r>
            <a:r>
              <a:rPr lang="en-US" sz="2400" dirty="0" err="1" smtClean="0"/>
              <a:t>ligands</a:t>
            </a:r>
            <a:r>
              <a:rPr lang="en-US" sz="2400" dirty="0" smtClean="0"/>
              <a:t> other than ACTH to stimulate the adrenal cortex.</a:t>
            </a:r>
          </a:p>
          <a:p>
            <a:pPr>
              <a:buNone/>
            </a:pPr>
            <a:endParaRPr lang="en-US" sz="2400" dirty="0" smtClean="0"/>
          </a:p>
          <a:p>
            <a:r>
              <a:rPr lang="en-US" sz="2400" dirty="0" smtClean="0"/>
              <a:t>A variety of adrenal </a:t>
            </a:r>
            <a:r>
              <a:rPr lang="en-US" sz="2400" dirty="0" err="1" smtClean="0"/>
              <a:t>cortisol</a:t>
            </a:r>
            <a:r>
              <a:rPr lang="en-US" sz="2400" dirty="0" smtClean="0"/>
              <a:t>-stimulating receptors have been described ,not only in adrenal hyperplasia but also in patients with adenomas and unilateral or bilateral incidental adrenal lesions associated with subclinical </a:t>
            </a:r>
            <a:r>
              <a:rPr lang="en-US" sz="2400" dirty="0" err="1" smtClean="0"/>
              <a:t>hypercortisolism</a:t>
            </a:r>
            <a:r>
              <a:rPr lang="en-US" sz="2400" dirty="0" smtClean="0"/>
              <a:t>.</a:t>
            </a:r>
          </a:p>
          <a:p>
            <a:pPr>
              <a:buNone/>
            </a:pPr>
            <a:endParaRPr lang="en-US" sz="2400" dirty="0" smtClean="0"/>
          </a:p>
        </p:txBody>
      </p:sp>
      <p:pic>
        <p:nvPicPr>
          <p:cNvPr id="4" name="Picture 4"/>
          <p:cNvPicPr>
            <a:picLocks noChangeAspect="1" noChangeArrowheads="1"/>
          </p:cNvPicPr>
          <p:nvPr/>
        </p:nvPicPr>
        <p:blipFill>
          <a:blip r:embed="rId2"/>
          <a:srcRect/>
          <a:stretch>
            <a:fillRect/>
          </a:stretch>
        </p:blipFill>
        <p:spPr bwMode="auto">
          <a:xfrm>
            <a:off x="785786" y="6215082"/>
            <a:ext cx="8086158" cy="3600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1571613"/>
            <a:ext cx="8229600" cy="3643338"/>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642910" y="6143644"/>
            <a:ext cx="8086158" cy="3600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smtClean="0"/>
              <a:t>Adrenal responsiveness testing  : should be applied to all patients with bilateral adrenal lesions and </a:t>
            </a:r>
            <a:r>
              <a:rPr lang="en-US" sz="2400" dirty="0" err="1" smtClean="0"/>
              <a:t>hypercortisolism</a:t>
            </a:r>
            <a:r>
              <a:rPr lang="en-US" sz="2400" dirty="0" smtClean="0"/>
              <a:t>.</a:t>
            </a:r>
          </a:p>
          <a:p>
            <a:endParaRPr lang="en-US" sz="2400" dirty="0" smtClean="0"/>
          </a:p>
          <a:p>
            <a:r>
              <a:rPr lang="en-US" sz="2400" dirty="0" smtClean="0"/>
              <a:t>RNA extraction and real-time RT-PCR :</a:t>
            </a:r>
          </a:p>
          <a:p>
            <a:pPr>
              <a:buFont typeface="Wingdings" pitchFamily="2" charset="2"/>
              <a:buChar char="Ø"/>
            </a:pPr>
            <a:r>
              <a:rPr lang="en-US" sz="2400" dirty="0" smtClean="0"/>
              <a:t>Total RNA from hyperplasia tissue was extracted. </a:t>
            </a:r>
          </a:p>
          <a:p>
            <a:pPr>
              <a:buFont typeface="Wingdings" pitchFamily="2" charset="2"/>
              <a:buChar char="Ø"/>
            </a:pPr>
            <a:r>
              <a:rPr lang="en-US" sz="2400" dirty="0" smtClean="0"/>
              <a:t>Quantitative RT-PCR was performed</a:t>
            </a:r>
            <a:endParaRPr lang="en-US" sz="2400" dirty="0"/>
          </a:p>
        </p:txBody>
      </p:sp>
      <p:pic>
        <p:nvPicPr>
          <p:cNvPr id="5" name="Picture 4"/>
          <p:cNvPicPr>
            <a:picLocks noChangeAspect="1" noChangeArrowheads="1"/>
          </p:cNvPicPr>
          <p:nvPr/>
        </p:nvPicPr>
        <p:blipFill>
          <a:blip r:embed="rId2"/>
          <a:srcRect/>
          <a:stretch>
            <a:fillRect/>
          </a:stretch>
        </p:blipFill>
        <p:spPr bwMode="auto">
          <a:xfrm>
            <a:off x="642910" y="6000768"/>
            <a:ext cx="8086158" cy="3600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785786" y="357166"/>
            <a:ext cx="7358114" cy="6072230"/>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857224" y="6286520"/>
            <a:ext cx="8086158" cy="3600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However, not all patients aberrantly expressing the LH receptor in the adrenal cortex will develop </a:t>
            </a:r>
            <a:r>
              <a:rPr lang="en-US" sz="2400" dirty="0" err="1" smtClean="0"/>
              <a:t>hypercortisolism</a:t>
            </a:r>
            <a:r>
              <a:rPr lang="en-US" sz="2400" dirty="0" smtClean="0"/>
              <a:t> during periods of increased LH secretion, and thus factors other than LH must contribute to pregnancy-induced Cushing’s syndrome.</a:t>
            </a:r>
            <a:endParaRPr lang="en-US" sz="2400" dirty="0"/>
          </a:p>
        </p:txBody>
      </p:sp>
      <p:pic>
        <p:nvPicPr>
          <p:cNvPr id="4" name="Picture 4"/>
          <p:cNvPicPr>
            <a:picLocks noChangeAspect="1" noChangeArrowheads="1"/>
          </p:cNvPicPr>
          <p:nvPr/>
        </p:nvPicPr>
        <p:blipFill>
          <a:blip r:embed="rId2"/>
          <a:srcRect/>
          <a:stretch>
            <a:fillRect/>
          </a:stretch>
        </p:blipFill>
        <p:spPr bwMode="auto">
          <a:xfrm>
            <a:off x="642910" y="6000768"/>
            <a:ext cx="8086158" cy="360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428596" y="1500174"/>
            <a:ext cx="8229600" cy="1318226"/>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2071670" y="6000768"/>
            <a:ext cx="6334125" cy="3238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85728"/>
            <a:ext cx="8229600" cy="5840435"/>
          </a:xfrm>
        </p:spPr>
        <p:txBody>
          <a:bodyPr>
            <a:normAutofit/>
          </a:bodyPr>
          <a:lstStyle/>
          <a:p>
            <a:pPr>
              <a:buFont typeface="Wingdings" pitchFamily="2" charset="2"/>
              <a:buChar char="ü"/>
            </a:pPr>
            <a:r>
              <a:rPr lang="en-US" sz="2400" dirty="0" smtClean="0"/>
              <a:t>Pregnancy-induced CS is an even rarer phenomenon with only 10 cases reported in the world literature.</a:t>
            </a:r>
          </a:p>
          <a:p>
            <a:pPr>
              <a:buNone/>
            </a:pPr>
            <a:endParaRPr lang="en-US" sz="2400" dirty="0" smtClean="0"/>
          </a:p>
          <a:p>
            <a:pPr>
              <a:buFont typeface="Wingdings" pitchFamily="2" charset="2"/>
              <a:buChar char="ü"/>
            </a:pPr>
            <a:r>
              <a:rPr lang="en-US" sz="2400" dirty="0" smtClean="0"/>
              <a:t>The appearance of the adrenal glands (on imaging and </a:t>
            </a:r>
            <a:r>
              <a:rPr lang="en-US" sz="2400" dirty="0" err="1" smtClean="0"/>
              <a:t>histologically</a:t>
            </a:r>
            <a:r>
              <a:rPr lang="en-US" sz="2400" dirty="0" smtClean="0"/>
              <a:t>) :</a:t>
            </a:r>
          </a:p>
          <a:p>
            <a:r>
              <a:rPr lang="en-US" sz="2400" dirty="0" smtClean="0"/>
              <a:t>no abnormality in six cases</a:t>
            </a:r>
          </a:p>
          <a:p>
            <a:r>
              <a:rPr lang="en-US" sz="2400" dirty="0" smtClean="0"/>
              <a:t>one bilateral </a:t>
            </a:r>
            <a:r>
              <a:rPr lang="en-US" sz="2400" dirty="0" err="1" smtClean="0"/>
              <a:t>micronodular</a:t>
            </a:r>
            <a:r>
              <a:rPr lang="en-US" sz="2400" dirty="0" smtClean="0"/>
              <a:t> hyperplasia</a:t>
            </a:r>
          </a:p>
          <a:p>
            <a:r>
              <a:rPr lang="en-US" sz="2400" dirty="0" smtClean="0"/>
              <a:t>one bilateral </a:t>
            </a:r>
            <a:r>
              <a:rPr lang="en-US" sz="2400" dirty="0" err="1" smtClean="0"/>
              <a:t>macronodular</a:t>
            </a:r>
            <a:r>
              <a:rPr lang="en-US" sz="2400" dirty="0" smtClean="0"/>
              <a:t> hyperplasia (MAH) </a:t>
            </a:r>
          </a:p>
          <a:p>
            <a:r>
              <a:rPr lang="en-US" sz="2400" dirty="0" smtClean="0"/>
              <a:t>one adenoma.</a:t>
            </a:r>
          </a:p>
          <a:p>
            <a:endParaRPr lang="en-US" sz="2400" dirty="0" smtClean="0"/>
          </a:p>
          <a:p>
            <a:pPr>
              <a:buFont typeface="Wingdings" pitchFamily="2" charset="2"/>
              <a:buChar char="ü"/>
            </a:pPr>
            <a:r>
              <a:rPr lang="en-US" sz="2400" dirty="0" smtClean="0"/>
              <a:t>The exact  </a:t>
            </a:r>
            <a:r>
              <a:rPr lang="en-US" sz="2400" dirty="0" err="1" smtClean="0"/>
              <a:t>aetiology</a:t>
            </a:r>
            <a:r>
              <a:rPr lang="en-US" sz="2400" dirty="0" smtClean="0"/>
              <a:t> is unknown, the most commonly postulated mechanism involves aberrant </a:t>
            </a:r>
            <a:r>
              <a:rPr lang="en-US" sz="2400" dirty="0" err="1" smtClean="0"/>
              <a:t>LH⁄hCG</a:t>
            </a:r>
            <a:r>
              <a:rPr lang="en-US" sz="2400" dirty="0" smtClean="0"/>
              <a:t> receptor (LHCGR) expression.</a:t>
            </a:r>
            <a:endParaRPr lang="en-US" sz="2400" dirty="0"/>
          </a:p>
        </p:txBody>
      </p:sp>
      <p:pic>
        <p:nvPicPr>
          <p:cNvPr id="4" name="Picture 3"/>
          <p:cNvPicPr>
            <a:picLocks noChangeAspect="1" noChangeArrowheads="1"/>
          </p:cNvPicPr>
          <p:nvPr/>
        </p:nvPicPr>
        <p:blipFill>
          <a:blip r:embed="rId2"/>
          <a:srcRect/>
          <a:stretch>
            <a:fillRect/>
          </a:stretch>
        </p:blipFill>
        <p:spPr bwMode="auto">
          <a:xfrm>
            <a:off x="2809875" y="6215082"/>
            <a:ext cx="6334125" cy="32385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85794"/>
            <a:ext cx="8229600" cy="5643602"/>
          </a:xfrm>
        </p:spPr>
        <p:txBody>
          <a:bodyPr>
            <a:normAutofit/>
          </a:bodyPr>
          <a:lstStyle/>
          <a:p>
            <a:r>
              <a:rPr lang="en-US" sz="2400" dirty="0" smtClean="0"/>
              <a:t>LHCGR DNA and protein are present in the </a:t>
            </a:r>
            <a:r>
              <a:rPr lang="en-US" sz="2400" dirty="0" err="1" smtClean="0"/>
              <a:t>zona</a:t>
            </a:r>
            <a:r>
              <a:rPr lang="en-US" sz="2400" dirty="0" smtClean="0"/>
              <a:t> </a:t>
            </a:r>
            <a:r>
              <a:rPr lang="en-US" sz="2400" dirty="0" err="1" smtClean="0"/>
              <a:t>reticularis</a:t>
            </a:r>
            <a:r>
              <a:rPr lang="en-US" sz="2400" dirty="0" smtClean="0"/>
              <a:t> of the adrenal cortex. Therefore, LH⁄ </a:t>
            </a:r>
            <a:r>
              <a:rPr lang="en-US" sz="2400" dirty="0" err="1" smtClean="0"/>
              <a:t>hCG</a:t>
            </a:r>
            <a:r>
              <a:rPr lang="en-US" sz="2400" dirty="0" smtClean="0"/>
              <a:t>-induced CS may be attributable to </a:t>
            </a:r>
            <a:r>
              <a:rPr lang="en-US" sz="2400" dirty="0" err="1" smtClean="0"/>
              <a:t>upregulation</a:t>
            </a:r>
            <a:r>
              <a:rPr lang="en-US" sz="2400" dirty="0" smtClean="0"/>
              <a:t> of a normally weakly expressed </a:t>
            </a:r>
            <a:r>
              <a:rPr lang="en-US" sz="2400" dirty="0" err="1" smtClean="0"/>
              <a:t>eutopic</a:t>
            </a:r>
            <a:r>
              <a:rPr lang="en-US" sz="2400" dirty="0" smtClean="0"/>
              <a:t> receptor.</a:t>
            </a:r>
          </a:p>
          <a:p>
            <a:pPr>
              <a:buNone/>
            </a:pPr>
            <a:endParaRPr lang="en-US" sz="2400" dirty="0" smtClean="0"/>
          </a:p>
          <a:p>
            <a:r>
              <a:rPr lang="en-US" sz="2400" dirty="0" smtClean="0"/>
              <a:t>The elevations in LH occurring during a normal menstrual cycle may be sufficient to cause suppression of ACTH production. However, because of the transient nature of the elevated LH and comparatively lower concentration than in pregnancy, clinical </a:t>
            </a:r>
            <a:r>
              <a:rPr lang="en-US" sz="2400" dirty="0" err="1" smtClean="0"/>
              <a:t>hypercortisolism</a:t>
            </a:r>
            <a:r>
              <a:rPr lang="en-US" sz="2400" dirty="0" smtClean="0"/>
              <a:t> may not be evident.</a:t>
            </a:r>
          </a:p>
          <a:p>
            <a:pPr>
              <a:buNone/>
            </a:pPr>
            <a:endParaRPr lang="en-US" sz="2400" dirty="0" smtClean="0"/>
          </a:p>
          <a:p>
            <a:r>
              <a:rPr lang="en-US" sz="2400" dirty="0" smtClean="0"/>
              <a:t>A recurrence of CS in the post-menopausal state in the setting of elevated </a:t>
            </a:r>
            <a:r>
              <a:rPr lang="en-US" sz="2400" dirty="0" err="1" smtClean="0"/>
              <a:t>gonadotropins</a:t>
            </a:r>
            <a:r>
              <a:rPr lang="en-US" sz="2400" dirty="0" smtClean="0"/>
              <a:t> is possible with either postulated </a:t>
            </a:r>
            <a:r>
              <a:rPr lang="en-US" sz="2400" dirty="0" err="1" smtClean="0"/>
              <a:t>aetiology</a:t>
            </a:r>
            <a:r>
              <a:rPr lang="en-US" sz="2400" dirty="0" smtClean="0"/>
              <a:t>.</a:t>
            </a:r>
            <a:endParaRPr lang="en-US" sz="2400" dirty="0"/>
          </a:p>
        </p:txBody>
      </p:sp>
      <p:pic>
        <p:nvPicPr>
          <p:cNvPr id="4" name="Picture 3"/>
          <p:cNvPicPr>
            <a:picLocks noChangeAspect="1" noChangeArrowheads="1"/>
          </p:cNvPicPr>
          <p:nvPr/>
        </p:nvPicPr>
        <p:blipFill>
          <a:blip r:embed="rId2"/>
          <a:srcRect/>
          <a:stretch>
            <a:fillRect/>
          </a:stretch>
        </p:blipFill>
        <p:spPr bwMode="auto">
          <a:xfrm>
            <a:off x="2357422" y="6357958"/>
            <a:ext cx="6334125" cy="32385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RT-PCR analysis of RNA from adrenal tissue </a:t>
            </a:r>
            <a:r>
              <a:rPr lang="en-US" sz="2400" dirty="0" smtClean="0"/>
              <a:t>of a normal control showed amplified </a:t>
            </a:r>
            <a:r>
              <a:rPr lang="en-US" sz="2400" b="1" dirty="0" smtClean="0"/>
              <a:t>bands for LH/</a:t>
            </a:r>
            <a:r>
              <a:rPr lang="en-US" sz="2400" b="1" dirty="0" err="1" smtClean="0"/>
              <a:t>hCG</a:t>
            </a:r>
            <a:r>
              <a:rPr lang="en-US" sz="2400" b="1" dirty="0" smtClean="0"/>
              <a:t> receptors </a:t>
            </a:r>
            <a:r>
              <a:rPr lang="en-US" sz="2400" dirty="0" smtClean="0"/>
              <a:t>in addition to ACTH receptor (positive control).</a:t>
            </a:r>
            <a:endParaRPr lang="en-US" sz="2400" dirty="0"/>
          </a:p>
        </p:txBody>
      </p:sp>
      <p:pic>
        <p:nvPicPr>
          <p:cNvPr id="1026" name="Picture 2"/>
          <p:cNvPicPr>
            <a:picLocks noChangeAspect="1" noChangeArrowheads="1"/>
          </p:cNvPicPr>
          <p:nvPr/>
        </p:nvPicPr>
        <p:blipFill>
          <a:blip r:embed="rId2"/>
          <a:srcRect/>
          <a:stretch>
            <a:fillRect/>
          </a:stretch>
        </p:blipFill>
        <p:spPr bwMode="auto">
          <a:xfrm>
            <a:off x="2571736" y="3357562"/>
            <a:ext cx="3162300" cy="2743200"/>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2428860" y="6286520"/>
            <a:ext cx="6334125" cy="3238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3171846"/>
          </a:xfrm>
        </p:spPr>
        <p:txBody>
          <a:bodyPr>
            <a:normAutofit/>
          </a:bodyPr>
          <a:lstStyle/>
          <a:p>
            <a:endParaRPr lang="en-US" sz="2400" dirty="0"/>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1428728" y="2500306"/>
            <a:ext cx="5857916" cy="500066"/>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US" sz="2800" dirty="0" smtClean="0"/>
              <a:t>Treatment</a:t>
            </a:r>
            <a:endParaRPr lang="en-US" sz="2800" dirty="0"/>
          </a:p>
        </p:txBody>
      </p:sp>
      <p:sp>
        <p:nvSpPr>
          <p:cNvPr id="3" name="Content Placeholder 2"/>
          <p:cNvSpPr>
            <a:spLocks noGrp="1"/>
          </p:cNvSpPr>
          <p:nvPr>
            <p:ph idx="1"/>
          </p:nvPr>
        </p:nvSpPr>
        <p:spPr>
          <a:xfrm>
            <a:off x="457200" y="928670"/>
            <a:ext cx="8229600" cy="5197493"/>
          </a:xfrm>
        </p:spPr>
        <p:txBody>
          <a:bodyPr>
            <a:normAutofit/>
          </a:bodyPr>
          <a:lstStyle/>
          <a:p>
            <a:r>
              <a:rPr lang="en-US" sz="2400" dirty="0" smtClean="0"/>
              <a:t>When a surgically amenable form of CS is found (for example, primary adrenal disease, ectopic ACTH syndrome or a pituitary adenoma), surgery, ideally during the second trimester, is the treatment of choice. </a:t>
            </a:r>
          </a:p>
          <a:p>
            <a:endParaRPr lang="en-US" sz="2400" dirty="0" smtClean="0"/>
          </a:p>
          <a:p>
            <a:r>
              <a:rPr lang="en-US" sz="2400" dirty="0" smtClean="0"/>
              <a:t>If the </a:t>
            </a:r>
            <a:r>
              <a:rPr lang="en-US" sz="2400" dirty="0" err="1" smtClean="0"/>
              <a:t>aetiology</a:t>
            </a:r>
            <a:r>
              <a:rPr lang="en-US" sz="2400" dirty="0" smtClean="0"/>
              <a:t> cannot be determined or surgery is contraindicated, medical therapy is an alternative, usually with </a:t>
            </a:r>
            <a:r>
              <a:rPr lang="en-US" sz="2400" dirty="0" err="1" smtClean="0"/>
              <a:t>metyrapone</a:t>
            </a:r>
            <a:r>
              <a:rPr lang="en-US" sz="2400" dirty="0" smtClean="0"/>
              <a:t>.</a:t>
            </a:r>
            <a:endParaRPr lang="en-US" sz="2400" dirty="0"/>
          </a:p>
        </p:txBody>
      </p:sp>
      <p:pic>
        <p:nvPicPr>
          <p:cNvPr id="4" name="Picture 3"/>
          <p:cNvPicPr>
            <a:picLocks noChangeAspect="1" noChangeArrowheads="1"/>
          </p:cNvPicPr>
          <p:nvPr/>
        </p:nvPicPr>
        <p:blipFill>
          <a:blip r:embed="rId2"/>
          <a:srcRect/>
          <a:stretch>
            <a:fillRect/>
          </a:stretch>
        </p:blipFill>
        <p:spPr bwMode="auto">
          <a:xfrm>
            <a:off x="2428860" y="6286520"/>
            <a:ext cx="6334125" cy="32385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3200" dirty="0" smtClean="0"/>
              <a:t>Treatment</a:t>
            </a:r>
            <a:endParaRPr lang="en-US" sz="3200" dirty="0"/>
          </a:p>
        </p:txBody>
      </p:sp>
      <p:sp>
        <p:nvSpPr>
          <p:cNvPr id="3" name="Content Placeholder 2"/>
          <p:cNvSpPr>
            <a:spLocks noGrp="1"/>
          </p:cNvSpPr>
          <p:nvPr>
            <p:ph idx="1"/>
          </p:nvPr>
        </p:nvSpPr>
        <p:spPr>
          <a:xfrm>
            <a:off x="457200" y="857232"/>
            <a:ext cx="8229600" cy="5268931"/>
          </a:xfrm>
        </p:spPr>
        <p:txBody>
          <a:bodyPr>
            <a:noAutofit/>
          </a:bodyPr>
          <a:lstStyle/>
          <a:p>
            <a:r>
              <a:rPr lang="en-US" sz="1800" dirty="0" smtClean="0"/>
              <a:t>Management of in Pregnancy Decision-making process about therapy must take into account the </a:t>
            </a:r>
            <a:r>
              <a:rPr lang="en-US" sz="1800" b="1" dirty="0" smtClean="0"/>
              <a:t>stage of pregnancy at the time of diagnosis, cause and severity of </a:t>
            </a:r>
            <a:r>
              <a:rPr lang="en-US" sz="1800" b="1" dirty="0" err="1" smtClean="0"/>
              <a:t>hypercortisolism</a:t>
            </a:r>
            <a:r>
              <a:rPr lang="en-US" sz="1800" b="1" dirty="0" smtClean="0"/>
              <a:t>, and the potential benefits of therapy.</a:t>
            </a:r>
          </a:p>
          <a:p>
            <a:pPr>
              <a:buNone/>
            </a:pPr>
            <a:endParaRPr lang="en-US" sz="1800" b="1" dirty="0" smtClean="0"/>
          </a:p>
          <a:p>
            <a:r>
              <a:rPr lang="en-US" sz="1800" dirty="0" smtClean="0"/>
              <a:t>Maternal and fetal outcomes of untreated Cushing syndrome are poor. </a:t>
            </a:r>
          </a:p>
          <a:p>
            <a:pPr>
              <a:buNone/>
            </a:pPr>
            <a:endParaRPr lang="en-US" sz="1800" dirty="0" smtClean="0"/>
          </a:p>
          <a:p>
            <a:r>
              <a:rPr lang="en-US" sz="1800" dirty="0" smtClean="0"/>
              <a:t>For adrenal tumors, </a:t>
            </a:r>
            <a:r>
              <a:rPr lang="en-US" sz="1800" b="1" dirty="0" smtClean="0"/>
              <a:t>unilateral </a:t>
            </a:r>
            <a:r>
              <a:rPr lang="en-US" sz="1800" b="1" dirty="0" err="1" smtClean="0"/>
              <a:t>adrenalectomy</a:t>
            </a:r>
            <a:r>
              <a:rPr lang="en-US" sz="1800" b="1" dirty="0" smtClean="0"/>
              <a:t> </a:t>
            </a:r>
            <a:r>
              <a:rPr lang="en-US" sz="1800" dirty="0" smtClean="0"/>
              <a:t>for adrenal adenoma has been performed safely even into the early third trimester, although most surgery was performed between 6 and 28 weeks of gestation.</a:t>
            </a:r>
          </a:p>
          <a:p>
            <a:pPr>
              <a:buNone/>
            </a:pPr>
            <a:endParaRPr lang="en-US" sz="1800" dirty="0" smtClean="0"/>
          </a:p>
          <a:p>
            <a:r>
              <a:rPr lang="en-US" sz="1800" b="1" dirty="0" smtClean="0"/>
              <a:t>Medical treatment</a:t>
            </a:r>
            <a:r>
              <a:rPr lang="en-US" sz="1800" dirty="0" smtClean="0"/>
              <a:t> in pregnancy is usually avoided to minimize the potential for </a:t>
            </a:r>
            <a:r>
              <a:rPr lang="en-US" sz="1800" dirty="0" err="1" smtClean="0"/>
              <a:t>teratogenesis</a:t>
            </a:r>
            <a:r>
              <a:rPr lang="en-US" sz="1800" dirty="0" smtClean="0"/>
              <a:t> and induction of fetal adrenal insufficiency. </a:t>
            </a:r>
          </a:p>
          <a:p>
            <a:pPr>
              <a:buNone/>
            </a:pPr>
            <a:r>
              <a:rPr lang="en-US" sz="1800" dirty="0" smtClean="0"/>
              <a:t>       It will be most useful given either as preparation or as a substitute for surgery for those patients with persistent disease postoperatively and for those who are not good surgical candidates.</a:t>
            </a:r>
          </a:p>
          <a:p>
            <a:pPr>
              <a:buNone/>
            </a:pPr>
            <a:endParaRPr lang="en-US" sz="1800" dirty="0" smtClean="0"/>
          </a:p>
          <a:p>
            <a:r>
              <a:rPr lang="en-US" sz="1800" dirty="0" smtClean="0"/>
              <a:t>Generally, cesarean delivery should be avoided because of the problems of wound healing in </a:t>
            </a:r>
            <a:r>
              <a:rPr lang="en-US" sz="1800" dirty="0" err="1" smtClean="0"/>
              <a:t>hypercortisolism</a:t>
            </a:r>
            <a:r>
              <a:rPr lang="en-US" sz="1800" dirty="0" smtClean="0"/>
              <a:t>. </a:t>
            </a:r>
          </a:p>
          <a:p>
            <a:pPr>
              <a:buNone/>
            </a:pPr>
            <a:r>
              <a:rPr lang="en-US" sz="1800" dirty="0" smtClean="0"/>
              <a:t>                                                               </a:t>
            </a:r>
            <a:r>
              <a:rPr lang="en-US" sz="1800" dirty="0" err="1" smtClean="0"/>
              <a:t>Endocrinol</a:t>
            </a:r>
            <a:r>
              <a:rPr lang="en-US" sz="1800" dirty="0" smtClean="0"/>
              <a:t> </a:t>
            </a:r>
            <a:r>
              <a:rPr lang="en-US" sz="1800" dirty="0" err="1" smtClean="0"/>
              <a:t>Metab</a:t>
            </a:r>
            <a:r>
              <a:rPr lang="en-US" sz="1800" dirty="0" smtClean="0"/>
              <a:t> </a:t>
            </a:r>
            <a:r>
              <a:rPr lang="en-US" sz="1800" dirty="0" err="1" smtClean="0"/>
              <a:t>Clin</a:t>
            </a:r>
            <a:r>
              <a:rPr lang="en-US" sz="1800" dirty="0" smtClean="0"/>
              <a:t> N Am 40 (2011) 779–794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076" name="Picture 4"/>
          <p:cNvPicPr>
            <a:picLocks noGrp="1" noChangeAspect="1" noChangeArrowheads="1"/>
          </p:cNvPicPr>
          <p:nvPr>
            <p:ph idx="1"/>
          </p:nvPr>
        </p:nvPicPr>
        <p:blipFill>
          <a:blip r:embed="rId2"/>
          <a:srcRect/>
          <a:stretch>
            <a:fillRect/>
          </a:stretch>
        </p:blipFill>
        <p:spPr bwMode="auto">
          <a:xfrm>
            <a:off x="428596" y="2000240"/>
            <a:ext cx="8229600" cy="1635904"/>
          </a:xfrm>
          <a:prstGeom prst="rect">
            <a:avLst/>
          </a:prstGeom>
          <a:noFill/>
          <a:ln w="9525">
            <a:noFill/>
            <a:miter lim="800000"/>
            <a:headEnd/>
            <a:tailEnd/>
          </a:ln>
          <a:effectLst/>
        </p:spPr>
      </p:pic>
      <p:pic>
        <p:nvPicPr>
          <p:cNvPr id="3077" name="Picture 5"/>
          <p:cNvPicPr>
            <a:picLocks noChangeAspect="1" noChangeArrowheads="1"/>
          </p:cNvPicPr>
          <p:nvPr/>
        </p:nvPicPr>
        <p:blipFill>
          <a:blip r:embed="rId3"/>
          <a:srcRect/>
          <a:stretch>
            <a:fillRect/>
          </a:stretch>
        </p:blipFill>
        <p:spPr bwMode="auto">
          <a:xfrm>
            <a:off x="357158" y="214290"/>
            <a:ext cx="1600200" cy="1485900"/>
          </a:xfrm>
          <a:prstGeom prst="rect">
            <a:avLst/>
          </a:prstGeom>
          <a:noFill/>
          <a:ln w="9525">
            <a:noFill/>
            <a:miter lim="800000"/>
            <a:headEnd/>
            <a:tailEnd/>
          </a:ln>
          <a:effectLst/>
        </p:spPr>
      </p:pic>
      <p:pic>
        <p:nvPicPr>
          <p:cNvPr id="3078" name="Picture 6"/>
          <p:cNvPicPr>
            <a:picLocks noChangeAspect="1" noChangeArrowheads="1"/>
          </p:cNvPicPr>
          <p:nvPr/>
        </p:nvPicPr>
        <p:blipFill>
          <a:blip r:embed="rId4"/>
          <a:srcRect/>
          <a:stretch>
            <a:fillRect/>
          </a:stretch>
        </p:blipFill>
        <p:spPr bwMode="auto">
          <a:xfrm>
            <a:off x="2857488" y="6072206"/>
            <a:ext cx="5715000" cy="24765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71480"/>
            <a:ext cx="8229600" cy="5554683"/>
          </a:xfrm>
        </p:spPr>
        <p:txBody>
          <a:bodyPr>
            <a:noAutofit/>
          </a:bodyPr>
          <a:lstStyle/>
          <a:p>
            <a:r>
              <a:rPr lang="en-US" sz="2000" b="1" dirty="0" err="1" smtClean="0"/>
              <a:t>Metyrapone</a:t>
            </a:r>
            <a:r>
              <a:rPr lang="en-US" sz="2000" dirty="0" smtClean="0"/>
              <a:t> is a </a:t>
            </a:r>
            <a:r>
              <a:rPr lang="en-US" sz="2000" dirty="0" err="1" smtClean="0"/>
              <a:t>steroidogenesis</a:t>
            </a:r>
            <a:r>
              <a:rPr lang="en-US" sz="2000" dirty="0" smtClean="0"/>
              <a:t> inhibitor that inhibits the enzyme 11-b-hydroxylase in the </a:t>
            </a:r>
            <a:r>
              <a:rPr lang="en-US" sz="2000" dirty="0" err="1" smtClean="0"/>
              <a:t>steroidogenesis</a:t>
            </a:r>
            <a:r>
              <a:rPr lang="en-US" sz="2000" dirty="0" smtClean="0"/>
              <a:t> pathway in the adrenal cortex, reducing serum </a:t>
            </a:r>
            <a:r>
              <a:rPr lang="en-US" sz="2000" dirty="0" err="1" smtClean="0"/>
              <a:t>cortisol</a:t>
            </a:r>
            <a:r>
              <a:rPr lang="en-US" sz="2000" dirty="0" smtClean="0"/>
              <a:t> levels . This in turn stimulates ACTH, which increases the production of </a:t>
            </a:r>
            <a:r>
              <a:rPr lang="en-US" sz="2000" dirty="0" err="1" smtClean="0"/>
              <a:t>deoxycorticosterone</a:t>
            </a:r>
            <a:r>
              <a:rPr lang="en-US" sz="2000" dirty="0" smtClean="0"/>
              <a:t> and the accumulation of other </a:t>
            </a:r>
            <a:r>
              <a:rPr lang="en-US" sz="2000" dirty="0" err="1" smtClean="0"/>
              <a:t>mineralocorticoids</a:t>
            </a:r>
            <a:r>
              <a:rPr lang="en-US" sz="2000" b="1" dirty="0" smtClean="0"/>
              <a:t>,  leading to hypertension </a:t>
            </a:r>
            <a:r>
              <a:rPr lang="en-US" sz="2000" dirty="0" smtClean="0"/>
              <a:t>.Uncontrolled hypertension, meanwhile, </a:t>
            </a:r>
            <a:r>
              <a:rPr lang="en-US" sz="2000" b="1" dirty="0" smtClean="0"/>
              <a:t>predisposes the patient to pre-</a:t>
            </a:r>
            <a:r>
              <a:rPr lang="en-US" sz="2000" b="1" dirty="0" err="1" smtClean="0"/>
              <a:t>eclampsia</a:t>
            </a:r>
            <a:r>
              <a:rPr lang="en-US" sz="2000" b="1" dirty="0" smtClean="0"/>
              <a:t> </a:t>
            </a:r>
            <a:r>
              <a:rPr lang="en-US" sz="2000" dirty="0" smtClean="0"/>
              <a:t>and a high maternal mortality if left untreated. </a:t>
            </a:r>
          </a:p>
          <a:p>
            <a:r>
              <a:rPr lang="en-US" sz="2000" dirty="0" smtClean="0"/>
              <a:t>The relationship between </a:t>
            </a:r>
            <a:r>
              <a:rPr lang="en-US" sz="2000" dirty="0" err="1" smtClean="0"/>
              <a:t>metyrapone</a:t>
            </a:r>
            <a:r>
              <a:rPr lang="en-US" sz="2000" dirty="0" smtClean="0"/>
              <a:t> administration and the incidence of pre-</a:t>
            </a:r>
            <a:r>
              <a:rPr lang="en-US" sz="2000" dirty="0" err="1" smtClean="0"/>
              <a:t>eclampsia</a:t>
            </a:r>
            <a:r>
              <a:rPr lang="en-US" sz="2000" dirty="0" smtClean="0"/>
              <a:t> is </a:t>
            </a:r>
            <a:r>
              <a:rPr lang="en-US" sz="2000" dirty="0" err="1" smtClean="0"/>
              <a:t>largelydebatable</a:t>
            </a:r>
            <a:r>
              <a:rPr lang="en-US" sz="2000" dirty="0" smtClean="0"/>
              <a:t>. In a recent prospective study, it has been shown that maternal plasma CBG together with total and free </a:t>
            </a:r>
            <a:r>
              <a:rPr lang="en-US" sz="2000" dirty="0" err="1" smtClean="0"/>
              <a:t>cortisol</a:t>
            </a:r>
            <a:r>
              <a:rPr lang="en-US" sz="2000" dirty="0" smtClean="0"/>
              <a:t> concentrations in gestational hypertension and pre-</a:t>
            </a:r>
            <a:r>
              <a:rPr lang="en-US" sz="2000" dirty="0" err="1" smtClean="0"/>
              <a:t>eclampsia</a:t>
            </a:r>
            <a:endParaRPr lang="en-US" sz="2000" dirty="0" smtClean="0"/>
          </a:p>
          <a:p>
            <a:r>
              <a:rPr lang="en-US" sz="2000" dirty="0" smtClean="0"/>
              <a:t>subjects are reduced when compared to controls .Due to the small numbers of available cases of untreated CS during pregnancy, it remains unclear if </a:t>
            </a:r>
            <a:r>
              <a:rPr lang="en-US" sz="2000" dirty="0" err="1" smtClean="0"/>
              <a:t>metyrapone</a:t>
            </a:r>
            <a:r>
              <a:rPr lang="en-US" sz="2000" dirty="0" smtClean="0"/>
              <a:t> directly causes pre-</a:t>
            </a:r>
            <a:r>
              <a:rPr lang="en-US" sz="2000" dirty="0" err="1" smtClean="0"/>
              <a:t>eclampsia</a:t>
            </a:r>
            <a:r>
              <a:rPr lang="en-US" sz="2000" dirty="0" smtClean="0"/>
              <a:t>, although the existing studies do appear to point towards such an</a:t>
            </a:r>
          </a:p>
          <a:p>
            <a:r>
              <a:rPr lang="en-US" sz="2000" dirty="0" smtClean="0"/>
              <a:t>association. Nevertheless, it is imperative that anti-</a:t>
            </a:r>
            <a:r>
              <a:rPr lang="en-US" sz="2000" dirty="0" err="1" smtClean="0"/>
              <a:t>hypertensives</a:t>
            </a:r>
            <a:r>
              <a:rPr lang="en-US" sz="2000" dirty="0" smtClean="0"/>
              <a:t> such as methyldopa are used in conjunction with </a:t>
            </a:r>
            <a:r>
              <a:rPr lang="en-US" sz="2000" dirty="0" err="1" smtClean="0"/>
              <a:t>metyrapone</a:t>
            </a:r>
            <a:r>
              <a:rPr lang="en-US" sz="2000" dirty="0" smtClean="0"/>
              <a:t> in controlling blood pressure to ensure a safer outcome during pregnancy.</a:t>
            </a:r>
            <a:endParaRPr lang="en-US" sz="2000" dirty="0"/>
          </a:p>
        </p:txBody>
      </p:sp>
      <p:pic>
        <p:nvPicPr>
          <p:cNvPr id="4" name="Picture 6"/>
          <p:cNvPicPr>
            <a:picLocks noChangeAspect="1" noChangeArrowheads="1"/>
          </p:cNvPicPr>
          <p:nvPr/>
        </p:nvPicPr>
        <p:blipFill>
          <a:blip r:embed="rId2"/>
          <a:srcRect/>
          <a:stretch>
            <a:fillRect/>
          </a:stretch>
        </p:blipFill>
        <p:spPr bwMode="auto">
          <a:xfrm>
            <a:off x="2857488" y="6357958"/>
            <a:ext cx="5715000" cy="24765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28"/>
          </a:xfrm>
        </p:spPr>
        <p:txBody>
          <a:bodyPr>
            <a:normAutofit fontScale="90000"/>
          </a:bodyPr>
          <a:lstStyle/>
          <a:p>
            <a:endParaRPr lang="en-US" dirty="0"/>
          </a:p>
        </p:txBody>
      </p:sp>
      <p:sp>
        <p:nvSpPr>
          <p:cNvPr id="3" name="Content Placeholder 2"/>
          <p:cNvSpPr>
            <a:spLocks noGrp="1"/>
          </p:cNvSpPr>
          <p:nvPr>
            <p:ph idx="1"/>
          </p:nvPr>
        </p:nvSpPr>
        <p:spPr>
          <a:xfrm>
            <a:off x="457200" y="571480"/>
            <a:ext cx="8229600" cy="5554683"/>
          </a:xfrm>
        </p:spPr>
        <p:txBody>
          <a:bodyPr>
            <a:normAutofit/>
          </a:bodyPr>
          <a:lstStyle/>
          <a:p>
            <a:r>
              <a:rPr lang="en-US" sz="2400" b="1" dirty="0" err="1" smtClean="0"/>
              <a:t>Ketoconazole</a:t>
            </a:r>
            <a:r>
              <a:rPr lang="en-US" sz="2400" dirty="0" smtClean="0"/>
              <a:t>, an anti-fungal medication with anti-</a:t>
            </a:r>
            <a:r>
              <a:rPr lang="en-US" sz="2400" dirty="0" err="1" smtClean="0"/>
              <a:t>steroidogenic</a:t>
            </a:r>
            <a:r>
              <a:rPr lang="en-US" sz="2400" dirty="0" smtClean="0"/>
              <a:t> properties, has been used in a number of case reports with good maternal and fetal outcomes ,but has also been implicated as a </a:t>
            </a:r>
            <a:r>
              <a:rPr lang="en-US" sz="2400" dirty="0" err="1" smtClean="0"/>
              <a:t>teratogen</a:t>
            </a:r>
            <a:r>
              <a:rPr lang="en-US" sz="2400" dirty="0" smtClean="0"/>
              <a:t> (FDA Category C).</a:t>
            </a:r>
          </a:p>
          <a:p>
            <a:pPr>
              <a:buNone/>
            </a:pPr>
            <a:endParaRPr lang="en-US" sz="2400" dirty="0" smtClean="0"/>
          </a:p>
          <a:p>
            <a:r>
              <a:rPr lang="en-US" sz="2400" dirty="0" smtClean="0"/>
              <a:t> A recent </a:t>
            </a:r>
            <a:r>
              <a:rPr lang="en-US" sz="2400" dirty="0" err="1" smtClean="0"/>
              <a:t>populationbased</a:t>
            </a:r>
            <a:r>
              <a:rPr lang="en-US" sz="2400" dirty="0" smtClean="0"/>
              <a:t> case–control study found no association between the use of </a:t>
            </a:r>
            <a:r>
              <a:rPr lang="en-US" sz="2400" dirty="0" err="1" smtClean="0"/>
              <a:t>ketoconazole</a:t>
            </a:r>
            <a:r>
              <a:rPr lang="en-US" sz="2400" dirty="0" smtClean="0"/>
              <a:t> and congenital anomalies, but the number of exposed cases and controls was very small .</a:t>
            </a:r>
          </a:p>
          <a:p>
            <a:pPr>
              <a:buNone/>
            </a:pPr>
            <a:endParaRPr lang="en-US" sz="2400" dirty="0" smtClean="0"/>
          </a:p>
          <a:p>
            <a:r>
              <a:rPr lang="en-US" sz="2400" dirty="0" smtClean="0"/>
              <a:t>Thus, at this time, more stratified studies are required to establish the safety profile of </a:t>
            </a:r>
            <a:r>
              <a:rPr lang="en-US" sz="2400" dirty="0" err="1" smtClean="0"/>
              <a:t>ketoconazole</a:t>
            </a:r>
            <a:r>
              <a:rPr lang="en-US" sz="2400" dirty="0" smtClean="0"/>
              <a:t> in pregnancy, and its use therapeutic use is therefore limited to individuals in need of emergency medical therapy.</a:t>
            </a:r>
            <a:endParaRPr lang="en-US" sz="2400" dirty="0"/>
          </a:p>
        </p:txBody>
      </p:sp>
      <p:pic>
        <p:nvPicPr>
          <p:cNvPr id="4" name="Picture 6"/>
          <p:cNvPicPr>
            <a:picLocks noChangeAspect="1" noChangeArrowheads="1"/>
          </p:cNvPicPr>
          <p:nvPr/>
        </p:nvPicPr>
        <p:blipFill>
          <a:blip r:embed="rId2"/>
          <a:srcRect/>
          <a:stretch>
            <a:fillRect/>
          </a:stretch>
        </p:blipFill>
        <p:spPr bwMode="auto">
          <a:xfrm>
            <a:off x="2928926" y="6286520"/>
            <a:ext cx="5715000" cy="24765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DDx</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pregnancy induced CS</a:t>
            </a:r>
            <a:endParaRPr lang="en-US" dirty="0" smtClean="0"/>
          </a:p>
          <a:p>
            <a:pPr>
              <a:buFont typeface="Wingdings" pitchFamily="2" charset="2"/>
              <a:buChar char="ü"/>
            </a:pPr>
            <a:r>
              <a:rPr lang="en-US" dirty="0" smtClean="0"/>
              <a:t>Adrenal adenoma</a:t>
            </a:r>
          </a:p>
          <a:p>
            <a:pPr>
              <a:buFont typeface="Wingdings" pitchFamily="2" charset="2"/>
              <a:buChar char="ü"/>
            </a:pPr>
            <a:r>
              <a:rPr lang="en-US" dirty="0" smtClean="0"/>
              <a:t>Adrenal carcinoma</a:t>
            </a:r>
          </a:p>
          <a:p>
            <a:pPr>
              <a:buNone/>
            </a:pPr>
            <a:endParaRPr lang="en-US" dirty="0" smtClean="0"/>
          </a:p>
          <a:p>
            <a:pPr>
              <a:buFont typeface="Wingdings" pitchFamily="2" charset="2"/>
              <a:buChar char="ü"/>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559816" y="1428736"/>
            <a:ext cx="8024368" cy="4697427"/>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3786182" y="6357958"/>
            <a:ext cx="4810125" cy="2381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800" dirty="0" smtClean="0"/>
              <a:t>clinical diagnosis</a:t>
            </a:r>
            <a:endParaRPr lang="en-US" sz="2800" dirty="0"/>
          </a:p>
        </p:txBody>
      </p:sp>
      <p:sp>
        <p:nvSpPr>
          <p:cNvPr id="3" name="Content Placeholder 2"/>
          <p:cNvSpPr>
            <a:spLocks noGrp="1"/>
          </p:cNvSpPr>
          <p:nvPr>
            <p:ph idx="1"/>
          </p:nvPr>
        </p:nvSpPr>
        <p:spPr>
          <a:xfrm>
            <a:off x="457200" y="1357298"/>
            <a:ext cx="8229600" cy="5143536"/>
          </a:xfrm>
        </p:spPr>
        <p:txBody>
          <a:bodyPr>
            <a:normAutofit/>
          </a:bodyPr>
          <a:lstStyle/>
          <a:p>
            <a:r>
              <a:rPr lang="en-US" sz="2600" dirty="0"/>
              <a:t>The clinical diagnosis of CS during pregnancy may be </a:t>
            </a:r>
            <a:r>
              <a:rPr lang="en-US" sz="2600" b="1" dirty="0"/>
              <a:t>missed </a:t>
            </a:r>
            <a:r>
              <a:rPr lang="en-US" sz="2600" dirty="0"/>
              <a:t>because of the </a:t>
            </a:r>
            <a:r>
              <a:rPr lang="en-US" sz="2600" dirty="0" smtClean="0"/>
              <a:t>overlapping features </a:t>
            </a:r>
            <a:r>
              <a:rPr lang="en-US" sz="2600" dirty="0"/>
              <a:t>of weight gain, hypertension, fatigue, hyperglycemia, and </a:t>
            </a:r>
            <a:r>
              <a:rPr lang="en-US" sz="2600" dirty="0" smtClean="0"/>
              <a:t>emotional changes </a:t>
            </a:r>
            <a:r>
              <a:rPr lang="en-US" sz="2600" dirty="0"/>
              <a:t>characteristic of </a:t>
            </a:r>
            <a:r>
              <a:rPr lang="en-US" sz="2600" dirty="0" smtClean="0"/>
              <a:t>pregnancy.</a:t>
            </a:r>
          </a:p>
          <a:p>
            <a:endParaRPr lang="en-US" sz="2600" dirty="0" smtClean="0"/>
          </a:p>
          <a:p>
            <a:r>
              <a:rPr lang="en-US" sz="2600" dirty="0"/>
              <a:t>Clues that can lead to suspicion of CS </a:t>
            </a:r>
            <a:r>
              <a:rPr lang="en-US" sz="2600" dirty="0" smtClean="0"/>
              <a:t>include large </a:t>
            </a:r>
            <a:r>
              <a:rPr lang="en-US" sz="2600" dirty="0"/>
              <a:t>purple instead of white </a:t>
            </a:r>
            <a:r>
              <a:rPr lang="en-US" sz="2600" dirty="0" err="1"/>
              <a:t>striae</a:t>
            </a:r>
            <a:r>
              <a:rPr lang="en-US" sz="2600" dirty="0"/>
              <a:t>, </a:t>
            </a:r>
            <a:r>
              <a:rPr lang="en-US" sz="2600" dirty="0" err="1"/>
              <a:t>hirsutism</a:t>
            </a:r>
            <a:r>
              <a:rPr lang="en-US" sz="2600" dirty="0"/>
              <a:t>, acne, the presence of </a:t>
            </a:r>
            <a:r>
              <a:rPr lang="en-US" sz="2600" dirty="0" smtClean="0"/>
              <a:t>hypokalemia, muscle </a:t>
            </a:r>
            <a:r>
              <a:rPr lang="en-US" sz="2600" dirty="0"/>
              <a:t>weakness, and pathologic </a:t>
            </a:r>
            <a:r>
              <a:rPr lang="en-US" sz="2600" dirty="0" smtClean="0"/>
              <a:t>fractures.</a:t>
            </a:r>
          </a:p>
          <a:p>
            <a:endParaRPr lang="en-US" sz="2600" dirty="0" smtClean="0"/>
          </a:p>
          <a:p>
            <a:pPr>
              <a:buNone/>
            </a:pPr>
            <a:endParaRPr lang="en-US" sz="2600" dirty="0" smtClean="0"/>
          </a:p>
          <a:p>
            <a:r>
              <a:rPr lang="pt-BR" sz="1500" dirty="0"/>
              <a:t>Arq Bras Endocrinol Metabol 2007;51(8):</a:t>
            </a:r>
            <a:r>
              <a:rPr lang="pt-BR" sz="1500" dirty="0" smtClean="0"/>
              <a:t>1293–302</a:t>
            </a:r>
            <a:endParaRPr lang="pt-BR" dirty="0" smtClean="0"/>
          </a:p>
        </p:txBody>
      </p:sp>
    </p:spTree>
    <p:extLst>
      <p:ext uri="{BB962C8B-B14F-4D97-AF65-F5344CB8AC3E}">
        <p14:creationId xmlns:p14="http://schemas.microsoft.com/office/powerpoint/2010/main" xmlns="" val="1504828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40030"/>
          </a:xfrm>
        </p:spPr>
        <p:txBody>
          <a:bodyPr>
            <a:normAutofit fontScale="90000"/>
          </a:bodyPr>
          <a:lstStyle/>
          <a:p>
            <a:r>
              <a:rPr lang="en-US" sz="3200" dirty="0"/>
              <a:t>Establishing Cushing syndrome diagnosis during gestation</a:t>
            </a:r>
          </a:p>
        </p:txBody>
      </p:sp>
      <p:sp>
        <p:nvSpPr>
          <p:cNvPr id="3" name="Content Placeholder 2"/>
          <p:cNvSpPr>
            <a:spLocks noGrp="1"/>
          </p:cNvSpPr>
          <p:nvPr>
            <p:ph idx="1"/>
          </p:nvPr>
        </p:nvSpPr>
        <p:spPr>
          <a:xfrm>
            <a:off x="395536" y="1196752"/>
            <a:ext cx="8496944" cy="5256584"/>
          </a:xfrm>
        </p:spPr>
        <p:txBody>
          <a:bodyPr>
            <a:noAutofit/>
          </a:bodyPr>
          <a:lstStyle/>
          <a:p>
            <a:r>
              <a:rPr lang="en-US" sz="2000" dirty="0"/>
              <a:t>LDDST usually fails to suppress cortisol secretion; this test during pregnancy should not be preferred because of false-positive results due to blunted response to </a:t>
            </a:r>
            <a:r>
              <a:rPr lang="en-US" sz="2000" dirty="0" err="1" smtClean="0"/>
              <a:t>dexamethasone</a:t>
            </a:r>
            <a:r>
              <a:rPr lang="en-US" sz="2000" dirty="0" smtClean="0"/>
              <a:t>.</a:t>
            </a:r>
            <a:endParaRPr lang="en-US" sz="2000" dirty="0"/>
          </a:p>
          <a:p>
            <a:pPr>
              <a:buNone/>
            </a:pPr>
            <a:endParaRPr lang="en-US" sz="2000" dirty="0"/>
          </a:p>
          <a:p>
            <a:r>
              <a:rPr lang="en-US" sz="2000" dirty="0" smtClean="0"/>
              <a:t>Elevated </a:t>
            </a:r>
            <a:r>
              <a:rPr lang="en-US" sz="2000" b="1" dirty="0" smtClean="0"/>
              <a:t>UFC</a:t>
            </a:r>
            <a:r>
              <a:rPr lang="en-US" sz="2000" dirty="0" smtClean="0"/>
              <a:t> </a:t>
            </a:r>
            <a:r>
              <a:rPr lang="en-US" sz="2000" dirty="0"/>
              <a:t>should be used as the best choice in screening for CS during pregnancy. Values </a:t>
            </a:r>
            <a:r>
              <a:rPr lang="en-US" sz="2000" b="1" dirty="0" smtClean="0"/>
              <a:t>greater than </a:t>
            </a:r>
            <a:r>
              <a:rPr lang="en-US" sz="2000" b="1" dirty="0"/>
              <a:t>3 times the upper limit </a:t>
            </a:r>
            <a:r>
              <a:rPr lang="en-US" sz="2000" dirty="0"/>
              <a:t>should be taken into consideration in the last 2 </a:t>
            </a:r>
            <a:r>
              <a:rPr lang="en-US" sz="2000" dirty="0" smtClean="0"/>
              <a:t>trimesters.</a:t>
            </a:r>
            <a:endParaRPr lang="en-US" sz="2000" dirty="0"/>
          </a:p>
          <a:p>
            <a:pPr>
              <a:buNone/>
            </a:pPr>
            <a:endParaRPr lang="en-US" sz="2000" dirty="0"/>
          </a:p>
          <a:p>
            <a:r>
              <a:rPr lang="en-US" sz="2000" dirty="0" smtClean="0"/>
              <a:t>Serum </a:t>
            </a:r>
            <a:r>
              <a:rPr lang="en-US" sz="2000" b="1" dirty="0"/>
              <a:t>cortisol circadian </a:t>
            </a:r>
            <a:r>
              <a:rPr lang="en-US" sz="2000" dirty="0"/>
              <a:t>variation is altered in women with CS but preserved </a:t>
            </a:r>
            <a:r>
              <a:rPr lang="en-US" sz="2000" dirty="0" smtClean="0"/>
              <a:t>in normal pregnancy. late-night </a:t>
            </a:r>
            <a:r>
              <a:rPr lang="en-US" sz="2000" dirty="0" err="1" smtClean="0"/>
              <a:t>cortisol</a:t>
            </a:r>
            <a:r>
              <a:rPr lang="en-US" sz="2000" dirty="0" smtClean="0"/>
              <a:t> greater than 5 </a:t>
            </a:r>
            <a:r>
              <a:rPr lang="en-US" sz="2000" dirty="0" err="1" smtClean="0"/>
              <a:t>ng</a:t>
            </a:r>
            <a:r>
              <a:rPr lang="en-US" sz="2000" dirty="0" smtClean="0"/>
              <a:t>/</a:t>
            </a:r>
            <a:r>
              <a:rPr lang="en-US" sz="2000" dirty="0" err="1" smtClean="0"/>
              <a:t>dL</a:t>
            </a:r>
            <a:r>
              <a:rPr lang="en-US" sz="2000" dirty="0" smtClean="0"/>
              <a:t> or greater than 50% of morning </a:t>
            </a:r>
            <a:r>
              <a:rPr lang="en-US" sz="2000" dirty="0" err="1" smtClean="0"/>
              <a:t>cortisol</a:t>
            </a:r>
            <a:r>
              <a:rPr lang="en-US" sz="2000" dirty="0" smtClean="0"/>
              <a:t> is suggestive of CS.</a:t>
            </a:r>
          </a:p>
          <a:p>
            <a:pPr>
              <a:buNone/>
            </a:pPr>
            <a:endParaRPr lang="en-US" sz="2000" dirty="0" smtClean="0"/>
          </a:p>
          <a:p>
            <a:r>
              <a:rPr lang="en-US" sz="2000" dirty="0" smtClean="0"/>
              <a:t> </a:t>
            </a:r>
            <a:r>
              <a:rPr lang="en-US" sz="2000" b="1" dirty="0" smtClean="0"/>
              <a:t>Nighttime salivary </a:t>
            </a:r>
            <a:r>
              <a:rPr lang="en-US" sz="2000" b="1" dirty="0" err="1" smtClean="0"/>
              <a:t>cortisol</a:t>
            </a:r>
            <a:r>
              <a:rPr lang="en-US" sz="2000" b="1" dirty="0" smtClean="0"/>
              <a:t> </a:t>
            </a:r>
            <a:r>
              <a:rPr lang="en-US" sz="2000" dirty="0" smtClean="0"/>
              <a:t>measurement is the best test to evaluate the circadian rhythm of </a:t>
            </a:r>
            <a:r>
              <a:rPr lang="en-US" sz="2000" dirty="0" err="1" smtClean="0"/>
              <a:t>cortisol</a:t>
            </a:r>
            <a:r>
              <a:rPr lang="en-US" sz="2000" dirty="0" smtClean="0"/>
              <a:t> and theoretically could be a good screening, although there is no specific study that defines the cutoff during gestation.</a:t>
            </a:r>
          </a:p>
          <a:p>
            <a:endParaRPr lang="en-US" sz="2000" dirty="0"/>
          </a:p>
        </p:txBody>
      </p:sp>
    </p:spTree>
    <p:extLst>
      <p:ext uri="{BB962C8B-B14F-4D97-AF65-F5344CB8AC3E}">
        <p14:creationId xmlns:p14="http://schemas.microsoft.com/office/powerpoint/2010/main" xmlns="" val="55053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2400" dirty="0" smtClean="0"/>
          </a:p>
          <a:p>
            <a:r>
              <a:rPr lang="en-US" sz="2400" dirty="0" smtClean="0"/>
              <a:t> In the CS during pregnancy , mean ACTH levels were </a:t>
            </a:r>
            <a:r>
              <a:rPr lang="en-US" sz="2400" b="1" dirty="0" err="1" smtClean="0"/>
              <a:t>nonsuppressed</a:t>
            </a:r>
            <a:r>
              <a:rPr lang="en-US" sz="2400" dirty="0" smtClean="0"/>
              <a:t> in </a:t>
            </a:r>
            <a:r>
              <a:rPr lang="en-US" sz="2400" b="1" dirty="0" smtClean="0"/>
              <a:t>half of those </a:t>
            </a:r>
            <a:r>
              <a:rPr lang="en-US" sz="2400" dirty="0" smtClean="0"/>
              <a:t>with primary </a:t>
            </a:r>
            <a:r>
              <a:rPr lang="en-US" sz="2400" dirty="0" smtClean="0"/>
              <a:t>adrenal disorders, perhaps because of continued stimulation of the </a:t>
            </a:r>
            <a:r>
              <a:rPr lang="en-US" sz="2400" dirty="0" smtClean="0"/>
              <a:t>maternal HPA  </a:t>
            </a:r>
            <a:r>
              <a:rPr lang="en-US" sz="2400" dirty="0" smtClean="0"/>
              <a:t>axis by placental </a:t>
            </a:r>
            <a:r>
              <a:rPr lang="en-US" sz="2400" dirty="0" smtClean="0"/>
              <a:t>CRH.</a:t>
            </a:r>
          </a:p>
          <a:p>
            <a:pPr>
              <a:buNone/>
            </a:pPr>
            <a:endParaRPr lang="en-US" sz="2400" dirty="0" smtClean="0"/>
          </a:p>
          <a:p>
            <a:endParaRPr lang="en-US" sz="2400" dirty="0"/>
          </a:p>
        </p:txBody>
      </p:sp>
      <p:pic>
        <p:nvPicPr>
          <p:cNvPr id="4100" name="Picture 4"/>
          <p:cNvPicPr>
            <a:picLocks noChangeAspect="1" noChangeArrowheads="1"/>
          </p:cNvPicPr>
          <p:nvPr/>
        </p:nvPicPr>
        <p:blipFill>
          <a:blip r:embed="rId2"/>
          <a:srcRect/>
          <a:stretch>
            <a:fillRect/>
          </a:stretch>
        </p:blipFill>
        <p:spPr bwMode="auto">
          <a:xfrm>
            <a:off x="3214678" y="6215082"/>
            <a:ext cx="5280000" cy="28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1340768"/>
            <a:ext cx="8453688" cy="48600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929058" y="6205537"/>
            <a:ext cx="5937250" cy="6524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84410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Differential diagnosis</a:t>
            </a:r>
            <a:endParaRPr lang="en-US" sz="2800" dirty="0"/>
          </a:p>
        </p:txBody>
      </p:sp>
      <p:sp>
        <p:nvSpPr>
          <p:cNvPr id="3" name="Content Placeholder 2"/>
          <p:cNvSpPr>
            <a:spLocks noGrp="1"/>
          </p:cNvSpPr>
          <p:nvPr>
            <p:ph idx="1"/>
          </p:nvPr>
        </p:nvSpPr>
        <p:spPr>
          <a:xfrm>
            <a:off x="428596" y="1714488"/>
            <a:ext cx="8229600" cy="4525963"/>
          </a:xfrm>
        </p:spPr>
        <p:txBody>
          <a:bodyPr>
            <a:normAutofit/>
          </a:bodyPr>
          <a:lstStyle/>
          <a:p>
            <a:r>
              <a:rPr lang="en-US" sz="2400" dirty="0" smtClean="0"/>
              <a:t>We recommend  </a:t>
            </a:r>
            <a:r>
              <a:rPr lang="en-US" sz="2400" b="1" dirty="0" smtClean="0"/>
              <a:t>adrenal imaging with US, HDST, and plasma ACTH levels</a:t>
            </a:r>
            <a:r>
              <a:rPr lang="en-US" sz="2400" dirty="0" smtClean="0"/>
              <a:t> as an </a:t>
            </a:r>
            <a:r>
              <a:rPr lang="en-US" sz="2400" b="1" dirty="0" smtClean="0"/>
              <a:t>initial step </a:t>
            </a:r>
            <a:r>
              <a:rPr lang="en-US" sz="2400" dirty="0" smtClean="0"/>
              <a:t>in the differential diagnosis of pregnant patients with CS. </a:t>
            </a:r>
          </a:p>
          <a:p>
            <a:pPr>
              <a:buNone/>
            </a:pPr>
            <a:endParaRPr lang="en-US" sz="2400" dirty="0" smtClean="0"/>
          </a:p>
          <a:p>
            <a:r>
              <a:rPr lang="en-US" sz="2400" dirty="0" smtClean="0"/>
              <a:t>Patients with borderline or low plasma ACTH or without suppression on HDST are likely to have an adrenal etiology. </a:t>
            </a:r>
          </a:p>
          <a:p>
            <a:endParaRPr lang="en-US" sz="2400" dirty="0" smtClean="0"/>
          </a:p>
          <a:p>
            <a:r>
              <a:rPr lang="en-US" sz="2400" dirty="0" smtClean="0"/>
              <a:t>Whereas </a:t>
            </a:r>
            <a:r>
              <a:rPr lang="en-US" sz="2400" b="1" dirty="0" smtClean="0"/>
              <a:t>US</a:t>
            </a:r>
            <a:r>
              <a:rPr lang="en-US" sz="2400" dirty="0" smtClean="0"/>
              <a:t> imaging identified adrenal lesions in </a:t>
            </a:r>
            <a:r>
              <a:rPr lang="en-US" sz="2400" b="1" dirty="0" smtClean="0"/>
              <a:t>73%</a:t>
            </a:r>
            <a:r>
              <a:rPr lang="en-US" sz="2400" dirty="0" smtClean="0"/>
              <a:t> of these cases, second-line imaging with </a:t>
            </a:r>
            <a:r>
              <a:rPr lang="en-US" sz="2400" b="1" dirty="0" smtClean="0"/>
              <a:t>MRI</a:t>
            </a:r>
            <a:r>
              <a:rPr lang="en-US" sz="2400" dirty="0" smtClean="0"/>
              <a:t> may be needed in the event of a negative US scan.</a:t>
            </a:r>
            <a:endParaRPr lang="en-US" sz="2400" dirty="0"/>
          </a:p>
        </p:txBody>
      </p:sp>
      <p:sp>
        <p:nvSpPr>
          <p:cNvPr id="4" name="Rectangle 3"/>
          <p:cNvSpPr/>
          <p:nvPr/>
        </p:nvSpPr>
        <p:spPr>
          <a:xfrm>
            <a:off x="1928794" y="6215082"/>
            <a:ext cx="7215206" cy="369332"/>
          </a:xfrm>
          <a:prstGeom prst="rect">
            <a:avLst/>
          </a:prstGeom>
        </p:spPr>
        <p:txBody>
          <a:bodyPr wrap="square">
            <a:spAutoFit/>
          </a:bodyPr>
          <a:lstStyle/>
          <a:p>
            <a:r>
              <a:rPr lang="en-US" dirty="0" smtClean="0"/>
              <a:t>The Journal of Clinical Endocrinology &amp; </a:t>
            </a:r>
            <a:r>
              <a:rPr lang="en-US" dirty="0" smtClean="0"/>
              <a:t>Metabolism 2005 </a:t>
            </a:r>
            <a:r>
              <a:rPr lang="en-US" dirty="0" smtClean="0"/>
              <a:t>90(5):</a:t>
            </a:r>
            <a:r>
              <a:rPr lang="en-US" dirty="0" smtClean="0"/>
              <a:t>3077–3083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2602</TotalTime>
  <Words>1245</Words>
  <Application>Microsoft Office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Problem list </vt:lpstr>
      <vt:lpstr>Slide 2</vt:lpstr>
      <vt:lpstr> DDx</vt:lpstr>
      <vt:lpstr>Slide 4</vt:lpstr>
      <vt:lpstr>clinical diagnosis</vt:lpstr>
      <vt:lpstr>Establishing Cushing syndrome diagnosis during gestation</vt:lpstr>
      <vt:lpstr>Slide 7</vt:lpstr>
      <vt:lpstr>Complications</vt:lpstr>
      <vt:lpstr>Differential diagnosis</vt:lpstr>
      <vt:lpstr> DDx</vt:lpstr>
      <vt:lpstr>Illicit Adrenal Receptors </vt:lpstr>
      <vt:lpstr>Slide 12</vt:lpstr>
      <vt:lpstr>Slide 13</vt:lpstr>
      <vt:lpstr>Slide 14</vt:lpstr>
      <vt:lpstr>Slide 15</vt:lpstr>
      <vt:lpstr>Slide 16</vt:lpstr>
      <vt:lpstr>Slide 17</vt:lpstr>
      <vt:lpstr>Slide 18</vt:lpstr>
      <vt:lpstr>Slide 19</vt:lpstr>
      <vt:lpstr>Treatment</vt:lpstr>
      <vt:lpstr>Treatment</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in patients with pituitary tumors</dc:title>
  <dc:creator>Dr.Amoozgar</dc:creator>
  <cp:lastModifiedBy>doctors</cp:lastModifiedBy>
  <cp:revision>200</cp:revision>
  <dcterms:created xsi:type="dcterms:W3CDTF">2016-01-03T04:41:12Z</dcterms:created>
  <dcterms:modified xsi:type="dcterms:W3CDTF">2016-03-07T06:22:03Z</dcterms:modified>
</cp:coreProperties>
</file>