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Baskerville"/>
        <a:ea typeface="Baskerville"/>
        <a:cs typeface="Baskerville"/>
        <a:sym typeface="Baskervill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D0D4D5"/>
          </a:solidFill>
        </a:fill>
      </a:tcStyle>
    </a:wholeTbl>
    <a:band2H>
      <a:tcTxStyle/>
      <a:tcStyle>
        <a:tcBdr/>
        <a:fill>
          <a:solidFill>
            <a:srgbClr val="E9EBEB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381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381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ECDCCD"/>
          </a:solidFill>
        </a:fill>
      </a:tcStyle>
    </a:wholeTbl>
    <a:band2H>
      <a:tcTxStyle/>
      <a:tcStyle>
        <a:tcBdr/>
        <a:fill>
          <a:solidFill>
            <a:srgbClr val="F6EEE8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381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381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D8CFD0"/>
          </a:solidFill>
        </a:fill>
      </a:tcStyle>
    </a:wholeTbl>
    <a:band2H>
      <a:tcTxStyle/>
      <a:tcStyle>
        <a:tcBdr/>
        <a:fill>
          <a:solidFill>
            <a:srgbClr val="ECE9E9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381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381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AEA"/>
          </a:solidFill>
        </a:fill>
      </a:tcStyle>
    </a:wholeTbl>
    <a:band2H>
      <a:tcTxStyle/>
      <a:tcStyle>
        <a:tcBdr/>
        <a:fill>
          <a:solidFill>
            <a:srgbClr val="092C6C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6C6963"/>
              </a:solidFill>
              <a:prstDash val="solid"/>
              <a:round/>
            </a:ln>
          </a:top>
          <a:bottom>
            <a:ln w="254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92C6C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6C6963"/>
              </a:solidFill>
              <a:prstDash val="solid"/>
              <a:round/>
            </a:ln>
          </a:top>
          <a:bottom>
            <a:ln w="254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D3D3D2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6C6963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38100" cap="flat">
              <a:solidFill>
                <a:srgbClr val="092C6C"/>
              </a:solidFill>
              <a:prstDash val="solid"/>
              <a:round/>
            </a:ln>
          </a:top>
          <a:bottom>
            <a:ln w="127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6C6963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092C6C"/>
      </a:tcTxStyle>
      <a:tcStyle>
        <a:tcBdr>
          <a:left>
            <a:ln w="12700" cap="flat">
              <a:solidFill>
                <a:srgbClr val="092C6C"/>
              </a:solidFill>
              <a:prstDash val="solid"/>
              <a:round/>
            </a:ln>
          </a:left>
          <a:right>
            <a:ln w="12700" cap="flat">
              <a:solidFill>
                <a:srgbClr val="092C6C"/>
              </a:solidFill>
              <a:prstDash val="solid"/>
              <a:round/>
            </a:ln>
          </a:right>
          <a:top>
            <a:ln w="12700" cap="flat">
              <a:solidFill>
                <a:srgbClr val="092C6C"/>
              </a:solidFill>
              <a:prstDash val="solid"/>
              <a:round/>
            </a:ln>
          </a:top>
          <a:bottom>
            <a:ln w="38100" cap="flat">
              <a:solidFill>
                <a:srgbClr val="092C6C"/>
              </a:solidFill>
              <a:prstDash val="solid"/>
              <a:round/>
            </a:ln>
          </a:bottom>
          <a:insideH>
            <a:ln w="12700" cap="flat">
              <a:solidFill>
                <a:srgbClr val="092C6C"/>
              </a:solidFill>
              <a:prstDash val="solid"/>
              <a:round/>
            </a:ln>
          </a:insideH>
          <a:insideV>
            <a:ln w="12700" cap="flat">
              <a:solidFill>
                <a:srgbClr val="092C6C"/>
              </a:solidFill>
              <a:prstDash val="solid"/>
              <a:round/>
            </a:ln>
          </a:insideV>
        </a:tcBdr>
        <a:fill>
          <a:solidFill>
            <a:srgbClr val="6C6963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6C6963"/>
              </a:solidFill>
              <a:prstDash val="solid"/>
              <a:round/>
            </a:ln>
          </a:left>
          <a:right>
            <a:ln w="12700" cap="flat">
              <a:solidFill>
                <a:srgbClr val="6C6963"/>
              </a:solidFill>
              <a:prstDash val="solid"/>
              <a:round/>
            </a:ln>
          </a:right>
          <a:top>
            <a:ln w="12700" cap="flat">
              <a:solidFill>
                <a:srgbClr val="6C6963"/>
              </a:solidFill>
              <a:prstDash val="solid"/>
              <a:round/>
            </a:ln>
          </a:top>
          <a:bottom>
            <a:ln w="127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solidFill>
                <a:srgbClr val="6C6963"/>
              </a:solidFill>
              <a:prstDash val="solid"/>
              <a:round/>
            </a:ln>
          </a:insideH>
          <a:insideV>
            <a:ln w="12700" cap="flat">
              <a:solidFill>
                <a:srgbClr val="6C6963"/>
              </a:solidFill>
              <a:prstDash val="solid"/>
              <a:round/>
            </a:ln>
          </a:insideV>
        </a:tcBdr>
        <a:fill>
          <a:solidFill>
            <a:srgbClr val="6C6963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6C6963"/>
              </a:solidFill>
              <a:prstDash val="solid"/>
              <a:round/>
            </a:ln>
          </a:left>
          <a:right>
            <a:ln w="12700" cap="flat">
              <a:solidFill>
                <a:srgbClr val="6C6963"/>
              </a:solidFill>
              <a:prstDash val="solid"/>
              <a:round/>
            </a:ln>
          </a:right>
          <a:top>
            <a:ln w="12700" cap="flat">
              <a:solidFill>
                <a:srgbClr val="6C6963"/>
              </a:solidFill>
              <a:prstDash val="solid"/>
              <a:round/>
            </a:ln>
          </a:top>
          <a:bottom>
            <a:ln w="127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solidFill>
                <a:srgbClr val="6C6963"/>
              </a:solidFill>
              <a:prstDash val="solid"/>
              <a:round/>
            </a:ln>
          </a:insideH>
          <a:insideV>
            <a:ln w="12700" cap="flat">
              <a:solidFill>
                <a:srgbClr val="6C6963"/>
              </a:solidFill>
              <a:prstDash val="solid"/>
              <a:round/>
            </a:ln>
          </a:insideV>
        </a:tcBdr>
        <a:fill>
          <a:solidFill>
            <a:srgbClr val="6C6963">
              <a:alpha val="20000"/>
            </a:srgbClr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6C6963"/>
              </a:solidFill>
              <a:prstDash val="solid"/>
              <a:round/>
            </a:ln>
          </a:left>
          <a:right>
            <a:ln w="12700" cap="flat">
              <a:solidFill>
                <a:srgbClr val="6C6963"/>
              </a:solidFill>
              <a:prstDash val="solid"/>
              <a:round/>
            </a:ln>
          </a:right>
          <a:top>
            <a:ln w="50800" cap="flat">
              <a:solidFill>
                <a:srgbClr val="6C6963"/>
              </a:solidFill>
              <a:prstDash val="solid"/>
              <a:round/>
            </a:ln>
          </a:top>
          <a:bottom>
            <a:ln w="127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solidFill>
                <a:srgbClr val="6C6963"/>
              </a:solidFill>
              <a:prstDash val="solid"/>
              <a:round/>
            </a:ln>
          </a:insideH>
          <a:insideV>
            <a:ln w="12700" cap="flat">
              <a:solidFill>
                <a:srgbClr val="6C696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6C6963"/>
      </a:tcTxStyle>
      <a:tcStyle>
        <a:tcBdr>
          <a:left>
            <a:ln w="12700" cap="flat">
              <a:solidFill>
                <a:srgbClr val="6C6963"/>
              </a:solidFill>
              <a:prstDash val="solid"/>
              <a:round/>
            </a:ln>
          </a:left>
          <a:right>
            <a:ln w="12700" cap="flat">
              <a:solidFill>
                <a:srgbClr val="6C6963"/>
              </a:solidFill>
              <a:prstDash val="solid"/>
              <a:round/>
            </a:ln>
          </a:right>
          <a:top>
            <a:ln w="12700" cap="flat">
              <a:solidFill>
                <a:srgbClr val="6C6963"/>
              </a:solidFill>
              <a:prstDash val="solid"/>
              <a:round/>
            </a:ln>
          </a:top>
          <a:bottom>
            <a:ln w="25400" cap="flat">
              <a:solidFill>
                <a:srgbClr val="6C6963"/>
              </a:solidFill>
              <a:prstDash val="solid"/>
              <a:round/>
            </a:ln>
          </a:bottom>
          <a:insideH>
            <a:ln w="12700" cap="flat">
              <a:solidFill>
                <a:srgbClr val="6C6963"/>
              </a:solidFill>
              <a:prstDash val="solid"/>
              <a:round/>
            </a:ln>
          </a:insideH>
          <a:insideV>
            <a:ln w="12700" cap="flat">
              <a:solidFill>
                <a:srgbClr val="6C6963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2" d="100"/>
          <a:sy n="32" d="100"/>
        </p:scale>
        <p:origin x="-1170" y="10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9457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eatherbooktypeembellishgld.pdf" descr="leatherbooktypeembellishgl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53100" y="4775200"/>
            <a:ext cx="195662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825500" y="1879600"/>
            <a:ext cx="11836400" cy="2603500"/>
          </a:xfrm>
          <a:prstGeom prst="rect">
            <a:avLst/>
          </a:prstGeom>
          <a:effectLst>
            <a:outerShdw blurRad="25400" dist="38100" dir="2700000" rotWithShape="0">
              <a:srgbClr val="6D625D">
                <a:alpha val="90000"/>
              </a:srgbClr>
            </a:outerShdw>
          </a:effectLst>
        </p:spPr>
        <p:txBody>
          <a:bodyPr anchor="b"/>
          <a:lstStyle>
            <a:lvl1pPr>
              <a:defRPr sz="8000">
                <a:solidFill>
                  <a:srgbClr val="BEA56D"/>
                </a:solidFill>
                <a:effectLst>
                  <a:outerShdw blurRad="38100" dist="25400" dir="15900000" rotWithShape="0">
                    <a:srgbClr val="000000">
                      <a:alpha val="90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0" y="5346700"/>
            <a:ext cx="11836400" cy="1854200"/>
          </a:xfrm>
          <a:prstGeom prst="rect">
            <a:avLst/>
          </a:prstGeom>
          <a:effectLst>
            <a:outerShdw blurRad="25400" dist="38100" dir="2700000" rotWithShape="0">
              <a:srgbClr val="6D625D">
                <a:alpha val="90000"/>
              </a:srgbClr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65899" y="9029699"/>
            <a:ext cx="342901" cy="355601"/>
          </a:xfrm>
          <a:prstGeom prst="rect">
            <a:avLst/>
          </a:prstGeom>
        </p:spPr>
        <p:txBody>
          <a:bodyPr anchor="ctr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50000"/>
            <a:ext cx="10464800" cy="5588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  <a:lvl2pPr marL="939800" indent="-406400" algn="ctr">
              <a:spcBef>
                <a:spcPts val="0"/>
              </a:spcBef>
              <a:buBlip>
                <a:blip r:embed="rId2"/>
              </a:buBlip>
              <a:defRPr sz="3200" i="1"/>
            </a:lvl2pPr>
            <a:lvl3pPr marL="1473200" indent="-406400" algn="ctr">
              <a:spcBef>
                <a:spcPts val="0"/>
              </a:spcBef>
              <a:buBlip>
                <a:blip r:embed="rId2"/>
              </a:buBlip>
              <a:defRPr sz="3200" i="1"/>
            </a:lvl3pPr>
            <a:lvl4pPr marL="2006600" indent="-406400" algn="ctr">
              <a:spcBef>
                <a:spcPts val="0"/>
              </a:spcBef>
              <a:buBlip>
                <a:blip r:embed="rId2"/>
              </a:buBlip>
              <a:defRPr sz="3200" i="1"/>
            </a:lvl4pPr>
            <a:lvl5pPr marL="2540000" indent="-406400" algn="ctr">
              <a:spcBef>
                <a:spcPts val="0"/>
              </a:spcBef>
              <a:buBlip>
                <a:blip r:embed="rId2"/>
              </a:buBlip>
              <a:defRPr sz="32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292600"/>
            <a:ext cx="10464800" cy="6731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2400"/>
              </a:spcBef>
              <a:buSzTx/>
              <a:buNone/>
              <a:defRPr sz="4000" i="1"/>
            </a:pPr>
            <a:endParaRPr/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sid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08150108_3243x2163.jpeg"/>
          <p:cNvSpPr>
            <a:spLocks noGrp="1"/>
          </p:cNvSpPr>
          <p:nvPr>
            <p:ph type="pic" idx="13"/>
          </p:nvPr>
        </p:nvSpPr>
        <p:spPr>
          <a:xfrm>
            <a:off x="749300" y="812800"/>
            <a:ext cx="11480800" cy="6223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762000" y="7035800"/>
            <a:ext cx="11480800" cy="1346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2000" y="8382000"/>
            <a:ext cx="11480800" cy="952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600" i="1"/>
            </a:lvl1pPr>
            <a:lvl2pPr marL="0" indent="0" algn="ctr">
              <a:spcBef>
                <a:spcPts val="0"/>
              </a:spcBef>
              <a:buSzTx/>
              <a:buNone/>
              <a:defRPr sz="3600" i="1"/>
            </a:lvl2pPr>
            <a:lvl3pPr marL="0" indent="0" algn="ctr">
              <a:spcBef>
                <a:spcPts val="0"/>
              </a:spcBef>
              <a:buSzTx/>
              <a:buNone/>
              <a:defRPr sz="3600" i="1"/>
            </a:lvl3pPr>
            <a:lvl4pPr marL="0" indent="0" algn="ctr">
              <a:spcBef>
                <a:spcPts val="0"/>
              </a:spcBef>
              <a:buSzTx/>
              <a:buNone/>
              <a:defRPr sz="3600" i="1"/>
            </a:lvl4pPr>
            <a:lvl5pPr marL="0" indent="0" algn="ctr">
              <a:spcBef>
                <a:spcPts val="0"/>
              </a:spcBef>
              <a:buSzTx/>
              <a:buNone/>
              <a:defRPr sz="36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144000"/>
            <a:ext cx="342901" cy="355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762000" y="3606800"/>
            <a:ext cx="11480800" cy="254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016999"/>
            <a:ext cx="342901" cy="355601"/>
          </a:xfrm>
          <a:prstGeom prst="rect">
            <a:avLst/>
          </a:prstGeom>
        </p:spPr>
        <p:txBody>
          <a:bodyPr anchor="ctr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leatherbooktypeembellishgry.pdf" descr="leatherbooktypeembellishg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6905" y="5083509"/>
            <a:ext cx="1956623" cy="304802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108150108_3243x2163.jpeg"/>
          <p:cNvSpPr>
            <a:spLocks noGrp="1"/>
          </p:cNvSpPr>
          <p:nvPr>
            <p:ph type="pic" sz="half" idx="13"/>
          </p:nvPr>
        </p:nvSpPr>
        <p:spPr>
          <a:xfrm>
            <a:off x="7121229" y="1586867"/>
            <a:ext cx="5105402" cy="68072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431800" y="1600200"/>
            <a:ext cx="6477000" cy="3175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1800" y="5715000"/>
            <a:ext cx="6464300" cy="2679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 i="1"/>
            </a:lvl1pPr>
            <a:lvl2pPr marL="0" indent="0" algn="ctr">
              <a:spcBef>
                <a:spcPts val="0"/>
              </a:spcBef>
              <a:buSzTx/>
              <a:buNone/>
              <a:defRPr sz="3600" i="1"/>
            </a:lvl2pPr>
            <a:lvl3pPr marL="0" indent="0" algn="ctr">
              <a:spcBef>
                <a:spcPts val="0"/>
              </a:spcBef>
              <a:buSzTx/>
              <a:buNone/>
              <a:defRPr sz="3600" i="1"/>
            </a:lvl3pPr>
            <a:lvl4pPr marL="0" indent="0" algn="ctr">
              <a:spcBef>
                <a:spcPts val="0"/>
              </a:spcBef>
              <a:buSzTx/>
              <a:buNone/>
              <a:defRPr sz="3600" i="1"/>
            </a:lvl4pPr>
            <a:lvl5pPr marL="0" indent="0" algn="ctr">
              <a:spcBef>
                <a:spcPts val="0"/>
              </a:spcBef>
              <a:buSzTx/>
              <a:buNone/>
              <a:defRPr sz="36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108150108_3243x2163.jpeg"/>
          <p:cNvSpPr>
            <a:spLocks noGrp="1"/>
          </p:cNvSpPr>
          <p:nvPr>
            <p:ph type="pic" sz="half" idx="13"/>
          </p:nvPr>
        </p:nvSpPr>
        <p:spPr>
          <a:xfrm>
            <a:off x="6870700" y="2362200"/>
            <a:ext cx="5359400" cy="6413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2000" y="2362200"/>
            <a:ext cx="5334000" cy="64135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4000"/>
              </a:spcBef>
              <a:buBlip>
                <a:blip r:embed="rId2"/>
              </a:buBlip>
              <a:defRPr sz="3200"/>
            </a:lvl1pPr>
            <a:lvl2pPr marL="812800" indent="-406400">
              <a:spcBef>
                <a:spcPts val="4000"/>
              </a:spcBef>
              <a:buBlip>
                <a:blip r:embed="rId2"/>
              </a:buBlip>
              <a:defRPr sz="3200"/>
            </a:lvl2pPr>
            <a:lvl3pPr marL="1219200" indent="-406400">
              <a:spcBef>
                <a:spcPts val="4000"/>
              </a:spcBef>
              <a:buBlip>
                <a:blip r:embed="rId2"/>
              </a:buBlip>
              <a:defRPr sz="3200"/>
            </a:lvl3pPr>
            <a:lvl4pPr marL="1625600" indent="-406400">
              <a:spcBef>
                <a:spcPts val="4000"/>
              </a:spcBef>
              <a:buBlip>
                <a:blip r:embed="rId2"/>
              </a:buBlip>
              <a:defRPr sz="3200"/>
            </a:lvl4pPr>
            <a:lvl5pPr marL="2032000" indent="-406400">
              <a:spcBef>
                <a:spcPts val="4000"/>
              </a:spcBef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>
            <a:spLocks noGrp="1"/>
          </p:cNvSpPr>
          <p:nvPr>
            <p:ph type="pic" idx="13"/>
          </p:nvPr>
        </p:nvSpPr>
        <p:spPr>
          <a:xfrm>
            <a:off x="787400" y="723900"/>
            <a:ext cx="6324600" cy="817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sz="quarter" idx="14"/>
          </p:nvPr>
        </p:nvSpPr>
        <p:spPr>
          <a:xfrm>
            <a:off x="7396539" y="723900"/>
            <a:ext cx="4800603" cy="3479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Image"/>
          <p:cNvSpPr>
            <a:spLocks noGrp="1"/>
          </p:cNvSpPr>
          <p:nvPr>
            <p:ph type="pic" sz="quarter" idx="15"/>
          </p:nvPr>
        </p:nvSpPr>
        <p:spPr>
          <a:xfrm>
            <a:off x="7396539" y="4508617"/>
            <a:ext cx="4813303" cy="43942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0" y="723900"/>
            <a:ext cx="11480800" cy="829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6"/>
              </a:buBlip>
            </a:lvl1pPr>
            <a:lvl2pPr>
              <a:buBlip>
                <a:blip r:embed="rId16"/>
              </a:buBlip>
            </a:lvl2pPr>
            <a:lvl3pPr>
              <a:buBlip>
                <a:blip r:embed="rId16"/>
              </a:buBlip>
            </a:lvl3pPr>
            <a:lvl4pPr>
              <a:buBlip>
                <a:blip r:embed="rId16"/>
              </a:buBlip>
            </a:lvl4pPr>
            <a:lvl5pPr>
              <a:buBlip>
                <a:blip r:embed="rId16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017000"/>
            <a:ext cx="342901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9pPr>
    </p:titleStyle>
    <p:bodyStyle>
      <a:lvl1pPr marL="533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1066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1600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2133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26670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3200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3733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4267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4800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6"/>
        </a:buBlip>
        <a:tabLst/>
        <a:defRPr sz="4200" b="0" i="0" u="none" strike="noStrike" cap="none" spc="0" baseline="0">
          <a:ln>
            <a:noFill/>
          </a:ln>
          <a:solidFill>
            <a:srgbClr val="6C6963"/>
          </a:solidFill>
          <a:uFillTx/>
          <a:latin typeface="Baskerville"/>
          <a:ea typeface="Baskerville"/>
          <a:cs typeface="Baskerville"/>
          <a:sym typeface="Baskervill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-operative and advanced thyroid cancer surgery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Re-operative and advanced thyroid cancer surgery</a:t>
            </a:r>
          </a:p>
        </p:txBody>
      </p:sp>
      <p:sp>
        <p:nvSpPr>
          <p:cNvPr id="122" name="Dr. Shirzad Nasiri…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461518">
              <a:defRPr sz="4100">
                <a:effectLst>
                  <a:outerShdw blurRad="25400" dist="30098" dir="15900000" rotWithShape="0">
                    <a:srgbClr val="000000">
                      <a:alpha val="90000"/>
                    </a:srgbClr>
                  </a:outerShdw>
                </a:effectLst>
              </a:defRPr>
            </a:pPr>
            <a:r>
              <a:rPr dirty="0"/>
              <a:t>Dr. </a:t>
            </a:r>
            <a:r>
              <a:rPr dirty="0" err="1"/>
              <a:t>Shirzad</a:t>
            </a:r>
            <a:r>
              <a:rPr dirty="0"/>
              <a:t> </a:t>
            </a:r>
            <a:r>
              <a:rPr dirty="0" err="1"/>
              <a:t>Nasiri</a:t>
            </a:r>
            <a:endParaRPr dirty="0"/>
          </a:p>
          <a:p>
            <a:pPr defTabSz="461518">
              <a:defRPr sz="4100">
                <a:effectLst>
                  <a:outerShdw blurRad="25400" dist="30098" dir="15900000" rotWithShape="0">
                    <a:srgbClr val="000000">
                      <a:alpha val="90000"/>
                    </a:srgbClr>
                  </a:outerShdw>
                </a:effectLst>
              </a:defRPr>
            </a:pPr>
            <a:r>
              <a:rPr dirty="0"/>
              <a:t>Associate prof. Endocrine Surgery</a:t>
            </a:r>
          </a:p>
          <a:p>
            <a:pPr defTabSz="461518">
              <a:defRPr sz="4100">
                <a:effectLst>
                  <a:outerShdw blurRad="25400" dist="30098" dir="15900000" rotWithShape="0">
                    <a:srgbClr val="000000">
                      <a:alpha val="90000"/>
                    </a:srgbClr>
                  </a:outerShdw>
                </a:effectLst>
              </a:defRPr>
            </a:pPr>
            <a:r>
              <a:rPr dirty="0"/>
              <a:t>Tehran University of Medical Sciences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858000" y="2349500"/>
            <a:ext cx="5397500" cy="6451600"/>
          </a:xfrm>
          <a:prstGeom prst="rect">
            <a:avLst/>
          </a:prstGeom>
        </p:spPr>
      </p:pic>
      <p:sp>
        <p:nvSpPr>
          <p:cNvPr id="152" name="ultrasoun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ultrasound</a:t>
            </a:r>
          </a:p>
        </p:txBody>
      </p:sp>
      <p:sp>
        <p:nvSpPr>
          <p:cNvPr id="153" name="Sen: 90%     Spe: 79%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Sen: 90%     Spe: 79%</a:t>
            </a:r>
          </a:p>
          <a:p>
            <a:pPr>
              <a:buBlip>
                <a:blip r:embed="rId3"/>
              </a:buBlip>
            </a:pPr>
            <a:r>
              <a:t>relatively poor at:</a:t>
            </a:r>
          </a:p>
          <a:p>
            <a:pPr lvl="2">
              <a:buBlip>
                <a:blip r:embed="rId3"/>
              </a:buBlip>
            </a:pPr>
            <a:r>
              <a:t>skull base</a:t>
            </a:r>
          </a:p>
          <a:p>
            <a:pPr lvl="2">
              <a:buBlip>
                <a:blip r:embed="rId3"/>
              </a:buBlip>
            </a:pPr>
            <a:r>
              <a:t>retro-mandibular</a:t>
            </a:r>
          </a:p>
          <a:p>
            <a:pPr lvl="2">
              <a:buBlip>
                <a:blip r:embed="rId3"/>
              </a:buBlip>
            </a:pPr>
            <a:r>
              <a:t>retro-pharyngeal</a:t>
            </a:r>
          </a:p>
          <a:p>
            <a:pPr lvl="2">
              <a:buBlip>
                <a:blip r:embed="rId3"/>
              </a:buBlip>
            </a:pPr>
            <a:r>
              <a:t>retro-tracheal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858000" y="2349500"/>
            <a:ext cx="5397500" cy="6451600"/>
          </a:xfrm>
          <a:prstGeom prst="rect">
            <a:avLst/>
          </a:prstGeom>
        </p:spPr>
      </p:pic>
      <p:sp>
        <p:nvSpPr>
          <p:cNvPr id="156" name="C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CT</a:t>
            </a:r>
          </a:p>
        </p:txBody>
      </p:sp>
      <p:sp>
        <p:nvSpPr>
          <p:cNvPr id="157" name="choice for laryngeal and tracheal invasio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choice for laryngeal and tracheal invasion</a:t>
            </a:r>
          </a:p>
          <a:p>
            <a:pPr>
              <a:buBlip>
                <a:blip r:embed="rId3"/>
              </a:buBlip>
            </a:pPr>
            <a:r>
              <a:t>better than MRI for LN</a:t>
            </a:r>
          </a:p>
          <a:p>
            <a:pPr>
              <a:buBlip>
                <a:blip r:embed="rId3"/>
              </a:buBlip>
            </a:pPr>
            <a:r>
              <a:t>contrast?</a:t>
            </a:r>
          </a:p>
          <a:p>
            <a:pPr>
              <a:buBlip>
                <a:blip r:embed="rId3"/>
              </a:buBlip>
            </a:pPr>
            <a:r>
              <a:t>most sensitive modality for multiple small lung mets.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411019" y="2155973"/>
            <a:ext cx="6529538" cy="6322767"/>
          </a:xfrm>
          <a:prstGeom prst="rect">
            <a:avLst/>
          </a:prstGeom>
        </p:spPr>
      </p:pic>
      <p:sp>
        <p:nvSpPr>
          <p:cNvPr id="160" name="PET/C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PET/CT</a:t>
            </a:r>
          </a:p>
        </p:txBody>
      </p:sp>
      <p:sp>
        <p:nvSpPr>
          <p:cNvPr id="161" name="in Tg pos. but WBS neg. patient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53568" indent="-353568" defTabSz="508254">
              <a:spcBef>
                <a:spcPts val="3400"/>
              </a:spcBef>
              <a:buBlip>
                <a:blip r:embed="rId3"/>
              </a:buBlip>
              <a:defRPr sz="2700"/>
            </a:pPr>
            <a:r>
              <a:t>in Tg pos. but WBS neg. patients</a:t>
            </a:r>
          </a:p>
          <a:p>
            <a:pPr marL="353568" indent="-353568" defTabSz="508254">
              <a:spcBef>
                <a:spcPts val="3400"/>
              </a:spcBef>
              <a:buBlip>
                <a:blip r:embed="rId3"/>
              </a:buBlip>
              <a:defRPr sz="2700"/>
            </a:pPr>
            <a:r>
              <a:t>less useful in low volume dis. and lung mets.</a:t>
            </a:r>
          </a:p>
          <a:p>
            <a:pPr marL="353568" indent="-353568" defTabSz="508254">
              <a:spcBef>
                <a:spcPts val="3400"/>
              </a:spcBef>
              <a:buBlip>
                <a:blip r:embed="rId3"/>
              </a:buBlip>
              <a:defRPr sz="2700"/>
            </a:pPr>
            <a:r>
              <a:t>neg. result must not stop further investigation</a:t>
            </a:r>
          </a:p>
          <a:p>
            <a:pPr marL="353568" indent="-353568" defTabSz="508254">
              <a:spcBef>
                <a:spcPts val="3400"/>
              </a:spcBef>
              <a:buBlip>
                <a:blip r:embed="rId3"/>
              </a:buBlip>
              <a:defRPr sz="2700"/>
            </a:pPr>
            <a:r>
              <a:t>better when:</a:t>
            </a:r>
          </a:p>
          <a:p>
            <a:pPr marL="1060703" lvl="2" indent="-353568" defTabSz="508254">
              <a:spcBef>
                <a:spcPts val="3400"/>
              </a:spcBef>
              <a:buBlip>
                <a:blip r:embed="rId3"/>
              </a:buBlip>
              <a:defRPr sz="2700"/>
            </a:pPr>
            <a:r>
              <a:t>Tg&gt;10</a:t>
            </a:r>
          </a:p>
          <a:p>
            <a:pPr marL="1060703" lvl="2" indent="-353568" defTabSz="508254">
              <a:spcBef>
                <a:spcPts val="3400"/>
              </a:spcBef>
              <a:buBlip>
                <a:blip r:embed="rId3"/>
              </a:buBlip>
              <a:defRPr sz="2700"/>
            </a:pPr>
            <a:r>
              <a:t>negative WBS</a:t>
            </a:r>
          </a:p>
          <a:p>
            <a:pPr marL="1060703" lvl="2" indent="-353568" defTabSz="508254">
              <a:spcBef>
                <a:spcPts val="3400"/>
              </a:spcBef>
              <a:buBlip>
                <a:blip r:embed="rId3"/>
              </a:buBlip>
              <a:defRPr sz="2700"/>
            </a:pPr>
            <a:r>
              <a:t>TSH stimulation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858000" y="2349500"/>
            <a:ext cx="5397500" cy="6451600"/>
          </a:xfrm>
          <a:prstGeom prst="rect">
            <a:avLst/>
          </a:prstGeom>
        </p:spPr>
      </p:pic>
      <p:sp>
        <p:nvSpPr>
          <p:cNvPr id="164" name="lo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location</a:t>
            </a:r>
          </a:p>
        </p:txBody>
      </p:sp>
      <p:sp>
        <p:nvSpPr>
          <p:cNvPr id="165" name="80% in the same side as tumor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/>
          <a:p>
            <a:pPr marL="377951" indent="-377951" defTabSz="543305">
              <a:spcBef>
                <a:spcPts val="3700"/>
              </a:spcBef>
              <a:buBlip>
                <a:blip r:embed="rId3"/>
              </a:buBlip>
              <a:defRPr sz="2900"/>
            </a:pPr>
            <a:r>
              <a:t>80% in the same side as tumor</a:t>
            </a:r>
          </a:p>
          <a:p>
            <a:pPr marL="377951" indent="-377951" defTabSz="543305">
              <a:spcBef>
                <a:spcPts val="3700"/>
              </a:spcBef>
              <a:buBlip>
                <a:blip r:embed="rId3"/>
              </a:buBlip>
              <a:defRPr sz="2900"/>
            </a:pPr>
            <a:r>
              <a:t>62% in lateral neck</a:t>
            </a:r>
          </a:p>
          <a:p>
            <a:pPr marL="1511808" lvl="3" indent="-377952" defTabSz="543305">
              <a:spcBef>
                <a:spcPts val="3700"/>
              </a:spcBef>
              <a:buBlip>
                <a:blip r:embed="rId3"/>
              </a:buBlip>
              <a:defRPr sz="2900"/>
            </a:pPr>
            <a:r>
              <a:t>73% level 4</a:t>
            </a:r>
          </a:p>
          <a:p>
            <a:pPr marL="1511808" lvl="3" indent="-377952" defTabSz="543305">
              <a:spcBef>
                <a:spcPts val="3700"/>
              </a:spcBef>
              <a:buBlip>
                <a:blip r:embed="rId3"/>
              </a:buBlip>
              <a:defRPr sz="2900"/>
            </a:pPr>
            <a:r>
              <a:t>13% level 3</a:t>
            </a:r>
          </a:p>
          <a:p>
            <a:pPr marL="1511808" lvl="3" indent="-377952" defTabSz="543305">
              <a:spcBef>
                <a:spcPts val="3700"/>
              </a:spcBef>
              <a:buBlip>
                <a:blip r:embed="rId3"/>
              </a:buBlip>
              <a:defRPr sz="2900"/>
            </a:pPr>
            <a:r>
              <a:t>13% level 2</a:t>
            </a:r>
          </a:p>
          <a:p>
            <a:pPr marL="377951" indent="-377951" defTabSz="543305">
              <a:spcBef>
                <a:spcPts val="3700"/>
              </a:spcBef>
              <a:buBlip>
                <a:blip r:embed="rId3"/>
              </a:buBlip>
              <a:defRPr sz="2900"/>
            </a:pPr>
            <a:r>
              <a:t>37% in central neck</a:t>
            </a:r>
          </a:p>
          <a:p>
            <a:pPr marL="377951" indent="-377951" defTabSz="543305">
              <a:spcBef>
                <a:spcPts val="3700"/>
              </a:spcBef>
              <a:buBlip>
                <a:blip r:embed="rId3"/>
              </a:buBlip>
              <a:defRPr sz="2900"/>
            </a:pPr>
            <a:r>
              <a:t>86% patients with lateral recurrence have central dis.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857999" y="1992460"/>
            <a:ext cx="5397502" cy="6342412"/>
          </a:xfrm>
          <a:prstGeom prst="rect">
            <a:avLst/>
          </a:prstGeom>
        </p:spPr>
      </p:pic>
      <p:sp>
        <p:nvSpPr>
          <p:cNvPr id="168" name="manag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management</a:t>
            </a:r>
          </a:p>
        </p:txBody>
      </p:sp>
      <p:sp>
        <p:nvSpPr>
          <p:cNvPr id="169" name="recurrence in LN &lt; 5-8 mm could be observed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recurrence in LN &lt; 5-8 mm could be observed</a:t>
            </a:r>
          </a:p>
          <a:p>
            <a:pPr>
              <a:buBlip>
                <a:blip r:embed="rId3"/>
              </a:buBlip>
            </a:pPr>
            <a:r>
              <a:t>recurrence in LN &gt; 8 mm should be operated</a:t>
            </a:r>
          </a:p>
          <a:p>
            <a:pPr>
              <a:buBlip>
                <a:blip r:embed="rId3"/>
              </a:buBlip>
            </a:pPr>
            <a:r>
              <a:t>remnant &gt;1 cm or in patients going to receive I therapy should be resected</a:t>
            </a:r>
          </a:p>
          <a:p>
            <a:pPr>
              <a:buBlip>
                <a:blip r:embed="rId3"/>
              </a:buBlip>
            </a:pPr>
            <a:r>
              <a:t>type of surgery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advanced thyroid cancer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advanced thyroid cancer</a:t>
            </a:r>
          </a:p>
        </p:txBody>
      </p:sp>
      <p:sp>
        <p:nvSpPr>
          <p:cNvPr id="172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821462" y="2941488"/>
            <a:ext cx="4583860" cy="4555729"/>
          </a:xfrm>
          <a:prstGeom prst="rect">
            <a:avLst/>
          </a:prstGeom>
        </p:spPr>
      </p:pic>
      <p:sp>
        <p:nvSpPr>
          <p:cNvPr id="17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ymptoms: hoarseness, dysphagia, hemoptysis, dyspnea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33400" indent="-533400">
              <a:spcBef>
                <a:spcPts val="4200"/>
              </a:spcBef>
              <a:buBlip>
                <a:blip r:embed="rId3"/>
              </a:buBlip>
              <a:defRPr sz="4200"/>
            </a:pPr>
            <a:r>
              <a:t>symptoms: hoarseness, dysphagia, hemoptysis, dyspnea</a:t>
            </a:r>
          </a:p>
          <a:p>
            <a:pPr marL="533400" indent="-533400">
              <a:spcBef>
                <a:spcPts val="4200"/>
              </a:spcBef>
              <a:buBlip>
                <a:blip r:embed="rId3"/>
              </a:buBlip>
              <a:defRPr sz="4200"/>
            </a:pPr>
            <a:r>
              <a:t>signs: fixed mass, skin invasion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858000" y="2349500"/>
            <a:ext cx="5397500" cy="6451600"/>
          </a:xfrm>
          <a:prstGeom prst="rect">
            <a:avLst/>
          </a:prstGeom>
        </p:spPr>
      </p:pic>
      <p:sp>
        <p:nvSpPr>
          <p:cNvPr id="179" name="imag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imaging</a:t>
            </a:r>
          </a:p>
        </p:txBody>
      </p:sp>
      <p:sp>
        <p:nvSpPr>
          <p:cNvPr id="180" name="CT is more reliable to detect invasio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CT is more reliable to detect invasion</a:t>
            </a:r>
          </a:p>
          <a:p>
            <a:pPr>
              <a:buBlip>
                <a:blip r:embed="rId3"/>
              </a:buBlip>
            </a:pPr>
            <a:r>
              <a:t>do endoscopy if CT shows transmural involvement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manag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management</a:t>
            </a:r>
          </a:p>
        </p:txBody>
      </p:sp>
      <p:sp>
        <p:nvSpPr>
          <p:cNvPr id="183" name="surgical goal is resection with negative margins and relief of symptom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buBlip>
                <a:blip r:embed="rId2"/>
              </a:buBlip>
            </a:pPr>
            <a:r>
              <a:t>surgical goal is resection with negative margins and relief of symptoms</a:t>
            </a:r>
          </a:p>
          <a:p>
            <a:pPr>
              <a:buBlip>
                <a:blip r:embed="rId2"/>
              </a:buBlip>
            </a:pPr>
            <a:r>
              <a:t>distant mets. is not contraindication for surgery</a:t>
            </a:r>
          </a:p>
          <a:p>
            <a:pPr>
              <a:buBlip>
                <a:blip r:embed="rId2"/>
              </a:buBlip>
            </a:pPr>
            <a:r>
              <a:t>certain subtypes like tall cell, hurtle cell and insular need more extensive resection</a:t>
            </a:r>
          </a:p>
          <a:p>
            <a:pPr>
              <a:buBlip>
                <a:blip r:embed="rId2"/>
              </a:buBlip>
            </a:pPr>
            <a:r>
              <a:t>aggressive tumors are not I avid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858000" y="2349500"/>
            <a:ext cx="5397500" cy="6451600"/>
          </a:xfrm>
          <a:prstGeom prst="rect">
            <a:avLst/>
          </a:prstGeom>
        </p:spPr>
      </p:pic>
      <p:sp>
        <p:nvSpPr>
          <p:cNvPr id="186" name="types of exten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types of extension</a:t>
            </a:r>
          </a:p>
        </p:txBody>
      </p:sp>
      <p:sp>
        <p:nvSpPr>
          <p:cNvPr id="187" name="the central route involving the paratracheal lymph nodes, the recurrent laryngeal nerve, and the aerodigestive axis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46138" indent="-246138" defTabSz="457200">
              <a:spcBef>
                <a:spcPts val="0"/>
              </a:spcBef>
              <a:buSzPct val="80000"/>
              <a:buFont typeface="Helvetica Light"/>
              <a:buChar char="•"/>
              <a:defRPr sz="2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central route involving the paratracheal lymph nodes, the recurrent laryngeal nerve, and the aerodigestive axis.</a:t>
            </a:r>
          </a:p>
          <a:p>
            <a:pPr marL="246138" indent="-246138" defTabSz="457200">
              <a:spcBef>
                <a:spcPts val="0"/>
              </a:spcBef>
              <a:buSzPct val="80000"/>
              <a:buFont typeface="Helvetica Light"/>
              <a:buChar char="•"/>
              <a:defRPr sz="2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46138" indent="-246138" defTabSz="457200">
              <a:spcBef>
                <a:spcPts val="0"/>
              </a:spcBef>
              <a:buSzPct val="80000"/>
              <a:buFont typeface="Helvetica Light"/>
              <a:buChar char="•"/>
              <a:defRPr sz="2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lateral route involving lymph nodes of the lateral compartment, the carotid sheath, and the lateral nerves.</a:t>
            </a:r>
          </a:p>
          <a:p>
            <a:pPr marL="246138" indent="-246138" defTabSz="457200">
              <a:spcBef>
                <a:spcPts val="0"/>
              </a:spcBef>
              <a:buSzPct val="80000"/>
              <a:buFont typeface="Helvetica Light"/>
              <a:buChar char="•"/>
              <a:defRPr sz="2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46138" indent="-246138" defTabSz="457200">
              <a:spcBef>
                <a:spcPts val="0"/>
              </a:spcBef>
              <a:buSzPct val="80000"/>
              <a:buFont typeface="Helvetica Light"/>
              <a:buChar char="•"/>
              <a:defRPr sz="2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mediastinal route involving the upper mediastinal lymph nodes, the great vessels, the thymus, and other mediastinal organs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urrent thyroid canc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Recurrent thyroid cancer</a:t>
            </a:r>
          </a:p>
        </p:txBody>
      </p:sp>
      <p:sp>
        <p:nvSpPr>
          <p:cNvPr id="125" name="risk factors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93369" indent="-293369" defTabSz="321309">
              <a:spcBef>
                <a:spcPts val="2300"/>
              </a:spcBef>
              <a:buBlip>
                <a:blip r:embed="rId2"/>
              </a:buBlip>
              <a:defRPr sz="3500"/>
            </a:pPr>
            <a:r>
              <a:rPr dirty="0"/>
              <a:t>risk factors:</a:t>
            </a:r>
          </a:p>
          <a:p>
            <a:pPr marL="880110" lvl="2" indent="-293369" defTabSz="321309">
              <a:spcBef>
                <a:spcPts val="2300"/>
              </a:spcBef>
              <a:buBlip>
                <a:blip r:embed="rId2"/>
              </a:buBlip>
              <a:defRPr sz="2300"/>
            </a:pPr>
            <a:r>
              <a:rPr dirty="0"/>
              <a:t>age &gt;45 or &lt;15</a:t>
            </a:r>
          </a:p>
          <a:p>
            <a:pPr marL="880110" lvl="2" indent="-293369" defTabSz="321309">
              <a:spcBef>
                <a:spcPts val="2300"/>
              </a:spcBef>
              <a:buBlip>
                <a:blip r:embed="rId2"/>
              </a:buBlip>
              <a:defRPr sz="2300"/>
            </a:pPr>
            <a:r>
              <a:rPr dirty="0"/>
              <a:t>tumor size &gt;4cm</a:t>
            </a:r>
          </a:p>
          <a:p>
            <a:pPr marL="880110" lvl="2" indent="-293369" defTabSz="321309">
              <a:spcBef>
                <a:spcPts val="2300"/>
              </a:spcBef>
              <a:buBlip>
                <a:blip r:embed="rId2"/>
              </a:buBlip>
              <a:defRPr sz="2300"/>
            </a:pPr>
            <a:r>
              <a:rPr dirty="0"/>
              <a:t>bilateral and multi-centric</a:t>
            </a:r>
          </a:p>
          <a:p>
            <a:pPr marL="880110" lvl="2" indent="-293369" defTabSz="321309">
              <a:spcBef>
                <a:spcPts val="2300"/>
              </a:spcBef>
              <a:buBlip>
                <a:blip r:embed="rId2"/>
              </a:buBlip>
              <a:defRPr sz="2300"/>
            </a:pPr>
            <a:r>
              <a:rPr dirty="0"/>
              <a:t>extra thyroidal extension</a:t>
            </a:r>
          </a:p>
          <a:p>
            <a:pPr marL="880110" lvl="2" indent="-293369" defTabSz="321309">
              <a:spcBef>
                <a:spcPts val="2300"/>
              </a:spcBef>
              <a:buBlip>
                <a:blip r:embed="rId2"/>
              </a:buBlip>
              <a:defRPr sz="2300"/>
            </a:pPr>
            <a:r>
              <a:rPr dirty="0"/>
              <a:t>large LN metastasis</a:t>
            </a:r>
          </a:p>
          <a:p>
            <a:pPr marL="880110" lvl="2" indent="-293369" defTabSz="321309">
              <a:spcBef>
                <a:spcPts val="2300"/>
              </a:spcBef>
              <a:buBlip>
                <a:blip r:embed="rId2"/>
              </a:buBlip>
              <a:defRPr sz="2300"/>
            </a:pPr>
            <a:r>
              <a:rPr dirty="0"/>
              <a:t>macroscopic local invasion</a:t>
            </a:r>
          </a:p>
          <a:p>
            <a:pPr marL="880110" lvl="2" indent="-293369" defTabSz="321309">
              <a:spcBef>
                <a:spcPts val="2300"/>
              </a:spcBef>
              <a:buBlip>
                <a:blip r:embed="rId2"/>
              </a:buBlip>
              <a:defRPr sz="2300"/>
            </a:pPr>
            <a:r>
              <a:rPr dirty="0" err="1"/>
              <a:t>agressive</a:t>
            </a:r>
            <a:r>
              <a:rPr dirty="0"/>
              <a:t> </a:t>
            </a:r>
            <a:r>
              <a:rPr dirty="0" err="1"/>
              <a:t>histologies</a:t>
            </a:r>
            <a:endParaRPr dirty="0"/>
          </a:p>
          <a:p>
            <a:pPr marL="880110" lvl="2" indent="-293369" defTabSz="321309">
              <a:spcBef>
                <a:spcPts val="2300"/>
              </a:spcBef>
              <a:buBlip>
                <a:blip r:embed="rId2"/>
              </a:buBlip>
              <a:defRPr sz="2300"/>
            </a:pPr>
            <a:r>
              <a:rPr dirty="0"/>
              <a:t>BRAF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LN inva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RLN invasion</a:t>
            </a:r>
          </a:p>
        </p:txBody>
      </p:sp>
      <p:sp>
        <p:nvSpPr>
          <p:cNvPr id="192" name="VC paralysis and thyroid nodul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VC paralysis and thyroid nodule</a:t>
            </a:r>
          </a:p>
          <a:p>
            <a:pPr>
              <a:buBlip>
                <a:blip r:embed="rId2"/>
              </a:buBlip>
            </a:pPr>
            <a:r>
              <a:t>pre-operative laryngoscopy</a:t>
            </a:r>
          </a:p>
          <a:p>
            <a:pPr>
              <a:buBlip>
                <a:blip r:embed="rId2"/>
              </a:buBlip>
            </a:pPr>
            <a:r>
              <a:t>pre-operative diagnosis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858000" y="2349500"/>
            <a:ext cx="5397500" cy="6451600"/>
          </a:xfrm>
          <a:prstGeom prst="rect">
            <a:avLst/>
          </a:prstGeom>
        </p:spPr>
      </p:pic>
      <p:sp>
        <p:nvSpPr>
          <p:cNvPr id="195" name="ru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rules</a:t>
            </a:r>
          </a:p>
        </p:txBody>
      </p:sp>
      <p:sp>
        <p:nvSpPr>
          <p:cNvPr id="196" name="save the RLN if cord is mobil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save the RLN if cord is mobile</a:t>
            </a:r>
          </a:p>
          <a:p>
            <a:pPr>
              <a:buBlip>
                <a:blip r:embed="rId3"/>
              </a:buBlip>
            </a:pPr>
            <a:r>
              <a:t>if cord is paralyzed sacrifice the nerve</a:t>
            </a:r>
          </a:p>
          <a:p>
            <a:pPr>
              <a:buBlip>
                <a:blip r:embed="rId3"/>
              </a:buBlip>
            </a:pPr>
            <a:r>
              <a:t>don’t sacrifice bilateral nerves</a:t>
            </a:r>
          </a:p>
          <a:p>
            <a:pPr>
              <a:buBlip>
                <a:blip r:embed="rId3"/>
              </a:buBlip>
            </a:pPr>
            <a:r>
              <a:t>nerve resection dose not affect survival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858000" y="2349500"/>
            <a:ext cx="5397500" cy="6451600"/>
          </a:xfrm>
          <a:prstGeom prst="rect">
            <a:avLst/>
          </a:prstGeom>
        </p:spPr>
      </p:pic>
      <p:sp>
        <p:nvSpPr>
          <p:cNvPr id="199" name="vascular inva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vascular invasion</a:t>
            </a:r>
          </a:p>
        </p:txBody>
      </p:sp>
      <p:sp>
        <p:nvSpPr>
          <p:cNvPr id="200" name="no piecemeal resectio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no piecemeal resection</a:t>
            </a:r>
          </a:p>
          <a:p>
            <a:pPr>
              <a:buBlip>
                <a:blip r:embed="rId3"/>
              </a:buBlip>
            </a:pPr>
            <a:r>
              <a:t>encircle the enemy</a:t>
            </a:r>
          </a:p>
          <a:p>
            <a:pPr>
              <a:buBlip>
                <a:blip r:embed="rId3"/>
              </a:buBlip>
            </a:pPr>
            <a:r>
              <a:t>carotid a. involvement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1886" y="1122615"/>
            <a:ext cx="7146430" cy="7406771"/>
          </a:xfrm>
          <a:prstGeom prst="rect">
            <a:avLst/>
          </a:prstGeom>
        </p:spPr>
      </p:pic>
      <p:pic>
        <p:nvPicPr>
          <p:cNvPr id="203" name="Image" descr="Image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7378699" y="2070217"/>
            <a:ext cx="4851402" cy="443230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0" y="685800"/>
            <a:ext cx="10972800" cy="8890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858000" y="2349500"/>
            <a:ext cx="5397500" cy="6451600"/>
          </a:xfrm>
          <a:prstGeom prst="rect">
            <a:avLst/>
          </a:prstGeom>
        </p:spPr>
      </p:pic>
      <p:sp>
        <p:nvSpPr>
          <p:cNvPr id="208" name="tracheal inva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tracheal invasion</a:t>
            </a:r>
          </a:p>
        </p:txBody>
      </p:sp>
      <p:sp>
        <p:nvSpPr>
          <p:cNvPr id="209" name="localization of the invading cancer (larynx, cricoid, or cervical trachea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24454" indent="-324454" defTabSz="457200">
              <a:spcBef>
                <a:spcPts val="0"/>
              </a:spcBef>
              <a:buSzPct val="80000"/>
              <a:buFont typeface="Helvetica Light"/>
              <a:buChar char="•"/>
              <a:defRPr sz="29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localization of the invading cancer (larynx, cricoid, or cervical trachea)</a:t>
            </a:r>
          </a:p>
          <a:p>
            <a:pPr marL="324454" indent="-324454" defTabSz="457200">
              <a:spcBef>
                <a:spcPts val="0"/>
              </a:spcBef>
              <a:buSzPct val="80000"/>
              <a:buFont typeface="Helvetica Light"/>
              <a:buChar char="•"/>
              <a:defRPr sz="29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24454" indent="-324454" defTabSz="457200">
              <a:spcBef>
                <a:spcPts val="0"/>
              </a:spcBef>
              <a:buSzPct val="80000"/>
              <a:buFont typeface="Helvetica Light"/>
              <a:buChar char="•"/>
              <a:defRPr sz="29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tumor extension in longitudinal and horizontal direction </a:t>
            </a:r>
          </a:p>
          <a:p>
            <a:pPr marL="324454" indent="-324454" defTabSz="457200">
              <a:spcBef>
                <a:spcPts val="0"/>
              </a:spcBef>
              <a:buSzPct val="80000"/>
              <a:buFont typeface="Helvetica Light"/>
              <a:buChar char="•"/>
              <a:defRPr sz="29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24454" indent="-324454" defTabSz="457200">
              <a:spcBef>
                <a:spcPts val="0"/>
              </a:spcBef>
              <a:buSzPct val="80000"/>
              <a:buFont typeface="Helvetica Light"/>
              <a:buChar char="•"/>
              <a:defRPr sz="29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tumor extension through the tracheal wall (Shin stages 1–2 versus 3–4)</a:t>
            </a:r>
          </a:p>
          <a:p>
            <a:pPr marL="324454" indent="-324454" defTabSz="457200">
              <a:spcBef>
                <a:spcPts val="0"/>
              </a:spcBef>
              <a:buSzPct val="80000"/>
              <a:buFont typeface="Helvetica Light"/>
              <a:buChar char="•"/>
              <a:defRPr sz="29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24454" indent="-324454" defTabSz="457200">
              <a:spcBef>
                <a:spcPts val="0"/>
              </a:spcBef>
              <a:buSzPct val="80000"/>
              <a:buFont typeface="Helvetica Light"/>
              <a:buChar char="•"/>
              <a:defRPr sz="29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RLN function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3150" y="615950"/>
            <a:ext cx="9004300" cy="840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857999" y="2001042"/>
            <a:ext cx="5397502" cy="6800058"/>
          </a:xfrm>
          <a:prstGeom prst="rect">
            <a:avLst/>
          </a:prstGeom>
        </p:spPr>
      </p:pic>
      <p:sp>
        <p:nvSpPr>
          <p:cNvPr id="214" name="esophageal inva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esophageal invasion</a:t>
            </a:r>
          </a:p>
        </p:txBody>
      </p:sp>
      <p:sp>
        <p:nvSpPr>
          <p:cNvPr id="215" name="occurs in combination with extensive laryngotracheal or tracheal invasio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24454" indent="-324454" defTabSz="457200">
              <a:spcBef>
                <a:spcPts val="0"/>
              </a:spcBef>
              <a:buSzPct val="80000"/>
              <a:buFont typeface="Helvetica Light"/>
              <a:buChar char="•"/>
              <a:defRPr sz="29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occurs in combination with extensive laryngotracheal or tracheal invasion</a:t>
            </a:r>
          </a:p>
          <a:p>
            <a:pPr marL="324454" indent="-324454" defTabSz="457200">
              <a:spcBef>
                <a:spcPts val="0"/>
              </a:spcBef>
              <a:buSzPct val="80000"/>
              <a:buFont typeface="Helvetica Light"/>
              <a:buChar char="•"/>
              <a:defRPr sz="29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24454" indent="-324454" defTabSz="457200">
              <a:spcBef>
                <a:spcPts val="0"/>
              </a:spcBef>
              <a:buSzPct val="80000"/>
              <a:buFont typeface="Helvetica Light"/>
              <a:buChar char="•"/>
              <a:defRPr sz="29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extramucous esophageal resection eradicates the tumor.</a:t>
            </a:r>
          </a:p>
          <a:p>
            <a:pPr marL="324454" indent="-324454" defTabSz="457200">
              <a:spcBef>
                <a:spcPts val="0"/>
              </a:spcBef>
              <a:buSzPct val="80000"/>
              <a:buFont typeface="Helvetica Light"/>
              <a:buChar char="•"/>
              <a:defRPr sz="29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24454" indent="-324454" defTabSz="457200">
              <a:spcBef>
                <a:spcPts val="0"/>
              </a:spcBef>
              <a:buSzPct val="80000"/>
              <a:buFont typeface="Helvetica Light"/>
              <a:buChar char="•"/>
              <a:defRPr sz="29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jejunal free graft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858000" y="2349500"/>
            <a:ext cx="5397500" cy="6451600"/>
          </a:xfrm>
          <a:prstGeom prst="rect">
            <a:avLst/>
          </a:prstGeom>
        </p:spPr>
      </p:pic>
      <p:sp>
        <p:nvSpPr>
          <p:cNvPr id="218" name="Palliative local proced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240029" defTabSz="457200">
              <a:defRPr sz="4100" i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Palliative local procedures</a:t>
            </a:r>
          </a:p>
        </p:txBody>
      </p:sp>
      <p:sp>
        <p:nvSpPr>
          <p:cNvPr id="219" name="for end-stage disease in patients with thyroid cancer invading the aerodigestive tract when radical surgery is not feasible or is contraindicated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90889" indent="-290889" defTabSz="457200">
              <a:spcBef>
                <a:spcPts val="0"/>
              </a:spcBef>
              <a:buSzPct val="80000"/>
              <a:buFont typeface="Helvetica Light"/>
              <a:buChar char="•"/>
              <a:defRPr sz="2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for end-stage disease in patients with thyroid cancer invading the aerodigestive tract when radical surgery is not feasible or is contraindicated.</a:t>
            </a:r>
          </a:p>
          <a:p>
            <a:pPr marL="290889" indent="-290889" defTabSz="457200">
              <a:spcBef>
                <a:spcPts val="0"/>
              </a:spcBef>
              <a:buSzPct val="80000"/>
              <a:buFont typeface="Helvetica Light"/>
              <a:buChar char="•"/>
              <a:defRPr sz="2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90889" indent="-290889" defTabSz="457200">
              <a:spcBef>
                <a:spcPts val="0"/>
              </a:spcBef>
              <a:buSzPct val="80000"/>
              <a:buFont typeface="Helvetica Light"/>
              <a:buChar char="•"/>
              <a:defRPr sz="2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limited tumor resection coupled with intraluminal stenting may be preferable over extensive, yet incomplete tumor resections.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Any question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Any questions?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dynamic risk strat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dynamic risk stratification</a:t>
            </a:r>
          </a:p>
        </p:txBody>
      </p:sp>
      <p:sp>
        <p:nvSpPr>
          <p:cNvPr id="129" name="50% of intermediate &amp;high risk will  become low risk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/>
              <a:t>50% of intermediate &amp;high risk will  become low risk</a:t>
            </a:r>
          </a:p>
          <a:p>
            <a:pPr>
              <a:buBlip>
                <a:blip r:embed="rId2"/>
              </a:buBlip>
            </a:pPr>
            <a:endParaRPr dirty="0"/>
          </a:p>
          <a:p>
            <a:pPr>
              <a:buBlip>
                <a:blip r:embed="rId2"/>
              </a:buBlip>
            </a:pPr>
            <a:r>
              <a:rPr dirty="0"/>
              <a:t>10% of low risk will become high risk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reven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prevention </a:t>
            </a:r>
          </a:p>
        </p:txBody>
      </p:sp>
      <p:sp>
        <p:nvSpPr>
          <p:cNvPr id="132" name="pre-operative recognition of malignanc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/>
              <a:t>pre-operative recognition of malignancy</a:t>
            </a:r>
          </a:p>
          <a:p>
            <a:pPr>
              <a:buBlip>
                <a:blip r:embed="rId2"/>
              </a:buBlip>
            </a:pPr>
            <a:r>
              <a:rPr dirty="0"/>
              <a:t>the first surgery, the last surgery</a:t>
            </a:r>
          </a:p>
          <a:p>
            <a:pPr>
              <a:buBlip>
                <a:blip r:embed="rId2"/>
              </a:buBlip>
            </a:pPr>
            <a:r>
              <a:rPr dirty="0"/>
              <a:t>central neck dissection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20280" y="480246"/>
            <a:ext cx="11822520" cy="6425674"/>
          </a:xfrm>
          <a:prstGeom prst="rect">
            <a:avLst/>
          </a:prstGeom>
        </p:spPr>
      </p:pic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3679">
              <a:defRPr sz="2900">
                <a:effectLst>
                  <a:outerShdw blurRad="12700" dist="10160" dir="15900000" rotWithShape="0">
                    <a:srgbClr val="595650">
                      <a:alpha val="33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6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921499" y="2927585"/>
            <a:ext cx="5334002" cy="5873516"/>
          </a:xfrm>
          <a:prstGeom prst="rect">
            <a:avLst/>
          </a:prstGeom>
        </p:spPr>
      </p:pic>
      <p:sp>
        <p:nvSpPr>
          <p:cNvPr id="139" name="Prophylactic CN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Prophylactic CND</a:t>
            </a:r>
          </a:p>
        </p:txBody>
      </p:sp>
      <p:sp>
        <p:nvSpPr>
          <p:cNvPr id="140" name="permanent remissio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permanent remission</a:t>
            </a:r>
          </a:p>
          <a:p>
            <a:pPr>
              <a:buBlip>
                <a:blip r:embed="rId3"/>
              </a:buBlip>
            </a:pPr>
            <a:r>
              <a:t>accurate staging</a:t>
            </a:r>
          </a:p>
          <a:p>
            <a:pPr>
              <a:buBlip>
                <a:blip r:embed="rId3"/>
              </a:buBlip>
            </a:pPr>
            <a:r>
              <a:t>lower Tg</a:t>
            </a:r>
          </a:p>
          <a:p>
            <a:pPr>
              <a:buBlip>
                <a:blip r:embed="rId3"/>
              </a:buBlip>
            </a:pPr>
            <a:r>
              <a:t>reduced re-operation</a:t>
            </a:r>
          </a:p>
          <a:p>
            <a:pPr>
              <a:buBlip>
                <a:blip r:embed="rId3"/>
              </a:buBlip>
            </a:pPr>
            <a:r>
              <a:t>more morbidity</a:t>
            </a:r>
          </a:p>
          <a:p>
            <a:pPr>
              <a:buBlip>
                <a:blip r:embed="rId3"/>
              </a:buBlip>
            </a:pPr>
            <a:r>
              <a:t>survival?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858000" y="2349500"/>
            <a:ext cx="5397500" cy="6451600"/>
          </a:xfrm>
          <a:prstGeom prst="rect">
            <a:avLst/>
          </a:prstGeom>
        </p:spPr>
      </p:pic>
      <p:sp>
        <p:nvSpPr>
          <p:cNvPr id="143" name="diagnosis of recurr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diagnosis of recurrence</a:t>
            </a:r>
          </a:p>
        </p:txBody>
      </p:sp>
      <p:sp>
        <p:nvSpPr>
          <p:cNvPr id="144" name="scintigraphy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Blip>
                <a:blip r:embed="rId3"/>
              </a:buBlip>
            </a:pPr>
            <a:r>
              <a:t>scintigraphy</a:t>
            </a:r>
          </a:p>
          <a:p>
            <a:pPr lvl="1">
              <a:buBlip>
                <a:blip r:embed="rId3"/>
              </a:buBlip>
            </a:pPr>
            <a:r>
              <a:t>sensitivity: 50-60%</a:t>
            </a:r>
          </a:p>
          <a:p>
            <a:pPr lvl="1">
              <a:buBlip>
                <a:blip r:embed="rId3"/>
              </a:buBlip>
            </a:pPr>
            <a:r>
              <a:t>in BRAF pos. WBS is not useful</a:t>
            </a:r>
          </a:p>
          <a:p>
            <a:pPr lvl="1">
              <a:buBlip>
                <a:blip r:embed="rId3"/>
              </a:buBlip>
            </a:pPr>
            <a:r>
              <a:t>I avidity is typically lost in high percentage of recurrent DTC</a:t>
            </a:r>
          </a:p>
          <a:p>
            <a:pPr lvl="1">
              <a:buBlip>
                <a:blip r:embed="rId3"/>
              </a:buBlip>
            </a:pPr>
            <a:r>
              <a:t>is not reliable to base surgery on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erum T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serum Tg</a:t>
            </a:r>
          </a:p>
        </p:txBody>
      </p:sp>
      <p:sp>
        <p:nvSpPr>
          <p:cNvPr id="147" name="lowest serum value 3 months after surger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/>
              </a:buBlip>
            </a:pPr>
            <a:r>
              <a:t>lowest serum value 3 months after surgery</a:t>
            </a:r>
          </a:p>
          <a:p>
            <a:pPr>
              <a:buBlip>
                <a:blip/>
              </a:buBlip>
            </a:pPr>
            <a:r>
              <a:t>level in LN aspirate will not be affected by anti-Tg</a:t>
            </a:r>
          </a:p>
          <a:p>
            <a:pPr>
              <a:buBlip>
                <a:blip/>
              </a:buBlip>
            </a:pPr>
            <a:r>
              <a:t>sensitivity:</a:t>
            </a:r>
          </a:p>
          <a:p>
            <a:pPr lvl="3">
              <a:buBlip>
                <a:blip/>
              </a:buBlip>
            </a:pPr>
            <a:r>
              <a:t>on levothyroxine: 50%</a:t>
            </a:r>
          </a:p>
          <a:p>
            <a:pPr lvl="3">
              <a:buBlip>
                <a:blip/>
              </a:buBlip>
            </a:pPr>
            <a:r>
              <a:t>off levothyroxine: 85-95%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4084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LeatherBook">
  <a:themeElements>
    <a:clrScheme name="LeatherBook">
      <a:dk1>
        <a:srgbClr val="6C6963"/>
      </a:dk1>
      <a:lt1>
        <a:srgbClr val="092A6C"/>
      </a:lt1>
      <a:dk2>
        <a:srgbClr val="A7A7A7"/>
      </a:dk2>
      <a:lt2>
        <a:srgbClr val="535353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92C6C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127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6C6963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6C6963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eatherBook">
  <a:themeElements>
    <a:clrScheme name="LeatherBoo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92C6C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127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6C6963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6C6963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615</Words>
  <Application>Microsoft Office PowerPoint</Application>
  <PresentationFormat>Custom</PresentationFormat>
  <Paragraphs>123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LeatherBook</vt:lpstr>
      <vt:lpstr>Re-operative and advanced thyroid cancer surgery</vt:lpstr>
      <vt:lpstr>Recurrent thyroid cancer</vt:lpstr>
      <vt:lpstr>dynamic risk stratification</vt:lpstr>
      <vt:lpstr>prevention </vt:lpstr>
      <vt:lpstr>PowerPoint Presentation</vt:lpstr>
      <vt:lpstr>Prophylactic CND</vt:lpstr>
      <vt:lpstr>diagnosis of recurrence</vt:lpstr>
      <vt:lpstr>serum Tg</vt:lpstr>
      <vt:lpstr>PowerPoint Presentation</vt:lpstr>
      <vt:lpstr>ultrasound</vt:lpstr>
      <vt:lpstr>CT</vt:lpstr>
      <vt:lpstr>PET/CT</vt:lpstr>
      <vt:lpstr>location</vt:lpstr>
      <vt:lpstr>management</vt:lpstr>
      <vt:lpstr>advanced thyroid cancer</vt:lpstr>
      <vt:lpstr>PowerPoint Presentation</vt:lpstr>
      <vt:lpstr>imaging</vt:lpstr>
      <vt:lpstr>management</vt:lpstr>
      <vt:lpstr>types of extension</vt:lpstr>
      <vt:lpstr>RLN invasion</vt:lpstr>
      <vt:lpstr>rules</vt:lpstr>
      <vt:lpstr>vascular invasion</vt:lpstr>
      <vt:lpstr>PowerPoint Presentation</vt:lpstr>
      <vt:lpstr>PowerPoint Presentation</vt:lpstr>
      <vt:lpstr>tracheal invasion</vt:lpstr>
      <vt:lpstr>PowerPoint Presentation</vt:lpstr>
      <vt:lpstr>esophageal invasion</vt:lpstr>
      <vt:lpstr>Palliative local procedures</vt:lpstr>
      <vt:lpstr>Any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Re-operative and advanced thyroid cancer surgery</dc:title>
  <dc:creator>Art</dc:creator>
  <cp:lastModifiedBy>Art</cp:lastModifiedBy>
  <cp:revision>3</cp:revision>
  <dcterms:modified xsi:type="dcterms:W3CDTF">2019-04-23T08:09:34Z</dcterms:modified>
</cp:coreProperties>
</file>