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3"/>
  </p:notesMasterIdLst>
  <p:sldIdLst>
    <p:sldId id="263" r:id="rId2"/>
    <p:sldId id="256" r:id="rId3"/>
    <p:sldId id="257" r:id="rId4"/>
    <p:sldId id="258" r:id="rId5"/>
    <p:sldId id="264" r:id="rId6"/>
    <p:sldId id="265" r:id="rId7"/>
    <p:sldId id="298" r:id="rId8"/>
    <p:sldId id="299" r:id="rId9"/>
    <p:sldId id="260" r:id="rId10"/>
    <p:sldId id="261" r:id="rId11"/>
    <p:sldId id="262" r:id="rId12"/>
    <p:sldId id="281" r:id="rId13"/>
    <p:sldId id="282" r:id="rId14"/>
    <p:sldId id="283" r:id="rId15"/>
    <p:sldId id="300" r:id="rId16"/>
    <p:sldId id="301" r:id="rId17"/>
    <p:sldId id="314" r:id="rId18"/>
    <p:sldId id="302" r:id="rId19"/>
    <p:sldId id="303" r:id="rId20"/>
    <p:sldId id="306" r:id="rId21"/>
    <p:sldId id="289" r:id="rId22"/>
    <p:sldId id="304" r:id="rId23"/>
    <p:sldId id="277" r:id="rId24"/>
    <p:sldId id="305" r:id="rId25"/>
    <p:sldId id="278" r:id="rId26"/>
    <p:sldId id="316" r:id="rId27"/>
    <p:sldId id="269" r:id="rId28"/>
    <p:sldId id="276" r:id="rId29"/>
    <p:sldId id="270" r:id="rId30"/>
    <p:sldId id="272" r:id="rId31"/>
    <p:sldId id="273" r:id="rId32"/>
    <p:sldId id="271" r:id="rId33"/>
    <p:sldId id="309" r:id="rId34"/>
    <p:sldId id="315" r:id="rId35"/>
    <p:sldId id="317" r:id="rId36"/>
    <p:sldId id="318" r:id="rId37"/>
    <p:sldId id="310" r:id="rId38"/>
    <p:sldId id="312" r:id="rId39"/>
    <p:sldId id="308" r:id="rId40"/>
    <p:sldId id="311" r:id="rId41"/>
    <p:sldId id="313" r:id="rId42"/>
    <p:sldId id="291" r:id="rId43"/>
    <p:sldId id="297" r:id="rId44"/>
    <p:sldId id="293" r:id="rId45"/>
    <p:sldId id="295" r:id="rId46"/>
    <p:sldId id="290" r:id="rId47"/>
    <p:sldId id="294" r:id="rId48"/>
    <p:sldId id="266" r:id="rId49"/>
    <p:sldId id="267" r:id="rId50"/>
    <p:sldId id="268" r:id="rId51"/>
    <p:sldId id="28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193B7-D77A-4EE9-9A6C-198BBD3CB883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55092-E4DF-45C5-9E0D-0F60BA7CE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0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1FA4-E607-45F2-818F-1108CC273992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6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2C34-3DC1-48CE-9B92-0F1F381E6BB3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0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772-0C4A-4F3B-B1C5-97251274EBCC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4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1799-DEE8-49E9-937A-5F3C874B7866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3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054E-43A2-4A73-B424-DD33021117D8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0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0244-EB79-4DE7-B4FE-83868EB63F82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0A42-94EE-4216-85D8-4A181A66BC2A}" type="datetime1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CBBD4-D46F-48B3-9507-FA924E91CE33}" type="datetime1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7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03D5-A73B-41A1-AA7E-161C18A9949C}" type="datetime1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6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8BA2-86BC-4B5C-B8F2-C328C9D8A1C5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5D02-EA98-4E19-8598-0D7D3026CAAD}" type="datetime1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9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89E1-DEB2-4EAF-A2EA-6BD766643CEB}" type="datetime1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AD74D-1906-405F-8A71-FBDA9DF8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840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2655" y="969817"/>
            <a:ext cx="5403273" cy="10898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GOD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66255"/>
            <a:ext cx="12053454" cy="655522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What's The Long-term Effect Of Bariatric Surgery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Bone Metabolism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 significant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serum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25-(OH)-D, Ca , PTH, ALP levels?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What's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Osteoporosis And Fracture Risk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What's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Preoperative Predictors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Bone Loss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Patients Before And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Nutritional Deficiencies After Bariatric Surgery?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415637"/>
            <a:ext cx="10815782" cy="14316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Possible Mechanisms Underlying Bone Loss After Bariatric Surgery: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1533236"/>
            <a:ext cx="10910455" cy="4839855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loading 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Malabsorption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calcium and vitamin 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weight loss following surgery affects levels of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adipokines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(bone-fat interaction)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anatomic changes affect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 hormone secretion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affects bone metabolism (ghrelin, GIP,GLP-1, peptide YY,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Amilyn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Insulin)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32646" y="6208135"/>
            <a:ext cx="4098636" cy="329911"/>
          </a:xfrm>
        </p:spPr>
        <p:txBody>
          <a:bodyPr/>
          <a:lstStyle/>
          <a:p>
            <a:r>
              <a:rPr lang="en-US" sz="1400" dirty="0" err="1"/>
              <a:t>Endocrinol</a:t>
            </a:r>
            <a:r>
              <a:rPr lang="en-US" sz="1400" dirty="0"/>
              <a:t> </a:t>
            </a:r>
            <a:r>
              <a:rPr lang="en-US" sz="1400" dirty="0" err="1"/>
              <a:t>Metab</a:t>
            </a:r>
            <a:r>
              <a:rPr lang="en-US" sz="1400" dirty="0"/>
              <a:t> </a:t>
            </a:r>
            <a:r>
              <a:rPr lang="en-US" sz="1400" dirty="0" err="1"/>
              <a:t>Clin</a:t>
            </a:r>
            <a:r>
              <a:rPr lang="en-US" sz="1400" dirty="0"/>
              <a:t> N Am 46 (2017) 105–116 </a:t>
            </a:r>
          </a:p>
        </p:txBody>
      </p:sp>
    </p:spTree>
    <p:extLst>
      <p:ext uri="{BB962C8B-B14F-4D97-AF65-F5344CB8AC3E}">
        <p14:creationId xmlns:p14="http://schemas.microsoft.com/office/powerpoint/2010/main" val="4358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0" t="34248" r="30538" b="52804"/>
          <a:stretch/>
        </p:blipFill>
        <p:spPr>
          <a:xfrm>
            <a:off x="1191490" y="730106"/>
            <a:ext cx="8330297" cy="9605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63109" y="5959187"/>
            <a:ext cx="4114800" cy="365125"/>
          </a:xfrm>
        </p:spPr>
        <p:txBody>
          <a:bodyPr/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Metabolism. 2016 Apr;65(4):574-85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772" y="2347609"/>
            <a:ext cx="105594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 observational studies (2000-2015)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25(OH)D level pre (by BMI category) and post bariatric surgery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Dose response of vitamin D supplementation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the surgical procedure on 25(OH)D level following supplementation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95386" y="730106"/>
            <a:ext cx="8192655" cy="8774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32" t="29153" r="7016" b="15021"/>
          <a:stretch/>
        </p:blipFill>
        <p:spPr>
          <a:xfrm>
            <a:off x="858983" y="169395"/>
            <a:ext cx="10326254" cy="50885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Metabolism. 2016 Apr;65(4):574-85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92768" y="5257907"/>
            <a:ext cx="10231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Mean </a:t>
            </a:r>
            <a:r>
              <a:rPr lang="en-US" dirty="0"/>
              <a:t>25(OH)D level (ng/ml), by BMI categories, before bariatric surgery in observational </a:t>
            </a:r>
            <a:r>
              <a:rPr lang="en-US" dirty="0" smtClean="0"/>
              <a:t>studies</a:t>
            </a:r>
          </a:p>
          <a:p>
            <a:r>
              <a:rPr lang="en-US" dirty="0"/>
              <a:t>The difference between the weighted mean 25(OH)D </a:t>
            </a:r>
            <a:r>
              <a:rPr lang="en-US" dirty="0" smtClean="0"/>
              <a:t>levels in </a:t>
            </a:r>
            <a:r>
              <a:rPr lang="en-US" dirty="0"/>
              <a:t>BMI categories </a:t>
            </a:r>
            <a:r>
              <a:rPr lang="en-US" dirty="0">
                <a:solidFill>
                  <a:srgbClr val="FF0000"/>
                </a:solidFill>
              </a:rPr>
              <a:t>was not clinically significant</a:t>
            </a:r>
            <a:r>
              <a:rPr lang="en-US" dirty="0"/>
              <a:t> and did not show a decrease in 25(OH)D level with increasing BMI</a:t>
            </a:r>
          </a:p>
        </p:txBody>
      </p:sp>
    </p:spTree>
    <p:extLst>
      <p:ext uri="{BB962C8B-B14F-4D97-AF65-F5344CB8AC3E}">
        <p14:creationId xmlns:p14="http://schemas.microsoft.com/office/powerpoint/2010/main" val="34199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 25(OH)D level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pre-surgery : &lt; 30 ng/ml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(29 studies)   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&lt; 20 ng/ml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 studies)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Post-surgery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 vitamin D supplementation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studies)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&lt;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ng/ml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few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exceptions)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D Supplementation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Dose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not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consistently in concordance with the dose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administered (optimal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dose?)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Metabolism. 2016 Apr;65(4):574-85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00" t="20450" r="17523" b="6318"/>
          <a:stretch/>
        </p:blipFill>
        <p:spPr>
          <a:xfrm>
            <a:off x="369455" y="101601"/>
            <a:ext cx="11240654" cy="610523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77307" y="6493164"/>
            <a:ext cx="4052455" cy="274493"/>
          </a:xfrm>
        </p:spPr>
        <p:txBody>
          <a:bodyPr/>
          <a:lstStyle/>
          <a:p>
            <a:r>
              <a:rPr lang="en-US" dirty="0"/>
              <a:t>Metabolism. 2016 Apr;65(4):574-85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difference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mean 25(OH)D level following supplementation between malabsorptive/ combination procedures and restrictive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Metabolism. 2016 Apr;65(4):574-85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50" t="40191" r="31501" b="18087"/>
          <a:stretch/>
        </p:blipFill>
        <p:spPr>
          <a:xfrm>
            <a:off x="-64654" y="129309"/>
            <a:ext cx="12342414" cy="659216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181" y="717261"/>
            <a:ext cx="108735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 D in obesity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Serum 25(OH)D is about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lower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obese people than normal weight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prevalence of 25(OH)D deficiency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between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and 80% 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6618" y="5930179"/>
            <a:ext cx="5190837" cy="246784"/>
          </a:xfrm>
        </p:spPr>
        <p:txBody>
          <a:bodyPr/>
          <a:lstStyle/>
          <a:p>
            <a:r>
              <a:rPr lang="pt-BR" sz="1400" dirty="0"/>
              <a:t>Curr Opin Endocrinol Diabetes Obes. 2017 Dec;24(6):389-394.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69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mechanism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bioavailability of 25-hydroxyvitamin D (its sequestration in the additional adipose tissue)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the activity of the hepatic 25- hydroxylase activity  secondary to non-alcoholic fatty liver disease 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Tendency to wear clothes (lower sunlight exposure)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Volumetric dilution (greater volumes of serum, fat, muscle, and liver).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Curr Opin Endocrinol Diabetes Obes. 2017 Dec;24(6):389-394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6600" y="517236"/>
            <a:ext cx="10411691" cy="256770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 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Bariatric Surgery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  on  Bone metabolism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31636" y="517236"/>
            <a:ext cx="9328727" cy="3897746"/>
          </a:xfrm>
          <a:prstGeom prst="ellipse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9" y="923636"/>
            <a:ext cx="11018981" cy="525332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lower 25-hydroxyvitamin D have clinical consequences in obesity?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lack of adverse effects on bone?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volumetric dilution.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effects of obesity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:greater skeletal loading or the action of hormones such as leptin, adiponectin, or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oestrogen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/>
              <a:t>Metabolism. 2016 Apr;65(4):574-85</a:t>
            </a:r>
          </a:p>
        </p:txBody>
      </p:sp>
    </p:spTree>
    <p:extLst>
      <p:ext uri="{BB962C8B-B14F-4D97-AF65-F5344CB8AC3E}">
        <p14:creationId xmlns:p14="http://schemas.microsoft.com/office/powerpoint/2010/main" val="2032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64273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 D deficiency after bariatric surgery</a:t>
            </a:r>
            <a:r>
              <a:rPr lang="en-US" dirty="0" smtClean="0">
                <a:cs typeface="+mj-cs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cs typeface="+mj-cs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malabsorption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malabsorptive procedures( duodenal surgical bypass)  </a:t>
            </a:r>
          </a:p>
          <a:p>
            <a:pPr>
              <a:lnSpc>
                <a:spcPct val="150000"/>
              </a:lnSpc>
            </a:pPr>
            <a:r>
              <a:rPr lang="fa-IR" dirty="0" smtClean="0">
                <a:cs typeface="+mj-cs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Dietary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intolerance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reduced intake of dairy products, vomiting, and nonadherence to supplement recommendations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/>
              <a:t>Metabolism. 2016 Apr;65(4):574-85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59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deficiency before surgery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will need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loading doses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normal weight to achieve the same serum level of vitamin D,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the metabolic clearance rate is not affected by obesity,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 dose should be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53872" y="6129337"/>
            <a:ext cx="4114800" cy="365125"/>
          </a:xfrm>
        </p:spPr>
        <p:txBody>
          <a:bodyPr/>
          <a:lstStyle/>
          <a:p>
            <a:r>
              <a:rPr lang="en-US" sz="1400" dirty="0"/>
              <a:t>Metabolism. 2016 Apr;65(4):574-85</a:t>
            </a:r>
          </a:p>
        </p:txBody>
      </p:sp>
    </p:spTree>
    <p:extLst>
      <p:ext uri="{BB962C8B-B14F-4D97-AF65-F5344CB8AC3E}">
        <p14:creationId xmlns:p14="http://schemas.microsoft.com/office/powerpoint/2010/main" val="27838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studies (N=4,282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bariatric surgical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recipients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15,630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 up time:12, 24 month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25(OH)D level pre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bariatric surgery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BMD (TH,LS) and incidence of fractures  (secondary outcome)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 dirty="0" smtClean="0"/>
              <a:t>Obese </a:t>
            </a:r>
            <a:r>
              <a:rPr lang="fr-FR" sz="1400" dirty="0" err="1"/>
              <a:t>Sci</a:t>
            </a:r>
            <a:r>
              <a:rPr lang="fr-FR" sz="1400" dirty="0"/>
              <a:t> </a:t>
            </a:r>
            <a:r>
              <a:rPr lang="fr-FR" sz="1400" dirty="0" err="1"/>
              <a:t>Pract</a:t>
            </a:r>
            <a:r>
              <a:rPr lang="fr-FR" sz="1400" dirty="0"/>
              <a:t>. 2017 Jun 27;3(3):319-332.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3912"/>
            <a:ext cx="9208655" cy="12946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14400" y="147782"/>
            <a:ext cx="9033164" cy="13023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73" t="29153" r="22877" b="13110"/>
          <a:stretch/>
        </p:blipFill>
        <p:spPr>
          <a:xfrm>
            <a:off x="692727" y="0"/>
            <a:ext cx="10492509" cy="648392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559637" y="1788174"/>
            <a:ext cx="1366982" cy="5352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559637" y="4017818"/>
            <a:ext cx="1366982" cy="7019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59637" y="5310909"/>
            <a:ext cx="1089890" cy="4802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Obes</a:t>
            </a:r>
            <a:r>
              <a:rPr lang="fr-FR" dirty="0"/>
              <a:t> </a:t>
            </a:r>
            <a:r>
              <a:rPr lang="fr-FR" dirty="0" err="1"/>
              <a:t>Sci</a:t>
            </a:r>
            <a:r>
              <a:rPr lang="fr-FR" dirty="0"/>
              <a:t> </a:t>
            </a:r>
            <a:r>
              <a:rPr lang="fr-FR" dirty="0" err="1"/>
              <a:t>Pract</a:t>
            </a:r>
            <a:r>
              <a:rPr lang="fr-FR" dirty="0"/>
              <a:t>. 2017 Jun 27;3(3):319-332.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51" t="37772" r="23442" b="9205"/>
          <a:stretch/>
        </p:blipFill>
        <p:spPr>
          <a:xfrm>
            <a:off x="350983" y="0"/>
            <a:ext cx="11693236" cy="63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32" t="54837" r="20628" b="19691"/>
          <a:stretch/>
        </p:blipFill>
        <p:spPr>
          <a:xfrm>
            <a:off x="475367" y="596034"/>
            <a:ext cx="10950015" cy="33066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2182" y="4550938"/>
            <a:ext cx="10723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 towards an increased fracture risk in the surgical population (n = 6,811) compared to controls (n = 25,285) (RR = 1.24; 95% CI: 0.99, 1.56;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0.06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I2 = 0%) </a:t>
            </a:r>
          </a:p>
        </p:txBody>
      </p:sp>
    </p:spTree>
    <p:extLst>
      <p:ext uri="{BB962C8B-B14F-4D97-AF65-F5344CB8AC3E}">
        <p14:creationId xmlns:p14="http://schemas.microsoft.com/office/powerpoint/2010/main" val="3410220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00" t="29387" r="6494" b="55932"/>
          <a:stretch/>
        </p:blipFill>
        <p:spPr>
          <a:xfrm>
            <a:off x="760397" y="481358"/>
            <a:ext cx="9423132" cy="8469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 dirty="0" err="1"/>
              <a:t>Surg</a:t>
            </a:r>
            <a:r>
              <a:rPr lang="fr-FR" sz="1400" dirty="0"/>
              <a:t> </a:t>
            </a:r>
            <a:r>
              <a:rPr lang="fr-FR" sz="1400" dirty="0" err="1"/>
              <a:t>Obes</a:t>
            </a:r>
            <a:r>
              <a:rPr lang="fr-FR" sz="1400" dirty="0"/>
              <a:t> </a:t>
            </a:r>
            <a:r>
              <a:rPr lang="fr-FR" sz="1400" dirty="0" err="1"/>
              <a:t>Relat</a:t>
            </a:r>
            <a:r>
              <a:rPr lang="fr-FR" sz="1400" dirty="0"/>
              <a:t> Dis. 2019 Aug;15(8):1252-1260.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760397" y="1644073"/>
            <a:ext cx="11154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better characterize bone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metabolism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after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adult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obesity≥ 18 years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underwent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 march 2019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serum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P,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25-(OH)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PTH ,ALP  baseline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after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N: 22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(1905 patients)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median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: 12 months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(6–60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and calcium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supplements were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prescribed to all participants in 14 studies;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vitamin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was prescribed in 1 study, not prescribed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studies, and not reported in 3 studies.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95252" y="481358"/>
            <a:ext cx="9353421" cy="923637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significant decreases in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hip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BMD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 neck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SG. No significant change in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lumbar spine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BMD was observed.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significant increases in serum 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 P, 25(OH)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 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hormone was significantly decreased. Serum 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not significantly altered after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Surg</a:t>
            </a:r>
            <a:r>
              <a:rPr lang="fr-FR" dirty="0"/>
              <a:t> </a:t>
            </a:r>
            <a:r>
              <a:rPr lang="fr-FR" dirty="0" err="1"/>
              <a:t>Obes</a:t>
            </a:r>
            <a:r>
              <a:rPr lang="fr-FR" dirty="0"/>
              <a:t> </a:t>
            </a:r>
            <a:r>
              <a:rPr lang="fr-FR" dirty="0" err="1"/>
              <a:t>Relat</a:t>
            </a:r>
            <a:r>
              <a:rPr lang="fr-FR" dirty="0"/>
              <a:t> Dis. 2019 Aug;15(8):1252-1260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Surg</a:t>
            </a:r>
            <a:r>
              <a:rPr lang="fr-FR" dirty="0"/>
              <a:t> </a:t>
            </a:r>
            <a:r>
              <a:rPr lang="fr-FR" dirty="0" err="1"/>
              <a:t>Obes</a:t>
            </a:r>
            <a:r>
              <a:rPr lang="fr-FR" dirty="0"/>
              <a:t> </a:t>
            </a:r>
            <a:r>
              <a:rPr lang="fr-FR" dirty="0" err="1"/>
              <a:t>Relat</a:t>
            </a:r>
            <a:r>
              <a:rPr lang="fr-FR" dirty="0"/>
              <a:t> Dis. 2019 Aug;15(8):1252-1260</a:t>
            </a:r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02" t="36100" r="4493" b="42298"/>
          <a:stretch/>
        </p:blipFill>
        <p:spPr>
          <a:xfrm>
            <a:off x="951345" y="537066"/>
            <a:ext cx="9851056" cy="33791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1345" y="4178062"/>
            <a:ext cx="5455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 plots of bone mineral density changes at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hip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9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382" y="434109"/>
            <a:ext cx="10363199" cy="5061527"/>
          </a:xfrm>
        </p:spPr>
        <p:txBody>
          <a:bodyPr>
            <a:normAutofit fontScale="77500" lnSpcReduction="20000"/>
          </a:bodyPr>
          <a:lstStyle/>
          <a:p>
            <a:pPr lvl="0">
              <a:buClr>
                <a:srgbClr val="B15E28"/>
              </a:buClr>
            </a:pPr>
            <a:endParaRPr lang="en-US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Obesity</a:t>
            </a:r>
          </a:p>
          <a:p>
            <a:pPr lvl="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important and increasing public health issue worldwide.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0" i="0" dirty="0" smtClean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prevalence of obesity in the </a:t>
            </a:r>
            <a:r>
              <a:rPr lang="en-US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US: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exceeding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most age and sex groups</a:t>
            </a:r>
            <a:r>
              <a:rPr lang="en-US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prevalence of morbid obesity in the united states </a:t>
            </a:r>
            <a:r>
              <a:rPr lang="en-US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population  </a:t>
            </a:r>
            <a:endParaRPr lang="en-US" b="0" i="0" dirty="0" smtClean="0">
              <a:solidFill>
                <a:srgbClr val="2121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0" i="0" dirty="0" smtClean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Approximately </a:t>
            </a:r>
            <a:r>
              <a:rPr lang="en-US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2.8 million deaths/year </a:t>
            </a:r>
            <a:r>
              <a:rPr lang="en-US" b="0" i="0" dirty="0" smtClean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reported as a result of being overweight or obese (</a:t>
            </a:r>
            <a:r>
              <a:rPr lang="en-US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cardiovascular </a:t>
            </a:r>
            <a:r>
              <a:rPr lang="en-US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diseases, diabetes, musculoskeletal disorders and </a:t>
            </a:r>
            <a:r>
              <a:rPr lang="en-US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cancers).</a:t>
            </a:r>
            <a:endParaRPr lang="en-US" b="0" i="0" dirty="0" smtClean="0">
              <a:solidFill>
                <a:srgbClr val="2121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0" i="0" dirty="0" smtClean="0">
              <a:solidFill>
                <a:srgbClr val="2121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11037" y="6089072"/>
            <a:ext cx="7305900" cy="279400"/>
          </a:xfrm>
        </p:spPr>
        <p:txBody>
          <a:bodyPr/>
          <a:lstStyle/>
          <a:p>
            <a:r>
              <a:rPr lang="sv-SE" sz="1600" dirty="0" smtClean="0"/>
              <a:t>Diabetes Metab Syndr. 2019 Jan-Feb;13(1):318-321.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23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53" t="34884" r="378" b="14599"/>
          <a:stretch/>
        </p:blipFill>
        <p:spPr>
          <a:xfrm>
            <a:off x="286329" y="883153"/>
            <a:ext cx="10840476" cy="454549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Surg</a:t>
            </a:r>
            <a:r>
              <a:rPr lang="fr-FR" dirty="0"/>
              <a:t> </a:t>
            </a:r>
            <a:r>
              <a:rPr lang="fr-FR" dirty="0" err="1"/>
              <a:t>Obes</a:t>
            </a:r>
            <a:r>
              <a:rPr lang="fr-FR" dirty="0"/>
              <a:t> </a:t>
            </a:r>
            <a:r>
              <a:rPr lang="fr-FR" dirty="0" err="1"/>
              <a:t>Relat</a:t>
            </a:r>
            <a:r>
              <a:rPr lang="fr-FR" dirty="0"/>
              <a:t> Dis. 2019 Aug;15(8):1252-1260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5707833"/>
            <a:ext cx="757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Forest plots of bone mineral density changes </a:t>
            </a:r>
            <a:r>
              <a:rPr lang="en-US" dirty="0" smtClean="0"/>
              <a:t>at </a:t>
            </a:r>
            <a:r>
              <a:rPr lang="en-US" dirty="0" smtClean="0">
                <a:solidFill>
                  <a:srgbClr val="FF0000"/>
                </a:solidFill>
              </a:rPr>
              <a:t>femoral neck </a:t>
            </a:r>
            <a:r>
              <a:rPr lang="en-US" dirty="0" smtClean="0"/>
              <a:t>and lumbar spine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76" t="29366" r="3095" b="22937"/>
          <a:stretch/>
        </p:blipFill>
        <p:spPr>
          <a:xfrm>
            <a:off x="731519" y="1154546"/>
            <a:ext cx="8508733" cy="40045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Surg</a:t>
            </a:r>
            <a:r>
              <a:rPr lang="fr-FR" dirty="0"/>
              <a:t> </a:t>
            </a:r>
            <a:r>
              <a:rPr lang="fr-FR" dirty="0" err="1"/>
              <a:t>Obes</a:t>
            </a:r>
            <a:r>
              <a:rPr lang="fr-FR" dirty="0"/>
              <a:t> </a:t>
            </a:r>
            <a:r>
              <a:rPr lang="fr-FR" dirty="0" err="1"/>
              <a:t>Relat</a:t>
            </a:r>
            <a:r>
              <a:rPr lang="fr-FR" dirty="0"/>
              <a:t> Dis. 2019 Aug;15(8):1252-1260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31635" y="5434580"/>
            <a:ext cx="9014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Forest plots of serum calcium </a:t>
            </a:r>
            <a:r>
              <a:rPr lang="en-US" dirty="0" smtClean="0"/>
              <a:t>changes </a:t>
            </a:r>
            <a:r>
              <a:rPr lang="en-US" dirty="0"/>
              <a:t>after </a:t>
            </a:r>
            <a:r>
              <a:rPr lang="en-US" dirty="0" smtClean="0"/>
              <a:t>sleeve gastrectomy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18" t="25757" r="1046" b="27121"/>
          <a:stretch/>
        </p:blipFill>
        <p:spPr>
          <a:xfrm>
            <a:off x="766619" y="961014"/>
            <a:ext cx="11282385" cy="43635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Surg</a:t>
            </a:r>
            <a:r>
              <a:rPr lang="fr-FR" dirty="0"/>
              <a:t> </a:t>
            </a:r>
            <a:r>
              <a:rPr lang="fr-FR" dirty="0" err="1"/>
              <a:t>Obes</a:t>
            </a:r>
            <a:r>
              <a:rPr lang="fr-FR" dirty="0"/>
              <a:t> </a:t>
            </a:r>
            <a:r>
              <a:rPr lang="fr-FR" dirty="0" err="1"/>
              <a:t>Relat</a:t>
            </a:r>
            <a:r>
              <a:rPr lang="fr-FR" dirty="0"/>
              <a:t> Dis. 2019 Aug;15(8):1252-1260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44436" y="5324587"/>
            <a:ext cx="9125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Forest plots of serum </a:t>
            </a:r>
            <a:r>
              <a:rPr lang="en-US" dirty="0" smtClean="0"/>
              <a:t>and </a:t>
            </a:r>
            <a:r>
              <a:rPr lang="en-US" dirty="0"/>
              <a:t>25-hydroxyvitamin </a:t>
            </a:r>
            <a:r>
              <a:rPr lang="en-US" dirty="0" smtClean="0"/>
              <a:t>D  </a:t>
            </a:r>
            <a:r>
              <a:rPr lang="en-US" dirty="0"/>
              <a:t>changes after </a:t>
            </a:r>
            <a:r>
              <a:rPr lang="en-US" dirty="0" smtClean="0"/>
              <a:t>sleeve gastrectomy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27" y="1825625"/>
            <a:ext cx="11804073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degree of secondary hyperparathyroidism and lower rate of bone mass loss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malabsorption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vitamin D deficiency are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common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severe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patients who undergo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94" t="24271" r="25165" b="50045"/>
          <a:stretch/>
        </p:blipFill>
        <p:spPr>
          <a:xfrm>
            <a:off x="1182253" y="364217"/>
            <a:ext cx="9273310" cy="21111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9364" y="6134677"/>
            <a:ext cx="4114800" cy="365125"/>
          </a:xfrm>
        </p:spPr>
        <p:txBody>
          <a:bodyPr/>
          <a:lstStyle/>
          <a:p>
            <a:r>
              <a:rPr lang="fr-FR" dirty="0" err="1"/>
              <a:t>Nutrients</a:t>
            </a:r>
            <a:r>
              <a:rPr lang="fr-FR" dirty="0"/>
              <a:t> 2017, 9, 1314; doi:10.3390/nu9121314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33236" y="203200"/>
            <a:ext cx="8756073" cy="2216726"/>
          </a:xfrm>
          <a:prstGeom prst="roundRect">
            <a:avLst/>
          </a:prstGeom>
          <a:noFill/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5091" y="2922876"/>
            <a:ext cx="10280071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 38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Age=46/3±8/2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 p, 25-OH-D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BMD,TBS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up: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1yr, 3yr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40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94" t="37007" r="20151" b="25422"/>
          <a:stretch/>
        </p:blipFill>
        <p:spPr>
          <a:xfrm>
            <a:off x="600749" y="725343"/>
            <a:ext cx="10990501" cy="303876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Nutrients</a:t>
            </a:r>
            <a:r>
              <a:rPr lang="fr-FR" dirty="0"/>
              <a:t> 2017, 9, 1314; doi:10.3390/nu9121314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3599" y="4218384"/>
            <a:ext cx="10490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BMD at femoral neck and lumbar spine (LSBMD) signiﬁcantly decreased 13.53 ± 5.42% and 6.03 ± 6.79%, respectively, during the three-year follow-up</a:t>
            </a:r>
          </a:p>
        </p:txBody>
      </p:sp>
    </p:spTree>
    <p:extLst>
      <p:ext uri="{BB962C8B-B14F-4D97-AF65-F5344CB8AC3E}">
        <p14:creationId xmlns:p14="http://schemas.microsoft.com/office/powerpoint/2010/main" val="125656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01" t="25970" r="25643" b="13111"/>
          <a:stretch/>
        </p:blipFill>
        <p:spPr>
          <a:xfrm>
            <a:off x="1908452" y="520122"/>
            <a:ext cx="7469931" cy="459971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Nutrients</a:t>
            </a:r>
            <a:r>
              <a:rPr lang="fr-FR" dirty="0"/>
              <a:t> 2017, 9, 1314; doi:10.3390/nu9121314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89364" y="5204399"/>
            <a:ext cx="9864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TBS was within normal ranges at one and three years (1.431±106 and 1.413±85, respectively), and at the end of the study, 73.7% of patients had normal bone MA.</a:t>
            </a:r>
          </a:p>
        </p:txBody>
      </p:sp>
    </p:spTree>
    <p:extLst>
      <p:ext uri="{BB962C8B-B14F-4D97-AF65-F5344CB8AC3E}">
        <p14:creationId xmlns:p14="http://schemas.microsoft.com/office/powerpoint/2010/main" val="120626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66255"/>
            <a:ext cx="12053454" cy="655522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Long-term Effect Of Bariatric Surgery On Bone Metabolism?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is 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 significant </a:t>
            </a: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serum </a:t>
            </a: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25-(OH)-D, Ca , PTH, ALP levels?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Incidence Of Osteoporosis And Fracture Risk After Bariatric Surgery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What's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Preoperative Predictors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Bone Loss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Evaluate Patients Before And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Trea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Nutritional Deficiencies After Bariatric Surgery?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82" y="674255"/>
            <a:ext cx="11517745" cy="5502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Factors play a role on the risk of bone mass loss after bariatric surgery: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type of surgery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body weight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Postmenoupausal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Hypogonadal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 in obese 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activity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 2 DM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Cushing disease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Hypothyroidism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 smtClean="0"/>
              <a:t>International journal of surgery 12(2014) 976-982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39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341746"/>
            <a:ext cx="9608129" cy="10242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N=59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BMI=43/9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Age=46±8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Presurgery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12 month,36 month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1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OBES SURG (2011) 21:465–472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71781" y="300181"/>
            <a:ext cx="8081818" cy="1107345"/>
          </a:xfrm>
          <a:prstGeom prst="round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3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9" y="260350"/>
            <a:ext cx="11591636" cy="520930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smtClean="0"/>
              <a:t>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Bariatric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weight-loss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manifest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sustainable weight reduction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improves more than 40 obesity-related diseases or conditions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Surgical weight loss may reduce mortality by as much as 30% to 40% in the severely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obese.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Attempts to treat obesity through surgical procedures were first attempted more than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years ago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use of bariatric surgery has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at least 7-fold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worldwide in the last decade.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 smtClean="0"/>
              <a:t>Bone Rep. 2018 Feb 2;8:57-63. </a:t>
            </a:r>
            <a:r>
              <a:rPr lang="it-IT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14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07" t="22149" r="4509" b="10351"/>
          <a:stretch/>
        </p:blipFill>
        <p:spPr>
          <a:xfrm>
            <a:off x="0" y="83127"/>
            <a:ext cx="12034982" cy="66383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62981" y="1173018"/>
            <a:ext cx="3759200" cy="314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2982" y="1422400"/>
            <a:ext cx="3454400" cy="3417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2981" y="2890981"/>
            <a:ext cx="4073236" cy="64654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14044" y="2907290"/>
            <a:ext cx="4371109" cy="550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66255"/>
            <a:ext cx="11850254" cy="596452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Questions: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Long-term Effect Of Bariatric Surgery On Bone Metabolism?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there a significant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changes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 serum 25-OH vitamin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D, Ca , PTH, ALP levels?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Incidence Of Osteoporosis And Fracture Risk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Preoperative Predictors Of Bone Loss After Bariatric Surgery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Patients Before And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Trea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Nutritional Deficiencies After Bariatric Surgery?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09" y="83127"/>
            <a:ext cx="11296073" cy="1563111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practice guidelines for the perioperative nutrition, metabolic, and nonsurgical support of patients undergoing bariatric procedures – 2019 update: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cosponsored by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association of clinical endocrinologists/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college of endocrinology, the obesity society,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society for metabolic &amp; bariatric surgery (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AACE/TOS/ASBMS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guidelines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Abnormalities of bone metabolism, including secondary hyperparathyroidism and vitamin D deficiency are common in obesity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before and after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bariatric surgery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following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malabsorptive and combination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procedures : monitoring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data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warrant preoperative assessment of bone mineral density with dual-energy x-ray absorptiometry (DXA) outside formal CPG recommendations by the National Osteoporosis Foundation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following malabsorptive and combination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procedures: BMD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after 2 yr.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Endocr</a:t>
            </a:r>
            <a:r>
              <a:rPr lang="en-US" dirty="0"/>
              <a:t> </a:t>
            </a:r>
            <a:r>
              <a:rPr lang="en-US" dirty="0" err="1"/>
              <a:t>Pract</a:t>
            </a:r>
            <a:r>
              <a:rPr lang="en-US" dirty="0"/>
              <a:t>. 2019 Dec;25(12):1346-1359</a:t>
            </a:r>
          </a:p>
        </p:txBody>
      </p:sp>
      <p:sp>
        <p:nvSpPr>
          <p:cNvPr id="5" name="Left Brace 4"/>
          <p:cNvSpPr/>
          <p:nvPr/>
        </p:nvSpPr>
        <p:spPr>
          <a:xfrm>
            <a:off x="535709" y="1997004"/>
            <a:ext cx="302491" cy="192845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28" y="4072716"/>
            <a:ext cx="43285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55" y="365125"/>
            <a:ext cx="10882745" cy="1325563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86" t="33398" r="24688" b="54480"/>
          <a:stretch/>
        </p:blipFill>
        <p:spPr>
          <a:xfrm>
            <a:off x="581890" y="581890"/>
            <a:ext cx="10834255" cy="151476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599" y="6336146"/>
            <a:ext cx="4532745" cy="385330"/>
          </a:xfrm>
        </p:spPr>
        <p:txBody>
          <a:bodyPr/>
          <a:lstStyle/>
          <a:p>
            <a:r>
              <a:rPr lang="en-US" sz="1400" dirty="0"/>
              <a:t>European Journal of Endocrinology (2011) 165 171–176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055" y="2828836"/>
            <a:ext cx="115639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Calcium, phosphorus, vitamin D, PTH, and alkaline phosphatase levels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6 months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Bone densitometry (dual-energy x-ray absorptiometry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(DEXA)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yearly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until adequate control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ensured.(Malabsorptive)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77" t="12172" r="39493" b="8229"/>
          <a:stretch/>
        </p:blipFill>
        <p:spPr>
          <a:xfrm>
            <a:off x="868218" y="1443121"/>
            <a:ext cx="9522691" cy="500462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8218" y="519791"/>
            <a:ext cx="10926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Practice Guidelines for the Perioperative Nutritional, Metabolic, and Nonsurgical Support of the Bariatric Surgery Patient—2013 Update: Cosponsored by 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 of Clinical Endocrinologists, The Obesity Society, and American Society for Metabolic &amp; Bariatric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62" t="10899" r="41165" b="9077"/>
          <a:stretch/>
        </p:blipFill>
        <p:spPr>
          <a:xfrm>
            <a:off x="326757" y="-511536"/>
            <a:ext cx="9830058" cy="765694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73382" y="3652510"/>
            <a:ext cx="2780145" cy="4710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66255"/>
            <a:ext cx="11850254" cy="596452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Questions: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Long-term Effect Of Bariatric Surgery On Bone Metabolism?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there a significant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changes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 serum 25-OH vitamin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D, Ca , PTH, ALP levels?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Incidence Of Osteoporosis And Fracture Risk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What's The Preoperative Predictors Of Bone Loss After Bariatric Surgery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Evaluate Patients Before And After Bariatric Surgery?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Nutritional Deficiencies After Bariatric Surgery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6" t="10474" r="40089" b="6742"/>
          <a:stretch/>
        </p:blipFill>
        <p:spPr>
          <a:xfrm>
            <a:off x="166255" y="147782"/>
            <a:ext cx="10187384" cy="687895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90255" y="2733964"/>
            <a:ext cx="5237018" cy="101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9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4249" cy="702887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6489" y="1137804"/>
            <a:ext cx="4911437" cy="78336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8" r="1320" b="29242"/>
          <a:stretch/>
        </p:blipFill>
        <p:spPr>
          <a:xfrm>
            <a:off x="0" y="1"/>
            <a:ext cx="12192000" cy="683187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4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" t="19524" r="1644" b="29453"/>
          <a:stretch/>
        </p:blipFill>
        <p:spPr>
          <a:xfrm>
            <a:off x="591127" y="655781"/>
            <a:ext cx="11379200" cy="55048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Williams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0"/>
            <a:ext cx="12118109" cy="67214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11</a:t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inverse relation between BMI and serum 25-hydroxyvitamin D [25(OH)D] level has been demonstrated in the large Framingham [22] and NHANES III [23] studies and confirmed in a meta-analysis of multiple cohorts, using Mendelian randomization [24]. In the latter analysis, an increasing BMI allele score (combining a battery of 12 BMI SNPs) was significantly associated with lower 25(OH)D level [24]. Decreased sun exposure, altered dietary habits, and lack of intake of adequate amounts of various minerals and vitamins in obese individuals are all contributing factors [25,26]. Furthermore, obese individuals have decreased bioavailability of vitamin D, secondary to its sequestration in subcutaneous and visceral fat, despite normal vitamin D cutaneous synthesis and gastrointestinal absorption, compared to lean control subjects [27]. Compared to lean subjects, obese individuals have decreased expression of the vitamin D metabolizing enzymes, 25-hydroxylase and 1α-hydroxylase in cutaneous and visceral adipose tissues [28]. A decrease in the activity of the hepatic 25- hydroxylase activity has been previously described, and may be secondary to non-alcoholic fatty liver disease [29]. Volumetric dilution, rather than sequestration, has been suggested to explain the low 25(OH)D level in </a:t>
            </a:r>
            <a:r>
              <a:rPr lang="en-US" dirty="0" smtClean="0"/>
              <a:t>obese</a:t>
            </a:r>
            <a:endParaRPr lang="fa-IR" dirty="0" smtClean="0"/>
          </a:p>
          <a:p>
            <a:r>
              <a:rPr lang="en-US" dirty="0"/>
              <a:t>The role of obesity-associated inflammation on vitamin D level has been also suggested and needs to be further elucidated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categories of bariatric surgeries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Restrictive (Adjustable gastric banding, Sleeve gastrectomy)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Malabsorptive (Biliopancreatic diversion)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these two (Roux-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-Y gastric bypass).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40726" y="6165417"/>
            <a:ext cx="4107873" cy="292966"/>
          </a:xfrm>
        </p:spPr>
        <p:txBody>
          <a:bodyPr/>
          <a:lstStyle/>
          <a:p>
            <a:r>
              <a:rPr lang="en-US" sz="1600" dirty="0"/>
              <a:t>Bone Rep. 2018 Jun; 8: 57–63.</a:t>
            </a:r>
          </a:p>
        </p:txBody>
      </p:sp>
    </p:spTree>
    <p:extLst>
      <p:ext uri="{BB962C8B-B14F-4D97-AF65-F5344CB8AC3E}">
        <p14:creationId xmlns:p14="http://schemas.microsoft.com/office/powerpoint/2010/main" val="32637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20" t="16842" r="41999" b="8865"/>
          <a:stretch/>
        </p:blipFill>
        <p:spPr>
          <a:xfrm>
            <a:off x="1311565" y="828110"/>
            <a:ext cx="8312726" cy="495385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/>
              <a:t>Bone Rep. 2018 Jun; 8: 57–63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6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weight loss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almost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pounds (5 kg) per month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4 months, with weight nadir between 6 and 24 months and effects that can persist over years.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Perioperative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mortality with bariatric surgery is low and reported as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0.04% to 0.3%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that of a cholecystectomy.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 smtClean="0"/>
              <a:t>Williams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21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545" y="738909"/>
            <a:ext cx="10515600" cy="52256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Gastrointestinal Anatomy And Physiology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Limited Food Intake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And/Or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Malabsorption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Nutritional Deficiencies</a:t>
            </a: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Induce Bone Loss, Eventually Resulting In Higher Fracture Risk</a:t>
            </a:r>
          </a:p>
          <a:p>
            <a:pPr marL="0" indent="0" algn="ctr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73945" y="6176963"/>
            <a:ext cx="4114800" cy="365125"/>
          </a:xfrm>
        </p:spPr>
        <p:txBody>
          <a:bodyPr/>
          <a:lstStyle/>
          <a:p>
            <a:r>
              <a:rPr lang="en-US" sz="1400" dirty="0"/>
              <a:t>Bone Rep. 2018 Feb 2;8:57-63  </a:t>
            </a:r>
          </a:p>
        </p:txBody>
      </p:sp>
      <p:sp>
        <p:nvSpPr>
          <p:cNvPr id="2" name="Down Arrow 1"/>
          <p:cNvSpPr/>
          <p:nvPr/>
        </p:nvSpPr>
        <p:spPr>
          <a:xfrm>
            <a:off x="5680364" y="1256145"/>
            <a:ext cx="314036" cy="5357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708073" y="2504058"/>
            <a:ext cx="323272" cy="5357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073" y="4118537"/>
            <a:ext cx="358779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2657</TotalTime>
  <Words>2139</Words>
  <Application>Microsoft Office PowerPoint</Application>
  <PresentationFormat>Widescreen</PresentationFormat>
  <Paragraphs>192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  Bariatric Surgery:  Adverse Effects  on  Bone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Possible Mechanisms Underlying Bone Loss After Bariatric Surgery: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practice guidelines for the perioperative nutrition, metabolic, and nonsurgical support of patients undergoing bariatric procedures – 2019 update: cosponsored by american association of clinical endocrinologists/american college of endocrinology, the obesity society, american society for metabolic &amp; bariatric surgery (AACE/TOS/ASBMS guidelines)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Adverse Effects of Bariatric Surgery on Bone</dc:title>
  <dc:creator>User</dc:creator>
  <cp:lastModifiedBy>User</cp:lastModifiedBy>
  <cp:revision>118</cp:revision>
  <dcterms:created xsi:type="dcterms:W3CDTF">2020-10-23T15:16:16Z</dcterms:created>
  <dcterms:modified xsi:type="dcterms:W3CDTF">2020-10-26T06:58:45Z</dcterms:modified>
</cp:coreProperties>
</file>