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39"/>
  </p:notesMasterIdLst>
  <p:sldIdLst>
    <p:sldId id="257" r:id="rId2"/>
    <p:sldId id="258" r:id="rId3"/>
    <p:sldId id="259" r:id="rId4"/>
    <p:sldId id="260" r:id="rId5"/>
    <p:sldId id="265" r:id="rId6"/>
    <p:sldId id="261" r:id="rId7"/>
    <p:sldId id="262" r:id="rId8"/>
    <p:sldId id="263" r:id="rId9"/>
    <p:sldId id="264" r:id="rId10"/>
    <p:sldId id="266" r:id="rId11"/>
    <p:sldId id="268" r:id="rId12"/>
    <p:sldId id="273" r:id="rId13"/>
    <p:sldId id="274" r:id="rId14"/>
    <p:sldId id="269" r:id="rId15"/>
    <p:sldId id="270" r:id="rId16"/>
    <p:sldId id="272" r:id="rId17"/>
    <p:sldId id="275" r:id="rId18"/>
    <p:sldId id="276" r:id="rId19"/>
    <p:sldId id="277" r:id="rId20"/>
    <p:sldId id="278" r:id="rId21"/>
    <p:sldId id="280" r:id="rId22"/>
    <p:sldId id="281" r:id="rId23"/>
    <p:sldId id="282" r:id="rId24"/>
    <p:sldId id="283" r:id="rId25"/>
    <p:sldId id="284" r:id="rId26"/>
    <p:sldId id="285" r:id="rId27"/>
    <p:sldId id="286" r:id="rId28"/>
    <p:sldId id="287" r:id="rId29"/>
    <p:sldId id="289" r:id="rId30"/>
    <p:sldId id="290" r:id="rId31"/>
    <p:sldId id="291" r:id="rId32"/>
    <p:sldId id="293" r:id="rId33"/>
    <p:sldId id="294" r:id="rId34"/>
    <p:sldId id="295" r:id="rId35"/>
    <p:sldId id="296" r:id="rId36"/>
    <p:sldId id="297" r:id="rId37"/>
    <p:sldId id="29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7CD"/>
    <a:srgbClr val="49A593"/>
    <a:srgbClr val="99FFCC"/>
    <a:srgbClr val="B2B2B2"/>
    <a:srgbClr val="FF9966"/>
    <a:srgbClr val="FFCC99"/>
    <a:srgbClr val="FF9900"/>
    <a:srgbClr val="99FF99"/>
    <a:srgbClr val="33CC33"/>
    <a:srgbClr val="9900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1" d="100"/>
          <a:sy n="71" d="100"/>
        </p:scale>
        <p:origin x="-402"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56B57E-F499-4178-B53E-B8509F4BAB62}" type="datetimeFigureOut">
              <a:rPr lang="en-US" smtClean="0"/>
              <a:pPr/>
              <a:t>7/15/2002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BFAFC1-4F30-4F79-99E2-B6A6C810DF13}" type="slidenum">
              <a:rPr lang="en-US" smtClean="0"/>
              <a:pPr/>
              <a:t>‹#›</a:t>
            </a:fld>
            <a:endParaRPr lang="en-US"/>
          </a:p>
        </p:txBody>
      </p:sp>
    </p:spTree>
    <p:extLst>
      <p:ext uri="{BB962C8B-B14F-4D97-AF65-F5344CB8AC3E}">
        <p14:creationId xmlns="" xmlns:p14="http://schemas.microsoft.com/office/powerpoint/2010/main" val="1328674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2AE733-6AA4-4935-A959-E0653DB16EE3}" type="slidenum">
              <a:rPr lang="en-US" altLang="en-US" smtClean="0">
                <a:ea typeface="SimSun" pitchFamily="2" charset="-122"/>
              </a:rPr>
              <a:pPr/>
              <a:t>1</a:t>
            </a:fld>
            <a:endParaRPr lang="en-US" altLang="en-US" smtClean="0">
              <a:ea typeface="SimSun"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CCC24CC-3BD3-4C1D-A71F-E266E76EFACD}" type="datetimeFigureOut">
              <a:rPr lang="en-US" smtClean="0"/>
              <a:pPr/>
              <a:t>7/15/2002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BD9B989-B490-4A52-ABD9-BA0CC03BD56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CC24CC-3BD3-4C1D-A71F-E266E76EFACD}" type="datetimeFigureOut">
              <a:rPr lang="en-US" smtClean="0"/>
              <a:pPr/>
              <a:t>7/15/2002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B989-B490-4A52-ABD9-BA0CC03BD5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CCC24CC-3BD3-4C1D-A71F-E266E76EFACD}" type="datetimeFigureOut">
              <a:rPr lang="en-US" smtClean="0"/>
              <a:pPr/>
              <a:t>7/15/2002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BD9B989-B490-4A52-ABD9-BA0CC03BD56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CC24CC-3BD3-4C1D-A71F-E266E76EFACD}" type="datetimeFigureOut">
              <a:rPr lang="en-US" smtClean="0"/>
              <a:pPr/>
              <a:t>7/15/2002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BD9B989-B490-4A52-ABD9-BA0CC03BD56C}"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CCC24CC-3BD3-4C1D-A71F-E266E76EFACD}" type="datetimeFigureOut">
              <a:rPr lang="en-US" smtClean="0"/>
              <a:pPr/>
              <a:t>7/15/2002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BD9B989-B490-4A52-ABD9-BA0CC03BD56C}"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CCC24CC-3BD3-4C1D-A71F-E266E76EFACD}" type="datetimeFigureOut">
              <a:rPr lang="en-US" smtClean="0"/>
              <a:pPr/>
              <a:t>7/15/2002</a:t>
            </a:fld>
            <a:endParaRPr lang="en-US"/>
          </a:p>
        </p:txBody>
      </p:sp>
      <p:sp>
        <p:nvSpPr>
          <p:cNvPr id="10" name="Slide Number Placeholder 9"/>
          <p:cNvSpPr>
            <a:spLocks noGrp="1"/>
          </p:cNvSpPr>
          <p:nvPr>
            <p:ph type="sldNum" sz="quarter" idx="16"/>
          </p:nvPr>
        </p:nvSpPr>
        <p:spPr/>
        <p:txBody>
          <a:bodyPr rtlCol="0"/>
          <a:lstStyle/>
          <a:p>
            <a:fld id="{4BD9B989-B490-4A52-ABD9-BA0CC03BD56C}"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CCC24CC-3BD3-4C1D-A71F-E266E76EFACD}" type="datetimeFigureOut">
              <a:rPr lang="en-US" smtClean="0"/>
              <a:pPr/>
              <a:t>7/15/2002</a:t>
            </a:fld>
            <a:endParaRPr lang="en-US"/>
          </a:p>
        </p:txBody>
      </p:sp>
      <p:sp>
        <p:nvSpPr>
          <p:cNvPr id="12" name="Slide Number Placeholder 11"/>
          <p:cNvSpPr>
            <a:spLocks noGrp="1"/>
          </p:cNvSpPr>
          <p:nvPr>
            <p:ph type="sldNum" sz="quarter" idx="16"/>
          </p:nvPr>
        </p:nvSpPr>
        <p:spPr/>
        <p:txBody>
          <a:bodyPr rtlCol="0"/>
          <a:lstStyle/>
          <a:p>
            <a:fld id="{4BD9B989-B490-4A52-ABD9-BA0CC03BD56C}"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CC24CC-3BD3-4C1D-A71F-E266E76EFACD}" type="datetimeFigureOut">
              <a:rPr lang="en-US" smtClean="0"/>
              <a:pPr/>
              <a:t>7/15/2002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BD9B989-B490-4A52-ABD9-BA0CC03BD5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C24CC-3BD3-4C1D-A71F-E266E76EFACD}" type="datetimeFigureOut">
              <a:rPr lang="en-US" smtClean="0"/>
              <a:pPr/>
              <a:t>7/15/2002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BD9B989-B490-4A52-ABD9-BA0CC03BD5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CC24CC-3BD3-4C1D-A71F-E266E76EFACD}" type="datetimeFigureOut">
              <a:rPr lang="en-US" smtClean="0"/>
              <a:pPr/>
              <a:t>7/15/2002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BD9B989-B490-4A52-ABD9-BA0CC03BD56C}"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CCC24CC-3BD3-4C1D-A71F-E266E76EFACD}" type="datetimeFigureOut">
              <a:rPr lang="en-US" smtClean="0"/>
              <a:pPr/>
              <a:t>7/15/2002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BD9B989-B490-4A52-ABD9-BA0CC03BD56C}"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CCC24CC-3BD3-4C1D-A71F-E266E76EFACD}" type="datetimeFigureOut">
              <a:rPr lang="en-US" smtClean="0"/>
              <a:pPr/>
              <a:t>7/15/2002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BD9B989-B490-4A52-ABD9-BA0CC03BD5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wrap="square" lIns="91440" tIns="45720" rIns="91440" bIns="45720" numCol="1" anchorCtr="0" compatLnSpc="1">
            <a:prstTxWarp prst="textNoShape">
              <a:avLst/>
            </a:prstTxWarp>
          </a:bodyPr>
          <a:lstStyle/>
          <a:p>
            <a:pPr indent="484188" eaLnBrk="1" hangingPunct="1">
              <a:defRPr/>
            </a:pPr>
            <a:endParaRPr lang="en-US" smtClean="0">
              <a:effectLst>
                <a:outerShdw blurRad="38100" dist="38100" dir="2700000" algn="tl">
                  <a:srgbClr val="000000"/>
                </a:outerShdw>
              </a:effectLst>
              <a:ea typeface="+mj-ea"/>
            </a:endParaRPr>
          </a:p>
        </p:txBody>
      </p:sp>
      <p:sp>
        <p:nvSpPr>
          <p:cNvPr id="4099"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R="0" eaLnBrk="1" hangingPunct="1">
              <a:spcBef>
                <a:spcPct val="0"/>
              </a:spcBef>
            </a:pPr>
            <a:endParaRPr lang="en-US" altLang="en-US" smtClean="0">
              <a:ln>
                <a:noFill/>
              </a:ln>
              <a:solidFill>
                <a:srgbClr val="FFFFFF"/>
              </a:solidFill>
            </a:endParaRPr>
          </a:p>
        </p:txBody>
      </p:sp>
      <p:pic>
        <p:nvPicPr>
          <p:cNvPr id="4100" name="Picture 4" descr="http://uploadtak.com/images/l345_in_the_name_of_god_2.jpg"/>
          <p:cNvPicPr>
            <a:picLocks noChangeAspect="1" noChangeArrowheads="1"/>
          </p:cNvPicPr>
          <p:nvPr/>
        </p:nvPicPr>
        <p:blipFill>
          <a:blip r:embed="rId3" cstate="print"/>
          <a:srcRect/>
          <a:stretch>
            <a:fillRect/>
          </a:stretch>
        </p:blipFill>
        <p:spPr bwMode="auto">
          <a:xfrm>
            <a:off x="-80595" y="0"/>
            <a:ext cx="9224597"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fontScale="85000" lnSpcReduction="20000"/>
          </a:bodyPr>
          <a:lstStyle/>
          <a:p>
            <a:fld id="{042AED99-7FB4-404E-8A97-64753DCE42EC}" type="slidenum">
              <a:rPr kumimoji="0" lang="en-US" smtClean="0"/>
              <a:pPr/>
              <a:t>10</a:t>
            </a:fld>
            <a:endParaRPr kumimoji="0" lang="en-US"/>
          </a:p>
        </p:txBody>
      </p:sp>
      <p:pic>
        <p:nvPicPr>
          <p:cNvPr id="54275" name="Picture 3"/>
          <p:cNvPicPr>
            <a:picLocks noGrp="1" noChangeAspect="1" noChangeArrowheads="1"/>
          </p:cNvPicPr>
          <p:nvPr>
            <p:ph sz="quarter" idx="1"/>
          </p:nvPr>
        </p:nvPicPr>
        <p:blipFill>
          <a:blip r:embed="rId2" cstate="print"/>
          <a:srcRect/>
          <a:stretch>
            <a:fillRect/>
          </a:stretch>
        </p:blipFill>
        <p:spPr bwMode="auto">
          <a:xfrm>
            <a:off x="1802405" y="2643185"/>
            <a:ext cx="4536853" cy="378071"/>
          </a:xfrm>
          <a:prstGeom prst="rect">
            <a:avLst/>
          </a:prstGeom>
          <a:noFill/>
          <a:ln w="9525" cmpd="sng">
            <a:noFill/>
            <a:miter lim="800000"/>
            <a:headEnd/>
            <a:tailEnd/>
          </a:ln>
          <a:effectLst/>
        </p:spPr>
      </p:pic>
      <p:pic>
        <p:nvPicPr>
          <p:cNvPr id="54274" name="Picture 2"/>
          <p:cNvPicPr>
            <a:picLocks noChangeAspect="1" noChangeArrowheads="1"/>
          </p:cNvPicPr>
          <p:nvPr/>
        </p:nvPicPr>
        <p:blipFill>
          <a:blip r:embed="rId3" cstate="print"/>
          <a:srcRect/>
          <a:stretch>
            <a:fillRect/>
          </a:stretch>
        </p:blipFill>
        <p:spPr bwMode="auto">
          <a:xfrm>
            <a:off x="685800" y="914400"/>
            <a:ext cx="7678023" cy="1643074"/>
          </a:xfrm>
          <a:prstGeom prst="rect">
            <a:avLst/>
          </a:prstGeom>
          <a:noFill/>
          <a:ln w="9525" cmpd="sng">
            <a:noFill/>
            <a:miter lim="800000"/>
            <a:headEnd/>
            <a:tailEnd/>
          </a:ln>
          <a:effectLst/>
        </p:spPr>
      </p:pic>
      <p:pic>
        <p:nvPicPr>
          <p:cNvPr id="54276" name="Picture 4"/>
          <p:cNvPicPr>
            <a:picLocks noChangeAspect="1" noChangeArrowheads="1"/>
          </p:cNvPicPr>
          <p:nvPr/>
        </p:nvPicPr>
        <p:blipFill>
          <a:blip r:embed="rId4" cstate="print"/>
          <a:srcRect/>
          <a:stretch>
            <a:fillRect/>
          </a:stretch>
        </p:blipFill>
        <p:spPr bwMode="auto">
          <a:xfrm>
            <a:off x="5429258" y="3687722"/>
            <a:ext cx="2615718" cy="260394"/>
          </a:xfrm>
          <a:prstGeom prst="rect">
            <a:avLst/>
          </a:prstGeom>
          <a:noFill/>
          <a:ln w="9525" cmpd="sng">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normAutofit fontScale="85000" lnSpcReduction="20000"/>
          </a:bodyPr>
          <a:lstStyle/>
          <a:p>
            <a:fld id="{042AED99-7FB4-404E-8A97-64753DCE42EC}" type="slidenum">
              <a:rPr kumimoji="0" lang="en-US" smtClean="0"/>
              <a:pPr/>
              <a:t>11</a:t>
            </a:fld>
            <a:endParaRPr kumimoji="0" lang="en-US"/>
          </a:p>
        </p:txBody>
      </p:sp>
      <p:sp>
        <p:nvSpPr>
          <p:cNvPr id="2" name="Content Placeholder 1"/>
          <p:cNvSpPr>
            <a:spLocks noGrp="1"/>
          </p:cNvSpPr>
          <p:nvPr>
            <p:ph sz="quarter" idx="1"/>
          </p:nvPr>
        </p:nvSpPr>
        <p:spPr/>
        <p:txBody>
          <a:bodyPr/>
          <a:lstStyle/>
          <a:p>
            <a:endParaRPr lang="en-US"/>
          </a:p>
        </p:txBody>
      </p:sp>
      <p:graphicFrame>
        <p:nvGraphicFramePr>
          <p:cNvPr id="5" name="Content Placeholder 6"/>
          <p:cNvGraphicFramePr>
            <a:graphicFrameLocks/>
          </p:cNvGraphicFramePr>
          <p:nvPr>
            <p:extLst>
              <p:ext uri="{D42A27DB-BD31-4B8C-83A1-F6EECF244321}">
                <p14:modId xmlns="" xmlns:p14="http://schemas.microsoft.com/office/powerpoint/2010/main" val="1943807739"/>
              </p:ext>
            </p:extLst>
          </p:nvPr>
        </p:nvGraphicFramePr>
        <p:xfrm>
          <a:off x="549491" y="571504"/>
          <a:ext cx="7603909" cy="5943600"/>
        </p:xfrm>
        <a:graphic>
          <a:graphicData uri="http://schemas.openxmlformats.org/drawingml/2006/table">
            <a:tbl>
              <a:tblPr firstRow="1" bandRow="1">
                <a:tableStyleId>{5C22544A-7EE6-4342-B048-85BDC9FD1C3A}</a:tableStyleId>
              </a:tblPr>
              <a:tblGrid>
                <a:gridCol w="4106601"/>
                <a:gridCol w="1135108"/>
                <a:gridCol w="1219200"/>
                <a:gridCol w="1143000"/>
              </a:tblGrid>
              <a:tr h="826478">
                <a:tc>
                  <a:txBody>
                    <a:bodyPr/>
                    <a:lstStyle/>
                    <a:p>
                      <a:pPr algn="ctr"/>
                      <a:r>
                        <a:rPr kumimoji="0" lang="fa-IR" sz="1800" b="1" kern="1200" dirty="0" smtClean="0">
                          <a:solidFill>
                            <a:schemeClr val="lt1"/>
                          </a:solidFill>
                          <a:latin typeface="+mn-lt"/>
                          <a:ea typeface="+mn-ea"/>
                          <a:cs typeface="+mn-cs"/>
                        </a:rPr>
                        <a:t>نتایج </a:t>
                      </a:r>
                    </a:p>
                    <a:p>
                      <a:pPr algn="ctr"/>
                      <a:endParaRPr kumimoji="0" lang="fa-IR" sz="1800" b="1" kern="1200" dirty="0" smtClean="0">
                        <a:solidFill>
                          <a:schemeClr val="lt1"/>
                        </a:solidFill>
                        <a:latin typeface="+mn-lt"/>
                        <a:ea typeface="+mn-ea"/>
                        <a:cs typeface="+mn-cs"/>
                      </a:endParaRPr>
                    </a:p>
                    <a:p>
                      <a:pPr algn="ctr"/>
                      <a:r>
                        <a:rPr kumimoji="0" lang="fa-IR" sz="1800" b="1" kern="1200" dirty="0" smtClean="0">
                          <a:solidFill>
                            <a:schemeClr val="lt1"/>
                          </a:solidFill>
                          <a:latin typeface="+mn-lt"/>
                          <a:ea typeface="+mn-ea"/>
                          <a:cs typeface="+mn-cs"/>
                        </a:rPr>
                        <a:t>            </a:t>
                      </a:r>
                      <a:endParaRPr lang="en-US" dirty="0"/>
                    </a:p>
                  </a:txBody>
                  <a:tcPr marL="84406" marR="84406">
                    <a:solidFill>
                      <a:srgbClr val="49A593"/>
                    </a:solidFill>
                  </a:tcPr>
                </a:tc>
                <a:tc>
                  <a:txBody>
                    <a:bodyPr/>
                    <a:lstStyle/>
                    <a:p>
                      <a:pPr algn="ctr"/>
                      <a:r>
                        <a:rPr kumimoji="0" lang="fa-IR" sz="1800" b="1" kern="1200" dirty="0" smtClean="0">
                          <a:solidFill>
                            <a:schemeClr val="lt1"/>
                          </a:solidFill>
                          <a:latin typeface="+mn-lt"/>
                          <a:ea typeface="+mn-ea"/>
                          <a:cs typeface="+mn-cs"/>
                        </a:rPr>
                        <a:t>محل انجام            </a:t>
                      </a:r>
                      <a:endParaRPr lang="en-US" dirty="0"/>
                    </a:p>
                  </a:txBody>
                  <a:tcPr marL="84406" marR="84406">
                    <a:solidFill>
                      <a:srgbClr val="49A593"/>
                    </a:solidFill>
                  </a:tcPr>
                </a:tc>
                <a:tc>
                  <a:txBody>
                    <a:bodyPr/>
                    <a:lstStyle/>
                    <a:p>
                      <a:pPr algn="ctr"/>
                      <a:r>
                        <a:rPr kumimoji="0" lang="fa-IR" sz="1800" b="1" kern="1200" dirty="0" smtClean="0">
                          <a:solidFill>
                            <a:schemeClr val="lt1"/>
                          </a:solidFill>
                          <a:latin typeface="+mn-lt"/>
                          <a:ea typeface="+mn-ea"/>
                          <a:cs typeface="+mn-cs"/>
                        </a:rPr>
                        <a:t>تعداد نمونه </a:t>
                      </a:r>
                    </a:p>
                    <a:p>
                      <a:pPr algn="ctr"/>
                      <a:r>
                        <a:rPr kumimoji="0" lang="fa-IR" sz="1800" b="1" kern="1200" dirty="0" smtClean="0">
                          <a:solidFill>
                            <a:schemeClr val="lt1"/>
                          </a:solidFill>
                          <a:latin typeface="+mn-lt"/>
                          <a:ea typeface="+mn-ea"/>
                          <a:cs typeface="+mn-cs"/>
                        </a:rPr>
                        <a:t>سال مطالعه   </a:t>
                      </a:r>
                      <a:endParaRPr lang="en-US" dirty="0"/>
                    </a:p>
                  </a:txBody>
                  <a:tcPr marL="84406" marR="84406">
                    <a:solidFill>
                      <a:srgbClr val="49A593"/>
                    </a:solidFill>
                  </a:tcPr>
                </a:tc>
                <a:tc>
                  <a:txBody>
                    <a:bodyPr/>
                    <a:lstStyle/>
                    <a:p>
                      <a:pPr algn="ctr"/>
                      <a:r>
                        <a:rPr kumimoji="0" lang="fa-IR" sz="1800" b="1" kern="1200" dirty="0" smtClean="0">
                          <a:solidFill>
                            <a:schemeClr val="lt1"/>
                          </a:solidFill>
                          <a:latin typeface="+mn-lt"/>
                          <a:ea typeface="+mn-ea"/>
                          <a:cs typeface="+mn-cs"/>
                        </a:rPr>
                        <a:t>نوع مطالعه</a:t>
                      </a:r>
                      <a:r>
                        <a:rPr kumimoji="0" lang="en-US" sz="1800" b="1" kern="1200" dirty="0" smtClean="0">
                          <a:solidFill>
                            <a:schemeClr val="lt1"/>
                          </a:solidFill>
                          <a:latin typeface="+mn-lt"/>
                          <a:ea typeface="+mn-ea"/>
                          <a:cs typeface="+mn-cs"/>
                        </a:rPr>
                        <a:t>  </a:t>
                      </a:r>
                      <a:r>
                        <a:rPr kumimoji="0" lang="fa-IR" sz="1800" b="1" kern="1200" dirty="0" smtClean="0">
                          <a:solidFill>
                            <a:schemeClr val="lt1"/>
                          </a:solidFill>
                          <a:latin typeface="+mn-lt"/>
                          <a:ea typeface="+mn-ea"/>
                          <a:cs typeface="+mn-cs"/>
                        </a:rPr>
                        <a:t>   </a:t>
                      </a:r>
                      <a:endParaRPr lang="en-US" dirty="0"/>
                    </a:p>
                  </a:txBody>
                  <a:tcPr marL="84406" marR="84406">
                    <a:solidFill>
                      <a:srgbClr val="49A593"/>
                    </a:solidFill>
                  </a:tcPr>
                </a:tc>
              </a:tr>
              <a:tr h="4545626">
                <a:tc>
                  <a:txBody>
                    <a:bodyPr/>
                    <a:lstStyle/>
                    <a:p>
                      <a:pPr algn="r" rtl="1"/>
                      <a:r>
                        <a:rPr kumimoji="0" lang="fa-IR" sz="1800" kern="1200" dirty="0" smtClean="0">
                          <a:solidFill>
                            <a:schemeClr val="dk1"/>
                          </a:solidFill>
                          <a:latin typeface="+mn-lt"/>
                          <a:ea typeface="+mn-ea"/>
                          <a:cs typeface="+mn-cs"/>
                        </a:rPr>
                        <a:t>در طی یازده سال پیگیری </a:t>
                      </a:r>
                      <a:r>
                        <a:rPr kumimoji="0" lang="en-US" sz="1800" kern="1200" dirty="0" smtClean="0">
                          <a:solidFill>
                            <a:schemeClr val="dk1"/>
                          </a:solidFill>
                          <a:latin typeface="+mn-lt"/>
                          <a:ea typeface="+mn-ea"/>
                          <a:cs typeface="+mn-cs"/>
                        </a:rPr>
                        <a:t>3/5</a:t>
                      </a:r>
                      <a:r>
                        <a:rPr kumimoji="0" lang="fa-IR" sz="1800" kern="1200" dirty="0" smtClean="0">
                          <a:solidFill>
                            <a:schemeClr val="dk1"/>
                          </a:solidFill>
                          <a:latin typeface="+mn-lt"/>
                          <a:ea typeface="+mn-ea"/>
                          <a:cs typeface="+mn-cs"/>
                        </a:rPr>
                        <a:t> درصد از زنان مورد مطالعه و </a:t>
                      </a:r>
                      <a:r>
                        <a:rPr kumimoji="0" lang="en-US" sz="1800" kern="1200" dirty="0" smtClean="0">
                          <a:solidFill>
                            <a:schemeClr val="dk1"/>
                          </a:solidFill>
                          <a:latin typeface="+mn-lt"/>
                          <a:ea typeface="+mn-ea"/>
                          <a:cs typeface="+mn-cs"/>
                        </a:rPr>
                        <a:t>3</a:t>
                      </a:r>
                      <a:r>
                        <a:rPr kumimoji="0" lang="fa-IR" sz="1800" kern="1200" dirty="0" smtClean="0">
                          <a:solidFill>
                            <a:schemeClr val="dk1"/>
                          </a:solidFill>
                          <a:latin typeface="+mn-lt"/>
                          <a:ea typeface="+mn-ea"/>
                          <a:cs typeface="+mn-cs"/>
                        </a:rPr>
                        <a:t>/1 درصد از مردان دچار هیپوتیروئیدی شده اند در همین راستا 1/1% زنان و </a:t>
                      </a:r>
                      <a:r>
                        <a:rPr kumimoji="0" lang="en-US" sz="1800" kern="1200" dirty="0" smtClean="0">
                          <a:solidFill>
                            <a:schemeClr val="dk1"/>
                          </a:solidFill>
                          <a:latin typeface="+mn-lt"/>
                          <a:ea typeface="+mn-ea"/>
                          <a:cs typeface="+mn-cs"/>
                        </a:rPr>
                        <a:t>6</a:t>
                      </a:r>
                      <a:r>
                        <a:rPr kumimoji="0" lang="fa-IR" sz="1800" kern="1200" dirty="0" smtClean="0">
                          <a:solidFill>
                            <a:schemeClr val="dk1"/>
                          </a:solidFill>
                          <a:latin typeface="+mn-lt"/>
                          <a:ea typeface="+mn-ea"/>
                          <a:cs typeface="+mn-cs"/>
                        </a:rPr>
                        <a:t>/0% مردان دچار هیپرتیروئیدی شده اند در زنان ریسک هیپوتیروئیدی با افزایش سطح پایه </a:t>
                      </a:r>
                      <a:r>
                        <a:rPr kumimoji="0" lang="en-US" sz="1800" kern="120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افزایش یافت </a:t>
                      </a:r>
                      <a:r>
                        <a:rPr kumimoji="0" lang="en-US" sz="1800" kern="1200" dirty="0" err="1" smtClean="0">
                          <a:solidFill>
                            <a:schemeClr val="dk1"/>
                          </a:solidFill>
                          <a:latin typeface="+mn-lt"/>
                          <a:ea typeface="+mn-ea"/>
                          <a:cs typeface="+mn-cs"/>
                        </a:rPr>
                        <a:t>P</a:t>
                      </a:r>
                      <a:r>
                        <a:rPr kumimoji="0" lang="en-US" sz="1800" kern="1200" baseline="-25000" dirty="0" err="1" smtClean="0">
                          <a:solidFill>
                            <a:schemeClr val="dk1"/>
                          </a:solidFill>
                          <a:latin typeface="+mn-lt"/>
                          <a:ea typeface="+mn-ea"/>
                          <a:cs typeface="+mn-cs"/>
                        </a:rPr>
                        <a:t>Trend</a:t>
                      </a:r>
                      <a:r>
                        <a:rPr kumimoji="0" lang="en-US" sz="1800" kern="1200" dirty="0" smtClean="0">
                          <a:solidFill>
                            <a:schemeClr val="dk1"/>
                          </a:solidFill>
                          <a:latin typeface="+mn-lt"/>
                          <a:ea typeface="+mn-ea"/>
                          <a:cs typeface="+mn-cs"/>
                        </a:rPr>
                        <a:t>&lt;0.001</a:t>
                      </a:r>
                      <a:r>
                        <a:rPr kumimoji="0" lang="fa-IR" sz="1800" kern="1200" dirty="0" smtClean="0">
                          <a:solidFill>
                            <a:schemeClr val="dk1"/>
                          </a:solidFill>
                          <a:latin typeface="+mn-lt"/>
                          <a:ea typeface="+mn-ea"/>
                          <a:cs typeface="+mn-cs"/>
                        </a:rPr>
                        <a:t>. در </a:t>
                      </a:r>
                      <a:r>
                        <a:rPr kumimoji="0" lang="en-US" sz="1800" kern="120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پایه بین</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/Lit </a:t>
                      </a:r>
                      <a:r>
                        <a:rPr kumimoji="0" lang="fa-IR" sz="1800" kern="1200" dirty="0" smtClean="0">
                          <a:solidFill>
                            <a:schemeClr val="dk1"/>
                          </a:solidFill>
                          <a:latin typeface="+mn-lt"/>
                          <a:ea typeface="+mn-ea"/>
                          <a:cs typeface="+mn-cs"/>
                        </a:rPr>
                        <a:t> 4-4/5  سطح </a:t>
                      </a:r>
                      <a:r>
                        <a:rPr kumimoji="0" lang="en-US" sz="1800" kern="1200" dirty="0" smtClean="0">
                          <a:solidFill>
                            <a:schemeClr val="dk1"/>
                          </a:solidFill>
                          <a:latin typeface="+mn-lt"/>
                          <a:ea typeface="+mn-ea"/>
                          <a:cs typeface="+mn-cs"/>
                        </a:rPr>
                        <a:t>TPO </a:t>
                      </a:r>
                      <a:r>
                        <a:rPr kumimoji="0" lang="en-US" sz="1800" kern="1200" dirty="0" err="1" smtClean="0">
                          <a:solidFill>
                            <a:schemeClr val="dk1"/>
                          </a:solidFill>
                          <a:latin typeface="+mn-lt"/>
                          <a:ea typeface="+mn-ea"/>
                          <a:cs typeface="+mn-cs"/>
                        </a:rPr>
                        <a:t>Ab</a:t>
                      </a:r>
                      <a:r>
                        <a:rPr kumimoji="0" lang="fa-IR" sz="1800" kern="1200" dirty="0" smtClean="0">
                          <a:solidFill>
                            <a:schemeClr val="dk1"/>
                          </a:solidFill>
                          <a:latin typeface="+mn-lt"/>
                          <a:ea typeface="+mn-ea"/>
                          <a:cs typeface="+mn-cs"/>
                        </a:rPr>
                        <a:t> مورد بررسی قرار گرفت با این هدف که این متغیر می تواند پیش بینی بروز را در طی پیگیری افزایش دهد. ریسک هیپوتیروئیدیسم در افراد </a:t>
                      </a:r>
                      <a:r>
                        <a:rPr kumimoji="0" lang="en-US" sz="1800" kern="1200" dirty="0" smtClean="0">
                          <a:solidFill>
                            <a:schemeClr val="dk1"/>
                          </a:solidFill>
                          <a:latin typeface="+mn-lt"/>
                          <a:ea typeface="+mn-ea"/>
                          <a:cs typeface="+mn-cs"/>
                        </a:rPr>
                        <a:t>TPO </a:t>
                      </a:r>
                      <a:r>
                        <a:rPr kumimoji="0" lang="en-US" sz="1800" kern="1200" dirty="0" err="1" smtClean="0">
                          <a:solidFill>
                            <a:schemeClr val="dk1"/>
                          </a:solidFill>
                          <a:latin typeface="+mn-lt"/>
                          <a:ea typeface="+mn-ea"/>
                          <a:cs typeface="+mn-cs"/>
                        </a:rPr>
                        <a:t>Ab</a:t>
                      </a:r>
                      <a:r>
                        <a:rPr kumimoji="0" lang="fa-IR" sz="1800" kern="1200" dirty="0" smtClean="0">
                          <a:solidFill>
                            <a:schemeClr val="dk1"/>
                          </a:solidFill>
                          <a:latin typeface="+mn-lt"/>
                          <a:ea typeface="+mn-ea"/>
                          <a:cs typeface="+mn-cs"/>
                        </a:rPr>
                        <a:t> مثبت در زنان 43.3% (</a:t>
                      </a:r>
                      <a:r>
                        <a:rPr kumimoji="0" lang="en-US" sz="1800" kern="1200" dirty="0" smtClean="0">
                          <a:solidFill>
                            <a:schemeClr val="dk1"/>
                          </a:solidFill>
                          <a:latin typeface="+mn-lt"/>
                          <a:ea typeface="+mn-ea"/>
                          <a:cs typeface="+mn-cs"/>
                        </a:rPr>
                        <a:t>95% CI 29.5-58.1</a:t>
                      </a:r>
                      <a:r>
                        <a:rPr kumimoji="0" lang="fa-IR" sz="1800" kern="1200" dirty="0" smtClean="0">
                          <a:solidFill>
                            <a:schemeClr val="dk1"/>
                          </a:solidFill>
                          <a:latin typeface="+mn-lt"/>
                          <a:ea typeface="+mn-ea"/>
                          <a:cs typeface="+mn-cs"/>
                        </a:rPr>
                        <a:t>) و در مردان 21.5% (</a:t>
                      </a:r>
                      <a:r>
                        <a:rPr kumimoji="0" lang="en-US" sz="1800" kern="1200" dirty="0" smtClean="0">
                          <a:solidFill>
                            <a:schemeClr val="dk1"/>
                          </a:solidFill>
                          <a:latin typeface="+mn-lt"/>
                          <a:ea typeface="+mn-ea"/>
                          <a:cs typeface="+mn-cs"/>
                        </a:rPr>
                        <a:t>95% CI 7.1-49.6</a:t>
                      </a:r>
                      <a:r>
                        <a:rPr kumimoji="0" lang="fa-IR" sz="1800" kern="1200" dirty="0" smtClean="0">
                          <a:solidFill>
                            <a:schemeClr val="dk1"/>
                          </a:solidFill>
                          <a:latin typeface="+mn-lt"/>
                          <a:ea typeface="+mn-ea"/>
                          <a:cs typeface="+mn-cs"/>
                        </a:rPr>
                        <a:t>) در مقایسه با زنان و مردان بدون آنتی بادی در شروع مطالعه بوده است. در مقایسه با زنان با </a:t>
                      </a:r>
                      <a:r>
                        <a:rPr kumimoji="0" lang="en-US" sz="1800" kern="1200" dirty="0" smtClean="0">
                          <a:solidFill>
                            <a:schemeClr val="dk1"/>
                          </a:solidFill>
                          <a:latin typeface="+mn-lt"/>
                          <a:ea typeface="+mn-ea"/>
                          <a:cs typeface="+mn-cs"/>
                        </a:rPr>
                        <a:t>TSH=0.5-1.4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/Lit</a:t>
                      </a:r>
                      <a:r>
                        <a:rPr kumimoji="0" lang="fa-IR" sz="1800" kern="1200" dirty="0" smtClean="0">
                          <a:solidFill>
                            <a:schemeClr val="dk1"/>
                          </a:solidFill>
                          <a:latin typeface="+mn-lt"/>
                          <a:ea typeface="+mn-ea"/>
                          <a:cs typeface="+mn-cs"/>
                        </a:rPr>
                        <a:t> ریسک هیپوتیروئیدیسم در </a:t>
                      </a:r>
                      <a:r>
                        <a:rPr kumimoji="0" lang="en-US" sz="1800" kern="1200" dirty="0" smtClean="0">
                          <a:solidFill>
                            <a:schemeClr val="dk1"/>
                          </a:solidFill>
                          <a:latin typeface="+mn-lt"/>
                          <a:ea typeface="+mn-ea"/>
                          <a:cs typeface="+mn-cs"/>
                        </a:rPr>
                        <a:t>F/U</a:t>
                      </a:r>
                      <a:r>
                        <a:rPr kumimoji="0" lang="fa-IR" sz="1800" kern="1200" dirty="0" smtClean="0">
                          <a:solidFill>
                            <a:schemeClr val="dk1"/>
                          </a:solidFill>
                          <a:latin typeface="+mn-lt"/>
                          <a:ea typeface="+mn-ea"/>
                          <a:cs typeface="+mn-cs"/>
                        </a:rPr>
                        <a:t> دو برابر در زنان با </a:t>
                      </a:r>
                      <a:r>
                        <a:rPr kumimoji="0" lang="en-US" sz="1800" kern="1200" dirty="0" smtClean="0">
                          <a:solidFill>
                            <a:schemeClr val="dk1"/>
                          </a:solidFill>
                          <a:latin typeface="+mn-lt"/>
                          <a:ea typeface="+mn-ea"/>
                          <a:cs typeface="+mn-cs"/>
                        </a:rPr>
                        <a:t>TSH=1.5-1.9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/Lit</a:t>
                      </a:r>
                      <a:r>
                        <a:rPr kumimoji="0" lang="fa-IR" sz="1800" kern="1200" dirty="0" smtClean="0">
                          <a:solidFill>
                            <a:schemeClr val="dk1"/>
                          </a:solidFill>
                          <a:latin typeface="+mn-lt"/>
                          <a:ea typeface="+mn-ea"/>
                          <a:cs typeface="+mn-cs"/>
                        </a:rPr>
                        <a:t> و 8 برابر در زنان با </a:t>
                      </a:r>
                      <a:r>
                        <a:rPr kumimoji="0" lang="en-US" sz="1800" kern="1200" dirty="0" smtClean="0">
                          <a:solidFill>
                            <a:schemeClr val="dk1"/>
                          </a:solidFill>
                          <a:latin typeface="+mn-lt"/>
                          <a:ea typeface="+mn-ea"/>
                          <a:cs typeface="+mn-cs"/>
                        </a:rPr>
                        <a:t>TSH=2.5-2.9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/Lit</a:t>
                      </a:r>
                      <a:r>
                        <a:rPr kumimoji="0" lang="fa-IR" sz="1800" kern="1200" dirty="0" smtClean="0">
                          <a:solidFill>
                            <a:schemeClr val="dk1"/>
                          </a:solidFill>
                          <a:latin typeface="+mn-lt"/>
                          <a:ea typeface="+mn-ea"/>
                          <a:cs typeface="+mn-cs"/>
                        </a:rPr>
                        <a:t> و سی برابر بالاتر در زنان با </a:t>
                      </a:r>
                      <a:r>
                        <a:rPr kumimoji="0" lang="en-US" sz="1800" kern="1200" dirty="0" smtClean="0">
                          <a:solidFill>
                            <a:schemeClr val="dk1"/>
                          </a:solidFill>
                          <a:latin typeface="+mn-lt"/>
                          <a:ea typeface="+mn-ea"/>
                          <a:cs typeface="+mn-cs"/>
                        </a:rPr>
                        <a:t>TSH=4-4.5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/Lit</a:t>
                      </a:r>
                      <a:r>
                        <a:rPr kumimoji="0" lang="fa-IR" sz="1800" kern="1200" dirty="0" smtClean="0">
                          <a:solidFill>
                            <a:schemeClr val="dk1"/>
                          </a:solidFill>
                          <a:latin typeface="+mn-lt"/>
                          <a:ea typeface="+mn-ea"/>
                          <a:cs typeface="+mn-cs"/>
                        </a:rPr>
                        <a:t> بوده است. </a:t>
                      </a:r>
                      <a:endParaRPr lang="en-US" dirty="0"/>
                    </a:p>
                  </a:txBody>
                  <a:tcPr marL="84406" marR="84406">
                    <a:solidFill>
                      <a:srgbClr val="A5D7CD"/>
                    </a:solidFill>
                  </a:tcPr>
                </a:tc>
                <a:tc>
                  <a:txBody>
                    <a:bodyPr/>
                    <a:lstStyle/>
                    <a:p>
                      <a:r>
                        <a:rPr kumimoji="0" lang="en-US" sz="1800" kern="1200" dirty="0" err="1" smtClean="0">
                          <a:solidFill>
                            <a:schemeClr val="dk1"/>
                          </a:solidFill>
                          <a:latin typeface="+mn-lt"/>
                          <a:ea typeface="+mn-ea"/>
                          <a:cs typeface="+mn-cs"/>
                        </a:rPr>
                        <a:t>Norwaya</a:t>
                      </a:r>
                      <a:endParaRPr lang="en-US" dirty="0"/>
                    </a:p>
                  </a:txBody>
                  <a:tcPr marL="84406" marR="84406">
                    <a:solidFill>
                      <a:srgbClr val="A5D7CD"/>
                    </a:solidFill>
                  </a:tcPr>
                </a:tc>
                <a:tc>
                  <a:txBody>
                    <a:bodyPr/>
                    <a:lstStyle/>
                    <a:p>
                      <a:pPr rtl="1"/>
                      <a:r>
                        <a:rPr kumimoji="0" lang="fa-IR" sz="1800" kern="1200" dirty="0" smtClean="0">
                          <a:solidFill>
                            <a:schemeClr val="dk1"/>
                          </a:solidFill>
                          <a:latin typeface="+mn-lt"/>
                          <a:ea typeface="+mn-ea"/>
                          <a:cs typeface="+mn-cs"/>
                        </a:rPr>
                        <a:t>15106 نفر  </a:t>
                      </a:r>
                    </a:p>
                    <a:p>
                      <a:pPr rtl="1"/>
                      <a:endParaRPr kumimoji="0" lang="en-US" sz="1800" kern="1200" dirty="0" smtClean="0">
                        <a:solidFill>
                          <a:schemeClr val="dk1"/>
                        </a:solidFill>
                        <a:latin typeface="+mn-lt"/>
                        <a:ea typeface="+mn-ea"/>
                        <a:cs typeface="+mn-cs"/>
                      </a:endParaRPr>
                    </a:p>
                    <a:p>
                      <a:r>
                        <a:rPr lang="fa-IR" dirty="0" smtClean="0"/>
                        <a:t>1995-2006</a:t>
                      </a:r>
                      <a:endParaRPr lang="en-US" dirty="0"/>
                    </a:p>
                  </a:txBody>
                  <a:tcPr marL="84406" marR="84406">
                    <a:solidFill>
                      <a:srgbClr val="A5D7CD"/>
                    </a:solidFill>
                  </a:tcPr>
                </a:tc>
                <a:tc>
                  <a:txBody>
                    <a:bodyPr/>
                    <a:lstStyle/>
                    <a:p>
                      <a:r>
                        <a:rPr kumimoji="0" lang="fa-IR" sz="1800" kern="1200" dirty="0" smtClean="0">
                          <a:solidFill>
                            <a:schemeClr val="dk1"/>
                          </a:solidFill>
                          <a:latin typeface="+mn-lt"/>
                          <a:ea typeface="+mn-ea"/>
                          <a:cs typeface="+mn-cs"/>
                        </a:rPr>
                        <a:t>کوهورت</a:t>
                      </a:r>
                      <a:endParaRPr lang="en-US" dirty="0"/>
                    </a:p>
                  </a:txBody>
                  <a:tcPr marL="84406" marR="84406">
                    <a:solidFill>
                      <a:srgbClr val="A5D7CD"/>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7" name="Picture 3"/>
          <p:cNvPicPr>
            <a:picLocks noGrp="1" noChangeAspect="1" noChangeArrowheads="1"/>
          </p:cNvPicPr>
          <p:nvPr>
            <p:ph sz="quarter" idx="1"/>
          </p:nvPr>
        </p:nvPicPr>
        <p:blipFill>
          <a:blip r:embed="rId2" cstate="print"/>
          <a:stretch>
            <a:fillRect/>
          </a:stretch>
        </p:blipFill>
        <p:spPr bwMode="auto">
          <a:xfrm>
            <a:off x="2841625" y="3748087"/>
            <a:ext cx="3695700" cy="200025"/>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228601" y="685800"/>
            <a:ext cx="8686800" cy="1752599"/>
          </a:xfrm>
          <a:prstGeom prst="rect">
            <a:avLst/>
          </a:prstGeom>
          <a:noFill/>
          <a:ln w="9525">
            <a:noFill/>
            <a:miter lim="800000"/>
            <a:headEnd/>
            <a:tailEnd/>
          </a:ln>
          <a:effectLst/>
        </p:spPr>
      </p:pic>
      <p:sp>
        <p:nvSpPr>
          <p:cNvPr id="8" name="Rectangle 7"/>
          <p:cNvSpPr/>
          <p:nvPr/>
        </p:nvSpPr>
        <p:spPr>
          <a:xfrm>
            <a:off x="2895600" y="4038600"/>
            <a:ext cx="5715000" cy="261610"/>
          </a:xfrm>
          <a:prstGeom prst="rect">
            <a:avLst/>
          </a:prstGeom>
        </p:spPr>
        <p:txBody>
          <a:bodyPr wrap="square">
            <a:spAutoFit/>
          </a:bodyPr>
          <a:lstStyle/>
          <a:p>
            <a:r>
              <a:rPr lang="en-US" sz="1100" dirty="0" smtClean="0"/>
              <a:t>The Journal of Clinical Endocrinology &amp; Metabolism 87(7):3221–3226</a:t>
            </a:r>
            <a:endParaRPr lang="en-US" sz="11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sz="quarter" idx="1"/>
          </p:nvPr>
        </p:nvSpPr>
        <p:spPr/>
        <p:txBody>
          <a:bodyPr/>
          <a:lstStyle/>
          <a:p>
            <a:endParaRPr lang="en-US"/>
          </a:p>
        </p:txBody>
      </p:sp>
      <p:graphicFrame>
        <p:nvGraphicFramePr>
          <p:cNvPr id="4" name="Content Placeholder 6"/>
          <p:cNvGraphicFramePr>
            <a:graphicFrameLocks/>
          </p:cNvGraphicFramePr>
          <p:nvPr/>
        </p:nvGraphicFramePr>
        <p:xfrm>
          <a:off x="228599" y="304800"/>
          <a:ext cx="8001000" cy="5669280"/>
        </p:xfrm>
        <a:graphic>
          <a:graphicData uri="http://schemas.openxmlformats.org/drawingml/2006/table">
            <a:tbl>
              <a:tblPr firstRow="1" bandRow="1">
                <a:tableStyleId>{5C22544A-7EE6-4342-B048-85BDC9FD1C3A}</a:tableStyleId>
              </a:tblPr>
              <a:tblGrid>
                <a:gridCol w="4503440"/>
                <a:gridCol w="963083"/>
                <a:gridCol w="666750"/>
                <a:gridCol w="1867727"/>
              </a:tblGrid>
              <a:tr h="820615">
                <a:tc>
                  <a:txBody>
                    <a:bodyPr/>
                    <a:lstStyle/>
                    <a:p>
                      <a:pPr algn="ctr"/>
                      <a:r>
                        <a:rPr kumimoji="0" lang="fa-IR" sz="1800" b="1" kern="1200" dirty="0" smtClean="0">
                          <a:solidFill>
                            <a:schemeClr val="lt1"/>
                          </a:solidFill>
                          <a:latin typeface="+mn-lt"/>
                          <a:ea typeface="+mn-ea"/>
                          <a:cs typeface="+mn-cs"/>
                        </a:rPr>
                        <a:t>نتایج</a:t>
                      </a:r>
                    </a:p>
                    <a:p>
                      <a:pPr algn="ctr"/>
                      <a:r>
                        <a:rPr kumimoji="0" lang="fa-IR" sz="1800" b="1" kern="1200" dirty="0" smtClean="0">
                          <a:solidFill>
                            <a:schemeClr val="lt1"/>
                          </a:solidFill>
                          <a:latin typeface="+mn-lt"/>
                          <a:ea typeface="+mn-ea"/>
                          <a:cs typeface="+mn-cs"/>
                        </a:rPr>
                        <a:t>                  </a:t>
                      </a:r>
                      <a:endParaRPr lang="en-US" dirty="0"/>
                    </a:p>
                  </a:txBody>
                  <a:tcPr marL="84406" marR="84406">
                    <a:solidFill>
                      <a:srgbClr val="FF9966"/>
                    </a:solidFill>
                  </a:tcPr>
                </a:tc>
                <a:tc>
                  <a:txBody>
                    <a:bodyPr/>
                    <a:lstStyle/>
                    <a:p>
                      <a:pPr algn="ctr"/>
                      <a:r>
                        <a:rPr kumimoji="0" lang="fa-IR" sz="1800" b="1" kern="1200" dirty="0" smtClean="0">
                          <a:solidFill>
                            <a:schemeClr val="lt1"/>
                          </a:solidFill>
                          <a:latin typeface="+mn-lt"/>
                          <a:ea typeface="+mn-ea"/>
                          <a:cs typeface="+mn-cs"/>
                        </a:rPr>
                        <a:t>محل انجام                    </a:t>
                      </a:r>
                      <a:endParaRPr lang="en-US" dirty="0"/>
                    </a:p>
                  </a:txBody>
                  <a:tcPr marL="84406" marR="84406">
                    <a:solidFill>
                      <a:srgbClr val="FF9966"/>
                    </a:solidFill>
                  </a:tcPr>
                </a:tc>
                <a:tc>
                  <a:txBody>
                    <a:bodyPr/>
                    <a:lstStyle/>
                    <a:p>
                      <a:pPr algn="ctr"/>
                      <a:r>
                        <a:rPr kumimoji="0" lang="fa-IR" sz="1800" b="1" kern="1200" dirty="0" smtClean="0">
                          <a:solidFill>
                            <a:schemeClr val="lt1"/>
                          </a:solidFill>
                          <a:latin typeface="+mn-lt"/>
                          <a:ea typeface="+mn-ea"/>
                          <a:cs typeface="+mn-cs"/>
                        </a:rPr>
                        <a:t>تعداد</a:t>
                      </a:r>
                      <a:endParaRPr kumimoji="0" lang="en-US" sz="1800" b="1" kern="1200" dirty="0" smtClean="0">
                        <a:solidFill>
                          <a:schemeClr val="lt1"/>
                        </a:solidFill>
                        <a:latin typeface="+mn-lt"/>
                        <a:ea typeface="+mn-ea"/>
                        <a:cs typeface="+mn-cs"/>
                      </a:endParaRPr>
                    </a:p>
                    <a:p>
                      <a:pPr algn="ctr"/>
                      <a:r>
                        <a:rPr kumimoji="0" lang="fa-IR" sz="1800" b="1" kern="1200" dirty="0" smtClean="0">
                          <a:solidFill>
                            <a:schemeClr val="lt1"/>
                          </a:solidFill>
                          <a:latin typeface="+mn-lt"/>
                          <a:ea typeface="+mn-ea"/>
                          <a:cs typeface="+mn-cs"/>
                        </a:rPr>
                        <a:t>سال </a:t>
                      </a:r>
                      <a:endParaRPr lang="en-US" dirty="0"/>
                    </a:p>
                  </a:txBody>
                  <a:tcPr marL="84406" marR="84406">
                    <a:solidFill>
                      <a:srgbClr val="FF9966"/>
                    </a:solidFill>
                  </a:tcPr>
                </a:tc>
                <a:tc>
                  <a:txBody>
                    <a:bodyPr/>
                    <a:lstStyle/>
                    <a:p>
                      <a:pPr algn="ctr"/>
                      <a:r>
                        <a:rPr kumimoji="0" lang="fa-IR" sz="1800" b="1" kern="1200" dirty="0" smtClean="0">
                          <a:solidFill>
                            <a:schemeClr val="lt1"/>
                          </a:solidFill>
                          <a:latin typeface="+mn-lt"/>
                          <a:ea typeface="+mn-ea"/>
                          <a:cs typeface="+mn-cs"/>
                        </a:rPr>
                        <a:t>نوع مطالعه</a:t>
                      </a:r>
                      <a:endParaRPr lang="en-US" dirty="0"/>
                    </a:p>
                  </a:txBody>
                  <a:tcPr marL="84406" marR="84406">
                    <a:solidFill>
                      <a:srgbClr val="FF9966"/>
                    </a:solidFill>
                  </a:tcPr>
                </a:tc>
              </a:tr>
              <a:tr h="4513385">
                <a:tc>
                  <a:txBody>
                    <a:bodyPr/>
                    <a:lstStyle/>
                    <a:p>
                      <a:pPr algn="r" rtl="1"/>
                      <a:r>
                        <a:rPr kumimoji="0" lang="fa-IR" sz="1800" kern="1200" dirty="0" smtClean="0">
                          <a:solidFill>
                            <a:schemeClr val="dk1"/>
                          </a:solidFill>
                          <a:latin typeface="+mn-lt"/>
                          <a:ea typeface="+mn-ea"/>
                          <a:cs typeface="+mn-cs"/>
                        </a:rPr>
                        <a:t>در این مطالعه سیر </a:t>
                      </a:r>
                      <a:r>
                        <a:rPr kumimoji="0" lang="fa-IR" sz="1800" kern="1200" dirty="0" err="1" smtClean="0">
                          <a:solidFill>
                            <a:schemeClr val="dk1"/>
                          </a:solidFill>
                          <a:latin typeface="+mn-lt"/>
                          <a:ea typeface="+mn-ea"/>
                          <a:cs typeface="+mn-cs"/>
                        </a:rPr>
                        <a:t>هیپوتیروئیدیسم</a:t>
                      </a:r>
                      <a:r>
                        <a:rPr kumimoji="0" lang="fa-IR" sz="1800" kern="1200" dirty="0" smtClean="0">
                          <a:solidFill>
                            <a:schemeClr val="dk1"/>
                          </a:solidFill>
                          <a:latin typeface="+mn-lt"/>
                          <a:ea typeface="+mn-ea"/>
                          <a:cs typeface="+mn-cs"/>
                        </a:rPr>
                        <a:t> تحت بالینی در مدت زمان </a:t>
                      </a:r>
                      <a:r>
                        <a:rPr kumimoji="0" lang="en-US" sz="1800" kern="1200" dirty="0" smtClean="0">
                          <a:solidFill>
                            <a:schemeClr val="dk1"/>
                          </a:solidFill>
                          <a:latin typeface="+mn-lt"/>
                          <a:ea typeface="+mn-ea"/>
                          <a:cs typeface="+mn-cs"/>
                        </a:rPr>
                        <a:t>9/2</a:t>
                      </a:r>
                      <a:r>
                        <a:rPr kumimoji="0" lang="fa-IR" sz="1800" kern="1200" dirty="0" smtClean="0">
                          <a:solidFill>
                            <a:schemeClr val="dk1"/>
                          </a:solidFill>
                          <a:latin typeface="+mn-lt"/>
                          <a:ea typeface="+mn-ea"/>
                          <a:cs typeface="+mn-cs"/>
                        </a:rPr>
                        <a:t> در 82 زن تحت بررسی قرار گرفت. کل </a:t>
                      </a:r>
                      <a:r>
                        <a:rPr kumimoji="0" lang="fa-IR" sz="1800" kern="1200" dirty="0" err="1" smtClean="0">
                          <a:solidFill>
                            <a:schemeClr val="dk1"/>
                          </a:solidFill>
                          <a:latin typeface="+mn-lt"/>
                          <a:ea typeface="+mn-ea"/>
                          <a:cs typeface="+mn-cs"/>
                        </a:rPr>
                        <a:t>کوهورت</a:t>
                      </a:r>
                      <a:r>
                        <a:rPr kumimoji="0" lang="fa-IR" sz="1800" kern="1200" dirty="0" smtClean="0">
                          <a:solidFill>
                            <a:schemeClr val="dk1"/>
                          </a:solidFill>
                          <a:latin typeface="+mn-lt"/>
                          <a:ea typeface="+mn-ea"/>
                          <a:cs typeface="+mn-cs"/>
                        </a:rPr>
                        <a:t> به سه </a:t>
                      </a:r>
                      <a:r>
                        <a:rPr kumimoji="0" lang="fa-IR" sz="1800" kern="1200" dirty="0" err="1" smtClean="0">
                          <a:solidFill>
                            <a:schemeClr val="dk1"/>
                          </a:solidFill>
                          <a:latin typeface="+mn-lt"/>
                          <a:ea typeface="+mn-ea"/>
                          <a:cs typeface="+mn-cs"/>
                        </a:rPr>
                        <a:t>زیرگروه</a:t>
                      </a:r>
                      <a:r>
                        <a:rPr kumimoji="0" lang="fa-IR" sz="1800" kern="1200" dirty="0" smtClean="0">
                          <a:solidFill>
                            <a:schemeClr val="dk1"/>
                          </a:solidFill>
                          <a:latin typeface="+mn-lt"/>
                          <a:ea typeface="+mn-ea"/>
                          <a:cs typeface="+mn-cs"/>
                        </a:rPr>
                        <a:t> تقسیم شد که بر اساس سطح سرمی </a:t>
                      </a:r>
                      <a:r>
                        <a:rPr kumimoji="0" lang="en-US" sz="1800" kern="1200" dirty="0" smtClean="0">
                          <a:solidFill>
                            <a:schemeClr val="dk1"/>
                          </a:solidFill>
                          <a:latin typeface="+mn-lt"/>
                          <a:ea typeface="+mn-ea"/>
                          <a:cs typeface="+mn-cs"/>
                        </a:rPr>
                        <a:t>TSH </a:t>
                      </a:r>
                      <a:r>
                        <a:rPr kumimoji="0" lang="fa-IR" sz="1800" kern="1200" dirty="0" smtClean="0">
                          <a:solidFill>
                            <a:schemeClr val="dk1"/>
                          </a:solidFill>
                          <a:latin typeface="+mn-lt"/>
                          <a:ea typeface="+mn-ea"/>
                          <a:cs typeface="+mn-cs"/>
                        </a:rPr>
                        <a:t>پایه بود.</a:t>
                      </a:r>
                      <a:r>
                        <a:rPr kumimoji="0" lang="en-US" sz="1800" kern="1200" dirty="0" smtClean="0">
                          <a:solidFill>
                            <a:schemeClr val="dk1"/>
                          </a:solidFill>
                          <a:latin typeface="+mn-lt"/>
                          <a:ea typeface="+mn-ea"/>
                          <a:cs typeface="+mn-cs"/>
                        </a:rPr>
                        <a:t>Grade1: TSH = 4-6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a:t>
                      </a:r>
                      <a:r>
                        <a:rPr kumimoji="0" lang="fa-IR" sz="1800" kern="1200" dirty="0" smtClean="0">
                          <a:solidFill>
                            <a:schemeClr val="dk1"/>
                          </a:solidFill>
                          <a:latin typeface="+mn-lt"/>
                          <a:ea typeface="+mn-ea"/>
                          <a:cs typeface="+mn-cs"/>
                        </a:rPr>
                        <a:t> ؛ </a:t>
                      </a:r>
                      <a:r>
                        <a:rPr kumimoji="0" lang="en-US" sz="1800" kern="1200" dirty="0" smtClean="0">
                          <a:solidFill>
                            <a:schemeClr val="dk1"/>
                          </a:solidFill>
                          <a:latin typeface="+mn-lt"/>
                          <a:ea typeface="+mn-ea"/>
                          <a:cs typeface="+mn-cs"/>
                        </a:rPr>
                        <a:t>Grade2: TSH=6-12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a:t>
                      </a:r>
                      <a:r>
                        <a:rPr kumimoji="0" lang="fa-IR" sz="1800" kern="1200" dirty="0" smtClean="0">
                          <a:solidFill>
                            <a:schemeClr val="dk1"/>
                          </a:solidFill>
                          <a:latin typeface="+mn-lt"/>
                          <a:ea typeface="+mn-ea"/>
                          <a:cs typeface="+mn-cs"/>
                        </a:rPr>
                        <a:t> ؛ </a:t>
                      </a:r>
                      <a:r>
                        <a:rPr kumimoji="0" lang="en-US" sz="1800" kern="1200" dirty="0" smtClean="0">
                          <a:solidFill>
                            <a:schemeClr val="dk1"/>
                          </a:solidFill>
                          <a:latin typeface="+mn-lt"/>
                          <a:ea typeface="+mn-ea"/>
                          <a:cs typeface="+mn-cs"/>
                        </a:rPr>
                        <a:t>Grade 3: TSH&gt;12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a:t>
                      </a:r>
                      <a:r>
                        <a:rPr kumimoji="0" lang="fa-IR" sz="1800" kern="1200" dirty="0" smtClean="0">
                          <a:solidFill>
                            <a:schemeClr val="dk1"/>
                          </a:solidFill>
                          <a:latin typeface="+mn-lt"/>
                          <a:ea typeface="+mn-ea"/>
                          <a:cs typeface="+mn-cs"/>
                        </a:rPr>
                        <a:t> پس از </a:t>
                      </a:r>
                      <a:r>
                        <a:rPr kumimoji="0" lang="en-US" sz="1800" kern="1200" dirty="0" smtClean="0">
                          <a:solidFill>
                            <a:schemeClr val="dk1"/>
                          </a:solidFill>
                          <a:latin typeface="+mn-lt"/>
                          <a:ea typeface="+mn-ea"/>
                          <a:cs typeface="+mn-cs"/>
                        </a:rPr>
                        <a:t>9/2</a:t>
                      </a:r>
                      <a:r>
                        <a:rPr kumimoji="0" lang="fa-IR" sz="1800" kern="1200" dirty="0" smtClean="0">
                          <a:solidFill>
                            <a:schemeClr val="dk1"/>
                          </a:solidFill>
                          <a:latin typeface="+mn-lt"/>
                          <a:ea typeface="+mn-ea"/>
                          <a:cs typeface="+mn-cs"/>
                        </a:rPr>
                        <a:t> سال </a:t>
                      </a:r>
                      <a:r>
                        <a:rPr kumimoji="0" lang="en-US" sz="1800" kern="1200" dirty="0" smtClean="0">
                          <a:solidFill>
                            <a:schemeClr val="dk1"/>
                          </a:solidFill>
                          <a:latin typeface="+mn-lt"/>
                          <a:ea typeface="+mn-ea"/>
                          <a:cs typeface="+mn-cs"/>
                        </a:rPr>
                        <a:t>23/82</a:t>
                      </a:r>
                      <a:r>
                        <a:rPr kumimoji="0" lang="fa-IR" sz="1800" kern="1200" dirty="0" smtClean="0">
                          <a:solidFill>
                            <a:schemeClr val="dk1"/>
                          </a:solidFill>
                          <a:latin typeface="+mn-lt"/>
                          <a:ea typeface="+mn-ea"/>
                          <a:cs typeface="+mn-cs"/>
                        </a:rPr>
                        <a:t> بیمار (28%) </a:t>
                      </a:r>
                      <a:r>
                        <a:rPr kumimoji="0" lang="fa-IR" sz="1800" kern="1200" dirty="0" err="1" smtClean="0">
                          <a:solidFill>
                            <a:schemeClr val="dk1"/>
                          </a:solidFill>
                          <a:latin typeface="+mn-lt"/>
                          <a:ea typeface="+mn-ea"/>
                          <a:cs typeface="+mn-cs"/>
                        </a:rPr>
                        <a:t>هیپوتیروئید</a:t>
                      </a:r>
                      <a:r>
                        <a:rPr kumimoji="0" lang="fa-IR" sz="1800" kern="1200" dirty="0" smtClean="0">
                          <a:solidFill>
                            <a:schemeClr val="dk1"/>
                          </a:solidFill>
                          <a:latin typeface="+mn-lt"/>
                          <a:ea typeface="+mn-ea"/>
                          <a:cs typeface="+mn-cs"/>
                        </a:rPr>
                        <a:t> واضح شدند و </a:t>
                      </a:r>
                      <a:r>
                        <a:rPr kumimoji="0" lang="en-US" sz="1800" kern="1200" dirty="0" smtClean="0">
                          <a:solidFill>
                            <a:schemeClr val="dk1"/>
                          </a:solidFill>
                          <a:latin typeface="+mn-lt"/>
                          <a:ea typeface="+mn-ea"/>
                          <a:cs typeface="+mn-cs"/>
                        </a:rPr>
                        <a:t>56/82</a:t>
                      </a:r>
                      <a:r>
                        <a:rPr kumimoji="0" lang="fa-IR" sz="1800" kern="1200" dirty="0" smtClean="0">
                          <a:solidFill>
                            <a:schemeClr val="dk1"/>
                          </a:solidFill>
                          <a:latin typeface="+mn-lt"/>
                          <a:ea typeface="+mn-ea"/>
                          <a:cs typeface="+mn-cs"/>
                        </a:rPr>
                        <a:t> (68%) همچنان </a:t>
                      </a:r>
                      <a:r>
                        <a:rPr kumimoji="0" lang="fa-IR" sz="1800" kern="1200" dirty="0" err="1" smtClean="0">
                          <a:solidFill>
                            <a:schemeClr val="dk1"/>
                          </a:solidFill>
                          <a:latin typeface="+mn-lt"/>
                          <a:ea typeface="+mn-ea"/>
                          <a:cs typeface="+mn-cs"/>
                        </a:rPr>
                        <a:t>هیپوتیروئیدیسم</a:t>
                      </a:r>
                      <a:r>
                        <a:rPr kumimoji="0" lang="fa-IR" sz="1800" kern="1200" dirty="0" smtClean="0">
                          <a:solidFill>
                            <a:schemeClr val="dk1"/>
                          </a:solidFill>
                          <a:latin typeface="+mn-lt"/>
                          <a:ea typeface="+mn-ea"/>
                          <a:cs typeface="+mn-cs"/>
                        </a:rPr>
                        <a:t> تحت بالینی باقی مانده </a:t>
                      </a:r>
                      <a:r>
                        <a:rPr kumimoji="0" lang="fa-IR" sz="1800" kern="1200" dirty="0" err="1" smtClean="0">
                          <a:solidFill>
                            <a:schemeClr val="dk1"/>
                          </a:solidFill>
                          <a:latin typeface="+mn-lt"/>
                          <a:ea typeface="+mn-ea"/>
                          <a:cs typeface="+mn-cs"/>
                        </a:rPr>
                        <a:t>اند</a:t>
                      </a:r>
                      <a:r>
                        <a:rPr kumimoji="0" lang="fa-IR" sz="1800" kern="1200" dirty="0" smtClean="0">
                          <a:solidFill>
                            <a:schemeClr val="dk1"/>
                          </a:solidFill>
                          <a:latin typeface="+mn-lt"/>
                          <a:ea typeface="+mn-ea"/>
                          <a:cs typeface="+mn-cs"/>
                        </a:rPr>
                        <a:t> و در 3 بیمار (4%) </a:t>
                      </a:r>
                      <a:r>
                        <a:rPr kumimoji="0" lang="en-US" sz="1800" kern="120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به سطح نرمال برگشت. در سه گروه فوق به ترتیب </a:t>
                      </a:r>
                      <a:r>
                        <a:rPr kumimoji="0" lang="fa-IR" sz="1800" kern="1200" dirty="0" err="1" smtClean="0">
                          <a:solidFill>
                            <a:schemeClr val="dk1"/>
                          </a:solidFill>
                          <a:latin typeface="+mn-lt"/>
                          <a:ea typeface="+mn-ea"/>
                          <a:cs typeface="+mn-cs"/>
                        </a:rPr>
                        <a:t>انسیدانس</a:t>
                      </a:r>
                      <a:r>
                        <a:rPr kumimoji="0" lang="fa-IR" sz="1800" kern="1200" dirty="0" smtClean="0">
                          <a:solidFill>
                            <a:schemeClr val="dk1"/>
                          </a:solidFill>
                          <a:latin typeface="+mn-lt"/>
                          <a:ea typeface="+mn-ea"/>
                          <a:cs typeface="+mn-cs"/>
                        </a:rPr>
                        <a:t> </a:t>
                      </a:r>
                      <a:r>
                        <a:rPr kumimoji="0" lang="fa-IR" sz="1800" kern="1200" dirty="0" err="1" smtClean="0">
                          <a:solidFill>
                            <a:schemeClr val="dk1"/>
                          </a:solidFill>
                          <a:latin typeface="+mn-lt"/>
                          <a:ea typeface="+mn-ea"/>
                          <a:cs typeface="+mn-cs"/>
                        </a:rPr>
                        <a:t>هیپوتیروئیدیسم</a:t>
                      </a:r>
                      <a:r>
                        <a:rPr kumimoji="0" lang="fa-IR" sz="1800" kern="1200" dirty="0" smtClean="0">
                          <a:solidFill>
                            <a:schemeClr val="dk1"/>
                          </a:solidFill>
                          <a:latin typeface="+mn-lt"/>
                          <a:ea typeface="+mn-ea"/>
                          <a:cs typeface="+mn-cs"/>
                        </a:rPr>
                        <a:t> واضح از راست به چپ </a:t>
                      </a:r>
                      <a:r>
                        <a:rPr kumimoji="0" lang="en-US" sz="1800" kern="1200" dirty="0" smtClean="0">
                          <a:solidFill>
                            <a:schemeClr val="dk1"/>
                          </a:solidFill>
                          <a:latin typeface="+mn-lt"/>
                          <a:ea typeface="+mn-ea"/>
                          <a:cs typeface="+mn-cs"/>
                        </a:rPr>
                        <a:t>76.9%  ,  42.8%  ,  0%</a:t>
                      </a:r>
                      <a:r>
                        <a:rPr kumimoji="0" lang="fa-IR" sz="1800" kern="1200" dirty="0" smtClean="0">
                          <a:solidFill>
                            <a:schemeClr val="dk1"/>
                          </a:solidFill>
                          <a:latin typeface="+mn-lt"/>
                          <a:ea typeface="+mn-ea"/>
                          <a:cs typeface="+mn-cs"/>
                        </a:rPr>
                        <a:t> پس از 10 سال بود </a:t>
                      </a:r>
                      <a:r>
                        <a:rPr kumimoji="0" lang="en-US" sz="1800" kern="1200" dirty="0" smtClean="0">
                          <a:solidFill>
                            <a:schemeClr val="dk1"/>
                          </a:solidFill>
                          <a:latin typeface="+mn-lt"/>
                          <a:ea typeface="+mn-ea"/>
                          <a:cs typeface="+mn-cs"/>
                        </a:rPr>
                        <a:t>(P&lt;0.0001) </a:t>
                      </a:r>
                      <a:r>
                        <a:rPr kumimoji="0" lang="fa-IR" sz="1800" kern="1200" dirty="0" smtClean="0">
                          <a:solidFill>
                            <a:schemeClr val="dk1"/>
                          </a:solidFill>
                          <a:latin typeface="+mn-lt"/>
                          <a:ea typeface="+mn-ea"/>
                          <a:cs typeface="+mn-cs"/>
                        </a:rPr>
                        <a:t>وضعیت آنتی بادی به سه گروه تقسیم شد : 1- افرادی با آنتی بادی منفی  2- تیتر آنتی بادی 1-10 برابر </a:t>
                      </a:r>
                      <a:r>
                        <a:rPr kumimoji="0" lang="en-US" sz="1800" kern="1200" dirty="0" smtClean="0">
                          <a:solidFill>
                            <a:schemeClr val="dk1"/>
                          </a:solidFill>
                          <a:latin typeface="+mn-lt"/>
                          <a:ea typeface="+mn-ea"/>
                          <a:cs typeface="+mn-cs"/>
                        </a:rPr>
                        <a:t>Range</a:t>
                      </a:r>
                      <a:r>
                        <a:rPr kumimoji="0" lang="fa-IR" sz="1800" kern="1200" dirty="0" smtClean="0">
                          <a:solidFill>
                            <a:schemeClr val="dk1"/>
                          </a:solidFill>
                          <a:latin typeface="+mn-lt"/>
                          <a:ea typeface="+mn-ea"/>
                          <a:cs typeface="+mn-cs"/>
                        </a:rPr>
                        <a:t> نرمال آزمایشگاه 3- تیتر آنتی بادی بیش از 10 برابر نرمال در این مطالعه افرادی با تیتر منفی آنتی بادی </a:t>
                      </a:r>
                      <a:r>
                        <a:rPr kumimoji="0" lang="fa-IR" sz="1800" kern="1200" dirty="0" err="1" smtClean="0">
                          <a:solidFill>
                            <a:schemeClr val="dk1"/>
                          </a:solidFill>
                          <a:latin typeface="+mn-lt"/>
                          <a:ea typeface="+mn-ea"/>
                          <a:cs typeface="+mn-cs"/>
                        </a:rPr>
                        <a:t>انسیدانس</a:t>
                      </a:r>
                      <a:r>
                        <a:rPr kumimoji="0" lang="fa-IR" sz="1800" kern="1200" dirty="0" smtClean="0">
                          <a:solidFill>
                            <a:schemeClr val="dk1"/>
                          </a:solidFill>
                          <a:latin typeface="+mn-lt"/>
                          <a:ea typeface="+mn-ea"/>
                          <a:cs typeface="+mn-cs"/>
                        </a:rPr>
                        <a:t> پایین تری در ایجاد </a:t>
                      </a:r>
                      <a:r>
                        <a:rPr kumimoji="0" lang="fa-IR" sz="1800" kern="1200" dirty="0" err="1" smtClean="0">
                          <a:solidFill>
                            <a:schemeClr val="dk1"/>
                          </a:solidFill>
                          <a:latin typeface="+mn-lt"/>
                          <a:ea typeface="+mn-ea"/>
                          <a:cs typeface="+mn-cs"/>
                        </a:rPr>
                        <a:t>هیپوتیروئیدی</a:t>
                      </a:r>
                      <a:r>
                        <a:rPr kumimoji="0" lang="fa-IR" sz="1800" kern="1200" dirty="0" smtClean="0">
                          <a:solidFill>
                            <a:schemeClr val="dk1"/>
                          </a:solidFill>
                          <a:latin typeface="+mn-lt"/>
                          <a:ea typeface="+mn-ea"/>
                          <a:cs typeface="+mn-cs"/>
                        </a:rPr>
                        <a:t> واضح (</a:t>
                      </a:r>
                      <a:r>
                        <a:rPr kumimoji="0" lang="en-US" sz="1800" kern="1200" dirty="0" smtClean="0">
                          <a:solidFill>
                            <a:schemeClr val="dk1"/>
                          </a:solidFill>
                          <a:latin typeface="+mn-lt"/>
                          <a:ea typeface="+mn-ea"/>
                          <a:cs typeface="+mn-cs"/>
                        </a:rPr>
                        <a:t>OH</a:t>
                      </a:r>
                      <a:r>
                        <a:rPr kumimoji="0" lang="fa-IR" sz="1800" kern="1200" dirty="0" smtClean="0">
                          <a:solidFill>
                            <a:schemeClr val="dk1"/>
                          </a:solidFill>
                          <a:latin typeface="+mn-lt"/>
                          <a:ea typeface="+mn-ea"/>
                          <a:cs typeface="+mn-cs"/>
                        </a:rPr>
                        <a:t>) از بیمارانی با آنتی بادی مثبت داشتند. (</a:t>
                      </a:r>
                      <a:r>
                        <a:rPr kumimoji="0" lang="en-US" sz="1800" kern="1200" dirty="0" smtClean="0">
                          <a:solidFill>
                            <a:schemeClr val="dk1"/>
                          </a:solidFill>
                          <a:latin typeface="+mn-lt"/>
                          <a:ea typeface="+mn-ea"/>
                          <a:cs typeface="+mn-cs"/>
                        </a:rPr>
                        <a:t>P=0.03</a:t>
                      </a:r>
                      <a:r>
                        <a:rPr kumimoji="0" lang="fa-IR" sz="1800" kern="1200" dirty="0" smtClean="0">
                          <a:solidFill>
                            <a:schemeClr val="dk1"/>
                          </a:solidFill>
                          <a:latin typeface="+mn-lt"/>
                          <a:ea typeface="+mn-ea"/>
                          <a:cs typeface="+mn-cs"/>
                        </a:rPr>
                        <a:t>)</a:t>
                      </a:r>
                      <a:endParaRPr lang="en-US" dirty="0"/>
                    </a:p>
                  </a:txBody>
                  <a:tcPr marL="84406" marR="84406">
                    <a:solidFill>
                      <a:srgbClr val="FFCC99"/>
                    </a:solidFill>
                  </a:tcPr>
                </a:tc>
                <a:tc>
                  <a:txBody>
                    <a:bodyPr/>
                    <a:lstStyle/>
                    <a:p>
                      <a:pPr algn="r"/>
                      <a:r>
                        <a:rPr kumimoji="0" lang="en-US" sz="1800" kern="1200" dirty="0" smtClean="0">
                          <a:solidFill>
                            <a:schemeClr val="dk1"/>
                          </a:solidFill>
                          <a:latin typeface="+mn-lt"/>
                          <a:ea typeface="+mn-ea"/>
                          <a:cs typeface="+mn-cs"/>
                        </a:rPr>
                        <a:t>Boston</a:t>
                      </a:r>
                      <a:endParaRPr lang="en-US" dirty="0"/>
                    </a:p>
                  </a:txBody>
                  <a:tcPr marL="84406" marR="84406">
                    <a:solidFill>
                      <a:srgbClr val="FFCC99"/>
                    </a:solidFill>
                  </a:tcPr>
                </a:tc>
                <a:tc>
                  <a:txBody>
                    <a:bodyPr/>
                    <a:lstStyle/>
                    <a:p>
                      <a:pPr algn="r" rtl="1"/>
                      <a:r>
                        <a:rPr kumimoji="0" lang="fa-IR" sz="1800" kern="1200" dirty="0" smtClean="0">
                          <a:solidFill>
                            <a:schemeClr val="dk1"/>
                          </a:solidFill>
                          <a:latin typeface="+mn-lt"/>
                          <a:ea typeface="+mn-ea"/>
                          <a:cs typeface="+mn-cs"/>
                        </a:rPr>
                        <a:t>82 زن</a:t>
                      </a:r>
                      <a:endParaRPr kumimoji="0" lang="en-US" sz="1800" kern="1200" dirty="0">
                        <a:solidFill>
                          <a:schemeClr val="dk1"/>
                        </a:solidFill>
                        <a:latin typeface="+mn-lt"/>
                        <a:ea typeface="+mn-ea"/>
                        <a:cs typeface="+mn-cs"/>
                      </a:endParaRPr>
                    </a:p>
                  </a:txBody>
                  <a:tcPr marL="84406" marR="84406">
                    <a:solidFill>
                      <a:srgbClr val="FFCC99"/>
                    </a:solidFill>
                  </a:tcPr>
                </a:tc>
                <a:tc>
                  <a:txBody>
                    <a:bodyPr/>
                    <a:lstStyle/>
                    <a:p>
                      <a:pPr algn="r"/>
                      <a:r>
                        <a:rPr kumimoji="0" lang="en-US" sz="1800" kern="1200" dirty="0" smtClean="0">
                          <a:solidFill>
                            <a:schemeClr val="dk1"/>
                          </a:solidFill>
                          <a:latin typeface="+mn-lt"/>
                          <a:ea typeface="+mn-ea"/>
                          <a:cs typeface="+mn-cs"/>
                        </a:rPr>
                        <a:t>Prospective Study</a:t>
                      </a:r>
                      <a:endParaRPr lang="en-US" dirty="0"/>
                    </a:p>
                  </a:txBody>
                  <a:tcPr marL="84406" marR="84406">
                    <a:solidFill>
                      <a:srgbClr val="FFCC99"/>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sz="quarter" idx="1"/>
          </p:nvPr>
        </p:nvSpPr>
        <p:spPr>
          <a:xfrm>
            <a:off x="457200" y="1268413"/>
            <a:ext cx="8229600" cy="4824412"/>
          </a:xfrm>
        </p:spPr>
        <p:txBody>
          <a:bodyPr/>
          <a:lstStyle/>
          <a:p>
            <a:pPr marL="0" indent="0" algn="r" rtl="1">
              <a:lnSpc>
                <a:spcPct val="200000"/>
              </a:lnSpc>
              <a:spcBef>
                <a:spcPct val="0"/>
              </a:spcBef>
              <a:buFontTx/>
              <a:buNone/>
            </a:pPr>
            <a:endParaRPr lang="fa-IR" altLang="en-US" sz="2400" dirty="0" smtClean="0">
              <a:ea typeface="黑体" pitchFamily="49" charset="-122"/>
              <a:cs typeface="B Mitra" pitchFamily="2" charset="-78"/>
            </a:endParaRPr>
          </a:p>
          <a:p>
            <a:pPr algn="r" rtl="1"/>
            <a:r>
              <a:rPr lang="ar-SA" sz="4000" dirty="0" smtClean="0"/>
              <a:t>تعیین روند تغییرات آنتی بادی ضد پرکسیدازدر بالغین مطالعه تیروئید تهران</a:t>
            </a:r>
            <a:endParaRPr lang="fa-IR" sz="4000" dirty="0" smtClean="0"/>
          </a:p>
          <a:p>
            <a:pPr algn="r" rtl="1">
              <a:buNone/>
            </a:pPr>
            <a:endParaRPr lang="fa-IR" sz="4000" dirty="0" smtClean="0"/>
          </a:p>
          <a:p>
            <a:pPr algn="r" rtl="1"/>
            <a:r>
              <a:rPr lang="fa-IR" sz="4000" dirty="0" smtClean="0"/>
              <a:t>بررسی عوامل </a:t>
            </a:r>
            <a:r>
              <a:rPr lang="ar-SA" sz="4000" dirty="0" smtClean="0"/>
              <a:t>وابسته به تغییرات آنتی بادی ضد پرکسیداز در بالغین مطالعه تیروئید تهران</a:t>
            </a:r>
            <a:endParaRPr lang="en-US" sz="4000" dirty="0"/>
          </a:p>
        </p:txBody>
      </p:sp>
      <p:sp>
        <p:nvSpPr>
          <p:cNvPr id="35843" name="Title 1"/>
          <p:cNvSpPr>
            <a:spLocks noGrp="1"/>
          </p:cNvSpPr>
          <p:nvPr/>
        </p:nvSpPr>
        <p:spPr bwMode="auto">
          <a:xfrm>
            <a:off x="1581150" y="260350"/>
            <a:ext cx="7244862" cy="609600"/>
          </a:xfrm>
          <a:prstGeom prst="rect">
            <a:avLst/>
          </a:prstGeom>
          <a:noFill/>
          <a:ln w="9525">
            <a:noFill/>
            <a:miter lim="800000"/>
            <a:headEnd/>
            <a:tailEnd/>
          </a:ln>
        </p:spPr>
        <p:txBody>
          <a:bodyPr anchor="ctr"/>
          <a:lstStyle/>
          <a:p>
            <a:pPr algn="r" rtl="1" eaLnBrk="0" hangingPunct="0"/>
            <a:r>
              <a:rPr lang="fa-IR" altLang="en-US" sz="4400" b="1">
                <a:solidFill>
                  <a:srgbClr val="FF0000"/>
                </a:solidFill>
                <a:cs typeface="B Mitra" pitchFamily="2" charset="-78"/>
              </a:rPr>
              <a:t>هدف اصلی</a:t>
            </a:r>
            <a:endParaRPr lang="en-US" altLang="en-US" sz="4000">
              <a:solidFill>
                <a:srgbClr val="FF0000"/>
              </a:solidFill>
              <a:cs typeface="B Mitra"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sz="quarter" idx="1"/>
          </p:nvPr>
        </p:nvSpPr>
        <p:spPr>
          <a:xfrm>
            <a:off x="457200" y="1646237"/>
            <a:ext cx="8229600" cy="4525963"/>
          </a:xfrm>
        </p:spPr>
        <p:txBody>
          <a:bodyPr>
            <a:normAutofit fontScale="85000" lnSpcReduction="20000"/>
          </a:bodyPr>
          <a:lstStyle/>
          <a:p>
            <a:pPr marL="624078" lvl="0" indent="-514350" algn="r" rtl="1">
              <a:buFont typeface="+mj-lt"/>
              <a:buAutoNum type="arabicParenR"/>
            </a:pPr>
            <a:r>
              <a:rPr lang="fa-IR" dirty="0" smtClean="0"/>
              <a:t>تعیین روند تغییرات آنتی باید ضد </a:t>
            </a:r>
            <a:r>
              <a:rPr lang="fa-IR" dirty="0" err="1" smtClean="0"/>
              <a:t>پرکسیداز</a:t>
            </a:r>
            <a:r>
              <a:rPr lang="fa-IR" dirty="0" smtClean="0"/>
              <a:t> و ارتباط آن با سن و جنس در بزرگسالان تهرانی</a:t>
            </a:r>
            <a:endParaRPr lang="en-US" dirty="0" smtClean="0"/>
          </a:p>
          <a:p>
            <a:pPr marL="624078" lvl="0" indent="-514350" algn="r" rtl="1">
              <a:buFont typeface="+mj-lt"/>
              <a:buAutoNum type="arabicParenR"/>
            </a:pPr>
            <a:r>
              <a:rPr lang="fa-IR" dirty="0" smtClean="0"/>
              <a:t>تعیین روند </a:t>
            </a:r>
            <a:r>
              <a:rPr lang="fa-IR" dirty="0" err="1" smtClean="0"/>
              <a:t>تعییرات</a:t>
            </a:r>
            <a:r>
              <a:rPr lang="fa-IR" dirty="0" smtClean="0"/>
              <a:t> آنتی بادی ضد </a:t>
            </a:r>
            <a:r>
              <a:rPr lang="fa-IR" dirty="0" err="1" smtClean="0"/>
              <a:t>پروکسیداز</a:t>
            </a:r>
            <a:r>
              <a:rPr lang="fa-IR" dirty="0" smtClean="0"/>
              <a:t> و ارتباط آن با وضعیت </a:t>
            </a:r>
            <a:r>
              <a:rPr lang="en-US" dirty="0" smtClean="0"/>
              <a:t>smoking</a:t>
            </a:r>
            <a:r>
              <a:rPr lang="fa-IR" dirty="0" smtClean="0"/>
              <a:t> در جمعیت بزرگسالان تهران</a:t>
            </a:r>
            <a:endParaRPr lang="en-US" dirty="0" smtClean="0"/>
          </a:p>
          <a:p>
            <a:pPr marL="624078" lvl="0" indent="-514350" algn="r" rtl="1">
              <a:buFont typeface="+mj-lt"/>
              <a:buAutoNum type="arabicParenR"/>
            </a:pPr>
            <a:r>
              <a:rPr lang="fa-IR" dirty="0" smtClean="0"/>
              <a:t>تعیین ارتباط روند تغییرات </a:t>
            </a:r>
            <a:r>
              <a:rPr lang="en-US" dirty="0" err="1" smtClean="0"/>
              <a:t>TPOAb</a:t>
            </a:r>
            <a:r>
              <a:rPr lang="fa-IR" dirty="0" smtClean="0"/>
              <a:t>با روند تغییرات </a:t>
            </a:r>
            <a:r>
              <a:rPr lang="en-US" dirty="0" smtClean="0"/>
              <a:t>TSH </a:t>
            </a:r>
          </a:p>
          <a:p>
            <a:pPr marL="624078" lvl="0" indent="-514350" algn="r" rtl="1">
              <a:buFont typeface="+mj-lt"/>
              <a:buAutoNum type="arabicParenR"/>
            </a:pPr>
            <a:r>
              <a:rPr lang="fa-IR" dirty="0" smtClean="0"/>
              <a:t>تعیین ارتباط روند تغییرات </a:t>
            </a:r>
            <a:r>
              <a:rPr lang="en-US" dirty="0" err="1" smtClean="0"/>
              <a:t>TPOAb</a:t>
            </a:r>
            <a:r>
              <a:rPr lang="fa-IR" dirty="0" smtClean="0"/>
              <a:t>با روند تغییرات </a:t>
            </a:r>
            <a:r>
              <a:rPr lang="en-US" dirty="0" smtClean="0"/>
              <a:t>FT4</a:t>
            </a:r>
          </a:p>
          <a:p>
            <a:pPr marL="624078" lvl="0" indent="-514350" algn="r" rtl="1">
              <a:buFont typeface="+mj-lt"/>
              <a:buAutoNum type="arabicParenR"/>
            </a:pPr>
            <a:r>
              <a:rPr lang="fa-IR" dirty="0" smtClean="0"/>
              <a:t>تعیین  نقطه برش مناسب</a:t>
            </a:r>
            <a:r>
              <a:rPr lang="en-US" dirty="0" err="1" smtClean="0"/>
              <a:t>TPOAb</a:t>
            </a:r>
            <a:r>
              <a:rPr lang="fa-IR" dirty="0" smtClean="0"/>
              <a:t>در بروز </a:t>
            </a:r>
            <a:r>
              <a:rPr lang="fa-IR" dirty="0" err="1" smtClean="0"/>
              <a:t>هیپوتیروئیدی</a:t>
            </a:r>
            <a:r>
              <a:rPr lang="fa-IR" dirty="0" smtClean="0"/>
              <a:t> (</a:t>
            </a:r>
            <a:r>
              <a:rPr lang="en-US" dirty="0" smtClean="0"/>
              <a:t>SCH </a:t>
            </a:r>
            <a:r>
              <a:rPr lang="fa-IR" dirty="0" smtClean="0"/>
              <a:t>و</a:t>
            </a:r>
            <a:r>
              <a:rPr lang="en-US" dirty="0" smtClean="0"/>
              <a:t> (overt </a:t>
            </a:r>
            <a:endParaRPr lang="fa-IR" dirty="0" smtClean="0"/>
          </a:p>
          <a:p>
            <a:pPr marL="514350" lvl="0" indent="-514350" algn="r" rtl="1">
              <a:buFont typeface="+mj-lt"/>
              <a:buAutoNum type="arabicParenR"/>
            </a:pPr>
            <a:r>
              <a:rPr lang="fa-IR" sz="2800" dirty="0" smtClean="0"/>
              <a:t> تعیین ارتباط  سطوح مختلف </a:t>
            </a:r>
            <a:r>
              <a:rPr lang="en-US" sz="2800" dirty="0" err="1" smtClean="0"/>
              <a:t>TPOAb</a:t>
            </a:r>
            <a:r>
              <a:rPr lang="en-US" sz="2800" dirty="0" smtClean="0"/>
              <a:t> </a:t>
            </a:r>
            <a:r>
              <a:rPr lang="fa-IR" sz="2800" dirty="0" smtClean="0"/>
              <a:t> با بروز هیپوتیروئیدی (</a:t>
            </a:r>
            <a:r>
              <a:rPr lang="en-US" sz="2800" dirty="0" smtClean="0"/>
              <a:t>(SCH ,Overt</a:t>
            </a:r>
          </a:p>
          <a:p>
            <a:pPr marL="514350" lvl="0" indent="-514350" algn="r" rtl="1">
              <a:buFont typeface="+mj-lt"/>
              <a:buAutoNum type="arabicParenR"/>
            </a:pPr>
            <a:r>
              <a:rPr lang="fa-IR" sz="2800" dirty="0" smtClean="0"/>
              <a:t> تعیین ارتباط  سطوح مختلف </a:t>
            </a:r>
            <a:r>
              <a:rPr lang="en-US" sz="2800" dirty="0" err="1" smtClean="0"/>
              <a:t>TPOAb</a:t>
            </a:r>
            <a:r>
              <a:rPr lang="en-US" sz="2800" dirty="0" smtClean="0"/>
              <a:t> </a:t>
            </a:r>
            <a:r>
              <a:rPr lang="fa-IR" sz="2800" dirty="0" smtClean="0"/>
              <a:t> و </a:t>
            </a:r>
            <a:r>
              <a:rPr lang="en-US" sz="2800" dirty="0" smtClean="0"/>
              <a:t>TSH </a:t>
            </a:r>
            <a:r>
              <a:rPr lang="fa-IR" sz="2800" dirty="0" smtClean="0"/>
              <a:t> با بروز هیپوتیروئیدی (</a:t>
            </a:r>
            <a:r>
              <a:rPr lang="en-US" sz="2800" dirty="0" smtClean="0"/>
              <a:t>(SCH ,Overt</a:t>
            </a:r>
          </a:p>
          <a:p>
            <a:pPr marL="624078" lvl="0" indent="-514350" algn="r" rtl="1">
              <a:buFont typeface="+mj-lt"/>
              <a:buAutoNum type="arabicParenR"/>
            </a:pPr>
            <a:endParaRPr lang="en-US" dirty="0" smtClean="0"/>
          </a:p>
          <a:p>
            <a:pPr algn="r" rtl="1">
              <a:buNone/>
            </a:pPr>
            <a:endParaRPr lang="fa-IR" altLang="en-US" dirty="0" smtClean="0">
              <a:ea typeface="黑体" pitchFamily="49" charset="-122"/>
              <a:cs typeface="B Mitra" pitchFamily="2" charset="-78"/>
            </a:endParaRPr>
          </a:p>
        </p:txBody>
      </p:sp>
      <p:sp>
        <p:nvSpPr>
          <p:cNvPr id="36867" name="Title 1"/>
          <p:cNvSpPr>
            <a:spLocks noGrp="1"/>
          </p:cNvSpPr>
          <p:nvPr/>
        </p:nvSpPr>
        <p:spPr bwMode="auto">
          <a:xfrm>
            <a:off x="1581150" y="260350"/>
            <a:ext cx="7244862" cy="609600"/>
          </a:xfrm>
          <a:prstGeom prst="rect">
            <a:avLst/>
          </a:prstGeom>
          <a:noFill/>
          <a:ln w="9525">
            <a:noFill/>
            <a:miter lim="800000"/>
            <a:headEnd/>
            <a:tailEnd/>
          </a:ln>
        </p:spPr>
        <p:txBody>
          <a:bodyPr anchor="ctr"/>
          <a:lstStyle/>
          <a:p>
            <a:pPr algn="r" rtl="1" eaLnBrk="0" hangingPunct="0"/>
            <a:r>
              <a:rPr lang="fa-IR" altLang="en-US" sz="4400" b="1" dirty="0">
                <a:solidFill>
                  <a:srgbClr val="FF0000"/>
                </a:solidFill>
                <a:cs typeface="B Mitra" pitchFamily="2" charset="-78"/>
              </a:rPr>
              <a:t>اهداف </a:t>
            </a:r>
            <a:r>
              <a:rPr lang="fa-IR" altLang="en-US" sz="4400" b="1" dirty="0" smtClean="0">
                <a:solidFill>
                  <a:srgbClr val="FF0000"/>
                </a:solidFill>
                <a:cs typeface="B Mitra" pitchFamily="2" charset="-78"/>
              </a:rPr>
              <a:t>فرعی</a:t>
            </a:r>
            <a:endParaRPr lang="en-US" altLang="en-US" sz="4000" dirty="0">
              <a:solidFill>
                <a:srgbClr val="FF0000"/>
              </a:solidFill>
              <a:cs typeface="B Mitra" pitchFamily="2" charset="-78"/>
            </a:endParaRPr>
          </a:p>
        </p:txBody>
      </p:sp>
      <p:sp>
        <p:nvSpPr>
          <p:cNvPr id="20486" name="TextBox 8"/>
          <p:cNvSpPr txBox="1">
            <a:spLocks noChangeArrowheads="1"/>
          </p:cNvSpPr>
          <p:nvPr/>
        </p:nvSpPr>
        <p:spPr bwMode="auto">
          <a:xfrm>
            <a:off x="1581150" y="1357313"/>
            <a:ext cx="4818185" cy="954107"/>
          </a:xfrm>
          <a:prstGeom prst="rect">
            <a:avLst/>
          </a:prstGeom>
          <a:noFill/>
          <a:ln>
            <a:noFill/>
          </a:ln>
          <a:extLst/>
        </p:spPr>
        <p:txBody>
          <a:bodyPr>
            <a:spAutoFit/>
          </a:bodyPr>
          <a:lstStyle>
            <a:lvl1pPr eaLnBrk="0" hangingPunct="0">
              <a:defRPr>
                <a:solidFill>
                  <a:schemeClr val="tx1"/>
                </a:solidFill>
                <a:latin typeface="Arial" charset="0"/>
                <a:ea typeface="宋体" pitchFamily="2" charset="-122"/>
              </a:defRPr>
            </a:lvl1pPr>
            <a:lvl2pPr marL="73660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lvl="1" algn="r" rtl="1" eaLnBrk="1" hangingPunct="1">
              <a:defRPr/>
            </a:pPr>
            <a:r>
              <a:rPr lang="ar-SA" altLang="en-US" sz="3200" dirty="0" smtClean="0">
                <a:cs typeface="B Mitra" pitchFamily="2" charset="-78"/>
              </a:rPr>
              <a:t> </a:t>
            </a:r>
            <a:endParaRPr lang="en-US" altLang="en-US" sz="3200" dirty="0" smtClean="0">
              <a:cs typeface="B Mitra" pitchFamily="2" charset="-78"/>
            </a:endParaRPr>
          </a:p>
          <a:p>
            <a:pPr algn="r" rtl="1" eaLnBrk="1" hangingPunct="1">
              <a:defRPr/>
            </a:pPr>
            <a:endParaRPr lang="en-US" alt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sz="quarter" idx="1"/>
          </p:nvPr>
        </p:nvSpPr>
        <p:spPr>
          <a:xfrm>
            <a:off x="153866" y="1798637"/>
            <a:ext cx="8532934" cy="4525963"/>
          </a:xfrm>
        </p:spPr>
        <p:txBody>
          <a:bodyPr>
            <a:normAutofit/>
          </a:bodyPr>
          <a:lstStyle/>
          <a:p>
            <a:pPr algn="just" rtl="1">
              <a:lnSpc>
                <a:spcPct val="150000"/>
              </a:lnSpc>
              <a:spcAft>
                <a:spcPts val="1200"/>
              </a:spcAft>
              <a:buNone/>
            </a:pPr>
            <a:r>
              <a:rPr lang="ar-SA" sz="3600" dirty="0" smtClean="0"/>
              <a:t>آیا می توان از آنتی بادی ضد پرکسیداز به عنوان پیشگویی کننده بروز اختلالات تیروئیدی استفاده نمود؟</a:t>
            </a:r>
            <a:endParaRPr lang="en-US" sz="3600" dirty="0" smtClean="0"/>
          </a:p>
          <a:p>
            <a:pPr algn="just" rtl="1">
              <a:lnSpc>
                <a:spcPct val="150000"/>
              </a:lnSpc>
              <a:spcAft>
                <a:spcPts val="1200"/>
              </a:spcAft>
              <a:buNone/>
            </a:pPr>
            <a:endParaRPr lang="en-US" altLang="en-US" sz="3400" dirty="0" smtClean="0">
              <a:ea typeface="黑体" pitchFamily="49" charset="-122"/>
              <a:cs typeface="B Mitra" pitchFamily="2" charset="-78"/>
            </a:endParaRPr>
          </a:p>
        </p:txBody>
      </p:sp>
      <p:sp>
        <p:nvSpPr>
          <p:cNvPr id="39939" name="Title 1"/>
          <p:cNvSpPr>
            <a:spLocks noGrp="1"/>
          </p:cNvSpPr>
          <p:nvPr/>
        </p:nvSpPr>
        <p:spPr bwMode="auto">
          <a:xfrm>
            <a:off x="1581150" y="260350"/>
            <a:ext cx="7244862" cy="609600"/>
          </a:xfrm>
          <a:prstGeom prst="rect">
            <a:avLst/>
          </a:prstGeom>
          <a:noFill/>
          <a:ln w="9525">
            <a:noFill/>
            <a:miter lim="800000"/>
            <a:headEnd/>
            <a:tailEnd/>
          </a:ln>
        </p:spPr>
        <p:txBody>
          <a:bodyPr anchor="ctr"/>
          <a:lstStyle/>
          <a:p>
            <a:pPr algn="r" rtl="1" eaLnBrk="0" hangingPunct="0"/>
            <a:r>
              <a:rPr lang="fa-IR" altLang="en-US" sz="4400" b="1">
                <a:solidFill>
                  <a:srgbClr val="FF0000"/>
                </a:solidFill>
                <a:cs typeface="B Mitra" pitchFamily="2" charset="-78"/>
              </a:rPr>
              <a:t>اهداف کاربردی</a:t>
            </a:r>
            <a:endParaRPr lang="en-US" altLang="en-US" sz="4000">
              <a:solidFill>
                <a:srgbClr val="FF0000"/>
              </a:solidFill>
              <a:cs typeface="B Mitra"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sz="quarter" idx="1"/>
          </p:nvPr>
        </p:nvSpPr>
        <p:spPr>
          <a:xfrm>
            <a:off x="278423" y="1666875"/>
            <a:ext cx="8547589" cy="4962525"/>
          </a:xfrm>
          <a:extLst/>
        </p:spPr>
        <p:txBody>
          <a:bodyPr>
            <a:normAutofit fontScale="92500" lnSpcReduction="20000"/>
          </a:bodyPr>
          <a:lstStyle/>
          <a:p>
            <a:pPr marL="0" indent="0" algn="ctr" rtl="1" fontAlgn="auto">
              <a:spcAft>
                <a:spcPts val="3000"/>
              </a:spcAft>
              <a:buClr>
                <a:srgbClr val="FF0000"/>
              </a:buClr>
              <a:buFontTx/>
              <a:buNone/>
              <a:defRPr/>
            </a:pPr>
            <a:r>
              <a:rPr lang="fa-IR" altLang="en-US" sz="3200" b="1" dirty="0" smtClean="0">
                <a:solidFill>
                  <a:srgbClr val="FF3300"/>
                </a:solidFill>
                <a:cs typeface="B Mitra" pitchFamily="2" charset="-78"/>
              </a:rPr>
              <a:t>نوع مطالعه و جمعیت هدف</a:t>
            </a:r>
            <a:endParaRPr lang="en-US" altLang="en-US" sz="3200" dirty="0" smtClean="0">
              <a:solidFill>
                <a:srgbClr val="FF3300"/>
              </a:solidFill>
              <a:cs typeface="B Mitra" pitchFamily="2" charset="-78"/>
            </a:endParaRPr>
          </a:p>
          <a:p>
            <a:pPr algn="r" rtl="1">
              <a:spcAft>
                <a:spcPts val="1800"/>
              </a:spcAft>
              <a:buClr>
                <a:srgbClr val="FF0000"/>
              </a:buClr>
              <a:buFont typeface="Wingdings" panose="05000000000000000000" pitchFamily="2" charset="2"/>
              <a:buChar char="ü"/>
              <a:defRPr/>
            </a:pPr>
            <a:r>
              <a:rPr lang="fa-IR" altLang="en-US" dirty="0" smtClean="0">
                <a:cs typeface="B Mitra" pitchFamily="2" charset="-78"/>
              </a:rPr>
              <a:t>نوع مطالعه: </a:t>
            </a:r>
            <a:r>
              <a:rPr lang="ar-SA" sz="2800" dirty="0" smtClean="0"/>
              <a:t>مطالعه هم گروهي(</a:t>
            </a:r>
            <a:r>
              <a:rPr lang="en-US" sz="2800" dirty="0" smtClean="0"/>
              <a:t>Cohort</a:t>
            </a:r>
            <a:r>
              <a:rPr lang="ar-SA" sz="2800" dirty="0" smtClean="0"/>
              <a:t>)</a:t>
            </a:r>
            <a:endParaRPr lang="fa-IR" altLang="en-US" sz="3200" dirty="0" smtClean="0">
              <a:latin typeface="Times New Roman" panose="02020603050405020304" pitchFamily="18" charset="0"/>
              <a:cs typeface="Times New Roman" panose="02020603050405020304" pitchFamily="18" charset="0"/>
            </a:endParaRPr>
          </a:p>
          <a:p>
            <a:pPr algn="r" rtl="1">
              <a:buClr>
                <a:srgbClr val="FF0000"/>
              </a:buClr>
              <a:buFont typeface="Wingdings" panose="05000000000000000000" pitchFamily="2" charset="2"/>
              <a:buChar char="ü"/>
              <a:defRPr/>
            </a:pPr>
            <a:r>
              <a:rPr lang="fa-IR" altLang="en-US" dirty="0" smtClean="0">
                <a:cs typeface="B Mitra" pitchFamily="2" charset="-78"/>
              </a:rPr>
              <a:t>جمعیت هدف: </a:t>
            </a:r>
            <a:r>
              <a:rPr lang="fa-IR" dirty="0" smtClean="0"/>
              <a:t>جمعیت بالغین شهری تهران شرکت کننده در مطالعۀ تیروئید تهران</a:t>
            </a:r>
            <a:endParaRPr lang="en-US" dirty="0" smtClean="0"/>
          </a:p>
          <a:p>
            <a:pPr marL="365760" indent="-256032" algn="r" rtl="1" fontAlgn="auto">
              <a:spcAft>
                <a:spcPts val="0"/>
              </a:spcAft>
              <a:buClr>
                <a:srgbClr val="FF0000"/>
              </a:buClr>
              <a:buFont typeface="Wingdings" panose="05000000000000000000" pitchFamily="2" charset="2"/>
              <a:buChar char="ü"/>
              <a:defRPr/>
            </a:pPr>
            <a:r>
              <a:rPr lang="fa-IR" altLang="en-US" sz="3500" dirty="0" smtClean="0">
                <a:solidFill>
                  <a:srgbClr val="FF0000"/>
                </a:solidFill>
              </a:rPr>
              <a:t>معیارهای ورود به مطالعه </a:t>
            </a:r>
            <a:r>
              <a:rPr lang="fa-IR" altLang="en-US" dirty="0" smtClean="0">
                <a:solidFill>
                  <a:srgbClr val="FF0000"/>
                </a:solidFill>
                <a:cs typeface="B Mitra" pitchFamily="2" charset="-78"/>
              </a:rPr>
              <a:t>:</a:t>
            </a:r>
          </a:p>
          <a:p>
            <a:pPr marL="624078" lvl="0" indent="-514350" algn="r" rtl="1">
              <a:buClr>
                <a:srgbClr val="FF0000"/>
              </a:buClr>
              <a:buFont typeface="+mj-lt"/>
              <a:buAutoNum type="arabicPeriod"/>
            </a:pPr>
            <a:r>
              <a:rPr lang="fa-IR" dirty="0" smtClean="0"/>
              <a:t>سن بالای 20 سال در ابتدای مطالعه </a:t>
            </a:r>
            <a:endParaRPr lang="en-US" dirty="0" smtClean="0"/>
          </a:p>
          <a:p>
            <a:pPr marL="624078" lvl="0" indent="-514350" algn="r" rtl="1">
              <a:buClr>
                <a:srgbClr val="FF0000"/>
              </a:buClr>
              <a:buFont typeface="+mj-lt"/>
              <a:buAutoNum type="arabicPeriod"/>
            </a:pPr>
            <a:r>
              <a:rPr lang="fa-IR" dirty="0" smtClean="0"/>
              <a:t>شرکت در فاز اول مطالعۀ </a:t>
            </a:r>
            <a:r>
              <a:rPr lang="en-US" dirty="0" smtClean="0"/>
              <a:t>TLGS</a:t>
            </a:r>
            <a:r>
              <a:rPr lang="fa-IR" dirty="0" smtClean="0"/>
              <a:t> و در پیگیری های 3 ساله هر 3 سال تا 1390</a:t>
            </a:r>
            <a:endParaRPr lang="en-US" dirty="0" smtClean="0"/>
          </a:p>
          <a:p>
            <a:pPr marL="624078" lvl="0" indent="-514350" algn="r" rtl="1">
              <a:buClr>
                <a:srgbClr val="FF0000"/>
              </a:buClr>
              <a:buFont typeface="+mj-lt"/>
              <a:buAutoNum type="arabicPeriod"/>
            </a:pPr>
            <a:r>
              <a:rPr lang="fa-IR" dirty="0" smtClean="0"/>
              <a:t>داشتن آزمایشات </a:t>
            </a:r>
            <a:r>
              <a:rPr lang="en-US" dirty="0" smtClean="0"/>
              <a:t>TSH</a:t>
            </a:r>
            <a:r>
              <a:rPr lang="fa-IR" dirty="0" smtClean="0"/>
              <a:t> ، </a:t>
            </a:r>
            <a:r>
              <a:rPr lang="en-US" dirty="0" smtClean="0"/>
              <a:t>TPO </a:t>
            </a:r>
            <a:r>
              <a:rPr lang="en-US" dirty="0" err="1" smtClean="0"/>
              <a:t>Ab</a:t>
            </a:r>
            <a:r>
              <a:rPr lang="fa-IR" dirty="0" smtClean="0"/>
              <a:t> ، </a:t>
            </a:r>
            <a:r>
              <a:rPr lang="en-US" dirty="0" smtClean="0"/>
              <a:t>FT4</a:t>
            </a:r>
            <a:r>
              <a:rPr lang="fa-IR" dirty="0" smtClean="0"/>
              <a:t> در ابتدای مطالعه و هر کدام از سال های بعد که فرد در آن شرکت داشته باشد.</a:t>
            </a:r>
            <a:endParaRPr lang="en-US" dirty="0" smtClean="0"/>
          </a:p>
          <a:p>
            <a:pPr marL="365760" indent="-256032" algn="r" rtl="1" fontAlgn="auto">
              <a:spcAft>
                <a:spcPts val="0"/>
              </a:spcAft>
              <a:buFont typeface="Wingdings" panose="05000000000000000000" pitchFamily="2" charset="2"/>
              <a:buChar char="ü"/>
              <a:defRPr/>
            </a:pPr>
            <a:endParaRPr lang="fa-IR" altLang="en-US" dirty="0" smtClean="0">
              <a:solidFill>
                <a:srgbClr val="FF0000"/>
              </a:solidFill>
              <a:cs typeface="B Mitra" pitchFamily="2" charset="-78"/>
            </a:endParaRPr>
          </a:p>
          <a:p>
            <a:pPr marL="0" indent="0" algn="r" rtl="1" fontAlgn="auto">
              <a:spcAft>
                <a:spcPts val="0"/>
              </a:spcAft>
              <a:buFontTx/>
              <a:buNone/>
              <a:defRPr/>
            </a:pPr>
            <a:endParaRPr lang="fa-IR" altLang="en-US" dirty="0" smtClean="0">
              <a:cs typeface="B Mitra" pitchFamily="2" charset="-78"/>
            </a:endParaRPr>
          </a:p>
        </p:txBody>
      </p:sp>
      <p:sp>
        <p:nvSpPr>
          <p:cNvPr id="40963" name="Title 1"/>
          <p:cNvSpPr>
            <a:spLocks noGrp="1"/>
          </p:cNvSpPr>
          <p:nvPr/>
        </p:nvSpPr>
        <p:spPr bwMode="auto">
          <a:xfrm>
            <a:off x="1581150" y="260350"/>
            <a:ext cx="7244862" cy="609600"/>
          </a:xfrm>
          <a:prstGeom prst="rect">
            <a:avLst/>
          </a:prstGeom>
          <a:noFill/>
          <a:ln w="9525">
            <a:noFill/>
            <a:miter lim="800000"/>
            <a:headEnd/>
            <a:tailEnd/>
          </a:ln>
        </p:spPr>
        <p:txBody>
          <a:bodyPr anchor="ctr"/>
          <a:lstStyle/>
          <a:p>
            <a:pPr algn="r" rtl="1" eaLnBrk="0" hangingPunct="0"/>
            <a:r>
              <a:rPr lang="fa-IR" altLang="en-US" sz="4400" b="1">
                <a:solidFill>
                  <a:srgbClr val="FF0000"/>
                </a:solidFill>
                <a:cs typeface="B Mitra" pitchFamily="2" charset="-78"/>
              </a:rPr>
              <a:t>روش اجرای مطالعه</a:t>
            </a:r>
            <a:endParaRPr lang="en-US" altLang="en-US" sz="4000">
              <a:solidFill>
                <a:srgbClr val="FF0000"/>
              </a:solidFill>
              <a:cs typeface="B Mitra"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609600" y="762000"/>
            <a:ext cx="8229600" cy="5410200"/>
          </a:xfrm>
        </p:spPr>
        <p:txBody>
          <a:bodyPr>
            <a:normAutofit fontScale="85000" lnSpcReduction="20000"/>
          </a:bodyPr>
          <a:lstStyle/>
          <a:p>
            <a:pPr algn="r">
              <a:buNone/>
            </a:pPr>
            <a:r>
              <a:rPr lang="fa-IR" sz="3200" b="1" dirty="0" smtClean="0">
                <a:solidFill>
                  <a:srgbClr val="FF0000"/>
                </a:solidFill>
              </a:rPr>
              <a:t>معیارهای خروج از مطالعه</a:t>
            </a:r>
          </a:p>
          <a:p>
            <a:pPr algn="r">
              <a:buNone/>
            </a:pPr>
            <a:endParaRPr lang="fa-IR" sz="3200" b="1" dirty="0" smtClean="0">
              <a:solidFill>
                <a:srgbClr val="FF0000"/>
              </a:solidFill>
            </a:endParaRPr>
          </a:p>
          <a:p>
            <a:pPr marL="624078" lvl="0" indent="-514350" algn="r" rtl="1">
              <a:buClr>
                <a:srgbClr val="FF0000"/>
              </a:buClr>
              <a:buFont typeface="+mj-lt"/>
              <a:buAutoNum type="arabicPeriod"/>
            </a:pPr>
            <a:r>
              <a:rPr lang="fa-IR" sz="3200" dirty="0" smtClean="0"/>
              <a:t>افرادی با افزایش سطح سرمی </a:t>
            </a:r>
            <a:r>
              <a:rPr lang="en-US" sz="3200" dirty="0" smtClean="0"/>
              <a:t>TSH</a:t>
            </a:r>
            <a:r>
              <a:rPr lang="fa-IR" sz="3200" dirty="0" smtClean="0"/>
              <a:t> و کاهش </a:t>
            </a:r>
            <a:r>
              <a:rPr lang="en-US" sz="3200" dirty="0" smtClean="0"/>
              <a:t>FT4 </a:t>
            </a:r>
          </a:p>
          <a:p>
            <a:pPr marL="624078" lvl="0" indent="-514350" algn="r" rtl="1">
              <a:buClr>
                <a:srgbClr val="FF0000"/>
              </a:buClr>
              <a:buFont typeface="+mj-lt"/>
              <a:buAutoNum type="arabicPeriod"/>
            </a:pPr>
            <a:r>
              <a:rPr lang="fa-IR" sz="3200" dirty="0" smtClean="0"/>
              <a:t>درمان با </a:t>
            </a:r>
            <a:r>
              <a:rPr lang="fa-IR" sz="3200" dirty="0" err="1" smtClean="0"/>
              <a:t>لووتیروکسین</a:t>
            </a:r>
            <a:r>
              <a:rPr lang="fa-IR" sz="3200" dirty="0" smtClean="0"/>
              <a:t> و داروهای ضد تیروئید </a:t>
            </a:r>
            <a:endParaRPr lang="en-US" sz="3200" dirty="0" smtClean="0"/>
          </a:p>
          <a:p>
            <a:pPr marL="624078" lvl="0" indent="-514350" algn="r" rtl="1">
              <a:buClr>
                <a:srgbClr val="FF0000"/>
              </a:buClr>
              <a:buFont typeface="+mj-lt"/>
              <a:buAutoNum type="arabicPeriod"/>
            </a:pPr>
            <a:r>
              <a:rPr lang="fa-IR" sz="3200" dirty="0" smtClean="0"/>
              <a:t>شواهد وجود </a:t>
            </a:r>
            <a:r>
              <a:rPr lang="fa-IR" sz="3200" dirty="0" err="1" smtClean="0"/>
              <a:t>هیپرتیروئیدیسم</a:t>
            </a:r>
            <a:r>
              <a:rPr lang="fa-IR" sz="3200" dirty="0" smtClean="0"/>
              <a:t> </a:t>
            </a:r>
            <a:r>
              <a:rPr lang="en-US" sz="3200" dirty="0" smtClean="0"/>
              <a:t>TSH&lt;0.1miu/Lit </a:t>
            </a:r>
          </a:p>
          <a:p>
            <a:pPr marL="624078" lvl="0" indent="-514350" algn="r" rtl="1">
              <a:buClr>
                <a:srgbClr val="FF0000"/>
              </a:buClr>
              <a:buFont typeface="+mj-lt"/>
              <a:buAutoNum type="arabicPeriod"/>
            </a:pPr>
            <a:r>
              <a:rPr lang="fa-IR" sz="3200" dirty="0" smtClean="0"/>
              <a:t>مصرف </a:t>
            </a:r>
            <a:r>
              <a:rPr lang="fa-IR" sz="3200" dirty="0" err="1" smtClean="0"/>
              <a:t>آمیودارون</a:t>
            </a:r>
            <a:r>
              <a:rPr lang="fa-IR" sz="3200" dirty="0" smtClean="0"/>
              <a:t> ، </a:t>
            </a:r>
            <a:r>
              <a:rPr lang="fa-IR" sz="3200" dirty="0" err="1" smtClean="0"/>
              <a:t>لیتیوم</a:t>
            </a:r>
            <a:r>
              <a:rPr lang="fa-IR" sz="3200" dirty="0" smtClean="0"/>
              <a:t>، قرص های هورمونی </a:t>
            </a:r>
            <a:r>
              <a:rPr lang="fa-IR" sz="3200" dirty="0" err="1" smtClean="0"/>
              <a:t>گلوکوکورتیکوئید</a:t>
            </a:r>
            <a:r>
              <a:rPr lang="fa-IR" sz="3200" dirty="0" smtClean="0"/>
              <a:t>  و  </a:t>
            </a:r>
            <a:r>
              <a:rPr lang="en-US" sz="3200" dirty="0" smtClean="0"/>
              <a:t>INF</a:t>
            </a:r>
            <a:r>
              <a:rPr lang="el-GR" sz="3200" dirty="0" smtClean="0">
                <a:latin typeface="Times New Roman"/>
                <a:cs typeface="Times New Roman"/>
              </a:rPr>
              <a:t>α</a:t>
            </a:r>
            <a:endParaRPr lang="en-US" sz="3200" dirty="0" smtClean="0"/>
          </a:p>
          <a:p>
            <a:pPr marL="624078" lvl="0" indent="-514350" algn="r" rtl="1">
              <a:buClr>
                <a:srgbClr val="FF0000"/>
              </a:buClr>
              <a:buFont typeface="+mj-lt"/>
              <a:buAutoNum type="arabicPeriod"/>
            </a:pPr>
            <a:r>
              <a:rPr lang="fa-IR" sz="3200" dirty="0" smtClean="0"/>
              <a:t>سابقه جراحی تیروئید و یا دریافت ید </a:t>
            </a:r>
            <a:r>
              <a:rPr lang="fa-IR" sz="3200" dirty="0" err="1" smtClean="0"/>
              <a:t>رادیواکتیو</a:t>
            </a:r>
            <a:r>
              <a:rPr lang="fa-IR" sz="3200" dirty="0" smtClean="0"/>
              <a:t> </a:t>
            </a:r>
            <a:endParaRPr lang="en-US" sz="3200" dirty="0" smtClean="0"/>
          </a:p>
          <a:p>
            <a:pPr marL="624078" lvl="0" indent="-514350" algn="r" rtl="1">
              <a:buClr>
                <a:srgbClr val="FF0000"/>
              </a:buClr>
              <a:buFont typeface="+mj-lt"/>
              <a:buAutoNum type="arabicPeriod"/>
            </a:pPr>
            <a:r>
              <a:rPr lang="fa-IR" sz="3200" dirty="0" smtClean="0"/>
              <a:t>بارداری</a:t>
            </a:r>
            <a:endParaRPr lang="en-US" sz="3200" dirty="0" smtClean="0"/>
          </a:p>
          <a:p>
            <a:pPr marL="624078" lvl="0" indent="-514350" algn="r" rtl="1">
              <a:buClr>
                <a:srgbClr val="FF0000"/>
              </a:buClr>
              <a:buFont typeface="+mj-lt"/>
              <a:buAutoNum type="arabicPeriod"/>
            </a:pPr>
            <a:r>
              <a:rPr lang="fa-IR" sz="3200" dirty="0" smtClean="0"/>
              <a:t>برای محاسبه بروز مثبت شدن </a:t>
            </a:r>
            <a:r>
              <a:rPr lang="en-US" sz="3200" dirty="0" smtClean="0"/>
              <a:t>TPO </a:t>
            </a:r>
            <a:r>
              <a:rPr lang="en-US" sz="3200" dirty="0" err="1" smtClean="0"/>
              <a:t>Ab</a:t>
            </a:r>
            <a:r>
              <a:rPr lang="fa-IR" sz="3200" dirty="0" smtClean="0"/>
              <a:t> افراد </a:t>
            </a:r>
            <a:r>
              <a:rPr lang="en-US" sz="3200" dirty="0" smtClean="0"/>
              <a:t> TPO </a:t>
            </a:r>
            <a:r>
              <a:rPr lang="en-US" sz="3200" dirty="0" err="1" smtClean="0"/>
              <a:t>Ab</a:t>
            </a:r>
            <a:r>
              <a:rPr lang="en-US" sz="3200" dirty="0" smtClean="0"/>
              <a:t> </a:t>
            </a:r>
            <a:r>
              <a:rPr lang="fa-IR" sz="3200" dirty="0" smtClean="0"/>
              <a:t> مثبت در ابتدای مطالعه حذف میشوند</a:t>
            </a:r>
            <a:endParaRPr lang="en-US" sz="3200" dirty="0" smtClean="0"/>
          </a:p>
          <a:p>
            <a:pPr marL="624078" lvl="0" indent="-514350" algn="r" rtl="1">
              <a:buClr>
                <a:srgbClr val="FF0000"/>
              </a:buClr>
              <a:buFont typeface="+mj-lt"/>
              <a:buAutoNum type="arabicPeriod"/>
            </a:pPr>
            <a:r>
              <a:rPr lang="fa-IR" sz="3200" dirty="0" smtClean="0"/>
              <a:t>برای محاسبه بروز </a:t>
            </a:r>
            <a:r>
              <a:rPr lang="en-US" sz="3200" dirty="0" smtClean="0"/>
              <a:t>SCH </a:t>
            </a:r>
            <a:r>
              <a:rPr lang="fa-IR" sz="3200" dirty="0" smtClean="0"/>
              <a:t> و </a:t>
            </a:r>
            <a:r>
              <a:rPr lang="en-US" sz="3200" dirty="0" smtClean="0"/>
              <a:t>OH </a:t>
            </a:r>
            <a:r>
              <a:rPr lang="fa-IR" sz="3200" dirty="0" smtClean="0"/>
              <a:t> افراد  یو تیرویید در ابتداي مطالعه در نظر گرفته مي‌شوند. </a:t>
            </a:r>
            <a:endParaRPr lang="en-US" sz="3200" dirty="0" smtClean="0"/>
          </a:p>
          <a:p>
            <a:pPr algn="r">
              <a:buNone/>
            </a:pPr>
            <a:endParaRPr lang="en-US" sz="3200"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sz="quarter" idx="1"/>
          </p:nvPr>
        </p:nvSpPr>
        <p:spPr>
          <a:xfrm>
            <a:off x="228600" y="685800"/>
            <a:ext cx="8720505" cy="6172200"/>
          </a:xfrm>
          <a:extLst/>
        </p:spPr>
        <p:txBody>
          <a:bodyPr>
            <a:normAutofit fontScale="92500"/>
          </a:bodyPr>
          <a:lstStyle/>
          <a:p>
            <a:pPr marL="0" indent="0" algn="r" rtl="1" fontAlgn="auto">
              <a:lnSpc>
                <a:spcPts val="100"/>
              </a:lnSpc>
              <a:spcAft>
                <a:spcPts val="0"/>
              </a:spcAft>
              <a:buFontTx/>
              <a:buNone/>
              <a:defRPr/>
            </a:pPr>
            <a:r>
              <a:rPr lang="fa-IR" altLang="en-US" sz="3600" b="1" dirty="0" smtClean="0">
                <a:solidFill>
                  <a:srgbClr val="FF3300"/>
                </a:solidFill>
                <a:cs typeface="B Mitra" pitchFamily="2" charset="-78"/>
              </a:rPr>
              <a:t>حجم نمونه</a:t>
            </a:r>
          </a:p>
          <a:p>
            <a:pPr marL="0" indent="0" algn="r" rtl="1">
              <a:spcAft>
                <a:spcPts val="3000"/>
              </a:spcAft>
              <a:buNone/>
              <a:defRPr/>
            </a:pPr>
            <a:r>
              <a:rPr lang="fa-IR" sz="2000" dirty="0" smtClean="0"/>
              <a:t>با در نظر گرفتن:</a:t>
            </a:r>
          </a:p>
          <a:p>
            <a:pPr marL="0" indent="0" algn="r" rtl="1">
              <a:spcAft>
                <a:spcPts val="3000"/>
              </a:spcAft>
              <a:buClr>
                <a:srgbClr val="FF0000"/>
              </a:buClr>
              <a:buFont typeface="Arial" pitchFamily="34" charset="0"/>
              <a:buChar char="•"/>
              <a:defRPr/>
            </a:pPr>
            <a:r>
              <a:rPr lang="fa-IR" sz="2000" dirty="0" smtClean="0"/>
              <a:t> تغييرات شیوع </a:t>
            </a:r>
            <a:r>
              <a:rPr lang="en-US" sz="2000" dirty="0" smtClean="0"/>
              <a:t>Anti TPO</a:t>
            </a:r>
            <a:r>
              <a:rPr lang="fa-IR" sz="2000" dirty="0" smtClean="0"/>
              <a:t> در طول 10 سال از 12/7% به 18% و</a:t>
            </a:r>
          </a:p>
          <a:p>
            <a:pPr marL="0" indent="0" algn="r" rtl="1">
              <a:spcAft>
                <a:spcPts val="3000"/>
              </a:spcAft>
              <a:buClr>
                <a:srgbClr val="FF0000"/>
              </a:buClr>
              <a:buFont typeface="Arial" pitchFamily="34" charset="0"/>
              <a:buChar char="•"/>
              <a:defRPr/>
            </a:pPr>
            <a:r>
              <a:rPr lang="fa-IR" sz="2000" dirty="0" smtClean="0"/>
              <a:t> سطح خطاي نوع اول 5% و</a:t>
            </a:r>
          </a:p>
          <a:p>
            <a:pPr marL="0" indent="0" algn="r" rtl="1">
              <a:spcAft>
                <a:spcPts val="3000"/>
              </a:spcAft>
              <a:buClr>
                <a:srgbClr val="FF0000"/>
              </a:buClr>
              <a:buFont typeface="Arial" pitchFamily="34" charset="0"/>
              <a:buChar char="•"/>
              <a:defRPr/>
            </a:pPr>
            <a:r>
              <a:rPr lang="fa-IR" sz="2000" dirty="0" smtClean="0"/>
              <a:t> توان آزمون </a:t>
            </a:r>
            <a:r>
              <a:rPr lang="en-US" sz="2000" dirty="0" smtClean="0"/>
              <a:t>95</a:t>
            </a:r>
            <a:r>
              <a:rPr lang="fa-IR" sz="2000" dirty="0" smtClean="0"/>
              <a:t>% حداقل تعداد نمونه به صورت زیر محاسبه می شود:</a:t>
            </a:r>
            <a:endParaRPr lang="en-US" sz="2000" dirty="0" smtClean="0"/>
          </a:p>
          <a:p>
            <a:pPr marL="0" indent="0" algn="r" rtl="1" fontAlgn="auto">
              <a:spcAft>
                <a:spcPts val="3000"/>
              </a:spcAft>
              <a:buFontTx/>
              <a:buNone/>
              <a:defRPr/>
            </a:pPr>
            <a:endParaRPr lang="fa-IR" altLang="en-US" sz="3600" dirty="0" smtClean="0">
              <a:solidFill>
                <a:srgbClr val="FF3300"/>
              </a:solidFill>
              <a:cs typeface="B Mitra" pitchFamily="2" charset="-78"/>
            </a:endParaRPr>
          </a:p>
          <a:p>
            <a:pPr marL="0" indent="0" algn="r" rtl="1">
              <a:spcAft>
                <a:spcPts val="3000"/>
              </a:spcAft>
              <a:buNone/>
              <a:defRPr/>
            </a:pPr>
            <a:r>
              <a:rPr lang="fa-IR" sz="3600" dirty="0" smtClean="0"/>
              <a:t>  </a:t>
            </a:r>
          </a:p>
          <a:p>
            <a:pPr marL="0" indent="0" algn="r" rtl="1">
              <a:spcAft>
                <a:spcPts val="3000"/>
              </a:spcAft>
              <a:buNone/>
              <a:defRPr/>
            </a:pPr>
            <a:r>
              <a:rPr lang="fa-IR" sz="2200" dirty="0" smtClean="0"/>
              <a:t>در </a:t>
            </a:r>
            <a:r>
              <a:rPr lang="fa-IR" sz="2200" dirty="0" err="1" smtClean="0"/>
              <a:t>اين</a:t>
            </a:r>
            <a:r>
              <a:rPr lang="fa-IR" sz="2200" dirty="0" smtClean="0"/>
              <a:t> مطالعه کلیه افراد شرکت کننده در مطالعۀ تیروئید تهران (5783 نفر) </a:t>
            </a:r>
            <a:r>
              <a:rPr lang="fa-IR" sz="2200" dirty="0" err="1" smtClean="0"/>
              <a:t>كه</a:t>
            </a:r>
            <a:r>
              <a:rPr lang="fa-IR" sz="2200" dirty="0" smtClean="0"/>
              <a:t> داده‌هاي </a:t>
            </a:r>
            <a:r>
              <a:rPr lang="fa-IR" sz="2200" dirty="0" err="1" smtClean="0"/>
              <a:t>موردنياز</a:t>
            </a:r>
            <a:r>
              <a:rPr lang="fa-IR" sz="2200" dirty="0" smtClean="0"/>
              <a:t>  </a:t>
            </a:r>
            <a:r>
              <a:rPr lang="fa-IR" sz="2200" dirty="0" err="1" smtClean="0"/>
              <a:t>براي</a:t>
            </a:r>
            <a:r>
              <a:rPr lang="fa-IR" sz="2200" dirty="0" smtClean="0"/>
              <a:t> آنان ثبت شده و با در نظر گرفتن </a:t>
            </a:r>
            <a:r>
              <a:rPr lang="fa-IR" sz="2200" dirty="0" err="1" smtClean="0"/>
              <a:t>معيارهاي</a:t>
            </a:r>
            <a:r>
              <a:rPr lang="fa-IR" sz="2200" dirty="0" smtClean="0"/>
              <a:t> ورود و خروج مورد ارزیابی و بررسی قرار می</a:t>
            </a:r>
            <a:r>
              <a:rPr lang="fa-IR" sz="2200" u="sng" dirty="0" smtClean="0"/>
              <a:t>‌</a:t>
            </a:r>
            <a:r>
              <a:rPr lang="fa-IR" sz="2200" dirty="0" smtClean="0"/>
              <a:t>‌گیرند.</a:t>
            </a:r>
            <a:endParaRPr lang="en-US" sz="2200" dirty="0" smtClean="0"/>
          </a:p>
          <a:p>
            <a:pPr marL="0" indent="0" algn="r" rtl="1" fontAlgn="auto">
              <a:spcAft>
                <a:spcPts val="3000"/>
              </a:spcAft>
              <a:buFontTx/>
              <a:buNone/>
              <a:defRPr/>
            </a:pPr>
            <a:endParaRPr lang="fa-IR" altLang="en-US" sz="3600" dirty="0" smtClean="0">
              <a:solidFill>
                <a:srgbClr val="FF3300"/>
              </a:solidFill>
              <a:cs typeface="B Mitra" pitchFamily="2" charset="-78"/>
            </a:endParaRPr>
          </a:p>
          <a:p>
            <a:pPr marL="0" indent="0" algn="r" rtl="1" fontAlgn="auto">
              <a:spcAft>
                <a:spcPts val="3000"/>
              </a:spcAft>
              <a:buFontTx/>
              <a:buNone/>
              <a:defRPr/>
            </a:pPr>
            <a:endParaRPr lang="en-US" altLang="en-US" sz="3600" dirty="0" smtClean="0">
              <a:solidFill>
                <a:srgbClr val="FF3300"/>
              </a:solidFill>
              <a:cs typeface="B Mitra" pitchFamily="2" charset="-78"/>
            </a:endParaRPr>
          </a:p>
        </p:txBody>
      </p:sp>
      <p:graphicFrame>
        <p:nvGraphicFramePr>
          <p:cNvPr id="38913" name="Object 1"/>
          <p:cNvGraphicFramePr>
            <a:graphicFrameLocks noChangeAspect="1"/>
          </p:cNvGraphicFramePr>
          <p:nvPr/>
        </p:nvGraphicFramePr>
        <p:xfrm>
          <a:off x="762000" y="3429000"/>
          <a:ext cx="5486400" cy="1085138"/>
        </p:xfrm>
        <a:graphic>
          <a:graphicData uri="http://schemas.openxmlformats.org/presentationml/2006/ole">
            <p:oleObj spid="_x0000_s38936" name="Equation" r:id="rId3" imgW="3060700" imgH="723900" progId="Equation.3">
              <p:embed/>
            </p:oleObj>
          </a:graphicData>
        </a:graphic>
      </p:graphicFrame>
      <p:sp>
        <p:nvSpPr>
          <p:cNvPr id="38914" name="Rectangle 2"/>
          <p:cNvSpPr>
            <a:spLocks noChangeArrowheads="1"/>
          </p:cNvSpPr>
          <p:nvPr/>
        </p:nvSpPr>
        <p:spPr bwMode="auto">
          <a:xfrm>
            <a:off x="228600" y="4572000"/>
            <a:ext cx="465544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B Mitra" pitchFamily="2" charset="-78"/>
              </a:rPr>
              <a:t>             N=969</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B Mitra" pitchFamily="2" charset="-78"/>
              </a:rPr>
              <a:t> </a:t>
            </a:r>
            <a:r>
              <a:rPr lang="en-US" sz="1400" dirty="0" smtClean="0"/>
              <a:t>    P</a:t>
            </a:r>
            <a:r>
              <a:rPr lang="en-US" sz="1400" baseline="-25000" dirty="0" smtClean="0"/>
              <a:t>2</a:t>
            </a:r>
            <a:r>
              <a:rPr lang="en-US" sz="1400" dirty="0" smtClean="0"/>
              <a:t>=18% </a:t>
            </a:r>
            <a:r>
              <a:rPr lang="fa-IR" sz="1400" dirty="0" smtClean="0">
                <a:latin typeface="Times New Roman" pitchFamily="18" charset="0"/>
                <a:cs typeface="B Mitra" pitchFamily="2" charset="-78"/>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B Mitra" pitchFamily="2" charset="-78"/>
              </a:rPr>
              <a:t>P</a:t>
            </a:r>
            <a:r>
              <a:rPr kumimoji="0" lang="en-US" sz="1400" b="0" i="0" u="none" strike="noStrike" cap="none" normalizeH="0" baseline="-30000" dirty="0" smtClean="0">
                <a:ln>
                  <a:noFill/>
                </a:ln>
                <a:solidFill>
                  <a:schemeClr val="tx1"/>
                </a:solidFill>
                <a:effectLst/>
                <a:latin typeface="Arial" pitchFamily="34" charset="0"/>
                <a:ea typeface="Times New Roman" pitchFamily="18" charset="0"/>
                <a:cs typeface="B Mitra" pitchFamily="2" charset="-78"/>
              </a:rPr>
              <a:t>1</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B Mitra" pitchFamily="2" charset="-78"/>
              </a:rPr>
              <a:t>=12.7%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2253763" y="260353"/>
            <a:ext cx="4652597" cy="646113"/>
          </a:xfrm>
          <a:prstGeom prst="rect">
            <a:avLst/>
          </a:prstGeom>
          <a:noFill/>
          <a:ln w="9525">
            <a:noFill/>
            <a:miter lim="800000"/>
            <a:headEnd/>
            <a:tailEnd/>
          </a:ln>
        </p:spPr>
        <p:txBody>
          <a:bodyPr>
            <a:spAutoFit/>
          </a:bodyPr>
          <a:lstStyle/>
          <a:p>
            <a:pPr algn="ctr"/>
            <a:r>
              <a:rPr lang="fa-IR" altLang="en-US" sz="1200">
                <a:cs typeface="B Mitra" pitchFamily="2" charset="-78"/>
              </a:rPr>
              <a:t>دانشگاه علوم پزشکی و خدمات بهداشتی درمانی شهید بهشتی</a:t>
            </a:r>
          </a:p>
          <a:p>
            <a:pPr algn="ctr"/>
            <a:r>
              <a:rPr lang="fa-IR" altLang="en-US" sz="1200">
                <a:cs typeface="B Mitra" pitchFamily="2" charset="-78"/>
              </a:rPr>
              <a:t>پژوهشکده علوم غدد درون ریز و متابولیسم</a:t>
            </a:r>
          </a:p>
          <a:p>
            <a:pPr algn="ctr" rtl="1"/>
            <a:r>
              <a:rPr lang="fa-IR" altLang="en-US" sz="1200">
                <a:cs typeface="B Mitra" pitchFamily="2" charset="-78"/>
              </a:rPr>
              <a:t>مرکز تحقیقات پیشگیری از بیماریهای متابولیک</a:t>
            </a:r>
            <a:endParaRPr lang="en-US" altLang="en-US" sz="1200">
              <a:cs typeface="B Mitra" pitchFamily="2" charset="-78"/>
            </a:endParaRPr>
          </a:p>
        </p:txBody>
      </p:sp>
      <p:pic>
        <p:nvPicPr>
          <p:cNvPr id="5123" name="Picture 5" descr="armdaneshgah1"/>
          <p:cNvPicPr>
            <a:picLocks noChangeAspect="1" noChangeArrowheads="1"/>
          </p:cNvPicPr>
          <p:nvPr/>
        </p:nvPicPr>
        <p:blipFill>
          <a:blip r:embed="rId2" cstate="print">
            <a:lum bright="70000" contrast="-70000"/>
          </a:blip>
          <a:srcRect l="2" r="-38" b="18813"/>
          <a:stretch>
            <a:fillRect/>
          </a:stretch>
        </p:blipFill>
        <p:spPr bwMode="auto">
          <a:xfrm>
            <a:off x="7703529" y="169866"/>
            <a:ext cx="923192" cy="955675"/>
          </a:xfrm>
          <a:prstGeom prst="rect">
            <a:avLst/>
          </a:prstGeom>
          <a:noFill/>
          <a:ln w="9525">
            <a:noFill/>
            <a:miter lim="800000"/>
            <a:headEnd/>
            <a:tailEnd/>
          </a:ln>
        </p:spPr>
      </p:pic>
      <p:pic>
        <p:nvPicPr>
          <p:cNvPr id="5124" name="Picture 6" descr="logo ASL1"/>
          <p:cNvPicPr>
            <a:picLocks noChangeAspect="1" noChangeArrowheads="1"/>
          </p:cNvPicPr>
          <p:nvPr/>
        </p:nvPicPr>
        <p:blipFill>
          <a:blip r:embed="rId3" cstate="print">
            <a:lum bright="34000" contrast="-46000"/>
          </a:blip>
          <a:srcRect/>
          <a:stretch>
            <a:fillRect/>
          </a:stretch>
        </p:blipFill>
        <p:spPr bwMode="auto">
          <a:xfrm>
            <a:off x="590552" y="173038"/>
            <a:ext cx="981808" cy="952500"/>
          </a:xfrm>
          <a:prstGeom prst="rect">
            <a:avLst/>
          </a:prstGeom>
          <a:noFill/>
          <a:ln w="9525">
            <a:noFill/>
            <a:miter lim="800000"/>
            <a:headEnd/>
            <a:tailEnd/>
          </a:ln>
        </p:spPr>
      </p:pic>
      <p:sp>
        <p:nvSpPr>
          <p:cNvPr id="5125" name="Title 1"/>
          <p:cNvSpPr txBox="1">
            <a:spLocks/>
          </p:cNvSpPr>
          <p:nvPr/>
        </p:nvSpPr>
        <p:spPr bwMode="auto">
          <a:xfrm>
            <a:off x="285722" y="2420938"/>
            <a:ext cx="8477277" cy="1943100"/>
          </a:xfrm>
          <a:prstGeom prst="rect">
            <a:avLst/>
          </a:prstGeom>
          <a:noFill/>
          <a:ln w="9525">
            <a:noFill/>
            <a:miter lim="800000"/>
            <a:headEnd/>
            <a:tailEnd/>
          </a:ln>
        </p:spPr>
        <p:txBody>
          <a:bodyPr anchor="ctr"/>
          <a:lstStyle/>
          <a:p>
            <a:pPr algn="ctr" rtl="1" eaLnBrk="0" hangingPunct="0">
              <a:lnSpc>
                <a:spcPct val="150000"/>
              </a:lnSpc>
              <a:spcAft>
                <a:spcPts val="600"/>
              </a:spcAft>
            </a:pPr>
            <a:r>
              <a:rPr lang="fa-IR" sz="2800" dirty="0">
                <a:latin typeface="Arial Black" pitchFamily="34" charset="0"/>
              </a:rPr>
              <a:t>روند تغییرات آنتی بادی ضد پرکسیداز تیروئید</a:t>
            </a:r>
            <a:r>
              <a:rPr lang="ar-SA" sz="2800" dirty="0">
                <a:latin typeface="Arial Black" pitchFamily="34" charset="0"/>
              </a:rPr>
              <a:t> و </a:t>
            </a:r>
            <a:r>
              <a:rPr lang="fa-IR" sz="2800" dirty="0" smtClean="0">
                <a:latin typeface="Arial Black" pitchFamily="34" charset="0"/>
              </a:rPr>
              <a:t>برخی عوامل </a:t>
            </a:r>
            <a:r>
              <a:rPr lang="ar-SA" sz="2800" dirty="0" smtClean="0">
                <a:latin typeface="Arial Black" pitchFamily="34" charset="0"/>
              </a:rPr>
              <a:t>وابسته </a:t>
            </a:r>
            <a:r>
              <a:rPr lang="ar-SA" sz="2800" dirty="0">
                <a:latin typeface="Arial Black" pitchFamily="34" charset="0"/>
              </a:rPr>
              <a:t>به آن در پیگیری 10 ساله مطالعه طولی جمعیت محور ، مطالعه تیروئید تهران</a:t>
            </a:r>
            <a:endParaRPr lang="en-US" altLang="en-US" sz="2700" i="1" dirty="0">
              <a:solidFill>
                <a:srgbClr val="003582"/>
              </a:solidFill>
              <a:latin typeface="Arial Black" pitchFamily="34" charset="0"/>
              <a:ea typeface="Gulim" pitchFamily="34" charset="-127"/>
              <a:cs typeface="B Mitra" pitchFamily="2" charset="-78"/>
            </a:endParaRPr>
          </a:p>
        </p:txBody>
      </p:sp>
      <p:sp>
        <p:nvSpPr>
          <p:cNvPr id="5126" name="TextBox 8"/>
          <p:cNvSpPr txBox="1">
            <a:spLocks noChangeArrowheads="1"/>
          </p:cNvSpPr>
          <p:nvPr/>
        </p:nvSpPr>
        <p:spPr bwMode="auto">
          <a:xfrm>
            <a:off x="2048591" y="5135379"/>
            <a:ext cx="4951535" cy="615950"/>
          </a:xfrm>
          <a:prstGeom prst="rect">
            <a:avLst/>
          </a:prstGeom>
          <a:noFill/>
          <a:ln w="9525">
            <a:noFill/>
            <a:miter lim="800000"/>
            <a:headEnd/>
            <a:tailEnd/>
          </a:ln>
        </p:spPr>
        <p:txBody>
          <a:bodyPr>
            <a:spAutoFit/>
          </a:bodyPr>
          <a:lstStyle/>
          <a:p>
            <a:pPr algn="ctr" rtl="1"/>
            <a:r>
              <a:rPr lang="fa-IR" altLang="en-US" sz="1500" b="1" dirty="0">
                <a:solidFill>
                  <a:srgbClr val="FF0000"/>
                </a:solidFill>
                <a:ea typeface="Gulim" pitchFamily="34" charset="-127"/>
                <a:cs typeface="B Mitra" pitchFamily="2" charset="-78"/>
              </a:rPr>
              <a:t>اساتید مشاور:</a:t>
            </a:r>
          </a:p>
          <a:p>
            <a:pPr algn="ctr" rtl="1">
              <a:spcAft>
                <a:spcPts val="300"/>
              </a:spcAft>
            </a:pPr>
            <a:r>
              <a:rPr lang="fa-IR" altLang="en-US" b="1" dirty="0">
                <a:ea typeface="Gulim" pitchFamily="34" charset="-127"/>
                <a:cs typeface="B Mitra" pitchFamily="2" charset="-78"/>
              </a:rPr>
              <a:t> </a:t>
            </a:r>
            <a:r>
              <a:rPr lang="fa-IR" altLang="en-US" b="1" dirty="0">
                <a:solidFill>
                  <a:srgbClr val="111111"/>
                </a:solidFill>
                <a:ea typeface="Gulim" pitchFamily="34" charset="-127"/>
                <a:cs typeface="B Mitra" pitchFamily="2" charset="-78"/>
              </a:rPr>
              <a:t>دکتر </a:t>
            </a:r>
            <a:r>
              <a:rPr lang="fa-IR" altLang="en-US" b="1" dirty="0" smtClean="0">
                <a:solidFill>
                  <a:srgbClr val="111111"/>
                </a:solidFill>
                <a:ea typeface="Gulim" pitchFamily="34" charset="-127"/>
                <a:cs typeface="B Mitra" pitchFamily="2" charset="-78"/>
              </a:rPr>
              <a:t>فریدون عزیزی    دکتر لادن مهران</a:t>
            </a:r>
            <a:endParaRPr lang="fa-IR" altLang="en-US" b="1" dirty="0">
              <a:solidFill>
                <a:srgbClr val="111111"/>
              </a:solidFill>
              <a:ea typeface="Gulim" pitchFamily="34" charset="-127"/>
              <a:cs typeface="B Mitra" pitchFamily="2" charset="-78"/>
            </a:endParaRPr>
          </a:p>
        </p:txBody>
      </p:sp>
      <p:sp>
        <p:nvSpPr>
          <p:cNvPr id="5127" name="TextBox 9"/>
          <p:cNvSpPr txBox="1">
            <a:spLocks noChangeArrowheads="1"/>
          </p:cNvSpPr>
          <p:nvPr/>
        </p:nvSpPr>
        <p:spPr bwMode="auto">
          <a:xfrm>
            <a:off x="2469907" y="5910542"/>
            <a:ext cx="4220308" cy="615950"/>
          </a:xfrm>
          <a:prstGeom prst="rect">
            <a:avLst/>
          </a:prstGeom>
          <a:noFill/>
          <a:ln w="9525">
            <a:noFill/>
            <a:miter lim="800000"/>
            <a:headEnd/>
            <a:tailEnd/>
          </a:ln>
        </p:spPr>
        <p:txBody>
          <a:bodyPr>
            <a:spAutoFit/>
          </a:bodyPr>
          <a:lstStyle/>
          <a:p>
            <a:pPr algn="ctr" rtl="1"/>
            <a:r>
              <a:rPr lang="fa-IR" altLang="en-US" sz="1500" b="1" dirty="0">
                <a:solidFill>
                  <a:srgbClr val="FF0000"/>
                </a:solidFill>
                <a:ea typeface="Gulim" pitchFamily="34" charset="-127"/>
                <a:cs typeface="B Mitra" pitchFamily="2" charset="-78"/>
              </a:rPr>
              <a:t>ارائه دهنده:</a:t>
            </a:r>
          </a:p>
          <a:p>
            <a:pPr algn="ctr" rtl="1"/>
            <a:r>
              <a:rPr lang="fa-IR" altLang="en-US" b="1" dirty="0">
                <a:ea typeface="Gulim" pitchFamily="34" charset="-127"/>
                <a:cs typeface="B Mitra" pitchFamily="2" charset="-78"/>
              </a:rPr>
              <a:t>دکتر </a:t>
            </a:r>
            <a:r>
              <a:rPr lang="fa-IR" altLang="en-US" b="1" dirty="0" smtClean="0">
                <a:ea typeface="Gulim" pitchFamily="34" charset="-127"/>
                <a:cs typeface="B Mitra" pitchFamily="2" charset="-78"/>
              </a:rPr>
              <a:t>معصومه کیهانیان</a:t>
            </a:r>
            <a:endParaRPr lang="en-US" altLang="en-US" b="1" dirty="0">
              <a:ea typeface="Gulim" pitchFamily="34" charset="-127"/>
              <a:cs typeface="B Mitra" pitchFamily="2" charset="-78"/>
            </a:endParaRPr>
          </a:p>
        </p:txBody>
      </p:sp>
      <p:sp>
        <p:nvSpPr>
          <p:cNvPr id="5128" name="TextBox 2"/>
          <p:cNvSpPr txBox="1">
            <a:spLocks noChangeArrowheads="1"/>
          </p:cNvSpPr>
          <p:nvPr/>
        </p:nvSpPr>
        <p:spPr bwMode="auto">
          <a:xfrm>
            <a:off x="2430325" y="4535304"/>
            <a:ext cx="4188069" cy="600075"/>
          </a:xfrm>
          <a:prstGeom prst="rect">
            <a:avLst/>
          </a:prstGeom>
          <a:noFill/>
          <a:ln w="9525">
            <a:noFill/>
            <a:miter lim="800000"/>
            <a:headEnd/>
            <a:tailEnd/>
          </a:ln>
        </p:spPr>
        <p:txBody>
          <a:bodyPr>
            <a:spAutoFit/>
          </a:bodyPr>
          <a:lstStyle/>
          <a:p>
            <a:pPr algn="ctr" rtl="1"/>
            <a:r>
              <a:rPr lang="fa-IR" altLang="en-US" sz="1500" b="1" dirty="0">
                <a:solidFill>
                  <a:srgbClr val="FF0000"/>
                </a:solidFill>
                <a:ea typeface="Gulim" pitchFamily="34" charset="-127"/>
                <a:cs typeface="B Mitra" pitchFamily="2" charset="-78"/>
              </a:rPr>
              <a:t>استاد راهنما:</a:t>
            </a:r>
          </a:p>
          <a:p>
            <a:pPr algn="ctr" rtl="1"/>
            <a:r>
              <a:rPr lang="fa-IR" altLang="en-US" sz="1100" b="1" dirty="0">
                <a:ea typeface="Gulim" pitchFamily="34" charset="-127"/>
                <a:cs typeface="B Mitra" pitchFamily="2" charset="-78"/>
              </a:rPr>
              <a:t> </a:t>
            </a:r>
            <a:r>
              <a:rPr lang="fa-IR" altLang="en-US" b="1" dirty="0" smtClean="0">
                <a:solidFill>
                  <a:srgbClr val="111111"/>
                </a:solidFill>
                <a:ea typeface="Gulim" pitchFamily="34" charset="-127"/>
                <a:cs typeface="B Mitra" pitchFamily="2" charset="-78"/>
              </a:rPr>
              <a:t>دکتر فرزانه سروقدی</a:t>
            </a:r>
            <a:endParaRPr lang="en-US" altLang="en-US" b="1" dirty="0">
              <a:solidFill>
                <a:srgbClr val="111111"/>
              </a:solidFill>
              <a:ea typeface="Gulim" pitchFamily="34" charset="-127"/>
              <a:cs typeface="B Mitra" pitchFamily="2" charset="-78"/>
            </a:endParaRPr>
          </a:p>
        </p:txBody>
      </p:sp>
      <p:sp>
        <p:nvSpPr>
          <p:cNvPr id="9" name="TextBox 3"/>
          <p:cNvSpPr txBox="1">
            <a:spLocks noChangeArrowheads="1"/>
          </p:cNvSpPr>
          <p:nvPr/>
        </p:nvSpPr>
        <p:spPr bwMode="auto">
          <a:xfrm>
            <a:off x="2819400" y="6604084"/>
            <a:ext cx="3323492" cy="253916"/>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defRPr/>
            </a:pPr>
            <a:r>
              <a:rPr lang="fa-IR" altLang="en-US" sz="1050" dirty="0" smtClean="0">
                <a:ea typeface="宋体" pitchFamily="2" charset="-122"/>
                <a:cs typeface="B Mitra" pitchFamily="2" charset="-78"/>
              </a:rPr>
              <a:t>بهار 93</a:t>
            </a:r>
            <a:endParaRPr lang="en-US" altLang="en-US" sz="1600" dirty="0">
              <a:ea typeface="宋体" pitchFamily="2" charset="-122"/>
              <a:cs typeface="B Mitra" pitchFamily="2" charset="-78"/>
            </a:endParaRPr>
          </a:p>
        </p:txBody>
      </p:sp>
      <p:sp>
        <p:nvSpPr>
          <p:cNvPr id="5130" name="Rectangle 9"/>
          <p:cNvSpPr>
            <a:spLocks noChangeArrowheads="1"/>
          </p:cNvSpPr>
          <p:nvPr/>
        </p:nvSpPr>
        <p:spPr bwMode="auto">
          <a:xfrm>
            <a:off x="1208920" y="1214423"/>
            <a:ext cx="5651989" cy="438582"/>
          </a:xfrm>
          <a:prstGeom prst="rect">
            <a:avLst/>
          </a:prstGeom>
          <a:noFill/>
          <a:ln w="9525">
            <a:noFill/>
            <a:miter lim="800000"/>
            <a:headEnd/>
            <a:tailEnd/>
          </a:ln>
        </p:spPr>
        <p:txBody>
          <a:bodyPr>
            <a:spAutoFit/>
          </a:bodyPr>
          <a:lstStyle/>
          <a:p>
            <a:pPr algn="r" rtl="1">
              <a:lnSpc>
                <a:spcPct val="150000"/>
              </a:lnSpc>
              <a:spcAft>
                <a:spcPts val="600"/>
              </a:spcAft>
            </a:pPr>
            <a:r>
              <a:rPr lang="fa-IR" altLang="en-US" sz="1500" i="1" dirty="0">
                <a:latin typeface="Verdana" pitchFamily="34" charset="0"/>
                <a:cs typeface="B Mitra" pitchFamily="2" charset="-78"/>
              </a:rPr>
              <a:t>پیشنهادیه پایان نامه دوره دستیاری فوق تخصصی رشته غدد درون ریز و متابولیسم</a:t>
            </a:r>
            <a:endParaRPr lang="en-US" altLang="en-US" sz="1500" i="1" dirty="0">
              <a:latin typeface="Verdana" pitchFamily="34" charset="0"/>
              <a:cs typeface="B Mitr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nvSpPr>
        <p:spPr bwMode="auto">
          <a:xfrm>
            <a:off x="1581150" y="260350"/>
            <a:ext cx="7244862" cy="609600"/>
          </a:xfrm>
          <a:prstGeom prst="rect">
            <a:avLst/>
          </a:prstGeom>
          <a:noFill/>
          <a:ln w="9525">
            <a:noFill/>
            <a:miter lim="800000"/>
            <a:headEnd/>
            <a:tailEnd/>
          </a:ln>
        </p:spPr>
        <p:txBody>
          <a:bodyPr anchor="ctr"/>
          <a:lstStyle/>
          <a:p>
            <a:pPr algn="r" rtl="1" eaLnBrk="0" hangingPunct="0"/>
            <a:endParaRPr lang="en-US" altLang="en-US" sz="4000" dirty="0">
              <a:solidFill>
                <a:srgbClr val="FF0000"/>
              </a:solidFill>
              <a:cs typeface="B Mitra" pitchFamily="2" charset="-78"/>
            </a:endParaRPr>
          </a:p>
        </p:txBody>
      </p:sp>
      <p:sp>
        <p:nvSpPr>
          <p:cNvPr id="5" name="Title 4"/>
          <p:cNvSpPr>
            <a:spLocks noGrp="1"/>
          </p:cNvSpPr>
          <p:nvPr>
            <p:ph type="title"/>
          </p:nvPr>
        </p:nvSpPr>
        <p:spPr/>
        <p:txBody>
          <a:bodyPr>
            <a:normAutofit fontScale="90000"/>
          </a:bodyPr>
          <a:lstStyle/>
          <a:p>
            <a:pPr algn="ctr"/>
            <a:r>
              <a:rPr lang="fa-IR" altLang="en-US" b="1" dirty="0" smtClean="0">
                <a:solidFill>
                  <a:srgbClr val="FF3300"/>
                </a:solidFill>
                <a:cs typeface="B Mitra" pitchFamily="2" charset="-78"/>
              </a:rPr>
              <a:t>نحوه اجرای تحقیق</a:t>
            </a:r>
            <a:r>
              <a:rPr lang="en-US" altLang="en-US" dirty="0" smtClean="0">
                <a:solidFill>
                  <a:srgbClr val="FF3300"/>
                </a:solidFill>
                <a:cs typeface="B Mitra" pitchFamily="2" charset="-78"/>
              </a:rPr>
              <a:t/>
            </a:r>
            <a:br>
              <a:rPr lang="en-US" altLang="en-US" dirty="0" smtClean="0">
                <a:solidFill>
                  <a:srgbClr val="FF3300"/>
                </a:solidFill>
                <a:cs typeface="B Mitra" pitchFamily="2" charset="-78"/>
              </a:rPr>
            </a:br>
            <a:endParaRPr lang="en-US" dirty="0"/>
          </a:p>
        </p:txBody>
      </p:sp>
      <p:sp>
        <p:nvSpPr>
          <p:cNvPr id="4" name="Content Placeholder 2"/>
          <p:cNvSpPr>
            <a:spLocks noGrp="1"/>
          </p:cNvSpPr>
          <p:nvPr>
            <p:ph sz="quarter" idx="1"/>
          </p:nvPr>
        </p:nvSpPr>
        <p:spPr>
          <a:extLst/>
        </p:spPr>
        <p:txBody>
          <a:bodyPr>
            <a:normAutofit/>
          </a:bodyPr>
          <a:lstStyle/>
          <a:p>
            <a:pPr algn="r" rtl="1">
              <a:lnSpc>
                <a:spcPts val="4400"/>
              </a:lnSpc>
              <a:buFont typeface="Wingdings" panose="05000000000000000000" pitchFamily="2" charset="2"/>
              <a:buChar char="ü"/>
              <a:defRPr/>
            </a:pPr>
            <a:r>
              <a:rPr lang="fa-IR" sz="3600" dirty="0" err="1" smtClean="0"/>
              <a:t>گردآوري</a:t>
            </a:r>
            <a:r>
              <a:rPr lang="fa-IR" sz="3600" dirty="0" smtClean="0"/>
              <a:t> داده ها در واحد </a:t>
            </a:r>
            <a:r>
              <a:rPr lang="fa-IR" sz="3600" dirty="0" err="1" smtClean="0"/>
              <a:t>بررسي</a:t>
            </a:r>
            <a:r>
              <a:rPr lang="fa-IR" sz="3600" dirty="0" smtClean="0"/>
              <a:t> اطلاعات افراد شرکت کننده در مطالعه قند و </a:t>
            </a:r>
            <a:r>
              <a:rPr lang="fa-IR" sz="3600" dirty="0" err="1" smtClean="0"/>
              <a:t>لیپید</a:t>
            </a:r>
            <a:r>
              <a:rPr lang="fa-IR" sz="3600" dirty="0" smtClean="0"/>
              <a:t> تهران </a:t>
            </a:r>
            <a:r>
              <a:rPr lang="fa-IR" sz="3600" b="1" dirty="0" smtClean="0"/>
              <a:t> </a:t>
            </a:r>
            <a:r>
              <a:rPr lang="fa-IR" sz="3600" dirty="0" smtClean="0"/>
              <a:t>انجام </a:t>
            </a:r>
            <a:r>
              <a:rPr lang="fa-IR" sz="3600" dirty="0"/>
              <a:t>مي </a:t>
            </a:r>
            <a:r>
              <a:rPr lang="fa-IR" sz="3600" dirty="0" err="1"/>
              <a:t>پذيرد</a:t>
            </a:r>
            <a:r>
              <a:rPr lang="fa-IR" sz="3600" dirty="0" smtClean="0"/>
              <a:t>.</a:t>
            </a:r>
            <a:endParaRPr lang="en-US" sz="3600" dirty="0" smtClean="0"/>
          </a:p>
          <a:p>
            <a:pPr algn="r" rtl="1">
              <a:lnSpc>
                <a:spcPts val="4400"/>
              </a:lnSpc>
              <a:buFont typeface="Wingdings" panose="05000000000000000000" pitchFamily="2" charset="2"/>
              <a:buChar char="ü"/>
              <a:defRPr/>
            </a:pPr>
            <a:r>
              <a:rPr lang="fa-IR" sz="3600" dirty="0" smtClean="0"/>
              <a:t>از اطلاعات پرسشنامه ای و معاینات و آزمایشات شرکت </a:t>
            </a:r>
            <a:r>
              <a:rPr lang="fa-IR" sz="3600" dirty="0" err="1" smtClean="0"/>
              <a:t>کنندگان</a:t>
            </a:r>
            <a:r>
              <a:rPr lang="fa-IR" sz="3600" dirty="0" smtClean="0"/>
              <a:t> در مطالعه </a:t>
            </a:r>
            <a:r>
              <a:rPr lang="en-US" sz="3600" dirty="0" smtClean="0"/>
              <a:t>TLGS</a:t>
            </a:r>
            <a:r>
              <a:rPr lang="fa-IR" sz="3600" dirty="0" smtClean="0"/>
              <a:t> بر اساس معیار ورود و خروج فوق الذکر استفاده می</a:t>
            </a:r>
            <a:r>
              <a:rPr lang="en-US" sz="3600" dirty="0" smtClean="0"/>
              <a:t> </a:t>
            </a:r>
            <a:r>
              <a:rPr lang="fa-IR" sz="3600" dirty="0" smtClean="0"/>
              <a:t>شود.</a:t>
            </a:r>
            <a:endParaRPr lang="en-US" sz="3600" dirty="0" smtClean="0"/>
          </a:p>
          <a:p>
            <a:pPr algn="r" rtl="1">
              <a:lnSpc>
                <a:spcPts val="4400"/>
              </a:lnSpc>
              <a:buFont typeface="Wingdings" panose="05000000000000000000" pitchFamily="2" charset="2"/>
              <a:buChar char="ü"/>
              <a:defRPr/>
            </a:pPr>
            <a:endParaRPr lang="fa-IR" sz="3200" dirty="0" smtClean="0">
              <a:cs typeface="B Mitra" panose="00000400000000000000"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sz="quarter" idx="1"/>
          </p:nvPr>
        </p:nvSpPr>
        <p:spPr>
          <a:xfrm>
            <a:off x="457200" y="304800"/>
            <a:ext cx="8502162" cy="5638800"/>
          </a:xfrm>
        </p:spPr>
        <p:txBody>
          <a:bodyPr>
            <a:normAutofit fontScale="92500" lnSpcReduction="20000"/>
          </a:bodyPr>
          <a:lstStyle/>
          <a:p>
            <a:pPr marL="0" indent="0" algn="r" rtl="1" fontAlgn="auto">
              <a:spcAft>
                <a:spcPts val="1200"/>
              </a:spcAft>
              <a:buFontTx/>
              <a:buNone/>
              <a:defRPr/>
            </a:pPr>
            <a:r>
              <a:rPr lang="fa-IR" altLang="en-US" sz="2800" b="1" dirty="0" smtClean="0">
                <a:solidFill>
                  <a:srgbClr val="FF6600"/>
                </a:solidFill>
                <a:cs typeface="B Mitra" pitchFamily="2" charset="-78"/>
              </a:rPr>
              <a:t>بررسی های بیوشیمیایی :</a:t>
            </a:r>
            <a:endParaRPr lang="en-US" altLang="en-US" sz="2800" b="1" dirty="0" smtClean="0">
              <a:solidFill>
                <a:srgbClr val="FF6600"/>
              </a:solidFill>
              <a:cs typeface="B Mitra" pitchFamily="2" charset="-78"/>
            </a:endParaRPr>
          </a:p>
          <a:p>
            <a:pPr marL="0" indent="0" algn="r" rtl="1" fontAlgn="auto">
              <a:spcAft>
                <a:spcPts val="1200"/>
              </a:spcAft>
              <a:buFontTx/>
              <a:buNone/>
              <a:defRPr/>
            </a:pPr>
            <a:endParaRPr lang="en-US" altLang="en-US" sz="2800" b="1" dirty="0" smtClean="0">
              <a:solidFill>
                <a:srgbClr val="FF6600"/>
              </a:solidFill>
              <a:cs typeface="B Mitra" pitchFamily="2" charset="-78"/>
            </a:endParaRPr>
          </a:p>
          <a:p>
            <a:pPr marL="0" indent="0" algn="r" rtl="1" fontAlgn="auto">
              <a:spcAft>
                <a:spcPts val="1200"/>
              </a:spcAft>
              <a:buClr>
                <a:srgbClr val="FF0000"/>
              </a:buClr>
              <a:buSzPct val="130000"/>
              <a:buNone/>
              <a:defRPr/>
            </a:pPr>
            <a:endParaRPr lang="fa-IR" altLang="en-US" sz="2800" b="1" dirty="0" smtClean="0">
              <a:solidFill>
                <a:srgbClr val="FF6600"/>
              </a:solidFill>
              <a:cs typeface="B Mitra" pitchFamily="2" charset="-78"/>
            </a:endParaRPr>
          </a:p>
          <a:p>
            <a:pPr algn="r" rtl="1">
              <a:buClr>
                <a:srgbClr val="FF0000"/>
              </a:buClr>
              <a:buSzPct val="130000"/>
              <a:buFont typeface="Wingdings" pitchFamily="2" charset="2"/>
              <a:buChar char="§"/>
            </a:pPr>
            <a:r>
              <a:rPr lang="fa-IR" sz="2800" dirty="0" smtClean="0"/>
              <a:t> پس از 14-12 ساعت </a:t>
            </a:r>
            <a:r>
              <a:rPr lang="fa-IR" sz="2800" dirty="0" err="1" smtClean="0"/>
              <a:t>ناشتایی</a:t>
            </a:r>
            <a:r>
              <a:rPr lang="fa-IR" sz="2800" dirty="0" smtClean="0"/>
              <a:t> در روز مراجعه نمونه خون در جهت اندازه گیری </a:t>
            </a:r>
            <a:r>
              <a:rPr lang="en-US" sz="2800" dirty="0" smtClean="0"/>
              <a:t>TSH</a:t>
            </a:r>
            <a:r>
              <a:rPr lang="fa-IR" sz="2800" dirty="0" smtClean="0"/>
              <a:t>، </a:t>
            </a:r>
            <a:r>
              <a:rPr lang="en-US" sz="2800" dirty="0" smtClean="0"/>
              <a:t>Anti TPO</a:t>
            </a:r>
            <a:r>
              <a:rPr lang="fa-IR" sz="2800" dirty="0" smtClean="0"/>
              <a:t> ،</a:t>
            </a:r>
            <a:r>
              <a:rPr lang="en-US" sz="2800" dirty="0" smtClean="0"/>
              <a:t>FT4</a:t>
            </a:r>
            <a:r>
              <a:rPr lang="fa-IR" sz="2800" dirty="0" smtClean="0"/>
              <a:t> از بیماران گرفته شد.</a:t>
            </a:r>
          </a:p>
          <a:p>
            <a:pPr algn="r" rtl="1">
              <a:buClr>
                <a:srgbClr val="FF0000"/>
              </a:buClr>
              <a:buSzPct val="130000"/>
              <a:buFont typeface="Wingdings" pitchFamily="2" charset="2"/>
              <a:buChar char="§"/>
            </a:pPr>
            <a:endParaRPr lang="fa-IR" sz="2800" dirty="0" smtClean="0"/>
          </a:p>
          <a:p>
            <a:pPr algn="r" rtl="1">
              <a:buClr>
                <a:srgbClr val="FF0000"/>
              </a:buClr>
              <a:buSzPct val="130000"/>
              <a:buFont typeface="Wingdings" pitchFamily="2" charset="2"/>
              <a:buChar char="§"/>
            </a:pPr>
            <a:r>
              <a:rPr lang="fa-IR" sz="2800" dirty="0" smtClean="0"/>
              <a:t>دراینجا افرادی که در فاز 1 اطلاعات کامل پرسشنامه ای و آزمایشگاهی داشتند و همچنان در فازهای 2، 3، 4 نیز همان اطلاعات ثبت شده بود نمونه سرمی آنها از حالت فریز شده 80 - خارج و اندازه گیری ها روی نمونه ها به عمل می آید.</a:t>
            </a:r>
          </a:p>
          <a:p>
            <a:pPr algn="r" rtl="1">
              <a:buClr>
                <a:srgbClr val="FF0000"/>
              </a:buClr>
              <a:buSzPct val="130000"/>
              <a:buFont typeface="Wingdings" pitchFamily="2" charset="2"/>
              <a:buChar char="§"/>
            </a:pPr>
            <a:endParaRPr lang="fa-IR" sz="2800" dirty="0" smtClean="0"/>
          </a:p>
          <a:p>
            <a:pPr algn="r" rtl="1">
              <a:buClr>
                <a:srgbClr val="FF0000"/>
              </a:buClr>
              <a:buSzPct val="130000"/>
              <a:buFont typeface="Wingdings" pitchFamily="2" charset="2"/>
              <a:buChar char="§"/>
            </a:pPr>
            <a:r>
              <a:rPr lang="fa-IR" sz="2800" dirty="0" smtClean="0"/>
              <a:t> تمام آزمایشات تیروئیدی مربوط به یک فرد در یک زمان و توسط یک فردانجام می شود.</a:t>
            </a:r>
            <a:endParaRPr lang="en-US" altLang="en-US" sz="2800" b="1" dirty="0" smtClean="0">
              <a:solidFill>
                <a:srgbClr val="FF6600"/>
              </a:solidFill>
              <a:cs typeface="B Mitra" pitchFamily="2" charset="-78"/>
            </a:endParaRPr>
          </a:p>
          <a:p>
            <a:pPr marL="0" indent="0" algn="r" rtl="1" fontAlgn="auto">
              <a:lnSpc>
                <a:spcPts val="2500"/>
              </a:lnSpc>
              <a:spcAft>
                <a:spcPts val="0"/>
              </a:spcAft>
              <a:buFont typeface="Wingdings" pitchFamily="2" charset="2"/>
              <a:buChar char="ü"/>
              <a:defRPr/>
            </a:pPr>
            <a:endParaRPr lang="en-US" altLang="en-US" sz="2000" dirty="0" smtClean="0">
              <a:latin typeface="Times New Roman" pitchFamily="18" charset="0"/>
              <a:cs typeface="Times New Roman" pitchFamily="18" charset="0"/>
            </a:endParaRPr>
          </a:p>
          <a:p>
            <a:pPr marL="0" indent="0" algn="r" rtl="1" fontAlgn="auto">
              <a:spcAft>
                <a:spcPts val="1200"/>
              </a:spcAft>
              <a:buFont typeface="Wingdings" pitchFamily="2" charset="2"/>
              <a:buChar char="ü"/>
              <a:defRPr/>
            </a:pPr>
            <a:endParaRPr lang="fa-IR" altLang="en-US" sz="2400" dirty="0" smtClean="0">
              <a:cs typeface="B Mitra" pitchFamily="2" charset="-78"/>
            </a:endParaRPr>
          </a:p>
          <a:p>
            <a:pPr marL="0" indent="0" algn="ctr" rtl="1" fontAlgn="auto">
              <a:spcAft>
                <a:spcPts val="0"/>
              </a:spcAft>
              <a:buFontTx/>
              <a:buNone/>
              <a:defRPr/>
            </a:pPr>
            <a:endParaRPr lang="fa-IR" altLang="en-US" sz="1200" dirty="0" smtClean="0">
              <a:solidFill>
                <a:srgbClr val="FF3300"/>
              </a:solidFill>
              <a:cs typeface="B Mitra" pitchFamily="2" charset="-78"/>
            </a:endParaRPr>
          </a:p>
          <a:p>
            <a:pPr marL="0" indent="0" fontAlgn="auto">
              <a:spcAft>
                <a:spcPts val="0"/>
              </a:spcAft>
              <a:buFont typeface="Wingdings 3"/>
              <a:buChar char=""/>
              <a:defRPr/>
            </a:pPr>
            <a:endParaRPr lang="en-US"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nvSpPr>
        <p:spPr bwMode="auto">
          <a:xfrm>
            <a:off x="1581150" y="260350"/>
            <a:ext cx="7244862" cy="609600"/>
          </a:xfrm>
          <a:prstGeom prst="rect">
            <a:avLst/>
          </a:prstGeom>
          <a:noFill/>
          <a:ln w="9525">
            <a:noFill/>
            <a:miter lim="800000"/>
            <a:headEnd/>
            <a:tailEnd/>
          </a:ln>
        </p:spPr>
        <p:txBody>
          <a:bodyPr anchor="ctr"/>
          <a:lstStyle/>
          <a:p>
            <a:pPr algn="r" rtl="1" eaLnBrk="0" hangingPunct="0"/>
            <a:endParaRPr lang="en-US" altLang="en-US" sz="4000">
              <a:solidFill>
                <a:srgbClr val="FF0000"/>
              </a:solidFill>
              <a:cs typeface="B Mitra" pitchFamily="2" charset="-78"/>
            </a:endParaRPr>
          </a:p>
        </p:txBody>
      </p:sp>
      <p:sp>
        <p:nvSpPr>
          <p:cNvPr id="5" name="Content Placeholder 2"/>
          <p:cNvSpPr>
            <a:spLocks noGrp="1"/>
          </p:cNvSpPr>
          <p:nvPr>
            <p:ph sz="quarter" idx="1"/>
          </p:nvPr>
        </p:nvSpPr>
        <p:spPr>
          <a:xfrm>
            <a:off x="165589" y="228600"/>
            <a:ext cx="8826011" cy="6248400"/>
          </a:xfrm>
          <a:extLst/>
        </p:spPr>
        <p:txBody>
          <a:bodyPr>
            <a:normAutofit fontScale="92500" lnSpcReduction="20000"/>
          </a:bodyPr>
          <a:lstStyle/>
          <a:p>
            <a:pPr marL="0" indent="0" algn="ctr" rtl="1" fontAlgn="auto">
              <a:spcAft>
                <a:spcPts val="0"/>
              </a:spcAft>
              <a:buFontTx/>
              <a:buNone/>
              <a:defRPr/>
            </a:pPr>
            <a:r>
              <a:rPr lang="fa-IR" altLang="en-US" sz="3200" b="1" dirty="0" smtClean="0">
                <a:solidFill>
                  <a:srgbClr val="FF3300"/>
                </a:solidFill>
                <a:cs typeface="B Mitra" pitchFamily="2" charset="-78"/>
              </a:rPr>
              <a:t>تجزیه و تحلیل داده ها</a:t>
            </a:r>
            <a:endParaRPr lang="en-US" altLang="en-US" sz="3200" b="1" dirty="0" smtClean="0">
              <a:solidFill>
                <a:srgbClr val="FF3300"/>
              </a:solidFill>
              <a:cs typeface="B Mitra" pitchFamily="2" charset="-78"/>
            </a:endParaRPr>
          </a:p>
          <a:p>
            <a:pPr marL="0" indent="0" algn="ctr" rtl="1" fontAlgn="auto">
              <a:spcAft>
                <a:spcPts val="0"/>
              </a:spcAft>
              <a:buFontTx/>
              <a:buNone/>
              <a:defRPr/>
            </a:pPr>
            <a:endParaRPr lang="en-US" altLang="en-US" sz="3200" b="1" dirty="0" smtClean="0">
              <a:solidFill>
                <a:srgbClr val="FF3300"/>
              </a:solidFill>
              <a:cs typeface="B Mitra" pitchFamily="2" charset="-78"/>
            </a:endParaRPr>
          </a:p>
          <a:p>
            <a:pPr marL="0" indent="0" algn="ctr" rtl="1" fontAlgn="auto">
              <a:spcAft>
                <a:spcPts val="0"/>
              </a:spcAft>
              <a:buFontTx/>
              <a:buNone/>
              <a:defRPr/>
            </a:pPr>
            <a:endParaRPr lang="fa-IR" altLang="en-US" sz="3200" b="1" dirty="0" smtClean="0">
              <a:solidFill>
                <a:srgbClr val="FF3300"/>
              </a:solidFill>
              <a:cs typeface="B Mitra" pitchFamily="2" charset="-78"/>
            </a:endParaRPr>
          </a:p>
          <a:p>
            <a:pPr algn="r" rtl="1">
              <a:buClr>
                <a:srgbClr val="FF0000"/>
              </a:buClr>
              <a:buSzPct val="133000"/>
              <a:buFont typeface="Wingdings" pitchFamily="2" charset="2"/>
              <a:buChar char="§"/>
              <a:defRPr/>
            </a:pPr>
            <a:r>
              <a:rPr lang="fa-IR" sz="3200" dirty="0" smtClean="0"/>
              <a:t>داده های پیوسته بر اساس </a:t>
            </a:r>
            <a:r>
              <a:rPr lang="en-US" sz="3200" dirty="0" err="1" smtClean="0"/>
              <a:t>mean</a:t>
            </a:r>
            <a:r>
              <a:rPr lang="en-US" sz="3200" baseline="-25000" dirty="0" err="1" smtClean="0"/>
              <a:t>±</a:t>
            </a:r>
            <a:r>
              <a:rPr lang="en-US" sz="3200" dirty="0" err="1" smtClean="0"/>
              <a:t>SD</a:t>
            </a:r>
            <a:r>
              <a:rPr lang="en-US" sz="3200" b="1" dirty="0" smtClean="0"/>
              <a:t>  </a:t>
            </a:r>
            <a:r>
              <a:rPr lang="fa-IR" sz="3200" dirty="0" smtClean="0"/>
              <a:t>و در صورت عدم توزیع نرمال </a:t>
            </a:r>
            <a:r>
              <a:rPr lang="fa-IR" sz="3200" dirty="0" err="1" smtClean="0"/>
              <a:t>بصورت</a:t>
            </a:r>
            <a:r>
              <a:rPr lang="fa-IR" sz="3200" dirty="0" smtClean="0"/>
              <a:t> میانه و دامنه </a:t>
            </a:r>
            <a:r>
              <a:rPr lang="fa-IR" sz="3200" dirty="0" err="1" smtClean="0"/>
              <a:t>ميان</a:t>
            </a:r>
            <a:r>
              <a:rPr lang="fa-IR" sz="3200" dirty="0" smtClean="0"/>
              <a:t> </a:t>
            </a:r>
            <a:r>
              <a:rPr lang="fa-IR" sz="3200" dirty="0" err="1" smtClean="0"/>
              <a:t>چارکي</a:t>
            </a:r>
            <a:r>
              <a:rPr lang="fa-IR" sz="3200" dirty="0" smtClean="0"/>
              <a:t> بیان می شود. داده های طبقه ای </a:t>
            </a:r>
            <a:r>
              <a:rPr lang="en-US" sz="3200" dirty="0" smtClean="0"/>
              <a:t>Categorical)  </a:t>
            </a:r>
            <a:r>
              <a:rPr lang="fa-IR" sz="3200" dirty="0" smtClean="0"/>
              <a:t>)  بر   اساس در صد بیان خواهند شد. </a:t>
            </a:r>
            <a:endParaRPr lang="en-US" sz="3200" dirty="0" smtClean="0"/>
          </a:p>
          <a:p>
            <a:pPr algn="r" rtl="1">
              <a:buClr>
                <a:srgbClr val="FF0000"/>
              </a:buClr>
              <a:buSzPct val="133000"/>
              <a:buNone/>
              <a:defRPr/>
            </a:pPr>
            <a:endParaRPr lang="en-US" sz="3200" dirty="0" smtClean="0"/>
          </a:p>
          <a:p>
            <a:pPr algn="r" rtl="1">
              <a:buClr>
                <a:srgbClr val="FF0000"/>
              </a:buClr>
              <a:buSzPct val="133000"/>
              <a:buFont typeface="Wingdings" pitchFamily="2" charset="2"/>
              <a:buChar char="§"/>
              <a:defRPr/>
            </a:pPr>
            <a:r>
              <a:rPr lang="fa-IR" sz="3200" dirty="0" err="1" smtClean="0"/>
              <a:t>تحليل</a:t>
            </a:r>
            <a:r>
              <a:rPr lang="fa-IR" sz="3200" dirty="0" smtClean="0"/>
              <a:t> روند تغییرات </a:t>
            </a:r>
            <a:r>
              <a:rPr lang="en-US" sz="3200" dirty="0" smtClean="0"/>
              <a:t>Anti TPO</a:t>
            </a:r>
            <a:r>
              <a:rPr lang="fa-IR" sz="3200" dirty="0" smtClean="0"/>
              <a:t> ، </a:t>
            </a:r>
            <a:r>
              <a:rPr lang="en-US" sz="3200" dirty="0" smtClean="0"/>
              <a:t>TSH</a:t>
            </a:r>
            <a:r>
              <a:rPr lang="fa-IR" sz="3200" dirty="0" smtClean="0"/>
              <a:t> ،</a:t>
            </a:r>
            <a:r>
              <a:rPr lang="en-US" sz="3200" dirty="0" smtClean="0"/>
              <a:t> FT4 </a:t>
            </a:r>
            <a:r>
              <a:rPr lang="fa-IR" sz="3200" dirty="0" smtClean="0"/>
              <a:t>در طول زمان با </a:t>
            </a:r>
            <a:r>
              <a:rPr lang="fa-IR" sz="3200" dirty="0" err="1" smtClean="0"/>
              <a:t>تعديل</a:t>
            </a:r>
            <a:r>
              <a:rPr lang="fa-IR" sz="3200" dirty="0" smtClean="0"/>
              <a:t> نسبت به </a:t>
            </a:r>
            <a:r>
              <a:rPr lang="fa-IR" sz="3200" dirty="0" err="1" smtClean="0"/>
              <a:t>متغيرهاي</a:t>
            </a:r>
            <a:r>
              <a:rPr lang="fa-IR" sz="3200" dirty="0" smtClean="0"/>
              <a:t> مداخله‌گر </a:t>
            </a:r>
            <a:r>
              <a:rPr lang="fa-IR" sz="3200" dirty="0" err="1" smtClean="0"/>
              <a:t>احتمالي</a:t>
            </a:r>
            <a:r>
              <a:rPr lang="fa-IR" sz="3200" dirty="0" smtClean="0"/>
              <a:t>  با استفاده از تحلیل (</a:t>
            </a:r>
            <a:r>
              <a:rPr lang="en-US" sz="3200" dirty="0" smtClean="0"/>
              <a:t>GEE</a:t>
            </a:r>
            <a:r>
              <a:rPr lang="fa-IR" sz="3200" dirty="0" smtClean="0"/>
              <a:t>) </a:t>
            </a:r>
            <a:r>
              <a:rPr lang="en-US" sz="3200" dirty="0" smtClean="0"/>
              <a:t>Generalize Estimating Equation </a:t>
            </a:r>
          </a:p>
          <a:p>
            <a:pPr algn="r" rtl="1">
              <a:buClr>
                <a:srgbClr val="FF0000"/>
              </a:buClr>
              <a:buSzPct val="133000"/>
              <a:buNone/>
              <a:defRPr/>
            </a:pPr>
            <a:endParaRPr lang="en-US" sz="3200" dirty="0" smtClean="0"/>
          </a:p>
          <a:p>
            <a:pPr algn="r" rtl="1">
              <a:buClr>
                <a:srgbClr val="FF0000"/>
              </a:buClr>
              <a:buSzPct val="133000"/>
              <a:buFont typeface="Wingdings" pitchFamily="2" charset="2"/>
              <a:buChar char="§"/>
              <a:defRPr/>
            </a:pPr>
            <a:r>
              <a:rPr lang="fa-IR" sz="3200" dirty="0" err="1" smtClean="0"/>
              <a:t>تعيين</a:t>
            </a:r>
            <a:r>
              <a:rPr lang="fa-IR" sz="3200" dirty="0" smtClean="0"/>
              <a:t> روند احتمالی تغییرات میانگین </a:t>
            </a:r>
            <a:r>
              <a:rPr lang="en-US" sz="3200" dirty="0" smtClean="0"/>
              <a:t>Anti TPO</a:t>
            </a:r>
            <a:r>
              <a:rPr lang="fa-IR" sz="3200" dirty="0" smtClean="0"/>
              <a:t> ، </a:t>
            </a:r>
            <a:r>
              <a:rPr lang="en-US" sz="3200" dirty="0" smtClean="0"/>
              <a:t>TSH</a:t>
            </a:r>
            <a:r>
              <a:rPr lang="fa-IR" sz="3200" dirty="0" smtClean="0"/>
              <a:t> ،</a:t>
            </a:r>
            <a:r>
              <a:rPr lang="en-US" sz="3200" dirty="0" smtClean="0"/>
              <a:t> FT4</a:t>
            </a:r>
            <a:r>
              <a:rPr lang="fa-IR" sz="3200" dirty="0" smtClean="0"/>
              <a:t> در کل با هم و در </a:t>
            </a:r>
            <a:r>
              <a:rPr lang="fa-IR" sz="3200" dirty="0" err="1" smtClean="0"/>
              <a:t>زیرگروه</a:t>
            </a:r>
            <a:r>
              <a:rPr lang="fa-IR" sz="3200" dirty="0" smtClean="0"/>
              <a:t> ها (جنس، گروه‌هاي </a:t>
            </a:r>
            <a:r>
              <a:rPr lang="fa-IR" sz="3200" dirty="0" err="1" smtClean="0"/>
              <a:t>سني</a:t>
            </a:r>
            <a:r>
              <a:rPr lang="fa-IR" sz="3200" dirty="0" smtClean="0"/>
              <a:t>) با استفاده از تحلیل </a:t>
            </a:r>
            <a:r>
              <a:rPr lang="fa-IR" sz="3200" dirty="0" err="1" smtClean="0"/>
              <a:t>رگرسیون</a:t>
            </a:r>
            <a:r>
              <a:rPr lang="fa-IR" sz="3200" dirty="0" smtClean="0"/>
              <a:t> </a:t>
            </a:r>
            <a:endParaRPr lang="en-US" sz="3200" dirty="0" smtClean="0"/>
          </a:p>
          <a:p>
            <a:pPr marL="365760" indent="-256032" algn="r" rtl="1" fontAlgn="auto">
              <a:spcAft>
                <a:spcPts val="0"/>
              </a:spcAft>
              <a:buFont typeface="Wingdings" pitchFamily="2" charset="2"/>
              <a:buChar char="v"/>
              <a:defRPr/>
            </a:pPr>
            <a:endParaRPr lang="fa-IR" altLang="en-US" sz="3200" dirty="0">
              <a:latin typeface="Times New Roman" panose="02020603050405020304" pitchFamily="18" charset="0"/>
              <a:cs typeface="Times New Roman" panose="02020603050405020304" pitchFamily="18" charset="0"/>
            </a:endParaRPr>
          </a:p>
          <a:p>
            <a:pPr marL="0" indent="0" algn="r" rtl="1" fontAlgn="auto">
              <a:spcAft>
                <a:spcPts val="3000"/>
              </a:spcAft>
              <a:buFontTx/>
              <a:buNone/>
              <a:defRPr/>
            </a:pPr>
            <a:endParaRPr lang="fa-IR" altLang="en-US" sz="3200" b="1" dirty="0" smtClean="0">
              <a:solidFill>
                <a:srgbClr val="FF3300"/>
              </a:solidFill>
              <a:cs typeface="B Mitra" pitchFamily="2" charset="-78"/>
            </a:endParaRPr>
          </a:p>
          <a:p>
            <a:pPr marL="0" indent="0" algn="ctr" rtl="1" fontAlgn="auto">
              <a:spcAft>
                <a:spcPts val="3000"/>
              </a:spcAft>
              <a:buFontTx/>
              <a:buNone/>
              <a:defRPr/>
            </a:pPr>
            <a:endParaRPr lang="en-US" altLang="en-US" sz="3200" dirty="0" smtClean="0">
              <a:solidFill>
                <a:srgbClr val="FF3300"/>
              </a:solidFill>
              <a:cs typeface="B Mitra" pitchFamily="2" charset="-78"/>
            </a:endParaRPr>
          </a:p>
          <a:p>
            <a:pPr marL="365760" indent="-256032" algn="r" rtl="1" fontAlgn="auto">
              <a:spcAft>
                <a:spcPts val="1800"/>
              </a:spcAft>
              <a:buFont typeface="Wingdings" panose="05000000000000000000" pitchFamily="2" charset="2"/>
              <a:buChar char="ü"/>
              <a:defRPr/>
            </a:pPr>
            <a:endParaRPr lang="fa-IR" altLang="en-US" sz="32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533400" y="1600200"/>
            <a:ext cx="8001000" cy="5867400"/>
          </a:xfrm>
        </p:spPr>
        <p:txBody>
          <a:bodyPr>
            <a:normAutofit fontScale="92500" lnSpcReduction="20000"/>
          </a:bodyPr>
          <a:lstStyle/>
          <a:p>
            <a:pPr lvl="0" algn="r" rtl="1">
              <a:buSzPct val="129000"/>
              <a:buFont typeface="Wingdings" pitchFamily="2" charset="2"/>
              <a:buChar char="§"/>
            </a:pPr>
            <a:r>
              <a:rPr lang="fa-IR" dirty="0" smtClean="0"/>
              <a:t>تعیین بروز </a:t>
            </a:r>
            <a:r>
              <a:rPr lang="en-US" dirty="0" smtClean="0"/>
              <a:t>Anti TPO</a:t>
            </a:r>
            <a:r>
              <a:rPr lang="fa-IR" dirty="0" smtClean="0"/>
              <a:t> در افرادی که در فاز اول مطالعه نرمال بوده </a:t>
            </a:r>
            <a:r>
              <a:rPr lang="fa-IR" dirty="0" err="1" smtClean="0"/>
              <a:t>اند</a:t>
            </a:r>
            <a:r>
              <a:rPr lang="fa-IR" dirty="0" smtClean="0"/>
              <a:t> با استفاده از شخص سال.</a:t>
            </a:r>
            <a:endParaRPr lang="en-US" dirty="0" smtClean="0"/>
          </a:p>
          <a:p>
            <a:pPr lvl="0" algn="r" rtl="1">
              <a:buSzPct val="129000"/>
              <a:buFont typeface="Wingdings" pitchFamily="2" charset="2"/>
              <a:buChar char="§"/>
            </a:pPr>
            <a:endParaRPr lang="en-US" dirty="0" smtClean="0"/>
          </a:p>
          <a:p>
            <a:pPr algn="r" rtl="1">
              <a:buSzPct val="129000"/>
              <a:buFont typeface="Wingdings" pitchFamily="2" charset="2"/>
              <a:buChar char="§"/>
            </a:pPr>
            <a:r>
              <a:rPr lang="fa-IR" dirty="0" smtClean="0"/>
              <a:t>مقایسۀ میانگین </a:t>
            </a:r>
            <a:r>
              <a:rPr lang="en-US" dirty="0" smtClean="0"/>
              <a:t>TSH</a:t>
            </a:r>
            <a:r>
              <a:rPr lang="fa-IR" dirty="0" smtClean="0"/>
              <a:t> و </a:t>
            </a:r>
            <a:r>
              <a:rPr lang="en-US" dirty="0" smtClean="0"/>
              <a:t>FT4</a:t>
            </a:r>
            <a:r>
              <a:rPr lang="fa-IR" dirty="0" smtClean="0"/>
              <a:t> بین گروه ها که </a:t>
            </a:r>
            <a:r>
              <a:rPr lang="en-US" dirty="0" smtClean="0"/>
              <a:t>Anti TPO</a:t>
            </a:r>
            <a:r>
              <a:rPr lang="fa-IR" dirty="0" smtClean="0"/>
              <a:t> مثبت شده </a:t>
            </a:r>
            <a:r>
              <a:rPr lang="fa-IR" dirty="0" err="1" smtClean="0"/>
              <a:t>اند</a:t>
            </a:r>
            <a:r>
              <a:rPr lang="fa-IR" dirty="0" smtClean="0"/>
              <a:t> (موارد جدید) و گروه کنترل با استفاده از آزمون </a:t>
            </a:r>
            <a:r>
              <a:rPr lang="en-US" dirty="0" smtClean="0"/>
              <a:t>T</a:t>
            </a:r>
            <a:r>
              <a:rPr lang="fa-IR" dirty="0" smtClean="0"/>
              <a:t> ، آنالیز </a:t>
            </a:r>
            <a:r>
              <a:rPr lang="fa-IR" dirty="0" err="1" smtClean="0"/>
              <a:t>واریانس</a:t>
            </a:r>
            <a:r>
              <a:rPr lang="fa-IR" dirty="0" smtClean="0"/>
              <a:t> با تعدیل نسبت به متغیرهای احتمالی مداخله گر. </a:t>
            </a:r>
            <a:endParaRPr lang="en-US" dirty="0" smtClean="0"/>
          </a:p>
          <a:p>
            <a:pPr algn="r" rtl="1">
              <a:buSzPct val="129000"/>
              <a:buFont typeface="Wingdings" pitchFamily="2" charset="2"/>
              <a:buChar char="§"/>
            </a:pPr>
            <a:endParaRPr lang="en-US" dirty="0" smtClean="0"/>
          </a:p>
          <a:p>
            <a:pPr algn="r" rtl="1">
              <a:buSzPct val="129000"/>
              <a:buFont typeface="Wingdings" pitchFamily="2" charset="2"/>
              <a:buChar char="§"/>
            </a:pPr>
            <a:r>
              <a:rPr lang="fa-IR" dirty="0" smtClean="0"/>
              <a:t>تعیین احتمال بروز هایپوتیروییدی ساب کلینیکال و بارز بر اساس مقادیر مختلف</a:t>
            </a:r>
            <a:r>
              <a:rPr lang="en-US" dirty="0" smtClean="0"/>
              <a:t>TSH </a:t>
            </a:r>
            <a:r>
              <a:rPr lang="fa-IR" dirty="0" smtClean="0"/>
              <a:t> و </a:t>
            </a:r>
            <a:r>
              <a:rPr lang="en-US" dirty="0" err="1" smtClean="0"/>
              <a:t>TPOAb</a:t>
            </a:r>
            <a:r>
              <a:rPr lang="en-US" dirty="0" smtClean="0"/>
              <a:t> </a:t>
            </a:r>
            <a:r>
              <a:rPr lang="fa-IR" dirty="0" smtClean="0"/>
              <a:t> در مطالعه پایه با استفاده از آنالیز </a:t>
            </a:r>
            <a:r>
              <a:rPr lang="en-US" dirty="0" smtClean="0"/>
              <a:t>Logistic </a:t>
            </a:r>
            <a:r>
              <a:rPr lang="fa-IR" dirty="0" smtClean="0"/>
              <a:t> و تعدیل برای سن و جنس و سیگاری بودن.</a:t>
            </a:r>
          </a:p>
          <a:p>
            <a:pPr algn="r" rtl="1">
              <a:buSzPct val="129000"/>
              <a:buFont typeface="Wingdings" pitchFamily="2" charset="2"/>
              <a:buChar char="§"/>
            </a:pPr>
            <a:endParaRPr lang="en-US" dirty="0" smtClean="0"/>
          </a:p>
          <a:p>
            <a:pPr algn="r" rtl="1">
              <a:buSzPct val="129000"/>
              <a:buFont typeface="Wingdings" pitchFamily="2" charset="2"/>
              <a:buChar char="§"/>
            </a:pPr>
            <a:r>
              <a:rPr lang="fa-IR" dirty="0" smtClean="0"/>
              <a:t>تعیین نقطه برش کلینیکی مناسب برای پیشگویی بروز هایپو تیروییدی با استفاده از </a:t>
            </a:r>
            <a:r>
              <a:rPr lang="en-US" dirty="0" smtClean="0"/>
              <a:t>ROC curve analysis</a:t>
            </a:r>
            <a:r>
              <a:rPr lang="fa-IR" dirty="0" smtClean="0"/>
              <a:t>.</a:t>
            </a:r>
            <a:endParaRPr lang="en-US" dirty="0" smtClean="0"/>
          </a:p>
          <a:p>
            <a:pPr rtl="1"/>
            <a:r>
              <a:rPr lang="fa-IR" dirty="0" smtClean="0"/>
              <a:t> </a:t>
            </a:r>
            <a:endParaRPr lang="en-US" dirty="0" smtClean="0"/>
          </a:p>
          <a:p>
            <a:pPr algn="r">
              <a:buClr>
                <a:srgbClr val="FF0000"/>
              </a:buClr>
              <a:buSzPct val="132000"/>
              <a:buNone/>
            </a:pPr>
            <a:endParaRPr lang="en-US" dirty="0"/>
          </a:p>
        </p:txBody>
      </p:sp>
      <p:sp>
        <p:nvSpPr>
          <p:cNvPr id="4" name="Rectangle 3"/>
          <p:cNvSpPr/>
          <p:nvPr/>
        </p:nvSpPr>
        <p:spPr>
          <a:xfrm>
            <a:off x="3505200" y="381000"/>
            <a:ext cx="4397246" cy="523220"/>
          </a:xfrm>
          <a:prstGeom prst="rect">
            <a:avLst/>
          </a:prstGeom>
        </p:spPr>
        <p:txBody>
          <a:bodyPr wrap="square">
            <a:spAutoFit/>
          </a:bodyPr>
          <a:lstStyle/>
          <a:p>
            <a:pPr algn="ctr" rtl="1">
              <a:defRPr/>
            </a:pPr>
            <a:r>
              <a:rPr lang="fa-IR" altLang="en-US" sz="2800" b="1" dirty="0" smtClean="0">
                <a:solidFill>
                  <a:srgbClr val="FF3300"/>
                </a:solidFill>
                <a:cs typeface="B Mitra" pitchFamily="2" charset="-78"/>
              </a:rPr>
              <a:t>تجزیه و تحلیل داده ها(ادامه)</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620000" cy="609600"/>
          </a:xfrm>
        </p:spPr>
        <p:txBody>
          <a:bodyPr>
            <a:noAutofit/>
          </a:bodyPr>
          <a:lstStyle/>
          <a:p>
            <a:r>
              <a:rPr lang="en-US" sz="2000" b="1" dirty="0" smtClean="0"/>
              <a:t>Table1. Characteristics of the study subject at baseline and last  follow-up</a:t>
            </a:r>
            <a:endParaRPr lang="en-US" sz="2000" dirty="0"/>
          </a:p>
        </p:txBody>
      </p:sp>
      <p:graphicFrame>
        <p:nvGraphicFramePr>
          <p:cNvPr id="6" name="Content Placeholder 5"/>
          <p:cNvGraphicFramePr>
            <a:graphicFrameLocks noGrp="1"/>
          </p:cNvGraphicFramePr>
          <p:nvPr>
            <p:ph sz="quarter" idx="1"/>
            <p:extLst>
              <p:ext uri="{D42A27DB-BD31-4B8C-83A1-F6EECF244321}">
                <p14:modId xmlns="" xmlns:p14="http://schemas.microsoft.com/office/powerpoint/2010/main" val="401369936"/>
              </p:ext>
            </p:extLst>
          </p:nvPr>
        </p:nvGraphicFramePr>
        <p:xfrm>
          <a:off x="762000" y="1524000"/>
          <a:ext cx="7848600" cy="5152219"/>
        </p:xfrm>
        <a:graphic>
          <a:graphicData uri="http://schemas.openxmlformats.org/drawingml/2006/table">
            <a:tbl>
              <a:tblPr/>
              <a:tblGrid>
                <a:gridCol w="2616200"/>
                <a:gridCol w="2616200"/>
                <a:gridCol w="2616200"/>
              </a:tblGrid>
              <a:tr h="906662">
                <a:tc>
                  <a:txBody>
                    <a:bodyPr/>
                    <a:lstStyle/>
                    <a:p>
                      <a:pPr algn="ctr" rtl="1">
                        <a:spcAft>
                          <a:spcPts val="0"/>
                        </a:spcAft>
                      </a:pPr>
                      <a:endParaRPr lang="en-US" sz="1000" dirty="0">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spcAft>
                          <a:spcPts val="0"/>
                        </a:spcAft>
                      </a:pPr>
                      <a:r>
                        <a:rPr lang="en-US" sz="1600" b="1" dirty="0">
                          <a:latin typeface="Times New Roman"/>
                          <a:ea typeface="Times New Roman"/>
                          <a:cs typeface="B Mitra"/>
                        </a:rPr>
                        <a:t>Baseline </a:t>
                      </a:r>
                      <a:r>
                        <a:rPr lang="en-US" sz="1600" b="1" dirty="0" smtClean="0">
                          <a:latin typeface="Times New Roman"/>
                          <a:ea typeface="Times New Roman"/>
                          <a:cs typeface="B Mitra"/>
                        </a:rPr>
                        <a:t>                       </a:t>
                      </a:r>
                      <a:endParaRPr lang="en-US" sz="1600" dirty="0">
                        <a:latin typeface="Times New Roman"/>
                        <a:ea typeface="Times New Roman"/>
                        <a:cs typeface="Traditional Arabic"/>
                      </a:endParaRPr>
                    </a:p>
                    <a:p>
                      <a:pPr algn="ctr" rtl="1">
                        <a:spcAft>
                          <a:spcPts val="0"/>
                        </a:spcAft>
                      </a:pPr>
                      <a:r>
                        <a:rPr lang="en-US" sz="1600" b="1" dirty="0">
                          <a:latin typeface="Times New Roman"/>
                          <a:ea typeface="Times New Roman"/>
                          <a:cs typeface="B Mitra"/>
                        </a:rPr>
                        <a:t>(n=       </a:t>
                      </a:r>
                      <a:r>
                        <a:rPr lang="en-US" sz="1600" b="1" dirty="0" smtClean="0">
                          <a:latin typeface="Times New Roman"/>
                          <a:ea typeface="Times New Roman"/>
                          <a:cs typeface="B Mitra"/>
                        </a:rPr>
                        <a:t>)</a:t>
                      </a:r>
                      <a:r>
                        <a:rPr lang="en-US" sz="1600" b="1" baseline="0" dirty="0" smtClean="0">
                          <a:latin typeface="Times New Roman"/>
                          <a:ea typeface="Times New Roman"/>
                          <a:cs typeface="B Mitra"/>
                        </a:rPr>
                        <a:t>             </a:t>
                      </a:r>
                      <a:endParaRPr lang="en-US" sz="16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9D9D9"/>
                      </a:bgClr>
                    </a:pattFill>
                  </a:tcPr>
                </a:tc>
                <a:tc>
                  <a:txBody>
                    <a:bodyPr/>
                    <a:lstStyle/>
                    <a:p>
                      <a:pPr algn="ctr" rtl="1">
                        <a:spcAft>
                          <a:spcPts val="0"/>
                        </a:spcAft>
                      </a:pPr>
                      <a:r>
                        <a:rPr lang="en-US" sz="1600" b="1" dirty="0">
                          <a:latin typeface="Times New Roman"/>
                          <a:ea typeface="Times New Roman"/>
                          <a:cs typeface="B Mitra"/>
                        </a:rPr>
                        <a:t>Follow up</a:t>
                      </a:r>
                      <a:endParaRPr lang="en-US" sz="1600" dirty="0">
                        <a:latin typeface="Times New Roman"/>
                        <a:ea typeface="Times New Roman"/>
                        <a:cs typeface="Traditional Arabic"/>
                      </a:endParaRPr>
                    </a:p>
                    <a:p>
                      <a:pPr algn="ctr" rtl="1">
                        <a:spcAft>
                          <a:spcPts val="0"/>
                        </a:spcAft>
                      </a:pPr>
                      <a:r>
                        <a:rPr lang="en-US" sz="1600" b="1" dirty="0">
                          <a:latin typeface="Times New Roman"/>
                          <a:ea typeface="Times New Roman"/>
                          <a:cs typeface="B Mitra"/>
                        </a:rPr>
                        <a:t>(n=      )</a:t>
                      </a:r>
                      <a:endParaRPr lang="en-US" sz="1600" dirty="0">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9D9D9"/>
                      </a:bgClr>
                    </a:pattFill>
                  </a:tcPr>
                </a:tc>
              </a:tr>
              <a:tr h="587957">
                <a:tc>
                  <a:txBody>
                    <a:bodyPr/>
                    <a:lstStyle/>
                    <a:p>
                      <a:pPr algn="l" rtl="1">
                        <a:spcAft>
                          <a:spcPts val="0"/>
                        </a:spcAft>
                      </a:pPr>
                      <a:endParaRPr lang="en-US" sz="1600" dirty="0">
                        <a:latin typeface="Times New Roman"/>
                        <a:ea typeface="Times New Roman"/>
                        <a:cs typeface="Traditional Arabic"/>
                      </a:endParaRPr>
                    </a:p>
                    <a:p>
                      <a:pPr algn="l" rtl="1">
                        <a:spcAft>
                          <a:spcPts val="0"/>
                        </a:spcAft>
                      </a:pPr>
                      <a:r>
                        <a:rPr lang="en-US" sz="1600" b="1" dirty="0">
                          <a:latin typeface="Times New Roman"/>
                          <a:ea typeface="Times New Roman"/>
                          <a:cs typeface="B Mitra"/>
                        </a:rPr>
                        <a:t>Age, mean(SD)(Yr)</a:t>
                      </a:r>
                      <a:endParaRPr lang="en-US" sz="1600" dirty="0">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r" rtl="0">
                        <a:spcAft>
                          <a:spcPts val="0"/>
                        </a:spcAft>
                      </a:pPr>
                      <a:endParaRPr lang="en-US" sz="1200">
                        <a:latin typeface="Times New Roman"/>
                        <a:ea typeface="Times New Roman"/>
                        <a:cs typeface="B Mitra"/>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rtl="0">
                        <a:spcAft>
                          <a:spcPts val="0"/>
                        </a:spcAft>
                      </a:pPr>
                      <a:endParaRPr lang="en-US" sz="1200">
                        <a:latin typeface="Times New Roman"/>
                        <a:ea typeface="Times New Roman"/>
                        <a:cs typeface="B Mitra"/>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879188">
                <a:tc>
                  <a:txBody>
                    <a:bodyPr/>
                    <a:lstStyle/>
                    <a:p>
                      <a:pPr algn="l" rtl="1">
                        <a:spcAft>
                          <a:spcPts val="0"/>
                        </a:spcAft>
                      </a:pPr>
                      <a:endParaRPr lang="en-US" sz="1600" dirty="0" smtClean="0">
                        <a:latin typeface="Times New Roman"/>
                        <a:ea typeface="Times New Roman"/>
                        <a:cs typeface="Traditional Arabic"/>
                      </a:endParaRPr>
                    </a:p>
                    <a:p>
                      <a:pPr algn="l" rtl="1">
                        <a:spcAft>
                          <a:spcPts val="0"/>
                        </a:spcAft>
                      </a:pPr>
                      <a:r>
                        <a:rPr lang="en-US" sz="1600" b="1" dirty="0" smtClean="0">
                          <a:latin typeface="Times New Roman"/>
                          <a:ea typeface="Times New Roman"/>
                          <a:cs typeface="B Mitra"/>
                        </a:rPr>
                        <a:t>TSH</a:t>
                      </a:r>
                      <a:r>
                        <a:rPr lang="en-US" sz="1600" b="1" baseline="0" dirty="0" smtClean="0">
                          <a:latin typeface="Times New Roman"/>
                          <a:ea typeface="Times New Roman"/>
                          <a:cs typeface="B Mitra"/>
                        </a:rPr>
                        <a:t> </a:t>
                      </a:r>
                    </a:p>
                    <a:p>
                      <a:pPr marL="0" marR="0" indent="0" algn="l" defTabSz="914400" rtl="1" eaLnBrk="1" fontAlgn="auto" latinLnBrk="0" hangingPunct="1">
                        <a:lnSpc>
                          <a:spcPct val="100000"/>
                        </a:lnSpc>
                        <a:spcBef>
                          <a:spcPts val="0"/>
                        </a:spcBef>
                        <a:spcAft>
                          <a:spcPts val="0"/>
                        </a:spcAft>
                        <a:buClrTx/>
                        <a:buSzTx/>
                        <a:buFontTx/>
                        <a:buNone/>
                        <a:tabLst/>
                        <a:defRPr/>
                      </a:pPr>
                      <a:r>
                        <a:rPr lang="en-US" sz="1600" b="1" dirty="0" smtClean="0">
                          <a:latin typeface="Times New Roman"/>
                          <a:ea typeface="Times New Roman"/>
                          <a:cs typeface="B Mitra"/>
                        </a:rPr>
                        <a:t> median(IQR)</a:t>
                      </a:r>
                      <a:endParaRPr lang="en-US" sz="1600" dirty="0" smtClean="0">
                        <a:latin typeface="Times New Roman"/>
                        <a:ea typeface="Times New Roman"/>
                        <a:cs typeface="Traditional Arabic"/>
                      </a:endParaRPr>
                    </a:p>
                    <a:p>
                      <a:pPr algn="l" rtl="1">
                        <a:spcAft>
                          <a:spcPts val="0"/>
                        </a:spcAft>
                      </a:pPr>
                      <a:r>
                        <a:rPr lang="en-US" sz="1600" b="1" dirty="0" smtClean="0">
                          <a:latin typeface="Times New Roman"/>
                          <a:ea typeface="Times New Roman"/>
                          <a:cs typeface="B Mitra"/>
                        </a:rPr>
                        <a:t>(</a:t>
                      </a:r>
                      <a:r>
                        <a:rPr lang="en-US" sz="1600" b="1" dirty="0" err="1" smtClean="0">
                          <a:latin typeface="Times New Roman"/>
                          <a:ea typeface="Times New Roman"/>
                          <a:cs typeface="B Mitra"/>
                        </a:rPr>
                        <a:t>mU</a:t>
                      </a:r>
                      <a:r>
                        <a:rPr lang="en-US" sz="1600" b="1" dirty="0" smtClean="0">
                          <a:latin typeface="Times New Roman"/>
                          <a:ea typeface="Times New Roman"/>
                          <a:cs typeface="B Mitra"/>
                        </a:rPr>
                        <a:t>/L)</a:t>
                      </a:r>
                      <a:endParaRPr lang="en-US" sz="1600" dirty="0">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rtl="0">
                        <a:spcAft>
                          <a:spcPts val="0"/>
                        </a:spcAft>
                      </a:pPr>
                      <a:endParaRPr lang="en-US" sz="1200">
                        <a:latin typeface="Times New Roman"/>
                        <a:ea typeface="Times New Roman"/>
                        <a:cs typeface="B Mitra"/>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a:spcAft>
                          <a:spcPts val="0"/>
                        </a:spcAft>
                      </a:pPr>
                      <a:endParaRPr lang="en-US" sz="1200" dirty="0">
                        <a:latin typeface="Times New Roman"/>
                        <a:ea typeface="Times New Roman"/>
                        <a:cs typeface="B Mitra"/>
                      </a:endParaRPr>
                    </a:p>
                  </a:txBody>
                  <a:tcPr marL="68580" marR="68580" marT="0" marB="0">
                    <a:lnL>
                      <a:noFill/>
                    </a:lnL>
                    <a:lnR>
                      <a:noFill/>
                    </a:lnR>
                    <a:lnT>
                      <a:noFill/>
                    </a:lnT>
                    <a:lnB>
                      <a:noFill/>
                    </a:lnB>
                  </a:tcPr>
                </a:tc>
              </a:tr>
              <a:tr h="906662">
                <a:tc>
                  <a:txBody>
                    <a:bodyPr/>
                    <a:lstStyle/>
                    <a:p>
                      <a:pPr algn="l" rtl="1">
                        <a:spcAft>
                          <a:spcPts val="0"/>
                        </a:spcAft>
                      </a:pPr>
                      <a:endParaRPr lang="en-US" sz="1600" b="1" dirty="0" smtClean="0">
                        <a:latin typeface="Times New Roman"/>
                        <a:ea typeface="Times New Roman"/>
                        <a:cs typeface="B Mitra"/>
                      </a:endParaRPr>
                    </a:p>
                    <a:p>
                      <a:pPr algn="l" rtl="1">
                        <a:spcAft>
                          <a:spcPts val="0"/>
                        </a:spcAft>
                      </a:pPr>
                      <a:r>
                        <a:rPr lang="en-US" sz="1600" b="1" dirty="0" smtClean="0">
                          <a:latin typeface="Times New Roman"/>
                          <a:ea typeface="Times New Roman"/>
                          <a:cs typeface="B Mitra"/>
                        </a:rPr>
                        <a:t>TPOAb </a:t>
                      </a:r>
                      <a:r>
                        <a:rPr lang="en-US" sz="1600" b="1" dirty="0">
                          <a:latin typeface="Times New Roman"/>
                          <a:ea typeface="Times New Roman"/>
                          <a:cs typeface="B Mitra"/>
                        </a:rPr>
                        <a:t>positive n(%) </a:t>
                      </a:r>
                      <a:endParaRPr lang="en-US" sz="1600" b="1" dirty="0" smtClean="0">
                        <a:latin typeface="Times New Roman"/>
                        <a:ea typeface="Times New Roman"/>
                        <a:cs typeface="B Mitra"/>
                      </a:endParaRPr>
                    </a:p>
                    <a:p>
                      <a:pPr algn="l" rtl="1">
                        <a:spcAft>
                          <a:spcPts val="0"/>
                        </a:spcAft>
                      </a:pPr>
                      <a:r>
                        <a:rPr lang="en-US" sz="1600" b="1" dirty="0" smtClean="0">
                          <a:latin typeface="Times New Roman"/>
                          <a:ea typeface="Times New Roman"/>
                          <a:cs typeface="B Mitra"/>
                        </a:rPr>
                        <a:t> </a:t>
                      </a:r>
                      <a:endParaRPr lang="en-US" sz="1600" dirty="0">
                        <a:latin typeface="Times New Roman"/>
                        <a:ea typeface="Times New Roman"/>
                        <a:cs typeface="Traditional Arabic"/>
                      </a:endParaRPr>
                    </a:p>
                    <a:p>
                      <a:pPr algn="l" rtl="1">
                        <a:spcAft>
                          <a:spcPts val="0"/>
                        </a:spcAft>
                      </a:pPr>
                      <a:r>
                        <a:rPr lang="en-US" sz="1600" b="1" dirty="0" smtClean="0">
                          <a:latin typeface="Times New Roman"/>
                          <a:ea typeface="Times New Roman"/>
                          <a:cs typeface="B Mitra"/>
                        </a:rPr>
                        <a:t>TPOAb titer </a:t>
                      </a:r>
                    </a:p>
                    <a:p>
                      <a:pPr algn="l" rtl="1">
                        <a:spcAft>
                          <a:spcPts val="0"/>
                        </a:spcAft>
                      </a:pPr>
                      <a:r>
                        <a:rPr lang="en-US" sz="1600" b="1" dirty="0" smtClean="0">
                          <a:latin typeface="Times New Roman"/>
                          <a:ea typeface="Times New Roman"/>
                          <a:cs typeface="B Mitra"/>
                        </a:rPr>
                        <a:t>median(IQR)</a:t>
                      </a:r>
                      <a:endParaRPr lang="en-US" sz="1600" dirty="0">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r" rtl="0">
                        <a:spcAft>
                          <a:spcPts val="0"/>
                        </a:spcAft>
                      </a:pPr>
                      <a:endParaRPr lang="en-US" sz="1200" dirty="0">
                        <a:latin typeface="Times New Roman"/>
                        <a:ea typeface="Times New Roman"/>
                        <a:cs typeface="B Mitra"/>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a:spcAft>
                          <a:spcPts val="0"/>
                        </a:spcAft>
                      </a:pPr>
                      <a:endParaRPr lang="en-US" sz="1200" dirty="0">
                        <a:latin typeface="Times New Roman"/>
                        <a:ea typeface="Times New Roman"/>
                        <a:cs typeface="B Mitra"/>
                      </a:endParaRPr>
                    </a:p>
                  </a:txBody>
                  <a:tcPr marL="68580" marR="68580" marT="0" marB="0">
                    <a:lnL>
                      <a:noFill/>
                    </a:lnL>
                    <a:lnR>
                      <a:noFill/>
                    </a:lnR>
                    <a:lnT>
                      <a:noFill/>
                    </a:lnT>
                    <a:lnB>
                      <a:noFill/>
                    </a:lnB>
                  </a:tcPr>
                </a:tc>
              </a:tr>
              <a:tr h="453332">
                <a:tc>
                  <a:txBody>
                    <a:bodyPr/>
                    <a:lstStyle/>
                    <a:p>
                      <a:pPr algn="l" rtl="1">
                        <a:spcAft>
                          <a:spcPts val="0"/>
                        </a:spcAft>
                      </a:pPr>
                      <a:endParaRPr lang="en-US" sz="1600" b="1" dirty="0" smtClean="0">
                        <a:latin typeface="Times New Roman"/>
                        <a:ea typeface="Times New Roman"/>
                        <a:cs typeface="B Mitra"/>
                      </a:endParaRPr>
                    </a:p>
                    <a:p>
                      <a:pPr algn="l" rtl="1">
                        <a:spcAft>
                          <a:spcPts val="0"/>
                        </a:spcAft>
                      </a:pPr>
                      <a:r>
                        <a:rPr lang="en-US" sz="1600" b="1" dirty="0" smtClean="0">
                          <a:latin typeface="Times New Roman"/>
                          <a:ea typeface="Times New Roman"/>
                          <a:cs typeface="B Mitra"/>
                        </a:rPr>
                        <a:t>Serum </a:t>
                      </a:r>
                      <a:r>
                        <a:rPr lang="en-US" sz="1600" b="1" dirty="0">
                          <a:latin typeface="Times New Roman"/>
                          <a:ea typeface="Times New Roman"/>
                          <a:cs typeface="B Mitra"/>
                        </a:rPr>
                        <a:t>FT4(ng/dl</a:t>
                      </a:r>
                      <a:r>
                        <a:rPr lang="en-US" sz="1600" b="1" dirty="0" smtClean="0">
                          <a:latin typeface="Times New Roman"/>
                          <a:ea typeface="Times New Roman"/>
                          <a:cs typeface="B Mitra"/>
                        </a:rPr>
                        <a:t>)</a:t>
                      </a:r>
                    </a:p>
                    <a:p>
                      <a:pPr algn="l" rtl="1">
                        <a:spcAft>
                          <a:spcPts val="0"/>
                        </a:spcAft>
                      </a:pPr>
                      <a:endParaRPr lang="en-US" sz="1600" b="1" dirty="0" smtClean="0">
                        <a:latin typeface="Times New Roman"/>
                        <a:ea typeface="Times New Roman"/>
                        <a:cs typeface="B Mitra"/>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D9D9D9"/>
                    </a:solidFill>
                  </a:tcPr>
                </a:tc>
                <a:tc>
                  <a:txBody>
                    <a:bodyPr/>
                    <a:lstStyle/>
                    <a:p>
                      <a:pPr algn="r" rtl="0">
                        <a:spcAft>
                          <a:spcPts val="0"/>
                        </a:spcAft>
                      </a:pPr>
                      <a:endParaRPr lang="en-US" sz="1200" dirty="0">
                        <a:latin typeface="Times New Roman"/>
                        <a:ea typeface="Times New Roman"/>
                        <a:cs typeface="B Mitra"/>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ctr" rtl="0">
                        <a:spcAft>
                          <a:spcPts val="0"/>
                        </a:spcAft>
                      </a:pPr>
                      <a:endParaRPr lang="en-US" sz="1200" dirty="0">
                        <a:latin typeface="Times New Roman"/>
                        <a:ea typeface="Times New Roman"/>
                        <a:cs typeface="B Mitra"/>
                      </a:endParaRPr>
                    </a:p>
                  </a:txBody>
                  <a:tcPr marL="68580" marR="68580" marT="0" marB="0">
                    <a:lnL>
                      <a:noFill/>
                    </a:lnL>
                    <a:lnR>
                      <a:noFill/>
                    </a:lnR>
                    <a:lnT>
                      <a:noFill/>
                    </a:lnT>
                    <a:lnB w="12700" cap="flat" cmpd="sng" algn="ctr">
                      <a:noFill/>
                      <a:prstDash val="solid"/>
                      <a:round/>
                      <a:headEnd type="none" w="med" len="med"/>
                      <a:tailEnd type="none" w="med" len="med"/>
                    </a:lnB>
                  </a:tcPr>
                </a:tc>
              </a:tr>
              <a:tr h="453332">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black"/>
                          </a:solidFill>
                          <a:effectLst/>
                          <a:uLnTx/>
                          <a:uFillTx/>
                          <a:latin typeface="Times New Roman"/>
                          <a:ea typeface="Times New Roman"/>
                          <a:cs typeface="B Mitra"/>
                        </a:rPr>
                        <a:t>Smoking</a:t>
                      </a: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black"/>
                          </a:solidFill>
                          <a:effectLst/>
                          <a:uLnTx/>
                          <a:uFillTx/>
                          <a:latin typeface="Times New Roman"/>
                          <a:ea typeface="Times New Roman"/>
                          <a:cs typeface="B Mitra"/>
                        </a:rPr>
                        <a:t>Never,former, current</a:t>
                      </a:r>
                      <a:endParaRPr kumimoji="0" lang="en-US" sz="1600" b="0" i="0" u="none" strike="noStrike" kern="1200" cap="none" spc="0" normalizeH="0" baseline="0" noProof="0" dirty="0" smtClean="0">
                        <a:ln>
                          <a:noFill/>
                        </a:ln>
                        <a:solidFill>
                          <a:prstClr val="black"/>
                        </a:solidFill>
                        <a:effectLst/>
                        <a:uLnTx/>
                        <a:uFillTx/>
                        <a:latin typeface="Times New Roman"/>
                        <a:ea typeface="Times New Roman"/>
                        <a:cs typeface="Traditional Arabic"/>
                      </a:endParaRPr>
                    </a:p>
                    <a:p>
                      <a:pPr algn="l" rtl="1">
                        <a:spcAft>
                          <a:spcPts val="0"/>
                        </a:spcAft>
                      </a:pPr>
                      <a:endParaRPr lang="en-US" sz="1600" dirty="0">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r" rtl="0">
                        <a:spcAft>
                          <a:spcPts val="0"/>
                        </a:spcAft>
                      </a:pPr>
                      <a:endParaRPr lang="en-US" sz="1200" dirty="0">
                        <a:latin typeface="Times New Roman"/>
                        <a:ea typeface="Times New Roman"/>
                        <a:cs typeface="B Mitra"/>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200" dirty="0">
                        <a:latin typeface="Times New Roman"/>
                        <a:ea typeface="Times New Roman"/>
                        <a:cs typeface="B Mitra"/>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467600" cy="1143000"/>
          </a:xfrm>
        </p:spPr>
        <p:txBody>
          <a:bodyPr>
            <a:noAutofit/>
          </a:bodyPr>
          <a:lstStyle/>
          <a:p>
            <a:r>
              <a:rPr lang="en-US" sz="1800" b="1" dirty="0" smtClean="0"/>
              <a:t>Table 2. sensitivity, specificity, positive predictive value (PPV) and negative predictive value (NPV) of baseline serum TPO Antibody less than 40 KIU/L or greater than 40  KIU/L for the presence of hypothyroidism and overt hypothyroidism at follow-up</a:t>
            </a:r>
            <a:endParaRPr lang="en-US" sz="1800"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3695627206"/>
              </p:ext>
            </p:extLst>
          </p:nvPr>
        </p:nvGraphicFramePr>
        <p:xfrm>
          <a:off x="533397" y="1676399"/>
          <a:ext cx="7620003" cy="4648201"/>
        </p:xfrm>
        <a:graphic>
          <a:graphicData uri="http://schemas.openxmlformats.org/drawingml/2006/table">
            <a:tbl>
              <a:tblPr rtl="1">
                <a:tableStyleId>{5940675A-B579-460E-94D1-54222C63F5DA}</a:tableStyleId>
              </a:tblPr>
              <a:tblGrid>
                <a:gridCol w="649937"/>
                <a:gridCol w="533405"/>
                <a:gridCol w="945710"/>
                <a:gridCol w="966245"/>
                <a:gridCol w="650690"/>
                <a:gridCol w="521213"/>
                <a:gridCol w="957902"/>
                <a:gridCol w="966245"/>
                <a:gridCol w="1428656"/>
              </a:tblGrid>
              <a:tr h="900211">
                <a:tc gridSpan="8">
                  <a:txBody>
                    <a:bodyPr/>
                    <a:lstStyle/>
                    <a:p>
                      <a:pPr algn="ctr" rtl="0">
                        <a:spcAft>
                          <a:spcPts val="0"/>
                        </a:spcAft>
                      </a:pPr>
                      <a:endParaRPr lang="en-US" sz="1400" b="1" baseline="0" dirty="0"/>
                    </a:p>
                    <a:p>
                      <a:pPr algn="ctr" rtl="1">
                        <a:spcAft>
                          <a:spcPts val="0"/>
                        </a:spcAft>
                      </a:pPr>
                      <a:r>
                        <a:rPr lang="en-US" sz="1400" b="1" baseline="0" dirty="0"/>
                        <a:t>Baseline serum TPO concentration</a:t>
                      </a:r>
                      <a:endParaRPr lang="en-US" sz="1400" b="1" baseline="0" dirty="0">
                        <a:latin typeface="Times New Roman"/>
                        <a:ea typeface="Times New Roman"/>
                        <a:cs typeface="Traditional Arabic"/>
                      </a:endParaRPr>
                    </a:p>
                  </a:txBody>
                  <a:tcPr marL="68580" marR="68580" marT="0" marB="0">
                    <a:solidFill>
                      <a:srgbClr val="B2B2B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rtl="1">
                        <a:spcAft>
                          <a:spcPts val="0"/>
                        </a:spcAft>
                      </a:pPr>
                      <a:endParaRPr lang="ar-SA" sz="1400" b="1" baseline="0" dirty="0">
                        <a:latin typeface="Times New Roman"/>
                        <a:ea typeface="Times New Roman"/>
                        <a:cs typeface="B Mitra"/>
                      </a:endParaRPr>
                    </a:p>
                  </a:txBody>
                  <a:tcPr marL="68580" marR="68580" marT="0" marB="0">
                    <a:solidFill>
                      <a:schemeClr val="bg1">
                        <a:lumMod val="65000"/>
                      </a:schemeClr>
                    </a:solidFill>
                  </a:tcPr>
                </a:tc>
              </a:tr>
              <a:tr h="297179">
                <a:tc gridSpan="4">
                  <a:txBody>
                    <a:bodyPr/>
                    <a:lstStyle/>
                    <a:p>
                      <a:pPr algn="ctr" rtl="1">
                        <a:spcAft>
                          <a:spcPts val="0"/>
                        </a:spcAft>
                      </a:pPr>
                      <a:r>
                        <a:rPr lang="en-US" sz="1400" b="1" baseline="0"/>
                        <a:t>Over 40 KIU/L</a:t>
                      </a:r>
                      <a:endParaRPr lang="en-US" sz="1400" b="1" baseline="0">
                        <a:latin typeface="Times New Roman"/>
                        <a:ea typeface="Times New Roman"/>
                        <a:cs typeface="Traditional Arabic"/>
                      </a:endParaRPr>
                    </a:p>
                  </a:txBody>
                  <a:tcPr marL="68580" marR="68580" marT="0" marB="0">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1">
                        <a:spcAft>
                          <a:spcPts val="0"/>
                        </a:spcAft>
                      </a:pPr>
                      <a:r>
                        <a:rPr lang="en-US" sz="1400" b="1" baseline="0" dirty="0"/>
                        <a:t>Less than 40 KIU/L</a:t>
                      </a:r>
                      <a:endParaRPr lang="en-US" sz="1400" b="1" baseline="0" dirty="0">
                        <a:latin typeface="Times New Roman"/>
                        <a:ea typeface="Times New Roman"/>
                        <a:cs typeface="Traditional Arabic"/>
                      </a:endParaRPr>
                    </a:p>
                  </a:txBody>
                  <a:tcPr marL="68580" marR="68580" marT="0" marB="0">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rtl="1">
                        <a:spcAft>
                          <a:spcPts val="0"/>
                        </a:spcAft>
                      </a:pPr>
                      <a:endParaRPr lang="ar-SA" sz="1400" b="1" baseline="0" dirty="0">
                        <a:latin typeface="Times New Roman"/>
                        <a:ea typeface="Times New Roman"/>
                        <a:cs typeface="B Mitra"/>
                      </a:endParaRPr>
                    </a:p>
                  </a:txBody>
                  <a:tcPr marL="68580" marR="68580" marT="0" marB="0">
                    <a:solidFill>
                      <a:schemeClr val="bg1">
                        <a:lumMod val="65000"/>
                      </a:schemeClr>
                    </a:solidFill>
                  </a:tcPr>
                </a:tc>
              </a:tr>
              <a:tr h="900211">
                <a:tc>
                  <a:txBody>
                    <a:bodyPr/>
                    <a:lstStyle/>
                    <a:p>
                      <a:pPr algn="ctr" rtl="1">
                        <a:spcAft>
                          <a:spcPts val="0"/>
                        </a:spcAft>
                      </a:pPr>
                      <a:r>
                        <a:rPr lang="en-US" sz="1400" b="1" baseline="0"/>
                        <a:t>NPV</a:t>
                      </a:r>
                      <a:endParaRPr lang="en-US" sz="1400" b="1" baseline="0">
                        <a:latin typeface="Times New Roman"/>
                        <a:ea typeface="Times New Roman"/>
                        <a:cs typeface="Traditional Arabic"/>
                      </a:endParaRPr>
                    </a:p>
                  </a:txBody>
                  <a:tcPr marL="68580" marR="68580" marT="0" marB="0">
                    <a:solidFill>
                      <a:schemeClr val="bg1">
                        <a:lumMod val="75000"/>
                      </a:schemeClr>
                    </a:solidFill>
                  </a:tcPr>
                </a:tc>
                <a:tc>
                  <a:txBody>
                    <a:bodyPr/>
                    <a:lstStyle/>
                    <a:p>
                      <a:pPr algn="ctr" rtl="1">
                        <a:spcAft>
                          <a:spcPts val="0"/>
                        </a:spcAft>
                      </a:pPr>
                      <a:r>
                        <a:rPr lang="en-US" sz="1400" b="1" baseline="0"/>
                        <a:t>PPV</a:t>
                      </a:r>
                      <a:endParaRPr lang="en-US" sz="1400" b="1" baseline="0">
                        <a:latin typeface="Times New Roman"/>
                        <a:ea typeface="Times New Roman"/>
                        <a:cs typeface="Traditional Arabic"/>
                      </a:endParaRPr>
                    </a:p>
                  </a:txBody>
                  <a:tcPr marL="68580" marR="68580" marT="0" marB="0">
                    <a:solidFill>
                      <a:schemeClr val="bg1">
                        <a:lumMod val="75000"/>
                      </a:schemeClr>
                    </a:solidFill>
                  </a:tcPr>
                </a:tc>
                <a:tc>
                  <a:txBody>
                    <a:bodyPr/>
                    <a:lstStyle/>
                    <a:p>
                      <a:pPr algn="ctr" rtl="1">
                        <a:spcAft>
                          <a:spcPts val="0"/>
                        </a:spcAft>
                      </a:pPr>
                      <a:r>
                        <a:rPr lang="en-US" sz="1400" b="1" baseline="0" dirty="0" smtClean="0"/>
                        <a:t>Specificity</a:t>
                      </a:r>
                      <a:endParaRPr lang="en-US" sz="1400" b="1" baseline="0" dirty="0">
                        <a:latin typeface="Times New Roman"/>
                        <a:ea typeface="Times New Roman"/>
                        <a:cs typeface="Traditional Arabic"/>
                      </a:endParaRPr>
                    </a:p>
                  </a:txBody>
                  <a:tcPr marL="68580" marR="68580" marT="0" marB="0">
                    <a:solidFill>
                      <a:schemeClr val="bg1">
                        <a:lumMod val="75000"/>
                      </a:schemeClr>
                    </a:solidFill>
                  </a:tcPr>
                </a:tc>
                <a:tc>
                  <a:txBody>
                    <a:bodyPr/>
                    <a:lstStyle/>
                    <a:p>
                      <a:pPr algn="ctr" rtl="1">
                        <a:spcAft>
                          <a:spcPts val="0"/>
                        </a:spcAft>
                      </a:pPr>
                      <a:r>
                        <a:rPr lang="en-US" sz="1400" b="1" baseline="0"/>
                        <a:t>Sensitivity</a:t>
                      </a:r>
                      <a:endParaRPr lang="en-US" sz="1400" b="1" baseline="0">
                        <a:latin typeface="Times New Roman"/>
                        <a:ea typeface="Times New Roman"/>
                        <a:cs typeface="Traditional Arabic"/>
                      </a:endParaRPr>
                    </a:p>
                  </a:txBody>
                  <a:tcPr marL="68580" marR="68580" marT="0" marB="0">
                    <a:solidFill>
                      <a:schemeClr val="bg1">
                        <a:lumMod val="75000"/>
                      </a:schemeClr>
                    </a:solidFill>
                  </a:tcPr>
                </a:tc>
                <a:tc>
                  <a:txBody>
                    <a:bodyPr/>
                    <a:lstStyle/>
                    <a:p>
                      <a:pPr algn="ctr" rtl="1">
                        <a:spcAft>
                          <a:spcPts val="0"/>
                        </a:spcAft>
                      </a:pPr>
                      <a:r>
                        <a:rPr lang="en-US" sz="1400" b="1" baseline="0"/>
                        <a:t>NPV</a:t>
                      </a:r>
                      <a:endParaRPr lang="en-US" sz="1400" b="1" baseline="0">
                        <a:latin typeface="Times New Roman"/>
                        <a:ea typeface="Times New Roman"/>
                        <a:cs typeface="Traditional Arabic"/>
                      </a:endParaRPr>
                    </a:p>
                  </a:txBody>
                  <a:tcPr marL="68580" marR="68580" marT="0" marB="0">
                    <a:solidFill>
                      <a:schemeClr val="bg1">
                        <a:lumMod val="75000"/>
                      </a:schemeClr>
                    </a:solidFill>
                  </a:tcPr>
                </a:tc>
                <a:tc>
                  <a:txBody>
                    <a:bodyPr/>
                    <a:lstStyle/>
                    <a:p>
                      <a:pPr algn="ctr" rtl="1">
                        <a:spcAft>
                          <a:spcPts val="0"/>
                        </a:spcAft>
                      </a:pPr>
                      <a:r>
                        <a:rPr lang="en-US" sz="1400" b="1" baseline="0" dirty="0"/>
                        <a:t>PPV</a:t>
                      </a:r>
                      <a:endParaRPr lang="en-US" sz="1400" b="1" baseline="0" dirty="0">
                        <a:latin typeface="Times New Roman"/>
                        <a:ea typeface="Times New Roman"/>
                        <a:cs typeface="Traditional Arabic"/>
                      </a:endParaRPr>
                    </a:p>
                  </a:txBody>
                  <a:tcPr marL="68580" marR="68580" marT="0" marB="0">
                    <a:solidFill>
                      <a:schemeClr val="bg1">
                        <a:lumMod val="75000"/>
                      </a:schemeClr>
                    </a:solidFill>
                  </a:tcPr>
                </a:tc>
                <a:tc>
                  <a:txBody>
                    <a:bodyPr/>
                    <a:lstStyle/>
                    <a:p>
                      <a:pPr algn="ctr" rtl="1">
                        <a:spcAft>
                          <a:spcPts val="0"/>
                        </a:spcAft>
                      </a:pPr>
                      <a:r>
                        <a:rPr lang="en-US" sz="1400" b="1" baseline="0" dirty="0" smtClean="0"/>
                        <a:t>Specificity</a:t>
                      </a:r>
                      <a:endParaRPr lang="en-US" sz="1400" b="1" baseline="0" dirty="0">
                        <a:latin typeface="Times New Roman"/>
                        <a:ea typeface="Times New Roman"/>
                        <a:cs typeface="Traditional Arabic"/>
                      </a:endParaRPr>
                    </a:p>
                  </a:txBody>
                  <a:tcPr marL="68580" marR="68580" marT="0" marB="0">
                    <a:solidFill>
                      <a:schemeClr val="bg1">
                        <a:lumMod val="75000"/>
                      </a:schemeClr>
                    </a:solidFill>
                  </a:tcPr>
                </a:tc>
                <a:tc>
                  <a:txBody>
                    <a:bodyPr/>
                    <a:lstStyle/>
                    <a:p>
                      <a:pPr algn="ctr" rtl="1">
                        <a:spcAft>
                          <a:spcPts val="0"/>
                        </a:spcAft>
                      </a:pPr>
                      <a:r>
                        <a:rPr lang="en-US" sz="1400" b="1" baseline="0"/>
                        <a:t>Sensitivity</a:t>
                      </a:r>
                      <a:endParaRPr lang="en-US" sz="1400" b="1" baseline="0">
                        <a:latin typeface="Times New Roman"/>
                        <a:ea typeface="Times New Roman"/>
                        <a:cs typeface="Traditional Arabic"/>
                      </a:endParaRPr>
                    </a:p>
                  </a:txBody>
                  <a:tcPr marL="68580" marR="68580" marT="0" marB="0">
                    <a:solidFill>
                      <a:schemeClr val="bg1">
                        <a:lumMod val="75000"/>
                      </a:schemeClr>
                    </a:solidFill>
                  </a:tcPr>
                </a:tc>
                <a:tc>
                  <a:txBody>
                    <a:bodyPr/>
                    <a:lstStyle/>
                    <a:p>
                      <a:pPr algn="l" rtl="1">
                        <a:spcAft>
                          <a:spcPts val="0"/>
                        </a:spcAft>
                      </a:pPr>
                      <a:endParaRPr lang="ar-SA" sz="1400" b="1" baseline="0" dirty="0">
                        <a:latin typeface="Times New Roman"/>
                        <a:ea typeface="Times New Roman"/>
                        <a:cs typeface="B Mitra"/>
                      </a:endParaRPr>
                    </a:p>
                  </a:txBody>
                  <a:tcPr marL="68580" marR="68580" marT="0" marB="0">
                    <a:solidFill>
                      <a:schemeClr val="bg1">
                        <a:lumMod val="65000"/>
                      </a:schemeClr>
                    </a:solidFill>
                  </a:tcPr>
                </a:tc>
              </a:tr>
              <a:tr h="1275300">
                <a:tc>
                  <a:txBody>
                    <a:bodyPr/>
                    <a:lstStyle/>
                    <a:p>
                      <a:pPr algn="ctr" rtl="1">
                        <a:spcAft>
                          <a:spcPts val="0"/>
                        </a:spcAft>
                      </a:pPr>
                      <a:endParaRPr lang="en-US" sz="1400" b="1" baseline="0">
                        <a:latin typeface="Times New Roman"/>
                        <a:ea typeface="Times New Roman"/>
                        <a:cs typeface="Traditional Arabic"/>
                      </a:endParaRPr>
                    </a:p>
                  </a:txBody>
                  <a:tcPr marL="68580" marR="68580" marT="0" marB="0"/>
                </a:tc>
                <a:tc>
                  <a:txBody>
                    <a:bodyPr/>
                    <a:lstStyle/>
                    <a:p>
                      <a:pPr algn="ctr" rtl="1">
                        <a:spcAft>
                          <a:spcPts val="0"/>
                        </a:spcAft>
                      </a:pPr>
                      <a:endParaRPr lang="en-US" sz="1400" b="1" baseline="0">
                        <a:latin typeface="Times New Roman"/>
                        <a:ea typeface="Times New Roman"/>
                        <a:cs typeface="Traditional Arabic"/>
                      </a:endParaRPr>
                    </a:p>
                  </a:txBody>
                  <a:tcPr marL="68580" marR="68580" marT="0" marB="0"/>
                </a:tc>
                <a:tc>
                  <a:txBody>
                    <a:bodyPr/>
                    <a:lstStyle/>
                    <a:p>
                      <a:pPr algn="ctr" rtl="1">
                        <a:spcAft>
                          <a:spcPts val="0"/>
                        </a:spcAft>
                      </a:pPr>
                      <a:endParaRPr lang="en-US" sz="1400" b="1" baseline="0">
                        <a:latin typeface="Times New Roman"/>
                        <a:ea typeface="Times New Roman"/>
                        <a:cs typeface="Traditional Arabic"/>
                      </a:endParaRPr>
                    </a:p>
                  </a:txBody>
                  <a:tcPr marL="68580" marR="68580" marT="0" marB="0"/>
                </a:tc>
                <a:tc>
                  <a:txBody>
                    <a:bodyPr/>
                    <a:lstStyle/>
                    <a:p>
                      <a:pPr algn="ctr" rtl="1">
                        <a:spcAft>
                          <a:spcPts val="0"/>
                        </a:spcAft>
                      </a:pPr>
                      <a:endParaRPr lang="en-US" sz="1400" b="1" baseline="0" dirty="0">
                        <a:latin typeface="Times New Roman"/>
                        <a:ea typeface="Times New Roman"/>
                        <a:cs typeface="Traditional Arabic"/>
                      </a:endParaRPr>
                    </a:p>
                  </a:txBody>
                  <a:tcPr marL="68580" marR="68580" marT="0" marB="0"/>
                </a:tc>
                <a:tc>
                  <a:txBody>
                    <a:bodyPr/>
                    <a:lstStyle/>
                    <a:p>
                      <a:pPr algn="ctr" rtl="1">
                        <a:spcAft>
                          <a:spcPts val="0"/>
                        </a:spcAft>
                      </a:pPr>
                      <a:endParaRPr lang="en-US" sz="1400" b="1" baseline="0">
                        <a:latin typeface="Times New Roman"/>
                        <a:ea typeface="Times New Roman"/>
                        <a:cs typeface="Traditional Arabic"/>
                      </a:endParaRPr>
                    </a:p>
                  </a:txBody>
                  <a:tcPr marL="68580" marR="68580" marT="0" marB="0"/>
                </a:tc>
                <a:tc>
                  <a:txBody>
                    <a:bodyPr/>
                    <a:lstStyle/>
                    <a:p>
                      <a:pPr algn="ctr" rtl="1">
                        <a:spcAft>
                          <a:spcPts val="0"/>
                        </a:spcAft>
                      </a:pPr>
                      <a:endParaRPr lang="en-US" sz="1400" b="1" baseline="0" dirty="0">
                        <a:latin typeface="Times New Roman"/>
                        <a:ea typeface="Times New Roman"/>
                        <a:cs typeface="Traditional Arabic"/>
                      </a:endParaRPr>
                    </a:p>
                  </a:txBody>
                  <a:tcPr marL="68580" marR="68580" marT="0" marB="0"/>
                </a:tc>
                <a:tc>
                  <a:txBody>
                    <a:bodyPr/>
                    <a:lstStyle/>
                    <a:p>
                      <a:pPr algn="ctr" rtl="1">
                        <a:spcAft>
                          <a:spcPts val="0"/>
                        </a:spcAft>
                      </a:pPr>
                      <a:endParaRPr lang="en-US" sz="1400" b="1" baseline="0" dirty="0">
                        <a:latin typeface="Times New Roman"/>
                        <a:ea typeface="Times New Roman"/>
                        <a:cs typeface="Traditional Arabic"/>
                      </a:endParaRPr>
                    </a:p>
                  </a:txBody>
                  <a:tcPr marL="68580" marR="68580" marT="0" marB="0"/>
                </a:tc>
                <a:tc>
                  <a:txBody>
                    <a:bodyPr/>
                    <a:lstStyle/>
                    <a:p>
                      <a:pPr algn="ctr" rtl="1">
                        <a:spcAft>
                          <a:spcPts val="0"/>
                        </a:spcAft>
                      </a:pPr>
                      <a:endParaRPr lang="en-US" sz="1400" b="1" baseline="0" dirty="0">
                        <a:latin typeface="Times New Roman"/>
                        <a:ea typeface="Times New Roman"/>
                        <a:cs typeface="Traditional Arabic"/>
                      </a:endParaRPr>
                    </a:p>
                  </a:txBody>
                  <a:tcPr marL="68580" marR="68580" marT="0" marB="0"/>
                </a:tc>
                <a:tc>
                  <a:txBody>
                    <a:bodyPr/>
                    <a:lstStyle/>
                    <a:p>
                      <a:pPr algn="l" rtl="1">
                        <a:spcAft>
                          <a:spcPts val="0"/>
                        </a:spcAft>
                      </a:pPr>
                      <a:endParaRPr lang="en-US" sz="1400" b="1" baseline="0" dirty="0"/>
                    </a:p>
                    <a:p>
                      <a:pPr algn="l" rtl="1">
                        <a:spcAft>
                          <a:spcPts val="0"/>
                        </a:spcAft>
                      </a:pPr>
                      <a:r>
                        <a:rPr lang="en-US" sz="1400" b="1" baseline="0" dirty="0"/>
                        <a:t>Subclinical Hypothyroidism</a:t>
                      </a:r>
                      <a:endParaRPr lang="en-US" sz="1400" b="1" baseline="0" dirty="0">
                        <a:latin typeface="Times New Roman"/>
                        <a:ea typeface="Times New Roman"/>
                        <a:cs typeface="Traditional Arabic"/>
                      </a:endParaRPr>
                    </a:p>
                  </a:txBody>
                  <a:tcPr marL="68580" marR="68580" marT="0" marB="0">
                    <a:solidFill>
                      <a:schemeClr val="bg1">
                        <a:lumMod val="65000"/>
                      </a:schemeClr>
                    </a:solidFill>
                  </a:tcPr>
                </a:tc>
              </a:tr>
              <a:tr h="1275300">
                <a:tc>
                  <a:txBody>
                    <a:bodyPr/>
                    <a:lstStyle/>
                    <a:p>
                      <a:pPr algn="ctr" rtl="1">
                        <a:spcAft>
                          <a:spcPts val="0"/>
                        </a:spcAft>
                      </a:pPr>
                      <a:endParaRPr lang="ar-SA" sz="1400" b="1" baseline="0">
                        <a:latin typeface="Times New Roman"/>
                        <a:ea typeface="Times New Roman"/>
                        <a:cs typeface="B Mitra"/>
                      </a:endParaRPr>
                    </a:p>
                  </a:txBody>
                  <a:tcPr marL="68580" marR="68580" marT="0" marB="0"/>
                </a:tc>
                <a:tc>
                  <a:txBody>
                    <a:bodyPr/>
                    <a:lstStyle/>
                    <a:p>
                      <a:pPr algn="ctr" rtl="1">
                        <a:spcAft>
                          <a:spcPts val="0"/>
                        </a:spcAft>
                      </a:pPr>
                      <a:endParaRPr lang="ar-SA" sz="1400" b="1" baseline="0">
                        <a:latin typeface="Times New Roman"/>
                        <a:ea typeface="Times New Roman"/>
                        <a:cs typeface="B Mitra"/>
                      </a:endParaRPr>
                    </a:p>
                  </a:txBody>
                  <a:tcPr marL="68580" marR="68580" marT="0" marB="0"/>
                </a:tc>
                <a:tc>
                  <a:txBody>
                    <a:bodyPr/>
                    <a:lstStyle/>
                    <a:p>
                      <a:pPr algn="ctr" rtl="1">
                        <a:spcAft>
                          <a:spcPts val="0"/>
                        </a:spcAft>
                      </a:pPr>
                      <a:endParaRPr lang="ar-SA" sz="1400" b="1" baseline="0">
                        <a:latin typeface="Times New Roman"/>
                        <a:ea typeface="Times New Roman"/>
                        <a:cs typeface="B Mitra"/>
                      </a:endParaRPr>
                    </a:p>
                  </a:txBody>
                  <a:tcPr marL="68580" marR="68580" marT="0" marB="0"/>
                </a:tc>
                <a:tc>
                  <a:txBody>
                    <a:bodyPr/>
                    <a:lstStyle/>
                    <a:p>
                      <a:pPr algn="ctr" rtl="1">
                        <a:spcAft>
                          <a:spcPts val="0"/>
                        </a:spcAft>
                      </a:pPr>
                      <a:endParaRPr lang="ar-SA" sz="1400" b="1" baseline="0">
                        <a:latin typeface="Times New Roman"/>
                        <a:ea typeface="Times New Roman"/>
                        <a:cs typeface="B Mitra"/>
                      </a:endParaRPr>
                    </a:p>
                  </a:txBody>
                  <a:tcPr marL="68580" marR="68580" marT="0" marB="0"/>
                </a:tc>
                <a:tc>
                  <a:txBody>
                    <a:bodyPr/>
                    <a:lstStyle/>
                    <a:p>
                      <a:pPr algn="ctr" rtl="1">
                        <a:spcAft>
                          <a:spcPts val="0"/>
                        </a:spcAft>
                      </a:pPr>
                      <a:endParaRPr lang="ar-SA" sz="1400" b="1" baseline="0" dirty="0">
                        <a:latin typeface="Times New Roman"/>
                        <a:ea typeface="Times New Roman"/>
                        <a:cs typeface="B Mitra"/>
                      </a:endParaRPr>
                    </a:p>
                  </a:txBody>
                  <a:tcPr marL="68580" marR="68580" marT="0" marB="0"/>
                </a:tc>
                <a:tc>
                  <a:txBody>
                    <a:bodyPr/>
                    <a:lstStyle/>
                    <a:p>
                      <a:pPr algn="ctr" rtl="1">
                        <a:spcAft>
                          <a:spcPts val="0"/>
                        </a:spcAft>
                      </a:pPr>
                      <a:endParaRPr lang="ar-SA" sz="1400" b="1" baseline="0" dirty="0">
                        <a:latin typeface="Times New Roman"/>
                        <a:ea typeface="Times New Roman"/>
                        <a:cs typeface="B Mitra"/>
                      </a:endParaRPr>
                    </a:p>
                  </a:txBody>
                  <a:tcPr marL="68580" marR="68580" marT="0" marB="0"/>
                </a:tc>
                <a:tc>
                  <a:txBody>
                    <a:bodyPr/>
                    <a:lstStyle/>
                    <a:p>
                      <a:pPr algn="ctr" rtl="1">
                        <a:spcAft>
                          <a:spcPts val="0"/>
                        </a:spcAft>
                      </a:pPr>
                      <a:endParaRPr lang="ar-SA" sz="1400" b="1" baseline="0" dirty="0">
                        <a:latin typeface="Times New Roman"/>
                        <a:ea typeface="Times New Roman"/>
                        <a:cs typeface="B Mitra"/>
                      </a:endParaRPr>
                    </a:p>
                  </a:txBody>
                  <a:tcPr marL="68580" marR="68580" marT="0" marB="0"/>
                </a:tc>
                <a:tc>
                  <a:txBody>
                    <a:bodyPr/>
                    <a:lstStyle/>
                    <a:p>
                      <a:pPr algn="ctr" rtl="1">
                        <a:spcAft>
                          <a:spcPts val="0"/>
                        </a:spcAft>
                      </a:pPr>
                      <a:endParaRPr lang="ar-SA" sz="1400" b="1" baseline="0" dirty="0">
                        <a:latin typeface="Times New Roman"/>
                        <a:ea typeface="Times New Roman"/>
                        <a:cs typeface="B Mitra"/>
                      </a:endParaRPr>
                    </a:p>
                  </a:txBody>
                  <a:tcPr marL="68580" marR="68580" marT="0" marB="0"/>
                </a:tc>
                <a:tc>
                  <a:txBody>
                    <a:bodyPr/>
                    <a:lstStyle/>
                    <a:p>
                      <a:pPr algn="l" rtl="1">
                        <a:spcAft>
                          <a:spcPts val="0"/>
                        </a:spcAft>
                      </a:pPr>
                      <a:endParaRPr lang="en-US" sz="1400" b="1" baseline="0" dirty="0"/>
                    </a:p>
                    <a:p>
                      <a:pPr algn="l" rtl="1">
                        <a:spcAft>
                          <a:spcPts val="0"/>
                        </a:spcAft>
                      </a:pPr>
                      <a:r>
                        <a:rPr lang="en-US" sz="1400" b="1" baseline="0" dirty="0"/>
                        <a:t>Overt hypothyroidism</a:t>
                      </a:r>
                      <a:endParaRPr lang="en-US" sz="1400" b="1" baseline="0" dirty="0">
                        <a:latin typeface="Times New Roman"/>
                        <a:ea typeface="Times New Roman"/>
                        <a:cs typeface="Traditional Arabic"/>
                      </a:endParaRPr>
                    </a:p>
                  </a:txBody>
                  <a:tcPr marL="68580" marR="68580" marT="0" marB="0">
                    <a:solidFill>
                      <a:schemeClr val="bg1">
                        <a:lumMod val="65000"/>
                      </a:schemeClr>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2000" b="1" dirty="0" smtClean="0"/>
              <a:t>Table 3. Odds ratio for the hypothyroidism based on different baseline </a:t>
            </a:r>
            <a:r>
              <a:rPr lang="en-US" sz="2000" b="1" dirty="0" err="1" smtClean="0"/>
              <a:t>TPOAb</a:t>
            </a:r>
            <a:r>
              <a:rPr lang="en-US" sz="2000" b="1" dirty="0" smtClean="0"/>
              <a:t> concentrations </a:t>
            </a:r>
            <a:endParaRPr lang="en-US" sz="2000"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143483123"/>
              </p:ext>
            </p:extLst>
          </p:nvPr>
        </p:nvGraphicFramePr>
        <p:xfrm>
          <a:off x="533400" y="1905000"/>
          <a:ext cx="8382000" cy="4495800"/>
        </p:xfrm>
        <a:graphic>
          <a:graphicData uri="http://schemas.openxmlformats.org/drawingml/2006/table">
            <a:tbl>
              <a:tblPr rtl="1">
                <a:tableStyleId>{5940675A-B579-460E-94D1-54222C63F5DA}</a:tableStyleId>
              </a:tblPr>
              <a:tblGrid>
                <a:gridCol w="2171180"/>
                <a:gridCol w="2451332"/>
                <a:gridCol w="2171180"/>
                <a:gridCol w="1588308"/>
              </a:tblGrid>
              <a:tr h="1481856">
                <a:tc>
                  <a:txBody>
                    <a:bodyPr/>
                    <a:lstStyle/>
                    <a:p>
                      <a:pPr algn="ctr" rtl="1">
                        <a:spcAft>
                          <a:spcPts val="0"/>
                        </a:spcAft>
                      </a:pPr>
                      <a:r>
                        <a:rPr lang="en-US" sz="1600" b="1" dirty="0"/>
                        <a:t>Subclinical</a:t>
                      </a:r>
                    </a:p>
                    <a:p>
                      <a:pPr algn="ctr" rtl="1">
                        <a:spcAft>
                          <a:spcPts val="0"/>
                        </a:spcAft>
                      </a:pPr>
                      <a:r>
                        <a:rPr lang="en-US" sz="1600" b="1" dirty="0"/>
                        <a:t>Hypothyroidism</a:t>
                      </a:r>
                    </a:p>
                    <a:p>
                      <a:pPr algn="ctr" rtl="1">
                        <a:spcAft>
                          <a:spcPts val="0"/>
                        </a:spcAft>
                      </a:pPr>
                      <a:r>
                        <a:rPr lang="en-US" sz="1600" b="1" dirty="0"/>
                        <a:t>n=</a:t>
                      </a:r>
                      <a:endParaRPr lang="en-US" sz="1600" b="1" dirty="0">
                        <a:latin typeface="Times New Roman"/>
                        <a:ea typeface="Times New Roman"/>
                        <a:cs typeface="Traditional Arabic"/>
                      </a:endParaRPr>
                    </a:p>
                  </a:txBody>
                  <a:tcPr marL="68580" marR="68580" marT="0" marB="0">
                    <a:solidFill>
                      <a:schemeClr val="bg1">
                        <a:lumMod val="65000"/>
                      </a:schemeClr>
                    </a:solidFill>
                  </a:tcPr>
                </a:tc>
                <a:tc>
                  <a:txBody>
                    <a:bodyPr/>
                    <a:lstStyle/>
                    <a:p>
                      <a:pPr algn="ctr" rtl="1">
                        <a:spcAft>
                          <a:spcPts val="0"/>
                        </a:spcAft>
                      </a:pPr>
                      <a:r>
                        <a:rPr lang="en-US" sz="1600" b="1" dirty="0"/>
                        <a:t>Overt</a:t>
                      </a:r>
                    </a:p>
                    <a:p>
                      <a:pPr algn="ctr" rtl="1">
                        <a:spcAft>
                          <a:spcPts val="0"/>
                        </a:spcAft>
                      </a:pPr>
                      <a:r>
                        <a:rPr lang="en-US" sz="1600" b="1" dirty="0"/>
                        <a:t>Hypothyroidism</a:t>
                      </a:r>
                    </a:p>
                    <a:p>
                      <a:pPr algn="ctr" rtl="1">
                        <a:spcAft>
                          <a:spcPts val="0"/>
                        </a:spcAft>
                      </a:pPr>
                      <a:r>
                        <a:rPr lang="en-US" sz="1600" b="1" dirty="0"/>
                        <a:t>n=</a:t>
                      </a:r>
                      <a:endParaRPr lang="en-US" sz="1600" b="1" dirty="0">
                        <a:latin typeface="Times New Roman"/>
                        <a:ea typeface="Times New Roman"/>
                        <a:cs typeface="Traditional Arabic"/>
                      </a:endParaRPr>
                    </a:p>
                  </a:txBody>
                  <a:tcPr marL="68580" marR="68580" marT="0" marB="0">
                    <a:solidFill>
                      <a:schemeClr val="bg1">
                        <a:lumMod val="65000"/>
                      </a:schemeClr>
                    </a:solidFill>
                  </a:tcPr>
                </a:tc>
                <a:tc>
                  <a:txBody>
                    <a:bodyPr/>
                    <a:lstStyle/>
                    <a:p>
                      <a:pPr algn="ctr" rtl="1">
                        <a:spcAft>
                          <a:spcPts val="0"/>
                        </a:spcAft>
                      </a:pPr>
                      <a:r>
                        <a:rPr lang="en-US" sz="1600" b="1" dirty="0"/>
                        <a:t>Hypothyroidism</a:t>
                      </a:r>
                    </a:p>
                    <a:p>
                      <a:pPr algn="ctr" rtl="1">
                        <a:spcAft>
                          <a:spcPts val="0"/>
                        </a:spcAft>
                      </a:pPr>
                      <a:r>
                        <a:rPr lang="en-US" sz="1600" b="1" dirty="0"/>
                        <a:t>(OH,SCH)</a:t>
                      </a:r>
                    </a:p>
                    <a:p>
                      <a:pPr algn="ctr" rtl="1">
                        <a:spcAft>
                          <a:spcPts val="0"/>
                        </a:spcAft>
                      </a:pPr>
                      <a:r>
                        <a:rPr lang="en-US" sz="1600" b="1" dirty="0"/>
                        <a:t>n=</a:t>
                      </a:r>
                      <a:endParaRPr lang="en-US" sz="1600" b="1" dirty="0">
                        <a:latin typeface="Times New Roman"/>
                        <a:ea typeface="Times New Roman"/>
                        <a:cs typeface="Traditional Arabic"/>
                      </a:endParaRPr>
                    </a:p>
                  </a:txBody>
                  <a:tcPr marL="68580" marR="68580" marT="0" marB="0">
                    <a:solidFill>
                      <a:schemeClr val="bg1">
                        <a:lumMod val="65000"/>
                      </a:schemeClr>
                    </a:solidFill>
                  </a:tcPr>
                </a:tc>
                <a:tc>
                  <a:txBody>
                    <a:bodyPr/>
                    <a:lstStyle/>
                    <a:p>
                      <a:pPr algn="r" rtl="1">
                        <a:spcAft>
                          <a:spcPts val="0"/>
                        </a:spcAft>
                      </a:pPr>
                      <a:endParaRPr lang="ar-SA" sz="1400" b="1" dirty="0">
                        <a:latin typeface="Times New Roman"/>
                        <a:ea typeface="Calibri"/>
                        <a:cs typeface="B Mitra"/>
                      </a:endParaRPr>
                    </a:p>
                  </a:txBody>
                  <a:tcPr marL="68580" marR="68580" marT="0" marB="0">
                    <a:solidFill>
                      <a:schemeClr val="bg1">
                        <a:lumMod val="65000"/>
                      </a:schemeClr>
                    </a:solidFill>
                  </a:tcPr>
                </a:tc>
              </a:tr>
              <a:tr h="987904">
                <a:tc>
                  <a:txBody>
                    <a:bodyPr/>
                    <a:lstStyle/>
                    <a:p>
                      <a:pPr algn="l" rtl="0">
                        <a:spcAft>
                          <a:spcPts val="0"/>
                        </a:spcAft>
                      </a:pPr>
                      <a:r>
                        <a:rPr lang="en-US" sz="1400" b="1" dirty="0"/>
                        <a:t> </a:t>
                      </a:r>
                      <a:endParaRPr lang="en-US" sz="1400" b="1" dirty="0" smtClean="0"/>
                    </a:p>
                    <a:p>
                      <a:pPr algn="l" rtl="0">
                        <a:spcAft>
                          <a:spcPts val="0"/>
                        </a:spcAft>
                      </a:pPr>
                      <a:r>
                        <a:rPr lang="en-US" sz="1400" b="1" dirty="0" smtClean="0"/>
                        <a:t> </a:t>
                      </a:r>
                      <a:r>
                        <a:rPr lang="en-US" sz="1400" b="1" dirty="0"/>
                        <a:t>OR(./.95 CI)      </a:t>
                      </a:r>
                      <a:r>
                        <a:rPr lang="en-US" sz="1400" b="1" dirty="0" err="1" smtClean="0"/>
                        <a:t>Adj</a:t>
                      </a:r>
                      <a:r>
                        <a:rPr lang="en-US" sz="1400" b="1" dirty="0" smtClean="0"/>
                        <a:t> </a:t>
                      </a:r>
                      <a:r>
                        <a:rPr lang="en-US" sz="1400" b="1" dirty="0"/>
                        <a:t>OR                    </a:t>
                      </a:r>
                      <a:endParaRPr lang="en-US" sz="1400" b="1" dirty="0">
                        <a:latin typeface="Times New Roman"/>
                        <a:ea typeface="Times New Roman"/>
                        <a:cs typeface="Traditional Arabic"/>
                      </a:endParaRPr>
                    </a:p>
                  </a:txBody>
                  <a:tcPr marL="68580" marR="68580" marT="0" marB="0"/>
                </a:tc>
                <a:tc>
                  <a:txBody>
                    <a:bodyPr/>
                    <a:lstStyle/>
                    <a:p>
                      <a:pPr algn="l" rtl="0">
                        <a:spcAft>
                          <a:spcPts val="0"/>
                        </a:spcAft>
                      </a:pPr>
                      <a:r>
                        <a:rPr lang="en-US" sz="1400" b="1" dirty="0"/>
                        <a:t>    </a:t>
                      </a:r>
                      <a:endParaRPr lang="en-US" sz="1400" b="1" dirty="0" smtClean="0"/>
                    </a:p>
                    <a:p>
                      <a:pPr algn="l" rtl="0">
                        <a:spcAft>
                          <a:spcPts val="0"/>
                        </a:spcAft>
                      </a:pPr>
                      <a:r>
                        <a:rPr lang="en-US" sz="1400" b="1" dirty="0" smtClean="0"/>
                        <a:t> </a:t>
                      </a:r>
                      <a:r>
                        <a:rPr lang="en-US" sz="1400" b="1" dirty="0"/>
                        <a:t>OR(95% CI)      </a:t>
                      </a:r>
                      <a:r>
                        <a:rPr lang="en-US" sz="1400" b="1" dirty="0" err="1" smtClean="0"/>
                        <a:t>Adj</a:t>
                      </a:r>
                      <a:r>
                        <a:rPr lang="en-US" sz="1400" b="1" dirty="0" smtClean="0"/>
                        <a:t> </a:t>
                      </a:r>
                      <a:r>
                        <a:rPr lang="en-US" sz="1400" b="1" dirty="0"/>
                        <a:t>OR  </a:t>
                      </a:r>
                    </a:p>
                    <a:p>
                      <a:pPr algn="r" rtl="1">
                        <a:spcAft>
                          <a:spcPts val="0"/>
                        </a:spcAft>
                      </a:pPr>
                      <a:r>
                        <a:rPr lang="en-US" sz="1400" b="1" dirty="0"/>
                        <a:t>                      </a:t>
                      </a:r>
                      <a:endParaRPr lang="en-US" sz="1400" b="1" dirty="0">
                        <a:latin typeface="Times New Roman"/>
                        <a:ea typeface="Times New Roman"/>
                        <a:cs typeface="Traditional Arabic"/>
                      </a:endParaRPr>
                    </a:p>
                  </a:txBody>
                  <a:tcPr marL="68580" marR="68580" marT="0" marB="0"/>
                </a:tc>
                <a:tc>
                  <a:txBody>
                    <a:bodyPr/>
                    <a:lstStyle/>
                    <a:p>
                      <a:pPr algn="l" rtl="0">
                        <a:spcAft>
                          <a:spcPts val="0"/>
                        </a:spcAft>
                      </a:pPr>
                      <a:endParaRPr lang="en-US" sz="1400" b="1" dirty="0" smtClean="0"/>
                    </a:p>
                    <a:p>
                      <a:pPr algn="l" rtl="0">
                        <a:spcAft>
                          <a:spcPts val="0"/>
                        </a:spcAft>
                      </a:pPr>
                      <a:r>
                        <a:rPr lang="en-US" sz="1400" b="1" dirty="0" smtClean="0"/>
                        <a:t>OR(95</a:t>
                      </a:r>
                      <a:r>
                        <a:rPr lang="en-US" sz="1400" b="1" dirty="0"/>
                        <a:t>% CI)       </a:t>
                      </a:r>
                      <a:r>
                        <a:rPr lang="en-US" sz="1400" b="1" dirty="0" err="1" smtClean="0"/>
                        <a:t>AdjOR</a:t>
                      </a:r>
                      <a:r>
                        <a:rPr lang="en-US" sz="1400" b="1" dirty="0" smtClean="0"/>
                        <a:t>                                                                                 </a:t>
                      </a:r>
                      <a:endParaRPr lang="en-US" sz="1400" b="1" dirty="0">
                        <a:latin typeface="Times New Roman"/>
                        <a:ea typeface="Times New Roman"/>
                        <a:cs typeface="Traditional Arabic"/>
                      </a:endParaRPr>
                    </a:p>
                  </a:txBody>
                  <a:tcPr marL="68580" marR="68580" marT="0" marB="0"/>
                </a:tc>
                <a:tc>
                  <a:txBody>
                    <a:bodyPr/>
                    <a:lstStyle/>
                    <a:p>
                      <a:pPr algn="l" rtl="0">
                        <a:spcAft>
                          <a:spcPts val="0"/>
                        </a:spcAft>
                      </a:pPr>
                      <a:endParaRPr lang="en-US" sz="1600" b="1" dirty="0" smtClean="0"/>
                    </a:p>
                    <a:p>
                      <a:pPr algn="l" rtl="0">
                        <a:spcAft>
                          <a:spcPts val="0"/>
                        </a:spcAft>
                      </a:pPr>
                      <a:r>
                        <a:rPr lang="en-US" sz="1600" b="1" dirty="0" smtClean="0"/>
                        <a:t>TPO </a:t>
                      </a:r>
                      <a:r>
                        <a:rPr lang="en-US" sz="1600" b="1" dirty="0" err="1" smtClean="0"/>
                        <a:t>Ab</a:t>
                      </a:r>
                      <a:r>
                        <a:rPr lang="en-US" sz="1600" b="1" dirty="0" smtClean="0"/>
                        <a:t> (</a:t>
                      </a:r>
                      <a:r>
                        <a:rPr lang="en-US" sz="1600" b="1" dirty="0"/>
                        <a:t>baseline)</a:t>
                      </a:r>
                      <a:endParaRPr lang="en-US" sz="1600" b="1" dirty="0">
                        <a:latin typeface="Times New Roman"/>
                        <a:ea typeface="Times New Roman"/>
                        <a:cs typeface="Traditional Arabic"/>
                      </a:endParaRPr>
                    </a:p>
                  </a:txBody>
                  <a:tcPr marL="68580" marR="68580" marT="0" marB="0">
                    <a:solidFill>
                      <a:schemeClr val="bg1">
                        <a:lumMod val="65000"/>
                      </a:schemeClr>
                    </a:solidFill>
                  </a:tcPr>
                </a:tc>
              </a:tr>
              <a:tr h="544184">
                <a:tc>
                  <a:txBody>
                    <a:bodyPr/>
                    <a:lstStyle/>
                    <a:p>
                      <a:pPr algn="ctr" rtl="0">
                        <a:spcAft>
                          <a:spcPts val="0"/>
                        </a:spcAft>
                      </a:pPr>
                      <a:r>
                        <a:rPr lang="en-US" sz="1400" b="1" baseline="0" dirty="0" smtClean="0">
                          <a:latin typeface="Times New Roman"/>
                          <a:ea typeface="Calibri"/>
                          <a:cs typeface="B Mitra"/>
                        </a:rPr>
                        <a:t>     </a:t>
                      </a:r>
                      <a:r>
                        <a:rPr lang="en-US" sz="1400" b="1" baseline="0" dirty="0" smtClean="0"/>
                        <a:t>Reference                  </a:t>
                      </a:r>
                      <a:r>
                        <a:rPr lang="en-US" sz="1400" b="1" baseline="0" dirty="0" smtClean="0">
                          <a:latin typeface="Times New Roman"/>
                          <a:ea typeface="Calibri"/>
                          <a:cs typeface="B Mitra"/>
                        </a:rPr>
                        <a:t>  </a:t>
                      </a:r>
                    </a:p>
                    <a:p>
                      <a:pPr algn="r" rtl="0">
                        <a:spcAft>
                          <a:spcPts val="0"/>
                        </a:spcAft>
                      </a:pPr>
                      <a:endParaRPr lang="en-US" sz="1400" b="1" baseline="0" dirty="0">
                        <a:latin typeface="Times New Roman"/>
                        <a:ea typeface="Calibri"/>
                        <a:cs typeface="B Mitra"/>
                      </a:endParaRPr>
                    </a:p>
                  </a:txBody>
                  <a:tcPr marL="68580" marR="68580" marT="0" marB="0"/>
                </a:tc>
                <a:tc>
                  <a:txBody>
                    <a:bodyPr/>
                    <a:lstStyle/>
                    <a:p>
                      <a:pPr algn="r" rtl="1">
                        <a:spcAft>
                          <a:spcPts val="0"/>
                        </a:spcAft>
                      </a:pPr>
                      <a:r>
                        <a:rPr lang="en-US" sz="1400" b="1" baseline="0" dirty="0"/>
                        <a:t>Reference                  </a:t>
                      </a:r>
                      <a:endParaRPr lang="en-US" sz="1400" b="1" baseline="0" dirty="0">
                        <a:latin typeface="Times New Roman"/>
                        <a:ea typeface="Times New Roman"/>
                        <a:cs typeface="Traditional Arabic"/>
                      </a:endParaRPr>
                    </a:p>
                  </a:txBody>
                  <a:tcPr marL="68580" marR="68580" marT="0" marB="0"/>
                </a:tc>
                <a:tc>
                  <a:txBody>
                    <a:bodyPr/>
                    <a:lstStyle/>
                    <a:p>
                      <a:pPr algn="ctr" rtl="1">
                        <a:spcAft>
                          <a:spcPts val="0"/>
                        </a:spcAft>
                      </a:pPr>
                      <a:r>
                        <a:rPr lang="en-US" sz="1400" b="1" baseline="0" dirty="0" smtClean="0"/>
                        <a:t>Reference</a:t>
                      </a:r>
                    </a:p>
                    <a:p>
                      <a:pPr algn="r" rtl="1">
                        <a:spcAft>
                          <a:spcPts val="0"/>
                        </a:spcAft>
                      </a:pPr>
                      <a:endParaRPr lang="en-US" sz="1400" b="1" baseline="0" dirty="0" smtClean="0">
                        <a:latin typeface="Times New Roman"/>
                        <a:ea typeface="Times New Roman"/>
                        <a:cs typeface="Traditional Arabic"/>
                      </a:endParaRPr>
                    </a:p>
                  </a:txBody>
                  <a:tcPr marL="68580" marR="68580" marT="0" marB="0"/>
                </a:tc>
                <a:tc>
                  <a:txBody>
                    <a:bodyPr/>
                    <a:lstStyle/>
                    <a:p>
                      <a:pPr algn="ctr" rtl="1">
                        <a:spcAft>
                          <a:spcPts val="0"/>
                        </a:spcAft>
                      </a:pPr>
                      <a:r>
                        <a:rPr lang="en-US" sz="1600" b="1" baseline="0" dirty="0"/>
                        <a:t>&lt;40</a:t>
                      </a:r>
                      <a:endParaRPr lang="en-US" sz="1600" b="1" baseline="0" dirty="0">
                        <a:latin typeface="Times New Roman"/>
                        <a:ea typeface="Times New Roman"/>
                        <a:cs typeface="Traditional Arabic"/>
                      </a:endParaRPr>
                    </a:p>
                  </a:txBody>
                  <a:tcPr marL="68580" marR="68580" marT="0" marB="0">
                    <a:solidFill>
                      <a:schemeClr val="bg1">
                        <a:lumMod val="65000"/>
                      </a:schemeClr>
                    </a:solidFill>
                  </a:tcPr>
                </a:tc>
              </a:tr>
              <a:tr h="493952">
                <a:tc>
                  <a:txBody>
                    <a:bodyPr/>
                    <a:lstStyle/>
                    <a:p>
                      <a:pPr algn="r" rtl="1">
                        <a:spcAft>
                          <a:spcPts val="0"/>
                        </a:spcAft>
                      </a:pPr>
                      <a:endParaRPr lang="ar-SA" sz="1400" b="1" baseline="0">
                        <a:latin typeface="Times New Roman"/>
                        <a:ea typeface="Calibri"/>
                        <a:cs typeface="B Mitra"/>
                      </a:endParaRPr>
                    </a:p>
                  </a:txBody>
                  <a:tcPr marL="68580" marR="68580" marT="0" marB="0"/>
                </a:tc>
                <a:tc>
                  <a:txBody>
                    <a:bodyPr/>
                    <a:lstStyle/>
                    <a:p>
                      <a:pPr algn="r" rtl="1">
                        <a:spcAft>
                          <a:spcPts val="0"/>
                        </a:spcAft>
                      </a:pPr>
                      <a:endParaRPr lang="ar-SA" sz="1400" b="1" baseline="0" dirty="0">
                        <a:latin typeface="Times New Roman"/>
                        <a:ea typeface="Calibri"/>
                        <a:cs typeface="B Mitra"/>
                      </a:endParaRPr>
                    </a:p>
                  </a:txBody>
                  <a:tcPr marL="68580" marR="68580" marT="0" marB="0"/>
                </a:tc>
                <a:tc>
                  <a:txBody>
                    <a:bodyPr/>
                    <a:lstStyle/>
                    <a:p>
                      <a:pPr algn="r" rtl="1">
                        <a:spcAft>
                          <a:spcPts val="0"/>
                        </a:spcAft>
                      </a:pPr>
                      <a:endParaRPr lang="ar-SA" sz="1400" b="1" baseline="0" dirty="0">
                        <a:latin typeface="Times New Roman"/>
                        <a:ea typeface="Calibri"/>
                        <a:cs typeface="B Mitra"/>
                      </a:endParaRPr>
                    </a:p>
                  </a:txBody>
                  <a:tcPr marL="68580" marR="68580" marT="0" marB="0"/>
                </a:tc>
                <a:tc>
                  <a:txBody>
                    <a:bodyPr/>
                    <a:lstStyle/>
                    <a:p>
                      <a:pPr algn="ctr" rtl="0">
                        <a:spcAft>
                          <a:spcPts val="0"/>
                        </a:spcAft>
                      </a:pPr>
                      <a:r>
                        <a:rPr lang="en-US" sz="1600" b="1" baseline="0" dirty="0" smtClean="0"/>
                        <a:t>40-100</a:t>
                      </a:r>
                      <a:endParaRPr lang="en-US" sz="1600" b="1" baseline="0" dirty="0">
                        <a:latin typeface="Times New Roman"/>
                        <a:ea typeface="Times New Roman"/>
                        <a:cs typeface="Traditional Arabic"/>
                      </a:endParaRPr>
                    </a:p>
                  </a:txBody>
                  <a:tcPr marL="68580" marR="68580" marT="0" marB="0">
                    <a:solidFill>
                      <a:schemeClr val="bg1">
                        <a:lumMod val="65000"/>
                      </a:schemeClr>
                    </a:solidFill>
                  </a:tcPr>
                </a:tc>
              </a:tr>
              <a:tr h="493952">
                <a:tc>
                  <a:txBody>
                    <a:bodyPr/>
                    <a:lstStyle/>
                    <a:p>
                      <a:pPr algn="r" rtl="1">
                        <a:spcAft>
                          <a:spcPts val="0"/>
                        </a:spcAft>
                      </a:pPr>
                      <a:endParaRPr lang="ar-SA" sz="1400" b="1" baseline="0">
                        <a:latin typeface="Times New Roman"/>
                        <a:ea typeface="Calibri"/>
                        <a:cs typeface="B Mitra"/>
                      </a:endParaRPr>
                    </a:p>
                  </a:txBody>
                  <a:tcPr marL="68580" marR="68580" marT="0" marB="0"/>
                </a:tc>
                <a:tc>
                  <a:txBody>
                    <a:bodyPr/>
                    <a:lstStyle/>
                    <a:p>
                      <a:pPr algn="r" rtl="1">
                        <a:spcAft>
                          <a:spcPts val="0"/>
                        </a:spcAft>
                      </a:pPr>
                      <a:endParaRPr lang="ar-SA" sz="1400" b="1" baseline="0" dirty="0">
                        <a:latin typeface="Times New Roman"/>
                        <a:ea typeface="Calibri"/>
                        <a:cs typeface="B Mitra"/>
                      </a:endParaRPr>
                    </a:p>
                  </a:txBody>
                  <a:tcPr marL="68580" marR="68580" marT="0" marB="0"/>
                </a:tc>
                <a:tc>
                  <a:txBody>
                    <a:bodyPr/>
                    <a:lstStyle/>
                    <a:p>
                      <a:pPr algn="r" rtl="1">
                        <a:spcAft>
                          <a:spcPts val="0"/>
                        </a:spcAft>
                      </a:pPr>
                      <a:endParaRPr lang="ar-SA" sz="1400" b="1" baseline="0" dirty="0">
                        <a:latin typeface="Times New Roman"/>
                        <a:ea typeface="Calibri"/>
                        <a:cs typeface="B Mitra"/>
                      </a:endParaRPr>
                    </a:p>
                  </a:txBody>
                  <a:tcPr marL="68580" marR="68580" marT="0" marB="0"/>
                </a:tc>
                <a:tc>
                  <a:txBody>
                    <a:bodyPr/>
                    <a:lstStyle/>
                    <a:p>
                      <a:pPr algn="ctr" rtl="0">
                        <a:spcAft>
                          <a:spcPts val="0"/>
                        </a:spcAft>
                      </a:pPr>
                      <a:r>
                        <a:rPr lang="en-US" sz="1600" b="1" baseline="0" dirty="0" smtClean="0"/>
                        <a:t>101-499</a:t>
                      </a:r>
                      <a:endParaRPr lang="en-US" sz="1600" b="1" baseline="0" dirty="0">
                        <a:latin typeface="Times New Roman"/>
                        <a:ea typeface="Times New Roman"/>
                        <a:cs typeface="Traditional Arabic"/>
                      </a:endParaRPr>
                    </a:p>
                  </a:txBody>
                  <a:tcPr marL="68580" marR="68580" marT="0" marB="0">
                    <a:solidFill>
                      <a:schemeClr val="bg1">
                        <a:lumMod val="65000"/>
                      </a:schemeClr>
                    </a:solidFill>
                  </a:tcPr>
                </a:tc>
              </a:tr>
              <a:tr h="493952">
                <a:tc>
                  <a:txBody>
                    <a:bodyPr/>
                    <a:lstStyle/>
                    <a:p>
                      <a:pPr algn="r" rtl="1">
                        <a:spcAft>
                          <a:spcPts val="0"/>
                        </a:spcAft>
                      </a:pPr>
                      <a:endParaRPr lang="ar-SA" sz="1400" b="1" baseline="0">
                        <a:latin typeface="Times New Roman"/>
                        <a:ea typeface="Calibri"/>
                        <a:cs typeface="B Mitra"/>
                      </a:endParaRPr>
                    </a:p>
                  </a:txBody>
                  <a:tcPr marL="68580" marR="68580" marT="0" marB="0"/>
                </a:tc>
                <a:tc>
                  <a:txBody>
                    <a:bodyPr/>
                    <a:lstStyle/>
                    <a:p>
                      <a:pPr algn="r" rtl="1">
                        <a:spcAft>
                          <a:spcPts val="0"/>
                        </a:spcAft>
                      </a:pPr>
                      <a:endParaRPr lang="ar-SA" sz="1400" b="1" baseline="0" dirty="0">
                        <a:latin typeface="Times New Roman"/>
                        <a:ea typeface="Calibri"/>
                        <a:cs typeface="B Mitra"/>
                      </a:endParaRPr>
                    </a:p>
                  </a:txBody>
                  <a:tcPr marL="68580" marR="68580" marT="0" marB="0"/>
                </a:tc>
                <a:tc>
                  <a:txBody>
                    <a:bodyPr/>
                    <a:lstStyle/>
                    <a:p>
                      <a:pPr algn="r" rtl="1">
                        <a:spcAft>
                          <a:spcPts val="0"/>
                        </a:spcAft>
                      </a:pPr>
                      <a:endParaRPr lang="ar-SA" sz="1400" b="1" baseline="0" dirty="0">
                        <a:latin typeface="Times New Roman"/>
                        <a:ea typeface="Calibri"/>
                        <a:cs typeface="B Mitra"/>
                      </a:endParaRPr>
                    </a:p>
                  </a:txBody>
                  <a:tcPr marL="68580" marR="68580" marT="0" marB="0"/>
                </a:tc>
                <a:tc>
                  <a:txBody>
                    <a:bodyPr/>
                    <a:lstStyle/>
                    <a:p>
                      <a:pPr algn="ctr" rtl="0">
                        <a:spcAft>
                          <a:spcPts val="0"/>
                        </a:spcAft>
                      </a:pPr>
                      <a:r>
                        <a:rPr lang="en-US" sz="1600" b="1" baseline="0" dirty="0"/>
                        <a:t>&gt;500</a:t>
                      </a:r>
                      <a:endParaRPr lang="en-US" sz="1600" b="1" baseline="0" dirty="0">
                        <a:latin typeface="Times New Roman"/>
                        <a:ea typeface="Times New Roman"/>
                        <a:cs typeface="Traditional Arabic"/>
                      </a:endParaRPr>
                    </a:p>
                  </a:txBody>
                  <a:tcPr marL="68580" marR="68580" marT="0" marB="0">
                    <a:solidFill>
                      <a:schemeClr val="bg1">
                        <a:lumMod val="65000"/>
                      </a:schemeClr>
                    </a:solidFill>
                  </a:tcPr>
                </a:tc>
              </a:tr>
            </a:tbl>
          </a:graphicData>
        </a:graphic>
      </p:graphicFrame>
      <p:sp>
        <p:nvSpPr>
          <p:cNvPr id="5" name="Title 1"/>
          <p:cNvSpPr txBox="1">
            <a:spLocks/>
          </p:cNvSpPr>
          <p:nvPr/>
        </p:nvSpPr>
        <p:spPr>
          <a:xfrm>
            <a:off x="609600" y="6400800"/>
            <a:ext cx="7467600" cy="304800"/>
          </a:xfrm>
          <a:prstGeom prst="rect">
            <a:avLst/>
          </a:prstGeom>
        </p:spPr>
        <p:txBody>
          <a:bodyPr vert="horz" anchor="ctr">
            <a:normAutofit fontScale="8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2"/>
                </a:solidFill>
                <a:effectLst/>
                <a:uLnTx/>
                <a:uFillTx/>
                <a:latin typeface="+mj-lt"/>
                <a:ea typeface="+mj-ea"/>
                <a:cs typeface="+mj-cs"/>
              </a:rPr>
              <a:t>Adjusted for age, sex and smoking</a:t>
            </a:r>
            <a:endParaRPr kumimoji="0" lang="en-US" sz="2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715962"/>
          </a:xfrm>
        </p:spPr>
        <p:txBody>
          <a:bodyPr>
            <a:normAutofit/>
          </a:bodyPr>
          <a:lstStyle/>
          <a:p>
            <a:r>
              <a:rPr lang="en-US" sz="2000" b="1" dirty="0" smtClean="0"/>
              <a:t> Table 4. Odds ratio for incidence of hypothyroidism considering baseline serum TSH  and thyroid antibody status</a:t>
            </a:r>
            <a:endParaRPr lang="en-US" sz="2000"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3567837839"/>
              </p:ext>
            </p:extLst>
          </p:nvPr>
        </p:nvGraphicFramePr>
        <p:xfrm>
          <a:off x="533400" y="1524000"/>
          <a:ext cx="7772401" cy="4792647"/>
        </p:xfrm>
        <a:graphic>
          <a:graphicData uri="http://schemas.openxmlformats.org/drawingml/2006/table">
            <a:tbl>
              <a:tblPr rtl="1"/>
              <a:tblGrid>
                <a:gridCol w="1942528"/>
                <a:gridCol w="1943291"/>
                <a:gridCol w="1703676"/>
                <a:gridCol w="2182906"/>
              </a:tblGrid>
              <a:tr h="710482">
                <a:tc>
                  <a:txBody>
                    <a:bodyPr/>
                    <a:lstStyle/>
                    <a:p>
                      <a:pPr algn="ctr" rtl="1">
                        <a:spcAft>
                          <a:spcPts val="0"/>
                        </a:spcAft>
                      </a:pPr>
                      <a:r>
                        <a:rPr lang="en-US" sz="1400" b="1" dirty="0">
                          <a:latin typeface="Calibri"/>
                          <a:ea typeface="Calibri"/>
                          <a:cs typeface="B Mitra"/>
                        </a:rPr>
                        <a:t>Subclinical hypothyroidism</a:t>
                      </a:r>
                      <a:endParaRPr lang="en-US" sz="1400" dirty="0">
                        <a:latin typeface="Times New Roman"/>
                        <a:ea typeface="Times New Roman"/>
                        <a:cs typeface="Traditional Arabic"/>
                      </a:endParaRPr>
                    </a:p>
                    <a:p>
                      <a:pPr algn="ctr" rtl="1">
                        <a:spcAft>
                          <a:spcPts val="0"/>
                        </a:spcAft>
                      </a:pPr>
                      <a:r>
                        <a:rPr lang="en-US" sz="1400" b="1" dirty="0">
                          <a:latin typeface="Calibri"/>
                          <a:ea typeface="Calibri"/>
                          <a:cs typeface="B Mitra"/>
                        </a:rPr>
                        <a:t>OR(95% CI)</a:t>
                      </a:r>
                      <a:endParaRPr lang="en-US" sz="14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1">
                        <a:spcAft>
                          <a:spcPts val="0"/>
                        </a:spcAft>
                      </a:pPr>
                      <a:r>
                        <a:rPr lang="en-US" sz="1400" b="1" dirty="0">
                          <a:latin typeface="Calibri"/>
                          <a:ea typeface="Calibri"/>
                          <a:cs typeface="B Mitra"/>
                        </a:rPr>
                        <a:t>Overt </a:t>
                      </a:r>
                      <a:endParaRPr lang="en-US" sz="1400" dirty="0">
                        <a:latin typeface="Times New Roman"/>
                        <a:ea typeface="Times New Roman"/>
                        <a:cs typeface="Traditional Arabic"/>
                      </a:endParaRPr>
                    </a:p>
                    <a:p>
                      <a:pPr algn="ctr" rtl="1">
                        <a:spcAft>
                          <a:spcPts val="0"/>
                        </a:spcAft>
                      </a:pPr>
                      <a:r>
                        <a:rPr lang="en-US" sz="1400" b="1" dirty="0">
                          <a:latin typeface="Calibri"/>
                          <a:ea typeface="Calibri"/>
                          <a:cs typeface="B Mitra"/>
                        </a:rPr>
                        <a:t>hypothyroidism</a:t>
                      </a:r>
                      <a:endParaRPr lang="en-US" sz="1400" dirty="0">
                        <a:latin typeface="Times New Roman"/>
                        <a:ea typeface="Times New Roman"/>
                        <a:cs typeface="Traditional Arabic"/>
                      </a:endParaRPr>
                    </a:p>
                    <a:p>
                      <a:pPr algn="ctr" rtl="1">
                        <a:spcAft>
                          <a:spcPts val="0"/>
                        </a:spcAft>
                      </a:pPr>
                      <a:r>
                        <a:rPr lang="en-US" sz="1400" b="1" dirty="0">
                          <a:latin typeface="Calibri"/>
                          <a:ea typeface="Calibri"/>
                          <a:cs typeface="B Mitra"/>
                        </a:rPr>
                        <a:t>OR(95% CI)</a:t>
                      </a:r>
                      <a:endParaRPr lang="en-US" sz="14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1">
                        <a:spcAft>
                          <a:spcPts val="0"/>
                        </a:spcAft>
                      </a:pPr>
                      <a:r>
                        <a:rPr lang="en-US" sz="1400" b="1" dirty="0">
                          <a:latin typeface="Calibri"/>
                          <a:ea typeface="Calibri"/>
                          <a:cs typeface="B Mitra"/>
                        </a:rPr>
                        <a:t>Hypothyroidism (OH,SCH)</a:t>
                      </a:r>
                      <a:endParaRPr lang="en-US" sz="1400" dirty="0">
                        <a:latin typeface="Times New Roman"/>
                        <a:ea typeface="Times New Roman"/>
                        <a:cs typeface="Traditional Arabic"/>
                      </a:endParaRPr>
                    </a:p>
                    <a:p>
                      <a:pPr algn="ctr" rtl="1">
                        <a:spcAft>
                          <a:spcPts val="0"/>
                        </a:spcAft>
                      </a:pPr>
                      <a:r>
                        <a:rPr lang="en-US" sz="1400" b="1" dirty="0">
                          <a:latin typeface="Calibri"/>
                          <a:ea typeface="Calibri"/>
                          <a:cs typeface="B Mitra"/>
                        </a:rPr>
                        <a:t>OR(95% CI)</a:t>
                      </a:r>
                      <a:endParaRPr lang="en-US" sz="14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1">
                        <a:spcAft>
                          <a:spcPts val="0"/>
                        </a:spcAft>
                      </a:pP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131445">
                <a:tc>
                  <a:txBody>
                    <a:bodyPr/>
                    <a:lstStyle/>
                    <a:p>
                      <a:pPr algn="r" rtl="1">
                        <a:spcAft>
                          <a:spcPts val="0"/>
                        </a:spcAft>
                      </a:pPr>
                      <a:r>
                        <a:rPr lang="en-US" sz="1000" dirty="0" smtClean="0">
                          <a:latin typeface="Times New Roman"/>
                          <a:ea typeface="Times New Roman"/>
                          <a:cs typeface="Traditional Arabic"/>
                        </a:rPr>
                        <a:t>    </a:t>
                      </a:r>
                    </a:p>
                    <a:p>
                      <a:pPr algn="r" rtl="1">
                        <a:spcAft>
                          <a:spcPts val="0"/>
                        </a:spcAft>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p>
                      <a:pPr algn="ctr" rtl="1">
                        <a:spcAft>
                          <a:spcPts val="0"/>
                        </a:spcAft>
                      </a:pPr>
                      <a:endParaRPr lang="en-US" sz="18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000" dirty="0" smtClean="0">
                        <a:latin typeface="Times New Roman"/>
                        <a:ea typeface="Times New Roman"/>
                        <a:cs typeface="Traditional Arabic"/>
                      </a:endParaRPr>
                    </a:p>
                    <a:p>
                      <a:pPr algn="r" rtl="1">
                        <a:spcAft>
                          <a:spcPts val="0"/>
                        </a:spcAft>
                      </a:pPr>
                      <a:endParaRPr lang="en-US" sz="1000" dirty="0" smtClean="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en-US" sz="1000" dirty="0">
                        <a:latin typeface="Times New Roman"/>
                        <a:ea typeface="Times New Roman"/>
                        <a:cs typeface="Traditional Arabic"/>
                      </a:endParaRPr>
                    </a:p>
                    <a:p>
                      <a:pPr algn="r" rtl="1">
                        <a:spcAft>
                          <a:spcPts val="0"/>
                        </a:spcAft>
                      </a:pPr>
                      <a:endParaRPr lang="en-US" sz="1400" b="1" dirty="0" smtClean="0">
                        <a:latin typeface="Calibri"/>
                        <a:ea typeface="Calibri"/>
                        <a:cs typeface="B Mitra"/>
                      </a:endParaRPr>
                    </a:p>
                    <a:p>
                      <a:pPr algn="r" rtl="1">
                        <a:spcAft>
                          <a:spcPts val="0"/>
                        </a:spcAft>
                      </a:pPr>
                      <a:endParaRPr lang="en-US" sz="1400" b="1" dirty="0" smtClean="0">
                        <a:latin typeface="Calibri"/>
                        <a:ea typeface="Calibri"/>
                        <a:cs typeface="B Mitra"/>
                      </a:endParaRPr>
                    </a:p>
                    <a:p>
                      <a:pPr algn="r" rtl="1">
                        <a:spcAft>
                          <a:spcPts val="0"/>
                        </a:spcAft>
                      </a:pPr>
                      <a:r>
                        <a:rPr lang="en-US" sz="1400" b="1" dirty="0" smtClean="0">
                          <a:latin typeface="Calibri"/>
                          <a:ea typeface="Calibri"/>
                          <a:cs typeface="B Mitra"/>
                        </a:rPr>
                        <a:t>        </a:t>
                      </a:r>
                    </a:p>
                    <a:p>
                      <a:pPr algn="r" rtl="1">
                        <a:spcAft>
                          <a:spcPts val="0"/>
                        </a:spcAft>
                      </a:pP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1600" b="1" dirty="0">
                          <a:latin typeface="Calibri"/>
                          <a:ea typeface="Calibri"/>
                          <a:cs typeface="B Mitra"/>
                        </a:rPr>
                        <a:t>Negative </a:t>
                      </a:r>
                      <a:r>
                        <a:rPr lang="en-US" sz="1600" b="1" dirty="0" smtClean="0">
                          <a:latin typeface="Calibri"/>
                          <a:ea typeface="Calibri"/>
                          <a:cs typeface="B Mitra"/>
                        </a:rPr>
                        <a:t>TPO Antibody </a:t>
                      </a:r>
                      <a:endParaRPr lang="en-US" sz="1600" dirty="0">
                        <a:latin typeface="Times New Roman"/>
                        <a:ea typeface="Times New Roman"/>
                        <a:cs typeface="Traditional Arabic"/>
                      </a:endParaRPr>
                    </a:p>
                    <a:p>
                      <a:pPr algn="l" rtl="1">
                        <a:spcAft>
                          <a:spcPts val="0"/>
                        </a:spcAft>
                      </a:pPr>
                      <a:r>
                        <a:rPr lang="en-US" sz="1600" b="1" dirty="0" smtClean="0">
                          <a:latin typeface="Calibri"/>
                          <a:ea typeface="Calibri"/>
                          <a:cs typeface="B Mitra"/>
                        </a:rPr>
                        <a:t>TSH </a:t>
                      </a:r>
                      <a:r>
                        <a:rPr lang="en-US" sz="1600" b="1" dirty="0">
                          <a:latin typeface="Calibri"/>
                          <a:ea typeface="Calibri"/>
                          <a:cs typeface="B Mitra"/>
                        </a:rPr>
                        <a:t>:</a:t>
                      </a:r>
                      <a:endParaRPr lang="en-US" sz="1600" dirty="0">
                        <a:latin typeface="Times New Roman"/>
                        <a:ea typeface="Times New Roman"/>
                        <a:cs typeface="Traditional Arabic"/>
                      </a:endParaRPr>
                    </a:p>
                    <a:p>
                      <a:pPr algn="l" rtl="1">
                        <a:spcAft>
                          <a:spcPts val="0"/>
                        </a:spcAft>
                      </a:pPr>
                      <a:endParaRPr lang="en-US" sz="1600" b="1" dirty="0" smtClean="0">
                        <a:latin typeface="Calibri"/>
                        <a:ea typeface="Calibri"/>
                        <a:cs typeface="B Mitra"/>
                      </a:endParaRPr>
                    </a:p>
                    <a:p>
                      <a:pPr algn="l" rtl="1">
                        <a:spcAft>
                          <a:spcPts val="0"/>
                        </a:spcAft>
                      </a:pPr>
                      <a:r>
                        <a:rPr lang="en-US" sz="1600" b="1" dirty="0" smtClean="0">
                          <a:latin typeface="Calibri"/>
                          <a:ea typeface="Calibri"/>
                          <a:cs typeface="B Mitra"/>
                        </a:rPr>
                        <a:t>./3-2/5 (Ref)</a:t>
                      </a:r>
                      <a:endParaRPr lang="en-US" sz="1600" dirty="0">
                        <a:latin typeface="Times New Roman"/>
                        <a:ea typeface="Times New Roman"/>
                        <a:cs typeface="Traditional Arabic"/>
                      </a:endParaRPr>
                    </a:p>
                    <a:p>
                      <a:pPr algn="l" rtl="1">
                        <a:spcAft>
                          <a:spcPts val="0"/>
                        </a:spcAft>
                      </a:pPr>
                      <a:endParaRPr lang="en-US" sz="1600" b="1" dirty="0" smtClean="0">
                        <a:latin typeface="Calibri"/>
                        <a:ea typeface="Calibri"/>
                        <a:cs typeface="B Mitra"/>
                      </a:endParaRPr>
                    </a:p>
                    <a:p>
                      <a:pPr algn="l" rtl="1">
                        <a:spcAft>
                          <a:spcPts val="0"/>
                        </a:spcAft>
                      </a:pPr>
                      <a:r>
                        <a:rPr lang="en-US" sz="1600" b="1" dirty="0" smtClean="0">
                          <a:latin typeface="Calibri"/>
                          <a:ea typeface="Calibri"/>
                          <a:cs typeface="B Mitra"/>
                        </a:rPr>
                        <a:t>2/6-5</a:t>
                      </a:r>
                      <a:endParaRPr lang="en-US" sz="1600" dirty="0">
                        <a:latin typeface="Times New Roman"/>
                        <a:ea typeface="Times New Roman"/>
                        <a:cs typeface="Traditional Arabic"/>
                      </a:endParaRPr>
                    </a:p>
                    <a:p>
                      <a:pPr algn="l" rtl="1">
                        <a:spcAft>
                          <a:spcPts val="0"/>
                        </a:spcAft>
                      </a:pPr>
                      <a:endParaRPr lang="en-US" sz="1600" b="1" dirty="0" smtClean="0">
                        <a:latin typeface="Calibri"/>
                        <a:ea typeface="Calibri"/>
                        <a:cs typeface="B Mitra"/>
                      </a:endParaRPr>
                    </a:p>
                    <a:p>
                      <a:pPr algn="l" rtl="1">
                        <a:spcAft>
                          <a:spcPts val="0"/>
                        </a:spcAft>
                      </a:pPr>
                      <a:r>
                        <a:rPr lang="en-US" sz="1600" b="1" dirty="0" smtClean="0">
                          <a:latin typeface="Calibri"/>
                          <a:ea typeface="Calibri"/>
                          <a:cs typeface="B Mitra"/>
                        </a:rPr>
                        <a:t>&gt;</a:t>
                      </a:r>
                      <a:r>
                        <a:rPr lang="en-US" sz="1600" b="1" dirty="0">
                          <a:latin typeface="Calibri"/>
                          <a:ea typeface="Calibri"/>
                          <a:cs typeface="B Mitra"/>
                        </a:rPr>
                        <a:t>5</a:t>
                      </a:r>
                      <a:endParaRPr lang="en-US" sz="16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1882473">
                <a:tc>
                  <a:txBody>
                    <a:bodyPr/>
                    <a:lstStyle/>
                    <a:p>
                      <a:pPr algn="r" rtl="1">
                        <a:spcAft>
                          <a:spcPts val="0"/>
                        </a:spcAft>
                      </a:pP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1600" b="1" dirty="0">
                          <a:latin typeface="Calibri"/>
                          <a:ea typeface="Calibri"/>
                          <a:cs typeface="B Mitra"/>
                        </a:rPr>
                        <a:t>Positive </a:t>
                      </a:r>
                      <a:r>
                        <a:rPr lang="en-US" sz="1600" b="1" dirty="0" smtClean="0">
                          <a:latin typeface="Calibri"/>
                          <a:ea typeface="Calibri"/>
                          <a:cs typeface="B Mitra"/>
                        </a:rPr>
                        <a:t>TPO Antibody</a:t>
                      </a:r>
                      <a:endParaRPr lang="en-US" sz="1600" dirty="0">
                        <a:latin typeface="Times New Roman"/>
                        <a:ea typeface="Times New Roman"/>
                        <a:cs typeface="Traditional Arabic"/>
                      </a:endParaRPr>
                    </a:p>
                    <a:p>
                      <a:pPr algn="l" rtl="1">
                        <a:spcAft>
                          <a:spcPts val="0"/>
                        </a:spcAft>
                      </a:pPr>
                      <a:r>
                        <a:rPr lang="en-US" sz="1600" b="1" dirty="0">
                          <a:latin typeface="Calibri"/>
                          <a:ea typeface="Calibri"/>
                          <a:cs typeface="B Mitra"/>
                        </a:rPr>
                        <a:t>TSH</a:t>
                      </a:r>
                      <a:r>
                        <a:rPr lang="en-US" sz="1600" b="1" dirty="0" smtClean="0">
                          <a:latin typeface="Calibri"/>
                          <a:ea typeface="Calibri"/>
                          <a:cs typeface="B Mitra"/>
                        </a:rPr>
                        <a:t>:</a:t>
                      </a:r>
                      <a:endParaRPr lang="en-US" sz="1600" dirty="0">
                        <a:latin typeface="Times New Roman"/>
                        <a:ea typeface="Times New Roman"/>
                        <a:cs typeface="Traditional Arabic"/>
                      </a:endParaRPr>
                    </a:p>
                    <a:p>
                      <a:pPr algn="l" rtl="1">
                        <a:spcAft>
                          <a:spcPts val="0"/>
                        </a:spcAft>
                      </a:pPr>
                      <a:endParaRPr lang="en-US" sz="1600" b="1" dirty="0" smtClean="0">
                        <a:latin typeface="Calibri"/>
                        <a:ea typeface="Calibri"/>
                        <a:cs typeface="B Mitra"/>
                      </a:endParaRPr>
                    </a:p>
                    <a:p>
                      <a:pPr algn="l" rtl="1">
                        <a:spcAft>
                          <a:spcPts val="0"/>
                        </a:spcAft>
                      </a:pPr>
                      <a:r>
                        <a:rPr lang="en-US" sz="1600" b="1" dirty="0" smtClean="0">
                          <a:latin typeface="Calibri"/>
                          <a:ea typeface="Calibri"/>
                          <a:cs typeface="B Mitra"/>
                        </a:rPr>
                        <a:t>./</a:t>
                      </a:r>
                      <a:r>
                        <a:rPr lang="en-US" sz="1600" b="1" dirty="0">
                          <a:latin typeface="Calibri"/>
                          <a:ea typeface="Calibri"/>
                          <a:cs typeface="B Mitra"/>
                        </a:rPr>
                        <a:t>3-2/5</a:t>
                      </a:r>
                      <a:endParaRPr lang="en-US" sz="1600" dirty="0">
                        <a:latin typeface="Times New Roman"/>
                        <a:ea typeface="Times New Roman"/>
                        <a:cs typeface="Traditional Arabic"/>
                      </a:endParaRPr>
                    </a:p>
                    <a:p>
                      <a:pPr algn="l" rtl="1">
                        <a:spcAft>
                          <a:spcPts val="0"/>
                        </a:spcAft>
                      </a:pPr>
                      <a:endParaRPr lang="en-US" sz="1600" b="1" dirty="0" smtClean="0">
                        <a:latin typeface="Calibri"/>
                        <a:ea typeface="Calibri"/>
                        <a:cs typeface="B Mitra"/>
                      </a:endParaRPr>
                    </a:p>
                    <a:p>
                      <a:pPr algn="l" rtl="1">
                        <a:spcAft>
                          <a:spcPts val="0"/>
                        </a:spcAft>
                      </a:pPr>
                      <a:r>
                        <a:rPr lang="en-US" sz="1600" b="1" dirty="0" smtClean="0">
                          <a:latin typeface="Calibri"/>
                          <a:ea typeface="Calibri"/>
                          <a:cs typeface="B Mitra"/>
                        </a:rPr>
                        <a:t>2/6-5</a:t>
                      </a:r>
                      <a:endParaRPr lang="en-US" sz="1600" dirty="0">
                        <a:latin typeface="Times New Roman"/>
                        <a:ea typeface="Times New Roman"/>
                        <a:cs typeface="Traditional Arabic"/>
                      </a:endParaRPr>
                    </a:p>
                    <a:p>
                      <a:pPr algn="l" rtl="1">
                        <a:spcAft>
                          <a:spcPts val="0"/>
                        </a:spcAft>
                      </a:pPr>
                      <a:endParaRPr lang="en-US" sz="1600" b="1" dirty="0" smtClean="0">
                        <a:latin typeface="Calibri"/>
                        <a:ea typeface="Calibri"/>
                        <a:cs typeface="B Mitra"/>
                      </a:endParaRPr>
                    </a:p>
                    <a:p>
                      <a:pPr algn="l" rtl="1">
                        <a:spcAft>
                          <a:spcPts val="0"/>
                        </a:spcAft>
                      </a:pPr>
                      <a:r>
                        <a:rPr lang="en-US" sz="1600" b="1" dirty="0" smtClean="0">
                          <a:latin typeface="Calibri"/>
                          <a:ea typeface="Calibri"/>
                          <a:cs typeface="B Mitra"/>
                        </a:rPr>
                        <a:t>&gt;</a:t>
                      </a:r>
                      <a:r>
                        <a:rPr lang="en-US" sz="1600" b="1" dirty="0">
                          <a:latin typeface="Calibri"/>
                          <a:ea typeface="Calibri"/>
                          <a:cs typeface="B Mitra"/>
                        </a:rPr>
                        <a:t>5</a:t>
                      </a:r>
                      <a:endParaRPr lang="en-US" sz="16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sp>
        <p:nvSpPr>
          <p:cNvPr id="5" name="Rectangle 4"/>
          <p:cNvSpPr/>
          <p:nvPr/>
        </p:nvSpPr>
        <p:spPr>
          <a:xfrm>
            <a:off x="609600" y="6324600"/>
            <a:ext cx="3529492" cy="369332"/>
          </a:xfrm>
          <a:prstGeom prst="rect">
            <a:avLst/>
          </a:prstGeom>
        </p:spPr>
        <p:txBody>
          <a:bodyPr wrap="none">
            <a:spAutoFit/>
          </a:bodyPr>
          <a:lstStyle/>
          <a:p>
            <a:pPr lvl="0">
              <a:spcBef>
                <a:spcPct val="0"/>
              </a:spcBef>
              <a:defRPr/>
            </a:pPr>
            <a:r>
              <a:rPr lang="en-US" b="1" dirty="0" smtClean="0">
                <a:solidFill>
                  <a:schemeClr val="tx2"/>
                </a:solidFill>
              </a:rPr>
              <a:t>Adjusted for age, sex and smoking</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057400" y="1981200"/>
          <a:ext cx="5946557" cy="3840480"/>
        </p:xfrm>
        <a:graphic>
          <a:graphicData uri="http://schemas.openxmlformats.org/drawingml/2006/table">
            <a:tbl>
              <a:tblPr>
                <a:tableStyleId>{5940675A-B579-460E-94D1-54222C63F5DA}</a:tableStyleId>
              </a:tblPr>
              <a:tblGrid>
                <a:gridCol w="1171834"/>
                <a:gridCol w="1216244"/>
                <a:gridCol w="1217676"/>
                <a:gridCol w="1219108"/>
                <a:gridCol w="1121695"/>
              </a:tblGrid>
              <a:tr h="685799">
                <a:tc>
                  <a:txBody>
                    <a:bodyPr/>
                    <a:lstStyle/>
                    <a:p>
                      <a:pPr algn="l" rtl="1">
                        <a:spcAft>
                          <a:spcPts val="0"/>
                        </a:spcAft>
                      </a:pPr>
                      <a:r>
                        <a:rPr lang="en-US" sz="1800" b="1" dirty="0" smtClean="0"/>
                        <a:t>Baseline</a:t>
                      </a:r>
                    </a:p>
                    <a:p>
                      <a:pPr algn="l" rtl="1">
                        <a:spcAft>
                          <a:spcPts val="0"/>
                        </a:spcAft>
                      </a:pPr>
                      <a:r>
                        <a:rPr lang="en-US" sz="1800" b="1" dirty="0" smtClean="0">
                          <a:latin typeface="Times New Roman"/>
                          <a:ea typeface="Times New Roman"/>
                          <a:cs typeface="Traditional Arabic"/>
                        </a:rPr>
                        <a:t>TPO </a:t>
                      </a:r>
                      <a:r>
                        <a:rPr lang="en-US" sz="1800" b="1" dirty="0" err="1" smtClean="0">
                          <a:latin typeface="Times New Roman"/>
                          <a:ea typeface="Times New Roman"/>
                          <a:cs typeface="Traditional Arabic"/>
                        </a:rPr>
                        <a:t>Ab</a:t>
                      </a:r>
                      <a:r>
                        <a:rPr lang="en-US" sz="1800" b="1" baseline="0" dirty="0" smtClean="0">
                          <a:latin typeface="Times New Roman"/>
                          <a:ea typeface="Times New Roman"/>
                          <a:cs typeface="Traditional Arabic"/>
                        </a:rPr>
                        <a:t> </a:t>
                      </a:r>
                    </a:p>
                    <a:p>
                      <a:pPr algn="l" rtl="1">
                        <a:spcAft>
                          <a:spcPts val="0"/>
                        </a:spcAft>
                      </a:pPr>
                      <a:endParaRPr lang="en-US" sz="1800" b="1" baseline="0" dirty="0" smtClean="0">
                        <a:latin typeface="Times New Roman"/>
                        <a:ea typeface="Times New Roman"/>
                        <a:cs typeface="Traditional Arabic"/>
                      </a:endParaRPr>
                    </a:p>
                    <a:p>
                      <a:pPr algn="l" rtl="1">
                        <a:spcAft>
                          <a:spcPts val="0"/>
                        </a:spcAft>
                      </a:pPr>
                      <a:endParaRPr lang="en-US" sz="1800" b="1" baseline="0" dirty="0" smtClean="0">
                        <a:latin typeface="Times New Roman"/>
                        <a:ea typeface="Times New Roman"/>
                        <a:cs typeface="Traditional Arabic"/>
                      </a:endParaRPr>
                    </a:p>
                    <a:p>
                      <a:pPr algn="l" rtl="1">
                        <a:spcAft>
                          <a:spcPts val="0"/>
                        </a:spcAft>
                      </a:pPr>
                      <a:r>
                        <a:rPr lang="en-US" sz="1800" b="1" baseline="0" dirty="0" smtClean="0">
                          <a:latin typeface="Times New Roman"/>
                          <a:ea typeface="Times New Roman"/>
                          <a:cs typeface="Traditional Arabic"/>
                        </a:rPr>
                        <a:t>        TPOAb </a:t>
                      </a:r>
                    </a:p>
                    <a:p>
                      <a:pPr algn="l" rtl="1">
                        <a:spcAft>
                          <a:spcPts val="0"/>
                        </a:spcAft>
                      </a:pPr>
                      <a:r>
                        <a:rPr lang="en-US" sz="1800" b="1" baseline="0" dirty="0" smtClean="0">
                          <a:latin typeface="Times New Roman"/>
                          <a:ea typeface="Times New Roman"/>
                          <a:cs typeface="Traditional Arabic"/>
                        </a:rPr>
                        <a:t>in phase 4</a:t>
                      </a: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1">
                        <a:spcAft>
                          <a:spcPts val="0"/>
                        </a:spcAft>
                      </a:pPr>
                      <a:endParaRPr lang="en-US" sz="1800" b="1" dirty="0" smtClean="0"/>
                    </a:p>
                    <a:p>
                      <a:pPr algn="ctr" rtl="1">
                        <a:spcAft>
                          <a:spcPts val="0"/>
                        </a:spcAft>
                      </a:pPr>
                      <a:r>
                        <a:rPr lang="en-US" sz="1800" b="1" dirty="0" smtClean="0"/>
                        <a:t>&lt;40</a:t>
                      </a:r>
                    </a:p>
                    <a:p>
                      <a:pPr algn="ctr" rtl="1">
                        <a:spcAft>
                          <a:spcPts val="0"/>
                        </a:spcAft>
                      </a:pP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1">
                        <a:spcAft>
                          <a:spcPts val="0"/>
                        </a:spcAft>
                      </a:pPr>
                      <a:endParaRPr lang="en-US" sz="1800" b="1" dirty="0" smtClean="0"/>
                    </a:p>
                    <a:p>
                      <a:pPr algn="ctr" rtl="1">
                        <a:spcAft>
                          <a:spcPts val="0"/>
                        </a:spcAft>
                      </a:pPr>
                      <a:r>
                        <a:rPr lang="en-US" sz="1800" b="1" dirty="0" smtClean="0"/>
                        <a:t>40-100</a:t>
                      </a: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1">
                        <a:spcAft>
                          <a:spcPts val="0"/>
                        </a:spcAft>
                      </a:pPr>
                      <a:endParaRPr lang="en-US" sz="1800" b="1" dirty="0" smtClean="0"/>
                    </a:p>
                    <a:p>
                      <a:pPr algn="ctr" rtl="1">
                        <a:spcAft>
                          <a:spcPts val="0"/>
                        </a:spcAft>
                      </a:pPr>
                      <a:r>
                        <a:rPr lang="en-US" sz="1800" b="1" dirty="0" smtClean="0"/>
                        <a:t>101-500</a:t>
                      </a: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1">
                        <a:spcAft>
                          <a:spcPts val="0"/>
                        </a:spcAft>
                      </a:pPr>
                      <a:endParaRPr lang="en-US" sz="1800" b="1" dirty="0" smtClean="0"/>
                    </a:p>
                    <a:p>
                      <a:pPr algn="ctr" rtl="1">
                        <a:spcAft>
                          <a:spcPts val="0"/>
                        </a:spcAft>
                      </a:pPr>
                      <a:r>
                        <a:rPr lang="en-US" sz="1800" b="1" dirty="0" smtClean="0"/>
                        <a:t>&gt;</a:t>
                      </a:r>
                      <a:r>
                        <a:rPr lang="en-US" sz="1800" b="1" dirty="0"/>
                        <a:t>500</a:t>
                      </a:r>
                      <a:endParaRPr lang="en-US" sz="1800" b="1" dirty="0">
                        <a:latin typeface="Times New Roman"/>
                        <a:ea typeface="Times New Roman"/>
                        <a:cs typeface="Traditional Arabic"/>
                      </a:endParaRPr>
                    </a:p>
                  </a:txBody>
                  <a:tcPr marL="68580" marR="68580" marT="0" marB="0">
                    <a:solidFill>
                      <a:srgbClr val="B2B2B2"/>
                    </a:solidFill>
                  </a:tcPr>
                </a:tc>
              </a:tr>
              <a:tr h="457200">
                <a:tc>
                  <a:txBody>
                    <a:bodyPr/>
                    <a:lstStyle/>
                    <a:p>
                      <a:pPr algn="ctr" rtl="1">
                        <a:spcAft>
                          <a:spcPts val="0"/>
                        </a:spcAft>
                      </a:pPr>
                      <a:r>
                        <a:rPr lang="en-US" sz="1800" b="1" dirty="0" smtClean="0"/>
                        <a:t>&lt;40</a:t>
                      </a:r>
                    </a:p>
                    <a:p>
                      <a:pPr algn="ctr" rtl="1">
                        <a:spcAft>
                          <a:spcPts val="0"/>
                        </a:spcAft>
                      </a:pP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r>
              <a:tr h="457200">
                <a:tc>
                  <a:txBody>
                    <a:bodyPr/>
                    <a:lstStyle/>
                    <a:p>
                      <a:pPr algn="ctr" rtl="1">
                        <a:spcAft>
                          <a:spcPts val="0"/>
                        </a:spcAft>
                      </a:pPr>
                      <a:r>
                        <a:rPr lang="en-US" sz="1800" b="1" dirty="0"/>
                        <a:t>40-100</a:t>
                      </a: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a:latin typeface="Calibri"/>
                        <a:ea typeface="Times New Roman"/>
                        <a:cs typeface="B Mitra"/>
                      </a:endParaRPr>
                    </a:p>
                  </a:txBody>
                  <a:tcPr marL="68580" marR="68580" marT="0" marB="0"/>
                </a:tc>
                <a:tc>
                  <a:txBody>
                    <a:bodyPr/>
                    <a:lstStyle/>
                    <a:p>
                      <a:pPr algn="ctr" rtl="0">
                        <a:spcAft>
                          <a:spcPts val="0"/>
                        </a:spcAft>
                      </a:pPr>
                      <a:endParaRPr lang="en-US" sz="1800" b="1">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r>
              <a:tr h="457200">
                <a:tc>
                  <a:txBody>
                    <a:bodyPr/>
                    <a:lstStyle/>
                    <a:p>
                      <a:pPr algn="ctr" rtl="1">
                        <a:spcAft>
                          <a:spcPts val="0"/>
                        </a:spcAft>
                      </a:pPr>
                      <a:r>
                        <a:rPr lang="en-US" sz="1800" b="1" dirty="0" smtClean="0"/>
                        <a:t>101-500</a:t>
                      </a: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r>
              <a:tr h="457200">
                <a:tc>
                  <a:txBody>
                    <a:bodyPr/>
                    <a:lstStyle/>
                    <a:p>
                      <a:pPr algn="ctr" rtl="1">
                        <a:spcAft>
                          <a:spcPts val="0"/>
                        </a:spcAft>
                      </a:pPr>
                      <a:r>
                        <a:rPr lang="en-US" sz="1800" b="1" dirty="0"/>
                        <a:t>&gt;500</a:t>
                      </a:r>
                      <a:endParaRPr lang="en-US" sz="1800" b="1" dirty="0">
                        <a:latin typeface="Times New Roman"/>
                        <a:ea typeface="Times New Roman"/>
                        <a:cs typeface="Traditional Arabic"/>
                      </a:endParaRPr>
                    </a:p>
                  </a:txBody>
                  <a:tcPr marL="68580" marR="68580" marT="0" marB="0">
                    <a:solidFill>
                      <a:srgbClr val="B2B2B2"/>
                    </a:solidFill>
                  </a:tcPr>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c>
                  <a:txBody>
                    <a:bodyPr/>
                    <a:lstStyle/>
                    <a:p>
                      <a:pPr algn="ctr" rtl="0">
                        <a:spcAft>
                          <a:spcPts val="0"/>
                        </a:spcAft>
                      </a:pPr>
                      <a:endParaRPr lang="en-US" sz="1800" b="1" dirty="0">
                        <a:latin typeface="Calibri"/>
                        <a:ea typeface="Times New Roman"/>
                        <a:cs typeface="B Mitra"/>
                      </a:endParaRPr>
                    </a:p>
                  </a:txBody>
                  <a:tcPr marL="68580" marR="68580" marT="0" marB="0"/>
                </a:tc>
              </a:tr>
            </a:tbl>
          </a:graphicData>
        </a:graphic>
      </p:graphicFrame>
      <p:sp>
        <p:nvSpPr>
          <p:cNvPr id="123905" name="Rectangle 1"/>
          <p:cNvSpPr>
            <a:spLocks noChangeArrowheads="1"/>
          </p:cNvSpPr>
          <p:nvPr/>
        </p:nvSpPr>
        <p:spPr bwMode="auto">
          <a:xfrm>
            <a:off x="304800" y="561945"/>
            <a:ext cx="8839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B Mitra" pitchFamily="2" charset="-78"/>
              </a:rPr>
              <a:t>Table 5. Changes of</a:t>
            </a:r>
            <a:r>
              <a:rPr kumimoji="0" lang="en-US" sz="2000" b="1" i="0" u="none" strike="noStrike" cap="none" normalizeH="0" dirty="0" smtClean="0">
                <a:ln>
                  <a:noFill/>
                </a:ln>
                <a:solidFill>
                  <a:schemeClr val="tx1"/>
                </a:solidFill>
                <a:effectLst/>
                <a:latin typeface="Arial" pitchFamily="34" charset="0"/>
                <a:ea typeface="Times New Roman" pitchFamily="18" charset="0"/>
                <a:cs typeface="B Mitra" pitchFamily="2" charset="-78"/>
              </a:rPr>
              <a:t> baseline TPOAb</a:t>
            </a:r>
            <a:r>
              <a:rPr lang="fa-IR" sz="2000" b="1" dirty="0" smtClean="0">
                <a:latin typeface="Arial" pitchFamily="34" charset="0"/>
                <a:ea typeface="Times New Roman" pitchFamily="18" charset="0"/>
                <a:cs typeface="B Mitra" pitchFamily="2" charset="-78"/>
              </a:rPr>
              <a:t> </a:t>
            </a:r>
            <a:r>
              <a:rPr lang="en-US" sz="2000" b="1" dirty="0" smtClean="0">
                <a:latin typeface="Arial" pitchFamily="34" charset="0"/>
                <a:ea typeface="Times New Roman" pitchFamily="18" charset="0"/>
                <a:cs typeface="B Mitra" pitchFamily="2" charset="-78"/>
              </a:rPr>
              <a:t> at follow up</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Straight Connector 5"/>
          <p:cNvCxnSpPr/>
          <p:nvPr/>
        </p:nvCxnSpPr>
        <p:spPr>
          <a:xfrm rot="5400000" flipH="1" flipV="1">
            <a:off x="1828800" y="2209800"/>
            <a:ext cx="1600200" cy="1143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a:t>Table 6. </a:t>
            </a:r>
            <a:r>
              <a:rPr lang="en-US" sz="2200" b="1" dirty="0" smtClean="0"/>
              <a:t>Multivariable analysis </a:t>
            </a:r>
            <a:r>
              <a:rPr lang="en-US" sz="2200" b="1" dirty="0"/>
              <a:t>for odds ratio of </a:t>
            </a:r>
            <a:r>
              <a:rPr lang="en-US" sz="2200" b="1" dirty="0" smtClean="0"/>
              <a:t>incidence </a:t>
            </a:r>
            <a:r>
              <a:rPr lang="en-US" sz="2200" b="1" dirty="0"/>
              <a:t>of  </a:t>
            </a:r>
            <a:r>
              <a:rPr lang="en-US" sz="2200" b="1" dirty="0" smtClean="0"/>
              <a:t>positive TPOAb </a:t>
            </a:r>
            <a:r>
              <a:rPr lang="en-US" sz="2200" b="1" dirty="0"/>
              <a:t>concentration at follow up</a:t>
            </a:r>
            <a:endParaRPr lang="en-US" sz="2200" dirty="0"/>
          </a:p>
        </p:txBody>
      </p:sp>
      <p:grpSp>
        <p:nvGrpSpPr>
          <p:cNvPr id="80899" name="Group 3"/>
          <p:cNvGrpSpPr>
            <a:grpSpLocks noChangeAspect="1"/>
          </p:cNvGrpSpPr>
          <p:nvPr/>
        </p:nvGrpSpPr>
        <p:grpSpPr bwMode="auto">
          <a:xfrm>
            <a:off x="990600" y="1219200"/>
            <a:ext cx="7316788" cy="4873625"/>
            <a:chOff x="624" y="766"/>
            <a:chExt cx="4609" cy="3070"/>
          </a:xfrm>
        </p:grpSpPr>
        <p:sp>
          <p:nvSpPr>
            <p:cNvPr id="80898" name="AutoShape 2"/>
            <p:cNvSpPr>
              <a:spLocks noChangeAspect="1" noChangeArrowheads="1" noTextEdit="1"/>
            </p:cNvSpPr>
            <p:nvPr/>
          </p:nvSpPr>
          <p:spPr bwMode="auto">
            <a:xfrm>
              <a:off x="624" y="768"/>
              <a:ext cx="4608" cy="30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00" name="Rectangle 4"/>
            <p:cNvSpPr>
              <a:spLocks noChangeArrowheads="1"/>
            </p:cNvSpPr>
            <p:nvPr/>
          </p:nvSpPr>
          <p:spPr bwMode="auto">
            <a:xfrm>
              <a:off x="5173" y="766"/>
              <a:ext cx="60" cy="1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01" name="Rectangle 5"/>
            <p:cNvSpPr>
              <a:spLocks noChangeArrowheads="1"/>
            </p:cNvSpPr>
            <p:nvPr/>
          </p:nvSpPr>
          <p:spPr bwMode="auto">
            <a:xfrm>
              <a:off x="719" y="1162"/>
              <a:ext cx="47"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02" name="Rectangle 6"/>
            <p:cNvSpPr>
              <a:spLocks noChangeArrowheads="1"/>
            </p:cNvSpPr>
            <p:nvPr/>
          </p:nvSpPr>
          <p:spPr bwMode="auto">
            <a:xfrm>
              <a:off x="2140" y="1162"/>
              <a:ext cx="49"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03" name="Rectangle 7"/>
            <p:cNvSpPr>
              <a:spLocks noChangeArrowheads="1"/>
            </p:cNvSpPr>
            <p:nvPr/>
          </p:nvSpPr>
          <p:spPr bwMode="auto">
            <a:xfrm>
              <a:off x="719" y="1281"/>
              <a:ext cx="1470" cy="386"/>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04" name="Rectangle 8"/>
            <p:cNvSpPr>
              <a:spLocks noChangeArrowheads="1"/>
            </p:cNvSpPr>
            <p:nvPr/>
          </p:nvSpPr>
          <p:spPr bwMode="auto">
            <a:xfrm>
              <a:off x="766" y="1162"/>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05" name="Rectangle 9"/>
            <p:cNvSpPr>
              <a:spLocks noChangeArrowheads="1"/>
            </p:cNvSpPr>
            <p:nvPr/>
          </p:nvSpPr>
          <p:spPr bwMode="auto">
            <a:xfrm>
              <a:off x="1258" y="1162"/>
              <a:ext cx="395" cy="119"/>
            </a:xfrm>
            <a:prstGeom prst="rect">
              <a:avLst/>
            </a:prstGeom>
            <a:solidFill>
              <a:srgbClr val="C0C0C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06" name="Rectangle 10"/>
            <p:cNvSpPr>
              <a:spLocks noChangeArrowheads="1"/>
            </p:cNvSpPr>
            <p:nvPr/>
          </p:nvSpPr>
          <p:spPr bwMode="auto">
            <a:xfrm>
              <a:off x="1258" y="1162"/>
              <a:ext cx="439"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Times New Roman" pitchFamily="18" charset="0"/>
                  <a:cs typeface="Arial" pitchFamily="34" charset="0"/>
                </a:rPr>
                <a:t>Baseline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07" name="Rectangle 11"/>
            <p:cNvSpPr>
              <a:spLocks noChangeArrowheads="1"/>
            </p:cNvSpPr>
            <p:nvPr/>
          </p:nvSpPr>
          <p:spPr bwMode="auto">
            <a:xfrm>
              <a:off x="1181" y="1162"/>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08" name="Rectangle 12"/>
            <p:cNvSpPr>
              <a:spLocks noChangeArrowheads="1"/>
            </p:cNvSpPr>
            <p:nvPr/>
          </p:nvSpPr>
          <p:spPr bwMode="auto">
            <a:xfrm>
              <a:off x="2193" y="1162"/>
              <a:ext cx="47" cy="25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09" name="Rectangle 13"/>
            <p:cNvSpPr>
              <a:spLocks noChangeArrowheads="1"/>
            </p:cNvSpPr>
            <p:nvPr/>
          </p:nvSpPr>
          <p:spPr bwMode="auto">
            <a:xfrm>
              <a:off x="5089" y="1162"/>
              <a:ext cx="48" cy="25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10" name="Rectangle 14"/>
            <p:cNvSpPr>
              <a:spLocks noChangeArrowheads="1"/>
            </p:cNvSpPr>
            <p:nvPr/>
          </p:nvSpPr>
          <p:spPr bwMode="auto">
            <a:xfrm>
              <a:off x="2240" y="1162"/>
              <a:ext cx="2849"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11" name="Rectangle 15"/>
            <p:cNvSpPr>
              <a:spLocks noChangeArrowheads="1"/>
            </p:cNvSpPr>
            <p:nvPr/>
          </p:nvSpPr>
          <p:spPr bwMode="auto">
            <a:xfrm>
              <a:off x="3430" y="1162"/>
              <a:ext cx="517"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Follow up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12" name="Rectangle 16"/>
            <p:cNvSpPr>
              <a:spLocks noChangeArrowheads="1"/>
            </p:cNvSpPr>
            <p:nvPr/>
          </p:nvSpPr>
          <p:spPr bwMode="auto">
            <a:xfrm>
              <a:off x="3353" y="1162"/>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13" name="Rectangle 17"/>
            <p:cNvSpPr>
              <a:spLocks noChangeArrowheads="1"/>
            </p:cNvSpPr>
            <p:nvPr/>
          </p:nvSpPr>
          <p:spPr bwMode="auto">
            <a:xfrm>
              <a:off x="2240" y="1281"/>
              <a:ext cx="2849" cy="140"/>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14" name="Rectangle 18"/>
            <p:cNvSpPr>
              <a:spLocks noChangeArrowheads="1"/>
            </p:cNvSpPr>
            <p:nvPr/>
          </p:nvSpPr>
          <p:spPr bwMode="auto">
            <a:xfrm>
              <a:off x="3574" y="1283"/>
              <a:ext cx="91" cy="17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15" name="Rectangle 19"/>
            <p:cNvSpPr>
              <a:spLocks noChangeArrowheads="1"/>
            </p:cNvSpPr>
            <p:nvPr/>
          </p:nvSpPr>
          <p:spPr bwMode="auto">
            <a:xfrm>
              <a:off x="713" y="1158"/>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16" name="Line 20"/>
            <p:cNvSpPr>
              <a:spLocks noChangeShapeType="1"/>
            </p:cNvSpPr>
            <p:nvPr/>
          </p:nvSpPr>
          <p:spPr bwMode="auto">
            <a:xfrm>
              <a:off x="713" y="1158"/>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17" name="Line 21"/>
            <p:cNvSpPr>
              <a:spLocks noChangeShapeType="1"/>
            </p:cNvSpPr>
            <p:nvPr/>
          </p:nvSpPr>
          <p:spPr bwMode="auto">
            <a:xfrm>
              <a:off x="713" y="1158"/>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18" name="Rectangle 22"/>
            <p:cNvSpPr>
              <a:spLocks noChangeArrowheads="1"/>
            </p:cNvSpPr>
            <p:nvPr/>
          </p:nvSpPr>
          <p:spPr bwMode="auto">
            <a:xfrm>
              <a:off x="713" y="1158"/>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19" name="Line 23"/>
            <p:cNvSpPr>
              <a:spLocks noChangeShapeType="1"/>
            </p:cNvSpPr>
            <p:nvPr/>
          </p:nvSpPr>
          <p:spPr bwMode="auto">
            <a:xfrm>
              <a:off x="713" y="1158"/>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20" name="Line 24"/>
            <p:cNvSpPr>
              <a:spLocks noChangeShapeType="1"/>
            </p:cNvSpPr>
            <p:nvPr/>
          </p:nvSpPr>
          <p:spPr bwMode="auto">
            <a:xfrm>
              <a:off x="713" y="1158"/>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21" name="Rectangle 25"/>
            <p:cNvSpPr>
              <a:spLocks noChangeArrowheads="1"/>
            </p:cNvSpPr>
            <p:nvPr/>
          </p:nvSpPr>
          <p:spPr bwMode="auto">
            <a:xfrm>
              <a:off x="717" y="1158"/>
              <a:ext cx="1472"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22" name="Line 26"/>
            <p:cNvSpPr>
              <a:spLocks noChangeShapeType="1"/>
            </p:cNvSpPr>
            <p:nvPr/>
          </p:nvSpPr>
          <p:spPr bwMode="auto">
            <a:xfrm>
              <a:off x="717" y="1158"/>
              <a:ext cx="147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23" name="Rectangle 27"/>
            <p:cNvSpPr>
              <a:spLocks noChangeArrowheads="1"/>
            </p:cNvSpPr>
            <p:nvPr/>
          </p:nvSpPr>
          <p:spPr bwMode="auto">
            <a:xfrm>
              <a:off x="2189" y="1158"/>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24" name="Line 28"/>
            <p:cNvSpPr>
              <a:spLocks noChangeShapeType="1"/>
            </p:cNvSpPr>
            <p:nvPr/>
          </p:nvSpPr>
          <p:spPr bwMode="auto">
            <a:xfrm>
              <a:off x="2189" y="1158"/>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25" name="Line 29"/>
            <p:cNvSpPr>
              <a:spLocks noChangeShapeType="1"/>
            </p:cNvSpPr>
            <p:nvPr/>
          </p:nvSpPr>
          <p:spPr bwMode="auto">
            <a:xfrm>
              <a:off x="2189" y="1158"/>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26" name="Rectangle 30"/>
            <p:cNvSpPr>
              <a:spLocks noChangeArrowheads="1"/>
            </p:cNvSpPr>
            <p:nvPr/>
          </p:nvSpPr>
          <p:spPr bwMode="auto">
            <a:xfrm>
              <a:off x="2193" y="1158"/>
              <a:ext cx="294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27" name="Line 31"/>
            <p:cNvSpPr>
              <a:spLocks noChangeShapeType="1"/>
            </p:cNvSpPr>
            <p:nvPr/>
          </p:nvSpPr>
          <p:spPr bwMode="auto">
            <a:xfrm>
              <a:off x="2193" y="1158"/>
              <a:ext cx="294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28" name="Rectangle 32"/>
            <p:cNvSpPr>
              <a:spLocks noChangeArrowheads="1"/>
            </p:cNvSpPr>
            <p:nvPr/>
          </p:nvSpPr>
          <p:spPr bwMode="auto">
            <a:xfrm>
              <a:off x="5137" y="1158"/>
              <a:ext cx="5"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29" name="Line 33"/>
            <p:cNvSpPr>
              <a:spLocks noChangeShapeType="1"/>
            </p:cNvSpPr>
            <p:nvPr/>
          </p:nvSpPr>
          <p:spPr bwMode="auto">
            <a:xfrm>
              <a:off x="5137" y="1158"/>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30" name="Line 34"/>
            <p:cNvSpPr>
              <a:spLocks noChangeShapeType="1"/>
            </p:cNvSpPr>
            <p:nvPr/>
          </p:nvSpPr>
          <p:spPr bwMode="auto">
            <a:xfrm>
              <a:off x="5137" y="1158"/>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31" name="Rectangle 35"/>
            <p:cNvSpPr>
              <a:spLocks noChangeArrowheads="1"/>
            </p:cNvSpPr>
            <p:nvPr/>
          </p:nvSpPr>
          <p:spPr bwMode="auto">
            <a:xfrm>
              <a:off x="5137" y="1158"/>
              <a:ext cx="5"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32" name="Line 36"/>
            <p:cNvSpPr>
              <a:spLocks noChangeShapeType="1"/>
            </p:cNvSpPr>
            <p:nvPr/>
          </p:nvSpPr>
          <p:spPr bwMode="auto">
            <a:xfrm>
              <a:off x="5137" y="1158"/>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33" name="Line 37"/>
            <p:cNvSpPr>
              <a:spLocks noChangeShapeType="1"/>
            </p:cNvSpPr>
            <p:nvPr/>
          </p:nvSpPr>
          <p:spPr bwMode="auto">
            <a:xfrm>
              <a:off x="5137" y="1158"/>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34" name="Rectangle 38"/>
            <p:cNvSpPr>
              <a:spLocks noChangeArrowheads="1"/>
            </p:cNvSpPr>
            <p:nvPr/>
          </p:nvSpPr>
          <p:spPr bwMode="auto">
            <a:xfrm>
              <a:off x="713" y="1162"/>
              <a:ext cx="4" cy="25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35" name="Line 39"/>
            <p:cNvSpPr>
              <a:spLocks noChangeShapeType="1"/>
            </p:cNvSpPr>
            <p:nvPr/>
          </p:nvSpPr>
          <p:spPr bwMode="auto">
            <a:xfrm>
              <a:off x="713" y="1162"/>
              <a:ext cx="1" cy="25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36" name="Rectangle 40"/>
            <p:cNvSpPr>
              <a:spLocks noChangeArrowheads="1"/>
            </p:cNvSpPr>
            <p:nvPr/>
          </p:nvSpPr>
          <p:spPr bwMode="auto">
            <a:xfrm>
              <a:off x="2189" y="1162"/>
              <a:ext cx="4" cy="25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37" name="Line 41"/>
            <p:cNvSpPr>
              <a:spLocks noChangeShapeType="1"/>
            </p:cNvSpPr>
            <p:nvPr/>
          </p:nvSpPr>
          <p:spPr bwMode="auto">
            <a:xfrm>
              <a:off x="2189" y="1162"/>
              <a:ext cx="1" cy="25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38" name="Rectangle 42"/>
            <p:cNvSpPr>
              <a:spLocks noChangeArrowheads="1"/>
            </p:cNvSpPr>
            <p:nvPr/>
          </p:nvSpPr>
          <p:spPr bwMode="auto">
            <a:xfrm>
              <a:off x="5137" y="1162"/>
              <a:ext cx="5" cy="25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39" name="Line 43"/>
            <p:cNvSpPr>
              <a:spLocks noChangeShapeType="1"/>
            </p:cNvSpPr>
            <p:nvPr/>
          </p:nvSpPr>
          <p:spPr bwMode="auto">
            <a:xfrm>
              <a:off x="5137" y="1162"/>
              <a:ext cx="1" cy="25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40" name="Rectangle 44"/>
            <p:cNvSpPr>
              <a:spLocks noChangeArrowheads="1"/>
            </p:cNvSpPr>
            <p:nvPr/>
          </p:nvSpPr>
          <p:spPr bwMode="auto">
            <a:xfrm>
              <a:off x="2193" y="1427"/>
              <a:ext cx="47" cy="240"/>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41" name="Rectangle 45"/>
            <p:cNvSpPr>
              <a:spLocks noChangeArrowheads="1"/>
            </p:cNvSpPr>
            <p:nvPr/>
          </p:nvSpPr>
          <p:spPr bwMode="auto">
            <a:xfrm>
              <a:off x="5089" y="1427"/>
              <a:ext cx="48" cy="240"/>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42" name="Rectangle 46"/>
            <p:cNvSpPr>
              <a:spLocks noChangeArrowheads="1"/>
            </p:cNvSpPr>
            <p:nvPr/>
          </p:nvSpPr>
          <p:spPr bwMode="auto">
            <a:xfrm>
              <a:off x="2240" y="1427"/>
              <a:ext cx="2849"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43" name="Rectangle 47"/>
            <p:cNvSpPr>
              <a:spLocks noChangeArrowheads="1"/>
            </p:cNvSpPr>
            <p:nvPr/>
          </p:nvSpPr>
          <p:spPr bwMode="auto">
            <a:xfrm>
              <a:off x="3284" y="1427"/>
              <a:ext cx="811"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Times New Roman" pitchFamily="18" charset="0"/>
                  <a:cs typeface="Arial" pitchFamily="34" charset="0"/>
                </a:rPr>
                <a:t>Positive TPOAb</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44" name="Rectangle 48"/>
            <p:cNvSpPr>
              <a:spLocks noChangeArrowheads="1"/>
            </p:cNvSpPr>
            <p:nvPr/>
          </p:nvSpPr>
          <p:spPr bwMode="auto">
            <a:xfrm>
              <a:off x="3207" y="1427"/>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45" name="Rectangle 49"/>
            <p:cNvSpPr>
              <a:spLocks noChangeArrowheads="1"/>
            </p:cNvSpPr>
            <p:nvPr/>
          </p:nvSpPr>
          <p:spPr bwMode="auto">
            <a:xfrm>
              <a:off x="2240" y="1546"/>
              <a:ext cx="2849"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46" name="Rectangle 50"/>
            <p:cNvSpPr>
              <a:spLocks noChangeArrowheads="1"/>
            </p:cNvSpPr>
            <p:nvPr/>
          </p:nvSpPr>
          <p:spPr bwMode="auto">
            <a:xfrm>
              <a:off x="3364" y="1546"/>
              <a:ext cx="126"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47" name="Rectangle 51"/>
            <p:cNvSpPr>
              <a:spLocks noChangeArrowheads="1"/>
            </p:cNvSpPr>
            <p:nvPr/>
          </p:nvSpPr>
          <p:spPr bwMode="auto">
            <a:xfrm>
              <a:off x="3444" y="1546"/>
              <a:ext cx="412"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R(95%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48" name="Rectangle 52"/>
            <p:cNvSpPr>
              <a:spLocks noChangeArrowheads="1"/>
            </p:cNvSpPr>
            <p:nvPr/>
          </p:nvSpPr>
          <p:spPr bwMode="auto">
            <a:xfrm>
              <a:off x="3809" y="1546"/>
              <a:ext cx="168"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CI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49" name="Rectangle 53"/>
            <p:cNvSpPr>
              <a:spLocks noChangeArrowheads="1"/>
            </p:cNvSpPr>
            <p:nvPr/>
          </p:nvSpPr>
          <p:spPr bwMode="auto">
            <a:xfrm>
              <a:off x="3931" y="1546"/>
              <a:ext cx="84"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50" name="Rectangle 54"/>
            <p:cNvSpPr>
              <a:spLocks noChangeArrowheads="1"/>
            </p:cNvSpPr>
            <p:nvPr/>
          </p:nvSpPr>
          <p:spPr bwMode="auto">
            <a:xfrm>
              <a:off x="3276" y="1534"/>
              <a:ext cx="86" cy="1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51" name="Rectangle 55"/>
            <p:cNvSpPr>
              <a:spLocks noChangeArrowheads="1"/>
            </p:cNvSpPr>
            <p:nvPr/>
          </p:nvSpPr>
          <p:spPr bwMode="auto">
            <a:xfrm>
              <a:off x="713" y="1421"/>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52" name="Line 56"/>
            <p:cNvSpPr>
              <a:spLocks noChangeShapeType="1"/>
            </p:cNvSpPr>
            <p:nvPr/>
          </p:nvSpPr>
          <p:spPr bwMode="auto">
            <a:xfrm>
              <a:off x="713" y="142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53" name="Line 57"/>
            <p:cNvSpPr>
              <a:spLocks noChangeShapeType="1"/>
            </p:cNvSpPr>
            <p:nvPr/>
          </p:nvSpPr>
          <p:spPr bwMode="auto">
            <a:xfrm>
              <a:off x="713" y="142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54" name="Rectangle 58"/>
            <p:cNvSpPr>
              <a:spLocks noChangeArrowheads="1"/>
            </p:cNvSpPr>
            <p:nvPr/>
          </p:nvSpPr>
          <p:spPr bwMode="auto">
            <a:xfrm>
              <a:off x="2189" y="1421"/>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55" name="Line 59"/>
            <p:cNvSpPr>
              <a:spLocks noChangeShapeType="1"/>
            </p:cNvSpPr>
            <p:nvPr/>
          </p:nvSpPr>
          <p:spPr bwMode="auto">
            <a:xfrm>
              <a:off x="2189" y="142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56" name="Line 60"/>
            <p:cNvSpPr>
              <a:spLocks noChangeShapeType="1"/>
            </p:cNvSpPr>
            <p:nvPr/>
          </p:nvSpPr>
          <p:spPr bwMode="auto">
            <a:xfrm>
              <a:off x="2189" y="142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57" name="Rectangle 61"/>
            <p:cNvSpPr>
              <a:spLocks noChangeArrowheads="1"/>
            </p:cNvSpPr>
            <p:nvPr/>
          </p:nvSpPr>
          <p:spPr bwMode="auto">
            <a:xfrm>
              <a:off x="2193" y="1421"/>
              <a:ext cx="294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58" name="Line 62"/>
            <p:cNvSpPr>
              <a:spLocks noChangeShapeType="1"/>
            </p:cNvSpPr>
            <p:nvPr/>
          </p:nvSpPr>
          <p:spPr bwMode="auto">
            <a:xfrm>
              <a:off x="2193" y="1421"/>
              <a:ext cx="294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59" name="Rectangle 63"/>
            <p:cNvSpPr>
              <a:spLocks noChangeArrowheads="1"/>
            </p:cNvSpPr>
            <p:nvPr/>
          </p:nvSpPr>
          <p:spPr bwMode="auto">
            <a:xfrm>
              <a:off x="5137" y="1421"/>
              <a:ext cx="5"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60" name="Line 64"/>
            <p:cNvSpPr>
              <a:spLocks noChangeShapeType="1"/>
            </p:cNvSpPr>
            <p:nvPr/>
          </p:nvSpPr>
          <p:spPr bwMode="auto">
            <a:xfrm>
              <a:off x="5137" y="1421"/>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61" name="Line 65"/>
            <p:cNvSpPr>
              <a:spLocks noChangeShapeType="1"/>
            </p:cNvSpPr>
            <p:nvPr/>
          </p:nvSpPr>
          <p:spPr bwMode="auto">
            <a:xfrm>
              <a:off x="5137" y="142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62" name="Rectangle 66"/>
            <p:cNvSpPr>
              <a:spLocks noChangeArrowheads="1"/>
            </p:cNvSpPr>
            <p:nvPr/>
          </p:nvSpPr>
          <p:spPr bwMode="auto">
            <a:xfrm>
              <a:off x="713" y="1425"/>
              <a:ext cx="4" cy="24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63" name="Line 67"/>
            <p:cNvSpPr>
              <a:spLocks noChangeShapeType="1"/>
            </p:cNvSpPr>
            <p:nvPr/>
          </p:nvSpPr>
          <p:spPr bwMode="auto">
            <a:xfrm>
              <a:off x="713" y="1425"/>
              <a:ext cx="1" cy="24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64" name="Rectangle 68"/>
            <p:cNvSpPr>
              <a:spLocks noChangeArrowheads="1"/>
            </p:cNvSpPr>
            <p:nvPr/>
          </p:nvSpPr>
          <p:spPr bwMode="auto">
            <a:xfrm>
              <a:off x="2189" y="1425"/>
              <a:ext cx="4" cy="24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65" name="Line 69"/>
            <p:cNvSpPr>
              <a:spLocks noChangeShapeType="1"/>
            </p:cNvSpPr>
            <p:nvPr/>
          </p:nvSpPr>
          <p:spPr bwMode="auto">
            <a:xfrm>
              <a:off x="2189" y="1425"/>
              <a:ext cx="1" cy="24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66" name="Rectangle 70"/>
            <p:cNvSpPr>
              <a:spLocks noChangeArrowheads="1"/>
            </p:cNvSpPr>
            <p:nvPr/>
          </p:nvSpPr>
          <p:spPr bwMode="auto">
            <a:xfrm>
              <a:off x="5137" y="1425"/>
              <a:ext cx="5" cy="24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67" name="Line 71"/>
            <p:cNvSpPr>
              <a:spLocks noChangeShapeType="1"/>
            </p:cNvSpPr>
            <p:nvPr/>
          </p:nvSpPr>
          <p:spPr bwMode="auto">
            <a:xfrm>
              <a:off x="5137" y="1425"/>
              <a:ext cx="1" cy="24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68" name="Rectangle 72"/>
            <p:cNvSpPr>
              <a:spLocks noChangeArrowheads="1"/>
            </p:cNvSpPr>
            <p:nvPr/>
          </p:nvSpPr>
          <p:spPr bwMode="auto">
            <a:xfrm>
              <a:off x="719" y="1671"/>
              <a:ext cx="47" cy="155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69" name="Rectangle 73"/>
            <p:cNvSpPr>
              <a:spLocks noChangeArrowheads="1"/>
            </p:cNvSpPr>
            <p:nvPr/>
          </p:nvSpPr>
          <p:spPr bwMode="auto">
            <a:xfrm>
              <a:off x="2140" y="1671"/>
              <a:ext cx="49" cy="155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70" name="Rectangle 74"/>
            <p:cNvSpPr>
              <a:spLocks noChangeArrowheads="1"/>
            </p:cNvSpPr>
            <p:nvPr/>
          </p:nvSpPr>
          <p:spPr bwMode="auto">
            <a:xfrm>
              <a:off x="766" y="167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71" name="Rectangle 75"/>
            <p:cNvSpPr>
              <a:spLocks noChangeArrowheads="1"/>
            </p:cNvSpPr>
            <p:nvPr/>
          </p:nvSpPr>
          <p:spPr bwMode="auto">
            <a:xfrm>
              <a:off x="1285" y="1671"/>
              <a:ext cx="231"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Age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72" name="Rectangle 76"/>
            <p:cNvSpPr>
              <a:spLocks noChangeArrowheads="1"/>
            </p:cNvSpPr>
            <p:nvPr/>
          </p:nvSpPr>
          <p:spPr bwMode="auto">
            <a:xfrm>
              <a:off x="1469" y="1671"/>
              <a:ext cx="1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73" name="Rectangle 77"/>
            <p:cNvSpPr>
              <a:spLocks noChangeArrowheads="1"/>
            </p:cNvSpPr>
            <p:nvPr/>
          </p:nvSpPr>
          <p:spPr bwMode="auto">
            <a:xfrm>
              <a:off x="1599" y="1671"/>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74" name="Rectangle 78"/>
            <p:cNvSpPr>
              <a:spLocks noChangeArrowheads="1"/>
            </p:cNvSpPr>
            <p:nvPr/>
          </p:nvSpPr>
          <p:spPr bwMode="auto">
            <a:xfrm>
              <a:off x="1207" y="1671"/>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75" name="Rectangle 79"/>
            <p:cNvSpPr>
              <a:spLocks noChangeArrowheads="1"/>
            </p:cNvSpPr>
            <p:nvPr/>
          </p:nvSpPr>
          <p:spPr bwMode="auto">
            <a:xfrm>
              <a:off x="766" y="1790"/>
              <a:ext cx="1374"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76" name="Rectangle 80"/>
            <p:cNvSpPr>
              <a:spLocks noChangeArrowheads="1"/>
            </p:cNvSpPr>
            <p:nvPr/>
          </p:nvSpPr>
          <p:spPr bwMode="auto">
            <a:xfrm>
              <a:off x="1378" y="1790"/>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77" name="Rectangle 81"/>
            <p:cNvSpPr>
              <a:spLocks noChangeArrowheads="1"/>
            </p:cNvSpPr>
            <p:nvPr/>
          </p:nvSpPr>
          <p:spPr bwMode="auto">
            <a:xfrm>
              <a:off x="766" y="191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78" name="Rectangle 82"/>
            <p:cNvSpPr>
              <a:spLocks noChangeArrowheads="1"/>
            </p:cNvSpPr>
            <p:nvPr/>
          </p:nvSpPr>
          <p:spPr bwMode="auto">
            <a:xfrm>
              <a:off x="1296" y="1872"/>
              <a:ext cx="158"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Times New Roman" pitchFamily="18" charset="0"/>
                  <a:cs typeface="Arial" pitchFamily="34" charset="0"/>
                </a:rPr>
                <a:t>Sex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79" name="Rectangle 83"/>
            <p:cNvSpPr>
              <a:spLocks noChangeArrowheads="1"/>
            </p:cNvSpPr>
            <p:nvPr/>
          </p:nvSpPr>
          <p:spPr bwMode="auto">
            <a:xfrm>
              <a:off x="1296" y="1911"/>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80" name="Rectangle 84"/>
            <p:cNvSpPr>
              <a:spLocks noChangeArrowheads="1"/>
            </p:cNvSpPr>
            <p:nvPr/>
          </p:nvSpPr>
          <p:spPr bwMode="auto">
            <a:xfrm>
              <a:off x="766" y="2030"/>
              <a:ext cx="1374"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81" name="Rectangle 85"/>
            <p:cNvSpPr>
              <a:spLocks noChangeArrowheads="1"/>
            </p:cNvSpPr>
            <p:nvPr/>
          </p:nvSpPr>
          <p:spPr bwMode="auto">
            <a:xfrm>
              <a:off x="1293" y="2030"/>
              <a:ext cx="20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Times New Roman" pitchFamily="18" charset="0"/>
                  <a:cs typeface="Arial" pitchFamily="34" charset="0"/>
                </a:rPr>
                <a:t>male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82" name="Rectangle 86"/>
            <p:cNvSpPr>
              <a:spLocks noChangeArrowheads="1"/>
            </p:cNvSpPr>
            <p:nvPr/>
          </p:nvSpPr>
          <p:spPr bwMode="auto">
            <a:xfrm>
              <a:off x="1248" y="2016"/>
              <a:ext cx="409" cy="12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83" name="Rectangle 87"/>
            <p:cNvSpPr>
              <a:spLocks noChangeArrowheads="1"/>
            </p:cNvSpPr>
            <p:nvPr/>
          </p:nvSpPr>
          <p:spPr bwMode="auto">
            <a:xfrm>
              <a:off x="766" y="215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84" name="Rectangle 88"/>
            <p:cNvSpPr>
              <a:spLocks noChangeArrowheads="1"/>
            </p:cNvSpPr>
            <p:nvPr/>
          </p:nvSpPr>
          <p:spPr bwMode="auto">
            <a:xfrm>
              <a:off x="1380" y="2151"/>
              <a:ext cx="73"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85" name="Rectangle 89"/>
            <p:cNvSpPr>
              <a:spLocks noChangeArrowheads="1"/>
            </p:cNvSpPr>
            <p:nvPr/>
          </p:nvSpPr>
          <p:spPr bwMode="auto">
            <a:xfrm>
              <a:off x="766" y="2270"/>
              <a:ext cx="1374"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86" name="Rectangle 90"/>
            <p:cNvSpPr>
              <a:spLocks noChangeArrowheads="1"/>
            </p:cNvSpPr>
            <p:nvPr/>
          </p:nvSpPr>
          <p:spPr bwMode="auto">
            <a:xfrm>
              <a:off x="1152" y="2256"/>
              <a:ext cx="624" cy="12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lang="en-US" sz="1300" dirty="0" smtClean="0">
                  <a:solidFill>
                    <a:srgbClr val="000000"/>
                  </a:solidFill>
                  <a:latin typeface="Times New Roman" pitchFamily="18" charset="0"/>
                  <a:cs typeface="Arial" pitchFamily="34" charset="0"/>
                </a:rPr>
                <a:t>      fema</a:t>
              </a:r>
              <a:r>
                <a:rPr kumimoji="0" lang="en-US" sz="1300" b="0" i="0" u="none" strike="noStrike" cap="none" normalizeH="0" baseline="0" dirty="0" smtClean="0">
                  <a:ln>
                    <a:noFill/>
                  </a:ln>
                  <a:solidFill>
                    <a:srgbClr val="000000"/>
                  </a:solidFill>
                  <a:effectLst/>
                  <a:latin typeface="Times New Roman" pitchFamily="18" charset="0"/>
                  <a:cs typeface="Arial" pitchFamily="34" charset="0"/>
                </a:rPr>
                <a:t>le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87" name="Rectangle 91"/>
            <p:cNvSpPr>
              <a:spLocks noChangeArrowheads="1"/>
            </p:cNvSpPr>
            <p:nvPr/>
          </p:nvSpPr>
          <p:spPr bwMode="auto">
            <a:xfrm>
              <a:off x="1536" y="2304"/>
              <a:ext cx="73"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88" name="Rectangle 92"/>
            <p:cNvSpPr>
              <a:spLocks noChangeArrowheads="1"/>
            </p:cNvSpPr>
            <p:nvPr/>
          </p:nvSpPr>
          <p:spPr bwMode="auto">
            <a:xfrm>
              <a:off x="766" y="239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89" name="Rectangle 93"/>
            <p:cNvSpPr>
              <a:spLocks noChangeArrowheads="1"/>
            </p:cNvSpPr>
            <p:nvPr/>
          </p:nvSpPr>
          <p:spPr bwMode="auto">
            <a:xfrm>
              <a:off x="1378" y="2391"/>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90" name="Rectangle 94"/>
            <p:cNvSpPr>
              <a:spLocks noChangeArrowheads="1"/>
            </p:cNvSpPr>
            <p:nvPr/>
          </p:nvSpPr>
          <p:spPr bwMode="auto">
            <a:xfrm>
              <a:off x="766" y="2400"/>
              <a:ext cx="1374" cy="23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91" name="Rectangle 95"/>
            <p:cNvSpPr>
              <a:spLocks noChangeArrowheads="1"/>
            </p:cNvSpPr>
            <p:nvPr/>
          </p:nvSpPr>
          <p:spPr bwMode="auto">
            <a:xfrm>
              <a:off x="945" y="2510"/>
              <a:ext cx="689"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Times New Roman" pitchFamily="18" charset="0"/>
                  <a:cs typeface="Arial" pitchFamily="34" charset="0"/>
                </a:rPr>
                <a:t>Baseline TSH</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92" name="Rectangle 96"/>
            <p:cNvSpPr>
              <a:spLocks noChangeArrowheads="1"/>
            </p:cNvSpPr>
            <p:nvPr/>
          </p:nvSpPr>
          <p:spPr bwMode="auto">
            <a:xfrm>
              <a:off x="1584" y="2496"/>
              <a:ext cx="386"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Times New Roman" pitchFamily="18" charset="0"/>
                  <a:cs typeface="Arial" pitchFamily="34" charset="0"/>
                </a:rPr>
                <a:t>(</a:t>
              </a:r>
              <a:r>
                <a:rPr lang="en-US" sz="1300" b="1" dirty="0" err="1" smtClean="0">
                  <a:solidFill>
                    <a:srgbClr val="000000"/>
                  </a:solidFill>
                  <a:latin typeface="Times New Roman" pitchFamily="18" charset="0"/>
                  <a:cs typeface="Arial" pitchFamily="34" charset="0"/>
                </a:rPr>
                <a:t>m</a:t>
              </a:r>
              <a:r>
                <a:rPr kumimoji="0" lang="en-US" sz="1300" b="1" i="0" u="none" strike="noStrike" cap="none" normalizeH="0" baseline="0" dirty="0" err="1" smtClean="0">
                  <a:ln>
                    <a:noFill/>
                  </a:ln>
                  <a:solidFill>
                    <a:srgbClr val="000000"/>
                  </a:solidFill>
                  <a:effectLst/>
                  <a:latin typeface="Times New Roman" pitchFamily="18" charset="0"/>
                  <a:cs typeface="Arial" pitchFamily="34" charset="0"/>
                </a:rPr>
                <a:t>U</a:t>
              </a:r>
              <a:r>
                <a:rPr kumimoji="0" lang="en-US" sz="1300" b="1" i="0" u="none" strike="noStrike" cap="none" normalizeH="0" baseline="0" dirty="0" smtClean="0">
                  <a:ln>
                    <a:noFill/>
                  </a:ln>
                  <a:solidFill>
                    <a:srgbClr val="000000"/>
                  </a:solidFill>
                  <a:effectLst/>
                  <a:latin typeface="Times New Roman" pitchFamily="18" charset="0"/>
                  <a:cs typeface="Arial" pitchFamily="34" charset="0"/>
                </a:rPr>
                <a:t>/L)*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93" name="Rectangle 97"/>
            <p:cNvSpPr>
              <a:spLocks noChangeArrowheads="1"/>
            </p:cNvSpPr>
            <p:nvPr/>
          </p:nvSpPr>
          <p:spPr bwMode="auto">
            <a:xfrm>
              <a:off x="868" y="2510"/>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94" name="Rectangle 98"/>
            <p:cNvSpPr>
              <a:spLocks noChangeArrowheads="1"/>
            </p:cNvSpPr>
            <p:nvPr/>
          </p:nvSpPr>
          <p:spPr bwMode="auto">
            <a:xfrm>
              <a:off x="766" y="263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95" name="Rectangle 99"/>
            <p:cNvSpPr>
              <a:spLocks noChangeArrowheads="1"/>
            </p:cNvSpPr>
            <p:nvPr/>
          </p:nvSpPr>
          <p:spPr bwMode="auto">
            <a:xfrm>
              <a:off x="1378" y="2631"/>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96" name="Rectangle 100"/>
            <p:cNvSpPr>
              <a:spLocks noChangeArrowheads="1"/>
            </p:cNvSpPr>
            <p:nvPr/>
          </p:nvSpPr>
          <p:spPr bwMode="auto">
            <a:xfrm>
              <a:off x="766" y="2750"/>
              <a:ext cx="1374"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997" name="Rectangle 101"/>
            <p:cNvSpPr>
              <a:spLocks noChangeArrowheads="1"/>
            </p:cNvSpPr>
            <p:nvPr/>
          </p:nvSpPr>
          <p:spPr bwMode="auto">
            <a:xfrm>
              <a:off x="1145" y="2750"/>
              <a:ext cx="1042"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Times New Roman" pitchFamily="18" charset="0"/>
                  <a:cs typeface="Arial" pitchFamily="34" charset="0"/>
                </a:rPr>
                <a:t>Family history AITD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98" name="Rectangle 102"/>
            <p:cNvSpPr>
              <a:spLocks noChangeArrowheads="1"/>
            </p:cNvSpPr>
            <p:nvPr/>
          </p:nvSpPr>
          <p:spPr bwMode="auto">
            <a:xfrm>
              <a:off x="1068" y="2750"/>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999" name="Rectangle 103"/>
            <p:cNvSpPr>
              <a:spLocks noChangeArrowheads="1"/>
            </p:cNvSpPr>
            <p:nvPr/>
          </p:nvSpPr>
          <p:spPr bwMode="auto">
            <a:xfrm>
              <a:off x="766" y="287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00" name="Rectangle 104"/>
            <p:cNvSpPr>
              <a:spLocks noChangeArrowheads="1"/>
            </p:cNvSpPr>
            <p:nvPr/>
          </p:nvSpPr>
          <p:spPr bwMode="auto">
            <a:xfrm>
              <a:off x="1278" y="2871"/>
              <a:ext cx="379"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300" dirty="0" smtClean="0">
                  <a:solidFill>
                    <a:srgbClr val="000000"/>
                  </a:solidFill>
                  <a:latin typeface="Times New Roman" pitchFamily="18" charset="0"/>
                  <a:cs typeface="Arial" pitchFamily="34" charset="0"/>
                </a:rPr>
                <a:t>Negative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001" name="Rectangle 105"/>
            <p:cNvSpPr>
              <a:spLocks noChangeArrowheads="1"/>
            </p:cNvSpPr>
            <p:nvPr/>
          </p:nvSpPr>
          <p:spPr bwMode="auto">
            <a:xfrm>
              <a:off x="1203" y="2871"/>
              <a:ext cx="73"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02" name="Rectangle 106"/>
            <p:cNvSpPr>
              <a:spLocks noChangeArrowheads="1"/>
            </p:cNvSpPr>
            <p:nvPr/>
          </p:nvSpPr>
          <p:spPr bwMode="auto">
            <a:xfrm>
              <a:off x="766" y="2990"/>
              <a:ext cx="1374"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03" name="Rectangle 107"/>
            <p:cNvSpPr>
              <a:spLocks noChangeArrowheads="1"/>
            </p:cNvSpPr>
            <p:nvPr/>
          </p:nvSpPr>
          <p:spPr bwMode="auto">
            <a:xfrm>
              <a:off x="1256" y="2990"/>
              <a:ext cx="338"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300" dirty="0" smtClean="0">
                  <a:solidFill>
                    <a:srgbClr val="000000"/>
                  </a:solidFill>
                  <a:latin typeface="Times New Roman" pitchFamily="18" charset="0"/>
                  <a:cs typeface="Arial" pitchFamily="34" charset="0"/>
                </a:rPr>
                <a:t>Positive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004" name="Rectangle 108"/>
            <p:cNvSpPr>
              <a:spLocks noChangeArrowheads="1"/>
            </p:cNvSpPr>
            <p:nvPr/>
          </p:nvSpPr>
          <p:spPr bwMode="auto">
            <a:xfrm>
              <a:off x="1181" y="3024"/>
              <a:ext cx="547" cy="12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05" name="Rectangle 109"/>
            <p:cNvSpPr>
              <a:spLocks noChangeArrowheads="1"/>
            </p:cNvSpPr>
            <p:nvPr/>
          </p:nvSpPr>
          <p:spPr bwMode="auto">
            <a:xfrm>
              <a:off x="766" y="311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06" name="Rectangle 110"/>
            <p:cNvSpPr>
              <a:spLocks noChangeArrowheads="1"/>
            </p:cNvSpPr>
            <p:nvPr/>
          </p:nvSpPr>
          <p:spPr bwMode="auto">
            <a:xfrm>
              <a:off x="1378" y="3111"/>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07" name="Rectangle 111"/>
            <p:cNvSpPr>
              <a:spLocks noChangeArrowheads="1"/>
            </p:cNvSpPr>
            <p:nvPr/>
          </p:nvSpPr>
          <p:spPr bwMode="auto">
            <a:xfrm>
              <a:off x="3579" y="1674"/>
              <a:ext cx="86" cy="1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08" name="Rectangle 112"/>
            <p:cNvSpPr>
              <a:spLocks noChangeArrowheads="1"/>
            </p:cNvSpPr>
            <p:nvPr/>
          </p:nvSpPr>
          <p:spPr bwMode="auto">
            <a:xfrm>
              <a:off x="713" y="1667"/>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09" name="Line 113"/>
            <p:cNvSpPr>
              <a:spLocks noChangeShapeType="1"/>
            </p:cNvSpPr>
            <p:nvPr/>
          </p:nvSpPr>
          <p:spPr bwMode="auto">
            <a:xfrm>
              <a:off x="713" y="1667"/>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10" name="Line 114"/>
            <p:cNvSpPr>
              <a:spLocks noChangeShapeType="1"/>
            </p:cNvSpPr>
            <p:nvPr/>
          </p:nvSpPr>
          <p:spPr bwMode="auto">
            <a:xfrm>
              <a:off x="713" y="1667"/>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11" name="Rectangle 115"/>
            <p:cNvSpPr>
              <a:spLocks noChangeArrowheads="1"/>
            </p:cNvSpPr>
            <p:nvPr/>
          </p:nvSpPr>
          <p:spPr bwMode="auto">
            <a:xfrm>
              <a:off x="717" y="1667"/>
              <a:ext cx="1472"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12" name="Line 116"/>
            <p:cNvSpPr>
              <a:spLocks noChangeShapeType="1"/>
            </p:cNvSpPr>
            <p:nvPr/>
          </p:nvSpPr>
          <p:spPr bwMode="auto">
            <a:xfrm>
              <a:off x="717" y="1667"/>
              <a:ext cx="147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13" name="Rectangle 117"/>
            <p:cNvSpPr>
              <a:spLocks noChangeArrowheads="1"/>
            </p:cNvSpPr>
            <p:nvPr/>
          </p:nvSpPr>
          <p:spPr bwMode="auto">
            <a:xfrm>
              <a:off x="2189" y="1667"/>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14" name="Line 118"/>
            <p:cNvSpPr>
              <a:spLocks noChangeShapeType="1"/>
            </p:cNvSpPr>
            <p:nvPr/>
          </p:nvSpPr>
          <p:spPr bwMode="auto">
            <a:xfrm>
              <a:off x="2189" y="1667"/>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15" name="Line 119"/>
            <p:cNvSpPr>
              <a:spLocks noChangeShapeType="1"/>
            </p:cNvSpPr>
            <p:nvPr/>
          </p:nvSpPr>
          <p:spPr bwMode="auto">
            <a:xfrm>
              <a:off x="2189" y="1667"/>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16" name="Rectangle 120"/>
            <p:cNvSpPr>
              <a:spLocks noChangeArrowheads="1"/>
            </p:cNvSpPr>
            <p:nvPr/>
          </p:nvSpPr>
          <p:spPr bwMode="auto">
            <a:xfrm>
              <a:off x="2193" y="1667"/>
              <a:ext cx="294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17" name="Line 121"/>
            <p:cNvSpPr>
              <a:spLocks noChangeShapeType="1"/>
            </p:cNvSpPr>
            <p:nvPr/>
          </p:nvSpPr>
          <p:spPr bwMode="auto">
            <a:xfrm>
              <a:off x="2193" y="1667"/>
              <a:ext cx="294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18" name="Rectangle 122"/>
            <p:cNvSpPr>
              <a:spLocks noChangeArrowheads="1"/>
            </p:cNvSpPr>
            <p:nvPr/>
          </p:nvSpPr>
          <p:spPr bwMode="auto">
            <a:xfrm>
              <a:off x="5137" y="1667"/>
              <a:ext cx="5"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19" name="Line 123"/>
            <p:cNvSpPr>
              <a:spLocks noChangeShapeType="1"/>
            </p:cNvSpPr>
            <p:nvPr/>
          </p:nvSpPr>
          <p:spPr bwMode="auto">
            <a:xfrm>
              <a:off x="5137" y="1667"/>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20" name="Line 124"/>
            <p:cNvSpPr>
              <a:spLocks noChangeShapeType="1"/>
            </p:cNvSpPr>
            <p:nvPr/>
          </p:nvSpPr>
          <p:spPr bwMode="auto">
            <a:xfrm>
              <a:off x="5137" y="1667"/>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21" name="Rectangle 125"/>
            <p:cNvSpPr>
              <a:spLocks noChangeArrowheads="1"/>
            </p:cNvSpPr>
            <p:nvPr/>
          </p:nvSpPr>
          <p:spPr bwMode="auto">
            <a:xfrm>
              <a:off x="713" y="1671"/>
              <a:ext cx="4" cy="155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22" name="Line 126"/>
            <p:cNvSpPr>
              <a:spLocks noChangeShapeType="1"/>
            </p:cNvSpPr>
            <p:nvPr/>
          </p:nvSpPr>
          <p:spPr bwMode="auto">
            <a:xfrm>
              <a:off x="713" y="1671"/>
              <a:ext cx="1" cy="155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23" name="Rectangle 127"/>
            <p:cNvSpPr>
              <a:spLocks noChangeArrowheads="1"/>
            </p:cNvSpPr>
            <p:nvPr/>
          </p:nvSpPr>
          <p:spPr bwMode="auto">
            <a:xfrm>
              <a:off x="2189" y="1671"/>
              <a:ext cx="4" cy="155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24" name="Line 128"/>
            <p:cNvSpPr>
              <a:spLocks noChangeShapeType="1"/>
            </p:cNvSpPr>
            <p:nvPr/>
          </p:nvSpPr>
          <p:spPr bwMode="auto">
            <a:xfrm>
              <a:off x="2189" y="1671"/>
              <a:ext cx="1" cy="155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25" name="Rectangle 129"/>
            <p:cNvSpPr>
              <a:spLocks noChangeArrowheads="1"/>
            </p:cNvSpPr>
            <p:nvPr/>
          </p:nvSpPr>
          <p:spPr bwMode="auto">
            <a:xfrm>
              <a:off x="5137" y="1671"/>
              <a:ext cx="5" cy="155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26" name="Line 130"/>
            <p:cNvSpPr>
              <a:spLocks noChangeShapeType="1"/>
            </p:cNvSpPr>
            <p:nvPr/>
          </p:nvSpPr>
          <p:spPr bwMode="auto">
            <a:xfrm>
              <a:off x="5137" y="1671"/>
              <a:ext cx="1" cy="155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27" name="Rectangle 131"/>
            <p:cNvSpPr>
              <a:spLocks noChangeArrowheads="1"/>
            </p:cNvSpPr>
            <p:nvPr/>
          </p:nvSpPr>
          <p:spPr bwMode="auto">
            <a:xfrm>
              <a:off x="719" y="3230"/>
              <a:ext cx="47" cy="480"/>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28" name="Rectangle 132"/>
            <p:cNvSpPr>
              <a:spLocks noChangeArrowheads="1"/>
            </p:cNvSpPr>
            <p:nvPr/>
          </p:nvSpPr>
          <p:spPr bwMode="auto">
            <a:xfrm>
              <a:off x="2140" y="3230"/>
              <a:ext cx="49" cy="480"/>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29" name="Rectangle 133"/>
            <p:cNvSpPr>
              <a:spLocks noChangeArrowheads="1"/>
            </p:cNvSpPr>
            <p:nvPr/>
          </p:nvSpPr>
          <p:spPr bwMode="auto">
            <a:xfrm>
              <a:off x="719" y="3710"/>
              <a:ext cx="1470"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30" name="Rectangle 134"/>
            <p:cNvSpPr>
              <a:spLocks noChangeArrowheads="1"/>
            </p:cNvSpPr>
            <p:nvPr/>
          </p:nvSpPr>
          <p:spPr bwMode="auto">
            <a:xfrm>
              <a:off x="766" y="3230"/>
              <a:ext cx="1374"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31" name="Rectangle 135"/>
            <p:cNvSpPr>
              <a:spLocks noChangeArrowheads="1"/>
            </p:cNvSpPr>
            <p:nvPr/>
          </p:nvSpPr>
          <p:spPr bwMode="auto">
            <a:xfrm>
              <a:off x="1249" y="3230"/>
              <a:ext cx="109"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32" name="Rectangle 136"/>
            <p:cNvSpPr>
              <a:spLocks noChangeArrowheads="1"/>
            </p:cNvSpPr>
            <p:nvPr/>
          </p:nvSpPr>
          <p:spPr bwMode="auto">
            <a:xfrm>
              <a:off x="1311" y="3230"/>
              <a:ext cx="39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mokers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33" name="Rectangle 137"/>
            <p:cNvSpPr>
              <a:spLocks noChangeArrowheads="1"/>
            </p:cNvSpPr>
            <p:nvPr/>
          </p:nvSpPr>
          <p:spPr bwMode="auto">
            <a:xfrm>
              <a:off x="1172" y="3230"/>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34" name="Rectangle 138"/>
            <p:cNvSpPr>
              <a:spLocks noChangeArrowheads="1"/>
            </p:cNvSpPr>
            <p:nvPr/>
          </p:nvSpPr>
          <p:spPr bwMode="auto">
            <a:xfrm>
              <a:off x="766" y="335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35" name="Rectangle 139"/>
            <p:cNvSpPr>
              <a:spLocks noChangeArrowheads="1"/>
            </p:cNvSpPr>
            <p:nvPr/>
          </p:nvSpPr>
          <p:spPr bwMode="auto">
            <a:xfrm>
              <a:off x="1320" y="3351"/>
              <a:ext cx="315"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Times New Roman" pitchFamily="18" charset="0"/>
                  <a:cs typeface="Arial" pitchFamily="34" charset="0"/>
                </a:rPr>
                <a:t>Never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036" name="Rectangle 140"/>
            <p:cNvSpPr>
              <a:spLocks noChangeArrowheads="1"/>
            </p:cNvSpPr>
            <p:nvPr/>
          </p:nvSpPr>
          <p:spPr bwMode="auto">
            <a:xfrm>
              <a:off x="1245" y="3351"/>
              <a:ext cx="73"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37" name="Rectangle 141"/>
            <p:cNvSpPr>
              <a:spLocks noChangeArrowheads="1"/>
            </p:cNvSpPr>
            <p:nvPr/>
          </p:nvSpPr>
          <p:spPr bwMode="auto">
            <a:xfrm>
              <a:off x="766" y="3470"/>
              <a:ext cx="1374" cy="121"/>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38" name="Rectangle 142"/>
            <p:cNvSpPr>
              <a:spLocks noChangeArrowheads="1"/>
            </p:cNvSpPr>
            <p:nvPr/>
          </p:nvSpPr>
          <p:spPr bwMode="auto">
            <a:xfrm>
              <a:off x="1293" y="3470"/>
              <a:ext cx="370"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Former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39" name="Rectangle 143"/>
            <p:cNvSpPr>
              <a:spLocks noChangeArrowheads="1"/>
            </p:cNvSpPr>
            <p:nvPr/>
          </p:nvSpPr>
          <p:spPr bwMode="auto">
            <a:xfrm>
              <a:off x="1218" y="3470"/>
              <a:ext cx="73"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40" name="Rectangle 144"/>
            <p:cNvSpPr>
              <a:spLocks noChangeArrowheads="1"/>
            </p:cNvSpPr>
            <p:nvPr/>
          </p:nvSpPr>
          <p:spPr bwMode="auto">
            <a:xfrm>
              <a:off x="766" y="3591"/>
              <a:ext cx="1374" cy="119"/>
            </a:xfrm>
            <a:prstGeom prst="rect">
              <a:avLst/>
            </a:prstGeom>
            <a:solidFill>
              <a:srgbClr val="D9D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41" name="Rectangle 145"/>
            <p:cNvSpPr>
              <a:spLocks noChangeArrowheads="1"/>
            </p:cNvSpPr>
            <p:nvPr/>
          </p:nvSpPr>
          <p:spPr bwMode="auto">
            <a:xfrm>
              <a:off x="1298" y="3591"/>
              <a:ext cx="357" cy="1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000000"/>
                  </a:solidFill>
                  <a:effectLst/>
                  <a:latin typeface="Times New Roman" pitchFamily="18" charset="0"/>
                  <a:cs typeface="Arial" pitchFamily="34" charset="0"/>
                </a:rPr>
                <a:t>current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42" name="Rectangle 146"/>
            <p:cNvSpPr>
              <a:spLocks noChangeArrowheads="1"/>
            </p:cNvSpPr>
            <p:nvPr/>
          </p:nvSpPr>
          <p:spPr bwMode="auto">
            <a:xfrm>
              <a:off x="1221" y="3589"/>
              <a:ext cx="75"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43" name="Rectangle 147"/>
            <p:cNvSpPr>
              <a:spLocks noChangeArrowheads="1"/>
            </p:cNvSpPr>
            <p:nvPr/>
          </p:nvSpPr>
          <p:spPr bwMode="auto">
            <a:xfrm>
              <a:off x="3645" y="3233"/>
              <a:ext cx="0"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044" name="Rectangle 148"/>
            <p:cNvSpPr>
              <a:spLocks noChangeArrowheads="1"/>
            </p:cNvSpPr>
            <p:nvPr/>
          </p:nvSpPr>
          <p:spPr bwMode="auto">
            <a:xfrm>
              <a:off x="3557" y="3233"/>
              <a:ext cx="86" cy="1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45" name="Rectangle 149"/>
            <p:cNvSpPr>
              <a:spLocks noChangeArrowheads="1"/>
            </p:cNvSpPr>
            <p:nvPr/>
          </p:nvSpPr>
          <p:spPr bwMode="auto">
            <a:xfrm>
              <a:off x="713" y="3230"/>
              <a:ext cx="4" cy="60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46" name="Line 150"/>
            <p:cNvSpPr>
              <a:spLocks noChangeShapeType="1"/>
            </p:cNvSpPr>
            <p:nvPr/>
          </p:nvSpPr>
          <p:spPr bwMode="auto">
            <a:xfrm>
              <a:off x="713" y="3230"/>
              <a:ext cx="1" cy="60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47" name="Rectangle 151"/>
            <p:cNvSpPr>
              <a:spLocks noChangeArrowheads="1"/>
            </p:cNvSpPr>
            <p:nvPr/>
          </p:nvSpPr>
          <p:spPr bwMode="auto">
            <a:xfrm>
              <a:off x="713" y="3831"/>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48" name="Line 152"/>
            <p:cNvSpPr>
              <a:spLocks noChangeShapeType="1"/>
            </p:cNvSpPr>
            <p:nvPr/>
          </p:nvSpPr>
          <p:spPr bwMode="auto">
            <a:xfrm>
              <a:off x="713" y="383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49" name="Line 153"/>
            <p:cNvSpPr>
              <a:spLocks noChangeShapeType="1"/>
            </p:cNvSpPr>
            <p:nvPr/>
          </p:nvSpPr>
          <p:spPr bwMode="auto">
            <a:xfrm>
              <a:off x="713" y="383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50" name="Rectangle 154"/>
            <p:cNvSpPr>
              <a:spLocks noChangeArrowheads="1"/>
            </p:cNvSpPr>
            <p:nvPr/>
          </p:nvSpPr>
          <p:spPr bwMode="auto">
            <a:xfrm>
              <a:off x="713" y="3831"/>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51" name="Line 155"/>
            <p:cNvSpPr>
              <a:spLocks noChangeShapeType="1"/>
            </p:cNvSpPr>
            <p:nvPr/>
          </p:nvSpPr>
          <p:spPr bwMode="auto">
            <a:xfrm>
              <a:off x="713" y="383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52" name="Line 156"/>
            <p:cNvSpPr>
              <a:spLocks noChangeShapeType="1"/>
            </p:cNvSpPr>
            <p:nvPr/>
          </p:nvSpPr>
          <p:spPr bwMode="auto">
            <a:xfrm>
              <a:off x="713" y="383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53" name="Rectangle 157"/>
            <p:cNvSpPr>
              <a:spLocks noChangeArrowheads="1"/>
            </p:cNvSpPr>
            <p:nvPr/>
          </p:nvSpPr>
          <p:spPr bwMode="auto">
            <a:xfrm>
              <a:off x="717" y="3831"/>
              <a:ext cx="1472"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54" name="Line 158"/>
            <p:cNvSpPr>
              <a:spLocks noChangeShapeType="1"/>
            </p:cNvSpPr>
            <p:nvPr/>
          </p:nvSpPr>
          <p:spPr bwMode="auto">
            <a:xfrm>
              <a:off x="717" y="3831"/>
              <a:ext cx="147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55" name="Rectangle 159"/>
            <p:cNvSpPr>
              <a:spLocks noChangeArrowheads="1"/>
            </p:cNvSpPr>
            <p:nvPr/>
          </p:nvSpPr>
          <p:spPr bwMode="auto">
            <a:xfrm>
              <a:off x="2189" y="3230"/>
              <a:ext cx="4" cy="60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56" name="Line 160"/>
            <p:cNvSpPr>
              <a:spLocks noChangeShapeType="1"/>
            </p:cNvSpPr>
            <p:nvPr/>
          </p:nvSpPr>
          <p:spPr bwMode="auto">
            <a:xfrm>
              <a:off x="2189" y="3230"/>
              <a:ext cx="1" cy="60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57" name="Rectangle 161"/>
            <p:cNvSpPr>
              <a:spLocks noChangeArrowheads="1"/>
            </p:cNvSpPr>
            <p:nvPr/>
          </p:nvSpPr>
          <p:spPr bwMode="auto">
            <a:xfrm>
              <a:off x="2189" y="3831"/>
              <a:ext cx="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58" name="Line 162"/>
            <p:cNvSpPr>
              <a:spLocks noChangeShapeType="1"/>
            </p:cNvSpPr>
            <p:nvPr/>
          </p:nvSpPr>
          <p:spPr bwMode="auto">
            <a:xfrm>
              <a:off x="2189" y="383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59" name="Line 163"/>
            <p:cNvSpPr>
              <a:spLocks noChangeShapeType="1"/>
            </p:cNvSpPr>
            <p:nvPr/>
          </p:nvSpPr>
          <p:spPr bwMode="auto">
            <a:xfrm>
              <a:off x="2189" y="383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60" name="Rectangle 164"/>
            <p:cNvSpPr>
              <a:spLocks noChangeArrowheads="1"/>
            </p:cNvSpPr>
            <p:nvPr/>
          </p:nvSpPr>
          <p:spPr bwMode="auto">
            <a:xfrm>
              <a:off x="2193" y="3831"/>
              <a:ext cx="2944"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61" name="Line 165"/>
            <p:cNvSpPr>
              <a:spLocks noChangeShapeType="1"/>
            </p:cNvSpPr>
            <p:nvPr/>
          </p:nvSpPr>
          <p:spPr bwMode="auto">
            <a:xfrm>
              <a:off x="2193" y="3831"/>
              <a:ext cx="294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62" name="Rectangle 166"/>
            <p:cNvSpPr>
              <a:spLocks noChangeArrowheads="1"/>
            </p:cNvSpPr>
            <p:nvPr/>
          </p:nvSpPr>
          <p:spPr bwMode="auto">
            <a:xfrm>
              <a:off x="5137" y="3230"/>
              <a:ext cx="5" cy="60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63" name="Line 167"/>
            <p:cNvSpPr>
              <a:spLocks noChangeShapeType="1"/>
            </p:cNvSpPr>
            <p:nvPr/>
          </p:nvSpPr>
          <p:spPr bwMode="auto">
            <a:xfrm>
              <a:off x="5137" y="3230"/>
              <a:ext cx="1" cy="60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64" name="Rectangle 168"/>
            <p:cNvSpPr>
              <a:spLocks noChangeArrowheads="1"/>
            </p:cNvSpPr>
            <p:nvPr/>
          </p:nvSpPr>
          <p:spPr bwMode="auto">
            <a:xfrm>
              <a:off x="5137" y="3831"/>
              <a:ext cx="5"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65" name="Line 169"/>
            <p:cNvSpPr>
              <a:spLocks noChangeShapeType="1"/>
            </p:cNvSpPr>
            <p:nvPr/>
          </p:nvSpPr>
          <p:spPr bwMode="auto">
            <a:xfrm>
              <a:off x="5137" y="3831"/>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66" name="Line 170"/>
            <p:cNvSpPr>
              <a:spLocks noChangeShapeType="1"/>
            </p:cNvSpPr>
            <p:nvPr/>
          </p:nvSpPr>
          <p:spPr bwMode="auto">
            <a:xfrm>
              <a:off x="5137" y="383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67" name="Rectangle 171"/>
            <p:cNvSpPr>
              <a:spLocks noChangeArrowheads="1"/>
            </p:cNvSpPr>
            <p:nvPr/>
          </p:nvSpPr>
          <p:spPr bwMode="auto">
            <a:xfrm>
              <a:off x="5137" y="3831"/>
              <a:ext cx="5"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068" name="Line 172"/>
            <p:cNvSpPr>
              <a:spLocks noChangeShapeType="1"/>
            </p:cNvSpPr>
            <p:nvPr/>
          </p:nvSpPr>
          <p:spPr bwMode="auto">
            <a:xfrm>
              <a:off x="5137" y="3831"/>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69" name="Line 173"/>
            <p:cNvSpPr>
              <a:spLocks noChangeShapeType="1"/>
            </p:cNvSpPr>
            <p:nvPr/>
          </p:nvSpPr>
          <p:spPr bwMode="auto">
            <a:xfrm>
              <a:off x="5137" y="3831"/>
              <a:ext cx="1" cy="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78" name="TextBox 177"/>
          <p:cNvSpPr txBox="1"/>
          <p:nvPr/>
        </p:nvSpPr>
        <p:spPr>
          <a:xfrm>
            <a:off x="1143000" y="6019800"/>
            <a:ext cx="2209800" cy="369332"/>
          </a:xfrm>
          <a:prstGeom prst="rect">
            <a:avLst/>
          </a:prstGeom>
          <a:noFill/>
        </p:spPr>
        <p:txBody>
          <a:bodyPr wrap="square" rtlCol="0">
            <a:spAutoFit/>
          </a:bodyPr>
          <a:lstStyle/>
          <a:p>
            <a:r>
              <a:rPr lang="en-US" b="1" dirty="0" smtClean="0">
                <a:solidFill>
                  <a:srgbClr val="000000"/>
                </a:solidFill>
                <a:latin typeface="Times New Roman" pitchFamily="18" charset="0"/>
                <a:cs typeface="Arial" pitchFamily="34" charset="0"/>
              </a:rPr>
              <a:t>*</a:t>
            </a:r>
            <a:r>
              <a:rPr lang="en-US" sz="1600" i="1" dirty="0" smtClean="0">
                <a:solidFill>
                  <a:srgbClr val="000000"/>
                </a:solidFill>
                <a:latin typeface="Times New Roman" pitchFamily="18" charset="0"/>
                <a:cs typeface="Arial" pitchFamily="34" charset="0"/>
              </a:rPr>
              <a:t>TSH categorized</a:t>
            </a:r>
            <a:endParaRPr lang="en-US" sz="1600" i="1" dirty="0"/>
          </a:p>
        </p:txBody>
      </p:sp>
    </p:spTree>
    <p:extLst>
      <p:ext uri="{BB962C8B-B14F-4D97-AF65-F5344CB8AC3E}">
        <p14:creationId xmlns="" xmlns:p14="http://schemas.microsoft.com/office/powerpoint/2010/main" val="3590626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0873" y="115888"/>
            <a:ext cx="7596554" cy="1143000"/>
          </a:xfrm>
          <a:prstGeom prst="rect">
            <a:avLst/>
          </a:prstGeom>
        </p:spPr>
        <p:txBody>
          <a:bodyPr/>
          <a:lstStyle>
            <a:lvl1pPr algn="ctr" defTabSz="1027113" rtl="0" eaLnBrk="0" fontAlgn="base" hangingPunct="0">
              <a:spcBef>
                <a:spcPct val="0"/>
              </a:spcBef>
              <a:spcAft>
                <a:spcPct val="0"/>
              </a:spcAft>
              <a:defRPr sz="4900">
                <a:solidFill>
                  <a:schemeClr val="tx2"/>
                </a:solidFill>
                <a:latin typeface="+mj-lt"/>
                <a:ea typeface="+mj-ea"/>
                <a:cs typeface="+mj-cs"/>
              </a:defRPr>
            </a:lvl1pPr>
            <a:lvl2pPr algn="ctr" defTabSz="1027113" rtl="0" eaLnBrk="0" fontAlgn="base" hangingPunct="0">
              <a:spcBef>
                <a:spcPct val="0"/>
              </a:spcBef>
              <a:spcAft>
                <a:spcPct val="0"/>
              </a:spcAft>
              <a:defRPr sz="4900">
                <a:solidFill>
                  <a:schemeClr val="tx2"/>
                </a:solidFill>
                <a:latin typeface="Arial" pitchFamily="34" charset="0"/>
                <a:ea typeface="宋体" pitchFamily="2" charset="-122"/>
              </a:defRPr>
            </a:lvl2pPr>
            <a:lvl3pPr algn="ctr" defTabSz="1027113" rtl="0" eaLnBrk="0" fontAlgn="base" hangingPunct="0">
              <a:spcBef>
                <a:spcPct val="0"/>
              </a:spcBef>
              <a:spcAft>
                <a:spcPct val="0"/>
              </a:spcAft>
              <a:defRPr sz="4900">
                <a:solidFill>
                  <a:schemeClr val="tx2"/>
                </a:solidFill>
                <a:latin typeface="Arial" pitchFamily="34" charset="0"/>
                <a:ea typeface="宋体" pitchFamily="2" charset="-122"/>
              </a:defRPr>
            </a:lvl3pPr>
            <a:lvl4pPr algn="ctr" defTabSz="1027113" rtl="0" eaLnBrk="0" fontAlgn="base" hangingPunct="0">
              <a:spcBef>
                <a:spcPct val="0"/>
              </a:spcBef>
              <a:spcAft>
                <a:spcPct val="0"/>
              </a:spcAft>
              <a:defRPr sz="4900">
                <a:solidFill>
                  <a:schemeClr val="tx2"/>
                </a:solidFill>
                <a:latin typeface="Arial" pitchFamily="34" charset="0"/>
                <a:ea typeface="宋体" pitchFamily="2" charset="-122"/>
              </a:defRPr>
            </a:lvl4pPr>
            <a:lvl5pPr algn="ctr" defTabSz="1027113" rtl="0" eaLnBrk="0" fontAlgn="base" hangingPunct="0">
              <a:spcBef>
                <a:spcPct val="0"/>
              </a:spcBef>
              <a:spcAft>
                <a:spcPct val="0"/>
              </a:spcAft>
              <a:defRPr sz="4900">
                <a:solidFill>
                  <a:schemeClr val="tx2"/>
                </a:solidFill>
                <a:latin typeface="Arial" pitchFamily="34" charset="0"/>
                <a:ea typeface="宋体" pitchFamily="2" charset="-122"/>
              </a:defRPr>
            </a:lvl5pPr>
            <a:lvl6pPr marL="457200" algn="ctr" defTabSz="1027113" rtl="0" fontAlgn="base">
              <a:spcBef>
                <a:spcPct val="0"/>
              </a:spcBef>
              <a:spcAft>
                <a:spcPct val="0"/>
              </a:spcAft>
              <a:defRPr sz="4900">
                <a:solidFill>
                  <a:schemeClr val="tx2"/>
                </a:solidFill>
                <a:latin typeface="Arial" pitchFamily="34" charset="0"/>
                <a:ea typeface="宋体" pitchFamily="2" charset="-122"/>
              </a:defRPr>
            </a:lvl6pPr>
            <a:lvl7pPr marL="914400" algn="ctr" defTabSz="1027113" rtl="0" fontAlgn="base">
              <a:spcBef>
                <a:spcPct val="0"/>
              </a:spcBef>
              <a:spcAft>
                <a:spcPct val="0"/>
              </a:spcAft>
              <a:defRPr sz="4900">
                <a:solidFill>
                  <a:schemeClr val="tx2"/>
                </a:solidFill>
                <a:latin typeface="Arial" pitchFamily="34" charset="0"/>
                <a:ea typeface="宋体" pitchFamily="2" charset="-122"/>
              </a:defRPr>
            </a:lvl7pPr>
            <a:lvl8pPr marL="1371600" algn="ctr" defTabSz="1027113" rtl="0" fontAlgn="base">
              <a:spcBef>
                <a:spcPct val="0"/>
              </a:spcBef>
              <a:spcAft>
                <a:spcPct val="0"/>
              </a:spcAft>
              <a:defRPr sz="4900">
                <a:solidFill>
                  <a:schemeClr val="tx2"/>
                </a:solidFill>
                <a:latin typeface="Arial" pitchFamily="34" charset="0"/>
                <a:ea typeface="宋体" pitchFamily="2" charset="-122"/>
              </a:defRPr>
            </a:lvl8pPr>
            <a:lvl9pPr marL="1828800" algn="ctr" defTabSz="1027113" rtl="0" fontAlgn="base">
              <a:spcBef>
                <a:spcPct val="0"/>
              </a:spcBef>
              <a:spcAft>
                <a:spcPct val="0"/>
              </a:spcAft>
              <a:defRPr sz="4900">
                <a:solidFill>
                  <a:schemeClr val="tx2"/>
                </a:solidFill>
                <a:latin typeface="Arial" pitchFamily="34" charset="0"/>
                <a:ea typeface="宋体" pitchFamily="2" charset="-122"/>
              </a:defRPr>
            </a:lvl9pPr>
          </a:lstStyle>
          <a:p>
            <a:pPr rtl="1">
              <a:defRPr/>
            </a:pPr>
            <a:r>
              <a:rPr lang="fa-IR" altLang="en-US" sz="4400" b="1" kern="0" dirty="0" smtClean="0">
                <a:solidFill>
                  <a:srgbClr val="FF0000"/>
                </a:solidFill>
                <a:cs typeface="B Mitra" pitchFamily="2" charset="-78"/>
              </a:rPr>
              <a:t>عناوین مطالب</a:t>
            </a:r>
            <a:endParaRPr lang="en-US" altLang="en-US" sz="4400" b="1" kern="0" dirty="0" smtClean="0">
              <a:solidFill>
                <a:srgbClr val="FF0000"/>
              </a:solidFill>
              <a:cs typeface="B Mitra" pitchFamily="2" charset="-78"/>
            </a:endParaRPr>
          </a:p>
        </p:txBody>
      </p:sp>
      <p:sp>
        <p:nvSpPr>
          <p:cNvPr id="5" name="Content Placeholder 2"/>
          <p:cNvSpPr txBox="1">
            <a:spLocks/>
          </p:cNvSpPr>
          <p:nvPr/>
        </p:nvSpPr>
        <p:spPr>
          <a:xfrm>
            <a:off x="517283" y="950913"/>
            <a:ext cx="8138746" cy="5357812"/>
          </a:xfrm>
          <a:prstGeom prst="rect">
            <a:avLst/>
          </a:prstGeom>
        </p:spPr>
        <p:txBody>
          <a:bodyPr/>
          <a:lstStyle>
            <a:lvl1pPr marL="384175" indent="-384175" algn="l" defTabSz="1027113" rtl="0" eaLnBrk="0" fontAlgn="base" hangingPunct="0">
              <a:spcBef>
                <a:spcPct val="20000"/>
              </a:spcBef>
              <a:spcAft>
                <a:spcPct val="0"/>
              </a:spcAft>
              <a:buChar char="•"/>
              <a:defRPr sz="3500">
                <a:solidFill>
                  <a:schemeClr val="tx1"/>
                </a:solidFill>
                <a:latin typeface="+mn-lt"/>
                <a:ea typeface="+mn-ea"/>
                <a:cs typeface="+mn-cs"/>
              </a:defRPr>
            </a:lvl1pPr>
            <a:lvl2pPr marL="835025" indent="-322263" algn="l" defTabSz="1027113" rtl="0" eaLnBrk="0" fontAlgn="base" hangingPunct="0">
              <a:spcBef>
                <a:spcPct val="20000"/>
              </a:spcBef>
              <a:spcAft>
                <a:spcPct val="0"/>
              </a:spcAft>
              <a:buChar char="–"/>
              <a:defRPr sz="3100">
                <a:solidFill>
                  <a:schemeClr val="tx1"/>
                </a:solidFill>
                <a:latin typeface="+mn-lt"/>
                <a:ea typeface="+mn-ea"/>
              </a:defRPr>
            </a:lvl2pPr>
            <a:lvl3pPr marL="1282700" indent="-255588" algn="l" defTabSz="1027113" rtl="0" eaLnBrk="0" fontAlgn="base" hangingPunct="0">
              <a:spcBef>
                <a:spcPct val="20000"/>
              </a:spcBef>
              <a:spcAft>
                <a:spcPct val="0"/>
              </a:spcAft>
              <a:buChar char="•"/>
              <a:defRPr sz="2600">
                <a:solidFill>
                  <a:schemeClr val="tx1"/>
                </a:solidFill>
                <a:latin typeface="+mn-lt"/>
                <a:ea typeface="+mn-ea"/>
              </a:defRPr>
            </a:lvl3pPr>
            <a:lvl4pPr marL="1797050" indent="-257175" algn="l" defTabSz="1027113" rtl="0" eaLnBrk="0" fontAlgn="base" hangingPunct="0">
              <a:spcBef>
                <a:spcPct val="20000"/>
              </a:spcBef>
              <a:spcAft>
                <a:spcPct val="0"/>
              </a:spcAft>
              <a:buChar char="–"/>
              <a:defRPr sz="2200">
                <a:solidFill>
                  <a:schemeClr val="tx1"/>
                </a:solidFill>
                <a:latin typeface="+mn-lt"/>
                <a:ea typeface="+mn-ea"/>
              </a:defRPr>
            </a:lvl4pPr>
            <a:lvl5pPr marL="2309813" indent="-255588" algn="l" defTabSz="1027113" rtl="0" eaLnBrk="0" fontAlgn="base" hangingPunct="0">
              <a:spcBef>
                <a:spcPct val="20000"/>
              </a:spcBef>
              <a:spcAft>
                <a:spcPct val="0"/>
              </a:spcAft>
              <a:buChar char="»"/>
              <a:defRPr sz="2200">
                <a:solidFill>
                  <a:schemeClr val="tx1"/>
                </a:solidFill>
                <a:latin typeface="+mn-lt"/>
                <a:ea typeface="+mn-ea"/>
              </a:defRPr>
            </a:lvl5pPr>
            <a:lvl6pPr marL="2767013" indent="-255588" algn="l" defTabSz="1027113" rtl="0" fontAlgn="base">
              <a:spcBef>
                <a:spcPct val="20000"/>
              </a:spcBef>
              <a:spcAft>
                <a:spcPct val="0"/>
              </a:spcAft>
              <a:buChar char="»"/>
              <a:defRPr sz="2200">
                <a:solidFill>
                  <a:schemeClr val="tx1"/>
                </a:solidFill>
                <a:latin typeface="+mn-lt"/>
                <a:ea typeface="+mn-ea"/>
              </a:defRPr>
            </a:lvl6pPr>
            <a:lvl7pPr marL="3224213" indent="-255588" algn="l" defTabSz="1027113" rtl="0" fontAlgn="base">
              <a:spcBef>
                <a:spcPct val="20000"/>
              </a:spcBef>
              <a:spcAft>
                <a:spcPct val="0"/>
              </a:spcAft>
              <a:buChar char="»"/>
              <a:defRPr sz="2200">
                <a:solidFill>
                  <a:schemeClr val="tx1"/>
                </a:solidFill>
                <a:latin typeface="+mn-lt"/>
                <a:ea typeface="+mn-ea"/>
              </a:defRPr>
            </a:lvl7pPr>
            <a:lvl8pPr marL="3681413" indent="-255588" algn="l" defTabSz="1027113" rtl="0" fontAlgn="base">
              <a:spcBef>
                <a:spcPct val="20000"/>
              </a:spcBef>
              <a:spcAft>
                <a:spcPct val="0"/>
              </a:spcAft>
              <a:buChar char="»"/>
              <a:defRPr sz="2200">
                <a:solidFill>
                  <a:schemeClr val="tx1"/>
                </a:solidFill>
                <a:latin typeface="+mn-lt"/>
                <a:ea typeface="+mn-ea"/>
              </a:defRPr>
            </a:lvl8pPr>
            <a:lvl9pPr marL="4138613" indent="-255588" algn="l" defTabSz="1027113" rtl="0" fontAlgn="base">
              <a:spcBef>
                <a:spcPct val="20000"/>
              </a:spcBef>
              <a:spcAft>
                <a:spcPct val="0"/>
              </a:spcAft>
              <a:buChar char="»"/>
              <a:defRPr sz="2200">
                <a:solidFill>
                  <a:schemeClr val="tx1"/>
                </a:solidFill>
                <a:latin typeface="+mn-lt"/>
                <a:ea typeface="+mn-ea"/>
              </a:defRPr>
            </a:lvl9pPr>
          </a:lstStyle>
          <a:p>
            <a:pPr algn="r" rtl="1">
              <a:buFont typeface="Wingdings" pitchFamily="2" charset="2"/>
              <a:buChar char="ü"/>
              <a:defRPr/>
            </a:pPr>
            <a:r>
              <a:rPr lang="fa-IR" sz="3600" kern="0" dirty="0" smtClean="0">
                <a:solidFill>
                  <a:srgbClr val="FF0000"/>
                </a:solidFill>
                <a:cs typeface="B Mitra" pitchFamily="2" charset="-78"/>
              </a:rPr>
              <a:t>مقدمه</a:t>
            </a:r>
            <a:endParaRPr lang="en-US" sz="3600" kern="0" dirty="0" smtClean="0">
              <a:solidFill>
                <a:srgbClr val="FF0000"/>
              </a:solidFill>
              <a:cs typeface="B Mitra" pitchFamily="2" charset="-78"/>
            </a:endParaRPr>
          </a:p>
          <a:p>
            <a:pPr lvl="2" algn="r" rtl="1">
              <a:spcBef>
                <a:spcPts val="0"/>
              </a:spcBef>
              <a:buFont typeface="Wingdings" panose="05000000000000000000" pitchFamily="2" charset="2"/>
              <a:buChar char="ü"/>
              <a:defRPr/>
            </a:pPr>
            <a:r>
              <a:rPr lang="fa-IR" sz="2800" kern="0" dirty="0">
                <a:cs typeface="B Mitra" pitchFamily="2" charset="-78"/>
              </a:rPr>
              <a:t>دلایل انتخاب موضوع و ضرورت اجرای </a:t>
            </a:r>
            <a:r>
              <a:rPr lang="fa-IR" sz="2800" kern="0" dirty="0" smtClean="0">
                <a:cs typeface="B Mitra" pitchFamily="2" charset="-78"/>
              </a:rPr>
              <a:t>طرح</a:t>
            </a:r>
          </a:p>
          <a:p>
            <a:pPr lvl="2" algn="r" rtl="1">
              <a:spcBef>
                <a:spcPts val="0"/>
              </a:spcBef>
              <a:buFont typeface="Wingdings" panose="05000000000000000000" pitchFamily="2" charset="2"/>
              <a:buChar char="ü"/>
              <a:defRPr/>
            </a:pPr>
            <a:r>
              <a:rPr lang="fa-IR" sz="2800" kern="0" dirty="0" smtClean="0">
                <a:cs typeface="B Mitra" pitchFamily="2" charset="-78"/>
              </a:rPr>
              <a:t>مرور اجمالی بر مطالعات پیشین</a:t>
            </a:r>
            <a:endParaRPr lang="fa-IR" sz="2800" kern="0" dirty="0">
              <a:cs typeface="B Mitra" pitchFamily="2" charset="-78"/>
            </a:endParaRPr>
          </a:p>
          <a:p>
            <a:pPr algn="r" rtl="1">
              <a:spcAft>
                <a:spcPts val="0"/>
              </a:spcAft>
              <a:buFont typeface="Wingdings" pitchFamily="2" charset="2"/>
              <a:buChar char="ü"/>
              <a:defRPr/>
            </a:pPr>
            <a:r>
              <a:rPr lang="fa-IR" sz="3600" kern="0" dirty="0" smtClean="0">
                <a:solidFill>
                  <a:srgbClr val="FF0000"/>
                </a:solidFill>
                <a:cs typeface="B Mitra" pitchFamily="2" charset="-78"/>
              </a:rPr>
              <a:t>اهداف</a:t>
            </a:r>
          </a:p>
          <a:p>
            <a:pPr lvl="2" algn="r" rtl="1">
              <a:spcBef>
                <a:spcPts val="0"/>
              </a:spcBef>
              <a:buFont typeface="Wingdings" panose="05000000000000000000" pitchFamily="2" charset="2"/>
              <a:buChar char="ü"/>
              <a:defRPr/>
            </a:pPr>
            <a:r>
              <a:rPr lang="fa-IR" sz="2800" kern="0" dirty="0" smtClean="0">
                <a:cs typeface="B Mitra" pitchFamily="2" charset="-78"/>
              </a:rPr>
              <a:t>هدف کلی، اهداف فرعی و اهداف کاربردی</a:t>
            </a:r>
          </a:p>
          <a:p>
            <a:pPr algn="r" rtl="1">
              <a:spcAft>
                <a:spcPts val="600"/>
              </a:spcAft>
              <a:buFont typeface="Wingdings" pitchFamily="2" charset="2"/>
              <a:buChar char="ü"/>
              <a:defRPr/>
            </a:pPr>
            <a:r>
              <a:rPr lang="fa-IR" sz="3600" kern="0" dirty="0" smtClean="0">
                <a:solidFill>
                  <a:srgbClr val="FF0000"/>
                </a:solidFill>
                <a:cs typeface="B Mitra" pitchFamily="2" charset="-78"/>
              </a:rPr>
              <a:t>مواد و روشها</a:t>
            </a:r>
            <a:endParaRPr lang="en-US" sz="3600" kern="0" dirty="0" smtClean="0">
              <a:solidFill>
                <a:srgbClr val="FF0000"/>
              </a:solidFill>
              <a:cs typeface="B Mitra" pitchFamily="2" charset="-78"/>
            </a:endParaRPr>
          </a:p>
          <a:p>
            <a:pPr lvl="2" algn="r" rtl="1">
              <a:spcBef>
                <a:spcPts val="0"/>
              </a:spcBef>
              <a:buFont typeface="Wingdings" panose="05000000000000000000" pitchFamily="2" charset="2"/>
              <a:buChar char="ü"/>
              <a:defRPr/>
            </a:pPr>
            <a:r>
              <a:rPr lang="fa-IR" sz="2800" kern="0" dirty="0" smtClean="0">
                <a:cs typeface="B Mitra" pitchFamily="2" charset="-78"/>
              </a:rPr>
              <a:t>نوع مطالعه</a:t>
            </a:r>
          </a:p>
          <a:p>
            <a:pPr lvl="2" algn="r" rtl="1">
              <a:spcBef>
                <a:spcPts val="0"/>
              </a:spcBef>
              <a:buFont typeface="Wingdings" panose="05000000000000000000" pitchFamily="2" charset="2"/>
              <a:buChar char="ü"/>
              <a:defRPr/>
            </a:pPr>
            <a:r>
              <a:rPr lang="ar-DZ" sz="2800" kern="0" dirty="0" smtClean="0">
                <a:cs typeface="B Mitra" pitchFamily="2" charset="-78"/>
              </a:rPr>
              <a:t>حجم نمونه و نحوه انتخاب افرا</a:t>
            </a:r>
            <a:r>
              <a:rPr lang="fa-IR" sz="2800" kern="0" dirty="0" smtClean="0">
                <a:cs typeface="B Mitra" pitchFamily="2" charset="-78"/>
              </a:rPr>
              <a:t>د</a:t>
            </a:r>
          </a:p>
          <a:p>
            <a:pPr lvl="2" algn="r" rtl="1">
              <a:spcBef>
                <a:spcPts val="0"/>
              </a:spcBef>
              <a:buFont typeface="Wingdings" panose="05000000000000000000" pitchFamily="2" charset="2"/>
              <a:buChar char="ü"/>
              <a:defRPr/>
            </a:pPr>
            <a:r>
              <a:rPr lang="fa-IR" sz="2800" kern="0" dirty="0" smtClean="0">
                <a:cs typeface="B Mitra" pitchFamily="2" charset="-78"/>
              </a:rPr>
              <a:t>روش اجرای تحقیق</a:t>
            </a:r>
          </a:p>
          <a:p>
            <a:pPr lvl="2" algn="r" rtl="1">
              <a:spcBef>
                <a:spcPts val="0"/>
              </a:spcBef>
              <a:buFont typeface="Wingdings" panose="05000000000000000000" pitchFamily="2" charset="2"/>
              <a:buChar char="ü"/>
              <a:defRPr/>
            </a:pPr>
            <a:r>
              <a:rPr lang="fa-IR" sz="2800" kern="0" dirty="0" smtClean="0">
                <a:cs typeface="B Mitra" pitchFamily="2" charset="-78"/>
              </a:rPr>
              <a:t>تجزیه و تحلیل آماری</a:t>
            </a:r>
          </a:p>
          <a:p>
            <a:pPr marL="512762" lvl="1" indent="0" algn="r" rtl="1">
              <a:buFontTx/>
              <a:buNone/>
              <a:defRPr/>
            </a:pPr>
            <a:endParaRPr lang="fa-IR" sz="3200" kern="0" dirty="0" smtClean="0"/>
          </a:p>
          <a:p>
            <a:pPr algn="r" rtl="1">
              <a:buFont typeface="Wingdings" pitchFamily="2" charset="2"/>
              <a:buChar char="ü"/>
              <a:defRPr/>
            </a:pPr>
            <a:endParaRPr lang="en-US" sz="3600" kern="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53400" cy="990600"/>
          </a:xfrm>
        </p:spPr>
        <p:txBody>
          <a:bodyPr>
            <a:normAutofit fontScale="90000"/>
          </a:bodyPr>
          <a:lstStyle/>
          <a:p>
            <a:r>
              <a:rPr lang="en-US" sz="2200" b="1" dirty="0"/>
              <a:t>Table 7. Percentage of </a:t>
            </a:r>
            <a:r>
              <a:rPr lang="en-US" sz="2200" b="1" dirty="0" smtClean="0"/>
              <a:t>participants </a:t>
            </a:r>
            <a:r>
              <a:rPr lang="en-US" sz="2200" b="1" dirty="0"/>
              <a:t>in </a:t>
            </a:r>
            <a:r>
              <a:rPr lang="en-US" sz="2200" b="1" dirty="0" smtClean="0"/>
              <a:t>TPO </a:t>
            </a:r>
            <a:r>
              <a:rPr lang="en-US" sz="2200" b="1" dirty="0"/>
              <a:t>related Category by </a:t>
            </a:r>
            <a:r>
              <a:rPr lang="en-US" sz="2200" b="1" dirty="0" smtClean="0"/>
              <a:t>phase and sex.</a:t>
            </a:r>
            <a:r>
              <a:rPr lang="en-US" dirty="0"/>
              <a:t/>
            </a:r>
            <a:br>
              <a:rPr lang="en-US" dirty="0"/>
            </a:br>
            <a:endParaRPr lang="en-US" dirty="0"/>
          </a:p>
        </p:txBody>
      </p:sp>
      <p:grpSp>
        <p:nvGrpSpPr>
          <p:cNvPr id="79875" name="Group 3"/>
          <p:cNvGrpSpPr>
            <a:grpSpLocks noChangeAspect="1"/>
          </p:cNvGrpSpPr>
          <p:nvPr/>
        </p:nvGrpSpPr>
        <p:grpSpPr bwMode="auto">
          <a:xfrm>
            <a:off x="587375" y="1676400"/>
            <a:ext cx="7794625" cy="4397375"/>
            <a:chOff x="370" y="1056"/>
            <a:chExt cx="4910" cy="2770"/>
          </a:xfrm>
        </p:grpSpPr>
        <p:sp>
          <p:nvSpPr>
            <p:cNvPr id="79874" name="AutoShape 2"/>
            <p:cNvSpPr>
              <a:spLocks noChangeAspect="1" noChangeArrowheads="1" noTextEdit="1"/>
            </p:cNvSpPr>
            <p:nvPr/>
          </p:nvSpPr>
          <p:spPr bwMode="auto">
            <a:xfrm>
              <a:off x="384" y="1056"/>
              <a:ext cx="4896" cy="27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80076" name="Group 204"/>
            <p:cNvGrpSpPr>
              <a:grpSpLocks/>
            </p:cNvGrpSpPr>
            <p:nvPr/>
          </p:nvGrpSpPr>
          <p:grpSpPr bwMode="auto">
            <a:xfrm>
              <a:off x="370" y="1056"/>
              <a:ext cx="4520" cy="1327"/>
              <a:chOff x="370" y="1056"/>
              <a:chExt cx="4520" cy="1327"/>
            </a:xfrm>
          </p:grpSpPr>
          <p:sp>
            <p:nvSpPr>
              <p:cNvPr id="79876" name="Rectangle 4"/>
              <p:cNvSpPr>
                <a:spLocks noChangeArrowheads="1"/>
              </p:cNvSpPr>
              <p:nvPr/>
            </p:nvSpPr>
            <p:spPr bwMode="auto">
              <a:xfrm>
                <a:off x="2736" y="1062"/>
                <a:ext cx="49" cy="16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77" name="Rectangle 5"/>
              <p:cNvSpPr>
                <a:spLocks noChangeArrowheads="1"/>
              </p:cNvSpPr>
              <p:nvPr/>
            </p:nvSpPr>
            <p:spPr bwMode="auto">
              <a:xfrm>
                <a:off x="4841" y="1062"/>
                <a:ext cx="47" cy="16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78" name="Rectangle 6"/>
              <p:cNvSpPr>
                <a:spLocks noChangeArrowheads="1"/>
              </p:cNvSpPr>
              <p:nvPr/>
            </p:nvSpPr>
            <p:spPr bwMode="auto">
              <a:xfrm>
                <a:off x="2736" y="1225"/>
                <a:ext cx="2152" cy="16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79" name="Rectangle 7"/>
              <p:cNvSpPr>
                <a:spLocks noChangeArrowheads="1"/>
              </p:cNvSpPr>
              <p:nvPr/>
            </p:nvSpPr>
            <p:spPr bwMode="auto">
              <a:xfrm>
                <a:off x="2785" y="1062"/>
                <a:ext cx="2056" cy="16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80" name="Rectangle 8"/>
              <p:cNvSpPr>
                <a:spLocks noChangeArrowheads="1"/>
              </p:cNvSpPr>
              <p:nvPr/>
            </p:nvSpPr>
            <p:spPr bwMode="auto">
              <a:xfrm>
                <a:off x="3628" y="1061"/>
                <a:ext cx="433"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Women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881" name="Rectangle 9"/>
              <p:cNvSpPr>
                <a:spLocks noChangeArrowheads="1"/>
              </p:cNvSpPr>
              <p:nvPr/>
            </p:nvSpPr>
            <p:spPr bwMode="auto">
              <a:xfrm>
                <a:off x="3547" y="106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882" name="Rectangle 10"/>
              <p:cNvSpPr>
                <a:spLocks noChangeArrowheads="1"/>
              </p:cNvSpPr>
              <p:nvPr/>
            </p:nvSpPr>
            <p:spPr bwMode="auto">
              <a:xfrm>
                <a:off x="1212" y="1062"/>
                <a:ext cx="48"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83" name="Rectangle 11"/>
              <p:cNvSpPr>
                <a:spLocks noChangeArrowheads="1"/>
              </p:cNvSpPr>
              <p:nvPr/>
            </p:nvSpPr>
            <p:spPr bwMode="auto">
              <a:xfrm>
                <a:off x="2684" y="1062"/>
                <a:ext cx="50"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84" name="Rectangle 12"/>
              <p:cNvSpPr>
                <a:spLocks noChangeArrowheads="1"/>
              </p:cNvSpPr>
              <p:nvPr/>
            </p:nvSpPr>
            <p:spPr bwMode="auto">
              <a:xfrm>
                <a:off x="1260" y="1062"/>
                <a:ext cx="1424" cy="16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85" name="Rectangle 13"/>
              <p:cNvSpPr>
                <a:spLocks noChangeArrowheads="1"/>
              </p:cNvSpPr>
              <p:nvPr/>
            </p:nvSpPr>
            <p:spPr bwMode="auto">
              <a:xfrm>
                <a:off x="1866" y="1061"/>
                <a:ext cx="273"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Men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886" name="Rectangle 14"/>
              <p:cNvSpPr>
                <a:spLocks noChangeArrowheads="1"/>
              </p:cNvSpPr>
              <p:nvPr/>
            </p:nvSpPr>
            <p:spPr bwMode="auto">
              <a:xfrm>
                <a:off x="1785" y="106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887" name="Rectangle 15"/>
              <p:cNvSpPr>
                <a:spLocks noChangeArrowheads="1"/>
              </p:cNvSpPr>
              <p:nvPr/>
            </p:nvSpPr>
            <p:spPr bwMode="auto">
              <a:xfrm>
                <a:off x="1260" y="1225"/>
                <a:ext cx="1424" cy="16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88" name="Rectangle 16"/>
              <p:cNvSpPr>
                <a:spLocks noChangeArrowheads="1"/>
              </p:cNvSpPr>
              <p:nvPr/>
            </p:nvSpPr>
            <p:spPr bwMode="auto">
              <a:xfrm>
                <a:off x="1943" y="1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889" name="Rectangle 17"/>
              <p:cNvSpPr>
                <a:spLocks noChangeArrowheads="1"/>
              </p:cNvSpPr>
              <p:nvPr/>
            </p:nvSpPr>
            <p:spPr bwMode="auto">
              <a:xfrm>
                <a:off x="1208" y="1056"/>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90" name="Line 18"/>
              <p:cNvSpPr>
                <a:spLocks noChangeShapeType="1"/>
              </p:cNvSpPr>
              <p:nvPr/>
            </p:nvSpPr>
            <p:spPr bwMode="auto">
              <a:xfrm>
                <a:off x="1208" y="105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891" name="Line 19"/>
              <p:cNvSpPr>
                <a:spLocks noChangeShapeType="1"/>
              </p:cNvSpPr>
              <p:nvPr/>
            </p:nvSpPr>
            <p:spPr bwMode="auto">
              <a:xfrm>
                <a:off x="1208" y="1056"/>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892" name="Rectangle 20"/>
              <p:cNvSpPr>
                <a:spLocks noChangeArrowheads="1"/>
              </p:cNvSpPr>
              <p:nvPr/>
            </p:nvSpPr>
            <p:spPr bwMode="auto">
              <a:xfrm>
                <a:off x="1208" y="1056"/>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93" name="Line 21"/>
              <p:cNvSpPr>
                <a:spLocks noChangeShapeType="1"/>
              </p:cNvSpPr>
              <p:nvPr/>
            </p:nvSpPr>
            <p:spPr bwMode="auto">
              <a:xfrm>
                <a:off x="1208" y="105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894" name="Line 22"/>
              <p:cNvSpPr>
                <a:spLocks noChangeShapeType="1"/>
              </p:cNvSpPr>
              <p:nvPr/>
            </p:nvSpPr>
            <p:spPr bwMode="auto">
              <a:xfrm>
                <a:off x="1208" y="1056"/>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895" name="Rectangle 23"/>
              <p:cNvSpPr>
                <a:spLocks noChangeArrowheads="1"/>
              </p:cNvSpPr>
              <p:nvPr/>
            </p:nvSpPr>
            <p:spPr bwMode="auto">
              <a:xfrm>
                <a:off x="1212" y="1056"/>
                <a:ext cx="1522"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96" name="Line 24"/>
              <p:cNvSpPr>
                <a:spLocks noChangeShapeType="1"/>
              </p:cNvSpPr>
              <p:nvPr/>
            </p:nvSpPr>
            <p:spPr bwMode="auto">
              <a:xfrm>
                <a:off x="1212" y="1056"/>
                <a:ext cx="152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897" name="Rectangle 25"/>
              <p:cNvSpPr>
                <a:spLocks noChangeArrowheads="1"/>
              </p:cNvSpPr>
              <p:nvPr/>
            </p:nvSpPr>
            <p:spPr bwMode="auto">
              <a:xfrm>
                <a:off x="2734" y="1056"/>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898" name="Line 26"/>
              <p:cNvSpPr>
                <a:spLocks noChangeShapeType="1"/>
              </p:cNvSpPr>
              <p:nvPr/>
            </p:nvSpPr>
            <p:spPr bwMode="auto">
              <a:xfrm>
                <a:off x="2734" y="105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899" name="Line 27"/>
              <p:cNvSpPr>
                <a:spLocks noChangeShapeType="1"/>
              </p:cNvSpPr>
              <p:nvPr/>
            </p:nvSpPr>
            <p:spPr bwMode="auto">
              <a:xfrm>
                <a:off x="2734" y="1056"/>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00" name="Rectangle 28"/>
              <p:cNvSpPr>
                <a:spLocks noChangeArrowheads="1"/>
              </p:cNvSpPr>
              <p:nvPr/>
            </p:nvSpPr>
            <p:spPr bwMode="auto">
              <a:xfrm>
                <a:off x="2738" y="1056"/>
                <a:ext cx="2152"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01" name="Line 29"/>
              <p:cNvSpPr>
                <a:spLocks noChangeShapeType="1"/>
              </p:cNvSpPr>
              <p:nvPr/>
            </p:nvSpPr>
            <p:spPr bwMode="auto">
              <a:xfrm>
                <a:off x="2738" y="1056"/>
                <a:ext cx="215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02" name="Rectangle 30"/>
              <p:cNvSpPr>
                <a:spLocks noChangeArrowheads="1"/>
              </p:cNvSpPr>
              <p:nvPr/>
            </p:nvSpPr>
            <p:spPr bwMode="auto">
              <a:xfrm>
                <a:off x="1208" y="1062"/>
                <a:ext cx="4" cy="32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03" name="Line 31"/>
              <p:cNvSpPr>
                <a:spLocks noChangeShapeType="1"/>
              </p:cNvSpPr>
              <p:nvPr/>
            </p:nvSpPr>
            <p:spPr bwMode="auto">
              <a:xfrm>
                <a:off x="1208" y="1062"/>
                <a:ext cx="1" cy="32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04" name="Rectangle 32"/>
              <p:cNvSpPr>
                <a:spLocks noChangeArrowheads="1"/>
              </p:cNvSpPr>
              <p:nvPr/>
            </p:nvSpPr>
            <p:spPr bwMode="auto">
              <a:xfrm>
                <a:off x="2734" y="1062"/>
                <a:ext cx="4" cy="32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05" name="Line 33"/>
              <p:cNvSpPr>
                <a:spLocks noChangeShapeType="1"/>
              </p:cNvSpPr>
              <p:nvPr/>
            </p:nvSpPr>
            <p:spPr bwMode="auto">
              <a:xfrm>
                <a:off x="2734" y="1062"/>
                <a:ext cx="1" cy="32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06" name="Rectangle 34"/>
              <p:cNvSpPr>
                <a:spLocks noChangeArrowheads="1"/>
              </p:cNvSpPr>
              <p:nvPr/>
            </p:nvSpPr>
            <p:spPr bwMode="auto">
              <a:xfrm>
                <a:off x="4214" y="1391"/>
                <a:ext cx="52"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07" name="Rectangle 35"/>
              <p:cNvSpPr>
                <a:spLocks noChangeArrowheads="1"/>
              </p:cNvSpPr>
              <p:nvPr/>
            </p:nvSpPr>
            <p:spPr bwMode="auto">
              <a:xfrm>
                <a:off x="4841" y="1391"/>
                <a:ext cx="47"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08" name="Rectangle 36"/>
              <p:cNvSpPr>
                <a:spLocks noChangeArrowheads="1"/>
              </p:cNvSpPr>
              <p:nvPr/>
            </p:nvSpPr>
            <p:spPr bwMode="auto">
              <a:xfrm>
                <a:off x="4214" y="1555"/>
                <a:ext cx="674"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09" name="Rectangle 37"/>
              <p:cNvSpPr>
                <a:spLocks noChangeArrowheads="1"/>
              </p:cNvSpPr>
              <p:nvPr/>
            </p:nvSpPr>
            <p:spPr bwMode="auto">
              <a:xfrm>
                <a:off x="4266" y="1391"/>
                <a:ext cx="575"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10" name="Rectangle 38"/>
              <p:cNvSpPr>
                <a:spLocks noChangeArrowheads="1"/>
              </p:cNvSpPr>
              <p:nvPr/>
            </p:nvSpPr>
            <p:spPr bwMode="auto">
              <a:xfrm>
                <a:off x="4527"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11" name="Rectangle 39"/>
              <p:cNvSpPr>
                <a:spLocks noChangeArrowheads="1"/>
              </p:cNvSpPr>
              <p:nvPr/>
            </p:nvSpPr>
            <p:spPr bwMode="auto">
              <a:xfrm>
                <a:off x="4446"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12" name="Rectangle 40"/>
              <p:cNvSpPr>
                <a:spLocks noChangeArrowheads="1"/>
              </p:cNvSpPr>
              <p:nvPr/>
            </p:nvSpPr>
            <p:spPr bwMode="auto">
              <a:xfrm>
                <a:off x="3709" y="1391"/>
                <a:ext cx="50"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13" name="Rectangle 41"/>
              <p:cNvSpPr>
                <a:spLocks noChangeArrowheads="1"/>
              </p:cNvSpPr>
              <p:nvPr/>
            </p:nvSpPr>
            <p:spPr bwMode="auto">
              <a:xfrm>
                <a:off x="4165" y="1391"/>
                <a:ext cx="47"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14" name="Rectangle 42"/>
              <p:cNvSpPr>
                <a:spLocks noChangeArrowheads="1"/>
              </p:cNvSpPr>
              <p:nvPr/>
            </p:nvSpPr>
            <p:spPr bwMode="auto">
              <a:xfrm>
                <a:off x="3709" y="1555"/>
                <a:ext cx="503"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15" name="Rectangle 43"/>
              <p:cNvSpPr>
                <a:spLocks noChangeArrowheads="1"/>
              </p:cNvSpPr>
              <p:nvPr/>
            </p:nvSpPr>
            <p:spPr bwMode="auto">
              <a:xfrm>
                <a:off x="3759" y="1391"/>
                <a:ext cx="406"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16" name="Rectangle 44"/>
              <p:cNvSpPr>
                <a:spLocks noChangeArrowheads="1"/>
              </p:cNvSpPr>
              <p:nvPr/>
            </p:nvSpPr>
            <p:spPr bwMode="auto">
              <a:xfrm>
                <a:off x="3937"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17" name="Rectangle 45"/>
              <p:cNvSpPr>
                <a:spLocks noChangeArrowheads="1"/>
              </p:cNvSpPr>
              <p:nvPr/>
            </p:nvSpPr>
            <p:spPr bwMode="auto">
              <a:xfrm>
                <a:off x="3856"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18" name="Rectangle 46"/>
              <p:cNvSpPr>
                <a:spLocks noChangeArrowheads="1"/>
              </p:cNvSpPr>
              <p:nvPr/>
            </p:nvSpPr>
            <p:spPr bwMode="auto">
              <a:xfrm>
                <a:off x="3202" y="1391"/>
                <a:ext cx="50"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19" name="Rectangle 47"/>
              <p:cNvSpPr>
                <a:spLocks noChangeArrowheads="1"/>
              </p:cNvSpPr>
              <p:nvPr/>
            </p:nvSpPr>
            <p:spPr bwMode="auto">
              <a:xfrm>
                <a:off x="3658" y="1391"/>
                <a:ext cx="47"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20" name="Rectangle 48"/>
              <p:cNvSpPr>
                <a:spLocks noChangeArrowheads="1"/>
              </p:cNvSpPr>
              <p:nvPr/>
            </p:nvSpPr>
            <p:spPr bwMode="auto">
              <a:xfrm>
                <a:off x="3202" y="1555"/>
                <a:ext cx="503"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21" name="Rectangle 49"/>
              <p:cNvSpPr>
                <a:spLocks noChangeArrowheads="1"/>
              </p:cNvSpPr>
              <p:nvPr/>
            </p:nvSpPr>
            <p:spPr bwMode="auto">
              <a:xfrm>
                <a:off x="3252" y="1391"/>
                <a:ext cx="406"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22" name="Rectangle 50"/>
              <p:cNvSpPr>
                <a:spLocks noChangeArrowheads="1"/>
              </p:cNvSpPr>
              <p:nvPr/>
            </p:nvSpPr>
            <p:spPr bwMode="auto">
              <a:xfrm>
                <a:off x="3430"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23" name="Rectangle 51"/>
              <p:cNvSpPr>
                <a:spLocks noChangeArrowheads="1"/>
              </p:cNvSpPr>
              <p:nvPr/>
            </p:nvSpPr>
            <p:spPr bwMode="auto">
              <a:xfrm>
                <a:off x="3349"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24" name="Rectangle 52"/>
              <p:cNvSpPr>
                <a:spLocks noChangeArrowheads="1"/>
              </p:cNvSpPr>
              <p:nvPr/>
            </p:nvSpPr>
            <p:spPr bwMode="auto">
              <a:xfrm>
                <a:off x="2738" y="1391"/>
                <a:ext cx="47"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25" name="Rectangle 53"/>
              <p:cNvSpPr>
                <a:spLocks noChangeArrowheads="1"/>
              </p:cNvSpPr>
              <p:nvPr/>
            </p:nvSpPr>
            <p:spPr bwMode="auto">
              <a:xfrm>
                <a:off x="3150" y="1391"/>
                <a:ext cx="48"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26" name="Rectangle 54"/>
              <p:cNvSpPr>
                <a:spLocks noChangeArrowheads="1"/>
              </p:cNvSpPr>
              <p:nvPr/>
            </p:nvSpPr>
            <p:spPr bwMode="auto">
              <a:xfrm>
                <a:off x="2738" y="1555"/>
                <a:ext cx="460"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27" name="Rectangle 55"/>
              <p:cNvSpPr>
                <a:spLocks noChangeArrowheads="1"/>
              </p:cNvSpPr>
              <p:nvPr/>
            </p:nvSpPr>
            <p:spPr bwMode="auto">
              <a:xfrm>
                <a:off x="2785" y="1391"/>
                <a:ext cx="365"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28" name="Rectangle 56"/>
              <p:cNvSpPr>
                <a:spLocks noChangeArrowheads="1"/>
              </p:cNvSpPr>
              <p:nvPr/>
            </p:nvSpPr>
            <p:spPr bwMode="auto">
              <a:xfrm>
                <a:off x="2943"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29" name="Rectangle 57"/>
              <p:cNvSpPr>
                <a:spLocks noChangeArrowheads="1"/>
              </p:cNvSpPr>
              <p:nvPr/>
            </p:nvSpPr>
            <p:spPr bwMode="auto">
              <a:xfrm>
                <a:off x="2862"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30" name="Rectangle 58"/>
              <p:cNvSpPr>
                <a:spLocks noChangeArrowheads="1"/>
              </p:cNvSpPr>
              <p:nvPr/>
            </p:nvSpPr>
            <p:spPr bwMode="auto">
              <a:xfrm>
                <a:off x="2276" y="1391"/>
                <a:ext cx="47"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31" name="Rectangle 59"/>
              <p:cNvSpPr>
                <a:spLocks noChangeArrowheads="1"/>
              </p:cNvSpPr>
              <p:nvPr/>
            </p:nvSpPr>
            <p:spPr bwMode="auto">
              <a:xfrm>
                <a:off x="2684" y="1391"/>
                <a:ext cx="50"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32" name="Rectangle 60"/>
              <p:cNvSpPr>
                <a:spLocks noChangeArrowheads="1"/>
              </p:cNvSpPr>
              <p:nvPr/>
            </p:nvSpPr>
            <p:spPr bwMode="auto">
              <a:xfrm>
                <a:off x="2276" y="1555"/>
                <a:ext cx="458"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33" name="Rectangle 61"/>
              <p:cNvSpPr>
                <a:spLocks noChangeArrowheads="1"/>
              </p:cNvSpPr>
              <p:nvPr/>
            </p:nvSpPr>
            <p:spPr bwMode="auto">
              <a:xfrm>
                <a:off x="2323" y="1391"/>
                <a:ext cx="361"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34" name="Rectangle 62"/>
              <p:cNvSpPr>
                <a:spLocks noChangeArrowheads="1"/>
              </p:cNvSpPr>
              <p:nvPr/>
            </p:nvSpPr>
            <p:spPr bwMode="auto">
              <a:xfrm>
                <a:off x="2479"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35" name="Rectangle 63"/>
              <p:cNvSpPr>
                <a:spLocks noChangeArrowheads="1"/>
              </p:cNvSpPr>
              <p:nvPr/>
            </p:nvSpPr>
            <p:spPr bwMode="auto">
              <a:xfrm>
                <a:off x="2398"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36" name="Rectangle 64"/>
              <p:cNvSpPr>
                <a:spLocks noChangeArrowheads="1"/>
              </p:cNvSpPr>
              <p:nvPr/>
            </p:nvSpPr>
            <p:spPr bwMode="auto">
              <a:xfrm>
                <a:off x="1943" y="1391"/>
                <a:ext cx="49"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37" name="Rectangle 65"/>
              <p:cNvSpPr>
                <a:spLocks noChangeArrowheads="1"/>
              </p:cNvSpPr>
              <p:nvPr/>
            </p:nvSpPr>
            <p:spPr bwMode="auto">
              <a:xfrm>
                <a:off x="2222" y="1391"/>
                <a:ext cx="50"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38" name="Rectangle 66"/>
              <p:cNvSpPr>
                <a:spLocks noChangeArrowheads="1"/>
              </p:cNvSpPr>
              <p:nvPr/>
            </p:nvSpPr>
            <p:spPr bwMode="auto">
              <a:xfrm>
                <a:off x="1943" y="1555"/>
                <a:ext cx="329"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39" name="Rectangle 67"/>
              <p:cNvSpPr>
                <a:spLocks noChangeArrowheads="1"/>
              </p:cNvSpPr>
              <p:nvPr/>
            </p:nvSpPr>
            <p:spPr bwMode="auto">
              <a:xfrm>
                <a:off x="1992" y="1391"/>
                <a:ext cx="230"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40" name="Rectangle 68"/>
              <p:cNvSpPr>
                <a:spLocks noChangeArrowheads="1"/>
              </p:cNvSpPr>
              <p:nvPr/>
            </p:nvSpPr>
            <p:spPr bwMode="auto">
              <a:xfrm>
                <a:off x="2080"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41" name="Rectangle 69"/>
              <p:cNvSpPr>
                <a:spLocks noChangeArrowheads="1"/>
              </p:cNvSpPr>
              <p:nvPr/>
            </p:nvSpPr>
            <p:spPr bwMode="auto">
              <a:xfrm>
                <a:off x="1999"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42" name="Rectangle 70"/>
              <p:cNvSpPr>
                <a:spLocks noChangeArrowheads="1"/>
              </p:cNvSpPr>
              <p:nvPr/>
            </p:nvSpPr>
            <p:spPr bwMode="auto">
              <a:xfrm>
                <a:off x="1611" y="1391"/>
                <a:ext cx="48"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43" name="Rectangle 71"/>
              <p:cNvSpPr>
                <a:spLocks noChangeArrowheads="1"/>
              </p:cNvSpPr>
              <p:nvPr/>
            </p:nvSpPr>
            <p:spPr bwMode="auto">
              <a:xfrm>
                <a:off x="1891" y="1391"/>
                <a:ext cx="47"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44" name="Rectangle 72"/>
              <p:cNvSpPr>
                <a:spLocks noChangeArrowheads="1"/>
              </p:cNvSpPr>
              <p:nvPr/>
            </p:nvSpPr>
            <p:spPr bwMode="auto">
              <a:xfrm>
                <a:off x="1611" y="1555"/>
                <a:ext cx="327"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45" name="Rectangle 73"/>
              <p:cNvSpPr>
                <a:spLocks noChangeArrowheads="1"/>
              </p:cNvSpPr>
              <p:nvPr/>
            </p:nvSpPr>
            <p:spPr bwMode="auto">
              <a:xfrm>
                <a:off x="1659" y="1391"/>
                <a:ext cx="232"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46" name="Rectangle 74"/>
              <p:cNvSpPr>
                <a:spLocks noChangeArrowheads="1"/>
              </p:cNvSpPr>
              <p:nvPr/>
            </p:nvSpPr>
            <p:spPr bwMode="auto">
              <a:xfrm>
                <a:off x="1749"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47" name="Rectangle 75"/>
              <p:cNvSpPr>
                <a:spLocks noChangeArrowheads="1"/>
              </p:cNvSpPr>
              <p:nvPr/>
            </p:nvSpPr>
            <p:spPr bwMode="auto">
              <a:xfrm>
                <a:off x="1667"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48" name="Rectangle 76"/>
              <p:cNvSpPr>
                <a:spLocks noChangeArrowheads="1"/>
              </p:cNvSpPr>
              <p:nvPr/>
            </p:nvSpPr>
            <p:spPr bwMode="auto">
              <a:xfrm>
                <a:off x="1212" y="1391"/>
                <a:ext cx="48"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49" name="Rectangle 77"/>
              <p:cNvSpPr>
                <a:spLocks noChangeArrowheads="1"/>
              </p:cNvSpPr>
              <p:nvPr/>
            </p:nvSpPr>
            <p:spPr bwMode="auto">
              <a:xfrm>
                <a:off x="1557" y="1391"/>
                <a:ext cx="50"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50" name="Rectangle 78"/>
              <p:cNvSpPr>
                <a:spLocks noChangeArrowheads="1"/>
              </p:cNvSpPr>
              <p:nvPr/>
            </p:nvSpPr>
            <p:spPr bwMode="auto">
              <a:xfrm>
                <a:off x="1212" y="1555"/>
                <a:ext cx="395" cy="32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51" name="Rectangle 79"/>
              <p:cNvSpPr>
                <a:spLocks noChangeArrowheads="1"/>
              </p:cNvSpPr>
              <p:nvPr/>
            </p:nvSpPr>
            <p:spPr bwMode="auto">
              <a:xfrm>
                <a:off x="1260" y="1391"/>
                <a:ext cx="297"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52" name="Rectangle 80"/>
              <p:cNvSpPr>
                <a:spLocks noChangeArrowheads="1"/>
              </p:cNvSpPr>
              <p:nvPr/>
            </p:nvSpPr>
            <p:spPr bwMode="auto">
              <a:xfrm>
                <a:off x="1384" y="1391"/>
                <a:ext cx="10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53" name="Rectangle 81"/>
              <p:cNvSpPr>
                <a:spLocks noChangeArrowheads="1"/>
              </p:cNvSpPr>
              <p:nvPr/>
            </p:nvSpPr>
            <p:spPr bwMode="auto">
              <a:xfrm>
                <a:off x="1302" y="1391"/>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54" name="Rectangle 82"/>
              <p:cNvSpPr>
                <a:spLocks noChangeArrowheads="1"/>
              </p:cNvSpPr>
              <p:nvPr/>
            </p:nvSpPr>
            <p:spPr bwMode="auto">
              <a:xfrm>
                <a:off x="372" y="1391"/>
                <a:ext cx="47" cy="48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55" name="Rectangle 83"/>
              <p:cNvSpPr>
                <a:spLocks noChangeArrowheads="1"/>
              </p:cNvSpPr>
              <p:nvPr/>
            </p:nvSpPr>
            <p:spPr bwMode="auto">
              <a:xfrm>
                <a:off x="1158" y="1391"/>
                <a:ext cx="52" cy="48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56" name="Rectangle 84"/>
              <p:cNvSpPr>
                <a:spLocks noChangeArrowheads="1"/>
              </p:cNvSpPr>
              <p:nvPr/>
            </p:nvSpPr>
            <p:spPr bwMode="auto">
              <a:xfrm>
                <a:off x="419" y="1391"/>
                <a:ext cx="739"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57" name="Rectangle 85"/>
              <p:cNvSpPr>
                <a:spLocks noChangeArrowheads="1"/>
              </p:cNvSpPr>
              <p:nvPr/>
            </p:nvSpPr>
            <p:spPr bwMode="auto">
              <a:xfrm>
                <a:off x="608" y="1391"/>
                <a:ext cx="453"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Tpo Ab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58" name="Rectangle 86"/>
              <p:cNvSpPr>
                <a:spLocks noChangeArrowheads="1"/>
              </p:cNvSpPr>
              <p:nvPr/>
            </p:nvSpPr>
            <p:spPr bwMode="auto">
              <a:xfrm>
                <a:off x="419" y="1555"/>
                <a:ext cx="739"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59" name="Rectangle 87"/>
              <p:cNvSpPr>
                <a:spLocks noChangeArrowheads="1"/>
              </p:cNvSpPr>
              <p:nvPr/>
            </p:nvSpPr>
            <p:spPr bwMode="auto">
              <a:xfrm>
                <a:off x="462" y="1554"/>
                <a:ext cx="721"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000000"/>
                    </a:solidFill>
                    <a:effectLst/>
                    <a:latin typeface="Times New Roman" pitchFamily="18" charset="0"/>
                    <a:cs typeface="Arial" pitchFamily="34" charset="0"/>
                  </a:rPr>
                  <a:t>consentration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9960" name="Rectangle 88"/>
              <p:cNvSpPr>
                <a:spLocks noChangeArrowheads="1"/>
              </p:cNvSpPr>
              <p:nvPr/>
            </p:nvSpPr>
            <p:spPr bwMode="auto">
              <a:xfrm>
                <a:off x="381" y="155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61" name="Rectangle 89"/>
              <p:cNvSpPr>
                <a:spLocks noChangeArrowheads="1"/>
              </p:cNvSpPr>
              <p:nvPr/>
            </p:nvSpPr>
            <p:spPr bwMode="auto">
              <a:xfrm>
                <a:off x="419" y="1715"/>
                <a:ext cx="739" cy="16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62" name="Rectangle 90"/>
              <p:cNvSpPr>
                <a:spLocks noChangeArrowheads="1"/>
              </p:cNvSpPr>
              <p:nvPr/>
            </p:nvSpPr>
            <p:spPr bwMode="auto">
              <a:xfrm>
                <a:off x="536" y="1715"/>
                <a:ext cx="572"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at baseline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63" name="Rectangle 91"/>
              <p:cNvSpPr>
                <a:spLocks noChangeArrowheads="1"/>
              </p:cNvSpPr>
              <p:nvPr/>
            </p:nvSpPr>
            <p:spPr bwMode="auto">
              <a:xfrm>
                <a:off x="455" y="171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964" name="Rectangle 92"/>
              <p:cNvSpPr>
                <a:spLocks noChangeArrowheads="1"/>
              </p:cNvSpPr>
              <p:nvPr/>
            </p:nvSpPr>
            <p:spPr bwMode="auto">
              <a:xfrm>
                <a:off x="370" y="1386"/>
                <a:ext cx="838"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65" name="Line 93"/>
              <p:cNvSpPr>
                <a:spLocks noChangeShapeType="1"/>
              </p:cNvSpPr>
              <p:nvPr/>
            </p:nvSpPr>
            <p:spPr bwMode="auto">
              <a:xfrm>
                <a:off x="370" y="1386"/>
                <a:ext cx="8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66" name="Rectangle 94"/>
              <p:cNvSpPr>
                <a:spLocks noChangeArrowheads="1"/>
              </p:cNvSpPr>
              <p:nvPr/>
            </p:nvSpPr>
            <p:spPr bwMode="auto">
              <a:xfrm>
                <a:off x="1208" y="1386"/>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67" name="Line 95"/>
              <p:cNvSpPr>
                <a:spLocks noChangeShapeType="1"/>
              </p:cNvSpPr>
              <p:nvPr/>
            </p:nvSpPr>
            <p:spPr bwMode="auto">
              <a:xfrm>
                <a:off x="1208" y="138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68" name="Line 96"/>
              <p:cNvSpPr>
                <a:spLocks noChangeShapeType="1"/>
              </p:cNvSpPr>
              <p:nvPr/>
            </p:nvSpPr>
            <p:spPr bwMode="auto">
              <a:xfrm>
                <a:off x="1208"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69" name="Rectangle 97"/>
              <p:cNvSpPr>
                <a:spLocks noChangeArrowheads="1"/>
              </p:cNvSpPr>
              <p:nvPr/>
            </p:nvSpPr>
            <p:spPr bwMode="auto">
              <a:xfrm>
                <a:off x="1212" y="1386"/>
                <a:ext cx="39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70" name="Line 98"/>
              <p:cNvSpPr>
                <a:spLocks noChangeShapeType="1"/>
              </p:cNvSpPr>
              <p:nvPr/>
            </p:nvSpPr>
            <p:spPr bwMode="auto">
              <a:xfrm>
                <a:off x="1212" y="1386"/>
                <a:ext cx="39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71" name="Rectangle 99"/>
              <p:cNvSpPr>
                <a:spLocks noChangeArrowheads="1"/>
              </p:cNvSpPr>
              <p:nvPr/>
            </p:nvSpPr>
            <p:spPr bwMode="auto">
              <a:xfrm>
                <a:off x="1607" y="1386"/>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72" name="Line 100"/>
              <p:cNvSpPr>
                <a:spLocks noChangeShapeType="1"/>
              </p:cNvSpPr>
              <p:nvPr/>
            </p:nvSpPr>
            <p:spPr bwMode="auto">
              <a:xfrm>
                <a:off x="1607" y="138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73" name="Line 101"/>
              <p:cNvSpPr>
                <a:spLocks noChangeShapeType="1"/>
              </p:cNvSpPr>
              <p:nvPr/>
            </p:nvSpPr>
            <p:spPr bwMode="auto">
              <a:xfrm>
                <a:off x="1607"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74" name="Rectangle 102"/>
              <p:cNvSpPr>
                <a:spLocks noChangeArrowheads="1"/>
              </p:cNvSpPr>
              <p:nvPr/>
            </p:nvSpPr>
            <p:spPr bwMode="auto">
              <a:xfrm>
                <a:off x="1611" y="1386"/>
                <a:ext cx="327"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75" name="Line 103"/>
              <p:cNvSpPr>
                <a:spLocks noChangeShapeType="1"/>
              </p:cNvSpPr>
              <p:nvPr/>
            </p:nvSpPr>
            <p:spPr bwMode="auto">
              <a:xfrm>
                <a:off x="1611" y="1386"/>
                <a:ext cx="32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76" name="Rectangle 104"/>
              <p:cNvSpPr>
                <a:spLocks noChangeArrowheads="1"/>
              </p:cNvSpPr>
              <p:nvPr/>
            </p:nvSpPr>
            <p:spPr bwMode="auto">
              <a:xfrm>
                <a:off x="1938" y="1386"/>
                <a:ext cx="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77" name="Line 105"/>
              <p:cNvSpPr>
                <a:spLocks noChangeShapeType="1"/>
              </p:cNvSpPr>
              <p:nvPr/>
            </p:nvSpPr>
            <p:spPr bwMode="auto">
              <a:xfrm>
                <a:off x="1938" y="1386"/>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78" name="Line 106"/>
              <p:cNvSpPr>
                <a:spLocks noChangeShapeType="1"/>
              </p:cNvSpPr>
              <p:nvPr/>
            </p:nvSpPr>
            <p:spPr bwMode="auto">
              <a:xfrm>
                <a:off x="1938"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79" name="Rectangle 107"/>
              <p:cNvSpPr>
                <a:spLocks noChangeArrowheads="1"/>
              </p:cNvSpPr>
              <p:nvPr/>
            </p:nvSpPr>
            <p:spPr bwMode="auto">
              <a:xfrm>
                <a:off x="1943" y="1386"/>
                <a:ext cx="329"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80" name="Line 108"/>
              <p:cNvSpPr>
                <a:spLocks noChangeShapeType="1"/>
              </p:cNvSpPr>
              <p:nvPr/>
            </p:nvSpPr>
            <p:spPr bwMode="auto">
              <a:xfrm>
                <a:off x="1943" y="1386"/>
                <a:ext cx="32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81" name="Rectangle 109"/>
              <p:cNvSpPr>
                <a:spLocks noChangeArrowheads="1"/>
              </p:cNvSpPr>
              <p:nvPr/>
            </p:nvSpPr>
            <p:spPr bwMode="auto">
              <a:xfrm>
                <a:off x="2272" y="1386"/>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82" name="Line 110"/>
              <p:cNvSpPr>
                <a:spLocks noChangeShapeType="1"/>
              </p:cNvSpPr>
              <p:nvPr/>
            </p:nvSpPr>
            <p:spPr bwMode="auto">
              <a:xfrm>
                <a:off x="2272" y="138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83" name="Line 111"/>
              <p:cNvSpPr>
                <a:spLocks noChangeShapeType="1"/>
              </p:cNvSpPr>
              <p:nvPr/>
            </p:nvSpPr>
            <p:spPr bwMode="auto">
              <a:xfrm>
                <a:off x="2272"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84" name="Rectangle 112"/>
              <p:cNvSpPr>
                <a:spLocks noChangeArrowheads="1"/>
              </p:cNvSpPr>
              <p:nvPr/>
            </p:nvSpPr>
            <p:spPr bwMode="auto">
              <a:xfrm>
                <a:off x="2276" y="1386"/>
                <a:ext cx="458"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85" name="Line 113"/>
              <p:cNvSpPr>
                <a:spLocks noChangeShapeType="1"/>
              </p:cNvSpPr>
              <p:nvPr/>
            </p:nvSpPr>
            <p:spPr bwMode="auto">
              <a:xfrm>
                <a:off x="2276" y="1386"/>
                <a:ext cx="45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86" name="Rectangle 114"/>
              <p:cNvSpPr>
                <a:spLocks noChangeArrowheads="1"/>
              </p:cNvSpPr>
              <p:nvPr/>
            </p:nvSpPr>
            <p:spPr bwMode="auto">
              <a:xfrm>
                <a:off x="2734" y="1386"/>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87" name="Line 115"/>
              <p:cNvSpPr>
                <a:spLocks noChangeShapeType="1"/>
              </p:cNvSpPr>
              <p:nvPr/>
            </p:nvSpPr>
            <p:spPr bwMode="auto">
              <a:xfrm>
                <a:off x="2734" y="138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88" name="Line 116"/>
              <p:cNvSpPr>
                <a:spLocks noChangeShapeType="1"/>
              </p:cNvSpPr>
              <p:nvPr/>
            </p:nvSpPr>
            <p:spPr bwMode="auto">
              <a:xfrm>
                <a:off x="2734"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89" name="Rectangle 117"/>
              <p:cNvSpPr>
                <a:spLocks noChangeArrowheads="1"/>
              </p:cNvSpPr>
              <p:nvPr/>
            </p:nvSpPr>
            <p:spPr bwMode="auto">
              <a:xfrm>
                <a:off x="2738" y="1386"/>
                <a:ext cx="460"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90" name="Line 118"/>
              <p:cNvSpPr>
                <a:spLocks noChangeShapeType="1"/>
              </p:cNvSpPr>
              <p:nvPr/>
            </p:nvSpPr>
            <p:spPr bwMode="auto">
              <a:xfrm>
                <a:off x="2738" y="1386"/>
                <a:ext cx="46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91" name="Rectangle 119"/>
              <p:cNvSpPr>
                <a:spLocks noChangeArrowheads="1"/>
              </p:cNvSpPr>
              <p:nvPr/>
            </p:nvSpPr>
            <p:spPr bwMode="auto">
              <a:xfrm>
                <a:off x="3198" y="1386"/>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92" name="Line 120"/>
              <p:cNvSpPr>
                <a:spLocks noChangeShapeType="1"/>
              </p:cNvSpPr>
              <p:nvPr/>
            </p:nvSpPr>
            <p:spPr bwMode="auto">
              <a:xfrm>
                <a:off x="3198" y="138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93" name="Line 121"/>
              <p:cNvSpPr>
                <a:spLocks noChangeShapeType="1"/>
              </p:cNvSpPr>
              <p:nvPr/>
            </p:nvSpPr>
            <p:spPr bwMode="auto">
              <a:xfrm>
                <a:off x="3198"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94" name="Rectangle 122"/>
              <p:cNvSpPr>
                <a:spLocks noChangeArrowheads="1"/>
              </p:cNvSpPr>
              <p:nvPr/>
            </p:nvSpPr>
            <p:spPr bwMode="auto">
              <a:xfrm>
                <a:off x="3202" y="1386"/>
                <a:ext cx="50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95" name="Line 123"/>
              <p:cNvSpPr>
                <a:spLocks noChangeShapeType="1"/>
              </p:cNvSpPr>
              <p:nvPr/>
            </p:nvSpPr>
            <p:spPr bwMode="auto">
              <a:xfrm>
                <a:off x="3202" y="1386"/>
                <a:ext cx="50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96" name="Rectangle 124"/>
              <p:cNvSpPr>
                <a:spLocks noChangeArrowheads="1"/>
              </p:cNvSpPr>
              <p:nvPr/>
            </p:nvSpPr>
            <p:spPr bwMode="auto">
              <a:xfrm>
                <a:off x="3705" y="1386"/>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9997" name="Line 125"/>
              <p:cNvSpPr>
                <a:spLocks noChangeShapeType="1"/>
              </p:cNvSpPr>
              <p:nvPr/>
            </p:nvSpPr>
            <p:spPr bwMode="auto">
              <a:xfrm>
                <a:off x="3705" y="138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98" name="Line 126"/>
              <p:cNvSpPr>
                <a:spLocks noChangeShapeType="1"/>
              </p:cNvSpPr>
              <p:nvPr/>
            </p:nvSpPr>
            <p:spPr bwMode="auto">
              <a:xfrm>
                <a:off x="3705"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99" name="Rectangle 127"/>
              <p:cNvSpPr>
                <a:spLocks noChangeArrowheads="1"/>
              </p:cNvSpPr>
              <p:nvPr/>
            </p:nvSpPr>
            <p:spPr bwMode="auto">
              <a:xfrm>
                <a:off x="3709" y="1386"/>
                <a:ext cx="50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00" name="Line 128"/>
              <p:cNvSpPr>
                <a:spLocks noChangeShapeType="1"/>
              </p:cNvSpPr>
              <p:nvPr/>
            </p:nvSpPr>
            <p:spPr bwMode="auto">
              <a:xfrm>
                <a:off x="3709" y="1386"/>
                <a:ext cx="50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01" name="Rectangle 129"/>
              <p:cNvSpPr>
                <a:spLocks noChangeArrowheads="1"/>
              </p:cNvSpPr>
              <p:nvPr/>
            </p:nvSpPr>
            <p:spPr bwMode="auto">
              <a:xfrm>
                <a:off x="4212" y="1386"/>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02" name="Line 130"/>
              <p:cNvSpPr>
                <a:spLocks noChangeShapeType="1"/>
              </p:cNvSpPr>
              <p:nvPr/>
            </p:nvSpPr>
            <p:spPr bwMode="auto">
              <a:xfrm>
                <a:off x="4212" y="1386"/>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03" name="Line 131"/>
              <p:cNvSpPr>
                <a:spLocks noChangeShapeType="1"/>
              </p:cNvSpPr>
              <p:nvPr/>
            </p:nvSpPr>
            <p:spPr bwMode="auto">
              <a:xfrm>
                <a:off x="4212" y="1386"/>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04" name="Rectangle 132"/>
              <p:cNvSpPr>
                <a:spLocks noChangeArrowheads="1"/>
              </p:cNvSpPr>
              <p:nvPr/>
            </p:nvSpPr>
            <p:spPr bwMode="auto">
              <a:xfrm>
                <a:off x="4216" y="1386"/>
                <a:ext cx="67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05" name="Line 133"/>
              <p:cNvSpPr>
                <a:spLocks noChangeShapeType="1"/>
              </p:cNvSpPr>
              <p:nvPr/>
            </p:nvSpPr>
            <p:spPr bwMode="auto">
              <a:xfrm>
                <a:off x="4216" y="1386"/>
                <a:ext cx="67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06" name="Rectangle 134"/>
              <p:cNvSpPr>
                <a:spLocks noChangeArrowheads="1"/>
              </p:cNvSpPr>
              <p:nvPr/>
            </p:nvSpPr>
            <p:spPr bwMode="auto">
              <a:xfrm>
                <a:off x="1208" y="1391"/>
                <a:ext cx="4"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07" name="Line 135"/>
              <p:cNvSpPr>
                <a:spLocks noChangeShapeType="1"/>
              </p:cNvSpPr>
              <p:nvPr/>
            </p:nvSpPr>
            <p:spPr bwMode="auto">
              <a:xfrm>
                <a:off x="1208"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08" name="Rectangle 136"/>
              <p:cNvSpPr>
                <a:spLocks noChangeArrowheads="1"/>
              </p:cNvSpPr>
              <p:nvPr/>
            </p:nvSpPr>
            <p:spPr bwMode="auto">
              <a:xfrm>
                <a:off x="1607" y="1391"/>
                <a:ext cx="4"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09" name="Line 137"/>
              <p:cNvSpPr>
                <a:spLocks noChangeShapeType="1"/>
              </p:cNvSpPr>
              <p:nvPr/>
            </p:nvSpPr>
            <p:spPr bwMode="auto">
              <a:xfrm>
                <a:off x="1607"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10" name="Rectangle 138"/>
              <p:cNvSpPr>
                <a:spLocks noChangeArrowheads="1"/>
              </p:cNvSpPr>
              <p:nvPr/>
            </p:nvSpPr>
            <p:spPr bwMode="auto">
              <a:xfrm>
                <a:off x="1938" y="1391"/>
                <a:ext cx="5"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11" name="Line 139"/>
              <p:cNvSpPr>
                <a:spLocks noChangeShapeType="1"/>
              </p:cNvSpPr>
              <p:nvPr/>
            </p:nvSpPr>
            <p:spPr bwMode="auto">
              <a:xfrm>
                <a:off x="1938"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12" name="Rectangle 140"/>
              <p:cNvSpPr>
                <a:spLocks noChangeArrowheads="1"/>
              </p:cNvSpPr>
              <p:nvPr/>
            </p:nvSpPr>
            <p:spPr bwMode="auto">
              <a:xfrm>
                <a:off x="2272" y="1391"/>
                <a:ext cx="4"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13" name="Line 141"/>
              <p:cNvSpPr>
                <a:spLocks noChangeShapeType="1"/>
              </p:cNvSpPr>
              <p:nvPr/>
            </p:nvSpPr>
            <p:spPr bwMode="auto">
              <a:xfrm>
                <a:off x="2272"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14" name="Rectangle 142"/>
              <p:cNvSpPr>
                <a:spLocks noChangeArrowheads="1"/>
              </p:cNvSpPr>
              <p:nvPr/>
            </p:nvSpPr>
            <p:spPr bwMode="auto">
              <a:xfrm>
                <a:off x="2734" y="1391"/>
                <a:ext cx="4"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15" name="Line 143"/>
              <p:cNvSpPr>
                <a:spLocks noChangeShapeType="1"/>
              </p:cNvSpPr>
              <p:nvPr/>
            </p:nvSpPr>
            <p:spPr bwMode="auto">
              <a:xfrm>
                <a:off x="2734"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16" name="Rectangle 144"/>
              <p:cNvSpPr>
                <a:spLocks noChangeArrowheads="1"/>
              </p:cNvSpPr>
              <p:nvPr/>
            </p:nvSpPr>
            <p:spPr bwMode="auto">
              <a:xfrm>
                <a:off x="3198" y="1391"/>
                <a:ext cx="4"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17" name="Line 145"/>
              <p:cNvSpPr>
                <a:spLocks noChangeShapeType="1"/>
              </p:cNvSpPr>
              <p:nvPr/>
            </p:nvSpPr>
            <p:spPr bwMode="auto">
              <a:xfrm>
                <a:off x="3198"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18" name="Rectangle 146"/>
              <p:cNvSpPr>
                <a:spLocks noChangeArrowheads="1"/>
              </p:cNvSpPr>
              <p:nvPr/>
            </p:nvSpPr>
            <p:spPr bwMode="auto">
              <a:xfrm>
                <a:off x="3705" y="1391"/>
                <a:ext cx="4"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19" name="Line 147"/>
              <p:cNvSpPr>
                <a:spLocks noChangeShapeType="1"/>
              </p:cNvSpPr>
              <p:nvPr/>
            </p:nvSpPr>
            <p:spPr bwMode="auto">
              <a:xfrm>
                <a:off x="3705"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20" name="Rectangle 148"/>
              <p:cNvSpPr>
                <a:spLocks noChangeArrowheads="1"/>
              </p:cNvSpPr>
              <p:nvPr/>
            </p:nvSpPr>
            <p:spPr bwMode="auto">
              <a:xfrm>
                <a:off x="4212" y="1391"/>
                <a:ext cx="4" cy="4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21" name="Line 149"/>
              <p:cNvSpPr>
                <a:spLocks noChangeShapeType="1"/>
              </p:cNvSpPr>
              <p:nvPr/>
            </p:nvSpPr>
            <p:spPr bwMode="auto">
              <a:xfrm>
                <a:off x="4212" y="1391"/>
                <a:ext cx="1" cy="4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22" name="Rectangle 150"/>
              <p:cNvSpPr>
                <a:spLocks noChangeArrowheads="1"/>
              </p:cNvSpPr>
              <p:nvPr/>
            </p:nvSpPr>
            <p:spPr bwMode="auto">
              <a:xfrm>
                <a:off x="4807"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23" name="Rectangle 151"/>
              <p:cNvSpPr>
                <a:spLocks noChangeArrowheads="1"/>
              </p:cNvSpPr>
              <p:nvPr/>
            </p:nvSpPr>
            <p:spPr bwMode="auto">
              <a:xfrm>
                <a:off x="4440"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24" name="Rectangle 152"/>
              <p:cNvSpPr>
                <a:spLocks noChangeArrowheads="1"/>
              </p:cNvSpPr>
              <p:nvPr/>
            </p:nvSpPr>
            <p:spPr bwMode="auto">
              <a:xfrm>
                <a:off x="3876"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25" name="Rectangle 153"/>
              <p:cNvSpPr>
                <a:spLocks noChangeArrowheads="1"/>
              </p:cNvSpPr>
              <p:nvPr/>
            </p:nvSpPr>
            <p:spPr bwMode="auto">
              <a:xfrm>
                <a:off x="3369"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26" name="Rectangle 154"/>
              <p:cNvSpPr>
                <a:spLocks noChangeArrowheads="1"/>
              </p:cNvSpPr>
              <p:nvPr/>
            </p:nvSpPr>
            <p:spPr bwMode="auto">
              <a:xfrm>
                <a:off x="2885"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27" name="Rectangle 155"/>
              <p:cNvSpPr>
                <a:spLocks noChangeArrowheads="1"/>
              </p:cNvSpPr>
              <p:nvPr/>
            </p:nvSpPr>
            <p:spPr bwMode="auto">
              <a:xfrm>
                <a:off x="2594"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28" name="Rectangle 156"/>
              <p:cNvSpPr>
                <a:spLocks noChangeArrowheads="1"/>
              </p:cNvSpPr>
              <p:nvPr/>
            </p:nvSpPr>
            <p:spPr bwMode="auto">
              <a:xfrm>
                <a:off x="2353"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29" name="Rectangle 157"/>
              <p:cNvSpPr>
                <a:spLocks noChangeArrowheads="1"/>
              </p:cNvSpPr>
              <p:nvPr/>
            </p:nvSpPr>
            <p:spPr bwMode="auto">
              <a:xfrm>
                <a:off x="1999"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30" name="Rectangle 158"/>
              <p:cNvSpPr>
                <a:spLocks noChangeArrowheads="1"/>
              </p:cNvSpPr>
              <p:nvPr/>
            </p:nvSpPr>
            <p:spPr bwMode="auto">
              <a:xfrm>
                <a:off x="1665"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31" name="Rectangle 159"/>
              <p:cNvSpPr>
                <a:spLocks noChangeArrowheads="1"/>
              </p:cNvSpPr>
              <p:nvPr/>
            </p:nvSpPr>
            <p:spPr bwMode="auto">
              <a:xfrm>
                <a:off x="1300"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32" name="Rectangle 160"/>
              <p:cNvSpPr>
                <a:spLocks noChangeArrowheads="1"/>
              </p:cNvSpPr>
              <p:nvPr/>
            </p:nvSpPr>
            <p:spPr bwMode="auto">
              <a:xfrm>
                <a:off x="374" y="1884"/>
                <a:ext cx="50" cy="16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33" name="Rectangle 161"/>
              <p:cNvSpPr>
                <a:spLocks noChangeArrowheads="1"/>
              </p:cNvSpPr>
              <p:nvPr/>
            </p:nvSpPr>
            <p:spPr bwMode="auto">
              <a:xfrm>
                <a:off x="1079" y="1884"/>
                <a:ext cx="52" cy="16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34" name="Rectangle 162"/>
              <p:cNvSpPr>
                <a:spLocks noChangeArrowheads="1"/>
              </p:cNvSpPr>
              <p:nvPr/>
            </p:nvSpPr>
            <p:spPr bwMode="auto">
              <a:xfrm>
                <a:off x="374" y="2045"/>
                <a:ext cx="757" cy="33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35" name="Rectangle 163"/>
              <p:cNvSpPr>
                <a:spLocks noChangeArrowheads="1"/>
              </p:cNvSpPr>
              <p:nvPr/>
            </p:nvSpPr>
            <p:spPr bwMode="auto">
              <a:xfrm>
                <a:off x="424" y="1884"/>
                <a:ext cx="655" cy="16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36" name="Rectangle 164"/>
              <p:cNvSpPr>
                <a:spLocks noChangeArrowheads="1"/>
              </p:cNvSpPr>
              <p:nvPr/>
            </p:nvSpPr>
            <p:spPr bwMode="auto">
              <a:xfrm>
                <a:off x="665" y="1884"/>
                <a:ext cx="232"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&lt;40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37" name="Rectangle 165"/>
              <p:cNvSpPr>
                <a:spLocks noChangeArrowheads="1"/>
              </p:cNvSpPr>
              <p:nvPr/>
            </p:nvSpPr>
            <p:spPr bwMode="auto">
              <a:xfrm>
                <a:off x="584" y="1884"/>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038" name="Rectangle 166"/>
              <p:cNvSpPr>
                <a:spLocks noChangeArrowheads="1"/>
              </p:cNvSpPr>
              <p:nvPr/>
            </p:nvSpPr>
            <p:spPr bwMode="auto">
              <a:xfrm>
                <a:off x="370" y="1879"/>
                <a:ext cx="2"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39" name="Line 167"/>
              <p:cNvSpPr>
                <a:spLocks noChangeShapeType="1"/>
              </p:cNvSpPr>
              <p:nvPr/>
            </p:nvSpPr>
            <p:spPr bwMode="auto">
              <a:xfrm>
                <a:off x="370"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40" name="Rectangle 168"/>
              <p:cNvSpPr>
                <a:spLocks noChangeArrowheads="1"/>
              </p:cNvSpPr>
              <p:nvPr/>
            </p:nvSpPr>
            <p:spPr bwMode="auto">
              <a:xfrm>
                <a:off x="372"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41" name="Line 169"/>
              <p:cNvSpPr>
                <a:spLocks noChangeShapeType="1"/>
              </p:cNvSpPr>
              <p:nvPr/>
            </p:nvSpPr>
            <p:spPr bwMode="auto">
              <a:xfrm>
                <a:off x="372"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42" name="Line 170"/>
              <p:cNvSpPr>
                <a:spLocks noChangeShapeType="1"/>
              </p:cNvSpPr>
              <p:nvPr/>
            </p:nvSpPr>
            <p:spPr bwMode="auto">
              <a:xfrm>
                <a:off x="372"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43" name="Rectangle 171"/>
              <p:cNvSpPr>
                <a:spLocks noChangeArrowheads="1"/>
              </p:cNvSpPr>
              <p:nvPr/>
            </p:nvSpPr>
            <p:spPr bwMode="auto">
              <a:xfrm>
                <a:off x="376" y="1879"/>
                <a:ext cx="75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44" name="Line 172"/>
              <p:cNvSpPr>
                <a:spLocks noChangeShapeType="1"/>
              </p:cNvSpPr>
              <p:nvPr/>
            </p:nvSpPr>
            <p:spPr bwMode="auto">
              <a:xfrm>
                <a:off x="376" y="1879"/>
                <a:ext cx="75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45" name="Rectangle 173"/>
              <p:cNvSpPr>
                <a:spLocks noChangeArrowheads="1"/>
              </p:cNvSpPr>
              <p:nvPr/>
            </p:nvSpPr>
            <p:spPr bwMode="auto">
              <a:xfrm>
                <a:off x="1129" y="1879"/>
                <a:ext cx="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46" name="Line 174"/>
              <p:cNvSpPr>
                <a:spLocks noChangeShapeType="1"/>
              </p:cNvSpPr>
              <p:nvPr/>
            </p:nvSpPr>
            <p:spPr bwMode="auto">
              <a:xfrm>
                <a:off x="1129" y="1879"/>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47" name="Line 175"/>
              <p:cNvSpPr>
                <a:spLocks noChangeShapeType="1"/>
              </p:cNvSpPr>
              <p:nvPr/>
            </p:nvSpPr>
            <p:spPr bwMode="auto">
              <a:xfrm>
                <a:off x="1129"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48" name="Rectangle 176"/>
              <p:cNvSpPr>
                <a:spLocks noChangeArrowheads="1"/>
              </p:cNvSpPr>
              <p:nvPr/>
            </p:nvSpPr>
            <p:spPr bwMode="auto">
              <a:xfrm>
                <a:off x="1134" y="1879"/>
                <a:ext cx="7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49" name="Line 177"/>
              <p:cNvSpPr>
                <a:spLocks noChangeShapeType="1"/>
              </p:cNvSpPr>
              <p:nvPr/>
            </p:nvSpPr>
            <p:spPr bwMode="auto">
              <a:xfrm>
                <a:off x="1134" y="1879"/>
                <a:ext cx="7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50" name="Rectangle 178"/>
              <p:cNvSpPr>
                <a:spLocks noChangeArrowheads="1"/>
              </p:cNvSpPr>
              <p:nvPr/>
            </p:nvSpPr>
            <p:spPr bwMode="auto">
              <a:xfrm>
                <a:off x="1208"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51" name="Line 179"/>
              <p:cNvSpPr>
                <a:spLocks noChangeShapeType="1"/>
              </p:cNvSpPr>
              <p:nvPr/>
            </p:nvSpPr>
            <p:spPr bwMode="auto">
              <a:xfrm>
                <a:off x="1208"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52" name="Line 180"/>
              <p:cNvSpPr>
                <a:spLocks noChangeShapeType="1"/>
              </p:cNvSpPr>
              <p:nvPr/>
            </p:nvSpPr>
            <p:spPr bwMode="auto">
              <a:xfrm>
                <a:off x="1208"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53" name="Rectangle 181"/>
              <p:cNvSpPr>
                <a:spLocks noChangeArrowheads="1"/>
              </p:cNvSpPr>
              <p:nvPr/>
            </p:nvSpPr>
            <p:spPr bwMode="auto">
              <a:xfrm>
                <a:off x="1212" y="1879"/>
                <a:ext cx="316"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54" name="Line 182"/>
              <p:cNvSpPr>
                <a:spLocks noChangeShapeType="1"/>
              </p:cNvSpPr>
              <p:nvPr/>
            </p:nvSpPr>
            <p:spPr bwMode="auto">
              <a:xfrm>
                <a:off x="1212" y="1879"/>
                <a:ext cx="31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55" name="Rectangle 183"/>
              <p:cNvSpPr>
                <a:spLocks noChangeArrowheads="1"/>
              </p:cNvSpPr>
              <p:nvPr/>
            </p:nvSpPr>
            <p:spPr bwMode="auto">
              <a:xfrm>
                <a:off x="1528"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56" name="Line 184"/>
              <p:cNvSpPr>
                <a:spLocks noChangeShapeType="1"/>
              </p:cNvSpPr>
              <p:nvPr/>
            </p:nvSpPr>
            <p:spPr bwMode="auto">
              <a:xfrm>
                <a:off x="1528"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57" name="Line 185"/>
              <p:cNvSpPr>
                <a:spLocks noChangeShapeType="1"/>
              </p:cNvSpPr>
              <p:nvPr/>
            </p:nvSpPr>
            <p:spPr bwMode="auto">
              <a:xfrm>
                <a:off x="1528"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58" name="Rectangle 186"/>
              <p:cNvSpPr>
                <a:spLocks noChangeArrowheads="1"/>
              </p:cNvSpPr>
              <p:nvPr/>
            </p:nvSpPr>
            <p:spPr bwMode="auto">
              <a:xfrm>
                <a:off x="1532" y="1879"/>
                <a:ext cx="7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59" name="Line 187"/>
              <p:cNvSpPr>
                <a:spLocks noChangeShapeType="1"/>
              </p:cNvSpPr>
              <p:nvPr/>
            </p:nvSpPr>
            <p:spPr bwMode="auto">
              <a:xfrm>
                <a:off x="1532" y="1879"/>
                <a:ext cx="7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60" name="Rectangle 188"/>
              <p:cNvSpPr>
                <a:spLocks noChangeArrowheads="1"/>
              </p:cNvSpPr>
              <p:nvPr/>
            </p:nvSpPr>
            <p:spPr bwMode="auto">
              <a:xfrm>
                <a:off x="1607"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61" name="Line 189"/>
              <p:cNvSpPr>
                <a:spLocks noChangeShapeType="1"/>
              </p:cNvSpPr>
              <p:nvPr/>
            </p:nvSpPr>
            <p:spPr bwMode="auto">
              <a:xfrm>
                <a:off x="1607"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62" name="Line 190"/>
              <p:cNvSpPr>
                <a:spLocks noChangeShapeType="1"/>
              </p:cNvSpPr>
              <p:nvPr/>
            </p:nvSpPr>
            <p:spPr bwMode="auto">
              <a:xfrm>
                <a:off x="1607"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63" name="Rectangle 191"/>
              <p:cNvSpPr>
                <a:spLocks noChangeArrowheads="1"/>
              </p:cNvSpPr>
              <p:nvPr/>
            </p:nvSpPr>
            <p:spPr bwMode="auto">
              <a:xfrm>
                <a:off x="1611" y="1879"/>
                <a:ext cx="248"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64" name="Line 192"/>
              <p:cNvSpPr>
                <a:spLocks noChangeShapeType="1"/>
              </p:cNvSpPr>
              <p:nvPr/>
            </p:nvSpPr>
            <p:spPr bwMode="auto">
              <a:xfrm>
                <a:off x="1611" y="1879"/>
                <a:ext cx="24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65" name="Rectangle 193"/>
              <p:cNvSpPr>
                <a:spLocks noChangeArrowheads="1"/>
              </p:cNvSpPr>
              <p:nvPr/>
            </p:nvSpPr>
            <p:spPr bwMode="auto">
              <a:xfrm>
                <a:off x="1859" y="1879"/>
                <a:ext cx="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66" name="Line 194"/>
              <p:cNvSpPr>
                <a:spLocks noChangeShapeType="1"/>
              </p:cNvSpPr>
              <p:nvPr/>
            </p:nvSpPr>
            <p:spPr bwMode="auto">
              <a:xfrm>
                <a:off x="1859" y="1879"/>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67" name="Line 195"/>
              <p:cNvSpPr>
                <a:spLocks noChangeShapeType="1"/>
              </p:cNvSpPr>
              <p:nvPr/>
            </p:nvSpPr>
            <p:spPr bwMode="auto">
              <a:xfrm>
                <a:off x="1859"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68" name="Rectangle 196"/>
              <p:cNvSpPr>
                <a:spLocks noChangeArrowheads="1"/>
              </p:cNvSpPr>
              <p:nvPr/>
            </p:nvSpPr>
            <p:spPr bwMode="auto">
              <a:xfrm>
                <a:off x="1864" y="1879"/>
                <a:ext cx="7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69" name="Line 197"/>
              <p:cNvSpPr>
                <a:spLocks noChangeShapeType="1"/>
              </p:cNvSpPr>
              <p:nvPr/>
            </p:nvSpPr>
            <p:spPr bwMode="auto">
              <a:xfrm>
                <a:off x="1864" y="1879"/>
                <a:ext cx="7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70" name="Rectangle 198"/>
              <p:cNvSpPr>
                <a:spLocks noChangeArrowheads="1"/>
              </p:cNvSpPr>
              <p:nvPr/>
            </p:nvSpPr>
            <p:spPr bwMode="auto">
              <a:xfrm>
                <a:off x="1938" y="1879"/>
                <a:ext cx="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71" name="Line 199"/>
              <p:cNvSpPr>
                <a:spLocks noChangeShapeType="1"/>
              </p:cNvSpPr>
              <p:nvPr/>
            </p:nvSpPr>
            <p:spPr bwMode="auto">
              <a:xfrm>
                <a:off x="1938" y="1879"/>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72" name="Line 200"/>
              <p:cNvSpPr>
                <a:spLocks noChangeShapeType="1"/>
              </p:cNvSpPr>
              <p:nvPr/>
            </p:nvSpPr>
            <p:spPr bwMode="auto">
              <a:xfrm>
                <a:off x="1938"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73" name="Rectangle 201"/>
              <p:cNvSpPr>
                <a:spLocks noChangeArrowheads="1"/>
              </p:cNvSpPr>
              <p:nvPr/>
            </p:nvSpPr>
            <p:spPr bwMode="auto">
              <a:xfrm>
                <a:off x="1943" y="1879"/>
                <a:ext cx="250"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74" name="Line 202"/>
              <p:cNvSpPr>
                <a:spLocks noChangeShapeType="1"/>
              </p:cNvSpPr>
              <p:nvPr/>
            </p:nvSpPr>
            <p:spPr bwMode="auto">
              <a:xfrm>
                <a:off x="1943" y="1879"/>
                <a:ext cx="25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75" name="Rectangle 203"/>
              <p:cNvSpPr>
                <a:spLocks noChangeArrowheads="1"/>
              </p:cNvSpPr>
              <p:nvPr/>
            </p:nvSpPr>
            <p:spPr bwMode="auto">
              <a:xfrm>
                <a:off x="2193"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80277" name="Group 405"/>
            <p:cNvGrpSpPr>
              <a:grpSpLocks/>
            </p:cNvGrpSpPr>
            <p:nvPr/>
          </p:nvGrpSpPr>
          <p:grpSpPr bwMode="auto">
            <a:xfrm>
              <a:off x="372" y="1879"/>
              <a:ext cx="4518" cy="1341"/>
              <a:chOff x="372" y="1879"/>
              <a:chExt cx="4518" cy="1341"/>
            </a:xfrm>
          </p:grpSpPr>
          <p:sp>
            <p:nvSpPr>
              <p:cNvPr id="80077" name="Line 205"/>
              <p:cNvSpPr>
                <a:spLocks noChangeShapeType="1"/>
              </p:cNvSpPr>
              <p:nvPr/>
            </p:nvSpPr>
            <p:spPr bwMode="auto">
              <a:xfrm>
                <a:off x="2193"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78" name="Line 206"/>
              <p:cNvSpPr>
                <a:spLocks noChangeShapeType="1"/>
              </p:cNvSpPr>
              <p:nvPr/>
            </p:nvSpPr>
            <p:spPr bwMode="auto">
              <a:xfrm>
                <a:off x="2193"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79" name="Rectangle 207"/>
              <p:cNvSpPr>
                <a:spLocks noChangeArrowheads="1"/>
              </p:cNvSpPr>
              <p:nvPr/>
            </p:nvSpPr>
            <p:spPr bwMode="auto">
              <a:xfrm>
                <a:off x="2197" y="1879"/>
                <a:ext cx="7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80" name="Line 208"/>
              <p:cNvSpPr>
                <a:spLocks noChangeShapeType="1"/>
              </p:cNvSpPr>
              <p:nvPr/>
            </p:nvSpPr>
            <p:spPr bwMode="auto">
              <a:xfrm>
                <a:off x="2197" y="1879"/>
                <a:ext cx="7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81" name="Rectangle 209"/>
              <p:cNvSpPr>
                <a:spLocks noChangeArrowheads="1"/>
              </p:cNvSpPr>
              <p:nvPr/>
            </p:nvSpPr>
            <p:spPr bwMode="auto">
              <a:xfrm>
                <a:off x="2272"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82" name="Line 210"/>
              <p:cNvSpPr>
                <a:spLocks noChangeShapeType="1"/>
              </p:cNvSpPr>
              <p:nvPr/>
            </p:nvSpPr>
            <p:spPr bwMode="auto">
              <a:xfrm>
                <a:off x="2272"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83" name="Line 211"/>
              <p:cNvSpPr>
                <a:spLocks noChangeShapeType="1"/>
              </p:cNvSpPr>
              <p:nvPr/>
            </p:nvSpPr>
            <p:spPr bwMode="auto">
              <a:xfrm>
                <a:off x="2272"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84" name="Rectangle 212"/>
              <p:cNvSpPr>
                <a:spLocks noChangeArrowheads="1"/>
              </p:cNvSpPr>
              <p:nvPr/>
            </p:nvSpPr>
            <p:spPr bwMode="auto">
              <a:xfrm>
                <a:off x="2276" y="1879"/>
                <a:ext cx="291"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85" name="Line 213"/>
              <p:cNvSpPr>
                <a:spLocks noChangeShapeType="1"/>
              </p:cNvSpPr>
              <p:nvPr/>
            </p:nvSpPr>
            <p:spPr bwMode="auto">
              <a:xfrm>
                <a:off x="2276" y="1879"/>
                <a:ext cx="291"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86" name="Rectangle 214"/>
              <p:cNvSpPr>
                <a:spLocks noChangeArrowheads="1"/>
              </p:cNvSpPr>
              <p:nvPr/>
            </p:nvSpPr>
            <p:spPr bwMode="auto">
              <a:xfrm>
                <a:off x="2567"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87" name="Line 215"/>
              <p:cNvSpPr>
                <a:spLocks noChangeShapeType="1"/>
              </p:cNvSpPr>
              <p:nvPr/>
            </p:nvSpPr>
            <p:spPr bwMode="auto">
              <a:xfrm>
                <a:off x="2567"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88" name="Line 216"/>
              <p:cNvSpPr>
                <a:spLocks noChangeShapeType="1"/>
              </p:cNvSpPr>
              <p:nvPr/>
            </p:nvSpPr>
            <p:spPr bwMode="auto">
              <a:xfrm>
                <a:off x="2567"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89" name="Rectangle 217"/>
              <p:cNvSpPr>
                <a:spLocks noChangeArrowheads="1"/>
              </p:cNvSpPr>
              <p:nvPr/>
            </p:nvSpPr>
            <p:spPr bwMode="auto">
              <a:xfrm>
                <a:off x="2571" y="1879"/>
                <a:ext cx="106"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90" name="Line 218"/>
              <p:cNvSpPr>
                <a:spLocks noChangeShapeType="1"/>
              </p:cNvSpPr>
              <p:nvPr/>
            </p:nvSpPr>
            <p:spPr bwMode="auto">
              <a:xfrm>
                <a:off x="2571" y="1879"/>
                <a:ext cx="10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91" name="Rectangle 219"/>
              <p:cNvSpPr>
                <a:spLocks noChangeArrowheads="1"/>
              </p:cNvSpPr>
              <p:nvPr/>
            </p:nvSpPr>
            <p:spPr bwMode="auto">
              <a:xfrm>
                <a:off x="2677" y="1879"/>
                <a:ext cx="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92" name="Line 220"/>
              <p:cNvSpPr>
                <a:spLocks noChangeShapeType="1"/>
              </p:cNvSpPr>
              <p:nvPr/>
            </p:nvSpPr>
            <p:spPr bwMode="auto">
              <a:xfrm>
                <a:off x="2677" y="1879"/>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93" name="Line 221"/>
              <p:cNvSpPr>
                <a:spLocks noChangeShapeType="1"/>
              </p:cNvSpPr>
              <p:nvPr/>
            </p:nvSpPr>
            <p:spPr bwMode="auto">
              <a:xfrm>
                <a:off x="2677"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94" name="Rectangle 222"/>
              <p:cNvSpPr>
                <a:spLocks noChangeArrowheads="1"/>
              </p:cNvSpPr>
              <p:nvPr/>
            </p:nvSpPr>
            <p:spPr bwMode="auto">
              <a:xfrm>
                <a:off x="2682" y="1879"/>
                <a:ext cx="52"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95" name="Line 223"/>
              <p:cNvSpPr>
                <a:spLocks noChangeShapeType="1"/>
              </p:cNvSpPr>
              <p:nvPr/>
            </p:nvSpPr>
            <p:spPr bwMode="auto">
              <a:xfrm>
                <a:off x="2682" y="1879"/>
                <a:ext cx="5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96" name="Rectangle 224"/>
              <p:cNvSpPr>
                <a:spLocks noChangeArrowheads="1"/>
              </p:cNvSpPr>
              <p:nvPr/>
            </p:nvSpPr>
            <p:spPr bwMode="auto">
              <a:xfrm>
                <a:off x="2734"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097" name="Line 225"/>
              <p:cNvSpPr>
                <a:spLocks noChangeShapeType="1"/>
              </p:cNvSpPr>
              <p:nvPr/>
            </p:nvSpPr>
            <p:spPr bwMode="auto">
              <a:xfrm>
                <a:off x="2734"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98" name="Line 226"/>
              <p:cNvSpPr>
                <a:spLocks noChangeShapeType="1"/>
              </p:cNvSpPr>
              <p:nvPr/>
            </p:nvSpPr>
            <p:spPr bwMode="auto">
              <a:xfrm>
                <a:off x="2734"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99" name="Rectangle 227"/>
              <p:cNvSpPr>
                <a:spLocks noChangeArrowheads="1"/>
              </p:cNvSpPr>
              <p:nvPr/>
            </p:nvSpPr>
            <p:spPr bwMode="auto">
              <a:xfrm>
                <a:off x="2738" y="1879"/>
                <a:ext cx="40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00" name="Line 228"/>
              <p:cNvSpPr>
                <a:spLocks noChangeShapeType="1"/>
              </p:cNvSpPr>
              <p:nvPr/>
            </p:nvSpPr>
            <p:spPr bwMode="auto">
              <a:xfrm>
                <a:off x="2738" y="1879"/>
                <a:ext cx="40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01" name="Rectangle 229"/>
              <p:cNvSpPr>
                <a:spLocks noChangeArrowheads="1"/>
              </p:cNvSpPr>
              <p:nvPr/>
            </p:nvSpPr>
            <p:spPr bwMode="auto">
              <a:xfrm>
                <a:off x="3141" y="1879"/>
                <a:ext cx="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02" name="Line 230"/>
              <p:cNvSpPr>
                <a:spLocks noChangeShapeType="1"/>
              </p:cNvSpPr>
              <p:nvPr/>
            </p:nvSpPr>
            <p:spPr bwMode="auto">
              <a:xfrm>
                <a:off x="3141" y="1879"/>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03" name="Line 231"/>
              <p:cNvSpPr>
                <a:spLocks noChangeShapeType="1"/>
              </p:cNvSpPr>
              <p:nvPr/>
            </p:nvSpPr>
            <p:spPr bwMode="auto">
              <a:xfrm>
                <a:off x="3141"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04" name="Rectangle 232"/>
              <p:cNvSpPr>
                <a:spLocks noChangeArrowheads="1"/>
              </p:cNvSpPr>
              <p:nvPr/>
            </p:nvSpPr>
            <p:spPr bwMode="auto">
              <a:xfrm>
                <a:off x="3146" y="1879"/>
                <a:ext cx="52"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05" name="Line 233"/>
              <p:cNvSpPr>
                <a:spLocks noChangeShapeType="1"/>
              </p:cNvSpPr>
              <p:nvPr/>
            </p:nvSpPr>
            <p:spPr bwMode="auto">
              <a:xfrm>
                <a:off x="3146" y="1879"/>
                <a:ext cx="5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06" name="Rectangle 234"/>
              <p:cNvSpPr>
                <a:spLocks noChangeArrowheads="1"/>
              </p:cNvSpPr>
              <p:nvPr/>
            </p:nvSpPr>
            <p:spPr bwMode="auto">
              <a:xfrm>
                <a:off x="3198"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07" name="Line 235"/>
              <p:cNvSpPr>
                <a:spLocks noChangeShapeType="1"/>
              </p:cNvSpPr>
              <p:nvPr/>
            </p:nvSpPr>
            <p:spPr bwMode="auto">
              <a:xfrm>
                <a:off x="3198"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08" name="Line 236"/>
              <p:cNvSpPr>
                <a:spLocks noChangeShapeType="1"/>
              </p:cNvSpPr>
              <p:nvPr/>
            </p:nvSpPr>
            <p:spPr bwMode="auto">
              <a:xfrm>
                <a:off x="3198"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09" name="Rectangle 237"/>
              <p:cNvSpPr>
                <a:spLocks noChangeArrowheads="1"/>
              </p:cNvSpPr>
              <p:nvPr/>
            </p:nvSpPr>
            <p:spPr bwMode="auto">
              <a:xfrm>
                <a:off x="3202" y="1879"/>
                <a:ext cx="447"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10" name="Line 238"/>
              <p:cNvSpPr>
                <a:spLocks noChangeShapeType="1"/>
              </p:cNvSpPr>
              <p:nvPr/>
            </p:nvSpPr>
            <p:spPr bwMode="auto">
              <a:xfrm>
                <a:off x="3202" y="1879"/>
                <a:ext cx="44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11" name="Rectangle 239"/>
              <p:cNvSpPr>
                <a:spLocks noChangeArrowheads="1"/>
              </p:cNvSpPr>
              <p:nvPr/>
            </p:nvSpPr>
            <p:spPr bwMode="auto">
              <a:xfrm>
                <a:off x="3649"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12" name="Line 240"/>
              <p:cNvSpPr>
                <a:spLocks noChangeShapeType="1"/>
              </p:cNvSpPr>
              <p:nvPr/>
            </p:nvSpPr>
            <p:spPr bwMode="auto">
              <a:xfrm>
                <a:off x="3649"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13" name="Line 241"/>
              <p:cNvSpPr>
                <a:spLocks noChangeShapeType="1"/>
              </p:cNvSpPr>
              <p:nvPr/>
            </p:nvSpPr>
            <p:spPr bwMode="auto">
              <a:xfrm>
                <a:off x="3649"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14" name="Rectangle 242"/>
              <p:cNvSpPr>
                <a:spLocks noChangeArrowheads="1"/>
              </p:cNvSpPr>
              <p:nvPr/>
            </p:nvSpPr>
            <p:spPr bwMode="auto">
              <a:xfrm>
                <a:off x="3653" y="1879"/>
                <a:ext cx="52"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15" name="Line 243"/>
              <p:cNvSpPr>
                <a:spLocks noChangeShapeType="1"/>
              </p:cNvSpPr>
              <p:nvPr/>
            </p:nvSpPr>
            <p:spPr bwMode="auto">
              <a:xfrm>
                <a:off x="3653" y="1879"/>
                <a:ext cx="5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16" name="Rectangle 244"/>
              <p:cNvSpPr>
                <a:spLocks noChangeArrowheads="1"/>
              </p:cNvSpPr>
              <p:nvPr/>
            </p:nvSpPr>
            <p:spPr bwMode="auto">
              <a:xfrm>
                <a:off x="3705"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17" name="Line 245"/>
              <p:cNvSpPr>
                <a:spLocks noChangeShapeType="1"/>
              </p:cNvSpPr>
              <p:nvPr/>
            </p:nvSpPr>
            <p:spPr bwMode="auto">
              <a:xfrm>
                <a:off x="3705"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18" name="Line 246"/>
              <p:cNvSpPr>
                <a:spLocks noChangeShapeType="1"/>
              </p:cNvSpPr>
              <p:nvPr/>
            </p:nvSpPr>
            <p:spPr bwMode="auto">
              <a:xfrm>
                <a:off x="3705"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19" name="Rectangle 247"/>
              <p:cNvSpPr>
                <a:spLocks noChangeArrowheads="1"/>
              </p:cNvSpPr>
              <p:nvPr/>
            </p:nvSpPr>
            <p:spPr bwMode="auto">
              <a:xfrm>
                <a:off x="3709" y="1879"/>
                <a:ext cx="447"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20" name="Line 248"/>
              <p:cNvSpPr>
                <a:spLocks noChangeShapeType="1"/>
              </p:cNvSpPr>
              <p:nvPr/>
            </p:nvSpPr>
            <p:spPr bwMode="auto">
              <a:xfrm>
                <a:off x="3709" y="1879"/>
                <a:ext cx="44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21" name="Rectangle 249"/>
              <p:cNvSpPr>
                <a:spLocks noChangeArrowheads="1"/>
              </p:cNvSpPr>
              <p:nvPr/>
            </p:nvSpPr>
            <p:spPr bwMode="auto">
              <a:xfrm>
                <a:off x="4156"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22" name="Line 250"/>
              <p:cNvSpPr>
                <a:spLocks noChangeShapeType="1"/>
              </p:cNvSpPr>
              <p:nvPr/>
            </p:nvSpPr>
            <p:spPr bwMode="auto">
              <a:xfrm>
                <a:off x="4156"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23" name="Line 251"/>
              <p:cNvSpPr>
                <a:spLocks noChangeShapeType="1"/>
              </p:cNvSpPr>
              <p:nvPr/>
            </p:nvSpPr>
            <p:spPr bwMode="auto">
              <a:xfrm>
                <a:off x="4156"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24" name="Rectangle 252"/>
              <p:cNvSpPr>
                <a:spLocks noChangeArrowheads="1"/>
              </p:cNvSpPr>
              <p:nvPr/>
            </p:nvSpPr>
            <p:spPr bwMode="auto">
              <a:xfrm>
                <a:off x="4160" y="1879"/>
                <a:ext cx="52"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25" name="Line 253"/>
              <p:cNvSpPr>
                <a:spLocks noChangeShapeType="1"/>
              </p:cNvSpPr>
              <p:nvPr/>
            </p:nvSpPr>
            <p:spPr bwMode="auto">
              <a:xfrm>
                <a:off x="4160" y="1879"/>
                <a:ext cx="5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26" name="Rectangle 254"/>
              <p:cNvSpPr>
                <a:spLocks noChangeArrowheads="1"/>
              </p:cNvSpPr>
              <p:nvPr/>
            </p:nvSpPr>
            <p:spPr bwMode="auto">
              <a:xfrm>
                <a:off x="4212"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27" name="Line 255"/>
              <p:cNvSpPr>
                <a:spLocks noChangeShapeType="1"/>
              </p:cNvSpPr>
              <p:nvPr/>
            </p:nvSpPr>
            <p:spPr bwMode="auto">
              <a:xfrm>
                <a:off x="4212"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28" name="Line 256"/>
              <p:cNvSpPr>
                <a:spLocks noChangeShapeType="1"/>
              </p:cNvSpPr>
              <p:nvPr/>
            </p:nvSpPr>
            <p:spPr bwMode="auto">
              <a:xfrm>
                <a:off x="4212"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29" name="Rectangle 257"/>
              <p:cNvSpPr>
                <a:spLocks noChangeArrowheads="1"/>
              </p:cNvSpPr>
              <p:nvPr/>
            </p:nvSpPr>
            <p:spPr bwMode="auto">
              <a:xfrm>
                <a:off x="4216" y="1879"/>
                <a:ext cx="562"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30" name="Line 258"/>
              <p:cNvSpPr>
                <a:spLocks noChangeShapeType="1"/>
              </p:cNvSpPr>
              <p:nvPr/>
            </p:nvSpPr>
            <p:spPr bwMode="auto">
              <a:xfrm>
                <a:off x="4216" y="1879"/>
                <a:ext cx="56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31" name="Rectangle 259"/>
              <p:cNvSpPr>
                <a:spLocks noChangeArrowheads="1"/>
              </p:cNvSpPr>
              <p:nvPr/>
            </p:nvSpPr>
            <p:spPr bwMode="auto">
              <a:xfrm>
                <a:off x="4778" y="1879"/>
                <a:ext cx="4"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32" name="Line 260"/>
              <p:cNvSpPr>
                <a:spLocks noChangeShapeType="1"/>
              </p:cNvSpPr>
              <p:nvPr/>
            </p:nvSpPr>
            <p:spPr bwMode="auto">
              <a:xfrm>
                <a:off x="4778" y="1879"/>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33" name="Line 261"/>
              <p:cNvSpPr>
                <a:spLocks noChangeShapeType="1"/>
              </p:cNvSpPr>
              <p:nvPr/>
            </p:nvSpPr>
            <p:spPr bwMode="auto">
              <a:xfrm>
                <a:off x="4778" y="1879"/>
                <a:ext cx="1" cy="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34" name="Rectangle 262"/>
              <p:cNvSpPr>
                <a:spLocks noChangeArrowheads="1"/>
              </p:cNvSpPr>
              <p:nvPr/>
            </p:nvSpPr>
            <p:spPr bwMode="auto">
              <a:xfrm>
                <a:off x="4782" y="1879"/>
                <a:ext cx="108"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35" name="Line 263"/>
              <p:cNvSpPr>
                <a:spLocks noChangeShapeType="1"/>
              </p:cNvSpPr>
              <p:nvPr/>
            </p:nvSpPr>
            <p:spPr bwMode="auto">
              <a:xfrm>
                <a:off x="4782" y="1879"/>
                <a:ext cx="10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36" name="Rectangle 264"/>
              <p:cNvSpPr>
                <a:spLocks noChangeArrowheads="1"/>
              </p:cNvSpPr>
              <p:nvPr/>
            </p:nvSpPr>
            <p:spPr bwMode="auto">
              <a:xfrm>
                <a:off x="1129" y="1884"/>
                <a:ext cx="5" cy="49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37" name="Line 265"/>
              <p:cNvSpPr>
                <a:spLocks noChangeShapeType="1"/>
              </p:cNvSpPr>
              <p:nvPr/>
            </p:nvSpPr>
            <p:spPr bwMode="auto">
              <a:xfrm>
                <a:off x="1129" y="1884"/>
                <a:ext cx="1" cy="49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38" name="Rectangle 266"/>
              <p:cNvSpPr>
                <a:spLocks noChangeArrowheads="1"/>
              </p:cNvSpPr>
              <p:nvPr/>
            </p:nvSpPr>
            <p:spPr bwMode="auto">
              <a:xfrm>
                <a:off x="1528" y="1884"/>
                <a:ext cx="4"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39" name="Line 267"/>
              <p:cNvSpPr>
                <a:spLocks noChangeShapeType="1"/>
              </p:cNvSpPr>
              <p:nvPr/>
            </p:nvSpPr>
            <p:spPr bwMode="auto">
              <a:xfrm>
                <a:off x="1528"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40" name="Rectangle 268"/>
              <p:cNvSpPr>
                <a:spLocks noChangeArrowheads="1"/>
              </p:cNvSpPr>
              <p:nvPr/>
            </p:nvSpPr>
            <p:spPr bwMode="auto">
              <a:xfrm>
                <a:off x="1859" y="1884"/>
                <a:ext cx="5"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41" name="Line 269"/>
              <p:cNvSpPr>
                <a:spLocks noChangeShapeType="1"/>
              </p:cNvSpPr>
              <p:nvPr/>
            </p:nvSpPr>
            <p:spPr bwMode="auto">
              <a:xfrm>
                <a:off x="1859"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42" name="Rectangle 270"/>
              <p:cNvSpPr>
                <a:spLocks noChangeArrowheads="1"/>
              </p:cNvSpPr>
              <p:nvPr/>
            </p:nvSpPr>
            <p:spPr bwMode="auto">
              <a:xfrm>
                <a:off x="2193" y="1884"/>
                <a:ext cx="4"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43" name="Line 271"/>
              <p:cNvSpPr>
                <a:spLocks noChangeShapeType="1"/>
              </p:cNvSpPr>
              <p:nvPr/>
            </p:nvSpPr>
            <p:spPr bwMode="auto">
              <a:xfrm>
                <a:off x="2193"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44" name="Rectangle 272"/>
              <p:cNvSpPr>
                <a:spLocks noChangeArrowheads="1"/>
              </p:cNvSpPr>
              <p:nvPr/>
            </p:nvSpPr>
            <p:spPr bwMode="auto">
              <a:xfrm>
                <a:off x="2567" y="1884"/>
                <a:ext cx="4"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45" name="Line 273"/>
              <p:cNvSpPr>
                <a:spLocks noChangeShapeType="1"/>
              </p:cNvSpPr>
              <p:nvPr/>
            </p:nvSpPr>
            <p:spPr bwMode="auto">
              <a:xfrm>
                <a:off x="2567"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46" name="Rectangle 274"/>
              <p:cNvSpPr>
                <a:spLocks noChangeArrowheads="1"/>
              </p:cNvSpPr>
              <p:nvPr/>
            </p:nvSpPr>
            <p:spPr bwMode="auto">
              <a:xfrm>
                <a:off x="2677" y="1884"/>
                <a:ext cx="5"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47" name="Line 275"/>
              <p:cNvSpPr>
                <a:spLocks noChangeShapeType="1"/>
              </p:cNvSpPr>
              <p:nvPr/>
            </p:nvSpPr>
            <p:spPr bwMode="auto">
              <a:xfrm>
                <a:off x="2677"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48" name="Rectangle 276"/>
              <p:cNvSpPr>
                <a:spLocks noChangeArrowheads="1"/>
              </p:cNvSpPr>
              <p:nvPr/>
            </p:nvSpPr>
            <p:spPr bwMode="auto">
              <a:xfrm>
                <a:off x="3141" y="1884"/>
                <a:ext cx="5"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49" name="Line 277"/>
              <p:cNvSpPr>
                <a:spLocks noChangeShapeType="1"/>
              </p:cNvSpPr>
              <p:nvPr/>
            </p:nvSpPr>
            <p:spPr bwMode="auto">
              <a:xfrm>
                <a:off x="3141"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50" name="Rectangle 278"/>
              <p:cNvSpPr>
                <a:spLocks noChangeArrowheads="1"/>
              </p:cNvSpPr>
              <p:nvPr/>
            </p:nvSpPr>
            <p:spPr bwMode="auto">
              <a:xfrm>
                <a:off x="3649" y="1884"/>
                <a:ext cx="4"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51" name="Line 279"/>
              <p:cNvSpPr>
                <a:spLocks noChangeShapeType="1"/>
              </p:cNvSpPr>
              <p:nvPr/>
            </p:nvSpPr>
            <p:spPr bwMode="auto">
              <a:xfrm>
                <a:off x="3649"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52" name="Rectangle 280"/>
              <p:cNvSpPr>
                <a:spLocks noChangeArrowheads="1"/>
              </p:cNvSpPr>
              <p:nvPr/>
            </p:nvSpPr>
            <p:spPr bwMode="auto">
              <a:xfrm>
                <a:off x="4156" y="1884"/>
                <a:ext cx="4"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53" name="Line 281"/>
              <p:cNvSpPr>
                <a:spLocks noChangeShapeType="1"/>
              </p:cNvSpPr>
              <p:nvPr/>
            </p:nvSpPr>
            <p:spPr bwMode="auto">
              <a:xfrm>
                <a:off x="4156"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54" name="Rectangle 282"/>
              <p:cNvSpPr>
                <a:spLocks noChangeArrowheads="1"/>
              </p:cNvSpPr>
              <p:nvPr/>
            </p:nvSpPr>
            <p:spPr bwMode="auto">
              <a:xfrm>
                <a:off x="4778" y="1884"/>
                <a:ext cx="4" cy="4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55" name="Line 283"/>
              <p:cNvSpPr>
                <a:spLocks noChangeShapeType="1"/>
              </p:cNvSpPr>
              <p:nvPr/>
            </p:nvSpPr>
            <p:spPr bwMode="auto">
              <a:xfrm>
                <a:off x="4778" y="1884"/>
                <a:ext cx="1" cy="499"/>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56" name="Rectangle 284"/>
              <p:cNvSpPr>
                <a:spLocks noChangeArrowheads="1"/>
              </p:cNvSpPr>
              <p:nvPr/>
            </p:nvSpPr>
            <p:spPr bwMode="auto">
              <a:xfrm>
                <a:off x="4807"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57" name="Rectangle 285"/>
              <p:cNvSpPr>
                <a:spLocks noChangeArrowheads="1"/>
              </p:cNvSpPr>
              <p:nvPr/>
            </p:nvSpPr>
            <p:spPr bwMode="auto">
              <a:xfrm>
                <a:off x="4440"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58" name="Rectangle 286"/>
              <p:cNvSpPr>
                <a:spLocks noChangeArrowheads="1"/>
              </p:cNvSpPr>
              <p:nvPr/>
            </p:nvSpPr>
            <p:spPr bwMode="auto">
              <a:xfrm>
                <a:off x="3876"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59" name="Rectangle 287"/>
              <p:cNvSpPr>
                <a:spLocks noChangeArrowheads="1"/>
              </p:cNvSpPr>
              <p:nvPr/>
            </p:nvSpPr>
            <p:spPr bwMode="auto">
              <a:xfrm>
                <a:off x="3369"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60" name="Rectangle 288"/>
              <p:cNvSpPr>
                <a:spLocks noChangeArrowheads="1"/>
              </p:cNvSpPr>
              <p:nvPr/>
            </p:nvSpPr>
            <p:spPr bwMode="auto">
              <a:xfrm>
                <a:off x="2885"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61" name="Rectangle 289"/>
              <p:cNvSpPr>
                <a:spLocks noChangeArrowheads="1"/>
              </p:cNvSpPr>
              <p:nvPr/>
            </p:nvSpPr>
            <p:spPr bwMode="auto">
              <a:xfrm>
                <a:off x="2594"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62" name="Rectangle 290"/>
              <p:cNvSpPr>
                <a:spLocks noChangeArrowheads="1"/>
              </p:cNvSpPr>
              <p:nvPr/>
            </p:nvSpPr>
            <p:spPr bwMode="auto">
              <a:xfrm>
                <a:off x="2353"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63" name="Rectangle 291"/>
              <p:cNvSpPr>
                <a:spLocks noChangeArrowheads="1"/>
              </p:cNvSpPr>
              <p:nvPr/>
            </p:nvSpPr>
            <p:spPr bwMode="auto">
              <a:xfrm>
                <a:off x="1999"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64" name="Rectangle 292"/>
              <p:cNvSpPr>
                <a:spLocks noChangeArrowheads="1"/>
              </p:cNvSpPr>
              <p:nvPr/>
            </p:nvSpPr>
            <p:spPr bwMode="auto">
              <a:xfrm>
                <a:off x="1665"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65" name="Rectangle 293"/>
              <p:cNvSpPr>
                <a:spLocks noChangeArrowheads="1"/>
              </p:cNvSpPr>
              <p:nvPr/>
            </p:nvSpPr>
            <p:spPr bwMode="auto">
              <a:xfrm>
                <a:off x="1300"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66" name="Rectangle 294"/>
              <p:cNvSpPr>
                <a:spLocks noChangeArrowheads="1"/>
              </p:cNvSpPr>
              <p:nvPr/>
            </p:nvSpPr>
            <p:spPr bwMode="auto">
              <a:xfrm>
                <a:off x="374" y="2389"/>
                <a:ext cx="50"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67" name="Rectangle 295"/>
              <p:cNvSpPr>
                <a:spLocks noChangeArrowheads="1"/>
              </p:cNvSpPr>
              <p:nvPr/>
            </p:nvSpPr>
            <p:spPr bwMode="auto">
              <a:xfrm>
                <a:off x="1079" y="2389"/>
                <a:ext cx="52"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68" name="Rectangle 296"/>
              <p:cNvSpPr>
                <a:spLocks noChangeArrowheads="1"/>
              </p:cNvSpPr>
              <p:nvPr/>
            </p:nvSpPr>
            <p:spPr bwMode="auto">
              <a:xfrm>
                <a:off x="374" y="2549"/>
                <a:ext cx="757" cy="26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69" name="Rectangle 297"/>
              <p:cNvSpPr>
                <a:spLocks noChangeArrowheads="1"/>
              </p:cNvSpPr>
              <p:nvPr/>
            </p:nvSpPr>
            <p:spPr bwMode="auto">
              <a:xfrm>
                <a:off x="424" y="2389"/>
                <a:ext cx="655"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70" name="Rectangle 298"/>
              <p:cNvSpPr>
                <a:spLocks noChangeArrowheads="1"/>
              </p:cNvSpPr>
              <p:nvPr/>
            </p:nvSpPr>
            <p:spPr bwMode="auto">
              <a:xfrm>
                <a:off x="575" y="2388"/>
                <a:ext cx="165"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41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71" name="Rectangle 299"/>
              <p:cNvSpPr>
                <a:spLocks noChangeArrowheads="1"/>
              </p:cNvSpPr>
              <p:nvPr/>
            </p:nvSpPr>
            <p:spPr bwMode="auto">
              <a:xfrm>
                <a:off x="687" y="2388"/>
                <a:ext cx="126"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72" name="Rectangle 300"/>
              <p:cNvSpPr>
                <a:spLocks noChangeArrowheads="1"/>
              </p:cNvSpPr>
              <p:nvPr/>
            </p:nvSpPr>
            <p:spPr bwMode="auto">
              <a:xfrm>
                <a:off x="764" y="2388"/>
                <a:ext cx="223"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73" name="Rectangle 301"/>
              <p:cNvSpPr>
                <a:spLocks noChangeArrowheads="1"/>
              </p:cNvSpPr>
              <p:nvPr/>
            </p:nvSpPr>
            <p:spPr bwMode="auto">
              <a:xfrm>
                <a:off x="493" y="2388"/>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174" name="Rectangle 302"/>
              <p:cNvSpPr>
                <a:spLocks noChangeArrowheads="1"/>
              </p:cNvSpPr>
              <p:nvPr/>
            </p:nvSpPr>
            <p:spPr bwMode="auto">
              <a:xfrm>
                <a:off x="372" y="2383"/>
                <a:ext cx="757"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75" name="Line 303"/>
              <p:cNvSpPr>
                <a:spLocks noChangeShapeType="1"/>
              </p:cNvSpPr>
              <p:nvPr/>
            </p:nvSpPr>
            <p:spPr bwMode="auto">
              <a:xfrm>
                <a:off x="372" y="2383"/>
                <a:ext cx="75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76" name="Rectangle 304"/>
              <p:cNvSpPr>
                <a:spLocks noChangeArrowheads="1"/>
              </p:cNvSpPr>
              <p:nvPr/>
            </p:nvSpPr>
            <p:spPr bwMode="auto">
              <a:xfrm>
                <a:off x="1129" y="2383"/>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77" name="Line 305"/>
              <p:cNvSpPr>
                <a:spLocks noChangeShapeType="1"/>
              </p:cNvSpPr>
              <p:nvPr/>
            </p:nvSpPr>
            <p:spPr bwMode="auto">
              <a:xfrm>
                <a:off x="1129" y="2383"/>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78" name="Line 306"/>
              <p:cNvSpPr>
                <a:spLocks noChangeShapeType="1"/>
              </p:cNvSpPr>
              <p:nvPr/>
            </p:nvSpPr>
            <p:spPr bwMode="auto">
              <a:xfrm>
                <a:off x="1129"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79" name="Rectangle 307"/>
              <p:cNvSpPr>
                <a:spLocks noChangeArrowheads="1"/>
              </p:cNvSpPr>
              <p:nvPr/>
            </p:nvSpPr>
            <p:spPr bwMode="auto">
              <a:xfrm>
                <a:off x="1134" y="2383"/>
                <a:ext cx="39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80" name="Line 308"/>
              <p:cNvSpPr>
                <a:spLocks noChangeShapeType="1"/>
              </p:cNvSpPr>
              <p:nvPr/>
            </p:nvSpPr>
            <p:spPr bwMode="auto">
              <a:xfrm>
                <a:off x="1134" y="2383"/>
                <a:ext cx="39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81" name="Rectangle 309"/>
              <p:cNvSpPr>
                <a:spLocks noChangeArrowheads="1"/>
              </p:cNvSpPr>
              <p:nvPr/>
            </p:nvSpPr>
            <p:spPr bwMode="auto">
              <a:xfrm>
                <a:off x="1528" y="2383"/>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82" name="Line 310"/>
              <p:cNvSpPr>
                <a:spLocks noChangeShapeType="1"/>
              </p:cNvSpPr>
              <p:nvPr/>
            </p:nvSpPr>
            <p:spPr bwMode="auto">
              <a:xfrm>
                <a:off x="1528" y="2383"/>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83" name="Line 311"/>
              <p:cNvSpPr>
                <a:spLocks noChangeShapeType="1"/>
              </p:cNvSpPr>
              <p:nvPr/>
            </p:nvSpPr>
            <p:spPr bwMode="auto">
              <a:xfrm>
                <a:off x="1528"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84" name="Rectangle 312"/>
              <p:cNvSpPr>
                <a:spLocks noChangeArrowheads="1"/>
              </p:cNvSpPr>
              <p:nvPr/>
            </p:nvSpPr>
            <p:spPr bwMode="auto">
              <a:xfrm>
                <a:off x="1532" y="2383"/>
                <a:ext cx="327"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85" name="Line 313"/>
              <p:cNvSpPr>
                <a:spLocks noChangeShapeType="1"/>
              </p:cNvSpPr>
              <p:nvPr/>
            </p:nvSpPr>
            <p:spPr bwMode="auto">
              <a:xfrm>
                <a:off x="1532" y="2383"/>
                <a:ext cx="327"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86" name="Rectangle 314"/>
              <p:cNvSpPr>
                <a:spLocks noChangeArrowheads="1"/>
              </p:cNvSpPr>
              <p:nvPr/>
            </p:nvSpPr>
            <p:spPr bwMode="auto">
              <a:xfrm>
                <a:off x="1859" y="2383"/>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87" name="Line 315"/>
              <p:cNvSpPr>
                <a:spLocks noChangeShapeType="1"/>
              </p:cNvSpPr>
              <p:nvPr/>
            </p:nvSpPr>
            <p:spPr bwMode="auto">
              <a:xfrm>
                <a:off x="1859" y="2383"/>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88" name="Line 316"/>
              <p:cNvSpPr>
                <a:spLocks noChangeShapeType="1"/>
              </p:cNvSpPr>
              <p:nvPr/>
            </p:nvSpPr>
            <p:spPr bwMode="auto">
              <a:xfrm>
                <a:off x="1859"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89" name="Rectangle 317"/>
              <p:cNvSpPr>
                <a:spLocks noChangeArrowheads="1"/>
              </p:cNvSpPr>
              <p:nvPr/>
            </p:nvSpPr>
            <p:spPr bwMode="auto">
              <a:xfrm>
                <a:off x="1864" y="2383"/>
                <a:ext cx="329"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90" name="Line 318"/>
              <p:cNvSpPr>
                <a:spLocks noChangeShapeType="1"/>
              </p:cNvSpPr>
              <p:nvPr/>
            </p:nvSpPr>
            <p:spPr bwMode="auto">
              <a:xfrm>
                <a:off x="1864" y="2383"/>
                <a:ext cx="329"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91" name="Rectangle 319"/>
              <p:cNvSpPr>
                <a:spLocks noChangeArrowheads="1"/>
              </p:cNvSpPr>
              <p:nvPr/>
            </p:nvSpPr>
            <p:spPr bwMode="auto">
              <a:xfrm>
                <a:off x="2193" y="2383"/>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92" name="Line 320"/>
              <p:cNvSpPr>
                <a:spLocks noChangeShapeType="1"/>
              </p:cNvSpPr>
              <p:nvPr/>
            </p:nvSpPr>
            <p:spPr bwMode="auto">
              <a:xfrm>
                <a:off x="2193" y="2383"/>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93" name="Line 321"/>
              <p:cNvSpPr>
                <a:spLocks noChangeShapeType="1"/>
              </p:cNvSpPr>
              <p:nvPr/>
            </p:nvSpPr>
            <p:spPr bwMode="auto">
              <a:xfrm>
                <a:off x="2193"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94" name="Rectangle 322"/>
              <p:cNvSpPr>
                <a:spLocks noChangeArrowheads="1"/>
              </p:cNvSpPr>
              <p:nvPr/>
            </p:nvSpPr>
            <p:spPr bwMode="auto">
              <a:xfrm>
                <a:off x="2197" y="2383"/>
                <a:ext cx="370"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95" name="Line 323"/>
              <p:cNvSpPr>
                <a:spLocks noChangeShapeType="1"/>
              </p:cNvSpPr>
              <p:nvPr/>
            </p:nvSpPr>
            <p:spPr bwMode="auto">
              <a:xfrm>
                <a:off x="2197" y="2383"/>
                <a:ext cx="370"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96" name="Rectangle 324"/>
              <p:cNvSpPr>
                <a:spLocks noChangeArrowheads="1"/>
              </p:cNvSpPr>
              <p:nvPr/>
            </p:nvSpPr>
            <p:spPr bwMode="auto">
              <a:xfrm>
                <a:off x="2567" y="2383"/>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197" name="Line 325"/>
              <p:cNvSpPr>
                <a:spLocks noChangeShapeType="1"/>
              </p:cNvSpPr>
              <p:nvPr/>
            </p:nvSpPr>
            <p:spPr bwMode="auto">
              <a:xfrm>
                <a:off x="2567" y="2383"/>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98" name="Line 326"/>
              <p:cNvSpPr>
                <a:spLocks noChangeShapeType="1"/>
              </p:cNvSpPr>
              <p:nvPr/>
            </p:nvSpPr>
            <p:spPr bwMode="auto">
              <a:xfrm>
                <a:off x="2567"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99" name="Rectangle 327"/>
              <p:cNvSpPr>
                <a:spLocks noChangeArrowheads="1"/>
              </p:cNvSpPr>
              <p:nvPr/>
            </p:nvSpPr>
            <p:spPr bwMode="auto">
              <a:xfrm>
                <a:off x="2571" y="2383"/>
                <a:ext cx="106"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00" name="Line 328"/>
              <p:cNvSpPr>
                <a:spLocks noChangeShapeType="1"/>
              </p:cNvSpPr>
              <p:nvPr/>
            </p:nvSpPr>
            <p:spPr bwMode="auto">
              <a:xfrm>
                <a:off x="2571" y="2383"/>
                <a:ext cx="106"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01" name="Rectangle 329"/>
              <p:cNvSpPr>
                <a:spLocks noChangeArrowheads="1"/>
              </p:cNvSpPr>
              <p:nvPr/>
            </p:nvSpPr>
            <p:spPr bwMode="auto">
              <a:xfrm>
                <a:off x="2677" y="2383"/>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02" name="Line 330"/>
              <p:cNvSpPr>
                <a:spLocks noChangeShapeType="1"/>
              </p:cNvSpPr>
              <p:nvPr/>
            </p:nvSpPr>
            <p:spPr bwMode="auto">
              <a:xfrm>
                <a:off x="2677" y="2383"/>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03" name="Line 331"/>
              <p:cNvSpPr>
                <a:spLocks noChangeShapeType="1"/>
              </p:cNvSpPr>
              <p:nvPr/>
            </p:nvSpPr>
            <p:spPr bwMode="auto">
              <a:xfrm>
                <a:off x="2677"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04" name="Rectangle 332"/>
              <p:cNvSpPr>
                <a:spLocks noChangeArrowheads="1"/>
              </p:cNvSpPr>
              <p:nvPr/>
            </p:nvSpPr>
            <p:spPr bwMode="auto">
              <a:xfrm>
                <a:off x="2682" y="2383"/>
                <a:ext cx="459"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05" name="Line 333"/>
              <p:cNvSpPr>
                <a:spLocks noChangeShapeType="1"/>
              </p:cNvSpPr>
              <p:nvPr/>
            </p:nvSpPr>
            <p:spPr bwMode="auto">
              <a:xfrm>
                <a:off x="2682" y="2383"/>
                <a:ext cx="459"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06" name="Rectangle 334"/>
              <p:cNvSpPr>
                <a:spLocks noChangeArrowheads="1"/>
              </p:cNvSpPr>
              <p:nvPr/>
            </p:nvSpPr>
            <p:spPr bwMode="auto">
              <a:xfrm>
                <a:off x="3141" y="2383"/>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07" name="Line 335"/>
              <p:cNvSpPr>
                <a:spLocks noChangeShapeType="1"/>
              </p:cNvSpPr>
              <p:nvPr/>
            </p:nvSpPr>
            <p:spPr bwMode="auto">
              <a:xfrm>
                <a:off x="3141" y="2383"/>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08" name="Line 336"/>
              <p:cNvSpPr>
                <a:spLocks noChangeShapeType="1"/>
              </p:cNvSpPr>
              <p:nvPr/>
            </p:nvSpPr>
            <p:spPr bwMode="auto">
              <a:xfrm>
                <a:off x="3141"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09" name="Rectangle 337"/>
              <p:cNvSpPr>
                <a:spLocks noChangeArrowheads="1"/>
              </p:cNvSpPr>
              <p:nvPr/>
            </p:nvSpPr>
            <p:spPr bwMode="auto">
              <a:xfrm>
                <a:off x="3146" y="2383"/>
                <a:ext cx="503"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10" name="Line 338"/>
              <p:cNvSpPr>
                <a:spLocks noChangeShapeType="1"/>
              </p:cNvSpPr>
              <p:nvPr/>
            </p:nvSpPr>
            <p:spPr bwMode="auto">
              <a:xfrm>
                <a:off x="3146" y="2383"/>
                <a:ext cx="503"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11" name="Rectangle 339"/>
              <p:cNvSpPr>
                <a:spLocks noChangeArrowheads="1"/>
              </p:cNvSpPr>
              <p:nvPr/>
            </p:nvSpPr>
            <p:spPr bwMode="auto">
              <a:xfrm>
                <a:off x="3649" y="2383"/>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12" name="Line 340"/>
              <p:cNvSpPr>
                <a:spLocks noChangeShapeType="1"/>
              </p:cNvSpPr>
              <p:nvPr/>
            </p:nvSpPr>
            <p:spPr bwMode="auto">
              <a:xfrm>
                <a:off x="3649" y="2383"/>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13" name="Line 341"/>
              <p:cNvSpPr>
                <a:spLocks noChangeShapeType="1"/>
              </p:cNvSpPr>
              <p:nvPr/>
            </p:nvSpPr>
            <p:spPr bwMode="auto">
              <a:xfrm>
                <a:off x="3649"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14" name="Rectangle 342"/>
              <p:cNvSpPr>
                <a:spLocks noChangeArrowheads="1"/>
              </p:cNvSpPr>
              <p:nvPr/>
            </p:nvSpPr>
            <p:spPr bwMode="auto">
              <a:xfrm>
                <a:off x="3653" y="2383"/>
                <a:ext cx="503"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15" name="Line 343"/>
              <p:cNvSpPr>
                <a:spLocks noChangeShapeType="1"/>
              </p:cNvSpPr>
              <p:nvPr/>
            </p:nvSpPr>
            <p:spPr bwMode="auto">
              <a:xfrm>
                <a:off x="3653" y="2383"/>
                <a:ext cx="503"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16" name="Rectangle 344"/>
              <p:cNvSpPr>
                <a:spLocks noChangeArrowheads="1"/>
              </p:cNvSpPr>
              <p:nvPr/>
            </p:nvSpPr>
            <p:spPr bwMode="auto">
              <a:xfrm>
                <a:off x="4156" y="2383"/>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17" name="Line 345"/>
              <p:cNvSpPr>
                <a:spLocks noChangeShapeType="1"/>
              </p:cNvSpPr>
              <p:nvPr/>
            </p:nvSpPr>
            <p:spPr bwMode="auto">
              <a:xfrm>
                <a:off x="4156" y="2383"/>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18" name="Line 346"/>
              <p:cNvSpPr>
                <a:spLocks noChangeShapeType="1"/>
              </p:cNvSpPr>
              <p:nvPr/>
            </p:nvSpPr>
            <p:spPr bwMode="auto">
              <a:xfrm>
                <a:off x="4156"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19" name="Rectangle 347"/>
              <p:cNvSpPr>
                <a:spLocks noChangeArrowheads="1"/>
              </p:cNvSpPr>
              <p:nvPr/>
            </p:nvSpPr>
            <p:spPr bwMode="auto">
              <a:xfrm>
                <a:off x="4160" y="2383"/>
                <a:ext cx="618"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20" name="Line 348"/>
              <p:cNvSpPr>
                <a:spLocks noChangeShapeType="1"/>
              </p:cNvSpPr>
              <p:nvPr/>
            </p:nvSpPr>
            <p:spPr bwMode="auto">
              <a:xfrm>
                <a:off x="4160" y="2383"/>
                <a:ext cx="61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21" name="Rectangle 349"/>
              <p:cNvSpPr>
                <a:spLocks noChangeArrowheads="1"/>
              </p:cNvSpPr>
              <p:nvPr/>
            </p:nvSpPr>
            <p:spPr bwMode="auto">
              <a:xfrm>
                <a:off x="4778" y="2383"/>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22" name="Line 350"/>
              <p:cNvSpPr>
                <a:spLocks noChangeShapeType="1"/>
              </p:cNvSpPr>
              <p:nvPr/>
            </p:nvSpPr>
            <p:spPr bwMode="auto">
              <a:xfrm>
                <a:off x="4778" y="2383"/>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23" name="Line 351"/>
              <p:cNvSpPr>
                <a:spLocks noChangeShapeType="1"/>
              </p:cNvSpPr>
              <p:nvPr/>
            </p:nvSpPr>
            <p:spPr bwMode="auto">
              <a:xfrm>
                <a:off x="4778" y="2383"/>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24" name="Rectangle 352"/>
              <p:cNvSpPr>
                <a:spLocks noChangeArrowheads="1"/>
              </p:cNvSpPr>
              <p:nvPr/>
            </p:nvSpPr>
            <p:spPr bwMode="auto">
              <a:xfrm>
                <a:off x="4782" y="2383"/>
                <a:ext cx="108"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25" name="Line 353"/>
              <p:cNvSpPr>
                <a:spLocks noChangeShapeType="1"/>
              </p:cNvSpPr>
              <p:nvPr/>
            </p:nvSpPr>
            <p:spPr bwMode="auto">
              <a:xfrm>
                <a:off x="4782" y="2383"/>
                <a:ext cx="10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26" name="Rectangle 354"/>
              <p:cNvSpPr>
                <a:spLocks noChangeArrowheads="1"/>
              </p:cNvSpPr>
              <p:nvPr/>
            </p:nvSpPr>
            <p:spPr bwMode="auto">
              <a:xfrm>
                <a:off x="1129" y="2389"/>
                <a:ext cx="5" cy="4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27" name="Line 355"/>
              <p:cNvSpPr>
                <a:spLocks noChangeShapeType="1"/>
              </p:cNvSpPr>
              <p:nvPr/>
            </p:nvSpPr>
            <p:spPr bwMode="auto">
              <a:xfrm>
                <a:off x="1129" y="2389"/>
                <a:ext cx="1" cy="4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28" name="Rectangle 356"/>
              <p:cNvSpPr>
                <a:spLocks noChangeArrowheads="1"/>
              </p:cNvSpPr>
              <p:nvPr/>
            </p:nvSpPr>
            <p:spPr bwMode="auto">
              <a:xfrm>
                <a:off x="1528" y="2389"/>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29" name="Line 357"/>
              <p:cNvSpPr>
                <a:spLocks noChangeShapeType="1"/>
              </p:cNvSpPr>
              <p:nvPr/>
            </p:nvSpPr>
            <p:spPr bwMode="auto">
              <a:xfrm>
                <a:off x="1528"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30" name="Rectangle 358"/>
              <p:cNvSpPr>
                <a:spLocks noChangeArrowheads="1"/>
              </p:cNvSpPr>
              <p:nvPr/>
            </p:nvSpPr>
            <p:spPr bwMode="auto">
              <a:xfrm>
                <a:off x="1859" y="2389"/>
                <a:ext cx="5"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31" name="Line 359"/>
              <p:cNvSpPr>
                <a:spLocks noChangeShapeType="1"/>
              </p:cNvSpPr>
              <p:nvPr/>
            </p:nvSpPr>
            <p:spPr bwMode="auto">
              <a:xfrm>
                <a:off x="1859"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32" name="Rectangle 360"/>
              <p:cNvSpPr>
                <a:spLocks noChangeArrowheads="1"/>
              </p:cNvSpPr>
              <p:nvPr/>
            </p:nvSpPr>
            <p:spPr bwMode="auto">
              <a:xfrm>
                <a:off x="2193" y="2389"/>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33" name="Line 361"/>
              <p:cNvSpPr>
                <a:spLocks noChangeShapeType="1"/>
              </p:cNvSpPr>
              <p:nvPr/>
            </p:nvSpPr>
            <p:spPr bwMode="auto">
              <a:xfrm>
                <a:off x="2193"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34" name="Rectangle 362"/>
              <p:cNvSpPr>
                <a:spLocks noChangeArrowheads="1"/>
              </p:cNvSpPr>
              <p:nvPr/>
            </p:nvSpPr>
            <p:spPr bwMode="auto">
              <a:xfrm>
                <a:off x="2567" y="2389"/>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35" name="Line 363"/>
              <p:cNvSpPr>
                <a:spLocks noChangeShapeType="1"/>
              </p:cNvSpPr>
              <p:nvPr/>
            </p:nvSpPr>
            <p:spPr bwMode="auto">
              <a:xfrm>
                <a:off x="2567"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36" name="Rectangle 364"/>
              <p:cNvSpPr>
                <a:spLocks noChangeArrowheads="1"/>
              </p:cNvSpPr>
              <p:nvPr/>
            </p:nvSpPr>
            <p:spPr bwMode="auto">
              <a:xfrm>
                <a:off x="2677" y="2389"/>
                <a:ext cx="5"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37" name="Line 365"/>
              <p:cNvSpPr>
                <a:spLocks noChangeShapeType="1"/>
              </p:cNvSpPr>
              <p:nvPr/>
            </p:nvSpPr>
            <p:spPr bwMode="auto">
              <a:xfrm>
                <a:off x="2677"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38" name="Rectangle 366"/>
              <p:cNvSpPr>
                <a:spLocks noChangeArrowheads="1"/>
              </p:cNvSpPr>
              <p:nvPr/>
            </p:nvSpPr>
            <p:spPr bwMode="auto">
              <a:xfrm>
                <a:off x="3141" y="2389"/>
                <a:ext cx="5"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39" name="Line 367"/>
              <p:cNvSpPr>
                <a:spLocks noChangeShapeType="1"/>
              </p:cNvSpPr>
              <p:nvPr/>
            </p:nvSpPr>
            <p:spPr bwMode="auto">
              <a:xfrm>
                <a:off x="3141"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40" name="Rectangle 368"/>
              <p:cNvSpPr>
                <a:spLocks noChangeArrowheads="1"/>
              </p:cNvSpPr>
              <p:nvPr/>
            </p:nvSpPr>
            <p:spPr bwMode="auto">
              <a:xfrm>
                <a:off x="3649" y="2389"/>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41" name="Line 369"/>
              <p:cNvSpPr>
                <a:spLocks noChangeShapeType="1"/>
              </p:cNvSpPr>
              <p:nvPr/>
            </p:nvSpPr>
            <p:spPr bwMode="auto">
              <a:xfrm>
                <a:off x="3649"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42" name="Rectangle 370"/>
              <p:cNvSpPr>
                <a:spLocks noChangeArrowheads="1"/>
              </p:cNvSpPr>
              <p:nvPr/>
            </p:nvSpPr>
            <p:spPr bwMode="auto">
              <a:xfrm>
                <a:off x="4156" y="2389"/>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43" name="Line 371"/>
              <p:cNvSpPr>
                <a:spLocks noChangeShapeType="1"/>
              </p:cNvSpPr>
              <p:nvPr/>
            </p:nvSpPr>
            <p:spPr bwMode="auto">
              <a:xfrm>
                <a:off x="4156"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44" name="Rectangle 372"/>
              <p:cNvSpPr>
                <a:spLocks noChangeArrowheads="1"/>
              </p:cNvSpPr>
              <p:nvPr/>
            </p:nvSpPr>
            <p:spPr bwMode="auto">
              <a:xfrm>
                <a:off x="4778" y="2389"/>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45" name="Line 373"/>
              <p:cNvSpPr>
                <a:spLocks noChangeShapeType="1"/>
              </p:cNvSpPr>
              <p:nvPr/>
            </p:nvSpPr>
            <p:spPr bwMode="auto">
              <a:xfrm>
                <a:off x="4778" y="2389"/>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46" name="Rectangle 374"/>
              <p:cNvSpPr>
                <a:spLocks noChangeArrowheads="1"/>
              </p:cNvSpPr>
              <p:nvPr/>
            </p:nvSpPr>
            <p:spPr bwMode="auto">
              <a:xfrm>
                <a:off x="4807"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47" name="Rectangle 375"/>
              <p:cNvSpPr>
                <a:spLocks noChangeArrowheads="1"/>
              </p:cNvSpPr>
              <p:nvPr/>
            </p:nvSpPr>
            <p:spPr bwMode="auto">
              <a:xfrm>
                <a:off x="4440"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48" name="Rectangle 376"/>
              <p:cNvSpPr>
                <a:spLocks noChangeArrowheads="1"/>
              </p:cNvSpPr>
              <p:nvPr/>
            </p:nvSpPr>
            <p:spPr bwMode="auto">
              <a:xfrm>
                <a:off x="3876"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49" name="Rectangle 377"/>
              <p:cNvSpPr>
                <a:spLocks noChangeArrowheads="1"/>
              </p:cNvSpPr>
              <p:nvPr/>
            </p:nvSpPr>
            <p:spPr bwMode="auto">
              <a:xfrm>
                <a:off x="3369"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50" name="Rectangle 378"/>
              <p:cNvSpPr>
                <a:spLocks noChangeArrowheads="1"/>
              </p:cNvSpPr>
              <p:nvPr/>
            </p:nvSpPr>
            <p:spPr bwMode="auto">
              <a:xfrm>
                <a:off x="2885"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51" name="Rectangle 379"/>
              <p:cNvSpPr>
                <a:spLocks noChangeArrowheads="1"/>
              </p:cNvSpPr>
              <p:nvPr/>
            </p:nvSpPr>
            <p:spPr bwMode="auto">
              <a:xfrm>
                <a:off x="2594"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52" name="Rectangle 380"/>
              <p:cNvSpPr>
                <a:spLocks noChangeArrowheads="1"/>
              </p:cNvSpPr>
              <p:nvPr/>
            </p:nvSpPr>
            <p:spPr bwMode="auto">
              <a:xfrm>
                <a:off x="2353"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53" name="Rectangle 381"/>
              <p:cNvSpPr>
                <a:spLocks noChangeArrowheads="1"/>
              </p:cNvSpPr>
              <p:nvPr/>
            </p:nvSpPr>
            <p:spPr bwMode="auto">
              <a:xfrm>
                <a:off x="1999"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54" name="Rectangle 382"/>
              <p:cNvSpPr>
                <a:spLocks noChangeArrowheads="1"/>
              </p:cNvSpPr>
              <p:nvPr/>
            </p:nvSpPr>
            <p:spPr bwMode="auto">
              <a:xfrm>
                <a:off x="1665"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55" name="Rectangle 383"/>
              <p:cNvSpPr>
                <a:spLocks noChangeArrowheads="1"/>
              </p:cNvSpPr>
              <p:nvPr/>
            </p:nvSpPr>
            <p:spPr bwMode="auto">
              <a:xfrm>
                <a:off x="1300"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56" name="Rectangle 384"/>
              <p:cNvSpPr>
                <a:spLocks noChangeArrowheads="1"/>
              </p:cNvSpPr>
              <p:nvPr/>
            </p:nvSpPr>
            <p:spPr bwMode="auto">
              <a:xfrm>
                <a:off x="374" y="2820"/>
                <a:ext cx="50"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57" name="Rectangle 385"/>
              <p:cNvSpPr>
                <a:spLocks noChangeArrowheads="1"/>
              </p:cNvSpPr>
              <p:nvPr/>
            </p:nvSpPr>
            <p:spPr bwMode="auto">
              <a:xfrm>
                <a:off x="1079" y="2820"/>
                <a:ext cx="52"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58" name="Rectangle 386"/>
              <p:cNvSpPr>
                <a:spLocks noChangeArrowheads="1"/>
              </p:cNvSpPr>
              <p:nvPr/>
            </p:nvSpPr>
            <p:spPr bwMode="auto">
              <a:xfrm>
                <a:off x="374" y="2980"/>
                <a:ext cx="757" cy="24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59" name="Rectangle 387"/>
              <p:cNvSpPr>
                <a:spLocks noChangeArrowheads="1"/>
              </p:cNvSpPr>
              <p:nvPr/>
            </p:nvSpPr>
            <p:spPr bwMode="auto">
              <a:xfrm>
                <a:off x="424" y="2820"/>
                <a:ext cx="655"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60" name="Rectangle 388"/>
              <p:cNvSpPr>
                <a:spLocks noChangeArrowheads="1"/>
              </p:cNvSpPr>
              <p:nvPr/>
            </p:nvSpPr>
            <p:spPr bwMode="auto">
              <a:xfrm>
                <a:off x="548" y="2819"/>
                <a:ext cx="223"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101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61" name="Rectangle 389"/>
              <p:cNvSpPr>
                <a:spLocks noChangeArrowheads="1"/>
              </p:cNvSpPr>
              <p:nvPr/>
            </p:nvSpPr>
            <p:spPr bwMode="auto">
              <a:xfrm>
                <a:off x="717" y="2819"/>
                <a:ext cx="126"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62" name="Rectangle 390"/>
              <p:cNvSpPr>
                <a:spLocks noChangeArrowheads="1"/>
              </p:cNvSpPr>
              <p:nvPr/>
            </p:nvSpPr>
            <p:spPr bwMode="auto">
              <a:xfrm>
                <a:off x="793" y="2819"/>
                <a:ext cx="223"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63" name="Rectangle 391"/>
              <p:cNvSpPr>
                <a:spLocks noChangeArrowheads="1"/>
              </p:cNvSpPr>
              <p:nvPr/>
            </p:nvSpPr>
            <p:spPr bwMode="auto">
              <a:xfrm>
                <a:off x="466" y="2819"/>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264" name="Rectangle 392"/>
              <p:cNvSpPr>
                <a:spLocks noChangeArrowheads="1"/>
              </p:cNvSpPr>
              <p:nvPr/>
            </p:nvSpPr>
            <p:spPr bwMode="auto">
              <a:xfrm>
                <a:off x="372" y="2814"/>
                <a:ext cx="757"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65" name="Line 393"/>
              <p:cNvSpPr>
                <a:spLocks noChangeShapeType="1"/>
              </p:cNvSpPr>
              <p:nvPr/>
            </p:nvSpPr>
            <p:spPr bwMode="auto">
              <a:xfrm>
                <a:off x="372" y="2814"/>
                <a:ext cx="75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66" name="Rectangle 394"/>
              <p:cNvSpPr>
                <a:spLocks noChangeArrowheads="1"/>
              </p:cNvSpPr>
              <p:nvPr/>
            </p:nvSpPr>
            <p:spPr bwMode="auto">
              <a:xfrm>
                <a:off x="1129" y="2814"/>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67" name="Line 395"/>
              <p:cNvSpPr>
                <a:spLocks noChangeShapeType="1"/>
              </p:cNvSpPr>
              <p:nvPr/>
            </p:nvSpPr>
            <p:spPr bwMode="auto">
              <a:xfrm>
                <a:off x="1129" y="2814"/>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68" name="Line 396"/>
              <p:cNvSpPr>
                <a:spLocks noChangeShapeType="1"/>
              </p:cNvSpPr>
              <p:nvPr/>
            </p:nvSpPr>
            <p:spPr bwMode="auto">
              <a:xfrm>
                <a:off x="1129"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69" name="Rectangle 397"/>
              <p:cNvSpPr>
                <a:spLocks noChangeArrowheads="1"/>
              </p:cNvSpPr>
              <p:nvPr/>
            </p:nvSpPr>
            <p:spPr bwMode="auto">
              <a:xfrm>
                <a:off x="1134" y="2814"/>
                <a:ext cx="39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70" name="Line 398"/>
              <p:cNvSpPr>
                <a:spLocks noChangeShapeType="1"/>
              </p:cNvSpPr>
              <p:nvPr/>
            </p:nvSpPr>
            <p:spPr bwMode="auto">
              <a:xfrm>
                <a:off x="1134" y="2814"/>
                <a:ext cx="39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71" name="Rectangle 399"/>
              <p:cNvSpPr>
                <a:spLocks noChangeArrowheads="1"/>
              </p:cNvSpPr>
              <p:nvPr/>
            </p:nvSpPr>
            <p:spPr bwMode="auto">
              <a:xfrm>
                <a:off x="1528" y="2814"/>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72" name="Line 400"/>
              <p:cNvSpPr>
                <a:spLocks noChangeShapeType="1"/>
              </p:cNvSpPr>
              <p:nvPr/>
            </p:nvSpPr>
            <p:spPr bwMode="auto">
              <a:xfrm>
                <a:off x="1528" y="2814"/>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73" name="Line 401"/>
              <p:cNvSpPr>
                <a:spLocks noChangeShapeType="1"/>
              </p:cNvSpPr>
              <p:nvPr/>
            </p:nvSpPr>
            <p:spPr bwMode="auto">
              <a:xfrm>
                <a:off x="1528"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74" name="Rectangle 402"/>
              <p:cNvSpPr>
                <a:spLocks noChangeArrowheads="1"/>
              </p:cNvSpPr>
              <p:nvPr/>
            </p:nvSpPr>
            <p:spPr bwMode="auto">
              <a:xfrm>
                <a:off x="1532" y="2814"/>
                <a:ext cx="327"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75" name="Line 403"/>
              <p:cNvSpPr>
                <a:spLocks noChangeShapeType="1"/>
              </p:cNvSpPr>
              <p:nvPr/>
            </p:nvSpPr>
            <p:spPr bwMode="auto">
              <a:xfrm>
                <a:off x="1532" y="2814"/>
                <a:ext cx="327"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76" name="Rectangle 404"/>
              <p:cNvSpPr>
                <a:spLocks noChangeArrowheads="1"/>
              </p:cNvSpPr>
              <p:nvPr/>
            </p:nvSpPr>
            <p:spPr bwMode="auto">
              <a:xfrm>
                <a:off x="1859" y="2814"/>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80478" name="Group 606"/>
            <p:cNvGrpSpPr>
              <a:grpSpLocks/>
            </p:cNvGrpSpPr>
            <p:nvPr/>
          </p:nvGrpSpPr>
          <p:grpSpPr bwMode="auto">
            <a:xfrm>
              <a:off x="372" y="2814"/>
              <a:ext cx="4852" cy="1012"/>
              <a:chOff x="372" y="2814"/>
              <a:chExt cx="4852" cy="1012"/>
            </a:xfrm>
          </p:grpSpPr>
          <p:sp>
            <p:nvSpPr>
              <p:cNvPr id="80278" name="Line 406"/>
              <p:cNvSpPr>
                <a:spLocks noChangeShapeType="1"/>
              </p:cNvSpPr>
              <p:nvPr/>
            </p:nvSpPr>
            <p:spPr bwMode="auto">
              <a:xfrm>
                <a:off x="1859" y="2814"/>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79" name="Line 407"/>
              <p:cNvSpPr>
                <a:spLocks noChangeShapeType="1"/>
              </p:cNvSpPr>
              <p:nvPr/>
            </p:nvSpPr>
            <p:spPr bwMode="auto">
              <a:xfrm>
                <a:off x="1859"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80" name="Rectangle 408"/>
              <p:cNvSpPr>
                <a:spLocks noChangeArrowheads="1"/>
              </p:cNvSpPr>
              <p:nvPr/>
            </p:nvSpPr>
            <p:spPr bwMode="auto">
              <a:xfrm>
                <a:off x="1864" y="2814"/>
                <a:ext cx="329"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81" name="Line 409"/>
              <p:cNvSpPr>
                <a:spLocks noChangeShapeType="1"/>
              </p:cNvSpPr>
              <p:nvPr/>
            </p:nvSpPr>
            <p:spPr bwMode="auto">
              <a:xfrm>
                <a:off x="1864" y="2814"/>
                <a:ext cx="329"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82" name="Rectangle 410"/>
              <p:cNvSpPr>
                <a:spLocks noChangeArrowheads="1"/>
              </p:cNvSpPr>
              <p:nvPr/>
            </p:nvSpPr>
            <p:spPr bwMode="auto">
              <a:xfrm>
                <a:off x="2193" y="2814"/>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83" name="Line 411"/>
              <p:cNvSpPr>
                <a:spLocks noChangeShapeType="1"/>
              </p:cNvSpPr>
              <p:nvPr/>
            </p:nvSpPr>
            <p:spPr bwMode="auto">
              <a:xfrm>
                <a:off x="2193" y="2814"/>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84" name="Line 412"/>
              <p:cNvSpPr>
                <a:spLocks noChangeShapeType="1"/>
              </p:cNvSpPr>
              <p:nvPr/>
            </p:nvSpPr>
            <p:spPr bwMode="auto">
              <a:xfrm>
                <a:off x="2193"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85" name="Rectangle 413"/>
              <p:cNvSpPr>
                <a:spLocks noChangeArrowheads="1"/>
              </p:cNvSpPr>
              <p:nvPr/>
            </p:nvSpPr>
            <p:spPr bwMode="auto">
              <a:xfrm>
                <a:off x="2197" y="2814"/>
                <a:ext cx="370"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86" name="Line 414"/>
              <p:cNvSpPr>
                <a:spLocks noChangeShapeType="1"/>
              </p:cNvSpPr>
              <p:nvPr/>
            </p:nvSpPr>
            <p:spPr bwMode="auto">
              <a:xfrm>
                <a:off x="2197" y="2814"/>
                <a:ext cx="370"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87" name="Rectangle 415"/>
              <p:cNvSpPr>
                <a:spLocks noChangeArrowheads="1"/>
              </p:cNvSpPr>
              <p:nvPr/>
            </p:nvSpPr>
            <p:spPr bwMode="auto">
              <a:xfrm>
                <a:off x="2567" y="2814"/>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88" name="Line 416"/>
              <p:cNvSpPr>
                <a:spLocks noChangeShapeType="1"/>
              </p:cNvSpPr>
              <p:nvPr/>
            </p:nvSpPr>
            <p:spPr bwMode="auto">
              <a:xfrm>
                <a:off x="2567" y="2814"/>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89" name="Line 417"/>
              <p:cNvSpPr>
                <a:spLocks noChangeShapeType="1"/>
              </p:cNvSpPr>
              <p:nvPr/>
            </p:nvSpPr>
            <p:spPr bwMode="auto">
              <a:xfrm>
                <a:off x="2567"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90" name="Rectangle 418"/>
              <p:cNvSpPr>
                <a:spLocks noChangeArrowheads="1"/>
              </p:cNvSpPr>
              <p:nvPr/>
            </p:nvSpPr>
            <p:spPr bwMode="auto">
              <a:xfrm>
                <a:off x="2571" y="2814"/>
                <a:ext cx="106"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91" name="Line 419"/>
              <p:cNvSpPr>
                <a:spLocks noChangeShapeType="1"/>
              </p:cNvSpPr>
              <p:nvPr/>
            </p:nvSpPr>
            <p:spPr bwMode="auto">
              <a:xfrm>
                <a:off x="2571" y="2814"/>
                <a:ext cx="106"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92" name="Rectangle 420"/>
              <p:cNvSpPr>
                <a:spLocks noChangeArrowheads="1"/>
              </p:cNvSpPr>
              <p:nvPr/>
            </p:nvSpPr>
            <p:spPr bwMode="auto">
              <a:xfrm>
                <a:off x="2677" y="2814"/>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93" name="Line 421"/>
              <p:cNvSpPr>
                <a:spLocks noChangeShapeType="1"/>
              </p:cNvSpPr>
              <p:nvPr/>
            </p:nvSpPr>
            <p:spPr bwMode="auto">
              <a:xfrm>
                <a:off x="2677" y="2814"/>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94" name="Line 422"/>
              <p:cNvSpPr>
                <a:spLocks noChangeShapeType="1"/>
              </p:cNvSpPr>
              <p:nvPr/>
            </p:nvSpPr>
            <p:spPr bwMode="auto">
              <a:xfrm>
                <a:off x="2677"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95" name="Rectangle 423"/>
              <p:cNvSpPr>
                <a:spLocks noChangeArrowheads="1"/>
              </p:cNvSpPr>
              <p:nvPr/>
            </p:nvSpPr>
            <p:spPr bwMode="auto">
              <a:xfrm>
                <a:off x="2682" y="2814"/>
                <a:ext cx="459"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96" name="Line 424"/>
              <p:cNvSpPr>
                <a:spLocks noChangeShapeType="1"/>
              </p:cNvSpPr>
              <p:nvPr/>
            </p:nvSpPr>
            <p:spPr bwMode="auto">
              <a:xfrm>
                <a:off x="2682" y="2814"/>
                <a:ext cx="459"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97" name="Rectangle 425"/>
              <p:cNvSpPr>
                <a:spLocks noChangeArrowheads="1"/>
              </p:cNvSpPr>
              <p:nvPr/>
            </p:nvSpPr>
            <p:spPr bwMode="auto">
              <a:xfrm>
                <a:off x="3141" y="2814"/>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298" name="Line 426"/>
              <p:cNvSpPr>
                <a:spLocks noChangeShapeType="1"/>
              </p:cNvSpPr>
              <p:nvPr/>
            </p:nvSpPr>
            <p:spPr bwMode="auto">
              <a:xfrm>
                <a:off x="3141" y="2814"/>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99" name="Line 427"/>
              <p:cNvSpPr>
                <a:spLocks noChangeShapeType="1"/>
              </p:cNvSpPr>
              <p:nvPr/>
            </p:nvSpPr>
            <p:spPr bwMode="auto">
              <a:xfrm>
                <a:off x="3141"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00" name="Rectangle 428"/>
              <p:cNvSpPr>
                <a:spLocks noChangeArrowheads="1"/>
              </p:cNvSpPr>
              <p:nvPr/>
            </p:nvSpPr>
            <p:spPr bwMode="auto">
              <a:xfrm>
                <a:off x="3146" y="2814"/>
                <a:ext cx="503"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01" name="Line 429"/>
              <p:cNvSpPr>
                <a:spLocks noChangeShapeType="1"/>
              </p:cNvSpPr>
              <p:nvPr/>
            </p:nvSpPr>
            <p:spPr bwMode="auto">
              <a:xfrm>
                <a:off x="3146" y="2814"/>
                <a:ext cx="503"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02" name="Rectangle 430"/>
              <p:cNvSpPr>
                <a:spLocks noChangeArrowheads="1"/>
              </p:cNvSpPr>
              <p:nvPr/>
            </p:nvSpPr>
            <p:spPr bwMode="auto">
              <a:xfrm>
                <a:off x="3649" y="2814"/>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03" name="Line 431"/>
              <p:cNvSpPr>
                <a:spLocks noChangeShapeType="1"/>
              </p:cNvSpPr>
              <p:nvPr/>
            </p:nvSpPr>
            <p:spPr bwMode="auto">
              <a:xfrm>
                <a:off x="3649" y="2814"/>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04" name="Line 432"/>
              <p:cNvSpPr>
                <a:spLocks noChangeShapeType="1"/>
              </p:cNvSpPr>
              <p:nvPr/>
            </p:nvSpPr>
            <p:spPr bwMode="auto">
              <a:xfrm>
                <a:off x="3649"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05" name="Rectangle 433"/>
              <p:cNvSpPr>
                <a:spLocks noChangeArrowheads="1"/>
              </p:cNvSpPr>
              <p:nvPr/>
            </p:nvSpPr>
            <p:spPr bwMode="auto">
              <a:xfrm>
                <a:off x="3653" y="2814"/>
                <a:ext cx="503"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06" name="Line 434"/>
              <p:cNvSpPr>
                <a:spLocks noChangeShapeType="1"/>
              </p:cNvSpPr>
              <p:nvPr/>
            </p:nvSpPr>
            <p:spPr bwMode="auto">
              <a:xfrm>
                <a:off x="3653" y="2814"/>
                <a:ext cx="503"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07" name="Rectangle 435"/>
              <p:cNvSpPr>
                <a:spLocks noChangeArrowheads="1"/>
              </p:cNvSpPr>
              <p:nvPr/>
            </p:nvSpPr>
            <p:spPr bwMode="auto">
              <a:xfrm>
                <a:off x="4156" y="2814"/>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08" name="Line 436"/>
              <p:cNvSpPr>
                <a:spLocks noChangeShapeType="1"/>
              </p:cNvSpPr>
              <p:nvPr/>
            </p:nvSpPr>
            <p:spPr bwMode="auto">
              <a:xfrm>
                <a:off x="4156" y="2814"/>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09" name="Line 437"/>
              <p:cNvSpPr>
                <a:spLocks noChangeShapeType="1"/>
              </p:cNvSpPr>
              <p:nvPr/>
            </p:nvSpPr>
            <p:spPr bwMode="auto">
              <a:xfrm>
                <a:off x="4156"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10" name="Rectangle 438"/>
              <p:cNvSpPr>
                <a:spLocks noChangeArrowheads="1"/>
              </p:cNvSpPr>
              <p:nvPr/>
            </p:nvSpPr>
            <p:spPr bwMode="auto">
              <a:xfrm>
                <a:off x="4160" y="2814"/>
                <a:ext cx="618"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11" name="Line 439"/>
              <p:cNvSpPr>
                <a:spLocks noChangeShapeType="1"/>
              </p:cNvSpPr>
              <p:nvPr/>
            </p:nvSpPr>
            <p:spPr bwMode="auto">
              <a:xfrm>
                <a:off x="4160" y="2814"/>
                <a:ext cx="61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12" name="Rectangle 440"/>
              <p:cNvSpPr>
                <a:spLocks noChangeArrowheads="1"/>
              </p:cNvSpPr>
              <p:nvPr/>
            </p:nvSpPr>
            <p:spPr bwMode="auto">
              <a:xfrm>
                <a:off x="4778" y="2814"/>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13" name="Line 441"/>
              <p:cNvSpPr>
                <a:spLocks noChangeShapeType="1"/>
              </p:cNvSpPr>
              <p:nvPr/>
            </p:nvSpPr>
            <p:spPr bwMode="auto">
              <a:xfrm>
                <a:off x="4778" y="2814"/>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14" name="Line 442"/>
              <p:cNvSpPr>
                <a:spLocks noChangeShapeType="1"/>
              </p:cNvSpPr>
              <p:nvPr/>
            </p:nvSpPr>
            <p:spPr bwMode="auto">
              <a:xfrm>
                <a:off x="4778" y="2814"/>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15" name="Rectangle 443"/>
              <p:cNvSpPr>
                <a:spLocks noChangeArrowheads="1"/>
              </p:cNvSpPr>
              <p:nvPr/>
            </p:nvSpPr>
            <p:spPr bwMode="auto">
              <a:xfrm>
                <a:off x="4782" y="2814"/>
                <a:ext cx="108"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16" name="Line 444"/>
              <p:cNvSpPr>
                <a:spLocks noChangeShapeType="1"/>
              </p:cNvSpPr>
              <p:nvPr/>
            </p:nvSpPr>
            <p:spPr bwMode="auto">
              <a:xfrm>
                <a:off x="4782" y="2814"/>
                <a:ext cx="10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17" name="Rectangle 445"/>
              <p:cNvSpPr>
                <a:spLocks noChangeArrowheads="1"/>
              </p:cNvSpPr>
              <p:nvPr/>
            </p:nvSpPr>
            <p:spPr bwMode="auto">
              <a:xfrm>
                <a:off x="1129" y="2820"/>
                <a:ext cx="5" cy="4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18" name="Line 446"/>
              <p:cNvSpPr>
                <a:spLocks noChangeShapeType="1"/>
              </p:cNvSpPr>
              <p:nvPr/>
            </p:nvSpPr>
            <p:spPr bwMode="auto">
              <a:xfrm>
                <a:off x="1129" y="2820"/>
                <a:ext cx="1" cy="4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19" name="Rectangle 447"/>
              <p:cNvSpPr>
                <a:spLocks noChangeArrowheads="1"/>
              </p:cNvSpPr>
              <p:nvPr/>
            </p:nvSpPr>
            <p:spPr bwMode="auto">
              <a:xfrm>
                <a:off x="1528" y="2820"/>
                <a:ext cx="4"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20" name="Line 448"/>
              <p:cNvSpPr>
                <a:spLocks noChangeShapeType="1"/>
              </p:cNvSpPr>
              <p:nvPr/>
            </p:nvSpPr>
            <p:spPr bwMode="auto">
              <a:xfrm>
                <a:off x="1528"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21" name="Rectangle 449"/>
              <p:cNvSpPr>
                <a:spLocks noChangeArrowheads="1"/>
              </p:cNvSpPr>
              <p:nvPr/>
            </p:nvSpPr>
            <p:spPr bwMode="auto">
              <a:xfrm>
                <a:off x="1859" y="2820"/>
                <a:ext cx="5"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22" name="Line 450"/>
              <p:cNvSpPr>
                <a:spLocks noChangeShapeType="1"/>
              </p:cNvSpPr>
              <p:nvPr/>
            </p:nvSpPr>
            <p:spPr bwMode="auto">
              <a:xfrm>
                <a:off x="1859"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23" name="Rectangle 451"/>
              <p:cNvSpPr>
                <a:spLocks noChangeArrowheads="1"/>
              </p:cNvSpPr>
              <p:nvPr/>
            </p:nvSpPr>
            <p:spPr bwMode="auto">
              <a:xfrm>
                <a:off x="2193" y="2820"/>
                <a:ext cx="4"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24" name="Line 452"/>
              <p:cNvSpPr>
                <a:spLocks noChangeShapeType="1"/>
              </p:cNvSpPr>
              <p:nvPr/>
            </p:nvSpPr>
            <p:spPr bwMode="auto">
              <a:xfrm>
                <a:off x="2193"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25" name="Rectangle 453"/>
              <p:cNvSpPr>
                <a:spLocks noChangeArrowheads="1"/>
              </p:cNvSpPr>
              <p:nvPr/>
            </p:nvSpPr>
            <p:spPr bwMode="auto">
              <a:xfrm>
                <a:off x="2567" y="2820"/>
                <a:ext cx="4"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26" name="Line 454"/>
              <p:cNvSpPr>
                <a:spLocks noChangeShapeType="1"/>
              </p:cNvSpPr>
              <p:nvPr/>
            </p:nvSpPr>
            <p:spPr bwMode="auto">
              <a:xfrm>
                <a:off x="2567"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27" name="Rectangle 455"/>
              <p:cNvSpPr>
                <a:spLocks noChangeArrowheads="1"/>
              </p:cNvSpPr>
              <p:nvPr/>
            </p:nvSpPr>
            <p:spPr bwMode="auto">
              <a:xfrm>
                <a:off x="2677" y="2820"/>
                <a:ext cx="5"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28" name="Line 456"/>
              <p:cNvSpPr>
                <a:spLocks noChangeShapeType="1"/>
              </p:cNvSpPr>
              <p:nvPr/>
            </p:nvSpPr>
            <p:spPr bwMode="auto">
              <a:xfrm>
                <a:off x="2677"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29" name="Rectangle 457"/>
              <p:cNvSpPr>
                <a:spLocks noChangeArrowheads="1"/>
              </p:cNvSpPr>
              <p:nvPr/>
            </p:nvSpPr>
            <p:spPr bwMode="auto">
              <a:xfrm>
                <a:off x="3141" y="2820"/>
                <a:ext cx="5"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30" name="Line 458"/>
              <p:cNvSpPr>
                <a:spLocks noChangeShapeType="1"/>
              </p:cNvSpPr>
              <p:nvPr/>
            </p:nvSpPr>
            <p:spPr bwMode="auto">
              <a:xfrm>
                <a:off x="3141"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31" name="Rectangle 459"/>
              <p:cNvSpPr>
                <a:spLocks noChangeArrowheads="1"/>
              </p:cNvSpPr>
              <p:nvPr/>
            </p:nvSpPr>
            <p:spPr bwMode="auto">
              <a:xfrm>
                <a:off x="3649" y="2820"/>
                <a:ext cx="4"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32" name="Line 460"/>
              <p:cNvSpPr>
                <a:spLocks noChangeShapeType="1"/>
              </p:cNvSpPr>
              <p:nvPr/>
            </p:nvSpPr>
            <p:spPr bwMode="auto">
              <a:xfrm>
                <a:off x="3649"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33" name="Rectangle 461"/>
              <p:cNvSpPr>
                <a:spLocks noChangeArrowheads="1"/>
              </p:cNvSpPr>
              <p:nvPr/>
            </p:nvSpPr>
            <p:spPr bwMode="auto">
              <a:xfrm>
                <a:off x="4156" y="2820"/>
                <a:ext cx="4"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34" name="Line 462"/>
              <p:cNvSpPr>
                <a:spLocks noChangeShapeType="1"/>
              </p:cNvSpPr>
              <p:nvPr/>
            </p:nvSpPr>
            <p:spPr bwMode="auto">
              <a:xfrm>
                <a:off x="4156"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35" name="Rectangle 463"/>
              <p:cNvSpPr>
                <a:spLocks noChangeArrowheads="1"/>
              </p:cNvSpPr>
              <p:nvPr/>
            </p:nvSpPr>
            <p:spPr bwMode="auto">
              <a:xfrm>
                <a:off x="4778" y="2820"/>
                <a:ext cx="4" cy="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36" name="Line 464"/>
              <p:cNvSpPr>
                <a:spLocks noChangeShapeType="1"/>
              </p:cNvSpPr>
              <p:nvPr/>
            </p:nvSpPr>
            <p:spPr bwMode="auto">
              <a:xfrm>
                <a:off x="4778" y="2820"/>
                <a:ext cx="1" cy="400"/>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37" name="Rectangle 465"/>
              <p:cNvSpPr>
                <a:spLocks noChangeArrowheads="1"/>
              </p:cNvSpPr>
              <p:nvPr/>
            </p:nvSpPr>
            <p:spPr bwMode="auto">
              <a:xfrm>
                <a:off x="4807"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38" name="Rectangle 466"/>
              <p:cNvSpPr>
                <a:spLocks noChangeArrowheads="1"/>
              </p:cNvSpPr>
              <p:nvPr/>
            </p:nvSpPr>
            <p:spPr bwMode="auto">
              <a:xfrm>
                <a:off x="4440"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39" name="Rectangle 467"/>
              <p:cNvSpPr>
                <a:spLocks noChangeArrowheads="1"/>
              </p:cNvSpPr>
              <p:nvPr/>
            </p:nvSpPr>
            <p:spPr bwMode="auto">
              <a:xfrm>
                <a:off x="3876"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0" name="Rectangle 468"/>
              <p:cNvSpPr>
                <a:spLocks noChangeArrowheads="1"/>
              </p:cNvSpPr>
              <p:nvPr/>
            </p:nvSpPr>
            <p:spPr bwMode="auto">
              <a:xfrm>
                <a:off x="3369"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1" name="Rectangle 469"/>
              <p:cNvSpPr>
                <a:spLocks noChangeArrowheads="1"/>
              </p:cNvSpPr>
              <p:nvPr/>
            </p:nvSpPr>
            <p:spPr bwMode="auto">
              <a:xfrm>
                <a:off x="2885"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2" name="Rectangle 470"/>
              <p:cNvSpPr>
                <a:spLocks noChangeArrowheads="1"/>
              </p:cNvSpPr>
              <p:nvPr/>
            </p:nvSpPr>
            <p:spPr bwMode="auto">
              <a:xfrm>
                <a:off x="2594"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3" name="Rectangle 471"/>
              <p:cNvSpPr>
                <a:spLocks noChangeArrowheads="1"/>
              </p:cNvSpPr>
              <p:nvPr/>
            </p:nvSpPr>
            <p:spPr bwMode="auto">
              <a:xfrm>
                <a:off x="2353"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4" name="Rectangle 472"/>
              <p:cNvSpPr>
                <a:spLocks noChangeArrowheads="1"/>
              </p:cNvSpPr>
              <p:nvPr/>
            </p:nvSpPr>
            <p:spPr bwMode="auto">
              <a:xfrm>
                <a:off x="1999"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5" name="Rectangle 473"/>
              <p:cNvSpPr>
                <a:spLocks noChangeArrowheads="1"/>
              </p:cNvSpPr>
              <p:nvPr/>
            </p:nvSpPr>
            <p:spPr bwMode="auto">
              <a:xfrm>
                <a:off x="1665"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6" name="Rectangle 474"/>
              <p:cNvSpPr>
                <a:spLocks noChangeArrowheads="1"/>
              </p:cNvSpPr>
              <p:nvPr/>
            </p:nvSpPr>
            <p:spPr bwMode="auto">
              <a:xfrm>
                <a:off x="1300"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47" name="Rectangle 475"/>
              <p:cNvSpPr>
                <a:spLocks noChangeArrowheads="1"/>
              </p:cNvSpPr>
              <p:nvPr/>
            </p:nvSpPr>
            <p:spPr bwMode="auto">
              <a:xfrm>
                <a:off x="374" y="3226"/>
                <a:ext cx="50"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48" name="Rectangle 476"/>
              <p:cNvSpPr>
                <a:spLocks noChangeArrowheads="1"/>
              </p:cNvSpPr>
              <p:nvPr/>
            </p:nvSpPr>
            <p:spPr bwMode="auto">
              <a:xfrm>
                <a:off x="1079" y="3226"/>
                <a:ext cx="52"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49" name="Rectangle 477"/>
              <p:cNvSpPr>
                <a:spLocks noChangeArrowheads="1"/>
              </p:cNvSpPr>
              <p:nvPr/>
            </p:nvSpPr>
            <p:spPr bwMode="auto">
              <a:xfrm>
                <a:off x="374" y="3386"/>
                <a:ext cx="757" cy="26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50" name="Rectangle 478"/>
              <p:cNvSpPr>
                <a:spLocks noChangeArrowheads="1"/>
              </p:cNvSpPr>
              <p:nvPr/>
            </p:nvSpPr>
            <p:spPr bwMode="auto">
              <a:xfrm>
                <a:off x="424" y="3226"/>
                <a:ext cx="655" cy="16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51" name="Rectangle 479"/>
              <p:cNvSpPr>
                <a:spLocks noChangeArrowheads="1"/>
              </p:cNvSpPr>
              <p:nvPr/>
            </p:nvSpPr>
            <p:spPr bwMode="auto">
              <a:xfrm>
                <a:off x="638" y="3225"/>
                <a:ext cx="288"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&gt;500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52" name="Rectangle 480"/>
              <p:cNvSpPr>
                <a:spLocks noChangeArrowheads="1"/>
              </p:cNvSpPr>
              <p:nvPr/>
            </p:nvSpPr>
            <p:spPr bwMode="auto">
              <a:xfrm>
                <a:off x="556" y="3225"/>
                <a:ext cx="79"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353" name="Rectangle 481"/>
              <p:cNvSpPr>
                <a:spLocks noChangeArrowheads="1"/>
              </p:cNvSpPr>
              <p:nvPr/>
            </p:nvSpPr>
            <p:spPr bwMode="auto">
              <a:xfrm>
                <a:off x="372" y="3220"/>
                <a:ext cx="757"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54" name="Line 482"/>
              <p:cNvSpPr>
                <a:spLocks noChangeShapeType="1"/>
              </p:cNvSpPr>
              <p:nvPr/>
            </p:nvSpPr>
            <p:spPr bwMode="auto">
              <a:xfrm>
                <a:off x="372" y="3220"/>
                <a:ext cx="75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55" name="Rectangle 483"/>
              <p:cNvSpPr>
                <a:spLocks noChangeArrowheads="1"/>
              </p:cNvSpPr>
              <p:nvPr/>
            </p:nvSpPr>
            <p:spPr bwMode="auto">
              <a:xfrm>
                <a:off x="1129" y="3220"/>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56" name="Line 484"/>
              <p:cNvSpPr>
                <a:spLocks noChangeShapeType="1"/>
              </p:cNvSpPr>
              <p:nvPr/>
            </p:nvSpPr>
            <p:spPr bwMode="auto">
              <a:xfrm>
                <a:off x="1129" y="3220"/>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57" name="Line 485"/>
              <p:cNvSpPr>
                <a:spLocks noChangeShapeType="1"/>
              </p:cNvSpPr>
              <p:nvPr/>
            </p:nvSpPr>
            <p:spPr bwMode="auto">
              <a:xfrm>
                <a:off x="1129"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58" name="Rectangle 486"/>
              <p:cNvSpPr>
                <a:spLocks noChangeArrowheads="1"/>
              </p:cNvSpPr>
              <p:nvPr/>
            </p:nvSpPr>
            <p:spPr bwMode="auto">
              <a:xfrm>
                <a:off x="1134" y="3220"/>
                <a:ext cx="39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59" name="Line 487"/>
              <p:cNvSpPr>
                <a:spLocks noChangeShapeType="1"/>
              </p:cNvSpPr>
              <p:nvPr/>
            </p:nvSpPr>
            <p:spPr bwMode="auto">
              <a:xfrm>
                <a:off x="1134" y="3220"/>
                <a:ext cx="39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60" name="Rectangle 488"/>
              <p:cNvSpPr>
                <a:spLocks noChangeArrowheads="1"/>
              </p:cNvSpPr>
              <p:nvPr/>
            </p:nvSpPr>
            <p:spPr bwMode="auto">
              <a:xfrm>
                <a:off x="1528" y="3220"/>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61" name="Line 489"/>
              <p:cNvSpPr>
                <a:spLocks noChangeShapeType="1"/>
              </p:cNvSpPr>
              <p:nvPr/>
            </p:nvSpPr>
            <p:spPr bwMode="auto">
              <a:xfrm>
                <a:off x="1528" y="3220"/>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62" name="Line 490"/>
              <p:cNvSpPr>
                <a:spLocks noChangeShapeType="1"/>
              </p:cNvSpPr>
              <p:nvPr/>
            </p:nvSpPr>
            <p:spPr bwMode="auto">
              <a:xfrm>
                <a:off x="1528"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63" name="Rectangle 491"/>
              <p:cNvSpPr>
                <a:spLocks noChangeArrowheads="1"/>
              </p:cNvSpPr>
              <p:nvPr/>
            </p:nvSpPr>
            <p:spPr bwMode="auto">
              <a:xfrm>
                <a:off x="1532" y="3220"/>
                <a:ext cx="327"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64" name="Line 492"/>
              <p:cNvSpPr>
                <a:spLocks noChangeShapeType="1"/>
              </p:cNvSpPr>
              <p:nvPr/>
            </p:nvSpPr>
            <p:spPr bwMode="auto">
              <a:xfrm>
                <a:off x="1532" y="3220"/>
                <a:ext cx="327"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65" name="Rectangle 493"/>
              <p:cNvSpPr>
                <a:spLocks noChangeArrowheads="1"/>
              </p:cNvSpPr>
              <p:nvPr/>
            </p:nvSpPr>
            <p:spPr bwMode="auto">
              <a:xfrm>
                <a:off x="1859" y="3220"/>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66" name="Line 494"/>
              <p:cNvSpPr>
                <a:spLocks noChangeShapeType="1"/>
              </p:cNvSpPr>
              <p:nvPr/>
            </p:nvSpPr>
            <p:spPr bwMode="auto">
              <a:xfrm>
                <a:off x="1859" y="3220"/>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67" name="Line 495"/>
              <p:cNvSpPr>
                <a:spLocks noChangeShapeType="1"/>
              </p:cNvSpPr>
              <p:nvPr/>
            </p:nvSpPr>
            <p:spPr bwMode="auto">
              <a:xfrm>
                <a:off x="1859"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68" name="Rectangle 496"/>
              <p:cNvSpPr>
                <a:spLocks noChangeArrowheads="1"/>
              </p:cNvSpPr>
              <p:nvPr/>
            </p:nvSpPr>
            <p:spPr bwMode="auto">
              <a:xfrm>
                <a:off x="1864" y="3220"/>
                <a:ext cx="329"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69" name="Line 497"/>
              <p:cNvSpPr>
                <a:spLocks noChangeShapeType="1"/>
              </p:cNvSpPr>
              <p:nvPr/>
            </p:nvSpPr>
            <p:spPr bwMode="auto">
              <a:xfrm>
                <a:off x="1864" y="3220"/>
                <a:ext cx="329"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70" name="Rectangle 498"/>
              <p:cNvSpPr>
                <a:spLocks noChangeArrowheads="1"/>
              </p:cNvSpPr>
              <p:nvPr/>
            </p:nvSpPr>
            <p:spPr bwMode="auto">
              <a:xfrm>
                <a:off x="2193" y="3220"/>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71" name="Line 499"/>
              <p:cNvSpPr>
                <a:spLocks noChangeShapeType="1"/>
              </p:cNvSpPr>
              <p:nvPr/>
            </p:nvSpPr>
            <p:spPr bwMode="auto">
              <a:xfrm>
                <a:off x="2193" y="3220"/>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72" name="Line 500"/>
              <p:cNvSpPr>
                <a:spLocks noChangeShapeType="1"/>
              </p:cNvSpPr>
              <p:nvPr/>
            </p:nvSpPr>
            <p:spPr bwMode="auto">
              <a:xfrm>
                <a:off x="2193"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73" name="Rectangle 501"/>
              <p:cNvSpPr>
                <a:spLocks noChangeArrowheads="1"/>
              </p:cNvSpPr>
              <p:nvPr/>
            </p:nvSpPr>
            <p:spPr bwMode="auto">
              <a:xfrm>
                <a:off x="2197" y="3220"/>
                <a:ext cx="370"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74" name="Line 502"/>
              <p:cNvSpPr>
                <a:spLocks noChangeShapeType="1"/>
              </p:cNvSpPr>
              <p:nvPr/>
            </p:nvSpPr>
            <p:spPr bwMode="auto">
              <a:xfrm>
                <a:off x="2197" y="3220"/>
                <a:ext cx="370"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75" name="Rectangle 503"/>
              <p:cNvSpPr>
                <a:spLocks noChangeArrowheads="1"/>
              </p:cNvSpPr>
              <p:nvPr/>
            </p:nvSpPr>
            <p:spPr bwMode="auto">
              <a:xfrm>
                <a:off x="2567" y="3220"/>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76" name="Line 504"/>
              <p:cNvSpPr>
                <a:spLocks noChangeShapeType="1"/>
              </p:cNvSpPr>
              <p:nvPr/>
            </p:nvSpPr>
            <p:spPr bwMode="auto">
              <a:xfrm>
                <a:off x="2567" y="3220"/>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77" name="Line 505"/>
              <p:cNvSpPr>
                <a:spLocks noChangeShapeType="1"/>
              </p:cNvSpPr>
              <p:nvPr/>
            </p:nvSpPr>
            <p:spPr bwMode="auto">
              <a:xfrm>
                <a:off x="2567"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78" name="Rectangle 506"/>
              <p:cNvSpPr>
                <a:spLocks noChangeArrowheads="1"/>
              </p:cNvSpPr>
              <p:nvPr/>
            </p:nvSpPr>
            <p:spPr bwMode="auto">
              <a:xfrm>
                <a:off x="2571" y="3220"/>
                <a:ext cx="106"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79" name="Line 507"/>
              <p:cNvSpPr>
                <a:spLocks noChangeShapeType="1"/>
              </p:cNvSpPr>
              <p:nvPr/>
            </p:nvSpPr>
            <p:spPr bwMode="auto">
              <a:xfrm>
                <a:off x="2571" y="3220"/>
                <a:ext cx="106"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80" name="Rectangle 508"/>
              <p:cNvSpPr>
                <a:spLocks noChangeArrowheads="1"/>
              </p:cNvSpPr>
              <p:nvPr/>
            </p:nvSpPr>
            <p:spPr bwMode="auto">
              <a:xfrm>
                <a:off x="2677" y="3220"/>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81" name="Line 509"/>
              <p:cNvSpPr>
                <a:spLocks noChangeShapeType="1"/>
              </p:cNvSpPr>
              <p:nvPr/>
            </p:nvSpPr>
            <p:spPr bwMode="auto">
              <a:xfrm>
                <a:off x="2677" y="3220"/>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82" name="Line 510"/>
              <p:cNvSpPr>
                <a:spLocks noChangeShapeType="1"/>
              </p:cNvSpPr>
              <p:nvPr/>
            </p:nvSpPr>
            <p:spPr bwMode="auto">
              <a:xfrm>
                <a:off x="2677"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83" name="Rectangle 511"/>
              <p:cNvSpPr>
                <a:spLocks noChangeArrowheads="1"/>
              </p:cNvSpPr>
              <p:nvPr/>
            </p:nvSpPr>
            <p:spPr bwMode="auto">
              <a:xfrm>
                <a:off x="2682" y="3220"/>
                <a:ext cx="459"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84" name="Line 512"/>
              <p:cNvSpPr>
                <a:spLocks noChangeShapeType="1"/>
              </p:cNvSpPr>
              <p:nvPr/>
            </p:nvSpPr>
            <p:spPr bwMode="auto">
              <a:xfrm>
                <a:off x="2682" y="3220"/>
                <a:ext cx="459"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85" name="Rectangle 513"/>
              <p:cNvSpPr>
                <a:spLocks noChangeArrowheads="1"/>
              </p:cNvSpPr>
              <p:nvPr/>
            </p:nvSpPr>
            <p:spPr bwMode="auto">
              <a:xfrm>
                <a:off x="3141" y="3220"/>
                <a:ext cx="5"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86" name="Line 514"/>
              <p:cNvSpPr>
                <a:spLocks noChangeShapeType="1"/>
              </p:cNvSpPr>
              <p:nvPr/>
            </p:nvSpPr>
            <p:spPr bwMode="auto">
              <a:xfrm>
                <a:off x="3141" y="3220"/>
                <a:ext cx="5"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87" name="Line 515"/>
              <p:cNvSpPr>
                <a:spLocks noChangeShapeType="1"/>
              </p:cNvSpPr>
              <p:nvPr/>
            </p:nvSpPr>
            <p:spPr bwMode="auto">
              <a:xfrm>
                <a:off x="3141"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88" name="Rectangle 516"/>
              <p:cNvSpPr>
                <a:spLocks noChangeArrowheads="1"/>
              </p:cNvSpPr>
              <p:nvPr/>
            </p:nvSpPr>
            <p:spPr bwMode="auto">
              <a:xfrm>
                <a:off x="3146" y="3220"/>
                <a:ext cx="503"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89" name="Line 517"/>
              <p:cNvSpPr>
                <a:spLocks noChangeShapeType="1"/>
              </p:cNvSpPr>
              <p:nvPr/>
            </p:nvSpPr>
            <p:spPr bwMode="auto">
              <a:xfrm>
                <a:off x="3146" y="3220"/>
                <a:ext cx="503"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90" name="Rectangle 518"/>
              <p:cNvSpPr>
                <a:spLocks noChangeArrowheads="1"/>
              </p:cNvSpPr>
              <p:nvPr/>
            </p:nvSpPr>
            <p:spPr bwMode="auto">
              <a:xfrm>
                <a:off x="3649" y="3220"/>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91" name="Line 519"/>
              <p:cNvSpPr>
                <a:spLocks noChangeShapeType="1"/>
              </p:cNvSpPr>
              <p:nvPr/>
            </p:nvSpPr>
            <p:spPr bwMode="auto">
              <a:xfrm>
                <a:off x="3649" y="3220"/>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92" name="Line 520"/>
              <p:cNvSpPr>
                <a:spLocks noChangeShapeType="1"/>
              </p:cNvSpPr>
              <p:nvPr/>
            </p:nvSpPr>
            <p:spPr bwMode="auto">
              <a:xfrm>
                <a:off x="3649"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93" name="Rectangle 521"/>
              <p:cNvSpPr>
                <a:spLocks noChangeArrowheads="1"/>
              </p:cNvSpPr>
              <p:nvPr/>
            </p:nvSpPr>
            <p:spPr bwMode="auto">
              <a:xfrm>
                <a:off x="3653" y="3220"/>
                <a:ext cx="503"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94" name="Line 522"/>
              <p:cNvSpPr>
                <a:spLocks noChangeShapeType="1"/>
              </p:cNvSpPr>
              <p:nvPr/>
            </p:nvSpPr>
            <p:spPr bwMode="auto">
              <a:xfrm>
                <a:off x="3653" y="3220"/>
                <a:ext cx="503"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95" name="Rectangle 523"/>
              <p:cNvSpPr>
                <a:spLocks noChangeArrowheads="1"/>
              </p:cNvSpPr>
              <p:nvPr/>
            </p:nvSpPr>
            <p:spPr bwMode="auto">
              <a:xfrm>
                <a:off x="4156" y="3220"/>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96" name="Line 524"/>
              <p:cNvSpPr>
                <a:spLocks noChangeShapeType="1"/>
              </p:cNvSpPr>
              <p:nvPr/>
            </p:nvSpPr>
            <p:spPr bwMode="auto">
              <a:xfrm>
                <a:off x="4156" y="3220"/>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97" name="Line 525"/>
              <p:cNvSpPr>
                <a:spLocks noChangeShapeType="1"/>
              </p:cNvSpPr>
              <p:nvPr/>
            </p:nvSpPr>
            <p:spPr bwMode="auto">
              <a:xfrm>
                <a:off x="4156"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98" name="Rectangle 526"/>
              <p:cNvSpPr>
                <a:spLocks noChangeArrowheads="1"/>
              </p:cNvSpPr>
              <p:nvPr/>
            </p:nvSpPr>
            <p:spPr bwMode="auto">
              <a:xfrm>
                <a:off x="4160" y="3220"/>
                <a:ext cx="618"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399" name="Line 527"/>
              <p:cNvSpPr>
                <a:spLocks noChangeShapeType="1"/>
              </p:cNvSpPr>
              <p:nvPr/>
            </p:nvSpPr>
            <p:spPr bwMode="auto">
              <a:xfrm>
                <a:off x="4160" y="3220"/>
                <a:ext cx="61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00" name="Rectangle 528"/>
              <p:cNvSpPr>
                <a:spLocks noChangeArrowheads="1"/>
              </p:cNvSpPr>
              <p:nvPr/>
            </p:nvSpPr>
            <p:spPr bwMode="auto">
              <a:xfrm>
                <a:off x="4778" y="3220"/>
                <a:ext cx="4"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01" name="Line 529"/>
              <p:cNvSpPr>
                <a:spLocks noChangeShapeType="1"/>
              </p:cNvSpPr>
              <p:nvPr/>
            </p:nvSpPr>
            <p:spPr bwMode="auto">
              <a:xfrm>
                <a:off x="4778" y="3220"/>
                <a:ext cx="4"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02" name="Line 530"/>
              <p:cNvSpPr>
                <a:spLocks noChangeShapeType="1"/>
              </p:cNvSpPr>
              <p:nvPr/>
            </p:nvSpPr>
            <p:spPr bwMode="auto">
              <a:xfrm>
                <a:off x="4778" y="3220"/>
                <a:ext cx="1" cy="6"/>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03" name="Rectangle 531"/>
              <p:cNvSpPr>
                <a:spLocks noChangeArrowheads="1"/>
              </p:cNvSpPr>
              <p:nvPr/>
            </p:nvSpPr>
            <p:spPr bwMode="auto">
              <a:xfrm>
                <a:off x="4782" y="3220"/>
                <a:ext cx="108" cy="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04" name="Line 532"/>
              <p:cNvSpPr>
                <a:spLocks noChangeShapeType="1"/>
              </p:cNvSpPr>
              <p:nvPr/>
            </p:nvSpPr>
            <p:spPr bwMode="auto">
              <a:xfrm>
                <a:off x="4782" y="3220"/>
                <a:ext cx="10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05" name="Rectangle 533"/>
              <p:cNvSpPr>
                <a:spLocks noChangeArrowheads="1"/>
              </p:cNvSpPr>
              <p:nvPr/>
            </p:nvSpPr>
            <p:spPr bwMode="auto">
              <a:xfrm>
                <a:off x="372" y="3651"/>
                <a:ext cx="757"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06" name="Line 534"/>
              <p:cNvSpPr>
                <a:spLocks noChangeShapeType="1"/>
              </p:cNvSpPr>
              <p:nvPr/>
            </p:nvSpPr>
            <p:spPr bwMode="auto">
              <a:xfrm>
                <a:off x="372" y="3651"/>
                <a:ext cx="75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07" name="Rectangle 535"/>
              <p:cNvSpPr>
                <a:spLocks noChangeArrowheads="1"/>
              </p:cNvSpPr>
              <p:nvPr/>
            </p:nvSpPr>
            <p:spPr bwMode="auto">
              <a:xfrm>
                <a:off x="1129" y="3226"/>
                <a:ext cx="5" cy="42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08" name="Line 536"/>
              <p:cNvSpPr>
                <a:spLocks noChangeShapeType="1"/>
              </p:cNvSpPr>
              <p:nvPr/>
            </p:nvSpPr>
            <p:spPr bwMode="auto">
              <a:xfrm>
                <a:off x="1129" y="3226"/>
                <a:ext cx="1" cy="4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09" name="Rectangle 537"/>
              <p:cNvSpPr>
                <a:spLocks noChangeArrowheads="1"/>
              </p:cNvSpPr>
              <p:nvPr/>
            </p:nvSpPr>
            <p:spPr bwMode="auto">
              <a:xfrm>
                <a:off x="1129" y="3651"/>
                <a:ext cx="5"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10" name="Line 538"/>
              <p:cNvSpPr>
                <a:spLocks noChangeShapeType="1"/>
              </p:cNvSpPr>
              <p:nvPr/>
            </p:nvSpPr>
            <p:spPr bwMode="auto">
              <a:xfrm>
                <a:off x="1129" y="3651"/>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11" name="Line 539"/>
              <p:cNvSpPr>
                <a:spLocks noChangeShapeType="1"/>
              </p:cNvSpPr>
              <p:nvPr/>
            </p:nvSpPr>
            <p:spPr bwMode="auto">
              <a:xfrm>
                <a:off x="1129"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12" name="Rectangle 540"/>
              <p:cNvSpPr>
                <a:spLocks noChangeArrowheads="1"/>
              </p:cNvSpPr>
              <p:nvPr/>
            </p:nvSpPr>
            <p:spPr bwMode="auto">
              <a:xfrm>
                <a:off x="1134" y="3651"/>
                <a:ext cx="39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13" name="Line 541"/>
              <p:cNvSpPr>
                <a:spLocks noChangeShapeType="1"/>
              </p:cNvSpPr>
              <p:nvPr/>
            </p:nvSpPr>
            <p:spPr bwMode="auto">
              <a:xfrm>
                <a:off x="1134" y="3651"/>
                <a:ext cx="39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14" name="Rectangle 542"/>
              <p:cNvSpPr>
                <a:spLocks noChangeArrowheads="1"/>
              </p:cNvSpPr>
              <p:nvPr/>
            </p:nvSpPr>
            <p:spPr bwMode="auto">
              <a:xfrm>
                <a:off x="1528" y="3226"/>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15" name="Line 543"/>
              <p:cNvSpPr>
                <a:spLocks noChangeShapeType="1"/>
              </p:cNvSpPr>
              <p:nvPr/>
            </p:nvSpPr>
            <p:spPr bwMode="auto">
              <a:xfrm>
                <a:off x="1528"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16" name="Rectangle 544"/>
              <p:cNvSpPr>
                <a:spLocks noChangeArrowheads="1"/>
              </p:cNvSpPr>
              <p:nvPr/>
            </p:nvSpPr>
            <p:spPr bwMode="auto">
              <a:xfrm>
                <a:off x="1528" y="3651"/>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17" name="Line 545"/>
              <p:cNvSpPr>
                <a:spLocks noChangeShapeType="1"/>
              </p:cNvSpPr>
              <p:nvPr/>
            </p:nvSpPr>
            <p:spPr bwMode="auto">
              <a:xfrm>
                <a:off x="1528" y="365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18" name="Line 546"/>
              <p:cNvSpPr>
                <a:spLocks noChangeShapeType="1"/>
              </p:cNvSpPr>
              <p:nvPr/>
            </p:nvSpPr>
            <p:spPr bwMode="auto">
              <a:xfrm>
                <a:off x="1528"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19" name="Rectangle 547"/>
              <p:cNvSpPr>
                <a:spLocks noChangeArrowheads="1"/>
              </p:cNvSpPr>
              <p:nvPr/>
            </p:nvSpPr>
            <p:spPr bwMode="auto">
              <a:xfrm>
                <a:off x="1532" y="3651"/>
                <a:ext cx="327"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20" name="Line 548"/>
              <p:cNvSpPr>
                <a:spLocks noChangeShapeType="1"/>
              </p:cNvSpPr>
              <p:nvPr/>
            </p:nvSpPr>
            <p:spPr bwMode="auto">
              <a:xfrm>
                <a:off x="1532" y="3651"/>
                <a:ext cx="327"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21" name="Rectangle 549"/>
              <p:cNvSpPr>
                <a:spLocks noChangeArrowheads="1"/>
              </p:cNvSpPr>
              <p:nvPr/>
            </p:nvSpPr>
            <p:spPr bwMode="auto">
              <a:xfrm>
                <a:off x="1859" y="3226"/>
                <a:ext cx="5"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22" name="Line 550"/>
              <p:cNvSpPr>
                <a:spLocks noChangeShapeType="1"/>
              </p:cNvSpPr>
              <p:nvPr/>
            </p:nvSpPr>
            <p:spPr bwMode="auto">
              <a:xfrm>
                <a:off x="1859"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23" name="Rectangle 551"/>
              <p:cNvSpPr>
                <a:spLocks noChangeArrowheads="1"/>
              </p:cNvSpPr>
              <p:nvPr/>
            </p:nvSpPr>
            <p:spPr bwMode="auto">
              <a:xfrm>
                <a:off x="1859" y="3651"/>
                <a:ext cx="5"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24" name="Line 552"/>
              <p:cNvSpPr>
                <a:spLocks noChangeShapeType="1"/>
              </p:cNvSpPr>
              <p:nvPr/>
            </p:nvSpPr>
            <p:spPr bwMode="auto">
              <a:xfrm>
                <a:off x="1859" y="3651"/>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25" name="Line 553"/>
              <p:cNvSpPr>
                <a:spLocks noChangeShapeType="1"/>
              </p:cNvSpPr>
              <p:nvPr/>
            </p:nvSpPr>
            <p:spPr bwMode="auto">
              <a:xfrm>
                <a:off x="1859"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26" name="Rectangle 554"/>
              <p:cNvSpPr>
                <a:spLocks noChangeArrowheads="1"/>
              </p:cNvSpPr>
              <p:nvPr/>
            </p:nvSpPr>
            <p:spPr bwMode="auto">
              <a:xfrm>
                <a:off x="1864" y="3651"/>
                <a:ext cx="329"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27" name="Line 555"/>
              <p:cNvSpPr>
                <a:spLocks noChangeShapeType="1"/>
              </p:cNvSpPr>
              <p:nvPr/>
            </p:nvSpPr>
            <p:spPr bwMode="auto">
              <a:xfrm>
                <a:off x="1864" y="3651"/>
                <a:ext cx="32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28" name="Rectangle 556"/>
              <p:cNvSpPr>
                <a:spLocks noChangeArrowheads="1"/>
              </p:cNvSpPr>
              <p:nvPr/>
            </p:nvSpPr>
            <p:spPr bwMode="auto">
              <a:xfrm>
                <a:off x="2193" y="3226"/>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29" name="Line 557"/>
              <p:cNvSpPr>
                <a:spLocks noChangeShapeType="1"/>
              </p:cNvSpPr>
              <p:nvPr/>
            </p:nvSpPr>
            <p:spPr bwMode="auto">
              <a:xfrm>
                <a:off x="2193"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30" name="Rectangle 558"/>
              <p:cNvSpPr>
                <a:spLocks noChangeArrowheads="1"/>
              </p:cNvSpPr>
              <p:nvPr/>
            </p:nvSpPr>
            <p:spPr bwMode="auto">
              <a:xfrm>
                <a:off x="2193" y="3651"/>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31" name="Line 559"/>
              <p:cNvSpPr>
                <a:spLocks noChangeShapeType="1"/>
              </p:cNvSpPr>
              <p:nvPr/>
            </p:nvSpPr>
            <p:spPr bwMode="auto">
              <a:xfrm>
                <a:off x="2193" y="365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32" name="Line 560"/>
              <p:cNvSpPr>
                <a:spLocks noChangeShapeType="1"/>
              </p:cNvSpPr>
              <p:nvPr/>
            </p:nvSpPr>
            <p:spPr bwMode="auto">
              <a:xfrm>
                <a:off x="2193"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33" name="Rectangle 561"/>
              <p:cNvSpPr>
                <a:spLocks noChangeArrowheads="1"/>
              </p:cNvSpPr>
              <p:nvPr/>
            </p:nvSpPr>
            <p:spPr bwMode="auto">
              <a:xfrm>
                <a:off x="2197" y="3651"/>
                <a:ext cx="370"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34" name="Line 562"/>
              <p:cNvSpPr>
                <a:spLocks noChangeShapeType="1"/>
              </p:cNvSpPr>
              <p:nvPr/>
            </p:nvSpPr>
            <p:spPr bwMode="auto">
              <a:xfrm>
                <a:off x="2197" y="3651"/>
                <a:ext cx="37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35" name="Rectangle 563"/>
              <p:cNvSpPr>
                <a:spLocks noChangeArrowheads="1"/>
              </p:cNvSpPr>
              <p:nvPr/>
            </p:nvSpPr>
            <p:spPr bwMode="auto">
              <a:xfrm>
                <a:off x="2567" y="3226"/>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36" name="Line 564"/>
              <p:cNvSpPr>
                <a:spLocks noChangeShapeType="1"/>
              </p:cNvSpPr>
              <p:nvPr/>
            </p:nvSpPr>
            <p:spPr bwMode="auto">
              <a:xfrm>
                <a:off x="2567"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37" name="Rectangle 565"/>
              <p:cNvSpPr>
                <a:spLocks noChangeArrowheads="1"/>
              </p:cNvSpPr>
              <p:nvPr/>
            </p:nvSpPr>
            <p:spPr bwMode="auto">
              <a:xfrm>
                <a:off x="2567" y="3651"/>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38" name="Line 566"/>
              <p:cNvSpPr>
                <a:spLocks noChangeShapeType="1"/>
              </p:cNvSpPr>
              <p:nvPr/>
            </p:nvSpPr>
            <p:spPr bwMode="auto">
              <a:xfrm>
                <a:off x="2567" y="365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39" name="Line 567"/>
              <p:cNvSpPr>
                <a:spLocks noChangeShapeType="1"/>
              </p:cNvSpPr>
              <p:nvPr/>
            </p:nvSpPr>
            <p:spPr bwMode="auto">
              <a:xfrm>
                <a:off x="2567"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40" name="Rectangle 568"/>
              <p:cNvSpPr>
                <a:spLocks noChangeArrowheads="1"/>
              </p:cNvSpPr>
              <p:nvPr/>
            </p:nvSpPr>
            <p:spPr bwMode="auto">
              <a:xfrm>
                <a:off x="2571" y="3651"/>
                <a:ext cx="106"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41" name="Line 569"/>
              <p:cNvSpPr>
                <a:spLocks noChangeShapeType="1"/>
              </p:cNvSpPr>
              <p:nvPr/>
            </p:nvSpPr>
            <p:spPr bwMode="auto">
              <a:xfrm>
                <a:off x="2571" y="3651"/>
                <a:ext cx="10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42" name="Rectangle 570"/>
              <p:cNvSpPr>
                <a:spLocks noChangeArrowheads="1"/>
              </p:cNvSpPr>
              <p:nvPr/>
            </p:nvSpPr>
            <p:spPr bwMode="auto">
              <a:xfrm>
                <a:off x="2677" y="3226"/>
                <a:ext cx="5"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43" name="Line 571"/>
              <p:cNvSpPr>
                <a:spLocks noChangeShapeType="1"/>
              </p:cNvSpPr>
              <p:nvPr/>
            </p:nvSpPr>
            <p:spPr bwMode="auto">
              <a:xfrm>
                <a:off x="2677"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44" name="Rectangle 572"/>
              <p:cNvSpPr>
                <a:spLocks noChangeArrowheads="1"/>
              </p:cNvSpPr>
              <p:nvPr/>
            </p:nvSpPr>
            <p:spPr bwMode="auto">
              <a:xfrm>
                <a:off x="2677" y="3651"/>
                <a:ext cx="5"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45" name="Line 573"/>
              <p:cNvSpPr>
                <a:spLocks noChangeShapeType="1"/>
              </p:cNvSpPr>
              <p:nvPr/>
            </p:nvSpPr>
            <p:spPr bwMode="auto">
              <a:xfrm>
                <a:off x="2677" y="3651"/>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46" name="Line 574"/>
              <p:cNvSpPr>
                <a:spLocks noChangeShapeType="1"/>
              </p:cNvSpPr>
              <p:nvPr/>
            </p:nvSpPr>
            <p:spPr bwMode="auto">
              <a:xfrm>
                <a:off x="2677"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47" name="Rectangle 575"/>
              <p:cNvSpPr>
                <a:spLocks noChangeArrowheads="1"/>
              </p:cNvSpPr>
              <p:nvPr/>
            </p:nvSpPr>
            <p:spPr bwMode="auto">
              <a:xfrm>
                <a:off x="2682" y="3651"/>
                <a:ext cx="459"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48" name="Line 576"/>
              <p:cNvSpPr>
                <a:spLocks noChangeShapeType="1"/>
              </p:cNvSpPr>
              <p:nvPr/>
            </p:nvSpPr>
            <p:spPr bwMode="auto">
              <a:xfrm>
                <a:off x="2682" y="3651"/>
                <a:ext cx="45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49" name="Rectangle 577"/>
              <p:cNvSpPr>
                <a:spLocks noChangeArrowheads="1"/>
              </p:cNvSpPr>
              <p:nvPr/>
            </p:nvSpPr>
            <p:spPr bwMode="auto">
              <a:xfrm>
                <a:off x="3141" y="3226"/>
                <a:ext cx="5"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50" name="Line 578"/>
              <p:cNvSpPr>
                <a:spLocks noChangeShapeType="1"/>
              </p:cNvSpPr>
              <p:nvPr/>
            </p:nvSpPr>
            <p:spPr bwMode="auto">
              <a:xfrm>
                <a:off x="3141"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51" name="Rectangle 579"/>
              <p:cNvSpPr>
                <a:spLocks noChangeArrowheads="1"/>
              </p:cNvSpPr>
              <p:nvPr/>
            </p:nvSpPr>
            <p:spPr bwMode="auto">
              <a:xfrm>
                <a:off x="3141" y="3651"/>
                <a:ext cx="5"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52" name="Line 580"/>
              <p:cNvSpPr>
                <a:spLocks noChangeShapeType="1"/>
              </p:cNvSpPr>
              <p:nvPr/>
            </p:nvSpPr>
            <p:spPr bwMode="auto">
              <a:xfrm>
                <a:off x="3141" y="3651"/>
                <a:ext cx="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53" name="Line 581"/>
              <p:cNvSpPr>
                <a:spLocks noChangeShapeType="1"/>
              </p:cNvSpPr>
              <p:nvPr/>
            </p:nvSpPr>
            <p:spPr bwMode="auto">
              <a:xfrm>
                <a:off x="3141"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54" name="Rectangle 582"/>
              <p:cNvSpPr>
                <a:spLocks noChangeArrowheads="1"/>
              </p:cNvSpPr>
              <p:nvPr/>
            </p:nvSpPr>
            <p:spPr bwMode="auto">
              <a:xfrm>
                <a:off x="3146" y="3651"/>
                <a:ext cx="503"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55" name="Line 583"/>
              <p:cNvSpPr>
                <a:spLocks noChangeShapeType="1"/>
              </p:cNvSpPr>
              <p:nvPr/>
            </p:nvSpPr>
            <p:spPr bwMode="auto">
              <a:xfrm>
                <a:off x="3146" y="3651"/>
                <a:ext cx="50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56" name="Rectangle 584"/>
              <p:cNvSpPr>
                <a:spLocks noChangeArrowheads="1"/>
              </p:cNvSpPr>
              <p:nvPr/>
            </p:nvSpPr>
            <p:spPr bwMode="auto">
              <a:xfrm>
                <a:off x="3649" y="3226"/>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57" name="Line 585"/>
              <p:cNvSpPr>
                <a:spLocks noChangeShapeType="1"/>
              </p:cNvSpPr>
              <p:nvPr/>
            </p:nvSpPr>
            <p:spPr bwMode="auto">
              <a:xfrm>
                <a:off x="3649"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58" name="Rectangle 586"/>
              <p:cNvSpPr>
                <a:spLocks noChangeArrowheads="1"/>
              </p:cNvSpPr>
              <p:nvPr/>
            </p:nvSpPr>
            <p:spPr bwMode="auto">
              <a:xfrm>
                <a:off x="3649" y="3651"/>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59" name="Line 587"/>
              <p:cNvSpPr>
                <a:spLocks noChangeShapeType="1"/>
              </p:cNvSpPr>
              <p:nvPr/>
            </p:nvSpPr>
            <p:spPr bwMode="auto">
              <a:xfrm>
                <a:off x="3649" y="365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60" name="Line 588"/>
              <p:cNvSpPr>
                <a:spLocks noChangeShapeType="1"/>
              </p:cNvSpPr>
              <p:nvPr/>
            </p:nvSpPr>
            <p:spPr bwMode="auto">
              <a:xfrm>
                <a:off x="3649"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61" name="Rectangle 589"/>
              <p:cNvSpPr>
                <a:spLocks noChangeArrowheads="1"/>
              </p:cNvSpPr>
              <p:nvPr/>
            </p:nvSpPr>
            <p:spPr bwMode="auto">
              <a:xfrm>
                <a:off x="3653" y="3651"/>
                <a:ext cx="503"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62" name="Line 590"/>
              <p:cNvSpPr>
                <a:spLocks noChangeShapeType="1"/>
              </p:cNvSpPr>
              <p:nvPr/>
            </p:nvSpPr>
            <p:spPr bwMode="auto">
              <a:xfrm>
                <a:off x="3653" y="3651"/>
                <a:ext cx="50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63" name="Rectangle 591"/>
              <p:cNvSpPr>
                <a:spLocks noChangeArrowheads="1"/>
              </p:cNvSpPr>
              <p:nvPr/>
            </p:nvSpPr>
            <p:spPr bwMode="auto">
              <a:xfrm>
                <a:off x="4156" y="3226"/>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64" name="Line 592"/>
              <p:cNvSpPr>
                <a:spLocks noChangeShapeType="1"/>
              </p:cNvSpPr>
              <p:nvPr/>
            </p:nvSpPr>
            <p:spPr bwMode="auto">
              <a:xfrm>
                <a:off x="4156"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65" name="Rectangle 593"/>
              <p:cNvSpPr>
                <a:spLocks noChangeArrowheads="1"/>
              </p:cNvSpPr>
              <p:nvPr/>
            </p:nvSpPr>
            <p:spPr bwMode="auto">
              <a:xfrm>
                <a:off x="4156" y="3651"/>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66" name="Line 594"/>
              <p:cNvSpPr>
                <a:spLocks noChangeShapeType="1"/>
              </p:cNvSpPr>
              <p:nvPr/>
            </p:nvSpPr>
            <p:spPr bwMode="auto">
              <a:xfrm>
                <a:off x="4156" y="365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67" name="Line 595"/>
              <p:cNvSpPr>
                <a:spLocks noChangeShapeType="1"/>
              </p:cNvSpPr>
              <p:nvPr/>
            </p:nvSpPr>
            <p:spPr bwMode="auto">
              <a:xfrm>
                <a:off x="4156"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68" name="Rectangle 596"/>
              <p:cNvSpPr>
                <a:spLocks noChangeArrowheads="1"/>
              </p:cNvSpPr>
              <p:nvPr/>
            </p:nvSpPr>
            <p:spPr bwMode="auto">
              <a:xfrm>
                <a:off x="4160" y="3651"/>
                <a:ext cx="61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69" name="Line 597"/>
              <p:cNvSpPr>
                <a:spLocks noChangeShapeType="1"/>
              </p:cNvSpPr>
              <p:nvPr/>
            </p:nvSpPr>
            <p:spPr bwMode="auto">
              <a:xfrm>
                <a:off x="4160" y="3651"/>
                <a:ext cx="61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70" name="Rectangle 598"/>
              <p:cNvSpPr>
                <a:spLocks noChangeArrowheads="1"/>
              </p:cNvSpPr>
              <p:nvPr/>
            </p:nvSpPr>
            <p:spPr bwMode="auto">
              <a:xfrm>
                <a:off x="4778" y="3226"/>
                <a:ext cx="4" cy="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71" name="Line 599"/>
              <p:cNvSpPr>
                <a:spLocks noChangeShapeType="1"/>
              </p:cNvSpPr>
              <p:nvPr/>
            </p:nvSpPr>
            <p:spPr bwMode="auto">
              <a:xfrm>
                <a:off x="4778" y="3226"/>
                <a:ext cx="1" cy="425"/>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72" name="Rectangle 600"/>
              <p:cNvSpPr>
                <a:spLocks noChangeArrowheads="1"/>
              </p:cNvSpPr>
              <p:nvPr/>
            </p:nvSpPr>
            <p:spPr bwMode="auto">
              <a:xfrm>
                <a:off x="4778" y="3651"/>
                <a:ext cx="4"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73" name="Line 601"/>
              <p:cNvSpPr>
                <a:spLocks noChangeShapeType="1"/>
              </p:cNvSpPr>
              <p:nvPr/>
            </p:nvSpPr>
            <p:spPr bwMode="auto">
              <a:xfrm>
                <a:off x="4778" y="3651"/>
                <a:ext cx="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74" name="Line 602"/>
              <p:cNvSpPr>
                <a:spLocks noChangeShapeType="1"/>
              </p:cNvSpPr>
              <p:nvPr/>
            </p:nvSpPr>
            <p:spPr bwMode="auto">
              <a:xfrm>
                <a:off x="4778" y="3651"/>
                <a:ext cx="1" cy="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75" name="Rectangle 603"/>
              <p:cNvSpPr>
                <a:spLocks noChangeArrowheads="1"/>
              </p:cNvSpPr>
              <p:nvPr/>
            </p:nvSpPr>
            <p:spPr bwMode="auto">
              <a:xfrm>
                <a:off x="4782" y="3651"/>
                <a:ext cx="10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476" name="Line 604"/>
              <p:cNvSpPr>
                <a:spLocks noChangeShapeType="1"/>
              </p:cNvSpPr>
              <p:nvPr/>
            </p:nvSpPr>
            <p:spPr bwMode="auto">
              <a:xfrm>
                <a:off x="4782" y="3651"/>
                <a:ext cx="10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77" name="Rectangle 605"/>
              <p:cNvSpPr>
                <a:spLocks noChangeArrowheads="1"/>
              </p:cNvSpPr>
              <p:nvPr/>
            </p:nvSpPr>
            <p:spPr bwMode="auto">
              <a:xfrm>
                <a:off x="5161" y="3657"/>
                <a:ext cx="63" cy="16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Tree>
    <p:extLst>
      <p:ext uri="{BB962C8B-B14F-4D97-AF65-F5344CB8AC3E}">
        <p14:creationId xmlns="" xmlns:p14="http://schemas.microsoft.com/office/powerpoint/2010/main" val="40266066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610600" cy="990600"/>
          </a:xfrm>
        </p:spPr>
        <p:txBody>
          <a:bodyPr>
            <a:normAutofit fontScale="90000"/>
          </a:bodyPr>
          <a:lstStyle/>
          <a:p>
            <a:pPr algn="r" rtl="1">
              <a:spcAft>
                <a:spcPts val="0"/>
              </a:spcAft>
              <a:tabLst>
                <a:tab pos="4736465" algn="l"/>
              </a:tabLst>
            </a:pPr>
            <a:r>
              <a:rPr lang="en-US" sz="3200" dirty="0">
                <a:latin typeface="Times New Roman"/>
                <a:ea typeface="Times New Roman"/>
                <a:cs typeface="B Mitra"/>
              </a:rPr>
              <a:t> </a:t>
            </a:r>
            <a:r>
              <a:rPr lang="en-US" sz="3200" dirty="0">
                <a:latin typeface="Times New Roman"/>
                <a:ea typeface="Times New Roman"/>
                <a:cs typeface="Traditional Arabic"/>
              </a:rPr>
              <a:t/>
            </a:r>
            <a:br>
              <a:rPr lang="en-US" sz="3200" dirty="0">
                <a:latin typeface="Times New Roman"/>
                <a:ea typeface="Times New Roman"/>
                <a:cs typeface="Traditional Arabic"/>
              </a:rPr>
            </a:br>
            <a:r>
              <a:rPr lang="en-US" sz="2200" b="1" dirty="0">
                <a:latin typeface="Times New Roman"/>
                <a:ea typeface="Times New Roman"/>
                <a:cs typeface="Times New Roman"/>
              </a:rPr>
              <a:t>Table 8. Percentage of particpants in </a:t>
            </a:r>
            <a:r>
              <a:rPr lang="en-US" sz="2200" b="1" dirty="0" smtClean="0">
                <a:latin typeface="Times New Roman"/>
                <a:ea typeface="Times New Roman"/>
                <a:cs typeface="Times New Roman"/>
              </a:rPr>
              <a:t>TPO </a:t>
            </a:r>
            <a:r>
              <a:rPr lang="en-US" sz="2200" b="1" dirty="0">
                <a:latin typeface="Times New Roman"/>
                <a:ea typeface="Times New Roman"/>
                <a:cs typeface="Times New Roman"/>
              </a:rPr>
              <a:t>related Category by </a:t>
            </a:r>
            <a:r>
              <a:rPr lang="en-US" sz="2200" b="1" dirty="0" smtClean="0">
                <a:latin typeface="Times New Roman"/>
                <a:ea typeface="Times New Roman"/>
                <a:cs typeface="Times New Roman"/>
              </a:rPr>
              <a:t>phase and age.</a:t>
            </a:r>
            <a:r>
              <a:rPr lang="en-US" sz="2200" dirty="0">
                <a:latin typeface="Times New Roman"/>
                <a:ea typeface="Times New Roman"/>
                <a:cs typeface="Traditional Arabic"/>
              </a:rPr>
              <a:t/>
            </a:r>
            <a:br>
              <a:rPr lang="en-US" sz="2200" dirty="0">
                <a:latin typeface="Times New Roman"/>
                <a:ea typeface="Times New Roman"/>
                <a:cs typeface="Traditional Arabic"/>
              </a:rPr>
            </a:br>
            <a:endParaRPr lang="en-US" sz="2200" dirty="0"/>
          </a:p>
        </p:txBody>
      </p:sp>
      <p:pic>
        <p:nvPicPr>
          <p:cNvPr id="41986" name="Picture 2"/>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0" y="1676400"/>
            <a:ext cx="7543800" cy="396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558800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153400" cy="990600"/>
          </a:xfrm>
        </p:spPr>
        <p:txBody>
          <a:bodyPr>
            <a:normAutofit fontScale="90000"/>
          </a:bodyPr>
          <a:lstStyle/>
          <a:p>
            <a:r>
              <a:rPr lang="en-US" sz="2700" b="1" dirty="0">
                <a:latin typeface="Times New Roman"/>
                <a:ea typeface="Times New Roman"/>
                <a:cs typeface="B Mitra"/>
              </a:rPr>
              <a:t>Table 9. </a:t>
            </a:r>
            <a:r>
              <a:rPr lang="en-US" sz="2700" b="1" dirty="0" smtClean="0">
                <a:latin typeface="Times New Roman"/>
                <a:ea typeface="Times New Roman"/>
                <a:cs typeface="B Mitra"/>
              </a:rPr>
              <a:t>Percentage </a:t>
            </a:r>
            <a:r>
              <a:rPr lang="en-US" sz="2700" b="1" dirty="0">
                <a:latin typeface="Times New Roman"/>
                <a:ea typeface="Times New Roman"/>
                <a:cs typeface="B Mitra"/>
              </a:rPr>
              <a:t>of positive TPOAb subjects at </a:t>
            </a:r>
            <a:r>
              <a:rPr lang="en-US" sz="2700" b="1" dirty="0" smtClean="0">
                <a:latin typeface="Times New Roman"/>
                <a:ea typeface="Times New Roman"/>
                <a:cs typeface="B Mitra"/>
              </a:rPr>
              <a:t>last follow </a:t>
            </a:r>
            <a:r>
              <a:rPr lang="en-US" sz="2700" b="1" dirty="0">
                <a:latin typeface="Times New Roman"/>
                <a:ea typeface="Times New Roman"/>
                <a:cs typeface="B Mitra"/>
              </a:rPr>
              <a:t>up </a:t>
            </a:r>
            <a:r>
              <a:rPr lang="en-US" sz="2700" b="1" dirty="0" smtClean="0">
                <a:latin typeface="Times New Roman"/>
                <a:ea typeface="Times New Roman"/>
                <a:cs typeface="B Mitra"/>
              </a:rPr>
              <a:t>.</a:t>
            </a:r>
            <a:r>
              <a:rPr lang="en-US" sz="3200" dirty="0">
                <a:latin typeface="Times New Roman"/>
                <a:ea typeface="Times New Roman"/>
                <a:cs typeface="Traditional Arabic"/>
              </a:rPr>
              <a:t/>
            </a:r>
            <a:br>
              <a:rPr lang="en-US" sz="3200" dirty="0">
                <a:latin typeface="Times New Roman"/>
                <a:ea typeface="Times New Roman"/>
                <a:cs typeface="Traditional Arabic"/>
              </a:rPr>
            </a:br>
            <a:endParaRPr lang="en-US"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1714002321"/>
              </p:ext>
            </p:extLst>
          </p:nvPr>
        </p:nvGraphicFramePr>
        <p:xfrm>
          <a:off x="609600" y="1676400"/>
          <a:ext cx="8153400" cy="3810000"/>
        </p:xfrm>
        <a:graphic>
          <a:graphicData uri="http://schemas.openxmlformats.org/drawingml/2006/table">
            <a:tbl>
              <a:tblPr firstRow="1" bandRow="1">
                <a:tableStyleId>{5C22544A-7EE6-4342-B048-85BDC9FD1C3A}</a:tableStyleId>
              </a:tblPr>
              <a:tblGrid>
                <a:gridCol w="4076700"/>
                <a:gridCol w="4076700"/>
              </a:tblGrid>
              <a:tr h="952500">
                <a:tc>
                  <a:txBody>
                    <a:bodyPr/>
                    <a:lstStyle/>
                    <a:p>
                      <a:r>
                        <a:rPr lang="en-US" dirty="0" smtClean="0">
                          <a:solidFill>
                            <a:schemeClr val="tx1"/>
                          </a:solidFill>
                        </a:rPr>
                        <a:t>baseline</a:t>
                      </a:r>
                      <a:endParaRPr lang="en-US" dirty="0">
                        <a:solidFill>
                          <a:schemeClr val="tx1"/>
                        </a:solidFill>
                      </a:endParaRPr>
                    </a:p>
                  </a:txBody>
                  <a:tcPr/>
                </a:tc>
                <a:tc>
                  <a:txBody>
                    <a:bodyPr/>
                    <a:lstStyle/>
                    <a:p>
                      <a:r>
                        <a:rPr lang="en-US" sz="1800" b="1" dirty="0" smtClean="0">
                          <a:solidFill>
                            <a:srgbClr val="000000"/>
                          </a:solidFill>
                          <a:effectLst/>
                          <a:latin typeface="Calibri"/>
                          <a:ea typeface="Calibri"/>
                          <a:cs typeface="Times New Roman"/>
                        </a:rPr>
                        <a:t>Percentage of positive TPO Ab at last followup</a:t>
                      </a:r>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 Negative TPOAntibody </a:t>
                      </a:r>
                      <a:endParaRPr lang="en-US" sz="1200" dirty="0" smtClean="0">
                        <a:effectLst/>
                        <a:latin typeface="Times New Roman"/>
                        <a:ea typeface="Times New Roman"/>
                        <a:cs typeface="Traditional Arabic"/>
                      </a:endParaRPr>
                    </a:p>
                    <a:p>
                      <a:pPr algn="l" rtl="1">
                        <a:spcAft>
                          <a:spcPts val="0"/>
                        </a:spcAft>
                      </a:pPr>
                      <a:r>
                        <a:rPr lang="en-US" sz="1800" b="1" dirty="0" smtClean="0">
                          <a:effectLst/>
                          <a:latin typeface="Calibri"/>
                          <a:ea typeface="Calibri"/>
                          <a:cs typeface="Times New Roman"/>
                        </a:rPr>
                        <a:t>   TSH :  0.3-2.5 mIU/L</a:t>
                      </a:r>
                      <a:endParaRPr lang="en-US" sz="1200" dirty="0" smtClean="0">
                        <a:effectLst/>
                        <a:latin typeface="Times New Roman"/>
                        <a:ea typeface="Times New Roman"/>
                        <a:cs typeface="Traditional Arabic"/>
                      </a:endParaRPr>
                    </a:p>
                    <a:p>
                      <a:endParaRPr lang="en-US" dirty="0"/>
                    </a:p>
                  </a:txBody>
                  <a:tcPr/>
                </a:tc>
                <a:tc>
                  <a:txBody>
                    <a:bodyPr/>
                    <a:lstStyle/>
                    <a:p>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Negative TPOAntibody </a:t>
                      </a:r>
                      <a:endParaRPr lang="en-US" sz="1200" dirty="0" smtClean="0">
                        <a:effectLst/>
                        <a:latin typeface="Times New Roman"/>
                        <a:ea typeface="Times New Roman"/>
                        <a:cs typeface="Traditional Arabic"/>
                      </a:endParaRPr>
                    </a:p>
                    <a:p>
                      <a:pPr marL="0" marR="0" lvl="0" indent="0" algn="l" defTabSz="914400" rtl="1" eaLnBrk="1" fontAlgn="auto" latinLnBrk="0" hangingPunct="1">
                        <a:lnSpc>
                          <a:spcPct val="100000"/>
                        </a:lnSpc>
                        <a:spcBef>
                          <a:spcPts val="0"/>
                        </a:spcBef>
                        <a:spcAft>
                          <a:spcPts val="0"/>
                        </a:spcAft>
                        <a:buClrTx/>
                        <a:buSzTx/>
                        <a:buFontTx/>
                        <a:buNone/>
                        <a:tabLst/>
                        <a:defRPr/>
                      </a:pPr>
                      <a:r>
                        <a:rPr lang="en-US" sz="1800" b="1" dirty="0" smtClean="0">
                          <a:effectLst/>
                          <a:latin typeface="Calibri"/>
                          <a:ea typeface="Calibri"/>
                          <a:cs typeface="Times New Roman"/>
                        </a:rPr>
                        <a:t> TSH :  2.6-5   </a:t>
                      </a:r>
                      <a:r>
                        <a:rPr kumimoji="0" lang="en-US" sz="1800" b="1" i="0" u="none" strike="noStrike" kern="1200" cap="none" spc="0" normalizeH="0" baseline="0" noProof="0" dirty="0" smtClean="0">
                          <a:ln>
                            <a:noFill/>
                          </a:ln>
                          <a:solidFill>
                            <a:prstClr val="black"/>
                          </a:solidFill>
                          <a:effectLst/>
                          <a:uLnTx/>
                          <a:uFillTx/>
                          <a:latin typeface="Calibri"/>
                          <a:ea typeface="Calibri"/>
                          <a:cs typeface="Times New Roman"/>
                        </a:rPr>
                        <a:t>mIU/L</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Traditional Arabic"/>
                      </a:endParaRPr>
                    </a:p>
                    <a:p>
                      <a:endParaRPr lang="en-US" dirty="0"/>
                    </a:p>
                  </a:txBody>
                  <a:tcPr/>
                </a:tc>
                <a:tc>
                  <a:txBody>
                    <a:bodyPr/>
                    <a:lstStyle/>
                    <a:p>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Negative TPOAntibody </a:t>
                      </a:r>
                      <a:endParaRPr lang="en-US" sz="1200" b="0" dirty="0" smtClean="0">
                        <a:effectLst/>
                        <a:latin typeface="Times New Roman"/>
                        <a:ea typeface="Calibri"/>
                        <a:cs typeface="Traditional Arabic"/>
                      </a:endParaRPr>
                    </a:p>
                    <a:p>
                      <a:pPr algn="l" rtl="1">
                        <a:spcAft>
                          <a:spcPts val="0"/>
                        </a:spcAft>
                      </a:pPr>
                      <a:r>
                        <a:rPr lang="en-US" sz="1800" b="1" dirty="0" smtClean="0">
                          <a:effectLst/>
                          <a:latin typeface="Calibri"/>
                          <a:ea typeface="Calibri"/>
                          <a:cs typeface="Times New Roman"/>
                        </a:rPr>
                        <a:t>TSH &gt;5</a:t>
                      </a:r>
                      <a:r>
                        <a:rPr lang="en-US" sz="1800" b="1" baseline="0" dirty="0" smtClean="0">
                          <a:effectLst/>
                          <a:latin typeface="Calibri"/>
                          <a:ea typeface="Calibri"/>
                          <a:cs typeface="Times New Roman"/>
                        </a:rPr>
                        <a:t> mIU/ L</a:t>
                      </a:r>
                      <a:endParaRPr lang="en-US" sz="1200" dirty="0" smtClean="0">
                        <a:effectLst/>
                        <a:latin typeface="Times New Roman"/>
                        <a:ea typeface="Times New Roman"/>
                        <a:cs typeface="Traditional Arabic"/>
                      </a:endParaRPr>
                    </a:p>
                    <a:p>
                      <a:endParaRPr lang="en-US" dirty="0"/>
                    </a:p>
                  </a:txBody>
                  <a:tcPr/>
                </a:tc>
                <a:tc>
                  <a:txBody>
                    <a:bodyPr/>
                    <a:lstStyle/>
                    <a:p>
                      <a:endParaRPr lang="en-US" dirty="0"/>
                    </a:p>
                  </a:txBody>
                  <a:tcPr/>
                </a:tc>
              </a:tr>
            </a:tbl>
          </a:graphicData>
        </a:graphic>
      </p:graphicFrame>
    </p:spTree>
    <p:extLst>
      <p:ext uri="{BB962C8B-B14F-4D97-AF65-F5344CB8AC3E}">
        <p14:creationId xmlns="" xmlns:p14="http://schemas.microsoft.com/office/powerpoint/2010/main" val="13969423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rgbClr val="775F55"/>
                </a:solidFill>
                <a:latin typeface="Times New Roman"/>
                <a:ea typeface="Times New Roman"/>
                <a:cs typeface="B Mitra"/>
              </a:rPr>
              <a:t>Table </a:t>
            </a:r>
            <a:r>
              <a:rPr lang="en-US" sz="2400" b="1" dirty="0" smtClean="0">
                <a:solidFill>
                  <a:srgbClr val="775F55"/>
                </a:solidFill>
                <a:latin typeface="Times New Roman"/>
                <a:ea typeface="Times New Roman"/>
                <a:cs typeface="B Mitra"/>
              </a:rPr>
              <a:t>10. </a:t>
            </a:r>
            <a:r>
              <a:rPr lang="en-US" sz="2400" b="1" smtClean="0">
                <a:solidFill>
                  <a:srgbClr val="775F55"/>
                </a:solidFill>
                <a:latin typeface="Times New Roman"/>
                <a:ea typeface="Times New Roman"/>
                <a:cs typeface="B Mitra"/>
              </a:rPr>
              <a:t>Percentage </a:t>
            </a:r>
            <a:r>
              <a:rPr lang="en-US" sz="2400" b="1" dirty="0">
                <a:solidFill>
                  <a:srgbClr val="775F55"/>
                </a:solidFill>
                <a:latin typeface="Times New Roman"/>
                <a:ea typeface="Times New Roman"/>
                <a:cs typeface="B Mitra"/>
              </a:rPr>
              <a:t>of </a:t>
            </a:r>
            <a:r>
              <a:rPr lang="en-US" sz="2400" b="1" dirty="0" smtClean="0">
                <a:solidFill>
                  <a:srgbClr val="775F55"/>
                </a:solidFill>
                <a:latin typeface="Times New Roman"/>
                <a:ea typeface="Times New Roman"/>
                <a:cs typeface="B Mitra"/>
              </a:rPr>
              <a:t>negative TPOAb </a:t>
            </a:r>
            <a:r>
              <a:rPr lang="en-US" sz="2400" b="1" dirty="0">
                <a:solidFill>
                  <a:srgbClr val="775F55"/>
                </a:solidFill>
                <a:latin typeface="Times New Roman"/>
                <a:ea typeface="Times New Roman"/>
                <a:cs typeface="B Mitra"/>
              </a:rPr>
              <a:t>subjects at </a:t>
            </a:r>
            <a:r>
              <a:rPr lang="en-US" sz="2400" b="1" dirty="0" smtClean="0">
                <a:solidFill>
                  <a:srgbClr val="775F55"/>
                </a:solidFill>
                <a:latin typeface="Times New Roman"/>
                <a:ea typeface="Times New Roman"/>
                <a:cs typeface="B Mitra"/>
              </a:rPr>
              <a:t>last follow </a:t>
            </a:r>
            <a:r>
              <a:rPr lang="en-US" sz="2400" b="1" dirty="0">
                <a:solidFill>
                  <a:srgbClr val="775F55"/>
                </a:solidFill>
                <a:latin typeface="Times New Roman"/>
                <a:ea typeface="Times New Roman"/>
                <a:cs typeface="B Mitra"/>
              </a:rPr>
              <a:t>up</a:t>
            </a:r>
            <a:endParaRPr lang="en-US"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3060240376"/>
              </p:ext>
            </p:extLst>
          </p:nvPr>
        </p:nvGraphicFramePr>
        <p:xfrm>
          <a:off x="612775" y="1600200"/>
          <a:ext cx="8153400" cy="3810000"/>
        </p:xfrm>
        <a:graphic>
          <a:graphicData uri="http://schemas.openxmlformats.org/drawingml/2006/table">
            <a:tbl>
              <a:tblPr firstRow="1" bandRow="1">
                <a:tableStyleId>{5C22544A-7EE6-4342-B048-85BDC9FD1C3A}</a:tableStyleId>
              </a:tblPr>
              <a:tblGrid>
                <a:gridCol w="4076700"/>
                <a:gridCol w="4076700"/>
              </a:tblGrid>
              <a:tr h="952500">
                <a:tc>
                  <a:txBody>
                    <a:bodyPr/>
                    <a:lstStyle/>
                    <a:p>
                      <a:r>
                        <a:rPr lang="en-US" dirty="0" smtClean="0">
                          <a:solidFill>
                            <a:schemeClr val="tx1"/>
                          </a:solidFill>
                        </a:rPr>
                        <a:t>baseline</a:t>
                      </a:r>
                      <a:endParaRPr lang="en-US" dirty="0">
                        <a:solidFill>
                          <a:schemeClr val="tx1"/>
                        </a:solidFill>
                      </a:endParaRPr>
                    </a:p>
                  </a:txBody>
                  <a:tcPr/>
                </a:tc>
                <a:tc>
                  <a:txBody>
                    <a:bodyPr/>
                    <a:lstStyle/>
                    <a:p>
                      <a:r>
                        <a:rPr lang="en-US" sz="1800" b="1" dirty="0" smtClean="0">
                          <a:solidFill>
                            <a:srgbClr val="000000"/>
                          </a:solidFill>
                          <a:effectLst/>
                          <a:latin typeface="Calibri"/>
                          <a:ea typeface="Calibri"/>
                          <a:cs typeface="Times New Roman"/>
                        </a:rPr>
                        <a:t>Percentage of negative TPO Ab at last followup</a:t>
                      </a:r>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positive  TPOAntibody </a:t>
                      </a:r>
                      <a:endParaRPr lang="en-US" sz="1200" dirty="0" smtClean="0">
                        <a:effectLst/>
                        <a:latin typeface="Times New Roman"/>
                        <a:ea typeface="Times New Roman"/>
                        <a:cs typeface="Traditional Arabic"/>
                      </a:endParaRPr>
                    </a:p>
                    <a:p>
                      <a:pPr algn="l" rtl="1">
                        <a:spcAft>
                          <a:spcPts val="0"/>
                        </a:spcAft>
                      </a:pPr>
                      <a:r>
                        <a:rPr lang="en-US" sz="1800" b="1" dirty="0" smtClean="0">
                          <a:effectLst/>
                          <a:latin typeface="Calibri"/>
                          <a:ea typeface="Calibri"/>
                          <a:cs typeface="Times New Roman"/>
                        </a:rPr>
                        <a:t>   TSH :  0.3-2.5 mIU/L</a:t>
                      </a:r>
                      <a:endParaRPr lang="en-US" sz="1200" dirty="0" smtClean="0">
                        <a:effectLst/>
                        <a:latin typeface="Times New Roman"/>
                        <a:ea typeface="Times New Roman"/>
                        <a:cs typeface="Traditional Arabic"/>
                      </a:endParaRPr>
                    </a:p>
                    <a:p>
                      <a:endParaRPr lang="en-US" dirty="0"/>
                    </a:p>
                  </a:txBody>
                  <a:tcPr/>
                </a:tc>
                <a:tc>
                  <a:txBody>
                    <a:bodyPr/>
                    <a:lstStyle/>
                    <a:p>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Positive  TPOAntibody </a:t>
                      </a:r>
                      <a:endParaRPr lang="en-US" sz="1200" dirty="0" smtClean="0">
                        <a:effectLst/>
                        <a:latin typeface="Times New Roman"/>
                        <a:ea typeface="Times New Roman"/>
                        <a:cs typeface="Traditional Arabic"/>
                      </a:endParaRPr>
                    </a:p>
                    <a:p>
                      <a:pPr marL="0" marR="0" lvl="0" indent="0" algn="l" defTabSz="914400" rtl="1" eaLnBrk="1" fontAlgn="auto" latinLnBrk="0" hangingPunct="1">
                        <a:lnSpc>
                          <a:spcPct val="100000"/>
                        </a:lnSpc>
                        <a:spcBef>
                          <a:spcPts val="0"/>
                        </a:spcBef>
                        <a:spcAft>
                          <a:spcPts val="0"/>
                        </a:spcAft>
                        <a:buClrTx/>
                        <a:buSzTx/>
                        <a:buFontTx/>
                        <a:buNone/>
                        <a:tabLst/>
                        <a:defRPr/>
                      </a:pPr>
                      <a:r>
                        <a:rPr lang="en-US" sz="1800" b="1" dirty="0" smtClean="0">
                          <a:effectLst/>
                          <a:latin typeface="Calibri"/>
                          <a:ea typeface="Calibri"/>
                          <a:cs typeface="Times New Roman"/>
                        </a:rPr>
                        <a:t> TSH :  2.6-5   </a:t>
                      </a:r>
                      <a:r>
                        <a:rPr kumimoji="0" lang="en-US" sz="1800" b="1" i="0" u="none" strike="noStrike" kern="1200" cap="none" spc="0" normalizeH="0" baseline="0" noProof="0" dirty="0" smtClean="0">
                          <a:ln>
                            <a:noFill/>
                          </a:ln>
                          <a:solidFill>
                            <a:prstClr val="black"/>
                          </a:solidFill>
                          <a:effectLst/>
                          <a:uLnTx/>
                          <a:uFillTx/>
                          <a:latin typeface="Calibri"/>
                          <a:ea typeface="Calibri"/>
                          <a:cs typeface="Times New Roman"/>
                        </a:rPr>
                        <a:t>mIU/L</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Traditional Arabic"/>
                      </a:endParaRPr>
                    </a:p>
                    <a:p>
                      <a:endParaRPr lang="en-US" dirty="0"/>
                    </a:p>
                  </a:txBody>
                  <a:tcPr/>
                </a:tc>
                <a:tc>
                  <a:txBody>
                    <a:bodyPr/>
                    <a:lstStyle/>
                    <a:p>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Positive  TPOAntibody </a:t>
                      </a:r>
                      <a:endParaRPr lang="en-US" sz="1200" b="0" dirty="0" smtClean="0">
                        <a:effectLst/>
                        <a:latin typeface="Times New Roman"/>
                        <a:ea typeface="Calibri"/>
                        <a:cs typeface="Traditional Arabic"/>
                      </a:endParaRPr>
                    </a:p>
                    <a:p>
                      <a:pPr algn="l" rtl="1">
                        <a:spcAft>
                          <a:spcPts val="0"/>
                        </a:spcAft>
                      </a:pPr>
                      <a:r>
                        <a:rPr lang="en-US" sz="1800" b="1" dirty="0" smtClean="0">
                          <a:effectLst/>
                          <a:latin typeface="Calibri"/>
                          <a:ea typeface="Calibri"/>
                          <a:cs typeface="Times New Roman"/>
                        </a:rPr>
                        <a:t>TSH &gt;5</a:t>
                      </a:r>
                      <a:r>
                        <a:rPr lang="en-US" sz="1800" b="1" baseline="0" dirty="0" smtClean="0">
                          <a:effectLst/>
                          <a:latin typeface="Calibri"/>
                          <a:ea typeface="Calibri"/>
                          <a:cs typeface="Times New Roman"/>
                        </a:rPr>
                        <a:t> mIU/ L</a:t>
                      </a:r>
                      <a:endParaRPr lang="en-US" sz="1200" dirty="0" smtClean="0">
                        <a:effectLst/>
                        <a:latin typeface="Times New Roman"/>
                        <a:ea typeface="Times New Roman"/>
                        <a:cs typeface="Traditional Arabic"/>
                      </a:endParaRPr>
                    </a:p>
                    <a:p>
                      <a:endParaRPr lang="en-US" dirty="0"/>
                    </a:p>
                  </a:txBody>
                  <a:tcPr/>
                </a:tc>
                <a:tc>
                  <a:txBody>
                    <a:bodyPr/>
                    <a:lstStyle/>
                    <a:p>
                      <a:endParaRPr lang="en-US" dirty="0"/>
                    </a:p>
                  </a:txBody>
                  <a:tcPr/>
                </a:tc>
              </a:tr>
            </a:tbl>
          </a:graphicData>
        </a:graphic>
      </p:graphicFrame>
    </p:spTree>
    <p:extLst>
      <p:ext uri="{BB962C8B-B14F-4D97-AF65-F5344CB8AC3E}">
        <p14:creationId xmlns="" xmlns:p14="http://schemas.microsoft.com/office/powerpoint/2010/main" val="13550259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r>
              <a:rPr lang="en-US" sz="2700" b="1" dirty="0">
                <a:latin typeface="Times New Roman"/>
                <a:ea typeface="Times New Roman"/>
                <a:cs typeface="B Mitra"/>
              </a:rPr>
              <a:t>Table </a:t>
            </a:r>
            <a:r>
              <a:rPr lang="en-US" sz="2700" b="1" dirty="0" smtClean="0">
                <a:latin typeface="Times New Roman"/>
                <a:ea typeface="Times New Roman"/>
                <a:cs typeface="B Mitra"/>
              </a:rPr>
              <a:t>11. Percentage </a:t>
            </a:r>
            <a:r>
              <a:rPr lang="en-US" sz="2700" b="1" dirty="0">
                <a:latin typeface="Times New Roman"/>
                <a:ea typeface="Times New Roman"/>
                <a:cs typeface="B Mitra"/>
              </a:rPr>
              <a:t>of positive TPOAb subjects at follow up</a:t>
            </a:r>
            <a:r>
              <a:rPr lang="en-US" b="1" dirty="0">
                <a:latin typeface="Times New Roman"/>
                <a:ea typeface="Times New Roman"/>
                <a:cs typeface="B Mitra"/>
              </a:rPr>
              <a:t> </a:t>
            </a:r>
            <a:r>
              <a:rPr lang="en-US" sz="3200" dirty="0">
                <a:latin typeface="Times New Roman"/>
                <a:ea typeface="Times New Roman"/>
                <a:cs typeface="Traditional Arabic"/>
              </a:rPr>
              <a:t/>
            </a:r>
            <a:br>
              <a:rPr lang="en-US" sz="3200" dirty="0">
                <a:latin typeface="Times New Roman"/>
                <a:ea typeface="Times New Roman"/>
                <a:cs typeface="Traditional Arabic"/>
              </a:rPr>
            </a:br>
            <a:endParaRPr lang="en-US" dirty="0"/>
          </a:p>
        </p:txBody>
      </p:sp>
      <p:graphicFrame>
        <p:nvGraphicFramePr>
          <p:cNvPr id="5" name="Content Placeholder 3"/>
          <p:cNvGraphicFramePr>
            <a:graphicFrameLocks noGrp="1"/>
          </p:cNvGraphicFramePr>
          <p:nvPr>
            <p:ph sz="quarter" idx="1"/>
            <p:extLst>
              <p:ext uri="{D42A27DB-BD31-4B8C-83A1-F6EECF244321}">
                <p14:modId xmlns="" xmlns:p14="http://schemas.microsoft.com/office/powerpoint/2010/main" val="1902729800"/>
              </p:ext>
            </p:extLst>
          </p:nvPr>
        </p:nvGraphicFramePr>
        <p:xfrm>
          <a:off x="609599" y="2133600"/>
          <a:ext cx="8156576" cy="2819400"/>
        </p:xfrm>
        <a:graphic>
          <a:graphicData uri="http://schemas.openxmlformats.org/drawingml/2006/table">
            <a:tbl>
              <a:tblPr firstRow="1" bandRow="1">
                <a:tableStyleId>{5C22544A-7EE6-4342-B048-85BDC9FD1C3A}</a:tableStyleId>
              </a:tblPr>
              <a:tblGrid>
                <a:gridCol w="4078288"/>
                <a:gridCol w="4078288"/>
              </a:tblGrid>
              <a:tr h="939800">
                <a:tc>
                  <a:txBody>
                    <a:bodyPr/>
                    <a:lstStyle/>
                    <a:p>
                      <a:r>
                        <a:rPr lang="en-US" dirty="0" smtClean="0">
                          <a:solidFill>
                            <a:schemeClr val="tx1"/>
                          </a:solidFill>
                        </a:rPr>
                        <a:t>Baseline</a:t>
                      </a:r>
                      <a:endParaRPr lang="en-US" dirty="0">
                        <a:solidFill>
                          <a:schemeClr val="tx1"/>
                        </a:solidFill>
                      </a:endParaRPr>
                    </a:p>
                  </a:txBody>
                  <a:tcPr/>
                </a:tc>
                <a:tc>
                  <a:txBody>
                    <a:bodyPr/>
                    <a:lstStyle/>
                    <a:p>
                      <a:r>
                        <a:rPr lang="en-US" sz="1800" b="1" dirty="0" smtClean="0">
                          <a:solidFill>
                            <a:srgbClr val="000000"/>
                          </a:solidFill>
                          <a:effectLst/>
                          <a:latin typeface="Calibri"/>
                          <a:ea typeface="Calibri"/>
                          <a:cs typeface="Times New Roman"/>
                        </a:rPr>
                        <a:t>Percentage of positive TPO Ab at last follow up</a:t>
                      </a:r>
                      <a:endParaRPr lang="en-US" dirty="0"/>
                    </a:p>
                  </a:txBody>
                  <a:tcPr/>
                </a:tc>
              </a:tr>
              <a:tr h="939800">
                <a:tc>
                  <a:txBody>
                    <a:bodyPr/>
                    <a:lstStyle/>
                    <a:p>
                      <a:pPr algn="l" rtl="1">
                        <a:spcAft>
                          <a:spcPts val="0"/>
                        </a:spcAft>
                      </a:pPr>
                      <a:r>
                        <a:rPr lang="en-US" sz="1800" b="1" dirty="0" smtClean="0">
                          <a:effectLst/>
                          <a:latin typeface="Calibri"/>
                          <a:ea typeface="Calibri"/>
                          <a:cs typeface="Times New Roman"/>
                        </a:rPr>
                        <a:t> Negative TPOAntibody </a:t>
                      </a:r>
                      <a:endParaRPr lang="en-US" sz="1200" dirty="0" smtClean="0">
                        <a:effectLst/>
                        <a:latin typeface="Times New Roman"/>
                        <a:ea typeface="Times New Roman"/>
                        <a:cs typeface="Traditional Arabic"/>
                      </a:endParaRPr>
                    </a:p>
                    <a:p>
                      <a:pPr algn="l" rtl="1">
                        <a:spcAft>
                          <a:spcPts val="0"/>
                        </a:spcAft>
                      </a:pPr>
                      <a:r>
                        <a:rPr lang="en-US" sz="1800" b="1" dirty="0" smtClean="0">
                          <a:effectLst/>
                          <a:latin typeface="Calibri"/>
                          <a:ea typeface="Calibri"/>
                          <a:cs typeface="Times New Roman"/>
                        </a:rPr>
                        <a:t>   FT4 :  ./91-1.55 ng/dl</a:t>
                      </a:r>
                      <a:endParaRPr lang="en-US" sz="1200" dirty="0" smtClean="0">
                        <a:effectLst/>
                        <a:latin typeface="Times New Roman"/>
                        <a:ea typeface="Times New Roman"/>
                        <a:cs typeface="Traditional Arabic"/>
                      </a:endParaRPr>
                    </a:p>
                    <a:p>
                      <a:endParaRPr lang="en-US" dirty="0"/>
                    </a:p>
                  </a:txBody>
                  <a:tcPr/>
                </a:tc>
                <a:tc>
                  <a:txBody>
                    <a:bodyPr/>
                    <a:lstStyle/>
                    <a:p>
                      <a:endParaRPr lang="en-US" dirty="0"/>
                    </a:p>
                  </a:txBody>
                  <a:tcPr/>
                </a:tc>
              </a:tr>
              <a:tr h="939800">
                <a:tc>
                  <a:txBody>
                    <a:bodyPr/>
                    <a:lstStyle/>
                    <a:p>
                      <a:pPr algn="l" rtl="1">
                        <a:spcAft>
                          <a:spcPts val="0"/>
                        </a:spcAft>
                      </a:pPr>
                      <a:r>
                        <a:rPr lang="en-US" sz="1800" b="1" dirty="0" smtClean="0">
                          <a:effectLst/>
                          <a:latin typeface="Calibri"/>
                          <a:ea typeface="Calibri"/>
                          <a:cs typeface="Times New Roman"/>
                        </a:rPr>
                        <a:t>Negative TPOAntibody </a:t>
                      </a:r>
                      <a:endParaRPr lang="en-US" sz="1200" dirty="0" smtClean="0">
                        <a:effectLst/>
                        <a:latin typeface="Times New Roman"/>
                        <a:ea typeface="Times New Roman"/>
                        <a:cs typeface="Traditional Arabic"/>
                      </a:endParaRPr>
                    </a:p>
                    <a:p>
                      <a:pPr marL="0" marR="0" lvl="0" indent="0" algn="l" defTabSz="914400" rtl="1" eaLnBrk="1" fontAlgn="auto" latinLnBrk="0" hangingPunct="1">
                        <a:lnSpc>
                          <a:spcPct val="100000"/>
                        </a:lnSpc>
                        <a:spcBef>
                          <a:spcPts val="0"/>
                        </a:spcBef>
                        <a:spcAft>
                          <a:spcPts val="0"/>
                        </a:spcAft>
                        <a:buClrTx/>
                        <a:buSzTx/>
                        <a:buFontTx/>
                        <a:buNone/>
                        <a:tabLst/>
                        <a:defRPr/>
                      </a:pPr>
                      <a:r>
                        <a:rPr lang="en-US" sz="1800" b="1" dirty="0" smtClean="0">
                          <a:effectLst/>
                          <a:latin typeface="Calibri"/>
                          <a:ea typeface="Calibri"/>
                          <a:cs typeface="Times New Roman"/>
                        </a:rPr>
                        <a:t> </a:t>
                      </a:r>
                      <a:r>
                        <a:rPr kumimoji="0" lang="en-US" sz="1800" b="1" i="0" u="none" strike="noStrike" kern="1200" cap="none" spc="0" normalizeH="0" baseline="0" noProof="0" dirty="0" smtClean="0">
                          <a:ln>
                            <a:noFill/>
                          </a:ln>
                          <a:solidFill>
                            <a:prstClr val="black"/>
                          </a:solidFill>
                          <a:effectLst/>
                          <a:uLnTx/>
                          <a:uFillTx/>
                          <a:latin typeface="Calibri"/>
                          <a:ea typeface="Calibri"/>
                          <a:cs typeface="Times New Roman"/>
                        </a:rPr>
                        <a:t>FT4    &gt;1.55 ng/dlL</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Traditional Arabic"/>
                      </a:endParaRPr>
                    </a:p>
                    <a:p>
                      <a:endParaRPr lang="en-US" dirty="0"/>
                    </a:p>
                  </a:txBody>
                  <a:tcPr/>
                </a:tc>
                <a:tc>
                  <a:txBody>
                    <a:bodyPr/>
                    <a:lstStyle/>
                    <a:p>
                      <a:endParaRPr lang="en-US" dirty="0"/>
                    </a:p>
                  </a:txBody>
                  <a:tcPr/>
                </a:tc>
              </a:tr>
            </a:tbl>
          </a:graphicData>
        </a:graphic>
      </p:graphicFrame>
    </p:spTree>
    <p:extLst>
      <p:ext uri="{BB962C8B-B14F-4D97-AF65-F5344CB8AC3E}">
        <p14:creationId xmlns="" xmlns:p14="http://schemas.microsoft.com/office/powerpoint/2010/main" val="2566068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1993327186"/>
              </p:ext>
            </p:extLst>
          </p:nvPr>
        </p:nvGraphicFramePr>
        <p:xfrm>
          <a:off x="612775" y="1943100"/>
          <a:ext cx="8153400" cy="2857500"/>
        </p:xfrm>
        <a:graphic>
          <a:graphicData uri="http://schemas.openxmlformats.org/drawingml/2006/table">
            <a:tbl>
              <a:tblPr firstRow="1" bandRow="1">
                <a:tableStyleId>{5C22544A-7EE6-4342-B048-85BDC9FD1C3A}</a:tableStyleId>
              </a:tblPr>
              <a:tblGrid>
                <a:gridCol w="4076700"/>
                <a:gridCol w="4076700"/>
              </a:tblGrid>
              <a:tr h="952500">
                <a:tc>
                  <a:txBody>
                    <a:bodyPr/>
                    <a:lstStyle/>
                    <a:p>
                      <a:r>
                        <a:rPr lang="en-US" dirty="0" smtClean="0">
                          <a:solidFill>
                            <a:schemeClr val="tx1"/>
                          </a:solidFill>
                        </a:rPr>
                        <a:t>Baseline</a:t>
                      </a:r>
                      <a:endParaRPr lang="en-US" dirty="0">
                        <a:solidFill>
                          <a:schemeClr val="tx1"/>
                        </a:solidFill>
                      </a:endParaRPr>
                    </a:p>
                  </a:txBody>
                  <a:tcPr/>
                </a:tc>
                <a:tc>
                  <a:txBody>
                    <a:bodyPr/>
                    <a:lstStyle/>
                    <a:p>
                      <a:r>
                        <a:rPr lang="en-US" sz="1800" b="1" dirty="0" smtClean="0">
                          <a:solidFill>
                            <a:srgbClr val="000000"/>
                          </a:solidFill>
                          <a:effectLst/>
                          <a:latin typeface="Calibri"/>
                          <a:ea typeface="Calibri"/>
                          <a:cs typeface="Times New Roman"/>
                        </a:rPr>
                        <a:t>Percentage of negative TPO Ab at last followup</a:t>
                      </a:r>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 positive  TPOAntibody </a:t>
                      </a:r>
                      <a:endParaRPr lang="en-US" sz="1200" dirty="0" smtClean="0">
                        <a:effectLst/>
                        <a:latin typeface="Times New Roman"/>
                        <a:ea typeface="Times New Roman"/>
                        <a:cs typeface="Traditional Arabic"/>
                      </a:endParaRPr>
                    </a:p>
                    <a:p>
                      <a:pPr algn="l" rtl="1">
                        <a:spcAft>
                          <a:spcPts val="0"/>
                        </a:spcAft>
                      </a:pPr>
                      <a:r>
                        <a:rPr lang="en-US" sz="1800" b="1" dirty="0" smtClean="0">
                          <a:effectLst/>
                          <a:latin typeface="Calibri"/>
                          <a:ea typeface="Calibri"/>
                          <a:cs typeface="Times New Roman"/>
                        </a:rPr>
                        <a:t>   FT4 :  0.91-1.55 ng/dl</a:t>
                      </a:r>
                      <a:endParaRPr lang="en-US" sz="1200" dirty="0" smtClean="0">
                        <a:effectLst/>
                        <a:latin typeface="Times New Roman"/>
                        <a:ea typeface="Times New Roman"/>
                        <a:cs typeface="Traditional Arabic"/>
                      </a:endParaRPr>
                    </a:p>
                    <a:p>
                      <a:endParaRPr lang="en-US" dirty="0"/>
                    </a:p>
                  </a:txBody>
                  <a:tcPr/>
                </a:tc>
                <a:tc>
                  <a:txBody>
                    <a:bodyPr/>
                    <a:lstStyle/>
                    <a:p>
                      <a:endParaRPr lang="en-US" dirty="0"/>
                    </a:p>
                  </a:txBody>
                  <a:tcPr/>
                </a:tc>
              </a:tr>
              <a:tr h="952500">
                <a:tc>
                  <a:txBody>
                    <a:bodyPr/>
                    <a:lstStyle/>
                    <a:p>
                      <a:pPr algn="l" rtl="1">
                        <a:spcAft>
                          <a:spcPts val="0"/>
                        </a:spcAft>
                      </a:pPr>
                      <a:r>
                        <a:rPr lang="en-US" sz="1800" b="1" dirty="0" smtClean="0">
                          <a:effectLst/>
                          <a:latin typeface="Calibri"/>
                          <a:ea typeface="Calibri"/>
                          <a:cs typeface="Times New Roman"/>
                        </a:rPr>
                        <a:t>Positive  TPOAntibody </a:t>
                      </a:r>
                      <a:endParaRPr lang="en-US" sz="1200" dirty="0" smtClean="0">
                        <a:effectLst/>
                        <a:latin typeface="Times New Roman"/>
                        <a:ea typeface="Times New Roman"/>
                        <a:cs typeface="Traditional Arabic"/>
                      </a:endParaRPr>
                    </a:p>
                    <a:p>
                      <a:pPr marL="0" marR="0" lvl="0" indent="0" algn="l" defTabSz="914400" rtl="1" eaLnBrk="1" fontAlgn="auto" latinLnBrk="0" hangingPunct="1">
                        <a:lnSpc>
                          <a:spcPct val="100000"/>
                        </a:lnSpc>
                        <a:spcBef>
                          <a:spcPts val="0"/>
                        </a:spcBef>
                        <a:spcAft>
                          <a:spcPts val="0"/>
                        </a:spcAft>
                        <a:buClrTx/>
                        <a:buSzTx/>
                        <a:buFontTx/>
                        <a:buNone/>
                        <a:tabLst/>
                        <a:defRPr/>
                      </a:pPr>
                      <a:r>
                        <a:rPr lang="en-US" sz="1800" b="1" dirty="0" smtClean="0">
                          <a:effectLst/>
                          <a:latin typeface="Calibri"/>
                          <a:ea typeface="Calibri"/>
                          <a:cs typeface="Times New Roman"/>
                        </a:rPr>
                        <a:t> </a:t>
                      </a:r>
                      <a:r>
                        <a:rPr kumimoji="0" lang="en-US" sz="1800" b="1" i="0" u="none" strike="noStrike" kern="1200" cap="none" spc="0" normalizeH="0" baseline="0" noProof="0" dirty="0" smtClean="0">
                          <a:ln>
                            <a:noFill/>
                          </a:ln>
                          <a:solidFill>
                            <a:prstClr val="black"/>
                          </a:solidFill>
                          <a:effectLst/>
                          <a:uLnTx/>
                          <a:uFillTx/>
                          <a:latin typeface="Calibri"/>
                          <a:ea typeface="Calibri"/>
                          <a:cs typeface="Times New Roman"/>
                        </a:rPr>
                        <a:t>FT4    &gt;1.55 ng/dlL</a:t>
                      </a:r>
                      <a:endParaRPr kumimoji="0" lang="en-US" sz="1200" b="0" i="0" u="none" strike="noStrike" kern="1200" cap="none" spc="0" normalizeH="0" baseline="0" noProof="0" dirty="0" smtClean="0">
                        <a:ln>
                          <a:noFill/>
                        </a:ln>
                        <a:solidFill>
                          <a:prstClr val="black"/>
                        </a:solidFill>
                        <a:effectLst/>
                        <a:uLnTx/>
                        <a:uFillTx/>
                        <a:latin typeface="Times New Roman"/>
                        <a:ea typeface="Times New Roman"/>
                        <a:cs typeface="Traditional Arabic"/>
                      </a:endParaRPr>
                    </a:p>
                    <a:p>
                      <a:endParaRPr lang="en-US" dirty="0"/>
                    </a:p>
                  </a:txBody>
                  <a:tcPr/>
                </a:tc>
                <a:tc>
                  <a:txBody>
                    <a:bodyPr/>
                    <a:lstStyle/>
                    <a:p>
                      <a:endParaRPr lang="en-US" dirty="0"/>
                    </a:p>
                  </a:txBody>
                  <a:tcPr/>
                </a:tc>
              </a:tr>
            </a:tbl>
          </a:graphicData>
        </a:graphic>
      </p:graphicFrame>
      <p:sp>
        <p:nvSpPr>
          <p:cNvPr id="5" name="Title 1"/>
          <p:cNvSpPr>
            <a:spLocks noGrp="1"/>
          </p:cNvSpPr>
          <p:nvPr>
            <p:ph type="title"/>
          </p:nvPr>
        </p:nvSpPr>
        <p:spPr>
          <a:xfrm>
            <a:off x="612648" y="609600"/>
            <a:ext cx="8153400" cy="990600"/>
          </a:xfrm>
        </p:spPr>
        <p:txBody>
          <a:bodyPr>
            <a:normAutofit fontScale="90000"/>
          </a:bodyPr>
          <a:lstStyle/>
          <a:p>
            <a:r>
              <a:rPr lang="en-US" sz="2700" b="1" dirty="0">
                <a:latin typeface="Times New Roman"/>
                <a:ea typeface="Times New Roman"/>
                <a:cs typeface="B Mitra"/>
              </a:rPr>
              <a:t>Table </a:t>
            </a:r>
            <a:r>
              <a:rPr lang="en-US" sz="2700" b="1" dirty="0" smtClean="0">
                <a:latin typeface="Times New Roman"/>
                <a:ea typeface="Times New Roman"/>
                <a:cs typeface="B Mitra"/>
              </a:rPr>
              <a:t>12. Percentage </a:t>
            </a:r>
            <a:r>
              <a:rPr lang="en-US" sz="2700" b="1" dirty="0">
                <a:latin typeface="Times New Roman"/>
                <a:ea typeface="Times New Roman"/>
                <a:cs typeface="B Mitra"/>
              </a:rPr>
              <a:t>of </a:t>
            </a:r>
            <a:r>
              <a:rPr lang="en-US" sz="2700" b="1" dirty="0" smtClean="0">
                <a:latin typeface="Times New Roman"/>
                <a:ea typeface="Times New Roman"/>
                <a:cs typeface="B Mitra"/>
              </a:rPr>
              <a:t>negative </a:t>
            </a:r>
            <a:r>
              <a:rPr lang="en-US" sz="2700" b="1" dirty="0">
                <a:latin typeface="Times New Roman"/>
                <a:ea typeface="Times New Roman"/>
                <a:cs typeface="B Mitra"/>
              </a:rPr>
              <a:t>TPOAb subjects at </a:t>
            </a:r>
            <a:r>
              <a:rPr lang="en-US" sz="2700" b="1" dirty="0" smtClean="0">
                <a:latin typeface="Times New Roman"/>
                <a:ea typeface="Times New Roman"/>
                <a:cs typeface="B Mitra"/>
              </a:rPr>
              <a:t>last follow </a:t>
            </a:r>
            <a:r>
              <a:rPr lang="en-US" sz="2700" b="1" dirty="0">
                <a:latin typeface="Times New Roman"/>
                <a:ea typeface="Times New Roman"/>
                <a:cs typeface="B Mitra"/>
              </a:rPr>
              <a:t>up</a:t>
            </a:r>
            <a:r>
              <a:rPr lang="en-US" b="1" dirty="0">
                <a:latin typeface="Times New Roman"/>
                <a:ea typeface="Times New Roman"/>
                <a:cs typeface="B Mitra"/>
              </a:rPr>
              <a:t> </a:t>
            </a:r>
            <a:r>
              <a:rPr lang="en-US" b="1" dirty="0" smtClean="0">
                <a:latin typeface="Times New Roman"/>
                <a:ea typeface="Times New Roman"/>
                <a:cs typeface="B Mitra"/>
              </a:rPr>
              <a:t>.</a:t>
            </a:r>
            <a:r>
              <a:rPr lang="en-US" sz="3200" dirty="0">
                <a:latin typeface="Times New Roman"/>
                <a:ea typeface="Times New Roman"/>
                <a:cs typeface="Traditional Arabic"/>
              </a:rPr>
              <a:t/>
            </a:r>
            <a:br>
              <a:rPr lang="en-US" sz="3200" dirty="0">
                <a:latin typeface="Times New Roman"/>
                <a:ea typeface="Times New Roman"/>
                <a:cs typeface="Traditional Arabic"/>
              </a:rPr>
            </a:br>
            <a:endParaRPr lang="en-US" dirty="0"/>
          </a:p>
        </p:txBody>
      </p:sp>
    </p:spTree>
    <p:extLst>
      <p:ext uri="{BB962C8B-B14F-4D97-AF65-F5344CB8AC3E}">
        <p14:creationId xmlns="" xmlns:p14="http://schemas.microsoft.com/office/powerpoint/2010/main" val="27714124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Table 13. </a:t>
            </a:r>
            <a:r>
              <a:rPr lang="en-US" sz="2000" b="1" dirty="0" smtClean="0"/>
              <a:t>Kappa correlation coefficient for the agreement  of TPO values at baseline and follow up based on different TSH baseline values</a:t>
            </a:r>
            <a:endParaRPr lang="en-US" sz="2000" dirty="0"/>
          </a:p>
        </p:txBody>
      </p:sp>
      <p:sp>
        <p:nvSpPr>
          <p:cNvPr id="5" name="Rectangle 4"/>
          <p:cNvSpPr/>
          <p:nvPr/>
        </p:nvSpPr>
        <p:spPr>
          <a:xfrm>
            <a:off x="3352800" y="1459468"/>
            <a:ext cx="4572000" cy="369332"/>
          </a:xfrm>
          <a:prstGeom prst="rect">
            <a:avLst/>
          </a:prstGeom>
        </p:spPr>
        <p:txBody>
          <a:bodyPr>
            <a:spAutoFit/>
          </a:bodyPr>
          <a:lstStyle/>
          <a:p>
            <a:pPr rtl="1"/>
            <a:r>
              <a:rPr lang="en-US" b="1" dirty="0" smtClean="0"/>
              <a:t>0.3&lt; TSH&lt;2.5 mIU/ L</a:t>
            </a:r>
            <a:endParaRPr lang="en-US" dirty="0"/>
          </a:p>
        </p:txBody>
      </p:sp>
      <p:sp>
        <p:nvSpPr>
          <p:cNvPr id="9" name="Rectangle 8"/>
          <p:cNvSpPr/>
          <p:nvPr/>
        </p:nvSpPr>
        <p:spPr>
          <a:xfrm>
            <a:off x="838200" y="5867400"/>
            <a:ext cx="1614545" cy="369332"/>
          </a:xfrm>
          <a:prstGeom prst="rect">
            <a:avLst/>
          </a:prstGeom>
        </p:spPr>
        <p:txBody>
          <a:bodyPr wrap="none">
            <a:spAutoFit/>
          </a:bodyPr>
          <a:lstStyle/>
          <a:p>
            <a:pPr rtl="1"/>
            <a:r>
              <a:rPr lang="en-US" b="1" dirty="0"/>
              <a:t>TSH&gt;5 mIU/L</a:t>
            </a:r>
            <a:endParaRPr lang="en-US" dirty="0"/>
          </a:p>
        </p:txBody>
      </p:sp>
      <p:graphicFrame>
        <p:nvGraphicFramePr>
          <p:cNvPr id="13" name="Table 12"/>
          <p:cNvGraphicFramePr>
            <a:graphicFrameLocks noGrp="1"/>
          </p:cNvGraphicFramePr>
          <p:nvPr/>
        </p:nvGraphicFramePr>
        <p:xfrm>
          <a:off x="762000" y="1981200"/>
          <a:ext cx="7086599" cy="1225550"/>
        </p:xfrm>
        <a:graphic>
          <a:graphicData uri="http://schemas.openxmlformats.org/drawingml/2006/table">
            <a:tbl>
              <a:tblPr/>
              <a:tblGrid>
                <a:gridCol w="1499895"/>
                <a:gridCol w="1396453"/>
                <a:gridCol w="1396453"/>
                <a:gridCol w="1396453"/>
                <a:gridCol w="1397345"/>
              </a:tblGrid>
              <a:tr h="82550">
                <a:tc gridSpan="5">
                  <a:txBody>
                    <a:bodyPr/>
                    <a:lstStyle/>
                    <a:p>
                      <a:pPr marL="0" marR="0" algn="ctr" rtl="1">
                        <a:spcBef>
                          <a:spcPts val="0"/>
                        </a:spcBef>
                        <a:spcAft>
                          <a:spcPts val="0"/>
                        </a:spcAft>
                      </a:pPr>
                      <a:r>
                        <a:rPr lang="en-US" sz="1000" b="1" dirty="0">
                          <a:latin typeface="Times New Roman"/>
                          <a:ea typeface="Times New Roman"/>
                          <a:cs typeface="Yagut"/>
                        </a:rPr>
                        <a:t>Phase 4</a:t>
                      </a:r>
                      <a:endParaRPr lang="en-US" sz="1000" dirty="0">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1620">
                <a:tc>
                  <a:txBody>
                    <a:bodyPr/>
                    <a:lstStyle/>
                    <a:p>
                      <a:pPr marL="0" marR="0" algn="ctr" rtl="1">
                        <a:spcBef>
                          <a:spcPts val="0"/>
                        </a:spcBef>
                        <a:spcAft>
                          <a:spcPts val="0"/>
                        </a:spcAft>
                      </a:pPr>
                      <a:r>
                        <a:rPr lang="en-US" sz="1000" b="1" dirty="0">
                          <a:latin typeface="Times New Roman"/>
                          <a:ea typeface="Times New Roman"/>
                          <a:cs typeface="Yagut"/>
                        </a:rPr>
                        <a:t>Phase 1</a:t>
                      </a:r>
                      <a:endParaRPr lang="en-US" sz="1000" dirty="0">
                        <a:latin typeface="Times New Roman"/>
                        <a:ea typeface="Times New Roman"/>
                        <a:cs typeface="Traditional Arabic"/>
                      </a:endParaRPr>
                    </a:p>
                    <a:p>
                      <a:pPr marL="0" marR="0" algn="ctr" rtl="0">
                        <a:spcBef>
                          <a:spcPts val="0"/>
                        </a:spcBef>
                        <a:spcAft>
                          <a:spcPts val="0"/>
                        </a:spcAft>
                        <a:tabLst>
                          <a:tab pos="990600" algn="l"/>
                        </a:tabLst>
                      </a:pPr>
                      <a:r>
                        <a:rPr lang="en-US" sz="1000" dirty="0">
                          <a:latin typeface="Times New Roman"/>
                          <a:ea typeface="Times New Roman"/>
                          <a:cs typeface="Yagut"/>
                        </a:rPr>
                        <a:t>	</a:t>
                      </a: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&lt;40</a:t>
                      </a:r>
                      <a:endParaRPr lang="en-US" sz="10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40-100</a:t>
                      </a:r>
                      <a:endParaRPr lang="en-US" sz="10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101-500</a:t>
                      </a:r>
                      <a:endParaRPr lang="en-US" sz="10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fa-IR" sz="1000" b="1">
                          <a:latin typeface="Times New Roman"/>
                          <a:ea typeface="Times New Roman"/>
                          <a:cs typeface="Yagut"/>
                        </a:rPr>
                        <a:t>&lt;</a:t>
                      </a:r>
                      <a:r>
                        <a:rPr lang="en-US" sz="1000" b="1">
                          <a:latin typeface="Times New Roman"/>
                          <a:ea typeface="Times New Roman"/>
                          <a:cs typeface="Yagut"/>
                        </a:rPr>
                        <a:t>500</a:t>
                      </a:r>
                      <a:endParaRPr lang="en-US" sz="10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74625">
                <a:tc>
                  <a:txBody>
                    <a:bodyPr/>
                    <a:lstStyle/>
                    <a:p>
                      <a:pPr marL="0" marR="0" algn="ctr" rtl="1">
                        <a:spcBef>
                          <a:spcPts val="0"/>
                        </a:spcBef>
                        <a:spcAft>
                          <a:spcPts val="0"/>
                        </a:spcAft>
                      </a:pPr>
                      <a:r>
                        <a:rPr lang="en-US" sz="1000" b="1" dirty="0">
                          <a:latin typeface="Times New Roman"/>
                          <a:ea typeface="Times New Roman"/>
                          <a:cs typeface="Yagut"/>
                        </a:rPr>
                        <a:t>&lt;40</a:t>
                      </a: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69545">
                <a:tc>
                  <a:txBody>
                    <a:bodyPr/>
                    <a:lstStyle/>
                    <a:p>
                      <a:pPr marL="0" marR="0" algn="ctr" rtl="1">
                        <a:spcBef>
                          <a:spcPts val="0"/>
                        </a:spcBef>
                        <a:spcAft>
                          <a:spcPts val="0"/>
                        </a:spcAft>
                      </a:pPr>
                      <a:r>
                        <a:rPr lang="en-US" sz="1000" b="1" dirty="0">
                          <a:latin typeface="Times New Roman"/>
                          <a:ea typeface="Times New Roman"/>
                          <a:cs typeface="Yagut"/>
                        </a:rPr>
                        <a:t>40-100</a:t>
                      </a: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69545">
                <a:tc>
                  <a:txBody>
                    <a:bodyPr/>
                    <a:lstStyle/>
                    <a:p>
                      <a:pPr marL="0" marR="0" algn="ctr" rtl="1">
                        <a:spcBef>
                          <a:spcPts val="0"/>
                        </a:spcBef>
                        <a:spcAft>
                          <a:spcPts val="0"/>
                        </a:spcAft>
                      </a:pPr>
                      <a:r>
                        <a:rPr lang="en-US" sz="1000" b="1" dirty="0">
                          <a:latin typeface="Times New Roman"/>
                          <a:ea typeface="Times New Roman"/>
                          <a:cs typeface="Yagut"/>
                        </a:rPr>
                        <a:t>101-500</a:t>
                      </a:r>
                      <a:endParaRPr lang="en-US" sz="1000"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254635">
                <a:tc>
                  <a:txBody>
                    <a:bodyPr/>
                    <a:lstStyle/>
                    <a:p>
                      <a:pPr marL="0" marR="0" algn="ctr" rtl="1">
                        <a:spcBef>
                          <a:spcPts val="0"/>
                        </a:spcBef>
                        <a:spcAft>
                          <a:spcPts val="0"/>
                        </a:spcAft>
                      </a:pPr>
                      <a:r>
                        <a:rPr lang="fa-IR" sz="1000" b="1">
                          <a:latin typeface="Times New Roman"/>
                          <a:ea typeface="Times New Roman"/>
                          <a:cs typeface="Yagut"/>
                        </a:rPr>
                        <a:t>&lt;</a:t>
                      </a:r>
                      <a:r>
                        <a:rPr lang="en-US" sz="1000" b="1">
                          <a:latin typeface="Times New Roman"/>
                          <a:ea typeface="Times New Roman"/>
                          <a:cs typeface="Yagut"/>
                        </a:rPr>
                        <a:t>500</a:t>
                      </a:r>
                      <a:endParaRPr lang="en-US" sz="100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bl>
          </a:graphicData>
        </a:graphic>
      </p:graphicFrame>
      <p:graphicFrame>
        <p:nvGraphicFramePr>
          <p:cNvPr id="15" name="Table 14"/>
          <p:cNvGraphicFramePr>
            <a:graphicFrameLocks noGrp="1"/>
          </p:cNvGraphicFramePr>
          <p:nvPr/>
        </p:nvGraphicFramePr>
        <p:xfrm>
          <a:off x="838200" y="3581400"/>
          <a:ext cx="6934200" cy="1225550"/>
        </p:xfrm>
        <a:graphic>
          <a:graphicData uri="http://schemas.openxmlformats.org/drawingml/2006/table">
            <a:tbl>
              <a:tblPr/>
              <a:tblGrid>
                <a:gridCol w="1467639"/>
                <a:gridCol w="1366422"/>
                <a:gridCol w="1366422"/>
                <a:gridCol w="1366422"/>
                <a:gridCol w="1367295"/>
              </a:tblGrid>
              <a:tr h="82550">
                <a:tc gridSpan="5">
                  <a:txBody>
                    <a:bodyPr/>
                    <a:lstStyle/>
                    <a:p>
                      <a:pPr marL="0" marR="0" algn="ctr" rtl="1">
                        <a:spcBef>
                          <a:spcPts val="0"/>
                        </a:spcBef>
                        <a:spcAft>
                          <a:spcPts val="0"/>
                        </a:spcAft>
                      </a:pPr>
                      <a:r>
                        <a:rPr lang="en-US" sz="1000" b="1" dirty="0">
                          <a:latin typeface="Times New Roman"/>
                          <a:ea typeface="Times New Roman"/>
                          <a:cs typeface="Yagut"/>
                        </a:rPr>
                        <a:t>Phase 4</a:t>
                      </a:r>
                      <a:endParaRPr lang="en-US" sz="1000" dirty="0">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1620">
                <a:tc>
                  <a:txBody>
                    <a:bodyPr/>
                    <a:lstStyle/>
                    <a:p>
                      <a:pPr marL="0" marR="0" algn="ctr" rtl="1">
                        <a:spcBef>
                          <a:spcPts val="0"/>
                        </a:spcBef>
                        <a:spcAft>
                          <a:spcPts val="0"/>
                        </a:spcAft>
                      </a:pPr>
                      <a:r>
                        <a:rPr lang="en-US" sz="1000" b="1" dirty="0">
                          <a:latin typeface="Times New Roman"/>
                          <a:ea typeface="Times New Roman"/>
                          <a:cs typeface="Yagut"/>
                        </a:rPr>
                        <a:t>Phase 1</a:t>
                      </a:r>
                      <a:endParaRPr lang="en-US" sz="1000" b="1" dirty="0">
                        <a:latin typeface="Times New Roman"/>
                        <a:ea typeface="Times New Roman"/>
                        <a:cs typeface="Traditional Arabic"/>
                      </a:endParaRPr>
                    </a:p>
                    <a:p>
                      <a:pPr marL="0" marR="0" algn="ctr" rtl="0">
                        <a:spcBef>
                          <a:spcPts val="0"/>
                        </a:spcBef>
                        <a:spcAft>
                          <a:spcPts val="0"/>
                        </a:spcAft>
                        <a:tabLst>
                          <a:tab pos="990600" algn="l"/>
                        </a:tabLst>
                      </a:pPr>
                      <a:r>
                        <a:rPr lang="en-US" sz="1000" b="1" dirty="0">
                          <a:latin typeface="Times New Roman"/>
                          <a:ea typeface="Times New Roman"/>
                          <a:cs typeface="Yagut"/>
                        </a:rPr>
                        <a:t>	</a:t>
                      </a:r>
                      <a:endParaRPr lang="en-US" sz="1000" b="1"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&lt;40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40-100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101-500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fa-IR" sz="1000" b="1">
                          <a:latin typeface="Times New Roman"/>
                          <a:ea typeface="Times New Roman"/>
                          <a:cs typeface="Yagut"/>
                        </a:rPr>
                        <a:t>&lt;</a:t>
                      </a:r>
                      <a:r>
                        <a:rPr lang="en-US" sz="1000" b="1">
                          <a:latin typeface="Times New Roman"/>
                          <a:ea typeface="Times New Roman"/>
                          <a:cs typeface="Yagut"/>
                        </a:rPr>
                        <a:t>500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74625">
                <a:tc>
                  <a:txBody>
                    <a:bodyPr/>
                    <a:lstStyle/>
                    <a:p>
                      <a:pPr marL="0" marR="0" algn="ctr" rtl="1">
                        <a:spcBef>
                          <a:spcPts val="0"/>
                        </a:spcBef>
                        <a:spcAft>
                          <a:spcPts val="0"/>
                        </a:spcAft>
                      </a:pPr>
                      <a:r>
                        <a:rPr lang="en-US" sz="1000" b="1" dirty="0">
                          <a:latin typeface="Times New Roman"/>
                          <a:ea typeface="Times New Roman"/>
                          <a:cs typeface="Yagut"/>
                        </a:rPr>
                        <a:t>&lt;40</a:t>
                      </a:r>
                      <a:endParaRPr lang="en-US" sz="1000" b="1"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69545">
                <a:tc>
                  <a:txBody>
                    <a:bodyPr/>
                    <a:lstStyle/>
                    <a:p>
                      <a:pPr marL="0" marR="0" algn="ctr" rtl="1">
                        <a:spcBef>
                          <a:spcPts val="0"/>
                        </a:spcBef>
                        <a:spcAft>
                          <a:spcPts val="0"/>
                        </a:spcAft>
                      </a:pPr>
                      <a:r>
                        <a:rPr lang="en-US" sz="1000" b="1">
                          <a:latin typeface="Times New Roman"/>
                          <a:ea typeface="Times New Roman"/>
                          <a:cs typeface="Yagut"/>
                        </a:rPr>
                        <a:t>40-100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69545">
                <a:tc>
                  <a:txBody>
                    <a:bodyPr/>
                    <a:lstStyle/>
                    <a:p>
                      <a:pPr marL="0" marR="0" algn="ctr" rtl="1">
                        <a:spcBef>
                          <a:spcPts val="0"/>
                        </a:spcBef>
                        <a:spcAft>
                          <a:spcPts val="0"/>
                        </a:spcAft>
                      </a:pPr>
                      <a:r>
                        <a:rPr lang="en-US" sz="1000" b="1">
                          <a:latin typeface="Times New Roman"/>
                          <a:ea typeface="Times New Roman"/>
                          <a:cs typeface="Yagut"/>
                        </a:rPr>
                        <a:t>101-500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254635">
                <a:tc>
                  <a:txBody>
                    <a:bodyPr/>
                    <a:lstStyle/>
                    <a:p>
                      <a:pPr marL="0" marR="0" algn="ctr" rtl="1">
                        <a:spcBef>
                          <a:spcPts val="0"/>
                        </a:spcBef>
                        <a:spcAft>
                          <a:spcPts val="0"/>
                        </a:spcAft>
                      </a:pPr>
                      <a:r>
                        <a:rPr lang="fa-IR" sz="1000" b="1">
                          <a:latin typeface="Times New Roman"/>
                          <a:ea typeface="Times New Roman"/>
                          <a:cs typeface="Yagut"/>
                        </a:rPr>
                        <a:t>&lt;</a:t>
                      </a:r>
                      <a:r>
                        <a:rPr lang="en-US" sz="1000" b="1">
                          <a:latin typeface="Times New Roman"/>
                          <a:ea typeface="Times New Roman"/>
                          <a:cs typeface="Yagut"/>
                        </a:rPr>
                        <a:t>500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bl>
          </a:graphicData>
        </a:graphic>
      </p:graphicFrame>
      <p:graphicFrame>
        <p:nvGraphicFramePr>
          <p:cNvPr id="16" name="Table 15"/>
          <p:cNvGraphicFramePr>
            <a:graphicFrameLocks noGrp="1"/>
          </p:cNvGraphicFramePr>
          <p:nvPr/>
        </p:nvGraphicFramePr>
        <p:xfrm>
          <a:off x="914400" y="5181600"/>
          <a:ext cx="6857999" cy="1225550"/>
        </p:xfrm>
        <a:graphic>
          <a:graphicData uri="http://schemas.openxmlformats.org/drawingml/2006/table">
            <a:tbl>
              <a:tblPr/>
              <a:tblGrid>
                <a:gridCol w="1499895"/>
                <a:gridCol w="1396453"/>
                <a:gridCol w="1396453"/>
                <a:gridCol w="1396453"/>
                <a:gridCol w="1168745"/>
              </a:tblGrid>
              <a:tr h="0">
                <a:tc gridSpan="5">
                  <a:txBody>
                    <a:bodyPr/>
                    <a:lstStyle/>
                    <a:p>
                      <a:pPr marL="0" marR="0" algn="ctr" rtl="1">
                        <a:spcBef>
                          <a:spcPts val="0"/>
                        </a:spcBef>
                        <a:spcAft>
                          <a:spcPts val="0"/>
                        </a:spcAft>
                      </a:pPr>
                      <a:r>
                        <a:rPr lang="en-US" sz="1000" b="1" dirty="0">
                          <a:latin typeface="Times New Roman"/>
                          <a:ea typeface="Times New Roman"/>
                          <a:cs typeface="Yagut"/>
                        </a:rPr>
                        <a:t>Phase 4</a:t>
                      </a:r>
                      <a:endParaRPr lang="en-US" sz="1000" dirty="0">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1620">
                <a:tc>
                  <a:txBody>
                    <a:bodyPr/>
                    <a:lstStyle/>
                    <a:p>
                      <a:pPr marL="0" marR="0" algn="ctr" rtl="1">
                        <a:spcBef>
                          <a:spcPts val="0"/>
                        </a:spcBef>
                        <a:spcAft>
                          <a:spcPts val="0"/>
                        </a:spcAft>
                      </a:pPr>
                      <a:r>
                        <a:rPr lang="en-US" sz="1000" b="1" dirty="0">
                          <a:latin typeface="Times New Roman"/>
                          <a:ea typeface="Times New Roman"/>
                          <a:cs typeface="Yagut"/>
                        </a:rPr>
                        <a:t>Phase 1</a:t>
                      </a:r>
                      <a:endParaRPr lang="en-US" sz="1000" b="1" dirty="0">
                        <a:latin typeface="Times New Roman"/>
                        <a:ea typeface="Times New Roman"/>
                        <a:cs typeface="Traditional Arabic"/>
                      </a:endParaRPr>
                    </a:p>
                    <a:p>
                      <a:pPr marL="0" marR="0" algn="ctr" rtl="0">
                        <a:spcBef>
                          <a:spcPts val="0"/>
                        </a:spcBef>
                        <a:spcAft>
                          <a:spcPts val="0"/>
                        </a:spcAft>
                        <a:tabLst>
                          <a:tab pos="990600" algn="l"/>
                        </a:tabLst>
                      </a:pPr>
                      <a:r>
                        <a:rPr lang="en-US" sz="1000" b="1" dirty="0">
                          <a:latin typeface="Times New Roman"/>
                          <a:ea typeface="Times New Roman"/>
                          <a:cs typeface="Yagut"/>
                        </a:rPr>
                        <a:t>	</a:t>
                      </a:r>
                      <a:endParaRPr lang="en-US" sz="1000" b="1"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&lt;40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40-100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en-US" sz="1000" b="1">
                          <a:latin typeface="Times New Roman"/>
                          <a:ea typeface="Times New Roman"/>
                          <a:cs typeface="Yagut"/>
                        </a:rPr>
                        <a:t>101-500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spcBef>
                          <a:spcPts val="0"/>
                        </a:spcBef>
                        <a:spcAft>
                          <a:spcPts val="0"/>
                        </a:spcAft>
                      </a:pPr>
                      <a:r>
                        <a:rPr lang="fa-IR" sz="1000" b="1">
                          <a:latin typeface="Times New Roman"/>
                          <a:ea typeface="Times New Roman"/>
                          <a:cs typeface="Yagut"/>
                        </a:rPr>
                        <a:t>&lt;</a:t>
                      </a:r>
                      <a:r>
                        <a:rPr lang="en-US" sz="1000" b="1">
                          <a:latin typeface="Times New Roman"/>
                          <a:ea typeface="Times New Roman"/>
                          <a:cs typeface="Yagut"/>
                        </a:rPr>
                        <a:t>500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74625">
                <a:tc>
                  <a:txBody>
                    <a:bodyPr/>
                    <a:lstStyle/>
                    <a:p>
                      <a:pPr marL="0" marR="0" algn="ctr" rtl="1">
                        <a:spcBef>
                          <a:spcPts val="0"/>
                        </a:spcBef>
                        <a:spcAft>
                          <a:spcPts val="0"/>
                        </a:spcAft>
                      </a:pPr>
                      <a:r>
                        <a:rPr lang="en-US" sz="1000" b="1" dirty="0">
                          <a:latin typeface="Times New Roman"/>
                          <a:ea typeface="Times New Roman"/>
                          <a:cs typeface="Yagut"/>
                        </a:rPr>
                        <a:t>&lt;40</a:t>
                      </a:r>
                      <a:endParaRPr lang="en-US" sz="1000" b="1"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69545">
                <a:tc>
                  <a:txBody>
                    <a:bodyPr/>
                    <a:lstStyle/>
                    <a:p>
                      <a:pPr marL="0" marR="0" algn="ctr" rtl="1">
                        <a:spcBef>
                          <a:spcPts val="0"/>
                        </a:spcBef>
                        <a:spcAft>
                          <a:spcPts val="0"/>
                        </a:spcAft>
                      </a:pPr>
                      <a:r>
                        <a:rPr lang="en-US" sz="1000" b="1" dirty="0">
                          <a:latin typeface="Times New Roman"/>
                          <a:ea typeface="Times New Roman"/>
                          <a:cs typeface="Yagut"/>
                        </a:rPr>
                        <a:t>40-100</a:t>
                      </a:r>
                      <a:endParaRPr lang="en-US" sz="1000" b="1"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69545">
                <a:tc>
                  <a:txBody>
                    <a:bodyPr/>
                    <a:lstStyle/>
                    <a:p>
                      <a:pPr marL="0" marR="0" algn="ctr" rtl="1">
                        <a:spcBef>
                          <a:spcPts val="0"/>
                        </a:spcBef>
                        <a:spcAft>
                          <a:spcPts val="0"/>
                        </a:spcAft>
                      </a:pPr>
                      <a:r>
                        <a:rPr lang="en-US" sz="1000" b="1">
                          <a:latin typeface="Times New Roman"/>
                          <a:ea typeface="Times New Roman"/>
                          <a:cs typeface="Yagut"/>
                        </a:rPr>
                        <a:t>101-500</a:t>
                      </a:r>
                      <a:endParaRPr lang="en-US" sz="1000" b="1">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254635">
                <a:tc>
                  <a:txBody>
                    <a:bodyPr/>
                    <a:lstStyle/>
                    <a:p>
                      <a:pPr marL="0" marR="0" algn="ctr" rtl="1">
                        <a:spcBef>
                          <a:spcPts val="0"/>
                        </a:spcBef>
                        <a:spcAft>
                          <a:spcPts val="0"/>
                        </a:spcAft>
                      </a:pPr>
                      <a:r>
                        <a:rPr lang="fa-IR" sz="1000" b="1" dirty="0">
                          <a:latin typeface="Times New Roman"/>
                          <a:ea typeface="Times New Roman"/>
                          <a:cs typeface="Yagut"/>
                        </a:rPr>
                        <a:t>&lt;</a:t>
                      </a:r>
                      <a:r>
                        <a:rPr lang="en-US" sz="1000" b="1" dirty="0">
                          <a:latin typeface="Times New Roman"/>
                          <a:ea typeface="Times New Roman"/>
                          <a:cs typeface="Yagut"/>
                        </a:rPr>
                        <a:t>500</a:t>
                      </a:r>
                      <a:endParaRPr lang="en-US" sz="1000" b="1" dirty="0">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0">
                        <a:spcBef>
                          <a:spcPts val="0"/>
                        </a:spcBef>
                        <a:spcAft>
                          <a:spcPts val="0"/>
                        </a:spcAft>
                      </a:pPr>
                      <a:endParaRPr lang="en-US" sz="1000" b="1" dirty="0">
                        <a:latin typeface="Times New Roman"/>
                        <a:ea typeface="Times New Roman"/>
                        <a:cs typeface="Yagu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bl>
          </a:graphicData>
        </a:graphic>
      </p:graphicFrame>
      <p:sp>
        <p:nvSpPr>
          <p:cNvPr id="17" name="Rectangle 16"/>
          <p:cNvSpPr/>
          <p:nvPr/>
        </p:nvSpPr>
        <p:spPr>
          <a:xfrm>
            <a:off x="3200401" y="3244334"/>
            <a:ext cx="2342378" cy="369332"/>
          </a:xfrm>
          <a:prstGeom prst="rect">
            <a:avLst/>
          </a:prstGeom>
        </p:spPr>
        <p:txBody>
          <a:bodyPr wrap="square">
            <a:spAutoFit/>
          </a:bodyPr>
          <a:lstStyle/>
          <a:p>
            <a:r>
              <a:rPr lang="en-US" b="1" dirty="0" smtClean="0"/>
              <a:t>2/5&lt;TSH&lt;5 </a:t>
            </a:r>
            <a:r>
              <a:rPr lang="en-US" b="1" dirty="0" err="1" smtClean="0"/>
              <a:t>mIU</a:t>
            </a:r>
            <a:r>
              <a:rPr lang="en-US" b="1" dirty="0" smtClean="0"/>
              <a:t>/L</a:t>
            </a:r>
            <a:endParaRPr lang="en-US" dirty="0"/>
          </a:p>
        </p:txBody>
      </p:sp>
      <p:sp>
        <p:nvSpPr>
          <p:cNvPr id="18" name="Rectangle 17"/>
          <p:cNvSpPr/>
          <p:nvPr/>
        </p:nvSpPr>
        <p:spPr>
          <a:xfrm>
            <a:off x="3505200" y="4800600"/>
            <a:ext cx="1459054" cy="369332"/>
          </a:xfrm>
          <a:prstGeom prst="rect">
            <a:avLst/>
          </a:prstGeom>
        </p:spPr>
        <p:txBody>
          <a:bodyPr wrap="none">
            <a:spAutoFit/>
          </a:bodyPr>
          <a:lstStyle/>
          <a:p>
            <a:r>
              <a:rPr lang="en-US" b="1" dirty="0" smtClean="0"/>
              <a:t>TSH&gt;5 </a:t>
            </a:r>
            <a:r>
              <a:rPr lang="en-US" b="1" dirty="0" err="1" smtClean="0"/>
              <a:t>mIU</a:t>
            </a:r>
            <a:r>
              <a:rPr lang="en-US" b="1" dirty="0" smtClean="0"/>
              <a:t>/L</a:t>
            </a:r>
            <a:endParaRPr lang="en-US" dirty="0"/>
          </a:p>
        </p:txBody>
      </p:sp>
    </p:spTree>
    <p:extLst>
      <p:ext uri="{BB962C8B-B14F-4D97-AF65-F5344CB8AC3E}">
        <p14:creationId xmlns="" xmlns:p14="http://schemas.microsoft.com/office/powerpoint/2010/main" val="8593387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cstate="print">
            <a:extLst>
              <a:ext uri="{28A0092B-C50C-407E-A947-70E740481C1C}">
                <a14:useLocalDpi xmlns="" xmlns:a14="http://schemas.microsoft.com/office/drawing/2010/main" val="0"/>
              </a:ext>
            </a:extLst>
          </a:blip>
          <a:stretch>
            <a:fillRect/>
          </a:stretch>
        </p:blipFill>
        <p:spPr>
          <a:xfrm>
            <a:off x="152400" y="76200"/>
            <a:ext cx="8915400" cy="5334000"/>
          </a:xfrm>
        </p:spPr>
      </p:pic>
      <p:sp>
        <p:nvSpPr>
          <p:cNvPr id="5" name="Rectangle 4"/>
          <p:cNvSpPr/>
          <p:nvPr/>
        </p:nvSpPr>
        <p:spPr>
          <a:xfrm>
            <a:off x="228600" y="5486401"/>
            <a:ext cx="8763000" cy="1200329"/>
          </a:xfrm>
          <a:prstGeom prst="rect">
            <a:avLst/>
          </a:prstGeom>
        </p:spPr>
        <p:txBody>
          <a:bodyPr wrap="square">
            <a:spAutoFit/>
          </a:bodyPr>
          <a:lstStyle/>
          <a:p>
            <a:pPr algn="r" rtl="1"/>
            <a:r>
              <a:rPr lang="fa-IR" sz="2400" b="1" dirty="0" smtClean="0">
                <a:latin typeface="arial"/>
              </a:rPr>
              <a:t>ممتاز</a:t>
            </a:r>
            <a:r>
              <a:rPr lang="fa-IR" sz="2000" b="1" dirty="0" smtClean="0">
                <a:latin typeface="arial"/>
              </a:rPr>
              <a:t> </a:t>
            </a:r>
            <a:r>
              <a:rPr lang="ar-SA" sz="2400" b="1" dirty="0" smtClean="0">
                <a:latin typeface="arial"/>
              </a:rPr>
              <a:t>و </a:t>
            </a:r>
            <a:r>
              <a:rPr lang="ar-SA" sz="2400" b="1" dirty="0">
                <a:latin typeface="arial"/>
              </a:rPr>
              <a:t>نمونه شدن برای یکسال است</a:t>
            </a:r>
            <a:r>
              <a:rPr lang="ar-SA" sz="2400" b="1" dirty="0">
                <a:solidFill>
                  <a:schemeClr val="bg1"/>
                </a:solidFill>
                <a:latin typeface="arial"/>
              </a:rPr>
              <a:t>،</a:t>
            </a:r>
            <a:endParaRPr lang="ar-SA" sz="2400" b="1" dirty="0">
              <a:solidFill>
                <a:schemeClr val="bg1"/>
              </a:solidFill>
              <a:latin typeface="tahoma"/>
            </a:endParaRPr>
          </a:p>
          <a:p>
            <a:pPr algn="r" rtl="1"/>
            <a:r>
              <a:rPr lang="ar-SA" sz="2400" b="1" dirty="0">
                <a:solidFill>
                  <a:srgbClr val="000000"/>
                </a:solidFill>
                <a:latin typeface="arial"/>
              </a:rPr>
              <a:t>                        و ماندگار شدن برای یک عمر؛</a:t>
            </a:r>
            <a:endParaRPr lang="ar-SA" sz="2400" b="1" dirty="0">
              <a:solidFill>
                <a:srgbClr val="000000"/>
              </a:solidFill>
              <a:latin typeface="tahoma"/>
            </a:endParaRPr>
          </a:p>
          <a:p>
            <a:pPr algn="r" rtl="1"/>
            <a:r>
              <a:rPr lang="ar-SA" sz="2400" b="1" dirty="0">
                <a:solidFill>
                  <a:srgbClr val="000000"/>
                </a:solidFill>
                <a:latin typeface="arial"/>
              </a:rPr>
              <a:t>سلام بر معلمی که هر سال نمونه است و یک عمر ماندگار </a:t>
            </a:r>
            <a:r>
              <a:rPr lang="ar-SA" sz="2400" b="1" dirty="0" smtClean="0">
                <a:solidFill>
                  <a:srgbClr val="000000"/>
                </a:solidFill>
                <a:latin typeface="arial"/>
              </a:rPr>
              <a:t>...</a:t>
            </a:r>
            <a:endParaRPr lang="ar-SA" sz="2400" b="1" dirty="0">
              <a:solidFill>
                <a:srgbClr val="000000"/>
              </a:solidFill>
              <a:latin typeface="tahoma"/>
            </a:endParaRPr>
          </a:p>
        </p:txBody>
      </p:sp>
    </p:spTree>
    <p:extLst>
      <p:ext uri="{BB962C8B-B14F-4D97-AF65-F5344CB8AC3E}">
        <p14:creationId xmlns="" xmlns:p14="http://schemas.microsoft.com/office/powerpoint/2010/main" val="10433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sz="quarter" idx="1"/>
          </p:nvPr>
        </p:nvSpPr>
        <p:spPr bwMode="auto">
          <a:xfrm>
            <a:off x="457200" y="1350963"/>
            <a:ext cx="8229600" cy="4525962"/>
          </a:xfrm>
          <a:noFill/>
          <a:ln w="0">
            <a:miter lim="800000"/>
            <a:headEnd/>
            <a:tailEnd/>
          </a:ln>
        </p:spPr>
        <p:txBody>
          <a:bodyPr vert="horz" wrap="square" lIns="91440" tIns="45720" rIns="91440" bIns="45720" numCol="1" anchor="t" anchorCtr="0" compatLnSpc="1">
            <a:prstTxWarp prst="textNoShape">
              <a:avLst/>
            </a:prstTxWarp>
            <a:normAutofit/>
          </a:bodyPr>
          <a:lstStyle/>
          <a:p>
            <a:pPr lvl="1" algn="r" rtl="1">
              <a:lnSpc>
                <a:spcPct val="150000"/>
              </a:lnSpc>
              <a:buFont typeface="Wingdings" pitchFamily="2" charset="2"/>
              <a:buChar char="ü"/>
            </a:pPr>
            <a:r>
              <a:rPr lang="fa-IR" sz="2300" dirty="0" smtClean="0"/>
              <a:t>کم کاری تیروئید اتوایمیون اختلال شایعی است که بر اساس تعریف و جمعیت مورد مطالعه شیوعی بین 1 تا 10 درصد دارد و شایعترین علت هیپوتیروئیدیسم در جوامع با سطح کافی ید می باشد.</a:t>
            </a:r>
            <a:endParaRPr lang="en-US" sz="2300" dirty="0" smtClean="0"/>
          </a:p>
          <a:p>
            <a:pPr lvl="1" algn="r" rtl="1">
              <a:lnSpc>
                <a:spcPct val="150000"/>
              </a:lnSpc>
              <a:buFont typeface="Wingdings" pitchFamily="2" charset="2"/>
              <a:buChar char="ü"/>
            </a:pPr>
            <a:r>
              <a:rPr lang="fa-IR" sz="2300" dirty="0" smtClean="0"/>
              <a:t>التهاب اتوایمیون سالها قبل از بروز هیپوتیروئیدی بالینی وجود دارد.</a:t>
            </a:r>
            <a:endParaRPr lang="en-US" sz="2300" dirty="0" smtClean="0"/>
          </a:p>
          <a:p>
            <a:pPr lvl="1" algn="r" rtl="1">
              <a:lnSpc>
                <a:spcPct val="150000"/>
              </a:lnSpc>
              <a:buFont typeface="Wingdings" pitchFamily="2" charset="2"/>
              <a:buChar char="ü"/>
            </a:pPr>
            <a:r>
              <a:rPr lang="fa-IR" sz="2300" dirty="0" smtClean="0"/>
              <a:t> </a:t>
            </a:r>
            <a:r>
              <a:rPr lang="fa-IR" sz="2300" dirty="0"/>
              <a:t>مطالعات متعددی روی این موضوع تأکید داشتند که </a:t>
            </a:r>
            <a:r>
              <a:rPr lang="en-US" sz="2300" dirty="0"/>
              <a:t>TPO </a:t>
            </a:r>
            <a:r>
              <a:rPr lang="en-US" sz="2300" dirty="0" err="1"/>
              <a:t>Ab</a:t>
            </a:r>
            <a:r>
              <a:rPr lang="fa-IR" sz="2300" dirty="0"/>
              <a:t> می تواند سیتوتوکسیسیتی به واسطه سلول وابسته به آنتی بادی ایجاد کند و تیتر آنتی بادی ضد پرکسیداز با شدت انفیلتراسیون لنفوسیتی مرتبط است صرفنظر از اینکه بیمار هیپوتیروئید باشد یا نباشد. </a:t>
            </a:r>
            <a:endParaRPr lang="en-US" sz="2300" dirty="0" smtClean="0"/>
          </a:p>
          <a:p>
            <a:pPr lvl="1" algn="r" rtl="1">
              <a:lnSpc>
                <a:spcPct val="150000"/>
              </a:lnSpc>
              <a:buFont typeface="Wingdings" pitchFamily="2" charset="2"/>
              <a:buChar char="ü"/>
            </a:pPr>
            <a:endParaRPr lang="fa-IR" altLang="en-US" sz="2300" dirty="0">
              <a:cs typeface="B Mitra" pitchFamily="2" charset="-78"/>
            </a:endParaRPr>
          </a:p>
          <a:p>
            <a:pPr lvl="1" algn="r" rtl="1">
              <a:lnSpc>
                <a:spcPct val="150000"/>
              </a:lnSpc>
              <a:buFont typeface="Wingdings" pitchFamily="2" charset="2"/>
              <a:buChar char="ü"/>
            </a:pPr>
            <a:endParaRPr lang="en-US" altLang="en-US" dirty="0" smtClean="0">
              <a:cs typeface="B Mitra" pitchFamily="2" charset="-78"/>
            </a:endParaRPr>
          </a:p>
        </p:txBody>
      </p:sp>
      <p:sp>
        <p:nvSpPr>
          <p:cNvPr id="7171" name="Title 1"/>
          <p:cNvSpPr>
            <a:spLocks noGrp="1"/>
          </p:cNvSpPr>
          <p:nvPr/>
        </p:nvSpPr>
        <p:spPr bwMode="auto">
          <a:xfrm>
            <a:off x="1447801" y="260350"/>
            <a:ext cx="7244862" cy="609600"/>
          </a:xfrm>
          <a:prstGeom prst="rect">
            <a:avLst/>
          </a:prstGeom>
          <a:noFill/>
          <a:ln w="9525">
            <a:noFill/>
            <a:miter lim="800000"/>
            <a:headEnd/>
            <a:tailEnd/>
          </a:ln>
        </p:spPr>
        <p:txBody>
          <a:bodyPr anchor="ctr"/>
          <a:lstStyle/>
          <a:p>
            <a:pPr algn="r" rtl="1" eaLnBrk="0" hangingPunct="0"/>
            <a:r>
              <a:rPr lang="fa-IR" altLang="en-US" sz="4400" b="1">
                <a:solidFill>
                  <a:srgbClr val="FF0000"/>
                </a:solidFill>
                <a:cs typeface="B Mitra" pitchFamily="2" charset="-78"/>
              </a:rPr>
              <a:t>مقدمه</a:t>
            </a:r>
            <a:r>
              <a:rPr lang="fa-IR" altLang="en-US" sz="4000" b="1">
                <a:solidFill>
                  <a:srgbClr val="FF0000"/>
                </a:solidFill>
                <a:cs typeface="B Mitra" pitchFamily="2" charset="-78"/>
              </a:rPr>
              <a:t>-</a:t>
            </a:r>
            <a:r>
              <a:rPr lang="fa-IR" altLang="en-US" sz="3600">
                <a:solidFill>
                  <a:srgbClr val="FF0000"/>
                </a:solidFill>
                <a:cs typeface="B Mitra" pitchFamily="2" charset="-78"/>
              </a:rPr>
              <a:t>دلایل انتخاب موضوع و ضرورت اجرای طرح </a:t>
            </a:r>
            <a:endParaRPr lang="en-US" altLang="en-US" sz="4400">
              <a:solidFill>
                <a:srgbClr val="FF0000"/>
              </a:solidFill>
              <a:cs typeface="B Mitra" pitchFamily="2" charset="-78"/>
            </a:endParaRPr>
          </a:p>
        </p:txBody>
      </p:sp>
      <p:sp>
        <p:nvSpPr>
          <p:cNvPr id="7172" name="Title 1"/>
          <p:cNvSpPr>
            <a:spLocks noGrp="1"/>
          </p:cNvSpPr>
          <p:nvPr/>
        </p:nvSpPr>
        <p:spPr bwMode="auto">
          <a:xfrm>
            <a:off x="1248507" y="1042988"/>
            <a:ext cx="7244862" cy="609600"/>
          </a:xfrm>
          <a:prstGeom prst="rect">
            <a:avLst/>
          </a:prstGeom>
          <a:noFill/>
          <a:ln w="9525">
            <a:noFill/>
            <a:miter lim="800000"/>
            <a:headEnd/>
            <a:tailEnd/>
          </a:ln>
        </p:spPr>
        <p:txBody>
          <a:bodyPr anchor="ctr"/>
          <a:lstStyle/>
          <a:p>
            <a:pPr algn="ctr" rtl="1" eaLnBrk="0" hangingPunct="0"/>
            <a:endParaRPr lang="en-US" altLang="en-US" sz="4400">
              <a:solidFill>
                <a:srgbClr val="FF0066"/>
              </a:solidFill>
              <a:cs typeface="B Mitra"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sz="quarter" idx="1"/>
          </p:nvPr>
        </p:nvSpPr>
        <p:spPr bwMode="auto">
          <a:xfrm>
            <a:off x="463062" y="1493837"/>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pPr marL="0" indent="0" algn="just" rtl="1">
              <a:lnSpc>
                <a:spcPct val="150000"/>
              </a:lnSpc>
              <a:buFont typeface="Wingdings" pitchFamily="2" charset="2"/>
              <a:buChar char="ü"/>
            </a:pPr>
            <a:r>
              <a:rPr lang="fa-IR" sz="2000" dirty="0" smtClean="0"/>
              <a:t>فراوانی مثبت بودن </a:t>
            </a:r>
            <a:r>
              <a:rPr lang="en-US" sz="2000" dirty="0" smtClean="0"/>
              <a:t>TPOAb</a:t>
            </a:r>
            <a:r>
              <a:rPr lang="fa-IR" sz="2000" dirty="0" smtClean="0"/>
              <a:t> در مطالعه </a:t>
            </a:r>
            <a:r>
              <a:rPr lang="en-US" sz="2000" dirty="0" smtClean="0"/>
              <a:t>TTS</a:t>
            </a:r>
            <a:r>
              <a:rPr lang="fa-IR" sz="2000" dirty="0" smtClean="0"/>
              <a:t>حدود 12.5% براورد شده است.</a:t>
            </a:r>
            <a:endParaRPr lang="en-US" sz="2000" dirty="0" smtClean="0"/>
          </a:p>
          <a:p>
            <a:pPr marL="0" indent="0" algn="just" rtl="1">
              <a:lnSpc>
                <a:spcPct val="150000"/>
              </a:lnSpc>
              <a:buFont typeface="Wingdings" pitchFamily="2" charset="2"/>
              <a:buChar char="ü"/>
            </a:pPr>
            <a:r>
              <a:rPr lang="fa-IR" sz="2000" dirty="0" smtClean="0"/>
              <a:t>شیوع کم کاری تیروئید از فاز 1 تا 4 در مطالعه تیروئید تهران به ترتیب 1/74، 2/4 </a:t>
            </a:r>
            <a:r>
              <a:rPr lang="fa-IR" sz="1400" dirty="0" smtClean="0"/>
              <a:t>، </a:t>
            </a:r>
            <a:r>
              <a:rPr lang="fa-IR" sz="2000" dirty="0" smtClean="0"/>
              <a:t>3/2 ، 4</a:t>
            </a:r>
            <a:r>
              <a:rPr lang="fa-IR" dirty="0" smtClean="0"/>
              <a:t> </a:t>
            </a:r>
            <a:r>
              <a:rPr lang="fa-IR" sz="2000" dirty="0" smtClean="0"/>
              <a:t>درصد</a:t>
            </a:r>
            <a:r>
              <a:rPr lang="fa-IR" dirty="0" smtClean="0"/>
              <a:t> </a:t>
            </a:r>
            <a:r>
              <a:rPr lang="fa-IR" sz="2000" dirty="0" smtClean="0"/>
              <a:t>می باشد. </a:t>
            </a:r>
          </a:p>
          <a:p>
            <a:pPr marL="0" indent="0" algn="just" rtl="1">
              <a:lnSpc>
                <a:spcPct val="150000"/>
              </a:lnSpc>
              <a:buFont typeface="Wingdings" pitchFamily="2" charset="2"/>
              <a:buChar char="ü"/>
            </a:pPr>
            <a:r>
              <a:rPr lang="fa-IR" dirty="0" smtClean="0"/>
              <a:t> </a:t>
            </a:r>
            <a:r>
              <a:rPr lang="fa-IR" sz="2000" dirty="0"/>
              <a:t>با توجه به شیوع حدوداً 2-4 درصد هیپوتیروئیدی در </a:t>
            </a:r>
            <a:r>
              <a:rPr lang="fa-IR" sz="2000"/>
              <a:t>جمعیت </a:t>
            </a:r>
            <a:r>
              <a:rPr lang="fa-IR" sz="2000" smtClean="0"/>
              <a:t>مطالعه تیروئید </a:t>
            </a:r>
            <a:r>
              <a:rPr lang="fa-IR" sz="2000" dirty="0"/>
              <a:t>تهران عوامل پیش بینی کننده منجر به این بیماری اهمیت خود را واضح تر می کند تا با شناخت عوامل تاثیرگذار بر میزان بروز هیپوتیروئیدی در جمعیت بتوان جهت پیشگیری ،غربالگری و درمان این اختلالات برنامه های جامعی تدوین </a:t>
            </a:r>
            <a:r>
              <a:rPr lang="fa-IR" sz="2000" dirty="0" smtClean="0"/>
              <a:t>نمود.   </a:t>
            </a:r>
            <a:endParaRPr lang="fa-IR" altLang="en-US" dirty="0" smtClean="0">
              <a:cs typeface="B Mitra" pitchFamily="2" charset="-78"/>
            </a:endParaRPr>
          </a:p>
        </p:txBody>
      </p:sp>
      <p:sp>
        <p:nvSpPr>
          <p:cNvPr id="8195" name="Title 1"/>
          <p:cNvSpPr>
            <a:spLocks noGrp="1"/>
          </p:cNvSpPr>
          <p:nvPr/>
        </p:nvSpPr>
        <p:spPr bwMode="auto">
          <a:xfrm>
            <a:off x="1447801" y="260350"/>
            <a:ext cx="7244862" cy="609600"/>
          </a:xfrm>
          <a:prstGeom prst="rect">
            <a:avLst/>
          </a:prstGeom>
          <a:noFill/>
          <a:ln w="9525">
            <a:noFill/>
            <a:miter lim="800000"/>
            <a:headEnd/>
            <a:tailEnd/>
          </a:ln>
        </p:spPr>
        <p:txBody>
          <a:bodyPr anchor="ctr"/>
          <a:lstStyle/>
          <a:p>
            <a:pPr algn="r" rtl="1" eaLnBrk="0" hangingPunct="0"/>
            <a:r>
              <a:rPr lang="fa-IR" altLang="en-US" sz="4400" b="1">
                <a:solidFill>
                  <a:srgbClr val="FF0000"/>
                </a:solidFill>
                <a:cs typeface="B Mitra" pitchFamily="2" charset="-78"/>
              </a:rPr>
              <a:t>مقدمه</a:t>
            </a:r>
            <a:r>
              <a:rPr lang="fa-IR" altLang="en-US" sz="3600">
                <a:solidFill>
                  <a:srgbClr val="FF0000"/>
                </a:solidFill>
                <a:cs typeface="B Mitra" pitchFamily="2" charset="-78"/>
              </a:rPr>
              <a:t>-دلایل انتخاب موضوع و ضرورت اجرای طرح </a:t>
            </a:r>
            <a:r>
              <a:rPr lang="fa-IR" altLang="en-US" sz="1400">
                <a:solidFill>
                  <a:srgbClr val="FF0000"/>
                </a:solidFill>
                <a:cs typeface="B Mitra" pitchFamily="2" charset="-78"/>
              </a:rPr>
              <a:t>(ادامه)</a:t>
            </a:r>
            <a:endParaRPr lang="en-US" altLang="en-US" sz="4000">
              <a:solidFill>
                <a:srgbClr val="FF0000"/>
              </a:solidFill>
              <a:cs typeface="B Mitra"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normAutofit fontScale="85000" lnSpcReduction="20000"/>
          </a:bodyPr>
          <a:lstStyle/>
          <a:p>
            <a:fld id="{042AED99-7FB4-404E-8A97-64753DCE42EC}" type="slidenum">
              <a:rPr kumimoji="0" lang="en-US" smtClean="0"/>
              <a:pPr/>
              <a:t>6</a:t>
            </a:fld>
            <a:endParaRPr kumimoji="0" lang="en-US"/>
          </a:p>
        </p:txBody>
      </p:sp>
      <p:pic>
        <p:nvPicPr>
          <p:cNvPr id="52228" name="Picture 4"/>
          <p:cNvPicPr>
            <a:picLocks noGrp="1" noChangeAspect="1" noChangeArrowheads="1"/>
          </p:cNvPicPr>
          <p:nvPr>
            <p:ph sz="quarter" idx="1"/>
          </p:nvPr>
        </p:nvPicPr>
        <p:blipFill>
          <a:blip r:embed="rId2" cstate="print"/>
          <a:stretch>
            <a:fillRect/>
          </a:stretch>
        </p:blipFill>
        <p:spPr bwMode="auto">
          <a:xfrm>
            <a:off x="3733800" y="3660563"/>
            <a:ext cx="4103594" cy="387562"/>
          </a:xfrm>
          <a:prstGeom prst="rect">
            <a:avLst/>
          </a:prstGeom>
          <a:noFill/>
          <a:ln w="9525" cmpd="sng">
            <a:noFill/>
            <a:miter lim="800000"/>
            <a:headEnd/>
            <a:tailEnd/>
          </a:ln>
          <a:effectLst/>
        </p:spPr>
      </p:pic>
      <p:pic>
        <p:nvPicPr>
          <p:cNvPr id="52226" name="Picture 2"/>
          <p:cNvPicPr>
            <a:picLocks noChangeAspect="1" noChangeArrowheads="1"/>
          </p:cNvPicPr>
          <p:nvPr/>
        </p:nvPicPr>
        <p:blipFill>
          <a:blip r:embed="rId3" cstate="print"/>
          <a:srcRect/>
          <a:stretch>
            <a:fillRect/>
          </a:stretch>
        </p:blipFill>
        <p:spPr bwMode="auto">
          <a:xfrm>
            <a:off x="1077033" y="304800"/>
            <a:ext cx="7319647" cy="1824048"/>
          </a:xfrm>
          <a:prstGeom prst="rect">
            <a:avLst/>
          </a:prstGeom>
          <a:noFill/>
          <a:ln w="9525" cmpd="sng">
            <a:noFill/>
            <a:miter lim="800000"/>
            <a:headEnd/>
            <a:tailEnd/>
          </a:ln>
          <a:effectLst/>
        </p:spPr>
      </p:pic>
      <p:pic>
        <p:nvPicPr>
          <p:cNvPr id="52227" name="Picture 3"/>
          <p:cNvPicPr>
            <a:picLocks noChangeAspect="1" noChangeArrowheads="1"/>
          </p:cNvPicPr>
          <p:nvPr/>
        </p:nvPicPr>
        <p:blipFill>
          <a:blip r:embed="rId4" cstate="print"/>
          <a:srcRect/>
          <a:stretch>
            <a:fillRect/>
          </a:stretch>
        </p:blipFill>
        <p:spPr bwMode="auto">
          <a:xfrm>
            <a:off x="1274862" y="2714621"/>
            <a:ext cx="5671078" cy="842968"/>
          </a:xfrm>
          <a:prstGeom prst="rect">
            <a:avLst/>
          </a:prstGeom>
          <a:noFill/>
          <a:ln w="9525" cmpd="sng">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              </a:t>
            </a:r>
            <a:br>
              <a:rPr lang="en-US" dirty="0" smtClean="0"/>
            </a:b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042AED99-7FB4-404E-8A97-64753DCE42EC}" type="slidenum">
              <a:rPr kumimoji="0" lang="en-US" smtClean="0"/>
              <a:pPr/>
              <a:t>7</a:t>
            </a:fld>
            <a:endParaRPr kumimoji="0" lang="en-US"/>
          </a:p>
        </p:txBody>
      </p:sp>
      <p:graphicFrame>
        <p:nvGraphicFramePr>
          <p:cNvPr id="7" name="Content Placeholder 6"/>
          <p:cNvGraphicFramePr>
            <a:graphicFrameLocks noGrp="1"/>
          </p:cNvGraphicFramePr>
          <p:nvPr>
            <p:ph sz="quarter" idx="1"/>
            <p:extLst>
              <p:ext uri="{D42A27DB-BD31-4B8C-83A1-F6EECF244321}">
                <p14:modId xmlns="" xmlns:p14="http://schemas.microsoft.com/office/powerpoint/2010/main" val="163889813"/>
              </p:ext>
            </p:extLst>
          </p:nvPr>
        </p:nvGraphicFramePr>
        <p:xfrm>
          <a:off x="533400" y="228600"/>
          <a:ext cx="8229599" cy="6286544"/>
        </p:xfrm>
        <a:graphic>
          <a:graphicData uri="http://schemas.openxmlformats.org/drawingml/2006/table">
            <a:tbl>
              <a:tblPr firstRow="1" bandRow="1">
                <a:tableStyleId>{5C22544A-7EE6-4342-B048-85BDC9FD1C3A}</a:tableStyleId>
              </a:tblPr>
              <a:tblGrid>
                <a:gridCol w="4444514"/>
                <a:gridCol w="1582626"/>
                <a:gridCol w="1055084"/>
                <a:gridCol w="1147375"/>
              </a:tblGrid>
              <a:tr h="1122597">
                <a:tc>
                  <a:txBody>
                    <a:bodyPr/>
                    <a:lstStyle/>
                    <a:p>
                      <a:r>
                        <a:rPr kumimoji="0" lang="fa-IR" sz="1800" b="1" kern="1200" dirty="0" smtClean="0">
                          <a:solidFill>
                            <a:schemeClr val="lt1"/>
                          </a:solidFill>
                          <a:latin typeface="+mn-lt"/>
                          <a:ea typeface="+mn-ea"/>
                          <a:cs typeface="+mn-cs"/>
                        </a:rPr>
                        <a:t>نتایج              </a:t>
                      </a:r>
                      <a:endParaRPr lang="en-US" dirty="0"/>
                    </a:p>
                  </a:txBody>
                  <a:tcPr marL="84406" marR="84406">
                    <a:solidFill>
                      <a:srgbClr val="990099"/>
                    </a:solidFill>
                  </a:tcPr>
                </a:tc>
                <a:tc>
                  <a:txBody>
                    <a:bodyPr/>
                    <a:lstStyle/>
                    <a:p>
                      <a:r>
                        <a:rPr kumimoji="0" lang="fa-IR" sz="1800" b="1" kern="1200" dirty="0" smtClean="0">
                          <a:solidFill>
                            <a:schemeClr val="lt1"/>
                          </a:solidFill>
                          <a:latin typeface="+mn-lt"/>
                          <a:ea typeface="+mn-ea"/>
                          <a:cs typeface="+mn-cs"/>
                        </a:rPr>
                        <a:t>محل انجام            </a:t>
                      </a:r>
                      <a:endParaRPr lang="en-US" dirty="0"/>
                    </a:p>
                  </a:txBody>
                  <a:tcPr marL="84406" marR="84406">
                    <a:solidFill>
                      <a:srgbClr val="990099"/>
                    </a:solidFill>
                  </a:tcPr>
                </a:tc>
                <a:tc>
                  <a:txBody>
                    <a:bodyPr/>
                    <a:lstStyle/>
                    <a:p>
                      <a:r>
                        <a:rPr kumimoji="0" lang="fa-IR" sz="1800" b="1" kern="1200" dirty="0" smtClean="0">
                          <a:solidFill>
                            <a:schemeClr val="lt1"/>
                          </a:solidFill>
                          <a:latin typeface="+mn-lt"/>
                          <a:ea typeface="+mn-ea"/>
                          <a:cs typeface="+mn-cs"/>
                        </a:rPr>
                        <a:t>تعداد نمونه </a:t>
                      </a:r>
                    </a:p>
                    <a:p>
                      <a:r>
                        <a:rPr kumimoji="0" lang="fa-IR" sz="1800" b="1" kern="1200" dirty="0" smtClean="0">
                          <a:solidFill>
                            <a:schemeClr val="lt1"/>
                          </a:solidFill>
                          <a:latin typeface="+mn-lt"/>
                          <a:ea typeface="+mn-ea"/>
                          <a:cs typeface="+mn-cs"/>
                        </a:rPr>
                        <a:t>سال مطالعه     </a:t>
                      </a:r>
                      <a:endParaRPr lang="en-US" dirty="0"/>
                    </a:p>
                  </a:txBody>
                  <a:tcPr marL="84406" marR="84406">
                    <a:solidFill>
                      <a:srgbClr val="990099"/>
                    </a:solidFill>
                  </a:tcPr>
                </a:tc>
                <a:tc>
                  <a:txBody>
                    <a:bodyPr/>
                    <a:lstStyle/>
                    <a:p>
                      <a:r>
                        <a:rPr kumimoji="0" lang="fa-IR" sz="1800" b="1" kern="1200" dirty="0" smtClean="0">
                          <a:solidFill>
                            <a:schemeClr val="lt1"/>
                          </a:solidFill>
                          <a:latin typeface="+mn-lt"/>
                          <a:ea typeface="+mn-ea"/>
                          <a:cs typeface="+mn-cs"/>
                        </a:rPr>
                        <a:t>نوع مطالعه</a:t>
                      </a:r>
                      <a:r>
                        <a:rPr kumimoji="0" lang="en-US" sz="1800" b="1" kern="1200" dirty="0" smtClean="0">
                          <a:solidFill>
                            <a:schemeClr val="lt1"/>
                          </a:solidFill>
                          <a:latin typeface="+mn-lt"/>
                          <a:ea typeface="+mn-ea"/>
                          <a:cs typeface="+mn-cs"/>
                        </a:rPr>
                        <a:t>  </a:t>
                      </a:r>
                      <a:r>
                        <a:rPr kumimoji="0" lang="fa-IR" sz="1800" b="1" kern="1200" dirty="0" smtClean="0">
                          <a:solidFill>
                            <a:schemeClr val="lt1"/>
                          </a:solidFill>
                          <a:latin typeface="+mn-lt"/>
                          <a:ea typeface="+mn-ea"/>
                          <a:cs typeface="+mn-cs"/>
                        </a:rPr>
                        <a:t>        </a:t>
                      </a:r>
                      <a:endParaRPr lang="en-US" dirty="0"/>
                    </a:p>
                  </a:txBody>
                  <a:tcPr marL="84406" marR="84406">
                    <a:solidFill>
                      <a:srgbClr val="990099"/>
                    </a:solidFill>
                  </a:tcPr>
                </a:tc>
              </a:tr>
              <a:tr h="5163947">
                <a:tc>
                  <a:txBody>
                    <a:bodyPr/>
                    <a:lstStyle/>
                    <a:p>
                      <a:pPr algn="r" rtl="1"/>
                      <a:r>
                        <a:rPr kumimoji="0" lang="fa-IR" sz="1800" kern="1200" dirty="0" smtClean="0">
                          <a:solidFill>
                            <a:schemeClr val="dk1"/>
                          </a:solidFill>
                          <a:latin typeface="+mn-lt"/>
                          <a:ea typeface="+mn-ea"/>
                          <a:cs typeface="+mn-cs"/>
                        </a:rPr>
                        <a:t>در این مطالعه ریسک هیپوتیروئیدیسم تحت بالینی و واضح به طور قابل ملاحظه ی با افزایش غلظت </a:t>
                      </a:r>
                      <a:r>
                        <a:rPr kumimoji="0" lang="en-US" sz="1800" kern="1200" dirty="0" smtClean="0">
                          <a:solidFill>
                            <a:schemeClr val="dk1"/>
                          </a:solidFill>
                          <a:latin typeface="+mn-lt"/>
                          <a:ea typeface="+mn-ea"/>
                          <a:cs typeface="+mn-cs"/>
                        </a:rPr>
                        <a:t>TPO </a:t>
                      </a:r>
                      <a:r>
                        <a:rPr kumimoji="0" lang="en-US" sz="1800" kern="1200" dirty="0" err="1" smtClean="0">
                          <a:solidFill>
                            <a:schemeClr val="dk1"/>
                          </a:solidFill>
                          <a:latin typeface="+mn-lt"/>
                          <a:ea typeface="+mn-ea"/>
                          <a:cs typeface="+mn-cs"/>
                        </a:rPr>
                        <a:t>Ab</a:t>
                      </a:r>
                      <a:r>
                        <a:rPr kumimoji="0" lang="fa-IR" sz="1800" kern="1200" dirty="0" smtClean="0">
                          <a:solidFill>
                            <a:schemeClr val="dk1"/>
                          </a:solidFill>
                          <a:latin typeface="+mn-lt"/>
                          <a:ea typeface="+mn-ea"/>
                          <a:cs typeface="+mn-cs"/>
                        </a:rPr>
                        <a:t> افزایش می یابد اما این ارتباط پس از تطبیق با سن و جنس و سطح سرمی </a:t>
                      </a:r>
                      <a:r>
                        <a:rPr kumimoji="0" lang="en-US" sz="1800" kern="120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تقلیل می یابد</a:t>
                      </a:r>
                      <a:r>
                        <a:rPr kumimoji="0" lang="en-US" sz="1800" kern="1200" dirty="0" smtClean="0">
                          <a:solidFill>
                            <a:schemeClr val="dk1"/>
                          </a:solidFill>
                          <a:latin typeface="+mn-lt"/>
                          <a:ea typeface="+mn-ea"/>
                          <a:cs typeface="+mn-cs"/>
                        </a:rPr>
                        <a:t>.</a:t>
                      </a:r>
                    </a:p>
                    <a:p>
                      <a:pPr algn="r" rtl="1"/>
                      <a:r>
                        <a:rPr kumimoji="0" lang="fa-IR" sz="1800" kern="1200" dirty="0" smtClean="0">
                          <a:solidFill>
                            <a:schemeClr val="dk1"/>
                          </a:solidFill>
                          <a:latin typeface="+mn-lt"/>
                          <a:ea typeface="+mn-ea"/>
                          <a:cs typeface="+mn-cs"/>
                        </a:rPr>
                        <a:t>. در زنانی با </a:t>
                      </a:r>
                      <a:r>
                        <a:rPr kumimoji="0" lang="en-US" sz="1800" kern="1200" dirty="0" smtClean="0">
                          <a:solidFill>
                            <a:schemeClr val="dk1"/>
                          </a:solidFill>
                          <a:latin typeface="+mn-lt"/>
                          <a:ea typeface="+mn-ea"/>
                          <a:cs typeface="+mn-cs"/>
                        </a:rPr>
                        <a:t>TPO</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A</a:t>
                      </a:r>
                      <a:r>
                        <a:rPr kumimoji="0" lang="en-US" sz="1800" kern="1200" dirty="0" err="1" smtClean="0">
                          <a:solidFill>
                            <a:schemeClr val="dk1"/>
                          </a:solidFill>
                          <a:latin typeface="+mn-lt"/>
                          <a:ea typeface="+mn-ea"/>
                          <a:cs typeface="+mn-cs"/>
                        </a:rPr>
                        <a:t>b</a:t>
                      </a:r>
                      <a:r>
                        <a:rPr kumimoji="0" lang="fa-IR" sz="1800" kern="1200" dirty="0" smtClean="0">
                          <a:solidFill>
                            <a:schemeClr val="dk1"/>
                          </a:solidFill>
                          <a:latin typeface="+mn-lt"/>
                          <a:ea typeface="+mn-ea"/>
                          <a:cs typeface="+mn-cs"/>
                        </a:rPr>
                        <a:t> مثبت شیوع هیپوتیروئیدیسم با</a:t>
                      </a:r>
                      <a:r>
                        <a:rPr kumimoji="0" lang="fa-IR" sz="1800" kern="1200" baseline="0" dirty="0" smtClean="0">
                          <a:solidFill>
                            <a:schemeClr val="dk1"/>
                          </a:solidFill>
                          <a:latin typeface="+mn-lt"/>
                          <a:ea typeface="+mn-ea"/>
                          <a:cs typeface="+mn-cs"/>
                        </a:rPr>
                        <a:t>  2/5</a:t>
                      </a:r>
                      <a:r>
                        <a:rPr kumimoji="0" lang="en-US" sz="1800" kern="1200" baseline="0" dirty="0" smtClean="0">
                          <a:solidFill>
                            <a:schemeClr val="dk1"/>
                          </a:solidFill>
                          <a:latin typeface="+mn-lt"/>
                          <a:ea typeface="+mn-ea"/>
                          <a:cs typeface="+mn-cs"/>
                        </a:rPr>
                        <a:t> TSH≤</a:t>
                      </a:r>
                      <a:r>
                        <a:rPr kumimoji="0" lang="fa-IR" sz="1800" kern="1200" baseline="0" dirty="0" smtClean="0">
                          <a:solidFill>
                            <a:schemeClr val="dk1"/>
                          </a:solidFill>
                          <a:latin typeface="+mn-lt"/>
                          <a:ea typeface="+mn-ea"/>
                          <a:cs typeface="+mn-cs"/>
                        </a:rPr>
                        <a:t>   12</a:t>
                      </a:r>
                      <a:r>
                        <a:rPr kumimoji="0" lang="fa-IR" sz="1800" kern="1200" dirty="0" smtClean="0">
                          <a:solidFill>
                            <a:schemeClr val="dk1"/>
                          </a:solidFill>
                          <a:latin typeface="+mn-lt"/>
                          <a:ea typeface="+mn-ea"/>
                          <a:cs typeface="+mn-cs"/>
                        </a:rPr>
                        <a:t>درصد و وقتی سطح </a:t>
                      </a:r>
                      <a:r>
                        <a:rPr kumimoji="0" lang="en-US" sz="1800" kern="120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بین 2/5-4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/Lit</a:t>
                      </a:r>
                      <a:r>
                        <a:rPr kumimoji="0" lang="fa-IR" sz="1800" kern="1200" dirty="0" smtClean="0">
                          <a:solidFill>
                            <a:schemeClr val="dk1"/>
                          </a:solidFill>
                          <a:latin typeface="+mn-lt"/>
                          <a:ea typeface="+mn-ea"/>
                          <a:cs typeface="+mn-cs"/>
                        </a:rPr>
                        <a:t> باشد این شیوع به 55.2 درصد افزایش می یابد.</a:t>
                      </a:r>
                      <a:endParaRPr kumimoji="0" lang="en-US" sz="1800" kern="1200" dirty="0" smtClean="0">
                        <a:solidFill>
                          <a:schemeClr val="dk1"/>
                        </a:solidFill>
                        <a:latin typeface="+mn-lt"/>
                        <a:ea typeface="+mn-ea"/>
                        <a:cs typeface="+mn-cs"/>
                      </a:endParaRPr>
                    </a:p>
                    <a:p>
                      <a:pPr algn="r" rtl="1"/>
                      <a:r>
                        <a:rPr kumimoji="0" lang="fa-IR" sz="1800" kern="1200" dirty="0" smtClean="0">
                          <a:solidFill>
                            <a:schemeClr val="dk1"/>
                          </a:solidFill>
                          <a:latin typeface="+mn-lt"/>
                          <a:ea typeface="+mn-ea"/>
                          <a:cs typeface="+mn-cs"/>
                        </a:rPr>
                        <a:t>با </a:t>
                      </a:r>
                      <a:r>
                        <a:rPr kumimoji="0" lang="en-US" sz="1800" kern="1200" dirty="0" smtClean="0">
                          <a:solidFill>
                            <a:schemeClr val="dk1"/>
                          </a:solidFill>
                          <a:latin typeface="+mn-lt"/>
                          <a:ea typeface="+mn-ea"/>
                          <a:cs typeface="+mn-cs"/>
                        </a:rPr>
                        <a:t>TSH&gt;4</a:t>
                      </a:r>
                      <a:r>
                        <a:rPr kumimoji="0" lang="fa-IR" sz="1800" kern="1200" dirty="0" smtClean="0">
                          <a:solidFill>
                            <a:schemeClr val="dk1"/>
                          </a:solidFill>
                          <a:latin typeface="+mn-lt"/>
                          <a:ea typeface="+mn-ea"/>
                          <a:cs typeface="+mn-cs"/>
                        </a:rPr>
                        <a:t>شیوع هیپوتیروئیدیسم به 85 درصد رسید. </a:t>
                      </a:r>
                    </a:p>
                    <a:p>
                      <a:pPr algn="r" rtl="1"/>
                      <a:r>
                        <a:rPr kumimoji="0" lang="fa-IR" sz="1800" kern="1200" dirty="0" smtClean="0">
                          <a:solidFill>
                            <a:schemeClr val="dk1"/>
                          </a:solidFill>
                          <a:latin typeface="+mn-lt"/>
                          <a:ea typeface="+mn-ea"/>
                          <a:cs typeface="+mn-cs"/>
                        </a:rPr>
                        <a:t>این مطالعه نشان داد که در زنانی با آنتی بادی مثبت</a:t>
                      </a:r>
                      <a:r>
                        <a:rPr kumimoji="0" lang="fa-IR" sz="1800" kern="1200" baseline="0" dirty="0" smtClean="0">
                          <a:solidFill>
                            <a:schemeClr val="dk1"/>
                          </a:solidFill>
                          <a:latin typeface="+mn-lt"/>
                          <a:ea typeface="+mn-ea"/>
                          <a:cs typeface="+mn-cs"/>
                        </a:rPr>
                        <a:t>  و 2/5</a:t>
                      </a:r>
                      <a:r>
                        <a:rPr kumimoji="0" lang="en-US" sz="1800" kern="1200" baseline="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a:t>
                      </a:r>
                      <a:r>
                        <a:rPr kumimoji="0" lang="fa-IR" sz="1800" kern="1200" baseline="0" dirty="0" smtClean="0">
                          <a:solidFill>
                            <a:schemeClr val="dk1"/>
                          </a:solidFill>
                          <a:latin typeface="+mn-lt"/>
                          <a:ea typeface="+mn-ea"/>
                          <a:cs typeface="+mn-cs"/>
                        </a:rPr>
                        <a:t>ریسک </a:t>
                      </a:r>
                      <a:r>
                        <a:rPr kumimoji="0" lang="fa-IR" sz="1800" kern="1200" dirty="0" smtClean="0">
                          <a:solidFill>
                            <a:schemeClr val="dk1"/>
                          </a:solidFill>
                          <a:latin typeface="+mn-lt"/>
                          <a:ea typeface="+mn-ea"/>
                          <a:cs typeface="+mn-cs"/>
                        </a:rPr>
                        <a:t>هیپوتیروئیدیسم </a:t>
                      </a:r>
                      <a:r>
                        <a:rPr kumimoji="0" lang="en-US" sz="1800" kern="1200" dirty="0" smtClean="0">
                          <a:solidFill>
                            <a:schemeClr val="dk1"/>
                          </a:solidFill>
                          <a:latin typeface="+mn-lt"/>
                          <a:ea typeface="+mn-ea"/>
                          <a:cs typeface="+mn-cs"/>
                        </a:rPr>
                        <a:t>sc</a:t>
                      </a:r>
                      <a:r>
                        <a:rPr kumimoji="0" lang="fa-IR" sz="1800" kern="1200" dirty="0" smtClean="0">
                          <a:solidFill>
                            <a:schemeClr val="dk1"/>
                          </a:solidFill>
                          <a:latin typeface="+mn-lt"/>
                          <a:ea typeface="+mn-ea"/>
                          <a:cs typeface="+mn-cs"/>
                        </a:rPr>
                        <a:t> 1 درصد در سال و ریسک هیپوتیروئیدیسم واضح</a:t>
                      </a:r>
                      <a:r>
                        <a:rPr kumimoji="0" lang="fa-IR" sz="1800" kern="1200" baseline="0" dirty="0" smtClean="0">
                          <a:solidFill>
                            <a:schemeClr val="dk1"/>
                          </a:solidFill>
                          <a:latin typeface="+mn-lt"/>
                          <a:ea typeface="+mn-ea"/>
                          <a:cs typeface="+mn-cs"/>
                        </a:rPr>
                        <a:t>  0/2</a:t>
                      </a:r>
                      <a:r>
                        <a:rPr kumimoji="0" lang="fa-IR" sz="1800" kern="1200" dirty="0" smtClean="0">
                          <a:solidFill>
                            <a:schemeClr val="dk1"/>
                          </a:solidFill>
                          <a:latin typeface="+mn-lt"/>
                          <a:ea typeface="+mn-ea"/>
                          <a:cs typeface="+mn-cs"/>
                        </a:rPr>
                        <a:t>درصد در سال است اما در سطح </a:t>
                      </a:r>
                      <a:r>
                        <a:rPr kumimoji="0" lang="en-US" sz="1800" kern="120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a:t>
                      </a:r>
                      <a:r>
                        <a:rPr kumimoji="0" lang="en-US" sz="1800" kern="1200" dirty="0" err="1" smtClean="0">
                          <a:solidFill>
                            <a:schemeClr val="dk1"/>
                          </a:solidFill>
                          <a:latin typeface="+mn-lt"/>
                          <a:ea typeface="+mn-ea"/>
                          <a:cs typeface="+mn-cs"/>
                        </a:rPr>
                        <a:t>miu</a:t>
                      </a:r>
                      <a:r>
                        <a:rPr kumimoji="0" lang="en-US" sz="1800" kern="1200" dirty="0" smtClean="0">
                          <a:solidFill>
                            <a:schemeClr val="dk1"/>
                          </a:solidFill>
                          <a:latin typeface="+mn-lt"/>
                          <a:ea typeface="+mn-ea"/>
                          <a:cs typeface="+mn-cs"/>
                        </a:rPr>
                        <a:t>/Lit</a:t>
                      </a:r>
                      <a:r>
                        <a:rPr kumimoji="0" lang="fa-IR" sz="1800" kern="1200" dirty="0" smtClean="0">
                          <a:solidFill>
                            <a:schemeClr val="dk1"/>
                          </a:solidFill>
                          <a:latin typeface="+mn-lt"/>
                          <a:ea typeface="+mn-ea"/>
                          <a:cs typeface="+mn-cs"/>
                        </a:rPr>
                        <a:t> 2/5-4 این ریسک به 4 درصد و یک درصد به ترتیب افزایش می یابد.</a:t>
                      </a:r>
                    </a:p>
                    <a:p>
                      <a:pPr algn="r" rtl="1"/>
                      <a:r>
                        <a:rPr kumimoji="0" lang="fa-IR" sz="1800" kern="1200" dirty="0" smtClean="0">
                          <a:solidFill>
                            <a:schemeClr val="dk1"/>
                          </a:solidFill>
                          <a:latin typeface="+mn-lt"/>
                          <a:ea typeface="+mn-ea"/>
                          <a:cs typeface="+mn-cs"/>
                        </a:rPr>
                        <a:t>در این مطالعه، تغییرات</a:t>
                      </a:r>
                      <a:r>
                        <a:rPr kumimoji="0" lang="fa-IR" sz="1800" kern="1200" baseline="0" dirty="0" smtClean="0">
                          <a:solidFill>
                            <a:schemeClr val="dk1"/>
                          </a:solidFill>
                          <a:latin typeface="+mn-lt"/>
                          <a:ea typeface="+mn-ea"/>
                          <a:cs typeface="+mn-cs"/>
                        </a:rPr>
                        <a:t> </a:t>
                      </a:r>
                      <a:r>
                        <a:rPr kumimoji="0" lang="en-US" sz="1800" kern="1200" baseline="0" dirty="0" smtClean="0">
                          <a:solidFill>
                            <a:schemeClr val="dk1"/>
                          </a:solidFill>
                          <a:latin typeface="+mn-lt"/>
                          <a:ea typeface="+mn-ea"/>
                          <a:cs typeface="+mn-cs"/>
                        </a:rPr>
                        <a:t>TPO </a:t>
                      </a:r>
                      <a:r>
                        <a:rPr kumimoji="0" lang="en-US" sz="1800" kern="1200" baseline="0" dirty="0" err="1" smtClean="0">
                          <a:solidFill>
                            <a:schemeClr val="dk1"/>
                          </a:solidFill>
                          <a:latin typeface="+mn-lt"/>
                          <a:ea typeface="+mn-ea"/>
                          <a:cs typeface="+mn-cs"/>
                        </a:rPr>
                        <a:t>Ab</a:t>
                      </a:r>
                      <a:r>
                        <a:rPr kumimoji="0" lang="fa-IR" sz="1800" kern="1200" baseline="0" dirty="0" smtClean="0">
                          <a:solidFill>
                            <a:schemeClr val="dk1"/>
                          </a:solidFill>
                          <a:latin typeface="+mn-lt"/>
                          <a:ea typeface="+mn-ea"/>
                          <a:cs typeface="+mn-cs"/>
                        </a:rPr>
                        <a:t> </a:t>
                      </a:r>
                      <a:r>
                        <a:rPr kumimoji="0" lang="fa-IR" sz="1800" kern="1200" dirty="0" smtClean="0">
                          <a:solidFill>
                            <a:schemeClr val="dk1"/>
                          </a:solidFill>
                          <a:latin typeface="+mn-lt"/>
                          <a:ea typeface="+mn-ea"/>
                          <a:cs typeface="+mn-cs"/>
                        </a:rPr>
                        <a:t>در 6/5 درصد افراد دیده شد. (5/2درصد از منفی به مثبت و 1/3درصد از مثبت به منفی)  </a:t>
                      </a:r>
                    </a:p>
                    <a:p>
                      <a:pPr algn="r" rtl="1"/>
                      <a:endParaRPr lang="en-US" dirty="0"/>
                    </a:p>
                  </a:txBody>
                  <a:tcPr marL="84406" marR="84406">
                    <a:solidFill>
                      <a:schemeClr val="accent6">
                        <a:lumMod val="20000"/>
                        <a:lumOff val="80000"/>
                      </a:schemeClr>
                    </a:solidFill>
                  </a:tcPr>
                </a:tc>
                <a:tc>
                  <a:txBody>
                    <a:bodyPr/>
                    <a:lstStyle/>
                    <a:p>
                      <a:r>
                        <a:rPr kumimoji="0" lang="en-US" sz="1800" kern="1200" dirty="0" err="1" smtClean="0">
                          <a:solidFill>
                            <a:schemeClr val="dk1"/>
                          </a:solidFill>
                          <a:latin typeface="+mn-lt"/>
                          <a:ea typeface="+mn-ea"/>
                          <a:cs typeface="+mn-cs"/>
                        </a:rPr>
                        <a:t>Basslton</a:t>
                      </a:r>
                      <a:r>
                        <a:rPr kumimoji="0" lang="en-US" sz="1800" kern="1200" dirty="0" smtClean="0">
                          <a:solidFill>
                            <a:schemeClr val="dk1"/>
                          </a:solidFill>
                          <a:latin typeface="+mn-lt"/>
                          <a:ea typeface="+mn-ea"/>
                          <a:cs typeface="+mn-cs"/>
                        </a:rPr>
                        <a:t> </a:t>
                      </a:r>
                      <a:r>
                        <a:rPr kumimoji="0" lang="en-US" sz="1800" kern="1200" dirty="0" err="1" smtClean="0">
                          <a:solidFill>
                            <a:schemeClr val="dk1"/>
                          </a:solidFill>
                          <a:latin typeface="+mn-lt"/>
                          <a:ea typeface="+mn-ea"/>
                          <a:cs typeface="+mn-cs"/>
                        </a:rPr>
                        <a:t>Weastern</a:t>
                      </a:r>
                      <a:r>
                        <a:rPr kumimoji="0" lang="en-US" sz="1800" kern="1200" dirty="0" smtClean="0">
                          <a:solidFill>
                            <a:schemeClr val="dk1"/>
                          </a:solidFill>
                          <a:latin typeface="+mn-lt"/>
                          <a:ea typeface="+mn-ea"/>
                          <a:cs typeface="+mn-cs"/>
                        </a:rPr>
                        <a:t> </a:t>
                      </a:r>
                      <a:r>
                        <a:rPr kumimoji="0" lang="en-US" sz="1800" kern="1200" dirty="0" err="1" smtClean="0">
                          <a:solidFill>
                            <a:schemeClr val="dk1"/>
                          </a:solidFill>
                          <a:latin typeface="+mn-lt"/>
                          <a:ea typeface="+mn-ea"/>
                          <a:cs typeface="+mn-cs"/>
                        </a:rPr>
                        <a:t>Austrolia</a:t>
                      </a:r>
                      <a:endParaRPr lang="en-US" dirty="0"/>
                    </a:p>
                  </a:txBody>
                  <a:tcPr marL="84406" marR="84406">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a-IR" sz="1800" kern="1200" dirty="0" smtClean="0">
                          <a:solidFill>
                            <a:schemeClr val="dk1"/>
                          </a:solidFill>
                          <a:latin typeface="+mn-lt"/>
                          <a:ea typeface="+mn-ea"/>
                          <a:cs typeface="+mn-cs"/>
                        </a:rPr>
                        <a:t>1184 نفر</a:t>
                      </a:r>
                      <a:endParaRPr kumimoji="0" lang="en-US" sz="1800" kern="1200" dirty="0" smtClean="0">
                        <a:solidFill>
                          <a:schemeClr val="dk1"/>
                        </a:solidFill>
                        <a:latin typeface="+mn-lt"/>
                        <a:ea typeface="+mn-ea"/>
                        <a:cs typeface="+mn-cs"/>
                      </a:endParaRPr>
                    </a:p>
                    <a:p>
                      <a:r>
                        <a:rPr lang="fa-IR" dirty="0" smtClean="0"/>
                        <a:t>1981-1994</a:t>
                      </a:r>
                      <a:endParaRPr lang="en-US" dirty="0"/>
                    </a:p>
                  </a:txBody>
                  <a:tcPr marL="84406" marR="84406">
                    <a:solidFill>
                      <a:schemeClr val="accent6">
                        <a:lumMod val="20000"/>
                        <a:lumOff val="80000"/>
                      </a:schemeClr>
                    </a:solidFill>
                  </a:tcPr>
                </a:tc>
                <a:tc>
                  <a:txBody>
                    <a:bodyPr/>
                    <a:lstStyle/>
                    <a:p>
                      <a:r>
                        <a:rPr kumimoji="0" lang="fa-IR" sz="1800" kern="1200" dirty="0" smtClean="0">
                          <a:solidFill>
                            <a:schemeClr val="dk1"/>
                          </a:solidFill>
                          <a:latin typeface="+mn-lt"/>
                          <a:ea typeface="+mn-ea"/>
                          <a:cs typeface="+mn-cs"/>
                        </a:rPr>
                        <a:t>کوهورت</a:t>
                      </a:r>
                      <a:endParaRPr lang="en-US" dirty="0"/>
                    </a:p>
                  </a:txBody>
                  <a:tcPr marL="84406" marR="84406">
                    <a:solidFill>
                      <a:schemeClr val="accent6">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normAutofit fontScale="85000" lnSpcReduction="20000"/>
          </a:bodyPr>
          <a:lstStyle/>
          <a:p>
            <a:fld id="{042AED99-7FB4-404E-8A97-64753DCE42EC}" type="slidenum">
              <a:rPr kumimoji="0" lang="en-US" smtClean="0"/>
              <a:pPr/>
              <a:t>8</a:t>
            </a:fld>
            <a:endParaRPr kumimoji="0" lang="en-US"/>
          </a:p>
        </p:txBody>
      </p:sp>
      <p:pic>
        <p:nvPicPr>
          <p:cNvPr id="53252" name="Picture 4"/>
          <p:cNvPicPr>
            <a:picLocks noGrp="1" noChangeAspect="1" noChangeArrowheads="1"/>
          </p:cNvPicPr>
          <p:nvPr>
            <p:ph sz="quarter" idx="1"/>
          </p:nvPr>
        </p:nvPicPr>
        <p:blipFill>
          <a:blip r:embed="rId2" cstate="print"/>
          <a:stretch>
            <a:fillRect/>
          </a:stretch>
        </p:blipFill>
        <p:spPr bwMode="auto">
          <a:xfrm>
            <a:off x="3884612" y="3581401"/>
            <a:ext cx="4271956" cy="328612"/>
          </a:xfrm>
          <a:prstGeom prst="rect">
            <a:avLst/>
          </a:prstGeom>
          <a:noFill/>
          <a:ln w="9525" cmpd="sng">
            <a:noFill/>
            <a:miter lim="800000"/>
            <a:headEnd/>
            <a:tailEnd/>
          </a:ln>
          <a:effectLst/>
        </p:spPr>
      </p:pic>
      <p:pic>
        <p:nvPicPr>
          <p:cNvPr id="53250" name="Picture 2"/>
          <p:cNvPicPr>
            <a:picLocks noChangeAspect="1" noChangeArrowheads="1"/>
          </p:cNvPicPr>
          <p:nvPr/>
        </p:nvPicPr>
        <p:blipFill>
          <a:blip r:embed="rId3" cstate="print"/>
          <a:srcRect/>
          <a:stretch>
            <a:fillRect/>
          </a:stretch>
        </p:blipFill>
        <p:spPr bwMode="auto">
          <a:xfrm>
            <a:off x="879205" y="500045"/>
            <a:ext cx="6726162" cy="2105037"/>
          </a:xfrm>
          <a:prstGeom prst="rect">
            <a:avLst/>
          </a:prstGeom>
          <a:noFill/>
          <a:ln w="9525" cmpd="sng">
            <a:noFill/>
            <a:miter lim="800000"/>
            <a:headEnd/>
            <a:tailEnd/>
          </a:ln>
          <a:effectLst/>
        </p:spPr>
      </p:pic>
      <p:pic>
        <p:nvPicPr>
          <p:cNvPr id="53251" name="Picture 3"/>
          <p:cNvPicPr>
            <a:picLocks noChangeAspect="1" noChangeArrowheads="1"/>
          </p:cNvPicPr>
          <p:nvPr/>
        </p:nvPicPr>
        <p:blipFill>
          <a:blip r:embed="rId4" cstate="print"/>
          <a:srcRect/>
          <a:stretch>
            <a:fillRect/>
          </a:stretch>
        </p:blipFill>
        <p:spPr bwMode="auto">
          <a:xfrm>
            <a:off x="1538634" y="2571747"/>
            <a:ext cx="5077593" cy="900119"/>
          </a:xfrm>
          <a:prstGeom prst="rect">
            <a:avLst/>
          </a:prstGeom>
          <a:noFill/>
          <a:ln w="9525" cmpd="sng">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fontScale="85000" lnSpcReduction="20000"/>
          </a:bodyPr>
          <a:lstStyle/>
          <a:p>
            <a:fld id="{042AED99-7FB4-404E-8A97-64753DCE42EC}" type="slidenum">
              <a:rPr kumimoji="0" lang="en-US" smtClean="0"/>
              <a:pPr/>
              <a:t>9</a:t>
            </a:fld>
            <a:endParaRPr kumimoji="0" lang="en-US"/>
          </a:p>
        </p:txBody>
      </p:sp>
      <p:sp>
        <p:nvSpPr>
          <p:cNvPr id="2" name="Content Placeholder 1"/>
          <p:cNvSpPr>
            <a:spLocks noGrp="1"/>
          </p:cNvSpPr>
          <p:nvPr>
            <p:ph sz="quarter" idx="1"/>
          </p:nvPr>
        </p:nvSpPr>
        <p:spPr/>
        <p:txBody>
          <a:bodyPr/>
          <a:lstStyle/>
          <a:p>
            <a:endParaRPr lang="en-US"/>
          </a:p>
        </p:txBody>
      </p:sp>
      <p:graphicFrame>
        <p:nvGraphicFramePr>
          <p:cNvPr id="5" name="Content Placeholder 6"/>
          <p:cNvGraphicFramePr>
            <a:graphicFrameLocks/>
          </p:cNvGraphicFramePr>
          <p:nvPr/>
        </p:nvGraphicFramePr>
        <p:xfrm>
          <a:off x="549492" y="304801"/>
          <a:ext cx="7756307" cy="5562600"/>
        </p:xfrm>
        <a:graphic>
          <a:graphicData uri="http://schemas.openxmlformats.org/drawingml/2006/table">
            <a:tbl>
              <a:tblPr firstRow="1" bandRow="1">
                <a:tableStyleId>{5C22544A-7EE6-4342-B048-85BDC9FD1C3A}</a:tableStyleId>
              </a:tblPr>
              <a:tblGrid>
                <a:gridCol w="4188906"/>
                <a:gridCol w="1491608"/>
                <a:gridCol w="994405"/>
                <a:gridCol w="1081388"/>
              </a:tblGrid>
              <a:tr h="1242963">
                <a:tc>
                  <a:txBody>
                    <a:bodyPr/>
                    <a:lstStyle/>
                    <a:p>
                      <a:r>
                        <a:rPr kumimoji="0" lang="fa-IR" sz="1800" b="1" kern="1200" dirty="0" smtClean="0">
                          <a:solidFill>
                            <a:schemeClr val="lt1"/>
                          </a:solidFill>
                          <a:latin typeface="+mn-lt"/>
                          <a:ea typeface="+mn-ea"/>
                          <a:cs typeface="+mn-cs"/>
                        </a:rPr>
                        <a:t>نتایج                                     </a:t>
                      </a:r>
                    </a:p>
                    <a:p>
                      <a:endParaRPr kumimoji="0" lang="fa-IR" sz="1800" b="1" kern="1200" dirty="0" smtClean="0">
                        <a:solidFill>
                          <a:schemeClr val="lt1"/>
                        </a:solidFill>
                        <a:latin typeface="+mn-lt"/>
                        <a:ea typeface="+mn-ea"/>
                        <a:cs typeface="+mn-cs"/>
                      </a:endParaRPr>
                    </a:p>
                    <a:p>
                      <a:r>
                        <a:rPr kumimoji="0" lang="fa-IR" sz="1800" b="1" kern="1200" dirty="0" smtClean="0">
                          <a:solidFill>
                            <a:schemeClr val="lt1"/>
                          </a:solidFill>
                          <a:latin typeface="+mn-lt"/>
                          <a:ea typeface="+mn-ea"/>
                          <a:cs typeface="+mn-cs"/>
                        </a:rPr>
                        <a:t>                  </a:t>
                      </a:r>
                      <a:endParaRPr lang="en-US" dirty="0"/>
                    </a:p>
                  </a:txBody>
                  <a:tcPr marL="84406" marR="84406">
                    <a:solidFill>
                      <a:srgbClr val="00B0F0"/>
                    </a:solidFill>
                  </a:tcPr>
                </a:tc>
                <a:tc>
                  <a:txBody>
                    <a:bodyPr/>
                    <a:lstStyle/>
                    <a:p>
                      <a:r>
                        <a:rPr kumimoji="0" lang="fa-IR" sz="1800" b="1" kern="1200" dirty="0" smtClean="0">
                          <a:solidFill>
                            <a:schemeClr val="lt1"/>
                          </a:solidFill>
                          <a:latin typeface="+mn-lt"/>
                          <a:ea typeface="+mn-ea"/>
                          <a:cs typeface="+mn-cs"/>
                        </a:rPr>
                        <a:t>       محل انجام                    </a:t>
                      </a:r>
                      <a:endParaRPr lang="en-US" dirty="0"/>
                    </a:p>
                  </a:txBody>
                  <a:tcPr marL="84406" marR="84406">
                    <a:solidFill>
                      <a:srgbClr val="00B0F0"/>
                    </a:solidFill>
                  </a:tcPr>
                </a:tc>
                <a:tc>
                  <a:txBody>
                    <a:bodyPr/>
                    <a:lstStyle/>
                    <a:p>
                      <a:r>
                        <a:rPr kumimoji="0" lang="fa-IR" sz="1800" b="1" kern="1200" dirty="0" smtClean="0">
                          <a:solidFill>
                            <a:schemeClr val="lt1"/>
                          </a:solidFill>
                          <a:latin typeface="+mn-lt"/>
                          <a:ea typeface="+mn-ea"/>
                          <a:cs typeface="+mn-cs"/>
                        </a:rPr>
                        <a:t>تعداد نمونه </a:t>
                      </a:r>
                    </a:p>
                    <a:p>
                      <a:r>
                        <a:rPr kumimoji="0" lang="fa-IR" sz="1800" b="1" kern="1200" dirty="0" smtClean="0">
                          <a:solidFill>
                            <a:schemeClr val="lt1"/>
                          </a:solidFill>
                          <a:latin typeface="+mn-lt"/>
                          <a:ea typeface="+mn-ea"/>
                          <a:cs typeface="+mn-cs"/>
                        </a:rPr>
                        <a:t>سال مطالعه     </a:t>
                      </a:r>
                      <a:endParaRPr lang="en-US" dirty="0"/>
                    </a:p>
                  </a:txBody>
                  <a:tcPr marL="84406" marR="84406">
                    <a:solidFill>
                      <a:srgbClr val="00B0F0"/>
                    </a:solidFill>
                  </a:tcPr>
                </a:tc>
                <a:tc>
                  <a:txBody>
                    <a:bodyPr/>
                    <a:lstStyle/>
                    <a:p>
                      <a:r>
                        <a:rPr kumimoji="0" lang="fa-IR" sz="1800" b="1" kern="1200" dirty="0" smtClean="0">
                          <a:solidFill>
                            <a:schemeClr val="lt1"/>
                          </a:solidFill>
                          <a:latin typeface="+mn-lt"/>
                          <a:ea typeface="+mn-ea"/>
                          <a:cs typeface="+mn-cs"/>
                        </a:rPr>
                        <a:t>نوع مطالعه</a:t>
                      </a:r>
                      <a:r>
                        <a:rPr kumimoji="0" lang="en-US" sz="1800" b="1" kern="1200" dirty="0" smtClean="0">
                          <a:solidFill>
                            <a:schemeClr val="lt1"/>
                          </a:solidFill>
                          <a:latin typeface="+mn-lt"/>
                          <a:ea typeface="+mn-ea"/>
                          <a:cs typeface="+mn-cs"/>
                        </a:rPr>
                        <a:t>  </a:t>
                      </a:r>
                      <a:r>
                        <a:rPr kumimoji="0" lang="fa-IR" sz="1800" b="1" kern="1200" dirty="0" smtClean="0">
                          <a:solidFill>
                            <a:schemeClr val="lt1"/>
                          </a:solidFill>
                          <a:latin typeface="+mn-lt"/>
                          <a:ea typeface="+mn-ea"/>
                          <a:cs typeface="+mn-cs"/>
                        </a:rPr>
                        <a:t>        </a:t>
                      </a:r>
                      <a:endParaRPr lang="en-US" dirty="0"/>
                    </a:p>
                  </a:txBody>
                  <a:tcPr marL="84406" marR="84406">
                    <a:solidFill>
                      <a:srgbClr val="00B0F0"/>
                    </a:solidFill>
                  </a:tcPr>
                </a:tc>
              </a:tr>
              <a:tr h="4319637">
                <a:tc>
                  <a:txBody>
                    <a:bodyPr/>
                    <a:lstStyle/>
                    <a:p>
                      <a:pPr algn="r" rtl="1"/>
                      <a:r>
                        <a:rPr kumimoji="0" lang="fa-IR" sz="1800" kern="1200" dirty="0" smtClean="0">
                          <a:solidFill>
                            <a:schemeClr val="dk1"/>
                          </a:solidFill>
                          <a:latin typeface="+mn-lt"/>
                          <a:ea typeface="+mn-ea"/>
                          <a:cs typeface="+mn-cs"/>
                        </a:rPr>
                        <a:t>این مطالعه در سه منطقه در شمال چین با میزان ید کم، کافی، ید زیاد انجام شد. انسیدانس تجمعی پنج ساله برای </a:t>
                      </a:r>
                      <a:r>
                        <a:rPr kumimoji="0" lang="en-US" sz="1800" kern="1200" dirty="0" smtClean="0">
                          <a:solidFill>
                            <a:schemeClr val="dk1"/>
                          </a:solidFill>
                          <a:latin typeface="+mn-lt"/>
                          <a:ea typeface="+mn-ea"/>
                          <a:cs typeface="+mn-cs"/>
                        </a:rPr>
                        <a:t> TPO </a:t>
                      </a:r>
                      <a:r>
                        <a:rPr kumimoji="0" lang="en-US" sz="1800" kern="1200" dirty="0" err="1" smtClean="0">
                          <a:solidFill>
                            <a:schemeClr val="dk1"/>
                          </a:solidFill>
                          <a:latin typeface="+mn-lt"/>
                          <a:ea typeface="+mn-ea"/>
                          <a:cs typeface="+mn-cs"/>
                        </a:rPr>
                        <a:t>Ab</a:t>
                      </a:r>
                      <a:r>
                        <a:rPr kumimoji="0" lang="en-US" sz="1800" kern="1200" dirty="0" smtClean="0">
                          <a:solidFill>
                            <a:schemeClr val="dk1"/>
                          </a:solidFill>
                          <a:latin typeface="+mn-lt"/>
                          <a:ea typeface="+mn-ea"/>
                          <a:cs typeface="+mn-cs"/>
                        </a:rPr>
                        <a:t> </a:t>
                      </a:r>
                      <a:r>
                        <a:rPr kumimoji="0" lang="fa-IR" sz="1800" kern="1200" dirty="0" smtClean="0">
                          <a:solidFill>
                            <a:schemeClr val="dk1"/>
                          </a:solidFill>
                          <a:latin typeface="+mn-lt"/>
                          <a:ea typeface="+mn-ea"/>
                          <a:cs typeface="+mn-cs"/>
                        </a:rPr>
                        <a:t>2.08و3.84و2.84درصد در سه منطقه فوق بود. افرادی که </a:t>
                      </a:r>
                      <a:r>
                        <a:rPr kumimoji="0" lang="en-US" sz="1800" kern="1200" dirty="0" smtClean="0">
                          <a:solidFill>
                            <a:schemeClr val="dk1"/>
                          </a:solidFill>
                          <a:latin typeface="+mn-lt"/>
                          <a:ea typeface="+mn-ea"/>
                          <a:cs typeface="+mn-cs"/>
                        </a:rPr>
                        <a:t>TPO </a:t>
                      </a:r>
                      <a:r>
                        <a:rPr kumimoji="0" lang="en-US" sz="1800" kern="1200" dirty="0" err="1" smtClean="0">
                          <a:solidFill>
                            <a:schemeClr val="dk1"/>
                          </a:solidFill>
                          <a:latin typeface="+mn-lt"/>
                          <a:ea typeface="+mn-ea"/>
                          <a:cs typeface="+mn-cs"/>
                        </a:rPr>
                        <a:t>Ab</a:t>
                      </a:r>
                      <a:r>
                        <a:rPr kumimoji="0" lang="fa-IR" sz="1800" kern="1200" dirty="0" smtClean="0">
                          <a:solidFill>
                            <a:schemeClr val="dk1"/>
                          </a:solidFill>
                          <a:latin typeface="+mn-lt"/>
                          <a:ea typeface="+mn-ea"/>
                          <a:cs typeface="+mn-cs"/>
                        </a:rPr>
                        <a:t> و یا </a:t>
                      </a:r>
                      <a:r>
                        <a:rPr kumimoji="0" lang="en-US" sz="1800" kern="1200" dirty="0" err="1" smtClean="0">
                          <a:solidFill>
                            <a:schemeClr val="dk1"/>
                          </a:solidFill>
                          <a:latin typeface="+mn-lt"/>
                          <a:ea typeface="+mn-ea"/>
                          <a:cs typeface="+mn-cs"/>
                        </a:rPr>
                        <a:t>Tg</a:t>
                      </a:r>
                      <a:r>
                        <a:rPr kumimoji="0" lang="en-US" sz="1800" kern="1200" dirty="0" smtClean="0">
                          <a:solidFill>
                            <a:schemeClr val="dk1"/>
                          </a:solidFill>
                          <a:latin typeface="+mn-lt"/>
                          <a:ea typeface="+mn-ea"/>
                          <a:cs typeface="+mn-cs"/>
                        </a:rPr>
                        <a:t> </a:t>
                      </a:r>
                      <a:r>
                        <a:rPr kumimoji="0" lang="en-US" sz="1800" kern="1200" dirty="0" err="1" smtClean="0">
                          <a:solidFill>
                            <a:schemeClr val="dk1"/>
                          </a:solidFill>
                          <a:latin typeface="+mn-lt"/>
                          <a:ea typeface="+mn-ea"/>
                          <a:cs typeface="+mn-cs"/>
                        </a:rPr>
                        <a:t>Ab</a:t>
                      </a:r>
                      <a:r>
                        <a:rPr kumimoji="0" lang="fa-IR" sz="1800" kern="1200" dirty="0" smtClean="0">
                          <a:solidFill>
                            <a:schemeClr val="dk1"/>
                          </a:solidFill>
                          <a:latin typeface="+mn-lt"/>
                          <a:ea typeface="+mn-ea"/>
                          <a:cs typeface="+mn-cs"/>
                        </a:rPr>
                        <a:t> مثبت در ابتدای مطالعه داشته اند بیش از افراد دیگر که آنتی باید منفی داشته اند دچار اختلال کارکرد تیروئید شده اند</a:t>
                      </a:r>
                      <a:r>
                        <a:rPr kumimoji="0" lang="en-US" sz="1800" kern="1200" dirty="0" smtClean="0">
                          <a:solidFill>
                            <a:schemeClr val="dk1"/>
                          </a:solidFill>
                          <a:latin typeface="+mn-lt"/>
                          <a:ea typeface="+mn-ea"/>
                          <a:cs typeface="+mn-cs"/>
                        </a:rPr>
                        <a:t> </a:t>
                      </a:r>
                      <a:r>
                        <a:rPr kumimoji="0" lang="fa-IR"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 14.44 </a:t>
                      </a:r>
                      <a:r>
                        <a:rPr kumimoji="0" lang="en-US" sz="1800" kern="1200" dirty="0" err="1" smtClean="0">
                          <a:solidFill>
                            <a:schemeClr val="dk1"/>
                          </a:solidFill>
                          <a:latin typeface="+mn-lt"/>
                          <a:ea typeface="+mn-ea"/>
                          <a:cs typeface="+mn-cs"/>
                        </a:rPr>
                        <a:t>vs</a:t>
                      </a:r>
                      <a:r>
                        <a:rPr kumimoji="0" lang="en-US" sz="1800" kern="1200" dirty="0" smtClean="0">
                          <a:solidFill>
                            <a:schemeClr val="dk1"/>
                          </a:solidFill>
                          <a:latin typeface="+mn-lt"/>
                          <a:ea typeface="+mn-ea"/>
                          <a:cs typeface="+mn-cs"/>
                        </a:rPr>
                        <a:t>, 3.31%</a:t>
                      </a:r>
                      <a:r>
                        <a:rPr kumimoji="0" lang="fa-IR" sz="1800" kern="1200" dirty="0" smtClean="0">
                          <a:solidFill>
                            <a:schemeClr val="dk1"/>
                          </a:solidFill>
                          <a:latin typeface="+mn-lt"/>
                          <a:ea typeface="+mn-ea"/>
                          <a:cs typeface="+mn-cs"/>
                        </a:rPr>
                        <a:t> </a:t>
                      </a:r>
                      <a:r>
                        <a:rPr kumimoji="0" lang="en-US" sz="1800" kern="1200" dirty="0" smtClean="0">
                          <a:solidFill>
                            <a:schemeClr val="dk1"/>
                          </a:solidFill>
                          <a:latin typeface="+mn-lt"/>
                          <a:ea typeface="+mn-ea"/>
                          <a:cs typeface="+mn-cs"/>
                        </a:rPr>
                        <a:t>p&lt;0.01</a:t>
                      </a:r>
                      <a:r>
                        <a:rPr kumimoji="0" lang="fa-IR" sz="1800" kern="1200" dirty="0" smtClean="0">
                          <a:solidFill>
                            <a:schemeClr val="dk1"/>
                          </a:solidFill>
                          <a:latin typeface="+mn-lt"/>
                          <a:ea typeface="+mn-ea"/>
                          <a:cs typeface="+mn-cs"/>
                        </a:rPr>
                        <a:t>) بروز روند افزایش  </a:t>
                      </a:r>
                      <a:r>
                        <a:rPr kumimoji="0" lang="en-US" sz="1800" kern="1200" dirty="0" smtClean="0">
                          <a:solidFill>
                            <a:schemeClr val="dk1"/>
                          </a:solidFill>
                          <a:latin typeface="+mn-lt"/>
                          <a:ea typeface="+mn-ea"/>
                          <a:cs typeface="+mn-cs"/>
                        </a:rPr>
                        <a:t>TSH</a:t>
                      </a:r>
                      <a:r>
                        <a:rPr kumimoji="0" lang="fa-IR" sz="1800" kern="1200" dirty="0" smtClean="0">
                          <a:solidFill>
                            <a:schemeClr val="dk1"/>
                          </a:solidFill>
                          <a:latin typeface="+mn-lt"/>
                          <a:ea typeface="+mn-ea"/>
                          <a:cs typeface="+mn-cs"/>
                        </a:rPr>
                        <a:t> به ترتیب در سه منطقه فوق 1.32، 8.46 و 15.38 بود (</a:t>
                      </a:r>
                      <a:r>
                        <a:rPr kumimoji="0" lang="en-US" sz="1800" kern="1200" dirty="0" smtClean="0">
                          <a:solidFill>
                            <a:schemeClr val="dk1"/>
                          </a:solidFill>
                          <a:latin typeface="+mn-lt"/>
                          <a:ea typeface="+mn-ea"/>
                          <a:cs typeface="+mn-cs"/>
                        </a:rPr>
                        <a:t>P&lt;0.05</a:t>
                      </a:r>
                      <a:r>
                        <a:rPr kumimoji="0" lang="fa-IR" sz="1800" kern="1200" dirty="0" smtClean="0">
                          <a:solidFill>
                            <a:schemeClr val="dk1"/>
                          </a:solidFill>
                          <a:latin typeface="+mn-lt"/>
                          <a:ea typeface="+mn-ea"/>
                          <a:cs typeface="+mn-cs"/>
                        </a:rPr>
                        <a:t>) </a:t>
                      </a:r>
                      <a:endParaRPr lang="en-US" dirty="0"/>
                    </a:p>
                  </a:txBody>
                  <a:tcPr marL="84406" marR="84406">
                    <a:solidFill>
                      <a:schemeClr val="accent1">
                        <a:lumMod val="40000"/>
                        <a:lumOff val="60000"/>
                      </a:schemeClr>
                    </a:solidFill>
                  </a:tcPr>
                </a:tc>
                <a:tc>
                  <a:txBody>
                    <a:bodyPr/>
                    <a:lstStyle/>
                    <a:p>
                      <a:r>
                        <a:rPr kumimoji="0" lang="en-US" sz="1800" kern="1200" dirty="0" smtClean="0">
                          <a:solidFill>
                            <a:schemeClr val="dk1"/>
                          </a:solidFill>
                          <a:latin typeface="+mn-lt"/>
                          <a:ea typeface="+mn-ea"/>
                          <a:cs typeface="+mn-cs"/>
                        </a:rPr>
                        <a:t>North China</a:t>
                      </a:r>
                      <a:endParaRPr lang="en-US" dirty="0"/>
                    </a:p>
                  </a:txBody>
                  <a:tcPr marL="84406" marR="84406">
                    <a:solidFill>
                      <a:schemeClr val="accent1">
                        <a:lumMod val="40000"/>
                        <a:lumOff val="60000"/>
                      </a:schemeClr>
                    </a:solidFill>
                  </a:tcPr>
                </a:tc>
                <a:tc>
                  <a:txBody>
                    <a:bodyPr/>
                    <a:lstStyle/>
                    <a:p>
                      <a:r>
                        <a:rPr lang="fa-IR" dirty="0" smtClean="0"/>
                        <a:t>3018</a:t>
                      </a:r>
                    </a:p>
                    <a:p>
                      <a:r>
                        <a:rPr lang="fa-IR" dirty="0" smtClean="0"/>
                        <a:t>1999-2004</a:t>
                      </a:r>
                      <a:endParaRPr lang="en-US" dirty="0"/>
                    </a:p>
                  </a:txBody>
                  <a:tcPr marL="84406" marR="84406">
                    <a:solidFill>
                      <a:schemeClr val="accent1">
                        <a:lumMod val="40000"/>
                        <a:lumOff val="60000"/>
                      </a:schemeClr>
                    </a:solidFill>
                  </a:tcPr>
                </a:tc>
                <a:tc>
                  <a:txBody>
                    <a:bodyPr/>
                    <a:lstStyle/>
                    <a:p>
                      <a:r>
                        <a:rPr kumimoji="0" lang="fa-IR" sz="1800" kern="1200" dirty="0" smtClean="0">
                          <a:solidFill>
                            <a:schemeClr val="dk1"/>
                          </a:solidFill>
                          <a:latin typeface="+mn-lt"/>
                          <a:ea typeface="+mn-ea"/>
                          <a:cs typeface="+mn-cs"/>
                        </a:rPr>
                        <a:t>کوهورت</a:t>
                      </a:r>
                      <a:endParaRPr lang="en-US" dirty="0"/>
                    </a:p>
                  </a:txBody>
                  <a:tcPr marL="84406" marR="84406">
                    <a:solidFill>
                      <a:schemeClr val="accent1">
                        <a:lumMod val="40000"/>
                        <a:lumOff val="60000"/>
                      </a:schemeClr>
                    </a:solid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967</TotalTime>
  <Words>2479</Words>
  <Application>Microsoft Office PowerPoint</Application>
  <PresentationFormat>On-screen Show (4:3)</PresentationFormat>
  <Paragraphs>489</Paragraphs>
  <Slides>37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Median</vt:lpstr>
      <vt:lpstr>Equation</vt:lpstr>
      <vt:lpstr>Slide 1</vt:lpstr>
      <vt:lpstr>Slide 2</vt:lpstr>
      <vt:lpstr>Slide 3</vt:lpstr>
      <vt:lpstr>Slide 4</vt:lpstr>
      <vt:lpstr>Slide 5</vt:lpstr>
      <vt:lpstr>Slide 6</vt:lpstr>
      <vt:lpstr>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نحوه اجرای تحقیق </vt:lpstr>
      <vt:lpstr>Slide 21</vt:lpstr>
      <vt:lpstr>Slide 22</vt:lpstr>
      <vt:lpstr>Slide 23</vt:lpstr>
      <vt:lpstr>Table1. Characteristics of the study subject at baseline and last  follow-up</vt:lpstr>
      <vt:lpstr>Table 2. sensitivity, specificity, positive predictive value (PPV) and negative predictive value (NPV) of baseline serum TPO Antibody less than 40 KIU/L or greater than 40  KIU/L for the presence of hypothyroidism and overt hypothyroidism at follow-up</vt:lpstr>
      <vt:lpstr>Table 3. Odds ratio for the hypothyroidism based on different baseline TPOAb concentrations </vt:lpstr>
      <vt:lpstr> Table 4. Odds ratio for incidence of hypothyroidism considering baseline serum TSH  and thyroid antibody status</vt:lpstr>
      <vt:lpstr>Slide 28</vt:lpstr>
      <vt:lpstr>Table 6. Multivariable analysis for odds ratio of incidence of  positive TPOAb concentration at follow up</vt:lpstr>
      <vt:lpstr>Table 7. Percentage of participants in TPO related Category by phase and sex. </vt:lpstr>
      <vt:lpstr>  Table 8. Percentage of particpants in TPO related Category by phase and age. </vt:lpstr>
      <vt:lpstr>Table 9. Percentage of positive TPOAb subjects at last follow up . </vt:lpstr>
      <vt:lpstr>Table 10. Percentage of negative TPOAb subjects at last follow up</vt:lpstr>
      <vt:lpstr>Table 11. Percentage of positive TPOAb subjects at follow up  </vt:lpstr>
      <vt:lpstr>Table 12. Percentage of negative TPOAb subjects at last follow up . </vt:lpstr>
      <vt:lpstr>Table 13. Kappa correlation coefficient for the agreement  of TPO values at baseline and follow up based on different TSH baseline values</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user1</dc:creator>
  <cp:lastModifiedBy>conferance</cp:lastModifiedBy>
  <cp:revision>98</cp:revision>
  <dcterms:created xsi:type="dcterms:W3CDTF">2014-04-30T10:27:32Z</dcterms:created>
  <dcterms:modified xsi:type="dcterms:W3CDTF">2002-07-15T05:54:53Z</dcterms:modified>
</cp:coreProperties>
</file>