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91"/>
  </p:notesMasterIdLst>
  <p:sldIdLst>
    <p:sldId id="256" r:id="rId2"/>
    <p:sldId id="351" r:id="rId3"/>
    <p:sldId id="352" r:id="rId4"/>
    <p:sldId id="354" r:id="rId5"/>
    <p:sldId id="378" r:id="rId6"/>
    <p:sldId id="355" r:id="rId7"/>
    <p:sldId id="423" r:id="rId8"/>
    <p:sldId id="435" r:id="rId9"/>
    <p:sldId id="436" r:id="rId10"/>
    <p:sldId id="396" r:id="rId11"/>
    <p:sldId id="397" r:id="rId12"/>
    <p:sldId id="437" r:id="rId13"/>
    <p:sldId id="438" r:id="rId14"/>
    <p:sldId id="439" r:id="rId15"/>
    <p:sldId id="399" r:id="rId16"/>
    <p:sldId id="453" r:id="rId17"/>
    <p:sldId id="440" r:id="rId18"/>
    <p:sldId id="441" r:id="rId19"/>
    <p:sldId id="443" r:id="rId20"/>
    <p:sldId id="450" r:id="rId21"/>
    <p:sldId id="445" r:id="rId22"/>
    <p:sldId id="446" r:id="rId23"/>
    <p:sldId id="447" r:id="rId24"/>
    <p:sldId id="448" r:id="rId25"/>
    <p:sldId id="449" r:id="rId26"/>
    <p:sldId id="451" r:id="rId27"/>
    <p:sldId id="395" r:id="rId28"/>
    <p:sldId id="452" r:id="rId29"/>
    <p:sldId id="400" r:id="rId30"/>
    <p:sldId id="454" r:id="rId31"/>
    <p:sldId id="455" r:id="rId32"/>
    <p:sldId id="465" r:id="rId33"/>
    <p:sldId id="473" r:id="rId34"/>
    <p:sldId id="466" r:id="rId35"/>
    <p:sldId id="467" r:id="rId36"/>
    <p:sldId id="468" r:id="rId37"/>
    <p:sldId id="469" r:id="rId38"/>
    <p:sldId id="470" r:id="rId39"/>
    <p:sldId id="471" r:id="rId40"/>
    <p:sldId id="401" r:id="rId41"/>
    <p:sldId id="472" r:id="rId42"/>
    <p:sldId id="461" r:id="rId43"/>
    <p:sldId id="268" r:id="rId44"/>
    <p:sldId id="463" r:id="rId45"/>
    <p:sldId id="517" r:id="rId46"/>
    <p:sldId id="464" r:id="rId47"/>
    <p:sldId id="358" r:id="rId48"/>
    <p:sldId id="270" r:id="rId49"/>
    <p:sldId id="457" r:id="rId50"/>
    <p:sldId id="458" r:id="rId51"/>
    <p:sldId id="272" r:id="rId52"/>
    <p:sldId id="475" r:id="rId53"/>
    <p:sldId id="535" r:id="rId54"/>
    <p:sldId id="518" r:id="rId55"/>
    <p:sldId id="543" r:id="rId56"/>
    <p:sldId id="538" r:id="rId57"/>
    <p:sldId id="539" r:id="rId58"/>
    <p:sldId id="486" r:id="rId59"/>
    <p:sldId id="295" r:id="rId60"/>
    <p:sldId id="474" r:id="rId61"/>
    <p:sldId id="476" r:id="rId62"/>
    <p:sldId id="477" r:id="rId63"/>
    <p:sldId id="478" r:id="rId64"/>
    <p:sldId id="479" r:id="rId65"/>
    <p:sldId id="480" r:id="rId66"/>
    <p:sldId id="482" r:id="rId67"/>
    <p:sldId id="483" r:id="rId68"/>
    <p:sldId id="484" r:id="rId69"/>
    <p:sldId id="540" r:id="rId70"/>
    <p:sldId id="541" r:id="rId71"/>
    <p:sldId id="498" r:id="rId72"/>
    <p:sldId id="494" r:id="rId73"/>
    <p:sldId id="495" r:id="rId74"/>
    <p:sldId id="496" r:id="rId75"/>
    <p:sldId id="497" r:id="rId76"/>
    <p:sldId id="542" r:id="rId77"/>
    <p:sldId id="500" r:id="rId78"/>
    <p:sldId id="499" r:id="rId79"/>
    <p:sldId id="501" r:id="rId80"/>
    <p:sldId id="503" r:id="rId81"/>
    <p:sldId id="506" r:id="rId82"/>
    <p:sldId id="509" r:id="rId83"/>
    <p:sldId id="514" r:id="rId84"/>
    <p:sldId id="511" r:id="rId85"/>
    <p:sldId id="512" r:id="rId86"/>
    <p:sldId id="513" r:id="rId87"/>
    <p:sldId id="516" r:id="rId88"/>
    <p:sldId id="534" r:id="rId89"/>
    <p:sldId id="313" r:id="rId9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3896" autoAdjust="0"/>
  </p:normalViewPr>
  <p:slideViewPr>
    <p:cSldViewPr snapToGrid="0">
      <p:cViewPr varScale="1">
        <p:scale>
          <a:sx n="102" d="100"/>
          <a:sy n="102" d="100"/>
        </p:scale>
        <p:origin x="13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BC37516-E839-42D9-85DE-6BBABF68C7BC}" type="datetimeFigureOut">
              <a:rPr lang="fa-IR" smtClean="0"/>
              <a:t>1445/12/18</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72DFC06-7894-46D7-91E4-4FE14B5F7A29}" type="slidenum">
              <a:rPr lang="fa-IR" smtClean="0"/>
              <a:t>‹#›</a:t>
            </a:fld>
            <a:endParaRPr lang="fa-IR"/>
          </a:p>
        </p:txBody>
      </p:sp>
    </p:spTree>
    <p:extLst>
      <p:ext uri="{BB962C8B-B14F-4D97-AF65-F5344CB8AC3E}">
        <p14:creationId xmlns:p14="http://schemas.microsoft.com/office/powerpoint/2010/main" val="42890410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72DFC06-7894-46D7-91E4-4FE14B5F7A29}" type="slidenum">
              <a:rPr lang="fa-IR" smtClean="0"/>
              <a:t>5</a:t>
            </a:fld>
            <a:endParaRPr lang="fa-IR"/>
          </a:p>
        </p:txBody>
      </p:sp>
    </p:spTree>
    <p:extLst>
      <p:ext uri="{BB962C8B-B14F-4D97-AF65-F5344CB8AC3E}">
        <p14:creationId xmlns:p14="http://schemas.microsoft.com/office/powerpoint/2010/main" val="187680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72DFC06-7894-46D7-91E4-4FE14B5F7A29}" type="slidenum">
              <a:rPr lang="fa-IR" smtClean="0"/>
              <a:t>45</a:t>
            </a:fld>
            <a:endParaRPr lang="fa-IR"/>
          </a:p>
        </p:txBody>
      </p:sp>
    </p:spTree>
    <p:extLst>
      <p:ext uri="{BB962C8B-B14F-4D97-AF65-F5344CB8AC3E}">
        <p14:creationId xmlns:p14="http://schemas.microsoft.com/office/powerpoint/2010/main" val="258336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72DFC06-7894-46D7-91E4-4FE14B5F7A29}" type="slidenum">
              <a:rPr lang="fa-IR" smtClean="0"/>
              <a:t>46</a:t>
            </a:fld>
            <a:endParaRPr lang="fa-IR"/>
          </a:p>
        </p:txBody>
      </p:sp>
    </p:spTree>
    <p:extLst>
      <p:ext uri="{BB962C8B-B14F-4D97-AF65-F5344CB8AC3E}">
        <p14:creationId xmlns:p14="http://schemas.microsoft.com/office/powerpoint/2010/main" val="313524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72DFC06-7894-46D7-91E4-4FE14B5F7A29}" type="slidenum">
              <a:rPr lang="fa-IR" smtClean="0"/>
              <a:t>48</a:t>
            </a:fld>
            <a:endParaRPr lang="fa-IR"/>
          </a:p>
        </p:txBody>
      </p:sp>
    </p:spTree>
    <p:extLst>
      <p:ext uri="{BB962C8B-B14F-4D97-AF65-F5344CB8AC3E}">
        <p14:creationId xmlns:p14="http://schemas.microsoft.com/office/powerpoint/2010/main" val="327931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3AF0660-F68C-4B20-B5D0-68CA78AB3087}" type="datetimeFigureOut">
              <a:rPr lang="fa-IR" smtClean="0"/>
              <a:t>1445/12/18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355893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3AF0660-F68C-4B20-B5D0-68CA78AB3087}" type="datetimeFigureOut">
              <a:rPr lang="fa-IR" smtClean="0"/>
              <a:t>1445/12/18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130192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3AF0660-F68C-4B20-B5D0-68CA78AB3087}" type="datetimeFigureOut">
              <a:rPr lang="fa-IR" smtClean="0"/>
              <a:t>1445/12/18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1117441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3AF0660-F68C-4B20-B5D0-68CA78AB3087}" type="datetimeFigureOut">
              <a:rPr lang="fa-IR" smtClean="0"/>
              <a:t>1445/12/18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229593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F0660-F68C-4B20-B5D0-68CA78AB3087}" type="datetimeFigureOut">
              <a:rPr lang="fa-IR" smtClean="0"/>
              <a:t>1445/12/18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47748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3AF0660-F68C-4B20-B5D0-68CA78AB3087}" type="datetimeFigureOut">
              <a:rPr lang="fa-IR" smtClean="0"/>
              <a:t>1445/12/18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233978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3AF0660-F68C-4B20-B5D0-68CA78AB3087}" type="datetimeFigureOut">
              <a:rPr lang="fa-IR" smtClean="0"/>
              <a:t>1445/12/18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14837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3AF0660-F68C-4B20-B5D0-68CA78AB3087}" type="datetimeFigureOut">
              <a:rPr lang="fa-IR" smtClean="0"/>
              <a:t>1445/12/18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288475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F0660-F68C-4B20-B5D0-68CA78AB3087}" type="datetimeFigureOut">
              <a:rPr lang="fa-IR" smtClean="0"/>
              <a:t>1445/12/18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369984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F0660-F68C-4B20-B5D0-68CA78AB3087}" type="datetimeFigureOut">
              <a:rPr lang="fa-IR" smtClean="0"/>
              <a:t>1445/12/18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67351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F0660-F68C-4B20-B5D0-68CA78AB3087}" type="datetimeFigureOut">
              <a:rPr lang="fa-IR" smtClean="0"/>
              <a:t>1445/12/18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050C7F6-51C5-4CC1-9B12-4B8801FF0455}" type="slidenum">
              <a:rPr lang="fa-IR" smtClean="0"/>
              <a:t>‹#›</a:t>
            </a:fld>
            <a:endParaRPr lang="fa-IR"/>
          </a:p>
        </p:txBody>
      </p:sp>
    </p:spTree>
    <p:extLst>
      <p:ext uri="{BB962C8B-B14F-4D97-AF65-F5344CB8AC3E}">
        <p14:creationId xmlns:p14="http://schemas.microsoft.com/office/powerpoint/2010/main" val="111092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AF0660-F68C-4B20-B5D0-68CA78AB3087}" type="datetimeFigureOut">
              <a:rPr lang="fa-IR" smtClean="0"/>
              <a:t>1445/12/18</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050C7F6-51C5-4CC1-9B12-4B8801FF0455}" type="slidenum">
              <a:rPr lang="fa-IR" smtClean="0"/>
              <a:t>‹#›</a:t>
            </a:fld>
            <a:endParaRPr lang="fa-IR"/>
          </a:p>
        </p:txBody>
      </p:sp>
    </p:spTree>
    <p:extLst>
      <p:ext uri="{BB962C8B-B14F-4D97-AF65-F5344CB8AC3E}">
        <p14:creationId xmlns:p14="http://schemas.microsoft.com/office/powerpoint/2010/main" val="1891882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4850"/>
            <a:ext cx="9144000" cy="1153129"/>
          </a:xfrm>
        </p:spPr>
        <p:txBody>
          <a:bodyPr>
            <a:normAutofit/>
          </a:bodyPr>
          <a:lstStyle/>
          <a:p>
            <a:r>
              <a:rPr lang="en-US" sz="2400" dirty="0" smtClean="0">
                <a:effectLst>
                  <a:outerShdw blurRad="38100" dist="38100" dir="2700000" algn="tl">
                    <a:srgbClr val="000000">
                      <a:alpha val="43137"/>
                    </a:srgbClr>
                  </a:outerShdw>
                </a:effectLst>
                <a:latin typeface="+mn-lt"/>
              </a:rPr>
              <a:t>IN THE NAME OF GOD</a:t>
            </a:r>
            <a:endParaRPr lang="fa-IR" sz="2400" dirty="0">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4826212" y="4439765"/>
            <a:ext cx="2733688" cy="943604"/>
          </a:xfrm>
        </p:spPr>
        <p:txBody>
          <a:bodyPr>
            <a:noAutofit/>
          </a:bodyPr>
          <a:lstStyle/>
          <a:p>
            <a:r>
              <a:rPr lang="en-US" i="1" dirty="0" smtClean="0"/>
              <a:t>Zahra Shiravand-MD</a:t>
            </a:r>
          </a:p>
          <a:p>
            <a:r>
              <a:rPr lang="en-US" i="1" dirty="0" smtClean="0"/>
              <a:t>June 2024</a:t>
            </a:r>
            <a:endParaRPr lang="fa-IR" i="1" dirty="0"/>
          </a:p>
        </p:txBody>
      </p:sp>
      <p:sp>
        <p:nvSpPr>
          <p:cNvPr id="4" name="Rectangle 3"/>
          <p:cNvSpPr/>
          <p:nvPr/>
        </p:nvSpPr>
        <p:spPr>
          <a:xfrm>
            <a:off x="3314629" y="2849648"/>
            <a:ext cx="5562741" cy="830997"/>
          </a:xfrm>
          <a:prstGeom prst="rect">
            <a:avLst/>
          </a:prstGeom>
        </p:spPr>
        <p:txBody>
          <a:bodyPr wrap="none">
            <a:spAutoFit/>
          </a:bodyPr>
          <a:lstStyle/>
          <a:p>
            <a:pPr algn="ctr"/>
            <a:r>
              <a:rPr lang="en-US" sz="4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rPr>
              <a:t>Case Presentation</a:t>
            </a:r>
            <a:endParaRPr lang="en-US" sz="4800" b="1" dirty="0">
              <a:solidFill>
                <a:schemeClr val="accent1">
                  <a:lumMod val="75000"/>
                </a:schemeClr>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7791" y="169730"/>
            <a:ext cx="1934762" cy="201391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41" y="334850"/>
            <a:ext cx="1711950" cy="1644075"/>
          </a:xfrm>
          <a:prstGeom prst="rect">
            <a:avLst/>
          </a:prstGeom>
        </p:spPr>
      </p:pic>
    </p:spTree>
    <p:extLst>
      <p:ext uri="{BB962C8B-B14F-4D97-AF65-F5344CB8AC3E}">
        <p14:creationId xmlns:p14="http://schemas.microsoft.com/office/powerpoint/2010/main" val="1036090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501" y="365125"/>
            <a:ext cx="10515600" cy="1325563"/>
          </a:xfrm>
        </p:spPr>
        <p:txBody>
          <a:bodyPr/>
          <a:lstStyle/>
          <a:p>
            <a:pPr algn="l" rtl="0"/>
            <a:r>
              <a:rPr lang="en-US" b="1" dirty="0">
                <a:solidFill>
                  <a:srgbClr val="00B0F0"/>
                </a:solidFill>
                <a:latin typeface="Arial" panose="020B0604020202020204" pitchFamily="34" charset="0"/>
              </a:rPr>
              <a:t>Present illness </a:t>
            </a:r>
            <a:endParaRPr lang="fa-IR" dirty="0"/>
          </a:p>
        </p:txBody>
      </p:sp>
      <p:sp>
        <p:nvSpPr>
          <p:cNvPr id="3" name="Content Placeholder 2"/>
          <p:cNvSpPr>
            <a:spLocks noGrp="1"/>
          </p:cNvSpPr>
          <p:nvPr>
            <p:ph idx="1"/>
          </p:nvPr>
        </p:nvSpPr>
        <p:spPr>
          <a:xfrm>
            <a:off x="979501" y="1690688"/>
            <a:ext cx="10232997" cy="4695598"/>
          </a:xfrm>
        </p:spPr>
        <p:txBody>
          <a:bodyPr>
            <a:normAutofit/>
          </a:bodyPr>
          <a:lstStyle/>
          <a:p>
            <a:pPr algn="just" rtl="0">
              <a:buClr>
                <a:srgbClr val="FF0000"/>
              </a:buClr>
              <a:buFont typeface="Wingdings" panose="05000000000000000000" pitchFamily="2" charset="2"/>
              <a:buChar char="§"/>
            </a:pPr>
            <a:r>
              <a:rPr lang="en-US" sz="2500" dirty="0"/>
              <a:t>During the ensuing years, serum cortisol and 24 UFC gradually increased despite treatment with </a:t>
            </a:r>
            <a:r>
              <a:rPr lang="en-US" sz="2500" dirty="0" smtClean="0"/>
              <a:t>ketoconazole </a:t>
            </a:r>
            <a:r>
              <a:rPr lang="en-US" sz="2500" dirty="0"/>
              <a:t>and a pituitary MRI showed </a:t>
            </a:r>
            <a:r>
              <a:rPr lang="en-US" sz="2500" b="1" dirty="0"/>
              <a:t>another 5 mm </a:t>
            </a:r>
            <a:r>
              <a:rPr lang="en-US" sz="2500" dirty="0"/>
              <a:t>mass in the pituitary. </a:t>
            </a:r>
            <a:endParaRPr lang="en-US" sz="2500" dirty="0" smtClean="0"/>
          </a:p>
          <a:p>
            <a:pPr algn="just" rtl="0">
              <a:buClr>
                <a:srgbClr val="FF0000"/>
              </a:buClr>
              <a:buFont typeface="Wingdings" panose="05000000000000000000" pitchFamily="2" charset="2"/>
              <a:buChar char="§"/>
            </a:pPr>
            <a:r>
              <a:rPr lang="en-US" sz="2500" dirty="0" smtClean="0"/>
              <a:t>In 1393 </a:t>
            </a:r>
            <a:r>
              <a:rPr lang="en-US" sz="2500" dirty="0"/>
              <a:t>we decided to send the patient for bilateral </a:t>
            </a:r>
            <a:r>
              <a:rPr lang="en-US" sz="2500" dirty="0" err="1"/>
              <a:t>adrenalectomy</a:t>
            </a:r>
            <a:r>
              <a:rPr lang="en-US" sz="2500" dirty="0"/>
              <a:t> because of sever osteoporosis, unresponsiveness to medical treatment and uncontrollable diabetes and </a:t>
            </a:r>
            <a:r>
              <a:rPr lang="en-US" sz="2500" dirty="0" smtClean="0"/>
              <a:t>hypertension, </a:t>
            </a:r>
            <a:r>
              <a:rPr lang="en-US" sz="2500" dirty="0"/>
              <a:t>The patient did not agree to do </a:t>
            </a:r>
            <a:r>
              <a:rPr lang="en-US" sz="2500" dirty="0" smtClean="0"/>
              <a:t>it.</a:t>
            </a:r>
            <a:endParaRPr lang="en-US" sz="2500" dirty="0"/>
          </a:p>
          <a:p>
            <a:pPr algn="just" rtl="0">
              <a:buClr>
                <a:srgbClr val="FF0000"/>
              </a:buClr>
              <a:buFont typeface="Wingdings" panose="05000000000000000000" pitchFamily="2" charset="2"/>
              <a:buChar char="§"/>
            </a:pPr>
            <a:r>
              <a:rPr lang="en-US" sz="2500" dirty="0" smtClean="0"/>
              <a:t>An </a:t>
            </a:r>
            <a:r>
              <a:rPr lang="en-US" sz="2500" dirty="0"/>
              <a:t>abdominal CT scan was requested which surprisingly showed a large oval shaped </a:t>
            </a:r>
            <a:r>
              <a:rPr lang="en-US" sz="2500" b="1" dirty="0"/>
              <a:t>left adrenal </a:t>
            </a:r>
            <a:r>
              <a:rPr lang="en-US" sz="2500" dirty="0"/>
              <a:t>mass measuring </a:t>
            </a:r>
            <a:r>
              <a:rPr lang="en-US" sz="2500" b="1" dirty="0"/>
              <a:t>66 by 48 mm </a:t>
            </a:r>
            <a:r>
              <a:rPr lang="en-US" sz="2500" dirty="0"/>
              <a:t>with minimal enhancement after contrast </a:t>
            </a:r>
            <a:r>
              <a:rPr lang="en-US" sz="2500" dirty="0" smtClean="0"/>
              <a:t>injection. The </a:t>
            </a:r>
            <a:r>
              <a:rPr lang="en-US" sz="2500" dirty="0"/>
              <a:t>mass was interpreted as a benign looking functional adrenal </a:t>
            </a:r>
            <a:r>
              <a:rPr lang="en-US" sz="2500" dirty="0" smtClean="0"/>
              <a:t>tumor.</a:t>
            </a:r>
          </a:p>
          <a:p>
            <a:pPr algn="just" rtl="0">
              <a:buClr>
                <a:srgbClr val="FF0000"/>
              </a:buClr>
              <a:buFont typeface="Wingdings" panose="05000000000000000000" pitchFamily="2" charset="2"/>
              <a:buChar char="§"/>
            </a:pPr>
            <a:endParaRPr lang="en-US" sz="2500" dirty="0" smtClean="0"/>
          </a:p>
          <a:p>
            <a:pPr algn="just" rtl="0">
              <a:buClr>
                <a:srgbClr val="FF0000"/>
              </a:buClr>
              <a:buFont typeface="Wingdings" panose="05000000000000000000" pitchFamily="2" charset="2"/>
              <a:buChar char="§"/>
            </a:pPr>
            <a:endParaRPr lang="en-US" sz="2500" dirty="0" smtClean="0"/>
          </a:p>
          <a:p>
            <a:pPr algn="just" rtl="0">
              <a:buClr>
                <a:srgbClr val="FF0000"/>
              </a:buClr>
              <a:buFont typeface="Wingdings" panose="05000000000000000000" pitchFamily="2" charset="2"/>
              <a:buChar char="§"/>
            </a:pPr>
            <a:endParaRPr lang="en-US" sz="2500" dirty="0" smtClean="0"/>
          </a:p>
          <a:p>
            <a:pPr algn="just" rtl="0">
              <a:buClr>
                <a:srgbClr val="FF0000"/>
              </a:buClr>
              <a:buFont typeface="Wingdings" panose="05000000000000000000" pitchFamily="2" charset="2"/>
              <a:buChar char="§"/>
            </a:pPr>
            <a:endParaRPr lang="fa-IR" sz="2500" dirty="0"/>
          </a:p>
        </p:txBody>
      </p:sp>
      <p:cxnSp>
        <p:nvCxnSpPr>
          <p:cNvPr id="4" name="Straight Connector 3"/>
          <p:cNvCxnSpPr/>
          <p:nvPr/>
        </p:nvCxnSpPr>
        <p:spPr>
          <a:xfrm>
            <a:off x="762683" y="1433649"/>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908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83" y="368681"/>
            <a:ext cx="10515600" cy="1325563"/>
          </a:xfrm>
        </p:spPr>
        <p:txBody>
          <a:bodyPr/>
          <a:lstStyle/>
          <a:p>
            <a:pPr algn="l" rtl="0"/>
            <a:r>
              <a:rPr lang="en-US" b="1" dirty="0">
                <a:solidFill>
                  <a:srgbClr val="00B0F0"/>
                </a:solidFill>
                <a:latin typeface="Arial" panose="020B0604020202020204" pitchFamily="34" charset="0"/>
              </a:rPr>
              <a:t>Present illness </a:t>
            </a:r>
            <a:endParaRPr lang="fa-IR" dirty="0"/>
          </a:p>
        </p:txBody>
      </p:sp>
      <p:sp>
        <p:nvSpPr>
          <p:cNvPr id="3" name="Content Placeholder 2"/>
          <p:cNvSpPr>
            <a:spLocks noGrp="1"/>
          </p:cNvSpPr>
          <p:nvPr>
            <p:ph idx="1"/>
          </p:nvPr>
        </p:nvSpPr>
        <p:spPr>
          <a:xfrm>
            <a:off x="762682" y="1694243"/>
            <a:ext cx="10210117" cy="4870329"/>
          </a:xfrm>
        </p:spPr>
        <p:txBody>
          <a:bodyPr>
            <a:normAutofit/>
          </a:bodyPr>
          <a:lstStyle/>
          <a:p>
            <a:pPr algn="just" rtl="0">
              <a:buClr>
                <a:srgbClr val="FF0000"/>
              </a:buClr>
              <a:buFont typeface="Wingdings" panose="05000000000000000000" pitchFamily="2" charset="2"/>
              <a:buChar char="§"/>
            </a:pPr>
            <a:r>
              <a:rPr lang="en-US" sz="2600" dirty="0" smtClean="0"/>
              <a:t>The </a:t>
            </a:r>
            <a:r>
              <a:rPr lang="en-US" sz="2600" dirty="0"/>
              <a:t>patient was asked to bring all her previous images for review.  </a:t>
            </a:r>
            <a:endParaRPr lang="en-US" sz="2600" dirty="0" smtClean="0"/>
          </a:p>
          <a:p>
            <a:pPr algn="just" rtl="0">
              <a:buClr>
                <a:srgbClr val="FF0000"/>
              </a:buClr>
              <a:buFont typeface="Wingdings" panose="05000000000000000000" pitchFamily="2" charset="2"/>
              <a:buChar char="§"/>
            </a:pPr>
            <a:r>
              <a:rPr lang="en-US" sz="2600" dirty="0" smtClean="0"/>
              <a:t>Review </a:t>
            </a:r>
            <a:r>
              <a:rPr lang="en-US" sz="2600" dirty="0"/>
              <a:t>of the abdominal CT scan done at </a:t>
            </a:r>
            <a:r>
              <a:rPr lang="en-US" sz="2600" dirty="0" smtClean="0"/>
              <a:t>1378 </a:t>
            </a:r>
            <a:r>
              <a:rPr lang="en-US" sz="2600" dirty="0"/>
              <a:t>revealed that she had a left adrenal mass at that time which had been passed unnoticed. </a:t>
            </a:r>
            <a:endParaRPr lang="en-US" sz="2600" dirty="0" smtClean="0"/>
          </a:p>
          <a:p>
            <a:pPr algn="just" rtl="0">
              <a:buClr>
                <a:srgbClr val="FF0000"/>
              </a:buClr>
              <a:buFont typeface="Wingdings" panose="05000000000000000000" pitchFamily="2" charset="2"/>
              <a:buChar char="§"/>
            </a:pPr>
            <a:r>
              <a:rPr lang="en-US" sz="2600" dirty="0" smtClean="0"/>
              <a:t>Comparison </a:t>
            </a:r>
            <a:r>
              <a:rPr lang="en-US" sz="2600" dirty="0"/>
              <a:t>of the 2 </a:t>
            </a:r>
            <a:r>
              <a:rPr lang="en-US" sz="2600" dirty="0" smtClean="0"/>
              <a:t>imagines </a:t>
            </a:r>
            <a:r>
              <a:rPr lang="en-US" sz="2600" dirty="0"/>
              <a:t>showed that the mass had increased markedly during these </a:t>
            </a:r>
            <a:r>
              <a:rPr lang="en-US" sz="2600" dirty="0" smtClean="0"/>
              <a:t>years.</a:t>
            </a:r>
          </a:p>
          <a:p>
            <a:pPr algn="just" rtl="0">
              <a:buClr>
                <a:srgbClr val="FF0000"/>
              </a:buClr>
              <a:buFont typeface="Wingdings" panose="05000000000000000000" pitchFamily="2" charset="2"/>
              <a:buChar char="§"/>
            </a:pPr>
            <a:r>
              <a:rPr lang="en-US" sz="2400" dirty="0" smtClean="0"/>
              <a:t>The patient was prepared for laparoscopic surgery. a </a:t>
            </a:r>
            <a:r>
              <a:rPr lang="en-US" sz="2400" dirty="0"/>
              <a:t>preoperative exercise test was positive for coronary artery disease and the patient underwent coronary </a:t>
            </a:r>
            <a:r>
              <a:rPr lang="en-US" sz="2400" dirty="0" smtClean="0"/>
              <a:t>angioplasty(PCI on RCA). </a:t>
            </a:r>
          </a:p>
          <a:p>
            <a:pPr algn="just" rtl="0">
              <a:buClr>
                <a:srgbClr val="FF0000"/>
              </a:buClr>
              <a:buFont typeface="Wingdings" panose="05000000000000000000" pitchFamily="2" charset="2"/>
              <a:buChar char="§"/>
            </a:pPr>
            <a:r>
              <a:rPr lang="en-US" sz="2400" dirty="0" smtClean="0"/>
              <a:t>The </a:t>
            </a:r>
            <a:r>
              <a:rPr lang="en-US" sz="2400" dirty="0"/>
              <a:t>patient underwent laparoscopic </a:t>
            </a:r>
            <a:r>
              <a:rPr lang="en-US" sz="2400" dirty="0" smtClean="0"/>
              <a:t>surgery</a:t>
            </a:r>
            <a:r>
              <a:rPr lang="en-US" sz="2400" b="1" dirty="0"/>
              <a:t> </a:t>
            </a:r>
            <a:r>
              <a:rPr lang="en-US" sz="2400" dirty="0" smtClean="0"/>
              <a:t>in 95/8/10 </a:t>
            </a:r>
            <a:r>
              <a:rPr lang="en-US" sz="2400" dirty="0"/>
              <a:t>for excision of the left adrenal mass. </a:t>
            </a:r>
            <a:r>
              <a:rPr lang="en-US" sz="2400" dirty="0" smtClean="0"/>
              <a:t>surgery </a:t>
            </a:r>
            <a:r>
              <a:rPr lang="en-US" sz="2400" dirty="0"/>
              <a:t>was uneventful and a lobulated, partly encapsulated mass measuring </a:t>
            </a:r>
            <a:r>
              <a:rPr lang="en-US" sz="2400" b="1" dirty="0"/>
              <a:t>9 by 5 by 5 cm and weighing 85 </a:t>
            </a:r>
            <a:r>
              <a:rPr lang="en-US" sz="2400" b="1" dirty="0" smtClean="0"/>
              <a:t>gr </a:t>
            </a:r>
            <a:r>
              <a:rPr lang="en-US" sz="2400" dirty="0"/>
              <a:t>was extracted. </a:t>
            </a:r>
            <a:endParaRPr lang="en-US" sz="2400" dirty="0" smtClean="0"/>
          </a:p>
        </p:txBody>
      </p:sp>
      <p:cxnSp>
        <p:nvCxnSpPr>
          <p:cNvPr id="4" name="Straight Connector 3"/>
          <p:cNvCxnSpPr/>
          <p:nvPr/>
        </p:nvCxnSpPr>
        <p:spPr>
          <a:xfrm>
            <a:off x="762683" y="1433649"/>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641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5301" y="0"/>
            <a:ext cx="5203733" cy="6858000"/>
          </a:xfrm>
          <a:prstGeom prst="rect">
            <a:avLst/>
          </a:prstGeom>
        </p:spPr>
      </p:pic>
      <p:sp>
        <p:nvSpPr>
          <p:cNvPr id="7" name="Rounded Rectangle 6"/>
          <p:cNvSpPr/>
          <p:nvPr/>
        </p:nvSpPr>
        <p:spPr>
          <a:xfrm>
            <a:off x="6182436" y="3657600"/>
            <a:ext cx="1487606" cy="3957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TextBox 2"/>
          <p:cNvSpPr txBox="1"/>
          <p:nvPr/>
        </p:nvSpPr>
        <p:spPr>
          <a:xfrm>
            <a:off x="641445" y="1610436"/>
            <a:ext cx="1965277" cy="430887"/>
          </a:xfrm>
          <a:prstGeom prst="rect">
            <a:avLst/>
          </a:prstGeom>
          <a:noFill/>
        </p:spPr>
        <p:txBody>
          <a:bodyPr wrap="square" rtlCol="1">
            <a:spAutoFit/>
          </a:bodyPr>
          <a:lstStyle/>
          <a:p>
            <a:pPr marL="342900" indent="-342900" algn="r" rtl="0">
              <a:buFont typeface="Wingdings" panose="05000000000000000000" pitchFamily="2" charset="2"/>
              <a:buChar char="Ø"/>
            </a:pPr>
            <a:r>
              <a:rPr lang="en-US" sz="2200" dirty="0" smtClean="0"/>
              <a:t>1395/8/10</a:t>
            </a:r>
            <a:endParaRPr lang="fa-IR" sz="2200" dirty="0"/>
          </a:p>
        </p:txBody>
      </p:sp>
      <p:sp>
        <p:nvSpPr>
          <p:cNvPr id="2" name="Rounded Rectangle 1"/>
          <p:cNvSpPr/>
          <p:nvPr/>
        </p:nvSpPr>
        <p:spPr>
          <a:xfrm>
            <a:off x="4031087" y="540913"/>
            <a:ext cx="1081826" cy="128788"/>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214031" y="4443212"/>
            <a:ext cx="425003" cy="218941"/>
          </a:xfrm>
          <a:prstGeom prst="roundRect">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146997" y="669701"/>
            <a:ext cx="798490" cy="180305"/>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670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361" y="0"/>
            <a:ext cx="5322627" cy="6858000"/>
          </a:xfrm>
          <a:prstGeom prst="rect">
            <a:avLst/>
          </a:prstGeom>
        </p:spPr>
      </p:pic>
      <p:sp>
        <p:nvSpPr>
          <p:cNvPr id="3" name="Rounded Rectangle 2"/>
          <p:cNvSpPr/>
          <p:nvPr/>
        </p:nvSpPr>
        <p:spPr>
          <a:xfrm>
            <a:off x="4258101" y="2265528"/>
            <a:ext cx="1528549" cy="5595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ounded Rectangle 3"/>
          <p:cNvSpPr/>
          <p:nvPr/>
        </p:nvSpPr>
        <p:spPr>
          <a:xfrm>
            <a:off x="8268237" y="4868214"/>
            <a:ext cx="643751" cy="167425"/>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514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76" y="116871"/>
            <a:ext cx="10515600" cy="1325563"/>
          </a:xfrm>
        </p:spPr>
        <p:txBody>
          <a:bodyPr/>
          <a:lstStyle/>
          <a:p>
            <a:pPr algn="l" rtl="0"/>
            <a:r>
              <a:rPr lang="en-US" b="1" dirty="0">
                <a:solidFill>
                  <a:srgbClr val="00B0F0"/>
                </a:solidFill>
                <a:latin typeface="Arial" panose="020B0604020202020204" pitchFamily="34" charset="0"/>
              </a:rPr>
              <a:t>Present illness </a:t>
            </a:r>
            <a:endParaRPr lang="fa-IR" dirty="0"/>
          </a:p>
        </p:txBody>
      </p:sp>
      <p:sp>
        <p:nvSpPr>
          <p:cNvPr id="3" name="Content Placeholder 2"/>
          <p:cNvSpPr>
            <a:spLocks noGrp="1"/>
          </p:cNvSpPr>
          <p:nvPr>
            <p:ph idx="1"/>
          </p:nvPr>
        </p:nvSpPr>
        <p:spPr>
          <a:xfrm>
            <a:off x="921376" y="1442434"/>
            <a:ext cx="10349248" cy="5016514"/>
          </a:xfrm>
        </p:spPr>
        <p:txBody>
          <a:bodyPr>
            <a:normAutofit/>
          </a:bodyPr>
          <a:lstStyle/>
          <a:p>
            <a:pPr algn="just" rtl="0">
              <a:buClr>
                <a:srgbClr val="FF0000"/>
              </a:buClr>
              <a:buFont typeface="Wingdings" panose="05000000000000000000" pitchFamily="2" charset="2"/>
              <a:buChar char="§"/>
            </a:pPr>
            <a:r>
              <a:rPr lang="en-US" sz="2600" dirty="0" smtClean="0"/>
              <a:t>The patient came to doctor after 2 weeks for re evaluation. </a:t>
            </a:r>
          </a:p>
          <a:p>
            <a:pPr algn="just" rtl="0">
              <a:buClr>
                <a:srgbClr val="FF0000"/>
              </a:buClr>
              <a:buFont typeface="Wingdings" panose="05000000000000000000" pitchFamily="2" charset="2"/>
              <a:buChar char="§"/>
            </a:pPr>
            <a:r>
              <a:rPr lang="en-US" sz="2600" dirty="0" smtClean="0"/>
              <a:t>Her blood pressure and glucose were still very high and facial puffiness had not changed at all. Early morning Serum cortisol was </a:t>
            </a:r>
            <a:r>
              <a:rPr lang="en-US" sz="2600" b="1" dirty="0" smtClean="0"/>
              <a:t>27µg/dl</a:t>
            </a:r>
            <a:r>
              <a:rPr lang="en-US" sz="2600" dirty="0" smtClean="0"/>
              <a:t> and the 24 hour UFC was </a:t>
            </a:r>
            <a:r>
              <a:rPr lang="en-US" sz="2600" b="1" dirty="0" smtClean="0"/>
              <a:t>193µg</a:t>
            </a:r>
            <a:r>
              <a:rPr lang="en-US" sz="2600" dirty="0" smtClean="0"/>
              <a:t>(36-137)</a:t>
            </a:r>
            <a:r>
              <a:rPr lang="en-US" sz="2600" b="1" dirty="0" smtClean="0"/>
              <a:t> </a:t>
            </a:r>
            <a:r>
              <a:rPr lang="en-US" sz="2600" dirty="0" smtClean="0"/>
              <a:t>and</a:t>
            </a:r>
            <a:r>
              <a:rPr lang="en-US" sz="2600" b="1" dirty="0" smtClean="0"/>
              <a:t> ACTH </a:t>
            </a:r>
            <a:r>
              <a:rPr lang="en-US" sz="2600" dirty="0" smtClean="0"/>
              <a:t>was</a:t>
            </a:r>
            <a:r>
              <a:rPr lang="en-US" sz="2600" b="1" dirty="0" smtClean="0"/>
              <a:t> 49 </a:t>
            </a:r>
            <a:r>
              <a:rPr lang="en-US" sz="2600" b="1" dirty="0" err="1" smtClean="0"/>
              <a:t>pg</a:t>
            </a:r>
            <a:r>
              <a:rPr lang="en-US" sz="2600" b="1" dirty="0" smtClean="0"/>
              <a:t>/ml</a:t>
            </a:r>
            <a:r>
              <a:rPr lang="en-US" sz="2600" dirty="0"/>
              <a:t> (9-52). </a:t>
            </a:r>
            <a:endParaRPr lang="en-US" sz="2600" dirty="0" smtClean="0"/>
          </a:p>
          <a:p>
            <a:pPr algn="just" rtl="0">
              <a:buClr>
                <a:srgbClr val="FF0000"/>
              </a:buClr>
              <a:buFont typeface="Wingdings" panose="05000000000000000000" pitchFamily="2" charset="2"/>
              <a:buChar char="§"/>
            </a:pPr>
            <a:r>
              <a:rPr lang="en-US" sz="2600" dirty="0" smtClean="0"/>
              <a:t>An </a:t>
            </a:r>
            <a:r>
              <a:rPr lang="en-US" sz="2600" dirty="0"/>
              <a:t>MRI of the abdomen revealed a </a:t>
            </a:r>
            <a:r>
              <a:rPr lang="en-US" sz="2600" dirty="0">
                <a:solidFill>
                  <a:srgbClr val="FF0000"/>
                </a:solidFill>
              </a:rPr>
              <a:t>significant adrenal </a:t>
            </a:r>
            <a:r>
              <a:rPr lang="en-US" sz="2600" dirty="0" smtClean="0">
                <a:solidFill>
                  <a:srgbClr val="FF0000"/>
                </a:solidFill>
              </a:rPr>
              <a:t>remnant (44×33 mm). </a:t>
            </a:r>
          </a:p>
          <a:p>
            <a:pPr algn="just" rtl="0">
              <a:buClr>
                <a:srgbClr val="FF0000"/>
              </a:buClr>
              <a:buFont typeface="Wingdings" panose="05000000000000000000" pitchFamily="2" charset="2"/>
              <a:buChar char="§"/>
            </a:pPr>
            <a:r>
              <a:rPr lang="en-US" sz="2600" dirty="0" smtClean="0"/>
              <a:t>We </a:t>
            </a:r>
            <a:r>
              <a:rPr lang="en-US" sz="2600" dirty="0"/>
              <a:t>tried to convince her for reoperation but she refused the surgery. </a:t>
            </a:r>
            <a:r>
              <a:rPr lang="en-US" sz="2600" dirty="0" smtClean="0"/>
              <a:t>indeed </a:t>
            </a:r>
            <a:r>
              <a:rPr lang="en-US" sz="2600" dirty="0"/>
              <a:t>she had been tired from so much operations that could not have helped her. </a:t>
            </a:r>
            <a:endParaRPr lang="en-US" sz="2600" dirty="0" smtClean="0"/>
          </a:p>
          <a:p>
            <a:pPr algn="just" rtl="0">
              <a:buClr>
                <a:srgbClr val="FF0000"/>
              </a:buClr>
              <a:buFont typeface="Wingdings" panose="05000000000000000000" pitchFamily="2" charset="2"/>
              <a:buChar char="§"/>
            </a:pPr>
            <a:r>
              <a:rPr lang="en-US" sz="2600" dirty="0" smtClean="0"/>
              <a:t>Ketoconazole </a:t>
            </a:r>
            <a:r>
              <a:rPr lang="en-US" sz="2600" dirty="0"/>
              <a:t>was restarted and medical management was continued for about 1 </a:t>
            </a:r>
            <a:r>
              <a:rPr lang="en-US" sz="2600" dirty="0" smtClean="0"/>
              <a:t>year.</a:t>
            </a:r>
          </a:p>
          <a:p>
            <a:pPr algn="just" rtl="0">
              <a:buClr>
                <a:srgbClr val="FF0000"/>
              </a:buClr>
              <a:buFont typeface="Wingdings" panose="05000000000000000000" pitchFamily="2" charset="2"/>
              <a:buChar char="Ø"/>
            </a:pPr>
            <a:endParaRPr lang="en-US" sz="2600" dirty="0" smtClean="0"/>
          </a:p>
          <a:p>
            <a:pPr algn="just" rtl="0">
              <a:buClr>
                <a:srgbClr val="FF0000"/>
              </a:buClr>
              <a:buFont typeface="Wingdings" panose="05000000000000000000" pitchFamily="2" charset="2"/>
              <a:buChar char="Ø"/>
            </a:pPr>
            <a:endParaRPr lang="en-US" sz="2600" dirty="0" smtClean="0"/>
          </a:p>
          <a:p>
            <a:pPr algn="just" rtl="0">
              <a:buClr>
                <a:srgbClr val="FF0000"/>
              </a:buClr>
              <a:buFont typeface="Wingdings" panose="05000000000000000000" pitchFamily="2" charset="2"/>
              <a:buChar char="§"/>
            </a:pPr>
            <a:endParaRPr lang="fa-IR" sz="2600" dirty="0"/>
          </a:p>
        </p:txBody>
      </p:sp>
      <p:cxnSp>
        <p:nvCxnSpPr>
          <p:cNvPr id="4" name="Straight Connector 3"/>
          <p:cNvCxnSpPr/>
          <p:nvPr/>
        </p:nvCxnSpPr>
        <p:spPr>
          <a:xfrm>
            <a:off x="921376" y="124258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071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76" y="116871"/>
            <a:ext cx="10515600" cy="1325563"/>
          </a:xfrm>
        </p:spPr>
        <p:txBody>
          <a:bodyPr/>
          <a:lstStyle/>
          <a:p>
            <a:pPr algn="l" rtl="0"/>
            <a:r>
              <a:rPr lang="en-US" b="1" dirty="0">
                <a:solidFill>
                  <a:srgbClr val="00B0F0"/>
                </a:solidFill>
                <a:latin typeface="Arial" panose="020B0604020202020204" pitchFamily="34" charset="0"/>
              </a:rPr>
              <a:t>Present illness </a:t>
            </a:r>
            <a:endParaRPr lang="fa-IR" dirty="0"/>
          </a:p>
        </p:txBody>
      </p:sp>
      <p:sp>
        <p:nvSpPr>
          <p:cNvPr id="3" name="Content Placeholder 2"/>
          <p:cNvSpPr>
            <a:spLocks noGrp="1"/>
          </p:cNvSpPr>
          <p:nvPr>
            <p:ph idx="1"/>
          </p:nvPr>
        </p:nvSpPr>
        <p:spPr>
          <a:xfrm>
            <a:off x="921376" y="1919528"/>
            <a:ext cx="10349248" cy="3816183"/>
          </a:xfrm>
        </p:spPr>
        <p:txBody>
          <a:bodyPr>
            <a:normAutofit/>
          </a:bodyPr>
          <a:lstStyle/>
          <a:p>
            <a:pPr algn="l" rtl="0">
              <a:buClr>
                <a:srgbClr val="FF0000"/>
              </a:buClr>
              <a:buFont typeface="Wingdings" panose="05000000000000000000" pitchFamily="2" charset="2"/>
              <a:buChar char="§"/>
            </a:pPr>
            <a:r>
              <a:rPr lang="en-US" sz="2500" dirty="0" smtClean="0"/>
              <a:t>She </a:t>
            </a:r>
            <a:r>
              <a:rPr lang="en-US" sz="2500" dirty="0"/>
              <a:t>was finally convinced to go for </a:t>
            </a:r>
            <a:r>
              <a:rPr lang="en-US" sz="2500" dirty="0" smtClean="0"/>
              <a:t>re-surgery (open) in 97/3/1 :</a:t>
            </a:r>
            <a:endParaRPr lang="fa-IR" sz="2500" dirty="0"/>
          </a:p>
        </p:txBody>
      </p:sp>
      <p:cxnSp>
        <p:nvCxnSpPr>
          <p:cNvPr id="4" name="Straight Connector 3"/>
          <p:cNvCxnSpPr/>
          <p:nvPr/>
        </p:nvCxnSpPr>
        <p:spPr>
          <a:xfrm>
            <a:off x="921376" y="124258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273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8860" y="0"/>
            <a:ext cx="5964072" cy="6858000"/>
          </a:xfrm>
          <a:prstGeom prst="rect">
            <a:avLst/>
          </a:prstGeom>
        </p:spPr>
      </p:pic>
      <p:sp>
        <p:nvSpPr>
          <p:cNvPr id="2" name="Rounded Rectangle 1"/>
          <p:cNvSpPr/>
          <p:nvPr/>
        </p:nvSpPr>
        <p:spPr>
          <a:xfrm>
            <a:off x="3142445" y="4108361"/>
            <a:ext cx="5318975" cy="8886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631842" y="566670"/>
            <a:ext cx="1171978" cy="399245"/>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284113" y="5074276"/>
            <a:ext cx="5177307" cy="579549"/>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8740" y="1248673"/>
            <a:ext cx="1801505" cy="430887"/>
          </a:xfrm>
          <a:prstGeom prst="rect">
            <a:avLst/>
          </a:prstGeom>
          <a:noFill/>
        </p:spPr>
        <p:txBody>
          <a:bodyPr wrap="square" rtlCol="1">
            <a:spAutoFit/>
          </a:bodyPr>
          <a:lstStyle/>
          <a:p>
            <a:pPr marL="285750" indent="-285750" algn="l" rtl="0">
              <a:buFont typeface="Wingdings" panose="05000000000000000000" pitchFamily="2" charset="2"/>
              <a:buChar char="Ø"/>
            </a:pPr>
            <a:r>
              <a:rPr lang="en-US" sz="2200" smtClean="0"/>
              <a:t>1397/3/1</a:t>
            </a:r>
            <a:endParaRPr lang="fa-IR" sz="2200" dirty="0"/>
          </a:p>
        </p:txBody>
      </p:sp>
    </p:spTree>
    <p:extLst>
      <p:ext uri="{BB962C8B-B14F-4D97-AF65-F5344CB8AC3E}">
        <p14:creationId xmlns:p14="http://schemas.microsoft.com/office/powerpoint/2010/main" val="3621553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1689" y="0"/>
            <a:ext cx="5513695" cy="6858000"/>
          </a:xfrm>
          <a:prstGeom prst="rect">
            <a:avLst/>
          </a:prstGeom>
        </p:spPr>
      </p:pic>
      <p:sp>
        <p:nvSpPr>
          <p:cNvPr id="9" name="Rounded Rectangle 8"/>
          <p:cNvSpPr/>
          <p:nvPr/>
        </p:nvSpPr>
        <p:spPr>
          <a:xfrm>
            <a:off x="3452882" y="3246028"/>
            <a:ext cx="2415655" cy="6708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ed Rectangle 7"/>
          <p:cNvSpPr/>
          <p:nvPr/>
        </p:nvSpPr>
        <p:spPr>
          <a:xfrm>
            <a:off x="3889420" y="656823"/>
            <a:ext cx="862884" cy="33485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452882" y="4043965"/>
            <a:ext cx="4969901" cy="97879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224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76" y="116871"/>
            <a:ext cx="10515600" cy="1325563"/>
          </a:xfrm>
        </p:spPr>
        <p:txBody>
          <a:bodyPr/>
          <a:lstStyle/>
          <a:p>
            <a:pPr algn="l" rtl="0"/>
            <a:r>
              <a:rPr lang="en-US" b="1" dirty="0">
                <a:solidFill>
                  <a:srgbClr val="00B0F0"/>
                </a:solidFill>
                <a:latin typeface="Arial" panose="020B0604020202020204" pitchFamily="34" charset="0"/>
              </a:rPr>
              <a:t>Present illness </a:t>
            </a:r>
            <a:endParaRPr lang="fa-IR" dirty="0"/>
          </a:p>
        </p:txBody>
      </p:sp>
      <p:sp>
        <p:nvSpPr>
          <p:cNvPr id="3" name="Content Placeholder 2"/>
          <p:cNvSpPr>
            <a:spLocks noGrp="1"/>
          </p:cNvSpPr>
          <p:nvPr>
            <p:ph idx="1"/>
          </p:nvPr>
        </p:nvSpPr>
        <p:spPr>
          <a:xfrm>
            <a:off x="921376" y="1442434"/>
            <a:ext cx="10349248" cy="5016514"/>
          </a:xfrm>
        </p:spPr>
        <p:txBody>
          <a:bodyPr>
            <a:normAutofit/>
          </a:bodyPr>
          <a:lstStyle/>
          <a:p>
            <a:pPr algn="just" rtl="0">
              <a:buClr>
                <a:srgbClr val="FF0000"/>
              </a:buClr>
              <a:buFont typeface="Wingdings" panose="05000000000000000000" pitchFamily="2" charset="2"/>
              <a:buChar char="§"/>
            </a:pPr>
            <a:r>
              <a:rPr lang="en-US" sz="2500" dirty="0"/>
              <a:t>One month after the surgery, the patient underwent abdominal CT and the only positive finding </a:t>
            </a:r>
            <a:r>
              <a:rPr lang="en-US" sz="2500" dirty="0" smtClean="0"/>
              <a:t>was </a:t>
            </a:r>
            <a:r>
              <a:rPr lang="en-US" sz="2500" b="1" dirty="0" smtClean="0"/>
              <a:t>right </a:t>
            </a:r>
            <a:r>
              <a:rPr lang="en-US" sz="2500" b="1" dirty="0"/>
              <a:t>adrenal hyperplasia </a:t>
            </a:r>
            <a:r>
              <a:rPr lang="en-US" sz="2500" dirty="0"/>
              <a:t>and the tests were as </a:t>
            </a:r>
            <a:r>
              <a:rPr lang="en-US" sz="2500" dirty="0" smtClean="0"/>
              <a:t>follows: </a:t>
            </a:r>
          </a:p>
          <a:p>
            <a:pPr marL="0" indent="0" algn="just" rtl="0">
              <a:buClr>
                <a:srgbClr val="FF0000"/>
              </a:buClr>
              <a:buNone/>
            </a:pPr>
            <a:r>
              <a:rPr lang="en-US" sz="2500" i="1" dirty="0"/>
              <a:t>(</a:t>
            </a:r>
            <a:r>
              <a:rPr lang="en-US" sz="2500" i="1" dirty="0" smtClean="0"/>
              <a:t>without ketoconazole)</a:t>
            </a:r>
          </a:p>
          <a:p>
            <a:pPr marL="0" lvl="0" indent="0" algn="just" rtl="0">
              <a:buClr>
                <a:srgbClr val="FF0000"/>
              </a:buClr>
              <a:buNone/>
            </a:pPr>
            <a:endParaRPr lang="en-US" sz="2500" dirty="0" smtClean="0"/>
          </a:p>
          <a:p>
            <a:pPr lvl="0" algn="just" rtl="0">
              <a:buClr>
                <a:srgbClr val="FF0000"/>
              </a:buClr>
              <a:buFont typeface="Wingdings" panose="05000000000000000000" pitchFamily="2" charset="2"/>
              <a:buChar char="Ø"/>
            </a:pPr>
            <a:r>
              <a:rPr lang="en-US" sz="2500" dirty="0" smtClean="0"/>
              <a:t>Serum cortisol: </a:t>
            </a:r>
            <a:r>
              <a:rPr lang="en-US" sz="2500" b="1" dirty="0" smtClean="0"/>
              <a:t>18 </a:t>
            </a:r>
            <a:r>
              <a:rPr lang="en-US" sz="2400" b="1" dirty="0" smtClean="0"/>
              <a:t>µg/dl</a:t>
            </a:r>
          </a:p>
          <a:p>
            <a:pPr lvl="0" algn="just" rtl="0">
              <a:buClr>
                <a:srgbClr val="FF0000"/>
              </a:buClr>
              <a:buFont typeface="Wingdings" panose="05000000000000000000" pitchFamily="2" charset="2"/>
              <a:buChar char="Ø"/>
            </a:pPr>
            <a:r>
              <a:rPr lang="en-US" sz="2400" dirty="0" smtClean="0"/>
              <a:t>ACTH: </a:t>
            </a:r>
            <a:r>
              <a:rPr lang="en-US" sz="2400" b="1" dirty="0" smtClean="0"/>
              <a:t>104 </a:t>
            </a:r>
            <a:r>
              <a:rPr lang="en-US" sz="2400" b="1" dirty="0" err="1" smtClean="0"/>
              <a:t>pg</a:t>
            </a:r>
            <a:r>
              <a:rPr lang="en-US" sz="2400" b="1" dirty="0" smtClean="0"/>
              <a:t>/ml</a:t>
            </a:r>
          </a:p>
          <a:p>
            <a:pPr lvl="0" algn="just" rtl="0">
              <a:buClr>
                <a:srgbClr val="FF0000"/>
              </a:buClr>
              <a:buFont typeface="Wingdings" panose="05000000000000000000" pitchFamily="2" charset="2"/>
              <a:buChar char="Ø"/>
            </a:pPr>
            <a:r>
              <a:rPr lang="en-US" sz="2400" dirty="0" smtClean="0"/>
              <a:t>24h cortisol: </a:t>
            </a:r>
            <a:r>
              <a:rPr lang="en-US" sz="2400" b="1" dirty="0" smtClean="0"/>
              <a:t>187 µg </a:t>
            </a:r>
            <a:r>
              <a:rPr lang="en-US" sz="2400" dirty="0" smtClean="0"/>
              <a:t>(36-137)  v: 1150 &amp; Cr: 840</a:t>
            </a:r>
          </a:p>
          <a:p>
            <a:pPr algn="just" rtl="0">
              <a:buClr>
                <a:srgbClr val="FF0000"/>
              </a:buClr>
              <a:buFont typeface="Wingdings" panose="05000000000000000000" pitchFamily="2" charset="2"/>
              <a:buChar char="Ø"/>
            </a:pPr>
            <a:endParaRPr lang="en-US" sz="2400" dirty="0" smtClean="0"/>
          </a:p>
          <a:p>
            <a:pPr algn="just" rtl="0">
              <a:buClr>
                <a:srgbClr val="FF0000"/>
              </a:buClr>
              <a:buFont typeface="Wingdings" panose="05000000000000000000" pitchFamily="2" charset="2"/>
              <a:buChar char="§"/>
            </a:pPr>
            <a:r>
              <a:rPr lang="en-US" sz="2400" dirty="0" smtClean="0"/>
              <a:t>Octero </a:t>
            </a:r>
            <a:r>
              <a:rPr lang="en-US" sz="2400" dirty="0"/>
              <a:t>scan: normal</a:t>
            </a:r>
          </a:p>
          <a:p>
            <a:pPr lvl="0" algn="just" rtl="0">
              <a:buClr>
                <a:srgbClr val="FF0000"/>
              </a:buClr>
              <a:buFont typeface="Wingdings" panose="05000000000000000000" pitchFamily="2" charset="2"/>
              <a:buChar char="Ø"/>
            </a:pPr>
            <a:endParaRPr lang="en-US" sz="2400" dirty="0" smtClean="0"/>
          </a:p>
          <a:p>
            <a:pPr lvl="0" algn="just" rtl="0">
              <a:buClr>
                <a:srgbClr val="FF0000"/>
              </a:buClr>
              <a:buFont typeface="Wingdings" panose="05000000000000000000" pitchFamily="2" charset="2"/>
              <a:buChar char="§"/>
            </a:pPr>
            <a:endParaRPr lang="fa-IR" sz="2400" dirty="0"/>
          </a:p>
          <a:p>
            <a:pPr algn="just" rtl="0">
              <a:buClr>
                <a:srgbClr val="FF0000"/>
              </a:buClr>
              <a:buFont typeface="Wingdings" panose="05000000000000000000" pitchFamily="2" charset="2"/>
              <a:buChar char="§"/>
            </a:pPr>
            <a:endParaRPr lang="en-US" sz="2500" dirty="0" smtClean="0"/>
          </a:p>
          <a:p>
            <a:pPr marL="0" indent="0" algn="just" rtl="0">
              <a:buClr>
                <a:srgbClr val="FF0000"/>
              </a:buClr>
              <a:buNone/>
            </a:pPr>
            <a:endParaRPr lang="fa-IR" sz="2500" dirty="0"/>
          </a:p>
        </p:txBody>
      </p:sp>
      <p:cxnSp>
        <p:nvCxnSpPr>
          <p:cNvPr id="4" name="Straight Connector 3"/>
          <p:cNvCxnSpPr/>
          <p:nvPr/>
        </p:nvCxnSpPr>
        <p:spPr>
          <a:xfrm>
            <a:off x="921376" y="124258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1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76" y="116872"/>
            <a:ext cx="10515600" cy="1125710"/>
          </a:xfrm>
        </p:spPr>
        <p:txBody>
          <a:bodyPr/>
          <a:lstStyle/>
          <a:p>
            <a:pPr algn="l" rtl="0"/>
            <a:r>
              <a:rPr lang="en-US" b="1" dirty="0">
                <a:solidFill>
                  <a:srgbClr val="00B0F0"/>
                </a:solidFill>
                <a:latin typeface="Arial" panose="020B0604020202020204" pitchFamily="34" charset="0"/>
              </a:rPr>
              <a:t>Present illness </a:t>
            </a:r>
            <a:endParaRPr lang="fa-IR" dirty="0"/>
          </a:p>
        </p:txBody>
      </p:sp>
      <p:sp>
        <p:nvSpPr>
          <p:cNvPr id="3" name="Content Placeholder 2"/>
          <p:cNvSpPr>
            <a:spLocks noGrp="1"/>
          </p:cNvSpPr>
          <p:nvPr>
            <p:ph idx="1"/>
          </p:nvPr>
        </p:nvSpPr>
        <p:spPr>
          <a:xfrm>
            <a:off x="921376" y="1146219"/>
            <a:ext cx="10349248" cy="5576553"/>
          </a:xfrm>
        </p:spPr>
        <p:txBody>
          <a:bodyPr>
            <a:normAutofit/>
          </a:bodyPr>
          <a:lstStyle/>
          <a:p>
            <a:pPr algn="just" rtl="0">
              <a:buClr>
                <a:srgbClr val="FF0000"/>
              </a:buClr>
              <a:buFont typeface="Wingdings" panose="05000000000000000000" pitchFamily="2" charset="2"/>
              <a:buChar char="§"/>
            </a:pPr>
            <a:r>
              <a:rPr lang="en-US" sz="2400" dirty="0"/>
              <a:t>The attending physician was changed </a:t>
            </a:r>
            <a:r>
              <a:rPr lang="en-US" sz="2400" dirty="0" smtClean="0"/>
              <a:t> in 1398 and </a:t>
            </a:r>
            <a:r>
              <a:rPr lang="en-US" sz="2400" dirty="0"/>
              <a:t>re-evaluation was </a:t>
            </a:r>
            <a:r>
              <a:rPr lang="en-US" sz="2400" dirty="0" smtClean="0"/>
              <a:t>done;</a:t>
            </a:r>
          </a:p>
          <a:p>
            <a:pPr algn="just" rtl="0">
              <a:buClr>
                <a:srgbClr val="FF0000"/>
              </a:buClr>
              <a:buFont typeface="Wingdings" panose="05000000000000000000" pitchFamily="2" charset="2"/>
              <a:buChar char="§"/>
            </a:pPr>
            <a:r>
              <a:rPr lang="en-US" sz="2400" dirty="0" smtClean="0"/>
              <a:t>Following </a:t>
            </a:r>
            <a:r>
              <a:rPr lang="en-US" sz="2400" dirty="0"/>
              <a:t>re-evaluation, the patient underwent </a:t>
            </a:r>
            <a:r>
              <a:rPr lang="en-US" sz="2400" dirty="0" err="1"/>
              <a:t>p.MRI</a:t>
            </a:r>
            <a:r>
              <a:rPr lang="en-US" sz="2400" dirty="0"/>
              <a:t> and a </a:t>
            </a:r>
            <a:r>
              <a:rPr lang="en-US" sz="2400" dirty="0" err="1"/>
              <a:t>microadenoma</a:t>
            </a:r>
            <a:r>
              <a:rPr lang="en-US" sz="2400" dirty="0"/>
              <a:t> </a:t>
            </a:r>
            <a:r>
              <a:rPr lang="en-US" sz="2400" b="1" dirty="0"/>
              <a:t>(</a:t>
            </a:r>
            <a:r>
              <a:rPr lang="en-US" sz="2400" b="1" dirty="0">
                <a:solidFill>
                  <a:prstClr val="black"/>
                </a:solidFill>
              </a:rPr>
              <a:t>5.2×4.3mm) </a:t>
            </a:r>
            <a:r>
              <a:rPr lang="en-US" sz="2400" dirty="0"/>
              <a:t>was reported on the </a:t>
            </a:r>
            <a:r>
              <a:rPr lang="en-US" sz="2400" b="1" dirty="0"/>
              <a:t>left side of the pituitary gland</a:t>
            </a:r>
            <a:r>
              <a:rPr lang="en-US" sz="2400" dirty="0"/>
              <a:t>, and a Ga-DOTA-TATE PET/CT was performed in </a:t>
            </a:r>
            <a:r>
              <a:rPr lang="en-US" sz="2400" dirty="0" smtClean="0"/>
              <a:t>98/6/5</a:t>
            </a:r>
            <a:r>
              <a:rPr lang="en-US" sz="2400" dirty="0"/>
              <a:t>, which is as follows</a:t>
            </a:r>
            <a:r>
              <a:rPr lang="en-US" sz="2400" dirty="0" smtClean="0"/>
              <a:t>:</a:t>
            </a:r>
          </a:p>
          <a:p>
            <a:pPr marL="0" indent="0" algn="just" rtl="0">
              <a:buClr>
                <a:srgbClr val="FF0000"/>
              </a:buClr>
              <a:buNone/>
            </a:pPr>
            <a:endParaRPr lang="en-US" sz="2400" i="1" dirty="0" smtClean="0"/>
          </a:p>
          <a:p>
            <a:pPr marL="0" indent="0" algn="just" rtl="0">
              <a:buClr>
                <a:srgbClr val="FF0000"/>
              </a:buClr>
              <a:buNone/>
            </a:pPr>
            <a:r>
              <a:rPr lang="en-US" sz="2400" i="1" dirty="0" smtClean="0"/>
              <a:t>(Ketoconazole </a:t>
            </a:r>
            <a:r>
              <a:rPr lang="en-US" sz="2400" i="1" dirty="0"/>
              <a:t>was discontinued for one </a:t>
            </a:r>
            <a:r>
              <a:rPr lang="en-US" sz="2400" i="1" dirty="0" smtClean="0"/>
              <a:t>week)</a:t>
            </a:r>
          </a:p>
          <a:p>
            <a:pPr algn="just" rtl="0">
              <a:buClr>
                <a:srgbClr val="FF0000"/>
              </a:buClr>
              <a:buFont typeface="Wingdings" panose="05000000000000000000" pitchFamily="2" charset="2"/>
              <a:buChar char="Ø"/>
            </a:pPr>
            <a:r>
              <a:rPr lang="en-US" sz="2400" dirty="0" smtClean="0"/>
              <a:t>ACTH: </a:t>
            </a:r>
            <a:r>
              <a:rPr lang="en-US" sz="2400" b="1" dirty="0" smtClean="0"/>
              <a:t>85 </a:t>
            </a:r>
            <a:r>
              <a:rPr lang="en-US" sz="2400" b="1" dirty="0" err="1" smtClean="0"/>
              <a:t>pg</a:t>
            </a:r>
            <a:r>
              <a:rPr lang="en-US" sz="2400" b="1" dirty="0" smtClean="0"/>
              <a:t>/ml</a:t>
            </a:r>
          </a:p>
          <a:p>
            <a:pPr algn="just" rtl="0">
              <a:buClr>
                <a:srgbClr val="FF0000"/>
              </a:buClr>
              <a:buFont typeface="Wingdings" panose="05000000000000000000" pitchFamily="2" charset="2"/>
              <a:buChar char="Ø"/>
            </a:pPr>
            <a:r>
              <a:rPr lang="en-US" sz="2400" dirty="0" smtClean="0"/>
              <a:t>Serum cortisol: 11.9 µg/dl</a:t>
            </a:r>
          </a:p>
          <a:p>
            <a:pPr algn="just" rtl="0">
              <a:buClr>
                <a:srgbClr val="FF0000"/>
              </a:buClr>
              <a:buFont typeface="Wingdings" panose="05000000000000000000" pitchFamily="2" charset="2"/>
              <a:buChar char="§"/>
            </a:pPr>
            <a:endParaRPr lang="en-US" sz="2400" dirty="0"/>
          </a:p>
          <a:p>
            <a:pPr algn="just" rtl="0">
              <a:buClr>
                <a:srgbClr val="FF0000"/>
              </a:buClr>
              <a:buFont typeface="Wingdings" panose="05000000000000000000" pitchFamily="2" charset="2"/>
              <a:buChar char="§"/>
            </a:pPr>
            <a:endParaRPr lang="en-US" sz="2400" dirty="0" smtClean="0"/>
          </a:p>
        </p:txBody>
      </p:sp>
      <p:cxnSp>
        <p:nvCxnSpPr>
          <p:cNvPr id="4" name="Straight Connector 3"/>
          <p:cNvCxnSpPr/>
          <p:nvPr/>
        </p:nvCxnSpPr>
        <p:spPr>
          <a:xfrm>
            <a:off x="921376" y="1036519"/>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121827214"/>
              </p:ext>
            </p:extLst>
          </p:nvPr>
        </p:nvGraphicFramePr>
        <p:xfrm>
          <a:off x="1078963" y="4676171"/>
          <a:ext cx="8128000" cy="1706880"/>
        </p:xfrm>
        <a:graphic>
          <a:graphicData uri="http://schemas.openxmlformats.org/drawingml/2006/table">
            <a:tbl>
              <a:tblPr rtl="1" firstRow="1" bandRow="1">
                <a:tableStyleId>{5C22544A-7EE6-4342-B048-85BDC9FD1C3A}</a:tableStyleId>
              </a:tblPr>
              <a:tblGrid>
                <a:gridCol w="2032000"/>
                <a:gridCol w="2032000"/>
                <a:gridCol w="2032000"/>
                <a:gridCol w="2032000"/>
              </a:tblGrid>
              <a:tr h="370840">
                <a:tc>
                  <a:txBody>
                    <a:bodyPr/>
                    <a:lstStyle/>
                    <a:p>
                      <a:pPr algn="ctr" rtl="1"/>
                      <a:r>
                        <a:rPr lang="en-US" dirty="0" smtClean="0"/>
                        <a:t>High dose DST</a:t>
                      </a:r>
                      <a:endParaRPr lang="fa-IR" dirty="0"/>
                    </a:p>
                  </a:txBody>
                  <a:tcPr/>
                </a:tc>
                <a:tc>
                  <a:txBody>
                    <a:bodyPr/>
                    <a:lstStyle/>
                    <a:p>
                      <a:pPr algn="ctr" rtl="1"/>
                      <a:r>
                        <a:rPr lang="en-US" dirty="0" smtClean="0"/>
                        <a:t>24h urine</a:t>
                      </a:r>
                      <a:endParaRPr lang="fa-IR" dirty="0"/>
                    </a:p>
                  </a:txBody>
                  <a:tcPr/>
                </a:tc>
                <a:tc>
                  <a:txBody>
                    <a:bodyPr/>
                    <a:lstStyle/>
                    <a:p>
                      <a:pPr algn="ctr" rtl="1"/>
                      <a:r>
                        <a:rPr lang="en-US" dirty="0" smtClean="0"/>
                        <a:t>24h urine</a:t>
                      </a:r>
                      <a:endParaRPr lang="fa-IR" dirty="0"/>
                    </a:p>
                  </a:txBody>
                  <a:tcPr/>
                </a:tc>
                <a:tc>
                  <a:txBody>
                    <a:bodyPr/>
                    <a:lstStyle/>
                    <a:p>
                      <a:pPr algn="ctr" rtl="1"/>
                      <a:endParaRPr lang="fa-IR"/>
                    </a:p>
                  </a:txBody>
                  <a:tcPr/>
                </a:tc>
              </a:tr>
              <a:tr h="370840">
                <a:tc>
                  <a:txBody>
                    <a:bodyPr/>
                    <a:lstStyle/>
                    <a:p>
                      <a:pPr algn="ctr" rtl="1"/>
                      <a:r>
                        <a:rPr lang="en-US" dirty="0" smtClean="0"/>
                        <a:t>2300</a:t>
                      </a:r>
                      <a:endParaRPr lang="fa-IR" dirty="0"/>
                    </a:p>
                  </a:txBody>
                  <a:tcPr/>
                </a:tc>
                <a:tc>
                  <a:txBody>
                    <a:bodyPr/>
                    <a:lstStyle/>
                    <a:p>
                      <a:pPr algn="ctr" rtl="1"/>
                      <a:r>
                        <a:rPr lang="en-US" dirty="0" smtClean="0"/>
                        <a:t>2100</a:t>
                      </a:r>
                      <a:endParaRPr lang="fa-IR" dirty="0"/>
                    </a:p>
                  </a:txBody>
                  <a:tcPr/>
                </a:tc>
                <a:tc>
                  <a:txBody>
                    <a:bodyPr/>
                    <a:lstStyle/>
                    <a:p>
                      <a:pPr algn="ctr" rtl="1"/>
                      <a:r>
                        <a:rPr lang="en-US" dirty="0" smtClean="0"/>
                        <a:t>2950</a:t>
                      </a:r>
                      <a:endParaRPr lang="fa-IR" dirty="0"/>
                    </a:p>
                  </a:txBody>
                  <a:tcPr/>
                </a:tc>
                <a:tc>
                  <a:txBody>
                    <a:bodyPr/>
                    <a:lstStyle/>
                    <a:p>
                      <a:pPr algn="ctr" rtl="1"/>
                      <a:r>
                        <a:rPr lang="en-US" dirty="0" smtClean="0"/>
                        <a:t>V(cc)</a:t>
                      </a:r>
                      <a:endParaRPr lang="fa-IR" dirty="0"/>
                    </a:p>
                  </a:txBody>
                  <a:tcPr/>
                </a:tc>
              </a:tr>
              <a:tr h="370840">
                <a:tc>
                  <a:txBody>
                    <a:bodyPr/>
                    <a:lstStyle/>
                    <a:p>
                      <a:pPr algn="ctr" rtl="1"/>
                      <a:r>
                        <a:rPr lang="en-US" dirty="0" smtClean="0"/>
                        <a:t>1104</a:t>
                      </a:r>
                      <a:endParaRPr lang="fa-IR" dirty="0"/>
                    </a:p>
                  </a:txBody>
                  <a:tcPr/>
                </a:tc>
                <a:tc>
                  <a:txBody>
                    <a:bodyPr/>
                    <a:lstStyle/>
                    <a:p>
                      <a:pPr algn="ctr" rtl="1"/>
                      <a:r>
                        <a:rPr lang="en-US" dirty="0" smtClean="0"/>
                        <a:t>1155</a:t>
                      </a:r>
                      <a:endParaRPr lang="fa-IR" dirty="0"/>
                    </a:p>
                  </a:txBody>
                  <a:tcPr/>
                </a:tc>
                <a:tc>
                  <a:txBody>
                    <a:bodyPr/>
                    <a:lstStyle/>
                    <a:p>
                      <a:pPr algn="ctr" rtl="1"/>
                      <a:r>
                        <a:rPr lang="en-US" dirty="0" smtClean="0"/>
                        <a:t>1230</a:t>
                      </a:r>
                      <a:endParaRPr lang="fa-IR" dirty="0"/>
                    </a:p>
                  </a:txBody>
                  <a:tcPr/>
                </a:tc>
                <a:tc>
                  <a:txBody>
                    <a:bodyPr/>
                    <a:lstStyle/>
                    <a:p>
                      <a:pPr algn="ctr" rtl="1"/>
                      <a:r>
                        <a:rPr lang="en-US" dirty="0" smtClean="0"/>
                        <a:t>Cr(mg)</a:t>
                      </a:r>
                    </a:p>
                    <a:p>
                      <a:pPr algn="ctr" rtl="1"/>
                      <a:r>
                        <a:rPr lang="en-US" sz="1500" dirty="0" smtClean="0">
                          <a:solidFill>
                            <a:srgbClr val="7030A0"/>
                          </a:solidFill>
                        </a:rPr>
                        <a:t>weight=88kg</a:t>
                      </a:r>
                      <a:endParaRPr lang="fa-IR" sz="1500" dirty="0">
                        <a:solidFill>
                          <a:srgbClr val="7030A0"/>
                        </a:solidFill>
                      </a:endParaRPr>
                    </a:p>
                  </a:txBody>
                  <a:tcPr/>
                </a:tc>
              </a:tr>
              <a:tr h="370840">
                <a:tc>
                  <a:txBody>
                    <a:bodyPr/>
                    <a:lstStyle/>
                    <a:p>
                      <a:pPr algn="ctr" rtl="1"/>
                      <a:r>
                        <a:rPr lang="en-US" b="1" dirty="0" smtClean="0"/>
                        <a:t>15.8</a:t>
                      </a:r>
                      <a:endParaRPr lang="fa-IR" b="1" dirty="0"/>
                    </a:p>
                  </a:txBody>
                  <a:tcPr/>
                </a:tc>
                <a:tc>
                  <a:txBody>
                    <a:bodyPr/>
                    <a:lstStyle/>
                    <a:p>
                      <a:pPr algn="ctr" rtl="1"/>
                      <a:r>
                        <a:rPr lang="en-US" b="1" dirty="0" smtClean="0"/>
                        <a:t>353</a:t>
                      </a:r>
                      <a:endParaRPr lang="fa-IR" b="1" dirty="0"/>
                    </a:p>
                  </a:txBody>
                  <a:tcPr/>
                </a:tc>
                <a:tc>
                  <a:txBody>
                    <a:bodyPr/>
                    <a:lstStyle/>
                    <a:p>
                      <a:pPr algn="ctr" rtl="1"/>
                      <a:r>
                        <a:rPr lang="en-US" b="1" dirty="0" smtClean="0"/>
                        <a:t>377</a:t>
                      </a:r>
                      <a:r>
                        <a:rPr lang="en-US" dirty="0" smtClean="0"/>
                        <a:t>(36-137)</a:t>
                      </a:r>
                      <a:endParaRPr lang="fa-IR" dirty="0"/>
                    </a:p>
                  </a:txBody>
                  <a:tcPr/>
                </a:tc>
                <a:tc>
                  <a:txBody>
                    <a:bodyPr/>
                    <a:lstStyle/>
                    <a:p>
                      <a:pPr algn="ctr" rtl="1"/>
                      <a:r>
                        <a:rPr lang="en-US" dirty="0" smtClean="0"/>
                        <a:t>Cortisol (</a:t>
                      </a:r>
                      <a:r>
                        <a:rPr lang="en-US" sz="1800" dirty="0" smtClean="0"/>
                        <a:t>µg)</a:t>
                      </a:r>
                      <a:endParaRPr lang="fa-IR" dirty="0"/>
                    </a:p>
                  </a:txBody>
                  <a:tcPr/>
                </a:tc>
              </a:tr>
            </a:tbl>
          </a:graphicData>
        </a:graphic>
      </p:graphicFrame>
    </p:spTree>
    <p:extLst>
      <p:ext uri="{BB962C8B-B14F-4D97-AF65-F5344CB8AC3E}">
        <p14:creationId xmlns:p14="http://schemas.microsoft.com/office/powerpoint/2010/main" val="602562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2709"/>
            <a:ext cx="10515600" cy="1325563"/>
          </a:xfrm>
        </p:spPr>
        <p:txBody>
          <a:bodyPr/>
          <a:lstStyle/>
          <a:p>
            <a:pPr algn="l"/>
            <a:r>
              <a:rPr lang="en-US" b="1" dirty="0">
                <a:solidFill>
                  <a:srgbClr val="00B0F0"/>
                </a:solidFill>
                <a:latin typeface="Arial" panose="020B0604020202020204" pitchFamily="34" charset="0"/>
              </a:rPr>
              <a:t>Patient history</a:t>
            </a:r>
            <a:endParaRPr lang="fa-IR" dirty="0"/>
          </a:p>
        </p:txBody>
      </p:sp>
      <p:sp>
        <p:nvSpPr>
          <p:cNvPr id="3" name="Content Placeholder 2"/>
          <p:cNvSpPr>
            <a:spLocks noGrp="1"/>
          </p:cNvSpPr>
          <p:nvPr>
            <p:ph idx="1"/>
          </p:nvPr>
        </p:nvSpPr>
        <p:spPr>
          <a:xfrm>
            <a:off x="887032" y="1812989"/>
            <a:ext cx="10417935" cy="4151083"/>
          </a:xfrm>
        </p:spPr>
        <p:txBody>
          <a:bodyPr>
            <a:noAutofit/>
          </a:bodyPr>
          <a:lstStyle/>
          <a:p>
            <a:pPr algn="just" rtl="0">
              <a:buClr>
                <a:srgbClr val="FF0000"/>
              </a:buClr>
              <a:buFont typeface="Wingdings" panose="05000000000000000000" pitchFamily="2" charset="2"/>
              <a:buChar char="§"/>
            </a:pPr>
            <a:r>
              <a:rPr lang="en-US" sz="2600" dirty="0"/>
              <a:t>The patient is a 55-year-old woman from Tehran</a:t>
            </a:r>
            <a:endParaRPr lang="en-US" sz="2600" dirty="0" smtClean="0"/>
          </a:p>
          <a:p>
            <a:pPr algn="just" rtl="0">
              <a:buClr>
                <a:srgbClr val="FF0000"/>
              </a:buClr>
              <a:buFont typeface="Wingdings" panose="05000000000000000000" pitchFamily="2" charset="2"/>
              <a:buChar char="§"/>
            </a:pPr>
            <a:r>
              <a:rPr lang="en-US" sz="2600" dirty="0"/>
              <a:t>A known case of Cushing's </a:t>
            </a:r>
            <a:r>
              <a:rPr lang="en-US" sz="2600" dirty="0" smtClean="0"/>
              <a:t>disease from 1377-78</a:t>
            </a:r>
          </a:p>
          <a:p>
            <a:pPr algn="just" rtl="0">
              <a:buClr>
                <a:srgbClr val="FF0000"/>
              </a:buClr>
              <a:buFont typeface="Wingdings" panose="05000000000000000000" pitchFamily="2" charset="2"/>
              <a:buChar char="§"/>
            </a:pPr>
            <a:r>
              <a:rPr lang="en-US" sz="2600" dirty="0"/>
              <a:t>Has two children (1367 &amp; 1374</a:t>
            </a:r>
            <a:r>
              <a:rPr lang="en-US" sz="2600" dirty="0" smtClean="0"/>
              <a:t>)</a:t>
            </a:r>
          </a:p>
          <a:p>
            <a:pPr algn="just" rtl="0">
              <a:buClr>
                <a:srgbClr val="FF0000"/>
              </a:buClr>
              <a:buFont typeface="Wingdings" panose="05000000000000000000" pitchFamily="2" charset="2"/>
              <a:buChar char="§"/>
            </a:pPr>
            <a:endParaRPr lang="fa-IR" sz="2600" dirty="0"/>
          </a:p>
        </p:txBody>
      </p:sp>
      <p:cxnSp>
        <p:nvCxnSpPr>
          <p:cNvPr id="4" name="Straight Connector 3"/>
          <p:cNvCxnSpPr/>
          <p:nvPr/>
        </p:nvCxnSpPr>
        <p:spPr>
          <a:xfrm>
            <a:off x="838200" y="1382134"/>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48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3479" y="12949"/>
            <a:ext cx="5663099" cy="6845051"/>
          </a:xfrm>
          <a:prstGeom prst="rect">
            <a:avLst/>
          </a:prstGeom>
        </p:spPr>
      </p:pic>
      <p:sp>
        <p:nvSpPr>
          <p:cNvPr id="2" name="Rounded Rectangle 1"/>
          <p:cNvSpPr/>
          <p:nvPr/>
        </p:nvSpPr>
        <p:spPr>
          <a:xfrm>
            <a:off x="4404575" y="1661375"/>
            <a:ext cx="1468191" cy="515155"/>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109138" y="5731099"/>
            <a:ext cx="1403797" cy="386366"/>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915177" y="4520485"/>
            <a:ext cx="1700012" cy="33485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528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7098" y="600501"/>
            <a:ext cx="6059606" cy="5718412"/>
          </a:xfrm>
        </p:spPr>
      </p:pic>
      <p:cxnSp>
        <p:nvCxnSpPr>
          <p:cNvPr id="6" name="Straight Arrow Connector 5"/>
          <p:cNvCxnSpPr/>
          <p:nvPr/>
        </p:nvCxnSpPr>
        <p:spPr>
          <a:xfrm flipH="1">
            <a:off x="6892119" y="2879678"/>
            <a:ext cx="777923" cy="79157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8345510" y="600501"/>
            <a:ext cx="771194" cy="27526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057098" y="600501"/>
            <a:ext cx="2197482" cy="22374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289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76" y="362531"/>
            <a:ext cx="10515600" cy="1325563"/>
          </a:xfrm>
        </p:spPr>
        <p:txBody>
          <a:bodyPr/>
          <a:lstStyle/>
          <a:p>
            <a:pPr algn="l" rtl="0"/>
            <a:r>
              <a:rPr lang="en-US" b="1" dirty="0">
                <a:solidFill>
                  <a:srgbClr val="00B0F0"/>
                </a:solidFill>
                <a:latin typeface="Arial" panose="020B0604020202020204" pitchFamily="34" charset="0"/>
              </a:rPr>
              <a:t>Present illness </a:t>
            </a:r>
            <a:endParaRPr lang="fa-IR" dirty="0"/>
          </a:p>
        </p:txBody>
      </p:sp>
      <p:sp>
        <p:nvSpPr>
          <p:cNvPr id="3" name="Content Placeholder 2"/>
          <p:cNvSpPr>
            <a:spLocks noGrp="1"/>
          </p:cNvSpPr>
          <p:nvPr>
            <p:ph idx="1"/>
          </p:nvPr>
        </p:nvSpPr>
        <p:spPr>
          <a:xfrm>
            <a:off x="921376" y="2095796"/>
            <a:ext cx="10349248" cy="3798306"/>
          </a:xfrm>
        </p:spPr>
        <p:txBody>
          <a:bodyPr>
            <a:normAutofit/>
          </a:bodyPr>
          <a:lstStyle/>
          <a:p>
            <a:pPr algn="just" rtl="0">
              <a:buClr>
                <a:srgbClr val="FF0000"/>
              </a:buClr>
              <a:buFont typeface="Wingdings" panose="05000000000000000000" pitchFamily="2" charset="2"/>
              <a:buChar char="§"/>
            </a:pPr>
            <a:r>
              <a:rPr lang="en-US" sz="2600" dirty="0"/>
              <a:t>According to the </a:t>
            </a:r>
            <a:r>
              <a:rPr lang="en-US" sz="2600" dirty="0" smtClean="0"/>
              <a:t>patient's DOTA-TATE PET CT </a:t>
            </a:r>
            <a:r>
              <a:rPr lang="en-US" sz="2600" dirty="0"/>
              <a:t>report, she was a candidate for </a:t>
            </a:r>
            <a:r>
              <a:rPr lang="en-US" sz="2600" dirty="0" smtClean="0"/>
              <a:t>EUS/FNA in 98/6/30 :</a:t>
            </a:r>
          </a:p>
          <a:p>
            <a:pPr algn="just" rtl="0">
              <a:buClr>
                <a:srgbClr val="FF0000"/>
              </a:buClr>
              <a:buFont typeface="Wingdings" panose="05000000000000000000" pitchFamily="2" charset="2"/>
              <a:buChar char="§"/>
            </a:pPr>
            <a:endParaRPr lang="en-US" sz="2600" dirty="0" smtClean="0"/>
          </a:p>
        </p:txBody>
      </p:sp>
      <p:cxnSp>
        <p:nvCxnSpPr>
          <p:cNvPr id="4" name="Straight Connector 3"/>
          <p:cNvCxnSpPr/>
          <p:nvPr/>
        </p:nvCxnSpPr>
        <p:spPr>
          <a:xfrm>
            <a:off x="921376" y="1433649"/>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37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196" y="0"/>
            <a:ext cx="9799992" cy="7881869"/>
          </a:xfrm>
          <a:prstGeom prst="rect">
            <a:avLst/>
          </a:prstGeom>
          <a:solidFill>
            <a:schemeClr val="bg2"/>
          </a:solidFill>
          <a:ln>
            <a:noFill/>
          </a:ln>
        </p:spPr>
      </p:pic>
      <p:sp>
        <p:nvSpPr>
          <p:cNvPr id="9" name="Rounded Rectangle 8"/>
          <p:cNvSpPr/>
          <p:nvPr/>
        </p:nvSpPr>
        <p:spPr>
          <a:xfrm>
            <a:off x="1514133" y="4354596"/>
            <a:ext cx="8284191" cy="90075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ounded Rectangle 1"/>
          <p:cNvSpPr/>
          <p:nvPr/>
        </p:nvSpPr>
        <p:spPr>
          <a:xfrm>
            <a:off x="8148900" y="1184856"/>
            <a:ext cx="1390918" cy="128788"/>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331854" y="1134110"/>
            <a:ext cx="1416676" cy="180304"/>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037889" y="1728077"/>
            <a:ext cx="2472744" cy="1931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61375" y="5975797"/>
            <a:ext cx="8136949" cy="4893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711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6973" y="-1"/>
            <a:ext cx="6305265" cy="7147775"/>
          </a:xfrm>
          <a:prstGeom prst="rect">
            <a:avLst/>
          </a:prstGeom>
        </p:spPr>
      </p:pic>
      <p:sp>
        <p:nvSpPr>
          <p:cNvPr id="2" name="Rounded Rectangle 1"/>
          <p:cNvSpPr/>
          <p:nvPr/>
        </p:nvSpPr>
        <p:spPr>
          <a:xfrm>
            <a:off x="3084394" y="2541462"/>
            <a:ext cx="4012442" cy="10918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Rounded Rectangle 2"/>
          <p:cNvSpPr/>
          <p:nvPr/>
        </p:nvSpPr>
        <p:spPr>
          <a:xfrm>
            <a:off x="7534141" y="1056068"/>
            <a:ext cx="940158" cy="154546"/>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743977" y="1056068"/>
            <a:ext cx="901522" cy="154546"/>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245476" y="5692462"/>
            <a:ext cx="5628068" cy="54091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235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83" y="292906"/>
            <a:ext cx="10515600" cy="1056790"/>
          </a:xfrm>
        </p:spPr>
        <p:txBody>
          <a:bodyPr/>
          <a:lstStyle/>
          <a:p>
            <a:pPr algn="l" rtl="0"/>
            <a:r>
              <a:rPr lang="en-US" b="1" dirty="0">
                <a:solidFill>
                  <a:srgbClr val="00B0F0"/>
                </a:solidFill>
                <a:latin typeface="Arial" panose="020B0604020202020204" pitchFamily="34" charset="0"/>
              </a:rPr>
              <a:t>Present illness </a:t>
            </a:r>
            <a:endParaRPr lang="fa-IR" dirty="0"/>
          </a:p>
        </p:txBody>
      </p:sp>
      <p:sp>
        <p:nvSpPr>
          <p:cNvPr id="3" name="Content Placeholder 2"/>
          <p:cNvSpPr>
            <a:spLocks noGrp="1"/>
          </p:cNvSpPr>
          <p:nvPr>
            <p:ph idx="1"/>
          </p:nvPr>
        </p:nvSpPr>
        <p:spPr>
          <a:xfrm>
            <a:off x="983624" y="2051296"/>
            <a:ext cx="10224752" cy="3293436"/>
          </a:xfrm>
        </p:spPr>
        <p:txBody>
          <a:bodyPr>
            <a:normAutofit/>
          </a:bodyPr>
          <a:lstStyle/>
          <a:p>
            <a:pPr marL="0" indent="0" algn="just" rtl="0">
              <a:buClr>
                <a:srgbClr val="FF0000"/>
              </a:buClr>
              <a:buNone/>
            </a:pPr>
            <a:endParaRPr lang="en-US" sz="2600" dirty="0" smtClean="0"/>
          </a:p>
          <a:p>
            <a:pPr algn="just" rtl="0">
              <a:buClr>
                <a:srgbClr val="FF0000"/>
              </a:buClr>
              <a:buFont typeface="Wingdings" panose="05000000000000000000" pitchFamily="2" charset="2"/>
              <a:buChar char="Ø"/>
            </a:pPr>
            <a:endParaRPr lang="en-US" sz="2600" dirty="0" smtClean="0"/>
          </a:p>
          <a:p>
            <a:pPr algn="just" rtl="0">
              <a:buClr>
                <a:srgbClr val="FF0000"/>
              </a:buClr>
              <a:buFont typeface="Wingdings" panose="05000000000000000000" pitchFamily="2" charset="2"/>
              <a:buChar char="Ø"/>
            </a:pPr>
            <a:endParaRPr lang="en-US" sz="2600" dirty="0" smtClean="0"/>
          </a:p>
          <a:p>
            <a:pPr marL="0" indent="0" algn="just" rtl="0">
              <a:buClr>
                <a:srgbClr val="FF0000"/>
              </a:buClr>
              <a:buNone/>
            </a:pPr>
            <a:endParaRPr lang="en-US" sz="2600" dirty="0" smtClean="0"/>
          </a:p>
          <a:p>
            <a:pPr algn="just" rtl="0">
              <a:buClr>
                <a:srgbClr val="FF0000"/>
              </a:buClr>
              <a:buFont typeface="Wingdings" panose="05000000000000000000" pitchFamily="2" charset="2"/>
              <a:buChar char="§"/>
            </a:pPr>
            <a:endParaRPr lang="fa-IR" sz="2600" dirty="0"/>
          </a:p>
        </p:txBody>
      </p:sp>
      <p:cxnSp>
        <p:nvCxnSpPr>
          <p:cNvPr id="4" name="Straight Connector 3"/>
          <p:cNvCxnSpPr/>
          <p:nvPr/>
        </p:nvCxnSpPr>
        <p:spPr>
          <a:xfrm>
            <a:off x="762683" y="132583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983" y="1459780"/>
            <a:ext cx="9525000" cy="4476467"/>
          </a:xfrm>
          <a:prstGeom prst="rect">
            <a:avLst/>
          </a:prstGeom>
        </p:spPr>
      </p:pic>
    </p:spTree>
    <p:extLst>
      <p:ext uri="{BB962C8B-B14F-4D97-AF65-F5344CB8AC3E}">
        <p14:creationId xmlns:p14="http://schemas.microsoft.com/office/powerpoint/2010/main" val="1184701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76" y="362531"/>
            <a:ext cx="10515600" cy="1325563"/>
          </a:xfrm>
        </p:spPr>
        <p:txBody>
          <a:bodyPr/>
          <a:lstStyle/>
          <a:p>
            <a:pPr algn="l" rtl="0"/>
            <a:r>
              <a:rPr lang="en-US" b="1" dirty="0">
                <a:solidFill>
                  <a:srgbClr val="00B0F0"/>
                </a:solidFill>
                <a:latin typeface="Arial" panose="020B0604020202020204" pitchFamily="34" charset="0"/>
              </a:rPr>
              <a:t>Present illness </a:t>
            </a:r>
            <a:endParaRPr lang="fa-IR" dirty="0"/>
          </a:p>
        </p:txBody>
      </p:sp>
      <p:sp>
        <p:nvSpPr>
          <p:cNvPr id="3" name="Content Placeholder 2"/>
          <p:cNvSpPr>
            <a:spLocks noGrp="1"/>
          </p:cNvSpPr>
          <p:nvPr>
            <p:ph idx="1"/>
          </p:nvPr>
        </p:nvSpPr>
        <p:spPr>
          <a:xfrm>
            <a:off x="921376" y="2070808"/>
            <a:ext cx="10349248" cy="3853474"/>
          </a:xfrm>
        </p:spPr>
        <p:txBody>
          <a:bodyPr>
            <a:normAutofit/>
          </a:bodyPr>
          <a:lstStyle/>
          <a:p>
            <a:pPr algn="just" rtl="0">
              <a:buClr>
                <a:srgbClr val="FF0000"/>
              </a:buClr>
              <a:buFont typeface="Wingdings" panose="05000000000000000000" pitchFamily="2" charset="2"/>
              <a:buChar char="§"/>
            </a:pPr>
            <a:r>
              <a:rPr lang="en-US" sz="2600" dirty="0"/>
              <a:t>According to the results of </a:t>
            </a:r>
            <a:r>
              <a:rPr lang="en-US" sz="2600" dirty="0" smtClean="0"/>
              <a:t>IPSS</a:t>
            </a:r>
            <a:r>
              <a:rPr lang="en-US" sz="2600" dirty="0"/>
              <a:t>, the second </a:t>
            </a:r>
            <a:r>
              <a:rPr lang="en-US" sz="2600" dirty="0" smtClean="0"/>
              <a:t>TSS in 1398 </a:t>
            </a:r>
            <a:r>
              <a:rPr lang="en-US" sz="2600" dirty="0"/>
              <a:t>was performed for the patient, and the pathology is as </a:t>
            </a:r>
            <a:r>
              <a:rPr lang="en-US" sz="2600" dirty="0" smtClean="0"/>
              <a:t>follows :</a:t>
            </a:r>
          </a:p>
        </p:txBody>
      </p:sp>
      <p:cxnSp>
        <p:nvCxnSpPr>
          <p:cNvPr id="4" name="Straight Connector 3"/>
          <p:cNvCxnSpPr/>
          <p:nvPr/>
        </p:nvCxnSpPr>
        <p:spPr>
          <a:xfrm>
            <a:off x="921376" y="1433649"/>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811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5338" y="0"/>
            <a:ext cx="6032311" cy="6858000"/>
          </a:xfrm>
          <a:prstGeom prst="rect">
            <a:avLst/>
          </a:prstGeom>
        </p:spPr>
      </p:pic>
      <p:cxnSp>
        <p:nvCxnSpPr>
          <p:cNvPr id="5" name="Straight Arrow Connector 4"/>
          <p:cNvCxnSpPr/>
          <p:nvPr/>
        </p:nvCxnSpPr>
        <p:spPr>
          <a:xfrm>
            <a:off x="2647666" y="2879678"/>
            <a:ext cx="832513" cy="5049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7650051" y="1107583"/>
            <a:ext cx="837126" cy="14166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315200" y="1365161"/>
            <a:ext cx="1081825" cy="16742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752304" y="5525037"/>
            <a:ext cx="3734873" cy="77273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128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10" y="0"/>
            <a:ext cx="5868538" cy="6858000"/>
          </a:xfrm>
          <a:prstGeom prst="rect">
            <a:avLst/>
          </a:prstGeom>
        </p:spPr>
      </p:pic>
      <p:sp>
        <p:nvSpPr>
          <p:cNvPr id="5" name="Rounded Rectangle 4"/>
          <p:cNvSpPr/>
          <p:nvPr/>
        </p:nvSpPr>
        <p:spPr>
          <a:xfrm>
            <a:off x="3439236" y="3429000"/>
            <a:ext cx="4612943" cy="166502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7" name="Straight Arrow Connector 6"/>
          <p:cNvCxnSpPr/>
          <p:nvPr/>
        </p:nvCxnSpPr>
        <p:spPr>
          <a:xfrm>
            <a:off x="3439236" y="3807725"/>
            <a:ext cx="286603" cy="1637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39236" y="4272998"/>
            <a:ext cx="286603"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7585656" y="1146220"/>
            <a:ext cx="875764" cy="21894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263685" y="1455313"/>
            <a:ext cx="450760" cy="14166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725839" y="5847008"/>
            <a:ext cx="4735581" cy="66970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341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17" y="80372"/>
            <a:ext cx="10515600" cy="1325563"/>
          </a:xfrm>
        </p:spPr>
        <p:txBody>
          <a:bodyPr/>
          <a:lstStyle/>
          <a:p>
            <a:pPr algn="l" rtl="0"/>
            <a:r>
              <a:rPr lang="en-US" b="1" dirty="0">
                <a:solidFill>
                  <a:srgbClr val="00B0F0"/>
                </a:solidFill>
                <a:latin typeface="Arial" panose="020B0604020202020204" pitchFamily="34" charset="0"/>
              </a:rPr>
              <a:t>Present </a:t>
            </a:r>
            <a:r>
              <a:rPr lang="en-US" b="1" dirty="0" smtClean="0">
                <a:solidFill>
                  <a:srgbClr val="00B0F0"/>
                </a:solidFill>
                <a:latin typeface="Arial" panose="020B0604020202020204" pitchFamily="34" charset="0"/>
              </a:rPr>
              <a:t>illness (98/11/9) </a:t>
            </a:r>
            <a:endParaRPr lang="fa-IR" dirty="0"/>
          </a:p>
        </p:txBody>
      </p:sp>
      <p:sp>
        <p:nvSpPr>
          <p:cNvPr id="3" name="Content Placeholder 2"/>
          <p:cNvSpPr>
            <a:spLocks noGrp="1"/>
          </p:cNvSpPr>
          <p:nvPr>
            <p:ph idx="1"/>
          </p:nvPr>
        </p:nvSpPr>
        <p:spPr>
          <a:xfrm>
            <a:off x="913717" y="1251581"/>
            <a:ext cx="10224752" cy="5295116"/>
          </a:xfrm>
        </p:spPr>
        <p:txBody>
          <a:bodyPr numCol="2" spcCol="1440000" rtlCol="0">
            <a:normAutofit fontScale="92500" lnSpcReduction="10000"/>
          </a:bodyPr>
          <a:lstStyle/>
          <a:p>
            <a:pPr algn="l" rtl="0">
              <a:buClr>
                <a:srgbClr val="FF0000"/>
              </a:buClr>
              <a:buFont typeface="Wingdings" panose="05000000000000000000" pitchFamily="2" charset="2"/>
              <a:buChar char="Ø"/>
            </a:pPr>
            <a:r>
              <a:rPr lang="en-US" sz="2600" dirty="0" smtClean="0"/>
              <a:t>Serum cortisol: </a:t>
            </a:r>
            <a:r>
              <a:rPr lang="en-US" sz="2600" b="1" dirty="0" smtClean="0"/>
              <a:t>26 </a:t>
            </a:r>
            <a:r>
              <a:rPr lang="en-US" sz="2400" b="1" dirty="0" smtClean="0"/>
              <a:t>µg/dl</a:t>
            </a:r>
          </a:p>
          <a:p>
            <a:pPr algn="l" rtl="0">
              <a:buClr>
                <a:srgbClr val="FF0000"/>
              </a:buClr>
              <a:buFont typeface="Wingdings" panose="05000000000000000000" pitchFamily="2" charset="2"/>
              <a:buChar char="Ø"/>
            </a:pPr>
            <a:r>
              <a:rPr lang="en-US" sz="2600" dirty="0"/>
              <a:t>24h UFC: </a:t>
            </a:r>
            <a:r>
              <a:rPr lang="en-US" sz="2600" b="1" dirty="0" smtClean="0"/>
              <a:t>86.9</a:t>
            </a:r>
            <a:r>
              <a:rPr lang="en-US" sz="2400" b="1" dirty="0" smtClean="0"/>
              <a:t>µg</a:t>
            </a:r>
            <a:r>
              <a:rPr lang="en-US" sz="2200" dirty="0" smtClean="0"/>
              <a:t>(V</a:t>
            </a:r>
            <a:r>
              <a:rPr lang="en-US" sz="2200" dirty="0"/>
              <a:t>: </a:t>
            </a:r>
            <a:r>
              <a:rPr lang="en-US" sz="2200" dirty="0" smtClean="0"/>
              <a:t>550-Cr:1018)</a:t>
            </a:r>
          </a:p>
          <a:p>
            <a:pPr algn="l" rtl="0">
              <a:buClr>
                <a:srgbClr val="FF0000"/>
              </a:buClr>
              <a:buFont typeface="Wingdings" panose="05000000000000000000" pitchFamily="2" charset="2"/>
              <a:buChar char="Ø"/>
            </a:pPr>
            <a:r>
              <a:rPr lang="en-US" sz="2400" dirty="0" smtClean="0"/>
              <a:t>ACTH: </a:t>
            </a:r>
            <a:r>
              <a:rPr lang="en-US" sz="2400" b="1" dirty="0" smtClean="0"/>
              <a:t>85</a:t>
            </a:r>
            <a:r>
              <a:rPr lang="en-US" sz="2400" dirty="0" smtClean="0"/>
              <a:t> </a:t>
            </a:r>
            <a:r>
              <a:rPr lang="en-US" sz="2400" b="1" dirty="0" err="1" smtClean="0"/>
              <a:t>pg</a:t>
            </a:r>
            <a:r>
              <a:rPr lang="en-US" sz="2400" b="1" dirty="0" smtClean="0"/>
              <a:t>/ml</a:t>
            </a:r>
          </a:p>
          <a:p>
            <a:pPr algn="l" rtl="0">
              <a:buClr>
                <a:srgbClr val="FF0000"/>
              </a:buClr>
              <a:buFont typeface="Wingdings" panose="05000000000000000000" pitchFamily="2" charset="2"/>
              <a:buChar char="Ø"/>
            </a:pPr>
            <a:r>
              <a:rPr lang="en-US" sz="2400" dirty="0" smtClean="0"/>
              <a:t>FBS: 186 mg/dl</a:t>
            </a:r>
          </a:p>
          <a:p>
            <a:pPr algn="l" rtl="0">
              <a:buClr>
                <a:srgbClr val="FF0000"/>
              </a:buClr>
              <a:buFont typeface="Wingdings" panose="05000000000000000000" pitchFamily="2" charset="2"/>
              <a:buChar char="Ø"/>
            </a:pPr>
            <a:r>
              <a:rPr lang="en-US" sz="2400" dirty="0" smtClean="0"/>
              <a:t>Ca: 9.6 mg/dl </a:t>
            </a:r>
          </a:p>
          <a:p>
            <a:pPr algn="l" rtl="0">
              <a:buClr>
                <a:srgbClr val="FF0000"/>
              </a:buClr>
              <a:buFont typeface="Wingdings" panose="05000000000000000000" pitchFamily="2" charset="2"/>
              <a:buChar char="Ø"/>
            </a:pPr>
            <a:r>
              <a:rPr lang="en-US" sz="2400" dirty="0" smtClean="0"/>
              <a:t>P: 3.5 mg/dl</a:t>
            </a:r>
          </a:p>
          <a:p>
            <a:pPr algn="l" rtl="0">
              <a:buClr>
                <a:srgbClr val="FF0000"/>
              </a:buClr>
              <a:buFont typeface="Wingdings" panose="05000000000000000000" pitchFamily="2" charset="2"/>
              <a:buChar char="Ø"/>
            </a:pPr>
            <a:r>
              <a:rPr lang="en-US" sz="2400" dirty="0" smtClean="0"/>
              <a:t>K: 4.4 </a:t>
            </a:r>
            <a:r>
              <a:rPr lang="en-US" sz="2400" dirty="0" err="1" smtClean="0"/>
              <a:t>mEq</a:t>
            </a:r>
            <a:r>
              <a:rPr lang="en-US" sz="2400" dirty="0" smtClean="0"/>
              <a:t>/l</a:t>
            </a:r>
          </a:p>
          <a:p>
            <a:pPr algn="l" rtl="0">
              <a:buClr>
                <a:srgbClr val="FF0000"/>
              </a:buClr>
              <a:buFont typeface="Wingdings" panose="05000000000000000000" pitchFamily="2" charset="2"/>
              <a:buChar char="Ø"/>
            </a:pPr>
            <a:r>
              <a:rPr lang="en-US" sz="2400" dirty="0" smtClean="0"/>
              <a:t>LH: &lt;0.1 mIUlml</a:t>
            </a:r>
          </a:p>
          <a:p>
            <a:pPr algn="l" rtl="0">
              <a:buClr>
                <a:srgbClr val="FF0000"/>
              </a:buClr>
              <a:buFont typeface="Wingdings" panose="05000000000000000000" pitchFamily="2" charset="2"/>
              <a:buChar char="Ø"/>
            </a:pPr>
            <a:r>
              <a:rPr lang="en-US" sz="2400" dirty="0" smtClean="0"/>
              <a:t>FSH: </a:t>
            </a:r>
            <a:r>
              <a:rPr lang="en-US" sz="2400" dirty="0"/>
              <a:t>0.4 </a:t>
            </a:r>
            <a:r>
              <a:rPr lang="en-US" sz="2400" dirty="0" smtClean="0"/>
              <a:t>mIUlml</a:t>
            </a:r>
          </a:p>
          <a:p>
            <a:pPr algn="l" rtl="0">
              <a:buClr>
                <a:srgbClr val="FF0000"/>
              </a:buClr>
              <a:buFont typeface="Wingdings" panose="05000000000000000000" pitchFamily="2" charset="2"/>
              <a:buChar char="Ø"/>
            </a:pPr>
            <a:endParaRPr lang="en-US" sz="2400" dirty="0" smtClean="0"/>
          </a:p>
          <a:p>
            <a:pPr algn="l" rtl="0">
              <a:buClr>
                <a:srgbClr val="FF0000"/>
              </a:buClr>
              <a:buFont typeface="Wingdings" panose="05000000000000000000" pitchFamily="2" charset="2"/>
              <a:buChar char="Ø"/>
            </a:pPr>
            <a:endParaRPr lang="en-US" sz="2400" dirty="0"/>
          </a:p>
          <a:p>
            <a:pPr algn="l" rtl="0">
              <a:buClr>
                <a:srgbClr val="FF0000"/>
              </a:buClr>
              <a:buFont typeface="Wingdings" panose="05000000000000000000" pitchFamily="2" charset="2"/>
              <a:buChar char="Ø"/>
            </a:pPr>
            <a:endParaRPr lang="en-US" sz="2400" dirty="0" smtClean="0"/>
          </a:p>
          <a:p>
            <a:pPr algn="l" rtl="0">
              <a:buClr>
                <a:srgbClr val="FF0000"/>
              </a:buClr>
              <a:buFont typeface="Wingdings" panose="05000000000000000000" pitchFamily="2" charset="2"/>
              <a:buChar char="Ø"/>
            </a:pPr>
            <a:endParaRPr lang="en-US" sz="2400" dirty="0"/>
          </a:p>
          <a:p>
            <a:pPr algn="l" rtl="0">
              <a:buClr>
                <a:srgbClr val="FF0000"/>
              </a:buClr>
              <a:buFont typeface="Wingdings" panose="05000000000000000000" pitchFamily="2" charset="2"/>
              <a:buChar char="Ø"/>
            </a:pPr>
            <a:r>
              <a:rPr lang="en-US" sz="2400" dirty="0" smtClean="0"/>
              <a:t>T4: 4.3 µg/dl</a:t>
            </a:r>
            <a:endParaRPr lang="en-US" sz="2400" dirty="0"/>
          </a:p>
          <a:p>
            <a:pPr algn="l" rtl="0">
              <a:buClr>
                <a:srgbClr val="FF0000"/>
              </a:buClr>
              <a:buFont typeface="Wingdings" panose="05000000000000000000" pitchFamily="2" charset="2"/>
              <a:buChar char="Ø"/>
            </a:pPr>
            <a:r>
              <a:rPr lang="en-US" sz="2400" dirty="0" smtClean="0"/>
              <a:t> TSH: &lt;0.005 </a:t>
            </a:r>
            <a:r>
              <a:rPr lang="en-US" sz="2400" dirty="0" err="1" smtClean="0"/>
              <a:t>uIU</a:t>
            </a:r>
            <a:r>
              <a:rPr lang="en-US" sz="2400" dirty="0" smtClean="0"/>
              <a:t>/ml</a:t>
            </a:r>
            <a:endParaRPr lang="en-US" sz="2600" dirty="0" smtClean="0"/>
          </a:p>
          <a:p>
            <a:pPr algn="l" rtl="0">
              <a:buClr>
                <a:srgbClr val="FF0000"/>
              </a:buClr>
              <a:buFont typeface="Wingdings" panose="05000000000000000000" pitchFamily="2" charset="2"/>
              <a:buChar char="Ø"/>
            </a:pPr>
            <a:r>
              <a:rPr lang="en-US" sz="2400" dirty="0" err="1" smtClean="0"/>
              <a:t>Chromogranin</a:t>
            </a:r>
            <a:r>
              <a:rPr lang="en-US" sz="2400" dirty="0" smtClean="0"/>
              <a:t> A: 500 ng/ml</a:t>
            </a:r>
          </a:p>
          <a:p>
            <a:pPr algn="l" rtl="0">
              <a:buClr>
                <a:srgbClr val="FF0000"/>
              </a:buClr>
              <a:buFont typeface="Wingdings" panose="05000000000000000000" pitchFamily="2" charset="2"/>
              <a:buChar char="Ø"/>
            </a:pPr>
            <a:r>
              <a:rPr lang="en-US" sz="2400" dirty="0" smtClean="0"/>
              <a:t>TG: 272 mg/dl</a:t>
            </a:r>
          </a:p>
          <a:p>
            <a:pPr algn="l" rtl="0">
              <a:buClr>
                <a:srgbClr val="FF0000"/>
              </a:buClr>
              <a:buFont typeface="Wingdings" panose="05000000000000000000" pitchFamily="2" charset="2"/>
              <a:buChar char="Ø"/>
            </a:pPr>
            <a:r>
              <a:rPr lang="en-US" sz="2400" dirty="0" smtClean="0"/>
              <a:t>HDL: 37 mg/dl</a:t>
            </a:r>
          </a:p>
          <a:p>
            <a:pPr algn="l" rtl="0">
              <a:buClr>
                <a:srgbClr val="FF0000"/>
              </a:buClr>
              <a:buFont typeface="Wingdings" panose="05000000000000000000" pitchFamily="2" charset="2"/>
              <a:buChar char="Ø"/>
            </a:pPr>
            <a:r>
              <a:rPr lang="en-US" sz="2400" dirty="0" smtClean="0"/>
              <a:t>LDL: 84 mg/dl</a:t>
            </a:r>
          </a:p>
          <a:p>
            <a:pPr algn="l" rtl="0">
              <a:buClr>
                <a:srgbClr val="FF0000"/>
              </a:buClr>
              <a:buFont typeface="Wingdings" panose="05000000000000000000" pitchFamily="2" charset="2"/>
              <a:buChar char="Ø"/>
            </a:pPr>
            <a:r>
              <a:rPr lang="en-US" sz="2400" dirty="0" smtClean="0"/>
              <a:t>AST: 16 IU/L</a:t>
            </a:r>
          </a:p>
          <a:p>
            <a:pPr algn="l" rtl="0">
              <a:buClr>
                <a:srgbClr val="FF0000"/>
              </a:buClr>
              <a:buFont typeface="Wingdings" panose="05000000000000000000" pitchFamily="2" charset="2"/>
              <a:buChar char="Ø"/>
            </a:pPr>
            <a:r>
              <a:rPr lang="en-US" sz="2400" dirty="0" smtClean="0"/>
              <a:t>ALT: 20 IU/L</a:t>
            </a:r>
          </a:p>
          <a:p>
            <a:pPr marL="0" indent="0" algn="l" rtl="0">
              <a:buClr>
                <a:srgbClr val="FF0000"/>
              </a:buClr>
              <a:buNone/>
            </a:pPr>
            <a:endParaRPr lang="en-US" sz="2400" dirty="0" smtClean="0"/>
          </a:p>
          <a:p>
            <a:pPr marL="0" indent="0" algn="just" rtl="0">
              <a:buClr>
                <a:srgbClr val="FF0000"/>
              </a:buClr>
              <a:buNone/>
            </a:pPr>
            <a:endParaRPr lang="en-US" sz="2600" dirty="0" smtClean="0"/>
          </a:p>
          <a:p>
            <a:pPr algn="just" rtl="0">
              <a:buClr>
                <a:srgbClr val="FF0000"/>
              </a:buClr>
              <a:buFont typeface="Wingdings" panose="05000000000000000000" pitchFamily="2" charset="2"/>
              <a:buChar char="Ø"/>
            </a:pPr>
            <a:endParaRPr lang="en-US" sz="2600" dirty="0" smtClean="0"/>
          </a:p>
          <a:p>
            <a:pPr marL="0" indent="0" algn="just" rtl="0">
              <a:buClr>
                <a:srgbClr val="FF0000"/>
              </a:buClr>
              <a:buNone/>
            </a:pPr>
            <a:r>
              <a:rPr lang="en-US" sz="1900" dirty="0" smtClean="0"/>
              <a:t> </a:t>
            </a:r>
            <a:r>
              <a:rPr lang="en-US" sz="1700" i="1" dirty="0" smtClean="0"/>
              <a:t>with Ketoconazole 400 mg/day</a:t>
            </a:r>
            <a:r>
              <a:rPr lang="en-US" sz="1700" i="1" dirty="0"/>
              <a:t> </a:t>
            </a:r>
            <a:r>
              <a:rPr lang="en-US" sz="1700" i="1" dirty="0" smtClean="0"/>
              <a:t>&amp; weight=88 kg</a:t>
            </a:r>
          </a:p>
        </p:txBody>
      </p:sp>
      <p:cxnSp>
        <p:nvCxnSpPr>
          <p:cNvPr id="4" name="Straight Connector 3"/>
          <p:cNvCxnSpPr/>
          <p:nvPr/>
        </p:nvCxnSpPr>
        <p:spPr>
          <a:xfrm>
            <a:off x="913717" y="109476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28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81" y="381559"/>
            <a:ext cx="10515600" cy="1325563"/>
          </a:xfrm>
        </p:spPr>
        <p:txBody>
          <a:bodyPr/>
          <a:lstStyle/>
          <a:p>
            <a:pPr algn="l"/>
            <a:r>
              <a:rPr lang="en-US" b="1" dirty="0" smtClean="0">
                <a:solidFill>
                  <a:srgbClr val="00B0F0"/>
                </a:solidFill>
                <a:latin typeface="Arial" panose="020B0604020202020204" pitchFamily="34" charset="0"/>
              </a:rPr>
              <a:t>Chief complaint</a:t>
            </a:r>
            <a:endParaRPr lang="fa-IR" dirty="0"/>
          </a:p>
        </p:txBody>
      </p:sp>
      <p:sp>
        <p:nvSpPr>
          <p:cNvPr id="3" name="Content Placeholder 2"/>
          <p:cNvSpPr>
            <a:spLocks noGrp="1"/>
          </p:cNvSpPr>
          <p:nvPr>
            <p:ph idx="1"/>
          </p:nvPr>
        </p:nvSpPr>
        <p:spPr>
          <a:xfrm>
            <a:off x="606381" y="1701354"/>
            <a:ext cx="10959922" cy="4351338"/>
          </a:xfrm>
        </p:spPr>
        <p:txBody>
          <a:bodyPr>
            <a:normAutofit/>
          </a:bodyPr>
          <a:lstStyle/>
          <a:p>
            <a:pPr algn="just" rtl="0">
              <a:buClr>
                <a:srgbClr val="FF0000"/>
              </a:buClr>
              <a:buFont typeface="Wingdings" panose="05000000000000000000" pitchFamily="2" charset="2"/>
              <a:buChar char="§"/>
            </a:pPr>
            <a:r>
              <a:rPr lang="en-US" sz="2400" dirty="0">
                <a:solidFill>
                  <a:prstClr val="black"/>
                </a:solidFill>
              </a:rPr>
              <a:t>A 55-year-old </a:t>
            </a:r>
            <a:r>
              <a:rPr lang="en-US" sz="2400" dirty="0" smtClean="0">
                <a:solidFill>
                  <a:prstClr val="black"/>
                </a:solidFill>
              </a:rPr>
              <a:t>female, known case of Cushing syndrome with </a:t>
            </a:r>
            <a:r>
              <a:rPr lang="en-US" sz="2400" dirty="0">
                <a:solidFill>
                  <a:prstClr val="black"/>
                </a:solidFill>
              </a:rPr>
              <a:t>an initial </a:t>
            </a:r>
            <a:r>
              <a:rPr lang="en-US" sz="2400" dirty="0" smtClean="0">
                <a:solidFill>
                  <a:prstClr val="black"/>
                </a:solidFill>
              </a:rPr>
              <a:t>complaint</a:t>
            </a:r>
            <a:r>
              <a:rPr lang="fa-IR" sz="2400" dirty="0" smtClean="0">
                <a:solidFill>
                  <a:prstClr val="black"/>
                </a:solidFill>
              </a:rPr>
              <a:t> </a:t>
            </a:r>
            <a:r>
              <a:rPr lang="en-US" sz="2400" dirty="0" smtClean="0">
                <a:solidFill>
                  <a:prstClr val="black"/>
                </a:solidFill>
              </a:rPr>
              <a:t>of facial puffiness, </a:t>
            </a:r>
            <a:r>
              <a:rPr lang="en-US" sz="2400" dirty="0" err="1">
                <a:solidFill>
                  <a:prstClr val="black"/>
                </a:solidFill>
              </a:rPr>
              <a:t>truncal</a:t>
            </a:r>
            <a:r>
              <a:rPr lang="en-US" sz="2400" dirty="0">
                <a:solidFill>
                  <a:prstClr val="black"/>
                </a:solidFill>
              </a:rPr>
              <a:t> </a:t>
            </a:r>
            <a:r>
              <a:rPr lang="en-US" sz="2400" dirty="0" smtClean="0">
                <a:solidFill>
                  <a:prstClr val="black"/>
                </a:solidFill>
              </a:rPr>
              <a:t>obesity, </a:t>
            </a:r>
            <a:r>
              <a:rPr lang="en-US" sz="2400" dirty="0">
                <a:solidFill>
                  <a:prstClr val="black"/>
                </a:solidFill>
              </a:rPr>
              <a:t>high blood </a:t>
            </a:r>
            <a:r>
              <a:rPr lang="en-US" sz="2400" dirty="0" smtClean="0">
                <a:solidFill>
                  <a:prstClr val="black"/>
                </a:solidFill>
              </a:rPr>
              <a:t>pressure, </a:t>
            </a:r>
            <a:r>
              <a:rPr lang="en-US" sz="2400" dirty="0">
                <a:solidFill>
                  <a:prstClr val="black"/>
                </a:solidFill>
              </a:rPr>
              <a:t>muscle </a:t>
            </a:r>
            <a:r>
              <a:rPr lang="en-US" sz="2400" dirty="0" smtClean="0">
                <a:solidFill>
                  <a:prstClr val="black"/>
                </a:solidFill>
              </a:rPr>
              <a:t>weakness, </a:t>
            </a:r>
            <a:r>
              <a:rPr lang="en-US" sz="2400" dirty="0">
                <a:solidFill>
                  <a:prstClr val="black"/>
                </a:solidFill>
              </a:rPr>
              <a:t>abdominal </a:t>
            </a:r>
            <a:r>
              <a:rPr lang="en-US" sz="2400" dirty="0" smtClean="0">
                <a:solidFill>
                  <a:prstClr val="black"/>
                </a:solidFill>
              </a:rPr>
              <a:t>purplish striae, </a:t>
            </a:r>
            <a:r>
              <a:rPr lang="en-US" sz="2400" dirty="0">
                <a:solidFill>
                  <a:prstClr val="black"/>
                </a:solidFill>
              </a:rPr>
              <a:t>facial </a:t>
            </a:r>
            <a:r>
              <a:rPr lang="en-US" sz="2400" dirty="0" smtClean="0">
                <a:solidFill>
                  <a:prstClr val="black"/>
                </a:solidFill>
              </a:rPr>
              <a:t>acne, menstruation disorder from 30Y (1378)</a:t>
            </a:r>
            <a:r>
              <a:rPr lang="en-US" sz="2400" dirty="0" smtClean="0"/>
              <a:t> </a:t>
            </a:r>
            <a:r>
              <a:rPr lang="en-US" sz="2400" dirty="0" smtClean="0">
                <a:solidFill>
                  <a:prstClr val="black"/>
                </a:solidFill>
              </a:rPr>
              <a:t>with multiple endocrine surgeries and persistent symptoms, </a:t>
            </a:r>
            <a:r>
              <a:rPr lang="en-US" sz="2400" dirty="0">
                <a:solidFill>
                  <a:prstClr val="black"/>
                </a:solidFill>
              </a:rPr>
              <a:t>who referred for follow-up treatment</a:t>
            </a:r>
            <a:r>
              <a:rPr lang="en-US" sz="2400" dirty="0" smtClean="0">
                <a:solidFill>
                  <a:prstClr val="black"/>
                </a:solidFill>
              </a:rPr>
              <a:t>. </a:t>
            </a:r>
            <a:endParaRPr lang="fa-IR" sz="2400" dirty="0"/>
          </a:p>
        </p:txBody>
      </p:sp>
      <p:cxnSp>
        <p:nvCxnSpPr>
          <p:cNvPr id="4" name="Straight Connector 3"/>
          <p:cNvCxnSpPr/>
          <p:nvPr/>
        </p:nvCxnSpPr>
        <p:spPr>
          <a:xfrm>
            <a:off x="606381" y="1369255"/>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766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2927" y="0"/>
            <a:ext cx="5991367" cy="6858000"/>
          </a:xfrm>
          <a:prstGeom prst="rect">
            <a:avLst/>
          </a:prstGeom>
        </p:spPr>
      </p:pic>
      <p:sp>
        <p:nvSpPr>
          <p:cNvPr id="2" name="Rounded Rectangle 1"/>
          <p:cNvSpPr/>
          <p:nvPr/>
        </p:nvSpPr>
        <p:spPr>
          <a:xfrm>
            <a:off x="4069723" y="1545465"/>
            <a:ext cx="1519707" cy="11591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623515" y="1906073"/>
            <a:ext cx="965915" cy="21894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412901" y="4288665"/>
            <a:ext cx="2047740" cy="73409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872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6406" y="0"/>
            <a:ext cx="5581933" cy="6858000"/>
          </a:xfrm>
          <a:prstGeom prst="rect">
            <a:avLst/>
          </a:prstGeom>
        </p:spPr>
      </p:pic>
      <p:cxnSp>
        <p:nvCxnSpPr>
          <p:cNvPr id="5" name="Straight Arrow Connector 4"/>
          <p:cNvCxnSpPr/>
          <p:nvPr/>
        </p:nvCxnSpPr>
        <p:spPr>
          <a:xfrm flipH="1">
            <a:off x="7096836" y="2674961"/>
            <a:ext cx="409433" cy="70968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7933386" y="605307"/>
            <a:ext cx="849043" cy="19318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477296" y="605307"/>
            <a:ext cx="1661374" cy="9659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704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5" y="1360546"/>
            <a:ext cx="4817658" cy="1109697"/>
          </a:xfrm>
        </p:spPr>
        <p:txBody>
          <a:bodyPr>
            <a:normAutofit/>
          </a:bodyPr>
          <a:lstStyle/>
          <a:p>
            <a:pPr algn="just" rtl="0">
              <a:buClr>
                <a:srgbClr val="FF0000"/>
              </a:buClr>
            </a:pPr>
            <a:r>
              <a:rPr lang="en-US" sz="2000" dirty="0" smtClean="0"/>
              <a:t>EUS guided Radiofrequency </a:t>
            </a:r>
            <a:r>
              <a:rPr lang="en-US" sz="2000" dirty="0"/>
              <a:t>of pancreatic </a:t>
            </a:r>
            <a:r>
              <a:rPr lang="en-US" sz="2000" dirty="0" smtClean="0"/>
              <a:t>lesion</a:t>
            </a:r>
            <a:r>
              <a:rPr lang="fa-IR" sz="2000" dirty="0" smtClean="0"/>
              <a:t> </a:t>
            </a:r>
            <a:r>
              <a:rPr lang="en-US" sz="2000" dirty="0" smtClean="0"/>
              <a:t>1402/3/7</a:t>
            </a:r>
          </a:p>
          <a:p>
            <a:pPr algn="just" rtl="0">
              <a:buClr>
                <a:srgbClr val="FF0000"/>
              </a:buClr>
              <a:buFont typeface="Wingdings" panose="05000000000000000000" pitchFamily="2" charset="2"/>
              <a:buChar char="Ø"/>
            </a:pPr>
            <a:r>
              <a:rPr lang="en-US" sz="2000" dirty="0"/>
              <a:t>Endo </a:t>
            </a:r>
            <a:r>
              <a:rPr lang="en-US" sz="2000" dirty="0" err="1"/>
              <a:t>sono</a:t>
            </a:r>
            <a:r>
              <a:rPr lang="en-US" sz="2000" dirty="0"/>
              <a:t> again </a:t>
            </a:r>
            <a:r>
              <a:rPr lang="en-US" sz="2000" dirty="0" smtClean="0"/>
              <a:t>1402/10/18 :</a:t>
            </a:r>
            <a:endParaRPr lang="en-US" sz="2000" dirty="0"/>
          </a:p>
          <a:p>
            <a:pPr algn="just" rtl="0">
              <a:buClr>
                <a:srgbClr val="FF0000"/>
              </a:buClr>
            </a:pPr>
            <a:endParaRPr lang="en-US" sz="2000" dirty="0" smtClean="0"/>
          </a:p>
          <a:p>
            <a:pPr algn="just" rtl="0">
              <a:buClr>
                <a:srgbClr val="FF0000"/>
              </a:buClr>
            </a:pPr>
            <a:endParaRPr lang="en-US" sz="2000" dirty="0" smtClean="0"/>
          </a:p>
          <a:p>
            <a:pPr algn="just" rtl="0">
              <a:buClr>
                <a:srgbClr val="FF0000"/>
              </a:buClr>
            </a:pPr>
            <a:endParaRPr lang="en-US" sz="2000" dirty="0" smtClean="0"/>
          </a:p>
          <a:p>
            <a:pPr algn="just" rtl="0">
              <a:buClr>
                <a:srgbClr val="FF0000"/>
              </a:buClr>
            </a:pPr>
            <a:endParaRPr lang="en-US" sz="2000" dirty="0" smtClean="0"/>
          </a:p>
          <a:p>
            <a:pPr algn="just" rtl="0">
              <a:buClr>
                <a:srgbClr val="FF0000"/>
              </a:buClr>
            </a:pPr>
            <a:endParaRPr lang="en-US" sz="2000"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8037" y="-1"/>
            <a:ext cx="6923964" cy="7186411"/>
          </a:xfrm>
          <a:prstGeom prst="rect">
            <a:avLst/>
          </a:prstGeom>
        </p:spPr>
      </p:pic>
      <p:sp>
        <p:nvSpPr>
          <p:cNvPr id="13" name="Rounded Rectangle 12"/>
          <p:cNvSpPr/>
          <p:nvPr/>
        </p:nvSpPr>
        <p:spPr>
          <a:xfrm>
            <a:off x="5268037" y="2938690"/>
            <a:ext cx="6878471" cy="80521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ounded Rectangle 1"/>
          <p:cNvSpPr/>
          <p:nvPr/>
        </p:nvSpPr>
        <p:spPr>
          <a:xfrm>
            <a:off x="8899301" y="723525"/>
            <a:ext cx="3292699" cy="24469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384146" y="4546242"/>
            <a:ext cx="1764406" cy="42500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980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3254" y="0"/>
            <a:ext cx="6118747"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073254" cy="6858000"/>
          </a:xfrm>
          <a:prstGeom prst="rect">
            <a:avLst/>
          </a:prstGeom>
        </p:spPr>
      </p:pic>
      <p:sp>
        <p:nvSpPr>
          <p:cNvPr id="2" name="Rounded Rectangle 1"/>
          <p:cNvSpPr/>
          <p:nvPr/>
        </p:nvSpPr>
        <p:spPr>
          <a:xfrm>
            <a:off x="9646276" y="669701"/>
            <a:ext cx="2545724" cy="21894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193961" y="682580"/>
            <a:ext cx="2511380" cy="20606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329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25" y="1140886"/>
            <a:ext cx="5199797" cy="984128"/>
          </a:xfrm>
        </p:spPr>
        <p:txBody>
          <a:bodyPr>
            <a:normAutofit/>
          </a:bodyPr>
          <a:lstStyle/>
          <a:p>
            <a:pPr algn="just" rtl="0">
              <a:buClr>
                <a:srgbClr val="FF0000"/>
              </a:buClr>
              <a:buFont typeface="Wingdings" panose="05000000000000000000" pitchFamily="2" charset="2"/>
              <a:buChar char="Ø"/>
            </a:pPr>
            <a:r>
              <a:rPr lang="en-US" sz="2000" dirty="0" smtClean="0"/>
              <a:t>Abd &amp; pelvic CT scan +/- contrast 1402/3/17</a:t>
            </a:r>
          </a:p>
          <a:p>
            <a:pPr algn="just" rtl="0">
              <a:buClr>
                <a:srgbClr val="FF0000"/>
              </a:buClr>
              <a:buFont typeface="Wingdings" panose="05000000000000000000" pitchFamily="2" charset="2"/>
              <a:buChar char="Ø"/>
            </a:pPr>
            <a:endParaRPr lang="en-US" sz="2000" dirty="0" smtClean="0"/>
          </a:p>
          <a:p>
            <a:pPr algn="just" rtl="0">
              <a:buClr>
                <a:srgbClr val="FF0000"/>
              </a:buClr>
              <a:buFont typeface="Wingdings" panose="05000000000000000000" pitchFamily="2" charset="2"/>
              <a:buChar char="Ø"/>
            </a:pPr>
            <a:endParaRPr lang="en-US" sz="2000" dirty="0" smtClean="0"/>
          </a:p>
          <a:p>
            <a:pPr algn="just" rtl="0">
              <a:buClr>
                <a:srgbClr val="FF0000"/>
              </a:buClr>
              <a:buFont typeface="Wingdings" panose="05000000000000000000" pitchFamily="2" charset="2"/>
              <a:buChar char="Ø"/>
            </a:pPr>
            <a:endParaRPr lang="en-US" sz="2000" dirty="0" smtClean="0"/>
          </a:p>
          <a:p>
            <a:pPr algn="just" rtl="0">
              <a:buClr>
                <a:srgbClr val="FF0000"/>
              </a:buClr>
              <a:buFont typeface="Wingdings" panose="05000000000000000000" pitchFamily="2" charset="2"/>
              <a:buChar char="Ø"/>
            </a:pPr>
            <a:endParaRPr lang="en-US" sz="20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9922" y="0"/>
            <a:ext cx="6842078" cy="6858000"/>
          </a:xfrm>
          <a:prstGeom prst="rect">
            <a:avLst/>
          </a:prstGeom>
        </p:spPr>
      </p:pic>
      <p:sp>
        <p:nvSpPr>
          <p:cNvPr id="2" name="Rounded Rectangle 1"/>
          <p:cNvSpPr/>
          <p:nvPr/>
        </p:nvSpPr>
        <p:spPr>
          <a:xfrm>
            <a:off x="6426557" y="883310"/>
            <a:ext cx="1661375" cy="18030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825803" y="1880315"/>
            <a:ext cx="862884" cy="24469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349922" y="2588654"/>
            <a:ext cx="419813" cy="1545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9723549" y="5112913"/>
            <a:ext cx="1674254" cy="38636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724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932" y="1401491"/>
            <a:ext cx="3664273" cy="4576228"/>
          </a:xfrm>
        </p:spPr>
        <p:txBody>
          <a:bodyPr>
            <a:normAutofit/>
          </a:bodyPr>
          <a:lstStyle/>
          <a:p>
            <a:pPr algn="just" rtl="0">
              <a:buClr>
                <a:srgbClr val="FF0000"/>
              </a:buClr>
              <a:buFont typeface="Wingdings" panose="05000000000000000000" pitchFamily="2" charset="2"/>
              <a:buChar char="Ø"/>
            </a:pPr>
            <a:r>
              <a:rPr lang="en-US" sz="2200" dirty="0" smtClean="0"/>
              <a:t>Abd &amp; pelvic MRI 1402/6/20</a:t>
            </a:r>
          </a:p>
          <a:p>
            <a:pPr algn="just" rtl="0">
              <a:buClr>
                <a:srgbClr val="FF0000"/>
              </a:buClr>
              <a:buFont typeface="Wingdings" panose="05000000000000000000" pitchFamily="2" charset="2"/>
              <a:buChar char="Ø"/>
            </a:pPr>
            <a:endParaRPr lang="en-US" sz="2200" dirty="0" smtClean="0"/>
          </a:p>
          <a:p>
            <a:pPr algn="just" rtl="0">
              <a:buClr>
                <a:srgbClr val="FF0000"/>
              </a:buClr>
              <a:buFont typeface="Wingdings" panose="05000000000000000000" pitchFamily="2" charset="2"/>
              <a:buChar char="Ø"/>
            </a:pPr>
            <a:endParaRPr lang="en-US" sz="2200" dirty="0" smtClean="0"/>
          </a:p>
          <a:p>
            <a:pPr algn="just" rtl="0">
              <a:buClr>
                <a:srgbClr val="FF0000"/>
              </a:buClr>
              <a:buFont typeface="Wingdings" panose="05000000000000000000" pitchFamily="2" charset="2"/>
              <a:buChar char="Ø"/>
            </a:pPr>
            <a:endParaRPr lang="en-US" sz="2200" dirty="0" smtClean="0"/>
          </a:p>
          <a:p>
            <a:pPr algn="just" rtl="0">
              <a:buClr>
                <a:srgbClr val="FF0000"/>
              </a:buClr>
              <a:buFont typeface="Wingdings" panose="05000000000000000000" pitchFamily="2" charset="2"/>
              <a:buChar char="Ø"/>
            </a:pPr>
            <a:endParaRPr lang="en-US" sz="22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205" y="57282"/>
            <a:ext cx="8247795" cy="7044744"/>
          </a:xfrm>
          <a:prstGeom prst="rect">
            <a:avLst/>
          </a:prstGeom>
        </p:spPr>
      </p:pic>
      <p:sp>
        <p:nvSpPr>
          <p:cNvPr id="10" name="Rounded Rectangle 9"/>
          <p:cNvSpPr/>
          <p:nvPr/>
        </p:nvSpPr>
        <p:spPr>
          <a:xfrm>
            <a:off x="4572001" y="4778063"/>
            <a:ext cx="7328078" cy="56667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ounded Rectangle 1"/>
          <p:cNvSpPr/>
          <p:nvPr/>
        </p:nvSpPr>
        <p:spPr>
          <a:xfrm>
            <a:off x="9691352" y="824249"/>
            <a:ext cx="1635616" cy="28333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9878095" y="1285581"/>
            <a:ext cx="1262129" cy="15224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275786" y="5977719"/>
            <a:ext cx="2511380" cy="50035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860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339" y="1360548"/>
            <a:ext cx="5629550" cy="867497"/>
          </a:xfrm>
        </p:spPr>
        <p:txBody>
          <a:bodyPr>
            <a:normAutofit/>
          </a:bodyPr>
          <a:lstStyle/>
          <a:p>
            <a:pPr algn="just" rtl="0">
              <a:buClr>
                <a:srgbClr val="FF0000"/>
              </a:buClr>
              <a:buFont typeface="Wingdings" panose="05000000000000000000" pitchFamily="2" charset="2"/>
              <a:buChar char="Ø"/>
            </a:pPr>
            <a:r>
              <a:rPr lang="en-US" sz="2200" dirty="0" smtClean="0"/>
              <a:t>Ga-DOTA-TATE PET/CT 1402/10/20</a:t>
            </a:r>
          </a:p>
          <a:p>
            <a:pPr algn="just" rtl="0">
              <a:buClr>
                <a:srgbClr val="FF0000"/>
              </a:buClr>
              <a:buFont typeface="Wingdings" panose="05000000000000000000" pitchFamily="2" charset="2"/>
              <a:buChar char="Ø"/>
            </a:pPr>
            <a:endParaRPr lang="en-US" sz="2200" dirty="0" smtClean="0"/>
          </a:p>
          <a:p>
            <a:pPr algn="just" rtl="0">
              <a:buClr>
                <a:srgbClr val="FF0000"/>
              </a:buClr>
              <a:buFont typeface="Wingdings" panose="05000000000000000000" pitchFamily="2" charset="2"/>
              <a:buChar char="Ø"/>
            </a:pPr>
            <a:endParaRPr lang="en-US" sz="2200" dirty="0" smtClean="0"/>
          </a:p>
          <a:p>
            <a:pPr algn="just" rtl="0">
              <a:buClr>
                <a:srgbClr val="FF0000"/>
              </a:buClr>
              <a:buFont typeface="Wingdings" panose="05000000000000000000" pitchFamily="2" charset="2"/>
              <a:buChar char="Ø"/>
            </a:pPr>
            <a:endParaRPr lang="en-US" sz="2200" dirty="0" smtClean="0"/>
          </a:p>
          <a:p>
            <a:pPr algn="just" rtl="0">
              <a:buClr>
                <a:srgbClr val="FF0000"/>
              </a:buClr>
              <a:buFont typeface="Wingdings" panose="05000000000000000000" pitchFamily="2" charset="2"/>
              <a:buChar char="Ø"/>
            </a:pPr>
            <a:endParaRPr lang="en-US" sz="22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9425" y="-150126"/>
            <a:ext cx="7452575" cy="7008125"/>
          </a:xfrm>
          <a:prstGeom prst="rect">
            <a:avLst/>
          </a:prstGeom>
        </p:spPr>
      </p:pic>
      <p:sp>
        <p:nvSpPr>
          <p:cNvPr id="2" name="Rounded Rectangle 1"/>
          <p:cNvSpPr/>
          <p:nvPr/>
        </p:nvSpPr>
        <p:spPr>
          <a:xfrm>
            <a:off x="6246254" y="1474631"/>
            <a:ext cx="1893194" cy="30265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954592" y="1794296"/>
            <a:ext cx="2176530" cy="3606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537915" y="5615188"/>
            <a:ext cx="2189409" cy="74697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467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8911" y="0"/>
            <a:ext cx="587309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6318912" cy="6858000"/>
          </a:xfrm>
          <a:prstGeom prst="rect">
            <a:avLst/>
          </a:prstGeom>
        </p:spPr>
      </p:pic>
      <p:sp>
        <p:nvSpPr>
          <p:cNvPr id="9" name="TextBox 8"/>
          <p:cNvSpPr txBox="1"/>
          <p:nvPr/>
        </p:nvSpPr>
        <p:spPr>
          <a:xfrm>
            <a:off x="-1" y="0"/>
            <a:ext cx="6318912" cy="400110"/>
          </a:xfrm>
          <a:prstGeom prst="rect">
            <a:avLst/>
          </a:prstGeom>
          <a:noFill/>
          <a:ln>
            <a:noFill/>
          </a:ln>
        </p:spPr>
        <p:txBody>
          <a:bodyPr wrap="square" rtlCol="1">
            <a:spAutoFit/>
          </a:bodyPr>
          <a:lstStyle/>
          <a:p>
            <a:pPr algn="just" rtl="0">
              <a:buClr>
                <a:srgbClr val="FF0000"/>
              </a:buClr>
              <a:buFont typeface="Wingdings" panose="05000000000000000000" pitchFamily="2" charset="2"/>
              <a:buChar char="Ø"/>
            </a:pPr>
            <a:r>
              <a:rPr lang="en-US" sz="2000" b="1" dirty="0" smtClean="0"/>
              <a:t>Abd &amp;pelvic &amp; chest CT scan +/- contrast 1403/1/21</a:t>
            </a:r>
            <a:endParaRPr lang="en-US" sz="2000" b="1" dirty="0"/>
          </a:p>
        </p:txBody>
      </p:sp>
      <p:sp>
        <p:nvSpPr>
          <p:cNvPr id="3" name="Rounded Rectangle 2"/>
          <p:cNvSpPr/>
          <p:nvPr/>
        </p:nvSpPr>
        <p:spPr>
          <a:xfrm>
            <a:off x="1017431" y="1004552"/>
            <a:ext cx="1275008" cy="18030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249251" y="1880315"/>
            <a:ext cx="837126" cy="24469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508383" y="1880315"/>
            <a:ext cx="746975" cy="24469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250806" y="953036"/>
            <a:ext cx="1275008" cy="29621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9775065" y="3271234"/>
            <a:ext cx="1094704" cy="46363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850783" y="5048518"/>
            <a:ext cx="1133341" cy="46364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385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344" y="1431381"/>
            <a:ext cx="4256964" cy="1401971"/>
          </a:xfrm>
        </p:spPr>
        <p:txBody>
          <a:bodyPr>
            <a:normAutofit/>
          </a:bodyPr>
          <a:lstStyle/>
          <a:p>
            <a:pPr algn="just" rtl="0">
              <a:buClr>
                <a:srgbClr val="FF0000"/>
              </a:buClr>
              <a:buFont typeface="Wingdings" panose="05000000000000000000" pitchFamily="2" charset="2"/>
              <a:buChar char="Ø"/>
            </a:pPr>
            <a:r>
              <a:rPr lang="en-US" sz="2200" dirty="0" smtClean="0"/>
              <a:t>Orbital CT scan &amp; OCT 03/1/21</a:t>
            </a:r>
          </a:p>
          <a:p>
            <a:pPr algn="just" rtl="0">
              <a:buClr>
                <a:srgbClr val="FF0000"/>
              </a:buClr>
              <a:buFont typeface="Wingdings" panose="05000000000000000000" pitchFamily="2" charset="2"/>
              <a:buChar char="Ø"/>
            </a:pPr>
            <a:endParaRPr lang="en-US" sz="2200" dirty="0" smtClean="0"/>
          </a:p>
          <a:p>
            <a:pPr algn="just" rtl="0">
              <a:buClr>
                <a:srgbClr val="FF0000"/>
              </a:buClr>
              <a:buFont typeface="Wingdings" panose="05000000000000000000" pitchFamily="2" charset="2"/>
              <a:buChar char="Ø"/>
            </a:pPr>
            <a:endParaRPr lang="en-US" sz="2200" dirty="0" smtClean="0"/>
          </a:p>
          <a:p>
            <a:pPr algn="just" rtl="0">
              <a:buClr>
                <a:srgbClr val="FF0000"/>
              </a:buClr>
              <a:buFont typeface="Wingdings" panose="05000000000000000000" pitchFamily="2" charset="2"/>
              <a:buChar char="Ø"/>
            </a:pPr>
            <a:endParaRPr lang="en-US" sz="2200" dirty="0" smtClean="0"/>
          </a:p>
          <a:p>
            <a:pPr algn="just" rtl="0">
              <a:buClr>
                <a:srgbClr val="FF0000"/>
              </a:buClr>
              <a:buFont typeface="Wingdings" panose="05000000000000000000" pitchFamily="2" charset="2"/>
              <a:buChar char="Ø"/>
            </a:pPr>
            <a:endParaRPr lang="en-US" sz="2200"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125" y="0"/>
            <a:ext cx="7469875" cy="6858000"/>
          </a:xfrm>
          <a:prstGeom prst="rect">
            <a:avLst/>
          </a:prstGeom>
        </p:spPr>
      </p:pic>
      <p:sp>
        <p:nvSpPr>
          <p:cNvPr id="2" name="Rounded Rectangle 1"/>
          <p:cNvSpPr/>
          <p:nvPr/>
        </p:nvSpPr>
        <p:spPr>
          <a:xfrm>
            <a:off x="6130344" y="991673"/>
            <a:ext cx="1558343" cy="16742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452315" y="1918952"/>
            <a:ext cx="798491" cy="2318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427335" y="4069724"/>
            <a:ext cx="1313645" cy="45076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825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76" y="362531"/>
            <a:ext cx="10515600" cy="1325563"/>
          </a:xfrm>
        </p:spPr>
        <p:txBody>
          <a:bodyPr/>
          <a:lstStyle/>
          <a:p>
            <a:pPr algn="l" rtl="0"/>
            <a:r>
              <a:rPr lang="en-US" b="1" dirty="0">
                <a:solidFill>
                  <a:srgbClr val="00B0F0"/>
                </a:solidFill>
                <a:latin typeface="Arial" panose="020B0604020202020204" pitchFamily="34" charset="0"/>
              </a:rPr>
              <a:t>Present illness </a:t>
            </a:r>
            <a:endParaRPr lang="fa-IR" dirty="0"/>
          </a:p>
        </p:txBody>
      </p:sp>
      <p:sp>
        <p:nvSpPr>
          <p:cNvPr id="3" name="Content Placeholder 2"/>
          <p:cNvSpPr>
            <a:spLocks noGrp="1"/>
          </p:cNvSpPr>
          <p:nvPr>
            <p:ph idx="1"/>
          </p:nvPr>
        </p:nvSpPr>
        <p:spPr>
          <a:xfrm>
            <a:off x="921376" y="1688094"/>
            <a:ext cx="10349248" cy="3669517"/>
          </a:xfrm>
        </p:spPr>
        <p:txBody>
          <a:bodyPr>
            <a:normAutofit/>
          </a:bodyPr>
          <a:lstStyle/>
          <a:p>
            <a:pPr algn="just" rtl="0">
              <a:buClr>
                <a:srgbClr val="FF0000"/>
              </a:buClr>
              <a:buFont typeface="Wingdings" panose="05000000000000000000" pitchFamily="2" charset="2"/>
              <a:buChar char="§"/>
            </a:pPr>
            <a:r>
              <a:rPr lang="en-US" sz="2600" dirty="0" smtClean="0"/>
              <a:t> After EUS </a:t>
            </a:r>
            <a:r>
              <a:rPr lang="en-US" sz="2600" dirty="0"/>
              <a:t>guided Radiofrequency of pancreatic </a:t>
            </a:r>
            <a:r>
              <a:rPr lang="en-US" sz="2600" dirty="0" smtClean="0"/>
              <a:t>lesion</a:t>
            </a:r>
            <a:r>
              <a:rPr lang="fa-IR" sz="2600" dirty="0" smtClean="0"/>
              <a:t> </a:t>
            </a:r>
            <a:r>
              <a:rPr lang="en-US" sz="2600" dirty="0" smtClean="0"/>
              <a:t>in 1402/3/7;</a:t>
            </a:r>
          </a:p>
          <a:p>
            <a:pPr algn="just" rtl="0">
              <a:buClr>
                <a:srgbClr val="FF0000"/>
              </a:buClr>
              <a:buFont typeface="Wingdings" panose="05000000000000000000" pitchFamily="2" charset="2"/>
              <a:buChar char="§"/>
            </a:pPr>
            <a:r>
              <a:rPr lang="en-US" sz="2600" dirty="0"/>
              <a:t>T</a:t>
            </a:r>
            <a:r>
              <a:rPr lang="en-US" sz="2600" dirty="0" smtClean="0"/>
              <a:t>he </a:t>
            </a:r>
            <a:r>
              <a:rPr lang="en-US" sz="2600" dirty="0"/>
              <a:t>patient is on treatment </a:t>
            </a:r>
            <a:r>
              <a:rPr lang="en-US" sz="2600" dirty="0" smtClean="0"/>
              <a:t>with </a:t>
            </a:r>
            <a:r>
              <a:rPr lang="en-US" sz="2600" dirty="0" err="1" smtClean="0"/>
              <a:t>sandostatin</a:t>
            </a:r>
            <a:r>
              <a:rPr lang="en-US" sz="2600" dirty="0" smtClean="0"/>
              <a:t> LAR </a:t>
            </a:r>
            <a:r>
              <a:rPr lang="en-US" sz="2600" dirty="0"/>
              <a:t>since </a:t>
            </a:r>
            <a:r>
              <a:rPr lang="en-US" sz="2600" dirty="0" smtClean="0"/>
              <a:t>1402/10/1, </a:t>
            </a:r>
            <a:r>
              <a:rPr lang="en-US" sz="2600" dirty="0"/>
              <a:t>she complains of muscle </a:t>
            </a:r>
            <a:r>
              <a:rPr lang="en-US" sz="2600" dirty="0" smtClean="0"/>
              <a:t>weakness, blood </a:t>
            </a:r>
            <a:r>
              <a:rPr lang="en-US" sz="2600" dirty="0"/>
              <a:t>sugar and blood pressure are under </a:t>
            </a:r>
            <a:r>
              <a:rPr lang="en-US" sz="2600" dirty="0" smtClean="0"/>
              <a:t>control</a:t>
            </a:r>
            <a:r>
              <a:rPr lang="en-US" sz="2600" dirty="0"/>
              <a:t>, She has been in menopause </a:t>
            </a:r>
            <a:r>
              <a:rPr lang="en-US" sz="2600" dirty="0" smtClean="0"/>
              <a:t>from </a:t>
            </a:r>
            <a:r>
              <a:rPr lang="en-US" sz="2600" dirty="0"/>
              <a:t>three </a:t>
            </a:r>
            <a:r>
              <a:rPr lang="en-US" sz="2600" dirty="0" smtClean="0"/>
              <a:t>years ago, </a:t>
            </a:r>
            <a:r>
              <a:rPr lang="en-US" sz="2600" dirty="0"/>
              <a:t>and recent tests are as </a:t>
            </a:r>
            <a:r>
              <a:rPr lang="en-US" sz="2600" dirty="0" smtClean="0"/>
              <a:t>follows :</a:t>
            </a:r>
          </a:p>
          <a:p>
            <a:pPr marL="0" indent="0" algn="just" rtl="0">
              <a:buClr>
                <a:srgbClr val="FF0000"/>
              </a:buClr>
              <a:buNone/>
            </a:pPr>
            <a:endParaRPr lang="en-US" sz="2400" dirty="0" smtClean="0"/>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endParaRPr lang="en-US" sz="2600" dirty="0" smtClean="0"/>
          </a:p>
          <a:p>
            <a:pPr algn="just" rtl="0">
              <a:buClr>
                <a:srgbClr val="FF0000"/>
              </a:buClr>
              <a:buFont typeface="Wingdings" panose="05000000000000000000" pitchFamily="2" charset="2"/>
              <a:buChar char="§"/>
            </a:pPr>
            <a:endParaRPr lang="en-US" sz="2600" dirty="0" smtClean="0"/>
          </a:p>
        </p:txBody>
      </p:sp>
      <p:cxnSp>
        <p:nvCxnSpPr>
          <p:cNvPr id="4" name="Straight Connector 3"/>
          <p:cNvCxnSpPr/>
          <p:nvPr/>
        </p:nvCxnSpPr>
        <p:spPr>
          <a:xfrm>
            <a:off x="921376" y="1433649"/>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546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B0F0"/>
                </a:solidFill>
                <a:latin typeface="Arial" panose="020B0604020202020204" pitchFamily="34" charset="0"/>
              </a:rPr>
              <a:t>Present illness </a:t>
            </a:r>
            <a:endParaRPr lang="fa-IR" dirty="0"/>
          </a:p>
        </p:txBody>
      </p:sp>
      <p:sp>
        <p:nvSpPr>
          <p:cNvPr id="3" name="Content Placeholder 2"/>
          <p:cNvSpPr>
            <a:spLocks noGrp="1"/>
          </p:cNvSpPr>
          <p:nvPr>
            <p:ph idx="1"/>
          </p:nvPr>
        </p:nvSpPr>
        <p:spPr>
          <a:xfrm>
            <a:off x="838200" y="1690688"/>
            <a:ext cx="10596239" cy="4851780"/>
          </a:xfrm>
        </p:spPr>
        <p:txBody>
          <a:bodyPr>
            <a:normAutofit/>
          </a:bodyPr>
          <a:lstStyle/>
          <a:p>
            <a:pPr algn="just" rtl="0">
              <a:lnSpc>
                <a:spcPct val="100000"/>
              </a:lnSpc>
              <a:buClr>
                <a:srgbClr val="FF0000"/>
              </a:buClr>
              <a:buFont typeface="Wingdings" panose="05000000000000000000" pitchFamily="2" charset="2"/>
              <a:buChar char="§"/>
            </a:pPr>
            <a:r>
              <a:rPr lang="en-US" dirty="0" smtClean="0"/>
              <a:t>Her </a:t>
            </a:r>
            <a:r>
              <a:rPr lang="en-US" dirty="0"/>
              <a:t>first presentation is related to 1378, due to facial </a:t>
            </a:r>
            <a:r>
              <a:rPr lang="en-US" dirty="0" smtClean="0"/>
              <a:t>puffiness, </a:t>
            </a:r>
            <a:r>
              <a:rPr lang="en-US" dirty="0" err="1" smtClean="0"/>
              <a:t>truncal</a:t>
            </a:r>
            <a:r>
              <a:rPr lang="en-US" dirty="0" smtClean="0"/>
              <a:t> obesity, </a:t>
            </a:r>
            <a:r>
              <a:rPr lang="en-US" dirty="0"/>
              <a:t>high blood pressure, muscle weakness, abdominal </a:t>
            </a:r>
            <a:r>
              <a:rPr lang="en-US" dirty="0" smtClean="0"/>
              <a:t> purplish striae</a:t>
            </a:r>
            <a:r>
              <a:rPr lang="en-US" dirty="0"/>
              <a:t>, facial acne, and </a:t>
            </a:r>
            <a:r>
              <a:rPr lang="en-US" dirty="0" smtClean="0"/>
              <a:t>menstruation </a:t>
            </a:r>
            <a:r>
              <a:rPr lang="en-US" dirty="0"/>
              <a:t>disorder (from 6 months prior to referral), the following tests were used to make the initial diagnosis and will be further </a:t>
            </a:r>
            <a:r>
              <a:rPr lang="en-US" dirty="0" smtClean="0"/>
              <a:t>investigated :</a:t>
            </a:r>
          </a:p>
          <a:p>
            <a:pPr algn="just" rtl="0">
              <a:lnSpc>
                <a:spcPct val="100000"/>
              </a:lnSpc>
              <a:buClr>
                <a:srgbClr val="FF0000"/>
              </a:buClr>
              <a:buFont typeface="Wingdings" panose="05000000000000000000" pitchFamily="2" charset="2"/>
              <a:buChar char="Ø"/>
            </a:pPr>
            <a:r>
              <a:rPr lang="en-US" dirty="0" smtClean="0"/>
              <a:t>ACTH: </a:t>
            </a:r>
            <a:r>
              <a:rPr lang="en-US" b="1" dirty="0" smtClean="0"/>
              <a:t>80 </a:t>
            </a:r>
            <a:r>
              <a:rPr lang="en-US" b="1" dirty="0" err="1" smtClean="0"/>
              <a:t>pg</a:t>
            </a:r>
            <a:r>
              <a:rPr lang="en-US" b="1" dirty="0" smtClean="0"/>
              <a:t>/ml </a:t>
            </a:r>
            <a:r>
              <a:rPr lang="en-US" dirty="0" smtClean="0"/>
              <a:t>(9-52)</a:t>
            </a:r>
          </a:p>
        </p:txBody>
      </p:sp>
      <p:cxnSp>
        <p:nvCxnSpPr>
          <p:cNvPr id="4" name="Straight Connector 3"/>
          <p:cNvCxnSpPr/>
          <p:nvPr/>
        </p:nvCxnSpPr>
        <p:spPr>
          <a:xfrm>
            <a:off x="803002" y="140789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800709" y="4649650"/>
            <a:ext cx="10553091" cy="1609483"/>
          </a:xfrm>
          <a:prstGeom prst="rect">
            <a:avLst/>
          </a:prstGeom>
        </p:spPr>
      </p:pic>
    </p:spTree>
    <p:extLst>
      <p:ext uri="{BB962C8B-B14F-4D97-AF65-F5344CB8AC3E}">
        <p14:creationId xmlns:p14="http://schemas.microsoft.com/office/powerpoint/2010/main" val="627315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28" y="0"/>
            <a:ext cx="10515600" cy="1325563"/>
          </a:xfrm>
        </p:spPr>
        <p:txBody>
          <a:bodyPr/>
          <a:lstStyle/>
          <a:p>
            <a:pPr algn="l" rtl="0"/>
            <a:r>
              <a:rPr lang="en-US" b="1" dirty="0" smtClean="0">
                <a:solidFill>
                  <a:srgbClr val="00B0F0"/>
                </a:solidFill>
                <a:latin typeface="Arial" panose="020B0604020202020204" pitchFamily="34" charset="0"/>
              </a:rPr>
              <a:t>Last tests</a:t>
            </a:r>
            <a:endParaRPr lang="fa-IR" dirty="0"/>
          </a:p>
        </p:txBody>
      </p:sp>
      <p:cxnSp>
        <p:nvCxnSpPr>
          <p:cNvPr id="4" name="Straight Connector 3"/>
          <p:cNvCxnSpPr/>
          <p:nvPr/>
        </p:nvCxnSpPr>
        <p:spPr>
          <a:xfrm>
            <a:off x="659628" y="1106103"/>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2039216739"/>
              </p:ext>
            </p:extLst>
          </p:nvPr>
        </p:nvGraphicFramePr>
        <p:xfrm>
          <a:off x="3593417" y="111292"/>
          <a:ext cx="8128001" cy="6623880"/>
        </p:xfrm>
        <a:graphic>
          <a:graphicData uri="http://schemas.openxmlformats.org/drawingml/2006/table">
            <a:tbl>
              <a:tblPr rtl="1" firstRow="1" bandRow="1">
                <a:tableStyleId>{5C22544A-7EE6-4342-B048-85BDC9FD1C3A}</a:tableStyleId>
              </a:tblPr>
              <a:tblGrid>
                <a:gridCol w="1161143"/>
                <a:gridCol w="1161143"/>
                <a:gridCol w="1161143"/>
                <a:gridCol w="1161143"/>
                <a:gridCol w="1161143"/>
                <a:gridCol w="1161143"/>
                <a:gridCol w="1161143"/>
              </a:tblGrid>
              <a:tr h="587484">
                <a:tc>
                  <a:txBody>
                    <a:bodyPr/>
                    <a:lstStyle/>
                    <a:p>
                      <a:pPr algn="ctr" rtl="1"/>
                      <a:r>
                        <a:rPr lang="en-US" sz="1600" dirty="0" smtClean="0"/>
                        <a:t>03-2-6</a:t>
                      </a:r>
                    </a:p>
                    <a:p>
                      <a:pPr algn="ctr" rtl="1"/>
                      <a:r>
                        <a:rPr lang="en-US" sz="1600" dirty="0" smtClean="0"/>
                        <a:t>pars</a:t>
                      </a:r>
                      <a:endParaRPr lang="fa-IR" sz="1600" dirty="0"/>
                    </a:p>
                  </a:txBody>
                  <a:tcPr/>
                </a:tc>
                <a:tc>
                  <a:txBody>
                    <a:bodyPr/>
                    <a:lstStyle/>
                    <a:p>
                      <a:pPr algn="ctr" rtl="1"/>
                      <a:r>
                        <a:rPr lang="en-US" sz="1600" dirty="0" smtClean="0"/>
                        <a:t>02-12-15</a:t>
                      </a:r>
                    </a:p>
                    <a:p>
                      <a:pPr algn="ctr" rtl="1"/>
                      <a:r>
                        <a:rPr lang="en-US" sz="1600" dirty="0" err="1" smtClean="0"/>
                        <a:t>pishrafteh</a:t>
                      </a:r>
                      <a:endParaRPr lang="fa-IR" sz="1600" dirty="0"/>
                    </a:p>
                  </a:txBody>
                  <a:tcPr/>
                </a:tc>
                <a:tc>
                  <a:txBody>
                    <a:bodyPr/>
                    <a:lstStyle/>
                    <a:p>
                      <a:pPr algn="ctr" rtl="1"/>
                      <a:r>
                        <a:rPr lang="en-US" sz="1600" dirty="0" smtClean="0"/>
                        <a:t>02-9-17</a:t>
                      </a:r>
                    </a:p>
                    <a:p>
                      <a:pPr algn="ctr" rtl="1"/>
                      <a:r>
                        <a:rPr lang="en-US" sz="1600" dirty="0" err="1" smtClean="0"/>
                        <a:t>pishrafteh</a:t>
                      </a:r>
                      <a:endParaRPr lang="fa-IR" sz="1600" dirty="0" smtClean="0"/>
                    </a:p>
                  </a:txBody>
                  <a:tcPr/>
                </a:tc>
                <a:tc>
                  <a:txBody>
                    <a:bodyPr/>
                    <a:lstStyle/>
                    <a:p>
                      <a:pPr algn="ctr" rtl="1"/>
                      <a:r>
                        <a:rPr lang="en-US" sz="1600" dirty="0" smtClean="0"/>
                        <a:t>02-4-18</a:t>
                      </a:r>
                    </a:p>
                    <a:p>
                      <a:pPr algn="ctr" rtl="1"/>
                      <a:r>
                        <a:rPr lang="en-US" sz="1600" dirty="0" err="1" smtClean="0"/>
                        <a:t>pishrafteh</a:t>
                      </a:r>
                      <a:endParaRPr lang="fa-IR" sz="1600" dirty="0" smtClean="0"/>
                    </a:p>
                  </a:txBody>
                  <a:tcPr/>
                </a:tc>
                <a:tc>
                  <a:txBody>
                    <a:bodyPr/>
                    <a:lstStyle/>
                    <a:p>
                      <a:pPr algn="ctr" rtl="1"/>
                      <a:r>
                        <a:rPr lang="en-US" sz="1600" dirty="0" smtClean="0"/>
                        <a:t>02-3-17</a:t>
                      </a:r>
                    </a:p>
                    <a:p>
                      <a:pPr algn="ctr" rtl="1"/>
                      <a:r>
                        <a:rPr lang="en-US" sz="1600" dirty="0" smtClean="0"/>
                        <a:t>pars</a:t>
                      </a:r>
                      <a:endParaRPr lang="fa-IR" sz="1600" dirty="0" smtClean="0"/>
                    </a:p>
                  </a:txBody>
                  <a:tcPr/>
                </a:tc>
                <a:tc>
                  <a:txBody>
                    <a:bodyPr/>
                    <a:lstStyle/>
                    <a:p>
                      <a:pPr algn="ctr" rtl="1"/>
                      <a:r>
                        <a:rPr lang="en-US" sz="1600" dirty="0" smtClean="0"/>
                        <a:t>02-1-16</a:t>
                      </a:r>
                      <a:r>
                        <a:rPr lang="en-US" sz="1600" baseline="0" dirty="0" smtClean="0"/>
                        <a:t>  </a:t>
                      </a:r>
                    </a:p>
                    <a:p>
                      <a:pPr algn="ctr" rtl="1"/>
                      <a:r>
                        <a:rPr lang="en-US" sz="1600" baseline="0" dirty="0" smtClean="0"/>
                        <a:t>pars</a:t>
                      </a:r>
                      <a:endParaRPr lang="fa-IR" sz="1600" dirty="0" smtClean="0"/>
                    </a:p>
                  </a:txBody>
                  <a:tcPr/>
                </a:tc>
                <a:tc>
                  <a:txBody>
                    <a:bodyPr/>
                    <a:lstStyle/>
                    <a:p>
                      <a:pPr algn="ctr" rtl="1"/>
                      <a:endParaRPr lang="fa-IR" sz="1600" dirty="0"/>
                    </a:p>
                  </a:txBody>
                  <a:tcPr/>
                </a:tc>
              </a:tr>
              <a:tr h="837164">
                <a:tc>
                  <a:txBody>
                    <a:bodyPr/>
                    <a:lstStyle/>
                    <a:p>
                      <a:pPr algn="ctr" rtl="1"/>
                      <a:r>
                        <a:rPr lang="en-US" sz="1600" b="0" dirty="0" smtClean="0">
                          <a:solidFill>
                            <a:schemeClr val="tx1"/>
                          </a:solidFill>
                          <a:effectLst>
                            <a:outerShdw blurRad="38100" dist="38100" dir="2700000" algn="tl">
                              <a:srgbClr val="000000">
                                <a:alpha val="43137"/>
                              </a:srgbClr>
                            </a:outerShdw>
                          </a:effectLst>
                        </a:rPr>
                        <a:t>20</a:t>
                      </a:r>
                      <a:endParaRPr lang="fa-IR" sz="1600" b="0" dirty="0">
                        <a:solidFill>
                          <a:schemeClr val="tx1"/>
                        </a:solidFill>
                        <a:effectLst>
                          <a:outerShdw blurRad="38100" dist="38100" dir="2700000" algn="tl">
                            <a:srgbClr val="000000">
                              <a:alpha val="43137"/>
                            </a:srgbClr>
                          </a:outerShdw>
                        </a:effectLst>
                      </a:endParaRPr>
                    </a:p>
                  </a:txBody>
                  <a:tcPr/>
                </a:tc>
                <a:tc>
                  <a:txBody>
                    <a:bodyPr/>
                    <a:lstStyle/>
                    <a:p>
                      <a:pPr algn="ctr" rtl="1"/>
                      <a:r>
                        <a:rPr lang="en-US" sz="1600" dirty="0" smtClean="0"/>
                        <a:t>18.2</a:t>
                      </a:r>
                      <a:endParaRPr lang="fa-IR" sz="1600" dirty="0"/>
                    </a:p>
                  </a:txBody>
                  <a:tcPr/>
                </a:tc>
                <a:tc>
                  <a:txBody>
                    <a:bodyPr/>
                    <a:lstStyle/>
                    <a:p>
                      <a:pPr algn="ctr" rtl="1"/>
                      <a:r>
                        <a:rPr lang="en-US" sz="1600" dirty="0" smtClean="0"/>
                        <a:t>21.9</a:t>
                      </a:r>
                      <a:endParaRPr lang="fa-IR" sz="1600" dirty="0"/>
                    </a:p>
                  </a:txBody>
                  <a:tcPr/>
                </a:tc>
                <a:tc>
                  <a:txBody>
                    <a:bodyPr/>
                    <a:lstStyle/>
                    <a:p>
                      <a:pPr algn="ctr" rtl="1"/>
                      <a:r>
                        <a:rPr lang="en-US" sz="1600" dirty="0" smtClean="0"/>
                        <a:t>17.02</a:t>
                      </a:r>
                      <a:endParaRPr lang="fa-IR" sz="1600" dirty="0"/>
                    </a:p>
                  </a:txBody>
                  <a:tcPr/>
                </a:tc>
                <a:tc>
                  <a:txBody>
                    <a:bodyPr/>
                    <a:lstStyle/>
                    <a:p>
                      <a:pPr algn="ctr" rtl="1"/>
                      <a:r>
                        <a:rPr lang="en-US" sz="1600" dirty="0" smtClean="0"/>
                        <a:t>16.8</a:t>
                      </a:r>
                      <a:endParaRPr lang="fa-IR" sz="1600" dirty="0"/>
                    </a:p>
                  </a:txBody>
                  <a:tcPr/>
                </a:tc>
                <a:tc>
                  <a:txBody>
                    <a:bodyPr/>
                    <a:lstStyle/>
                    <a:p>
                      <a:pPr algn="ctr" rtl="1"/>
                      <a:r>
                        <a:rPr lang="en-US" sz="1600" dirty="0" smtClean="0"/>
                        <a:t>23.6</a:t>
                      </a:r>
                      <a:endParaRPr lang="fa-IR" sz="16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Cortisol 8am</a:t>
                      </a:r>
                    </a:p>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µg/dl</a:t>
                      </a:r>
                      <a:endParaRPr lang="fa-IR" sz="1600" dirty="0" smtClean="0">
                        <a:solidFill>
                          <a:schemeClr val="tx1"/>
                        </a:solidFill>
                      </a:endParaRPr>
                    </a:p>
                  </a:txBody>
                  <a:tcPr/>
                </a:tc>
              </a:tr>
              <a:tr h="587484">
                <a:tc>
                  <a:txBody>
                    <a:bodyPr/>
                    <a:lstStyle/>
                    <a:p>
                      <a:pPr algn="ctr" rtl="1"/>
                      <a:r>
                        <a:rPr lang="en-US" sz="1600" b="0" dirty="0" smtClean="0">
                          <a:solidFill>
                            <a:schemeClr val="tx1"/>
                          </a:solidFill>
                          <a:effectLst>
                            <a:outerShdw blurRad="38100" dist="38100" dir="2700000" algn="tl">
                              <a:srgbClr val="000000">
                                <a:alpha val="43137"/>
                              </a:srgbClr>
                            </a:outerShdw>
                          </a:effectLst>
                        </a:rPr>
                        <a:t>61.7</a:t>
                      </a:r>
                    </a:p>
                    <a:p>
                      <a:pPr algn="ctr" rtl="1"/>
                      <a:r>
                        <a:rPr lang="en-US" sz="1600" b="0" dirty="0" smtClean="0">
                          <a:solidFill>
                            <a:schemeClr val="tx1"/>
                          </a:solidFill>
                          <a:effectLst>
                            <a:outerShdw blurRad="38100" dist="38100" dir="2700000" algn="tl">
                              <a:srgbClr val="000000">
                                <a:alpha val="43137"/>
                              </a:srgbClr>
                            </a:outerShdw>
                          </a:effectLst>
                        </a:rPr>
                        <a:t>(9-52)</a:t>
                      </a:r>
                      <a:endParaRPr lang="fa-IR" sz="1600" b="0" dirty="0">
                        <a:solidFill>
                          <a:schemeClr val="tx1"/>
                        </a:solidFill>
                        <a:effectLst>
                          <a:outerShdw blurRad="38100" dist="38100" dir="2700000" algn="tl">
                            <a:srgbClr val="000000">
                              <a:alpha val="43137"/>
                            </a:srgbClr>
                          </a:outerShdw>
                        </a:effectLst>
                      </a:endParaRPr>
                    </a:p>
                  </a:txBody>
                  <a:tcPr/>
                </a:tc>
                <a:tc>
                  <a:txBody>
                    <a:bodyPr/>
                    <a:lstStyle/>
                    <a:p>
                      <a:pPr algn="ctr" rtl="1"/>
                      <a:r>
                        <a:rPr lang="en-US" sz="1600" dirty="0" smtClean="0"/>
                        <a:t>59.6</a:t>
                      </a:r>
                      <a:endParaRPr lang="fa-IR" sz="1600" dirty="0"/>
                    </a:p>
                  </a:txBody>
                  <a:tcPr/>
                </a:tc>
                <a:tc>
                  <a:txBody>
                    <a:bodyPr/>
                    <a:lstStyle/>
                    <a:p>
                      <a:pPr algn="ctr" rtl="1"/>
                      <a:r>
                        <a:rPr lang="en-US" sz="1600" dirty="0" smtClean="0"/>
                        <a:t>75</a:t>
                      </a:r>
                      <a:endParaRPr lang="fa-IR" sz="1600" dirty="0"/>
                    </a:p>
                  </a:txBody>
                  <a:tcPr/>
                </a:tc>
                <a:tc>
                  <a:txBody>
                    <a:bodyPr/>
                    <a:lstStyle/>
                    <a:p>
                      <a:pPr algn="ctr" rtl="1"/>
                      <a:r>
                        <a:rPr lang="en-US" sz="1600" dirty="0" smtClean="0"/>
                        <a:t>82.8</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ACTH</a:t>
                      </a:r>
                    </a:p>
                    <a:p>
                      <a:pPr algn="ctr" rtl="1"/>
                      <a:r>
                        <a:rPr lang="en-US" sz="1600" dirty="0" err="1" smtClean="0">
                          <a:solidFill>
                            <a:schemeClr val="tx1"/>
                          </a:solidFill>
                        </a:rPr>
                        <a:t>pg</a:t>
                      </a:r>
                      <a:r>
                        <a:rPr lang="en-US" sz="1600" dirty="0" smtClean="0">
                          <a:solidFill>
                            <a:schemeClr val="tx1"/>
                          </a:solidFill>
                        </a:rPr>
                        <a:t>/ml</a:t>
                      </a:r>
                      <a:endParaRPr lang="fa-IR" sz="1600" dirty="0">
                        <a:solidFill>
                          <a:schemeClr val="tx1"/>
                        </a:solidFill>
                      </a:endParaRPr>
                    </a:p>
                  </a:txBody>
                  <a:tcPr/>
                </a:tc>
              </a:tr>
              <a:tr h="587484">
                <a:tc>
                  <a:txBody>
                    <a:bodyPr/>
                    <a:lstStyle/>
                    <a:p>
                      <a:pPr algn="ctr" rtl="1"/>
                      <a:r>
                        <a:rPr lang="en-US" sz="1600" b="0" dirty="0" smtClean="0">
                          <a:solidFill>
                            <a:schemeClr val="tx1"/>
                          </a:solidFill>
                          <a:effectLst>
                            <a:outerShdw blurRad="38100" dist="38100" dir="2700000" algn="tl">
                              <a:srgbClr val="000000">
                                <a:alpha val="43137"/>
                              </a:srgbClr>
                            </a:outerShdw>
                          </a:effectLst>
                        </a:rPr>
                        <a:t>57.9</a:t>
                      </a:r>
                    </a:p>
                    <a:p>
                      <a:pPr algn="ctr" rtl="1"/>
                      <a:r>
                        <a:rPr lang="en-US" sz="1600" b="0" dirty="0" smtClean="0">
                          <a:solidFill>
                            <a:schemeClr val="tx1"/>
                          </a:solidFill>
                          <a:effectLst>
                            <a:outerShdw blurRad="38100" dist="38100" dir="2700000" algn="tl">
                              <a:srgbClr val="000000">
                                <a:alpha val="43137"/>
                              </a:srgbClr>
                            </a:outerShdw>
                          </a:effectLst>
                        </a:rPr>
                        <a:t>(36-137)</a:t>
                      </a:r>
                      <a:endParaRPr lang="fa-IR" sz="1600" b="0" dirty="0">
                        <a:solidFill>
                          <a:schemeClr val="tx1"/>
                        </a:solidFill>
                        <a:effectLst>
                          <a:outerShdw blurRad="38100" dist="38100" dir="2700000" algn="tl">
                            <a:srgbClr val="000000">
                              <a:alpha val="43137"/>
                            </a:srgbClr>
                          </a:outerShdw>
                        </a:effectLst>
                      </a:endParaRPr>
                    </a:p>
                  </a:txBody>
                  <a:tcPr/>
                </a:tc>
                <a:tc>
                  <a:txBody>
                    <a:bodyPr/>
                    <a:lstStyle/>
                    <a:p>
                      <a:pPr algn="ctr" rtl="1"/>
                      <a:r>
                        <a:rPr lang="en-US" sz="1600" dirty="0" smtClean="0"/>
                        <a:t>21.2</a:t>
                      </a:r>
                    </a:p>
                    <a:p>
                      <a:pPr algn="ctr" rtl="1"/>
                      <a:r>
                        <a:rPr lang="en-US" sz="1600" dirty="0" smtClean="0"/>
                        <a:t>(1.5-63)</a:t>
                      </a:r>
                      <a:endParaRPr lang="fa-IR" sz="1600" dirty="0"/>
                    </a:p>
                  </a:txBody>
                  <a:tcPr/>
                </a:tc>
                <a:tc>
                  <a:txBody>
                    <a:bodyPr/>
                    <a:lstStyle/>
                    <a:p>
                      <a:pPr algn="ctr" rtl="1"/>
                      <a:r>
                        <a:rPr lang="en-US" sz="1600" dirty="0" smtClean="0"/>
                        <a:t>88.7</a:t>
                      </a:r>
                    </a:p>
                    <a:p>
                      <a:pPr algn="ctr" rtl="1"/>
                      <a:r>
                        <a:rPr lang="en-US" sz="1600" dirty="0" smtClean="0"/>
                        <a:t>(1.5-63)</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171</a:t>
                      </a:r>
                    </a:p>
                    <a:p>
                      <a:pPr algn="ctr" rtl="1"/>
                      <a:r>
                        <a:rPr lang="en-US" sz="1600" dirty="0" smtClean="0"/>
                        <a:t>(36-173)</a:t>
                      </a:r>
                      <a:endParaRPr lang="fa-IR" sz="1600" dirty="0"/>
                    </a:p>
                  </a:txBody>
                  <a:tcPr/>
                </a:tc>
                <a:tc>
                  <a:txBody>
                    <a:bodyPr/>
                    <a:lstStyle/>
                    <a:p>
                      <a:pPr algn="ctr" rtl="1"/>
                      <a:r>
                        <a:rPr lang="en-US" sz="1600" dirty="0" smtClean="0"/>
                        <a:t>UFC</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rPr>
                        <a:t>µg/24h</a:t>
                      </a:r>
                      <a:endParaRPr lang="fa-IR" sz="1600" dirty="0" smtClean="0">
                        <a:solidFill>
                          <a:schemeClr val="tx1"/>
                        </a:solidFill>
                      </a:endParaRPr>
                    </a:p>
                  </a:txBody>
                  <a:tcPr/>
                </a:tc>
              </a:tr>
              <a:tr h="587484">
                <a:tc>
                  <a:txBody>
                    <a:bodyPr/>
                    <a:lstStyle/>
                    <a:p>
                      <a:pPr algn="ctr" rtl="1"/>
                      <a:r>
                        <a:rPr lang="en-US" sz="1600" b="0" dirty="0" smtClean="0">
                          <a:solidFill>
                            <a:schemeClr val="tx1"/>
                          </a:solidFill>
                          <a:effectLst>
                            <a:outerShdw blurRad="38100" dist="38100" dir="2700000" algn="tl">
                              <a:srgbClr val="000000">
                                <a:alpha val="43137"/>
                              </a:srgbClr>
                            </a:outerShdw>
                          </a:effectLst>
                        </a:rPr>
                        <a:t>9.6</a:t>
                      </a:r>
                      <a:endParaRPr lang="fa-IR" sz="1600" b="0" dirty="0">
                        <a:solidFill>
                          <a:schemeClr val="tx1"/>
                        </a:solidFill>
                        <a:effectLst>
                          <a:outerShdw blurRad="38100" dist="38100" dir="2700000" algn="tl">
                            <a:srgbClr val="000000">
                              <a:alpha val="43137"/>
                            </a:srgbClr>
                          </a:outerShdw>
                        </a:effectLst>
                      </a:endParaRPr>
                    </a:p>
                  </a:txBody>
                  <a:tcPr/>
                </a:tc>
                <a:tc>
                  <a:txBody>
                    <a:bodyPr/>
                    <a:lstStyle/>
                    <a:p>
                      <a:pPr algn="ctr" rtl="1"/>
                      <a:r>
                        <a:rPr lang="en-US" sz="1600" dirty="0" smtClean="0"/>
                        <a:t>-</a:t>
                      </a:r>
                      <a:endParaRPr lang="fa-IR" sz="1600" dirty="0"/>
                    </a:p>
                  </a:txBody>
                  <a:tcPr/>
                </a:tc>
                <a:tc>
                  <a:txBody>
                    <a:bodyPr/>
                    <a:lstStyle/>
                    <a:p>
                      <a:pPr algn="ctr" rtl="1"/>
                      <a:r>
                        <a:rPr lang="en-US" sz="1600" dirty="0" smtClean="0"/>
                        <a:t>9.9</a:t>
                      </a:r>
                      <a:endParaRPr lang="fa-IR" sz="1600" dirty="0"/>
                    </a:p>
                  </a:txBody>
                  <a:tcPr/>
                </a:tc>
                <a:tc>
                  <a:txBody>
                    <a:bodyPr/>
                    <a:lstStyle/>
                    <a:p>
                      <a:pPr algn="ctr" rtl="1"/>
                      <a:r>
                        <a:rPr lang="en-US" sz="1600" dirty="0" smtClean="0"/>
                        <a:t>10</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9.9</a:t>
                      </a:r>
                      <a:endParaRPr lang="fa-IR" sz="1600" dirty="0"/>
                    </a:p>
                  </a:txBody>
                  <a:tcPr/>
                </a:tc>
                <a:tc>
                  <a:txBody>
                    <a:bodyPr/>
                    <a:lstStyle/>
                    <a:p>
                      <a:pPr algn="ctr" rtl="1"/>
                      <a:r>
                        <a:rPr lang="en-US" sz="1600" dirty="0" smtClean="0"/>
                        <a:t>Ca</a:t>
                      </a:r>
                    </a:p>
                    <a:p>
                      <a:pPr algn="ctr" rtl="1"/>
                      <a:r>
                        <a:rPr lang="en-US" sz="1600" dirty="0" smtClean="0"/>
                        <a:t>Mg/dl</a:t>
                      </a:r>
                    </a:p>
                  </a:txBody>
                  <a:tcPr/>
                </a:tc>
              </a:tr>
              <a:tr h="587484">
                <a:tc>
                  <a:txBody>
                    <a:bodyPr/>
                    <a:lstStyle/>
                    <a:p>
                      <a:pPr algn="ctr" rtl="1"/>
                      <a:r>
                        <a:rPr lang="en-US" sz="1600" b="0" dirty="0" smtClean="0">
                          <a:solidFill>
                            <a:schemeClr val="tx1"/>
                          </a:solidFill>
                          <a:effectLst>
                            <a:outerShdw blurRad="38100" dist="38100" dir="2700000" algn="tl">
                              <a:srgbClr val="000000">
                                <a:alpha val="43137"/>
                              </a:srgbClr>
                            </a:outerShdw>
                          </a:effectLst>
                        </a:rPr>
                        <a:t>3.6</a:t>
                      </a:r>
                      <a:endParaRPr lang="fa-IR" sz="1600" b="0" dirty="0">
                        <a:solidFill>
                          <a:schemeClr val="tx1"/>
                        </a:solidFill>
                        <a:effectLst>
                          <a:outerShdw blurRad="38100" dist="38100" dir="2700000" algn="tl">
                            <a:srgbClr val="000000">
                              <a:alpha val="43137"/>
                            </a:srgbClr>
                          </a:outerShdw>
                        </a:effectLst>
                      </a:endParaRPr>
                    </a:p>
                  </a:txBody>
                  <a:tcPr/>
                </a:tc>
                <a:tc>
                  <a:txBody>
                    <a:bodyPr/>
                    <a:lstStyle/>
                    <a:p>
                      <a:pPr algn="ctr" rtl="1"/>
                      <a:r>
                        <a:rPr lang="en-US" sz="1600" dirty="0" smtClean="0"/>
                        <a:t>-</a:t>
                      </a:r>
                      <a:endParaRPr lang="fa-IR" sz="1600" dirty="0"/>
                    </a:p>
                  </a:txBody>
                  <a:tcPr/>
                </a:tc>
                <a:tc>
                  <a:txBody>
                    <a:bodyPr/>
                    <a:lstStyle/>
                    <a:p>
                      <a:pPr algn="ctr" rtl="1"/>
                      <a:r>
                        <a:rPr lang="en-US" sz="1600" dirty="0" smtClean="0"/>
                        <a:t>3.9</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3.1</a:t>
                      </a:r>
                      <a:endParaRPr lang="fa-IR" sz="1600" dirty="0"/>
                    </a:p>
                  </a:txBody>
                  <a:tcPr/>
                </a:tc>
                <a:tc>
                  <a:txBody>
                    <a:bodyPr/>
                    <a:lstStyle/>
                    <a:p>
                      <a:pPr algn="ctr" rtl="1"/>
                      <a:r>
                        <a:rPr lang="en-US" sz="1600" dirty="0" err="1" smtClean="0"/>
                        <a:t>Ph</a:t>
                      </a:r>
                      <a:endParaRPr lang="en-US" sz="1600" dirty="0" smtClean="0"/>
                    </a:p>
                    <a:p>
                      <a:pPr algn="ctr" rtl="1"/>
                      <a:r>
                        <a:rPr lang="en-US" sz="1600" dirty="0" smtClean="0"/>
                        <a:t>Mg/dl</a:t>
                      </a:r>
                      <a:endParaRPr lang="fa-IR" sz="1600" dirty="0"/>
                    </a:p>
                  </a:txBody>
                  <a:tcPr/>
                </a:tc>
              </a:tr>
              <a:tr h="837164">
                <a:tc>
                  <a:txBody>
                    <a:bodyPr/>
                    <a:lstStyle/>
                    <a:p>
                      <a:pPr algn="ctr" rtl="1"/>
                      <a:r>
                        <a:rPr lang="en-US" sz="1600" b="0" dirty="0" smtClean="0">
                          <a:solidFill>
                            <a:schemeClr val="tx1"/>
                          </a:solidFill>
                          <a:effectLst>
                            <a:outerShdw blurRad="38100" dist="38100" dir="2700000" algn="tl">
                              <a:srgbClr val="000000">
                                <a:alpha val="43137"/>
                              </a:srgbClr>
                            </a:outerShdw>
                          </a:effectLst>
                        </a:rPr>
                        <a:t>46.9</a:t>
                      </a:r>
                    </a:p>
                    <a:p>
                      <a:pPr algn="ctr" rtl="1"/>
                      <a:r>
                        <a:rPr lang="en-US" sz="1600" b="0" dirty="0" smtClean="0">
                          <a:solidFill>
                            <a:schemeClr val="tx1"/>
                          </a:solidFill>
                          <a:effectLst>
                            <a:outerShdw blurRad="38100" dist="38100" dir="2700000" algn="tl">
                              <a:srgbClr val="000000">
                                <a:alpha val="43137"/>
                              </a:srgbClr>
                            </a:outerShdw>
                          </a:effectLst>
                        </a:rPr>
                        <a:t>(15-68)</a:t>
                      </a:r>
                      <a:endParaRPr lang="fa-IR" sz="1600" b="0" dirty="0">
                        <a:solidFill>
                          <a:schemeClr val="tx1"/>
                        </a:solidFill>
                        <a:effectLst>
                          <a:outerShdw blurRad="38100" dist="38100" dir="2700000" algn="tl">
                            <a:srgbClr val="000000">
                              <a:alpha val="43137"/>
                            </a:srgbClr>
                          </a:outerShdw>
                        </a:effectLst>
                      </a:endParaRPr>
                    </a:p>
                  </a:txBody>
                  <a:tcPr/>
                </a:tc>
                <a:tc>
                  <a:txBody>
                    <a:bodyPr/>
                    <a:lstStyle/>
                    <a:p>
                      <a:pPr algn="ctr" rtl="1"/>
                      <a:r>
                        <a:rPr lang="en-US" sz="1600" dirty="0" smtClean="0"/>
                        <a:t>-</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118</a:t>
                      </a:r>
                    </a:p>
                    <a:p>
                      <a:pPr algn="ctr" rtl="1"/>
                      <a:r>
                        <a:rPr lang="en-US" sz="1600" dirty="0" smtClean="0"/>
                        <a:t>(15-68)</a:t>
                      </a:r>
                      <a:endParaRPr lang="fa-IR" sz="1600" dirty="0"/>
                    </a:p>
                  </a:txBody>
                  <a:tcPr/>
                </a:tc>
                <a:tc>
                  <a:txBody>
                    <a:bodyPr/>
                    <a:lstStyle/>
                    <a:p>
                      <a:pPr algn="ctr" rtl="1"/>
                      <a:r>
                        <a:rPr lang="en-US" sz="1600" dirty="0" smtClean="0"/>
                        <a:t>IPTH</a:t>
                      </a:r>
                    </a:p>
                    <a:p>
                      <a:pPr algn="ctr" rtl="1"/>
                      <a:r>
                        <a:rPr lang="en-US" sz="1600" dirty="0" err="1" smtClean="0"/>
                        <a:t>pg</a:t>
                      </a:r>
                      <a:r>
                        <a:rPr lang="en-US" sz="1600" dirty="0" smtClean="0"/>
                        <a:t>/ml</a:t>
                      </a:r>
                    </a:p>
                    <a:p>
                      <a:pPr algn="ctr" rtl="1"/>
                      <a:endParaRPr lang="fa-IR" sz="1600" dirty="0"/>
                    </a:p>
                  </a:txBody>
                  <a:tcPr/>
                </a:tc>
              </a:tr>
              <a:tr h="587484">
                <a:tc>
                  <a:txBody>
                    <a:bodyPr/>
                    <a:lstStyle/>
                    <a:p>
                      <a:pPr algn="ctr" rtl="1"/>
                      <a:r>
                        <a:rPr lang="en-US" sz="1600" dirty="0" smtClean="0"/>
                        <a:t>-</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39.3</a:t>
                      </a:r>
                      <a:endParaRPr lang="fa-IR" sz="1600" dirty="0"/>
                    </a:p>
                  </a:txBody>
                  <a:tcPr/>
                </a:tc>
                <a:tc>
                  <a:txBody>
                    <a:bodyPr/>
                    <a:lstStyle/>
                    <a:p>
                      <a:pPr algn="ctr" rtl="1"/>
                      <a:r>
                        <a:rPr lang="en-US" sz="1600" dirty="0" smtClean="0"/>
                        <a:t>25.8</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25OHD</a:t>
                      </a:r>
                    </a:p>
                    <a:p>
                      <a:pPr algn="ctr" rtl="1"/>
                      <a:r>
                        <a:rPr lang="en-US" sz="1600" dirty="0" smtClean="0"/>
                        <a:t>Ng/ml</a:t>
                      </a:r>
                      <a:endParaRPr lang="fa-IR" sz="1600" dirty="0"/>
                    </a:p>
                  </a:txBody>
                  <a:tcPr/>
                </a:tc>
              </a:tr>
              <a:tr h="837164">
                <a:tc>
                  <a:txBody>
                    <a:bodyPr/>
                    <a:lstStyle/>
                    <a:p>
                      <a:pPr algn="ctr" rtl="1"/>
                      <a:r>
                        <a:rPr lang="en-US" sz="1600" dirty="0" smtClean="0"/>
                        <a:t>4.7</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1.1</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a:t>
                      </a:r>
                      <a:endParaRPr lang="fa-IR" sz="1600" dirty="0"/>
                    </a:p>
                  </a:txBody>
                  <a:tcPr/>
                </a:tc>
                <a:tc>
                  <a:txBody>
                    <a:bodyPr/>
                    <a:lstStyle/>
                    <a:p>
                      <a:pPr algn="ctr" rtl="1"/>
                      <a:r>
                        <a:rPr lang="en-US" sz="1600" dirty="0" smtClean="0"/>
                        <a:t>6.9</a:t>
                      </a:r>
                      <a:endParaRPr lang="fa-IR" sz="16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T4</a:t>
                      </a:r>
                    </a:p>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µg/dl</a:t>
                      </a:r>
                      <a:endParaRPr lang="fa-IR" sz="1600" dirty="0" smtClean="0">
                        <a:solidFill>
                          <a:schemeClr val="tx1"/>
                        </a:solidFill>
                      </a:endParaRPr>
                    </a:p>
                    <a:p>
                      <a:pPr algn="ctr" rtl="1"/>
                      <a:endParaRPr lang="en-US" sz="1600" dirty="0" smtClean="0"/>
                    </a:p>
                  </a:txBody>
                  <a:tcPr/>
                </a:tc>
              </a:tr>
              <a:tr h="587484">
                <a:tc>
                  <a:txBody>
                    <a:bodyPr/>
                    <a:lstStyle/>
                    <a:p>
                      <a:pPr algn="ctr" rtl="1"/>
                      <a:endParaRPr lang="fa-IR" sz="1600" dirty="0"/>
                    </a:p>
                  </a:txBody>
                  <a:tcPr/>
                </a:tc>
                <a:tc>
                  <a:txBody>
                    <a:bodyPr/>
                    <a:lstStyle/>
                    <a:p>
                      <a:pPr algn="ctr" rtl="1"/>
                      <a:endParaRPr lang="fa-IR" sz="1600" dirty="0"/>
                    </a:p>
                  </a:txBody>
                  <a:tcPr/>
                </a:tc>
                <a:tc>
                  <a:txBody>
                    <a:bodyPr/>
                    <a:lstStyle/>
                    <a:p>
                      <a:pPr algn="ctr" rtl="1"/>
                      <a:endParaRPr lang="fa-IR" sz="1600" dirty="0"/>
                    </a:p>
                  </a:txBody>
                  <a:tcPr/>
                </a:tc>
                <a:tc>
                  <a:txBody>
                    <a:bodyPr/>
                    <a:lstStyle/>
                    <a:p>
                      <a:pPr algn="ctr" rtl="1"/>
                      <a:endParaRPr lang="fa-IR" sz="1600" dirty="0"/>
                    </a:p>
                  </a:txBody>
                  <a:tcPr/>
                </a:tc>
                <a:tc>
                  <a:txBody>
                    <a:bodyPr/>
                    <a:lstStyle/>
                    <a:p>
                      <a:pPr algn="ctr" rtl="1"/>
                      <a:endParaRPr lang="fa-IR" sz="16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fa-IR" sz="1600" dirty="0" smtClean="0"/>
                    </a:p>
                  </a:txBody>
                  <a:tcPr/>
                </a:tc>
                <a:tc>
                  <a:txBody>
                    <a:bodyPr/>
                    <a:lstStyle/>
                    <a:p>
                      <a:pPr algn="ctr" rtl="1"/>
                      <a:endParaRPr lang="fa-IR" sz="1600" dirty="0"/>
                    </a:p>
                  </a:txBody>
                  <a:tcPr/>
                </a:tc>
              </a:tr>
            </a:tbl>
          </a:graphicData>
        </a:graphic>
      </p:graphicFrame>
      <p:sp>
        <p:nvSpPr>
          <p:cNvPr id="3" name="TextBox 2"/>
          <p:cNvSpPr txBox="1"/>
          <p:nvPr/>
        </p:nvSpPr>
        <p:spPr>
          <a:xfrm>
            <a:off x="6310647" y="6091707"/>
            <a:ext cx="3335630" cy="646331"/>
          </a:xfrm>
          <a:prstGeom prst="rect">
            <a:avLst/>
          </a:prstGeom>
          <a:noFill/>
        </p:spPr>
        <p:txBody>
          <a:bodyPr wrap="square" rtlCol="0">
            <a:spAutoFit/>
          </a:bodyPr>
          <a:lstStyle/>
          <a:p>
            <a:pPr algn="l"/>
            <a:r>
              <a:rPr lang="en-US" b="1" i="1" dirty="0" smtClean="0">
                <a:solidFill>
                  <a:srgbClr val="7030A0"/>
                </a:solidFill>
              </a:rPr>
              <a:t>Weight=77 kg         1403/2/6</a:t>
            </a:r>
          </a:p>
          <a:p>
            <a:pPr algn="l"/>
            <a:r>
              <a:rPr lang="en-US" b="1" i="1" dirty="0" smtClean="0">
                <a:solidFill>
                  <a:srgbClr val="7030A0"/>
                </a:solidFill>
              </a:rPr>
              <a:t>With ketoconazole  1403/2/6</a:t>
            </a:r>
            <a:endParaRPr lang="en-US" b="1" i="1" dirty="0">
              <a:solidFill>
                <a:srgbClr val="7030A0"/>
              </a:solidFill>
            </a:endParaRPr>
          </a:p>
        </p:txBody>
      </p:sp>
    </p:spTree>
    <p:extLst>
      <p:ext uri="{BB962C8B-B14F-4D97-AF65-F5344CB8AC3E}">
        <p14:creationId xmlns:p14="http://schemas.microsoft.com/office/powerpoint/2010/main" val="30363828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947915" y="1596788"/>
            <a:ext cx="6346209" cy="3480179"/>
          </a:xfrm>
          <a:prstGeom prst="rect">
            <a:avLst/>
          </a:prstGeom>
        </p:spPr>
      </p:pic>
      <p:sp>
        <p:nvSpPr>
          <p:cNvPr id="2" name="TextBox 1"/>
          <p:cNvSpPr txBox="1"/>
          <p:nvPr/>
        </p:nvSpPr>
        <p:spPr>
          <a:xfrm>
            <a:off x="7418231" y="4707635"/>
            <a:ext cx="412124" cy="369332"/>
          </a:xfrm>
          <a:prstGeom prst="rect">
            <a:avLst/>
          </a:prstGeom>
          <a:noFill/>
        </p:spPr>
        <p:txBody>
          <a:bodyPr wrap="square" rtlCol="0">
            <a:spAutoFit/>
          </a:bodyPr>
          <a:lstStyle/>
          <a:p>
            <a:r>
              <a:rPr lang="en-US" dirty="0" smtClean="0"/>
              <a:t>*</a:t>
            </a:r>
            <a:endParaRPr lang="en-US" dirty="0"/>
          </a:p>
        </p:txBody>
      </p:sp>
      <p:sp>
        <p:nvSpPr>
          <p:cNvPr id="3" name="TextBox 2"/>
          <p:cNvSpPr txBox="1"/>
          <p:nvPr/>
        </p:nvSpPr>
        <p:spPr>
          <a:xfrm>
            <a:off x="3786389" y="4707635"/>
            <a:ext cx="360608" cy="369332"/>
          </a:xfrm>
          <a:prstGeom prst="rect">
            <a:avLst/>
          </a:prstGeom>
          <a:noFill/>
        </p:spPr>
        <p:txBody>
          <a:bodyPr wrap="square" rtlCol="0">
            <a:spAutoFit/>
          </a:bodyPr>
          <a:lstStyle/>
          <a:p>
            <a:r>
              <a:rPr lang="en-US" dirty="0" smtClean="0"/>
              <a:t>*</a:t>
            </a:r>
            <a:endParaRPr lang="en-US" dirty="0"/>
          </a:p>
        </p:txBody>
      </p:sp>
      <p:sp>
        <p:nvSpPr>
          <p:cNvPr id="4" name="TextBox 3"/>
          <p:cNvSpPr txBox="1"/>
          <p:nvPr/>
        </p:nvSpPr>
        <p:spPr>
          <a:xfrm>
            <a:off x="1043188" y="5924282"/>
            <a:ext cx="2150773" cy="323165"/>
          </a:xfrm>
          <a:prstGeom prst="rect">
            <a:avLst/>
          </a:prstGeom>
          <a:noFill/>
        </p:spPr>
        <p:txBody>
          <a:bodyPr wrap="square" rtlCol="0">
            <a:spAutoFit/>
          </a:bodyPr>
          <a:lstStyle/>
          <a:p>
            <a:pPr algn="l"/>
            <a:r>
              <a:rPr lang="en-US" sz="1500" dirty="0" smtClean="0"/>
              <a:t>*=without ketoconazole</a:t>
            </a:r>
            <a:endParaRPr lang="en-US" sz="1500" dirty="0"/>
          </a:p>
        </p:txBody>
      </p:sp>
    </p:spTree>
    <p:extLst>
      <p:ext uri="{BB962C8B-B14F-4D97-AF65-F5344CB8AC3E}">
        <p14:creationId xmlns:p14="http://schemas.microsoft.com/office/powerpoint/2010/main" val="34256680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8038"/>
            <a:ext cx="10515600" cy="1019644"/>
          </a:xfrm>
        </p:spPr>
        <p:txBody>
          <a:bodyPr>
            <a:noAutofit/>
          </a:bodyPr>
          <a:lstStyle/>
          <a:p>
            <a:pPr algn="l"/>
            <a:r>
              <a:rPr lang="en-US" sz="4000" b="1" dirty="0" smtClean="0">
                <a:solidFill>
                  <a:srgbClr val="00B0F0"/>
                </a:solidFill>
                <a:latin typeface="Arial" panose="020B0604020202020204" pitchFamily="34" charset="0"/>
              </a:rPr>
              <a:t>FH</a:t>
            </a:r>
            <a:r>
              <a:rPr lang="fa-IR" sz="4000" b="1" dirty="0" smtClean="0">
                <a:solidFill>
                  <a:srgbClr val="00B0F0"/>
                </a:solidFill>
                <a:effectLst>
                  <a:outerShdw blurRad="38100" dist="38100" dir="2700000" algn="tl">
                    <a:srgbClr val="000000">
                      <a:alpha val="43137"/>
                    </a:srgbClr>
                  </a:outerShdw>
                </a:effectLst>
              </a:rPr>
              <a:t/>
            </a:r>
            <a:br>
              <a:rPr lang="fa-IR" sz="4000" b="1" dirty="0" smtClean="0">
                <a:solidFill>
                  <a:srgbClr val="00B0F0"/>
                </a:solidFill>
                <a:effectLst>
                  <a:outerShdw blurRad="38100" dist="38100" dir="2700000" algn="tl">
                    <a:srgbClr val="000000">
                      <a:alpha val="43137"/>
                    </a:srgbClr>
                  </a:outerShdw>
                </a:effectLst>
              </a:rPr>
            </a:br>
            <a:endParaRPr lang="fa-IR" sz="4000"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498189"/>
            <a:ext cx="10419545" cy="3583501"/>
          </a:xfrm>
        </p:spPr>
        <p:txBody>
          <a:bodyPr numCol="1" rtlCol="1">
            <a:noAutofit/>
          </a:bodyPr>
          <a:lstStyle/>
          <a:p>
            <a:pPr algn="l" rtl="0">
              <a:buClr>
                <a:srgbClr val="FF0000"/>
              </a:buClr>
              <a:buFont typeface="Wingdings" panose="05000000000000000000" pitchFamily="2" charset="2"/>
              <a:buChar char="§"/>
            </a:pPr>
            <a:r>
              <a:rPr lang="en-US" sz="2600" dirty="0"/>
              <a:t>At the age of 60, </a:t>
            </a:r>
            <a:r>
              <a:rPr lang="en-US" sz="2600" dirty="0" smtClean="0"/>
              <a:t>her </a:t>
            </a:r>
            <a:r>
              <a:rPr lang="en-US" sz="2600" dirty="0"/>
              <a:t>mother was diagnosed with high blood pressure and ischemic heart </a:t>
            </a:r>
            <a:r>
              <a:rPr lang="en-US" sz="2600" dirty="0" smtClean="0"/>
              <a:t>disease</a:t>
            </a:r>
            <a:r>
              <a:rPr lang="fa-IR" sz="2600" dirty="0" smtClean="0"/>
              <a:t>.</a:t>
            </a:r>
            <a:endParaRPr lang="en-US" sz="2600" dirty="0" smtClean="0"/>
          </a:p>
          <a:p>
            <a:pPr algn="l" rtl="0">
              <a:buClr>
                <a:srgbClr val="FF0000"/>
              </a:buClr>
              <a:buFont typeface="Wingdings" panose="05000000000000000000" pitchFamily="2" charset="2"/>
              <a:buChar char="§"/>
            </a:pPr>
            <a:r>
              <a:rPr lang="en-US" sz="2600" dirty="0" smtClean="0"/>
              <a:t>No history of thyroid disease</a:t>
            </a:r>
          </a:p>
          <a:p>
            <a:pPr algn="l" rtl="0">
              <a:buClr>
                <a:srgbClr val="FF0000"/>
              </a:buClr>
              <a:buFont typeface="Wingdings" panose="05000000000000000000" pitchFamily="2" charset="2"/>
              <a:buChar char="§"/>
            </a:pPr>
            <a:r>
              <a:rPr lang="en-US" sz="2600" dirty="0"/>
              <a:t>No history </a:t>
            </a:r>
            <a:r>
              <a:rPr lang="en-US" sz="2600" dirty="0" smtClean="0"/>
              <a:t>of </a:t>
            </a:r>
            <a:r>
              <a:rPr lang="en-US" sz="2600" dirty="0" err="1" smtClean="0"/>
              <a:t>hypercalcemia</a:t>
            </a:r>
            <a:endParaRPr lang="en-US" sz="2600" dirty="0" smtClean="0"/>
          </a:p>
        </p:txBody>
      </p:sp>
      <p:cxnSp>
        <p:nvCxnSpPr>
          <p:cNvPr id="4" name="Straight Connector 3"/>
          <p:cNvCxnSpPr/>
          <p:nvPr/>
        </p:nvCxnSpPr>
        <p:spPr>
          <a:xfrm>
            <a:off x="838200" y="1183375"/>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608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404"/>
            <a:ext cx="10515600" cy="1126867"/>
          </a:xfrm>
        </p:spPr>
        <p:txBody>
          <a:bodyPr/>
          <a:lstStyle/>
          <a:p>
            <a:pPr algn="l"/>
            <a:r>
              <a:rPr lang="en-US" b="1" dirty="0" smtClean="0">
                <a:solidFill>
                  <a:srgbClr val="00B0F0"/>
                </a:solidFill>
                <a:latin typeface="Arial" panose="020B0604020202020204" pitchFamily="34" charset="0"/>
              </a:rPr>
              <a:t>DH</a:t>
            </a:r>
            <a:endParaRPr lang="fa-IR"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068946"/>
            <a:ext cx="10188799" cy="5666705"/>
          </a:xfrm>
        </p:spPr>
        <p:txBody>
          <a:bodyPr numCol="2" spcCol="720000" rtlCol="0">
            <a:noAutofit/>
          </a:bodyPr>
          <a:lstStyle/>
          <a:p>
            <a:pPr marL="457200" indent="-457200" algn="just" rtl="0">
              <a:buClr>
                <a:srgbClr val="FF0000"/>
              </a:buClr>
              <a:buFont typeface="+mj-lt"/>
              <a:buAutoNum type="arabicPeriod"/>
            </a:pPr>
            <a:r>
              <a:rPr lang="en-US" sz="2200" dirty="0" smtClean="0">
                <a:cs typeface="+mj-cs"/>
              </a:rPr>
              <a:t>N/C 2.6 mg/BD</a:t>
            </a:r>
          </a:p>
          <a:p>
            <a:pPr marL="457200" indent="-457200" algn="just" rtl="0">
              <a:buClr>
                <a:srgbClr val="FF0000"/>
              </a:buClr>
              <a:buFont typeface="+mj-lt"/>
              <a:buAutoNum type="arabicPeriod"/>
            </a:pPr>
            <a:r>
              <a:rPr lang="en-US" sz="2200" dirty="0" smtClean="0">
                <a:cs typeface="+mj-cs"/>
              </a:rPr>
              <a:t>Plavix 75mg/D</a:t>
            </a:r>
          </a:p>
          <a:p>
            <a:pPr marL="457200" indent="-457200" algn="just" rtl="0">
              <a:buClr>
                <a:srgbClr val="FF0000"/>
              </a:buClr>
              <a:buFont typeface="+mj-lt"/>
              <a:buAutoNum type="arabicPeriod"/>
            </a:pPr>
            <a:r>
              <a:rPr lang="en-US" sz="2200" dirty="0" smtClean="0">
                <a:cs typeface="+mj-cs"/>
              </a:rPr>
              <a:t>ASA 80mg/D</a:t>
            </a:r>
          </a:p>
          <a:p>
            <a:pPr marL="457200" indent="-457200" algn="just" rtl="0">
              <a:buClr>
                <a:srgbClr val="FF0000"/>
              </a:buClr>
              <a:buFont typeface="+mj-lt"/>
              <a:buAutoNum type="arabicPeriod"/>
            </a:pPr>
            <a:r>
              <a:rPr lang="en-US" sz="2200" dirty="0" smtClean="0">
                <a:cs typeface="+mj-cs"/>
              </a:rPr>
              <a:t>Valsartan 40mg/D</a:t>
            </a:r>
          </a:p>
          <a:p>
            <a:pPr marL="457200" indent="-457200" algn="just" rtl="0">
              <a:buClr>
                <a:srgbClr val="FF0000"/>
              </a:buClr>
              <a:buFont typeface="+mj-lt"/>
              <a:buAutoNum type="arabicPeriod"/>
            </a:pPr>
            <a:r>
              <a:rPr lang="en-US" sz="2200" dirty="0" err="1" smtClean="0">
                <a:cs typeface="+mj-cs"/>
              </a:rPr>
              <a:t>Ranolazine</a:t>
            </a:r>
            <a:r>
              <a:rPr lang="en-US" sz="2200" dirty="0" smtClean="0">
                <a:cs typeface="+mj-cs"/>
              </a:rPr>
              <a:t> 500mg/BD</a:t>
            </a:r>
          </a:p>
          <a:p>
            <a:pPr marL="457200" indent="-457200" algn="just" rtl="0">
              <a:buClr>
                <a:srgbClr val="FF0000"/>
              </a:buClr>
              <a:buFont typeface="+mj-lt"/>
              <a:buAutoNum type="arabicPeriod"/>
            </a:pPr>
            <a:r>
              <a:rPr lang="en-US" sz="2200" dirty="0" smtClean="0">
                <a:cs typeface="+mj-cs"/>
              </a:rPr>
              <a:t>Famotidine 20mg/BD</a:t>
            </a:r>
          </a:p>
          <a:p>
            <a:pPr marL="457200" indent="-457200" algn="just" rtl="0">
              <a:buClr>
                <a:srgbClr val="FF0000"/>
              </a:buClr>
              <a:buFont typeface="+mj-lt"/>
              <a:buAutoNum type="arabicPeriod"/>
            </a:pPr>
            <a:r>
              <a:rPr lang="en-US" sz="2200" dirty="0" smtClean="0">
                <a:cs typeface="+mj-cs"/>
              </a:rPr>
              <a:t>B1 300mg/D</a:t>
            </a:r>
          </a:p>
          <a:p>
            <a:pPr marL="457200" indent="-457200" algn="just" rtl="0">
              <a:buClr>
                <a:srgbClr val="FF0000"/>
              </a:buClr>
              <a:buFont typeface="+mj-lt"/>
              <a:buAutoNum type="arabicPeriod"/>
            </a:pPr>
            <a:r>
              <a:rPr lang="en-US" sz="2200" dirty="0" smtClean="0">
                <a:cs typeface="+mj-cs"/>
              </a:rPr>
              <a:t>Pantoprazole 20mg/D</a:t>
            </a:r>
          </a:p>
          <a:p>
            <a:pPr marL="457200" indent="-457200" algn="just" rtl="0">
              <a:buClr>
                <a:srgbClr val="FF0000"/>
              </a:buClr>
              <a:buFont typeface="+mj-lt"/>
              <a:buAutoNum type="arabicPeriod"/>
            </a:pPr>
            <a:r>
              <a:rPr lang="en-US" sz="2200" dirty="0" err="1" smtClean="0">
                <a:cs typeface="+mj-cs"/>
              </a:rPr>
              <a:t>Diltiazem</a:t>
            </a:r>
            <a:r>
              <a:rPr lang="en-US" sz="2200" dirty="0" smtClean="0">
                <a:cs typeface="+mj-cs"/>
              </a:rPr>
              <a:t> 60mg/BD</a:t>
            </a:r>
          </a:p>
          <a:p>
            <a:pPr marL="457200" indent="-457200" algn="just" rtl="0">
              <a:buClr>
                <a:srgbClr val="FF0000"/>
              </a:buClr>
              <a:buFont typeface="+mj-lt"/>
              <a:buAutoNum type="arabicPeriod"/>
            </a:pPr>
            <a:r>
              <a:rPr lang="en-US" sz="2200" dirty="0" smtClean="0">
                <a:cs typeface="+mj-cs"/>
              </a:rPr>
              <a:t>Atorvastatin 40mg/D</a:t>
            </a:r>
          </a:p>
          <a:p>
            <a:pPr marL="457200" indent="-457200" algn="just" rtl="0">
              <a:buClr>
                <a:srgbClr val="FF0000"/>
              </a:buClr>
              <a:buFont typeface="+mj-lt"/>
              <a:buAutoNum type="arabicPeriod"/>
            </a:pPr>
            <a:r>
              <a:rPr lang="en-US" sz="2200" dirty="0" err="1" smtClean="0">
                <a:cs typeface="+mj-cs"/>
              </a:rPr>
              <a:t>Nicorandil</a:t>
            </a:r>
            <a:r>
              <a:rPr lang="en-US" sz="2200" dirty="0" smtClean="0">
                <a:cs typeface="+mj-cs"/>
              </a:rPr>
              <a:t> 10mg/D</a:t>
            </a:r>
          </a:p>
          <a:p>
            <a:pPr marL="457200" indent="-457200" algn="just" rtl="0">
              <a:buClr>
                <a:srgbClr val="FF0000"/>
              </a:buClr>
              <a:buFont typeface="+mj-lt"/>
              <a:buAutoNum type="arabicPeriod"/>
            </a:pPr>
            <a:r>
              <a:rPr lang="en-US" sz="2200" dirty="0" err="1" smtClean="0">
                <a:cs typeface="+mj-cs"/>
              </a:rPr>
              <a:t>Montelukast</a:t>
            </a:r>
            <a:r>
              <a:rPr lang="en-US" sz="2200" dirty="0" smtClean="0">
                <a:cs typeface="+mj-cs"/>
              </a:rPr>
              <a:t> 10mg/D</a:t>
            </a:r>
          </a:p>
          <a:p>
            <a:pPr marL="457200" indent="-457200" algn="just" rtl="0">
              <a:buClr>
                <a:srgbClr val="FF0000"/>
              </a:buClr>
              <a:buFont typeface="+mj-lt"/>
              <a:buAutoNum type="arabicPeriod"/>
            </a:pPr>
            <a:r>
              <a:rPr lang="en-US" sz="2200" dirty="0" err="1" smtClean="0">
                <a:cs typeface="+mj-cs"/>
              </a:rPr>
              <a:t>Symbicort</a:t>
            </a:r>
            <a:r>
              <a:rPr lang="en-US" sz="2200" dirty="0" smtClean="0">
                <a:cs typeface="+mj-cs"/>
              </a:rPr>
              <a:t> 320/BD</a:t>
            </a:r>
          </a:p>
          <a:p>
            <a:pPr marL="457200" indent="-457200" algn="just" rtl="0">
              <a:buClr>
                <a:srgbClr val="FF0000"/>
              </a:buClr>
              <a:buFont typeface="+mj-lt"/>
              <a:buAutoNum type="arabicPeriod"/>
            </a:pPr>
            <a:r>
              <a:rPr lang="en-US" sz="2200" dirty="0" err="1" smtClean="0">
                <a:cs typeface="+mj-cs"/>
              </a:rPr>
              <a:t>Fluxetine</a:t>
            </a:r>
            <a:r>
              <a:rPr lang="en-US" sz="2200" dirty="0" smtClean="0">
                <a:cs typeface="+mj-cs"/>
              </a:rPr>
              <a:t> 20mg/D</a:t>
            </a:r>
          </a:p>
          <a:p>
            <a:pPr marL="457200" indent="-457200" algn="just" rtl="0">
              <a:buClr>
                <a:srgbClr val="FF0000"/>
              </a:buClr>
              <a:buFont typeface="+mj-lt"/>
              <a:buAutoNum type="arabicPeriod"/>
            </a:pPr>
            <a:r>
              <a:rPr lang="en-US" sz="2200" dirty="0" smtClean="0">
                <a:cs typeface="+mj-cs"/>
              </a:rPr>
              <a:t>Gabapentin 100mg/D</a:t>
            </a:r>
          </a:p>
          <a:p>
            <a:pPr marL="457200" indent="-457200" algn="just" rtl="0">
              <a:buClr>
                <a:srgbClr val="FF0000"/>
              </a:buClr>
              <a:buFont typeface="+mj-lt"/>
              <a:buAutoNum type="arabicPeriod"/>
            </a:pPr>
            <a:r>
              <a:rPr lang="en-US" sz="2200" dirty="0" err="1" smtClean="0">
                <a:cs typeface="+mj-cs"/>
              </a:rPr>
              <a:t>Zolpidem</a:t>
            </a:r>
            <a:r>
              <a:rPr lang="en-US" sz="2200" dirty="0" smtClean="0">
                <a:cs typeface="+mj-cs"/>
              </a:rPr>
              <a:t> 10mg/</a:t>
            </a:r>
            <a:r>
              <a:rPr lang="en-US" sz="2200" dirty="0" err="1" smtClean="0">
                <a:cs typeface="+mj-cs"/>
              </a:rPr>
              <a:t>Qhs</a:t>
            </a:r>
            <a:endParaRPr lang="en-US" sz="2200" dirty="0" smtClean="0">
              <a:cs typeface="+mj-cs"/>
            </a:endParaRPr>
          </a:p>
          <a:p>
            <a:pPr marL="457200" indent="-457200" algn="just" rtl="0">
              <a:buClr>
                <a:srgbClr val="FF0000"/>
              </a:buClr>
              <a:buFont typeface="+mj-lt"/>
              <a:buAutoNum type="arabicPeriod"/>
            </a:pPr>
            <a:r>
              <a:rPr lang="en-US" sz="2200" dirty="0" smtClean="0">
                <a:cs typeface="+mj-cs"/>
              </a:rPr>
              <a:t>Synoripa5l500mg/BD</a:t>
            </a:r>
          </a:p>
          <a:p>
            <a:pPr marL="457200" indent="-457200" algn="just" rtl="0">
              <a:buClr>
                <a:srgbClr val="FF0000"/>
              </a:buClr>
              <a:buFont typeface="+mj-lt"/>
              <a:buAutoNum type="arabicPeriod"/>
            </a:pPr>
            <a:r>
              <a:rPr lang="en-US" sz="2200" dirty="0" smtClean="0">
                <a:cs typeface="+mj-cs"/>
              </a:rPr>
              <a:t>Levothyroxin100</a:t>
            </a:r>
            <a:r>
              <a:rPr lang="en-US" sz="2400" dirty="0" smtClean="0"/>
              <a:t>µg</a:t>
            </a:r>
            <a:r>
              <a:rPr lang="en-US" sz="2200" dirty="0" smtClean="0">
                <a:cs typeface="+mj-cs"/>
              </a:rPr>
              <a:t>/D</a:t>
            </a:r>
          </a:p>
          <a:p>
            <a:pPr marL="457200" indent="-457200" algn="just" rtl="0">
              <a:buClr>
                <a:srgbClr val="FF0000"/>
              </a:buClr>
              <a:buFont typeface="+mj-lt"/>
              <a:buAutoNum type="arabicPeriod"/>
            </a:pPr>
            <a:r>
              <a:rPr lang="en-US" sz="2200" dirty="0" smtClean="0">
                <a:cs typeface="+mj-cs"/>
              </a:rPr>
              <a:t>Alendronate 70mg/Weekly</a:t>
            </a:r>
          </a:p>
          <a:p>
            <a:pPr marL="457200" indent="-457200" algn="just" rtl="0">
              <a:buClr>
                <a:srgbClr val="FF0000"/>
              </a:buClr>
              <a:buFont typeface="+mj-lt"/>
              <a:buAutoNum type="arabicPeriod"/>
            </a:pPr>
            <a:r>
              <a:rPr lang="en-US" sz="2200" smtClean="0">
                <a:cs typeface="+mj-cs"/>
              </a:rPr>
              <a:t>Ketoconazole </a:t>
            </a:r>
            <a:r>
              <a:rPr lang="en-US" sz="2200" smtClean="0">
                <a:cs typeface="+mj-cs"/>
              </a:rPr>
              <a:t>200mg/</a:t>
            </a:r>
            <a:r>
              <a:rPr lang="en-US" sz="2200">
                <a:cs typeface="+mj-cs"/>
              </a:rPr>
              <a:t>B</a:t>
            </a:r>
            <a:r>
              <a:rPr lang="en-US" sz="2200" smtClean="0">
                <a:cs typeface="+mj-cs"/>
              </a:rPr>
              <a:t>D</a:t>
            </a:r>
            <a:endParaRPr lang="en-US" sz="2200" dirty="0" smtClean="0">
              <a:cs typeface="+mj-cs"/>
            </a:endParaRPr>
          </a:p>
          <a:p>
            <a:pPr marL="457200" indent="-457200" algn="just" rtl="0">
              <a:buClr>
                <a:srgbClr val="FF0000"/>
              </a:buClr>
              <a:buFont typeface="+mj-lt"/>
              <a:buAutoNum type="arabicPeriod"/>
            </a:pPr>
            <a:r>
              <a:rPr lang="en-US" sz="2200" dirty="0" err="1" smtClean="0">
                <a:cs typeface="+mj-cs"/>
              </a:rPr>
              <a:t>Octerotide</a:t>
            </a:r>
            <a:r>
              <a:rPr lang="en-US" sz="2200" dirty="0" smtClean="0">
                <a:cs typeface="+mj-cs"/>
              </a:rPr>
              <a:t> LAR 30mg/Monthly</a:t>
            </a:r>
          </a:p>
          <a:p>
            <a:pPr marL="457200" indent="-457200" algn="just" rtl="0">
              <a:buClr>
                <a:srgbClr val="FF0000"/>
              </a:buClr>
              <a:buFont typeface="+mj-lt"/>
              <a:buAutoNum type="arabicPeriod"/>
            </a:pPr>
            <a:r>
              <a:rPr lang="en-US" sz="2200" dirty="0" smtClean="0">
                <a:cs typeface="+mj-cs"/>
              </a:rPr>
              <a:t>DDAVP 2P/D</a:t>
            </a:r>
          </a:p>
          <a:p>
            <a:pPr marL="457200" indent="-457200" algn="just" rtl="0">
              <a:buClr>
                <a:srgbClr val="FF0000"/>
              </a:buClr>
              <a:buFont typeface="+mj-lt"/>
              <a:buAutoNum type="arabicPeriod"/>
            </a:pPr>
            <a:r>
              <a:rPr lang="en-US" sz="2200" dirty="0" err="1" smtClean="0">
                <a:cs typeface="+mj-cs"/>
              </a:rPr>
              <a:t>Ursophar</a:t>
            </a:r>
            <a:r>
              <a:rPr lang="en-US" sz="2200" dirty="0" smtClean="0">
                <a:cs typeface="+mj-cs"/>
              </a:rPr>
              <a:t> 300mg/D</a:t>
            </a:r>
          </a:p>
        </p:txBody>
      </p:sp>
      <p:cxnSp>
        <p:nvCxnSpPr>
          <p:cNvPr id="4" name="Straight Connector 3"/>
          <p:cNvCxnSpPr/>
          <p:nvPr/>
        </p:nvCxnSpPr>
        <p:spPr>
          <a:xfrm>
            <a:off x="838200" y="95713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0342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9675"/>
            <a:ext cx="10515600" cy="517742"/>
          </a:xfrm>
        </p:spPr>
        <p:txBody>
          <a:bodyPr>
            <a:noAutofit/>
          </a:bodyPr>
          <a:lstStyle/>
          <a:p>
            <a:pPr algn="l"/>
            <a:r>
              <a:rPr lang="en-US" sz="4000" b="1" dirty="0" smtClean="0">
                <a:solidFill>
                  <a:srgbClr val="00B0F0"/>
                </a:solidFill>
                <a:latin typeface="Arial" panose="020B0604020202020204" pitchFamily="34" charset="0"/>
              </a:rPr>
              <a:t>PSH</a:t>
            </a:r>
            <a:r>
              <a:rPr lang="fa-IR" sz="4000" b="1" dirty="0" smtClean="0">
                <a:solidFill>
                  <a:srgbClr val="00B0F0"/>
                </a:solidFill>
                <a:effectLst>
                  <a:outerShdw blurRad="38100" dist="38100" dir="2700000" algn="tl">
                    <a:srgbClr val="000000">
                      <a:alpha val="43137"/>
                    </a:srgbClr>
                  </a:outerShdw>
                </a:effectLst>
              </a:rPr>
              <a:t/>
            </a:r>
            <a:br>
              <a:rPr lang="fa-IR" sz="4000" b="1" dirty="0" smtClean="0">
                <a:solidFill>
                  <a:srgbClr val="00B0F0"/>
                </a:solidFill>
                <a:effectLst>
                  <a:outerShdw blurRad="38100" dist="38100" dir="2700000" algn="tl">
                    <a:srgbClr val="000000">
                      <a:alpha val="43137"/>
                    </a:srgbClr>
                  </a:outerShdw>
                </a:effectLst>
              </a:rPr>
            </a:br>
            <a:endParaRPr lang="fa-IR" sz="4000" b="1" dirty="0">
              <a:solidFill>
                <a:srgbClr val="00B0F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stretch>
            <a:fillRect/>
          </a:stretch>
        </p:blipFill>
        <p:spPr>
          <a:xfrm>
            <a:off x="193184" y="1029910"/>
            <a:ext cx="9528874" cy="4769048"/>
          </a:xfrm>
          <a:prstGeom prst="rect">
            <a:avLst/>
          </a:prstGeom>
        </p:spPr>
      </p:pic>
      <p:sp>
        <p:nvSpPr>
          <p:cNvPr id="4" name="TextBox 3"/>
          <p:cNvSpPr txBox="1"/>
          <p:nvPr/>
        </p:nvSpPr>
        <p:spPr>
          <a:xfrm>
            <a:off x="9370453" y="2042760"/>
            <a:ext cx="1447799" cy="646331"/>
          </a:xfrm>
          <a:prstGeom prst="rect">
            <a:avLst/>
          </a:prstGeom>
          <a:noFill/>
        </p:spPr>
        <p:txBody>
          <a:bodyPr wrap="square" rtlCol="0">
            <a:spAutoFit/>
          </a:bodyPr>
          <a:lstStyle/>
          <a:p>
            <a:pPr algn="l" rtl="0"/>
            <a:r>
              <a:rPr lang="en-US" sz="1200" b="1" dirty="0" smtClean="0">
                <a:solidFill>
                  <a:schemeClr val="bg2">
                    <a:lumMod val="50000"/>
                  </a:schemeClr>
                </a:solidFill>
              </a:rPr>
              <a:t>Radio frequency pancreatic NET</a:t>
            </a:r>
          </a:p>
          <a:p>
            <a:pPr algn="l" rtl="0"/>
            <a:r>
              <a:rPr lang="en-US" sz="1200" b="1" dirty="0" smtClean="0">
                <a:solidFill>
                  <a:schemeClr val="bg2">
                    <a:lumMod val="50000"/>
                  </a:schemeClr>
                </a:solidFill>
              </a:rPr>
              <a:t>(1402)</a:t>
            </a:r>
            <a:endParaRPr lang="en-US" sz="1200" b="1" dirty="0">
              <a:solidFill>
                <a:schemeClr val="bg2">
                  <a:lumMod val="50000"/>
                </a:schemeClr>
              </a:solidFill>
            </a:endParaRPr>
          </a:p>
        </p:txBody>
      </p:sp>
      <p:sp>
        <p:nvSpPr>
          <p:cNvPr id="5" name="Rectangle 4"/>
          <p:cNvSpPr/>
          <p:nvPr/>
        </p:nvSpPr>
        <p:spPr>
          <a:xfrm>
            <a:off x="9370452" y="2042760"/>
            <a:ext cx="1447799" cy="1191157"/>
          </a:xfrm>
          <a:prstGeom prst="rect">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9259910" y="3414434"/>
            <a:ext cx="0" cy="106585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9299319" y="3884671"/>
            <a:ext cx="1518931" cy="197932"/>
          </a:xfrm>
          <a:prstGeom prst="roundRect">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0165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172" y="309918"/>
            <a:ext cx="10515600" cy="1019644"/>
          </a:xfrm>
        </p:spPr>
        <p:txBody>
          <a:bodyPr>
            <a:noAutofit/>
          </a:bodyPr>
          <a:lstStyle/>
          <a:p>
            <a:pPr algn="l"/>
            <a:r>
              <a:rPr lang="en-US" sz="4000" b="1" dirty="0" smtClean="0">
                <a:solidFill>
                  <a:srgbClr val="00B0F0"/>
                </a:solidFill>
                <a:effectLst>
                  <a:outerShdw blurRad="38100" dist="38100" dir="2700000" algn="tl">
                    <a:srgbClr val="000000">
                      <a:alpha val="43137"/>
                    </a:srgbClr>
                  </a:outerShdw>
                </a:effectLst>
              </a:rPr>
              <a:t/>
            </a:r>
            <a:br>
              <a:rPr lang="en-US" sz="4000" b="1" dirty="0" smtClean="0">
                <a:solidFill>
                  <a:srgbClr val="00B0F0"/>
                </a:solidFill>
                <a:effectLst>
                  <a:outerShdw blurRad="38100" dist="38100" dir="2700000" algn="tl">
                    <a:srgbClr val="000000">
                      <a:alpha val="43137"/>
                    </a:srgbClr>
                  </a:outerShdw>
                </a:effectLst>
              </a:rPr>
            </a:br>
            <a:r>
              <a:rPr lang="en-US" sz="4000" b="1" dirty="0" smtClean="0">
                <a:solidFill>
                  <a:srgbClr val="00B0F0"/>
                </a:solidFill>
                <a:latin typeface="Arial" panose="020B0604020202020204" pitchFamily="34" charset="0"/>
              </a:rPr>
              <a:t>PMH/PSH</a:t>
            </a:r>
            <a:r>
              <a:rPr lang="fa-IR" sz="4000" b="1" dirty="0" smtClean="0">
                <a:solidFill>
                  <a:srgbClr val="00B0F0"/>
                </a:solidFill>
                <a:effectLst>
                  <a:outerShdw blurRad="38100" dist="38100" dir="2700000" algn="tl">
                    <a:srgbClr val="000000">
                      <a:alpha val="43137"/>
                    </a:srgbClr>
                  </a:outerShdw>
                </a:effectLst>
              </a:rPr>
              <a:t/>
            </a:r>
            <a:br>
              <a:rPr lang="fa-IR" sz="4000" b="1" dirty="0" smtClean="0">
                <a:solidFill>
                  <a:srgbClr val="00B0F0"/>
                </a:solidFill>
                <a:effectLst>
                  <a:outerShdw blurRad="38100" dist="38100" dir="2700000" algn="tl">
                    <a:srgbClr val="000000">
                      <a:alpha val="43137"/>
                    </a:srgbClr>
                  </a:outerShdw>
                </a:effectLst>
              </a:rPr>
            </a:br>
            <a:endParaRPr lang="fa-IR" sz="4000"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90172" y="1329562"/>
            <a:ext cx="10419545" cy="5040929"/>
          </a:xfrm>
        </p:spPr>
        <p:txBody>
          <a:bodyPr numCol="1" rtlCol="1">
            <a:normAutofit/>
          </a:bodyPr>
          <a:lstStyle/>
          <a:p>
            <a:pPr algn="l" rtl="0">
              <a:lnSpc>
                <a:spcPct val="150000"/>
              </a:lnSpc>
              <a:buClr>
                <a:srgbClr val="FF0000"/>
              </a:buClr>
            </a:pPr>
            <a:r>
              <a:rPr lang="en-US" sz="2600" dirty="0" smtClean="0"/>
              <a:t>Nephrolithiasis (1370)</a:t>
            </a:r>
          </a:p>
          <a:p>
            <a:pPr algn="l" rtl="0">
              <a:lnSpc>
                <a:spcPct val="150000"/>
              </a:lnSpc>
              <a:buClr>
                <a:srgbClr val="FF0000"/>
              </a:buClr>
            </a:pPr>
            <a:r>
              <a:rPr lang="en-US" sz="2600" dirty="0" smtClean="0">
                <a:solidFill>
                  <a:prstClr val="black"/>
                </a:solidFill>
              </a:rPr>
              <a:t>Uterine </a:t>
            </a:r>
            <a:r>
              <a:rPr lang="en-US" sz="2600" dirty="0">
                <a:solidFill>
                  <a:prstClr val="black"/>
                </a:solidFill>
              </a:rPr>
              <a:t>prolapse (</a:t>
            </a:r>
            <a:r>
              <a:rPr lang="en-US" sz="2600" dirty="0" smtClean="0">
                <a:solidFill>
                  <a:prstClr val="black"/>
                </a:solidFill>
              </a:rPr>
              <a:t>1376)</a:t>
            </a:r>
          </a:p>
          <a:p>
            <a:pPr algn="l" rtl="0">
              <a:lnSpc>
                <a:spcPct val="150000"/>
              </a:lnSpc>
              <a:buClr>
                <a:srgbClr val="FF0000"/>
              </a:buClr>
            </a:pPr>
            <a:r>
              <a:rPr lang="en-US" sz="2600" dirty="0" smtClean="0">
                <a:solidFill>
                  <a:prstClr val="black"/>
                </a:solidFill>
              </a:rPr>
              <a:t>Becker’s </a:t>
            </a:r>
            <a:r>
              <a:rPr lang="en-US" sz="2600" dirty="0">
                <a:solidFill>
                  <a:prstClr val="black"/>
                </a:solidFill>
              </a:rPr>
              <a:t>cyst surgery (</a:t>
            </a:r>
            <a:r>
              <a:rPr lang="en-US" sz="2600" dirty="0" smtClean="0">
                <a:solidFill>
                  <a:prstClr val="black"/>
                </a:solidFill>
              </a:rPr>
              <a:t>1392)</a:t>
            </a:r>
          </a:p>
          <a:p>
            <a:pPr algn="l" rtl="0">
              <a:lnSpc>
                <a:spcPct val="150000"/>
              </a:lnSpc>
              <a:buClr>
                <a:srgbClr val="FF0000"/>
              </a:buClr>
            </a:pPr>
            <a:r>
              <a:rPr lang="en-US" sz="2600" dirty="0" smtClean="0"/>
              <a:t>PCI on LAD/LCX (1394)</a:t>
            </a:r>
          </a:p>
          <a:p>
            <a:pPr algn="l" rtl="0">
              <a:lnSpc>
                <a:spcPct val="150000"/>
              </a:lnSpc>
              <a:buClr>
                <a:srgbClr val="FF0000"/>
              </a:buClr>
            </a:pPr>
            <a:r>
              <a:rPr lang="en-US" sz="2600" dirty="0" smtClean="0"/>
              <a:t>PCI on RCA (1397)</a:t>
            </a:r>
          </a:p>
          <a:p>
            <a:pPr lvl="0" algn="l" rtl="0">
              <a:lnSpc>
                <a:spcPct val="150000"/>
              </a:lnSpc>
              <a:buClr>
                <a:srgbClr val="FF0000"/>
              </a:buClr>
            </a:pPr>
            <a:r>
              <a:rPr lang="en-US" sz="2600" dirty="0" smtClean="0">
                <a:solidFill>
                  <a:prstClr val="black"/>
                </a:solidFill>
              </a:rPr>
              <a:t>Hypothyroidism  </a:t>
            </a:r>
            <a:r>
              <a:rPr lang="en-US" sz="2600" dirty="0">
                <a:solidFill>
                  <a:prstClr val="black"/>
                </a:solidFill>
              </a:rPr>
              <a:t>(from </a:t>
            </a:r>
            <a:r>
              <a:rPr lang="en-US" sz="2600" dirty="0" smtClean="0">
                <a:solidFill>
                  <a:prstClr val="black"/>
                </a:solidFill>
              </a:rPr>
              <a:t>1399)</a:t>
            </a:r>
          </a:p>
          <a:p>
            <a:pPr lvl="0" algn="l" rtl="0">
              <a:lnSpc>
                <a:spcPct val="150000"/>
              </a:lnSpc>
              <a:buClr>
                <a:srgbClr val="FF0000"/>
              </a:buClr>
            </a:pPr>
            <a:r>
              <a:rPr lang="en-US" sz="2600" dirty="0" smtClean="0"/>
              <a:t>Cataract (1401)</a:t>
            </a:r>
          </a:p>
          <a:p>
            <a:pPr algn="l" rtl="0">
              <a:lnSpc>
                <a:spcPct val="150000"/>
              </a:lnSpc>
              <a:buClr>
                <a:srgbClr val="FF0000"/>
              </a:buClr>
            </a:pPr>
            <a:endParaRPr lang="en-US" sz="2600" dirty="0" smtClean="0"/>
          </a:p>
          <a:p>
            <a:pPr algn="l" rtl="0">
              <a:lnSpc>
                <a:spcPct val="150000"/>
              </a:lnSpc>
              <a:buClr>
                <a:srgbClr val="FF0000"/>
              </a:buClr>
            </a:pPr>
            <a:endParaRPr lang="en-US" sz="2600" dirty="0" smtClean="0"/>
          </a:p>
          <a:p>
            <a:pPr algn="l" rtl="0">
              <a:lnSpc>
                <a:spcPct val="150000"/>
              </a:lnSpc>
              <a:buClr>
                <a:srgbClr val="FF0000"/>
              </a:buClr>
            </a:pPr>
            <a:endParaRPr lang="en-US" sz="2600" dirty="0" smtClean="0"/>
          </a:p>
        </p:txBody>
      </p:sp>
      <p:cxnSp>
        <p:nvCxnSpPr>
          <p:cNvPr id="4" name="Straight Connector 3"/>
          <p:cNvCxnSpPr/>
          <p:nvPr/>
        </p:nvCxnSpPr>
        <p:spPr>
          <a:xfrm>
            <a:off x="790172" y="1156079"/>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338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172" y="309918"/>
            <a:ext cx="10515600" cy="1019644"/>
          </a:xfrm>
        </p:spPr>
        <p:txBody>
          <a:bodyPr>
            <a:noAutofit/>
          </a:bodyPr>
          <a:lstStyle/>
          <a:p>
            <a:pPr algn="l"/>
            <a:r>
              <a:rPr lang="en-US" sz="4000" b="1" dirty="0" smtClean="0">
                <a:solidFill>
                  <a:srgbClr val="00B0F0"/>
                </a:solidFill>
                <a:effectLst>
                  <a:outerShdw blurRad="38100" dist="38100" dir="2700000" algn="tl">
                    <a:srgbClr val="000000">
                      <a:alpha val="43137"/>
                    </a:srgbClr>
                  </a:outerShdw>
                </a:effectLst>
              </a:rPr>
              <a:t/>
            </a:r>
            <a:br>
              <a:rPr lang="en-US" sz="4000" b="1" dirty="0" smtClean="0">
                <a:solidFill>
                  <a:srgbClr val="00B0F0"/>
                </a:solidFill>
                <a:effectLst>
                  <a:outerShdw blurRad="38100" dist="38100" dir="2700000" algn="tl">
                    <a:srgbClr val="000000">
                      <a:alpha val="43137"/>
                    </a:srgbClr>
                  </a:outerShdw>
                </a:effectLst>
              </a:rPr>
            </a:br>
            <a:r>
              <a:rPr lang="en-US" sz="4000" b="1" dirty="0" smtClean="0">
                <a:solidFill>
                  <a:srgbClr val="00B0F0"/>
                </a:solidFill>
                <a:latin typeface="Arial" panose="020B0604020202020204" pitchFamily="34" charset="0"/>
              </a:rPr>
              <a:t>ROS</a:t>
            </a:r>
            <a:r>
              <a:rPr lang="fa-IR" sz="4000" b="1" dirty="0" smtClean="0">
                <a:solidFill>
                  <a:srgbClr val="00B0F0"/>
                </a:solidFill>
                <a:effectLst>
                  <a:outerShdw blurRad="38100" dist="38100" dir="2700000" algn="tl">
                    <a:srgbClr val="000000">
                      <a:alpha val="43137"/>
                    </a:srgbClr>
                  </a:outerShdw>
                </a:effectLst>
              </a:rPr>
              <a:t/>
            </a:r>
            <a:br>
              <a:rPr lang="fa-IR" sz="4000" b="1" dirty="0" smtClean="0">
                <a:solidFill>
                  <a:srgbClr val="00B0F0"/>
                </a:solidFill>
                <a:effectLst>
                  <a:outerShdw blurRad="38100" dist="38100" dir="2700000" algn="tl">
                    <a:srgbClr val="000000">
                      <a:alpha val="43137"/>
                    </a:srgbClr>
                  </a:outerShdw>
                </a:effectLst>
              </a:rPr>
            </a:br>
            <a:endParaRPr lang="fa-IR" sz="4000"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90172" y="1329562"/>
            <a:ext cx="10419545" cy="5040929"/>
          </a:xfrm>
        </p:spPr>
        <p:txBody>
          <a:bodyPr numCol="1" rtlCol="1">
            <a:normAutofit/>
          </a:bodyPr>
          <a:lstStyle/>
          <a:p>
            <a:pPr marL="0" indent="0" algn="l" rtl="0">
              <a:lnSpc>
                <a:spcPct val="150000"/>
              </a:lnSpc>
              <a:buClr>
                <a:srgbClr val="FF0000"/>
              </a:buClr>
              <a:buNone/>
            </a:pPr>
            <a:r>
              <a:rPr lang="en-US" sz="2600" dirty="0" smtClean="0"/>
              <a:t>Head &amp; neck:</a:t>
            </a:r>
            <a:r>
              <a:rPr lang="fa-IR" sz="2600" dirty="0" smtClean="0"/>
              <a:t> </a:t>
            </a:r>
            <a:r>
              <a:rPr lang="en-US" sz="2600" dirty="0" smtClean="0"/>
              <a:t>facial puffiness / </a:t>
            </a:r>
            <a:r>
              <a:rPr lang="en-US" sz="2600" dirty="0" err="1" smtClean="0"/>
              <a:t>hirsutism</a:t>
            </a:r>
            <a:r>
              <a:rPr lang="en-US" sz="2600" dirty="0" smtClean="0"/>
              <a:t> under the chin/</a:t>
            </a:r>
            <a:r>
              <a:rPr lang="en-US" sz="2600" dirty="0" err="1" smtClean="0"/>
              <a:t>acnea</a:t>
            </a:r>
            <a:endParaRPr lang="en-US" sz="2600" dirty="0" smtClean="0"/>
          </a:p>
          <a:p>
            <a:pPr marL="0" indent="0" algn="l" rtl="0">
              <a:lnSpc>
                <a:spcPct val="150000"/>
              </a:lnSpc>
              <a:buClr>
                <a:srgbClr val="FF0000"/>
              </a:buClr>
              <a:buNone/>
            </a:pPr>
            <a:r>
              <a:rPr lang="en-US" sz="2600" dirty="0" smtClean="0"/>
              <a:t>Cardiovascular: normal</a:t>
            </a:r>
          </a:p>
          <a:p>
            <a:pPr marL="0" indent="0" algn="l" rtl="0">
              <a:lnSpc>
                <a:spcPct val="150000"/>
              </a:lnSpc>
              <a:buClr>
                <a:srgbClr val="FF0000"/>
              </a:buClr>
              <a:buNone/>
            </a:pPr>
            <a:r>
              <a:rPr lang="en-US" sz="2600" dirty="0" smtClean="0"/>
              <a:t>Chest &amp; Respiratory: normal</a:t>
            </a:r>
          </a:p>
          <a:p>
            <a:pPr marL="0" indent="0" algn="l" rtl="0">
              <a:lnSpc>
                <a:spcPct val="150000"/>
              </a:lnSpc>
              <a:buClr>
                <a:srgbClr val="FF0000"/>
              </a:buClr>
              <a:buNone/>
            </a:pPr>
            <a:r>
              <a:rPr lang="en-US" sz="2600" dirty="0" smtClean="0"/>
              <a:t>Abdomen &amp; pelvic: no Purple </a:t>
            </a:r>
            <a:r>
              <a:rPr lang="en-US" sz="2600" dirty="0" err="1" smtClean="0"/>
              <a:t>striae</a:t>
            </a:r>
            <a:r>
              <a:rPr lang="en-US" sz="2600" dirty="0" smtClean="0"/>
              <a:t>/</a:t>
            </a:r>
            <a:r>
              <a:rPr lang="en-US" sz="2600" dirty="0" err="1" smtClean="0"/>
              <a:t>Truncal</a:t>
            </a:r>
            <a:r>
              <a:rPr lang="en-US" sz="2600" dirty="0" smtClean="0"/>
              <a:t> obesity </a:t>
            </a:r>
          </a:p>
          <a:p>
            <a:pPr marL="0" indent="0" algn="l" rtl="0">
              <a:lnSpc>
                <a:spcPct val="150000"/>
              </a:lnSpc>
              <a:buClr>
                <a:srgbClr val="FF0000"/>
              </a:buClr>
              <a:buNone/>
            </a:pPr>
            <a:r>
              <a:rPr lang="en-US" sz="2600" dirty="0" smtClean="0"/>
              <a:t> Upper limb: normal</a:t>
            </a:r>
          </a:p>
          <a:p>
            <a:pPr marL="0" indent="0" algn="l" rtl="0">
              <a:lnSpc>
                <a:spcPct val="150000"/>
              </a:lnSpc>
              <a:buClr>
                <a:srgbClr val="FF0000"/>
              </a:buClr>
              <a:buNone/>
            </a:pPr>
            <a:r>
              <a:rPr lang="en-US" sz="2600" dirty="0" smtClean="0"/>
              <a:t>Lower limb: proximal myopathy/Non pitting edema </a:t>
            </a:r>
          </a:p>
          <a:p>
            <a:pPr marL="0" indent="0" algn="l" rtl="0">
              <a:lnSpc>
                <a:spcPct val="150000"/>
              </a:lnSpc>
              <a:buClr>
                <a:srgbClr val="FF0000"/>
              </a:buClr>
              <a:buNone/>
            </a:pPr>
            <a:r>
              <a:rPr lang="en-US" sz="2600" dirty="0" smtClean="0"/>
              <a:t>Skin: generalized dryness and itching/easy bruising</a:t>
            </a:r>
          </a:p>
          <a:p>
            <a:pPr marL="0" indent="0" algn="l" rtl="0">
              <a:lnSpc>
                <a:spcPct val="150000"/>
              </a:lnSpc>
              <a:buClr>
                <a:srgbClr val="FF0000"/>
              </a:buClr>
              <a:buNone/>
            </a:pPr>
            <a:endParaRPr lang="fa-IR" sz="2600" dirty="0" smtClean="0"/>
          </a:p>
          <a:p>
            <a:pPr marL="0" indent="0" algn="l" rtl="0">
              <a:lnSpc>
                <a:spcPct val="150000"/>
              </a:lnSpc>
              <a:buClr>
                <a:srgbClr val="FF0000"/>
              </a:buClr>
              <a:buNone/>
            </a:pPr>
            <a:endParaRPr lang="en-US" sz="2600" dirty="0" smtClean="0"/>
          </a:p>
          <a:p>
            <a:pPr marL="0" indent="0" algn="l" rtl="0">
              <a:lnSpc>
                <a:spcPct val="150000"/>
              </a:lnSpc>
              <a:buClr>
                <a:srgbClr val="FF0000"/>
              </a:buClr>
              <a:buNone/>
            </a:pPr>
            <a:endParaRPr lang="fa-IR" sz="2600" dirty="0" smtClean="0"/>
          </a:p>
          <a:p>
            <a:pPr marL="0" indent="0" algn="l" rtl="0">
              <a:lnSpc>
                <a:spcPct val="150000"/>
              </a:lnSpc>
              <a:buClr>
                <a:srgbClr val="FF0000"/>
              </a:buClr>
              <a:buNone/>
            </a:pPr>
            <a:endParaRPr lang="fa-IR" sz="2600" dirty="0" smtClean="0"/>
          </a:p>
          <a:p>
            <a:pPr marL="0" indent="0" algn="l" rtl="0">
              <a:lnSpc>
                <a:spcPct val="150000"/>
              </a:lnSpc>
              <a:buClr>
                <a:srgbClr val="FF0000"/>
              </a:buClr>
              <a:buNone/>
            </a:pPr>
            <a:endParaRPr lang="fa-IR" sz="2600" dirty="0" smtClean="0"/>
          </a:p>
          <a:p>
            <a:pPr marL="0" indent="0" algn="l" rtl="0">
              <a:lnSpc>
                <a:spcPct val="150000"/>
              </a:lnSpc>
              <a:buClr>
                <a:srgbClr val="FF0000"/>
              </a:buClr>
              <a:buNone/>
            </a:pPr>
            <a:endParaRPr lang="en-US" sz="2600" dirty="0" smtClean="0"/>
          </a:p>
          <a:p>
            <a:pPr marL="0" indent="0" algn="l" rtl="0">
              <a:lnSpc>
                <a:spcPct val="150000"/>
              </a:lnSpc>
              <a:buClr>
                <a:srgbClr val="FF0000"/>
              </a:buClr>
              <a:buNone/>
            </a:pPr>
            <a:endParaRPr lang="fa-IR" sz="2600" dirty="0" smtClean="0"/>
          </a:p>
          <a:p>
            <a:pPr marL="0" indent="0" algn="l" rtl="0">
              <a:lnSpc>
                <a:spcPct val="150000"/>
              </a:lnSpc>
              <a:buClr>
                <a:srgbClr val="FF0000"/>
              </a:buClr>
              <a:buNone/>
            </a:pPr>
            <a:endParaRPr lang="en-US" sz="2600" dirty="0" smtClean="0"/>
          </a:p>
          <a:p>
            <a:pPr marL="0" indent="0" algn="l" rtl="0">
              <a:lnSpc>
                <a:spcPct val="150000"/>
              </a:lnSpc>
              <a:buClr>
                <a:srgbClr val="FF0000"/>
              </a:buClr>
              <a:buNone/>
            </a:pPr>
            <a:endParaRPr lang="fa-IR" sz="2600" dirty="0" smtClean="0"/>
          </a:p>
          <a:p>
            <a:pPr marL="0" indent="0" algn="l" rtl="0">
              <a:lnSpc>
                <a:spcPct val="150000"/>
              </a:lnSpc>
              <a:buClr>
                <a:srgbClr val="FF0000"/>
              </a:buClr>
              <a:buNone/>
            </a:pPr>
            <a:endParaRPr lang="en-US" sz="2600" dirty="0" smtClean="0"/>
          </a:p>
          <a:p>
            <a:pPr marL="0" indent="0" algn="l" rtl="0">
              <a:lnSpc>
                <a:spcPct val="150000"/>
              </a:lnSpc>
              <a:buClr>
                <a:srgbClr val="FF0000"/>
              </a:buClr>
              <a:buNone/>
            </a:pPr>
            <a:endParaRPr lang="en-US" sz="2600" dirty="0" smtClean="0"/>
          </a:p>
        </p:txBody>
      </p:sp>
      <p:cxnSp>
        <p:nvCxnSpPr>
          <p:cNvPr id="4" name="Straight Connector 3"/>
          <p:cNvCxnSpPr/>
          <p:nvPr/>
        </p:nvCxnSpPr>
        <p:spPr>
          <a:xfrm>
            <a:off x="790172" y="1156079"/>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78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B0F0"/>
                </a:solidFill>
                <a:latin typeface="Arial" panose="020B0604020202020204" pitchFamily="34" charset="0"/>
              </a:rPr>
              <a:t>P/E</a:t>
            </a:r>
            <a:endParaRPr lang="fa-IR" dirty="0"/>
          </a:p>
        </p:txBody>
      </p:sp>
      <p:sp>
        <p:nvSpPr>
          <p:cNvPr id="3" name="Content Placeholder 2"/>
          <p:cNvSpPr>
            <a:spLocks noGrp="1"/>
          </p:cNvSpPr>
          <p:nvPr>
            <p:ph idx="1"/>
          </p:nvPr>
        </p:nvSpPr>
        <p:spPr>
          <a:xfrm>
            <a:off x="762683" y="1580834"/>
            <a:ext cx="10515600" cy="4694829"/>
          </a:xfrm>
        </p:spPr>
        <p:txBody>
          <a:bodyPr>
            <a:normAutofit/>
          </a:bodyPr>
          <a:lstStyle/>
          <a:p>
            <a:pPr marL="0" indent="0" algn="just" rtl="0">
              <a:buClr>
                <a:srgbClr val="FF0000"/>
              </a:buClr>
              <a:buNone/>
            </a:pPr>
            <a:r>
              <a:rPr lang="en-US" sz="2600" dirty="0"/>
              <a:t>T</a:t>
            </a:r>
            <a:r>
              <a:rPr lang="en-US" sz="2600" dirty="0" smtClean="0"/>
              <a:t>he </a:t>
            </a:r>
            <a:r>
              <a:rPr lang="en-US" sz="2600" dirty="0"/>
              <a:t>patient </a:t>
            </a:r>
            <a:r>
              <a:rPr lang="en-US" sz="2600" dirty="0" smtClean="0"/>
              <a:t>is </a:t>
            </a:r>
            <a:r>
              <a:rPr lang="en-US" sz="2600" dirty="0"/>
              <a:t>a woman with </a:t>
            </a:r>
            <a:r>
              <a:rPr lang="en-US" sz="2600" dirty="0" err="1"/>
              <a:t>Cushingoid</a:t>
            </a:r>
            <a:r>
              <a:rPr lang="en-US" sz="2600" dirty="0"/>
              <a:t> appearance, low mood and </a:t>
            </a:r>
            <a:r>
              <a:rPr lang="en-US" sz="2600" dirty="0" smtClean="0"/>
              <a:t>oriented and cooperated </a:t>
            </a:r>
            <a:r>
              <a:rPr lang="en-US" sz="2600" dirty="0"/>
              <a:t>in answering the questions.</a:t>
            </a:r>
            <a:endParaRPr lang="en-US" sz="2600" dirty="0" smtClean="0"/>
          </a:p>
          <a:p>
            <a:pPr algn="just" rtl="0">
              <a:lnSpc>
                <a:spcPct val="100000"/>
              </a:lnSpc>
              <a:buClr>
                <a:srgbClr val="FF0000"/>
              </a:buClr>
              <a:buFont typeface="Courier New" panose="02070309020205020404" pitchFamily="49" charset="0"/>
              <a:buChar char="o"/>
            </a:pPr>
            <a:r>
              <a:rPr lang="en-US" sz="2600" dirty="0" smtClean="0"/>
              <a:t>BP: 130/90 </a:t>
            </a:r>
            <a:r>
              <a:rPr lang="en-US" sz="2600" dirty="0" err="1" smtClean="0"/>
              <a:t>mmHG</a:t>
            </a:r>
            <a:endParaRPr lang="en-US" sz="2600" dirty="0" smtClean="0"/>
          </a:p>
          <a:p>
            <a:pPr algn="just" rtl="0">
              <a:lnSpc>
                <a:spcPct val="100000"/>
              </a:lnSpc>
              <a:buClr>
                <a:srgbClr val="FF0000"/>
              </a:buClr>
              <a:buFont typeface="Courier New" panose="02070309020205020404" pitchFamily="49" charset="0"/>
              <a:buChar char="o"/>
            </a:pPr>
            <a:r>
              <a:rPr lang="en-US" sz="2600" dirty="0" smtClean="0"/>
              <a:t>PR: 80</a:t>
            </a:r>
          </a:p>
          <a:p>
            <a:pPr algn="just" rtl="0">
              <a:lnSpc>
                <a:spcPct val="100000"/>
              </a:lnSpc>
              <a:buClr>
                <a:srgbClr val="FF0000"/>
              </a:buClr>
              <a:buFont typeface="Courier New" panose="02070309020205020404" pitchFamily="49" charset="0"/>
              <a:buChar char="o"/>
            </a:pPr>
            <a:r>
              <a:rPr lang="en-US" sz="2600" dirty="0" smtClean="0"/>
              <a:t>T: 37</a:t>
            </a:r>
          </a:p>
          <a:p>
            <a:pPr algn="just" rtl="0">
              <a:lnSpc>
                <a:spcPct val="100000"/>
              </a:lnSpc>
              <a:buClr>
                <a:srgbClr val="FF0000"/>
              </a:buClr>
              <a:buFont typeface="Courier New" panose="02070309020205020404" pitchFamily="49" charset="0"/>
              <a:buChar char="o"/>
            </a:pPr>
            <a:r>
              <a:rPr lang="en-US" sz="2600" dirty="0" smtClean="0"/>
              <a:t>RR: 20</a:t>
            </a:r>
          </a:p>
          <a:p>
            <a:pPr algn="just" rtl="0">
              <a:lnSpc>
                <a:spcPct val="100000"/>
              </a:lnSpc>
              <a:buClr>
                <a:srgbClr val="FF0000"/>
              </a:buClr>
              <a:buFont typeface="Courier New" panose="02070309020205020404" pitchFamily="49" charset="0"/>
              <a:buChar char="o"/>
            </a:pPr>
            <a:r>
              <a:rPr lang="en-US" sz="2600" dirty="0" smtClean="0"/>
              <a:t>SPO2: 95%</a:t>
            </a:r>
          </a:p>
          <a:p>
            <a:pPr algn="just" rtl="0">
              <a:lnSpc>
                <a:spcPct val="100000"/>
              </a:lnSpc>
              <a:buClr>
                <a:srgbClr val="FF0000"/>
              </a:buClr>
              <a:buFont typeface="Courier New" panose="02070309020205020404" pitchFamily="49" charset="0"/>
              <a:buChar char="o"/>
            </a:pPr>
            <a:r>
              <a:rPr lang="en-US" sz="2600" dirty="0" smtClean="0"/>
              <a:t>Weight: 77kg</a:t>
            </a:r>
          </a:p>
          <a:p>
            <a:pPr algn="just" rtl="0">
              <a:lnSpc>
                <a:spcPct val="100000"/>
              </a:lnSpc>
              <a:buClr>
                <a:srgbClr val="FF0000"/>
              </a:buClr>
              <a:buFont typeface="Courier New" panose="02070309020205020404" pitchFamily="49" charset="0"/>
              <a:buChar char="o"/>
            </a:pPr>
            <a:r>
              <a:rPr lang="en-US" sz="2600" dirty="0" smtClean="0"/>
              <a:t>BMI: 34kg/m</a:t>
            </a:r>
            <a:r>
              <a:rPr lang="en-US" sz="1200" dirty="0" smtClean="0"/>
              <a:t>2</a:t>
            </a:r>
            <a:endParaRPr lang="en-US" sz="1200" dirty="0"/>
          </a:p>
          <a:p>
            <a:pPr algn="just" rtl="0">
              <a:buClr>
                <a:srgbClr val="FF0000"/>
              </a:buClr>
            </a:pPr>
            <a:endParaRPr lang="fa-IR" sz="2600" dirty="0"/>
          </a:p>
        </p:txBody>
      </p:sp>
      <p:cxnSp>
        <p:nvCxnSpPr>
          <p:cNvPr id="4" name="Straight Connector 3"/>
          <p:cNvCxnSpPr/>
          <p:nvPr/>
        </p:nvCxnSpPr>
        <p:spPr>
          <a:xfrm>
            <a:off x="762683" y="139501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0781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172" y="309918"/>
            <a:ext cx="10515600" cy="1019644"/>
          </a:xfrm>
        </p:spPr>
        <p:txBody>
          <a:bodyPr>
            <a:noAutofit/>
          </a:bodyPr>
          <a:lstStyle/>
          <a:p>
            <a:pPr algn="l"/>
            <a:r>
              <a:rPr lang="en-US" sz="4000" b="1" dirty="0" smtClean="0">
                <a:solidFill>
                  <a:srgbClr val="00B0F0"/>
                </a:solidFill>
                <a:effectLst>
                  <a:outerShdw blurRad="38100" dist="38100" dir="2700000" algn="tl">
                    <a:srgbClr val="000000">
                      <a:alpha val="43137"/>
                    </a:srgbClr>
                  </a:outerShdw>
                </a:effectLst>
              </a:rPr>
              <a:t/>
            </a:r>
            <a:br>
              <a:rPr lang="en-US" sz="4000" b="1" dirty="0" smtClean="0">
                <a:solidFill>
                  <a:srgbClr val="00B0F0"/>
                </a:solidFill>
                <a:effectLst>
                  <a:outerShdw blurRad="38100" dist="38100" dir="2700000" algn="tl">
                    <a:srgbClr val="000000">
                      <a:alpha val="43137"/>
                    </a:srgbClr>
                  </a:outerShdw>
                </a:effectLst>
              </a:rPr>
            </a:br>
            <a:r>
              <a:rPr lang="en-US" sz="4000" b="1" dirty="0" smtClean="0">
                <a:solidFill>
                  <a:srgbClr val="00B0F0"/>
                </a:solidFill>
                <a:latin typeface="Arial" panose="020B0604020202020204" pitchFamily="34" charset="0"/>
              </a:rPr>
              <a:t>P/E</a:t>
            </a:r>
            <a:r>
              <a:rPr lang="fa-IR" sz="4000" b="1" dirty="0" smtClean="0">
                <a:solidFill>
                  <a:srgbClr val="00B0F0"/>
                </a:solidFill>
                <a:effectLst>
                  <a:outerShdw blurRad="38100" dist="38100" dir="2700000" algn="tl">
                    <a:srgbClr val="000000">
                      <a:alpha val="43137"/>
                    </a:srgbClr>
                  </a:outerShdw>
                </a:effectLst>
              </a:rPr>
              <a:t/>
            </a:r>
            <a:br>
              <a:rPr lang="fa-IR" sz="4000" b="1" dirty="0" smtClean="0">
                <a:solidFill>
                  <a:srgbClr val="00B0F0"/>
                </a:solidFill>
                <a:effectLst>
                  <a:outerShdw blurRad="38100" dist="38100" dir="2700000" algn="tl">
                    <a:srgbClr val="000000">
                      <a:alpha val="43137"/>
                    </a:srgbClr>
                  </a:outerShdw>
                </a:effectLst>
              </a:rPr>
            </a:br>
            <a:endParaRPr lang="fa-IR" sz="4000"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90172" y="1329562"/>
            <a:ext cx="10419545" cy="5040929"/>
          </a:xfrm>
        </p:spPr>
        <p:txBody>
          <a:bodyPr numCol="1" rtlCol="1">
            <a:normAutofit/>
          </a:bodyPr>
          <a:lstStyle/>
          <a:p>
            <a:pPr marL="0" indent="0" algn="l" rtl="0">
              <a:lnSpc>
                <a:spcPct val="150000"/>
              </a:lnSpc>
              <a:buClr>
                <a:srgbClr val="FF0000"/>
              </a:buClr>
              <a:buNone/>
            </a:pPr>
            <a:r>
              <a:rPr lang="en-US" sz="2600" dirty="0" smtClean="0"/>
              <a:t>Head &amp; neck:</a:t>
            </a:r>
            <a:r>
              <a:rPr lang="fa-IR" sz="2600" dirty="0" smtClean="0"/>
              <a:t> </a:t>
            </a:r>
            <a:r>
              <a:rPr lang="en-US" sz="2600" dirty="0" err="1" smtClean="0"/>
              <a:t>dorsocervical</a:t>
            </a:r>
            <a:r>
              <a:rPr lang="en-US" sz="2600" dirty="0" smtClean="0"/>
              <a:t> fat pad/Facial puffiness/Moon face/ </a:t>
            </a:r>
            <a:r>
              <a:rPr lang="en-US" sz="2600" dirty="0" err="1" smtClean="0"/>
              <a:t>hirsutism</a:t>
            </a:r>
            <a:r>
              <a:rPr lang="en-US" sz="2600" dirty="0" smtClean="0"/>
              <a:t> under the chin/thyroid was normal size</a:t>
            </a:r>
          </a:p>
          <a:p>
            <a:pPr marL="0" indent="0" algn="l" rtl="0">
              <a:lnSpc>
                <a:spcPct val="150000"/>
              </a:lnSpc>
              <a:buClr>
                <a:srgbClr val="FF0000"/>
              </a:buClr>
              <a:buNone/>
            </a:pPr>
            <a:r>
              <a:rPr lang="en-US" sz="2600" dirty="0" smtClean="0"/>
              <a:t>Cardiovascular: normal</a:t>
            </a:r>
          </a:p>
          <a:p>
            <a:pPr marL="0" indent="0" algn="l" rtl="0">
              <a:lnSpc>
                <a:spcPct val="150000"/>
              </a:lnSpc>
              <a:buClr>
                <a:srgbClr val="FF0000"/>
              </a:buClr>
              <a:buNone/>
            </a:pPr>
            <a:r>
              <a:rPr lang="en-US" sz="2600" dirty="0" smtClean="0"/>
              <a:t>Chest &amp; Respiratory: normal</a:t>
            </a:r>
          </a:p>
          <a:p>
            <a:pPr marL="0" indent="0" algn="l" rtl="0">
              <a:lnSpc>
                <a:spcPct val="150000"/>
              </a:lnSpc>
              <a:buClr>
                <a:srgbClr val="FF0000"/>
              </a:buClr>
              <a:buNone/>
            </a:pPr>
            <a:r>
              <a:rPr lang="en-US" sz="2600" dirty="0" smtClean="0"/>
              <a:t>Abdomen &amp; pelvic: no Purple </a:t>
            </a:r>
            <a:r>
              <a:rPr lang="en-US" sz="2600" dirty="0" err="1" smtClean="0"/>
              <a:t>striae</a:t>
            </a:r>
            <a:r>
              <a:rPr lang="en-US" sz="2600" dirty="0" smtClean="0"/>
              <a:t>/</a:t>
            </a:r>
            <a:r>
              <a:rPr lang="en-US" sz="2600" dirty="0" err="1" smtClean="0"/>
              <a:t>Truncal</a:t>
            </a:r>
            <a:r>
              <a:rPr lang="en-US" sz="2600" dirty="0" smtClean="0"/>
              <a:t> obesity </a:t>
            </a:r>
          </a:p>
          <a:p>
            <a:pPr marL="0" indent="0" algn="l" rtl="0">
              <a:lnSpc>
                <a:spcPct val="150000"/>
              </a:lnSpc>
              <a:buClr>
                <a:srgbClr val="FF0000"/>
              </a:buClr>
              <a:buNone/>
            </a:pPr>
            <a:r>
              <a:rPr lang="en-US" sz="2600" dirty="0" smtClean="0"/>
              <a:t> Upper limb: normal</a:t>
            </a:r>
          </a:p>
          <a:p>
            <a:pPr marL="0" indent="0" algn="l" rtl="0">
              <a:lnSpc>
                <a:spcPct val="150000"/>
              </a:lnSpc>
              <a:buClr>
                <a:srgbClr val="FF0000"/>
              </a:buClr>
              <a:buNone/>
            </a:pPr>
            <a:r>
              <a:rPr lang="en-US" sz="2600" dirty="0" smtClean="0"/>
              <a:t>Lower limb: proximal myopathy/Non pitting edema 1+</a:t>
            </a:r>
          </a:p>
          <a:p>
            <a:pPr marL="0" indent="0" algn="l" rtl="0">
              <a:lnSpc>
                <a:spcPct val="150000"/>
              </a:lnSpc>
              <a:buClr>
                <a:srgbClr val="FF0000"/>
              </a:buClr>
              <a:buNone/>
            </a:pPr>
            <a:endParaRPr lang="fa-IR" sz="2600" dirty="0" smtClean="0"/>
          </a:p>
          <a:p>
            <a:pPr marL="0" indent="0" algn="l" rtl="0">
              <a:lnSpc>
                <a:spcPct val="150000"/>
              </a:lnSpc>
              <a:buClr>
                <a:srgbClr val="FF0000"/>
              </a:buClr>
              <a:buNone/>
            </a:pPr>
            <a:endParaRPr lang="en-US" sz="2600" dirty="0" smtClean="0"/>
          </a:p>
          <a:p>
            <a:pPr marL="0" indent="0" algn="l" rtl="0">
              <a:lnSpc>
                <a:spcPct val="150000"/>
              </a:lnSpc>
              <a:buClr>
                <a:srgbClr val="FF0000"/>
              </a:buClr>
              <a:buNone/>
            </a:pPr>
            <a:endParaRPr lang="fa-IR" sz="2600" dirty="0" smtClean="0"/>
          </a:p>
          <a:p>
            <a:pPr marL="0" indent="0" algn="l" rtl="0">
              <a:lnSpc>
                <a:spcPct val="150000"/>
              </a:lnSpc>
              <a:buClr>
                <a:srgbClr val="FF0000"/>
              </a:buClr>
              <a:buNone/>
            </a:pPr>
            <a:endParaRPr lang="fa-IR" sz="2600" dirty="0" smtClean="0"/>
          </a:p>
          <a:p>
            <a:pPr marL="0" indent="0" algn="l" rtl="0">
              <a:lnSpc>
                <a:spcPct val="150000"/>
              </a:lnSpc>
              <a:buClr>
                <a:srgbClr val="FF0000"/>
              </a:buClr>
              <a:buNone/>
            </a:pPr>
            <a:endParaRPr lang="fa-IR" sz="2600" dirty="0" smtClean="0"/>
          </a:p>
          <a:p>
            <a:pPr marL="0" indent="0" algn="l" rtl="0">
              <a:lnSpc>
                <a:spcPct val="150000"/>
              </a:lnSpc>
              <a:buClr>
                <a:srgbClr val="FF0000"/>
              </a:buClr>
              <a:buNone/>
            </a:pPr>
            <a:endParaRPr lang="en-US" sz="2600" dirty="0" smtClean="0"/>
          </a:p>
          <a:p>
            <a:pPr marL="0" indent="0" algn="l" rtl="0">
              <a:lnSpc>
                <a:spcPct val="150000"/>
              </a:lnSpc>
              <a:buClr>
                <a:srgbClr val="FF0000"/>
              </a:buClr>
              <a:buNone/>
            </a:pPr>
            <a:endParaRPr lang="fa-IR" sz="2600" dirty="0" smtClean="0"/>
          </a:p>
          <a:p>
            <a:pPr marL="0" indent="0" algn="l" rtl="0">
              <a:lnSpc>
                <a:spcPct val="150000"/>
              </a:lnSpc>
              <a:buClr>
                <a:srgbClr val="FF0000"/>
              </a:buClr>
              <a:buNone/>
            </a:pPr>
            <a:endParaRPr lang="en-US" sz="2600" dirty="0" smtClean="0"/>
          </a:p>
          <a:p>
            <a:pPr marL="0" indent="0" algn="l" rtl="0">
              <a:lnSpc>
                <a:spcPct val="150000"/>
              </a:lnSpc>
              <a:buClr>
                <a:srgbClr val="FF0000"/>
              </a:buClr>
              <a:buNone/>
            </a:pPr>
            <a:endParaRPr lang="fa-IR" sz="2600" dirty="0" smtClean="0"/>
          </a:p>
          <a:p>
            <a:pPr marL="0" indent="0" algn="l" rtl="0">
              <a:lnSpc>
                <a:spcPct val="150000"/>
              </a:lnSpc>
              <a:buClr>
                <a:srgbClr val="FF0000"/>
              </a:buClr>
              <a:buNone/>
            </a:pPr>
            <a:endParaRPr lang="en-US" sz="2600" dirty="0" smtClean="0"/>
          </a:p>
          <a:p>
            <a:pPr marL="0" indent="0" algn="l" rtl="0">
              <a:lnSpc>
                <a:spcPct val="150000"/>
              </a:lnSpc>
              <a:buClr>
                <a:srgbClr val="FF0000"/>
              </a:buClr>
              <a:buNone/>
            </a:pPr>
            <a:endParaRPr lang="en-US" sz="2600" dirty="0" smtClean="0"/>
          </a:p>
        </p:txBody>
      </p:sp>
      <p:cxnSp>
        <p:nvCxnSpPr>
          <p:cNvPr id="4" name="Straight Connector 3"/>
          <p:cNvCxnSpPr/>
          <p:nvPr/>
        </p:nvCxnSpPr>
        <p:spPr>
          <a:xfrm>
            <a:off x="790172" y="1156079"/>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7600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100" y="965200"/>
            <a:ext cx="5003800" cy="4927600"/>
          </a:xfrm>
          <a:prstGeom prst="rect">
            <a:avLst/>
          </a:prstGeom>
        </p:spPr>
      </p:pic>
      <p:sp>
        <p:nvSpPr>
          <p:cNvPr id="3" name="TextBox 2"/>
          <p:cNvSpPr txBox="1"/>
          <p:nvPr/>
        </p:nvSpPr>
        <p:spPr>
          <a:xfrm>
            <a:off x="631065" y="1803042"/>
            <a:ext cx="2189408" cy="461665"/>
          </a:xfrm>
          <a:prstGeom prst="rect">
            <a:avLst/>
          </a:prstGeom>
          <a:noFill/>
        </p:spPr>
        <p:txBody>
          <a:bodyPr wrap="square" rtlCol="0">
            <a:spAutoFit/>
          </a:bodyPr>
          <a:lstStyle/>
          <a:p>
            <a:pPr marL="342900" indent="-342900" algn="ctr">
              <a:buFont typeface="Wingdings" panose="05000000000000000000" pitchFamily="2" charset="2"/>
              <a:buChar char="Ø"/>
            </a:pPr>
            <a:r>
              <a:rPr lang="en-US" sz="2400" i="1" dirty="0" smtClean="0"/>
              <a:t>1398</a:t>
            </a:r>
            <a:endParaRPr lang="en-US" sz="2400" i="1" dirty="0"/>
          </a:p>
        </p:txBody>
      </p:sp>
    </p:spTree>
    <p:extLst>
      <p:ext uri="{BB962C8B-B14F-4D97-AF65-F5344CB8AC3E}">
        <p14:creationId xmlns:p14="http://schemas.microsoft.com/office/powerpoint/2010/main" val="2221277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365" y="240433"/>
            <a:ext cx="10515600" cy="1325563"/>
          </a:xfrm>
        </p:spPr>
        <p:txBody>
          <a:bodyPr/>
          <a:lstStyle/>
          <a:p>
            <a:pPr algn="l"/>
            <a:r>
              <a:rPr lang="en-US" b="1" dirty="0">
                <a:solidFill>
                  <a:srgbClr val="00B0F0"/>
                </a:solidFill>
                <a:latin typeface="Arial" panose="020B0604020202020204" pitchFamily="34" charset="0"/>
              </a:rPr>
              <a:t>Present illness </a:t>
            </a:r>
            <a:endParaRPr lang="fa-IR" dirty="0"/>
          </a:p>
        </p:txBody>
      </p:sp>
      <p:sp>
        <p:nvSpPr>
          <p:cNvPr id="3" name="Content Placeholder 2"/>
          <p:cNvSpPr>
            <a:spLocks noGrp="1"/>
          </p:cNvSpPr>
          <p:nvPr>
            <p:ph idx="1"/>
          </p:nvPr>
        </p:nvSpPr>
        <p:spPr>
          <a:xfrm>
            <a:off x="766365" y="1398572"/>
            <a:ext cx="10739907" cy="4442670"/>
          </a:xfrm>
        </p:spPr>
        <p:txBody>
          <a:bodyPr>
            <a:noAutofit/>
          </a:bodyPr>
          <a:lstStyle/>
          <a:p>
            <a:pPr algn="just" rtl="0">
              <a:lnSpc>
                <a:spcPct val="100000"/>
              </a:lnSpc>
              <a:buClr>
                <a:srgbClr val="FF0000"/>
              </a:buClr>
              <a:buFont typeface="Wingdings" panose="05000000000000000000" pitchFamily="2" charset="2"/>
              <a:buChar char="§"/>
            </a:pPr>
            <a:r>
              <a:rPr lang="en-US" dirty="0"/>
              <a:t>Then the patient underwent </a:t>
            </a:r>
            <a:r>
              <a:rPr lang="en-US" dirty="0" smtClean="0"/>
              <a:t>pituitary MRI and abdomen &amp; pelvic &amp; chest CT scan, </a:t>
            </a:r>
            <a:r>
              <a:rPr lang="en-US" dirty="0"/>
              <a:t>which were </a:t>
            </a:r>
            <a:r>
              <a:rPr lang="en-US" b="1" dirty="0" smtClean="0"/>
              <a:t>normal</a:t>
            </a:r>
            <a:r>
              <a:rPr lang="en-US" dirty="0" smtClean="0"/>
              <a:t>.</a:t>
            </a:r>
          </a:p>
          <a:p>
            <a:pPr algn="just" rtl="0">
              <a:lnSpc>
                <a:spcPct val="100000"/>
              </a:lnSpc>
              <a:buClr>
                <a:srgbClr val="FF0000"/>
              </a:buClr>
              <a:buFont typeface="Wingdings" panose="05000000000000000000" pitchFamily="2" charset="2"/>
              <a:buChar char="§"/>
            </a:pPr>
            <a:endParaRPr lang="en-US" dirty="0" smtClean="0"/>
          </a:p>
          <a:p>
            <a:pPr algn="just" rtl="0">
              <a:lnSpc>
                <a:spcPct val="100000"/>
              </a:lnSpc>
              <a:buClr>
                <a:srgbClr val="FF0000"/>
              </a:buClr>
              <a:buFont typeface="Wingdings" panose="05000000000000000000" pitchFamily="2" charset="2"/>
              <a:buChar char="§"/>
            </a:pPr>
            <a:r>
              <a:rPr lang="en-US" dirty="0" smtClean="0"/>
              <a:t>With respect to negative pituitary MRI, </a:t>
            </a:r>
            <a:r>
              <a:rPr lang="en-US" dirty="0" err="1" smtClean="0"/>
              <a:t>abd</a:t>
            </a:r>
            <a:r>
              <a:rPr lang="en-US" dirty="0" smtClean="0"/>
              <a:t> &amp; chest CT scan, moderate </a:t>
            </a:r>
            <a:r>
              <a:rPr lang="en-US" dirty="0" err="1" smtClean="0"/>
              <a:t>hypercortisolism</a:t>
            </a:r>
            <a:r>
              <a:rPr lang="en-US" dirty="0" smtClean="0"/>
              <a:t> and limited experience on IPSS/TSS in our country at that time, treatment with Ketoconazole </a:t>
            </a:r>
            <a:r>
              <a:rPr lang="en-US" dirty="0"/>
              <a:t>800 </a:t>
            </a:r>
            <a:r>
              <a:rPr lang="en-US" dirty="0" smtClean="0"/>
              <a:t>mg, oral hypoglycemic agent </a:t>
            </a:r>
            <a:r>
              <a:rPr lang="en-US" dirty="0"/>
              <a:t>and </a:t>
            </a:r>
            <a:r>
              <a:rPr lang="en-US" dirty="0" smtClean="0"/>
              <a:t>antihypertensive  medication with regular f/u was advised.</a:t>
            </a:r>
          </a:p>
          <a:p>
            <a:pPr algn="just" rtl="0">
              <a:lnSpc>
                <a:spcPct val="100000"/>
              </a:lnSpc>
              <a:buClr>
                <a:srgbClr val="FF0000"/>
              </a:buClr>
              <a:buFont typeface="Wingdings" panose="05000000000000000000" pitchFamily="2" charset="2"/>
              <a:buChar char="§"/>
            </a:pPr>
            <a:endParaRPr lang="fa-IR" dirty="0" smtClean="0"/>
          </a:p>
          <a:p>
            <a:pPr algn="just" rtl="0">
              <a:lnSpc>
                <a:spcPct val="100000"/>
              </a:lnSpc>
              <a:buClr>
                <a:srgbClr val="FF0000"/>
              </a:buClr>
              <a:buFont typeface="Wingdings" panose="05000000000000000000" pitchFamily="2" charset="2"/>
              <a:buChar char="§"/>
            </a:pPr>
            <a:endParaRPr lang="fa-IR" dirty="0"/>
          </a:p>
        </p:txBody>
      </p:sp>
      <p:cxnSp>
        <p:nvCxnSpPr>
          <p:cNvPr id="4" name="Straight Connector 3"/>
          <p:cNvCxnSpPr/>
          <p:nvPr/>
        </p:nvCxnSpPr>
        <p:spPr>
          <a:xfrm>
            <a:off x="766365" y="1253345"/>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7386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594" y="1171976"/>
            <a:ext cx="6478073" cy="4456091"/>
          </a:xfrm>
          <a:prstGeom prst="rect">
            <a:avLst/>
          </a:prstGeom>
        </p:spPr>
      </p:pic>
      <p:sp>
        <p:nvSpPr>
          <p:cNvPr id="2" name="TextBox 1"/>
          <p:cNvSpPr txBox="1"/>
          <p:nvPr/>
        </p:nvSpPr>
        <p:spPr>
          <a:xfrm>
            <a:off x="540912" y="1764406"/>
            <a:ext cx="1481071" cy="461665"/>
          </a:xfrm>
          <a:prstGeom prst="rect">
            <a:avLst/>
          </a:prstGeom>
          <a:noFill/>
        </p:spPr>
        <p:txBody>
          <a:bodyPr wrap="square" rtlCol="0">
            <a:spAutoFit/>
          </a:bodyPr>
          <a:lstStyle/>
          <a:p>
            <a:pPr marL="285750" indent="-285750" algn="ctr">
              <a:buFont typeface="Wingdings" panose="05000000000000000000" pitchFamily="2" charset="2"/>
              <a:buChar char="Ø"/>
            </a:pPr>
            <a:r>
              <a:rPr lang="en-US" sz="2400" i="1" dirty="0" smtClean="0"/>
              <a:t>1403</a:t>
            </a:r>
            <a:endParaRPr lang="en-US" sz="2400" i="1" dirty="0"/>
          </a:p>
        </p:txBody>
      </p:sp>
    </p:spTree>
    <p:extLst>
      <p:ext uri="{BB962C8B-B14F-4D97-AF65-F5344CB8AC3E}">
        <p14:creationId xmlns:p14="http://schemas.microsoft.com/office/powerpoint/2010/main" val="16434231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09129"/>
          </a:xfrm>
        </p:spPr>
        <p:txBody>
          <a:bodyPr>
            <a:normAutofit/>
          </a:bodyPr>
          <a:lstStyle/>
          <a:p>
            <a:pPr algn="l"/>
            <a:r>
              <a:rPr lang="en-US" b="1" dirty="0" smtClean="0">
                <a:solidFill>
                  <a:srgbClr val="00B0F0"/>
                </a:solidFill>
                <a:latin typeface="Arial" panose="020B0604020202020204" pitchFamily="34" charset="0"/>
              </a:rPr>
              <a:t>Problem list</a:t>
            </a:r>
            <a:r>
              <a:rPr lang="fa-IR" b="1" dirty="0" smtClean="0">
                <a:solidFill>
                  <a:srgbClr val="00B0F0"/>
                </a:solidFill>
                <a:effectLst>
                  <a:outerShdw blurRad="38100" dist="38100" dir="2700000" algn="tl">
                    <a:srgbClr val="000000">
                      <a:alpha val="43137"/>
                    </a:srgbClr>
                  </a:outerShdw>
                </a:effectLst>
              </a:rPr>
              <a:t/>
            </a:r>
            <a:br>
              <a:rPr lang="fa-IR" b="1" dirty="0" smtClean="0">
                <a:solidFill>
                  <a:srgbClr val="00B0F0"/>
                </a:solidFill>
                <a:effectLst>
                  <a:outerShdw blurRad="38100" dist="38100" dir="2700000" algn="tl">
                    <a:srgbClr val="000000">
                      <a:alpha val="43137"/>
                    </a:srgbClr>
                  </a:outerShdw>
                </a:effectLst>
              </a:rPr>
            </a:br>
            <a:endParaRPr lang="fa-IR"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93918"/>
            <a:ext cx="10515600" cy="4559121"/>
          </a:xfrm>
        </p:spPr>
        <p:txBody>
          <a:bodyPr>
            <a:noAutofit/>
          </a:bodyPr>
          <a:lstStyle/>
          <a:p>
            <a:pPr algn="just" rtl="0">
              <a:buClr>
                <a:srgbClr val="FF0000"/>
              </a:buClr>
              <a:buFont typeface="Wingdings" panose="05000000000000000000" pitchFamily="2" charset="2"/>
              <a:buChar char="q"/>
            </a:pPr>
            <a:r>
              <a:rPr lang="en-US" dirty="0" smtClean="0"/>
              <a:t> A 55-year-old female known case of </a:t>
            </a:r>
            <a:r>
              <a:rPr lang="en-US" dirty="0" err="1" smtClean="0"/>
              <a:t>cushing</a:t>
            </a:r>
            <a:r>
              <a:rPr lang="en-US" dirty="0" smtClean="0"/>
              <a:t> syndrome from the age of 25y, with multiple endocrine surgery and persistent symptoms.</a:t>
            </a:r>
            <a:endParaRPr lang="en-US" dirty="0" smtClean="0">
              <a:solidFill>
                <a:prstClr val="black"/>
              </a:solidFill>
            </a:endParaRPr>
          </a:p>
          <a:p>
            <a:pPr algn="just" rtl="0">
              <a:buClr>
                <a:srgbClr val="FF0000"/>
              </a:buClr>
              <a:buFont typeface="Wingdings" panose="05000000000000000000" pitchFamily="2" charset="2"/>
              <a:buChar char="q"/>
            </a:pPr>
            <a:endParaRPr lang="en-US" dirty="0" smtClean="0">
              <a:solidFill>
                <a:prstClr val="black"/>
              </a:solidFill>
            </a:endParaRPr>
          </a:p>
          <a:p>
            <a:pPr lvl="0" algn="just" rtl="0">
              <a:buClr>
                <a:srgbClr val="FF0000"/>
              </a:buClr>
              <a:buFont typeface="Wingdings" panose="05000000000000000000" pitchFamily="2" charset="2"/>
              <a:buChar char="q"/>
            </a:pPr>
            <a:endParaRPr lang="en-US" dirty="0" smtClean="0">
              <a:solidFill>
                <a:prstClr val="black"/>
              </a:solidFill>
            </a:endParaRPr>
          </a:p>
          <a:p>
            <a:pPr lvl="0" algn="just" rtl="0">
              <a:buClr>
                <a:srgbClr val="FF0000"/>
              </a:buClr>
              <a:buFont typeface="Wingdings" panose="05000000000000000000" pitchFamily="2" charset="2"/>
              <a:buChar char="q"/>
            </a:pPr>
            <a:endParaRPr lang="en-US" dirty="0">
              <a:solidFill>
                <a:prstClr val="black"/>
              </a:solidFill>
            </a:endParaRPr>
          </a:p>
          <a:p>
            <a:pPr algn="just" rtl="0">
              <a:buClr>
                <a:srgbClr val="FF0000"/>
              </a:buClr>
              <a:buFont typeface="Wingdings" panose="05000000000000000000" pitchFamily="2" charset="2"/>
              <a:buChar char="q"/>
            </a:pPr>
            <a:endParaRPr lang="en-US" dirty="0" smtClean="0"/>
          </a:p>
          <a:p>
            <a:pPr algn="just" rtl="0">
              <a:buClr>
                <a:srgbClr val="FF0000"/>
              </a:buClr>
              <a:buFont typeface="Wingdings" panose="05000000000000000000" pitchFamily="2" charset="2"/>
              <a:buChar char="q"/>
            </a:pPr>
            <a:endParaRPr lang="en-US" dirty="0" smtClean="0"/>
          </a:p>
          <a:p>
            <a:pPr algn="just" rtl="0">
              <a:buClr>
                <a:srgbClr val="FF0000"/>
              </a:buClr>
              <a:buFont typeface="Wingdings" panose="05000000000000000000" pitchFamily="2" charset="2"/>
              <a:buChar char="q"/>
            </a:pPr>
            <a:endParaRPr lang="en-US" dirty="0"/>
          </a:p>
          <a:p>
            <a:pPr algn="just" rtl="0">
              <a:buClr>
                <a:srgbClr val="FF0000"/>
              </a:buClr>
              <a:buFont typeface="Wingdings" panose="05000000000000000000" pitchFamily="2" charset="2"/>
              <a:buChar char="q"/>
            </a:pPr>
            <a:endParaRPr lang="en-US" dirty="0" smtClean="0"/>
          </a:p>
          <a:p>
            <a:pPr algn="just" rtl="0">
              <a:buClr>
                <a:srgbClr val="FF0000"/>
              </a:buClr>
              <a:buFont typeface="Wingdings" panose="05000000000000000000" pitchFamily="2" charset="2"/>
              <a:buChar char="q"/>
            </a:pPr>
            <a:endParaRPr lang="en-US" dirty="0" smtClean="0"/>
          </a:p>
          <a:p>
            <a:pPr algn="just" rtl="0">
              <a:buClr>
                <a:srgbClr val="FF0000"/>
              </a:buClr>
              <a:buFont typeface="Wingdings" panose="05000000000000000000" pitchFamily="2" charset="2"/>
              <a:buChar char="q"/>
            </a:pPr>
            <a:endParaRPr lang="fa-IR" dirty="0"/>
          </a:p>
        </p:txBody>
      </p:sp>
      <p:cxnSp>
        <p:nvCxnSpPr>
          <p:cNvPr id="4" name="Straight Connector 3"/>
          <p:cNvCxnSpPr/>
          <p:nvPr/>
        </p:nvCxnSpPr>
        <p:spPr>
          <a:xfrm>
            <a:off x="838200" y="1025129"/>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2513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B0F0"/>
                </a:solidFill>
                <a:latin typeface="Arial" panose="020B0604020202020204" pitchFamily="34" charset="0"/>
                <a:cs typeface="+mn-cs"/>
              </a:rPr>
              <a:t>AGENDA</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928656"/>
            <a:ext cx="10515600" cy="4351338"/>
          </a:xfrm>
        </p:spPr>
        <p:txBody>
          <a:bodyPr/>
          <a:lstStyle/>
          <a:p>
            <a:pPr lvl="0" algn="just" rtl="0">
              <a:buClr>
                <a:srgbClr val="FF0000"/>
              </a:buClr>
              <a:buFont typeface="Wingdings" panose="05000000000000000000" pitchFamily="2" charset="2"/>
              <a:buChar char="ü"/>
            </a:pPr>
            <a:r>
              <a:rPr lang="en-US" dirty="0">
                <a:solidFill>
                  <a:prstClr val="black"/>
                </a:solidFill>
              </a:rPr>
              <a:t>CRH/ACTH </a:t>
            </a:r>
            <a:r>
              <a:rPr lang="en-US" dirty="0" err="1">
                <a:solidFill>
                  <a:prstClr val="black"/>
                </a:solidFill>
              </a:rPr>
              <a:t>cosecreting</a:t>
            </a:r>
            <a:r>
              <a:rPr lang="en-US" dirty="0">
                <a:solidFill>
                  <a:prstClr val="black"/>
                </a:solidFill>
              </a:rPr>
              <a:t> </a:t>
            </a:r>
            <a:r>
              <a:rPr lang="en-US" dirty="0" smtClean="0">
                <a:solidFill>
                  <a:prstClr val="black"/>
                </a:solidFill>
              </a:rPr>
              <a:t>tumors</a:t>
            </a:r>
            <a:endParaRPr lang="en-US" dirty="0">
              <a:solidFill>
                <a:prstClr val="black"/>
              </a:solidFill>
            </a:endParaRPr>
          </a:p>
          <a:p>
            <a:pPr algn="just" rtl="0">
              <a:buClr>
                <a:srgbClr val="FF0000"/>
              </a:buClr>
              <a:buFont typeface="Wingdings" panose="05000000000000000000" pitchFamily="2" charset="2"/>
              <a:buChar char="ü"/>
            </a:pPr>
            <a:r>
              <a:rPr lang="en-US" dirty="0" smtClean="0"/>
              <a:t>Pancreatic NET(epidemiology &amp;</a:t>
            </a:r>
            <a:r>
              <a:rPr lang="en-US" dirty="0"/>
              <a:t> </a:t>
            </a:r>
            <a:r>
              <a:rPr lang="en-US" dirty="0" smtClean="0"/>
              <a:t>management)</a:t>
            </a:r>
          </a:p>
          <a:p>
            <a:pPr algn="just" rtl="0">
              <a:buClr>
                <a:srgbClr val="FF0000"/>
              </a:buClr>
              <a:buFont typeface="Wingdings" panose="05000000000000000000" pitchFamily="2" charset="2"/>
              <a:buChar char="ü"/>
            </a:pPr>
            <a:r>
              <a:rPr lang="en-US" dirty="0" smtClean="0"/>
              <a:t>Radiofrequency ablation in  pancreatic NET </a:t>
            </a:r>
          </a:p>
          <a:p>
            <a:pPr algn="just" rtl="0">
              <a:buClr>
                <a:srgbClr val="FF0000"/>
              </a:buClr>
              <a:buFont typeface="Wingdings" panose="05000000000000000000" pitchFamily="2" charset="2"/>
              <a:buChar char="ü"/>
            </a:pPr>
            <a:r>
              <a:rPr lang="en-US" dirty="0" smtClean="0"/>
              <a:t>Long acting </a:t>
            </a:r>
            <a:r>
              <a:rPr lang="en-US" dirty="0" err="1" smtClean="0"/>
              <a:t>Somatostatin</a:t>
            </a:r>
            <a:r>
              <a:rPr lang="en-US" dirty="0"/>
              <a:t> </a:t>
            </a:r>
            <a:r>
              <a:rPr lang="en-US" dirty="0" smtClean="0"/>
              <a:t>analog in </a:t>
            </a:r>
            <a:r>
              <a:rPr lang="en-US" dirty="0"/>
              <a:t>pancreatic </a:t>
            </a:r>
            <a:r>
              <a:rPr lang="en-US" dirty="0" smtClean="0"/>
              <a:t>NET</a:t>
            </a:r>
          </a:p>
          <a:p>
            <a:pPr algn="just" rtl="0">
              <a:buClr>
                <a:srgbClr val="FF0000"/>
              </a:buClr>
              <a:buFont typeface="Wingdings" panose="05000000000000000000" pitchFamily="2" charset="2"/>
              <a:buChar char="ü"/>
            </a:pPr>
            <a:r>
              <a:rPr lang="en-US" dirty="0" smtClean="0"/>
              <a:t>lutetium </a:t>
            </a:r>
            <a:r>
              <a:rPr lang="en-US" dirty="0"/>
              <a:t>Lu 177 </a:t>
            </a:r>
            <a:r>
              <a:rPr lang="en-US" dirty="0" smtClean="0"/>
              <a:t>dotatate in</a:t>
            </a:r>
            <a:r>
              <a:rPr lang="en-US" dirty="0"/>
              <a:t> pancreatic NET</a:t>
            </a:r>
            <a:r>
              <a:rPr lang="en-US" dirty="0" smtClean="0"/>
              <a:t>  </a:t>
            </a:r>
          </a:p>
          <a:p>
            <a:pPr marL="0" indent="0" algn="just" rtl="0">
              <a:buClr>
                <a:srgbClr val="FF0000"/>
              </a:buClr>
              <a:buNone/>
            </a:pPr>
            <a:endParaRPr lang="en-US" dirty="0"/>
          </a:p>
        </p:txBody>
      </p:sp>
    </p:spTree>
    <p:extLst>
      <p:ext uri="{BB962C8B-B14F-4D97-AF65-F5344CB8AC3E}">
        <p14:creationId xmlns:p14="http://schemas.microsoft.com/office/powerpoint/2010/main" val="20494595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B0F0"/>
                </a:solidFill>
                <a:latin typeface="Arial" panose="020B0604020202020204" pitchFamily="34" charset="0"/>
                <a:cs typeface="+mn-cs"/>
              </a:rPr>
              <a:t>CRH/ACTH </a:t>
            </a:r>
            <a:r>
              <a:rPr lang="en-US" sz="3600" b="1" dirty="0" err="1">
                <a:solidFill>
                  <a:srgbClr val="00B0F0"/>
                </a:solidFill>
                <a:latin typeface="Arial" panose="020B0604020202020204" pitchFamily="34" charset="0"/>
                <a:cs typeface="+mn-cs"/>
              </a:rPr>
              <a:t>cosecreting</a:t>
            </a:r>
            <a:r>
              <a:rPr lang="en-US" sz="3600" b="1" dirty="0">
                <a:solidFill>
                  <a:srgbClr val="00B0F0"/>
                </a:solidFill>
                <a:latin typeface="Arial" panose="020B0604020202020204" pitchFamily="34" charset="0"/>
                <a:cs typeface="+mn-cs"/>
              </a:rPr>
              <a:t> tumor</a:t>
            </a: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a:blip r:embed="rId2"/>
          <a:stretch>
            <a:fillRect/>
          </a:stretch>
        </p:blipFill>
        <p:spPr>
          <a:xfrm>
            <a:off x="2072913" y="1840152"/>
            <a:ext cx="7880985" cy="3424180"/>
          </a:xfrm>
          <a:prstGeom prst="rect">
            <a:avLst/>
          </a:prstGeom>
        </p:spPr>
      </p:pic>
    </p:spTree>
    <p:extLst>
      <p:ext uri="{BB962C8B-B14F-4D97-AF65-F5344CB8AC3E}">
        <p14:creationId xmlns:p14="http://schemas.microsoft.com/office/powerpoint/2010/main" val="21749928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1335055"/>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544047"/>
            <a:ext cx="10515600" cy="5062815"/>
          </a:xfrm>
        </p:spPr>
        <p:txBody>
          <a:bodyPr>
            <a:normAutofit fontScale="92500"/>
          </a:bodyPr>
          <a:lstStyle/>
          <a:p>
            <a:pPr algn="just" rtl="0">
              <a:buClr>
                <a:srgbClr val="FF0000"/>
              </a:buClr>
              <a:buFont typeface="Wingdings" panose="05000000000000000000" pitchFamily="2" charset="2"/>
              <a:buChar char="§"/>
            </a:pPr>
            <a:r>
              <a:rPr lang="en-US" sz="2400" dirty="0"/>
              <a:t>In regard to Cushing’s syndrome, the number of ectopic </a:t>
            </a:r>
            <a:r>
              <a:rPr lang="en-US" sz="2400" dirty="0" err="1"/>
              <a:t>corticotropin</a:t>
            </a:r>
            <a:r>
              <a:rPr lang="en-US" sz="2400" dirty="0"/>
              <a:t>-releasing hormone (CRH)-dependent cases reported so far is very small and can be divided into two main categories those with isolated ectopic CRH production and those with concomitant </a:t>
            </a:r>
            <a:r>
              <a:rPr lang="en-US" sz="2400" dirty="0" err="1"/>
              <a:t>adrenocorticotropin</a:t>
            </a:r>
            <a:r>
              <a:rPr lang="en-US" sz="2400" dirty="0"/>
              <a:t> hormone (ACTH) </a:t>
            </a:r>
            <a:r>
              <a:rPr lang="en-US" sz="2400" dirty="0" err="1" smtClean="0"/>
              <a:t>hypersecretion</a:t>
            </a:r>
            <a:r>
              <a:rPr lang="en-US" sz="2400" dirty="0" smtClean="0"/>
              <a:t>.</a:t>
            </a:r>
            <a:r>
              <a:rPr lang="en-US" sz="2400" dirty="0"/>
              <a:t> Until 2015, only four cases of a </a:t>
            </a:r>
            <a:r>
              <a:rPr lang="en-US" sz="2400" dirty="0" err="1"/>
              <a:t>pNET</a:t>
            </a:r>
            <a:r>
              <a:rPr lang="en-US" sz="2400" dirty="0"/>
              <a:t> with ACTH/CRH co-secretion in adults</a:t>
            </a:r>
            <a:r>
              <a:rPr lang="fa-IR" sz="2400" dirty="0"/>
              <a:t>  </a:t>
            </a:r>
            <a:r>
              <a:rPr lang="en-US" sz="2400" dirty="0"/>
              <a:t>were reported in the world.</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very </a:t>
            </a:r>
            <a:r>
              <a:rPr lang="en-US" sz="2400" dirty="0"/>
              <a:t>few case reports of </a:t>
            </a:r>
            <a:r>
              <a:rPr lang="en-US" sz="2400" b="1" dirty="0" smtClean="0"/>
              <a:t>CRH producing tumors</a:t>
            </a:r>
            <a:r>
              <a:rPr lang="en-US" sz="2400" dirty="0" smtClean="0"/>
              <a:t> </a:t>
            </a:r>
            <a:r>
              <a:rPr lang="en-US" sz="2400" dirty="0"/>
              <a:t>have been published; those that have mostly </a:t>
            </a:r>
            <a:r>
              <a:rPr lang="en-US" sz="2400" dirty="0" smtClean="0"/>
              <a:t>originated </a:t>
            </a:r>
            <a:r>
              <a:rPr lang="en-US" sz="2400" dirty="0"/>
              <a:t>from </a:t>
            </a:r>
            <a:r>
              <a:rPr lang="en-US" sz="2400" dirty="0" err="1"/>
              <a:t>gangliocytomas</a:t>
            </a:r>
            <a:r>
              <a:rPr lang="en-US" sz="2400" dirty="0"/>
              <a:t>, </a:t>
            </a:r>
            <a:r>
              <a:rPr lang="en-US" sz="2400" dirty="0" err="1"/>
              <a:t>glioneuroblastomas</a:t>
            </a:r>
            <a:r>
              <a:rPr lang="en-US" sz="2400" dirty="0"/>
              <a:t>, </a:t>
            </a:r>
            <a:r>
              <a:rPr lang="en-US" sz="2400" dirty="0" smtClean="0"/>
              <a:t>and medullary </a:t>
            </a:r>
            <a:r>
              <a:rPr lang="en-US" sz="2400" dirty="0"/>
              <a:t>thyroid </a:t>
            </a:r>
            <a:r>
              <a:rPr lang="en-US" sz="2400" dirty="0" smtClean="0"/>
              <a:t>cancer.</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a:t>Bronchial and </a:t>
            </a:r>
            <a:r>
              <a:rPr lang="en-US" sz="2400" dirty="0" err="1"/>
              <a:t>thymic</a:t>
            </a:r>
            <a:r>
              <a:rPr lang="en-US" sz="2400" dirty="0"/>
              <a:t> carcinoids, islet cell carcinomas, </a:t>
            </a:r>
            <a:r>
              <a:rPr lang="en-US" sz="2400" dirty="0" err="1"/>
              <a:t>pheochromocytomas</a:t>
            </a:r>
            <a:r>
              <a:rPr lang="en-US" sz="2400" dirty="0"/>
              <a:t>, medullary thyroid cancers, pancreatic tumors, </a:t>
            </a:r>
            <a:r>
              <a:rPr lang="en-US" sz="2400" dirty="0" err="1"/>
              <a:t>gastrinomas</a:t>
            </a:r>
            <a:r>
              <a:rPr lang="en-US" sz="2400" dirty="0"/>
              <a:t>, liver tumors and small-cell lung cancers have been identified as sources of </a:t>
            </a:r>
            <a:r>
              <a:rPr lang="en-US" sz="2400" b="1" dirty="0"/>
              <a:t>ACTH/CRH </a:t>
            </a:r>
            <a:r>
              <a:rPr lang="en-US" sz="2400" b="1" dirty="0" smtClean="0"/>
              <a:t>co-secretion.</a:t>
            </a:r>
            <a:endParaRPr lang="en-US" sz="2400" b="1" dirty="0"/>
          </a:p>
          <a:p>
            <a:pPr algn="just" rtl="0">
              <a:buClr>
                <a:srgbClr val="FF0000"/>
              </a:buClr>
              <a:buFont typeface="Wingdings" panose="05000000000000000000" pitchFamily="2" charset="2"/>
              <a:buChar char="§"/>
            </a:pPr>
            <a:endParaRPr lang="en-US" sz="2400" dirty="0" smtClean="0"/>
          </a:p>
        </p:txBody>
      </p:sp>
      <p:pic>
        <p:nvPicPr>
          <p:cNvPr id="9" name="Picture 8"/>
          <p:cNvPicPr>
            <a:picLocks noChangeAspect="1"/>
          </p:cNvPicPr>
          <p:nvPr/>
        </p:nvPicPr>
        <p:blipFill>
          <a:blip r:embed="rId2"/>
          <a:stretch>
            <a:fillRect/>
          </a:stretch>
        </p:blipFill>
        <p:spPr>
          <a:xfrm>
            <a:off x="838200" y="580796"/>
            <a:ext cx="7053683" cy="963251"/>
          </a:xfrm>
          <a:prstGeom prst="rect">
            <a:avLst/>
          </a:prstGeom>
        </p:spPr>
      </p:pic>
    </p:spTree>
    <p:extLst>
      <p:ext uri="{BB962C8B-B14F-4D97-AF65-F5344CB8AC3E}">
        <p14:creationId xmlns:p14="http://schemas.microsoft.com/office/powerpoint/2010/main" val="3980395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992"/>
            <a:ext cx="10515600" cy="1325563"/>
          </a:xfrm>
        </p:spPr>
        <p:txBody>
          <a:bodyPr/>
          <a:lstStyle/>
          <a:p>
            <a:pPr algn="l"/>
            <a:r>
              <a:rPr lang="en-US" sz="3600" b="1" dirty="0">
                <a:solidFill>
                  <a:srgbClr val="00B0F0"/>
                </a:solidFill>
                <a:latin typeface="Arial" panose="020B0604020202020204" pitchFamily="34" charset="0"/>
                <a:cs typeface="+mn-cs"/>
              </a:rPr>
              <a:t>CRH/ACTH </a:t>
            </a:r>
            <a:r>
              <a:rPr lang="en-US" sz="3600" b="1" dirty="0" err="1">
                <a:solidFill>
                  <a:srgbClr val="00B0F0"/>
                </a:solidFill>
                <a:latin typeface="Arial" panose="020B0604020202020204" pitchFamily="34" charset="0"/>
                <a:cs typeface="+mn-cs"/>
              </a:rPr>
              <a:t>cosecreting</a:t>
            </a:r>
            <a:r>
              <a:rPr lang="en-US" sz="3600" b="1" dirty="0">
                <a:solidFill>
                  <a:srgbClr val="00B0F0"/>
                </a:solidFill>
                <a:latin typeface="Arial" panose="020B0604020202020204" pitchFamily="34" charset="0"/>
                <a:cs typeface="+mn-cs"/>
              </a:rPr>
              <a:t> tumor</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137436"/>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313644"/>
            <a:ext cx="10515600" cy="5203065"/>
          </a:xfrm>
        </p:spPr>
        <p:txBody>
          <a:bodyPr>
            <a:noAutofit/>
          </a:bodyPr>
          <a:lstStyle/>
          <a:p>
            <a:pPr algn="just" rtl="0">
              <a:buClr>
                <a:srgbClr val="FF0000"/>
              </a:buClr>
              <a:buFont typeface="Wingdings" panose="05000000000000000000" pitchFamily="2" charset="2"/>
              <a:buChar char="§"/>
            </a:pPr>
            <a:r>
              <a:rPr lang="en-US" sz="2400" dirty="0" smtClean="0"/>
              <a:t>In </a:t>
            </a:r>
            <a:r>
              <a:rPr lang="en-US" sz="2400" dirty="0"/>
              <a:t>those cases with ectopic secretion of both CRH and ACTH, the levels of ACTH and cortisol are variable.</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Regarding </a:t>
            </a:r>
            <a:r>
              <a:rPr lang="en-US" sz="2400" dirty="0"/>
              <a:t>the responses </a:t>
            </a:r>
            <a:r>
              <a:rPr lang="en-US" sz="2400" dirty="0" err="1"/>
              <a:t>tο</a:t>
            </a:r>
            <a:r>
              <a:rPr lang="en-US" sz="2400" dirty="0"/>
              <a:t> CRH test and HDDST, in patients with ectopic ACTH/CRH co-secreting tumors, the data are similar to those reported for ectopic ACTH </a:t>
            </a:r>
            <a:r>
              <a:rPr lang="en-US" sz="2400" dirty="0" smtClean="0"/>
              <a:t>syndrome. </a:t>
            </a:r>
            <a:endParaRPr lang="en-US" sz="2400" dirty="0"/>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They </a:t>
            </a:r>
            <a:r>
              <a:rPr lang="en-US" sz="2400" dirty="0"/>
              <a:t>do not respond to CRH </a:t>
            </a:r>
            <a:r>
              <a:rPr lang="en-US" sz="2400" dirty="0" smtClean="0"/>
              <a:t>stimulation, </a:t>
            </a:r>
            <a:r>
              <a:rPr lang="en-US" sz="2400" dirty="0"/>
              <a:t>an increase in ACTH of less than 35 % and an increase in cortisol of less than 20 % compared to baseline value following 1.0 </a:t>
            </a:r>
            <a:r>
              <a:rPr lang="en-US" sz="2400" dirty="0" err="1"/>
              <a:t>μg</a:t>
            </a:r>
            <a:r>
              <a:rPr lang="en-US" sz="2400" dirty="0"/>
              <a:t>/kg IV of CRH) or to HDDST (cortisol suppression less than 50 % of baseline value). </a:t>
            </a:r>
          </a:p>
          <a:p>
            <a:pPr algn="just" rtl="0">
              <a:buClr>
                <a:srgbClr val="FF0000"/>
              </a:buClr>
              <a:buFont typeface="Wingdings" panose="05000000000000000000" pitchFamily="2" charset="2"/>
              <a:buChar char="§"/>
            </a:pPr>
            <a:endParaRPr lang="en-US" sz="2400" dirty="0" smtClean="0"/>
          </a:p>
        </p:txBody>
      </p:sp>
    </p:spTree>
    <p:extLst>
      <p:ext uri="{BB962C8B-B14F-4D97-AF65-F5344CB8AC3E}">
        <p14:creationId xmlns:p14="http://schemas.microsoft.com/office/powerpoint/2010/main" val="7288664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992"/>
            <a:ext cx="10515600" cy="1325563"/>
          </a:xfrm>
        </p:spPr>
        <p:txBody>
          <a:bodyPr/>
          <a:lstStyle/>
          <a:p>
            <a:pPr algn="l"/>
            <a:r>
              <a:rPr lang="en-US" sz="3600" b="1" dirty="0">
                <a:solidFill>
                  <a:srgbClr val="00B0F0"/>
                </a:solidFill>
                <a:latin typeface="Arial" panose="020B0604020202020204" pitchFamily="34" charset="0"/>
                <a:cs typeface="+mn-cs"/>
              </a:rPr>
              <a:t>CRH/ACTH </a:t>
            </a:r>
            <a:r>
              <a:rPr lang="en-US" sz="3600" b="1" dirty="0" err="1">
                <a:solidFill>
                  <a:srgbClr val="00B0F0"/>
                </a:solidFill>
                <a:latin typeface="Arial" panose="020B0604020202020204" pitchFamily="34" charset="0"/>
                <a:cs typeface="+mn-cs"/>
              </a:rPr>
              <a:t>cosecreting</a:t>
            </a:r>
            <a:r>
              <a:rPr lang="en-US" sz="3600" b="1" dirty="0">
                <a:solidFill>
                  <a:srgbClr val="00B0F0"/>
                </a:solidFill>
                <a:latin typeface="Arial" panose="020B0604020202020204" pitchFamily="34" charset="0"/>
                <a:cs typeface="+mn-cs"/>
              </a:rPr>
              <a:t> tumor</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137436"/>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313644"/>
            <a:ext cx="10515600" cy="5203065"/>
          </a:xfrm>
        </p:spPr>
        <p:txBody>
          <a:bodyPr>
            <a:noAutofit/>
          </a:bodyPr>
          <a:lstStyle/>
          <a:p>
            <a:pPr algn="just" rtl="0">
              <a:buClr>
                <a:srgbClr val="FF0000"/>
              </a:buClr>
              <a:buFont typeface="Wingdings" panose="05000000000000000000" pitchFamily="2" charset="2"/>
              <a:buChar char="§"/>
            </a:pPr>
            <a:r>
              <a:rPr lang="en-US" sz="2400" dirty="0" err="1" smtClean="0"/>
              <a:t>Τhe</a:t>
            </a:r>
            <a:r>
              <a:rPr lang="en-US" sz="2400" dirty="0" smtClean="0"/>
              <a:t> </a:t>
            </a:r>
            <a:r>
              <a:rPr lang="en-US" sz="2400" dirty="0"/>
              <a:t>findings of BIPSS apparently depend strongly on the ratio of ACTH/CRH secretion. </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a:t>ectopic CRH </a:t>
            </a:r>
            <a:r>
              <a:rPr lang="en-US" sz="2400" dirty="0" smtClean="0"/>
              <a:t>syndrome, Although </a:t>
            </a:r>
            <a:r>
              <a:rPr lang="en-US" sz="2400" dirty="0"/>
              <a:t>very rare, is a well-known cause of </a:t>
            </a:r>
            <a:r>
              <a:rPr lang="en-US" sz="2400" b="1" dirty="0"/>
              <a:t>false positive BIPSS</a:t>
            </a:r>
            <a:r>
              <a:rPr lang="en-US" sz="2400" dirty="0"/>
              <a:t>, as the data will suggest a pituitary source due to pituitary </a:t>
            </a:r>
            <a:r>
              <a:rPr lang="en-US" sz="2400" dirty="0" err="1"/>
              <a:t>corticotroph</a:t>
            </a:r>
            <a:r>
              <a:rPr lang="en-US" sz="2400" dirty="0"/>
              <a:t> hyperplasia. </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Ectopic </a:t>
            </a:r>
            <a:r>
              <a:rPr lang="en-US" sz="2400" dirty="0"/>
              <a:t>CRH secretion stimulates the pituitary gland causing hyperplasia which, in turn, can simulate an ACTH secreting pituitary adenoma</a:t>
            </a:r>
            <a:r>
              <a:rPr lang="en-US" sz="2400" dirty="0" smtClean="0"/>
              <a:t>.</a:t>
            </a:r>
            <a:endParaRPr lang="en-US" sz="2400" dirty="0"/>
          </a:p>
        </p:txBody>
      </p:sp>
    </p:spTree>
    <p:extLst>
      <p:ext uri="{BB962C8B-B14F-4D97-AF65-F5344CB8AC3E}">
        <p14:creationId xmlns:p14="http://schemas.microsoft.com/office/powerpoint/2010/main" val="7000219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435"/>
            <a:ext cx="10515600" cy="1325563"/>
          </a:xfrm>
        </p:spPr>
        <p:txBody>
          <a:bodyPr/>
          <a:lstStyle/>
          <a:p>
            <a:pPr algn="l"/>
            <a:r>
              <a:rPr lang="en-US" sz="3600" b="1" dirty="0">
                <a:solidFill>
                  <a:srgbClr val="00B0F0"/>
                </a:solidFill>
                <a:latin typeface="Arial" panose="020B0604020202020204" pitchFamily="34" charset="0"/>
                <a:cs typeface="+mn-cs"/>
              </a:rPr>
              <a:t>CRH/ACTH </a:t>
            </a:r>
            <a:r>
              <a:rPr lang="en-US" sz="3600" b="1" dirty="0" err="1">
                <a:solidFill>
                  <a:srgbClr val="00B0F0"/>
                </a:solidFill>
                <a:latin typeface="Arial" panose="020B0604020202020204" pitchFamily="34" charset="0"/>
                <a:cs typeface="+mn-cs"/>
              </a:rPr>
              <a:t>cosecreting</a:t>
            </a:r>
            <a:r>
              <a:rPr lang="en-US" sz="3600" b="1" dirty="0">
                <a:solidFill>
                  <a:srgbClr val="00B0F0"/>
                </a:solidFill>
                <a:latin typeface="Arial" panose="020B0604020202020204" pitchFamily="34" charset="0"/>
                <a:cs typeface="+mn-cs"/>
              </a:rPr>
              <a:t> tumor</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199622"/>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417998"/>
            <a:ext cx="10666634" cy="4890777"/>
          </a:xfrm>
        </p:spPr>
        <p:txBody>
          <a:bodyPr>
            <a:normAutofit/>
          </a:bodyPr>
          <a:lstStyle/>
          <a:p>
            <a:pPr algn="just" rtl="0">
              <a:buClr>
                <a:srgbClr val="FF0000"/>
              </a:buClr>
              <a:buFont typeface="Wingdings" panose="05000000000000000000" pitchFamily="2" charset="2"/>
              <a:buChar char="§"/>
            </a:pPr>
            <a:r>
              <a:rPr lang="en-US" sz="2400" dirty="0"/>
              <a:t>Measurement of plasma CRH level is the best method for establishing the diagnosis, especially in patients in whom the results of endocrine tests are indicative of ectopic CS, whereas imaging findings are suggestive of pituitary hyperplasia.</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In </a:t>
            </a:r>
            <a:r>
              <a:rPr lang="en-US" sz="2400" dirty="0"/>
              <a:t>either ACTH-independent or ACTH-dependent </a:t>
            </a:r>
            <a:r>
              <a:rPr lang="en-US" sz="2400" dirty="0" smtClean="0"/>
              <a:t>CS, CRH </a:t>
            </a:r>
            <a:r>
              <a:rPr lang="en-US" sz="2400" dirty="0"/>
              <a:t>levels are </a:t>
            </a:r>
            <a:r>
              <a:rPr lang="en-US" sz="2400" dirty="0" smtClean="0"/>
              <a:t>expected </a:t>
            </a:r>
            <a:r>
              <a:rPr lang="en-US" sz="2400" dirty="0"/>
              <a:t>to be undetectable due to the negative feedback </a:t>
            </a:r>
            <a:r>
              <a:rPr lang="en-US" sz="2400" dirty="0" smtClean="0"/>
              <a:t>from </a:t>
            </a:r>
            <a:r>
              <a:rPr lang="en-US" sz="2400" dirty="0" err="1" smtClean="0"/>
              <a:t>hypercortisolemia</a:t>
            </a:r>
            <a:r>
              <a:rPr lang="en-US" sz="2400" dirty="0"/>
              <a:t>. </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In </a:t>
            </a:r>
            <a:r>
              <a:rPr lang="en-US" sz="2400" dirty="0"/>
              <a:t>all the reported cases with </a:t>
            </a:r>
            <a:r>
              <a:rPr lang="en-US" sz="2400" dirty="0" smtClean="0"/>
              <a:t>ectopic CRH </a:t>
            </a:r>
            <a:r>
              <a:rPr lang="en-US" sz="2400" dirty="0"/>
              <a:t>secretion, in which CRH was measured in plasma, </a:t>
            </a:r>
            <a:r>
              <a:rPr lang="en-US" sz="2400" dirty="0" smtClean="0"/>
              <a:t>its levels </a:t>
            </a:r>
            <a:r>
              <a:rPr lang="en-US" sz="2400" dirty="0"/>
              <a:t>were normal or </a:t>
            </a:r>
            <a:r>
              <a:rPr lang="en-US" sz="2400" dirty="0" smtClean="0"/>
              <a:t>elevated.</a:t>
            </a:r>
          </a:p>
          <a:p>
            <a:pPr algn="just" rtl="0">
              <a:buClr>
                <a:srgbClr val="FF0000"/>
              </a:buClr>
              <a:buFont typeface="Wingdings" panose="05000000000000000000" pitchFamily="2" charset="2"/>
              <a:buChar char="§"/>
            </a:pPr>
            <a:endParaRPr lang="en-US" sz="2400" dirty="0" smtClean="0"/>
          </a:p>
        </p:txBody>
      </p:sp>
    </p:spTree>
    <p:extLst>
      <p:ext uri="{BB962C8B-B14F-4D97-AF65-F5344CB8AC3E}">
        <p14:creationId xmlns:p14="http://schemas.microsoft.com/office/powerpoint/2010/main" val="7521289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B0F0"/>
                </a:solidFill>
                <a:latin typeface="Arial" panose="020B0604020202020204" pitchFamily="34" charset="0"/>
                <a:cs typeface="+mn-cs"/>
              </a:rPr>
              <a:t>Pancreatic NET(epidemiology &amp; management)</a:t>
            </a: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2"/>
          <a:stretch>
            <a:fillRect/>
          </a:stretch>
        </p:blipFill>
        <p:spPr>
          <a:xfrm>
            <a:off x="2810131" y="1690689"/>
            <a:ext cx="6722771" cy="3730398"/>
          </a:xfrm>
          <a:prstGeom prst="rect">
            <a:avLst/>
          </a:prstGeom>
        </p:spPr>
      </p:pic>
    </p:spTree>
    <p:extLst>
      <p:ext uri="{BB962C8B-B14F-4D97-AF65-F5344CB8AC3E}">
        <p14:creationId xmlns:p14="http://schemas.microsoft.com/office/powerpoint/2010/main" val="33184823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B0F0"/>
                </a:solidFill>
                <a:latin typeface="Arial" panose="020B0604020202020204" pitchFamily="34" charset="0"/>
                <a:cs typeface="+mn-cs"/>
              </a:rPr>
              <a:t>Pancreatic NET(epidemiology &amp; management)</a:t>
            </a:r>
            <a:endParaRPr lang="fa-IR" b="1" dirty="0">
              <a:solidFill>
                <a:srgbClr val="00B0F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352800" y="1560060"/>
            <a:ext cx="5486400" cy="4864658"/>
          </a:xfrm>
          <a:prstGeom prst="rect">
            <a:avLst/>
          </a:prstGeom>
        </p:spPr>
      </p:pic>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3352800" y="4570528"/>
            <a:ext cx="5486400" cy="32197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11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83" y="124992"/>
            <a:ext cx="10515600" cy="1325563"/>
          </a:xfrm>
        </p:spPr>
        <p:txBody>
          <a:bodyPr/>
          <a:lstStyle/>
          <a:p>
            <a:pPr algn="l" rtl="0"/>
            <a:r>
              <a:rPr lang="en-US" b="1" dirty="0">
                <a:solidFill>
                  <a:srgbClr val="00B0F0"/>
                </a:solidFill>
                <a:latin typeface="Arial" panose="020B0604020202020204" pitchFamily="34" charset="0"/>
              </a:rPr>
              <a:t>Present illness </a:t>
            </a:r>
            <a:endParaRPr lang="fa-IR" dirty="0"/>
          </a:p>
        </p:txBody>
      </p:sp>
      <p:sp>
        <p:nvSpPr>
          <p:cNvPr id="3" name="Content Placeholder 2"/>
          <p:cNvSpPr>
            <a:spLocks noGrp="1"/>
          </p:cNvSpPr>
          <p:nvPr>
            <p:ph idx="1"/>
          </p:nvPr>
        </p:nvSpPr>
        <p:spPr>
          <a:xfrm>
            <a:off x="762683" y="1450554"/>
            <a:ext cx="10222996" cy="5059427"/>
          </a:xfrm>
        </p:spPr>
        <p:txBody>
          <a:bodyPr>
            <a:normAutofit/>
          </a:bodyPr>
          <a:lstStyle/>
          <a:p>
            <a:pPr algn="just" rtl="0">
              <a:lnSpc>
                <a:spcPct val="100000"/>
              </a:lnSpc>
              <a:buClr>
                <a:srgbClr val="FF0000"/>
              </a:buClr>
              <a:buFont typeface="Wingdings" panose="05000000000000000000" pitchFamily="2" charset="2"/>
              <a:buChar char="§"/>
            </a:pPr>
            <a:r>
              <a:rPr lang="en-US" sz="2500" dirty="0"/>
              <a:t>Treatment was partially effective and signs and symptoms improved gradually. Regular menstrual cycles also </a:t>
            </a:r>
            <a:r>
              <a:rPr lang="en-US" sz="2500" dirty="0" smtClean="0"/>
              <a:t>resumed. After </a:t>
            </a:r>
            <a:r>
              <a:rPr lang="en-US" sz="2500" dirty="0"/>
              <a:t>1 year facial puffiness became more prominent and hypertension and diabetes became more resistant to our medications. </a:t>
            </a:r>
          </a:p>
          <a:p>
            <a:pPr algn="just" rtl="0">
              <a:lnSpc>
                <a:spcPct val="100000"/>
              </a:lnSpc>
              <a:buClr>
                <a:srgbClr val="FF0000"/>
              </a:buClr>
              <a:buFont typeface="Wingdings" panose="05000000000000000000" pitchFamily="2" charset="2"/>
              <a:buChar char="§"/>
            </a:pPr>
            <a:r>
              <a:rPr lang="en-US" sz="2500" dirty="0" smtClean="0"/>
              <a:t>Her </a:t>
            </a:r>
            <a:r>
              <a:rPr lang="en-US" sz="2500" dirty="0"/>
              <a:t>menstrual cycles which had become regular for about 6 months became irregular and amenorrhea developed finally. </a:t>
            </a:r>
          </a:p>
          <a:p>
            <a:pPr algn="just" rtl="0">
              <a:lnSpc>
                <a:spcPct val="100000"/>
              </a:lnSpc>
              <a:buClr>
                <a:srgbClr val="FF0000"/>
              </a:buClr>
              <a:buFont typeface="Wingdings" panose="05000000000000000000" pitchFamily="2" charset="2"/>
              <a:buChar char="§"/>
            </a:pPr>
            <a:r>
              <a:rPr lang="en-US" sz="2500" dirty="0" smtClean="0"/>
              <a:t>During </a:t>
            </a:r>
            <a:r>
              <a:rPr lang="en-US" sz="2500" dirty="0"/>
              <a:t>this period  morning cortisol was between </a:t>
            </a:r>
            <a:r>
              <a:rPr lang="en-US" sz="2500" b="1" dirty="0"/>
              <a:t>19 to 23 µg/dl </a:t>
            </a:r>
            <a:r>
              <a:rPr lang="en-US" sz="2500" dirty="0"/>
              <a:t>and 24h UFC was between </a:t>
            </a:r>
            <a:r>
              <a:rPr lang="en-US" sz="2500" b="1" dirty="0"/>
              <a:t>47 to </a:t>
            </a:r>
            <a:r>
              <a:rPr lang="en-US" sz="2500" b="1" dirty="0" smtClean="0"/>
              <a:t>160µg</a:t>
            </a:r>
            <a:r>
              <a:rPr lang="en-US" sz="2500" dirty="0"/>
              <a:t>. </a:t>
            </a:r>
          </a:p>
          <a:p>
            <a:pPr algn="just" rtl="0">
              <a:lnSpc>
                <a:spcPct val="100000"/>
              </a:lnSpc>
              <a:buClr>
                <a:srgbClr val="FF0000"/>
              </a:buClr>
              <a:buFont typeface="Wingdings" panose="05000000000000000000" pitchFamily="2" charset="2"/>
              <a:buChar char="§"/>
            </a:pPr>
            <a:r>
              <a:rPr lang="en-US" sz="2500" dirty="0" smtClean="0"/>
              <a:t>Multiple </a:t>
            </a:r>
            <a:r>
              <a:rPr lang="en-US" sz="2500" dirty="0"/>
              <a:t>measurement of serum ACTH showed values between </a:t>
            </a:r>
            <a:r>
              <a:rPr lang="en-US" sz="2500" b="1" dirty="0"/>
              <a:t>99</a:t>
            </a:r>
            <a:r>
              <a:rPr lang="en-US" sz="2500" dirty="0"/>
              <a:t> </a:t>
            </a:r>
            <a:r>
              <a:rPr lang="en-US" sz="2500" b="1" dirty="0"/>
              <a:t>and 110 </a:t>
            </a:r>
            <a:r>
              <a:rPr lang="en-US" sz="2500" b="1" dirty="0" err="1"/>
              <a:t>pg</a:t>
            </a:r>
            <a:r>
              <a:rPr lang="en-US" sz="2500" b="1" dirty="0"/>
              <a:t>/ml </a:t>
            </a:r>
            <a:r>
              <a:rPr lang="en-US" sz="2500" dirty="0"/>
              <a:t>(normal=9-52)</a:t>
            </a:r>
            <a:endParaRPr lang="en-US" sz="2500" dirty="0" smtClean="0">
              <a:solidFill>
                <a:prstClr val="black"/>
              </a:solidFill>
            </a:endParaRPr>
          </a:p>
          <a:p>
            <a:pPr lvl="0" algn="just" rtl="0">
              <a:lnSpc>
                <a:spcPct val="100000"/>
              </a:lnSpc>
              <a:buClr>
                <a:srgbClr val="FF0000"/>
              </a:buClr>
              <a:buFont typeface="Wingdings" panose="05000000000000000000" pitchFamily="2" charset="2"/>
              <a:buChar char="§"/>
            </a:pPr>
            <a:endParaRPr lang="en-US" sz="2500" dirty="0">
              <a:solidFill>
                <a:prstClr val="black"/>
              </a:solidFill>
            </a:endParaRPr>
          </a:p>
          <a:p>
            <a:pPr algn="just" rtl="0">
              <a:buClr>
                <a:srgbClr val="FF0000"/>
              </a:buClr>
              <a:buFont typeface="Wingdings" panose="05000000000000000000" pitchFamily="2" charset="2"/>
              <a:buChar char="Ø"/>
            </a:pPr>
            <a:endParaRPr lang="en-US" sz="2500" dirty="0" smtClean="0"/>
          </a:p>
          <a:p>
            <a:pPr marL="0" indent="0" algn="just" rtl="0">
              <a:buClr>
                <a:srgbClr val="FF0000"/>
              </a:buClr>
              <a:buNone/>
            </a:pPr>
            <a:endParaRPr lang="en-US" sz="2500" dirty="0" smtClean="0"/>
          </a:p>
          <a:p>
            <a:pPr algn="just" rtl="0">
              <a:buClr>
                <a:srgbClr val="FF0000"/>
              </a:buClr>
              <a:buFont typeface="Wingdings" panose="05000000000000000000" pitchFamily="2" charset="2"/>
              <a:buChar char="§"/>
            </a:pPr>
            <a:endParaRPr lang="fa-IR" sz="2500" dirty="0"/>
          </a:p>
        </p:txBody>
      </p:sp>
      <p:cxnSp>
        <p:nvCxnSpPr>
          <p:cNvPr id="4" name="Straight Connector 3"/>
          <p:cNvCxnSpPr/>
          <p:nvPr/>
        </p:nvCxnSpPr>
        <p:spPr>
          <a:xfrm>
            <a:off x="762683" y="1201638"/>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6155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B0F0"/>
                </a:solidFill>
                <a:latin typeface="Arial" panose="020B0604020202020204" pitchFamily="34" charset="0"/>
                <a:cs typeface="+mn-cs"/>
              </a:rPr>
              <a:t>Pancreatic NET(epidemiology &amp; management)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586185"/>
            <a:ext cx="10515600" cy="4788489"/>
          </a:xfrm>
        </p:spPr>
        <p:txBody>
          <a:bodyPr>
            <a:normAutofit/>
          </a:bodyPr>
          <a:lstStyle/>
          <a:p>
            <a:pPr algn="just" rtl="0">
              <a:buClr>
                <a:srgbClr val="FF0000"/>
              </a:buClr>
              <a:buFont typeface="Wingdings" panose="05000000000000000000" pitchFamily="2" charset="2"/>
              <a:buChar char="§"/>
            </a:pPr>
            <a:r>
              <a:rPr lang="en-US" sz="2600" dirty="0" smtClean="0"/>
              <a:t>These </a:t>
            </a:r>
            <a:r>
              <a:rPr lang="en-US" sz="2600" dirty="0"/>
              <a:t>tumors demonstrate a range of behavior from the nonfunctional to hormone-secreting functional </a:t>
            </a:r>
            <a:r>
              <a:rPr lang="en-US" sz="2600" dirty="0" smtClean="0"/>
              <a:t>tumors.</a:t>
            </a:r>
          </a:p>
          <a:p>
            <a:pPr algn="just" rtl="0">
              <a:buClr>
                <a:srgbClr val="FF0000"/>
              </a:buClr>
              <a:buFont typeface="Wingdings" panose="05000000000000000000" pitchFamily="2" charset="2"/>
              <a:buChar char="§"/>
            </a:pPr>
            <a:endParaRPr lang="en-US" sz="2600" dirty="0" smtClean="0"/>
          </a:p>
          <a:p>
            <a:pPr algn="just" rtl="0">
              <a:buClr>
                <a:srgbClr val="FF0000"/>
              </a:buClr>
              <a:buFont typeface="Wingdings" panose="05000000000000000000" pitchFamily="2" charset="2"/>
              <a:buChar char="§"/>
            </a:pPr>
            <a:r>
              <a:rPr lang="en-US" sz="2600" dirty="0" smtClean="0"/>
              <a:t>Surgery </a:t>
            </a:r>
            <a:r>
              <a:rPr lang="en-US" sz="2600" dirty="0"/>
              <a:t>is the primary treatment modality for </a:t>
            </a:r>
            <a:r>
              <a:rPr lang="en-US" sz="2600" dirty="0" smtClean="0"/>
              <a:t>Pancreatic NETs</a:t>
            </a:r>
            <a:r>
              <a:rPr lang="en-US" sz="2600" dirty="0"/>
              <a:t>. </a:t>
            </a:r>
            <a:endParaRPr lang="en-US" sz="2600" dirty="0" smtClean="0"/>
          </a:p>
          <a:p>
            <a:pPr algn="just" rtl="0">
              <a:buClr>
                <a:srgbClr val="FF0000"/>
              </a:buClr>
              <a:buFont typeface="Wingdings" panose="05000000000000000000" pitchFamily="2" charset="2"/>
              <a:buChar char="§"/>
            </a:pPr>
            <a:endParaRPr lang="en-US" sz="2600" dirty="0" smtClean="0"/>
          </a:p>
          <a:p>
            <a:pPr algn="just" rtl="0">
              <a:buClr>
                <a:srgbClr val="FF0000"/>
              </a:buClr>
              <a:buFont typeface="Wingdings" panose="05000000000000000000" pitchFamily="2" charset="2"/>
              <a:buChar char="§"/>
            </a:pPr>
            <a:r>
              <a:rPr lang="en-US" sz="2600" dirty="0" smtClean="0"/>
              <a:t>While </a:t>
            </a:r>
            <a:r>
              <a:rPr lang="en-US" sz="2600" dirty="0"/>
              <a:t>functional PNETs should undergo resection for symptom control as well as potential curative intent, nonfunctional PNETs are increasingly managed </a:t>
            </a:r>
            <a:r>
              <a:rPr lang="en-US" sz="2600" dirty="0" err="1" smtClean="0"/>
              <a:t>nonoperatively</a:t>
            </a:r>
            <a:r>
              <a:rPr lang="en-US" sz="2600" dirty="0" smtClean="0"/>
              <a:t>.</a:t>
            </a:r>
            <a:endParaRPr lang="en-US" sz="2600" dirty="0">
              <a:solidFill>
                <a:srgbClr val="002060"/>
              </a:solidFill>
            </a:endParaRPr>
          </a:p>
        </p:txBody>
      </p:sp>
    </p:spTree>
    <p:extLst>
      <p:ext uri="{BB962C8B-B14F-4D97-AF65-F5344CB8AC3E}">
        <p14:creationId xmlns:p14="http://schemas.microsoft.com/office/powerpoint/2010/main" val="28081828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B0F0"/>
                </a:solidFill>
                <a:latin typeface="Arial" panose="020B0604020202020204" pitchFamily="34" charset="0"/>
                <a:cs typeface="+mn-cs"/>
              </a:rPr>
              <a:t>Pancreatic NET(epidemiology &amp; management)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573122"/>
            <a:ext cx="10515600" cy="4729721"/>
          </a:xfrm>
        </p:spPr>
        <p:txBody>
          <a:bodyPr>
            <a:noAutofit/>
          </a:bodyPr>
          <a:lstStyle/>
          <a:p>
            <a:pPr algn="just" rtl="0">
              <a:buClr>
                <a:srgbClr val="FF0000"/>
              </a:buClr>
              <a:buFont typeface="Wingdings" panose="05000000000000000000" pitchFamily="2" charset="2"/>
              <a:buChar char="§"/>
            </a:pPr>
            <a:r>
              <a:rPr lang="en-US" sz="2600" dirty="0" smtClean="0"/>
              <a:t>PNETs </a:t>
            </a:r>
            <a:r>
              <a:rPr lang="en-US" sz="2600" dirty="0"/>
              <a:t>represent approximately 2% of all pancreatic neoplasms, yet the overall incidence appears to be </a:t>
            </a:r>
            <a:r>
              <a:rPr lang="en-US" sz="2600" dirty="0" smtClean="0"/>
              <a:t>increasing.</a:t>
            </a:r>
          </a:p>
          <a:p>
            <a:pPr algn="just" rtl="0">
              <a:buClr>
                <a:srgbClr val="FF0000"/>
              </a:buClr>
              <a:buFont typeface="Wingdings" panose="05000000000000000000" pitchFamily="2" charset="2"/>
              <a:buChar char="§"/>
            </a:pPr>
            <a:endParaRPr lang="en-US" sz="2600" dirty="0" smtClean="0"/>
          </a:p>
          <a:p>
            <a:pPr algn="just" rtl="0">
              <a:buClr>
                <a:srgbClr val="FF0000"/>
              </a:buClr>
              <a:buFont typeface="Wingdings" panose="05000000000000000000" pitchFamily="2" charset="2"/>
              <a:buChar char="§"/>
            </a:pPr>
            <a:r>
              <a:rPr lang="en-US" sz="2600" dirty="0" smtClean="0"/>
              <a:t>PNETs </a:t>
            </a:r>
            <a:r>
              <a:rPr lang="en-US" sz="2600" dirty="0"/>
              <a:t>are mainly sporadic, though approximately 10% occur in the context of genetic predispositions including multiple endocrine neoplasia type 1 (MEN1), von </a:t>
            </a:r>
            <a:r>
              <a:rPr lang="en-US" sz="2600" dirty="0" err="1"/>
              <a:t>Hippel</a:t>
            </a:r>
            <a:r>
              <a:rPr lang="en-US" sz="2600" dirty="0"/>
              <a:t> </a:t>
            </a:r>
            <a:r>
              <a:rPr lang="en-US" sz="2600" dirty="0" err="1"/>
              <a:t>Lindau</a:t>
            </a:r>
            <a:r>
              <a:rPr lang="en-US" sz="2600" dirty="0"/>
              <a:t> (VHL) disease, tuberous sclerosis complex (TSC1 and TSC2), and neurofibromatosis (NF1</a:t>
            </a:r>
            <a:r>
              <a:rPr lang="en-US" sz="2600" dirty="0" smtClean="0"/>
              <a:t>).</a:t>
            </a:r>
          </a:p>
          <a:p>
            <a:pPr algn="just" rtl="0">
              <a:buClr>
                <a:srgbClr val="FF0000"/>
              </a:buClr>
              <a:buFont typeface="Wingdings" panose="05000000000000000000" pitchFamily="2" charset="2"/>
              <a:buChar char="§"/>
            </a:pPr>
            <a:endParaRPr lang="en-US" sz="2600" dirty="0" smtClean="0"/>
          </a:p>
        </p:txBody>
      </p:sp>
    </p:spTree>
    <p:extLst>
      <p:ext uri="{BB962C8B-B14F-4D97-AF65-F5344CB8AC3E}">
        <p14:creationId xmlns:p14="http://schemas.microsoft.com/office/powerpoint/2010/main" val="38809770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B0F0"/>
                </a:solidFill>
                <a:latin typeface="Arial" panose="020B0604020202020204" pitchFamily="34" charset="0"/>
                <a:cs typeface="+mn-cs"/>
              </a:rPr>
              <a:t>Pancreatic NET(epidemiology &amp; management)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586184"/>
            <a:ext cx="10515600" cy="4932182"/>
          </a:xfrm>
        </p:spPr>
        <p:txBody>
          <a:bodyPr>
            <a:noAutofit/>
          </a:bodyPr>
          <a:lstStyle/>
          <a:p>
            <a:pPr algn="just" rtl="0">
              <a:buClr>
                <a:srgbClr val="FF0000"/>
              </a:buClr>
              <a:buFont typeface="Wingdings" panose="05000000000000000000" pitchFamily="2" charset="2"/>
              <a:buChar char="§"/>
            </a:pPr>
            <a:r>
              <a:rPr lang="en-US" sz="2400" dirty="0"/>
              <a:t>PNETs can present with a range of clinical behaviors; they may occur as small benign lesions, slow-growing indolent tumors with a favorable prognosis, locally invasive lesions, or as widespread metastatic </a:t>
            </a:r>
            <a:r>
              <a:rPr lang="en-US" sz="2400" dirty="0" smtClean="0"/>
              <a:t>disease.</a:t>
            </a:r>
          </a:p>
          <a:p>
            <a:pPr algn="just" rtl="0">
              <a:buClr>
                <a:srgbClr val="FF0000"/>
              </a:buClr>
              <a:buFont typeface="Wingdings" panose="05000000000000000000" pitchFamily="2" charset="2"/>
              <a:buChar char="§"/>
            </a:pPr>
            <a:endParaRPr lang="en-US" sz="2400" dirty="0"/>
          </a:p>
          <a:p>
            <a:pPr algn="just" rtl="0">
              <a:buClr>
                <a:srgbClr val="FF0000"/>
              </a:buClr>
              <a:buFont typeface="Wingdings" panose="05000000000000000000" pitchFamily="2" charset="2"/>
              <a:buChar char="§"/>
            </a:pPr>
            <a:r>
              <a:rPr lang="en-US" sz="2400" dirty="0" smtClean="0"/>
              <a:t>functional </a:t>
            </a:r>
            <a:r>
              <a:rPr lang="en-US" sz="2400" dirty="0"/>
              <a:t>lesions have previously thought to comprise approximately </a:t>
            </a:r>
            <a:r>
              <a:rPr lang="en-US" sz="2400" dirty="0" smtClean="0"/>
              <a:t>30-40% of </a:t>
            </a:r>
            <a:r>
              <a:rPr lang="en-US" sz="2400" dirty="0"/>
              <a:t>all </a:t>
            </a:r>
            <a:r>
              <a:rPr lang="en-US" sz="2400" dirty="0" smtClean="0"/>
              <a:t>PNETs.</a:t>
            </a:r>
          </a:p>
          <a:p>
            <a:pPr algn="just" rtl="0">
              <a:buClr>
                <a:srgbClr val="FF0000"/>
              </a:buClr>
              <a:buFont typeface="Wingdings" panose="05000000000000000000" pitchFamily="2" charset="2"/>
              <a:buChar char="§"/>
            </a:pPr>
            <a:endParaRPr lang="en-US" sz="2400" dirty="0" smtClean="0"/>
          </a:p>
        </p:txBody>
      </p:sp>
    </p:spTree>
    <p:extLst>
      <p:ext uri="{BB962C8B-B14F-4D97-AF65-F5344CB8AC3E}">
        <p14:creationId xmlns:p14="http://schemas.microsoft.com/office/powerpoint/2010/main" val="35488530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B0F0"/>
                </a:solidFill>
                <a:latin typeface="Arial" panose="020B0604020202020204" pitchFamily="34" charset="0"/>
                <a:cs typeface="+mn-cs"/>
              </a:rPr>
              <a:t>Pancreatic NET(epidemiology &amp; management)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577431"/>
            <a:ext cx="10515600" cy="4351338"/>
          </a:xfrm>
        </p:spPr>
        <p:txBody>
          <a:bodyPr>
            <a:normAutofit/>
          </a:bodyPr>
          <a:lstStyle/>
          <a:p>
            <a:pPr lvl="0" algn="just" rtl="0">
              <a:buClr>
                <a:srgbClr val="FF0000"/>
              </a:buClr>
              <a:buFont typeface="Wingdings" panose="05000000000000000000" pitchFamily="2" charset="2"/>
              <a:buChar char="§"/>
            </a:pPr>
            <a:r>
              <a:rPr lang="en-US" sz="2400" dirty="0">
                <a:solidFill>
                  <a:prstClr val="black"/>
                </a:solidFill>
              </a:rPr>
              <a:t>The main prognostic determinant for PNETs is tumor grade. tumor grade is determined by immunohistochemistry analysis of tissues obtained via biopsy.</a:t>
            </a:r>
          </a:p>
          <a:p>
            <a:pPr algn="just" rtl="0">
              <a:buClr>
                <a:srgbClr val="FF0000"/>
              </a:buClr>
              <a:buFont typeface="Wingdings" panose="05000000000000000000" pitchFamily="2" charset="2"/>
              <a:buChar char="§"/>
            </a:pPr>
            <a:endParaRPr lang="en-US" sz="2600" dirty="0" smtClean="0"/>
          </a:p>
          <a:p>
            <a:pPr algn="just" rtl="0">
              <a:buClr>
                <a:srgbClr val="FF0000"/>
              </a:buClr>
              <a:buFont typeface="Wingdings" panose="05000000000000000000" pitchFamily="2" charset="2"/>
              <a:buChar char="§"/>
            </a:pPr>
            <a:r>
              <a:rPr lang="en-US" sz="2600" dirty="0" smtClean="0"/>
              <a:t>Well </a:t>
            </a:r>
            <a:r>
              <a:rPr lang="en-US" sz="2600" dirty="0"/>
              <a:t>differentiated neuroendocrine tumors are assigned a grade 1–3 based on the Ki67 proliferation index and mitotic index per high power </a:t>
            </a:r>
            <a:r>
              <a:rPr lang="en-US" sz="2600" dirty="0" smtClean="0"/>
              <a:t>field.</a:t>
            </a:r>
          </a:p>
          <a:p>
            <a:pPr algn="just" rtl="0">
              <a:buClr>
                <a:srgbClr val="FF0000"/>
              </a:buClr>
              <a:buFont typeface="Wingdings" panose="05000000000000000000" pitchFamily="2" charset="2"/>
              <a:buChar char="§"/>
            </a:pPr>
            <a:endParaRPr lang="en-US" sz="2600" dirty="0" smtClean="0"/>
          </a:p>
          <a:p>
            <a:pPr algn="just" rtl="0">
              <a:buClr>
                <a:srgbClr val="FF0000"/>
              </a:buClr>
              <a:buFont typeface="Wingdings" panose="05000000000000000000" pitchFamily="2" charset="2"/>
              <a:buChar char="§"/>
            </a:pPr>
            <a:r>
              <a:rPr lang="en-US" sz="2600" dirty="0" smtClean="0"/>
              <a:t>Median </a:t>
            </a:r>
            <a:r>
              <a:rPr lang="en-US" sz="2600" dirty="0"/>
              <a:t>overall survival for patients with grade 1 PNETs is 12 years compared to grade 3 disease with a median survival of 10 </a:t>
            </a:r>
            <a:r>
              <a:rPr lang="en-US" sz="2600" dirty="0" smtClean="0"/>
              <a:t>months.</a:t>
            </a:r>
          </a:p>
          <a:p>
            <a:pPr algn="just" rtl="0">
              <a:buClr>
                <a:srgbClr val="FF0000"/>
              </a:buClr>
              <a:buFont typeface="Wingdings" panose="05000000000000000000" pitchFamily="2" charset="2"/>
              <a:buChar char="§"/>
            </a:pPr>
            <a:endParaRPr lang="en-US" sz="2600" dirty="0"/>
          </a:p>
        </p:txBody>
      </p:sp>
    </p:spTree>
    <p:extLst>
      <p:ext uri="{BB962C8B-B14F-4D97-AF65-F5344CB8AC3E}">
        <p14:creationId xmlns:p14="http://schemas.microsoft.com/office/powerpoint/2010/main" val="26880451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B0F0"/>
                </a:solidFill>
                <a:latin typeface="Arial" panose="020B0604020202020204" pitchFamily="34" charset="0"/>
                <a:cs typeface="+mn-cs"/>
              </a:rPr>
              <a:t>Pancreatic NET(epidemiology &amp; management)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2"/>
          <a:stretch>
            <a:fillRect/>
          </a:stretch>
        </p:blipFill>
        <p:spPr>
          <a:xfrm>
            <a:off x="3030828" y="1497997"/>
            <a:ext cx="6130344" cy="4301544"/>
          </a:xfrm>
          <a:prstGeom prst="rect">
            <a:avLst/>
          </a:prstGeom>
        </p:spPr>
      </p:pic>
      <p:sp>
        <p:nvSpPr>
          <p:cNvPr id="3" name="Rounded Rectangle 2"/>
          <p:cNvSpPr/>
          <p:nvPr/>
        </p:nvSpPr>
        <p:spPr>
          <a:xfrm>
            <a:off x="3030828" y="3026535"/>
            <a:ext cx="5035638" cy="441684"/>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0751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B0F0"/>
                </a:solidFill>
                <a:latin typeface="Arial" panose="020B0604020202020204" pitchFamily="34" charset="0"/>
                <a:cs typeface="+mn-cs"/>
              </a:rPr>
              <a:t>Pancreatic NET(epidemiology &amp; management)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690688"/>
            <a:ext cx="10515600" cy="4684354"/>
          </a:xfrm>
        </p:spPr>
        <p:txBody>
          <a:bodyPr>
            <a:normAutofit/>
          </a:bodyPr>
          <a:lstStyle/>
          <a:p>
            <a:pPr algn="just" rtl="0">
              <a:buClr>
                <a:srgbClr val="FF0000"/>
              </a:buClr>
              <a:buFont typeface="Wingdings" panose="05000000000000000000" pitchFamily="2" charset="2"/>
              <a:buChar char="§"/>
            </a:pPr>
            <a:r>
              <a:rPr lang="en-US" sz="2400" dirty="0"/>
              <a:t>While histologic grade remains the mainstay of PNET prognosis, alternative prognostic markers is an area of ongoing </a:t>
            </a:r>
            <a:r>
              <a:rPr lang="en-US" sz="2400" dirty="0" smtClean="0"/>
              <a:t>investigation larger </a:t>
            </a:r>
            <a:r>
              <a:rPr lang="en-US" sz="2400" dirty="0"/>
              <a:t>tumor size (&gt;2 cm), symptomatic tumors, Ki67 &gt;3%, and positive lymph nodes have also been correlated with increased risk of </a:t>
            </a:r>
            <a:r>
              <a:rPr lang="en-US" sz="2400" dirty="0" smtClean="0"/>
              <a:t>recurrence.</a:t>
            </a:r>
          </a:p>
          <a:p>
            <a:pPr marL="0" indent="0" algn="just" rtl="0">
              <a:buClr>
                <a:srgbClr val="FF0000"/>
              </a:buClr>
              <a:buNone/>
            </a:pPr>
            <a:r>
              <a:rPr lang="en-US" sz="2400" dirty="0" smtClean="0"/>
              <a:t> </a:t>
            </a:r>
          </a:p>
          <a:p>
            <a:pPr algn="just" rtl="0">
              <a:buClr>
                <a:srgbClr val="FF0000"/>
              </a:buClr>
              <a:buFont typeface="Wingdings" panose="05000000000000000000" pitchFamily="2" charset="2"/>
              <a:buChar char="§"/>
            </a:pPr>
            <a:r>
              <a:rPr lang="en-US" sz="2400" dirty="0" smtClean="0"/>
              <a:t>Tissue </a:t>
            </a:r>
            <a:r>
              <a:rPr lang="en-US" sz="2400" dirty="0"/>
              <a:t>diagnosis is often obtained by endoscopic ultrasound with fine-needle aspiration (FNA) for patients with PNETs less than 2 cm; however, diagnostic yield from FNA has been poor</a:t>
            </a:r>
            <a:r>
              <a:rPr lang="en-US" sz="2400" dirty="0" smtClean="0"/>
              <a:t>.</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US </a:t>
            </a:r>
            <a:r>
              <a:rPr lang="en-US" sz="2400" dirty="0"/>
              <a:t>Neuroendocrine Tumor Study Group demonstrated that in an endoscopic ultrasound FNA on a lesion less than 2 cm, tumor differentiation and Ki67 index could only be determined in 26.4% and 20.1% of </a:t>
            </a:r>
            <a:r>
              <a:rPr lang="en-US" sz="2400" dirty="0" smtClean="0"/>
              <a:t>cases.</a:t>
            </a:r>
            <a:endParaRPr lang="en-US" sz="2400" dirty="0"/>
          </a:p>
        </p:txBody>
      </p:sp>
    </p:spTree>
    <p:extLst>
      <p:ext uri="{BB962C8B-B14F-4D97-AF65-F5344CB8AC3E}">
        <p14:creationId xmlns:p14="http://schemas.microsoft.com/office/powerpoint/2010/main" val="23282397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B0F0"/>
                </a:solidFill>
                <a:latin typeface="Arial" panose="020B0604020202020204" pitchFamily="34" charset="0"/>
                <a:cs typeface="+mn-cs"/>
              </a:rPr>
              <a:t>Pancreatic NET(epidemiology &amp; management)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690688"/>
            <a:ext cx="10515600" cy="4562296"/>
          </a:xfrm>
        </p:spPr>
        <p:txBody>
          <a:bodyPr>
            <a:normAutofit lnSpcReduction="10000"/>
          </a:bodyPr>
          <a:lstStyle/>
          <a:p>
            <a:pPr algn="just" rtl="0">
              <a:buClr>
                <a:srgbClr val="FF0000"/>
              </a:buClr>
              <a:buFont typeface="Wingdings" panose="05000000000000000000" pitchFamily="2" charset="2"/>
              <a:buChar char="§"/>
            </a:pPr>
            <a:r>
              <a:rPr lang="en-US" sz="2200" dirty="0" smtClean="0"/>
              <a:t>The use of PET/CT imaging to detect SSTR-expressing PNET with sensitivity of 93% and specificity of 91%. </a:t>
            </a:r>
          </a:p>
          <a:p>
            <a:pPr algn="just" rtl="0">
              <a:buClr>
                <a:srgbClr val="FF0000"/>
              </a:buClr>
              <a:buFont typeface="Wingdings" panose="05000000000000000000" pitchFamily="2" charset="2"/>
              <a:buChar char="§"/>
            </a:pPr>
            <a:endParaRPr lang="en-US" sz="2200" dirty="0" smtClean="0"/>
          </a:p>
          <a:p>
            <a:pPr algn="just" rtl="0">
              <a:buClr>
                <a:srgbClr val="FF0000"/>
              </a:buClr>
              <a:buFont typeface="Wingdings" panose="05000000000000000000" pitchFamily="2" charset="2"/>
              <a:buChar char="§"/>
            </a:pPr>
            <a:r>
              <a:rPr lang="en-US" sz="2200" dirty="0" smtClean="0"/>
              <a:t>68Ga-DOTATATE PET/CT has demonstrated efficacy in the detection of primarily low-grade tumors, G1 and G2 PNETs, with detection rates that have been reported as 95% and 87.5%, respectively. </a:t>
            </a:r>
          </a:p>
          <a:p>
            <a:pPr algn="just" rtl="0">
              <a:buClr>
                <a:srgbClr val="FF0000"/>
              </a:buClr>
              <a:buFont typeface="Wingdings" panose="05000000000000000000" pitchFamily="2" charset="2"/>
              <a:buChar char="§"/>
            </a:pPr>
            <a:endParaRPr lang="en-US" sz="2200" dirty="0" smtClean="0"/>
          </a:p>
          <a:p>
            <a:pPr algn="just" rtl="0">
              <a:buClr>
                <a:srgbClr val="FF0000"/>
              </a:buClr>
              <a:buFont typeface="Wingdings" panose="05000000000000000000" pitchFamily="2" charset="2"/>
              <a:buChar char="§"/>
            </a:pPr>
            <a:r>
              <a:rPr lang="en-US" sz="2200" dirty="0" smtClean="0"/>
              <a:t>However, for higher grade tumors (G3), this imaging modality is significantly less effective, with 37.5% detected.</a:t>
            </a:r>
          </a:p>
          <a:p>
            <a:pPr algn="just" rtl="0">
              <a:buClr>
                <a:srgbClr val="FF0000"/>
              </a:buClr>
              <a:buFont typeface="Wingdings" panose="05000000000000000000" pitchFamily="2" charset="2"/>
              <a:buChar char="§"/>
            </a:pPr>
            <a:endParaRPr lang="en-US" sz="2200" dirty="0" smtClean="0"/>
          </a:p>
          <a:p>
            <a:pPr algn="just" rtl="0">
              <a:buClr>
                <a:srgbClr val="FF0000"/>
              </a:buClr>
              <a:buFont typeface="Wingdings" panose="05000000000000000000" pitchFamily="2" charset="2"/>
              <a:buChar char="§"/>
            </a:pPr>
            <a:r>
              <a:rPr lang="en-US" sz="2200" dirty="0" smtClean="0"/>
              <a:t>An additional work-up should be pursued in patients with high clinical suspicion and negative DOTATATE scan, such as traditional radiolabeled </a:t>
            </a:r>
            <a:r>
              <a:rPr lang="en-US" sz="2200" dirty="0" err="1" smtClean="0"/>
              <a:t>fluorodeoxyglucose</a:t>
            </a:r>
            <a:r>
              <a:rPr lang="en-US" sz="2200" dirty="0" smtClean="0"/>
              <a:t> (FDG) PET imaging.</a:t>
            </a:r>
          </a:p>
          <a:p>
            <a:pPr algn="just" rtl="0">
              <a:buClr>
                <a:srgbClr val="FF0000"/>
              </a:buClr>
              <a:buFont typeface="Wingdings" panose="05000000000000000000" pitchFamily="2" charset="2"/>
              <a:buChar char="§"/>
            </a:pPr>
            <a:endParaRPr lang="en-US" sz="2200" dirty="0"/>
          </a:p>
        </p:txBody>
      </p:sp>
    </p:spTree>
    <p:extLst>
      <p:ext uri="{BB962C8B-B14F-4D97-AF65-F5344CB8AC3E}">
        <p14:creationId xmlns:p14="http://schemas.microsoft.com/office/powerpoint/2010/main" val="177108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B0F0"/>
                </a:solidFill>
                <a:latin typeface="Arial" panose="020B0604020202020204" pitchFamily="34" charset="0"/>
                <a:cs typeface="+mn-cs"/>
              </a:rPr>
              <a:t>Pancreatic NET(epidemiology &amp; management)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690688"/>
            <a:ext cx="10515600" cy="4562296"/>
          </a:xfrm>
        </p:spPr>
        <p:txBody>
          <a:bodyPr>
            <a:normAutofit/>
          </a:bodyPr>
          <a:lstStyle/>
          <a:p>
            <a:pPr algn="just" rtl="0">
              <a:buClr>
                <a:srgbClr val="FF0000"/>
              </a:buClr>
              <a:buFont typeface="Wingdings" panose="05000000000000000000" pitchFamily="2" charset="2"/>
              <a:buChar char="§"/>
            </a:pPr>
            <a:r>
              <a:rPr lang="en-US" sz="2600" dirty="0"/>
              <a:t>The most sensitive method for diagnosing PNETs is endoscopic ultrasound (EUS), with a mean sensitivity range of </a:t>
            </a:r>
            <a:r>
              <a:rPr lang="en-US" sz="2600" dirty="0" smtClean="0"/>
              <a:t>75–97%.</a:t>
            </a:r>
          </a:p>
          <a:p>
            <a:pPr algn="just" rtl="0">
              <a:buClr>
                <a:srgbClr val="FF0000"/>
              </a:buClr>
              <a:buFont typeface="Wingdings" panose="05000000000000000000" pitchFamily="2" charset="2"/>
              <a:buChar char="§"/>
            </a:pPr>
            <a:endParaRPr lang="en-US" sz="2600" dirty="0" smtClean="0"/>
          </a:p>
          <a:p>
            <a:pPr algn="just" rtl="0">
              <a:buClr>
                <a:srgbClr val="FF0000"/>
              </a:buClr>
              <a:buFont typeface="Wingdings" panose="05000000000000000000" pitchFamily="2" charset="2"/>
              <a:buChar char="§"/>
            </a:pPr>
            <a:r>
              <a:rPr lang="en-US" sz="2600" dirty="0" smtClean="0"/>
              <a:t>EUS </a:t>
            </a:r>
            <a:r>
              <a:rPr lang="en-US" sz="2600" dirty="0"/>
              <a:t>is particularly sensitive for PNETs that are less than 2 </a:t>
            </a:r>
            <a:r>
              <a:rPr lang="en-US" sz="2600" dirty="0" smtClean="0"/>
              <a:t>cm. </a:t>
            </a:r>
            <a:r>
              <a:rPr lang="en-US" sz="2600" dirty="0"/>
              <a:t>In fact, in a recent meta-analysis, EUS demonstrated increased rates of PNET detection even after other imaging modalities failed to identify a </a:t>
            </a:r>
            <a:r>
              <a:rPr lang="en-US" sz="2600" dirty="0" smtClean="0"/>
              <a:t>lesion.</a:t>
            </a:r>
          </a:p>
          <a:p>
            <a:pPr algn="just" rtl="0">
              <a:buClr>
                <a:srgbClr val="FF0000"/>
              </a:buClr>
              <a:buFont typeface="Wingdings" panose="05000000000000000000" pitchFamily="2" charset="2"/>
              <a:buChar char="§"/>
            </a:pPr>
            <a:endParaRPr lang="en-US" sz="2600" dirty="0" smtClean="0"/>
          </a:p>
          <a:p>
            <a:pPr marL="0" indent="0" algn="just" rtl="0">
              <a:buClr>
                <a:srgbClr val="FF0000"/>
              </a:buClr>
              <a:buNone/>
            </a:pPr>
            <a:r>
              <a:rPr lang="en-US" sz="2600" dirty="0" smtClean="0"/>
              <a:t>.</a:t>
            </a:r>
            <a:endParaRPr lang="en-US" sz="2600" dirty="0"/>
          </a:p>
        </p:txBody>
      </p:sp>
    </p:spTree>
    <p:extLst>
      <p:ext uri="{BB962C8B-B14F-4D97-AF65-F5344CB8AC3E}">
        <p14:creationId xmlns:p14="http://schemas.microsoft.com/office/powerpoint/2010/main" val="26665891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4" y="287852"/>
            <a:ext cx="10515600" cy="1325563"/>
          </a:xfrm>
        </p:spPr>
        <p:txBody>
          <a:bodyPr/>
          <a:lstStyle/>
          <a:p>
            <a:pPr algn="l"/>
            <a:r>
              <a:rPr lang="en-US" sz="3600" b="1" dirty="0">
                <a:solidFill>
                  <a:srgbClr val="00B0F0"/>
                </a:solidFill>
                <a:latin typeface="Arial" panose="020B0604020202020204" pitchFamily="34" charset="0"/>
                <a:cs typeface="+mn-cs"/>
              </a:rPr>
              <a:t>Pancreatic NET(epidemiology &amp; management)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678970" y="129198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70774" y="1420231"/>
            <a:ext cx="10951042" cy="5160873"/>
          </a:xfrm>
        </p:spPr>
        <p:txBody>
          <a:bodyPr>
            <a:noAutofit/>
          </a:bodyPr>
          <a:lstStyle/>
          <a:p>
            <a:pPr algn="just" rtl="0">
              <a:buClr>
                <a:srgbClr val="FF0000"/>
              </a:buClr>
              <a:buFont typeface="Wingdings" panose="05000000000000000000" pitchFamily="2" charset="2"/>
              <a:buChar char="§"/>
            </a:pPr>
            <a:r>
              <a:rPr lang="en-US" sz="2400" dirty="0" smtClean="0"/>
              <a:t>All </a:t>
            </a:r>
            <a:r>
              <a:rPr lang="en-US" sz="2400" dirty="0"/>
              <a:t>localized, functional PNETs should be considered for surgical </a:t>
            </a:r>
            <a:r>
              <a:rPr lang="en-US" sz="2400" dirty="0" smtClean="0"/>
              <a:t>resection. </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Resection </a:t>
            </a:r>
            <a:r>
              <a:rPr lang="en-US" sz="2400" dirty="0"/>
              <a:t>for functional tumors provides source control for symptoms secondary to hormone secretion, in addition to curative-intent treatment for the prevention of </a:t>
            </a:r>
            <a:r>
              <a:rPr lang="en-US" sz="2400" dirty="0" smtClean="0"/>
              <a:t>metastases.</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Limited </a:t>
            </a:r>
            <a:r>
              <a:rPr lang="en-US" sz="2400" dirty="0"/>
              <a:t>data suggests that endoscopic ultrasound-guided radiofrequency ablation may be feasible with small </a:t>
            </a:r>
            <a:r>
              <a:rPr lang="en-US" sz="2400" dirty="0" smtClean="0"/>
              <a:t>FPNET. </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This </a:t>
            </a:r>
            <a:r>
              <a:rPr lang="en-US" sz="2400" dirty="0"/>
              <a:t>modality induces </a:t>
            </a:r>
            <a:r>
              <a:rPr lang="en-US" sz="2400" dirty="0" err="1"/>
              <a:t>coagulative</a:t>
            </a:r>
            <a:r>
              <a:rPr lang="en-US" sz="2400" dirty="0"/>
              <a:t> necrosis via directed thermal energy, and it has been used in the treatment of other solid tumors. </a:t>
            </a:r>
            <a:r>
              <a:rPr lang="en-US" sz="2400" dirty="0" smtClean="0"/>
              <a:t>several </a:t>
            </a:r>
            <a:r>
              <a:rPr lang="en-US" sz="2400" dirty="0"/>
              <a:t>studies have demonstrated this technique is safe and with minimal post-procedure </a:t>
            </a:r>
            <a:r>
              <a:rPr lang="en-US" sz="2400" dirty="0" smtClean="0"/>
              <a:t>complications.</a:t>
            </a:r>
            <a:r>
              <a:rPr lang="en-US" sz="2400" dirty="0"/>
              <a:t> </a:t>
            </a:r>
            <a:endParaRPr lang="en-US" sz="2400" dirty="0" smtClean="0"/>
          </a:p>
          <a:p>
            <a:pPr algn="just" rtl="0">
              <a:buClr>
                <a:srgbClr val="FF0000"/>
              </a:buClr>
              <a:buFont typeface="Wingdings" panose="05000000000000000000" pitchFamily="2" charset="2"/>
              <a:buChar char="§"/>
            </a:pPr>
            <a:endParaRPr lang="en-US" sz="2400" dirty="0" smtClean="0"/>
          </a:p>
        </p:txBody>
      </p:sp>
    </p:spTree>
    <p:extLst>
      <p:ext uri="{BB962C8B-B14F-4D97-AF65-F5344CB8AC3E}">
        <p14:creationId xmlns:p14="http://schemas.microsoft.com/office/powerpoint/2010/main" val="14178444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B0F0"/>
                </a:solidFill>
                <a:latin typeface="Arial" panose="020B0604020202020204" pitchFamily="34" charset="0"/>
                <a:cs typeface="+mn-cs"/>
              </a:rPr>
              <a:t>Pancreatic NET(epidemiology &amp; management)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546996"/>
            <a:ext cx="10515600" cy="5219563"/>
          </a:xfrm>
        </p:spPr>
        <p:txBody>
          <a:bodyPr>
            <a:noAutofit/>
          </a:bodyPr>
          <a:lstStyle/>
          <a:p>
            <a:pPr algn="just" rtl="0">
              <a:buClr>
                <a:srgbClr val="FF0000"/>
              </a:buClr>
              <a:buFont typeface="Wingdings" panose="05000000000000000000" pitchFamily="2" charset="2"/>
              <a:buChar char="§"/>
            </a:pPr>
            <a:r>
              <a:rPr lang="en-US" sz="2400" dirty="0" smtClean="0"/>
              <a:t>Although </a:t>
            </a:r>
            <a:r>
              <a:rPr lang="en-US" sz="2400" dirty="0"/>
              <a:t>pancreatic neuroendocrine tumors are generally considered to have a good overall prognosis after resection, disease recurrence has been observed in 21% to 42% of patients with PNETs. As for </a:t>
            </a:r>
            <a:r>
              <a:rPr lang="en-US" sz="2400" b="1" dirty="0"/>
              <a:t>well-differentiated NF-PNETs (grade 1 </a:t>
            </a:r>
            <a:r>
              <a:rPr lang="en-US" sz="2400" dirty="0"/>
              <a:t>and 2), the recurrence rate is reported to be </a:t>
            </a:r>
            <a:r>
              <a:rPr lang="en-US" sz="2400" b="1" dirty="0"/>
              <a:t>17%</a:t>
            </a:r>
            <a:r>
              <a:rPr lang="en-US" sz="2400" dirty="0"/>
              <a:t> after resection</a:t>
            </a:r>
            <a:r>
              <a:rPr lang="en-US" sz="2400" dirty="0" smtClean="0"/>
              <a:t>.</a:t>
            </a:r>
          </a:p>
          <a:p>
            <a:pPr algn="just" rtl="0">
              <a:buClr>
                <a:srgbClr val="FF0000"/>
              </a:buClr>
              <a:buFont typeface="Wingdings" panose="05000000000000000000" pitchFamily="2" charset="2"/>
              <a:buChar char="§"/>
            </a:pPr>
            <a:endParaRPr lang="en-US" sz="2400" dirty="0"/>
          </a:p>
          <a:p>
            <a:pPr algn="just" rtl="0">
              <a:buClr>
                <a:srgbClr val="FF0000"/>
              </a:buClr>
              <a:buFont typeface="Wingdings" panose="05000000000000000000" pitchFamily="2" charset="2"/>
              <a:buChar char="§"/>
            </a:pPr>
            <a:r>
              <a:rPr lang="en-US" sz="2400" dirty="0"/>
              <a:t>This study found that the </a:t>
            </a:r>
            <a:r>
              <a:rPr lang="en-US" sz="2400" i="1" dirty="0"/>
              <a:t>risk factors for recurrence</a:t>
            </a:r>
            <a:r>
              <a:rPr lang="en-US" sz="2400" dirty="0"/>
              <a:t> were </a:t>
            </a:r>
            <a:r>
              <a:rPr lang="en-US" sz="2400" b="1" dirty="0"/>
              <a:t>positive margins status</a:t>
            </a:r>
            <a:r>
              <a:rPr lang="en-US" sz="2400" dirty="0"/>
              <a:t>, </a:t>
            </a:r>
            <a:r>
              <a:rPr lang="en-US" sz="2400" b="1" dirty="0"/>
              <a:t>higher 2010 WHO grade, and LN metastasis</a:t>
            </a:r>
            <a:r>
              <a:rPr lang="en-US" sz="2400" dirty="0"/>
              <a:t>. Size was not an independent risk factor for recurrence but reflected these risk </a:t>
            </a:r>
            <a:r>
              <a:rPr lang="en-US" sz="2400" dirty="0" smtClean="0"/>
              <a:t>factors</a:t>
            </a:r>
            <a:r>
              <a:rPr lang="en-US" sz="2400" dirty="0"/>
              <a:t>.</a:t>
            </a:r>
            <a:endParaRPr lang="en-US" sz="2400" dirty="0" smtClean="0"/>
          </a:p>
        </p:txBody>
      </p:sp>
    </p:spTree>
    <p:extLst>
      <p:ext uri="{BB962C8B-B14F-4D97-AF65-F5344CB8AC3E}">
        <p14:creationId xmlns:p14="http://schemas.microsoft.com/office/powerpoint/2010/main" val="3460898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83" y="365125"/>
            <a:ext cx="10515600" cy="1325563"/>
          </a:xfrm>
        </p:spPr>
        <p:txBody>
          <a:bodyPr/>
          <a:lstStyle/>
          <a:p>
            <a:pPr algn="l" rtl="0"/>
            <a:r>
              <a:rPr lang="en-US" b="1" dirty="0">
                <a:solidFill>
                  <a:srgbClr val="00B0F0"/>
                </a:solidFill>
                <a:latin typeface="Arial" panose="020B0604020202020204" pitchFamily="34" charset="0"/>
              </a:rPr>
              <a:t>Present illness </a:t>
            </a:r>
            <a:endParaRPr lang="fa-IR" dirty="0"/>
          </a:p>
        </p:txBody>
      </p:sp>
      <p:sp>
        <p:nvSpPr>
          <p:cNvPr id="3" name="Content Placeholder 2"/>
          <p:cNvSpPr>
            <a:spLocks noGrp="1"/>
          </p:cNvSpPr>
          <p:nvPr>
            <p:ph idx="1"/>
          </p:nvPr>
        </p:nvSpPr>
        <p:spPr>
          <a:xfrm>
            <a:off x="762682" y="1681365"/>
            <a:ext cx="10742152" cy="4641873"/>
          </a:xfrm>
        </p:spPr>
        <p:txBody>
          <a:bodyPr>
            <a:normAutofit/>
          </a:bodyPr>
          <a:lstStyle/>
          <a:p>
            <a:pPr algn="just" rtl="0">
              <a:buClr>
                <a:srgbClr val="FF0000"/>
              </a:buClr>
              <a:buFont typeface="Wingdings" panose="05000000000000000000" pitchFamily="2" charset="2"/>
              <a:buChar char="§"/>
            </a:pPr>
            <a:r>
              <a:rPr lang="en-US" sz="2400" dirty="0"/>
              <a:t>In </a:t>
            </a:r>
            <a:r>
              <a:rPr lang="en-US" sz="2400" dirty="0" smtClean="0"/>
              <a:t>1389/10/3, </a:t>
            </a:r>
            <a:r>
              <a:rPr lang="en-US" sz="2400" dirty="0"/>
              <a:t>a pituitary MRI showed a </a:t>
            </a:r>
            <a:r>
              <a:rPr lang="en-US" sz="2400" b="1" dirty="0"/>
              <a:t>5 mm pituitary mass </a:t>
            </a:r>
            <a:r>
              <a:rPr lang="en-US" sz="2400" dirty="0"/>
              <a:t>compatible with a </a:t>
            </a:r>
            <a:r>
              <a:rPr lang="en-US" sz="2400" dirty="0" err="1"/>
              <a:t>microadenoma</a:t>
            </a:r>
            <a:r>
              <a:rPr lang="en-US" sz="2400" dirty="0"/>
              <a:t> and the patient underwent TSS. </a:t>
            </a:r>
            <a:endParaRPr lang="en-US" sz="2400" dirty="0" smtClean="0"/>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Post-surgical serum cortisol </a:t>
            </a:r>
            <a:r>
              <a:rPr lang="en-US" sz="2400" b="1" dirty="0" smtClean="0"/>
              <a:t>(90/4/7: 18 µg/dl) </a:t>
            </a:r>
            <a:r>
              <a:rPr lang="en-US" sz="2400" dirty="0"/>
              <a:t>and urine cortisol </a:t>
            </a:r>
            <a:r>
              <a:rPr lang="en-US" sz="2400" b="1" dirty="0" smtClean="0"/>
              <a:t>(</a:t>
            </a:r>
            <a:r>
              <a:rPr lang="en-US" sz="2400" b="1" dirty="0" smtClean="0">
                <a:solidFill>
                  <a:prstClr val="black"/>
                </a:solidFill>
              </a:rPr>
              <a:t>90/4/26: </a:t>
            </a:r>
            <a:r>
              <a:rPr lang="en-US" sz="2400" b="1" dirty="0" smtClean="0"/>
              <a:t>127 µg)</a:t>
            </a:r>
            <a:r>
              <a:rPr lang="en-US" sz="2400" dirty="0" smtClean="0"/>
              <a:t> were still elevated and there was no menstrual bleeding. </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Evaluation </a:t>
            </a:r>
            <a:r>
              <a:rPr lang="en-US" sz="2400" dirty="0"/>
              <a:t>of bone mineral density revealed osteoporosis of spine and femur. </a:t>
            </a:r>
            <a:endParaRPr lang="en-US" sz="2400" dirty="0" smtClean="0"/>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Treatment </a:t>
            </a:r>
            <a:r>
              <a:rPr lang="en-US" sz="2400" dirty="0"/>
              <a:t>with </a:t>
            </a:r>
            <a:r>
              <a:rPr lang="en-US" sz="2400" dirty="0" smtClean="0"/>
              <a:t>bisphosphonates, ketoconazole, Insulin </a:t>
            </a:r>
            <a:r>
              <a:rPr lang="en-US" sz="2400" dirty="0"/>
              <a:t>and antihypertensive medications were </a:t>
            </a:r>
            <a:r>
              <a:rPr lang="en-US" sz="2400" dirty="0" smtClean="0"/>
              <a:t>continued…</a:t>
            </a:r>
            <a:endParaRPr lang="en-US" sz="2600" dirty="0" smtClean="0"/>
          </a:p>
        </p:txBody>
      </p:sp>
      <p:cxnSp>
        <p:nvCxnSpPr>
          <p:cNvPr id="4" name="Straight Connector 3"/>
          <p:cNvCxnSpPr/>
          <p:nvPr/>
        </p:nvCxnSpPr>
        <p:spPr>
          <a:xfrm>
            <a:off x="838200" y="142000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299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B0F0"/>
                </a:solidFill>
                <a:latin typeface="Arial" panose="020B0604020202020204" pitchFamily="34" charset="0"/>
                <a:cs typeface="+mn-cs"/>
              </a:rPr>
              <a:t>Pancreatic NET(epidemiology &amp; management)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586185"/>
            <a:ext cx="10515600" cy="4562296"/>
          </a:xfrm>
        </p:spPr>
        <p:txBody>
          <a:bodyPr>
            <a:normAutofit/>
          </a:bodyPr>
          <a:lstStyle/>
          <a:p>
            <a:pPr algn="just" rtl="0">
              <a:buClr>
                <a:srgbClr val="FF0000"/>
              </a:buClr>
              <a:buFont typeface="Wingdings" panose="05000000000000000000" pitchFamily="2" charset="2"/>
              <a:buChar char="§"/>
            </a:pPr>
            <a:r>
              <a:rPr lang="en-US" sz="2400" dirty="0" smtClean="0"/>
              <a:t>How </a:t>
            </a:r>
            <a:r>
              <a:rPr lang="en-US" sz="2400" dirty="0"/>
              <a:t>often </a:t>
            </a:r>
            <a:r>
              <a:rPr lang="en-US" sz="2400" dirty="0" smtClean="0"/>
              <a:t> the patient </a:t>
            </a:r>
            <a:r>
              <a:rPr lang="en-US" sz="2400" dirty="0"/>
              <a:t>see the doctor depends on the type of treatment you had, the Among patient undergoing surgery, commonly reported sites of recurrence are the liver, pancreas remnant, and </a:t>
            </a:r>
            <a:r>
              <a:rPr lang="en-US" sz="2400" dirty="0" err="1"/>
              <a:t>lymoh</a:t>
            </a:r>
            <a:r>
              <a:rPr lang="en-US" sz="2400" dirty="0"/>
              <a:t> nodes.</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side </a:t>
            </a:r>
            <a:r>
              <a:rPr lang="en-US" sz="2400" dirty="0"/>
              <a:t>effects and whether the cancer has spread to other parts of the </a:t>
            </a:r>
            <a:r>
              <a:rPr lang="en-US" sz="2400" dirty="0" smtClean="0"/>
              <a:t>body,  the patient </a:t>
            </a:r>
            <a:r>
              <a:rPr lang="en-US" sz="2400" dirty="0"/>
              <a:t>usually see </a:t>
            </a:r>
            <a:r>
              <a:rPr lang="en-US" sz="2400" dirty="0" smtClean="0"/>
              <a:t>her </a:t>
            </a:r>
            <a:r>
              <a:rPr lang="en-US" sz="2400" dirty="0"/>
              <a:t>doctor every 6 </a:t>
            </a:r>
            <a:r>
              <a:rPr lang="en-US" sz="2400" dirty="0" smtClean="0"/>
              <a:t>months. The </a:t>
            </a:r>
            <a:r>
              <a:rPr lang="en-US" sz="2400" b="1" dirty="0" smtClean="0"/>
              <a:t>Patient </a:t>
            </a:r>
            <a:r>
              <a:rPr lang="en-US" sz="2400" b="1" dirty="0"/>
              <a:t>might see them less often if </a:t>
            </a:r>
            <a:r>
              <a:rPr lang="en-US" sz="2400" b="1" dirty="0" smtClean="0"/>
              <a:t>she </a:t>
            </a:r>
            <a:r>
              <a:rPr lang="en-US" sz="2400" b="1" dirty="0"/>
              <a:t>had surgery to remove the </a:t>
            </a:r>
            <a:r>
              <a:rPr lang="en-US" sz="2400" b="1" dirty="0" err="1"/>
              <a:t>tumour</a:t>
            </a:r>
            <a:r>
              <a:rPr lang="en-US" sz="2400" b="1" dirty="0"/>
              <a:t> and there are no signs of it coming back</a:t>
            </a:r>
            <a:r>
              <a:rPr lang="en-US" sz="2400" dirty="0"/>
              <a:t>.</a:t>
            </a:r>
            <a:endParaRPr lang="en-US" sz="2400" dirty="0" smtClean="0"/>
          </a:p>
        </p:txBody>
      </p:sp>
    </p:spTree>
    <p:extLst>
      <p:ext uri="{BB962C8B-B14F-4D97-AF65-F5344CB8AC3E}">
        <p14:creationId xmlns:p14="http://schemas.microsoft.com/office/powerpoint/2010/main" val="12091061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B0F0"/>
                </a:solidFill>
                <a:latin typeface="Arial" panose="020B0604020202020204" pitchFamily="34" charset="0"/>
                <a:cs typeface="+mn-cs"/>
              </a:rPr>
              <a:t>Radiofrequency ablation in  pancreatic NET </a:t>
            </a: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2"/>
          <a:stretch>
            <a:fillRect/>
          </a:stretch>
        </p:blipFill>
        <p:spPr>
          <a:xfrm>
            <a:off x="2678805" y="1847328"/>
            <a:ext cx="6834389" cy="3848078"/>
          </a:xfrm>
          <a:prstGeom prst="rect">
            <a:avLst/>
          </a:prstGeom>
        </p:spPr>
      </p:pic>
    </p:spTree>
    <p:extLst>
      <p:ext uri="{BB962C8B-B14F-4D97-AF65-F5344CB8AC3E}">
        <p14:creationId xmlns:p14="http://schemas.microsoft.com/office/powerpoint/2010/main" val="35372564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027"/>
            <a:ext cx="10515600" cy="1325563"/>
          </a:xfrm>
        </p:spPr>
        <p:txBody>
          <a:bodyPr/>
          <a:lstStyle/>
          <a:p>
            <a:pPr algn="l"/>
            <a:r>
              <a:rPr lang="en-US" sz="3600" b="1" dirty="0">
                <a:solidFill>
                  <a:srgbClr val="00B0F0"/>
                </a:solidFill>
                <a:latin typeface="Arial" panose="020B0604020202020204" pitchFamily="34" charset="0"/>
                <a:cs typeface="+mn-cs"/>
              </a:rPr>
              <a:t>Radiofrequency ablation in  pancreatic NET </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343497"/>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496960"/>
            <a:ext cx="10515600" cy="5191223"/>
          </a:xfrm>
        </p:spPr>
        <p:txBody>
          <a:bodyPr>
            <a:noAutofit/>
          </a:bodyPr>
          <a:lstStyle/>
          <a:p>
            <a:pPr lvl="0" algn="just" rtl="0">
              <a:buClr>
                <a:srgbClr val="FF0000"/>
              </a:buClr>
              <a:buFont typeface="Wingdings" panose="05000000000000000000" pitchFamily="2" charset="2"/>
              <a:buChar char="§"/>
            </a:pPr>
            <a:r>
              <a:rPr lang="en-US" sz="2400" dirty="0">
                <a:solidFill>
                  <a:prstClr val="black"/>
                </a:solidFill>
              </a:rPr>
              <a:t>EUS-guided radiofrequency ablation (RFA) has been described as a potentially effective and safe treatment of P-NETs.</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In view of the abovementioned data, </a:t>
            </a:r>
            <a:r>
              <a:rPr lang="en-US" sz="2400" b="1" dirty="0" smtClean="0"/>
              <a:t>nonsurgical, effective, safe, and minimally invasive alternative therapies </a:t>
            </a:r>
            <a:r>
              <a:rPr lang="en-US" sz="2400" dirty="0" smtClean="0"/>
              <a:t>are needed to avoid short and long term AEs associated with surgery.</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In </a:t>
            </a:r>
            <a:r>
              <a:rPr lang="en-US" sz="2400" dirty="0"/>
              <a:t>the 61 </a:t>
            </a:r>
            <a:r>
              <a:rPr lang="en-US" sz="2400" dirty="0" smtClean="0"/>
              <a:t>patients, </a:t>
            </a:r>
            <a:r>
              <a:rPr lang="en-US" sz="2400" dirty="0"/>
              <a:t>we demonstrated an overall effectiveness of 96 % on a mean follow-up period of 11 months, without differences between functional vs non-functional P-NETs (100 % vs. 93 %, </a:t>
            </a:r>
            <a:r>
              <a:rPr lang="en-US" sz="2400" i="1" dirty="0"/>
              <a:t>P</a:t>
            </a:r>
            <a:r>
              <a:rPr lang="en-US" sz="2400" dirty="0"/>
              <a:t>  = 0.3). </a:t>
            </a:r>
            <a:endParaRPr lang="en-US" sz="2400" dirty="0" smtClean="0"/>
          </a:p>
        </p:txBody>
      </p:sp>
    </p:spTree>
    <p:extLst>
      <p:ext uri="{BB962C8B-B14F-4D97-AF65-F5344CB8AC3E}">
        <p14:creationId xmlns:p14="http://schemas.microsoft.com/office/powerpoint/2010/main" val="27144470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69" y="365125"/>
            <a:ext cx="10515600" cy="1325563"/>
          </a:xfrm>
        </p:spPr>
        <p:txBody>
          <a:bodyPr/>
          <a:lstStyle/>
          <a:p>
            <a:pPr algn="l"/>
            <a:r>
              <a:rPr lang="en-US" sz="3600" b="1" dirty="0">
                <a:solidFill>
                  <a:srgbClr val="00B0F0"/>
                </a:solidFill>
                <a:latin typeface="Arial" panose="020B0604020202020204" pitchFamily="34" charset="0"/>
                <a:cs typeface="+mn-cs"/>
              </a:rPr>
              <a:t>Radiofrequency ablation in  pancreatic NET </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735169" y="140789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35169" y="1600536"/>
            <a:ext cx="10515600" cy="4957018"/>
          </a:xfrm>
        </p:spPr>
        <p:txBody>
          <a:bodyPr>
            <a:noAutofit/>
          </a:bodyPr>
          <a:lstStyle/>
          <a:p>
            <a:pPr algn="just" rtl="0">
              <a:buClr>
                <a:srgbClr val="FF0000"/>
              </a:buClr>
              <a:buFont typeface="Wingdings" panose="05000000000000000000" pitchFamily="2" charset="2"/>
              <a:buChar char="§"/>
            </a:pPr>
            <a:r>
              <a:rPr lang="en-US" sz="2400" dirty="0"/>
              <a:t>These results are similar to those of </a:t>
            </a:r>
            <a:r>
              <a:rPr lang="en-US" sz="2400" dirty="0" err="1"/>
              <a:t>Barthet</a:t>
            </a:r>
            <a:r>
              <a:rPr lang="en-US" sz="2400" dirty="0"/>
              <a:t> et al, which showed complete disappearance or necrosis of the lesion in 92.3 % of P-NETs at 1-year follow-up </a:t>
            </a:r>
            <a:r>
              <a:rPr lang="en-US" sz="2400" dirty="0" smtClean="0"/>
              <a:t>evaluation.</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Tumor </a:t>
            </a:r>
            <a:r>
              <a:rPr lang="en-US" sz="2400" dirty="0"/>
              <a:t>location was not predictive of incomplete response or non-response to EUS-RFA treatment (failure rate 3.8 % at pancreatic head vs 10.3 % at pancreatic body vs 8.3 % at pancreatic tail, </a:t>
            </a:r>
            <a:r>
              <a:rPr lang="en-US" sz="2400" i="1" dirty="0"/>
              <a:t>P</a:t>
            </a:r>
            <a:r>
              <a:rPr lang="en-US" sz="2400" dirty="0"/>
              <a:t>  = 0.6); conversely, </a:t>
            </a:r>
            <a:r>
              <a:rPr lang="en-US" sz="2400" b="1" dirty="0"/>
              <a:t>tumor size </a:t>
            </a:r>
            <a:r>
              <a:rPr lang="en-US" sz="2400" dirty="0"/>
              <a:t>affected the response rate, because failure occurred more frequently in larger tumors (mean size in the non-response group 21.8 mm ± 4.71 vs. 15.07 mm ± 7.34 in the response group, </a:t>
            </a:r>
            <a:r>
              <a:rPr lang="en-US" sz="2400" i="1" dirty="0"/>
              <a:t>P</a:t>
            </a:r>
            <a:r>
              <a:rPr lang="en-US" sz="2400" dirty="0"/>
              <a:t>  = 0.048). </a:t>
            </a:r>
            <a:endParaRPr lang="en-US" sz="2400" dirty="0" smtClean="0"/>
          </a:p>
          <a:p>
            <a:pPr algn="just" rtl="0">
              <a:buClr>
                <a:srgbClr val="FF0000"/>
              </a:buClr>
              <a:buFont typeface="Wingdings" panose="05000000000000000000" pitchFamily="2" charset="2"/>
              <a:buChar char="§"/>
            </a:pPr>
            <a:endParaRPr lang="en-US" sz="2400" b="1" dirty="0" smtClean="0"/>
          </a:p>
        </p:txBody>
      </p:sp>
    </p:spTree>
    <p:extLst>
      <p:ext uri="{BB962C8B-B14F-4D97-AF65-F5344CB8AC3E}">
        <p14:creationId xmlns:p14="http://schemas.microsoft.com/office/powerpoint/2010/main" val="15959800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B0F0"/>
                </a:solidFill>
                <a:latin typeface="Arial" panose="020B0604020202020204" pitchFamily="34" charset="0"/>
                <a:cs typeface="+mn-cs"/>
              </a:rPr>
              <a:t>Radiofrequency ablation in  pancreatic NET </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580926"/>
            <a:ext cx="10515600" cy="4937439"/>
          </a:xfrm>
        </p:spPr>
        <p:txBody>
          <a:bodyPr>
            <a:noAutofit/>
          </a:bodyPr>
          <a:lstStyle/>
          <a:p>
            <a:pPr algn="just" rtl="0">
              <a:buClr>
                <a:srgbClr val="FF0000"/>
              </a:buClr>
              <a:buFont typeface="Wingdings" panose="05000000000000000000" pitchFamily="2" charset="2"/>
              <a:buChar char="§"/>
            </a:pPr>
            <a:r>
              <a:rPr lang="en-US" sz="2400" dirty="0"/>
              <a:t>A </a:t>
            </a:r>
            <a:r>
              <a:rPr lang="en-US" sz="2400" b="1" dirty="0"/>
              <a:t>size ≤ 18 mm </a:t>
            </a:r>
            <a:r>
              <a:rPr lang="en-US" sz="2400" dirty="0"/>
              <a:t>of P-NET at EUS was associated with a </a:t>
            </a:r>
            <a:r>
              <a:rPr lang="en-US" sz="2400" b="1" dirty="0"/>
              <a:t>positive response </a:t>
            </a:r>
            <a:r>
              <a:rPr lang="en-US" sz="2400" dirty="0"/>
              <a:t>to EUS-RFA</a:t>
            </a:r>
            <a:r>
              <a:rPr lang="en-US" sz="2400" b="1" dirty="0"/>
              <a:t> </a:t>
            </a:r>
            <a:r>
              <a:rPr lang="en-US" sz="2400" dirty="0"/>
              <a:t>with</a:t>
            </a:r>
            <a:r>
              <a:rPr lang="en-US" sz="2400" b="1" dirty="0"/>
              <a:t> </a:t>
            </a:r>
            <a:r>
              <a:rPr lang="en-US" sz="2400" dirty="0"/>
              <a:t>a sensitivity of 80 </a:t>
            </a:r>
            <a:r>
              <a:rPr lang="en-US" sz="2400" dirty="0" smtClean="0"/>
              <a:t>%, a specificity of 78.6 %</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RFA </a:t>
            </a:r>
            <a:r>
              <a:rPr lang="en-US" sz="2400" dirty="0"/>
              <a:t>is likely to be a very safe procedure, since only 13 % of patients presented mild AE, and only one case of necrotizing pancreatitis was reported (1.6 %). </a:t>
            </a:r>
            <a:endParaRPr lang="en-US" sz="2400" dirty="0" smtClean="0"/>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Treatment </a:t>
            </a:r>
            <a:r>
              <a:rPr lang="en-US" sz="2400" dirty="0"/>
              <a:t>of pancreatic head lesions is likely to be associated with an increased risk of complications (70 % of the registered AEs occurred in head lesions), but the small number of included patients preventing that finding from reaching statistical </a:t>
            </a:r>
            <a:r>
              <a:rPr lang="en-US" sz="2400" dirty="0" err="1" smtClean="0"/>
              <a:t>significanc</a:t>
            </a:r>
            <a:r>
              <a:rPr lang="en-US" sz="2400" dirty="0" smtClean="0"/>
              <a:t>.</a:t>
            </a:r>
          </a:p>
          <a:p>
            <a:pPr algn="just" rtl="0">
              <a:buClr>
                <a:srgbClr val="FF0000"/>
              </a:buClr>
              <a:buFont typeface="Wingdings" panose="05000000000000000000" pitchFamily="2" charset="2"/>
              <a:buChar char="§"/>
            </a:pPr>
            <a:endParaRPr lang="en-US" sz="2400" dirty="0" smtClean="0"/>
          </a:p>
        </p:txBody>
      </p:sp>
    </p:spTree>
    <p:extLst>
      <p:ext uri="{BB962C8B-B14F-4D97-AF65-F5344CB8AC3E}">
        <p14:creationId xmlns:p14="http://schemas.microsoft.com/office/powerpoint/2010/main" val="143818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69" y="365125"/>
            <a:ext cx="10515600" cy="1325563"/>
          </a:xfrm>
        </p:spPr>
        <p:txBody>
          <a:bodyPr/>
          <a:lstStyle/>
          <a:p>
            <a:pPr algn="l"/>
            <a:r>
              <a:rPr lang="en-US" sz="3600" b="1" dirty="0">
                <a:solidFill>
                  <a:srgbClr val="00B0F0"/>
                </a:solidFill>
                <a:latin typeface="Arial" panose="020B0604020202020204" pitchFamily="34" charset="0"/>
                <a:cs typeface="+mn-cs"/>
              </a:rPr>
              <a:t>Radiofrequency ablation in  pancreatic NET </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762683"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35169" y="1429555"/>
            <a:ext cx="10515600" cy="5125791"/>
          </a:xfrm>
        </p:spPr>
        <p:txBody>
          <a:bodyPr>
            <a:noAutofit/>
          </a:bodyPr>
          <a:lstStyle/>
          <a:p>
            <a:pPr algn="just" rtl="0">
              <a:buClr>
                <a:srgbClr val="FF0000"/>
              </a:buClr>
              <a:buFont typeface="Wingdings" panose="05000000000000000000" pitchFamily="2" charset="2"/>
              <a:buChar char="§"/>
            </a:pPr>
            <a:r>
              <a:rPr lang="en-US" sz="2400" dirty="0"/>
              <a:t>On the basis of our data, the selection of patients for EUS-RFA remains </a:t>
            </a:r>
            <a:r>
              <a:rPr lang="en-US" sz="2400" dirty="0" smtClean="0"/>
              <a:t>challenging.</a:t>
            </a:r>
          </a:p>
          <a:p>
            <a:pPr algn="just" rtl="0">
              <a:buClr>
                <a:srgbClr val="FF0000"/>
              </a:buClr>
              <a:buFont typeface="Wingdings" panose="05000000000000000000" pitchFamily="2" charset="2"/>
              <a:buChar char="§"/>
            </a:pPr>
            <a:endParaRPr lang="en-US" sz="2400" dirty="0"/>
          </a:p>
          <a:p>
            <a:pPr algn="just" rtl="0">
              <a:buClr>
                <a:srgbClr val="FF0000"/>
              </a:buClr>
              <a:buFont typeface="Wingdings" panose="05000000000000000000" pitchFamily="2" charset="2"/>
              <a:buChar char="§"/>
            </a:pPr>
            <a:r>
              <a:rPr lang="en-US" sz="2400" dirty="0" smtClean="0"/>
              <a:t>It </a:t>
            </a:r>
            <a:r>
              <a:rPr lang="en-US" sz="2400" dirty="0"/>
              <a:t>should be based on patient profile (comorbidities, surgical risk, life expectancy), tumor features (location and mass size) and </a:t>
            </a:r>
            <a:r>
              <a:rPr lang="en-US" sz="2400" dirty="0" err="1"/>
              <a:t>endoscopist</a:t>
            </a:r>
            <a:r>
              <a:rPr lang="en-US" sz="2400" dirty="0"/>
              <a:t> experience. </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In </a:t>
            </a:r>
            <a:r>
              <a:rPr lang="en-US" sz="2400" dirty="0"/>
              <a:t>conclusion, EUS-RFA is an effective and safe treatment for management of P-NETs. According to the current data, it is reasonable to </a:t>
            </a:r>
            <a:r>
              <a:rPr lang="en-US" sz="2400" dirty="0">
                <a:solidFill>
                  <a:srgbClr val="FF0000"/>
                </a:solidFill>
              </a:rPr>
              <a:t>suggest RFA for P-NETs &lt; 18 mm,</a:t>
            </a:r>
            <a:r>
              <a:rPr lang="en-US" sz="2400" dirty="0"/>
              <a:t> irrespective of their functional status. </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Larger series with longer follow-up are needed to better define which patients with P-NETs would benefit from endoscopic therapy and which would be better treated surgically.</a:t>
            </a:r>
            <a:r>
              <a:rPr lang="en-US" sz="2400" dirty="0"/>
              <a:t> </a:t>
            </a:r>
            <a:endParaRPr lang="en-US" sz="2400" dirty="0" smtClean="0"/>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endParaRPr lang="en-US" sz="2400" dirty="0" smtClean="0"/>
          </a:p>
        </p:txBody>
      </p:sp>
    </p:spTree>
    <p:extLst>
      <p:ext uri="{BB962C8B-B14F-4D97-AF65-F5344CB8AC3E}">
        <p14:creationId xmlns:p14="http://schemas.microsoft.com/office/powerpoint/2010/main" val="27435857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69" y="365125"/>
            <a:ext cx="10515600" cy="1325563"/>
          </a:xfrm>
        </p:spPr>
        <p:txBody>
          <a:bodyPr/>
          <a:lstStyle/>
          <a:p>
            <a:pPr algn="l"/>
            <a:r>
              <a:rPr lang="en-US" sz="3600" b="1" dirty="0">
                <a:solidFill>
                  <a:srgbClr val="00B0F0"/>
                </a:solidFill>
                <a:latin typeface="Arial" panose="020B0604020202020204" pitchFamily="34" charset="0"/>
                <a:cs typeface="+mn-cs"/>
              </a:rPr>
              <a:t>Radiofrequency ablation in  pancreatic NET </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762683"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35169" y="1690688"/>
            <a:ext cx="10515600" cy="4562296"/>
          </a:xfrm>
        </p:spPr>
        <p:txBody>
          <a:bodyPr>
            <a:normAutofit/>
          </a:bodyPr>
          <a:lstStyle/>
          <a:p>
            <a:pPr algn="just" rtl="0">
              <a:buClr>
                <a:srgbClr val="FF0000"/>
              </a:buClr>
              <a:buFont typeface="Wingdings" panose="05000000000000000000" pitchFamily="2" charset="2"/>
              <a:buChar char="§"/>
            </a:pPr>
            <a:r>
              <a:rPr lang="en-US" sz="2400" dirty="0"/>
              <a:t>Finally, the setting for the radiofrequency generator has not been standardized; this could generate a selection bias influencing the response to treatment.</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Treatment </a:t>
            </a:r>
            <a:r>
              <a:rPr lang="en-US" sz="2400" dirty="0"/>
              <a:t>of P-NETs was achieved with a mean of 1.3 (range </a:t>
            </a:r>
            <a:r>
              <a:rPr lang="en-US" sz="2400" dirty="0" smtClean="0"/>
              <a:t>1–3</a:t>
            </a:r>
            <a:r>
              <a:rPr lang="en-US" sz="2400" dirty="0"/>
              <a:t>) RFA sessions, with an overall effectiveness of 96 % (75 </a:t>
            </a:r>
            <a:r>
              <a:rPr lang="en-US" sz="2400" dirty="0" smtClean="0"/>
              <a:t>%–100 </a:t>
            </a:r>
            <a:r>
              <a:rPr lang="en-US" sz="2400" dirty="0"/>
              <a:t>%) on a mean follow-up period of </a:t>
            </a:r>
            <a:r>
              <a:rPr lang="en-US" sz="2400" b="1" dirty="0"/>
              <a:t>11 months</a:t>
            </a:r>
            <a:r>
              <a:rPr lang="en-US" sz="2400" dirty="0"/>
              <a:t> (range </a:t>
            </a:r>
            <a:r>
              <a:rPr lang="en-US" sz="2400" dirty="0" smtClean="0"/>
              <a:t>1–34 </a:t>
            </a:r>
            <a:r>
              <a:rPr lang="en-US" sz="2400" dirty="0"/>
              <a:t>months).</a:t>
            </a:r>
            <a:endParaRPr lang="en-US" sz="2600" dirty="0" smtClean="0"/>
          </a:p>
        </p:txBody>
      </p:sp>
    </p:spTree>
    <p:extLst>
      <p:ext uri="{BB962C8B-B14F-4D97-AF65-F5344CB8AC3E}">
        <p14:creationId xmlns:p14="http://schemas.microsoft.com/office/powerpoint/2010/main" val="6037306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rgbClr val="00B0F0"/>
                </a:solidFill>
                <a:latin typeface="Arial" panose="020B0604020202020204" pitchFamily="34" charset="0"/>
                <a:cs typeface="+mn-cs"/>
              </a:rPr>
              <a:t>Long acting </a:t>
            </a:r>
            <a:r>
              <a:rPr lang="en-US" sz="3200" b="1" dirty="0" err="1">
                <a:solidFill>
                  <a:srgbClr val="00B0F0"/>
                </a:solidFill>
                <a:latin typeface="Arial" panose="020B0604020202020204" pitchFamily="34" charset="0"/>
                <a:cs typeface="+mn-cs"/>
              </a:rPr>
              <a:t>Somatostatin</a:t>
            </a:r>
            <a:r>
              <a:rPr lang="en-US" sz="3200" b="1" dirty="0">
                <a:solidFill>
                  <a:srgbClr val="00B0F0"/>
                </a:solidFill>
                <a:latin typeface="Arial" panose="020B0604020202020204" pitchFamily="34" charset="0"/>
                <a:cs typeface="+mn-cs"/>
              </a:rPr>
              <a:t> analog in pancreatic NET</a:t>
            </a: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2"/>
          <a:stretch>
            <a:fillRect/>
          </a:stretch>
        </p:blipFill>
        <p:spPr>
          <a:xfrm>
            <a:off x="1267098" y="1567884"/>
            <a:ext cx="5998648" cy="2835706"/>
          </a:xfrm>
          <a:prstGeom prst="rect">
            <a:avLst/>
          </a:prstGeom>
        </p:spPr>
      </p:pic>
      <p:pic>
        <p:nvPicPr>
          <p:cNvPr id="6" name="Picture 5"/>
          <p:cNvPicPr>
            <a:picLocks noChangeAspect="1"/>
          </p:cNvPicPr>
          <p:nvPr/>
        </p:nvPicPr>
        <p:blipFill>
          <a:blip r:embed="rId3"/>
          <a:stretch>
            <a:fillRect/>
          </a:stretch>
        </p:blipFill>
        <p:spPr>
          <a:xfrm>
            <a:off x="5782491" y="3410809"/>
            <a:ext cx="4945040" cy="2445099"/>
          </a:xfrm>
          <a:prstGeom prst="rect">
            <a:avLst/>
          </a:prstGeom>
        </p:spPr>
      </p:pic>
    </p:spTree>
    <p:extLst>
      <p:ext uri="{BB962C8B-B14F-4D97-AF65-F5344CB8AC3E}">
        <p14:creationId xmlns:p14="http://schemas.microsoft.com/office/powerpoint/2010/main" val="28329510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302027"/>
            <a:ext cx="10515600" cy="1325563"/>
          </a:xfrm>
        </p:spPr>
        <p:txBody>
          <a:bodyPr/>
          <a:lstStyle/>
          <a:p>
            <a:pPr algn="l"/>
            <a:r>
              <a:rPr lang="en-US" sz="3200" b="1" dirty="0">
                <a:solidFill>
                  <a:srgbClr val="00B0F0"/>
                </a:solidFill>
                <a:latin typeface="Arial" panose="020B0604020202020204" pitchFamily="34" charset="0"/>
                <a:cs typeface="+mn-cs"/>
              </a:rPr>
              <a:t>Long acting </a:t>
            </a:r>
            <a:r>
              <a:rPr lang="en-US" sz="3200" b="1" dirty="0" err="1">
                <a:solidFill>
                  <a:srgbClr val="00B0F0"/>
                </a:solidFill>
                <a:latin typeface="Arial" panose="020B0604020202020204" pitchFamily="34" charset="0"/>
                <a:cs typeface="+mn-cs"/>
              </a:rPr>
              <a:t>Somatostatin</a:t>
            </a:r>
            <a:r>
              <a:rPr lang="en-US" sz="3200" b="1" dirty="0">
                <a:solidFill>
                  <a:srgbClr val="00B0F0"/>
                </a:solidFill>
                <a:latin typeface="Arial" panose="020B0604020202020204" pitchFamily="34" charset="0"/>
                <a:cs typeface="+mn-cs"/>
              </a:rPr>
              <a:t> analog in pancreatic NET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722290" y="1330618"/>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22291" y="1524559"/>
            <a:ext cx="10666633" cy="4562296"/>
          </a:xfrm>
        </p:spPr>
        <p:txBody>
          <a:bodyPr>
            <a:normAutofit/>
          </a:bodyPr>
          <a:lstStyle/>
          <a:p>
            <a:pPr algn="just" rtl="0">
              <a:buClr>
                <a:srgbClr val="FF0000"/>
              </a:buClr>
              <a:buFont typeface="Wingdings" panose="05000000000000000000" pitchFamily="2" charset="2"/>
              <a:buChar char="§"/>
            </a:pPr>
            <a:r>
              <a:rPr lang="en-US" sz="2400" dirty="0"/>
              <a:t>LA SSAs </a:t>
            </a:r>
            <a:r>
              <a:rPr lang="en-US" sz="2400" dirty="0" smtClean="0"/>
              <a:t>represent the </a:t>
            </a:r>
            <a:r>
              <a:rPr lang="en-US" sz="2400" dirty="0"/>
              <a:t>first-line treatments of low-grade advanced well differentiated NENs, the so called neuroendocrine tumors (NETs</a:t>
            </a:r>
            <a:r>
              <a:rPr lang="en-US" sz="2400" dirty="0" smtClean="0"/>
              <a:t>).</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Both </a:t>
            </a:r>
            <a:r>
              <a:rPr lang="en-US" sz="2400" dirty="0"/>
              <a:t>LA OCT and LAN demonstrated to </a:t>
            </a:r>
            <a:r>
              <a:rPr lang="en-US" sz="2400" b="1" dirty="0"/>
              <a:t>improve the rate of progression</a:t>
            </a:r>
            <a:r>
              <a:rPr lang="en-US" sz="2400" dirty="0"/>
              <a:t> in randomized placebo-controlled </a:t>
            </a:r>
            <a:r>
              <a:rPr lang="en-US" sz="2400" dirty="0" smtClean="0"/>
              <a:t>trials.</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If </a:t>
            </a:r>
            <a:r>
              <a:rPr lang="en-US" sz="2400" dirty="0"/>
              <a:t>these studies definitively clarified the </a:t>
            </a:r>
            <a:r>
              <a:rPr lang="en-US" sz="2400" b="1" dirty="0" err="1"/>
              <a:t>antiproliferative</a:t>
            </a:r>
            <a:r>
              <a:rPr lang="en-US" sz="2400" b="1" dirty="0"/>
              <a:t> activity </a:t>
            </a:r>
            <a:r>
              <a:rPr lang="en-US" sz="2400" dirty="0"/>
              <a:t>of LA OCT and LAN in low grade GEP NETs. </a:t>
            </a:r>
          </a:p>
          <a:p>
            <a:pPr algn="just" rtl="0">
              <a:buClr>
                <a:srgbClr val="FF0000"/>
              </a:buClr>
              <a:buFont typeface="Wingdings" panose="05000000000000000000" pitchFamily="2" charset="2"/>
              <a:buChar char="§"/>
            </a:pPr>
            <a:endParaRPr lang="en-US" sz="2400" dirty="0" smtClean="0"/>
          </a:p>
          <a:p>
            <a:pPr marL="0" indent="0" algn="just" rtl="0">
              <a:buClr>
                <a:srgbClr val="FF0000"/>
              </a:buClr>
              <a:buNone/>
            </a:pPr>
            <a:endParaRPr lang="en-US" sz="2400" dirty="0" smtClean="0"/>
          </a:p>
        </p:txBody>
      </p:sp>
    </p:spTree>
    <p:extLst>
      <p:ext uri="{BB962C8B-B14F-4D97-AF65-F5344CB8AC3E}">
        <p14:creationId xmlns:p14="http://schemas.microsoft.com/office/powerpoint/2010/main" val="35123064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00B0F0"/>
                </a:solidFill>
                <a:latin typeface="Arial" panose="020B0604020202020204" pitchFamily="34" charset="0"/>
                <a:cs typeface="+mn-cs"/>
              </a:rPr>
              <a:t>Long acting </a:t>
            </a:r>
            <a:r>
              <a:rPr lang="en-US" sz="3200" b="1" dirty="0" err="1">
                <a:solidFill>
                  <a:srgbClr val="00B0F0"/>
                </a:solidFill>
                <a:latin typeface="Arial" panose="020B0604020202020204" pitchFamily="34" charset="0"/>
                <a:cs typeface="+mn-cs"/>
              </a:rPr>
              <a:t>Somatostatin</a:t>
            </a:r>
            <a:r>
              <a:rPr lang="en-US" sz="3200" b="1" dirty="0">
                <a:solidFill>
                  <a:srgbClr val="00B0F0"/>
                </a:solidFill>
                <a:latin typeface="Arial" panose="020B0604020202020204" pitchFamily="34" charset="0"/>
                <a:cs typeface="+mn-cs"/>
              </a:rPr>
              <a:t> analog in pancreatic NET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560058"/>
            <a:ext cx="10515600" cy="4945243"/>
          </a:xfrm>
        </p:spPr>
        <p:txBody>
          <a:bodyPr>
            <a:normAutofit/>
          </a:bodyPr>
          <a:lstStyle/>
          <a:p>
            <a:pPr algn="just" rtl="0">
              <a:buClr>
                <a:srgbClr val="FF0000"/>
              </a:buClr>
              <a:buFont typeface="Wingdings" panose="05000000000000000000" pitchFamily="2" charset="2"/>
              <a:buChar char="§"/>
            </a:pPr>
            <a:r>
              <a:rPr lang="en-US" sz="2400" dirty="0" smtClean="0"/>
              <a:t>OCT </a:t>
            </a:r>
            <a:r>
              <a:rPr lang="en-US" sz="2400" dirty="0"/>
              <a:t>LAR at the dose of 30 mg every 28 days demonstrated a </a:t>
            </a:r>
            <a:r>
              <a:rPr lang="en-US" sz="2400" b="1" dirty="0"/>
              <a:t>significant improvement of the median time to progression</a:t>
            </a:r>
            <a:r>
              <a:rPr lang="en-US" sz="2400" dirty="0"/>
              <a:t> vs placebo in patients with advanced </a:t>
            </a:r>
            <a:r>
              <a:rPr lang="en-US" sz="2400" dirty="0" smtClean="0"/>
              <a:t>NET </a:t>
            </a:r>
            <a:r>
              <a:rPr lang="en-US" sz="2400" dirty="0"/>
              <a:t>(14.3 vs 6 months, HR 0.34, </a:t>
            </a:r>
            <a:r>
              <a:rPr lang="en-US" sz="2400" i="1" dirty="0"/>
              <a:t>p</a:t>
            </a:r>
            <a:r>
              <a:rPr lang="en-US" sz="2400" dirty="0"/>
              <a:t> &lt;0.0001</a:t>
            </a:r>
            <a:r>
              <a:rPr lang="en-US" sz="2400" dirty="0" smtClean="0"/>
              <a:t>).</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Notably</a:t>
            </a:r>
            <a:r>
              <a:rPr lang="en-US" sz="2400" dirty="0"/>
              <a:t>, in this study 95.3% of the included patients had Ki-67 values up to 2%. </a:t>
            </a:r>
            <a:endParaRPr lang="en-US" sz="2400" dirty="0" smtClean="0"/>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LAN </a:t>
            </a:r>
            <a:r>
              <a:rPr lang="en-US" sz="2400" dirty="0" err="1"/>
              <a:t>autogel</a:t>
            </a:r>
            <a:r>
              <a:rPr lang="en-US" sz="2400" dirty="0"/>
              <a:t> at the dose of 120 mg every 28 days was associated with a significant improvement of the median PFS as compared to placebo in patients with advanced </a:t>
            </a:r>
            <a:r>
              <a:rPr lang="en-US" sz="2400" dirty="0" err="1"/>
              <a:t>entero</a:t>
            </a:r>
            <a:r>
              <a:rPr lang="en-US" sz="2400" dirty="0"/>
              <a:t>-pancreatic NET (not reached vs 18 months, HR 0.47, </a:t>
            </a:r>
            <a:r>
              <a:rPr lang="en-US" sz="2400" i="1" dirty="0"/>
              <a:t>p</a:t>
            </a:r>
            <a:r>
              <a:rPr lang="en-US" sz="2400" dirty="0"/>
              <a:t> &lt;0.001</a:t>
            </a:r>
            <a:r>
              <a:rPr lang="en-US" sz="2400" dirty="0" smtClean="0"/>
              <a:t>).</a:t>
            </a:r>
          </a:p>
        </p:txBody>
      </p:sp>
    </p:spTree>
    <p:extLst>
      <p:ext uri="{BB962C8B-B14F-4D97-AF65-F5344CB8AC3E}">
        <p14:creationId xmlns:p14="http://schemas.microsoft.com/office/powerpoint/2010/main" val="2040454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5666" y="0"/>
            <a:ext cx="7026323" cy="6858000"/>
          </a:xfrm>
          <a:prstGeom prst="rect">
            <a:avLst/>
          </a:prstGeom>
        </p:spPr>
      </p:pic>
      <p:sp>
        <p:nvSpPr>
          <p:cNvPr id="8" name="Rounded Rectangle 7"/>
          <p:cNvSpPr/>
          <p:nvPr/>
        </p:nvSpPr>
        <p:spPr>
          <a:xfrm>
            <a:off x="2722723" y="3309578"/>
            <a:ext cx="2101755" cy="50497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extBox 1"/>
          <p:cNvSpPr txBox="1"/>
          <p:nvPr/>
        </p:nvSpPr>
        <p:spPr>
          <a:xfrm>
            <a:off x="464024" y="1119116"/>
            <a:ext cx="2101755" cy="430887"/>
          </a:xfrm>
          <a:prstGeom prst="rect">
            <a:avLst/>
          </a:prstGeom>
          <a:noFill/>
        </p:spPr>
        <p:txBody>
          <a:bodyPr wrap="square" rtlCol="1">
            <a:spAutoFit/>
          </a:bodyPr>
          <a:lstStyle/>
          <a:p>
            <a:pPr marL="285750" indent="-285750" algn="l" rtl="0">
              <a:buFont typeface="Wingdings" panose="05000000000000000000" pitchFamily="2" charset="2"/>
              <a:buChar char="Ø"/>
            </a:pPr>
            <a:r>
              <a:rPr lang="en-US" sz="2200" dirty="0" smtClean="0"/>
              <a:t>1389/11/13</a:t>
            </a:r>
            <a:endParaRPr lang="fa-IR" sz="2200" dirty="0"/>
          </a:p>
        </p:txBody>
      </p:sp>
      <p:sp>
        <p:nvSpPr>
          <p:cNvPr id="3" name="Rounded Rectangle 2"/>
          <p:cNvSpPr/>
          <p:nvPr/>
        </p:nvSpPr>
        <p:spPr>
          <a:xfrm>
            <a:off x="2936383" y="321972"/>
            <a:ext cx="2150772" cy="244698"/>
          </a:xfrm>
          <a:prstGeom prst="roundRect">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451538" y="4198513"/>
            <a:ext cx="5409127" cy="489397"/>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5739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00B0F0"/>
                </a:solidFill>
                <a:latin typeface="Arial" panose="020B0604020202020204" pitchFamily="34" charset="0"/>
                <a:cs typeface="+mn-cs"/>
              </a:rPr>
              <a:t>Long acting </a:t>
            </a:r>
            <a:r>
              <a:rPr lang="en-US" sz="3200" b="1" dirty="0" err="1">
                <a:solidFill>
                  <a:srgbClr val="00B0F0"/>
                </a:solidFill>
                <a:latin typeface="Arial" panose="020B0604020202020204" pitchFamily="34" charset="0"/>
                <a:cs typeface="+mn-cs"/>
              </a:rPr>
              <a:t>Somatostatin</a:t>
            </a:r>
            <a:r>
              <a:rPr lang="en-US" sz="3200" b="1" dirty="0">
                <a:solidFill>
                  <a:srgbClr val="00B0F0"/>
                </a:solidFill>
                <a:latin typeface="Arial" panose="020B0604020202020204" pitchFamily="34" charset="0"/>
                <a:cs typeface="+mn-cs"/>
              </a:rPr>
              <a:t> analog in pancreatic NET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573121"/>
            <a:ext cx="10515600" cy="4958308"/>
          </a:xfrm>
        </p:spPr>
        <p:txBody>
          <a:bodyPr>
            <a:noAutofit/>
          </a:bodyPr>
          <a:lstStyle/>
          <a:p>
            <a:pPr algn="just" rtl="0">
              <a:buClr>
                <a:srgbClr val="FF0000"/>
              </a:buClr>
              <a:buFont typeface="Wingdings" panose="05000000000000000000" pitchFamily="2" charset="2"/>
              <a:buChar char="§"/>
            </a:pPr>
            <a:r>
              <a:rPr lang="en-US" sz="2400" dirty="0"/>
              <a:t>The study reporting </a:t>
            </a:r>
            <a:r>
              <a:rPr lang="en-US" sz="2400" i="1" dirty="0"/>
              <a:t>the highest PFS </a:t>
            </a:r>
            <a:r>
              <a:rPr lang="en-US" sz="2400" dirty="0"/>
              <a:t>included mainly</a:t>
            </a:r>
            <a:r>
              <a:rPr lang="en-US" sz="2400" b="1" dirty="0"/>
              <a:t> low-grade tumors </a:t>
            </a:r>
            <a:r>
              <a:rPr lang="en-US" sz="2400" dirty="0"/>
              <a:t>(G1 and G2 NET in 79% of cases)</a:t>
            </a:r>
            <a:r>
              <a:rPr lang="en-US" sz="2400" b="1" dirty="0"/>
              <a:t> </a:t>
            </a:r>
            <a:r>
              <a:rPr lang="en-US" sz="2400" dirty="0"/>
              <a:t>and</a:t>
            </a:r>
            <a:r>
              <a:rPr lang="en-US" sz="2400" b="1" dirty="0"/>
              <a:t> </a:t>
            </a:r>
            <a:r>
              <a:rPr lang="en-US" sz="2400" dirty="0"/>
              <a:t>both</a:t>
            </a:r>
            <a:r>
              <a:rPr lang="en-US" sz="2400" b="1" dirty="0"/>
              <a:t> localized tumor.</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The </a:t>
            </a:r>
            <a:r>
              <a:rPr lang="en-US" sz="2400" dirty="0"/>
              <a:t>objective response rate varied at a lesser extent ranging from </a:t>
            </a:r>
            <a:r>
              <a:rPr lang="en-US" sz="2400" b="1" dirty="0"/>
              <a:t>0 to 15</a:t>
            </a:r>
            <a:r>
              <a:rPr lang="en-US" sz="2400" b="1" dirty="0" smtClean="0"/>
              <a:t>% </a:t>
            </a:r>
            <a:r>
              <a:rPr lang="en-US" sz="2400" dirty="0"/>
              <a:t>which was a </a:t>
            </a:r>
            <a:r>
              <a:rPr lang="en-US" sz="2400" b="1" dirty="0"/>
              <a:t>partial response </a:t>
            </a:r>
            <a:r>
              <a:rPr lang="en-US" sz="2400" dirty="0"/>
              <a:t>in the vast majority of cases. </a:t>
            </a:r>
            <a:endParaRPr lang="en-US" sz="2400" dirty="0" smtClean="0"/>
          </a:p>
          <a:p>
            <a:pPr marL="0" indent="0" algn="just" rtl="0">
              <a:buClr>
                <a:srgbClr val="FF0000"/>
              </a:buClr>
              <a:buNone/>
            </a:pPr>
            <a:endParaRPr lang="en-US" sz="2400" dirty="0" smtClean="0"/>
          </a:p>
          <a:p>
            <a:pPr algn="just" rtl="0">
              <a:buClr>
                <a:srgbClr val="FF0000"/>
              </a:buClr>
              <a:buFont typeface="Wingdings" panose="05000000000000000000" pitchFamily="2" charset="2"/>
              <a:buChar char="§"/>
            </a:pPr>
            <a:r>
              <a:rPr lang="en-US" sz="2400" dirty="0" smtClean="0"/>
              <a:t>The </a:t>
            </a:r>
            <a:r>
              <a:rPr lang="en-US" sz="2400" dirty="0"/>
              <a:t>most frequent type of response to SSA was </a:t>
            </a:r>
            <a:r>
              <a:rPr lang="en-US" sz="2400" b="1" dirty="0"/>
              <a:t>stable disease</a:t>
            </a:r>
            <a:r>
              <a:rPr lang="en-US" sz="2400" dirty="0"/>
              <a:t>, ranging from </a:t>
            </a:r>
            <a:r>
              <a:rPr lang="en-US" sz="2400" b="1" dirty="0"/>
              <a:t>45 to </a:t>
            </a:r>
            <a:r>
              <a:rPr lang="en-US" sz="2400" b="1" dirty="0" smtClean="0"/>
              <a:t>89%</a:t>
            </a:r>
            <a:r>
              <a:rPr lang="en-US" sz="2400" dirty="0" smtClean="0"/>
              <a:t>.</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Unfortunately</a:t>
            </a:r>
            <a:r>
              <a:rPr lang="en-US" sz="2400" dirty="0"/>
              <a:t>, the development of resistance to SSA could occur and this issue should be taken into account in patients’ management. </a:t>
            </a:r>
            <a:endParaRPr lang="en-US" sz="2400" dirty="0" smtClean="0"/>
          </a:p>
          <a:p>
            <a:pPr algn="just" rtl="0">
              <a:buClr>
                <a:srgbClr val="FF0000"/>
              </a:buClr>
              <a:buFont typeface="Wingdings" panose="05000000000000000000" pitchFamily="2" charset="2"/>
              <a:buChar char="§"/>
            </a:pPr>
            <a:endParaRPr lang="en-US" sz="2400" dirty="0" smtClean="0"/>
          </a:p>
        </p:txBody>
      </p:sp>
    </p:spTree>
    <p:extLst>
      <p:ext uri="{BB962C8B-B14F-4D97-AF65-F5344CB8AC3E}">
        <p14:creationId xmlns:p14="http://schemas.microsoft.com/office/powerpoint/2010/main" val="31159465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11" y="302027"/>
            <a:ext cx="10515600" cy="1325563"/>
          </a:xfrm>
        </p:spPr>
        <p:txBody>
          <a:bodyPr/>
          <a:lstStyle/>
          <a:p>
            <a:pPr algn="l"/>
            <a:r>
              <a:rPr lang="en-US" sz="3200" b="1" dirty="0">
                <a:solidFill>
                  <a:srgbClr val="00B0F0"/>
                </a:solidFill>
                <a:latin typeface="Arial" panose="020B0604020202020204" pitchFamily="34" charset="0"/>
                <a:cs typeface="+mn-cs"/>
              </a:rPr>
              <a:t>Long acting </a:t>
            </a:r>
            <a:r>
              <a:rPr lang="en-US" sz="3200" b="1" dirty="0" err="1">
                <a:solidFill>
                  <a:srgbClr val="00B0F0"/>
                </a:solidFill>
                <a:latin typeface="Arial" panose="020B0604020202020204" pitchFamily="34" charset="0"/>
                <a:cs typeface="+mn-cs"/>
              </a:rPr>
              <a:t>Somatostatin</a:t>
            </a:r>
            <a:r>
              <a:rPr lang="en-US" sz="3200" b="1" dirty="0">
                <a:solidFill>
                  <a:srgbClr val="00B0F0"/>
                </a:solidFill>
                <a:latin typeface="Arial" panose="020B0604020202020204" pitchFamily="34" charset="0"/>
                <a:cs typeface="+mn-cs"/>
              </a:rPr>
              <a:t> analog in pancreatic NET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709411" y="1291981"/>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09411" y="1490774"/>
            <a:ext cx="10666634" cy="5132096"/>
          </a:xfrm>
        </p:spPr>
        <p:txBody>
          <a:bodyPr>
            <a:normAutofit/>
          </a:bodyPr>
          <a:lstStyle/>
          <a:p>
            <a:pPr lvl="0" algn="just" rtl="0">
              <a:buClr>
                <a:srgbClr val="FF0000"/>
              </a:buClr>
              <a:buFont typeface="Wingdings" panose="05000000000000000000" pitchFamily="2" charset="2"/>
              <a:buChar char="§"/>
            </a:pPr>
            <a:r>
              <a:rPr lang="en-US" sz="2400" dirty="0" smtClean="0"/>
              <a:t> The </a:t>
            </a:r>
            <a:r>
              <a:rPr lang="en-US" sz="2400" b="1" dirty="0"/>
              <a:t>Ki-67 index</a:t>
            </a:r>
            <a:r>
              <a:rPr lang="en-US" sz="2400" dirty="0"/>
              <a:t>, the main proliferative marker in NET, has been reported to be predictive for survival and progression outcomes in NET patients treated with </a:t>
            </a:r>
            <a:r>
              <a:rPr lang="en-US" sz="2400" dirty="0" smtClean="0"/>
              <a:t>SSA.</a:t>
            </a:r>
            <a:r>
              <a:rPr lang="en-US" sz="2300" dirty="0">
                <a:solidFill>
                  <a:prstClr val="black"/>
                </a:solidFill>
              </a:rPr>
              <a:t> A Ki-67 cut-off of 5% is a recognized predictive factor both for standard and high doses. </a:t>
            </a:r>
            <a:endParaRPr lang="en-US" sz="2300" dirty="0" smtClean="0">
              <a:solidFill>
                <a:prstClr val="black"/>
              </a:solidFill>
            </a:endParaRPr>
          </a:p>
          <a:p>
            <a:pPr lvl="0" algn="just" rtl="0">
              <a:buClr>
                <a:srgbClr val="FF0000"/>
              </a:buClr>
              <a:buFont typeface="Wingdings" panose="05000000000000000000" pitchFamily="2" charset="2"/>
              <a:buChar char="§"/>
            </a:pPr>
            <a:endParaRPr lang="en-US" sz="2300" dirty="0">
              <a:solidFill>
                <a:prstClr val="black"/>
              </a:solidFill>
            </a:endParaRPr>
          </a:p>
          <a:p>
            <a:pPr lvl="0" algn="just" rtl="0">
              <a:buClr>
                <a:srgbClr val="FF0000"/>
              </a:buClr>
              <a:buFont typeface="Wingdings" panose="05000000000000000000" pitchFamily="2" charset="2"/>
              <a:buChar char="§"/>
            </a:pPr>
            <a:r>
              <a:rPr lang="en-US" sz="2400" dirty="0" smtClean="0">
                <a:solidFill>
                  <a:prstClr val="black"/>
                </a:solidFill>
              </a:rPr>
              <a:t>Among </a:t>
            </a:r>
            <a:r>
              <a:rPr lang="en-US" sz="2400" dirty="0">
                <a:solidFill>
                  <a:prstClr val="black"/>
                </a:solidFill>
              </a:rPr>
              <a:t>the circulating biomarkers, conflicting data are available on </a:t>
            </a:r>
            <a:r>
              <a:rPr lang="en-US" sz="2400" dirty="0" err="1">
                <a:solidFill>
                  <a:prstClr val="black"/>
                </a:solidFill>
              </a:rPr>
              <a:t>chromogranin</a:t>
            </a:r>
            <a:r>
              <a:rPr lang="en-US" sz="2400" dirty="0">
                <a:solidFill>
                  <a:prstClr val="black"/>
                </a:solidFill>
              </a:rPr>
              <a:t> A (</a:t>
            </a:r>
            <a:r>
              <a:rPr lang="en-US" sz="2400" dirty="0" err="1">
                <a:solidFill>
                  <a:prstClr val="black"/>
                </a:solidFill>
              </a:rPr>
              <a:t>CgA</a:t>
            </a:r>
            <a:r>
              <a:rPr lang="en-US" sz="2400" dirty="0">
                <a:solidFill>
                  <a:prstClr val="black"/>
                </a:solidFill>
              </a:rPr>
              <a:t>). few studies report the </a:t>
            </a:r>
            <a:r>
              <a:rPr lang="en-US" sz="2400" b="1" dirty="0">
                <a:solidFill>
                  <a:prstClr val="black"/>
                </a:solidFill>
              </a:rPr>
              <a:t>decrease of </a:t>
            </a:r>
            <a:r>
              <a:rPr lang="en-US" sz="2400" b="1" dirty="0" err="1">
                <a:solidFill>
                  <a:prstClr val="black"/>
                </a:solidFill>
              </a:rPr>
              <a:t>CgA</a:t>
            </a:r>
            <a:r>
              <a:rPr lang="en-US" sz="2400" dirty="0">
                <a:solidFill>
                  <a:prstClr val="black"/>
                </a:solidFill>
              </a:rPr>
              <a:t> after SSA therapy as a </a:t>
            </a:r>
            <a:r>
              <a:rPr lang="en-US" sz="2400" b="1" dirty="0">
                <a:solidFill>
                  <a:prstClr val="black"/>
                </a:solidFill>
              </a:rPr>
              <a:t>positive predictive factor</a:t>
            </a:r>
            <a:r>
              <a:rPr lang="en-US" sz="2400" b="1" dirty="0" smtClean="0">
                <a:solidFill>
                  <a:prstClr val="black"/>
                </a:solidFill>
              </a:rPr>
              <a:t>.</a:t>
            </a:r>
          </a:p>
          <a:p>
            <a:pPr lvl="0" algn="just" rtl="0">
              <a:buClr>
                <a:srgbClr val="FF0000"/>
              </a:buClr>
              <a:buFont typeface="Wingdings" panose="05000000000000000000" pitchFamily="2" charset="2"/>
              <a:buChar char="§"/>
            </a:pPr>
            <a:endParaRPr lang="en-US" sz="2400" dirty="0" smtClean="0">
              <a:solidFill>
                <a:prstClr val="black"/>
              </a:solidFill>
            </a:endParaRPr>
          </a:p>
          <a:p>
            <a:pPr lvl="0" algn="just" rtl="0">
              <a:buClr>
                <a:srgbClr val="FF0000"/>
              </a:buClr>
              <a:buFont typeface="Wingdings" panose="05000000000000000000" pitchFamily="2" charset="2"/>
              <a:buChar char="§"/>
            </a:pPr>
            <a:r>
              <a:rPr lang="en-US" sz="2400" dirty="0" smtClean="0">
                <a:solidFill>
                  <a:prstClr val="black"/>
                </a:solidFill>
              </a:rPr>
              <a:t>With </a:t>
            </a:r>
            <a:r>
              <a:rPr lang="en-US" sz="2400" dirty="0">
                <a:solidFill>
                  <a:prstClr val="black"/>
                </a:solidFill>
              </a:rPr>
              <a:t>regards to clinical factors, a worse patient performance status, as well as the tumor growth rate at baseline have been identified as negative predictors of response to SSA.</a:t>
            </a:r>
          </a:p>
          <a:p>
            <a:pPr lvl="0" algn="just" rtl="0">
              <a:buClr>
                <a:srgbClr val="FF0000"/>
              </a:buClr>
              <a:buFont typeface="Wingdings" panose="05000000000000000000" pitchFamily="2" charset="2"/>
              <a:buChar char="§"/>
            </a:pPr>
            <a:endParaRPr lang="en-US" sz="2400" b="1" dirty="0">
              <a:solidFill>
                <a:prstClr val="black"/>
              </a:solidFill>
            </a:endParaRPr>
          </a:p>
          <a:p>
            <a:pPr algn="just" rtl="0">
              <a:buClr>
                <a:srgbClr val="FF0000"/>
              </a:buClr>
              <a:buFont typeface="Wingdings" panose="05000000000000000000" pitchFamily="2" charset="2"/>
              <a:buChar char="§"/>
            </a:pPr>
            <a:endParaRPr lang="en-US" sz="2400" dirty="0" smtClean="0"/>
          </a:p>
        </p:txBody>
      </p:sp>
    </p:spTree>
    <p:extLst>
      <p:ext uri="{BB962C8B-B14F-4D97-AF65-F5344CB8AC3E}">
        <p14:creationId xmlns:p14="http://schemas.microsoft.com/office/powerpoint/2010/main" val="3652233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00B0F0"/>
                </a:solidFill>
                <a:latin typeface="Arial" panose="020B0604020202020204" pitchFamily="34" charset="0"/>
                <a:cs typeface="+mn-cs"/>
              </a:rPr>
              <a:t>Long acting </a:t>
            </a:r>
            <a:r>
              <a:rPr lang="en-US" sz="3200" b="1" dirty="0" err="1">
                <a:solidFill>
                  <a:srgbClr val="00B0F0"/>
                </a:solidFill>
                <a:latin typeface="Arial" panose="020B0604020202020204" pitchFamily="34" charset="0"/>
                <a:cs typeface="+mn-cs"/>
              </a:rPr>
              <a:t>Somatostatin</a:t>
            </a:r>
            <a:r>
              <a:rPr lang="en-US" sz="3200" b="1" dirty="0">
                <a:solidFill>
                  <a:srgbClr val="00B0F0"/>
                </a:solidFill>
                <a:latin typeface="Arial" panose="020B0604020202020204" pitchFamily="34" charset="0"/>
                <a:cs typeface="+mn-cs"/>
              </a:rPr>
              <a:t> analog in pancreatic NET</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599248"/>
            <a:ext cx="10515600" cy="4562296"/>
          </a:xfrm>
        </p:spPr>
        <p:txBody>
          <a:bodyPr>
            <a:normAutofit/>
          </a:bodyPr>
          <a:lstStyle/>
          <a:p>
            <a:pPr algn="just" rtl="0">
              <a:buClr>
                <a:srgbClr val="FF0000"/>
              </a:buClr>
              <a:buFont typeface="Wingdings" panose="05000000000000000000" pitchFamily="2" charset="2"/>
              <a:buChar char="§"/>
            </a:pPr>
            <a:r>
              <a:rPr lang="en-US" sz="2500" dirty="0" smtClean="0"/>
              <a:t>On </a:t>
            </a:r>
            <a:r>
              <a:rPr lang="en-US" sz="2500" dirty="0"/>
              <a:t>the other hand, it should be underlined that the optimal candidates for SSA therapy are well differentiated low-grade </a:t>
            </a:r>
            <a:r>
              <a:rPr lang="en-US" sz="2500" dirty="0" smtClean="0"/>
              <a:t>NETs.</a:t>
            </a:r>
            <a:endParaRPr lang="en-US" sz="2400" dirty="0" smtClean="0"/>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Most </a:t>
            </a:r>
            <a:r>
              <a:rPr lang="en-US" sz="2400" dirty="0"/>
              <a:t>of data are obtained on low-grade GEP NETs. In this setting, median PFS ranges about 25–30 months in patients with radiologic or symptomatic progression under therapy with SSAs at standard doses</a:t>
            </a:r>
            <a:r>
              <a:rPr lang="fa-IR" sz="2400" dirty="0"/>
              <a:t>.</a:t>
            </a:r>
          </a:p>
          <a:p>
            <a:pPr marL="0" indent="0" algn="just" rtl="0">
              <a:buClr>
                <a:srgbClr val="FF0000"/>
              </a:buClr>
              <a:buNone/>
            </a:pPr>
            <a:endParaRPr lang="en-US" sz="2500" dirty="0" smtClean="0"/>
          </a:p>
        </p:txBody>
      </p:sp>
    </p:spTree>
    <p:extLst>
      <p:ext uri="{BB962C8B-B14F-4D97-AF65-F5344CB8AC3E}">
        <p14:creationId xmlns:p14="http://schemas.microsoft.com/office/powerpoint/2010/main" val="27845980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t-IT" sz="3600" b="1" dirty="0">
                <a:solidFill>
                  <a:srgbClr val="00B0F0"/>
                </a:solidFill>
                <a:latin typeface="Arial" panose="020B0604020202020204" pitchFamily="34" charset="0"/>
                <a:cs typeface="+mn-cs"/>
              </a:rPr>
              <a:t>lutetium Lu 177 dotatate in pancreatic NET </a:t>
            </a:r>
            <a:endParaRPr lang="fa-IR" sz="3600"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2"/>
          <a:stretch>
            <a:fillRect/>
          </a:stretch>
        </p:blipFill>
        <p:spPr>
          <a:xfrm>
            <a:off x="2475817" y="1968023"/>
            <a:ext cx="7391400" cy="2995864"/>
          </a:xfrm>
          <a:prstGeom prst="rect">
            <a:avLst/>
          </a:prstGeom>
        </p:spPr>
      </p:pic>
    </p:spTree>
    <p:extLst>
      <p:ext uri="{BB962C8B-B14F-4D97-AF65-F5344CB8AC3E}">
        <p14:creationId xmlns:p14="http://schemas.microsoft.com/office/powerpoint/2010/main" val="9315131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t-IT" sz="3600" b="1" dirty="0">
                <a:solidFill>
                  <a:srgbClr val="00B0F0"/>
                </a:solidFill>
                <a:latin typeface="Arial" panose="020B0604020202020204" pitchFamily="34" charset="0"/>
                <a:cs typeface="+mn-cs"/>
              </a:rPr>
              <a:t>lutetium Lu 177 dotatate in pancreatic NET </a:t>
            </a:r>
            <a:endParaRPr lang="fa-IR" sz="3600"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2"/>
          <a:stretch>
            <a:fillRect/>
          </a:stretch>
        </p:blipFill>
        <p:spPr>
          <a:xfrm>
            <a:off x="838200" y="1563444"/>
            <a:ext cx="5848350" cy="2685245"/>
          </a:xfrm>
          <a:prstGeom prst="rect">
            <a:avLst/>
          </a:prstGeom>
        </p:spPr>
      </p:pic>
      <p:pic>
        <p:nvPicPr>
          <p:cNvPr id="6" name="Picture 5"/>
          <p:cNvPicPr>
            <a:picLocks noChangeAspect="1"/>
          </p:cNvPicPr>
          <p:nvPr/>
        </p:nvPicPr>
        <p:blipFill>
          <a:blip r:embed="rId3"/>
          <a:stretch>
            <a:fillRect/>
          </a:stretch>
        </p:blipFill>
        <p:spPr>
          <a:xfrm>
            <a:off x="6171517" y="2984852"/>
            <a:ext cx="5333317" cy="2527674"/>
          </a:xfrm>
          <a:prstGeom prst="rect">
            <a:avLst/>
          </a:prstGeom>
        </p:spPr>
      </p:pic>
    </p:spTree>
    <p:extLst>
      <p:ext uri="{BB962C8B-B14F-4D97-AF65-F5344CB8AC3E}">
        <p14:creationId xmlns:p14="http://schemas.microsoft.com/office/powerpoint/2010/main" val="14082126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t-IT" sz="3600" b="1" dirty="0">
                <a:solidFill>
                  <a:srgbClr val="00B0F0"/>
                </a:solidFill>
                <a:latin typeface="Arial" panose="020B0604020202020204" pitchFamily="34" charset="0"/>
                <a:cs typeface="+mn-cs"/>
              </a:rPr>
              <a:t>lutetium Lu 177 dotatate in pancreatic NET </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369255"/>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600535"/>
            <a:ext cx="10515600" cy="4562296"/>
          </a:xfrm>
        </p:spPr>
        <p:txBody>
          <a:bodyPr>
            <a:normAutofit/>
          </a:bodyPr>
          <a:lstStyle/>
          <a:p>
            <a:pPr algn="just" rtl="0">
              <a:buClr>
                <a:srgbClr val="FF0000"/>
              </a:buClr>
              <a:buFont typeface="Wingdings" panose="05000000000000000000" pitchFamily="2" charset="2"/>
              <a:buChar char="§"/>
            </a:pPr>
            <a:r>
              <a:rPr lang="en-US" sz="2400" dirty="0"/>
              <a:t>On </a:t>
            </a:r>
            <a:r>
              <a:rPr lang="en-US" sz="2400" b="1" dirty="0"/>
              <a:t>23 April 2024</a:t>
            </a:r>
            <a:r>
              <a:rPr lang="en-US" sz="2400" dirty="0"/>
              <a:t>, the US Food and Drug Administration (FDA) approved lutetium Lu 177 dotatate </a:t>
            </a:r>
            <a:r>
              <a:rPr lang="en-US" sz="2400" dirty="0" smtClean="0"/>
              <a:t>for pediatric </a:t>
            </a:r>
            <a:r>
              <a:rPr lang="en-US" sz="2400" dirty="0"/>
              <a:t>patients 12 years and older with </a:t>
            </a:r>
            <a:r>
              <a:rPr lang="en-US" sz="2400" dirty="0" err="1"/>
              <a:t>somatostatin</a:t>
            </a:r>
            <a:r>
              <a:rPr lang="en-US" sz="2400" dirty="0"/>
              <a:t> receptor (SSTR)-positive </a:t>
            </a:r>
            <a:r>
              <a:rPr lang="en-US" sz="2400" dirty="0" err="1"/>
              <a:t>gastroenteropancreatic</a:t>
            </a:r>
            <a:r>
              <a:rPr lang="en-US" sz="2400" dirty="0"/>
              <a:t> neuroendocrine </a:t>
            </a:r>
            <a:r>
              <a:rPr lang="en-US" sz="2400" dirty="0" err="1"/>
              <a:t>tumours</a:t>
            </a:r>
            <a:r>
              <a:rPr lang="en-US" sz="2400" dirty="0"/>
              <a:t> (</a:t>
            </a:r>
            <a:r>
              <a:rPr lang="en-US" sz="2400" dirty="0" smtClean="0"/>
              <a:t>GEP-NETs).</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You </a:t>
            </a:r>
            <a:r>
              <a:rPr lang="en-US" sz="2400" dirty="0"/>
              <a:t>should stop taking your long-acting </a:t>
            </a:r>
            <a:r>
              <a:rPr lang="en-US" sz="2400" dirty="0" err="1"/>
              <a:t>somatostatin</a:t>
            </a:r>
            <a:r>
              <a:rPr lang="en-US" sz="2400" dirty="0"/>
              <a:t> analog at least 4 weeks before LUTATHERA treatment. You may continue taking short-acting </a:t>
            </a:r>
            <a:r>
              <a:rPr lang="en-US" sz="2400" dirty="0" err="1"/>
              <a:t>somatostatin</a:t>
            </a:r>
            <a:r>
              <a:rPr lang="en-US" sz="2400" dirty="0"/>
              <a:t> analogs up to 24 hours before your LUTATHERA treatment. Avoid repeated high doses of glucocorticoids during treatment with </a:t>
            </a:r>
            <a:r>
              <a:rPr lang="en-US" sz="2400" dirty="0" smtClean="0"/>
              <a:t>LUTATHERA.</a:t>
            </a:r>
          </a:p>
          <a:p>
            <a:pPr algn="just" rtl="0">
              <a:buClr>
                <a:srgbClr val="FF0000"/>
              </a:buClr>
              <a:buFont typeface="Wingdings" panose="05000000000000000000" pitchFamily="2" charset="2"/>
              <a:buChar char="§"/>
            </a:pPr>
            <a:endParaRPr lang="en-US" sz="2400" dirty="0" smtClean="0"/>
          </a:p>
        </p:txBody>
      </p:sp>
    </p:spTree>
    <p:extLst>
      <p:ext uri="{BB962C8B-B14F-4D97-AF65-F5344CB8AC3E}">
        <p14:creationId xmlns:p14="http://schemas.microsoft.com/office/powerpoint/2010/main" val="12456888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t-IT" sz="3600" b="1" dirty="0">
                <a:solidFill>
                  <a:srgbClr val="00B0F0"/>
                </a:solidFill>
                <a:latin typeface="Arial" panose="020B0604020202020204" pitchFamily="34" charset="0"/>
                <a:cs typeface="+mn-cs"/>
              </a:rPr>
              <a:t>lutetium Lu 177 dotatate in pancreatic NET </a:t>
            </a:r>
            <a:endParaRPr lang="fa-IR" b="1" dirty="0">
              <a:solidFill>
                <a:srgbClr val="00B0F0"/>
              </a:solidFill>
              <a:effectLst>
                <a:outerShdw blurRad="38100" dist="38100" dir="2700000" algn="tl">
                  <a:srgbClr val="000000">
                    <a:alpha val="43137"/>
                  </a:srgbClr>
                </a:outerShdw>
              </a:effectLst>
            </a:endParaRPr>
          </a:p>
        </p:txBody>
      </p:sp>
      <p:cxnSp>
        <p:nvCxnSpPr>
          <p:cNvPr id="5" name="Straight Connector 4"/>
          <p:cNvCxnSpPr/>
          <p:nvPr/>
        </p:nvCxnSpPr>
        <p:spPr>
          <a:xfrm>
            <a:off x="838200" y="1420770"/>
            <a:ext cx="10666634" cy="87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573122"/>
            <a:ext cx="10515600" cy="4562296"/>
          </a:xfrm>
        </p:spPr>
        <p:txBody>
          <a:bodyPr>
            <a:normAutofit/>
          </a:bodyPr>
          <a:lstStyle/>
          <a:p>
            <a:pPr algn="just" rtl="0">
              <a:buClr>
                <a:srgbClr val="FF0000"/>
              </a:buClr>
              <a:buFont typeface="Wingdings" panose="05000000000000000000" pitchFamily="2" charset="2"/>
              <a:buChar char="§"/>
            </a:pPr>
            <a:r>
              <a:rPr lang="en-US" sz="2400" dirty="0" smtClean="0"/>
              <a:t>PRRT </a:t>
            </a:r>
            <a:r>
              <a:rPr lang="en-US" sz="2400" dirty="0"/>
              <a:t>drugs act by delivering radioactivity directly to the cancer cells, enhancing the cell-killing ability of the </a:t>
            </a:r>
            <a:r>
              <a:rPr lang="en-US" sz="2400" dirty="0" smtClean="0"/>
              <a:t>treatment.</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r>
              <a:rPr lang="en-US" sz="2400" dirty="0" smtClean="0"/>
              <a:t>In </a:t>
            </a:r>
            <a:r>
              <a:rPr lang="en-US" sz="2400" dirty="0"/>
              <a:t>fact, patients who were treated with </a:t>
            </a:r>
            <a:r>
              <a:rPr lang="en-US" sz="2400" dirty="0" err="1"/>
              <a:t>Lutathera</a:t>
            </a:r>
            <a:r>
              <a:rPr lang="en-US" sz="2400" dirty="0"/>
              <a:t> in the clinical trial had a 79 percent reduction in risk of disease progression or death, as compared to patients treated with </a:t>
            </a:r>
            <a:r>
              <a:rPr lang="en-US" sz="2400" dirty="0" err="1"/>
              <a:t>octreotide</a:t>
            </a:r>
            <a:r>
              <a:rPr lang="en-US" sz="2400" dirty="0"/>
              <a:t> alone</a:t>
            </a:r>
            <a:r>
              <a:rPr lang="en-US" sz="2400" dirty="0" smtClean="0"/>
              <a:t>.</a:t>
            </a:r>
          </a:p>
          <a:p>
            <a:pPr algn="just" rtl="0">
              <a:buClr>
                <a:srgbClr val="FF0000"/>
              </a:buClr>
              <a:buFont typeface="Wingdings" panose="05000000000000000000" pitchFamily="2" charset="2"/>
              <a:buChar char="§"/>
            </a:pPr>
            <a:endParaRPr lang="en-US" sz="2400" dirty="0" smtClean="0"/>
          </a:p>
          <a:p>
            <a:pPr algn="just" rtl="0">
              <a:buClr>
                <a:srgbClr val="FF0000"/>
              </a:buClr>
              <a:buFont typeface="Wingdings" panose="05000000000000000000" pitchFamily="2" charset="2"/>
              <a:buChar char="§"/>
            </a:pPr>
            <a:endParaRPr lang="en-US" sz="2400" dirty="0" smtClean="0"/>
          </a:p>
        </p:txBody>
      </p:sp>
    </p:spTree>
    <p:extLst>
      <p:ext uri="{BB962C8B-B14F-4D97-AF65-F5344CB8AC3E}">
        <p14:creationId xmlns:p14="http://schemas.microsoft.com/office/powerpoint/2010/main" val="24659903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78264" y="2620448"/>
            <a:ext cx="5857875" cy="3810000"/>
          </a:xfrm>
          <a:prstGeom prst="rect">
            <a:avLst/>
          </a:prstGeom>
        </p:spPr>
      </p:pic>
      <p:pic>
        <p:nvPicPr>
          <p:cNvPr id="6" name="Picture 5"/>
          <p:cNvPicPr>
            <a:picLocks noChangeAspect="1"/>
          </p:cNvPicPr>
          <p:nvPr/>
        </p:nvPicPr>
        <p:blipFill>
          <a:blip r:embed="rId3"/>
          <a:stretch>
            <a:fillRect/>
          </a:stretch>
        </p:blipFill>
        <p:spPr>
          <a:xfrm>
            <a:off x="876837" y="222342"/>
            <a:ext cx="10460731" cy="2202623"/>
          </a:xfrm>
          <a:prstGeom prst="rect">
            <a:avLst/>
          </a:prstGeom>
        </p:spPr>
      </p:pic>
      <p:pic>
        <p:nvPicPr>
          <p:cNvPr id="7" name="Picture 6"/>
          <p:cNvPicPr>
            <a:picLocks noChangeAspect="1"/>
          </p:cNvPicPr>
          <p:nvPr/>
        </p:nvPicPr>
        <p:blipFill>
          <a:blip r:embed="rId4"/>
          <a:stretch>
            <a:fillRect/>
          </a:stretch>
        </p:blipFill>
        <p:spPr>
          <a:xfrm>
            <a:off x="1148231" y="405238"/>
            <a:ext cx="1962150" cy="352425"/>
          </a:xfrm>
          <a:prstGeom prst="rect">
            <a:avLst/>
          </a:prstGeom>
        </p:spPr>
      </p:pic>
    </p:spTree>
    <p:extLst>
      <p:ext uri="{BB962C8B-B14F-4D97-AF65-F5344CB8AC3E}">
        <p14:creationId xmlns:p14="http://schemas.microsoft.com/office/powerpoint/2010/main" val="16153809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778728"/>
            <a:ext cx="6087292" cy="4562475"/>
          </a:xfrm>
          <a:prstGeom prst="rect">
            <a:avLst/>
          </a:prstGeom>
        </p:spPr>
      </p:pic>
      <p:pic>
        <p:nvPicPr>
          <p:cNvPr id="6" name="Picture 5"/>
          <p:cNvPicPr>
            <a:picLocks noChangeAspect="1"/>
          </p:cNvPicPr>
          <p:nvPr/>
        </p:nvPicPr>
        <p:blipFill>
          <a:blip r:embed="rId3"/>
          <a:stretch>
            <a:fillRect/>
          </a:stretch>
        </p:blipFill>
        <p:spPr>
          <a:xfrm>
            <a:off x="5812972" y="778728"/>
            <a:ext cx="6379028" cy="4562475"/>
          </a:xfrm>
          <a:prstGeom prst="rect">
            <a:avLst/>
          </a:prstGeom>
        </p:spPr>
      </p:pic>
    </p:spTree>
    <p:extLst>
      <p:ext uri="{BB962C8B-B14F-4D97-AF65-F5344CB8AC3E}">
        <p14:creationId xmlns:p14="http://schemas.microsoft.com/office/powerpoint/2010/main" val="158624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p:nvPr>
        </p:nvSpPr>
        <p:spPr>
          <a:xfrm>
            <a:off x="748047" y="581470"/>
            <a:ext cx="10515600" cy="1204183"/>
          </a:xfrm>
        </p:spPr>
        <p:txBody>
          <a:bodyPr>
            <a:normAutofit/>
          </a:bodyPr>
          <a:lstStyle/>
          <a:p>
            <a:pPr algn="ctr"/>
            <a:r>
              <a:rPr lang="en-US" sz="4000" b="1" dirty="0" smtClean="0">
                <a:solidFill>
                  <a:srgbClr val="FFC000"/>
                </a:solidFill>
                <a:effectLst>
                  <a:outerShdw blurRad="38100" dist="38100" dir="2700000" algn="tl">
                    <a:srgbClr val="000000">
                      <a:alpha val="43137"/>
                    </a:srgbClr>
                  </a:outerShdw>
                </a:effectLst>
              </a:rPr>
              <a:t>Thank you for your attention</a:t>
            </a:r>
            <a:r>
              <a:rPr lang="fa-IR" sz="4000" b="1" dirty="0" smtClean="0">
                <a:solidFill>
                  <a:srgbClr val="FFC000"/>
                </a:solidFill>
                <a:effectLst>
                  <a:outerShdw blurRad="38100" dist="38100" dir="2700000" algn="tl">
                    <a:srgbClr val="000000">
                      <a:alpha val="43137"/>
                    </a:srgbClr>
                  </a:outerShdw>
                </a:effectLst>
              </a:rPr>
              <a:t> </a:t>
            </a:r>
            <a:endParaRPr lang="fa-IR" sz="4000" b="1" dirty="0">
              <a:solidFill>
                <a:srgbClr val="FFC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stretch>
            <a:fillRect/>
          </a:stretch>
        </p:blipFill>
        <p:spPr>
          <a:xfrm>
            <a:off x="3138822" y="1785653"/>
            <a:ext cx="5734050" cy="4038600"/>
          </a:xfrm>
          <a:prstGeom prst="rect">
            <a:avLst/>
          </a:prstGeom>
        </p:spPr>
      </p:pic>
    </p:spTree>
    <p:extLst>
      <p:ext uri="{BB962C8B-B14F-4D97-AF65-F5344CB8AC3E}">
        <p14:creationId xmlns:p14="http://schemas.microsoft.com/office/powerpoint/2010/main" val="2765378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501" y="1690688"/>
            <a:ext cx="10232997" cy="4695598"/>
          </a:xfrm>
        </p:spPr>
        <p:txBody>
          <a:bodyPr>
            <a:normAutofit/>
          </a:bodyPr>
          <a:lstStyle/>
          <a:p>
            <a:pPr marL="0" indent="0" algn="just" rtl="0">
              <a:buClr>
                <a:srgbClr val="FF0000"/>
              </a:buClr>
              <a:buNone/>
            </a:pPr>
            <a:endParaRPr lang="en-US" sz="2600" dirty="0" smtClean="0"/>
          </a:p>
          <a:p>
            <a:pPr algn="just" rtl="0">
              <a:buClr>
                <a:srgbClr val="FF0000"/>
              </a:buClr>
              <a:buFont typeface="Wingdings" panose="05000000000000000000" pitchFamily="2" charset="2"/>
              <a:buChar char="Ø"/>
            </a:pPr>
            <a:endParaRPr lang="en-US" sz="2600" dirty="0" smtClean="0"/>
          </a:p>
          <a:p>
            <a:pPr algn="just" rtl="0">
              <a:buClr>
                <a:srgbClr val="FF0000"/>
              </a:buClr>
              <a:buFont typeface="Wingdings" panose="05000000000000000000" pitchFamily="2" charset="2"/>
              <a:buChar char="Ø"/>
            </a:pPr>
            <a:endParaRPr lang="en-US" sz="2600" dirty="0" smtClean="0"/>
          </a:p>
          <a:p>
            <a:pPr algn="just" rtl="0">
              <a:buClr>
                <a:srgbClr val="FF0000"/>
              </a:buClr>
              <a:buFont typeface="Wingdings" panose="05000000000000000000" pitchFamily="2" charset="2"/>
              <a:buChar char="Ø"/>
            </a:pPr>
            <a:endParaRPr lang="en-US" sz="2600" dirty="0" smtClean="0"/>
          </a:p>
          <a:p>
            <a:pPr algn="just" rtl="0">
              <a:buClr>
                <a:srgbClr val="FF0000"/>
              </a:buClr>
              <a:buFont typeface="Wingdings" panose="05000000000000000000" pitchFamily="2" charset="2"/>
              <a:buChar char="§"/>
            </a:pPr>
            <a:endParaRPr lang="fa-IR" sz="2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4961" y="0"/>
            <a:ext cx="6578221" cy="6858000"/>
          </a:xfrm>
          <a:prstGeom prst="rect">
            <a:avLst/>
          </a:prstGeom>
        </p:spPr>
      </p:pic>
      <p:cxnSp>
        <p:nvCxnSpPr>
          <p:cNvPr id="4" name="Straight Arrow Connector 3"/>
          <p:cNvCxnSpPr/>
          <p:nvPr/>
        </p:nvCxnSpPr>
        <p:spPr>
          <a:xfrm>
            <a:off x="2743200" y="3538182"/>
            <a:ext cx="177421" cy="2047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3335628" y="888642"/>
            <a:ext cx="1906073" cy="167426"/>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743200" y="5653825"/>
            <a:ext cx="5705341" cy="425003"/>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119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9249</TotalTime>
  <Words>3573</Words>
  <Application>Microsoft Office PowerPoint</Application>
  <PresentationFormat>Widescreen</PresentationFormat>
  <Paragraphs>497</Paragraphs>
  <Slides>89</Slides>
  <Notes>4</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89</vt:i4>
      </vt:variant>
    </vt:vector>
  </HeadingPairs>
  <TitlesOfParts>
    <vt:vector size="96" baseType="lpstr">
      <vt:lpstr>Arial</vt:lpstr>
      <vt:lpstr>Calibri</vt:lpstr>
      <vt:lpstr>Calibri Light</vt:lpstr>
      <vt:lpstr>Courier New</vt:lpstr>
      <vt:lpstr>Times New Roman</vt:lpstr>
      <vt:lpstr>Wingdings</vt:lpstr>
      <vt:lpstr>Office Theme</vt:lpstr>
      <vt:lpstr>IN THE NAME OF GOD</vt:lpstr>
      <vt:lpstr>Patient history</vt:lpstr>
      <vt:lpstr>Chief complaint</vt:lpstr>
      <vt:lpstr>Present illness </vt:lpstr>
      <vt:lpstr>Present illness </vt:lpstr>
      <vt:lpstr>Present illness </vt:lpstr>
      <vt:lpstr>Present illness </vt:lpstr>
      <vt:lpstr>PowerPoint Presentation</vt:lpstr>
      <vt:lpstr>PowerPoint Presentation</vt:lpstr>
      <vt:lpstr>Present illness </vt:lpstr>
      <vt:lpstr>Present illness </vt:lpstr>
      <vt:lpstr>PowerPoint Presentation</vt:lpstr>
      <vt:lpstr>PowerPoint Presentation</vt:lpstr>
      <vt:lpstr>Present illness </vt:lpstr>
      <vt:lpstr>Present illness </vt:lpstr>
      <vt:lpstr>PowerPoint Presentation</vt:lpstr>
      <vt:lpstr>PowerPoint Presentation</vt:lpstr>
      <vt:lpstr>Present illness </vt:lpstr>
      <vt:lpstr>Present illness </vt:lpstr>
      <vt:lpstr>PowerPoint Presentation</vt:lpstr>
      <vt:lpstr>PowerPoint Presentation</vt:lpstr>
      <vt:lpstr>Present illness </vt:lpstr>
      <vt:lpstr>PowerPoint Presentation</vt:lpstr>
      <vt:lpstr>PowerPoint Presentation</vt:lpstr>
      <vt:lpstr>Present illness </vt:lpstr>
      <vt:lpstr>Present illness </vt:lpstr>
      <vt:lpstr>PowerPoint Presentation</vt:lpstr>
      <vt:lpstr>PowerPoint Presentation</vt:lpstr>
      <vt:lpstr>Present illness (98/11/9)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 illness </vt:lpstr>
      <vt:lpstr>Last tests</vt:lpstr>
      <vt:lpstr>PowerPoint Presentation</vt:lpstr>
      <vt:lpstr>FH </vt:lpstr>
      <vt:lpstr>DH</vt:lpstr>
      <vt:lpstr>PSH </vt:lpstr>
      <vt:lpstr> PMH/PSH </vt:lpstr>
      <vt:lpstr> ROS </vt:lpstr>
      <vt:lpstr>P/E</vt:lpstr>
      <vt:lpstr> P/E </vt:lpstr>
      <vt:lpstr>PowerPoint Presentation</vt:lpstr>
      <vt:lpstr>PowerPoint Presentation</vt:lpstr>
      <vt:lpstr>Problem list </vt:lpstr>
      <vt:lpstr>AGENDA</vt:lpstr>
      <vt:lpstr>CRH/ACTH cosecreting tumor</vt:lpstr>
      <vt:lpstr>PowerPoint Presentation</vt:lpstr>
      <vt:lpstr>CRH/ACTH cosecreting tumor</vt:lpstr>
      <vt:lpstr>CRH/ACTH cosecreting tumor</vt:lpstr>
      <vt:lpstr>CRH/ACTH cosecreting tumor</vt:lpstr>
      <vt:lpstr>Pancreatic NET(epidemiology &amp; management)</vt:lpstr>
      <vt:lpstr>Pancreatic NET(epidemiology &amp; management)</vt:lpstr>
      <vt:lpstr>Pancreatic NET(epidemiology &amp; management)</vt:lpstr>
      <vt:lpstr>Pancreatic NET(epidemiology &amp; management)</vt:lpstr>
      <vt:lpstr>Pancreatic NET(epidemiology &amp; management)</vt:lpstr>
      <vt:lpstr>Pancreatic NET(epidemiology &amp; management)</vt:lpstr>
      <vt:lpstr>Pancreatic NET(epidemiology &amp; management)</vt:lpstr>
      <vt:lpstr>Pancreatic NET(epidemiology &amp; management)</vt:lpstr>
      <vt:lpstr>Pancreatic NET(epidemiology &amp; management)</vt:lpstr>
      <vt:lpstr>Pancreatic NET(epidemiology &amp; management)</vt:lpstr>
      <vt:lpstr>Pancreatic NET(epidemiology &amp; management)</vt:lpstr>
      <vt:lpstr>Pancreatic NET(epidemiology &amp; management)</vt:lpstr>
      <vt:lpstr>Pancreatic NET(epidemiology &amp; management)</vt:lpstr>
      <vt:lpstr>Radiofrequency ablation in  pancreatic NET </vt:lpstr>
      <vt:lpstr>Radiofrequency ablation in  pancreatic NET </vt:lpstr>
      <vt:lpstr>Radiofrequency ablation in  pancreatic NET </vt:lpstr>
      <vt:lpstr>Radiofrequency ablation in  pancreatic NET </vt:lpstr>
      <vt:lpstr>Radiofrequency ablation in  pancreatic NET </vt:lpstr>
      <vt:lpstr>Radiofrequency ablation in  pancreatic NET </vt:lpstr>
      <vt:lpstr>Long acting Somatostatin analog in pancreatic NET</vt:lpstr>
      <vt:lpstr>Long acting Somatostatin analog in pancreatic NET</vt:lpstr>
      <vt:lpstr>Long acting Somatostatin analog in pancreatic NET</vt:lpstr>
      <vt:lpstr>Long acting Somatostatin analog in pancreatic NET</vt:lpstr>
      <vt:lpstr>Long acting Somatostatin analog in pancreatic NET</vt:lpstr>
      <vt:lpstr>Long acting Somatostatin analog in pancreatic NET</vt:lpstr>
      <vt:lpstr>lutetium Lu 177 dotatate in pancreatic NET </vt:lpstr>
      <vt:lpstr>lutetium Lu 177 dotatate in pancreatic NET </vt:lpstr>
      <vt:lpstr>lutetium Lu 177 dotatate in pancreatic NET </vt:lpstr>
      <vt:lpstr>lutetium Lu 177 dotatate in pancreatic NET </vt:lpstr>
      <vt:lpstr>PowerPoint Presentation</vt:lpstr>
      <vt:lpstr>PowerPoint Presentation</vt:lpstr>
      <vt:lpstr>Thank you for your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Saloon3</cp:lastModifiedBy>
  <cp:revision>703</cp:revision>
  <dcterms:created xsi:type="dcterms:W3CDTF">2023-11-08T17:09:54Z</dcterms:created>
  <dcterms:modified xsi:type="dcterms:W3CDTF">2024-06-24T03:43:17Z</dcterms:modified>
</cp:coreProperties>
</file>