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9" r:id="rId2"/>
    <p:sldId id="256" r:id="rId3"/>
    <p:sldId id="257" r:id="rId4"/>
    <p:sldId id="258" r:id="rId5"/>
    <p:sldId id="262" r:id="rId6"/>
    <p:sldId id="263" r:id="rId7"/>
    <p:sldId id="264" r:id="rId8"/>
    <p:sldId id="265" r:id="rId9"/>
    <p:sldId id="267" r:id="rId10"/>
    <p:sldId id="266" r:id="rId11"/>
    <p:sldId id="269" r:id="rId12"/>
    <p:sldId id="268" r:id="rId13"/>
    <p:sldId id="270" r:id="rId14"/>
    <p:sldId id="271" r:id="rId15"/>
    <p:sldId id="272" r:id="rId16"/>
    <p:sldId id="273" r:id="rId17"/>
    <p:sldId id="274" r:id="rId18"/>
    <p:sldId id="275" r:id="rId19"/>
    <p:sldId id="276" r:id="rId20"/>
    <p:sldId id="279" r:id="rId21"/>
    <p:sldId id="280" r:id="rId22"/>
    <p:sldId id="278" r:id="rId23"/>
    <p:sldId id="277" r:id="rId24"/>
    <p:sldId id="281" r:id="rId25"/>
    <p:sldId id="282" r:id="rId26"/>
    <p:sldId id="283" r:id="rId27"/>
    <p:sldId id="284"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52"/>
    <a:srgbClr val="B4005A"/>
    <a:srgbClr val="CC0066"/>
    <a:srgbClr val="DDA09F"/>
    <a:srgbClr val="39471D"/>
    <a:srgbClr val="FF61B0"/>
    <a:srgbClr val="FF379B"/>
    <a:srgbClr val="9900FF"/>
    <a:srgbClr val="C76361"/>
    <a:srgbClr val="D07C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FD46C-32B7-4356-A428-E5921A0C03AF}" type="datetimeFigureOut">
              <a:rPr lang="en-US" smtClean="0"/>
              <a:pPr/>
              <a:t>5/19/2016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874F21-DCCD-4682-9FEB-28C8E55F91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مطالبی</a:t>
            </a:r>
            <a:r>
              <a:rPr lang="fa-IR" baseline="0" dirty="0" smtClean="0"/>
              <a:t> رو که باهم مرور می کنیم شامل </a:t>
            </a:r>
          </a:p>
          <a:p>
            <a:r>
              <a:rPr lang="fa-IR" baseline="0" dirty="0" smtClean="0"/>
              <a:t>یک مقدمه کوتاهی رو خدمتتون عرض می کنم</a:t>
            </a:r>
          </a:p>
          <a:p>
            <a:r>
              <a:rPr lang="fa-IR" baseline="0" dirty="0" smtClean="0"/>
              <a:t>بعد می پردازیم به روزه داری در گروه های ویژه</a:t>
            </a:r>
          </a:p>
          <a:p>
            <a:r>
              <a:rPr lang="fa-IR" baseline="0" dirty="0" smtClean="0"/>
              <a:t>عادات غذایی نادرست و برخی مشکلاتی که ممکن است افراد در این ماه با آن مواحه شود و راهکارهایی که می توان برای آن ارائه داد.</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چرا که روزه داری با کاهش وزن و کاهش چربیهای خون همراه است.</a:t>
            </a:r>
          </a:p>
          <a:p>
            <a:r>
              <a:rPr lang="fa-IR" dirty="0" smtClean="0"/>
              <a:t>توجه به دو نکته در این افراد حائز</a:t>
            </a:r>
            <a:r>
              <a:rPr lang="fa-IR" baseline="0" dirty="0" smtClean="0"/>
              <a:t> اهمیت است.</a:t>
            </a:r>
          </a:p>
          <a:p>
            <a:r>
              <a:rPr lang="fa-IR" baseline="0" dirty="0" smtClean="0"/>
              <a:t>در صورتیکه این افرارد برای کنترل پر فشاری خون از داروهای مدر استفاده می کنند لازم است با نظر پزشک دوز آنها برای جلوگیری از کم ابی کاهش پیدا کند.</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smtClean="0"/>
          </a:p>
          <a:p>
            <a:r>
              <a:rPr lang="fa-IR" dirty="0" smtClean="0"/>
              <a:t>چرا که کاهش قند</a:t>
            </a:r>
            <a:r>
              <a:rPr lang="fa-IR" baseline="0" dirty="0" smtClean="0"/>
              <a:t> خون و کم آبی باعث</a:t>
            </a:r>
          </a:p>
          <a:p>
            <a:r>
              <a:rPr lang="fa-IR" baseline="0" dirty="0" smtClean="0"/>
              <a:t>که خود می تواند اثرات تشدیدی بر آزاد سازی کاته کولامین ها داشته باشد.</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برای کاهش بروز این سردرد ها لازم است که</a:t>
            </a:r>
            <a:r>
              <a:rPr lang="fa-IR" baseline="0" dirty="0" smtClean="0"/>
              <a:t> حتما</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kern="1200" baseline="0" dirty="0" smtClean="0">
                <a:solidFill>
                  <a:schemeClr val="tx1"/>
                </a:solidFill>
                <a:latin typeface="+mn-lt"/>
                <a:ea typeface="+mn-ea"/>
                <a:cs typeface="+mn-cs"/>
              </a:rPr>
              <a:t>همون طور که مستحضر هستید وظیفه اصلی كليه ها در بدن، تصفيه ی خون و دفع مواد زايد است، که در صورت</a:t>
            </a:r>
          </a:p>
          <a:p>
            <a:r>
              <a:rPr lang="fa-IR" sz="1200" kern="1200" baseline="0" dirty="0" smtClean="0">
                <a:solidFill>
                  <a:schemeClr val="tx1"/>
                </a:solidFill>
                <a:latin typeface="+mn-lt"/>
                <a:ea typeface="+mn-ea"/>
                <a:cs typeface="+mn-cs"/>
              </a:rPr>
              <a:t>ی که بدن دچار کم آبی بشه، کلیه ها نمی توانند وظیفه ی خود را به خوبی انجام دهند.</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قسمت دوم صحبتم اختصاص</a:t>
            </a:r>
            <a:r>
              <a:rPr lang="fa-IR" baseline="0" dirty="0" smtClean="0"/>
              <a:t> داره به عادات غذایی نادرست در ماه م</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kern="1200" baseline="0" dirty="0" smtClean="0">
                <a:solidFill>
                  <a:schemeClr val="tx1"/>
                </a:solidFill>
                <a:latin typeface="+mn-lt"/>
                <a:ea typeface="+mn-ea"/>
                <a:cs typeface="+mn-cs"/>
              </a:rPr>
              <a:t>یکی از عادات غذايي غلط روزه داران اين است كه به دليل تشنگي زياد، افطار را با</a:t>
            </a:r>
          </a:p>
          <a:p>
            <a:r>
              <a:rPr lang="fa-IR" sz="1200" kern="1200" baseline="0" dirty="0" smtClean="0">
                <a:solidFill>
                  <a:schemeClr val="tx1"/>
                </a:solidFill>
                <a:latin typeface="+mn-lt"/>
                <a:ea typeface="+mn-ea"/>
                <a:cs typeface="+mn-cs"/>
              </a:rPr>
              <a:t>آب سرد و یا نوشیدنی های سرد شروع ميك نند.</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در خیلی از موارد شاهد بودیم</a:t>
            </a:r>
            <a:r>
              <a:rPr lang="fa-IR" baseline="0" dirty="0" smtClean="0"/>
              <a:t> که افراد به جای اینکه کاهش وزن را در این دوران تجربه کنند اما به دلیل افراط در مصرف انواع شیرینی ها دچار  </a:t>
            </a:r>
          </a:p>
          <a:p>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چرا که مصرف زیاد چای و آب می تواند باعث رقیق شدن آنزیم های گوارشی و به دنبال</a:t>
            </a:r>
            <a:r>
              <a:rPr lang="fa-IR" baseline="0" dirty="0" smtClean="0"/>
              <a:t> آن اختلال در هضم مواد غذایی بشه</a:t>
            </a:r>
          </a:p>
          <a:p>
            <a:r>
              <a:rPr lang="fa-IR" baseline="0" dirty="0" smtClean="0"/>
              <a:t>چای یکی از پر طرفدار ترین نوشیدنی های است که معمولا افراد در وعده سحری و افطاری انتخاب می کنند.</a:t>
            </a:r>
          </a:p>
          <a:p>
            <a:r>
              <a:rPr lang="fa-IR" baseline="0" dirty="0" smtClean="0"/>
              <a:t>اما باید این را مد نظر داشته باشیم که </a:t>
            </a:r>
          </a:p>
          <a:p>
            <a:r>
              <a:rPr lang="fa-IR" baseline="0" dirty="0" smtClean="0"/>
              <a:t>چای به دلیل خاصیت مدر بودن آن می تواند باعث کاهش آب و مایعات بدن بشه و اگر با مواد غذایی که حاوی آهن هستند همراه شود می تواند جذب آهن را کاهش دهد.</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از آنجایی که این</a:t>
            </a:r>
            <a:r>
              <a:rPr lang="fa-IR" baseline="0" dirty="0" smtClean="0"/>
              <a:t> قبیل مواد غذایی دیر هضم هستند</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از آنجایی که یک سری از عادات غذایی نادرست با ترس از تشنگی در طول روز و یا عطش </a:t>
            </a:r>
            <a:r>
              <a:rPr lang="fa-IR" baseline="0" dirty="0" smtClean="0"/>
              <a:t>بیش از حد افراد در طول ماه رمضان مرتبط است خوبه که باهم مروری داشته باشیم بر</a:t>
            </a:r>
            <a:r>
              <a:rPr lang="fa-IR" dirty="0" smtClean="0"/>
              <a:t> </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تندرستی و سلامت</a:t>
            </a:r>
            <a:r>
              <a:rPr lang="fa-IR" baseline="0" dirty="0" smtClean="0"/>
              <a:t> هدیه و عطیه الهی است که بدون اون خوشبختی انسان میسر نمی شود.</a:t>
            </a:r>
          </a:p>
          <a:p>
            <a:r>
              <a:rPr lang="fa-IR" baseline="0" dirty="0" smtClean="0"/>
              <a:t>عوامل متعددی وجود دارد که می تواند سلامت و تندرستی افراد را تحت تاثیر قرار بده که از اون جمله می توان به روزه داری اشاره کرد.</a:t>
            </a:r>
          </a:p>
          <a:p>
            <a:r>
              <a:rPr lang="fa-IR" baseline="0" dirty="0" smtClean="0"/>
              <a:t>حقیقا روزه داری فقط به معنای نخوردن و نیاشامیدن نیست.</a:t>
            </a:r>
          </a:p>
          <a:p>
            <a:r>
              <a:rPr lang="fa-IR" baseline="0" dirty="0" smtClean="0"/>
              <a:t>بلکه روزه داری </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در قسمت آخر می پردازیم به</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افت فشار خون و قند خون بیشتر در اثر.......ایجاد می شه بنابراین جایگزین</a:t>
            </a:r>
            <a:r>
              <a:rPr lang="fa-IR" baseline="0" dirty="0" smtClean="0"/>
              <a:t> کردن </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به طور کلی،</a:t>
            </a:r>
            <a:r>
              <a:rPr lang="fa-IR" baseline="0" dirty="0" smtClean="0"/>
              <a:t> علت اصلی سردرد در ماه رمضان</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1"/>
            <a:r>
              <a:rPr lang="fa-IR" dirty="0" smtClean="0"/>
              <a:t>حقیقت اینه که یبوست نتیجه یک روزه داری </a:t>
            </a:r>
            <a:r>
              <a:rPr lang="fa-IR" baseline="0" dirty="0" smtClean="0"/>
              <a:t>نادرست است</a:t>
            </a:r>
          </a:p>
          <a:p>
            <a:pPr algn="l" rtl="1"/>
            <a:r>
              <a:rPr lang="fa-IR" baseline="0" dirty="0" smtClean="0"/>
              <a:t>به طور کلی یبوست در اثر..... ایجاد می شود </a:t>
            </a:r>
          </a:p>
          <a:p>
            <a:pPr algn="l" rtl="1"/>
            <a:r>
              <a:rPr lang="fa-IR" baseline="0" dirty="0" smtClean="0"/>
              <a:t>که شاید شرایط ویژه در ماه رمضان این مسئله را حادتر نماید</a:t>
            </a:r>
          </a:p>
          <a:p>
            <a:pPr algn="l" rtl="1"/>
            <a:r>
              <a:rPr lang="fa-IR" baseline="0" dirty="0" smtClean="0"/>
              <a:t>بنابراین توصیه می شود که </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1"/>
            <a:r>
              <a:rPr lang="fa-IR" dirty="0" smtClean="0"/>
              <a:t>خیلی از افراد تصور می کنند که روزه داری به خودی</a:t>
            </a:r>
            <a:r>
              <a:rPr lang="fa-IR" baseline="0" dirty="0" smtClean="0"/>
              <a:t> خود</a:t>
            </a:r>
            <a:r>
              <a:rPr lang="fa-IR" dirty="0" smtClean="0"/>
              <a:t> می تواند باعث زخم</a:t>
            </a:r>
            <a:r>
              <a:rPr lang="fa-IR" baseline="0" dirty="0" smtClean="0"/>
              <a:t> معده شود.</a:t>
            </a:r>
          </a:p>
          <a:p>
            <a:pPr algn="l" rtl="1"/>
            <a:r>
              <a:rPr lang="fa-IR" baseline="0" dirty="0" smtClean="0"/>
              <a:t>در صورتیکه اون چیزی که می تواند افراد را در معرض خطر زخم معده قرار بده </a:t>
            </a:r>
          </a:p>
          <a:p>
            <a:pPr algn="l" rtl="1"/>
            <a:r>
              <a:rPr lang="fa-IR" baseline="0" dirty="0" smtClean="0"/>
              <a:t>که در اثر </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به انضمام</a:t>
            </a:r>
            <a:r>
              <a:rPr lang="fa-IR" baseline="0" dirty="0" smtClean="0"/>
              <a:t> اینکه تحقیقات نشان می دهند که روزه داری اگر در کنار یک برنامه غذایی صحیح اجرا شود می تواند باعث پیشگیری و کنترل بیماری های غیر واگیر شود.</a:t>
            </a:r>
          </a:p>
          <a:p>
            <a:r>
              <a:rPr lang="fa-IR" baseline="0" dirty="0" smtClean="0"/>
              <a:t>به خصوص بیماری هایی که با عادات غذایی غلط، اضافه وزن و چاقی همراه هستند.</a:t>
            </a:r>
          </a:p>
        </p:txBody>
      </p:sp>
      <p:sp>
        <p:nvSpPr>
          <p:cNvPr id="4" name="Slide Number Placeholder 3"/>
          <p:cNvSpPr>
            <a:spLocks noGrp="1"/>
          </p:cNvSpPr>
          <p:nvPr>
            <p:ph type="sldNum" sz="quarter" idx="10"/>
          </p:nvPr>
        </p:nvSpPr>
        <p:spPr/>
        <p:txBody>
          <a:bodyPr/>
          <a:lstStyle/>
          <a:p>
            <a:fld id="{87874F21-DCCD-4682-9FEB-28C8E55F912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1"/>
            <a:r>
              <a:rPr lang="fa-IR" dirty="0" smtClean="0"/>
              <a:t>بنابراین، برای اینکه بتونیم بهترین بهره برداری رو از این ایام ببریم</a:t>
            </a:r>
            <a:r>
              <a:rPr lang="fa-IR" baseline="0" dirty="0" smtClean="0"/>
              <a:t> لازم که با روزه داری در گروه های ویژه شامل ............آشنا بشیم.</a:t>
            </a:r>
          </a:p>
          <a:p>
            <a:pPr algn="l" rtl="1"/>
            <a:r>
              <a:rPr lang="fa-IR" dirty="0" smtClean="0"/>
              <a:t>حالا</a:t>
            </a:r>
            <a:r>
              <a:rPr lang="fa-IR" baseline="0" dirty="0" smtClean="0"/>
              <a:t> </a:t>
            </a:r>
            <a:r>
              <a:rPr lang="fa-IR" dirty="0" smtClean="0"/>
              <a:t>بپردازیم به روزه داری در گروه های ویژه که شامل</a:t>
            </a:r>
          </a:p>
          <a:p>
            <a:endParaRPr lang="fa-IR" dirty="0" smtClean="0"/>
          </a:p>
          <a:p>
            <a:pPr algn="r" rtl="1"/>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kumimoji="0" lang="fa-IR" sz="1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باوری که در مورد کودکان و نوجوانان وجود داره اینکه که روزه گرفتن مانع درس خواندن می شود. این اتفاق نمی افته به شرط اینکه ساعات درس خواندنشون رو تغییر بدن به این صورت که درس خوندن را از صبح های زود شروع کنند و در ساعات نزدیک به افطار استراحت  کنند. به علاوه اینکه لازم است برنامه غذایی صحیحی رو برای آنها تنظیم کنیم به این معنی که </a:t>
            </a:r>
          </a:p>
          <a:p>
            <a:pPr algn="r" rtl="1"/>
            <a:r>
              <a:rPr kumimoji="0" lang="fa-IR" sz="1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(حجم معده ی آن ها نسبت به بزرگسالان كوچك است). </a:t>
            </a:r>
          </a:p>
          <a:p>
            <a:pPr algn="r" rtl="1"/>
            <a:endParaRPr kumimoji="0" lang="fa-IR" sz="1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r>
              <a:rPr kumimoji="0" lang="fa-IR" sz="1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(به خصوص در مورد نوجوانانی که برای اولین باریست که روزه می گیرند) </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fa-IR" sz="1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(مصرف زیاد اين مواد ابتدا سبب افزایش قندخون شده و در پی آن موجب افت قند خون می شود)</a:t>
            </a:r>
          </a:p>
          <a:p>
            <a:r>
              <a:rPr kumimoji="0" lang="fa-IR" sz="1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و توصیه می شه که از مصرف زیاد مواد قندی ساده **** پرهیز بشه </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1"/>
            <a:r>
              <a:rPr kumimoji="0" lang="fa-IR"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در مورد مادران باردار همیشه این سوال مطرح است که آیا روزه داری باعث آسیب به جنین می شود </a:t>
            </a:r>
          </a:p>
          <a:p>
            <a:pPr algn="l" rtl="1"/>
            <a:r>
              <a:rPr kumimoji="0" lang="fa-IR"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(به لحاظ فيزيولوژیکی شايد</a:t>
            </a:r>
            <a:r>
              <a:rPr kumimoji="0" lang="en-US"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a:t>
            </a:r>
            <a:r>
              <a:rPr kumimoji="0" lang="fa-IR"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در وهله ی اول پاسخ اين سؤال مثبت باشد)</a:t>
            </a:r>
            <a:r>
              <a:rPr kumimoji="0" lang="fa-IR" sz="1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a:t>
            </a:r>
          </a:p>
          <a:p>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fa-IR" sz="1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(از آنجا كه در 6 ماهه ی اول شيردهي، تنها منبع غذايي نوزاد شيرمادر است)</a:t>
            </a:r>
            <a:r>
              <a:rPr kumimoji="0" lang="fa-IR" sz="1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fa-IR" sz="1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(تعادل آب و مواد معدنی را در بدن آنان حفظ شود)</a:t>
            </a:r>
          </a:p>
          <a:p>
            <a:r>
              <a:rPr lang="fa-IR" sz="1200" kern="1200" baseline="0" dirty="0" smtClean="0">
                <a:solidFill>
                  <a:schemeClr val="tx1"/>
                </a:solidFill>
                <a:latin typeface="+mn-lt"/>
                <a:ea typeface="+mn-ea"/>
                <a:cs typeface="+mn-cs"/>
              </a:rPr>
              <a:t>سالمندان اگر روزه مي گيرند، بايد مراقبت بيشتري کنند. دهیدراتاسیون و هیپوگلایسمی دو عاملی است که می تواند در سالمندان باعث </a:t>
            </a:r>
            <a:endParaRPr lang="en-US" dirty="0"/>
          </a:p>
        </p:txBody>
      </p:sp>
      <p:sp>
        <p:nvSpPr>
          <p:cNvPr id="4" name="Slide Number Placeholder 3"/>
          <p:cNvSpPr>
            <a:spLocks noGrp="1"/>
          </p:cNvSpPr>
          <p:nvPr>
            <p:ph type="sldNum" sz="quarter" idx="10"/>
          </p:nvPr>
        </p:nvSpPr>
        <p:spPr/>
        <p:txBody>
          <a:bodyPr/>
          <a:lstStyle/>
          <a:p>
            <a:fld id="{87874F21-DCCD-4682-9FEB-28C8E55F912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7BF8CEB9-E5DF-4D4D-9EB8-B8F1D7DADC46}" type="datetimeFigureOut">
              <a:rPr lang="en-US" smtClean="0"/>
              <a:pPr/>
              <a:t>5/19/2016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3E55124-6A88-4719-93EE-065FB91DA0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BF8CEB9-E5DF-4D4D-9EB8-B8F1D7DADC46}" type="datetimeFigureOut">
              <a:rPr lang="en-US" smtClean="0"/>
              <a:pPr/>
              <a:t>5/19/2016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3E55124-6A88-4719-93EE-065FB91DA0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BF8CEB9-E5DF-4D4D-9EB8-B8F1D7DADC46}" type="datetimeFigureOut">
              <a:rPr lang="en-US" smtClean="0"/>
              <a:pPr/>
              <a:t>5/19/2016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3E55124-6A88-4719-93EE-065FB91DA0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BF8CEB9-E5DF-4D4D-9EB8-B8F1D7DADC46}" type="datetimeFigureOut">
              <a:rPr lang="en-US" smtClean="0"/>
              <a:pPr/>
              <a:t>5/19/2016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3E55124-6A88-4719-93EE-065FB91DA0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F8CEB9-E5DF-4D4D-9EB8-B8F1D7DADC46}" type="datetimeFigureOut">
              <a:rPr lang="en-US" smtClean="0"/>
              <a:pPr/>
              <a:t>5/19/2016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3E55124-6A88-4719-93EE-065FB91DA0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7BF8CEB9-E5DF-4D4D-9EB8-B8F1D7DADC46}" type="datetimeFigureOut">
              <a:rPr lang="en-US" smtClean="0"/>
              <a:pPr/>
              <a:t>5/19/2016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3E55124-6A88-4719-93EE-065FB91DA0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7BF8CEB9-E5DF-4D4D-9EB8-B8F1D7DADC46}" type="datetimeFigureOut">
              <a:rPr lang="en-US" smtClean="0"/>
              <a:pPr/>
              <a:t>5/19/2016</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73E55124-6A88-4719-93EE-065FB91DA0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7BF8CEB9-E5DF-4D4D-9EB8-B8F1D7DADC46}" type="datetimeFigureOut">
              <a:rPr lang="en-US" smtClean="0"/>
              <a:pPr/>
              <a:t>5/19/2016</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73E55124-6A88-4719-93EE-065FB91DA0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F8CEB9-E5DF-4D4D-9EB8-B8F1D7DADC46}" type="datetimeFigureOut">
              <a:rPr lang="en-US" smtClean="0"/>
              <a:pPr/>
              <a:t>5/19/2016</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73E55124-6A88-4719-93EE-065FB91DA0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F8CEB9-E5DF-4D4D-9EB8-B8F1D7DADC46}" type="datetimeFigureOut">
              <a:rPr lang="en-US" smtClean="0"/>
              <a:pPr/>
              <a:t>5/19/2016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3E55124-6A88-4719-93EE-065FB91DA0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F8CEB9-E5DF-4D4D-9EB8-B8F1D7DADC46}" type="datetimeFigureOut">
              <a:rPr lang="en-US" smtClean="0"/>
              <a:pPr/>
              <a:t>5/19/2016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3E55124-6A88-4719-93EE-065FB91DA0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8CEB9-E5DF-4D4D-9EB8-B8F1D7DADC46}" type="datetimeFigureOut">
              <a:rPr lang="en-US" smtClean="0"/>
              <a:pPr/>
              <a:t>5/19/2016</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55124-6A88-4719-93EE-065FB91DA0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img1.tebyan.net/big/1386/06/20151124651462245214023324028585420925112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C:\Users\Nazeri\Desktop\BigImage_files\201511246514622452140233240285854209251125.jpg"/>
          <p:cNvPicPr>
            <a:picLocks noChangeAspect="1" noChangeArrowheads="1"/>
          </p:cNvPicPr>
          <p:nvPr/>
        </p:nvPicPr>
        <p:blipFill>
          <a:blip r:embed="rId2" cstate="print"/>
          <a:srcRect/>
          <a:stretch>
            <a:fillRect/>
          </a:stretch>
        </p:blipFill>
        <p:spPr bwMode="auto">
          <a:xfrm>
            <a:off x="-32" y="-24"/>
            <a:ext cx="9144032" cy="6858024"/>
          </a:xfrm>
          <a:prstGeom prst="rect">
            <a:avLst/>
          </a:prstGeom>
          <a:noFill/>
        </p:spPr>
      </p:pic>
      <p:sp>
        <p:nvSpPr>
          <p:cNvPr id="4" name="TextBox 3"/>
          <p:cNvSpPr txBox="1"/>
          <p:nvPr/>
        </p:nvSpPr>
        <p:spPr>
          <a:xfrm>
            <a:off x="142844" y="6509597"/>
            <a:ext cx="214314" cy="276989"/>
          </a:xfrm>
          <a:prstGeom prst="rect">
            <a:avLst/>
          </a:prstGeom>
          <a:noFill/>
        </p:spPr>
        <p:txBody>
          <a:bodyPr wrap="square" lIns="91430" tIns="45715" rIns="91430" bIns="45715" rtlCol="0">
            <a:spAutoFit/>
          </a:bodyPr>
          <a:lstStyle/>
          <a:p>
            <a:r>
              <a:rPr lang="fa-IR" sz="1200" dirty="0" smtClean="0">
                <a:solidFill>
                  <a:srgbClr val="92D050"/>
                </a:solidFill>
                <a:cs typeface="B Mitra" pitchFamily="2" charset="-78"/>
              </a:rPr>
              <a:t>1</a:t>
            </a:r>
            <a:endParaRPr lang="en-US" sz="1200" dirty="0">
              <a:solidFill>
                <a:srgbClr val="92D050"/>
              </a:solidFill>
              <a:cs typeface="B Mitra"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763688" y="1524008"/>
            <a:ext cx="7086600" cy="5119702"/>
          </a:xfrm>
          <a:prstGeom prst="rect">
            <a:avLst/>
          </a:prstGeom>
        </p:spPr>
        <p:txBody>
          <a:bodyPr/>
          <a:lstStyle/>
          <a:p>
            <a:pPr lvl="0" algn="r" rtl="1">
              <a:spcBef>
                <a:spcPct val="20000"/>
              </a:spcBef>
              <a:defRPr/>
            </a:pPr>
            <a:r>
              <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مادران شیرده </a:t>
            </a:r>
            <a:r>
              <a:rPr lang="fa-IR" dirty="0" smtClean="0">
                <a:solidFill>
                  <a:srgbClr val="B4005A"/>
                </a:solidFill>
                <a:cs typeface="B Mitra" panose="00000400000000000000" pitchFamily="2" charset="-78"/>
              </a:rPr>
              <a:t>(3)</a:t>
            </a:r>
            <a:r>
              <a:rPr kumimoji="0" lang="fa-IR"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 </a:t>
            </a:r>
            <a:endPar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endParaRPr>
          </a:p>
          <a:p>
            <a:pPr marL="342900" marR="0" lvl="0" indent="-342900" algn="just" defTabSz="914400" rtl="1" eaLnBrk="1" fontAlgn="auto" latinLnBrk="0" hangingPunct="1">
              <a:lnSpc>
                <a:spcPct val="100000"/>
              </a:lnSpc>
              <a:spcBef>
                <a:spcPct val="20000"/>
              </a:spcBef>
              <a:spcAft>
                <a:spcPts val="180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روزه داري سبب اختلال در شيردهي و به دنبال آن اختلال در وزن گيري كودك مي گردد، بهتر است در اين ايام از روزه داري خودداري نمايند. </a:t>
            </a:r>
          </a:p>
          <a:p>
            <a:pPr marL="342900" marR="0" lvl="0" indent="-34290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اما پس از اين دوران با شروع تغذيه ی كمكي و به شرط اينكه مادر شيرده از برنامه ی غذايي صحيح پيروي نمايد، گرفتن روزه منعي ندارد. </a:t>
            </a:r>
            <a:endParaRPr kumimoji="0" lang="en-US"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1752600" y="557202"/>
            <a:ext cx="7162800" cy="137160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روزه داری در گروه های ویژه </a:t>
            </a:r>
            <a:r>
              <a:rPr kumimoji="0" lang="fa-IR" sz="1200" b="0"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(ادامه)</a:t>
            </a:r>
            <a:endParaRPr kumimoji="0" lang="en-US" sz="4400" b="0" i="0" u="none" strike="noStrike" kern="1200" cap="none" spc="0" normalizeH="0" baseline="0" noProof="0" dirty="0">
              <a:ln>
                <a:noFill/>
              </a:ln>
              <a:solidFill>
                <a:srgbClr val="DDA09F"/>
              </a:solidFill>
              <a:effectLst/>
              <a:uLnTx/>
              <a:uFillTx/>
              <a:latin typeface="+mj-lt"/>
              <a:ea typeface="+mj-ea"/>
              <a:cs typeface="B Mitra" panose="00000400000000000000" pitchFamily="2" charset="-78"/>
            </a:endParaRPr>
          </a:p>
        </p:txBody>
      </p:sp>
      <p:sp>
        <p:nvSpPr>
          <p:cNvPr id="6" name="TextBox 5"/>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10</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905000" y="1428736"/>
            <a:ext cx="7086600" cy="5048264"/>
          </a:xfrm>
          <a:prstGeom prst="rect">
            <a:avLst/>
          </a:prstGeom>
        </p:spPr>
        <p:txBody>
          <a:bodyPr/>
          <a:lstStyle/>
          <a:p>
            <a:pPr lvl="0" algn="r" rtl="1">
              <a:spcBef>
                <a:spcPct val="20000"/>
              </a:spcBef>
              <a:defRPr/>
            </a:pPr>
            <a:r>
              <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سالمندان </a:t>
            </a:r>
            <a:r>
              <a:rPr lang="fa-IR" dirty="0" smtClean="0">
                <a:solidFill>
                  <a:srgbClr val="B4005A"/>
                </a:solidFill>
                <a:cs typeface="B Mitra" panose="00000400000000000000" pitchFamily="2" charset="-78"/>
              </a:rPr>
              <a:t>(4)</a:t>
            </a:r>
            <a:r>
              <a:rPr lang="fa-IR" sz="3200" dirty="0" smtClean="0">
                <a:solidFill>
                  <a:srgbClr val="B4005A"/>
                </a:solidFill>
                <a:cs typeface="B Mitra" panose="00000400000000000000" pitchFamily="2" charset="-78"/>
              </a:rPr>
              <a:t> </a:t>
            </a:r>
            <a:endPar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دهیدراتاسیون و هیپوگلایسمی در سالمندان، ممكن است باعث سرگيجه شود و اين گونه سرگيجه ها ممکن است خطرآفرین بوده و شکستگی ها را به دنبال داشته باشد.</a:t>
            </a: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مشكلات دهان و دندان از مشکلات رایج دوران سالمندی است.</a:t>
            </a:r>
          </a:p>
          <a:p>
            <a:pPr marL="742950" lvl="1" indent="-285750" algn="r" rtl="1">
              <a:spcBef>
                <a:spcPct val="20000"/>
              </a:spcBef>
              <a:buFont typeface="Wingdings" panose="05000000000000000000" pitchFamily="2" charset="2"/>
              <a:buChar char="ü"/>
              <a:defRPr/>
            </a:pPr>
            <a:r>
              <a:rPr lang="fa-IR" sz="2800" dirty="0" smtClean="0">
                <a:cs typeface="B Mitra" panose="00000400000000000000" pitchFamily="2" charset="-78"/>
              </a:rPr>
              <a:t> مصرف ميوه ی رنده شده، سبزیجات پخته، انواع سوپ ها و آش ها در وعده های افطار و سحر </a:t>
            </a:r>
          </a:p>
          <a:p>
            <a:pPr marL="742950" lvl="1" indent="-285750" algn="r" rtl="1">
              <a:spcBef>
                <a:spcPct val="20000"/>
              </a:spcBef>
              <a:buFont typeface="Wingdings" panose="05000000000000000000" pitchFamily="2" charset="2"/>
              <a:buChar char="ü"/>
              <a:defRPr/>
            </a:pPr>
            <a:r>
              <a:rPr lang="fa-IR" sz="2800" dirty="0" smtClean="0">
                <a:cs typeface="B Mitra" panose="00000400000000000000" pitchFamily="2" charset="-78"/>
              </a:rPr>
              <a:t> نوشيدن مایعات و چاي کمرنگ در فاصله ی افطار تا سحر</a:t>
            </a:r>
            <a:endParaRPr lang="en-US" sz="1600" dirty="0" smtClean="0">
              <a:cs typeface="B Mitra" panose="00000400000000000000" pitchFamily="2" charset="-78"/>
            </a:endParaRPr>
          </a:p>
        </p:txBody>
      </p:sp>
      <p:sp>
        <p:nvSpPr>
          <p:cNvPr id="5" name="Title 1"/>
          <p:cNvSpPr txBox="1">
            <a:spLocks/>
          </p:cNvSpPr>
          <p:nvPr/>
        </p:nvSpPr>
        <p:spPr>
          <a:xfrm>
            <a:off x="1752600" y="414326"/>
            <a:ext cx="7162800" cy="137160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روزه داری در گروه های ویژه </a:t>
            </a:r>
            <a:r>
              <a:rPr kumimoji="0" lang="fa-IR" sz="1200" b="0"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(ادامه)</a:t>
            </a:r>
            <a:endParaRPr kumimoji="0" lang="en-US" sz="4400" b="0" i="0" u="none" strike="noStrike" kern="1200" cap="none" spc="0" normalizeH="0" baseline="0" noProof="0" dirty="0">
              <a:ln>
                <a:noFill/>
              </a:ln>
              <a:solidFill>
                <a:srgbClr val="DDA09F"/>
              </a:solidFill>
              <a:effectLst/>
              <a:uLnTx/>
              <a:uFillTx/>
              <a:latin typeface="+mj-lt"/>
              <a:ea typeface="+mj-ea"/>
              <a:cs typeface="B Mitra" panose="00000400000000000000" pitchFamily="2" charset="-78"/>
            </a:endParaRPr>
          </a:p>
        </p:txBody>
      </p:sp>
      <p:sp>
        <p:nvSpPr>
          <p:cNvPr id="6" name="TextBox 5"/>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11</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835696" y="1412776"/>
            <a:ext cx="7086600" cy="5064224"/>
          </a:xfrm>
          <a:prstGeom prst="rect">
            <a:avLst/>
          </a:prstGeom>
        </p:spPr>
        <p:txBody>
          <a:bodyPr/>
          <a:lstStyle/>
          <a:p>
            <a:pPr marL="342900" lvl="0" indent="-342900" algn="r" rtl="1">
              <a:spcBef>
                <a:spcPct val="20000"/>
              </a:spcBef>
              <a:spcAft>
                <a:spcPts val="1200"/>
              </a:spcAft>
              <a:defRPr/>
            </a:pPr>
            <a:r>
              <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افراد مبتلا به پر فشاري خون</a:t>
            </a:r>
            <a:r>
              <a:rPr kumimoji="0" lang="fa-IR"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 </a:t>
            </a:r>
            <a:r>
              <a:rPr lang="fa-IR" dirty="0" smtClean="0">
                <a:solidFill>
                  <a:srgbClr val="B4005A"/>
                </a:solidFill>
                <a:cs typeface="B Mitra" panose="00000400000000000000" pitchFamily="2" charset="-78"/>
              </a:rPr>
              <a:t>(5) </a:t>
            </a:r>
            <a:endPar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endParaRPr>
          </a:p>
          <a:p>
            <a:pPr marL="342900" marR="0" lvl="0" indent="-342900" algn="just" defTabSz="914400" rtl="1" eaLnBrk="1" fontAlgn="auto" latinLnBrk="0" hangingPunct="1">
              <a:lnSpc>
                <a:spcPct val="100000"/>
              </a:lnSpc>
              <a:spcBef>
                <a:spcPct val="20000"/>
              </a:spcBef>
              <a:spcAft>
                <a:spcPts val="60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مبتلایان به پر فشاری خون خفيف تا متوسط مي توانند روزه بگيرند و روزه داري به كاهش فشار خون آنان كمك ميكند. </a:t>
            </a:r>
            <a:endParaRPr kumimoji="0" lang="en-US"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just" defTabSz="914400" rtl="1" eaLnBrk="1" fontAlgn="auto" latinLnBrk="0" hangingPunct="1">
              <a:lnSpc>
                <a:spcPct val="100000"/>
              </a:lnSpc>
              <a:spcBef>
                <a:spcPct val="20000"/>
              </a:spcBef>
              <a:spcAft>
                <a:spcPts val="60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مقدار داروهاي مدر براي جلوگيري از كم آبي بايد كاهش يابد. </a:t>
            </a:r>
          </a:p>
          <a:p>
            <a:pPr marL="342900" marR="0" lvl="0" indent="-342900" algn="just" defTabSz="914400" rtl="1" eaLnBrk="1" fontAlgn="auto" latinLnBrk="0" hangingPunct="1">
              <a:lnSpc>
                <a:spcPct val="100000"/>
              </a:lnSpc>
              <a:spcBef>
                <a:spcPct val="20000"/>
              </a:spcBef>
              <a:spcAft>
                <a:spcPts val="60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افراد مبتلا به فشار خون بالا بايد دريافت نمك، چربي خود را كنترل نموده و از كشيدن سيگار اجتناب نمايند. </a:t>
            </a:r>
          </a:p>
          <a:p>
            <a:pPr marL="342900" marR="0" lvl="0" indent="-34290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روزه براي افرادي كه  پر فشار خون شديد دارند و يا فشار خون آن ها بطور ناگهاني بالا مي رود و كنترل شده نيست، توصيه نمي شود</a:t>
            </a:r>
            <a:r>
              <a:rPr kumimoji="0" lang="en-US"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a:t>
            </a:r>
            <a:endPar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1752600" y="414326"/>
            <a:ext cx="7162800" cy="137160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روزه داری در گروه های ویژه </a:t>
            </a:r>
            <a:r>
              <a:rPr kumimoji="0" lang="fa-IR" sz="1200" b="0"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(ادامه)</a:t>
            </a:r>
            <a:endParaRPr kumimoji="0" lang="en-US" sz="4400" b="0" i="0" u="none" strike="noStrike" kern="1200" cap="none" spc="0" normalizeH="0" baseline="0" noProof="0" dirty="0">
              <a:ln>
                <a:noFill/>
              </a:ln>
              <a:solidFill>
                <a:srgbClr val="DDA09F"/>
              </a:solidFill>
              <a:effectLst/>
              <a:uLnTx/>
              <a:uFillTx/>
              <a:latin typeface="+mj-lt"/>
              <a:ea typeface="+mj-ea"/>
              <a:cs typeface="B Mitra" panose="00000400000000000000" pitchFamily="2" charset="-78"/>
            </a:endParaRPr>
          </a:p>
        </p:txBody>
      </p:sp>
      <p:sp>
        <p:nvSpPr>
          <p:cNvPr id="6" name="TextBox 5"/>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12</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835696" y="1214422"/>
            <a:ext cx="7086600" cy="5016624"/>
          </a:xfrm>
          <a:prstGeom prst="rect">
            <a:avLst/>
          </a:prstGeom>
        </p:spPr>
        <p:txBody>
          <a:bodyPr/>
          <a:lstStyle/>
          <a:p>
            <a:pPr marL="342900" lvl="0" indent="-342900" algn="r" rtl="1">
              <a:spcBef>
                <a:spcPct val="20000"/>
              </a:spcBef>
              <a:spcAft>
                <a:spcPts val="1200"/>
              </a:spcAft>
              <a:defRPr/>
            </a:pPr>
            <a:r>
              <a:rPr kumimoji="0" lang="fa-IR" sz="3200" b="1" i="0" u="none" strike="noStrike" kern="1200" cap="none" spc="0" normalizeH="0" baseline="0" noProof="0" dirty="0" smtClean="0">
                <a:ln>
                  <a:noFill/>
                </a:ln>
                <a:solidFill>
                  <a:schemeClr val="tx2">
                    <a:lumMod val="40000"/>
                    <a:lumOff val="60000"/>
                  </a:schemeClr>
                </a:solidFill>
                <a:effectLst/>
                <a:uLnTx/>
                <a:uFillTx/>
                <a:latin typeface="+mn-lt"/>
                <a:ea typeface="+mn-ea"/>
                <a:cs typeface="B Mitra" panose="00000400000000000000" pitchFamily="2" charset="-78"/>
              </a:rPr>
              <a:t> </a:t>
            </a:r>
            <a:r>
              <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سردردهاي ميگرني </a:t>
            </a:r>
            <a:r>
              <a:rPr kumimoji="0" lang="fa-IR"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 </a:t>
            </a:r>
            <a:r>
              <a:rPr lang="fa-IR" dirty="0" smtClean="0">
                <a:solidFill>
                  <a:srgbClr val="B4005A"/>
                </a:solidFill>
                <a:cs typeface="B Mitra" panose="00000400000000000000" pitchFamily="2" charset="-78"/>
              </a:rPr>
              <a:t>(6) </a:t>
            </a:r>
            <a:endPar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endParaRPr>
          </a:p>
          <a:p>
            <a:pPr marL="342900" marR="0" lvl="0" indent="-342900" algn="r" defTabSz="914400" rtl="1" eaLnBrk="1" fontAlgn="auto" latinLnBrk="0" hangingPunct="1">
              <a:lnSpc>
                <a:spcPct val="100000"/>
              </a:lnSpc>
              <a:spcBef>
                <a:spcPct val="20000"/>
              </a:spcBef>
              <a:spcAft>
                <a:spcPts val="600"/>
              </a:spcAft>
              <a:buClrTx/>
              <a:buSzTx/>
              <a:buFont typeface="Arial" pitchFamily="34" charset="0"/>
              <a:buNone/>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سردردهاي ميگرني در اين دوران تشديد مي شوند:</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افزايش اسيدهاي چرب آزاد خون </a:t>
            </a:r>
            <a:r>
              <a:rPr kumimoji="0" lang="fa-IR" sz="24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(کاهش قند خون و کم آبی) </a:t>
            </a:r>
            <a:endPar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آزاد سازي كاته كولامين ها </a:t>
            </a:r>
            <a:r>
              <a:rPr kumimoji="0" lang="fa-IR" sz="20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(عامل اصلی)</a:t>
            </a:r>
            <a:endParaRPr kumimoji="0" lang="en-US" sz="3200" b="0" i="0" u="none" strike="noStrike" kern="1200" cap="none" spc="0" normalizeH="0" baseline="0" noProof="0" dirty="0">
              <a:ln>
                <a:noFill/>
              </a:ln>
              <a:solidFill>
                <a:schemeClr val="tx1"/>
              </a:solidFill>
              <a:effectLst/>
              <a:uLnTx/>
              <a:uFillTx/>
              <a:latin typeface="+mn-lt"/>
              <a:ea typeface="+mn-ea"/>
              <a:cs typeface="B Mitra" panose="00000400000000000000" pitchFamily="2" charset="-78"/>
            </a:endParaRPr>
          </a:p>
        </p:txBody>
      </p:sp>
      <p:sp>
        <p:nvSpPr>
          <p:cNvPr id="5" name="Title 1"/>
          <p:cNvSpPr txBox="1">
            <a:spLocks/>
          </p:cNvSpPr>
          <p:nvPr/>
        </p:nvSpPr>
        <p:spPr>
          <a:xfrm>
            <a:off x="1752514" y="357166"/>
            <a:ext cx="7162800" cy="137160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روزه داری در گروه های ویژه </a:t>
            </a:r>
            <a:r>
              <a:rPr kumimoji="0" lang="fa-IR" sz="1200" b="0"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(ادامه)</a:t>
            </a:r>
            <a:endParaRPr kumimoji="0" lang="en-US" sz="4400" b="0" i="0" u="none" strike="noStrike" kern="1200" cap="none" spc="0" normalizeH="0" baseline="0" noProof="0" dirty="0">
              <a:ln>
                <a:noFill/>
              </a:ln>
              <a:solidFill>
                <a:srgbClr val="DDA09F"/>
              </a:solidFill>
              <a:effectLst/>
              <a:uLnTx/>
              <a:uFillTx/>
              <a:latin typeface="+mj-lt"/>
              <a:ea typeface="+mj-ea"/>
              <a:cs typeface="B Mitra" panose="00000400000000000000" pitchFamily="2" charset="-78"/>
            </a:endParaRPr>
          </a:p>
        </p:txBody>
      </p:sp>
      <p:sp>
        <p:nvSpPr>
          <p:cNvPr id="6" name="TextBox 5"/>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13</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805880" y="1340768"/>
            <a:ext cx="7086600" cy="5136232"/>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سردردهاي ميگرني </a:t>
            </a:r>
            <a:r>
              <a:rPr kumimoji="0" lang="fa-IR" sz="1200" b="0"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(ادامه)</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براي كاهش بروز  این نوع سردردها توصيه مي شود:</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a:t>
            </a:r>
            <a:r>
              <a:rPr kumimoji="0" lang="fa-IR" sz="24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آب و مايعات كافي نوشيده شود. </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مصرف سبزيجات در وعده ی سحري كمك كننده است.</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عدم قرار گرفتن در معرض نور خورشید </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عدم انجام فعالیت های شدید بدنی و ورزش </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ترک سیگار قبل از ماه مبارک و یا به حداقل رساندن مصرف آن</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کم کردن مصرف قهوه و چای پررنگ قبل از ماه مبارک</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گاهی مصرف یک قرص مسکن در وعده ی سحری، می تواند کمک کننده باشد.</a:t>
            </a:r>
            <a:endParaRPr kumimoji="0" lang="en-US" sz="24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fa-IR" sz="1600" b="0" i="0" u="none" strike="noStrike" kern="1200" cap="none" spc="0" normalizeH="0" baseline="0" noProof="0" dirty="0">
              <a:ln>
                <a:noFill/>
              </a:ln>
              <a:solidFill>
                <a:schemeClr val="tx2">
                  <a:lumMod val="40000"/>
                  <a:lumOff val="60000"/>
                </a:schemeClr>
              </a:solidFill>
              <a:effectLst/>
              <a:uLnTx/>
              <a:uFillTx/>
              <a:latin typeface="+mn-lt"/>
              <a:ea typeface="+mn-ea"/>
              <a:cs typeface="B Mitra" panose="00000400000000000000" pitchFamily="2" charset="-78"/>
            </a:endParaRPr>
          </a:p>
        </p:txBody>
      </p:sp>
      <p:sp>
        <p:nvSpPr>
          <p:cNvPr id="5" name="Title 1"/>
          <p:cNvSpPr txBox="1">
            <a:spLocks/>
          </p:cNvSpPr>
          <p:nvPr/>
        </p:nvSpPr>
        <p:spPr>
          <a:xfrm>
            <a:off x="1763688" y="414326"/>
            <a:ext cx="7162800" cy="137160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روزه داری در گروه های ویژه </a:t>
            </a:r>
            <a:r>
              <a:rPr kumimoji="0" lang="fa-IR" sz="1200" b="0"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(ادامه)</a:t>
            </a:r>
            <a:endParaRPr kumimoji="0" lang="en-US" sz="4400" b="0" i="0" u="none" strike="noStrike" kern="1200" cap="none" spc="0" normalizeH="0" baseline="0" noProof="0" dirty="0">
              <a:ln>
                <a:noFill/>
              </a:ln>
              <a:solidFill>
                <a:srgbClr val="DDA09F"/>
              </a:solidFill>
              <a:effectLst/>
              <a:uLnTx/>
              <a:uFillTx/>
              <a:latin typeface="+mj-lt"/>
              <a:ea typeface="+mj-ea"/>
              <a:cs typeface="B Mitra" panose="00000400000000000000" pitchFamily="2" charset="-78"/>
            </a:endParaRPr>
          </a:p>
        </p:txBody>
      </p:sp>
      <p:sp>
        <p:nvSpPr>
          <p:cNvPr id="6" name="TextBox 5"/>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14</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905000" y="1268760"/>
            <a:ext cx="7086600" cy="5208240"/>
          </a:xfrm>
          <a:prstGeom prst="rect">
            <a:avLst/>
          </a:prstGeom>
        </p:spPr>
        <p:txBody>
          <a:bodyPr/>
          <a:lstStyle/>
          <a:p>
            <a:pPr marL="342900" lvl="0" indent="-342900" algn="r" rtl="1">
              <a:spcBef>
                <a:spcPct val="20000"/>
              </a:spcBef>
              <a:spcAft>
                <a:spcPts val="600"/>
              </a:spcAft>
              <a:defRPr/>
            </a:pPr>
            <a:r>
              <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بیماران کلیوی </a:t>
            </a:r>
            <a:r>
              <a:rPr lang="fa-IR" dirty="0" smtClean="0">
                <a:solidFill>
                  <a:srgbClr val="B4005A"/>
                </a:solidFill>
                <a:cs typeface="B Mitra" panose="00000400000000000000" pitchFamily="2" charset="-78"/>
              </a:rPr>
              <a:t>(7) </a:t>
            </a:r>
            <a:endPar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endParaRPr>
          </a:p>
          <a:p>
            <a:pPr marL="342900" marR="0" lvl="0" indent="-342900" algn="r" defTabSz="914400" rtl="1" eaLnBrk="1" fontAlgn="auto" latinLnBrk="0" hangingPunct="1">
              <a:lnSpc>
                <a:spcPct val="100000"/>
              </a:lnSpc>
              <a:spcBef>
                <a:spcPct val="20000"/>
              </a:spcBef>
              <a:spcAft>
                <a:spcPts val="600"/>
              </a:spcAft>
              <a:buClrTx/>
              <a:buSzTx/>
              <a:buFont typeface="Arial" pitchFamily="34" charset="0"/>
              <a:buNone/>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به منظور پیشگیری از عواقب کم آبی در طول روز که گاهی می تواند خطرناک باشد، باید به نکات زیر دقت نماییم:</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مصرف کافی آب و مایعات در فاصله ی افطار تا سحر</a:t>
            </a:r>
            <a:endParaRPr kumimoji="0" lang="en-US"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محدود کردن نمک دریافتی</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افرادی که دارای کلیه های سنگ ساز دارند (بیش از دو سنگ ادراری طی 6 ماه) برای روزه داری باید با پزشک معالج خود مشورت کنند.</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برای بیماران دیالیزی روزه توصیه نمی شود.</a:t>
            </a:r>
            <a:endParaRPr kumimoji="0" lang="en-US"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1752600" y="342888"/>
            <a:ext cx="7162800" cy="137160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روزه داری در گروه های ویژه </a:t>
            </a:r>
            <a:r>
              <a:rPr kumimoji="0" lang="fa-IR" sz="1200" b="0"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(ادامه)</a:t>
            </a:r>
            <a:endParaRPr kumimoji="0" lang="en-US" sz="4400" b="0" i="0" u="none" strike="noStrike" kern="1200" cap="none" spc="0" normalizeH="0" baseline="0" noProof="0" dirty="0">
              <a:ln>
                <a:noFill/>
              </a:ln>
              <a:solidFill>
                <a:srgbClr val="DDA09F"/>
              </a:solidFill>
              <a:effectLst/>
              <a:uLnTx/>
              <a:uFillTx/>
              <a:latin typeface="+mj-lt"/>
              <a:ea typeface="+mj-ea"/>
              <a:cs typeface="B Mitra" panose="00000400000000000000" pitchFamily="2" charset="-78"/>
            </a:endParaRPr>
          </a:p>
        </p:txBody>
      </p:sp>
      <p:sp>
        <p:nvSpPr>
          <p:cNvPr id="6" name="TextBox 5"/>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15</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latin typeface="Times New Roman" pitchFamily="18" charset="0"/>
                <a:cs typeface="B Mitra" panose="00000400000000000000" pitchFamily="2" charset="-78"/>
              </a:rPr>
              <a:t>سمپوزیوم تغذیه در ماه مبارک رمضان</a:t>
            </a:r>
            <a:endParaRPr lang="en-US" sz="1000" dirty="0" smtClean="0">
              <a:latin typeface="Times New Roman" pitchFamily="18" charset="0"/>
              <a:cs typeface="B Mitra" panose="00000400000000000000" pitchFamily="2" charset="-78"/>
            </a:endParaRPr>
          </a:p>
          <a:p>
            <a:pPr algn="ctr" rtl="1"/>
            <a:r>
              <a:rPr lang="fa-IR" sz="800" dirty="0" smtClean="0">
                <a:latin typeface="Times New Roman" pitchFamily="18" charset="0"/>
                <a:cs typeface="B Mitra" panose="00000400000000000000" pitchFamily="2" charset="-78"/>
              </a:rPr>
              <a:t>اردیبهشت ماه، 1395</a:t>
            </a:r>
            <a:endParaRPr lang="en-US" sz="1400" dirty="0">
              <a:latin typeface="Times New Roman" pitchFamily="18" charset="0"/>
              <a:cs typeface="B Mitra" panose="00000400000000000000" pitchFamily="2" charset="-78"/>
            </a:endParaRPr>
          </a:p>
        </p:txBody>
      </p:sp>
      <p:sp>
        <p:nvSpPr>
          <p:cNvPr id="3" name="Content Placeholder 2"/>
          <p:cNvSpPr txBox="1">
            <a:spLocks/>
          </p:cNvSpPr>
          <p:nvPr/>
        </p:nvSpPr>
        <p:spPr>
          <a:xfrm>
            <a:off x="1835696" y="1292696"/>
            <a:ext cx="7086600" cy="4800600"/>
          </a:xfrm>
          <a:prstGeom prst="rect">
            <a:avLst/>
          </a:prstGeom>
        </p:spPr>
        <p:txBody>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000" b="0" i="0" u="none" strike="noStrike" kern="1200" cap="none" spc="0" normalizeH="0" baseline="0" noProof="0" dirty="0" smtClean="0">
                <a:ln>
                  <a:noFill/>
                </a:ln>
                <a:solidFill>
                  <a:schemeClr val="accent3">
                    <a:lumMod val="50000"/>
                  </a:schemeClr>
                </a:solidFill>
                <a:effectLst/>
                <a:uLnTx/>
                <a:uFillTx/>
                <a:latin typeface="+mn-lt"/>
                <a:ea typeface="+mn-ea"/>
                <a:cs typeface="B Mitra" panose="00000400000000000000" pitchFamily="2" charset="-78"/>
              </a:rPr>
              <a:t>قسمت دوم</a:t>
            </a:r>
          </a:p>
          <a:p>
            <a:pPr marL="0" marR="0" lvl="0" indent="0" algn="ctr" defTabSz="914400" rtl="1" eaLnBrk="1" fontAlgn="auto" latinLnBrk="0" hangingPunct="1">
              <a:lnSpc>
                <a:spcPct val="150000"/>
              </a:lnSpc>
              <a:spcBef>
                <a:spcPct val="20000"/>
              </a:spcBef>
              <a:spcAft>
                <a:spcPts val="0"/>
              </a:spcAft>
              <a:buClrTx/>
              <a:buSzTx/>
              <a:buFont typeface="Arial" pitchFamily="34" charset="0"/>
              <a:buNone/>
              <a:tabLst/>
              <a:defRPr/>
            </a:pPr>
            <a:r>
              <a:rPr kumimoji="0" lang="fa-IR" sz="5400" b="1" i="0" u="none" strike="noStrike" kern="1200" cap="none" spc="0" normalizeH="0" baseline="0" noProof="0" dirty="0" smtClean="0">
                <a:ln>
                  <a:noFill/>
                </a:ln>
                <a:solidFill>
                  <a:schemeClr val="accent3">
                    <a:lumMod val="50000"/>
                  </a:schemeClr>
                </a:solidFill>
                <a:effectLst/>
                <a:uLnTx/>
                <a:uFillTx/>
                <a:latin typeface="+mn-lt"/>
                <a:ea typeface="+mn-ea"/>
                <a:cs typeface="B Mitra" panose="00000400000000000000" pitchFamily="2" charset="-78"/>
              </a:rPr>
              <a:t>عادات غذایی نادرست در ماه مبارک رمضان</a:t>
            </a:r>
            <a:endParaRPr kumimoji="0" lang="en-US" sz="5400" b="0"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
        <p:nvSpPr>
          <p:cNvPr id="5" name="TextBox 4"/>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16</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835696" y="1000108"/>
            <a:ext cx="7086600" cy="4800600"/>
          </a:xfrm>
          <a:prstGeom prst="rect">
            <a:avLst/>
          </a:prstGeom>
        </p:spPr>
        <p:txBody>
          <a:bodyPr/>
          <a:lstStyle/>
          <a:p>
            <a:pPr marL="342900" marR="0" lvl="0" indent="-342900" algn="ctr" defTabSz="914400" rtl="1" eaLnBrk="1" fontAlgn="auto" latinLnBrk="0" hangingPunct="1">
              <a:lnSpc>
                <a:spcPct val="100000"/>
              </a:lnSpc>
              <a:spcBef>
                <a:spcPct val="20000"/>
              </a:spcBef>
              <a:spcAft>
                <a:spcPts val="1200"/>
              </a:spcAft>
              <a:buClrTx/>
              <a:buSzTx/>
              <a:buFont typeface="Arial" pitchFamily="34" charset="0"/>
              <a:buNone/>
              <a:tabLst/>
              <a:defRPr/>
            </a:pPr>
            <a:r>
              <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1- شروع افطار با آب سرد و یا نوشیدنی های سرد</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توصيه مي شود شروع افطار:</a:t>
            </a:r>
          </a:p>
          <a:p>
            <a:pPr marL="342900" marR="0" lvl="0" indent="-342900" algn="r" defTabSz="914400" rtl="1" eaLnBrk="1" fontAlgn="auto" latinLnBrk="0" hangingPunct="1">
              <a:lnSpc>
                <a:spcPct val="100000"/>
              </a:lnSpc>
              <a:spcBef>
                <a:spcPct val="20000"/>
              </a:spcBef>
              <a:spcAft>
                <a:spcPts val="60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با نوشیدنی های گرم مانند آب جوش، چاي کمرنگ و شیر گرم</a:t>
            </a:r>
          </a:p>
          <a:p>
            <a:pPr marL="342900" marR="0" lvl="0" indent="-342900" algn="r" defTabSz="914400" rtl="1" eaLnBrk="1" fontAlgn="auto" latinLnBrk="0" hangingPunct="1">
              <a:lnSpc>
                <a:spcPct val="100000"/>
              </a:lnSpc>
              <a:spcBef>
                <a:spcPct val="20000"/>
              </a:spcBef>
              <a:spcAft>
                <a:spcPts val="60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با خرما يا كشمش </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هر دو سبب كنترل اشتها مي شود و از پرخوری به هنگام افطار ممانعت ميكند. </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تنظيم قند خون بسيار مفيد است.</a:t>
            </a:r>
          </a:p>
          <a:p>
            <a:pPr marL="742950" marR="0" lvl="1" indent="-28575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منبع خوبي از مواد مغذي، فيبر و پتاسيم است.</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17</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905000" y="1000108"/>
            <a:ext cx="7086600" cy="5476892"/>
          </a:xfrm>
          <a:prstGeom prst="rect">
            <a:avLst/>
          </a:prstGeom>
        </p:spPr>
        <p:txBody>
          <a:bodyPr/>
          <a:lstStyle/>
          <a:p>
            <a:pPr marL="342900" marR="0" lvl="0" indent="-342900" algn="ctr" defTabSz="914400" rtl="1" eaLnBrk="1" fontAlgn="auto" latinLnBrk="0" hangingPunct="1">
              <a:lnSpc>
                <a:spcPct val="100000"/>
              </a:lnSpc>
              <a:spcBef>
                <a:spcPct val="20000"/>
              </a:spcBef>
              <a:spcAft>
                <a:spcPts val="600"/>
              </a:spcAft>
              <a:buClrTx/>
              <a:buSzTx/>
              <a:buFont typeface="Arial" pitchFamily="34" charset="0"/>
              <a:buNone/>
              <a:tabLst/>
              <a:defRPr/>
            </a:pPr>
            <a:r>
              <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2- پرخوری در وعده هاي سحر و افطار </a:t>
            </a:r>
          </a:p>
          <a:p>
            <a:pPr marL="342900" marR="0" lvl="0" indent="-34290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تا حد امکان به جاي مصرف انواع شيريني ها مثل زولبيا و باميه كه فقط حاوي انرژي و فاقد مواد مغذي ويتامين ها و مواد معدنی هستند، از مواد غذايي طبيعي شيرين مثل خرما، كشمش و انواع ميوه استفاده شود.</a:t>
            </a:r>
          </a:p>
          <a:p>
            <a:pPr marL="342900" marR="0" lvl="0" indent="-342900" algn="just" defTabSz="914400" rtl="1" eaLnBrk="1" fontAlgn="auto" latinLnBrk="0" hangingPunct="1">
              <a:lnSpc>
                <a:spcPct val="100000"/>
              </a:lnSpc>
              <a:spcBef>
                <a:spcPct val="20000"/>
              </a:spcBef>
              <a:spcAft>
                <a:spcPts val="0"/>
              </a:spcAft>
              <a:buClrTx/>
              <a:buSzTx/>
              <a:tabLst/>
              <a:defRPr/>
            </a:pPr>
            <a:endPar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افراط در مصرف انواع شيريني به هنگام افطار چاقي و اضافه وزن را به دنبال خواهد داشت.</a:t>
            </a:r>
            <a:endParaRPr kumimoji="0" lang="en-US"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18</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285852" y="1071546"/>
            <a:ext cx="7705748" cy="4800600"/>
          </a:xfrm>
          <a:prstGeom prst="rect">
            <a:avLst/>
          </a:prstGeom>
        </p:spPr>
        <p:txBody>
          <a:bodyPr/>
          <a:lstStyle/>
          <a:p>
            <a:pPr marL="342900" marR="0" lvl="0" indent="-342900" algn="ctr" defTabSz="914400" rtl="1" eaLnBrk="1" fontAlgn="auto" latinLnBrk="0" hangingPunct="1">
              <a:lnSpc>
                <a:spcPct val="100000"/>
              </a:lnSpc>
              <a:spcBef>
                <a:spcPct val="20000"/>
              </a:spcBef>
              <a:spcAft>
                <a:spcPts val="2400"/>
              </a:spcAft>
              <a:buClrTx/>
              <a:buSzTx/>
              <a:buFont typeface="Arial" pitchFamily="34" charset="0"/>
              <a:buNone/>
              <a:tabLst/>
              <a:defRPr/>
            </a:pPr>
            <a:r>
              <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3- مصرف زياد آب و چای به هنگام صرف سحری و افطاری</a:t>
            </a:r>
          </a:p>
          <a:p>
            <a:pPr marL="342900" marR="0" lvl="0" indent="-342900" algn="r" defTabSz="914400" rtl="1" eaLnBrk="1" fontAlgn="auto" latinLnBrk="0" hangingPunct="1">
              <a:lnSpc>
                <a:spcPct val="100000"/>
              </a:lnSpc>
              <a:spcBef>
                <a:spcPct val="20000"/>
              </a:spcBef>
              <a:spcAft>
                <a:spcPts val="180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بعد از صرف سحري نيز بسياري از افراد از بيم تشنگي در طول روز، به مقدار فراوان آب مي نوشند كه عادت غذایی درستی نيست چرا که سبب اختلال در هضم مواد غذایی می شود.</a:t>
            </a:r>
          </a:p>
          <a:p>
            <a:pPr marL="342900" marR="0" lvl="0" indent="-342900" algn="r" defTabSz="914400" rtl="1" eaLnBrk="1" fontAlgn="auto" latinLnBrk="0" hangingPunct="1">
              <a:lnSpc>
                <a:spcPct val="100000"/>
              </a:lnSpc>
              <a:spcBef>
                <a:spcPct val="20000"/>
              </a:spcBef>
              <a:spcAft>
                <a:spcPts val="180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چاي باعث افزايش دفع ادرار و از دست رفتن نمكهاي معدني می شود كه بدن در طول روز به آن احتياج دارد. </a:t>
            </a:r>
            <a:r>
              <a:rPr kumimoji="0" lang="fa-IR" sz="20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(کاهش جذب آهن)</a:t>
            </a:r>
            <a:endParaRPr kumimoji="0" lang="en-US"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B Mitra" panose="00000400000000000000" pitchFamily="2" charset="-78"/>
            </a:endParaRPr>
          </a:p>
        </p:txBody>
      </p:sp>
      <p:sp>
        <p:nvSpPr>
          <p:cNvPr id="5" name="TextBox 4"/>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19</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0"/>
          </a:stretch>
        </a:blipFill>
        <a:effectLst/>
      </p:bgPr>
    </p:bg>
    <p:spTree>
      <p:nvGrpSpPr>
        <p:cNvPr id="1" name=""/>
        <p:cNvGrpSpPr/>
        <p:nvPr/>
      </p:nvGrpSpPr>
      <p:grpSpPr>
        <a:xfrm>
          <a:off x="0" y="0"/>
          <a:ext cx="0" cy="0"/>
          <a:chOff x="0" y="0"/>
          <a:chExt cx="0" cy="0"/>
        </a:xfrm>
      </p:grpSpPr>
      <p:sp>
        <p:nvSpPr>
          <p:cNvPr id="4" name="TextBox 3"/>
          <p:cNvSpPr txBox="1"/>
          <p:nvPr/>
        </p:nvSpPr>
        <p:spPr>
          <a:xfrm>
            <a:off x="2500298" y="3315559"/>
            <a:ext cx="6500826" cy="1685077"/>
          </a:xfrm>
          <a:prstGeom prst="rect">
            <a:avLst/>
          </a:prstGeom>
          <a:noFill/>
        </p:spPr>
        <p:txBody>
          <a:bodyPr wrap="square" rtlCol="0">
            <a:spAutoFit/>
          </a:bodyPr>
          <a:lstStyle/>
          <a:p>
            <a:pPr algn="ctr" rtl="1">
              <a:lnSpc>
                <a:spcPct val="150000"/>
              </a:lnSpc>
            </a:pPr>
            <a:r>
              <a:rPr lang="fa-IR" sz="3600" b="1" dirty="0" smtClean="0">
                <a:solidFill>
                  <a:srgbClr val="39471D"/>
                </a:solidFill>
                <a:cs typeface="B Mitra" panose="00000400000000000000" pitchFamily="2" charset="-78"/>
              </a:rPr>
              <a:t>عادات </a:t>
            </a:r>
            <a:r>
              <a:rPr lang="fa-IR" sz="3600" b="1" dirty="0">
                <a:solidFill>
                  <a:srgbClr val="39471D"/>
                </a:solidFill>
                <a:cs typeface="B Mitra" panose="00000400000000000000" pitchFamily="2" charset="-78"/>
              </a:rPr>
              <a:t>غذایی </a:t>
            </a:r>
            <a:r>
              <a:rPr lang="fa-IR" sz="3600" b="1" dirty="0" smtClean="0">
                <a:solidFill>
                  <a:srgbClr val="39471D"/>
                </a:solidFill>
                <a:cs typeface="B Mitra" panose="00000400000000000000" pitchFamily="2" charset="-78"/>
              </a:rPr>
              <a:t>نادرست و برخی مشکلات</a:t>
            </a:r>
            <a:r>
              <a:rPr lang="en-US" sz="3600" b="1" dirty="0" smtClean="0">
                <a:solidFill>
                  <a:srgbClr val="39471D"/>
                </a:solidFill>
                <a:cs typeface="B Mitra" panose="00000400000000000000" pitchFamily="2" charset="-78"/>
              </a:rPr>
              <a:t> </a:t>
            </a:r>
            <a:r>
              <a:rPr lang="fa-IR" sz="3600" b="1" dirty="0" smtClean="0">
                <a:solidFill>
                  <a:srgbClr val="39471D"/>
                </a:solidFill>
                <a:cs typeface="B Mitra" panose="00000400000000000000" pitchFamily="2" charset="-78"/>
              </a:rPr>
              <a:t>رایج </a:t>
            </a:r>
            <a:r>
              <a:rPr lang="fa-IR" sz="3600" b="1" dirty="0">
                <a:solidFill>
                  <a:srgbClr val="39471D"/>
                </a:solidFill>
                <a:cs typeface="B Mitra" panose="00000400000000000000" pitchFamily="2" charset="-78"/>
              </a:rPr>
              <a:t>در ماه مبارک رمضان</a:t>
            </a:r>
            <a:endParaRPr lang="en-US" sz="3200" b="1" dirty="0">
              <a:solidFill>
                <a:srgbClr val="39471D"/>
              </a:solidFill>
              <a:latin typeface="Times New Roman" pitchFamily="18" charset="0"/>
              <a:cs typeface="B Mitra" panose="00000400000000000000" pitchFamily="2" charset="-78"/>
            </a:endParaRPr>
          </a:p>
        </p:txBody>
      </p:sp>
      <p:sp>
        <p:nvSpPr>
          <p:cNvPr id="7" name="Subtitle 2"/>
          <p:cNvSpPr txBox="1">
            <a:spLocks/>
          </p:cNvSpPr>
          <p:nvPr/>
        </p:nvSpPr>
        <p:spPr bwMode="auto">
          <a:xfrm>
            <a:off x="571472" y="5143512"/>
            <a:ext cx="4214842" cy="12144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24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400">
                <a:solidFill>
                  <a:srgbClr val="212747"/>
                </a:solidFill>
                <a:latin typeface="+mn-lt"/>
              </a:defRPr>
            </a:lvl2pPr>
            <a:lvl3pPr marL="1143000" indent="-228600" algn="l" rtl="0" eaLnBrk="1" fontAlgn="base" hangingPunct="1">
              <a:spcBef>
                <a:spcPct val="20000"/>
              </a:spcBef>
              <a:spcAft>
                <a:spcPct val="0"/>
              </a:spcAft>
              <a:buChar char="•"/>
              <a:defRPr sz="2000">
                <a:solidFill>
                  <a:srgbClr val="212747"/>
                </a:solidFill>
                <a:latin typeface="+mn-lt"/>
              </a:defRPr>
            </a:lvl3pPr>
            <a:lvl4pPr marL="1600200" indent="-228600" algn="l" rtl="0" eaLnBrk="1" fontAlgn="base" hangingPunct="1">
              <a:spcBef>
                <a:spcPct val="20000"/>
              </a:spcBef>
              <a:spcAft>
                <a:spcPct val="0"/>
              </a:spcAft>
              <a:buChar char="–"/>
              <a:defRPr>
                <a:solidFill>
                  <a:srgbClr val="212747"/>
                </a:solidFill>
                <a:latin typeface="+mn-lt"/>
              </a:defRPr>
            </a:lvl4pPr>
            <a:lvl5pPr marL="2057400" indent="-228600" algn="l" rtl="0" eaLnBrk="1" fontAlgn="base" hangingPunct="1">
              <a:spcBef>
                <a:spcPct val="20000"/>
              </a:spcBef>
              <a:spcAft>
                <a:spcPct val="0"/>
              </a:spcAft>
              <a:buChar char="»"/>
              <a:defRPr>
                <a:solidFill>
                  <a:srgbClr val="212747"/>
                </a:solidFill>
                <a:latin typeface="+mn-lt"/>
              </a:defRPr>
            </a:lvl5pPr>
            <a:lvl6pPr marL="2514600" indent="-228600" algn="l" rtl="0" eaLnBrk="1" fontAlgn="base" hangingPunct="1">
              <a:spcBef>
                <a:spcPct val="20000"/>
              </a:spcBef>
              <a:spcAft>
                <a:spcPct val="0"/>
              </a:spcAft>
              <a:buChar char="»"/>
              <a:defRPr>
                <a:solidFill>
                  <a:srgbClr val="212747"/>
                </a:solidFill>
                <a:latin typeface="+mn-lt"/>
              </a:defRPr>
            </a:lvl6pPr>
            <a:lvl7pPr marL="2971800" indent="-228600" algn="l" rtl="0" eaLnBrk="1" fontAlgn="base" hangingPunct="1">
              <a:spcBef>
                <a:spcPct val="20000"/>
              </a:spcBef>
              <a:spcAft>
                <a:spcPct val="0"/>
              </a:spcAft>
              <a:buChar char="»"/>
              <a:defRPr>
                <a:solidFill>
                  <a:srgbClr val="212747"/>
                </a:solidFill>
                <a:latin typeface="+mn-lt"/>
              </a:defRPr>
            </a:lvl7pPr>
            <a:lvl8pPr marL="3429000" indent="-228600" algn="l" rtl="0" eaLnBrk="1" fontAlgn="base" hangingPunct="1">
              <a:spcBef>
                <a:spcPct val="20000"/>
              </a:spcBef>
              <a:spcAft>
                <a:spcPct val="0"/>
              </a:spcAft>
              <a:buChar char="»"/>
              <a:defRPr>
                <a:solidFill>
                  <a:srgbClr val="212747"/>
                </a:solidFill>
                <a:latin typeface="+mn-lt"/>
              </a:defRPr>
            </a:lvl8pPr>
            <a:lvl9pPr marL="3886200" indent="-228600" algn="l" rtl="0" eaLnBrk="1" fontAlgn="base" hangingPunct="1">
              <a:spcBef>
                <a:spcPct val="20000"/>
              </a:spcBef>
              <a:spcAft>
                <a:spcPct val="0"/>
              </a:spcAft>
              <a:buChar char="»"/>
              <a:defRPr>
                <a:solidFill>
                  <a:srgbClr val="212747"/>
                </a:solidFill>
                <a:latin typeface="+mn-lt"/>
              </a:defRPr>
            </a:lvl9pPr>
          </a:lstStyle>
          <a:p>
            <a:pPr>
              <a:lnSpc>
                <a:spcPts val="2100"/>
              </a:lnSpc>
              <a:spcBef>
                <a:spcPts val="0"/>
              </a:spcBef>
              <a:spcAft>
                <a:spcPts val="600"/>
              </a:spcAft>
            </a:pPr>
            <a:r>
              <a:rPr lang="fa-IR" sz="1400" b="1" kern="0" dirty="0" smtClean="0">
                <a:solidFill>
                  <a:srgbClr val="D07C7A"/>
                </a:solidFill>
                <a:cs typeface="B Mitra" panose="00000400000000000000" pitchFamily="2" charset="-78"/>
              </a:rPr>
              <a:t>ارائه دهنده:</a:t>
            </a:r>
          </a:p>
          <a:p>
            <a:pPr rtl="1">
              <a:lnSpc>
                <a:spcPts val="2100"/>
              </a:lnSpc>
            </a:pPr>
            <a:r>
              <a:rPr lang="fa-IR" sz="2000" b="1" kern="0" dirty="0" smtClean="0">
                <a:solidFill>
                  <a:srgbClr val="A40052"/>
                </a:solidFill>
                <a:cs typeface="B Mitra" panose="00000400000000000000" pitchFamily="2" charset="-78"/>
              </a:rPr>
              <a:t>پانته آ ناظری</a:t>
            </a:r>
          </a:p>
          <a:p>
            <a:pPr rtl="1">
              <a:lnSpc>
                <a:spcPts val="2100"/>
              </a:lnSpc>
            </a:pPr>
            <a:r>
              <a:rPr lang="fa-IR" sz="2000" kern="0" dirty="0" smtClean="0">
                <a:solidFill>
                  <a:srgbClr val="A40052"/>
                </a:solidFill>
                <a:cs typeface="B Mitra" panose="00000400000000000000" pitchFamily="2" charset="-78"/>
              </a:rPr>
              <a:t> </a:t>
            </a:r>
            <a:r>
              <a:rPr lang="fa-IR" sz="1400" kern="0" dirty="0" smtClean="0">
                <a:solidFill>
                  <a:srgbClr val="A40052"/>
                </a:solidFill>
                <a:cs typeface="B Mitra" panose="00000400000000000000" pitchFamily="2" charset="-78"/>
              </a:rPr>
              <a:t>محقق، دانشجوی دکترای تخصصی پژوهش با گرایش تغذیه و علوم غدد</a:t>
            </a:r>
            <a:endParaRPr lang="en-US" sz="1400" kern="0" dirty="0" smtClean="0">
              <a:solidFill>
                <a:srgbClr val="A40052"/>
              </a:solidFill>
              <a:cs typeface="B Mitra" panose="00000400000000000000" pitchFamily="2" charset="-78"/>
            </a:endParaRPr>
          </a:p>
        </p:txBody>
      </p:sp>
      <p:sp>
        <p:nvSpPr>
          <p:cNvPr id="9" name="TextBox 8"/>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rgbClr val="39471D"/>
                </a:solidFill>
                <a:latin typeface="Times New Roman" pitchFamily="18" charset="0"/>
                <a:cs typeface="B Mitra" panose="00000400000000000000" pitchFamily="2" charset="-78"/>
              </a:rPr>
              <a:t>سمپوزیوم تغذیه در ماه مبارک رمضان</a:t>
            </a:r>
            <a:endParaRPr lang="en-US" sz="1000" dirty="0" smtClean="0">
              <a:solidFill>
                <a:srgbClr val="39471D"/>
              </a:solidFill>
              <a:latin typeface="Times New Roman" pitchFamily="18" charset="0"/>
              <a:cs typeface="B Mitra" panose="00000400000000000000" pitchFamily="2" charset="-78"/>
            </a:endParaRPr>
          </a:p>
          <a:p>
            <a:pPr algn="ctr" rtl="1"/>
            <a:r>
              <a:rPr lang="fa-IR" sz="800" dirty="0" smtClean="0">
                <a:solidFill>
                  <a:srgbClr val="39471D"/>
                </a:solidFill>
                <a:latin typeface="Times New Roman" pitchFamily="18" charset="0"/>
                <a:cs typeface="B Mitra" panose="00000400000000000000" pitchFamily="2" charset="-78"/>
              </a:rPr>
              <a:t>اردیبهشت ماه، 1395</a:t>
            </a:r>
            <a:endParaRPr lang="en-US" sz="1400" dirty="0">
              <a:solidFill>
                <a:srgbClr val="39471D"/>
              </a:solidFill>
              <a:latin typeface="Times New Roman" pitchFamily="18" charset="0"/>
              <a:cs typeface="B Mitra" panose="00000400000000000000" pitchFamily="2" charset="-78"/>
            </a:endParaRPr>
          </a:p>
        </p:txBody>
      </p:sp>
      <p:pic>
        <p:nvPicPr>
          <p:cNvPr id="11" name="Picture 5" descr="armdaneshgah1"/>
          <p:cNvPicPr>
            <a:picLocks noChangeAspect="1" noChangeArrowheads="1"/>
          </p:cNvPicPr>
          <p:nvPr/>
        </p:nvPicPr>
        <p:blipFill>
          <a:blip r:embed="rId3" cstate="print">
            <a:lum bright="70000" contrast="-70000"/>
          </a:blip>
          <a:srcRect l="2" r="-38" b="18813"/>
          <a:stretch>
            <a:fillRect/>
          </a:stretch>
        </p:blipFill>
        <p:spPr bwMode="auto">
          <a:xfrm>
            <a:off x="7956551" y="330185"/>
            <a:ext cx="1000125" cy="955675"/>
          </a:xfrm>
          <a:prstGeom prst="rect">
            <a:avLst/>
          </a:prstGeom>
          <a:noFill/>
          <a:ln w="9525">
            <a:noFill/>
            <a:miter lim="800000"/>
            <a:headEnd/>
            <a:tailEnd/>
          </a:ln>
        </p:spPr>
      </p:pic>
      <p:pic>
        <p:nvPicPr>
          <p:cNvPr id="12" name="Picture 6" descr="logo ASL1"/>
          <p:cNvPicPr>
            <a:picLocks noChangeAspect="1" noChangeArrowheads="1"/>
          </p:cNvPicPr>
          <p:nvPr/>
        </p:nvPicPr>
        <p:blipFill>
          <a:blip r:embed="rId4" cstate="print">
            <a:lum bright="34000" contrast="-46000"/>
          </a:blip>
          <a:srcRect/>
          <a:stretch>
            <a:fillRect/>
          </a:stretch>
        </p:blipFill>
        <p:spPr bwMode="auto">
          <a:xfrm>
            <a:off x="250826" y="333359"/>
            <a:ext cx="1063625" cy="952500"/>
          </a:xfrm>
          <a:prstGeom prst="rect">
            <a:avLst/>
          </a:prstGeom>
          <a:noFill/>
          <a:ln w="9525">
            <a:noFill/>
            <a:miter lim="800000"/>
            <a:headEnd/>
            <a:tailEnd/>
          </a:ln>
        </p:spPr>
      </p:pic>
      <p:sp>
        <p:nvSpPr>
          <p:cNvPr id="14" name="TextBox 1"/>
          <p:cNvSpPr txBox="1">
            <a:spLocks noChangeArrowheads="1"/>
          </p:cNvSpPr>
          <p:nvPr/>
        </p:nvSpPr>
        <p:spPr bwMode="auto">
          <a:xfrm>
            <a:off x="2052638" y="303179"/>
            <a:ext cx="5040312" cy="823292"/>
          </a:xfrm>
          <a:prstGeom prst="rect">
            <a:avLst/>
          </a:prstGeom>
          <a:noFill/>
          <a:ln w="9525">
            <a:noFill/>
            <a:miter lim="800000"/>
            <a:headEnd/>
            <a:tailEnd/>
          </a:ln>
        </p:spPr>
        <p:txBody>
          <a:bodyPr wrap="square" lIns="91430" tIns="45715" rIns="91430" bIns="45715">
            <a:spAutoFit/>
          </a:bodyPr>
          <a:lstStyle/>
          <a:p>
            <a:pPr algn="ctr">
              <a:lnSpc>
                <a:spcPts val="1900"/>
              </a:lnSpc>
            </a:pPr>
            <a:r>
              <a:rPr lang="fa-IR" sz="1200" b="1" dirty="0">
                <a:solidFill>
                  <a:schemeClr val="bg1"/>
                </a:solidFill>
                <a:cs typeface="B Mitra" pitchFamily="2" charset="-78"/>
              </a:rPr>
              <a:t>دانشگاه علوم پزشکی و خدمات بهداشتی درمانی شهید بهشتی</a:t>
            </a:r>
          </a:p>
          <a:p>
            <a:pPr algn="ctr">
              <a:lnSpc>
                <a:spcPts val="1900"/>
              </a:lnSpc>
            </a:pPr>
            <a:r>
              <a:rPr lang="fa-IR" sz="1200" b="1" dirty="0">
                <a:solidFill>
                  <a:schemeClr val="bg1"/>
                </a:solidFill>
                <a:cs typeface="B Mitra" pitchFamily="2" charset="-78"/>
              </a:rPr>
              <a:t>پژوهشکده علوم غدد درون ریز و متابولیسم</a:t>
            </a:r>
          </a:p>
          <a:p>
            <a:pPr algn="ctr" rtl="1">
              <a:lnSpc>
                <a:spcPts val="1900"/>
              </a:lnSpc>
            </a:pPr>
            <a:r>
              <a:rPr lang="fa-IR" sz="1200" b="1" dirty="0" smtClean="0">
                <a:solidFill>
                  <a:schemeClr val="bg1"/>
                </a:solidFill>
                <a:cs typeface="B Mitra" pitchFamily="2" charset="-78"/>
              </a:rPr>
              <a:t>مرکز </a:t>
            </a:r>
            <a:r>
              <a:rPr lang="fa-IR" sz="1200" b="1" dirty="0">
                <a:solidFill>
                  <a:schemeClr val="bg1"/>
                </a:solidFill>
                <a:cs typeface="B Mitra" pitchFamily="2" charset="-78"/>
              </a:rPr>
              <a:t>تحقیقات تغذیه </a:t>
            </a:r>
            <a:r>
              <a:rPr lang="fa-IR" sz="1200" b="1" dirty="0" smtClean="0">
                <a:solidFill>
                  <a:schemeClr val="bg1"/>
                </a:solidFill>
                <a:cs typeface="B Mitra" pitchFamily="2" charset="-78"/>
              </a:rPr>
              <a:t>در بیماری های غدد </a:t>
            </a:r>
            <a:r>
              <a:rPr lang="fa-IR" sz="1200" b="1" dirty="0">
                <a:solidFill>
                  <a:schemeClr val="bg1"/>
                </a:solidFill>
                <a:cs typeface="B Mitra" pitchFamily="2" charset="-78"/>
              </a:rPr>
              <a:t>درون </a:t>
            </a:r>
            <a:r>
              <a:rPr lang="fa-IR" sz="1200" b="1" dirty="0" smtClean="0">
                <a:solidFill>
                  <a:schemeClr val="bg1"/>
                </a:solidFill>
                <a:cs typeface="B Mitra" pitchFamily="2" charset="-78"/>
              </a:rPr>
              <a:t>ریز</a:t>
            </a:r>
            <a:endParaRPr lang="fa-IR" sz="1200" b="1" dirty="0">
              <a:solidFill>
                <a:schemeClr val="bg1"/>
              </a:solidFill>
              <a:cs typeface="B Mitra" pitchFamily="2" charset="-78"/>
            </a:endParaRPr>
          </a:p>
        </p:txBody>
      </p:sp>
      <p:sp>
        <p:nvSpPr>
          <p:cNvPr id="8" name="TextBox 7"/>
          <p:cNvSpPr txBox="1"/>
          <p:nvPr/>
        </p:nvSpPr>
        <p:spPr>
          <a:xfrm>
            <a:off x="8786842" y="6509597"/>
            <a:ext cx="214314" cy="276989"/>
          </a:xfrm>
          <a:prstGeom prst="rect">
            <a:avLst/>
          </a:prstGeom>
          <a:noFill/>
        </p:spPr>
        <p:txBody>
          <a:bodyPr wrap="square" lIns="91430" tIns="45715" rIns="91430" bIns="45715" rtlCol="0">
            <a:spAutoFit/>
          </a:bodyPr>
          <a:lstStyle/>
          <a:p>
            <a:r>
              <a:rPr lang="fa-IR" sz="1200" dirty="0" smtClean="0">
                <a:cs typeface="B Mitra" pitchFamily="2" charset="-78"/>
              </a:rPr>
              <a:t>2</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571604" y="857232"/>
            <a:ext cx="7419996" cy="5619768"/>
          </a:xfrm>
          <a:prstGeom prst="rect">
            <a:avLst/>
          </a:prstGeom>
        </p:spPr>
        <p:txBody>
          <a:bodyPr/>
          <a:lstStyle/>
          <a:p>
            <a:pPr marL="342900" marR="0" lvl="0" indent="-342900" algn="ctr" defTabSz="914400" rtl="1" eaLnBrk="1" fontAlgn="auto" latinLnBrk="0" hangingPunct="1">
              <a:lnSpc>
                <a:spcPct val="100000"/>
              </a:lnSpc>
              <a:spcBef>
                <a:spcPct val="20000"/>
              </a:spcBef>
              <a:spcAft>
                <a:spcPts val="2400"/>
              </a:spcAft>
              <a:buClrTx/>
              <a:buSzTx/>
              <a:buFont typeface="Arial" pitchFamily="34" charset="0"/>
              <a:buNone/>
              <a:tabLst/>
              <a:defRPr/>
            </a:pPr>
            <a:r>
              <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4- مصرف تنقلات زياد و</a:t>
            </a:r>
            <a:r>
              <a:rPr kumimoji="0" lang="fa-IR" sz="3200" b="1" i="0" u="none" strike="noStrike" kern="1200" cap="none" spc="0" normalizeH="0" noProof="0" dirty="0" smtClean="0">
                <a:ln>
                  <a:noFill/>
                </a:ln>
                <a:solidFill>
                  <a:srgbClr val="B4005A"/>
                </a:solidFill>
                <a:effectLst/>
                <a:uLnTx/>
                <a:uFillTx/>
                <a:latin typeface="+mn-lt"/>
                <a:ea typeface="+mn-ea"/>
                <a:cs typeface="B Mitra" panose="00000400000000000000" pitchFamily="2" charset="-78"/>
              </a:rPr>
              <a:t> مواد غذایی سنگین</a:t>
            </a:r>
            <a:endPar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endParaRPr>
          </a:p>
          <a:p>
            <a:pPr marL="342900" indent="-342900" algn="just" rtl="1">
              <a:spcBef>
                <a:spcPct val="20000"/>
              </a:spcBef>
              <a:buFont typeface="Wingdings" panose="05000000000000000000" pitchFamily="2" charset="2"/>
              <a:buChar char="ü"/>
              <a:defRPr/>
            </a:pPr>
            <a:r>
              <a:rPr lang="fa-IR" sz="3200" dirty="0" smtClean="0">
                <a:cs typeface="B Mitra" panose="00000400000000000000" pitchFamily="2" charset="-78"/>
              </a:rPr>
              <a:t>مصرف تنقلات (در فاصله افطار تا سحر) و غذاهای پرچرب و سرخ شده (افطار) می تواند باعث پر معده و کاهش میل به غذا در وعده سحری شود.</a:t>
            </a:r>
          </a:p>
          <a:p>
            <a:pPr marL="342900" marR="0" lvl="0" indent="-34290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لازم است از غذاهاي آب پز و بخارپز استفاده شود.</a:t>
            </a:r>
            <a:endParaRPr kumimoji="0" lang="en-US"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20</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Title 1"/>
          <p:cNvSpPr txBox="1">
            <a:spLocks/>
          </p:cNvSpPr>
          <p:nvPr/>
        </p:nvSpPr>
        <p:spPr>
          <a:xfrm>
            <a:off x="1752600" y="485764"/>
            <a:ext cx="7162800" cy="13716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rgbClr val="B4005A"/>
                </a:solidFill>
                <a:effectLst/>
                <a:uLnTx/>
                <a:uFillTx/>
                <a:latin typeface="+mj-lt"/>
                <a:ea typeface="+mj-ea"/>
                <a:cs typeface="B Mitra" panose="00000400000000000000" pitchFamily="2" charset="-78"/>
              </a:rPr>
              <a:t>راهکارهای مقابله با تشنگی در طول روز</a:t>
            </a:r>
          </a:p>
        </p:txBody>
      </p:sp>
      <p:sp>
        <p:nvSpPr>
          <p:cNvPr id="5" name="Content Placeholder 2"/>
          <p:cNvSpPr txBox="1">
            <a:spLocks/>
          </p:cNvSpPr>
          <p:nvPr/>
        </p:nvSpPr>
        <p:spPr>
          <a:xfrm>
            <a:off x="1835696" y="1403086"/>
            <a:ext cx="7086600" cy="5454938"/>
          </a:xfrm>
          <a:prstGeom prst="rect">
            <a:avLst/>
          </a:prstGeom>
        </p:spPr>
        <p:txBody>
          <a:bodyPr>
            <a:normAutofit/>
          </a:bodyPr>
          <a:lstStyle/>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از خوردن </a:t>
            </a:r>
            <a:r>
              <a:rPr kumimoji="0" lang="fa-IR" sz="2800" b="1"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مواد غذایی خیلی شیرین </a:t>
            </a: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مانند زولبیا و بامیه، حلوا، نوشابه و شربت های خیلی شیرین اجتناب کنید.</a:t>
            </a: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از مصرف </a:t>
            </a:r>
            <a:r>
              <a:rPr kumimoji="0" lang="fa-IR" sz="2800" b="1"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غذاهای شور و نمك زياد </a:t>
            </a: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به دليل ايجاد احساس تشنگي درطول روز و دفع مايعات از بدن پرهیز کنید.</a:t>
            </a: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از مصرف </a:t>
            </a:r>
            <a:r>
              <a:rPr kumimoji="0" lang="fa-IR" sz="2800" b="1"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مواد غذایی پرپروتئین </a:t>
            </a: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در وعده ی سحری مانند کباب ها خودداری شود. این مواد غذایی به دلیل داشتن پروتئین زیاد، سبب تحریک تشنگی در ساعات اولیه ی روز شده، روزه دار را دچار تشنگی شدید می نمایند.</a:t>
            </a: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از آن جایی که </a:t>
            </a:r>
            <a:r>
              <a:rPr kumimoji="0" lang="fa-IR" sz="2800" b="1"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آب خیلی یخ </a:t>
            </a: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نه تنها سبب رفع تشنگی نشده، بلکه آن را تشدید هم می کند سعی کنید از نوشیدن آب بسیار خنک اجتناب کنید.</a:t>
            </a:r>
          </a:p>
        </p:txBody>
      </p:sp>
      <p:sp>
        <p:nvSpPr>
          <p:cNvPr id="6" name="TextBox 5"/>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21</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835696" y="1497954"/>
            <a:ext cx="7086600" cy="5288632"/>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1"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خوردن چای مخصوصاً چای پر رنگ</a:t>
            </a: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برای رفع تشنگی پس از سحری اشتباه است.</a:t>
            </a:r>
          </a:p>
          <a:p>
            <a:pPr marL="342900" marR="0" lvl="0" indent="-342900" algn="r" defTabSz="914400" rtl="1" eaLnBrk="1" fontAlgn="auto" latinLnBrk="0" hangingPunct="1">
              <a:lnSpc>
                <a:spcPct val="100000"/>
              </a:lnSpc>
              <a:spcBef>
                <a:spcPct val="20000"/>
              </a:spcBef>
              <a:spcAft>
                <a:spcPts val="60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سعی شود در وعده سحری از </a:t>
            </a:r>
            <a:r>
              <a:rPr kumimoji="0" lang="fa-IR" sz="2800" b="1"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مواد فیبردار </a:t>
            </a: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مانند میوه و سبزی از جمله زردآلو، هلو، هندوانه، خربزه و لیموترش استفاده نمایید.</a:t>
            </a:r>
          </a:p>
          <a:p>
            <a:pPr marL="342900" marR="0" lvl="0" indent="-342900" algn="r" defTabSz="914400" rtl="1" eaLnBrk="1" fontAlgn="auto" latinLnBrk="0" hangingPunct="1">
              <a:lnSpc>
                <a:spcPct val="100000"/>
              </a:lnSpc>
              <a:spcBef>
                <a:spcPct val="20000"/>
              </a:spcBef>
              <a:spcAft>
                <a:spcPts val="60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با فاصله یک ساعت بعد از افطار سعی کنید </a:t>
            </a:r>
            <a:r>
              <a:rPr kumimoji="0" lang="fa-IR" sz="2800" b="1"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8 لیوان آب و مایعات </a:t>
            </a: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نسبتاً خنک را به مرور تا هنگام سحر بنوشید. </a:t>
            </a:r>
            <a:endParaRPr kumimoji="0" lang="en-US"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ترکیب </a:t>
            </a:r>
            <a:r>
              <a:rPr kumimoji="0" lang="fa-IR" sz="2800" b="1"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عرق کاسنی </a:t>
            </a: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به سبب خاصیت خنک‌ کنندگی آن همراه با  نوشیدنی‌هایی مانند </a:t>
            </a:r>
            <a:r>
              <a:rPr kumimoji="0" lang="fa-IR" sz="2800" b="1"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خاکشیر و سکنجبین </a:t>
            </a: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در رفع گرمازدگی و عطش مؤثرند.   </a:t>
            </a:r>
          </a:p>
        </p:txBody>
      </p:sp>
      <p:sp>
        <p:nvSpPr>
          <p:cNvPr id="5" name="Title 1"/>
          <p:cNvSpPr txBox="1">
            <a:spLocks/>
          </p:cNvSpPr>
          <p:nvPr/>
        </p:nvSpPr>
        <p:spPr>
          <a:xfrm>
            <a:off x="1752600" y="485764"/>
            <a:ext cx="7162800" cy="13716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rgbClr val="B4005A"/>
                </a:solidFill>
                <a:effectLst/>
                <a:uLnTx/>
                <a:uFillTx/>
                <a:latin typeface="+mj-lt"/>
                <a:ea typeface="+mj-ea"/>
                <a:cs typeface="B Mitra" panose="00000400000000000000" pitchFamily="2" charset="-78"/>
              </a:rPr>
              <a:t>راهکارهای</a:t>
            </a:r>
            <a:r>
              <a:rPr kumimoji="0" lang="fa-IR" sz="3600" b="1" i="0" u="none" strike="noStrike" kern="1200" cap="none" spc="0" normalizeH="0" noProof="0" dirty="0" smtClean="0">
                <a:ln>
                  <a:noFill/>
                </a:ln>
                <a:solidFill>
                  <a:srgbClr val="B4005A"/>
                </a:solidFill>
                <a:effectLst/>
                <a:uLnTx/>
                <a:uFillTx/>
                <a:latin typeface="+mj-lt"/>
                <a:ea typeface="+mj-ea"/>
                <a:cs typeface="B Mitra" panose="00000400000000000000" pitchFamily="2" charset="-78"/>
              </a:rPr>
              <a:t> </a:t>
            </a:r>
            <a:r>
              <a:rPr kumimoji="0" lang="fa-IR" sz="3600" b="1" i="0" u="none" strike="noStrike" kern="1200" cap="none" spc="0" normalizeH="0" baseline="0" noProof="0" dirty="0" smtClean="0">
                <a:ln>
                  <a:noFill/>
                </a:ln>
                <a:solidFill>
                  <a:srgbClr val="B4005A"/>
                </a:solidFill>
                <a:effectLst/>
                <a:uLnTx/>
                <a:uFillTx/>
                <a:latin typeface="+mj-lt"/>
                <a:ea typeface="+mj-ea"/>
                <a:cs typeface="B Mitra" panose="00000400000000000000" pitchFamily="2" charset="-78"/>
              </a:rPr>
              <a:t>مقابله با تشنگی در طول روز </a:t>
            </a:r>
            <a:r>
              <a:rPr kumimoji="0" lang="fa-IR" sz="1100" b="0" i="0" u="none" strike="noStrike" kern="1200" cap="none" spc="0" normalizeH="0" baseline="0" noProof="0" dirty="0" smtClean="0">
                <a:ln>
                  <a:noFill/>
                </a:ln>
                <a:solidFill>
                  <a:srgbClr val="B4005A"/>
                </a:solidFill>
                <a:effectLst/>
                <a:uLnTx/>
                <a:uFillTx/>
                <a:latin typeface="+mj-lt"/>
                <a:ea typeface="+mj-ea"/>
                <a:cs typeface="B Mitra" panose="00000400000000000000" pitchFamily="2" charset="-78"/>
              </a:rPr>
              <a:t>(ادامه)</a:t>
            </a:r>
            <a:endParaRPr kumimoji="0" lang="en-US" sz="3600" b="0" i="0" u="none" strike="noStrike" kern="1200" cap="none" spc="0" normalizeH="0" baseline="0" noProof="0" dirty="0">
              <a:ln>
                <a:noFill/>
              </a:ln>
              <a:solidFill>
                <a:srgbClr val="B4005A"/>
              </a:solidFill>
              <a:effectLst/>
              <a:uLnTx/>
              <a:uFillTx/>
              <a:latin typeface="+mj-lt"/>
              <a:ea typeface="+mj-ea"/>
              <a:cs typeface="B Mitra" panose="00000400000000000000" pitchFamily="2" charset="-78"/>
            </a:endParaRPr>
          </a:p>
        </p:txBody>
      </p:sp>
      <p:sp>
        <p:nvSpPr>
          <p:cNvPr id="6" name="TextBox 5"/>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22</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latin typeface="Times New Roman" pitchFamily="18" charset="0"/>
                <a:cs typeface="B Mitra" panose="00000400000000000000" pitchFamily="2" charset="-78"/>
              </a:rPr>
              <a:t>سمپوزیوم تغذیه در ماه مبارک رمضان</a:t>
            </a:r>
            <a:endParaRPr lang="en-US" sz="1000" dirty="0" smtClean="0">
              <a:latin typeface="Times New Roman" pitchFamily="18" charset="0"/>
              <a:cs typeface="B Mitra" panose="00000400000000000000" pitchFamily="2" charset="-78"/>
            </a:endParaRPr>
          </a:p>
          <a:p>
            <a:pPr algn="ctr" rtl="1"/>
            <a:r>
              <a:rPr lang="fa-IR" sz="800" dirty="0" smtClean="0">
                <a:latin typeface="Times New Roman" pitchFamily="18" charset="0"/>
                <a:cs typeface="B Mitra" panose="00000400000000000000" pitchFamily="2" charset="-78"/>
              </a:rPr>
              <a:t>اردیبهشت ماه، 1395</a:t>
            </a:r>
            <a:endParaRPr lang="en-US" sz="1400" dirty="0">
              <a:latin typeface="Times New Roman" pitchFamily="18" charset="0"/>
              <a:cs typeface="B Mitra" panose="00000400000000000000" pitchFamily="2" charset="-78"/>
            </a:endParaRPr>
          </a:p>
        </p:txBody>
      </p:sp>
      <p:sp>
        <p:nvSpPr>
          <p:cNvPr id="3" name="Content Placeholder 2"/>
          <p:cNvSpPr txBox="1">
            <a:spLocks/>
          </p:cNvSpPr>
          <p:nvPr/>
        </p:nvSpPr>
        <p:spPr>
          <a:xfrm>
            <a:off x="1835696" y="1676400"/>
            <a:ext cx="7086600" cy="4800600"/>
          </a:xfrm>
          <a:prstGeom prst="rect">
            <a:avLst/>
          </a:prstGeom>
        </p:spPr>
        <p:txBody>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000" b="0" i="0" u="none" strike="noStrike" kern="1200" cap="none" spc="0" normalizeH="0" baseline="0" noProof="0" dirty="0" smtClean="0">
                <a:ln>
                  <a:noFill/>
                </a:ln>
                <a:solidFill>
                  <a:srgbClr val="39471D"/>
                </a:solidFill>
                <a:effectLst/>
                <a:uLnTx/>
                <a:uFillTx/>
                <a:latin typeface="+mn-lt"/>
                <a:ea typeface="+mn-ea"/>
                <a:cs typeface="B Mitra" panose="00000400000000000000" pitchFamily="2" charset="-78"/>
              </a:rPr>
              <a:t>در قسمت آخر</a:t>
            </a:r>
          </a:p>
          <a:p>
            <a:pPr marL="0" marR="0" lvl="0" indent="0" algn="ctr" defTabSz="914400" rtl="1" eaLnBrk="1" fontAlgn="auto" latinLnBrk="0" hangingPunct="1">
              <a:lnSpc>
                <a:spcPct val="150000"/>
              </a:lnSpc>
              <a:spcBef>
                <a:spcPct val="20000"/>
              </a:spcBef>
              <a:spcAft>
                <a:spcPts val="0"/>
              </a:spcAft>
              <a:buClrTx/>
              <a:buSzTx/>
              <a:buFont typeface="Arial" pitchFamily="34" charset="0"/>
              <a:buNone/>
              <a:tabLst/>
              <a:defRPr/>
            </a:pPr>
            <a:r>
              <a:rPr kumimoji="0" lang="fa-IR" sz="5400" b="1" i="0" u="none" strike="noStrike" kern="1200" cap="none" spc="0" normalizeH="0" baseline="0" noProof="0" dirty="0" smtClean="0">
                <a:ln>
                  <a:noFill/>
                </a:ln>
                <a:solidFill>
                  <a:srgbClr val="39471D"/>
                </a:solidFill>
                <a:effectLst/>
                <a:uLnTx/>
                <a:uFillTx/>
                <a:latin typeface="+mn-lt"/>
                <a:ea typeface="+mn-ea"/>
                <a:cs typeface="B Mitra" panose="00000400000000000000" pitchFamily="2" charset="-78"/>
              </a:rPr>
              <a:t>برخی مشکلات رایج در ماه مبارک رمضان</a:t>
            </a:r>
            <a:endParaRPr kumimoji="0" lang="en-US" sz="5400" b="0" i="0" u="none" strike="noStrike" kern="1200" cap="none" spc="0" normalizeH="0" baseline="0" noProof="0" dirty="0">
              <a:ln>
                <a:noFill/>
              </a:ln>
              <a:solidFill>
                <a:srgbClr val="39471D"/>
              </a:solidFill>
              <a:effectLst/>
              <a:uLnTx/>
              <a:uFillTx/>
              <a:latin typeface="+mn-lt"/>
              <a:ea typeface="+mn-ea"/>
              <a:cs typeface="+mn-cs"/>
            </a:endParaRPr>
          </a:p>
        </p:txBody>
      </p:sp>
      <p:sp>
        <p:nvSpPr>
          <p:cNvPr id="5" name="TextBox 4"/>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23</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Title 1"/>
          <p:cNvSpPr txBox="1">
            <a:spLocks/>
          </p:cNvSpPr>
          <p:nvPr/>
        </p:nvSpPr>
        <p:spPr>
          <a:xfrm>
            <a:off x="1785918" y="500042"/>
            <a:ext cx="7162800" cy="13716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B4005A"/>
                </a:solidFill>
                <a:effectLst/>
                <a:uLnTx/>
                <a:uFillTx/>
                <a:latin typeface="+mj-lt"/>
                <a:ea typeface="+mj-ea"/>
                <a:cs typeface="B Mitra" panose="00000400000000000000" pitchFamily="2" charset="-78"/>
              </a:rPr>
              <a:t>مشكلات رايج در روزه داري</a:t>
            </a:r>
            <a:endParaRPr kumimoji="0" lang="en-US" sz="4400" b="1" i="0" u="none" strike="noStrike" kern="1200" cap="none" spc="0" normalizeH="0" baseline="0" noProof="0" dirty="0">
              <a:ln>
                <a:noFill/>
              </a:ln>
              <a:solidFill>
                <a:srgbClr val="B4005A"/>
              </a:solidFill>
              <a:effectLst/>
              <a:uLnTx/>
              <a:uFillTx/>
              <a:latin typeface="+mj-lt"/>
              <a:ea typeface="+mj-ea"/>
              <a:cs typeface="B Mitra" panose="00000400000000000000" pitchFamily="2" charset="-78"/>
            </a:endParaRPr>
          </a:p>
        </p:txBody>
      </p:sp>
      <p:sp>
        <p:nvSpPr>
          <p:cNvPr id="5" name="Content Placeholder 2"/>
          <p:cNvSpPr txBox="1">
            <a:spLocks/>
          </p:cNvSpPr>
          <p:nvPr/>
        </p:nvSpPr>
        <p:spPr>
          <a:xfrm>
            <a:off x="1835696" y="1676400"/>
            <a:ext cx="7086600" cy="4800600"/>
          </a:xfrm>
          <a:prstGeom prst="rect">
            <a:avLst/>
          </a:prstGeom>
        </p:spPr>
        <p:txBody>
          <a:bodyPr/>
          <a:lstStyle/>
          <a:p>
            <a:pPr marL="342900" marR="0" lvl="0" indent="-342900" algn="r" defTabSz="914400" rtl="1"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fa-IR" sz="3200" b="1"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افت فشارخون و قند خون</a:t>
            </a:r>
          </a:p>
          <a:p>
            <a:pPr marL="342900" marR="0" lvl="0" indent="-342900" algn="r" defTabSz="914400" rtl="1"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fa-IR" sz="3200" b="1"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سردرد</a:t>
            </a:r>
          </a:p>
          <a:p>
            <a:pPr marL="342900" marR="0" lvl="0" indent="-342900" algn="r" defTabSz="914400" rtl="1"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fa-IR" sz="3200" b="1"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یبوست</a:t>
            </a:r>
          </a:p>
          <a:p>
            <a:pPr marL="342900" marR="0" lvl="0" indent="-342900" algn="r" defTabSz="914400" rtl="1"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fa-IR" sz="3200" b="1"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سوء هاضمه و نفخ </a:t>
            </a:r>
          </a:p>
          <a:p>
            <a:pPr marL="342900" marR="0" lvl="0" indent="-342900" algn="r" defTabSz="914400" rtl="1"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fa-IR" sz="3200" b="1"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سوزش سردل و ورم معده</a:t>
            </a: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chemeClr val="tx1"/>
              </a:solidFill>
              <a:effectLst/>
              <a:uLnTx/>
              <a:uFillTx/>
              <a:latin typeface="+mn-lt"/>
              <a:ea typeface="+mn-ea"/>
              <a:cs typeface="B Mitra" panose="00000400000000000000" pitchFamily="2" charset="-78"/>
            </a:endParaRPr>
          </a:p>
        </p:txBody>
      </p:sp>
      <p:sp>
        <p:nvSpPr>
          <p:cNvPr id="6" name="TextBox 5"/>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24</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905000" y="1676400"/>
            <a:ext cx="7086600" cy="4800600"/>
          </a:xfrm>
          <a:prstGeom prst="rect">
            <a:avLst/>
          </a:prstGeom>
        </p:spPr>
        <p:txBody>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افت فشار خون و قند خون</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fa-I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مصرف كم مايعات و نمك کافی</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مصرف زیاد قندهای ساده به خصوص در وعده سحر</a:t>
            </a:r>
            <a:endParaRPr kumimoji="0" lang="en-US" sz="3200" b="0" i="0" u="none" strike="noStrike" kern="1200" cap="none" spc="0" normalizeH="0" baseline="0" noProof="0" dirty="0">
              <a:ln>
                <a:noFill/>
              </a:ln>
              <a:solidFill>
                <a:schemeClr val="tx1"/>
              </a:solidFill>
              <a:effectLst/>
              <a:uLnTx/>
              <a:uFillTx/>
              <a:latin typeface="+mn-lt"/>
              <a:ea typeface="+mn-ea"/>
              <a:cs typeface="B Mitra" panose="00000400000000000000" pitchFamily="2" charset="-78"/>
            </a:endParaRPr>
          </a:p>
        </p:txBody>
      </p:sp>
      <p:sp>
        <p:nvSpPr>
          <p:cNvPr id="5" name="Title 1"/>
          <p:cNvSpPr txBox="1">
            <a:spLocks/>
          </p:cNvSpPr>
          <p:nvPr/>
        </p:nvSpPr>
        <p:spPr>
          <a:xfrm>
            <a:off x="1752600" y="414326"/>
            <a:ext cx="7162800" cy="13716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مشكلات رايج در روزه داري </a:t>
            </a:r>
            <a:r>
              <a:rPr kumimoji="0" lang="fa-IR" sz="1400" b="0"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(ادامه)</a:t>
            </a:r>
            <a:endParaRPr kumimoji="0" lang="en-US" sz="1400" b="0" i="0" u="none" strike="noStrike" kern="1200" cap="none" spc="0" normalizeH="0" baseline="0" noProof="0" dirty="0">
              <a:ln>
                <a:noFill/>
              </a:ln>
              <a:solidFill>
                <a:srgbClr val="DDA09F"/>
              </a:solidFill>
              <a:effectLst/>
              <a:uLnTx/>
              <a:uFillTx/>
              <a:latin typeface="+mj-lt"/>
              <a:ea typeface="+mj-ea"/>
              <a:cs typeface="B Mitra" panose="00000400000000000000" pitchFamily="2" charset="-78"/>
            </a:endParaRPr>
          </a:p>
        </p:txBody>
      </p:sp>
      <p:sp>
        <p:nvSpPr>
          <p:cNvPr id="6" name="TextBox 5"/>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25</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571604" y="1214422"/>
            <a:ext cx="7419996" cy="5262578"/>
          </a:xfrm>
          <a:prstGeom prst="rect">
            <a:avLst/>
          </a:prstGeom>
        </p:spPr>
        <p:txBody>
          <a:bodyPr>
            <a:normAutofit fontScale="92500" lnSpcReduction="10000"/>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0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سردرد</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عدم مصرف كافئين در طول روز </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قطع استعمال دخانیات</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خستگي، عدم استراحت و خواب كافي</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فعاليت زياد</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افت فشارخون</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بهتر است، کاهش مصرف مواد حاوي كافئين و تنباكو از 1 تا 2 هفته قبل از ماه مبارك رمضان </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جايگزين نوشيدني ها و چاي هاي گياهي فاقد كافئين (چای سبز  و دمنوش گل گاو</a:t>
            </a:r>
            <a:r>
              <a:rPr kumimoji="0" lang="en-US"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a:t>
            </a: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زبان)</a:t>
            </a:r>
            <a:endParaRPr kumimoji="0" lang="en-US" sz="3200" b="0" i="0" u="none" strike="noStrike" kern="1200" cap="none" spc="0" normalizeH="0" baseline="0" noProof="0" dirty="0">
              <a:ln>
                <a:noFill/>
              </a:ln>
              <a:solidFill>
                <a:schemeClr val="tx1"/>
              </a:solidFill>
              <a:effectLst/>
              <a:uLnTx/>
              <a:uFillTx/>
              <a:latin typeface="+mn-lt"/>
              <a:ea typeface="+mn-ea"/>
              <a:cs typeface="B Mitra" panose="00000400000000000000" pitchFamily="2" charset="-78"/>
            </a:endParaRPr>
          </a:p>
        </p:txBody>
      </p:sp>
      <p:sp>
        <p:nvSpPr>
          <p:cNvPr id="5" name="Title 1"/>
          <p:cNvSpPr txBox="1">
            <a:spLocks/>
          </p:cNvSpPr>
          <p:nvPr/>
        </p:nvSpPr>
        <p:spPr>
          <a:xfrm>
            <a:off x="1752600" y="271450"/>
            <a:ext cx="7162800" cy="13716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مشكلات رايج در روزه داري </a:t>
            </a:r>
            <a:r>
              <a:rPr kumimoji="0" lang="fa-IR" sz="1400" b="0"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(ادامه)</a:t>
            </a:r>
            <a:endParaRPr kumimoji="0" lang="en-US" sz="1400" b="0" i="0" u="none" strike="noStrike" kern="1200" cap="none" spc="0" normalizeH="0" baseline="0" noProof="0" dirty="0">
              <a:ln>
                <a:noFill/>
              </a:ln>
              <a:solidFill>
                <a:srgbClr val="DDA09F"/>
              </a:solidFill>
              <a:effectLst/>
              <a:uLnTx/>
              <a:uFillTx/>
              <a:latin typeface="+mj-lt"/>
              <a:ea typeface="+mj-ea"/>
              <a:cs typeface="B Mitra" panose="00000400000000000000" pitchFamily="2" charset="-78"/>
            </a:endParaRPr>
          </a:p>
        </p:txBody>
      </p:sp>
      <p:sp>
        <p:nvSpPr>
          <p:cNvPr id="6" name="TextBox 5"/>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26</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5"/>
          <p:cNvSpPr txBox="1">
            <a:spLocks/>
          </p:cNvSpPr>
          <p:nvPr/>
        </p:nvSpPr>
        <p:spPr>
          <a:xfrm>
            <a:off x="1475656" y="1357298"/>
            <a:ext cx="7515944" cy="5119702"/>
          </a:xfrm>
          <a:prstGeom prst="rect">
            <a:avLst/>
          </a:prstGeom>
        </p:spPr>
        <p:txBody>
          <a:bodyPr>
            <a:normAutofit fontScale="92500" lnSpcReduction="20000"/>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0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یبوست</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کاهش فعالیت بدنی</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مصرف زياد غذاهاي تصفيه شده مثل نان های تهيه شده از آرد سفيد نان لواش و فانتزی</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كاهش مصرف آب</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کاهش مصرف غذاهاي حاوي فيبر ميوه و سبزي</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افزایش مصرف نان های سبوس دار و تیره، استفاده از ميوه و سبزی و میوه های خشک مانند آلو خیس شده </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افزایش مصرف آب</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کاهش مصرف چای پررنگ</a:t>
            </a:r>
            <a:endParaRPr kumimoji="0" lang="en-US" sz="3200" b="0" i="0" u="none" strike="noStrike" kern="1200" cap="none" spc="0" normalizeH="0" baseline="0" noProof="0" dirty="0">
              <a:ln>
                <a:noFill/>
              </a:ln>
              <a:solidFill>
                <a:schemeClr val="tx1"/>
              </a:solidFill>
              <a:effectLst/>
              <a:uLnTx/>
              <a:uFillTx/>
              <a:latin typeface="+mn-lt"/>
              <a:ea typeface="+mn-ea"/>
              <a:cs typeface="B Mitra" panose="00000400000000000000" pitchFamily="2" charset="-78"/>
            </a:endParaRPr>
          </a:p>
        </p:txBody>
      </p:sp>
      <p:sp>
        <p:nvSpPr>
          <p:cNvPr id="5" name="Title 1"/>
          <p:cNvSpPr txBox="1">
            <a:spLocks/>
          </p:cNvSpPr>
          <p:nvPr/>
        </p:nvSpPr>
        <p:spPr>
          <a:xfrm>
            <a:off x="1714480" y="142852"/>
            <a:ext cx="7162800" cy="13716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مشكلات رايج در روزه داري </a:t>
            </a:r>
            <a:r>
              <a:rPr kumimoji="0" lang="fa-IR" sz="1400" b="0"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(ادامه)</a:t>
            </a:r>
            <a:endParaRPr kumimoji="0" lang="en-US" sz="1400" b="0" i="0" u="none" strike="noStrike" kern="1200" cap="none" spc="0" normalizeH="0" baseline="0" noProof="0" dirty="0">
              <a:ln>
                <a:noFill/>
              </a:ln>
              <a:solidFill>
                <a:srgbClr val="DDA09F"/>
              </a:solidFill>
              <a:effectLst/>
              <a:uLnTx/>
              <a:uFillTx/>
              <a:latin typeface="+mj-lt"/>
              <a:ea typeface="+mj-ea"/>
              <a:cs typeface="B Mitra" panose="00000400000000000000" pitchFamily="2" charset="-78"/>
            </a:endParaRPr>
          </a:p>
        </p:txBody>
      </p:sp>
      <p:sp>
        <p:nvSpPr>
          <p:cNvPr id="6" name="TextBox 5"/>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27</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971600" y="1285860"/>
            <a:ext cx="7920880" cy="5191140"/>
          </a:xfrm>
          <a:prstGeom prst="rect">
            <a:avLst/>
          </a:prstGeom>
        </p:spPr>
        <p:txBody>
          <a:bodyPr>
            <a:normAutofit fontScale="92500" lnSpcReduction="10000"/>
          </a:bodyPr>
          <a:lstStyle/>
          <a:p>
            <a:pPr marL="342900" marR="0" lvl="0" indent="-342900" algn="ctr" defTabSz="914400" rtl="1" eaLnBrk="1" fontAlgn="auto" latinLnBrk="0" hangingPunct="1">
              <a:lnSpc>
                <a:spcPct val="100000"/>
              </a:lnSpc>
              <a:spcBef>
                <a:spcPct val="20000"/>
              </a:spcBef>
              <a:spcAft>
                <a:spcPts val="1200"/>
              </a:spcAft>
              <a:buClrTx/>
              <a:buSzTx/>
              <a:buFont typeface="Arial" pitchFamily="34" charset="0"/>
              <a:buNone/>
              <a:tabLst/>
              <a:defRPr/>
            </a:pPr>
            <a:r>
              <a:rPr kumimoji="0" lang="fa-IR" sz="30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سوء هاضمه، نفخ و سوزش سر دل و ورم معده</a:t>
            </a: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مصرف زياد غذاهاي چرب</a:t>
            </a: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مصرف زیاد غذاهای سرخ كردني و ادويه دار</a:t>
            </a: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fa-IR" sz="3200" dirty="0" smtClean="0">
                <a:cs typeface="B Mitra" panose="00000400000000000000" pitchFamily="2" charset="-78"/>
              </a:rPr>
              <a:t>مصرف مواد غذایی نفاخ (حبوبات)</a:t>
            </a: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و نوشابه هاي گازدار</a:t>
            </a: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مصرف قهوه</a:t>
            </a: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مصرف آب و مایعات همراه وعده سحری و افطاری</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استفاده از غذاهای آب پز و بخار پز و نوشیدنی های سالم مانند آب، شربت های سنتی مانند عرق نعنا، بهار نارنج و بیدمشک</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مصرف آب و مایعات تا نیم ساعت قبل از سحر و یک ساعت بعد از افطار</a:t>
            </a:r>
            <a:endParaRPr kumimoji="0" lang="en-US" sz="3200" b="0" i="0" u="none" strike="noStrike" kern="1200" cap="none" spc="0" normalizeH="0" baseline="0" noProof="0" dirty="0">
              <a:ln>
                <a:noFill/>
              </a:ln>
              <a:solidFill>
                <a:schemeClr val="tx1"/>
              </a:solidFill>
              <a:effectLst/>
              <a:uLnTx/>
              <a:uFillTx/>
              <a:latin typeface="+mn-lt"/>
              <a:ea typeface="+mn-ea"/>
              <a:cs typeface="B Mitra" panose="00000400000000000000" pitchFamily="2" charset="-78"/>
            </a:endParaRPr>
          </a:p>
        </p:txBody>
      </p:sp>
      <p:sp>
        <p:nvSpPr>
          <p:cNvPr id="5" name="Title 1"/>
          <p:cNvSpPr txBox="1">
            <a:spLocks/>
          </p:cNvSpPr>
          <p:nvPr/>
        </p:nvSpPr>
        <p:spPr>
          <a:xfrm>
            <a:off x="1752600" y="152400"/>
            <a:ext cx="7162800" cy="13716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مشكلات رايج در روزه داري </a:t>
            </a:r>
            <a:r>
              <a:rPr kumimoji="0" lang="fa-IR" sz="1400" b="0"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(ادامه)</a:t>
            </a:r>
            <a:endParaRPr kumimoji="0" lang="en-US" sz="1400" b="0" i="0" u="none" strike="noStrike" kern="1200" cap="none" spc="0" normalizeH="0" baseline="0" noProof="0" dirty="0">
              <a:ln>
                <a:noFill/>
              </a:ln>
              <a:solidFill>
                <a:srgbClr val="DDA09F"/>
              </a:solidFill>
              <a:effectLst/>
              <a:uLnTx/>
              <a:uFillTx/>
              <a:latin typeface="+mj-lt"/>
              <a:ea typeface="+mj-ea"/>
              <a:cs typeface="B Mitra" panose="00000400000000000000" pitchFamily="2" charset="-78"/>
            </a:endParaRPr>
          </a:p>
        </p:txBody>
      </p:sp>
      <p:sp>
        <p:nvSpPr>
          <p:cNvPr id="6" name="TextBox 5"/>
          <p:cNvSpPr txBox="1"/>
          <p:nvPr/>
        </p:nvSpPr>
        <p:spPr>
          <a:xfrm>
            <a:off x="8643966" y="6509597"/>
            <a:ext cx="357190" cy="276989"/>
          </a:xfrm>
          <a:prstGeom prst="rect">
            <a:avLst/>
          </a:prstGeom>
          <a:noFill/>
        </p:spPr>
        <p:txBody>
          <a:bodyPr wrap="square" lIns="91430" tIns="45715" rIns="91430" bIns="45715" rtlCol="0">
            <a:spAutoFit/>
          </a:bodyPr>
          <a:lstStyle/>
          <a:p>
            <a:r>
              <a:rPr lang="fa-IR" sz="1200" dirty="0" smtClean="0">
                <a:cs typeface="B Mitra" pitchFamily="2" charset="-78"/>
              </a:rPr>
              <a:t>28</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1506" name="Picture 2" descr="http://velenjak-kojast.ir/ImagePath/201562995733855.jpg"/>
          <p:cNvPicPr>
            <a:picLocks noChangeAspect="1" noChangeArrowheads="1"/>
          </p:cNvPicPr>
          <p:nvPr/>
        </p:nvPicPr>
        <p:blipFill>
          <a:blip r:embed="rId3" cstate="print"/>
          <a:srcRect/>
          <a:stretch>
            <a:fillRect/>
          </a:stretch>
        </p:blipFill>
        <p:spPr bwMode="auto">
          <a:xfrm>
            <a:off x="2000272" y="785794"/>
            <a:ext cx="6786570" cy="550070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b="10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785918" y="771516"/>
            <a:ext cx="7162800" cy="13716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rgbClr val="B4005A"/>
                </a:solidFill>
                <a:effectLst/>
                <a:uLnTx/>
                <a:uFillTx/>
                <a:latin typeface="Times New Roman" pitchFamily="18" charset="0"/>
                <a:ea typeface="+mn-ea"/>
                <a:cs typeface="B Mitra" panose="00000400000000000000" pitchFamily="2" charset="-78"/>
              </a:rPr>
              <a:t>فهرست مطالب</a:t>
            </a:r>
            <a:endParaRPr kumimoji="0" lang="en-US" sz="3600" b="1" i="0" u="none" strike="noStrike" kern="1200" cap="none" spc="0" normalizeH="0" baseline="0" noProof="0" dirty="0">
              <a:ln>
                <a:noFill/>
              </a:ln>
              <a:solidFill>
                <a:srgbClr val="B4005A"/>
              </a:solidFill>
              <a:effectLst/>
              <a:uLnTx/>
              <a:uFillTx/>
              <a:latin typeface="Times New Roman" pitchFamily="18" charset="0"/>
              <a:ea typeface="+mn-ea"/>
              <a:cs typeface="B Mitra" panose="00000400000000000000" pitchFamily="2" charset="-78"/>
            </a:endParaRPr>
          </a:p>
        </p:txBody>
      </p:sp>
      <p:sp>
        <p:nvSpPr>
          <p:cNvPr id="5" name="Content Placeholder 2"/>
          <p:cNvSpPr txBox="1">
            <a:spLocks/>
          </p:cNvSpPr>
          <p:nvPr/>
        </p:nvSpPr>
        <p:spPr>
          <a:xfrm>
            <a:off x="1000100" y="2200300"/>
            <a:ext cx="7850188" cy="4086220"/>
          </a:xfrm>
          <a:prstGeom prst="rect">
            <a:avLst/>
          </a:prstGeom>
        </p:spPr>
        <p:txBody>
          <a:bodyPr/>
          <a:lstStyle/>
          <a:p>
            <a:pPr marL="342900" marR="0" lvl="0" indent="-342900" algn="r" defTabSz="914400" rtl="1"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fa-IR" sz="2800" b="1" i="0" u="none" strike="noStrike" kern="1200" cap="none" spc="0" normalizeH="0" baseline="0" noProof="0" dirty="0" smtClean="0">
                <a:ln>
                  <a:noFill/>
                </a:ln>
                <a:effectLst/>
                <a:uLnTx/>
                <a:uFillTx/>
                <a:latin typeface="Times New Roman" pitchFamily="18" charset="0"/>
                <a:ea typeface="+mn-ea"/>
                <a:cs typeface="B Mitra" panose="00000400000000000000" pitchFamily="2" charset="-78"/>
              </a:rPr>
              <a:t>مقدمه</a:t>
            </a:r>
          </a:p>
          <a:p>
            <a:pPr marL="342900" marR="0" lvl="0" indent="-342900" algn="r" defTabSz="914400" rtl="1"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fa-IR" sz="2800" b="1" i="0" u="none" strike="noStrike" kern="1200" cap="none" spc="0" normalizeH="0" baseline="0" noProof="0" dirty="0" smtClean="0">
                <a:ln>
                  <a:noFill/>
                </a:ln>
                <a:effectLst/>
                <a:uLnTx/>
                <a:uFillTx/>
                <a:latin typeface="Times New Roman" pitchFamily="18" charset="0"/>
                <a:ea typeface="+mn-ea"/>
                <a:cs typeface="B Mitra" panose="00000400000000000000" pitchFamily="2" charset="-78"/>
              </a:rPr>
              <a:t>روزه داری در گروه های ویژه</a:t>
            </a:r>
          </a:p>
          <a:p>
            <a:pPr marL="342900" marR="0" lvl="0" indent="-342900" algn="r" defTabSz="914400" rtl="1"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fa-IR" sz="2800" b="1" i="0" u="none" strike="noStrike" kern="1200" cap="none" spc="0" normalizeH="0" baseline="0" noProof="0" dirty="0" smtClean="0">
                <a:ln>
                  <a:noFill/>
                </a:ln>
                <a:effectLst/>
                <a:uLnTx/>
                <a:uFillTx/>
                <a:latin typeface="Times New Roman" pitchFamily="18" charset="0"/>
                <a:ea typeface="+mn-ea"/>
                <a:cs typeface="B Mitra" panose="00000400000000000000" pitchFamily="2" charset="-78"/>
              </a:rPr>
              <a:t>عادات غذایی نادرست در ماه مبارک رمضان</a:t>
            </a:r>
          </a:p>
          <a:p>
            <a:pPr marL="342900" marR="0" lvl="0" indent="-342900" algn="r" defTabSz="914400" rtl="1"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fa-IR" sz="2800" b="1" i="0" u="none" strike="noStrike" kern="1200" cap="none" spc="0" normalizeH="0" baseline="0" noProof="0" dirty="0" smtClean="0">
                <a:ln>
                  <a:noFill/>
                </a:ln>
                <a:effectLst/>
                <a:uLnTx/>
                <a:uFillTx/>
                <a:latin typeface="Times New Roman" pitchFamily="18" charset="0"/>
                <a:ea typeface="+mn-ea"/>
                <a:cs typeface="B Mitra" panose="00000400000000000000" pitchFamily="2" charset="-78"/>
              </a:rPr>
              <a:t>برخی مشکلات رایج در ماه مبارک رمضان و راهکارهای</a:t>
            </a:r>
            <a:r>
              <a:rPr kumimoji="0" lang="fa-IR" sz="2800" b="1" i="0" u="none" strike="noStrike" kern="1200" cap="none" spc="0" normalizeH="0" noProof="0" dirty="0" smtClean="0">
                <a:ln>
                  <a:noFill/>
                </a:ln>
                <a:effectLst/>
                <a:uLnTx/>
                <a:uFillTx/>
                <a:latin typeface="Times New Roman" pitchFamily="18" charset="0"/>
                <a:ea typeface="+mn-ea"/>
                <a:cs typeface="B Mitra" panose="00000400000000000000" pitchFamily="2" charset="-78"/>
              </a:rPr>
              <a:t> آن</a:t>
            </a:r>
            <a:endParaRPr kumimoji="0" lang="en-US" sz="2800" b="0" i="0" u="none" strike="noStrike" kern="1200" cap="none" spc="0" normalizeH="0" baseline="0" noProof="0" dirty="0">
              <a:ln>
                <a:noFill/>
              </a:ln>
              <a:effectLst/>
              <a:uLnTx/>
              <a:uFillTx/>
              <a:latin typeface="+mn-lt"/>
              <a:ea typeface="+mn-ea"/>
              <a:cs typeface="+mn-cs"/>
            </a:endParaRPr>
          </a:p>
        </p:txBody>
      </p:sp>
      <p:sp>
        <p:nvSpPr>
          <p:cNvPr id="7" name="TextBox 6"/>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6" name="TextBox 5"/>
          <p:cNvSpPr txBox="1"/>
          <p:nvPr/>
        </p:nvSpPr>
        <p:spPr>
          <a:xfrm>
            <a:off x="8786842" y="6509597"/>
            <a:ext cx="214314" cy="276989"/>
          </a:xfrm>
          <a:prstGeom prst="rect">
            <a:avLst/>
          </a:prstGeom>
          <a:noFill/>
        </p:spPr>
        <p:txBody>
          <a:bodyPr wrap="square" lIns="91430" tIns="45715" rIns="91430" bIns="45715" rtlCol="0">
            <a:spAutoFit/>
          </a:bodyPr>
          <a:lstStyle/>
          <a:p>
            <a:r>
              <a:rPr lang="fa-IR" sz="1200" dirty="0" smtClean="0">
                <a:cs typeface="B Mitra" pitchFamily="2" charset="-78"/>
              </a:rPr>
              <a:t>3</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691680" y="414326"/>
            <a:ext cx="7162800" cy="137160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B4005A"/>
                </a:solidFill>
                <a:effectLst/>
                <a:uLnTx/>
                <a:uFillTx/>
                <a:latin typeface="Times New Roman" pitchFamily="18" charset="0"/>
                <a:ea typeface="+mj-ea"/>
                <a:cs typeface="B Mitra" panose="00000400000000000000" pitchFamily="2" charset="-78"/>
              </a:rPr>
              <a:t>مقدمه</a:t>
            </a:r>
            <a:endParaRPr kumimoji="0" lang="en-US" sz="4400" b="1" i="0" u="none" strike="noStrike" kern="1200" cap="none" spc="0" normalizeH="0" baseline="0" noProof="0" dirty="0">
              <a:ln>
                <a:noFill/>
              </a:ln>
              <a:solidFill>
                <a:srgbClr val="B4005A"/>
              </a:solidFill>
              <a:effectLst/>
              <a:uLnTx/>
              <a:uFillTx/>
              <a:latin typeface="Times New Roman" pitchFamily="18" charset="0"/>
              <a:ea typeface="+mj-ea"/>
              <a:cs typeface="B Mitra" panose="00000400000000000000" pitchFamily="2" charset="-78"/>
            </a:endParaRPr>
          </a:p>
        </p:txBody>
      </p:sp>
      <p:sp>
        <p:nvSpPr>
          <p:cNvPr id="3" name="Content Placeholder 2"/>
          <p:cNvSpPr txBox="1">
            <a:spLocks/>
          </p:cNvSpPr>
          <p:nvPr/>
        </p:nvSpPr>
        <p:spPr>
          <a:xfrm>
            <a:off x="714348" y="1628796"/>
            <a:ext cx="8277252" cy="4800600"/>
          </a:xfrm>
          <a:prstGeom prst="rect">
            <a:avLst/>
          </a:prstGeom>
        </p:spPr>
        <p:txBody>
          <a:bodyPr/>
          <a:lstStyle/>
          <a:p>
            <a:pPr marL="342900" marR="0" lvl="0" indent="-342900" algn="justLow" defTabSz="914400" rtl="1" eaLnBrk="1" fontAlgn="auto" latinLnBrk="0" hangingPunct="1">
              <a:lnSpc>
                <a:spcPct val="150000"/>
              </a:lnSpc>
              <a:spcBef>
                <a:spcPct val="20000"/>
              </a:spcBef>
              <a:spcAft>
                <a:spcPts val="1200"/>
              </a:spcAft>
              <a:buClrTx/>
              <a:buSzTx/>
              <a:buFont typeface="Wingdings" panose="05000000000000000000" pitchFamily="2" charset="2"/>
              <a:buChar char="ü"/>
              <a:tabLst/>
              <a:defRPr/>
            </a:pPr>
            <a:r>
              <a:rPr lang="fa-IR" sz="3200" dirty="0" smtClean="0">
                <a:cs typeface="B Mitra" panose="00000400000000000000" pitchFamily="2" charset="-78"/>
              </a:rPr>
              <a:t> تندرستی، عطیه الهی است که بدون آن خوشبختی میسر نمی باشد.</a:t>
            </a:r>
            <a:endPar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justLow" defTabSz="914400" rtl="1" eaLnBrk="1" fontAlgn="auto" latinLnBrk="0" hangingPunct="1">
              <a:lnSpc>
                <a:spcPct val="150000"/>
              </a:lnSpc>
              <a:spcBef>
                <a:spcPct val="20000"/>
              </a:spcBef>
              <a:spcAft>
                <a:spcPts val="120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روزه</a:t>
            </a:r>
            <a:r>
              <a:rPr kumimoji="0" lang="fa-IR" sz="3200" b="0" i="0" u="none" strike="noStrike" kern="1200" cap="none" spc="0" normalizeH="0" noProof="0" dirty="0" smtClean="0">
                <a:ln>
                  <a:noFill/>
                </a:ln>
                <a:solidFill>
                  <a:schemeClr val="tx1"/>
                </a:solidFill>
                <a:effectLst/>
                <a:uLnTx/>
                <a:uFillTx/>
                <a:latin typeface="+mn-lt"/>
                <a:ea typeface="+mn-ea"/>
                <a:cs typeface="B Mitra" panose="00000400000000000000" pitchFamily="2" charset="-78"/>
              </a:rPr>
              <a:t> داری صحیح یک</a:t>
            </a:r>
            <a:r>
              <a:rPr lang="fa-IR" sz="3200" dirty="0" smtClean="0">
                <a:cs typeface="B Mitra" panose="00000400000000000000" pitchFamily="2" charset="-78"/>
              </a:rPr>
              <a:t>ی</a:t>
            </a:r>
            <a:r>
              <a:rPr kumimoji="0" lang="fa-IR" sz="3200" b="0" i="0" u="none" strike="noStrike" kern="1200" cap="none" spc="0" normalizeH="0" noProof="0" dirty="0" smtClean="0">
                <a:ln>
                  <a:noFill/>
                </a:ln>
                <a:solidFill>
                  <a:schemeClr val="tx1"/>
                </a:solidFill>
                <a:effectLst/>
                <a:uLnTx/>
                <a:uFillTx/>
                <a:latin typeface="+mn-lt"/>
                <a:ea typeface="+mn-ea"/>
                <a:cs typeface="B Mitra" panose="00000400000000000000" pitchFamily="2" charset="-78"/>
              </a:rPr>
              <a:t> از عوامل مهم تندرستی و سلامت افراد است.</a:t>
            </a:r>
            <a:endPar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indent="-342900" algn="justLow" rtl="1">
              <a:lnSpc>
                <a:spcPct val="150000"/>
              </a:lnSpc>
              <a:spcBef>
                <a:spcPct val="20000"/>
              </a:spcBef>
              <a:spcAft>
                <a:spcPts val="1200"/>
              </a:spcAft>
              <a:buFont typeface="Wingdings" panose="05000000000000000000" pitchFamily="2" charset="2"/>
              <a:buChar char="ü"/>
            </a:pPr>
            <a:r>
              <a:rPr lang="fa-IR" sz="3200" dirty="0" smtClean="0">
                <a:cs typeface="B Mitra" panose="00000400000000000000" pitchFamily="2" charset="-78"/>
              </a:rPr>
              <a:t>روزه داري عبارت است از اجراي يك برنامه كامل و منظم بهداشتي كه در آن بهداشت جسم و بهداشت روان هر دو مد نظر قرار دارد.</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5" name="TextBox 4"/>
          <p:cNvSpPr txBox="1"/>
          <p:nvPr/>
        </p:nvSpPr>
        <p:spPr>
          <a:xfrm>
            <a:off x="8786842" y="6509597"/>
            <a:ext cx="214314" cy="276989"/>
          </a:xfrm>
          <a:prstGeom prst="rect">
            <a:avLst/>
          </a:prstGeom>
          <a:noFill/>
        </p:spPr>
        <p:txBody>
          <a:bodyPr wrap="square" lIns="91430" tIns="45715" rIns="91430" bIns="45715" rtlCol="0">
            <a:spAutoFit/>
          </a:bodyPr>
          <a:lstStyle/>
          <a:p>
            <a:r>
              <a:rPr lang="fa-IR" sz="1200" dirty="0" smtClean="0">
                <a:cs typeface="B Mitra" pitchFamily="2" charset="-78"/>
              </a:rPr>
              <a:t>4</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5" name="Title 1"/>
          <p:cNvSpPr txBox="1">
            <a:spLocks/>
          </p:cNvSpPr>
          <p:nvPr/>
        </p:nvSpPr>
        <p:spPr>
          <a:xfrm>
            <a:off x="1752600" y="152400"/>
            <a:ext cx="7162800" cy="137160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B4005A"/>
                </a:solidFill>
                <a:effectLst/>
                <a:uLnTx/>
                <a:uFillTx/>
                <a:latin typeface="Times New Roman" pitchFamily="18" charset="0"/>
                <a:ea typeface="+mj-ea"/>
                <a:cs typeface="B Mitra" panose="00000400000000000000" pitchFamily="2" charset="-78"/>
              </a:rPr>
              <a:t>مقدمه </a:t>
            </a:r>
            <a:r>
              <a:rPr kumimoji="0" lang="fa-IR" sz="1400" b="0" i="0" u="none" strike="noStrike" kern="1200" cap="none" spc="0" normalizeH="0" baseline="0" noProof="0" dirty="0" smtClean="0">
                <a:ln>
                  <a:noFill/>
                </a:ln>
                <a:solidFill>
                  <a:srgbClr val="B4005A"/>
                </a:solidFill>
                <a:effectLst/>
                <a:uLnTx/>
                <a:uFillTx/>
                <a:latin typeface="Times New Roman" pitchFamily="18" charset="0"/>
                <a:ea typeface="+mj-ea"/>
                <a:cs typeface="B Mitra" panose="00000400000000000000" pitchFamily="2" charset="-78"/>
              </a:rPr>
              <a:t>(ادامه)</a:t>
            </a:r>
            <a:endParaRPr kumimoji="0" lang="en-US" sz="1400" b="0" i="0" u="none" strike="noStrike" kern="1200" cap="none" spc="0" normalizeH="0" baseline="0" noProof="0" dirty="0">
              <a:ln>
                <a:noFill/>
              </a:ln>
              <a:solidFill>
                <a:srgbClr val="B4005A"/>
              </a:solidFill>
              <a:effectLst/>
              <a:uLnTx/>
              <a:uFillTx/>
              <a:latin typeface="Times New Roman" pitchFamily="18" charset="0"/>
              <a:ea typeface="+mj-ea"/>
              <a:cs typeface="B Mitra" panose="00000400000000000000" pitchFamily="2" charset="-78"/>
            </a:endParaRPr>
          </a:p>
        </p:txBody>
      </p:sp>
      <p:sp>
        <p:nvSpPr>
          <p:cNvPr id="7" name="Content Placeholder 2"/>
          <p:cNvSpPr txBox="1">
            <a:spLocks/>
          </p:cNvSpPr>
          <p:nvPr/>
        </p:nvSpPr>
        <p:spPr>
          <a:xfrm>
            <a:off x="1115616" y="1214422"/>
            <a:ext cx="7731968" cy="5262578"/>
          </a:xfrm>
          <a:prstGeom prst="rect">
            <a:avLst/>
          </a:prstGeom>
        </p:spPr>
        <p:txBody>
          <a:bodyPr/>
          <a:lstStyle/>
          <a:p>
            <a:pPr marL="0" marR="0" lvl="0" indent="0" algn="r" defTabSz="914400" rtl="1" eaLnBrk="1" fontAlgn="auto" latinLnBrk="0" hangingPunct="1">
              <a:lnSpc>
                <a:spcPct val="150000"/>
              </a:lnSpc>
              <a:spcBef>
                <a:spcPct val="20000"/>
              </a:spcBef>
              <a:spcAft>
                <a:spcPts val="0"/>
              </a:spcAft>
              <a:buClrTx/>
              <a:buSzTx/>
              <a:buFont typeface="Wingdings" pitchFamily="2" charset="2"/>
              <a:buChar char="ü"/>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a:t>
            </a: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روزه داري</a:t>
            </a:r>
            <a:r>
              <a:rPr kumimoji="0" lang="fa-IR" sz="3200" b="0" i="0" u="none" strike="noStrike" kern="1200" cap="none" spc="0" normalizeH="0" noProof="0" dirty="0" smtClean="0">
                <a:ln>
                  <a:noFill/>
                </a:ln>
                <a:solidFill>
                  <a:schemeClr val="tx1"/>
                </a:solidFill>
                <a:effectLst/>
                <a:uLnTx/>
                <a:uFillTx/>
                <a:latin typeface="+mn-lt"/>
                <a:ea typeface="+mn-ea"/>
                <a:cs typeface="B Mitra" panose="00000400000000000000" pitchFamily="2" charset="-78"/>
              </a:rPr>
              <a:t> نه تنها به جهات اثرات معنوی موجب آرامش روحی افراد روزه دار است، بلکه به لحاظ افزایش </a:t>
            </a:r>
            <a:r>
              <a:rPr lang="fa-IR" sz="3200" dirty="0" smtClean="0">
                <a:cs typeface="B Mitra" panose="00000400000000000000" pitchFamily="2" charset="-78"/>
              </a:rPr>
              <a:t>سطح هورمون هایی چون اندروفین ها باعث شرایط بهتر روحی روانی می شود. </a:t>
            </a:r>
          </a:p>
          <a:p>
            <a:pPr marL="0" marR="0" lvl="0" indent="0" algn="r" defTabSz="914400" rtl="1" eaLnBrk="1" fontAlgn="auto" latinLnBrk="0" hangingPunct="1">
              <a:lnSpc>
                <a:spcPct val="150000"/>
              </a:lnSpc>
              <a:spcBef>
                <a:spcPct val="20000"/>
              </a:spcBef>
              <a:spcAft>
                <a:spcPts val="0"/>
              </a:spcAft>
              <a:buClrTx/>
              <a:buSzTx/>
              <a:tabLst/>
              <a:defRPr/>
            </a:pPr>
            <a:endParaRPr kumimoji="0" lang="fa-IR" sz="24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0" marR="0" lvl="0" indent="0" algn="r" defTabSz="914400" rtl="1" eaLnBrk="1" fontAlgn="auto" latinLnBrk="0" hangingPunct="1">
              <a:lnSpc>
                <a:spcPct val="150000"/>
              </a:lnSpc>
              <a:spcBef>
                <a:spcPct val="20000"/>
              </a:spcBef>
              <a:spcAft>
                <a:spcPts val="0"/>
              </a:spcAft>
              <a:buClrTx/>
              <a:buSzTx/>
              <a:buFont typeface="Wingdings"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روزه داری</a:t>
            </a:r>
            <a:r>
              <a:rPr kumimoji="0" lang="fa-IR" sz="3200" b="0" i="0" u="none" strike="noStrike" kern="1200" cap="none" spc="0" normalizeH="0" noProof="0" dirty="0" smtClean="0">
                <a:ln>
                  <a:noFill/>
                </a:ln>
                <a:solidFill>
                  <a:schemeClr val="tx1"/>
                </a:solidFill>
                <a:effectLst/>
                <a:uLnTx/>
                <a:uFillTx/>
                <a:latin typeface="+mn-lt"/>
                <a:ea typeface="+mn-ea"/>
                <a:cs typeface="B Mitra" panose="00000400000000000000" pitchFamily="2" charset="-78"/>
              </a:rPr>
              <a:t> </a:t>
            </a: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در كنار برنامه غذايي صحيح در پيشگيري و كنترل بيماري هاي غيرواگير بسيار مفيد و كمك كننده است. </a:t>
            </a:r>
            <a:endParaRPr kumimoji="0" lang="en-US"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ctr" defTabSz="914400" rtl="1" eaLnBrk="1" fontAlgn="auto" latinLnBrk="0" hangingPunct="1">
              <a:lnSpc>
                <a:spcPct val="150000"/>
              </a:lnSpc>
              <a:spcBef>
                <a:spcPct val="20000"/>
              </a:spcBef>
              <a:spcAft>
                <a:spcPts val="0"/>
              </a:spcAft>
              <a:buClrTx/>
              <a:buSzTx/>
              <a:tabLst/>
              <a:defRPr/>
            </a:pPr>
            <a:r>
              <a:rPr kumimoji="0" lang="fa-IR" sz="1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(به ویژه در اغلب بيماري هایي كه عادات غذايي غلط، چاقي و افزايش وزن در بروز آنها دخالت دارند)</a:t>
            </a:r>
          </a:p>
        </p:txBody>
      </p:sp>
      <p:sp>
        <p:nvSpPr>
          <p:cNvPr id="6" name="TextBox 5"/>
          <p:cNvSpPr txBox="1"/>
          <p:nvPr/>
        </p:nvSpPr>
        <p:spPr>
          <a:xfrm>
            <a:off x="8786842" y="6509597"/>
            <a:ext cx="214314" cy="276989"/>
          </a:xfrm>
          <a:prstGeom prst="rect">
            <a:avLst/>
          </a:prstGeom>
          <a:noFill/>
        </p:spPr>
        <p:txBody>
          <a:bodyPr wrap="square" lIns="91430" tIns="45715" rIns="91430" bIns="45715" rtlCol="0">
            <a:spAutoFit/>
          </a:bodyPr>
          <a:lstStyle/>
          <a:p>
            <a:r>
              <a:rPr lang="fa-IR" sz="1200" dirty="0" smtClean="0">
                <a:cs typeface="B Mitra" pitchFamily="2" charset="-78"/>
              </a:rPr>
              <a:t>5</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691680" y="1700234"/>
            <a:ext cx="7086600" cy="4800600"/>
          </a:xfrm>
          <a:prstGeom prst="rect">
            <a:avLst/>
          </a:prstGeom>
        </p:spPr>
        <p:txBody>
          <a:bodyPr/>
          <a:lstStyle/>
          <a:p>
            <a:pPr marL="342900" marR="0" lvl="0" indent="-342900" algn="r" defTabSz="914400" rtl="1" eaLnBrk="1" fontAlgn="auto" latinLnBrk="0" hangingPunct="1">
              <a:lnSpc>
                <a:spcPts val="3600"/>
              </a:lnSpc>
              <a:spcBef>
                <a:spcPct val="20000"/>
              </a:spcBef>
              <a:spcAft>
                <a:spcPts val="1200"/>
              </a:spcAft>
              <a:buClrTx/>
              <a:buSzTx/>
              <a:buFont typeface="Wingdings" panose="05000000000000000000" pitchFamily="2" charset="2"/>
              <a:buChar char="ü"/>
              <a:tabLst/>
              <a:defRPr/>
            </a:pPr>
            <a:r>
              <a:rPr kumimoji="0" lang="fa-IR" sz="3000" b="1" i="0" u="none" strike="noStrike" kern="1200" cap="none" spc="0" normalizeH="0" baseline="0" noProof="0" dirty="0" smtClean="0">
                <a:ln>
                  <a:noFill/>
                </a:ln>
                <a:effectLst/>
                <a:uLnTx/>
                <a:uFillTx/>
                <a:latin typeface="+mn-lt"/>
                <a:ea typeface="+mn-ea"/>
                <a:cs typeface="B Mitra" panose="00000400000000000000" pitchFamily="2" charset="-78"/>
              </a:rPr>
              <a:t>کودکان و نوجوانان</a:t>
            </a:r>
          </a:p>
          <a:p>
            <a:pPr marL="342900" marR="0" lvl="0" indent="-342900" algn="r" defTabSz="914400" rtl="1" eaLnBrk="1" fontAlgn="auto" latinLnBrk="0" hangingPunct="1">
              <a:lnSpc>
                <a:spcPts val="3600"/>
              </a:lnSpc>
              <a:spcBef>
                <a:spcPct val="20000"/>
              </a:spcBef>
              <a:spcAft>
                <a:spcPts val="1200"/>
              </a:spcAft>
              <a:buClrTx/>
              <a:buSzTx/>
              <a:buFont typeface="Wingdings" panose="05000000000000000000" pitchFamily="2" charset="2"/>
              <a:buChar char="ü"/>
              <a:tabLst/>
              <a:defRPr/>
            </a:pPr>
            <a:r>
              <a:rPr kumimoji="0" lang="fa-IR" sz="3000" b="1" i="0" u="none" strike="noStrike" kern="1200" cap="none" spc="0" normalizeH="0" baseline="0" noProof="0" dirty="0" smtClean="0">
                <a:ln>
                  <a:noFill/>
                </a:ln>
                <a:effectLst/>
                <a:uLnTx/>
                <a:uFillTx/>
                <a:latin typeface="+mn-lt"/>
                <a:ea typeface="+mn-ea"/>
                <a:cs typeface="B Mitra" panose="00000400000000000000" pitchFamily="2" charset="-78"/>
              </a:rPr>
              <a:t>مادران باردار و شیرده</a:t>
            </a:r>
          </a:p>
          <a:p>
            <a:pPr marL="342900" marR="0" lvl="0" indent="-342900" algn="r" defTabSz="914400" rtl="1" eaLnBrk="1" fontAlgn="auto" latinLnBrk="0" hangingPunct="1">
              <a:lnSpc>
                <a:spcPts val="3600"/>
              </a:lnSpc>
              <a:spcBef>
                <a:spcPct val="20000"/>
              </a:spcBef>
              <a:spcAft>
                <a:spcPts val="1200"/>
              </a:spcAft>
              <a:buClrTx/>
              <a:buSzTx/>
              <a:buFont typeface="Wingdings" panose="05000000000000000000" pitchFamily="2" charset="2"/>
              <a:buChar char="ü"/>
              <a:tabLst/>
              <a:defRPr/>
            </a:pPr>
            <a:r>
              <a:rPr kumimoji="0" lang="fa-IR" sz="3000" b="1" i="0" u="none" strike="noStrike" kern="1200" cap="none" spc="0" normalizeH="0" baseline="0" noProof="0" dirty="0" smtClean="0">
                <a:ln>
                  <a:noFill/>
                </a:ln>
                <a:effectLst/>
                <a:uLnTx/>
                <a:uFillTx/>
                <a:latin typeface="+mn-lt"/>
                <a:ea typeface="+mn-ea"/>
                <a:cs typeface="B Mitra" panose="00000400000000000000" pitchFamily="2" charset="-78"/>
              </a:rPr>
              <a:t>سالمندان</a:t>
            </a:r>
          </a:p>
          <a:p>
            <a:pPr marL="342900" marR="0" lvl="0" indent="-342900" algn="r" defTabSz="914400" rtl="1" eaLnBrk="1" fontAlgn="auto" latinLnBrk="0" hangingPunct="1">
              <a:lnSpc>
                <a:spcPts val="3600"/>
              </a:lnSpc>
              <a:spcBef>
                <a:spcPct val="20000"/>
              </a:spcBef>
              <a:spcAft>
                <a:spcPts val="1200"/>
              </a:spcAft>
              <a:buClrTx/>
              <a:buSzTx/>
              <a:buFont typeface="Wingdings" panose="05000000000000000000" pitchFamily="2" charset="2"/>
              <a:buChar char="ü"/>
              <a:tabLst/>
              <a:defRPr/>
            </a:pPr>
            <a:r>
              <a:rPr kumimoji="0" lang="fa-IR" sz="3000" b="1" i="0" u="none" strike="noStrike" kern="1200" cap="none" spc="0" normalizeH="0" baseline="0" noProof="0" dirty="0" smtClean="0">
                <a:ln>
                  <a:noFill/>
                </a:ln>
                <a:effectLst/>
                <a:uLnTx/>
                <a:uFillTx/>
                <a:latin typeface="+mn-lt"/>
                <a:ea typeface="+mn-ea"/>
                <a:cs typeface="B Mitra" panose="00000400000000000000" pitchFamily="2" charset="-78"/>
              </a:rPr>
              <a:t>بیماران مبتلا به پرفشاری خون</a:t>
            </a:r>
          </a:p>
          <a:p>
            <a:pPr marL="342900" marR="0" lvl="0" indent="-342900" algn="r" defTabSz="914400" rtl="1" eaLnBrk="1" fontAlgn="auto" latinLnBrk="0" hangingPunct="1">
              <a:lnSpc>
                <a:spcPts val="3600"/>
              </a:lnSpc>
              <a:spcBef>
                <a:spcPct val="20000"/>
              </a:spcBef>
              <a:spcAft>
                <a:spcPts val="1200"/>
              </a:spcAft>
              <a:buClrTx/>
              <a:buSzTx/>
              <a:buFont typeface="Wingdings" panose="05000000000000000000" pitchFamily="2" charset="2"/>
              <a:buChar char="ü"/>
              <a:tabLst/>
              <a:defRPr/>
            </a:pPr>
            <a:r>
              <a:rPr kumimoji="0" lang="fa-IR" sz="3000" b="1" i="0" u="none" strike="noStrike" kern="1200" cap="none" spc="0" normalizeH="0" baseline="0" noProof="0" dirty="0" smtClean="0">
                <a:ln>
                  <a:noFill/>
                </a:ln>
                <a:effectLst/>
                <a:uLnTx/>
                <a:uFillTx/>
                <a:latin typeface="+mn-lt"/>
                <a:ea typeface="+mn-ea"/>
                <a:cs typeface="B Mitra" panose="00000400000000000000" pitchFamily="2" charset="-78"/>
              </a:rPr>
              <a:t>افراد مبتلا به سردرد های میگرنی</a:t>
            </a:r>
          </a:p>
          <a:p>
            <a:pPr marL="342900" marR="0" lvl="0" indent="-342900" algn="r" defTabSz="914400" rtl="1" eaLnBrk="1" fontAlgn="auto" latinLnBrk="0" hangingPunct="1">
              <a:lnSpc>
                <a:spcPts val="3600"/>
              </a:lnSpc>
              <a:spcBef>
                <a:spcPct val="20000"/>
              </a:spcBef>
              <a:spcAft>
                <a:spcPts val="1200"/>
              </a:spcAft>
              <a:buClrTx/>
              <a:buSzTx/>
              <a:buFont typeface="Wingdings" panose="05000000000000000000" pitchFamily="2" charset="2"/>
              <a:buChar char="ü"/>
              <a:tabLst/>
              <a:defRPr/>
            </a:pPr>
            <a:r>
              <a:rPr kumimoji="0" lang="fa-IR" sz="3000" b="1" i="0" u="none" strike="noStrike" kern="1200" cap="none" spc="0" normalizeH="0" baseline="0" noProof="0" dirty="0" smtClean="0">
                <a:ln>
                  <a:noFill/>
                </a:ln>
                <a:effectLst/>
                <a:uLnTx/>
                <a:uFillTx/>
                <a:latin typeface="+mn-lt"/>
                <a:ea typeface="+mn-ea"/>
                <a:cs typeface="B Mitra" panose="00000400000000000000" pitchFamily="2" charset="-78"/>
              </a:rPr>
              <a:t>بیماران کلیوی</a:t>
            </a:r>
          </a:p>
          <a:p>
            <a:pPr marL="342900" marR="0" lvl="0" indent="-342900" algn="r"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chemeClr val="tx1"/>
              </a:solidFill>
              <a:effectLst/>
              <a:uLnTx/>
              <a:uFillTx/>
              <a:latin typeface="+mn-lt"/>
              <a:ea typeface="+mn-ea"/>
              <a:cs typeface="B Mitra" panose="00000400000000000000" pitchFamily="2" charset="-78"/>
            </a:endParaRPr>
          </a:p>
        </p:txBody>
      </p:sp>
      <p:sp>
        <p:nvSpPr>
          <p:cNvPr id="5" name="Title 1"/>
          <p:cNvSpPr txBox="1">
            <a:spLocks/>
          </p:cNvSpPr>
          <p:nvPr/>
        </p:nvSpPr>
        <p:spPr>
          <a:xfrm>
            <a:off x="1793802" y="414326"/>
            <a:ext cx="7162800" cy="1371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B4005A"/>
                </a:solidFill>
                <a:effectLst/>
                <a:uLnTx/>
                <a:uFillTx/>
                <a:latin typeface="+mj-lt"/>
                <a:ea typeface="+mj-ea"/>
                <a:cs typeface="B Mitra" panose="00000400000000000000" pitchFamily="2" charset="-78"/>
              </a:rPr>
              <a:t>روزه داری در گروه های ویژه</a:t>
            </a:r>
            <a:endParaRPr kumimoji="0" lang="en-US" sz="4400" b="1" i="0" u="none" strike="noStrike" kern="1200" cap="none" spc="0" normalizeH="0" baseline="0" noProof="0" dirty="0">
              <a:ln>
                <a:noFill/>
              </a:ln>
              <a:solidFill>
                <a:srgbClr val="B4005A"/>
              </a:solidFill>
              <a:effectLst/>
              <a:uLnTx/>
              <a:uFillTx/>
              <a:latin typeface="+mj-lt"/>
              <a:ea typeface="+mj-ea"/>
              <a:cs typeface="B Mitra" panose="00000400000000000000" pitchFamily="2" charset="-78"/>
            </a:endParaRPr>
          </a:p>
        </p:txBody>
      </p:sp>
      <p:sp>
        <p:nvSpPr>
          <p:cNvPr id="6" name="TextBox 5"/>
          <p:cNvSpPr txBox="1"/>
          <p:nvPr/>
        </p:nvSpPr>
        <p:spPr>
          <a:xfrm>
            <a:off x="8786842" y="6509597"/>
            <a:ext cx="214314" cy="276989"/>
          </a:xfrm>
          <a:prstGeom prst="rect">
            <a:avLst/>
          </a:prstGeom>
          <a:noFill/>
        </p:spPr>
        <p:txBody>
          <a:bodyPr wrap="square" lIns="91430" tIns="45715" rIns="91430" bIns="45715" rtlCol="0">
            <a:spAutoFit/>
          </a:bodyPr>
          <a:lstStyle/>
          <a:p>
            <a:r>
              <a:rPr lang="fa-IR" sz="1200" dirty="0" smtClean="0">
                <a:cs typeface="B Mitra" pitchFamily="2" charset="-78"/>
              </a:rPr>
              <a:t>6</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Title 1"/>
          <p:cNvSpPr txBox="1">
            <a:spLocks/>
          </p:cNvSpPr>
          <p:nvPr/>
        </p:nvSpPr>
        <p:spPr>
          <a:xfrm>
            <a:off x="1714480" y="500042"/>
            <a:ext cx="7162800" cy="137160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روزه داری در گروه های ویژه </a:t>
            </a:r>
            <a:r>
              <a:rPr kumimoji="0" lang="fa-IR" sz="1050" b="0"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(ادامه)</a:t>
            </a:r>
            <a:endParaRPr kumimoji="0" lang="en-US" sz="3600" b="0" i="0" u="none" strike="noStrike" kern="1200" cap="none" spc="0" normalizeH="0" baseline="0" noProof="0" dirty="0">
              <a:ln>
                <a:noFill/>
              </a:ln>
              <a:solidFill>
                <a:srgbClr val="DDA09F"/>
              </a:solidFill>
              <a:effectLst/>
              <a:uLnTx/>
              <a:uFillTx/>
              <a:latin typeface="+mj-lt"/>
              <a:ea typeface="+mj-ea"/>
              <a:cs typeface="B Mitra" panose="00000400000000000000" pitchFamily="2" charset="-78"/>
            </a:endParaRPr>
          </a:p>
        </p:txBody>
      </p:sp>
      <p:sp>
        <p:nvSpPr>
          <p:cNvPr id="5" name="Content Placeholder 2"/>
          <p:cNvSpPr txBox="1">
            <a:spLocks/>
          </p:cNvSpPr>
          <p:nvPr/>
        </p:nvSpPr>
        <p:spPr>
          <a:xfrm>
            <a:off x="1571604" y="1484784"/>
            <a:ext cx="7371928" cy="4992216"/>
          </a:xfrm>
          <a:prstGeom prst="rect">
            <a:avLst/>
          </a:prstGeom>
        </p:spPr>
        <p:txBody>
          <a:bodyPr>
            <a:normAutofit/>
          </a:bodyPr>
          <a:lstStyle/>
          <a:p>
            <a:pPr marL="0" marR="0" lvl="0" indent="0" algn="r" defTabSz="914400" rtl="1" eaLnBrk="1" fontAlgn="auto" latinLnBrk="0" hangingPunct="1">
              <a:lnSpc>
                <a:spcPct val="100000"/>
              </a:lnSpc>
              <a:spcBef>
                <a:spcPct val="20000"/>
              </a:spcBef>
              <a:spcAft>
                <a:spcPts val="1800"/>
              </a:spcAft>
              <a:buClrTx/>
              <a:buSzTx/>
              <a:buFont typeface="Arial" pitchFamily="34" charset="0"/>
              <a:buNone/>
              <a:tabLst/>
              <a:defRPr/>
            </a:pPr>
            <a:r>
              <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کودکان و نوجوانان </a:t>
            </a:r>
            <a:r>
              <a:rPr kumimoji="0" lang="fa-IR"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(1) </a:t>
            </a:r>
            <a:endParaRPr kumimoji="0" lang="fa-IR" sz="3200"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endParaRPr>
          </a:p>
          <a:p>
            <a:pPr marL="342900" marR="0" lvl="0" indent="-342900" algn="just" defTabSz="914400" rtl="1" eaLnBrk="1" fontAlgn="auto" latinLnBrk="0" hangingPunct="1">
              <a:lnSpc>
                <a:spcPct val="100000"/>
              </a:lnSpc>
              <a:spcBef>
                <a:spcPct val="20000"/>
              </a:spcBef>
              <a:spcAft>
                <a:spcPts val="60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بايد به حجم و تعداد وعده غذاي مصرفي آن ها دقت نمود لازم است بعد از افطار، وعده شام در نظر گرفته شود.</a:t>
            </a:r>
            <a:r>
              <a:rPr kumimoji="0" lang="fa-IR" sz="3200" b="0" i="0" u="none" strike="noStrike" kern="1200" cap="none" spc="0" normalizeH="0" noProof="0" dirty="0" smtClean="0">
                <a:ln>
                  <a:noFill/>
                </a:ln>
                <a:solidFill>
                  <a:schemeClr val="tx1"/>
                </a:solidFill>
                <a:effectLst/>
                <a:uLnTx/>
                <a:uFillTx/>
                <a:latin typeface="+mn-lt"/>
                <a:ea typeface="+mn-ea"/>
                <a:cs typeface="B Mitra" panose="00000400000000000000" pitchFamily="2" charset="-78"/>
              </a:rPr>
              <a:t> </a:t>
            </a:r>
          </a:p>
          <a:p>
            <a:pPr marL="342900" marR="0" lvl="0" indent="-342900" algn="ctr" defTabSz="914400" rtl="1" eaLnBrk="1" fontAlgn="auto" latinLnBrk="0" hangingPunct="1">
              <a:lnSpc>
                <a:spcPct val="100000"/>
              </a:lnSpc>
              <a:spcBef>
                <a:spcPct val="20000"/>
              </a:spcBef>
              <a:spcAft>
                <a:spcPts val="600"/>
              </a:spcAft>
              <a:buClrTx/>
              <a:buSzTx/>
              <a:tabLst/>
              <a:defRPr/>
            </a:pPr>
            <a:r>
              <a:rPr kumimoji="0" lang="fa-IR" b="0" i="0" u="none" strike="noStrike" kern="1200" cap="none" spc="0" normalizeH="0" noProof="0" dirty="0" smtClean="0">
                <a:ln>
                  <a:noFill/>
                </a:ln>
                <a:solidFill>
                  <a:schemeClr val="tx1"/>
                </a:solidFill>
                <a:effectLst/>
                <a:uLnTx/>
                <a:uFillTx/>
                <a:latin typeface="+mn-lt"/>
                <a:ea typeface="+mn-ea"/>
                <a:cs typeface="B Mitra" panose="00000400000000000000" pitchFamily="2" charset="-78"/>
              </a:rPr>
              <a:t>(به خصوص برای روزه اولی ها)</a:t>
            </a:r>
            <a:endPar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just" defTabSz="914400" rtl="1" eaLnBrk="1" fontAlgn="auto" latinLnBrk="0" hangingPunct="1">
              <a:lnSpc>
                <a:spcPct val="100000"/>
              </a:lnSpc>
              <a:spcBef>
                <a:spcPct val="20000"/>
              </a:spcBef>
              <a:spcAft>
                <a:spcPts val="60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رعايت تنوع و تعادل در استفاده از تمامي گروه هاي غذايي بسيار مهم و ضروري است. </a:t>
            </a:r>
          </a:p>
          <a:p>
            <a:pPr marL="342900" marR="0" lvl="0" indent="-342900" algn="just" defTabSz="914400" rtl="1" eaLnBrk="1" fontAlgn="auto" latinLnBrk="0" hangingPunct="1">
              <a:lnSpc>
                <a:spcPct val="100000"/>
              </a:lnSpc>
              <a:spcBef>
                <a:spcPct val="20000"/>
              </a:spcBef>
              <a:spcAft>
                <a:spcPts val="60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منابع خوب پروتئيني انواع گوشت، ماهي و حبوبات بايد در برنامه ی غذايي آن ها گنجانده شود.</a:t>
            </a: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B Mitra" panose="00000400000000000000" pitchFamily="2" charset="-78"/>
            </a:endParaRPr>
          </a:p>
        </p:txBody>
      </p:sp>
      <p:sp>
        <p:nvSpPr>
          <p:cNvPr id="6" name="TextBox 5"/>
          <p:cNvSpPr txBox="1"/>
          <p:nvPr/>
        </p:nvSpPr>
        <p:spPr>
          <a:xfrm>
            <a:off x="8786842" y="6509597"/>
            <a:ext cx="214314" cy="276989"/>
          </a:xfrm>
          <a:prstGeom prst="rect">
            <a:avLst/>
          </a:prstGeom>
          <a:noFill/>
        </p:spPr>
        <p:txBody>
          <a:bodyPr wrap="square" lIns="91430" tIns="45715" rIns="91430" bIns="45715" rtlCol="0">
            <a:spAutoFit/>
          </a:bodyPr>
          <a:lstStyle/>
          <a:p>
            <a:r>
              <a:rPr lang="fa-IR" sz="1200" dirty="0" smtClean="0">
                <a:cs typeface="B Mitra" pitchFamily="2" charset="-78"/>
              </a:rPr>
              <a:t>7</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785918" y="1285860"/>
            <a:ext cx="7086600" cy="5191140"/>
          </a:xfrm>
          <a:prstGeom prst="rect">
            <a:avLst/>
          </a:prstGeom>
        </p:spPr>
        <p:txBody>
          <a:bodyPr/>
          <a:lstStyle/>
          <a:p>
            <a:pPr marL="0" marR="0" lvl="0" indent="0" algn="r" defTabSz="914400" rtl="1" eaLnBrk="1" fontAlgn="auto" latinLnBrk="0" hangingPunct="1">
              <a:lnSpc>
                <a:spcPct val="100000"/>
              </a:lnSpc>
              <a:spcBef>
                <a:spcPct val="20000"/>
              </a:spcBef>
              <a:spcAft>
                <a:spcPts val="1800"/>
              </a:spcAft>
              <a:buClrTx/>
              <a:buSzTx/>
              <a:buFont typeface="Arial" pitchFamily="34" charset="0"/>
              <a:buNone/>
              <a:tabLst/>
              <a:defRPr/>
            </a:pPr>
            <a:r>
              <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کودکان و نوجوانان </a:t>
            </a:r>
            <a:r>
              <a:rPr kumimoji="0" lang="fa-IR" sz="1400" b="0"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(ادامه)</a:t>
            </a:r>
            <a:r>
              <a:rPr kumimoji="0" lang="fa-IR" sz="24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 </a:t>
            </a:r>
            <a:endPar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endParaRPr>
          </a:p>
          <a:p>
            <a:pPr marL="342900" marR="0" lvl="0" indent="-342900" algn="just" defTabSz="914400" rtl="1" eaLnBrk="1" fontAlgn="auto" latinLnBrk="0" hangingPunct="1">
              <a:lnSpc>
                <a:spcPct val="100000"/>
              </a:lnSpc>
              <a:spcBef>
                <a:spcPct val="20000"/>
              </a:spcBef>
              <a:spcAft>
                <a:spcPts val="60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مواد غذايي مقوي و پر انرژي مانند خرما و موز باید در برنامه غذايي باشد. </a:t>
            </a:r>
          </a:p>
          <a:p>
            <a:pPr marL="342900" marR="0" lvl="0" indent="-342900" algn="just" defTabSz="914400" rtl="1" eaLnBrk="1" fontAlgn="auto" latinLnBrk="0" hangingPunct="1">
              <a:lnSpc>
                <a:spcPct val="100000"/>
              </a:lnSpc>
              <a:spcBef>
                <a:spcPct val="20000"/>
              </a:spcBef>
              <a:spcAft>
                <a:spcPts val="600"/>
              </a:spcAft>
              <a:buClrTx/>
              <a:buSzTx/>
              <a:buFont typeface="Wingdings" panose="05000000000000000000" pitchFamily="2" charset="2"/>
              <a:buChar char="ü"/>
              <a:tabLst/>
              <a:defRPr/>
            </a:pPr>
            <a:r>
              <a:rPr lang="fa-IR" sz="3200" dirty="0" smtClean="0">
                <a:cs typeface="B Mitra" panose="00000400000000000000" pitchFamily="2" charset="-78"/>
              </a:rPr>
              <a:t> اجتناب از </a:t>
            </a:r>
            <a:r>
              <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مصرف زیاد مواد قندي ساده زولبيا و باميه و انواع شيريني جات خصوصاً در وعده ی سحري</a:t>
            </a:r>
          </a:p>
          <a:p>
            <a:pPr marL="342900" marR="0" lvl="0" indent="-34290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fa-IR" sz="3200" dirty="0" smtClean="0">
                <a:cs typeface="B Mitra" panose="00000400000000000000" pitchFamily="2" charset="-78"/>
              </a:rPr>
              <a:t>در صورت لزوم مصرف مکمل مولتی ویتامین </a:t>
            </a:r>
            <a:r>
              <a:rPr lang="fa-IR" sz="1600" dirty="0" smtClean="0">
                <a:cs typeface="B Mitra" panose="00000400000000000000" pitchFamily="2" charset="-78"/>
              </a:rPr>
              <a:t>(با نظر متخصصین تغذیه)</a:t>
            </a:r>
            <a:endPar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tabLst/>
              <a:defRPr/>
            </a:pPr>
            <a:endParaRPr kumimoji="0" lang="fa-IR" sz="32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fa-IR" sz="20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p:txBody>
      </p:sp>
      <p:sp>
        <p:nvSpPr>
          <p:cNvPr id="5" name="Title 1"/>
          <p:cNvSpPr txBox="1">
            <a:spLocks/>
          </p:cNvSpPr>
          <p:nvPr/>
        </p:nvSpPr>
        <p:spPr bwMode="auto">
          <a:xfrm>
            <a:off x="1785918" y="71414"/>
            <a:ext cx="716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212747"/>
                </a:solidFill>
                <a:latin typeface="+mj-lt"/>
                <a:ea typeface="+mj-ea"/>
                <a:cs typeface="+mj-cs"/>
              </a:defRPr>
            </a:lvl1pPr>
            <a:lvl2pPr algn="l" rtl="0" eaLnBrk="1" fontAlgn="base" hangingPunct="1">
              <a:spcBef>
                <a:spcPct val="0"/>
              </a:spcBef>
              <a:spcAft>
                <a:spcPct val="0"/>
              </a:spcAft>
              <a:defRPr sz="3600">
                <a:solidFill>
                  <a:srgbClr val="212747"/>
                </a:solidFill>
                <a:latin typeface="Arial" charset="0"/>
              </a:defRPr>
            </a:lvl2pPr>
            <a:lvl3pPr algn="l" rtl="0" eaLnBrk="1" fontAlgn="base" hangingPunct="1">
              <a:spcBef>
                <a:spcPct val="0"/>
              </a:spcBef>
              <a:spcAft>
                <a:spcPct val="0"/>
              </a:spcAft>
              <a:defRPr sz="3600">
                <a:solidFill>
                  <a:srgbClr val="212747"/>
                </a:solidFill>
                <a:latin typeface="Arial" charset="0"/>
              </a:defRPr>
            </a:lvl3pPr>
            <a:lvl4pPr algn="l" rtl="0" eaLnBrk="1" fontAlgn="base" hangingPunct="1">
              <a:spcBef>
                <a:spcPct val="0"/>
              </a:spcBef>
              <a:spcAft>
                <a:spcPct val="0"/>
              </a:spcAft>
              <a:defRPr sz="3600">
                <a:solidFill>
                  <a:srgbClr val="212747"/>
                </a:solidFill>
                <a:latin typeface="Arial" charset="0"/>
              </a:defRPr>
            </a:lvl4pPr>
            <a:lvl5pPr algn="l" rtl="0" eaLnBrk="1" fontAlgn="base" hangingPunct="1">
              <a:spcBef>
                <a:spcPct val="0"/>
              </a:spcBef>
              <a:spcAft>
                <a:spcPct val="0"/>
              </a:spcAft>
              <a:defRPr sz="3600">
                <a:solidFill>
                  <a:srgbClr val="212747"/>
                </a:solidFill>
                <a:latin typeface="Arial" charset="0"/>
              </a:defRPr>
            </a:lvl5pPr>
            <a:lvl6pPr marL="457200" algn="l" rtl="0" eaLnBrk="1" fontAlgn="base" hangingPunct="1">
              <a:spcBef>
                <a:spcPct val="0"/>
              </a:spcBef>
              <a:spcAft>
                <a:spcPct val="0"/>
              </a:spcAft>
              <a:defRPr sz="3600">
                <a:solidFill>
                  <a:srgbClr val="212747"/>
                </a:solidFill>
                <a:latin typeface="Arial" charset="0"/>
              </a:defRPr>
            </a:lvl6pPr>
            <a:lvl7pPr marL="914400" algn="l" rtl="0" eaLnBrk="1" fontAlgn="base" hangingPunct="1">
              <a:spcBef>
                <a:spcPct val="0"/>
              </a:spcBef>
              <a:spcAft>
                <a:spcPct val="0"/>
              </a:spcAft>
              <a:defRPr sz="3600">
                <a:solidFill>
                  <a:srgbClr val="212747"/>
                </a:solidFill>
                <a:latin typeface="Arial" charset="0"/>
              </a:defRPr>
            </a:lvl7pPr>
            <a:lvl8pPr marL="1371600" algn="l" rtl="0" eaLnBrk="1" fontAlgn="base" hangingPunct="1">
              <a:spcBef>
                <a:spcPct val="0"/>
              </a:spcBef>
              <a:spcAft>
                <a:spcPct val="0"/>
              </a:spcAft>
              <a:defRPr sz="3600">
                <a:solidFill>
                  <a:srgbClr val="212747"/>
                </a:solidFill>
                <a:latin typeface="Arial" charset="0"/>
              </a:defRPr>
            </a:lvl8pPr>
            <a:lvl9pPr marL="1828800" algn="l" rtl="0" eaLnBrk="1" fontAlgn="base" hangingPunct="1">
              <a:spcBef>
                <a:spcPct val="0"/>
              </a:spcBef>
              <a:spcAft>
                <a:spcPct val="0"/>
              </a:spcAft>
              <a:defRPr sz="3600">
                <a:solidFill>
                  <a:srgbClr val="212747"/>
                </a:solidFill>
                <a:latin typeface="Arial" charset="0"/>
              </a:defRPr>
            </a:lvl9pPr>
          </a:lstStyle>
          <a:p>
            <a:pPr algn="r" rtl="1"/>
            <a:r>
              <a:rPr lang="fa-IR" b="1" kern="0" dirty="0" smtClean="0">
                <a:solidFill>
                  <a:srgbClr val="DDA09F"/>
                </a:solidFill>
                <a:cs typeface="B Mitra" panose="00000400000000000000" pitchFamily="2" charset="-78"/>
              </a:rPr>
              <a:t>روزه داری در گروه های ویژه </a:t>
            </a:r>
            <a:r>
              <a:rPr lang="fa-IR" sz="1200" kern="0" dirty="0" smtClean="0">
                <a:solidFill>
                  <a:srgbClr val="DDA09F"/>
                </a:solidFill>
                <a:cs typeface="B Mitra" panose="00000400000000000000" pitchFamily="2" charset="-78"/>
              </a:rPr>
              <a:t>(ادامه)</a:t>
            </a:r>
            <a:endParaRPr lang="en-US" kern="0" dirty="0">
              <a:solidFill>
                <a:srgbClr val="DDA09F"/>
              </a:solidFill>
              <a:cs typeface="B Mitra" panose="00000400000000000000" pitchFamily="2" charset="-78"/>
            </a:endParaRPr>
          </a:p>
        </p:txBody>
      </p:sp>
      <p:sp>
        <p:nvSpPr>
          <p:cNvPr id="6" name="TextBox 5"/>
          <p:cNvSpPr txBox="1"/>
          <p:nvPr/>
        </p:nvSpPr>
        <p:spPr>
          <a:xfrm>
            <a:off x="8786842" y="6509597"/>
            <a:ext cx="214314" cy="276989"/>
          </a:xfrm>
          <a:prstGeom prst="rect">
            <a:avLst/>
          </a:prstGeom>
          <a:noFill/>
        </p:spPr>
        <p:txBody>
          <a:bodyPr wrap="square" lIns="91430" tIns="45715" rIns="91430" bIns="45715" rtlCol="0">
            <a:spAutoFit/>
          </a:bodyPr>
          <a:lstStyle/>
          <a:p>
            <a:r>
              <a:rPr lang="fa-IR" sz="1200" dirty="0" smtClean="0">
                <a:cs typeface="B Mitra" pitchFamily="2" charset="-78"/>
              </a:rPr>
              <a:t>8</a:t>
            </a:r>
            <a:endParaRPr lang="en-US" sz="1200" dirty="0">
              <a:cs typeface="B Mitra"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43240" y="6488668"/>
            <a:ext cx="3857652" cy="369332"/>
          </a:xfrm>
          <a:prstGeom prst="rect">
            <a:avLst/>
          </a:prstGeom>
          <a:noFill/>
        </p:spPr>
        <p:txBody>
          <a:bodyPr wrap="square" rtlCol="0">
            <a:spAutoFit/>
          </a:bodyPr>
          <a:lstStyle/>
          <a:p>
            <a:pPr algn="ctr"/>
            <a:r>
              <a:rPr lang="fa-IR" sz="1000" dirty="0" smtClean="0">
                <a:solidFill>
                  <a:schemeClr val="accent3">
                    <a:lumMod val="75000"/>
                  </a:schemeClr>
                </a:solidFill>
                <a:latin typeface="Times New Roman" pitchFamily="18" charset="0"/>
                <a:cs typeface="B Mitra" panose="00000400000000000000" pitchFamily="2" charset="-78"/>
              </a:rPr>
              <a:t>سمپوزیوم تغذیه در ماه مبارک رمضان</a:t>
            </a:r>
            <a:endParaRPr lang="en-US" sz="1000" dirty="0" smtClean="0">
              <a:solidFill>
                <a:schemeClr val="accent3">
                  <a:lumMod val="75000"/>
                </a:schemeClr>
              </a:solidFill>
              <a:latin typeface="Times New Roman" pitchFamily="18" charset="0"/>
              <a:cs typeface="B Mitra" panose="00000400000000000000" pitchFamily="2" charset="-78"/>
            </a:endParaRPr>
          </a:p>
          <a:p>
            <a:pPr algn="ctr" rtl="1"/>
            <a:r>
              <a:rPr lang="fa-IR" sz="800" dirty="0" smtClean="0">
                <a:solidFill>
                  <a:schemeClr val="accent3">
                    <a:lumMod val="75000"/>
                  </a:schemeClr>
                </a:solidFill>
                <a:latin typeface="Times New Roman" pitchFamily="18" charset="0"/>
                <a:cs typeface="B Mitra" panose="00000400000000000000" pitchFamily="2" charset="-78"/>
              </a:rPr>
              <a:t>اردیبهشت ماه، 1395</a:t>
            </a:r>
            <a:endParaRPr lang="en-US" sz="1400" dirty="0">
              <a:solidFill>
                <a:schemeClr val="accent3">
                  <a:lumMod val="75000"/>
                </a:schemeClr>
              </a:solidFill>
              <a:latin typeface="Times New Roman" pitchFamily="18" charset="0"/>
              <a:cs typeface="B Mitra" panose="00000400000000000000" pitchFamily="2" charset="-78"/>
            </a:endParaRPr>
          </a:p>
        </p:txBody>
      </p:sp>
      <p:sp>
        <p:nvSpPr>
          <p:cNvPr id="3" name="Content Placeholder 2"/>
          <p:cNvSpPr txBox="1">
            <a:spLocks/>
          </p:cNvSpPr>
          <p:nvPr/>
        </p:nvSpPr>
        <p:spPr>
          <a:xfrm>
            <a:off x="1214414" y="1196752"/>
            <a:ext cx="7635874" cy="5280248"/>
          </a:xfrm>
          <a:prstGeom prst="rect">
            <a:avLst/>
          </a:prstGeom>
        </p:spPr>
        <p:txBody>
          <a:bodyPr/>
          <a:lstStyle/>
          <a:p>
            <a:pPr lvl="0" algn="r" rtl="1">
              <a:spcBef>
                <a:spcPts val="1200"/>
              </a:spcBef>
              <a:spcAft>
                <a:spcPts val="1800"/>
              </a:spcAft>
              <a:defRPr/>
            </a:pPr>
            <a:r>
              <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rPr>
              <a:t>مادران باردار </a:t>
            </a:r>
            <a:r>
              <a:rPr lang="fa-IR" dirty="0" smtClean="0">
                <a:solidFill>
                  <a:srgbClr val="B4005A"/>
                </a:solidFill>
                <a:cs typeface="B Mitra" panose="00000400000000000000" pitchFamily="2" charset="-78"/>
              </a:rPr>
              <a:t>(2) </a:t>
            </a:r>
            <a:endParaRPr kumimoji="0" lang="fa-IR" sz="3200" b="1" i="0" u="none" strike="noStrike" kern="1200" cap="none" spc="0" normalizeH="0" baseline="0" noProof="0" dirty="0" smtClean="0">
              <a:ln>
                <a:noFill/>
              </a:ln>
              <a:solidFill>
                <a:srgbClr val="B4005A"/>
              </a:solidFill>
              <a:effectLst/>
              <a:uLnTx/>
              <a:uFillTx/>
              <a:latin typeface="+mn-lt"/>
              <a:ea typeface="+mn-ea"/>
              <a:cs typeface="B Mitra" panose="000004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روزه داری با</a:t>
            </a:r>
            <a:r>
              <a:rPr kumimoji="0" lang="en-US"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a:t>
            </a: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افزایش سطح كتون بادي ها كه خود حاصل كاهش قند خون و تجزيه ی چربي ها در بدن است، همراه است و مي تواند به مغز،</a:t>
            </a:r>
            <a:r>
              <a:rPr kumimoji="0" lang="en-US"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a:t>
            </a: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دستگاه عصبي و هوش جنين آسيب وارد نمايد</a:t>
            </a:r>
            <a:r>
              <a:rPr kumimoji="0" lang="fa-IR"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a:t>
            </a:r>
            <a:endPar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just" defTabSz="914400" rtl="1" eaLnBrk="1" fontAlgn="auto" latinLnBrk="0" hangingPunct="1">
              <a:lnSpc>
                <a:spcPct val="100000"/>
              </a:lnSpc>
              <a:spcBef>
                <a:spcPct val="20000"/>
              </a:spcBef>
              <a:spcAft>
                <a:spcPts val="60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بررسي هاي</a:t>
            </a:r>
            <a:r>
              <a:rPr kumimoji="0" lang="en-US"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a:t>
            </a: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دهه ی اخير نشان داده كه روزه داري در مادران باردار بر هوش</a:t>
            </a:r>
            <a:r>
              <a:rPr kumimoji="0" lang="en-US"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a:t>
            </a: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جنين تأثير نامطلوب نداشته است.</a:t>
            </a:r>
            <a:endParaRPr kumimoji="0" lang="en-US"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اگر جنين رشد خوبي داشته و وزن و فشار خون</a:t>
            </a:r>
            <a:r>
              <a:rPr kumimoji="0" lang="en-US"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 </a:t>
            </a:r>
            <a:r>
              <a:rPr kumimoji="0" lang="fa-IR" sz="2800" b="0" i="0" u="none" strike="noStrike" kern="1200" cap="none" spc="0" normalizeH="0" baseline="0" noProof="0" dirty="0" smtClean="0">
                <a:ln>
                  <a:noFill/>
                </a:ln>
                <a:solidFill>
                  <a:schemeClr val="tx1"/>
                </a:solidFill>
                <a:effectLst/>
                <a:uLnTx/>
                <a:uFillTx/>
                <a:latin typeface="+mn-lt"/>
                <a:ea typeface="+mn-ea"/>
                <a:cs typeface="B Mitra" panose="00000400000000000000" pitchFamily="2" charset="-78"/>
              </a:rPr>
              <a:t>مادر، طبيعي باشد، كالري و مواد غذايي كافي دريافت نمايد و بيماري خاصي نداشته باشد، می تواند روزه بگیرد.</a:t>
            </a:r>
            <a:endParaRPr kumimoji="0" lang="en-US" sz="2800" b="0" i="0" u="none" strike="noStrike" kern="1200" cap="none" spc="0" normalizeH="0" baseline="0" noProof="0" dirty="0">
              <a:ln>
                <a:noFill/>
              </a:ln>
              <a:solidFill>
                <a:schemeClr val="tx1"/>
              </a:solidFill>
              <a:effectLst/>
              <a:uLnTx/>
              <a:uFillTx/>
              <a:latin typeface="+mn-lt"/>
              <a:ea typeface="+mn-ea"/>
              <a:cs typeface="B Mitra" panose="00000400000000000000" pitchFamily="2" charset="-78"/>
            </a:endParaRPr>
          </a:p>
        </p:txBody>
      </p:sp>
      <p:sp>
        <p:nvSpPr>
          <p:cNvPr id="5" name="Title 1"/>
          <p:cNvSpPr txBox="1">
            <a:spLocks/>
          </p:cNvSpPr>
          <p:nvPr/>
        </p:nvSpPr>
        <p:spPr>
          <a:xfrm>
            <a:off x="1752600" y="271450"/>
            <a:ext cx="7162800" cy="1371600"/>
          </a:xfrm>
          <a:prstGeom prst="rect">
            <a:avLst/>
          </a:prstGeom>
        </p:spPr>
        <p:txBody>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روزه داری در گروه های ویژه </a:t>
            </a:r>
            <a:r>
              <a:rPr kumimoji="0" lang="fa-IR" sz="1200" b="0" i="0" u="none" strike="noStrike" kern="1200" cap="none" spc="0" normalizeH="0" baseline="0" noProof="0" dirty="0" smtClean="0">
                <a:ln>
                  <a:noFill/>
                </a:ln>
                <a:solidFill>
                  <a:srgbClr val="DDA09F"/>
                </a:solidFill>
                <a:effectLst/>
                <a:uLnTx/>
                <a:uFillTx/>
                <a:latin typeface="+mj-lt"/>
                <a:ea typeface="+mj-ea"/>
                <a:cs typeface="B Mitra" panose="00000400000000000000" pitchFamily="2" charset="-78"/>
              </a:rPr>
              <a:t>(ادامه)</a:t>
            </a:r>
            <a:endParaRPr kumimoji="0" lang="en-US" sz="4400" b="0" i="0" u="none" strike="noStrike" kern="1200" cap="none" spc="0" normalizeH="0" baseline="0" noProof="0" dirty="0">
              <a:ln>
                <a:noFill/>
              </a:ln>
              <a:solidFill>
                <a:srgbClr val="DDA09F"/>
              </a:solidFill>
              <a:effectLst/>
              <a:uLnTx/>
              <a:uFillTx/>
              <a:latin typeface="+mj-lt"/>
              <a:ea typeface="+mj-ea"/>
              <a:cs typeface="B Mitra" panose="00000400000000000000" pitchFamily="2" charset="-78"/>
            </a:endParaRPr>
          </a:p>
        </p:txBody>
      </p:sp>
      <p:sp>
        <p:nvSpPr>
          <p:cNvPr id="6" name="TextBox 5"/>
          <p:cNvSpPr txBox="1"/>
          <p:nvPr/>
        </p:nvSpPr>
        <p:spPr>
          <a:xfrm>
            <a:off x="8786842" y="6509597"/>
            <a:ext cx="214314" cy="276989"/>
          </a:xfrm>
          <a:prstGeom prst="rect">
            <a:avLst/>
          </a:prstGeom>
          <a:noFill/>
        </p:spPr>
        <p:txBody>
          <a:bodyPr wrap="square" lIns="91430" tIns="45715" rIns="91430" bIns="45715" rtlCol="0">
            <a:spAutoFit/>
          </a:bodyPr>
          <a:lstStyle/>
          <a:p>
            <a:r>
              <a:rPr lang="fa-IR" sz="1200" dirty="0" smtClean="0">
                <a:cs typeface="B Mitra" pitchFamily="2" charset="-78"/>
              </a:rPr>
              <a:t>9</a:t>
            </a:r>
            <a:endParaRPr lang="en-US" sz="1200" dirty="0">
              <a:cs typeface="B Mitra"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2958</Words>
  <Application>Microsoft Office PowerPoint</Application>
  <PresentationFormat>On-screen Show (4:3)</PresentationFormat>
  <Paragraphs>312</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Тема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1</dc:creator>
  <cp:lastModifiedBy>atri</cp:lastModifiedBy>
  <cp:revision>51</cp:revision>
  <dcterms:created xsi:type="dcterms:W3CDTF">2013-08-06T08:40:55Z</dcterms:created>
  <dcterms:modified xsi:type="dcterms:W3CDTF">2016-05-19T05:34:49Z</dcterms:modified>
</cp:coreProperties>
</file>