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6" r:id="rId2"/>
    <p:sldId id="272" r:id="rId3"/>
    <p:sldId id="257" r:id="rId4"/>
    <p:sldId id="265" r:id="rId5"/>
    <p:sldId id="259" r:id="rId6"/>
    <p:sldId id="258" r:id="rId7"/>
    <p:sldId id="266" r:id="rId8"/>
    <p:sldId id="263" r:id="rId9"/>
    <p:sldId id="264" r:id="rId10"/>
    <p:sldId id="267" r:id="rId11"/>
    <p:sldId id="298" r:id="rId12"/>
    <p:sldId id="275" r:id="rId13"/>
    <p:sldId id="269" r:id="rId14"/>
    <p:sldId id="295" r:id="rId15"/>
    <p:sldId id="268" r:id="rId16"/>
    <p:sldId id="271" r:id="rId17"/>
    <p:sldId id="284" r:id="rId18"/>
    <p:sldId id="274" r:id="rId19"/>
    <p:sldId id="280" r:id="rId20"/>
    <p:sldId id="281" r:id="rId21"/>
    <p:sldId id="273" r:id="rId22"/>
    <p:sldId id="282" r:id="rId23"/>
    <p:sldId id="276" r:id="rId24"/>
    <p:sldId id="277" r:id="rId25"/>
    <p:sldId id="283" r:id="rId26"/>
    <p:sldId id="278" r:id="rId27"/>
    <p:sldId id="279" r:id="rId28"/>
    <p:sldId id="286" r:id="rId29"/>
    <p:sldId id="287" r:id="rId30"/>
    <p:sldId id="293" r:id="rId31"/>
    <p:sldId id="294" r:id="rId32"/>
    <p:sldId id="289" r:id="rId33"/>
    <p:sldId id="290" r:id="rId34"/>
    <p:sldId id="291" r:id="rId35"/>
    <p:sldId id="292" r:id="rId36"/>
    <p:sldId id="288" r:id="rId37"/>
    <p:sldId id="297" r:id="rId38"/>
    <p:sldId id="299" r:id="rId39"/>
    <p:sldId id="300" r:id="rId4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63" autoAdjust="0"/>
    <p:restoredTop sz="94660"/>
  </p:normalViewPr>
  <p:slideViewPr>
    <p:cSldViewPr>
      <p:cViewPr varScale="1">
        <p:scale>
          <a:sx n="66" d="100"/>
          <a:sy n="66" d="100"/>
        </p:scale>
        <p:origin x="-10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012C05-F0E5-4B7D-AE38-1701DA8B4D7D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4128AB-D90A-4C4A-8D2D-21B91CB8354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785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Dosage regimen of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BIAsp 30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For once daily, the evening dose titration is done based on pre-breakfast blood glucose level. </a:t>
            </a:r>
          </a:p>
          <a:p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For twice-daily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BIAsp 30, 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the morning dose is to be titrated based on pre-dinner blood glucose level and evening dose is to be titrated based on pre-breakfast blood glucose level.</a:t>
            </a:r>
          </a:p>
          <a:p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If a patient needs further intensification for three-times-a-day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BIAsp 30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: the morning dose can be titrated based on the pre-lunch blood glucose, midday dose is titrated on pre-dinner blood glucose and evening dose is titrated on pre-breakfast blood glucose.</a:t>
            </a:r>
          </a:p>
          <a:p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This algorithm was adapted from a 48-week, open-label, observational study. Enrolled patients (n=100,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HbA</a:t>
            </a:r>
            <a:r>
              <a:rPr lang="en-GB" altLang="en-US" sz="1100" baseline="-25000">
                <a:latin typeface="Verdana" charset="0"/>
                <a:ea typeface="Verdana" charset="0"/>
                <a:cs typeface="Verdana" charset="0"/>
              </a:rPr>
              <a:t>1c 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≥7.5 and ≤10%) were ≥18 years of age, had diabetes ≥12 months and had received a stable antidiabetic regimen for at least 3 months. Patients discontinued prior basal insulin and added one injection of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BIAsp 30 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(12 U or 70–100% of prior basal insulin dose within 15 min of dinner initiation). Patients self-titrated their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BIAsp 30 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dose with investigator guidance every 3 or 4 days to achieve pre-breakfast fasting blood glucose (FBG) of 4.4–6.1 mmol/L. At 16 weeks, a pre-breakfast injection of 6 U of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BIAsp 30 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was added if week 15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HbA</a:t>
            </a:r>
            <a:r>
              <a:rPr lang="en-GB" altLang="en-US" sz="1100" baseline="-25000">
                <a:latin typeface="Verdana" charset="0"/>
                <a:ea typeface="Verdana" charset="0"/>
                <a:cs typeface="Verdana" charset="0"/>
              </a:rPr>
              <a:t>1c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 exceeded 6.5%; the added dose was titrated to achieve pre-dinner BG of 4.4–6.1 mmol/L. After an additional 16 weeks, 3 U of pre-lunch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BIAsp 30 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was added if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HbA</a:t>
            </a:r>
            <a:r>
              <a:rPr lang="en-GB" altLang="en-US" sz="1100" baseline="-25000">
                <a:latin typeface="Verdana" charset="0"/>
                <a:ea typeface="Verdana" charset="0"/>
                <a:cs typeface="Verdana" charset="0"/>
              </a:rPr>
              <a:t>1c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 exceeded 6.5%. This added dose was adjusted based on 2-h post-lunch BG to achieve PPG of 5.6–7.8 mmol/L. Subjects achieving </a:t>
            </a:r>
            <a:r>
              <a:rPr lang="en-GB" altLang="en-US" sz="1100">
                <a:latin typeface="Verdana" charset="0"/>
                <a:ea typeface="Verdana" charset="0"/>
                <a:cs typeface="Verdana" charset="0"/>
              </a:rPr>
              <a:t>HbA</a:t>
            </a:r>
            <a:r>
              <a:rPr lang="en-GB" altLang="en-US" sz="1100" baseline="-25000">
                <a:latin typeface="Verdana" charset="0"/>
                <a:ea typeface="Verdana" charset="0"/>
                <a:cs typeface="Verdana" charset="0"/>
              </a:rPr>
              <a:t>1c</a:t>
            </a:r>
            <a:r>
              <a:rPr lang="en-US" altLang="en-US" sz="1100">
                <a:latin typeface="Verdana" charset="0"/>
                <a:ea typeface="Verdana" charset="0"/>
                <a:cs typeface="Verdana" charset="0"/>
              </a:rPr>
              <a:t> ≤6.5 at 15 and 31 weeks completed the study at weeks 16 and 32, respectively.</a:t>
            </a:r>
          </a:p>
          <a:p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fld id="{73B4E77B-299E-3A48-9363-D745F39C5975}" type="slidenum">
              <a:rPr lang="da-DK" altLang="en-US" sz="1200">
                <a:latin typeface="Times" charset="0"/>
              </a:rPr>
              <a:pPr/>
              <a:t>35</a:t>
            </a:fld>
            <a:endParaRPr lang="da-DK" altLang="en-US" sz="1200">
              <a:latin typeface="Times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400">
                <a:latin typeface="Verdana" charset="0"/>
                <a:ea typeface="Verdana" charset="0"/>
                <a:cs typeface="Verdana" charset="0"/>
              </a:rPr>
              <a:t>BIAsp 30 offers a simple dose titration based on FBG or pre-dinner SMBG.</a:t>
            </a:r>
          </a:p>
          <a:p>
            <a:r>
              <a:rPr lang="en-GB" altLang="en-US" sz="1400">
                <a:latin typeface="Verdana" charset="0"/>
                <a:ea typeface="Verdana" charset="0"/>
                <a:cs typeface="Verdana" charset="0"/>
              </a:rPr>
              <a:t>This example of the BIAsp 30 titration algorithm is taken from Raskin </a:t>
            </a:r>
            <a:r>
              <a:rPr lang="en-GB" altLang="en-US" sz="1400" i="1">
                <a:latin typeface="Verdana" charset="0"/>
                <a:ea typeface="Verdana" charset="0"/>
                <a:cs typeface="Verdana" charset="0"/>
              </a:rPr>
              <a:t>et al. (</a:t>
            </a:r>
            <a:r>
              <a:rPr lang="en-GB" altLang="en-US" sz="1400">
                <a:latin typeface="Verdana" charset="0"/>
                <a:ea typeface="Verdana" charset="0"/>
                <a:cs typeface="Verdana" charset="0"/>
              </a:rPr>
              <a:t>2005). This was a 28-week parallel-group study that randomised 233 insulin-naïve patients with HbA</a:t>
            </a:r>
            <a:r>
              <a:rPr lang="en-GB" altLang="en-US" sz="1400" baseline="-25000">
                <a:latin typeface="Verdana" charset="0"/>
                <a:ea typeface="Verdana" charset="0"/>
                <a:cs typeface="Verdana" charset="0"/>
              </a:rPr>
              <a:t>1c</a:t>
            </a:r>
            <a:r>
              <a:rPr lang="en-GB" altLang="en-US" sz="1400">
                <a:latin typeface="Verdana" charset="0"/>
                <a:ea typeface="Verdana" charset="0"/>
                <a:cs typeface="Verdana" charset="0"/>
              </a:rPr>
              <a:t> values ≥8.0% on &gt;1000 mg/day metformin alone or in combination with other OADs. Metformin was adjusted up to 2550 mg/day before insulin therapy was initiated with 5–6 units BIAsp 70/30 twice daily or 10–12 units glargine at bedtime and titrated to target blood glucose (80–110 mg/dL) by algorithm-directed titration.</a:t>
            </a:r>
          </a:p>
        </p:txBody>
      </p:sp>
    </p:spTree>
    <p:extLst>
      <p:ext uri="{BB962C8B-B14F-4D97-AF65-F5344CB8AC3E}">
        <p14:creationId xmlns:p14="http://schemas.microsoft.com/office/powerpoint/2010/main" val="109382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456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938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576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303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348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142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475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516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9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516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488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E90F-238F-4C0E-B51B-4BB1DDA39581}" type="datetimeFigureOut">
              <a:rPr lang="fa-IR" smtClean="0"/>
              <a:t>12/05/1440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F333-BA1E-422A-A484-6849D687F6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420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Insulin titration  and intensification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Mahshid</a:t>
            </a:r>
            <a:r>
              <a:rPr lang="en-US" dirty="0" smtClean="0"/>
              <a:t> </a:t>
            </a:r>
            <a:r>
              <a:rPr lang="en-US" dirty="0" err="1" smtClean="0"/>
              <a:t>Babaei</a:t>
            </a:r>
            <a:endParaRPr lang="en-US" dirty="0" smtClean="0"/>
          </a:p>
          <a:p>
            <a:r>
              <a:rPr lang="en-US" dirty="0" smtClean="0"/>
              <a:t>Endocrinologist</a:t>
            </a:r>
            <a:endParaRPr lang="en-US" dirty="0"/>
          </a:p>
          <a:p>
            <a:r>
              <a:rPr lang="en-US" dirty="0" smtClean="0"/>
              <a:t>98.5.16</a:t>
            </a:r>
          </a:p>
        </p:txBody>
      </p:sp>
    </p:spTree>
    <p:extLst>
      <p:ext uri="{BB962C8B-B14F-4D97-AF65-F5344CB8AC3E}">
        <p14:creationId xmlns:p14="http://schemas.microsoft.com/office/powerpoint/2010/main" val="456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Premixed </a:t>
            </a:r>
            <a:endParaRPr lang="fa-I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7" y="2276872"/>
            <a:ext cx="83914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4048"/>
            <a:ext cx="4084861" cy="526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28" y="554048"/>
            <a:ext cx="4983306" cy="51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8299"/>
            <a:ext cx="7776863" cy="67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regimens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8952" cy="537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6" y="332656"/>
            <a:ext cx="9219509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402" y="5373216"/>
            <a:ext cx="1340431" cy="369332"/>
          </a:xfrm>
          <a:prstGeom prst="rect">
            <a:avLst/>
          </a:prstGeom>
          <a:solidFill>
            <a:srgbClr val="99FF33"/>
          </a:solidFill>
        </p:spPr>
        <p:txBody>
          <a:bodyPr wrap="none">
            <a:spAutoFit/>
          </a:bodyPr>
          <a:lstStyle/>
          <a:p>
            <a:r>
              <a:rPr lang="en-US" dirty="0"/>
              <a:t>Basal insulin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1763688" y="5340950"/>
            <a:ext cx="1340431" cy="369332"/>
          </a:xfrm>
          <a:prstGeom prst="rect">
            <a:avLst/>
          </a:prstGeom>
          <a:solidFill>
            <a:srgbClr val="99FF33"/>
          </a:solidFill>
        </p:spPr>
        <p:txBody>
          <a:bodyPr wrap="none">
            <a:spAutoFit/>
          </a:bodyPr>
          <a:lstStyle/>
          <a:p>
            <a:r>
              <a:rPr lang="en-US" dirty="0"/>
              <a:t>Basal insulin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5004048" y="4971618"/>
            <a:ext cx="1340431" cy="369332"/>
          </a:xfrm>
          <a:prstGeom prst="rect">
            <a:avLst/>
          </a:prstGeom>
          <a:solidFill>
            <a:srgbClr val="99FF33"/>
          </a:solidFill>
        </p:spPr>
        <p:txBody>
          <a:bodyPr wrap="none">
            <a:spAutoFit/>
          </a:bodyPr>
          <a:lstStyle/>
          <a:p>
            <a:r>
              <a:rPr lang="en-US" dirty="0"/>
              <a:t>Basal insulin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6948264" y="6169436"/>
            <a:ext cx="1340431" cy="369332"/>
          </a:xfrm>
          <a:prstGeom prst="rect">
            <a:avLst/>
          </a:prstGeom>
          <a:solidFill>
            <a:srgbClr val="99FF33"/>
          </a:solidFill>
        </p:spPr>
        <p:txBody>
          <a:bodyPr wrap="none">
            <a:spAutoFit/>
          </a:bodyPr>
          <a:lstStyle/>
          <a:p>
            <a:r>
              <a:rPr lang="en-US" dirty="0"/>
              <a:t>Basal insulin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7803569" y="4437112"/>
            <a:ext cx="1340431" cy="369332"/>
          </a:xfrm>
          <a:prstGeom prst="rect">
            <a:avLst/>
          </a:prstGeom>
          <a:solidFill>
            <a:srgbClr val="99FF33"/>
          </a:solidFill>
        </p:spPr>
        <p:txBody>
          <a:bodyPr wrap="none">
            <a:spAutoFit/>
          </a:bodyPr>
          <a:lstStyle/>
          <a:p>
            <a:r>
              <a:rPr lang="en-US" dirty="0"/>
              <a:t>Basal insulin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401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33925"/>
            <a:ext cx="40100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Basal insulin alone is the most </a:t>
            </a:r>
            <a:r>
              <a:rPr lang="en-US" dirty="0" smtClean="0"/>
              <a:t>convenient initial </a:t>
            </a:r>
            <a:r>
              <a:rPr lang="en-US" dirty="0"/>
              <a:t>insulin regimen and can be </a:t>
            </a:r>
            <a:r>
              <a:rPr lang="en-US" dirty="0" smtClean="0"/>
              <a:t>added to </a:t>
            </a:r>
            <a:r>
              <a:rPr lang="en-US" dirty="0"/>
              <a:t>metformin and other oral </a:t>
            </a:r>
            <a:r>
              <a:rPr lang="en-US" dirty="0" smtClean="0"/>
              <a:t>agents.</a:t>
            </a:r>
          </a:p>
          <a:p>
            <a:pPr algn="l" rtl="0"/>
            <a:r>
              <a:rPr lang="en-US" dirty="0"/>
              <a:t>Starting doses can be estimated </a:t>
            </a:r>
            <a:r>
              <a:rPr lang="en-US" dirty="0" smtClean="0"/>
              <a:t>based on: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/>
              <a:t>body weight </a:t>
            </a: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b="1" dirty="0" smtClean="0"/>
              <a:t>degree of hyperglycemia</a:t>
            </a:r>
          </a:p>
          <a:p>
            <a:pPr algn="l" rtl="0">
              <a:buFont typeface="Wingdings" pitchFamily="2" charset="2"/>
              <a:buChar char="Ø"/>
            </a:pPr>
            <a:endParaRPr lang="en-US" b="1" dirty="0" smtClean="0"/>
          </a:p>
          <a:p>
            <a:pPr algn="l" rtl="0">
              <a:buFont typeface="Wingdings" pitchFamily="2" charset="2"/>
              <a:buChar char="Ø"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27584" y="5445224"/>
            <a:ext cx="6984776" cy="1077218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3200" b="1" dirty="0"/>
              <a:t> 10 units a </a:t>
            </a:r>
            <a:r>
              <a:rPr lang="en-US" sz="3200" b="1" dirty="0" smtClean="0"/>
              <a:t>day (set dosage)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3200" b="1" dirty="0"/>
              <a:t>0.1–0.2 units/kg/day (</a:t>
            </a:r>
            <a:r>
              <a:rPr lang="en-US" sz="3200" b="1" dirty="0" smtClean="0"/>
              <a:t>weight-based)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30613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" y="1916832"/>
            <a:ext cx="9137061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3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Typically, insulin is increased or </a:t>
            </a:r>
            <a:r>
              <a:rPr lang="en-US" dirty="0" smtClean="0"/>
              <a:t>decreased every </a:t>
            </a:r>
            <a:r>
              <a:rPr lang="en-US" dirty="0"/>
              <a:t>three to seven </a:t>
            </a:r>
            <a:r>
              <a:rPr lang="en-US" dirty="0" smtClean="0"/>
              <a:t>days </a:t>
            </a:r>
            <a:r>
              <a:rPr lang="en-US" dirty="0"/>
              <a:t>if the patient’s blood glucose level is not </a:t>
            </a:r>
            <a:r>
              <a:rPr lang="en-US" dirty="0" smtClean="0"/>
              <a:t>within </a:t>
            </a:r>
            <a:r>
              <a:rPr lang="en-US" dirty="0"/>
              <a:t>set targets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7544" y="4437112"/>
            <a:ext cx="8064896" cy="1754326"/>
          </a:xfrm>
          <a:prstGeom prst="rect">
            <a:avLst/>
          </a:prstGeom>
          <a:solidFill>
            <a:srgbClr val="99FF33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3600" b="1" dirty="0" smtClean="0"/>
              <a:t>   Insulin  </a:t>
            </a:r>
            <a:r>
              <a:rPr lang="en-US" sz="3600" b="1" dirty="0"/>
              <a:t>titration  frequency:</a:t>
            </a:r>
          </a:p>
          <a:p>
            <a:pPr algn="l" rtl="0"/>
            <a:r>
              <a:rPr lang="en-US" sz="3600" b="1" dirty="0"/>
              <a:t>            twice per week or every 3 days.</a:t>
            </a:r>
          </a:p>
          <a:p>
            <a:pPr algn="l" rtl="0"/>
            <a:endParaRPr lang="en-US" sz="36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8880"/>
            <a:ext cx="9144000" cy="49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 dose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77008" cy="389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2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dirty="0"/>
              <a:t>Given the progressive </a:t>
            </a:r>
            <a:r>
              <a:rPr lang="en-US" dirty="0" smtClean="0"/>
              <a:t>nature </a:t>
            </a:r>
            <a:r>
              <a:rPr lang="en-US" dirty="0"/>
              <a:t>of this disease, characterized </a:t>
            </a:r>
            <a:r>
              <a:rPr lang="en-US" dirty="0" smtClean="0"/>
              <a:t>by </a:t>
            </a:r>
            <a:r>
              <a:rPr lang="en-US" dirty="0"/>
              <a:t>gradual impairment in β-cell </a:t>
            </a:r>
            <a:r>
              <a:rPr lang="en-US" dirty="0" smtClean="0"/>
              <a:t>function </a:t>
            </a:r>
            <a:r>
              <a:rPr lang="en-US" dirty="0"/>
              <a:t>and loss of β-cell mass</a:t>
            </a:r>
            <a:r>
              <a:rPr lang="en-US" dirty="0" smtClean="0"/>
              <a:t>, most </a:t>
            </a:r>
            <a:r>
              <a:rPr lang="en-US" dirty="0"/>
              <a:t>patients with type 2 diabetes </a:t>
            </a:r>
            <a:r>
              <a:rPr lang="en-US" dirty="0" smtClean="0"/>
              <a:t>will </a:t>
            </a:r>
            <a:r>
              <a:rPr lang="en-US" dirty="0"/>
              <a:t>eventually require insulin therapy to achieve a goal A1C of &lt; 7</a:t>
            </a:r>
            <a:r>
              <a:rPr lang="en-US" dirty="0" smtClean="0"/>
              <a:t>%.</a:t>
            </a:r>
          </a:p>
          <a:p>
            <a:pPr algn="just" rtl="0"/>
            <a:endParaRPr lang="en-US" dirty="0"/>
          </a:p>
          <a:p>
            <a:pPr algn="just" rtl="0"/>
            <a:r>
              <a:rPr lang="en-US" dirty="0"/>
              <a:t>Approximately 30% </a:t>
            </a:r>
            <a:r>
              <a:rPr lang="en-US" dirty="0" smtClean="0"/>
              <a:t>of </a:t>
            </a:r>
            <a:r>
              <a:rPr lang="en-US" dirty="0"/>
              <a:t>PCPs never/rarely intensify </a:t>
            </a:r>
            <a:r>
              <a:rPr lang="en-US" dirty="0" smtClean="0"/>
              <a:t>insulin </a:t>
            </a:r>
            <a:r>
              <a:rPr lang="en-US" dirty="0"/>
              <a:t>therapy versus 4% of </a:t>
            </a:r>
            <a:r>
              <a:rPr lang="en-US" dirty="0" smtClean="0"/>
              <a:t>specialists</a:t>
            </a:r>
            <a:r>
              <a:rPr lang="en-US" dirty="0"/>
              <a:t>; the reason may be </a:t>
            </a:r>
            <a:r>
              <a:rPr lang="en-US" dirty="0" smtClean="0"/>
              <a:t>lack </a:t>
            </a:r>
            <a:r>
              <a:rPr lang="en-US" dirty="0"/>
              <a:t>of experience or lack of time </a:t>
            </a:r>
            <a:r>
              <a:rPr lang="en-US" dirty="0" smtClean="0"/>
              <a:t>to </a:t>
            </a:r>
            <a:r>
              <a:rPr lang="en-US" dirty="0"/>
              <a:t>educate people 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656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010"/>
            <a:ext cx="8712967" cy="641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5576" y="3068960"/>
            <a:ext cx="763284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92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8" y="1268760"/>
            <a:ext cx="8417753" cy="523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347"/>
            <a:ext cx="7776864" cy="663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Other  factors with potential  impact  on basal  insulin  titration:</a:t>
            </a:r>
          </a:p>
          <a:p>
            <a:pPr marL="0" indent="0" algn="l" rtl="0">
              <a:buNone/>
            </a:pPr>
            <a:r>
              <a:rPr lang="en-US" dirty="0"/>
              <a:t>(a) Day-to-day blood glucose variability,</a:t>
            </a:r>
          </a:p>
          <a:p>
            <a:pPr marL="0" indent="0" algn="l" rtl="0">
              <a:buNone/>
            </a:pPr>
            <a:r>
              <a:rPr lang="en-US" dirty="0"/>
              <a:t>(b)  Insulin </a:t>
            </a:r>
            <a:r>
              <a:rPr lang="en-US" dirty="0" smtClean="0"/>
              <a:t>dose</a:t>
            </a:r>
          </a:p>
          <a:p>
            <a:pPr marL="0" indent="0" algn="l" rtl="0">
              <a:buNone/>
            </a:pPr>
            <a:r>
              <a:rPr lang="en-US" dirty="0" smtClean="0"/>
              <a:t> (</a:t>
            </a:r>
            <a:r>
              <a:rPr lang="en-US" dirty="0"/>
              <a:t>c) Practicability and  complexity of  titration algorithms.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652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4245"/>
            <a:ext cx="6408711" cy="68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1939"/>
            <a:ext cx="5760640" cy="582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5" y="1916832"/>
            <a:ext cx="889206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plus regimen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3977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" y="1196752"/>
            <a:ext cx="84618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8" y="1052736"/>
            <a:ext cx="821911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8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5"/>
            <a:ext cx="7907212" cy="53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0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3025"/>
            <a:ext cx="640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6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Insulin types</a:t>
            </a:r>
          </a:p>
          <a:p>
            <a:pPr algn="l" rtl="0"/>
            <a:r>
              <a:rPr lang="en-US" dirty="0" smtClean="0"/>
              <a:t>Insulin regimens</a:t>
            </a:r>
          </a:p>
          <a:p>
            <a:pPr algn="l" rtl="0"/>
            <a:r>
              <a:rPr lang="en-US" dirty="0" smtClean="0"/>
              <a:t>Basal insulin </a:t>
            </a:r>
          </a:p>
          <a:p>
            <a:pPr algn="l" rtl="0"/>
            <a:r>
              <a:rPr lang="en-US" dirty="0" smtClean="0"/>
              <a:t>Basal-bolus insulin </a:t>
            </a:r>
          </a:p>
          <a:p>
            <a:pPr algn="l" rtl="0"/>
            <a:r>
              <a:rPr lang="en-US" dirty="0" smtClean="0"/>
              <a:t>premix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60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premix</a:t>
            </a:r>
            <a:endParaRPr lang="fa-I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2888"/>
            <a:ext cx="8558916" cy="523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5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186"/>
            <a:ext cx="7632848" cy="59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76225" y="304800"/>
            <a:ext cx="8593138" cy="804333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85887" y="6502401"/>
            <a:ext cx="320183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800">
                <a:solidFill>
                  <a:srgbClr val="001965"/>
                </a:solidFill>
              </a:rPr>
              <a:t>Mosenzon O, et al. </a:t>
            </a:r>
            <a:r>
              <a:rPr lang="en-US" altLang="en-US" sz="800" i="1">
                <a:solidFill>
                  <a:srgbClr val="001965"/>
                </a:solidFill>
              </a:rPr>
              <a:t>Diabetes Care </a:t>
            </a:r>
            <a:r>
              <a:rPr lang="en-US" altLang="en-US" sz="800">
                <a:solidFill>
                  <a:srgbClr val="001965"/>
                </a:solidFill>
              </a:rPr>
              <a:t>2013; 36(2):S212-S218.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93286"/>
              </p:ext>
            </p:extLst>
          </p:nvPr>
        </p:nvGraphicFramePr>
        <p:xfrm>
          <a:off x="731838" y="1587501"/>
          <a:ext cx="7543800" cy="3860801"/>
        </p:xfrm>
        <a:graphic>
          <a:graphicData uri="http://schemas.openxmlformats.org/drawingml/2006/table">
            <a:tbl>
              <a:tblPr/>
              <a:tblGrid>
                <a:gridCol w="3962400"/>
                <a:gridCol w="3581400"/>
              </a:tblGrid>
              <a:tr h="715433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Premix insulin analogs 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Basal plus/basal bolus 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573617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Patient preference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 1 diabetes (any age)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690033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Older age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Younger age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01651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Need assistance with injections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Highly motivated and compliant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Organized lifestyle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Active lifestyle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821267">
                <a:tc>
                  <a:txBody>
                    <a:bodyPr/>
                    <a:lstStyle>
                      <a:lvl1pPr defTabSz="684213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4213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4213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4213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4213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42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Two meals a day or evening main meal 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 variability in eating habits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628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03717"/>
            <a:ext cx="8313738" cy="9482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/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tr-TR" altLang="en-US">
                <a:solidFill>
                  <a:schemeClr val="tx1"/>
                </a:solidFill>
              </a:rPr>
              <a:t>Start and stay with NovoMix</a:t>
            </a:r>
            <a:r>
              <a:rPr lang="en-US" altLang="en-US">
                <a:solidFill>
                  <a:schemeClr val="tx1"/>
                </a:solidFill>
              </a:rPr>
              <a:t>®</a:t>
            </a:r>
            <a:r>
              <a:rPr lang="tr-TR" altLang="en-US">
                <a:solidFill>
                  <a:schemeClr val="tx1"/>
                </a:solidFill>
              </a:rPr>
              <a:t> 30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938" y="2726267"/>
            <a:ext cx="7161212" cy="1996017"/>
          </a:xfrm>
          <a:noFill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869018"/>
            <a:ext cx="7802562" cy="64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11232" y="5832401"/>
            <a:ext cx="820488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tr-TR" altLang="en-US" sz="600" dirty="0"/>
              <a:t>NovoMix</a:t>
            </a:r>
            <a:r>
              <a:rPr lang="tr-TR" altLang="en-US" sz="600" i="1" dirty="0"/>
              <a:t>® </a:t>
            </a:r>
            <a:r>
              <a:rPr lang="tr-TR" altLang="en-US" sz="600" dirty="0"/>
              <a:t>30 Summary of Product Characteristics. </a:t>
            </a:r>
          </a:p>
          <a:p>
            <a:pPr eaLnBrk="1" hangingPunct="1">
              <a:buFontTx/>
              <a:buAutoNum type="arabicPeriod"/>
            </a:pPr>
            <a:r>
              <a:rPr lang="tr-TR" altLang="en-US" sz="600" dirty="0"/>
              <a:t>Garber A </a:t>
            </a:r>
            <a:r>
              <a:rPr lang="tr-TR" altLang="en-US" sz="600" i="1" dirty="0"/>
              <a:t>et al. </a:t>
            </a:r>
            <a:r>
              <a:rPr lang="tr-TR" altLang="en-US" sz="600" dirty="0"/>
              <a:t>The 1-2-3 study. </a:t>
            </a:r>
            <a:r>
              <a:rPr lang="tr-TR" altLang="en-US" sz="600" i="1" dirty="0"/>
              <a:t>Diabetes, Obesity and Metabolism </a:t>
            </a:r>
            <a:r>
              <a:rPr lang="tr-TR" altLang="en-US" sz="600" dirty="0"/>
              <a:t>2006; 0: 1–10. </a:t>
            </a:r>
          </a:p>
          <a:p>
            <a:pPr eaLnBrk="1" hangingPunct="1">
              <a:buFontTx/>
              <a:buAutoNum type="arabicPeriod"/>
            </a:pPr>
            <a:r>
              <a:rPr lang="tr-TR" altLang="en-US" sz="600" dirty="0"/>
              <a:t>Raskin P </a:t>
            </a:r>
            <a:r>
              <a:rPr lang="tr-TR" altLang="en-US" sz="600" i="1" dirty="0"/>
              <a:t>et al. </a:t>
            </a:r>
            <a:r>
              <a:rPr lang="tr-TR" altLang="en-US" sz="600" dirty="0"/>
              <a:t>On behalf of the INITIATE Study Group. Basal insulin or premix analogue therapy in type 2 diabetes patients. </a:t>
            </a:r>
            <a:r>
              <a:rPr lang="tr-TR" altLang="en-US" sz="600" i="1" dirty="0"/>
              <a:t>Euro J Int Med </a:t>
            </a:r>
            <a:r>
              <a:rPr lang="tr-TR" altLang="en-US" sz="600" dirty="0"/>
              <a:t>2007; 18: 56–62.</a:t>
            </a:r>
          </a:p>
        </p:txBody>
      </p:sp>
      <p:pic>
        <p:nvPicPr>
          <p:cNvPr id="168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710" y="4600956"/>
            <a:ext cx="5530421" cy="9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910" y="6300463"/>
            <a:ext cx="2057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8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2"/>
          <p:cNvGraphicFramePr>
            <a:graphicFrameLocks noGrp="1"/>
          </p:cNvGraphicFramePr>
          <p:nvPr/>
        </p:nvGraphicFramePr>
        <p:xfrm>
          <a:off x="1541464" y="2038351"/>
          <a:ext cx="6061075" cy="2672341"/>
        </p:xfrm>
        <a:graphic>
          <a:graphicData uri="http://schemas.openxmlformats.org/drawingml/2006/table">
            <a:tbl>
              <a:tblPr/>
              <a:tblGrid>
                <a:gridCol w="1235075"/>
                <a:gridCol w="1235075"/>
                <a:gridCol w="1795462"/>
                <a:gridCol w="1795463"/>
              </a:tblGrid>
              <a:tr h="728133">
                <a:tc rowSpan="2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Dose to </a:t>
                      </a:r>
                      <a:b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titrate</a:t>
                      </a:r>
                    </a:p>
                  </a:txBody>
                  <a:tcPr marL="26979" marR="26979" marT="27011" marB="270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Timing of blood glucose measurements </a:t>
                      </a:r>
                      <a:b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used for dose titration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BIAsp 30 </a:t>
                      </a: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OD</a:t>
                      </a:r>
                      <a:endParaRPr kumimoji="0" lang="en-GB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BIAsp 30 BID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BIAsp 30 TID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</a:tr>
              <a:tr h="416984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Breakfast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79" marR="26979" marT="27011" marB="270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Pre-dinner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Pre-lunch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</a:tr>
              <a:tr h="450851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Lunch</a:t>
                      </a:r>
                    </a:p>
                  </a:txBody>
                  <a:tcPr marL="26979" marR="26979" marT="27011" marB="270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Pre-dinner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</a:tr>
              <a:tr h="480484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Dinner</a:t>
                      </a:r>
                    </a:p>
                  </a:txBody>
                  <a:tcPr marL="26979" marR="26979" marT="27011" marB="270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Pre-breakfast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Pre-breakfast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Pre-breakfast</a:t>
                      </a:r>
                    </a:p>
                  </a:txBody>
                  <a:tcPr marL="26979" marR="26979" marT="27011" marB="270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</a:tr>
            </a:tbl>
          </a:graphicData>
        </a:graphic>
      </p:graphicFrame>
      <p:sp>
        <p:nvSpPr>
          <p:cNvPr id="7478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BIAsp 30: dosage regimen</a:t>
            </a:r>
          </a:p>
        </p:txBody>
      </p:sp>
      <p:sp>
        <p:nvSpPr>
          <p:cNvPr id="74784" name="Text Box 30"/>
          <p:cNvSpPr txBox="1">
            <a:spLocks noChangeArrowheads="1"/>
          </p:cNvSpPr>
          <p:nvPr/>
        </p:nvSpPr>
        <p:spPr bwMode="auto">
          <a:xfrm>
            <a:off x="220664" y="6391339"/>
            <a:ext cx="6340475" cy="19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en-US" sz="700">
                <a:solidFill>
                  <a:srgbClr val="001965"/>
                </a:solidFill>
              </a:rPr>
              <a:t>Garber </a:t>
            </a:r>
            <a:r>
              <a:rPr lang="da-DK" altLang="en-US" sz="700" i="1">
                <a:solidFill>
                  <a:srgbClr val="001965"/>
                </a:solidFill>
              </a:rPr>
              <a:t>et al. Diabetes Obes Metab</a:t>
            </a:r>
            <a:r>
              <a:rPr lang="da-DK" altLang="en-US" sz="700">
                <a:solidFill>
                  <a:srgbClr val="001965"/>
                </a:solidFill>
              </a:rPr>
              <a:t> 2006;8:58–66; Raskin </a:t>
            </a:r>
            <a:r>
              <a:rPr lang="da-DK" altLang="en-US" sz="700" i="1">
                <a:solidFill>
                  <a:srgbClr val="001965"/>
                </a:solidFill>
              </a:rPr>
              <a:t>et al. Diabetes Care</a:t>
            </a:r>
            <a:r>
              <a:rPr lang="da-DK" altLang="en-US" sz="700">
                <a:solidFill>
                  <a:srgbClr val="001965"/>
                </a:solidFill>
              </a:rPr>
              <a:t> 2005;28:260–5</a:t>
            </a:r>
          </a:p>
        </p:txBody>
      </p:sp>
      <p:sp>
        <p:nvSpPr>
          <p:cNvPr id="74785" name="Text Box 30"/>
          <p:cNvSpPr txBox="1">
            <a:spLocks noChangeArrowheads="1"/>
          </p:cNvSpPr>
          <p:nvPr/>
        </p:nvSpPr>
        <p:spPr bwMode="auto">
          <a:xfrm>
            <a:off x="217488" y="6032500"/>
            <a:ext cx="8134350" cy="21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001965"/>
                </a:solidFill>
              </a:rPr>
              <a:t>BIAsp, biphasic insulin aspart; BID, twice daily; OD, once daily; TID, three-times daily</a:t>
            </a:r>
            <a:endParaRPr lang="en-US" altLang="en-US" sz="80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1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BIAsp 30: titration algorithm</a:t>
            </a:r>
          </a:p>
        </p:txBody>
      </p:sp>
      <p:graphicFrame>
        <p:nvGraphicFramePr>
          <p:cNvPr id="652400" name="Group 112"/>
          <p:cNvGraphicFramePr>
            <a:graphicFrameLocks noGrp="1"/>
          </p:cNvGraphicFramePr>
          <p:nvPr/>
        </p:nvGraphicFramePr>
        <p:xfrm>
          <a:off x="1655764" y="2152650"/>
          <a:ext cx="5838825" cy="3028953"/>
        </p:xfrm>
        <a:graphic>
          <a:graphicData uri="http://schemas.openxmlformats.org/drawingml/2006/table">
            <a:tbl>
              <a:tblPr/>
              <a:tblGrid>
                <a:gridCol w="3311525"/>
                <a:gridCol w="79375"/>
                <a:gridCol w="2447925"/>
              </a:tblGrid>
              <a:tr h="357717">
                <a:tc gridSpan="2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FBG or pre-dinner SMBG</a:t>
                      </a:r>
                      <a:endParaRPr kumimoji="0" lang="en-GB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BIAsp 30 </a:t>
                      </a: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dose adjustment</a:t>
                      </a: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</a:tr>
              <a:tr h="882651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(mg/dL)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717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&lt;80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–2 U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</a:tr>
              <a:tr h="357717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–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110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–</a:t>
                      </a: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</a:tr>
              <a:tr h="357717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111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–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140</a:t>
                      </a:r>
                    </a:p>
                  </a:txBody>
                  <a:tcPr marL="26981" marR="26981" marT="27007" marB="2700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+2 U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</a:tr>
              <a:tr h="357717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141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–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180</a:t>
                      </a:r>
                    </a:p>
                  </a:txBody>
                  <a:tcPr marL="26981" marR="26981" marT="27007" marB="2700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+4 U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ED8"/>
                    </a:solidFill>
                  </a:tcPr>
                </a:tc>
              </a:tr>
              <a:tr h="357717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&gt;180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+6 U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26981" marR="26981" marT="27007" marB="27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2BA"/>
                    </a:solidFill>
                  </a:tcPr>
                </a:tc>
              </a:tr>
            </a:tbl>
          </a:graphicData>
        </a:graphic>
      </p:graphicFrame>
      <p:sp>
        <p:nvSpPr>
          <p:cNvPr id="75811" name="Rectangle 56"/>
          <p:cNvSpPr>
            <a:spLocks noChangeArrowheads="1"/>
          </p:cNvSpPr>
          <p:nvPr/>
        </p:nvSpPr>
        <p:spPr bwMode="auto">
          <a:xfrm>
            <a:off x="1146176" y="1297517"/>
            <a:ext cx="62595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92F5E"/>
              </a:solidFill>
            </a:endParaRPr>
          </a:p>
        </p:txBody>
      </p:sp>
      <p:sp>
        <p:nvSpPr>
          <p:cNvPr id="75812" name="Text Box 30"/>
          <p:cNvSpPr txBox="1">
            <a:spLocks noChangeArrowheads="1"/>
          </p:cNvSpPr>
          <p:nvPr/>
        </p:nvSpPr>
        <p:spPr bwMode="auto">
          <a:xfrm>
            <a:off x="220664" y="6391339"/>
            <a:ext cx="6340475" cy="19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en-US" sz="700">
                <a:solidFill>
                  <a:srgbClr val="001965"/>
                </a:solidFill>
              </a:rPr>
              <a:t>Adapted from </a:t>
            </a:r>
            <a:r>
              <a:rPr lang="en-GB" altLang="en-US" sz="700">
                <a:solidFill>
                  <a:srgbClr val="001965"/>
                </a:solidFill>
              </a:rPr>
              <a:t>Raskin </a:t>
            </a:r>
            <a:r>
              <a:rPr lang="en-GB" altLang="en-US" sz="700" i="1">
                <a:solidFill>
                  <a:srgbClr val="001965"/>
                </a:solidFill>
              </a:rPr>
              <a:t>et al. Diabetes Care</a:t>
            </a:r>
            <a:r>
              <a:rPr lang="en-GB" altLang="en-US" sz="700">
                <a:solidFill>
                  <a:srgbClr val="001965"/>
                </a:solidFill>
              </a:rPr>
              <a:t> 2005;28:2811</a:t>
            </a:r>
            <a:endParaRPr lang="en-US" altLang="en-US" sz="700">
              <a:solidFill>
                <a:srgbClr val="001965"/>
              </a:solidFill>
            </a:endParaRPr>
          </a:p>
        </p:txBody>
      </p:sp>
      <p:sp>
        <p:nvSpPr>
          <p:cNvPr id="75813" name="Text Box 30"/>
          <p:cNvSpPr txBox="1">
            <a:spLocks noChangeArrowheads="1"/>
          </p:cNvSpPr>
          <p:nvPr/>
        </p:nvSpPr>
        <p:spPr bwMode="auto">
          <a:xfrm>
            <a:off x="217488" y="6032500"/>
            <a:ext cx="8134350" cy="21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001965"/>
                </a:solidFill>
              </a:rPr>
              <a:t>BIAsp, biphasic insulin aspart; FBG, fasting blood glucose; SMBG, self-measured blood glucose</a:t>
            </a:r>
            <a:endParaRPr lang="en-US" altLang="en-US" sz="80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4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220072"/>
            <a:ext cx="8229600" cy="1143000"/>
          </a:xfrm>
        </p:spPr>
        <p:txBody>
          <a:bodyPr/>
          <a:lstStyle/>
          <a:p>
            <a:r>
              <a:rPr lang="fa-IR" dirty="0" smtClean="0"/>
              <a:t>+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6" y="1916832"/>
            <a:ext cx="8946463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785"/>
            <a:ext cx="8856984" cy="660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1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a </a:t>
            </a:r>
            <a:r>
              <a:rPr lang="en-US" dirty="0"/>
              <a:t>patient  takes  40 units  of  </a:t>
            </a:r>
            <a:r>
              <a:rPr lang="en-US" dirty="0" err="1"/>
              <a:t>glargine</a:t>
            </a:r>
            <a:r>
              <a:rPr lang="en-US" dirty="0"/>
              <a:t> daily </a:t>
            </a:r>
            <a:r>
              <a:rPr lang="en-US" dirty="0" smtClean="0"/>
              <a:t>and </a:t>
            </a:r>
            <a:r>
              <a:rPr lang="en-US" dirty="0"/>
              <a:t>12 units of </a:t>
            </a:r>
            <a:r>
              <a:rPr lang="en-US" dirty="0" err="1" smtClean="0"/>
              <a:t>aspart</a:t>
            </a:r>
            <a:r>
              <a:rPr lang="en-US" dirty="0" smtClean="0"/>
              <a:t> before </a:t>
            </a:r>
            <a:r>
              <a:rPr lang="en-US" dirty="0"/>
              <a:t>each meal, and </a:t>
            </a:r>
            <a:r>
              <a:rPr lang="en-US" dirty="0" smtClean="0"/>
              <a:t>has </a:t>
            </a:r>
            <a:r>
              <a:rPr lang="en-US" dirty="0"/>
              <a:t>a correction factor of 1 unit for every 20 mg per 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above </a:t>
            </a:r>
            <a:r>
              <a:rPr lang="en-US" dirty="0"/>
              <a:t>120 mg per 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If  </a:t>
            </a:r>
            <a:r>
              <a:rPr lang="en-US" dirty="0"/>
              <a:t>the  blood  glucose  level  at </a:t>
            </a:r>
            <a:r>
              <a:rPr lang="en-US" dirty="0" smtClean="0"/>
              <a:t> breakfast  </a:t>
            </a:r>
            <a:r>
              <a:rPr lang="en-US" dirty="0"/>
              <a:t>is 160 mg per </a:t>
            </a:r>
            <a:r>
              <a:rPr lang="en-US" dirty="0" err="1"/>
              <a:t>dL</a:t>
            </a:r>
            <a:r>
              <a:rPr lang="en-US" dirty="0"/>
              <a:t>  </a:t>
            </a:r>
            <a:r>
              <a:rPr lang="en-US" dirty="0" smtClean="0"/>
              <a:t>, </a:t>
            </a:r>
            <a:r>
              <a:rPr lang="en-US" dirty="0"/>
              <a:t>the patient would take 12 units of  </a:t>
            </a:r>
            <a:r>
              <a:rPr lang="en-US" dirty="0" err="1"/>
              <a:t>lispro</a:t>
            </a:r>
            <a:r>
              <a:rPr lang="en-US" dirty="0"/>
              <a:t> </a:t>
            </a:r>
            <a:r>
              <a:rPr lang="en-US" dirty="0" smtClean="0"/>
              <a:t>for  </a:t>
            </a:r>
            <a:r>
              <a:rPr lang="en-US" dirty="0"/>
              <a:t>the meal  plus  an  additional  2  units  for </a:t>
            </a:r>
            <a:r>
              <a:rPr lang="en-US" dirty="0" smtClean="0"/>
              <a:t>correction </a:t>
            </a:r>
            <a:r>
              <a:rPr lang="en-US" dirty="0"/>
              <a:t>before eating.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683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555776" y="2136338"/>
            <a:ext cx="3825599" cy="110799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6600" b="1" dirty="0"/>
              <a:t>Thank you</a:t>
            </a:r>
            <a:endParaRPr lang="fa-IR" sz="6600" b="1" dirty="0"/>
          </a:p>
        </p:txBody>
      </p:sp>
    </p:spTree>
    <p:extLst>
      <p:ext uri="{BB962C8B-B14F-4D97-AF65-F5344CB8AC3E}">
        <p14:creationId xmlns:p14="http://schemas.microsoft.com/office/powerpoint/2010/main" val="30928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INSULIN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34449"/>
            <a:ext cx="7859830" cy="40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0439"/>
            <a:ext cx="6912768" cy="173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66478"/>
            <a:ext cx="4923433" cy="10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16632"/>
            <a:ext cx="5832648" cy="203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91" y="3537857"/>
            <a:ext cx="51625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1" y="4047444"/>
            <a:ext cx="3429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rtl="0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9" y="1484785"/>
            <a:ext cx="8570957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prandial insulin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9004"/>
            <a:ext cx="6984775" cy="509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3605209"/>
            <a:ext cx="5313618" cy="311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88408"/>
            <a:ext cx="42484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5882"/>
            <a:ext cx="8280920" cy="565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5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787</Words>
  <Application>Microsoft Office PowerPoint</Application>
  <PresentationFormat>On-screen Show (4:3)</PresentationFormat>
  <Paragraphs>105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Insulin titration  and intensification</vt:lpstr>
      <vt:lpstr>PowerPoint Presentation</vt:lpstr>
      <vt:lpstr>agenda</vt:lpstr>
      <vt:lpstr>BASAL INSULIN</vt:lpstr>
      <vt:lpstr>PowerPoint Presentation</vt:lpstr>
      <vt:lpstr>PowerPoint Presentation</vt:lpstr>
      <vt:lpstr> prandial insulin</vt:lpstr>
      <vt:lpstr>PowerPoint Presentation</vt:lpstr>
      <vt:lpstr>PowerPoint Presentation</vt:lpstr>
      <vt:lpstr>Premixed </vt:lpstr>
      <vt:lpstr>PowerPoint Presentation</vt:lpstr>
      <vt:lpstr>PowerPoint Presentation</vt:lpstr>
      <vt:lpstr>Insulin regimens</vt:lpstr>
      <vt:lpstr>PowerPoint Presentation</vt:lpstr>
      <vt:lpstr>basal</vt:lpstr>
      <vt:lpstr>PowerPoint Presentation</vt:lpstr>
      <vt:lpstr>PowerPoint Presentation</vt:lpstr>
      <vt:lpstr>PowerPoint Presentation</vt:lpstr>
      <vt:lpstr>Titration dose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Basal plus regimen</vt:lpstr>
      <vt:lpstr>PowerPoint Presentation</vt:lpstr>
      <vt:lpstr>PowerPoint Presentation</vt:lpstr>
      <vt:lpstr>PowerPoint Presentation</vt:lpstr>
      <vt:lpstr>PowerPoint Presentation</vt:lpstr>
      <vt:lpstr>premix</vt:lpstr>
      <vt:lpstr>PowerPoint Presentation</vt:lpstr>
      <vt:lpstr>PowerPoint Presentation</vt:lpstr>
      <vt:lpstr> Start and stay with NovoMix® 30</vt:lpstr>
      <vt:lpstr>BIAsp 30: dosage regimen</vt:lpstr>
      <vt:lpstr>BIAsp 30: titration algorithm</vt:lpstr>
      <vt:lpstr>+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Insulin titration  and intensification</dc:title>
  <dc:creator>darvish</dc:creator>
  <cp:lastModifiedBy>darvish</cp:lastModifiedBy>
  <cp:revision>52</cp:revision>
  <dcterms:created xsi:type="dcterms:W3CDTF">2019-08-03T04:40:54Z</dcterms:created>
  <dcterms:modified xsi:type="dcterms:W3CDTF">2019-08-07T05:32:18Z</dcterms:modified>
</cp:coreProperties>
</file>