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sldIdLst>
    <p:sldId id="271" r:id="rId2"/>
    <p:sldId id="272" r:id="rId3"/>
    <p:sldId id="261" r:id="rId4"/>
    <p:sldId id="343" r:id="rId5"/>
    <p:sldId id="344" r:id="rId6"/>
    <p:sldId id="282" r:id="rId7"/>
    <p:sldId id="309" r:id="rId8"/>
    <p:sldId id="307" r:id="rId9"/>
    <p:sldId id="311" r:id="rId10"/>
    <p:sldId id="336" r:id="rId11"/>
    <p:sldId id="310" r:id="rId12"/>
    <p:sldId id="321" r:id="rId13"/>
    <p:sldId id="313" r:id="rId14"/>
    <p:sldId id="312" r:id="rId15"/>
    <p:sldId id="308" r:id="rId16"/>
    <p:sldId id="314" r:id="rId17"/>
    <p:sldId id="293" r:id="rId18"/>
    <p:sldId id="294" r:id="rId19"/>
    <p:sldId id="292" r:id="rId20"/>
    <p:sldId id="345" r:id="rId21"/>
    <p:sldId id="322" r:id="rId22"/>
    <p:sldId id="315" r:id="rId23"/>
    <p:sldId id="316" r:id="rId24"/>
    <p:sldId id="317" r:id="rId25"/>
    <p:sldId id="318" r:id="rId26"/>
    <p:sldId id="319" r:id="rId27"/>
    <p:sldId id="320" r:id="rId28"/>
    <p:sldId id="296" r:id="rId29"/>
    <p:sldId id="337" r:id="rId30"/>
    <p:sldId id="334" r:id="rId31"/>
    <p:sldId id="346" r:id="rId32"/>
    <p:sldId id="347" r:id="rId33"/>
    <p:sldId id="348" r:id="rId34"/>
    <p:sldId id="284" r:id="rId35"/>
    <p:sldId id="262" r:id="rId36"/>
    <p:sldId id="264" r:id="rId37"/>
    <p:sldId id="265" r:id="rId38"/>
    <p:sldId id="266" r:id="rId39"/>
    <p:sldId id="285" r:id="rId40"/>
    <p:sldId id="287" r:id="rId41"/>
    <p:sldId id="289" r:id="rId42"/>
    <p:sldId id="290" r:id="rId43"/>
    <p:sldId id="288" r:id="rId44"/>
    <p:sldId id="297" r:id="rId45"/>
    <p:sldId id="298" r:id="rId46"/>
    <p:sldId id="299" r:id="rId47"/>
    <p:sldId id="300" r:id="rId48"/>
    <p:sldId id="301" r:id="rId49"/>
    <p:sldId id="324" r:id="rId50"/>
    <p:sldId id="325" r:id="rId51"/>
    <p:sldId id="326" r:id="rId52"/>
    <p:sldId id="327" r:id="rId53"/>
    <p:sldId id="338" r:id="rId54"/>
    <p:sldId id="333" r:id="rId55"/>
    <p:sldId id="328" r:id="rId56"/>
    <p:sldId id="329" r:id="rId57"/>
    <p:sldId id="330" r:id="rId58"/>
    <p:sldId id="331" r:id="rId59"/>
    <p:sldId id="332" r:id="rId60"/>
    <p:sldId id="339" r:id="rId61"/>
    <p:sldId id="340" r:id="rId62"/>
    <p:sldId id="286" r:id="rId63"/>
    <p:sldId id="260" r:id="rId64"/>
    <p:sldId id="259" r:id="rId65"/>
    <p:sldId id="257" r:id="rId66"/>
    <p:sldId id="263" r:id="rId67"/>
    <p:sldId id="349" r:id="rId68"/>
    <p:sldId id="350" r:id="rId69"/>
    <p:sldId id="341" r:id="rId70"/>
    <p:sldId id="27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8" autoAdjust="0"/>
    <p:restoredTop sz="97869" autoAdjust="0"/>
  </p:normalViewPr>
  <p:slideViewPr>
    <p:cSldViewPr>
      <p:cViewPr>
        <p:scale>
          <a:sx n="70" d="100"/>
          <a:sy n="70" d="100"/>
        </p:scale>
        <p:origin x="-138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4D1F4-51D6-4D58-AD46-F519267D6E93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B7DFB-2F2F-496B-8E4A-A4FCC2C23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4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444D-8E2F-4C7F-B4F2-9BAF27D11CA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5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7DFB-2F2F-496B-8E4A-A4FCC2C23B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Comparison between contrast-enhanced ultrasound (CEUS) and ultrasonic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elastography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(UE) images of thyroid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microcarcinoma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nodules in a single patient. (A) CEUS cross-section demonstrating weak enhancement of the nodule. The ultrasonic indication was that the nodular nature was to be determined. (B) Longitudinal UE section demonstrating &gt;90% blue coloring of the nodule (score, 4 points). The coloring indicates a malignant lesion, consistent with the pathological findings.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7DFB-2F2F-496B-8E4A-A4FCC2C23B5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7DFB-2F2F-496B-8E4A-A4FCC2C23B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89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B7DFB-2F2F-496B-8E4A-A4FCC2C23B5F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805C9-5818-41EA-B359-A9E16A925BB3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4173-6DD8-43FD-B969-822D8D4482B2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1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2D146-562C-4BE5-85ED-39CC5E9E0D66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173-652F-4FBD-B2D8-9AFE1A9857A6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CABF5-52A9-4845-B544-16C5FB735109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4E7-3F38-4967-856C-837801D5E041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8D9F-C047-40A7-8852-2B5972D8C1C2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63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2647-38AD-4A8D-A522-8E7F12B7FEE5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0A2B-074A-42DD-BBAD-C6DC16386E82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EED7-056E-4082-AFD0-9D7D01B0B603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13E8B-B1A1-49E0-B60E-7BD499B62524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1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62DDB-47F0-43A5-BE7C-EFA806AE915C}" type="datetime1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0289-FF94-44DF-AFF9-DC9A76EDC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sers\Vahid\Downloads\To-WD\بسم الله\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1018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40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84977" cy="565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003865"/>
            <a:ext cx="79438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Perros</a:t>
            </a:r>
            <a:r>
              <a:rPr lang="en-US" sz="1400" dirty="0"/>
              <a:t> P, </a:t>
            </a:r>
            <a:r>
              <a:rPr lang="en-US" sz="1400" dirty="0" err="1"/>
              <a:t>Boelaert</a:t>
            </a:r>
            <a:r>
              <a:rPr lang="en-US" sz="1400" dirty="0"/>
              <a:t> K, Colley S, et al. British Thyroid Association Guidelines for the Management of Thyroid Cancer. Clinical Endocrinology 2014, 81 (Suppl. 1), 1–122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19672" y="2276872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61077" y="2456538"/>
            <a:ext cx="1974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427984" y="2472401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7984" y="2276872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12160" y="2474617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95997" y="2490480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37812" y="2276872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95997" y="2263195"/>
            <a:ext cx="360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77101" y="4725144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16028" y="3087080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00737" y="3284984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95997" y="3501008"/>
            <a:ext cx="7713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False positive: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older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diabetic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obese patients</a:t>
            </a:r>
            <a:r>
              <a:rPr lang="en-US" dirty="0" smtClean="0"/>
              <a:t>, fatty involution of lymph nodes (called </a:t>
            </a:r>
            <a:r>
              <a:rPr lang="en-US" dirty="0" err="1" smtClean="0"/>
              <a:t>lipoplastic</a:t>
            </a:r>
            <a:r>
              <a:rPr lang="en-US" dirty="0" smtClean="0"/>
              <a:t> lymphadenopathy) may enlarge nodes and </a:t>
            </a:r>
            <a:r>
              <a:rPr lang="en-US" dirty="0" smtClean="0">
                <a:solidFill>
                  <a:srgbClr val="FF0000"/>
                </a:solidFill>
              </a:rPr>
              <a:t>mimic</a:t>
            </a:r>
            <a:r>
              <a:rPr lang="en-US" dirty="0" smtClean="0"/>
              <a:t> a palpable thyroid metastasis, which may confuse ultrasonic diagnosis.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252" y="5805264"/>
            <a:ext cx="79438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Giovagnorio</a:t>
            </a:r>
            <a:r>
              <a:rPr lang="en-US" sz="1400" dirty="0"/>
              <a:t> F, </a:t>
            </a:r>
            <a:r>
              <a:rPr lang="en-US" sz="1400" dirty="0" err="1"/>
              <a:t>Drudi</a:t>
            </a:r>
            <a:r>
              <a:rPr lang="en-US" sz="1400" dirty="0"/>
              <a:t> FM, </a:t>
            </a:r>
            <a:r>
              <a:rPr lang="en-US" sz="1400" dirty="0" err="1"/>
              <a:t>Fanelli</a:t>
            </a:r>
            <a:r>
              <a:rPr lang="en-US" sz="1400" dirty="0"/>
              <a:t> G, et al. Fatty changes as a misleading factor in the evaluation with ultrasound of superficial lymph nodes. Ultrasound Med </a:t>
            </a:r>
            <a:r>
              <a:rPr lang="en-US" sz="1400" dirty="0" err="1"/>
              <a:t>Biol</a:t>
            </a:r>
            <a:r>
              <a:rPr lang="en-US" sz="1400" dirty="0"/>
              <a:t> 2005; 31:1017.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 descr="F:\TEMP\PPT Lari Thyroid imaging\PPT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5698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6309320"/>
            <a:ext cx="79438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Haugen BR, Alexander EK, Bible KC. ATA thyroid nodule/DTC guidelines. Thyroid 2016 26, 1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3275856" y="1268760"/>
            <a:ext cx="936104" cy="40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308304" y="1268760"/>
            <a:ext cx="936104" cy="4044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004048" y="1169132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860032" y="3236145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76256" y="3236145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3808" y="407707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60032" y="4077072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6514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Cervical </a:t>
            </a:r>
            <a:r>
              <a:rPr lang="en-US" sz="4000" dirty="0" err="1" smtClean="0">
                <a:solidFill>
                  <a:srgbClr val="00B050"/>
                </a:solidFill>
              </a:rPr>
              <a:t>ultrasonography</a:t>
            </a:r>
            <a:r>
              <a:rPr lang="en-US" sz="4000" dirty="0" smtClean="0">
                <a:solidFill>
                  <a:srgbClr val="00B050"/>
                </a:solidFill>
              </a:rPr>
              <a:t> (US)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Ultrasound-guided aspiration biopsy of enlarged cervical lymph nodes for cytological and </a:t>
            </a:r>
            <a:r>
              <a:rPr lang="en-US" dirty="0" err="1" smtClean="0"/>
              <a:t>immunocytological</a:t>
            </a:r>
            <a:r>
              <a:rPr lang="en-US" dirty="0" smtClean="0"/>
              <a:t> analysis can differentiate metastases from thyroid cancer and inflammatory </a:t>
            </a:r>
            <a:r>
              <a:rPr lang="en-US" dirty="0" err="1" smtClean="0"/>
              <a:t>lymphadenopathy</a:t>
            </a:r>
            <a:endParaRPr lang="en-US" dirty="0" smtClean="0"/>
          </a:p>
          <a:p>
            <a:r>
              <a:rPr lang="en-US" dirty="0" smtClean="0"/>
              <a:t>It is often diagnostically helpful to rinse the needle to aspirate a suspicious lymph node to assay the washings for </a:t>
            </a:r>
            <a:r>
              <a:rPr lang="en-US" dirty="0" err="1" smtClean="0"/>
              <a:t>thyroglobulin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presence of high levels of </a:t>
            </a:r>
            <a:r>
              <a:rPr lang="en-US" dirty="0" err="1" smtClean="0"/>
              <a:t>thyroglobulin</a:t>
            </a:r>
            <a:r>
              <a:rPr lang="en-US" dirty="0" smtClean="0"/>
              <a:t> in needle washings of aspirates of lymph nodes is presumptive evidence of metastatic thyroid cancer despite negative cytology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580526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Boi</a:t>
            </a:r>
            <a:r>
              <a:rPr lang="en-US" sz="1600" dirty="0"/>
              <a:t> F, </a:t>
            </a:r>
            <a:r>
              <a:rPr lang="en-US" sz="1600" dirty="0" err="1"/>
              <a:t>Baghino</a:t>
            </a:r>
            <a:r>
              <a:rPr lang="en-US" sz="1600" dirty="0"/>
              <a:t> G, </a:t>
            </a:r>
            <a:r>
              <a:rPr lang="en-US" sz="1600" dirty="0" err="1"/>
              <a:t>Atzeni</a:t>
            </a:r>
            <a:r>
              <a:rPr lang="en-US" sz="1600" dirty="0"/>
              <a:t> F, et al. The diagnostic value for differentiated thyroid carcinoma metastases of thyroglobulin (</a:t>
            </a:r>
            <a:r>
              <a:rPr lang="en-US" sz="1600" dirty="0" err="1"/>
              <a:t>Tg</a:t>
            </a:r>
            <a:r>
              <a:rPr lang="en-US" sz="1600" dirty="0"/>
              <a:t>) measurement in washout fluid from fine-needle aspiration biopsy of neck lymph nodes is maintained in the presence of circulating anti-</a:t>
            </a:r>
            <a:r>
              <a:rPr lang="en-US" sz="1600" dirty="0" err="1"/>
              <a:t>Tg</a:t>
            </a:r>
            <a:r>
              <a:rPr lang="en-US" sz="1600" dirty="0"/>
              <a:t> antibodies.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 2006; 91:1364.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 smtClean="0"/>
              <a:t>Sonography</a:t>
            </a:r>
            <a:r>
              <a:rPr lang="en-US" dirty="0" smtClean="0"/>
              <a:t> during the initial several months </a:t>
            </a:r>
            <a:r>
              <a:rPr lang="en-US" dirty="0" smtClean="0">
                <a:solidFill>
                  <a:srgbClr val="FF0000"/>
                </a:solidFill>
              </a:rPr>
              <a:t>after surgery </a:t>
            </a:r>
            <a:r>
              <a:rPr lang="en-US" dirty="0" smtClean="0"/>
              <a:t>for thyroid cancer may give </a:t>
            </a:r>
            <a:r>
              <a:rPr lang="en-US" dirty="0" smtClean="0">
                <a:solidFill>
                  <a:srgbClr val="FF0000"/>
                </a:solidFill>
              </a:rPr>
              <a:t>misleading results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During this time there may be abundant </a:t>
            </a:r>
            <a:r>
              <a:rPr lang="en-US" dirty="0" smtClean="0">
                <a:solidFill>
                  <a:srgbClr val="FF0000"/>
                </a:solidFill>
              </a:rPr>
              <a:t>noncancerous, enlarged lymph nodes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inflammatory postoperative changes </a:t>
            </a:r>
            <a:r>
              <a:rPr lang="en-US" dirty="0" smtClean="0"/>
              <a:t>that appear as heterogeneous and frequently </a:t>
            </a:r>
            <a:r>
              <a:rPr lang="en-US" dirty="0" err="1" smtClean="0"/>
              <a:t>sono</a:t>
            </a:r>
            <a:r>
              <a:rPr lang="en-US" dirty="0" smtClean="0"/>
              <a:t> dense focal structures.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These findings should not be </a:t>
            </a:r>
            <a:r>
              <a:rPr lang="en-US" dirty="0" smtClean="0">
                <a:solidFill>
                  <a:srgbClr val="FF0000"/>
                </a:solidFill>
              </a:rPr>
              <a:t>confused with tumor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can be avoided by delaying the examination for three or more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6093296"/>
            <a:ext cx="7272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Chung YE, Kim EK, Kim MJ, et al. Suture granuloma mimicking recurrent thyroid carcinoma on ultrasonography. </a:t>
            </a:r>
            <a:r>
              <a:rPr lang="en-US" sz="1400" dirty="0" err="1"/>
              <a:t>Yonsei</a:t>
            </a:r>
            <a:r>
              <a:rPr lang="en-US" sz="1400" dirty="0"/>
              <a:t> Med J 2006; 47:748.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Neck ultrasound is performed at </a:t>
            </a:r>
            <a:r>
              <a:rPr lang="en-US" dirty="0" smtClean="0">
                <a:solidFill>
                  <a:srgbClr val="FF0000"/>
                </a:solidFill>
              </a:rPr>
              <a:t>6 to 12 month intervals </a:t>
            </a:r>
            <a:r>
              <a:rPr lang="en-US" dirty="0" smtClean="0"/>
              <a:t>depending on risk assessment 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Ultrasonography</a:t>
            </a:r>
            <a:r>
              <a:rPr lang="en-US" dirty="0" smtClean="0"/>
              <a:t> has been particularly useful at </a:t>
            </a:r>
            <a:r>
              <a:rPr lang="en-US" dirty="0" smtClean="0">
                <a:solidFill>
                  <a:srgbClr val="FF0000"/>
                </a:solidFill>
              </a:rPr>
              <a:t>identifying malignant cervical lymph nodes</a:t>
            </a:r>
            <a:r>
              <a:rPr lang="en-US" dirty="0" smtClean="0"/>
              <a:t>, the most common site of recurrent papillary thyroid cancer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941149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Leboulleux</a:t>
            </a:r>
            <a:r>
              <a:rPr lang="en-US" sz="1400" dirty="0"/>
              <a:t> S, Girard E, Rose M, et al. Ultrasound criteria of malignancy for cervical lymph nodes in patients followed up for differentiated thyroid cancer.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 2007; 92:3590.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If there is </a:t>
            </a:r>
            <a:r>
              <a:rPr lang="en-US" dirty="0" smtClean="0">
                <a:solidFill>
                  <a:srgbClr val="FF0000"/>
                </a:solidFill>
              </a:rPr>
              <a:t>biochemical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ultrasound</a:t>
            </a:r>
            <a:r>
              <a:rPr lang="en-US" dirty="0" smtClean="0"/>
              <a:t> </a:t>
            </a:r>
            <a:r>
              <a:rPr lang="en-US" u="sng" dirty="0" smtClean="0"/>
              <a:t>evidence of recurrence</a:t>
            </a:r>
            <a:r>
              <a:rPr lang="en-US" dirty="0" smtClean="0"/>
              <a:t>, </a:t>
            </a:r>
            <a:r>
              <a:rPr lang="en-US" u="sng" dirty="0" smtClean="0">
                <a:solidFill>
                  <a:srgbClr val="FF0000"/>
                </a:solidFill>
              </a:rPr>
              <a:t>other tests </a:t>
            </a:r>
            <a:r>
              <a:rPr lang="en-US" u="sng" dirty="0" smtClean="0"/>
              <a:t>that may be indicated</a:t>
            </a:r>
            <a:r>
              <a:rPr lang="en-US" dirty="0" smtClean="0"/>
              <a:t> to identify the sites of disease include a diagnostic </a:t>
            </a:r>
            <a:r>
              <a:rPr lang="en-US" dirty="0" smtClean="0">
                <a:solidFill>
                  <a:srgbClr val="FF0000"/>
                </a:solidFill>
              </a:rPr>
              <a:t>whole-body scan </a:t>
            </a:r>
            <a:r>
              <a:rPr lang="en-US" dirty="0" smtClean="0"/>
              <a:t>(radioiodine imaging on a low-iodine diet with TSH stimulation), </a:t>
            </a:r>
            <a:r>
              <a:rPr lang="en-US" dirty="0" smtClean="0">
                <a:solidFill>
                  <a:srgbClr val="FF0000"/>
                </a:solidFill>
              </a:rPr>
              <a:t>CT or MRI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skeletal radiographs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0000"/>
                </a:solidFill>
              </a:rPr>
              <a:t>skeletal radionuclide imaging.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7544" y="5941149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Leboulleux</a:t>
            </a:r>
            <a:r>
              <a:rPr lang="en-US" sz="1400" dirty="0"/>
              <a:t> S, Girard E, Rose M, et al. Ultrasound criteria of malignancy for cervical lymph nodes in patients followed up for differentiated thyroid cancer.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 2007; 92:3590.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296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94928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 D. King. Imaging for staging and management of thyroid cancer. Cancer Imaging (2008) 8, 57-69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1036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2"/>
            <a:ext cx="417517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75" y="116632"/>
            <a:ext cx="47148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4233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 D. King. Imaging for staging and management of thyroid cancer. Cancer Imaging (2008) 8, 57-69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46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6248400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 D. King. Imaging for staging and management of thyroid cancer. Cancer Imaging (2008) 8, 57-69</a:t>
            </a:r>
          </a:p>
          <a:p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79666" cy="598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10903"/>
            <a:ext cx="7772400" cy="1470025"/>
          </a:xfrm>
        </p:spPr>
        <p:txBody>
          <a:bodyPr/>
          <a:lstStyle/>
          <a:p>
            <a:r>
              <a:rPr lang="en-US" dirty="0" smtClean="0"/>
              <a:t>Imaging techniques in thyroid cancer follow-up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Bagher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Larijani</a:t>
            </a:r>
            <a:r>
              <a:rPr lang="en-US" dirty="0" smtClean="0">
                <a:solidFill>
                  <a:schemeClr val="tx1"/>
                </a:solidFill>
              </a:rPr>
              <a:t> M.D., F.A.C.E.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Professor of </a:t>
            </a:r>
            <a:r>
              <a:rPr lang="en-US" dirty="0">
                <a:solidFill>
                  <a:schemeClr val="tx1"/>
                </a:solidFill>
              </a:rPr>
              <a:t>Internal </a:t>
            </a:r>
            <a:r>
              <a:rPr lang="en-US" dirty="0" smtClean="0">
                <a:solidFill>
                  <a:schemeClr val="tx1"/>
                </a:solidFill>
              </a:rPr>
              <a:t>Medicine and Endocrinology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Endocrinology and Metabolism Research Institute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Tehran University of Medical Sciences</a:t>
            </a:r>
          </a:p>
          <a:p>
            <a:endParaRPr lang="en-US" dirty="0"/>
          </a:p>
        </p:txBody>
      </p:sp>
      <p:pic>
        <p:nvPicPr>
          <p:cNvPr id="4" name="Picture 1" descr="C:\Documents and Settings\haghpanah.v\Desktop\Download\D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53412" cy="928694"/>
          </a:xfrm>
          <a:prstGeom prst="rect">
            <a:avLst/>
          </a:prstGeom>
          <a:noFill/>
        </p:spPr>
      </p:pic>
      <p:pic>
        <p:nvPicPr>
          <p:cNvPr id="5" name="Picture 2" descr="C:\Documents and Settings\haghpanah.v\Desktop\Download\D\12560019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51554"/>
            <a:ext cx="785818" cy="8588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51920" y="617441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2D2E2D"/>
                </a:solidFill>
                <a:latin typeface="Arial"/>
              </a:rPr>
              <a:t>April , 2017</a:t>
            </a:r>
            <a:endParaRPr lang="en-US" sz="1600" b="1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69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92075"/>
            <a:ext cx="5644481" cy="1143000"/>
          </a:xfrm>
        </p:spPr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lastography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9394" name="AutoShape 2" descr="Image result for role of perfusion imaging in evaluation of thyroid can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5" name="Picture 3" descr="C:\Users\ghanaati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75" y="1238250"/>
            <a:ext cx="4736876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03862" y="1269915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Comparison between </a:t>
            </a:r>
            <a:r>
              <a:rPr lang="en-US" dirty="0">
                <a:solidFill>
                  <a:srgbClr val="FF0000"/>
                </a:solidFill>
              </a:rPr>
              <a:t>contrast-enhanced ultrasound (CEUS)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ultrasonic </a:t>
            </a:r>
            <a:r>
              <a:rPr lang="en-US" dirty="0" err="1">
                <a:solidFill>
                  <a:srgbClr val="FF0000"/>
                </a:solidFill>
              </a:rPr>
              <a:t>elastography</a:t>
            </a:r>
            <a:r>
              <a:rPr lang="en-US" dirty="0">
                <a:solidFill>
                  <a:srgbClr val="FF0000"/>
                </a:solidFill>
              </a:rPr>
              <a:t> (UE) </a:t>
            </a:r>
            <a:r>
              <a:rPr lang="en-US" dirty="0"/>
              <a:t>images of </a:t>
            </a:r>
            <a:r>
              <a:rPr lang="en-US" dirty="0" smtClean="0"/>
              <a:t>thyroid </a:t>
            </a:r>
            <a:r>
              <a:rPr lang="en-US" dirty="0" err="1" smtClean="0"/>
              <a:t>microcarcinoma</a:t>
            </a:r>
            <a:r>
              <a:rPr lang="en-US" dirty="0" smtClean="0"/>
              <a:t> </a:t>
            </a:r>
            <a:r>
              <a:rPr lang="en-US" dirty="0"/>
              <a:t>nodules in a single patient.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a) </a:t>
            </a:r>
            <a:r>
              <a:rPr lang="en-US" dirty="0"/>
              <a:t>CEUS cross-section demonstrating weak enhancement of the nodule.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b) The </a:t>
            </a:r>
            <a:r>
              <a:rPr lang="en-US" dirty="0"/>
              <a:t>coloring indicates a malignant lesion, consistent with the pathological findings.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2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F:\TEMP\PPT Lari Thyroid imaging\PPT\Untitl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8" y="188640"/>
            <a:ext cx="8784976" cy="551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683" y="5918113"/>
            <a:ext cx="794385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Haugen BR, Alexander EK, Bible KC. ATA thyroid nodule/DTC guidelines. Thyroid 2016 26, 1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1556792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28418" y="321297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420144" y="3068960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20144" y="3645024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20144" y="429309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28418" y="4309966"/>
            <a:ext cx="1080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Diagnostic whole-body scan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Diagnostic whole-body radioiodine scanning may have a role in the </a:t>
            </a:r>
            <a:r>
              <a:rPr lang="en-US" u="sng" dirty="0" smtClean="0"/>
              <a:t>follow-up of patients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high or intermediate risk</a:t>
            </a:r>
            <a:r>
              <a:rPr lang="en-US" dirty="0" smtClean="0"/>
              <a:t> (with higher-risk features) of persistent disease.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However, we are in agreement with the ATA guidelines that </a:t>
            </a:r>
            <a:r>
              <a:rPr lang="en-US" dirty="0" smtClean="0">
                <a:solidFill>
                  <a:srgbClr val="FF0000"/>
                </a:solidFill>
              </a:rPr>
              <a:t>routine follow-up </a:t>
            </a:r>
            <a:r>
              <a:rPr lang="en-US" dirty="0" smtClean="0"/>
              <a:t>diagnostic whole-body scanning </a:t>
            </a:r>
            <a:r>
              <a:rPr lang="en-US" dirty="0" smtClean="0">
                <a:solidFill>
                  <a:srgbClr val="FF0000"/>
                </a:solidFill>
              </a:rPr>
              <a:t>one year after radioiodine ablation</a:t>
            </a:r>
            <a:r>
              <a:rPr lang="en-US" dirty="0" smtClean="0"/>
              <a:t> </a:t>
            </a:r>
            <a:r>
              <a:rPr lang="en-US" u="sng" dirty="0" smtClean="0"/>
              <a:t>is not required in low and intermediate-risk (with lower-risk features) patients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116" y="5654278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Cooper DS, Doherty GM, et al. Revised American Thyroid Association management guidelines for patients with thyroid nodules and differentiated thyroid cancer. Thyroid 2009; 19:1167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err="1"/>
              <a:t>Mazzaferri</a:t>
            </a:r>
            <a:r>
              <a:rPr lang="en-US" sz="1400" dirty="0"/>
              <a:t> EL, </a:t>
            </a:r>
            <a:r>
              <a:rPr lang="en-US" sz="1400" dirty="0" smtClean="0"/>
              <a:t>et </a:t>
            </a:r>
            <a:r>
              <a:rPr lang="en-US" sz="1400" dirty="0"/>
              <a:t>al. A consensus report of the role of serum thyroglobulin as a monitoring method for low-risk patients with papillary thyroid carcinoma.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 2003; 88:1433.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Diagnostic whole-body scan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u="sng" dirty="0" smtClean="0"/>
              <a:t>Two studies </a:t>
            </a:r>
            <a:r>
              <a:rPr lang="en-US" dirty="0" smtClean="0"/>
              <a:t>, but not a third, suggested that whole-body scanning is </a:t>
            </a:r>
            <a:r>
              <a:rPr lang="en-US" dirty="0" smtClean="0">
                <a:solidFill>
                  <a:srgbClr val="FF0000"/>
                </a:solidFill>
              </a:rPr>
              <a:t>unnecessary</a:t>
            </a:r>
            <a:r>
              <a:rPr lang="en-US" dirty="0" smtClean="0"/>
              <a:t> if </a:t>
            </a:r>
            <a:r>
              <a:rPr lang="en-US" dirty="0" err="1" smtClean="0">
                <a:solidFill>
                  <a:srgbClr val="FF0000"/>
                </a:solidFill>
              </a:rPr>
              <a:t>rhTSH</a:t>
            </a:r>
            <a:r>
              <a:rPr lang="en-US" dirty="0" smtClean="0">
                <a:solidFill>
                  <a:srgbClr val="FF0000"/>
                </a:solidFill>
              </a:rPr>
              <a:t>-stimulated serum </a:t>
            </a:r>
            <a:r>
              <a:rPr lang="en-US" dirty="0" err="1" smtClean="0">
                <a:solidFill>
                  <a:srgbClr val="FF0000"/>
                </a:solidFill>
              </a:rPr>
              <a:t>Tg</a:t>
            </a:r>
            <a:r>
              <a:rPr lang="en-US" dirty="0" smtClean="0">
                <a:solidFill>
                  <a:srgbClr val="FF0000"/>
                </a:solidFill>
              </a:rPr>
              <a:t> concentrations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less than 2 </a:t>
            </a:r>
            <a:r>
              <a:rPr lang="en-US" dirty="0" err="1" smtClean="0">
                <a:solidFill>
                  <a:srgbClr val="FF0000"/>
                </a:solidFill>
              </a:rPr>
              <a:t>ng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mL.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u="sng" dirty="0" smtClean="0"/>
              <a:t>Another study </a:t>
            </a:r>
            <a:r>
              <a:rPr lang="en-US" dirty="0" smtClean="0"/>
              <a:t>reported that a </a:t>
            </a:r>
            <a:r>
              <a:rPr lang="en-US" dirty="0" smtClean="0">
                <a:solidFill>
                  <a:srgbClr val="FF0000"/>
                </a:solidFill>
              </a:rPr>
              <a:t>combination of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rhTSH</a:t>
            </a:r>
            <a:r>
              <a:rPr lang="en-US" dirty="0" smtClean="0"/>
              <a:t>-stimulated </a:t>
            </a:r>
            <a:r>
              <a:rPr lang="en-US" dirty="0" err="1" smtClean="0"/>
              <a:t>Tg</a:t>
            </a:r>
            <a:r>
              <a:rPr lang="en-US" dirty="0" smtClean="0"/>
              <a:t> and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neck ultrasound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has a better predictive value </a:t>
            </a:r>
            <a:r>
              <a:rPr lang="en-US" dirty="0" smtClean="0"/>
              <a:t>than either </a:t>
            </a:r>
            <a:r>
              <a:rPr lang="en-US" dirty="0" err="1" smtClean="0"/>
              <a:t>rhTSH</a:t>
            </a:r>
            <a:r>
              <a:rPr lang="en-US" dirty="0" smtClean="0"/>
              <a:t>-stimulated </a:t>
            </a:r>
            <a:r>
              <a:rPr lang="en-US" dirty="0" err="1" smtClean="0"/>
              <a:t>Tg</a:t>
            </a:r>
            <a:r>
              <a:rPr lang="en-US" dirty="0" smtClean="0"/>
              <a:t> alone or in combination with radioiodine scanning.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798294"/>
            <a:ext cx="85689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Cooper DS, Doherty GM, et al. Revised American Thyroid Association management guidelines for patients with thyroid nodules and differentiated thyroid cancer. Thyroid 2009; 19:1167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 err="1"/>
              <a:t>Mazzaferri</a:t>
            </a:r>
            <a:r>
              <a:rPr lang="en-US" sz="1400" dirty="0"/>
              <a:t> EL, </a:t>
            </a:r>
            <a:r>
              <a:rPr lang="en-US" sz="1400" dirty="0" smtClean="0"/>
              <a:t>et </a:t>
            </a:r>
            <a:r>
              <a:rPr lang="en-US" sz="1400" dirty="0"/>
              <a:t>al. A consensus report of the role of serum thyroglobulin as a monitoring method for low-risk patients with papillary thyroid carcinoma.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 2003; 88:1433.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When diagnostic radioiodine scanning is performed</a:t>
            </a:r>
            <a:r>
              <a:rPr lang="en-US" dirty="0"/>
              <a:t>: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 smtClean="0">
                <a:solidFill>
                  <a:srgbClr val="FF0000"/>
                </a:solidFill>
              </a:rPr>
              <a:t>rhTSH</a:t>
            </a:r>
            <a:r>
              <a:rPr lang="en-US" dirty="0" smtClean="0">
                <a:solidFill>
                  <a:srgbClr val="FF0000"/>
                </a:solidFill>
              </a:rPr>
              <a:t> stimulation </a:t>
            </a:r>
            <a:r>
              <a:rPr lang="en-US" dirty="0" smtClean="0"/>
              <a:t>for radioactive iodine scanning when the likelihood of requiring additional radioactive iodine therapy is low.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If the patient is very likely to need additional radioiodine therapy (</a:t>
            </a:r>
            <a:r>
              <a:rPr lang="en-US" dirty="0" smtClean="0">
                <a:solidFill>
                  <a:srgbClr val="FF0000"/>
                </a:solidFill>
              </a:rPr>
              <a:t>high-risk patients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FF0000"/>
                </a:solidFill>
              </a:rPr>
              <a:t>thyroid hormone withdrawal is the preferred approach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248400"/>
            <a:ext cx="2133600" cy="365125"/>
          </a:xfrm>
        </p:spPr>
        <p:txBody>
          <a:bodyPr/>
          <a:lstStyle/>
          <a:p>
            <a:fld id="{6EEA0289-FF94-44DF-AFF9-DC9A76EDC4F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6856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Diagnostic whole-body scan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8052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 </a:t>
            </a:r>
            <a:r>
              <a:rPr lang="en-US" sz="1400" dirty="0" err="1"/>
              <a:t>Pacini</a:t>
            </a:r>
            <a:r>
              <a:rPr lang="en-US" sz="1400" dirty="0"/>
              <a:t> F, </a:t>
            </a:r>
            <a:r>
              <a:rPr lang="en-US" sz="1400" dirty="0" err="1"/>
              <a:t>Molinaro</a:t>
            </a:r>
            <a:r>
              <a:rPr lang="en-US" sz="1400" dirty="0"/>
              <a:t> E, </a:t>
            </a:r>
            <a:r>
              <a:rPr lang="en-US" sz="1400" dirty="0" err="1"/>
              <a:t>Castagna</a:t>
            </a:r>
            <a:r>
              <a:rPr lang="en-US" sz="1400" dirty="0"/>
              <a:t> MG, et al. Recombinant human </a:t>
            </a:r>
            <a:r>
              <a:rPr lang="en-US" sz="1400" dirty="0" err="1"/>
              <a:t>thyrotropin</a:t>
            </a:r>
            <a:r>
              <a:rPr lang="en-US" sz="1400" dirty="0"/>
              <a:t>-stimulated serum thyroglobulin combined with neck ultrasonography has the highest sensitivity in monitoring differentiated thyroid carcinoma. </a:t>
            </a:r>
            <a:r>
              <a:rPr lang="en-US" sz="1400" i="1" dirty="0"/>
              <a:t>J </a:t>
            </a:r>
            <a:r>
              <a:rPr lang="en-US" sz="1400" i="1" dirty="0" err="1"/>
              <a:t>Clin</a:t>
            </a:r>
            <a:r>
              <a:rPr lang="en-US" sz="1400" i="1" dirty="0"/>
              <a:t> </a:t>
            </a:r>
            <a:r>
              <a:rPr lang="en-US" sz="1400" i="1" dirty="0" err="1"/>
              <a:t>Endocrinol</a:t>
            </a:r>
            <a:r>
              <a:rPr lang="en-US" sz="1400" i="1" dirty="0"/>
              <a:t> </a:t>
            </a:r>
            <a:r>
              <a:rPr lang="en-US" sz="1400" i="1" dirty="0" err="1"/>
              <a:t>Metab</a:t>
            </a:r>
            <a:r>
              <a:rPr lang="en-US" sz="1400" dirty="0"/>
              <a:t> 2003; 88:3668–3673</a:t>
            </a:r>
            <a:r>
              <a:rPr lang="en-US" sz="1600" dirty="0"/>
              <a:t>.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6672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FDG-PET scanning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229" y="128552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In patients with evidence of </a:t>
            </a:r>
            <a:r>
              <a:rPr lang="en-US" dirty="0" smtClean="0">
                <a:solidFill>
                  <a:srgbClr val="FF0000"/>
                </a:solidFill>
              </a:rPr>
              <a:t>distant metastases</a:t>
            </a:r>
            <a:r>
              <a:rPr lang="en-US" dirty="0" smtClean="0"/>
              <a:t>, FDG-PET scanning may provide useful prognostic information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This was illustrated in a study of </a:t>
            </a:r>
            <a:r>
              <a:rPr lang="en-US" u="sng" dirty="0" smtClean="0"/>
              <a:t>125 patients </a:t>
            </a:r>
            <a:r>
              <a:rPr lang="en-US" dirty="0" smtClean="0"/>
              <a:t>with well-differentiated thyroid cancer who underwent FDG-PET scanning; uptake of FDG in a large volume of tissue correlated with poor survival, predicting outcome better than uptake of radioiodine.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most studies, </a:t>
            </a:r>
            <a:r>
              <a:rPr lang="en-US" dirty="0" smtClean="0">
                <a:solidFill>
                  <a:srgbClr val="FF0000"/>
                </a:solidFill>
              </a:rPr>
              <a:t>T4 therapy was not withdrawn before FDG-PET scanning was done</a:t>
            </a:r>
            <a:r>
              <a:rPr lang="en-US" dirty="0" smtClean="0"/>
              <a:t>, but in one small study, more lesions were identified after therapy was withdrawn.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4602" y="5664150"/>
            <a:ext cx="77048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Schroeder PR, Haugen BR, </a:t>
            </a:r>
            <a:r>
              <a:rPr lang="en-US" sz="1600" dirty="0" err="1"/>
              <a:t>Pacini</a:t>
            </a:r>
            <a:r>
              <a:rPr lang="en-US" sz="1600" dirty="0"/>
              <a:t> F, et al., A comparison of short-term changes in health-related quality of life in thyroid carcinoma patients undergoing diagnostic evaluation with recombinant human </a:t>
            </a:r>
            <a:r>
              <a:rPr lang="en-US" sz="1600" dirty="0" err="1"/>
              <a:t>thyrotropin</a:t>
            </a:r>
            <a:r>
              <a:rPr lang="en-US" sz="1600" dirty="0"/>
              <a:t> compared with thyroid hormone withdrawal, J </a:t>
            </a:r>
            <a:r>
              <a:rPr lang="en-US" sz="1600" dirty="0" err="1"/>
              <a:t>Clin</a:t>
            </a:r>
            <a:r>
              <a:rPr lang="en-US" sz="1600" dirty="0"/>
              <a:t> </a:t>
            </a:r>
            <a:r>
              <a:rPr lang="en-US" sz="1600" dirty="0" err="1"/>
              <a:t>Endocrinol</a:t>
            </a:r>
            <a:r>
              <a:rPr lang="en-US" sz="1600" dirty="0"/>
              <a:t> </a:t>
            </a:r>
            <a:r>
              <a:rPr lang="en-US" sz="1600" dirty="0" err="1"/>
              <a:t>Metab</a:t>
            </a:r>
            <a:r>
              <a:rPr lang="en-US" sz="1600" dirty="0"/>
              <a:t>, 2006;91:878–84.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868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FDG-PET scanning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FDG-PET may complement iodine-131 (131-I) scanning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a study of 239 patients with metastases and high </a:t>
            </a:r>
            <a:r>
              <a:rPr lang="en-US" dirty="0" err="1" smtClean="0"/>
              <a:t>Tg</a:t>
            </a:r>
            <a:r>
              <a:rPr lang="en-US" dirty="0" smtClean="0"/>
              <a:t>, the sensitivity of FDG-PET was 49 percent, the sensitivity of 131-I was 50 percent, and the combined sensitivity was 90 percent. FDG-PET was more likely to be positive in 131-I negative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4843" y="5833573"/>
            <a:ext cx="75608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Pacini</a:t>
            </a:r>
            <a:r>
              <a:rPr lang="en-US" sz="1400" dirty="0"/>
              <a:t> F, </a:t>
            </a:r>
            <a:r>
              <a:rPr lang="en-US" sz="1400" dirty="0" err="1"/>
              <a:t>Capezzone</a:t>
            </a:r>
            <a:r>
              <a:rPr lang="en-US" sz="1400" dirty="0"/>
              <a:t> M, </a:t>
            </a:r>
            <a:r>
              <a:rPr lang="en-US" sz="1400" dirty="0" err="1"/>
              <a:t>Elisei</a:t>
            </a:r>
            <a:r>
              <a:rPr lang="en-US" sz="1400" dirty="0"/>
              <a:t> R, et al., Diagnostic 131-iodine whole-body scan may be avoided in thyroid cancer patients who have undetectable stimulated serum </a:t>
            </a:r>
            <a:r>
              <a:rPr lang="en-US" sz="1400" dirty="0" err="1"/>
              <a:t>Tg</a:t>
            </a:r>
            <a:r>
              <a:rPr lang="en-US" sz="1400" dirty="0"/>
              <a:t> levels after initial treatment,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, 2002;87:1499–1501.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0568" y="404664"/>
            <a:ext cx="6501408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FDG-PET scanning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presently considered </a:t>
            </a:r>
            <a:r>
              <a:rPr lang="en-US" dirty="0" smtClean="0"/>
              <a:t>in any staging system, thyroid cancers </a:t>
            </a:r>
            <a:r>
              <a:rPr lang="en-US" dirty="0" smtClean="0">
                <a:solidFill>
                  <a:srgbClr val="FF0000"/>
                </a:solidFill>
              </a:rPr>
              <a:t>initially detected by </a:t>
            </a:r>
            <a:r>
              <a:rPr lang="en-US" dirty="0" err="1" smtClean="0"/>
              <a:t>fluorodeoxyglucose</a:t>
            </a:r>
            <a:r>
              <a:rPr lang="en-US" dirty="0" smtClean="0"/>
              <a:t> positron emission tomography (</a:t>
            </a:r>
            <a:r>
              <a:rPr lang="en-US" dirty="0" smtClean="0">
                <a:solidFill>
                  <a:srgbClr val="FF0000"/>
                </a:solidFill>
              </a:rPr>
              <a:t>PET</a:t>
            </a:r>
            <a:r>
              <a:rPr lang="en-US" dirty="0" smtClean="0"/>
              <a:t>) </a:t>
            </a:r>
            <a:r>
              <a:rPr lang="en-US" u="sng" dirty="0" smtClean="0"/>
              <a:t>are more likely to be more aggressive variants of thyroid cancer.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5879068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Are C, Hsu JF, </a:t>
            </a:r>
            <a:r>
              <a:rPr lang="en-US" sz="1600" dirty="0" err="1"/>
              <a:t>Schoder</a:t>
            </a:r>
            <a:r>
              <a:rPr lang="en-US" sz="1600" dirty="0"/>
              <a:t> H, et al. FDG-PET detected thyroid </a:t>
            </a:r>
            <a:r>
              <a:rPr lang="en-US" sz="1600" dirty="0" err="1"/>
              <a:t>incidentalomas</a:t>
            </a:r>
            <a:r>
              <a:rPr lang="en-US" sz="1600" dirty="0"/>
              <a:t>: Need for further investigation. Ann </a:t>
            </a:r>
            <a:r>
              <a:rPr lang="en-US" sz="1600" dirty="0" err="1"/>
              <a:t>Surg</a:t>
            </a:r>
            <a:r>
              <a:rPr lang="en-US" sz="1600" dirty="0"/>
              <a:t> </a:t>
            </a:r>
            <a:r>
              <a:rPr lang="en-US" sz="1600" dirty="0" err="1"/>
              <a:t>Oncol</a:t>
            </a:r>
            <a:r>
              <a:rPr lang="en-US" sz="1600" dirty="0"/>
              <a:t>. 2007;14:239–47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6" descr="Hurthle_PET.JPG (17670 bytes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620688"/>
            <a:ext cx="4192251" cy="4536504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Grp="1" noChangeArrowheads="1"/>
          </p:cNvSpPr>
          <p:nvPr>
            <p:ph idx="1"/>
          </p:nvPr>
        </p:nvSpPr>
        <p:spPr bwMode="auto">
          <a:xfrm>
            <a:off x="4788024" y="581451"/>
            <a:ext cx="39604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/>
              <a:t>A patient with history of </a:t>
            </a:r>
            <a:r>
              <a:rPr lang="en-US" sz="2200" dirty="0" err="1">
                <a:solidFill>
                  <a:srgbClr val="FF0000"/>
                </a:solidFill>
              </a:rPr>
              <a:t>Hurthle</a:t>
            </a:r>
            <a:r>
              <a:rPr lang="en-US" sz="2200" dirty="0">
                <a:solidFill>
                  <a:srgbClr val="FF0000"/>
                </a:solidFill>
              </a:rPr>
              <a:t> cell carcinoma </a:t>
            </a:r>
            <a:r>
              <a:rPr lang="en-US" sz="2200" dirty="0"/>
              <a:t>of the thyroid.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FF0000"/>
                </a:solidFill>
              </a:rPr>
              <a:t>Tg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level was elevated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FF0000"/>
                </a:solidFill>
              </a:rPr>
              <a:t>whole body scan </a:t>
            </a:r>
            <a:r>
              <a:rPr lang="en-US" sz="2200" dirty="0"/>
              <a:t>with </a:t>
            </a:r>
            <a:r>
              <a:rPr lang="en-US" sz="2200" baseline="30000" dirty="0"/>
              <a:t>131</a:t>
            </a:r>
            <a:r>
              <a:rPr lang="en-US" sz="2200" dirty="0"/>
              <a:t>I was </a:t>
            </a:r>
            <a:r>
              <a:rPr lang="en-US" sz="2200" dirty="0">
                <a:solidFill>
                  <a:srgbClr val="FF0000"/>
                </a:solidFill>
              </a:rPr>
              <a:t>negative</a:t>
            </a:r>
            <a:r>
              <a:rPr lang="en-US" sz="2200" dirty="0"/>
              <a:t>.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0000"/>
                </a:solidFill>
              </a:rPr>
              <a:t>Pulmonary </a:t>
            </a:r>
            <a:r>
              <a:rPr lang="en-US" sz="2200" dirty="0">
                <a:solidFill>
                  <a:srgbClr val="FF0000"/>
                </a:solidFill>
              </a:rPr>
              <a:t>metastases </a:t>
            </a:r>
            <a:r>
              <a:rPr lang="en-US" sz="2200" dirty="0"/>
              <a:t>are significantly evident on the coincidence FDG PET examination (below left black arrows)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6079633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PET in Endocrinology, RINM </a:t>
            </a:r>
            <a:r>
              <a:rPr lang="en-US" sz="1600" dirty="0" err="1" smtClean="0"/>
              <a:t>Shariati</a:t>
            </a:r>
            <a:r>
              <a:rPr lang="en-US" sz="1600" dirty="0" smtClean="0"/>
              <a:t> Hospital, Dr. </a:t>
            </a:r>
            <a:r>
              <a:rPr lang="en-US" sz="1600" dirty="0" err="1" smtClean="0"/>
              <a:t>Babak</a:t>
            </a:r>
            <a:r>
              <a:rPr lang="en-US" sz="1600" dirty="0" smtClean="0"/>
              <a:t> </a:t>
            </a:r>
            <a:r>
              <a:rPr lang="en-US" sz="1600" dirty="0" err="1" smtClean="0"/>
              <a:t>Fallahi</a:t>
            </a:r>
            <a:r>
              <a:rPr lang="en-US" sz="1600" dirty="0" smtClean="0"/>
              <a:t> 2011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46085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381328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 Med </a:t>
            </a:r>
            <a:r>
              <a:rPr lang="en-US" sz="1600" dirty="0" err="1"/>
              <a:t>Ultrason</a:t>
            </a:r>
            <a:r>
              <a:rPr lang="en-US" sz="1600" dirty="0"/>
              <a:t> (2001). 2017 Jan;44(1):133-139.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4049" y="764704"/>
            <a:ext cx="388843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The patient was a 74-year-old female with  diffuse inﬁltration of </a:t>
            </a:r>
            <a:r>
              <a:rPr lang="en-US" dirty="0" smtClean="0">
                <a:solidFill>
                  <a:srgbClr val="FF0000"/>
                </a:solidFill>
              </a:rPr>
              <a:t>gastric adenocarcinoma </a:t>
            </a:r>
            <a:r>
              <a:rPr lang="en-US" dirty="0" smtClean="0"/>
              <a:t>cells </a:t>
            </a:r>
            <a:r>
              <a:rPr lang="en-US" dirty="0"/>
              <a:t>in the thyroid.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a) 18F-FDG PET imaging: Accumulation was found in the stomach, lymph node metastases, and in the whole thyroid gland.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b) </a:t>
            </a:r>
            <a:r>
              <a:rPr lang="en-US" dirty="0"/>
              <a:t>Transverse section of the thyroid on 18F-FDG PET/CT </a:t>
            </a:r>
            <a:r>
              <a:rPr lang="en-US" dirty="0" smtClean="0"/>
              <a:t>imaging. </a:t>
            </a:r>
            <a:r>
              <a:rPr lang="en-US" dirty="0"/>
              <a:t>Diffuse uptake in bilateral thyroid lobes was observed</a:t>
            </a:r>
            <a:r>
              <a:rPr lang="en-US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c) </a:t>
            </a:r>
            <a:r>
              <a:rPr lang="en-US" dirty="0"/>
              <a:t>Transverse section of the thyroid on CT imaging after admission. The thyroid gland was diffusely swollen. Its size enlarged and its CT value decreased after hospitalization.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 cancer epidemiology</a:t>
            </a:r>
          </a:p>
          <a:p>
            <a:r>
              <a:rPr lang="en-US" dirty="0" smtClean="0"/>
              <a:t>Imaging types</a:t>
            </a:r>
          </a:p>
          <a:p>
            <a:r>
              <a:rPr lang="en-US" dirty="0" smtClean="0"/>
              <a:t>PTC and FTC</a:t>
            </a:r>
          </a:p>
          <a:p>
            <a:r>
              <a:rPr lang="en-US" dirty="0" smtClean="0"/>
              <a:t>MTC</a:t>
            </a:r>
          </a:p>
          <a:p>
            <a:r>
              <a:rPr lang="en-US" dirty="0" err="1" smtClean="0"/>
              <a:t>Anaplastic</a:t>
            </a:r>
            <a:r>
              <a:rPr lang="en-US" dirty="0" smtClean="0"/>
              <a:t> TC</a:t>
            </a:r>
          </a:p>
          <a:p>
            <a:r>
              <a:rPr lang="en-US" dirty="0" smtClean="0"/>
              <a:t>ATA guideline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756592" y="2698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solidFill>
                  <a:srgbClr val="002060"/>
                </a:solidFill>
              </a:rPr>
              <a:t>MRI of a papillary carcinoma</a:t>
            </a:r>
            <a:endParaRPr lang="en-US" sz="4000" dirty="0" smtClean="0">
              <a:solidFill>
                <a:srgbClr val="00206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4191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191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37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533822"/>
            <a:ext cx="4427984" cy="570349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sz="1800" dirty="0" smtClean="0">
                <a:latin typeface="+mn-lt"/>
                <a:ea typeface="+mn-ea"/>
                <a:cs typeface="+mn-cs"/>
              </a:rPr>
              <a:t>The </a:t>
            </a:r>
            <a:r>
              <a:rPr lang="en-US" sz="1800" dirty="0" smtClean="0"/>
              <a:t>Diffusion </a:t>
            </a:r>
            <a:r>
              <a:rPr lang="en-US" sz="1800" dirty="0"/>
              <a:t>MRI: apparent diffusion coefficient (ADC) values</a:t>
            </a:r>
            <a:br>
              <a:rPr lang="en-US" sz="1800" dirty="0"/>
            </a:br>
            <a:r>
              <a:rPr lang="en-US" sz="1800" dirty="0" smtClean="0">
                <a:latin typeface="+mn-lt"/>
                <a:ea typeface="+mn-ea"/>
                <a:cs typeface="+mn-cs"/>
              </a:rPr>
              <a:t>value </a:t>
            </a:r>
            <a:r>
              <a:rPr lang="en-US" sz="1800" dirty="0">
                <a:latin typeface="+mn-lt"/>
                <a:ea typeface="+mn-ea"/>
                <a:cs typeface="+mn-cs"/>
              </a:rPr>
              <a:t>is a new promising noninvasive imaging approach used for differentiating malignant from benign solitary thyroid </a:t>
            </a:r>
            <a:r>
              <a:rPr lang="en-US" sz="1800" dirty="0" smtClean="0">
                <a:latin typeface="+mn-lt"/>
                <a:ea typeface="+mn-ea"/>
                <a:cs typeface="+mn-cs"/>
              </a:rPr>
              <a:t>nodules.</a:t>
            </a:r>
            <a:br>
              <a:rPr lang="en-US" sz="1800" dirty="0" smtClean="0">
                <a:latin typeface="+mn-lt"/>
                <a:ea typeface="+mn-ea"/>
                <a:cs typeface="+mn-cs"/>
              </a:rPr>
            </a:br>
            <a:r>
              <a:rPr lang="en-US" sz="1800" dirty="0" smtClean="0">
                <a:latin typeface="+mn-lt"/>
                <a:ea typeface="+mn-ea"/>
                <a:cs typeface="+mn-cs"/>
              </a:rPr>
              <a:t/>
            </a:r>
            <a:br>
              <a:rPr lang="en-US" sz="1800" dirty="0" smtClean="0">
                <a:latin typeface="+mn-lt"/>
                <a:ea typeface="+mn-ea"/>
                <a:cs typeface="+mn-cs"/>
              </a:rPr>
            </a:br>
            <a:r>
              <a:rPr lang="en-US" sz="1800" dirty="0"/>
              <a:t>Adenomatous </a:t>
            </a:r>
            <a:r>
              <a:rPr lang="en-US" sz="1800" dirty="0" smtClean="0"/>
              <a:t>nodule: a-c) </a:t>
            </a:r>
            <a:r>
              <a:rPr lang="en-US" sz="1800" dirty="0"/>
              <a:t>well-defined oval mainly solid solitary nodule (</a:t>
            </a:r>
            <a:r>
              <a:rPr lang="en-US" sz="1800" i="1" dirty="0"/>
              <a:t>arrow</a:t>
            </a:r>
            <a:r>
              <a:rPr lang="en-US" sz="1800" dirty="0"/>
              <a:t>) affecting the right thyroid lobe with contralateral tracheal displacement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ADC map image with </a:t>
            </a:r>
            <a:r>
              <a:rPr lang="en-US" sz="1800" dirty="0" err="1"/>
              <a:t>hyperintensity</a:t>
            </a:r>
            <a:r>
              <a:rPr lang="en-US" sz="1800" dirty="0"/>
              <a:t> of the nodule (</a:t>
            </a:r>
            <a:r>
              <a:rPr lang="en-US" sz="1800" i="1" dirty="0"/>
              <a:t>arrow</a:t>
            </a:r>
            <a:r>
              <a:rPr lang="en-US" sz="1800" dirty="0"/>
              <a:t>) denoting increased diffusion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Image result for thyroid nodules using diffusion-weighted M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836712"/>
            <a:ext cx="4200127" cy="576064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433464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Diffusion </a:t>
            </a:r>
            <a:r>
              <a:rPr lang="en-US" sz="4000" dirty="0" smtClean="0"/>
              <a:t>MRI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15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068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Perfusion imaging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2" descr="https://static-content.springer.com/image/art%3A10.1186%2F1471-2342-13-23/MediaObjects/12880_2012_Article_188_Fig1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24745"/>
            <a:ext cx="8062664" cy="2952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0580" y="4153958"/>
            <a:ext cx="80378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44-year-female</a:t>
            </a:r>
            <a:r>
              <a:rPr lang="en-US" sz="2000" dirty="0"/>
              <a:t> patient with </a:t>
            </a:r>
            <a:r>
              <a:rPr lang="en-US" sz="2000" dirty="0">
                <a:solidFill>
                  <a:srgbClr val="FF0000"/>
                </a:solidFill>
              </a:rPr>
              <a:t>right lobe thyroid </a:t>
            </a:r>
            <a:r>
              <a:rPr lang="en-US" sz="2000" dirty="0" smtClean="0">
                <a:solidFill>
                  <a:srgbClr val="FF0000"/>
                </a:solidFill>
              </a:rPr>
              <a:t>adenoma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a-c) </a:t>
            </a:r>
            <a:r>
              <a:rPr lang="en-US" sz="2000" dirty="0"/>
              <a:t>Non-contrast and contrast transversal images showed a </a:t>
            </a:r>
            <a:r>
              <a:rPr lang="en-US" sz="2000" dirty="0">
                <a:solidFill>
                  <a:srgbClr val="FF0000"/>
                </a:solidFill>
              </a:rPr>
              <a:t>hemorrhage in the right lobe </a:t>
            </a:r>
            <a:r>
              <a:rPr lang="en-US" sz="2000" dirty="0"/>
              <a:t>(short thick arrow). </a:t>
            </a: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/>
              <a:t> </a:t>
            </a:r>
            <a:r>
              <a:rPr lang="en-US" sz="2000" dirty="0" smtClean="0"/>
              <a:t>d) Coronal </a:t>
            </a:r>
            <a:r>
              <a:rPr lang="en-US" sz="2000" dirty="0"/>
              <a:t>images showed the </a:t>
            </a:r>
            <a:r>
              <a:rPr lang="en-US" sz="2000" dirty="0">
                <a:solidFill>
                  <a:srgbClr val="FF0000"/>
                </a:solidFill>
              </a:rPr>
              <a:t>well-circumscribed lesion with homogenous enhancement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e-g)</a:t>
            </a:r>
            <a:r>
              <a:rPr lang="en-US" sz="2000" dirty="0"/>
              <a:t> showed ADC value obtained from ADC </a:t>
            </a:r>
            <a:r>
              <a:rPr lang="en-US" sz="2000" dirty="0" smtClean="0"/>
              <a:t>map. </a:t>
            </a:r>
            <a:r>
              <a:rPr lang="en-US" sz="2000" dirty="0"/>
              <a:t>ROIs were placed in the lesion at right upper area to avoid the hemorrhage area</a:t>
            </a:r>
            <a:r>
              <a:rPr lang="en-US" sz="2000" dirty="0" smtClean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/>
              <a:t>h)</a:t>
            </a:r>
            <a:r>
              <a:rPr lang="en-US" sz="2000" dirty="0"/>
              <a:t> ADC map generated at b-factor of 300 s/mm</a:t>
            </a:r>
            <a:r>
              <a:rPr lang="en-US" sz="2000" baseline="30000" dirty="0"/>
              <a:t>2</a:t>
            </a:r>
            <a:r>
              <a:rPr lang="en-US" sz="2000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80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Perfusion imaging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2" descr="https://static-content.springer.com/image/art%3A10.1186%2F1471-2342-13-23/MediaObjects/12880_2012_Article_188_Fig2_HT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196752"/>
            <a:ext cx="8634233" cy="33123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7337" y="4542755"/>
            <a:ext cx="86342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A-</a:t>
            </a:r>
            <a:r>
              <a:rPr lang="en-US" dirty="0">
                <a:solidFill>
                  <a:srgbClr val="FF0000"/>
                </a:solidFill>
              </a:rPr>
              <a:t>36-year-female </a:t>
            </a:r>
            <a:r>
              <a:rPr lang="en-US" dirty="0"/>
              <a:t>patient with </a:t>
            </a:r>
            <a:r>
              <a:rPr lang="en-US" dirty="0">
                <a:solidFill>
                  <a:srgbClr val="FF0000"/>
                </a:solidFill>
              </a:rPr>
              <a:t>thyroid papillary carcinoma </a:t>
            </a:r>
            <a:r>
              <a:rPr lang="en-US" dirty="0"/>
              <a:t>at left lobe and isthmuses is shown. </a:t>
            </a:r>
            <a:endParaRPr lang="en-US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a-b)</a:t>
            </a:r>
            <a:r>
              <a:rPr lang="en-US" dirty="0"/>
              <a:t> Non-contrast and contrast transversal images showed abnormal signal at left lobe and isthmus with </a:t>
            </a:r>
            <a:r>
              <a:rPr lang="en-US" dirty="0">
                <a:solidFill>
                  <a:srgbClr val="FF0000"/>
                </a:solidFill>
              </a:rPr>
              <a:t>multiple cysts </a:t>
            </a:r>
            <a:r>
              <a:rPr lang="en-US" dirty="0"/>
              <a:t>(long arrows</a:t>
            </a:r>
            <a:r>
              <a:rPr lang="en-US" dirty="0" smtClean="0"/>
              <a:t>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c-d)</a:t>
            </a:r>
            <a:r>
              <a:rPr lang="en-US" dirty="0"/>
              <a:t> showed ADC value measured from ADC map with b factors of 300, 500 and 800 </a:t>
            </a:r>
            <a:r>
              <a:rPr lang="en-US" dirty="0" smtClean="0"/>
              <a:t>s/mm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f)</a:t>
            </a:r>
            <a:r>
              <a:rPr lang="en-US" dirty="0"/>
              <a:t> ADC map generated at b-factor of 300 s/mm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196752"/>
            <a:ext cx="770485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764" y="6152184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Wiebel</a:t>
            </a:r>
            <a:r>
              <a:rPr lang="en-US" sz="1600" dirty="0"/>
              <a:t> JL, Banerjee M, et al. Trends in Imaging After Diagnosis of Thyroid Cancer. </a:t>
            </a:r>
            <a:r>
              <a:rPr lang="en-US" sz="1600" dirty="0" smtClean="0"/>
              <a:t>Cancer </a:t>
            </a:r>
            <a:r>
              <a:rPr lang="en-US" sz="1600" dirty="0"/>
              <a:t>2015;121:1387-94.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Six </a:t>
            </a:r>
            <a:r>
              <a:rPr lang="en-US" sz="2800" dirty="0">
                <a:solidFill>
                  <a:srgbClr val="FF0000"/>
                </a:solidFill>
              </a:rPr>
              <a:t>to 12 months </a:t>
            </a:r>
            <a:r>
              <a:rPr lang="en-US" sz="2800" dirty="0"/>
              <a:t>after treatment of DTC, </a:t>
            </a:r>
            <a:r>
              <a:rPr lang="en-US" sz="2800" dirty="0">
                <a:solidFill>
                  <a:srgbClr val="FF0000"/>
                </a:solidFill>
              </a:rPr>
              <a:t>a neck ultrasound and </a:t>
            </a:r>
            <a:r>
              <a:rPr lang="en-US" sz="2800" dirty="0" smtClean="0">
                <a:solidFill>
                  <a:srgbClr val="FF0000"/>
                </a:solidFill>
              </a:rPr>
              <a:t>thyroglobulin level </a:t>
            </a:r>
            <a:r>
              <a:rPr lang="en-US" sz="2800" dirty="0"/>
              <a:t>are obtained to evaluate the presence of persistent disease. </a:t>
            </a: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If </a:t>
            </a:r>
            <a:r>
              <a:rPr lang="en-US" sz="2800" dirty="0">
                <a:solidFill>
                  <a:srgbClr val="FF0000"/>
                </a:solidFill>
              </a:rPr>
              <a:t>thyroglobulin is elevated</a:t>
            </a:r>
            <a:r>
              <a:rPr lang="en-US" sz="2800" dirty="0"/>
              <a:t> but </a:t>
            </a:r>
            <a:r>
              <a:rPr lang="en-US" sz="2800" u="sng" dirty="0"/>
              <a:t>there is no </a:t>
            </a:r>
            <a:r>
              <a:rPr lang="en-US" sz="2800" u="sng" dirty="0" smtClean="0"/>
              <a:t>abnormality noted </a:t>
            </a:r>
            <a:r>
              <a:rPr lang="en-US" sz="2800" u="sng" dirty="0"/>
              <a:t>on neck </a:t>
            </a:r>
            <a:r>
              <a:rPr lang="en-US" sz="2800" u="sng" dirty="0" smtClean="0"/>
              <a:t>ultrasound: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diagnostic radioiodine (iodine-131 [I-131]) scan is the preferred </a:t>
            </a:r>
            <a:r>
              <a:rPr lang="en-US" sz="2400" dirty="0" smtClean="0"/>
              <a:t>test</a:t>
            </a:r>
            <a:r>
              <a:rPr lang="en-US" sz="2400" dirty="0"/>
              <a:t>.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ositron </a:t>
            </a:r>
            <a:r>
              <a:rPr lang="en-US" sz="2800" dirty="0"/>
              <a:t>emission </a:t>
            </a:r>
            <a:r>
              <a:rPr lang="en-US" sz="2800" dirty="0" smtClean="0"/>
              <a:t>tomography (</a:t>
            </a:r>
            <a:r>
              <a:rPr lang="en-US" sz="2800" dirty="0" smtClean="0">
                <a:solidFill>
                  <a:srgbClr val="FF0000"/>
                </a:solidFill>
              </a:rPr>
              <a:t>PET</a:t>
            </a:r>
            <a:r>
              <a:rPr lang="en-US" sz="2800" dirty="0"/>
              <a:t>) </a:t>
            </a:r>
            <a:r>
              <a:rPr lang="en-US" sz="2800" u="sng" dirty="0"/>
              <a:t>can be </a:t>
            </a:r>
            <a:r>
              <a:rPr lang="en-US" sz="2800" u="sng" dirty="0" smtClean="0"/>
              <a:t>used </a:t>
            </a:r>
            <a:r>
              <a:rPr lang="en-US" sz="2800" dirty="0" smtClean="0"/>
              <a:t>if </a:t>
            </a:r>
            <a:r>
              <a:rPr lang="en-US" sz="2800" dirty="0"/>
              <a:t>the </a:t>
            </a:r>
            <a:r>
              <a:rPr lang="en-US" sz="2800" u="sng" dirty="0"/>
              <a:t>I-131 scan is negative and non–iodine-avid disease is suspected</a:t>
            </a:r>
            <a:r>
              <a:rPr lang="en-US" sz="2800" u="sng" dirty="0" smtClean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8670" y="5750004"/>
            <a:ext cx="6696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Wiebel</a:t>
            </a:r>
            <a:r>
              <a:rPr lang="en-US" sz="1600" dirty="0"/>
              <a:t> JL, Banerjee M, et al. Trends in Imaging After Diagnosis of Thyroid Cancer. </a:t>
            </a:r>
            <a:r>
              <a:rPr lang="en-US" sz="1600" dirty="0" smtClean="0"/>
              <a:t>Cancer </a:t>
            </a:r>
            <a:r>
              <a:rPr lang="en-US" sz="1600" dirty="0"/>
              <a:t>2015;121:1387-94.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152956" cy="572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5678" y="6167626"/>
            <a:ext cx="69586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Wiebel</a:t>
            </a:r>
            <a:r>
              <a:rPr lang="en-US" sz="1600" dirty="0"/>
              <a:t> JL, Banerjee M, et al. Trends in Imaging After Diagnosis of Thyroid Cancer. Cancer 2015;121:1387-94.</a:t>
            </a: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698002" y="5432161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3688" y="5661248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584969" cy="583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6165304"/>
            <a:ext cx="6582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Wiebel</a:t>
            </a:r>
            <a:r>
              <a:rPr lang="en-US" sz="1600" dirty="0"/>
              <a:t> JL, Banerjee M, et al. Trends in Imaging After Diagnosis of Thyroid Cancer. Cancer 2015;121:1387-94.</a:t>
            </a: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652120" y="5399342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75656" y="561536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572529" cy="58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68407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Wiebel</a:t>
            </a:r>
            <a:r>
              <a:rPr lang="en-US" sz="1600" dirty="0"/>
              <a:t> JL, Banerjee M, et al. Trends in Imaging After Diagnosis of Thyroid Cancer. Cancer 2015;121:1387-94.</a:t>
            </a:r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724128" y="5602303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3648" y="5844453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272808" cy="618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498" y="6362744"/>
            <a:ext cx="8470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Banerjee M, </a:t>
            </a:r>
            <a:r>
              <a:rPr lang="en-US" sz="1200" dirty="0" err="1"/>
              <a:t>Wiebel</a:t>
            </a:r>
            <a:r>
              <a:rPr lang="en-US" sz="1200" dirty="0"/>
              <a:t> JL. Use of imaging tests after primary treatment of thyroid cancer in the United States: population based retrospective cohort study evaluating death and </a:t>
            </a:r>
            <a:r>
              <a:rPr lang="en-US" sz="1200" dirty="0" smtClean="0"/>
              <a:t>recurrence. </a:t>
            </a:r>
            <a:r>
              <a:rPr lang="en-US" sz="1200" dirty="0" smtClean="0"/>
              <a:t>BMJ </a:t>
            </a:r>
            <a:r>
              <a:rPr lang="en-US" sz="1200" dirty="0" smtClean="0"/>
              <a:t>2016;354:i3839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AC6B-4472-4744-AA09-96A56D0776E2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4</a:t>
            </a:fld>
            <a:endParaRPr lang="en-US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034152"/>
            <a:ext cx="7959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D2E2D"/>
                </a:solidFill>
              </a:rPr>
              <a:t>Most common endocrine cancer </a:t>
            </a:r>
            <a:r>
              <a:rPr lang="en-US" sz="2400" dirty="0" smtClean="0">
                <a:solidFill>
                  <a:srgbClr val="FF0000"/>
                </a:solidFill>
              </a:rPr>
              <a:t>1-2%</a:t>
            </a:r>
            <a:r>
              <a:rPr lang="en-US" sz="2400" dirty="0" smtClean="0">
                <a:solidFill>
                  <a:srgbClr val="2D2E2D"/>
                </a:solidFill>
              </a:rPr>
              <a:t> of all cancers</a:t>
            </a:r>
          </a:p>
          <a:p>
            <a:pPr marL="342900" indent="-342900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D2E2D"/>
                </a:solidFill>
              </a:rPr>
              <a:t>Incidence </a:t>
            </a:r>
            <a:r>
              <a:rPr lang="en-US" sz="2400" dirty="0" smtClean="0">
                <a:solidFill>
                  <a:srgbClr val="FF0000"/>
                </a:solidFill>
              </a:rPr>
              <a:t>increasing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6237312"/>
            <a:ext cx="8031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Davies L, Welch HG. Increasing incidence of thyroid cancer in the United States, 1973-2002. JAMA 2006 May 10;295(18):2164-7</a:t>
            </a:r>
            <a:r>
              <a:rPr lang="en-US" sz="1400" b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6213" y="375047"/>
            <a:ext cx="6096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 smtClean="0">
                <a:solidFill>
                  <a:srgbClr val="2D2E2D"/>
                </a:solidFill>
              </a:rPr>
              <a:t>Thyroid Cancer (epidemiologic aspects) </a:t>
            </a:r>
            <a:endParaRPr lang="en-US" sz="2800" b="1" dirty="0">
              <a:solidFill>
                <a:srgbClr val="2D2E2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5611306"/>
            <a:ext cx="8572560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1500" dirty="0" smtClean="0">
                <a:solidFill>
                  <a:srgbClr val="2D2E2D"/>
                </a:solidFill>
              </a:rPr>
              <a:t>The modeled rates are the point estimates for the regression lines calculated by the Join point Regression Program.</a:t>
            </a:r>
            <a:endParaRPr lang="fa-IR" sz="1500" dirty="0">
              <a:solidFill>
                <a:srgbClr val="2D2E2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95472"/>
            <a:ext cx="4824536" cy="36320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9832" y="3501008"/>
            <a:ext cx="24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6 to 16 per 100 000</a:t>
            </a:r>
          </a:p>
          <a:p>
            <a:endParaRPr lang="en-US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Population based retrospective cohort </a:t>
            </a:r>
            <a:r>
              <a:rPr lang="en-US" dirty="0" smtClean="0"/>
              <a:t>study</a:t>
            </a:r>
            <a:r>
              <a:rPr lang="en-US" dirty="0"/>
              <a:t> </a:t>
            </a:r>
            <a:r>
              <a:rPr lang="en-US" dirty="0" smtClean="0"/>
              <a:t>(SEER).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28 </a:t>
            </a:r>
            <a:r>
              <a:rPr lang="en-US" dirty="0">
                <a:solidFill>
                  <a:srgbClr val="FF0000"/>
                </a:solidFill>
              </a:rPr>
              <a:t>220 </a:t>
            </a:r>
            <a:r>
              <a:rPr lang="en-US" dirty="0"/>
              <a:t>patients </a:t>
            </a:r>
            <a:r>
              <a:rPr lang="en-US" dirty="0" smtClean="0"/>
              <a:t>with </a:t>
            </a:r>
            <a:r>
              <a:rPr lang="en-US" dirty="0"/>
              <a:t>differentiated </a:t>
            </a:r>
            <a:r>
              <a:rPr lang="en-US" dirty="0" smtClean="0"/>
              <a:t>thyroid cancer 1998 - </a:t>
            </a:r>
            <a:r>
              <a:rPr lang="en-US" dirty="0"/>
              <a:t>2011. </a:t>
            </a:r>
            <a:r>
              <a:rPr lang="en-US" dirty="0" smtClean="0"/>
              <a:t>The study cohort was followed up to 2013, with a median </a:t>
            </a:r>
            <a:r>
              <a:rPr lang="en-US" dirty="0"/>
              <a:t>follow-up </a:t>
            </a:r>
            <a:r>
              <a:rPr lang="en-US" dirty="0" smtClean="0"/>
              <a:t>of 69 months.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Analyses </a:t>
            </a:r>
            <a:r>
              <a:rPr lang="en-US" dirty="0"/>
              <a:t>to assess the </a:t>
            </a:r>
            <a:r>
              <a:rPr lang="en-US" dirty="0">
                <a:solidFill>
                  <a:srgbClr val="FF0000"/>
                </a:solidFill>
              </a:rPr>
              <a:t>relation between </a:t>
            </a:r>
            <a:r>
              <a:rPr lang="en-US" dirty="0" smtClean="0">
                <a:solidFill>
                  <a:srgbClr val="FF0000"/>
                </a:solidFill>
              </a:rPr>
              <a:t>imaging</a:t>
            </a:r>
            <a:r>
              <a:rPr lang="en-US" dirty="0" smtClean="0"/>
              <a:t> (neck </a:t>
            </a:r>
            <a:r>
              <a:rPr lang="en-US" dirty="0"/>
              <a:t>ultrasound, radioiodine scanning, or </a:t>
            </a:r>
            <a:r>
              <a:rPr lang="en-US" dirty="0" smtClean="0"/>
              <a:t>positron emission </a:t>
            </a:r>
            <a:r>
              <a:rPr lang="en-US" dirty="0"/>
              <a:t>tomography (PET) scanning) and </a:t>
            </a:r>
            <a:r>
              <a:rPr lang="en-US" dirty="0" smtClean="0">
                <a:solidFill>
                  <a:srgbClr val="FF0000"/>
                </a:solidFill>
              </a:rPr>
              <a:t>treatment for </a:t>
            </a:r>
            <a:r>
              <a:rPr lang="en-US" dirty="0">
                <a:solidFill>
                  <a:srgbClr val="FF0000"/>
                </a:solidFill>
              </a:rPr>
              <a:t>recurrence </a:t>
            </a:r>
            <a:r>
              <a:rPr lang="en-US" dirty="0" smtClean="0">
                <a:solidFill>
                  <a:srgbClr val="FF0000"/>
                </a:solidFill>
              </a:rPr>
              <a:t>and death.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3490" y="5849396"/>
            <a:ext cx="847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Banerjee M, </a:t>
            </a:r>
            <a:r>
              <a:rPr lang="en-US" sz="1600" dirty="0" err="1"/>
              <a:t>Wiebel</a:t>
            </a:r>
            <a:r>
              <a:rPr lang="en-US" sz="1600" dirty="0"/>
              <a:t> JL. Use of imaging tests after primary treatment of thyroid cancer in the United States: population based retrospective cohort study evaluating death and </a:t>
            </a:r>
            <a:r>
              <a:rPr lang="en-US" sz="1600" dirty="0" smtClean="0"/>
              <a:t>recurrence. </a:t>
            </a:r>
            <a:r>
              <a:rPr lang="en-US" sz="1600" dirty="0" smtClean="0"/>
              <a:t>BMJ </a:t>
            </a:r>
            <a:r>
              <a:rPr lang="en-US" sz="1600" dirty="0" smtClean="0"/>
              <a:t>2016;354:i3839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243"/>
            <a:ext cx="7560840" cy="57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498" y="5993412"/>
            <a:ext cx="847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Banerjee M, </a:t>
            </a:r>
            <a:r>
              <a:rPr lang="en-US" sz="1600" dirty="0" err="1"/>
              <a:t>Wiebel</a:t>
            </a:r>
            <a:r>
              <a:rPr lang="en-US" sz="1600" dirty="0"/>
              <a:t> JL. Use of imaging tests after primary treatment of thyroid cancer in the United States: population based retrospective cohort study evaluating death and </a:t>
            </a:r>
            <a:r>
              <a:rPr lang="en-US" sz="1600" dirty="0" smtClean="0"/>
              <a:t>recurrence. </a:t>
            </a:r>
            <a:r>
              <a:rPr lang="en-US" sz="1600" dirty="0" smtClean="0"/>
              <a:t>BMJ </a:t>
            </a:r>
            <a:r>
              <a:rPr lang="en-US" sz="1600" dirty="0" smtClean="0"/>
              <a:t>2016;354:i3839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0" y="116632"/>
            <a:ext cx="818899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490" y="5921404"/>
            <a:ext cx="847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Banerjee M, </a:t>
            </a:r>
            <a:r>
              <a:rPr lang="en-US" sz="1600" dirty="0" err="1"/>
              <a:t>Wiebel</a:t>
            </a:r>
            <a:r>
              <a:rPr lang="en-US" sz="1600" dirty="0"/>
              <a:t> JL. Use of imaging tests after primary treatment of thyroid cancer in the United States: population based retrospective cohort study evaluating death and </a:t>
            </a:r>
            <a:r>
              <a:rPr lang="en-US" sz="1600" dirty="0" smtClean="0"/>
              <a:t>recurrence. </a:t>
            </a:r>
            <a:r>
              <a:rPr lang="en-US" sz="1600" dirty="0" smtClean="0"/>
              <a:t>BMJ </a:t>
            </a:r>
            <a:r>
              <a:rPr lang="en-US" sz="1600" dirty="0" smtClean="0"/>
              <a:t>2016;354:i3839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472608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The marked </a:t>
            </a:r>
            <a:r>
              <a:rPr lang="en-US" dirty="0">
                <a:solidFill>
                  <a:srgbClr val="FF0000"/>
                </a:solidFill>
              </a:rPr>
              <a:t>rise in use of imaging tests </a:t>
            </a:r>
            <a:r>
              <a:rPr lang="en-US" u="sng" dirty="0"/>
              <a:t>after </a:t>
            </a:r>
            <a:r>
              <a:rPr lang="en-US" u="sng" dirty="0" smtClean="0"/>
              <a:t>primary treatment</a:t>
            </a:r>
            <a:r>
              <a:rPr lang="en-US" dirty="0" smtClean="0"/>
              <a:t> </a:t>
            </a:r>
            <a:r>
              <a:rPr lang="en-US" dirty="0"/>
              <a:t>of differentiated thyroid cancer has </a:t>
            </a:r>
            <a:r>
              <a:rPr lang="en-US" dirty="0" smtClean="0"/>
              <a:t>been </a:t>
            </a:r>
            <a:r>
              <a:rPr lang="en-US" u="sng" dirty="0" smtClean="0"/>
              <a:t>associated </a:t>
            </a:r>
            <a:r>
              <a:rPr lang="en-US" u="sng" dirty="0"/>
              <a:t>with</a:t>
            </a:r>
            <a:r>
              <a:rPr lang="en-US" dirty="0"/>
              <a:t> an </a:t>
            </a:r>
            <a:r>
              <a:rPr lang="en-US" dirty="0">
                <a:solidFill>
                  <a:srgbClr val="FF0000"/>
                </a:solidFill>
              </a:rPr>
              <a:t>increased treatment for recurrence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With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exception</a:t>
            </a:r>
            <a:r>
              <a:rPr lang="en-US" dirty="0"/>
              <a:t> of </a:t>
            </a:r>
            <a:r>
              <a:rPr lang="en-US" u="sng" dirty="0"/>
              <a:t>radioiodine scans </a:t>
            </a:r>
            <a:r>
              <a:rPr lang="en-US" dirty="0" smtClean="0"/>
              <a:t>in presumed </a:t>
            </a:r>
            <a:r>
              <a:rPr lang="en-US" dirty="0"/>
              <a:t>iodine avid disease, this </a:t>
            </a:r>
            <a:r>
              <a:rPr lang="en-US" dirty="0" smtClean="0"/>
              <a:t>association has</a:t>
            </a:r>
            <a:r>
              <a:rPr lang="en-US" dirty="0"/>
              <a:t> </a:t>
            </a:r>
            <a:r>
              <a:rPr lang="en-US" dirty="0" smtClean="0"/>
              <a:t>shown </a:t>
            </a:r>
            <a:r>
              <a:rPr lang="en-US" dirty="0">
                <a:solidFill>
                  <a:srgbClr val="FF0000"/>
                </a:solidFill>
              </a:rPr>
              <a:t>no clear improvement in disease </a:t>
            </a:r>
            <a:r>
              <a:rPr lang="en-US" dirty="0" smtClean="0">
                <a:solidFill>
                  <a:srgbClr val="FF0000"/>
                </a:solidFill>
              </a:rPr>
              <a:t>specific survival.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These findings emphasize the importance </a:t>
            </a:r>
            <a:r>
              <a:rPr lang="en-US" dirty="0" smtClean="0"/>
              <a:t>of curbing </a:t>
            </a:r>
            <a:r>
              <a:rPr lang="en-US" dirty="0">
                <a:solidFill>
                  <a:srgbClr val="FF0000"/>
                </a:solidFill>
              </a:rPr>
              <a:t>unnecessary imaging </a:t>
            </a:r>
            <a:r>
              <a:rPr lang="en-US" dirty="0"/>
              <a:t>and tailoring </a:t>
            </a:r>
            <a:r>
              <a:rPr lang="en-US" dirty="0" smtClean="0"/>
              <a:t>imaging after </a:t>
            </a:r>
            <a:r>
              <a:rPr lang="en-US" dirty="0"/>
              <a:t>primary treatment to patient risk.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490" y="5921404"/>
            <a:ext cx="8470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Banerjee M, </a:t>
            </a:r>
            <a:r>
              <a:rPr lang="en-US" sz="1600" dirty="0" err="1"/>
              <a:t>Wiebel</a:t>
            </a:r>
            <a:r>
              <a:rPr lang="en-US" sz="1600" dirty="0"/>
              <a:t> JL. Use of imaging tests after primary treatment of thyroid cancer in the United States: population based retrospective cohort study evaluating death and </a:t>
            </a:r>
            <a:r>
              <a:rPr lang="en-US" sz="1600" dirty="0" smtClean="0"/>
              <a:t>recurrence. </a:t>
            </a:r>
            <a:r>
              <a:rPr lang="en-US" sz="1600" dirty="0" smtClean="0"/>
              <a:t>BMJ </a:t>
            </a:r>
            <a:r>
              <a:rPr lang="en-US" sz="1600" dirty="0" smtClean="0"/>
              <a:t>2016;354:i3839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1540" y="6379667"/>
            <a:ext cx="7668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Capoccetti</a:t>
            </a:r>
            <a:r>
              <a:rPr lang="en-US" sz="1200" dirty="0"/>
              <a:t> F, </a:t>
            </a:r>
            <a:r>
              <a:rPr lang="en-US" sz="1200" dirty="0" err="1"/>
              <a:t>Criscuoli</a:t>
            </a:r>
            <a:r>
              <a:rPr lang="en-US" sz="1200" dirty="0"/>
              <a:t> B, Rossi G, et al. The effectiveness of 124I PET/CT in patients with differentiated thyroid cancer. </a:t>
            </a:r>
            <a:r>
              <a:rPr lang="en-US" sz="1200" dirty="0" smtClean="0"/>
              <a:t> </a:t>
            </a:r>
            <a:r>
              <a:rPr lang="en-US" sz="1200" dirty="0" smtClean="0"/>
              <a:t>Q </a:t>
            </a:r>
            <a:r>
              <a:rPr lang="en-US" sz="1200" dirty="0"/>
              <a:t>J </a:t>
            </a:r>
            <a:r>
              <a:rPr lang="en-US" sz="1200" dirty="0" err="1"/>
              <a:t>Nucl</a:t>
            </a:r>
            <a:r>
              <a:rPr lang="en-US" sz="1200" dirty="0"/>
              <a:t> Med </a:t>
            </a:r>
            <a:r>
              <a:rPr lang="en-US" sz="1200" dirty="0" err="1"/>
              <a:t>Mol</a:t>
            </a:r>
            <a:r>
              <a:rPr lang="en-US" sz="1200" dirty="0"/>
              <a:t> Imaging</a:t>
            </a:r>
            <a:r>
              <a:rPr lang="en-US" sz="1200" u="sng" dirty="0"/>
              <a:t>.</a:t>
            </a:r>
            <a:r>
              <a:rPr lang="en-US" sz="1200" dirty="0"/>
              <a:t> 2009 Oct;53(5):536-45.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6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620688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69</a:t>
            </a:r>
            <a:r>
              <a:rPr lang="en-US" dirty="0" smtClean="0"/>
              <a:t> patient were studied, 17 male and 52 female, mean age 46.6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Total body </a:t>
            </a:r>
            <a:r>
              <a:rPr lang="en-US" sz="1800" dirty="0" smtClean="0"/>
              <a:t>124</a:t>
            </a:r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PET/CT</a:t>
            </a:r>
            <a:r>
              <a:rPr lang="en-US" dirty="0" smtClean="0"/>
              <a:t> and Whole Body Scan (</a:t>
            </a:r>
            <a:r>
              <a:rPr lang="en-US" dirty="0" smtClean="0">
                <a:solidFill>
                  <a:srgbClr val="FF0000"/>
                </a:solidFill>
              </a:rPr>
              <a:t>WBS</a:t>
            </a:r>
            <a:r>
              <a:rPr lang="en-US" dirty="0" smtClean="0"/>
              <a:t>) were done </a:t>
            </a:r>
            <a:r>
              <a:rPr lang="en-US" dirty="0" err="1" smtClean="0"/>
              <a:t>befoe</a:t>
            </a:r>
            <a:r>
              <a:rPr lang="en-US" dirty="0" smtClean="0"/>
              <a:t> and after </a:t>
            </a:r>
            <a:r>
              <a:rPr lang="en-US" dirty="0" err="1" smtClean="0"/>
              <a:t>radiometabolic</a:t>
            </a:r>
            <a:r>
              <a:rPr lang="en-US" dirty="0" smtClean="0"/>
              <a:t> therapy with </a:t>
            </a:r>
            <a:r>
              <a:rPr lang="en-US" sz="1800" dirty="0" smtClean="0"/>
              <a:t>131</a:t>
            </a:r>
            <a:r>
              <a:rPr lang="en-US" dirty="0" smtClean="0"/>
              <a:t>I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Iodine-124 PET/CT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powerful </a:t>
            </a:r>
            <a:r>
              <a:rPr lang="en-US" dirty="0" err="1" smtClean="0">
                <a:solidFill>
                  <a:srgbClr val="FF0000"/>
                </a:solidFill>
              </a:rPr>
              <a:t>dignostic</a:t>
            </a:r>
            <a:r>
              <a:rPr lang="en-US" dirty="0" smtClean="0">
                <a:solidFill>
                  <a:srgbClr val="FF0000"/>
                </a:solidFill>
              </a:rPr>
              <a:t> tool </a:t>
            </a:r>
            <a:r>
              <a:rPr lang="en-US" u="sng" dirty="0" smtClean="0"/>
              <a:t>before administration of </a:t>
            </a:r>
            <a:r>
              <a:rPr lang="en-US" sz="1800" u="sng" dirty="0" smtClean="0"/>
              <a:t>131</a:t>
            </a:r>
            <a:r>
              <a:rPr lang="en-US" u="sng" dirty="0" smtClean="0"/>
              <a:t>I therapeutic dose.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1540" y="6119336"/>
            <a:ext cx="76688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Capoccetti</a:t>
            </a:r>
            <a:r>
              <a:rPr lang="en-US" sz="1400" dirty="0"/>
              <a:t> F, </a:t>
            </a:r>
            <a:r>
              <a:rPr lang="en-US" sz="1400" dirty="0" err="1"/>
              <a:t>Criscuoli</a:t>
            </a:r>
            <a:r>
              <a:rPr lang="en-US" sz="1400" dirty="0"/>
              <a:t> B, Rossi G, et al. The effectiveness of 124I PET/CT in patients with differentiated thyroid cancer. </a:t>
            </a:r>
            <a:r>
              <a:rPr lang="en-US" sz="1400" dirty="0" smtClean="0"/>
              <a:t> </a:t>
            </a:r>
            <a:r>
              <a:rPr lang="en-US" sz="1400" dirty="0" smtClean="0"/>
              <a:t>Q </a:t>
            </a:r>
            <a:r>
              <a:rPr lang="en-US" sz="1400" dirty="0"/>
              <a:t>J </a:t>
            </a:r>
            <a:r>
              <a:rPr lang="en-US" sz="1400" dirty="0" err="1"/>
              <a:t>Nucl</a:t>
            </a:r>
            <a:r>
              <a:rPr lang="en-US" sz="1400" dirty="0"/>
              <a:t> Med </a:t>
            </a:r>
            <a:r>
              <a:rPr lang="en-US" sz="1400" dirty="0" err="1"/>
              <a:t>Mol</a:t>
            </a:r>
            <a:r>
              <a:rPr lang="en-US" sz="1400" dirty="0"/>
              <a:t> Imaging</a:t>
            </a:r>
            <a:r>
              <a:rPr lang="en-US" sz="1400" u="sng" dirty="0"/>
              <a:t>.</a:t>
            </a:r>
            <a:r>
              <a:rPr lang="en-US" sz="1400" dirty="0"/>
              <a:t> 2009 Oct;53(5):536-45.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42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7920881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41" y="6167698"/>
            <a:ext cx="79568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 </a:t>
            </a:r>
            <a:r>
              <a:rPr lang="en-US" sz="1200" dirty="0"/>
              <a:t>Lee J, Nah KU. Effectiveness of [124 I]-PET/CT and [ 18 F]-FDG-PET/CT for Localizing Recurrence in Patients with Differentiated Thyroid Carcinoma</a:t>
            </a:r>
            <a:r>
              <a:rPr lang="en-US" sz="1200" dirty="0" smtClean="0"/>
              <a:t>. </a:t>
            </a:r>
            <a:r>
              <a:rPr lang="sv-SE" sz="1200" dirty="0" smtClean="0"/>
              <a:t>.J </a:t>
            </a:r>
            <a:r>
              <a:rPr lang="sv-SE" sz="1200" dirty="0"/>
              <a:t>Korean Med Sci 2012; 27: 1019-1026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19 </a:t>
            </a:r>
            <a:r>
              <a:rPr lang="en-US" dirty="0">
                <a:solidFill>
                  <a:srgbClr val="FF0000"/>
                </a:solidFill>
              </a:rPr>
              <a:t>DTC patients </a:t>
            </a:r>
            <a:r>
              <a:rPr lang="en-US" dirty="0"/>
              <a:t>with </a:t>
            </a:r>
            <a:r>
              <a:rPr lang="en-US" u="sng" dirty="0"/>
              <a:t>elevated thyroglobulin levels</a:t>
            </a:r>
            <a:r>
              <a:rPr lang="en-US" dirty="0"/>
              <a:t> but who do </a:t>
            </a:r>
            <a:r>
              <a:rPr lang="en-US" dirty="0" smtClean="0"/>
              <a:t>not show </a:t>
            </a:r>
            <a:r>
              <a:rPr lang="en-US" dirty="0"/>
              <a:t>pathological lesions when conventional imaging modalities are used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Combined</a:t>
            </a:r>
            <a:r>
              <a:rPr lang="en-US" dirty="0"/>
              <a:t> </a:t>
            </a:r>
            <a:r>
              <a:rPr lang="en-US" dirty="0" smtClean="0"/>
              <a:t>[18F</a:t>
            </a:r>
            <a:r>
              <a:rPr lang="en-US" dirty="0"/>
              <a:t>]-</a:t>
            </a:r>
            <a:r>
              <a:rPr lang="en-US" dirty="0">
                <a:solidFill>
                  <a:srgbClr val="FF0000"/>
                </a:solidFill>
              </a:rPr>
              <a:t>FDG-PET/CT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[124I</a:t>
            </a:r>
            <a:r>
              <a:rPr lang="en-US" dirty="0">
                <a:solidFill>
                  <a:srgbClr val="FF0000"/>
                </a:solidFill>
              </a:rPr>
              <a:t>]-PET/CT</a:t>
            </a:r>
            <a:r>
              <a:rPr lang="en-US" dirty="0"/>
              <a:t> data were evaluated for detecting </a:t>
            </a:r>
            <a:r>
              <a:rPr lang="en-US" dirty="0" smtClean="0"/>
              <a:t>recurrent DTC </a:t>
            </a:r>
            <a:r>
              <a:rPr lang="en-US" dirty="0"/>
              <a:t>lesions in study patients and compared with those of other radiological </a:t>
            </a:r>
            <a:r>
              <a:rPr lang="en-US" dirty="0" smtClean="0"/>
              <a:t>and/or cytological </a:t>
            </a:r>
            <a:r>
              <a:rPr lang="en-US" dirty="0"/>
              <a:t>investigations.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668" y="5807441"/>
            <a:ext cx="795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 </a:t>
            </a:r>
            <a:r>
              <a:rPr lang="en-US" sz="1400" dirty="0"/>
              <a:t>Lee J, Nah KU. Effectiveness of [124 I]-PET/CT and [ 18 F]-FDG-PET/CT for Localizing Recurrence in Patients with Differentiated Thyroid Carcinoma</a:t>
            </a:r>
            <a:r>
              <a:rPr lang="en-US" sz="1400" dirty="0" smtClean="0"/>
              <a:t>. </a:t>
            </a:r>
            <a:r>
              <a:rPr lang="sv-SE" sz="1400" dirty="0" smtClean="0"/>
              <a:t>.J </a:t>
            </a:r>
            <a:r>
              <a:rPr lang="sv-SE" sz="1400" dirty="0"/>
              <a:t>Korean Med Sci 2012; 27: 1019-1026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results </a:t>
            </a:r>
            <a:r>
              <a:rPr lang="en-US" dirty="0"/>
              <a:t>indicate that </a:t>
            </a:r>
            <a:r>
              <a:rPr lang="en-US" dirty="0">
                <a:solidFill>
                  <a:srgbClr val="FF0000"/>
                </a:solidFill>
              </a:rPr>
              <a:t>combination</a:t>
            </a:r>
            <a:r>
              <a:rPr lang="en-US" dirty="0"/>
              <a:t> of </a:t>
            </a:r>
            <a:r>
              <a:rPr lang="en-US" dirty="0" smtClean="0"/>
              <a:t>[18F</a:t>
            </a:r>
            <a:r>
              <a:rPr lang="en-US" dirty="0"/>
              <a:t>]-</a:t>
            </a:r>
            <a:r>
              <a:rPr lang="en-US" dirty="0">
                <a:solidFill>
                  <a:srgbClr val="FF0000"/>
                </a:solidFill>
              </a:rPr>
              <a:t>FDG-PET/CT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[124I</a:t>
            </a:r>
            <a:r>
              <a:rPr lang="en-US" dirty="0">
                <a:solidFill>
                  <a:srgbClr val="FF0000"/>
                </a:solidFill>
              </a:rPr>
              <a:t>]-PET/CT </a:t>
            </a:r>
            <a:r>
              <a:rPr lang="en-US" dirty="0"/>
              <a:t>affords a </a:t>
            </a:r>
            <a:r>
              <a:rPr lang="en-US" dirty="0" smtClean="0">
                <a:solidFill>
                  <a:srgbClr val="FF0000"/>
                </a:solidFill>
              </a:rPr>
              <a:t>valuable diagnostic </a:t>
            </a:r>
            <a:r>
              <a:rPr lang="en-US" dirty="0">
                <a:solidFill>
                  <a:srgbClr val="FF0000"/>
                </a:solidFill>
              </a:rPr>
              <a:t>method </a:t>
            </a:r>
            <a:r>
              <a:rPr lang="en-US" dirty="0"/>
              <a:t>that can be used to make therapeutic decisions in </a:t>
            </a:r>
            <a:r>
              <a:rPr lang="en-US" u="sng" dirty="0"/>
              <a:t>patients with </a:t>
            </a:r>
            <a:r>
              <a:rPr lang="en-US" u="sng" dirty="0" smtClean="0"/>
              <a:t>DTC who </a:t>
            </a:r>
            <a:r>
              <a:rPr lang="en-US" u="sng" dirty="0"/>
              <a:t>are </a:t>
            </a:r>
            <a:endParaRPr lang="en-US" u="sng" dirty="0" smtClean="0"/>
          </a:p>
          <a:p>
            <a:pPr lvl="1">
              <a:buFont typeface="Wingdings" pitchFamily="2" charset="2"/>
              <a:buChar char="§"/>
            </a:pPr>
            <a:r>
              <a:rPr lang="en-US" u="sng" dirty="0" smtClean="0"/>
              <a:t>tumor-free </a:t>
            </a:r>
            <a:r>
              <a:rPr lang="en-US" u="sng" dirty="0"/>
              <a:t>on conventional imaging studies </a:t>
            </a:r>
            <a:endParaRPr lang="en-US" u="sng" dirty="0" smtClean="0"/>
          </a:p>
          <a:p>
            <a:pPr lvl="1">
              <a:buFont typeface="Wingdings" pitchFamily="2" charset="2"/>
              <a:buChar char="§"/>
            </a:pPr>
            <a:r>
              <a:rPr lang="en-US" u="sng" dirty="0" smtClean="0"/>
              <a:t>but </a:t>
            </a:r>
            <a:r>
              <a:rPr lang="en-US" u="sng" dirty="0"/>
              <a:t>who have high </a:t>
            </a:r>
            <a:r>
              <a:rPr lang="en-US" u="sng" dirty="0" err="1"/>
              <a:t>Tg</a:t>
            </a:r>
            <a:r>
              <a:rPr lang="en-US" u="sng" dirty="0"/>
              <a:t> levels.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2668" y="5807441"/>
            <a:ext cx="7956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 </a:t>
            </a:r>
            <a:r>
              <a:rPr lang="en-US" sz="1400" dirty="0"/>
              <a:t>Lee J, Nah KU. Effectiveness of [124 I]-PET/CT and [ 18 F]-FDG-PET/CT for Localizing Recurrence in Patients with Differentiated Thyroid Carcinoma</a:t>
            </a:r>
            <a:r>
              <a:rPr lang="en-US" sz="1400" dirty="0" smtClean="0"/>
              <a:t>. </a:t>
            </a:r>
            <a:r>
              <a:rPr lang="sv-SE" sz="1400" dirty="0" smtClean="0"/>
              <a:t>.J </a:t>
            </a:r>
            <a:r>
              <a:rPr lang="sv-SE" sz="1400" dirty="0"/>
              <a:t>Korean Med Sci 2012; 27: 1019-1026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36712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Imaging in MTC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MTC can spread by </a:t>
            </a:r>
            <a:r>
              <a:rPr lang="en-US" dirty="0" smtClean="0">
                <a:solidFill>
                  <a:srgbClr val="FF0000"/>
                </a:solidFill>
              </a:rPr>
              <a:t>local invasion </a:t>
            </a:r>
            <a:r>
              <a:rPr lang="en-US" dirty="0" smtClean="0"/>
              <a:t>or metastasis within the neck or distantly.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When MTC is diagnosed by fine needle aspiration (FNA) biopsy, </a:t>
            </a:r>
            <a:r>
              <a:rPr lang="en-US" u="sng" dirty="0" smtClean="0"/>
              <a:t>ultrasonography of the neck is indicated to look for cervical lymph node involvement.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1177" y="5661248"/>
            <a:ext cx="704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Mirallié E, Vuillez JP, Bardet S, et al. High frequency of bone/bone marrow involvement in advanced medullary thyroid cancer. J Clin Endocrinol Metab. </a:t>
            </a:r>
            <a:r>
              <a:rPr lang="it-IT" sz="1600" dirty="0" smtClean="0"/>
              <a:t>2005 ;90(2</a:t>
            </a:r>
            <a:r>
              <a:rPr lang="it-IT" sz="1600" dirty="0"/>
              <a:t>):779-88..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AC6B-4472-4744-AA09-96A56D0776E2}" type="slidenum">
              <a:rPr lang="en-US" smtClean="0">
                <a:solidFill>
                  <a:srgbClr val="2D2E2D">
                    <a:lumMod val="50000"/>
                    <a:lumOff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2D2E2D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053774"/>
            <a:ext cx="7923316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000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2D2E2D"/>
                </a:solidFill>
                <a:cs typeface="Times New Roman" pitchFamily="18" charset="0"/>
              </a:rPr>
              <a:t>The annual crude incidence of thyroid cancer in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Iran</a:t>
            </a:r>
            <a:r>
              <a:rPr lang="en-US" sz="2400" dirty="0" smtClean="0">
                <a:solidFill>
                  <a:srgbClr val="2D2E2D"/>
                </a:solidFill>
                <a:cs typeface="Times New Roman" pitchFamily="18" charset="0"/>
              </a:rPr>
              <a:t> is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low</a:t>
            </a:r>
            <a:r>
              <a:rPr lang="en-US" sz="2400" dirty="0" smtClean="0">
                <a:solidFill>
                  <a:srgbClr val="2D2E2D"/>
                </a:solidFill>
                <a:cs typeface="Times New Roman" pitchFamily="18" charset="0"/>
              </a:rPr>
              <a:t> (females: 3.5, males: 1),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compared to neighboring countries</a:t>
            </a:r>
            <a:r>
              <a:rPr lang="en-US" sz="2400" dirty="0" smtClean="0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D2E2D"/>
                </a:solidFill>
                <a:cs typeface="Times New Roman" pitchFamily="18" charset="0"/>
              </a:rPr>
              <a:t>(Kuwait, females: 5, males: 3.2; Bahrain, females: 7.1 , males: 3.2).</a:t>
            </a:r>
          </a:p>
          <a:p>
            <a:pPr marL="457200" indent="-457200" algn="just">
              <a:buClr>
                <a:srgbClr val="D15A3E"/>
              </a:buClr>
              <a:buFont typeface="Wingdings" pitchFamily="2" charset="2"/>
              <a:buChar char="§"/>
            </a:pPr>
            <a:endParaRPr lang="en-US" sz="2400" b="1" baseline="30000" dirty="0" smtClean="0">
              <a:solidFill>
                <a:srgbClr val="2D2E2D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D2E2D"/>
                </a:solidFill>
              </a:rPr>
              <a:t>Based on </a:t>
            </a:r>
            <a:r>
              <a:rPr lang="en-US" sz="2400" dirty="0" err="1" smtClean="0">
                <a:solidFill>
                  <a:srgbClr val="FF0000"/>
                </a:solidFill>
              </a:rPr>
              <a:t>Globocan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2D2E2D"/>
                </a:solidFill>
              </a:rPr>
              <a:t>report 2002, the estimated age adjust population incidence for thyroid cancer in Asia is:</a:t>
            </a:r>
          </a:p>
          <a:p>
            <a:pPr marL="914400" lvl="1" indent="-457200" algn="just">
              <a:lnSpc>
                <a:spcPct val="80000"/>
              </a:lnSpc>
              <a:spcBef>
                <a:spcPct val="15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Highest</a:t>
            </a:r>
            <a:r>
              <a:rPr lang="en-US" sz="2400" dirty="0" smtClean="0">
                <a:solidFill>
                  <a:srgbClr val="2D2E2D"/>
                </a:solidFill>
              </a:rPr>
              <a:t> in Israel (Female: 11.4 100000, Male: 4  100000)</a:t>
            </a:r>
          </a:p>
          <a:p>
            <a:pPr marL="914400" lvl="1" indent="-457200" algn="just">
              <a:lnSpc>
                <a:spcPct val="80000"/>
              </a:lnSpc>
              <a:spcBef>
                <a:spcPct val="150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Lowest </a:t>
            </a:r>
            <a:r>
              <a:rPr lang="en-US" sz="2400" dirty="0" smtClean="0">
                <a:solidFill>
                  <a:srgbClr val="2D2E2D"/>
                </a:solidFill>
              </a:rPr>
              <a:t>in China (Female: 0.6 100000, Male: 0.2  100000) </a:t>
            </a:r>
          </a:p>
          <a:p>
            <a:pPr marL="914400" lvl="1" indent="-457200" algn="just">
              <a:lnSpc>
                <a:spcPct val="80000"/>
              </a:lnSpc>
              <a:spcBef>
                <a:spcPct val="15000"/>
              </a:spcBef>
              <a:buFont typeface="Wingdings" panose="05000000000000000000" pitchFamily="2" charset="2"/>
              <a:buChar char="§"/>
            </a:pPr>
            <a:endParaRPr lang="en-US" sz="2400" b="1" baseline="30000" dirty="0" smtClean="0">
              <a:solidFill>
                <a:srgbClr val="2D2E2D"/>
              </a:solidFill>
              <a:cs typeface="Times New Roman" pitchFamily="18" charset="0"/>
            </a:endParaRPr>
          </a:p>
          <a:p>
            <a:pPr marL="457200" indent="-457200" algn="just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D2E2D"/>
                </a:solidFill>
                <a:cs typeface="Times New Roman" pitchFamily="18" charset="0"/>
              </a:rPr>
              <a:t>The incidence of thyroid cancer in Iran is nearly the same as incidence reported in US.</a:t>
            </a:r>
            <a:endParaRPr lang="en-US" sz="2400" b="1" baseline="30000" dirty="0">
              <a:solidFill>
                <a:srgbClr val="2D2E2D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870839"/>
            <a:ext cx="7943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Larijani</a:t>
            </a:r>
            <a:r>
              <a:rPr lang="en-US" sz="1400" b="1" dirty="0"/>
              <a:t> </a:t>
            </a:r>
            <a:r>
              <a:rPr lang="en-US" sz="1400" b="1" dirty="0" smtClean="0"/>
              <a:t>B</a:t>
            </a:r>
            <a:r>
              <a:rPr lang="en-US" sz="1400" dirty="0" smtClean="0"/>
              <a:t>, </a:t>
            </a:r>
            <a:r>
              <a:rPr lang="en-US" sz="1400" dirty="0" err="1"/>
              <a:t>Mohagheghi</a:t>
            </a:r>
            <a:r>
              <a:rPr lang="en-US" sz="1400" dirty="0"/>
              <a:t> MA, </a:t>
            </a:r>
            <a:r>
              <a:rPr lang="en-US" sz="1400" dirty="0" err="1"/>
              <a:t>Bastanhagh</a:t>
            </a:r>
            <a:r>
              <a:rPr lang="en-US" sz="1400" dirty="0"/>
              <a:t> MH, </a:t>
            </a:r>
            <a:r>
              <a:rPr lang="en-US" sz="1400" dirty="0" err="1"/>
              <a:t>Mosavi-Jarrahi</a:t>
            </a:r>
            <a:r>
              <a:rPr lang="en-US" sz="1400" dirty="0"/>
              <a:t> AR, </a:t>
            </a:r>
            <a:r>
              <a:rPr lang="en-US" sz="1400" dirty="0" err="1"/>
              <a:t>Haghpanah</a:t>
            </a:r>
            <a:r>
              <a:rPr lang="en-US" sz="1400" dirty="0"/>
              <a:t> V. Primary thyroid malignancies in Tehran, Iran. Med </a:t>
            </a:r>
            <a:r>
              <a:rPr lang="en-US" sz="1400" dirty="0" err="1"/>
              <a:t>Princ</a:t>
            </a:r>
            <a:r>
              <a:rPr lang="en-US" sz="1400" dirty="0"/>
              <a:t> </a:t>
            </a:r>
            <a:r>
              <a:rPr lang="en-US" sz="1400" dirty="0" err="1"/>
              <a:t>Pract</a:t>
            </a:r>
            <a:r>
              <a:rPr lang="en-US" sz="1400" dirty="0"/>
              <a:t>. 2005 14(6):396-400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Haghpanah</a:t>
            </a:r>
            <a:r>
              <a:rPr lang="en-US" sz="1400" dirty="0"/>
              <a:t> V, </a:t>
            </a:r>
            <a:r>
              <a:rPr lang="en-US" sz="1400" dirty="0" err="1"/>
              <a:t>Soliemanpour</a:t>
            </a:r>
            <a:r>
              <a:rPr lang="en-US" sz="1400" dirty="0"/>
              <a:t> B, </a:t>
            </a:r>
            <a:r>
              <a:rPr lang="en-US" sz="1400" dirty="0" err="1"/>
              <a:t>Heshmat</a:t>
            </a:r>
            <a:r>
              <a:rPr lang="en-US" sz="1400" dirty="0"/>
              <a:t> R, </a:t>
            </a:r>
            <a:r>
              <a:rPr lang="en-US" sz="1400" b="1" dirty="0" err="1"/>
              <a:t>Larijani</a:t>
            </a:r>
            <a:r>
              <a:rPr lang="en-US" sz="1400" b="1" dirty="0"/>
              <a:t> B</a:t>
            </a:r>
            <a:r>
              <a:rPr lang="en-US" sz="1400" dirty="0"/>
              <a:t>. Endocrine cancer in Iran: based on cancer registry system. Indian J Cancer. 2006 ;43(2):80-5.</a:t>
            </a: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67544" y="47667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b="1" dirty="0">
                <a:solidFill>
                  <a:srgbClr val="2D2E2D"/>
                </a:solidFill>
              </a:rPr>
              <a:t>Thyroid </a:t>
            </a:r>
            <a:r>
              <a:rPr lang="en-US" sz="2800" b="1" dirty="0" smtClean="0">
                <a:solidFill>
                  <a:srgbClr val="2D2E2D"/>
                </a:solidFill>
              </a:rPr>
              <a:t>Cancer in Iran </a:t>
            </a:r>
            <a:r>
              <a:rPr lang="en-US" sz="2800" b="1" dirty="0">
                <a:solidFill>
                  <a:srgbClr val="2D2E2D"/>
                </a:solidFill>
              </a:rPr>
              <a:t>(epidemiologic </a:t>
            </a:r>
            <a:r>
              <a:rPr lang="en-US" sz="2800" b="1" dirty="0" smtClean="0">
                <a:solidFill>
                  <a:srgbClr val="2D2E2D"/>
                </a:solidFill>
              </a:rPr>
              <a:t>aspects)</a:t>
            </a:r>
            <a:endParaRPr lang="en-US" sz="2800" dirty="0">
              <a:solidFill>
                <a:srgbClr val="2D2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00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For patients with </a:t>
            </a:r>
            <a:r>
              <a:rPr lang="en-US" dirty="0" smtClean="0">
                <a:solidFill>
                  <a:srgbClr val="FF0000"/>
                </a:solidFill>
              </a:rPr>
              <a:t>local lymph node metastases </a:t>
            </a:r>
            <a:r>
              <a:rPr lang="en-US" dirty="0" smtClean="0"/>
              <a:t>on ultrasound or with </a:t>
            </a:r>
            <a:r>
              <a:rPr lang="en-US" dirty="0" smtClean="0">
                <a:solidFill>
                  <a:srgbClr val="FF0000"/>
                </a:solidFill>
              </a:rPr>
              <a:t>preoperative serum basal calcitonin &gt;500 pg/mL</a:t>
            </a:r>
            <a:r>
              <a:rPr lang="en-US" dirty="0" smtClean="0"/>
              <a:t> (indicating high risk of local or distant metastatic disease), </a:t>
            </a:r>
            <a:r>
              <a:rPr lang="en-US" dirty="0" smtClean="0">
                <a:solidFill>
                  <a:srgbClr val="FF0000"/>
                </a:solidFill>
              </a:rPr>
              <a:t>additional imaging is required </a:t>
            </a:r>
            <a:r>
              <a:rPr lang="en-US" dirty="0" smtClean="0"/>
              <a:t>to assess for metastatic disease 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Cross-sectional imaging including </a:t>
            </a:r>
            <a:r>
              <a:rPr lang="en-US" dirty="0" smtClean="0">
                <a:solidFill>
                  <a:srgbClr val="FF0000"/>
                </a:solidFill>
              </a:rPr>
              <a:t>chest 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neck CT</a:t>
            </a:r>
            <a:r>
              <a:rPr lang="en-US" dirty="0" smtClean="0"/>
              <a:t>, three-phase contrast-enhanced liver CT or contrast-enhanced liver magnetic resonance imaging (</a:t>
            </a:r>
            <a:r>
              <a:rPr lang="en-US" dirty="0" smtClean="0">
                <a:solidFill>
                  <a:srgbClr val="FF0000"/>
                </a:solidFill>
              </a:rPr>
              <a:t>MRI</a:t>
            </a:r>
            <a:r>
              <a:rPr lang="en-US" dirty="0" smtClean="0"/>
              <a:t>), axial MRI, and </a:t>
            </a:r>
            <a:r>
              <a:rPr lang="en-US" dirty="0" smtClean="0">
                <a:solidFill>
                  <a:srgbClr val="FF0000"/>
                </a:solidFill>
              </a:rPr>
              <a:t>bone </a:t>
            </a:r>
            <a:r>
              <a:rPr lang="en-US" dirty="0" err="1" smtClean="0">
                <a:solidFill>
                  <a:srgbClr val="FF0000"/>
                </a:solidFill>
              </a:rPr>
              <a:t>scintigraphy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have been suggested.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patients </a:t>
            </a:r>
            <a:r>
              <a:rPr lang="en-US" u="sng" dirty="0" smtClean="0"/>
              <a:t>suspected</a:t>
            </a:r>
            <a:r>
              <a:rPr lang="en-US" dirty="0" smtClean="0"/>
              <a:t> of having </a:t>
            </a:r>
            <a:r>
              <a:rPr lang="en-US" dirty="0" smtClean="0">
                <a:solidFill>
                  <a:srgbClr val="FF0000"/>
                </a:solidFill>
              </a:rPr>
              <a:t>skeletal metastases</a:t>
            </a:r>
            <a:r>
              <a:rPr lang="en-US" dirty="0" smtClean="0"/>
              <a:t>, </a:t>
            </a:r>
            <a:r>
              <a:rPr lang="en-US" u="sng" dirty="0" smtClean="0"/>
              <a:t>MRI may be superior to other imaging modalities.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620688" y="473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MTC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1177" y="6027003"/>
            <a:ext cx="7046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Mirallié E, Vuillez JP, Bardet S, et al. High frequency of bone/bone marrow involvement in advanced medullary thyroid cancer. J Clin Endocrinol Metab. </a:t>
            </a:r>
            <a:r>
              <a:rPr lang="it-IT" sz="1600" dirty="0" smtClean="0"/>
              <a:t>2005 ;90(2</a:t>
            </a:r>
            <a:r>
              <a:rPr lang="it-IT" sz="1600" dirty="0"/>
              <a:t>):779-88..</a:t>
            </a:r>
            <a:endParaRPr lang="it-I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sensitivity of FDG-PET scanning </a:t>
            </a:r>
            <a:r>
              <a:rPr lang="en-US" u="sng" dirty="0" smtClean="0"/>
              <a:t>for detecting metastatic disease is variable but improves with higher calcitonin levels</a:t>
            </a:r>
            <a:r>
              <a:rPr lang="en-US" dirty="0" smtClean="0"/>
              <a:t> (sensitivity 78 versus 20 percent for basal calcitonin value &gt; or &lt;1000 pg/mL, respectively).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1560" y="5334307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Nicolas Aide and </a:t>
            </a:r>
            <a:r>
              <a:rPr lang="en-US" sz="1600" dirty="0" err="1"/>
              <a:t>Stéphane</a:t>
            </a:r>
            <a:r>
              <a:rPr lang="en-US" sz="1600" dirty="0"/>
              <a:t> </a:t>
            </a:r>
            <a:r>
              <a:rPr lang="en-US" sz="1600" dirty="0" err="1"/>
              <a:t>Bardet</a:t>
            </a:r>
            <a:r>
              <a:rPr lang="en-US" sz="1600" dirty="0"/>
              <a:t>. Would Patient Selection Based on Both Calcitonin Blood Level and Doubling Time Improve 18F-FDG PET Sensitivity in Restaging of Medullary Thyroid Cancer? </a:t>
            </a:r>
            <a:r>
              <a:rPr lang="da-DK" sz="1600" dirty="0" smtClean="0"/>
              <a:t>J </a:t>
            </a:r>
            <a:r>
              <a:rPr lang="da-DK" sz="1600" dirty="0" smtClean="0"/>
              <a:t>Nucl Med 2007; 48:501.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69269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MTC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use of radionuclide imaging </a:t>
            </a:r>
            <a:r>
              <a:rPr lang="en-US" dirty="0" smtClean="0"/>
              <a:t>with 111-In-octreotide or 99m-Tc-DMSA  is </a:t>
            </a:r>
            <a:r>
              <a:rPr lang="en-US" dirty="0" smtClean="0">
                <a:solidFill>
                  <a:srgbClr val="FF0000"/>
                </a:solidFill>
              </a:rPr>
              <a:t>not currently recommended for routine initial screening for metastatic disease.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However, three patients have been described who had regional and distant metastases of MTC detected by </a:t>
            </a:r>
            <a:r>
              <a:rPr lang="en-US" dirty="0" err="1" smtClean="0"/>
              <a:t>somatostatin</a:t>
            </a:r>
            <a:r>
              <a:rPr lang="en-US" dirty="0" smtClean="0"/>
              <a:t> receptor </a:t>
            </a:r>
            <a:r>
              <a:rPr lang="en-US" dirty="0" err="1" smtClean="0"/>
              <a:t>scintigraphy</a:t>
            </a:r>
            <a:r>
              <a:rPr lang="en-US" dirty="0" smtClean="0"/>
              <a:t> but not by CT scan.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How to select patients with a </a:t>
            </a:r>
            <a:r>
              <a:rPr lang="en-US" dirty="0" smtClean="0">
                <a:solidFill>
                  <a:srgbClr val="FF0000"/>
                </a:solidFill>
              </a:rPr>
              <a:t>negative CT scan </a:t>
            </a:r>
            <a:r>
              <a:rPr lang="en-US" dirty="0" smtClean="0"/>
              <a:t>to undergo </a:t>
            </a:r>
            <a:r>
              <a:rPr lang="en-US" dirty="0" err="1" smtClean="0"/>
              <a:t>somatostatin</a:t>
            </a:r>
            <a:r>
              <a:rPr lang="en-US" dirty="0" smtClean="0"/>
              <a:t> receptor </a:t>
            </a:r>
            <a:r>
              <a:rPr lang="en-US" dirty="0" err="1" smtClean="0"/>
              <a:t>scintigraphy</a:t>
            </a:r>
            <a:r>
              <a:rPr lang="en-US" dirty="0" smtClean="0"/>
              <a:t> is not clear. </a:t>
            </a:r>
            <a:r>
              <a:rPr lang="en-US" u="sng" dirty="0" smtClean="0"/>
              <a:t>Scanning may be more useful in localizing residual or recurrent disease after primary therapy.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583290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American Thyroid Association Guidelines Task Force, </a:t>
            </a:r>
            <a:r>
              <a:rPr lang="en-US" sz="1600" dirty="0" err="1"/>
              <a:t>Kloos</a:t>
            </a:r>
            <a:r>
              <a:rPr lang="en-US" sz="1600" dirty="0"/>
              <a:t> RT, et al. Medullary thyroid cancer: management guidelines of the American Thyroid Association</a:t>
            </a:r>
            <a:r>
              <a:rPr lang="en-US" sz="1600" dirty="0" smtClean="0"/>
              <a:t>. </a:t>
            </a:r>
            <a:r>
              <a:rPr lang="en-US" sz="1600" dirty="0" smtClean="0"/>
              <a:t>.Thyroid </a:t>
            </a:r>
            <a:r>
              <a:rPr lang="en-US" sz="1600" dirty="0" smtClean="0"/>
              <a:t>2009; 19:565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76672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MTC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MTC: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18 </a:t>
            </a:r>
            <a:r>
              <a:rPr lang="en-US" dirty="0" smtClean="0">
                <a:solidFill>
                  <a:srgbClr val="FF0000"/>
                </a:solidFill>
              </a:rPr>
              <a:t>F-FDG </a:t>
            </a:r>
            <a:r>
              <a:rPr lang="en-US" dirty="0">
                <a:solidFill>
                  <a:srgbClr val="FF0000"/>
                </a:solidFill>
              </a:rPr>
              <a:t>PET/CT is not </a:t>
            </a:r>
            <a:r>
              <a:rPr lang="en-US" dirty="0" smtClean="0">
                <a:solidFill>
                  <a:srgbClr val="FF0000"/>
                </a:solidFill>
              </a:rPr>
              <a:t>routinely </a:t>
            </a:r>
            <a:r>
              <a:rPr lang="en-US" dirty="0">
                <a:solidFill>
                  <a:srgbClr val="FF0000"/>
                </a:solidFill>
              </a:rPr>
              <a:t>recommended </a:t>
            </a:r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primary staging of the </a:t>
            </a:r>
            <a:r>
              <a:rPr lang="en-US" dirty="0" smtClean="0">
                <a:solidFill>
                  <a:srgbClr val="FF0000"/>
                </a:solidFill>
              </a:rPr>
              <a:t>disease</a:t>
            </a:r>
            <a:r>
              <a:rPr lang="en-US" dirty="0"/>
              <a:t>, but it has been reported to be useful in the </a:t>
            </a:r>
            <a:r>
              <a:rPr lang="en-US" dirty="0" smtClean="0"/>
              <a:t>follow-up </a:t>
            </a:r>
            <a:r>
              <a:rPr lang="en-US" dirty="0"/>
              <a:t>to evaluate high levels of calcitonin and CEA.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Detection rates have been found to be higher in shorter </a:t>
            </a:r>
            <a:r>
              <a:rPr lang="en-US" dirty="0" smtClean="0"/>
              <a:t>tumor </a:t>
            </a:r>
            <a:r>
              <a:rPr lang="en-US" dirty="0"/>
              <a:t>marker doubling times and in sporadic cases as </a:t>
            </a:r>
            <a:r>
              <a:rPr lang="en-US" dirty="0" smtClean="0"/>
              <a:t>compared </a:t>
            </a:r>
            <a:r>
              <a:rPr lang="en-US" dirty="0"/>
              <a:t>to MEN syndromes.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Its </a:t>
            </a:r>
            <a:r>
              <a:rPr lang="en-US" dirty="0"/>
              <a:t>prognostic significance </a:t>
            </a:r>
            <a:r>
              <a:rPr lang="en-US" dirty="0" smtClean="0"/>
              <a:t>is </a:t>
            </a:r>
            <a:r>
              <a:rPr lang="en-US" dirty="0"/>
              <a:t>still under debate in medullary thyroid cancer.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3140" y="55892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Araz</a:t>
            </a:r>
            <a:r>
              <a:rPr lang="en-US" sz="1600" dirty="0"/>
              <a:t> M, </a:t>
            </a:r>
            <a:r>
              <a:rPr lang="en-US" sz="1600" dirty="0" err="1"/>
              <a:t>Çayır</a:t>
            </a:r>
            <a:r>
              <a:rPr lang="en-US" sz="1600" dirty="0"/>
              <a:t> D. 18F-Fluorodeoxyglucose-Positron Emission Tomography/Computed Tomography for Other Thyroid Cancers: Medullary, Anaplastic, Lymphoma and So Forth</a:t>
            </a:r>
          </a:p>
          <a:p>
            <a:r>
              <a:rPr lang="en-US" sz="1600" dirty="0" err="1" smtClean="0"/>
              <a:t>Mol</a:t>
            </a:r>
            <a:r>
              <a:rPr lang="en-US" sz="1600" dirty="0" smtClean="0"/>
              <a:t> </a:t>
            </a:r>
            <a:r>
              <a:rPr lang="en-US" sz="1600" dirty="0"/>
              <a:t>Imaging </a:t>
            </a:r>
            <a:r>
              <a:rPr lang="en-US" sz="1600" dirty="0" err="1"/>
              <a:t>Radionucl</a:t>
            </a:r>
            <a:r>
              <a:rPr lang="en-US" sz="1600" dirty="0"/>
              <a:t> </a:t>
            </a:r>
            <a:r>
              <a:rPr lang="en-US" sz="1600" dirty="0" err="1"/>
              <a:t>Ther</a:t>
            </a:r>
            <a:r>
              <a:rPr lang="en-US" sz="1600" dirty="0"/>
              <a:t> 2017;26:1-8</a:t>
            </a:r>
          </a:p>
        </p:txBody>
      </p:sp>
    </p:spTree>
    <p:extLst>
      <p:ext uri="{BB962C8B-B14F-4D97-AF65-F5344CB8AC3E}">
        <p14:creationId xmlns:p14="http://schemas.microsoft.com/office/powerpoint/2010/main" val="32732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4608512" cy="505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519" y="6093296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 D. King. Imaging for staging and management of thyroid cancer. Cancer Imaging (2008) 8, 57-69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Imaging in </a:t>
            </a:r>
            <a:r>
              <a:rPr lang="en-US" dirty="0" err="1" smtClean="0"/>
              <a:t>Anaplastic</a:t>
            </a:r>
            <a:r>
              <a:rPr lang="en-US" dirty="0" smtClean="0"/>
              <a:t> Thyroid Cancer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In a study: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Typically obtain </a:t>
            </a:r>
            <a:r>
              <a:rPr lang="en-US" dirty="0" smtClean="0">
                <a:solidFill>
                  <a:srgbClr val="FF0000"/>
                </a:solidFill>
              </a:rPr>
              <a:t>ultrasound of the neck </a:t>
            </a:r>
            <a:r>
              <a:rPr lang="en-US" dirty="0" smtClean="0"/>
              <a:t>(if not already performed), positron emission tomography (</a:t>
            </a:r>
            <a:r>
              <a:rPr lang="en-US" dirty="0" smtClean="0">
                <a:solidFill>
                  <a:srgbClr val="FF0000"/>
                </a:solidFill>
              </a:rPr>
              <a:t>PET</a:t>
            </a:r>
            <a:r>
              <a:rPr lang="en-US" dirty="0" smtClean="0"/>
              <a:t>) using 18 F-</a:t>
            </a:r>
            <a:r>
              <a:rPr lang="en-US" dirty="0" err="1" smtClean="0"/>
              <a:t>fluorodeoxyglucose</a:t>
            </a:r>
            <a:r>
              <a:rPr lang="en-US" dirty="0" smtClean="0"/>
              <a:t> (18FDG; neck to pelvis), and </a:t>
            </a:r>
            <a:r>
              <a:rPr lang="en-US" dirty="0" smtClean="0">
                <a:solidFill>
                  <a:srgbClr val="FF0000"/>
                </a:solidFill>
              </a:rPr>
              <a:t>brain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MRI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CT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If PET scanning is not readily available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cross-sectional imaging</a:t>
            </a:r>
            <a:r>
              <a:rPr lang="en-US" dirty="0" smtClean="0"/>
              <a:t> of the brain, neck, chest, abdomen, and pelvis with CT or MRI provides adequate initial staging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68" y="6156593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Smallridge</a:t>
            </a:r>
            <a:r>
              <a:rPr lang="en-US" sz="1600" dirty="0"/>
              <a:t> RC, </a:t>
            </a:r>
            <a:r>
              <a:rPr lang="en-US" sz="1600" dirty="0" err="1"/>
              <a:t>Ain</a:t>
            </a:r>
            <a:r>
              <a:rPr lang="en-US" sz="1600" dirty="0"/>
              <a:t> KB, </a:t>
            </a:r>
            <a:r>
              <a:rPr lang="en-US" sz="1600" dirty="0" err="1"/>
              <a:t>Asa</a:t>
            </a:r>
            <a:r>
              <a:rPr lang="en-US" sz="1600" dirty="0"/>
              <a:t> SL, et al. - American Thyroid Association guidelines for management of patients with anaplastic thyroid cancer. Thyroid. 2012;22:1104–1139.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PET</a:t>
            </a:r>
            <a:r>
              <a:rPr lang="en-US" dirty="0" smtClean="0"/>
              <a:t> scan is being used with increasing frequency to evaluate and monitor patients with anaplastic thyroid cancer.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patients with anaplastic thyroid cancer, there is intense uptake of 18FDG in the primary thyroid tumor, cervical, and </a:t>
            </a:r>
            <a:r>
              <a:rPr lang="en-US" dirty="0" err="1" smtClean="0"/>
              <a:t>mediastinal</a:t>
            </a:r>
            <a:r>
              <a:rPr lang="en-US" dirty="0" smtClean="0"/>
              <a:t> lymph nodes, and in distant metastases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5576" y="587727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Smallridge</a:t>
            </a:r>
            <a:r>
              <a:rPr lang="en-US" sz="1600" dirty="0"/>
              <a:t> RC, </a:t>
            </a:r>
            <a:r>
              <a:rPr lang="en-US" sz="1600" dirty="0" err="1"/>
              <a:t>Ain</a:t>
            </a:r>
            <a:r>
              <a:rPr lang="en-US" sz="1600" dirty="0"/>
              <a:t> KB, </a:t>
            </a:r>
            <a:r>
              <a:rPr lang="en-US" sz="1600" dirty="0" err="1"/>
              <a:t>Asa</a:t>
            </a:r>
            <a:r>
              <a:rPr lang="en-US" sz="1600" dirty="0"/>
              <a:t> SL, et al. - American Thyroid Association guidelines for management of patients with anaplastic thyroid cancer. Thyroid. 2012;22:1104–1139.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284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Anaplastic Thyroid Cancer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38" y="125906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CT of the neck and mediastinum </a:t>
            </a:r>
            <a:r>
              <a:rPr lang="en-US" dirty="0" smtClean="0"/>
              <a:t>can </a:t>
            </a:r>
            <a:r>
              <a:rPr lang="en-US" u="sng" dirty="0" smtClean="0"/>
              <a:t>accurately delineate</a:t>
            </a:r>
            <a:r>
              <a:rPr lang="en-US" dirty="0" smtClean="0"/>
              <a:t> the extent of the thyroid tumor and identify tumor invasion of the great vessels and upper </a:t>
            </a:r>
            <a:r>
              <a:rPr lang="en-US" dirty="0" err="1" smtClean="0"/>
              <a:t>aerodigestive</a:t>
            </a:r>
            <a:r>
              <a:rPr lang="en-US" dirty="0" smtClean="0"/>
              <a:t> tract.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Typical findings include masses that are </a:t>
            </a:r>
            <a:r>
              <a:rPr lang="en-US" dirty="0" err="1" smtClean="0">
                <a:solidFill>
                  <a:srgbClr val="FF0000"/>
                </a:solidFill>
              </a:rPr>
              <a:t>isodense</a:t>
            </a:r>
            <a:r>
              <a:rPr lang="en-US" dirty="0" smtClean="0">
                <a:solidFill>
                  <a:srgbClr val="FF0000"/>
                </a:solidFill>
              </a:rPr>
              <a:t> or slightly </a:t>
            </a:r>
            <a:r>
              <a:rPr lang="en-US" dirty="0" err="1" smtClean="0">
                <a:solidFill>
                  <a:srgbClr val="FF0000"/>
                </a:solidFill>
              </a:rPr>
              <a:t>hyperdense</a:t>
            </a:r>
            <a:r>
              <a:rPr lang="en-US" dirty="0" smtClean="0"/>
              <a:t> relative to skeletal muscle, dense calcifications, and areas of necrosis.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MRI is similarly useful for defining the local extent of disease and for identifying distant metastases.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patients with bony metastases, skeletal radiographs typically show lytic lesions.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5538" y="5805264"/>
            <a:ext cx="84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Chiacchio</a:t>
            </a:r>
            <a:r>
              <a:rPr lang="en-US" sz="1600" dirty="0"/>
              <a:t> S., </a:t>
            </a:r>
            <a:r>
              <a:rPr lang="en-US" sz="1600" dirty="0" err="1"/>
              <a:t>Lorenzoni</a:t>
            </a:r>
            <a:r>
              <a:rPr lang="en-US" sz="1600" dirty="0"/>
              <a:t> A., </a:t>
            </a:r>
            <a:r>
              <a:rPr lang="en-US" sz="1600" dirty="0" err="1"/>
              <a:t>Boni</a:t>
            </a:r>
            <a:r>
              <a:rPr lang="en-US" sz="1600" dirty="0"/>
              <a:t> G., et al. Anaplastic thyroid cancer: prevalence, diagnosis and treatment. </a:t>
            </a:r>
            <a:r>
              <a:rPr lang="en-US" sz="1600" dirty="0" smtClean="0"/>
              <a:t>Minerva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2008; </a:t>
            </a:r>
            <a:r>
              <a:rPr lang="en-US" sz="1600" dirty="0" smtClean="0"/>
              <a:t>33:341</a:t>
            </a:r>
          </a:p>
          <a:p>
            <a:r>
              <a:rPr lang="en-US" sz="1600" dirty="0"/>
              <a:t>Miyakoshi A, </a:t>
            </a:r>
            <a:r>
              <a:rPr lang="en-US" sz="1600" dirty="0" err="1"/>
              <a:t>Dalley</a:t>
            </a:r>
            <a:r>
              <a:rPr lang="en-US" sz="1600" dirty="0"/>
              <a:t> RW, </a:t>
            </a:r>
            <a:r>
              <a:rPr lang="en-US" sz="1600" dirty="0" err="1"/>
              <a:t>Anzai</a:t>
            </a:r>
            <a:r>
              <a:rPr lang="en-US" sz="1600" dirty="0"/>
              <a:t> Y. Magnetic resonance imaging of thyroid cancer. Top </a:t>
            </a:r>
            <a:r>
              <a:rPr lang="en-US" sz="1600" dirty="0" err="1"/>
              <a:t>Magn</a:t>
            </a:r>
            <a:r>
              <a:rPr lang="en-US" sz="1600" dirty="0"/>
              <a:t> </a:t>
            </a:r>
            <a:r>
              <a:rPr lang="en-US" sz="1600" dirty="0" err="1"/>
              <a:t>Reson</a:t>
            </a:r>
            <a:r>
              <a:rPr lang="en-US" sz="1600" dirty="0"/>
              <a:t> Imaging. 2007;18(4):293-302.</a:t>
            </a:r>
          </a:p>
          <a:p>
            <a:endParaRPr lang="en-US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27038"/>
            <a:ext cx="8460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Anaplastic Thyroid Cancer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55679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Because 20 to 30 percent of patients with </a:t>
            </a:r>
            <a:r>
              <a:rPr lang="en-US" dirty="0" err="1" smtClean="0"/>
              <a:t>anaplastic</a:t>
            </a:r>
            <a:r>
              <a:rPr lang="en-US" dirty="0" smtClean="0"/>
              <a:t> thyroid cancer have </a:t>
            </a:r>
            <a:r>
              <a:rPr lang="en-US" dirty="0" smtClean="0">
                <a:solidFill>
                  <a:srgbClr val="FF0000"/>
                </a:solidFill>
              </a:rPr>
              <a:t>coexisting differentiated thyroid cancer</a:t>
            </a:r>
            <a:r>
              <a:rPr lang="en-US" dirty="0" smtClean="0"/>
              <a:t>, the presence of metastases does not automatically indicate that they originate from </a:t>
            </a:r>
            <a:r>
              <a:rPr lang="en-US" dirty="0" err="1" smtClean="0"/>
              <a:t>anaplastic</a:t>
            </a:r>
            <a:r>
              <a:rPr lang="en-US" dirty="0" smtClean="0"/>
              <a:t> thyroid cancer.</a:t>
            </a:r>
          </a:p>
          <a:p>
            <a:r>
              <a:rPr lang="en-US" dirty="0" smtClean="0"/>
              <a:t> The serum </a:t>
            </a:r>
            <a:r>
              <a:rPr lang="en-US" dirty="0" err="1" smtClean="0"/>
              <a:t>thyroglobulin</a:t>
            </a:r>
            <a:r>
              <a:rPr lang="en-US" dirty="0" smtClean="0"/>
              <a:t> level and/or PET scan may help distinguish between the two. In patients with metastatic differentiated thyroid cancer, the </a:t>
            </a:r>
            <a:r>
              <a:rPr lang="en-US" dirty="0" err="1" smtClean="0"/>
              <a:t>thyroglobulin</a:t>
            </a:r>
            <a:r>
              <a:rPr lang="en-US" dirty="0" smtClean="0"/>
              <a:t> level is markedly elevated, whereas it should be normal in patients with </a:t>
            </a:r>
            <a:r>
              <a:rPr lang="en-US" dirty="0" err="1" smtClean="0"/>
              <a:t>anaplastic</a:t>
            </a:r>
            <a:r>
              <a:rPr lang="en-US" dirty="0" smtClean="0"/>
              <a:t> thyroid cancer. </a:t>
            </a:r>
          </a:p>
          <a:p>
            <a:r>
              <a:rPr lang="en-US" dirty="0" smtClean="0"/>
              <a:t>In addition, </a:t>
            </a:r>
            <a:r>
              <a:rPr lang="en-US" u="sng" dirty="0" smtClean="0"/>
              <a:t>compared with metastases from differentiated thyroid cancer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metastases from </a:t>
            </a:r>
            <a:r>
              <a:rPr lang="en-US" dirty="0" err="1" smtClean="0">
                <a:solidFill>
                  <a:srgbClr val="FF0000"/>
                </a:solidFill>
              </a:rPr>
              <a:t>anaplastic</a:t>
            </a:r>
            <a:r>
              <a:rPr lang="en-US" dirty="0" smtClean="0">
                <a:solidFill>
                  <a:srgbClr val="FF0000"/>
                </a:solidFill>
              </a:rPr>
              <a:t> thyroid cancer are </a:t>
            </a:r>
            <a:r>
              <a:rPr lang="en-US" dirty="0" err="1" smtClean="0">
                <a:solidFill>
                  <a:srgbClr val="FF0000"/>
                </a:solidFill>
              </a:rPr>
              <a:t>hypermetabolic</a:t>
            </a:r>
            <a:r>
              <a:rPr lang="en-US" dirty="0" smtClean="0"/>
              <a:t> and have more </a:t>
            </a:r>
            <a:r>
              <a:rPr lang="en-US" dirty="0" smtClean="0">
                <a:solidFill>
                  <a:srgbClr val="FF0000"/>
                </a:solidFill>
              </a:rPr>
              <a:t>avid uptake on PET scanning.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Imaging in Anaplastic Thyroid Cancer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6023610"/>
            <a:ext cx="69847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Smallridge</a:t>
            </a:r>
            <a:r>
              <a:rPr lang="en-US" sz="1600" dirty="0"/>
              <a:t> RC, </a:t>
            </a:r>
            <a:r>
              <a:rPr lang="en-US" sz="1600" dirty="0" err="1"/>
              <a:t>Ain</a:t>
            </a:r>
            <a:r>
              <a:rPr lang="en-US" sz="1600" dirty="0"/>
              <a:t> KB, </a:t>
            </a:r>
            <a:r>
              <a:rPr lang="en-US" sz="1600" dirty="0" err="1"/>
              <a:t>Asa</a:t>
            </a:r>
            <a:r>
              <a:rPr lang="en-US" sz="1600" dirty="0"/>
              <a:t> SL, et al. American Thyroid Association guidelines for management of patients with anaplastic thyroid cancer. Thyroid 2012; 22:1104.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75276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601" y="5949280"/>
            <a:ext cx="727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Ann D. King. Imaging for staging and management of thyroid cancer. Cancer Imaging (2008) 8, 57-69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62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4680520" cy="648072"/>
          </a:xfrm>
        </p:spPr>
        <p:txBody>
          <a:bodyPr>
            <a:noAutofit/>
          </a:bodyPr>
          <a:lstStyle/>
          <a:p>
            <a:r>
              <a:rPr lang="en-US" sz="4000" dirty="0" smtClean="0"/>
              <a:t>Imaging Types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Cervical </a:t>
            </a:r>
            <a:r>
              <a:rPr lang="en-US" dirty="0" smtClean="0"/>
              <a:t>ultrasonography (US)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whole-body RAI scan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FDG(</a:t>
            </a:r>
            <a:r>
              <a:rPr lang="en-US" dirty="0" err="1"/>
              <a:t>Fludeoxyglucose</a:t>
            </a:r>
            <a:r>
              <a:rPr lang="en-US" dirty="0"/>
              <a:t>)-PET </a:t>
            </a:r>
            <a:r>
              <a:rPr lang="en-US" dirty="0" smtClean="0"/>
              <a:t>scan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CT and MRI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1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7930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Limited data </a:t>
            </a:r>
            <a:r>
              <a:rPr lang="en-US" dirty="0"/>
              <a:t>published on anaplastic thyroid carcinomas revealed </a:t>
            </a:r>
            <a:r>
              <a:rPr lang="en-US" dirty="0" smtClean="0"/>
              <a:t>that 18 F-FDG </a:t>
            </a:r>
            <a:r>
              <a:rPr lang="en-US" dirty="0"/>
              <a:t>PET/CT may have a role in both staging and </a:t>
            </a:r>
            <a:r>
              <a:rPr lang="en-US" dirty="0" smtClean="0"/>
              <a:t>follow-up </a:t>
            </a:r>
            <a:r>
              <a:rPr lang="en-US" dirty="0"/>
              <a:t>of these patients.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SUV max </a:t>
            </a:r>
            <a:r>
              <a:rPr lang="en-US" dirty="0" smtClean="0"/>
              <a:t>and </a:t>
            </a:r>
            <a:r>
              <a:rPr lang="en-US" dirty="0">
                <a:solidFill>
                  <a:srgbClr val="FF0000"/>
                </a:solidFill>
              </a:rPr>
              <a:t>metabolic tumor </a:t>
            </a:r>
            <a:r>
              <a:rPr lang="en-US" dirty="0" smtClean="0">
                <a:solidFill>
                  <a:srgbClr val="FF0000"/>
                </a:solidFill>
              </a:rPr>
              <a:t>volume </a:t>
            </a:r>
            <a:r>
              <a:rPr lang="en-US" dirty="0">
                <a:solidFill>
                  <a:srgbClr val="FF0000"/>
                </a:solidFill>
              </a:rPr>
              <a:t>values </a:t>
            </a:r>
            <a:r>
              <a:rPr lang="en-US" dirty="0"/>
              <a:t>seem to have a </a:t>
            </a:r>
            <a:r>
              <a:rPr lang="en-US" dirty="0">
                <a:solidFill>
                  <a:srgbClr val="FF0000"/>
                </a:solidFill>
              </a:rPr>
              <a:t>prognostic importance. </a:t>
            </a:r>
          </a:p>
          <a:p>
            <a:r>
              <a:rPr lang="en-US" dirty="0" smtClean="0"/>
              <a:t>18 F-FDG </a:t>
            </a:r>
            <a:r>
              <a:rPr lang="en-US" dirty="0"/>
              <a:t>PET/CT can be of value in the differential diagnosis </a:t>
            </a:r>
            <a:r>
              <a:rPr lang="en-US" dirty="0" smtClean="0"/>
              <a:t> of </a:t>
            </a:r>
            <a:r>
              <a:rPr lang="en-US" dirty="0"/>
              <a:t>primary thyroid lymphoma and thyroiditis. </a:t>
            </a:r>
            <a:endParaRPr lang="en-US" dirty="0" smtClean="0"/>
          </a:p>
          <a:p>
            <a:r>
              <a:rPr lang="en-US" dirty="0" smtClean="0"/>
              <a:t>Metastatic  tumors </a:t>
            </a:r>
            <a:r>
              <a:rPr lang="en-US" dirty="0"/>
              <a:t>of the thyroid are not as uncommon as previously </a:t>
            </a:r>
            <a:r>
              <a:rPr lang="en-US" dirty="0" smtClean="0"/>
              <a:t> assumed</a:t>
            </a:r>
            <a:r>
              <a:rPr lang="en-US" dirty="0"/>
              <a:t>, so special attention should be paid on thyroidal </a:t>
            </a:r>
            <a:r>
              <a:rPr lang="en-US" dirty="0" smtClean="0"/>
              <a:t> 18 F-FDG </a:t>
            </a:r>
            <a:r>
              <a:rPr lang="en-US" dirty="0"/>
              <a:t>uptake in patients with known malignancies. </a:t>
            </a:r>
            <a:endParaRPr lang="en-US" dirty="0" smtClean="0"/>
          </a:p>
          <a:p>
            <a:r>
              <a:rPr lang="en-US" dirty="0" smtClean="0"/>
              <a:t>In poorly </a:t>
            </a:r>
            <a:r>
              <a:rPr lang="en-US" dirty="0"/>
              <a:t>differentiated thyroid cancers, it is reasonable to use </a:t>
            </a:r>
            <a:r>
              <a:rPr lang="en-US" dirty="0" smtClean="0"/>
              <a:t>18 F-FDG </a:t>
            </a:r>
            <a:r>
              <a:rPr lang="en-US" dirty="0"/>
              <a:t>PET/CT for follow-up due to high </a:t>
            </a:r>
            <a:r>
              <a:rPr lang="en-US" dirty="0" smtClean="0"/>
              <a:t>18 F-FDG </a:t>
            </a:r>
            <a:r>
              <a:rPr lang="en-US" dirty="0"/>
              <a:t>uptake </a:t>
            </a:r>
            <a:r>
              <a:rPr lang="en-US" dirty="0" smtClean="0"/>
              <a:t>and </a:t>
            </a:r>
            <a:r>
              <a:rPr lang="en-US" dirty="0"/>
              <a:t>metabolic tumor rate.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3568" y="548680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Anaplastic Thyroid </a:t>
            </a:r>
            <a:r>
              <a:rPr lang="en-US" sz="2800" dirty="0" smtClean="0"/>
              <a:t>Cancer Imaging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633140" y="55892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Araz</a:t>
            </a:r>
            <a:r>
              <a:rPr lang="en-US" sz="1600" dirty="0"/>
              <a:t> M, </a:t>
            </a:r>
            <a:r>
              <a:rPr lang="en-US" sz="1600" dirty="0" err="1"/>
              <a:t>Çayır</a:t>
            </a:r>
            <a:r>
              <a:rPr lang="en-US" sz="1600" dirty="0"/>
              <a:t> D. 18F-Fluorodeoxyglucose-Positron Emission Tomography/Computed Tomography for Other Thyroid Cancers: Medullary, Anaplastic, Lymphoma and So Forth</a:t>
            </a:r>
          </a:p>
          <a:p>
            <a:r>
              <a:rPr lang="en-US" sz="1600" dirty="0" err="1" smtClean="0"/>
              <a:t>Mol</a:t>
            </a:r>
            <a:r>
              <a:rPr lang="en-US" sz="1600" dirty="0" smtClean="0"/>
              <a:t> </a:t>
            </a:r>
            <a:r>
              <a:rPr lang="en-US" sz="1600" dirty="0"/>
              <a:t>Imaging </a:t>
            </a:r>
            <a:r>
              <a:rPr lang="en-US" sz="1600" dirty="0" err="1"/>
              <a:t>Radionucl</a:t>
            </a:r>
            <a:r>
              <a:rPr lang="en-US" sz="1600" dirty="0"/>
              <a:t> </a:t>
            </a:r>
            <a:r>
              <a:rPr lang="en-US" sz="1600" dirty="0" err="1"/>
              <a:t>Ther</a:t>
            </a:r>
            <a:r>
              <a:rPr lang="en-US" sz="1600" dirty="0"/>
              <a:t> 2017;26:1-8</a:t>
            </a:r>
          </a:p>
        </p:txBody>
      </p:sp>
    </p:spTree>
    <p:extLst>
      <p:ext uri="{BB962C8B-B14F-4D97-AF65-F5344CB8AC3E}">
        <p14:creationId xmlns:p14="http://schemas.microsoft.com/office/powerpoint/2010/main" val="38625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64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00B050"/>
                </a:solidFill>
              </a:rPr>
              <a:t>Hürthle</a:t>
            </a:r>
            <a:r>
              <a:rPr lang="en-US" sz="4000" dirty="0">
                <a:solidFill>
                  <a:srgbClr val="00B050"/>
                </a:solidFill>
              </a:rPr>
              <a:t> cell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Hürthle</a:t>
            </a:r>
            <a:r>
              <a:rPr lang="en-US" dirty="0"/>
              <a:t> cell cancer is a </a:t>
            </a:r>
            <a:r>
              <a:rPr lang="en-US" dirty="0" smtClean="0"/>
              <a:t>rather rare </a:t>
            </a:r>
            <a:r>
              <a:rPr lang="en-US" dirty="0" err="1"/>
              <a:t>histopathologic</a:t>
            </a:r>
            <a:r>
              <a:rPr lang="en-US" dirty="0"/>
              <a:t> subtype of thyroid cancer with less </a:t>
            </a:r>
            <a:r>
              <a:rPr lang="en-US" dirty="0" smtClean="0"/>
              <a:t>iodine </a:t>
            </a:r>
            <a:r>
              <a:rPr lang="en-US" dirty="0"/>
              <a:t>avidity.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18 F-FDG </a:t>
            </a:r>
            <a:r>
              <a:rPr lang="en-US" dirty="0"/>
              <a:t>PET/CT seems to have an </a:t>
            </a:r>
            <a:r>
              <a:rPr lang="en-US" dirty="0" smtClean="0">
                <a:solidFill>
                  <a:srgbClr val="FF0000"/>
                </a:solidFill>
              </a:rPr>
              <a:t>important role </a:t>
            </a:r>
            <a:r>
              <a:rPr lang="en-US" dirty="0">
                <a:solidFill>
                  <a:srgbClr val="FF0000"/>
                </a:solidFill>
              </a:rPr>
              <a:t>with high detection rates</a:t>
            </a:r>
            <a:r>
              <a:rPr lang="en-US" dirty="0"/>
              <a:t> and sensitivity-specificity in </a:t>
            </a:r>
            <a:r>
              <a:rPr lang="en-US" dirty="0" err="1" smtClean="0"/>
              <a:t>Hürthle</a:t>
            </a:r>
            <a:r>
              <a:rPr lang="en-US" dirty="0" smtClean="0"/>
              <a:t> </a:t>
            </a:r>
            <a:r>
              <a:rPr lang="en-US" dirty="0"/>
              <a:t>cell cancer.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3140" y="558924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Araz</a:t>
            </a:r>
            <a:r>
              <a:rPr lang="en-US" sz="1600" dirty="0"/>
              <a:t> M, </a:t>
            </a:r>
            <a:r>
              <a:rPr lang="en-US" sz="1600" dirty="0" err="1"/>
              <a:t>Çayır</a:t>
            </a:r>
            <a:r>
              <a:rPr lang="en-US" sz="1600" dirty="0"/>
              <a:t> D. 18F-Fluorodeoxyglucose-Positron Emission Tomography/Computed Tomography for Other Thyroid Cancers: Medullary, Anaplastic, Lymphoma and So Forth</a:t>
            </a:r>
          </a:p>
          <a:p>
            <a:r>
              <a:rPr lang="en-US" sz="1600" dirty="0" err="1" smtClean="0"/>
              <a:t>Mol</a:t>
            </a:r>
            <a:r>
              <a:rPr lang="en-US" sz="1600" dirty="0" smtClean="0"/>
              <a:t> </a:t>
            </a:r>
            <a:r>
              <a:rPr lang="en-US" sz="1600" dirty="0"/>
              <a:t>Imaging </a:t>
            </a:r>
            <a:r>
              <a:rPr lang="en-US" sz="1600" dirty="0" err="1"/>
              <a:t>Radionucl</a:t>
            </a:r>
            <a:r>
              <a:rPr lang="en-US" sz="1600" dirty="0"/>
              <a:t> </a:t>
            </a:r>
            <a:r>
              <a:rPr lang="en-US" sz="1600" dirty="0" err="1"/>
              <a:t>Ther</a:t>
            </a:r>
            <a:r>
              <a:rPr lang="en-US" sz="1600" dirty="0"/>
              <a:t> 2017;26:1-8</a:t>
            </a:r>
          </a:p>
        </p:txBody>
      </p:sp>
    </p:spTree>
    <p:extLst>
      <p:ext uri="{BB962C8B-B14F-4D97-AF65-F5344CB8AC3E}">
        <p14:creationId xmlns:p14="http://schemas.microsoft.com/office/powerpoint/2010/main" val="997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43" y="836712"/>
            <a:ext cx="8078705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ATA Guideline</a:t>
            </a:r>
            <a:r>
              <a:rPr lang="en-US" sz="2000" dirty="0" smtClean="0"/>
              <a:t>: What </a:t>
            </a:r>
            <a:r>
              <a:rPr lang="en-US" sz="2000" dirty="0"/>
              <a:t>is the role of US and other imaging techniques (RAI SPECT/CT, CT, MRI, PET-CT) during follow-up?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69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Cervical </a:t>
            </a:r>
            <a:r>
              <a:rPr lang="en-US" sz="2400" b="1" dirty="0" smtClean="0"/>
              <a:t>ultrasonography</a:t>
            </a:r>
          </a:p>
          <a:p>
            <a:pPr lvl="1"/>
            <a:r>
              <a:rPr lang="en-US" sz="1800" dirty="0"/>
              <a:t>is </a:t>
            </a:r>
            <a:r>
              <a:rPr lang="en-US" sz="1800" dirty="0">
                <a:solidFill>
                  <a:srgbClr val="FF0000"/>
                </a:solidFill>
              </a:rPr>
              <a:t>highly sensitive</a:t>
            </a:r>
            <a:r>
              <a:rPr lang="en-US" sz="1800" dirty="0"/>
              <a:t> in </a:t>
            </a:r>
            <a:r>
              <a:rPr lang="en-US" sz="1800" dirty="0" smtClean="0"/>
              <a:t>the detection </a:t>
            </a:r>
            <a:r>
              <a:rPr lang="en-US" sz="1800" dirty="0"/>
              <a:t>of </a:t>
            </a:r>
            <a:r>
              <a:rPr lang="en-US" sz="1800" dirty="0">
                <a:solidFill>
                  <a:srgbClr val="FF0000"/>
                </a:solidFill>
              </a:rPr>
              <a:t>cervical metastases in patients with </a:t>
            </a:r>
            <a:r>
              <a:rPr lang="en-US" sz="1800" dirty="0" smtClean="0">
                <a:solidFill>
                  <a:srgbClr val="FF0000"/>
                </a:solidFill>
              </a:rPr>
              <a:t>DTC.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pPr lvl="1"/>
            <a:r>
              <a:rPr lang="en-US" sz="1800" dirty="0"/>
              <a:t>Following surgery, cervical US to evaluate the </a:t>
            </a:r>
            <a:r>
              <a:rPr lang="en-US" sz="1800" dirty="0" smtClean="0"/>
              <a:t>thyroid bed </a:t>
            </a:r>
            <a:r>
              <a:rPr lang="en-US" sz="1800" dirty="0"/>
              <a:t>and central and lateral cervical nodal </a:t>
            </a:r>
            <a:r>
              <a:rPr lang="en-US" sz="1800" dirty="0" smtClean="0"/>
              <a:t>compartments should </a:t>
            </a:r>
            <a:r>
              <a:rPr lang="en-US" sz="1800" dirty="0"/>
              <a:t>be performed at </a:t>
            </a:r>
            <a:r>
              <a:rPr lang="en-US" sz="1800" dirty="0">
                <a:solidFill>
                  <a:srgbClr val="FF0000"/>
                </a:solidFill>
              </a:rPr>
              <a:t>6–12 months </a:t>
            </a:r>
            <a:r>
              <a:rPr lang="en-US" sz="1800" dirty="0"/>
              <a:t>and </a:t>
            </a:r>
            <a:r>
              <a:rPr lang="en-US" sz="1800" dirty="0">
                <a:solidFill>
                  <a:srgbClr val="FF0000"/>
                </a:solidFill>
              </a:rPr>
              <a:t>then </a:t>
            </a:r>
            <a:r>
              <a:rPr lang="en-US" sz="1800" dirty="0" smtClean="0">
                <a:solidFill>
                  <a:srgbClr val="FF0000"/>
                </a:solidFill>
              </a:rPr>
              <a:t>periodically</a:t>
            </a:r>
            <a:r>
              <a:rPr lang="en-US" sz="1800" dirty="0" smtClean="0"/>
              <a:t>, </a:t>
            </a:r>
            <a:r>
              <a:rPr lang="en-US" sz="1800" u="sng" dirty="0" smtClean="0"/>
              <a:t>depending </a:t>
            </a:r>
            <a:r>
              <a:rPr lang="en-US" sz="1800" u="sng" dirty="0"/>
              <a:t>on the </a:t>
            </a:r>
            <a:r>
              <a:rPr lang="en-US" sz="1800" u="sng" dirty="0" smtClean="0"/>
              <a:t>patient’s </a:t>
            </a:r>
            <a:r>
              <a:rPr lang="en-US" sz="1800" u="sng" dirty="0"/>
              <a:t>risk for recurrent disease and </a:t>
            </a:r>
            <a:r>
              <a:rPr lang="en-US" sz="1800" u="sng" dirty="0" err="1" smtClean="0"/>
              <a:t>Tg</a:t>
            </a:r>
            <a:r>
              <a:rPr lang="en-US" sz="1800" u="sng" dirty="0"/>
              <a:t> </a:t>
            </a:r>
            <a:r>
              <a:rPr lang="en-US" sz="1800" u="sng" dirty="0" smtClean="0"/>
              <a:t>status</a:t>
            </a:r>
            <a:r>
              <a:rPr lang="en-US" sz="1800" dirty="0" smtClean="0"/>
              <a:t>. </a:t>
            </a:r>
            <a:r>
              <a:rPr lang="en-US" sz="1800" b="1" dirty="0"/>
              <a:t>(Strong recommendation, Moderate-quality evidence</a:t>
            </a:r>
            <a:r>
              <a:rPr lang="en-US" sz="1800" b="1" dirty="0" smtClean="0"/>
              <a:t>)</a:t>
            </a:r>
          </a:p>
          <a:p>
            <a:pPr marL="457200" lvl="1" indent="0">
              <a:buNone/>
            </a:pPr>
            <a:endParaRPr lang="en-US" sz="1800" b="1" dirty="0" smtClean="0"/>
          </a:p>
          <a:p>
            <a:pPr lvl="1"/>
            <a:r>
              <a:rPr lang="en-US" sz="1800" dirty="0"/>
              <a:t>If a </a:t>
            </a:r>
            <a:r>
              <a:rPr lang="en-US" sz="1800" u="sng" dirty="0"/>
              <a:t>positive result would change management</a:t>
            </a:r>
            <a:r>
              <a:rPr lang="en-US" sz="1800" dirty="0"/>
              <a:t>, </a:t>
            </a:r>
            <a:r>
              <a:rPr lang="en-US" sz="1800" u="sng" dirty="0" smtClean="0"/>
              <a:t>ultra- </a:t>
            </a:r>
            <a:r>
              <a:rPr lang="en-US" sz="1800" u="sng" dirty="0" err="1" smtClean="0"/>
              <a:t>sonographically</a:t>
            </a:r>
            <a:r>
              <a:rPr lang="en-US" sz="1800" u="sng" dirty="0" smtClean="0"/>
              <a:t> </a:t>
            </a:r>
            <a:r>
              <a:rPr lang="en-US" sz="1800" u="sng" dirty="0"/>
              <a:t>suspicious lymph nodes ‡8–10 mm</a:t>
            </a:r>
            <a:r>
              <a:rPr lang="en-US" sz="1800" dirty="0"/>
              <a:t> (</a:t>
            </a:r>
            <a:r>
              <a:rPr lang="en-US" sz="1800" dirty="0" smtClean="0"/>
              <a:t>see Recommendation </a:t>
            </a:r>
            <a:r>
              <a:rPr lang="en-US" sz="1800" dirty="0"/>
              <a:t>71) in the smallest diameter </a:t>
            </a:r>
            <a:r>
              <a:rPr lang="en-US" sz="1800" dirty="0">
                <a:solidFill>
                  <a:srgbClr val="FF0000"/>
                </a:solidFill>
              </a:rPr>
              <a:t>should </a:t>
            </a:r>
            <a:r>
              <a:rPr lang="en-US" sz="1800" dirty="0" smtClean="0">
                <a:solidFill>
                  <a:srgbClr val="FF0000"/>
                </a:solidFill>
              </a:rPr>
              <a:t>be biopsied </a:t>
            </a:r>
            <a:r>
              <a:rPr lang="en-US" sz="1800" dirty="0">
                <a:solidFill>
                  <a:srgbClr val="FF0000"/>
                </a:solidFill>
              </a:rPr>
              <a:t>for cytology with </a:t>
            </a:r>
            <a:r>
              <a:rPr lang="en-US" sz="1800" dirty="0" err="1">
                <a:solidFill>
                  <a:srgbClr val="FF0000"/>
                </a:solidFill>
              </a:rPr>
              <a:t>Tg</a:t>
            </a:r>
            <a:r>
              <a:rPr lang="en-US" sz="1800" dirty="0">
                <a:solidFill>
                  <a:srgbClr val="FF0000"/>
                </a:solidFill>
              </a:rPr>
              <a:t> measurement</a:t>
            </a:r>
            <a:r>
              <a:rPr lang="en-US" sz="1800" dirty="0"/>
              <a:t> in the </a:t>
            </a:r>
            <a:r>
              <a:rPr lang="en-US" sz="1800" dirty="0" smtClean="0"/>
              <a:t>needle washout </a:t>
            </a:r>
            <a:r>
              <a:rPr lang="en-US" sz="1800" dirty="0"/>
              <a:t>ﬂuid</a:t>
            </a:r>
            <a:r>
              <a:rPr lang="en-US" sz="1800" dirty="0" smtClean="0"/>
              <a:t>. </a:t>
            </a:r>
            <a:r>
              <a:rPr lang="en-US" sz="1800" b="1" dirty="0"/>
              <a:t>(Strong recommendation, Low-quality evidence</a:t>
            </a:r>
            <a:r>
              <a:rPr lang="en-US" sz="1800" b="1" dirty="0" smtClean="0"/>
              <a:t>)</a:t>
            </a:r>
          </a:p>
          <a:p>
            <a:pPr marL="457200" lvl="1" indent="0">
              <a:buNone/>
            </a:pPr>
            <a:endParaRPr lang="en-US" sz="1800" b="1" dirty="0" smtClean="0"/>
          </a:p>
          <a:p>
            <a:pPr lvl="1"/>
            <a:r>
              <a:rPr lang="en-US" sz="1800" u="sng" dirty="0"/>
              <a:t>Low-risk patients</a:t>
            </a:r>
            <a:r>
              <a:rPr lang="en-US" sz="1800" dirty="0"/>
              <a:t> who have had </a:t>
            </a:r>
            <a:r>
              <a:rPr lang="en-US" sz="1800" u="sng" dirty="0"/>
              <a:t>remnant </a:t>
            </a:r>
            <a:r>
              <a:rPr lang="en-US" sz="1800" u="sng" dirty="0" smtClean="0"/>
              <a:t>ablation</a:t>
            </a:r>
            <a:r>
              <a:rPr lang="en-US" sz="1800" dirty="0" smtClean="0"/>
              <a:t>, </a:t>
            </a:r>
            <a:r>
              <a:rPr lang="en-US" sz="1800" u="sng" dirty="0" smtClean="0"/>
              <a:t>negative </a:t>
            </a:r>
            <a:r>
              <a:rPr lang="en-US" sz="1800" u="sng" dirty="0"/>
              <a:t>cervical US</a:t>
            </a:r>
            <a:r>
              <a:rPr lang="en-US" sz="1800" dirty="0"/>
              <a:t>, and a </a:t>
            </a:r>
            <a:r>
              <a:rPr lang="en-US" sz="1800" u="sng" dirty="0"/>
              <a:t>low serum </a:t>
            </a:r>
            <a:r>
              <a:rPr lang="en-US" sz="1800" u="sng" dirty="0" err="1"/>
              <a:t>Tg</a:t>
            </a:r>
            <a:r>
              <a:rPr lang="en-US" sz="1800" u="sng" dirty="0"/>
              <a:t> on </a:t>
            </a:r>
            <a:r>
              <a:rPr lang="en-US" sz="1800" u="sng" dirty="0" smtClean="0"/>
              <a:t>thyroid hormone </a:t>
            </a:r>
            <a:r>
              <a:rPr lang="en-US" sz="1800" u="sng" dirty="0"/>
              <a:t>therapy </a:t>
            </a:r>
            <a:r>
              <a:rPr lang="en-US" sz="1800" dirty="0"/>
              <a:t>in a sensitive assay (&lt;0.2 ng/mL) or </a:t>
            </a:r>
            <a:r>
              <a:rPr lang="en-US" sz="1800" u="sng" dirty="0" smtClean="0"/>
              <a:t>after TSH </a:t>
            </a:r>
            <a:r>
              <a:rPr lang="en-US" sz="1800" u="sng" dirty="0"/>
              <a:t>stimulation</a:t>
            </a:r>
            <a:r>
              <a:rPr lang="en-US" sz="1800" dirty="0"/>
              <a:t> (</a:t>
            </a:r>
            <a:r>
              <a:rPr lang="en-US" sz="1800" dirty="0" err="1"/>
              <a:t>Tg</a:t>
            </a:r>
            <a:r>
              <a:rPr lang="en-US" sz="1800" dirty="0"/>
              <a:t> &lt;1 ng/mL) </a:t>
            </a:r>
            <a:r>
              <a:rPr lang="en-US" sz="1800" dirty="0">
                <a:solidFill>
                  <a:srgbClr val="FF0000"/>
                </a:solidFill>
              </a:rPr>
              <a:t>can be followed </a:t>
            </a:r>
            <a:r>
              <a:rPr lang="en-US" sz="1800" dirty="0" smtClean="0">
                <a:solidFill>
                  <a:srgbClr val="FF0000"/>
                </a:solidFill>
              </a:rPr>
              <a:t>primarily with </a:t>
            </a:r>
            <a:r>
              <a:rPr lang="en-US" sz="1800" dirty="0">
                <a:solidFill>
                  <a:srgbClr val="FF0000"/>
                </a:solidFill>
              </a:rPr>
              <a:t>clinical examination and </a:t>
            </a:r>
            <a:r>
              <a:rPr lang="en-US" sz="1800" dirty="0" err="1">
                <a:solidFill>
                  <a:srgbClr val="FF0000"/>
                </a:solidFill>
              </a:rPr>
              <a:t>Tg</a:t>
            </a:r>
            <a:r>
              <a:rPr lang="en-US" sz="1800" dirty="0">
                <a:solidFill>
                  <a:srgbClr val="FF0000"/>
                </a:solidFill>
              </a:rPr>
              <a:t> measurements on </a:t>
            </a:r>
            <a:r>
              <a:rPr lang="en-US" sz="1800" dirty="0" smtClean="0">
                <a:solidFill>
                  <a:srgbClr val="FF0000"/>
                </a:solidFill>
              </a:rPr>
              <a:t>thyroid hormone </a:t>
            </a:r>
            <a:r>
              <a:rPr lang="en-US" sz="1800" dirty="0">
                <a:solidFill>
                  <a:srgbClr val="FF0000"/>
                </a:solidFill>
              </a:rPr>
              <a:t>replacement</a:t>
            </a:r>
            <a:r>
              <a:rPr lang="en-US" sz="1800" dirty="0" smtClean="0"/>
              <a:t>. </a:t>
            </a:r>
            <a:r>
              <a:rPr lang="en-US" sz="1800" b="1" dirty="0"/>
              <a:t>(Weak recommendation, Low-quality evidence)</a:t>
            </a:r>
          </a:p>
          <a:p>
            <a:pPr lvl="1"/>
            <a:endParaRPr lang="en-US" sz="1400" b="1" dirty="0" smtClean="0"/>
          </a:p>
          <a:p>
            <a:pPr lvl="1"/>
            <a:endParaRPr lang="en-US" sz="1400" b="1" dirty="0"/>
          </a:p>
          <a:p>
            <a:pPr lvl="1"/>
            <a:endParaRPr lang="en-US" sz="1400" dirty="0" smtClean="0"/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6237312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Haugen BR, Alexander EK, Bible </a:t>
            </a:r>
            <a:r>
              <a:rPr lang="en-US" sz="1600" dirty="0" smtClean="0"/>
              <a:t>KC, et al. </a:t>
            </a:r>
            <a:r>
              <a:rPr lang="en-US" sz="1600" dirty="0" smtClean="0"/>
              <a:t>ATA </a:t>
            </a:r>
            <a:r>
              <a:rPr lang="en-US" sz="1600" dirty="0"/>
              <a:t>thyroid </a:t>
            </a:r>
            <a:r>
              <a:rPr lang="en-US" sz="1600" dirty="0" smtClean="0"/>
              <a:t>nodule/DTC </a:t>
            </a:r>
            <a:r>
              <a:rPr lang="en-US" sz="1600" dirty="0"/>
              <a:t>guidelines. </a:t>
            </a:r>
            <a:r>
              <a:rPr lang="en-US" sz="1600" dirty="0" smtClean="0"/>
              <a:t>Thyroid 2016 26</a:t>
            </a:r>
            <a:r>
              <a:rPr lang="en-US" sz="1600" dirty="0"/>
              <a:t>,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Diagnostic </a:t>
            </a:r>
            <a:r>
              <a:rPr lang="en-US" sz="2400" b="1" dirty="0"/>
              <a:t>whole-body RAI </a:t>
            </a:r>
            <a:r>
              <a:rPr lang="en-US" sz="2400" b="1" dirty="0" smtClean="0"/>
              <a:t>scans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/>
            <a:r>
              <a:rPr lang="en-US" sz="2200" u="sng" dirty="0"/>
              <a:t>After the </a:t>
            </a:r>
            <a:r>
              <a:rPr lang="en-US" sz="2200" u="sng" dirty="0">
                <a:solidFill>
                  <a:srgbClr val="FF0000"/>
                </a:solidFill>
              </a:rPr>
              <a:t>ﬁrst posttreatment WBS performed </a:t>
            </a:r>
            <a:r>
              <a:rPr lang="en-US" sz="2200" u="sng" dirty="0" smtClean="0"/>
              <a:t>following RAI </a:t>
            </a:r>
            <a:r>
              <a:rPr lang="en-US" sz="2200" u="sng" dirty="0"/>
              <a:t>remnant ablation or adjuvant therapy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low-risk </a:t>
            </a:r>
            <a:r>
              <a:rPr lang="en-US" sz="2200" dirty="0" smtClean="0">
                <a:solidFill>
                  <a:srgbClr val="FF0000"/>
                </a:solidFill>
              </a:rPr>
              <a:t>and intermediate-risk </a:t>
            </a:r>
            <a:r>
              <a:rPr lang="en-US" sz="2200" dirty="0">
                <a:solidFill>
                  <a:srgbClr val="FF0000"/>
                </a:solidFill>
              </a:rPr>
              <a:t>patients (lower risk features) with </a:t>
            </a:r>
            <a:r>
              <a:rPr lang="en-US" sz="2200" dirty="0" smtClean="0">
                <a:solidFill>
                  <a:srgbClr val="FF0000"/>
                </a:solidFill>
              </a:rPr>
              <a:t>an undetectable </a:t>
            </a:r>
            <a:r>
              <a:rPr lang="en-US" sz="2200" dirty="0" err="1">
                <a:solidFill>
                  <a:srgbClr val="FF0000"/>
                </a:solidFill>
              </a:rPr>
              <a:t>Tg</a:t>
            </a:r>
            <a:r>
              <a:rPr lang="en-US" sz="2200" dirty="0">
                <a:solidFill>
                  <a:srgbClr val="FF0000"/>
                </a:solidFill>
              </a:rPr>
              <a:t> on thyroid hormone </a:t>
            </a:r>
            <a:r>
              <a:rPr lang="en-US" sz="2200" dirty="0"/>
              <a:t>with </a:t>
            </a:r>
            <a:r>
              <a:rPr lang="en-US" sz="2200" dirty="0">
                <a:solidFill>
                  <a:srgbClr val="FF0000"/>
                </a:solidFill>
              </a:rPr>
              <a:t>negative </a:t>
            </a:r>
            <a:r>
              <a:rPr lang="en-US" sz="2200" dirty="0" err="1" smtClean="0">
                <a:solidFill>
                  <a:srgbClr val="FF0000"/>
                </a:solidFill>
              </a:rPr>
              <a:t>antiTg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antibodies </a:t>
            </a:r>
            <a:r>
              <a:rPr lang="en-US" sz="2200" dirty="0">
                <a:solidFill>
                  <a:srgbClr val="FF0000"/>
                </a:solidFill>
              </a:rPr>
              <a:t>and a negative US </a:t>
            </a:r>
            <a:r>
              <a:rPr lang="en-US" sz="2200" dirty="0"/>
              <a:t>(excellent response to </a:t>
            </a:r>
            <a:r>
              <a:rPr lang="en-US" sz="2200" dirty="0" smtClean="0"/>
              <a:t>therapy) </a:t>
            </a:r>
            <a:r>
              <a:rPr lang="en-US" sz="2200" u="sng" dirty="0" smtClean="0"/>
              <a:t>do </a:t>
            </a:r>
            <a:r>
              <a:rPr lang="en-US" sz="2200" u="sng" dirty="0"/>
              <a:t>not require routine diagnostic WBS during follow-up</a:t>
            </a:r>
            <a:r>
              <a:rPr lang="en-US" sz="2200" dirty="0" smtClean="0"/>
              <a:t>. </a:t>
            </a:r>
            <a:r>
              <a:rPr lang="en-US" sz="2200" b="1" dirty="0"/>
              <a:t>(Strong recommendation, Moderate-quality evidence</a:t>
            </a:r>
            <a:r>
              <a:rPr lang="en-US" sz="2200" b="1" dirty="0" smtClean="0"/>
              <a:t>)</a:t>
            </a:r>
          </a:p>
          <a:p>
            <a:pPr lvl="1"/>
            <a:endParaRPr lang="en-US" sz="2200" b="1" dirty="0" smtClean="0"/>
          </a:p>
          <a:p>
            <a:pPr lvl="1"/>
            <a:r>
              <a:rPr lang="en-US" sz="2200" u="sng" dirty="0"/>
              <a:t>Diagnostic WBS</a:t>
            </a:r>
            <a:r>
              <a:rPr lang="en-US" sz="2200" dirty="0"/>
              <a:t>, either </a:t>
            </a:r>
            <a:r>
              <a:rPr lang="en-US" sz="2200" u="sng" dirty="0"/>
              <a:t>following thyroid </a:t>
            </a:r>
            <a:r>
              <a:rPr lang="en-US" sz="2200" u="sng" dirty="0" smtClean="0"/>
              <a:t>hormone withdrawal </a:t>
            </a:r>
            <a:r>
              <a:rPr lang="en-US" sz="2200" u="sng" dirty="0"/>
              <a:t>or </a:t>
            </a:r>
            <a:r>
              <a:rPr lang="en-US" sz="2200" u="sng" dirty="0" err="1"/>
              <a:t>rhTSH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6–12 months after adjuvant </a:t>
            </a:r>
            <a:r>
              <a:rPr lang="en-US" sz="2200" dirty="0" smtClean="0">
                <a:solidFill>
                  <a:srgbClr val="FF0000"/>
                </a:solidFill>
              </a:rPr>
              <a:t>RAI therapy </a:t>
            </a:r>
            <a:r>
              <a:rPr lang="en-US" sz="2200" u="sng" dirty="0"/>
              <a:t>can be useful in the follow-up of patients with </a:t>
            </a:r>
            <a:r>
              <a:rPr lang="en-US" sz="2200" u="sng" dirty="0" smtClean="0"/>
              <a:t>high or </a:t>
            </a:r>
            <a:r>
              <a:rPr lang="en-US" sz="2200" u="sng" dirty="0"/>
              <a:t>intermediate risk </a:t>
            </a:r>
            <a:r>
              <a:rPr lang="en-US" sz="2200" dirty="0"/>
              <a:t>(higher risk features) </a:t>
            </a:r>
            <a:r>
              <a:rPr lang="en-US" sz="2200" u="sng" dirty="0"/>
              <a:t>of </a:t>
            </a:r>
            <a:r>
              <a:rPr lang="en-US" sz="2200" u="sng" dirty="0" smtClean="0"/>
              <a:t>persistent disease and should </a:t>
            </a:r>
            <a:r>
              <a:rPr lang="en-US" sz="2200" u="sng" dirty="0"/>
              <a:t>be done </a:t>
            </a:r>
            <a:r>
              <a:rPr lang="en-US" sz="2200" u="sng" dirty="0" smtClean="0"/>
              <a:t>with123I </a:t>
            </a:r>
            <a:r>
              <a:rPr lang="en-US" sz="2200" u="sng" dirty="0"/>
              <a:t>or low </a:t>
            </a:r>
            <a:r>
              <a:rPr lang="en-US" sz="2200" u="sng" dirty="0" smtClean="0"/>
              <a:t>activity131I.</a:t>
            </a:r>
            <a:r>
              <a:rPr lang="en-US" sz="2200" dirty="0" smtClean="0"/>
              <a:t> </a:t>
            </a:r>
            <a:r>
              <a:rPr lang="en-US" sz="2200" b="1" dirty="0"/>
              <a:t>(Strong recommendation, Low-quality evidence</a:t>
            </a:r>
            <a:r>
              <a:rPr lang="en-US" sz="2200" b="1" dirty="0" smtClean="0"/>
              <a:t>)</a:t>
            </a:r>
          </a:p>
          <a:p>
            <a:pPr marL="457200" lvl="1" indent="0">
              <a:buNone/>
            </a:pPr>
            <a:endParaRPr lang="en-US" sz="2200" b="1" dirty="0" smtClean="0"/>
          </a:p>
          <a:p>
            <a:pPr lvl="1"/>
            <a:r>
              <a:rPr lang="en-US" sz="2200" dirty="0"/>
              <a:t>SPECT/CT RAI imaging is preferred over planar </a:t>
            </a:r>
            <a:r>
              <a:rPr lang="en-US" sz="2200" dirty="0" smtClean="0"/>
              <a:t>imaging </a:t>
            </a:r>
            <a:r>
              <a:rPr lang="en-US" sz="2200" dirty="0"/>
              <a:t>in patients with uptake on planar imaging to </a:t>
            </a:r>
            <a:r>
              <a:rPr lang="en-US" sz="2200" dirty="0" smtClean="0"/>
              <a:t>better anatomically </a:t>
            </a:r>
            <a:r>
              <a:rPr lang="en-US" sz="2200" dirty="0"/>
              <a:t>localize the RAI uptake and distinguish </a:t>
            </a:r>
            <a:r>
              <a:rPr lang="en-US" sz="2200" dirty="0" smtClean="0"/>
              <a:t>between likely tumors </a:t>
            </a:r>
            <a:r>
              <a:rPr lang="en-US" sz="2200" dirty="0"/>
              <a:t>and nonspeciﬁc </a:t>
            </a:r>
            <a:r>
              <a:rPr lang="en-US" sz="2200" dirty="0" smtClean="0"/>
              <a:t>uptake. </a:t>
            </a:r>
            <a:r>
              <a:rPr lang="en-US" sz="2200" b="1" dirty="0"/>
              <a:t>(Weak recommendation, Moderate-quality evidence)</a:t>
            </a:r>
          </a:p>
          <a:p>
            <a:pPr lvl="1"/>
            <a:endParaRPr lang="en-US" sz="1400" dirty="0"/>
          </a:p>
          <a:p>
            <a:pPr lvl="1"/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6165304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Haugen BR, Alexander EK, Bible </a:t>
            </a:r>
            <a:r>
              <a:rPr lang="en-US" sz="1600" dirty="0" smtClean="0"/>
              <a:t>KC, et al. </a:t>
            </a:r>
            <a:r>
              <a:rPr lang="en-US" sz="1600" dirty="0" smtClean="0"/>
              <a:t>ATA </a:t>
            </a:r>
            <a:r>
              <a:rPr lang="en-US" sz="1600" dirty="0"/>
              <a:t>thyroid </a:t>
            </a:r>
            <a:r>
              <a:rPr lang="en-US" sz="1600" dirty="0" smtClean="0"/>
              <a:t>nodule/DTC </a:t>
            </a:r>
            <a:r>
              <a:rPr lang="en-US" sz="1600" dirty="0"/>
              <a:t>guidelines. </a:t>
            </a:r>
            <a:r>
              <a:rPr lang="en-US" sz="1600" dirty="0" smtClean="0"/>
              <a:t>Thyroid 2016 26</a:t>
            </a:r>
            <a:r>
              <a:rPr lang="en-US" sz="1600" dirty="0"/>
              <a:t>,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2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5832648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FDG(</a:t>
            </a:r>
            <a:r>
              <a:rPr lang="en-US" sz="2400" b="1" dirty="0" err="1" smtClean="0"/>
              <a:t>Fludeoxyglucose</a:t>
            </a:r>
            <a:r>
              <a:rPr lang="en-US" sz="2400" b="1" dirty="0" smtClean="0"/>
              <a:t>)-</a:t>
            </a:r>
            <a:r>
              <a:rPr lang="en-US" sz="2400" b="1" dirty="0"/>
              <a:t>PET </a:t>
            </a:r>
            <a:r>
              <a:rPr lang="en-US" sz="2400" b="1" dirty="0" smtClean="0"/>
              <a:t>scanning</a:t>
            </a:r>
          </a:p>
          <a:p>
            <a:pPr marL="0" indent="0">
              <a:buNone/>
            </a:pPr>
            <a:endParaRPr lang="en-US" sz="2400" b="1" dirty="0" smtClean="0"/>
          </a:p>
          <a:p>
            <a:pPr lvl="1"/>
            <a:r>
              <a:rPr lang="en-US" sz="2400" dirty="0" smtClean="0"/>
              <a:t>FDG-PET </a:t>
            </a:r>
            <a:r>
              <a:rPr lang="en-US" sz="2400" dirty="0"/>
              <a:t>scanning </a:t>
            </a:r>
            <a:r>
              <a:rPr lang="en-US" sz="2400" u="sng" dirty="0"/>
              <a:t>should be considered</a:t>
            </a:r>
            <a:r>
              <a:rPr lang="en-US" sz="2400" dirty="0"/>
              <a:t> in </a:t>
            </a:r>
            <a:r>
              <a:rPr lang="en-US" sz="2400" u="sng" dirty="0" smtClean="0"/>
              <a:t>high risk DTC </a:t>
            </a:r>
            <a:r>
              <a:rPr lang="en-US" sz="2400" u="sng" dirty="0"/>
              <a:t>patients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elevated serum </a:t>
            </a:r>
            <a:r>
              <a:rPr lang="en-US" sz="2400" dirty="0" err="1">
                <a:solidFill>
                  <a:srgbClr val="FF0000"/>
                </a:solidFill>
              </a:rPr>
              <a:t>Tg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generally &gt;10 </a:t>
            </a:r>
            <a:r>
              <a:rPr lang="en-US" sz="2400" dirty="0">
                <a:solidFill>
                  <a:srgbClr val="FF0000"/>
                </a:solidFill>
              </a:rPr>
              <a:t>ng/mL)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negative RAI </a:t>
            </a:r>
            <a:r>
              <a:rPr lang="en-US" sz="2400" dirty="0" smtClean="0">
                <a:solidFill>
                  <a:srgbClr val="FF0000"/>
                </a:solidFill>
              </a:rPr>
              <a:t>imaging.</a:t>
            </a:r>
            <a:r>
              <a:rPr lang="en-US" sz="2400" dirty="0" smtClean="0"/>
              <a:t> </a:t>
            </a:r>
            <a:r>
              <a:rPr lang="en-US" sz="2400" b="1" dirty="0"/>
              <a:t>(Strong recommendation, Moderate-quality evidence</a:t>
            </a:r>
            <a:r>
              <a:rPr lang="en-US" sz="2400" b="1" dirty="0" smtClean="0"/>
              <a:t>)</a:t>
            </a:r>
          </a:p>
          <a:p>
            <a:pPr marL="457200" lvl="1" indent="0">
              <a:buNone/>
            </a:pPr>
            <a:endParaRPr lang="en-US" sz="2400" b="1" dirty="0" smtClean="0"/>
          </a:p>
          <a:p>
            <a:pPr lvl="1"/>
            <a:r>
              <a:rPr lang="en-US" sz="2400" dirty="0" smtClean="0"/>
              <a:t>FDG-PET </a:t>
            </a:r>
            <a:r>
              <a:rPr lang="en-US" sz="2400" dirty="0"/>
              <a:t>scanning </a:t>
            </a:r>
            <a:r>
              <a:rPr lang="en-US" sz="2400" u="sng" dirty="0"/>
              <a:t>may also be considered as 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smtClean="0"/>
              <a:t>a part </a:t>
            </a:r>
            <a:r>
              <a:rPr lang="en-US" sz="2400" dirty="0"/>
              <a:t>of </a:t>
            </a:r>
            <a:r>
              <a:rPr lang="en-US" sz="2400" u="sng" dirty="0"/>
              <a:t>initial staging in poorly differentiated </a:t>
            </a:r>
            <a:r>
              <a:rPr lang="en-US" sz="2400" u="sng" dirty="0" smtClean="0"/>
              <a:t>thyroid cancers </a:t>
            </a:r>
            <a:r>
              <a:rPr lang="en-US" sz="2400" dirty="0"/>
              <a:t>and invasive </a:t>
            </a:r>
            <a:r>
              <a:rPr lang="en-US" sz="2400" dirty="0" err="1" smtClean="0"/>
              <a:t>Hurthle</a:t>
            </a:r>
            <a:r>
              <a:rPr lang="en-US" sz="2400" dirty="0" smtClean="0"/>
              <a:t> </a:t>
            </a:r>
            <a:r>
              <a:rPr lang="en-US" sz="2400" dirty="0"/>
              <a:t>cell carcinomas, </a:t>
            </a:r>
            <a:r>
              <a:rPr lang="en-US" sz="2400" dirty="0" smtClean="0"/>
              <a:t>especially those </a:t>
            </a:r>
            <a:r>
              <a:rPr lang="en-US" sz="2400" dirty="0"/>
              <a:t>with other evidence of disease on imaging or </a:t>
            </a:r>
            <a:r>
              <a:rPr lang="en-US" sz="2400" dirty="0" smtClean="0"/>
              <a:t>because of </a:t>
            </a:r>
            <a:r>
              <a:rPr lang="en-US" sz="2400" u="sng" dirty="0"/>
              <a:t>elevated serum </a:t>
            </a:r>
            <a:r>
              <a:rPr lang="en-US" sz="2400" u="sng" dirty="0" err="1"/>
              <a:t>Tg</a:t>
            </a:r>
            <a:r>
              <a:rPr lang="en-US" sz="2400" u="sng" dirty="0"/>
              <a:t> levels</a:t>
            </a:r>
            <a:r>
              <a:rPr lang="en-US" sz="2400" dirty="0"/>
              <a:t>, (ii) a </a:t>
            </a:r>
            <a:r>
              <a:rPr lang="en-US" sz="2400" u="sng" dirty="0"/>
              <a:t>prognostic tool in </a:t>
            </a:r>
            <a:r>
              <a:rPr lang="en-US" sz="2400" u="sng" dirty="0" smtClean="0"/>
              <a:t>patients with </a:t>
            </a:r>
            <a:r>
              <a:rPr lang="en-US" sz="2400" u="sng" dirty="0"/>
              <a:t>metastatic disease</a:t>
            </a:r>
            <a:r>
              <a:rPr lang="en-US" sz="2400" dirty="0"/>
              <a:t> to identify lesions and </a:t>
            </a:r>
            <a:r>
              <a:rPr lang="en-US" sz="2400" dirty="0" smtClean="0"/>
              <a:t>patients at </a:t>
            </a:r>
            <a:r>
              <a:rPr lang="en-US" sz="2400" dirty="0"/>
              <a:t>highest risk for rapid disease progression </a:t>
            </a:r>
            <a:r>
              <a:rPr lang="en-US" sz="2400" dirty="0" smtClean="0"/>
              <a:t>and disease-speciﬁc </a:t>
            </a:r>
            <a:r>
              <a:rPr lang="en-US" sz="2400" dirty="0"/>
              <a:t>mortality, and (iii) an </a:t>
            </a:r>
            <a:r>
              <a:rPr lang="en-US" sz="2400" u="sng" dirty="0"/>
              <a:t>evaluation of </a:t>
            </a:r>
            <a:r>
              <a:rPr lang="en-US" sz="2400" u="sng" dirty="0" smtClean="0"/>
              <a:t>posttreatment response </a:t>
            </a:r>
            <a:r>
              <a:rPr lang="en-US" sz="2400" u="sng" dirty="0"/>
              <a:t>following systemic or local therapy </a:t>
            </a:r>
            <a:r>
              <a:rPr lang="en-US" sz="2400" u="sng" dirty="0" smtClean="0"/>
              <a:t>of metastatic </a:t>
            </a:r>
            <a:r>
              <a:rPr lang="en-US" sz="2400" u="sng" dirty="0"/>
              <a:t>or locally invasive disease</a:t>
            </a:r>
            <a:r>
              <a:rPr lang="en-US" sz="2400" dirty="0" smtClean="0"/>
              <a:t>. </a:t>
            </a:r>
            <a:r>
              <a:rPr lang="en-US" sz="2400" b="1" dirty="0" smtClean="0"/>
              <a:t>(</a:t>
            </a:r>
            <a:r>
              <a:rPr lang="en-US" sz="2400" b="1" dirty="0"/>
              <a:t>Weak recommendation, Low-quality evidence</a:t>
            </a:r>
            <a:r>
              <a:rPr lang="en-US" sz="2400" b="1" dirty="0" smtClean="0"/>
              <a:t>)</a:t>
            </a:r>
          </a:p>
          <a:p>
            <a:pPr lvl="1"/>
            <a:endParaRPr lang="en-US" sz="2400" b="1" dirty="0"/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To date, there is no evidence that TSH stimulation proves the prognostic value </a:t>
            </a:r>
            <a:r>
              <a:rPr lang="en-US" sz="2400" dirty="0" smtClean="0">
                <a:solidFill>
                  <a:srgbClr val="FF0000"/>
                </a:solidFill>
              </a:rPr>
              <a:t>of FDG-PET </a:t>
            </a:r>
            <a:r>
              <a:rPr lang="en-US" sz="2400" dirty="0">
                <a:solidFill>
                  <a:srgbClr val="FF0000"/>
                </a:solidFill>
              </a:rPr>
              <a:t>imaging.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552" y="6165304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Haugen BR, Alexander EK, Bible </a:t>
            </a:r>
            <a:r>
              <a:rPr lang="en-US" sz="1600" dirty="0" smtClean="0"/>
              <a:t>KC, et al. </a:t>
            </a:r>
            <a:r>
              <a:rPr lang="en-US" sz="1600" dirty="0" smtClean="0"/>
              <a:t>ATA </a:t>
            </a:r>
            <a:r>
              <a:rPr lang="en-US" sz="1600" dirty="0"/>
              <a:t>thyroid </a:t>
            </a:r>
            <a:r>
              <a:rPr lang="en-US" sz="1600" dirty="0" smtClean="0"/>
              <a:t>nodule/DTC </a:t>
            </a:r>
            <a:r>
              <a:rPr lang="en-US" sz="1600" dirty="0"/>
              <a:t>guidelines. </a:t>
            </a:r>
            <a:r>
              <a:rPr lang="en-US" sz="1600" dirty="0" smtClean="0"/>
              <a:t>Thyroid 2016 26</a:t>
            </a:r>
            <a:r>
              <a:rPr lang="en-US" sz="1600" dirty="0"/>
              <a:t>,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/>
              <a:t>CT and </a:t>
            </a:r>
            <a:r>
              <a:rPr lang="en-US" sz="3800" b="1" dirty="0" smtClean="0"/>
              <a:t>MRI</a:t>
            </a:r>
          </a:p>
          <a:p>
            <a:endParaRPr lang="en-US" sz="2400" b="1" dirty="0" smtClean="0"/>
          </a:p>
          <a:p>
            <a:pPr lvl="1"/>
            <a:r>
              <a:rPr lang="en-US" dirty="0" smtClean="0"/>
              <a:t>Cross-sectional imaging of the neck and upper chest (CT, MRI) with IV contrast </a:t>
            </a:r>
            <a:r>
              <a:rPr lang="en-US" u="sng" dirty="0" smtClean="0"/>
              <a:t>should be considered 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 in the setting of bulky and widely distributed </a:t>
            </a:r>
            <a:r>
              <a:rPr lang="en-US" dirty="0" smtClean="0">
                <a:solidFill>
                  <a:srgbClr val="FF0000"/>
                </a:solidFill>
              </a:rPr>
              <a:t>recurrent nodal disease where US may not completely delineate disease</a:t>
            </a:r>
            <a:r>
              <a:rPr lang="en-US" dirty="0" smtClean="0"/>
              <a:t>, (ii) in the assessment of possible invasive recurrent disease where </a:t>
            </a:r>
            <a:r>
              <a:rPr lang="en-US" dirty="0" smtClean="0">
                <a:solidFill>
                  <a:srgbClr val="FF0000"/>
                </a:solidFill>
              </a:rPr>
              <a:t>potential </a:t>
            </a:r>
            <a:r>
              <a:rPr lang="en-US" dirty="0" err="1" smtClean="0">
                <a:solidFill>
                  <a:srgbClr val="FF0000"/>
                </a:solidFill>
              </a:rPr>
              <a:t>aerodigestive</a:t>
            </a:r>
            <a:r>
              <a:rPr lang="en-US" dirty="0" smtClean="0">
                <a:solidFill>
                  <a:srgbClr val="FF0000"/>
                </a:solidFill>
              </a:rPr>
              <a:t> tract invasion requires</a:t>
            </a:r>
            <a:r>
              <a:rPr lang="en-US" dirty="0" smtClean="0"/>
              <a:t> complete assessment, or (iii)when neck </a:t>
            </a:r>
            <a:r>
              <a:rPr lang="en-US" dirty="0" smtClean="0">
                <a:solidFill>
                  <a:srgbClr val="FF0000"/>
                </a:solidFill>
              </a:rPr>
              <a:t>US is felt to be inadequately visualizing </a:t>
            </a:r>
            <a:r>
              <a:rPr lang="en-US" dirty="0" smtClean="0"/>
              <a:t>possible neck nodal disease (</a:t>
            </a:r>
            <a:r>
              <a:rPr lang="en-US" u="sng" dirty="0" smtClean="0"/>
              <a:t>high </a:t>
            </a:r>
            <a:r>
              <a:rPr lang="en-US" u="sng" dirty="0" err="1" smtClean="0"/>
              <a:t>Tg</a:t>
            </a:r>
            <a:r>
              <a:rPr lang="en-US" u="sng" dirty="0" smtClean="0"/>
              <a:t>, negative neck US</a:t>
            </a:r>
            <a:r>
              <a:rPr lang="en-US" dirty="0" smtClean="0"/>
              <a:t>). </a:t>
            </a:r>
            <a:r>
              <a:rPr lang="en-US" b="1" dirty="0"/>
              <a:t>(Strong recommendation, Moderate-quality evidence</a:t>
            </a:r>
            <a:r>
              <a:rPr lang="en-US" b="1" dirty="0" smtClean="0"/>
              <a:t>)</a:t>
            </a:r>
          </a:p>
          <a:p>
            <a:pPr lvl="1"/>
            <a:endParaRPr lang="en-US" b="1" dirty="0" smtClean="0"/>
          </a:p>
          <a:p>
            <a:pPr lvl="1"/>
            <a:r>
              <a:rPr lang="en-US" u="sng" dirty="0" smtClean="0"/>
              <a:t>CT </a:t>
            </a:r>
            <a:r>
              <a:rPr lang="en-US" u="sng" dirty="0"/>
              <a:t>imaging of the chest</a:t>
            </a:r>
            <a:r>
              <a:rPr lang="en-US" dirty="0"/>
              <a:t> without IV contrast (</a:t>
            </a:r>
            <a:r>
              <a:rPr lang="en-US" dirty="0" smtClean="0"/>
              <a:t>imaging </a:t>
            </a:r>
            <a:r>
              <a:rPr lang="en-US" dirty="0"/>
              <a:t>pulmonary parenchyma) or with IV contrast (to </a:t>
            </a:r>
            <a:r>
              <a:rPr lang="en-US" dirty="0" smtClean="0"/>
              <a:t>include the </a:t>
            </a:r>
            <a:r>
              <a:rPr lang="en-US" dirty="0"/>
              <a:t>mediastinum) should be considered in </a:t>
            </a:r>
            <a:r>
              <a:rPr lang="en-US" u="sng" dirty="0"/>
              <a:t>high </a:t>
            </a:r>
            <a:r>
              <a:rPr lang="en-US" u="sng" dirty="0" smtClean="0"/>
              <a:t>risk DTC </a:t>
            </a:r>
            <a:r>
              <a:rPr lang="en-US" u="sng" dirty="0"/>
              <a:t>patients with elevated serum </a:t>
            </a:r>
            <a:r>
              <a:rPr lang="en-US" u="sng" dirty="0" err="1"/>
              <a:t>Tg</a:t>
            </a:r>
            <a:r>
              <a:rPr lang="en-US" u="sng" dirty="0"/>
              <a:t> </a:t>
            </a:r>
            <a:r>
              <a:rPr lang="en-US" dirty="0"/>
              <a:t>(generally &gt;10 </a:t>
            </a:r>
            <a:r>
              <a:rPr lang="en-US" dirty="0" smtClean="0"/>
              <a:t>ng/ mL</a:t>
            </a:r>
            <a:r>
              <a:rPr lang="en-US" dirty="0"/>
              <a:t>) or </a:t>
            </a:r>
            <a:r>
              <a:rPr lang="en-US" u="sng" dirty="0"/>
              <a:t>rising </a:t>
            </a:r>
            <a:r>
              <a:rPr lang="en-US" u="sng" dirty="0" err="1"/>
              <a:t>Tg</a:t>
            </a:r>
            <a:r>
              <a:rPr lang="en-US" u="sng" dirty="0"/>
              <a:t> antibodies with or without negative </a:t>
            </a:r>
            <a:r>
              <a:rPr lang="en-US" u="sng" dirty="0" smtClean="0"/>
              <a:t>RAI imaging. </a:t>
            </a:r>
            <a:r>
              <a:rPr lang="en-US" b="1" dirty="0"/>
              <a:t>(Strong recommendation, Moderate-quality evidence)</a:t>
            </a:r>
          </a:p>
          <a:p>
            <a:pPr lvl="1"/>
            <a:endParaRPr lang="en-US" b="1" dirty="0"/>
          </a:p>
          <a:p>
            <a:pPr lvl="1"/>
            <a:r>
              <a:rPr lang="en-US" dirty="0" smtClean="0"/>
              <a:t>Imaging </a:t>
            </a:r>
            <a:r>
              <a:rPr lang="en-US" dirty="0"/>
              <a:t>of other organs including MRI brain, </a:t>
            </a:r>
            <a:r>
              <a:rPr lang="en-US" dirty="0" smtClean="0"/>
              <a:t>MR skeletal </a:t>
            </a:r>
            <a:r>
              <a:rPr lang="en-US" dirty="0"/>
              <a:t>survey, and/or CT or MRI of the abdomen </a:t>
            </a:r>
            <a:r>
              <a:rPr lang="en-US" dirty="0" smtClean="0"/>
              <a:t>should be </a:t>
            </a:r>
            <a:r>
              <a:rPr lang="en-US" dirty="0"/>
              <a:t>considered in high-risk DTC patients with </a:t>
            </a:r>
            <a:r>
              <a:rPr lang="en-US" dirty="0" smtClean="0"/>
              <a:t>elevated serum </a:t>
            </a:r>
            <a:r>
              <a:rPr lang="en-US" dirty="0" err="1"/>
              <a:t>Tg</a:t>
            </a:r>
            <a:r>
              <a:rPr lang="en-US" dirty="0"/>
              <a:t> (generally &gt;10 ng/mL) and negative neck </a:t>
            </a:r>
            <a:r>
              <a:rPr lang="en-US" dirty="0" smtClean="0"/>
              <a:t>and chest </a:t>
            </a:r>
            <a:r>
              <a:rPr lang="en-US" dirty="0"/>
              <a:t>imaging who have symptoms referable to those </a:t>
            </a:r>
            <a:r>
              <a:rPr lang="en-US" dirty="0" smtClean="0"/>
              <a:t>organs or </a:t>
            </a:r>
            <a:r>
              <a:rPr lang="en-US" dirty="0"/>
              <a:t>who are being prepared for TSH-stimulated </a:t>
            </a:r>
            <a:r>
              <a:rPr lang="en-US" dirty="0" smtClean="0"/>
              <a:t>RAI therapy </a:t>
            </a:r>
            <a:r>
              <a:rPr lang="en-US" dirty="0"/>
              <a:t>(withdrawal or </a:t>
            </a:r>
            <a:r>
              <a:rPr lang="en-US" dirty="0" err="1"/>
              <a:t>rhTSH</a:t>
            </a:r>
            <a:r>
              <a:rPr lang="en-US" dirty="0"/>
              <a:t>) and may be at risk </a:t>
            </a:r>
            <a:r>
              <a:rPr lang="en-US" dirty="0" smtClean="0"/>
              <a:t>for complications </a:t>
            </a:r>
            <a:r>
              <a:rPr lang="en-US" dirty="0"/>
              <a:t>of tumor swelling</a:t>
            </a:r>
            <a:r>
              <a:rPr lang="en-US" dirty="0" smtClean="0"/>
              <a:t>. </a:t>
            </a:r>
            <a:r>
              <a:rPr lang="en-US" b="1" dirty="0"/>
              <a:t>(Strong recommendation, Low-quality evidence)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5996226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Haugen BR, Alexander EK, Bible </a:t>
            </a:r>
            <a:r>
              <a:rPr lang="en-US" sz="1600" dirty="0" smtClean="0"/>
              <a:t>KC, et al. </a:t>
            </a:r>
            <a:r>
              <a:rPr lang="en-US" sz="1600" dirty="0" smtClean="0"/>
              <a:t>ATA </a:t>
            </a:r>
            <a:r>
              <a:rPr lang="en-US" sz="1600" dirty="0"/>
              <a:t>thyroid </a:t>
            </a:r>
            <a:r>
              <a:rPr lang="en-US" sz="1600" dirty="0" smtClean="0"/>
              <a:t>nodule/DTC </a:t>
            </a:r>
            <a:r>
              <a:rPr lang="en-US" sz="1600" dirty="0"/>
              <a:t>guidelines. </a:t>
            </a:r>
            <a:r>
              <a:rPr lang="en-US" sz="1600" dirty="0" smtClean="0"/>
              <a:t>Thyroid 2016 26</a:t>
            </a:r>
            <a:r>
              <a:rPr lang="en-US" sz="1600" dirty="0"/>
              <a:t>, </a:t>
            </a:r>
            <a:r>
              <a:rPr lang="en-US" sz="1600" dirty="0" smtClean="0"/>
              <a:t>1</a:t>
            </a:r>
            <a:endParaRPr lang="en-US" sz="1600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40" y="1052736"/>
            <a:ext cx="7623395" cy="45259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Imaging </a:t>
            </a:r>
            <a:r>
              <a:rPr lang="en-US" sz="2400" dirty="0"/>
              <a:t>techniques are used for follow up of different thyroid cancer treatment strategies including ethanol therapy which has been widely employed for treatment of the </a:t>
            </a:r>
            <a:r>
              <a:rPr lang="en-US" sz="2400" dirty="0" smtClean="0"/>
              <a:t>disease.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Assessed the efficacy of percutaneous </a:t>
            </a:r>
            <a:r>
              <a:rPr lang="en-US" sz="2400" dirty="0">
                <a:solidFill>
                  <a:srgbClr val="FF0000"/>
                </a:solidFill>
              </a:rPr>
              <a:t>ethanol injection </a:t>
            </a:r>
            <a:r>
              <a:rPr lang="en-US" sz="2400" dirty="0"/>
              <a:t>in treating autonomous thyroid nodules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35 patients </a:t>
            </a:r>
            <a:r>
              <a:rPr lang="en-US" sz="2400" dirty="0"/>
              <a:t>diagnosed by technetium-99 scanning with </a:t>
            </a:r>
            <a:r>
              <a:rPr lang="en-US" sz="2400" dirty="0" err="1"/>
              <a:t>hyperfunctioning</a:t>
            </a:r>
            <a:r>
              <a:rPr lang="en-US" sz="2400" dirty="0"/>
              <a:t> nodules and suppressed sensitive TSH (</a:t>
            </a:r>
            <a:r>
              <a:rPr lang="en-US" sz="2400" dirty="0" err="1"/>
              <a:t>sTSH</a:t>
            </a:r>
            <a:r>
              <a:rPr lang="en-US" sz="2400" dirty="0"/>
              <a:t>) were given sterile ethanol injections under ultrasound guidance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Our findings indicate that ethanol injection is an </a:t>
            </a:r>
            <a:r>
              <a:rPr lang="en-US" sz="2400" dirty="0">
                <a:solidFill>
                  <a:srgbClr val="FF0000"/>
                </a:solidFill>
              </a:rPr>
              <a:t>alternative to surgery or radioactive iodine in the treatment </a:t>
            </a:r>
            <a:r>
              <a:rPr lang="en-US" sz="2400" dirty="0"/>
              <a:t>of autonomous thyroid nodules.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40" y="5661248"/>
            <a:ext cx="766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Larijani</a:t>
            </a:r>
            <a:r>
              <a:rPr lang="en-US" sz="1600" b="1" dirty="0"/>
              <a:t> B</a:t>
            </a:r>
            <a:r>
              <a:rPr lang="en-US" sz="1600" dirty="0"/>
              <a:t>, </a:t>
            </a:r>
            <a:r>
              <a:rPr lang="en-US" sz="1600" dirty="0" err="1"/>
              <a:t>Pajouhi</a:t>
            </a:r>
            <a:r>
              <a:rPr lang="en-US" sz="1600" dirty="0"/>
              <a:t> M, </a:t>
            </a:r>
            <a:r>
              <a:rPr lang="en-US" sz="1600" dirty="0" err="1"/>
              <a:t>Ghanaati</a:t>
            </a:r>
            <a:r>
              <a:rPr lang="en-US" sz="1600" dirty="0"/>
              <a:t> H, </a:t>
            </a:r>
            <a:r>
              <a:rPr lang="en-US" sz="1600" dirty="0" err="1"/>
              <a:t>Bastanhagh</a:t>
            </a:r>
            <a:r>
              <a:rPr lang="en-US" sz="1600" dirty="0"/>
              <a:t> MH, et al. Treatment of </a:t>
            </a:r>
            <a:r>
              <a:rPr lang="en-US" sz="1600" dirty="0" err="1"/>
              <a:t>hyperfunctioning</a:t>
            </a:r>
            <a:r>
              <a:rPr lang="en-US" sz="1600" dirty="0"/>
              <a:t> thyroid nodules by percutaneous ethanol injection. </a:t>
            </a:r>
            <a:r>
              <a:rPr lang="it-IT" sz="1600" dirty="0" smtClean="0">
                <a:solidFill>
                  <a:prstClr val="black"/>
                </a:solidFill>
              </a:rPr>
              <a:t>BMC </a:t>
            </a:r>
            <a:r>
              <a:rPr lang="it-IT" sz="1600" dirty="0">
                <a:solidFill>
                  <a:prstClr val="black"/>
                </a:solidFill>
              </a:rPr>
              <a:t>Endocr Disord. </a:t>
            </a:r>
            <a:r>
              <a:rPr lang="it-IT" sz="1600" dirty="0">
                <a:solidFill>
                  <a:prstClr val="black"/>
                </a:solidFill>
              </a:rPr>
              <a:t>2002 Dec 6;2(1):3.</a:t>
            </a:r>
            <a:endParaRPr lang="en-US" sz="1600" dirty="0">
              <a:solidFill>
                <a:srgbClr val="2D2E2D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3533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Ethanol injection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29498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5842992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Molecular aspects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8363272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Similar to other malignancies, a </a:t>
            </a:r>
            <a:r>
              <a:rPr lang="en-US" sz="2400" dirty="0">
                <a:solidFill>
                  <a:srgbClr val="FF0000"/>
                </a:solidFill>
              </a:rPr>
              <a:t>multidisciplinary approach </a:t>
            </a:r>
            <a:r>
              <a:rPr lang="en-US" sz="2400" dirty="0"/>
              <a:t>is necessary for diagnosis, </a:t>
            </a:r>
            <a:r>
              <a:rPr lang="en-US" sz="2400" dirty="0">
                <a:solidFill>
                  <a:srgbClr val="FF0000"/>
                </a:solidFill>
              </a:rPr>
              <a:t>treatment and follow-up</a:t>
            </a:r>
            <a:r>
              <a:rPr lang="en-US" sz="2400" dirty="0"/>
              <a:t> of  thyroid cancers and </a:t>
            </a:r>
            <a:r>
              <a:rPr lang="en-US" sz="2400" dirty="0">
                <a:solidFill>
                  <a:srgbClr val="FF0000"/>
                </a:solidFill>
              </a:rPr>
              <a:t>molecular </a:t>
            </a:r>
            <a:r>
              <a:rPr lang="en-US" sz="2400" dirty="0" smtClean="0">
                <a:solidFill>
                  <a:srgbClr val="FF0000"/>
                </a:solidFill>
              </a:rPr>
              <a:t>techniques</a:t>
            </a:r>
            <a:r>
              <a:rPr lang="en-US" sz="2400" dirty="0" smtClean="0"/>
              <a:t> </a:t>
            </a:r>
            <a:r>
              <a:rPr lang="en-US" sz="2400" dirty="0"/>
              <a:t>can play a key role in this </a:t>
            </a:r>
            <a:r>
              <a:rPr lang="en-US" sz="2400" dirty="0" smtClean="0"/>
              <a:t>regard.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Increased </a:t>
            </a:r>
            <a:r>
              <a:rPr lang="en-US" sz="2400" dirty="0">
                <a:solidFill>
                  <a:srgbClr val="FF0000"/>
                </a:solidFill>
              </a:rPr>
              <a:t>understanding of thyroid CSCs</a:t>
            </a:r>
            <a:r>
              <a:rPr lang="en-US" sz="2400" dirty="0"/>
              <a:t> will provide a structure for the discovery of </a:t>
            </a:r>
            <a:r>
              <a:rPr lang="en-US" sz="2400" dirty="0" smtClean="0">
                <a:solidFill>
                  <a:srgbClr val="FF0000"/>
                </a:solidFill>
              </a:rPr>
              <a:t>biomarkers and drugs </a:t>
            </a:r>
            <a:r>
              <a:rPr lang="en-US" sz="2400" dirty="0"/>
              <a:t>which will result in aids for patients with anaplastic thyroid cancer.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Case </a:t>
            </a:r>
            <a:r>
              <a:rPr lang="en-US" sz="2400" dirty="0"/>
              <a:t>differences might be originated from </a:t>
            </a:r>
            <a:r>
              <a:rPr lang="en-US" sz="2400" dirty="0">
                <a:solidFill>
                  <a:srgbClr val="FF0000"/>
                </a:solidFill>
              </a:rPr>
              <a:t>different genetic </a:t>
            </a:r>
            <a:r>
              <a:rPr lang="en-US" sz="2400" dirty="0" smtClean="0">
                <a:solidFill>
                  <a:srgbClr val="FF0000"/>
                </a:solidFill>
              </a:rPr>
              <a:t>backgrounds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62373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Haghpanah</a:t>
            </a:r>
            <a:r>
              <a:rPr lang="en-US" sz="1400" dirty="0"/>
              <a:t> </a:t>
            </a:r>
            <a:r>
              <a:rPr lang="en-US" sz="1400" dirty="0" smtClean="0"/>
              <a:t>V,  </a:t>
            </a:r>
            <a:r>
              <a:rPr lang="en-US" sz="1400" dirty="0" err="1" smtClean="0"/>
              <a:t>Fallah</a:t>
            </a:r>
            <a:r>
              <a:rPr lang="en-US" sz="1400" dirty="0" smtClean="0"/>
              <a:t> P., </a:t>
            </a:r>
            <a:r>
              <a:rPr lang="en-US" sz="1400" dirty="0" err="1" smtClean="0"/>
              <a:t>Tavakoli</a:t>
            </a:r>
            <a:r>
              <a:rPr lang="en-US" sz="1400" dirty="0" smtClean="0"/>
              <a:t> R, </a:t>
            </a:r>
            <a:r>
              <a:rPr lang="en-US" sz="1400" b="1" dirty="0" err="1" smtClean="0"/>
              <a:t>Larijani</a:t>
            </a:r>
            <a:r>
              <a:rPr lang="en-US" sz="1400" b="1" dirty="0" smtClean="0"/>
              <a:t> B</a:t>
            </a:r>
            <a:r>
              <a:rPr lang="en-US" sz="1400" dirty="0" smtClean="0"/>
              <a:t>. </a:t>
            </a:r>
            <a:r>
              <a:rPr lang="en-US" sz="1400" dirty="0"/>
              <a:t>Antisense-miR-21 enhances differentiation/apoptosis and reduces cancer </a:t>
            </a:r>
            <a:r>
              <a:rPr lang="en-US" sz="1400" dirty="0" err="1"/>
              <a:t>stemness</a:t>
            </a:r>
            <a:r>
              <a:rPr lang="en-US" sz="1400" dirty="0"/>
              <a:t> state on anaplastic thyroid </a:t>
            </a:r>
            <a:r>
              <a:rPr lang="en-US" sz="1400" dirty="0" err="1"/>
              <a:t>cancer.Tumor</a:t>
            </a:r>
            <a:r>
              <a:rPr lang="en-US" sz="1400" dirty="0"/>
              <a:t> Biology</a:t>
            </a:r>
            <a:r>
              <a:rPr lang="en-US" sz="1400" dirty="0" smtClean="0"/>
              <a:t>. 2015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28082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en-US" dirty="0"/>
              <a:t>Imaging Types in DTC Include Cervical ultrasonography (</a:t>
            </a:r>
            <a:r>
              <a:rPr lang="en-US" dirty="0" smtClean="0"/>
              <a:t>US)whole-body </a:t>
            </a:r>
            <a:r>
              <a:rPr lang="en-US" dirty="0"/>
              <a:t>RAI </a:t>
            </a:r>
            <a:r>
              <a:rPr lang="en-US" dirty="0" smtClean="0"/>
              <a:t>scan FDG(</a:t>
            </a:r>
            <a:r>
              <a:rPr lang="en-US" dirty="0" err="1" smtClean="0"/>
              <a:t>Fludeoxyglucose</a:t>
            </a:r>
            <a:r>
              <a:rPr lang="en-US" dirty="0"/>
              <a:t>)-PET </a:t>
            </a:r>
            <a:r>
              <a:rPr lang="en-US" dirty="0" smtClean="0"/>
              <a:t>scan CT </a:t>
            </a:r>
            <a:r>
              <a:rPr lang="en-US" dirty="0"/>
              <a:t>and </a:t>
            </a:r>
            <a:r>
              <a:rPr lang="en-US" dirty="0" smtClean="0"/>
              <a:t>MRI.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Greater imaging use clearly contributes to increased costs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1176" y="332656"/>
            <a:ext cx="3106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Conclusion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09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701" y="476672"/>
            <a:ext cx="7355160" cy="11381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Ultrasonography plays an important role in the </a:t>
            </a:r>
            <a:r>
              <a:rPr lang="en-US" sz="2800" dirty="0" smtClean="0">
                <a:solidFill>
                  <a:srgbClr val="FF0000"/>
                </a:solidFill>
              </a:rPr>
              <a:t>assessment of lymph node status </a:t>
            </a:r>
            <a:r>
              <a:rPr lang="en-US" sz="2800" dirty="0" smtClean="0"/>
              <a:t>in patients with thyroid nodules or newly diagnosed thyroid cancer.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In the </a:t>
            </a:r>
            <a:r>
              <a:rPr lang="en-US" sz="2800" dirty="0" smtClean="0">
                <a:solidFill>
                  <a:srgbClr val="FF0000"/>
                </a:solidFill>
              </a:rPr>
              <a:t>detection of recurrent disease </a:t>
            </a:r>
            <a:r>
              <a:rPr lang="en-US" sz="2800" dirty="0" smtClean="0"/>
              <a:t>in treated thyroid cancer patients.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</a:rPr>
              <a:t>Cervical lymph nodes </a:t>
            </a:r>
            <a:r>
              <a:rPr lang="en-US" sz="2800" dirty="0" smtClean="0"/>
              <a:t>are the most common site of recurrent papillary thyroid cancer.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5536" y="5589240"/>
            <a:ext cx="8280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Schneider DF, Chen H. New developments in the diagnosis and treatment of thyroid cancer. CA Cancer J </a:t>
            </a:r>
            <a:r>
              <a:rPr lang="en-US" sz="1400" dirty="0" err="1"/>
              <a:t>Clin</a:t>
            </a:r>
            <a:r>
              <a:rPr lang="en-US" sz="1400" dirty="0"/>
              <a:t>. 2013 ;63(6):374-94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Torabi</a:t>
            </a:r>
            <a:r>
              <a:rPr lang="en-US" sz="1400" dirty="0"/>
              <a:t> M1, Aquino SL, </a:t>
            </a:r>
            <a:r>
              <a:rPr lang="en-US" sz="1400" dirty="0" err="1"/>
              <a:t>Harisinghani</a:t>
            </a:r>
            <a:r>
              <a:rPr lang="en-US" sz="1400" dirty="0"/>
              <a:t> MG. Current concepts in lymph node imaging. J </a:t>
            </a:r>
            <a:r>
              <a:rPr lang="en-US" sz="1400" dirty="0" err="1"/>
              <a:t>Nucl</a:t>
            </a:r>
            <a:r>
              <a:rPr lang="en-US" sz="1400" dirty="0"/>
              <a:t> Med. 2004 ;45(9):1509-18.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Vahid\Downloads\341457_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6431850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i="1" dirty="0" smtClean="0">
                <a:solidFill>
                  <a:prstClr val="white"/>
                </a:solidFill>
                <a:cs typeface="B Roya" panose="00000400000000000000" pitchFamily="2" charset="-78"/>
              </a:rPr>
              <a:t>مسجد </a:t>
            </a:r>
            <a:r>
              <a:rPr lang="fa-IR" sz="1600" i="1" dirty="0" err="1" smtClean="0">
                <a:solidFill>
                  <a:prstClr val="white"/>
                </a:solidFill>
                <a:cs typeface="B Roya" panose="00000400000000000000" pitchFamily="2" charset="-78"/>
              </a:rPr>
              <a:t>نصیرالملک</a:t>
            </a:r>
            <a:r>
              <a:rPr lang="fa-IR" sz="1600" i="1" dirty="0" smtClean="0">
                <a:solidFill>
                  <a:prstClr val="white"/>
                </a:solidFill>
                <a:cs typeface="B Roya" panose="00000400000000000000" pitchFamily="2" charset="-78"/>
              </a:rPr>
              <a:t>،</a:t>
            </a:r>
            <a:r>
              <a:rPr lang="fa-IR" sz="1600" dirty="0" smtClean="0">
                <a:solidFill>
                  <a:prstClr val="white"/>
                </a:solidFill>
                <a:cs typeface="B Roya" panose="00000400000000000000" pitchFamily="2" charset="-78"/>
              </a:rPr>
              <a:t> شیراز</a:t>
            </a:r>
            <a:endParaRPr lang="en-US" sz="1600" dirty="0">
              <a:solidFill>
                <a:prstClr val="white"/>
              </a:solidFill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8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0610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Benign lymph nodes </a:t>
            </a:r>
            <a:r>
              <a:rPr lang="en-US" dirty="0" smtClean="0"/>
              <a:t>tend to be </a:t>
            </a:r>
            <a:r>
              <a:rPr lang="en-US" dirty="0" smtClean="0">
                <a:solidFill>
                  <a:srgbClr val="FF0000"/>
                </a:solidFill>
              </a:rPr>
              <a:t>thin and oval </a:t>
            </a:r>
            <a:r>
              <a:rPr lang="en-US" dirty="0" smtClean="0"/>
              <a:t>in shape and have an </a:t>
            </a:r>
            <a:r>
              <a:rPr lang="en-US" dirty="0" smtClean="0">
                <a:solidFill>
                  <a:srgbClr val="FF0000"/>
                </a:solidFill>
              </a:rPr>
              <a:t>echogenic hilum.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Malignant ones </a:t>
            </a:r>
            <a:r>
              <a:rPr lang="en-US" dirty="0" smtClean="0"/>
              <a:t>may have </a:t>
            </a:r>
            <a:r>
              <a:rPr lang="en-US" dirty="0" err="1" smtClean="0">
                <a:solidFill>
                  <a:srgbClr val="FF0000"/>
                </a:solidFill>
              </a:rPr>
              <a:t>microcalcifications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cystic regions</a:t>
            </a:r>
            <a:r>
              <a:rPr lang="en-US" dirty="0" smtClean="0"/>
              <a:t>, are </a:t>
            </a:r>
            <a:r>
              <a:rPr lang="en-US" dirty="0" smtClean="0">
                <a:solidFill>
                  <a:srgbClr val="FF0000"/>
                </a:solidFill>
              </a:rPr>
              <a:t>"plump" or rounded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lack a defined hilum</a:t>
            </a:r>
            <a:r>
              <a:rPr lang="en-US" dirty="0" smtClean="0"/>
              <a:t>, and may be </a:t>
            </a:r>
            <a:r>
              <a:rPr lang="en-US" dirty="0" smtClean="0">
                <a:solidFill>
                  <a:srgbClr val="FF0000"/>
                </a:solidFill>
              </a:rPr>
              <a:t>intensely vascular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578" y="5716994"/>
            <a:ext cx="7943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Schneider DF, Chen H. New developments in the diagnosis and treatment of thyroid cancer. CA Cancer J </a:t>
            </a:r>
            <a:r>
              <a:rPr lang="en-US" sz="1400" dirty="0" err="1"/>
              <a:t>Clin</a:t>
            </a:r>
            <a:r>
              <a:rPr lang="en-US" sz="1400" dirty="0"/>
              <a:t>. 2013 ;63(6):374-94</a:t>
            </a:r>
            <a:r>
              <a:rPr lang="en-US" sz="1400" dirty="0" smtClean="0"/>
              <a:t>.</a:t>
            </a:r>
          </a:p>
          <a:p>
            <a:r>
              <a:rPr lang="en-US" sz="1400" dirty="0" err="1"/>
              <a:t>Torabi</a:t>
            </a:r>
            <a:r>
              <a:rPr lang="en-US" sz="1400" dirty="0"/>
              <a:t> M1, Aquino SL, </a:t>
            </a:r>
            <a:r>
              <a:rPr lang="en-US" sz="1400" dirty="0" err="1"/>
              <a:t>Harisinghani</a:t>
            </a:r>
            <a:r>
              <a:rPr lang="en-US" sz="1400" dirty="0"/>
              <a:t> MG. Current concepts in lymph node imaging. J </a:t>
            </a:r>
            <a:r>
              <a:rPr lang="en-US" sz="1400" dirty="0" err="1"/>
              <a:t>Nucl</a:t>
            </a:r>
            <a:r>
              <a:rPr lang="en-US" sz="1400" dirty="0"/>
              <a:t> Med. 2004 ;45(9):1509-18.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Cervical </a:t>
            </a:r>
            <a:r>
              <a:rPr lang="en-US" sz="4000" dirty="0" err="1" smtClean="0"/>
              <a:t>ultrasonography</a:t>
            </a:r>
            <a:r>
              <a:rPr lang="en-US" sz="4000" dirty="0" smtClean="0"/>
              <a:t> (US)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7293"/>
            <a:ext cx="8424936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There are </a:t>
            </a:r>
            <a:r>
              <a:rPr lang="en-US" sz="2400" dirty="0" err="1" smtClean="0"/>
              <a:t>sonographic</a:t>
            </a:r>
            <a:r>
              <a:rPr lang="en-US" sz="2400" dirty="0" smtClean="0"/>
              <a:t> features of </a:t>
            </a:r>
            <a:r>
              <a:rPr lang="en-US" sz="2400" dirty="0" err="1" smtClean="0"/>
              <a:t>adenopathy</a:t>
            </a:r>
            <a:r>
              <a:rPr lang="en-US" sz="2400" dirty="0" smtClean="0"/>
              <a:t> that have a reasonably </a:t>
            </a:r>
            <a:r>
              <a:rPr lang="en-US" sz="2400" dirty="0" smtClean="0">
                <a:solidFill>
                  <a:srgbClr val="FF0000"/>
                </a:solidFill>
              </a:rPr>
              <a:t>high specificity </a:t>
            </a:r>
            <a:r>
              <a:rPr lang="en-US" sz="2400" dirty="0" smtClean="0"/>
              <a:t>for malignancy but </a:t>
            </a:r>
            <a:r>
              <a:rPr lang="en-US" sz="2400" dirty="0" smtClean="0">
                <a:solidFill>
                  <a:srgbClr val="FF0000"/>
                </a:solidFill>
              </a:rPr>
              <a:t>lesser sensitivity.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</a:t>
            </a:r>
            <a:r>
              <a:rPr lang="en-US" sz="2400" dirty="0" smtClean="0"/>
              <a:t>n a study of </a:t>
            </a:r>
            <a:r>
              <a:rPr lang="en-US" sz="2400" dirty="0" smtClean="0">
                <a:solidFill>
                  <a:srgbClr val="FF0000"/>
                </a:solidFill>
              </a:rPr>
              <a:t>56 lymph nodes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28 benign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28 malignant</a:t>
            </a:r>
            <a:r>
              <a:rPr lang="en-US" sz="2400" dirty="0" smtClean="0"/>
              <a:t>) from patients who had a thyroidectomy for </a:t>
            </a:r>
            <a:r>
              <a:rPr lang="en-US" sz="2400" dirty="0" smtClean="0"/>
              <a:t>cancer.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Of </a:t>
            </a:r>
            <a:r>
              <a:rPr lang="en-US" sz="2400" dirty="0" smtClean="0"/>
              <a:t>8 </a:t>
            </a:r>
            <a:r>
              <a:rPr lang="en-US" sz="2400" dirty="0" err="1" smtClean="0"/>
              <a:t>sonographic</a:t>
            </a:r>
            <a:r>
              <a:rPr lang="en-US" sz="2400" dirty="0" smtClean="0"/>
              <a:t> characteristics that were examined for sensitivity and specificity, </a:t>
            </a:r>
            <a:r>
              <a:rPr lang="en-US" sz="2400" u="sng" dirty="0" smtClean="0"/>
              <a:t>cystic appearance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100 % specific but only 11 % sensitive</a:t>
            </a:r>
            <a:r>
              <a:rPr lang="en-US" sz="2400" dirty="0" smtClean="0"/>
              <a:t>), </a:t>
            </a:r>
            <a:r>
              <a:rPr lang="en-US" sz="2400" u="sng" dirty="0" smtClean="0"/>
              <a:t>bright </a:t>
            </a:r>
            <a:r>
              <a:rPr lang="en-US" sz="2400" u="sng" dirty="0" err="1" smtClean="0"/>
              <a:t>hyperechoic</a:t>
            </a:r>
            <a:r>
              <a:rPr lang="en-US" sz="2400" u="sng" dirty="0" smtClean="0"/>
              <a:t> spots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100 %specific, 46 % sensitive</a:t>
            </a:r>
            <a:r>
              <a:rPr lang="en-US" sz="2400" dirty="0" smtClean="0"/>
              <a:t>)</a:t>
            </a:r>
            <a:r>
              <a:rPr lang="en-US" sz="2400" dirty="0">
                <a:solidFill>
                  <a:srgbClr val="00B050"/>
                </a:solidFill>
              </a:rPr>
              <a:t> loss of a fatty hilum, and peripheral vascularization were determined to be major ultrasound criteria of lymph node malignancy, while round shape, </a:t>
            </a:r>
            <a:r>
              <a:rPr lang="en-US" sz="2400" dirty="0" err="1">
                <a:solidFill>
                  <a:srgbClr val="00B050"/>
                </a:solidFill>
              </a:rPr>
              <a:t>hypoechogenicity</a:t>
            </a:r>
            <a:r>
              <a:rPr lang="en-US" sz="2400" dirty="0">
                <a:solidFill>
                  <a:srgbClr val="00B050"/>
                </a:solidFill>
              </a:rPr>
              <a:t>, or the loss of </a:t>
            </a:r>
            <a:r>
              <a:rPr lang="en-US" sz="2400" dirty="0" err="1">
                <a:solidFill>
                  <a:srgbClr val="00B050"/>
                </a:solidFill>
              </a:rPr>
              <a:t>hyperechoic</a:t>
            </a:r>
            <a:r>
              <a:rPr lang="en-US" sz="2400" dirty="0">
                <a:solidFill>
                  <a:srgbClr val="00B050"/>
                </a:solidFill>
              </a:rPr>
              <a:t> hilum were minor criteria.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0289-FF94-44DF-AFF9-DC9A76EDC4F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0252" y="5805264"/>
            <a:ext cx="79438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Leboulleux</a:t>
            </a:r>
            <a:r>
              <a:rPr lang="en-US" sz="1400" dirty="0"/>
              <a:t> S, Girard E, Rose M, et al. Ultrasound criteria of malignancy for cervical lymph nodes in patients followed up for differentiated thyroid cancer. J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Endocrinol</a:t>
            </a:r>
            <a:r>
              <a:rPr lang="en-US" sz="1400" dirty="0"/>
              <a:t> </a:t>
            </a:r>
            <a:r>
              <a:rPr lang="en-US" sz="1400" dirty="0" err="1"/>
              <a:t>Metab</a:t>
            </a:r>
            <a:r>
              <a:rPr lang="en-US" sz="1400" dirty="0"/>
              <a:t> 2007; 92:3590</a:t>
            </a:r>
            <a:r>
              <a:rPr lang="en-US" sz="1400" dirty="0" smtClean="0"/>
              <a:t>.</a:t>
            </a:r>
            <a:endParaRPr lang="en-US" sz="1400" dirty="0"/>
          </a:p>
          <a:p>
            <a:r>
              <a:rPr lang="en-US" sz="1400" dirty="0"/>
              <a:t>Kessler A, Rappaport Y, Blank A, et al. Cystic appearance of cervical lymph nodes is characteristic of metastatic papillary thyroid carcinoma. J </a:t>
            </a:r>
            <a:r>
              <a:rPr lang="en-US" sz="1400" dirty="0" err="1"/>
              <a:t>Clin</a:t>
            </a:r>
            <a:r>
              <a:rPr lang="en-US" sz="1400" dirty="0"/>
              <a:t> Ultrasound 2003; 31:21.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5225</Words>
  <Application>Microsoft Office PowerPoint</Application>
  <PresentationFormat>On-screen Show (4:3)</PresentationFormat>
  <Paragraphs>366</Paragraphs>
  <Slides>70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Imaging techniques in thyroid cancer follow-up</vt:lpstr>
      <vt:lpstr>Outline </vt:lpstr>
      <vt:lpstr>PowerPoint Presentation</vt:lpstr>
      <vt:lpstr>PowerPoint Presentation</vt:lpstr>
      <vt:lpstr>Imaging Types</vt:lpstr>
      <vt:lpstr>Cervical ultrasonography (US)</vt:lpstr>
      <vt:lpstr>Cervical ultrasonography (US)</vt:lpstr>
      <vt:lpstr>Cervical ultrasonography (US)</vt:lpstr>
      <vt:lpstr>PowerPoint Presentation</vt:lpstr>
      <vt:lpstr>Cervical ultrasonography (US)</vt:lpstr>
      <vt:lpstr>PowerPoint Presentation</vt:lpstr>
      <vt:lpstr>Cervical ultrasonography (US)</vt:lpstr>
      <vt:lpstr>Cervical ultrasonography (US)</vt:lpstr>
      <vt:lpstr>Cervical ultrasonography (US)</vt:lpstr>
      <vt:lpstr>Cervical ultrasonography (US)</vt:lpstr>
      <vt:lpstr>PowerPoint Presentation</vt:lpstr>
      <vt:lpstr>PowerPoint Presentation</vt:lpstr>
      <vt:lpstr>PowerPoint Presentation</vt:lpstr>
      <vt:lpstr>Elastography</vt:lpstr>
      <vt:lpstr>PowerPoint Presentation</vt:lpstr>
      <vt:lpstr>Diagnostic whole-body scan </vt:lpstr>
      <vt:lpstr>Diagnostic whole-body scan </vt:lpstr>
      <vt:lpstr>PowerPoint Presentation</vt:lpstr>
      <vt:lpstr>FDG-PET scanning</vt:lpstr>
      <vt:lpstr>FDG-PET scanning</vt:lpstr>
      <vt:lpstr>FDG-PET scanning</vt:lpstr>
      <vt:lpstr>PowerPoint Presentation</vt:lpstr>
      <vt:lpstr>PowerPoint Presentation</vt:lpstr>
      <vt:lpstr>MRI of a papillary carcinoma</vt:lpstr>
      <vt:lpstr>The Diffusion MRI: apparent diffusion coefficient (ADC) values value is a new promising noninvasive imaging approach used for differentiating malignant from benign solitary thyroid nodules.  Adenomatous nodule: a-c) well-defined oval mainly solid solitary nodule (arrow) affecting the right thyroid lobe with contralateral tracheal displacement.  ADC map image with hyperintensity of the nodule (arrow) denoting increased diffusion  </vt:lpstr>
      <vt:lpstr>Perfusion imaging</vt:lpstr>
      <vt:lpstr>Perfusion imaging</vt:lpstr>
      <vt:lpstr>Literatures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in MTC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 in Anaplastic Thyroid Cancer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Hürthle cell cancer</vt:lpstr>
      <vt:lpstr>PowerPoint Presentation</vt:lpstr>
      <vt:lpstr>ATA Guideline: What is the role of US and other imaging techniques (RAI SPECT/CT, CT, MRI, PET-CT) during follow-up?</vt:lpstr>
      <vt:lpstr>PowerPoint Presentation</vt:lpstr>
      <vt:lpstr>PowerPoint Presentation</vt:lpstr>
      <vt:lpstr>PowerPoint Presentation</vt:lpstr>
      <vt:lpstr>Ethanol injection</vt:lpstr>
      <vt:lpstr>Molecular aspects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Imaging techniques in thyroid cancer follow-up</dc:title>
  <dc:creator>Vahid</dc:creator>
  <cp:lastModifiedBy>Dr.Haghpanah</cp:lastModifiedBy>
  <cp:revision>106</cp:revision>
  <dcterms:created xsi:type="dcterms:W3CDTF">2017-03-27T17:08:40Z</dcterms:created>
  <dcterms:modified xsi:type="dcterms:W3CDTF">2017-04-20T13:15:31Z</dcterms:modified>
</cp:coreProperties>
</file>