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256" r:id="rId2"/>
    <p:sldId id="331" r:id="rId3"/>
    <p:sldId id="372" r:id="rId4"/>
    <p:sldId id="332" r:id="rId5"/>
    <p:sldId id="258" r:id="rId6"/>
    <p:sldId id="349" r:id="rId7"/>
    <p:sldId id="333" r:id="rId8"/>
    <p:sldId id="327" r:id="rId9"/>
    <p:sldId id="339" r:id="rId10"/>
    <p:sldId id="342" r:id="rId11"/>
    <p:sldId id="328" r:id="rId12"/>
    <p:sldId id="337" r:id="rId13"/>
    <p:sldId id="329" r:id="rId14"/>
    <p:sldId id="330" r:id="rId15"/>
    <p:sldId id="340" r:id="rId16"/>
    <p:sldId id="336" r:id="rId17"/>
    <p:sldId id="334" r:id="rId18"/>
    <p:sldId id="335" r:id="rId19"/>
    <p:sldId id="307" r:id="rId20"/>
    <p:sldId id="312" r:id="rId21"/>
    <p:sldId id="343" r:id="rId22"/>
    <p:sldId id="344" r:id="rId23"/>
    <p:sldId id="345" r:id="rId24"/>
    <p:sldId id="346" r:id="rId25"/>
    <p:sldId id="347" r:id="rId26"/>
    <p:sldId id="348" r:id="rId27"/>
    <p:sldId id="373" r:id="rId28"/>
    <p:sldId id="374" r:id="rId29"/>
    <p:sldId id="375" r:id="rId30"/>
    <p:sldId id="376" r:id="rId31"/>
    <p:sldId id="377" r:id="rId32"/>
    <p:sldId id="380" r:id="rId33"/>
    <p:sldId id="378" r:id="rId34"/>
    <p:sldId id="309" r:id="rId35"/>
    <p:sldId id="313" r:id="rId36"/>
    <p:sldId id="352" r:id="rId37"/>
    <p:sldId id="353" r:id="rId38"/>
    <p:sldId id="354" r:id="rId39"/>
    <p:sldId id="355" r:id="rId40"/>
    <p:sldId id="356" r:id="rId41"/>
    <p:sldId id="357" r:id="rId42"/>
    <p:sldId id="393" r:id="rId43"/>
    <p:sldId id="394" r:id="rId44"/>
    <p:sldId id="381" r:id="rId45"/>
    <p:sldId id="391" r:id="rId46"/>
    <p:sldId id="382" r:id="rId47"/>
    <p:sldId id="384" r:id="rId48"/>
    <p:sldId id="386" r:id="rId49"/>
    <p:sldId id="388" r:id="rId50"/>
    <p:sldId id="389" r:id="rId51"/>
    <p:sldId id="262" r:id="rId52"/>
    <p:sldId id="371" r:id="rId53"/>
    <p:sldId id="368" r:id="rId54"/>
    <p:sldId id="369" r:id="rId55"/>
    <p:sldId id="310" r:id="rId56"/>
    <p:sldId id="311" r:id="rId57"/>
    <p:sldId id="390" r:id="rId58"/>
    <p:sldId id="301" r:id="rId59"/>
    <p:sldId id="392" r:id="rId60"/>
    <p:sldId id="395" r:id="rId6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91499F-BEBF-46B8-BF75-0730E32E0986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6F3A1-1FF5-420A-909C-5AA4FFBED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1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ED614C-3BD6-4155-A668-30447A7ACD65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3F0CB3-4AE0-469D-AB54-04FE66566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C5CE-61AE-4D0D-A9F2-A427CE96A9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0CB3-4AE0-469D-AB54-04FE665663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0CB3-4AE0-469D-AB54-04FE665663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0CB3-4AE0-469D-AB54-04FE665663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EBA780F4-50E7-4AB9-88B1-591CBFF5EFB4}" type="slidenum">
              <a:rPr lang="en-US"/>
              <a:pPr/>
              <a:t>46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0"/>
              </a:rPr>
              <a:t>Stress - sign. Drop in income associated with HSDD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F501870E-1DC4-489F-AC7F-54EC819C3A5E}" type="slidenum">
              <a:rPr lang="en-US"/>
              <a:pPr/>
              <a:t>47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0"/>
              </a:rPr>
              <a:t>SNS activation: 15-30 minutes after exercise (normally functioning &amp; HSDD)</a:t>
            </a:r>
          </a:p>
          <a:p>
            <a:pPr>
              <a:defRPr/>
            </a:pPr>
            <a:r>
              <a:rPr lang="en-US" smtClean="0">
                <a:ea typeface="ＭＳ Ｐゴシック" charset="0"/>
              </a:rPr>
              <a:t>touch sensation:</a:t>
            </a:r>
          </a:p>
          <a:p>
            <a:pPr>
              <a:defRPr/>
            </a:pPr>
            <a:endParaRPr lang="en-US" smtClean="0">
              <a:ea typeface="ＭＳ Ｐゴシック" charset="0"/>
            </a:endParaRPr>
          </a:p>
          <a:p>
            <a:pPr>
              <a:defRPr/>
            </a:pPr>
            <a:r>
              <a:rPr lang="en-US" smtClean="0">
                <a:ea typeface="ＭＳ Ｐゴシック" charset="0"/>
              </a:rPr>
              <a:t>anxiety: focusing on non-erotic cues</a:t>
            </a:r>
          </a:p>
          <a:p>
            <a:pPr>
              <a:defRPr/>
            </a:pPr>
            <a:r>
              <a:rPr lang="en-US" smtClean="0">
                <a:ea typeface="ＭＳ Ｐゴシック" charset="0"/>
              </a:rPr>
              <a:t>performance demand: sexually functional women became more aroused when asked to (sexually functional)</a:t>
            </a:r>
          </a:p>
          <a:p>
            <a:pPr>
              <a:defRPr/>
            </a:pPr>
            <a:r>
              <a:rPr lang="en-US" smtClean="0">
                <a:ea typeface="ＭＳ Ｐゴシック" charset="0"/>
              </a:rPr>
              <a:t>expectancies: FSAD women falsely informed that they had shown strong physiological response, subsequent time showed stronger arousal in subsequent measurement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D121CFD4-20D6-4538-BC5B-DAADC4EAD9E2}" type="slidenum">
              <a:rPr lang="en-US"/>
              <a:pPr/>
              <a:t>48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9C541706-5322-4FFA-A385-90AAA5315D48}" type="slidenum">
              <a:rPr lang="en-US"/>
              <a:pPr/>
              <a:t>49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900">
                <a:ea typeface="ＭＳ Ｐゴシック" charset="0"/>
              </a:rPr>
              <a:t>Anatomical- rigid hymen, thin vaginal walls ass. With menopause</a:t>
            </a:r>
          </a:p>
          <a:p>
            <a:pPr lvl="1">
              <a:defRPr/>
            </a:pPr>
            <a:r>
              <a:rPr lang="en-US" sz="900">
                <a:ea typeface="ＭＳ Ｐゴシック" charset="0"/>
              </a:rPr>
              <a:t>pathological - genital infection, endometriosis, tumors</a:t>
            </a:r>
          </a:p>
          <a:p>
            <a:pPr lvl="1">
              <a:defRPr/>
            </a:pPr>
            <a:r>
              <a:rPr lang="en-US" sz="900">
                <a:ea typeface="ＭＳ Ｐゴシック" charset="0"/>
              </a:rPr>
              <a:t>iatrogenic- (as a result of a surgical procedures) - episiotomy</a:t>
            </a:r>
          </a:p>
          <a:p>
            <a:pPr lvl="1">
              <a:defRPr/>
            </a:pPr>
            <a:r>
              <a:rPr lang="en-US" sz="900">
                <a:ea typeface="ＭＳ Ｐゴシック" charset="0"/>
              </a:rPr>
              <a:t>psychological - fear and anxiety in sexual situations, sexual trauma, depression, discord b/w partners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197FB9AC-16F9-4BC2-8900-F921C1253D62}" type="slidenum">
              <a:rPr lang="en-US"/>
              <a:pPr/>
              <a:t>50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0"/>
              </a:rPr>
              <a:t>Prevalence - approx. 14% (dyspareunia and vaginismus)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January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January 13,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8" y="1554480"/>
            <a:ext cx="7831183" cy="699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1" kern="0" cap="none" dirty="0" smtClean="0">
                <a:latin typeface="Times New Roman"/>
                <a:ea typeface="+mn-ea"/>
                <a:cs typeface="Times New Roman"/>
              </a:rPr>
              <a:t>In the name of GOD,</a:t>
            </a:r>
            <a:br>
              <a:rPr lang="en-US" sz="3200" b="1" i="1" kern="0" cap="none" dirty="0" smtClean="0">
                <a:latin typeface="Times New Roman"/>
                <a:ea typeface="+mn-ea"/>
                <a:cs typeface="Times New Roman"/>
              </a:rPr>
            </a:br>
            <a:r>
              <a:rPr lang="en-US" sz="3200" b="1" i="1" kern="0" cap="none" dirty="0" smtClean="0">
                <a:latin typeface="Times New Roman"/>
                <a:ea typeface="+mn-ea"/>
                <a:cs typeface="Times New Roman"/>
              </a:rPr>
              <a:t>The Compassionate &amp; The merciful</a:t>
            </a:r>
            <a:r>
              <a:rPr lang="en-US" sz="2900" kern="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kern="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kern="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kern="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>Female sexual dysfunction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12" y="2764770"/>
            <a:ext cx="7975879" cy="297387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Fahimeh </a:t>
            </a:r>
            <a:r>
              <a:rPr lang="en-US" sz="2800" dirty="0" err="1" smtClean="0"/>
              <a:t>Ramezani</a:t>
            </a:r>
            <a:r>
              <a:rPr lang="en-US" sz="2800" dirty="0" smtClean="0"/>
              <a:t> </a:t>
            </a:r>
            <a:r>
              <a:rPr lang="en-US" sz="2800" dirty="0" err="1" smtClean="0"/>
              <a:t>Tehrani</a:t>
            </a:r>
            <a:endParaRPr lang="en-US" sz="2800" dirty="0" smtClean="0"/>
          </a:p>
          <a:p>
            <a:pPr algn="ctr"/>
            <a:endParaRPr lang="en-US" b="1" cap="none" dirty="0" smtClean="0"/>
          </a:p>
          <a:p>
            <a:pPr algn="ctr"/>
            <a:r>
              <a:rPr lang="en-US" sz="2400" b="1" cap="none" dirty="0" smtClean="0">
                <a:latin typeface="Times New Roman"/>
                <a:cs typeface="Times New Roman"/>
              </a:rPr>
              <a:t>Professor</a:t>
            </a:r>
          </a:p>
          <a:p>
            <a:pPr algn="ctr"/>
            <a:r>
              <a:rPr lang="en-US" b="1" cap="none" dirty="0" smtClean="0">
                <a:latin typeface="Times New Roman"/>
                <a:cs typeface="Times New Roman"/>
              </a:rPr>
              <a:t>Reproductive endocrinology research center</a:t>
            </a:r>
          </a:p>
          <a:p>
            <a:pPr algn="ctr"/>
            <a:r>
              <a:rPr lang="en-US" b="1" cap="none" dirty="0" smtClean="0">
                <a:latin typeface="Times New Roman"/>
                <a:cs typeface="Times New Roman"/>
              </a:rPr>
              <a:t>Research institute for endocrine sciences</a:t>
            </a:r>
          </a:p>
          <a:p>
            <a:pPr algn="ctr"/>
            <a:r>
              <a:rPr lang="en-US" b="1" cap="none" dirty="0" err="1" smtClean="0">
                <a:latin typeface="Times New Roman"/>
                <a:cs typeface="Times New Roman"/>
              </a:rPr>
              <a:t>Shahid</a:t>
            </a:r>
            <a:r>
              <a:rPr lang="en-US" b="1" cap="none" dirty="0" smtClean="0">
                <a:latin typeface="Times New Roman"/>
                <a:cs typeface="Times New Roman"/>
              </a:rPr>
              <a:t> </a:t>
            </a:r>
            <a:r>
              <a:rPr lang="en-US" b="1" cap="none" dirty="0" err="1" smtClean="0">
                <a:latin typeface="Times New Roman"/>
                <a:cs typeface="Times New Roman"/>
              </a:rPr>
              <a:t>beheshti</a:t>
            </a:r>
            <a:r>
              <a:rPr lang="en-US" b="1" cap="none" dirty="0" smtClean="0">
                <a:latin typeface="Times New Roman"/>
                <a:cs typeface="Times New Roman"/>
              </a:rPr>
              <a:t> university of medical sciences</a:t>
            </a:r>
          </a:p>
          <a:p>
            <a:pPr algn="ctr"/>
            <a:r>
              <a:rPr lang="en-US" b="1" cap="none" dirty="0" smtClean="0">
                <a:latin typeface="Times New Roman"/>
                <a:cs typeface="Times New Roman"/>
              </a:rPr>
              <a:t>Jan.2016</a:t>
            </a:r>
            <a:endParaRPr lang="en-US" b="1" cap="non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72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002"/>
            <a:ext cx="7772400" cy="656457"/>
          </a:xfrm>
        </p:spPr>
        <p:txBody>
          <a:bodyPr/>
          <a:lstStyle/>
          <a:p>
            <a:pPr algn="ctr"/>
            <a:r>
              <a:rPr lang="en-US" dirty="0" smtClean="0"/>
              <a:t>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" y="1824301"/>
            <a:ext cx="6466840" cy="4409441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Impact of FSD on fertility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Orgasmic uterine contraction involved in </a:t>
            </a:r>
            <a:r>
              <a:rPr lang="en-US" dirty="0" err="1" smtClean="0"/>
              <a:t>upsucking</a:t>
            </a:r>
            <a:r>
              <a:rPr lang="en-US" dirty="0" smtClean="0"/>
              <a:t> transport of spermatozoa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Female orgasm is not essential for fertility or </a:t>
            </a:r>
            <a:r>
              <a:rPr lang="en-US" dirty="0" smtClean="0"/>
              <a:t>pregnancy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Dyspareunia/</a:t>
            </a:r>
            <a:r>
              <a:rPr lang="en-US" dirty="0" err="1" smtClean="0"/>
              <a:t>vaginsmus</a:t>
            </a:r>
            <a:endParaRPr lang="en-US" dirty="0" smtClean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Impact of infertility on </a:t>
            </a:r>
            <a:r>
              <a:rPr lang="en-US" dirty="0" smtClean="0"/>
              <a:t>FSD</a:t>
            </a:r>
          </a:p>
          <a:p>
            <a:pPr marL="573786" lvl="3" indent="-285750">
              <a:buClr>
                <a:srgbClr val="00B0F0"/>
              </a:buClr>
              <a:buFont typeface="Arial"/>
              <a:buChar char="•"/>
            </a:pPr>
            <a:r>
              <a:rPr lang="en-US" dirty="0" smtClean="0"/>
              <a:t>Femininity is frequently linked with fecundity and maternity </a:t>
            </a:r>
          </a:p>
          <a:p>
            <a:pPr marL="573786" lvl="3" indent="-285750">
              <a:buClr>
                <a:srgbClr val="00B0F0"/>
              </a:buClr>
              <a:buFont typeface="Arial"/>
              <a:buChar char="•"/>
            </a:pPr>
            <a:r>
              <a:rPr lang="en-US" dirty="0" smtClean="0"/>
              <a:t>Reduce sexual desire</a:t>
            </a:r>
          </a:p>
          <a:p>
            <a:pPr marL="573786" lvl="3" indent="-285750">
              <a:buClr>
                <a:srgbClr val="00B0F0"/>
              </a:buClr>
              <a:buFont typeface="Arial"/>
              <a:buChar char="•"/>
            </a:pPr>
            <a:r>
              <a:rPr lang="en-US" dirty="0" smtClean="0"/>
              <a:t>Impaired sexual function/time scheduled coitus/stress</a:t>
            </a:r>
          </a:p>
          <a:p>
            <a:pPr marL="573786" lvl="3" indent="-285750">
              <a:buClr>
                <a:srgbClr val="00B0F0"/>
              </a:buClr>
              <a:buFont typeface="Arial"/>
              <a:buChar char="•"/>
            </a:pPr>
            <a:endParaRPr lang="en-US" dirty="0" smtClean="0"/>
          </a:p>
        </p:txBody>
      </p:sp>
      <p:pic>
        <p:nvPicPr>
          <p:cNvPr id="9219" name="Picture 3" descr="C:\Users\dr\AppData\Local\Microsoft\Windows\Temporary Internet Files\Content.IE5\4K2BUHA9\Infertility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80" y="636455"/>
            <a:ext cx="2005012" cy="20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50" y="501810"/>
            <a:ext cx="7142480" cy="132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08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478"/>
            <a:ext cx="7772400" cy="700722"/>
          </a:xfrm>
        </p:spPr>
        <p:txBody>
          <a:bodyPr>
            <a:normAutofit/>
          </a:bodyPr>
          <a:lstStyle/>
          <a:p>
            <a:r>
              <a:rPr lang="en-US" dirty="0"/>
              <a:t>FACTORS AFFECTING SEXUAL </a:t>
            </a:r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1" y="1320800"/>
            <a:ext cx="5166360" cy="4826000"/>
          </a:xfrm>
        </p:spPr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Menopause ? Lack of estrogen and testosterone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Reduction in responsiveness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Increased desire for non genital sexual expression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Sexual attitude at an earlier 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Partner’s general and sexual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Medical complications have weaker association with SD than that between male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863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7" descr="C:\Users\user1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841" y="2009800"/>
            <a:ext cx="3689030" cy="2669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03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14"/>
            <a:ext cx="9011920" cy="248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496"/>
            <a:ext cx="9176384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/>
          <p:cNvSpPr/>
          <p:nvPr/>
        </p:nvSpPr>
        <p:spPr>
          <a:xfrm>
            <a:off x="3553560" y="4390741"/>
            <a:ext cx="553977" cy="21616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715283" y="4390741"/>
            <a:ext cx="337791" cy="21616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553560" y="5485048"/>
            <a:ext cx="553977" cy="269797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715283" y="5485048"/>
            <a:ext cx="337791" cy="269798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0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478"/>
            <a:ext cx="7772400" cy="746080"/>
          </a:xfrm>
        </p:spPr>
        <p:txBody>
          <a:bodyPr/>
          <a:lstStyle/>
          <a:p>
            <a:pPr algn="ctr"/>
            <a:r>
              <a:rPr lang="en-US" dirty="0" smtClean="0"/>
              <a:t>Mode of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4188356"/>
            <a:ext cx="7772400" cy="3733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en-US" sz="2400" dirty="0" smtClean="0"/>
          </a:p>
          <a:p>
            <a:pPr marL="68580" indent="0" algn="ctr">
              <a:buNone/>
            </a:pPr>
            <a:r>
              <a:rPr lang="en-US" sz="2400" dirty="0" smtClean="0"/>
              <a:t>There is no definite correlation between sexual activity and method of delivery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756558"/>
            <a:ext cx="9022079" cy="1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1" y="2498680"/>
            <a:ext cx="9022079" cy="168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3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152401"/>
            <a:ext cx="7772400" cy="1143000"/>
          </a:xfrm>
        </p:spPr>
        <p:txBody>
          <a:bodyPr/>
          <a:lstStyle/>
          <a:p>
            <a:r>
              <a:rPr lang="en-US" dirty="0" smtClean="0"/>
              <a:t>hysterectomy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3347720" cy="3733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/>
              <a:t>Decreased sexual pleasure due to lack of uterine </a:t>
            </a:r>
            <a:r>
              <a:rPr lang="en-US" dirty="0" smtClean="0"/>
              <a:t>contraction?</a:t>
            </a:r>
          </a:p>
          <a:p>
            <a:pPr marL="6858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/>
              <a:t>Cervix and </a:t>
            </a:r>
            <a:r>
              <a:rPr lang="en-US" dirty="0" smtClean="0"/>
              <a:t>orgasm?</a:t>
            </a:r>
          </a:p>
          <a:p>
            <a:pPr marL="6858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There </a:t>
            </a:r>
            <a:r>
              <a:rPr lang="en-US" dirty="0"/>
              <a:t>is no definite correlation between sexual activity and method </a:t>
            </a:r>
            <a:r>
              <a:rPr lang="en-US" dirty="0" smtClean="0"/>
              <a:t>of hysterectomy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25" y="809042"/>
            <a:ext cx="56896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958632" y="5741738"/>
            <a:ext cx="2877978" cy="135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47720" y="5755248"/>
            <a:ext cx="13002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8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120"/>
            <a:ext cx="6448425" cy="1539559"/>
          </a:xfrm>
        </p:spPr>
        <p:txBody>
          <a:bodyPr>
            <a:normAutofit/>
          </a:bodyPr>
          <a:lstStyle/>
          <a:p>
            <a:r>
              <a:rPr lang="en-US" dirty="0" smtClean="0"/>
              <a:t>Whether SEXUAL DYSFUNCTION IS MORE PREVALENT AMONG </a:t>
            </a:r>
            <a:r>
              <a:rPr lang="en-US" dirty="0" err="1" smtClean="0"/>
              <a:t>pcos</a:t>
            </a:r>
            <a:r>
              <a:rPr lang="en-US" dirty="0" smtClean="0"/>
              <a:t> women?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31999"/>
            <a:ext cx="6263640" cy="33020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No consensus</a:t>
            </a:r>
          </a:p>
          <a:p>
            <a:pPr marL="6858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Impact </a:t>
            </a:r>
            <a:r>
              <a:rPr lang="en-US" dirty="0"/>
              <a:t>of hyperandrogenemia on sexual function of PCOS </a:t>
            </a:r>
            <a:r>
              <a:rPr lang="en-US" dirty="0" smtClean="0"/>
              <a:t>women</a:t>
            </a:r>
          </a:p>
          <a:p>
            <a:pPr marL="6858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/>
              <a:t>Impact of</a:t>
            </a:r>
            <a:r>
              <a:rPr lang="en-US" dirty="0" smtClean="0"/>
              <a:t> </a:t>
            </a:r>
            <a:r>
              <a:rPr lang="en-US" dirty="0"/>
              <a:t>features of PCOS, e.g. changes in physical appearance (obesity and androgen-related symptoms including hirsutism, acne and alopecia), disturbances in menstrual cycle, infertility and metabolic </a:t>
            </a:r>
            <a:r>
              <a:rPr lang="en-US" dirty="0" smtClean="0"/>
              <a:t>disturbances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sexual </a:t>
            </a:r>
            <a:r>
              <a:rPr lang="en-US" dirty="0" smtClean="0"/>
              <a:t>function</a:t>
            </a:r>
            <a:endParaRPr lang="en-US" dirty="0"/>
          </a:p>
        </p:txBody>
      </p:sp>
      <p:pic>
        <p:nvPicPr>
          <p:cNvPr id="4" name="Content Placeholder 3" descr="screen568x5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96409" y="5151470"/>
            <a:ext cx="1947589" cy="142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ndrogenetic_alopecia_lg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196409" y="3403596"/>
            <a:ext cx="1947588" cy="174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57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7196409" y="1808478"/>
            <a:ext cx="1947588" cy="15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The-Bearded-Woman-Breastfeeding-1631-xx-Jusepe-de-Ribe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6409" y="0"/>
            <a:ext cx="1947591" cy="18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689303"/>
              </p:ext>
            </p:extLst>
          </p:nvPr>
        </p:nvGraphicFramePr>
        <p:xfrm>
          <a:off x="1" y="1523999"/>
          <a:ext cx="9022077" cy="4539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439"/>
                <a:gridCol w="636569"/>
                <a:gridCol w="493885"/>
                <a:gridCol w="494543"/>
                <a:gridCol w="494543"/>
                <a:gridCol w="494543"/>
                <a:gridCol w="494543"/>
                <a:gridCol w="494543"/>
                <a:gridCol w="494543"/>
                <a:gridCol w="494543"/>
                <a:gridCol w="494543"/>
                <a:gridCol w="494543"/>
                <a:gridCol w="494543"/>
                <a:gridCol w="919377"/>
                <a:gridCol w="919377"/>
              </a:tblGrid>
              <a:tr h="651057">
                <a:tc gridSpan="1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Table 4 Correlations between total FSFI and each domain score and hormonal profiles in women with PCOS and controls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219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      FSH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      LH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     PRL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     </a:t>
                      </a:r>
                      <a:r>
                        <a:rPr lang="en-US" sz="1000" b="1" dirty="0" smtClean="0">
                          <a:effectLst/>
                        </a:rPr>
                        <a:t>17OHP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     TES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        A4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   DHEAS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PCOS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Controls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PCOS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Controls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PCOS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Controls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PCOS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Controls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PCOS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Controls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PCOS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Controls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PCOS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Controls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61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FSFI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-.013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-.062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-.001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.037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-.180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-.014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.007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.077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.002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.006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.036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-.026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.034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600" b="1" dirty="0">
                          <a:effectLst/>
                        </a:rPr>
                        <a:t>.156 *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30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Desire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-.049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-.082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.143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-.029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-.065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0.001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.014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.046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.021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.065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.065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 050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-.062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.065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30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Lubrication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-.042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-.010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-.094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.066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-.070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.018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.044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.055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.051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.006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.026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-.074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.117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.064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30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Arousal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.005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-.093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-.130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-.013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-.159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.030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.086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-.012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-.017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-.014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-.050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-.055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-.154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.093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30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Orgasm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.026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-.118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.018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-.048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-.250*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.003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-.166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.104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-.202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.072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-.223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.041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-.038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400" b="1" dirty="0">
                          <a:effectLst/>
                        </a:rPr>
                        <a:t>.206 **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30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Pain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-.019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.047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.040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.117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-.065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-.008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.059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.147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-.039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.173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-.009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.132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.053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30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Satisfaction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-.177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-.071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-.105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-.052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-.197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-.020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.056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.106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-.085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.111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.011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>
                          <a:effectLst/>
                        </a:rPr>
                        <a:t>.103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-.062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28035" algn="ctr"/>
                        </a:tabLs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r>
                        <a:rPr lang="en-US" sz="1600" b="1" dirty="0">
                          <a:effectLst/>
                        </a:rPr>
                        <a:t>275 ***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093"/>
            <a:ext cx="902207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>
            <a:off x="7147052" y="3454400"/>
            <a:ext cx="978408" cy="16256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7147052" y="4774349"/>
            <a:ext cx="978408" cy="16256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7147052" y="5627649"/>
            <a:ext cx="978408" cy="16256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6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04459"/>
            <a:ext cx="7772401" cy="20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25131"/>
            <a:ext cx="25241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1" y="2194559"/>
            <a:ext cx="6048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332480" y="2468880"/>
            <a:ext cx="151384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51120" y="2468880"/>
            <a:ext cx="130048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4988560" y="3810000"/>
            <a:ext cx="538480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801360" y="3810000"/>
            <a:ext cx="457200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442278"/>
            <a:ext cx="777240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37025"/>
              </p:ext>
            </p:extLst>
          </p:nvPr>
        </p:nvGraphicFramePr>
        <p:xfrm>
          <a:off x="1016000" y="1585278"/>
          <a:ext cx="7284720" cy="450903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15321"/>
                <a:gridCol w="2628603"/>
                <a:gridCol w="2302628"/>
                <a:gridCol w="1538168"/>
              </a:tblGrid>
              <a:tr h="54634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P values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          Groups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159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Variables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0813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No  </a:t>
                      </a:r>
                      <a:r>
                        <a:rPr lang="en-US" sz="1000" dirty="0">
                          <a:effectLst/>
                        </a:rPr>
                        <a:t>prenatal androgen exposure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n = 674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Prenatal </a:t>
                      </a:r>
                      <a:r>
                        <a:rPr lang="en-US" sz="1000" dirty="0">
                          <a:effectLst/>
                        </a:rPr>
                        <a:t>androgen exposure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          n = 94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1407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665" algn="l"/>
                        </a:tabLst>
                      </a:pPr>
                      <a:r>
                        <a:rPr lang="x-none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Before adjusting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0344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665" algn="l"/>
                        </a:tabLs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0.02 *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27.10 (22.80-30.10)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25.20 (20.40-29.80)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Total score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287">
                <a:tc>
                  <a:txBody>
                    <a:bodyPr/>
                    <a:lstStyle/>
                    <a:p>
                      <a:pPr marL="60325" marR="0" indent="-60325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0.34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3.60 (3.60-4.80)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3.60 (3-4.20)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Desire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0.05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3.90 (2.70-4.80)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3.60 (2.40-4.50)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Arousal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0.05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5.10 (4.20-5.70)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4.80 (3.90-5.40)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Lubrication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0.09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4.80 (4-5.60)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4.80 (3.60-5.20)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Orgasm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0344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0.03 *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effectLst/>
                        </a:rPr>
                        <a:t>4.80 (4-5.60)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effectLst/>
                        </a:rPr>
                        <a:t>4.80 (3.60-5.50)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Satisfaction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0.10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4.80 (3.60-5.60)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4.40 (2.90-5.50)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0344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</a:rPr>
                        <a:t>After adjusting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0344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0.05 *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effectLst/>
                        </a:rPr>
                        <a:t>26.32 ± 15.59</a:t>
                      </a:r>
                      <a:endParaRPr lang="en-US" sz="12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effectLst/>
                        </a:rPr>
                        <a:t>24.71 ± 8.37</a:t>
                      </a:r>
                      <a:endParaRPr lang="en-US" sz="12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Total score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0.51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3.97 ± 4.09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3.83 ± 2.23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Desire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0344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0.02 *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effectLst/>
                        </a:rPr>
                        <a:t>3.64 ± 3.35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effectLst/>
                        </a:rPr>
                        <a:t>3.26 ± 1.76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Arousal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0.31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4.72 ± 2.86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4.57 ± 1.58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Lubrication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0.30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4.54 ± 3.57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4.35 ± 1.95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Orgasm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0.21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4.80 ± 3.11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4.59 ± 1.77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Satisfaction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2052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0.11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4.54 ± 4.07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4.20 ± 2.22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86151" y="1191786"/>
            <a:ext cx="24618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Ramezani</a:t>
            </a:r>
            <a:r>
              <a:rPr lang="en-US" dirty="0" smtClean="0"/>
              <a:t> et al in press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4"/>
            <a:ext cx="9144000" cy="111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2550160" y="2763520"/>
            <a:ext cx="1463040" cy="243840"/>
          </a:xfrm>
          <a:prstGeom prst="flowChartAlternate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07280" y="2763520"/>
            <a:ext cx="1381760" cy="2438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2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803585"/>
            <a:ext cx="7772400" cy="3733800"/>
          </a:xfrm>
        </p:spPr>
        <p:txBody>
          <a:bodyPr/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DRD4-5 locus haplotype (Dopamine receptor) is associated with desire, arousal and FSD score.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A variant of 5H2 Serotonin gene(GG) is associated with low desire/arousal scores.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Interleukin receptor gene is associated with </a:t>
            </a:r>
            <a:r>
              <a:rPr lang="en-US" dirty="0" err="1" smtClean="0"/>
              <a:t>vulvudynia</a:t>
            </a: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GWAS approach demonstrated that 5HT1E Serotonin receptor gene is associated with arousal problem and </a:t>
            </a:r>
            <a:r>
              <a:rPr lang="en-US" dirty="0" err="1" smtClean="0"/>
              <a:t>Parvalbumin</a:t>
            </a:r>
            <a:r>
              <a:rPr lang="en-US" dirty="0" smtClean="0"/>
              <a:t> gene(GABA interneuron) is associated with low FSF. 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5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FSD IS A CHALLENGING TOPIC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07811" y="1087120"/>
            <a:ext cx="283618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0184" y="1945958"/>
            <a:ext cx="55018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Sensitive topic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Inadequate training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Insufficient clinical time with patients to discuss 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depth sexual history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Limited 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4227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2325" y="1537350"/>
            <a:ext cx="7521575" cy="27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5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778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1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43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4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845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99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7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300" y="327804"/>
            <a:ext cx="6883879" cy="5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Androgens</a:t>
            </a:r>
            <a:r>
              <a:rPr lang="en-US" sz="2200" dirty="0"/>
              <a:t> play an important role in healthy female sexual function, especially in </a:t>
            </a:r>
            <a:r>
              <a:rPr lang="en-US" sz="2200" dirty="0" smtClean="0"/>
              <a:t>sexual interest and desire</a:t>
            </a:r>
            <a:r>
              <a:rPr lang="en-US" sz="2200" dirty="0"/>
              <a:t>, arousal, and </a:t>
            </a:r>
            <a:r>
              <a:rPr lang="en-US" sz="2200" dirty="0" smtClean="0"/>
              <a:t>orgasm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14800" y="2362200"/>
            <a:ext cx="2819400" cy="6096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vulvar</a:t>
            </a:r>
            <a:r>
              <a:rPr lang="en-US" sz="2400" dirty="0" smtClean="0">
                <a:solidFill>
                  <a:schemeClr val="tx1"/>
                </a:solidFill>
              </a:rPr>
              <a:t> epithelium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2514600"/>
            <a:ext cx="2819400" cy="6096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vaginal mucosa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2667000"/>
            <a:ext cx="2819400" cy="6096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submucosa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2819400"/>
            <a:ext cx="2819400" cy="6096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stroma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2971800"/>
            <a:ext cx="2819400" cy="6096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smooth muscle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3124200"/>
            <a:ext cx="2819400" cy="6096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vascular endothelium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8130" name="Picture 2" descr="C:\Users\user1\Desktop\2000px-Human_androgen_receptor_and_androgen_bindin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057400" cy="175260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2895600" y="3505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524500" y="4381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200" y="5181600"/>
            <a:ext cx="5334000" cy="685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Relaxation vaginal smooth muscle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4600" y="5348845"/>
            <a:ext cx="5334000" cy="685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nitric oxide </a:t>
            </a:r>
            <a:r>
              <a:rPr lang="en-US" sz="2400" dirty="0" smtClean="0">
                <a:solidFill>
                  <a:schemeClr val="tx1"/>
                </a:solidFill>
              </a:rPr>
              <a:t>synthetize </a:t>
            </a:r>
            <a:r>
              <a:rPr lang="en-US" sz="2400" dirty="0" smtClean="0">
                <a:solidFill>
                  <a:schemeClr val="tx1"/>
                </a:solidFill>
              </a:rPr>
              <a:t>activity </a:t>
            </a:r>
          </a:p>
        </p:txBody>
      </p:sp>
    </p:spTree>
    <p:extLst>
      <p:ext uri="{BB962C8B-B14F-4D97-AF65-F5344CB8AC3E}">
        <p14:creationId xmlns:p14="http://schemas.microsoft.com/office/powerpoint/2010/main" val="403171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20" y="1357317"/>
            <a:ext cx="7520940" cy="3579849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The most abundant circulating sex steroid hormones in women which produce by ovaries and adrenal glands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Circulating DHEA and DHEAS provide a large precursor reservoir for the intracellular production of androgens and estrogens in non-reproductive tissues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5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DHEA (continue..)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levels of both DHEA and DHEAS decline with age proposing in widespread speculation that the age-related decline in these C19 steroids results in loss of well being, deterioration in cognition and lowered libido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2" y="2114082"/>
            <a:ext cx="3479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172172" y="3403599"/>
            <a:ext cx="2346960" cy="9652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079" y="2114082"/>
            <a:ext cx="358877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10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²"/>
            </a:pPr>
            <a:r>
              <a:rPr lang="en-US" dirty="0" smtClean="0"/>
              <a:t>Impact of FSD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Prevalence of FSD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Factors affecting FSD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Sexual cycle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Hormones affecting sexual function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Etiology of FSD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Diagnosis of FSD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Classification of FSD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Factors influencing orgasm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Conclusion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7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85800"/>
            <a:ext cx="9144000" cy="5943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28600"/>
            <a:ext cx="85058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90650"/>
            <a:ext cx="2209800" cy="33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community-based, cross-sectional study of 1423 women aged 18 to 75 years,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who were randomly recruited via the electoral roll in Victoria,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Outcome Measures Domain scores of the Profile of Female Sexual Function (PFSF) and serum levels of total and free testosterone,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androstenedione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dehydroepiandrosterone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sulfate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clinically significant relationships between having a low score for any PFSF domain and having a low serum total 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testosterone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androstenedione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was demonstrated</a:t>
            </a:r>
          </a:p>
        </p:txBody>
      </p:sp>
    </p:spTree>
    <p:extLst>
      <p:ext uri="{BB962C8B-B14F-4D97-AF65-F5344CB8AC3E}">
        <p14:creationId xmlns:p14="http://schemas.microsoft.com/office/powerpoint/2010/main" val="16814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605" y="1828799"/>
            <a:ext cx="8799005" cy="765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229600" y="2743200"/>
            <a:ext cx="762000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99167" y="3363984"/>
            <a:ext cx="2230433" cy="21480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Androgens &amp; </a:t>
            </a:r>
            <a:r>
              <a:rPr lang="en-US" dirty="0" err="1" smtClean="0"/>
              <a:t>fsd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on linking low androgen levels and FSD are still inconclusive.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a multitude of reasons why women </a:t>
            </a:r>
            <a:r>
              <a:rPr lang="en-US" dirty="0" smtClean="0"/>
              <a:t>can have </a:t>
            </a:r>
            <a:r>
              <a:rPr lang="en-US" dirty="0"/>
              <a:t>low androgen levels</a:t>
            </a:r>
            <a:r>
              <a:rPr lang="en-US" dirty="0" smtClean="0"/>
              <a:t>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Age-related </a:t>
            </a:r>
            <a:r>
              <a:rPr lang="en-US" dirty="0"/>
              <a:t>decline </a:t>
            </a: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Premature </a:t>
            </a:r>
            <a:r>
              <a:rPr lang="en-US" dirty="0"/>
              <a:t>ovarian failure </a:t>
            </a: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Iatrogenic </a:t>
            </a:r>
            <a:r>
              <a:rPr lang="en-US" dirty="0"/>
              <a:t>menopause </a:t>
            </a: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 </a:t>
            </a:r>
            <a:r>
              <a:rPr lang="en-US" dirty="0"/>
              <a:t>Conditions causing rise in SHBG </a:t>
            </a:r>
            <a:r>
              <a:rPr lang="en-US" dirty="0" smtClean="0"/>
              <a:t>(Age, Pregnancy, </a:t>
            </a:r>
            <a:r>
              <a:rPr lang="en-US" dirty="0"/>
              <a:t>Oral estrogen </a:t>
            </a:r>
            <a:r>
              <a:rPr lang="en-US" dirty="0" smtClean="0"/>
              <a:t>therapy, OCPs, Antiepileptic drugs)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 </a:t>
            </a:r>
            <a:r>
              <a:rPr lang="en-US" dirty="0"/>
              <a:t>Anorexia nervosa </a:t>
            </a: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Cirrhosis 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Hyperthyroidism </a:t>
            </a: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Treatment </a:t>
            </a:r>
            <a:r>
              <a:rPr lang="en-US" dirty="0"/>
              <a:t>with </a:t>
            </a:r>
            <a:r>
              <a:rPr lang="en-US" dirty="0" smtClean="0"/>
              <a:t>glucocorticoids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Hypopituitarism 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Addison’s </a:t>
            </a:r>
            <a:r>
              <a:rPr lang="en-US" dirty="0"/>
              <a:t>disease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70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828" y="274956"/>
            <a:ext cx="3234344" cy="1143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Estrogen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5000" dirty="0" smtClean="0"/>
              <a:t>Estrogen </a:t>
            </a:r>
            <a:r>
              <a:rPr lang="en-US" sz="5000" dirty="0"/>
              <a:t>is essential for the </a:t>
            </a:r>
            <a:r>
              <a:rPr lang="en-US" sz="5000" dirty="0" smtClean="0"/>
              <a:t>maintenance of </a:t>
            </a:r>
            <a:r>
              <a:rPr lang="en-US" sz="5000" dirty="0">
                <a:solidFill>
                  <a:srgbClr val="FF0000"/>
                </a:solidFill>
              </a:rPr>
              <a:t>urogenital </a:t>
            </a:r>
            <a:r>
              <a:rPr lang="en-US" sz="5000" dirty="0" smtClean="0">
                <a:solidFill>
                  <a:srgbClr val="FF0000"/>
                </a:solidFill>
              </a:rPr>
              <a:t>health</a:t>
            </a:r>
          </a:p>
          <a:p>
            <a:r>
              <a:rPr lang="en-US" sz="5000" dirty="0"/>
              <a:t>A decline in serum estrogen levels results in </a:t>
            </a:r>
            <a:endParaRPr lang="en-US" sz="5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 algn="ctr">
              <a:buNone/>
            </a:pPr>
            <a:r>
              <a:rPr lang="en-US" sz="3800" dirty="0" smtClean="0"/>
              <a:t> </a:t>
            </a:r>
            <a:endParaRPr lang="en-US" sz="3800" dirty="0"/>
          </a:p>
          <a:p>
            <a:pPr marL="365760" lvl="1" indent="0" algn="ctr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8906"/>
            <a:ext cx="2600960" cy="151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66800" y="3352800"/>
            <a:ext cx="6096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thinning of vaginal mucosal epithelium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200" y="3505200"/>
            <a:ext cx="6096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atrophy of vaginal wall smooth muscle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1600" y="3657600"/>
            <a:ext cx="6096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Vaginal pH shifts from acidic to alkaline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3810000"/>
            <a:ext cx="6096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vaginal secretion are reduced, contributing to genital symptoms of dryness, irritation/burning, </a:t>
            </a:r>
            <a:r>
              <a:rPr lang="en-US" sz="1600" dirty="0" err="1" smtClean="0">
                <a:solidFill>
                  <a:schemeClr val="tx1"/>
                </a:solidFill>
              </a:rPr>
              <a:t>pruritis</a:t>
            </a:r>
            <a:r>
              <a:rPr lang="en-US" sz="1600" dirty="0" smtClean="0">
                <a:solidFill>
                  <a:schemeClr val="tx1"/>
                </a:solidFill>
              </a:rPr>
              <a:t>, and recurrent </a:t>
            </a:r>
            <a:r>
              <a:rPr lang="en-US" sz="1600" dirty="0" err="1" smtClean="0">
                <a:solidFill>
                  <a:schemeClr val="tx1"/>
                </a:solidFill>
              </a:rPr>
              <a:t>vaginitis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3962400"/>
            <a:ext cx="6096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 smtClean="0">
                <a:solidFill>
                  <a:schemeClr val="tx1"/>
                </a:solidFill>
              </a:rPr>
              <a:t>urinary symptoms, such as frequency, urgency, </a:t>
            </a:r>
            <a:r>
              <a:rPr lang="en-US" sz="1400" dirty="0" err="1" smtClean="0">
                <a:solidFill>
                  <a:schemeClr val="tx1"/>
                </a:solidFill>
              </a:rPr>
              <a:t>nocturia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dysuria</a:t>
            </a:r>
            <a:r>
              <a:rPr lang="en-US" sz="1400" dirty="0" smtClean="0">
                <a:solidFill>
                  <a:schemeClr val="tx1"/>
                </a:solidFill>
              </a:rPr>
              <a:t>, incontinence, and </a:t>
            </a:r>
            <a:r>
              <a:rPr lang="en-US" sz="1400" dirty="0" err="1" smtClean="0">
                <a:solidFill>
                  <a:schemeClr val="tx1"/>
                </a:solidFill>
              </a:rPr>
              <a:t>postcoital</a:t>
            </a:r>
            <a:r>
              <a:rPr lang="en-US" sz="1400" dirty="0" smtClean="0">
                <a:solidFill>
                  <a:schemeClr val="tx1"/>
                </a:solidFill>
              </a:rPr>
              <a:t>/recurrent urinary infection, may be present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8800" y="4114800"/>
            <a:ext cx="6096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vaginal vault becomes pale in appearance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81200" y="4267200"/>
            <a:ext cx="6096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 smtClean="0">
                <a:solidFill>
                  <a:schemeClr val="tx1"/>
                </a:solidFill>
              </a:rPr>
              <a:t>increase frequency of vaginal infections, urinary tract infections, incontinence,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2300" y="538859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dyspareunia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388590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HSSD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00" y="5943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8" y="111760"/>
            <a:ext cx="2485852" cy="130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057900" y="5232400"/>
            <a:ext cx="287274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Estradiol &lt; 35 </a:t>
            </a:r>
            <a:r>
              <a:rPr lang="en-US" sz="2400" dirty="0" err="1"/>
              <a:t>pg</a:t>
            </a:r>
            <a:r>
              <a:rPr lang="en-US" sz="2400" dirty="0"/>
              <a:t>/mL </a:t>
            </a:r>
            <a:r>
              <a:rPr lang="en-US" sz="2400" dirty="0" smtClean="0"/>
              <a:t>is associated </a:t>
            </a:r>
            <a:r>
              <a:rPr lang="en-US" sz="2400" dirty="0"/>
              <a:t>with FSD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8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6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1837" y="810597"/>
            <a:ext cx="8269122" cy="383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90836" y="1100138"/>
            <a:ext cx="3584553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syc1101-chapter-10-4th-edition-powerpoint-25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Etiologies of Female Sexual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err="1" smtClean="0"/>
              <a:t>Vasculogenic</a:t>
            </a:r>
            <a:endParaRPr lang="en-US" dirty="0" smtClean="0"/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/>
              <a:t>Neurogenic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/>
              <a:t>Hormonal/</a:t>
            </a:r>
            <a:r>
              <a:rPr lang="en-US" dirty="0" smtClean="0"/>
              <a:t>Endocrine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err="1" smtClean="0"/>
              <a:t>Musculogenic</a:t>
            </a:r>
            <a:endParaRPr lang="en-US" dirty="0" smtClean="0"/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/>
              <a:t>Psychogenic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3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4216" y="39460"/>
            <a:ext cx="6908800" cy="848501"/>
          </a:xfrm>
        </p:spPr>
        <p:txBody>
          <a:bodyPr/>
          <a:lstStyle/>
          <a:p>
            <a:pPr algn="ctr"/>
            <a:r>
              <a:rPr lang="en-US" b="1" dirty="0" err="1" smtClean="0"/>
              <a:t>Vasculogenic</a:t>
            </a:r>
            <a:endParaRPr lang="en-US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82484" y="708667"/>
            <a:ext cx="6976533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Risk factors: hypertension, hypercholesterolemia, smoking, heart </a:t>
            </a:r>
            <a:r>
              <a:rPr lang="en-US" sz="2000" dirty="0" smtClean="0">
                <a:ea typeface="+mn-ea"/>
              </a:rPr>
              <a:t>disease</a:t>
            </a:r>
          </a:p>
          <a:p>
            <a:pPr marL="0" indent="0"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Associated with ED in men and sexual dysfunction in </a:t>
            </a:r>
            <a:r>
              <a:rPr lang="en-US" sz="2000" dirty="0" smtClean="0">
                <a:ea typeface="+mn-ea"/>
              </a:rPr>
              <a:t>women</a:t>
            </a:r>
          </a:p>
          <a:p>
            <a:pPr marL="0" indent="0"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Diminished vaginal and clitoral blood flow (atherosclerosis</a:t>
            </a:r>
            <a:r>
              <a:rPr lang="en-US" sz="2000" dirty="0" smtClean="0">
                <a:ea typeface="+mn-ea"/>
              </a:rPr>
              <a:t>)</a:t>
            </a:r>
          </a:p>
          <a:p>
            <a:pPr marL="0" indent="0"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Results in symptoms of vaginal dryness and </a:t>
            </a:r>
            <a:r>
              <a:rPr lang="en-US" sz="2000" dirty="0" smtClean="0">
                <a:ea typeface="+mn-ea"/>
              </a:rPr>
              <a:t>dyspareunia</a:t>
            </a:r>
          </a:p>
          <a:p>
            <a:pPr marL="0" indent="0"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Alteration of circulating estrogen levels: atrophy of vaginal and clitoral smooth </a:t>
            </a:r>
            <a:r>
              <a:rPr lang="en-US" sz="2000" dirty="0" smtClean="0">
                <a:ea typeface="+mn-ea"/>
              </a:rPr>
              <a:t>muscle</a:t>
            </a:r>
          </a:p>
          <a:p>
            <a:pPr marL="0" indent="0"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lnSpc>
                <a:spcPct val="9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Traumatic arterial disruption: pelvic fracture, blunt trauma, surgical disruption, chronic </a:t>
            </a:r>
            <a:r>
              <a:rPr lang="en-US" sz="2000" dirty="0" err="1" smtClean="0">
                <a:ea typeface="+mn-ea"/>
              </a:rPr>
              <a:t>perineal</a:t>
            </a:r>
            <a:r>
              <a:rPr lang="en-US" sz="2000" dirty="0" smtClean="0">
                <a:ea typeface="+mn-ea"/>
              </a:rPr>
              <a:t> pressure (bicycle riding)</a:t>
            </a:r>
          </a:p>
        </p:txBody>
      </p:sp>
    </p:spTree>
    <p:extLst>
      <p:ext uri="{BB962C8B-B14F-4D97-AF65-F5344CB8AC3E}">
        <p14:creationId xmlns:p14="http://schemas.microsoft.com/office/powerpoint/2010/main" val="267692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00">
        <p14:ferris dir="l"/>
      </p:transition>
    </mc:Choice>
    <mc:Fallback>
      <p:transition xmlns:p14="http://schemas.microsoft.com/office/powerpoint/2010/main" spd="slow" advTm="3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Neurogenic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>
                <a:ea typeface="+mn-ea"/>
              </a:rPr>
              <a:t>Spinal cord injury (SCI) to the central or peripheral nervous </a:t>
            </a:r>
            <a:r>
              <a:rPr lang="en-US" dirty="0" smtClean="0">
                <a:ea typeface="+mn-ea"/>
              </a:rPr>
              <a:t>system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>
                <a:ea typeface="+mn-ea"/>
              </a:rPr>
              <a:t>Diabetes </a:t>
            </a:r>
            <a:r>
              <a:rPr lang="en-US" dirty="0" smtClean="0">
                <a:ea typeface="+mn-ea"/>
              </a:rPr>
              <a:t>mellitus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>
                <a:ea typeface="+mn-ea"/>
              </a:rPr>
              <a:t>Complete upper motor neuron lesions of the sacral </a:t>
            </a:r>
            <a:r>
              <a:rPr lang="en-US" dirty="0" smtClean="0">
                <a:ea typeface="+mn-ea"/>
              </a:rPr>
              <a:t>cord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>
                <a:ea typeface="+mn-ea"/>
              </a:rPr>
              <a:t>Incomplete SCI:  capacity for psychogenic arousal and vaginal lubrication</a:t>
            </a:r>
          </a:p>
        </p:txBody>
      </p:sp>
    </p:spTree>
    <p:extLst>
      <p:ext uri="{BB962C8B-B14F-4D97-AF65-F5344CB8AC3E}">
        <p14:creationId xmlns:p14="http://schemas.microsoft.com/office/powerpoint/2010/main" val="248160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4000">
        <p14:pan dir="u"/>
      </p:transition>
    </mc:Choice>
    <mc:Fallback>
      <p:transition xmlns:p14="http://schemas.microsoft.com/office/powerpoint/2010/main" spd="slow" advTm="1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Hormonal/Endocrine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Disorders of the hypothalamic-pituitary </a:t>
            </a:r>
            <a:r>
              <a:rPr lang="en-US" sz="2000" dirty="0" smtClean="0">
                <a:ea typeface="+mn-ea"/>
              </a:rPr>
              <a:t>axis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Medical or surgical </a:t>
            </a:r>
            <a:r>
              <a:rPr lang="en-US" sz="2000" dirty="0" smtClean="0">
                <a:ea typeface="+mn-ea"/>
              </a:rPr>
              <a:t>castration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Premature ovarian </a:t>
            </a:r>
            <a:r>
              <a:rPr lang="en-US" sz="2000" dirty="0" smtClean="0">
                <a:ea typeface="+mn-ea"/>
              </a:rPr>
              <a:t>failure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Chronic birth control </a:t>
            </a:r>
            <a:r>
              <a:rPr lang="en-US" sz="2000" dirty="0" smtClean="0">
                <a:ea typeface="+mn-ea"/>
              </a:rPr>
              <a:t>use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Symptoms: decreased desire, vaginal dryness, lack of sexual arousal</a:t>
            </a:r>
          </a:p>
        </p:txBody>
      </p:sp>
    </p:spTree>
    <p:extLst>
      <p:ext uri="{BB962C8B-B14F-4D97-AF65-F5344CB8AC3E}">
        <p14:creationId xmlns:p14="http://schemas.microsoft.com/office/powerpoint/2010/main" val="88534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0">
        <p14:prism isContent="1"/>
      </p:transition>
    </mc:Choice>
    <mc:Fallback>
      <p:transition xmlns:p14="http://schemas.microsoft.com/office/powerpoint/2010/main" spd="slow" advTm="1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5920"/>
            <a:ext cx="7520940" cy="548640"/>
          </a:xfrm>
        </p:spPr>
        <p:txBody>
          <a:bodyPr>
            <a:normAutofit/>
          </a:bodyPr>
          <a:lstStyle/>
          <a:p>
            <a:r>
              <a:rPr lang="en-US" dirty="0" smtClean="0"/>
              <a:t>Female Sexual function is a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374092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2800" dirty="0" smtClean="0"/>
              <a:t>Sexual function results from a complex </a:t>
            </a:r>
            <a:r>
              <a:rPr lang="en-US" sz="2800" b="1" dirty="0" smtClean="0"/>
              <a:t>neurovascular</a:t>
            </a:r>
            <a:r>
              <a:rPr lang="en-US" sz="2800" dirty="0" smtClean="0"/>
              <a:t> process that is controlled by </a:t>
            </a:r>
            <a:r>
              <a:rPr lang="en-US" sz="2800" b="1" dirty="0" smtClean="0"/>
              <a:t>psychological, social</a:t>
            </a:r>
            <a:r>
              <a:rPr lang="en-US" sz="2800" dirty="0" smtClean="0"/>
              <a:t> and </a:t>
            </a:r>
            <a:r>
              <a:rPr lang="en-US" sz="2800" b="1" dirty="0" smtClean="0"/>
              <a:t>hormonal</a:t>
            </a:r>
            <a:r>
              <a:rPr lang="en-US" sz="2800" dirty="0" smtClean="0"/>
              <a:t> inputs. </a:t>
            </a:r>
          </a:p>
          <a:p>
            <a:pPr marL="68580" indent="0" algn="ctr">
              <a:buNone/>
            </a:pPr>
            <a:endParaRPr lang="en-US" sz="2800" dirty="0" smtClean="0"/>
          </a:p>
          <a:p>
            <a:pPr marL="68580" indent="0" algn="ctr">
              <a:buNone/>
            </a:pPr>
            <a:endParaRPr lang="en-US" sz="2800" dirty="0" smtClean="0"/>
          </a:p>
          <a:p>
            <a:pPr marL="68580" indent="0" algn="just">
              <a:buNone/>
            </a:pPr>
            <a:endParaRPr lang="en-US" dirty="0" smtClean="0"/>
          </a:p>
        </p:txBody>
      </p:sp>
      <p:pic>
        <p:nvPicPr>
          <p:cNvPr id="1027" name="Picture 3" descr="C:\Users\user1\Desktop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989" y="3180080"/>
            <a:ext cx="3433011" cy="1885950"/>
          </a:xfrm>
          <a:prstGeom prst="rect">
            <a:avLst/>
          </a:prstGeom>
          <a:noFill/>
        </p:spPr>
      </p:pic>
      <p:pic>
        <p:nvPicPr>
          <p:cNvPr id="1029" name="Picture 5" descr="http://jaha.ahajournals.org/content/3/3/e000787/F5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-15087600"/>
            <a:ext cx="5486400" cy="10106026"/>
          </a:xfrm>
          <a:prstGeom prst="rect">
            <a:avLst/>
          </a:prstGeom>
          <a:noFill/>
        </p:spPr>
      </p:pic>
      <p:pic>
        <p:nvPicPr>
          <p:cNvPr id="1030" name="Picture 6" descr="C:\Users\user1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520" y="3180080"/>
            <a:ext cx="2947468" cy="1914477"/>
          </a:xfrm>
          <a:prstGeom prst="rect">
            <a:avLst/>
          </a:prstGeom>
          <a:noFill/>
        </p:spPr>
      </p:pic>
      <p:pic>
        <p:nvPicPr>
          <p:cNvPr id="8" name="Picture 7" descr="Female-Sexual-Dysfunction-Issu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80080"/>
            <a:ext cx="2763520" cy="19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2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Musculogenic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err="1" smtClean="0">
                <a:ea typeface="+mn-ea"/>
              </a:rPr>
              <a:t>Lavator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ani</a:t>
            </a:r>
            <a:r>
              <a:rPr lang="en-US" sz="2000" dirty="0" smtClean="0">
                <a:ea typeface="+mn-ea"/>
              </a:rPr>
              <a:t> muscles </a:t>
            </a:r>
            <a:endParaRPr lang="en-US" sz="2000" dirty="0" smtClean="0">
              <a:ea typeface="+mn-ea"/>
            </a:endParaRP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err="1" smtClean="0">
                <a:ea typeface="+mn-ea"/>
              </a:rPr>
              <a:t>Perineal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membrane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en-US" sz="2000" dirty="0" smtClean="0">
              <a:ea typeface="+mn-ea"/>
            </a:endParaRP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err="1" smtClean="0">
                <a:ea typeface="+mn-ea"/>
              </a:rPr>
              <a:t>bulbocavernosus</a:t>
            </a:r>
            <a:r>
              <a:rPr lang="en-US" sz="2000" dirty="0" smtClean="0">
                <a:ea typeface="+mn-ea"/>
              </a:rPr>
              <a:t> and </a:t>
            </a:r>
            <a:r>
              <a:rPr lang="en-US" sz="2000" dirty="0" err="1" smtClean="0">
                <a:ea typeface="+mn-ea"/>
              </a:rPr>
              <a:t>ischiocavernosus</a:t>
            </a:r>
            <a:r>
              <a:rPr lang="en-US" sz="2000" dirty="0" smtClean="0">
                <a:ea typeface="+mn-ea"/>
              </a:rPr>
              <a:t> muscle </a:t>
            </a:r>
            <a:endParaRPr lang="en-US" sz="2000" dirty="0" smtClean="0">
              <a:ea typeface="+mn-ea"/>
            </a:endParaRPr>
          </a:p>
          <a:p>
            <a:pPr marL="0" lvl="1" indent="0">
              <a:buClr>
                <a:schemeClr val="accent3">
                  <a:lumMod val="60000"/>
                  <a:lumOff val="40000"/>
                </a:schemeClr>
              </a:buClr>
              <a:buNone/>
              <a:defRPr/>
            </a:pPr>
            <a:endParaRPr lang="en-US" sz="2000" dirty="0" smtClean="0">
              <a:ea typeface="+mn-ea"/>
            </a:endParaRP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Contraction contributes to arousal and orgasm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u="sng" dirty="0" err="1" smtClean="0">
                <a:ea typeface="+mn-ea"/>
              </a:rPr>
              <a:t>Hypertonicity</a:t>
            </a:r>
            <a:r>
              <a:rPr lang="en-US" sz="2000" dirty="0" smtClean="0">
                <a:ea typeface="+mn-ea"/>
              </a:rPr>
              <a:t> ---&gt; </a:t>
            </a:r>
            <a:r>
              <a:rPr lang="en-US" sz="2000" dirty="0" err="1" smtClean="0">
                <a:ea typeface="+mn-ea"/>
              </a:rPr>
              <a:t>vaginismus</a:t>
            </a:r>
            <a:r>
              <a:rPr lang="en-US" sz="2000" dirty="0" smtClean="0">
                <a:ea typeface="+mn-ea"/>
              </a:rPr>
              <a:t> or dyspareunia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u="sng" dirty="0" err="1" smtClean="0">
                <a:ea typeface="+mn-ea"/>
              </a:rPr>
              <a:t>Hypotonicity</a:t>
            </a:r>
            <a:r>
              <a:rPr lang="en-US" sz="2000" dirty="0" smtClean="0">
                <a:ea typeface="+mn-ea"/>
              </a:rPr>
              <a:t> ---&gt; vaginal </a:t>
            </a:r>
            <a:r>
              <a:rPr lang="en-US" sz="2000" dirty="0" err="1" smtClean="0">
                <a:ea typeface="+mn-ea"/>
              </a:rPr>
              <a:t>hypoanesthesia</a:t>
            </a:r>
            <a:r>
              <a:rPr lang="en-US" sz="2000" dirty="0" smtClean="0">
                <a:ea typeface="+mn-ea"/>
              </a:rPr>
              <a:t>, coital </a:t>
            </a:r>
            <a:r>
              <a:rPr lang="en-US" sz="2000" dirty="0" err="1" smtClean="0">
                <a:ea typeface="+mn-ea"/>
              </a:rPr>
              <a:t>anorgasmia</a:t>
            </a:r>
            <a:r>
              <a:rPr lang="en-US" sz="2000" dirty="0" smtClean="0">
                <a:ea typeface="+mn-ea"/>
              </a:rPr>
              <a:t>, urinary incontinence during sexual intercourse or orgasm</a:t>
            </a:r>
          </a:p>
        </p:txBody>
      </p:sp>
    </p:spTree>
    <p:extLst>
      <p:ext uri="{BB962C8B-B14F-4D97-AF65-F5344CB8AC3E}">
        <p14:creationId xmlns:p14="http://schemas.microsoft.com/office/powerpoint/2010/main" val="366042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000">
        <p14:window dir="vert"/>
      </p:transition>
    </mc:Choice>
    <mc:Fallback>
      <p:transition xmlns:p14="http://schemas.microsoft.com/office/powerpoint/2010/main" spd="slow" advTm="2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Psychogenic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>
                <a:ea typeface="+mn-ea"/>
              </a:rPr>
              <a:t>Emotional and relational issues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dirty="0" smtClean="0">
                <a:ea typeface="+mn-ea"/>
              </a:rPr>
              <a:t>self esteem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dirty="0" smtClean="0">
                <a:ea typeface="+mn-ea"/>
              </a:rPr>
              <a:t>body image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dirty="0" smtClean="0">
                <a:ea typeface="+mn-ea"/>
              </a:rPr>
              <a:t>quality of the relationship with the </a:t>
            </a:r>
            <a:r>
              <a:rPr lang="en-US" dirty="0" smtClean="0">
                <a:ea typeface="+mn-ea"/>
              </a:rPr>
              <a:t>partner</a:t>
            </a:r>
          </a:p>
          <a:p>
            <a:pPr marL="237744" lvl="2" indent="0">
              <a:buClr>
                <a:schemeClr val="accent3">
                  <a:lumMod val="60000"/>
                  <a:lumOff val="40000"/>
                </a:schemeClr>
              </a:buClr>
              <a:buNone/>
              <a:defRPr/>
            </a:pPr>
            <a:endParaRPr lang="en-US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dirty="0" smtClean="0">
                <a:ea typeface="+mn-ea"/>
              </a:rPr>
              <a:t>Medications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dirty="0" smtClean="0">
                <a:ea typeface="+mn-ea"/>
              </a:rPr>
              <a:t>serotonin re-uptake inhibitors</a:t>
            </a:r>
          </a:p>
        </p:txBody>
      </p:sp>
    </p:spTree>
    <p:extLst>
      <p:ext uri="{BB962C8B-B14F-4D97-AF65-F5344CB8AC3E}">
        <p14:creationId xmlns:p14="http://schemas.microsoft.com/office/powerpoint/2010/main" val="193601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9000">
        <p14:pan dir="u"/>
      </p:transition>
    </mc:Choice>
    <mc:Fallback>
      <p:transition xmlns:p14="http://schemas.microsoft.com/office/powerpoint/2010/main" spd="slow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lemCircl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7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972f87324f0a87f6675d783890959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3781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59" y="365760"/>
            <a:ext cx="8186569" cy="829534"/>
          </a:xfrm>
        </p:spPr>
        <p:txBody>
          <a:bodyPr/>
          <a:lstStyle/>
          <a:p>
            <a:pPr algn="ctr"/>
            <a:r>
              <a:rPr lang="en-US" cap="none" dirty="0" smtClean="0"/>
              <a:t>Prevalence of sexual dysfunction in men &amp; women</a:t>
            </a:r>
            <a:br>
              <a:rPr lang="en-US" cap="none" dirty="0" smtClean="0"/>
            </a:br>
            <a:r>
              <a:rPr lang="en-US" sz="1800" cap="none" dirty="0" smtClean="0"/>
              <a:t>J Sex Med 2011</a:t>
            </a:r>
            <a:endParaRPr lang="en-US" sz="1800" cap="none" dirty="0"/>
          </a:p>
        </p:txBody>
      </p:sp>
      <p:sp>
        <p:nvSpPr>
          <p:cNvPr id="4" name="Frame 3"/>
          <p:cNvSpPr/>
          <p:nvPr/>
        </p:nvSpPr>
        <p:spPr>
          <a:xfrm>
            <a:off x="6170706" y="2271059"/>
            <a:ext cx="224118" cy="2435412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394824" y="3750235"/>
            <a:ext cx="448235" cy="956236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desire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66" y="1125491"/>
            <a:ext cx="4779981" cy="3579849"/>
          </a:xfrm>
        </p:spPr>
        <p:txBody>
          <a:bodyPr/>
          <a:lstStyle/>
          <a:p>
            <a:pPr marL="0" indent="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Feeling of desire may be triggered by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Internal factors(fantasies, memories, feeling of arousal</a:t>
            </a:r>
            <a:r>
              <a:rPr lang="en-US" dirty="0" smtClean="0"/>
              <a:t>)</a:t>
            </a:r>
          </a:p>
          <a:p>
            <a:pPr marL="237744" lvl="2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dirty="0" smtClean="0"/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External factors( interested/ </a:t>
            </a:r>
            <a:r>
              <a:rPr lang="en-US" dirty="0" err="1" smtClean="0"/>
              <a:t>intersting</a:t>
            </a:r>
            <a:r>
              <a:rPr lang="en-US" dirty="0" smtClean="0"/>
              <a:t> partner</a:t>
            </a:r>
            <a:r>
              <a:rPr lang="en-US" dirty="0" smtClean="0"/>
              <a:t>)</a:t>
            </a:r>
          </a:p>
          <a:p>
            <a:pPr marL="237744" lvl="2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dirty="0" smtClean="0"/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Modulators</a:t>
            </a:r>
          </a:p>
          <a:p>
            <a:pPr lvl="3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err="1" smtClean="0"/>
              <a:t>Promotors:Norepinephrine</a:t>
            </a:r>
            <a:r>
              <a:rPr lang="en-US" dirty="0" smtClean="0"/>
              <a:t>, dopamine, oxytocin, </a:t>
            </a:r>
            <a:r>
              <a:rPr lang="en-US" dirty="0" smtClean="0"/>
              <a:t>serotonin</a:t>
            </a:r>
          </a:p>
          <a:p>
            <a:pPr lvl="3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</a:pPr>
            <a:r>
              <a:rPr lang="en-US" dirty="0" smtClean="0"/>
              <a:t>Inhibitor: GABA, PRL</a:t>
            </a:r>
            <a:endParaRPr lang="en-US" dirty="0" smtClean="0"/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endParaRPr lang="en-US" dirty="0" smtClean="0"/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</p:txBody>
      </p:sp>
      <p:pic>
        <p:nvPicPr>
          <p:cNvPr id="4" name="Picture 10" descr="C:\Users\behdad\AppData\Local\Microsoft\Windows\Temporary Internet Files\Content.IE5\L0NXZ1IE\viagra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725" y="1100628"/>
            <a:ext cx="4088275" cy="2905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53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sz="1800" dirty="0" smtClean="0"/>
              <a:t>Clitoris is the most sexually sensitive part of women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sz="1800" dirty="0" smtClean="0"/>
              <a:t>Its stimulation produces the most intense sexual feeling and the most intense orgasm.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sz="1800" dirty="0" smtClean="0"/>
              <a:t>Many women first need to experience nonphysical and non genital physical stimulation before clitoral stimulation can be enjoyed.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sz="1800" dirty="0" smtClean="0"/>
              <a:t>In absent of arousal, direct stimulation of clitoris can be unpleasant and even painful.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sz="1800" dirty="0" smtClean="0"/>
              <a:t>Desire in women in long term relationship are mainly motivated by factors other than sexual desire.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endParaRPr lang="en-US" sz="1800" dirty="0" smtClean="0"/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1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0098" y="388472"/>
            <a:ext cx="7520940" cy="6872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ea typeface="+mj-ea"/>
              </a:rPr>
              <a:t>Hypoactive Sexual Desire Disorder</a:t>
            </a:r>
            <a:endParaRPr lang="en-US" sz="2400" dirty="0" smtClean="0">
              <a:ea typeface="+mj-e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80098" y="1075765"/>
            <a:ext cx="7520940" cy="40191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000" dirty="0" smtClean="0">
                <a:ea typeface="+mn-ea"/>
              </a:rPr>
              <a:t>Causes: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300" b="1" dirty="0" smtClean="0">
                <a:ea typeface="+mn-ea"/>
              </a:rPr>
              <a:t>Physiological </a:t>
            </a:r>
            <a:r>
              <a:rPr lang="en-US" sz="2300" b="1" dirty="0" smtClean="0">
                <a:ea typeface="+mn-ea"/>
              </a:rPr>
              <a:t>factors</a:t>
            </a:r>
            <a:endParaRPr lang="en-US" sz="2300" b="1" dirty="0" smtClean="0">
              <a:ea typeface="+mn-ea"/>
            </a:endParaRP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Hormones</a:t>
            </a: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neurotransmitters</a:t>
            </a: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CNS 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b="1" dirty="0" smtClean="0">
                <a:ea typeface="+mn-ea"/>
              </a:rPr>
              <a:t>Psychological </a:t>
            </a:r>
            <a:r>
              <a:rPr lang="en-US" sz="2000" b="1" dirty="0" smtClean="0">
                <a:ea typeface="+mn-ea"/>
              </a:rPr>
              <a:t>factors</a:t>
            </a: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daily hassles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/>
              <a:t>Relationship </a:t>
            </a:r>
            <a:r>
              <a:rPr lang="en-US" sz="2000" dirty="0" smtClean="0"/>
              <a:t>issues</a:t>
            </a:r>
            <a:endParaRPr lang="en-US" sz="2000" dirty="0"/>
          </a:p>
          <a:p>
            <a:pPr lvl="2">
              <a:defRPr/>
            </a:pPr>
            <a:r>
              <a:rPr lang="en-US" sz="2000" dirty="0"/>
              <a:t>conflict</a:t>
            </a:r>
          </a:p>
          <a:p>
            <a:pPr lvl="2">
              <a:defRPr/>
            </a:pPr>
            <a:r>
              <a:rPr lang="en-US" sz="2000" dirty="0"/>
              <a:t>attraction</a:t>
            </a:r>
          </a:p>
          <a:p>
            <a:pPr lvl="2">
              <a:defRPr/>
            </a:pPr>
            <a:r>
              <a:rPr lang="en-US" sz="2000" dirty="0"/>
              <a:t>sexual compatibility</a:t>
            </a:r>
          </a:p>
          <a:p>
            <a:pPr lvl="2">
              <a:defRPr/>
            </a:pPr>
            <a:r>
              <a:rPr lang="en-US" sz="2000" dirty="0"/>
              <a:t>sexual skill</a:t>
            </a:r>
          </a:p>
          <a:p>
            <a:pPr lvl="2">
              <a:defRPr/>
            </a:pPr>
            <a:r>
              <a:rPr lang="en-US" sz="2000" dirty="0"/>
              <a:t>desired level of intimacy</a:t>
            </a:r>
          </a:p>
          <a:p>
            <a:pPr lvl="2">
              <a:defRPr/>
            </a:pPr>
            <a:r>
              <a:rPr lang="en-US" sz="2000" dirty="0"/>
              <a:t>power dynamics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/>
              <a:t>Guilt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/>
              <a:t>Psychological disorders</a:t>
            </a:r>
            <a:endParaRPr lang="en-US" dirty="0"/>
          </a:p>
          <a:p>
            <a:pPr lvl="1">
              <a:defRPr/>
            </a:pPr>
            <a:endParaRPr lang="en-US" dirty="0" smtClean="0">
              <a:ea typeface="+mn-ea"/>
            </a:endParaRPr>
          </a:p>
          <a:p>
            <a:pPr lvl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5B90A4A0-8DBD-4328-8785-7DD0773F1F64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1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Female Sexual Arousal Disorder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2000" dirty="0" smtClean="0">
                <a:ea typeface="+mn-ea"/>
              </a:rPr>
              <a:t>Causes: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Physiological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Hormones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Neurotransmitters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/>
              <a:t>C</a:t>
            </a:r>
            <a:r>
              <a:rPr lang="en-US" sz="2000" dirty="0" smtClean="0">
                <a:ea typeface="+mn-ea"/>
              </a:rPr>
              <a:t>NS activation 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Touch sensation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Psychological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Anxiety 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Performance demand 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/>
              <a:t>Expectancies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/>
              <a:t>Relationship issues</a:t>
            </a:r>
            <a:endParaRPr lang="en-US" sz="2000" dirty="0"/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/>
              <a:t>conflict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/>
              <a:t>attraction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/>
              <a:t>sexual compatibility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/>
              <a:t>sexual skill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/>
              <a:t>desired level of intimacy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/>
              <a:t>power dynamics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60C8DFDA-60E0-48F7-B1CF-BD4BF3178BC0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Female Orgasmic Disorder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ea typeface="+mn-ea"/>
              </a:rPr>
              <a:t>Causes: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physiological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1800" dirty="0" smtClean="0">
                <a:ea typeface="+mn-ea"/>
              </a:rPr>
              <a:t>Lack of </a:t>
            </a:r>
            <a:r>
              <a:rPr lang="en-US" sz="1800" dirty="0"/>
              <a:t>C</a:t>
            </a:r>
            <a:r>
              <a:rPr lang="en-US" sz="1800" dirty="0" smtClean="0">
                <a:ea typeface="+mn-ea"/>
              </a:rPr>
              <a:t>NS activation</a:t>
            </a:r>
          </a:p>
          <a:p>
            <a:pPr marL="237744" lvl="2" indent="0">
              <a:buClr>
                <a:schemeClr val="accent3">
                  <a:lumMod val="60000"/>
                  <a:lumOff val="40000"/>
                </a:schemeClr>
              </a:buClr>
              <a:buNone/>
              <a:defRPr/>
            </a:pPr>
            <a:r>
              <a:rPr lang="en-US" sz="1800" dirty="0" smtClean="0">
                <a:ea typeface="+mn-ea"/>
              </a:rPr>
              <a:t> 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2000" dirty="0" smtClean="0">
                <a:ea typeface="+mn-ea"/>
              </a:rPr>
              <a:t>psychological</a:t>
            </a:r>
            <a:endParaRPr lang="en-US" sz="2000" dirty="0" smtClean="0">
              <a:ea typeface="+mn-ea"/>
            </a:endParaRP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distraction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discomfort about sex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guilt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endorse sex myths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r>
              <a:rPr lang="en-US" sz="2000" dirty="0" smtClean="0">
                <a:ea typeface="+mn-ea"/>
              </a:rPr>
              <a:t>negative attitudes about </a:t>
            </a:r>
            <a:r>
              <a:rPr lang="en-US" sz="2000" dirty="0" smtClean="0"/>
              <a:t>sex</a:t>
            </a:r>
            <a:endParaRPr lang="en-US" sz="2000" dirty="0" smtClean="0">
              <a:ea typeface="+mn-ea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EE258E43-1269-4462-B0A3-8C683F1FC2CD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Pain Disorders: Dyspareunia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ea typeface="+mn-ea"/>
              </a:rPr>
              <a:t>Causes:</a:t>
            </a: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Anatomical</a:t>
            </a:r>
          </a:p>
          <a:p>
            <a:pPr marL="237744" lvl="2" indent="0">
              <a:buNone/>
              <a:defRPr/>
            </a:pPr>
            <a:endParaRPr lang="en-US" sz="2000" dirty="0" smtClean="0">
              <a:ea typeface="+mn-ea"/>
            </a:endParaRP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Pathological</a:t>
            </a:r>
          </a:p>
          <a:p>
            <a:pPr marL="237744" lvl="2" indent="0">
              <a:buNone/>
              <a:defRPr/>
            </a:pPr>
            <a:endParaRPr lang="en-US" sz="2000" dirty="0" smtClean="0">
              <a:ea typeface="+mn-ea"/>
            </a:endParaRP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Iatrogenic</a:t>
            </a:r>
          </a:p>
          <a:p>
            <a:pPr marL="237744" lvl="2" indent="0">
              <a:buNone/>
              <a:defRPr/>
            </a:pPr>
            <a:endParaRPr lang="en-US" sz="2000" dirty="0" smtClean="0">
              <a:ea typeface="+mn-ea"/>
            </a:endParaRP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Psychological</a:t>
            </a:r>
            <a:endParaRPr lang="en-US" sz="2000" dirty="0" smtClean="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1A58EA33-3E81-420B-B7E4-71B1D2D7FE11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87680"/>
            <a:ext cx="7772400" cy="14119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Points need to be considered in approach to Sexuality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78888"/>
            <a:ext cx="6400800" cy="393799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cap="none" dirty="0" smtClean="0">
                <a:ea typeface="+mn-ea"/>
                <a:cs typeface="+mn-cs"/>
              </a:rPr>
              <a:t>The spectrum of normal sexual response varies from one woman to another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1700" cap="none" dirty="0" smtClean="0">
              <a:ea typeface="+mn-ea"/>
              <a:cs typeface="+mn-cs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cap="none" dirty="0" smtClean="0">
                <a:ea typeface="+mn-ea"/>
                <a:cs typeface="+mn-cs"/>
              </a:rPr>
              <a:t>Sexual response varies throughout a woman’s lifetime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1700" cap="none" dirty="0" smtClean="0">
              <a:ea typeface="+mn-ea"/>
              <a:cs typeface="+mn-cs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cap="none" dirty="0" smtClean="0">
                <a:ea typeface="+mn-ea"/>
                <a:cs typeface="+mn-cs"/>
              </a:rPr>
              <a:t>Physicians should be aware of their patients’ values, attitude and concerns about their sexuality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1700" cap="none" dirty="0" smtClean="0">
              <a:ea typeface="+mn-ea"/>
              <a:cs typeface="+mn-cs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700" cap="none" dirty="0" smtClean="0">
                <a:ea typeface="+mn-ea"/>
                <a:cs typeface="+mn-cs"/>
              </a:rPr>
              <a:t>Gender role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1700" cap="none" dirty="0" smtClean="0"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Pain Disorder: Vaginismus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ea typeface="+mn-ea"/>
              </a:rPr>
              <a:t>Involuntary spasm of vaginal musculature interfering with intercourse</a:t>
            </a:r>
          </a:p>
          <a:p>
            <a:pPr>
              <a:defRPr/>
            </a:pPr>
            <a:r>
              <a:rPr lang="en-US" sz="2000" dirty="0" smtClean="0">
                <a:ea typeface="+mn-ea"/>
              </a:rPr>
              <a:t>Causes:</a:t>
            </a:r>
          </a:p>
          <a:p>
            <a:pPr>
              <a:defRPr/>
            </a:pPr>
            <a:endParaRPr lang="en-US" sz="2000" dirty="0" smtClean="0">
              <a:ea typeface="+mn-ea"/>
            </a:endParaRP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medical conditions (23-32%)</a:t>
            </a: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family background</a:t>
            </a:r>
          </a:p>
          <a:p>
            <a:pPr lvl="2">
              <a:defRPr/>
            </a:pPr>
            <a:r>
              <a:rPr lang="en-US" sz="2000" dirty="0" smtClean="0">
                <a:ea typeface="+mn-ea"/>
              </a:rPr>
              <a:t>sexual trauma (40%)</a:t>
            </a:r>
          </a:p>
          <a:p>
            <a:pPr marL="0" lvl="1" indent="0"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1FB72356-5850-4FC6-B59E-A268501E4C57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Women's sexually sensitive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Clitoris</a:t>
            </a:r>
          </a:p>
          <a:p>
            <a:r>
              <a:rPr lang="en-US" dirty="0" err="1" smtClean="0"/>
              <a:t>Periurthral</a:t>
            </a:r>
            <a:r>
              <a:rPr lang="en-US" dirty="0" smtClean="0"/>
              <a:t> glands</a:t>
            </a:r>
          </a:p>
          <a:p>
            <a:r>
              <a:rPr lang="en-US" dirty="0" smtClean="0"/>
              <a:t>Urethra </a:t>
            </a:r>
          </a:p>
          <a:p>
            <a:r>
              <a:rPr lang="en-US" dirty="0" smtClean="0"/>
              <a:t>Nipples</a:t>
            </a:r>
          </a:p>
          <a:p>
            <a:r>
              <a:rPr lang="en-US" dirty="0" smtClean="0"/>
              <a:t>Breasts</a:t>
            </a:r>
          </a:p>
          <a:p>
            <a:r>
              <a:rPr lang="en-US" dirty="0" smtClean="0"/>
              <a:t>Labia</a:t>
            </a:r>
          </a:p>
          <a:p>
            <a:r>
              <a:rPr lang="en-US" dirty="0" smtClean="0"/>
              <a:t>Much of skins generally</a:t>
            </a:r>
          </a:p>
          <a:p>
            <a:r>
              <a:rPr lang="en-US" dirty="0" smtClean="0"/>
              <a:t>Vagina(especially anterior wall)</a:t>
            </a:r>
          </a:p>
          <a:p>
            <a:pPr lvl="1"/>
            <a:r>
              <a:rPr lang="en-US" dirty="0" smtClean="0"/>
              <a:t>Lower third response to touch</a:t>
            </a:r>
          </a:p>
          <a:p>
            <a:pPr lvl="1"/>
            <a:r>
              <a:rPr lang="en-US" dirty="0" smtClean="0"/>
              <a:t>Upper two third response to pressure</a:t>
            </a:r>
          </a:p>
          <a:p>
            <a:r>
              <a:rPr lang="en-US" dirty="0" smtClean="0"/>
              <a:t>G-spot ? Using </a:t>
            </a:r>
            <a:r>
              <a:rPr lang="en-US" dirty="0" err="1" smtClean="0"/>
              <a:t>ultrasonographic</a:t>
            </a:r>
            <a:r>
              <a:rPr lang="en-US" dirty="0" smtClean="0"/>
              <a:t> imagine during coitus, penis stimulate base of clitoris and </a:t>
            </a:r>
            <a:r>
              <a:rPr lang="en-US" dirty="0" err="1" smtClean="0"/>
              <a:t>clitorourethral</a:t>
            </a:r>
            <a:r>
              <a:rPr lang="en-US" dirty="0" smtClean="0"/>
              <a:t> complex, G spot may be a functional entity</a:t>
            </a:r>
          </a:p>
          <a:p>
            <a:r>
              <a:rPr lang="en-US" dirty="0" smtClean="0"/>
              <a:t>Some individual cervix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7407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Experience of orgasm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75968"/>
            <a:ext cx="7520940" cy="3579849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SzPct val="50000"/>
              <a:buFont typeface="Wingdings" charset="2"/>
              <a:buChar char="v"/>
            </a:pPr>
            <a:r>
              <a:rPr lang="en-US" sz="2400" dirty="0" smtClean="0"/>
              <a:t>By age 15: 23%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SzPct val="50000"/>
              <a:buFont typeface="Wingdings" charset="2"/>
              <a:buChar char="v"/>
            </a:pPr>
            <a:r>
              <a:rPr lang="en-US" sz="2400" dirty="0" smtClean="0"/>
              <a:t>By age 20: 53%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SzPct val="50000"/>
              <a:buFont typeface="Wingdings" charset="2"/>
              <a:buChar char="v"/>
            </a:pPr>
            <a:r>
              <a:rPr lang="en-US" sz="2400" dirty="0" smtClean="0"/>
              <a:t>By age 25: 77%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SzPct val="50000"/>
              <a:buFont typeface="Wingdings" charset="2"/>
              <a:buChar char="v"/>
            </a:pPr>
            <a:r>
              <a:rPr lang="en-US" sz="2400" dirty="0" smtClean="0"/>
              <a:t>By age 30: 90%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SzPct val="50000"/>
              <a:buFont typeface="Wingdings" charset="2"/>
              <a:buChar char="v"/>
            </a:pPr>
            <a:r>
              <a:rPr lang="en-US" sz="2400" dirty="0" smtClean="0"/>
              <a:t>Never : 9%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Arch </a:t>
            </a:r>
            <a:r>
              <a:rPr lang="en-US" dirty="0" smtClean="0"/>
              <a:t>Sex </a:t>
            </a:r>
            <a:r>
              <a:rPr lang="en-US" dirty="0" err="1" smtClean="0"/>
              <a:t>Beh</a:t>
            </a:r>
            <a:r>
              <a:rPr lang="en-US" dirty="0" smtClean="0"/>
              <a:t> 2009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584440" cy="110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954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82" y="234733"/>
            <a:ext cx="8458200" cy="5197878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smtClean="0"/>
              <a:t>Pleasure experienced can range from “just nice” to “transient un </a:t>
            </a:r>
            <a:r>
              <a:rPr lang="en-US" dirty="0" err="1" smtClean="0"/>
              <a:t>conciouness</a:t>
            </a:r>
            <a:r>
              <a:rPr lang="en-US" dirty="0" smtClean="0"/>
              <a:t>”.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smtClean="0"/>
              <a:t>Does not require consciousness, can occur during sleep.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smtClean="0"/>
              <a:t>Not required consensual sexual arousal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smtClean="0"/>
              <a:t>Androgen receptor in pelvic muscles (Cur Open OBS GYN 2004)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smtClean="0"/>
              <a:t>Duration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Subjective: 12.2 ± 9.8 s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Objective: 19.9 ± 9.8 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Pet study demonstrated that Pelvic muscles are represented by two sites in </a:t>
            </a:r>
            <a:r>
              <a:rPr lang="en-US" sz="1800" dirty="0" err="1" smtClean="0">
                <a:solidFill>
                  <a:srgbClr val="000000"/>
                </a:solidFill>
              </a:rPr>
              <a:t>pontine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tegmentum</a:t>
            </a:r>
            <a:r>
              <a:rPr lang="en-US" sz="1800" dirty="0" smtClean="0">
                <a:solidFill>
                  <a:srgbClr val="000000"/>
                </a:solidFill>
              </a:rPr>
              <a:t> area(J SEX Med2013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err="1" smtClean="0">
                <a:solidFill>
                  <a:srgbClr val="000000"/>
                </a:solidFill>
              </a:rPr>
              <a:t>Ventrolateral</a:t>
            </a:r>
            <a:r>
              <a:rPr lang="en-US" dirty="0" smtClean="0">
                <a:solidFill>
                  <a:srgbClr val="000000"/>
                </a:solidFill>
              </a:rPr>
              <a:t> side: activated by orgasm per </a:t>
            </a:r>
            <a:r>
              <a:rPr lang="en-US" dirty="0" smtClean="0">
                <a:solidFill>
                  <a:srgbClr val="000000"/>
                </a:solidFill>
              </a:rPr>
              <a:t>se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rgbClr val="000000"/>
                </a:solidFill>
              </a:rPr>
              <a:t>Dorsolateral side: activated by orgasm, those attempted by failed to have </a:t>
            </a:r>
            <a:r>
              <a:rPr lang="en-US" dirty="0" smtClean="0">
                <a:solidFill>
                  <a:srgbClr val="000000"/>
                </a:solidFill>
              </a:rPr>
              <a:t>orgasm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endParaRPr lang="en-US" dirty="0" smtClean="0">
              <a:solidFill>
                <a:srgbClr val="000000"/>
              </a:solidFill>
            </a:endParaRP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rgbClr val="000000"/>
                </a:solidFill>
              </a:rPr>
              <a:t>Uterine contraction due to the secretion of </a:t>
            </a:r>
            <a:r>
              <a:rPr lang="en-US" dirty="0" smtClean="0">
                <a:solidFill>
                  <a:srgbClr val="000000"/>
                </a:solidFill>
              </a:rPr>
              <a:t>oxytocin</a:t>
            </a:r>
          </a:p>
          <a:p>
            <a:pPr marL="237744" lvl="2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a-IR" dirty="0" smtClean="0">
              <a:solidFill>
                <a:srgbClr val="000000"/>
              </a:solidFill>
            </a:endParaRP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²"/>
            </a:pPr>
            <a:r>
              <a:rPr lang="en-US" dirty="0" err="1" smtClean="0">
                <a:solidFill>
                  <a:srgbClr val="000000"/>
                </a:solidFill>
              </a:rPr>
              <a:t>Dopaminergic</a:t>
            </a:r>
            <a:r>
              <a:rPr lang="en-US" dirty="0" smtClean="0">
                <a:solidFill>
                  <a:srgbClr val="000000"/>
                </a:solidFill>
              </a:rPr>
              <a:t> and adrenergic transmission is </a:t>
            </a:r>
            <a:r>
              <a:rPr lang="en-US" dirty="0" err="1" smtClean="0">
                <a:solidFill>
                  <a:srgbClr val="000000"/>
                </a:solidFill>
              </a:rPr>
              <a:t>prosexual</a:t>
            </a:r>
            <a:r>
              <a:rPr lang="en-US" dirty="0" smtClean="0">
                <a:solidFill>
                  <a:srgbClr val="000000"/>
                </a:solidFill>
              </a:rPr>
              <a:t> and orgasm promoting but </a:t>
            </a:r>
            <a:r>
              <a:rPr lang="en-US" dirty="0" err="1" smtClean="0">
                <a:solidFill>
                  <a:srgbClr val="000000"/>
                </a:solidFill>
              </a:rPr>
              <a:t>serotonergic</a:t>
            </a:r>
            <a:r>
              <a:rPr lang="en-US" dirty="0" smtClean="0">
                <a:solidFill>
                  <a:srgbClr val="000000"/>
                </a:solidFill>
              </a:rPr>
              <a:t> is inhibitory of arousal and orgasm</a:t>
            </a:r>
          </a:p>
          <a:p>
            <a:pPr marL="0" lvl="1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sz="21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7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0"/>
            <a:ext cx="7772400" cy="731202"/>
          </a:xfrm>
        </p:spPr>
        <p:txBody>
          <a:bodyPr>
            <a:noAutofit/>
          </a:bodyPr>
          <a:lstStyle/>
          <a:p>
            <a:r>
              <a:rPr lang="en-US" sz="2400" dirty="0" smtClean="0"/>
              <a:t>Factors influencing the pleasure of orgasm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080" y="558800"/>
            <a:ext cx="7772400" cy="5146519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/>
              <a:t>The early orgasm of youth is less pleasurable</a:t>
            </a:r>
          </a:p>
          <a:p>
            <a:r>
              <a:rPr lang="en-US" sz="5600" dirty="0" smtClean="0"/>
              <a:t>Sexual pleasure learning during sexual maturation</a:t>
            </a:r>
          </a:p>
          <a:p>
            <a:r>
              <a:rPr lang="en-US" sz="5600" dirty="0" smtClean="0"/>
              <a:t>Both genital and anal stimulation</a:t>
            </a:r>
          </a:p>
          <a:p>
            <a:r>
              <a:rPr lang="en-US" sz="5600" dirty="0" smtClean="0"/>
              <a:t>Pelvic muscle exercise, especially the </a:t>
            </a:r>
            <a:r>
              <a:rPr lang="en-US" sz="5600" dirty="0" err="1" smtClean="0"/>
              <a:t>bulbocavernous</a:t>
            </a:r>
            <a:endParaRPr lang="en-US" sz="5600" dirty="0" smtClean="0"/>
          </a:p>
          <a:p>
            <a:r>
              <a:rPr lang="en-US" sz="5600" dirty="0" smtClean="0"/>
              <a:t>Female prostate secretion</a:t>
            </a:r>
          </a:p>
          <a:p>
            <a:r>
              <a:rPr lang="en-US" sz="5600" dirty="0" smtClean="0"/>
              <a:t>Hormones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 err="1" smtClean="0"/>
              <a:t>Hypogonadism</a:t>
            </a:r>
            <a:r>
              <a:rPr lang="en-US" sz="4800" dirty="0" smtClean="0"/>
              <a:t> : less intensity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 smtClean="0"/>
              <a:t>Estrogen: not direct, indirect through vagina and uterus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 err="1" smtClean="0"/>
              <a:t>Prolactin</a:t>
            </a:r>
            <a:r>
              <a:rPr lang="en-US" sz="4800" dirty="0" smtClean="0"/>
              <a:t> release at orgasm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 smtClean="0"/>
              <a:t>Oxytocin : calmness, improve social intentions and trust, reduce fear</a:t>
            </a:r>
          </a:p>
          <a:p>
            <a:pPr marL="342900" lvl="1">
              <a:lnSpc>
                <a:spcPct val="110000"/>
              </a:lnSpc>
            </a:pPr>
            <a:r>
              <a:rPr lang="en-US" sz="5600" b="1" dirty="0" smtClean="0"/>
              <a:t>Chemical enhancements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 smtClean="0"/>
              <a:t>Amyl nitrite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 smtClean="0"/>
              <a:t>Heroin injection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 smtClean="0"/>
              <a:t>Ecstasy</a:t>
            </a:r>
          </a:p>
          <a:p>
            <a:pPr marL="342900" lvl="1">
              <a:lnSpc>
                <a:spcPct val="110000"/>
              </a:lnSpc>
            </a:pPr>
            <a:r>
              <a:rPr lang="en-US" sz="5600" b="1" dirty="0" smtClean="0"/>
              <a:t>Drug induced spontaneous orgasm</a:t>
            </a:r>
          </a:p>
          <a:p>
            <a:pPr lvl="1">
              <a:buFont typeface="Wingdings" pitchFamily="2" charset="2"/>
              <a:buChar char="§"/>
            </a:pPr>
            <a:r>
              <a:rPr lang="en-US" sz="4800" dirty="0" err="1" smtClean="0"/>
              <a:t>Clomipiramine</a:t>
            </a:r>
            <a:endParaRPr lang="en-US" sz="4800" dirty="0" smtClean="0"/>
          </a:p>
          <a:p>
            <a:pPr lvl="1">
              <a:buFont typeface="Wingdings" pitchFamily="2" charset="2"/>
              <a:buChar char="§"/>
            </a:pPr>
            <a:r>
              <a:rPr lang="en-US" sz="4800" dirty="0" err="1" smtClean="0"/>
              <a:t>Oxytocin</a:t>
            </a:r>
            <a:endParaRPr lang="en-US" sz="4800" dirty="0" smtClean="0"/>
          </a:p>
          <a:p>
            <a:pPr lvl="1">
              <a:buFont typeface="Wingdings" pitchFamily="2" charset="2"/>
              <a:buChar char="§"/>
            </a:pPr>
            <a:r>
              <a:rPr lang="en-US" sz="4800" dirty="0" err="1" smtClean="0"/>
              <a:t>Venlafaxine</a:t>
            </a:r>
            <a:endParaRPr lang="en-US" sz="4800" dirty="0" smtClean="0"/>
          </a:p>
          <a:p>
            <a:pPr lvl="1">
              <a:buFont typeface="Wingdings" pitchFamily="2" charset="2"/>
              <a:buChar char="§"/>
            </a:pPr>
            <a:r>
              <a:rPr lang="en-US" sz="4800" dirty="0" err="1" smtClean="0"/>
              <a:t>Mitrazipine</a:t>
            </a:r>
            <a:endParaRPr lang="en-US" sz="4800" dirty="0" smtClean="0"/>
          </a:p>
          <a:p>
            <a:pPr lvl="1">
              <a:buFont typeface="Wingdings" pitchFamily="2" charset="2"/>
              <a:buChar char="§"/>
            </a:pPr>
            <a:r>
              <a:rPr lang="en-US" sz="4800" dirty="0" err="1" smtClean="0"/>
              <a:t>pramipexole</a:t>
            </a:r>
            <a:endParaRPr lang="en-US" sz="4800" dirty="0" smtClean="0"/>
          </a:p>
          <a:p>
            <a:pPr marL="342900" lvl="1">
              <a:lnSpc>
                <a:spcPct val="110000"/>
              </a:lnSpc>
            </a:pPr>
            <a:endParaRPr lang="en-US" sz="2800" b="1" dirty="0" smtClean="0"/>
          </a:p>
          <a:p>
            <a:pPr marL="342900" lvl="1">
              <a:lnSpc>
                <a:spcPct val="110000"/>
              </a:lnSpc>
            </a:pPr>
            <a:endParaRPr lang="en-US" sz="2000" b="1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0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000" y="1934263"/>
            <a:ext cx="8621059" cy="27482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96" y="94517"/>
            <a:ext cx="9014604" cy="158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55717" y="1297935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J SEX Med 2013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822960" y="2823882"/>
            <a:ext cx="2389394" cy="328706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7058" y="2808940"/>
            <a:ext cx="2659529" cy="343647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066116" y="2823882"/>
            <a:ext cx="2277783" cy="328706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641" y="477520"/>
            <a:ext cx="6522720" cy="473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45078" y="5334000"/>
            <a:ext cx="178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 SEX Med 2013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History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FSD questionnaire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Physical exam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dirty="0" smtClean="0"/>
              <a:t>Lab test?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3" y="1016958"/>
            <a:ext cx="10406529" cy="54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56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82" y="1100628"/>
            <a:ext cx="6902824" cy="3579849"/>
          </a:xfrm>
        </p:spPr>
        <p:txBody>
          <a:bodyPr/>
          <a:lstStyle/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 smtClean="0"/>
              <a:t>Sexuality is an essential part of human life.</a:t>
            </a:r>
          </a:p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/>
              <a:t>Physicians should be aware of </a:t>
            </a:r>
            <a:r>
              <a:rPr lang="en-US" dirty="0" smtClean="0"/>
              <a:t>women’ s values</a:t>
            </a:r>
            <a:r>
              <a:rPr lang="en-US" dirty="0"/>
              <a:t>, attitude and concerns </a:t>
            </a:r>
            <a:r>
              <a:rPr lang="en-US" dirty="0" smtClean="0"/>
              <a:t>about their sexuality</a:t>
            </a:r>
          </a:p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/>
              <a:t>Sexual function results from a complex neurovascular process that is controlled by psychological, social and hormonal </a:t>
            </a:r>
            <a:r>
              <a:rPr lang="en-US" dirty="0" smtClean="0"/>
              <a:t>profiles</a:t>
            </a:r>
          </a:p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/>
              <a:t>Sexual pleasure learning </a:t>
            </a:r>
            <a:r>
              <a:rPr lang="en-US" dirty="0" smtClean="0"/>
              <a:t>is matured by time</a:t>
            </a:r>
          </a:p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 smtClean="0"/>
              <a:t>Satisfaction is more important than orgasm in women</a:t>
            </a:r>
          </a:p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 smtClean="0"/>
              <a:t>Female orgasm may be associated with ejaculation</a:t>
            </a:r>
          </a:p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 smtClean="0"/>
              <a:t>Relationship is the most important factor influencing women’s sexual factors.</a:t>
            </a:r>
          </a:p>
          <a:p>
            <a:pPr marL="0" indent="0">
              <a:buClr>
                <a:schemeClr val="accent3"/>
              </a:buClr>
              <a:buSzPct val="120000"/>
            </a:pPr>
            <a:endParaRPr lang="en-US" dirty="0" smtClean="0"/>
          </a:p>
        </p:txBody>
      </p:sp>
      <p:pic>
        <p:nvPicPr>
          <p:cNvPr id="4" name="Picture 3" descr="121112 female sexual disor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06" y="0"/>
            <a:ext cx="1905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Importance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83" y="1482164"/>
            <a:ext cx="7520940" cy="418054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0" dirty="0" smtClean="0"/>
              <a:t>Sexual functioning is an important part of the human experience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dirty="0" smtClean="0"/>
              <a:t>Despite marked reductions in sex hormones with menopause and age, there is no universal decline in sexuality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dirty="0" smtClean="0"/>
              <a:t>More than 75% of the middle-aged women in the study of Women’s Health Across the Nation (SWAN) reported that sex was moderately to extremely important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dirty="0" smtClean="0"/>
              <a:t>FSD </a:t>
            </a:r>
            <a:r>
              <a:rPr lang="en-US" b="0" dirty="0" smtClean="0"/>
              <a:t>can negatively affect health-related quality of </a:t>
            </a:r>
            <a:r>
              <a:rPr lang="en-US" b="0" dirty="0" smtClean="0"/>
              <a:t>life, </a:t>
            </a:r>
            <a:r>
              <a:rPr lang="en-US" b="0" dirty="0" smtClean="0"/>
              <a:t>self-esteem, mood, relationships with sexual partners </a:t>
            </a:r>
            <a:r>
              <a:rPr lang="en-US" b="0" dirty="0" smtClean="0"/>
              <a:t> </a:t>
            </a:r>
            <a:r>
              <a:rPr lang="en-US" b="0" dirty="0" smtClean="0"/>
              <a:t>and general well-</a:t>
            </a:r>
            <a:r>
              <a:rPr lang="en-US" b="0" dirty="0" smtClean="0"/>
              <a:t>being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dirty="0" smtClean="0"/>
              <a:t>More than one half of divorce in Iran is directly or indirectly related to sexual problems</a:t>
            </a:r>
            <a:endParaRPr lang="en-US" b="0" dirty="0" smtClean="0"/>
          </a:p>
          <a:p>
            <a:pPr marL="0" indent="0"/>
            <a:endParaRPr lang="en-US" sz="1400" b="0" dirty="0" smtClean="0"/>
          </a:p>
          <a:p>
            <a:pPr marL="0" indent="0" algn="ctr"/>
            <a:r>
              <a:rPr lang="en-US" sz="1400" b="0" dirty="0" smtClean="0"/>
              <a:t>Quality </a:t>
            </a:r>
            <a:r>
              <a:rPr lang="en-US" sz="1400" b="0" dirty="0" smtClean="0"/>
              <a:t>of Life and Health Burden 2009, J Sex Med 2009, WHO 2011 </a:t>
            </a:r>
            <a:r>
              <a:rPr lang="en-US" sz="1400" b="0" dirty="0" smtClean="0"/>
              <a:t>, Women Health 2010</a:t>
            </a:r>
            <a:endParaRPr lang="en-US" sz="1400" b="0" dirty="0"/>
          </a:p>
        </p:txBody>
      </p:sp>
      <p:pic>
        <p:nvPicPr>
          <p:cNvPr id="4" name="Picture 7" descr="C:\Users\behdad\AppData\Local\Microsoft\Windows\Temporary Internet Files\Content.IE5\TYPN87OK\01-10-201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838" y="0"/>
            <a:ext cx="2721162" cy="2495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185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ter_sunset_by_m_eralp-d6xmtw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035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5387" y="5393765"/>
            <a:ext cx="5013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Thank you for your attention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95365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1560"/>
            <a:ext cx="7772400" cy="3936999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Font typeface="Wingdings" charset="2"/>
              <a:buChar char="²"/>
            </a:pPr>
            <a:r>
              <a:rPr lang="en-US" dirty="0" smtClean="0"/>
              <a:t>40% of women will experience some types of FSD over their lifetime( WHO 2008).</a:t>
            </a:r>
          </a:p>
          <a:p>
            <a:pPr marL="68580" indent="0"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Wingdings" charset="2"/>
              <a:buChar char="²"/>
            </a:pPr>
            <a:r>
              <a:rPr lang="en-US" dirty="0" smtClean="0"/>
              <a:t>National Health and Social Life Survey (</a:t>
            </a:r>
            <a:r>
              <a:rPr lang="en-US" dirty="0" err="1"/>
              <a:t>Laumann</a:t>
            </a:r>
            <a:r>
              <a:rPr lang="en-US" dirty="0"/>
              <a:t> </a:t>
            </a:r>
            <a:r>
              <a:rPr lang="en-US" dirty="0" smtClean="0"/>
              <a:t>1999)</a:t>
            </a:r>
          </a:p>
          <a:p>
            <a:pPr lvl="2">
              <a:buFont typeface="Arial"/>
              <a:buChar char="•"/>
              <a:defRPr/>
            </a:pPr>
            <a:r>
              <a:rPr lang="en-US" dirty="0" smtClean="0"/>
              <a:t>33% of women lack sexual interest</a:t>
            </a:r>
          </a:p>
          <a:p>
            <a:pPr lvl="2">
              <a:buFont typeface="Arial"/>
              <a:buChar char="•"/>
              <a:defRPr/>
            </a:pPr>
            <a:r>
              <a:rPr lang="en-US" dirty="0" smtClean="0"/>
              <a:t>25% of women do not experience orgasm</a:t>
            </a:r>
          </a:p>
          <a:p>
            <a:pPr lvl="2">
              <a:buFont typeface="Arial"/>
              <a:buChar char="•"/>
              <a:defRPr/>
            </a:pPr>
            <a:r>
              <a:rPr lang="en-US" dirty="0" smtClean="0"/>
              <a:t>20% of women report lubrication difficulties</a:t>
            </a:r>
          </a:p>
          <a:p>
            <a:pPr lvl="2">
              <a:buFont typeface="Arial"/>
              <a:buChar char="•"/>
              <a:defRPr/>
            </a:pPr>
            <a:r>
              <a:rPr lang="en-US" dirty="0" smtClean="0"/>
              <a:t>20% of women report sex is not </a:t>
            </a:r>
            <a:r>
              <a:rPr lang="en-US" dirty="0" smtClean="0"/>
              <a:t>pleasurable</a:t>
            </a:r>
          </a:p>
          <a:p>
            <a:pPr marL="237744" lvl="2" indent="0">
              <a:buNone/>
              <a:defRPr/>
            </a:pPr>
            <a:endParaRPr lang="en-US" dirty="0" smtClean="0"/>
          </a:p>
          <a:p>
            <a:pPr marL="521208" lvl="2" indent="-342900">
              <a:lnSpc>
                <a:spcPct val="110000"/>
              </a:lnSpc>
              <a:buClr>
                <a:srgbClr val="008000"/>
              </a:buClr>
              <a:buFont typeface="Wingdings" charset="2"/>
              <a:buChar char="²"/>
              <a:defRPr/>
            </a:pPr>
            <a:r>
              <a:rPr lang="en-US" sz="1800" dirty="0"/>
              <a:t>Iranian sexual health </a:t>
            </a:r>
            <a:r>
              <a:rPr lang="en-US" sz="1800" dirty="0" smtClean="0"/>
              <a:t>study(</a:t>
            </a:r>
            <a:r>
              <a:rPr lang="en-US" sz="1800" dirty="0" err="1" smtClean="0"/>
              <a:t>Ramezani</a:t>
            </a:r>
            <a:r>
              <a:rPr lang="en-US" sz="1800" dirty="0" smtClean="0"/>
              <a:t> 2014)</a:t>
            </a:r>
            <a:endParaRPr lang="en-US" sz="1800" dirty="0"/>
          </a:p>
          <a:p>
            <a:pPr lvl="2">
              <a:buFont typeface="Arial"/>
              <a:buChar char="•"/>
              <a:defRPr/>
            </a:pPr>
            <a:r>
              <a:rPr lang="en-US" dirty="0" smtClean="0"/>
              <a:t>Prevalence in reproductive aged women:  27.3%</a:t>
            </a:r>
          </a:p>
          <a:p>
            <a:pPr lvl="2">
              <a:buFont typeface="Arial"/>
              <a:buChar char="•"/>
              <a:defRPr/>
            </a:pPr>
            <a:r>
              <a:rPr lang="en-US" dirty="0" smtClean="0"/>
              <a:t>12% </a:t>
            </a:r>
            <a:r>
              <a:rPr lang="en-US" dirty="0"/>
              <a:t>of women had never have experienced </a:t>
            </a:r>
            <a:r>
              <a:rPr lang="en-US" dirty="0" smtClean="0"/>
              <a:t>orgasm</a:t>
            </a:r>
          </a:p>
          <a:p>
            <a:pPr lvl="2">
              <a:buFont typeface="Arial"/>
              <a:buChar char="•"/>
              <a:defRPr/>
            </a:pPr>
            <a:r>
              <a:rPr lang="en-US" dirty="0" smtClean="0"/>
              <a:t>Prevalence in menopausal women: 47.9%</a:t>
            </a:r>
          </a:p>
          <a:p>
            <a:pPr marL="35433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11" descr="C:\Users\behdad\AppData\Local\Microsoft\Windows\Temporary Internet Files\Content.IE5\8DQFO7N9\1-in-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248" y="1749427"/>
            <a:ext cx="2361952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20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772400" cy="903922"/>
          </a:xfrm>
        </p:spPr>
        <p:txBody>
          <a:bodyPr>
            <a:normAutofit/>
          </a:bodyPr>
          <a:lstStyle/>
          <a:p>
            <a:r>
              <a:rPr lang="en-US" dirty="0" smtClean="0"/>
              <a:t>FACTORS AFFECTING SEXUAL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3120"/>
            <a:ext cx="7772400" cy="4907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Mental health</a:t>
            </a:r>
          </a:p>
          <a:p>
            <a:pPr lvl="1"/>
            <a:r>
              <a:rPr lang="en-US" dirty="0" smtClean="0"/>
              <a:t>Depressed women may masturbate more frequently than normal one</a:t>
            </a:r>
          </a:p>
          <a:p>
            <a:r>
              <a:rPr lang="en-US" dirty="0"/>
              <a:t>Sexual dysfunction in the partner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Childhood </a:t>
            </a:r>
            <a:r>
              <a:rPr lang="en-US" dirty="0"/>
              <a:t>sexual </a:t>
            </a:r>
            <a:r>
              <a:rPr lang="en-US" dirty="0" smtClean="0"/>
              <a:t>abuse/rape</a:t>
            </a:r>
            <a:endParaRPr lang="en-US" dirty="0"/>
          </a:p>
          <a:p>
            <a:r>
              <a:rPr lang="en-US" dirty="0"/>
              <a:t>Pregnancy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Sexual value system, folklore, religious beliefs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Physical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Body image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Medical restrictions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Emotional needs</a:t>
            </a:r>
          </a:p>
          <a:p>
            <a:r>
              <a:rPr lang="en-US" dirty="0"/>
              <a:t>Postpartum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Nursing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Low self-esteem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Negative body image</a:t>
            </a:r>
          </a:p>
          <a:p>
            <a:pPr marL="68580" lvl="1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9" descr="C:\Users\behdad\AppData\Local\Microsoft\Windows\Temporary Internet Files\Content.IE5\L956KSIT\couple-argu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304" y="1554300"/>
            <a:ext cx="2804343" cy="3409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9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1"/>
            <a:ext cx="9144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21841"/>
            <a:ext cx="9072879" cy="45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119120" y="3520440"/>
            <a:ext cx="2103120" cy="31496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2976880" y="5506720"/>
            <a:ext cx="2245360" cy="34544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967</TotalTime>
  <Words>2583</Words>
  <Application>Microsoft Macintosh PowerPoint</Application>
  <PresentationFormat>On-screen Show (4:3)</PresentationFormat>
  <Paragraphs>641</Paragraphs>
  <Slides>60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Angles</vt:lpstr>
      <vt:lpstr>In the name of GOD, The Compassionate &amp; The merciful  Female sexual dysfunction</vt:lpstr>
      <vt:lpstr>FSD IS A CHALLENGING TOPIC</vt:lpstr>
      <vt:lpstr>agenda</vt:lpstr>
      <vt:lpstr>Female Sexual function is a complex</vt:lpstr>
      <vt:lpstr>   Points need to be considered in approach to Sexuality </vt:lpstr>
      <vt:lpstr>Importance  </vt:lpstr>
      <vt:lpstr>PREVALENCE</vt:lpstr>
      <vt:lpstr>FACTORS AFFECTING SEXUAL RESPONSE</vt:lpstr>
      <vt:lpstr>PowerPoint Presentation</vt:lpstr>
      <vt:lpstr>infertility</vt:lpstr>
      <vt:lpstr>FACTORS AFFECTING SEXUAL RESPONSE</vt:lpstr>
      <vt:lpstr>PowerPoint Presentation</vt:lpstr>
      <vt:lpstr>Mode of delivery</vt:lpstr>
      <vt:lpstr>hysterectomy</vt:lpstr>
      <vt:lpstr>Whether SEXUAL DYSFUNCTION IS MORE PREVALENT AMONG pcos women?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Androgens</vt:lpstr>
      <vt:lpstr>DHEA</vt:lpstr>
      <vt:lpstr>DHEA (continue..)</vt:lpstr>
      <vt:lpstr>PowerPoint Presentation</vt:lpstr>
      <vt:lpstr>PowerPoint Presentation</vt:lpstr>
      <vt:lpstr>Androgens &amp; fsd</vt:lpstr>
      <vt:lpstr> Estrogen</vt:lpstr>
      <vt:lpstr>PowerPoint Presentation</vt:lpstr>
      <vt:lpstr>PowerPoint Presentation</vt:lpstr>
      <vt:lpstr>Etiologies of Female Sexual Dysfunction</vt:lpstr>
      <vt:lpstr>Vasculogenic</vt:lpstr>
      <vt:lpstr>Neurogenic</vt:lpstr>
      <vt:lpstr>Hormonal/Endocrine</vt:lpstr>
      <vt:lpstr>Musculogenic</vt:lpstr>
      <vt:lpstr>Psychogenic</vt:lpstr>
      <vt:lpstr>PowerPoint Presentation</vt:lpstr>
      <vt:lpstr>Prevalence of sexual dysfunction in men &amp; women J Sex Med 2011</vt:lpstr>
      <vt:lpstr>Sexual desire</vt:lpstr>
      <vt:lpstr>points</vt:lpstr>
      <vt:lpstr>Hypoactive Sexual Desire Disorder</vt:lpstr>
      <vt:lpstr>Female Sexual Arousal Disorder</vt:lpstr>
      <vt:lpstr>Female Orgasmic Disorder</vt:lpstr>
      <vt:lpstr>Pain Disorders: Dyspareunia</vt:lpstr>
      <vt:lpstr>Pain Disorder: Vaginismus</vt:lpstr>
      <vt:lpstr>Women's sexually sensitive areas</vt:lpstr>
      <vt:lpstr>Experience of orgasm</vt:lpstr>
      <vt:lpstr>PowerPoint Presentation</vt:lpstr>
      <vt:lpstr>Factors influencing the pleasure of orgasm</vt:lpstr>
      <vt:lpstr>PowerPoint Presentation</vt:lpstr>
      <vt:lpstr>PowerPoint Presentation</vt:lpstr>
      <vt:lpstr>diagnosis</vt:lpstr>
      <vt:lpstr>PowerPoint Presentation</vt:lpstr>
      <vt:lpstr>Home messages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sexual dysfunction</dc:title>
  <dc:creator>fahimeh</dc:creator>
  <cp:lastModifiedBy>fahimeh</cp:lastModifiedBy>
  <cp:revision>119</cp:revision>
  <cp:lastPrinted>2016-01-13T12:29:35Z</cp:lastPrinted>
  <dcterms:created xsi:type="dcterms:W3CDTF">2016-01-12T14:39:15Z</dcterms:created>
  <dcterms:modified xsi:type="dcterms:W3CDTF">2016-01-13T21:56:37Z</dcterms:modified>
</cp:coreProperties>
</file>