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39"/>
  </p:notesMasterIdLst>
  <p:handoutMasterIdLst>
    <p:handoutMasterId r:id="rId40"/>
  </p:handoutMasterIdLst>
  <p:sldIdLst>
    <p:sldId id="420" r:id="rId2"/>
    <p:sldId id="256" r:id="rId3"/>
    <p:sldId id="373" r:id="rId4"/>
    <p:sldId id="374" r:id="rId5"/>
    <p:sldId id="375" r:id="rId6"/>
    <p:sldId id="377" r:id="rId7"/>
    <p:sldId id="378" r:id="rId8"/>
    <p:sldId id="409" r:id="rId9"/>
    <p:sldId id="410" r:id="rId10"/>
    <p:sldId id="428" r:id="rId11"/>
    <p:sldId id="434" r:id="rId12"/>
    <p:sldId id="325" r:id="rId13"/>
    <p:sldId id="379" r:id="rId14"/>
    <p:sldId id="429" r:id="rId15"/>
    <p:sldId id="430" r:id="rId16"/>
    <p:sldId id="431" r:id="rId17"/>
    <p:sldId id="432" r:id="rId18"/>
    <p:sldId id="433" r:id="rId19"/>
    <p:sldId id="319" r:id="rId20"/>
    <p:sldId id="380" r:id="rId21"/>
    <p:sldId id="382" r:id="rId22"/>
    <p:sldId id="383" r:id="rId23"/>
    <p:sldId id="280" r:id="rId24"/>
    <p:sldId id="300" r:id="rId25"/>
    <p:sldId id="385" r:id="rId26"/>
    <p:sldId id="386" r:id="rId27"/>
    <p:sldId id="387" r:id="rId28"/>
    <p:sldId id="388" r:id="rId29"/>
    <p:sldId id="389" r:id="rId30"/>
    <p:sldId id="390" r:id="rId31"/>
    <p:sldId id="392" r:id="rId32"/>
    <p:sldId id="406" r:id="rId33"/>
    <p:sldId id="393" r:id="rId34"/>
    <p:sldId id="407" r:id="rId35"/>
    <p:sldId id="398" r:id="rId36"/>
    <p:sldId id="427" r:id="rId37"/>
    <p:sldId id="405" r:id="rId3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99CC"/>
    <a:srgbClr val="200CB4"/>
    <a:srgbClr val="90287A"/>
    <a:srgbClr val="800080"/>
    <a:srgbClr val="FF9900"/>
    <a:srgbClr val="FF6699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6553" autoAdjust="0"/>
    <p:restoredTop sz="87432" autoAdjust="0"/>
  </p:normalViewPr>
  <p:slideViewPr>
    <p:cSldViewPr>
      <p:cViewPr varScale="1">
        <p:scale>
          <a:sx n="68" d="100"/>
          <a:sy n="68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08" y="68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1D50E7B-6739-442F-820A-2E34B23CAB5A}" type="datetimeFigureOut">
              <a:rPr lang="fa-IR" smtClean="0"/>
              <a:pPr/>
              <a:t>1431/06/16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CFA8C3-BFEC-4F5E-BCF8-45A5596897F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5578F67-EEEC-4F8B-990F-D4C074A284D1}" type="datetimeFigureOut">
              <a:rPr lang="fa-IR" smtClean="0"/>
              <a:pPr/>
              <a:t>1431/06/16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E70A1E3-9ECA-4CCC-99AF-700B2EC82F7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0A1E3-9ECA-4CCC-99AF-700B2EC82F7C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0A1E3-9ECA-4CCC-99AF-700B2EC82F7C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0A1E3-9ECA-4CCC-99AF-700B2EC82F7C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0738716-B90C-404A-8123-51E99DBB7326}" type="slidenum">
              <a:rPr lang="en-US" smtClean="0">
                <a:latin typeface="Arial" pitchFamily="34" charset="0"/>
              </a:rPr>
              <a:pPr>
                <a:defRPr/>
              </a:pPr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1431/06/16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1431/06/16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1431/06/16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1431/06/16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1431/06/16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1431/06/16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1431/06/16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1431/06/16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1431/06/16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1431/06/16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2EBB-7AF0-483D-8143-C098BC6EC71B}" type="datetimeFigureOut">
              <a:rPr lang="fa-IR" smtClean="0"/>
              <a:pPr/>
              <a:t>1431/06/16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49D663-C34E-4C2D-9C59-35172761D37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372EBB-7AF0-483D-8143-C098BC6EC71B}" type="datetimeFigureOut">
              <a:rPr lang="fa-IR" smtClean="0"/>
              <a:pPr/>
              <a:t>1431/06/16</a:t>
            </a:fld>
            <a:endParaRPr lang="fa-I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49D663-C34E-4C2D-9C59-35172761D37A}" type="slidenum">
              <a:rPr lang="fa-IR" smtClean="0"/>
              <a:pPr/>
              <a:t>‹#›</a:t>
            </a:fld>
            <a:endParaRPr lang="fa-IR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6" name="Picture 2" descr="C:\Users\Shahin\Desktop\besmellah\0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نتايج حاصل از اجراي فاز 1 </a:t>
            </a:r>
            <a:r>
              <a:rPr lang="fa-IR" sz="3600" b="1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برنامه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 </a:t>
            </a:r>
            <a:r>
              <a:rPr lang="fa-IR" sz="3600" b="1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در دانشگاه:</a:t>
            </a:r>
            <a:r>
              <a:rPr lang="fa-IR" sz="3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fa-IR" sz="3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</a:br>
            <a:r>
              <a:rPr lang="fa-IR" sz="3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نوبت اول (سال 88-87)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1" dirty="0" smtClean="0">
                <a:latin typeface="Arial" pitchFamily="34" charset="0"/>
                <a:cs typeface="B Nazanin" pitchFamily="2" charset="-78"/>
              </a:rPr>
              <a:t>افراد غربالگري شده = </a:t>
            </a:r>
            <a:r>
              <a:rPr lang="fa-IR" sz="2800" b="1" dirty="0" smtClean="0">
                <a:latin typeface="Arial" pitchFamily="34" charset="0"/>
                <a:cs typeface="B Nazanin" pitchFamily="2" charset="-78"/>
              </a:rPr>
              <a:t>62005نفر</a:t>
            </a:r>
            <a:endParaRPr lang="fa-IR" sz="2800" b="1" dirty="0" smtClean="0">
              <a:latin typeface="Arial" pitchFamily="34" charset="0"/>
              <a:cs typeface="B Nazanin" pitchFamily="2" charset="-78"/>
            </a:endParaRPr>
          </a:p>
          <a:p>
            <a:pPr algn="r" rtl="1"/>
            <a:r>
              <a:rPr lang="fa-IR" sz="2800" b="1" dirty="0" smtClean="0">
                <a:latin typeface="Arial" pitchFamily="34" charset="0"/>
                <a:cs typeface="B Nazanin" pitchFamily="2" charset="-78"/>
              </a:rPr>
              <a:t>افراد در معرض خطر = </a:t>
            </a:r>
            <a:r>
              <a:rPr lang="fa-IR" sz="2800" b="1" dirty="0" smtClean="0">
                <a:latin typeface="Arial" pitchFamily="34" charset="0"/>
                <a:cs typeface="B Nazanin" pitchFamily="2" charset="-78"/>
              </a:rPr>
              <a:t>14242نفر</a:t>
            </a:r>
            <a:endParaRPr lang="fa-IR" sz="2800" b="1" dirty="0" smtClean="0">
              <a:latin typeface="Arial" pitchFamily="34" charset="0"/>
              <a:cs typeface="B Nazanin" pitchFamily="2" charset="-78"/>
            </a:endParaRPr>
          </a:p>
          <a:p>
            <a:pPr algn="r" rtl="1"/>
            <a:r>
              <a:rPr lang="fa-IR" sz="2800" b="1" dirty="0" smtClean="0">
                <a:latin typeface="Arial" pitchFamily="34" charset="0"/>
                <a:cs typeface="B Nazanin" pitchFamily="2" charset="-78"/>
              </a:rPr>
              <a:t>افراد پره ديابتي = </a:t>
            </a:r>
            <a:r>
              <a:rPr lang="fa-IR" sz="2800" b="1" dirty="0" smtClean="0">
                <a:latin typeface="Arial" pitchFamily="34" charset="0"/>
                <a:cs typeface="B Nazanin" pitchFamily="2" charset="-78"/>
              </a:rPr>
              <a:t>922نفر</a:t>
            </a:r>
            <a:endParaRPr lang="fa-IR" sz="2800" b="1" dirty="0" smtClean="0">
              <a:latin typeface="Arial" pitchFamily="34" charset="0"/>
              <a:cs typeface="B Nazanin" pitchFamily="2" charset="-78"/>
            </a:endParaRPr>
          </a:p>
          <a:p>
            <a:pPr algn="r" rtl="1"/>
            <a:r>
              <a:rPr lang="fa-IR" sz="2800" b="1" dirty="0" smtClean="0">
                <a:latin typeface="Arial" pitchFamily="34" charset="0"/>
                <a:cs typeface="B Nazanin" pitchFamily="2" charset="-78"/>
              </a:rPr>
              <a:t>بيماران </a:t>
            </a:r>
            <a:r>
              <a:rPr lang="fa-IR" sz="2800" b="1" dirty="0" smtClean="0">
                <a:latin typeface="Arial" pitchFamily="34" charset="0"/>
                <a:cs typeface="B Nazanin" pitchFamily="2" charset="-78"/>
              </a:rPr>
              <a:t>ديابتي جديد </a:t>
            </a:r>
            <a:r>
              <a:rPr lang="fa-IR" sz="2800" b="1" dirty="0" smtClean="0">
                <a:latin typeface="Arial" pitchFamily="34" charset="0"/>
                <a:cs typeface="B Nazanin" pitchFamily="2" charset="-78"/>
              </a:rPr>
              <a:t>= </a:t>
            </a:r>
            <a:r>
              <a:rPr lang="en-US" sz="2800" b="1" dirty="0" smtClean="0">
                <a:latin typeface="Arial" pitchFamily="34" charset="0"/>
                <a:cs typeface="B Nazanin" pitchFamily="2" charset="-78"/>
              </a:rPr>
              <a:t>  </a:t>
            </a:r>
            <a:r>
              <a:rPr lang="fa-IR" sz="2800" b="1" dirty="0" smtClean="0">
                <a:latin typeface="Arial" pitchFamily="34" charset="0"/>
                <a:cs typeface="B Nazanin" pitchFamily="2" charset="-78"/>
              </a:rPr>
              <a:t>466نفر</a:t>
            </a:r>
          </a:p>
          <a:p>
            <a:pPr algn="r" rtl="1"/>
            <a:r>
              <a:rPr lang="fa-IR" sz="2800" b="1" dirty="0" smtClean="0">
                <a:latin typeface="Arial" pitchFamily="34" charset="0"/>
                <a:cs typeface="B Nazanin" pitchFamily="2" charset="-78"/>
              </a:rPr>
              <a:t>بيماران ديابتي </a:t>
            </a:r>
            <a:r>
              <a:rPr lang="fa-IR" sz="2800" b="1" dirty="0" smtClean="0">
                <a:latin typeface="Arial" pitchFamily="34" charset="0"/>
                <a:cs typeface="B Nazanin" pitchFamily="2" charset="-78"/>
              </a:rPr>
              <a:t>قديمي= </a:t>
            </a:r>
            <a:r>
              <a:rPr lang="en-US" sz="2800" b="1" dirty="0" smtClean="0">
                <a:latin typeface="Arial" pitchFamily="34" charset="0"/>
                <a:cs typeface="B Nazanin" pitchFamily="2" charset="-78"/>
              </a:rPr>
              <a:t>  </a:t>
            </a:r>
            <a:r>
              <a:rPr lang="fa-IR" sz="2800" b="1" dirty="0" smtClean="0">
                <a:latin typeface="Arial" pitchFamily="34" charset="0"/>
                <a:cs typeface="B Nazanin" pitchFamily="2" charset="-78"/>
              </a:rPr>
              <a:t>1558نفر</a:t>
            </a:r>
            <a:endParaRPr lang="fa-IR" sz="2800" b="1" dirty="0" smtClean="0">
              <a:latin typeface="Arial" pitchFamily="34" charset="0"/>
              <a:cs typeface="B Nazanin" pitchFamily="2" charset="-78"/>
            </a:endParaRPr>
          </a:p>
          <a:p>
            <a:pPr algn="r" rtl="1"/>
            <a:endParaRPr lang="fa-IR" sz="2800" b="1" dirty="0" smtClean="0">
              <a:latin typeface="Arial" pitchFamily="34" charset="0"/>
              <a:cs typeface="B Nazanin" pitchFamily="2" charset="-78"/>
            </a:endParaRP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ransition spd="med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pPr algn="r" rtl="1"/>
            <a:r>
              <a:rPr lang="fa-IR" sz="3600" b="1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فاز دوم: اجراي برنامه در شهرهاي بزرگ</a:t>
            </a:r>
            <a:r>
              <a:rPr lang="fa-IR" sz="3600" b="1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/>
            </a:r>
            <a:br>
              <a:rPr lang="fa-IR" sz="3600" b="1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</a:br>
            <a:r>
              <a:rPr lang="fa-IR" sz="3600" b="1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اهداف </a:t>
            </a:r>
            <a:r>
              <a:rPr lang="fa-IR" sz="3600" b="1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برنامه:</a:t>
            </a:r>
            <a:endParaRPr lang="en-US" sz="3600" b="1" dirty="0" smtClean="0">
              <a:solidFill>
                <a:schemeClr val="accent1">
                  <a:lumMod val="75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sz="3000" b="1" dirty="0" smtClean="0">
                <a:latin typeface="Arial" pitchFamily="34" charset="0"/>
                <a:cs typeface="B Nazanin" pitchFamily="2" charset="-78"/>
              </a:rPr>
              <a:t>هدف كلي:</a:t>
            </a:r>
          </a:p>
          <a:p>
            <a:pPr algn="r" rtl="1"/>
            <a:r>
              <a:rPr lang="fa-IR" sz="3000" b="1" dirty="0" smtClean="0">
                <a:latin typeface="Arial" pitchFamily="34" charset="0"/>
                <a:cs typeface="B Nazanin" pitchFamily="2" charset="-78"/>
              </a:rPr>
              <a:t>پيشگيري و كنترل ديابت و عوارض ناشي از آن</a:t>
            </a:r>
          </a:p>
          <a:p>
            <a:pPr algn="r" rtl="1"/>
            <a:r>
              <a:rPr lang="fa-IR" sz="3000" b="1" dirty="0" smtClean="0">
                <a:latin typeface="Arial" pitchFamily="34" charset="0"/>
                <a:cs typeface="B Nazanin" pitchFamily="2" charset="-78"/>
              </a:rPr>
              <a:t>اهداف اختصاصي</a:t>
            </a:r>
          </a:p>
          <a:p>
            <a:pPr lvl="0" algn="r" rtl="1"/>
            <a:r>
              <a:rPr lang="ar-SA" sz="3000" b="1" dirty="0" smtClean="0">
                <a:latin typeface="Arial" pitchFamily="34" charset="0"/>
                <a:cs typeface="B Nazanin" pitchFamily="2" charset="-78"/>
              </a:rPr>
              <a:t>پيشگيري اوليه- كاهش بروز و شيوع ديابت نوع 2 در افراد بالاي 30 سال پره </a:t>
            </a:r>
            <a:r>
              <a:rPr lang="ar-SA" sz="3000" b="1" dirty="0" smtClean="0">
                <a:latin typeface="Arial" pitchFamily="34" charset="0"/>
                <a:cs typeface="B Nazanin" pitchFamily="2" charset="-78"/>
              </a:rPr>
              <a:t>ديابتي</a:t>
            </a:r>
            <a:endParaRPr lang="en-US" sz="3000" b="1" dirty="0" smtClean="0">
              <a:latin typeface="Arial" pitchFamily="34" charset="0"/>
              <a:cs typeface="B Nazanin" pitchFamily="2" charset="-78"/>
            </a:endParaRPr>
          </a:p>
          <a:p>
            <a:pPr lvl="0" algn="r" rtl="1"/>
            <a:r>
              <a:rPr lang="ar-SA" sz="3000" b="1" dirty="0" smtClean="0">
                <a:latin typeface="Arial" pitchFamily="34" charset="0"/>
                <a:cs typeface="B Nazanin" pitchFamily="2" charset="-78"/>
              </a:rPr>
              <a:t>پيشگيري ثانويه: پيشگيري ، كاهش و تاخير در بروز عوارض كوتاه و دراز مدت </a:t>
            </a:r>
            <a:r>
              <a:rPr lang="ar-SA" sz="3000" b="1" dirty="0" smtClean="0">
                <a:latin typeface="Arial" pitchFamily="34" charset="0"/>
                <a:cs typeface="B Nazanin" pitchFamily="2" charset="-78"/>
              </a:rPr>
              <a:t>ديابت</a:t>
            </a:r>
            <a:endParaRPr lang="en-US" sz="3000" b="1" dirty="0" smtClean="0">
              <a:latin typeface="Arial" pitchFamily="34" charset="0"/>
              <a:cs typeface="B Nazanin" pitchFamily="2" charset="-78"/>
            </a:endParaRPr>
          </a:p>
          <a:p>
            <a:pPr lvl="0" algn="r" rtl="1"/>
            <a:r>
              <a:rPr lang="ar-SA" sz="3000" b="1" dirty="0" smtClean="0">
                <a:latin typeface="Arial" pitchFamily="34" charset="0"/>
                <a:cs typeface="B Nazanin" pitchFamily="2" charset="-78"/>
              </a:rPr>
              <a:t>پيشگيري ثالثيه: كاهش و تاخير در بروز معلوليت و ناتوانيها و مرگ حاصل از عوارض ديابت و كاهش سالهاي از دست رفته عمر افراد بالاي 30 سال مبتلا به </a:t>
            </a:r>
            <a:r>
              <a:rPr lang="ar-SA" sz="3000" b="1" dirty="0" smtClean="0">
                <a:latin typeface="Arial" pitchFamily="34" charset="0"/>
                <a:cs typeface="B Nazanin" pitchFamily="2" charset="-78"/>
              </a:rPr>
              <a:t>ديابت</a:t>
            </a:r>
            <a:endParaRPr lang="en-US" dirty="0"/>
          </a:p>
        </p:txBody>
      </p:sp>
    </p:spTree>
  </p:cSld>
  <p:clrMapOvr>
    <a:masterClrMapping/>
  </p:clrMapOvr>
  <p:transition spd="med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black">
          <a:xfrm>
            <a:off x="142844" y="152400"/>
            <a:ext cx="8715436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4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B Titr" pitchFamily="2" charset="-78"/>
              </a:rPr>
              <a:t>اهداف </a:t>
            </a:r>
            <a:r>
              <a:rPr lang="fa-IR" sz="4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B Titr" pitchFamily="2" charset="-78"/>
              </a:rPr>
              <a:t>برنامه</a:t>
            </a:r>
            <a:r>
              <a:rPr lang="en-US" sz="3200" dirty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sz="32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fa-IR" sz="4000" b="1" dirty="0">
                <a:latin typeface="Verdana" pitchFamily="34" charset="0"/>
                <a:cs typeface="B Nazanin" pitchFamily="2" charset="-78"/>
              </a:rPr>
              <a:t>پيشگيري و كنترل بيماري ديابت و عوارض آن</a:t>
            </a:r>
            <a:endParaRPr lang="en-US" sz="4000" b="1" dirty="0"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96261" name="AutoShape 5"/>
          <p:cNvSpPr>
            <a:spLocks noChangeArrowheads="1"/>
          </p:cNvSpPr>
          <p:nvPr/>
        </p:nvSpPr>
        <p:spPr bwMode="gray">
          <a:xfrm>
            <a:off x="2260607" y="3078155"/>
            <a:ext cx="504825" cy="576262"/>
          </a:xfrm>
          <a:prstGeom prst="chevron">
            <a:avLst>
              <a:gd name="adj" fmla="val 52514"/>
            </a:avLst>
          </a:prstGeom>
          <a:gradFill rotWithShape="1">
            <a:gsLst>
              <a:gs pos="0">
                <a:schemeClr val="accent1">
                  <a:gamma/>
                  <a:tint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a-IR"/>
          </a:p>
        </p:txBody>
      </p:sp>
      <p:sp>
        <p:nvSpPr>
          <p:cNvPr id="96262" name="AutoShape 6"/>
          <p:cNvSpPr>
            <a:spLocks noChangeArrowheads="1"/>
          </p:cNvSpPr>
          <p:nvPr/>
        </p:nvSpPr>
        <p:spPr bwMode="gray">
          <a:xfrm>
            <a:off x="4995869" y="3078155"/>
            <a:ext cx="504825" cy="576262"/>
          </a:xfrm>
          <a:prstGeom prst="chevron">
            <a:avLst>
              <a:gd name="adj" fmla="val 52514"/>
            </a:avLst>
          </a:prstGeom>
          <a:gradFill rotWithShape="1">
            <a:gsLst>
              <a:gs pos="0">
                <a:schemeClr val="hlink">
                  <a:gamma/>
                  <a:tint val="42353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a-IR"/>
          </a:p>
        </p:txBody>
      </p:sp>
      <p:sp>
        <p:nvSpPr>
          <p:cNvPr id="96263" name="Oval 7"/>
          <p:cNvSpPr>
            <a:spLocks noChangeArrowheads="1"/>
          </p:cNvSpPr>
          <p:nvPr/>
        </p:nvSpPr>
        <p:spPr bwMode="gray">
          <a:xfrm>
            <a:off x="5572132" y="2285992"/>
            <a:ext cx="2160587" cy="21605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fa-IR"/>
          </a:p>
        </p:txBody>
      </p:sp>
      <p:sp>
        <p:nvSpPr>
          <p:cNvPr id="96264" name="Oval 8"/>
          <p:cNvSpPr>
            <a:spLocks noChangeArrowheads="1"/>
          </p:cNvSpPr>
          <p:nvPr/>
        </p:nvSpPr>
        <p:spPr bwMode="gray">
          <a:xfrm>
            <a:off x="5572132" y="2285992"/>
            <a:ext cx="2160587" cy="2160588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fa-IR"/>
          </a:p>
        </p:txBody>
      </p:sp>
      <p:sp>
        <p:nvSpPr>
          <p:cNvPr id="96265" name="Oval 9"/>
          <p:cNvSpPr>
            <a:spLocks noChangeArrowheads="1"/>
          </p:cNvSpPr>
          <p:nvPr/>
        </p:nvSpPr>
        <p:spPr bwMode="gray">
          <a:xfrm>
            <a:off x="5713419" y="3106610"/>
            <a:ext cx="1878013" cy="519351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fa-IR"/>
          </a:p>
        </p:txBody>
      </p:sp>
      <p:sp>
        <p:nvSpPr>
          <p:cNvPr id="96266" name="Oval 10"/>
          <p:cNvSpPr>
            <a:spLocks noChangeArrowheads="1"/>
          </p:cNvSpPr>
          <p:nvPr/>
        </p:nvSpPr>
        <p:spPr bwMode="gray">
          <a:xfrm>
            <a:off x="5745169" y="3117723"/>
            <a:ext cx="1878013" cy="519351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fa-IR"/>
          </a:p>
        </p:txBody>
      </p:sp>
      <p:sp>
        <p:nvSpPr>
          <p:cNvPr id="14345" name="Oval 11"/>
          <p:cNvSpPr>
            <a:spLocks noChangeArrowheads="1"/>
          </p:cNvSpPr>
          <p:nvPr/>
        </p:nvSpPr>
        <p:spPr bwMode="gray">
          <a:xfrm>
            <a:off x="5815019" y="3106610"/>
            <a:ext cx="1690688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fa-IR"/>
          </a:p>
        </p:txBody>
      </p:sp>
      <p:sp>
        <p:nvSpPr>
          <p:cNvPr id="96268" name="Oval 12"/>
          <p:cNvSpPr>
            <a:spLocks noChangeArrowheads="1"/>
          </p:cNvSpPr>
          <p:nvPr/>
        </p:nvSpPr>
        <p:spPr bwMode="gray">
          <a:xfrm>
            <a:off x="142844" y="2214554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fa-IR"/>
          </a:p>
        </p:txBody>
      </p:sp>
      <p:sp>
        <p:nvSpPr>
          <p:cNvPr id="96269" name="Oval 13"/>
          <p:cNvSpPr>
            <a:spLocks noChangeArrowheads="1"/>
          </p:cNvSpPr>
          <p:nvPr/>
        </p:nvSpPr>
        <p:spPr bwMode="gray">
          <a:xfrm>
            <a:off x="142844" y="2214554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fa-IR"/>
          </a:p>
        </p:txBody>
      </p:sp>
      <p:sp>
        <p:nvSpPr>
          <p:cNvPr id="96270" name="Oval 14"/>
          <p:cNvSpPr>
            <a:spLocks noChangeArrowheads="1"/>
          </p:cNvSpPr>
          <p:nvPr/>
        </p:nvSpPr>
        <p:spPr bwMode="gray">
          <a:xfrm>
            <a:off x="241307" y="3100260"/>
            <a:ext cx="1878012" cy="519351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fa-IR"/>
          </a:p>
        </p:txBody>
      </p:sp>
      <p:sp>
        <p:nvSpPr>
          <p:cNvPr id="96271" name="Oval 15"/>
          <p:cNvSpPr>
            <a:spLocks noChangeArrowheads="1"/>
          </p:cNvSpPr>
          <p:nvPr/>
        </p:nvSpPr>
        <p:spPr bwMode="gray">
          <a:xfrm>
            <a:off x="242894" y="3103435"/>
            <a:ext cx="1878013" cy="519351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fa-IR"/>
          </a:p>
        </p:txBody>
      </p:sp>
      <p:sp>
        <p:nvSpPr>
          <p:cNvPr id="14350" name="Oval 16"/>
          <p:cNvSpPr>
            <a:spLocks noChangeArrowheads="1"/>
          </p:cNvSpPr>
          <p:nvPr/>
        </p:nvSpPr>
        <p:spPr bwMode="gray">
          <a:xfrm>
            <a:off x="334969" y="3100260"/>
            <a:ext cx="1690688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fa-IR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61957" y="2539992"/>
            <a:ext cx="1636712" cy="1636713"/>
            <a:chOff x="4166" y="1706"/>
            <a:chExt cx="1252" cy="1252"/>
          </a:xfrm>
        </p:grpSpPr>
        <p:sp>
          <p:nvSpPr>
            <p:cNvPr id="14373" name="Oval 18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fa-IR"/>
            </a:p>
          </p:txBody>
        </p:sp>
        <p:sp>
          <p:nvSpPr>
            <p:cNvPr id="14374" name="Oval 19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fa-IR"/>
            </a:p>
          </p:txBody>
        </p:sp>
        <p:sp>
          <p:nvSpPr>
            <p:cNvPr id="14375" name="Oval 20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fa-IR"/>
            </a:p>
          </p:txBody>
        </p:sp>
        <p:sp>
          <p:nvSpPr>
            <p:cNvPr id="14376" name="Oval 21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fa-IR"/>
            </a:p>
          </p:txBody>
        </p:sp>
      </p:grpSp>
      <p:sp>
        <p:nvSpPr>
          <p:cNvPr id="96278" name="Oval 22"/>
          <p:cNvSpPr>
            <a:spLocks noChangeArrowheads="1"/>
          </p:cNvSpPr>
          <p:nvPr/>
        </p:nvSpPr>
        <p:spPr bwMode="gray">
          <a:xfrm>
            <a:off x="2836869" y="2285992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fa-IR"/>
          </a:p>
        </p:txBody>
      </p:sp>
      <p:sp>
        <p:nvSpPr>
          <p:cNvPr id="96279" name="Oval 23"/>
          <p:cNvSpPr>
            <a:spLocks noChangeArrowheads="1"/>
          </p:cNvSpPr>
          <p:nvPr/>
        </p:nvSpPr>
        <p:spPr bwMode="gray">
          <a:xfrm>
            <a:off x="2836869" y="2276467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fa-IR"/>
          </a:p>
        </p:txBody>
      </p:sp>
      <p:sp>
        <p:nvSpPr>
          <p:cNvPr id="96280" name="Oval 24"/>
          <p:cNvSpPr>
            <a:spLocks noChangeArrowheads="1"/>
          </p:cNvSpPr>
          <p:nvPr/>
        </p:nvSpPr>
        <p:spPr bwMode="gray">
          <a:xfrm>
            <a:off x="2978157" y="3106610"/>
            <a:ext cx="1878012" cy="519351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fa-IR"/>
          </a:p>
        </p:txBody>
      </p:sp>
      <p:sp>
        <p:nvSpPr>
          <p:cNvPr id="96281" name="Oval 25"/>
          <p:cNvSpPr>
            <a:spLocks noChangeArrowheads="1"/>
          </p:cNvSpPr>
          <p:nvPr/>
        </p:nvSpPr>
        <p:spPr bwMode="gray">
          <a:xfrm>
            <a:off x="2979744" y="3109785"/>
            <a:ext cx="1878013" cy="519351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fa-IR"/>
          </a:p>
        </p:txBody>
      </p:sp>
      <p:sp>
        <p:nvSpPr>
          <p:cNvPr id="14356" name="Oval 26"/>
          <p:cNvSpPr>
            <a:spLocks noChangeArrowheads="1"/>
          </p:cNvSpPr>
          <p:nvPr/>
        </p:nvSpPr>
        <p:spPr bwMode="gray">
          <a:xfrm>
            <a:off x="3071819" y="3106610"/>
            <a:ext cx="1690688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fa-IR"/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098807" y="2539992"/>
            <a:ext cx="1636712" cy="1636713"/>
            <a:chOff x="4166" y="1706"/>
            <a:chExt cx="1252" cy="1252"/>
          </a:xfrm>
        </p:grpSpPr>
        <p:sp>
          <p:nvSpPr>
            <p:cNvPr id="14369" name="Oval 28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fa-IR"/>
            </a:p>
          </p:txBody>
        </p:sp>
        <p:sp>
          <p:nvSpPr>
            <p:cNvPr id="14370" name="Oval 29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fa-IR"/>
            </a:p>
          </p:txBody>
        </p:sp>
        <p:sp>
          <p:nvSpPr>
            <p:cNvPr id="14371" name="Oval 30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fa-IR"/>
            </a:p>
          </p:txBody>
        </p:sp>
        <p:sp>
          <p:nvSpPr>
            <p:cNvPr id="14372" name="Oval 31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fa-IR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845182" y="2539992"/>
            <a:ext cx="1636712" cy="1636713"/>
            <a:chOff x="4166" y="1706"/>
            <a:chExt cx="1252" cy="1252"/>
          </a:xfrm>
        </p:grpSpPr>
        <p:sp>
          <p:nvSpPr>
            <p:cNvPr id="14365" name="Oval 33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fa-IR"/>
            </a:p>
          </p:txBody>
        </p:sp>
        <p:sp>
          <p:nvSpPr>
            <p:cNvPr id="14366" name="Oval 34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fa-IR"/>
            </a:p>
          </p:txBody>
        </p:sp>
        <p:sp>
          <p:nvSpPr>
            <p:cNvPr id="14367" name="Oval 35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fa-IR"/>
            </a:p>
          </p:txBody>
        </p:sp>
        <p:sp>
          <p:nvSpPr>
            <p:cNvPr id="14368" name="Oval 36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fa-IR"/>
            </a:p>
          </p:txBody>
        </p:sp>
      </p:grpSp>
      <p:sp>
        <p:nvSpPr>
          <p:cNvPr id="19479" name="AutoShape 37"/>
          <p:cNvSpPr>
            <a:spLocks noChangeArrowheads="1"/>
          </p:cNvSpPr>
          <p:nvPr/>
        </p:nvSpPr>
        <p:spPr bwMode="auto">
          <a:xfrm>
            <a:off x="142844" y="4643446"/>
            <a:ext cx="2571768" cy="184785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rtl="1"/>
            <a:r>
              <a:rPr lang="en-US" sz="2800" b="1" dirty="0">
                <a:cs typeface="B Nazanin" pitchFamily="2" charset="-78"/>
              </a:rPr>
              <a:t>   </a:t>
            </a:r>
            <a:r>
              <a:rPr lang="fa-IR" sz="2800" b="1" dirty="0">
                <a:cs typeface="B Nazanin" pitchFamily="2" charset="-78"/>
              </a:rPr>
              <a:t> كاهش عوامل خطر و بيماري ديابت</a:t>
            </a:r>
            <a:endParaRPr lang="en-US" sz="2800" b="1" dirty="0">
              <a:cs typeface="B Nazanin" pitchFamily="2" charset="-78"/>
            </a:endParaRPr>
          </a:p>
        </p:txBody>
      </p:sp>
      <p:sp>
        <p:nvSpPr>
          <p:cNvPr id="96294" name="AutoShape 38"/>
          <p:cNvSpPr>
            <a:spLocks noChangeArrowheads="1"/>
          </p:cNvSpPr>
          <p:nvPr/>
        </p:nvSpPr>
        <p:spPr bwMode="auto">
          <a:xfrm>
            <a:off x="2928926" y="4643446"/>
            <a:ext cx="2428875" cy="1884362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18000" tIns="36000" rIns="18000" bIns="10800" anchor="ctr">
            <a:spAutoFit/>
          </a:bodyPr>
          <a:lstStyle/>
          <a:p>
            <a:pPr algn="ctr">
              <a:defRPr/>
            </a:pPr>
            <a:r>
              <a:rPr lang="fa-IR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Nazanin" pitchFamily="2" charset="-78"/>
              </a:rPr>
              <a:t>كاهش عوارض زودرس و ديررس 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96295" name="AutoShape 39"/>
          <p:cNvSpPr>
            <a:spLocks noChangeArrowheads="1"/>
          </p:cNvSpPr>
          <p:nvPr/>
        </p:nvSpPr>
        <p:spPr bwMode="auto">
          <a:xfrm>
            <a:off x="5643570" y="4643446"/>
            <a:ext cx="2428892" cy="184785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18000" tIns="10800" rIns="18000" bIns="10800" anchor="ctr">
            <a:spAutoFit/>
          </a:bodyPr>
          <a:lstStyle/>
          <a:p>
            <a:pPr algn="ctr">
              <a:defRPr/>
            </a:pPr>
            <a:r>
              <a:rPr lang="fa-IR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Nazanin" pitchFamily="2" charset="-78"/>
              </a:rPr>
              <a:t>كاهش مرگ و مير و بهبود اميد به زندگي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Nazanin" pitchFamily="2" charset="-78"/>
            </a:endParaRPr>
          </a:p>
        </p:txBody>
      </p:sp>
      <p:sp>
        <p:nvSpPr>
          <p:cNvPr id="19482" name="Text Box 40"/>
          <p:cNvSpPr txBox="1">
            <a:spLocks noChangeArrowheads="1"/>
          </p:cNvSpPr>
          <p:nvPr/>
        </p:nvSpPr>
        <p:spPr bwMode="gray">
          <a:xfrm>
            <a:off x="201593" y="2857488"/>
            <a:ext cx="1857375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3200" b="1">
                <a:solidFill>
                  <a:srgbClr val="000000"/>
                </a:solidFill>
                <a:cs typeface="B Nazanin" pitchFamily="2" charset="-78"/>
              </a:rPr>
              <a:t>پيشگيري اوليه</a:t>
            </a:r>
            <a:endParaRPr lang="en-US" sz="3200" b="1">
              <a:cs typeface="B Nazanin" pitchFamily="2" charset="-78"/>
            </a:endParaRPr>
          </a:p>
        </p:txBody>
      </p:sp>
      <p:sp>
        <p:nvSpPr>
          <p:cNvPr id="19483" name="Text Box 42"/>
          <p:cNvSpPr txBox="1">
            <a:spLocks noChangeArrowheads="1"/>
          </p:cNvSpPr>
          <p:nvPr/>
        </p:nvSpPr>
        <p:spPr bwMode="gray">
          <a:xfrm>
            <a:off x="5559432" y="2786055"/>
            <a:ext cx="2071687" cy="1077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3200" b="1">
                <a:solidFill>
                  <a:srgbClr val="000000"/>
                </a:solidFill>
                <a:cs typeface="B Nazanin" pitchFamily="2" charset="-78"/>
              </a:rPr>
              <a:t>پيشگيري </a:t>
            </a:r>
          </a:p>
          <a:p>
            <a:pPr algn="ctr"/>
            <a:r>
              <a:rPr lang="fa-IR" sz="3200" b="1">
                <a:solidFill>
                  <a:srgbClr val="000000"/>
                </a:solidFill>
                <a:cs typeface="B Nazanin" pitchFamily="2" charset="-78"/>
              </a:rPr>
              <a:t>ثانويه </a:t>
            </a:r>
            <a:endParaRPr lang="fa-IR" sz="3200"/>
          </a:p>
        </p:txBody>
      </p:sp>
      <p:sp>
        <p:nvSpPr>
          <p:cNvPr id="19484" name="Rectangle 41"/>
          <p:cNvSpPr>
            <a:spLocks noChangeArrowheads="1"/>
          </p:cNvSpPr>
          <p:nvPr/>
        </p:nvSpPr>
        <p:spPr bwMode="auto">
          <a:xfrm>
            <a:off x="2701932" y="2786055"/>
            <a:ext cx="2286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3200" b="1">
                <a:solidFill>
                  <a:srgbClr val="000000"/>
                </a:solidFill>
                <a:cs typeface="B Nazanin" pitchFamily="2" charset="-78"/>
              </a:rPr>
              <a:t>پيشگيري ثانويه </a:t>
            </a:r>
            <a:endParaRPr lang="fa-IR" sz="320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9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96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96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9" grpId="0" animBg="1"/>
      <p:bldP spid="96294" grpId="0" animBg="1"/>
      <p:bldP spid="96295" grpId="0" animBg="1"/>
      <p:bldP spid="19483" grpId="0"/>
      <p:bldP spid="194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358214" cy="1142984"/>
          </a:xfrm>
        </p:spPr>
        <p:txBody>
          <a:bodyPr>
            <a:normAutofit/>
          </a:bodyPr>
          <a:lstStyle/>
          <a:p>
            <a:pPr algn="r"/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فاز دوم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:...</a:t>
            </a:r>
            <a:endParaRPr lang="fa-IR" b="1" dirty="0">
              <a:solidFill>
                <a:schemeClr val="accent1">
                  <a:lumMod val="75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572560" cy="5241314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sz="3200" b="1" dirty="0" smtClean="0">
                <a:cs typeface="B Nazanin" pitchFamily="2" charset="-78"/>
              </a:rPr>
              <a:t>اجرای برنامه در شهرهاي بزرگ ، خصوصاً در شهرهائي که بيش از يك ميليون نفر جمعيت دارند</a:t>
            </a:r>
            <a:r>
              <a:rPr lang="fa-IR" sz="3200" b="1" dirty="0" smtClean="0">
                <a:cs typeface="B Nazanin" pitchFamily="2" charset="-78"/>
              </a:rPr>
              <a:t>.</a:t>
            </a:r>
          </a:p>
          <a:p>
            <a:pPr algn="r" rtl="1"/>
            <a:r>
              <a:rPr lang="fa-IR" sz="3200" b="1" dirty="0" smtClean="0">
                <a:cs typeface="B Nazanin" pitchFamily="2" charset="-78"/>
              </a:rPr>
              <a:t>6 جزء تشكيل دهنده شامل :</a:t>
            </a:r>
          </a:p>
          <a:p>
            <a:pPr algn="r" rtl="1"/>
            <a:r>
              <a:rPr lang="fa-IR" sz="3200" b="1" dirty="0" smtClean="0">
                <a:cs typeface="B Nazanin" pitchFamily="2" charset="-78"/>
              </a:rPr>
              <a:t>اطلاع رساني و آموزش (فراخوان </a:t>
            </a:r>
            <a:r>
              <a:rPr lang="fa-IR" sz="3200" b="1" dirty="0" smtClean="0">
                <a:cs typeface="B Nazanin" pitchFamily="2" charset="-78"/>
              </a:rPr>
              <a:t>منطقه اي براي مراجعه افراد بالاي 30 </a:t>
            </a:r>
            <a:r>
              <a:rPr lang="fa-IR" sz="3200" b="1" dirty="0" smtClean="0">
                <a:cs typeface="B Nazanin" pitchFamily="2" charset="-78"/>
              </a:rPr>
              <a:t>سال)و(</a:t>
            </a:r>
            <a:r>
              <a:rPr lang="fa-IR" sz="3200" b="1" dirty="0" smtClean="0">
                <a:cs typeface="B Nazanin" pitchFamily="2" charset="-78"/>
              </a:rPr>
              <a:t>آموزش تيم اجرايي (پزشك-كارشناس پرستار- كارشناس </a:t>
            </a:r>
            <a:r>
              <a:rPr lang="fa-IR" sz="3200" b="1" dirty="0" smtClean="0">
                <a:cs typeface="B Nazanin" pitchFamily="2" charset="-78"/>
              </a:rPr>
              <a:t>تغذيه)و جامعه)</a:t>
            </a:r>
          </a:p>
          <a:p>
            <a:pPr algn="r" rtl="1"/>
            <a:r>
              <a:rPr lang="fa-IR" sz="3200" b="1" dirty="0" smtClean="0">
                <a:cs typeface="B Nazanin" pitchFamily="2" charset="-78"/>
              </a:rPr>
              <a:t>غربالگري وجود عوامل خطر</a:t>
            </a:r>
          </a:p>
          <a:p>
            <a:pPr algn="r" rtl="1"/>
            <a:r>
              <a:rPr lang="fa-IR" sz="3200" b="1" dirty="0" smtClean="0">
                <a:cs typeface="B Nazanin" pitchFamily="2" charset="-78"/>
              </a:rPr>
              <a:t>انجام آزمون غربالگري بيوشيميايي</a:t>
            </a:r>
          </a:p>
          <a:p>
            <a:pPr algn="r" rtl="1"/>
            <a:r>
              <a:rPr lang="fa-IR" sz="3200" b="1" dirty="0" smtClean="0">
                <a:cs typeface="B Nazanin" pitchFamily="2" charset="-78"/>
              </a:rPr>
              <a:t>تشخيص بيماري</a:t>
            </a:r>
          </a:p>
          <a:p>
            <a:pPr algn="r" rtl="1"/>
            <a:r>
              <a:rPr lang="fa-IR" sz="3200" b="1" dirty="0" smtClean="0">
                <a:cs typeface="B Nazanin" pitchFamily="2" charset="-78"/>
              </a:rPr>
              <a:t>مراقبت</a:t>
            </a:r>
          </a:p>
          <a:p>
            <a:pPr algn="r" rtl="1"/>
            <a:r>
              <a:rPr lang="fa-IR" sz="3200" b="1" dirty="0" smtClean="0">
                <a:cs typeface="B Nazanin" pitchFamily="2" charset="-78"/>
              </a:rPr>
              <a:t>ارزشيابي</a:t>
            </a:r>
            <a:endParaRPr lang="fa-IR" sz="3200" b="1" dirty="0" smtClean="0">
              <a:cs typeface="B Nazanin" pitchFamily="2" charset="-78"/>
            </a:endParaRPr>
          </a:p>
          <a:p>
            <a:pPr algn="r" rtl="1"/>
            <a:endParaRPr lang="fa-IR" sz="3200" b="1" dirty="0" smtClean="0">
              <a:cs typeface="B Nazanin" pitchFamily="2" charset="-78"/>
            </a:endParaRPr>
          </a:p>
          <a:p>
            <a:pPr algn="r" rtl="1"/>
            <a:endParaRPr lang="fa-IR" sz="3200" b="1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5400" b="1" dirty="0" smtClean="0">
                <a:cs typeface="B Nazanin" pitchFamily="2" charset="-78"/>
              </a:rPr>
              <a:t>اطلاع رساني و </a:t>
            </a:r>
            <a:r>
              <a:rPr lang="fa-IR" sz="5400" b="1" dirty="0" smtClean="0">
                <a:cs typeface="B Nazanin" pitchFamily="2" charset="-78"/>
              </a:rPr>
              <a:t>آموزش: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1" dirty="0" smtClean="0">
                <a:cs typeface="B Nazanin" pitchFamily="2" charset="-78"/>
              </a:rPr>
              <a:t>اطلاع رساني و </a:t>
            </a:r>
            <a:r>
              <a:rPr lang="fa-IR" sz="2800" b="1" dirty="0" smtClean="0">
                <a:cs typeface="B Nazanin" pitchFamily="2" charset="-78"/>
              </a:rPr>
              <a:t>آموزش عموم جامعه در ارتباط با شناخت و پيشگيري از بيماري ديابت و عوارض آن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آموزش پرسنل بهداشتي و درماني و اجرايي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آموزش بيماران ديابتي و خانواده هاي آنها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آموزش مبتلايان به عوامل خطر بروز بيماري ديابت</a:t>
            </a:r>
            <a:endParaRPr lang="en-US" dirty="0"/>
          </a:p>
        </p:txBody>
      </p:sp>
    </p:spTree>
  </p:cSld>
  <p:clrMapOvr>
    <a:masterClrMapping/>
  </p:clrMapOvr>
  <p:transition spd="med"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 anchor="ctr" anchorCtr="0">
            <a:normAutofit/>
          </a:bodyPr>
          <a:lstStyle/>
          <a:p>
            <a:pPr algn="r" rtl="1"/>
            <a:r>
              <a:rPr lang="fa-IR" sz="4000" b="1" dirty="0" smtClean="0">
                <a:cs typeface="B Nazanin" pitchFamily="2" charset="-78"/>
              </a:rPr>
              <a:t>غربالگري وجود عوامل </a:t>
            </a:r>
            <a:r>
              <a:rPr lang="fa-IR" sz="4000" b="1" dirty="0" smtClean="0">
                <a:cs typeface="B Nazanin" pitchFamily="2" charset="-78"/>
              </a:rPr>
              <a:t>خطر بروز بيماري ديابت: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50974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cs typeface="B Nazanin" pitchFamily="2" charset="-78"/>
              </a:rPr>
              <a:t>چاقي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ديابت در فاميل درجه يك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ديس ليپيدمي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فشار خون بالا</a:t>
            </a:r>
          </a:p>
          <a:p>
            <a:pPr algn="r" rtl="1"/>
            <a:r>
              <a:rPr lang="en-US" sz="2800" b="1" dirty="0" smtClean="0">
                <a:cs typeface="B Nazanin" pitchFamily="2" charset="-78"/>
              </a:rPr>
              <a:t>IGT  </a:t>
            </a:r>
            <a:r>
              <a:rPr lang="fa-IR" sz="2800" b="1" dirty="0" smtClean="0">
                <a:cs typeface="B Nazanin" pitchFamily="2" charset="-78"/>
              </a:rPr>
              <a:t> يا </a:t>
            </a:r>
            <a:r>
              <a:rPr lang="en-US" sz="2800" b="1" dirty="0" smtClean="0">
                <a:cs typeface="B Nazanin" pitchFamily="2" charset="-78"/>
              </a:rPr>
              <a:t>IFG</a:t>
            </a:r>
            <a:endParaRPr lang="fa-IR" sz="2800" b="1" dirty="0" smtClean="0">
              <a:cs typeface="B Nazanin" pitchFamily="2" charset="-78"/>
            </a:endParaRP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ديابت بارداري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ماكروزومي- مرده زايي يا سقط بدون دليل</a:t>
            </a:r>
            <a:endParaRPr lang="en-US" sz="2800" b="1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5400" b="1" dirty="0" smtClean="0">
                <a:cs typeface="B Nazanin" pitchFamily="2" charset="-78"/>
              </a:rPr>
              <a:t>انجام آزمون غربالگري </a:t>
            </a:r>
            <a:r>
              <a:rPr lang="fa-IR" sz="5400" b="1" dirty="0" smtClean="0">
                <a:cs typeface="B Nazanin" pitchFamily="2" charset="-78"/>
              </a:rPr>
              <a:t>بيوشيميايي: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1" dirty="0" smtClean="0">
                <a:cs typeface="B Nazanin" pitchFamily="2" charset="-78"/>
              </a:rPr>
              <a:t>انجام آزمايش سرمي براي آزمون </a:t>
            </a:r>
            <a:r>
              <a:rPr lang="fa-IR" sz="2800" b="1" dirty="0" smtClean="0">
                <a:cs typeface="B Nazanin" pitchFamily="2" charset="-78"/>
              </a:rPr>
              <a:t>غربالگري </a:t>
            </a:r>
            <a:r>
              <a:rPr lang="fa-IR" sz="2800" b="1" dirty="0" smtClean="0">
                <a:cs typeface="B Nazanin" pitchFamily="2" charset="-78"/>
              </a:rPr>
              <a:t>ديابت و ديگر عوامل خطر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انجام آزمايش </a:t>
            </a:r>
            <a:r>
              <a:rPr lang="en-US" sz="2800" b="1" dirty="0" smtClean="0">
                <a:cs typeface="B Nazanin" pitchFamily="2" charset="-78"/>
              </a:rPr>
              <a:t>GCT</a:t>
            </a:r>
            <a:r>
              <a:rPr lang="fa-IR" sz="2800" b="1" dirty="0" smtClean="0">
                <a:cs typeface="B Nazanin" pitchFamily="2" charset="-78"/>
              </a:rPr>
              <a:t> با 50 گرم گلوكز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انجام آزمايش ادرار از نظر آلبومين</a:t>
            </a:r>
            <a:endParaRPr lang="en-US" dirty="0"/>
          </a:p>
        </p:txBody>
      </p:sp>
    </p:spTree>
  </p:cSld>
  <p:clrMapOvr>
    <a:masterClrMapping/>
  </p:clrMapOvr>
  <p:transition spd="med"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5400" b="1" dirty="0" smtClean="0">
                <a:cs typeface="B Nazanin" pitchFamily="2" charset="-78"/>
              </a:rPr>
              <a:t>تشخيص </a:t>
            </a:r>
            <a:r>
              <a:rPr lang="fa-IR" sz="5400" b="1" dirty="0" smtClean="0">
                <a:cs typeface="B Nazanin" pitchFamily="2" charset="-78"/>
              </a:rPr>
              <a:t>بيماري: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cs typeface="B Nazanin" pitchFamily="2" charset="-78"/>
              </a:rPr>
              <a:t>پره ديابتي( قند خون بين 101-125)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تكرار آزمايش قند خون در موارد بالاي 126 براي تاييد تشخيص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تشخيص مبتلايان قطعي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تشخيص زنان مبتلا به ديابت بارداري</a:t>
            </a:r>
            <a:endParaRPr lang="en-US" sz="2800" b="1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5400" b="1" dirty="0" smtClean="0">
                <a:cs typeface="B Nazanin" pitchFamily="2" charset="-78"/>
              </a:rPr>
              <a:t>مراقبت و </a:t>
            </a:r>
            <a:r>
              <a:rPr lang="fa-IR" sz="5400" b="1" dirty="0" smtClean="0">
                <a:cs typeface="B Nazanin" pitchFamily="2" charset="-78"/>
              </a:rPr>
              <a:t>ارزشيابي </a:t>
            </a:r>
            <a:r>
              <a:rPr lang="fa-IR" sz="5400" b="1" dirty="0" smtClean="0">
                <a:cs typeface="B Nazanin" pitchFamily="2" charset="-78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1" dirty="0" smtClean="0">
                <a:cs typeface="B Nazanin" pitchFamily="2" charset="-78"/>
              </a:rPr>
              <a:t>ويزيت مستمر بر اساس دستورالعمل( جهت دستيابي به كنترل متابوليك مطلوب و پيشگيري از عوارض زودرس و ديررس)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پيگيري هاي لازم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مشاوره هاي تخصصي لازم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توصيه هاي موثر و مهم در تغيير روش زندگي ناسالم به </a:t>
            </a:r>
            <a:r>
              <a:rPr lang="fa-IR" sz="2800" b="1" dirty="0" smtClean="0">
                <a:cs typeface="B Nazanin" pitchFamily="2" charset="-78"/>
              </a:rPr>
              <a:t>سالم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پايش مستمر عملكرد اجرايي</a:t>
            </a:r>
            <a:endParaRPr lang="fa-IR" sz="2800" b="1" dirty="0" smtClean="0">
              <a:cs typeface="B Nazanin" pitchFamily="2" charset="-78"/>
            </a:endParaRPr>
          </a:p>
          <a:p>
            <a:pPr algn="r" rtl="1"/>
            <a:endParaRPr lang="en-US" dirty="0"/>
          </a:p>
        </p:txBody>
      </p:sp>
    </p:spTree>
  </p:cSld>
  <p:clrMapOvr>
    <a:masterClrMapping/>
  </p:clrMapOvr>
  <p:transition spd="med"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115328" cy="1463040"/>
          </a:xfrm>
        </p:spPr>
        <p:txBody>
          <a:bodyPr anchor="ctr" anchorCtr="0">
            <a:normAutofit/>
          </a:bodyPr>
          <a:lstStyle/>
          <a:p>
            <a:pPr algn="r" rtl="1"/>
            <a:r>
              <a:rPr lang="ar-SA" sz="4400" dirty="0" smtClean="0">
                <a:solidFill>
                  <a:srgbClr val="FF0000"/>
                </a:solidFill>
                <a:cs typeface="B Titr" pitchFamily="2" charset="-78"/>
              </a:rPr>
              <a:t>استراتژيهاي برنامه</a:t>
            </a:r>
            <a:endParaRPr lang="en-US" sz="44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115328" cy="4812686"/>
          </a:xfrm>
        </p:spPr>
        <p:txBody>
          <a:bodyPr>
            <a:normAutofit/>
          </a:bodyPr>
          <a:lstStyle/>
          <a:p>
            <a:pPr algn="r" rtl="1"/>
            <a:r>
              <a:rPr lang="fa-IR" sz="4400" b="1" dirty="0" smtClean="0"/>
              <a:t> </a:t>
            </a:r>
            <a:r>
              <a:rPr lang="ar-SA" sz="4000" b="1" dirty="0" smtClean="0">
                <a:cs typeface="B Nazanin" pitchFamily="2" charset="-78"/>
              </a:rPr>
              <a:t>كاهش بروز ديابت در افراد </a:t>
            </a:r>
            <a:r>
              <a:rPr lang="fa-IR" sz="4000" b="1" dirty="0" smtClean="0">
                <a:cs typeface="B Nazanin" pitchFamily="2" charset="-78"/>
              </a:rPr>
              <a:t>پره دیابتی</a:t>
            </a:r>
          </a:p>
          <a:p>
            <a:pPr algn="r" rtl="1"/>
            <a:r>
              <a:rPr lang="fa-IR" sz="4000" b="1" dirty="0" smtClean="0">
                <a:cs typeface="B Nazanin" pitchFamily="2" charset="-78"/>
              </a:rPr>
              <a:t> </a:t>
            </a:r>
            <a:r>
              <a:rPr lang="ar-SA" sz="4000" b="1" dirty="0" smtClean="0">
                <a:cs typeface="B Nazanin" pitchFamily="2" charset="-78"/>
              </a:rPr>
              <a:t>كاهش نسبت بيماري پنهان در كشور</a:t>
            </a:r>
            <a:endParaRPr lang="fa-IR" sz="4000" b="1" dirty="0" smtClean="0">
              <a:cs typeface="B Nazanin" pitchFamily="2" charset="-78"/>
            </a:endParaRPr>
          </a:p>
          <a:p>
            <a:pPr algn="r" rtl="1"/>
            <a:r>
              <a:rPr lang="fa-IR" sz="4000" b="1" dirty="0" smtClean="0">
                <a:cs typeface="B Nazanin" pitchFamily="2" charset="-78"/>
              </a:rPr>
              <a:t> کاهش مرگ و میر ناشی از دیابت</a:t>
            </a:r>
            <a:r>
              <a:rPr lang="ar-SA" sz="4000" b="1" dirty="0" smtClean="0">
                <a:cs typeface="B Nazanin" pitchFamily="2" charset="-78"/>
              </a:rPr>
              <a:t> </a:t>
            </a:r>
            <a:endParaRPr lang="fa-IR" sz="4000" b="1" dirty="0" smtClean="0">
              <a:cs typeface="B Nazanin" pitchFamily="2" charset="-78"/>
            </a:endParaRPr>
          </a:p>
          <a:p>
            <a:pPr algn="r" rtl="1"/>
            <a:r>
              <a:rPr lang="fa-IR" sz="4000" b="1" dirty="0" smtClean="0">
                <a:cs typeface="B Nazanin" pitchFamily="2" charset="-78"/>
              </a:rPr>
              <a:t> </a:t>
            </a:r>
            <a:r>
              <a:rPr lang="ar-SA" sz="4000" b="1" dirty="0" smtClean="0">
                <a:cs typeface="B Nazanin" pitchFamily="2" charset="-78"/>
              </a:rPr>
              <a:t>افزايش دسترسي به خدمت مناسب</a:t>
            </a:r>
            <a:endParaRPr lang="fa-IR" sz="4000" b="1" dirty="0" smtClean="0">
              <a:cs typeface="B Nazanin" pitchFamily="2" charset="-78"/>
            </a:endParaRPr>
          </a:p>
          <a:p>
            <a:pPr algn="r" rtl="1"/>
            <a:r>
              <a:rPr lang="fa-IR" sz="4000" b="1" dirty="0" smtClean="0">
                <a:cs typeface="B Nazanin" pitchFamily="2" charset="-78"/>
              </a:rPr>
              <a:t> </a:t>
            </a:r>
            <a:r>
              <a:rPr lang="ar-SA" sz="4000" b="1" dirty="0" smtClean="0">
                <a:cs typeface="B Nazanin" pitchFamily="2" charset="-78"/>
              </a:rPr>
              <a:t>بهبود كيفيت</a:t>
            </a:r>
            <a:r>
              <a:rPr lang="en-US" sz="4000" b="1" dirty="0" smtClean="0">
                <a:cs typeface="B Nazanin" pitchFamily="2" charset="-78"/>
              </a:rPr>
              <a:t> </a:t>
            </a:r>
            <a:r>
              <a:rPr lang="fa-IR" sz="4000" b="1" dirty="0" smtClean="0">
                <a:cs typeface="B Nazanin" pitchFamily="2" charset="-78"/>
              </a:rPr>
              <a:t>ارائه </a:t>
            </a:r>
            <a:r>
              <a:rPr lang="ar-SA" sz="4000" b="1" dirty="0" smtClean="0">
                <a:cs typeface="B Nazanin" pitchFamily="2" charset="-78"/>
              </a:rPr>
              <a:t>خدمت</a:t>
            </a:r>
            <a:endParaRPr lang="en-US" sz="4000" b="1" dirty="0">
              <a:cs typeface="B Nazanin" pitchFamily="2" charset="-78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85992"/>
          </a:xfrm>
        </p:spPr>
        <p:txBody>
          <a:bodyPr>
            <a:noAutofit/>
          </a:bodyPr>
          <a:lstStyle/>
          <a:p>
            <a:pPr algn="ctr"/>
            <a:r>
              <a:rPr lang="fa-IR" sz="6600" b="1" dirty="0" smtClean="0">
                <a:solidFill>
                  <a:srgbClr val="FFFF00"/>
                </a:solidFill>
                <a:latin typeface="2  Nazanin"/>
                <a:cs typeface="B Titr" pitchFamily="2" charset="-78"/>
              </a:rPr>
              <a:t>برنامه كشوري </a:t>
            </a:r>
            <a:br>
              <a:rPr lang="fa-IR" sz="6600" b="1" dirty="0" smtClean="0">
                <a:solidFill>
                  <a:srgbClr val="FFFF00"/>
                </a:solidFill>
                <a:latin typeface="2  Nazanin"/>
                <a:cs typeface="B Titr" pitchFamily="2" charset="-78"/>
              </a:rPr>
            </a:br>
            <a:r>
              <a:rPr lang="fa-IR" sz="6600" b="1" dirty="0" smtClean="0">
                <a:solidFill>
                  <a:srgbClr val="FFFF00"/>
                </a:solidFill>
                <a:latin typeface="2  Nazanin"/>
                <a:cs typeface="B Titr" pitchFamily="2" charset="-78"/>
              </a:rPr>
              <a:t>پيشگيري و كنترل ديابت </a:t>
            </a:r>
            <a:endParaRPr lang="fa-IR" sz="6600" b="1" dirty="0">
              <a:solidFill>
                <a:srgbClr val="FFFF00"/>
              </a:solidFill>
              <a:latin typeface="2  Nazanin"/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4071942"/>
            <a:ext cx="7897748" cy="2143140"/>
          </a:xfrm>
          <a:solidFill>
            <a:srgbClr val="FFFFFF"/>
          </a:solidFill>
          <a:ln w="76200">
            <a:solidFill>
              <a:srgbClr val="FFFF00"/>
            </a:solidFill>
          </a:ln>
        </p:spPr>
        <p:txBody>
          <a:bodyPr>
            <a:noAutofit/>
          </a:bodyPr>
          <a:lstStyle/>
          <a:p>
            <a:pPr algn="ctr"/>
            <a:r>
              <a:rPr lang="fa-IR" sz="2800" b="1" dirty="0" smtClean="0">
                <a:solidFill>
                  <a:srgbClr val="FFC000"/>
                </a:solidFill>
                <a:cs typeface="B Nazanin" pitchFamily="2" charset="-78"/>
              </a:rPr>
              <a:t>اجراي برنامه </a:t>
            </a:r>
          </a:p>
          <a:p>
            <a:pPr algn="ctr"/>
            <a:r>
              <a:rPr lang="fa-IR" sz="2800" b="1" dirty="0" smtClean="0">
                <a:solidFill>
                  <a:srgbClr val="FFC000"/>
                </a:solidFill>
                <a:cs typeface="B Nazanin" pitchFamily="2" charset="-78"/>
              </a:rPr>
              <a:t> در تهران بزرگ  و پنج شهر با جمعيت بالاي يك ميليون نفر  </a:t>
            </a:r>
          </a:p>
          <a:p>
            <a:pPr algn="ctr"/>
            <a:r>
              <a:rPr lang="fa-IR" sz="2800" b="1" dirty="0" smtClean="0">
                <a:solidFill>
                  <a:srgbClr val="FFC000"/>
                </a:solidFill>
                <a:cs typeface="B Nazanin" pitchFamily="2" charset="-78"/>
              </a:rPr>
              <a:t>(اصفهان-تبريز-شيراز-كرج-مشهد)</a:t>
            </a:r>
            <a:endParaRPr lang="fa-IR" sz="2800" b="1" dirty="0">
              <a:solidFill>
                <a:srgbClr val="FFC000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500306"/>
            <a:ext cx="850112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6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فاز دوم</a:t>
            </a:r>
            <a:endParaRPr lang="fa-IR" sz="6000" b="1" dirty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186766" cy="928694"/>
          </a:xfrm>
        </p:spPr>
        <p:txBody>
          <a:bodyPr>
            <a:normAutofit/>
          </a:bodyPr>
          <a:lstStyle/>
          <a:p>
            <a:pPr algn="r" rtl="1"/>
            <a:r>
              <a:rPr lang="fa-IR" sz="4400" b="1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نحوه اجرای برنامه</a:t>
            </a:r>
            <a:endParaRPr lang="fa-IR" sz="4400" b="1" dirty="0">
              <a:solidFill>
                <a:schemeClr val="accent3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4929222"/>
          </a:xfrm>
          <a:noFill/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200" b="1" dirty="0" smtClean="0">
                <a:cs typeface="B Nazanin" pitchFamily="2" charset="-78"/>
              </a:rPr>
              <a:t>بجز موارد زير ، نحوه اجرای برنامه </a:t>
            </a:r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مشابه مناطق روستائی </a:t>
            </a:r>
            <a:r>
              <a:rPr lang="fa-IR" sz="3200" b="1" dirty="0" smtClean="0">
                <a:cs typeface="B Nazanin" pitchFamily="2" charset="-78"/>
              </a:rPr>
              <a:t>است:</a:t>
            </a:r>
          </a:p>
          <a:p>
            <a:pPr algn="r" rtl="1"/>
            <a:r>
              <a:rPr lang="fa-IR" sz="3200" b="1" dirty="0" smtClean="0">
                <a:cs typeface="B Nazanin" pitchFamily="2" charset="-78"/>
              </a:rPr>
              <a:t>هدف اصلی ایجاد ساختار و الگوی مناسبی برای </a:t>
            </a:r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شناسائی و کنترل دیابت </a:t>
            </a:r>
            <a:r>
              <a:rPr lang="fa-IR" sz="3200" b="1" dirty="0" smtClean="0">
                <a:cs typeface="B Nazanin" pitchFamily="2" charset="-78"/>
              </a:rPr>
              <a:t>است و لذا بر نقش </a:t>
            </a:r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واحدهای دیابت </a:t>
            </a:r>
            <a:r>
              <a:rPr lang="fa-IR" sz="3200" b="1" dirty="0" smtClean="0">
                <a:cs typeface="B Nazanin" pitchFamily="2" charset="-78"/>
              </a:rPr>
              <a:t>در برنامه شهری بیشتر تاکید می شود.</a:t>
            </a:r>
          </a:p>
          <a:p>
            <a:pPr algn="r" rtl="1"/>
            <a:r>
              <a:rPr lang="fa-IR" sz="3200" b="1" dirty="0" smtClean="0">
                <a:cs typeface="B Nazanin" pitchFamily="2" charset="-78"/>
              </a:rPr>
              <a:t> بنا براین </a:t>
            </a:r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شناسائی بیماران </a:t>
            </a:r>
            <a:r>
              <a:rPr lang="fa-IR" sz="3200" b="1" dirty="0" smtClean="0">
                <a:cs typeface="B Nazanin" pitchFamily="2" charset="-78"/>
              </a:rPr>
              <a:t>بخش کوچکی از برنامه خواهد بود</a:t>
            </a:r>
            <a:r>
              <a:rPr lang="fa-IR" sz="3200" b="1" dirty="0" smtClean="0">
                <a:cs typeface="B Nazanin" pitchFamily="2" charset="-78"/>
              </a:rPr>
              <a:t>.</a:t>
            </a:r>
          </a:p>
          <a:p>
            <a:pPr algn="r" rtl="1"/>
            <a:r>
              <a:rPr lang="fa-IR" sz="3200" b="1" dirty="0" smtClean="0">
                <a:latin typeface="2  Nazanin"/>
                <a:cs typeface="B Nazanin" pitchFamily="2" charset="-78"/>
              </a:rPr>
              <a:t>غربالگری و بیماریابی بصورت </a:t>
            </a:r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  <a:latin typeface="2  Nazanin"/>
                <a:cs typeface="B Nazanin" pitchFamily="2" charset="-78"/>
              </a:rPr>
              <a:t>غیر فعال </a:t>
            </a:r>
            <a:r>
              <a:rPr lang="fa-IR" sz="3200" b="1" dirty="0" smtClean="0">
                <a:latin typeface="2  Nazanin"/>
                <a:cs typeface="B Nazanin" pitchFamily="2" charset="-78"/>
              </a:rPr>
              <a:t>و با </a:t>
            </a:r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  <a:latin typeface="2  Nazanin"/>
                <a:cs typeface="B Nazanin" pitchFamily="2" charset="-78"/>
              </a:rPr>
              <a:t>اطلاع رسانی </a:t>
            </a:r>
            <a:r>
              <a:rPr lang="fa-IR" sz="3200" b="1" dirty="0" smtClean="0">
                <a:latin typeface="2  Nazanin"/>
                <a:cs typeface="B Nazanin" pitchFamily="2" charset="-78"/>
              </a:rPr>
              <a:t>به صورت منطقه اي صورت مي گيرد</a:t>
            </a:r>
            <a:r>
              <a:rPr lang="fa-IR" sz="3200" b="1" dirty="0" smtClean="0">
                <a:latin typeface="2  Nazanin"/>
                <a:cs typeface="B Nazanin" pitchFamily="2" charset="-78"/>
              </a:rPr>
              <a:t>.</a:t>
            </a:r>
            <a:endParaRPr lang="fa-IR" sz="3200" b="1" dirty="0" smtClean="0">
              <a:latin typeface="2  Nazanin"/>
              <a:cs typeface="B Nazanin" pitchFamily="2" charset="-78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86908" cy="928670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b="1" dirty="0" smtClean="0"/>
              <a:t/>
            </a:r>
            <a:br>
              <a:rPr lang="en-US" b="1" dirty="0" smtClean="0"/>
            </a:br>
            <a:r>
              <a:rPr lang="fa-IR" sz="4900" b="1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نحوه اجرای برنامه دیابت در شهرهای بزرگ</a:t>
            </a:r>
            <a:endParaRPr lang="fa-IR" sz="4900" b="1" dirty="0">
              <a:solidFill>
                <a:schemeClr val="accent3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47800"/>
            <a:ext cx="8715436" cy="5195910"/>
          </a:xfrm>
        </p:spPr>
        <p:txBody>
          <a:bodyPr>
            <a:noAutofit/>
          </a:bodyPr>
          <a:lstStyle/>
          <a:p>
            <a:pPr algn="r" rtl="1"/>
            <a:r>
              <a:rPr lang="fa-IR" sz="3200" b="1" dirty="0" smtClean="0">
                <a:latin typeface="2  Nazanin"/>
                <a:cs typeface="B Nazanin" pitchFamily="2" charset="-78"/>
              </a:rPr>
              <a:t>تشكيل </a:t>
            </a:r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  <a:latin typeface="2  Nazanin"/>
                <a:cs typeface="B Nazanin" pitchFamily="2" charset="-78"/>
              </a:rPr>
              <a:t>واحدهای دیابت </a:t>
            </a:r>
            <a:r>
              <a:rPr lang="fa-IR" sz="3200" b="1" dirty="0" smtClean="0">
                <a:latin typeface="2  Nazanin"/>
                <a:cs typeface="B Nazanin" pitchFamily="2" charset="-78"/>
              </a:rPr>
              <a:t>در </a:t>
            </a:r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  <a:latin typeface="2  Nazanin"/>
                <a:cs typeface="B Nazanin" pitchFamily="2" charset="-78"/>
              </a:rPr>
              <a:t>بخشهای </a:t>
            </a:r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  <a:latin typeface="2  Nazanin"/>
                <a:cs typeface="B Nazanin" pitchFamily="2" charset="-78"/>
              </a:rPr>
              <a:t>دولتی </a:t>
            </a:r>
            <a:r>
              <a:rPr lang="fa-IR" sz="3200" b="1" dirty="0" smtClean="0">
                <a:latin typeface="2  Nazanin"/>
                <a:cs typeface="B Nazanin" pitchFamily="2" charset="-78"/>
              </a:rPr>
              <a:t>بر اساس </a:t>
            </a:r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  <a:latin typeface="2  Nazanin"/>
                <a:cs typeface="B Nazanin" pitchFamily="2" charset="-78"/>
              </a:rPr>
              <a:t>دستورالعمل كشوري برنامه </a:t>
            </a:r>
          </a:p>
          <a:p>
            <a:pPr algn="r" rtl="1"/>
            <a:r>
              <a:rPr lang="fa-IR" sz="3200" b="1" dirty="0" smtClean="0">
                <a:cs typeface="B Nazanin" pitchFamily="2" charset="-78"/>
              </a:rPr>
              <a:t>طراحی به گونه ایست که بعد از استقرار </a:t>
            </a:r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برنامه پزشک خانواده </a:t>
            </a:r>
            <a:r>
              <a:rPr lang="fa-IR" sz="3200" b="1" dirty="0" smtClean="0">
                <a:cs typeface="B Nazanin" pitchFamily="2" charset="-78"/>
              </a:rPr>
              <a:t>می توان وظایف واحد های دیابت را به پزشکان خانواده محول نمود.</a:t>
            </a:r>
          </a:p>
          <a:p>
            <a:pPr algn="r" rtl="1"/>
            <a:r>
              <a:rPr lang="fa-IR" sz="3200" b="1" dirty="0" smtClean="0">
                <a:cs typeface="B Nazanin" pitchFamily="2" charset="-78"/>
              </a:rPr>
              <a:t> اجرای این برنامه </a:t>
            </a:r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ایجاد ساختار </a:t>
            </a:r>
            <a:r>
              <a:rPr lang="fa-IR" sz="3200" b="1" dirty="0" smtClean="0">
                <a:cs typeface="B Nazanin" pitchFamily="2" charset="-78"/>
              </a:rPr>
              <a:t>و</a:t>
            </a:r>
            <a:r>
              <a:rPr lang="fa-IR" sz="3200" b="1" dirty="0" smtClean="0">
                <a:solidFill>
                  <a:srgbClr val="FFFF00"/>
                </a:solidFill>
                <a:cs typeface="B Nazanin" pitchFamily="2" charset="-78"/>
              </a:rPr>
              <a:t> </a:t>
            </a:r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بستر سازی </a:t>
            </a:r>
            <a:r>
              <a:rPr lang="fa-IR" sz="3200" b="1" dirty="0" smtClean="0">
                <a:cs typeface="B Nazanin" pitchFamily="2" charset="-78"/>
              </a:rPr>
              <a:t>برای ارائه خدمات ادغام یافته پیشگیری برای دیابت و دیگر بیماریهای غیرواگیر از جمله بیماریهای قلبی-عروقی، سرطانها، کلیوی، پوکی استخوان و ... خواهد بود </a:t>
            </a:r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(کلینیک بیماریهای غیرواگیر).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3600" b="1" dirty="0" smtClean="0">
                <a:latin typeface="2  Nazanin"/>
                <a:cs typeface="B Nazanin" pitchFamily="2" charset="-78"/>
              </a:rPr>
              <a:t>درحقیقت اجرای برنامه پیشگیری و کنترل دیابت در شهرها </a:t>
            </a:r>
            <a:r>
              <a:rPr lang="fa-IR" sz="3600" b="1" dirty="0" smtClean="0">
                <a:solidFill>
                  <a:schemeClr val="accent3">
                    <a:lumMod val="50000"/>
                  </a:schemeClr>
                </a:solidFill>
                <a:latin typeface="2  Nazanin"/>
                <a:cs typeface="B Nazanin" pitchFamily="2" charset="-78"/>
              </a:rPr>
              <a:t>بستر اولیه </a:t>
            </a:r>
            <a:r>
              <a:rPr lang="fa-IR" sz="3600" b="1" dirty="0" smtClean="0">
                <a:latin typeface="2  Nazanin"/>
                <a:cs typeface="B Nazanin" pitchFamily="2" charset="-78"/>
              </a:rPr>
              <a:t>برای ارائه خدمت در سطوح مختلف پیشگیری برای دیگر بیمارهای غیرواگیر خواهد بود.</a:t>
            </a:r>
            <a:endParaRPr lang="en-US" sz="3600" b="1" dirty="0" smtClean="0">
              <a:latin typeface="2  Nazanin"/>
              <a:cs typeface="B Nazanin" pitchFamily="2" charset="-78"/>
            </a:endParaRPr>
          </a:p>
          <a:p>
            <a:pPr>
              <a:buNone/>
            </a:pPr>
            <a:endParaRPr lang="fa-IR" sz="3600" b="1" dirty="0" smtClean="0">
              <a:latin typeface="2  Nazanin"/>
              <a:cs typeface="B Nazanin" pitchFamily="2" charset="-78"/>
            </a:endParaRPr>
          </a:p>
          <a:p>
            <a:pPr algn="r" rtl="1"/>
            <a:r>
              <a:rPr lang="fa-IR" sz="3600" b="1" dirty="0" smtClean="0">
                <a:latin typeface="2  Nazanin"/>
                <a:cs typeface="B Nazanin" pitchFamily="2" charset="-78"/>
              </a:rPr>
              <a:t>در ابتدا واحدهای دیابت، فعالیت خود را با ارائه خدمات به بیماران دیابتی و پره دیابتی آغاز می نمایند و با ایجاد امکانات ارائه خدمت به دیگر بیماران مبتلا به بیماریهای غیرواگیر، و با تاسیس کلینیک بیماریهای غیرواگیر، واحد دیابت یکی از واحدهای آن کلینیک خواهد بود.</a:t>
            </a:r>
            <a:endParaRPr lang="en-US" sz="3600" b="1" dirty="0" smtClean="0">
              <a:latin typeface="2  Nazanin"/>
              <a:cs typeface="B Nazanin" pitchFamily="2" charset="-78"/>
            </a:endParaRPr>
          </a:p>
          <a:p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4282" y="1005840"/>
          <a:ext cx="8643998" cy="5566432"/>
        </p:xfrm>
        <a:graphic>
          <a:graphicData uri="http://schemas.openxmlformats.org/drawingml/2006/table">
            <a:tbl>
              <a:tblPr rtl="1"/>
              <a:tblGrid>
                <a:gridCol w="3481447"/>
                <a:gridCol w="5162551"/>
              </a:tblGrid>
              <a:tr h="69580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Nazanin"/>
                        </a:rPr>
                        <a:t>نام شهر</a:t>
                      </a:r>
                      <a:endParaRPr lang="en-US" sz="36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Nazanin"/>
                        </a:rPr>
                        <a:t>جمعیت (1385)</a:t>
                      </a:r>
                      <a:endParaRPr lang="en-US" sz="36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69580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B Nazanin"/>
                        </a:rPr>
                        <a:t>تهران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Nazanin"/>
                        </a:rPr>
                        <a:t>7,088,287</a:t>
                      </a:r>
                      <a:endParaRPr lang="en-US" sz="36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580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B Nazanin"/>
                        </a:rPr>
                        <a:t>مشهد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Nazanin"/>
                        </a:rPr>
                        <a:t>2,427,316</a:t>
                      </a:r>
                      <a:endParaRPr lang="en-US" sz="36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580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B Nazanin"/>
                        </a:rPr>
                        <a:t>اصفهان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Nazanin"/>
                        </a:rPr>
                        <a:t>1,602,110</a:t>
                      </a:r>
                      <a:endParaRPr lang="en-US" sz="36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580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B Nazanin"/>
                        </a:rPr>
                        <a:t>تبریز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Nazanin"/>
                        </a:rPr>
                        <a:t>1,398,060</a:t>
                      </a:r>
                      <a:endParaRPr lang="en-US" sz="36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580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B Nazanin"/>
                        </a:rPr>
                        <a:t>کرج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Nazanin"/>
                        </a:rPr>
                        <a:t>1,386,030</a:t>
                      </a:r>
                      <a:endParaRPr lang="en-US" sz="36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580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B Nazanin"/>
                        </a:rPr>
                        <a:t>شیراز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Nazanin"/>
                        </a:rPr>
                        <a:t>1,222,331</a:t>
                      </a:r>
                      <a:endParaRPr lang="en-US" sz="36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580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B Nazanin"/>
                        </a:rPr>
                        <a:t>جمع کل</a:t>
                      </a:r>
                      <a:endParaRPr lang="en-US" sz="3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Nazanin"/>
                        </a:rPr>
                        <a:t>15,124,134</a:t>
                      </a:r>
                      <a:endParaRPr lang="en-US" sz="36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686800" cy="8572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شهرهاي با جمعيت بیش از یک میلیون نفر</a:t>
            </a:r>
            <a:endParaRPr kumimoji="0" lang="fa-IR" sz="4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8"/>
          </a:xfrm>
        </p:spPr>
        <p:txBody>
          <a:bodyPr>
            <a:noAutofit/>
          </a:bodyPr>
          <a:lstStyle/>
          <a:p>
            <a:pPr lvl="0" algn="ctr"/>
            <a:r>
              <a:rPr lang="fa-IR" sz="3000" b="1" cap="none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برآورد جمعیت در معرض خطر بر اساس نتایج بررسی غربالگری عوامل خطر بیماریهای غیرواگیر در گروه سني 25-64 سال</a:t>
            </a:r>
            <a:br>
              <a:rPr lang="fa-IR" sz="3000" b="1" cap="none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</a:br>
            <a:r>
              <a:rPr lang="fa-IR" sz="3000" b="1" cap="none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( سال </a:t>
            </a:r>
            <a:r>
              <a:rPr lang="fa-IR" sz="3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1386)</a:t>
            </a:r>
            <a:endParaRPr lang="fa-IR" sz="3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12" y="1609724"/>
          <a:ext cx="8572568" cy="459900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52507"/>
                <a:gridCol w="1162088"/>
                <a:gridCol w="742928"/>
                <a:gridCol w="952507"/>
                <a:gridCol w="952507"/>
                <a:gridCol w="681023"/>
                <a:gridCol w="1155740"/>
                <a:gridCol w="1020761"/>
                <a:gridCol w="952507"/>
              </a:tblGrid>
              <a:tr h="2100271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latin typeface="Arial"/>
                          <a:ea typeface="Times New Roman"/>
                          <a:cs typeface="B Nazanin"/>
                        </a:rPr>
                        <a:t>هيپرگليسمي</a:t>
                      </a:r>
                      <a:endParaRPr lang="en-US" sz="18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B Nazanin"/>
                        </a:rPr>
                        <a:t>IFG</a:t>
                      </a:r>
                      <a:endParaRPr lang="en-US" sz="18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Nazanin"/>
                        </a:rPr>
                        <a:t>BP≥ 140/90</a:t>
                      </a:r>
                      <a:endParaRPr lang="en-US" sz="18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Arial"/>
                          <a:ea typeface="Times New Roman"/>
                          <a:cs typeface="B Nazanin"/>
                        </a:rPr>
                        <a:t>اضافه وزن</a:t>
                      </a:r>
                      <a:endParaRPr lang="en-US" sz="18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Arial"/>
                          <a:ea typeface="Times New Roman"/>
                          <a:cs typeface="B Nazanin"/>
                        </a:rPr>
                        <a:t>چاقی</a:t>
                      </a:r>
                      <a:endParaRPr lang="en-US" sz="18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latin typeface="Arial"/>
                          <a:ea typeface="Times New Roman"/>
                          <a:cs typeface="B Nazanin"/>
                        </a:rPr>
                        <a:t>چاقی مرکزی</a:t>
                      </a:r>
                      <a:endParaRPr lang="en-US" sz="18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/>
                          <a:ea typeface="Times New Roman"/>
                          <a:cs typeface="B Nazanin"/>
                        </a:rPr>
                        <a:t>TG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/>
                          <a:ea typeface="Times New Roman"/>
                          <a:cs typeface="B Nazanin"/>
                        </a:rPr>
                        <a:t>&gt;150</a:t>
                      </a:r>
                      <a:endParaRPr lang="en-US" sz="18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Arial"/>
                          <a:ea typeface="Times New Roman"/>
                          <a:cs typeface="B Nazanin"/>
                        </a:rPr>
                        <a:t>Chol</a:t>
                      </a:r>
                      <a:r>
                        <a:rPr lang="en-US" sz="1800" b="1" dirty="0" smtClean="0">
                          <a:latin typeface="Arial"/>
                          <a:ea typeface="Times New Roman"/>
                          <a:cs typeface="B Nazanin"/>
                        </a:rPr>
                        <a:t> &gt;200</a:t>
                      </a:r>
                      <a:endParaRPr lang="en-US" sz="18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</a:tr>
              <a:tr h="8112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Arial"/>
                          <a:ea typeface="Times New Roman"/>
                          <a:cs typeface="B Nazanin"/>
                        </a:rPr>
                        <a:t>کل جمعیت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8.7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9.2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26.6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B Nazanin"/>
                        </a:rPr>
                        <a:t>36.3</a:t>
                      </a:r>
                      <a:endParaRPr lang="en-US" sz="2000" b="1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B Nazanin"/>
                        </a:rPr>
                        <a:t>22.3</a:t>
                      </a:r>
                      <a:endParaRPr lang="en-US" sz="2000" b="1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B Nazanin"/>
                        </a:rPr>
                        <a:t>53.6</a:t>
                      </a:r>
                      <a:endParaRPr lang="en-US" sz="2000" b="1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36.4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42.9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</a:tr>
              <a:tr h="8112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Arial"/>
                          <a:ea typeface="Times New Roman"/>
                          <a:cs typeface="B Nazanin"/>
                        </a:rPr>
                        <a:t>شهری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9.2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B Nazanin"/>
                        </a:rPr>
                        <a:t>9.8</a:t>
                      </a:r>
                      <a:endParaRPr lang="en-US" sz="2000" b="1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B Nazanin"/>
                        </a:rPr>
                        <a:t>28.2</a:t>
                      </a:r>
                      <a:endParaRPr lang="en-US" sz="2000" b="1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38.2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23.8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B Nazanin"/>
                        </a:rPr>
                        <a:t>56</a:t>
                      </a:r>
                      <a:endParaRPr lang="en-US" sz="2000" b="1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B Nazanin"/>
                        </a:rPr>
                        <a:t>39.3</a:t>
                      </a:r>
                      <a:endParaRPr lang="en-US" sz="2000" b="1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44.2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>
                    <a:solidFill>
                      <a:srgbClr val="FFFF00"/>
                    </a:solidFill>
                  </a:tcPr>
                </a:tc>
              </a:tr>
              <a:tr h="81121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Arial"/>
                          <a:ea typeface="Times New Roman"/>
                          <a:cs typeface="B Nazanin"/>
                        </a:rPr>
                        <a:t>روستائی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7.5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7.8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22.6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31.7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18.5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47.5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29.3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B Nazanin"/>
                        </a:rPr>
                        <a:t>39.6</a:t>
                      </a:r>
                      <a:endParaRPr lang="en-US" sz="2000" b="1" dirty="0">
                        <a:latin typeface="Calibri"/>
                        <a:ea typeface="Times New Roman"/>
                        <a:cs typeface="Nazanin"/>
                      </a:endParaRPr>
                    </a:p>
                  </a:txBody>
                  <a:tcPr marL="63390" marR="6339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500042"/>
            <a:ext cx="7000924" cy="3571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اطلاع رساني همگاني و ارتقا دانش عمومي در ارتباط با ديابت و شناسايي عوامل خطر آن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 </a:t>
            </a:r>
            <a:endParaRPr lang="fa-IR" b="1" dirty="0">
              <a:solidFill>
                <a:schemeClr val="accent3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0"/>
            <a:ext cx="821537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b="1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فلوچارت غربالگري و بيماريابي و مراقبت در شهرها </a:t>
            </a:r>
            <a:endParaRPr lang="fa-IR" sz="3200" b="1" dirty="0">
              <a:solidFill>
                <a:schemeClr val="accent3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85786" y="1142984"/>
            <a:ext cx="7286676" cy="4286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مراجعه افراد </a:t>
            </a:r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بالاي 30 سال و زنان باردار با واحد دیابت براي </a:t>
            </a:r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ويزيت</a:t>
            </a:r>
            <a:endParaRPr lang="fa-IR" b="1" dirty="0">
              <a:solidFill>
                <a:schemeClr val="accent3">
                  <a:lumMod val="50000"/>
                </a:schemeClr>
              </a:solidFill>
              <a:cs typeface="B Nazanin" pitchFamily="2" charset="-7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394199" y="1749413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42910" y="1928802"/>
            <a:ext cx="7929618" cy="5715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- </a:t>
            </a:r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اخذ </a:t>
            </a:r>
            <a:r>
              <a:rPr lang="fa-IR" b="1" dirty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شرح </a:t>
            </a:r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حال،اندازه </a:t>
            </a:r>
            <a:r>
              <a:rPr lang="fa-IR" b="1" dirty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گيري </a:t>
            </a:r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قد، وزن ، دور كمر و </a:t>
            </a:r>
            <a:r>
              <a:rPr lang="fa-IR" b="1" dirty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فشارخون توسط  </a:t>
            </a:r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كاردان ،  بهيار و  </a:t>
            </a:r>
            <a:r>
              <a:rPr lang="fa-IR" b="1" dirty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يا پرستار </a:t>
            </a:r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 </a:t>
            </a:r>
            <a:endParaRPr lang="fa-IR" b="1" dirty="0">
              <a:solidFill>
                <a:schemeClr val="accent3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428992" y="2714620"/>
            <a:ext cx="2286016" cy="1500198"/>
          </a:xfrm>
          <a:prstGeom prst="flowChartDecision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آیا حداقل</a:t>
            </a:r>
            <a:r>
              <a:rPr kumimoji="0" lang="fa-IR" sz="1600" b="1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ي</a:t>
            </a: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کی از عوامل خطر ديابت را دارد</a:t>
            </a: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؟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Arrow Connector 20"/>
          <p:cNvCxnSpPr>
            <a:stCxn id="1027" idx="1"/>
          </p:cNvCxnSpPr>
          <p:nvPr/>
        </p:nvCxnSpPr>
        <p:spPr>
          <a:xfrm rot="10800000">
            <a:off x="3000364" y="3429001"/>
            <a:ext cx="428628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000364" y="2786058"/>
            <a:ext cx="785818" cy="369332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a-IR" b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B Nazanin" pitchFamily="2" charset="-78"/>
              </a:rPr>
              <a:t>خير</a:t>
            </a:r>
            <a:endParaRPr lang="fa-IR" dirty="0">
              <a:solidFill>
                <a:srgbClr val="FFFF00"/>
              </a:solidFill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928662" y="3000372"/>
            <a:ext cx="2000264" cy="92869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آموزش همگاني براي داشتن روش زندگي سالم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857752" y="4143380"/>
            <a:ext cx="785818" cy="369332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بلي</a:t>
            </a:r>
            <a:endParaRPr lang="fa-IR" dirty="0">
              <a:solidFill>
                <a:srgbClr val="FFFF00"/>
              </a:solidFill>
              <a:cs typeface="B Nazanin" pitchFamily="2" charset="-7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71472" y="4500570"/>
            <a:ext cx="792961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معرفي به آزمايشگاه جهت انجام آزمايشهاي قند و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چربي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هاي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B Nazanin" pitchFamily="2" charset="-78"/>
              </a:rPr>
              <a:t>خون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Arrow Connector 51"/>
          <p:cNvCxnSpPr>
            <a:stCxn id="1027" idx="2"/>
          </p:cNvCxnSpPr>
          <p:nvPr/>
        </p:nvCxnSpPr>
        <p:spPr>
          <a:xfrm rot="5400000">
            <a:off x="4464842" y="4321976"/>
            <a:ext cx="21431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1643042" y="5500702"/>
            <a:ext cx="5857916" cy="57150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ارائه نتيجه آزمايشها به پزشك مستقر در واحد دیابت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rot="5400000">
            <a:off x="4358480" y="528559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4434681" y="2566187"/>
            <a:ext cx="2762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4394199" y="963595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285720" y="285728"/>
            <a:ext cx="8358246" cy="857250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آيا نتيجة حداقل يك آزمايش غير طبيعي است؟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428596" y="1643050"/>
            <a:ext cx="995341" cy="292895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ساير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آزمايش ها به تنهائي يا همراه با قند، مختل هستند.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643042" y="1643050"/>
            <a:ext cx="1562100" cy="2928958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فقط قند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ناشتا بيش از 126 ميلي گرم در دسي ليتر است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.   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928926" y="1643050"/>
            <a:ext cx="1800225" cy="3000396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فقط قند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ناشتا مساوي يا بيش از 100 و كمتر از 126 </a:t>
            </a:r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Arial" pitchFamily="34" charset="0"/>
                <a:cs typeface="B Nazanin" pitchFamily="2" charset="-78"/>
              </a:rPr>
              <a:t>ميلي گرم در دسي ليتر است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.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4786314" y="1643050"/>
            <a:ext cx="1928826" cy="3000396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پايان غربالگري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در صورتي كه 25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&gt;BMI&gt;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30 است.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توصيه به شركت در دوره هاي آموزش تغذيه و مراجعه در نوبت بعدي غربالگري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6858016" y="1643050"/>
            <a:ext cx="1785950" cy="3071834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پايان غربالگري در صورتي كه ميزان 25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BMI&lt;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است.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توصيه به مراجعه در نوبت بعدي غربالگري عمومي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5787" y="1142984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>
                <a:cs typeface="B Nazanin" pitchFamily="2" charset="-78"/>
              </a:rPr>
              <a:t>بلي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3108" y="1071546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>
                <a:cs typeface="B Nazanin" pitchFamily="2" charset="-78"/>
              </a:rPr>
              <a:t>بلي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28992" y="1214422"/>
            <a:ext cx="714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>
                <a:cs typeface="B Nazanin" pitchFamily="2" charset="-78"/>
              </a:rPr>
              <a:t>بلي</a:t>
            </a:r>
            <a:endParaRPr lang="fa-IR" dirty="0">
              <a:cs typeface="B Nazanin" pitchFamily="2" charset="-78"/>
            </a:endParaRPr>
          </a:p>
        </p:txBody>
      </p:sp>
      <p:cxnSp>
        <p:nvCxnSpPr>
          <p:cNvPr id="13" name="Straight Arrow Connector 12"/>
          <p:cNvCxnSpPr>
            <a:endCxn id="15367" idx="0"/>
          </p:cNvCxnSpPr>
          <p:nvPr/>
        </p:nvCxnSpPr>
        <p:spPr>
          <a:xfrm>
            <a:off x="4500562" y="1142984"/>
            <a:ext cx="3250429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5366" idx="0"/>
          </p:cNvCxnSpPr>
          <p:nvPr/>
        </p:nvCxnSpPr>
        <p:spPr>
          <a:xfrm>
            <a:off x="4500562" y="1142984"/>
            <a:ext cx="1250165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362" idx="2"/>
          </p:cNvCxnSpPr>
          <p:nvPr/>
        </p:nvCxnSpPr>
        <p:spPr>
          <a:xfrm rot="5400000">
            <a:off x="4018353" y="1125122"/>
            <a:ext cx="428634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362" idx="2"/>
          </p:cNvCxnSpPr>
          <p:nvPr/>
        </p:nvCxnSpPr>
        <p:spPr>
          <a:xfrm rot="5400000">
            <a:off x="3268253" y="375024"/>
            <a:ext cx="428636" cy="1964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339559" y="-410788"/>
            <a:ext cx="500074" cy="36076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358082" y="1071546"/>
            <a:ext cx="7858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خير</a:t>
            </a:r>
            <a:endParaRPr lang="fa-IR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57818" y="1285860"/>
            <a:ext cx="928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خير</a:t>
            </a:r>
            <a:endParaRPr lang="fa-IR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2714612" y="4857760"/>
            <a:ext cx="2214578" cy="714380"/>
          </a:xfrm>
          <a:prstGeom prst="flowChartProcess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ورود به برنامه درماني افراد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پره ديابتي    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3608381" y="474980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28596" y="4786322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fa-I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500166" y="4786322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fa-I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14678" y="5715016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fa-I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48" name="Straight Arrow Connector 47"/>
          <p:cNvCxnSpPr>
            <a:stCxn id="15363" idx="2"/>
            <a:endCxn id="42" idx="0"/>
          </p:cNvCxnSpPr>
          <p:nvPr/>
        </p:nvCxnSpPr>
        <p:spPr>
          <a:xfrm rot="5400000">
            <a:off x="798875" y="4658930"/>
            <a:ext cx="214314" cy="40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2056186" y="4658930"/>
            <a:ext cx="214314" cy="40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5369" idx="2"/>
          </p:cNvCxnSpPr>
          <p:nvPr/>
        </p:nvCxnSpPr>
        <p:spPr>
          <a:xfrm rot="5400000">
            <a:off x="3696885" y="5590000"/>
            <a:ext cx="142877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14810" y="0"/>
            <a:ext cx="928694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fa-I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142976" y="1785926"/>
            <a:ext cx="7143800" cy="35719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معرفي به كارشناس تغذيه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مشاوره با كارشناس ورزشي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a-IR" sz="3200" b="1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</a:t>
            </a: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آموزش شيوه هاي صحيح زندگي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توصيه به مراجعه سالانه براي آزمايش قند ناشتا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358480" y="142794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14810" y="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endParaRPr lang="fa-I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000232" y="1071546"/>
            <a:ext cx="5286412" cy="64294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درخواست مجدد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آزمايش قند ناشتا در روزی ديگر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>
            <a:endCxn id="18434" idx="0"/>
          </p:cNvCxnSpPr>
          <p:nvPr/>
        </p:nvCxnSpPr>
        <p:spPr>
          <a:xfrm rot="16200000" flipH="1">
            <a:off x="4519216" y="947324"/>
            <a:ext cx="213520" cy="34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571472" y="1928802"/>
            <a:ext cx="2286016" cy="71438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F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BS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≥126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571736" y="1857364"/>
            <a:ext cx="3214710" cy="785818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100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≤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FBS &lt; 126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5643570" y="1857364"/>
            <a:ext cx="2428892" cy="71438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FBS&lt;100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428596" y="3357562"/>
            <a:ext cx="1657353" cy="1643074"/>
          </a:xfrm>
          <a:prstGeom prst="flowChartProcess">
            <a:avLst/>
          </a:prstGeom>
          <a:solidFill>
            <a:srgbClr val="FF0000"/>
          </a:solidFill>
          <a:ln w="82550" cmpd="tri">
            <a:solidFill>
              <a:srgbClr val="94363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ابتلا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به ديابت </a:t>
            </a: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571736" y="3643314"/>
            <a:ext cx="2571768" cy="1143008"/>
          </a:xfrm>
          <a:prstGeom prst="flowChartProcess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ورود به برنامه درماني افراد پره ديابتي    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428992" y="5214950"/>
            <a:ext cx="928694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fa-I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7000892" y="3071810"/>
            <a:ext cx="1857388" cy="500066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BMI&lt;25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5214942" y="3071811"/>
            <a:ext cx="1928826" cy="500065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BMI&gt;25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6000760" y="4043363"/>
            <a:ext cx="2286016" cy="2105025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a-IR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پايان غربالگري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   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مراجعه در نوبت بعدي غربالگري عمومي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1571604" y="1643050"/>
            <a:ext cx="500066" cy="250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394199" y="1749413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429520" y="1643050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437" idx="3"/>
            <a:endCxn id="18441" idx="1"/>
          </p:cNvCxnSpPr>
          <p:nvPr/>
        </p:nvCxnSpPr>
        <p:spPr>
          <a:xfrm rot="5400000">
            <a:off x="6147208" y="2603891"/>
            <a:ext cx="500067" cy="435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437" idx="3"/>
          </p:cNvCxnSpPr>
          <p:nvPr/>
        </p:nvCxnSpPr>
        <p:spPr>
          <a:xfrm rot="16200000" flipH="1">
            <a:off x="7108048" y="2078823"/>
            <a:ext cx="428630" cy="1414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3500430" y="314324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8435" idx="3"/>
          </p:cNvCxnSpPr>
          <p:nvPr/>
        </p:nvCxnSpPr>
        <p:spPr>
          <a:xfrm rot="5400000">
            <a:off x="1171551" y="2900359"/>
            <a:ext cx="571504" cy="57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8439" idx="2"/>
          </p:cNvCxnSpPr>
          <p:nvPr/>
        </p:nvCxnSpPr>
        <p:spPr>
          <a:xfrm rot="5400000">
            <a:off x="3679025" y="496491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8440" idx="3"/>
            <a:endCxn id="18442" idx="0"/>
          </p:cNvCxnSpPr>
          <p:nvPr/>
        </p:nvCxnSpPr>
        <p:spPr>
          <a:xfrm rot="5400000">
            <a:off x="7208065" y="3507580"/>
            <a:ext cx="471487" cy="6000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V="1">
            <a:off x="5357818" y="3571876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Down Arrow 59"/>
          <p:cNvSpPr/>
          <p:nvPr/>
        </p:nvSpPr>
        <p:spPr>
          <a:xfrm>
            <a:off x="928662" y="5214950"/>
            <a:ext cx="857256" cy="121444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571472" y="1071546"/>
            <a:ext cx="2571768" cy="1285884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آيا </a:t>
            </a: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دچار عوارض ديابت است؟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2143116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a-IR" b="1" dirty="0">
                <a:latin typeface="Calibri" pitchFamily="34" charset="0"/>
                <a:ea typeface="Calibri" pitchFamily="34" charset="0"/>
                <a:cs typeface="B Nazanin" pitchFamily="2" charset="-78"/>
              </a:rPr>
              <a:t>خير</a:t>
            </a:r>
            <a:endParaRPr lang="fa-IR" dirty="0"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720" y="3429000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b="1" dirty="0" smtClean="0">
                <a:cs typeface="B Nazanin" pitchFamily="2" charset="-78"/>
              </a:rPr>
              <a:t>خير</a:t>
            </a:r>
            <a:endParaRPr lang="fa-IR" dirty="0">
              <a:cs typeface="B Nazanin" pitchFamily="2" charset="-78"/>
            </a:endParaRPr>
          </a:p>
        </p:txBody>
      </p:sp>
      <p:cxnSp>
        <p:nvCxnSpPr>
          <p:cNvPr id="29" name="Straight Arrow Connector 28"/>
          <p:cNvCxnSpPr>
            <a:stCxn id="19458" idx="2"/>
          </p:cNvCxnSpPr>
          <p:nvPr/>
        </p:nvCxnSpPr>
        <p:spPr>
          <a:xfrm rot="5400000">
            <a:off x="1732340" y="2446728"/>
            <a:ext cx="214314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9462" idx="3"/>
          </p:cNvCxnSpPr>
          <p:nvPr/>
        </p:nvCxnSpPr>
        <p:spPr>
          <a:xfrm flipV="1">
            <a:off x="3000364" y="3071810"/>
            <a:ext cx="500066" cy="171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428596" y="4143380"/>
            <a:ext cx="2928958" cy="250985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شروع درمان (رژيم غذائي و ورزش و در صورت نياز داروهاي خوراكي )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fa-IR" sz="1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Arial" pitchFamily="34" charset="0"/>
                <a:cs typeface="B Nazanin" pitchFamily="2" charset="-78"/>
              </a:rPr>
              <a:t>آموزش مدون ديابت</a:t>
            </a:r>
            <a:endParaRPr kumimoji="0" lang="fa-IR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Calibri" pitchFamily="34" charset="0"/>
              <a:ea typeface="Arial" pitchFamily="34" charset="0"/>
              <a:cs typeface="B Nazanin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مشاوره تغذيه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fa-IR" sz="1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Arial" pitchFamily="34" charset="0"/>
                <a:cs typeface="B Nazanin" pitchFamily="2" charset="-78"/>
              </a:rPr>
              <a:t>مشاوره </a:t>
            </a: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پرستاري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بررسي عوارض ديابت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1660901" y="3982645"/>
            <a:ext cx="285752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642910" y="2500306"/>
            <a:ext cx="2357454" cy="1485900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آیا نياز به اقدامات تخصصي دارد؟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500430" y="3143248"/>
            <a:ext cx="2500330" cy="2000264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آیا </a:t>
            </a: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بیمار کاملاً تحت کنترل است؟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3571868" y="1357298"/>
            <a:ext cx="2857520" cy="1652590"/>
          </a:xfrm>
          <a:prstGeom prst="flowChartProcess">
            <a:avLst/>
          </a:prstGeom>
          <a:solidFill>
            <a:srgbClr val="FFFFFF"/>
          </a:solidFill>
          <a:ln w="57150" cmpd="thickThin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Arial" pitchFamily="34" charset="0"/>
              <a:cs typeface="B Nazanin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Titr" pitchFamily="2" charset="-78"/>
              </a:rPr>
              <a:t>مرکز جامع دیابت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ارائه خدمات فوق تخصصی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Down Arrow 52"/>
          <p:cNvSpPr/>
          <p:nvPr/>
        </p:nvSpPr>
        <p:spPr>
          <a:xfrm>
            <a:off x="4214810" y="0"/>
            <a:ext cx="857256" cy="978408"/>
          </a:xfrm>
          <a:prstGeom prst="down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" name="AutoShape 7"/>
          <p:cNvSpPr>
            <a:spLocks noChangeArrowheads="1"/>
          </p:cNvSpPr>
          <p:nvPr/>
        </p:nvSpPr>
        <p:spPr bwMode="auto">
          <a:xfrm>
            <a:off x="6643702" y="1214422"/>
            <a:ext cx="2071702" cy="3000396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( در صورت </a:t>
            </a: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عدم وجود مركز جامع ديابت) ارجاع به متخصصين مربوطه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3357554" y="4714884"/>
            <a:ext cx="785818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857752" y="5072074"/>
            <a:ext cx="57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b="1" dirty="0">
                <a:cs typeface="B Nazanin" pitchFamily="2" charset="-78"/>
              </a:rPr>
              <a:t>بلي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43570" y="3143248"/>
            <a:ext cx="7858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b="1" dirty="0">
                <a:cs typeface="B Nazanin" pitchFamily="2" charset="-78"/>
              </a:rPr>
              <a:t>خير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643174" y="2293422"/>
            <a:ext cx="714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>
                <a:latin typeface="Calibri" pitchFamily="34" charset="0"/>
                <a:ea typeface="Calibri" pitchFamily="34" charset="0"/>
                <a:cs typeface="B Nazanin" pitchFamily="2" charset="-78"/>
              </a:rPr>
              <a:t>بلي</a:t>
            </a:r>
            <a:endParaRPr lang="fa-IR" dirty="0"/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4876800" y="5572141"/>
            <a:ext cx="2409844" cy="642942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ادامه درمان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rot="16200000" flipH="1">
            <a:off x="5250661" y="4822041"/>
            <a:ext cx="785818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5357818" y="3571876"/>
            <a:ext cx="1785950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 flipH="1" flipV="1">
            <a:off x="5143901" y="3285727"/>
            <a:ext cx="570710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/>
          <a:lstStyle/>
          <a:p>
            <a:pPr algn="r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>مقدمه</a:t>
            </a:r>
            <a:endParaRPr lang="fa-IR" dirty="0">
              <a:solidFill>
                <a:schemeClr val="accent1">
                  <a:lumMod val="60000"/>
                  <a:lumOff val="4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/>
          </a:bodyPr>
          <a:lstStyle/>
          <a:p>
            <a:pPr algn="r" rtl="1"/>
            <a:r>
              <a:rPr lang="fa-IR" sz="3000" b="1" dirty="0" smtClean="0">
                <a:latin typeface="2  Nazanin"/>
                <a:cs typeface="B Nazanin" pitchFamily="2" charset="-78"/>
              </a:rPr>
              <a:t>ديابت يك تهديد جدي براي سلامت جهاني  است.</a:t>
            </a:r>
          </a:p>
          <a:p>
            <a:pPr algn="r" rtl="1"/>
            <a:r>
              <a:rPr lang="fa-IR" sz="3000" b="1" dirty="0" smtClean="0">
                <a:latin typeface="2  Nazanin"/>
                <a:cs typeface="B Nazanin" pitchFamily="2" charset="-78"/>
              </a:rPr>
              <a:t>با رواج  الگوي زندگي ماشيني و صنعتي در جوامع درحال توسعه  كه با </a:t>
            </a:r>
            <a:r>
              <a:rPr lang="fa-IR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2  Nazanin"/>
                <a:cs typeface="B Nazanin" pitchFamily="2" charset="-78"/>
              </a:rPr>
              <a:t>كم تحركي</a:t>
            </a:r>
            <a:r>
              <a:rPr lang="fa-IR" sz="3000" b="1" dirty="0" smtClean="0">
                <a:solidFill>
                  <a:srgbClr val="FFFF00"/>
                </a:solidFill>
                <a:latin typeface="2  Nazanin"/>
                <a:cs typeface="B Nazanin" pitchFamily="2" charset="-78"/>
              </a:rPr>
              <a:t> </a:t>
            </a:r>
            <a:r>
              <a:rPr lang="fa-IR" sz="3000" b="1" dirty="0" smtClean="0">
                <a:latin typeface="2  Nazanin"/>
                <a:cs typeface="B Nazanin" pitchFamily="2" charset="-78"/>
              </a:rPr>
              <a:t>و </a:t>
            </a:r>
            <a:r>
              <a:rPr lang="fa-IR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2  Nazanin"/>
                <a:cs typeface="B Nazanin" pitchFamily="2" charset="-78"/>
              </a:rPr>
              <a:t>دريافت كالري زياده از حد </a:t>
            </a:r>
            <a:r>
              <a:rPr lang="fa-IR" sz="3000" b="1" dirty="0" smtClean="0">
                <a:latin typeface="2  Nazanin"/>
                <a:cs typeface="B Nazanin" pitchFamily="2" charset="-78"/>
              </a:rPr>
              <a:t>و </a:t>
            </a:r>
            <a:r>
              <a:rPr lang="fa-IR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2  Nazanin"/>
                <a:cs typeface="B Nazanin" pitchFamily="2" charset="-78"/>
              </a:rPr>
              <a:t>استرس </a:t>
            </a:r>
            <a:r>
              <a:rPr lang="fa-IR" sz="3000" b="1" dirty="0" smtClean="0">
                <a:latin typeface="2  Nazanin"/>
                <a:cs typeface="B Nazanin" pitchFamily="2" charset="-78"/>
              </a:rPr>
              <a:t>و </a:t>
            </a:r>
            <a:r>
              <a:rPr lang="fa-IR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2  Nazanin"/>
                <a:cs typeface="B Nazanin" pitchFamily="2" charset="-78"/>
              </a:rPr>
              <a:t>فشارهاي روحي </a:t>
            </a:r>
            <a:r>
              <a:rPr lang="fa-IR" sz="3000" b="1" dirty="0" smtClean="0">
                <a:latin typeface="2  Nazanin"/>
                <a:cs typeface="B Nazanin" pitchFamily="2" charset="-78"/>
              </a:rPr>
              <a:t>همراه است، ميزان بروز ديابت نوع 2 افزايش يافته است. </a:t>
            </a:r>
          </a:p>
          <a:p>
            <a:pPr algn="r" rtl="1"/>
            <a:r>
              <a:rPr lang="fa-IR" b="1" dirty="0" smtClean="0">
                <a:latin typeface="2  Nazanin"/>
                <a:cs typeface="B Nazanin" pitchFamily="2" charset="-78"/>
              </a:rPr>
              <a:t>طبق برآوردهاي سازمان جهاني بهداشت</a:t>
            </a:r>
          </a:p>
          <a:p>
            <a:pPr lvl="1" algn="r" rtl="1"/>
            <a:r>
              <a:rPr lang="fa-IR" b="1" dirty="0" smtClean="0">
                <a:latin typeface="2  Nazanin"/>
                <a:cs typeface="B Nazanin" pitchFamily="2" charset="-78"/>
              </a:rPr>
              <a:t> در </a:t>
            </a:r>
            <a:r>
              <a:rPr lang="fa-IR" sz="2600" b="1" dirty="0" smtClean="0">
                <a:latin typeface="2  Nazanin"/>
                <a:cs typeface="B Nazanin" pitchFamily="2" charset="-78"/>
              </a:rPr>
              <a:t>حال حاضر </a:t>
            </a:r>
            <a:r>
              <a:rPr lang="fa-IR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2  Nazanin"/>
                <a:cs typeface="B Nazanin" pitchFamily="2" charset="-78"/>
              </a:rPr>
              <a:t>285</a:t>
            </a:r>
            <a:r>
              <a:rPr lang="fa-IR" sz="2600" b="1" dirty="0" smtClean="0">
                <a:solidFill>
                  <a:srgbClr val="FFFF00"/>
                </a:solidFill>
                <a:latin typeface="2  Nazanin"/>
                <a:cs typeface="B Nazanin" pitchFamily="2" charset="-78"/>
              </a:rPr>
              <a:t> </a:t>
            </a:r>
            <a:r>
              <a:rPr lang="fa-IR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2  Nazanin"/>
                <a:cs typeface="B Nazanin" pitchFamily="2" charset="-78"/>
              </a:rPr>
              <a:t>میلیون نفر دیابتی </a:t>
            </a:r>
            <a:r>
              <a:rPr lang="fa-IR" sz="2600" b="1" dirty="0" smtClean="0">
                <a:latin typeface="2  Nazanin"/>
                <a:cs typeface="B Nazanin" pitchFamily="2" charset="-78"/>
              </a:rPr>
              <a:t>در دنیا زندگی می کنند.</a:t>
            </a:r>
          </a:p>
          <a:p>
            <a:pPr lvl="1" algn="r" rtl="1"/>
            <a:r>
              <a:rPr lang="fa-IR" sz="3000" b="1" dirty="0" smtClean="0">
                <a:latin typeface="2  Nazanin"/>
                <a:cs typeface="B Nazanin" pitchFamily="2" charset="-78"/>
              </a:rPr>
              <a:t>تا سال 2030 ميلادي تعداد </a:t>
            </a:r>
            <a:r>
              <a:rPr lang="fa-IR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2  Nazanin"/>
                <a:cs typeface="B Nazanin" pitchFamily="2" charset="-78"/>
              </a:rPr>
              <a:t>435 ميليون نفر </a:t>
            </a:r>
            <a:r>
              <a:rPr lang="fa-IR" sz="3000" b="1" dirty="0" smtClean="0">
                <a:latin typeface="2  Nazanin"/>
                <a:cs typeface="B Nazanin" pitchFamily="2" charset="-78"/>
              </a:rPr>
              <a:t>در سراسر جهان به ديابت مبتلا خواهند بود.</a:t>
            </a:r>
            <a:endParaRPr lang="en-US" sz="3000" b="1" dirty="0" smtClean="0">
              <a:latin typeface="2  Nazanin"/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می توان گفت به همین میزان </a:t>
            </a:r>
            <a:r>
              <a:rPr lang="fa-I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افراد پره دیابتی </a:t>
            </a:r>
            <a:r>
              <a:rPr lang="fa-IR" b="1" dirty="0" smtClean="0">
                <a:cs typeface="B Nazanin" pitchFamily="2" charset="-78"/>
              </a:rPr>
              <a:t>وجود دارد.</a:t>
            </a:r>
            <a:endParaRPr lang="fa-IR" b="1" dirty="0">
              <a:cs typeface="B Nazanin" pitchFamily="2" charset="-78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00496" y="0"/>
            <a:ext cx="1271590" cy="10001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fa-I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200024" y="1500175"/>
            <a:ext cx="1728770" cy="250033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اختلال در میزان کراتینین همراه با آلبومینوری یا هر یک به تنهائی  بدون ابتلا به دیابت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Calibri" pitchFamily="34" charset="0"/>
              <a:ea typeface="Arial" pitchFamily="34" charset="0"/>
              <a:cs typeface="B Nazanin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143108" y="1500174"/>
            <a:ext cx="1500198" cy="250033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اختلال در میزان کراتینین همراه با آلبومینوری یا هر یک به تنهائی  همراه با دیابت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3786182" y="1500174"/>
            <a:ext cx="1643074" cy="257176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000" b="1" dirty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افزایش مقدار کلسترول، تری گلیسرید،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LDL</a:t>
            </a:r>
            <a:r>
              <a:rPr lang="fa-IR" sz="2000" b="1" dirty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 و کاهش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HDL </a:t>
            </a:r>
            <a:r>
              <a:rPr lang="fa-IR" sz="2000" b="1" dirty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 هر یک به تنهائی و یا تواماً همراه با ابتلا به دیابت</a:t>
            </a:r>
            <a:endParaRPr lang="en-US" sz="2000" dirty="0">
              <a:solidFill>
                <a:schemeClr val="accent3">
                  <a:lumMod val="50000"/>
                </a:schemeClr>
              </a:solidFill>
              <a:cs typeface="B Nazanin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5572132" y="1500175"/>
            <a:ext cx="1571636" cy="257176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لیپید پروفایل و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آزمایشهای کلیوی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هر دو مختل بعلاوه  ابتلا به دیابت یا در عدم حضور دیابت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428596" y="5143512"/>
            <a:ext cx="2071702" cy="1000132"/>
          </a:xfrm>
          <a:prstGeom prst="flowChartProcess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بررسی توسط نفرولوژیست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rgbClr val="9933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>
            <a:stCxn id="2" idx="4"/>
          </p:cNvCxnSpPr>
          <p:nvPr/>
        </p:nvCxnSpPr>
        <p:spPr>
          <a:xfrm rot="16200000" flipH="1">
            <a:off x="5286379" y="350019"/>
            <a:ext cx="428628" cy="17288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" idx="4"/>
          </p:cNvCxnSpPr>
          <p:nvPr/>
        </p:nvCxnSpPr>
        <p:spPr>
          <a:xfrm rot="5400000">
            <a:off x="2639600" y="-567953"/>
            <a:ext cx="428631" cy="3564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" idx="4"/>
            <a:endCxn id="32771" idx="0"/>
          </p:cNvCxnSpPr>
          <p:nvPr/>
        </p:nvCxnSpPr>
        <p:spPr>
          <a:xfrm rot="5400000">
            <a:off x="3514716" y="378599"/>
            <a:ext cx="500066" cy="17430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3071802" y="4572008"/>
            <a:ext cx="5072098" cy="2071702"/>
          </a:xfrm>
          <a:prstGeom prst="flowChartProcess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آغاز درمان غیر داروئی و داروئی توام بر اساس دستورالعمل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آموزش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fa-IR" sz="2000" b="1" dirty="0" smtClean="0">
                <a:solidFill>
                  <a:srgbClr val="993366"/>
                </a:solidFill>
                <a:latin typeface="Calibri" pitchFamily="34" charset="0"/>
                <a:ea typeface="Arial" pitchFamily="34" charset="0"/>
                <a:cs typeface="B Nazanin" pitchFamily="2" charset="-78"/>
              </a:rPr>
              <a:t>تصحيح روش زندگي</a:t>
            </a: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rgbClr val="993366"/>
              </a:solidFill>
              <a:effectLst/>
              <a:latin typeface="Calibri" pitchFamily="34" charset="0"/>
              <a:ea typeface="Arial" pitchFamily="34" charset="0"/>
              <a:cs typeface="B Nazanin" pitchFamily="2" charset="-78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بررسیهاي تخصصی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7286644" y="1500174"/>
            <a:ext cx="1643074" cy="257176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افزایش مقدار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کلسترول، تری گلیسرید،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LDL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و کاهش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HDL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هر یک به تنهائی و یا تواماً بدون ابتلا به دیابت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643438" y="1000108"/>
            <a:ext cx="342902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2" idx="4"/>
            <a:endCxn id="32772" idx="0"/>
          </p:cNvCxnSpPr>
          <p:nvPr/>
        </p:nvCxnSpPr>
        <p:spPr>
          <a:xfrm rot="5400000">
            <a:off x="4371972" y="1235855"/>
            <a:ext cx="500066" cy="285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16200000" flipH="1">
            <a:off x="5068492" y="567907"/>
            <a:ext cx="357190" cy="12215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32770" idx="2"/>
          </p:cNvCxnSpPr>
          <p:nvPr/>
        </p:nvCxnSpPr>
        <p:spPr>
          <a:xfrm rot="16200000" flipH="1">
            <a:off x="710784" y="4354129"/>
            <a:ext cx="1071569" cy="3643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2857488" y="4000504"/>
            <a:ext cx="2500330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32772" idx="2"/>
          </p:cNvCxnSpPr>
          <p:nvPr/>
        </p:nvCxnSpPr>
        <p:spPr>
          <a:xfrm rot="16200000" flipH="1">
            <a:off x="4804173" y="3875487"/>
            <a:ext cx="428628" cy="8215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32779" idx="2"/>
          </p:cNvCxnSpPr>
          <p:nvPr/>
        </p:nvCxnSpPr>
        <p:spPr>
          <a:xfrm rot="5400000">
            <a:off x="6768718" y="3161109"/>
            <a:ext cx="428630" cy="22502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32773" idx="2"/>
          </p:cNvCxnSpPr>
          <p:nvPr/>
        </p:nvCxnSpPr>
        <p:spPr>
          <a:xfrm rot="5400000">
            <a:off x="5786448" y="3929065"/>
            <a:ext cx="428625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86756" cy="654032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ساختار یک واحد دیابت</a:t>
            </a:r>
            <a:endParaRPr lang="fa-IR" dirty="0">
              <a:solidFill>
                <a:schemeClr val="accent3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/>
          </a:bodyPr>
          <a:lstStyle/>
          <a:p>
            <a:pPr lvl="0" algn="r" rtl="1"/>
            <a:r>
              <a:rPr lang="fa-IR" sz="3500" b="1" dirty="0" smtClean="0">
                <a:cs typeface="B Nazanin" pitchFamily="2" charset="-78"/>
              </a:rPr>
              <a:t>اعضای </a:t>
            </a:r>
            <a:r>
              <a:rPr lang="fa-IR" sz="3500" b="1" dirty="0" smtClean="0">
                <a:cs typeface="B Nazanin" pitchFamily="2" charset="-78"/>
              </a:rPr>
              <a:t>اصلی واحد دیابت: </a:t>
            </a:r>
          </a:p>
          <a:p>
            <a:pPr lvl="1" algn="r" rtl="1"/>
            <a:r>
              <a:rPr lang="fa-IR" dirty="0" smtClean="0">
                <a:cs typeface="B Nazanin" pitchFamily="2" charset="-78"/>
              </a:rPr>
              <a:t>پزشک عمومی دوره دیده، متخصص غدد و يا داخلي</a:t>
            </a:r>
            <a:endParaRPr lang="fa-IR" b="1" dirty="0" smtClean="0">
              <a:cs typeface="B Nazanin" pitchFamily="2" charset="-78"/>
            </a:endParaRPr>
          </a:p>
          <a:p>
            <a:pPr lvl="1" algn="r" rtl="1"/>
            <a:r>
              <a:rPr lang="fa-IR" dirty="0" smtClean="0">
                <a:cs typeface="B Nazanin" pitchFamily="2" charset="-78"/>
              </a:rPr>
              <a:t>پرستار تمام وقت </a:t>
            </a:r>
            <a:endParaRPr lang="en-US" b="1" dirty="0" smtClean="0">
              <a:cs typeface="B Nazanin" pitchFamily="2" charset="-78"/>
            </a:endParaRPr>
          </a:p>
          <a:p>
            <a:pPr lvl="1" algn="r" rtl="1"/>
            <a:r>
              <a:rPr lang="fa-IR" dirty="0" smtClean="0">
                <a:cs typeface="B Nazanin" pitchFamily="2" charset="-78"/>
              </a:rPr>
              <a:t>کارشناس تغذیه</a:t>
            </a:r>
          </a:p>
          <a:p>
            <a:pPr algn="r" rtl="1"/>
            <a:r>
              <a:rPr lang="fa-IR" sz="3500" b="1" dirty="0" smtClean="0">
                <a:cs typeface="B Nazanin" pitchFamily="2" charset="-78"/>
              </a:rPr>
              <a:t>تجهیزات مورد نیاز </a:t>
            </a:r>
            <a:endParaRPr lang="en-US" sz="3500" b="1" dirty="0" smtClean="0">
              <a:cs typeface="B Nazanin" pitchFamily="2" charset="-78"/>
            </a:endParaRPr>
          </a:p>
          <a:p>
            <a:pPr lvl="1" algn="r" rtl="1"/>
            <a:r>
              <a:rPr lang="fa-IR" sz="2800" dirty="0" smtClean="0">
                <a:cs typeface="B Nazanin" pitchFamily="2" charset="-78"/>
              </a:rPr>
              <a:t>تجهيزات </a:t>
            </a:r>
            <a:r>
              <a:rPr lang="fa-IR" sz="2800" dirty="0" smtClean="0">
                <a:cs typeface="B Nazanin" pitchFamily="2" charset="-78"/>
              </a:rPr>
              <a:t>و وسايل لازم براي ويزيت بيماران</a:t>
            </a:r>
          </a:p>
          <a:p>
            <a:pPr lvl="1" algn="r" rtl="1"/>
            <a:r>
              <a:rPr lang="fa-IR" sz="2800" dirty="0" smtClean="0">
                <a:cs typeface="B Nazanin" pitchFamily="2" charset="-78"/>
              </a:rPr>
              <a:t>تجهيزات و وسايل لازم براي آموزش</a:t>
            </a:r>
            <a:endParaRPr lang="en-US" sz="2800" b="1" dirty="0" smtClean="0">
              <a:cs typeface="B Nazanin" pitchFamily="2" charset="-78"/>
            </a:endParaRPr>
          </a:p>
          <a:p>
            <a:pPr algn="r" rtl="1"/>
            <a:endParaRPr lang="en-US" b="1" dirty="0" smtClean="0"/>
          </a:p>
          <a:p>
            <a:pPr algn="r" rtl="1"/>
            <a:endParaRPr lang="fa-I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28670"/>
          </a:xfrm>
        </p:spPr>
        <p:txBody>
          <a:bodyPr>
            <a:noAutofit/>
          </a:bodyPr>
          <a:lstStyle/>
          <a:p>
            <a:pPr algn="r"/>
            <a:r>
              <a:rPr lang="fa-IR" sz="4400" b="1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وظايف واحد دیابت</a:t>
            </a:r>
            <a:endParaRPr lang="fa-IR" sz="4400" dirty="0">
              <a:solidFill>
                <a:schemeClr val="accent3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9001156" cy="4572032"/>
          </a:xfrm>
        </p:spPr>
        <p:txBody>
          <a:bodyPr>
            <a:noAutofit/>
          </a:bodyPr>
          <a:lstStyle/>
          <a:p>
            <a:pPr lvl="0" algn="r" rtl="1"/>
            <a:r>
              <a:rPr lang="fa-IR" sz="2200" b="1" dirty="0" smtClean="0">
                <a:cs typeface="B Nazanin" pitchFamily="2" charset="-78"/>
              </a:rPr>
              <a:t>غربالگری و بیماریابی در جمعیت شهری مراجعه کننده </a:t>
            </a:r>
            <a:endParaRPr lang="en-US" sz="2200" b="1" dirty="0" smtClean="0">
              <a:cs typeface="B Nazanin" pitchFamily="2" charset="-78"/>
            </a:endParaRPr>
          </a:p>
          <a:p>
            <a:pPr lvl="0" algn="r" rtl="1"/>
            <a:r>
              <a:rPr lang="fa-IR" sz="2200" b="1" dirty="0" smtClean="0">
                <a:cs typeface="B Nazanin" pitchFamily="2" charset="-78"/>
              </a:rPr>
              <a:t>آموزش به بيماران، عموم مردم و كاركنان بهداشتي ‌درماني </a:t>
            </a:r>
            <a:endParaRPr lang="en-US" sz="2200" b="1" dirty="0" smtClean="0">
              <a:cs typeface="B Nazanin" pitchFamily="2" charset="-78"/>
            </a:endParaRPr>
          </a:p>
          <a:p>
            <a:pPr lvl="0" algn="r" rtl="1"/>
            <a:r>
              <a:rPr lang="fa-IR" sz="2200" b="1" dirty="0" smtClean="0">
                <a:cs typeface="B Nazanin" pitchFamily="2" charset="-78"/>
              </a:rPr>
              <a:t>درمان و مراقبت بیماران شناسایی شده </a:t>
            </a:r>
            <a:endParaRPr lang="en-US" sz="2200" b="1" dirty="0" smtClean="0">
              <a:cs typeface="B Nazanin" pitchFamily="2" charset="-78"/>
            </a:endParaRPr>
          </a:p>
          <a:p>
            <a:pPr lvl="0" algn="r" rtl="1"/>
            <a:r>
              <a:rPr lang="fa-IR" sz="2200" b="1" dirty="0" smtClean="0">
                <a:cs typeface="B Nazanin" pitchFamily="2" charset="-78"/>
              </a:rPr>
              <a:t>تشخيص زودرس عوارض طبق دستورالعمل</a:t>
            </a:r>
            <a:endParaRPr lang="en-US" sz="2200" b="1" dirty="0" smtClean="0">
              <a:cs typeface="B Nazanin" pitchFamily="2" charset="-78"/>
            </a:endParaRPr>
          </a:p>
          <a:p>
            <a:pPr lvl="0" algn="r" rtl="1"/>
            <a:r>
              <a:rPr lang="fa-IR" sz="2200" b="1" dirty="0" smtClean="0">
                <a:cs typeface="B Nazanin" pitchFamily="2" charset="-78"/>
              </a:rPr>
              <a:t>درمان و مراقبت عوارض طبق دستورالعمل و با كمك مشاوران تخصصي (دياليز و ليزرتراپي و ....)</a:t>
            </a:r>
            <a:endParaRPr lang="en-US" sz="2200" b="1" dirty="0" smtClean="0">
              <a:cs typeface="B Nazanin" pitchFamily="2" charset="-78"/>
            </a:endParaRPr>
          </a:p>
          <a:p>
            <a:pPr lvl="0" algn="r" rtl="1"/>
            <a:r>
              <a:rPr lang="fa-IR" sz="2200" b="1" dirty="0" smtClean="0">
                <a:cs typeface="B Nazanin" pitchFamily="2" charset="-78"/>
              </a:rPr>
              <a:t>تکمیل </a:t>
            </a:r>
            <a:r>
              <a:rPr lang="fa-IR" sz="2200" b="1" dirty="0" smtClean="0">
                <a:cs typeface="B Nazanin" pitchFamily="2" charset="-78"/>
              </a:rPr>
              <a:t>پرونده </a:t>
            </a:r>
            <a:r>
              <a:rPr lang="fa-IR" sz="2200" b="1" dirty="0" smtClean="0">
                <a:cs typeface="B Nazanin" pitchFamily="2" charset="-78"/>
              </a:rPr>
              <a:t>بیماران </a:t>
            </a:r>
            <a:endParaRPr lang="en-US" sz="2200" b="1" dirty="0" smtClean="0">
              <a:cs typeface="B Nazanin" pitchFamily="2" charset="-78"/>
            </a:endParaRPr>
          </a:p>
          <a:p>
            <a:pPr lvl="0" algn="r" rtl="1"/>
            <a:r>
              <a:rPr lang="fa-IR" sz="2200" b="1" dirty="0" smtClean="0">
                <a:cs typeface="B Nazanin" pitchFamily="2" charset="-78"/>
              </a:rPr>
              <a:t>جمع‌آوري اطلاعات و داده‌ها و گزارش به سطوح پائینتر </a:t>
            </a:r>
            <a:endParaRPr lang="en-US" sz="2200" b="1" dirty="0" smtClean="0">
              <a:cs typeface="B Nazanin" pitchFamily="2" charset="-78"/>
            </a:endParaRPr>
          </a:p>
          <a:p>
            <a:pPr lvl="0" algn="r" rtl="1"/>
            <a:r>
              <a:rPr lang="fa-IR" sz="2200" b="1" dirty="0" smtClean="0">
                <a:cs typeface="B Nazanin" pitchFamily="2" charset="-78"/>
              </a:rPr>
              <a:t>ارائه‌ي پس‌خوراند به سطح پايين‌تر</a:t>
            </a:r>
            <a:endParaRPr lang="en-US" sz="2200" b="1" dirty="0" smtClean="0">
              <a:cs typeface="B Nazanin" pitchFamily="2" charset="-78"/>
            </a:endParaRPr>
          </a:p>
          <a:p>
            <a:pPr lvl="0" algn="r" rtl="1"/>
            <a:r>
              <a:rPr lang="fa-IR" sz="2200" b="1" dirty="0" smtClean="0">
                <a:cs typeface="B Nazanin" pitchFamily="2" charset="-78"/>
              </a:rPr>
              <a:t>پيگيري </a:t>
            </a:r>
            <a:r>
              <a:rPr lang="fa-IR" sz="2200" b="1" dirty="0" smtClean="0">
                <a:cs typeface="B Nazanin" pitchFamily="2" charset="-78"/>
              </a:rPr>
              <a:t>بیماران</a:t>
            </a:r>
            <a:endParaRPr lang="en-US" sz="2200" b="1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Autofit/>
          </a:bodyPr>
          <a:lstStyle/>
          <a:p>
            <a:pPr algn="r"/>
            <a:r>
              <a:rPr lang="fa-IR" sz="4400" b="1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مركز جامع ديابت</a:t>
            </a:r>
            <a:endParaRPr lang="fa-IR" sz="4400" dirty="0">
              <a:solidFill>
                <a:schemeClr val="accent3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60" cy="5072098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cs typeface="B Nazanin" pitchFamily="2" charset="-78"/>
              </a:rPr>
              <a:t>سطح چهارم (مركز جامع  ديابت) مي‌تـواند در يك مـركز تحقيقات ديابت و يا غـدد و متابوليسم و يـا بخشي از بيمـارستان آموزشي مستقر‌ باشـد.</a:t>
            </a:r>
          </a:p>
          <a:p>
            <a:pPr algn="r" rtl="1">
              <a:buNone/>
            </a:pPr>
            <a:endParaRPr lang="fa-IR" sz="2800" b="1" dirty="0" smtClean="0">
              <a:cs typeface="B Nazanin" pitchFamily="2" charset="-78"/>
            </a:endParaRPr>
          </a:p>
          <a:p>
            <a:pPr algn="r" rtl="1"/>
            <a:r>
              <a:rPr lang="fa-IR" sz="3200" b="1" dirty="0" smtClean="0">
                <a:cs typeface="B Nazanin" pitchFamily="2" charset="-78"/>
              </a:rPr>
              <a:t>نیروی انسانی مورد نیاز مركز ديابت</a:t>
            </a:r>
            <a:endParaRPr lang="en-US" sz="3200" b="1" dirty="0" smtClean="0">
              <a:cs typeface="B Nazanin" pitchFamily="2" charset="-78"/>
            </a:endParaRPr>
          </a:p>
          <a:p>
            <a:pPr lvl="1" algn="r" rtl="1"/>
            <a:r>
              <a:rPr lang="fa-IR" b="1" dirty="0" smtClean="0">
                <a:cs typeface="B Nazanin" pitchFamily="2" charset="-78"/>
              </a:rPr>
              <a:t>پزشك فوق تخصص غدد (هماهنگ‌كننده‌ي علمي‌ـ‌اجرايي دانشگاه- </a:t>
            </a:r>
            <a:r>
              <a:rPr lang="en-US" b="1" dirty="0" smtClean="0">
                <a:cs typeface="B Nazanin" pitchFamily="2" charset="-78"/>
              </a:rPr>
              <a:t>Focal Point</a:t>
            </a:r>
            <a:r>
              <a:rPr lang="fa-IR" b="1" dirty="0" smtClean="0">
                <a:cs typeface="B Nazanin" pitchFamily="2" charset="-78"/>
              </a:rPr>
              <a:t> در برنامه‌ي ديابت) </a:t>
            </a:r>
            <a:endParaRPr lang="en-US" b="1" dirty="0" smtClean="0">
              <a:cs typeface="B Nazanin" pitchFamily="2" charset="-78"/>
            </a:endParaRPr>
          </a:p>
          <a:p>
            <a:pPr lvl="1" algn="r" rtl="1"/>
            <a:r>
              <a:rPr lang="fa-IR" b="1" dirty="0" smtClean="0">
                <a:cs typeface="B Nazanin" pitchFamily="2" charset="-78"/>
              </a:rPr>
              <a:t>سایر پرسنل ارائه دهنده مثل واحد دیابت ( پرستار، کارشناس تغذیه و ...)</a:t>
            </a:r>
            <a:endParaRPr lang="en-US" b="1" dirty="0" smtClean="0">
              <a:cs typeface="B Nazanin" pitchFamily="2" charset="-78"/>
            </a:endParaRPr>
          </a:p>
          <a:p>
            <a:pPr lvl="1" algn="r" rtl="1"/>
            <a:r>
              <a:rPr lang="fa-IR" b="1" dirty="0" smtClean="0">
                <a:cs typeface="B Nazanin" pitchFamily="2" charset="-78"/>
              </a:rPr>
              <a:t>متخصصین رشته های مختلف در ارتباط با عوارض بیماری دیابت</a:t>
            </a:r>
            <a:endParaRPr lang="en-US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در مركز جامع ديابت بايد امكان ارائه خدمات فوق تخصصي فراهم باشد.</a:t>
            </a:r>
            <a:endParaRPr lang="fa-IR" b="1" dirty="0">
              <a:cs typeface="B Nazani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54032"/>
          </a:xfrm>
        </p:spPr>
        <p:txBody>
          <a:bodyPr>
            <a:noAutofit/>
          </a:bodyPr>
          <a:lstStyle/>
          <a:p>
            <a:pPr algn="r"/>
            <a:r>
              <a:rPr lang="fa-IR" sz="4400" b="1" dirty="0" smtClean="0">
                <a:solidFill>
                  <a:schemeClr val="accent3">
                    <a:lumMod val="50000"/>
                  </a:schemeClr>
                </a:solidFill>
              </a:rPr>
              <a:t>و</a:t>
            </a:r>
            <a:r>
              <a:rPr lang="fa-IR" sz="4400" b="1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ظايف مركز جامع ديابت</a:t>
            </a:r>
            <a:endParaRPr lang="fa-IR" sz="4400" b="1" dirty="0">
              <a:solidFill>
                <a:schemeClr val="accent3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543956" cy="4286280"/>
          </a:xfrm>
        </p:spPr>
        <p:txBody>
          <a:bodyPr>
            <a:normAutofit/>
          </a:bodyPr>
          <a:lstStyle/>
          <a:p>
            <a:pPr lvl="0" algn="r" rtl="1"/>
            <a:r>
              <a:rPr lang="fa-IR" b="1" dirty="0" smtClean="0">
                <a:cs typeface="B Nazanin" pitchFamily="2" charset="-78"/>
              </a:rPr>
              <a:t>پذيـرش مـوارد ارجاع ‌شـده از واحدهای  ديـابت</a:t>
            </a:r>
            <a:endParaRPr lang="en-US" b="1" dirty="0" smtClean="0">
              <a:cs typeface="B Nazanin" pitchFamily="2" charset="-78"/>
            </a:endParaRPr>
          </a:p>
          <a:p>
            <a:pPr lvl="0" algn="r" rtl="1"/>
            <a:r>
              <a:rPr lang="fa-IR" b="1" dirty="0" smtClean="0">
                <a:cs typeface="B Nazanin" pitchFamily="2" charset="-78"/>
              </a:rPr>
              <a:t>آموزش عموم مردم، بيماران و كاركنان سطوح مختلف بهداشتي ‌درماني</a:t>
            </a:r>
            <a:endParaRPr lang="en-US" b="1" dirty="0" smtClean="0">
              <a:cs typeface="B Nazanin" pitchFamily="2" charset="-78"/>
            </a:endParaRPr>
          </a:p>
          <a:p>
            <a:pPr lvl="0" algn="r" rtl="1"/>
            <a:r>
              <a:rPr lang="fa-IR" b="1" dirty="0" smtClean="0">
                <a:cs typeface="B Nazanin" pitchFamily="2" charset="-78"/>
              </a:rPr>
              <a:t>تشخيص عوارض در سطح تخصصي‌تر</a:t>
            </a:r>
            <a:endParaRPr lang="en-US" b="1" dirty="0" smtClean="0">
              <a:cs typeface="B Nazanin" pitchFamily="2" charset="-78"/>
            </a:endParaRPr>
          </a:p>
          <a:p>
            <a:pPr lvl="0" algn="r" rtl="1"/>
            <a:r>
              <a:rPr lang="fa-IR" b="1" dirty="0" smtClean="0">
                <a:cs typeface="B Nazanin" pitchFamily="2" charset="-78"/>
              </a:rPr>
              <a:t>درمان و مراقبت عوارض</a:t>
            </a:r>
            <a:endParaRPr lang="en-US" b="1" dirty="0" smtClean="0">
              <a:cs typeface="B Nazanin" pitchFamily="2" charset="-78"/>
            </a:endParaRPr>
          </a:p>
          <a:p>
            <a:pPr lvl="0" algn="r" rtl="1"/>
            <a:r>
              <a:rPr lang="fa-IR" b="1" dirty="0" smtClean="0">
                <a:cs typeface="B Nazanin" pitchFamily="2" charset="-78"/>
              </a:rPr>
              <a:t>جمع‌آوري اطلاعات و داده‌ها و گزارش به مركز بهداشت دانشگاه علوم‌ پزشكي</a:t>
            </a:r>
            <a:endParaRPr lang="en-US" b="1" dirty="0" smtClean="0">
              <a:cs typeface="B Nazanin" pitchFamily="2" charset="-78"/>
            </a:endParaRPr>
          </a:p>
          <a:p>
            <a:pPr lvl="0" algn="r" rtl="1"/>
            <a:r>
              <a:rPr lang="fa-IR" b="1" dirty="0" smtClean="0">
                <a:cs typeface="B Nazanin" pitchFamily="2" charset="-78"/>
              </a:rPr>
              <a:t>ارائه‌ي پس‌خوراند به واحد های </a:t>
            </a:r>
            <a:r>
              <a:rPr lang="fa-IR" b="1" dirty="0" smtClean="0">
                <a:cs typeface="B Nazanin" pitchFamily="2" charset="-78"/>
              </a:rPr>
              <a:t>دیابت</a:t>
            </a:r>
            <a:endParaRPr lang="en-US" b="1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857232"/>
          </a:xfrm>
        </p:spPr>
        <p:txBody>
          <a:bodyPr>
            <a:normAutofit/>
          </a:bodyPr>
          <a:lstStyle/>
          <a:p>
            <a:pPr algn="r"/>
            <a:r>
              <a:rPr lang="fa-IR" sz="4400" b="1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شاخص‌هاي  ارزشيابي</a:t>
            </a:r>
            <a:endParaRPr lang="fa-IR" sz="4400" b="1" dirty="0">
              <a:solidFill>
                <a:schemeClr val="accent3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500726"/>
          </a:xfrm>
        </p:spPr>
        <p:txBody>
          <a:bodyPr>
            <a:normAutofit/>
          </a:bodyPr>
          <a:lstStyle/>
          <a:p>
            <a:pPr lvl="0" algn="r" rtl="1"/>
            <a:r>
              <a:rPr lang="fa-IR" b="1" dirty="0" smtClean="0">
                <a:cs typeface="B Nazanin" pitchFamily="2" charset="-78"/>
              </a:rPr>
              <a:t>درصد جمعيت تحت</a:t>
            </a: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پوشش برنامـه</a:t>
            </a:r>
            <a:r>
              <a:rPr lang="fa-IR" b="1" dirty="0" smtClean="0">
                <a:cs typeface="B Nazanin" pitchFamily="2" charset="-78"/>
              </a:rPr>
              <a:t>‌ي پيشگيري و كنترل ديـابت در افـراد 30 سال و بـالاتر به تفكيك سن، جنسيت و منطقه‌ي جغرافيايي (شهرستان و دانشگاه)</a:t>
            </a:r>
            <a:endParaRPr lang="en-US" b="1" dirty="0" smtClean="0">
              <a:cs typeface="B Nazanin" pitchFamily="2" charset="-78"/>
            </a:endParaRPr>
          </a:p>
          <a:p>
            <a:pPr lvl="0" algn="r" rtl="1"/>
            <a:r>
              <a:rPr lang="fa-IR" b="1" dirty="0" smtClean="0">
                <a:cs typeface="B Nazanin" pitchFamily="2" charset="-78"/>
              </a:rPr>
              <a:t>ميزان </a:t>
            </a:r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بروز ديابت </a:t>
            </a:r>
            <a:r>
              <a:rPr lang="fa-IR" b="1" dirty="0" smtClean="0">
                <a:cs typeface="B Nazanin" pitchFamily="2" charset="-78"/>
              </a:rPr>
              <a:t>در افراد 30 سال و بالاتر به تفكيك سن، جنسيت و منطقه‌ي جغرافيايي</a:t>
            </a:r>
            <a:endParaRPr lang="en-US" b="1" dirty="0" smtClean="0">
              <a:cs typeface="B Nazanin" pitchFamily="2" charset="-78"/>
            </a:endParaRPr>
          </a:p>
          <a:p>
            <a:pPr lvl="0" algn="r" rtl="1"/>
            <a:r>
              <a:rPr lang="fa-IR" b="1" dirty="0" smtClean="0">
                <a:cs typeface="B Nazanin" pitchFamily="2" charset="-78"/>
              </a:rPr>
              <a:t>ميزان </a:t>
            </a:r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شيوع ديابت </a:t>
            </a:r>
            <a:r>
              <a:rPr lang="fa-IR" b="1" dirty="0" smtClean="0">
                <a:cs typeface="B Nazanin" pitchFamily="2" charset="-78"/>
              </a:rPr>
              <a:t>در افراد 30 سال و بالاتر به تفكيك سن، جنسيت و منطقه‌ي جغرافيايي</a:t>
            </a:r>
            <a:endParaRPr lang="en-US" b="1" dirty="0" smtClean="0">
              <a:cs typeface="B Nazanin" pitchFamily="2" charset="-78"/>
            </a:endParaRPr>
          </a:p>
          <a:p>
            <a:pPr lvl="0" algn="r" rtl="1"/>
            <a:r>
              <a:rPr lang="fa-IR" b="1" dirty="0" smtClean="0">
                <a:cs typeface="B Nazanin" pitchFamily="2" charset="-78"/>
              </a:rPr>
              <a:t>ميزان </a:t>
            </a:r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بروز معلوليتهاي ناشي از عوارض </a:t>
            </a:r>
            <a:r>
              <a:rPr lang="fa-IR" b="1" dirty="0" smtClean="0">
                <a:cs typeface="B Nazanin" pitchFamily="2" charset="-78"/>
              </a:rPr>
              <a:t>به تفكيك سن، جنسيت و منطقه‌ي جغرافيـايي </a:t>
            </a:r>
            <a:endParaRPr lang="en-US" b="1" dirty="0" smtClean="0">
              <a:cs typeface="B Nazanin" pitchFamily="2" charset="-78"/>
            </a:endParaRPr>
          </a:p>
          <a:p>
            <a:pPr lvl="0" algn="r" rtl="1"/>
            <a:r>
              <a:rPr lang="fa-IR" b="1" dirty="0" smtClean="0">
                <a:cs typeface="B Nazanin" pitchFamily="2" charset="-78"/>
              </a:rPr>
              <a:t>ميزان </a:t>
            </a:r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شيوع معلوليتهاي ناشي از عوارض </a:t>
            </a:r>
            <a:r>
              <a:rPr lang="fa-IR" b="1" dirty="0" smtClean="0">
                <a:cs typeface="B Nazanin" pitchFamily="2" charset="-78"/>
              </a:rPr>
              <a:t>به تفكيك سن، جنسيت و منطقه‌ي جغرافيايي</a:t>
            </a:r>
            <a:endParaRPr lang="en-US" b="1" dirty="0" smtClean="0">
              <a:cs typeface="B Nazanin" pitchFamily="2" charset="-78"/>
            </a:endParaRPr>
          </a:p>
          <a:p>
            <a:pPr lvl="0" algn="r" rtl="1"/>
            <a:r>
              <a:rPr lang="fa-IR" b="1" dirty="0" smtClean="0">
                <a:cs typeface="B Nazanin" pitchFamily="2" charset="-78"/>
              </a:rPr>
              <a:t>ميزان </a:t>
            </a:r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Nazanin" pitchFamily="2" charset="-78"/>
              </a:rPr>
              <a:t>بروز ديابت حاملگي </a:t>
            </a:r>
            <a:r>
              <a:rPr lang="fa-IR" b="1" dirty="0" smtClean="0">
                <a:cs typeface="B Nazanin" pitchFamily="2" charset="-78"/>
              </a:rPr>
              <a:t>به تفكيك منطقه‌ي جغرافيايي</a:t>
            </a:r>
            <a:endParaRPr lang="en-US" b="1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-571528"/>
            <a:ext cx="8786842" cy="5286388"/>
          </a:xfrm>
        </p:spPr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FF00"/>
                </a:solidFill>
                <a:cs typeface="B Zar" pitchFamily="2" charset="-78"/>
              </a:rPr>
              <a:t>دست در دست هم دهیم به مهر </a:t>
            </a:r>
            <a:br>
              <a:rPr lang="fa-IR" sz="6000" dirty="0" smtClean="0">
                <a:solidFill>
                  <a:srgbClr val="FFFF00"/>
                </a:solidFill>
                <a:cs typeface="B Zar" pitchFamily="2" charset="-78"/>
              </a:rPr>
            </a:br>
            <a:r>
              <a:rPr lang="fa-IR" sz="6000" dirty="0" smtClean="0">
                <a:solidFill>
                  <a:srgbClr val="FFFF00"/>
                </a:solidFill>
                <a:cs typeface="B Zar" pitchFamily="2" charset="-78"/>
              </a:rPr>
              <a:t>میهن خویش را کنیم آباد</a:t>
            </a:r>
            <a:r>
              <a:rPr lang="en-US" dirty="0" smtClean="0">
                <a:solidFill>
                  <a:srgbClr val="FFFF00"/>
                </a:solidFill>
                <a:cs typeface="B Zar" pitchFamily="2" charset="-78"/>
              </a:rPr>
              <a:t/>
            </a:r>
            <a:br>
              <a:rPr lang="en-US" dirty="0" smtClean="0">
                <a:solidFill>
                  <a:srgbClr val="FFFF00"/>
                </a:solidFill>
                <a:cs typeface="B Zar" pitchFamily="2" charset="-78"/>
              </a:rPr>
            </a:b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8" y="285728"/>
            <a:ext cx="2714612" cy="5572164"/>
          </a:xfrm>
        </p:spPr>
        <p:txBody>
          <a:bodyPr>
            <a:noAutofit/>
          </a:bodyPr>
          <a:lstStyle/>
          <a:p>
            <a:pPr algn="ctr"/>
            <a:r>
              <a:rPr lang="fa-IR" sz="8800" b="1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با تشكر</a:t>
            </a:r>
            <a:endParaRPr lang="fa-IR" sz="8800" b="1" dirty="0">
              <a:solidFill>
                <a:schemeClr val="accent3">
                  <a:lumMod val="50000"/>
                </a:schemeClr>
              </a:solidFill>
              <a:cs typeface="B Titr" pitchFamily="2" charset="-78"/>
            </a:endParaRPr>
          </a:p>
        </p:txBody>
      </p:sp>
      <p:pic>
        <p:nvPicPr>
          <p:cNvPr id="120834" name="Picture 2" descr="C:\Documents and Settings\s-yarahmadi\My Documents\My Pictures\flower-Holland-Netherlands-R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285728"/>
            <a:ext cx="5849950" cy="61912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1214422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>مقدمه ...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8929718" cy="5026072"/>
          </a:xfrm>
        </p:spPr>
        <p:txBody>
          <a:bodyPr>
            <a:norm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هیچ منطقه ای در جهان وجود ندارد که بیمار دیابتی در آن زندگی نکند.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شیوع جهانی بیماری دیابت برابر با 6.4% است.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آمریکای شمالی (10.2%) بیشترین شیوع دیابت در دنیا دارد.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منطقه </a:t>
            </a:r>
            <a:r>
              <a:rPr lang="fa-I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خاورمیانه و شمال آفریقا </a:t>
            </a:r>
            <a:r>
              <a:rPr lang="fa-IR" b="1" dirty="0" smtClean="0">
                <a:cs typeface="B Nazanin" pitchFamily="2" charset="-78"/>
              </a:rPr>
              <a:t>(9.3%) </a:t>
            </a:r>
            <a:r>
              <a:rPr lang="fa-I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مقام دوم </a:t>
            </a:r>
            <a:r>
              <a:rPr lang="fa-IR" b="1" dirty="0" smtClean="0">
                <a:cs typeface="B Nazanin" pitchFamily="2" charset="-78"/>
              </a:rPr>
              <a:t>را داراست.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در کشورهای در حال توسعه، هر سال </a:t>
            </a:r>
            <a:r>
              <a:rPr lang="fa-I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8 تا 14 میلیون نفر </a:t>
            </a:r>
            <a:r>
              <a:rPr lang="fa-IR" b="1" dirty="0" smtClean="0">
                <a:cs typeface="B Nazanin" pitchFamily="2" charset="-78"/>
              </a:rPr>
              <a:t>در اثر بیماریهای غیر واگیر، که قابل پیشگیری هستند، می میرند.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پیش بینی سازمان بهداشت جهانی:</a:t>
            </a:r>
          </a:p>
          <a:p>
            <a:pPr lvl="1" algn="r" rtl="1"/>
            <a:r>
              <a:rPr lang="fa-IR" b="1" dirty="0" smtClean="0">
                <a:cs typeface="B Nazanin" pitchFamily="2" charset="-78"/>
              </a:rPr>
              <a:t>در 10 سال آینده </a:t>
            </a:r>
            <a:r>
              <a:rPr lang="fa-I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میزان شیوع دیابت</a:t>
            </a:r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در جهان 17% رشد خواهد داشت.</a:t>
            </a:r>
          </a:p>
          <a:p>
            <a:pPr lvl="1" algn="r" rtl="1"/>
            <a:r>
              <a:rPr lang="fa-IR" b="1" dirty="0" smtClean="0">
                <a:cs typeface="B Nazanin" pitchFamily="2" charset="-78"/>
              </a:rPr>
              <a:t> بیشترین رشد (27%) در کشورهای با درآمد کم تا متوسط خواهد بود.</a:t>
            </a:r>
          </a:p>
          <a:p>
            <a:pPr lvl="1" algn="r" rtl="1"/>
            <a:r>
              <a:rPr lang="fa-IR" b="1" dirty="0" smtClean="0">
                <a:cs typeface="B Nazanin" pitchFamily="2" charset="-78"/>
              </a:rPr>
              <a:t>منطقه شرق مدیترانه رشدی بالغ بر 25% را خواهد داشت.</a:t>
            </a:r>
          </a:p>
          <a:p>
            <a:pPr lvl="1"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algn="r" rtl="1"/>
            <a:endParaRPr lang="fa-IR" b="1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1142984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>مقدمه ...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/>
          <a:lstStyle/>
          <a:p>
            <a:pPr algn="r" rtl="1"/>
            <a:r>
              <a:rPr lang="fa-IR" b="1" dirty="0" smtClean="0">
                <a:latin typeface="2  Nazanin"/>
                <a:cs typeface="B Nazanin" pitchFamily="2" charset="-78"/>
              </a:rPr>
              <a:t>هزینه سالیانه بیماری دیابت در جهان بالغ بر 490 میلیارد دلار است.</a:t>
            </a:r>
          </a:p>
          <a:p>
            <a:pPr algn="r" rtl="1"/>
            <a:r>
              <a:rPr lang="fa-IR" b="1" dirty="0" smtClean="0">
                <a:latin typeface="2  Nazanin"/>
                <a:cs typeface="B Nazanin" pitchFamily="2" charset="-78"/>
              </a:rPr>
              <a:t>بحرین، مصر، کویت، عمان و عربستان سعودی و امارات متحده عربی جز ده کشور دیابت خیز جهان هستند.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بیماریهای غیرواگیر </a:t>
            </a:r>
            <a:r>
              <a:rPr lang="fa-I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عوامل خطر مشترک </a:t>
            </a:r>
            <a:r>
              <a:rPr lang="fa-IR" b="1" dirty="0" smtClean="0">
                <a:cs typeface="B Nazanin" pitchFamily="2" charset="-78"/>
              </a:rPr>
              <a:t>دارند که می توان با کنترل آنها ، تا حد بسایر زیادی از بروز کلیه بیماریها </a:t>
            </a:r>
            <a:r>
              <a:rPr lang="fa-I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پیشگیری</a:t>
            </a:r>
            <a:r>
              <a:rPr lang="fa-IR" b="1" dirty="0" smtClean="0">
                <a:cs typeface="B Nazanin" pitchFamily="2" charset="-78"/>
              </a:rPr>
              <a:t> کرد.</a:t>
            </a:r>
            <a:endParaRPr lang="en-US" b="1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2  Nazanin"/>
                <a:cs typeface="B Nazanin" pitchFamily="2" charset="-78"/>
              </a:rPr>
              <a:t>مداخلات پیشگیرانه</a:t>
            </a:r>
            <a:r>
              <a:rPr lang="fa-IR" b="1" dirty="0" smtClean="0">
                <a:solidFill>
                  <a:srgbClr val="FFFF00"/>
                </a:solidFill>
                <a:latin typeface="2  Nazanin"/>
                <a:cs typeface="B Nazanin" pitchFamily="2" charset="-78"/>
              </a:rPr>
              <a:t> </a:t>
            </a:r>
            <a:r>
              <a:rPr lang="fa-IR" b="1" dirty="0" smtClean="0">
                <a:latin typeface="2  Nazanin"/>
                <a:cs typeface="B Nazanin" pitchFamily="2" charset="-78"/>
              </a:rPr>
              <a:t>در عوامل خطر </a:t>
            </a:r>
            <a:r>
              <a:rPr lang="fa-I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2  Nazanin"/>
                <a:cs typeface="B Nazanin" pitchFamily="2" charset="-78"/>
              </a:rPr>
              <a:t>هزینه بخش تر </a:t>
            </a:r>
            <a:r>
              <a:rPr lang="fa-IR" b="1" dirty="0" smtClean="0">
                <a:latin typeface="2  Nazanin"/>
                <a:cs typeface="B Nazanin" pitchFamily="2" charset="-78"/>
              </a:rPr>
              <a:t>از مراقبت بیماری هاست.</a:t>
            </a:r>
          </a:p>
          <a:p>
            <a:pPr algn="r" rtl="1"/>
            <a:endParaRPr lang="fa-IR" b="1" dirty="0" smtClean="0">
              <a:latin typeface="2  Nazanin"/>
              <a:cs typeface="B Nazanin" pitchFamily="2" charset="-78"/>
            </a:endParaRPr>
          </a:p>
          <a:p>
            <a:pPr algn="r" rtl="1"/>
            <a:endParaRPr lang="en-US" b="1" dirty="0">
              <a:latin typeface="2  Nazanin"/>
              <a:cs typeface="B Nazanin" pitchFamily="2" charset="-78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8686800" cy="1142984"/>
          </a:xfrm>
        </p:spPr>
        <p:txBody>
          <a:bodyPr/>
          <a:lstStyle/>
          <a:p>
            <a:pPr algn="r"/>
            <a:r>
              <a:rPr lang="fa-I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>بیماری دیابت در ایران</a:t>
            </a:r>
            <a:endParaRPr lang="fa-IR" b="1" dirty="0">
              <a:solidFill>
                <a:schemeClr val="accent1">
                  <a:lumMod val="60000"/>
                  <a:lumOff val="4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0270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3200" b="1" dirty="0" smtClean="0">
                <a:latin typeface="2  Nazanin"/>
                <a:cs typeface="B Nazanin" pitchFamily="2" charset="-78"/>
              </a:rPr>
              <a:t>روند رشد بيماري ديابت در كشورمان از اوايل دهه قبل آغاز شد.</a:t>
            </a:r>
          </a:p>
          <a:p>
            <a:pPr algn="r" rtl="1"/>
            <a:r>
              <a:rPr lang="fa-IR" sz="3200" b="1" dirty="0" smtClean="0">
                <a:latin typeface="2  Nazanin"/>
                <a:cs typeface="B Nazanin" pitchFamily="2" charset="-78"/>
              </a:rPr>
              <a:t>در حال حاضر نيز بار سنگيني را به نظام سلامت  تحميل مي نمايد .</a:t>
            </a:r>
          </a:p>
          <a:p>
            <a:pPr algn="r" rtl="1"/>
            <a:r>
              <a:rPr lang="fa-IR" sz="3200" b="1" dirty="0" smtClean="0">
                <a:latin typeface="2  Nazanin"/>
                <a:cs typeface="B Nazanin" pitchFamily="2" charset="-78"/>
              </a:rPr>
              <a:t>اما بدلايل:</a:t>
            </a:r>
          </a:p>
          <a:p>
            <a:pPr lvl="1" algn="r" rtl="1"/>
            <a:r>
              <a:rPr lang="fa-IR" sz="2800" b="1" dirty="0" smtClean="0">
                <a:latin typeface="2  Nazanin"/>
                <a:cs typeface="B Nazanin" pitchFamily="2" charset="-78"/>
              </a:rPr>
              <a:t>روند تغييرات سني بخش عمده جمعيت كشور بسوي ميانسالي </a:t>
            </a:r>
          </a:p>
          <a:p>
            <a:pPr lvl="1" algn="r" rtl="1"/>
            <a:r>
              <a:rPr lang="fa-IR" sz="2800" b="1" dirty="0" smtClean="0">
                <a:latin typeface="2  Nazanin"/>
                <a:cs typeface="B Nazanin" pitchFamily="2" charset="-78"/>
              </a:rPr>
              <a:t>تغيير چشمگير در شيوه زندگي </a:t>
            </a:r>
          </a:p>
          <a:p>
            <a:pPr lvl="1" algn="r" rtl="1"/>
            <a:r>
              <a:rPr lang="fa-IR" sz="2800" b="1" dirty="0" smtClean="0">
                <a:latin typeface="2  Nazanin"/>
                <a:cs typeface="B Nazanin" pitchFamily="2" charset="-78"/>
              </a:rPr>
              <a:t>رشد بي سابقه شهرنشيني دركشورمان</a:t>
            </a:r>
          </a:p>
          <a:p>
            <a:pPr algn="r" rtl="1">
              <a:buNone/>
            </a:pPr>
            <a:r>
              <a:rPr lang="fa-IR" sz="3200" b="1" dirty="0" smtClean="0">
                <a:latin typeface="2  Nazanin"/>
                <a:cs typeface="B Nazanin" pitchFamily="2" charset="-78"/>
              </a:rPr>
              <a:t>در دهة آتي و پس از آن، هزينه هاي مستقيم و غيرمستقيم ديابت، بار بسيار سنگين تری را به نظام سلامت و به تبعيت از آن به روند توسعه كشور تحميل خواهد نمود.</a:t>
            </a:r>
          </a:p>
          <a:p>
            <a:pPr>
              <a:buNone/>
            </a:pPr>
            <a:endParaRPr lang="fa-IR" b="1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1000108"/>
          </a:xfrm>
        </p:spPr>
        <p:txBody>
          <a:bodyPr>
            <a:noAutofit/>
          </a:bodyPr>
          <a:lstStyle/>
          <a:p>
            <a:pPr algn="r"/>
            <a:r>
              <a:rPr lang="fa-IR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2  Nazanin"/>
                <a:cs typeface="B Titr" pitchFamily="2" charset="-78"/>
              </a:rPr>
              <a:t>چه کرده ایم؟</a:t>
            </a:r>
            <a:endParaRPr lang="fa-IR" sz="4400" b="1" dirty="0">
              <a:solidFill>
                <a:schemeClr val="accent1">
                  <a:lumMod val="60000"/>
                  <a:lumOff val="40000"/>
                </a:schemeClr>
              </a:solidFill>
              <a:latin typeface="2  Nazanin"/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58204" cy="4955562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2  Nazanin"/>
                <a:cs typeface="B Nazanin" pitchFamily="2" charset="-78"/>
              </a:rPr>
              <a:t>برنامه كشوري پيشگيري و كنترل ديابت </a:t>
            </a:r>
            <a:r>
              <a:rPr lang="fa-IR" sz="2800" b="1" dirty="0" smtClean="0">
                <a:latin typeface="2  Nazanin"/>
                <a:cs typeface="B Nazanin" pitchFamily="2" charset="-78"/>
              </a:rPr>
              <a:t>با هدف ارتقاء سلامت و كاستن از بار بيماري ، پس از طراحي، اجراي آزمايشي و بازنگري از </a:t>
            </a:r>
            <a:r>
              <a:rPr lang="fa-I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2  Nazanin"/>
                <a:cs typeface="B Nazanin" pitchFamily="2" charset="-78"/>
              </a:rPr>
              <a:t>سال 1383</a:t>
            </a:r>
            <a:r>
              <a:rPr lang="fa-IR" sz="2800" b="1" dirty="0" smtClean="0">
                <a:latin typeface="2  Nazanin"/>
                <a:cs typeface="B Nazanin" pitchFamily="2" charset="-78"/>
              </a:rPr>
              <a:t> در نظام سلامت ادغام گرديد</a:t>
            </a:r>
            <a:r>
              <a:rPr lang="fa-IR" sz="2800" b="1" dirty="0" smtClean="0">
                <a:latin typeface="2  Nazanin"/>
                <a:cs typeface="B Nazanin" pitchFamily="2" charset="-78"/>
              </a:rPr>
              <a:t>.</a:t>
            </a:r>
            <a:endParaRPr lang="fa-IR" sz="2800" b="1" dirty="0" smtClean="0">
              <a:latin typeface="2  Nazanin"/>
              <a:cs typeface="B Nazanin" pitchFamily="2" charset="-78"/>
            </a:endParaRPr>
          </a:p>
          <a:p>
            <a:pPr algn="r" rtl="1"/>
            <a:r>
              <a:rPr lang="fa-IR" sz="4400" b="1" dirty="0" smtClean="0">
                <a:latin typeface="2  Nazanin"/>
                <a:cs typeface="B Nazanin" pitchFamily="2" charset="-78"/>
              </a:rPr>
              <a:t>فاز 1 : مناطق روستايي</a:t>
            </a:r>
          </a:p>
          <a:p>
            <a:pPr lvl="1" algn="r" rtl="1"/>
            <a:r>
              <a:rPr lang="fa-IR" sz="2400" b="1" dirty="0" smtClean="0">
                <a:solidFill>
                  <a:schemeClr val="tx1"/>
                </a:solidFill>
                <a:latin typeface="2  Nazanin"/>
                <a:cs typeface="B Nazanin" pitchFamily="2" charset="-78"/>
              </a:rPr>
              <a:t>وجود شبكه منسجم و جامع بهداشتي درماني در سراسر مناطق روستائي كشور </a:t>
            </a:r>
          </a:p>
          <a:p>
            <a:pPr lvl="1" algn="r" rtl="1"/>
            <a:r>
              <a:rPr lang="fa-IR" sz="2400" b="1" dirty="0" smtClean="0">
                <a:solidFill>
                  <a:schemeClr val="tx1"/>
                </a:solidFill>
                <a:latin typeface="2  Nazanin"/>
                <a:cs typeface="B Nazanin" pitchFamily="2" charset="-78"/>
              </a:rPr>
              <a:t>دسترسي محدود ساكنين مناطق روستائي كشور به خدمات تخصصي پزشكي</a:t>
            </a:r>
          </a:p>
          <a:p>
            <a:pPr lvl="1" algn="r" rtl="1"/>
            <a:r>
              <a:rPr lang="fa-IR" sz="2400" b="1" dirty="0" smtClean="0">
                <a:solidFill>
                  <a:schemeClr val="tx1"/>
                </a:solidFill>
                <a:latin typeface="2  Nazanin"/>
                <a:cs typeface="B Nazanin" pitchFamily="2" charset="-78"/>
              </a:rPr>
              <a:t>عدم وجود منابع مالي كافي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85728"/>
            <a:ext cx="7862887" cy="1417638"/>
          </a:xfrm>
        </p:spPr>
        <p:txBody>
          <a:bodyPr>
            <a:noAutofit/>
          </a:bodyPr>
          <a:lstStyle/>
          <a:p>
            <a:pPr algn="ctr" rtl="1">
              <a:defRPr/>
            </a:pPr>
            <a:r>
              <a:rPr lang="fa-IR" sz="4400" b="1" dirty="0" smtClean="0">
                <a:solidFill>
                  <a:srgbClr val="C00000"/>
                </a:solidFill>
                <a:cs typeface="B Titr" pitchFamily="2" charset="-78"/>
              </a:rPr>
              <a:t>نتايج حاصل از اجراي فاز 1 برنامه:</a:t>
            </a:r>
            <a:br>
              <a:rPr lang="fa-IR" sz="4400" b="1" dirty="0" smtClean="0">
                <a:solidFill>
                  <a:srgbClr val="C00000"/>
                </a:solidFill>
                <a:cs typeface="B Titr" pitchFamily="2" charset="-78"/>
              </a:rPr>
            </a:br>
            <a:r>
              <a:rPr lang="fa-IR" sz="4400" b="1" dirty="0" smtClean="0">
                <a:solidFill>
                  <a:srgbClr val="C00000"/>
                </a:solidFill>
                <a:cs typeface="B Nazanin" pitchFamily="2" charset="-78"/>
              </a:rPr>
              <a:t> نوبت اول (سال 84-83)</a:t>
            </a:r>
            <a:endParaRPr lang="en-US" sz="4400" b="1" dirty="0" smtClean="0">
              <a:solidFill>
                <a:srgbClr val="C00000"/>
              </a:solidFill>
            </a:endParaRPr>
          </a:p>
        </p:txBody>
      </p:sp>
      <p:sp>
        <p:nvSpPr>
          <p:cNvPr id="28675" name="Freeform 3"/>
          <p:cNvSpPr>
            <a:spLocks/>
          </p:cNvSpPr>
          <p:nvPr/>
        </p:nvSpPr>
        <p:spPr bwMode="invGray">
          <a:xfrm>
            <a:off x="7761288" y="1752600"/>
            <a:ext cx="614362" cy="981075"/>
          </a:xfrm>
          <a:custGeom>
            <a:avLst/>
            <a:gdLst>
              <a:gd name="T0" fmla="*/ 2147483647 w 308"/>
              <a:gd name="T1" fmla="*/ 2147483647 h 444"/>
              <a:gd name="T2" fmla="*/ 0 w 308"/>
              <a:gd name="T3" fmla="*/ 2147483647 h 444"/>
              <a:gd name="T4" fmla="*/ 0 w 308"/>
              <a:gd name="T5" fmla="*/ 2147483647 h 444"/>
              <a:gd name="T6" fmla="*/ 2147483647 w 308"/>
              <a:gd name="T7" fmla="*/ 0 h 444"/>
              <a:gd name="T8" fmla="*/ 2147483647 w 308"/>
              <a:gd name="T9" fmla="*/ 2147483647 h 4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444"/>
              <a:gd name="T17" fmla="*/ 308 w 308"/>
              <a:gd name="T18" fmla="*/ 444 h 4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rgbClr val="00281D"/>
              </a:gs>
              <a:gs pos="50000">
                <a:srgbClr val="00563F"/>
              </a:gs>
              <a:gs pos="100000">
                <a:srgbClr val="00281D"/>
              </a:gs>
            </a:gsLst>
            <a:lin ang="270000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8676" name="Freeform 4"/>
          <p:cNvSpPr>
            <a:spLocks/>
          </p:cNvSpPr>
          <p:nvPr/>
        </p:nvSpPr>
        <p:spPr bwMode="invGray">
          <a:xfrm>
            <a:off x="4821238" y="1752600"/>
            <a:ext cx="3560762" cy="627063"/>
          </a:xfrm>
          <a:custGeom>
            <a:avLst/>
            <a:gdLst>
              <a:gd name="T0" fmla="*/ 2147483647 w 1786"/>
              <a:gd name="T1" fmla="*/ 2147483647 h 284"/>
              <a:gd name="T2" fmla="*/ 0 w 1786"/>
              <a:gd name="T3" fmla="*/ 2147483647 h 284"/>
              <a:gd name="T4" fmla="*/ 2147483647 w 1786"/>
              <a:gd name="T5" fmla="*/ 0 h 284"/>
              <a:gd name="T6" fmla="*/ 2147483647 w 1786"/>
              <a:gd name="T7" fmla="*/ 0 h 284"/>
              <a:gd name="T8" fmla="*/ 2147483647 w 1786"/>
              <a:gd name="T9" fmla="*/ 2147483647 h 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6"/>
              <a:gd name="T16" fmla="*/ 0 h 284"/>
              <a:gd name="T17" fmla="*/ 1786 w 1786"/>
              <a:gd name="T18" fmla="*/ 284 h 2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solidFill>
            <a:srgbClr val="00CC99"/>
          </a:solidFill>
          <a:ln w="0">
            <a:noFill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8677" name="Freeform 5"/>
          <p:cNvSpPr>
            <a:spLocks/>
          </p:cNvSpPr>
          <p:nvPr/>
        </p:nvSpPr>
        <p:spPr bwMode="gray">
          <a:xfrm>
            <a:off x="7143750" y="2727325"/>
            <a:ext cx="612775" cy="974725"/>
          </a:xfrm>
          <a:custGeom>
            <a:avLst/>
            <a:gdLst>
              <a:gd name="T0" fmla="*/ 2147483647 w 308"/>
              <a:gd name="T1" fmla="*/ 2147483647 h 442"/>
              <a:gd name="T2" fmla="*/ 0 w 308"/>
              <a:gd name="T3" fmla="*/ 2147483647 h 442"/>
              <a:gd name="T4" fmla="*/ 0 w 308"/>
              <a:gd name="T5" fmla="*/ 2147483647 h 442"/>
              <a:gd name="T6" fmla="*/ 2147483647 w 308"/>
              <a:gd name="T7" fmla="*/ 0 h 442"/>
              <a:gd name="T8" fmla="*/ 2147483647 w 308"/>
              <a:gd name="T9" fmla="*/ 2147483647 h 4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442"/>
              <a:gd name="T17" fmla="*/ 308 w 308"/>
              <a:gd name="T18" fmla="*/ 442 h 4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442">
                <a:moveTo>
                  <a:pt x="308" y="120"/>
                </a:moveTo>
                <a:lnTo>
                  <a:pt x="0" y="442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rgbClr val="230744"/>
              </a:gs>
              <a:gs pos="50000">
                <a:srgbClr val="4B1092"/>
              </a:gs>
              <a:gs pos="100000">
                <a:srgbClr val="230744"/>
              </a:gs>
            </a:gsLst>
            <a:lin ang="270000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8678" name="Freeform 6"/>
          <p:cNvSpPr>
            <a:spLocks/>
          </p:cNvSpPr>
          <p:nvPr/>
        </p:nvSpPr>
        <p:spPr bwMode="gray">
          <a:xfrm>
            <a:off x="3937000" y="2727325"/>
            <a:ext cx="3827463" cy="625475"/>
          </a:xfrm>
          <a:custGeom>
            <a:avLst/>
            <a:gdLst>
              <a:gd name="T0" fmla="*/ 2147483647 w 1920"/>
              <a:gd name="T1" fmla="*/ 2147483647 h 284"/>
              <a:gd name="T2" fmla="*/ 0 w 1920"/>
              <a:gd name="T3" fmla="*/ 2147483647 h 284"/>
              <a:gd name="T4" fmla="*/ 2147483647 w 1920"/>
              <a:gd name="T5" fmla="*/ 0 h 284"/>
              <a:gd name="T6" fmla="*/ 2147483647 w 1920"/>
              <a:gd name="T7" fmla="*/ 0 h 284"/>
              <a:gd name="T8" fmla="*/ 2147483647 w 1920"/>
              <a:gd name="T9" fmla="*/ 2147483647 h 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0"/>
              <a:gd name="T16" fmla="*/ 0 h 284"/>
              <a:gd name="T17" fmla="*/ 1920 w 1920"/>
              <a:gd name="T18" fmla="*/ 284 h 2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0" h="284">
                <a:moveTo>
                  <a:pt x="1612" y="284"/>
                </a:moveTo>
                <a:lnTo>
                  <a:pt x="0" y="284"/>
                </a:lnTo>
                <a:lnTo>
                  <a:pt x="446" y="0"/>
                </a:lnTo>
                <a:lnTo>
                  <a:pt x="1920" y="0"/>
                </a:lnTo>
                <a:lnTo>
                  <a:pt x="1612" y="284"/>
                </a:lnTo>
                <a:close/>
              </a:path>
            </a:pathLst>
          </a:custGeom>
          <a:solidFill>
            <a:srgbClr val="A77BFF"/>
          </a:solidFill>
          <a:ln w="0">
            <a:noFill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8679" name="Freeform 7"/>
          <p:cNvSpPr>
            <a:spLocks/>
          </p:cNvSpPr>
          <p:nvPr/>
        </p:nvSpPr>
        <p:spPr bwMode="gray">
          <a:xfrm>
            <a:off x="6524625" y="3690938"/>
            <a:ext cx="611188" cy="981075"/>
          </a:xfrm>
          <a:custGeom>
            <a:avLst/>
            <a:gdLst>
              <a:gd name="T0" fmla="*/ 2147483647 w 306"/>
              <a:gd name="T1" fmla="*/ 2147483647 h 444"/>
              <a:gd name="T2" fmla="*/ 0 w 306"/>
              <a:gd name="T3" fmla="*/ 2147483647 h 444"/>
              <a:gd name="T4" fmla="*/ 0 w 306"/>
              <a:gd name="T5" fmla="*/ 2147483647 h 444"/>
              <a:gd name="T6" fmla="*/ 2147483647 w 306"/>
              <a:gd name="T7" fmla="*/ 0 h 444"/>
              <a:gd name="T8" fmla="*/ 2147483647 w 306"/>
              <a:gd name="T9" fmla="*/ 2147483647 h 4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6"/>
              <a:gd name="T16" fmla="*/ 0 h 444"/>
              <a:gd name="T17" fmla="*/ 306 w 306"/>
              <a:gd name="T18" fmla="*/ 444 h 4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6" h="444">
                <a:moveTo>
                  <a:pt x="306" y="122"/>
                </a:moveTo>
                <a:lnTo>
                  <a:pt x="0" y="444"/>
                </a:lnTo>
                <a:lnTo>
                  <a:pt x="0" y="286"/>
                </a:lnTo>
                <a:lnTo>
                  <a:pt x="306" y="0"/>
                </a:lnTo>
                <a:lnTo>
                  <a:pt x="306" y="122"/>
                </a:lnTo>
                <a:close/>
              </a:path>
            </a:pathLst>
          </a:custGeom>
          <a:gradFill rotWithShape="1">
            <a:gsLst>
              <a:gs pos="0">
                <a:srgbClr val="431805"/>
              </a:gs>
              <a:gs pos="50000">
                <a:srgbClr val="90330A"/>
              </a:gs>
              <a:gs pos="100000">
                <a:srgbClr val="431805"/>
              </a:gs>
            </a:gsLst>
            <a:lin ang="270000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8680" name="Freeform 8"/>
          <p:cNvSpPr>
            <a:spLocks/>
          </p:cNvSpPr>
          <p:nvPr/>
        </p:nvSpPr>
        <p:spPr bwMode="gray">
          <a:xfrm>
            <a:off x="5910263" y="4657725"/>
            <a:ext cx="614362" cy="981075"/>
          </a:xfrm>
          <a:custGeom>
            <a:avLst/>
            <a:gdLst>
              <a:gd name="T0" fmla="*/ 2147483647 w 308"/>
              <a:gd name="T1" fmla="*/ 2147483647 h 444"/>
              <a:gd name="T2" fmla="*/ 0 w 308"/>
              <a:gd name="T3" fmla="*/ 2147483647 h 444"/>
              <a:gd name="T4" fmla="*/ 0 w 308"/>
              <a:gd name="T5" fmla="*/ 2147483647 h 444"/>
              <a:gd name="T6" fmla="*/ 2147483647 w 308"/>
              <a:gd name="T7" fmla="*/ 0 h 444"/>
              <a:gd name="T8" fmla="*/ 2147483647 w 308"/>
              <a:gd name="T9" fmla="*/ 2147483647 h 4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444"/>
              <a:gd name="T17" fmla="*/ 308 w 308"/>
              <a:gd name="T18" fmla="*/ 444 h 4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444">
                <a:moveTo>
                  <a:pt x="308" y="122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2"/>
                </a:lnTo>
                <a:close/>
              </a:path>
            </a:pathLst>
          </a:custGeom>
          <a:gradFill rotWithShape="1">
            <a:gsLst>
              <a:gs pos="0">
                <a:srgbClr val="433206"/>
              </a:gs>
              <a:gs pos="50000">
                <a:srgbClr val="906B0E"/>
              </a:gs>
              <a:gs pos="100000">
                <a:srgbClr val="433206"/>
              </a:gs>
            </a:gsLst>
            <a:lin ang="270000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8681" name="Freeform 9"/>
          <p:cNvSpPr>
            <a:spLocks/>
          </p:cNvSpPr>
          <p:nvPr/>
        </p:nvSpPr>
        <p:spPr bwMode="gray">
          <a:xfrm>
            <a:off x="2178050" y="4662488"/>
            <a:ext cx="4346575" cy="627062"/>
          </a:xfrm>
          <a:custGeom>
            <a:avLst/>
            <a:gdLst>
              <a:gd name="T0" fmla="*/ 2147483647 w 2180"/>
              <a:gd name="T1" fmla="*/ 2147483647 h 284"/>
              <a:gd name="T2" fmla="*/ 0 w 2180"/>
              <a:gd name="T3" fmla="*/ 2147483647 h 284"/>
              <a:gd name="T4" fmla="*/ 2147483647 w 2180"/>
              <a:gd name="T5" fmla="*/ 0 h 284"/>
              <a:gd name="T6" fmla="*/ 2147483647 w 2180"/>
              <a:gd name="T7" fmla="*/ 0 h 284"/>
              <a:gd name="T8" fmla="*/ 2147483647 w 2180"/>
              <a:gd name="T9" fmla="*/ 2147483647 h 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80"/>
              <a:gd name="T16" fmla="*/ 0 h 284"/>
              <a:gd name="T17" fmla="*/ 2180 w 2180"/>
              <a:gd name="T18" fmla="*/ 284 h 2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80" h="284">
                <a:moveTo>
                  <a:pt x="1872" y="284"/>
                </a:moveTo>
                <a:lnTo>
                  <a:pt x="0" y="284"/>
                </a:lnTo>
                <a:lnTo>
                  <a:pt x="446" y="0"/>
                </a:lnTo>
                <a:lnTo>
                  <a:pt x="2180" y="0"/>
                </a:lnTo>
                <a:lnTo>
                  <a:pt x="1872" y="284"/>
                </a:lnTo>
                <a:close/>
              </a:path>
            </a:pathLst>
          </a:custGeom>
          <a:solidFill>
            <a:srgbClr val="F2E160"/>
          </a:solidFill>
          <a:ln w="0">
            <a:noFill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invGray">
          <a:xfrm flipH="1">
            <a:off x="914400" y="5632450"/>
            <a:ext cx="1263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invGray">
          <a:xfrm flipH="1">
            <a:off x="914400" y="4657725"/>
            <a:ext cx="214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invGray">
          <a:xfrm flipH="1">
            <a:off x="914400" y="3695700"/>
            <a:ext cx="3030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invGray">
          <a:xfrm flipH="1">
            <a:off x="914400" y="2735263"/>
            <a:ext cx="391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invGray">
          <a:xfrm flipH="1">
            <a:off x="914400" y="1758950"/>
            <a:ext cx="479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invGray">
          <a:xfrm>
            <a:off x="1104900" y="1752600"/>
            <a:ext cx="0" cy="1011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invGray">
          <a:xfrm>
            <a:off x="1104900" y="2763838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invGray">
          <a:xfrm>
            <a:off x="1104900" y="3709988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invGray">
          <a:xfrm>
            <a:off x="1104900" y="4657725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8691" name="Freeform 19"/>
          <p:cNvSpPr>
            <a:spLocks/>
          </p:cNvSpPr>
          <p:nvPr/>
        </p:nvSpPr>
        <p:spPr bwMode="invGray">
          <a:xfrm flipH="1" flipV="1">
            <a:off x="6429375" y="2214563"/>
            <a:ext cx="2214563" cy="3929062"/>
          </a:xfrm>
          <a:custGeom>
            <a:avLst/>
            <a:gdLst>
              <a:gd name="T0" fmla="*/ 2147483647 w 1824"/>
              <a:gd name="T1" fmla="*/ 2147483647 h 2648"/>
              <a:gd name="T2" fmla="*/ 2147483647 w 1824"/>
              <a:gd name="T3" fmla="*/ 2147483647 h 2648"/>
              <a:gd name="T4" fmla="*/ 2147483647 w 1824"/>
              <a:gd name="T5" fmla="*/ 2147483647 h 2648"/>
              <a:gd name="T6" fmla="*/ 2147483647 w 1824"/>
              <a:gd name="T7" fmla="*/ 2147483647 h 2648"/>
              <a:gd name="T8" fmla="*/ 2147483647 w 1824"/>
              <a:gd name="T9" fmla="*/ 2147483647 h 2648"/>
              <a:gd name="T10" fmla="*/ 2147483647 w 1824"/>
              <a:gd name="T11" fmla="*/ 2147483647 h 2648"/>
              <a:gd name="T12" fmla="*/ 2147483647 w 1824"/>
              <a:gd name="T13" fmla="*/ 2147483647 h 2648"/>
              <a:gd name="T14" fmla="*/ 2147483647 w 1824"/>
              <a:gd name="T15" fmla="*/ 2147483647 h 2648"/>
              <a:gd name="T16" fmla="*/ 2147483647 w 1824"/>
              <a:gd name="T17" fmla="*/ 2147483647 h 2648"/>
              <a:gd name="T18" fmla="*/ 2147483647 w 1824"/>
              <a:gd name="T19" fmla="*/ 2147483647 h 2648"/>
              <a:gd name="T20" fmla="*/ 2147483647 w 1824"/>
              <a:gd name="T21" fmla="*/ 2147483647 h 2648"/>
              <a:gd name="T22" fmla="*/ 2147483647 w 1824"/>
              <a:gd name="T23" fmla="*/ 2147483647 h 2648"/>
              <a:gd name="T24" fmla="*/ 2147483647 w 1824"/>
              <a:gd name="T25" fmla="*/ 2147483647 h 2648"/>
              <a:gd name="T26" fmla="*/ 2147483647 w 1824"/>
              <a:gd name="T27" fmla="*/ 2147483647 h 2648"/>
              <a:gd name="T28" fmla="*/ 2147483647 w 1824"/>
              <a:gd name="T29" fmla="*/ 2147483647 h 2648"/>
              <a:gd name="T30" fmla="*/ 2147483647 w 1824"/>
              <a:gd name="T31" fmla="*/ 2147483647 h 2648"/>
              <a:gd name="T32" fmla="*/ 2147483647 w 1824"/>
              <a:gd name="T33" fmla="*/ 2147483647 h 2648"/>
              <a:gd name="T34" fmla="*/ 2147483647 w 1824"/>
              <a:gd name="T35" fmla="*/ 2147483647 h 2648"/>
              <a:gd name="T36" fmla="*/ 2147483647 w 1824"/>
              <a:gd name="T37" fmla="*/ 2147483647 h 2648"/>
              <a:gd name="T38" fmla="*/ 2147483647 w 1824"/>
              <a:gd name="T39" fmla="*/ 2147483647 h 2648"/>
              <a:gd name="T40" fmla="*/ 2147483647 w 1824"/>
              <a:gd name="T41" fmla="*/ 2147483647 h 2648"/>
              <a:gd name="T42" fmla="*/ 2147483647 w 1824"/>
              <a:gd name="T43" fmla="*/ 2147483647 h 2648"/>
              <a:gd name="T44" fmla="*/ 2147483647 w 1824"/>
              <a:gd name="T45" fmla="*/ 2147483647 h 2648"/>
              <a:gd name="T46" fmla="*/ 2147483647 w 1824"/>
              <a:gd name="T47" fmla="*/ 2147483647 h 2648"/>
              <a:gd name="T48" fmla="*/ 2147483647 w 1824"/>
              <a:gd name="T49" fmla="*/ 2147483647 h 2648"/>
              <a:gd name="T50" fmla="*/ 2147483647 w 1824"/>
              <a:gd name="T51" fmla="*/ 2147483647 h 2648"/>
              <a:gd name="T52" fmla="*/ 2147483647 w 1824"/>
              <a:gd name="T53" fmla="*/ 2147483647 h 2648"/>
              <a:gd name="T54" fmla="*/ 2147483647 w 1824"/>
              <a:gd name="T55" fmla="*/ 2147483647 h 2648"/>
              <a:gd name="T56" fmla="*/ 2147483647 w 1824"/>
              <a:gd name="T57" fmla="*/ 2147483647 h 2648"/>
              <a:gd name="T58" fmla="*/ 2147483647 w 1824"/>
              <a:gd name="T59" fmla="*/ 2147483647 h 2648"/>
              <a:gd name="T60" fmla="*/ 2147483647 w 1824"/>
              <a:gd name="T61" fmla="*/ 2147483647 h 2648"/>
              <a:gd name="T62" fmla="*/ 2147483647 w 1824"/>
              <a:gd name="T63" fmla="*/ 2147483647 h 264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824"/>
              <a:gd name="T97" fmla="*/ 0 h 2648"/>
              <a:gd name="T98" fmla="*/ 1824 w 1824"/>
              <a:gd name="T99" fmla="*/ 2648 h 264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gradFill rotWithShape="1">
            <a:gsLst>
              <a:gs pos="0">
                <a:srgbClr val="D11364"/>
              </a:gs>
              <a:gs pos="100000">
                <a:srgbClr val="61092E"/>
              </a:gs>
            </a:gsLst>
            <a:lin ang="540000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gray">
          <a:xfrm>
            <a:off x="4827588" y="2379663"/>
            <a:ext cx="2947987" cy="352425"/>
          </a:xfrm>
          <a:prstGeom prst="rect">
            <a:avLst/>
          </a:prstGeom>
          <a:gradFill rotWithShape="1">
            <a:gsLst>
              <a:gs pos="0">
                <a:srgbClr val="00684D"/>
              </a:gs>
              <a:gs pos="50000">
                <a:srgbClr val="00906A"/>
              </a:gs>
              <a:gs pos="100000">
                <a:srgbClr val="00684D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sz="2800" b="1" dirty="0">
                <a:solidFill>
                  <a:schemeClr val="bg1"/>
                </a:solidFill>
                <a:latin typeface="Verdana" pitchFamily="34" charset="0"/>
              </a:rPr>
              <a:t>5,785,981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gray">
          <a:xfrm>
            <a:off x="3938588" y="3352800"/>
            <a:ext cx="3211512" cy="346075"/>
          </a:xfrm>
          <a:prstGeom prst="rect">
            <a:avLst/>
          </a:prstGeom>
          <a:gradFill rotWithShape="1">
            <a:gsLst>
              <a:gs pos="0">
                <a:srgbClr val="5D2FB9"/>
              </a:gs>
              <a:gs pos="50000">
                <a:srgbClr val="8041FF"/>
              </a:gs>
              <a:gs pos="100000">
                <a:srgbClr val="5D2FB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sz="2800" b="1" dirty="0">
                <a:solidFill>
                  <a:schemeClr val="bg1"/>
                </a:solidFill>
                <a:latin typeface="Verdana" pitchFamily="34" charset="0"/>
              </a:rPr>
              <a:t>2,008,006</a:t>
            </a:r>
          </a:p>
        </p:txBody>
      </p:sp>
      <p:sp>
        <p:nvSpPr>
          <p:cNvPr id="28694" name="Freeform 22"/>
          <p:cNvSpPr>
            <a:spLocks/>
          </p:cNvSpPr>
          <p:nvPr/>
        </p:nvSpPr>
        <p:spPr bwMode="gray">
          <a:xfrm>
            <a:off x="3059113" y="3690938"/>
            <a:ext cx="4083050" cy="631825"/>
          </a:xfrm>
          <a:custGeom>
            <a:avLst/>
            <a:gdLst>
              <a:gd name="T0" fmla="*/ 2147483647 w 2048"/>
              <a:gd name="T1" fmla="*/ 2147483647 h 286"/>
              <a:gd name="T2" fmla="*/ 0 w 2048"/>
              <a:gd name="T3" fmla="*/ 2147483647 h 286"/>
              <a:gd name="T4" fmla="*/ 2147483647 w 2048"/>
              <a:gd name="T5" fmla="*/ 0 h 286"/>
              <a:gd name="T6" fmla="*/ 2147483647 w 2048"/>
              <a:gd name="T7" fmla="*/ 0 h 286"/>
              <a:gd name="T8" fmla="*/ 2147483647 w 2048"/>
              <a:gd name="T9" fmla="*/ 2147483647 h 2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8"/>
              <a:gd name="T16" fmla="*/ 0 h 286"/>
              <a:gd name="T17" fmla="*/ 2048 w 2048"/>
              <a:gd name="T18" fmla="*/ 286 h 2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8" h="286">
                <a:moveTo>
                  <a:pt x="1742" y="286"/>
                </a:moveTo>
                <a:lnTo>
                  <a:pt x="0" y="286"/>
                </a:lnTo>
                <a:lnTo>
                  <a:pt x="446" y="0"/>
                </a:lnTo>
                <a:lnTo>
                  <a:pt x="2048" y="0"/>
                </a:lnTo>
                <a:lnTo>
                  <a:pt x="1742" y="286"/>
                </a:lnTo>
                <a:close/>
              </a:path>
            </a:pathLst>
          </a:custGeom>
          <a:solidFill>
            <a:srgbClr val="FF9966"/>
          </a:solidFill>
          <a:ln w="0">
            <a:noFill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gray">
          <a:xfrm>
            <a:off x="3060700" y="4322763"/>
            <a:ext cx="3478213" cy="344487"/>
          </a:xfrm>
          <a:prstGeom prst="rect">
            <a:avLst/>
          </a:prstGeom>
          <a:gradFill rotWithShape="1">
            <a:gsLst>
              <a:gs pos="0">
                <a:srgbClr val="A0523A"/>
              </a:gs>
              <a:gs pos="50000">
                <a:srgbClr val="DC7150"/>
              </a:gs>
              <a:gs pos="100000">
                <a:srgbClr val="A0523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sz="2800" b="1">
                <a:solidFill>
                  <a:schemeClr val="bg1"/>
                </a:solidFill>
                <a:latin typeface="Verdana" pitchFamily="34" charset="0"/>
              </a:rPr>
              <a:t>49,851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gray">
          <a:xfrm>
            <a:off x="2176463" y="5291138"/>
            <a:ext cx="3741737" cy="344487"/>
          </a:xfrm>
          <a:prstGeom prst="rect">
            <a:avLst/>
          </a:prstGeom>
          <a:gradFill rotWithShape="1">
            <a:gsLst>
              <a:gs pos="0">
                <a:srgbClr val="977514"/>
              </a:gs>
              <a:gs pos="50000">
                <a:srgbClr val="D0A11C"/>
              </a:gs>
              <a:gs pos="100000">
                <a:srgbClr val="977514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0" eaLnBrk="0" hangingPunct="0"/>
            <a:r>
              <a:rPr lang="en-US" sz="2800" b="1" dirty="0">
                <a:solidFill>
                  <a:schemeClr val="bg1"/>
                </a:solidFill>
                <a:latin typeface="Verdana" pitchFamily="34" charset="0"/>
              </a:rPr>
              <a:t>188,907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invGray">
          <a:xfrm>
            <a:off x="1095375" y="2128838"/>
            <a:ext cx="2776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 sz="1400" b="1">
                <a:latin typeface="Verdana" pitchFamily="34" charset="0"/>
              </a:rPr>
              <a:t>TOTAL SCREENED PEOPLE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invGray">
          <a:xfrm>
            <a:off x="1095375" y="3086100"/>
            <a:ext cx="19097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 sz="1400" b="1">
                <a:latin typeface="Verdana" pitchFamily="34" charset="0"/>
              </a:rPr>
              <a:t>AT RISK PEOPLE 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invGray">
          <a:xfrm>
            <a:off x="1095375" y="4087813"/>
            <a:ext cx="1765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 sz="1400" b="1">
                <a:latin typeface="Verdana" pitchFamily="34" charset="0"/>
              </a:rPr>
              <a:t>PREDIABETICS</a:t>
            </a:r>
            <a:r>
              <a:rPr lang="en-US" sz="1400" b="1">
                <a:solidFill>
                  <a:srgbClr val="FF0000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invGray">
          <a:xfrm>
            <a:off x="1095375" y="5022850"/>
            <a:ext cx="11128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/>
            <a:r>
              <a:rPr lang="en-US" sz="1400" b="1">
                <a:latin typeface="Verdana" pitchFamily="34" charset="0"/>
              </a:rPr>
              <a:t>Diabetics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>
            <a:noAutofit/>
          </a:bodyPr>
          <a:lstStyle/>
          <a:p>
            <a:pPr algn="ctr" rtl="1"/>
            <a:r>
              <a:rPr lang="fa-IR" sz="4400" b="1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نتايج حاصل از اجراي فاز 1 برنامه:</a:t>
            </a:r>
            <a:r>
              <a:rPr lang="fa-IR" sz="4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fa-IR" sz="4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</a:br>
            <a:r>
              <a:rPr lang="fa-IR" sz="4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نوبت اول (سال 88-87)</a:t>
            </a:r>
            <a:endParaRPr lang="fa-IR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latin typeface="Arial" pitchFamily="34" charset="0"/>
                <a:cs typeface="B Nazanin" pitchFamily="2" charset="-78"/>
              </a:rPr>
              <a:t>افراد غربالگري شده = </a:t>
            </a:r>
            <a:r>
              <a:rPr lang="en-US" sz="3600" b="1" dirty="0" smtClean="0">
                <a:latin typeface="Arial" pitchFamily="34" charset="0"/>
                <a:cs typeface="B Nazanin" pitchFamily="2" charset="-78"/>
              </a:rPr>
              <a:t>8,135,922</a:t>
            </a:r>
            <a:r>
              <a:rPr lang="fa-IR" sz="3600" b="1" dirty="0" smtClean="0">
                <a:latin typeface="Arial" pitchFamily="34" charset="0"/>
                <a:cs typeface="B Nazanin" pitchFamily="2" charset="-78"/>
              </a:rPr>
              <a:t> نفر</a:t>
            </a:r>
          </a:p>
          <a:p>
            <a:pPr algn="r" rtl="1"/>
            <a:r>
              <a:rPr lang="fa-IR" sz="3600" b="1" dirty="0" smtClean="0">
                <a:latin typeface="Arial" pitchFamily="34" charset="0"/>
                <a:cs typeface="B Nazanin" pitchFamily="2" charset="-78"/>
              </a:rPr>
              <a:t>افراد در معرض خطر = </a:t>
            </a:r>
            <a:r>
              <a:rPr lang="en-US" sz="3600" b="1" dirty="0" smtClean="0">
                <a:latin typeface="Arial" pitchFamily="34" charset="0"/>
                <a:cs typeface="B Nazanin" pitchFamily="2" charset="-78"/>
              </a:rPr>
              <a:t>5,500,632</a:t>
            </a:r>
            <a:r>
              <a:rPr lang="fa-IR" sz="3600" b="1" dirty="0" smtClean="0">
                <a:latin typeface="Arial" pitchFamily="34" charset="0"/>
                <a:cs typeface="B Nazanin" pitchFamily="2" charset="-78"/>
              </a:rPr>
              <a:t> نفر</a:t>
            </a:r>
          </a:p>
          <a:p>
            <a:pPr algn="r" rtl="1"/>
            <a:r>
              <a:rPr lang="fa-IR" sz="3600" b="1" dirty="0" smtClean="0">
                <a:latin typeface="Arial" pitchFamily="34" charset="0"/>
                <a:cs typeface="B Nazanin" pitchFamily="2" charset="-78"/>
              </a:rPr>
              <a:t>افراد پره ديابتي = </a:t>
            </a:r>
            <a:r>
              <a:rPr lang="en-US" sz="3600" b="1" dirty="0" smtClean="0">
                <a:latin typeface="Arial" pitchFamily="34" charset="0"/>
                <a:cs typeface="B Nazanin" pitchFamily="2" charset="-78"/>
              </a:rPr>
              <a:t>55,000</a:t>
            </a:r>
            <a:r>
              <a:rPr lang="fa-IR" sz="3600" b="1" dirty="0" smtClean="0">
                <a:latin typeface="Arial" pitchFamily="34" charset="0"/>
                <a:cs typeface="B Nazanin" pitchFamily="2" charset="-78"/>
              </a:rPr>
              <a:t> نفر</a:t>
            </a:r>
          </a:p>
          <a:p>
            <a:pPr algn="r" rtl="1"/>
            <a:r>
              <a:rPr lang="fa-IR" sz="3600" b="1" dirty="0" smtClean="0">
                <a:latin typeface="Arial" pitchFamily="34" charset="0"/>
                <a:cs typeface="B Nazanin" pitchFamily="2" charset="-78"/>
              </a:rPr>
              <a:t>بيماران ديابتي = </a:t>
            </a:r>
            <a:r>
              <a:rPr lang="en-US" sz="3600" b="1" dirty="0" smtClean="0">
                <a:latin typeface="Arial" pitchFamily="34" charset="0"/>
                <a:cs typeface="B Nazanin" pitchFamily="2" charset="-78"/>
              </a:rPr>
              <a:t>  210,231</a:t>
            </a:r>
            <a:r>
              <a:rPr lang="fa-IR" sz="3600" b="1" dirty="0" smtClean="0">
                <a:latin typeface="Arial" pitchFamily="34" charset="0"/>
                <a:cs typeface="B Nazanin" pitchFamily="2" charset="-78"/>
              </a:rPr>
              <a:t>نفر</a:t>
            </a:r>
            <a:endParaRPr lang="fa-IR" sz="3600" b="1" dirty="0">
              <a:latin typeface="Arial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1319</TotalTime>
  <Words>2099</Words>
  <Application>Microsoft Office PowerPoint</Application>
  <PresentationFormat>On-screen Show (4:3)</PresentationFormat>
  <Paragraphs>310</Paragraphs>
  <Slides>37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Flow</vt:lpstr>
      <vt:lpstr>Slide 1</vt:lpstr>
      <vt:lpstr>برنامه كشوري  پيشگيري و كنترل ديابت </vt:lpstr>
      <vt:lpstr>مقدمه</vt:lpstr>
      <vt:lpstr>مقدمه ...</vt:lpstr>
      <vt:lpstr>مقدمه ...</vt:lpstr>
      <vt:lpstr>بیماری دیابت در ایران</vt:lpstr>
      <vt:lpstr>چه کرده ایم؟</vt:lpstr>
      <vt:lpstr>نتايج حاصل از اجراي فاز 1 برنامه:  نوبت اول (سال 84-83)</vt:lpstr>
      <vt:lpstr>نتايج حاصل از اجراي فاز 1 برنامه:  نوبت اول (سال 88-87)</vt:lpstr>
      <vt:lpstr>نتايج حاصل از اجراي فاز 1 برنامه در دانشگاه:  نوبت اول (سال 88-87)</vt:lpstr>
      <vt:lpstr>فاز دوم: اجراي برنامه در شهرهاي بزرگ اهداف برنامه:</vt:lpstr>
      <vt:lpstr>Slide 12</vt:lpstr>
      <vt:lpstr>فاز دوم:...</vt:lpstr>
      <vt:lpstr>اطلاع رساني و آموزش:</vt:lpstr>
      <vt:lpstr>غربالگري وجود عوامل خطر بروز بيماري ديابت:</vt:lpstr>
      <vt:lpstr>انجام آزمون غربالگري بيوشيميايي:</vt:lpstr>
      <vt:lpstr>تشخيص بيماري:</vt:lpstr>
      <vt:lpstr>مراقبت و ارزشيابي :</vt:lpstr>
      <vt:lpstr>استراتژيهاي برنامه</vt:lpstr>
      <vt:lpstr>نحوه اجرای برنامه</vt:lpstr>
      <vt:lpstr> نحوه اجرای برنامه دیابت در شهرهای بزرگ</vt:lpstr>
      <vt:lpstr>Slide 22</vt:lpstr>
      <vt:lpstr>Slide 23</vt:lpstr>
      <vt:lpstr>برآورد جمعیت در معرض خطر بر اساس نتایج بررسی غربالگری عوامل خطر بیماریهای غیرواگیر در گروه سني 25-64 سال ( سال 1386)</vt:lpstr>
      <vt:lpstr>Slide 25</vt:lpstr>
      <vt:lpstr>Slide 26</vt:lpstr>
      <vt:lpstr>Slide 27</vt:lpstr>
      <vt:lpstr>Slide 28</vt:lpstr>
      <vt:lpstr>Slide 29</vt:lpstr>
      <vt:lpstr>Slide 30</vt:lpstr>
      <vt:lpstr>ساختار یک واحد دیابت</vt:lpstr>
      <vt:lpstr>وظايف واحد دیابت</vt:lpstr>
      <vt:lpstr>مركز جامع ديابت</vt:lpstr>
      <vt:lpstr>وظايف مركز جامع ديابت</vt:lpstr>
      <vt:lpstr>شاخص‌هاي  ارزشيابي</vt:lpstr>
      <vt:lpstr>دست در دست هم دهیم به مهر  میهن خویش را کنیم آباد </vt:lpstr>
      <vt:lpstr>با تشكر</vt:lpstr>
    </vt:vector>
  </TitlesOfParts>
  <Company>health.gov.ir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برنامه كشوري پيشگيري و كنترل ديابت </dc:title>
  <dc:creator>a-mahdavi</dc:creator>
  <cp:lastModifiedBy>f.farbakhsh</cp:lastModifiedBy>
  <cp:revision>182</cp:revision>
  <dcterms:created xsi:type="dcterms:W3CDTF">2009-11-05T09:44:49Z</dcterms:created>
  <dcterms:modified xsi:type="dcterms:W3CDTF">2010-05-29T04:51:45Z</dcterms:modified>
</cp:coreProperties>
</file>