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96" r:id="rId1"/>
    <p:sldMasterId id="2147483708" r:id="rId2"/>
    <p:sldMasterId id="2147483720" r:id="rId3"/>
    <p:sldMasterId id="2147483910" r:id="rId4"/>
  </p:sldMasterIdLst>
  <p:notesMasterIdLst>
    <p:notesMasterId r:id="rId63"/>
  </p:notesMasterIdLst>
  <p:sldIdLst>
    <p:sldId id="314" r:id="rId5"/>
    <p:sldId id="324" r:id="rId6"/>
    <p:sldId id="330" r:id="rId7"/>
    <p:sldId id="325" r:id="rId8"/>
    <p:sldId id="327" r:id="rId9"/>
    <p:sldId id="329" r:id="rId10"/>
    <p:sldId id="331" r:id="rId11"/>
    <p:sldId id="332" r:id="rId12"/>
    <p:sldId id="334" r:id="rId13"/>
    <p:sldId id="335" r:id="rId14"/>
    <p:sldId id="336" r:id="rId15"/>
    <p:sldId id="263" r:id="rId16"/>
    <p:sldId id="308" r:id="rId17"/>
    <p:sldId id="310" r:id="rId18"/>
    <p:sldId id="265" r:id="rId19"/>
    <p:sldId id="281" r:id="rId20"/>
    <p:sldId id="276" r:id="rId21"/>
    <p:sldId id="290" r:id="rId22"/>
    <p:sldId id="353" r:id="rId23"/>
    <p:sldId id="354" r:id="rId24"/>
    <p:sldId id="355" r:id="rId25"/>
    <p:sldId id="293" r:id="rId26"/>
    <p:sldId id="294" r:id="rId27"/>
    <p:sldId id="295" r:id="rId28"/>
    <p:sldId id="357" r:id="rId29"/>
    <p:sldId id="296" r:id="rId30"/>
    <p:sldId id="359" r:id="rId31"/>
    <p:sldId id="298" r:id="rId32"/>
    <p:sldId id="361" r:id="rId33"/>
    <p:sldId id="301" r:id="rId34"/>
    <p:sldId id="302" r:id="rId35"/>
    <p:sldId id="303" r:id="rId36"/>
    <p:sldId id="288" r:id="rId37"/>
    <p:sldId id="266" r:id="rId38"/>
    <p:sldId id="289" r:id="rId39"/>
    <p:sldId id="362" r:id="rId40"/>
    <p:sldId id="326" r:id="rId41"/>
    <p:sldId id="328" r:id="rId42"/>
    <p:sldId id="333"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6" r:id="rId60"/>
    <p:sldId id="358" r:id="rId61"/>
    <p:sldId id="360" r:id="rId6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32B0B"/>
    <a:srgbClr val="0E2905"/>
    <a:srgbClr val="66103D"/>
    <a:srgbClr val="1C027C"/>
    <a:srgbClr val="F03E06"/>
    <a:srgbClr val="549505"/>
    <a:srgbClr val="E3BB13"/>
    <a:srgbClr val="FFFF00"/>
  </p:clrMru>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BCEFE1-7F6B-47A3-B07F-3F308D8A3601}" type="datetimeFigureOut">
              <a:rPr lang="fa-IR" smtClean="0"/>
              <a:pPr/>
              <a:t>11/05/1436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ED30328-6A49-4FE9-9F03-0B2F56C3BF3F}"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fld id="{4F5B3960-C24D-4D90-A7DE-231D5B682DE1}" type="datetimeFigureOut">
              <a:rPr lang="en-US"/>
              <a:pPr/>
              <a:t>3/1/2015</a:t>
            </a:fld>
            <a:endParaRPr lang="en-US"/>
          </a:p>
        </p:txBody>
      </p:sp>
      <p:sp>
        <p:nvSpPr>
          <p:cNvPr id="5" name="Slide Number Placeholder 4"/>
          <p:cNvSpPr>
            <a:spLocks noGrp="1"/>
          </p:cNvSpPr>
          <p:nvPr>
            <p:ph type="sldNum" sz="quarter" idx="11"/>
          </p:nvPr>
        </p:nvSpPr>
        <p:spPr/>
        <p:txBody>
          <a:bodyPr/>
          <a:lstStyle>
            <a:lvl1pPr>
              <a:defRPr/>
            </a:lvl1pPr>
          </a:lstStyle>
          <a:p>
            <a:fld id="{C2CC7B59-7750-46FD-91EF-C2C51E41C26A}"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5C55E7D2-B5AC-4B3E-A4F1-3455221E717D}" type="datetimeFigureOut">
              <a:rPr lang="en-US"/>
              <a:pPr/>
              <a:t>3/1/2015</a:t>
            </a:fld>
            <a:endParaRPr lang="en-US"/>
          </a:p>
        </p:txBody>
      </p:sp>
      <p:sp>
        <p:nvSpPr>
          <p:cNvPr id="5" name="Slide Number Placeholder 4"/>
          <p:cNvSpPr>
            <a:spLocks noGrp="1"/>
          </p:cNvSpPr>
          <p:nvPr>
            <p:ph type="sldNum" sz="quarter" idx="11"/>
          </p:nvPr>
        </p:nvSpPr>
        <p:spPr/>
        <p:txBody>
          <a:bodyPr/>
          <a:lstStyle>
            <a:lvl1pPr>
              <a:defRPr/>
            </a:lvl1pPr>
          </a:lstStyle>
          <a:p>
            <a:fld id="{007B52B5-2246-4BE5-944E-63E8CA3D9AD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D779035-0A82-49E0-B052-FFCB1CBDFD18}" type="datetimeFigureOut">
              <a:rPr lang="en-US"/>
              <a:pPr/>
              <a:t>3/1/2015</a:t>
            </a:fld>
            <a:endParaRPr lang="en-US"/>
          </a:p>
        </p:txBody>
      </p:sp>
      <p:sp>
        <p:nvSpPr>
          <p:cNvPr id="5" name="Slide Number Placeholder 4"/>
          <p:cNvSpPr>
            <a:spLocks noGrp="1"/>
          </p:cNvSpPr>
          <p:nvPr>
            <p:ph type="sldNum" sz="quarter" idx="11"/>
          </p:nvPr>
        </p:nvSpPr>
        <p:spPr/>
        <p:txBody>
          <a:bodyPr/>
          <a:lstStyle>
            <a:lvl1pPr>
              <a:defRPr/>
            </a:lvl1pPr>
          </a:lstStyle>
          <a:p>
            <a:fld id="{98D5B56B-C811-430D-BDF1-99A6E77F97A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1C8CF444-B51B-434D-845F-906F1815D4D6}" type="datetimeFigureOut">
              <a:rPr lang="en-US"/>
              <a:pPr/>
              <a:t>3/1/2015</a:t>
            </a:fld>
            <a:endParaRPr lang="en-US"/>
          </a:p>
        </p:txBody>
      </p:sp>
      <p:sp>
        <p:nvSpPr>
          <p:cNvPr id="6" name="Slide Number Placeholder 5"/>
          <p:cNvSpPr>
            <a:spLocks noGrp="1"/>
          </p:cNvSpPr>
          <p:nvPr>
            <p:ph type="sldNum" sz="quarter" idx="11"/>
          </p:nvPr>
        </p:nvSpPr>
        <p:spPr/>
        <p:txBody>
          <a:bodyPr/>
          <a:lstStyle>
            <a:lvl1pPr>
              <a:defRPr/>
            </a:lvl1pPr>
          </a:lstStyle>
          <a:p>
            <a:fld id="{96E647ED-68F6-47AE-9219-8C2E5C91F0B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7B32C905-653E-42B3-BC45-9E2C93D9E559}" type="datetimeFigureOut">
              <a:rPr lang="en-US"/>
              <a:pPr/>
              <a:t>3/1/2015</a:t>
            </a:fld>
            <a:endParaRPr lang="en-US"/>
          </a:p>
        </p:txBody>
      </p:sp>
      <p:sp>
        <p:nvSpPr>
          <p:cNvPr id="8" name="Slide Number Placeholder 7"/>
          <p:cNvSpPr>
            <a:spLocks noGrp="1"/>
          </p:cNvSpPr>
          <p:nvPr>
            <p:ph type="sldNum" sz="quarter" idx="11"/>
          </p:nvPr>
        </p:nvSpPr>
        <p:spPr/>
        <p:txBody>
          <a:bodyPr/>
          <a:lstStyle>
            <a:lvl1pPr>
              <a:defRPr/>
            </a:lvl1pPr>
          </a:lstStyle>
          <a:p>
            <a:fld id="{8EC809FF-4B1F-43AF-BD22-A5E8599D24A7}"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C2FC9F6A-21D3-4AB7-BE01-FDF16047C537}" type="datetimeFigureOut">
              <a:rPr lang="en-US"/>
              <a:pPr/>
              <a:t>3/1/2015</a:t>
            </a:fld>
            <a:endParaRPr lang="en-US"/>
          </a:p>
        </p:txBody>
      </p:sp>
      <p:sp>
        <p:nvSpPr>
          <p:cNvPr id="4" name="Slide Number Placeholder 3"/>
          <p:cNvSpPr>
            <a:spLocks noGrp="1"/>
          </p:cNvSpPr>
          <p:nvPr>
            <p:ph type="sldNum" sz="quarter" idx="11"/>
          </p:nvPr>
        </p:nvSpPr>
        <p:spPr/>
        <p:txBody>
          <a:bodyPr/>
          <a:lstStyle>
            <a:lvl1pPr>
              <a:defRPr/>
            </a:lvl1pPr>
          </a:lstStyle>
          <a:p>
            <a:fld id="{1E560A7E-F51E-45DC-B887-5599A8B54A21}"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5539E75-AD39-451D-A219-74337FB98E5F}" type="datetimeFigureOut">
              <a:rPr lang="en-US"/>
              <a:pPr/>
              <a:t>3/1/2015</a:t>
            </a:fld>
            <a:endParaRPr lang="en-US"/>
          </a:p>
        </p:txBody>
      </p:sp>
      <p:sp>
        <p:nvSpPr>
          <p:cNvPr id="3" name="Slide Number Placeholder 2"/>
          <p:cNvSpPr>
            <a:spLocks noGrp="1"/>
          </p:cNvSpPr>
          <p:nvPr>
            <p:ph type="sldNum" sz="quarter" idx="11"/>
          </p:nvPr>
        </p:nvSpPr>
        <p:spPr/>
        <p:txBody>
          <a:bodyPr/>
          <a:lstStyle>
            <a:lvl1pPr>
              <a:defRPr/>
            </a:lvl1pPr>
          </a:lstStyle>
          <a:p>
            <a:fld id="{B0576A0D-7149-441F-8C65-87E1F49460F7}"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F8DC76-AD1F-42DB-8F7D-0AB5E61B8676}" type="datetimeFigureOut">
              <a:rPr lang="en-US"/>
              <a:pPr/>
              <a:t>3/1/2015</a:t>
            </a:fld>
            <a:endParaRPr lang="en-US"/>
          </a:p>
        </p:txBody>
      </p:sp>
      <p:sp>
        <p:nvSpPr>
          <p:cNvPr id="6" name="Slide Number Placeholder 5"/>
          <p:cNvSpPr>
            <a:spLocks noGrp="1"/>
          </p:cNvSpPr>
          <p:nvPr>
            <p:ph type="sldNum" sz="quarter" idx="11"/>
          </p:nvPr>
        </p:nvSpPr>
        <p:spPr/>
        <p:txBody>
          <a:bodyPr/>
          <a:lstStyle>
            <a:lvl1pPr>
              <a:defRPr/>
            </a:lvl1pPr>
          </a:lstStyle>
          <a:p>
            <a:fld id="{C9B733EF-8A4C-4CE6-A4ED-0C669830532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6568C30-7FB3-49D2-A70B-96383D2A937F}" type="datetimeFigureOut">
              <a:rPr lang="en-US"/>
              <a:pPr/>
              <a:t>3/1/2015</a:t>
            </a:fld>
            <a:endParaRPr lang="en-US"/>
          </a:p>
        </p:txBody>
      </p:sp>
      <p:sp>
        <p:nvSpPr>
          <p:cNvPr id="6" name="Slide Number Placeholder 5"/>
          <p:cNvSpPr>
            <a:spLocks noGrp="1"/>
          </p:cNvSpPr>
          <p:nvPr>
            <p:ph type="sldNum" sz="quarter" idx="11"/>
          </p:nvPr>
        </p:nvSpPr>
        <p:spPr/>
        <p:txBody>
          <a:bodyPr/>
          <a:lstStyle>
            <a:lvl1pPr>
              <a:defRPr/>
            </a:lvl1pPr>
          </a:lstStyle>
          <a:p>
            <a:fld id="{38A47D42-B6B5-468D-80D1-7962F3FFF140}"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F75F5394-B687-4245-B4E3-004438D2EAC9}" type="datetimeFigureOut">
              <a:rPr lang="en-US"/>
              <a:pPr/>
              <a:t>3/1/2015</a:t>
            </a:fld>
            <a:endParaRPr lang="en-US"/>
          </a:p>
        </p:txBody>
      </p:sp>
      <p:sp>
        <p:nvSpPr>
          <p:cNvPr id="5" name="Slide Number Placeholder 4"/>
          <p:cNvSpPr>
            <a:spLocks noGrp="1"/>
          </p:cNvSpPr>
          <p:nvPr>
            <p:ph type="sldNum" sz="quarter" idx="11"/>
          </p:nvPr>
        </p:nvSpPr>
        <p:spPr/>
        <p:txBody>
          <a:bodyPr/>
          <a:lstStyle>
            <a:lvl1pPr>
              <a:defRPr/>
            </a:lvl1pPr>
          </a:lstStyle>
          <a:p>
            <a:fld id="{0151B636-7F78-4056-88B7-52EB48B769A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8BFF924F-CF42-48D3-972B-878F626BEE56}" type="datetimeFigureOut">
              <a:rPr lang="en-US"/>
              <a:pPr/>
              <a:t>3/1/2015</a:t>
            </a:fld>
            <a:endParaRPr lang="en-US"/>
          </a:p>
        </p:txBody>
      </p:sp>
      <p:sp>
        <p:nvSpPr>
          <p:cNvPr id="5" name="Slide Number Placeholder 4"/>
          <p:cNvSpPr>
            <a:spLocks noGrp="1"/>
          </p:cNvSpPr>
          <p:nvPr>
            <p:ph type="sldNum" sz="quarter" idx="11"/>
          </p:nvPr>
        </p:nvSpPr>
        <p:spPr/>
        <p:txBody>
          <a:bodyPr/>
          <a:lstStyle>
            <a:lvl1pPr>
              <a:defRPr/>
            </a:lvl1pPr>
          </a:lstStyle>
          <a:p>
            <a:fld id="{AE9CB1C7-6B24-49CD-B9FE-A17A6B0ADB1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fld id="{3FC2056A-FD19-4FA5-9156-1FD9D91ED466}" type="datetimeFigureOut">
              <a:rPr lang="en-US"/>
              <a:pPr/>
              <a:t>3/1/2015</a:t>
            </a:fld>
            <a:endParaRPr lang="en-US"/>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6E5B6B64-A3FC-4DE7-A886-16F8BD1EDCAB}"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82757863-563F-4846-B7C6-5F45C39913E5}" type="datetimeFigureOut">
              <a:rPr lang="en-US"/>
              <a:pPr/>
              <a:t>3/1/2015</a:t>
            </a:fld>
            <a:endParaRPr lang="en-US"/>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00FE13FE-1283-42F6-9429-C0FE8CDBFDE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5D8072-6059-4119-9526-6561C29ACD2D}" type="datetimeFigureOut">
              <a:rPr lang="en-US"/>
              <a:pPr/>
              <a:t>3/1/2015</a:t>
            </a:fld>
            <a:endParaRPr lang="en-US"/>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96C6B7EA-8EBF-4AB4-BFF9-7872E3478E1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A3574671-48B4-4343-98D7-61D8ABA069FA}" type="datetimeFigureOut">
              <a:rPr lang="en-US"/>
              <a:pPr/>
              <a:t>3/1/2015</a:t>
            </a:fld>
            <a:endParaRPr lang="en-US"/>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2FFAEC96-9127-45CC-A549-5FC2A9A735DD}"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213DC1AB-C16A-4A02-AF3D-08E82D31C0B4}" type="datetimeFigureOut">
              <a:rPr lang="en-US"/>
              <a:pPr/>
              <a:t>3/1/2015</a:t>
            </a:fld>
            <a:endParaRPr lang="en-US"/>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52ADCBC7-2C3B-4A59-A395-E68A0C3588DD}"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1F0EEF88-EAC7-4A7C-9B8B-C32060E7CEF7}" type="datetimeFigureOut">
              <a:rPr lang="en-US"/>
              <a:pPr/>
              <a:t>3/1/2015</a:t>
            </a:fld>
            <a:endParaRPr lang="en-US"/>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D733180A-3354-4230-91FA-E5C1A960194A}"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884D23-03AB-4CA3-BAC2-3D9A738560B2}" type="datetimeFigureOut">
              <a:rPr lang="en-US"/>
              <a:pPr/>
              <a:t>3/1/2015</a:t>
            </a:fld>
            <a:endParaRPr lang="en-US"/>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F98653A-434B-45DA-AEA7-C9DD69E906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F6D0CD5-EDA7-42EC-84A7-2826E4C0EFA7}" type="datetimeFigureOut">
              <a:rPr lang="en-US"/>
              <a:pPr/>
              <a:t>3/1/2015</a:t>
            </a:fld>
            <a:endParaRPr lang="en-US"/>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E488D454-AA9C-4C65-80F3-7EF56D077EB3}"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7CACA0-A9E7-47AC-ADFE-099756CE8B64}" type="datetimeFigureOut">
              <a:rPr lang="en-US"/>
              <a:pPr/>
              <a:t>3/1/2015</a:t>
            </a:fld>
            <a:endParaRPr lang="en-US"/>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5E1DCC90-6968-41BE-8B01-05378E99C722}"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74C0B41D-F13D-403A-8731-83379BD042B2}" type="datetimeFigureOut">
              <a:rPr lang="en-US"/>
              <a:pPr/>
              <a:t>3/1/2015</a:t>
            </a:fld>
            <a:endParaRPr lang="en-US"/>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415AD48A-3705-44AF-B312-709821D3A40F}"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fld id="{D86F819B-08F8-4C83-B2EB-566FFD37E0BA}" type="datetimeFigureOut">
              <a:rPr lang="en-US"/>
              <a:pPr/>
              <a:t>3/1/2015</a:t>
            </a:fld>
            <a:endParaRPr lang="en-US"/>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9FF92271-DDC5-44DE-A783-4300050FA1A0}"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cstate="print">
            <a:extLst>
              <a:ext uri="{28A0092B-C50C-407E-A947-70E740481C1C}">
                <a14:useLocalDpi xmlns=""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4622800" y="519113"/>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a:extLst>
            <a:ext uri="{91240B29-F687-4F45-9708-019B960494DF}">
              <a14:hiddenLine xmlns="" xmlns:a14="http://schemas.microsoft.com/office/drawing/2010/main" w="9525">
                <a:solidFill>
                  <a:schemeClr val="tx1"/>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fld id="{E7FE3683-587B-4D91-BDFD-8315D000C1D8}" type="datetimeFigureOut">
              <a:rPr lang="fa-IR" smtClean="0"/>
              <a:pPr/>
              <a:t>11/05/1436</a:t>
            </a:fld>
            <a:endParaRPr lang="fa-IR"/>
          </a:p>
        </p:txBody>
      </p:sp>
      <p:sp>
        <p:nvSpPr>
          <p:cNvPr id="7" name="Rectangle 5"/>
          <p:cNvSpPr>
            <a:spLocks noGrp="1" noChangeArrowheads="1"/>
          </p:cNvSpPr>
          <p:nvPr>
            <p:ph type="ftr" sz="quarter" idx="11"/>
          </p:nvPr>
        </p:nvSpPr>
        <p:spPr/>
        <p:txBody>
          <a:bodyPr/>
          <a:lstStyle>
            <a:lvl1pPr>
              <a:defRPr smtClean="0"/>
            </a:lvl1pPr>
          </a:lstStyle>
          <a:p>
            <a:endParaRPr lang="fa-IR"/>
          </a:p>
        </p:txBody>
      </p:sp>
      <p:sp>
        <p:nvSpPr>
          <p:cNvPr id="8" name="Rectangle 6"/>
          <p:cNvSpPr>
            <a:spLocks noGrp="1" noChangeArrowheads="1"/>
          </p:cNvSpPr>
          <p:nvPr>
            <p:ph type="sldNum" sz="quarter" idx="12"/>
          </p:nvPr>
        </p:nvSpPr>
        <p:spPr/>
        <p:txBody>
          <a:bodyPr/>
          <a:lstStyle>
            <a:lvl1pPr>
              <a:defRPr smtClean="0"/>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3554289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5" name="Rectangle 5"/>
          <p:cNvSpPr>
            <a:spLocks noGrp="1" noChangeArrowheads="1"/>
          </p:cNvSpPr>
          <p:nvPr>
            <p:ph type="ftr" sz="quarter" idx="11"/>
          </p:nvPr>
        </p:nvSpPr>
        <p:spPr>
          <a:ln/>
        </p:spPr>
        <p:txBody>
          <a:bodyPr/>
          <a:lstStyle>
            <a:lvl1pPr>
              <a:defRPr/>
            </a:lvl1pPr>
          </a:lstStyle>
          <a:p>
            <a:endParaRPr lang="fa-IR"/>
          </a:p>
        </p:txBody>
      </p:sp>
      <p:sp>
        <p:nvSpPr>
          <p:cNvPr id="6"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2237209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5" name="Rectangle 5"/>
          <p:cNvSpPr>
            <a:spLocks noGrp="1" noChangeArrowheads="1"/>
          </p:cNvSpPr>
          <p:nvPr>
            <p:ph type="ftr" sz="quarter" idx="11"/>
          </p:nvPr>
        </p:nvSpPr>
        <p:spPr>
          <a:ln/>
        </p:spPr>
        <p:txBody>
          <a:bodyPr/>
          <a:lstStyle>
            <a:lvl1pPr>
              <a:defRPr/>
            </a:lvl1pPr>
          </a:lstStyle>
          <a:p>
            <a:endParaRPr lang="fa-IR"/>
          </a:p>
        </p:txBody>
      </p:sp>
      <p:sp>
        <p:nvSpPr>
          <p:cNvPr id="6"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447221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6" name="Rectangle 5"/>
          <p:cNvSpPr>
            <a:spLocks noGrp="1" noChangeArrowheads="1"/>
          </p:cNvSpPr>
          <p:nvPr>
            <p:ph type="ftr" sz="quarter" idx="11"/>
          </p:nvPr>
        </p:nvSpPr>
        <p:spPr>
          <a:ln/>
        </p:spPr>
        <p:txBody>
          <a:bodyPr/>
          <a:lstStyle>
            <a:lvl1pPr>
              <a:defRPr/>
            </a:lvl1pPr>
          </a:lstStyle>
          <a:p>
            <a:endParaRPr lang="fa-IR"/>
          </a:p>
        </p:txBody>
      </p:sp>
      <p:sp>
        <p:nvSpPr>
          <p:cNvPr id="7"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891811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8" name="Rectangle 5"/>
          <p:cNvSpPr>
            <a:spLocks noGrp="1" noChangeArrowheads="1"/>
          </p:cNvSpPr>
          <p:nvPr>
            <p:ph type="ftr" sz="quarter" idx="11"/>
          </p:nvPr>
        </p:nvSpPr>
        <p:spPr>
          <a:ln/>
        </p:spPr>
        <p:txBody>
          <a:bodyPr/>
          <a:lstStyle>
            <a:lvl1pPr>
              <a:defRPr/>
            </a:lvl1pPr>
          </a:lstStyle>
          <a:p>
            <a:endParaRPr lang="fa-IR"/>
          </a:p>
        </p:txBody>
      </p:sp>
      <p:sp>
        <p:nvSpPr>
          <p:cNvPr id="9"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3081700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4" name="Rectangle 5"/>
          <p:cNvSpPr>
            <a:spLocks noGrp="1" noChangeArrowheads="1"/>
          </p:cNvSpPr>
          <p:nvPr>
            <p:ph type="ftr" sz="quarter" idx="11"/>
          </p:nvPr>
        </p:nvSpPr>
        <p:spPr>
          <a:ln/>
        </p:spPr>
        <p:txBody>
          <a:bodyPr/>
          <a:lstStyle>
            <a:lvl1pPr>
              <a:defRPr/>
            </a:lvl1pPr>
          </a:lstStyle>
          <a:p>
            <a:endParaRPr lang="fa-IR"/>
          </a:p>
        </p:txBody>
      </p:sp>
      <p:sp>
        <p:nvSpPr>
          <p:cNvPr id="5"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44517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3" name="Rectangle 5"/>
          <p:cNvSpPr>
            <a:spLocks noGrp="1" noChangeArrowheads="1"/>
          </p:cNvSpPr>
          <p:nvPr>
            <p:ph type="ftr" sz="quarter" idx="11"/>
          </p:nvPr>
        </p:nvSpPr>
        <p:spPr>
          <a:ln/>
        </p:spPr>
        <p:txBody>
          <a:bodyPr/>
          <a:lstStyle>
            <a:lvl1pPr>
              <a:defRPr/>
            </a:lvl1pPr>
          </a:lstStyle>
          <a:p>
            <a:endParaRPr lang="fa-IR"/>
          </a:p>
        </p:txBody>
      </p:sp>
      <p:sp>
        <p:nvSpPr>
          <p:cNvPr id="4"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2268689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6" name="Rectangle 5"/>
          <p:cNvSpPr>
            <a:spLocks noGrp="1" noChangeArrowheads="1"/>
          </p:cNvSpPr>
          <p:nvPr>
            <p:ph type="ftr" sz="quarter" idx="11"/>
          </p:nvPr>
        </p:nvSpPr>
        <p:spPr>
          <a:ln/>
        </p:spPr>
        <p:txBody>
          <a:bodyPr/>
          <a:lstStyle>
            <a:lvl1pPr>
              <a:defRPr/>
            </a:lvl1pPr>
          </a:lstStyle>
          <a:p>
            <a:endParaRPr lang="fa-IR"/>
          </a:p>
        </p:txBody>
      </p:sp>
      <p:sp>
        <p:nvSpPr>
          <p:cNvPr id="7"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1217036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6" name="Rectangle 5"/>
          <p:cNvSpPr>
            <a:spLocks noGrp="1" noChangeArrowheads="1"/>
          </p:cNvSpPr>
          <p:nvPr>
            <p:ph type="ftr" sz="quarter" idx="11"/>
          </p:nvPr>
        </p:nvSpPr>
        <p:spPr>
          <a:ln/>
        </p:spPr>
        <p:txBody>
          <a:bodyPr/>
          <a:lstStyle>
            <a:lvl1pPr>
              <a:defRPr/>
            </a:lvl1pPr>
          </a:lstStyle>
          <a:p>
            <a:endParaRPr lang="fa-IR"/>
          </a:p>
        </p:txBody>
      </p:sp>
      <p:sp>
        <p:nvSpPr>
          <p:cNvPr id="7"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1361586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5" name="Rectangle 5"/>
          <p:cNvSpPr>
            <a:spLocks noGrp="1" noChangeArrowheads="1"/>
          </p:cNvSpPr>
          <p:nvPr>
            <p:ph type="ftr" sz="quarter" idx="11"/>
          </p:nvPr>
        </p:nvSpPr>
        <p:spPr>
          <a:ln/>
        </p:spPr>
        <p:txBody>
          <a:bodyPr/>
          <a:lstStyle>
            <a:lvl1pPr>
              <a:defRPr/>
            </a:lvl1pPr>
          </a:lstStyle>
          <a:p>
            <a:endParaRPr lang="fa-IR"/>
          </a:p>
        </p:txBody>
      </p:sp>
      <p:sp>
        <p:nvSpPr>
          <p:cNvPr id="6"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3882205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5" name="Rectangle 5"/>
          <p:cNvSpPr>
            <a:spLocks noGrp="1" noChangeArrowheads="1"/>
          </p:cNvSpPr>
          <p:nvPr>
            <p:ph type="ftr" sz="quarter" idx="11"/>
          </p:nvPr>
        </p:nvSpPr>
        <p:spPr>
          <a:ln/>
        </p:spPr>
        <p:txBody>
          <a:bodyPr/>
          <a:lstStyle>
            <a:lvl1pPr>
              <a:defRPr/>
            </a:lvl1pPr>
          </a:lstStyle>
          <a:p>
            <a:endParaRPr lang="fa-IR"/>
          </a:p>
        </p:txBody>
      </p:sp>
      <p:sp>
        <p:nvSpPr>
          <p:cNvPr id="6"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1222944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r>
              <a:rPr lang="en-US" noProof="0" smtClean="0"/>
              <a:t>Click icon to add chart</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5" name="Rectangle 5"/>
          <p:cNvSpPr>
            <a:spLocks noGrp="1" noChangeArrowheads="1"/>
          </p:cNvSpPr>
          <p:nvPr>
            <p:ph type="ftr" sz="quarter" idx="11"/>
          </p:nvPr>
        </p:nvSpPr>
        <p:spPr>
          <a:ln/>
        </p:spPr>
        <p:txBody>
          <a:bodyPr/>
          <a:lstStyle>
            <a:lvl1pPr>
              <a:defRPr/>
            </a:lvl1pPr>
          </a:lstStyle>
          <a:p>
            <a:endParaRPr lang="fa-IR"/>
          </a:p>
        </p:txBody>
      </p:sp>
      <p:sp>
        <p:nvSpPr>
          <p:cNvPr id="6"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1712703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E7FE3683-587B-4D91-BDFD-8315D000C1D8}" type="datetimeFigureOut">
              <a:rPr lang="fa-IR" smtClean="0"/>
              <a:pPr/>
              <a:t>11/05/1436</a:t>
            </a:fld>
            <a:endParaRPr lang="fa-IR"/>
          </a:p>
        </p:txBody>
      </p:sp>
      <p:sp>
        <p:nvSpPr>
          <p:cNvPr id="6" name="Rectangle 5"/>
          <p:cNvSpPr>
            <a:spLocks noGrp="1" noChangeArrowheads="1"/>
          </p:cNvSpPr>
          <p:nvPr>
            <p:ph type="ftr" sz="quarter" idx="11"/>
          </p:nvPr>
        </p:nvSpPr>
        <p:spPr>
          <a:ln/>
        </p:spPr>
        <p:txBody>
          <a:bodyPr/>
          <a:lstStyle>
            <a:lvl1pPr>
              <a:defRPr/>
            </a:lvl1pPr>
          </a:lstStyle>
          <a:p>
            <a:endParaRPr lang="fa-IR"/>
          </a:p>
        </p:txBody>
      </p:sp>
      <p:sp>
        <p:nvSpPr>
          <p:cNvPr id="7" name="Rectangle 6"/>
          <p:cNvSpPr>
            <a:spLocks noGrp="1" noChangeArrowheads="1"/>
          </p:cNvSpPr>
          <p:nvPr>
            <p:ph type="sldNum" sz="quarter" idx="12"/>
          </p:nvPr>
        </p:nvSpPr>
        <p:spPr>
          <a:ln/>
        </p:spPr>
        <p:txBody>
          <a:bodyPr/>
          <a:lstStyle>
            <a:lvl1pPr>
              <a:defRPr/>
            </a:lvl1pPr>
          </a:lstStyle>
          <a:p>
            <a:fld id="{E077CDD6-C8C3-46E4-843D-FBE90233CE07}" type="slidenum">
              <a:rPr lang="fa-IR" smtClean="0"/>
              <a:pPr/>
              <a:t>‹#›</a:t>
            </a:fld>
            <a:endParaRPr lang="fa-IR"/>
          </a:p>
        </p:txBody>
      </p:sp>
    </p:spTree>
    <p:extLst>
      <p:ext uri="{BB962C8B-B14F-4D97-AF65-F5344CB8AC3E}">
        <p14:creationId xmlns="" xmlns:p14="http://schemas.microsoft.com/office/powerpoint/2010/main" val="188705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7FE3683-587B-4D91-BDFD-8315D000C1D8}" type="datetimeFigureOut">
              <a:rPr lang="fa-IR" smtClean="0"/>
              <a:pPr/>
              <a:t>11/05/1436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E077CDD6-C8C3-46E4-843D-FBE90233CE0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356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Date Placeholder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fld id="{E7FE3683-587B-4D91-BDFD-8315D000C1D8}" type="datetimeFigureOut">
              <a:rPr lang="fa-IR" smtClean="0"/>
              <a:pPr/>
              <a:t>11/05/1436</a:t>
            </a:fld>
            <a:endParaRPr lang="fa-IR"/>
          </a:p>
        </p:txBody>
      </p:sp>
      <p:sp>
        <p:nvSpPr>
          <p:cNvPr id="1029" name="Footer Placeholder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endParaRPr lang="fa-IR"/>
          </a:p>
        </p:txBody>
      </p:sp>
      <p:sp>
        <p:nvSpPr>
          <p:cNvPr id="1030" name="Slide Number Placeholder 5"/>
          <p:cNvSpPr>
            <a:spLocks noGrp="1"/>
          </p:cNvSpPr>
          <p:nvPr>
            <p:ph type="sldNum" sz="quarter" idx="4"/>
          </p:nvPr>
        </p:nvSpPr>
        <p:spPr bwMode="auto">
          <a:xfrm>
            <a:off x="8686800" y="6356350"/>
            <a:ext cx="457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fld id="{E077CDD6-C8C3-46E4-843D-FBE90233CE0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fontAlgn="base" hangingPunct="1">
        <a:spcBef>
          <a:spcPct val="0"/>
        </a:spcBef>
        <a:spcAft>
          <a:spcPct val="0"/>
        </a:spcAft>
        <a:defRPr sz="44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Verdana" pitchFamily="34" charset="0"/>
        </a:defRPr>
      </a:lvl2pPr>
      <a:lvl3pPr algn="ctr" rtl="1" eaLnBrk="1" fontAlgn="base" hangingPunct="1">
        <a:spcBef>
          <a:spcPct val="0"/>
        </a:spcBef>
        <a:spcAft>
          <a:spcPct val="0"/>
        </a:spcAft>
        <a:defRPr sz="4400">
          <a:solidFill>
            <a:schemeClr val="tx1"/>
          </a:solidFill>
          <a:latin typeface="Verdana" pitchFamily="34" charset="0"/>
        </a:defRPr>
      </a:lvl3pPr>
      <a:lvl4pPr algn="ctr" rtl="1" eaLnBrk="1" fontAlgn="base" hangingPunct="1">
        <a:spcBef>
          <a:spcPct val="0"/>
        </a:spcBef>
        <a:spcAft>
          <a:spcPct val="0"/>
        </a:spcAft>
        <a:defRPr sz="4400">
          <a:solidFill>
            <a:schemeClr val="tx1"/>
          </a:solidFill>
          <a:latin typeface="Verdana" pitchFamily="34" charset="0"/>
        </a:defRPr>
      </a:lvl4pPr>
      <a:lvl5pPr algn="ctr" rtl="1" eaLnBrk="1" fontAlgn="base" hangingPunct="1">
        <a:spcBef>
          <a:spcPct val="0"/>
        </a:spcBef>
        <a:spcAft>
          <a:spcPct val="0"/>
        </a:spcAft>
        <a:defRPr sz="4400">
          <a:solidFill>
            <a:schemeClr val="tx1"/>
          </a:solidFill>
          <a:latin typeface="Verdana" pitchFamily="34" charset="0"/>
        </a:defRPr>
      </a:lvl5pPr>
      <a:lvl6pPr marL="457200" algn="ctr" rtl="1" eaLnBrk="1" fontAlgn="base" hangingPunct="1">
        <a:spcBef>
          <a:spcPct val="0"/>
        </a:spcBef>
        <a:spcAft>
          <a:spcPct val="0"/>
        </a:spcAft>
        <a:defRPr sz="4400">
          <a:solidFill>
            <a:schemeClr val="tx1"/>
          </a:solidFill>
          <a:latin typeface="Verdana" pitchFamily="34" charset="0"/>
        </a:defRPr>
      </a:lvl6pPr>
      <a:lvl7pPr marL="914400" algn="ctr" rtl="1" eaLnBrk="1" fontAlgn="base" hangingPunct="1">
        <a:spcBef>
          <a:spcPct val="0"/>
        </a:spcBef>
        <a:spcAft>
          <a:spcPct val="0"/>
        </a:spcAft>
        <a:defRPr sz="4400">
          <a:solidFill>
            <a:schemeClr val="tx1"/>
          </a:solidFill>
          <a:latin typeface="Verdana" pitchFamily="34" charset="0"/>
        </a:defRPr>
      </a:lvl7pPr>
      <a:lvl8pPr marL="1371600" algn="ctr" rtl="1" eaLnBrk="1" fontAlgn="base" hangingPunct="1">
        <a:spcBef>
          <a:spcPct val="0"/>
        </a:spcBef>
        <a:spcAft>
          <a:spcPct val="0"/>
        </a:spcAft>
        <a:defRPr sz="4400">
          <a:solidFill>
            <a:schemeClr val="tx1"/>
          </a:solidFill>
          <a:latin typeface="Verdana" pitchFamily="34" charset="0"/>
        </a:defRPr>
      </a:lvl8pPr>
      <a:lvl9pPr marL="1828800" algn="ctr" rtl="1" eaLnBrk="1" fontAlgn="base" hangingPunct="1">
        <a:spcBef>
          <a:spcPct val="0"/>
        </a:spcBef>
        <a:spcAft>
          <a:spcPct val="0"/>
        </a:spcAft>
        <a:defRPr sz="4400">
          <a:solidFill>
            <a:schemeClr val="tx1"/>
          </a:solidFill>
          <a:latin typeface="Verdana" pitchFamily="34" charset="0"/>
        </a:defRPr>
      </a:lvl9pPr>
    </p:titleStyle>
    <p:bodyStyle>
      <a:lvl1pPr marL="342900" indent="-342900" algn="r" rtl="1"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a:solidFill>
            <a:schemeClr val="tx1"/>
          </a:solidFill>
          <a:latin typeface="+mn-lt"/>
        </a:defRPr>
      </a:lvl2pPr>
      <a:lvl3pPr marL="1143000" indent="-228600" algn="r" rtl="1" eaLnBrk="1" fontAlgn="base" hangingPunct="1">
        <a:spcBef>
          <a:spcPct val="20000"/>
        </a:spcBef>
        <a:spcAft>
          <a:spcPct val="0"/>
        </a:spcAft>
        <a:buFont typeface="Arial" pitchFamily="34" charset="0"/>
        <a:buChar char="•"/>
        <a:defRPr sz="2400">
          <a:solidFill>
            <a:schemeClr val="tx1"/>
          </a:solidFill>
          <a:latin typeface="+mn-lt"/>
        </a:defRPr>
      </a:lvl3pPr>
      <a:lvl4pPr marL="1600200" indent="-228600" algn="r" rtl="1" eaLnBrk="1" fontAlgn="base" hangingPunct="1">
        <a:spcBef>
          <a:spcPct val="20000"/>
        </a:spcBef>
        <a:spcAft>
          <a:spcPct val="0"/>
        </a:spcAft>
        <a:buFont typeface="Arial" pitchFamily="34" charset="0"/>
        <a:buChar char="–"/>
        <a:defRPr sz="2000">
          <a:solidFill>
            <a:schemeClr val="tx1"/>
          </a:solidFill>
          <a:latin typeface="+mn-lt"/>
        </a:defRPr>
      </a:lvl4pPr>
      <a:lvl5pPr marL="2057400" indent="-228600" algn="r" rtl="1" eaLnBrk="1" fontAlgn="base" hangingPunct="1">
        <a:spcBef>
          <a:spcPct val="20000"/>
        </a:spcBef>
        <a:spcAft>
          <a:spcPct val="0"/>
        </a:spcAft>
        <a:buFont typeface="Arial" pitchFamily="34" charset="0"/>
        <a:buChar char="»"/>
        <a:defRPr sz="2000">
          <a:solidFill>
            <a:schemeClr val="tx1"/>
          </a:solidFill>
          <a:latin typeface="+mn-lt"/>
        </a:defRPr>
      </a:lvl5pPr>
      <a:lvl6pPr marL="2514600" indent="-228600" algn="r" rtl="1"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r" rtl="1"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r" rtl="1"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r" rtl="1"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23567"/>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9144000" cy="990600"/>
          </a:xfrm>
          <a:prstGeom prst="rect">
            <a:avLst/>
          </a:prstGeom>
          <a:solidFill>
            <a:schemeClr val="bg1"/>
          </a:solidFill>
          <a:ln w="25400" algn="ctr">
            <a:solidFill>
              <a:schemeClr val="bg1"/>
            </a:solidFill>
            <a:miter lim="800000"/>
            <a:headEnd/>
            <a:tailEnd/>
          </a:ln>
        </p:spPr>
        <p:txBody>
          <a:bodyPr anchor="ctr"/>
          <a:lstStyle/>
          <a:p>
            <a:pPr algn="ctr"/>
            <a:endParaRPr lang="fa-IR">
              <a:solidFill>
                <a:srgbClr val="FFFFFF"/>
              </a:solidFill>
              <a:latin typeface="Verdana" pitchFamily="34" charset="0"/>
            </a:endParaRPr>
          </a:p>
        </p:txBody>
      </p:sp>
      <p:sp>
        <p:nvSpPr>
          <p:cNvPr id="2051" name="Freeform 7"/>
          <p:cNvSpPr>
            <a:spLocks/>
          </p:cNvSpPr>
          <p:nvPr/>
        </p:nvSpPr>
        <p:spPr bwMode="auto">
          <a:xfrm>
            <a:off x="76200" y="6477000"/>
            <a:ext cx="1066800" cy="304800"/>
          </a:xfrm>
          <a:custGeom>
            <a:avLst/>
            <a:gdLst>
              <a:gd name="T0" fmla="*/ 0 w 1828800"/>
              <a:gd name="T1" fmla="*/ 0 h 457200"/>
              <a:gd name="T2" fmla="*/ 500063 w 1828800"/>
              <a:gd name="T3" fmla="*/ 0 h 457200"/>
              <a:gd name="T4" fmla="*/ 666750 w 1828800"/>
              <a:gd name="T5" fmla="*/ 0 h 457200"/>
              <a:gd name="T6" fmla="*/ 1066800 w 1828800"/>
              <a:gd name="T7" fmla="*/ 0 h 457200"/>
              <a:gd name="T8" fmla="*/ 666750 w 1828800"/>
              <a:gd name="T9" fmla="*/ 304800 h 457200"/>
              <a:gd name="T10" fmla="*/ 0 w 1828800"/>
              <a:gd name="T11" fmla="*/ 304800 h 457200"/>
              <a:gd name="T12" fmla="*/ 0 w 1828800"/>
              <a:gd name="T13" fmla="*/ 0 h 457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8800" h="457200">
                <a:moveTo>
                  <a:pt x="0" y="0"/>
                </a:moveTo>
                <a:lnTo>
                  <a:pt x="857250" y="0"/>
                </a:lnTo>
                <a:lnTo>
                  <a:pt x="1143000" y="0"/>
                </a:lnTo>
                <a:lnTo>
                  <a:pt x="1828800" y="0"/>
                </a:lnTo>
                <a:lnTo>
                  <a:pt x="1143000" y="457200"/>
                </a:lnTo>
                <a:lnTo>
                  <a:pt x="0" y="457200"/>
                </a:lnTo>
                <a:lnTo>
                  <a:pt x="0" y="0"/>
                </a:lnTo>
                <a:close/>
              </a:path>
            </a:pathLst>
          </a:custGeom>
          <a:noFill/>
          <a:ln w="25400" cap="flat" cmpd="sng" algn="ctr">
            <a:noFill/>
            <a:prstDash val="solid"/>
            <a:round/>
            <a:headEnd/>
            <a:tailEnd/>
          </a:ln>
        </p:spPr>
        <p:txBody>
          <a:bodyPr anchor="ctr"/>
          <a:lstStyle/>
          <a:p>
            <a:endParaRPr lang="fa-IR"/>
          </a:p>
        </p:txBody>
      </p:sp>
      <p:sp>
        <p:nvSpPr>
          <p:cNvPr id="2052" name="Slide Number Placeholder 5"/>
          <p:cNvSpPr txBox="1">
            <a:spLocks/>
          </p:cNvSpPr>
          <p:nvPr/>
        </p:nvSpPr>
        <p:spPr bwMode="auto">
          <a:xfrm>
            <a:off x="6553200" y="6356350"/>
            <a:ext cx="2133600" cy="365125"/>
          </a:xfrm>
          <a:prstGeom prst="rect">
            <a:avLst/>
          </a:prstGeom>
          <a:noFill/>
          <a:ln w="9525">
            <a:noFill/>
            <a:miter lim="800000"/>
            <a:headEnd/>
            <a:tailEnd/>
          </a:ln>
        </p:spPr>
        <p:txBody>
          <a:bodyPr anchor="ctr"/>
          <a:lstStyle/>
          <a:p>
            <a:pPr algn="r"/>
            <a:endParaRPr lang="fa-IR" sz="1200">
              <a:solidFill>
                <a:srgbClr val="898989"/>
              </a:solidFill>
              <a:latin typeface="Verdana" pitchFamily="34" charset="0"/>
            </a:endParaRPr>
          </a:p>
        </p:txBody>
      </p:sp>
      <p:sp>
        <p:nvSpPr>
          <p:cNvPr id="2053" name="Freeform 9"/>
          <p:cNvSpPr>
            <a:spLocks/>
          </p:cNvSpPr>
          <p:nvPr/>
        </p:nvSpPr>
        <p:spPr bwMode="auto">
          <a:xfrm>
            <a:off x="76200" y="6248400"/>
            <a:ext cx="1828800" cy="533400"/>
          </a:xfrm>
          <a:custGeom>
            <a:avLst/>
            <a:gdLst>
              <a:gd name="T0" fmla="*/ 0 w 1828800"/>
              <a:gd name="T1" fmla="*/ 0 h 457200"/>
              <a:gd name="T2" fmla="*/ 857250 w 1828800"/>
              <a:gd name="T3" fmla="*/ 0 h 457200"/>
              <a:gd name="T4" fmla="*/ 1143000 w 1828800"/>
              <a:gd name="T5" fmla="*/ 0 h 457200"/>
              <a:gd name="T6" fmla="*/ 1828800 w 1828800"/>
              <a:gd name="T7" fmla="*/ 0 h 457200"/>
              <a:gd name="T8" fmla="*/ 1143000 w 1828800"/>
              <a:gd name="T9" fmla="*/ 533400 h 457200"/>
              <a:gd name="T10" fmla="*/ 0 w 1828800"/>
              <a:gd name="T11" fmla="*/ 533400 h 457200"/>
              <a:gd name="T12" fmla="*/ 0 w 1828800"/>
              <a:gd name="T13" fmla="*/ 0 h 457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8800" h="457200">
                <a:moveTo>
                  <a:pt x="0" y="0"/>
                </a:moveTo>
                <a:lnTo>
                  <a:pt x="857250" y="0"/>
                </a:lnTo>
                <a:lnTo>
                  <a:pt x="1143000" y="0"/>
                </a:lnTo>
                <a:lnTo>
                  <a:pt x="1828800" y="0"/>
                </a:lnTo>
                <a:lnTo>
                  <a:pt x="1143000" y="457200"/>
                </a:lnTo>
                <a:lnTo>
                  <a:pt x="0" y="457200"/>
                </a:lnTo>
                <a:lnTo>
                  <a:pt x="0" y="0"/>
                </a:lnTo>
                <a:close/>
              </a:path>
            </a:pathLst>
          </a:custGeom>
          <a:noFill/>
          <a:ln w="25400" cap="flat" cmpd="sng" algn="ctr">
            <a:noFill/>
            <a:prstDash val="solid"/>
            <a:round/>
            <a:headEnd/>
            <a:tailEnd/>
          </a:ln>
        </p:spPr>
        <p:txBody>
          <a:bodyPr anchor="ctr"/>
          <a:lstStyle/>
          <a:p>
            <a:endParaRPr lang="fa-IR"/>
          </a:p>
        </p:txBody>
      </p:sp>
      <p:pic>
        <p:nvPicPr>
          <p:cNvPr id="2054" name="Picture 11" descr="ADA Logo Gray Cropped.jpg"/>
          <p:cNvPicPr>
            <a:picLocks noChangeAspect="1"/>
          </p:cNvPicPr>
          <p:nvPr/>
        </p:nvPicPr>
        <p:blipFill>
          <a:blip r:embed="rId13" cstate="print">
            <a:clrChange>
              <a:clrFrom>
                <a:srgbClr val="999A9A"/>
              </a:clrFrom>
              <a:clrTo>
                <a:srgbClr val="999A9A">
                  <a:alpha val="0"/>
                </a:srgbClr>
              </a:clrTo>
            </a:clrChange>
          </a:blip>
          <a:srcRect/>
          <a:stretch>
            <a:fillRect/>
          </a:stretch>
        </p:blipFill>
        <p:spPr bwMode="auto">
          <a:xfrm>
            <a:off x="69850" y="6496050"/>
            <a:ext cx="996950" cy="306388"/>
          </a:xfrm>
          <a:prstGeom prst="rect">
            <a:avLst/>
          </a:prstGeom>
          <a:noFill/>
          <a:ln w="9525">
            <a:noFill/>
            <a:miter lim="800000"/>
            <a:headEnd/>
            <a:tailEnd/>
          </a:ln>
        </p:spPr>
      </p:pic>
      <p:cxnSp>
        <p:nvCxnSpPr>
          <p:cNvPr id="2055" name="Straight Connector 11"/>
          <p:cNvCxnSpPr>
            <a:cxnSpLocks noChangeShapeType="1"/>
          </p:cNvCxnSpPr>
          <p:nvPr/>
        </p:nvCxnSpPr>
        <p:spPr bwMode="auto">
          <a:xfrm>
            <a:off x="0" y="6443663"/>
            <a:ext cx="9144000" cy="0"/>
          </a:xfrm>
          <a:prstGeom prst="line">
            <a:avLst/>
          </a:prstGeom>
          <a:noFill/>
          <a:ln w="9525" algn="ctr">
            <a:solidFill>
              <a:schemeClr val="bg1"/>
            </a:solidFill>
            <a:round/>
            <a:headEnd/>
            <a:tailEnd/>
          </a:ln>
        </p:spPr>
      </p:cxnSp>
      <p:cxnSp>
        <p:nvCxnSpPr>
          <p:cNvPr id="2056" name="Straight Connector 12"/>
          <p:cNvCxnSpPr>
            <a:cxnSpLocks noChangeShapeType="1"/>
          </p:cNvCxnSpPr>
          <p:nvPr/>
        </p:nvCxnSpPr>
        <p:spPr bwMode="auto">
          <a:xfrm>
            <a:off x="-34925" y="1016000"/>
            <a:ext cx="9220200" cy="0"/>
          </a:xfrm>
          <a:prstGeom prst="line">
            <a:avLst/>
          </a:prstGeom>
          <a:noFill/>
          <a:ln w="19050" algn="ctr">
            <a:solidFill>
              <a:srgbClr val="F8C206"/>
            </a:solidFill>
            <a:round/>
            <a:headEnd/>
            <a:tailEnd/>
          </a:ln>
        </p:spPr>
      </p:cxnSp>
      <p:sp>
        <p:nvSpPr>
          <p:cNvPr id="205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9" name="Date Placeholder 20"/>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fld id="{E517E7D4-2D88-48EC-9F15-978ED73626BB}" type="datetimeFigureOut">
              <a:rPr lang="en-US"/>
              <a:pPr/>
              <a:t>3/1/2015</a:t>
            </a:fld>
            <a:endParaRPr lang="en-US"/>
          </a:p>
        </p:txBody>
      </p:sp>
      <p:sp>
        <p:nvSpPr>
          <p:cNvPr id="2060" name="Slide Number Placeholder 21"/>
          <p:cNvSpPr>
            <a:spLocks noGrp="1"/>
          </p:cNvSpPr>
          <p:nvPr>
            <p:ph type="sldNum" sz="quarter" idx="4"/>
          </p:nvPr>
        </p:nvSpPr>
        <p:spPr bwMode="auto">
          <a:xfrm>
            <a:off x="8686800" y="6356350"/>
            <a:ext cx="457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fld id="{E1A814DF-8F1F-4199-A4A5-C14382A382C1}" type="slidenum">
              <a:rPr lang="en-US"/>
              <a:pPr/>
              <a:t>‹#›</a:t>
            </a:fld>
            <a:endParaRPr lang="en-US"/>
          </a:p>
        </p:txBody>
      </p:sp>
      <p:sp>
        <p:nvSpPr>
          <p:cNvPr id="2061" name="Footer Placeholder 22"/>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1" eaLnBrk="1" fontAlgn="base" hangingPunct="1">
        <a:spcBef>
          <a:spcPct val="0"/>
        </a:spcBef>
        <a:spcAft>
          <a:spcPct val="0"/>
        </a:spcAft>
        <a:defRPr sz="44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Verdana" pitchFamily="34" charset="0"/>
        </a:defRPr>
      </a:lvl2pPr>
      <a:lvl3pPr algn="ctr" rtl="1" eaLnBrk="1" fontAlgn="base" hangingPunct="1">
        <a:spcBef>
          <a:spcPct val="0"/>
        </a:spcBef>
        <a:spcAft>
          <a:spcPct val="0"/>
        </a:spcAft>
        <a:defRPr sz="4400">
          <a:solidFill>
            <a:schemeClr val="tx1"/>
          </a:solidFill>
          <a:latin typeface="Verdana" pitchFamily="34" charset="0"/>
        </a:defRPr>
      </a:lvl3pPr>
      <a:lvl4pPr algn="ctr" rtl="1" eaLnBrk="1" fontAlgn="base" hangingPunct="1">
        <a:spcBef>
          <a:spcPct val="0"/>
        </a:spcBef>
        <a:spcAft>
          <a:spcPct val="0"/>
        </a:spcAft>
        <a:defRPr sz="4400">
          <a:solidFill>
            <a:schemeClr val="tx1"/>
          </a:solidFill>
          <a:latin typeface="Verdana" pitchFamily="34" charset="0"/>
        </a:defRPr>
      </a:lvl4pPr>
      <a:lvl5pPr algn="ctr" rtl="1" eaLnBrk="1" fontAlgn="base" hangingPunct="1">
        <a:spcBef>
          <a:spcPct val="0"/>
        </a:spcBef>
        <a:spcAft>
          <a:spcPct val="0"/>
        </a:spcAft>
        <a:defRPr sz="4400">
          <a:solidFill>
            <a:schemeClr val="tx1"/>
          </a:solidFill>
          <a:latin typeface="Verdana" pitchFamily="34" charset="0"/>
        </a:defRPr>
      </a:lvl5pPr>
      <a:lvl6pPr marL="457200" algn="ctr" rtl="1" eaLnBrk="1" fontAlgn="base" hangingPunct="1">
        <a:spcBef>
          <a:spcPct val="0"/>
        </a:spcBef>
        <a:spcAft>
          <a:spcPct val="0"/>
        </a:spcAft>
        <a:defRPr sz="4400">
          <a:solidFill>
            <a:schemeClr val="tx1"/>
          </a:solidFill>
          <a:latin typeface="Verdana" pitchFamily="34" charset="0"/>
        </a:defRPr>
      </a:lvl6pPr>
      <a:lvl7pPr marL="914400" algn="ctr" rtl="1" eaLnBrk="1" fontAlgn="base" hangingPunct="1">
        <a:spcBef>
          <a:spcPct val="0"/>
        </a:spcBef>
        <a:spcAft>
          <a:spcPct val="0"/>
        </a:spcAft>
        <a:defRPr sz="4400">
          <a:solidFill>
            <a:schemeClr val="tx1"/>
          </a:solidFill>
          <a:latin typeface="Verdana" pitchFamily="34" charset="0"/>
        </a:defRPr>
      </a:lvl7pPr>
      <a:lvl8pPr marL="1371600" algn="ctr" rtl="1" eaLnBrk="1" fontAlgn="base" hangingPunct="1">
        <a:spcBef>
          <a:spcPct val="0"/>
        </a:spcBef>
        <a:spcAft>
          <a:spcPct val="0"/>
        </a:spcAft>
        <a:defRPr sz="4400">
          <a:solidFill>
            <a:schemeClr val="tx1"/>
          </a:solidFill>
          <a:latin typeface="Verdana" pitchFamily="34" charset="0"/>
        </a:defRPr>
      </a:lvl8pPr>
      <a:lvl9pPr marL="1828800" algn="ctr" rtl="1" eaLnBrk="1" fontAlgn="base" hangingPunct="1">
        <a:spcBef>
          <a:spcPct val="0"/>
        </a:spcBef>
        <a:spcAft>
          <a:spcPct val="0"/>
        </a:spcAft>
        <a:defRPr sz="4400">
          <a:solidFill>
            <a:schemeClr val="tx1"/>
          </a:solidFill>
          <a:latin typeface="Verdana" pitchFamily="34" charset="0"/>
        </a:defRPr>
      </a:lvl9pPr>
    </p:titleStyle>
    <p:bodyStyle>
      <a:lvl1pPr marL="342900" indent="-342900" algn="r" rtl="1"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a:solidFill>
            <a:schemeClr val="tx1"/>
          </a:solidFill>
          <a:latin typeface="+mn-lt"/>
        </a:defRPr>
      </a:lvl2pPr>
      <a:lvl3pPr marL="1143000" indent="-228600" algn="r" rtl="1" eaLnBrk="1" fontAlgn="base" hangingPunct="1">
        <a:spcBef>
          <a:spcPct val="20000"/>
        </a:spcBef>
        <a:spcAft>
          <a:spcPct val="0"/>
        </a:spcAft>
        <a:buFont typeface="Arial" pitchFamily="34" charset="0"/>
        <a:buChar char="•"/>
        <a:defRPr sz="2400">
          <a:solidFill>
            <a:schemeClr val="tx1"/>
          </a:solidFill>
          <a:latin typeface="+mn-lt"/>
        </a:defRPr>
      </a:lvl3pPr>
      <a:lvl4pPr marL="1600200" indent="-228600" algn="r" rtl="1" eaLnBrk="1" fontAlgn="base" hangingPunct="1">
        <a:spcBef>
          <a:spcPct val="20000"/>
        </a:spcBef>
        <a:spcAft>
          <a:spcPct val="0"/>
        </a:spcAft>
        <a:buFont typeface="Arial" pitchFamily="34" charset="0"/>
        <a:buChar char="–"/>
        <a:defRPr sz="2000">
          <a:solidFill>
            <a:schemeClr val="tx1"/>
          </a:solidFill>
          <a:latin typeface="+mn-lt"/>
        </a:defRPr>
      </a:lvl4pPr>
      <a:lvl5pPr marL="2057400" indent="-228600" algn="r" rtl="1" eaLnBrk="1" fontAlgn="base" hangingPunct="1">
        <a:spcBef>
          <a:spcPct val="20000"/>
        </a:spcBef>
        <a:spcAft>
          <a:spcPct val="0"/>
        </a:spcAft>
        <a:buFont typeface="Arial" pitchFamily="34" charset="0"/>
        <a:buChar char="»"/>
        <a:defRPr sz="2000">
          <a:solidFill>
            <a:schemeClr val="tx1"/>
          </a:solidFill>
          <a:latin typeface="+mn-lt"/>
        </a:defRPr>
      </a:lvl5pPr>
      <a:lvl6pPr marL="2514600" indent="-228600" algn="r" rtl="1"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r" rtl="1"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r" rtl="1"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r" rtl="1"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23567"/>
        </a:solidFill>
        <a:effectLst/>
      </p:bgPr>
    </p:bg>
    <p:spTree>
      <p:nvGrpSpPr>
        <p:cNvPr id="1" name=""/>
        <p:cNvGrpSpPr/>
        <p:nvPr/>
      </p:nvGrpSpPr>
      <p:grpSpPr>
        <a:xfrm>
          <a:off x="0" y="0"/>
          <a:ext cx="0" cy="0"/>
          <a:chOff x="0" y="0"/>
          <a:chExt cx="0" cy="0"/>
        </a:xfrm>
      </p:grpSpPr>
      <p:sp>
        <p:nvSpPr>
          <p:cNvPr id="3074" name="Rectangle 6"/>
          <p:cNvSpPr>
            <a:spLocks noChangeArrowheads="1"/>
          </p:cNvSpPr>
          <p:nvPr/>
        </p:nvSpPr>
        <p:spPr bwMode="auto">
          <a:xfrm>
            <a:off x="0" y="4419600"/>
            <a:ext cx="9144000" cy="2438400"/>
          </a:xfrm>
          <a:prstGeom prst="rect">
            <a:avLst/>
          </a:prstGeom>
          <a:solidFill>
            <a:schemeClr val="bg1"/>
          </a:solidFill>
          <a:ln w="25400" algn="ctr">
            <a:noFill/>
            <a:miter lim="800000"/>
            <a:headEnd/>
            <a:tailEnd/>
          </a:ln>
        </p:spPr>
        <p:txBody>
          <a:bodyPr anchor="ctr"/>
          <a:lstStyle/>
          <a:p>
            <a:pPr algn="ctr"/>
            <a:endParaRPr lang="fa-IR">
              <a:solidFill>
                <a:srgbClr val="FFFFFF"/>
              </a:solidFill>
              <a:latin typeface="Verdana" pitchFamily="34" charset="0"/>
            </a:endParaRPr>
          </a:p>
        </p:txBody>
      </p:sp>
      <p:cxnSp>
        <p:nvCxnSpPr>
          <p:cNvPr id="3075" name="Straight Connector 7"/>
          <p:cNvCxnSpPr>
            <a:cxnSpLocks noChangeShapeType="1"/>
          </p:cNvCxnSpPr>
          <p:nvPr/>
        </p:nvCxnSpPr>
        <p:spPr bwMode="auto">
          <a:xfrm>
            <a:off x="0" y="4419600"/>
            <a:ext cx="9220200" cy="0"/>
          </a:xfrm>
          <a:prstGeom prst="line">
            <a:avLst/>
          </a:prstGeom>
          <a:noFill/>
          <a:ln w="19050" algn="ctr">
            <a:solidFill>
              <a:srgbClr val="F8C206"/>
            </a:solidFill>
            <a:round/>
            <a:headEnd/>
            <a:tailEnd/>
          </a:ln>
        </p:spPr>
      </p:cxnSp>
      <p:sp>
        <p:nvSpPr>
          <p:cNvPr id="307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Date Placeholder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fld id="{1477F860-3CE4-4530-B2FF-742DD55ABE57}" type="datetimeFigureOut">
              <a:rPr lang="en-US"/>
              <a:pPr/>
              <a:t>3/1/2015</a:t>
            </a:fld>
            <a:endParaRPr lang="en-US"/>
          </a:p>
        </p:txBody>
      </p:sp>
      <p:sp>
        <p:nvSpPr>
          <p:cNvPr id="3079" name="Footer Placeholder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endParaRPr lang="fa-IR"/>
          </a:p>
        </p:txBody>
      </p:sp>
      <p:sp>
        <p:nvSpPr>
          <p:cNvPr id="3080" name="Slide Number Placeholder 5"/>
          <p:cNvSpPr>
            <a:spLocks noGrp="1"/>
          </p:cNvSpPr>
          <p:nvPr>
            <p:ph type="sldNum" sz="quarter" idx="4"/>
          </p:nvPr>
        </p:nvSpPr>
        <p:spPr bwMode="auto">
          <a:xfrm>
            <a:off x="8686800" y="6356350"/>
            <a:ext cx="4572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fld id="{CEBB0A64-8E9C-4C73-8470-248F13388AD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1" fontAlgn="base" hangingPunct="1">
        <a:spcBef>
          <a:spcPct val="0"/>
        </a:spcBef>
        <a:spcAft>
          <a:spcPct val="0"/>
        </a:spcAft>
        <a:defRPr sz="44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Verdana" pitchFamily="34" charset="0"/>
        </a:defRPr>
      </a:lvl2pPr>
      <a:lvl3pPr algn="ctr" rtl="1" eaLnBrk="1" fontAlgn="base" hangingPunct="1">
        <a:spcBef>
          <a:spcPct val="0"/>
        </a:spcBef>
        <a:spcAft>
          <a:spcPct val="0"/>
        </a:spcAft>
        <a:defRPr sz="4400">
          <a:solidFill>
            <a:schemeClr val="tx1"/>
          </a:solidFill>
          <a:latin typeface="Verdana" pitchFamily="34" charset="0"/>
        </a:defRPr>
      </a:lvl3pPr>
      <a:lvl4pPr algn="ctr" rtl="1" eaLnBrk="1" fontAlgn="base" hangingPunct="1">
        <a:spcBef>
          <a:spcPct val="0"/>
        </a:spcBef>
        <a:spcAft>
          <a:spcPct val="0"/>
        </a:spcAft>
        <a:defRPr sz="4400">
          <a:solidFill>
            <a:schemeClr val="tx1"/>
          </a:solidFill>
          <a:latin typeface="Verdana" pitchFamily="34" charset="0"/>
        </a:defRPr>
      </a:lvl4pPr>
      <a:lvl5pPr algn="ctr" rtl="1" eaLnBrk="1" fontAlgn="base" hangingPunct="1">
        <a:spcBef>
          <a:spcPct val="0"/>
        </a:spcBef>
        <a:spcAft>
          <a:spcPct val="0"/>
        </a:spcAft>
        <a:defRPr sz="4400">
          <a:solidFill>
            <a:schemeClr val="tx1"/>
          </a:solidFill>
          <a:latin typeface="Verdana" pitchFamily="34" charset="0"/>
        </a:defRPr>
      </a:lvl5pPr>
      <a:lvl6pPr marL="457200" algn="ctr" rtl="1" eaLnBrk="1" fontAlgn="base" hangingPunct="1">
        <a:spcBef>
          <a:spcPct val="0"/>
        </a:spcBef>
        <a:spcAft>
          <a:spcPct val="0"/>
        </a:spcAft>
        <a:defRPr sz="4400">
          <a:solidFill>
            <a:schemeClr val="tx1"/>
          </a:solidFill>
          <a:latin typeface="Verdana" pitchFamily="34" charset="0"/>
        </a:defRPr>
      </a:lvl6pPr>
      <a:lvl7pPr marL="914400" algn="ctr" rtl="1" eaLnBrk="1" fontAlgn="base" hangingPunct="1">
        <a:spcBef>
          <a:spcPct val="0"/>
        </a:spcBef>
        <a:spcAft>
          <a:spcPct val="0"/>
        </a:spcAft>
        <a:defRPr sz="4400">
          <a:solidFill>
            <a:schemeClr val="tx1"/>
          </a:solidFill>
          <a:latin typeface="Verdana" pitchFamily="34" charset="0"/>
        </a:defRPr>
      </a:lvl7pPr>
      <a:lvl8pPr marL="1371600" algn="ctr" rtl="1" eaLnBrk="1" fontAlgn="base" hangingPunct="1">
        <a:spcBef>
          <a:spcPct val="0"/>
        </a:spcBef>
        <a:spcAft>
          <a:spcPct val="0"/>
        </a:spcAft>
        <a:defRPr sz="4400">
          <a:solidFill>
            <a:schemeClr val="tx1"/>
          </a:solidFill>
          <a:latin typeface="Verdana" pitchFamily="34" charset="0"/>
        </a:defRPr>
      </a:lvl8pPr>
      <a:lvl9pPr marL="1828800" algn="ctr" rtl="1" eaLnBrk="1" fontAlgn="base" hangingPunct="1">
        <a:spcBef>
          <a:spcPct val="0"/>
        </a:spcBef>
        <a:spcAft>
          <a:spcPct val="0"/>
        </a:spcAft>
        <a:defRPr sz="4400">
          <a:solidFill>
            <a:schemeClr val="tx1"/>
          </a:solidFill>
          <a:latin typeface="Verdana" pitchFamily="34" charset="0"/>
        </a:defRPr>
      </a:lvl9pPr>
    </p:titleStyle>
    <p:bodyStyle>
      <a:lvl1pPr marL="342900" indent="-342900" algn="r" rtl="1"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a:solidFill>
            <a:schemeClr val="tx1"/>
          </a:solidFill>
          <a:latin typeface="+mn-lt"/>
        </a:defRPr>
      </a:lvl2pPr>
      <a:lvl3pPr marL="1143000" indent="-228600" algn="r" rtl="1" eaLnBrk="1" fontAlgn="base" hangingPunct="1">
        <a:spcBef>
          <a:spcPct val="20000"/>
        </a:spcBef>
        <a:spcAft>
          <a:spcPct val="0"/>
        </a:spcAft>
        <a:buFont typeface="Arial" pitchFamily="34" charset="0"/>
        <a:buChar char="•"/>
        <a:defRPr sz="2400">
          <a:solidFill>
            <a:schemeClr val="tx1"/>
          </a:solidFill>
          <a:latin typeface="+mn-lt"/>
        </a:defRPr>
      </a:lvl3pPr>
      <a:lvl4pPr marL="1600200" indent="-228600" algn="r" rtl="1" eaLnBrk="1" fontAlgn="base" hangingPunct="1">
        <a:spcBef>
          <a:spcPct val="20000"/>
        </a:spcBef>
        <a:spcAft>
          <a:spcPct val="0"/>
        </a:spcAft>
        <a:buFont typeface="Arial" pitchFamily="34" charset="0"/>
        <a:buChar char="–"/>
        <a:defRPr sz="2000">
          <a:solidFill>
            <a:schemeClr val="tx1"/>
          </a:solidFill>
          <a:latin typeface="+mn-lt"/>
        </a:defRPr>
      </a:lvl4pPr>
      <a:lvl5pPr marL="2057400" indent="-228600" algn="r" rtl="1" eaLnBrk="1" fontAlgn="base" hangingPunct="1">
        <a:spcBef>
          <a:spcPct val="20000"/>
        </a:spcBef>
        <a:spcAft>
          <a:spcPct val="0"/>
        </a:spcAft>
        <a:buFont typeface="Arial" pitchFamily="34" charset="0"/>
        <a:buChar char="»"/>
        <a:defRPr sz="2000">
          <a:solidFill>
            <a:schemeClr val="tx1"/>
          </a:solidFill>
          <a:latin typeface="+mn-lt"/>
        </a:defRPr>
      </a:lvl5pPr>
      <a:lvl6pPr marL="2514600" indent="-228600" algn="r" rtl="1"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r" rtl="1"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r" rtl="1"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r" rtl="1"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5" cstate="print">
            <a:extLst>
              <a:ext uri="{28A0092B-C50C-407E-A947-70E740481C1C}">
                <a14:useLocalDpi xmlns=""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fld id="{E7FE3683-587B-4D91-BDFD-8315D000C1D8}" type="datetimeFigureOut">
              <a:rPr lang="fa-IR" smtClean="0"/>
              <a:pPr/>
              <a:t>11/05/1436</a:t>
            </a:fld>
            <a:endParaRPr 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fa-I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E077CDD6-C8C3-46E4-843D-FBE90233CE0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xStyles>
    <p:titleStyle>
      <a:lvl1pPr algn="ctr" rtl="1" eaLnBrk="1" fontAlgn="base" hangingPunct="1">
        <a:spcBef>
          <a:spcPct val="0"/>
        </a:spcBef>
        <a:spcAft>
          <a:spcPct val="0"/>
        </a:spcAft>
        <a:defRPr sz="4400" kern="12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anose="020B0604020202020204" pitchFamily="34" charset="0"/>
        </a:defRPr>
      </a:lvl2pPr>
      <a:lvl3pPr algn="ctr" rtl="1" eaLnBrk="1" fontAlgn="base" hangingPunct="1">
        <a:spcBef>
          <a:spcPct val="0"/>
        </a:spcBef>
        <a:spcAft>
          <a:spcPct val="0"/>
        </a:spcAft>
        <a:defRPr sz="4400">
          <a:solidFill>
            <a:schemeClr val="tx2"/>
          </a:solidFill>
          <a:latin typeface="Arial" panose="020B0604020202020204" pitchFamily="34" charset="0"/>
        </a:defRPr>
      </a:lvl3pPr>
      <a:lvl4pPr algn="ctr" rtl="1" eaLnBrk="1" fontAlgn="base" hangingPunct="1">
        <a:spcBef>
          <a:spcPct val="0"/>
        </a:spcBef>
        <a:spcAft>
          <a:spcPct val="0"/>
        </a:spcAft>
        <a:defRPr sz="4400">
          <a:solidFill>
            <a:schemeClr val="tx2"/>
          </a:solidFill>
          <a:latin typeface="Arial" panose="020B0604020202020204" pitchFamily="34" charset="0"/>
        </a:defRPr>
      </a:lvl4pPr>
      <a:lvl5pPr algn="ctr" rtl="1" eaLnBrk="1" fontAlgn="base" hangingPunct="1">
        <a:spcBef>
          <a:spcPct val="0"/>
        </a:spcBef>
        <a:spcAft>
          <a:spcPct val="0"/>
        </a:spcAft>
        <a:defRPr sz="4400">
          <a:solidFill>
            <a:schemeClr val="tx2"/>
          </a:solidFill>
          <a:latin typeface="Arial" panose="020B0604020202020204" pitchFamily="34" charset="0"/>
        </a:defRPr>
      </a:lvl5pPr>
      <a:lvl6pPr marL="457200" algn="ctr" rtl="1" eaLnBrk="1" fontAlgn="base" hangingPunct="1">
        <a:spcBef>
          <a:spcPct val="0"/>
        </a:spcBef>
        <a:spcAft>
          <a:spcPct val="0"/>
        </a:spcAft>
        <a:defRPr sz="4400">
          <a:solidFill>
            <a:schemeClr val="tx2"/>
          </a:solidFill>
          <a:latin typeface="Arial" panose="020B0604020202020204" pitchFamily="34" charset="0"/>
        </a:defRPr>
      </a:lvl6pPr>
      <a:lvl7pPr marL="914400" algn="ctr" rtl="1" eaLnBrk="1" fontAlgn="base" hangingPunct="1">
        <a:spcBef>
          <a:spcPct val="0"/>
        </a:spcBef>
        <a:spcAft>
          <a:spcPct val="0"/>
        </a:spcAft>
        <a:defRPr sz="4400">
          <a:solidFill>
            <a:schemeClr val="tx2"/>
          </a:solidFill>
          <a:latin typeface="Arial" panose="020B0604020202020204" pitchFamily="34" charset="0"/>
        </a:defRPr>
      </a:lvl7pPr>
      <a:lvl8pPr marL="1371600" algn="ctr" rtl="1" eaLnBrk="1" fontAlgn="base" hangingPunct="1">
        <a:spcBef>
          <a:spcPct val="0"/>
        </a:spcBef>
        <a:spcAft>
          <a:spcPct val="0"/>
        </a:spcAft>
        <a:defRPr sz="4400">
          <a:solidFill>
            <a:schemeClr val="tx2"/>
          </a:solidFill>
          <a:latin typeface="Arial" panose="020B0604020202020204" pitchFamily="34" charset="0"/>
        </a:defRPr>
      </a:lvl8pPr>
      <a:lvl9pPr marL="1828800" algn="ctr" rtl="1"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r" rtl="1"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0.png"/><Relationship Id="rId1" Type="http://schemas.openxmlformats.org/officeDocument/2006/relationships/slideLayout" Target="../slideLayouts/slideLayout39.xml"/><Relationship Id="rId4" Type="http://schemas.openxmlformats.org/officeDocument/2006/relationships/slide" Target="slide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46.xml"/><Relationship Id="rId7" Type="http://schemas.openxmlformats.org/officeDocument/2006/relationships/slide" Target="slide52.xml"/><Relationship Id="rId2" Type="http://schemas.openxmlformats.org/officeDocument/2006/relationships/image" Target="../media/image11.png"/><Relationship Id="rId1" Type="http://schemas.openxmlformats.org/officeDocument/2006/relationships/slideLayout" Target="../slideLayouts/slideLayout39.xml"/><Relationship Id="rId6" Type="http://schemas.openxmlformats.org/officeDocument/2006/relationships/slide" Target="slide51.xml"/><Relationship Id="rId5" Type="http://schemas.openxmlformats.org/officeDocument/2006/relationships/slide" Target="slide49.xml"/><Relationship Id="rId4" Type="http://schemas.openxmlformats.org/officeDocument/2006/relationships/slide" Target="slide48.xml"/></Relationships>
</file>

<file path=ppt/slides/_rels/slide17.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58.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hyperlink" Target="http://care.diabetesjournals.org/content/early/2015/02/03/dc14-2071.abstract" TargetMode="External"/><Relationship Id="rId2" Type="http://schemas.openxmlformats.org/officeDocument/2006/relationships/hyperlink" Target="http://care.diabetesjournals.org/search?author1=Maria+Rosario+G.+Araneta&amp;sortspec=date&amp;submit=Submit" TargetMode="External"/><Relationship Id="rId1" Type="http://schemas.openxmlformats.org/officeDocument/2006/relationships/slideLayout" Target="../slideLayouts/slideLayout34.xml"/><Relationship Id="rId6" Type="http://schemas.openxmlformats.org/officeDocument/2006/relationships/slide" Target="slide5.xml"/><Relationship Id="rId5" Type="http://schemas.openxmlformats.org/officeDocument/2006/relationships/hyperlink" Target="http://care.diabetesjournals.org/search?author1=William+C.+Hsu&amp;sortspec=date&amp;submit=Submit" TargetMode="External"/><Relationship Id="rId4" Type="http://schemas.openxmlformats.org/officeDocument/2006/relationships/hyperlink" Target="http://care.diabetesjournals.org/search?author1=Alka+M.+Kanaya&amp;sortspec=date&amp;submit=Submit" TargetMode="Externa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hyperlink" Target="http://www.ncbi.nlm.nih.gov/pubmed/?term=Ellis%20SL%5bAuthor%5d&amp;cauthor=true&amp;cauthor_uid=24793924" TargetMode="External"/><Relationship Id="rId7" Type="http://schemas.openxmlformats.org/officeDocument/2006/relationships/hyperlink" Target="http://www.ncbi.nlm.nih.gov/pubmed/?term=Campbell%20JD%5bAuthor%5d&amp;cauthor=true&amp;cauthor_uid=24793924" TargetMode="External"/><Relationship Id="rId2" Type="http://schemas.openxmlformats.org/officeDocument/2006/relationships/hyperlink" Target="http://www.ncbi.nlm.nih.gov/pubmed/?term=McQueen%20RB%5bAuthor%5d&amp;cauthor=true&amp;cauthor_uid=24793924" TargetMode="External"/><Relationship Id="rId1" Type="http://schemas.openxmlformats.org/officeDocument/2006/relationships/slideLayout" Target="../slideLayouts/slideLayout39.xml"/><Relationship Id="rId6" Type="http://schemas.openxmlformats.org/officeDocument/2006/relationships/hyperlink" Target="http://www.ncbi.nlm.nih.gov/pubmed/?term=Nair%20KV%5bAuthor%5d&amp;cauthor=true&amp;cauthor_uid=24793924" TargetMode="External"/><Relationship Id="rId5" Type="http://schemas.openxmlformats.org/officeDocument/2006/relationships/hyperlink" Target="http://www.ncbi.nlm.nih.gov/pubmed/?term=Anderson%20HD%5bAuthor%5d&amp;cauthor=true&amp;cauthor_uid=24793924" TargetMode="External"/><Relationship Id="rId4" Type="http://schemas.openxmlformats.org/officeDocument/2006/relationships/hyperlink" Target="http://www.ncbi.nlm.nih.gov/pubmed/?term=Maahs%20DM%5bAuthor%5d&amp;cauthor=true&amp;cauthor_uid=24793924"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care.diabetesjournals.org/search?author1=Silvio+E.+Inzucchi&amp;sortspec=date&amp;submit=Submit" TargetMode="External"/><Relationship Id="rId2" Type="http://schemas.openxmlformats.org/officeDocument/2006/relationships/slide" Target="slide1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8" Type="http://schemas.openxmlformats.org/officeDocument/2006/relationships/hyperlink" Target="http://www.ncbi.nlm.nih.gov/pubmed/?term=Crowe%20S%5bAuthor%5d&amp;cauthor=true&amp;cauthor_uid=24612167" TargetMode="External"/><Relationship Id="rId3" Type="http://schemas.openxmlformats.org/officeDocument/2006/relationships/hyperlink" Target="http://www.ncbi.nlm.nih.gov/pubmed/?term=Groop%20PH%5bAuthor%5d&amp;cauthor=true&amp;cauthor_uid=24612167" TargetMode="External"/><Relationship Id="rId7" Type="http://schemas.openxmlformats.org/officeDocument/2006/relationships/hyperlink" Target="http://www.ncbi.nlm.nih.gov/pubmed/?term=Gong%20Y%5bAuthor%5d&amp;cauthor=true&amp;cauthor_uid=24612167" TargetMode="External"/><Relationship Id="rId2" Type="http://schemas.openxmlformats.org/officeDocument/2006/relationships/hyperlink" Target="http://www.ncbi.nlm.nih.gov/pubmed/24612167?dopt=Abstract" TargetMode="External"/><Relationship Id="rId1" Type="http://schemas.openxmlformats.org/officeDocument/2006/relationships/slideLayout" Target="../slideLayouts/slideLayout39.xml"/><Relationship Id="rId6" Type="http://schemas.openxmlformats.org/officeDocument/2006/relationships/hyperlink" Target="http://www.ncbi.nlm.nih.gov/pubmed/?term=Owens%20DR%5bAuthor%5d&amp;cauthor=true&amp;cauthor_uid=24612167" TargetMode="External"/><Relationship Id="rId11" Type="http://schemas.openxmlformats.org/officeDocument/2006/relationships/hyperlink" Target="http://www.ncbi.nlm.nih.gov/pubmed/?term=Woerle%20HJ%5bAuthor%5d&amp;cauthor=true&amp;cauthor_uid=24612167" TargetMode="External"/><Relationship Id="rId5" Type="http://schemas.openxmlformats.org/officeDocument/2006/relationships/hyperlink" Target="http://www.ncbi.nlm.nih.gov/pubmed/?term=Taskinen%20MR%5bAuthor%5d&amp;cauthor=true&amp;cauthor_uid=24612167" TargetMode="External"/><Relationship Id="rId10" Type="http://schemas.openxmlformats.org/officeDocument/2006/relationships/hyperlink" Target="http://www.ncbi.nlm.nih.gov/pubmed/?term=von%20Eynatten%20M%5bAuthor%5d&amp;cauthor=true&amp;cauthor_uid=24612167" TargetMode="External"/><Relationship Id="rId4" Type="http://schemas.openxmlformats.org/officeDocument/2006/relationships/hyperlink" Target="http://www.ncbi.nlm.nih.gov/pubmed/?term=Del%20Prato%20S%5bAuthor%5d&amp;cauthor=true&amp;cauthor_uid=24612167" TargetMode="External"/><Relationship Id="rId9" Type="http://schemas.openxmlformats.org/officeDocument/2006/relationships/hyperlink" Target="http://www.ncbi.nlm.nih.gov/pubmed/?term=Patel%20S%5bAuthor%5d&amp;cauthor=true&amp;cauthor_uid=24612167" TargetMode="External"/></Relationships>
</file>

<file path=ppt/slides/_rels/slide4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pubmed/?term=Monami%20M%5bAuthor%5d&amp;cauthor=true&amp;cauthor_uid=24320621" TargetMode="External"/><Relationship Id="rId2" Type="http://schemas.openxmlformats.org/officeDocument/2006/relationships/hyperlink" Target="http://www.ncbi.nlm.nih.gov/pubmed/24320621?dopt=Abstract" TargetMode="External"/><Relationship Id="rId1" Type="http://schemas.openxmlformats.org/officeDocument/2006/relationships/slideLayout" Target="../slideLayouts/slideLayout39.xml"/><Relationship Id="rId6" Type="http://schemas.openxmlformats.org/officeDocument/2006/relationships/slide" Target="slide16.xml"/><Relationship Id="rId5" Type="http://schemas.openxmlformats.org/officeDocument/2006/relationships/hyperlink" Target="http://www.ncbi.nlm.nih.gov/pubmed/?term=Mannucci%20E%5bAuthor%5d&amp;cauthor=true&amp;cauthor_uid=24320621" TargetMode="External"/><Relationship Id="rId4" Type="http://schemas.openxmlformats.org/officeDocument/2006/relationships/hyperlink" Target="http://www.ncbi.nlm.nih.gov/pubmed/?term=Nardini%20C%5bAuthor%5d&amp;cauthor=true&amp;cauthor_uid=24320621"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8" Type="http://schemas.openxmlformats.org/officeDocument/2006/relationships/hyperlink" Target="http://www.ncbi.nlm.nih.gov/pubmed/?term=Wood%20I%5bAuthor%5d&amp;cauthor=true&amp;cauthor_uid=24237939" TargetMode="External"/><Relationship Id="rId3" Type="http://schemas.openxmlformats.org/officeDocument/2006/relationships/hyperlink" Target="http://www.ncbi.nlm.nih.gov/pubmed/?term=Goring%20S%5bAuthor%5d&amp;cauthor=true&amp;cauthor_uid=24237939" TargetMode="External"/><Relationship Id="rId7" Type="http://schemas.openxmlformats.org/officeDocument/2006/relationships/hyperlink" Target="http://www.ncbi.nlm.nih.gov/pubmed/?term=Townsend%20R%5bAuthor%5d&amp;cauthor=true&amp;cauthor_uid=24237939" TargetMode="External"/><Relationship Id="rId2" Type="http://schemas.openxmlformats.org/officeDocument/2006/relationships/hyperlink" Target="http://www.ncbi.nlm.nih.gov/pubmed/24237939?dopt=Abstract" TargetMode="External"/><Relationship Id="rId1" Type="http://schemas.openxmlformats.org/officeDocument/2006/relationships/slideLayout" Target="../slideLayouts/slideLayout39.xml"/><Relationship Id="rId6" Type="http://schemas.openxmlformats.org/officeDocument/2006/relationships/hyperlink" Target="http://www.ncbi.nlm.nih.gov/pubmed/?term=Roudaut%20M%5bAuthor%5d&amp;cauthor=true&amp;cauthor_uid=24237939" TargetMode="External"/><Relationship Id="rId5" Type="http://schemas.openxmlformats.org/officeDocument/2006/relationships/hyperlink" Target="http://www.ncbi.nlm.nih.gov/pubmed/?term=Wygant%20G%5bAuthor%5d&amp;cauthor=true&amp;cauthor_uid=24237939" TargetMode="External"/><Relationship Id="rId10" Type="http://schemas.openxmlformats.org/officeDocument/2006/relationships/slide" Target="slide16.xml"/><Relationship Id="rId4" Type="http://schemas.openxmlformats.org/officeDocument/2006/relationships/hyperlink" Target="http://www.ncbi.nlm.nih.gov/pubmed/?term=Hawkins%20N%5bAuthor%5d&amp;cauthor=true&amp;cauthor_uid=24237939" TargetMode="External"/><Relationship Id="rId9" Type="http://schemas.openxmlformats.org/officeDocument/2006/relationships/hyperlink" Target="http://www.ncbi.nlm.nih.gov/pubmed/?term=Barnett%20AH%5bAuthor%5d&amp;cauthor=true&amp;cauthor_uid=24237939"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ncbi.nlm.nih.gov/pubmed/?term=Bosi%20E%5bAuthor%5d&amp;cauthor=true&amp;cauthor_uid=21733058" TargetMode="External"/><Relationship Id="rId7" Type="http://schemas.openxmlformats.org/officeDocument/2006/relationships/slide" Target="slide16.xml"/><Relationship Id="rId2" Type="http://schemas.openxmlformats.org/officeDocument/2006/relationships/hyperlink" Target="http://www.ncbi.nlm.nih.gov/pubmed/21733058?dopt=Abstract" TargetMode="External"/><Relationship Id="rId1" Type="http://schemas.openxmlformats.org/officeDocument/2006/relationships/slideLayout" Target="../slideLayouts/slideLayout39.xml"/><Relationship Id="rId6" Type="http://schemas.openxmlformats.org/officeDocument/2006/relationships/hyperlink" Target="http://www.ncbi.nlm.nih.gov/pubmed/?term=Fleck%20PR%5bAuthor%5d&amp;cauthor=true&amp;cauthor_uid=21733058" TargetMode="External"/><Relationship Id="rId5" Type="http://schemas.openxmlformats.org/officeDocument/2006/relationships/hyperlink" Target="http://www.ncbi.nlm.nih.gov/pubmed/?term=Wilson%20CA%5bAuthor%5d&amp;cauthor=true&amp;cauthor_uid=21733058" TargetMode="External"/><Relationship Id="rId4" Type="http://schemas.openxmlformats.org/officeDocument/2006/relationships/hyperlink" Target="http://www.ncbi.nlm.nih.gov/pubmed/?term=Ellis%20GC%5bAuthor%5d&amp;cauthor=true&amp;cauthor_uid=21733058" TargetMode="External"/></Relationships>
</file>

<file path=ppt/slides/_rels/slide5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hyperlink" Target="http://www.ncbi.nlm.nih.gov/pubmed/?term=Phung%20OJ%5bAuthor%5d&amp;cauthor=true&amp;cauthor_uid=24205921" TargetMode="External"/><Relationship Id="rId7" Type="http://schemas.openxmlformats.org/officeDocument/2006/relationships/slide" Target="slide16.xml"/><Relationship Id="rId2" Type="http://schemas.openxmlformats.org/officeDocument/2006/relationships/hyperlink" Target="http://www.ncbi.nlm.nih.gov/pubmed/24205921?dopt=Abstract" TargetMode="External"/><Relationship Id="rId1" Type="http://schemas.openxmlformats.org/officeDocument/2006/relationships/slideLayout" Target="../slideLayouts/slideLayout39.xml"/><Relationship Id="rId6" Type="http://schemas.openxmlformats.org/officeDocument/2006/relationships/hyperlink" Target="http://www.ncbi.nlm.nih.gov/pubmed/?term=Rajpathak%20SN%5bAuthor%5d&amp;cauthor=true&amp;cauthor_uid=24205921" TargetMode="External"/><Relationship Id="rId5" Type="http://schemas.openxmlformats.org/officeDocument/2006/relationships/hyperlink" Target="http://www.ncbi.nlm.nih.gov/pubmed/?term=Engel%20SS%5bAuthor%5d&amp;cauthor=true&amp;cauthor_uid=24205921" TargetMode="External"/><Relationship Id="rId4" Type="http://schemas.openxmlformats.org/officeDocument/2006/relationships/hyperlink" Target="http://www.ncbi.nlm.nih.gov/pubmed/?term=Sobieraj%20DM%5bAuthor%5d&amp;cauthor=true&amp;cauthor_uid=24205921" TargetMode="External"/></Relationships>
</file>

<file path=ppt/slides/_rels/slide5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hyperlink" Target="http://www.ncbi.nlm.nih.gov/pubmed/24170669" TargetMode="Externa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hyperlink" Target="http://www.ncbi.nlm.nih.gov/pubmed/23440795" TargetMode="Externa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9.xml"/><Relationship Id="rId4" Type="http://schemas.openxmlformats.org/officeDocument/2006/relationships/slide" Target="slide3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060848"/>
            <a:ext cx="6912768" cy="1296144"/>
          </a:xfrm>
        </p:spPr>
        <p:txBody>
          <a:bodyPr>
            <a:normAutofit fontScale="90000"/>
          </a:bodyPr>
          <a:lstStyle/>
          <a:p>
            <a:r>
              <a:rPr lang="en-US" sz="5300" dirty="0" smtClean="0">
                <a:solidFill>
                  <a:schemeClr val="tx2">
                    <a:lumMod val="50000"/>
                  </a:schemeClr>
                </a:solidFill>
              </a:rPr>
              <a:t>IN </a:t>
            </a:r>
            <a:r>
              <a:rPr lang="en-US" sz="5300" dirty="0" err="1" smtClean="0">
                <a:solidFill>
                  <a:schemeClr val="tx2">
                    <a:lumMod val="50000"/>
                  </a:schemeClr>
                </a:solidFill>
              </a:rPr>
              <a:t>theNAME</a:t>
            </a:r>
            <a:r>
              <a:rPr lang="en-US" sz="5300" dirty="0" smtClean="0">
                <a:solidFill>
                  <a:schemeClr val="tx2">
                    <a:lumMod val="50000"/>
                  </a:schemeClr>
                </a:solidFill>
              </a:rPr>
              <a:t> </a:t>
            </a:r>
            <a:r>
              <a:rPr lang="en-US" sz="5300" dirty="0" smtClean="0">
                <a:solidFill>
                  <a:schemeClr val="tx2">
                    <a:lumMod val="50000"/>
                  </a:schemeClr>
                </a:solidFill>
              </a:rPr>
              <a:t>of GOD</a:t>
            </a:r>
            <a:r>
              <a:rPr lang="en-US" dirty="0" smtClean="0">
                <a:solidFill>
                  <a:schemeClr val="tx2">
                    <a:lumMod val="50000"/>
                  </a:schemeClr>
                </a:solidFill>
              </a:rPr>
              <a:t/>
            </a:r>
            <a:br>
              <a:rPr lang="en-US" dirty="0" smtClean="0">
                <a:solidFill>
                  <a:schemeClr val="tx2">
                    <a:lumMod val="50000"/>
                  </a:schemeClr>
                </a:solidFill>
              </a:rPr>
            </a:br>
            <a:r>
              <a:rPr lang="en-US" dirty="0" smtClean="0">
                <a:solidFill>
                  <a:srgbClr val="002060"/>
                </a:solidFill>
              </a:rPr>
              <a:t/>
            </a:r>
            <a:br>
              <a:rPr lang="en-US" dirty="0" smtClean="0">
                <a:solidFill>
                  <a:srgbClr val="002060"/>
                </a:solidFill>
              </a:rPr>
            </a:br>
            <a:r>
              <a:rPr lang="en-US" sz="4900" u="sng" dirty="0" smtClean="0">
                <a:solidFill>
                  <a:srgbClr val="002060"/>
                </a:solidFill>
              </a:rPr>
              <a:t>What's New in the ADA's 2015 Diabetes Guidelines?</a:t>
            </a:r>
            <a:r>
              <a:rPr lang="en-US" sz="4900" dirty="0" smtClean="0">
                <a:solidFill>
                  <a:srgbClr val="002060"/>
                </a:solidFill>
              </a:rPr>
              <a:t/>
            </a:r>
            <a:br>
              <a:rPr lang="en-US" sz="4900" dirty="0" smtClean="0">
                <a:solidFill>
                  <a:srgbClr val="002060"/>
                </a:solidFill>
              </a:rPr>
            </a:br>
            <a:r>
              <a:rPr lang="en-US" sz="4900" dirty="0" smtClean="0"/>
              <a:t> </a:t>
            </a:r>
            <a:endParaRPr lang="fa-IR" sz="4900" dirty="0"/>
          </a:p>
        </p:txBody>
      </p:sp>
      <p:sp>
        <p:nvSpPr>
          <p:cNvPr id="3" name="Subtitle 2"/>
          <p:cNvSpPr>
            <a:spLocks noGrp="1"/>
          </p:cNvSpPr>
          <p:nvPr>
            <p:ph type="subTitle" idx="1"/>
          </p:nvPr>
        </p:nvSpPr>
        <p:spPr>
          <a:xfrm>
            <a:off x="1259632" y="5733256"/>
            <a:ext cx="6400800" cy="576064"/>
          </a:xfrm>
        </p:spPr>
        <p:txBody>
          <a:bodyPr>
            <a:normAutofit/>
          </a:bodyPr>
          <a:lstStyle/>
          <a:p>
            <a:r>
              <a:rPr lang="en-US" sz="2000" i="1" dirty="0" err="1" smtClean="0">
                <a:solidFill>
                  <a:schemeClr val="tx2">
                    <a:lumMod val="50000"/>
                  </a:schemeClr>
                </a:solidFill>
              </a:rPr>
              <a:t>Bita</a:t>
            </a:r>
            <a:r>
              <a:rPr lang="en-US" sz="2000" i="1" dirty="0" smtClean="0">
                <a:solidFill>
                  <a:schemeClr val="tx2">
                    <a:lumMod val="50000"/>
                  </a:schemeClr>
                </a:solidFill>
              </a:rPr>
              <a:t>  </a:t>
            </a:r>
            <a:r>
              <a:rPr lang="en-US" sz="2000" i="1" dirty="0" err="1" smtClean="0">
                <a:solidFill>
                  <a:schemeClr val="tx2">
                    <a:lumMod val="50000"/>
                  </a:schemeClr>
                </a:solidFill>
              </a:rPr>
              <a:t>Rabbani</a:t>
            </a:r>
            <a:endParaRPr lang="fa-IR" sz="2000" i="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706090"/>
          </a:xfrm>
        </p:spPr>
        <p:txBody>
          <a:bodyPr/>
          <a:lstStyle/>
          <a:p>
            <a:r>
              <a:rPr lang="en-US" sz="4000" b="1" dirty="0" smtClean="0">
                <a:solidFill>
                  <a:srgbClr val="008000"/>
                </a:solidFill>
              </a:rPr>
              <a:t>IMMUNIZATION</a:t>
            </a:r>
            <a:endParaRPr lang="fa-IR" sz="4000" b="1" dirty="0">
              <a:solidFill>
                <a:srgbClr val="008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323528" y="980728"/>
            <a:ext cx="3276600" cy="527685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644008" y="845096"/>
            <a:ext cx="3672408" cy="5752256"/>
          </a:xfrm>
          <a:prstGeom prst="rect">
            <a:avLst/>
          </a:prstGeom>
          <a:noFill/>
          <a:ln w="9525">
            <a:noFill/>
            <a:miter lim="800000"/>
            <a:headEnd/>
            <a:tailEnd/>
          </a:ln>
        </p:spPr>
      </p:pic>
      <p:sp>
        <p:nvSpPr>
          <p:cNvPr id="5" name="Rectangle 4"/>
          <p:cNvSpPr/>
          <p:nvPr/>
        </p:nvSpPr>
        <p:spPr>
          <a:xfrm>
            <a:off x="8302116" y="6237312"/>
            <a:ext cx="639919" cy="338554"/>
          </a:xfrm>
          <a:prstGeom prst="rect">
            <a:avLst/>
          </a:prstGeom>
        </p:spPr>
        <p:txBody>
          <a:bodyPr wrap="none">
            <a:spAutoFit/>
          </a:bodyPr>
          <a:lstStyle/>
          <a:p>
            <a:r>
              <a:rPr lang="en-US" sz="1600" b="1" dirty="0" smtClean="0">
                <a:solidFill>
                  <a:schemeClr val="accent5">
                    <a:lumMod val="50000"/>
                  </a:schemeClr>
                </a:solidFill>
              </a:rPr>
              <a:t>2015</a:t>
            </a:r>
            <a:endParaRPr lang="fa-IR" sz="1600" b="1" dirty="0"/>
          </a:p>
        </p:txBody>
      </p:sp>
      <p:sp>
        <p:nvSpPr>
          <p:cNvPr id="6" name="Rectangle 5"/>
          <p:cNvSpPr/>
          <p:nvPr/>
        </p:nvSpPr>
        <p:spPr>
          <a:xfrm>
            <a:off x="323528" y="6309320"/>
            <a:ext cx="639919" cy="338554"/>
          </a:xfrm>
          <a:prstGeom prst="rect">
            <a:avLst/>
          </a:prstGeom>
        </p:spPr>
        <p:txBody>
          <a:bodyPr wrap="none">
            <a:spAutoFit/>
          </a:bodyPr>
          <a:lstStyle/>
          <a:p>
            <a:r>
              <a:rPr lang="en-US" sz="1600" b="1" dirty="0" smtClean="0">
                <a:solidFill>
                  <a:schemeClr val="accent5">
                    <a:lumMod val="50000"/>
                  </a:schemeClr>
                </a:solidFill>
              </a:rPr>
              <a:t>2014</a:t>
            </a:r>
            <a:endParaRPr lang="fa-IR"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964488" cy="706090"/>
          </a:xfrm>
        </p:spPr>
        <p:txBody>
          <a:bodyPr>
            <a:noAutofit/>
          </a:bodyPr>
          <a:lstStyle/>
          <a:p>
            <a:pPr algn="ctr"/>
            <a:r>
              <a:rPr lang="en-US" sz="3600" b="1" dirty="0" smtClean="0">
                <a:solidFill>
                  <a:srgbClr val="008000"/>
                </a:solidFill>
              </a:rPr>
              <a:t>Pneumococcal Vaccines in Older Adults</a:t>
            </a:r>
            <a:endParaRPr lang="fa-IR" sz="3600" b="1" dirty="0">
              <a:solidFill>
                <a:srgbClr val="008000"/>
              </a:solidFill>
            </a:endParaRPr>
          </a:p>
        </p:txBody>
      </p:sp>
      <p:sp>
        <p:nvSpPr>
          <p:cNvPr id="3" name="Rectangle 2"/>
          <p:cNvSpPr/>
          <p:nvPr/>
        </p:nvSpPr>
        <p:spPr>
          <a:xfrm>
            <a:off x="323528" y="1340768"/>
            <a:ext cx="8064896" cy="677108"/>
          </a:xfrm>
          <a:prstGeom prst="rect">
            <a:avLst/>
          </a:prstGeom>
        </p:spPr>
        <p:txBody>
          <a:bodyPr wrap="square">
            <a:spAutoFit/>
          </a:bodyPr>
          <a:lstStyle/>
          <a:p>
            <a:pPr algn="l"/>
            <a:r>
              <a:rPr lang="en-US" sz="2000" b="1" dirty="0" smtClean="0">
                <a:solidFill>
                  <a:schemeClr val="bg2">
                    <a:lumMod val="50000"/>
                  </a:schemeClr>
                </a:solidFill>
              </a:rPr>
              <a:t>**</a:t>
            </a:r>
            <a:r>
              <a:rPr lang="en-US" dirty="0" smtClean="0">
                <a:solidFill>
                  <a:schemeClr val="bg2">
                    <a:lumMod val="50000"/>
                  </a:schemeClr>
                </a:solidFill>
              </a:rPr>
              <a:t> </a:t>
            </a:r>
            <a:r>
              <a:rPr lang="en-US" b="1" dirty="0" smtClean="0">
                <a:solidFill>
                  <a:schemeClr val="bg1">
                    <a:lumMod val="25000"/>
                  </a:schemeClr>
                </a:solidFill>
              </a:rPr>
              <a:t>Both PCV13 and PPSV23 should be administered routinely in series </a:t>
            </a:r>
            <a:r>
              <a:rPr lang="fa-IR" b="1" dirty="0" smtClean="0">
                <a:solidFill>
                  <a:schemeClr val="bg1">
                    <a:lumMod val="25000"/>
                  </a:schemeClr>
                </a:solidFill>
              </a:rPr>
              <a:t>.</a:t>
            </a:r>
            <a:r>
              <a:rPr lang="en-US" b="1" dirty="0" smtClean="0">
                <a:solidFill>
                  <a:schemeClr val="bg1">
                    <a:lumMod val="25000"/>
                  </a:schemeClr>
                </a:solidFill>
              </a:rPr>
              <a:t> to all adults 65 years of age or older</a:t>
            </a:r>
            <a:endParaRPr lang="fa-IR" b="1" dirty="0">
              <a:solidFill>
                <a:schemeClr val="bg1">
                  <a:lumMod val="25000"/>
                </a:schemeClr>
              </a:solidFill>
            </a:endParaRPr>
          </a:p>
        </p:txBody>
      </p:sp>
      <p:sp>
        <p:nvSpPr>
          <p:cNvPr id="6" name="Rectangle 5"/>
          <p:cNvSpPr/>
          <p:nvPr/>
        </p:nvSpPr>
        <p:spPr>
          <a:xfrm>
            <a:off x="4427984" y="2333685"/>
            <a:ext cx="4716016" cy="4247317"/>
          </a:xfrm>
          <a:prstGeom prst="rect">
            <a:avLst/>
          </a:prstGeom>
        </p:spPr>
        <p:txBody>
          <a:bodyPr wrap="square">
            <a:spAutoFit/>
          </a:bodyPr>
          <a:lstStyle/>
          <a:p>
            <a:pPr algn="l"/>
            <a:r>
              <a:rPr lang="en-US" b="1" u="sng" dirty="0" smtClean="0">
                <a:solidFill>
                  <a:srgbClr val="1C027C"/>
                </a:solidFill>
              </a:rPr>
              <a:t>Pneumococcal Vaccine-Naïve People</a:t>
            </a:r>
          </a:p>
          <a:p>
            <a:pPr algn="l"/>
            <a:endParaRPr lang="en-US" dirty="0" smtClean="0"/>
          </a:p>
          <a:p>
            <a:pPr algn="l"/>
            <a:r>
              <a:rPr lang="en-US" b="1" dirty="0" smtClean="0"/>
              <a:t>Adults 65 years of age or older who have not previously received pneumococcal vaccine or whose previous vaccination history is unknown should receive a dose of PCV13 first, followed by PPSV23.</a:t>
            </a:r>
          </a:p>
          <a:p>
            <a:pPr algn="l"/>
            <a:r>
              <a:rPr lang="en-US" b="1" dirty="0" smtClean="0"/>
              <a:t>A dose of PPSV23 should be given 6–12months following a dose of PCV13. If PPSV23 cannot be given within this time period, a dose of PPSV23 should be given during the next visit. </a:t>
            </a:r>
            <a:r>
              <a:rPr lang="en-US" b="1" dirty="0" smtClean="0">
                <a:solidFill>
                  <a:srgbClr val="008000"/>
                </a:solidFill>
              </a:rPr>
              <a:t>The two vaccines should not be </a:t>
            </a:r>
            <a:r>
              <a:rPr lang="en-US" b="1" dirty="0" err="1" smtClean="0">
                <a:solidFill>
                  <a:srgbClr val="008000"/>
                </a:solidFill>
              </a:rPr>
              <a:t>coadministered</a:t>
            </a:r>
            <a:r>
              <a:rPr lang="en-US" b="1" dirty="0" smtClean="0">
                <a:solidFill>
                  <a:srgbClr val="008000"/>
                </a:solidFill>
              </a:rPr>
              <a:t>, and the minimum interval between vaccine dosing should be 8 weeks</a:t>
            </a:r>
            <a:endParaRPr lang="fa-IR" b="1" dirty="0">
              <a:solidFill>
                <a:srgbClr val="008000"/>
              </a:solidFill>
            </a:endParaRPr>
          </a:p>
        </p:txBody>
      </p:sp>
      <p:sp>
        <p:nvSpPr>
          <p:cNvPr id="7" name="Rectangle 6"/>
          <p:cNvSpPr/>
          <p:nvPr/>
        </p:nvSpPr>
        <p:spPr>
          <a:xfrm>
            <a:off x="0" y="2348880"/>
            <a:ext cx="4499992" cy="3970318"/>
          </a:xfrm>
          <a:prstGeom prst="rect">
            <a:avLst/>
          </a:prstGeom>
        </p:spPr>
        <p:txBody>
          <a:bodyPr wrap="square">
            <a:spAutoFit/>
          </a:bodyPr>
          <a:lstStyle/>
          <a:p>
            <a:pPr algn="l"/>
            <a:r>
              <a:rPr lang="en-US" b="1" u="sng" dirty="0" smtClean="0">
                <a:solidFill>
                  <a:srgbClr val="1C027C"/>
                </a:solidFill>
              </a:rPr>
              <a:t>Previous Vaccination With PPSV23</a:t>
            </a:r>
          </a:p>
          <a:p>
            <a:pPr algn="l"/>
            <a:endParaRPr lang="en-US" b="1" dirty="0" smtClean="0">
              <a:solidFill>
                <a:schemeClr val="bg1">
                  <a:lumMod val="25000"/>
                </a:schemeClr>
              </a:solidFill>
            </a:endParaRPr>
          </a:p>
          <a:p>
            <a:pPr algn="l"/>
            <a:r>
              <a:rPr lang="en-US" b="1" dirty="0" smtClean="0">
                <a:solidFill>
                  <a:schemeClr val="bg1">
                    <a:lumMod val="25000"/>
                  </a:schemeClr>
                </a:solidFill>
              </a:rPr>
              <a:t>Adults 65 years of age or older who previously have received one or more doses of PPSV23 should also receive PCV13 if they have not yet received it. PCV13 should be given no sooner than 12 months after receipt of the most recent PPSV23 dose. For those for whom an additional dose of PPSV23 is indicated, this subsequent PPSV23 dose should be given 6–12 months after PCV13 and at least 5 years since the most recent dose of PPSV23</a:t>
            </a:r>
            <a:r>
              <a:rPr lang="en-US" b="1" dirty="0" smtClean="0">
                <a:solidFill>
                  <a:srgbClr val="0070C0"/>
                </a:solidFill>
              </a:rPr>
              <a:t>.</a:t>
            </a:r>
            <a:endParaRPr lang="fa-IR" b="1" dirty="0">
              <a:solidFill>
                <a:srgbClr val="0070C0"/>
              </a:solidFill>
            </a:endParaRPr>
          </a:p>
        </p:txBody>
      </p:sp>
      <p:sp>
        <p:nvSpPr>
          <p:cNvPr id="8" name="Isosceles Triangle 7">
            <a:hlinkClick r:id="rId2" action="ppaction://hlinksldjump"/>
          </p:cNvPr>
          <p:cNvSpPr/>
          <p:nvPr/>
        </p:nvSpPr>
        <p:spPr>
          <a:xfrm>
            <a:off x="323528" y="6453336"/>
            <a:ext cx="7200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467600" cy="724942"/>
          </a:xfrm>
        </p:spPr>
        <p:txBody>
          <a:bodyPr>
            <a:normAutofit/>
          </a:bodyPr>
          <a:lstStyle/>
          <a:p>
            <a:r>
              <a:rPr lang="en-US" sz="4000" b="1" dirty="0" smtClean="0">
                <a:solidFill>
                  <a:srgbClr val="002060"/>
                </a:solidFill>
              </a:rPr>
              <a:t>6. </a:t>
            </a:r>
            <a:r>
              <a:rPr lang="en-US" sz="4000" b="1" dirty="0" err="1" smtClean="0">
                <a:solidFill>
                  <a:srgbClr val="002060"/>
                </a:solidFill>
              </a:rPr>
              <a:t>Glycemic</a:t>
            </a:r>
            <a:r>
              <a:rPr lang="en-US" sz="4000" b="1" dirty="0" smtClean="0">
                <a:solidFill>
                  <a:srgbClr val="002060"/>
                </a:solidFill>
              </a:rPr>
              <a:t> Targets</a:t>
            </a:r>
            <a:endParaRPr lang="fa-IR" sz="4000" b="1" dirty="0">
              <a:solidFill>
                <a:srgbClr val="002060"/>
              </a:solidFill>
            </a:endParaRPr>
          </a:p>
        </p:txBody>
      </p:sp>
      <p:sp>
        <p:nvSpPr>
          <p:cNvPr id="3" name="Rectangle 2"/>
          <p:cNvSpPr/>
          <p:nvPr/>
        </p:nvSpPr>
        <p:spPr>
          <a:xfrm>
            <a:off x="251520" y="1268760"/>
            <a:ext cx="8892480" cy="1015663"/>
          </a:xfrm>
          <a:prstGeom prst="rect">
            <a:avLst/>
          </a:prstGeom>
        </p:spPr>
        <p:txBody>
          <a:bodyPr wrap="square">
            <a:spAutoFit/>
          </a:bodyPr>
          <a:lstStyle/>
          <a:p>
            <a:pPr algn="l"/>
            <a:r>
              <a:rPr lang="en-US" dirty="0" smtClean="0">
                <a:solidFill>
                  <a:srgbClr val="002060"/>
                </a:solidFill>
              </a:rPr>
              <a:t>The ADA now recommends a </a:t>
            </a:r>
            <a:r>
              <a:rPr lang="en-US" dirty="0" err="1" smtClean="0">
                <a:solidFill>
                  <a:srgbClr val="002060"/>
                </a:solidFill>
              </a:rPr>
              <a:t>premeal</a:t>
            </a:r>
            <a:r>
              <a:rPr lang="en-US" dirty="0" smtClean="0">
                <a:solidFill>
                  <a:srgbClr val="002060"/>
                </a:solidFill>
              </a:rPr>
              <a:t> blood glucose target of  </a:t>
            </a:r>
            <a:r>
              <a:rPr lang="en-US" sz="2400" b="1" dirty="0" smtClean="0">
                <a:solidFill>
                  <a:srgbClr val="C00000"/>
                </a:solidFill>
              </a:rPr>
              <a:t>80–130 mg/</a:t>
            </a:r>
            <a:r>
              <a:rPr lang="en-US" sz="2400" b="1" dirty="0" err="1" smtClean="0">
                <a:solidFill>
                  <a:srgbClr val="C00000"/>
                </a:solidFill>
              </a:rPr>
              <a:t>dL</a:t>
            </a:r>
            <a:r>
              <a:rPr lang="en-US" dirty="0" smtClean="0">
                <a:solidFill>
                  <a:srgbClr val="002060"/>
                </a:solidFill>
              </a:rPr>
              <a:t>,</a:t>
            </a:r>
          </a:p>
          <a:p>
            <a:pPr algn="l"/>
            <a:r>
              <a:rPr lang="en-US" dirty="0" smtClean="0">
                <a:solidFill>
                  <a:srgbClr val="002060"/>
                </a:solidFill>
              </a:rPr>
              <a:t>rather than </a:t>
            </a:r>
            <a:r>
              <a:rPr lang="en-US" b="1" dirty="0" smtClean="0">
                <a:solidFill>
                  <a:srgbClr val="002060"/>
                </a:solidFill>
              </a:rPr>
              <a:t>70–130</a:t>
            </a:r>
            <a:r>
              <a:rPr lang="en-US" dirty="0" smtClean="0">
                <a:solidFill>
                  <a:srgbClr val="002060"/>
                </a:solidFill>
              </a:rPr>
              <a:t> mg/</a:t>
            </a:r>
            <a:r>
              <a:rPr lang="en-US" dirty="0" err="1" smtClean="0">
                <a:solidFill>
                  <a:srgbClr val="002060"/>
                </a:solidFill>
              </a:rPr>
              <a:t>dL</a:t>
            </a:r>
            <a:r>
              <a:rPr lang="en-US" dirty="0" smtClean="0">
                <a:solidFill>
                  <a:srgbClr val="002060"/>
                </a:solidFill>
              </a:rPr>
              <a:t>, to better reflect new data comparing actual average </a:t>
            </a:r>
            <a:r>
              <a:rPr lang="en-US" dirty="0" smtClean="0">
                <a:solidFill>
                  <a:srgbClr val="002060"/>
                </a:solidFill>
              </a:rPr>
              <a:t>glucose </a:t>
            </a:r>
            <a:r>
              <a:rPr lang="en-US" dirty="0" smtClean="0">
                <a:solidFill>
                  <a:srgbClr val="002060"/>
                </a:solidFill>
              </a:rPr>
              <a:t>levels </a:t>
            </a:r>
            <a:r>
              <a:rPr lang="en-US" dirty="0" smtClean="0">
                <a:solidFill>
                  <a:srgbClr val="002060"/>
                </a:solidFill>
              </a:rPr>
              <a:t>with A1Ctargets.</a:t>
            </a:r>
            <a:endParaRPr lang="fa-IR" dirty="0">
              <a:solidFill>
                <a:srgbClr val="002060"/>
              </a:solidFill>
            </a:endParaRPr>
          </a:p>
        </p:txBody>
      </p:sp>
      <p:pic>
        <p:nvPicPr>
          <p:cNvPr id="23553" name="Picture 1"/>
          <p:cNvPicPr>
            <a:picLocks noChangeAspect="1" noChangeArrowheads="1"/>
          </p:cNvPicPr>
          <p:nvPr/>
        </p:nvPicPr>
        <p:blipFill>
          <a:blip r:embed="rId2" cstate="print"/>
          <a:srcRect/>
          <a:stretch>
            <a:fillRect/>
          </a:stretch>
        </p:blipFill>
        <p:spPr bwMode="auto">
          <a:xfrm>
            <a:off x="251520" y="2492896"/>
            <a:ext cx="8352928" cy="3888432"/>
          </a:xfrm>
          <a:prstGeom prst="rect">
            <a:avLst/>
          </a:prstGeom>
          <a:noFill/>
          <a:ln w="9525">
            <a:noFill/>
            <a:miter lim="800000"/>
            <a:headEnd/>
            <a:tailEnd/>
          </a:ln>
        </p:spPr>
      </p:pic>
      <p:sp>
        <p:nvSpPr>
          <p:cNvPr id="5" name="Rectangle 4"/>
          <p:cNvSpPr/>
          <p:nvPr/>
        </p:nvSpPr>
        <p:spPr>
          <a:xfrm>
            <a:off x="1187624" y="188640"/>
            <a:ext cx="6480720" cy="10081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92696"/>
            <a:ext cx="8568952" cy="7755969"/>
          </a:xfrm>
          <a:prstGeom prst="rect">
            <a:avLst/>
          </a:prstGeom>
        </p:spPr>
        <p:txBody>
          <a:bodyPr wrap="square">
            <a:spAutoFit/>
          </a:bodyPr>
          <a:lstStyle/>
          <a:p>
            <a:pPr algn="l"/>
            <a:endParaRPr lang="en-US" sz="2400" b="1" dirty="0" smtClean="0">
              <a:solidFill>
                <a:srgbClr val="002060"/>
              </a:solidFill>
            </a:endParaRPr>
          </a:p>
          <a:p>
            <a:pPr algn="l"/>
            <a:r>
              <a:rPr lang="en-US" sz="2400" b="1" dirty="0" smtClean="0">
                <a:solidFill>
                  <a:srgbClr val="002060"/>
                </a:solidFill>
              </a:rPr>
              <a:t>The </a:t>
            </a:r>
            <a:r>
              <a:rPr lang="en-US" sz="2400" b="1" dirty="0" smtClean="0">
                <a:solidFill>
                  <a:srgbClr val="002060"/>
                </a:solidFill>
              </a:rPr>
              <a:t>American Diabetes Association (ADA) and the American Association for Clinical Chemistry have determined that the correlation (r 5 0.92) in the ADAG trial is strong enough to justify reporting both the A1C result and the </a:t>
            </a:r>
            <a:r>
              <a:rPr lang="en-US" sz="2400" b="1" dirty="0" err="1" smtClean="0">
                <a:solidFill>
                  <a:srgbClr val="002060"/>
                </a:solidFill>
              </a:rPr>
              <a:t>eAG</a:t>
            </a:r>
            <a:r>
              <a:rPr lang="en-US" sz="2400" b="1" dirty="0" smtClean="0">
                <a:solidFill>
                  <a:srgbClr val="002060"/>
                </a:solidFill>
              </a:rPr>
              <a:t> result when a clinician orders the A1C test</a:t>
            </a:r>
            <a:r>
              <a:rPr lang="en-US" sz="2400" b="1" dirty="0" smtClean="0">
                <a:solidFill>
                  <a:srgbClr val="002060"/>
                </a:solidFill>
              </a:rPr>
              <a:t>. </a:t>
            </a:r>
            <a:endParaRPr lang="en-US" sz="2400" b="1" dirty="0" smtClean="0">
              <a:solidFill>
                <a:srgbClr val="002060"/>
              </a:solidFill>
            </a:endParaRPr>
          </a:p>
          <a:p>
            <a:pPr algn="l"/>
            <a:endParaRPr lang="en-US" sz="2400" b="1" dirty="0" smtClean="0">
              <a:solidFill>
                <a:srgbClr val="002060"/>
              </a:solidFill>
            </a:endParaRPr>
          </a:p>
          <a:p>
            <a:pPr algn="l"/>
            <a:endParaRPr lang="en-US" sz="2400" b="1" dirty="0" smtClean="0">
              <a:solidFill>
                <a:srgbClr val="002060"/>
              </a:solidFill>
            </a:endParaRPr>
          </a:p>
          <a:p>
            <a:pPr algn="l"/>
            <a:r>
              <a:rPr lang="en-US" sz="2400" b="1" dirty="0" smtClean="0">
                <a:solidFill>
                  <a:srgbClr val="002060"/>
                </a:solidFill>
              </a:rPr>
              <a:t>the </a:t>
            </a:r>
            <a:r>
              <a:rPr lang="en-US" sz="2400" b="1" dirty="0" smtClean="0">
                <a:solidFill>
                  <a:srgbClr val="002060"/>
                </a:solidFill>
              </a:rPr>
              <a:t>international A1C Derived Average Glucose (ADAG) trial ,which based the correlation with A1C on frequent SMBG and CGM in 507 adults(83% non-Hispanic whites) with type 1, type 2, and no diabetes , and an empirical study of the average blood glucose levels at </a:t>
            </a:r>
            <a:r>
              <a:rPr lang="en-US" sz="2400" b="1" dirty="0" err="1" smtClean="0">
                <a:solidFill>
                  <a:srgbClr val="002060"/>
                </a:solidFill>
              </a:rPr>
              <a:t>premeal</a:t>
            </a:r>
            <a:r>
              <a:rPr lang="en-US" sz="2400" b="1" dirty="0" smtClean="0">
                <a:solidFill>
                  <a:srgbClr val="002060"/>
                </a:solidFill>
              </a:rPr>
              <a:t> , </a:t>
            </a:r>
            <a:r>
              <a:rPr lang="en-US" sz="2400" b="1" dirty="0" err="1" smtClean="0">
                <a:solidFill>
                  <a:srgbClr val="002060"/>
                </a:solidFill>
              </a:rPr>
              <a:t>postmeal</a:t>
            </a:r>
            <a:r>
              <a:rPr lang="en-US" sz="2400" b="1" dirty="0" smtClean="0">
                <a:solidFill>
                  <a:srgbClr val="002060"/>
                </a:solidFill>
              </a:rPr>
              <a:t>, and bedtime associated with specified A1C levels using data from the ADAG trial .</a:t>
            </a:r>
          </a:p>
          <a:p>
            <a:pPr algn="l"/>
            <a:r>
              <a:rPr lang="en-US" sz="2400" b="1" dirty="0" smtClean="0">
                <a:solidFill>
                  <a:srgbClr val="002060"/>
                </a:solidFill>
              </a:rPr>
              <a:t> </a:t>
            </a:r>
          </a:p>
          <a:p>
            <a:pPr algn="l"/>
            <a:endParaRPr lang="en-US" sz="2400" b="1" dirty="0" smtClean="0">
              <a:solidFill>
                <a:srgbClr val="002060"/>
              </a:solidFill>
            </a:endParaRPr>
          </a:p>
          <a:p>
            <a:pPr algn="l"/>
            <a:endParaRPr lang="en-US" sz="2400" b="1" dirty="0" smtClean="0">
              <a:solidFill>
                <a:srgbClr val="002060"/>
              </a:solidFill>
            </a:endParaRPr>
          </a:p>
          <a:p>
            <a:pPr algn="l"/>
            <a:endParaRPr lang="en-US" sz="2400" b="1" dirty="0" smtClean="0">
              <a:solidFill>
                <a:srgbClr val="002060"/>
              </a:solidFill>
            </a:endParaRPr>
          </a:p>
          <a:p>
            <a:pPr algn="l"/>
            <a:endParaRPr lang="en-US" sz="2400" b="1" dirty="0" smtClean="0">
              <a:solidFill>
                <a:srgbClr val="002060"/>
              </a:solidFill>
            </a:endParaRPr>
          </a:p>
          <a:p>
            <a:pPr algn="l"/>
            <a:endParaRPr lang="en-US" b="1" dirty="0" smtClean="0">
              <a:solidFill>
                <a:srgbClr val="002060"/>
              </a:solidFill>
            </a:endParaRPr>
          </a:p>
        </p:txBody>
      </p:sp>
      <p:sp>
        <p:nvSpPr>
          <p:cNvPr id="4" name="Isosceles Triangle 3">
            <a:hlinkClick r:id="rId2" action="ppaction://hlinksldjump"/>
          </p:cNvPr>
          <p:cNvSpPr/>
          <p:nvPr/>
        </p:nvSpPr>
        <p:spPr>
          <a:xfrm>
            <a:off x="323528" y="6309320"/>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Isosceles Triangle 4">
            <a:hlinkClick r:id="rId3" action="ppaction://hlinksldjump"/>
          </p:cNvPr>
          <p:cNvSpPr/>
          <p:nvPr/>
        </p:nvSpPr>
        <p:spPr>
          <a:xfrm>
            <a:off x="755576" y="6453336"/>
            <a:ext cx="144016"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Continuous Glucose Monitoring</a:t>
            </a:r>
            <a:br>
              <a:rPr lang="en-US" b="1" dirty="0" smtClean="0">
                <a:solidFill>
                  <a:srgbClr val="008000"/>
                </a:solidFill>
              </a:rPr>
            </a:br>
            <a:r>
              <a:rPr lang="en-US" b="1" dirty="0" smtClean="0">
                <a:solidFill>
                  <a:srgbClr val="008000"/>
                </a:solidFill>
              </a:rPr>
              <a:t> (CGM)</a:t>
            </a:r>
            <a:endParaRPr lang="fa-IR" b="1" dirty="0">
              <a:solidFill>
                <a:srgbClr val="008000"/>
              </a:solidFill>
            </a:endParaRPr>
          </a:p>
        </p:txBody>
      </p:sp>
      <p:sp>
        <p:nvSpPr>
          <p:cNvPr id="3" name="Rectangle 2"/>
          <p:cNvSpPr/>
          <p:nvPr/>
        </p:nvSpPr>
        <p:spPr>
          <a:xfrm>
            <a:off x="467544" y="1556792"/>
            <a:ext cx="3126177" cy="461665"/>
          </a:xfrm>
          <a:prstGeom prst="rect">
            <a:avLst/>
          </a:prstGeom>
        </p:spPr>
        <p:txBody>
          <a:bodyPr wrap="none">
            <a:spAutoFit/>
          </a:bodyPr>
          <a:lstStyle/>
          <a:p>
            <a:r>
              <a:rPr lang="en-US" sz="2400" b="1" dirty="0" smtClean="0">
                <a:solidFill>
                  <a:srgbClr val="002060"/>
                </a:solidFill>
              </a:rPr>
              <a:t>Recommendations :</a:t>
            </a:r>
            <a:endParaRPr lang="fa-IR" sz="2400" b="1" dirty="0">
              <a:solidFill>
                <a:srgbClr val="002060"/>
              </a:solidFill>
            </a:endParaRPr>
          </a:p>
        </p:txBody>
      </p:sp>
      <p:pic>
        <p:nvPicPr>
          <p:cNvPr id="49154" name="Picture 2"/>
          <p:cNvPicPr>
            <a:picLocks noChangeAspect="1" noChangeArrowheads="1"/>
          </p:cNvPicPr>
          <p:nvPr/>
        </p:nvPicPr>
        <p:blipFill>
          <a:blip r:embed="rId2" cstate="print"/>
          <a:srcRect/>
          <a:stretch>
            <a:fillRect/>
          </a:stretch>
        </p:blipFill>
        <p:spPr bwMode="auto">
          <a:xfrm>
            <a:off x="539552" y="2204864"/>
            <a:ext cx="7488832" cy="4320480"/>
          </a:xfrm>
          <a:prstGeom prst="rect">
            <a:avLst/>
          </a:prstGeom>
          <a:noFill/>
          <a:ln w="9525">
            <a:noFill/>
            <a:miter lim="800000"/>
            <a:headEnd/>
            <a:tailEnd/>
          </a:ln>
        </p:spPr>
      </p:pic>
      <p:sp>
        <p:nvSpPr>
          <p:cNvPr id="6" name="Isosceles Triangle 5">
            <a:hlinkClick r:id="rId3" action="ppaction://hlinksldjump"/>
          </p:cNvPr>
          <p:cNvSpPr/>
          <p:nvPr/>
        </p:nvSpPr>
        <p:spPr>
          <a:xfrm>
            <a:off x="179512" y="5949280"/>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Isosceles Triangle 7">
            <a:hlinkClick r:id="rId4" action="ppaction://hlinksldjump"/>
          </p:cNvPr>
          <p:cNvSpPr/>
          <p:nvPr/>
        </p:nvSpPr>
        <p:spPr>
          <a:xfrm>
            <a:off x="179512" y="6381328"/>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Isosceles Triangle 8">
            <a:hlinkClick r:id="" action="ppaction://noaction"/>
          </p:cNvPr>
          <p:cNvSpPr/>
          <p:nvPr/>
        </p:nvSpPr>
        <p:spPr>
          <a:xfrm>
            <a:off x="179512" y="5661248"/>
            <a:ext cx="251520"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512168"/>
          </a:xfrm>
        </p:spPr>
        <p:txBody>
          <a:bodyPr>
            <a:normAutofit fontScale="90000"/>
          </a:bodyPr>
          <a:lstStyle/>
          <a:p>
            <a:r>
              <a:rPr lang="en-US" sz="4800" b="1" dirty="0" smtClean="0">
                <a:solidFill>
                  <a:srgbClr val="7030A0"/>
                </a:solidFill>
              </a:rPr>
              <a:t>7. </a:t>
            </a:r>
            <a:r>
              <a:rPr lang="en-US" sz="5300" b="1" dirty="0" smtClean="0">
                <a:solidFill>
                  <a:srgbClr val="1C027C"/>
                </a:solidFill>
              </a:rPr>
              <a:t>Approaches to </a:t>
            </a:r>
            <a:r>
              <a:rPr lang="en-US" sz="5300" b="1" dirty="0" err="1" smtClean="0">
                <a:solidFill>
                  <a:srgbClr val="1C027C"/>
                </a:solidFill>
              </a:rPr>
              <a:t>Glycemic</a:t>
            </a:r>
            <a:r>
              <a:rPr lang="en-US" sz="5300" b="1" dirty="0" smtClean="0">
                <a:solidFill>
                  <a:srgbClr val="1C027C"/>
                </a:solidFill>
              </a:rPr>
              <a:t/>
            </a:r>
            <a:br>
              <a:rPr lang="en-US" sz="5300" b="1" dirty="0" smtClean="0">
                <a:solidFill>
                  <a:srgbClr val="1C027C"/>
                </a:solidFill>
              </a:rPr>
            </a:br>
            <a:r>
              <a:rPr lang="en-US" sz="5300" b="1" dirty="0" smtClean="0">
                <a:solidFill>
                  <a:srgbClr val="1C027C"/>
                </a:solidFill>
              </a:rPr>
              <a:t>Treatment</a:t>
            </a:r>
            <a:endParaRPr lang="fa-IR" sz="5300" b="1" dirty="0">
              <a:solidFill>
                <a:srgbClr val="1C027C"/>
              </a:solidFill>
            </a:endParaRPr>
          </a:p>
        </p:txBody>
      </p:sp>
      <p:sp>
        <p:nvSpPr>
          <p:cNvPr id="3" name="Rectangle 2"/>
          <p:cNvSpPr/>
          <p:nvPr/>
        </p:nvSpPr>
        <p:spPr>
          <a:xfrm>
            <a:off x="323528" y="3105835"/>
            <a:ext cx="8568952" cy="1261884"/>
          </a:xfrm>
          <a:prstGeom prst="rect">
            <a:avLst/>
          </a:prstGeom>
        </p:spPr>
        <p:txBody>
          <a:bodyPr wrap="square">
            <a:spAutoFit/>
          </a:bodyPr>
          <a:lstStyle/>
          <a:p>
            <a:pPr algn="l"/>
            <a:r>
              <a:rPr lang="en-US" sz="3600" i="1" dirty="0" smtClean="0">
                <a:solidFill>
                  <a:srgbClr val="002060"/>
                </a:solidFill>
              </a:rPr>
              <a:t>PHARMACOLOGICAL THERAPY FOR TYPE 2 DIABETES </a:t>
            </a:r>
            <a:r>
              <a:rPr lang="en-US" sz="4000" dirty="0" smtClean="0"/>
              <a:t>:</a:t>
            </a:r>
            <a:endParaRPr lang="fa-IR" sz="4000" dirty="0"/>
          </a:p>
        </p:txBody>
      </p:sp>
      <p:sp>
        <p:nvSpPr>
          <p:cNvPr id="4" name="Rectangle 3"/>
          <p:cNvSpPr/>
          <p:nvPr/>
        </p:nvSpPr>
        <p:spPr>
          <a:xfrm>
            <a:off x="467544" y="5085184"/>
            <a:ext cx="6048672" cy="1569660"/>
          </a:xfrm>
          <a:prstGeom prst="rect">
            <a:avLst/>
          </a:prstGeom>
        </p:spPr>
        <p:txBody>
          <a:bodyPr wrap="square">
            <a:spAutoFit/>
          </a:bodyPr>
          <a:lstStyle/>
          <a:p>
            <a:pPr algn="l"/>
            <a:r>
              <a:rPr lang="en-US" sz="2400" u="sng" dirty="0" smtClean="0">
                <a:solidFill>
                  <a:srgbClr val="1C027C"/>
                </a:solidFill>
              </a:rPr>
              <a:t>Initial Therapy</a:t>
            </a:r>
            <a:r>
              <a:rPr lang="fa-IR" sz="2400" u="sng" dirty="0" smtClean="0">
                <a:solidFill>
                  <a:srgbClr val="1C027C"/>
                </a:solidFill>
              </a:rPr>
              <a:t>-</a:t>
            </a:r>
            <a:endParaRPr lang="en-US" sz="2400" u="sng" dirty="0" smtClean="0">
              <a:solidFill>
                <a:srgbClr val="1C027C"/>
              </a:solidFill>
            </a:endParaRPr>
          </a:p>
          <a:p>
            <a:pPr algn="l"/>
            <a:r>
              <a:rPr lang="en-US" sz="2400" u="sng" dirty="0" smtClean="0">
                <a:solidFill>
                  <a:srgbClr val="1C027C"/>
                </a:solidFill>
              </a:rPr>
              <a:t>-Combination Therapy </a:t>
            </a:r>
            <a:endParaRPr lang="fa-IR" sz="2400" u="sng" dirty="0" smtClean="0">
              <a:solidFill>
                <a:srgbClr val="1C027C"/>
              </a:solidFill>
            </a:endParaRPr>
          </a:p>
          <a:p>
            <a:endParaRPr lang="en-US" sz="2400" dirty="0" smtClean="0"/>
          </a:p>
          <a:p>
            <a:endParaRPr lang="fa-IR" sz="2400" dirty="0"/>
          </a:p>
        </p:txBody>
      </p:sp>
      <p:sp>
        <p:nvSpPr>
          <p:cNvPr id="5" name="Rectangle 4"/>
          <p:cNvSpPr/>
          <p:nvPr/>
        </p:nvSpPr>
        <p:spPr>
          <a:xfrm>
            <a:off x="395536" y="476672"/>
            <a:ext cx="8136904" cy="158417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6563072" cy="1143000"/>
          </a:xfrm>
        </p:spPr>
        <p:txBody>
          <a:bodyPr/>
          <a:lstStyle/>
          <a:p>
            <a:pPr algn="l"/>
            <a:r>
              <a:rPr lang="en-US" sz="1800" b="1" dirty="0" err="1" smtClean="0">
                <a:solidFill>
                  <a:srgbClr val="023567"/>
                </a:solidFill>
                <a:effectLst>
                  <a:outerShdw blurRad="38100" dist="38100" dir="2700000" algn="tl">
                    <a:srgbClr val="000000"/>
                  </a:outerShdw>
                </a:effectLst>
                <a:latin typeface="Verdana" pitchFamily="34" charset="0"/>
              </a:rPr>
              <a:t>Antihyperglycemic</a:t>
            </a:r>
            <a:r>
              <a:rPr lang="en-US" sz="1800" b="1" dirty="0" smtClean="0">
                <a:solidFill>
                  <a:srgbClr val="023567"/>
                </a:solidFill>
                <a:effectLst>
                  <a:outerShdw blurRad="38100" dist="38100" dir="2700000" algn="tl">
                    <a:srgbClr val="000000"/>
                  </a:outerShdw>
                </a:effectLst>
                <a:latin typeface="Verdana" pitchFamily="34" charset="0"/>
              </a:rPr>
              <a:t> Therapy in Type 2 Diabetes</a:t>
            </a:r>
            <a:r>
              <a:rPr lang="en-US" b="1" dirty="0" smtClean="0">
                <a:solidFill>
                  <a:srgbClr val="023567"/>
                </a:solidFill>
                <a:effectLst>
                  <a:outerShdw blurRad="38100" dist="38100" dir="2700000" algn="tl">
                    <a:srgbClr val="000000"/>
                  </a:outerShdw>
                </a:effectLst>
                <a:latin typeface="Verdana" pitchFamily="34" charset="0"/>
              </a:rPr>
              <a:t/>
            </a:r>
            <a:br>
              <a:rPr lang="en-US" b="1" dirty="0" smtClean="0">
                <a:solidFill>
                  <a:srgbClr val="023567"/>
                </a:solidFill>
                <a:effectLst>
                  <a:outerShdw blurRad="38100" dist="38100" dir="2700000" algn="tl">
                    <a:srgbClr val="000000"/>
                  </a:outerShdw>
                </a:effectLst>
                <a:latin typeface="Verdana" pitchFamily="34" charset="0"/>
              </a:rPr>
            </a:br>
            <a:endParaRPr lang="fa-IR" dirty="0"/>
          </a:p>
        </p:txBody>
      </p:sp>
      <p:pic>
        <p:nvPicPr>
          <p:cNvPr id="1027" name="Picture 3"/>
          <p:cNvPicPr>
            <a:picLocks noChangeAspect="1" noChangeArrowheads="1"/>
          </p:cNvPicPr>
          <p:nvPr/>
        </p:nvPicPr>
        <p:blipFill>
          <a:blip r:embed="rId2" cstate="print"/>
          <a:srcRect/>
          <a:stretch>
            <a:fillRect/>
          </a:stretch>
        </p:blipFill>
        <p:spPr bwMode="auto">
          <a:xfrm>
            <a:off x="0" y="476672"/>
            <a:ext cx="9144000" cy="7309818"/>
          </a:xfrm>
          <a:prstGeom prst="rect">
            <a:avLst/>
          </a:prstGeom>
          <a:noFill/>
          <a:ln w="9525">
            <a:noFill/>
            <a:miter lim="800000"/>
            <a:headEnd/>
            <a:tailEnd/>
          </a:ln>
        </p:spPr>
      </p:pic>
      <p:cxnSp>
        <p:nvCxnSpPr>
          <p:cNvPr id="7" name="Straight Arrow Connector 6">
            <a:hlinkClick r:id="rId3" action="ppaction://hlinksldjump"/>
          </p:cNvPr>
          <p:cNvCxnSpPr/>
          <p:nvPr/>
        </p:nvCxnSpPr>
        <p:spPr>
          <a:xfrm>
            <a:off x="5580112" y="1052736"/>
            <a:ext cx="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a:hlinkClick r:id="rId4" action="ppaction://hlinksldjump"/>
          </p:cNvPr>
          <p:cNvSpPr/>
          <p:nvPr/>
        </p:nvSpPr>
        <p:spPr>
          <a:xfrm>
            <a:off x="8100392" y="1988840"/>
            <a:ext cx="7200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a:hlinkClick r:id="rId5" action="ppaction://hlinksldjump"/>
          </p:cNvPr>
          <p:cNvSpPr/>
          <p:nvPr/>
        </p:nvSpPr>
        <p:spPr>
          <a:xfrm>
            <a:off x="5724128" y="26369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a:hlinkClick r:id="rId6" action="ppaction://hlinksldjump"/>
          </p:cNvPr>
          <p:cNvSpPr/>
          <p:nvPr/>
        </p:nvSpPr>
        <p:spPr>
          <a:xfrm>
            <a:off x="4644008" y="26369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2" name="Straight Arrow Connector 11">
            <a:hlinkClick r:id="rId7" action="ppaction://hlinksldjump"/>
          </p:cNvPr>
          <p:cNvCxnSpPr/>
          <p:nvPr/>
        </p:nvCxnSpPr>
        <p:spPr>
          <a:xfrm>
            <a:off x="179512" y="2996952"/>
            <a:ext cx="14401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a:hlinkClick r:id="rId8" action="ppaction://hlinksldjump"/>
          </p:cNvPr>
          <p:cNvSpPr/>
          <p:nvPr/>
        </p:nvSpPr>
        <p:spPr>
          <a:xfrm>
            <a:off x="251520" y="32849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288032"/>
          </a:xfrm>
        </p:spPr>
        <p:txBody>
          <a:bodyPr/>
          <a:lstStyle/>
          <a:p>
            <a:r>
              <a:rPr lang="en-US" sz="2000" b="1" dirty="0" smtClean="0">
                <a:solidFill>
                  <a:schemeClr val="bg1">
                    <a:lumMod val="10000"/>
                  </a:schemeClr>
                </a:solidFill>
                <a:effectLst>
                  <a:outerShdw blurRad="38100" dist="38100" dir="2700000" algn="tl">
                    <a:srgbClr val="000000">
                      <a:alpha val="43137"/>
                    </a:srgbClr>
                  </a:outerShdw>
                </a:effectLst>
              </a:rPr>
              <a:t>Approach To Starting and Adjusting Insulin in Type 2 Diabetes</a:t>
            </a:r>
            <a:endParaRPr lang="fa-IR" sz="2000" dirty="0">
              <a:solidFill>
                <a:schemeClr val="bg1">
                  <a:lumMod val="10000"/>
                </a:schemeClr>
              </a:solidFill>
              <a:effectLst>
                <a:outerShdw blurRad="38100" dist="38100" dir="2700000" algn="tl">
                  <a:srgbClr val="000000">
                    <a:alpha val="43137"/>
                  </a:srgbClr>
                </a:outerShdw>
              </a:effectLst>
            </a:endParaRPr>
          </a:p>
        </p:txBody>
      </p:sp>
      <p:pic>
        <p:nvPicPr>
          <p:cNvPr id="11265" name="Picture 1"/>
          <p:cNvPicPr>
            <a:picLocks noChangeAspect="1" noChangeArrowheads="1"/>
          </p:cNvPicPr>
          <p:nvPr/>
        </p:nvPicPr>
        <p:blipFill>
          <a:blip r:embed="rId2" cstate="print"/>
          <a:srcRect/>
          <a:stretch>
            <a:fillRect/>
          </a:stretch>
        </p:blipFill>
        <p:spPr bwMode="auto">
          <a:xfrm>
            <a:off x="0" y="548680"/>
            <a:ext cx="9144000" cy="6309320"/>
          </a:xfrm>
          <a:prstGeom prst="rect">
            <a:avLst/>
          </a:prstGeom>
          <a:noFill/>
          <a:ln w="9525">
            <a:noFill/>
            <a:miter lim="800000"/>
            <a:headEnd/>
            <a:tailEnd/>
          </a:ln>
        </p:spPr>
      </p:pic>
      <p:sp>
        <p:nvSpPr>
          <p:cNvPr id="4" name="Oval 3">
            <a:hlinkClick r:id="rId3" action="ppaction://hlinksldjump"/>
          </p:cNvPr>
          <p:cNvSpPr/>
          <p:nvPr/>
        </p:nvSpPr>
        <p:spPr>
          <a:xfrm>
            <a:off x="5292080" y="285293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648072"/>
          </a:xfrm>
        </p:spPr>
        <p:txBody>
          <a:bodyPr>
            <a:noAutofit/>
          </a:bodyPr>
          <a:lstStyle/>
          <a:p>
            <a:r>
              <a:rPr lang="en-US" sz="3600" b="1" dirty="0" smtClean="0">
                <a:solidFill>
                  <a:srgbClr val="023567"/>
                </a:solidFill>
              </a:rPr>
              <a:t>8. CARDIOVASCULAR DISEASE AND RISK MANAGEMENT</a:t>
            </a:r>
            <a:endParaRPr lang="fa-IR" sz="3600" dirty="0"/>
          </a:p>
        </p:txBody>
      </p:sp>
      <p:sp>
        <p:nvSpPr>
          <p:cNvPr id="4" name="Rectangle 3"/>
          <p:cNvSpPr/>
          <p:nvPr/>
        </p:nvSpPr>
        <p:spPr>
          <a:xfrm>
            <a:off x="323528" y="1628800"/>
            <a:ext cx="8352928" cy="4308872"/>
          </a:xfrm>
          <a:prstGeom prst="rect">
            <a:avLst/>
          </a:prstGeom>
        </p:spPr>
        <p:txBody>
          <a:bodyPr wrap="square">
            <a:spAutoFit/>
          </a:bodyPr>
          <a:lstStyle/>
          <a:p>
            <a:pPr algn="l"/>
            <a:endParaRPr lang="fa-IR" sz="2000" b="1" dirty="0" smtClean="0">
              <a:solidFill>
                <a:srgbClr val="008000"/>
              </a:solidFill>
            </a:endParaRPr>
          </a:p>
          <a:p>
            <a:pPr algn="ctr"/>
            <a:endParaRPr lang="fa-IR" sz="2400" b="1" dirty="0" smtClean="0">
              <a:solidFill>
                <a:srgbClr val="008000"/>
              </a:solidFill>
            </a:endParaRPr>
          </a:p>
          <a:p>
            <a:pPr algn="ctr"/>
            <a:endParaRPr lang="fa-IR" sz="2400" b="1" dirty="0" smtClean="0">
              <a:solidFill>
                <a:srgbClr val="008000"/>
              </a:solidFill>
            </a:endParaRPr>
          </a:p>
          <a:p>
            <a:pPr algn="ctr"/>
            <a:r>
              <a:rPr lang="en-US" sz="2400" b="1" dirty="0" smtClean="0">
                <a:solidFill>
                  <a:srgbClr val="008000"/>
                </a:solidFill>
              </a:rPr>
              <a:t>HYPERTENSION / BLOOD PRESSURE CONTROL</a:t>
            </a:r>
          </a:p>
          <a:p>
            <a:pPr algn="l"/>
            <a:endParaRPr lang="en-US" b="1" dirty="0" smtClean="0"/>
          </a:p>
          <a:p>
            <a:pPr algn="l"/>
            <a:endParaRPr lang="en-US" b="1" dirty="0" smtClean="0"/>
          </a:p>
          <a:p>
            <a:pPr algn="l"/>
            <a:endParaRPr lang="en-US" b="1" dirty="0" smtClean="0"/>
          </a:p>
          <a:p>
            <a:pPr algn="l"/>
            <a:r>
              <a:rPr lang="en-US" sz="2000" b="1" dirty="0" smtClean="0"/>
              <a:t>Recommendations</a:t>
            </a:r>
          </a:p>
          <a:p>
            <a:pPr algn="l"/>
            <a:endParaRPr lang="fa-IR" u="sng" dirty="0" smtClean="0"/>
          </a:p>
          <a:p>
            <a:pPr algn="l"/>
            <a:r>
              <a:rPr lang="en-US" b="1" u="sng" dirty="0" smtClean="0">
                <a:solidFill>
                  <a:srgbClr val="1C027C"/>
                </a:solidFill>
              </a:rPr>
              <a:t>Screening and Diagnosis</a:t>
            </a:r>
          </a:p>
          <a:p>
            <a:pPr algn="l"/>
            <a:r>
              <a:rPr lang="en-US" dirty="0" smtClean="0"/>
              <a:t>* </a:t>
            </a:r>
            <a:r>
              <a:rPr lang="en-US" dirty="0" smtClean="0">
                <a:solidFill>
                  <a:srgbClr val="1C027C"/>
                </a:solidFill>
              </a:rPr>
              <a:t>Blood pressure should be measured at every routine visit. Patients found to</a:t>
            </a:r>
          </a:p>
          <a:p>
            <a:pPr algn="l"/>
            <a:r>
              <a:rPr lang="en-US" dirty="0" smtClean="0">
                <a:solidFill>
                  <a:srgbClr val="1C027C"/>
                </a:solidFill>
              </a:rPr>
              <a:t>have elevated blood pressure should have blood pressure confirmed on a</a:t>
            </a:r>
          </a:p>
          <a:p>
            <a:pPr algn="l"/>
            <a:r>
              <a:rPr lang="en-US" dirty="0" smtClean="0">
                <a:solidFill>
                  <a:srgbClr val="1C027C"/>
                </a:solidFill>
              </a:rPr>
              <a:t>separate day</a:t>
            </a:r>
            <a:r>
              <a:rPr lang="en-US" dirty="0" smtClean="0"/>
              <a:t>. </a:t>
            </a:r>
            <a:r>
              <a:rPr lang="en-US" b="1" dirty="0" smtClean="0">
                <a:solidFill>
                  <a:srgbClr val="FF0000"/>
                </a:solidFill>
              </a:rPr>
              <a:t>B</a:t>
            </a:r>
          </a:p>
          <a:p>
            <a:pPr algn="l"/>
            <a:endParaRPr lang="fa-IR" dirty="0"/>
          </a:p>
        </p:txBody>
      </p:sp>
      <p:sp>
        <p:nvSpPr>
          <p:cNvPr id="5" name="Rectangle 4"/>
          <p:cNvSpPr/>
          <p:nvPr/>
        </p:nvSpPr>
        <p:spPr>
          <a:xfrm>
            <a:off x="611560" y="188640"/>
            <a:ext cx="7992888"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lstStyle/>
          <a:p>
            <a:r>
              <a:rPr lang="en-US" sz="2800" b="1" dirty="0" smtClean="0">
                <a:solidFill>
                  <a:srgbClr val="008000"/>
                </a:solidFill>
              </a:rPr>
              <a:t>HYPERTENSION / BLOOD PRESSURE CONTROL</a:t>
            </a:r>
            <a:endParaRPr lang="fa-IR" sz="2800" dirty="0"/>
          </a:p>
        </p:txBody>
      </p:sp>
      <p:sp>
        <p:nvSpPr>
          <p:cNvPr id="3" name="Content Placeholder 2"/>
          <p:cNvSpPr txBox="1">
            <a:spLocks/>
          </p:cNvSpPr>
          <p:nvPr/>
        </p:nvSpPr>
        <p:spPr bwMode="auto">
          <a:xfrm>
            <a:off x="467544" y="1556792"/>
            <a:ext cx="8229600" cy="3614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1" eaLnBrk="1" fontAlgn="base" latinLnBrk="0" hangingPunct="1">
              <a:lnSpc>
                <a:spcPct val="80000"/>
              </a:lnSpc>
              <a:spcBef>
                <a:spcPct val="20000"/>
              </a:spcBef>
              <a:spcAft>
                <a:spcPct val="0"/>
              </a:spcAft>
              <a:buClr>
                <a:srgbClr val="FFD937"/>
              </a:buClr>
              <a:buSzTx/>
              <a:buFont typeface="Arial" pitchFamily="34" charset="0"/>
              <a:buNone/>
              <a:tabLst/>
              <a:defRPr/>
            </a:pPr>
            <a:r>
              <a:rPr kumimoji="0" lang="en-US" sz="2400" b="1" i="0" u="none" strike="noStrike" kern="1200" cap="none" spc="0" normalizeH="0" baseline="0" noProof="0" dirty="0" smtClean="0">
                <a:ln>
                  <a:noFill/>
                </a:ln>
                <a:solidFill>
                  <a:srgbClr val="1C027C"/>
                </a:solidFill>
                <a:effectLst>
                  <a:outerShdw blurRad="38100" dist="38100" dir="2700000" algn="tl">
                    <a:srgbClr val="000000">
                      <a:alpha val="43137"/>
                    </a:srgbClr>
                  </a:outerShdw>
                </a:effectLst>
                <a:uLnTx/>
                <a:uFillTx/>
                <a:latin typeface="+mn-lt"/>
                <a:ea typeface="+mn-ea"/>
                <a:cs typeface="+mn-cs"/>
              </a:rPr>
              <a:t>Goals</a:t>
            </a:r>
          </a:p>
          <a:p>
            <a:pPr marL="342900" marR="0" lvl="0" indent="-342900" algn="l" defTabSz="914400" rtl="1" eaLnBrk="1" fontAlgn="base" latinLnBrk="0" hangingPunct="1">
              <a:lnSpc>
                <a:spcPct val="80000"/>
              </a:lnSpc>
              <a:spcBef>
                <a:spcPct val="20000"/>
              </a:spcBef>
              <a:spcAft>
                <a:spcPct val="0"/>
              </a:spcAft>
              <a:buClr>
                <a:srgbClr val="FFD937"/>
              </a:buClr>
              <a:buSzTx/>
              <a:tabLst/>
              <a:defRPr/>
            </a:pPr>
            <a:endParaRPr kumimoji="0" lang="en-US" sz="20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tabLst/>
              <a:defRPr/>
            </a:pPr>
            <a:r>
              <a:rPr kumimoji="0" lang="en-US" sz="2000" b="0" i="0" u="none" strike="noStrike" kern="1200" cap="none" spc="0" normalizeH="0" baseline="0" noProof="0" dirty="0" smtClean="0">
                <a:ln>
                  <a:noFill/>
                </a:ln>
                <a:solidFill>
                  <a:srgbClr val="1C027C"/>
                </a:solidFill>
                <a:effectLst/>
                <a:uLnTx/>
                <a:uFillTx/>
                <a:latin typeface="+mn-lt"/>
                <a:ea typeface="+mn-ea"/>
                <a:cs typeface="+mn-cs"/>
              </a:rPr>
              <a:t>* People with diabetes and hypertension should be treated to a systolic blood pressure goal of </a:t>
            </a:r>
            <a:r>
              <a:rPr kumimoji="0" lang="en-US" sz="2000" b="1" i="0" u="none" strike="noStrike" kern="1200" cap="none" spc="0" normalizeH="0" baseline="0" noProof="0" dirty="0" smtClean="0">
                <a:ln>
                  <a:noFill/>
                </a:ln>
                <a:solidFill>
                  <a:srgbClr val="1C027C"/>
                </a:solidFill>
                <a:effectLst/>
                <a:uLnTx/>
                <a:uFillTx/>
                <a:latin typeface="+mn-lt"/>
                <a:ea typeface="+mn-ea"/>
                <a:cs typeface="+mn-cs"/>
              </a:rPr>
              <a:t>&lt;140 mmHg </a:t>
            </a:r>
            <a:r>
              <a:rPr kumimoji="0" lang="en-US" sz="2400" b="1" i="0" u="none" strike="noStrike" kern="1200" cap="none" spc="0" normalizeH="0" baseline="0" noProof="0" dirty="0" smtClean="0">
                <a:ln>
                  <a:noFill/>
                </a:ln>
                <a:solidFill>
                  <a:srgbClr val="66103D"/>
                </a:solidFill>
                <a:effectLst/>
                <a:uLnTx/>
                <a:uFillTx/>
                <a:latin typeface="+mn-lt"/>
                <a:ea typeface="+mn-ea"/>
                <a:cs typeface="+mn-cs"/>
              </a:rPr>
              <a:t>.</a:t>
            </a:r>
            <a:r>
              <a:rPr kumimoji="0" lang="en-US" i="0" u="none" strike="noStrike" kern="1200" cap="none" spc="0" normalizeH="0" baseline="0" noProof="0" dirty="0" smtClean="0">
                <a:ln>
                  <a:noFill/>
                </a:ln>
                <a:solidFill>
                  <a:srgbClr val="FF0000"/>
                </a:solidFill>
                <a:effectLst/>
                <a:uLnTx/>
                <a:uFillTx/>
                <a:latin typeface="+mn-lt"/>
                <a:ea typeface="+mn-ea"/>
                <a:cs typeface="+mn-cs"/>
              </a:rPr>
              <a:t>A</a:t>
            </a:r>
          </a:p>
          <a:p>
            <a:pPr marL="342900" marR="0" lvl="0" indent="-342900" algn="l" defTabSz="914400" rtl="1" eaLnBrk="1" fontAlgn="base" latinLnBrk="0" hangingPunct="1">
              <a:lnSpc>
                <a:spcPct val="80000"/>
              </a:lnSpc>
              <a:spcBef>
                <a:spcPct val="20000"/>
              </a:spcBef>
              <a:spcAft>
                <a:spcPct val="0"/>
              </a:spcAft>
              <a:buClr>
                <a:srgbClr val="FFD937"/>
              </a:buClr>
              <a:buSzTx/>
              <a:tabLst/>
              <a:defRPr/>
            </a:pPr>
            <a:endParaRPr kumimoji="0" lang="fa-IR" sz="20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tabLst/>
              <a:defRPr/>
            </a:pPr>
            <a:r>
              <a:rPr kumimoji="0" lang="en-US" sz="2000" b="0" i="0" u="none" strike="noStrike" kern="1200" cap="none" spc="0" normalizeH="0" baseline="0" noProof="0" dirty="0" smtClean="0">
                <a:ln>
                  <a:noFill/>
                </a:ln>
                <a:solidFill>
                  <a:srgbClr val="1C027C"/>
                </a:solidFill>
                <a:effectLst/>
                <a:uLnTx/>
                <a:uFillTx/>
                <a:latin typeface="+mn-lt"/>
                <a:ea typeface="+mn-ea"/>
                <a:cs typeface="+mn-cs"/>
              </a:rPr>
              <a:t>* Lower systolic targets, such as </a:t>
            </a:r>
            <a:r>
              <a:rPr kumimoji="0" lang="en-US" sz="2000" b="1" i="0" u="none" strike="noStrike" kern="1200" cap="none" spc="0" normalizeH="0" baseline="0" noProof="0" dirty="0" smtClean="0">
                <a:ln>
                  <a:noFill/>
                </a:ln>
                <a:solidFill>
                  <a:srgbClr val="1C027C"/>
                </a:solidFill>
                <a:effectLst/>
                <a:uLnTx/>
                <a:uFillTx/>
                <a:latin typeface="+mn-lt"/>
                <a:ea typeface="+mn-ea"/>
                <a:cs typeface="+mn-cs"/>
              </a:rPr>
              <a:t>&lt;130 </a:t>
            </a:r>
            <a:r>
              <a:rPr kumimoji="0" lang="en-US" sz="2000" b="0" i="0" u="none" strike="noStrike" kern="1200" cap="none" spc="0" normalizeH="0" baseline="0" noProof="0" dirty="0" smtClean="0">
                <a:ln>
                  <a:noFill/>
                </a:ln>
                <a:solidFill>
                  <a:srgbClr val="1C027C"/>
                </a:solidFill>
                <a:effectLst/>
                <a:uLnTx/>
                <a:uFillTx/>
                <a:latin typeface="+mn-lt"/>
                <a:ea typeface="+mn-ea"/>
                <a:cs typeface="+mn-cs"/>
              </a:rPr>
              <a:t>mmHg, may be appropriate for certain individuals, such as younger patients, if it can be achieved without undue treatment burden .</a:t>
            </a:r>
            <a:r>
              <a:rPr kumimoji="0" lang="en-US" i="0" u="none" strike="noStrike" kern="1200" cap="none" spc="0" normalizeH="0" baseline="0" noProof="0" dirty="0" smtClean="0">
                <a:ln>
                  <a:noFill/>
                </a:ln>
                <a:solidFill>
                  <a:srgbClr val="FF0000"/>
                </a:solidFill>
                <a:effectLst/>
                <a:uLnTx/>
                <a:uFillTx/>
                <a:latin typeface="+mn-lt"/>
                <a:ea typeface="+mn-ea"/>
                <a:cs typeface="+mn-cs"/>
              </a:rPr>
              <a:t>C</a:t>
            </a:r>
          </a:p>
          <a:p>
            <a:pPr marL="342900" marR="0" lvl="0" indent="-342900" algn="l" defTabSz="914400" rtl="1" eaLnBrk="1" fontAlgn="base" latinLnBrk="0" hangingPunct="1">
              <a:lnSpc>
                <a:spcPct val="80000"/>
              </a:lnSpc>
              <a:spcBef>
                <a:spcPct val="20000"/>
              </a:spcBef>
              <a:spcAft>
                <a:spcPct val="0"/>
              </a:spcAft>
              <a:buClr>
                <a:srgbClr val="FFD937"/>
              </a:buClr>
              <a:buSzTx/>
              <a:tabLst/>
              <a:defRPr/>
            </a:pPr>
            <a:endParaRPr kumimoji="0" lang="fa-IR" sz="20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tabLst/>
              <a:defRPr/>
            </a:pPr>
            <a:r>
              <a:rPr kumimoji="0" lang="en-US" sz="2000" b="0" i="0" u="none" strike="noStrike" kern="1200" cap="none" spc="0" normalizeH="0" baseline="0" noProof="0" dirty="0" smtClean="0">
                <a:ln>
                  <a:noFill/>
                </a:ln>
                <a:solidFill>
                  <a:srgbClr val="1C027C"/>
                </a:solidFill>
                <a:effectLst/>
                <a:uLnTx/>
                <a:uFillTx/>
                <a:latin typeface="+mn-lt"/>
                <a:ea typeface="+mn-ea"/>
                <a:cs typeface="+mn-cs"/>
              </a:rPr>
              <a:t>* Patients with diabetes should be treated to a diastolic blood pressure </a:t>
            </a:r>
            <a:r>
              <a:rPr kumimoji="0" lang="en-US" sz="2400" b="1" i="0" u="none" strike="noStrike" kern="1200" cap="none" spc="0" normalizeH="0" baseline="0" noProof="0" dirty="0" smtClean="0">
                <a:ln>
                  <a:noFill/>
                </a:ln>
                <a:solidFill>
                  <a:schemeClr val="tx2">
                    <a:lumMod val="75000"/>
                  </a:schemeClr>
                </a:solidFill>
                <a:effectLst/>
                <a:uLnTx/>
                <a:uFillTx/>
                <a:latin typeface="+mn-lt"/>
                <a:ea typeface="+mn-ea"/>
                <a:cs typeface="+mn-cs"/>
              </a:rPr>
              <a:t>&lt;90 mmHg .</a:t>
            </a:r>
            <a:r>
              <a:rPr kumimoji="0" lang="en-US" i="0" u="none" strike="noStrike" kern="1200" cap="none" spc="0" normalizeH="0" baseline="0" noProof="0" dirty="0" smtClean="0">
                <a:ln>
                  <a:noFill/>
                </a:ln>
                <a:solidFill>
                  <a:srgbClr val="FF0000"/>
                </a:solidFill>
                <a:effectLst/>
                <a:uLnTx/>
                <a:uFillTx/>
                <a:latin typeface="+mn-lt"/>
                <a:ea typeface="+mn-ea"/>
                <a:cs typeface="+mn-cs"/>
              </a:rPr>
              <a:t>A</a:t>
            </a:r>
          </a:p>
          <a:p>
            <a:pPr marL="342900" marR="0" lvl="0" indent="-342900" algn="l" defTabSz="914400" rtl="1" eaLnBrk="1" fontAlgn="base" latinLnBrk="0" hangingPunct="1">
              <a:lnSpc>
                <a:spcPct val="80000"/>
              </a:lnSpc>
              <a:spcBef>
                <a:spcPct val="20000"/>
              </a:spcBef>
              <a:spcAft>
                <a:spcPct val="0"/>
              </a:spcAft>
              <a:buClr>
                <a:srgbClr val="FFD937"/>
              </a:buClr>
              <a:buSzTx/>
              <a:tabLst/>
              <a:defRPr/>
            </a:pPr>
            <a:endParaRPr kumimoji="0" lang="en-US" sz="20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tabLst/>
              <a:defRPr/>
            </a:pPr>
            <a:r>
              <a:rPr kumimoji="0" lang="en-US" sz="2000" b="0" i="0" u="none" strike="noStrike" kern="1200" cap="none" spc="0" normalizeH="0" baseline="0" noProof="0" dirty="0" smtClean="0">
                <a:ln>
                  <a:noFill/>
                </a:ln>
                <a:solidFill>
                  <a:srgbClr val="1C027C"/>
                </a:solidFill>
                <a:effectLst/>
                <a:uLnTx/>
                <a:uFillTx/>
                <a:latin typeface="+mn-lt"/>
                <a:ea typeface="+mn-ea"/>
                <a:cs typeface="+mn-cs"/>
              </a:rPr>
              <a:t>* Lower diastolic targets, such as </a:t>
            </a:r>
            <a:r>
              <a:rPr kumimoji="0" lang="en-US" sz="2000" b="1" i="0" u="none" strike="noStrike" kern="1200" cap="none" spc="0" normalizeH="0" baseline="0" noProof="0" dirty="0" smtClean="0">
                <a:ln>
                  <a:noFill/>
                </a:ln>
                <a:solidFill>
                  <a:srgbClr val="1C027C"/>
                </a:solidFill>
                <a:effectLst/>
                <a:uLnTx/>
                <a:uFillTx/>
                <a:latin typeface="+mn-lt"/>
                <a:ea typeface="+mn-ea"/>
                <a:cs typeface="+mn-cs"/>
              </a:rPr>
              <a:t>&lt;80 </a:t>
            </a:r>
            <a:r>
              <a:rPr kumimoji="0" lang="en-US" sz="2000" b="0" i="0" u="none" strike="noStrike" kern="1200" cap="none" spc="0" normalizeH="0" baseline="0" noProof="0" dirty="0" smtClean="0">
                <a:ln>
                  <a:noFill/>
                </a:ln>
                <a:solidFill>
                  <a:srgbClr val="1C027C"/>
                </a:solidFill>
                <a:effectLst/>
                <a:uLnTx/>
                <a:uFillTx/>
                <a:latin typeface="+mn-lt"/>
                <a:ea typeface="+mn-ea"/>
                <a:cs typeface="+mn-cs"/>
              </a:rPr>
              <a:t>mmHg, may be appropriate for</a:t>
            </a:r>
          </a:p>
          <a:p>
            <a:pPr marL="342900" marR="0" lvl="0" indent="-342900" algn="l" defTabSz="914400" rtl="1" eaLnBrk="1" fontAlgn="base" latinLnBrk="0" hangingPunct="1">
              <a:lnSpc>
                <a:spcPct val="80000"/>
              </a:lnSpc>
              <a:spcBef>
                <a:spcPct val="20000"/>
              </a:spcBef>
              <a:spcAft>
                <a:spcPct val="0"/>
              </a:spcAft>
              <a:buClr>
                <a:srgbClr val="FFD937"/>
              </a:buClr>
              <a:buSzTx/>
              <a:tabLst/>
              <a:defRPr/>
            </a:pPr>
            <a:r>
              <a:rPr kumimoji="0" lang="en-US" sz="2000" b="0" i="0" u="none" strike="noStrike" kern="1200" cap="none" spc="0" normalizeH="0" baseline="0" noProof="0" dirty="0" smtClean="0">
                <a:ln>
                  <a:noFill/>
                </a:ln>
                <a:solidFill>
                  <a:srgbClr val="1C027C"/>
                </a:solidFill>
                <a:effectLst/>
                <a:uLnTx/>
                <a:uFillTx/>
                <a:latin typeface="+mn-lt"/>
                <a:ea typeface="+mn-ea"/>
                <a:cs typeface="+mn-cs"/>
              </a:rPr>
              <a:t> certain individuals, such as younger patients, if it can be achieved without undue treatment burden .</a:t>
            </a:r>
            <a:r>
              <a:rPr kumimoji="0" lang="en-US" i="0" u="none" strike="noStrike" kern="1200" cap="none" spc="0" normalizeH="0" baseline="0" noProof="0" dirty="0" smtClean="0">
                <a:ln>
                  <a:noFill/>
                </a:ln>
                <a:solidFill>
                  <a:srgbClr val="FF0000"/>
                </a:solidFill>
                <a:effectLst/>
                <a:uLnTx/>
                <a:uFillTx/>
                <a:latin typeface="+mn-lt"/>
                <a:ea typeface="+mn-ea"/>
                <a:cs typeface="+mn-cs"/>
              </a:rPr>
              <a:t>B</a:t>
            </a:r>
          </a:p>
          <a:p>
            <a:pPr marL="342900" marR="0" lvl="0" indent="-342900" algn="r" defTabSz="914400" rtl="1" eaLnBrk="1" fontAlgn="base" latinLnBrk="0" hangingPunct="1">
              <a:lnSpc>
                <a:spcPct val="80000"/>
              </a:lnSpc>
              <a:spcBef>
                <a:spcPct val="20000"/>
              </a:spcBef>
              <a:spcAft>
                <a:spcPct val="0"/>
              </a:spcAft>
              <a:buClr>
                <a:srgbClr val="FFD937"/>
              </a:buClr>
              <a:buSzTx/>
              <a:buFontTx/>
              <a:buChar char="•"/>
              <a:tabLst/>
              <a:defRPr/>
            </a:pPr>
            <a:endParaRPr kumimoji="0" lang="en-US" sz="2000" b="1" i="0" u="none" strike="noStrike" kern="1200" cap="none" spc="0" normalizeH="0" baseline="0" noProof="0" dirty="0">
              <a:ln>
                <a:noFill/>
              </a:ln>
              <a:solidFill>
                <a:srgbClr val="F8C20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467544" y="1844824"/>
          <a:ext cx="8229600" cy="4648200"/>
        </p:xfrm>
        <a:graphic>
          <a:graphicData uri="http://schemas.openxmlformats.org/drawingml/2006/table">
            <a:tbl>
              <a:tblPr>
                <a:tableStyleId>{B301B821-A1FF-4177-AEE7-76D212191A09}</a:tableStyleId>
              </a:tblPr>
              <a:tblGrid>
                <a:gridCol w="1524000"/>
                <a:gridCol w="6705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bg1">
                              <a:lumMod val="10000"/>
                            </a:schemeClr>
                          </a:solidFill>
                          <a:effectLst>
                            <a:outerShdw blurRad="38100" dist="38100" dir="2700000" algn="tl">
                              <a:srgbClr val="000000"/>
                            </a:outerShdw>
                          </a:effectLst>
                        </a:rPr>
                        <a:t>Level of Evidence</a:t>
                      </a:r>
                      <a:endParaRPr kumimoji="0" lang="en-US" sz="2000" b="0" i="0" u="none" strike="noStrike" cap="none" normalizeH="0" baseline="0" dirty="0" smtClean="0">
                        <a:ln>
                          <a:noFill/>
                        </a:ln>
                        <a:solidFill>
                          <a:schemeClr val="bg1">
                            <a:lumMod val="10000"/>
                          </a:schemeClr>
                        </a:solidFill>
                        <a:effectLst>
                          <a:outerShdw blurRad="38100" dist="38100" dir="2700000" algn="tl">
                            <a:srgbClr val="000000"/>
                          </a:outerShdw>
                        </a:effectLst>
                        <a:latin typeface="Verdana"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smtClean="0">
                          <a:ln>
                            <a:noFill/>
                          </a:ln>
                          <a:effectLst>
                            <a:outerShdw blurRad="38100" dist="38100" dir="2700000" algn="tl">
                              <a:srgbClr val="000000"/>
                            </a:outerShdw>
                          </a:effectLst>
                        </a:rPr>
                        <a:t/>
                      </a:r>
                      <a:br>
                        <a:rPr kumimoji="0" lang="en-US" sz="2000" u="none" strike="noStrike" cap="none" normalizeH="0" baseline="0" dirty="0" smtClean="0">
                          <a:ln>
                            <a:noFill/>
                          </a:ln>
                          <a:effectLst>
                            <a:outerShdw blurRad="38100" dist="38100" dir="2700000" algn="tl">
                              <a:srgbClr val="000000"/>
                            </a:outerShdw>
                          </a:effectLst>
                        </a:rPr>
                      </a:br>
                      <a:r>
                        <a:rPr kumimoji="0" lang="en-US" sz="2000" u="none" strike="noStrike" cap="none" normalizeH="0" baseline="0" dirty="0" smtClean="0">
                          <a:ln>
                            <a:noFill/>
                          </a:ln>
                          <a:solidFill>
                            <a:schemeClr val="bg1">
                              <a:lumMod val="10000"/>
                            </a:schemeClr>
                          </a:solidFill>
                          <a:effectLst>
                            <a:outerShdw blurRad="38100" dist="38100" dir="2700000" algn="tl">
                              <a:srgbClr val="000000"/>
                            </a:outerShdw>
                          </a:effectLst>
                        </a:rPr>
                        <a:t>Description</a:t>
                      </a:r>
                      <a:endParaRPr kumimoji="0" lang="en-US" sz="2000" b="0" i="0" u="none" strike="noStrike" cap="none" normalizeH="0" baseline="0" dirty="0" smtClean="0">
                        <a:ln>
                          <a:noFill/>
                        </a:ln>
                        <a:solidFill>
                          <a:schemeClr val="bg1">
                            <a:lumMod val="10000"/>
                          </a:schemeClr>
                        </a:solidFill>
                        <a:effectLst>
                          <a:outerShdw blurRad="38100" dist="38100" dir="2700000" algn="tl">
                            <a:srgbClr val="000000"/>
                          </a:outerShdw>
                        </a:effectLst>
                        <a:latin typeface="Verdana" pitchFamily="34" charset="0"/>
                        <a:cs typeface="Arial" pitchFamily="34" charset="0"/>
                      </a:endParaRPr>
                    </a:p>
                  </a:txBody>
                  <a:tcP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1C027C"/>
                          </a:solidFill>
                          <a:effectLst/>
                        </a:rPr>
                        <a:t>A</a:t>
                      </a:r>
                      <a:endParaRPr kumimoji="0" lang="en-US" sz="2000" b="1" i="0" u="none" strike="noStrike" cap="none" normalizeH="0" baseline="0" dirty="0" smtClean="0">
                        <a:ln>
                          <a:noFill/>
                        </a:ln>
                        <a:solidFill>
                          <a:srgbClr val="1C027C"/>
                        </a:solidFill>
                        <a:effectLst/>
                        <a:latin typeface="Verdana"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sz="2000" u="none" strike="noStrike" cap="none" normalizeH="0" baseline="0" dirty="0" smtClean="0">
                          <a:ln>
                            <a:noFill/>
                          </a:ln>
                          <a:solidFill>
                            <a:srgbClr val="1C027C"/>
                          </a:solidFill>
                          <a:effectLst/>
                        </a:rPr>
                        <a:t>Clear or supportive evidence from adequately powered well-conducted, </a:t>
                      </a:r>
                      <a:r>
                        <a:rPr kumimoji="0" lang="en-US" sz="2000" u="none" strike="noStrike" cap="none" normalizeH="0" baseline="0" dirty="0" err="1" smtClean="0">
                          <a:ln>
                            <a:noFill/>
                          </a:ln>
                          <a:solidFill>
                            <a:srgbClr val="1C027C"/>
                          </a:solidFill>
                          <a:effectLst/>
                        </a:rPr>
                        <a:t>generalizable</a:t>
                      </a:r>
                      <a:r>
                        <a:rPr kumimoji="0" lang="en-US" sz="2000" u="none" strike="noStrike" cap="none" normalizeH="0" baseline="0" dirty="0" smtClean="0">
                          <a:ln>
                            <a:noFill/>
                          </a:ln>
                          <a:solidFill>
                            <a:srgbClr val="1C027C"/>
                          </a:solidFill>
                          <a:effectLst/>
                        </a:rPr>
                        <a:t>, randomized controlled trials</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u="none" strike="noStrike" cap="none" normalizeH="0" baseline="0" dirty="0" smtClean="0">
                          <a:ln>
                            <a:noFill/>
                          </a:ln>
                          <a:solidFill>
                            <a:srgbClr val="1C027C"/>
                          </a:solidFill>
                          <a:effectLst/>
                        </a:rPr>
                        <a:t>Compelling </a:t>
                      </a:r>
                      <a:r>
                        <a:rPr kumimoji="0" lang="en-US" sz="2000" u="none" strike="noStrike" cap="none" normalizeH="0" baseline="0" dirty="0" err="1" smtClean="0">
                          <a:ln>
                            <a:noFill/>
                          </a:ln>
                          <a:solidFill>
                            <a:srgbClr val="1C027C"/>
                          </a:solidFill>
                          <a:effectLst/>
                        </a:rPr>
                        <a:t>nonexperimental</a:t>
                      </a:r>
                      <a:r>
                        <a:rPr kumimoji="0" lang="en-US" sz="2000" u="none" strike="noStrike" cap="none" normalizeH="0" baseline="0" dirty="0" smtClean="0">
                          <a:ln>
                            <a:noFill/>
                          </a:ln>
                          <a:solidFill>
                            <a:srgbClr val="1C027C"/>
                          </a:solidFill>
                          <a:effectLst/>
                        </a:rPr>
                        <a:t> evidence</a:t>
                      </a:r>
                      <a:r>
                        <a:rPr kumimoji="0" lang="en-US" sz="2000" u="none" strike="noStrike" cap="none" normalizeH="0" baseline="0" dirty="0" smtClean="0">
                          <a:ln>
                            <a:noFill/>
                          </a:ln>
                          <a:effectLst/>
                        </a:rPr>
                        <a:t> </a:t>
                      </a:r>
                      <a:endParaRPr kumimoji="0" lang="en-US" sz="2000" b="0" i="0" u="none" strike="noStrike" cap="none" normalizeH="0" baseline="0" dirty="0" smtClean="0">
                        <a:ln>
                          <a:noFill/>
                        </a:ln>
                        <a:solidFill>
                          <a:srgbClr val="002060"/>
                        </a:solidFill>
                        <a:effectLst/>
                        <a:latin typeface="Verdana" pitchFamily="34" charset="0"/>
                        <a:cs typeface="Arial" pitchFamily="34" charset="0"/>
                      </a:endParaRPr>
                    </a:p>
                  </a:txBody>
                  <a:tcP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66103D"/>
                          </a:solidFill>
                          <a:effectLst/>
                        </a:rPr>
                        <a:t>B</a:t>
                      </a:r>
                      <a:endParaRPr kumimoji="0" lang="en-US" sz="2000" b="1" i="0" u="none" strike="noStrike" cap="none" normalizeH="0" baseline="0" dirty="0" smtClean="0">
                        <a:ln>
                          <a:noFill/>
                        </a:ln>
                        <a:solidFill>
                          <a:srgbClr val="66103D"/>
                        </a:solidFill>
                        <a:effectLst/>
                        <a:latin typeface="Verdana"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chemeClr val="tx2">
                              <a:lumMod val="50000"/>
                            </a:schemeClr>
                          </a:solidFill>
                          <a:effectLst/>
                        </a:rPr>
                        <a:t>Supportive evidence from well-conducted cohort studies or case-control study</a:t>
                      </a:r>
                      <a:endParaRPr kumimoji="0" lang="en-US" sz="2000" b="0" i="0" u="none" strike="noStrike" cap="none" normalizeH="0" baseline="0" dirty="0" smtClean="0">
                        <a:ln>
                          <a:noFill/>
                        </a:ln>
                        <a:solidFill>
                          <a:schemeClr val="tx2">
                            <a:lumMod val="50000"/>
                          </a:schemeClr>
                        </a:solidFill>
                        <a:effectLst/>
                        <a:latin typeface="Verdana" pitchFamily="34" charset="0"/>
                        <a:cs typeface="Arial" pitchFamily="34" charset="0"/>
                      </a:endParaRPr>
                    </a:p>
                  </a:txBody>
                  <a:tcP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1C027C"/>
                          </a:solidFill>
                          <a:effectLst/>
                        </a:rPr>
                        <a:t>C</a:t>
                      </a:r>
                      <a:endParaRPr kumimoji="0" lang="en-US" sz="2000" b="1" i="0" u="none" strike="noStrike" cap="none" normalizeH="0" baseline="0" dirty="0" smtClean="0">
                        <a:ln>
                          <a:noFill/>
                        </a:ln>
                        <a:solidFill>
                          <a:srgbClr val="1C027C"/>
                        </a:solidFill>
                        <a:effectLst/>
                        <a:latin typeface="Verdana"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u="none" strike="noStrike" cap="none" normalizeH="0" baseline="0" dirty="0" smtClean="0">
                          <a:ln>
                            <a:noFill/>
                          </a:ln>
                          <a:solidFill>
                            <a:srgbClr val="1C027C"/>
                          </a:solidFill>
                          <a:effectLst/>
                        </a:rPr>
                        <a:t>Supportive evidence from poorly controlled or uncontrolled studies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000" u="none" strike="noStrike" cap="none" normalizeH="0" baseline="0" dirty="0" smtClean="0">
                          <a:ln>
                            <a:noFill/>
                          </a:ln>
                          <a:solidFill>
                            <a:srgbClr val="1C027C"/>
                          </a:solidFill>
                          <a:effectLst/>
                        </a:rPr>
                        <a:t>Conflicting evidence with the weight of evidence supporting the recommendation</a:t>
                      </a:r>
                      <a:endParaRPr kumimoji="0" lang="en-US" sz="2000" b="0" i="0" u="none" strike="noStrike" cap="none" normalizeH="0" baseline="0" dirty="0" smtClean="0">
                        <a:ln>
                          <a:noFill/>
                        </a:ln>
                        <a:solidFill>
                          <a:srgbClr val="1C027C"/>
                        </a:solidFill>
                        <a:effectLst/>
                        <a:latin typeface="Verdana" pitchFamily="34" charset="0"/>
                        <a:cs typeface="Arial" pitchFamily="34" charset="0"/>
                      </a:endParaRPr>
                    </a:p>
                  </a:txBody>
                  <a:tcPr horzOverflow="overflow"/>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66103D"/>
                          </a:solidFill>
                          <a:effectLst/>
                        </a:rPr>
                        <a:t>E</a:t>
                      </a:r>
                      <a:endParaRPr kumimoji="0" lang="en-US" sz="2000" b="1" i="0" u="none" strike="noStrike" cap="none" normalizeH="0" baseline="0" dirty="0" smtClean="0">
                        <a:ln>
                          <a:noFill/>
                        </a:ln>
                        <a:solidFill>
                          <a:srgbClr val="66103D"/>
                        </a:solidFill>
                        <a:effectLst/>
                        <a:latin typeface="Verdana"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66103D"/>
                          </a:solidFill>
                          <a:effectLst/>
                        </a:rPr>
                        <a:t>Expert consensus or clinical experience</a:t>
                      </a:r>
                      <a:endParaRPr kumimoji="0" lang="en-US" sz="2000" b="0" i="0" u="none" strike="noStrike" cap="none" normalizeH="0" baseline="0" dirty="0" smtClean="0">
                        <a:ln>
                          <a:noFill/>
                        </a:ln>
                        <a:solidFill>
                          <a:srgbClr val="66103D"/>
                        </a:solidFill>
                        <a:effectLst/>
                        <a:latin typeface="Verdana" pitchFamily="34" charset="0"/>
                        <a:cs typeface="Arial" pitchFamily="34" charset="0"/>
                      </a:endParaRPr>
                    </a:p>
                  </a:txBody>
                  <a:tcPr horzOverflow="overflow"/>
                </a:tc>
              </a:tr>
            </a:tbl>
          </a:graphicData>
        </a:graphic>
      </p:graphicFrame>
      <p:sp>
        <p:nvSpPr>
          <p:cNvPr id="3" name="Title 1"/>
          <p:cNvSpPr txBox="1">
            <a:spLocks/>
          </p:cNvSpPr>
          <p:nvPr/>
        </p:nvSpPr>
        <p:spPr bwMode="auto">
          <a:xfrm>
            <a:off x="467544" y="476672"/>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ts val="3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32B0B"/>
                </a:solidFill>
                <a:uLnTx/>
                <a:uFillTx/>
                <a:latin typeface="+mj-lt"/>
                <a:ea typeface="+mj-ea"/>
                <a:cs typeface="+mj-cs"/>
              </a:rPr>
              <a:t>ADA Evidence Grading System for Clinical Practice Recommendations</a:t>
            </a:r>
            <a:r>
              <a:rPr kumimoji="0" lang="en-US" sz="3200" b="0" i="0" u="none" strike="noStrike" kern="1200" cap="none" spc="0" normalizeH="0" baseline="0" noProof="0" dirty="0" smtClean="0">
                <a:ln>
                  <a:noFill/>
                </a:ln>
                <a:solidFill>
                  <a:srgbClr val="032B0B"/>
                </a:solidFill>
                <a:effectLst/>
                <a:uLnTx/>
                <a:uFillTx/>
                <a:latin typeface="+mj-lt"/>
                <a:ea typeface="+mj-ea"/>
                <a:cs typeface="+mj-cs"/>
              </a:rPr>
              <a:t/>
            </a:r>
            <a:br>
              <a:rPr kumimoji="0" lang="en-US" sz="3200" b="0" i="0" u="none" strike="noStrike" kern="1200" cap="none" spc="0" normalizeH="0" baseline="0" noProof="0" dirty="0" smtClean="0">
                <a:ln>
                  <a:noFill/>
                </a:ln>
                <a:solidFill>
                  <a:srgbClr val="032B0B"/>
                </a:solidFill>
                <a:effectLst/>
                <a:uLnTx/>
                <a:uFillTx/>
                <a:latin typeface="+mj-lt"/>
                <a:ea typeface="+mj-ea"/>
                <a:cs typeface="+mj-cs"/>
              </a:rPr>
            </a:br>
            <a:endParaRPr kumimoji="0" lang="en-US" sz="3200" b="0" i="0" u="none" strike="noStrike" kern="1200" cap="none" spc="0" normalizeH="0" baseline="0" noProof="0" dirty="0">
              <a:ln>
                <a:noFill/>
              </a:ln>
              <a:solidFill>
                <a:srgbClr val="032B0B"/>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lstStyle/>
          <a:p>
            <a:r>
              <a:rPr lang="en-US" sz="2800" b="1" dirty="0" smtClean="0">
                <a:solidFill>
                  <a:srgbClr val="008000"/>
                </a:solidFill>
              </a:rPr>
              <a:t>HYPERTENSION / BLOOD PRESSURE CONTROL</a:t>
            </a:r>
          </a:p>
        </p:txBody>
      </p:sp>
      <p:sp>
        <p:nvSpPr>
          <p:cNvPr id="3" name="Content Placeholder 2"/>
          <p:cNvSpPr txBox="1">
            <a:spLocks/>
          </p:cNvSpPr>
          <p:nvPr/>
        </p:nvSpPr>
        <p:spPr bwMode="auto">
          <a:xfrm>
            <a:off x="323528" y="1185862"/>
            <a:ext cx="8496944" cy="36112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1" eaLnBrk="1" fontAlgn="base" latinLnBrk="0" hangingPunct="1">
              <a:lnSpc>
                <a:spcPct val="80000"/>
              </a:lnSpc>
              <a:spcBef>
                <a:spcPct val="20000"/>
              </a:spcBef>
              <a:spcAft>
                <a:spcPct val="0"/>
              </a:spcAft>
              <a:buClr>
                <a:srgbClr val="FFD937"/>
              </a:buClr>
              <a:buSzTx/>
              <a:buFont typeface="Arial" pitchFamily="34" charset="0"/>
              <a:buNone/>
              <a:tabLst/>
              <a:defRPr/>
            </a:pPr>
            <a:endParaRPr kumimoji="0" lang="fa-IR" sz="22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buFont typeface="Arial" pitchFamily="34" charset="0"/>
              <a:buNone/>
              <a:tabLst/>
              <a:defRPr/>
            </a:pPr>
            <a:r>
              <a:rPr kumimoji="0" lang="en-US" sz="2400" b="1" i="0" u="none" strike="noStrike" kern="1200" cap="none" spc="0" normalizeH="0" baseline="0" noProof="0" dirty="0" smtClean="0">
                <a:ln>
                  <a:noFill/>
                </a:ln>
                <a:solidFill>
                  <a:srgbClr val="1C027C"/>
                </a:solidFill>
                <a:effectLst>
                  <a:outerShdw blurRad="38100" dist="38100" dir="2700000" algn="tl">
                    <a:srgbClr val="000000">
                      <a:alpha val="43137"/>
                    </a:srgbClr>
                  </a:outerShdw>
                </a:effectLst>
                <a:uLnTx/>
                <a:uFillTx/>
                <a:latin typeface="+mn-lt"/>
                <a:ea typeface="+mn-ea"/>
                <a:cs typeface="+mn-cs"/>
              </a:rPr>
              <a:t>Treatment</a:t>
            </a:r>
          </a:p>
          <a:p>
            <a:pPr marL="342900" marR="0" lvl="0" indent="-342900" algn="l" defTabSz="914400" rtl="1" eaLnBrk="1" fontAlgn="base" latinLnBrk="0" hangingPunct="1">
              <a:lnSpc>
                <a:spcPct val="80000"/>
              </a:lnSpc>
              <a:spcBef>
                <a:spcPct val="20000"/>
              </a:spcBef>
              <a:spcAft>
                <a:spcPct val="0"/>
              </a:spcAft>
              <a:buClr>
                <a:srgbClr val="FFD937"/>
              </a:buClr>
              <a:buSzTx/>
              <a:buFontTx/>
              <a:buChar char="•"/>
              <a:tabLst/>
              <a:defRPr/>
            </a:pPr>
            <a:endParaRPr kumimoji="0" lang="en-US" sz="22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buFontTx/>
              <a:buChar char="•"/>
              <a:tabLst/>
              <a:defRPr/>
            </a:pPr>
            <a:r>
              <a:rPr kumimoji="0" lang="en-US" sz="2200" b="0" i="0" u="none" strike="noStrike" kern="1200" cap="none" spc="0" normalizeH="0" baseline="0" noProof="0" dirty="0" smtClean="0">
                <a:ln>
                  <a:noFill/>
                </a:ln>
                <a:solidFill>
                  <a:srgbClr val="1C027C"/>
                </a:solidFill>
                <a:effectLst/>
                <a:uLnTx/>
                <a:uFillTx/>
                <a:latin typeface="+mn-lt"/>
                <a:ea typeface="+mn-ea"/>
                <a:cs typeface="+mn-cs"/>
              </a:rPr>
              <a:t>- </a:t>
            </a:r>
            <a:r>
              <a:rPr kumimoji="0" lang="en-US" sz="2000" b="0" i="0" u="none" strike="noStrike" kern="1200" cap="none" spc="0" normalizeH="0" baseline="0" noProof="0" dirty="0" smtClean="0">
                <a:ln>
                  <a:noFill/>
                </a:ln>
                <a:solidFill>
                  <a:srgbClr val="1C027C"/>
                </a:solidFill>
                <a:effectLst>
                  <a:outerShdw blurRad="38100" dist="38100" dir="2700000" algn="tl">
                    <a:srgbClr val="000000">
                      <a:alpha val="43137"/>
                    </a:srgbClr>
                  </a:outerShdw>
                </a:effectLst>
                <a:uLnTx/>
                <a:uFillTx/>
                <a:latin typeface="+mn-lt"/>
                <a:ea typeface="+mn-ea"/>
                <a:cs typeface="+mn-cs"/>
              </a:rPr>
              <a:t>Patients with blood pressure &gt;120/80 mmHg should be advised on lifestyle changes to reduce blood pressure </a:t>
            </a:r>
            <a:r>
              <a:rPr kumimoji="0" lang="en-US" sz="2200" b="0" i="0" u="none" strike="noStrike" kern="1200" cap="none" spc="0" normalizeH="0" baseline="0" noProof="0" dirty="0" smtClean="0">
                <a:ln>
                  <a:noFill/>
                </a:ln>
                <a:solidFill>
                  <a:srgbClr val="1C027C"/>
                </a:solidFill>
                <a:effectLst/>
                <a:uLnTx/>
                <a:uFillTx/>
                <a:latin typeface="+mn-lt"/>
                <a:ea typeface="+mn-ea"/>
                <a:cs typeface="+mn-cs"/>
              </a:rPr>
              <a:t>.</a:t>
            </a:r>
            <a:r>
              <a:rPr kumimoji="0" lang="en-US" i="0" u="none" strike="noStrike" kern="1200" cap="none" spc="0" normalizeH="0" baseline="0" noProof="0" dirty="0" smtClean="0">
                <a:ln>
                  <a:noFill/>
                </a:ln>
                <a:solidFill>
                  <a:srgbClr val="FF0000"/>
                </a:solidFill>
                <a:effectLst/>
                <a:uLnTx/>
                <a:uFillTx/>
                <a:latin typeface="+mn-lt"/>
                <a:ea typeface="+mn-ea"/>
                <a:cs typeface="+mn-cs"/>
              </a:rPr>
              <a:t>B</a:t>
            </a:r>
          </a:p>
          <a:p>
            <a:pPr marL="342900" marR="0" lvl="0" indent="-342900" algn="l" defTabSz="914400" rtl="1" eaLnBrk="1" fontAlgn="base" latinLnBrk="0" hangingPunct="1">
              <a:lnSpc>
                <a:spcPct val="80000"/>
              </a:lnSpc>
              <a:spcBef>
                <a:spcPct val="20000"/>
              </a:spcBef>
              <a:spcAft>
                <a:spcPct val="0"/>
              </a:spcAft>
              <a:buClr>
                <a:srgbClr val="FFD937"/>
              </a:buClr>
              <a:buSzTx/>
              <a:buFontTx/>
              <a:buChar char="•"/>
              <a:tabLst/>
              <a:defRPr/>
            </a:pPr>
            <a:endParaRPr kumimoji="0" lang="en-US" sz="22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buFontTx/>
              <a:buChar char="•"/>
              <a:tabLst/>
              <a:defRPr/>
            </a:pPr>
            <a:r>
              <a:rPr lang="en-US" sz="2200" dirty="0" smtClean="0">
                <a:solidFill>
                  <a:srgbClr val="1C027C"/>
                </a:solidFill>
              </a:rPr>
              <a:t>- </a:t>
            </a:r>
            <a:r>
              <a:rPr kumimoji="0" lang="en-US" sz="2000" b="0" i="0" u="none" strike="noStrike" kern="1200" cap="none" spc="0" normalizeH="0" baseline="0" noProof="0" dirty="0" smtClean="0">
                <a:ln>
                  <a:noFill/>
                </a:ln>
                <a:solidFill>
                  <a:srgbClr val="1C027C"/>
                </a:solidFill>
                <a:effectLst>
                  <a:outerShdw blurRad="38100" dist="38100" dir="2700000" algn="tl">
                    <a:srgbClr val="000000">
                      <a:alpha val="43137"/>
                    </a:srgbClr>
                  </a:outerShdw>
                </a:effectLst>
                <a:uLnTx/>
                <a:uFillTx/>
                <a:latin typeface="+mn-lt"/>
                <a:ea typeface="+mn-ea"/>
                <a:cs typeface="+mn-cs"/>
              </a:rPr>
              <a:t>Patients with confirmed blood pressure higher than </a:t>
            </a:r>
            <a:r>
              <a:rPr kumimoji="0" 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140/90</a:t>
            </a:r>
            <a:r>
              <a:rPr kumimoji="0" lang="en-US" sz="2200" b="0" i="0" u="none" strike="noStrike" kern="1200" cap="none" spc="0" normalizeH="0" baseline="0" noProof="0" dirty="0" smtClean="0">
                <a:ln>
                  <a:noFill/>
                </a:ln>
                <a:solidFill>
                  <a:srgbClr val="1C027C"/>
                </a:solidFill>
                <a:effectLst>
                  <a:outerShdw blurRad="38100" dist="38100" dir="2700000" algn="tl">
                    <a:srgbClr val="000000">
                      <a:alpha val="43137"/>
                    </a:srgbClr>
                  </a:outerShdw>
                </a:effectLst>
                <a:uLnTx/>
                <a:uFillTx/>
                <a:latin typeface="+mn-lt"/>
                <a:ea typeface="+mn-ea"/>
                <a:cs typeface="+mn-cs"/>
              </a:rPr>
              <a:t> </a:t>
            </a:r>
            <a:r>
              <a:rPr kumimoji="0" lang="en-US" sz="2000" b="0" i="0" u="none" strike="noStrike" kern="1200" cap="none" spc="0" normalizeH="0" baseline="0" noProof="0" dirty="0" smtClean="0">
                <a:ln>
                  <a:noFill/>
                </a:ln>
                <a:solidFill>
                  <a:srgbClr val="1C027C"/>
                </a:solidFill>
                <a:effectLst>
                  <a:outerShdw blurRad="38100" dist="38100" dir="2700000" algn="tl">
                    <a:srgbClr val="000000">
                      <a:alpha val="43137"/>
                    </a:srgbClr>
                  </a:outerShdw>
                </a:effectLst>
                <a:uLnTx/>
                <a:uFillTx/>
                <a:latin typeface="+mn-lt"/>
                <a:ea typeface="+mn-ea"/>
                <a:cs typeface="+mn-cs"/>
              </a:rPr>
              <a:t>mmHg should, in addition to lifestyle therapy, have prompt initiation and timely subsequent  titration of pharmacological therapy to achieve blood pressure goals</a:t>
            </a:r>
            <a:r>
              <a:rPr kumimoji="0" lang="en-US" sz="2200" b="0" i="0" u="none" strike="noStrike" kern="1200" cap="none" spc="0" normalizeH="0" baseline="0" noProof="0" dirty="0" smtClean="0">
                <a:ln>
                  <a:noFill/>
                </a:ln>
                <a:solidFill>
                  <a:srgbClr val="1C027C"/>
                </a:solidFill>
                <a:effectLst/>
                <a:uLnTx/>
                <a:uFillTx/>
                <a:latin typeface="+mn-lt"/>
                <a:ea typeface="+mn-ea"/>
                <a:cs typeface="+mn-cs"/>
              </a:rPr>
              <a:t>. </a:t>
            </a:r>
            <a:r>
              <a:rPr kumimoji="0" lang="en-US" sz="2000" i="0" u="none" strike="noStrike" kern="1200" cap="none" spc="0" normalizeH="0" baseline="0" noProof="0" dirty="0" smtClean="0">
                <a:ln>
                  <a:noFill/>
                </a:ln>
                <a:solidFill>
                  <a:srgbClr val="FF0000"/>
                </a:solidFill>
                <a:effectLst/>
                <a:uLnTx/>
                <a:uFillTx/>
                <a:latin typeface="+mn-lt"/>
                <a:ea typeface="+mn-ea"/>
                <a:cs typeface="+mn-cs"/>
              </a:rPr>
              <a:t>A</a:t>
            </a:r>
            <a:endParaRPr kumimoji="0" lang="en-US" sz="2000" i="0" u="none" strike="noStrike" kern="1200" cap="none" spc="0" normalizeH="0" baseline="0" noProof="0" dirty="0">
              <a:ln>
                <a:noFill/>
              </a:ln>
              <a:solidFill>
                <a:srgbClr val="FF0000"/>
              </a:solidFill>
              <a:effectLst/>
              <a:uLnTx/>
              <a:uFillTx/>
              <a:latin typeface="+mn-lt"/>
              <a:ea typeface="+mn-ea"/>
              <a:cs typeface="+mn-cs"/>
            </a:endParaRPr>
          </a:p>
        </p:txBody>
      </p:sp>
      <p:sp>
        <p:nvSpPr>
          <p:cNvPr id="4" name="Rectangle 3"/>
          <p:cNvSpPr/>
          <p:nvPr/>
        </p:nvSpPr>
        <p:spPr>
          <a:xfrm>
            <a:off x="179512" y="4581128"/>
            <a:ext cx="8712968" cy="1717393"/>
          </a:xfrm>
          <a:prstGeom prst="rect">
            <a:avLst/>
          </a:prstGeom>
        </p:spPr>
        <p:txBody>
          <a:bodyPr wrap="square">
            <a:spAutoFit/>
          </a:bodyPr>
          <a:lstStyle/>
          <a:p>
            <a:pPr algn="l">
              <a:lnSpc>
                <a:spcPct val="80000"/>
              </a:lnSpc>
              <a:buClr>
                <a:srgbClr val="FFD937"/>
              </a:buClr>
            </a:pPr>
            <a:r>
              <a:rPr lang="en-US" sz="2000" dirty="0" smtClean="0">
                <a:solidFill>
                  <a:srgbClr val="1C027C"/>
                </a:solidFill>
              </a:rPr>
              <a:t>- </a:t>
            </a:r>
            <a:r>
              <a:rPr lang="en-US" sz="2000" dirty="0" smtClean="0">
                <a:solidFill>
                  <a:srgbClr val="1C027C"/>
                </a:solidFill>
                <a:effectLst>
                  <a:outerShdw blurRad="38100" dist="38100" dir="2700000" algn="tl">
                    <a:srgbClr val="000000">
                      <a:alpha val="43137"/>
                    </a:srgbClr>
                  </a:outerShdw>
                </a:effectLst>
              </a:rPr>
              <a:t>Lifestyle therapy for elevated blood </a:t>
            </a:r>
            <a:r>
              <a:rPr lang="en-US" sz="2000" dirty="0" err="1" smtClean="0">
                <a:solidFill>
                  <a:srgbClr val="1C027C"/>
                </a:solidFill>
                <a:effectLst>
                  <a:outerShdw blurRad="38100" dist="38100" dir="2700000" algn="tl">
                    <a:srgbClr val="000000">
                      <a:alpha val="43137"/>
                    </a:srgbClr>
                  </a:outerShdw>
                </a:effectLst>
              </a:rPr>
              <a:t>pressure:</a:t>
            </a:r>
            <a:r>
              <a:rPr lang="en-US" sz="2000" dirty="0" err="1" smtClean="0">
                <a:solidFill>
                  <a:srgbClr val="1C027C"/>
                </a:solidFill>
              </a:rPr>
              <a:t>.</a:t>
            </a:r>
            <a:r>
              <a:rPr lang="en-US" sz="2000" dirty="0" err="1" smtClean="0">
                <a:solidFill>
                  <a:srgbClr val="FF0000"/>
                </a:solidFill>
              </a:rPr>
              <a:t>B</a:t>
            </a:r>
            <a:endParaRPr lang="en-US" sz="2000" dirty="0" smtClean="0">
              <a:solidFill>
                <a:srgbClr val="FF0000"/>
              </a:solidFill>
            </a:endParaRPr>
          </a:p>
          <a:p>
            <a:pPr lvl="1" algn="l">
              <a:lnSpc>
                <a:spcPct val="80000"/>
              </a:lnSpc>
              <a:buClr>
                <a:srgbClr val="FFD937"/>
              </a:buClr>
            </a:pPr>
            <a:endParaRPr lang="en-US" sz="2000" dirty="0" smtClean="0">
              <a:solidFill>
                <a:srgbClr val="1C027C"/>
              </a:solidFill>
            </a:endParaRPr>
          </a:p>
          <a:p>
            <a:pPr lvl="1" algn="l">
              <a:lnSpc>
                <a:spcPct val="80000"/>
              </a:lnSpc>
              <a:buClr>
                <a:srgbClr val="FFD937"/>
              </a:buClr>
            </a:pPr>
            <a:r>
              <a:rPr lang="en-US" sz="2000" dirty="0" smtClean="0">
                <a:solidFill>
                  <a:srgbClr val="66103D"/>
                </a:solidFill>
              </a:rPr>
              <a:t>   *</a:t>
            </a:r>
            <a:r>
              <a:rPr lang="en-US" dirty="0" smtClean="0">
                <a:solidFill>
                  <a:srgbClr val="1C027C"/>
                </a:solidFill>
              </a:rPr>
              <a:t>Weight loss if overweight</a:t>
            </a:r>
          </a:p>
          <a:p>
            <a:pPr lvl="1" algn="l">
              <a:lnSpc>
                <a:spcPct val="80000"/>
              </a:lnSpc>
              <a:buClr>
                <a:srgbClr val="FFD937"/>
              </a:buClr>
            </a:pPr>
            <a:r>
              <a:rPr lang="en-US" dirty="0" smtClean="0">
                <a:solidFill>
                  <a:srgbClr val="1C027C"/>
                </a:solidFill>
              </a:rPr>
              <a:t>   *DASH-style dietary pattern including reducing sodium, increasing  potassium        intake</a:t>
            </a:r>
          </a:p>
          <a:p>
            <a:pPr lvl="1" algn="l">
              <a:lnSpc>
                <a:spcPct val="80000"/>
              </a:lnSpc>
              <a:buClr>
                <a:srgbClr val="FFD937"/>
              </a:buClr>
            </a:pPr>
            <a:r>
              <a:rPr lang="en-US" dirty="0" smtClean="0">
                <a:solidFill>
                  <a:srgbClr val="1C027C"/>
                </a:solidFill>
              </a:rPr>
              <a:t>   *Moderation of alcohol intake </a:t>
            </a:r>
          </a:p>
          <a:p>
            <a:pPr lvl="1" algn="l">
              <a:lnSpc>
                <a:spcPct val="80000"/>
              </a:lnSpc>
              <a:buClr>
                <a:srgbClr val="FFD937"/>
              </a:buClr>
            </a:pPr>
            <a:r>
              <a:rPr lang="en-US" dirty="0" smtClean="0">
                <a:solidFill>
                  <a:srgbClr val="1C027C"/>
                </a:solidFill>
              </a:rPr>
              <a:t>   *Increased physical activity</a:t>
            </a:r>
            <a:endParaRPr lang="en-US" dirty="0">
              <a:solidFill>
                <a:srgbClr val="1C027C"/>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634082"/>
          </a:xfrm>
        </p:spPr>
        <p:txBody>
          <a:bodyPr/>
          <a:lstStyle/>
          <a:p>
            <a:r>
              <a:rPr lang="en-US" sz="2800" b="1" dirty="0" smtClean="0">
                <a:solidFill>
                  <a:srgbClr val="008000"/>
                </a:solidFill>
              </a:rPr>
              <a:t>HYPERTENSION / BLOOD PRESSURE CONTROL</a:t>
            </a:r>
            <a:endParaRPr lang="fa-IR" sz="2800" dirty="0"/>
          </a:p>
        </p:txBody>
      </p:sp>
      <p:sp>
        <p:nvSpPr>
          <p:cNvPr id="3" name="Content Placeholder 2"/>
          <p:cNvSpPr txBox="1">
            <a:spLocks/>
          </p:cNvSpPr>
          <p:nvPr/>
        </p:nvSpPr>
        <p:spPr bwMode="auto">
          <a:xfrm>
            <a:off x="457200" y="1185863"/>
            <a:ext cx="8229600" cy="5051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1" eaLnBrk="1" fontAlgn="base" latinLnBrk="0" hangingPunct="1">
              <a:lnSpc>
                <a:spcPct val="80000"/>
              </a:lnSpc>
              <a:spcBef>
                <a:spcPct val="20000"/>
              </a:spcBef>
              <a:spcAft>
                <a:spcPct val="0"/>
              </a:spcAft>
              <a:buClr>
                <a:srgbClr val="FFD937"/>
              </a:buClr>
              <a:buSzTx/>
              <a:buFont typeface="Arial" pitchFamily="34" charset="0"/>
              <a:buNone/>
              <a:tabLst/>
              <a:defRPr/>
            </a:pPr>
            <a:r>
              <a:rPr kumimoji="0" lang="en-US" sz="2400" b="1" i="0" u="none" strike="noStrike" kern="1200" cap="none" spc="0" normalizeH="0" baseline="0" noProof="0" dirty="0" smtClean="0">
                <a:ln>
                  <a:noFill/>
                </a:ln>
                <a:solidFill>
                  <a:srgbClr val="1C027C"/>
                </a:solidFill>
                <a:effectLst/>
                <a:uLnTx/>
                <a:uFillTx/>
                <a:latin typeface="+mn-lt"/>
                <a:ea typeface="+mn-ea"/>
                <a:cs typeface="+mn-cs"/>
              </a:rPr>
              <a:t>Treatment</a:t>
            </a:r>
            <a:r>
              <a:rPr kumimoji="0" lang="en-US" sz="2400" b="0" i="0" u="none" strike="noStrike" kern="1200" cap="none" spc="0" normalizeH="0" baseline="0" noProof="0" dirty="0" smtClean="0">
                <a:ln>
                  <a:noFill/>
                </a:ln>
                <a:solidFill>
                  <a:srgbClr val="1C027C"/>
                </a:solidFill>
                <a:effectLst/>
                <a:uLnTx/>
                <a:uFillTx/>
                <a:latin typeface="+mn-lt"/>
                <a:ea typeface="+mn-ea"/>
                <a:cs typeface="+mn-cs"/>
              </a:rPr>
              <a:t> </a:t>
            </a:r>
          </a:p>
          <a:p>
            <a:pPr marL="342900" marR="0" lvl="0" indent="-342900" algn="l" defTabSz="914400" rtl="1" eaLnBrk="1" fontAlgn="base" latinLnBrk="0" hangingPunct="1">
              <a:lnSpc>
                <a:spcPct val="80000"/>
              </a:lnSpc>
              <a:spcBef>
                <a:spcPct val="20000"/>
              </a:spcBef>
              <a:spcAft>
                <a:spcPct val="0"/>
              </a:spcAft>
              <a:buClr>
                <a:srgbClr val="FFD937"/>
              </a:buClr>
              <a:buSzTx/>
              <a:tabLst/>
              <a:defRPr/>
            </a:pPr>
            <a:r>
              <a:rPr kumimoji="0" lang="en-US" sz="2400" b="0" i="0" u="none" strike="noStrike" kern="1200" cap="none" spc="0" normalizeH="0" baseline="0" noProof="0" dirty="0" smtClean="0">
                <a:ln>
                  <a:noFill/>
                </a:ln>
                <a:solidFill>
                  <a:srgbClr val="1C027C"/>
                </a:solidFill>
                <a:effectLst/>
                <a:uLnTx/>
                <a:uFillTx/>
                <a:latin typeface="+mn-lt"/>
                <a:ea typeface="+mn-ea"/>
                <a:cs typeface="+mn-cs"/>
              </a:rPr>
              <a:t>- </a:t>
            </a:r>
            <a:r>
              <a:rPr kumimoji="0" lang="en-US" sz="2000" b="0" i="0" u="none" strike="noStrike" kern="1200" cap="none" spc="0" normalizeH="0" baseline="0" noProof="0" dirty="0" smtClean="0">
                <a:ln>
                  <a:noFill/>
                </a:ln>
                <a:solidFill>
                  <a:srgbClr val="1C027C"/>
                </a:solidFill>
                <a:effectLst/>
                <a:uLnTx/>
                <a:uFillTx/>
                <a:latin typeface="+mn-lt"/>
                <a:ea typeface="+mn-ea"/>
                <a:cs typeface="+mn-cs"/>
              </a:rPr>
              <a:t>Pharmacological therapy for patients with diabetes and hypertension comprise a regimen that includes  either an ACE inhibitor or an </a:t>
            </a:r>
            <a:r>
              <a:rPr kumimoji="0" lang="en-US" sz="2000" b="0" i="0" u="none" strike="noStrike" kern="1200" cap="none" spc="0" normalizeH="0" baseline="0" noProof="0" dirty="0" err="1" smtClean="0">
                <a:ln>
                  <a:noFill/>
                </a:ln>
                <a:solidFill>
                  <a:srgbClr val="1C027C"/>
                </a:solidFill>
                <a:effectLst/>
                <a:uLnTx/>
                <a:uFillTx/>
                <a:latin typeface="+mn-lt"/>
                <a:ea typeface="+mn-ea"/>
                <a:cs typeface="+mn-cs"/>
              </a:rPr>
              <a:t>angiotensin</a:t>
            </a:r>
            <a:r>
              <a:rPr kumimoji="0" lang="en-US" sz="2000" b="0" i="0" u="none" strike="noStrike" kern="1200" cap="none" spc="0" normalizeH="0" baseline="0" noProof="0" dirty="0" smtClean="0">
                <a:ln>
                  <a:noFill/>
                </a:ln>
                <a:solidFill>
                  <a:srgbClr val="1C027C"/>
                </a:solidFill>
                <a:effectLst/>
                <a:uLnTx/>
                <a:uFillTx/>
                <a:latin typeface="+mn-lt"/>
                <a:ea typeface="+mn-ea"/>
                <a:cs typeface="+mn-cs"/>
              </a:rPr>
              <a:t> II receptor blocker </a:t>
            </a:r>
            <a:r>
              <a:rPr kumimoji="0" lang="en-US" i="0" u="none" strike="noStrike" kern="1200" cap="none" spc="0" normalizeH="0" baseline="0" noProof="0" dirty="0" smtClean="0">
                <a:ln>
                  <a:noFill/>
                </a:ln>
                <a:solidFill>
                  <a:srgbClr val="FF0000"/>
                </a:solidFill>
                <a:effectLst/>
                <a:uLnTx/>
                <a:uFillTx/>
                <a:latin typeface="+mn-lt"/>
                <a:ea typeface="+mn-ea"/>
                <a:cs typeface="+mn-cs"/>
              </a:rPr>
              <a:t>B</a:t>
            </a:r>
            <a:r>
              <a:rPr kumimoji="0" lang="en-US" sz="2000" b="0" i="0" u="none" strike="noStrike" kern="1200" cap="none" spc="0" normalizeH="0" baseline="0" noProof="0" dirty="0" smtClean="0">
                <a:ln>
                  <a:noFill/>
                </a:ln>
                <a:solidFill>
                  <a:srgbClr val="1C027C"/>
                </a:solidFill>
                <a:effectLst/>
                <a:uLnTx/>
                <a:uFillTx/>
                <a:latin typeface="+mn-lt"/>
                <a:ea typeface="+mn-ea"/>
                <a:cs typeface="+mn-cs"/>
              </a:rPr>
              <a:t>; if one class is not tolerated, substitute the other. </a:t>
            </a:r>
            <a:r>
              <a:rPr kumimoji="0" lang="en-US" i="0" u="none" strike="noStrike" kern="1200" cap="none" spc="0" normalizeH="0" baseline="0" noProof="0" dirty="0" smtClean="0">
                <a:ln>
                  <a:noFill/>
                </a:ln>
                <a:solidFill>
                  <a:srgbClr val="FF0000"/>
                </a:solidFill>
                <a:effectLst/>
                <a:uLnTx/>
                <a:uFillTx/>
                <a:latin typeface="+mn-lt"/>
                <a:ea typeface="+mn-ea"/>
                <a:cs typeface="+mn-cs"/>
              </a:rPr>
              <a:t>C</a:t>
            </a:r>
          </a:p>
          <a:p>
            <a:pPr marL="342900" marR="0" lvl="0" indent="-342900" algn="l" defTabSz="914400" rtl="1" eaLnBrk="1" fontAlgn="base" latinLnBrk="0" hangingPunct="1">
              <a:lnSpc>
                <a:spcPct val="80000"/>
              </a:lnSpc>
              <a:spcBef>
                <a:spcPct val="20000"/>
              </a:spcBef>
              <a:spcAft>
                <a:spcPct val="0"/>
              </a:spcAft>
              <a:buClr>
                <a:srgbClr val="FFD937"/>
              </a:buClr>
              <a:buSzTx/>
              <a:tabLst/>
              <a:defRPr/>
            </a:pPr>
            <a:endParaRPr kumimoji="0" lang="en-US" sz="2400" b="0" i="0" u="none" strike="noStrike" kern="1200" cap="none" spc="0" normalizeH="0" baseline="0" noProof="0" dirty="0" smtClean="0">
              <a:ln>
                <a:noFill/>
              </a:ln>
              <a:solidFill>
                <a:srgbClr val="1C027C"/>
              </a:solidFill>
              <a:effectLst/>
              <a:uLnTx/>
              <a:uFillTx/>
              <a:latin typeface="+mn-lt"/>
              <a:ea typeface="+mn-ea"/>
              <a:cs typeface="+mn-cs"/>
            </a:endParaRPr>
          </a:p>
          <a:p>
            <a:pPr marL="342900" marR="0" lvl="0" indent="-342900" algn="l" defTabSz="914400" rtl="1" eaLnBrk="1" fontAlgn="base" latinLnBrk="0" hangingPunct="1">
              <a:lnSpc>
                <a:spcPct val="80000"/>
              </a:lnSpc>
              <a:spcBef>
                <a:spcPct val="20000"/>
              </a:spcBef>
              <a:spcAft>
                <a:spcPct val="0"/>
              </a:spcAft>
              <a:buClr>
                <a:srgbClr val="FFD937"/>
              </a:buClr>
              <a:buSzTx/>
              <a:tabLst/>
              <a:defRPr/>
            </a:pPr>
            <a:r>
              <a:rPr lang="en-US" sz="2400" dirty="0" smtClean="0">
                <a:solidFill>
                  <a:srgbClr val="1C027C"/>
                </a:solidFill>
              </a:rPr>
              <a:t>- </a:t>
            </a:r>
            <a:r>
              <a:rPr kumimoji="0" lang="en-US" sz="2000" b="0" i="0" u="none" strike="noStrike" kern="1200" cap="none" spc="0" normalizeH="0" baseline="0" noProof="0" dirty="0" smtClean="0">
                <a:ln>
                  <a:noFill/>
                </a:ln>
                <a:solidFill>
                  <a:srgbClr val="1C027C"/>
                </a:solidFill>
                <a:effectLst/>
                <a:uLnTx/>
                <a:uFillTx/>
                <a:latin typeface="+mn-lt"/>
                <a:ea typeface="+mn-ea"/>
                <a:cs typeface="+mn-cs"/>
              </a:rPr>
              <a:t>Multiple drug therapy (two or more agents at maximal doses) generally required to achieve blood pressure targets .</a:t>
            </a:r>
            <a:r>
              <a:rPr kumimoji="0" lang="en-US" i="0" u="none" strike="noStrike" kern="1200" cap="none" spc="0" normalizeH="0" baseline="0" noProof="0" dirty="0" smtClean="0">
                <a:ln>
                  <a:noFill/>
                </a:ln>
                <a:solidFill>
                  <a:srgbClr val="FF0000"/>
                </a:solidFill>
                <a:effectLst/>
                <a:uLnTx/>
                <a:uFillTx/>
                <a:latin typeface="+mn-lt"/>
                <a:ea typeface="+mn-ea"/>
                <a:cs typeface="+mn-cs"/>
              </a:rPr>
              <a:t>B</a:t>
            </a:r>
          </a:p>
          <a:p>
            <a:pPr algn="l">
              <a:lnSpc>
                <a:spcPct val="80000"/>
              </a:lnSpc>
              <a:buClr>
                <a:srgbClr val="FFD937"/>
              </a:buClr>
            </a:pPr>
            <a:endParaRPr lang="en-US" sz="2000" dirty="0" smtClean="0">
              <a:solidFill>
                <a:srgbClr val="1C027C"/>
              </a:solidFill>
            </a:endParaRPr>
          </a:p>
          <a:p>
            <a:pPr algn="l">
              <a:lnSpc>
                <a:spcPct val="80000"/>
              </a:lnSpc>
              <a:buClr>
                <a:srgbClr val="FFD937"/>
              </a:buClr>
            </a:pPr>
            <a:r>
              <a:rPr lang="en-US" sz="2000" dirty="0" smtClean="0">
                <a:solidFill>
                  <a:srgbClr val="1C027C"/>
                </a:solidFill>
              </a:rPr>
              <a:t>- If ACE inhibitors, ARBs, or diuretics are used, serum </a:t>
            </a:r>
            <a:r>
              <a:rPr lang="en-US" sz="2000" dirty="0" err="1" smtClean="0">
                <a:solidFill>
                  <a:srgbClr val="1C027C"/>
                </a:solidFill>
              </a:rPr>
              <a:t>creatinine</a:t>
            </a:r>
            <a:r>
              <a:rPr lang="en-US" sz="2000" dirty="0" smtClean="0">
                <a:solidFill>
                  <a:srgbClr val="1C027C"/>
                </a:solidFill>
              </a:rPr>
              <a:t>/</a:t>
            </a:r>
            <a:r>
              <a:rPr lang="en-US" sz="2000" dirty="0" err="1" smtClean="0">
                <a:solidFill>
                  <a:srgbClr val="1C027C"/>
                </a:solidFill>
              </a:rPr>
              <a:t>eGFR</a:t>
            </a:r>
            <a:r>
              <a:rPr lang="en-US" sz="2000" dirty="0" smtClean="0">
                <a:solidFill>
                  <a:srgbClr val="1C027C"/>
                </a:solidFill>
              </a:rPr>
              <a:t> and potassium levels should be monitored .</a:t>
            </a:r>
            <a:r>
              <a:rPr lang="en-US" dirty="0" smtClean="0">
                <a:solidFill>
                  <a:srgbClr val="FF0000"/>
                </a:solidFill>
              </a:rPr>
              <a:t>E</a:t>
            </a:r>
          </a:p>
          <a:p>
            <a:pPr algn="l">
              <a:lnSpc>
                <a:spcPct val="80000"/>
              </a:lnSpc>
              <a:buClr>
                <a:srgbClr val="FFD937"/>
              </a:buClr>
            </a:pPr>
            <a:endParaRPr lang="en-US" sz="2400" dirty="0" smtClean="0">
              <a:solidFill>
                <a:srgbClr val="1C027C"/>
              </a:solidFill>
            </a:endParaRPr>
          </a:p>
          <a:p>
            <a:pPr algn="l">
              <a:lnSpc>
                <a:spcPct val="80000"/>
              </a:lnSpc>
              <a:buClr>
                <a:srgbClr val="FFD937"/>
              </a:buClr>
            </a:pPr>
            <a:r>
              <a:rPr lang="en-US" sz="2000" dirty="0" smtClean="0">
                <a:solidFill>
                  <a:srgbClr val="1C027C"/>
                </a:solidFill>
              </a:rPr>
              <a:t>- In pregnant patients with diabetes and chronic hypertension, blood pressure target goals of </a:t>
            </a:r>
            <a:r>
              <a:rPr lang="en-US" sz="2000" b="1" dirty="0" smtClean="0">
                <a:solidFill>
                  <a:srgbClr val="66103D"/>
                </a:solidFill>
              </a:rPr>
              <a:t>110–129/65–79</a:t>
            </a:r>
            <a:r>
              <a:rPr lang="en-US" sz="2000" dirty="0" smtClean="0">
                <a:solidFill>
                  <a:srgbClr val="1C027C"/>
                </a:solidFill>
              </a:rPr>
              <a:t> mmHg are suggested in interest of long-term maternal health and minimizing impaired fetal growth; ACE inhibitors, ARBs, contraindicated during pregnancy .</a:t>
            </a:r>
            <a:r>
              <a:rPr lang="en-US" dirty="0" smtClean="0">
                <a:solidFill>
                  <a:srgbClr val="FF0000"/>
                </a:solidFill>
              </a:rPr>
              <a:t>E</a:t>
            </a:r>
          </a:p>
          <a:p>
            <a:pPr marL="342900" marR="0" lvl="0" indent="-342900" algn="l" defTabSz="914400" rtl="1" eaLnBrk="1" fontAlgn="base" latinLnBrk="0" hangingPunct="1">
              <a:lnSpc>
                <a:spcPct val="80000"/>
              </a:lnSpc>
              <a:spcBef>
                <a:spcPct val="20000"/>
              </a:spcBef>
              <a:spcAft>
                <a:spcPct val="0"/>
              </a:spcAft>
              <a:buClr>
                <a:srgbClr val="FFD937"/>
              </a:buClr>
              <a:buSzTx/>
              <a:buFontTx/>
              <a:buChar char="•"/>
              <a:tabLst/>
              <a:defRPr/>
            </a:pPr>
            <a:endParaRPr kumimoji="0" lang="en-US" sz="2400" b="1" i="0" u="none" strike="noStrike" kern="1200" cap="none" spc="0" normalizeH="0" baseline="0" noProof="0" dirty="0">
              <a:ln>
                <a:noFill/>
              </a:ln>
              <a:solidFill>
                <a:srgbClr val="F8C20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a:bodyPr>
          <a:lstStyle/>
          <a:p>
            <a:r>
              <a:rPr lang="en-US" sz="2000" b="1" dirty="0" smtClean="0">
                <a:solidFill>
                  <a:srgbClr val="008000"/>
                </a:solidFill>
                <a:effectLst>
                  <a:outerShdw blurRad="38100" dist="38100" dir="2700000" algn="tl">
                    <a:srgbClr val="000000">
                      <a:alpha val="43137"/>
                    </a:srgbClr>
                  </a:outerShdw>
                </a:effectLst>
              </a:rPr>
              <a:t>recent publication by the Eighth Joint National Committee  </a:t>
            </a:r>
            <a:r>
              <a:rPr lang="en-US" sz="2000" b="1" dirty="0" err="1" smtClean="0">
                <a:solidFill>
                  <a:srgbClr val="008000"/>
                </a:solidFill>
                <a:effectLst>
                  <a:outerShdw blurRad="38100" dist="38100" dir="2700000" algn="tl">
                    <a:srgbClr val="000000">
                      <a:alpha val="43137"/>
                    </a:srgbClr>
                  </a:outerShdw>
                </a:effectLst>
              </a:rPr>
              <a:t>recommended,for</a:t>
            </a:r>
            <a:r>
              <a:rPr lang="en-US" sz="2000" b="1" dirty="0" smtClean="0">
                <a:solidFill>
                  <a:srgbClr val="008000"/>
                </a:solidFill>
                <a:effectLst>
                  <a:outerShdw blurRad="38100" dist="38100" dir="2700000" algn="tl">
                    <a:srgbClr val="000000">
                      <a:alpha val="43137"/>
                    </a:srgbClr>
                  </a:outerShdw>
                </a:effectLst>
              </a:rPr>
              <a:t> individuals over 18 years of age with diabetes, a DBP threshold of&lt;90 mmHg and SBP &lt;140 mmHg</a:t>
            </a:r>
            <a:endParaRPr lang="fa-IR" sz="2000" b="1" dirty="0">
              <a:solidFill>
                <a:srgbClr val="008000"/>
              </a:solidFill>
              <a:effectLst>
                <a:outerShdw blurRad="38100" dist="38100" dir="2700000" algn="tl">
                  <a:srgbClr val="000000">
                    <a:alpha val="43137"/>
                  </a:srgbClr>
                </a:outerShdw>
              </a:effectLst>
            </a:endParaRPr>
          </a:p>
        </p:txBody>
      </p:sp>
      <p:pic>
        <p:nvPicPr>
          <p:cNvPr id="43010" name="Picture 2"/>
          <p:cNvPicPr>
            <a:picLocks noChangeAspect="1" noChangeArrowheads="1"/>
          </p:cNvPicPr>
          <p:nvPr/>
        </p:nvPicPr>
        <p:blipFill>
          <a:blip r:embed="rId2" cstate="print"/>
          <a:srcRect/>
          <a:stretch>
            <a:fillRect/>
          </a:stretch>
        </p:blipFill>
        <p:spPr bwMode="auto">
          <a:xfrm>
            <a:off x="467544" y="1556792"/>
            <a:ext cx="7704856" cy="4896544"/>
          </a:xfrm>
          <a:prstGeom prst="rect">
            <a:avLst/>
          </a:prstGeom>
          <a:noFill/>
          <a:ln w="9525">
            <a:noFill/>
            <a:miter lim="800000"/>
            <a:headEnd/>
            <a:tailEnd/>
          </a:ln>
        </p:spPr>
      </p:pic>
      <p:sp>
        <p:nvSpPr>
          <p:cNvPr id="4" name="Oval 3">
            <a:hlinkClick r:id="rId3" action="ppaction://hlinksldjump"/>
          </p:cNvPr>
          <p:cNvSpPr/>
          <p:nvPr/>
        </p:nvSpPr>
        <p:spPr>
          <a:xfrm>
            <a:off x="179512" y="6381328"/>
            <a:ext cx="7200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u="sng" dirty="0" smtClean="0">
                <a:solidFill>
                  <a:srgbClr val="008000"/>
                </a:solidFill>
              </a:rPr>
              <a:t>DYSLIPIDEMIA/LIPID MANAGEMENT</a:t>
            </a:r>
            <a:endParaRPr lang="fa-IR" sz="3600" b="1" u="sng" dirty="0">
              <a:solidFill>
                <a:srgbClr val="008000"/>
              </a:solidFill>
            </a:endParaRPr>
          </a:p>
        </p:txBody>
      </p:sp>
      <p:sp>
        <p:nvSpPr>
          <p:cNvPr id="3" name="Rectangle 2"/>
          <p:cNvSpPr/>
          <p:nvPr/>
        </p:nvSpPr>
        <p:spPr>
          <a:xfrm>
            <a:off x="251520" y="1556792"/>
            <a:ext cx="8568952" cy="1938992"/>
          </a:xfrm>
          <a:prstGeom prst="rect">
            <a:avLst/>
          </a:prstGeom>
        </p:spPr>
        <p:txBody>
          <a:bodyPr wrap="square">
            <a:spAutoFit/>
          </a:bodyPr>
          <a:lstStyle/>
          <a:p>
            <a:pPr algn="l"/>
            <a:r>
              <a:rPr lang="en-US" sz="2000" b="1" dirty="0" smtClean="0">
                <a:solidFill>
                  <a:srgbClr val="1C027C"/>
                </a:solidFill>
              </a:rPr>
              <a:t>With consideration for the new </a:t>
            </a:r>
            <a:r>
              <a:rPr lang="en-US" sz="2000" b="1" dirty="0" err="1" smtClean="0">
                <a:solidFill>
                  <a:srgbClr val="1C027C"/>
                </a:solidFill>
              </a:rPr>
              <a:t>statin</a:t>
            </a:r>
            <a:r>
              <a:rPr lang="en-US" sz="2000" b="1" dirty="0" smtClean="0">
                <a:solidFill>
                  <a:srgbClr val="1C027C"/>
                </a:solidFill>
              </a:rPr>
              <a:t> treatment recommendations, the Standards now provide the following lipid monitoring guidance: </a:t>
            </a:r>
          </a:p>
          <a:p>
            <a:pPr algn="l"/>
            <a:endParaRPr lang="en-US" sz="2000" b="1" dirty="0" smtClean="0">
              <a:solidFill>
                <a:srgbClr val="1C027C"/>
              </a:solidFill>
            </a:endParaRPr>
          </a:p>
          <a:p>
            <a:pPr algn="l"/>
            <a:r>
              <a:rPr lang="en-US" sz="2000" b="1" dirty="0" smtClean="0">
                <a:solidFill>
                  <a:srgbClr val="1C027C"/>
                </a:solidFill>
              </a:rPr>
              <a:t>a </a:t>
            </a:r>
            <a:r>
              <a:rPr lang="en-US" sz="2000" b="1" u="sng" dirty="0" smtClean="0">
                <a:solidFill>
                  <a:schemeClr val="tx2">
                    <a:lumMod val="50000"/>
                  </a:schemeClr>
                </a:solidFill>
                <a:effectLst>
                  <a:outerShdw blurRad="38100" dist="38100" dir="2700000" algn="tl">
                    <a:srgbClr val="000000">
                      <a:alpha val="43137"/>
                    </a:srgbClr>
                  </a:outerShdw>
                </a:effectLst>
                <a:hlinkClick r:id="rId2" action="ppaction://hlinksldjump"/>
              </a:rPr>
              <a:t>screening</a:t>
            </a:r>
            <a:r>
              <a:rPr lang="en-US" sz="2000" b="1" dirty="0" smtClean="0">
                <a:solidFill>
                  <a:srgbClr val="1C027C"/>
                </a:solidFill>
              </a:rPr>
              <a:t> lipid profile is reasonable at diabetes </a:t>
            </a:r>
            <a:r>
              <a:rPr lang="en-US" sz="2000" b="1" dirty="0" smtClean="0">
                <a:solidFill>
                  <a:schemeClr val="tx2">
                    <a:lumMod val="75000"/>
                  </a:schemeClr>
                </a:solidFill>
                <a:effectLst>
                  <a:outerShdw blurRad="38100" dist="38100" dir="2700000" algn="tl">
                    <a:srgbClr val="000000">
                      <a:alpha val="43137"/>
                    </a:srgbClr>
                  </a:outerShdw>
                </a:effectLst>
              </a:rPr>
              <a:t>diagnosis</a:t>
            </a:r>
            <a:r>
              <a:rPr lang="en-US" sz="2000" b="1" dirty="0" smtClean="0">
                <a:solidFill>
                  <a:srgbClr val="1C027C"/>
                </a:solidFill>
              </a:rPr>
              <a:t> , at an </a:t>
            </a:r>
            <a:r>
              <a:rPr lang="en-US" sz="2000" b="1" dirty="0" smtClean="0">
                <a:solidFill>
                  <a:schemeClr val="tx2">
                    <a:lumMod val="75000"/>
                  </a:schemeClr>
                </a:solidFill>
                <a:effectLst>
                  <a:outerShdw blurRad="38100" dist="38100" dir="2700000" algn="tl">
                    <a:srgbClr val="000000">
                      <a:alpha val="43137"/>
                    </a:srgbClr>
                  </a:outerShdw>
                </a:effectLst>
              </a:rPr>
              <a:t>initial</a:t>
            </a:r>
            <a:r>
              <a:rPr lang="en-US" sz="2000" b="1" dirty="0" smtClean="0">
                <a:solidFill>
                  <a:schemeClr val="tx2"/>
                </a:solidFill>
              </a:rPr>
              <a:t> </a:t>
            </a:r>
            <a:r>
              <a:rPr lang="en-US" sz="2000" b="1" dirty="0" smtClean="0">
                <a:solidFill>
                  <a:srgbClr val="1C027C"/>
                </a:solidFill>
              </a:rPr>
              <a:t>medical evaluation and/or at age </a:t>
            </a:r>
            <a:r>
              <a:rPr lang="en-US" sz="2000" b="1" dirty="0" smtClean="0">
                <a:solidFill>
                  <a:schemeClr val="tx2">
                    <a:lumMod val="75000"/>
                  </a:schemeClr>
                </a:solidFill>
                <a:effectLst>
                  <a:outerShdw blurRad="38100" dist="38100" dir="2700000" algn="tl">
                    <a:srgbClr val="000000">
                      <a:alpha val="43137"/>
                    </a:srgbClr>
                  </a:outerShdw>
                </a:effectLst>
              </a:rPr>
              <a:t>40 years</a:t>
            </a:r>
            <a:r>
              <a:rPr lang="en-US" sz="2000" b="1" dirty="0" smtClean="0">
                <a:solidFill>
                  <a:srgbClr val="1C027C"/>
                </a:solidFill>
              </a:rPr>
              <a:t>, and </a:t>
            </a:r>
            <a:r>
              <a:rPr lang="en-US" sz="2000" b="1" dirty="0" smtClean="0">
                <a:solidFill>
                  <a:schemeClr val="tx2">
                    <a:lumMod val="75000"/>
                  </a:schemeClr>
                </a:solidFill>
                <a:effectLst>
                  <a:outerShdw blurRad="38100" dist="38100" dir="2700000" algn="tl">
                    <a:srgbClr val="000000">
                      <a:alpha val="43137"/>
                    </a:srgbClr>
                  </a:outerShdw>
                </a:effectLst>
              </a:rPr>
              <a:t>periodically</a:t>
            </a:r>
          </a:p>
          <a:p>
            <a:pPr algn="l"/>
            <a:r>
              <a:rPr lang="fa-IR" sz="2000" b="1" dirty="0" smtClean="0"/>
              <a:t>  </a:t>
            </a:r>
            <a:r>
              <a:rPr lang="en-US" sz="2000" b="1" dirty="0" smtClean="0">
                <a:solidFill>
                  <a:srgbClr val="1C027C"/>
                </a:solidFill>
              </a:rPr>
              <a:t>thereafter(e.g., every 1–2 years)</a:t>
            </a:r>
            <a:r>
              <a:rPr lang="en-US" dirty="0" smtClean="0">
                <a:solidFill>
                  <a:srgbClr val="1C027C"/>
                </a:solidFill>
              </a:rPr>
              <a:t>.</a:t>
            </a:r>
            <a:endParaRPr lang="fa-IR" dirty="0">
              <a:solidFill>
                <a:srgbClr val="1C027C"/>
              </a:solidFill>
            </a:endParaRPr>
          </a:p>
        </p:txBody>
      </p:sp>
      <p:sp>
        <p:nvSpPr>
          <p:cNvPr id="4" name="Rectangle 3"/>
          <p:cNvSpPr/>
          <p:nvPr/>
        </p:nvSpPr>
        <p:spPr>
          <a:xfrm>
            <a:off x="251520" y="3717032"/>
            <a:ext cx="8496944" cy="707886"/>
          </a:xfrm>
          <a:prstGeom prst="rect">
            <a:avLst/>
          </a:prstGeom>
        </p:spPr>
        <p:txBody>
          <a:bodyPr wrap="square">
            <a:spAutoFit/>
          </a:bodyPr>
          <a:lstStyle/>
          <a:p>
            <a:pPr algn="l"/>
            <a:r>
              <a:rPr lang="en-US" sz="2000" b="1" dirty="0" smtClean="0">
                <a:solidFill>
                  <a:srgbClr val="1C027C"/>
                </a:solidFill>
              </a:rPr>
              <a:t>initiation (and initial </a:t>
            </a:r>
            <a:r>
              <a:rPr lang="en-US" sz="2000" b="1" dirty="0" err="1" smtClean="0">
                <a:solidFill>
                  <a:srgbClr val="1C027C"/>
                </a:solidFill>
              </a:rPr>
              <a:t>statin</a:t>
            </a:r>
            <a:r>
              <a:rPr lang="en-US" sz="2000" b="1" dirty="0" smtClean="0">
                <a:solidFill>
                  <a:srgbClr val="1C027C"/>
                </a:solidFill>
              </a:rPr>
              <a:t> dose) is now driven primarily by </a:t>
            </a:r>
            <a:r>
              <a:rPr lang="en-US" sz="2000" b="1" u="sng" dirty="0" smtClean="0">
                <a:solidFill>
                  <a:srgbClr val="1C027C"/>
                </a:solidFill>
              </a:rPr>
              <a:t>risk status</a:t>
            </a:r>
            <a:r>
              <a:rPr lang="en-US" sz="2000" b="1" dirty="0" smtClean="0">
                <a:solidFill>
                  <a:srgbClr val="1C027C"/>
                </a:solidFill>
              </a:rPr>
              <a:t> rather Treatment  than LDL cholesterol level</a:t>
            </a:r>
            <a:r>
              <a:rPr lang="en-US"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854968"/>
          </a:xfrm>
        </p:spPr>
        <p:txBody>
          <a:bodyPr>
            <a:normAutofit fontScale="90000"/>
          </a:bodyPr>
          <a:lstStyle/>
          <a:p>
            <a:pPr algn="l"/>
            <a:r>
              <a:rPr lang="en-US" sz="4000" b="1" dirty="0" smtClean="0">
                <a:solidFill>
                  <a:srgbClr val="66103D"/>
                </a:solidFill>
                <a:effectLst>
                  <a:outerShdw blurRad="38100" dist="38100" dir="2700000" algn="tl">
                    <a:srgbClr val="000000">
                      <a:alpha val="43137"/>
                    </a:srgbClr>
                  </a:outerShdw>
                </a:effectLst>
              </a:rPr>
              <a:t>Treatment Recommendations and Goals</a:t>
            </a:r>
            <a:r>
              <a:rPr lang="en-US" dirty="0" smtClean="0">
                <a:solidFill>
                  <a:srgbClr val="7030A0"/>
                </a:solidFill>
              </a:rPr>
              <a:t/>
            </a:r>
            <a:br>
              <a:rPr lang="en-US" dirty="0" smtClean="0">
                <a:solidFill>
                  <a:srgbClr val="7030A0"/>
                </a:solidFill>
              </a:rPr>
            </a:br>
            <a:endParaRPr lang="fa-IR" dirty="0">
              <a:solidFill>
                <a:srgbClr val="7030A0"/>
              </a:solidFill>
            </a:endParaRPr>
          </a:p>
        </p:txBody>
      </p:sp>
      <p:sp>
        <p:nvSpPr>
          <p:cNvPr id="3" name="Rectangle 2"/>
          <p:cNvSpPr/>
          <p:nvPr/>
        </p:nvSpPr>
        <p:spPr>
          <a:xfrm>
            <a:off x="179512" y="1556792"/>
            <a:ext cx="8964488" cy="4385816"/>
          </a:xfrm>
          <a:prstGeom prst="rect">
            <a:avLst/>
          </a:prstGeom>
        </p:spPr>
        <p:txBody>
          <a:bodyPr wrap="square">
            <a:spAutoFit/>
          </a:bodyPr>
          <a:lstStyle/>
          <a:p>
            <a:pPr algn="l"/>
            <a:endParaRPr lang="fa-IR" dirty="0" smtClean="0"/>
          </a:p>
          <a:p>
            <a:pPr algn="l">
              <a:lnSpc>
                <a:spcPct val="90000"/>
              </a:lnSpc>
              <a:buClr>
                <a:srgbClr val="FFD937"/>
              </a:buClr>
            </a:pPr>
            <a:r>
              <a:rPr lang="en-US" b="1" dirty="0" smtClean="0">
                <a:solidFill>
                  <a:srgbClr val="002060"/>
                </a:solidFill>
              </a:rPr>
              <a:t>*To improve lipid profile in patients with diabetes, recommend lifestyle </a:t>
            </a:r>
            <a:r>
              <a:rPr lang="fa-IR" b="1" dirty="0" smtClean="0">
                <a:solidFill>
                  <a:srgbClr val="002060"/>
                </a:solidFill>
              </a:rPr>
              <a:t>:</a:t>
            </a:r>
            <a:r>
              <a:rPr lang="en-US" b="1" dirty="0" smtClean="0">
                <a:solidFill>
                  <a:srgbClr val="002060"/>
                </a:solidFill>
              </a:rPr>
              <a:t>modification </a:t>
            </a:r>
            <a:r>
              <a:rPr lang="en-US" b="1" dirty="0" smtClean="0">
                <a:solidFill>
                  <a:srgbClr val="FF0000"/>
                </a:solidFill>
              </a:rPr>
              <a:t>A</a:t>
            </a:r>
            <a:r>
              <a:rPr lang="en-US" b="1" dirty="0" smtClean="0">
                <a:solidFill>
                  <a:srgbClr val="002060"/>
                </a:solidFill>
              </a:rPr>
              <a:t>, focusing on</a:t>
            </a:r>
          </a:p>
          <a:p>
            <a:pPr lvl="1" algn="l">
              <a:lnSpc>
                <a:spcPct val="90000"/>
              </a:lnSpc>
              <a:buClr>
                <a:srgbClr val="FFD937"/>
              </a:buClr>
            </a:pPr>
            <a:endParaRPr lang="en-US" b="1" dirty="0" smtClean="0">
              <a:solidFill>
                <a:srgbClr val="002060"/>
              </a:solidFill>
            </a:endParaRPr>
          </a:p>
          <a:p>
            <a:pPr lvl="1" algn="l">
              <a:lnSpc>
                <a:spcPct val="90000"/>
              </a:lnSpc>
              <a:buClr>
                <a:srgbClr val="FFD937"/>
              </a:buClr>
            </a:pPr>
            <a:r>
              <a:rPr lang="en-US" b="1" dirty="0" smtClean="0">
                <a:solidFill>
                  <a:srgbClr val="002060"/>
                </a:solidFill>
              </a:rPr>
              <a:t>-Reduction of saturated fat, trans fat, cholesterol intake</a:t>
            </a:r>
          </a:p>
          <a:p>
            <a:pPr lvl="1" algn="l">
              <a:lnSpc>
                <a:spcPct val="90000"/>
              </a:lnSpc>
              <a:buClr>
                <a:srgbClr val="FFD937"/>
              </a:buClr>
            </a:pPr>
            <a:r>
              <a:rPr lang="en-US" b="1" dirty="0" smtClean="0">
                <a:solidFill>
                  <a:srgbClr val="002060"/>
                </a:solidFill>
              </a:rPr>
              <a:t>-Increase of n-3 fatty acids, viscous fiber, plant </a:t>
            </a:r>
            <a:r>
              <a:rPr lang="en-US" b="1" dirty="0" err="1" smtClean="0">
                <a:solidFill>
                  <a:srgbClr val="002060"/>
                </a:solidFill>
              </a:rPr>
              <a:t>stanols</a:t>
            </a:r>
            <a:r>
              <a:rPr lang="en-US" b="1" dirty="0" smtClean="0">
                <a:solidFill>
                  <a:srgbClr val="002060"/>
                </a:solidFill>
              </a:rPr>
              <a:t>/sterols</a:t>
            </a:r>
          </a:p>
          <a:p>
            <a:pPr lvl="1" algn="l">
              <a:lnSpc>
                <a:spcPct val="90000"/>
              </a:lnSpc>
              <a:buClr>
                <a:srgbClr val="FFD937"/>
              </a:buClr>
            </a:pPr>
            <a:r>
              <a:rPr lang="en-US" b="1" dirty="0" smtClean="0">
                <a:solidFill>
                  <a:srgbClr val="002060"/>
                </a:solidFill>
              </a:rPr>
              <a:t>-Weight loss (if indicated)</a:t>
            </a:r>
          </a:p>
          <a:p>
            <a:pPr lvl="1" algn="l">
              <a:lnSpc>
                <a:spcPct val="90000"/>
              </a:lnSpc>
              <a:buClr>
                <a:srgbClr val="FFD937"/>
              </a:buClr>
            </a:pPr>
            <a:r>
              <a:rPr lang="en-US" b="1" dirty="0" smtClean="0">
                <a:solidFill>
                  <a:srgbClr val="002060"/>
                </a:solidFill>
              </a:rPr>
              <a:t>-Increased physical activity</a:t>
            </a:r>
          </a:p>
          <a:p>
            <a:pPr algn="l"/>
            <a:endParaRPr lang="en-US" b="1" dirty="0" smtClean="0">
              <a:solidFill>
                <a:srgbClr val="1C027C"/>
              </a:solidFill>
            </a:endParaRPr>
          </a:p>
          <a:p>
            <a:pPr marL="342900" lvl="1" indent="-342900" algn="l">
              <a:lnSpc>
                <a:spcPct val="90000"/>
              </a:lnSpc>
              <a:buClr>
                <a:srgbClr val="FFD937"/>
              </a:buClr>
              <a:buFont typeface="Arial" pitchFamily="34" charset="0"/>
              <a:buChar char="•"/>
            </a:pPr>
            <a:r>
              <a:rPr lang="en-US" b="1" dirty="0" smtClean="0">
                <a:solidFill>
                  <a:srgbClr val="002060"/>
                </a:solidFill>
              </a:rPr>
              <a:t>*Intensify lifestyle therapy and optimize </a:t>
            </a:r>
            <a:r>
              <a:rPr lang="en-US" b="1" dirty="0" err="1" smtClean="0">
                <a:solidFill>
                  <a:srgbClr val="002060"/>
                </a:solidFill>
              </a:rPr>
              <a:t>glycemic</a:t>
            </a:r>
            <a:r>
              <a:rPr lang="en-US" b="1" dirty="0" smtClean="0">
                <a:solidFill>
                  <a:srgbClr val="002060"/>
                </a:solidFill>
              </a:rPr>
              <a:t> control for patients </a:t>
            </a:r>
            <a:r>
              <a:rPr lang="en-US" b="1" dirty="0" smtClean="0">
                <a:solidFill>
                  <a:srgbClr val="002060"/>
                </a:solidFill>
              </a:rPr>
              <a:t>with: </a:t>
            </a:r>
            <a:r>
              <a:rPr lang="en-US" b="1" dirty="0" smtClean="0">
                <a:solidFill>
                  <a:srgbClr val="FF0000"/>
                </a:solidFill>
              </a:rPr>
              <a:t>C</a:t>
            </a:r>
          </a:p>
          <a:p>
            <a:pPr marL="342900" lvl="1" indent="-342900" algn="l">
              <a:lnSpc>
                <a:spcPct val="90000"/>
              </a:lnSpc>
              <a:buClr>
                <a:srgbClr val="FFD937"/>
              </a:buClr>
            </a:pPr>
            <a:endParaRPr lang="en-US" b="1" dirty="0" smtClean="0">
              <a:solidFill>
                <a:srgbClr val="002060"/>
              </a:solidFill>
            </a:endParaRPr>
          </a:p>
          <a:p>
            <a:pPr marL="342900" lvl="1" indent="-342900" algn="l">
              <a:lnSpc>
                <a:spcPct val="90000"/>
              </a:lnSpc>
              <a:buClr>
                <a:srgbClr val="FFD937"/>
              </a:buClr>
            </a:pPr>
            <a:r>
              <a:rPr lang="en-US" b="1" dirty="0" smtClean="0">
                <a:solidFill>
                  <a:srgbClr val="002060"/>
                </a:solidFill>
              </a:rPr>
              <a:t>-Triglyceride levels &gt;150 mg/</a:t>
            </a:r>
            <a:r>
              <a:rPr lang="en-US" b="1" dirty="0" err="1" smtClean="0">
                <a:solidFill>
                  <a:srgbClr val="002060"/>
                </a:solidFill>
              </a:rPr>
              <a:t>dL</a:t>
            </a:r>
            <a:r>
              <a:rPr lang="en-US" b="1" dirty="0" smtClean="0">
                <a:solidFill>
                  <a:srgbClr val="002060"/>
                </a:solidFill>
              </a:rPr>
              <a:t>(1.7 </a:t>
            </a:r>
            <a:r>
              <a:rPr lang="en-US" b="1" dirty="0" err="1" smtClean="0">
                <a:solidFill>
                  <a:srgbClr val="002060"/>
                </a:solidFill>
              </a:rPr>
              <a:t>mmol</a:t>
            </a:r>
            <a:r>
              <a:rPr lang="en-US" b="1" dirty="0" smtClean="0">
                <a:solidFill>
                  <a:srgbClr val="002060"/>
                </a:solidFill>
              </a:rPr>
              <a:t>/L) and/or</a:t>
            </a:r>
          </a:p>
          <a:p>
            <a:pPr marL="342900" lvl="1" indent="-342900" algn="l">
              <a:lnSpc>
                <a:spcPct val="90000"/>
              </a:lnSpc>
              <a:buClr>
                <a:srgbClr val="FFD937"/>
              </a:buClr>
            </a:pPr>
            <a:r>
              <a:rPr lang="en-US" b="1" dirty="0" smtClean="0">
                <a:solidFill>
                  <a:srgbClr val="002060"/>
                </a:solidFill>
              </a:rPr>
              <a:t> </a:t>
            </a:r>
            <a:r>
              <a:rPr lang="en-US" b="1" dirty="0" smtClean="0">
                <a:solidFill>
                  <a:srgbClr val="002060"/>
                </a:solidFill>
              </a:rPr>
              <a:t>- HDL </a:t>
            </a:r>
            <a:r>
              <a:rPr lang="en-US" b="1" dirty="0" smtClean="0">
                <a:solidFill>
                  <a:srgbClr val="002060"/>
                </a:solidFill>
              </a:rPr>
              <a:t>cholesterol </a:t>
            </a:r>
            <a:r>
              <a:rPr lang="en-US" b="1" dirty="0" smtClean="0">
                <a:solidFill>
                  <a:srgbClr val="002060"/>
                </a:solidFill>
              </a:rPr>
              <a:t>&lt;40 </a:t>
            </a:r>
            <a:r>
              <a:rPr lang="en-US" b="1" dirty="0" smtClean="0">
                <a:solidFill>
                  <a:srgbClr val="002060"/>
                </a:solidFill>
              </a:rPr>
              <a:t>mg/</a:t>
            </a:r>
            <a:r>
              <a:rPr lang="en-US" b="1" dirty="0" err="1" smtClean="0">
                <a:solidFill>
                  <a:srgbClr val="002060"/>
                </a:solidFill>
              </a:rPr>
              <a:t>dL</a:t>
            </a:r>
            <a:r>
              <a:rPr lang="en-US" b="1" dirty="0" smtClean="0">
                <a:solidFill>
                  <a:srgbClr val="002060"/>
                </a:solidFill>
              </a:rPr>
              <a:t> (1.0 </a:t>
            </a:r>
            <a:r>
              <a:rPr lang="en-US" b="1" dirty="0" err="1" smtClean="0">
                <a:solidFill>
                  <a:srgbClr val="002060"/>
                </a:solidFill>
              </a:rPr>
              <a:t>mmol</a:t>
            </a:r>
            <a:r>
              <a:rPr lang="en-US" b="1" dirty="0" smtClean="0">
                <a:solidFill>
                  <a:srgbClr val="002060"/>
                </a:solidFill>
              </a:rPr>
              <a:t>/L) in men and </a:t>
            </a:r>
            <a:r>
              <a:rPr lang="en-US" b="1" dirty="0" smtClean="0">
                <a:solidFill>
                  <a:srgbClr val="002060"/>
                </a:solidFill>
              </a:rPr>
              <a:t>&lt;50 </a:t>
            </a:r>
            <a:r>
              <a:rPr lang="en-US" b="1" dirty="0" smtClean="0">
                <a:solidFill>
                  <a:srgbClr val="002060"/>
                </a:solidFill>
              </a:rPr>
              <a:t>mg/</a:t>
            </a:r>
            <a:r>
              <a:rPr lang="en-US" b="1" dirty="0" err="1" smtClean="0">
                <a:solidFill>
                  <a:srgbClr val="002060"/>
                </a:solidFill>
              </a:rPr>
              <a:t>dL</a:t>
            </a:r>
            <a:r>
              <a:rPr lang="en-US" b="1" dirty="0" smtClean="0">
                <a:solidFill>
                  <a:srgbClr val="002060"/>
                </a:solidFill>
              </a:rPr>
              <a:t> (1.3 </a:t>
            </a:r>
            <a:r>
              <a:rPr lang="en-US" b="1" dirty="0" err="1" smtClean="0">
                <a:solidFill>
                  <a:srgbClr val="002060"/>
                </a:solidFill>
              </a:rPr>
              <a:t>mmol</a:t>
            </a:r>
            <a:r>
              <a:rPr lang="en-US" b="1" dirty="0" smtClean="0">
                <a:solidFill>
                  <a:srgbClr val="002060"/>
                </a:solidFill>
              </a:rPr>
              <a:t>/L) in women</a:t>
            </a:r>
          </a:p>
          <a:p>
            <a:pPr marL="342900" lvl="1" indent="-342900" algn="l">
              <a:lnSpc>
                <a:spcPct val="90000"/>
              </a:lnSpc>
              <a:buClr>
                <a:srgbClr val="FFD937"/>
              </a:buClr>
              <a:buFont typeface="Arial" pitchFamily="34" charset="0"/>
              <a:buChar char="•"/>
            </a:pPr>
            <a:r>
              <a:rPr lang="en-US" b="1" dirty="0" smtClean="0">
                <a:solidFill>
                  <a:srgbClr val="002060"/>
                </a:solidFill>
              </a:rPr>
              <a:t>- </a:t>
            </a:r>
            <a:r>
              <a:rPr lang="en-US" b="1" dirty="0" smtClean="0">
                <a:solidFill>
                  <a:srgbClr val="002060"/>
                </a:solidFill>
              </a:rPr>
              <a:t>For </a:t>
            </a:r>
            <a:r>
              <a:rPr lang="en-US" b="1" dirty="0" smtClean="0">
                <a:solidFill>
                  <a:srgbClr val="002060"/>
                </a:solidFill>
              </a:rPr>
              <a:t>patients with fasting triglyceride levels </a:t>
            </a:r>
            <a:r>
              <a:rPr lang="en-US" b="1" u="sng" dirty="0" smtClean="0">
                <a:solidFill>
                  <a:srgbClr val="002060"/>
                </a:solidFill>
              </a:rPr>
              <a:t>&gt;</a:t>
            </a:r>
            <a:r>
              <a:rPr lang="en-US" b="1" dirty="0" smtClean="0">
                <a:solidFill>
                  <a:srgbClr val="002060"/>
                </a:solidFill>
              </a:rPr>
              <a:t> 500 mg/</a:t>
            </a:r>
            <a:r>
              <a:rPr lang="en-US" b="1" dirty="0" err="1" smtClean="0">
                <a:solidFill>
                  <a:srgbClr val="002060"/>
                </a:solidFill>
              </a:rPr>
              <a:t>dL</a:t>
            </a:r>
            <a:r>
              <a:rPr lang="en-US" b="1" dirty="0" smtClean="0">
                <a:solidFill>
                  <a:srgbClr val="002060"/>
                </a:solidFill>
              </a:rPr>
              <a:t> (5.7 </a:t>
            </a:r>
            <a:r>
              <a:rPr lang="en-US" b="1" dirty="0" err="1" smtClean="0">
                <a:solidFill>
                  <a:srgbClr val="002060"/>
                </a:solidFill>
              </a:rPr>
              <a:t>mmol</a:t>
            </a:r>
            <a:r>
              <a:rPr lang="en-US" b="1" dirty="0" smtClean="0">
                <a:solidFill>
                  <a:srgbClr val="002060"/>
                </a:solidFill>
              </a:rPr>
              <a:t>/L), evaluate for secondary causes </a:t>
            </a:r>
            <a:r>
              <a:rPr lang="en-US" b="1" dirty="0" smtClean="0">
                <a:solidFill>
                  <a:srgbClr val="008000"/>
                </a:solidFill>
              </a:rPr>
              <a:t>and</a:t>
            </a:r>
            <a:r>
              <a:rPr lang="en-US" b="1" dirty="0" smtClean="0">
                <a:solidFill>
                  <a:srgbClr val="002060"/>
                </a:solidFill>
              </a:rPr>
              <a:t> consider medical therapy to reduce the risk of pancreatitis. </a:t>
            </a:r>
            <a:r>
              <a:rPr lang="en-US" b="1" dirty="0" smtClean="0">
                <a:solidFill>
                  <a:srgbClr val="FF0000"/>
                </a:solidFill>
              </a:rPr>
              <a:t>C</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60432" cy="1143000"/>
          </a:xfrm>
        </p:spPr>
        <p:txBody>
          <a:bodyPr/>
          <a:lstStyle/>
          <a:p>
            <a:pPr algn="l"/>
            <a:r>
              <a:rPr lang="en-US" sz="3200" b="1" dirty="0" smtClean="0">
                <a:solidFill>
                  <a:srgbClr val="66103D"/>
                </a:solidFill>
                <a:effectLst>
                  <a:outerShdw blurRad="38100" dist="38100" dir="2700000" algn="tl">
                    <a:srgbClr val="000000">
                      <a:alpha val="43137"/>
                    </a:srgbClr>
                  </a:outerShdw>
                </a:effectLst>
              </a:rPr>
              <a:t>Treatment Recommendations and Goals</a:t>
            </a:r>
            <a:endParaRPr lang="fa-IR" sz="3200" dirty="0"/>
          </a:p>
        </p:txBody>
      </p:sp>
      <p:sp>
        <p:nvSpPr>
          <p:cNvPr id="3" name="Rectangle 2"/>
          <p:cNvSpPr/>
          <p:nvPr/>
        </p:nvSpPr>
        <p:spPr>
          <a:xfrm>
            <a:off x="395536" y="1268760"/>
            <a:ext cx="7992888" cy="4801314"/>
          </a:xfrm>
          <a:prstGeom prst="rect">
            <a:avLst/>
          </a:prstGeom>
        </p:spPr>
        <p:txBody>
          <a:bodyPr wrap="square">
            <a:spAutoFit/>
          </a:bodyPr>
          <a:lstStyle/>
          <a:p>
            <a:pPr algn="l">
              <a:buFont typeface="Arial" pitchFamily="34" charset="0"/>
              <a:buChar char="•"/>
            </a:pPr>
            <a:r>
              <a:rPr lang="en-US" dirty="0" smtClean="0"/>
              <a:t>*</a:t>
            </a:r>
            <a:r>
              <a:rPr lang="en-US" b="1" dirty="0" smtClean="0">
                <a:solidFill>
                  <a:srgbClr val="1C027C"/>
                </a:solidFill>
              </a:rPr>
              <a:t>For patients of all ages with diabetes and overt CVD, high-intensity </a:t>
            </a:r>
            <a:r>
              <a:rPr lang="en-US" b="1" dirty="0" err="1" smtClean="0">
                <a:solidFill>
                  <a:srgbClr val="1C027C"/>
                </a:solidFill>
              </a:rPr>
              <a:t>statin</a:t>
            </a:r>
            <a:r>
              <a:rPr lang="en-US" b="1" dirty="0" smtClean="0">
                <a:solidFill>
                  <a:srgbClr val="1C027C"/>
                </a:solidFill>
              </a:rPr>
              <a:t> therapy should be added to lifestyle therapy</a:t>
            </a:r>
            <a:r>
              <a:rPr lang="en-US" dirty="0" smtClean="0"/>
              <a:t>. </a:t>
            </a:r>
            <a:r>
              <a:rPr lang="en-US" dirty="0" smtClean="0">
                <a:solidFill>
                  <a:srgbClr val="FF0000"/>
                </a:solidFill>
              </a:rPr>
              <a:t>A</a:t>
            </a:r>
          </a:p>
          <a:p>
            <a:pPr algn="l">
              <a:buFont typeface="Arial" pitchFamily="34" charset="0"/>
              <a:buChar char="•"/>
            </a:pPr>
            <a:endParaRPr lang="en-US" dirty="0" smtClean="0"/>
          </a:p>
          <a:p>
            <a:pPr algn="l">
              <a:buFont typeface="Arial" pitchFamily="34" charset="0"/>
              <a:buChar char="•"/>
            </a:pPr>
            <a:r>
              <a:rPr lang="en-US" dirty="0" smtClean="0"/>
              <a:t>* </a:t>
            </a:r>
            <a:r>
              <a:rPr lang="en-US" b="1" dirty="0" smtClean="0">
                <a:solidFill>
                  <a:srgbClr val="1C027C"/>
                </a:solidFill>
              </a:rPr>
              <a:t>For patients with diabetes aged &lt;40 years </a:t>
            </a:r>
            <a:r>
              <a:rPr lang="en-US" b="1" dirty="0" smtClean="0">
                <a:solidFill>
                  <a:schemeClr val="tx2">
                    <a:lumMod val="75000"/>
                  </a:schemeClr>
                </a:solidFill>
              </a:rPr>
              <a:t>with</a:t>
            </a:r>
            <a:r>
              <a:rPr lang="en-US" b="1" dirty="0" smtClean="0">
                <a:solidFill>
                  <a:srgbClr val="1C027C"/>
                </a:solidFill>
              </a:rPr>
              <a:t> additional CVD risk factors, consider using </a:t>
            </a:r>
            <a:r>
              <a:rPr lang="en-US" b="1" dirty="0" smtClean="0">
                <a:solidFill>
                  <a:srgbClr val="1C027C"/>
                </a:solidFill>
              </a:rPr>
              <a:t>moderate or </a:t>
            </a:r>
            <a:r>
              <a:rPr lang="en-US" b="1" dirty="0" smtClean="0">
                <a:solidFill>
                  <a:srgbClr val="1C027C"/>
                </a:solidFill>
              </a:rPr>
              <a:t>high-intensity </a:t>
            </a:r>
            <a:r>
              <a:rPr lang="en-US" b="1" dirty="0" err="1" smtClean="0">
                <a:solidFill>
                  <a:srgbClr val="1C027C"/>
                </a:solidFill>
              </a:rPr>
              <a:t>statin</a:t>
            </a:r>
            <a:r>
              <a:rPr lang="en-US" b="1" dirty="0" smtClean="0">
                <a:solidFill>
                  <a:srgbClr val="1C027C"/>
                </a:solidFill>
              </a:rPr>
              <a:t> and lifestyle therapy</a:t>
            </a:r>
            <a:r>
              <a:rPr lang="en-US" dirty="0" smtClean="0"/>
              <a:t>. </a:t>
            </a:r>
            <a:r>
              <a:rPr lang="en-US" dirty="0" smtClean="0">
                <a:solidFill>
                  <a:srgbClr val="FF0000"/>
                </a:solidFill>
              </a:rPr>
              <a:t>C</a:t>
            </a:r>
          </a:p>
          <a:p>
            <a:pPr algn="l">
              <a:buFont typeface="Arial" pitchFamily="34" charset="0"/>
              <a:buChar char="•"/>
            </a:pPr>
            <a:endParaRPr lang="en-US" dirty="0" smtClean="0"/>
          </a:p>
          <a:p>
            <a:pPr algn="l">
              <a:buFont typeface="Arial" pitchFamily="34" charset="0"/>
              <a:buChar char="•"/>
            </a:pPr>
            <a:r>
              <a:rPr lang="en-US" dirty="0" smtClean="0"/>
              <a:t>*</a:t>
            </a:r>
            <a:r>
              <a:rPr lang="en-US" b="1" dirty="0" smtClean="0">
                <a:solidFill>
                  <a:srgbClr val="1C027C"/>
                </a:solidFill>
              </a:rPr>
              <a:t>For patients with diabetes aged 40–75 years </a:t>
            </a:r>
            <a:r>
              <a:rPr lang="en-US" b="1" dirty="0" smtClean="0">
                <a:solidFill>
                  <a:schemeClr val="tx2">
                    <a:lumMod val="75000"/>
                  </a:schemeClr>
                </a:solidFill>
              </a:rPr>
              <a:t>without</a:t>
            </a:r>
            <a:r>
              <a:rPr lang="en-US" b="1" dirty="0" smtClean="0">
                <a:solidFill>
                  <a:srgbClr val="1C027C"/>
                </a:solidFill>
              </a:rPr>
              <a:t> additional CVD risk factors, consider using moderate-intensity </a:t>
            </a:r>
            <a:r>
              <a:rPr lang="en-US" b="1" dirty="0" err="1" smtClean="0">
                <a:solidFill>
                  <a:srgbClr val="1C027C"/>
                </a:solidFill>
              </a:rPr>
              <a:t>statin</a:t>
            </a:r>
            <a:r>
              <a:rPr lang="en-US" b="1" dirty="0" smtClean="0">
                <a:solidFill>
                  <a:srgbClr val="1C027C"/>
                </a:solidFill>
              </a:rPr>
              <a:t> and lifestyle therapy. </a:t>
            </a:r>
            <a:r>
              <a:rPr lang="en-US" dirty="0" smtClean="0">
                <a:solidFill>
                  <a:srgbClr val="FF0000"/>
                </a:solidFill>
              </a:rPr>
              <a:t>A</a:t>
            </a:r>
          </a:p>
          <a:p>
            <a:pPr algn="l">
              <a:buFont typeface="Arial" pitchFamily="34" charset="0"/>
              <a:buChar char="•"/>
            </a:pPr>
            <a:endParaRPr lang="en-US" dirty="0" smtClean="0"/>
          </a:p>
          <a:p>
            <a:pPr algn="l">
              <a:buFont typeface="Arial" pitchFamily="34" charset="0"/>
              <a:buChar char="•"/>
            </a:pPr>
            <a:r>
              <a:rPr lang="en-US" dirty="0" smtClean="0"/>
              <a:t>*</a:t>
            </a:r>
            <a:r>
              <a:rPr lang="en-US" b="1" dirty="0" smtClean="0">
                <a:solidFill>
                  <a:srgbClr val="1C027C"/>
                </a:solidFill>
              </a:rPr>
              <a:t>For patients with diabetes aged 40–75 years </a:t>
            </a:r>
            <a:r>
              <a:rPr lang="en-US" b="1" dirty="0" smtClean="0">
                <a:solidFill>
                  <a:schemeClr val="tx2">
                    <a:lumMod val="75000"/>
                  </a:schemeClr>
                </a:solidFill>
              </a:rPr>
              <a:t>with</a:t>
            </a:r>
            <a:r>
              <a:rPr lang="en-US" b="1" dirty="0" smtClean="0">
                <a:solidFill>
                  <a:srgbClr val="1C027C"/>
                </a:solidFill>
              </a:rPr>
              <a:t> additional CVD risk  </a:t>
            </a:r>
            <a:r>
              <a:rPr lang="en-US" b="1" dirty="0" err="1" smtClean="0">
                <a:solidFill>
                  <a:srgbClr val="1C027C"/>
                </a:solidFill>
              </a:rPr>
              <a:t>factors,consider</a:t>
            </a:r>
            <a:r>
              <a:rPr lang="en-US" b="1" dirty="0" smtClean="0">
                <a:solidFill>
                  <a:srgbClr val="1C027C"/>
                </a:solidFill>
              </a:rPr>
              <a:t> using high-intensity </a:t>
            </a:r>
            <a:r>
              <a:rPr lang="en-US" b="1" dirty="0" err="1" smtClean="0">
                <a:solidFill>
                  <a:srgbClr val="1C027C"/>
                </a:solidFill>
              </a:rPr>
              <a:t>statin</a:t>
            </a:r>
            <a:r>
              <a:rPr lang="en-US" b="1" dirty="0" smtClean="0">
                <a:solidFill>
                  <a:srgbClr val="1C027C"/>
                </a:solidFill>
              </a:rPr>
              <a:t>  and lifestyle therapy</a:t>
            </a:r>
            <a:r>
              <a:rPr lang="en-US" dirty="0" smtClean="0"/>
              <a:t>. </a:t>
            </a:r>
            <a:r>
              <a:rPr lang="en-US" dirty="0" smtClean="0">
                <a:solidFill>
                  <a:srgbClr val="FF0000"/>
                </a:solidFill>
              </a:rPr>
              <a:t>B</a:t>
            </a:r>
          </a:p>
          <a:p>
            <a:pPr algn="l">
              <a:buFont typeface="Arial" pitchFamily="34" charset="0"/>
              <a:buChar char="•"/>
            </a:pPr>
            <a:endParaRPr lang="en-US" dirty="0" smtClean="0"/>
          </a:p>
          <a:p>
            <a:pPr algn="l">
              <a:buFont typeface="Arial" pitchFamily="34" charset="0"/>
              <a:buChar char="•"/>
            </a:pPr>
            <a:r>
              <a:rPr lang="en-US" dirty="0" smtClean="0"/>
              <a:t> *</a:t>
            </a:r>
            <a:r>
              <a:rPr lang="en-US" b="1" dirty="0" smtClean="0">
                <a:solidFill>
                  <a:srgbClr val="1C027C"/>
                </a:solidFill>
              </a:rPr>
              <a:t>For patients with diabetes aged &gt;75 years </a:t>
            </a:r>
            <a:r>
              <a:rPr lang="en-US" b="1" dirty="0" smtClean="0">
                <a:solidFill>
                  <a:schemeClr val="tx2">
                    <a:lumMod val="75000"/>
                  </a:schemeClr>
                </a:solidFill>
              </a:rPr>
              <a:t>without</a:t>
            </a:r>
            <a:r>
              <a:rPr lang="en-US" b="1" dirty="0" smtClean="0">
                <a:solidFill>
                  <a:srgbClr val="1C027C"/>
                </a:solidFill>
              </a:rPr>
              <a:t> additional CVD risk factors, consider using moderate-intensity </a:t>
            </a:r>
            <a:r>
              <a:rPr lang="en-US" b="1" dirty="0" err="1" smtClean="0">
                <a:solidFill>
                  <a:srgbClr val="1C027C"/>
                </a:solidFill>
              </a:rPr>
              <a:t>statin</a:t>
            </a:r>
            <a:r>
              <a:rPr lang="en-US" b="1" dirty="0" smtClean="0">
                <a:solidFill>
                  <a:srgbClr val="1C027C"/>
                </a:solidFill>
              </a:rPr>
              <a:t> therapy and lifestyle therapy. </a:t>
            </a:r>
            <a:r>
              <a:rPr lang="en-US" dirty="0" smtClean="0">
                <a:solidFill>
                  <a:srgbClr val="FF0000"/>
                </a:solidFill>
              </a:rPr>
              <a:t>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484784"/>
            <a:ext cx="8712968" cy="4770537"/>
          </a:xfrm>
          <a:prstGeom prst="rect">
            <a:avLst/>
          </a:prstGeom>
        </p:spPr>
        <p:txBody>
          <a:bodyPr wrap="square">
            <a:spAutoFit/>
          </a:bodyPr>
          <a:lstStyle/>
          <a:p>
            <a:pPr algn="l"/>
            <a:endParaRPr lang="en-US" sz="1600" dirty="0" smtClean="0"/>
          </a:p>
          <a:p>
            <a:pPr algn="l"/>
            <a:r>
              <a:rPr lang="en-US" b="1" dirty="0" smtClean="0">
                <a:solidFill>
                  <a:srgbClr val="1C027C"/>
                </a:solidFill>
              </a:rPr>
              <a:t>* For patients with diabetes aged&gt;75 years </a:t>
            </a:r>
            <a:r>
              <a:rPr lang="en-US" b="1" dirty="0" smtClean="0">
                <a:solidFill>
                  <a:schemeClr val="tx2">
                    <a:lumMod val="75000"/>
                  </a:schemeClr>
                </a:solidFill>
              </a:rPr>
              <a:t>with</a:t>
            </a:r>
            <a:r>
              <a:rPr lang="en-US" b="1" dirty="0" smtClean="0">
                <a:solidFill>
                  <a:srgbClr val="1C027C"/>
                </a:solidFill>
              </a:rPr>
              <a:t> additional CVD risk factors ,consider using moderate- or high-intensity </a:t>
            </a:r>
            <a:r>
              <a:rPr lang="en-US" b="1" dirty="0" err="1" smtClean="0">
                <a:solidFill>
                  <a:srgbClr val="1C027C"/>
                </a:solidFill>
              </a:rPr>
              <a:t>statin</a:t>
            </a:r>
            <a:r>
              <a:rPr lang="en-US" b="1" dirty="0" smtClean="0">
                <a:solidFill>
                  <a:srgbClr val="1C027C"/>
                </a:solidFill>
              </a:rPr>
              <a:t> therapy and lifestyle therapy. </a:t>
            </a:r>
            <a:r>
              <a:rPr lang="en-US" b="1" dirty="0" smtClean="0">
                <a:solidFill>
                  <a:srgbClr val="FF0000"/>
                </a:solidFill>
              </a:rPr>
              <a:t>B</a:t>
            </a:r>
          </a:p>
          <a:p>
            <a:pPr algn="l"/>
            <a:endParaRPr lang="en-US" b="1" dirty="0" smtClean="0">
              <a:solidFill>
                <a:srgbClr val="1C027C"/>
              </a:solidFill>
            </a:endParaRPr>
          </a:p>
          <a:p>
            <a:pPr algn="l"/>
            <a:r>
              <a:rPr lang="en-US" b="1" dirty="0" smtClean="0">
                <a:solidFill>
                  <a:srgbClr val="1C027C"/>
                </a:solidFill>
              </a:rPr>
              <a:t>* In clinical practice, providers may need to adjust intensity of </a:t>
            </a:r>
            <a:r>
              <a:rPr lang="en-US" b="1" dirty="0" err="1" smtClean="0">
                <a:solidFill>
                  <a:srgbClr val="1C027C"/>
                </a:solidFill>
              </a:rPr>
              <a:t>statin</a:t>
            </a:r>
            <a:r>
              <a:rPr lang="en-US" b="1" dirty="0" smtClean="0">
                <a:solidFill>
                  <a:srgbClr val="1C027C"/>
                </a:solidFill>
              </a:rPr>
              <a:t> therapy based on individual patient response to medication (e.g., side effects, tolerability, LDL cholesterol levels). </a:t>
            </a:r>
            <a:r>
              <a:rPr lang="en-US" b="1" dirty="0" smtClean="0">
                <a:solidFill>
                  <a:srgbClr val="FF0000"/>
                </a:solidFill>
              </a:rPr>
              <a:t>E</a:t>
            </a:r>
          </a:p>
          <a:p>
            <a:pPr algn="l"/>
            <a:endParaRPr lang="en-US" b="1" dirty="0" smtClean="0">
              <a:solidFill>
                <a:srgbClr val="1C027C"/>
              </a:solidFill>
            </a:endParaRPr>
          </a:p>
          <a:p>
            <a:pPr algn="l">
              <a:buFont typeface="Arial" pitchFamily="34" charset="0"/>
              <a:buChar char="•"/>
            </a:pPr>
            <a:r>
              <a:rPr lang="en-US" b="1" dirty="0" smtClean="0">
                <a:solidFill>
                  <a:srgbClr val="1C027C"/>
                </a:solidFill>
              </a:rPr>
              <a:t>*Cholesterol laboratory testing may be helpful in monitoring adherence to therapy, but may not be needed once the patient is stable on therapy. </a:t>
            </a:r>
            <a:r>
              <a:rPr lang="en-US" b="1" dirty="0" smtClean="0">
                <a:solidFill>
                  <a:srgbClr val="FF0000"/>
                </a:solidFill>
              </a:rPr>
              <a:t>E</a:t>
            </a:r>
          </a:p>
          <a:p>
            <a:pPr algn="l"/>
            <a:endParaRPr lang="fa-IR" b="1" dirty="0" smtClean="0">
              <a:solidFill>
                <a:srgbClr val="1C027C"/>
              </a:solidFill>
            </a:endParaRPr>
          </a:p>
          <a:p>
            <a:pPr algn="l"/>
            <a:r>
              <a:rPr lang="en-US" b="1" dirty="0" smtClean="0">
                <a:solidFill>
                  <a:srgbClr val="1C027C"/>
                </a:solidFill>
              </a:rPr>
              <a:t>* Combination therapy (</a:t>
            </a:r>
            <a:r>
              <a:rPr lang="en-US" b="1" dirty="0" err="1" smtClean="0">
                <a:solidFill>
                  <a:srgbClr val="1C027C"/>
                </a:solidFill>
              </a:rPr>
              <a:t>statin</a:t>
            </a:r>
            <a:r>
              <a:rPr lang="en-US" b="1" dirty="0" smtClean="0">
                <a:solidFill>
                  <a:srgbClr val="1C027C"/>
                </a:solidFill>
              </a:rPr>
              <a:t>/</a:t>
            </a:r>
            <a:r>
              <a:rPr lang="en-US" b="1" dirty="0" err="1" smtClean="0">
                <a:solidFill>
                  <a:srgbClr val="1C027C"/>
                </a:solidFill>
              </a:rPr>
              <a:t>fibrate</a:t>
            </a:r>
            <a:r>
              <a:rPr lang="en-US" b="1" dirty="0" smtClean="0">
                <a:solidFill>
                  <a:srgbClr val="1C027C"/>
                </a:solidFill>
              </a:rPr>
              <a:t> and </a:t>
            </a:r>
            <a:r>
              <a:rPr lang="en-US" b="1" dirty="0" err="1" smtClean="0">
                <a:solidFill>
                  <a:srgbClr val="1C027C"/>
                </a:solidFill>
              </a:rPr>
              <a:t>statin</a:t>
            </a:r>
            <a:r>
              <a:rPr lang="en-US" b="1" dirty="0" smtClean="0">
                <a:solidFill>
                  <a:srgbClr val="1C027C"/>
                </a:solidFill>
              </a:rPr>
              <a:t>/niacin) has not been shown to provide additional cardiovascular benefit above </a:t>
            </a:r>
            <a:r>
              <a:rPr lang="en-US" b="1" dirty="0" err="1" smtClean="0">
                <a:solidFill>
                  <a:srgbClr val="1C027C"/>
                </a:solidFill>
              </a:rPr>
              <a:t>statin</a:t>
            </a:r>
            <a:r>
              <a:rPr lang="en-US" b="1" dirty="0" smtClean="0">
                <a:solidFill>
                  <a:srgbClr val="1C027C"/>
                </a:solidFill>
              </a:rPr>
              <a:t> therapy alone and is not generally recommended. </a:t>
            </a:r>
            <a:r>
              <a:rPr lang="en-US" b="1" dirty="0" smtClean="0">
                <a:solidFill>
                  <a:srgbClr val="FF0000"/>
                </a:solidFill>
              </a:rPr>
              <a:t>A</a:t>
            </a:r>
          </a:p>
          <a:p>
            <a:pPr algn="l"/>
            <a:endParaRPr lang="en-US" b="1" dirty="0" smtClean="0">
              <a:solidFill>
                <a:srgbClr val="1C027C"/>
              </a:solidFill>
            </a:endParaRPr>
          </a:p>
          <a:p>
            <a:pPr algn="l"/>
            <a:r>
              <a:rPr lang="en-US" b="1" dirty="0" smtClean="0">
                <a:solidFill>
                  <a:srgbClr val="1C027C"/>
                </a:solidFill>
              </a:rPr>
              <a:t>* </a:t>
            </a:r>
            <a:r>
              <a:rPr lang="en-US" b="1" dirty="0" err="1" smtClean="0">
                <a:solidFill>
                  <a:srgbClr val="1C027C"/>
                </a:solidFill>
              </a:rPr>
              <a:t>Statin</a:t>
            </a:r>
            <a:r>
              <a:rPr lang="en-US" b="1" dirty="0" smtClean="0">
                <a:solidFill>
                  <a:srgbClr val="1C027C"/>
                </a:solidFill>
              </a:rPr>
              <a:t> therapy is contraindicated in pregnancy. </a:t>
            </a:r>
            <a:r>
              <a:rPr lang="en-US" sz="1600" b="1" dirty="0" smtClean="0">
                <a:solidFill>
                  <a:srgbClr val="FF0000"/>
                </a:solidFill>
              </a:rPr>
              <a:t>B</a:t>
            </a:r>
            <a:endParaRPr lang="fa-IR" sz="1600" b="1" dirty="0">
              <a:solidFill>
                <a:srgbClr val="FF0000"/>
              </a:solidFill>
            </a:endParaRPr>
          </a:p>
        </p:txBody>
      </p:sp>
      <p:sp>
        <p:nvSpPr>
          <p:cNvPr id="4" name="Title 1"/>
          <p:cNvSpPr>
            <a:spLocks noGrp="1"/>
          </p:cNvSpPr>
          <p:nvPr>
            <p:ph type="title"/>
          </p:nvPr>
        </p:nvSpPr>
        <p:spPr>
          <a:xfrm>
            <a:off x="395536" y="188640"/>
            <a:ext cx="8460432" cy="1143000"/>
          </a:xfrm>
        </p:spPr>
        <p:txBody>
          <a:bodyPr/>
          <a:lstStyle/>
          <a:p>
            <a:pPr algn="l"/>
            <a:r>
              <a:rPr lang="en-US" sz="3200" b="1" dirty="0" smtClean="0">
                <a:solidFill>
                  <a:srgbClr val="66103D"/>
                </a:solidFill>
                <a:effectLst>
                  <a:outerShdw blurRad="38100" dist="38100" dir="2700000" algn="tl">
                    <a:srgbClr val="000000">
                      <a:alpha val="43137"/>
                    </a:srgbClr>
                  </a:outerShdw>
                </a:effectLst>
              </a:rPr>
              <a:t>Treatment Recommendations and Goals</a:t>
            </a:r>
            <a:endParaRPr lang="fa-I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z="2800" b="1" dirty="0" smtClean="0">
                <a:solidFill>
                  <a:srgbClr val="549505"/>
                </a:solidFill>
              </a:rPr>
              <a:t>Recommendations for </a:t>
            </a:r>
            <a:r>
              <a:rPr lang="en-US" sz="2800" b="1" dirty="0" err="1" smtClean="0">
                <a:solidFill>
                  <a:srgbClr val="549505"/>
                </a:solidFill>
              </a:rPr>
              <a:t>Statin</a:t>
            </a:r>
            <a:r>
              <a:rPr lang="en-US" sz="2800" b="1" dirty="0" smtClean="0">
                <a:solidFill>
                  <a:srgbClr val="549505"/>
                </a:solidFill>
              </a:rPr>
              <a:t> Treatment in People with Diabetes</a:t>
            </a:r>
            <a:endParaRPr lang="fa-IR" sz="2800" dirty="0">
              <a:solidFill>
                <a:srgbClr val="549505"/>
              </a:solidFill>
            </a:endParaRPr>
          </a:p>
        </p:txBody>
      </p:sp>
      <p:graphicFrame>
        <p:nvGraphicFramePr>
          <p:cNvPr id="3" name="Table 7"/>
          <p:cNvGraphicFramePr>
            <a:graphicFrameLocks noGrp="1"/>
          </p:cNvGraphicFramePr>
          <p:nvPr/>
        </p:nvGraphicFramePr>
        <p:xfrm>
          <a:off x="395536" y="1340768"/>
          <a:ext cx="8229600" cy="4480086"/>
        </p:xfrm>
        <a:graphic>
          <a:graphicData uri="http://schemas.openxmlformats.org/drawingml/2006/table">
            <a:tbl>
              <a:tblPr>
                <a:tableStyleId>{D7AC3CCA-C797-4891-BE02-D94E43425B78}</a:tableStyleId>
              </a:tblPr>
              <a:tblGrid>
                <a:gridCol w="1800200"/>
                <a:gridCol w="2314600"/>
                <a:gridCol w="2057400"/>
                <a:gridCol w="2057400"/>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Age</a:t>
                      </a:r>
                      <a:endParaRPr kumimoji="0" lang="en-US" sz="1800" b="0"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Risk factors</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Recommended statin dose</a:t>
                      </a:r>
                      <a:r>
                        <a:rPr kumimoji="0" lang="en-US" sz="1800" u="none" strike="noStrike" cap="none" normalizeH="0" baseline="30000" smtClean="0">
                          <a:ln>
                            <a:noFill/>
                          </a:ln>
                          <a:effectLst/>
                        </a:rPr>
                        <a:t>*</a:t>
                      </a:r>
                      <a:endParaRPr kumimoji="0" lang="en-US" sz="1800" b="0" i="0" u="none" strike="noStrike" cap="none" normalizeH="0" baseline="3000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Monitoring with lipid panel</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r>
              <a:tr h="3651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&lt;</a:t>
                      </a:r>
                      <a:r>
                        <a:rPr kumimoji="0" lang="en-US" sz="1800" b="1" u="none" strike="noStrike" cap="none" normalizeH="0" baseline="0" dirty="0" smtClean="0">
                          <a:ln>
                            <a:noFill/>
                          </a:ln>
                          <a:effectLst/>
                        </a:rPr>
                        <a:t>40 years</a:t>
                      </a:r>
                      <a:endParaRPr kumimoji="0" lang="en-US" sz="1800" b="1"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outerShdw blurRad="38100" dist="38100" dir="2700000" algn="tl">
                              <a:srgbClr val="000000">
                                <a:alpha val="43137"/>
                              </a:srgbClr>
                            </a:outerShdw>
                          </a:effectLst>
                        </a:rPr>
                        <a:t>None</a:t>
                      </a:r>
                      <a:endParaRPr kumimoji="0" lang="en-US" sz="1800" b="0" i="0" u="none" strike="noStrike" cap="none" normalizeH="0" baseline="0" dirty="0" smtClean="0">
                        <a:ln>
                          <a:noFill/>
                        </a:ln>
                        <a:solidFill>
                          <a:schemeClr val="bg1"/>
                        </a:solidFill>
                        <a:effectLst>
                          <a:outerShdw blurRad="38100" dist="38100" dir="2700000" algn="tl">
                            <a:srgbClr val="000000">
                              <a:alpha val="43137"/>
                            </a:srgbClr>
                          </a:outerShdw>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rgbClr val="7030A0"/>
                          </a:solidFill>
                          <a:effectLst>
                            <a:outerShdw blurRad="38100" dist="38100" dir="2700000" algn="tl">
                              <a:srgbClr val="000000">
                                <a:alpha val="43137"/>
                              </a:srgbClr>
                            </a:outerShdw>
                          </a:effectLst>
                        </a:rPr>
                        <a:t>None</a:t>
                      </a:r>
                      <a:endParaRPr kumimoji="0" lang="en-US" sz="1800" b="1" i="0" u="none" strike="noStrike" cap="none" normalizeH="0" baseline="0" dirty="0" smtClean="0">
                        <a:ln>
                          <a:noFill/>
                        </a:ln>
                        <a:solidFill>
                          <a:srgbClr val="7030A0"/>
                        </a:solidFill>
                        <a:effectLst>
                          <a:outerShdw blurRad="38100" dist="38100" dir="2700000" algn="tl">
                            <a:srgbClr val="000000">
                              <a:alpha val="43137"/>
                            </a:srgbClr>
                          </a:outerShdw>
                        </a:effectLst>
                        <a:latin typeface="Verdana" pitchFamily="34" charset="0"/>
                        <a:cs typeface="Arial" pitchFamily="34" charset="0"/>
                      </a:endParaRPr>
                    </a:p>
                  </a:txBody>
                  <a:tcPr marT="45730" marB="45730" anchor="ctr" horzOverflow="overflow"/>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Annually or as needed to monitor for adherence</a:t>
                      </a:r>
                      <a:endParaRPr kumimoji="0" lang="en-US" sz="1800" b="1"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r>
              <a:tr h="639763">
                <a:tc vMerge="1">
                  <a:txBody>
                    <a:bodyPr/>
                    <a:lstStyle/>
                    <a:p>
                      <a:pPr rtl="1"/>
                      <a:endParaRPr lang="fa-I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2">
                              <a:lumMod val="50000"/>
                            </a:schemeClr>
                          </a:solidFill>
                          <a:effectLst/>
                        </a:rPr>
                        <a:t>CVD </a:t>
                      </a:r>
                      <a:r>
                        <a:rPr kumimoji="0" lang="en-US" sz="1800" b="1" u="none" strike="noStrike" cap="none" normalizeH="0" baseline="0" dirty="0" smtClean="0">
                          <a:ln>
                            <a:noFill/>
                          </a:ln>
                          <a:solidFill>
                            <a:schemeClr val="tx2">
                              <a:lumMod val="50000"/>
                            </a:schemeClr>
                          </a:solidFill>
                          <a:effectLst/>
                        </a:rPr>
                        <a:t>risk factor(s</a:t>
                      </a:r>
                      <a:r>
                        <a:rPr kumimoji="0" lang="en-US" sz="1800" u="none" strike="noStrike" cap="none" normalizeH="0" baseline="0" dirty="0" smtClean="0">
                          <a:ln>
                            <a:noFill/>
                          </a:ln>
                          <a:effectLst/>
                        </a:rPr>
                        <a:t>)</a:t>
                      </a:r>
                      <a:r>
                        <a:rPr kumimoji="0" lang="en-US" sz="1800" u="none" strike="noStrike" cap="none" normalizeH="0" baseline="30000" dirty="0" smtClean="0">
                          <a:ln>
                            <a:noFill/>
                          </a:ln>
                          <a:effectLst/>
                        </a:rPr>
                        <a:t>**</a:t>
                      </a:r>
                      <a:endParaRPr kumimoji="0" lang="en-US" sz="1800" b="0" i="0" u="none" strike="noStrike" cap="none" normalizeH="0" baseline="30000" dirty="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Moderate or high</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vMerge="1">
                  <a:txBody>
                    <a:bodyPr/>
                    <a:lstStyle/>
                    <a:p>
                      <a:pPr rtl="1"/>
                      <a:endParaRPr lang="fa-IR"/>
                    </a:p>
                  </a:txBody>
                  <a:tcPr/>
                </a:tc>
              </a:tr>
              <a:tr h="365125">
                <a:tc vMerge="1">
                  <a:txBody>
                    <a:bodyPr/>
                    <a:lstStyle/>
                    <a:p>
                      <a:pPr rtl="1"/>
                      <a:endParaRPr lang="fa-I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Overt CVD</a:t>
                      </a:r>
                      <a:r>
                        <a:rPr kumimoji="0" lang="en-US" sz="1800" u="none" strike="noStrike" cap="none" normalizeH="0" baseline="30000" smtClean="0">
                          <a:ln>
                            <a:noFill/>
                          </a:ln>
                          <a:effectLst/>
                        </a:rPr>
                        <a:t>***</a:t>
                      </a:r>
                      <a:endParaRPr kumimoji="0" lang="en-US" sz="1800" b="0" i="0" u="none" strike="noStrike" cap="none" normalizeH="0" baseline="3000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High</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vMerge="1">
                  <a:txBody>
                    <a:bodyPr/>
                    <a:lstStyle/>
                    <a:p>
                      <a:pPr rtl="1"/>
                      <a:endParaRPr lang="fa-IR"/>
                    </a:p>
                  </a:txBody>
                  <a:tcPr/>
                </a:tc>
              </a:tr>
              <a:tr h="3651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40–75 years</a:t>
                      </a:r>
                      <a:endParaRPr kumimoji="0" lang="en-US" sz="1800" b="1"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None</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Moderate</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As needed to monitor adherence</a:t>
                      </a:r>
                      <a:endParaRPr kumimoji="0" lang="en-US" sz="1800" b="1"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r>
              <a:tr h="365125">
                <a:tc vMerge="1">
                  <a:txBody>
                    <a:bodyPr/>
                    <a:lstStyle/>
                    <a:p>
                      <a:pPr rtl="1"/>
                      <a:endParaRPr lang="fa-I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2">
                              <a:lumMod val="50000"/>
                            </a:schemeClr>
                          </a:solidFill>
                          <a:effectLst/>
                        </a:rPr>
                        <a:t>CVD risk factors</a:t>
                      </a:r>
                      <a:endParaRPr kumimoji="0" lang="en-US" sz="1800" b="1" i="0" u="none" strike="noStrike" cap="none" normalizeH="0" baseline="0" dirty="0" smtClean="0">
                        <a:ln>
                          <a:noFill/>
                        </a:ln>
                        <a:solidFill>
                          <a:schemeClr val="tx2">
                            <a:lumMod val="50000"/>
                          </a:schemeClr>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2"/>
                          </a:solidFill>
                          <a:effectLst/>
                        </a:rPr>
                        <a:t>High</a:t>
                      </a:r>
                      <a:endParaRPr kumimoji="0" lang="en-US" sz="1800" b="1" i="0" u="none" strike="noStrike" cap="none" normalizeH="0" baseline="0" dirty="0" smtClean="0">
                        <a:ln>
                          <a:noFill/>
                        </a:ln>
                        <a:solidFill>
                          <a:schemeClr val="tx2"/>
                        </a:solidFill>
                        <a:effectLst/>
                        <a:latin typeface="Verdana" pitchFamily="34" charset="0"/>
                        <a:cs typeface="Arial" pitchFamily="34" charset="0"/>
                      </a:endParaRPr>
                    </a:p>
                  </a:txBody>
                  <a:tcPr marT="45730" marB="45730" anchor="ctr" horzOverflow="overflow"/>
                </a:tc>
                <a:tc vMerge="1">
                  <a:txBody>
                    <a:bodyPr/>
                    <a:lstStyle/>
                    <a:p>
                      <a:pPr rtl="1"/>
                      <a:endParaRPr lang="fa-IR"/>
                    </a:p>
                  </a:txBody>
                  <a:tcPr/>
                </a:tc>
              </a:tr>
              <a:tr h="365125">
                <a:tc vMerge="1">
                  <a:txBody>
                    <a:bodyPr/>
                    <a:lstStyle/>
                    <a:p>
                      <a:pPr rtl="1"/>
                      <a:endParaRPr lang="fa-I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Overt CVD</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High</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vMerge="1">
                  <a:txBody>
                    <a:bodyPr/>
                    <a:lstStyle/>
                    <a:p>
                      <a:pPr rtl="1"/>
                      <a:endParaRPr lang="fa-IR"/>
                    </a:p>
                  </a:txBody>
                  <a:tcPr/>
                </a:tc>
              </a:tr>
              <a:tr h="36512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&gt;</a:t>
                      </a:r>
                      <a:r>
                        <a:rPr kumimoji="0" lang="en-US" sz="1800" b="1" u="none" strike="noStrike" cap="none" normalizeH="0" baseline="0" dirty="0" smtClean="0">
                          <a:ln>
                            <a:noFill/>
                          </a:ln>
                          <a:effectLst/>
                        </a:rPr>
                        <a:t>75 years</a:t>
                      </a:r>
                      <a:endParaRPr kumimoji="0" lang="en-US" sz="1800" b="1"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None</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Moderate</a:t>
                      </a:r>
                      <a:endParaRPr kumimoji="0" lang="en-US" sz="1800" b="0"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effectLst/>
                        </a:rPr>
                        <a:t>As needed to monitor adherence</a:t>
                      </a:r>
                      <a:endParaRPr kumimoji="0" lang="en-US" sz="1800" b="1"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r>
              <a:tr h="639763">
                <a:tc vMerge="1">
                  <a:txBody>
                    <a:bodyPr/>
                    <a:lstStyle/>
                    <a:p>
                      <a:pPr rtl="1"/>
                      <a:endParaRPr lang="fa-I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tx2">
                              <a:lumMod val="50000"/>
                            </a:schemeClr>
                          </a:solidFill>
                          <a:effectLst/>
                        </a:rPr>
                        <a:t>CVD risk factors</a:t>
                      </a:r>
                      <a:endParaRPr kumimoji="0" lang="en-US" sz="1800" b="1" i="0" u="none" strike="noStrike" cap="none" normalizeH="0" baseline="0" dirty="0" smtClean="0">
                        <a:ln>
                          <a:noFill/>
                        </a:ln>
                        <a:solidFill>
                          <a:schemeClr val="tx2">
                            <a:lumMod val="50000"/>
                          </a:schemeClr>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Moderate or high</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vMerge="1">
                  <a:txBody>
                    <a:bodyPr/>
                    <a:lstStyle/>
                    <a:p>
                      <a:pPr rtl="1"/>
                      <a:endParaRPr lang="fa-IR"/>
                    </a:p>
                  </a:txBody>
                  <a:tcPr/>
                </a:tc>
              </a:tr>
              <a:tr h="365125">
                <a:tc vMerge="1">
                  <a:txBody>
                    <a:bodyPr/>
                    <a:lstStyle/>
                    <a:p>
                      <a:pPr rtl="1"/>
                      <a:endParaRPr lang="fa-I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Overt CVD</a:t>
                      </a:r>
                      <a:endParaRPr kumimoji="0" lang="en-US" sz="1800" b="0" i="0" u="none" strike="noStrike" cap="none" normalizeH="0" baseline="0" smtClean="0">
                        <a:ln>
                          <a:noFill/>
                        </a:ln>
                        <a:solidFill>
                          <a:schemeClr val="bg1"/>
                        </a:solidFill>
                        <a:effectLst/>
                        <a:latin typeface="Verdana" pitchFamily="34" charset="0"/>
                        <a:cs typeface="Arial" pitchFamily="34" charset="0"/>
                      </a:endParaRPr>
                    </a:p>
                  </a:txBody>
                  <a:tcPr marT="45730" marB="4573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High</a:t>
                      </a:r>
                      <a:endParaRPr kumimoji="0" lang="en-US" sz="1800" b="0" i="0" u="none" strike="noStrike" cap="none" normalizeH="0" baseline="0" dirty="0" smtClean="0">
                        <a:ln>
                          <a:noFill/>
                        </a:ln>
                        <a:solidFill>
                          <a:schemeClr val="bg1"/>
                        </a:solidFill>
                        <a:effectLst/>
                        <a:latin typeface="Verdana" pitchFamily="34" charset="0"/>
                        <a:cs typeface="Arial" pitchFamily="34" charset="0"/>
                      </a:endParaRPr>
                    </a:p>
                  </a:txBody>
                  <a:tcPr marT="45730" marB="45730" anchor="ctr" horzOverflow="overflow"/>
                </a:tc>
                <a:tc vMerge="1">
                  <a:txBody>
                    <a:bodyPr/>
                    <a:lstStyle/>
                    <a:p>
                      <a:pPr rtl="1"/>
                      <a:endParaRPr lang="fa-IR"/>
                    </a:p>
                  </a:txBody>
                  <a:tcPr/>
                </a:tc>
              </a:tr>
            </a:tbl>
          </a:graphicData>
        </a:graphic>
      </p:graphicFrame>
      <p:sp>
        <p:nvSpPr>
          <p:cNvPr id="4" name="Oval 3">
            <a:hlinkClick r:id="rId2" action="ppaction://hlinksldjump"/>
          </p:cNvPr>
          <p:cNvSpPr/>
          <p:nvPr/>
        </p:nvSpPr>
        <p:spPr>
          <a:xfrm>
            <a:off x="251520" y="6453336"/>
            <a:ext cx="7200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p:cNvPicPr>
            <a:picLocks noChangeAspect="1" noChangeArrowheads="1"/>
          </p:cNvPicPr>
          <p:nvPr/>
        </p:nvPicPr>
        <p:blipFill>
          <a:blip r:embed="rId3" cstate="print"/>
          <a:srcRect/>
          <a:stretch>
            <a:fillRect/>
          </a:stretch>
        </p:blipFill>
        <p:spPr bwMode="auto">
          <a:xfrm>
            <a:off x="467544" y="6021288"/>
            <a:ext cx="8208912"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2060"/>
                </a:solidFill>
              </a:rPr>
              <a:t>9. </a:t>
            </a:r>
            <a:r>
              <a:rPr lang="en-US" sz="3600" b="1" dirty="0" err="1" smtClean="0">
                <a:solidFill>
                  <a:srgbClr val="002060"/>
                </a:solidFill>
              </a:rPr>
              <a:t>Microvascular</a:t>
            </a:r>
            <a:r>
              <a:rPr lang="en-US" sz="3600" b="1" dirty="0" smtClean="0">
                <a:solidFill>
                  <a:srgbClr val="002060"/>
                </a:solidFill>
              </a:rPr>
              <a:t> Complications</a:t>
            </a:r>
            <a:br>
              <a:rPr lang="en-US" sz="3600" b="1" dirty="0" smtClean="0">
                <a:solidFill>
                  <a:srgbClr val="002060"/>
                </a:solidFill>
              </a:rPr>
            </a:br>
            <a:r>
              <a:rPr lang="en-US" sz="3600" b="1" dirty="0" smtClean="0">
                <a:solidFill>
                  <a:srgbClr val="002060"/>
                </a:solidFill>
              </a:rPr>
              <a:t>and Foot Care</a:t>
            </a:r>
            <a:endParaRPr lang="fa-IR" sz="3600" b="1" dirty="0">
              <a:solidFill>
                <a:srgbClr val="002060"/>
              </a:solidFill>
            </a:endParaRPr>
          </a:p>
        </p:txBody>
      </p:sp>
      <p:sp>
        <p:nvSpPr>
          <p:cNvPr id="3" name="Rectangle 2"/>
          <p:cNvSpPr/>
          <p:nvPr/>
        </p:nvSpPr>
        <p:spPr>
          <a:xfrm>
            <a:off x="0" y="1772816"/>
            <a:ext cx="9144000" cy="4862870"/>
          </a:xfrm>
          <a:prstGeom prst="rect">
            <a:avLst/>
          </a:prstGeom>
        </p:spPr>
        <p:txBody>
          <a:bodyPr wrap="square">
            <a:spAutoFit/>
          </a:bodyPr>
          <a:lstStyle/>
          <a:p>
            <a:pPr algn="l"/>
            <a:r>
              <a:rPr lang="en-US" b="1" u="sng" dirty="0" smtClean="0">
                <a:solidFill>
                  <a:srgbClr val="008000"/>
                </a:solidFill>
              </a:rPr>
              <a:t>FOOT CARE</a:t>
            </a:r>
          </a:p>
          <a:p>
            <a:pPr algn="l"/>
            <a:r>
              <a:rPr lang="en-US" sz="1600" b="1" dirty="0" smtClean="0">
                <a:solidFill>
                  <a:srgbClr val="7030A0"/>
                </a:solidFill>
              </a:rPr>
              <a:t>Recommendations</a:t>
            </a:r>
          </a:p>
          <a:p>
            <a:pPr algn="l"/>
            <a:endParaRPr lang="en-US" sz="1600" dirty="0" smtClean="0"/>
          </a:p>
          <a:p>
            <a:pPr algn="l"/>
            <a:r>
              <a:rPr lang="en-US" sz="1600" dirty="0" smtClean="0"/>
              <a:t>* </a:t>
            </a:r>
            <a:r>
              <a:rPr lang="en-US" sz="2000" b="1" dirty="0" smtClean="0">
                <a:solidFill>
                  <a:srgbClr val="1C027C"/>
                </a:solidFill>
              </a:rPr>
              <a:t>For all patients with diabetes, perform an annual comprehensive foot examination to identify risk factors predictive of ulcers and amputations. The foot examination should include inspection and assessment of foot pulses</a:t>
            </a:r>
            <a:r>
              <a:rPr lang="en-US" sz="2000" dirty="0" smtClean="0"/>
              <a:t>. </a:t>
            </a:r>
            <a:r>
              <a:rPr lang="en-US" sz="2000" dirty="0" smtClean="0">
                <a:solidFill>
                  <a:srgbClr val="FF0000"/>
                </a:solidFill>
              </a:rPr>
              <a:t>B</a:t>
            </a:r>
          </a:p>
          <a:p>
            <a:pPr algn="l"/>
            <a:endParaRPr lang="fa-IR" sz="2000" dirty="0" smtClean="0"/>
          </a:p>
          <a:p>
            <a:pPr algn="l"/>
            <a:r>
              <a:rPr lang="en-US" sz="2000" dirty="0" smtClean="0"/>
              <a:t>* </a:t>
            </a:r>
            <a:r>
              <a:rPr lang="en-US" sz="2000" b="1" dirty="0" smtClean="0">
                <a:solidFill>
                  <a:srgbClr val="1C027C"/>
                </a:solidFill>
                <a:effectLst>
                  <a:outerShdw blurRad="38100" dist="38100" dir="2700000" algn="tl">
                    <a:srgbClr val="000000">
                      <a:alpha val="43137"/>
                    </a:srgbClr>
                  </a:outerShdw>
                </a:effectLst>
              </a:rPr>
              <a:t>Patients with insensate feet, foot deformities, and ulcers should have their feet examined at every visit</a:t>
            </a:r>
            <a:r>
              <a:rPr lang="en-US" sz="2000" b="1" dirty="0" smtClean="0">
                <a:solidFill>
                  <a:srgbClr val="FF0000"/>
                </a:solidFill>
              </a:rPr>
              <a:t>. </a:t>
            </a:r>
            <a:r>
              <a:rPr lang="en-US" sz="2000" dirty="0" smtClean="0">
                <a:solidFill>
                  <a:srgbClr val="FF0000"/>
                </a:solidFill>
              </a:rPr>
              <a:t>E</a:t>
            </a:r>
          </a:p>
          <a:p>
            <a:pPr algn="l"/>
            <a:endParaRPr lang="fa-IR" sz="2000" dirty="0" smtClean="0"/>
          </a:p>
          <a:p>
            <a:pPr algn="l"/>
            <a:r>
              <a:rPr lang="en-US" sz="2000" dirty="0" smtClean="0"/>
              <a:t> *</a:t>
            </a:r>
            <a:r>
              <a:rPr lang="en-US" sz="2000" b="1" dirty="0" smtClean="0">
                <a:solidFill>
                  <a:srgbClr val="1C027C"/>
                </a:solidFill>
              </a:rPr>
              <a:t>Provide general foot self-care education to all patients with </a:t>
            </a:r>
            <a:r>
              <a:rPr lang="en-US" sz="2000" b="1" dirty="0" err="1" smtClean="0">
                <a:solidFill>
                  <a:srgbClr val="1C027C"/>
                </a:solidFill>
              </a:rPr>
              <a:t>diabetes.</a:t>
            </a:r>
            <a:r>
              <a:rPr lang="en-US" sz="2000" dirty="0" err="1" smtClean="0">
                <a:solidFill>
                  <a:srgbClr val="F03E06"/>
                </a:solidFill>
              </a:rPr>
              <a:t>B</a:t>
            </a:r>
            <a:endParaRPr lang="en-US" sz="2000" dirty="0" smtClean="0">
              <a:solidFill>
                <a:srgbClr val="F03E06"/>
              </a:solidFill>
            </a:endParaRPr>
          </a:p>
          <a:p>
            <a:pPr algn="l"/>
            <a:endParaRPr lang="en-US" sz="2000" b="1" dirty="0" smtClean="0">
              <a:solidFill>
                <a:srgbClr val="1C027C"/>
              </a:solidFill>
            </a:endParaRPr>
          </a:p>
          <a:p>
            <a:pPr algn="l"/>
            <a:r>
              <a:rPr lang="en-US" sz="2000" b="1" dirty="0" smtClean="0">
                <a:solidFill>
                  <a:srgbClr val="1C027C"/>
                </a:solidFill>
              </a:rPr>
              <a:t>* A multidisciplinary approach is recommended for individuals with foot ulcers and high-risk feet(e.g., dialysis patients and those with Charcot foot, prior ulcers, or amputation). </a:t>
            </a:r>
            <a:r>
              <a:rPr lang="en-US" sz="1600" dirty="0" smtClean="0">
                <a:solidFill>
                  <a:srgbClr val="F03E06"/>
                </a:solidFill>
              </a:rPr>
              <a:t>B</a:t>
            </a:r>
          </a:p>
        </p:txBody>
      </p:sp>
      <p:sp>
        <p:nvSpPr>
          <p:cNvPr id="4" name="Rectangle 3"/>
          <p:cNvSpPr/>
          <p:nvPr/>
        </p:nvSpPr>
        <p:spPr>
          <a:xfrm>
            <a:off x="683568" y="260648"/>
            <a:ext cx="7920880" cy="122413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412776"/>
            <a:ext cx="8496944" cy="4062651"/>
          </a:xfrm>
          <a:prstGeom prst="rect">
            <a:avLst/>
          </a:prstGeom>
        </p:spPr>
        <p:txBody>
          <a:bodyPr wrap="square">
            <a:spAutoFit/>
          </a:bodyPr>
          <a:lstStyle/>
          <a:p>
            <a:pPr algn="l"/>
            <a:endParaRPr lang="en-US" b="1" dirty="0" smtClean="0">
              <a:solidFill>
                <a:srgbClr val="1C027C"/>
              </a:solidFill>
            </a:endParaRPr>
          </a:p>
          <a:p>
            <a:pPr algn="l"/>
            <a:r>
              <a:rPr lang="en-US" b="1" dirty="0" smtClean="0">
                <a:solidFill>
                  <a:srgbClr val="1C027C"/>
                </a:solidFill>
              </a:rPr>
              <a:t>* </a:t>
            </a:r>
            <a:r>
              <a:rPr lang="en-US" sz="2000" b="1" dirty="0" smtClean="0">
                <a:solidFill>
                  <a:srgbClr val="1C027C"/>
                </a:solidFill>
              </a:rPr>
              <a:t>Refer patients who smoke or who have a loss of protective sensation (LOPS), structural </a:t>
            </a:r>
            <a:r>
              <a:rPr lang="en-US" sz="2000" b="1" dirty="0" err="1" smtClean="0">
                <a:solidFill>
                  <a:srgbClr val="1C027C"/>
                </a:solidFill>
              </a:rPr>
              <a:t>abnormalities,or</a:t>
            </a:r>
            <a:r>
              <a:rPr lang="en-US" sz="2000" b="1" dirty="0" smtClean="0">
                <a:solidFill>
                  <a:srgbClr val="1C027C"/>
                </a:solidFill>
              </a:rPr>
              <a:t> a history of prior lower extremity complications to foot care specialists for ongoing preventive care and lifelong </a:t>
            </a:r>
            <a:r>
              <a:rPr lang="en-US" sz="2000" b="1" dirty="0" err="1" smtClean="0">
                <a:solidFill>
                  <a:srgbClr val="1C027C"/>
                </a:solidFill>
              </a:rPr>
              <a:t>surveillance.</a:t>
            </a:r>
            <a:r>
              <a:rPr lang="en-US" sz="2000" dirty="0" err="1" smtClean="0">
                <a:solidFill>
                  <a:srgbClr val="F03E06"/>
                </a:solidFill>
              </a:rPr>
              <a:t>C</a:t>
            </a:r>
            <a:endParaRPr lang="en-US" sz="2000" dirty="0" smtClean="0">
              <a:solidFill>
                <a:srgbClr val="F03E06"/>
              </a:solidFill>
            </a:endParaRPr>
          </a:p>
          <a:p>
            <a:pPr algn="l"/>
            <a:endParaRPr lang="en-US" sz="2000" b="1" dirty="0" smtClean="0">
              <a:solidFill>
                <a:srgbClr val="1C027C"/>
              </a:solidFill>
            </a:endParaRPr>
          </a:p>
          <a:p>
            <a:pPr algn="l"/>
            <a:r>
              <a:rPr lang="en-US" sz="2000" b="1" dirty="0" smtClean="0">
                <a:solidFill>
                  <a:srgbClr val="1C027C"/>
                </a:solidFill>
              </a:rPr>
              <a:t>* Initial screening for peripheral arterial disease (PAD) should include a history for </a:t>
            </a:r>
            <a:r>
              <a:rPr lang="en-US" sz="2000" b="1" dirty="0" err="1" smtClean="0">
                <a:solidFill>
                  <a:srgbClr val="1C027C"/>
                </a:solidFill>
              </a:rPr>
              <a:t>claudication</a:t>
            </a:r>
            <a:r>
              <a:rPr lang="en-US" sz="2000" b="1" dirty="0" smtClean="0">
                <a:solidFill>
                  <a:srgbClr val="1C027C"/>
                </a:solidFill>
              </a:rPr>
              <a:t> and an assessment of the pedal pulses. </a:t>
            </a:r>
            <a:r>
              <a:rPr lang="en-US" sz="2000" b="1" dirty="0" smtClean="0">
                <a:solidFill>
                  <a:srgbClr val="F03E06"/>
                </a:solidFill>
              </a:rPr>
              <a:t>C</a:t>
            </a:r>
          </a:p>
          <a:p>
            <a:pPr algn="l"/>
            <a:endParaRPr lang="en-US" sz="2000" b="1" dirty="0" smtClean="0">
              <a:solidFill>
                <a:srgbClr val="1C027C"/>
              </a:solidFill>
            </a:endParaRPr>
          </a:p>
          <a:p>
            <a:pPr algn="l"/>
            <a:r>
              <a:rPr lang="en-US" sz="2000" b="1" dirty="0" smtClean="0">
                <a:solidFill>
                  <a:srgbClr val="1C027C"/>
                </a:solidFill>
              </a:rPr>
              <a:t>* Refer patients with significant </a:t>
            </a:r>
            <a:r>
              <a:rPr lang="en-US" sz="2000" b="1" dirty="0" err="1" smtClean="0">
                <a:solidFill>
                  <a:srgbClr val="1C027C"/>
                </a:solidFill>
              </a:rPr>
              <a:t>claudication</a:t>
            </a:r>
            <a:r>
              <a:rPr lang="en-US" sz="2000" b="1" dirty="0" smtClean="0">
                <a:solidFill>
                  <a:srgbClr val="1C027C"/>
                </a:solidFill>
              </a:rPr>
              <a:t> or a positive </a:t>
            </a:r>
            <a:r>
              <a:rPr lang="en-US" sz="2000" b="1" dirty="0" err="1" smtClean="0">
                <a:solidFill>
                  <a:srgbClr val="1C027C"/>
                </a:solidFill>
              </a:rPr>
              <a:t>anklebrachial</a:t>
            </a:r>
            <a:r>
              <a:rPr lang="en-US" sz="2000" b="1" dirty="0" smtClean="0">
                <a:solidFill>
                  <a:srgbClr val="1C027C"/>
                </a:solidFill>
              </a:rPr>
              <a:t> index (ABI) for further vascular assessment and consider exercise, medications, and surgical options</a:t>
            </a:r>
            <a:r>
              <a:rPr lang="en-US" b="1" dirty="0" smtClean="0">
                <a:solidFill>
                  <a:srgbClr val="1C027C"/>
                </a:solidFill>
              </a:rPr>
              <a:t>. </a:t>
            </a:r>
            <a:r>
              <a:rPr lang="en-US" dirty="0" smtClean="0">
                <a:solidFill>
                  <a:srgbClr val="F03E06"/>
                </a:solidFill>
              </a:rPr>
              <a:t>C</a:t>
            </a:r>
            <a:endParaRPr lang="fa-IR" dirty="0">
              <a:solidFill>
                <a:srgbClr val="F03E06"/>
              </a:solidFill>
            </a:endParaRPr>
          </a:p>
        </p:txBody>
      </p:sp>
      <p:sp>
        <p:nvSpPr>
          <p:cNvPr id="4" name="Rectangle 3"/>
          <p:cNvSpPr/>
          <p:nvPr/>
        </p:nvSpPr>
        <p:spPr>
          <a:xfrm>
            <a:off x="467544" y="692696"/>
            <a:ext cx="1544012" cy="369332"/>
          </a:xfrm>
          <a:prstGeom prst="rect">
            <a:avLst/>
          </a:prstGeom>
        </p:spPr>
        <p:txBody>
          <a:bodyPr wrap="none">
            <a:spAutoFit/>
          </a:bodyPr>
          <a:lstStyle/>
          <a:p>
            <a:pPr algn="l"/>
            <a:r>
              <a:rPr lang="en-US" b="1" u="sng" dirty="0" smtClean="0">
                <a:solidFill>
                  <a:srgbClr val="008000"/>
                </a:solidFill>
              </a:rPr>
              <a:t>FOOT CARE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13338"/>
            <a:ext cx="8496944" cy="2369880"/>
          </a:xfrm>
          <a:prstGeom prst="rect">
            <a:avLst/>
          </a:prstGeom>
        </p:spPr>
        <p:txBody>
          <a:bodyPr wrap="square">
            <a:spAutoFit/>
          </a:bodyPr>
          <a:lstStyle/>
          <a:p>
            <a:pPr algn="l"/>
            <a:r>
              <a:rPr lang="en-US" sz="2400" b="1" dirty="0" smtClean="0">
                <a:solidFill>
                  <a:srgbClr val="1C027C"/>
                </a:solidFill>
              </a:rPr>
              <a:t>The BMI cut point for screening overweight or obese Asian Americans for </a:t>
            </a:r>
            <a:r>
              <a:rPr lang="en-US" sz="2400" b="1" dirty="0" err="1" smtClean="0">
                <a:solidFill>
                  <a:srgbClr val="1C027C"/>
                </a:solidFill>
              </a:rPr>
              <a:t>prediabetes</a:t>
            </a:r>
            <a:r>
              <a:rPr lang="en-US" sz="2400" b="1" dirty="0" smtClean="0">
                <a:solidFill>
                  <a:srgbClr val="1C027C"/>
                </a:solidFill>
              </a:rPr>
              <a:t> and type 2 diabetes was changed to </a:t>
            </a:r>
            <a:r>
              <a:rPr lang="en-US" sz="2800" b="1" dirty="0" smtClean="0">
                <a:solidFill>
                  <a:schemeClr val="tx2">
                    <a:lumMod val="75000"/>
                  </a:schemeClr>
                </a:solidFill>
              </a:rPr>
              <a:t>23</a:t>
            </a:r>
            <a:r>
              <a:rPr lang="en-US" sz="2400" b="1" dirty="0" smtClean="0">
                <a:solidFill>
                  <a:srgbClr val="1C027C"/>
                </a:solidFill>
              </a:rPr>
              <a:t> kg/m2 (vs. 25 kg/m2) to reflect the evidence that this population is at an increased risk </a:t>
            </a:r>
            <a:r>
              <a:rPr lang="en-US" sz="2400" b="1" dirty="0" smtClean="0">
                <a:solidFill>
                  <a:srgbClr val="1C027C"/>
                </a:solidFill>
              </a:rPr>
              <a:t>for </a:t>
            </a:r>
            <a:r>
              <a:rPr lang="en-US" sz="2400" b="1" dirty="0" smtClean="0">
                <a:solidFill>
                  <a:srgbClr val="1C027C"/>
                </a:solidFill>
              </a:rPr>
              <a:t>diabetes </a:t>
            </a:r>
            <a:r>
              <a:rPr lang="en-US" sz="2400" b="1" dirty="0" smtClean="0">
                <a:solidFill>
                  <a:srgbClr val="1C027C"/>
                </a:solidFill>
              </a:rPr>
              <a:t>at lower </a:t>
            </a:r>
            <a:r>
              <a:rPr lang="en-US" sz="2400" b="1" dirty="0" smtClean="0">
                <a:solidFill>
                  <a:srgbClr val="1C027C"/>
                </a:solidFill>
              </a:rPr>
              <a:t>BMI levels relative to the general </a:t>
            </a:r>
            <a:r>
              <a:rPr lang="fa-IR" sz="2400" b="1" dirty="0" smtClean="0">
                <a:solidFill>
                  <a:srgbClr val="1C027C"/>
                </a:solidFill>
              </a:rPr>
              <a:t>.</a:t>
            </a:r>
            <a:r>
              <a:rPr lang="en-US" sz="2400" b="1" dirty="0" smtClean="0">
                <a:solidFill>
                  <a:srgbClr val="1C027C"/>
                </a:solidFill>
              </a:rPr>
              <a:t>population</a:t>
            </a:r>
            <a:endParaRPr lang="fa-IR" sz="2400" b="1" dirty="0">
              <a:solidFill>
                <a:srgbClr val="1C027C"/>
              </a:solidFill>
            </a:endParaRPr>
          </a:p>
        </p:txBody>
      </p:sp>
      <p:sp>
        <p:nvSpPr>
          <p:cNvPr id="3" name="Rectangle 2"/>
          <p:cNvSpPr/>
          <p:nvPr/>
        </p:nvSpPr>
        <p:spPr>
          <a:xfrm>
            <a:off x="179512" y="188640"/>
            <a:ext cx="8712968" cy="13681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395536" y="332656"/>
            <a:ext cx="8280920" cy="1077218"/>
          </a:xfrm>
          <a:prstGeom prst="rect">
            <a:avLst/>
          </a:prstGeom>
        </p:spPr>
        <p:txBody>
          <a:bodyPr wrap="square">
            <a:spAutoFit/>
          </a:bodyPr>
          <a:lstStyle/>
          <a:p>
            <a:pPr lvl="0" algn="ctr" fontAlgn="base">
              <a:spcBef>
                <a:spcPct val="0"/>
              </a:spcBef>
              <a:spcAft>
                <a:spcPct val="0"/>
              </a:spcAft>
              <a:defRPr/>
            </a:pPr>
            <a:r>
              <a:rPr lang="en-US" sz="3200" b="1" dirty="0" smtClean="0">
                <a:solidFill>
                  <a:srgbClr val="002060"/>
                </a:solidFill>
              </a:rPr>
              <a:t>2 : </a:t>
            </a:r>
            <a:r>
              <a:rPr lang="en-US" sz="3200" b="1" dirty="0" smtClean="0">
                <a:solidFill>
                  <a:srgbClr val="002060"/>
                </a:solidFill>
                <a:effectLst>
                  <a:outerShdw blurRad="38100" dist="38100" dir="2700000" algn="tl">
                    <a:srgbClr val="000000">
                      <a:alpha val="43137"/>
                    </a:srgbClr>
                  </a:outerShdw>
                </a:effectLst>
              </a:rPr>
              <a:t>Classification and Diagnosis of Diabetes</a:t>
            </a:r>
            <a:endParaRPr lang="fa-IR" sz="32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467600" cy="724942"/>
          </a:xfrm>
        </p:spPr>
        <p:txBody>
          <a:bodyPr>
            <a:normAutofit fontScale="90000"/>
          </a:bodyPr>
          <a:lstStyle/>
          <a:p>
            <a:r>
              <a:rPr lang="en-US" b="1" dirty="0" smtClean="0">
                <a:solidFill>
                  <a:srgbClr val="1C027C"/>
                </a:solidFill>
              </a:rPr>
              <a:t>11. Children and Adolescents</a:t>
            </a:r>
            <a:endParaRPr lang="fa-IR" b="1" dirty="0">
              <a:solidFill>
                <a:srgbClr val="1C027C"/>
              </a:solidFill>
            </a:endParaRPr>
          </a:p>
        </p:txBody>
      </p:sp>
      <p:sp>
        <p:nvSpPr>
          <p:cNvPr id="3" name="Rectangle 2"/>
          <p:cNvSpPr/>
          <p:nvPr/>
        </p:nvSpPr>
        <p:spPr>
          <a:xfrm>
            <a:off x="467544" y="4725145"/>
            <a:ext cx="8352928" cy="2031325"/>
          </a:xfrm>
          <a:prstGeom prst="rect">
            <a:avLst/>
          </a:prstGeom>
        </p:spPr>
        <p:txBody>
          <a:bodyPr wrap="square">
            <a:spAutoFit/>
          </a:bodyPr>
          <a:lstStyle/>
          <a:p>
            <a:pPr algn="l"/>
            <a:r>
              <a:rPr lang="en-US" dirty="0" smtClean="0"/>
              <a:t> * </a:t>
            </a:r>
            <a:r>
              <a:rPr lang="en-US" dirty="0" smtClean="0">
                <a:solidFill>
                  <a:srgbClr val="1C027C"/>
                </a:solidFill>
              </a:rPr>
              <a:t>Special consideration should be given to the unique risks of hypoglycemia in young children (aged ,</a:t>
            </a:r>
            <a:r>
              <a:rPr lang="en-US" b="1" dirty="0" smtClean="0">
                <a:solidFill>
                  <a:srgbClr val="C00000"/>
                </a:solidFill>
                <a:effectLst>
                  <a:outerShdw blurRad="38100" dist="38100" dir="2700000" algn="tl">
                    <a:srgbClr val="000000">
                      <a:alpha val="43137"/>
                    </a:srgbClr>
                  </a:outerShdw>
                </a:effectLst>
              </a:rPr>
              <a:t>6</a:t>
            </a:r>
            <a:r>
              <a:rPr lang="en-US" dirty="0" smtClean="0">
                <a:solidFill>
                  <a:srgbClr val="1C027C"/>
                </a:solidFill>
              </a:rPr>
              <a:t> years), as they are often unable to recognize, articulate, and/or manage their hypoglycemic symptoms. This “</a:t>
            </a:r>
            <a:r>
              <a:rPr lang="en-US" b="1" dirty="0" smtClean="0">
                <a:solidFill>
                  <a:srgbClr val="1C027C"/>
                </a:solidFill>
              </a:rPr>
              <a:t>hypoglycemia unawareness</a:t>
            </a:r>
            <a:r>
              <a:rPr lang="en-US" dirty="0" smtClean="0">
                <a:solidFill>
                  <a:srgbClr val="1C027C"/>
                </a:solidFill>
              </a:rPr>
              <a:t>” should be  considered when establishing individualized </a:t>
            </a:r>
            <a:r>
              <a:rPr lang="en-US" dirty="0" err="1" smtClean="0">
                <a:solidFill>
                  <a:srgbClr val="1C027C"/>
                </a:solidFill>
              </a:rPr>
              <a:t>glycemic</a:t>
            </a:r>
            <a:r>
              <a:rPr lang="en-US" dirty="0" smtClean="0">
                <a:solidFill>
                  <a:srgbClr val="1C027C"/>
                </a:solidFill>
              </a:rPr>
              <a:t> </a:t>
            </a:r>
            <a:r>
              <a:rPr lang="fa-IR" dirty="0" smtClean="0">
                <a:solidFill>
                  <a:srgbClr val="1C027C"/>
                </a:solidFill>
              </a:rPr>
              <a:t> .</a:t>
            </a:r>
            <a:r>
              <a:rPr lang="en-US" dirty="0" smtClean="0">
                <a:solidFill>
                  <a:srgbClr val="1C027C"/>
                </a:solidFill>
              </a:rPr>
              <a:t>targets</a:t>
            </a:r>
          </a:p>
          <a:p>
            <a:pPr algn="l"/>
            <a:endParaRPr lang="en-US" dirty="0" smtClean="0"/>
          </a:p>
          <a:p>
            <a:pPr algn="l"/>
            <a:endParaRPr lang="en-US" dirty="0" smtClean="0"/>
          </a:p>
        </p:txBody>
      </p:sp>
      <p:sp>
        <p:nvSpPr>
          <p:cNvPr id="4" name="Rectangle 3"/>
          <p:cNvSpPr/>
          <p:nvPr/>
        </p:nvSpPr>
        <p:spPr>
          <a:xfrm>
            <a:off x="251520" y="2132856"/>
            <a:ext cx="3168352" cy="461665"/>
          </a:xfrm>
          <a:prstGeom prst="rect">
            <a:avLst/>
          </a:prstGeom>
        </p:spPr>
        <p:txBody>
          <a:bodyPr wrap="square">
            <a:spAutoFit/>
          </a:bodyPr>
          <a:lstStyle/>
          <a:p>
            <a:r>
              <a:rPr lang="en-US" sz="2400" b="1" dirty="0" smtClean="0">
                <a:solidFill>
                  <a:srgbClr val="008000"/>
                </a:solidFill>
              </a:rPr>
              <a:t>TYPE 1 DIABETES :</a:t>
            </a:r>
            <a:endParaRPr lang="fa-IR" sz="2400" b="1" dirty="0">
              <a:solidFill>
                <a:srgbClr val="008000"/>
              </a:solidFill>
            </a:endParaRPr>
          </a:p>
        </p:txBody>
      </p:sp>
      <p:pic>
        <p:nvPicPr>
          <p:cNvPr id="45058" name="Picture 2"/>
          <p:cNvPicPr>
            <a:picLocks noChangeAspect="1" noChangeArrowheads="1"/>
          </p:cNvPicPr>
          <p:nvPr/>
        </p:nvPicPr>
        <p:blipFill>
          <a:blip r:embed="rId2" cstate="print"/>
          <a:srcRect/>
          <a:stretch>
            <a:fillRect/>
          </a:stretch>
        </p:blipFill>
        <p:spPr bwMode="auto">
          <a:xfrm>
            <a:off x="539552" y="2780928"/>
            <a:ext cx="6552728" cy="1584176"/>
          </a:xfrm>
          <a:prstGeom prst="rect">
            <a:avLst/>
          </a:prstGeom>
          <a:noFill/>
          <a:ln w="9525">
            <a:noFill/>
            <a:miter lim="800000"/>
            <a:headEnd/>
            <a:tailEnd/>
          </a:ln>
        </p:spPr>
      </p:pic>
      <p:sp>
        <p:nvSpPr>
          <p:cNvPr id="7" name="Rectangle 6"/>
          <p:cNvSpPr/>
          <p:nvPr/>
        </p:nvSpPr>
        <p:spPr>
          <a:xfrm>
            <a:off x="611560" y="332656"/>
            <a:ext cx="7272808" cy="93610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1224136"/>
          </a:xfrm>
        </p:spPr>
        <p:txBody>
          <a:bodyPr>
            <a:normAutofit fontScale="90000"/>
          </a:bodyPr>
          <a:lstStyle/>
          <a:p>
            <a:pPr algn="l"/>
            <a:r>
              <a:rPr lang="en-US" sz="2000" b="1" dirty="0" smtClean="0"/>
              <a:t>ADA 2014</a:t>
            </a:r>
            <a:r>
              <a:rPr lang="fa-IR" sz="2000" b="1" dirty="0" smtClean="0">
                <a:solidFill>
                  <a:srgbClr val="008000"/>
                </a:solidFill>
              </a:rPr>
              <a:t>     </a:t>
            </a:r>
            <a:r>
              <a:rPr lang="en-US" sz="2000" b="1" dirty="0" smtClean="0">
                <a:solidFill>
                  <a:srgbClr val="008000"/>
                </a:solidFill>
              </a:rPr>
              <a:t> Recommendation</a:t>
            </a:r>
            <a:r>
              <a:rPr lang="en-US" sz="2000" dirty="0" smtClean="0"/>
              <a:t/>
            </a:r>
            <a:br>
              <a:rPr lang="en-US" sz="2000" dirty="0" smtClean="0"/>
            </a:br>
            <a:r>
              <a:rPr lang="en-US" sz="2000" dirty="0" smtClean="0"/>
              <a:t/>
            </a:r>
            <a:br>
              <a:rPr lang="en-US" sz="2000" dirty="0" smtClean="0"/>
            </a:br>
            <a:r>
              <a:rPr lang="en-US" sz="2000" dirty="0" smtClean="0"/>
              <a:t>* </a:t>
            </a:r>
            <a:r>
              <a:rPr lang="en-US" sz="2000" b="1" dirty="0" smtClean="0">
                <a:solidFill>
                  <a:srgbClr val="002060"/>
                </a:solidFill>
              </a:rPr>
              <a:t>Consider age when setting </a:t>
            </a:r>
            <a:r>
              <a:rPr lang="en-US" sz="2000" b="1" dirty="0" err="1" smtClean="0">
                <a:solidFill>
                  <a:srgbClr val="002060"/>
                </a:solidFill>
              </a:rPr>
              <a:t>glycemic</a:t>
            </a:r>
            <a:r>
              <a:rPr lang="en-US" sz="2000" b="1" dirty="0" smtClean="0">
                <a:solidFill>
                  <a:srgbClr val="002060"/>
                </a:solidFill>
              </a:rPr>
              <a:t> goals in children and adolescents with type 1 diabetes</a:t>
            </a:r>
            <a:r>
              <a:rPr lang="en-US" sz="2000" dirty="0" smtClean="0"/>
              <a:t>. E</a:t>
            </a:r>
            <a:endParaRPr lang="fa-IR" sz="2000" dirty="0"/>
          </a:p>
        </p:txBody>
      </p:sp>
      <p:pic>
        <p:nvPicPr>
          <p:cNvPr id="46082" name="Picture 2"/>
          <p:cNvPicPr>
            <a:picLocks noChangeAspect="1" noChangeArrowheads="1"/>
          </p:cNvPicPr>
          <p:nvPr/>
        </p:nvPicPr>
        <p:blipFill>
          <a:blip r:embed="rId2" cstate="print"/>
          <a:srcRect/>
          <a:stretch>
            <a:fillRect/>
          </a:stretch>
        </p:blipFill>
        <p:spPr bwMode="auto">
          <a:xfrm>
            <a:off x="251520" y="1484784"/>
            <a:ext cx="8712968" cy="537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err="1" smtClean="0">
                <a:solidFill>
                  <a:srgbClr val="008000"/>
                </a:solidFill>
              </a:rPr>
              <a:t>Dyslipidemia</a:t>
            </a:r>
            <a:endParaRPr lang="fa-IR" sz="1600" b="1" dirty="0">
              <a:solidFill>
                <a:srgbClr val="008000"/>
              </a:solidFill>
            </a:endParaRPr>
          </a:p>
        </p:txBody>
      </p:sp>
      <p:sp>
        <p:nvSpPr>
          <p:cNvPr id="3" name="Rectangle 2"/>
          <p:cNvSpPr/>
          <p:nvPr/>
        </p:nvSpPr>
        <p:spPr>
          <a:xfrm>
            <a:off x="0" y="1124744"/>
            <a:ext cx="5076056" cy="5355312"/>
          </a:xfrm>
          <a:prstGeom prst="rect">
            <a:avLst/>
          </a:prstGeom>
        </p:spPr>
        <p:txBody>
          <a:bodyPr wrap="square">
            <a:spAutoFit/>
          </a:bodyPr>
          <a:lstStyle/>
          <a:p>
            <a:pPr algn="l"/>
            <a:r>
              <a:rPr lang="en-US" b="1" i="1" dirty="0" smtClean="0"/>
              <a:t>Recommendations</a:t>
            </a:r>
          </a:p>
          <a:p>
            <a:pPr algn="l"/>
            <a:r>
              <a:rPr lang="en-US" b="1" dirty="0" smtClean="0"/>
              <a:t>Screening</a:t>
            </a:r>
          </a:p>
          <a:p>
            <a:pPr algn="l"/>
            <a:r>
              <a:rPr lang="en-US" dirty="0" smtClean="0"/>
              <a:t>* If there is a family history of hypercholesterolemia or a cardiovascular event before age 55 years, or if family history is unknown , then consider obtaining a fasting lipid profile in children&gt;2 years of age soon after the diagnosis (after glucose control has been established). If family history is not of concern, then consider the first lipid screening at puberty (&gt;10 years). For children diagnosed with diabetes at or after puberty, consider obtaining a fasting lipid profile soon after the diagnosis (after glucose control has been established). </a:t>
            </a:r>
            <a:r>
              <a:rPr lang="en-US" dirty="0" smtClean="0">
                <a:solidFill>
                  <a:srgbClr val="FF0000"/>
                </a:solidFill>
              </a:rPr>
              <a:t>E</a:t>
            </a:r>
          </a:p>
          <a:p>
            <a:pPr algn="l"/>
            <a:r>
              <a:rPr lang="en-US" dirty="0" smtClean="0"/>
              <a:t>* For both age-groups, if lipids are abnormal, annual monitoring is reasonable. If LDL cholesterol values are within the accepted risk levels (&lt;100 mg/</a:t>
            </a:r>
            <a:r>
              <a:rPr lang="en-US" dirty="0" err="1" smtClean="0"/>
              <a:t>dL</a:t>
            </a:r>
            <a:r>
              <a:rPr lang="en-US" dirty="0" smtClean="0"/>
              <a:t> [2.6 </a:t>
            </a:r>
            <a:r>
              <a:rPr lang="en-US" dirty="0" err="1" smtClean="0"/>
              <a:t>mmol</a:t>
            </a:r>
            <a:r>
              <a:rPr lang="en-US" dirty="0" smtClean="0"/>
              <a:t>/L]), a lipid profile repeated every 5 years is reasonable. </a:t>
            </a:r>
            <a:r>
              <a:rPr lang="en-US" dirty="0" smtClean="0">
                <a:solidFill>
                  <a:srgbClr val="FF0000"/>
                </a:solidFill>
              </a:rPr>
              <a:t>E</a:t>
            </a:r>
            <a:endParaRPr lang="fa-IR" dirty="0">
              <a:solidFill>
                <a:srgbClr val="FF0000"/>
              </a:solidFill>
            </a:endParaRPr>
          </a:p>
        </p:txBody>
      </p:sp>
      <p:pic>
        <p:nvPicPr>
          <p:cNvPr id="47106" name="Picture 2"/>
          <p:cNvPicPr>
            <a:picLocks noChangeAspect="1" noChangeArrowheads="1"/>
          </p:cNvPicPr>
          <p:nvPr/>
        </p:nvPicPr>
        <p:blipFill>
          <a:blip r:embed="rId2" cstate="print"/>
          <a:srcRect/>
          <a:stretch>
            <a:fillRect/>
          </a:stretch>
        </p:blipFill>
        <p:spPr bwMode="auto">
          <a:xfrm>
            <a:off x="5364088" y="1196752"/>
            <a:ext cx="3528392" cy="5040560"/>
          </a:xfrm>
          <a:prstGeom prst="rect">
            <a:avLst/>
          </a:prstGeom>
          <a:noFill/>
          <a:ln w="9525">
            <a:noFill/>
            <a:miter lim="800000"/>
            <a:headEnd/>
            <a:tailEnd/>
          </a:ln>
        </p:spPr>
      </p:pic>
      <p:sp>
        <p:nvSpPr>
          <p:cNvPr id="5" name="Rectangle 4"/>
          <p:cNvSpPr/>
          <p:nvPr/>
        </p:nvSpPr>
        <p:spPr>
          <a:xfrm>
            <a:off x="6948264" y="6309320"/>
            <a:ext cx="704039" cy="369332"/>
          </a:xfrm>
          <a:prstGeom prst="rect">
            <a:avLst/>
          </a:prstGeom>
        </p:spPr>
        <p:txBody>
          <a:bodyPr wrap="none">
            <a:spAutoFit/>
          </a:bodyPr>
          <a:lstStyle/>
          <a:p>
            <a:r>
              <a:rPr lang="fa-IR" b="1" dirty="0" smtClean="0">
                <a:solidFill>
                  <a:srgbClr val="008000"/>
                </a:solidFill>
              </a:rPr>
              <a:t>2015</a:t>
            </a:r>
            <a:endParaRPr lang="fa-IR" dirty="0"/>
          </a:p>
        </p:txBody>
      </p:sp>
      <p:sp>
        <p:nvSpPr>
          <p:cNvPr id="6" name="Rectangle 5"/>
          <p:cNvSpPr/>
          <p:nvPr/>
        </p:nvSpPr>
        <p:spPr>
          <a:xfrm>
            <a:off x="1763688" y="6488668"/>
            <a:ext cx="704039" cy="369332"/>
          </a:xfrm>
          <a:prstGeom prst="rect">
            <a:avLst/>
          </a:prstGeom>
        </p:spPr>
        <p:txBody>
          <a:bodyPr wrap="none">
            <a:spAutoFit/>
          </a:bodyPr>
          <a:lstStyle/>
          <a:p>
            <a:r>
              <a:rPr lang="fa-IR" b="1" dirty="0" smtClean="0">
                <a:solidFill>
                  <a:srgbClr val="008000"/>
                </a:solidFill>
              </a:rPr>
              <a:t>2014</a:t>
            </a: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US" sz="3600" b="1" dirty="0" smtClean="0">
                <a:solidFill>
                  <a:srgbClr val="1C027C"/>
                </a:solidFill>
              </a:rPr>
              <a:t>12. Management of Diabetes in</a:t>
            </a:r>
            <a:br>
              <a:rPr lang="en-US" sz="3600" b="1" dirty="0" smtClean="0">
                <a:solidFill>
                  <a:srgbClr val="1C027C"/>
                </a:solidFill>
              </a:rPr>
            </a:br>
            <a:r>
              <a:rPr lang="en-US" sz="3600" b="1" dirty="0" smtClean="0">
                <a:solidFill>
                  <a:srgbClr val="1C027C"/>
                </a:solidFill>
              </a:rPr>
              <a:t>Pregnancy</a:t>
            </a:r>
            <a:endParaRPr lang="fa-IR" sz="3600" b="1" dirty="0">
              <a:solidFill>
                <a:srgbClr val="1C027C"/>
              </a:solidFill>
            </a:endParaRPr>
          </a:p>
        </p:txBody>
      </p:sp>
      <p:pic>
        <p:nvPicPr>
          <p:cNvPr id="2050" name="Picture 2"/>
          <p:cNvPicPr>
            <a:picLocks noChangeAspect="1" noChangeArrowheads="1"/>
          </p:cNvPicPr>
          <p:nvPr/>
        </p:nvPicPr>
        <p:blipFill>
          <a:blip r:embed="rId2" cstate="print"/>
          <a:srcRect/>
          <a:stretch>
            <a:fillRect/>
          </a:stretch>
        </p:blipFill>
        <p:spPr bwMode="auto">
          <a:xfrm>
            <a:off x="683568" y="1844824"/>
            <a:ext cx="7776864" cy="4824536"/>
          </a:xfrm>
          <a:prstGeom prst="rect">
            <a:avLst/>
          </a:prstGeom>
          <a:noFill/>
          <a:ln w="9525">
            <a:noFill/>
            <a:miter lim="800000"/>
            <a:headEnd/>
            <a:tailEnd/>
          </a:ln>
        </p:spPr>
      </p:pic>
      <p:sp>
        <p:nvSpPr>
          <p:cNvPr id="4" name="Rectangle 3"/>
          <p:cNvSpPr/>
          <p:nvPr/>
        </p:nvSpPr>
        <p:spPr>
          <a:xfrm>
            <a:off x="1043608" y="260648"/>
            <a:ext cx="7272808" cy="11521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8000"/>
                </a:solidFill>
                <a:effectLst>
                  <a:outerShdw blurRad="38100" dist="38100" dir="2700000" algn="tl">
                    <a:srgbClr val="000000">
                      <a:alpha val="43137"/>
                    </a:srgbClr>
                  </a:outerShdw>
                </a:effectLst>
              </a:rPr>
              <a:t>PRECONCEPTION COUNSELING</a:t>
            </a:r>
            <a:endParaRPr lang="fa-IR" sz="3600" b="1" dirty="0">
              <a:solidFill>
                <a:srgbClr val="008000"/>
              </a:solidFill>
              <a:effectLst>
                <a:outerShdw blurRad="38100" dist="38100" dir="2700000" algn="tl">
                  <a:srgbClr val="000000">
                    <a:alpha val="43137"/>
                  </a:srgbClr>
                </a:outerShdw>
              </a:effectLst>
            </a:endParaRPr>
          </a:p>
        </p:txBody>
      </p:sp>
      <p:sp>
        <p:nvSpPr>
          <p:cNvPr id="4" name="Rectangle 3"/>
          <p:cNvSpPr/>
          <p:nvPr/>
        </p:nvSpPr>
        <p:spPr>
          <a:xfrm>
            <a:off x="251520" y="1412776"/>
            <a:ext cx="8424936" cy="2554545"/>
          </a:xfrm>
          <a:prstGeom prst="rect">
            <a:avLst/>
          </a:prstGeom>
        </p:spPr>
        <p:txBody>
          <a:bodyPr wrap="square">
            <a:spAutoFit/>
          </a:bodyPr>
          <a:lstStyle/>
          <a:p>
            <a:pPr algn="l"/>
            <a:r>
              <a:rPr lang="en-US" sz="2000" b="1" dirty="0" smtClean="0">
                <a:solidFill>
                  <a:srgbClr val="1C027C"/>
                </a:solidFill>
              </a:rPr>
              <a:t>Targeted preconception counseling visits should include routine rubella, rapid plasma </a:t>
            </a:r>
            <a:r>
              <a:rPr lang="en-US" sz="2000" b="1" dirty="0" err="1" smtClean="0">
                <a:solidFill>
                  <a:srgbClr val="1C027C"/>
                </a:solidFill>
              </a:rPr>
              <a:t>reagin</a:t>
            </a:r>
            <a:r>
              <a:rPr lang="en-US" sz="2000" b="1" dirty="0" smtClean="0">
                <a:solidFill>
                  <a:srgbClr val="1C027C"/>
                </a:solidFill>
              </a:rPr>
              <a:t>, hepatitis B virus, and HIV testing as well as Pap smear, cervical cultures, blood typing, and prescription of prenatal vitamins (with at least 400mg of folic acid). Diabetes specific management should include A1C, thyroid-stimulating hormone, </a:t>
            </a:r>
            <a:r>
              <a:rPr lang="en-US" sz="2000" b="1" dirty="0" err="1" smtClean="0">
                <a:solidFill>
                  <a:srgbClr val="1C027C"/>
                </a:solidFill>
              </a:rPr>
              <a:t>creatinine</a:t>
            </a:r>
            <a:r>
              <a:rPr lang="en-US" sz="2000" b="1" dirty="0" smtClean="0">
                <a:solidFill>
                  <a:srgbClr val="1C027C"/>
                </a:solidFill>
              </a:rPr>
              <a:t>, and urine albumin-to-</a:t>
            </a:r>
            <a:r>
              <a:rPr lang="en-US" sz="2000" b="1" dirty="0" err="1" smtClean="0">
                <a:solidFill>
                  <a:srgbClr val="1C027C"/>
                </a:solidFill>
              </a:rPr>
              <a:t>creatinine</a:t>
            </a:r>
            <a:r>
              <a:rPr lang="en-US" sz="2000" b="1" dirty="0" smtClean="0">
                <a:solidFill>
                  <a:srgbClr val="1C027C"/>
                </a:solidFill>
              </a:rPr>
              <a:t> ratio testing; review of the medication list for potentially </a:t>
            </a:r>
            <a:r>
              <a:rPr lang="en-US" sz="2000" b="1" dirty="0" err="1" smtClean="0">
                <a:solidFill>
                  <a:srgbClr val="1C027C"/>
                </a:solidFill>
              </a:rPr>
              <a:t>teratogenic</a:t>
            </a:r>
            <a:r>
              <a:rPr lang="en-US" sz="2000" b="1" dirty="0" smtClean="0">
                <a:solidFill>
                  <a:srgbClr val="1C027C"/>
                </a:solidFill>
              </a:rPr>
              <a:t> drugs (i.e., ACE inhibitors, </a:t>
            </a:r>
            <a:r>
              <a:rPr lang="en-US" sz="2000" b="1" dirty="0" err="1" smtClean="0">
                <a:solidFill>
                  <a:srgbClr val="1C027C"/>
                </a:solidFill>
              </a:rPr>
              <a:t>statins</a:t>
            </a:r>
            <a:r>
              <a:rPr lang="en-US" sz="2000" b="1" dirty="0" smtClean="0">
                <a:solidFill>
                  <a:srgbClr val="1C027C"/>
                </a:solidFill>
              </a:rPr>
              <a:t>); and referral for an ophthalmologic exam</a:t>
            </a:r>
            <a:r>
              <a:rPr lang="en-US" b="1" dirty="0" smtClean="0">
                <a:solidFill>
                  <a:srgbClr val="1C027C"/>
                </a:solidFill>
              </a:rPr>
              <a:t>.</a:t>
            </a:r>
            <a:endParaRPr lang="fa-IR" b="1" dirty="0">
              <a:solidFill>
                <a:srgbClr val="1C027C"/>
              </a:solidFill>
            </a:endParaRPr>
          </a:p>
        </p:txBody>
      </p:sp>
      <p:sp>
        <p:nvSpPr>
          <p:cNvPr id="5" name="Rectangle 4"/>
          <p:cNvSpPr/>
          <p:nvPr/>
        </p:nvSpPr>
        <p:spPr>
          <a:xfrm>
            <a:off x="251520" y="4149080"/>
            <a:ext cx="8280920" cy="1015663"/>
          </a:xfrm>
          <a:prstGeom prst="rect">
            <a:avLst/>
          </a:prstGeom>
        </p:spPr>
        <p:txBody>
          <a:bodyPr wrap="square">
            <a:spAutoFit/>
          </a:bodyPr>
          <a:lstStyle/>
          <a:p>
            <a:pPr algn="l"/>
            <a:r>
              <a:rPr lang="en-US" sz="2000" b="1" dirty="0" smtClean="0">
                <a:solidFill>
                  <a:srgbClr val="002060"/>
                </a:solidFill>
              </a:rPr>
              <a:t>Given the alteration in red blood cell kinetics during pregnancy, A1C levels may need to be monitored more frequently than usual(e.g., </a:t>
            </a:r>
            <a:r>
              <a:rPr lang="en-US" sz="2000" b="1" dirty="0" smtClean="0">
                <a:solidFill>
                  <a:schemeClr val="tx2">
                    <a:lumMod val="75000"/>
                  </a:schemeClr>
                </a:solidFill>
              </a:rPr>
              <a:t>monthly</a:t>
            </a:r>
            <a:r>
              <a:rPr lang="en-US" sz="2000" b="1" dirty="0" smtClean="0">
                <a:solidFill>
                  <a:srgbClr val="002060"/>
                </a:solidFill>
              </a:rPr>
              <a:t>).</a:t>
            </a:r>
            <a:endParaRPr lang="fa-IR" sz="2000" b="1"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US" sz="2400" b="1" dirty="0" smtClean="0">
                <a:solidFill>
                  <a:srgbClr val="008000"/>
                </a:solidFill>
              </a:rPr>
              <a:t>MANAGEMENT OF PREGESTATIONAL TYPE 1</a:t>
            </a:r>
            <a:br>
              <a:rPr lang="en-US" sz="2400" b="1" dirty="0" smtClean="0">
                <a:solidFill>
                  <a:srgbClr val="008000"/>
                </a:solidFill>
              </a:rPr>
            </a:br>
            <a:r>
              <a:rPr lang="pt-BR" sz="2400" b="1" dirty="0" smtClean="0">
                <a:solidFill>
                  <a:srgbClr val="008000"/>
                </a:solidFill>
              </a:rPr>
              <a:t>DIABETES AND TYPE 2 DIABETES </a:t>
            </a:r>
            <a:r>
              <a:rPr lang="en-US" sz="2400" b="1" dirty="0" smtClean="0">
                <a:solidFill>
                  <a:srgbClr val="008000"/>
                </a:solidFill>
              </a:rPr>
              <a:t>IN PREGNANCY</a:t>
            </a:r>
            <a:endParaRPr lang="fa-IR" sz="2400" b="1" dirty="0">
              <a:solidFill>
                <a:srgbClr val="008000"/>
              </a:solidFill>
            </a:endParaRPr>
          </a:p>
        </p:txBody>
      </p:sp>
      <p:sp>
        <p:nvSpPr>
          <p:cNvPr id="3" name="Rectangle 2"/>
          <p:cNvSpPr/>
          <p:nvPr/>
        </p:nvSpPr>
        <p:spPr>
          <a:xfrm>
            <a:off x="251520" y="1700808"/>
            <a:ext cx="8696396" cy="2308324"/>
          </a:xfrm>
          <a:prstGeom prst="rect">
            <a:avLst/>
          </a:prstGeom>
        </p:spPr>
        <p:txBody>
          <a:bodyPr wrap="square">
            <a:spAutoFit/>
          </a:bodyPr>
          <a:lstStyle/>
          <a:p>
            <a:pPr algn="l"/>
            <a:r>
              <a:rPr lang="en-US" dirty="0" smtClean="0"/>
              <a:t>*</a:t>
            </a:r>
            <a:r>
              <a:rPr lang="en-US" b="1" dirty="0" smtClean="0">
                <a:solidFill>
                  <a:srgbClr val="1C027C"/>
                </a:solidFill>
              </a:rPr>
              <a:t>Insulin Use in Pregnancy </a:t>
            </a:r>
            <a:r>
              <a:rPr lang="en-US" dirty="0" smtClean="0">
                <a:solidFill>
                  <a:srgbClr val="1C027C"/>
                </a:solidFill>
              </a:rPr>
              <a:t>:In the first trimester , there is often a decrease in total daily dose of insulin. In the second trimester , rapidly increasing insulin resistance requires weekly or biweekly increase in insulin dose to achieve </a:t>
            </a:r>
            <a:r>
              <a:rPr lang="en-US" dirty="0" err="1" smtClean="0">
                <a:solidFill>
                  <a:srgbClr val="1C027C"/>
                </a:solidFill>
              </a:rPr>
              <a:t>glycemic</a:t>
            </a:r>
            <a:r>
              <a:rPr lang="en-US" dirty="0" smtClean="0">
                <a:solidFill>
                  <a:srgbClr val="1C027C"/>
                </a:solidFill>
              </a:rPr>
              <a:t> targets.</a:t>
            </a:r>
          </a:p>
          <a:p>
            <a:pPr algn="l"/>
            <a:r>
              <a:rPr lang="en-US" dirty="0" smtClean="0">
                <a:solidFill>
                  <a:srgbClr val="1C027C"/>
                </a:solidFill>
              </a:rPr>
              <a:t>In general, a small proportion of the total daily dose should be given as basal insulin and a greater proportion as </a:t>
            </a:r>
            <a:r>
              <a:rPr lang="en-US" dirty="0" err="1" smtClean="0">
                <a:solidFill>
                  <a:srgbClr val="1C027C"/>
                </a:solidFill>
              </a:rPr>
              <a:t>prandial</a:t>
            </a:r>
            <a:r>
              <a:rPr lang="en-US" dirty="0" smtClean="0">
                <a:solidFill>
                  <a:srgbClr val="1C027C"/>
                </a:solidFill>
              </a:rPr>
              <a:t> insulin . </a:t>
            </a:r>
          </a:p>
          <a:p>
            <a:pPr algn="l"/>
            <a:r>
              <a:rPr lang="en-US" dirty="0" smtClean="0">
                <a:solidFill>
                  <a:srgbClr val="1C027C"/>
                </a:solidFill>
              </a:rPr>
              <a:t>All </a:t>
            </a:r>
            <a:r>
              <a:rPr lang="en-US" dirty="0" err="1" smtClean="0">
                <a:solidFill>
                  <a:srgbClr val="1C027C"/>
                </a:solidFill>
              </a:rPr>
              <a:t>insulins</a:t>
            </a:r>
            <a:r>
              <a:rPr lang="en-US" dirty="0" smtClean="0">
                <a:solidFill>
                  <a:srgbClr val="1C027C"/>
                </a:solidFill>
              </a:rPr>
              <a:t> are pregnancy category </a:t>
            </a:r>
            <a:r>
              <a:rPr lang="en-US" b="1" dirty="0" smtClean="0">
                <a:solidFill>
                  <a:srgbClr val="00B050"/>
                </a:solidFill>
              </a:rPr>
              <a:t>B</a:t>
            </a:r>
            <a:r>
              <a:rPr lang="en-US" dirty="0" smtClean="0">
                <a:solidFill>
                  <a:srgbClr val="1C027C"/>
                </a:solidFill>
              </a:rPr>
              <a:t> except for </a:t>
            </a:r>
            <a:r>
              <a:rPr lang="en-US" dirty="0" err="1" smtClean="0">
                <a:solidFill>
                  <a:srgbClr val="1C027C"/>
                </a:solidFill>
              </a:rPr>
              <a:t>glargine</a:t>
            </a:r>
            <a:r>
              <a:rPr lang="en-US" dirty="0" smtClean="0">
                <a:solidFill>
                  <a:srgbClr val="1C027C"/>
                </a:solidFill>
              </a:rPr>
              <a:t> and </a:t>
            </a:r>
            <a:r>
              <a:rPr lang="en-US" dirty="0" err="1" smtClean="0">
                <a:solidFill>
                  <a:srgbClr val="1C027C"/>
                </a:solidFill>
              </a:rPr>
              <a:t>glulisine</a:t>
            </a:r>
            <a:r>
              <a:rPr lang="en-US" dirty="0" smtClean="0">
                <a:solidFill>
                  <a:srgbClr val="1C027C"/>
                </a:solidFill>
              </a:rPr>
              <a:t>, which are labeled </a:t>
            </a:r>
            <a:r>
              <a:rPr lang="en-US" b="1" dirty="0" smtClean="0">
                <a:solidFill>
                  <a:srgbClr val="FF0000"/>
                </a:solidFill>
              </a:rPr>
              <a:t>C</a:t>
            </a:r>
            <a:r>
              <a:rPr lang="en-US" dirty="0" smtClean="0"/>
              <a:t>.</a:t>
            </a:r>
          </a:p>
          <a:p>
            <a:endParaRPr lang="fa-IR" dirty="0"/>
          </a:p>
        </p:txBody>
      </p:sp>
      <p:sp>
        <p:nvSpPr>
          <p:cNvPr id="4" name="Rectangle 3"/>
          <p:cNvSpPr/>
          <p:nvPr/>
        </p:nvSpPr>
        <p:spPr>
          <a:xfrm>
            <a:off x="467544" y="3789040"/>
            <a:ext cx="7776864" cy="923330"/>
          </a:xfrm>
          <a:prstGeom prst="rect">
            <a:avLst/>
          </a:prstGeom>
        </p:spPr>
        <p:txBody>
          <a:bodyPr wrap="square">
            <a:spAutoFit/>
          </a:bodyPr>
          <a:lstStyle/>
          <a:p>
            <a:pPr algn="l"/>
            <a:endParaRPr lang="en-US" b="1" dirty="0" smtClean="0">
              <a:solidFill>
                <a:srgbClr val="1C027C"/>
              </a:solidFill>
            </a:endParaRPr>
          </a:p>
          <a:p>
            <a:pPr algn="l"/>
            <a:r>
              <a:rPr lang="en-US" b="1" dirty="0" smtClean="0">
                <a:solidFill>
                  <a:srgbClr val="1C027C"/>
                </a:solidFill>
              </a:rPr>
              <a:t>*</a:t>
            </a:r>
            <a:r>
              <a:rPr lang="en-US" b="1" dirty="0" smtClean="0">
                <a:solidFill>
                  <a:schemeClr val="tx2">
                    <a:lumMod val="75000"/>
                  </a:schemeClr>
                </a:solidFill>
              </a:rPr>
              <a:t>Concerns Related to Type 1 Diabetes in Pregnancy</a:t>
            </a:r>
            <a:r>
              <a:rPr lang="en-US" b="1" dirty="0" smtClean="0">
                <a:solidFill>
                  <a:srgbClr val="1C027C"/>
                </a:solidFill>
              </a:rPr>
              <a:t>: </a:t>
            </a:r>
            <a:r>
              <a:rPr lang="fa-IR" b="1" dirty="0" smtClean="0">
                <a:solidFill>
                  <a:srgbClr val="1C027C"/>
                </a:solidFill>
              </a:rPr>
              <a:t> </a:t>
            </a:r>
            <a:endParaRPr lang="en-US" b="1" dirty="0" smtClean="0">
              <a:solidFill>
                <a:srgbClr val="1C027C"/>
              </a:solidFill>
            </a:endParaRPr>
          </a:p>
          <a:p>
            <a:pPr algn="l"/>
            <a:r>
              <a:rPr lang="en-US" dirty="0" smtClean="0">
                <a:solidFill>
                  <a:srgbClr val="1C027C"/>
                </a:solidFill>
              </a:rPr>
              <a:t>hypoglycemia in the first trimester And </a:t>
            </a:r>
            <a:r>
              <a:rPr lang="en-US" dirty="0" err="1" smtClean="0">
                <a:solidFill>
                  <a:srgbClr val="1C027C"/>
                </a:solidFill>
              </a:rPr>
              <a:t>prepartum</a:t>
            </a:r>
            <a:r>
              <a:rPr lang="en-US" dirty="0" smtClean="0">
                <a:solidFill>
                  <a:srgbClr val="1C027C"/>
                </a:solidFill>
              </a:rPr>
              <a:t>  period</a:t>
            </a:r>
            <a:r>
              <a:rPr lang="en-US" dirty="0" smtClean="0"/>
              <a:t>.</a:t>
            </a:r>
            <a:r>
              <a:rPr lang="fa-IR" dirty="0" smtClean="0"/>
              <a:t> </a:t>
            </a:r>
            <a:endParaRPr lang="fa-IR" dirty="0"/>
          </a:p>
        </p:txBody>
      </p:sp>
      <p:sp>
        <p:nvSpPr>
          <p:cNvPr id="5" name="Rectangle 4"/>
          <p:cNvSpPr/>
          <p:nvPr/>
        </p:nvSpPr>
        <p:spPr>
          <a:xfrm>
            <a:off x="539552" y="5013176"/>
            <a:ext cx="7128792" cy="1200329"/>
          </a:xfrm>
          <a:prstGeom prst="rect">
            <a:avLst/>
          </a:prstGeom>
        </p:spPr>
        <p:txBody>
          <a:bodyPr wrap="square">
            <a:spAutoFit/>
          </a:bodyPr>
          <a:lstStyle/>
          <a:p>
            <a:pPr algn="l"/>
            <a:r>
              <a:rPr lang="en-US" b="1" dirty="0" smtClean="0">
                <a:solidFill>
                  <a:srgbClr val="1C027C"/>
                </a:solidFill>
              </a:rPr>
              <a:t>*</a:t>
            </a:r>
            <a:r>
              <a:rPr lang="en-US" b="1" dirty="0" smtClean="0">
                <a:solidFill>
                  <a:schemeClr val="tx2">
                    <a:lumMod val="75000"/>
                  </a:schemeClr>
                </a:solidFill>
              </a:rPr>
              <a:t>Concerns Related to Type 2 Diabetes in Pregnancy</a:t>
            </a:r>
            <a:r>
              <a:rPr lang="en-US" b="1" dirty="0" smtClean="0"/>
              <a:t>:</a:t>
            </a:r>
          </a:p>
          <a:p>
            <a:pPr algn="l"/>
            <a:r>
              <a:rPr lang="en-US" dirty="0" smtClean="0">
                <a:solidFill>
                  <a:srgbClr val="1C027C"/>
                </a:solidFill>
              </a:rPr>
              <a:t>hypertension and other </a:t>
            </a:r>
            <a:r>
              <a:rPr lang="en-US" dirty="0" err="1" smtClean="0">
                <a:solidFill>
                  <a:srgbClr val="1C027C"/>
                </a:solidFill>
              </a:rPr>
              <a:t>comorbidities</a:t>
            </a:r>
            <a:r>
              <a:rPr lang="en-US" dirty="0" smtClean="0">
                <a:solidFill>
                  <a:srgbClr val="1C027C"/>
                </a:solidFill>
              </a:rPr>
              <a:t> often render </a:t>
            </a:r>
            <a:r>
              <a:rPr lang="en-US" dirty="0" err="1" smtClean="0">
                <a:solidFill>
                  <a:srgbClr val="1C027C"/>
                </a:solidFill>
              </a:rPr>
              <a:t>pregestational</a:t>
            </a:r>
            <a:r>
              <a:rPr lang="en-US" dirty="0" smtClean="0">
                <a:solidFill>
                  <a:srgbClr val="1C027C"/>
                </a:solidFill>
              </a:rPr>
              <a:t> type 2 diabetes as high or higher risk than </a:t>
            </a:r>
            <a:r>
              <a:rPr lang="en-US" dirty="0" err="1" smtClean="0">
                <a:solidFill>
                  <a:srgbClr val="1C027C"/>
                </a:solidFill>
              </a:rPr>
              <a:t>pregestational</a:t>
            </a:r>
            <a:r>
              <a:rPr lang="en-US" dirty="0" smtClean="0">
                <a:solidFill>
                  <a:srgbClr val="1C027C"/>
                </a:solidFill>
              </a:rPr>
              <a:t> type 1 diabetes</a:t>
            </a:r>
            <a:r>
              <a:rPr lang="en-US" dirty="0" smtClean="0"/>
              <a:t>.</a:t>
            </a:r>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9218" name="AutoShape 2" descr="Image result for ‫تصاویر زیبا‬‎"/>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9220" name="Picture 4" descr="http://dl.akskhor.ir/uploads1/%D9%85%D8%AC%D9%85%D9%88%D8%B9%D9%87-%D8%AA%D8%B5%D8%A7%D9%88%DB%8C%D8%B1-%D8%B2%DB%8C%D8%A8%D8%A7-%D8%A7%D8%B2-%D9%BE%D8%B1%D9%86%D8%AF%DA%AF%D8%A7%D9%86-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470025"/>
          </a:xfrm>
        </p:spPr>
        <p:txBody>
          <a:bodyPr>
            <a:normAutofit fontScale="90000"/>
          </a:bodyPr>
          <a:lstStyle/>
          <a:p>
            <a:pPr algn="ctr"/>
            <a:r>
              <a:rPr lang="en-US" sz="4000" dirty="0" smtClean="0">
                <a:solidFill>
                  <a:srgbClr val="002060"/>
                </a:solidFill>
              </a:rPr>
              <a:t>Optimum BMI Cut Points to Screen Asian Americans for Type 2 Diabetes Americans for Type 2 Diabetes</a:t>
            </a:r>
            <a:r>
              <a:rPr lang="en-US" sz="3600" b="1" dirty="0" smtClean="0"/>
              <a:t/>
            </a:r>
            <a:br>
              <a:rPr lang="en-US" sz="3600" b="1" dirty="0" smtClean="0"/>
            </a:br>
            <a:r>
              <a:rPr lang="en-US" sz="1800" dirty="0" smtClean="0">
                <a:hlinkClick r:id="rId2"/>
              </a:rPr>
              <a:t>Maria Rosario G. Araneta</a:t>
            </a:r>
            <a:r>
              <a:rPr lang="en-US" sz="1800" baseline="30000" dirty="0" smtClean="0">
                <a:hlinkClick r:id="rId3"/>
              </a:rPr>
              <a:t>1</a:t>
            </a:r>
            <a:r>
              <a:rPr lang="en-US" sz="1800" dirty="0" smtClean="0">
                <a:hlinkClick r:id="rId3"/>
              </a:rPr>
              <a:t>⇑</a:t>
            </a:r>
            <a:r>
              <a:rPr lang="en-US" sz="1800" dirty="0" smtClean="0"/>
              <a:t>, </a:t>
            </a:r>
            <a:r>
              <a:rPr lang="en-US" sz="1800" dirty="0" err="1" smtClean="0">
                <a:hlinkClick r:id="rId4"/>
              </a:rPr>
              <a:t>Alka</a:t>
            </a:r>
            <a:r>
              <a:rPr lang="en-US" sz="1800" dirty="0" smtClean="0">
                <a:hlinkClick r:id="rId4"/>
              </a:rPr>
              <a:t> M. Kanaya</a:t>
            </a:r>
            <a:r>
              <a:rPr lang="en-US" sz="1800" baseline="30000" dirty="0" smtClean="0">
                <a:hlinkClick r:id="rId3"/>
              </a:rPr>
              <a:t>2</a:t>
            </a:r>
            <a:r>
              <a:rPr lang="en-US" sz="1800" dirty="0" smtClean="0"/>
              <a:t>, </a:t>
            </a:r>
            <a:r>
              <a:rPr lang="en-US" sz="1800" dirty="0" smtClean="0">
                <a:hlinkClick r:id="rId5"/>
              </a:rPr>
              <a:t>William C. Hsu</a:t>
            </a:r>
            <a:r>
              <a:rPr lang="en-US" sz="1800" dirty="0" smtClean="0"/>
              <a:t/>
            </a:r>
            <a:br>
              <a:rPr lang="en-US" sz="1800" dirty="0" smtClean="0"/>
            </a:br>
            <a:endParaRPr lang="fa-IR" sz="1800" dirty="0"/>
          </a:p>
        </p:txBody>
      </p:sp>
      <p:sp>
        <p:nvSpPr>
          <p:cNvPr id="3" name="Subtitle 2"/>
          <p:cNvSpPr>
            <a:spLocks noGrp="1"/>
          </p:cNvSpPr>
          <p:nvPr>
            <p:ph type="subTitle" idx="1"/>
          </p:nvPr>
        </p:nvSpPr>
        <p:spPr>
          <a:xfrm>
            <a:off x="2483768" y="3789040"/>
            <a:ext cx="6264696" cy="2785864"/>
          </a:xfrm>
        </p:spPr>
        <p:txBody>
          <a:bodyPr>
            <a:normAutofit/>
          </a:bodyPr>
          <a:lstStyle/>
          <a:p>
            <a:pPr algn="l"/>
            <a:r>
              <a:rPr lang="en-US" sz="2400" dirty="0" smtClean="0"/>
              <a:t>The BMI cut point for identifying Asian Americans who should be screened for undiagnosed type 2 diabetes should be &lt;25 kg/m</a:t>
            </a:r>
            <a:r>
              <a:rPr lang="en-US" sz="2400" baseline="30000" dirty="0" smtClean="0"/>
              <a:t>2</a:t>
            </a:r>
            <a:r>
              <a:rPr lang="en-US" sz="2400" dirty="0" smtClean="0"/>
              <a:t>, and ≥23 kg/m</a:t>
            </a:r>
            <a:r>
              <a:rPr lang="en-US" sz="2400" baseline="30000" dirty="0" smtClean="0"/>
              <a:t>2</a:t>
            </a:r>
            <a:r>
              <a:rPr lang="en-US" sz="2400" dirty="0" smtClean="0"/>
              <a:t> may be the most practical</a:t>
            </a:r>
            <a:r>
              <a:rPr lang="en-US" sz="2800" dirty="0" smtClean="0"/>
              <a:t>. </a:t>
            </a:r>
            <a:endParaRPr lang="fa-IR" sz="2800" dirty="0"/>
          </a:p>
        </p:txBody>
      </p:sp>
      <p:sp>
        <p:nvSpPr>
          <p:cNvPr id="4" name="Isosceles Triangle 3">
            <a:hlinkClick r:id="rId6" action="ppaction://hlinksldjump"/>
          </p:cNvPr>
          <p:cNvSpPr/>
          <p:nvPr/>
        </p:nvSpPr>
        <p:spPr>
          <a:xfrm>
            <a:off x="467544" y="6309320"/>
            <a:ext cx="216024"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136904" cy="2585323"/>
          </a:xfrm>
          <a:prstGeom prst="rect">
            <a:avLst/>
          </a:prstGeom>
        </p:spPr>
        <p:txBody>
          <a:bodyPr wrap="square">
            <a:spAutoFit/>
          </a:bodyPr>
          <a:lstStyle/>
          <a:p>
            <a:pPr algn="l"/>
            <a:r>
              <a:rPr lang="en-US" sz="3600" dirty="0"/>
              <a:t>BMI Cut Points to Identify At-Risk</a:t>
            </a:r>
          </a:p>
          <a:p>
            <a:pPr algn="l"/>
            <a:r>
              <a:rPr lang="en-US" sz="3600" dirty="0"/>
              <a:t>Asian Americans for Type 2</a:t>
            </a:r>
          </a:p>
          <a:p>
            <a:pPr algn="l"/>
            <a:r>
              <a:rPr lang="en-US" sz="3600" dirty="0"/>
              <a:t>Diabetes Screening</a:t>
            </a:r>
          </a:p>
          <a:p>
            <a:pPr algn="l"/>
            <a:r>
              <a:rPr lang="pt-BR" sz="3600" dirty="0"/>
              <a:t>Diabetes Care 2015;38:150–158 </a:t>
            </a:r>
            <a:r>
              <a:rPr lang="pt-BR" sz="3600" dirty="0" smtClean="0"/>
              <a:t>: </a:t>
            </a:r>
            <a:endParaRPr lang="fa-IR" sz="3600" dirty="0" smtClean="0"/>
          </a:p>
          <a:p>
            <a:pPr algn="l"/>
            <a:r>
              <a:rPr lang="pt-BR" dirty="0" smtClean="0"/>
              <a:t>10.2337/dc14-2391</a:t>
            </a:r>
            <a:endParaRPr lang="fa-IR" dirty="0"/>
          </a:p>
        </p:txBody>
      </p:sp>
      <p:sp>
        <p:nvSpPr>
          <p:cNvPr id="3" name="Isosceles Triangle 2">
            <a:hlinkClick r:id="rId2" action="ppaction://hlinksldjump"/>
          </p:cNvPr>
          <p:cNvSpPr/>
          <p:nvPr/>
        </p:nvSpPr>
        <p:spPr>
          <a:xfrm>
            <a:off x="611560" y="6237312"/>
            <a:ext cx="72008"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ChangeAspect="1" noChangeArrowheads="1"/>
          </p:cNvPicPr>
          <p:nvPr/>
        </p:nvPicPr>
        <p:blipFill>
          <a:blip r:embed="rId2" cstate="print"/>
          <a:srcRect/>
          <a:stretch>
            <a:fillRect/>
          </a:stretch>
        </p:blipFill>
        <p:spPr bwMode="auto">
          <a:xfrm>
            <a:off x="179512" y="0"/>
            <a:ext cx="8640960" cy="6858000"/>
          </a:xfrm>
          <a:prstGeom prst="rect">
            <a:avLst/>
          </a:prstGeom>
          <a:noFill/>
          <a:ln w="9525">
            <a:noFill/>
            <a:miter lim="800000"/>
            <a:headEnd/>
            <a:tailEnd/>
          </a:ln>
        </p:spPr>
      </p:pic>
      <p:sp>
        <p:nvSpPr>
          <p:cNvPr id="4" name="Isosceles Triangle 3">
            <a:hlinkClick r:id="rId3" action="ppaction://hlinksldjump"/>
          </p:cNvPr>
          <p:cNvSpPr/>
          <p:nvPr/>
        </p:nvSpPr>
        <p:spPr>
          <a:xfrm>
            <a:off x="0" y="6525344"/>
            <a:ext cx="179512"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51520" y="404664"/>
            <a:ext cx="8532440"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fa-IR" sz="2400" b="1" dirty="0" smtClean="0">
                <a:solidFill>
                  <a:srgbClr val="008000"/>
                </a:solidFill>
              </a:rPr>
              <a:t> :</a:t>
            </a:r>
            <a:r>
              <a:rPr lang="en-US" sz="2400" b="1" dirty="0" smtClean="0">
                <a:solidFill>
                  <a:srgbClr val="008000"/>
                </a:solidFill>
                <a:effectLst>
                  <a:outerShdw blurRad="38100" dist="38100" dir="2700000" algn="tl">
                    <a:srgbClr val="000000">
                      <a:alpha val="43137"/>
                    </a:srgbClr>
                  </a:outerShdw>
                </a:effectLst>
              </a:rPr>
              <a:t>CATEGORIES OF INCREASED RISK FOR DIABETES (PREDIABETES</a:t>
            </a:r>
            <a:r>
              <a:rPr lang="en-US" sz="2400" b="1" dirty="0" smtClean="0"/>
              <a:t>)</a:t>
            </a:r>
            <a:endParaRPr kumimoji="0" lang="en-US" sz="2400" b="1" i="0" u="none" strike="noStrike" kern="1200" cap="none" spc="0" normalizeH="0" baseline="0" noProof="0" dirty="0">
              <a:ln>
                <a:noFill/>
              </a:ln>
              <a:solidFill>
                <a:srgbClr val="023567"/>
              </a:solidFill>
              <a:uLnTx/>
              <a:uFillTx/>
              <a:latin typeface="+mj-lt"/>
              <a:ea typeface="+mj-ea"/>
              <a:cs typeface="+mj-cs"/>
            </a:endParaRPr>
          </a:p>
        </p:txBody>
      </p:sp>
      <p:sp>
        <p:nvSpPr>
          <p:cNvPr id="3" name="Content Placeholder 2"/>
          <p:cNvSpPr txBox="1">
            <a:spLocks/>
          </p:cNvSpPr>
          <p:nvPr/>
        </p:nvSpPr>
        <p:spPr bwMode="auto">
          <a:xfrm>
            <a:off x="0" y="1556792"/>
            <a:ext cx="9144000"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buFont typeface="Arial" pitchFamily="34" charset="0"/>
              <a:buChar cha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a:t>
            </a:r>
            <a:r>
              <a:rPr kumimoji="0" lang="en-US" sz="2000" b="0" i="0" u="none" strike="noStrike" kern="1200" cap="none" spc="0" normalizeH="0" baseline="0" noProof="0" dirty="0" smtClean="0">
                <a:ln>
                  <a:noFill/>
                </a:ln>
                <a:solidFill>
                  <a:srgbClr val="1C027C"/>
                </a:solidFill>
                <a:effectLst/>
                <a:uLnTx/>
                <a:uFillTx/>
                <a:latin typeface="+mn-lt"/>
                <a:ea typeface="+mn-ea"/>
                <a:cs typeface="+mn-cs"/>
              </a:rPr>
              <a:t> Consider testing </a:t>
            </a:r>
            <a:r>
              <a:rPr lang="en-US" sz="2000" dirty="0" smtClean="0">
                <a:solidFill>
                  <a:srgbClr val="1C027C"/>
                </a:solidFill>
              </a:rPr>
              <a:t>in </a:t>
            </a:r>
            <a:r>
              <a:rPr lang="en-US" sz="2000" b="1" dirty="0" smtClean="0">
                <a:solidFill>
                  <a:srgbClr val="1C027C"/>
                </a:solidFill>
              </a:rPr>
              <a:t>asymptomatic people  </a:t>
            </a:r>
            <a:r>
              <a:rPr lang="en-US" sz="2000" dirty="0" smtClean="0">
                <a:solidFill>
                  <a:srgbClr val="1C027C"/>
                </a:solidFill>
              </a:rPr>
              <a:t>should </a:t>
            </a:r>
            <a:r>
              <a:rPr lang="en-US" sz="2000" dirty="0" smtClean="0">
                <a:solidFill>
                  <a:srgbClr val="1C027C"/>
                </a:solidFill>
              </a:rPr>
              <a:t>be considered in adults </a:t>
            </a:r>
            <a:r>
              <a:rPr lang="en-US" sz="2000" dirty="0" smtClean="0">
                <a:solidFill>
                  <a:srgbClr val="1C027C"/>
                </a:solidFill>
              </a:rPr>
              <a:t>of </a:t>
            </a:r>
            <a:r>
              <a:rPr lang="en-US" sz="2000" b="1" dirty="0" smtClean="0">
                <a:solidFill>
                  <a:srgbClr val="1C027C"/>
                </a:solidFill>
              </a:rPr>
              <a:t>any </a:t>
            </a:r>
            <a:r>
              <a:rPr lang="en-US" sz="2000" b="1" dirty="0" smtClean="0">
                <a:solidFill>
                  <a:srgbClr val="1C027C"/>
                </a:solidFill>
              </a:rPr>
              <a:t>age </a:t>
            </a:r>
            <a:r>
              <a:rPr lang="en-US" sz="2000" dirty="0" smtClean="0">
                <a:solidFill>
                  <a:srgbClr val="1C027C"/>
                </a:solidFill>
              </a:rPr>
              <a:t>who are overweight or obese (BMI &gt;25 kg/m2 or </a:t>
            </a:r>
            <a:r>
              <a:rPr lang="en-US" sz="2400" b="1" dirty="0" smtClean="0">
                <a:solidFill>
                  <a:srgbClr val="C00000"/>
                </a:solidFill>
              </a:rPr>
              <a:t>&gt;23 </a:t>
            </a:r>
            <a:r>
              <a:rPr lang="en-US" sz="2400" dirty="0" smtClean="0">
                <a:solidFill>
                  <a:srgbClr val="C00000"/>
                </a:solidFill>
              </a:rPr>
              <a:t>kg/m2 in Asian Americans</a:t>
            </a:r>
            <a:r>
              <a:rPr lang="en-US" sz="2000" dirty="0" smtClean="0">
                <a:solidFill>
                  <a:srgbClr val="1C027C"/>
                </a:solidFill>
              </a:rPr>
              <a:t>) and who have one or more additional risk factors for diabetes. For all patients, particularly those who are overweight or obese ,testing should begin at age 45 years. </a:t>
            </a:r>
            <a:r>
              <a:rPr lang="en-US" sz="2000" i="1" dirty="0" smtClean="0">
                <a:solidFill>
                  <a:srgbClr val="C00000"/>
                </a:solidFill>
              </a:rPr>
              <a:t>B</a:t>
            </a:r>
            <a:endParaRPr kumimoji="0" lang="en-US" sz="2000" i="1"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1" eaLnBrk="1" fontAlgn="base" latinLnBrk="0" hangingPunct="1">
              <a:lnSpc>
                <a:spcPct val="80000"/>
              </a:lnSpc>
              <a:spcBef>
                <a:spcPct val="0"/>
              </a:spcBef>
              <a:spcAft>
                <a:spcPts val="1200"/>
              </a:spcAft>
              <a:buClr>
                <a:srgbClr val="FFD937"/>
              </a:buClr>
              <a:buSzTx/>
              <a:tabLst/>
              <a:defRPr/>
            </a:pPr>
            <a:endParaRPr kumimoji="0" lang="en-US" sz="20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1" eaLnBrk="1" fontAlgn="base" latinLnBrk="0" hangingPunct="1">
              <a:lnSpc>
                <a:spcPct val="80000"/>
              </a:lnSpc>
              <a:spcBef>
                <a:spcPct val="0"/>
              </a:spcBef>
              <a:spcAft>
                <a:spcPts val="1200"/>
              </a:spcAft>
              <a:buClr>
                <a:srgbClr val="FFD937"/>
              </a:buClr>
              <a:buSzTx/>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2000" b="0" i="0" u="none" strike="noStrike" kern="1200" cap="none" spc="0" normalizeH="0" baseline="0" noProof="0" dirty="0" smtClean="0">
                <a:ln>
                  <a:noFill/>
                </a:ln>
                <a:solidFill>
                  <a:srgbClr val="002060"/>
                </a:solidFill>
                <a:effectLst/>
                <a:uLnTx/>
                <a:uFillTx/>
                <a:latin typeface="+mn-lt"/>
                <a:ea typeface="+mn-ea"/>
                <a:cs typeface="+mn-cs"/>
              </a:rPr>
              <a:t>If tests are normal, repeat testing at least at 3-year intervals is reasonable. </a:t>
            </a:r>
            <a:r>
              <a:rPr kumimoji="0" lang="en-US" sz="2000" i="1" u="none" strike="noStrike" kern="1200" cap="none" spc="0" normalizeH="0" baseline="0" noProof="0" dirty="0" smtClean="0">
                <a:ln>
                  <a:noFill/>
                </a:ln>
                <a:solidFill>
                  <a:srgbClr val="C00000"/>
                </a:solidFill>
                <a:effectLst/>
                <a:uLnTx/>
                <a:uFillTx/>
                <a:latin typeface="+mn-lt"/>
                <a:ea typeface="+mn-ea"/>
                <a:cs typeface="+mn-cs"/>
              </a:rPr>
              <a:t>C</a:t>
            </a:r>
          </a:p>
          <a:p>
            <a:pPr marL="342900" marR="0" lvl="0" indent="-342900" algn="l" defTabSz="914400" rtl="1" eaLnBrk="1" fontAlgn="base" latinLnBrk="0" hangingPunct="1">
              <a:lnSpc>
                <a:spcPct val="80000"/>
              </a:lnSpc>
              <a:spcBef>
                <a:spcPct val="0"/>
              </a:spcBef>
              <a:spcAft>
                <a:spcPts val="1200"/>
              </a:spcAft>
              <a:buClr>
                <a:srgbClr val="FFD937"/>
              </a:buClr>
              <a:buSzTx/>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2000" b="0" i="0" u="none" strike="noStrike" kern="1200" cap="none" spc="0" normalizeH="0" baseline="0" noProof="0" dirty="0" smtClean="0">
                <a:ln>
                  <a:noFill/>
                </a:ln>
                <a:solidFill>
                  <a:srgbClr val="002060"/>
                </a:solidFill>
                <a:effectLst/>
                <a:uLnTx/>
                <a:uFillTx/>
                <a:latin typeface="+mn-lt"/>
                <a:ea typeface="+mn-ea"/>
                <a:cs typeface="+mn-cs"/>
              </a:rPr>
              <a:t>To test for diabetes/</a:t>
            </a:r>
            <a:r>
              <a:rPr kumimoji="0" lang="en-US" sz="2000" b="0" i="0" u="none" strike="noStrike" kern="1200" cap="none" spc="0" normalizeH="0" baseline="0" noProof="0" dirty="0" err="1" smtClean="0">
                <a:ln>
                  <a:noFill/>
                </a:ln>
                <a:solidFill>
                  <a:srgbClr val="002060"/>
                </a:solidFill>
                <a:effectLst/>
                <a:uLnTx/>
                <a:uFillTx/>
                <a:latin typeface="+mn-lt"/>
                <a:ea typeface="+mn-ea"/>
                <a:cs typeface="+mn-cs"/>
              </a:rPr>
              <a:t>prediabetes</a:t>
            </a:r>
            <a:r>
              <a:rPr kumimoji="0" lang="en-US" sz="2000" b="0" i="0" u="none" strike="noStrike" kern="1200" cap="none" spc="0" normalizeH="0" baseline="0" noProof="0" dirty="0" smtClean="0">
                <a:ln>
                  <a:noFill/>
                </a:ln>
                <a:solidFill>
                  <a:srgbClr val="002060"/>
                </a:solidFill>
                <a:effectLst/>
                <a:uLnTx/>
                <a:uFillTx/>
                <a:latin typeface="+mn-lt"/>
                <a:ea typeface="+mn-ea"/>
                <a:cs typeface="+mn-cs"/>
              </a:rPr>
              <a:t>, the A1C, FPG, or 2-h 75-g OGTT are appropriate .</a:t>
            </a:r>
            <a:r>
              <a:rPr kumimoji="0" lang="en-US" sz="2000" i="1" u="none" strike="noStrike" kern="1200" cap="none" spc="0" normalizeH="0" baseline="0" noProof="0" dirty="0" smtClean="0">
                <a:ln>
                  <a:noFill/>
                </a:ln>
                <a:solidFill>
                  <a:srgbClr val="C00000"/>
                </a:solidFill>
                <a:effectLst/>
                <a:uLnTx/>
                <a:uFillTx/>
                <a:latin typeface="+mn-lt"/>
                <a:ea typeface="+mn-ea"/>
                <a:cs typeface="+mn-cs"/>
              </a:rPr>
              <a:t>B</a:t>
            </a:r>
          </a:p>
          <a:p>
            <a:pPr marL="342900" lvl="0" indent="-342900" algn="l" fontAlgn="base">
              <a:lnSpc>
                <a:spcPct val="80000"/>
              </a:lnSpc>
              <a:spcBef>
                <a:spcPct val="0"/>
              </a:spcBef>
              <a:spcAft>
                <a:spcPts val="1200"/>
              </a:spcAft>
              <a:buClr>
                <a:srgbClr val="FFD937"/>
              </a:buCl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a:t>
            </a:r>
            <a:r>
              <a:rPr kumimoji="0" lang="en-US" sz="20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2000" b="0" i="0" u="none" strike="noStrike" kern="1200" cap="none" spc="0" normalizeH="0" baseline="0" noProof="0" dirty="0" smtClean="0">
                <a:ln>
                  <a:noFill/>
                </a:ln>
                <a:solidFill>
                  <a:srgbClr val="002060"/>
                </a:solidFill>
                <a:effectLst/>
                <a:uLnTx/>
                <a:uFillTx/>
                <a:latin typeface="+mn-lt"/>
                <a:ea typeface="+mn-ea"/>
                <a:cs typeface="+mn-cs"/>
              </a:rPr>
              <a:t>In those with </a:t>
            </a:r>
            <a:r>
              <a:rPr kumimoji="0" lang="en-US" sz="2000" b="1" i="0" u="none" strike="noStrike" kern="1200" cap="none" spc="0" normalizeH="0" baseline="0" noProof="0" dirty="0" err="1" smtClean="0">
                <a:ln>
                  <a:noFill/>
                </a:ln>
                <a:solidFill>
                  <a:srgbClr val="1C027C"/>
                </a:solidFill>
                <a:effectLst/>
                <a:uLnTx/>
                <a:uFillTx/>
                <a:latin typeface="+mn-lt"/>
                <a:ea typeface="+mn-ea"/>
                <a:cs typeface="+mn-cs"/>
              </a:rPr>
              <a:t>prediabetes</a:t>
            </a:r>
            <a:r>
              <a:rPr kumimoji="0" lang="en-US" sz="2000" b="0" i="0" u="none" strike="noStrike" kern="1200" cap="none" spc="0" normalizeH="0" baseline="0" noProof="0" dirty="0" smtClean="0">
                <a:ln>
                  <a:noFill/>
                </a:ln>
                <a:solidFill>
                  <a:srgbClr val="002060"/>
                </a:solidFill>
                <a:effectLst/>
                <a:uLnTx/>
                <a:uFillTx/>
                <a:latin typeface="+mn-lt"/>
                <a:ea typeface="+mn-ea"/>
                <a:cs typeface="+mn-cs"/>
              </a:rPr>
              <a:t> and </a:t>
            </a:r>
            <a:r>
              <a:rPr lang="en-US" sz="2000" b="1" dirty="0" smtClean="0">
                <a:solidFill>
                  <a:srgbClr val="1C027C"/>
                </a:solidFill>
              </a:rPr>
              <a:t>diabetes</a:t>
            </a:r>
            <a:r>
              <a:rPr kumimoji="0" lang="en-US" sz="2000" b="0" i="0" u="none" strike="noStrike" kern="1200" cap="none" spc="0" normalizeH="0" baseline="0" noProof="0" dirty="0" smtClean="0">
                <a:ln>
                  <a:noFill/>
                </a:ln>
                <a:solidFill>
                  <a:srgbClr val="002060"/>
                </a:solidFill>
                <a:effectLst/>
                <a:uLnTx/>
                <a:uFillTx/>
                <a:latin typeface="+mn-lt"/>
                <a:ea typeface="+mn-ea"/>
                <a:cs typeface="+mn-cs"/>
              </a:rPr>
              <a:t>, identify and, if appropriate, treat other CVD risk factors .</a:t>
            </a:r>
            <a:r>
              <a:rPr kumimoji="0" lang="en-US" sz="2000" i="1" u="none" strike="noStrike" kern="1200" cap="none" spc="0" normalizeH="0" baseline="0" noProof="0" dirty="0" smtClean="0">
                <a:ln>
                  <a:noFill/>
                </a:ln>
                <a:solidFill>
                  <a:srgbClr val="C00000"/>
                </a:solidFill>
                <a:effectLst/>
                <a:uLnTx/>
                <a:uFillTx/>
                <a:latin typeface="+mn-lt"/>
                <a:ea typeface="+mn-ea"/>
                <a:cs typeface="+mn-cs"/>
              </a:rPr>
              <a:t>B</a:t>
            </a:r>
          </a:p>
          <a:p>
            <a:pPr algn="l"/>
            <a:r>
              <a:rPr lang="en-US" sz="2000" b="1" dirty="0" smtClean="0">
                <a:solidFill>
                  <a:srgbClr val="C00000"/>
                </a:solidFill>
              </a:rPr>
              <a:t>*</a:t>
            </a:r>
            <a:r>
              <a:rPr lang="en-US" sz="2000" dirty="0" smtClean="0">
                <a:solidFill>
                  <a:srgbClr val="C00000"/>
                </a:solidFill>
              </a:rPr>
              <a:t> </a:t>
            </a:r>
            <a:r>
              <a:rPr lang="en-US" sz="2000" dirty="0" smtClean="0">
                <a:solidFill>
                  <a:srgbClr val="002060"/>
                </a:solidFill>
              </a:rPr>
              <a:t>Testing to detect </a:t>
            </a:r>
            <a:r>
              <a:rPr lang="en-US" sz="2000" b="1" dirty="0" err="1" smtClean="0">
                <a:solidFill>
                  <a:srgbClr val="1C027C"/>
                </a:solidFill>
              </a:rPr>
              <a:t>prediabetes</a:t>
            </a:r>
            <a:r>
              <a:rPr lang="en-US" sz="2000" dirty="0" smtClean="0">
                <a:solidFill>
                  <a:srgbClr val="002060"/>
                </a:solidFill>
              </a:rPr>
              <a:t>  and </a:t>
            </a:r>
            <a:r>
              <a:rPr lang="en-US" sz="2000" b="1" dirty="0" smtClean="0">
                <a:solidFill>
                  <a:srgbClr val="1C027C"/>
                </a:solidFill>
              </a:rPr>
              <a:t>type 2 diabetes </a:t>
            </a:r>
            <a:r>
              <a:rPr lang="en-US" sz="2000" dirty="0" smtClean="0">
                <a:solidFill>
                  <a:srgbClr val="002060"/>
                </a:solidFill>
              </a:rPr>
              <a:t>should be considered in children and adolescents who are overweight or obese and who have </a:t>
            </a:r>
            <a:r>
              <a:rPr lang="en-US" sz="2000" b="1" dirty="0" smtClean="0">
                <a:solidFill>
                  <a:srgbClr val="002060"/>
                </a:solidFill>
              </a:rPr>
              <a:t>two</a:t>
            </a:r>
            <a:r>
              <a:rPr lang="en-US" sz="2000" dirty="0" smtClean="0">
                <a:solidFill>
                  <a:srgbClr val="002060"/>
                </a:solidFill>
              </a:rPr>
              <a:t> or more additional risk factors for diabetes</a:t>
            </a:r>
            <a:r>
              <a:rPr lang="en-US" sz="2000" dirty="0" smtClean="0">
                <a:solidFill>
                  <a:srgbClr val="C00000"/>
                </a:solidFill>
              </a:rPr>
              <a:t>. </a:t>
            </a:r>
            <a:r>
              <a:rPr lang="en-US" sz="2000" b="1" i="1" dirty="0" smtClean="0">
                <a:solidFill>
                  <a:srgbClr val="FFC000"/>
                </a:solidFill>
              </a:rPr>
              <a:t>E</a:t>
            </a:r>
            <a:endParaRPr kumimoji="0" lang="en-US" sz="2000" b="1" i="1"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l" defTabSz="914400" rtl="1" eaLnBrk="1" fontAlgn="base" latinLnBrk="0" hangingPunct="1">
              <a:lnSpc>
                <a:spcPct val="80000"/>
              </a:lnSpc>
              <a:spcBef>
                <a:spcPct val="0"/>
              </a:spcBef>
              <a:spcAft>
                <a:spcPts val="1200"/>
              </a:spcAft>
              <a:buClr>
                <a:srgbClr val="FFD937"/>
              </a:buClr>
              <a:buSzTx/>
              <a:tabLst/>
              <a:defRPr/>
            </a:pPr>
            <a:endParaRPr kumimoji="0" lang="en-US" sz="2000" b="1" i="0" u="none" strike="noStrike" kern="1200" cap="none" spc="0" normalizeH="0" baseline="0" noProof="0" dirty="0">
              <a:ln>
                <a:noFill/>
              </a:ln>
              <a:solidFill>
                <a:srgbClr val="C00000"/>
              </a:solidFill>
              <a:effectLst/>
              <a:uLnTx/>
              <a:uFillTx/>
              <a:latin typeface="+mn-lt"/>
              <a:ea typeface="+mn-ea"/>
              <a:cs typeface="+mn-cs"/>
            </a:endParaRPr>
          </a:p>
        </p:txBody>
      </p:sp>
      <p:sp>
        <p:nvSpPr>
          <p:cNvPr id="4" name="Title 1"/>
          <p:cNvSpPr txBox="1">
            <a:spLocks/>
          </p:cNvSpPr>
          <p:nvPr/>
        </p:nvSpPr>
        <p:spPr>
          <a:xfrm>
            <a:off x="179512" y="188640"/>
            <a:ext cx="8784976" cy="864096"/>
          </a:xfrm>
          <a:prstGeom prst="rect">
            <a:avLst/>
          </a:prstGeom>
        </p:spPr>
        <p:txBody>
          <a:bodyPr>
            <a:no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fa-IR" sz="3200" b="1" i="0"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36712"/>
            <a:ext cx="8352928" cy="2031325"/>
          </a:xfrm>
          <a:prstGeom prst="rect">
            <a:avLst/>
          </a:prstGeom>
        </p:spPr>
        <p:txBody>
          <a:bodyPr wrap="square">
            <a:spAutoFit/>
          </a:bodyPr>
          <a:lstStyle/>
          <a:p>
            <a:pPr algn="l"/>
            <a:r>
              <a:rPr lang="en-US" b="1" dirty="0" smtClean="0"/>
              <a:t>Use of 13-Valent Pneumococcal Conjugate Vaccine and 23-Valent Pneumococcal Polysaccharide Vaccine Among Adults Aged ≥65 Years: Recommendations of the Advisory Committee on Immunization Practices (ACIP)</a:t>
            </a:r>
          </a:p>
          <a:p>
            <a:pPr algn="l"/>
            <a:r>
              <a:rPr lang="en-US" b="1" i="1" dirty="0" smtClean="0"/>
              <a:t>Weekly</a:t>
            </a:r>
          </a:p>
          <a:p>
            <a:pPr algn="l"/>
            <a:r>
              <a:rPr lang="en-US" b="1" dirty="0" smtClean="0"/>
              <a:t>September 19, 2014 / 63(37);822-825</a:t>
            </a:r>
            <a:r>
              <a:rPr lang="en-US" dirty="0" smtClean="0"/>
              <a:t/>
            </a:r>
            <a:br>
              <a:rPr lang="en-US" dirty="0" smtClean="0"/>
            </a:br>
            <a:endParaRPr lang="fa-IR" dirty="0"/>
          </a:p>
        </p:txBody>
      </p:sp>
      <p:sp>
        <p:nvSpPr>
          <p:cNvPr id="4" name="Isosceles Triangle 3">
            <a:hlinkClick r:id="rId2" action="ppaction://hlinksldjump"/>
          </p:cNvPr>
          <p:cNvSpPr/>
          <p:nvPr/>
        </p:nvSpPr>
        <p:spPr>
          <a:xfrm>
            <a:off x="8388424" y="6093296"/>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964488" cy="6740307"/>
          </a:xfrm>
          <a:prstGeom prst="rect">
            <a:avLst/>
          </a:prstGeom>
        </p:spPr>
        <p:txBody>
          <a:bodyPr wrap="square">
            <a:spAutoFit/>
          </a:bodyPr>
          <a:lstStyle/>
          <a:p>
            <a:pPr algn="l"/>
            <a:r>
              <a:rPr lang="en-US" sz="2400" b="1" dirty="0" smtClean="0"/>
              <a:t>Empirically Establishing Blood Glucose Targets to Achieve HbA</a:t>
            </a:r>
            <a:r>
              <a:rPr lang="en-US" sz="2400" b="1" baseline="-25000" dirty="0" smtClean="0"/>
              <a:t>1c</a:t>
            </a:r>
            <a:r>
              <a:rPr lang="en-US" sz="2400" b="1" dirty="0" smtClean="0"/>
              <a:t> Goals </a:t>
            </a:r>
          </a:p>
          <a:p>
            <a:pPr algn="l"/>
            <a:r>
              <a:rPr lang="en-US" sz="1600" dirty="0" smtClean="0"/>
              <a:t> </a:t>
            </a:r>
          </a:p>
          <a:p>
            <a:pPr algn="l"/>
            <a:r>
              <a:rPr lang="en-US" sz="1600" b="1" dirty="0" smtClean="0"/>
              <a:t>Abstract</a:t>
            </a:r>
          </a:p>
          <a:p>
            <a:pPr algn="l"/>
            <a:r>
              <a:rPr lang="en-US" sz="1600" b="1" dirty="0" smtClean="0"/>
              <a:t>OBJECTIVE</a:t>
            </a:r>
            <a:r>
              <a:rPr lang="en-US" sz="1600" dirty="0" smtClean="0"/>
              <a:t> To determine the average fasting, postprandial, and bedtime self-monitored blood glucose (SMBG) concentrations associated with specified HbA</a:t>
            </a:r>
            <a:r>
              <a:rPr lang="en-US" sz="1600" baseline="-25000" dirty="0" smtClean="0"/>
              <a:t>1c</a:t>
            </a:r>
            <a:r>
              <a:rPr lang="en-US" sz="1600" dirty="0" smtClean="0"/>
              <a:t> levels using data from the A1c-Derived Average Glucose (ADAG) study. </a:t>
            </a:r>
          </a:p>
          <a:p>
            <a:pPr algn="l"/>
            <a:r>
              <a:rPr lang="en-US" sz="1600" b="1" dirty="0" smtClean="0"/>
              <a:t>RESEARCH DESIGN AND METHODS</a:t>
            </a:r>
            <a:r>
              <a:rPr lang="en-US" sz="1600" dirty="0" smtClean="0"/>
              <a:t> The ADAG study was a multicenter observational study that used continuous glucose monitoring and SMBG testing to determine the relationship between mean average glucose and HbA</a:t>
            </a:r>
            <a:r>
              <a:rPr lang="en-US" sz="1600" baseline="-25000" dirty="0" smtClean="0"/>
              <a:t>1c</a:t>
            </a:r>
            <a:r>
              <a:rPr lang="en-US" sz="1600" dirty="0" smtClean="0"/>
              <a:t>. We used the SMBG data from 470 of the ADAG study participants (237 with type 1 diabetes and 147 with type 2 diabetes) to determine the average fasting, </a:t>
            </a:r>
            <a:r>
              <a:rPr lang="en-US" sz="1600" dirty="0" err="1" smtClean="0"/>
              <a:t>premeal</a:t>
            </a:r>
            <a:r>
              <a:rPr lang="en-US" sz="1600" dirty="0" smtClean="0"/>
              <a:t>, 90-min </a:t>
            </a:r>
            <a:r>
              <a:rPr lang="en-US" sz="1600" dirty="0" err="1" smtClean="0"/>
              <a:t>postmeal</a:t>
            </a:r>
            <a:r>
              <a:rPr lang="en-US" sz="1600" dirty="0" smtClean="0"/>
              <a:t>, and bedtime blood glucose (BG) for predefined target HbA</a:t>
            </a:r>
            <a:r>
              <a:rPr lang="en-US" sz="1600" baseline="-25000" dirty="0" smtClean="0"/>
              <a:t>1c</a:t>
            </a:r>
            <a:r>
              <a:rPr lang="en-US" sz="1600" dirty="0" smtClean="0"/>
              <a:t> groups between 5.5 and 8.5% (37–69 </a:t>
            </a:r>
            <a:r>
              <a:rPr lang="en-US" sz="1600" dirty="0" err="1" smtClean="0"/>
              <a:t>mmol</a:t>
            </a:r>
            <a:r>
              <a:rPr lang="en-US" sz="1600" dirty="0" smtClean="0"/>
              <a:t>/mol). </a:t>
            </a:r>
            <a:r>
              <a:rPr lang="en-US" sz="1600" i="1" dirty="0" smtClean="0"/>
              <a:t>t</a:t>
            </a:r>
            <a:r>
              <a:rPr lang="en-US" sz="1600" dirty="0" smtClean="0"/>
              <a:t> Tests were used to compare mean BG values between type 1 and type 2 diabetes groups. </a:t>
            </a:r>
          </a:p>
          <a:p>
            <a:pPr algn="l"/>
            <a:endParaRPr lang="en-US" sz="1600" b="1" dirty="0" smtClean="0"/>
          </a:p>
          <a:p>
            <a:pPr algn="l"/>
            <a:r>
              <a:rPr lang="en-US" sz="1600" b="1" dirty="0" smtClean="0"/>
              <a:t>RESULTS</a:t>
            </a:r>
            <a:r>
              <a:rPr lang="en-US" sz="1600" dirty="0" smtClean="0"/>
              <a:t> The average fasting BG needed to achieve predefined HbA</a:t>
            </a:r>
            <a:r>
              <a:rPr lang="en-US" sz="1600" baseline="-25000" dirty="0" smtClean="0"/>
              <a:t>1c</a:t>
            </a:r>
            <a:r>
              <a:rPr lang="en-US" sz="1600" dirty="0" smtClean="0"/>
              <a:t> target levels of 5.5–6.49% (37–47 </a:t>
            </a:r>
            <a:r>
              <a:rPr lang="en-US" sz="1600" dirty="0" err="1" smtClean="0"/>
              <a:t>mmol</a:t>
            </a:r>
            <a:r>
              <a:rPr lang="en-US" sz="1600" dirty="0" smtClean="0"/>
              <a:t>/mol), 6.5–6.99% (48–52 </a:t>
            </a:r>
            <a:r>
              <a:rPr lang="en-US" sz="1600" dirty="0" err="1" smtClean="0"/>
              <a:t>mmol</a:t>
            </a:r>
            <a:r>
              <a:rPr lang="en-US" sz="1600" dirty="0" smtClean="0"/>
              <a:t>/mol), 7.0–7.49% (52–58 </a:t>
            </a:r>
            <a:r>
              <a:rPr lang="en-US" sz="1600" dirty="0" err="1" smtClean="0"/>
              <a:t>mmol</a:t>
            </a:r>
            <a:r>
              <a:rPr lang="en-US" sz="1600" dirty="0" smtClean="0"/>
              <a:t>/mol), 7.5–7.99% (58–64 </a:t>
            </a:r>
            <a:r>
              <a:rPr lang="en-US" sz="1600" dirty="0" err="1" smtClean="0"/>
              <a:t>mmol</a:t>
            </a:r>
            <a:r>
              <a:rPr lang="en-US" sz="1600" dirty="0" smtClean="0"/>
              <a:t>/mol), and 8.0–8.5% (64–69 </a:t>
            </a:r>
            <a:r>
              <a:rPr lang="en-US" sz="1600" dirty="0" err="1" smtClean="0"/>
              <a:t>mmol</a:t>
            </a:r>
            <a:r>
              <a:rPr lang="en-US" sz="1600" dirty="0" smtClean="0"/>
              <a:t>/mol) were 122 mg/</a:t>
            </a:r>
            <a:r>
              <a:rPr lang="en-US" sz="1600" dirty="0" err="1" smtClean="0"/>
              <a:t>dL</a:t>
            </a:r>
            <a:r>
              <a:rPr lang="en-US" sz="1600" dirty="0" smtClean="0"/>
              <a:t> with 95% CI 117–127, 142 mg/</a:t>
            </a:r>
            <a:r>
              <a:rPr lang="en-US" sz="1600" dirty="0" err="1" smtClean="0"/>
              <a:t>dL</a:t>
            </a:r>
            <a:r>
              <a:rPr lang="en-US" sz="1600" dirty="0" smtClean="0"/>
              <a:t> (135–150), 152 mg/</a:t>
            </a:r>
            <a:r>
              <a:rPr lang="en-US" sz="1600" dirty="0" err="1" smtClean="0"/>
              <a:t>dL</a:t>
            </a:r>
            <a:r>
              <a:rPr lang="en-US" sz="1600" dirty="0" smtClean="0"/>
              <a:t> (143–162), 167 mg/</a:t>
            </a:r>
            <a:r>
              <a:rPr lang="en-US" sz="1600" dirty="0" err="1" smtClean="0"/>
              <a:t>dL</a:t>
            </a:r>
            <a:r>
              <a:rPr lang="en-US" sz="1600" dirty="0" smtClean="0"/>
              <a:t> (157–177), and 178 mg/</a:t>
            </a:r>
            <a:r>
              <a:rPr lang="en-US" sz="1600" dirty="0" err="1" smtClean="0"/>
              <a:t>dL</a:t>
            </a:r>
            <a:r>
              <a:rPr lang="en-US" sz="1600" dirty="0" smtClean="0"/>
              <a:t> (164–192), respectively. </a:t>
            </a:r>
            <a:r>
              <a:rPr lang="en-US" sz="1600" dirty="0" err="1" smtClean="0"/>
              <a:t>Postmeal</a:t>
            </a:r>
            <a:r>
              <a:rPr lang="en-US" sz="1600" dirty="0" smtClean="0"/>
              <a:t> BG to achieve the HbA</a:t>
            </a:r>
            <a:r>
              <a:rPr lang="en-US" sz="1600" baseline="-25000" dirty="0" smtClean="0"/>
              <a:t>1c</a:t>
            </a:r>
            <a:r>
              <a:rPr lang="en-US" sz="1600" dirty="0" smtClean="0"/>
              <a:t> level of 6.5–6.99% (48–52 </a:t>
            </a:r>
            <a:r>
              <a:rPr lang="en-US" sz="1600" dirty="0" err="1" smtClean="0"/>
              <a:t>mmol</a:t>
            </a:r>
            <a:r>
              <a:rPr lang="en-US" sz="1600" dirty="0" smtClean="0"/>
              <a:t>/mol) and 7.0–7.49% (52–58 </a:t>
            </a:r>
            <a:r>
              <a:rPr lang="en-US" sz="1600" dirty="0" err="1" smtClean="0"/>
              <a:t>mmol</a:t>
            </a:r>
            <a:r>
              <a:rPr lang="en-US" sz="1600" dirty="0" smtClean="0"/>
              <a:t>/mol) were 164 mg/</a:t>
            </a:r>
            <a:r>
              <a:rPr lang="en-US" sz="1600" dirty="0" err="1" smtClean="0"/>
              <a:t>dL</a:t>
            </a:r>
            <a:r>
              <a:rPr lang="en-US" sz="1600" dirty="0" smtClean="0"/>
              <a:t> (159–169) and 176 mg/</a:t>
            </a:r>
            <a:r>
              <a:rPr lang="en-US" sz="1600" dirty="0" err="1" smtClean="0"/>
              <a:t>dL</a:t>
            </a:r>
            <a:r>
              <a:rPr lang="en-US" sz="1600" dirty="0" smtClean="0"/>
              <a:t> (170–183), respectively. Bedtime BG was 153 mg/</a:t>
            </a:r>
            <a:r>
              <a:rPr lang="en-US" sz="1600" dirty="0" err="1" smtClean="0"/>
              <a:t>dL</a:t>
            </a:r>
            <a:r>
              <a:rPr lang="en-US" sz="1600" dirty="0" smtClean="0"/>
              <a:t> (145–161) and 177 mg/</a:t>
            </a:r>
            <a:r>
              <a:rPr lang="en-US" sz="1600" dirty="0" err="1" smtClean="0"/>
              <a:t>dL</a:t>
            </a:r>
            <a:r>
              <a:rPr lang="en-US" sz="1600" dirty="0" smtClean="0"/>
              <a:t> (166–188), respectively. </a:t>
            </a:r>
          </a:p>
          <a:p>
            <a:pPr algn="l"/>
            <a:r>
              <a:rPr lang="en-US" sz="1600" b="1" dirty="0" smtClean="0"/>
              <a:t>CONCLUSIONS</a:t>
            </a:r>
            <a:r>
              <a:rPr lang="en-US" sz="1600" dirty="0" smtClean="0"/>
              <a:t> We have determined the average BG at </a:t>
            </a:r>
            <a:r>
              <a:rPr lang="en-US" sz="1600" dirty="0" err="1" smtClean="0"/>
              <a:t>premeal</a:t>
            </a:r>
            <a:r>
              <a:rPr lang="en-US" sz="1600" dirty="0" smtClean="0"/>
              <a:t>, </a:t>
            </a:r>
            <a:r>
              <a:rPr lang="en-US" sz="1600" dirty="0" err="1" smtClean="0"/>
              <a:t>postmeal</a:t>
            </a:r>
            <a:r>
              <a:rPr lang="en-US" sz="1600" dirty="0" smtClean="0"/>
              <a:t>, and bedtime to achieve a variety of HbA</a:t>
            </a:r>
            <a:r>
              <a:rPr lang="en-US" sz="1600" baseline="-25000" dirty="0" smtClean="0"/>
              <a:t>1c</a:t>
            </a:r>
            <a:r>
              <a:rPr lang="en-US" sz="1600" dirty="0" smtClean="0"/>
              <a:t> targets. These results, based on empirical data, will help patients and providers set  </a:t>
            </a:r>
            <a:r>
              <a:rPr lang="fa-IR" sz="1600" dirty="0" smtClean="0"/>
              <a:t> </a:t>
            </a:r>
            <a:r>
              <a:rPr lang="en-US" sz="1600" dirty="0" smtClean="0"/>
              <a:t>realistic day-to-day SMBG targets to achieve individualized HbA</a:t>
            </a:r>
            <a:r>
              <a:rPr lang="en-US" sz="1600" baseline="-25000" dirty="0" smtClean="0"/>
              <a:t>1c</a:t>
            </a:r>
            <a:r>
              <a:rPr lang="en-US" sz="1600" dirty="0" smtClean="0"/>
              <a:t> goals. </a:t>
            </a:r>
            <a:endParaRPr lang="en-US" sz="1600" dirty="0"/>
          </a:p>
        </p:txBody>
      </p:sp>
      <p:sp>
        <p:nvSpPr>
          <p:cNvPr id="5" name="Rectangle 4"/>
          <p:cNvSpPr/>
          <p:nvPr/>
        </p:nvSpPr>
        <p:spPr>
          <a:xfrm>
            <a:off x="132703" y="6488668"/>
            <a:ext cx="2106667" cy="369332"/>
          </a:xfrm>
          <a:prstGeom prst="rect">
            <a:avLst/>
          </a:prstGeom>
        </p:spPr>
        <p:txBody>
          <a:bodyPr wrap="none">
            <a:spAutoFit/>
          </a:bodyPr>
          <a:lstStyle/>
          <a:p>
            <a:r>
              <a:rPr lang="en-US" dirty="0" smtClean="0"/>
              <a:t> </a:t>
            </a:r>
            <a:r>
              <a:rPr lang="en-US" sz="1600" u="sng" dirty="0" smtClean="0"/>
              <a:t>Diabetes Care 2014</a:t>
            </a:r>
            <a:endParaRPr lang="fa-IR" sz="1600" u="sng" dirty="0"/>
          </a:p>
        </p:txBody>
      </p:sp>
      <p:sp>
        <p:nvSpPr>
          <p:cNvPr id="4" name="Isosceles Triangle 3">
            <a:hlinkClick r:id="rId2" action="ppaction://hlinksldjump"/>
          </p:cNvPr>
          <p:cNvSpPr/>
          <p:nvPr/>
        </p:nvSpPr>
        <p:spPr>
          <a:xfrm>
            <a:off x="2483768" y="6597352"/>
            <a:ext cx="144016"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srcRect/>
          <a:stretch>
            <a:fillRect/>
          </a:stretch>
        </p:blipFill>
        <p:spPr bwMode="auto">
          <a:xfrm>
            <a:off x="138113" y="908720"/>
            <a:ext cx="8867775" cy="5616624"/>
          </a:xfrm>
          <a:prstGeom prst="rect">
            <a:avLst/>
          </a:prstGeom>
          <a:noFill/>
          <a:ln w="9525">
            <a:noFill/>
            <a:miter lim="800000"/>
            <a:headEnd/>
            <a:tailEnd/>
          </a:ln>
        </p:spPr>
      </p:pic>
      <p:sp>
        <p:nvSpPr>
          <p:cNvPr id="4" name="Isosceles Triangle 3">
            <a:hlinkClick r:id="rId3" action="ppaction://hlinksldjump"/>
          </p:cNvPr>
          <p:cNvSpPr/>
          <p:nvPr/>
        </p:nvSpPr>
        <p:spPr>
          <a:xfrm>
            <a:off x="251520" y="6525344"/>
            <a:ext cx="36004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itle 4"/>
          <p:cNvSpPr>
            <a:spLocks noGrp="1"/>
          </p:cNvSpPr>
          <p:nvPr>
            <p:ph type="title"/>
          </p:nvPr>
        </p:nvSpPr>
        <p:spPr>
          <a:xfrm>
            <a:off x="251520" y="260648"/>
            <a:ext cx="8640960" cy="504056"/>
          </a:xfrm>
        </p:spPr>
        <p:txBody>
          <a:bodyPr/>
          <a:lstStyle/>
          <a:p>
            <a:pPr algn="l"/>
            <a:r>
              <a:rPr lang="en-US" sz="1800" b="1" dirty="0" smtClean="0">
                <a:solidFill>
                  <a:srgbClr val="008000"/>
                </a:solidFill>
              </a:rPr>
              <a:t>should </a:t>
            </a:r>
            <a:r>
              <a:rPr lang="en-US" sz="1800" b="1" dirty="0" smtClean="0">
                <a:solidFill>
                  <a:srgbClr val="008000"/>
                </a:solidFill>
              </a:rPr>
              <a:t>note that the mean plasma glucose numbers in the table are based </a:t>
            </a:r>
            <a:r>
              <a:rPr lang="en-US" sz="1800" b="1" dirty="0" smtClean="0">
                <a:solidFill>
                  <a:srgbClr val="008000"/>
                </a:solidFill>
              </a:rPr>
              <a:t>on 2,800 </a:t>
            </a:r>
            <a:r>
              <a:rPr lang="en-US" sz="1800" b="1" dirty="0" smtClean="0">
                <a:solidFill>
                  <a:srgbClr val="008000"/>
                </a:solidFill>
              </a:rPr>
              <a:t>readings per A1C in the ADAG trial</a:t>
            </a:r>
            <a:r>
              <a:rPr lang="en-US" sz="1800" b="1" dirty="0" smtClean="0">
                <a:solidFill>
                  <a:srgbClr val="002060"/>
                </a:solidFill>
              </a:rPr>
              <a:t>.</a:t>
            </a:r>
            <a:endParaRPr lang="fa-IR" sz="1800" b="1" dirty="0">
              <a:solidFill>
                <a:srgbClr val="00206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589458"/>
          </a:xfrm>
        </p:spPr>
        <p:txBody>
          <a:bodyPr>
            <a:normAutofit fontScale="90000"/>
          </a:bodyPr>
          <a:lstStyle/>
          <a:p>
            <a:pPr algn="ctr"/>
            <a:r>
              <a:rPr lang="en-US" sz="1800" dirty="0" smtClean="0"/>
              <a:t>A recent registry study of 17,317 participants confirmed that more frequent CGM use is associated with lower A1C</a:t>
            </a:r>
            <a:endParaRPr lang="fa-IR" sz="1800" dirty="0"/>
          </a:p>
        </p:txBody>
      </p:sp>
      <p:sp>
        <p:nvSpPr>
          <p:cNvPr id="3" name="Rectangle 2"/>
          <p:cNvSpPr/>
          <p:nvPr/>
        </p:nvSpPr>
        <p:spPr>
          <a:xfrm>
            <a:off x="179512" y="948690"/>
            <a:ext cx="8784976" cy="5909310"/>
          </a:xfrm>
          <a:prstGeom prst="rect">
            <a:avLst/>
          </a:prstGeom>
        </p:spPr>
        <p:txBody>
          <a:bodyPr wrap="square">
            <a:spAutoFit/>
          </a:bodyPr>
          <a:lstStyle/>
          <a:p>
            <a:pPr algn="l"/>
            <a:r>
              <a:rPr lang="en-US" sz="2000" b="1" dirty="0" smtClean="0"/>
              <a:t>Real-Time Continuous Glucose Monitoring Among Participants in the T1D Exchange Clinic Registry</a:t>
            </a:r>
          </a:p>
          <a:p>
            <a:pPr algn="l"/>
            <a:r>
              <a:rPr lang="en-US" sz="1600" dirty="0" smtClean="0"/>
              <a:t> </a:t>
            </a:r>
            <a:r>
              <a:rPr lang="en-US" sz="1600" b="1" dirty="0" smtClean="0"/>
              <a:t>Abstract</a:t>
            </a:r>
          </a:p>
          <a:p>
            <a:pPr algn="l"/>
            <a:r>
              <a:rPr lang="en-US" sz="1600" b="1" dirty="0" smtClean="0"/>
              <a:t>OBJECTIVE</a:t>
            </a:r>
            <a:r>
              <a:rPr lang="en-US" sz="1600" dirty="0" smtClean="0"/>
              <a:t> To assess the frequency of continuous glucose monitoring (CGM) device use, factors associated with its use, and the relationship of CGM with diabetes outcomes (HbA</a:t>
            </a:r>
            <a:r>
              <a:rPr lang="en-US" sz="1600" baseline="-25000" dirty="0" smtClean="0"/>
              <a:t>1c</a:t>
            </a:r>
            <a:r>
              <a:rPr lang="en-US" sz="1600" dirty="0" smtClean="0"/>
              <a:t>, severe hypoglycemia [SH], and diabetic </a:t>
            </a:r>
            <a:r>
              <a:rPr lang="en-US" sz="1600" dirty="0" err="1" smtClean="0"/>
              <a:t>ketoacidosis</a:t>
            </a:r>
            <a:r>
              <a:rPr lang="en-US" sz="1600" dirty="0" smtClean="0"/>
              <a:t> [DKA]). </a:t>
            </a:r>
          </a:p>
          <a:p>
            <a:pPr algn="l"/>
            <a:r>
              <a:rPr lang="en-US" sz="1600" b="1" dirty="0" smtClean="0"/>
              <a:t>RESEARCH DESIGN AND METHODS</a:t>
            </a:r>
            <a:r>
              <a:rPr lang="en-US" sz="1600" dirty="0" smtClean="0"/>
              <a:t> Survey questions related to CGM device use 1 year after enrollment in the T1D Exchange clinic registry were completed by 17,317 participants. Participants were defined as CGM users if they indicated using real-time CGM during the prior 30 days. </a:t>
            </a:r>
          </a:p>
          <a:p>
            <a:pPr algn="l"/>
            <a:r>
              <a:rPr lang="en-US" sz="1600" b="1" dirty="0" smtClean="0"/>
              <a:t>RESULTS</a:t>
            </a:r>
            <a:r>
              <a:rPr lang="en-US" sz="1600" dirty="0" smtClean="0"/>
              <a:t> Nine percent of participants used CGM (6% of children &lt;13 years old, 4% of adolescents 13 to &lt;18 years, 6% of young adults 18 to &lt;26 years, and 21% of adults ≥26 years). CGM use was more likely with higher education, higher household income, private health insurance, longer duration of diabetes, and use of insulin pump (</a:t>
            </a:r>
            <a:r>
              <a:rPr lang="en-US" sz="1600" i="1" dirty="0" smtClean="0"/>
              <a:t>P</a:t>
            </a:r>
            <a:r>
              <a:rPr lang="en-US" sz="1600" dirty="0" smtClean="0"/>
              <a:t> &lt; 0.01 all factors). CGM use was associated with lower HbA</a:t>
            </a:r>
            <a:r>
              <a:rPr lang="en-US" sz="1600" baseline="-25000" dirty="0" smtClean="0"/>
              <a:t>1c</a:t>
            </a:r>
            <a:r>
              <a:rPr lang="en-US" sz="1600" dirty="0" smtClean="0"/>
              <a:t> in children (8.3% vs. 8.6%, </a:t>
            </a:r>
            <a:r>
              <a:rPr lang="en-US" sz="1600" i="1" dirty="0" smtClean="0"/>
              <a:t>P</a:t>
            </a:r>
            <a:r>
              <a:rPr lang="en-US" sz="1600" dirty="0" smtClean="0"/>
              <a:t> &lt; 0.001) and adults (7.7% vs. 7.9%, </a:t>
            </a:r>
            <a:r>
              <a:rPr lang="en-US" sz="1600" i="1" dirty="0" smtClean="0"/>
              <a:t>P</a:t>
            </a:r>
            <a:r>
              <a:rPr lang="en-US" sz="1600" dirty="0" smtClean="0"/>
              <a:t> &lt; 0.001). In adults, more frequent use of CGM (≥6 days/week) was associated with lower mean HbA</a:t>
            </a:r>
            <a:r>
              <a:rPr lang="en-US" sz="1600" baseline="-25000" dirty="0" smtClean="0"/>
              <a:t>1c</a:t>
            </a:r>
            <a:r>
              <a:rPr lang="en-US" sz="1600" dirty="0" smtClean="0"/>
              <a:t>. Only 27% of users downloaded data from their device at least once per month, and ≤15% of users reported downloading their device at least weekly. Among participants who used CGM at baseline, 41% had discontinued within 1 year. </a:t>
            </a:r>
          </a:p>
          <a:p>
            <a:pPr algn="l"/>
            <a:r>
              <a:rPr lang="en-US" sz="1600" b="1" dirty="0" smtClean="0"/>
              <a:t>CONCLUSIONS</a:t>
            </a:r>
            <a:r>
              <a:rPr lang="en-US" sz="1600" dirty="0" smtClean="0"/>
              <a:t> CGM use is uncommon but associated with lower HbA</a:t>
            </a:r>
            <a:r>
              <a:rPr lang="en-US" sz="1600" baseline="-25000" dirty="0" smtClean="0"/>
              <a:t>1c</a:t>
            </a:r>
            <a:r>
              <a:rPr lang="en-US" sz="1600" dirty="0" smtClean="0"/>
              <a:t> in some age-groups, especially when used more frequently. Factors associated with discontinuation and infrequent use of retrospective analysis of CGM data should be considered in developing next-generation </a:t>
            </a:r>
            <a:r>
              <a:rPr lang="en-US" dirty="0" smtClean="0"/>
              <a:t>devices and education on CGM use. </a:t>
            </a:r>
            <a:endParaRPr lang="en-US" dirty="0"/>
          </a:p>
        </p:txBody>
      </p:sp>
      <p:sp>
        <p:nvSpPr>
          <p:cNvPr id="4" name="Isosceles Triangle 3">
            <a:hlinkClick r:id="rId2" action="ppaction://hlinksldjump"/>
          </p:cNvPr>
          <p:cNvSpPr/>
          <p:nvPr/>
        </p:nvSpPr>
        <p:spPr>
          <a:xfrm>
            <a:off x="5148064" y="6453336"/>
            <a:ext cx="72008"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06090"/>
          </a:xfrm>
        </p:spPr>
        <p:txBody>
          <a:bodyPr>
            <a:normAutofit/>
          </a:bodyPr>
          <a:lstStyle/>
          <a:p>
            <a:pPr algn="ctr"/>
            <a:r>
              <a:rPr lang="en-US" sz="2000" dirty="0" smtClean="0"/>
              <a:t>while another study showed that children with &gt;70% sensor use missed fewer school day</a:t>
            </a:r>
            <a:endParaRPr lang="fa-IR" sz="2000" dirty="0"/>
          </a:p>
        </p:txBody>
      </p:sp>
      <p:sp>
        <p:nvSpPr>
          <p:cNvPr id="3" name="Rectangle 2"/>
          <p:cNvSpPr/>
          <p:nvPr/>
        </p:nvSpPr>
        <p:spPr>
          <a:xfrm>
            <a:off x="0" y="980728"/>
            <a:ext cx="9144000" cy="5693866"/>
          </a:xfrm>
          <a:prstGeom prst="rect">
            <a:avLst/>
          </a:prstGeom>
        </p:spPr>
        <p:txBody>
          <a:bodyPr wrap="square">
            <a:spAutoFit/>
          </a:bodyPr>
          <a:lstStyle/>
          <a:p>
            <a:pPr algn="l"/>
            <a:r>
              <a:rPr lang="en-US" sz="2000" b="1" dirty="0" smtClean="0"/>
              <a:t>Impact of continuous glucose monitoring on quality of </a:t>
            </a:r>
            <a:r>
              <a:rPr lang="en-US" sz="2000" b="1" dirty="0" err="1" smtClean="0"/>
              <a:t>life,treatment</a:t>
            </a:r>
            <a:r>
              <a:rPr lang="en-US" sz="2000" b="1" dirty="0" smtClean="0"/>
              <a:t> satisfaction, and use of medical care resources: analyses from the SWITCH study</a:t>
            </a:r>
          </a:p>
          <a:p>
            <a:pPr algn="l"/>
            <a:r>
              <a:rPr lang="en-US" dirty="0" smtClean="0"/>
              <a:t>Abstract</a:t>
            </a:r>
          </a:p>
          <a:p>
            <a:pPr algn="l"/>
            <a:r>
              <a:rPr lang="en-US" sz="1600" dirty="0" smtClean="0"/>
              <a:t>To investigate the impact of continuous glucose monitoring (CGM) on health-related quality of life(HRQOL), treatment satisfaction (TS) medical resource use, and indirect costs in the SWITCH study. (n=153) using continuous subcutaneous insulin infusion (CSII) were randomized to a 12 month sensor-On/Off or sensor-Off/On sequence (6 months each treatment), with a 4-month washout between periods. HRQOL in children and TS in adults were measured using validated questionnaires. Medical resource utilization data were collected. In adults, TS was significantly higher in the sensor-On arm, and there were significant improvements in ratings for treatment convenience and flexibility. There were no clinically significant differences in children’s HRQOL or parents’ proxy ratings. The incidence of severe </a:t>
            </a:r>
            <a:r>
              <a:rPr lang="en-US" sz="1600" dirty="0" err="1" smtClean="0"/>
              <a:t>hypoglycaemia</a:t>
            </a:r>
            <a:r>
              <a:rPr lang="en-US" sz="1600" dirty="0" smtClean="0"/>
              <a:t>, unscheduled visits, or diabetes-related hospitalizations did not differ significantly between the two arms. Adult patients made fewer telephone consultations during the sensor-On arm; children’s caregivers </a:t>
            </a:r>
            <a:r>
              <a:rPr lang="en-US" sz="1600" dirty="0" err="1" smtClean="0"/>
              <a:t>madesimilar</a:t>
            </a:r>
            <a:r>
              <a:rPr lang="en-US" sz="1600" dirty="0" smtClean="0"/>
              <a:t> numbers of telephone consultations during both arms, and calls were on average only 3 min longer during the sensor-On arm. Regarding indirect costs, children with[70 % sensor </a:t>
            </a:r>
            <a:r>
              <a:rPr lang="fa-IR" sz="1600" dirty="0" smtClean="0"/>
              <a:t> </a:t>
            </a:r>
            <a:r>
              <a:rPr lang="en-US" sz="1600" dirty="0" smtClean="0"/>
              <a:t>usage missed fewer school days, compared with the sensor-Off arm (p=0.0046) but there was no significant difference in the adults days of work off. The addition of CGM to CSII resulted in better metabolic control without imposing an additional burden on the patient or increased medical resource use, and offered the potential for cost offsets.</a:t>
            </a:r>
            <a:endParaRPr lang="en-US" sz="1600" dirty="0"/>
          </a:p>
        </p:txBody>
      </p:sp>
      <p:sp>
        <p:nvSpPr>
          <p:cNvPr id="4" name="Isosceles Triangle 3">
            <a:hlinkClick r:id="rId2" action="ppaction://hlinksldjump"/>
          </p:cNvPr>
          <p:cNvSpPr/>
          <p:nvPr/>
        </p:nvSpPr>
        <p:spPr>
          <a:xfrm>
            <a:off x="2411760" y="6381328"/>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6916"/>
            <a:ext cx="8784976" cy="6771084"/>
          </a:xfrm>
          <a:prstGeom prst="rect">
            <a:avLst/>
          </a:prstGeom>
        </p:spPr>
        <p:txBody>
          <a:bodyPr wrap="square">
            <a:spAutoFit/>
          </a:bodyPr>
          <a:lstStyle/>
          <a:p>
            <a:pPr algn="l"/>
            <a:r>
              <a:rPr lang="en-US" sz="1600" b="1" dirty="0" smtClean="0"/>
              <a:t>Frequency of Continuous Glucose Monitoring Use and Change in Hemoglobin A1C for Adults with Type 1 Diabetes in a Clinical Practice Setting.</a:t>
            </a:r>
          </a:p>
          <a:p>
            <a:pPr algn="l"/>
            <a:r>
              <a:rPr lang="en-US" sz="1600" dirty="0" smtClean="0">
                <a:hlinkClick r:id="rId2"/>
              </a:rPr>
              <a:t>McQueen RB</a:t>
            </a:r>
            <a:r>
              <a:rPr lang="en-US" sz="1600" baseline="30000" dirty="0" smtClean="0"/>
              <a:t>1</a:t>
            </a:r>
            <a:r>
              <a:rPr lang="en-US" sz="1600" dirty="0" smtClean="0"/>
              <a:t>, </a:t>
            </a:r>
            <a:r>
              <a:rPr lang="en-US" sz="1600" dirty="0" smtClean="0">
                <a:hlinkClick r:id="rId3"/>
              </a:rPr>
              <a:t>Ellis SL</a:t>
            </a:r>
            <a:r>
              <a:rPr lang="en-US" sz="1600" baseline="30000" dirty="0" smtClean="0"/>
              <a:t>2</a:t>
            </a:r>
            <a:r>
              <a:rPr lang="en-US" sz="1600" dirty="0" smtClean="0"/>
              <a:t>, </a:t>
            </a:r>
            <a:r>
              <a:rPr lang="en-US" sz="1600" dirty="0" err="1" smtClean="0">
                <a:hlinkClick r:id="rId4"/>
              </a:rPr>
              <a:t>Maahs</a:t>
            </a:r>
            <a:r>
              <a:rPr lang="en-US" sz="1600" dirty="0" smtClean="0">
                <a:hlinkClick r:id="rId4"/>
              </a:rPr>
              <a:t> DM</a:t>
            </a:r>
            <a:r>
              <a:rPr lang="en-US" sz="1600" baseline="30000" dirty="0" smtClean="0"/>
              <a:t>3</a:t>
            </a:r>
            <a:r>
              <a:rPr lang="en-US" sz="1600" dirty="0" smtClean="0"/>
              <a:t>, </a:t>
            </a:r>
            <a:r>
              <a:rPr lang="en-US" sz="1600" dirty="0" smtClean="0">
                <a:hlinkClick r:id="rId5"/>
              </a:rPr>
              <a:t>Anderson HD</a:t>
            </a:r>
            <a:r>
              <a:rPr lang="en-US" sz="1600" baseline="30000" dirty="0" smtClean="0"/>
              <a:t>1</a:t>
            </a:r>
            <a:r>
              <a:rPr lang="en-US" sz="1600" dirty="0" smtClean="0"/>
              <a:t>, </a:t>
            </a:r>
            <a:r>
              <a:rPr lang="en-US" sz="1600" dirty="0" smtClean="0">
                <a:hlinkClick r:id="rId6"/>
              </a:rPr>
              <a:t>Nair KV</a:t>
            </a:r>
            <a:r>
              <a:rPr lang="en-US" sz="1600" baseline="30000" dirty="0" smtClean="0"/>
              <a:t>1</a:t>
            </a:r>
            <a:r>
              <a:rPr lang="en-US" sz="1600" dirty="0" smtClean="0"/>
              <a:t>, </a:t>
            </a:r>
            <a:r>
              <a:rPr lang="en-US" sz="1600" dirty="0" smtClean="0">
                <a:hlinkClick r:id="rId7"/>
              </a:rPr>
              <a:t>Campbell JD</a:t>
            </a:r>
            <a:r>
              <a:rPr lang="en-US" sz="1600" baseline="30000" dirty="0" smtClean="0"/>
              <a:t>1</a:t>
            </a:r>
            <a:r>
              <a:rPr lang="en-US" sz="1600" dirty="0" smtClean="0"/>
              <a:t>.</a:t>
            </a:r>
          </a:p>
          <a:p>
            <a:pPr algn="l"/>
            <a:r>
              <a:rPr lang="en-US" sz="1600" b="1" dirty="0" smtClean="0"/>
              <a:t>OBJECTIVE: </a:t>
            </a:r>
          </a:p>
          <a:p>
            <a:pPr algn="l"/>
            <a:r>
              <a:rPr lang="en-US" sz="1600" dirty="0" smtClean="0"/>
              <a:t>To estimate the frequency of continuous glucose monitoring (CGM) use and change in hemoglobin A1c (HbA1c) compared to self-monitoring of blood glucose (SMBG) alone in adults with type 1 diabetes in a clinical practice setting.</a:t>
            </a:r>
          </a:p>
          <a:p>
            <a:pPr algn="l"/>
            <a:r>
              <a:rPr lang="en-US" sz="1600" b="1" dirty="0" smtClean="0"/>
              <a:t>METHODS: </a:t>
            </a:r>
          </a:p>
          <a:p>
            <a:pPr algn="l"/>
            <a:r>
              <a:rPr lang="en-US" sz="1600" dirty="0" smtClean="0"/>
              <a:t>We retrospectively identified 66 adult type 1 diabetes patients at the Barbara Davis Center for Diabetes (BDC) who first initiated CGM between 2006 and 2011 and 67 controls using SMBG. The frequency of CGM use was estimated from survey recall and defined as the mean number of days/month of CGM use during a maximum follow-up of 10 months. Change in HbA1c was calculated as the difference between the baseline value and the lowest follow-up value.</a:t>
            </a:r>
          </a:p>
          <a:p>
            <a:pPr algn="l"/>
            <a:r>
              <a:rPr lang="en-US" sz="1600" b="1" dirty="0" smtClean="0"/>
              <a:t>RESULTS: </a:t>
            </a:r>
          </a:p>
          <a:p>
            <a:pPr algn="l"/>
            <a:r>
              <a:rPr lang="en-US" sz="1600" dirty="0" smtClean="0"/>
              <a:t>The mean change in HbA1c for CGM users was -0.48% (95% confidence interval [CI]: -0.67, -0.28) and for SMBG users was -0.37% (95% CI: -0.56, -0.18). The between-group mean difference in change in HbA1c, adjusted for patient characteristics, was -0.11% (95% CI: -0.38, 0.16), whereas the subgroup with a baseline HbA1c ≥7.0% and users of CGM ≥21 days/month was -0.36% (95% CI: -0.78, 0.05). Nearly half (n = 32, 48%) used CGM &lt;21 days/month. The reasons for low frequency of CGM use or discontinuation included sensor costs, frequency of alarms, inaccuracy, and discomfort.</a:t>
            </a:r>
          </a:p>
          <a:p>
            <a:pPr algn="l"/>
            <a:r>
              <a:rPr lang="en-US" sz="1600" b="1" dirty="0" smtClean="0"/>
              <a:t>CONCLUSIONS: </a:t>
            </a:r>
          </a:p>
          <a:p>
            <a:pPr algn="l"/>
            <a:r>
              <a:rPr lang="en-US" sz="1600" dirty="0" smtClean="0"/>
              <a:t>These CGM data from clinical practice suggest a trend toward decreasing HbA1c for </a:t>
            </a:r>
          </a:p>
          <a:p>
            <a:pPr algn="l"/>
            <a:r>
              <a:rPr lang="en-US" sz="1600" dirty="0" smtClean="0"/>
              <a:t>adults with type 1 diabetes, especially in patients with higher baseline HbA1c and</a:t>
            </a:r>
          </a:p>
          <a:p>
            <a:pPr algn="l"/>
            <a:r>
              <a:rPr lang="en-US" sz="1600" dirty="0" smtClean="0"/>
              <a:t> higher frequency of CGM use. Future studies are needed to assess the use of CGM in larger populations of </a:t>
            </a:r>
            <a:r>
              <a:rPr lang="en-US" dirty="0" smtClean="0"/>
              <a:t>clinical practice adult type 1 diabetes patients.</a:t>
            </a:r>
            <a:endParaRPr lang="en-US" dirty="0"/>
          </a:p>
        </p:txBody>
      </p:sp>
      <p:sp>
        <p:nvSpPr>
          <p:cNvPr id="4" name="Isosceles Triangle 3">
            <a:hlinkClick r:id="rId8" action="ppaction://hlinksldjump"/>
          </p:cNvPr>
          <p:cNvSpPr/>
          <p:nvPr/>
        </p:nvSpPr>
        <p:spPr>
          <a:xfrm>
            <a:off x="8820472" y="6021288"/>
            <a:ext cx="7200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720840"/>
            <a:ext cx="8208912" cy="3416320"/>
          </a:xfrm>
          <a:prstGeom prst="rect">
            <a:avLst/>
          </a:prstGeom>
        </p:spPr>
        <p:txBody>
          <a:bodyPr wrap="square">
            <a:spAutoFit/>
          </a:bodyPr>
          <a:lstStyle/>
          <a:p>
            <a:pPr algn="l"/>
            <a:r>
              <a:rPr lang="en-US" sz="2400" dirty="0" smtClean="0"/>
              <a:t>In circumstances where </a:t>
            </a:r>
            <a:r>
              <a:rPr lang="en-US" sz="2400" dirty="0" err="1" smtClean="0"/>
              <a:t>metformin</a:t>
            </a:r>
            <a:r>
              <a:rPr lang="en-US" sz="2400" dirty="0" smtClean="0"/>
              <a:t> is contraindicated or not tolerated, one of the second-line agents  may be used, although the choices become more limited if renal insufficiency is the reason </a:t>
            </a:r>
            <a:r>
              <a:rPr lang="en-US" sz="2400" dirty="0" err="1" smtClean="0"/>
              <a:t>metformin</a:t>
            </a:r>
            <a:r>
              <a:rPr lang="en-US" sz="2400" dirty="0" smtClean="0"/>
              <a:t> is being avoided. </a:t>
            </a:r>
          </a:p>
          <a:p>
            <a:pPr algn="l"/>
            <a:r>
              <a:rPr lang="en-US" sz="2400" dirty="0" smtClean="0"/>
              <a:t>In </a:t>
            </a:r>
            <a:r>
              <a:rPr lang="en-US" sz="2400" dirty="0" smtClean="0"/>
              <a:t>these circumstances it is unwise to use </a:t>
            </a:r>
            <a:r>
              <a:rPr lang="en-US" sz="2400" dirty="0" err="1" smtClean="0"/>
              <a:t>sulfonylureas</a:t>
            </a:r>
            <a:r>
              <a:rPr lang="en-US" sz="2400" dirty="0" smtClean="0"/>
              <a:t>, particularly </a:t>
            </a:r>
            <a:r>
              <a:rPr lang="en-US" sz="2400" dirty="0" err="1" smtClean="0"/>
              <a:t>glyburide</a:t>
            </a:r>
            <a:r>
              <a:rPr lang="en-US" sz="2400" dirty="0" smtClean="0"/>
              <a:t> (known as </a:t>
            </a:r>
            <a:r>
              <a:rPr lang="en-US" sz="2400" dirty="0" err="1" smtClean="0"/>
              <a:t>glibenclamide</a:t>
            </a:r>
            <a:r>
              <a:rPr lang="en-US" sz="2400" dirty="0" smtClean="0"/>
              <a:t> in Europe), because of the risk of hypoglycemia. DPP-4 inhibitors are probably a preferable choice, although, with the exception of </a:t>
            </a:r>
            <a:r>
              <a:rPr lang="en-US" sz="2400" dirty="0" err="1" smtClean="0"/>
              <a:t>linagliptin</a:t>
            </a:r>
            <a:r>
              <a:rPr lang="en-US" sz="2400" dirty="0" smtClean="0"/>
              <a:t>, </a:t>
            </a:r>
            <a:r>
              <a:rPr lang="en-US" sz="2400" dirty="0" smtClean="0"/>
              <a:t>dosage adjustments are required.</a:t>
            </a:r>
            <a:r>
              <a:rPr lang="en-US" dirty="0" smtClean="0"/>
              <a:t> </a:t>
            </a:r>
            <a:endParaRPr lang="fa-IR" dirty="0"/>
          </a:p>
        </p:txBody>
      </p:sp>
      <p:sp>
        <p:nvSpPr>
          <p:cNvPr id="4" name="Title 3"/>
          <p:cNvSpPr>
            <a:spLocks noGrp="1"/>
          </p:cNvSpPr>
          <p:nvPr>
            <p:ph type="title"/>
          </p:nvPr>
        </p:nvSpPr>
        <p:spPr/>
        <p:txBody>
          <a:bodyPr/>
          <a:lstStyle/>
          <a:p>
            <a:r>
              <a:rPr lang="en-US" sz="4800" b="1" dirty="0" smtClean="0">
                <a:solidFill>
                  <a:srgbClr val="008000"/>
                </a:solidFill>
              </a:rPr>
              <a:t>Initial therapy</a:t>
            </a:r>
            <a:endParaRPr lang="fa-IR" sz="4800" b="1" dirty="0">
              <a:solidFill>
                <a:srgbClr val="008000"/>
              </a:solidFill>
            </a:endParaRPr>
          </a:p>
        </p:txBody>
      </p:sp>
      <p:sp>
        <p:nvSpPr>
          <p:cNvPr id="5" name="Isosceles Triangle 4">
            <a:hlinkClick r:id="rId2" action="ppaction://hlinksldjump"/>
          </p:cNvPr>
          <p:cNvSpPr/>
          <p:nvPr/>
        </p:nvSpPr>
        <p:spPr>
          <a:xfrm>
            <a:off x="323528" y="6237312"/>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683568" y="6165304"/>
            <a:ext cx="8136904" cy="507831"/>
          </a:xfrm>
          <a:prstGeom prst="rect">
            <a:avLst/>
          </a:prstGeom>
        </p:spPr>
        <p:txBody>
          <a:bodyPr wrap="square">
            <a:spAutoFit/>
          </a:bodyPr>
          <a:lstStyle/>
          <a:p>
            <a:pPr algn="l"/>
            <a:r>
              <a:rPr lang="en-US" sz="900" b="1" dirty="0" smtClean="0"/>
              <a:t>A Patient-Centered Approach: Update to a Position Statement of the American Diabetes Association and the European Association for the Study of Diabetes </a:t>
            </a:r>
          </a:p>
          <a:p>
            <a:pPr algn="l"/>
            <a:r>
              <a:rPr lang="en-US" sz="900" dirty="0" err="1" smtClean="0">
                <a:hlinkClick r:id="rId3"/>
              </a:rPr>
              <a:t>Silvio</a:t>
            </a:r>
            <a:r>
              <a:rPr lang="en-US" sz="900" dirty="0" smtClean="0">
                <a:hlinkClick r:id="rId3"/>
              </a:rPr>
              <a:t> E. </a:t>
            </a:r>
            <a:r>
              <a:rPr lang="en-US" sz="900" dirty="0" err="1" smtClean="0">
                <a:hlinkClick r:id="rId3"/>
              </a:rPr>
              <a:t>Inzucch</a:t>
            </a:r>
            <a:endParaRPr lang="en-US" sz="9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912"/>
            <a:ext cx="8568952" cy="3960440"/>
          </a:xfrm>
        </p:spPr>
        <p:txBody>
          <a:bodyPr>
            <a:noAutofit/>
          </a:bodyPr>
          <a:lstStyle/>
          <a:p>
            <a:pPr algn="l"/>
            <a:r>
              <a:rPr lang="en-US" sz="1100" dirty="0" smtClean="0">
                <a:solidFill>
                  <a:srgbClr val="1C027C"/>
                </a:solidFill>
                <a:hlinkClick r:id="rId2" tooltip="Diabetes, obesity &amp; metabolism."/>
              </a:rPr>
              <a:t>Diabetes </a:t>
            </a:r>
            <a:r>
              <a:rPr lang="en-US" sz="1100" dirty="0" err="1" smtClean="0">
                <a:solidFill>
                  <a:srgbClr val="1C027C"/>
                </a:solidFill>
                <a:hlinkClick r:id="rId2" tooltip="Diabetes, obesity &amp; metabolism."/>
              </a:rPr>
              <a:t>Obes</a:t>
            </a:r>
            <a:r>
              <a:rPr lang="en-US" sz="1100" dirty="0" smtClean="0">
                <a:solidFill>
                  <a:srgbClr val="1C027C"/>
                </a:solidFill>
                <a:hlinkClick r:id="rId2" tooltip="Diabetes, obesity &amp; metabolism."/>
              </a:rPr>
              <a:t> </a:t>
            </a:r>
            <a:r>
              <a:rPr lang="en-US" sz="1100" dirty="0" err="1" smtClean="0">
                <a:solidFill>
                  <a:srgbClr val="1C027C"/>
                </a:solidFill>
                <a:hlinkClick r:id="rId2" tooltip="Diabetes, obesity &amp; metabolism."/>
              </a:rPr>
              <a:t>Metab</a:t>
            </a:r>
            <a:r>
              <a:rPr lang="en-US" sz="1100" dirty="0" smtClean="0">
                <a:solidFill>
                  <a:srgbClr val="1C027C"/>
                </a:solidFill>
                <a:hlinkClick r:id="rId2" tooltip="Diabetes, obesity &amp; metabolism."/>
              </a:rPr>
              <a:t>.</a:t>
            </a:r>
            <a:r>
              <a:rPr lang="en-US" sz="1100" dirty="0" smtClean="0">
                <a:solidFill>
                  <a:srgbClr val="1C027C"/>
                </a:solidFill>
              </a:rPr>
              <a:t> 2014 Jun;16(6):560-8. </a:t>
            </a:r>
            <a:r>
              <a:rPr lang="en-US" sz="1100" dirty="0" err="1" smtClean="0">
                <a:solidFill>
                  <a:srgbClr val="1C027C"/>
                </a:solidFill>
              </a:rPr>
              <a:t>doi</a:t>
            </a:r>
            <a:r>
              <a:rPr lang="en-US" sz="1100" dirty="0" smtClean="0">
                <a:solidFill>
                  <a:srgbClr val="1C027C"/>
                </a:solidFill>
              </a:rPr>
              <a:t>: 10.1111/dom.12281. </a:t>
            </a:r>
            <a:r>
              <a:rPr lang="en-US" sz="1100" dirty="0" err="1" smtClean="0">
                <a:solidFill>
                  <a:srgbClr val="1C027C"/>
                </a:solidFill>
              </a:rPr>
              <a:t>Epub</a:t>
            </a:r>
            <a:r>
              <a:rPr lang="en-US" sz="1100" dirty="0" smtClean="0">
                <a:solidFill>
                  <a:srgbClr val="1C027C"/>
                </a:solidFill>
              </a:rPr>
              <a:t> 2014 Mar 24.</a:t>
            </a:r>
            <a:br>
              <a:rPr lang="en-US" sz="1100" dirty="0" smtClean="0">
                <a:solidFill>
                  <a:srgbClr val="1C027C"/>
                </a:solidFill>
              </a:rPr>
            </a:br>
            <a:r>
              <a:rPr lang="en-US" sz="1100" b="1" dirty="0" smtClean="0">
                <a:solidFill>
                  <a:srgbClr val="1C027C"/>
                </a:solidFill>
              </a:rPr>
              <a:t/>
            </a:r>
            <a:br>
              <a:rPr lang="en-US" sz="1100" b="1" dirty="0" smtClean="0">
                <a:solidFill>
                  <a:srgbClr val="1C027C"/>
                </a:solidFill>
              </a:rPr>
            </a:br>
            <a:r>
              <a:rPr lang="en-US" sz="1100" dirty="0" err="1" smtClean="0">
                <a:solidFill>
                  <a:srgbClr val="1C027C"/>
                </a:solidFill>
                <a:hlinkClick r:id="rId3"/>
              </a:rPr>
              <a:t>Groop</a:t>
            </a:r>
            <a:r>
              <a:rPr lang="en-US" sz="1100" dirty="0" smtClean="0">
                <a:solidFill>
                  <a:srgbClr val="1C027C"/>
                </a:solidFill>
                <a:hlinkClick r:id="rId3"/>
              </a:rPr>
              <a:t> PH</a:t>
            </a:r>
            <a:r>
              <a:rPr lang="en-US" sz="1100" baseline="30000" dirty="0" smtClean="0">
                <a:solidFill>
                  <a:srgbClr val="1C027C"/>
                </a:solidFill>
              </a:rPr>
              <a:t>1</a:t>
            </a:r>
            <a:r>
              <a:rPr lang="en-US" sz="1100" dirty="0" smtClean="0">
                <a:solidFill>
                  <a:srgbClr val="1C027C"/>
                </a:solidFill>
              </a:rPr>
              <a:t>, </a:t>
            </a:r>
            <a:r>
              <a:rPr lang="en-US" sz="1100" dirty="0" smtClean="0">
                <a:solidFill>
                  <a:srgbClr val="1C027C"/>
                </a:solidFill>
                <a:hlinkClick r:id="rId4"/>
              </a:rPr>
              <a:t>Del Prato S</a:t>
            </a:r>
            <a:r>
              <a:rPr lang="en-US" sz="1100" dirty="0" smtClean="0">
                <a:solidFill>
                  <a:srgbClr val="1C027C"/>
                </a:solidFill>
              </a:rPr>
              <a:t>, </a:t>
            </a:r>
            <a:r>
              <a:rPr lang="en-US" sz="1100" dirty="0" err="1" smtClean="0">
                <a:solidFill>
                  <a:srgbClr val="1C027C"/>
                </a:solidFill>
                <a:hlinkClick r:id="rId5"/>
              </a:rPr>
              <a:t>Taskinen</a:t>
            </a:r>
            <a:r>
              <a:rPr lang="en-US" sz="1100" dirty="0" smtClean="0">
                <a:solidFill>
                  <a:srgbClr val="1C027C"/>
                </a:solidFill>
                <a:hlinkClick r:id="rId5"/>
              </a:rPr>
              <a:t> MR</a:t>
            </a:r>
            <a:r>
              <a:rPr lang="en-US" sz="1100" dirty="0" smtClean="0">
                <a:solidFill>
                  <a:srgbClr val="1C027C"/>
                </a:solidFill>
              </a:rPr>
              <a:t>, </a:t>
            </a:r>
            <a:r>
              <a:rPr lang="en-US" sz="1100" dirty="0" smtClean="0">
                <a:solidFill>
                  <a:srgbClr val="1C027C"/>
                </a:solidFill>
                <a:hlinkClick r:id="rId6"/>
              </a:rPr>
              <a:t>Owens DR</a:t>
            </a:r>
            <a:r>
              <a:rPr lang="en-US" sz="1100" dirty="0" smtClean="0">
                <a:solidFill>
                  <a:srgbClr val="1C027C"/>
                </a:solidFill>
              </a:rPr>
              <a:t>, </a:t>
            </a:r>
            <a:r>
              <a:rPr lang="en-US" sz="1100" dirty="0" smtClean="0">
                <a:solidFill>
                  <a:srgbClr val="1C027C"/>
                </a:solidFill>
                <a:hlinkClick r:id="rId7"/>
              </a:rPr>
              <a:t>Gong Y</a:t>
            </a:r>
            <a:r>
              <a:rPr lang="en-US" sz="1100" dirty="0" smtClean="0">
                <a:solidFill>
                  <a:srgbClr val="1C027C"/>
                </a:solidFill>
              </a:rPr>
              <a:t>, </a:t>
            </a:r>
            <a:r>
              <a:rPr lang="en-US" sz="1100" dirty="0" smtClean="0">
                <a:solidFill>
                  <a:srgbClr val="1C027C"/>
                </a:solidFill>
                <a:hlinkClick r:id="rId8"/>
              </a:rPr>
              <a:t>Crowe S</a:t>
            </a:r>
            <a:r>
              <a:rPr lang="en-US" sz="1100" dirty="0" smtClean="0">
                <a:solidFill>
                  <a:srgbClr val="1C027C"/>
                </a:solidFill>
              </a:rPr>
              <a:t>, </a:t>
            </a:r>
            <a:r>
              <a:rPr lang="en-US" sz="1100" dirty="0" smtClean="0">
                <a:solidFill>
                  <a:srgbClr val="1C027C"/>
                </a:solidFill>
                <a:hlinkClick r:id="rId9"/>
              </a:rPr>
              <a:t>Patel S</a:t>
            </a:r>
            <a:r>
              <a:rPr lang="en-US" sz="1100" dirty="0" smtClean="0">
                <a:solidFill>
                  <a:srgbClr val="1C027C"/>
                </a:solidFill>
              </a:rPr>
              <a:t>, </a:t>
            </a:r>
            <a:r>
              <a:rPr lang="en-US" sz="1100" dirty="0" smtClean="0">
                <a:solidFill>
                  <a:srgbClr val="1C027C"/>
                </a:solidFill>
                <a:hlinkClick r:id="rId10"/>
              </a:rPr>
              <a:t>von </a:t>
            </a:r>
            <a:r>
              <a:rPr lang="en-US" sz="1100" dirty="0" err="1" smtClean="0">
                <a:solidFill>
                  <a:srgbClr val="1C027C"/>
                </a:solidFill>
                <a:hlinkClick r:id="rId10"/>
              </a:rPr>
              <a:t>Eynatten</a:t>
            </a:r>
            <a:r>
              <a:rPr lang="en-US" sz="1100" dirty="0" smtClean="0">
                <a:solidFill>
                  <a:srgbClr val="1C027C"/>
                </a:solidFill>
                <a:hlinkClick r:id="rId10"/>
              </a:rPr>
              <a:t> M</a:t>
            </a:r>
            <a:r>
              <a:rPr lang="en-US" sz="1100" dirty="0" smtClean="0">
                <a:solidFill>
                  <a:srgbClr val="1C027C"/>
                </a:solidFill>
              </a:rPr>
              <a:t>, </a:t>
            </a:r>
            <a:r>
              <a:rPr lang="en-US" sz="1100" dirty="0" err="1" smtClean="0">
                <a:solidFill>
                  <a:srgbClr val="1C027C"/>
                </a:solidFill>
                <a:hlinkClick r:id="rId11"/>
              </a:rPr>
              <a:t>Woerle</a:t>
            </a:r>
            <a:r>
              <a:rPr lang="en-US" sz="1100" dirty="0" smtClean="0">
                <a:solidFill>
                  <a:srgbClr val="1C027C"/>
                </a:solidFill>
                <a:hlinkClick r:id="rId11"/>
              </a:rPr>
              <a:t> HJ</a:t>
            </a:r>
            <a:r>
              <a:rPr lang="en-US" sz="1100" dirty="0" smtClean="0">
                <a:solidFill>
                  <a:srgbClr val="1C027C"/>
                </a:solidFill>
              </a:rPr>
              <a:t>.</a:t>
            </a:r>
            <a:br>
              <a:rPr lang="en-US" sz="1100" dirty="0" smtClean="0">
                <a:solidFill>
                  <a:srgbClr val="1C027C"/>
                </a:solidFill>
              </a:rPr>
            </a:br>
            <a:r>
              <a:rPr lang="en-US" sz="1100" b="1" dirty="0" smtClean="0">
                <a:solidFill>
                  <a:srgbClr val="1C027C"/>
                </a:solidFill>
                <a:hlinkClick r:id="rId2" tooltip="Open/close author information list"/>
              </a:rPr>
              <a:t>Author information</a:t>
            </a:r>
            <a:r>
              <a:rPr lang="en-US" sz="1100" b="1" dirty="0" smtClean="0">
                <a:solidFill>
                  <a:srgbClr val="1C027C"/>
                </a:solidFill>
              </a:rPr>
              <a:t/>
            </a:r>
            <a:br>
              <a:rPr lang="en-US" sz="1100" b="1" dirty="0" smtClean="0">
                <a:solidFill>
                  <a:srgbClr val="1C027C"/>
                </a:solidFill>
              </a:rPr>
            </a:br>
            <a:r>
              <a:rPr lang="en-US" sz="1100" b="1" dirty="0" smtClean="0">
                <a:solidFill>
                  <a:srgbClr val="1C027C"/>
                </a:solidFill>
              </a:rPr>
              <a:t>Abstract</a:t>
            </a:r>
            <a:br>
              <a:rPr lang="en-US" sz="1100" b="1" dirty="0" smtClean="0">
                <a:solidFill>
                  <a:srgbClr val="1C027C"/>
                </a:solidFill>
              </a:rPr>
            </a:br>
            <a:r>
              <a:rPr lang="en-US" sz="1100" b="1" dirty="0" smtClean="0">
                <a:solidFill>
                  <a:srgbClr val="1C027C"/>
                </a:solidFill>
              </a:rPr>
              <a:t>AIMS: </a:t>
            </a:r>
            <a:br>
              <a:rPr lang="en-US" sz="1100" b="1" dirty="0" smtClean="0">
                <a:solidFill>
                  <a:srgbClr val="1C027C"/>
                </a:solidFill>
              </a:rPr>
            </a:br>
            <a:r>
              <a:rPr lang="en-US" sz="1100" dirty="0" smtClean="0">
                <a:solidFill>
                  <a:srgbClr val="1C027C"/>
                </a:solidFill>
              </a:rPr>
              <a:t>Renal disease is a frequent </a:t>
            </a:r>
            <a:r>
              <a:rPr lang="en-US" sz="1100" dirty="0" err="1" smtClean="0">
                <a:solidFill>
                  <a:srgbClr val="1C027C"/>
                </a:solidFill>
              </a:rPr>
              <a:t>comorbidity</a:t>
            </a:r>
            <a:r>
              <a:rPr lang="en-US" sz="1100" dirty="0" smtClean="0">
                <a:solidFill>
                  <a:srgbClr val="1C027C"/>
                </a:solidFill>
              </a:rPr>
              <a:t> of type 2 diabetes mellitus (T2DM) and an important factor complicating the choice of glucose-lowering drugs. The aim of this analysis was to evaluate the efficacy and safety of the </a:t>
            </a:r>
            <a:r>
              <a:rPr lang="en-US" sz="1100" dirty="0" err="1" smtClean="0">
                <a:solidFill>
                  <a:srgbClr val="1C027C"/>
                </a:solidFill>
              </a:rPr>
              <a:t>dipeptidyl</a:t>
            </a:r>
            <a:r>
              <a:rPr lang="en-US" sz="1100" dirty="0" smtClean="0">
                <a:solidFill>
                  <a:srgbClr val="1C027C"/>
                </a:solidFill>
              </a:rPr>
              <a:t> peptidase (DPP)-4 inhibitor </a:t>
            </a:r>
            <a:r>
              <a:rPr lang="en-US" sz="1100" dirty="0" err="1" smtClean="0">
                <a:solidFill>
                  <a:srgbClr val="1C027C"/>
                </a:solidFill>
              </a:rPr>
              <a:t>linagliptin</a:t>
            </a:r>
            <a:r>
              <a:rPr lang="en-US" sz="1100" dirty="0" smtClean="0">
                <a:solidFill>
                  <a:srgbClr val="1C027C"/>
                </a:solidFill>
              </a:rPr>
              <a:t> (5 mg/day) in mono, dual or triple oral glucose-lowering regimens in subjects with T2DM and mild or moderate renal impairment (RI).</a:t>
            </a:r>
            <a:br>
              <a:rPr lang="en-US" sz="1100" dirty="0" smtClean="0">
                <a:solidFill>
                  <a:srgbClr val="1C027C"/>
                </a:solidFill>
              </a:rPr>
            </a:br>
            <a:r>
              <a:rPr lang="en-US" sz="1100" b="1" dirty="0" smtClean="0">
                <a:solidFill>
                  <a:srgbClr val="1C027C"/>
                </a:solidFill>
              </a:rPr>
              <a:t>METHODS: </a:t>
            </a:r>
            <a:br>
              <a:rPr lang="en-US" sz="1100" b="1" dirty="0" smtClean="0">
                <a:solidFill>
                  <a:srgbClr val="1C027C"/>
                </a:solidFill>
              </a:rPr>
            </a:br>
            <a:r>
              <a:rPr lang="en-US" sz="1100" dirty="0" smtClean="0">
                <a:solidFill>
                  <a:srgbClr val="1C027C"/>
                </a:solidFill>
              </a:rPr>
              <a:t>In this pooled analysis of three 24-week, placebo-controlled, phase 3 trials, subjects with mild (estimated </a:t>
            </a:r>
            <a:r>
              <a:rPr lang="en-US" sz="1100" dirty="0" err="1" smtClean="0">
                <a:solidFill>
                  <a:srgbClr val="1C027C"/>
                </a:solidFill>
              </a:rPr>
              <a:t>glomerular</a:t>
            </a:r>
            <a:r>
              <a:rPr lang="en-US" sz="1100" dirty="0" smtClean="0">
                <a:solidFill>
                  <a:srgbClr val="1C027C"/>
                </a:solidFill>
              </a:rPr>
              <a:t> filtration rate (</a:t>
            </a:r>
            <a:r>
              <a:rPr lang="en-US" sz="1100" dirty="0" err="1" smtClean="0">
                <a:solidFill>
                  <a:srgbClr val="1C027C"/>
                </a:solidFill>
              </a:rPr>
              <a:t>eGFR</a:t>
            </a:r>
            <a:r>
              <a:rPr lang="en-US" sz="1100" dirty="0" smtClean="0">
                <a:solidFill>
                  <a:srgbClr val="1C027C"/>
                </a:solidFill>
              </a:rPr>
              <a:t>) 60-&lt;90 ml/min/1.73 m(2) , n = 838) or moderate RI (30-&lt;60 ml/min/1.73 m(2), n = 93) were compared with subjects with normal renal function (≥90 ml/min/1.73 m(2), n = 1212).</a:t>
            </a:r>
            <a:br>
              <a:rPr lang="en-US" sz="1100" dirty="0" smtClean="0">
                <a:solidFill>
                  <a:srgbClr val="1C027C"/>
                </a:solidFill>
              </a:rPr>
            </a:br>
            <a:r>
              <a:rPr lang="en-US" sz="1100" b="1" dirty="0" smtClean="0">
                <a:solidFill>
                  <a:srgbClr val="1C027C"/>
                </a:solidFill>
              </a:rPr>
              <a:t>RESULTS: </a:t>
            </a:r>
            <a:br>
              <a:rPr lang="en-US" sz="1100" b="1" dirty="0" smtClean="0">
                <a:solidFill>
                  <a:srgbClr val="1C027C"/>
                </a:solidFill>
              </a:rPr>
            </a:br>
            <a:r>
              <a:rPr lang="en-US" sz="1100" dirty="0" smtClean="0">
                <a:solidFill>
                  <a:srgbClr val="1C027C"/>
                </a:solidFill>
              </a:rPr>
              <a:t>Subjects with RI were older, had longer duration of diabetes, and increased prevalence of diabetes-related </a:t>
            </a:r>
            <a:r>
              <a:rPr lang="en-US" sz="1100" dirty="0" err="1" smtClean="0">
                <a:solidFill>
                  <a:srgbClr val="1C027C"/>
                </a:solidFill>
              </a:rPr>
              <a:t>comorbidities</a:t>
            </a:r>
            <a:r>
              <a:rPr lang="en-US" sz="1100" dirty="0" smtClean="0">
                <a:solidFill>
                  <a:srgbClr val="1C027C"/>
                </a:solidFill>
              </a:rPr>
              <a:t>. After 24 weeks, </a:t>
            </a:r>
            <a:r>
              <a:rPr lang="en-US" sz="1100" dirty="0" err="1" smtClean="0">
                <a:solidFill>
                  <a:srgbClr val="1C027C"/>
                </a:solidFill>
              </a:rPr>
              <a:t>linagliptin</a:t>
            </a:r>
            <a:r>
              <a:rPr lang="en-US" sz="1100" dirty="0" smtClean="0">
                <a:solidFill>
                  <a:srgbClr val="1C027C"/>
                </a:solidFill>
              </a:rPr>
              <a:t> achieved consistent placebo-corrected mean </a:t>
            </a:r>
            <a:r>
              <a:rPr lang="en-US" sz="1100" dirty="0" err="1" smtClean="0">
                <a:solidFill>
                  <a:srgbClr val="1C027C"/>
                </a:solidFill>
              </a:rPr>
              <a:t>glycated</a:t>
            </a:r>
            <a:r>
              <a:rPr lang="en-US" sz="1100" dirty="0" smtClean="0">
                <a:solidFill>
                  <a:srgbClr val="1C027C"/>
                </a:solidFill>
              </a:rPr>
              <a:t> </a:t>
            </a:r>
            <a:r>
              <a:rPr lang="en-US" sz="1100" dirty="0" err="1" smtClean="0">
                <a:solidFill>
                  <a:srgbClr val="1C027C"/>
                </a:solidFill>
              </a:rPr>
              <a:t>haemoglobin</a:t>
            </a:r>
            <a:r>
              <a:rPr lang="en-US" sz="1100" dirty="0" smtClean="0">
                <a:solidFill>
                  <a:srgbClr val="1C027C"/>
                </a:solidFill>
              </a:rPr>
              <a:t> (HbA1c) changes across the three renal function categories: normal (-0.63%; p &lt; 0.0001), mild RI (-0.67%; p &lt; 0.0001) and moderate RI (-0.53%; p &lt; 0.01), with no inter-group difference (p = 0.74). Renal function with </a:t>
            </a:r>
            <a:r>
              <a:rPr lang="en-US" sz="1100" dirty="0" err="1" smtClean="0">
                <a:solidFill>
                  <a:srgbClr val="1C027C"/>
                </a:solidFill>
              </a:rPr>
              <a:t>linagliptin</a:t>
            </a:r>
            <a:r>
              <a:rPr lang="en-US" sz="1100" dirty="0" smtClean="0">
                <a:solidFill>
                  <a:srgbClr val="1C027C"/>
                </a:solidFill>
              </a:rPr>
              <a:t> remained stable across all categories. In </a:t>
            </a:r>
            <a:r>
              <a:rPr lang="en-US" sz="1100" dirty="0" err="1" smtClean="0">
                <a:solidFill>
                  <a:srgbClr val="1C027C"/>
                </a:solidFill>
              </a:rPr>
              <a:t>linagliptin</a:t>
            </a:r>
            <a:r>
              <a:rPr lang="en-US" sz="1100" dirty="0" smtClean="0">
                <a:solidFill>
                  <a:srgbClr val="1C027C"/>
                </a:solidFill>
              </a:rPr>
              <a:t>-treated subjects, overall adverse event (AE) rates and serious AE rates were similar to placebo. The incidence of </a:t>
            </a:r>
            <a:r>
              <a:rPr lang="en-US" sz="1100" dirty="0" err="1" smtClean="0">
                <a:solidFill>
                  <a:srgbClr val="1C027C"/>
                </a:solidFill>
              </a:rPr>
              <a:t>hypoglycaemia</a:t>
            </a:r>
            <a:r>
              <a:rPr lang="en-US" sz="1100" dirty="0" smtClean="0">
                <a:solidFill>
                  <a:srgbClr val="1C027C"/>
                </a:solidFill>
              </a:rPr>
              <a:t> with </a:t>
            </a:r>
            <a:r>
              <a:rPr lang="en-US" sz="1100" dirty="0" err="1" smtClean="0">
                <a:solidFill>
                  <a:srgbClr val="1C027C"/>
                </a:solidFill>
              </a:rPr>
              <a:t>linagliptin</a:t>
            </a:r>
            <a:r>
              <a:rPr lang="en-US" sz="1100" dirty="0" smtClean="0">
                <a:solidFill>
                  <a:srgbClr val="1C027C"/>
                </a:solidFill>
              </a:rPr>
              <a:t> and placebo was 11.1 versus 6.9%, 11.9 versus 9.0% and 15.9 versus 12.0% in the normal, mild RI and moderate RI categories, respectively.</a:t>
            </a:r>
            <a:br>
              <a:rPr lang="en-US" sz="1100" dirty="0" smtClean="0">
                <a:solidFill>
                  <a:srgbClr val="1C027C"/>
                </a:solidFill>
              </a:rPr>
            </a:br>
            <a:r>
              <a:rPr lang="en-US" sz="1100" b="1" dirty="0" smtClean="0">
                <a:solidFill>
                  <a:srgbClr val="1C027C"/>
                </a:solidFill>
              </a:rPr>
              <a:t>CONCLUSIONS: </a:t>
            </a:r>
            <a:br>
              <a:rPr lang="en-US" sz="1100" b="1" dirty="0" smtClean="0">
                <a:solidFill>
                  <a:srgbClr val="1C027C"/>
                </a:solidFill>
              </a:rPr>
            </a:br>
            <a:r>
              <a:rPr lang="en-US" sz="1100" dirty="0" smtClean="0">
                <a:solidFill>
                  <a:srgbClr val="1C027C"/>
                </a:solidFill>
              </a:rPr>
              <a:t>This pooled analysis provides evidence that </a:t>
            </a:r>
            <a:r>
              <a:rPr lang="en-US" sz="1100" dirty="0" err="1" smtClean="0">
                <a:solidFill>
                  <a:srgbClr val="1C027C"/>
                </a:solidFill>
              </a:rPr>
              <a:t>linagliptin</a:t>
            </a:r>
            <a:r>
              <a:rPr lang="en-US" sz="1100" dirty="0" smtClean="0">
                <a:solidFill>
                  <a:srgbClr val="1C027C"/>
                </a:solidFill>
              </a:rPr>
              <a:t> is an effective, well-tolerated and convenient treatment in subjects with T2DM and mild or moderate RI.</a:t>
            </a:r>
            <a:br>
              <a:rPr lang="en-US" sz="1100" dirty="0" smtClean="0">
                <a:solidFill>
                  <a:srgbClr val="1C027C"/>
                </a:solidFill>
              </a:rPr>
            </a:br>
            <a:endParaRPr lang="en-US" sz="1100" dirty="0">
              <a:solidFill>
                <a:srgbClr val="1C027C"/>
              </a:solidFill>
            </a:endParaRPr>
          </a:p>
        </p:txBody>
      </p:sp>
      <p:sp>
        <p:nvSpPr>
          <p:cNvPr id="5" name="Rectangle 4"/>
          <p:cNvSpPr/>
          <p:nvPr/>
        </p:nvSpPr>
        <p:spPr>
          <a:xfrm>
            <a:off x="467544" y="260648"/>
            <a:ext cx="7992888" cy="1077218"/>
          </a:xfrm>
          <a:prstGeom prst="rect">
            <a:avLst/>
          </a:prstGeom>
        </p:spPr>
        <p:txBody>
          <a:bodyPr wrap="square">
            <a:spAutoFit/>
          </a:bodyPr>
          <a:lstStyle/>
          <a:p>
            <a:pPr algn="l"/>
            <a:r>
              <a:rPr lang="en-US" sz="1600" b="1" dirty="0" smtClean="0">
                <a:solidFill>
                  <a:srgbClr val="1C027C"/>
                </a:solidFill>
              </a:rPr>
              <a:t>Management of Hyperglycemia in </a:t>
            </a:r>
            <a:r>
              <a:rPr lang="fr-FR" sz="1600" b="1" dirty="0" smtClean="0">
                <a:solidFill>
                  <a:srgbClr val="1C027C"/>
                </a:solidFill>
              </a:rPr>
              <a:t>Type 2 </a:t>
            </a:r>
            <a:r>
              <a:rPr lang="fr-FR" sz="1600" b="1" dirty="0" err="1" smtClean="0">
                <a:solidFill>
                  <a:srgbClr val="1C027C"/>
                </a:solidFill>
              </a:rPr>
              <a:t>Diabetes</a:t>
            </a:r>
            <a:r>
              <a:rPr lang="fr-FR" sz="1600" b="1" dirty="0" smtClean="0">
                <a:solidFill>
                  <a:srgbClr val="1C027C"/>
                </a:solidFill>
              </a:rPr>
              <a:t>, 2015: A Patient </a:t>
            </a:r>
            <a:r>
              <a:rPr lang="en-US" sz="1600" b="1" dirty="0" smtClean="0">
                <a:solidFill>
                  <a:srgbClr val="1C027C"/>
                </a:solidFill>
              </a:rPr>
              <a:t>Centered Approach Update to a Position Statement of the American Diabetes Association and the European Association for the Study of Diabetes</a:t>
            </a:r>
          </a:p>
          <a:p>
            <a:pPr algn="l"/>
            <a:r>
              <a:rPr lang="pt-BR" sz="1600" b="1" dirty="0" smtClean="0">
                <a:solidFill>
                  <a:srgbClr val="1C027C"/>
                </a:solidFill>
              </a:rPr>
              <a:t>Diabetes Care 2015;38:140–149 | DOI: 10.2337/dc14-2441</a:t>
            </a:r>
            <a:endParaRPr lang="fa-IR" sz="1600" b="1" dirty="0">
              <a:solidFill>
                <a:srgbClr val="1C027C"/>
              </a:solidFill>
            </a:endParaRPr>
          </a:p>
        </p:txBody>
      </p:sp>
      <p:sp>
        <p:nvSpPr>
          <p:cNvPr id="4" name="Rectangle 3"/>
          <p:cNvSpPr/>
          <p:nvPr/>
        </p:nvSpPr>
        <p:spPr>
          <a:xfrm>
            <a:off x="395536" y="1844824"/>
            <a:ext cx="8208912" cy="584775"/>
          </a:xfrm>
          <a:prstGeom prst="rect">
            <a:avLst/>
          </a:prstGeom>
        </p:spPr>
        <p:txBody>
          <a:bodyPr wrap="square">
            <a:spAutoFit/>
          </a:bodyPr>
          <a:lstStyle/>
          <a:p>
            <a:pPr algn="l"/>
            <a:r>
              <a:rPr lang="en-US" sz="1600" b="1" dirty="0" err="1" smtClean="0">
                <a:solidFill>
                  <a:srgbClr val="1C027C"/>
                </a:solidFill>
              </a:rPr>
              <a:t>Linagliptin</a:t>
            </a:r>
            <a:r>
              <a:rPr lang="en-US" sz="1600" b="1" dirty="0" smtClean="0">
                <a:solidFill>
                  <a:srgbClr val="1C027C"/>
                </a:solidFill>
              </a:rPr>
              <a:t> treatment in subjects with type 2 diabetes with and without mild-to-moderate renal impairment.</a:t>
            </a:r>
            <a:endParaRPr lang="fa-IR" sz="1600" dirty="0"/>
          </a:p>
        </p:txBody>
      </p:sp>
      <p:cxnSp>
        <p:nvCxnSpPr>
          <p:cNvPr id="7" name="Straight Connector 6"/>
          <p:cNvCxnSpPr/>
          <p:nvPr/>
        </p:nvCxnSpPr>
        <p:spPr>
          <a:xfrm>
            <a:off x="323528" y="1628800"/>
            <a:ext cx="8064896" cy="7200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Advancing to Dual Combination and Triple Combination Therapy</a:t>
            </a:r>
            <a:endParaRPr lang="en-US" b="1" dirty="0">
              <a:solidFill>
                <a:srgbClr val="008000"/>
              </a:solidFill>
            </a:endParaRPr>
          </a:p>
        </p:txBody>
      </p:sp>
      <p:sp>
        <p:nvSpPr>
          <p:cNvPr id="3" name="Rectangle 2"/>
          <p:cNvSpPr/>
          <p:nvPr/>
        </p:nvSpPr>
        <p:spPr>
          <a:xfrm>
            <a:off x="251520" y="2060848"/>
            <a:ext cx="8496944" cy="738664"/>
          </a:xfrm>
          <a:prstGeom prst="rect">
            <a:avLst/>
          </a:prstGeom>
        </p:spPr>
        <p:txBody>
          <a:bodyPr wrap="square">
            <a:spAutoFit/>
          </a:bodyPr>
          <a:lstStyle/>
          <a:p>
            <a:pPr algn="l"/>
            <a:r>
              <a:rPr lang="en-US" dirty="0" smtClean="0">
                <a:solidFill>
                  <a:srgbClr val="002060"/>
                </a:solidFill>
              </a:rPr>
              <a:t>If the A1C target is not achieved after approximately </a:t>
            </a:r>
            <a:r>
              <a:rPr lang="en-US" sz="2400" b="1" dirty="0" smtClean="0">
                <a:solidFill>
                  <a:srgbClr val="002060"/>
                </a:solidFill>
              </a:rPr>
              <a:t>3</a:t>
            </a:r>
            <a:r>
              <a:rPr lang="en-US" dirty="0" smtClean="0">
                <a:solidFill>
                  <a:srgbClr val="002060"/>
                </a:solidFill>
              </a:rPr>
              <a:t> months, consider a</a:t>
            </a:r>
          </a:p>
          <a:p>
            <a:pPr algn="l"/>
            <a:r>
              <a:rPr lang="fa-IR" dirty="0" smtClean="0">
                <a:solidFill>
                  <a:srgbClr val="002060"/>
                </a:solidFill>
              </a:rPr>
              <a:t>.</a:t>
            </a:r>
            <a:r>
              <a:rPr lang="en-US" dirty="0" smtClean="0">
                <a:solidFill>
                  <a:srgbClr val="002060"/>
                </a:solidFill>
              </a:rPr>
              <a:t>combination of </a:t>
            </a:r>
            <a:r>
              <a:rPr lang="en-US" dirty="0" err="1" smtClean="0">
                <a:solidFill>
                  <a:srgbClr val="002060"/>
                </a:solidFill>
              </a:rPr>
              <a:t>metformin</a:t>
            </a:r>
            <a:r>
              <a:rPr lang="en-US" dirty="0" smtClean="0">
                <a:solidFill>
                  <a:srgbClr val="002060"/>
                </a:solidFill>
              </a:rPr>
              <a:t> and one of these six treatment options</a:t>
            </a:r>
            <a:endParaRPr lang="fa-IR" dirty="0">
              <a:solidFill>
                <a:srgbClr val="002060"/>
              </a:solidFill>
            </a:endParaRPr>
          </a:p>
        </p:txBody>
      </p:sp>
      <p:sp>
        <p:nvSpPr>
          <p:cNvPr id="5" name="Rectangle 4"/>
          <p:cNvSpPr/>
          <p:nvPr/>
        </p:nvSpPr>
        <p:spPr>
          <a:xfrm>
            <a:off x="179512" y="3212976"/>
            <a:ext cx="8640960" cy="2308324"/>
          </a:xfrm>
          <a:prstGeom prst="rect">
            <a:avLst/>
          </a:prstGeom>
        </p:spPr>
        <p:txBody>
          <a:bodyPr wrap="square">
            <a:spAutoFit/>
          </a:bodyPr>
          <a:lstStyle/>
          <a:p>
            <a:pPr algn="l"/>
            <a:r>
              <a:rPr lang="en-US" dirty="0" smtClean="0"/>
              <a:t>* </a:t>
            </a:r>
            <a:r>
              <a:rPr lang="en-US" dirty="0" smtClean="0">
                <a:solidFill>
                  <a:srgbClr val="002060"/>
                </a:solidFill>
              </a:rPr>
              <a:t>Rapid-acting  </a:t>
            </a:r>
            <a:r>
              <a:rPr lang="en-US" dirty="0" err="1" smtClean="0">
                <a:solidFill>
                  <a:srgbClr val="002060"/>
                </a:solidFill>
              </a:rPr>
              <a:t>secretagogues</a:t>
            </a:r>
            <a:r>
              <a:rPr lang="en-US" dirty="0" smtClean="0">
                <a:solidFill>
                  <a:srgbClr val="002060"/>
                </a:solidFill>
              </a:rPr>
              <a:t> ( </a:t>
            </a:r>
            <a:r>
              <a:rPr lang="en-US" dirty="0" err="1" smtClean="0">
                <a:solidFill>
                  <a:srgbClr val="002060"/>
                </a:solidFill>
              </a:rPr>
              <a:t>meglitinides</a:t>
            </a:r>
            <a:r>
              <a:rPr lang="en-US" dirty="0" smtClean="0">
                <a:solidFill>
                  <a:srgbClr val="002060"/>
                </a:solidFill>
              </a:rPr>
              <a:t>) may be used instead of </a:t>
            </a:r>
            <a:r>
              <a:rPr lang="en-US" dirty="0" err="1" smtClean="0">
                <a:solidFill>
                  <a:srgbClr val="002060"/>
                </a:solidFill>
              </a:rPr>
              <a:t>sulfonylureas</a:t>
            </a:r>
            <a:r>
              <a:rPr lang="en-US" dirty="0" smtClean="0">
                <a:solidFill>
                  <a:srgbClr val="002060"/>
                </a:solidFill>
              </a:rPr>
              <a:t> in patients with irregular meal schedules or who develop late postprandial hypoglycemia on a sulfonylurea </a:t>
            </a:r>
            <a:r>
              <a:rPr lang="en-US" dirty="0" smtClean="0"/>
              <a:t>.</a:t>
            </a:r>
            <a:br>
              <a:rPr lang="en-US" dirty="0" smtClean="0"/>
            </a:br>
            <a:r>
              <a:rPr lang="en-US" dirty="0" smtClean="0"/>
              <a:t> </a:t>
            </a:r>
            <a:br>
              <a:rPr lang="en-US" dirty="0" smtClean="0"/>
            </a:br>
            <a:r>
              <a:rPr lang="en-US" dirty="0" smtClean="0"/>
              <a:t>* </a:t>
            </a:r>
            <a:r>
              <a:rPr lang="en-US" dirty="0" smtClean="0">
                <a:solidFill>
                  <a:srgbClr val="002060"/>
                </a:solidFill>
              </a:rPr>
              <a:t>Other drugs not shown in the </a:t>
            </a:r>
            <a:r>
              <a:rPr lang="pt-BR" dirty="0" smtClean="0">
                <a:solidFill>
                  <a:srgbClr val="002060"/>
                </a:solidFill>
              </a:rPr>
              <a:t>figure (e.g., a-glucosidase inhibitors, colesevelam,</a:t>
            </a:r>
          </a:p>
          <a:p>
            <a:pPr algn="l"/>
            <a:r>
              <a:rPr lang="en-US" dirty="0" err="1" smtClean="0">
                <a:solidFill>
                  <a:srgbClr val="002060"/>
                </a:solidFill>
              </a:rPr>
              <a:t>Bromocriptine</a:t>
            </a:r>
            <a:r>
              <a:rPr lang="en-US" dirty="0" smtClean="0">
                <a:solidFill>
                  <a:srgbClr val="002060"/>
                </a:solidFill>
              </a:rPr>
              <a:t> , </a:t>
            </a:r>
            <a:r>
              <a:rPr lang="en-US" dirty="0" err="1" smtClean="0">
                <a:solidFill>
                  <a:srgbClr val="002060"/>
                </a:solidFill>
              </a:rPr>
              <a:t>pramlintide</a:t>
            </a:r>
            <a:r>
              <a:rPr lang="en-US" dirty="0" smtClean="0">
                <a:solidFill>
                  <a:srgbClr val="002060"/>
                </a:solidFill>
              </a:rPr>
              <a:t> ) </a:t>
            </a:r>
            <a:r>
              <a:rPr lang="en-US" dirty="0" smtClean="0">
                <a:solidFill>
                  <a:srgbClr val="002060"/>
                </a:solidFill>
              </a:rPr>
              <a:t>may be tried in specific situations, but are generally not favored due </a:t>
            </a:r>
            <a:r>
              <a:rPr lang="en-US" dirty="0" smtClean="0">
                <a:solidFill>
                  <a:srgbClr val="002060"/>
                </a:solidFill>
              </a:rPr>
              <a:t>to modest </a:t>
            </a:r>
            <a:r>
              <a:rPr lang="en-US" dirty="0" smtClean="0">
                <a:solidFill>
                  <a:srgbClr val="002060"/>
                </a:solidFill>
              </a:rPr>
              <a:t>efficacy, the frequency of administration , and/or side effects</a:t>
            </a:r>
            <a:r>
              <a:rPr lang="en-US" dirty="0" smtClean="0"/>
              <a:t>.</a:t>
            </a:r>
            <a:endParaRPr lang="fa-IR" dirty="0"/>
          </a:p>
        </p:txBody>
      </p:sp>
      <p:sp>
        <p:nvSpPr>
          <p:cNvPr id="6" name="Isosceles Triangle 5">
            <a:hlinkClick r:id="rId2" action="ppaction://hlinksldjump"/>
          </p:cNvPr>
          <p:cNvSpPr/>
          <p:nvPr/>
        </p:nvSpPr>
        <p:spPr>
          <a:xfrm>
            <a:off x="251520" y="6021288"/>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764704"/>
            <a:ext cx="8676456" cy="1477328"/>
          </a:xfrm>
          <a:prstGeom prst="rect">
            <a:avLst/>
          </a:prstGeom>
        </p:spPr>
        <p:txBody>
          <a:bodyPr wrap="square">
            <a:spAutoFit/>
          </a:bodyPr>
          <a:lstStyle/>
          <a:p>
            <a:pPr algn="l"/>
            <a:r>
              <a:rPr lang="en-US" dirty="0" smtClean="0">
                <a:hlinkClick r:id="rId2" tooltip="Diabetes, obesity &amp; metabolism."/>
              </a:rPr>
              <a:t>Diabetes </a:t>
            </a:r>
            <a:r>
              <a:rPr lang="en-US" dirty="0" err="1" smtClean="0">
                <a:hlinkClick r:id="rId2" tooltip="Diabetes, obesity &amp; metabolism."/>
              </a:rPr>
              <a:t>Obes</a:t>
            </a:r>
            <a:r>
              <a:rPr lang="en-US" dirty="0" smtClean="0">
                <a:hlinkClick r:id="rId2" tooltip="Diabetes, obesity &amp; metabolism."/>
              </a:rPr>
              <a:t> </a:t>
            </a:r>
            <a:r>
              <a:rPr lang="en-US" dirty="0" err="1" smtClean="0">
                <a:hlinkClick r:id="rId2" tooltip="Diabetes, obesity &amp; metabolism."/>
              </a:rPr>
              <a:t>Metab</a:t>
            </a:r>
            <a:r>
              <a:rPr lang="en-US" dirty="0" smtClean="0">
                <a:hlinkClick r:id="rId2" tooltip="Diabetes, obesity &amp; metabolism."/>
              </a:rPr>
              <a:t>.</a:t>
            </a:r>
            <a:r>
              <a:rPr lang="en-US" dirty="0" smtClean="0"/>
              <a:t> 2014 May;16(5):457-66. </a:t>
            </a:r>
            <a:r>
              <a:rPr lang="en-US" dirty="0" err="1" smtClean="0"/>
              <a:t>doi</a:t>
            </a:r>
            <a:r>
              <a:rPr lang="en-US" dirty="0" smtClean="0"/>
              <a:t>: 10.1111/dom.12244. </a:t>
            </a:r>
            <a:r>
              <a:rPr lang="en-US" dirty="0" err="1" smtClean="0"/>
              <a:t>Epub</a:t>
            </a:r>
            <a:r>
              <a:rPr lang="en-US" dirty="0" smtClean="0"/>
              <a:t> 2013 Dec 29.</a:t>
            </a:r>
          </a:p>
          <a:p>
            <a:pPr algn="l"/>
            <a:r>
              <a:rPr lang="en-US" b="1" dirty="0" smtClean="0"/>
              <a:t>Efficacy and safety of sodium glucose co-transport-2 inhibitors in type 2 diabetes: a meta-analysis of randomized clinical trials.</a:t>
            </a:r>
          </a:p>
          <a:p>
            <a:pPr algn="l"/>
            <a:r>
              <a:rPr lang="en-US" dirty="0" err="1" smtClean="0">
                <a:hlinkClick r:id="rId3"/>
              </a:rPr>
              <a:t>Monami</a:t>
            </a:r>
            <a:r>
              <a:rPr lang="en-US" dirty="0" smtClean="0">
                <a:hlinkClick r:id="rId3"/>
              </a:rPr>
              <a:t> M</a:t>
            </a:r>
            <a:r>
              <a:rPr lang="en-US" baseline="30000" dirty="0" smtClean="0"/>
              <a:t>1</a:t>
            </a:r>
            <a:r>
              <a:rPr lang="en-US" dirty="0" smtClean="0"/>
              <a:t>, </a:t>
            </a:r>
            <a:r>
              <a:rPr lang="en-US" dirty="0" err="1" smtClean="0">
                <a:hlinkClick r:id="rId4"/>
              </a:rPr>
              <a:t>Nardini</a:t>
            </a:r>
            <a:r>
              <a:rPr lang="en-US" dirty="0" smtClean="0">
                <a:hlinkClick r:id="rId4"/>
              </a:rPr>
              <a:t> C</a:t>
            </a:r>
            <a:r>
              <a:rPr lang="en-US" dirty="0" smtClean="0"/>
              <a:t>, </a:t>
            </a:r>
            <a:r>
              <a:rPr lang="en-US" dirty="0" err="1" smtClean="0">
                <a:hlinkClick r:id="rId5"/>
              </a:rPr>
              <a:t>Mannucci</a:t>
            </a:r>
            <a:r>
              <a:rPr lang="en-US" dirty="0" smtClean="0">
                <a:hlinkClick r:id="rId5"/>
              </a:rPr>
              <a:t> E</a:t>
            </a:r>
            <a:r>
              <a:rPr lang="en-US" dirty="0" smtClean="0"/>
              <a:t>.</a:t>
            </a:r>
            <a:endParaRPr lang="en-US" dirty="0"/>
          </a:p>
        </p:txBody>
      </p:sp>
      <p:sp>
        <p:nvSpPr>
          <p:cNvPr id="4" name="Rectangle 3"/>
          <p:cNvSpPr/>
          <p:nvPr/>
        </p:nvSpPr>
        <p:spPr>
          <a:xfrm>
            <a:off x="0" y="2492896"/>
            <a:ext cx="8568952" cy="3877985"/>
          </a:xfrm>
          <a:prstGeom prst="rect">
            <a:avLst/>
          </a:prstGeom>
        </p:spPr>
        <p:txBody>
          <a:bodyPr wrap="square">
            <a:spAutoFit/>
          </a:bodyPr>
          <a:lstStyle/>
          <a:p>
            <a:pPr algn="l"/>
            <a:r>
              <a:rPr lang="en-US" b="1" dirty="0" smtClean="0"/>
              <a:t>Abstract</a:t>
            </a:r>
            <a:endParaRPr lang="en-US" sz="1200" b="1" dirty="0" smtClean="0"/>
          </a:p>
          <a:p>
            <a:pPr algn="l"/>
            <a:r>
              <a:rPr lang="en-US" sz="1200" b="1" dirty="0" smtClean="0"/>
              <a:t>AIMS: </a:t>
            </a:r>
          </a:p>
          <a:p>
            <a:pPr algn="l"/>
            <a:r>
              <a:rPr lang="en-US" sz="1200" dirty="0" smtClean="0"/>
              <a:t>Sodium glucose co-transport-2 (SGLT-2) inhibitors, a new class of glucose-lowering agents, reduce tubular glucose </a:t>
            </a:r>
            <a:r>
              <a:rPr lang="en-US" sz="1200" dirty="0" err="1" smtClean="0"/>
              <a:t>reabsorption</a:t>
            </a:r>
            <a:r>
              <a:rPr lang="en-US" sz="1200" dirty="0" smtClean="0"/>
              <a:t>, producing a reduction of blood glucose without stimulating insulin release. The aim of the present meta-analysis is the assessment of the overall efficacy and safety profile of these drugs.</a:t>
            </a:r>
          </a:p>
          <a:p>
            <a:pPr algn="l"/>
            <a:r>
              <a:rPr lang="en-US" sz="1200" b="1" dirty="0" smtClean="0"/>
              <a:t>METHODS: </a:t>
            </a:r>
          </a:p>
          <a:p>
            <a:pPr algn="l"/>
            <a:r>
              <a:rPr lang="en-US" sz="1200" dirty="0" smtClean="0"/>
              <a:t>A meta-analysis was performed including all trials with a duration of at least 12 weeks, comparing a SGLT-2 inhibitor with a non-SGLT-2 inhibitor agent in type 2 diabetes. The principal outcome of this analysis was the effect of SGLT-2 inhibitors on HbA1c at 12, 24 and 52 weeks. </a:t>
            </a:r>
            <a:r>
              <a:rPr lang="en-US" sz="1200" dirty="0" err="1" smtClean="0"/>
              <a:t>Hypoglycaemia</a:t>
            </a:r>
            <a:r>
              <a:rPr lang="en-US" sz="1200" dirty="0" smtClean="0"/>
              <a:t>, genital and urinary infections were retrieved and combined to calculate Mantel-</a:t>
            </a:r>
            <a:r>
              <a:rPr lang="en-US" sz="1200" dirty="0" err="1" smtClean="0"/>
              <a:t>Haenszel</a:t>
            </a:r>
            <a:r>
              <a:rPr lang="en-US" sz="1200" dirty="0" smtClean="0"/>
              <a:t> odds ratio (MH-OR). Furthermore, data on body mass index (BMI), endpoint fasting plasma glucose, systolic and diastolic blood pressure, </a:t>
            </a:r>
            <a:r>
              <a:rPr lang="en-US" sz="1200" dirty="0" err="1" smtClean="0"/>
              <a:t>creatinine</a:t>
            </a:r>
            <a:r>
              <a:rPr lang="en-US" sz="1200" dirty="0" smtClean="0"/>
              <a:t>, </a:t>
            </a:r>
            <a:r>
              <a:rPr lang="en-US" sz="1200" dirty="0" err="1" smtClean="0"/>
              <a:t>hematocrit</a:t>
            </a:r>
            <a:r>
              <a:rPr lang="en-US" sz="1200" dirty="0" smtClean="0"/>
              <a:t> and lipid profile were collected.</a:t>
            </a:r>
          </a:p>
          <a:p>
            <a:pPr algn="l"/>
            <a:r>
              <a:rPr lang="en-US" sz="1200" b="1" dirty="0" smtClean="0"/>
              <a:t>RESULTS: </a:t>
            </a:r>
          </a:p>
          <a:p>
            <a:pPr algn="l"/>
            <a:r>
              <a:rPr lang="en-US" sz="1200" dirty="0" smtClean="0"/>
              <a:t>Among placebo-controlled trials, HbA1c reduction at 12, 24 and 52 weeks was 0.5 [0.4; 0.6], 0.6 [0.6; 0.5] and 0.6 [0.7; 0.5]%. In placebo-controlled studies, 24-week reduction of HbA1c with SGLT-2 inhibitors was greater in trials enrolling patients with a lower mean age and duration of diabetes, and a higher baseline BMI, HbA1c and fasting glucose. In placebo-controlled trials, SGLT-2 inhibitors determined a weight loss during the first 24 weeks, which was maintained up to 52 weeks.</a:t>
            </a:r>
          </a:p>
          <a:p>
            <a:pPr algn="l"/>
            <a:r>
              <a:rPr lang="en-US" sz="1200" b="1" dirty="0" smtClean="0"/>
              <a:t>CONCLUSIONS: </a:t>
            </a:r>
          </a:p>
          <a:p>
            <a:pPr algn="l"/>
            <a:r>
              <a:rPr lang="en-US" sz="1200" dirty="0" smtClean="0"/>
              <a:t>SGLT-2 inhibitors are effective in the treatment of type 2 diabetes, providing additional benefits, such as weight loss, reduction of blood pressure and increase in high-density lipoprotein (HDL)-cholesterol. Apart from genital and urinary infections, rather frequent but usually mild, SGLT-2 inhibitors appear to be well tolerated.</a:t>
            </a:r>
            <a:endParaRPr lang="en-US" sz="1200" dirty="0"/>
          </a:p>
        </p:txBody>
      </p:sp>
      <p:cxnSp>
        <p:nvCxnSpPr>
          <p:cNvPr id="6" name="Straight Arrow Connector 5">
            <a:hlinkClick r:id="rId6" action="ppaction://hlinksldjump"/>
          </p:cNvPr>
          <p:cNvCxnSpPr/>
          <p:nvPr/>
        </p:nvCxnSpPr>
        <p:spPr>
          <a:xfrm>
            <a:off x="251520" y="659735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2348880"/>
            <a:ext cx="3888432" cy="4248472"/>
          </a:xfrm>
        </p:spPr>
        <p:txBody>
          <a:bodyPr>
            <a:normAutofit fontScale="47500" lnSpcReduction="20000"/>
          </a:bodyPr>
          <a:lstStyle/>
          <a:p>
            <a:pPr algn="ctr">
              <a:buNone/>
            </a:pPr>
            <a:r>
              <a:rPr lang="en-US" sz="3600" b="1" u="sng" dirty="0" smtClean="0">
                <a:solidFill>
                  <a:srgbClr val="0070C0"/>
                </a:solidFill>
              </a:rPr>
              <a:t>2015</a:t>
            </a:r>
            <a:endParaRPr lang="fa-IR" sz="3600" b="1" u="sng" dirty="0" smtClean="0">
              <a:solidFill>
                <a:srgbClr val="0070C0"/>
              </a:solidFill>
            </a:endParaRPr>
          </a:p>
          <a:p>
            <a:pPr algn="l">
              <a:buNone/>
            </a:pPr>
            <a:r>
              <a:rPr lang="en-US" sz="4100" b="1" dirty="0" smtClean="0">
                <a:solidFill>
                  <a:srgbClr val="008000"/>
                </a:solidFill>
              </a:rPr>
              <a:t>*</a:t>
            </a:r>
            <a:r>
              <a:rPr lang="en-US" sz="4000" b="1" dirty="0" smtClean="0">
                <a:solidFill>
                  <a:srgbClr val="002060"/>
                </a:solidFill>
                <a:latin typeface="22"/>
              </a:rPr>
              <a:t>Testing to assess risk for future  diabetes in asymptomatic people should be considered </a:t>
            </a:r>
            <a:r>
              <a:rPr lang="fa-IR" sz="4000" b="1" dirty="0" smtClean="0">
                <a:solidFill>
                  <a:srgbClr val="002060"/>
                </a:solidFill>
                <a:latin typeface="22"/>
              </a:rPr>
              <a:t> </a:t>
            </a:r>
            <a:r>
              <a:rPr lang="en-US" sz="4000" b="1" dirty="0" smtClean="0">
                <a:solidFill>
                  <a:srgbClr val="002060"/>
                </a:solidFill>
                <a:latin typeface="22"/>
              </a:rPr>
              <a:t>in adults of any age who are overweight or obese (BMI &gt;25 kg/m2 or </a:t>
            </a:r>
            <a:r>
              <a:rPr lang="en-US" sz="4000" b="1" dirty="0" smtClean="0">
                <a:solidFill>
                  <a:schemeClr val="tx2">
                    <a:lumMod val="75000"/>
                  </a:schemeClr>
                </a:solidFill>
                <a:latin typeface="22"/>
                <a:hlinkClick r:id="rId2" action="ppaction://hlinksldjump"/>
              </a:rPr>
              <a:t>&gt;23 kg/m2 in Asian Americans</a:t>
            </a:r>
            <a:r>
              <a:rPr lang="en-US" sz="4000" b="1" dirty="0" smtClean="0">
                <a:solidFill>
                  <a:srgbClr val="002060"/>
                </a:solidFill>
                <a:latin typeface="22"/>
              </a:rPr>
              <a:t>) and who have one or more additional risk factors for diabetes. For all patients, particularly those who are overweight or obese, testing should begin at age 45 years</a:t>
            </a:r>
            <a:r>
              <a:rPr lang="en-US" sz="4000" b="1" dirty="0" smtClean="0">
                <a:latin typeface="22"/>
              </a:rPr>
              <a:t>. </a:t>
            </a:r>
            <a:r>
              <a:rPr lang="en-US" sz="4000" b="1" dirty="0" smtClean="0">
                <a:solidFill>
                  <a:srgbClr val="002060"/>
                </a:solidFill>
                <a:latin typeface="22"/>
              </a:rPr>
              <a:t>B</a:t>
            </a:r>
          </a:p>
        </p:txBody>
      </p:sp>
      <p:sp>
        <p:nvSpPr>
          <p:cNvPr id="4" name="Content Placeholder 3"/>
          <p:cNvSpPr>
            <a:spLocks noGrp="1"/>
          </p:cNvSpPr>
          <p:nvPr>
            <p:ph sz="half" idx="2"/>
          </p:nvPr>
        </p:nvSpPr>
        <p:spPr>
          <a:xfrm>
            <a:off x="4932040" y="2286000"/>
            <a:ext cx="3657600" cy="4572000"/>
          </a:xfrm>
        </p:spPr>
        <p:txBody>
          <a:bodyPr>
            <a:normAutofit fontScale="47500" lnSpcReduction="20000"/>
          </a:bodyPr>
          <a:lstStyle/>
          <a:p>
            <a:pPr algn="ctr">
              <a:buNone/>
            </a:pPr>
            <a:r>
              <a:rPr lang="en-US" sz="3600" b="1" u="sng" dirty="0" smtClean="0">
                <a:solidFill>
                  <a:schemeClr val="tx2">
                    <a:lumMod val="60000"/>
                    <a:lumOff val="40000"/>
                  </a:schemeClr>
                </a:solidFill>
              </a:rPr>
              <a:t>2014</a:t>
            </a:r>
          </a:p>
          <a:p>
            <a:pPr algn="l">
              <a:buNone/>
            </a:pPr>
            <a:r>
              <a:rPr lang="en-US" sz="4200" b="1" dirty="0" smtClean="0">
                <a:solidFill>
                  <a:schemeClr val="bg1">
                    <a:lumMod val="50000"/>
                  </a:schemeClr>
                </a:solidFill>
              </a:rPr>
              <a:t>*</a:t>
            </a:r>
            <a:r>
              <a:rPr lang="en-US" sz="4200" dirty="0" smtClean="0">
                <a:solidFill>
                  <a:schemeClr val="bg1">
                    <a:lumMod val="50000"/>
                  </a:schemeClr>
                </a:solidFill>
              </a:rPr>
              <a:t>Testing </a:t>
            </a:r>
            <a:r>
              <a:rPr lang="en-US" sz="4200" dirty="0">
                <a:solidFill>
                  <a:schemeClr val="bg1">
                    <a:lumMod val="50000"/>
                  </a:schemeClr>
                </a:solidFill>
              </a:rPr>
              <a:t>to detect type 2 diabetes </a:t>
            </a:r>
            <a:r>
              <a:rPr lang="en-US" sz="4200" dirty="0" smtClean="0">
                <a:solidFill>
                  <a:schemeClr val="bg1">
                    <a:lumMod val="50000"/>
                  </a:schemeClr>
                </a:solidFill>
              </a:rPr>
              <a:t>and </a:t>
            </a:r>
            <a:r>
              <a:rPr lang="en-US" sz="4200" dirty="0" err="1" smtClean="0">
                <a:solidFill>
                  <a:schemeClr val="bg1">
                    <a:lumMod val="50000"/>
                  </a:schemeClr>
                </a:solidFill>
              </a:rPr>
              <a:t>prediabetes</a:t>
            </a:r>
            <a:r>
              <a:rPr lang="en-US" sz="4200" dirty="0" smtClean="0">
                <a:solidFill>
                  <a:schemeClr val="bg1">
                    <a:lumMod val="50000"/>
                  </a:schemeClr>
                </a:solidFill>
              </a:rPr>
              <a:t> in asymptomatic people should </a:t>
            </a:r>
            <a:r>
              <a:rPr lang="en-US" sz="4200" dirty="0">
                <a:solidFill>
                  <a:schemeClr val="bg1">
                    <a:lumMod val="50000"/>
                  </a:schemeClr>
                </a:solidFill>
              </a:rPr>
              <a:t>be considered in adults of </a:t>
            </a:r>
            <a:r>
              <a:rPr lang="en-US" sz="4200" dirty="0" smtClean="0">
                <a:solidFill>
                  <a:schemeClr val="bg1">
                    <a:lumMod val="50000"/>
                  </a:schemeClr>
                </a:solidFill>
              </a:rPr>
              <a:t>any age </a:t>
            </a:r>
            <a:r>
              <a:rPr lang="en-US" sz="4200" dirty="0">
                <a:solidFill>
                  <a:schemeClr val="bg1">
                    <a:lumMod val="50000"/>
                  </a:schemeClr>
                </a:solidFill>
              </a:rPr>
              <a:t>who are overweight or </a:t>
            </a:r>
            <a:r>
              <a:rPr lang="en-US" sz="4200" dirty="0" smtClean="0">
                <a:solidFill>
                  <a:schemeClr val="bg1">
                    <a:lumMod val="50000"/>
                  </a:schemeClr>
                </a:solidFill>
              </a:rPr>
              <a:t>obese (BMI </a:t>
            </a:r>
            <a:r>
              <a:rPr lang="en-US" sz="4200" b="1" dirty="0" smtClean="0">
                <a:solidFill>
                  <a:srgbClr val="002060"/>
                </a:solidFill>
              </a:rPr>
              <a:t>&gt;25 </a:t>
            </a:r>
            <a:r>
              <a:rPr lang="en-US" sz="4200" dirty="0">
                <a:solidFill>
                  <a:schemeClr val="bg1">
                    <a:lumMod val="50000"/>
                  </a:schemeClr>
                </a:solidFill>
              </a:rPr>
              <a:t>kg/m2) and who have </a:t>
            </a:r>
            <a:r>
              <a:rPr lang="en-US" sz="4200" dirty="0" smtClean="0">
                <a:solidFill>
                  <a:schemeClr val="bg1">
                    <a:lumMod val="50000"/>
                  </a:schemeClr>
                </a:solidFill>
              </a:rPr>
              <a:t>one or </a:t>
            </a:r>
            <a:r>
              <a:rPr lang="en-US" sz="4200" dirty="0">
                <a:solidFill>
                  <a:schemeClr val="bg1">
                    <a:lumMod val="50000"/>
                  </a:schemeClr>
                </a:solidFill>
              </a:rPr>
              <a:t>more additional risk factors </a:t>
            </a:r>
            <a:r>
              <a:rPr lang="en-US" sz="4200" dirty="0" smtClean="0">
                <a:solidFill>
                  <a:schemeClr val="bg1">
                    <a:lumMod val="50000"/>
                  </a:schemeClr>
                </a:solidFill>
              </a:rPr>
              <a:t>for diabetes. </a:t>
            </a:r>
            <a:r>
              <a:rPr lang="en-US" sz="4200" dirty="0">
                <a:solidFill>
                  <a:schemeClr val="bg1">
                    <a:lumMod val="50000"/>
                  </a:schemeClr>
                </a:solidFill>
              </a:rPr>
              <a:t>In those </a:t>
            </a:r>
            <a:r>
              <a:rPr lang="en-US" sz="4200" dirty="0" smtClean="0">
                <a:solidFill>
                  <a:schemeClr val="bg1">
                    <a:lumMod val="50000"/>
                  </a:schemeClr>
                </a:solidFill>
              </a:rPr>
              <a:t>without these </a:t>
            </a:r>
            <a:r>
              <a:rPr lang="en-US" sz="4200" dirty="0">
                <a:solidFill>
                  <a:schemeClr val="bg1">
                    <a:lumMod val="50000"/>
                  </a:schemeClr>
                </a:solidFill>
              </a:rPr>
              <a:t>risk factors, testing </a:t>
            </a:r>
            <a:r>
              <a:rPr lang="en-US" sz="4200" dirty="0" smtClean="0">
                <a:solidFill>
                  <a:schemeClr val="bg1">
                    <a:lumMod val="50000"/>
                  </a:schemeClr>
                </a:solidFill>
              </a:rPr>
              <a:t>should begin </a:t>
            </a:r>
            <a:r>
              <a:rPr lang="en-US" sz="4200" dirty="0">
                <a:solidFill>
                  <a:schemeClr val="bg1">
                    <a:lumMod val="50000"/>
                  </a:schemeClr>
                </a:solidFill>
              </a:rPr>
              <a:t>at age 45 years</a:t>
            </a:r>
            <a:r>
              <a:rPr lang="en-US" sz="4200" dirty="0"/>
              <a:t>. </a:t>
            </a:r>
            <a:r>
              <a:rPr lang="en-US" sz="4200" b="1" dirty="0">
                <a:solidFill>
                  <a:srgbClr val="FF0000"/>
                </a:solidFill>
              </a:rPr>
              <a:t>B</a:t>
            </a:r>
            <a:endParaRPr lang="fa-IR" sz="4200" b="1" dirty="0">
              <a:solidFill>
                <a:srgbClr val="FF0000"/>
              </a:solidFill>
            </a:endParaRPr>
          </a:p>
        </p:txBody>
      </p:sp>
      <p:sp>
        <p:nvSpPr>
          <p:cNvPr id="5" name="Rectangle 4"/>
          <p:cNvSpPr/>
          <p:nvPr/>
        </p:nvSpPr>
        <p:spPr>
          <a:xfrm>
            <a:off x="251520" y="404664"/>
            <a:ext cx="8712968" cy="830997"/>
          </a:xfrm>
          <a:prstGeom prst="rect">
            <a:avLst/>
          </a:prstGeom>
        </p:spPr>
        <p:txBody>
          <a:bodyPr wrap="square">
            <a:spAutoFit/>
          </a:bodyPr>
          <a:lstStyle/>
          <a:p>
            <a:pPr algn="ctr"/>
            <a:r>
              <a:rPr lang="en-US" sz="2400" b="1" dirty="0" smtClean="0">
                <a:solidFill>
                  <a:srgbClr val="008000"/>
                </a:solidFill>
                <a:effectLst>
                  <a:outerShdw blurRad="38100" dist="38100" dir="2700000" algn="tl">
                    <a:srgbClr val="000000">
                      <a:alpha val="43137"/>
                    </a:srgbClr>
                  </a:outerShdw>
                </a:effectLst>
              </a:rPr>
              <a:t>Recommendations: </a:t>
            </a:r>
          </a:p>
          <a:p>
            <a:pPr algn="ctr"/>
            <a:r>
              <a:rPr lang="en-US" sz="2400" b="1" dirty="0" smtClean="0">
                <a:solidFill>
                  <a:srgbClr val="008000"/>
                </a:solidFill>
                <a:effectLst>
                  <a:outerShdw blurRad="38100" dist="38100" dir="2700000" algn="tl">
                    <a:srgbClr val="000000">
                      <a:alpha val="43137"/>
                    </a:srgbClr>
                  </a:outerShdw>
                </a:effectLst>
              </a:rPr>
              <a:t>Testing for Diabetes in Asymptomatic Patients</a:t>
            </a:r>
            <a:endParaRPr lang="fa-IR" sz="2400" b="1" dirty="0">
              <a:solidFill>
                <a:srgbClr val="008000"/>
              </a:solidFill>
              <a:effectLst>
                <a:outerShdw blurRad="38100" dist="38100" dir="2700000" algn="tl">
                  <a:srgbClr val="000000">
                    <a:alpha val="43137"/>
                  </a:srgbClr>
                </a:outerShdw>
              </a:effectLst>
            </a:endParaRPr>
          </a:p>
        </p:txBody>
      </p:sp>
      <p:sp>
        <p:nvSpPr>
          <p:cNvPr id="9" name="Isosceles Triangle 8">
            <a:hlinkClick r:id="rId3" action="ppaction://hlinksldjump"/>
          </p:cNvPr>
          <p:cNvSpPr/>
          <p:nvPr/>
        </p:nvSpPr>
        <p:spPr>
          <a:xfrm>
            <a:off x="251520" y="6381328"/>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040" y="476672"/>
            <a:ext cx="8640960" cy="1477328"/>
          </a:xfrm>
          <a:prstGeom prst="rect">
            <a:avLst/>
          </a:prstGeom>
        </p:spPr>
        <p:txBody>
          <a:bodyPr wrap="square">
            <a:spAutoFit/>
          </a:bodyPr>
          <a:lstStyle/>
          <a:p>
            <a:pPr algn="l"/>
            <a:r>
              <a:rPr lang="en-US" dirty="0" smtClean="0">
                <a:hlinkClick r:id="rId2" tooltip="Diabetes, obesity &amp; metabolism."/>
              </a:rPr>
              <a:t>Diabetes </a:t>
            </a:r>
            <a:r>
              <a:rPr lang="en-US" dirty="0" err="1" smtClean="0">
                <a:hlinkClick r:id="rId2" tooltip="Diabetes, obesity &amp; metabolism."/>
              </a:rPr>
              <a:t>Obes</a:t>
            </a:r>
            <a:r>
              <a:rPr lang="en-US" dirty="0" smtClean="0">
                <a:hlinkClick r:id="rId2" tooltip="Diabetes, obesity &amp; metabolism."/>
              </a:rPr>
              <a:t> </a:t>
            </a:r>
            <a:r>
              <a:rPr lang="en-US" dirty="0" err="1" smtClean="0">
                <a:hlinkClick r:id="rId2" tooltip="Diabetes, obesity &amp; metabolism."/>
              </a:rPr>
              <a:t>Metab</a:t>
            </a:r>
            <a:r>
              <a:rPr lang="en-US" dirty="0" smtClean="0">
                <a:hlinkClick r:id="rId2" tooltip="Diabetes, obesity &amp; metabolism."/>
              </a:rPr>
              <a:t>.</a:t>
            </a:r>
            <a:r>
              <a:rPr lang="en-US" dirty="0" smtClean="0"/>
              <a:t> 2014 May;16(5):433-42. </a:t>
            </a:r>
            <a:r>
              <a:rPr lang="en-US" dirty="0" err="1" smtClean="0"/>
              <a:t>doi</a:t>
            </a:r>
            <a:r>
              <a:rPr lang="en-US" dirty="0" smtClean="0"/>
              <a:t>: 10.1111/dom.12239. </a:t>
            </a:r>
            <a:r>
              <a:rPr lang="en-US" dirty="0" err="1" smtClean="0"/>
              <a:t>Epub</a:t>
            </a:r>
            <a:r>
              <a:rPr lang="en-US" dirty="0" smtClean="0"/>
              <a:t> 2013 Dec 16.</a:t>
            </a:r>
          </a:p>
          <a:p>
            <a:pPr algn="l"/>
            <a:r>
              <a:rPr lang="en-US" b="1" dirty="0" err="1" smtClean="0"/>
              <a:t>Dapagliflozin</a:t>
            </a:r>
            <a:r>
              <a:rPr lang="en-US" b="1" dirty="0" smtClean="0"/>
              <a:t> compared with other oral anti-diabetes treatments when added to </a:t>
            </a:r>
            <a:r>
              <a:rPr lang="en-US" b="1" dirty="0" err="1" smtClean="0"/>
              <a:t>metformin</a:t>
            </a:r>
            <a:r>
              <a:rPr lang="en-US" b="1" dirty="0" smtClean="0"/>
              <a:t> </a:t>
            </a:r>
            <a:r>
              <a:rPr lang="en-US" b="1" dirty="0" err="1" smtClean="0"/>
              <a:t>monotherapy</a:t>
            </a:r>
            <a:r>
              <a:rPr lang="en-US" b="1" dirty="0" smtClean="0"/>
              <a:t>: a systematic review and network meta-analysis.</a:t>
            </a:r>
          </a:p>
          <a:p>
            <a:pPr algn="l"/>
            <a:r>
              <a:rPr lang="en-US" dirty="0" smtClean="0">
                <a:hlinkClick r:id="rId3"/>
              </a:rPr>
              <a:t>Goring S</a:t>
            </a:r>
            <a:r>
              <a:rPr lang="en-US" baseline="30000" dirty="0" smtClean="0"/>
              <a:t>1</a:t>
            </a:r>
            <a:r>
              <a:rPr lang="en-US" dirty="0" smtClean="0"/>
              <a:t>, </a:t>
            </a:r>
            <a:r>
              <a:rPr lang="en-US" dirty="0" smtClean="0">
                <a:hlinkClick r:id="rId4"/>
              </a:rPr>
              <a:t>Hawkins N</a:t>
            </a:r>
            <a:r>
              <a:rPr lang="en-US" dirty="0" smtClean="0"/>
              <a:t>, </a:t>
            </a:r>
            <a:r>
              <a:rPr lang="en-US" dirty="0" err="1" smtClean="0">
                <a:hlinkClick r:id="rId5"/>
              </a:rPr>
              <a:t>Wygant</a:t>
            </a:r>
            <a:r>
              <a:rPr lang="en-US" dirty="0" smtClean="0">
                <a:hlinkClick r:id="rId5"/>
              </a:rPr>
              <a:t> G</a:t>
            </a:r>
            <a:r>
              <a:rPr lang="en-US" dirty="0" smtClean="0"/>
              <a:t>, </a:t>
            </a:r>
            <a:r>
              <a:rPr lang="en-US" dirty="0" err="1" smtClean="0">
                <a:hlinkClick r:id="rId6"/>
              </a:rPr>
              <a:t>Roudaut</a:t>
            </a:r>
            <a:r>
              <a:rPr lang="en-US" dirty="0" smtClean="0">
                <a:hlinkClick r:id="rId6"/>
              </a:rPr>
              <a:t> M</a:t>
            </a:r>
            <a:r>
              <a:rPr lang="en-US" dirty="0" smtClean="0"/>
              <a:t>, </a:t>
            </a:r>
            <a:r>
              <a:rPr lang="en-US" dirty="0" smtClean="0">
                <a:hlinkClick r:id="rId7"/>
              </a:rPr>
              <a:t>Townsend R</a:t>
            </a:r>
            <a:r>
              <a:rPr lang="en-US" dirty="0" smtClean="0"/>
              <a:t>, </a:t>
            </a:r>
            <a:r>
              <a:rPr lang="en-US" dirty="0" smtClean="0">
                <a:hlinkClick r:id="rId8"/>
              </a:rPr>
              <a:t>Wood I</a:t>
            </a:r>
            <a:r>
              <a:rPr lang="en-US" dirty="0" smtClean="0"/>
              <a:t>, </a:t>
            </a:r>
            <a:r>
              <a:rPr lang="en-US" dirty="0" smtClean="0">
                <a:hlinkClick r:id="rId9"/>
              </a:rPr>
              <a:t>Barnett AH</a:t>
            </a:r>
            <a:r>
              <a:rPr lang="en-US" dirty="0" smtClean="0"/>
              <a:t>.</a:t>
            </a:r>
            <a:endParaRPr lang="en-US" dirty="0"/>
          </a:p>
        </p:txBody>
      </p:sp>
      <p:sp>
        <p:nvSpPr>
          <p:cNvPr id="4" name="Rectangle 3"/>
          <p:cNvSpPr/>
          <p:nvPr/>
        </p:nvSpPr>
        <p:spPr>
          <a:xfrm>
            <a:off x="395536" y="2204864"/>
            <a:ext cx="8496944" cy="4154984"/>
          </a:xfrm>
          <a:prstGeom prst="rect">
            <a:avLst/>
          </a:prstGeom>
        </p:spPr>
        <p:txBody>
          <a:bodyPr wrap="square">
            <a:spAutoFit/>
          </a:bodyPr>
          <a:lstStyle/>
          <a:p>
            <a:pPr algn="l"/>
            <a:r>
              <a:rPr lang="en-US" b="1" dirty="0" smtClean="0"/>
              <a:t>Abstract</a:t>
            </a:r>
            <a:endParaRPr lang="en-US" sz="1200" b="1" dirty="0" smtClean="0"/>
          </a:p>
          <a:p>
            <a:pPr algn="l"/>
            <a:r>
              <a:rPr lang="en-US" sz="1200" b="1" dirty="0" smtClean="0"/>
              <a:t>AIMS: </a:t>
            </a:r>
          </a:p>
          <a:p>
            <a:pPr algn="l"/>
            <a:r>
              <a:rPr lang="en-US" sz="1200" dirty="0" smtClean="0"/>
              <a:t>Indirect evidence from randomized controlled trials (RCTs) was used to estimate the effect of </a:t>
            </a:r>
            <a:r>
              <a:rPr lang="en-US" sz="1200" dirty="0" err="1" smtClean="0"/>
              <a:t>dapagliflozin</a:t>
            </a:r>
            <a:r>
              <a:rPr lang="en-US" sz="1200" dirty="0" smtClean="0"/>
              <a:t>, a new agent with a novel mechanism of action (SGLT-2 inhibition), relative to other anti-diabetes therapies after 1 year of treatment.</a:t>
            </a:r>
          </a:p>
          <a:p>
            <a:pPr algn="l"/>
            <a:r>
              <a:rPr lang="en-US" sz="1200" b="1" dirty="0" smtClean="0"/>
              <a:t>METHODS: </a:t>
            </a:r>
          </a:p>
          <a:p>
            <a:pPr algn="l"/>
            <a:r>
              <a:rPr lang="en-US" sz="1200" dirty="0" smtClean="0"/>
              <a:t>A systematic literature review and Bayesian network meta-analysis (NMA) of RCTs involving anti-diabetes treatments added to </a:t>
            </a:r>
            <a:r>
              <a:rPr lang="en-US" sz="1200" dirty="0" err="1" smtClean="0"/>
              <a:t>metformin</a:t>
            </a:r>
            <a:r>
              <a:rPr lang="en-US" sz="1200" dirty="0" smtClean="0"/>
              <a:t> were conducted. RCTs enrolling subjects with type 2 diabetes inadequately controlled on </a:t>
            </a:r>
            <a:r>
              <a:rPr lang="en-US" sz="1200" dirty="0" err="1" smtClean="0"/>
              <a:t>metformin</a:t>
            </a:r>
            <a:r>
              <a:rPr lang="en-US" sz="1200" dirty="0" smtClean="0"/>
              <a:t> </a:t>
            </a:r>
            <a:r>
              <a:rPr lang="en-US" sz="1200" dirty="0" err="1" smtClean="0"/>
              <a:t>monotherapy</a:t>
            </a:r>
            <a:r>
              <a:rPr lang="en-US" sz="1200" dirty="0" smtClean="0"/>
              <a:t> were included. Comparators included </a:t>
            </a:r>
            <a:r>
              <a:rPr lang="en-US" sz="1200" dirty="0" err="1" smtClean="0"/>
              <a:t>dipeptidyl</a:t>
            </a:r>
            <a:r>
              <a:rPr lang="en-US" sz="1200" dirty="0" smtClean="0"/>
              <a:t> peptidase-4 (DPP-4) inhibitors, </a:t>
            </a:r>
            <a:r>
              <a:rPr lang="en-US" sz="1200" dirty="0" err="1" smtClean="0"/>
              <a:t>thiazolidinediones</a:t>
            </a:r>
            <a:r>
              <a:rPr lang="en-US" sz="1200" dirty="0" smtClean="0"/>
              <a:t> (TZDs), </a:t>
            </a:r>
            <a:r>
              <a:rPr lang="en-US" sz="1200" dirty="0" err="1" smtClean="0"/>
              <a:t>sulphonylureas</a:t>
            </a:r>
            <a:r>
              <a:rPr lang="en-US" sz="1200" dirty="0" smtClean="0"/>
              <a:t>, glucagon-like peptide-1 (GLP-1) analogues and </a:t>
            </a:r>
            <a:r>
              <a:rPr lang="en-US" sz="1200" dirty="0" err="1" smtClean="0"/>
              <a:t>dapagliflozin</a:t>
            </a:r>
            <a:r>
              <a:rPr lang="en-US" sz="1200" dirty="0" smtClean="0"/>
              <a:t>. Outcomes of interest were mean change from baseline HbA1c, weight and systolic blood pressure, and incidence of </a:t>
            </a:r>
            <a:r>
              <a:rPr lang="en-US" sz="1200" dirty="0" err="1" smtClean="0"/>
              <a:t>hypoglycaemia</a:t>
            </a:r>
            <a:r>
              <a:rPr lang="en-US" sz="1200" dirty="0" smtClean="0"/>
              <a:t>.</a:t>
            </a:r>
          </a:p>
          <a:p>
            <a:pPr algn="l"/>
            <a:r>
              <a:rPr lang="en-US" sz="1200" b="1" dirty="0" smtClean="0"/>
              <a:t>RESULTS: </a:t>
            </a:r>
          </a:p>
          <a:p>
            <a:pPr algn="l"/>
            <a:r>
              <a:rPr lang="en-US" sz="1200" dirty="0" smtClean="0"/>
              <a:t>From 4270 abstracts, six RCTs were included in the primary analysis; no RCTs involving GLP-1 analogues met primary inclusion criteria. All RCTs were actively controlled with </a:t>
            </a:r>
            <a:r>
              <a:rPr lang="en-US" sz="1200" dirty="0" err="1" smtClean="0"/>
              <a:t>sulphonylureas</a:t>
            </a:r>
            <a:r>
              <a:rPr lang="en-US" sz="1200" dirty="0" smtClean="0"/>
              <a:t>. The mean change in HbA1c from baseline was similar across comparators. The treatment effect (95% credible interval) of </a:t>
            </a:r>
            <a:r>
              <a:rPr lang="en-US" sz="1200" dirty="0" err="1" smtClean="0"/>
              <a:t>dapagliflozin</a:t>
            </a:r>
            <a:r>
              <a:rPr lang="en-US" sz="1200" dirty="0" smtClean="0"/>
              <a:t> on HbA1c was -0.08% (-0.25, 0.10) relative to DPP-4 inhibitors, -0.02% (-0.24, 0.21) relative to TZDs and 0.00% (-0.16, 0.16) relative to </a:t>
            </a:r>
            <a:r>
              <a:rPr lang="en-US" sz="1200" dirty="0" err="1" smtClean="0"/>
              <a:t>sulphonylureas</a:t>
            </a:r>
            <a:r>
              <a:rPr lang="en-US" sz="1200" dirty="0" smtClean="0"/>
              <a:t>. Non-</a:t>
            </a:r>
            <a:r>
              <a:rPr lang="en-US" sz="1200" dirty="0" err="1" smtClean="0"/>
              <a:t>sulphonylureas</a:t>
            </a:r>
            <a:r>
              <a:rPr lang="en-US" sz="1200" dirty="0" smtClean="0"/>
              <a:t> showed significantly lower risk of </a:t>
            </a:r>
            <a:r>
              <a:rPr lang="en-US" sz="1200" dirty="0" err="1" smtClean="0"/>
              <a:t>hypoglycaemia</a:t>
            </a:r>
            <a:r>
              <a:rPr lang="en-US" sz="1200" dirty="0" smtClean="0"/>
              <a:t> relative to </a:t>
            </a:r>
            <a:r>
              <a:rPr lang="en-US" sz="1200" dirty="0" err="1" smtClean="0"/>
              <a:t>sulphonylureas</a:t>
            </a:r>
            <a:r>
              <a:rPr lang="en-US" sz="1200" dirty="0" smtClean="0"/>
              <a:t>. </a:t>
            </a:r>
            <a:r>
              <a:rPr lang="en-US" sz="1200" dirty="0" err="1" smtClean="0"/>
              <a:t>Dapagliflozin</a:t>
            </a:r>
            <a:r>
              <a:rPr lang="en-US" sz="1200" dirty="0" smtClean="0"/>
              <a:t> had a significant effect on weight change: the relative difference was -2.74 kg (-5.35, -0.10) compared with DPP-4 inhibitors, and -4.67 kg (-7.03, -2.35) compared with </a:t>
            </a:r>
            <a:r>
              <a:rPr lang="en-US" sz="1200" dirty="0" err="1" smtClean="0"/>
              <a:t>sulphonylureas</a:t>
            </a:r>
            <a:r>
              <a:rPr lang="en-US" sz="1200" dirty="0" smtClean="0"/>
              <a:t>. Systolic blood pressure was not meta-</a:t>
            </a:r>
            <a:r>
              <a:rPr lang="en-US" sz="1200" dirty="0" err="1" smtClean="0"/>
              <a:t>analysed</a:t>
            </a:r>
            <a:r>
              <a:rPr lang="en-US" sz="1200" dirty="0" smtClean="0"/>
              <a:t> due to infrequent reporting.</a:t>
            </a:r>
          </a:p>
          <a:p>
            <a:pPr algn="l"/>
            <a:r>
              <a:rPr lang="en-US" sz="1200" b="1" dirty="0" smtClean="0"/>
              <a:t>CONCLUSION: </a:t>
            </a:r>
          </a:p>
          <a:p>
            <a:pPr algn="l"/>
            <a:r>
              <a:rPr lang="en-US" sz="1200" dirty="0" smtClean="0"/>
              <a:t>Compared with DPP-4 inhibitors, TZDs and </a:t>
            </a:r>
            <a:r>
              <a:rPr lang="en-US" sz="1200" dirty="0" err="1" smtClean="0"/>
              <a:t>sulphonylureas</a:t>
            </a:r>
            <a:r>
              <a:rPr lang="en-US" sz="1200" dirty="0" smtClean="0"/>
              <a:t>, </a:t>
            </a:r>
            <a:r>
              <a:rPr lang="en-US" sz="1200" dirty="0" err="1" smtClean="0"/>
              <a:t>dapagliflozin</a:t>
            </a:r>
            <a:r>
              <a:rPr lang="en-US" sz="1200" dirty="0" smtClean="0"/>
              <a:t> offers similar HbA1c control after 1 year, with similar or reduced risk of </a:t>
            </a:r>
            <a:r>
              <a:rPr lang="en-US" sz="1200" dirty="0" err="1" smtClean="0"/>
              <a:t>hypoglycaemia</a:t>
            </a:r>
            <a:r>
              <a:rPr lang="en-US" sz="1200" dirty="0" smtClean="0"/>
              <a:t> and the additional benefit of weight loss, when added </a:t>
            </a:r>
            <a:r>
              <a:rPr lang="en-US" dirty="0" smtClean="0"/>
              <a:t>to </a:t>
            </a:r>
            <a:r>
              <a:rPr lang="en-US" dirty="0" err="1" smtClean="0"/>
              <a:t>metformin</a:t>
            </a:r>
            <a:endParaRPr lang="en-US" dirty="0"/>
          </a:p>
        </p:txBody>
      </p:sp>
      <p:cxnSp>
        <p:nvCxnSpPr>
          <p:cNvPr id="6" name="Straight Arrow Connector 5">
            <a:hlinkClick r:id="rId10" action="ppaction://hlinksldjump"/>
          </p:cNvPr>
          <p:cNvCxnSpPr/>
          <p:nvPr/>
        </p:nvCxnSpPr>
        <p:spPr>
          <a:xfrm>
            <a:off x="323528" y="659735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260648"/>
            <a:ext cx="8640960" cy="1477328"/>
          </a:xfrm>
          <a:prstGeom prst="rect">
            <a:avLst/>
          </a:prstGeom>
        </p:spPr>
        <p:txBody>
          <a:bodyPr wrap="square">
            <a:spAutoFit/>
          </a:bodyPr>
          <a:lstStyle/>
          <a:p>
            <a:pPr algn="l"/>
            <a:r>
              <a:rPr lang="en-US" dirty="0" smtClean="0">
                <a:hlinkClick r:id="rId2" tooltip="Diabetes, obesity &amp; metabolism."/>
              </a:rPr>
              <a:t>Diabetes </a:t>
            </a:r>
            <a:r>
              <a:rPr lang="en-US" dirty="0" err="1" smtClean="0">
                <a:hlinkClick r:id="rId2" tooltip="Diabetes, obesity &amp; metabolism."/>
              </a:rPr>
              <a:t>Obes</a:t>
            </a:r>
            <a:r>
              <a:rPr lang="en-US" dirty="0" smtClean="0">
                <a:hlinkClick r:id="rId2" tooltip="Diabetes, obesity &amp; metabolism."/>
              </a:rPr>
              <a:t> </a:t>
            </a:r>
            <a:r>
              <a:rPr lang="en-US" dirty="0" err="1" smtClean="0">
                <a:hlinkClick r:id="rId2" tooltip="Diabetes, obesity &amp; metabolism."/>
              </a:rPr>
              <a:t>Metab</a:t>
            </a:r>
            <a:r>
              <a:rPr lang="en-US" dirty="0" smtClean="0">
                <a:hlinkClick r:id="rId2" tooltip="Diabetes, obesity &amp; metabolism."/>
              </a:rPr>
              <a:t>.</a:t>
            </a:r>
            <a:r>
              <a:rPr lang="en-US" dirty="0" smtClean="0"/>
              <a:t> 2011 Dec;13(12):1088-96. </a:t>
            </a:r>
            <a:r>
              <a:rPr lang="en-US" dirty="0" err="1" smtClean="0"/>
              <a:t>doi</a:t>
            </a:r>
            <a:r>
              <a:rPr lang="en-US" dirty="0" smtClean="0"/>
              <a:t>: 10.1111/j.1463-1326.2011.01463.x.</a:t>
            </a:r>
          </a:p>
          <a:p>
            <a:pPr algn="l"/>
            <a:r>
              <a:rPr lang="en-US" b="1" dirty="0" err="1" smtClean="0"/>
              <a:t>Alogliptin</a:t>
            </a:r>
            <a:r>
              <a:rPr lang="en-US" b="1" dirty="0" smtClean="0"/>
              <a:t> as a third oral </a:t>
            </a:r>
            <a:r>
              <a:rPr lang="en-US" b="1" dirty="0" err="1" smtClean="0"/>
              <a:t>antidiabetic</a:t>
            </a:r>
            <a:r>
              <a:rPr lang="en-US" b="1" dirty="0" smtClean="0"/>
              <a:t> drug in patients with type 2 diabetes and inadequate </a:t>
            </a:r>
            <a:r>
              <a:rPr lang="en-US" b="1" dirty="0" err="1" smtClean="0"/>
              <a:t>glycaemic</a:t>
            </a:r>
            <a:r>
              <a:rPr lang="en-US" b="1" dirty="0" smtClean="0"/>
              <a:t> control on </a:t>
            </a:r>
            <a:r>
              <a:rPr lang="en-US" b="1" dirty="0" err="1" smtClean="0"/>
              <a:t>metformin</a:t>
            </a:r>
            <a:r>
              <a:rPr lang="en-US" b="1" dirty="0" smtClean="0"/>
              <a:t> and </a:t>
            </a:r>
            <a:r>
              <a:rPr lang="en-US" b="1" dirty="0" err="1" smtClean="0"/>
              <a:t>pioglitazone</a:t>
            </a:r>
            <a:r>
              <a:rPr lang="en-US" b="1" dirty="0" smtClean="0"/>
              <a:t>: a 52-week, randomized, double-blind, active-controlled, parallel-group study.</a:t>
            </a:r>
          </a:p>
          <a:p>
            <a:pPr algn="l"/>
            <a:r>
              <a:rPr lang="en-US" dirty="0" err="1" smtClean="0">
                <a:hlinkClick r:id="rId3"/>
              </a:rPr>
              <a:t>Bosi</a:t>
            </a:r>
            <a:r>
              <a:rPr lang="en-US" dirty="0" smtClean="0">
                <a:hlinkClick r:id="rId3"/>
              </a:rPr>
              <a:t> E</a:t>
            </a:r>
            <a:r>
              <a:rPr lang="en-US" baseline="30000" dirty="0" smtClean="0"/>
              <a:t>1</a:t>
            </a:r>
            <a:r>
              <a:rPr lang="en-US" dirty="0" smtClean="0"/>
              <a:t>, </a:t>
            </a:r>
            <a:r>
              <a:rPr lang="en-US" dirty="0" smtClean="0">
                <a:hlinkClick r:id="rId4"/>
              </a:rPr>
              <a:t>Ellis GC</a:t>
            </a:r>
            <a:r>
              <a:rPr lang="en-US" dirty="0" smtClean="0"/>
              <a:t>, </a:t>
            </a:r>
            <a:r>
              <a:rPr lang="en-US" dirty="0" smtClean="0">
                <a:hlinkClick r:id="rId5"/>
              </a:rPr>
              <a:t>Wilson CA</a:t>
            </a:r>
            <a:r>
              <a:rPr lang="en-US" dirty="0" smtClean="0"/>
              <a:t>, </a:t>
            </a:r>
            <a:r>
              <a:rPr lang="en-US" dirty="0" smtClean="0">
                <a:hlinkClick r:id="rId6"/>
              </a:rPr>
              <a:t>Fleck PR</a:t>
            </a:r>
            <a:r>
              <a:rPr lang="en-US" dirty="0" smtClean="0"/>
              <a:t>.</a:t>
            </a:r>
            <a:endParaRPr lang="en-US" dirty="0"/>
          </a:p>
        </p:txBody>
      </p:sp>
      <p:sp>
        <p:nvSpPr>
          <p:cNvPr id="10" name="Rectangle 9"/>
          <p:cNvSpPr/>
          <p:nvPr/>
        </p:nvSpPr>
        <p:spPr>
          <a:xfrm>
            <a:off x="323528" y="2132856"/>
            <a:ext cx="8496944" cy="4247317"/>
          </a:xfrm>
          <a:prstGeom prst="rect">
            <a:avLst/>
          </a:prstGeom>
        </p:spPr>
        <p:txBody>
          <a:bodyPr wrap="square">
            <a:spAutoFit/>
          </a:bodyPr>
          <a:lstStyle/>
          <a:p>
            <a:pPr algn="l"/>
            <a:r>
              <a:rPr lang="en-US" b="1" dirty="0" smtClean="0"/>
              <a:t>Abstract</a:t>
            </a:r>
            <a:endParaRPr lang="en-US" sz="1200" b="1" dirty="0" smtClean="0"/>
          </a:p>
          <a:p>
            <a:pPr algn="l"/>
            <a:r>
              <a:rPr lang="en-US" sz="1200" b="1" dirty="0" smtClean="0"/>
              <a:t>AIM: </a:t>
            </a:r>
          </a:p>
          <a:p>
            <a:pPr algn="l"/>
            <a:r>
              <a:rPr lang="en-US" sz="1200" dirty="0" smtClean="0"/>
              <a:t>To assess the efficacy and safety of adding </a:t>
            </a:r>
            <a:r>
              <a:rPr lang="en-US" sz="1200" dirty="0" err="1" smtClean="0"/>
              <a:t>alogliptin</a:t>
            </a:r>
            <a:r>
              <a:rPr lang="en-US" sz="1200" dirty="0" smtClean="0"/>
              <a:t> versus </a:t>
            </a:r>
            <a:r>
              <a:rPr lang="en-US" sz="1200" dirty="0" err="1" smtClean="0"/>
              <a:t>uptitrating</a:t>
            </a:r>
            <a:r>
              <a:rPr lang="en-US" sz="1200" dirty="0" smtClean="0"/>
              <a:t> </a:t>
            </a:r>
            <a:r>
              <a:rPr lang="en-US" sz="1200" dirty="0" err="1" smtClean="0"/>
              <a:t>pioglitazone</a:t>
            </a:r>
            <a:r>
              <a:rPr lang="en-US" sz="1200" dirty="0" smtClean="0"/>
              <a:t> in patients with type 2 diabetes and inadequate </a:t>
            </a:r>
            <a:r>
              <a:rPr lang="en-US" sz="1200" dirty="0" err="1" smtClean="0"/>
              <a:t>glycaemic</a:t>
            </a:r>
            <a:r>
              <a:rPr lang="en-US" sz="1200" dirty="0" smtClean="0"/>
              <a:t> control on </a:t>
            </a:r>
            <a:r>
              <a:rPr lang="en-US" sz="1200" dirty="0" err="1" smtClean="0"/>
              <a:t>metformin</a:t>
            </a:r>
            <a:r>
              <a:rPr lang="en-US" sz="1200" dirty="0" smtClean="0"/>
              <a:t> and </a:t>
            </a:r>
            <a:r>
              <a:rPr lang="en-US" sz="1200" dirty="0" err="1" smtClean="0"/>
              <a:t>pioglitazone</a:t>
            </a:r>
            <a:r>
              <a:rPr lang="en-US" sz="1200" dirty="0" smtClean="0"/>
              <a:t>.</a:t>
            </a:r>
          </a:p>
          <a:p>
            <a:pPr algn="l"/>
            <a:r>
              <a:rPr lang="en-US" sz="1200" b="1" dirty="0" smtClean="0"/>
              <a:t>METHODS: </a:t>
            </a:r>
          </a:p>
          <a:p>
            <a:pPr algn="l"/>
            <a:r>
              <a:rPr lang="en-US" sz="1200" dirty="0" smtClean="0"/>
              <a:t>In this randomized, double-blind, active-controlled, parallel-group study, patients with type 2 diabetes and A1c ≥7.0 and ≤10.0% on </a:t>
            </a:r>
            <a:r>
              <a:rPr lang="en-US" sz="1200" dirty="0" err="1" smtClean="0"/>
              <a:t>metformin</a:t>
            </a:r>
            <a:r>
              <a:rPr lang="en-US" sz="1200" dirty="0" smtClean="0"/>
              <a:t> (≥1500 mg or maximum tolerated dose; Met) and </a:t>
            </a:r>
            <a:r>
              <a:rPr lang="en-US" sz="1200" dirty="0" err="1" smtClean="0"/>
              <a:t>pioglitazone</a:t>
            </a:r>
            <a:r>
              <a:rPr lang="en-US" sz="1200" dirty="0" smtClean="0"/>
              <a:t> 30 mg (Pio30) received </a:t>
            </a:r>
            <a:r>
              <a:rPr lang="en-US" sz="1200" dirty="0" err="1" smtClean="0"/>
              <a:t>alogliptin</a:t>
            </a:r>
            <a:r>
              <a:rPr lang="en-US" sz="1200" dirty="0" smtClean="0"/>
              <a:t> 25 mg (Alo25; n = 404) or </a:t>
            </a:r>
            <a:r>
              <a:rPr lang="en-US" sz="1200" dirty="0" err="1" smtClean="0"/>
              <a:t>pioglitazone</a:t>
            </a:r>
            <a:r>
              <a:rPr lang="en-US" sz="1200" dirty="0" smtClean="0"/>
              <a:t> 15 mg (n = 399) added to Met+Pio30 for 52 weeks. The primary endpoint was change from baseline (CFB) in A1c at weeks 26 and 52, with sequential testing for non-inferiority of Met+Pio30+Alo25 at weeks 26 and 52 and then for superiority at week 52.</a:t>
            </a:r>
          </a:p>
          <a:p>
            <a:pPr algn="l"/>
            <a:r>
              <a:rPr lang="en-US" sz="1200" b="1" dirty="0" smtClean="0"/>
              <a:t>RESULTS: </a:t>
            </a:r>
          </a:p>
          <a:p>
            <a:pPr algn="l"/>
            <a:r>
              <a:rPr lang="en-US" sz="1200" dirty="0" smtClean="0"/>
              <a:t>Met+Pio30+Alo25 showed superior </a:t>
            </a:r>
            <a:r>
              <a:rPr lang="en-US" sz="1200" dirty="0" err="1" smtClean="0"/>
              <a:t>glycaemic</a:t>
            </a:r>
            <a:r>
              <a:rPr lang="en-US" sz="1200" dirty="0" smtClean="0"/>
              <a:t> control versus Met+Pio45 at week 52 [least squares (LS) mean CFB in A1c, -0.70 vs. -0.29%; p &lt; 0.001]. At week 52, Met+Pio30+Alo25 resulted in greater CFB in A1c regardless of baseline A1c (p &lt; 0.001); higher proportions of patients achieving A1c ≤7.0 (33.2 vs. 21.3%) and ≤6.5% (8.7 vs. 4.3%; p &lt; 0.001); greater CFB in fasting plasma glucose (FPG; LS mean CFB, -0.8 vs. -0.2 </a:t>
            </a:r>
            <a:r>
              <a:rPr lang="en-US" sz="1200" dirty="0" err="1" smtClean="0"/>
              <a:t>mmol</a:t>
            </a:r>
            <a:r>
              <a:rPr lang="en-US" sz="1200" dirty="0" smtClean="0"/>
              <a:t>/L; p &lt; 0.001); and greater improvements in measures of </a:t>
            </a:r>
            <a:r>
              <a:rPr lang="el-GR" sz="1200" dirty="0" smtClean="0"/>
              <a:t>β-</a:t>
            </a:r>
            <a:r>
              <a:rPr lang="en-US" sz="1200" dirty="0" smtClean="0"/>
              <a:t>cell function (p &lt; 0.001). </a:t>
            </a:r>
            <a:r>
              <a:rPr lang="en-US" sz="1200" dirty="0" err="1" smtClean="0"/>
              <a:t>Hypoglycaemia</a:t>
            </a:r>
            <a:r>
              <a:rPr lang="en-US" sz="1200" dirty="0" smtClean="0"/>
              <a:t> incidence was low (Met+Pio30+Alo25, 4.5%; Met+Pio45, 1.5%), mostly mild to moderate, but with two severe events in the Met+Pio30+Alo25 group. No meaningful differences in incidences of individual adverse events were observed between treatments.</a:t>
            </a:r>
          </a:p>
          <a:p>
            <a:pPr algn="l"/>
            <a:r>
              <a:rPr lang="en-US" sz="1200" b="1" dirty="0" smtClean="0"/>
              <a:t>CONCLUSIONS: </a:t>
            </a:r>
          </a:p>
          <a:p>
            <a:pPr algn="l"/>
            <a:r>
              <a:rPr lang="en-US" sz="1200" dirty="0" smtClean="0"/>
              <a:t>Adding  </a:t>
            </a:r>
            <a:r>
              <a:rPr lang="en-US" sz="1200" dirty="0" err="1" smtClean="0"/>
              <a:t>alogliptin</a:t>
            </a:r>
            <a:r>
              <a:rPr lang="en-US" sz="1200" dirty="0" smtClean="0"/>
              <a:t> to an existing </a:t>
            </a:r>
            <a:r>
              <a:rPr lang="en-US" sz="1200" dirty="0" err="1" smtClean="0"/>
              <a:t>metformin-pioglitazone</a:t>
            </a:r>
            <a:r>
              <a:rPr lang="en-US" sz="1200" dirty="0" smtClean="0"/>
              <a:t> regimen provided superior </a:t>
            </a:r>
            <a:r>
              <a:rPr lang="en-US" sz="1200" dirty="0" err="1" smtClean="0"/>
              <a:t>glycaemic</a:t>
            </a:r>
            <a:r>
              <a:rPr lang="en-US" sz="1200" dirty="0" smtClean="0"/>
              <a:t> control and potentially improved </a:t>
            </a:r>
            <a:r>
              <a:rPr lang="el-GR" sz="1200" dirty="0" smtClean="0"/>
              <a:t>β-</a:t>
            </a:r>
            <a:r>
              <a:rPr lang="en-US" sz="1200" dirty="0" smtClean="0"/>
              <a:t>cell function versus </a:t>
            </a:r>
            <a:r>
              <a:rPr lang="en-US" sz="1200" dirty="0" err="1" smtClean="0"/>
              <a:t>uptitrating</a:t>
            </a:r>
            <a:r>
              <a:rPr lang="en-US" sz="1200" dirty="0" smtClean="0"/>
              <a:t> </a:t>
            </a:r>
            <a:r>
              <a:rPr lang="en-US" sz="1200" dirty="0" err="1" smtClean="0"/>
              <a:t>pioglitazone</a:t>
            </a:r>
            <a:r>
              <a:rPr lang="en-US" sz="1200" dirty="0" smtClean="0"/>
              <a:t> in patients with type 2 diabetes, with no clinically important differences in safety.</a:t>
            </a:r>
            <a:endParaRPr lang="en-US" sz="1200" dirty="0"/>
          </a:p>
        </p:txBody>
      </p:sp>
      <p:cxnSp>
        <p:nvCxnSpPr>
          <p:cNvPr id="5" name="Straight Arrow Connector 4">
            <a:hlinkClick r:id="rId7" action="ppaction://hlinksldjump"/>
          </p:cNvPr>
          <p:cNvCxnSpPr/>
          <p:nvPr/>
        </p:nvCxnSpPr>
        <p:spPr>
          <a:xfrm>
            <a:off x="251520" y="652534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24944"/>
            <a:ext cx="8496944" cy="1143000"/>
          </a:xfrm>
        </p:spPr>
        <p:txBody>
          <a:bodyPr>
            <a:noAutofit/>
          </a:bodyPr>
          <a:lstStyle/>
          <a:p>
            <a:pPr algn="l"/>
            <a:r>
              <a:rPr lang="en-US" sz="3200" dirty="0" smtClean="0"/>
              <a:t/>
            </a:r>
            <a:br>
              <a:rPr lang="en-US" sz="3200" dirty="0" smtClean="0"/>
            </a:br>
            <a:r>
              <a:rPr lang="en-US" sz="3200" dirty="0" smtClean="0">
                <a:solidFill>
                  <a:srgbClr val="1C027C"/>
                </a:solidFill>
              </a:rPr>
              <a:t>-</a:t>
            </a:r>
            <a:r>
              <a:rPr lang="en-US" sz="3200" dirty="0" smtClean="0"/>
              <a:t> </a:t>
            </a:r>
            <a:r>
              <a:rPr lang="en-US" sz="2800" dirty="0" smtClean="0">
                <a:solidFill>
                  <a:srgbClr val="1C027C"/>
                </a:solidFill>
              </a:rPr>
              <a:t>Consider initiating combination insulin </a:t>
            </a:r>
            <a:r>
              <a:rPr lang="en-US" sz="2800" dirty="0" err="1" smtClean="0">
                <a:solidFill>
                  <a:srgbClr val="1C027C"/>
                </a:solidFill>
              </a:rPr>
              <a:t>injectable</a:t>
            </a:r>
            <a:r>
              <a:rPr lang="en-US" sz="2800" dirty="0" smtClean="0">
                <a:solidFill>
                  <a:srgbClr val="1C027C"/>
                </a:solidFill>
              </a:rPr>
              <a:t> therapy when blood glucose is </a:t>
            </a:r>
            <a:r>
              <a:rPr lang="en-US" sz="2800" b="1" dirty="0" smtClean="0">
                <a:solidFill>
                  <a:srgbClr val="002060"/>
                </a:solidFill>
              </a:rPr>
              <a:t>&gt;300–350 mg/</a:t>
            </a:r>
            <a:r>
              <a:rPr lang="en-US" sz="2800" b="1" dirty="0" err="1" smtClean="0">
                <a:solidFill>
                  <a:srgbClr val="002060"/>
                </a:solidFill>
              </a:rPr>
              <a:t>dL</a:t>
            </a:r>
            <a:r>
              <a:rPr lang="en-US" sz="2800" b="1" dirty="0" smtClean="0">
                <a:solidFill>
                  <a:srgbClr val="002060"/>
                </a:solidFill>
              </a:rPr>
              <a:t> </a:t>
            </a:r>
            <a:r>
              <a:rPr lang="en-US" sz="2800" dirty="0" smtClean="0">
                <a:solidFill>
                  <a:srgbClr val="1C027C"/>
                </a:solidFill>
              </a:rPr>
              <a:t>(16.7–19.4 </a:t>
            </a:r>
            <a:r>
              <a:rPr lang="en-US" sz="2800" dirty="0" err="1" smtClean="0">
                <a:solidFill>
                  <a:srgbClr val="1C027C"/>
                </a:solidFill>
              </a:rPr>
              <a:t>mmol</a:t>
            </a:r>
            <a:r>
              <a:rPr lang="en-US" sz="2800" dirty="0" smtClean="0">
                <a:solidFill>
                  <a:srgbClr val="1C027C"/>
                </a:solidFill>
              </a:rPr>
              <a:t>/L) and/or  A1C is </a:t>
            </a:r>
            <a:r>
              <a:rPr lang="en-US" sz="2800" b="1" dirty="0" smtClean="0">
                <a:solidFill>
                  <a:srgbClr val="002060"/>
                </a:solidFill>
              </a:rPr>
              <a:t>&gt;10–12%.</a:t>
            </a:r>
            <a:endParaRPr lang="fa-IR" sz="2800" b="1" dirty="0">
              <a:solidFill>
                <a:srgbClr val="002060"/>
              </a:solidFill>
            </a:endParaRPr>
          </a:p>
        </p:txBody>
      </p:sp>
      <p:sp>
        <p:nvSpPr>
          <p:cNvPr id="3" name="Rectangle 2"/>
          <p:cNvSpPr/>
          <p:nvPr/>
        </p:nvSpPr>
        <p:spPr>
          <a:xfrm>
            <a:off x="467544" y="908720"/>
            <a:ext cx="8424936" cy="1446550"/>
          </a:xfrm>
          <a:prstGeom prst="rect">
            <a:avLst/>
          </a:prstGeom>
        </p:spPr>
        <p:txBody>
          <a:bodyPr wrap="square">
            <a:spAutoFit/>
          </a:bodyPr>
          <a:lstStyle/>
          <a:p>
            <a:pPr algn="l"/>
            <a:r>
              <a:rPr lang="en-US" sz="3200" dirty="0" smtClean="0"/>
              <a:t>-</a:t>
            </a:r>
            <a:r>
              <a:rPr lang="en-US" sz="2800" dirty="0" smtClean="0"/>
              <a:t>For all patients, consider initiating therapy with a dual combination when A1C is  </a:t>
            </a:r>
            <a:r>
              <a:rPr lang="en-US" sz="2800" b="1" dirty="0" smtClean="0">
                <a:solidFill>
                  <a:srgbClr val="1C027C"/>
                </a:solidFill>
              </a:rPr>
              <a:t>&gt; 9%</a:t>
            </a:r>
            <a:r>
              <a:rPr lang="en-US" sz="2800" dirty="0" smtClean="0"/>
              <a:t> to more expeditiously achieve the target A1C .</a:t>
            </a:r>
            <a:r>
              <a:rPr lang="fa-IR" sz="2800" dirty="0" smtClean="0"/>
              <a:t> .</a:t>
            </a:r>
            <a:r>
              <a:rPr lang="en-US" sz="2800" dirty="0" smtClean="0"/>
              <a:t>level</a:t>
            </a:r>
            <a:endParaRPr lang="fa-IR" sz="2800" dirty="0"/>
          </a:p>
        </p:txBody>
      </p:sp>
      <p:sp>
        <p:nvSpPr>
          <p:cNvPr id="4" name="Oval 3">
            <a:hlinkClick r:id="rId2" action="ppaction://hlinksldjump"/>
          </p:cNvPr>
          <p:cNvSpPr/>
          <p:nvPr/>
        </p:nvSpPr>
        <p:spPr>
          <a:xfrm>
            <a:off x="611560" y="616530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32656"/>
            <a:ext cx="8640960" cy="1323439"/>
          </a:xfrm>
          <a:prstGeom prst="rect">
            <a:avLst/>
          </a:prstGeom>
        </p:spPr>
        <p:txBody>
          <a:bodyPr wrap="square">
            <a:spAutoFit/>
          </a:bodyPr>
          <a:lstStyle/>
          <a:p>
            <a:pPr algn="l"/>
            <a:r>
              <a:rPr lang="en-US" sz="2400" b="1" dirty="0" smtClean="0">
                <a:solidFill>
                  <a:srgbClr val="1C027C"/>
                </a:solidFill>
              </a:rPr>
              <a:t>Early combination therapy for the treatment of type 2 diabetes mellitus: systematic review and meta-analysis</a:t>
            </a:r>
            <a:r>
              <a:rPr lang="en-US" b="1" dirty="0" smtClean="0"/>
              <a:t>.</a:t>
            </a:r>
          </a:p>
          <a:p>
            <a:pPr algn="l"/>
            <a:r>
              <a:rPr lang="en-US" sz="1400" dirty="0" smtClean="0">
                <a:hlinkClick r:id="rId2" tooltip="Diabetes, obesity &amp; metabolism."/>
              </a:rPr>
              <a:t>Diabetes </a:t>
            </a:r>
            <a:r>
              <a:rPr lang="en-US" sz="1400" dirty="0" err="1" smtClean="0">
                <a:hlinkClick r:id="rId2" tooltip="Diabetes, obesity &amp; metabolism."/>
              </a:rPr>
              <a:t>Obes</a:t>
            </a:r>
            <a:r>
              <a:rPr lang="en-US" sz="1400" dirty="0" smtClean="0">
                <a:hlinkClick r:id="rId2" tooltip="Diabetes, obesity &amp; metabolism."/>
              </a:rPr>
              <a:t> </a:t>
            </a:r>
            <a:r>
              <a:rPr lang="en-US" sz="1400" dirty="0" err="1" smtClean="0">
                <a:hlinkClick r:id="rId2" tooltip="Diabetes, obesity &amp; metabolism."/>
              </a:rPr>
              <a:t>Metab</a:t>
            </a:r>
            <a:r>
              <a:rPr lang="en-US" sz="1400" dirty="0" smtClean="0">
                <a:hlinkClick r:id="rId2" tooltip="Diabetes, obesity &amp; metabolism."/>
              </a:rPr>
              <a:t>.</a:t>
            </a:r>
            <a:r>
              <a:rPr lang="en-US" sz="1400" dirty="0" smtClean="0"/>
              <a:t> 2014 May;16(5):410-7. </a:t>
            </a:r>
            <a:r>
              <a:rPr lang="en-US" sz="1400" dirty="0" err="1" smtClean="0"/>
              <a:t>doi</a:t>
            </a:r>
            <a:r>
              <a:rPr lang="en-US" sz="1400" dirty="0" smtClean="0"/>
              <a:t>: 10.1111/dom.12233. </a:t>
            </a:r>
            <a:r>
              <a:rPr lang="en-US" sz="1400" dirty="0" err="1" smtClean="0"/>
              <a:t>Epub</a:t>
            </a:r>
            <a:r>
              <a:rPr lang="en-US" sz="1400" dirty="0" smtClean="0"/>
              <a:t> 2013 Dec 16.</a:t>
            </a:r>
          </a:p>
          <a:p>
            <a:pPr algn="l"/>
            <a:r>
              <a:rPr lang="en-US" sz="1400" dirty="0" err="1" smtClean="0">
                <a:hlinkClick r:id="rId3"/>
              </a:rPr>
              <a:t>Phung</a:t>
            </a:r>
            <a:r>
              <a:rPr lang="en-US" sz="1400" dirty="0" smtClean="0">
                <a:hlinkClick r:id="rId3"/>
              </a:rPr>
              <a:t> OJ</a:t>
            </a:r>
            <a:r>
              <a:rPr lang="en-US" sz="1400" baseline="30000" dirty="0" smtClean="0"/>
              <a:t>1</a:t>
            </a:r>
            <a:r>
              <a:rPr lang="en-US" sz="1400" dirty="0" smtClean="0"/>
              <a:t>, </a:t>
            </a:r>
            <a:r>
              <a:rPr lang="en-US" sz="1400" dirty="0" err="1" smtClean="0">
                <a:hlinkClick r:id="rId4"/>
              </a:rPr>
              <a:t>Sobieraj</a:t>
            </a:r>
            <a:r>
              <a:rPr lang="en-US" sz="1400" dirty="0" smtClean="0">
                <a:hlinkClick r:id="rId4"/>
              </a:rPr>
              <a:t> DM</a:t>
            </a:r>
            <a:r>
              <a:rPr lang="en-US" sz="1400" dirty="0" smtClean="0"/>
              <a:t>, </a:t>
            </a:r>
            <a:r>
              <a:rPr lang="en-US" sz="1400" dirty="0" smtClean="0">
                <a:hlinkClick r:id="rId5"/>
              </a:rPr>
              <a:t>Engel SS</a:t>
            </a:r>
            <a:r>
              <a:rPr lang="en-US" sz="1400" dirty="0" smtClean="0"/>
              <a:t>, </a:t>
            </a:r>
            <a:r>
              <a:rPr lang="en-US" sz="1400" dirty="0" err="1" smtClean="0">
                <a:hlinkClick r:id="rId6"/>
              </a:rPr>
              <a:t>Rajpathak</a:t>
            </a:r>
            <a:r>
              <a:rPr lang="en-US" sz="1400" dirty="0" smtClean="0">
                <a:hlinkClick r:id="rId6"/>
              </a:rPr>
              <a:t> SN</a:t>
            </a:r>
            <a:r>
              <a:rPr lang="en-US" dirty="0" smtClean="0"/>
              <a:t>.</a:t>
            </a:r>
            <a:endParaRPr lang="en-US" dirty="0"/>
          </a:p>
        </p:txBody>
      </p:sp>
      <p:sp>
        <p:nvSpPr>
          <p:cNvPr id="4" name="Rectangle 3"/>
          <p:cNvSpPr/>
          <p:nvPr/>
        </p:nvSpPr>
        <p:spPr>
          <a:xfrm>
            <a:off x="323528" y="1916832"/>
            <a:ext cx="8568952" cy="4247317"/>
          </a:xfrm>
          <a:prstGeom prst="rect">
            <a:avLst/>
          </a:prstGeom>
        </p:spPr>
        <p:txBody>
          <a:bodyPr wrap="square">
            <a:spAutoFit/>
          </a:bodyPr>
          <a:lstStyle/>
          <a:p>
            <a:pPr algn="l"/>
            <a:r>
              <a:rPr lang="en-US" b="1" dirty="0" smtClean="0"/>
              <a:t>Abstract</a:t>
            </a:r>
            <a:endParaRPr lang="en-US" sz="1200" b="1" dirty="0" smtClean="0"/>
          </a:p>
          <a:p>
            <a:pPr algn="l"/>
            <a:r>
              <a:rPr lang="en-US" sz="1200" b="1" dirty="0" smtClean="0"/>
              <a:t>AIMS: </a:t>
            </a:r>
          </a:p>
          <a:p>
            <a:pPr algn="l"/>
            <a:r>
              <a:rPr lang="en-US" sz="1200" dirty="0" smtClean="0"/>
              <a:t>Guidelines for type 2 diabetes recommend add-on agents when </a:t>
            </a:r>
            <a:r>
              <a:rPr lang="en-US" sz="1200" dirty="0" err="1" smtClean="0"/>
              <a:t>metformin</a:t>
            </a:r>
            <a:r>
              <a:rPr lang="en-US" sz="1200" dirty="0" smtClean="0"/>
              <a:t> alone fails to provide adequate </a:t>
            </a:r>
            <a:r>
              <a:rPr lang="en-US" sz="1200" dirty="0" err="1" smtClean="0"/>
              <a:t>glycaemic</a:t>
            </a:r>
            <a:r>
              <a:rPr lang="en-US" sz="1200" dirty="0" smtClean="0"/>
              <a:t> control. However, early combination therapy may benefit health outcomes. We conducted a systematic review and meta-analysis to investigate this question.</a:t>
            </a:r>
          </a:p>
          <a:p>
            <a:pPr algn="l"/>
            <a:r>
              <a:rPr lang="en-US" sz="1200" b="1" dirty="0" smtClean="0"/>
              <a:t>METHODS: </a:t>
            </a:r>
          </a:p>
          <a:p>
            <a:pPr algn="l"/>
            <a:r>
              <a:rPr lang="en-US" sz="1200" dirty="0" smtClean="0"/>
              <a:t>We searched MEDLINE and Cochrane CENTRAL (up to July 2012) without language restrictions. We sought randomized controlled trials (RCTs) evaluating initial combination therapy with </a:t>
            </a:r>
            <a:r>
              <a:rPr lang="en-US" sz="1200" dirty="0" err="1" smtClean="0"/>
              <a:t>metformin</a:t>
            </a:r>
            <a:r>
              <a:rPr lang="en-US" sz="1200" dirty="0" smtClean="0"/>
              <a:t> versus </a:t>
            </a:r>
            <a:r>
              <a:rPr lang="en-US" sz="1200" dirty="0" err="1" smtClean="0"/>
              <a:t>metformin</a:t>
            </a:r>
            <a:r>
              <a:rPr lang="en-US" sz="1200" dirty="0" smtClean="0"/>
              <a:t> </a:t>
            </a:r>
            <a:r>
              <a:rPr lang="en-US" sz="1200" dirty="0" err="1" smtClean="0"/>
              <a:t>monotherapy</a:t>
            </a:r>
            <a:r>
              <a:rPr lang="en-US" sz="1200" dirty="0" smtClean="0"/>
              <a:t> in patients with untreated type 2 diabetes. Weighted mean differences (WMDs) for changes from baseline and relative risks (RRs) [with 95% confidence intervals (CIs)] were calculated using random-effects model.</a:t>
            </a:r>
          </a:p>
          <a:p>
            <a:pPr algn="l"/>
            <a:r>
              <a:rPr lang="en-US" sz="1200" b="1" dirty="0" smtClean="0"/>
              <a:t>RESULTS: </a:t>
            </a:r>
          </a:p>
          <a:p>
            <a:pPr algn="l"/>
            <a:r>
              <a:rPr lang="en-US" sz="1200" dirty="0" smtClean="0"/>
              <a:t>In 15 RCTs (N = 6693), the mean age range was 48.4-62.7 years; mean baseline </a:t>
            </a:r>
            <a:r>
              <a:rPr lang="en-US" sz="1200" dirty="0" err="1" smtClean="0"/>
              <a:t>glycosylated</a:t>
            </a:r>
            <a:r>
              <a:rPr lang="en-US" sz="1200" dirty="0" smtClean="0"/>
              <a:t> </a:t>
            </a:r>
            <a:r>
              <a:rPr lang="en-US" sz="1200" dirty="0" err="1" smtClean="0"/>
              <a:t>haemoglobin</a:t>
            </a:r>
            <a:r>
              <a:rPr lang="en-US" sz="1200" dirty="0" smtClean="0"/>
              <a:t> (A1c) was 7.2-9.9% and mean diabetes duration was 1.6-4.1 years, with median follow-up of 6 months and with 13 comparisons for A1c change, 14 comparisons for A1c goal attainment of &lt;7% and 13 comparisons for change in fasting plasma glucose (FPG). Drugs combined with </a:t>
            </a:r>
            <a:r>
              <a:rPr lang="en-US" sz="1200" dirty="0" err="1" smtClean="0"/>
              <a:t>metformin</a:t>
            </a:r>
            <a:r>
              <a:rPr lang="en-US" sz="1200" dirty="0" smtClean="0"/>
              <a:t> included </a:t>
            </a:r>
            <a:r>
              <a:rPr lang="en-US" sz="1200" dirty="0" err="1" smtClean="0"/>
              <a:t>thiazolidinediones</a:t>
            </a:r>
            <a:r>
              <a:rPr lang="en-US" sz="1200" dirty="0" smtClean="0"/>
              <a:t> (TZDs), insulin </a:t>
            </a:r>
            <a:r>
              <a:rPr lang="en-US" sz="1200" dirty="0" err="1" smtClean="0"/>
              <a:t>secretagogues</a:t>
            </a:r>
            <a:r>
              <a:rPr lang="en-US" sz="1200" dirty="0" smtClean="0"/>
              <a:t>, </a:t>
            </a:r>
            <a:r>
              <a:rPr lang="en-US" sz="1200" dirty="0" err="1" smtClean="0"/>
              <a:t>dipeptidyl</a:t>
            </a:r>
            <a:r>
              <a:rPr lang="en-US" sz="1200" dirty="0" smtClean="0"/>
              <a:t> peptidase-4 (DPP-4) inhibitors or sodium glucose </a:t>
            </a:r>
            <a:r>
              <a:rPr lang="en-US" sz="1200" dirty="0" err="1" smtClean="0"/>
              <a:t>transporterase</a:t>
            </a:r>
            <a:r>
              <a:rPr lang="en-US" sz="1200" dirty="0" smtClean="0"/>
              <a:t> (SGLT-2) inhibitors. Compared to </a:t>
            </a:r>
            <a:r>
              <a:rPr lang="en-US" sz="1200" dirty="0" err="1" smtClean="0"/>
              <a:t>metformin</a:t>
            </a:r>
            <a:r>
              <a:rPr lang="en-US" sz="1200" dirty="0" smtClean="0"/>
              <a:t> alone, combination therapy with </a:t>
            </a:r>
            <a:r>
              <a:rPr lang="en-US" sz="1200" dirty="0" err="1" smtClean="0"/>
              <a:t>metformin</a:t>
            </a:r>
            <a:r>
              <a:rPr lang="en-US" sz="1200" dirty="0" smtClean="0"/>
              <a:t> provided statistically significant reductions in A1c (WMD -0.43%, 95% CI -0.56, -0.30), increases in attainment of A1c goal of less than 7% (RR 1.40, 95% CI 1.33-1.48) and reductions in FPG (WMD -14.30 mg/dl, 95% CI -16.09, -12.51).</a:t>
            </a:r>
          </a:p>
          <a:p>
            <a:pPr algn="l"/>
            <a:r>
              <a:rPr lang="en-US" sz="1200" b="1" dirty="0" smtClean="0"/>
              <a:t>CONCLUSIONS: </a:t>
            </a:r>
          </a:p>
          <a:p>
            <a:pPr algn="l"/>
            <a:r>
              <a:rPr lang="en-US" sz="1200" dirty="0" smtClean="0"/>
              <a:t>These results suggest a potential benefit of initial combination therapy on </a:t>
            </a:r>
            <a:r>
              <a:rPr lang="en-US" sz="1200" dirty="0" err="1" smtClean="0"/>
              <a:t>glycaemic</a:t>
            </a:r>
            <a:r>
              <a:rPr lang="en-US" sz="1200" dirty="0" smtClean="0"/>
              <a:t> outcomes in diabetes compared to </a:t>
            </a:r>
            <a:r>
              <a:rPr lang="en-US" sz="1200" dirty="0" err="1" smtClean="0"/>
              <a:t>metformin</a:t>
            </a:r>
            <a:r>
              <a:rPr lang="en-US" sz="1200" dirty="0" smtClean="0"/>
              <a:t> </a:t>
            </a:r>
            <a:r>
              <a:rPr lang="en-US" sz="1200" dirty="0" err="1" smtClean="0"/>
              <a:t>monotherapy</a:t>
            </a:r>
            <a:r>
              <a:rPr lang="en-US" sz="1200" dirty="0" smtClean="0"/>
              <a:t> across a wide range of baseline A1c levels. Further research should explore if early combination treatment may also affect longer term health outcomes in diabetes.</a:t>
            </a:r>
            <a:endParaRPr lang="en-US" sz="1200" dirty="0"/>
          </a:p>
        </p:txBody>
      </p:sp>
      <p:sp>
        <p:nvSpPr>
          <p:cNvPr id="5" name="Oval 4">
            <a:hlinkClick r:id="rId7" action="ppaction://hlinksldjump"/>
          </p:cNvPr>
          <p:cNvSpPr/>
          <p:nvPr/>
        </p:nvSpPr>
        <p:spPr>
          <a:xfrm>
            <a:off x="323528" y="65253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8000"/>
                </a:solidFill>
              </a:rPr>
              <a:t>Combination </a:t>
            </a:r>
            <a:r>
              <a:rPr lang="en-US" b="1" u="sng" dirty="0" err="1" smtClean="0">
                <a:solidFill>
                  <a:srgbClr val="008000"/>
                </a:solidFill>
              </a:rPr>
              <a:t>Injectable</a:t>
            </a:r>
            <a:r>
              <a:rPr lang="en-US" b="1" u="sng" dirty="0" smtClean="0">
                <a:solidFill>
                  <a:srgbClr val="008000"/>
                </a:solidFill>
              </a:rPr>
              <a:t> Therapy</a:t>
            </a:r>
            <a:endParaRPr lang="en-US" b="1" u="sng" dirty="0">
              <a:solidFill>
                <a:srgbClr val="008000"/>
              </a:solidFill>
            </a:endParaRPr>
          </a:p>
        </p:txBody>
      </p:sp>
      <p:sp>
        <p:nvSpPr>
          <p:cNvPr id="3" name="Rectangle 2"/>
          <p:cNvSpPr/>
          <p:nvPr/>
        </p:nvSpPr>
        <p:spPr>
          <a:xfrm>
            <a:off x="467544" y="4365104"/>
            <a:ext cx="7992888" cy="1231106"/>
          </a:xfrm>
          <a:prstGeom prst="rect">
            <a:avLst/>
          </a:prstGeom>
        </p:spPr>
        <p:txBody>
          <a:bodyPr wrap="square">
            <a:spAutoFit/>
          </a:bodyPr>
          <a:lstStyle/>
          <a:p>
            <a:pPr algn="l"/>
            <a:r>
              <a:rPr lang="en-US" b="1" dirty="0" smtClean="0">
                <a:solidFill>
                  <a:srgbClr val="002060"/>
                </a:solidFill>
              </a:rPr>
              <a:t>As an alternative, the statement mentioned that, in selected patients, simpler (but somewhat less flexible)</a:t>
            </a:r>
            <a:r>
              <a:rPr lang="en-US" dirty="0" smtClean="0">
                <a:solidFill>
                  <a:srgbClr val="002060"/>
                </a:solidFill>
              </a:rPr>
              <a:t> </a:t>
            </a:r>
            <a:r>
              <a:rPr lang="en-US" sz="2000" b="1" dirty="0" smtClean="0">
                <a:solidFill>
                  <a:srgbClr val="66103D"/>
                </a:solidFill>
                <a:effectLst>
                  <a:outerShdw blurRad="38100" dist="38100" dir="2700000" algn="tl">
                    <a:srgbClr val="000000">
                      <a:alpha val="43137"/>
                    </a:srgbClr>
                  </a:outerShdw>
                </a:effectLst>
              </a:rPr>
              <a:t>premixed</a:t>
            </a:r>
            <a:r>
              <a:rPr lang="en-US" dirty="0" smtClean="0">
                <a:solidFill>
                  <a:srgbClr val="002060"/>
                </a:solidFill>
              </a:rPr>
              <a:t> </a:t>
            </a:r>
            <a:r>
              <a:rPr lang="en-US" b="1" dirty="0" smtClean="0">
                <a:solidFill>
                  <a:srgbClr val="002060"/>
                </a:solidFill>
              </a:rPr>
              <a:t>formulations of intermediate- and short/rapid  acting  </a:t>
            </a:r>
            <a:r>
              <a:rPr lang="en-US" b="1" dirty="0" err="1" smtClean="0">
                <a:solidFill>
                  <a:srgbClr val="002060"/>
                </a:solidFill>
              </a:rPr>
              <a:t>insulins</a:t>
            </a:r>
            <a:r>
              <a:rPr lang="en-US" b="1" dirty="0" smtClean="0">
                <a:solidFill>
                  <a:srgbClr val="002060"/>
                </a:solidFill>
              </a:rPr>
              <a:t> in fixed ratios could also </a:t>
            </a:r>
            <a:r>
              <a:rPr lang="fa-IR" b="1" dirty="0" smtClean="0">
                <a:solidFill>
                  <a:srgbClr val="002060"/>
                </a:solidFill>
              </a:rPr>
              <a:t> . </a:t>
            </a:r>
            <a:r>
              <a:rPr lang="en-US" b="1" dirty="0" smtClean="0">
                <a:solidFill>
                  <a:srgbClr val="002060"/>
                </a:solidFill>
              </a:rPr>
              <a:t>be considered</a:t>
            </a:r>
            <a:endParaRPr lang="fa-IR" b="1" dirty="0">
              <a:solidFill>
                <a:srgbClr val="002060"/>
              </a:solidFill>
            </a:endParaRPr>
          </a:p>
        </p:txBody>
      </p:sp>
      <p:sp>
        <p:nvSpPr>
          <p:cNvPr id="6" name="Rectangle 5"/>
          <p:cNvSpPr/>
          <p:nvPr/>
        </p:nvSpPr>
        <p:spPr>
          <a:xfrm>
            <a:off x="755576" y="3212976"/>
            <a:ext cx="7776864" cy="923330"/>
          </a:xfrm>
          <a:prstGeom prst="rect">
            <a:avLst/>
          </a:prstGeom>
        </p:spPr>
        <p:txBody>
          <a:bodyPr wrap="square">
            <a:spAutoFit/>
          </a:bodyPr>
          <a:lstStyle/>
          <a:p>
            <a:pPr algn="l"/>
            <a:r>
              <a:rPr lang="en-US" sz="1400" dirty="0" smtClean="0"/>
              <a:t>* </a:t>
            </a:r>
            <a:r>
              <a:rPr lang="en-US" sz="1400" dirty="0" smtClean="0">
                <a:solidFill>
                  <a:srgbClr val="1C027C"/>
                </a:solidFill>
              </a:rPr>
              <a:t>Management of Hyperglycemia in </a:t>
            </a:r>
            <a:r>
              <a:rPr lang="fr-FR" sz="1400" dirty="0" smtClean="0">
                <a:solidFill>
                  <a:srgbClr val="1C027C"/>
                </a:solidFill>
              </a:rPr>
              <a:t>Type 2 </a:t>
            </a:r>
            <a:r>
              <a:rPr lang="fr-FR" sz="1400" dirty="0" err="1" smtClean="0">
                <a:solidFill>
                  <a:srgbClr val="1C027C"/>
                </a:solidFill>
              </a:rPr>
              <a:t>Diabetes</a:t>
            </a:r>
            <a:r>
              <a:rPr lang="fr-FR" sz="1400" dirty="0" smtClean="0">
                <a:solidFill>
                  <a:srgbClr val="1C027C"/>
                </a:solidFill>
              </a:rPr>
              <a:t>, 2015: A Patient </a:t>
            </a:r>
            <a:r>
              <a:rPr lang="en-US" sz="1400" dirty="0" smtClean="0">
                <a:solidFill>
                  <a:srgbClr val="1C027C"/>
                </a:solidFill>
              </a:rPr>
              <a:t>Centered Approach Update to a Position Statement of the American Diabetes Association and the European Association for the Study of Diabetes</a:t>
            </a:r>
          </a:p>
          <a:p>
            <a:pPr algn="l"/>
            <a:r>
              <a:rPr lang="pt-BR" sz="1200" dirty="0" smtClean="0"/>
              <a:t>Diabetes Care 2015;38:140–149 | DOI: 10.2337/dc14-2441</a:t>
            </a:r>
            <a:endParaRPr lang="fa-IR" sz="1200" dirty="0"/>
          </a:p>
        </p:txBody>
      </p:sp>
      <p:sp>
        <p:nvSpPr>
          <p:cNvPr id="7169" name="Rectangle 1"/>
          <p:cNvSpPr>
            <a:spLocks noChangeArrowheads="1"/>
          </p:cNvSpPr>
          <p:nvPr/>
        </p:nvSpPr>
        <p:spPr bwMode="auto">
          <a:xfrm>
            <a:off x="827584" y="5589240"/>
            <a:ext cx="727280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sz="1400" b="0" i="1" u="none" strike="noStrike" cap="none" normalizeH="0" baseline="0" dirty="0" smtClean="0">
                <a:ln>
                  <a:noFill/>
                </a:ln>
                <a:solidFill>
                  <a:schemeClr val="tx1"/>
                </a:solidFill>
                <a:effectLst/>
                <a:latin typeface="Arial" pitchFamily="34" charset="0"/>
                <a:cs typeface="Arial" pitchFamily="34" charset="0"/>
              </a:rPr>
              <a:t>. **</a:t>
            </a:r>
            <a:r>
              <a:rPr kumimoji="0" lang="fa-IR" sz="1400" b="0" u="none" strike="noStrike" cap="none" normalizeH="0" baseline="0" dirty="0" smtClean="0">
                <a:ln>
                  <a:noFill/>
                </a:ln>
                <a:solidFill>
                  <a:srgbClr val="1C027C"/>
                </a:solidFill>
                <a:effectLst/>
                <a:latin typeface="Arial" pitchFamily="34" charset="0"/>
                <a:cs typeface="Arial" pitchFamily="34" charset="0"/>
              </a:rPr>
              <a:t>Glucagon-like peptide-1 receptor agonist and basal insulin combination treatment for the management of type 2 diabetes: a systematic review and meta-analysis.</a:t>
            </a:r>
          </a:p>
          <a:p>
            <a:pPr marL="0" marR="0" lvl="0" indent="0" algn="l" defTabSz="914400" rtl="0" eaLnBrk="0" fontAlgn="base" latinLnBrk="0" hangingPunct="0">
              <a:lnSpc>
                <a:spcPct val="100000"/>
              </a:lnSpc>
              <a:spcBef>
                <a:spcPct val="0"/>
              </a:spcBef>
              <a:spcAft>
                <a:spcPct val="0"/>
              </a:spcAft>
              <a:buClrTx/>
              <a:buSzTx/>
              <a:buFontTx/>
              <a:buNone/>
              <a:tabLst/>
            </a:pPr>
            <a:r>
              <a:rPr kumimoji="0" lang="fa-IR" sz="1400" b="0" u="none" strike="noStrike" cap="none" normalizeH="0" baseline="0" dirty="0" smtClean="0">
                <a:ln>
                  <a:noFill/>
                </a:ln>
                <a:solidFill>
                  <a:srgbClr val="1C027C"/>
                </a:solidFill>
                <a:effectLst/>
                <a:latin typeface="Arial" pitchFamily="34" charset="0"/>
                <a:cs typeface="Arial" pitchFamily="34" charset="0"/>
              </a:rPr>
              <a:t> </a:t>
            </a:r>
            <a:r>
              <a:rPr kumimoji="0" lang="fa-IR" sz="1200" b="0" u="none" strike="noStrike" cap="none" normalizeH="0" baseline="0" dirty="0" smtClean="0">
                <a:ln>
                  <a:noFill/>
                </a:ln>
                <a:solidFill>
                  <a:srgbClr val="1C027C"/>
                </a:solidFill>
                <a:effectLst/>
                <a:latin typeface="Arial" pitchFamily="34" charset="0"/>
                <a:cs typeface="Arial" pitchFamily="34" charset="0"/>
              </a:rPr>
              <a:t>Lancet. 11 September 2014 , </a:t>
            </a:r>
          </a:p>
        </p:txBody>
      </p:sp>
      <p:sp>
        <p:nvSpPr>
          <p:cNvPr id="7" name="Rectangle 6"/>
          <p:cNvSpPr/>
          <p:nvPr/>
        </p:nvSpPr>
        <p:spPr>
          <a:xfrm>
            <a:off x="467544" y="1700808"/>
            <a:ext cx="8280920" cy="1508105"/>
          </a:xfrm>
          <a:prstGeom prst="rect">
            <a:avLst/>
          </a:prstGeom>
        </p:spPr>
        <p:txBody>
          <a:bodyPr wrap="square">
            <a:spAutoFit/>
          </a:bodyPr>
          <a:lstStyle/>
          <a:p>
            <a:pPr algn="l"/>
            <a:r>
              <a:rPr lang="en-US" b="1" dirty="0" smtClean="0">
                <a:solidFill>
                  <a:srgbClr val="002060"/>
                </a:solidFill>
              </a:rPr>
              <a:t>Over the past 3 years, however, the effectiveness of combining </a:t>
            </a:r>
            <a:r>
              <a:rPr lang="en-US" sz="2000" b="1" dirty="0" smtClean="0">
                <a:solidFill>
                  <a:srgbClr val="66103D"/>
                </a:solidFill>
                <a:effectLst>
                  <a:outerShdw blurRad="38100" dist="38100" dir="2700000" algn="tl">
                    <a:srgbClr val="000000">
                      <a:alpha val="43137"/>
                    </a:srgbClr>
                  </a:outerShdw>
                </a:effectLst>
              </a:rPr>
              <a:t>GLP-1</a:t>
            </a:r>
            <a:r>
              <a:rPr lang="en-US" b="1" dirty="0" smtClean="0">
                <a:solidFill>
                  <a:srgbClr val="002060"/>
                </a:solidFill>
              </a:rPr>
              <a:t> receptor agonists (both shorter-acting and newer weekly formulations) with basal insulin has been demonstrated, with most studies showing equal or slightly superior efficacy to the addition of </a:t>
            </a:r>
            <a:r>
              <a:rPr lang="en-US" b="1" dirty="0" err="1" smtClean="0">
                <a:solidFill>
                  <a:srgbClr val="002060"/>
                </a:solidFill>
              </a:rPr>
              <a:t>prandial</a:t>
            </a:r>
            <a:r>
              <a:rPr lang="en-US" b="1" dirty="0" smtClean="0">
                <a:solidFill>
                  <a:srgbClr val="002060"/>
                </a:solidFill>
              </a:rPr>
              <a:t> insulin, and </a:t>
            </a:r>
            <a:r>
              <a:rPr lang="fa-IR" b="1" dirty="0" smtClean="0">
                <a:solidFill>
                  <a:srgbClr val="002060"/>
                </a:solidFill>
              </a:rPr>
              <a:t> .</a:t>
            </a:r>
            <a:r>
              <a:rPr lang="en-US" b="1" dirty="0" smtClean="0">
                <a:solidFill>
                  <a:srgbClr val="002060"/>
                </a:solidFill>
              </a:rPr>
              <a:t>with weight loss and less hypoglycemia</a:t>
            </a:r>
            <a:endParaRPr lang="fa-IR" b="1" dirty="0">
              <a:solidFill>
                <a:srgbClr val="002060"/>
              </a:solidFill>
            </a:endParaRPr>
          </a:p>
        </p:txBody>
      </p:sp>
      <p:sp>
        <p:nvSpPr>
          <p:cNvPr id="9" name="Oval 8">
            <a:hlinkClick r:id="rId2" action="ppaction://hlinksldjump"/>
          </p:cNvPr>
          <p:cNvSpPr/>
          <p:nvPr/>
        </p:nvSpPr>
        <p:spPr>
          <a:xfrm>
            <a:off x="323528" y="62373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517632" cy="6525344"/>
          </a:xfrm>
        </p:spPr>
        <p:txBody>
          <a:bodyPr>
            <a:normAutofit fontScale="90000"/>
          </a:bodyPr>
          <a:lstStyle/>
          <a:p>
            <a:pPr algn="l"/>
            <a:r>
              <a:rPr lang="en-US" sz="3100" dirty="0" err="1" smtClean="0">
                <a:solidFill>
                  <a:schemeClr val="bg1">
                    <a:lumMod val="10000"/>
                  </a:schemeClr>
                </a:solidFill>
              </a:rPr>
              <a:t>Lixisenatide</a:t>
            </a:r>
            <a:r>
              <a:rPr lang="en-US" sz="3100" dirty="0" smtClean="0">
                <a:solidFill>
                  <a:schemeClr val="bg1">
                    <a:lumMod val="10000"/>
                  </a:schemeClr>
                </a:solidFill>
              </a:rPr>
              <a:t> plus basal insulin in patients with type 2 diabetes mellitus: a meta-analysis </a:t>
            </a:r>
            <a:r>
              <a:rPr lang="en-US" sz="1200" b="1" dirty="0" smtClean="0">
                <a:solidFill>
                  <a:schemeClr val="bg1">
                    <a:lumMod val="10000"/>
                  </a:schemeClr>
                </a:solidFill>
              </a:rPr>
              <a:t/>
            </a:r>
            <a:br>
              <a:rPr lang="en-US" sz="1200" b="1" dirty="0" smtClean="0">
                <a:solidFill>
                  <a:schemeClr val="bg1">
                    <a:lumMod val="10000"/>
                  </a:schemeClr>
                </a:solidFill>
              </a:rPr>
            </a:br>
            <a:r>
              <a:rPr lang="en-US" sz="1200" dirty="0" smtClean="0"/>
              <a:t/>
            </a:r>
            <a:br>
              <a:rPr lang="en-US" sz="1200" dirty="0" smtClean="0"/>
            </a:br>
            <a:r>
              <a:rPr lang="en-US" sz="1600" b="1" dirty="0" smtClean="0"/>
              <a:t/>
            </a:r>
            <a:br>
              <a:rPr lang="en-US" sz="1600" b="1" dirty="0" smtClean="0"/>
            </a:br>
            <a:r>
              <a:rPr lang="en-US" sz="1600" b="1" dirty="0" smtClean="0">
                <a:solidFill>
                  <a:srgbClr val="1C027C"/>
                </a:solidFill>
              </a:rPr>
              <a:t>Aims</a:t>
            </a:r>
            <a:br>
              <a:rPr lang="en-US" sz="1600" b="1" dirty="0" smtClean="0">
                <a:solidFill>
                  <a:srgbClr val="1C027C"/>
                </a:solidFill>
              </a:rPr>
            </a:br>
            <a:r>
              <a:rPr lang="en-US" sz="1600" dirty="0" smtClean="0">
                <a:solidFill>
                  <a:srgbClr val="1C027C"/>
                </a:solidFill>
              </a:rPr>
              <a:t>The efficacy of the once-daily </a:t>
            </a:r>
            <a:r>
              <a:rPr lang="en-US" sz="1600" dirty="0" err="1" smtClean="0">
                <a:solidFill>
                  <a:srgbClr val="1C027C"/>
                </a:solidFill>
              </a:rPr>
              <a:t>prandial</a:t>
            </a:r>
            <a:r>
              <a:rPr lang="en-US" sz="1600" dirty="0" smtClean="0">
                <a:solidFill>
                  <a:srgbClr val="1C027C"/>
                </a:solidFill>
              </a:rPr>
              <a:t> GLP-1 receptor agonist </a:t>
            </a:r>
            <a:r>
              <a:rPr lang="en-US" sz="1600" dirty="0" err="1" smtClean="0">
                <a:solidFill>
                  <a:srgbClr val="1C027C"/>
                </a:solidFill>
              </a:rPr>
              <a:t>lixisenatide</a:t>
            </a:r>
            <a:r>
              <a:rPr lang="en-US" sz="1600" dirty="0" smtClean="0">
                <a:solidFill>
                  <a:srgbClr val="1C027C"/>
                </a:solidFill>
              </a:rPr>
              <a:t> plus basal insulin in T2DM was assessed by pooling results of phase III trials.</a:t>
            </a:r>
            <a:br>
              <a:rPr lang="en-US" sz="1600" dirty="0" smtClean="0">
                <a:solidFill>
                  <a:srgbClr val="1C027C"/>
                </a:solidFill>
              </a:rPr>
            </a:br>
            <a:r>
              <a:rPr lang="en-US" sz="1600" b="1" dirty="0" smtClean="0">
                <a:solidFill>
                  <a:srgbClr val="1C027C"/>
                </a:solidFill>
              </a:rPr>
              <a:t>Methods</a:t>
            </a:r>
            <a:br>
              <a:rPr lang="en-US" sz="1600" b="1" dirty="0" smtClean="0">
                <a:solidFill>
                  <a:srgbClr val="1C027C"/>
                </a:solidFill>
              </a:rPr>
            </a:br>
            <a:r>
              <a:rPr lang="en-US" sz="1600" dirty="0" smtClean="0">
                <a:solidFill>
                  <a:srgbClr val="1C027C"/>
                </a:solidFill>
              </a:rPr>
              <a:t>A meta-analysis was performed of results from three trials in the </a:t>
            </a:r>
            <a:r>
              <a:rPr lang="en-US" sz="1600" dirty="0" err="1" smtClean="0">
                <a:solidFill>
                  <a:srgbClr val="1C027C"/>
                </a:solidFill>
              </a:rPr>
              <a:t>GetGoal</a:t>
            </a:r>
            <a:r>
              <a:rPr lang="en-US" sz="1600" dirty="0" smtClean="0">
                <a:solidFill>
                  <a:srgbClr val="1C027C"/>
                </a:solidFill>
              </a:rPr>
              <a:t> clinical program concerning </a:t>
            </a:r>
            <a:r>
              <a:rPr lang="en-US" sz="1600" dirty="0" err="1" smtClean="0">
                <a:solidFill>
                  <a:srgbClr val="1C027C"/>
                </a:solidFill>
              </a:rPr>
              <a:t>lixisenatide</a:t>
            </a:r>
            <a:r>
              <a:rPr lang="en-US" sz="1600" dirty="0" smtClean="0">
                <a:solidFill>
                  <a:srgbClr val="1C027C"/>
                </a:solidFill>
              </a:rPr>
              <a:t> or placebo plus basal insulin with/without OADs. The primary endpoint was change in HbA</a:t>
            </a:r>
            <a:r>
              <a:rPr lang="en-US" sz="1600" baseline="-25000" dirty="0" smtClean="0">
                <a:solidFill>
                  <a:srgbClr val="1C027C"/>
                </a:solidFill>
              </a:rPr>
              <a:t>1c</a:t>
            </a:r>
            <a:r>
              <a:rPr lang="en-US" sz="1600" dirty="0" smtClean="0">
                <a:solidFill>
                  <a:srgbClr val="1C027C"/>
                </a:solidFill>
              </a:rPr>
              <a:t> from baseline to week 24. Secondary endpoints were change in PPG, FPG, insulin dose, and weight from baseline to week 24. Hypoglycemia rates and several composite endpoints were assessed.</a:t>
            </a:r>
            <a:br>
              <a:rPr lang="en-US" sz="1600" dirty="0" smtClean="0">
                <a:solidFill>
                  <a:srgbClr val="1C027C"/>
                </a:solidFill>
              </a:rPr>
            </a:br>
            <a:r>
              <a:rPr lang="en-US" sz="1600" b="1" dirty="0" smtClean="0">
                <a:solidFill>
                  <a:srgbClr val="1C027C"/>
                </a:solidFill>
              </a:rPr>
              <a:t>Results</a:t>
            </a:r>
            <a:br>
              <a:rPr lang="en-US" sz="1600" b="1" dirty="0" smtClean="0">
                <a:solidFill>
                  <a:srgbClr val="1C027C"/>
                </a:solidFill>
              </a:rPr>
            </a:br>
            <a:r>
              <a:rPr lang="en-US" sz="1600" dirty="0" err="1" smtClean="0">
                <a:solidFill>
                  <a:srgbClr val="1C027C"/>
                </a:solidFill>
              </a:rPr>
              <a:t>Lixisenatide</a:t>
            </a:r>
            <a:r>
              <a:rPr lang="en-US" sz="1600" dirty="0" smtClean="0">
                <a:solidFill>
                  <a:srgbClr val="1C027C"/>
                </a:solidFill>
              </a:rPr>
              <a:t> plus basal insulin was significantly more effective than basal insulin alone at reducing HbA</a:t>
            </a:r>
            <a:r>
              <a:rPr lang="en-US" sz="1600" baseline="-25000" dirty="0" smtClean="0">
                <a:solidFill>
                  <a:srgbClr val="1C027C"/>
                </a:solidFill>
              </a:rPr>
              <a:t>1c</a:t>
            </a:r>
            <a:r>
              <a:rPr lang="en-US" sz="1600" dirty="0" smtClean="0">
                <a:solidFill>
                  <a:srgbClr val="1C027C"/>
                </a:solidFill>
              </a:rPr>
              <a:t> at 24 weeks. Composite and secondary endpoints were improved significantly with </a:t>
            </a:r>
            <a:r>
              <a:rPr lang="en-US" sz="1600" dirty="0" err="1" smtClean="0">
                <a:solidFill>
                  <a:srgbClr val="1C027C"/>
                </a:solidFill>
              </a:rPr>
              <a:t>lixisenatide</a:t>
            </a:r>
            <a:r>
              <a:rPr lang="en-US" sz="1600" dirty="0" smtClean="0">
                <a:solidFill>
                  <a:srgbClr val="1C027C"/>
                </a:solidFill>
              </a:rPr>
              <a:t> plus basal insulin, with the exception of FPG, which showed no significant difference between the groups. </a:t>
            </a:r>
            <a:r>
              <a:rPr lang="en-US" sz="1600" dirty="0" err="1" smtClean="0">
                <a:solidFill>
                  <a:srgbClr val="1C027C"/>
                </a:solidFill>
              </a:rPr>
              <a:t>Lixisenatide</a:t>
            </a:r>
            <a:r>
              <a:rPr lang="en-US" sz="1600" dirty="0" smtClean="0">
                <a:solidFill>
                  <a:srgbClr val="1C027C"/>
                </a:solidFill>
              </a:rPr>
              <a:t> plus basal insulin was associated with an increased incidence of hypoglycemia versus basal insulin alone.</a:t>
            </a:r>
            <a:br>
              <a:rPr lang="en-US" sz="1600" dirty="0" smtClean="0">
                <a:solidFill>
                  <a:srgbClr val="1C027C"/>
                </a:solidFill>
              </a:rPr>
            </a:br>
            <a:r>
              <a:rPr lang="en-US" sz="1600" b="1" dirty="0" smtClean="0">
                <a:solidFill>
                  <a:srgbClr val="1C027C"/>
                </a:solidFill>
              </a:rPr>
              <a:t>Conclusions</a:t>
            </a:r>
            <a:br>
              <a:rPr lang="en-US" sz="1600" b="1" dirty="0" smtClean="0">
                <a:solidFill>
                  <a:srgbClr val="1C027C"/>
                </a:solidFill>
              </a:rPr>
            </a:br>
            <a:r>
              <a:rPr lang="en-US" sz="1600" dirty="0" err="1" smtClean="0">
                <a:solidFill>
                  <a:srgbClr val="1C027C"/>
                </a:solidFill>
              </a:rPr>
              <a:t>Lixisenatide</a:t>
            </a:r>
            <a:r>
              <a:rPr lang="en-US" sz="1600" dirty="0" smtClean="0">
                <a:solidFill>
                  <a:srgbClr val="1C027C"/>
                </a:solidFill>
              </a:rPr>
              <a:t> plus basal insulin resulted in significant improvement in </a:t>
            </a:r>
            <a:r>
              <a:rPr lang="en-US" sz="1600" dirty="0" err="1" smtClean="0">
                <a:solidFill>
                  <a:srgbClr val="1C027C"/>
                </a:solidFill>
              </a:rPr>
              <a:t>glycemic</a:t>
            </a:r>
            <a:r>
              <a:rPr lang="en-US" sz="1600" dirty="0" smtClean="0">
                <a:solidFill>
                  <a:srgbClr val="1C027C"/>
                </a:solidFill>
              </a:rPr>
              <a:t> control versus basal insulin alone, particularly in terms of controlling PPG. </a:t>
            </a:r>
            <a:r>
              <a:rPr lang="en-US" sz="1600" dirty="0" err="1" smtClean="0">
                <a:solidFill>
                  <a:srgbClr val="1C027C"/>
                </a:solidFill>
              </a:rPr>
              <a:t>Prandial</a:t>
            </a:r>
            <a:r>
              <a:rPr lang="en-US" sz="1600" dirty="0" smtClean="0">
                <a:solidFill>
                  <a:srgbClr val="1C027C"/>
                </a:solidFill>
              </a:rPr>
              <a:t> </a:t>
            </a:r>
            <a:r>
              <a:rPr lang="en-US" sz="1600" dirty="0" err="1" smtClean="0">
                <a:solidFill>
                  <a:srgbClr val="1C027C"/>
                </a:solidFill>
              </a:rPr>
              <a:t>lixisenatide</a:t>
            </a:r>
            <a:r>
              <a:rPr lang="en-US" sz="1600" dirty="0" smtClean="0">
                <a:solidFill>
                  <a:srgbClr val="1C027C"/>
                </a:solidFill>
              </a:rPr>
              <a:t> in combination with basal insulin is a suitable option for treatment intensification in patients with T2DM insufficiently controlled with basal insulin, as these agents have complementary effects on PPG and FPG, respectively</a:t>
            </a:r>
            <a:br>
              <a:rPr lang="en-US" sz="1600" dirty="0" smtClean="0">
                <a:solidFill>
                  <a:srgbClr val="1C027C"/>
                </a:solidFill>
              </a:rPr>
            </a:br>
            <a:endParaRPr lang="fa-IR" sz="1600" dirty="0">
              <a:solidFill>
                <a:srgbClr val="1C027C"/>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8964488" cy="6858000"/>
          </a:xfrm>
          <a:prstGeom prst="rect">
            <a:avLst/>
          </a:prstGeom>
        </p:spPr>
        <p:txBody>
          <a:bodyPr wrap="square">
            <a:spAutoFit/>
          </a:bodyPr>
          <a:lstStyle/>
          <a:p>
            <a:pPr algn="l"/>
            <a:r>
              <a:rPr lang="en-US" sz="1050" dirty="0" smtClean="0">
                <a:hlinkClick r:id="rId2" tooltip="The Cochrane database of systematic reviews."/>
              </a:rPr>
              <a:t>Cochrane Database </a:t>
            </a:r>
            <a:r>
              <a:rPr lang="en-US" sz="1050" dirty="0" err="1" smtClean="0">
                <a:hlinkClick r:id="rId2" tooltip="The Cochrane database of systematic reviews."/>
              </a:rPr>
              <a:t>Syst</a:t>
            </a:r>
            <a:r>
              <a:rPr lang="en-US" sz="1050" dirty="0" smtClean="0">
                <a:hlinkClick r:id="rId2" tooltip="The Cochrane database of systematic reviews."/>
              </a:rPr>
              <a:t> Rev.</a:t>
            </a:r>
            <a:r>
              <a:rPr lang="en-US" sz="1050" dirty="0" smtClean="0"/>
              <a:t> 2013 Oct 30;10:CD008277. </a:t>
            </a:r>
            <a:r>
              <a:rPr lang="en-US" sz="1050" dirty="0" err="1" smtClean="0"/>
              <a:t>doi</a:t>
            </a:r>
            <a:r>
              <a:rPr lang="en-US" sz="1050" dirty="0" smtClean="0"/>
              <a:t>: 10.1002/14651858.CD008277.pub2.</a:t>
            </a:r>
          </a:p>
          <a:p>
            <a:pPr algn="l"/>
            <a:r>
              <a:rPr lang="en-US" sz="1600" b="1" dirty="0" smtClean="0">
                <a:solidFill>
                  <a:srgbClr val="1C027C"/>
                </a:solidFill>
              </a:rPr>
              <a:t>Blood pressure targets for hypertension in people with diabetes mellitus.</a:t>
            </a:r>
          </a:p>
          <a:p>
            <a:pPr algn="l"/>
            <a:endParaRPr lang="en-US" sz="1050" b="1" dirty="0" smtClean="0"/>
          </a:p>
          <a:p>
            <a:pPr algn="l"/>
            <a:r>
              <a:rPr lang="en-US" sz="1050" b="1" dirty="0" smtClean="0">
                <a:solidFill>
                  <a:srgbClr val="1C027C"/>
                </a:solidFill>
              </a:rPr>
              <a:t>BACKGROUND: </a:t>
            </a:r>
          </a:p>
          <a:p>
            <a:pPr algn="l"/>
            <a:r>
              <a:rPr lang="en-US" sz="1050" dirty="0" smtClean="0"/>
              <a:t>Several clinical guidelines published in recent years have recommended lower targets (less than 130/80 mmHg) for people with diabetes mellitus. It is not known whether attempting to achieve targets lower than the standard target reduces mortality and morbidity in those with elevated blood pressure and diabetes.</a:t>
            </a:r>
          </a:p>
          <a:p>
            <a:pPr algn="l"/>
            <a:r>
              <a:rPr lang="en-US" sz="1050" b="1" dirty="0" smtClean="0">
                <a:solidFill>
                  <a:srgbClr val="1C027C"/>
                </a:solidFill>
              </a:rPr>
              <a:t>OBJECTIVES</a:t>
            </a:r>
            <a:r>
              <a:rPr lang="en-US" sz="1050" b="1" dirty="0" smtClean="0"/>
              <a:t>: </a:t>
            </a:r>
          </a:p>
          <a:p>
            <a:pPr algn="l"/>
            <a:r>
              <a:rPr lang="en-US" sz="1050" dirty="0" smtClean="0"/>
              <a:t>To determine if 'lower' BP targets (any target less than 130/85 mmHg) are associated with reduction in mortality and morbidity compared with 'standard' BP targets (less than 140 - 160/90 - 100 mmHg) in people with diabetes.</a:t>
            </a:r>
          </a:p>
          <a:p>
            <a:pPr algn="l"/>
            <a:r>
              <a:rPr lang="en-US" sz="1050" b="1" dirty="0" smtClean="0">
                <a:solidFill>
                  <a:srgbClr val="1C027C"/>
                </a:solidFill>
              </a:rPr>
              <a:t>SEARCH METHODS</a:t>
            </a:r>
            <a:r>
              <a:rPr lang="en-US" sz="1050" b="1" dirty="0" smtClean="0"/>
              <a:t>: </a:t>
            </a:r>
          </a:p>
          <a:p>
            <a:pPr algn="l"/>
            <a:r>
              <a:rPr lang="en-US" sz="1050" dirty="0" smtClean="0"/>
              <a:t>We searched the Database of Abstracts of Reviews of Effectiveness (DARE) and the Cochrane Database of Systematic Reviews for related reviews. We conducted electronic searches of the Hypertension Group </a:t>
            </a:r>
            <a:r>
              <a:rPr lang="en-US" sz="1050" dirty="0" err="1" smtClean="0"/>
              <a:t>Specialised</a:t>
            </a:r>
            <a:r>
              <a:rPr lang="en-US" sz="1050" dirty="0" smtClean="0"/>
              <a:t> Register (January 1946 - October 2013), the Cochrane Central Register of Controlled Trials (CENTRAL) (2013, Issue 9), MEDLINE (January 1946 - October 2013), EMBASE (January 1974 - October 2013) and ClinicalTrials.gov. The most recent search was performed on October 4, 2013.Other search sources were the International Clinical Trials Registry Platform (WHO ICTRP), and reference lists of all papers and relevant reviews.</a:t>
            </a:r>
          </a:p>
          <a:p>
            <a:pPr algn="l"/>
            <a:r>
              <a:rPr lang="en-US" sz="1050" b="1" dirty="0" smtClean="0">
                <a:solidFill>
                  <a:srgbClr val="1C027C"/>
                </a:solidFill>
              </a:rPr>
              <a:t>SELECTION CRITERIA</a:t>
            </a:r>
            <a:r>
              <a:rPr lang="en-US" sz="1050" b="1" dirty="0" smtClean="0"/>
              <a:t>: </a:t>
            </a:r>
          </a:p>
          <a:p>
            <a:pPr algn="l"/>
            <a:r>
              <a:rPr lang="en-US" sz="1050" dirty="0" smtClean="0"/>
              <a:t>Randomized controlled trials comparing people with diabetes randomized to lower or to standard BP targets as previously defined, and providing data on any of the primary outcomes below.</a:t>
            </a:r>
          </a:p>
          <a:p>
            <a:pPr algn="l"/>
            <a:r>
              <a:rPr lang="en-US" sz="1050" b="1" dirty="0" smtClean="0">
                <a:solidFill>
                  <a:srgbClr val="1C027C"/>
                </a:solidFill>
              </a:rPr>
              <a:t>DATA COLLECTION AND ANALYSIS</a:t>
            </a:r>
            <a:r>
              <a:rPr lang="en-US" sz="1050" b="1" dirty="0" smtClean="0"/>
              <a:t>: </a:t>
            </a:r>
          </a:p>
          <a:p>
            <a:pPr algn="l"/>
            <a:r>
              <a:rPr lang="en-US" sz="1050" dirty="0" smtClean="0"/>
              <a:t>Two review authors independently assessed and established the included trials and data entry. Primary outcomes were total mortality; total serious adverse events; myocardial infarction, stroke, congestive heart failure and end-stage renal disease. Secondary outcomes were achieved mean systolic and diastolic BP, and withdrawals due to adverse effects.</a:t>
            </a:r>
          </a:p>
          <a:p>
            <a:pPr algn="l"/>
            <a:r>
              <a:rPr lang="en-US" sz="1050" b="1" dirty="0" smtClean="0">
                <a:solidFill>
                  <a:srgbClr val="1C027C"/>
                </a:solidFill>
              </a:rPr>
              <a:t>MAIN RESULTS: </a:t>
            </a:r>
          </a:p>
          <a:p>
            <a:pPr algn="l"/>
            <a:r>
              <a:rPr lang="en-US" sz="1050" dirty="0" smtClean="0"/>
              <a:t>We found five randomized trials, recruiting a total of 7314 participants and with a mean follow-up of 4.5 years. Only one trial (ACCORD) compared outcomes associated with 'lower' (&lt; 120 mmHg) or 'standard' (&lt; 140 mmHg) systolic blood pressure targets in 4734 participants. Despite achieving a significantly lower BP (119.3/64.4 mmHg </a:t>
            </a:r>
            <a:r>
              <a:rPr lang="en-US" sz="1050" dirty="0" err="1" smtClean="0"/>
              <a:t>vs</a:t>
            </a:r>
            <a:r>
              <a:rPr lang="en-US" sz="1050" dirty="0" smtClean="0"/>
              <a:t> 133.5/70.5 mmHg, P &lt; 0.0001), and using more antihypertensive medications, the only significant benefit in the group assigned to 'lower' systolic blood pressure (SBP) was a reduction in the incidence of stroke: risk ratio (RR) 0.58, 95% confidence interval (CI) 0.39 to 0.88, P = 0.009, absolute risk reduction 1.1%. The effect of SBP targets on mortality was compatible with both a reduction and increase in risk: RR 1.05 CI 0.84 to 1.30, low quality evidence. Trying to achieve the 'lower' SBP target was associated with a significant increase in the number of other serious adverse events: RR 2.58, 95% CI 1.70 to 3.91, P &lt; 0.00001, absolute risk increase 2.0%.Four trials (ABCD-H, ABCD-N, ABCD-2V, and a subgroup of HOT) specifically compared clinical outcomes associated with 'lower' versus 'standard' targets for diastolic blood pressure (DBP) in people with diabetes. The total number of participants included in the DBP target analysis was 2580. Participants assigned to 'lower' DBP had a significantly lower achieved BP: 128/76 mmHg </a:t>
            </a:r>
            <a:r>
              <a:rPr lang="en-US" sz="1050" dirty="0" err="1" smtClean="0"/>
              <a:t>vs</a:t>
            </a:r>
            <a:r>
              <a:rPr lang="en-US" sz="1050" dirty="0" smtClean="0"/>
              <a:t> 135/83 mmHg, P &lt; 0.0001. There was a trend towards reduction in total mortality in the group assigned to the 'lower' DBP target (RR 0.73, 95% CI 0.53 to 1.01), mainly due to a trend to lower non-cardiovascular mortality. There was no difference in stroke (RR 0.67, 95% CI 0.42 to 1.05), in myocardial infarction (RR 0.95, 95% CI 0.64 to 1.40) or in congestive heart failure (RR 1.06, 95% CI 0.58 to 1.92), low quality evidence. End-stage renal failure and total serious adverse events were not reported in any of the trials. A sensitivity analysis of trials comparing DBP targets &lt; 80 mmHg (as suggested in clinical guidelines) versus &lt; 90 mmHg showed similar results. There was a high risk of selection bias for every outcome analyzed in favor of </a:t>
            </a:r>
            <a:r>
              <a:rPr lang="en-US" sz="1100" dirty="0" smtClean="0"/>
              <a:t>the 'lower' target in the trials included for the analysis of DBP targets</a:t>
            </a:r>
            <a:endParaRPr lang="en-US" sz="1100" dirty="0"/>
          </a:p>
        </p:txBody>
      </p:sp>
      <p:sp>
        <p:nvSpPr>
          <p:cNvPr id="4" name="Oval 3">
            <a:hlinkClick r:id="rId3" action="ppaction://hlinksldjump"/>
          </p:cNvPr>
          <p:cNvSpPr/>
          <p:nvPr/>
        </p:nvSpPr>
        <p:spPr>
          <a:xfrm>
            <a:off x="1115616" y="645333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980728"/>
            <a:ext cx="6192688" cy="4608512"/>
          </a:xfrm>
          <a:prstGeom prst="rect">
            <a:avLst/>
          </a:prstGeom>
          <a:noFill/>
          <a:ln w="9525">
            <a:noFill/>
            <a:miter lim="800000"/>
            <a:headEnd/>
            <a:tailEnd/>
          </a:ln>
        </p:spPr>
      </p:pic>
      <p:sp>
        <p:nvSpPr>
          <p:cNvPr id="4" name="Right Arrow 3">
            <a:hlinkClick r:id="rId3" action="ppaction://hlinksldjump"/>
          </p:cNvPr>
          <p:cNvSpPr/>
          <p:nvPr/>
        </p:nvSpPr>
        <p:spPr>
          <a:xfrm>
            <a:off x="395536" y="6093296"/>
            <a:ext cx="14401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892480" cy="7140416"/>
          </a:xfrm>
          <a:prstGeom prst="rect">
            <a:avLst/>
          </a:prstGeom>
        </p:spPr>
        <p:txBody>
          <a:bodyPr wrap="square">
            <a:spAutoFit/>
          </a:bodyPr>
          <a:lstStyle/>
          <a:p>
            <a:pPr algn="l"/>
            <a:r>
              <a:rPr lang="en-US" sz="1050" dirty="0" smtClean="0">
                <a:hlinkClick r:id="rId2" tooltip="The Cochrane database of systematic reviews."/>
              </a:rPr>
              <a:t>Cochrane Database </a:t>
            </a:r>
            <a:r>
              <a:rPr lang="en-US" sz="1050" dirty="0" err="1" smtClean="0">
                <a:hlinkClick r:id="rId2" tooltip="The Cochrane database of systematic reviews."/>
              </a:rPr>
              <a:t>Syst</a:t>
            </a:r>
            <a:r>
              <a:rPr lang="en-US" sz="1050" dirty="0" smtClean="0">
                <a:hlinkClick r:id="rId2" tooltip="The Cochrane database of systematic reviews."/>
              </a:rPr>
              <a:t> Rev.</a:t>
            </a:r>
            <a:r>
              <a:rPr lang="en-US" sz="1050" dirty="0" smtClean="0"/>
              <a:t> 2013 Jan 31;1:CD004816. </a:t>
            </a:r>
            <a:r>
              <a:rPr lang="en-US" sz="1050" dirty="0" err="1" smtClean="0"/>
              <a:t>doi</a:t>
            </a:r>
            <a:r>
              <a:rPr lang="en-US" sz="1050" dirty="0" smtClean="0"/>
              <a:t>: 10.1002/14651858.CD004816.pub5.</a:t>
            </a:r>
          </a:p>
          <a:p>
            <a:pPr algn="l"/>
            <a:r>
              <a:rPr lang="en-US" sz="2000" b="1" dirty="0" err="1" smtClean="0"/>
              <a:t>Statins</a:t>
            </a:r>
            <a:r>
              <a:rPr lang="en-US" sz="2000" b="1" dirty="0" smtClean="0"/>
              <a:t> for the primary prevention of cardiovascular disease</a:t>
            </a:r>
            <a:r>
              <a:rPr lang="en-US" sz="1050" b="1" dirty="0" smtClean="0"/>
              <a:t>.</a:t>
            </a:r>
          </a:p>
          <a:p>
            <a:pPr algn="l"/>
            <a:endParaRPr lang="en-US" sz="1050" b="1" dirty="0" smtClean="0"/>
          </a:p>
          <a:p>
            <a:pPr algn="l"/>
            <a:r>
              <a:rPr lang="en-US" sz="1050" b="1" dirty="0" smtClean="0"/>
              <a:t>BACKGROUND: </a:t>
            </a:r>
          </a:p>
          <a:p>
            <a:pPr algn="l"/>
            <a:r>
              <a:rPr lang="en-US" sz="1200" dirty="0" smtClean="0"/>
              <a:t>Reducing high blood cholesterol, a risk factor for cardiovascular disease (CVD) events in people with and without a past history of CVD is an important goal of pharmacotherapy. </a:t>
            </a:r>
            <a:r>
              <a:rPr lang="en-US" sz="1200" dirty="0" err="1" smtClean="0"/>
              <a:t>Statins</a:t>
            </a:r>
            <a:r>
              <a:rPr lang="en-US" sz="1200" dirty="0" smtClean="0"/>
              <a:t> are the first-choice agents. Previous reviews of the effects of </a:t>
            </a:r>
            <a:r>
              <a:rPr lang="en-US" sz="1200" dirty="0" err="1" smtClean="0"/>
              <a:t>statins</a:t>
            </a:r>
            <a:r>
              <a:rPr lang="en-US" sz="1200" dirty="0" smtClean="0"/>
              <a:t> have highlighted their benefits in people with CVD. The case for primary prevention was uncertain when the last version of this review was published (2011) and in light of new data an update of this review is required.</a:t>
            </a:r>
          </a:p>
          <a:p>
            <a:pPr algn="l"/>
            <a:r>
              <a:rPr lang="en-US" sz="1200" b="1" dirty="0" smtClean="0"/>
              <a:t>OBJECTIVES: </a:t>
            </a:r>
          </a:p>
          <a:p>
            <a:pPr algn="l"/>
            <a:r>
              <a:rPr lang="en-US" sz="1200" dirty="0" smtClean="0"/>
              <a:t>To assess the effects, both harms and benefits, of </a:t>
            </a:r>
            <a:r>
              <a:rPr lang="en-US" sz="1200" dirty="0" err="1" smtClean="0"/>
              <a:t>statins</a:t>
            </a:r>
            <a:r>
              <a:rPr lang="en-US" sz="1200" dirty="0" smtClean="0"/>
              <a:t> in people with no history of CVD.</a:t>
            </a:r>
          </a:p>
          <a:p>
            <a:pPr algn="l"/>
            <a:r>
              <a:rPr lang="en-US" sz="1200" b="1" dirty="0" smtClean="0"/>
              <a:t>SEARCH METHODS: </a:t>
            </a:r>
          </a:p>
          <a:p>
            <a:pPr algn="l"/>
            <a:r>
              <a:rPr lang="en-US" sz="1200" dirty="0" smtClean="0"/>
              <a:t>To avoid duplication of effort, we checked reference lists of previous systematic reviews. The searches conducted in 2007 were updated in January 2012. We searched the Cochrane Central Register of Controlled Trials (CENTRAL) in The Cochrane Library (2022, Issue 4), MEDLINE OVID (1950 to December Week 4 2011) and EMBASE OVID (1980 to 2012 Week 1).There were no language restrictions.</a:t>
            </a:r>
          </a:p>
          <a:p>
            <a:pPr algn="l"/>
            <a:r>
              <a:rPr lang="en-US" sz="1200" b="1" dirty="0" smtClean="0"/>
              <a:t>SELECTION CRITERIA: </a:t>
            </a:r>
          </a:p>
          <a:p>
            <a:pPr algn="l"/>
            <a:r>
              <a:rPr lang="en-US" sz="1200" dirty="0" smtClean="0"/>
              <a:t>We included </a:t>
            </a:r>
            <a:r>
              <a:rPr lang="en-US" sz="1200" dirty="0" err="1" smtClean="0"/>
              <a:t>randomised</a:t>
            </a:r>
            <a:r>
              <a:rPr lang="en-US" sz="1200" dirty="0" smtClean="0"/>
              <a:t> controlled trials of </a:t>
            </a:r>
            <a:r>
              <a:rPr lang="en-US" sz="1200" dirty="0" err="1" smtClean="0"/>
              <a:t>statins</a:t>
            </a:r>
            <a:r>
              <a:rPr lang="en-US" sz="1200" dirty="0" smtClean="0"/>
              <a:t> versus placebo or usual care control with minimum treatment duration of one year and follow-up of six months, in adults with no restrictions on total, low density lipoprotein (LDL) or high density lipoprotein (HDL) cholesterol levels, and where 10% or less had a history of CVD.</a:t>
            </a:r>
          </a:p>
          <a:p>
            <a:pPr algn="l"/>
            <a:r>
              <a:rPr lang="en-US" sz="1200" b="1" dirty="0" smtClean="0"/>
              <a:t>DATA COLLECTION AND ANALYSIS: </a:t>
            </a:r>
          </a:p>
          <a:p>
            <a:pPr algn="l"/>
            <a:r>
              <a:rPr lang="en-US" sz="1200" dirty="0" smtClean="0"/>
              <a:t>Two review authors independently selected studies for inclusion and extracted data. Outcomes included all-cause mortality, fatal and non-fatal CHD, CVD and stroke events, combined endpoints (fatal and non-fatal CHD, CVD and stroke events), </a:t>
            </a:r>
            <a:r>
              <a:rPr lang="en-US" sz="1200" dirty="0" err="1" smtClean="0"/>
              <a:t>revascularisation</a:t>
            </a:r>
            <a:r>
              <a:rPr lang="en-US" sz="1200" dirty="0" smtClean="0"/>
              <a:t>, change in total and LDL cholesterol concentrations, adverse events, quality of life and costs. Odds ratios (OR) and risk ratios (RR) were calculated for dichotomous data, and for continuous data, pooled mean differences (MD) (with 95% confidence intervals (CI)) were calculated. We contacted trial authors to obtain missing data.</a:t>
            </a:r>
          </a:p>
          <a:p>
            <a:pPr algn="l"/>
            <a:r>
              <a:rPr lang="en-US" sz="1200" b="1" dirty="0" smtClean="0"/>
              <a:t>MAIN RESULTS: </a:t>
            </a:r>
          </a:p>
          <a:p>
            <a:pPr algn="l"/>
            <a:r>
              <a:rPr lang="en-US" sz="1200" dirty="0" smtClean="0"/>
              <a:t>The latest search found four new trials and updated follow-up data on three trials included in the original review. Eighteen </a:t>
            </a:r>
            <a:r>
              <a:rPr lang="en-US" sz="1200" dirty="0" err="1" smtClean="0"/>
              <a:t>randomised</a:t>
            </a:r>
            <a:r>
              <a:rPr lang="en-US" sz="1200" dirty="0" smtClean="0"/>
              <a:t> control trials (19 trial arms; 56,934 participants) were included. Fourteen trials recruited patients with specific conditions (raised lipids, diabetes, hypertension, </a:t>
            </a:r>
            <a:r>
              <a:rPr lang="en-US" sz="1200" dirty="0" err="1" smtClean="0"/>
              <a:t>microalbuminuria</a:t>
            </a:r>
            <a:r>
              <a:rPr lang="en-US" sz="1200" dirty="0" smtClean="0"/>
              <a:t>). All-cause mortality was reduced by </a:t>
            </a:r>
            <a:r>
              <a:rPr lang="en-US" sz="1200" dirty="0" err="1" smtClean="0"/>
              <a:t>statins</a:t>
            </a:r>
            <a:r>
              <a:rPr lang="en-US" sz="1200" dirty="0" smtClean="0"/>
              <a:t> (OR 0.86, 95% CI 0.79 to 0.94); as was combined fatal and non-fatal CVD RR 0.75 (95% CI 0.70 to 0.81), combined fatal and non-fatal CHD events RR 0.73 (95% CI 0.67 to 0.80) and combined fatal and non-fatal stroke (RR 0.78, 95% CI 0.68 to 0.89). Reduction of </a:t>
            </a:r>
            <a:r>
              <a:rPr lang="en-US" sz="1200" dirty="0" err="1" smtClean="0"/>
              <a:t>revascularisation</a:t>
            </a:r>
            <a:r>
              <a:rPr lang="en-US" sz="1200" dirty="0" smtClean="0"/>
              <a:t> rates (RR 0.62, 95% CI 0.54 to 0.72) was also seen. Total cholesterol and LDL cholesterol were reduced in all trials but there was evidence of heterogeneity of effects. There was no evidence of any serious harm caused by </a:t>
            </a:r>
            <a:r>
              <a:rPr lang="en-US" sz="1200" dirty="0" err="1" smtClean="0"/>
              <a:t>statin</a:t>
            </a:r>
            <a:r>
              <a:rPr lang="en-US" sz="1200" dirty="0" smtClean="0"/>
              <a:t> prescription. Evidence available to date showed that primary prevention with </a:t>
            </a:r>
            <a:r>
              <a:rPr lang="en-US" sz="1200" dirty="0" err="1" smtClean="0"/>
              <a:t>statins</a:t>
            </a:r>
            <a:r>
              <a:rPr lang="en-US" sz="1200" dirty="0" smtClean="0"/>
              <a:t> is likely to be cost-effective and may improve patient quality of life. Recent findings from the Cholesterol Treatment </a:t>
            </a:r>
            <a:r>
              <a:rPr lang="en-US" sz="1200" dirty="0" err="1" smtClean="0"/>
              <a:t>Trialists</a:t>
            </a:r>
            <a:r>
              <a:rPr lang="en-US" sz="1200" dirty="0" smtClean="0"/>
              <a:t> study using individual patient data meta-analysis indicate that these benefits are similar in people at lower (&lt; 1% per year) risk of a major cardiovascular event.</a:t>
            </a:r>
          </a:p>
          <a:p>
            <a:pPr algn="l"/>
            <a:r>
              <a:rPr lang="en-US" sz="1050" dirty="0" smtClean="0"/>
              <a:t>.</a:t>
            </a:r>
            <a:endParaRPr lang="en-US" sz="1050" dirty="0"/>
          </a:p>
        </p:txBody>
      </p:sp>
      <p:cxnSp>
        <p:nvCxnSpPr>
          <p:cNvPr id="5" name="Straight Arrow Connector 4">
            <a:hlinkClick r:id="rId3" action="ppaction://hlinksldjump"/>
          </p:cNvPr>
          <p:cNvCxnSpPr/>
          <p:nvPr/>
        </p:nvCxnSpPr>
        <p:spPr>
          <a:xfrm>
            <a:off x="8172400" y="33265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fa-IR"/>
          </a:p>
        </p:txBody>
      </p:sp>
      <p:pic>
        <p:nvPicPr>
          <p:cNvPr id="8194" name="Picture 2"/>
          <p:cNvPicPr>
            <a:picLocks noChangeAspect="1" noChangeArrowheads="1"/>
          </p:cNvPicPr>
          <p:nvPr/>
        </p:nvPicPr>
        <p:blipFill>
          <a:blip r:embed="rId2" cstate="print"/>
          <a:srcRect/>
          <a:stretch>
            <a:fillRect/>
          </a:stretch>
        </p:blipFill>
        <p:spPr bwMode="auto">
          <a:xfrm>
            <a:off x="395536" y="404664"/>
            <a:ext cx="8496944" cy="6120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96944" cy="1143000"/>
          </a:xfrm>
        </p:spPr>
        <p:txBody>
          <a:bodyPr>
            <a:noAutofit/>
          </a:bodyPr>
          <a:lstStyle/>
          <a:p>
            <a:pPr algn="ctr"/>
            <a:r>
              <a:rPr lang="en-US" sz="2400" b="1" dirty="0" smtClean="0">
                <a:solidFill>
                  <a:srgbClr val="1C027C"/>
                </a:solidFill>
              </a:rPr>
              <a:t>4. </a:t>
            </a:r>
            <a:r>
              <a:rPr lang="en-US" sz="2400" b="1" dirty="0" smtClean="0">
                <a:solidFill>
                  <a:srgbClr val="1C027C"/>
                </a:solidFill>
                <a:effectLst>
                  <a:outerShdw blurRad="38100" dist="38100" dir="2700000" algn="tl">
                    <a:srgbClr val="000000">
                      <a:alpha val="43137"/>
                    </a:srgbClr>
                  </a:outerShdw>
                </a:effectLst>
              </a:rPr>
              <a:t>Foundations of Care: Education, Nutrition, Physical Activity , Smoking Cessation, Psychosocial</a:t>
            </a:r>
            <a:br>
              <a:rPr lang="en-US" sz="2400" b="1" dirty="0" smtClean="0">
                <a:solidFill>
                  <a:srgbClr val="1C027C"/>
                </a:solidFill>
                <a:effectLst>
                  <a:outerShdw blurRad="38100" dist="38100" dir="2700000" algn="tl">
                    <a:srgbClr val="000000">
                      <a:alpha val="43137"/>
                    </a:srgbClr>
                  </a:outerShdw>
                </a:effectLst>
              </a:rPr>
            </a:br>
            <a:r>
              <a:rPr lang="en-US" sz="2400" b="1" dirty="0" smtClean="0">
                <a:solidFill>
                  <a:srgbClr val="1C027C"/>
                </a:solidFill>
                <a:effectLst>
                  <a:outerShdw blurRad="38100" dist="38100" dir="2700000" algn="tl">
                    <a:srgbClr val="000000">
                      <a:alpha val="43137"/>
                    </a:srgbClr>
                  </a:outerShdw>
                </a:effectLst>
              </a:rPr>
              <a:t>Care, and Immunization</a:t>
            </a:r>
            <a:endParaRPr lang="fa-IR" sz="2400" b="1" dirty="0">
              <a:solidFill>
                <a:srgbClr val="1C027C"/>
              </a:solidFill>
              <a:effectLst>
                <a:outerShdw blurRad="38100" dist="38100" dir="2700000" algn="tl">
                  <a:srgbClr val="000000">
                    <a:alpha val="43137"/>
                  </a:srgbClr>
                </a:outerShdw>
              </a:effectLst>
            </a:endParaRPr>
          </a:p>
        </p:txBody>
      </p:sp>
      <p:sp>
        <p:nvSpPr>
          <p:cNvPr id="5" name="Rectangle 4"/>
          <p:cNvSpPr/>
          <p:nvPr/>
        </p:nvSpPr>
        <p:spPr>
          <a:xfrm>
            <a:off x="323528" y="260648"/>
            <a:ext cx="8208912" cy="16561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itle 1"/>
          <p:cNvSpPr txBox="1">
            <a:spLocks/>
          </p:cNvSpPr>
          <p:nvPr/>
        </p:nvSpPr>
        <p:spPr bwMode="auto">
          <a:xfrm>
            <a:off x="467544" y="2564904"/>
            <a:ext cx="8280920"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1C027C"/>
                </a:solidFill>
                <a:effectLst/>
                <a:uLnTx/>
                <a:uFillTx/>
                <a:latin typeface="+mj-lt"/>
                <a:ea typeface="+mj-ea"/>
                <a:cs typeface="+mj-cs"/>
              </a:rPr>
              <a:t>**  Recent evidence supports that all  individuals ,including those with diabetes should be encouraged to reduce the amount of time spent being sedentary(e.g., working at a computer, watching TV) particularly by breaking up extended amounts of time </a:t>
            </a:r>
            <a:r>
              <a:rPr kumimoji="0" lang="en-US" sz="2900" b="1" i="0" u="none" strike="noStrike" kern="1200" cap="none" spc="0" normalizeH="0" baseline="0" noProof="0" dirty="0" smtClean="0">
                <a:ln>
                  <a:noFill/>
                </a:ln>
                <a:solidFill>
                  <a:srgbClr val="C00000"/>
                </a:solidFill>
                <a:effectLst/>
                <a:uLnTx/>
                <a:uFillTx/>
                <a:latin typeface="+mj-lt"/>
                <a:ea typeface="+mj-ea"/>
                <a:cs typeface="+mj-cs"/>
              </a:rPr>
              <a:t>(&gt;90 </a:t>
            </a:r>
            <a:r>
              <a:rPr kumimoji="0" lang="fa-IR" sz="2900" b="1" i="0" u="none" strike="noStrike" kern="1200" cap="none" spc="0" normalizeH="0" baseline="0" noProof="0" dirty="0" smtClean="0">
                <a:ln>
                  <a:noFill/>
                </a:ln>
                <a:solidFill>
                  <a:srgbClr val="C00000"/>
                </a:solidFill>
                <a:effectLst/>
                <a:uLnTx/>
                <a:uFillTx/>
                <a:latin typeface="+mj-lt"/>
                <a:ea typeface="+mj-ea"/>
                <a:cs typeface="+mj-cs"/>
              </a:rPr>
              <a:t>.</a:t>
            </a:r>
            <a:r>
              <a:rPr kumimoji="0" lang="en-US" sz="2900" b="1" i="0" u="none" strike="noStrike" kern="1200" cap="none" spc="0" normalizeH="0" baseline="0" noProof="0" dirty="0" smtClean="0">
                <a:ln>
                  <a:noFill/>
                </a:ln>
                <a:solidFill>
                  <a:srgbClr val="C00000"/>
                </a:solidFill>
                <a:effectLst/>
                <a:uLnTx/>
                <a:uFillTx/>
                <a:latin typeface="+mj-lt"/>
                <a:ea typeface="+mj-ea"/>
                <a:cs typeface="+mj-cs"/>
              </a:rPr>
              <a:t>min</a:t>
            </a:r>
            <a:r>
              <a:rPr kumimoji="0" lang="en-US" sz="2000" b="1" i="0" u="none" strike="noStrike" kern="1200" cap="none" spc="0" normalizeH="0" baseline="0" noProof="0" dirty="0" smtClean="0">
                <a:ln>
                  <a:noFill/>
                </a:ln>
                <a:solidFill>
                  <a:srgbClr val="1C027C"/>
                </a:solidFill>
                <a:effectLst/>
                <a:uLnTx/>
                <a:uFillTx/>
                <a:latin typeface="+mj-lt"/>
                <a:ea typeface="+mj-ea"/>
                <a:cs typeface="+mj-cs"/>
              </a:rPr>
              <a:t>)spent sitting</a:t>
            </a:r>
            <a:endParaRPr kumimoji="0" lang="fa-IR" sz="2000" b="1" i="0" u="none" strike="noStrike" kern="1200" cap="none" spc="0" normalizeH="0" baseline="0" noProof="0" dirty="0">
              <a:ln>
                <a:noFill/>
              </a:ln>
              <a:solidFill>
                <a:srgbClr val="1C027C"/>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23528" y="836712"/>
            <a:ext cx="3888432" cy="5184576"/>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4499992" y="1340768"/>
            <a:ext cx="3888432" cy="4680520"/>
          </a:xfrm>
          <a:prstGeom prst="rect">
            <a:avLst/>
          </a:prstGeom>
          <a:noFill/>
          <a:ln w="9525">
            <a:noFill/>
            <a:miter lim="800000"/>
            <a:headEnd/>
            <a:tailEnd/>
          </a:ln>
        </p:spPr>
      </p:pic>
      <p:sp>
        <p:nvSpPr>
          <p:cNvPr id="6" name="Isosceles Triangle 5">
            <a:hlinkClick r:id="rId4" action="ppaction://hlinksldjump"/>
          </p:cNvPr>
          <p:cNvSpPr/>
          <p:nvPr/>
        </p:nvSpPr>
        <p:spPr>
          <a:xfrm flipH="1">
            <a:off x="539552" y="6381328"/>
            <a:ext cx="216024"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467600" cy="652934"/>
          </a:xfrm>
        </p:spPr>
        <p:txBody>
          <a:bodyPr/>
          <a:lstStyle/>
          <a:p>
            <a:pPr algn="ctr"/>
            <a:r>
              <a:rPr lang="en-US" b="1" dirty="0" smtClean="0">
                <a:solidFill>
                  <a:srgbClr val="008000"/>
                </a:solidFill>
              </a:rPr>
              <a:t>SMOKING CESSATION</a:t>
            </a:r>
            <a:endParaRPr lang="fa-IR" b="1" dirty="0">
              <a:solidFill>
                <a:srgbClr val="008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2339752" y="1484784"/>
            <a:ext cx="3960440" cy="2088232"/>
          </a:xfrm>
          <a:prstGeom prst="rect">
            <a:avLst/>
          </a:prstGeom>
          <a:noFill/>
          <a:ln w="9525">
            <a:noFill/>
            <a:miter lim="800000"/>
            <a:headEnd/>
            <a:tailEnd/>
          </a:ln>
        </p:spPr>
      </p:pic>
      <p:sp>
        <p:nvSpPr>
          <p:cNvPr id="4" name="Rectangle 3"/>
          <p:cNvSpPr/>
          <p:nvPr/>
        </p:nvSpPr>
        <p:spPr>
          <a:xfrm>
            <a:off x="251520" y="4149080"/>
            <a:ext cx="8424936" cy="1692771"/>
          </a:xfrm>
          <a:prstGeom prst="rect">
            <a:avLst/>
          </a:prstGeom>
        </p:spPr>
        <p:txBody>
          <a:bodyPr wrap="square">
            <a:spAutoFit/>
          </a:bodyPr>
          <a:lstStyle/>
          <a:p>
            <a:pPr algn="l"/>
            <a:r>
              <a:rPr lang="en-US" sz="2000" dirty="0" smtClean="0">
                <a:solidFill>
                  <a:srgbClr val="1C027C"/>
                </a:solidFill>
              </a:rPr>
              <a:t>There is </a:t>
            </a:r>
            <a:r>
              <a:rPr lang="en-US" sz="2000" b="1" dirty="0" smtClean="0">
                <a:solidFill>
                  <a:srgbClr val="FF0000"/>
                </a:solidFill>
              </a:rPr>
              <a:t>no</a:t>
            </a:r>
            <a:r>
              <a:rPr lang="en-US" sz="2000" dirty="0" smtClean="0">
                <a:solidFill>
                  <a:schemeClr val="accent5">
                    <a:lumMod val="50000"/>
                  </a:schemeClr>
                </a:solidFill>
              </a:rPr>
              <a:t> </a:t>
            </a:r>
            <a:r>
              <a:rPr lang="en-US" sz="2000" dirty="0" smtClean="0">
                <a:solidFill>
                  <a:srgbClr val="1C027C"/>
                </a:solidFill>
              </a:rPr>
              <a:t>evidence that </a:t>
            </a:r>
            <a:r>
              <a:rPr lang="en-US" sz="2400" b="1" dirty="0" smtClean="0">
                <a:solidFill>
                  <a:srgbClr val="FF0000"/>
                </a:solidFill>
              </a:rPr>
              <a:t>e-cigarettes</a:t>
            </a:r>
            <a:r>
              <a:rPr lang="en-US" sz="2000" dirty="0" smtClean="0">
                <a:solidFill>
                  <a:schemeClr val="accent5">
                    <a:lumMod val="50000"/>
                  </a:schemeClr>
                </a:solidFill>
              </a:rPr>
              <a:t> </a:t>
            </a:r>
            <a:r>
              <a:rPr lang="en-US" sz="2000" dirty="0" smtClean="0">
                <a:solidFill>
                  <a:srgbClr val="1C027C"/>
                </a:solidFill>
              </a:rPr>
              <a:t>are a healthier alternative to smoking or that e-cigarettes can facilitate smoking cessation. Rigorous study of their </a:t>
            </a:r>
            <a:r>
              <a:rPr lang="en-US" sz="2000" dirty="0" err="1" smtClean="0">
                <a:solidFill>
                  <a:srgbClr val="1C027C"/>
                </a:solidFill>
              </a:rPr>
              <a:t>shortand</a:t>
            </a:r>
            <a:r>
              <a:rPr lang="en-US" sz="2000" dirty="0" smtClean="0">
                <a:solidFill>
                  <a:srgbClr val="1C027C"/>
                </a:solidFill>
              </a:rPr>
              <a:t> long-term effects is needed in determining their safety and efficacy and their cardiopulmonary effects in comparison with</a:t>
            </a:r>
            <a:r>
              <a:rPr lang="fa-IR" sz="2000" dirty="0" smtClean="0">
                <a:solidFill>
                  <a:srgbClr val="1C027C"/>
                </a:solidFill>
              </a:rPr>
              <a:t> .</a:t>
            </a:r>
            <a:r>
              <a:rPr lang="en-US" sz="2000" dirty="0" smtClean="0">
                <a:solidFill>
                  <a:srgbClr val="1C027C"/>
                </a:solidFill>
              </a:rPr>
              <a:t>smoking and standard approaches to smoking cessation</a:t>
            </a:r>
            <a:endParaRPr lang="fa-IR" sz="2000" dirty="0">
              <a:solidFill>
                <a:srgbClr val="1C027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A_Standards_of_Medical_Care_2015">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00400">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ADA_Standards_of_Medical_Care_2015</Template>
  <TotalTime>7293</TotalTime>
  <Words>6163</Words>
  <Application>Microsoft Office PowerPoint</Application>
  <PresentationFormat>On-screen Show (4:3)</PresentationFormat>
  <Paragraphs>372</Paragraphs>
  <Slides>58</Slides>
  <Notes>0</Notes>
  <HiddenSlides>0</HiddenSlides>
  <MMClips>0</MMClips>
  <ScaleCrop>false</ScaleCrop>
  <HeadingPairs>
    <vt:vector size="4" baseType="variant">
      <vt:variant>
        <vt:lpstr>Theme</vt:lpstr>
      </vt:variant>
      <vt:variant>
        <vt:i4>4</vt:i4>
      </vt:variant>
      <vt:variant>
        <vt:lpstr>Slide Titles</vt:lpstr>
      </vt:variant>
      <vt:variant>
        <vt:i4>58</vt:i4>
      </vt:variant>
    </vt:vector>
  </HeadingPairs>
  <TitlesOfParts>
    <vt:vector size="62" baseType="lpstr">
      <vt:lpstr>ADA_Standards_of_Medical_Care_2015</vt:lpstr>
      <vt:lpstr>1_Office Theme</vt:lpstr>
      <vt:lpstr>2_Office Theme</vt:lpstr>
      <vt:lpstr>00400</vt:lpstr>
      <vt:lpstr>IN theNAME of GOD  What's New in the ADA's 2015 Diabetes Guidelines?  </vt:lpstr>
      <vt:lpstr>Slide 2</vt:lpstr>
      <vt:lpstr>Slide 3</vt:lpstr>
      <vt:lpstr>Slide 4</vt:lpstr>
      <vt:lpstr>Slide 5</vt:lpstr>
      <vt:lpstr>Slide 6</vt:lpstr>
      <vt:lpstr>4. Foundations of Care: Education, Nutrition, Physical Activity , Smoking Cessation, Psychosocial Care, and Immunization</vt:lpstr>
      <vt:lpstr>Slide 8</vt:lpstr>
      <vt:lpstr>SMOKING CESSATION</vt:lpstr>
      <vt:lpstr>IMMUNIZATION</vt:lpstr>
      <vt:lpstr>Pneumococcal Vaccines in Older Adults</vt:lpstr>
      <vt:lpstr>6. Glycemic Targets</vt:lpstr>
      <vt:lpstr>Slide 13</vt:lpstr>
      <vt:lpstr>Continuous Glucose Monitoring  (CGM)</vt:lpstr>
      <vt:lpstr>7. Approaches to Glycemic Treatment</vt:lpstr>
      <vt:lpstr>Antihyperglycemic Therapy in Type 2 Diabetes </vt:lpstr>
      <vt:lpstr>Approach To Starting and Adjusting Insulin in Type 2 Diabetes</vt:lpstr>
      <vt:lpstr>8. CARDIOVASCULAR DISEASE AND RISK MANAGEMENT</vt:lpstr>
      <vt:lpstr>HYPERTENSION / BLOOD PRESSURE CONTROL</vt:lpstr>
      <vt:lpstr>HYPERTENSION / BLOOD PRESSURE CONTROL</vt:lpstr>
      <vt:lpstr>HYPERTENSION / BLOOD PRESSURE CONTROL</vt:lpstr>
      <vt:lpstr>recent publication by the Eighth Joint National Committee  recommended,for individuals over 18 years of age with diabetes, a DBP threshold of&lt;90 mmHg and SBP &lt;140 mmHg</vt:lpstr>
      <vt:lpstr>DYSLIPIDEMIA/LIPID MANAGEMENT</vt:lpstr>
      <vt:lpstr>Treatment Recommendations and Goals </vt:lpstr>
      <vt:lpstr>Treatment Recommendations and Goals</vt:lpstr>
      <vt:lpstr>Treatment Recommendations and Goals</vt:lpstr>
      <vt:lpstr>Recommendations for Statin Treatment in People with Diabetes</vt:lpstr>
      <vt:lpstr>9. Microvascular Complications and Foot Care</vt:lpstr>
      <vt:lpstr>Slide 29</vt:lpstr>
      <vt:lpstr>11. Children and Adolescents</vt:lpstr>
      <vt:lpstr>ADA 2014      Recommendation  * Consider age when setting glycemic goals in children and adolescents with type 1 diabetes. E</vt:lpstr>
      <vt:lpstr>Dyslipidemia</vt:lpstr>
      <vt:lpstr>12. Management of Diabetes in Pregnancy</vt:lpstr>
      <vt:lpstr>PRECONCEPTION COUNSELING</vt:lpstr>
      <vt:lpstr>MANAGEMENT OF PREGESTATIONAL TYPE 1 DIABETES AND TYPE 2 DIABETES IN PREGNANCY</vt:lpstr>
      <vt:lpstr>Slide 36</vt:lpstr>
      <vt:lpstr>Optimum BMI Cut Points to Screen Asian Americans for Type 2 Diabetes Americans for Type 2 Diabetes Maria Rosario G. Araneta1⇑, Alka M. Kanaya2, William C. Hsu </vt:lpstr>
      <vt:lpstr>Slide 38</vt:lpstr>
      <vt:lpstr>Slide 39</vt:lpstr>
      <vt:lpstr>Slide 40</vt:lpstr>
      <vt:lpstr>Slide 41</vt:lpstr>
      <vt:lpstr>should note that the mean plasma glucose numbers in the table are based on 2,800 readings per A1C in the ADAG trial.</vt:lpstr>
      <vt:lpstr>A recent registry study of 17,317 participants confirmed that more frequent CGM use is associated with lower A1C</vt:lpstr>
      <vt:lpstr>while another study showed that children with &gt;70% sensor use missed fewer school day</vt:lpstr>
      <vt:lpstr>Slide 45</vt:lpstr>
      <vt:lpstr>Initial therapy</vt:lpstr>
      <vt:lpstr>Diabetes Obes Metab. 2014 Jun;16(6):560-8. doi: 10.1111/dom.12281. Epub 2014 Mar 24.  Groop PH1, Del Prato S, Taskinen MR, Owens DR, Gong Y, Crowe S, Patel S, von Eynatten M, Woerle HJ. Author information Abstract AIMS:  Renal disease is a frequent comorbidity of type 2 diabetes mellitus (T2DM) and an important factor complicating the choice of glucose-lowering drugs. The aim of this analysis was to evaluate the efficacy and safety of the dipeptidyl peptidase (DPP)-4 inhibitor linagliptin (5 mg/day) in mono, dual or triple oral glucose-lowering regimens in subjects with T2DM and mild or moderate renal impairment (RI). METHODS:  In this pooled analysis of three 24-week, placebo-controlled, phase 3 trials, subjects with mild (estimated glomerular filtration rate (eGFR) 60-&lt;90 ml/min/1.73 m(2) , n = 838) or moderate RI (30-&lt;60 ml/min/1.73 m(2), n = 93) were compared with subjects with normal renal function (≥90 ml/min/1.73 m(2), n = 1212). RESULTS:  Subjects with RI were older, had longer duration of diabetes, and increased prevalence of diabetes-related comorbidities. After 24 weeks, linagliptin achieved consistent placebo-corrected mean glycated haemoglobin (HbA1c) changes across the three renal function categories: normal (-0.63%; p &lt; 0.0001), mild RI (-0.67%; p &lt; 0.0001) and moderate RI (-0.53%; p &lt; 0.01), with no inter-group difference (p = 0.74). Renal function with linagliptin remained stable across all categories. In linagliptin-treated subjects, overall adverse event (AE) rates and serious AE rates were similar to placebo. The incidence of hypoglycaemia with linagliptin and placebo was 11.1 versus 6.9%, 11.9 versus 9.0% and 15.9 versus 12.0% in the normal, mild RI and moderate RI categories, respectively. CONCLUSIONS:  This pooled analysis provides evidence that linagliptin is an effective, well-tolerated and convenient treatment in subjects with T2DM and mild or moderate RI. </vt:lpstr>
      <vt:lpstr>Advancing to Dual Combination and Triple Combination Therapy</vt:lpstr>
      <vt:lpstr>Slide 49</vt:lpstr>
      <vt:lpstr>Slide 50</vt:lpstr>
      <vt:lpstr>Slide 51</vt:lpstr>
      <vt:lpstr> - Consider initiating combination insulin injectable therapy when blood glucose is &gt;300–350 mg/dL (16.7–19.4 mmol/L) and/or  A1C is &gt;10–12%.</vt:lpstr>
      <vt:lpstr>Slide 53</vt:lpstr>
      <vt:lpstr>Combination Injectable Therapy</vt:lpstr>
      <vt:lpstr>Lixisenatide plus basal insulin in patients with type 2 diabetes mellitus: a meta-analysis    Aims The efficacy of the once-daily prandial GLP-1 receptor agonist lixisenatide plus basal insulin in T2DM was assessed by pooling results of phase III trials. Methods A meta-analysis was performed of results from three trials in the GetGoal clinical program concerning lixisenatide or placebo plus basal insulin with/without OADs. The primary endpoint was change in HbA1c from baseline to week 24. Secondary endpoints were change in PPG, FPG, insulin dose, and weight from baseline to week 24. Hypoglycemia rates and several composite endpoints were assessed. Results Lixisenatide plus basal insulin was significantly more effective than basal insulin alone at reducing HbA1c at 24 weeks. Composite and secondary endpoints were improved significantly with lixisenatide plus basal insulin, with the exception of FPG, which showed no significant difference between the groups. Lixisenatide plus basal insulin was associated with an increased incidence of hypoglycemia versus basal insulin alone. Conclusions Lixisenatide plus basal insulin resulted in significant improvement in glycemic control versus basal insulin alone, particularly in terms of controlling PPG. Prandial lixisenatide in combination with basal insulin is a suitable option for treatment intensification in patients with T2DM insufficiently controlled with basal insulin, as these agents have complementary effects on PPG and FPG, respectively </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Optimum BMI Cut Points to Screen  Asian Americans for Type 2 Diabetes Americans for Type 2 Diabetes Maria Rosario G. Araneta1⇑, Alka M. Kanaya2, William C. Hsu</dc:title>
  <dc:creator>green</dc:creator>
  <cp:lastModifiedBy>green</cp:lastModifiedBy>
  <cp:revision>351</cp:revision>
  <dcterms:created xsi:type="dcterms:W3CDTF">2015-02-14T18:27:36Z</dcterms:created>
  <dcterms:modified xsi:type="dcterms:W3CDTF">2015-03-01T21:04:37Z</dcterms:modified>
</cp:coreProperties>
</file>