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4"/>
  </p:notesMasterIdLst>
  <p:sldIdLst>
    <p:sldId id="670" r:id="rId2"/>
    <p:sldId id="256" r:id="rId3"/>
    <p:sldId id="506" r:id="rId4"/>
    <p:sldId id="626" r:id="rId5"/>
    <p:sldId id="649" r:id="rId6"/>
    <p:sldId id="628" r:id="rId7"/>
    <p:sldId id="629" r:id="rId8"/>
    <p:sldId id="633" r:id="rId9"/>
    <p:sldId id="634" r:id="rId10"/>
    <p:sldId id="650" r:id="rId11"/>
    <p:sldId id="713" r:id="rId12"/>
    <p:sldId id="714" r:id="rId13"/>
    <p:sldId id="715" r:id="rId14"/>
    <p:sldId id="718" r:id="rId15"/>
    <p:sldId id="716" r:id="rId16"/>
    <p:sldId id="744" r:id="rId17"/>
    <p:sldId id="373" r:id="rId18"/>
    <p:sldId id="636" r:id="rId19"/>
    <p:sldId id="642" r:id="rId20"/>
    <p:sldId id="644" r:id="rId21"/>
    <p:sldId id="646" r:id="rId22"/>
    <p:sldId id="647" r:id="rId23"/>
    <p:sldId id="648" r:id="rId24"/>
    <p:sldId id="434" r:id="rId25"/>
    <p:sldId id="490" r:id="rId26"/>
    <p:sldId id="487" r:id="rId27"/>
    <p:sldId id="377" r:id="rId28"/>
    <p:sldId id="435" r:id="rId29"/>
    <p:sldId id="447" r:id="rId30"/>
    <p:sldId id="611" r:id="rId31"/>
    <p:sldId id="448" r:id="rId32"/>
    <p:sldId id="450" r:id="rId33"/>
    <p:sldId id="452" r:id="rId34"/>
    <p:sldId id="453" r:id="rId35"/>
    <p:sldId id="608" r:id="rId36"/>
    <p:sldId id="598" r:id="rId37"/>
    <p:sldId id="267" r:id="rId38"/>
    <p:sldId id="268" r:id="rId39"/>
    <p:sldId id="269" r:id="rId40"/>
    <p:sldId id="281" r:id="rId41"/>
    <p:sldId id="370" r:id="rId42"/>
    <p:sldId id="395" r:id="rId43"/>
    <p:sldId id="380" r:id="rId44"/>
    <p:sldId id="381" r:id="rId45"/>
    <p:sldId id="382" r:id="rId46"/>
    <p:sldId id="383" r:id="rId47"/>
    <p:sldId id="386" r:id="rId48"/>
    <p:sldId id="384" r:id="rId49"/>
    <p:sldId id="545" r:id="rId50"/>
    <p:sldId id="546" r:id="rId51"/>
    <p:sldId id="547" r:id="rId52"/>
    <p:sldId id="548" r:id="rId53"/>
    <p:sldId id="549" r:id="rId54"/>
    <p:sldId id="550" r:id="rId55"/>
    <p:sldId id="551" r:id="rId56"/>
    <p:sldId id="673" r:id="rId57"/>
    <p:sldId id="674" r:id="rId58"/>
    <p:sldId id="675" r:id="rId59"/>
    <p:sldId id="676" r:id="rId60"/>
    <p:sldId id="552" r:id="rId61"/>
    <p:sldId id="424" r:id="rId62"/>
    <p:sldId id="425" r:id="rId63"/>
    <p:sldId id="427" r:id="rId64"/>
    <p:sldId id="428" r:id="rId65"/>
    <p:sldId id="429" r:id="rId66"/>
    <p:sldId id="430" r:id="rId67"/>
    <p:sldId id="431" r:id="rId68"/>
    <p:sldId id="596" r:id="rId69"/>
    <p:sldId id="625" r:id="rId70"/>
    <p:sldId id="589" r:id="rId71"/>
    <p:sldId id="590" r:id="rId72"/>
    <p:sldId id="680" r:id="rId73"/>
    <p:sldId id="681" r:id="rId74"/>
    <p:sldId id="682" r:id="rId75"/>
    <p:sldId id="683" r:id="rId76"/>
    <p:sldId id="684" r:id="rId77"/>
    <p:sldId id="685" r:id="rId78"/>
    <p:sldId id="686" r:id="rId79"/>
    <p:sldId id="687" r:id="rId80"/>
    <p:sldId id="688" r:id="rId81"/>
    <p:sldId id="689" r:id="rId82"/>
    <p:sldId id="690" r:id="rId83"/>
    <p:sldId id="691" r:id="rId84"/>
    <p:sldId id="692" r:id="rId85"/>
    <p:sldId id="693" r:id="rId86"/>
    <p:sldId id="698" r:id="rId87"/>
    <p:sldId id="699" r:id="rId88"/>
    <p:sldId id="591" r:id="rId89"/>
    <p:sldId id="597" r:id="rId90"/>
    <p:sldId id="592" r:id="rId91"/>
    <p:sldId id="719" r:id="rId92"/>
    <p:sldId id="594" r:id="rId93"/>
    <p:sldId id="595" r:id="rId94"/>
    <p:sldId id="700" r:id="rId95"/>
    <p:sldId id="701" r:id="rId96"/>
    <p:sldId id="610" r:id="rId97"/>
    <p:sldId id="651" r:id="rId98"/>
    <p:sldId id="652" r:id="rId99"/>
    <p:sldId id="653" r:id="rId100"/>
    <p:sldId id="654" r:id="rId101"/>
    <p:sldId id="655" r:id="rId102"/>
    <p:sldId id="656" r:id="rId103"/>
    <p:sldId id="657" r:id="rId104"/>
    <p:sldId id="658" r:id="rId105"/>
    <p:sldId id="659" r:id="rId106"/>
    <p:sldId id="702" r:id="rId107"/>
    <p:sldId id="703" r:id="rId108"/>
    <p:sldId id="704" r:id="rId109"/>
    <p:sldId id="660" r:id="rId110"/>
    <p:sldId id="661" r:id="rId111"/>
    <p:sldId id="662" r:id="rId112"/>
    <p:sldId id="663" r:id="rId113"/>
    <p:sldId id="664" r:id="rId114"/>
    <p:sldId id="665" r:id="rId115"/>
    <p:sldId id="666" r:id="rId116"/>
    <p:sldId id="667" r:id="rId117"/>
    <p:sldId id="668" r:id="rId118"/>
    <p:sldId id="669" r:id="rId119"/>
    <p:sldId id="735" r:id="rId120"/>
    <p:sldId id="736" r:id="rId121"/>
    <p:sldId id="737" r:id="rId122"/>
    <p:sldId id="738" r:id="rId123"/>
    <p:sldId id="740" r:id="rId124"/>
    <p:sldId id="741" r:id="rId125"/>
    <p:sldId id="742" r:id="rId126"/>
    <p:sldId id="743" r:id="rId127"/>
    <p:sldId id="732" r:id="rId128"/>
    <p:sldId id="733" r:id="rId129"/>
    <p:sldId id="734" r:id="rId130"/>
    <p:sldId id="745" r:id="rId131"/>
    <p:sldId id="746" r:id="rId132"/>
    <p:sldId id="747"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96F78D-0CB8-40B6-8A7F-FCC6BE043C93}">
          <p14:sldIdLst>
            <p14:sldId id="670"/>
            <p14:sldId id="256"/>
            <p14:sldId id="506"/>
            <p14:sldId id="626"/>
            <p14:sldId id="649"/>
            <p14:sldId id="628"/>
            <p14:sldId id="629"/>
            <p14:sldId id="633"/>
            <p14:sldId id="634"/>
            <p14:sldId id="650"/>
            <p14:sldId id="713"/>
            <p14:sldId id="714"/>
            <p14:sldId id="715"/>
            <p14:sldId id="718"/>
            <p14:sldId id="716"/>
            <p14:sldId id="744"/>
            <p14:sldId id="373"/>
            <p14:sldId id="636"/>
            <p14:sldId id="642"/>
            <p14:sldId id="644"/>
            <p14:sldId id="646"/>
            <p14:sldId id="647"/>
            <p14:sldId id="648"/>
            <p14:sldId id="434"/>
            <p14:sldId id="490"/>
            <p14:sldId id="487"/>
            <p14:sldId id="377"/>
            <p14:sldId id="435"/>
            <p14:sldId id="447"/>
            <p14:sldId id="611"/>
            <p14:sldId id="448"/>
            <p14:sldId id="450"/>
            <p14:sldId id="452"/>
            <p14:sldId id="453"/>
            <p14:sldId id="608"/>
            <p14:sldId id="598"/>
            <p14:sldId id="267"/>
            <p14:sldId id="268"/>
            <p14:sldId id="269"/>
            <p14:sldId id="281"/>
            <p14:sldId id="370"/>
            <p14:sldId id="395"/>
            <p14:sldId id="380"/>
            <p14:sldId id="381"/>
            <p14:sldId id="382"/>
            <p14:sldId id="383"/>
            <p14:sldId id="386"/>
            <p14:sldId id="384"/>
            <p14:sldId id="545"/>
            <p14:sldId id="546"/>
            <p14:sldId id="547"/>
            <p14:sldId id="548"/>
            <p14:sldId id="549"/>
            <p14:sldId id="550"/>
            <p14:sldId id="551"/>
            <p14:sldId id="673"/>
            <p14:sldId id="674"/>
            <p14:sldId id="675"/>
            <p14:sldId id="676"/>
            <p14:sldId id="552"/>
            <p14:sldId id="424"/>
            <p14:sldId id="425"/>
            <p14:sldId id="427"/>
            <p14:sldId id="428"/>
            <p14:sldId id="429"/>
            <p14:sldId id="430"/>
            <p14:sldId id="431"/>
            <p14:sldId id="596"/>
            <p14:sldId id="625"/>
            <p14:sldId id="589"/>
            <p14:sldId id="590"/>
            <p14:sldId id="680"/>
            <p14:sldId id="681"/>
            <p14:sldId id="682"/>
            <p14:sldId id="683"/>
            <p14:sldId id="684"/>
            <p14:sldId id="685"/>
            <p14:sldId id="686"/>
            <p14:sldId id="687"/>
            <p14:sldId id="688"/>
            <p14:sldId id="689"/>
            <p14:sldId id="690"/>
            <p14:sldId id="691"/>
            <p14:sldId id="692"/>
            <p14:sldId id="693"/>
            <p14:sldId id="698"/>
            <p14:sldId id="699"/>
            <p14:sldId id="591"/>
            <p14:sldId id="597"/>
            <p14:sldId id="592"/>
            <p14:sldId id="719"/>
            <p14:sldId id="594"/>
            <p14:sldId id="595"/>
            <p14:sldId id="700"/>
            <p14:sldId id="701"/>
            <p14:sldId id="610"/>
            <p14:sldId id="651"/>
            <p14:sldId id="652"/>
            <p14:sldId id="653"/>
            <p14:sldId id="654"/>
            <p14:sldId id="655"/>
            <p14:sldId id="656"/>
            <p14:sldId id="657"/>
            <p14:sldId id="658"/>
            <p14:sldId id="659"/>
            <p14:sldId id="702"/>
            <p14:sldId id="703"/>
            <p14:sldId id="704"/>
            <p14:sldId id="660"/>
            <p14:sldId id="661"/>
            <p14:sldId id="662"/>
            <p14:sldId id="663"/>
            <p14:sldId id="664"/>
            <p14:sldId id="665"/>
            <p14:sldId id="666"/>
            <p14:sldId id="667"/>
            <p14:sldId id="668"/>
            <p14:sldId id="669"/>
            <p14:sldId id="735"/>
            <p14:sldId id="736"/>
            <p14:sldId id="737"/>
            <p14:sldId id="738"/>
            <p14:sldId id="740"/>
            <p14:sldId id="741"/>
            <p14:sldId id="742"/>
            <p14:sldId id="743"/>
            <p14:sldId id="732"/>
            <p14:sldId id="733"/>
            <p14:sldId id="734"/>
            <p14:sldId id="745"/>
            <p14:sldId id="746"/>
            <p14:sldId id="747"/>
          </p14:sldIdLst>
        </p14:section>
        <p14:section name="Untitled Section" id="{5B1BF1FB-3740-483F-8221-8FCE4B5E1544}">
          <p14:sldIdLst/>
        </p14:section>
        <p14:section name="Untitled Section" id="{CEE0A730-D6BF-4889-BCF3-940A5369A8D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5"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9C76-FD97-4AD8-BFCE-A6021E328045}" type="datetimeFigureOut">
              <a:rPr lang="en-US" smtClean="0"/>
              <a:pPr/>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A8682-4DA5-4A4F-9F5B-2D862E819254}" type="slidenum">
              <a:rPr lang="en-US" smtClean="0"/>
              <a:pPr/>
              <a:t>‹#›</a:t>
            </a:fld>
            <a:endParaRPr lang="en-US"/>
          </a:p>
        </p:txBody>
      </p:sp>
    </p:spTree>
    <p:extLst>
      <p:ext uri="{BB962C8B-B14F-4D97-AF65-F5344CB8AC3E}">
        <p14:creationId xmlns:p14="http://schemas.microsoft.com/office/powerpoint/2010/main" val="318615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E25C1D41-929F-4A5D-B0A7-48FB2A2123E4}" type="slidenum">
              <a:rPr lang="en-GB" sz="1200">
                <a:ea typeface="ＭＳ Ｐゴシック" pitchFamily="34" charset="-128"/>
              </a:rPr>
              <a:pPr algn="r" defTabSz="895350" eaLnBrk="0" hangingPunct="0"/>
              <a:t>5</a:t>
            </a:fld>
            <a:endParaRPr lang="en-GB" sz="1200">
              <a:ea typeface="ＭＳ Ｐゴシック" pitchFamily="34" charset="-128"/>
            </a:endParaRPr>
          </a:p>
        </p:txBody>
      </p:sp>
      <p:sp>
        <p:nvSpPr>
          <p:cNvPr id="168963" name="Rectangle 2"/>
          <p:cNvSpPr>
            <a:spLocks noGrp="1" noRot="1" noChangeAspect="1" noChangeArrowheads="1" noTextEdit="1"/>
          </p:cNvSpPr>
          <p:nvPr>
            <p:ph type="sldImg"/>
          </p:nvPr>
        </p:nvSpPr>
        <p:spPr>
          <a:xfrm>
            <a:off x="1258888" y="903288"/>
            <a:ext cx="4344987" cy="3259137"/>
          </a:xfrm>
          <a:solidFill>
            <a:srgbClr val="FFFFFF"/>
          </a:solidFill>
          <a:ln/>
        </p:spPr>
      </p:sp>
      <p:sp>
        <p:nvSpPr>
          <p:cNvPr id="168964" name="Rectangle 5"/>
          <p:cNvSpPr>
            <a:spLocks noGrp="1" noChangeArrowheads="1"/>
          </p:cNvSpPr>
          <p:nvPr>
            <p:ph type="body" idx="1"/>
          </p:nvPr>
        </p:nvSpPr>
        <p:spPr>
          <a:noFill/>
          <a:ln/>
        </p:spPr>
        <p:txBody>
          <a:bodyPr lIns="91430" tIns="45715" rIns="91430" bIns="45715"/>
          <a:lstStyle/>
          <a:p>
            <a:r>
              <a:rPr lang="en-GB" smtClean="0">
                <a:latin typeface="Arial" pitchFamily="34" charset="0"/>
              </a:rPr>
              <a:t>Extrapolation of the observed rate of decline of </a:t>
            </a:r>
            <a:r>
              <a:rPr lang="en-GB" smtClean="0">
                <a:latin typeface="Arial" pitchFamily="34" charset="0"/>
                <a:sym typeface="Symbol" pitchFamily="18" charset="2"/>
              </a:rPr>
              <a:t></a:t>
            </a:r>
            <a:r>
              <a:rPr lang="en-GB" smtClean="0">
                <a:latin typeface="Arial" pitchFamily="34" charset="0"/>
              </a:rPr>
              <a:t>-cell function in diet-treated subjects in the UKPDS suggests that loss of </a:t>
            </a:r>
            <a:r>
              <a:rPr lang="en-GB" smtClean="0">
                <a:latin typeface="Arial" pitchFamily="34" charset="0"/>
                <a:sym typeface="Symbol" pitchFamily="18" charset="2"/>
              </a:rPr>
              <a:t></a:t>
            </a:r>
            <a:r>
              <a:rPr lang="en-GB" smtClean="0">
                <a:latin typeface="Arial" pitchFamily="34" charset="0"/>
              </a:rPr>
              <a:t>-cell function can begin at least 10 years before diagnosis.</a:t>
            </a:r>
          </a:p>
          <a:p>
            <a:pPr lvl="1"/>
            <a:r>
              <a:rPr lang="en-GB" smtClean="0">
                <a:latin typeface="Arial" pitchFamily="34" charset="0"/>
              </a:rPr>
              <a:t>In the UKPDS, long-term increases in fasting plasma glucose were accompanied by progressive </a:t>
            </a:r>
            <a:r>
              <a:rPr lang="en-GB" smtClean="0">
                <a:latin typeface="Arial" pitchFamily="34" charset="0"/>
                <a:sym typeface="Symbol" pitchFamily="18" charset="2"/>
              </a:rPr>
              <a:t>-cell dysfunction as assessed by HOMA.</a:t>
            </a:r>
            <a:r>
              <a:rPr lang="en-GB" baseline="30000" smtClean="0">
                <a:latin typeface="Arial" pitchFamily="34" charset="0"/>
                <a:sym typeface="Symbol" pitchFamily="18" charset="2"/>
              </a:rPr>
              <a:t>1</a:t>
            </a:r>
            <a:r>
              <a:rPr lang="en-GB" smtClean="0">
                <a:latin typeface="Arial" pitchFamily="34" charset="0"/>
                <a:sym typeface="Symbol" pitchFamily="18" charset="2"/>
              </a:rPr>
              <a:t> </a:t>
            </a:r>
          </a:p>
          <a:p>
            <a:pPr lvl="1"/>
            <a:r>
              <a:rPr lang="en-GB" smtClean="0">
                <a:latin typeface="Arial" pitchFamily="34" charset="0"/>
              </a:rPr>
              <a:t>Mean </a:t>
            </a:r>
            <a:r>
              <a:rPr lang="en-GB" smtClean="0">
                <a:latin typeface="Arial" pitchFamily="34" charset="0"/>
                <a:sym typeface="Symbol" pitchFamily="18" charset="2"/>
              </a:rPr>
              <a:t></a:t>
            </a:r>
            <a:r>
              <a:rPr lang="en-GB" smtClean="0">
                <a:latin typeface="Arial" pitchFamily="34" charset="0"/>
              </a:rPr>
              <a:t>-cell function was already less than 50% at diagnosis,</a:t>
            </a:r>
            <a:r>
              <a:rPr lang="en-GB" baseline="30000" smtClean="0">
                <a:latin typeface="Arial" pitchFamily="34" charset="0"/>
                <a:sym typeface="Symbol" pitchFamily="18" charset="2"/>
              </a:rPr>
              <a:t>2</a:t>
            </a:r>
            <a:r>
              <a:rPr lang="en-GB" smtClean="0">
                <a:latin typeface="Arial" pitchFamily="34" charset="0"/>
                <a:sym typeface="Symbol" pitchFamily="18" charset="2"/>
              </a:rPr>
              <a:t> and none of the therapies used in the study (sulfonylureas, metformin and insulin) were able to prevent or delay the progressive deterioration of -cell function.</a:t>
            </a:r>
            <a:r>
              <a:rPr lang="en-GB" baseline="30000" smtClean="0">
                <a:latin typeface="Arial" pitchFamily="34" charset="0"/>
                <a:sym typeface="Symbol" pitchFamily="18" charset="2"/>
              </a:rPr>
              <a:t>1</a:t>
            </a:r>
            <a:endParaRPr lang="en-GB" smtClean="0">
              <a:latin typeface="Arial" pitchFamily="34" charset="0"/>
            </a:endParaRPr>
          </a:p>
          <a:p>
            <a:pPr lvl="1"/>
            <a:r>
              <a:rPr lang="en-GB" smtClean="0">
                <a:latin typeface="Arial" pitchFamily="34" charset="0"/>
              </a:rPr>
              <a:t>On average, </a:t>
            </a:r>
            <a:r>
              <a:rPr lang="en-GB" smtClean="0">
                <a:latin typeface="Arial" pitchFamily="34" charset="0"/>
                <a:sym typeface="Symbol" pitchFamily="18" charset="2"/>
              </a:rPr>
              <a:t></a:t>
            </a:r>
            <a:r>
              <a:rPr lang="en-GB" smtClean="0">
                <a:latin typeface="Arial" pitchFamily="34" charset="0"/>
              </a:rPr>
              <a:t>-cell function declines by 1% per year with normal aging, compared with 4% per year in diabetes.</a:t>
            </a:r>
            <a:r>
              <a:rPr lang="en-GB" baseline="30000" smtClean="0">
                <a:latin typeface="Arial" pitchFamily="34" charset="0"/>
              </a:rPr>
              <a:t>1,3</a:t>
            </a:r>
          </a:p>
          <a:p>
            <a:r>
              <a:rPr lang="en-GB" sz="800" baseline="30000" smtClean="0">
                <a:latin typeface="Arial" pitchFamily="34" charset="0"/>
              </a:rPr>
              <a:t>	1</a:t>
            </a:r>
            <a:r>
              <a:rPr lang="en-US" sz="800" smtClean="0">
                <a:latin typeface="Arial" pitchFamily="34" charset="0"/>
              </a:rPr>
              <a:t>UKPDS </a:t>
            </a:r>
            <a:r>
              <a:rPr lang="en-GB" sz="800" smtClean="0">
                <a:latin typeface="Arial" pitchFamily="34" charset="0"/>
              </a:rPr>
              <a:t>Group</a:t>
            </a:r>
            <a:r>
              <a:rPr lang="en-US" sz="800" smtClean="0">
                <a:latin typeface="Arial" pitchFamily="34" charset="0"/>
              </a:rPr>
              <a:t>. UKPDS 16. </a:t>
            </a:r>
            <a:r>
              <a:rPr lang="en-US" sz="800" i="1" smtClean="0">
                <a:latin typeface="Arial" pitchFamily="34" charset="0"/>
              </a:rPr>
              <a:t>Diabetes </a:t>
            </a:r>
            <a:r>
              <a:rPr lang="en-US" sz="800" smtClean="0">
                <a:latin typeface="Arial" pitchFamily="34" charset="0"/>
              </a:rPr>
              <a:t>1995; </a:t>
            </a:r>
            <a:r>
              <a:rPr lang="en-US" sz="800" b="1" smtClean="0">
                <a:latin typeface="Arial" pitchFamily="34" charset="0"/>
              </a:rPr>
              <a:t>44:</a:t>
            </a:r>
            <a:r>
              <a:rPr lang="en-US" sz="800" smtClean="0">
                <a:latin typeface="Arial" pitchFamily="34" charset="0"/>
              </a:rPr>
              <a:t>1249</a:t>
            </a:r>
            <a:r>
              <a:rPr lang="en-GB" sz="800" smtClean="0">
                <a:latin typeface="Arial" pitchFamily="34" charset="0"/>
              </a:rPr>
              <a:t>–</a:t>
            </a:r>
            <a:r>
              <a:rPr lang="en-US" sz="800" smtClean="0">
                <a:latin typeface="Arial" pitchFamily="34" charset="0"/>
              </a:rPr>
              <a:t>1258.</a:t>
            </a:r>
            <a:endParaRPr lang="en-GB" sz="800" smtClean="0">
              <a:latin typeface="Arial" pitchFamily="34" charset="0"/>
            </a:endParaRPr>
          </a:p>
          <a:p>
            <a:r>
              <a:rPr lang="en-GB" sz="800" baseline="30000" smtClean="0">
                <a:latin typeface="Arial" pitchFamily="34" charset="0"/>
              </a:rPr>
              <a:t>	2</a:t>
            </a:r>
            <a:r>
              <a:rPr lang="en-GB" sz="800" smtClean="0">
                <a:latin typeface="Arial" pitchFamily="34" charset="0"/>
              </a:rPr>
              <a:t>Holman RR. </a:t>
            </a:r>
            <a:r>
              <a:rPr lang="en-GB" sz="800" i="1" smtClean="0">
                <a:latin typeface="Arial" pitchFamily="34" charset="0"/>
              </a:rPr>
              <a:t>Diabetes Res Clin Prac</a:t>
            </a:r>
            <a:r>
              <a:rPr lang="en-GB" sz="800" smtClean="0">
                <a:latin typeface="Arial" pitchFamily="34" charset="0"/>
              </a:rPr>
              <a:t> 1998; </a:t>
            </a:r>
            <a:r>
              <a:rPr lang="en-GB" sz="800" b="1" smtClean="0">
                <a:latin typeface="Arial" pitchFamily="34" charset="0"/>
              </a:rPr>
              <a:t>40</a:t>
            </a:r>
            <a:r>
              <a:rPr lang="en-GB" sz="800" smtClean="0">
                <a:latin typeface="Arial" pitchFamily="34" charset="0"/>
              </a:rPr>
              <a:t> (Suppl.):S21–S25.</a:t>
            </a:r>
          </a:p>
          <a:p>
            <a:r>
              <a:rPr lang="en-GB" sz="800" smtClean="0">
                <a:latin typeface="Arial" pitchFamily="34" charset="0"/>
              </a:rPr>
              <a:t>	</a:t>
            </a:r>
            <a:r>
              <a:rPr lang="en-GB" sz="800" baseline="30000" smtClean="0">
                <a:latin typeface="Arial" pitchFamily="34" charset="0"/>
              </a:rPr>
              <a:t>3</a:t>
            </a:r>
            <a:r>
              <a:rPr lang="en-GB" sz="800" smtClean="0">
                <a:latin typeface="Arial" pitchFamily="34" charset="0"/>
              </a:rPr>
              <a:t>Chiu KC,</a:t>
            </a:r>
            <a:r>
              <a:rPr lang="en-GB" sz="800" i="1" smtClean="0">
                <a:latin typeface="Arial" pitchFamily="34" charset="0"/>
              </a:rPr>
              <a:t> et al. Clin Endocrinol</a:t>
            </a:r>
            <a:r>
              <a:rPr lang="en-GB" sz="800" smtClean="0">
                <a:latin typeface="Arial" pitchFamily="34" charset="0"/>
              </a:rPr>
              <a:t> 2000; </a:t>
            </a:r>
            <a:r>
              <a:rPr lang="en-GB" sz="800" b="1" smtClean="0">
                <a:latin typeface="Arial" pitchFamily="34" charset="0"/>
              </a:rPr>
              <a:t>53:</a:t>
            </a:r>
            <a:r>
              <a:rPr lang="en-GB" sz="800" smtClean="0">
                <a:latin typeface="Arial" pitchFamily="34" charset="0"/>
              </a:rPr>
              <a:t>569</a:t>
            </a:r>
            <a:r>
              <a:rPr lang="en-GB" sz="800" smtClean="0">
                <a:latin typeface="Arial" pitchFamily="34" charset="0"/>
                <a:cs typeface="Arial" pitchFamily="34" charset="0"/>
              </a:rPr>
              <a:t>–575.</a:t>
            </a:r>
            <a:endParaRPr lang="en-GB" sz="800" smtClean="0">
              <a:latin typeface="Arial" pitchFamily="34" charset="0"/>
            </a:endParaRPr>
          </a:p>
          <a:p>
            <a:r>
              <a:rPr lang="en-GB" sz="800" baseline="30000" smtClean="0">
                <a:latin typeface="Arial"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BBFF2-14D1-4EC4-B26E-A1BFD4738B6D}" type="slidenum">
              <a:rPr lang="da-DK"/>
              <a:pPr/>
              <a:t>25</a:t>
            </a:fld>
            <a:endParaRPr lang="da-DK"/>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4D0C96DB-09ED-478A-BC9F-F46362D46F5D}" type="slidenum">
              <a:rPr lang="en-GB" sz="1200">
                <a:ea typeface="ＭＳ Ｐゴシック" pitchFamily="34" charset="-128"/>
              </a:rPr>
              <a:pPr algn="r" defTabSz="895350" eaLnBrk="0" hangingPunct="0"/>
              <a:t>26</a:t>
            </a:fld>
            <a:endParaRPr lang="en-GB" sz="1200">
              <a:ea typeface="ＭＳ Ｐゴシック" pitchFamily="34"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687388" y="4346575"/>
            <a:ext cx="5483225" cy="4111625"/>
          </a:xfrm>
          <a:noFill/>
          <a:ln/>
        </p:spPr>
        <p:txBody>
          <a:bodyPr lIns="91430" tIns="45715" rIns="91430" bIns="45715"/>
          <a:lstStyle/>
          <a:p>
            <a:pPr eaLnBrk="1" hangingPunct="1"/>
            <a:r>
              <a:rPr lang="en-GB" smtClean="0">
                <a:latin typeface="Arial" pitchFamily="34" charset="0"/>
              </a:rPr>
              <a:t>[slide is animated]</a:t>
            </a:r>
          </a:p>
          <a:p>
            <a:pPr eaLnBrk="1" hangingPunct="1"/>
            <a:r>
              <a:rPr lang="en-GB" smtClean="0">
                <a:latin typeface="Arial" pitchFamily="34" charset="0"/>
              </a:rPr>
              <a:t>Premixed insulins contain both rapid-acting and long- (intermediate-) acting insulin in one preparation. The exact proportions of each insulin within the mixture can vary: a usual mix is 30% rapid-acting insulin and 70% long-acting insulin (e.g., NovoMix</a:t>
            </a:r>
            <a:r>
              <a:rPr lang="en-US" baseline="30000" smtClean="0">
                <a:latin typeface="Arial" pitchFamily="34" charset="0"/>
              </a:rPr>
              <a:t>®</a:t>
            </a:r>
            <a:r>
              <a:rPr lang="en-GB" smtClean="0">
                <a:latin typeface="Arial" pitchFamily="34" charset="0"/>
              </a:rPr>
              <a:t> 30) or 25% rapid-acting insulin and 75% long-acting insulin (e.g., Humalog</a:t>
            </a:r>
            <a:r>
              <a:rPr lang="en-US" baseline="30000" smtClean="0">
                <a:latin typeface="Arial" pitchFamily="34" charset="0"/>
              </a:rPr>
              <a:t>®</a:t>
            </a:r>
            <a:r>
              <a:rPr lang="en-GB" smtClean="0">
                <a:latin typeface="Arial" pitchFamily="34" charset="0"/>
              </a:rPr>
              <a:t> Mix 25). </a:t>
            </a: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E876545-43BE-43E3-9A69-6F5C209A8871}" type="slidenum">
              <a:rPr lang="en-US" smtClean="0">
                <a:ea typeface="ヒラギノ角ゴ Pro W3"/>
                <a:cs typeface="ヒラギノ角ゴ Pro W3"/>
              </a:rPr>
              <a:pPr/>
              <a:t>29</a:t>
            </a:fld>
            <a:endParaRPr lang="en-US" smtClean="0">
              <a:ea typeface="ヒラギノ角ゴ Pro W3"/>
              <a:cs typeface="ヒラギノ角ゴ Pro W3"/>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4607" y="4344336"/>
            <a:ext cx="5028787" cy="4113553"/>
          </a:xfrm>
          <a:noFill/>
          <a:ln/>
        </p:spPr>
        <p:txBody>
          <a:bodyPr/>
          <a:lstStyle/>
          <a:p>
            <a:pPr eaLnBrk="1" hangingPunct="1">
              <a:spcBef>
                <a:spcPct val="0"/>
              </a:spcBef>
            </a:pPr>
            <a:r>
              <a:rPr lang="en-GB" smtClean="0"/>
              <a:t>In order to normalise blood glucose, there is a need to address both fasting and post prandial glucose abnormalities.  As patients get closer to HbA1c targets, the relative importance of PPG increases.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9D6B379-74B3-4606-84C8-F2F654919BD8}" type="slidenum">
              <a:rPr lang="fr-FR" smtClean="0"/>
              <a:pPr/>
              <a:t>87</a:t>
            </a:fld>
            <a:endParaRPr lang="fr-FR" smtClean="0"/>
          </a:p>
        </p:txBody>
      </p:sp>
      <p:sp>
        <p:nvSpPr>
          <p:cNvPr id="146435" name="Rectangle 7"/>
          <p:cNvSpPr txBox="1">
            <a:spLocks noGrp="1" noChangeArrowheads="1"/>
          </p:cNvSpPr>
          <p:nvPr/>
        </p:nvSpPr>
        <p:spPr bwMode="auto">
          <a:xfrm>
            <a:off x="3884613" y="8684246"/>
            <a:ext cx="2971800" cy="458295"/>
          </a:xfrm>
          <a:prstGeom prst="rect">
            <a:avLst/>
          </a:prstGeom>
          <a:noFill/>
          <a:ln w="9525">
            <a:noFill/>
            <a:miter lim="800000"/>
            <a:headEnd/>
            <a:tailEnd/>
          </a:ln>
        </p:spPr>
        <p:txBody>
          <a:bodyPr lIns="91695" tIns="45848" rIns="91695" bIns="45848" anchor="b"/>
          <a:lstStyle/>
          <a:p>
            <a:pPr algn="r" defTabSz="915988"/>
            <a:fld id="{5D235323-DA31-4E7E-BDBF-6C4D11338894}" type="slidenum">
              <a:rPr lang="fr-CA" sz="1200">
                <a:ea typeface="MS PGothic" pitchFamily="34" charset="-128"/>
              </a:rPr>
              <a:pPr algn="r" defTabSz="915988"/>
              <a:t>87</a:t>
            </a:fld>
            <a:endParaRPr lang="fr-CA" sz="1200">
              <a:ea typeface="MS PGothic" pitchFamily="34" charset="-128"/>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ChangeArrowheads="1"/>
          </p:cNvSpPr>
          <p:nvPr/>
        </p:nvSpPr>
        <p:spPr bwMode="auto">
          <a:xfrm>
            <a:off x="669926" y="4372773"/>
            <a:ext cx="5280025" cy="4590244"/>
          </a:xfrm>
          <a:prstGeom prst="rect">
            <a:avLst/>
          </a:prstGeom>
          <a:noFill/>
          <a:ln w="9525">
            <a:noFill/>
            <a:miter lim="800000"/>
            <a:headEnd/>
            <a:tailEnd/>
          </a:ln>
        </p:spPr>
        <p:txBody>
          <a:bodyPr lIns="91690" tIns="45846" rIns="91690" bIns="45846"/>
          <a:lstStyle/>
          <a:p>
            <a:pPr marL="182563" indent="-182563" algn="l" defTabSz="915988">
              <a:spcBef>
                <a:spcPct val="30000"/>
              </a:spcBef>
              <a:tabLst>
                <a:tab pos="174625" algn="l"/>
              </a:tabLst>
            </a:pPr>
            <a:r>
              <a:rPr lang="en-US" sz="1200" b="1">
                <a:ea typeface="MS PGothic" pitchFamily="34" charset="-128"/>
              </a:rPr>
              <a:t>Key Point</a:t>
            </a:r>
            <a:endParaRPr lang="en-US" sz="1200">
              <a:ea typeface="MS PGothic" pitchFamily="34" charset="-128"/>
            </a:endParaRPr>
          </a:p>
          <a:p>
            <a:pPr marL="182563" indent="-182563" algn="l" defTabSz="915988">
              <a:lnSpc>
                <a:spcPct val="95000"/>
              </a:lnSpc>
              <a:spcBef>
                <a:spcPct val="10000"/>
              </a:spcBef>
              <a:spcAft>
                <a:spcPct val="15000"/>
              </a:spcAft>
              <a:buClr>
                <a:schemeClr val="tx2"/>
              </a:buClr>
              <a:buFontTx/>
              <a:buChar char="•"/>
              <a:tabLst>
                <a:tab pos="174625" algn="l"/>
              </a:tabLst>
            </a:pPr>
            <a:r>
              <a:rPr lang="en-US" sz="1000">
                <a:ea typeface="MS PGothic" pitchFamily="34" charset="-128"/>
              </a:rPr>
              <a:t>For the second injection, physicians can begin with approximately 4 units of insulin and adjust by 2 units every 3 days until blood glucose is in range.</a:t>
            </a: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r>
              <a:rPr lang="en-US" sz="1000" b="1">
                <a:ea typeface="MS PGothic" pitchFamily="34" charset="-128"/>
              </a:rPr>
              <a:t>Reference:</a:t>
            </a:r>
            <a:endParaRPr lang="en-US" sz="1000">
              <a:ea typeface="MS PGothic" pitchFamily="34" charset="-128"/>
            </a:endParaRPr>
          </a:p>
          <a:p>
            <a:pPr marL="182563" indent="-182563" algn="l" defTabSz="915988">
              <a:spcBef>
                <a:spcPct val="30000"/>
              </a:spcBef>
              <a:tabLst>
                <a:tab pos="174625" algn="l"/>
              </a:tabLst>
            </a:pPr>
            <a:r>
              <a:rPr lang="da-DK" sz="1000">
                <a:ea typeface="MS PGothic" pitchFamily="34" charset="-128"/>
              </a:rPr>
              <a:t>Nathan DM </a:t>
            </a:r>
            <a:r>
              <a:rPr lang="da-DK" sz="1000" i="1">
                <a:ea typeface="MS PGothic" pitchFamily="34" charset="-128"/>
              </a:rPr>
              <a:t>et al. </a:t>
            </a:r>
            <a:r>
              <a:rPr lang="da-DK" sz="1000">
                <a:ea typeface="MS PGothic" pitchFamily="34" charset="-128"/>
              </a:rPr>
              <a:t>Management of hyperglycemia in type 2 diabetes: a consensus </a:t>
            </a:r>
          </a:p>
          <a:p>
            <a:pPr marL="182563" indent="-182563" algn="l" defTabSz="915988">
              <a:spcBef>
                <a:spcPct val="30000"/>
              </a:spcBef>
              <a:tabLst>
                <a:tab pos="174625" algn="l"/>
              </a:tabLst>
            </a:pPr>
            <a:r>
              <a:rPr lang="da-DK" sz="1000">
                <a:ea typeface="MS PGothic" pitchFamily="34" charset="-128"/>
              </a:rPr>
              <a:t>algorithm for the initiation and adjustment of therapy.</a:t>
            </a:r>
            <a:r>
              <a:rPr lang="da-DK" sz="1000" i="1">
                <a:ea typeface="MS PGothic" pitchFamily="34" charset="-128"/>
              </a:rPr>
              <a:t>  Diabetes Care </a:t>
            </a:r>
            <a:r>
              <a:rPr lang="da-DK" sz="1000">
                <a:ea typeface="MS PGothic" pitchFamily="34" charset="-128"/>
              </a:rPr>
              <a:t>2006;29(8):1963-72.</a:t>
            </a:r>
            <a:endParaRPr lang="en-US" sz="100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42440-F0FF-4FF9-8EFC-01E6625E0F80}" type="slidenum">
              <a:rPr lang="en-US" smtClean="0"/>
              <a:pPr/>
              <a:t>110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BFD6E1-C992-4597-8D59-8BD15C33FA3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9A32C-0A40-42A4-8A6B-6ABA31350EE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072B2-4A0C-42CE-936E-487A4FEB17DF}"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fld id="{9FF4CD51-8A81-4C37-91AF-3F0CF0C699EE}" type="datetime1">
              <a:rPr lang="en-US" smtClean="0"/>
              <a:t>1/11/2014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A5F93FD-6928-4A0D-9275-38501CB49690}" type="slidenum">
              <a:rPr lang="en-US"/>
              <a:pPr>
                <a:defRPr/>
              </a:pPr>
              <a:t>‹#›</a:t>
            </a:fld>
            <a:endParaRPr lang="en-US"/>
          </a:p>
        </p:txBody>
      </p:sp>
    </p:spTree>
    <p:extLst>
      <p:ext uri="{BB962C8B-B14F-4D97-AF65-F5344CB8AC3E}">
        <p14:creationId xmlns:p14="http://schemas.microsoft.com/office/powerpoint/2010/main" val="4712787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A9CEE-9354-4DB8-BD14-1C5957097B9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694BB-BA99-42C4-AFF5-FFDBBC1FD5F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5B615-5E5C-41EC-8559-147F389A5E8D}"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D19D1-A699-45DE-845E-E55BC7D8807B}" type="datetime1">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46F0B-7D03-438E-94EB-A8676B52E7B6}"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FFC7E-FC3F-4037-B334-E951EC53708B}"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C580F-D03F-466C-9160-A313398DB0D2}"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52BF1-2BD3-4416-80B3-57C645FFFD78}"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C5B88-9C28-456C-A2BF-028DEBC6EEED}" type="datetime1">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973B0-3EAE-40F6-8965-3A0BB87046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52400"/>
            <a:ext cx="57912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79FE39F-9DC6-471F-81C2-05E27F3DBCEC}"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a:t>
            </a:fld>
            <a:endParaRPr lang="en-US"/>
          </a:p>
        </p:txBody>
      </p:sp>
    </p:spTree>
    <p:extLst>
      <p:ext uri="{BB962C8B-B14F-4D97-AF65-F5344CB8AC3E}">
        <p14:creationId xmlns:p14="http://schemas.microsoft.com/office/powerpoint/2010/main" val="355694250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228600" y="1143000"/>
            <a:ext cx="8610600" cy="4525963"/>
          </a:xfrm>
        </p:spPr>
        <p:txBody>
          <a:bodyPr>
            <a:noAutofit/>
          </a:bodyPr>
          <a:lstStyle/>
          <a:p>
            <a:pPr>
              <a:defRPr/>
            </a:pPr>
            <a:r>
              <a:rPr lang="en-GB" sz="2800" dirty="0" smtClean="0"/>
              <a:t>A 58- year- old women comes to see you for diabetes review. She has had type 2 diabetes for </a:t>
            </a:r>
            <a:r>
              <a:rPr lang="en-GB" sz="2800" dirty="0" smtClean="0">
                <a:solidFill>
                  <a:srgbClr val="FFFF00"/>
                </a:solidFill>
              </a:rPr>
              <a:t>8</a:t>
            </a:r>
            <a:r>
              <a:rPr lang="en-GB" sz="2800" dirty="0" smtClean="0">
                <a:solidFill>
                  <a:srgbClr val="FF0000"/>
                </a:solidFill>
              </a:rPr>
              <a:t> </a:t>
            </a:r>
            <a:r>
              <a:rPr lang="en-GB" sz="2800" dirty="0" smtClean="0"/>
              <a:t>years. She attended the local T2DM education programme at diagnosis.</a:t>
            </a:r>
          </a:p>
          <a:p>
            <a:pPr>
              <a:defRPr/>
            </a:pPr>
            <a:r>
              <a:rPr lang="en-GB" sz="2800" dirty="0" smtClean="0"/>
              <a:t>Despite lifestyle modification, her BMI is </a:t>
            </a:r>
            <a:r>
              <a:rPr lang="en-GB" sz="2800" dirty="0" smtClean="0">
                <a:solidFill>
                  <a:srgbClr val="FFFF00"/>
                </a:solidFill>
              </a:rPr>
              <a:t>28</a:t>
            </a:r>
          </a:p>
          <a:p>
            <a:pPr>
              <a:defRPr/>
            </a:pPr>
            <a:r>
              <a:rPr lang="en-GB" sz="2800" dirty="0" smtClean="0"/>
              <a:t>She is taking MFN 2g /daily ,  </a:t>
            </a:r>
            <a:r>
              <a:rPr lang="en-GB" sz="2800" dirty="0" err="1" smtClean="0"/>
              <a:t>Gliclazide</a:t>
            </a:r>
            <a:r>
              <a:rPr lang="en-GB" sz="2800" dirty="0" smtClean="0"/>
              <a:t> 320 mg/daily (good compliance) , </a:t>
            </a:r>
            <a:r>
              <a:rPr lang="en-GB" sz="2800" dirty="0" err="1" smtClean="0"/>
              <a:t>atorvastatin</a:t>
            </a:r>
            <a:r>
              <a:rPr lang="en-GB" sz="2800" dirty="0" smtClean="0"/>
              <a:t> 20 mg and ASA 80 mg</a:t>
            </a:r>
          </a:p>
          <a:p>
            <a:pPr>
              <a:defRPr/>
            </a:pPr>
            <a:r>
              <a:rPr lang="en-GB" sz="2800" dirty="0" smtClean="0"/>
              <a:t>FBS 155 mg/dl ,HbA1c </a:t>
            </a:r>
            <a:r>
              <a:rPr lang="en-GB" sz="2800" dirty="0" smtClean="0">
                <a:solidFill>
                  <a:srgbClr val="FFFF00"/>
                </a:solidFill>
              </a:rPr>
              <a:t>8.2%</a:t>
            </a:r>
            <a:r>
              <a:rPr lang="en-GB" sz="2800" dirty="0" smtClean="0">
                <a:solidFill>
                  <a:srgbClr val="FF0000"/>
                </a:solidFill>
              </a:rPr>
              <a:t> , </a:t>
            </a:r>
            <a:endParaRPr lang="en-GB" sz="2800" dirty="0" smtClean="0"/>
          </a:p>
          <a:p>
            <a:pPr>
              <a:defRPr/>
            </a:pPr>
            <a:r>
              <a:rPr lang="en-GB" sz="2800" dirty="0" smtClean="0"/>
              <a:t>No </a:t>
            </a:r>
            <a:r>
              <a:rPr lang="en-GB" sz="2800" dirty="0" err="1" smtClean="0"/>
              <a:t>microalbuminuria</a:t>
            </a:r>
            <a:r>
              <a:rPr lang="en-GB" sz="2800" dirty="0" smtClean="0"/>
              <a:t> , beginning of retinopathy, no cardiovascular complication</a:t>
            </a:r>
          </a:p>
          <a:p>
            <a:pPr>
              <a:defRPr/>
            </a:pPr>
            <a:r>
              <a:rPr lang="en-GB" sz="2800" dirty="0" smtClean="0"/>
              <a:t>BP= 125/75 mmHg</a:t>
            </a:r>
          </a:p>
        </p:txBody>
      </p:sp>
      <p:sp>
        <p:nvSpPr>
          <p:cNvPr id="2" name="Date Placeholder 1"/>
          <p:cNvSpPr>
            <a:spLocks noGrp="1"/>
          </p:cNvSpPr>
          <p:nvPr>
            <p:ph type="dt" sz="half" idx="10"/>
          </p:nvPr>
        </p:nvSpPr>
        <p:spPr/>
        <p:txBody>
          <a:bodyPr/>
          <a:lstStyle/>
          <a:p>
            <a:fld id="{D6BAC2AA-66E3-4426-BBDB-694172A054B6}"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10</a:t>
            </a:fld>
            <a:endParaRPr lang="en-US"/>
          </a:p>
        </p:txBody>
      </p:sp>
    </p:spTree>
    <p:custDataLst>
      <p:tags r:id="rId1"/>
    </p:custDataLst>
    <p:extLst>
      <p:ext uri="{BB962C8B-B14F-4D97-AF65-F5344CB8AC3E}">
        <p14:creationId xmlns:p14="http://schemas.microsoft.com/office/powerpoint/2010/main" val="424482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p:cNvSpPr>
          <p:nvPr>
            <p:ph type="title"/>
          </p:nvPr>
        </p:nvSpPr>
        <p:spPr/>
        <p:txBody>
          <a:bodyPr/>
          <a:lstStyle/>
          <a:p>
            <a:r>
              <a:rPr lang="en-GB" b="1" dirty="0" smtClean="0"/>
              <a:t>What would you do next?</a:t>
            </a:r>
          </a:p>
        </p:txBody>
      </p:sp>
      <p:sp>
        <p:nvSpPr>
          <p:cNvPr id="6148" name="TPAnswers"/>
          <p:cNvSpPr>
            <a:spLocks noGrp="1"/>
          </p:cNvSpPr>
          <p:nvPr>
            <p:ph type="body" idx="1"/>
            <p:custDataLst>
              <p:tags r:id="rId2"/>
            </p:custDataLst>
          </p:nvPr>
        </p:nvSpPr>
        <p:spPr>
          <a:xfrm>
            <a:off x="838200" y="2057400"/>
            <a:ext cx="5614998" cy="4114800"/>
          </a:xfrm>
        </p:spPr>
        <p:txBody>
          <a:bodyPr/>
          <a:lstStyle/>
          <a:p>
            <a:pPr marL="514350" indent="-514350">
              <a:buFont typeface="Wingdings" pitchFamily="2" charset="2"/>
              <a:buAutoNum type="arabicPeriod"/>
            </a:pPr>
            <a:r>
              <a:rPr lang="en-GB" dirty="0" smtClean="0"/>
              <a:t>Life style intensification</a:t>
            </a:r>
          </a:p>
          <a:p>
            <a:pPr marL="514350" indent="-514350">
              <a:buFont typeface="Wingdings" pitchFamily="2" charset="2"/>
              <a:buAutoNum type="arabicPeriod"/>
            </a:pPr>
            <a:r>
              <a:rPr lang="en-GB" dirty="0" smtClean="0"/>
              <a:t>Prescribe </a:t>
            </a:r>
            <a:r>
              <a:rPr lang="en-GB" dirty="0" err="1" smtClean="0"/>
              <a:t>Pioglitazone</a:t>
            </a:r>
            <a:endParaRPr lang="en-GB" dirty="0" smtClean="0"/>
          </a:p>
          <a:p>
            <a:pPr marL="514350" indent="-514350">
              <a:buFont typeface="Wingdings" pitchFamily="2" charset="2"/>
              <a:buAutoNum type="arabicPeriod"/>
            </a:pPr>
            <a:r>
              <a:rPr lang="en-GB" dirty="0" smtClean="0"/>
              <a:t>Prescribe  Basal Insulin</a:t>
            </a:r>
          </a:p>
          <a:p>
            <a:pPr marL="514350" indent="-514350">
              <a:buFont typeface="Wingdings" pitchFamily="2" charset="2"/>
              <a:buAutoNum type="arabicPeriod"/>
            </a:pPr>
            <a:r>
              <a:rPr lang="en-GB" dirty="0" smtClean="0"/>
              <a:t>Prescribe premixed insulin</a:t>
            </a:r>
          </a:p>
          <a:p>
            <a:pPr marL="514350" indent="-514350">
              <a:buFont typeface="Wingdings" pitchFamily="2" charset="2"/>
              <a:buAutoNum type="arabicPeriod"/>
            </a:pPr>
            <a:r>
              <a:rPr lang="en-GB" dirty="0" smtClean="0"/>
              <a:t>Prescribe </a:t>
            </a:r>
            <a:r>
              <a:rPr lang="en-GB" dirty="0" err="1" smtClean="0"/>
              <a:t>prandial</a:t>
            </a:r>
            <a:r>
              <a:rPr lang="en-GB" dirty="0" smtClean="0"/>
              <a:t> insulin</a:t>
            </a:r>
          </a:p>
          <a:p>
            <a:pPr marL="0" indent="0">
              <a:buNone/>
            </a:pPr>
            <a:endParaRPr lang="en-GB" dirty="0" smtClean="0"/>
          </a:p>
        </p:txBody>
      </p:sp>
      <p:sp>
        <p:nvSpPr>
          <p:cNvPr id="2" name="Date Placeholder 1"/>
          <p:cNvSpPr>
            <a:spLocks noGrp="1"/>
          </p:cNvSpPr>
          <p:nvPr>
            <p:ph type="dt" sz="half" idx="10"/>
          </p:nvPr>
        </p:nvSpPr>
        <p:spPr/>
        <p:txBody>
          <a:bodyPr/>
          <a:lstStyle/>
          <a:p>
            <a:pPr>
              <a:defRPr/>
            </a:pPr>
            <a:fld id="{50F15A6D-5394-4B8E-BF65-A0D448977FA6}" type="datetime1">
              <a:rPr lang="en-US" smtClean="0"/>
              <a:t>1/11/2014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5F93FD-6928-4A0D-9275-38501CB49690}" type="slidenum">
              <a:rPr lang="en-US" smtClean="0"/>
              <a:pPr>
                <a:defRPr/>
              </a:pPr>
              <a:t>100</a:t>
            </a:fld>
            <a:endParaRPr lang="en-US"/>
          </a:p>
        </p:txBody>
      </p:sp>
    </p:spTree>
    <p:custDataLst>
      <p:tags r:id="rId1"/>
    </p:custDataLst>
    <p:extLst>
      <p:ext uri="{BB962C8B-B14F-4D97-AF65-F5344CB8AC3E}">
        <p14:creationId xmlns:p14="http://schemas.microsoft.com/office/powerpoint/2010/main" val="408736948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2</a:t>
            </a:r>
            <a:br>
              <a:rPr lang="en-US" dirty="0" smtClean="0"/>
            </a:br>
            <a:r>
              <a:rPr lang="en-US" dirty="0" smtClean="0"/>
              <a:t>Mr. </a:t>
            </a:r>
            <a:r>
              <a:rPr lang="en-US" dirty="0" err="1" smtClean="0"/>
              <a:t>Mohamadi</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03C72F7F-4353-40C8-AF63-1F23EEB9F14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101</a:t>
            </a:fld>
            <a:endParaRPr lang="en-US"/>
          </a:p>
        </p:txBody>
      </p:sp>
    </p:spTree>
    <p:extLst>
      <p:ext uri="{BB962C8B-B14F-4D97-AF65-F5344CB8AC3E}">
        <p14:creationId xmlns:p14="http://schemas.microsoft.com/office/powerpoint/2010/main" val="26837095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9626492"/>
              </p:ext>
            </p:extLst>
          </p:nvPr>
        </p:nvGraphicFramePr>
        <p:xfrm>
          <a:off x="0" y="152401"/>
          <a:ext cx="9123608" cy="6705600"/>
        </p:xfrm>
        <a:graphic>
          <a:graphicData uri="http://schemas.openxmlformats.org/drawingml/2006/table">
            <a:tbl>
              <a:tblPr/>
              <a:tblGrid>
                <a:gridCol w="1630731"/>
                <a:gridCol w="7492877"/>
              </a:tblGrid>
              <a:tr h="61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Demography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Male; aged 63</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476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Height &amp; weight</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Height: 164cm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Weight: 60 kg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BMI: 22.3 kg/m</a:t>
                      </a:r>
                      <a:r>
                        <a:rPr kumimoji="0" lang="en-US" sz="1400" b="0" i="0" u="none" strike="noStrike" cap="none" normalizeH="0" baseline="30000" dirty="0" smtClean="0">
                          <a:ln>
                            <a:noFill/>
                          </a:ln>
                          <a:solidFill>
                            <a:srgbClr val="000000"/>
                          </a:solidFill>
                          <a:effectLst/>
                          <a:latin typeface="Verdana" pitchFamily="34" charset="0"/>
                        </a:rPr>
                        <a:t>2</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Medical history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Hypertension</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MI 2 years ago</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Family history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Hypertension and MI in both parents</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Mother died of CVA at age 60</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Treatment</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Metformin 500 mg BID; Glibenclamide 20 mg/day; pioglitazone 15 mg OD</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476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Verdana" pitchFamily="34" charset="0"/>
                        </a:rPr>
                        <a:t>Glycaemic</a:t>
                      </a:r>
                      <a:r>
                        <a:rPr kumimoji="0" lang="en-US" sz="1400" b="1" i="0" u="none" strike="noStrike" cap="none" normalizeH="0" baseline="0" dirty="0" smtClean="0">
                          <a:ln>
                            <a:noFill/>
                          </a:ln>
                          <a:solidFill>
                            <a:srgbClr val="000000"/>
                          </a:solidFill>
                          <a:effectLst/>
                          <a:latin typeface="Verdana" pitchFamily="34" charset="0"/>
                        </a:rPr>
                        <a:t> control</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T2DM diagnosed 6 years ago</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Most recent HbA</a:t>
                      </a:r>
                      <a:r>
                        <a:rPr kumimoji="0" lang="en-US" sz="1400" b="0" i="0" u="none" strike="noStrike" cap="none" normalizeH="0" baseline="-25000" dirty="0" smtClean="0">
                          <a:ln>
                            <a:noFill/>
                          </a:ln>
                          <a:solidFill>
                            <a:srgbClr val="000000"/>
                          </a:solidFill>
                          <a:effectLst/>
                          <a:latin typeface="Verdana" pitchFamily="34" charset="0"/>
                        </a:rPr>
                        <a:t>1c</a:t>
                      </a:r>
                      <a:r>
                        <a:rPr kumimoji="0" lang="en-US" sz="1400" b="0" i="0" u="none" strike="noStrike" cap="none" normalizeH="0" baseline="0" dirty="0" smtClean="0">
                          <a:ln>
                            <a:noFill/>
                          </a:ln>
                          <a:solidFill>
                            <a:srgbClr val="000000"/>
                          </a:solidFill>
                          <a:effectLst/>
                          <a:latin typeface="Verdana" pitchFamily="34" charset="0"/>
                        </a:rPr>
                        <a:t>: 8.8% (3 months ago)</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Past HbA</a:t>
                      </a:r>
                      <a:r>
                        <a:rPr kumimoji="0" lang="en-US" sz="1400" b="0" i="0" u="none" strike="noStrike" cap="none" normalizeH="0" baseline="-25000" dirty="0" smtClean="0">
                          <a:ln>
                            <a:noFill/>
                          </a:ln>
                          <a:solidFill>
                            <a:srgbClr val="000000"/>
                          </a:solidFill>
                          <a:effectLst/>
                          <a:latin typeface="Verdana" pitchFamily="34" charset="0"/>
                        </a:rPr>
                        <a:t>1c</a:t>
                      </a:r>
                      <a:r>
                        <a:rPr kumimoji="0" lang="en-US" sz="1400" b="0" i="0" u="none" strike="noStrike" cap="none" normalizeH="0" baseline="0" dirty="0" smtClean="0">
                          <a:ln>
                            <a:noFill/>
                          </a:ln>
                          <a:solidFill>
                            <a:srgbClr val="000000"/>
                          </a:solidFill>
                          <a:effectLst/>
                          <a:latin typeface="Verdana" pitchFamily="34" charset="0"/>
                        </a:rPr>
                        <a:t>: </a:t>
                      </a:r>
                      <a:r>
                        <a:rPr kumimoji="0" lang="en-US" sz="1400" b="0" i="0" u="sng" strike="noStrike" cap="none" normalizeH="0" baseline="0" dirty="0" smtClean="0">
                          <a:ln>
                            <a:noFill/>
                          </a:ln>
                          <a:solidFill>
                            <a:srgbClr val="000000"/>
                          </a:solidFill>
                          <a:effectLst/>
                          <a:latin typeface="Verdana" pitchFamily="34" charset="0"/>
                        </a:rPr>
                        <a:t>8.8% six months ago; 7.9% 1 year ago</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bl>
          </a:graphicData>
        </a:graphic>
      </p:graphicFrame>
      <p:sp>
        <p:nvSpPr>
          <p:cNvPr id="3" name="Date Placeholder 2"/>
          <p:cNvSpPr>
            <a:spLocks noGrp="1"/>
          </p:cNvSpPr>
          <p:nvPr>
            <p:ph type="dt" sz="half" idx="10"/>
          </p:nvPr>
        </p:nvSpPr>
        <p:spPr/>
        <p:txBody>
          <a:bodyPr/>
          <a:lstStyle/>
          <a:p>
            <a:fld id="{3FA4B208-B98A-4FD0-B4CF-2EE8E5D1721A}"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102</a:t>
            </a:fld>
            <a:endParaRPr lang="en-US"/>
          </a:p>
        </p:txBody>
      </p:sp>
    </p:spTree>
    <p:extLst>
      <p:ext uri="{BB962C8B-B14F-4D97-AF65-F5344CB8AC3E}">
        <p14:creationId xmlns:p14="http://schemas.microsoft.com/office/powerpoint/2010/main" val="22169453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information</a:t>
            </a:r>
            <a:endParaRPr lang="en-US" b="1" dirty="0"/>
          </a:p>
        </p:txBody>
      </p:sp>
      <p:sp>
        <p:nvSpPr>
          <p:cNvPr id="3" name="Content Placeholder 2"/>
          <p:cNvSpPr>
            <a:spLocks noGrp="1"/>
          </p:cNvSpPr>
          <p:nvPr>
            <p:ph idx="1"/>
          </p:nvPr>
        </p:nvSpPr>
        <p:spPr>
          <a:xfrm>
            <a:off x="381000" y="1600200"/>
            <a:ext cx="8534400" cy="4525963"/>
          </a:xfrm>
        </p:spPr>
        <p:txBody>
          <a:bodyPr>
            <a:normAutofit lnSpcReduction="10000"/>
          </a:bodyPr>
          <a:lstStyle/>
          <a:p>
            <a:pPr>
              <a:spcBef>
                <a:spcPts val="400"/>
              </a:spcBef>
            </a:pPr>
            <a:r>
              <a:rPr lang="en-US" sz="2400" dirty="0" err="1">
                <a:ea typeface="ＭＳ Ｐゴシック" pitchFamily="34" charset="-128"/>
              </a:rPr>
              <a:t>Mr</a:t>
            </a:r>
            <a:r>
              <a:rPr lang="en-US" sz="2400" dirty="0">
                <a:ea typeface="ＭＳ Ｐゴシック" pitchFamily="34" charset="-128"/>
              </a:rPr>
              <a:t> </a:t>
            </a:r>
            <a:r>
              <a:rPr lang="en-US" sz="2400" dirty="0" err="1" smtClean="0">
                <a:ea typeface="ＭＳ Ｐゴシック" pitchFamily="34" charset="-128"/>
              </a:rPr>
              <a:t>Mohamadi</a:t>
            </a:r>
            <a:r>
              <a:rPr lang="en-US" sz="2400" dirty="0" smtClean="0">
                <a:ea typeface="ＭＳ Ｐゴシック" pitchFamily="34" charset="-128"/>
              </a:rPr>
              <a:t> </a:t>
            </a:r>
            <a:r>
              <a:rPr lang="en-US" sz="2400" dirty="0">
                <a:ea typeface="ＭＳ Ｐゴシック" pitchFamily="34" charset="-128"/>
              </a:rPr>
              <a:t>is a farm laborer and is therefore very active</a:t>
            </a:r>
          </a:p>
          <a:p>
            <a:pPr>
              <a:spcBef>
                <a:spcPts val="400"/>
              </a:spcBef>
            </a:pPr>
            <a:r>
              <a:rPr lang="en-US" sz="2400" dirty="0">
                <a:ea typeface="ＭＳ Ｐゴシック" pitchFamily="34" charset="-128"/>
              </a:rPr>
              <a:t>He has limited time for lunch but eats a large breakfast, snacks throughout the day when he is able and then eats a large but healthy evening meal</a:t>
            </a:r>
          </a:p>
          <a:p>
            <a:pPr lvl="1">
              <a:spcBef>
                <a:spcPts val="400"/>
              </a:spcBef>
            </a:pPr>
            <a:r>
              <a:rPr lang="en-US" sz="2400" dirty="0">
                <a:ea typeface="ＭＳ Ｐゴシック" pitchFamily="34" charset="-128"/>
              </a:rPr>
              <a:t>You have asked him to test his blood sugar frequently over the next 2 weeks in order to get a sense of his pre- and post-meal glucose values </a:t>
            </a:r>
          </a:p>
          <a:p>
            <a:pPr>
              <a:spcBef>
                <a:spcPts val="400"/>
              </a:spcBef>
            </a:pPr>
            <a:r>
              <a:rPr lang="en-US" sz="2400" dirty="0">
                <a:ea typeface="ＭＳ Ｐゴシック" pitchFamily="34" charset="-128"/>
              </a:rPr>
              <a:t>He is motivated to get his blood sugar under control because he finds that he is frequently tired and struggles with his physically demanding job when his blood sugar is high</a:t>
            </a:r>
          </a:p>
          <a:p>
            <a:pPr>
              <a:spcBef>
                <a:spcPts val="400"/>
              </a:spcBef>
            </a:pPr>
            <a:r>
              <a:rPr lang="en-US" sz="2400" dirty="0">
                <a:ea typeface="ＭＳ Ｐゴシック" pitchFamily="34" charset="-128"/>
              </a:rPr>
              <a:t>He is willing to try insulin as he understands that there are limited OAD options left to consider</a:t>
            </a:r>
          </a:p>
          <a:p>
            <a:endParaRPr lang="en-US" dirty="0"/>
          </a:p>
        </p:txBody>
      </p:sp>
      <p:sp>
        <p:nvSpPr>
          <p:cNvPr id="4" name="Date Placeholder 3"/>
          <p:cNvSpPr>
            <a:spLocks noGrp="1"/>
          </p:cNvSpPr>
          <p:nvPr>
            <p:ph type="dt" sz="half" idx="10"/>
          </p:nvPr>
        </p:nvSpPr>
        <p:spPr/>
        <p:txBody>
          <a:bodyPr/>
          <a:lstStyle/>
          <a:p>
            <a:fld id="{C552847B-7CA9-4A5A-A973-4B3FE662EAEE}"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103</a:t>
            </a:fld>
            <a:endParaRPr lang="en-US"/>
          </a:p>
        </p:txBody>
      </p:sp>
    </p:spTree>
    <p:extLst>
      <p:ext uri="{BB962C8B-B14F-4D97-AF65-F5344CB8AC3E}">
        <p14:creationId xmlns:p14="http://schemas.microsoft.com/office/powerpoint/2010/main" val="15340329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181082007"/>
              </p:ext>
            </p:extLst>
          </p:nvPr>
        </p:nvGraphicFramePr>
        <p:xfrm>
          <a:off x="381000" y="1752600"/>
          <a:ext cx="8229600" cy="411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1371600">
                <a:tc>
                  <a:txBody>
                    <a:bodyPr/>
                    <a:lstStyle/>
                    <a:p>
                      <a:r>
                        <a:rPr lang="en-US" dirty="0" smtClean="0"/>
                        <a:t>Fasting</a:t>
                      </a:r>
                      <a:endParaRPr lang="en-US" dirty="0"/>
                    </a:p>
                  </a:txBody>
                  <a:tcPr/>
                </a:tc>
                <a:tc>
                  <a:txBody>
                    <a:bodyPr/>
                    <a:lstStyle/>
                    <a:p>
                      <a:r>
                        <a:rPr lang="en-US" dirty="0" smtClean="0"/>
                        <a:t>Post-</a:t>
                      </a:r>
                      <a:r>
                        <a:rPr lang="en-US" dirty="0" err="1" smtClean="0"/>
                        <a:t>Bfast</a:t>
                      </a:r>
                      <a:endParaRPr lang="en-US" dirty="0"/>
                    </a:p>
                  </a:txBody>
                  <a:tcPr/>
                </a:tc>
                <a:tc>
                  <a:txBody>
                    <a:bodyPr/>
                    <a:lstStyle/>
                    <a:p>
                      <a:r>
                        <a:rPr lang="en-US" dirty="0" smtClean="0"/>
                        <a:t>Before lunch</a:t>
                      </a:r>
                      <a:endParaRPr lang="en-US" dirty="0"/>
                    </a:p>
                  </a:txBody>
                  <a:tcPr/>
                </a:tc>
                <a:tc>
                  <a:txBody>
                    <a:bodyPr/>
                    <a:lstStyle/>
                    <a:p>
                      <a:r>
                        <a:rPr lang="en-US" dirty="0" smtClean="0"/>
                        <a:t>Post lunch</a:t>
                      </a:r>
                      <a:endParaRPr lang="en-US" dirty="0"/>
                    </a:p>
                  </a:txBody>
                  <a:tcPr/>
                </a:tc>
                <a:tc>
                  <a:txBody>
                    <a:bodyPr/>
                    <a:lstStyle/>
                    <a:p>
                      <a:r>
                        <a:rPr lang="en-US" dirty="0" smtClean="0"/>
                        <a:t>Before dinner</a:t>
                      </a:r>
                      <a:endParaRPr lang="en-US" dirty="0"/>
                    </a:p>
                  </a:txBody>
                  <a:tcPr/>
                </a:tc>
                <a:tc>
                  <a:txBody>
                    <a:bodyPr/>
                    <a:lstStyle/>
                    <a:p>
                      <a:r>
                        <a:rPr lang="en-US" dirty="0" smtClean="0"/>
                        <a:t>Post dinner</a:t>
                      </a:r>
                      <a:endParaRPr lang="en-US" dirty="0"/>
                    </a:p>
                  </a:txBody>
                  <a:tcPr/>
                </a:tc>
                <a:tc>
                  <a:txBody>
                    <a:bodyPr/>
                    <a:lstStyle/>
                    <a:p>
                      <a:r>
                        <a:rPr lang="en-US" dirty="0" smtClean="0"/>
                        <a:t>Before bedtime</a:t>
                      </a:r>
                      <a:endParaRPr lang="en-US" dirty="0"/>
                    </a:p>
                  </a:txBody>
                  <a:tcPr/>
                </a:tc>
                <a:tc>
                  <a:txBody>
                    <a:bodyPr/>
                    <a:lstStyle/>
                    <a:p>
                      <a:r>
                        <a:rPr lang="en-US" dirty="0" smtClean="0"/>
                        <a:t> HdA1c%</a:t>
                      </a:r>
                      <a:endParaRPr lang="en-US" dirty="0"/>
                    </a:p>
                  </a:txBody>
                  <a:tcPr/>
                </a:tc>
              </a:tr>
              <a:tr h="1371600">
                <a:tc>
                  <a:txBody>
                    <a:bodyPr/>
                    <a:lstStyle/>
                    <a:p>
                      <a:r>
                        <a:rPr lang="en-US" dirty="0" smtClean="0"/>
                        <a:t>140</a:t>
                      </a:r>
                      <a:endParaRPr lang="en-US" dirty="0"/>
                    </a:p>
                  </a:txBody>
                  <a:tcPr/>
                </a:tc>
                <a:tc>
                  <a:txBody>
                    <a:bodyPr/>
                    <a:lstStyle/>
                    <a:p>
                      <a:r>
                        <a:rPr lang="en-US" dirty="0" smtClean="0"/>
                        <a:t> 280</a:t>
                      </a:r>
                      <a:endParaRPr lang="en-US" dirty="0"/>
                    </a:p>
                  </a:txBody>
                  <a:tcPr/>
                </a:tc>
                <a:tc>
                  <a:txBody>
                    <a:bodyPr/>
                    <a:lstStyle/>
                    <a:p>
                      <a:r>
                        <a:rPr lang="en-US" dirty="0" smtClean="0"/>
                        <a:t> 155</a:t>
                      </a:r>
                      <a:endParaRPr lang="en-US" dirty="0"/>
                    </a:p>
                  </a:txBody>
                  <a:tcPr/>
                </a:tc>
                <a:tc>
                  <a:txBody>
                    <a:bodyPr/>
                    <a:lstStyle/>
                    <a:p>
                      <a:r>
                        <a:rPr lang="en-US" dirty="0" smtClean="0"/>
                        <a:t> 170</a:t>
                      </a:r>
                      <a:endParaRPr lang="en-US" dirty="0"/>
                    </a:p>
                  </a:txBody>
                  <a:tcPr/>
                </a:tc>
                <a:tc>
                  <a:txBody>
                    <a:bodyPr/>
                    <a:lstStyle/>
                    <a:p>
                      <a:r>
                        <a:rPr lang="en-US" dirty="0" smtClean="0"/>
                        <a:t>130</a:t>
                      </a:r>
                      <a:endParaRPr lang="en-US" dirty="0"/>
                    </a:p>
                  </a:txBody>
                  <a:tcPr/>
                </a:tc>
                <a:tc>
                  <a:txBody>
                    <a:bodyPr/>
                    <a:lstStyle/>
                    <a:p>
                      <a:r>
                        <a:rPr lang="en-US" dirty="0" smtClean="0"/>
                        <a:t>265</a:t>
                      </a:r>
                      <a:endParaRPr lang="en-US" dirty="0"/>
                    </a:p>
                  </a:txBody>
                  <a:tcPr/>
                </a:tc>
                <a:tc>
                  <a:txBody>
                    <a:bodyPr/>
                    <a:lstStyle/>
                    <a:p>
                      <a:r>
                        <a:rPr lang="en-US" dirty="0" smtClean="0"/>
                        <a:t>155</a:t>
                      </a:r>
                      <a:endParaRPr lang="en-US" dirty="0"/>
                    </a:p>
                  </a:txBody>
                  <a:tcPr/>
                </a:tc>
                <a:tc>
                  <a:txBody>
                    <a:bodyPr/>
                    <a:lstStyle/>
                    <a:p>
                      <a:r>
                        <a:rPr lang="en-US" dirty="0" smtClean="0"/>
                        <a:t> 8.8%</a:t>
                      </a:r>
                      <a:endParaRPr lang="en-US" dirty="0"/>
                    </a:p>
                  </a:txBody>
                  <a:tcPr/>
                </a:tc>
              </a:tr>
              <a:tr h="1371600">
                <a:tc>
                  <a:txBody>
                    <a:bodyPr/>
                    <a:lstStyle/>
                    <a:p>
                      <a:r>
                        <a:rPr lang="en-US" dirty="0" smtClean="0"/>
                        <a:t>135</a:t>
                      </a:r>
                      <a:endParaRPr lang="en-US" dirty="0"/>
                    </a:p>
                  </a:txBody>
                  <a:tcPr/>
                </a:tc>
                <a:tc>
                  <a:txBody>
                    <a:bodyPr/>
                    <a:lstStyle/>
                    <a:p>
                      <a:r>
                        <a:rPr lang="en-US" dirty="0" smtClean="0"/>
                        <a:t>275</a:t>
                      </a:r>
                      <a:endParaRPr lang="en-US" dirty="0"/>
                    </a:p>
                  </a:txBody>
                  <a:tcPr/>
                </a:tc>
                <a:tc>
                  <a:txBody>
                    <a:bodyPr/>
                    <a:lstStyle/>
                    <a:p>
                      <a:r>
                        <a:rPr lang="en-US" dirty="0" smtClean="0"/>
                        <a:t> 150</a:t>
                      </a:r>
                      <a:endParaRPr lang="en-US" dirty="0"/>
                    </a:p>
                  </a:txBody>
                  <a:tcPr/>
                </a:tc>
                <a:tc>
                  <a:txBody>
                    <a:bodyPr/>
                    <a:lstStyle/>
                    <a:p>
                      <a:r>
                        <a:rPr lang="en-US" dirty="0" smtClean="0"/>
                        <a:t> 160        </a:t>
                      </a:r>
                      <a:endParaRPr lang="en-US" dirty="0"/>
                    </a:p>
                  </a:txBody>
                  <a:tcPr/>
                </a:tc>
                <a:tc>
                  <a:txBody>
                    <a:bodyPr/>
                    <a:lstStyle/>
                    <a:p>
                      <a:r>
                        <a:rPr lang="en-US" dirty="0" smtClean="0"/>
                        <a:t> 140</a:t>
                      </a:r>
                      <a:endParaRPr lang="en-US" dirty="0"/>
                    </a:p>
                  </a:txBody>
                  <a:tcPr/>
                </a:tc>
                <a:tc>
                  <a:txBody>
                    <a:bodyPr/>
                    <a:lstStyle/>
                    <a:p>
                      <a:r>
                        <a:rPr lang="en-US" dirty="0" smtClean="0"/>
                        <a:t>250</a:t>
                      </a:r>
                      <a:endParaRPr lang="en-US" dirty="0"/>
                    </a:p>
                  </a:txBody>
                  <a:tcPr/>
                </a:tc>
                <a:tc>
                  <a:txBody>
                    <a:bodyPr/>
                    <a:lstStyle/>
                    <a:p>
                      <a:r>
                        <a:rPr lang="en-US" dirty="0" smtClean="0"/>
                        <a:t>160</a:t>
                      </a:r>
                      <a:endParaRPr lang="en-US" dirty="0"/>
                    </a:p>
                  </a:txBody>
                  <a:tcPr/>
                </a:tc>
                <a:tc>
                  <a:txBody>
                    <a:bodyPr/>
                    <a:lstStyle/>
                    <a:p>
                      <a:endParaRPr lang="en-US" dirty="0"/>
                    </a:p>
                  </a:txBody>
                  <a:tcPr/>
                </a:tc>
              </a:tr>
            </a:tbl>
          </a:graphicData>
        </a:graphic>
      </p:graphicFrame>
      <p:sp>
        <p:nvSpPr>
          <p:cNvPr id="4" name="Content Placeholder 3"/>
          <p:cNvSpPr>
            <a:spLocks noGrp="1"/>
          </p:cNvSpPr>
          <p:nvPr>
            <p:ph idx="1"/>
          </p:nvPr>
        </p:nvSpPr>
        <p:spPr>
          <a:xfrm>
            <a:off x="381000" y="1765298"/>
            <a:ext cx="8229600" cy="4525963"/>
          </a:xfrm>
        </p:spPr>
        <p:txBody>
          <a:bodyPr/>
          <a:lstStyle/>
          <a:p>
            <a:endParaRPr lang="en-US" dirty="0"/>
          </a:p>
        </p:txBody>
      </p:sp>
      <p:sp>
        <p:nvSpPr>
          <p:cNvPr id="5" name="TextBox 4"/>
          <p:cNvSpPr txBox="1"/>
          <p:nvPr/>
        </p:nvSpPr>
        <p:spPr>
          <a:xfrm>
            <a:off x="457200" y="5921929"/>
            <a:ext cx="1804725" cy="369332"/>
          </a:xfrm>
          <a:prstGeom prst="rect">
            <a:avLst/>
          </a:prstGeom>
          <a:noFill/>
        </p:spPr>
        <p:txBody>
          <a:bodyPr wrap="none" rtlCol="0">
            <a:spAutoFit/>
          </a:bodyPr>
          <a:lstStyle/>
          <a:p>
            <a:r>
              <a:rPr lang="en-US" b="1" dirty="0" smtClean="0"/>
              <a:t>Values are mg/dl</a:t>
            </a:r>
            <a:endParaRPr lang="en-US" b="1" dirty="0"/>
          </a:p>
        </p:txBody>
      </p:sp>
      <p:sp>
        <p:nvSpPr>
          <p:cNvPr id="6" name="Date Placeholder 5"/>
          <p:cNvSpPr>
            <a:spLocks noGrp="1"/>
          </p:cNvSpPr>
          <p:nvPr>
            <p:ph type="dt" sz="half" idx="10"/>
          </p:nvPr>
        </p:nvSpPr>
        <p:spPr/>
        <p:txBody>
          <a:bodyPr/>
          <a:lstStyle/>
          <a:p>
            <a:fld id="{79CDCDF0-C6DB-41B6-B4BC-4D4BC1656DF1}"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104</a:t>
            </a:fld>
            <a:endParaRPr lang="en-US"/>
          </a:p>
        </p:txBody>
      </p:sp>
    </p:spTree>
    <p:extLst>
      <p:ext uri="{BB962C8B-B14F-4D97-AF65-F5344CB8AC3E}">
        <p14:creationId xmlns:p14="http://schemas.microsoft.com/office/powerpoint/2010/main" val="14184329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your recommendation?</a:t>
            </a:r>
            <a:endParaRPr lang="en-US" b="1" dirty="0"/>
          </a:p>
        </p:txBody>
      </p:sp>
      <p:sp>
        <p:nvSpPr>
          <p:cNvPr id="3" name="Content Placeholder 2"/>
          <p:cNvSpPr>
            <a:spLocks noGrp="1"/>
          </p:cNvSpPr>
          <p:nvPr>
            <p:ph idx="1"/>
          </p:nvPr>
        </p:nvSpPr>
        <p:spPr>
          <a:xfrm>
            <a:off x="685800" y="2133600"/>
            <a:ext cx="8229600" cy="4525963"/>
          </a:xfrm>
        </p:spPr>
        <p:txBody>
          <a:bodyPr/>
          <a:lstStyle/>
          <a:p>
            <a:pPr marL="228600" indent="-228600">
              <a:spcBef>
                <a:spcPts val="1200"/>
              </a:spcBef>
              <a:buFontTx/>
              <a:buAutoNum type="arabicPeriod"/>
            </a:pPr>
            <a:r>
              <a:rPr lang="nl-NL" dirty="0"/>
              <a:t>Start the patient on basal insulin</a:t>
            </a:r>
          </a:p>
          <a:p>
            <a:pPr marL="228600" indent="-228600">
              <a:spcBef>
                <a:spcPts val="1200"/>
              </a:spcBef>
              <a:buFontTx/>
              <a:buAutoNum type="arabicPeriod"/>
            </a:pPr>
            <a:r>
              <a:rPr lang="nl-NL" dirty="0"/>
              <a:t>Start the patient on BIAsp 30 OD</a:t>
            </a:r>
          </a:p>
          <a:p>
            <a:pPr marL="228600" indent="-228600">
              <a:spcBef>
                <a:spcPts val="1200"/>
              </a:spcBef>
              <a:buFontTx/>
              <a:buAutoNum type="arabicPeriod"/>
            </a:pPr>
            <a:r>
              <a:rPr lang="nl-NL" dirty="0"/>
              <a:t>Start the patient on BIAsp 30 BID</a:t>
            </a:r>
          </a:p>
          <a:p>
            <a:pPr marL="228600" indent="-228600">
              <a:spcBef>
                <a:spcPts val="1200"/>
              </a:spcBef>
              <a:buFontTx/>
              <a:buAutoNum type="arabicPeriod"/>
            </a:pPr>
            <a:r>
              <a:rPr lang="nl-NL" dirty="0"/>
              <a:t>Start the patient on basal-bolus </a:t>
            </a:r>
            <a:br>
              <a:rPr lang="nl-NL" dirty="0"/>
            </a:br>
            <a:r>
              <a:rPr lang="nl-NL" dirty="0"/>
              <a:t>therapy</a:t>
            </a:r>
          </a:p>
          <a:p>
            <a:pPr marL="0" indent="0">
              <a:spcBef>
                <a:spcPts val="1200"/>
              </a:spcBef>
              <a:buNone/>
            </a:pPr>
            <a:endParaRPr lang="en-US" dirty="0"/>
          </a:p>
        </p:txBody>
      </p:sp>
      <p:sp>
        <p:nvSpPr>
          <p:cNvPr id="4" name="Date Placeholder 3"/>
          <p:cNvSpPr>
            <a:spLocks noGrp="1"/>
          </p:cNvSpPr>
          <p:nvPr>
            <p:ph type="dt" sz="half" idx="10"/>
          </p:nvPr>
        </p:nvSpPr>
        <p:spPr/>
        <p:txBody>
          <a:bodyPr/>
          <a:lstStyle/>
          <a:p>
            <a:fld id="{9BF757E9-EBF2-4EA8-A6EB-2ACDCF48775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105</a:t>
            </a:fld>
            <a:endParaRPr lang="en-US"/>
          </a:p>
        </p:txBody>
      </p:sp>
    </p:spTree>
    <p:extLst>
      <p:ext uri="{BB962C8B-B14F-4D97-AF65-F5344CB8AC3E}">
        <p14:creationId xmlns:p14="http://schemas.microsoft.com/office/powerpoint/2010/main" val="36160580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877163"/>
          </a:xfrm>
        </p:spPr>
        <p:txBody>
          <a:bodyPr>
            <a:normAutofit fontScale="90000"/>
          </a:bodyPr>
          <a:lstStyle/>
          <a:p>
            <a:r>
              <a:rPr lang="en-US" dirty="0" smtClean="0"/>
              <a:t>INITIATING INSULIN WITH PREMIXED</a:t>
            </a:r>
            <a:br>
              <a:rPr lang="en-US" dirty="0" smtClean="0"/>
            </a:br>
            <a:r>
              <a:rPr lang="en-US" dirty="0" smtClean="0"/>
              <a:t>ANALOGUES</a:t>
            </a:r>
            <a:endParaRPr lang="en-US" dirty="0"/>
          </a:p>
        </p:txBody>
      </p:sp>
      <p:sp>
        <p:nvSpPr>
          <p:cNvPr id="3" name="Content Placeholder 2"/>
          <p:cNvSpPr>
            <a:spLocks noGrp="1"/>
          </p:cNvSpPr>
          <p:nvPr>
            <p:ph idx="1"/>
          </p:nvPr>
        </p:nvSpPr>
        <p:spPr>
          <a:xfrm>
            <a:off x="457200" y="1701800"/>
            <a:ext cx="8229600" cy="4501232"/>
          </a:xfrm>
        </p:spPr>
        <p:txBody>
          <a:bodyPr>
            <a:normAutofit fontScale="85000" lnSpcReduction="10000"/>
          </a:bodyPr>
          <a:lstStyle/>
          <a:p>
            <a:r>
              <a:rPr lang="en-US" sz="3100" dirty="0" err="1" smtClean="0">
                <a:latin typeface="Times New Roman" pitchFamily="18" charset="0"/>
                <a:cs typeface="Times New Roman" pitchFamily="18" charset="0"/>
              </a:rPr>
              <a:t>Aonce</a:t>
            </a:r>
            <a:r>
              <a:rPr lang="en-US" sz="3100" dirty="0" smtClean="0">
                <a:latin typeface="Times New Roman" pitchFamily="18" charset="0"/>
                <a:cs typeface="Times New Roman" pitchFamily="18" charset="0"/>
              </a:rPr>
              <a:t>-daily regimen in cases where hyperglycemia is not severe, or with a twice-daily regimen when HbA1c values are&gt; 8.5%. </a:t>
            </a:r>
          </a:p>
          <a:p>
            <a:r>
              <a:rPr lang="en-US" sz="3100" dirty="0" smtClean="0">
                <a:latin typeface="Times New Roman" pitchFamily="18" charset="0"/>
                <a:cs typeface="Times New Roman" pitchFamily="18" charset="0"/>
              </a:rPr>
              <a:t> When 1 injection is used, the oral </a:t>
            </a:r>
            <a:r>
              <a:rPr lang="en-US" sz="3100" dirty="0" err="1" smtClean="0">
                <a:latin typeface="Times New Roman" pitchFamily="18" charset="0"/>
                <a:cs typeface="Times New Roman" pitchFamily="18" charset="0"/>
              </a:rPr>
              <a:t>antidiabetic</a:t>
            </a:r>
            <a:r>
              <a:rPr lang="en-US" sz="3100" dirty="0" smtClean="0">
                <a:latin typeface="Times New Roman" pitchFamily="18" charset="0"/>
                <a:cs typeface="Times New Roman" pitchFamily="18" charset="0"/>
              </a:rPr>
              <a:t> drugs are maintained, but when starting with a </a:t>
            </a:r>
            <a:r>
              <a:rPr lang="en-US" sz="3100" dirty="0" smtClean="0">
                <a:solidFill>
                  <a:srgbClr val="FF0000"/>
                </a:solidFill>
                <a:latin typeface="Times New Roman" pitchFamily="18" charset="0"/>
                <a:cs typeface="Times New Roman" pitchFamily="18" charset="0"/>
              </a:rPr>
              <a:t>twice-daily regimen </a:t>
            </a:r>
            <a:r>
              <a:rPr lang="en-US" sz="3100" dirty="0" err="1" smtClean="0">
                <a:solidFill>
                  <a:srgbClr val="FF0000"/>
                </a:solidFill>
                <a:latin typeface="Times New Roman" pitchFamily="18" charset="0"/>
                <a:cs typeface="Times New Roman" pitchFamily="18" charset="0"/>
              </a:rPr>
              <a:t>sulfonylureas</a:t>
            </a:r>
            <a:r>
              <a:rPr lang="en-US" sz="3100" dirty="0" smtClean="0">
                <a:solidFill>
                  <a:srgbClr val="FF0000"/>
                </a:solidFill>
                <a:latin typeface="Times New Roman" pitchFamily="18" charset="0"/>
                <a:cs typeface="Times New Roman" pitchFamily="18" charset="0"/>
              </a:rPr>
              <a:t>  can be stopped</a:t>
            </a:r>
            <a:r>
              <a:rPr lang="en-US" sz="3100" dirty="0" smtClean="0">
                <a:latin typeface="Times New Roman" pitchFamily="18" charset="0"/>
                <a:cs typeface="Times New Roman" pitchFamily="18" charset="0"/>
              </a:rPr>
              <a:t>.</a:t>
            </a:r>
          </a:p>
          <a:p>
            <a:r>
              <a:rPr lang="en-US" sz="3100" dirty="0" smtClean="0">
                <a:latin typeface="Times New Roman" pitchFamily="18" charset="0"/>
                <a:cs typeface="Times New Roman" pitchFamily="18" charset="0"/>
              </a:rPr>
              <a:t>When an analogue mix is used once daily it is typically added before the evening meal</a:t>
            </a:r>
          </a:p>
          <a:p>
            <a:r>
              <a:rPr lang="en-US" sz="3100" dirty="0" smtClean="0">
                <a:latin typeface="Times New Roman" pitchFamily="18" charset="0"/>
                <a:cs typeface="Times New Roman" pitchFamily="18" charset="0"/>
              </a:rPr>
              <a:t>In the 1-2-3 Study, the addition of </a:t>
            </a:r>
            <a:r>
              <a:rPr lang="en-US" sz="3100" dirty="0" err="1" smtClean="0">
                <a:latin typeface="Times New Roman" pitchFamily="18" charset="0"/>
                <a:cs typeface="Times New Roman" pitchFamily="18" charset="0"/>
              </a:rPr>
              <a:t>predinner</a:t>
            </a:r>
            <a:r>
              <a:rPr lang="en-US" sz="3100" dirty="0" smtClean="0">
                <a:latin typeface="Times New Roman" pitchFamily="18" charset="0"/>
                <a:cs typeface="Times New Roman" pitchFamily="18" charset="0"/>
              </a:rPr>
              <a:t> premixed analogue insulin to oral </a:t>
            </a:r>
            <a:r>
              <a:rPr lang="en-US" sz="3100" dirty="0" err="1" smtClean="0">
                <a:latin typeface="Times New Roman" pitchFamily="18" charset="0"/>
                <a:cs typeface="Times New Roman" pitchFamily="18" charset="0"/>
              </a:rPr>
              <a:t>antidiabetic</a:t>
            </a:r>
            <a:r>
              <a:rPr lang="en-US" sz="3100" dirty="0" smtClean="0">
                <a:latin typeface="Times New Roman" pitchFamily="18" charset="0"/>
                <a:cs typeface="Times New Roman" pitchFamily="18" charset="0"/>
              </a:rPr>
              <a:t> drugs allowed </a:t>
            </a:r>
            <a:r>
              <a:rPr lang="en-US" sz="3100" dirty="0" smtClean="0">
                <a:solidFill>
                  <a:srgbClr val="FF0000"/>
                </a:solidFill>
                <a:latin typeface="Times New Roman" pitchFamily="18" charset="0"/>
                <a:cs typeface="Times New Roman" pitchFamily="18" charset="0"/>
              </a:rPr>
              <a:t>41% of patients to attain HbA1c levels 7.0% in only 16 weeks </a:t>
            </a:r>
          </a:p>
        </p:txBody>
      </p:sp>
      <p:sp>
        <p:nvSpPr>
          <p:cNvPr id="4" name="Slide Number Placeholder 3"/>
          <p:cNvSpPr>
            <a:spLocks noGrp="1"/>
          </p:cNvSpPr>
          <p:nvPr>
            <p:ph type="sldNum" sz="quarter" idx="12"/>
          </p:nvPr>
        </p:nvSpPr>
        <p:spPr/>
        <p:txBody>
          <a:bodyPr/>
          <a:lstStyle/>
          <a:p>
            <a:pPr>
              <a:defRPr/>
            </a:pPr>
            <a:fld id="{511A9D7D-FDB1-4EDE-8EDE-6A3F95F99572}" type="slidenum">
              <a:rPr lang="fr-FR" smtClean="0"/>
              <a:pPr>
                <a:defRPr/>
              </a:pPr>
              <a:t>106</a:t>
            </a:fld>
            <a:endParaRPr lang="fr-FR"/>
          </a:p>
        </p:txBody>
      </p:sp>
      <p:sp>
        <p:nvSpPr>
          <p:cNvPr id="5" name="Date Placeholder 4"/>
          <p:cNvSpPr>
            <a:spLocks noGrp="1"/>
          </p:cNvSpPr>
          <p:nvPr>
            <p:ph type="dt" sz="half" idx="10"/>
          </p:nvPr>
        </p:nvSpPr>
        <p:spPr/>
        <p:txBody>
          <a:bodyPr/>
          <a:lstStyle/>
          <a:p>
            <a:fld id="{704799B4-B2C7-44FF-805F-5153FCC4155F}"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459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4748"/>
          </a:xfrm>
        </p:spPr>
        <p:txBody>
          <a:bodyPr>
            <a:normAutofit fontScale="90000"/>
          </a:bodyPr>
          <a:lstStyle/>
          <a:p>
            <a:r>
              <a:rPr lang="en-US" dirty="0" smtClean="0"/>
              <a:t>To start an analogue mix;</a:t>
            </a:r>
            <a:endParaRPr lang="en-US" dirty="0"/>
          </a:p>
        </p:txBody>
      </p:sp>
      <p:sp>
        <p:nvSpPr>
          <p:cNvPr id="3" name="Content Placeholder 2"/>
          <p:cNvSpPr>
            <a:spLocks noGrp="1"/>
          </p:cNvSpPr>
          <p:nvPr>
            <p:ph idx="1"/>
          </p:nvPr>
        </p:nvSpPr>
        <p:spPr>
          <a:xfrm>
            <a:off x="457200" y="1701800"/>
            <a:ext cx="8229600" cy="4265783"/>
          </a:xfrm>
        </p:spPr>
        <p:txBody>
          <a:bodyPr>
            <a:normAutofit fontScale="85000" lnSpcReduction="20000"/>
          </a:bodyPr>
          <a:lstStyle/>
          <a:p>
            <a:r>
              <a:rPr lang="en-US" dirty="0" smtClean="0"/>
              <a:t>For once daily, the patient begins on 12 U before the evening meal and patient increases the insulin by 2 U every 3 days until fasting blood glucose is &lt;110 mg/</a:t>
            </a:r>
            <a:r>
              <a:rPr lang="en-US" dirty="0" err="1" smtClean="0"/>
              <a:t>dL</a:t>
            </a:r>
            <a:r>
              <a:rPr lang="en-US" dirty="0" smtClean="0"/>
              <a:t>.</a:t>
            </a:r>
          </a:p>
          <a:p>
            <a:r>
              <a:rPr lang="en-US" dirty="0" smtClean="0"/>
              <a:t>To use the twice-daily regimen, 6 U of analogue mix are started at breakfast and dinner ; then</a:t>
            </a:r>
          </a:p>
          <a:p>
            <a:r>
              <a:rPr lang="en-US" dirty="0" smtClean="0"/>
              <a:t>The patient is told to titrate up the </a:t>
            </a:r>
            <a:r>
              <a:rPr lang="en-US" b="1" u="sng" dirty="0" err="1" smtClean="0">
                <a:solidFill>
                  <a:srgbClr val="FF0000"/>
                </a:solidFill>
              </a:rPr>
              <a:t>predinner</a:t>
            </a:r>
            <a:r>
              <a:rPr lang="en-US" b="1" u="sng" dirty="0" smtClean="0">
                <a:solidFill>
                  <a:srgbClr val="FF0000"/>
                </a:solidFill>
              </a:rPr>
              <a:t> dose first</a:t>
            </a:r>
            <a:r>
              <a:rPr lang="en-US" dirty="0" smtClean="0"/>
              <a:t>, using </a:t>
            </a:r>
            <a:r>
              <a:rPr lang="en-US" dirty="0" smtClean="0">
                <a:solidFill>
                  <a:srgbClr val="FF0000"/>
                </a:solidFill>
              </a:rPr>
              <a:t>fasting </a:t>
            </a:r>
            <a:r>
              <a:rPr lang="en-US" dirty="0" err="1" smtClean="0">
                <a:solidFill>
                  <a:srgbClr val="FF0000"/>
                </a:solidFill>
              </a:rPr>
              <a:t>glycemia</a:t>
            </a:r>
            <a:r>
              <a:rPr lang="en-US" dirty="0" smtClean="0">
                <a:solidFill>
                  <a:srgbClr val="FF0000"/>
                </a:solidFill>
              </a:rPr>
              <a:t> as the end point, by adding 2 U every 3 days until fasting blood glucose is  &lt;110 mg/</a:t>
            </a:r>
            <a:r>
              <a:rPr lang="en-US" dirty="0" err="1" smtClean="0">
                <a:solidFill>
                  <a:srgbClr val="FF0000"/>
                </a:solidFill>
              </a:rPr>
              <a:t>dL</a:t>
            </a:r>
            <a:r>
              <a:rPr lang="en-US" dirty="0" smtClean="0"/>
              <a:t>. Thereafter, the morning dose is increased by titrating </a:t>
            </a:r>
            <a:r>
              <a:rPr lang="en-US" dirty="0" smtClean="0">
                <a:solidFill>
                  <a:srgbClr val="FF0000"/>
                </a:solidFill>
              </a:rPr>
              <a:t>against the </a:t>
            </a:r>
            <a:r>
              <a:rPr lang="en-US" dirty="0" err="1" smtClean="0">
                <a:solidFill>
                  <a:srgbClr val="FF0000"/>
                </a:solidFill>
              </a:rPr>
              <a:t>predinner</a:t>
            </a:r>
            <a:r>
              <a:rPr lang="en-US" dirty="0" smtClean="0">
                <a:solidFill>
                  <a:srgbClr val="FF0000"/>
                </a:solidFill>
              </a:rPr>
              <a:t> glucose</a:t>
            </a:r>
            <a:r>
              <a:rPr lang="en-US" dirty="0" smtClean="0"/>
              <a:t>. The patient increases the dose by 2 U every 3 days until </a:t>
            </a:r>
            <a:r>
              <a:rPr lang="en-US" dirty="0" smtClean="0">
                <a:solidFill>
                  <a:srgbClr val="FF0000"/>
                </a:solidFill>
              </a:rPr>
              <a:t>the </a:t>
            </a:r>
            <a:r>
              <a:rPr lang="en-US" dirty="0" err="1" smtClean="0">
                <a:solidFill>
                  <a:srgbClr val="FF0000"/>
                </a:solidFill>
              </a:rPr>
              <a:t>predinner</a:t>
            </a:r>
            <a:r>
              <a:rPr lang="en-US" dirty="0" smtClean="0">
                <a:solidFill>
                  <a:srgbClr val="FF0000"/>
                </a:solidFill>
              </a:rPr>
              <a:t> glucose is also 110 mg/</a:t>
            </a:r>
            <a:r>
              <a:rPr lang="en-US" dirty="0" err="1" smtClean="0">
                <a:solidFill>
                  <a:srgbClr val="FF0000"/>
                </a:solidFill>
              </a:rPr>
              <a:t>dL</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511A9D7D-FDB1-4EDE-8EDE-6A3F95F99572}" type="slidenum">
              <a:rPr lang="fr-FR" smtClean="0"/>
              <a:pPr>
                <a:defRPr/>
              </a:pPr>
              <a:t>107</a:t>
            </a:fld>
            <a:endParaRPr lang="fr-FR"/>
          </a:p>
        </p:txBody>
      </p:sp>
      <p:sp>
        <p:nvSpPr>
          <p:cNvPr id="5" name="Date Placeholder 4"/>
          <p:cNvSpPr>
            <a:spLocks noGrp="1"/>
          </p:cNvSpPr>
          <p:nvPr>
            <p:ph type="dt" sz="half" idx="10"/>
          </p:nvPr>
        </p:nvSpPr>
        <p:spPr/>
        <p:txBody>
          <a:bodyPr/>
          <a:lstStyle/>
          <a:p>
            <a:fld id="{D06276C7-8CFD-4116-9561-7236496C31FE}"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38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0"/>
            <a:ext cx="6637338" cy="1285875"/>
          </a:xfrm>
        </p:spPr>
        <p:txBody>
          <a:bodyPr/>
          <a:lstStyle/>
          <a:p>
            <a:pPr eaLnBrk="1" hangingPunct="1">
              <a:defRPr/>
            </a:pPr>
            <a:r>
              <a:rPr lang="en-US" altLang="zh-TW" sz="3200" dirty="0" smtClean="0">
                <a:ea typeface="新細明體" pitchFamily="18" charset="-120"/>
              </a:rPr>
              <a:t>Practical Strategy to Implement a Multi-Injection Insulin Regimens</a:t>
            </a:r>
          </a:p>
        </p:txBody>
      </p:sp>
      <p:sp>
        <p:nvSpPr>
          <p:cNvPr id="43011" name="Rectangle 3"/>
          <p:cNvSpPr>
            <a:spLocks noGrp="1" noChangeArrowheads="1"/>
          </p:cNvSpPr>
          <p:nvPr>
            <p:ph type="body" idx="1"/>
          </p:nvPr>
        </p:nvSpPr>
        <p:spPr>
          <a:xfrm>
            <a:off x="1000125" y="1285875"/>
            <a:ext cx="7429500" cy="5072063"/>
          </a:xfrm>
        </p:spPr>
        <p:txBody>
          <a:bodyPr/>
          <a:lstStyle/>
          <a:p>
            <a:pPr eaLnBrk="1" hangingPunct="1">
              <a:lnSpc>
                <a:spcPct val="90000"/>
              </a:lnSpc>
              <a:defRPr/>
            </a:pPr>
            <a:r>
              <a:rPr lang="en-US" altLang="zh-TW" sz="2400" dirty="0" smtClean="0">
                <a:solidFill>
                  <a:srgbClr val="EB392B"/>
                </a:solidFill>
                <a:ea typeface="PMingLiU" pitchFamily="18" charset="-120"/>
              </a:rPr>
              <a:t>Dose Calculation</a:t>
            </a:r>
          </a:p>
          <a:p>
            <a:pPr lvl="1" eaLnBrk="1" hangingPunct="1">
              <a:lnSpc>
                <a:spcPct val="90000"/>
              </a:lnSpc>
              <a:defRPr/>
            </a:pPr>
            <a:r>
              <a:rPr lang="en-US" altLang="zh-TW" sz="2400" dirty="0" smtClean="0">
                <a:ea typeface="PMingLiU" pitchFamily="18" charset="-120"/>
              </a:rPr>
              <a:t>Split-mixed regimen in obese patients uses 70/30 premixed insulin with an </a:t>
            </a:r>
            <a:r>
              <a:rPr lang="en-US" altLang="zh-TW" sz="2400" dirty="0" smtClean="0">
                <a:solidFill>
                  <a:srgbClr val="EDF224"/>
                </a:solidFill>
                <a:ea typeface="PMingLiU" pitchFamily="18" charset="-120"/>
              </a:rPr>
              <a:t>initial total daily dose (0.4-0.8 u/kg) equally</a:t>
            </a:r>
            <a:r>
              <a:rPr lang="en-US" altLang="zh-TW" sz="2400" dirty="0" smtClean="0">
                <a:ea typeface="PMingLiU" pitchFamily="18" charset="-120"/>
              </a:rPr>
              <a:t> split between the </a:t>
            </a:r>
            <a:r>
              <a:rPr lang="en-US" altLang="zh-TW" sz="2400" dirty="0" err="1" smtClean="0">
                <a:ea typeface="PMingLiU" pitchFamily="18" charset="-120"/>
              </a:rPr>
              <a:t>prebreakfast</a:t>
            </a:r>
            <a:r>
              <a:rPr lang="en-US" altLang="zh-TW" sz="2400" dirty="0" smtClean="0">
                <a:ea typeface="PMingLiU" pitchFamily="18" charset="-120"/>
              </a:rPr>
              <a:t> and </a:t>
            </a:r>
            <a:r>
              <a:rPr lang="en-US" altLang="zh-TW" sz="2400" dirty="0" err="1" smtClean="0">
                <a:ea typeface="PMingLiU" pitchFamily="18" charset="-120"/>
              </a:rPr>
              <a:t>predinner</a:t>
            </a:r>
            <a:r>
              <a:rPr lang="en-US" altLang="zh-TW" sz="2400" dirty="0" smtClean="0">
                <a:ea typeface="PMingLiU" pitchFamily="18" charset="-120"/>
              </a:rPr>
              <a:t> meals</a:t>
            </a:r>
          </a:p>
          <a:p>
            <a:pPr lvl="1" eaLnBrk="1" hangingPunct="1">
              <a:lnSpc>
                <a:spcPct val="90000"/>
              </a:lnSpc>
              <a:defRPr/>
            </a:pPr>
            <a:r>
              <a:rPr lang="en-US" altLang="zh-TW" sz="2400" dirty="0" smtClean="0">
                <a:ea typeface="PMingLiU" pitchFamily="18" charset="-120"/>
              </a:rPr>
              <a:t>Lower doses (total daily dose 0.2-0.5 u/kg) in thin patients</a:t>
            </a:r>
          </a:p>
          <a:p>
            <a:pPr eaLnBrk="1" hangingPunct="1">
              <a:lnSpc>
                <a:spcPct val="90000"/>
              </a:lnSpc>
              <a:defRPr/>
            </a:pPr>
            <a:r>
              <a:rPr lang="en-US" altLang="zh-TW" sz="2400" dirty="0" smtClean="0">
                <a:solidFill>
                  <a:srgbClr val="EB392B"/>
                </a:solidFill>
                <a:ea typeface="PMingLiU" pitchFamily="18" charset="-120"/>
              </a:rPr>
              <a:t>Dose Adjustment</a:t>
            </a:r>
          </a:p>
          <a:p>
            <a:pPr lvl="1" eaLnBrk="1" hangingPunct="1">
              <a:lnSpc>
                <a:spcPct val="90000"/>
              </a:lnSpc>
              <a:defRPr/>
            </a:pPr>
            <a:r>
              <a:rPr lang="en-US" altLang="zh-TW" sz="2400" dirty="0" smtClean="0">
                <a:ea typeface="PMingLiU" pitchFamily="18" charset="-120"/>
              </a:rPr>
              <a:t>Dose is increased by 2-4 u increment every 3-4 days until the morning FPG and </a:t>
            </a:r>
            <a:r>
              <a:rPr lang="en-US" altLang="zh-TW" sz="2400" dirty="0" err="1" smtClean="0">
                <a:ea typeface="PMingLiU" pitchFamily="18" charset="-120"/>
              </a:rPr>
              <a:t>predinner</a:t>
            </a:r>
            <a:r>
              <a:rPr lang="en-US" altLang="zh-TW" sz="2400" dirty="0" smtClean="0">
                <a:ea typeface="PMingLiU" pitchFamily="18" charset="-120"/>
              </a:rPr>
              <a:t> blood glucose concentration are consistently in the range of 80-120 mg/</a:t>
            </a:r>
            <a:r>
              <a:rPr lang="en-US" altLang="zh-TW" sz="2400" dirty="0" err="1" smtClean="0">
                <a:ea typeface="PMingLiU" pitchFamily="18" charset="-120"/>
              </a:rPr>
              <a:t>dL</a:t>
            </a:r>
            <a:endParaRPr lang="en-US" altLang="zh-TW" sz="2400" dirty="0" smtClean="0">
              <a:ea typeface="PMingLiU" pitchFamily="18" charset="-120"/>
            </a:endParaRPr>
          </a:p>
        </p:txBody>
      </p:sp>
      <p:sp>
        <p:nvSpPr>
          <p:cNvPr id="2" name="Date Placeholder 1"/>
          <p:cNvSpPr>
            <a:spLocks noGrp="1"/>
          </p:cNvSpPr>
          <p:nvPr>
            <p:ph type="dt" sz="half" idx="10"/>
          </p:nvPr>
        </p:nvSpPr>
        <p:spPr/>
        <p:txBody>
          <a:bodyPr/>
          <a:lstStyle/>
          <a:p>
            <a:fld id="{831339BF-23C4-4C62-930E-65F098F7B146}"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108</a:t>
            </a:fld>
            <a:endParaRPr lang="en-US"/>
          </a:p>
        </p:txBody>
      </p:sp>
    </p:spTree>
    <p:extLst>
      <p:ext uri="{BB962C8B-B14F-4D97-AF65-F5344CB8AC3E}">
        <p14:creationId xmlns:p14="http://schemas.microsoft.com/office/powerpoint/2010/main" val="97476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3</a:t>
            </a:r>
            <a:br>
              <a:rPr lang="en-US" dirty="0" smtClean="0"/>
            </a:br>
            <a:r>
              <a:rPr lang="en-US" dirty="0" err="1" smtClean="0"/>
              <a:t>Mr</a:t>
            </a:r>
            <a:r>
              <a:rPr lang="en-US" dirty="0" smtClean="0"/>
              <a:t> </a:t>
            </a:r>
            <a:r>
              <a:rPr lang="en-US" dirty="0" err="1" smtClean="0"/>
              <a:t>Ahmadi</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B33D8677-360B-42D2-B588-D52DB2D5C8A5}"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109</a:t>
            </a:fld>
            <a:endParaRPr lang="en-US"/>
          </a:p>
        </p:txBody>
      </p:sp>
    </p:spTree>
    <p:extLst>
      <p:ext uri="{BB962C8B-B14F-4D97-AF65-F5344CB8AC3E}">
        <p14:creationId xmlns:p14="http://schemas.microsoft.com/office/powerpoint/2010/main" val="210159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pPr eaLnBrk="1" hangingPunct="1"/>
            <a:r>
              <a:rPr lang="en-US" dirty="0" smtClean="0"/>
              <a:t>ADA 2014</a:t>
            </a:r>
          </a:p>
        </p:txBody>
      </p:sp>
      <p:sp>
        <p:nvSpPr>
          <p:cNvPr id="182275" name="Content Placeholder 2"/>
          <p:cNvSpPr>
            <a:spLocks noGrp="1"/>
          </p:cNvSpPr>
          <p:nvPr>
            <p:ph idx="1"/>
          </p:nvPr>
        </p:nvSpPr>
        <p:spPr/>
        <p:txBody>
          <a:bodyPr/>
          <a:lstStyle/>
          <a:p>
            <a:pPr eaLnBrk="1" hangingPunct="1"/>
            <a:r>
              <a:rPr lang="en-US" smtClean="0"/>
              <a:t>Lowering A1C to below or around 7% has been shown to reduce microvascular complications of diabetes, and if implemented </a:t>
            </a:r>
            <a:r>
              <a:rPr lang="en-US" smtClean="0">
                <a:solidFill>
                  <a:srgbClr val="FFFF00"/>
                </a:solidFill>
              </a:rPr>
              <a:t>soon after the diagnosis </a:t>
            </a:r>
            <a:r>
              <a:rPr lang="en-US" smtClean="0"/>
              <a:t>of diabetes is associated with long-term reduction in macrovascular disease.</a:t>
            </a:r>
          </a:p>
          <a:p>
            <a:pPr eaLnBrk="1" hangingPunct="1"/>
            <a:r>
              <a:rPr lang="en-US" smtClean="0"/>
              <a:t>Therefore, a reasonable A1C goal for many non pregnant adults is ,7%. (B)</a:t>
            </a:r>
          </a:p>
        </p:txBody>
      </p:sp>
      <p:sp>
        <p:nvSpPr>
          <p:cNvPr id="2" name="Date Placeholder 1"/>
          <p:cNvSpPr>
            <a:spLocks noGrp="1"/>
          </p:cNvSpPr>
          <p:nvPr>
            <p:ph type="dt" sz="half" idx="10"/>
          </p:nvPr>
        </p:nvSpPr>
        <p:spPr/>
        <p:txBody>
          <a:bodyPr/>
          <a:lstStyle/>
          <a:p>
            <a:fld id="{1FFE73AC-0EDB-4997-B249-BE9AB1331355}"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11</a:t>
            </a:fld>
            <a:endParaRPr lang="en-US"/>
          </a:p>
        </p:txBody>
      </p:sp>
    </p:spTree>
    <p:extLst>
      <p:ext uri="{BB962C8B-B14F-4D97-AF65-F5344CB8AC3E}">
        <p14:creationId xmlns:p14="http://schemas.microsoft.com/office/powerpoint/2010/main" val="1704337038"/>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latin typeface="+mn-lt"/>
              </a:rPr>
              <a:t>History</a:t>
            </a:r>
            <a:endParaRPr lang="en-US" b="1" dirty="0">
              <a:latin typeface="+mn-lt"/>
            </a:endParaRPr>
          </a:p>
        </p:txBody>
      </p:sp>
      <p:sp>
        <p:nvSpPr>
          <p:cNvPr id="3" name="Content Placeholder 2"/>
          <p:cNvSpPr>
            <a:spLocks noGrp="1"/>
          </p:cNvSpPr>
          <p:nvPr>
            <p:ph idx="1"/>
          </p:nvPr>
        </p:nvSpPr>
        <p:spPr>
          <a:xfrm>
            <a:off x="533400" y="1231007"/>
            <a:ext cx="8382000" cy="5638799"/>
          </a:xfrm>
        </p:spPr>
        <p:txBody>
          <a:bodyPr>
            <a:normAutofit fontScale="92500" lnSpcReduction="10000"/>
          </a:bodyPr>
          <a:lstStyle/>
          <a:p>
            <a:pPr>
              <a:buClr>
                <a:srgbClr val="C00000"/>
              </a:buClr>
              <a:buSzPct val="111000"/>
              <a:buFont typeface="Arial" pitchFamily="34" charset="0"/>
              <a:buChar char="•"/>
            </a:pPr>
            <a:r>
              <a:rPr lang="en-US" sz="2500" dirty="0" smtClean="0"/>
              <a:t>A 60-year-old man comes to you with history of type 2 DM for 9 years. </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PMH : MI, CHF</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 Two main complaints were increasing arthritis in his hands and decreasing vision due to cataracts.</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Medications </a:t>
            </a:r>
            <a:r>
              <a:rPr lang="en-US" sz="2500" dirty="0"/>
              <a:t>:</a:t>
            </a:r>
            <a:r>
              <a:rPr lang="en-US" sz="2500" dirty="0" smtClean="0"/>
              <a:t> </a:t>
            </a:r>
            <a:r>
              <a:rPr lang="en-US" sz="2500" dirty="0"/>
              <a:t>A</a:t>
            </a:r>
            <a:r>
              <a:rPr lang="en-US" sz="2500" dirty="0" smtClean="0"/>
              <a:t>spirin, </a:t>
            </a:r>
            <a:r>
              <a:rPr lang="en-US" sz="2500" dirty="0"/>
              <a:t>S</a:t>
            </a:r>
            <a:r>
              <a:rPr lang="en-US" sz="2500" dirty="0" smtClean="0"/>
              <a:t>tatin, Captopril, </a:t>
            </a:r>
            <a:r>
              <a:rPr lang="en-US" sz="2500" dirty="0" err="1" smtClean="0"/>
              <a:t>Glibenclamide</a:t>
            </a:r>
            <a:r>
              <a:rPr lang="en-US" sz="2500" dirty="0" smtClean="0"/>
              <a:t> 10 mg/dl, Metformin 2000mg/dl</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BMI =31 Kg/m2. No evidence of nephropathy</a:t>
            </a:r>
          </a:p>
          <a:p>
            <a:pPr marL="0" indent="0">
              <a:buClr>
                <a:srgbClr val="C00000"/>
              </a:buClr>
              <a:buSzPct val="111000"/>
              <a:buNone/>
            </a:pPr>
            <a:r>
              <a:rPr lang="en-US" sz="2500" dirty="0" smtClean="0"/>
              <a:t> </a:t>
            </a:r>
          </a:p>
          <a:p>
            <a:pPr>
              <a:buClr>
                <a:srgbClr val="C00000"/>
              </a:buClr>
              <a:buSzPct val="111000"/>
              <a:buFont typeface="Arial" pitchFamily="34" charset="0"/>
              <a:buChar char="•"/>
            </a:pPr>
            <a:r>
              <a:rPr lang="en-US" sz="2500" dirty="0" smtClean="0"/>
              <a:t>Laboratory findings </a:t>
            </a:r>
            <a:r>
              <a:rPr lang="en-US" sz="2500" dirty="0"/>
              <a:t>:</a:t>
            </a:r>
            <a:r>
              <a:rPr lang="en-US" sz="2500" dirty="0" smtClean="0"/>
              <a:t> LDL = 60 mg/dl, TG=270 mg/dl, </a:t>
            </a:r>
            <a:r>
              <a:rPr lang="en-US" sz="2500" u="sng" dirty="0" smtClean="0"/>
              <a:t>HBA1C=8.2%</a:t>
            </a:r>
          </a:p>
          <a:p>
            <a:endParaRPr lang="en-US" dirty="0" smtClean="0"/>
          </a:p>
        </p:txBody>
      </p:sp>
      <p:sp>
        <p:nvSpPr>
          <p:cNvPr id="4" name="Date Placeholder 3"/>
          <p:cNvSpPr>
            <a:spLocks noGrp="1"/>
          </p:cNvSpPr>
          <p:nvPr>
            <p:ph type="dt" sz="half" idx="10"/>
          </p:nvPr>
        </p:nvSpPr>
        <p:spPr/>
        <p:txBody>
          <a:bodyPr/>
          <a:lstStyle/>
          <a:p>
            <a:fld id="{3ED655B4-9187-4D44-831B-34E6FE47F17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110</a:t>
            </a:fld>
            <a:endParaRPr lang="en-US"/>
          </a:p>
        </p:txBody>
      </p:sp>
    </p:spTree>
    <p:extLst>
      <p:ext uri="{BB962C8B-B14F-4D97-AF65-F5344CB8AC3E}">
        <p14:creationId xmlns:p14="http://schemas.microsoft.com/office/powerpoint/2010/main" val="11627413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History..</a:t>
            </a:r>
            <a:endParaRPr lang="en-US" b="1" dirty="0">
              <a:latin typeface="+mn-lt"/>
            </a:endParaRPr>
          </a:p>
        </p:txBody>
      </p:sp>
      <p:sp>
        <p:nvSpPr>
          <p:cNvPr id="3" name="Content Placeholder 2"/>
          <p:cNvSpPr>
            <a:spLocks noGrp="1"/>
          </p:cNvSpPr>
          <p:nvPr>
            <p:ph idx="1"/>
          </p:nvPr>
        </p:nvSpPr>
        <p:spPr>
          <a:xfrm>
            <a:off x="457200" y="1905000"/>
            <a:ext cx="8153400" cy="4525963"/>
          </a:xfrm>
        </p:spPr>
        <p:txBody>
          <a:bodyPr>
            <a:normAutofit/>
          </a:bodyPr>
          <a:lstStyle/>
          <a:p>
            <a:pPr>
              <a:buClr>
                <a:srgbClr val="C00000"/>
              </a:buClr>
              <a:buSzPct val="118000"/>
              <a:buFont typeface="Arial" pitchFamily="34" charset="0"/>
              <a:buChar char="•"/>
            </a:pPr>
            <a:r>
              <a:rPr lang="en-US" dirty="0" smtClean="0"/>
              <a:t> SMBG records revealed a fairly flat curve of moderate hyperglycemia </a:t>
            </a:r>
            <a:r>
              <a:rPr lang="en-US" u="sng" dirty="0" smtClean="0"/>
              <a:t>throughout the day </a:t>
            </a:r>
            <a:r>
              <a:rPr lang="en-US" dirty="0" smtClean="0"/>
              <a:t>with blood glucose values between </a:t>
            </a:r>
            <a:r>
              <a:rPr lang="en-US" b="1" dirty="0" smtClean="0"/>
              <a:t>160 and 230 </a:t>
            </a:r>
            <a:r>
              <a:rPr lang="en-US" dirty="0" smtClean="0"/>
              <a:t>mg/</a:t>
            </a:r>
            <a:r>
              <a:rPr lang="en-US" dirty="0" err="1" smtClean="0"/>
              <a:t>dL</a:t>
            </a:r>
            <a:r>
              <a:rPr lang="en-US" dirty="0" smtClean="0"/>
              <a:t>, reflecting her 3 balanced meals. </a:t>
            </a:r>
          </a:p>
          <a:p>
            <a:pPr>
              <a:buClr>
                <a:srgbClr val="C00000"/>
              </a:buClr>
              <a:buSzPct val="118000"/>
              <a:buFont typeface="Arial" pitchFamily="34" charset="0"/>
              <a:buChar char="•"/>
            </a:pPr>
            <a:r>
              <a:rPr lang="en-US" dirty="0" smtClean="0"/>
              <a:t>He has </a:t>
            </a:r>
            <a:r>
              <a:rPr lang="en-US" dirty="0"/>
              <a:t>s</a:t>
            </a:r>
            <a:r>
              <a:rPr lang="en-US" dirty="0" smtClean="0"/>
              <a:t>evere fear from insulin therapy and weight gain </a:t>
            </a:r>
          </a:p>
          <a:p>
            <a:pPr>
              <a:buNone/>
            </a:pPr>
            <a:endParaRPr lang="en-US" dirty="0" smtClean="0"/>
          </a:p>
        </p:txBody>
      </p:sp>
      <p:sp>
        <p:nvSpPr>
          <p:cNvPr id="4" name="Date Placeholder 3"/>
          <p:cNvSpPr>
            <a:spLocks noGrp="1"/>
          </p:cNvSpPr>
          <p:nvPr>
            <p:ph type="dt" sz="half" idx="10"/>
          </p:nvPr>
        </p:nvSpPr>
        <p:spPr/>
        <p:txBody>
          <a:bodyPr/>
          <a:lstStyle/>
          <a:p>
            <a:fld id="{777646FE-706E-4FB2-BB06-157AEA23782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111</a:t>
            </a:fld>
            <a:endParaRPr lang="en-US"/>
          </a:p>
        </p:txBody>
      </p:sp>
    </p:spTree>
    <p:extLst>
      <p:ext uri="{BB962C8B-B14F-4D97-AF65-F5344CB8AC3E}">
        <p14:creationId xmlns:p14="http://schemas.microsoft.com/office/powerpoint/2010/main" val="10073720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321375"/>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1219200">
                <a:tc>
                  <a:txBody>
                    <a:bodyPr/>
                    <a:lstStyle/>
                    <a:p>
                      <a:r>
                        <a:rPr lang="en-US" dirty="0" smtClean="0"/>
                        <a:t>Fasting</a:t>
                      </a:r>
                      <a:endParaRPr lang="en-US" dirty="0"/>
                    </a:p>
                  </a:txBody>
                  <a:tcPr/>
                </a:tc>
                <a:tc>
                  <a:txBody>
                    <a:bodyPr/>
                    <a:lstStyle/>
                    <a:p>
                      <a:r>
                        <a:rPr lang="en-US" dirty="0" smtClean="0"/>
                        <a:t>Post</a:t>
                      </a:r>
                      <a:r>
                        <a:rPr lang="en-US" baseline="0" dirty="0" smtClean="0"/>
                        <a:t> </a:t>
                      </a:r>
                      <a:r>
                        <a:rPr lang="en-US" baseline="0" dirty="0" err="1" smtClean="0"/>
                        <a:t>Bfast</a:t>
                      </a:r>
                      <a:endParaRPr lang="en-US" dirty="0"/>
                    </a:p>
                  </a:txBody>
                  <a:tcPr/>
                </a:tc>
                <a:tc>
                  <a:txBody>
                    <a:bodyPr/>
                    <a:lstStyle/>
                    <a:p>
                      <a:r>
                        <a:rPr lang="en-US" dirty="0" smtClean="0"/>
                        <a:t>Before lunch</a:t>
                      </a:r>
                      <a:endParaRPr lang="en-US" dirty="0"/>
                    </a:p>
                  </a:txBody>
                  <a:tcPr/>
                </a:tc>
                <a:tc>
                  <a:txBody>
                    <a:bodyPr/>
                    <a:lstStyle/>
                    <a:p>
                      <a:r>
                        <a:rPr lang="en-US" dirty="0" smtClean="0"/>
                        <a:t>Post</a:t>
                      </a:r>
                      <a:r>
                        <a:rPr lang="en-US" baseline="0" dirty="0" smtClean="0"/>
                        <a:t> lunch</a:t>
                      </a:r>
                      <a:endParaRPr lang="en-US" dirty="0"/>
                    </a:p>
                  </a:txBody>
                  <a:tcPr/>
                </a:tc>
                <a:tc>
                  <a:txBody>
                    <a:bodyPr/>
                    <a:lstStyle/>
                    <a:p>
                      <a:r>
                        <a:rPr lang="en-US" dirty="0" smtClean="0"/>
                        <a:t>Before dinner</a:t>
                      </a:r>
                      <a:endParaRPr lang="en-US" dirty="0"/>
                    </a:p>
                  </a:txBody>
                  <a:tcPr/>
                </a:tc>
                <a:tc>
                  <a:txBody>
                    <a:bodyPr/>
                    <a:lstStyle/>
                    <a:p>
                      <a:r>
                        <a:rPr lang="en-US" dirty="0" smtClean="0"/>
                        <a:t>Post</a:t>
                      </a:r>
                      <a:r>
                        <a:rPr lang="en-US" baseline="0" dirty="0" smtClean="0"/>
                        <a:t> dinner</a:t>
                      </a:r>
                      <a:endParaRPr lang="en-US" dirty="0"/>
                    </a:p>
                  </a:txBody>
                  <a:tcPr/>
                </a:tc>
                <a:tc>
                  <a:txBody>
                    <a:bodyPr/>
                    <a:lstStyle/>
                    <a:p>
                      <a:r>
                        <a:rPr lang="en-US" dirty="0" smtClean="0"/>
                        <a:t>Bedtime </a:t>
                      </a:r>
                      <a:endParaRPr lang="en-US" dirty="0"/>
                    </a:p>
                  </a:txBody>
                  <a:tcPr/>
                </a:tc>
                <a:tc>
                  <a:txBody>
                    <a:bodyPr/>
                    <a:lstStyle/>
                    <a:p>
                      <a:r>
                        <a:rPr lang="en-US" dirty="0" smtClean="0"/>
                        <a:t>HbA1c</a:t>
                      </a:r>
                      <a:endParaRPr lang="en-US" dirty="0"/>
                    </a:p>
                  </a:txBody>
                  <a:tcPr/>
                </a:tc>
              </a:tr>
              <a:tr h="1219200">
                <a:tc>
                  <a:txBody>
                    <a:bodyPr/>
                    <a:lstStyle/>
                    <a:p>
                      <a:r>
                        <a:rPr lang="en-US" dirty="0" smtClean="0"/>
                        <a:t>160 </a:t>
                      </a:r>
                      <a:endParaRPr lang="en-US" dirty="0"/>
                    </a:p>
                  </a:txBody>
                  <a:tcPr/>
                </a:tc>
                <a:tc>
                  <a:txBody>
                    <a:bodyPr/>
                    <a:lstStyle/>
                    <a:p>
                      <a:r>
                        <a:rPr lang="en-US" dirty="0" smtClean="0"/>
                        <a:t>220</a:t>
                      </a:r>
                      <a:endParaRPr lang="en-US" dirty="0"/>
                    </a:p>
                  </a:txBody>
                  <a:tcPr/>
                </a:tc>
                <a:tc>
                  <a:txBody>
                    <a:bodyPr/>
                    <a:lstStyle/>
                    <a:p>
                      <a:r>
                        <a:rPr lang="en-US" dirty="0" smtClean="0"/>
                        <a:t> 140</a:t>
                      </a:r>
                      <a:endParaRPr lang="en-US" dirty="0"/>
                    </a:p>
                  </a:txBody>
                  <a:tcPr/>
                </a:tc>
                <a:tc>
                  <a:txBody>
                    <a:bodyPr/>
                    <a:lstStyle/>
                    <a:p>
                      <a:r>
                        <a:rPr lang="en-US" dirty="0" smtClean="0"/>
                        <a:t>230</a:t>
                      </a:r>
                      <a:endParaRPr lang="en-US" dirty="0"/>
                    </a:p>
                  </a:txBody>
                  <a:tcPr/>
                </a:tc>
                <a:tc>
                  <a:txBody>
                    <a:bodyPr/>
                    <a:lstStyle/>
                    <a:p>
                      <a:r>
                        <a:rPr lang="en-US" dirty="0" smtClean="0"/>
                        <a:t>150</a:t>
                      </a:r>
                      <a:endParaRPr lang="en-US" dirty="0"/>
                    </a:p>
                  </a:txBody>
                  <a:tcPr/>
                </a:tc>
                <a:tc>
                  <a:txBody>
                    <a:bodyPr/>
                    <a:lstStyle/>
                    <a:p>
                      <a:r>
                        <a:rPr lang="en-US" dirty="0" smtClean="0"/>
                        <a:t>210</a:t>
                      </a:r>
                      <a:endParaRPr lang="en-US" dirty="0"/>
                    </a:p>
                  </a:txBody>
                  <a:tcPr/>
                </a:tc>
                <a:tc>
                  <a:txBody>
                    <a:bodyPr/>
                    <a:lstStyle/>
                    <a:p>
                      <a:r>
                        <a:rPr lang="en-US" dirty="0" smtClean="0"/>
                        <a:t>140</a:t>
                      </a:r>
                      <a:endParaRPr lang="en-US" dirty="0"/>
                    </a:p>
                  </a:txBody>
                  <a:tcPr/>
                </a:tc>
                <a:tc>
                  <a:txBody>
                    <a:bodyPr/>
                    <a:lstStyle/>
                    <a:p>
                      <a:r>
                        <a:rPr lang="en-US" dirty="0" smtClean="0"/>
                        <a:t> 8.2%</a:t>
                      </a:r>
                      <a:endParaRPr lang="en-US" dirty="0"/>
                    </a:p>
                  </a:txBody>
                  <a:tcPr/>
                </a:tc>
              </a:tr>
              <a:tr h="1219200">
                <a:tc>
                  <a:txBody>
                    <a:bodyPr/>
                    <a:lstStyle/>
                    <a:p>
                      <a:r>
                        <a:rPr lang="en-US" dirty="0" smtClean="0"/>
                        <a:t> 155</a:t>
                      </a:r>
                      <a:endParaRPr lang="en-US" dirty="0"/>
                    </a:p>
                  </a:txBody>
                  <a:tcPr/>
                </a:tc>
                <a:tc>
                  <a:txBody>
                    <a:bodyPr/>
                    <a:lstStyle/>
                    <a:p>
                      <a:r>
                        <a:rPr lang="en-US" dirty="0" smtClean="0"/>
                        <a:t>210</a:t>
                      </a:r>
                      <a:endParaRPr lang="en-US" dirty="0"/>
                    </a:p>
                  </a:txBody>
                  <a:tcPr/>
                </a:tc>
                <a:tc>
                  <a:txBody>
                    <a:bodyPr/>
                    <a:lstStyle/>
                    <a:p>
                      <a:r>
                        <a:rPr lang="en-US" dirty="0" smtClean="0"/>
                        <a:t>135</a:t>
                      </a:r>
                      <a:endParaRPr lang="en-US" dirty="0"/>
                    </a:p>
                  </a:txBody>
                  <a:tcPr/>
                </a:tc>
                <a:tc>
                  <a:txBody>
                    <a:bodyPr/>
                    <a:lstStyle/>
                    <a:p>
                      <a:r>
                        <a:rPr lang="en-US" dirty="0" smtClean="0"/>
                        <a:t>220</a:t>
                      </a:r>
                      <a:endParaRPr lang="en-US" dirty="0"/>
                    </a:p>
                  </a:txBody>
                  <a:tcPr/>
                </a:tc>
                <a:tc>
                  <a:txBody>
                    <a:bodyPr/>
                    <a:lstStyle/>
                    <a:p>
                      <a:r>
                        <a:rPr lang="en-US" dirty="0" smtClean="0"/>
                        <a:t>145</a:t>
                      </a:r>
                      <a:endParaRPr lang="en-US" dirty="0"/>
                    </a:p>
                  </a:txBody>
                  <a:tcPr/>
                </a:tc>
                <a:tc>
                  <a:txBody>
                    <a:bodyPr/>
                    <a:lstStyle/>
                    <a:p>
                      <a:r>
                        <a:rPr lang="en-US" dirty="0" smtClean="0"/>
                        <a:t>230</a:t>
                      </a:r>
                      <a:endParaRPr lang="en-US" dirty="0"/>
                    </a:p>
                  </a:txBody>
                  <a:tcPr/>
                </a:tc>
                <a:tc>
                  <a:txBody>
                    <a:bodyPr/>
                    <a:lstStyle/>
                    <a:p>
                      <a:r>
                        <a:rPr lang="en-US" dirty="0" smtClean="0"/>
                        <a:t>150</a:t>
                      </a:r>
                      <a:endParaRPr lang="en-US" dirty="0"/>
                    </a:p>
                  </a:txBody>
                  <a:tcPr/>
                </a:tc>
                <a:tc>
                  <a:txBody>
                    <a:bodyPr/>
                    <a:lstStyle/>
                    <a:p>
                      <a:endParaRPr lang="en-US" dirty="0"/>
                    </a:p>
                  </a:txBody>
                  <a:tcPr/>
                </a:tc>
              </a:tr>
            </a:tbl>
          </a:graphicData>
        </a:graphic>
      </p:graphicFrame>
      <p:sp>
        <p:nvSpPr>
          <p:cNvPr id="5" name="TextBox 4"/>
          <p:cNvSpPr txBox="1"/>
          <p:nvPr/>
        </p:nvSpPr>
        <p:spPr>
          <a:xfrm>
            <a:off x="559158" y="5368206"/>
            <a:ext cx="1804725" cy="369332"/>
          </a:xfrm>
          <a:prstGeom prst="rect">
            <a:avLst/>
          </a:prstGeom>
          <a:noFill/>
        </p:spPr>
        <p:txBody>
          <a:bodyPr wrap="none" rtlCol="0">
            <a:spAutoFit/>
          </a:bodyPr>
          <a:lstStyle/>
          <a:p>
            <a:r>
              <a:rPr lang="en-US" b="1" dirty="0" smtClean="0"/>
              <a:t>Values are mg/dl</a:t>
            </a:r>
            <a:endParaRPr lang="en-US" b="1" dirty="0"/>
          </a:p>
        </p:txBody>
      </p:sp>
      <p:sp>
        <p:nvSpPr>
          <p:cNvPr id="3" name="Date Placeholder 2"/>
          <p:cNvSpPr>
            <a:spLocks noGrp="1"/>
          </p:cNvSpPr>
          <p:nvPr>
            <p:ph type="dt" sz="half" idx="10"/>
          </p:nvPr>
        </p:nvSpPr>
        <p:spPr/>
        <p:txBody>
          <a:bodyPr/>
          <a:lstStyle/>
          <a:p>
            <a:fld id="{AB7870A9-6759-479C-A8FF-340C515AB28A}"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112</a:t>
            </a:fld>
            <a:endParaRPr lang="en-US"/>
          </a:p>
        </p:txBody>
      </p:sp>
    </p:spTree>
    <p:extLst>
      <p:ext uri="{BB962C8B-B14F-4D97-AF65-F5344CB8AC3E}">
        <p14:creationId xmlns:p14="http://schemas.microsoft.com/office/powerpoint/2010/main" val="33747613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your recommendation</a:t>
            </a:r>
            <a:r>
              <a:rPr lang="en-US" dirty="0" smtClean="0"/>
              <a:t>?</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a:t>1-Add pioglitazone </a:t>
            </a:r>
          </a:p>
          <a:p>
            <a:r>
              <a:rPr lang="en-US" dirty="0"/>
              <a:t>2-Add basal insulin at bedtime</a:t>
            </a:r>
          </a:p>
          <a:p>
            <a:r>
              <a:rPr lang="en-US" dirty="0"/>
              <a:t>3-Add basal-bolus therapy</a:t>
            </a:r>
          </a:p>
          <a:p>
            <a:r>
              <a:rPr lang="en-US" dirty="0"/>
              <a:t>4-Add biphasic insulin</a:t>
            </a:r>
          </a:p>
          <a:p>
            <a:endParaRPr lang="en-US" dirty="0"/>
          </a:p>
          <a:p>
            <a:endParaRPr lang="en-US" dirty="0"/>
          </a:p>
        </p:txBody>
      </p:sp>
      <p:sp>
        <p:nvSpPr>
          <p:cNvPr id="4" name="Date Placeholder 3"/>
          <p:cNvSpPr>
            <a:spLocks noGrp="1"/>
          </p:cNvSpPr>
          <p:nvPr>
            <p:ph type="dt" sz="half" idx="10"/>
          </p:nvPr>
        </p:nvSpPr>
        <p:spPr/>
        <p:txBody>
          <a:bodyPr/>
          <a:lstStyle/>
          <a:p>
            <a:fld id="{0340FBB7-3E85-407D-BC07-19E038963E8E}"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113</a:t>
            </a:fld>
            <a:endParaRPr lang="en-US"/>
          </a:p>
        </p:txBody>
      </p:sp>
    </p:spTree>
    <p:extLst>
      <p:ext uri="{BB962C8B-B14F-4D97-AF65-F5344CB8AC3E}">
        <p14:creationId xmlns:p14="http://schemas.microsoft.com/office/powerpoint/2010/main" val="17263898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4</a:t>
            </a:r>
            <a:br>
              <a:rPr lang="en-US" dirty="0" smtClean="0"/>
            </a:br>
            <a:r>
              <a:rPr lang="en-US" dirty="0" smtClean="0"/>
              <a:t>Mr. </a:t>
            </a:r>
            <a:r>
              <a:rPr lang="en-US" dirty="0" err="1" smtClean="0"/>
              <a:t>zare</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31DFF223-3375-48F3-88EF-7463010E6FC8}"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114</a:t>
            </a:fld>
            <a:endParaRPr lang="en-US"/>
          </a:p>
        </p:txBody>
      </p:sp>
    </p:spTree>
    <p:extLst>
      <p:ext uri="{BB962C8B-B14F-4D97-AF65-F5344CB8AC3E}">
        <p14:creationId xmlns:p14="http://schemas.microsoft.com/office/powerpoint/2010/main" val="17007914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381000"/>
            <a:ext cx="8686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814B6CEE-193B-48FE-A57B-AEDCD221B32A}"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115</a:t>
            </a:fld>
            <a:endParaRPr lang="en-US"/>
          </a:p>
        </p:txBody>
      </p:sp>
    </p:spTree>
    <p:extLst>
      <p:ext uri="{BB962C8B-B14F-4D97-AF65-F5344CB8AC3E}">
        <p14:creationId xmlns:p14="http://schemas.microsoft.com/office/powerpoint/2010/main" val="8914220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information</a:t>
            </a:r>
            <a:endParaRPr lang="en-US" b="1" dirty="0"/>
          </a:p>
        </p:txBody>
      </p:sp>
      <p:sp>
        <p:nvSpPr>
          <p:cNvPr id="3" name="Content Placeholder 2"/>
          <p:cNvSpPr>
            <a:spLocks noGrp="1"/>
          </p:cNvSpPr>
          <p:nvPr>
            <p:ph idx="1"/>
          </p:nvPr>
        </p:nvSpPr>
        <p:spPr>
          <a:xfrm>
            <a:off x="228600" y="1905000"/>
            <a:ext cx="8534400" cy="4525963"/>
          </a:xfrm>
        </p:spPr>
        <p:txBody>
          <a:bodyPr/>
          <a:lstStyle/>
          <a:p>
            <a:pPr marL="263525" lvl="0" indent="-263525" fontAlgn="base">
              <a:spcBef>
                <a:spcPts val="400"/>
              </a:spcBef>
              <a:spcAft>
                <a:spcPct val="0"/>
              </a:spcAft>
              <a:buClr>
                <a:srgbClr val="00B7FF"/>
              </a:buClr>
              <a:buFontTx/>
              <a:buChar char="•"/>
            </a:pPr>
            <a:r>
              <a:rPr lang="en-US" sz="2000" kern="0" dirty="0">
                <a:latin typeface="Verdana"/>
                <a:ea typeface="ＭＳ Ｐゴシック" pitchFamily="34" charset="-128"/>
              </a:rPr>
              <a:t>Over the past 6 months you have increased Mr. </a:t>
            </a:r>
            <a:r>
              <a:rPr lang="en-US" sz="2000" kern="0" dirty="0" err="1" smtClean="0">
                <a:latin typeface="Verdana"/>
                <a:ea typeface="ＭＳ Ｐゴシック" pitchFamily="34" charset="-128"/>
              </a:rPr>
              <a:t>zare</a:t>
            </a:r>
            <a:r>
              <a:rPr lang="en-US" sz="2000" kern="0" dirty="0" smtClean="0">
                <a:latin typeface="Verdana"/>
                <a:ea typeface="ＭＳ Ｐゴシック" pitchFamily="34" charset="-128"/>
              </a:rPr>
              <a:t> </a:t>
            </a:r>
            <a:r>
              <a:rPr lang="en-US" sz="2000" kern="0" dirty="0">
                <a:latin typeface="Verdana"/>
                <a:ea typeface="ＭＳ Ｐゴシック" pitchFamily="34" charset="-128"/>
              </a:rPr>
              <a:t>dose of insulin from 0.4 U/kg to 0.8 U/kg which has resulted in improved </a:t>
            </a:r>
            <a:r>
              <a:rPr lang="en-US" sz="2000" kern="0" dirty="0" smtClean="0">
                <a:latin typeface="Verdana"/>
                <a:ea typeface="ＭＳ Ｐゴシック" pitchFamily="34" charset="-128"/>
              </a:rPr>
              <a:t>glycemic </a:t>
            </a:r>
            <a:r>
              <a:rPr lang="en-US" sz="2000" kern="0" dirty="0">
                <a:latin typeface="Verdana"/>
                <a:ea typeface="ＭＳ Ｐゴシック" pitchFamily="34" charset="-128"/>
              </a:rPr>
              <a:t>control by also reports of several episodes of nocturnal </a:t>
            </a:r>
            <a:r>
              <a:rPr lang="en-US" sz="2000" kern="0" dirty="0" smtClean="0">
                <a:latin typeface="Verdana"/>
                <a:ea typeface="ＭＳ Ｐゴシック" pitchFamily="34" charset="-128"/>
              </a:rPr>
              <a:t>hypoglycemia</a:t>
            </a:r>
          </a:p>
          <a:p>
            <a:pPr marL="263525" lvl="0" indent="-263525" fontAlgn="base">
              <a:spcBef>
                <a:spcPts val="400"/>
              </a:spcBef>
              <a:spcAft>
                <a:spcPct val="0"/>
              </a:spcAft>
              <a:buClr>
                <a:srgbClr val="00B7FF"/>
              </a:buClr>
              <a:buFontTx/>
              <a:buChar char="•"/>
            </a:pPr>
            <a:endParaRPr lang="en-US" sz="2000" kern="0" dirty="0">
              <a:latin typeface="Verdana"/>
              <a:ea typeface="ＭＳ Ｐゴシック" pitchFamily="34" charset="-128"/>
            </a:endParaRPr>
          </a:p>
          <a:p>
            <a:pPr marL="263525" lvl="0" indent="-263525" fontAlgn="base">
              <a:spcBef>
                <a:spcPts val="400"/>
              </a:spcBef>
              <a:spcAft>
                <a:spcPct val="0"/>
              </a:spcAft>
              <a:buClr>
                <a:srgbClr val="00B7FF"/>
              </a:buClr>
              <a:buFontTx/>
              <a:buChar char="•"/>
            </a:pPr>
            <a:r>
              <a:rPr lang="en-US" sz="2000" kern="0" dirty="0">
                <a:latin typeface="Verdana"/>
                <a:ea typeface="ＭＳ Ｐゴシック" pitchFamily="34" charset="-128"/>
              </a:rPr>
              <a:t>Mr. </a:t>
            </a:r>
            <a:r>
              <a:rPr lang="en-US" sz="2000" kern="0" dirty="0" err="1" smtClean="0">
                <a:latin typeface="Verdana"/>
                <a:ea typeface="ＭＳ Ｐゴシック" pitchFamily="34" charset="-128"/>
              </a:rPr>
              <a:t>zare</a:t>
            </a:r>
            <a:r>
              <a:rPr lang="en-US" sz="2000" kern="0" dirty="0" smtClean="0">
                <a:latin typeface="Verdana"/>
                <a:ea typeface="ＭＳ Ｐゴシック" pitchFamily="34" charset="-128"/>
              </a:rPr>
              <a:t> </a:t>
            </a:r>
            <a:r>
              <a:rPr lang="en-US" sz="2000" kern="0" dirty="0">
                <a:latin typeface="Verdana"/>
                <a:ea typeface="ＭＳ Ｐゴシック" pitchFamily="34" charset="-128"/>
              </a:rPr>
              <a:t>does not like to be regimented and considers insulin injections and blood glucose monitoring a bother.  Blood glucose control has been suboptimal over these past 2 years, but you have finally convinced him that a change in his insulin regimen is required. </a:t>
            </a:r>
          </a:p>
          <a:p>
            <a:pPr marL="263525" lvl="0" indent="-263525" fontAlgn="base">
              <a:spcBef>
                <a:spcPts val="400"/>
              </a:spcBef>
              <a:spcAft>
                <a:spcPct val="0"/>
              </a:spcAft>
              <a:buClr>
                <a:srgbClr val="00B7FF"/>
              </a:buClr>
              <a:buNone/>
            </a:pPr>
            <a:endParaRPr lang="en-US" sz="2000" kern="0" dirty="0">
              <a:latin typeface="Verdana"/>
              <a:ea typeface="ＭＳ Ｐゴシック" pitchFamily="34" charset="-128"/>
            </a:endParaRPr>
          </a:p>
          <a:p>
            <a:endParaRPr lang="en-US" dirty="0"/>
          </a:p>
        </p:txBody>
      </p:sp>
      <p:sp>
        <p:nvSpPr>
          <p:cNvPr id="4" name="Date Placeholder 3"/>
          <p:cNvSpPr>
            <a:spLocks noGrp="1"/>
          </p:cNvSpPr>
          <p:nvPr>
            <p:ph type="dt" sz="half" idx="10"/>
          </p:nvPr>
        </p:nvSpPr>
        <p:spPr/>
        <p:txBody>
          <a:bodyPr/>
          <a:lstStyle/>
          <a:p>
            <a:fld id="{6CABEDBF-9EDF-46FF-AFC5-6AF0C48A3FC5}"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116</a:t>
            </a:fld>
            <a:endParaRPr lang="en-US"/>
          </a:p>
        </p:txBody>
      </p:sp>
    </p:spTree>
    <p:extLst>
      <p:ext uri="{BB962C8B-B14F-4D97-AF65-F5344CB8AC3E}">
        <p14:creationId xmlns:p14="http://schemas.microsoft.com/office/powerpoint/2010/main" val="11251762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08383" cy="24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192852"/>
            <a:ext cx="3657600" cy="400110"/>
          </a:xfrm>
          <a:prstGeom prst="rect">
            <a:avLst/>
          </a:prstGeom>
          <a:noFill/>
        </p:spPr>
        <p:txBody>
          <a:bodyPr wrap="square" rtlCol="0">
            <a:spAutoFit/>
          </a:bodyPr>
          <a:lstStyle/>
          <a:p>
            <a:pPr>
              <a:defRPr/>
            </a:pPr>
            <a:r>
              <a:rPr lang="en-US" sz="2000" b="1" dirty="0"/>
              <a:t>HbA1c 9.1%</a:t>
            </a:r>
          </a:p>
        </p:txBody>
      </p:sp>
      <p:sp>
        <p:nvSpPr>
          <p:cNvPr id="3" name="Date Placeholder 2"/>
          <p:cNvSpPr>
            <a:spLocks noGrp="1"/>
          </p:cNvSpPr>
          <p:nvPr>
            <p:ph type="dt" sz="half" idx="10"/>
          </p:nvPr>
        </p:nvSpPr>
        <p:spPr/>
        <p:txBody>
          <a:bodyPr/>
          <a:lstStyle/>
          <a:p>
            <a:fld id="{D8A44785-8161-4A48-96A6-6F2B51C84BEF}"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117</a:t>
            </a:fld>
            <a:endParaRPr lang="en-US"/>
          </a:p>
        </p:txBody>
      </p:sp>
    </p:spTree>
    <p:extLst>
      <p:ext uri="{BB962C8B-B14F-4D97-AF65-F5344CB8AC3E}">
        <p14:creationId xmlns:p14="http://schemas.microsoft.com/office/powerpoint/2010/main" val="38009565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 next?</a:t>
            </a:r>
            <a:endParaRPr lang="en-US" b="1" dirty="0"/>
          </a:p>
        </p:txBody>
      </p:sp>
      <p:sp>
        <p:nvSpPr>
          <p:cNvPr id="3" name="Content Placeholder 2"/>
          <p:cNvSpPr>
            <a:spLocks noGrp="1"/>
          </p:cNvSpPr>
          <p:nvPr>
            <p:ph idx="1"/>
          </p:nvPr>
        </p:nvSpPr>
        <p:spPr>
          <a:xfrm>
            <a:off x="533400" y="2057400"/>
            <a:ext cx="8229600" cy="4525963"/>
          </a:xfrm>
        </p:spPr>
        <p:txBody>
          <a:bodyPr/>
          <a:lstStyle/>
          <a:p>
            <a:pPr marL="228600" indent="-228600">
              <a:spcBef>
                <a:spcPts val="1200"/>
              </a:spcBef>
              <a:buFontTx/>
              <a:buAutoNum type="arabicPeriod"/>
            </a:pPr>
            <a:r>
              <a:rPr lang="nl-NL" dirty="0"/>
              <a:t>Start the patient on BIAsp 30 OD</a:t>
            </a:r>
          </a:p>
          <a:p>
            <a:pPr marL="228600" indent="-228600">
              <a:spcBef>
                <a:spcPts val="1200"/>
              </a:spcBef>
              <a:buFontTx/>
              <a:buAutoNum type="arabicPeriod"/>
            </a:pPr>
            <a:r>
              <a:rPr lang="nl-NL" dirty="0"/>
              <a:t>Start the patient on BIAsp 30 BID</a:t>
            </a:r>
          </a:p>
          <a:p>
            <a:pPr marL="228600" indent="-228600">
              <a:spcBef>
                <a:spcPts val="1200"/>
              </a:spcBef>
              <a:buFontTx/>
              <a:buAutoNum type="arabicPeriod"/>
            </a:pPr>
            <a:r>
              <a:rPr lang="nl-NL" dirty="0"/>
              <a:t>Start the patient on basal-bolus </a:t>
            </a:r>
            <a:br>
              <a:rPr lang="nl-NL" dirty="0"/>
            </a:br>
            <a:r>
              <a:rPr lang="nl-NL" dirty="0" smtClean="0"/>
              <a:t>therapy </a:t>
            </a:r>
            <a:endParaRPr lang="nl-NL" dirty="0"/>
          </a:p>
          <a:p>
            <a:endParaRPr lang="en-US" dirty="0"/>
          </a:p>
        </p:txBody>
      </p:sp>
      <p:sp>
        <p:nvSpPr>
          <p:cNvPr id="4" name="Date Placeholder 3"/>
          <p:cNvSpPr>
            <a:spLocks noGrp="1"/>
          </p:cNvSpPr>
          <p:nvPr>
            <p:ph type="dt" sz="half" idx="10"/>
          </p:nvPr>
        </p:nvSpPr>
        <p:spPr/>
        <p:txBody>
          <a:bodyPr/>
          <a:lstStyle/>
          <a:p>
            <a:fld id="{FF7447F6-1585-4CF5-9935-9C1A74E3A186}"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118</a:t>
            </a:fld>
            <a:endParaRPr lang="en-US"/>
          </a:p>
        </p:txBody>
      </p:sp>
    </p:spTree>
    <p:extLst>
      <p:ext uri="{BB962C8B-B14F-4D97-AF65-F5344CB8AC3E}">
        <p14:creationId xmlns:p14="http://schemas.microsoft.com/office/powerpoint/2010/main" val="39594248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382000" cy="1143000"/>
          </a:xfrm>
        </p:spPr>
        <p:txBody>
          <a:bodyPr>
            <a:normAutofit/>
          </a:bodyPr>
          <a:lstStyle/>
          <a:p>
            <a:r>
              <a:rPr lang="en-US" sz="2900" dirty="0">
                <a:solidFill>
                  <a:srgbClr val="FFC000"/>
                </a:solidFill>
                <a:latin typeface="+mn-lt"/>
              </a:rPr>
              <a:t>Case </a:t>
            </a:r>
            <a:r>
              <a:rPr lang="en-US" sz="2900" dirty="0" smtClean="0">
                <a:solidFill>
                  <a:srgbClr val="FFC000"/>
                </a:solidFill>
                <a:latin typeface="+mn-lt"/>
              </a:rPr>
              <a:t>5: </a:t>
            </a:r>
            <a:r>
              <a:rPr lang="en-US" sz="2900" dirty="0">
                <a:solidFill>
                  <a:srgbClr val="FFC000"/>
                </a:solidFill>
                <a:latin typeface="+mn-lt"/>
              </a:rPr>
              <a:t>Poorly Controlled Type 2 Diabetes on No Treatment</a:t>
            </a:r>
          </a:p>
        </p:txBody>
      </p:sp>
      <p:sp>
        <p:nvSpPr>
          <p:cNvPr id="23557" name="Rectangle 5"/>
          <p:cNvSpPr>
            <a:spLocks noGrp="1" noChangeArrowheads="1"/>
          </p:cNvSpPr>
          <p:nvPr>
            <p:ph idx="1"/>
          </p:nvPr>
        </p:nvSpPr>
        <p:spPr>
          <a:xfrm>
            <a:off x="457200" y="1798637"/>
            <a:ext cx="7467600" cy="4525963"/>
          </a:xfrm>
        </p:spPr>
        <p:txBody>
          <a:bodyPr>
            <a:normAutofit/>
          </a:bodyPr>
          <a:lstStyle/>
          <a:p>
            <a:pPr>
              <a:spcBef>
                <a:spcPct val="30000"/>
              </a:spcBef>
              <a:buClr>
                <a:srgbClr val="C00000"/>
              </a:buClr>
              <a:buSzPct val="117000"/>
              <a:buFont typeface="Arial" pitchFamily="34" charset="0"/>
              <a:buChar char="•"/>
            </a:pPr>
            <a:r>
              <a:rPr lang="en-US" sz="2500" dirty="0"/>
              <a:t>40-year-old </a:t>
            </a:r>
            <a:r>
              <a:rPr lang="en-US" sz="2500" dirty="0" smtClean="0"/>
              <a:t>Iranian  </a:t>
            </a:r>
            <a:r>
              <a:rPr lang="en-US" sz="2500" dirty="0"/>
              <a:t>male diagnosed with diabetes 6 months ago on admit for MI</a:t>
            </a:r>
          </a:p>
          <a:p>
            <a:pPr>
              <a:spcBef>
                <a:spcPct val="30000"/>
              </a:spcBef>
              <a:buClr>
                <a:srgbClr val="C00000"/>
              </a:buClr>
              <a:buSzPct val="117000"/>
              <a:buFont typeface="Arial" pitchFamily="34" charset="0"/>
              <a:buChar char="•"/>
            </a:pPr>
            <a:r>
              <a:rPr lang="en-US" sz="2500" dirty="0"/>
              <a:t>Current treatment: None for diabetes</a:t>
            </a:r>
          </a:p>
          <a:p>
            <a:pPr>
              <a:spcBef>
                <a:spcPct val="30000"/>
              </a:spcBef>
              <a:buClr>
                <a:srgbClr val="C00000"/>
              </a:buClr>
              <a:buSzPct val="117000"/>
              <a:buFont typeface="Arial" pitchFamily="34" charset="0"/>
              <a:buChar char="•"/>
            </a:pPr>
            <a:r>
              <a:rPr lang="en-US" sz="2500" dirty="0"/>
              <a:t>Current exam:</a:t>
            </a:r>
          </a:p>
          <a:p>
            <a:pPr lvl="1">
              <a:spcBef>
                <a:spcPct val="30000"/>
              </a:spcBef>
              <a:buClr>
                <a:srgbClr val="C00000"/>
              </a:buClr>
              <a:buSzPct val="117000"/>
              <a:buFont typeface="Wingdings" pitchFamily="2" charset="2"/>
              <a:buChar char="ü"/>
            </a:pPr>
            <a:r>
              <a:rPr lang="en-US" sz="2500" dirty="0" smtClean="0"/>
              <a:t>BMI 29 kg/m2</a:t>
            </a:r>
            <a:endParaRPr lang="en-US" sz="2500" dirty="0"/>
          </a:p>
          <a:p>
            <a:pPr lvl="1">
              <a:spcBef>
                <a:spcPct val="30000"/>
              </a:spcBef>
              <a:buClr>
                <a:srgbClr val="C00000"/>
              </a:buClr>
              <a:buSzPct val="117000"/>
              <a:buFont typeface="Wingdings" pitchFamily="2" charset="2"/>
              <a:buChar char="ü"/>
            </a:pPr>
            <a:r>
              <a:rPr lang="en-US" sz="2500" dirty="0"/>
              <a:t>A1C 13%, BG 497, Cr 1.3, </a:t>
            </a:r>
            <a:r>
              <a:rPr lang="en-US" sz="2500" dirty="0" err="1"/>
              <a:t>ketones</a:t>
            </a:r>
            <a:r>
              <a:rPr lang="en-US" sz="2500" dirty="0"/>
              <a:t> negative</a:t>
            </a:r>
          </a:p>
          <a:p>
            <a:pPr>
              <a:spcBef>
                <a:spcPct val="30000"/>
              </a:spcBef>
              <a:buClr>
                <a:srgbClr val="C00000"/>
              </a:buClr>
              <a:buSzPct val="117000"/>
              <a:buFont typeface="Arial" pitchFamily="34" charset="0"/>
              <a:buChar char="•"/>
            </a:pPr>
            <a:r>
              <a:rPr lang="en-US" sz="2500" dirty="0"/>
              <a:t>Current complications:</a:t>
            </a:r>
          </a:p>
          <a:p>
            <a:pPr lvl="1">
              <a:spcBef>
                <a:spcPct val="30000"/>
              </a:spcBef>
              <a:buClr>
                <a:srgbClr val="C00000"/>
              </a:buClr>
              <a:buSzPct val="117000"/>
              <a:buFont typeface="Arial" pitchFamily="34" charset="0"/>
              <a:buChar char="•"/>
            </a:pPr>
            <a:r>
              <a:rPr lang="en-US" sz="2500" dirty="0" err="1"/>
              <a:t>Hyperlipidemia</a:t>
            </a:r>
            <a:r>
              <a:rPr lang="en-US" sz="2500" dirty="0"/>
              <a:t>, CAD</a:t>
            </a:r>
          </a:p>
        </p:txBody>
      </p:sp>
      <p:sp>
        <p:nvSpPr>
          <p:cNvPr id="2" name="Date Placeholder 1"/>
          <p:cNvSpPr>
            <a:spLocks noGrp="1"/>
          </p:cNvSpPr>
          <p:nvPr>
            <p:ph type="dt" sz="half" idx="10"/>
          </p:nvPr>
        </p:nvSpPr>
        <p:spPr/>
        <p:txBody>
          <a:bodyPr/>
          <a:lstStyle/>
          <a:p>
            <a:fld id="{8B6A1F49-4C2E-48EC-B650-282321311CE7}"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119</a:t>
            </a:fld>
            <a:endParaRPr lang="en-US"/>
          </a:p>
        </p:txBody>
      </p:sp>
    </p:spTree>
    <p:extLst>
      <p:ext uri="{BB962C8B-B14F-4D97-AF65-F5344CB8AC3E}">
        <p14:creationId xmlns:p14="http://schemas.microsoft.com/office/powerpoint/2010/main" val="4275499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dirty="0" smtClean="0"/>
              <a:t>ADA 2014</a:t>
            </a:r>
          </a:p>
        </p:txBody>
      </p:sp>
      <p:sp>
        <p:nvSpPr>
          <p:cNvPr id="234499" name="Content Placeholder 2"/>
          <p:cNvSpPr>
            <a:spLocks noGrp="1"/>
          </p:cNvSpPr>
          <p:nvPr>
            <p:ph idx="1"/>
          </p:nvPr>
        </p:nvSpPr>
        <p:spPr/>
        <p:txBody>
          <a:bodyPr rtlCol="0">
            <a:normAutofit lnSpcReduction="10000"/>
          </a:bodyPr>
          <a:lstStyle/>
          <a:p>
            <a:pPr eaLnBrk="1" fontAlgn="auto" hangingPunct="1">
              <a:spcAft>
                <a:spcPts val="0"/>
              </a:spcAft>
              <a:defRPr/>
            </a:pPr>
            <a:r>
              <a:rPr lang="en-US" smtClean="0"/>
              <a:t>Providers might reasonably suggest more stringent A1C goals (such as,6.5%) for selected individual patients, if this can be achieved without significant hypoglycemia or other adverse effects of treatment. </a:t>
            </a:r>
          </a:p>
          <a:p>
            <a:pPr eaLnBrk="1" fontAlgn="auto" hangingPunct="1">
              <a:spcAft>
                <a:spcPts val="0"/>
              </a:spcAft>
              <a:defRPr/>
            </a:pPr>
            <a:endParaRPr lang="en-US" smtClean="0"/>
          </a:p>
          <a:p>
            <a:pPr eaLnBrk="1" fontAlgn="auto" hangingPunct="1">
              <a:spcAft>
                <a:spcPts val="0"/>
              </a:spcAft>
              <a:defRPr/>
            </a:pPr>
            <a:r>
              <a:rPr lang="en-US" smtClean="0"/>
              <a:t>Appropriate patients might include those with short duration of diabetes, long life expectancy, and no significant CVD. (C)</a:t>
            </a:r>
          </a:p>
        </p:txBody>
      </p:sp>
      <p:sp>
        <p:nvSpPr>
          <p:cNvPr id="2" name="Date Placeholder 1"/>
          <p:cNvSpPr>
            <a:spLocks noGrp="1"/>
          </p:cNvSpPr>
          <p:nvPr>
            <p:ph type="dt" sz="half" idx="10"/>
          </p:nvPr>
        </p:nvSpPr>
        <p:spPr/>
        <p:txBody>
          <a:bodyPr/>
          <a:lstStyle/>
          <a:p>
            <a:fld id="{F7E6302C-7991-4299-A06B-19FD48B1537D}"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a:t>
            </a:fld>
            <a:endParaRPr lang="en-US"/>
          </a:p>
        </p:txBody>
      </p:sp>
    </p:spTree>
    <p:extLst>
      <p:ext uri="{BB962C8B-B14F-4D97-AF65-F5344CB8AC3E}">
        <p14:creationId xmlns:p14="http://schemas.microsoft.com/office/powerpoint/2010/main" val="2059303679"/>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a:xfrm>
            <a:off x="457200" y="274638"/>
            <a:ext cx="8458200" cy="1143000"/>
          </a:xfrm>
        </p:spPr>
        <p:txBody>
          <a:bodyPr>
            <a:normAutofit/>
          </a:bodyPr>
          <a:lstStyle/>
          <a:p>
            <a:r>
              <a:rPr lang="en-US" sz="2900" dirty="0">
                <a:solidFill>
                  <a:srgbClr val="FFC000"/>
                </a:solidFill>
                <a:latin typeface="+mn-lt"/>
              </a:rPr>
              <a:t>Case </a:t>
            </a:r>
            <a:r>
              <a:rPr lang="en-US" sz="2900" dirty="0" smtClean="0">
                <a:solidFill>
                  <a:srgbClr val="FFC000"/>
                </a:solidFill>
                <a:latin typeface="+mn-lt"/>
              </a:rPr>
              <a:t>5: </a:t>
            </a:r>
            <a:r>
              <a:rPr lang="en-US" sz="2900" dirty="0">
                <a:solidFill>
                  <a:srgbClr val="FFC000"/>
                </a:solidFill>
                <a:latin typeface="+mn-lt"/>
              </a:rPr>
              <a:t>Poorly Controlled Type 2 Diabetes on No Treatment</a:t>
            </a:r>
          </a:p>
        </p:txBody>
      </p:sp>
      <p:sp>
        <p:nvSpPr>
          <p:cNvPr id="24583" name="Rectangle 7"/>
          <p:cNvSpPr>
            <a:spLocks noGrp="1" noChangeArrowheads="1"/>
          </p:cNvSpPr>
          <p:nvPr>
            <p:ph idx="1"/>
          </p:nvPr>
        </p:nvSpPr>
        <p:spPr>
          <a:xfrm>
            <a:off x="533400" y="1905000"/>
            <a:ext cx="7467600" cy="4525963"/>
          </a:xfrm>
        </p:spPr>
        <p:txBody>
          <a:bodyPr/>
          <a:lstStyle/>
          <a:p>
            <a:pPr>
              <a:spcBef>
                <a:spcPct val="30000"/>
              </a:spcBef>
              <a:spcAft>
                <a:spcPct val="30000"/>
              </a:spcAft>
              <a:buClr>
                <a:srgbClr val="C00000"/>
              </a:buClr>
              <a:buSzPct val="115000"/>
              <a:buFont typeface="Arial" pitchFamily="34" charset="0"/>
              <a:buChar char="•"/>
            </a:pPr>
            <a:r>
              <a:rPr lang="en-US" dirty="0"/>
              <a:t>What is your goal for glucose</a:t>
            </a:r>
            <a:r>
              <a:rPr lang="en-US" dirty="0" smtClean="0"/>
              <a:t>?</a:t>
            </a:r>
          </a:p>
          <a:p>
            <a:pPr>
              <a:spcBef>
                <a:spcPct val="30000"/>
              </a:spcBef>
              <a:spcAft>
                <a:spcPct val="30000"/>
              </a:spcAft>
              <a:buClr>
                <a:srgbClr val="C00000"/>
              </a:buClr>
              <a:buSzPct val="115000"/>
              <a:buNone/>
            </a:pPr>
            <a:endParaRPr lang="en-US" sz="2000" dirty="0"/>
          </a:p>
          <a:p>
            <a:pPr marL="863600" lvl="1" indent="-406400">
              <a:spcBef>
                <a:spcPct val="30000"/>
              </a:spcBef>
              <a:buClr>
                <a:srgbClr val="C00000"/>
              </a:buClr>
              <a:buSzPct val="98000"/>
              <a:buFontTx/>
              <a:buAutoNum type="arabicPeriod"/>
            </a:pPr>
            <a:r>
              <a:rPr lang="en-US" dirty="0"/>
              <a:t>90 to 130 mg/</a:t>
            </a:r>
            <a:r>
              <a:rPr lang="en-US" dirty="0" err="1"/>
              <a:t>dL</a:t>
            </a:r>
            <a:r>
              <a:rPr lang="en-US" dirty="0"/>
              <a:t> </a:t>
            </a:r>
            <a:r>
              <a:rPr lang="en-US" dirty="0" err="1"/>
              <a:t>premeal</a:t>
            </a:r>
            <a:r>
              <a:rPr lang="en-US" dirty="0"/>
              <a:t>,</a:t>
            </a:r>
            <a:br>
              <a:rPr lang="en-US" dirty="0"/>
            </a:br>
            <a:r>
              <a:rPr lang="en-US" dirty="0"/>
              <a:t>&lt;180 mg/</a:t>
            </a:r>
            <a:r>
              <a:rPr lang="en-US" dirty="0" err="1"/>
              <a:t>dL</a:t>
            </a:r>
            <a:r>
              <a:rPr lang="en-US" dirty="0"/>
              <a:t> </a:t>
            </a:r>
            <a:r>
              <a:rPr lang="en-US" dirty="0" err="1"/>
              <a:t>postmeal</a:t>
            </a:r>
            <a:endParaRPr lang="en-US" dirty="0"/>
          </a:p>
          <a:p>
            <a:pPr marL="863600" lvl="1" indent="-406400">
              <a:spcBef>
                <a:spcPct val="30000"/>
              </a:spcBef>
              <a:buClr>
                <a:srgbClr val="C00000"/>
              </a:buClr>
              <a:buSzPct val="98000"/>
              <a:buFontTx/>
              <a:buAutoNum type="arabicPeriod"/>
            </a:pPr>
            <a:r>
              <a:rPr lang="en-US" dirty="0"/>
              <a:t>80 to 110 mg/</a:t>
            </a:r>
            <a:r>
              <a:rPr lang="en-US" dirty="0" err="1"/>
              <a:t>dL</a:t>
            </a:r>
            <a:r>
              <a:rPr lang="en-US" dirty="0"/>
              <a:t> </a:t>
            </a:r>
            <a:r>
              <a:rPr lang="en-US" dirty="0" err="1"/>
              <a:t>premeal</a:t>
            </a:r>
            <a:r>
              <a:rPr lang="en-US" dirty="0"/>
              <a:t>,</a:t>
            </a:r>
            <a:br>
              <a:rPr lang="en-US" dirty="0"/>
            </a:br>
            <a:r>
              <a:rPr lang="en-US" dirty="0"/>
              <a:t>&lt;140 mg/</a:t>
            </a:r>
            <a:r>
              <a:rPr lang="en-US" dirty="0" err="1"/>
              <a:t>dL</a:t>
            </a:r>
            <a:r>
              <a:rPr lang="en-US" dirty="0"/>
              <a:t> </a:t>
            </a:r>
            <a:r>
              <a:rPr lang="en-US" dirty="0" err="1"/>
              <a:t>postmeal</a:t>
            </a:r>
            <a:endParaRPr lang="en-US" dirty="0"/>
          </a:p>
          <a:p>
            <a:pPr marL="863600" lvl="1" indent="-406400">
              <a:spcBef>
                <a:spcPct val="30000"/>
              </a:spcBef>
              <a:buClr>
                <a:srgbClr val="C00000"/>
              </a:buClr>
              <a:buSzPct val="98000"/>
              <a:buFontTx/>
              <a:buAutoNum type="arabicPeriod"/>
            </a:pPr>
            <a:r>
              <a:rPr lang="en-US" dirty="0"/>
              <a:t>70 to 100 mg/</a:t>
            </a:r>
            <a:r>
              <a:rPr lang="en-US" dirty="0" err="1"/>
              <a:t>dL</a:t>
            </a:r>
            <a:r>
              <a:rPr lang="en-US" dirty="0"/>
              <a:t> </a:t>
            </a:r>
            <a:r>
              <a:rPr lang="en-US" dirty="0" err="1"/>
              <a:t>premeal</a:t>
            </a:r>
            <a:r>
              <a:rPr lang="en-US" dirty="0"/>
              <a:t>,</a:t>
            </a:r>
            <a:br>
              <a:rPr lang="en-US" dirty="0"/>
            </a:br>
            <a:r>
              <a:rPr lang="en-US" dirty="0"/>
              <a:t>&lt;120 mg/</a:t>
            </a:r>
            <a:r>
              <a:rPr lang="en-US" dirty="0" err="1"/>
              <a:t>dL</a:t>
            </a:r>
            <a:r>
              <a:rPr lang="en-US" dirty="0"/>
              <a:t> </a:t>
            </a:r>
            <a:r>
              <a:rPr lang="en-US" dirty="0" err="1"/>
              <a:t>postmeal</a:t>
            </a:r>
            <a:endParaRPr lang="en-US" dirty="0"/>
          </a:p>
        </p:txBody>
      </p:sp>
      <p:sp>
        <p:nvSpPr>
          <p:cNvPr id="2" name="Date Placeholder 1"/>
          <p:cNvSpPr>
            <a:spLocks noGrp="1"/>
          </p:cNvSpPr>
          <p:nvPr>
            <p:ph type="dt" sz="half" idx="10"/>
          </p:nvPr>
        </p:nvSpPr>
        <p:spPr/>
        <p:txBody>
          <a:bodyPr/>
          <a:lstStyle/>
          <a:p>
            <a:fld id="{DE99B16B-920B-4F15-92C9-56EB5B06F95B}"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120</a:t>
            </a:fld>
            <a:endParaRPr lang="en-US"/>
          </a:p>
        </p:txBody>
      </p:sp>
    </p:spTree>
    <p:extLst>
      <p:ext uri="{BB962C8B-B14F-4D97-AF65-F5344CB8AC3E}">
        <p14:creationId xmlns:p14="http://schemas.microsoft.com/office/powerpoint/2010/main" val="4894126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a:xfrm>
            <a:off x="457200" y="274638"/>
            <a:ext cx="8229600" cy="1143000"/>
          </a:xfrm>
        </p:spPr>
        <p:txBody>
          <a:bodyPr>
            <a:normAutofit/>
          </a:bodyPr>
          <a:lstStyle/>
          <a:p>
            <a:r>
              <a:rPr lang="en-US" sz="2900" dirty="0">
                <a:solidFill>
                  <a:srgbClr val="FFC000"/>
                </a:solidFill>
                <a:latin typeface="+mn-lt"/>
              </a:rPr>
              <a:t>Case </a:t>
            </a:r>
            <a:r>
              <a:rPr lang="en-US" sz="2900" dirty="0" smtClean="0">
                <a:solidFill>
                  <a:srgbClr val="FFC000"/>
                </a:solidFill>
                <a:latin typeface="+mn-lt"/>
              </a:rPr>
              <a:t>5: </a:t>
            </a:r>
            <a:r>
              <a:rPr lang="en-US" sz="2900" dirty="0">
                <a:solidFill>
                  <a:srgbClr val="FFC000"/>
                </a:solidFill>
                <a:latin typeface="+mn-lt"/>
              </a:rPr>
              <a:t>Poorly Controlled Type 2 Diabetes on No Treatment</a:t>
            </a:r>
          </a:p>
        </p:txBody>
      </p:sp>
      <p:sp>
        <p:nvSpPr>
          <p:cNvPr id="25609" name="Rectangle 9"/>
          <p:cNvSpPr>
            <a:spLocks noGrp="1" noChangeArrowheads="1"/>
          </p:cNvSpPr>
          <p:nvPr>
            <p:ph idx="1"/>
          </p:nvPr>
        </p:nvSpPr>
        <p:spPr/>
        <p:txBody>
          <a:bodyPr/>
          <a:lstStyle/>
          <a:p>
            <a:pPr>
              <a:spcBef>
                <a:spcPct val="30000"/>
              </a:spcBef>
              <a:buClr>
                <a:srgbClr val="C00000"/>
              </a:buClr>
              <a:buSzPct val="118000"/>
              <a:buFont typeface="Arial" pitchFamily="34" charset="0"/>
              <a:buChar char="•"/>
            </a:pPr>
            <a:r>
              <a:rPr lang="en-US" dirty="0"/>
              <a:t>What is your treatment in addition to diet and exercise</a:t>
            </a:r>
            <a:r>
              <a:rPr lang="en-US" dirty="0" smtClean="0"/>
              <a:t>?</a:t>
            </a:r>
          </a:p>
          <a:p>
            <a:pPr>
              <a:spcBef>
                <a:spcPct val="30000"/>
              </a:spcBef>
              <a:buClr>
                <a:srgbClr val="C00000"/>
              </a:buClr>
              <a:buSzPct val="118000"/>
              <a:buFont typeface="Arial" pitchFamily="34" charset="0"/>
              <a:buChar char="•"/>
            </a:pPr>
            <a:endParaRPr lang="en-US" sz="2000" dirty="0"/>
          </a:p>
          <a:p>
            <a:pPr marL="863600" lvl="1" indent="-406400">
              <a:spcBef>
                <a:spcPct val="30000"/>
              </a:spcBef>
              <a:buClr>
                <a:srgbClr val="C00000"/>
              </a:buClr>
              <a:buSzPct val="118000"/>
              <a:buFont typeface="Arial" pitchFamily="34" charset="0"/>
              <a:buChar char="•"/>
            </a:pPr>
            <a:r>
              <a:rPr lang="en-US" dirty="0"/>
              <a:t>One oral agent</a:t>
            </a:r>
          </a:p>
          <a:p>
            <a:pPr marL="863600" lvl="1" indent="-406400">
              <a:spcBef>
                <a:spcPct val="30000"/>
              </a:spcBef>
              <a:buClr>
                <a:srgbClr val="C00000"/>
              </a:buClr>
              <a:buSzPct val="118000"/>
              <a:buFont typeface="Arial" pitchFamily="34" charset="0"/>
              <a:buChar char="•"/>
            </a:pPr>
            <a:r>
              <a:rPr lang="en-US" dirty="0"/>
              <a:t>Two oral agents</a:t>
            </a:r>
          </a:p>
          <a:p>
            <a:pPr marL="863600" lvl="1" indent="-406400">
              <a:spcBef>
                <a:spcPct val="30000"/>
              </a:spcBef>
              <a:buClr>
                <a:srgbClr val="C00000"/>
              </a:buClr>
              <a:buSzPct val="118000"/>
              <a:buFont typeface="Arial" pitchFamily="34" charset="0"/>
              <a:buChar char="•"/>
            </a:pPr>
            <a:r>
              <a:rPr lang="en-US" dirty="0"/>
              <a:t>Basal insulin</a:t>
            </a:r>
          </a:p>
          <a:p>
            <a:pPr marL="863600" lvl="1" indent="-406400">
              <a:spcBef>
                <a:spcPct val="30000"/>
              </a:spcBef>
              <a:buClr>
                <a:srgbClr val="C00000"/>
              </a:buClr>
              <a:buSzPct val="118000"/>
              <a:buFont typeface="Arial" pitchFamily="34" charset="0"/>
              <a:buChar char="•"/>
            </a:pPr>
            <a:r>
              <a:rPr lang="en-US" dirty="0"/>
              <a:t>Premixed insulin</a:t>
            </a:r>
          </a:p>
          <a:p>
            <a:pPr marL="863600" lvl="1" indent="-406400">
              <a:spcBef>
                <a:spcPct val="30000"/>
              </a:spcBef>
              <a:buClr>
                <a:srgbClr val="C00000"/>
              </a:buClr>
              <a:buSzPct val="118000"/>
              <a:buFont typeface="Arial" pitchFamily="34" charset="0"/>
              <a:buChar char="•"/>
            </a:pPr>
            <a:r>
              <a:rPr lang="en-US" dirty="0"/>
              <a:t>Basal bolus therapy</a:t>
            </a:r>
          </a:p>
        </p:txBody>
      </p:sp>
      <p:sp>
        <p:nvSpPr>
          <p:cNvPr id="2" name="Date Placeholder 1"/>
          <p:cNvSpPr>
            <a:spLocks noGrp="1"/>
          </p:cNvSpPr>
          <p:nvPr>
            <p:ph type="dt" sz="half" idx="10"/>
          </p:nvPr>
        </p:nvSpPr>
        <p:spPr/>
        <p:txBody>
          <a:bodyPr/>
          <a:lstStyle/>
          <a:p>
            <a:fld id="{24E572F9-5444-4D05-B4E3-89F890C245DA}"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121</a:t>
            </a:fld>
            <a:endParaRPr lang="en-US"/>
          </a:p>
        </p:txBody>
      </p:sp>
    </p:spTree>
    <p:extLst>
      <p:ext uri="{BB962C8B-B14F-4D97-AF65-F5344CB8AC3E}">
        <p14:creationId xmlns:p14="http://schemas.microsoft.com/office/powerpoint/2010/main" val="4267014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274638"/>
            <a:ext cx="8382000" cy="1143000"/>
          </a:xfrm>
        </p:spPr>
        <p:txBody>
          <a:bodyPr>
            <a:normAutofit/>
          </a:bodyPr>
          <a:lstStyle/>
          <a:p>
            <a:r>
              <a:rPr lang="en-US" sz="2900" dirty="0">
                <a:solidFill>
                  <a:srgbClr val="FFC000"/>
                </a:solidFill>
                <a:latin typeface="+mn-lt"/>
              </a:rPr>
              <a:t>Case </a:t>
            </a:r>
            <a:r>
              <a:rPr lang="en-US" sz="2900" dirty="0" smtClean="0">
                <a:solidFill>
                  <a:srgbClr val="FFC000"/>
                </a:solidFill>
                <a:latin typeface="+mn-lt"/>
              </a:rPr>
              <a:t>5: </a:t>
            </a:r>
            <a:r>
              <a:rPr lang="en-US" sz="2900" dirty="0">
                <a:solidFill>
                  <a:srgbClr val="FFC000"/>
                </a:solidFill>
                <a:latin typeface="+mn-lt"/>
              </a:rPr>
              <a:t>Poorly Controlled Type 2 Diabetes on No Treatment</a:t>
            </a:r>
          </a:p>
        </p:txBody>
      </p:sp>
      <p:sp>
        <p:nvSpPr>
          <p:cNvPr id="26629" name="Rectangle 5"/>
          <p:cNvSpPr>
            <a:spLocks noGrp="1" noChangeArrowheads="1"/>
          </p:cNvSpPr>
          <p:nvPr>
            <p:ph idx="1"/>
          </p:nvPr>
        </p:nvSpPr>
        <p:spPr/>
        <p:txBody>
          <a:bodyPr/>
          <a:lstStyle/>
          <a:p>
            <a:pPr>
              <a:spcBef>
                <a:spcPct val="30000"/>
              </a:spcBef>
              <a:buClr>
                <a:srgbClr val="C00000"/>
              </a:buClr>
              <a:buSzPct val="114000"/>
              <a:buFont typeface="Arial" pitchFamily="34" charset="0"/>
              <a:buChar char="•"/>
            </a:pPr>
            <a:r>
              <a:rPr lang="en-US" dirty="0"/>
              <a:t>Patient refused insulin</a:t>
            </a:r>
          </a:p>
          <a:p>
            <a:pPr>
              <a:spcBef>
                <a:spcPct val="30000"/>
              </a:spcBef>
              <a:buClr>
                <a:srgbClr val="C00000"/>
              </a:buClr>
              <a:buSzPct val="114000"/>
              <a:buFont typeface="Arial" pitchFamily="34" charset="0"/>
              <a:buChar char="•"/>
            </a:pPr>
            <a:r>
              <a:rPr lang="en-US" dirty="0"/>
              <a:t>Placed on </a:t>
            </a:r>
            <a:r>
              <a:rPr lang="en-US" dirty="0" err="1" smtClean="0"/>
              <a:t>Glibenclamide</a:t>
            </a:r>
            <a:r>
              <a:rPr lang="en-US" dirty="0" smtClean="0"/>
              <a:t>(5mg/dl) </a:t>
            </a:r>
            <a:r>
              <a:rPr lang="en-US" dirty="0"/>
              <a:t>and </a:t>
            </a:r>
            <a:r>
              <a:rPr lang="en-US" dirty="0" err="1" smtClean="0"/>
              <a:t>metformin</a:t>
            </a:r>
            <a:r>
              <a:rPr lang="en-US" dirty="0" smtClean="0"/>
              <a:t> (1500 mg/dl)</a:t>
            </a:r>
            <a:endParaRPr lang="en-US" dirty="0"/>
          </a:p>
          <a:p>
            <a:pPr>
              <a:spcBef>
                <a:spcPct val="30000"/>
              </a:spcBef>
              <a:buClr>
                <a:srgbClr val="C00000"/>
              </a:buClr>
              <a:buSzPct val="114000"/>
              <a:buFont typeface="Arial" pitchFamily="34" charset="0"/>
              <a:buChar char="•"/>
            </a:pPr>
            <a:r>
              <a:rPr lang="en-US" dirty="0"/>
              <a:t>A1C 6.8% in 3 months; patient quit sweet tea, colas, and orange juice</a:t>
            </a:r>
          </a:p>
          <a:p>
            <a:pPr>
              <a:spcBef>
                <a:spcPct val="30000"/>
              </a:spcBef>
              <a:buClr>
                <a:srgbClr val="C00000"/>
              </a:buClr>
              <a:buSzPct val="114000"/>
              <a:buFont typeface="Arial" pitchFamily="34" charset="0"/>
              <a:buChar char="•"/>
            </a:pPr>
            <a:r>
              <a:rPr lang="en-US" dirty="0"/>
              <a:t>Lesson learned</a:t>
            </a:r>
            <a:r>
              <a:rPr lang="en-US" dirty="0" smtClean="0"/>
              <a:t>:</a:t>
            </a:r>
          </a:p>
          <a:p>
            <a:pPr>
              <a:spcBef>
                <a:spcPct val="30000"/>
              </a:spcBef>
              <a:buClr>
                <a:srgbClr val="C00000"/>
              </a:buClr>
              <a:buSzPct val="114000"/>
              <a:buFont typeface="Arial" pitchFamily="34" charset="0"/>
              <a:buChar char="•"/>
            </a:pPr>
            <a:endParaRPr lang="en-US" dirty="0">
              <a:solidFill>
                <a:srgbClr val="FFFF00"/>
              </a:solidFill>
            </a:endParaRPr>
          </a:p>
          <a:p>
            <a:pPr lvl="1">
              <a:spcBef>
                <a:spcPct val="30000"/>
              </a:spcBef>
              <a:buNone/>
            </a:pPr>
            <a:r>
              <a:rPr lang="en-US" sz="2000" i="1" dirty="0">
                <a:solidFill>
                  <a:srgbClr val="FFFF00"/>
                </a:solidFill>
              </a:rPr>
              <a:t>Do not underestimate the power of diet and exercise</a:t>
            </a:r>
            <a:r>
              <a:rPr lang="en-US" sz="2000" dirty="0">
                <a:solidFill>
                  <a:srgbClr val="FFFF00"/>
                </a:solidFill>
              </a:rPr>
              <a:t> </a:t>
            </a:r>
          </a:p>
        </p:txBody>
      </p:sp>
      <p:sp>
        <p:nvSpPr>
          <p:cNvPr id="2" name="Date Placeholder 1"/>
          <p:cNvSpPr>
            <a:spLocks noGrp="1"/>
          </p:cNvSpPr>
          <p:nvPr>
            <p:ph type="dt" sz="half" idx="10"/>
          </p:nvPr>
        </p:nvSpPr>
        <p:spPr/>
        <p:txBody>
          <a:bodyPr/>
          <a:lstStyle/>
          <a:p>
            <a:fld id="{BB64D923-BDB6-4038-8298-3307C22F46E5}"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122</a:t>
            </a:fld>
            <a:endParaRPr lang="en-US"/>
          </a:p>
        </p:txBody>
      </p:sp>
    </p:spTree>
    <p:extLst>
      <p:ext uri="{BB962C8B-B14F-4D97-AF65-F5344CB8AC3E}">
        <p14:creationId xmlns:p14="http://schemas.microsoft.com/office/powerpoint/2010/main" val="333886787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Case 6</a:t>
            </a:r>
            <a:r>
              <a:rPr lang="en-US" dirty="0" smtClean="0">
                <a:solidFill>
                  <a:srgbClr val="FFC000"/>
                </a:solidFill>
                <a:latin typeface="+mn-lt"/>
                <a:ea typeface="+mn-ea"/>
                <a:cs typeface="+mn-cs"/>
              </a:rPr>
              <a:t/>
            </a:r>
            <a:br>
              <a:rPr lang="en-US" dirty="0" smtClean="0">
                <a:solidFill>
                  <a:srgbClr val="FFC000"/>
                </a:solidFill>
                <a:latin typeface="+mn-lt"/>
                <a:ea typeface="+mn-ea"/>
                <a:cs typeface="+mn-cs"/>
              </a:rPr>
            </a:br>
            <a:endParaRPr lang="en-US" dirty="0">
              <a:solidFill>
                <a:srgbClr val="FFC000"/>
              </a:solidFill>
            </a:endParaRPr>
          </a:p>
        </p:txBody>
      </p:sp>
      <p:sp>
        <p:nvSpPr>
          <p:cNvPr id="3" name="Content Placeholder 2"/>
          <p:cNvSpPr>
            <a:spLocks noGrp="1"/>
          </p:cNvSpPr>
          <p:nvPr>
            <p:ph idx="1"/>
          </p:nvPr>
        </p:nvSpPr>
        <p:spPr>
          <a:xfrm>
            <a:off x="304800" y="1447800"/>
            <a:ext cx="8534400" cy="5410200"/>
          </a:xfrm>
        </p:spPr>
        <p:txBody>
          <a:bodyPr>
            <a:normAutofit/>
          </a:bodyPr>
          <a:lstStyle/>
          <a:p>
            <a:pPr>
              <a:buClr>
                <a:srgbClr val="C00000"/>
              </a:buClr>
              <a:buSzPct val="116000"/>
              <a:buFont typeface="Arial" pitchFamily="34" charset="0"/>
              <a:buChar char="•"/>
            </a:pPr>
            <a:r>
              <a:rPr lang="en-US" dirty="0" smtClean="0"/>
              <a:t>A </a:t>
            </a:r>
            <a:r>
              <a:rPr lang="en-US" dirty="0"/>
              <a:t>70-year-old </a:t>
            </a:r>
            <a:r>
              <a:rPr lang="en-US" dirty="0" err="1"/>
              <a:t>Iranain</a:t>
            </a:r>
            <a:r>
              <a:rPr lang="en-US" dirty="0"/>
              <a:t> female. Clinical Presentation: presents to the office, with her daughter, for a follow-up visit after routine blood work 2 weeks earlier showed a progressively increasing </a:t>
            </a:r>
            <a:r>
              <a:rPr lang="en-US" dirty="0" smtClean="0"/>
              <a:t>HbA1C level.</a:t>
            </a:r>
          </a:p>
          <a:p>
            <a:pPr>
              <a:buClr>
                <a:srgbClr val="C00000"/>
              </a:buClr>
              <a:buSzPct val="116000"/>
              <a:buFont typeface="Arial" pitchFamily="34" charset="0"/>
              <a:buChar char="•"/>
            </a:pPr>
            <a:r>
              <a:rPr lang="en-US" dirty="0" smtClean="0"/>
              <a:t> </a:t>
            </a:r>
            <a:r>
              <a:rPr lang="en-US" dirty="0"/>
              <a:t>she doesn’t take her diabetes medication every day, because at times it makes her feel “shaky.” She is trying to follow a low-salt, low-carbohydrate diet, as stated by her daughter.</a:t>
            </a:r>
          </a:p>
          <a:p>
            <a:pPr>
              <a:buClr>
                <a:srgbClr val="C00000"/>
              </a:buClr>
              <a:buSzPct val="116000"/>
              <a:buFont typeface="Arial" pitchFamily="34" charset="0"/>
              <a:buChar char="•"/>
            </a:pPr>
            <a:r>
              <a:rPr lang="en-US" dirty="0"/>
              <a:t>Pertinent Medical History</a:t>
            </a:r>
            <a:r>
              <a:rPr lang="en-US" dirty="0" smtClean="0"/>
              <a:t>:</a:t>
            </a:r>
            <a:endParaRPr lang="en-US" dirty="0"/>
          </a:p>
        </p:txBody>
      </p:sp>
      <p:sp>
        <p:nvSpPr>
          <p:cNvPr id="4" name="Date Placeholder 3"/>
          <p:cNvSpPr>
            <a:spLocks noGrp="1"/>
          </p:cNvSpPr>
          <p:nvPr>
            <p:ph type="dt" sz="half" idx="10"/>
          </p:nvPr>
        </p:nvSpPr>
        <p:spPr/>
        <p:txBody>
          <a:bodyPr/>
          <a:lstStyle/>
          <a:p>
            <a:fld id="{683E8BA4-94A6-4E6D-94A6-AD1960CEA0C2}"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123</a:t>
            </a:fld>
            <a:endParaRPr lang="en-US"/>
          </a:p>
        </p:txBody>
      </p:sp>
    </p:spTree>
    <p:extLst>
      <p:ext uri="{BB962C8B-B14F-4D97-AF65-F5344CB8AC3E}">
        <p14:creationId xmlns:p14="http://schemas.microsoft.com/office/powerpoint/2010/main" val="29221633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C000"/>
                </a:solidFill>
              </a:rPr>
              <a:t>Case 6 </a:t>
            </a:r>
            <a:r>
              <a:rPr lang="en-US" sz="4400" dirty="0">
                <a:solidFill>
                  <a:srgbClr val="FFC000"/>
                </a:solidFill>
              </a:rPr>
              <a:t/>
            </a:r>
            <a:br>
              <a:rPr lang="en-US" sz="4400"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381000" y="1600200"/>
            <a:ext cx="8382000" cy="4525963"/>
          </a:xfrm>
        </p:spPr>
        <p:txBody>
          <a:bodyPr>
            <a:noAutofit/>
          </a:bodyPr>
          <a:lstStyle/>
          <a:p>
            <a:pPr>
              <a:buClr>
                <a:srgbClr val="C00000"/>
              </a:buClr>
              <a:buSzPct val="115000"/>
              <a:buFont typeface="Arial" pitchFamily="34" charset="0"/>
              <a:buChar char="•"/>
            </a:pPr>
            <a:r>
              <a:rPr lang="en-US" sz="2500" dirty="0" smtClean="0"/>
              <a:t>Type 2 Diagnosed 10 years ago, Hypertension:  Hyperlipidemia</a:t>
            </a:r>
            <a:r>
              <a:rPr lang="en-US" sz="2500" dirty="0" smtClean="0">
                <a:latin typeface="+mn-lt"/>
                <a:ea typeface="+mn-ea"/>
                <a:cs typeface="+mn-cs"/>
              </a:rPr>
              <a:t>:, Chronic renal insufficiency, Congestive heart </a:t>
            </a:r>
            <a:r>
              <a:rPr lang="en-US" sz="2500" dirty="0" err="1" smtClean="0">
                <a:latin typeface="+mn-lt"/>
                <a:ea typeface="+mn-ea"/>
                <a:cs typeface="+mn-cs"/>
              </a:rPr>
              <a:t>failureDiabetic</a:t>
            </a:r>
            <a:r>
              <a:rPr lang="en-US" sz="2500" dirty="0" smtClean="0">
                <a:latin typeface="+mn-lt"/>
                <a:ea typeface="+mn-ea"/>
                <a:cs typeface="+mn-cs"/>
              </a:rPr>
              <a:t> retinopathy:</a:t>
            </a:r>
          </a:p>
          <a:p>
            <a:pPr>
              <a:buClr>
                <a:srgbClr val="C00000"/>
              </a:buClr>
              <a:buSzPct val="115000"/>
              <a:buFont typeface="Arial" pitchFamily="34" charset="0"/>
              <a:buChar char="•"/>
            </a:pPr>
            <a:endParaRPr lang="en-US" sz="2500" dirty="0" smtClean="0">
              <a:latin typeface="+mn-lt"/>
              <a:ea typeface="+mn-ea"/>
              <a:cs typeface="+mn-cs"/>
            </a:endParaRPr>
          </a:p>
          <a:p>
            <a:pPr>
              <a:buClr>
                <a:srgbClr val="C00000"/>
              </a:buClr>
              <a:buSzPct val="115000"/>
              <a:buFont typeface="Arial" pitchFamily="34" charset="0"/>
              <a:buChar char="•"/>
            </a:pPr>
            <a:r>
              <a:rPr lang="en-US" sz="2500" dirty="0">
                <a:latin typeface="+mn-lt"/>
                <a:ea typeface="+mn-ea"/>
                <a:cs typeface="+mn-cs"/>
              </a:rPr>
              <a:t>Social </a:t>
            </a:r>
            <a:r>
              <a:rPr lang="en-US" sz="2500" dirty="0" err="1">
                <a:latin typeface="+mn-lt"/>
                <a:ea typeface="+mn-ea"/>
                <a:cs typeface="+mn-cs"/>
              </a:rPr>
              <a:t>History:The</a:t>
            </a:r>
            <a:r>
              <a:rPr lang="en-US" sz="2500" dirty="0">
                <a:latin typeface="+mn-lt"/>
                <a:ea typeface="+mn-ea"/>
                <a:cs typeface="+mn-cs"/>
              </a:rPr>
              <a:t> patient has been a widow for 10 years and lives with her daughter because her “memory is not as good as it used to be” and she has poor vision due to diabetic retinopathy</a:t>
            </a:r>
            <a:r>
              <a:rPr lang="en-US" sz="2500" dirty="0" smtClean="0">
                <a:latin typeface="+mn-lt"/>
                <a:ea typeface="+mn-ea"/>
                <a:cs typeface="+mn-cs"/>
              </a:rPr>
              <a:t>.. </a:t>
            </a:r>
            <a:r>
              <a:rPr lang="en-US" sz="2500" dirty="0">
                <a:latin typeface="+mn-lt"/>
                <a:ea typeface="+mn-ea"/>
                <a:cs typeface="+mn-cs"/>
              </a:rPr>
              <a:t>The patient does not eat much during the day while her daughter is at work, because she doesn’t like to cook. However, the daughter states that she eats well at dinner</a:t>
            </a:r>
            <a:endParaRPr lang="en-US" sz="2500" dirty="0" smtClean="0">
              <a:latin typeface="+mn-lt"/>
              <a:ea typeface="+mn-ea"/>
              <a:cs typeface="+mn-cs"/>
            </a:endParaRPr>
          </a:p>
          <a:p>
            <a:pPr>
              <a:buClr>
                <a:srgbClr val="C00000"/>
              </a:buClr>
              <a:buSzPct val="115000"/>
              <a:buFont typeface="Arial" pitchFamily="34" charset="0"/>
              <a:buChar char="•"/>
            </a:pPr>
            <a:endParaRPr lang="en-US" sz="2500" dirty="0" smtClean="0"/>
          </a:p>
          <a:p>
            <a:pPr>
              <a:buClr>
                <a:srgbClr val="C00000"/>
              </a:buClr>
              <a:buSzPct val="115000"/>
              <a:buFont typeface="Arial" pitchFamily="34" charset="0"/>
              <a:buChar char="•"/>
            </a:pPr>
            <a:endParaRPr lang="en-US" sz="2500" dirty="0"/>
          </a:p>
        </p:txBody>
      </p:sp>
      <p:sp>
        <p:nvSpPr>
          <p:cNvPr id="4" name="Date Placeholder 3"/>
          <p:cNvSpPr>
            <a:spLocks noGrp="1"/>
          </p:cNvSpPr>
          <p:nvPr>
            <p:ph type="dt" sz="half" idx="10"/>
          </p:nvPr>
        </p:nvSpPr>
        <p:spPr/>
        <p:txBody>
          <a:bodyPr/>
          <a:lstStyle/>
          <a:p>
            <a:fld id="{480F522F-8C15-4E0D-BE40-A5A697BEC73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124</a:t>
            </a:fld>
            <a:endParaRPr lang="en-US"/>
          </a:p>
        </p:txBody>
      </p:sp>
    </p:spTree>
    <p:extLst>
      <p:ext uri="{BB962C8B-B14F-4D97-AF65-F5344CB8AC3E}">
        <p14:creationId xmlns:p14="http://schemas.microsoft.com/office/powerpoint/2010/main" val="98278226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latin typeface="+mn-lt"/>
              </a:rPr>
              <a:t>case6</a:t>
            </a:r>
            <a:endParaRPr lang="en-US" sz="4000" dirty="0">
              <a:solidFill>
                <a:srgbClr val="FFC000"/>
              </a:solidFill>
              <a:latin typeface="+mn-lt"/>
            </a:endParaRPr>
          </a:p>
        </p:txBody>
      </p:sp>
      <p:sp>
        <p:nvSpPr>
          <p:cNvPr id="3" name="Content Placeholder 2"/>
          <p:cNvSpPr>
            <a:spLocks noGrp="1"/>
          </p:cNvSpPr>
          <p:nvPr>
            <p:ph idx="1"/>
          </p:nvPr>
        </p:nvSpPr>
        <p:spPr>
          <a:xfrm>
            <a:off x="228600" y="1874837"/>
            <a:ext cx="8534400" cy="4525963"/>
          </a:xfrm>
        </p:spPr>
        <p:txBody>
          <a:bodyPr>
            <a:normAutofit/>
          </a:bodyPr>
          <a:lstStyle/>
          <a:p>
            <a:pPr>
              <a:buClr>
                <a:srgbClr val="C00000"/>
              </a:buClr>
              <a:buSzPct val="112000"/>
              <a:buFont typeface="Arial" pitchFamily="34" charset="0"/>
              <a:buChar char="•"/>
            </a:pPr>
            <a:r>
              <a:rPr lang="en-US" sz="2500" dirty="0">
                <a:latin typeface="+mn-lt"/>
                <a:ea typeface="+mn-ea"/>
                <a:cs typeface="+mn-cs"/>
              </a:rPr>
              <a:t>Patient complains of dyspnea with exertion</a:t>
            </a:r>
            <a:r>
              <a:rPr lang="en-US" sz="2500" dirty="0" smtClean="0">
                <a:latin typeface="+mn-lt"/>
                <a:ea typeface="+mn-ea"/>
                <a:cs typeface="+mn-cs"/>
              </a:rPr>
              <a:t>. BMI: </a:t>
            </a:r>
            <a:r>
              <a:rPr lang="en-US" sz="2500" dirty="0">
                <a:latin typeface="+mn-lt"/>
                <a:ea typeface="+mn-ea"/>
                <a:cs typeface="+mn-cs"/>
              </a:rPr>
              <a:t>21.6 kg/m2 </a:t>
            </a:r>
            <a:r>
              <a:rPr lang="en-US" sz="2500" dirty="0" smtClean="0">
                <a:latin typeface="+mn-lt"/>
                <a:ea typeface="+mn-ea"/>
                <a:cs typeface="+mn-cs"/>
              </a:rPr>
              <a:t>,Lungs</a:t>
            </a:r>
            <a:r>
              <a:rPr lang="en-US" sz="2500" dirty="0">
                <a:latin typeface="+mn-lt"/>
                <a:ea typeface="+mn-ea"/>
                <a:cs typeface="+mn-cs"/>
              </a:rPr>
              <a:t>:</a:t>
            </a:r>
          </a:p>
          <a:p>
            <a:pPr>
              <a:buClr>
                <a:srgbClr val="C00000"/>
              </a:buClr>
              <a:buSzPct val="112000"/>
              <a:buFont typeface="Arial" pitchFamily="34" charset="0"/>
              <a:buChar char="•"/>
            </a:pPr>
            <a:r>
              <a:rPr lang="en-US" sz="2500" dirty="0">
                <a:latin typeface="+mn-lt"/>
                <a:ea typeface="+mn-ea"/>
                <a:cs typeface="+mn-cs"/>
              </a:rPr>
              <a:t>+ Fine crackles in bases bilaterally.</a:t>
            </a:r>
          </a:p>
          <a:p>
            <a:pPr>
              <a:buClr>
                <a:srgbClr val="C00000"/>
              </a:buClr>
              <a:buSzPct val="112000"/>
              <a:buFont typeface="Arial" pitchFamily="34" charset="0"/>
              <a:buChar char="•"/>
            </a:pPr>
            <a:r>
              <a:rPr lang="en-US" sz="2500" dirty="0" err="1">
                <a:latin typeface="+mn-lt"/>
                <a:ea typeface="+mn-ea"/>
                <a:cs typeface="+mn-cs"/>
              </a:rPr>
              <a:t>Metoprolol</a:t>
            </a:r>
            <a:r>
              <a:rPr lang="en-US" sz="2500" dirty="0">
                <a:latin typeface="+mn-lt"/>
                <a:ea typeface="+mn-ea"/>
                <a:cs typeface="+mn-cs"/>
              </a:rPr>
              <a:t> 50 mg daily, </a:t>
            </a:r>
            <a:r>
              <a:rPr lang="en-US" sz="2500" dirty="0" err="1">
                <a:latin typeface="+mn-lt"/>
                <a:ea typeface="+mn-ea"/>
                <a:cs typeface="+mn-cs"/>
              </a:rPr>
              <a:t>Glibenclamide</a:t>
            </a:r>
            <a:r>
              <a:rPr lang="en-US" sz="2500" dirty="0">
                <a:latin typeface="+mn-lt"/>
                <a:ea typeface="+mn-ea"/>
                <a:cs typeface="+mn-cs"/>
              </a:rPr>
              <a:t> 10 mg daily, </a:t>
            </a:r>
            <a:r>
              <a:rPr lang="en-US" sz="2500" dirty="0" err="1">
                <a:latin typeface="+mn-lt"/>
                <a:ea typeface="+mn-ea"/>
                <a:cs typeface="+mn-cs"/>
              </a:rPr>
              <a:t>Acarbose</a:t>
            </a:r>
            <a:r>
              <a:rPr lang="en-US" sz="2500" dirty="0">
                <a:latin typeface="+mn-lt"/>
                <a:ea typeface="+mn-ea"/>
                <a:cs typeface="+mn-cs"/>
              </a:rPr>
              <a:t> 100 mg/ daily ,</a:t>
            </a:r>
            <a:r>
              <a:rPr lang="en-US" sz="2500" dirty="0" err="1">
                <a:latin typeface="+mn-lt"/>
                <a:ea typeface="+mn-ea"/>
                <a:cs typeface="+mn-cs"/>
              </a:rPr>
              <a:t>Lisinopril</a:t>
            </a:r>
            <a:r>
              <a:rPr lang="en-US" sz="2500" dirty="0">
                <a:latin typeface="+mn-lt"/>
                <a:ea typeface="+mn-ea"/>
                <a:cs typeface="+mn-cs"/>
              </a:rPr>
              <a:t> 20 mg daily </a:t>
            </a:r>
            <a:r>
              <a:rPr lang="en-US" sz="2500" dirty="0" smtClean="0">
                <a:latin typeface="+mn-lt"/>
                <a:ea typeface="+mn-ea"/>
                <a:cs typeface="+mn-cs"/>
              </a:rPr>
              <a:t>,</a:t>
            </a:r>
            <a:r>
              <a:rPr lang="en-US" sz="2500" dirty="0" err="1" smtClean="0">
                <a:latin typeface="+mn-lt"/>
                <a:ea typeface="+mn-ea"/>
                <a:cs typeface="+mn-cs"/>
              </a:rPr>
              <a:t>Furosemide</a:t>
            </a:r>
            <a:r>
              <a:rPr lang="en-US" sz="2500" dirty="0" smtClean="0">
                <a:latin typeface="+mn-lt"/>
                <a:ea typeface="+mn-ea"/>
                <a:cs typeface="+mn-cs"/>
              </a:rPr>
              <a:t> </a:t>
            </a:r>
            <a:r>
              <a:rPr lang="en-US" sz="2500" dirty="0">
                <a:latin typeface="+mn-lt"/>
                <a:ea typeface="+mn-ea"/>
                <a:cs typeface="+mn-cs"/>
              </a:rPr>
              <a:t>60 mg daily ,</a:t>
            </a:r>
            <a:r>
              <a:rPr lang="en-US" sz="2500" dirty="0" err="1">
                <a:latin typeface="+mn-lt"/>
                <a:ea typeface="+mn-ea"/>
                <a:cs typeface="+mn-cs"/>
              </a:rPr>
              <a:t>Atorvastatin</a:t>
            </a:r>
            <a:r>
              <a:rPr lang="en-US" sz="2500" dirty="0">
                <a:latin typeface="+mn-lt"/>
                <a:ea typeface="+mn-ea"/>
                <a:cs typeface="+mn-cs"/>
              </a:rPr>
              <a:t> 20 mg </a:t>
            </a:r>
            <a:r>
              <a:rPr lang="en-US" sz="2500" dirty="0" err="1">
                <a:latin typeface="+mn-lt"/>
                <a:ea typeface="+mn-ea"/>
                <a:cs typeface="+mn-cs"/>
              </a:rPr>
              <a:t>daily,Aspirin</a:t>
            </a:r>
            <a:r>
              <a:rPr lang="en-US" sz="2500" dirty="0">
                <a:latin typeface="+mn-lt"/>
                <a:ea typeface="+mn-ea"/>
                <a:cs typeface="+mn-cs"/>
              </a:rPr>
              <a:t> 81 mg daily,HbA1C:9.5%l, FPG 119mg/dl, </a:t>
            </a:r>
            <a:r>
              <a:rPr lang="en-US" sz="2500" dirty="0" err="1">
                <a:latin typeface="+mn-lt"/>
                <a:ea typeface="+mn-ea"/>
                <a:cs typeface="+mn-cs"/>
              </a:rPr>
              <a:t>Creatinin</a:t>
            </a:r>
            <a:r>
              <a:rPr lang="en-US" sz="2500" dirty="0">
                <a:latin typeface="+mn-lt"/>
                <a:ea typeface="+mn-ea"/>
                <a:cs typeface="+mn-cs"/>
              </a:rPr>
              <a:t>  2 mg/dl, LFT , Lipid and CBC OK</a:t>
            </a:r>
          </a:p>
          <a:p>
            <a:endParaRPr lang="en-US" sz="2500" dirty="0"/>
          </a:p>
        </p:txBody>
      </p:sp>
      <p:sp>
        <p:nvSpPr>
          <p:cNvPr id="4" name="Date Placeholder 3"/>
          <p:cNvSpPr>
            <a:spLocks noGrp="1"/>
          </p:cNvSpPr>
          <p:nvPr>
            <p:ph type="dt" sz="half" idx="10"/>
          </p:nvPr>
        </p:nvSpPr>
        <p:spPr/>
        <p:txBody>
          <a:bodyPr/>
          <a:lstStyle/>
          <a:p>
            <a:fld id="{A3F41E8F-DF24-4D27-8E32-E52D5A6C8F8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125</a:t>
            </a:fld>
            <a:endParaRPr lang="en-US"/>
          </a:p>
        </p:txBody>
      </p:sp>
    </p:spTree>
    <p:extLst>
      <p:ext uri="{BB962C8B-B14F-4D97-AF65-F5344CB8AC3E}">
        <p14:creationId xmlns:p14="http://schemas.microsoft.com/office/powerpoint/2010/main" val="24320019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Case6</a:t>
            </a:r>
            <a:endParaRPr lang="en-US" dirty="0">
              <a:solidFill>
                <a:srgbClr val="FFC000"/>
              </a:solidFill>
            </a:endParaRPr>
          </a:p>
        </p:txBody>
      </p:sp>
      <p:sp>
        <p:nvSpPr>
          <p:cNvPr id="3" name="Content Placeholder 2"/>
          <p:cNvSpPr>
            <a:spLocks noGrp="1"/>
          </p:cNvSpPr>
          <p:nvPr>
            <p:ph idx="1"/>
          </p:nvPr>
        </p:nvSpPr>
        <p:spPr/>
        <p:txBody>
          <a:bodyPr/>
          <a:lstStyle/>
          <a:p>
            <a:pPr>
              <a:buClr>
                <a:srgbClr val="C00000"/>
              </a:buClr>
              <a:buSzPct val="112000"/>
              <a:buFont typeface="Arial" pitchFamily="34" charset="0"/>
              <a:buChar char="•"/>
            </a:pPr>
            <a:r>
              <a:rPr lang="en-US" dirty="0">
                <a:solidFill>
                  <a:schemeClr val="tx1">
                    <a:lumMod val="95000"/>
                  </a:schemeClr>
                </a:solidFill>
                <a:latin typeface="+mn-lt"/>
                <a:ea typeface="+mn-ea"/>
                <a:cs typeface="+mn-cs"/>
              </a:rPr>
              <a:t>What </a:t>
            </a:r>
            <a:r>
              <a:rPr lang="en-US" dirty="0" smtClean="0">
                <a:solidFill>
                  <a:schemeClr val="tx1">
                    <a:lumMod val="95000"/>
                  </a:schemeClr>
                </a:solidFill>
                <a:latin typeface="+mn-lt"/>
                <a:ea typeface="+mn-ea"/>
                <a:cs typeface="+mn-cs"/>
              </a:rPr>
              <a:t>A1C </a:t>
            </a:r>
            <a:r>
              <a:rPr lang="en-US" dirty="0">
                <a:solidFill>
                  <a:schemeClr val="tx1">
                    <a:lumMod val="95000"/>
                  </a:schemeClr>
                </a:solidFill>
                <a:latin typeface="+mn-lt"/>
                <a:ea typeface="+mn-ea"/>
                <a:cs typeface="+mn-cs"/>
              </a:rPr>
              <a:t>goal would you recommend for this patient</a:t>
            </a:r>
            <a:r>
              <a:rPr lang="en-US" dirty="0" smtClean="0">
                <a:solidFill>
                  <a:schemeClr val="tx1">
                    <a:lumMod val="95000"/>
                  </a:schemeClr>
                </a:solidFill>
                <a:latin typeface="+mn-lt"/>
                <a:ea typeface="+mn-ea"/>
                <a:cs typeface="+mn-cs"/>
              </a:rPr>
              <a:t>?</a:t>
            </a:r>
          </a:p>
          <a:p>
            <a:pPr>
              <a:buClr>
                <a:srgbClr val="C00000"/>
              </a:buClr>
              <a:buSzPct val="112000"/>
              <a:buNone/>
            </a:pP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dirty="0">
                <a:solidFill>
                  <a:schemeClr val="tx1">
                    <a:lumMod val="95000"/>
                  </a:schemeClr>
                </a:solidFill>
                <a:latin typeface="+mn-lt"/>
                <a:ea typeface="+mn-ea"/>
                <a:cs typeface="+mn-cs"/>
              </a:rPr>
              <a:t>1-</a:t>
            </a:r>
            <a:r>
              <a:rPr lang="en-US" b="1" dirty="0">
                <a:solidFill>
                  <a:schemeClr val="tx1">
                    <a:lumMod val="95000"/>
                  </a:schemeClr>
                </a:solidFill>
                <a:latin typeface="+mn-lt"/>
                <a:ea typeface="+mn-ea"/>
                <a:cs typeface="+mn-cs"/>
              </a:rPr>
              <a:t>&lt; 6.0%</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2-&lt; 6.5%</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3-&lt;7%</a:t>
            </a:r>
            <a:endParaRPr lang="en-US" dirty="0">
              <a:solidFill>
                <a:schemeClr val="tx1">
                  <a:lumMod val="95000"/>
                </a:schemeClr>
              </a:solidFill>
              <a:latin typeface="+mn-lt"/>
              <a:ea typeface="+mn-ea"/>
              <a:cs typeface="+mn-cs"/>
            </a:endParaRPr>
          </a:p>
          <a:p>
            <a:pPr lvl="1">
              <a:buClr>
                <a:srgbClr val="C00000"/>
              </a:buClr>
              <a:buSzPct val="112000"/>
              <a:buFont typeface="Arial" pitchFamily="34" charset="0"/>
              <a:buChar char="•"/>
            </a:pPr>
            <a:r>
              <a:rPr lang="en-US" b="1" dirty="0">
                <a:solidFill>
                  <a:schemeClr val="tx1">
                    <a:lumMod val="95000"/>
                  </a:schemeClr>
                </a:solidFill>
                <a:latin typeface="+mn-lt"/>
                <a:ea typeface="+mn-ea"/>
                <a:cs typeface="+mn-cs"/>
              </a:rPr>
              <a:t>4-</a:t>
            </a:r>
            <a:r>
              <a:rPr lang="en-US" b="1" dirty="0" smtClean="0">
                <a:solidFill>
                  <a:schemeClr val="tx1">
                    <a:lumMod val="95000"/>
                  </a:schemeClr>
                </a:solidFill>
                <a:latin typeface="+mn-lt"/>
                <a:ea typeface="+mn-ea"/>
                <a:cs typeface="+mn-cs"/>
              </a:rPr>
              <a:t>&lt;8 %</a:t>
            </a:r>
            <a:endParaRPr lang="en-US" dirty="0">
              <a:solidFill>
                <a:schemeClr val="tx1">
                  <a:lumMod val="95000"/>
                </a:schemeClr>
              </a:solidFill>
              <a:latin typeface="+mn-lt"/>
              <a:ea typeface="+mn-ea"/>
              <a:cs typeface="+mn-cs"/>
            </a:endParaRPr>
          </a:p>
          <a:p>
            <a:endParaRPr lang="en-US" dirty="0"/>
          </a:p>
        </p:txBody>
      </p:sp>
      <p:sp>
        <p:nvSpPr>
          <p:cNvPr id="4" name="Date Placeholder 3"/>
          <p:cNvSpPr>
            <a:spLocks noGrp="1"/>
          </p:cNvSpPr>
          <p:nvPr>
            <p:ph type="dt" sz="half" idx="10"/>
          </p:nvPr>
        </p:nvSpPr>
        <p:spPr/>
        <p:txBody>
          <a:bodyPr/>
          <a:lstStyle/>
          <a:p>
            <a:fld id="{3445E6D5-A3AD-4F2F-9BFF-83338493DAB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126</a:t>
            </a:fld>
            <a:endParaRPr lang="en-US"/>
          </a:p>
        </p:txBody>
      </p:sp>
    </p:spTree>
    <p:extLst>
      <p:ext uri="{BB962C8B-B14F-4D97-AF65-F5344CB8AC3E}">
        <p14:creationId xmlns:p14="http://schemas.microsoft.com/office/powerpoint/2010/main" val="9456973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Case6</a:t>
            </a:r>
            <a:endParaRPr lang="en-US"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a:buClr>
                <a:srgbClr val="C00000"/>
              </a:buClr>
              <a:buSzPct val="116000"/>
              <a:buFont typeface="Arial" pitchFamily="34" charset="0"/>
              <a:buChar char="•"/>
            </a:pPr>
            <a:r>
              <a:rPr lang="en-US" dirty="0">
                <a:solidFill>
                  <a:schemeClr val="tx1">
                    <a:lumMod val="95000"/>
                  </a:schemeClr>
                </a:solidFill>
                <a:latin typeface="+mn-lt"/>
                <a:ea typeface="+mn-ea"/>
                <a:cs typeface="+mn-cs"/>
              </a:rPr>
              <a:t>Please review the following and indicate which regimen changes you are likely to implement in order to improve this patient’s </a:t>
            </a:r>
            <a:r>
              <a:rPr lang="en-US" dirty="0" err="1">
                <a:solidFill>
                  <a:schemeClr val="tx1">
                    <a:lumMod val="95000"/>
                  </a:schemeClr>
                </a:solidFill>
                <a:latin typeface="+mn-lt"/>
                <a:ea typeface="+mn-ea"/>
                <a:cs typeface="+mn-cs"/>
              </a:rPr>
              <a:t>glycemic</a:t>
            </a:r>
            <a:r>
              <a:rPr lang="en-US" dirty="0">
                <a:solidFill>
                  <a:schemeClr val="tx1">
                    <a:lumMod val="95000"/>
                  </a:schemeClr>
                </a:solidFill>
                <a:latin typeface="+mn-lt"/>
                <a:ea typeface="+mn-ea"/>
                <a:cs typeface="+mn-cs"/>
              </a:rPr>
              <a:t> control while minimizing her risk of hypoglycemia.</a:t>
            </a:r>
          </a:p>
          <a:p>
            <a:pPr>
              <a:buClr>
                <a:srgbClr val="C00000"/>
              </a:buClr>
              <a:buFont typeface="Wingdings" pitchFamily="2" charset="2"/>
              <a:buChar char="Ø"/>
            </a:pPr>
            <a:r>
              <a:rPr lang="en-US" sz="1800" b="1" dirty="0">
                <a:solidFill>
                  <a:schemeClr val="tx1">
                    <a:lumMod val="95000"/>
                  </a:schemeClr>
                </a:solidFill>
                <a:latin typeface="+mn-lt"/>
                <a:ea typeface="+mn-ea"/>
                <a:cs typeface="+mn-cs"/>
              </a:rPr>
              <a:t>1-Add </a:t>
            </a:r>
            <a:r>
              <a:rPr lang="en-US" sz="1800" b="1" dirty="0" err="1">
                <a:solidFill>
                  <a:schemeClr val="tx1">
                    <a:lumMod val="95000"/>
                  </a:schemeClr>
                </a:solidFill>
                <a:latin typeface="+mn-lt"/>
                <a:ea typeface="+mn-ea"/>
                <a:cs typeface="+mn-cs"/>
              </a:rPr>
              <a:t>pioglitazone</a:t>
            </a:r>
            <a:r>
              <a:rPr lang="en-US" sz="1800" b="1" dirty="0">
                <a:solidFill>
                  <a:schemeClr val="tx1">
                    <a:lumMod val="95000"/>
                  </a:schemeClr>
                </a:solidFill>
                <a:latin typeface="+mn-lt"/>
                <a:ea typeface="+mn-ea"/>
                <a:cs typeface="+mn-cs"/>
              </a:rPr>
              <a:t> </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2-Add basal insulin at bedtime</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3-Add basal-bolus therapy</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4-Add biphasic insulin</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5-Stop </a:t>
            </a:r>
            <a:r>
              <a:rPr lang="en-US" sz="1800" b="1" dirty="0" smtClean="0">
                <a:solidFill>
                  <a:schemeClr val="tx1">
                    <a:lumMod val="95000"/>
                  </a:schemeClr>
                </a:solidFill>
                <a:latin typeface="+mn-lt"/>
                <a:ea typeface="+mn-ea"/>
                <a:cs typeface="+mn-cs"/>
              </a:rPr>
              <a:t>SU therapy</a:t>
            </a:r>
          </a:p>
          <a:p>
            <a:pPr>
              <a:buClr>
                <a:srgbClr val="C00000"/>
              </a:buClr>
              <a:buFont typeface="Wingdings" pitchFamily="2" charset="2"/>
              <a:buChar char="Ø"/>
            </a:pP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1, and either 2 or 4</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1, and either 3 or 4</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Either 2 or 4, and 5</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r>
              <a:rPr lang="en-US" sz="1800" b="1" dirty="0">
                <a:solidFill>
                  <a:schemeClr val="tx1">
                    <a:lumMod val="95000"/>
                  </a:schemeClr>
                </a:solidFill>
                <a:latin typeface="+mn-lt"/>
                <a:ea typeface="+mn-ea"/>
                <a:cs typeface="+mn-cs"/>
              </a:rPr>
              <a:t>Either 3 or 4, and 5</a:t>
            </a:r>
            <a:endParaRPr lang="en-US" sz="1800" dirty="0">
              <a:solidFill>
                <a:schemeClr val="tx1">
                  <a:lumMod val="95000"/>
                </a:schemeClr>
              </a:solidFill>
              <a:latin typeface="+mn-lt"/>
              <a:ea typeface="+mn-ea"/>
              <a:cs typeface="+mn-cs"/>
            </a:endParaRPr>
          </a:p>
          <a:p>
            <a:pPr>
              <a:buClr>
                <a:srgbClr val="C00000"/>
              </a:buClr>
              <a:buFont typeface="Wingdings" pitchFamily="2" charset="2"/>
              <a:buChar char="Ø"/>
            </a:pPr>
            <a:endParaRPr lang="en-US" dirty="0"/>
          </a:p>
        </p:txBody>
      </p:sp>
      <p:sp>
        <p:nvSpPr>
          <p:cNvPr id="4" name="Date Placeholder 3"/>
          <p:cNvSpPr>
            <a:spLocks noGrp="1"/>
          </p:cNvSpPr>
          <p:nvPr>
            <p:ph type="dt" sz="half" idx="10"/>
          </p:nvPr>
        </p:nvSpPr>
        <p:spPr/>
        <p:txBody>
          <a:bodyPr/>
          <a:lstStyle/>
          <a:p>
            <a:fld id="{F0DD6F3B-8312-4D65-99E8-98682AD6476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127</a:t>
            </a:fld>
            <a:endParaRPr lang="en-US"/>
          </a:p>
        </p:txBody>
      </p:sp>
    </p:spTree>
    <p:extLst>
      <p:ext uri="{BB962C8B-B14F-4D97-AF65-F5344CB8AC3E}">
        <p14:creationId xmlns:p14="http://schemas.microsoft.com/office/powerpoint/2010/main" val="27615711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81000" y="274638"/>
            <a:ext cx="8458200" cy="1143000"/>
          </a:xfrm>
        </p:spPr>
        <p:txBody>
          <a:bodyPr>
            <a:normAutofit/>
          </a:bodyPr>
          <a:lstStyle/>
          <a:p>
            <a:r>
              <a:rPr lang="en-US" sz="2900" dirty="0">
                <a:solidFill>
                  <a:srgbClr val="FFC000"/>
                </a:solidFill>
                <a:latin typeface="+mn-lt"/>
              </a:rPr>
              <a:t>Case 7</a:t>
            </a:r>
            <a:r>
              <a:rPr lang="en-US" sz="2900" dirty="0" smtClean="0">
                <a:solidFill>
                  <a:srgbClr val="FFC000"/>
                </a:solidFill>
                <a:latin typeface="+mn-lt"/>
              </a:rPr>
              <a:t>: </a:t>
            </a:r>
            <a:r>
              <a:rPr lang="en-US" sz="2900" dirty="0">
                <a:solidFill>
                  <a:srgbClr val="FFC000"/>
                </a:solidFill>
                <a:latin typeface="+mn-lt"/>
              </a:rPr>
              <a:t>Poorly Controlled Type 2 Diabetes on OHA </a:t>
            </a:r>
          </a:p>
        </p:txBody>
      </p:sp>
      <p:sp>
        <p:nvSpPr>
          <p:cNvPr id="27653" name="Rectangle 5"/>
          <p:cNvSpPr>
            <a:spLocks noGrp="1" noChangeArrowheads="1"/>
          </p:cNvSpPr>
          <p:nvPr>
            <p:ph idx="1"/>
          </p:nvPr>
        </p:nvSpPr>
        <p:spPr/>
        <p:txBody>
          <a:bodyPr>
            <a:normAutofit/>
          </a:bodyPr>
          <a:lstStyle/>
          <a:p>
            <a:pPr>
              <a:spcBef>
                <a:spcPct val="30000"/>
              </a:spcBef>
              <a:buClr>
                <a:srgbClr val="C00000"/>
              </a:buClr>
              <a:buSzPct val="107000"/>
            </a:pPr>
            <a:r>
              <a:rPr lang="en-US" sz="2500" dirty="0"/>
              <a:t>46-year-old Indian man with diabetes since age 33, on max doses of </a:t>
            </a:r>
            <a:r>
              <a:rPr lang="en-US" sz="2500" dirty="0" err="1" smtClean="0"/>
              <a:t>Pioiglitazone</a:t>
            </a:r>
            <a:r>
              <a:rPr lang="en-US" sz="2500" dirty="0"/>
              <a:t>, </a:t>
            </a:r>
            <a:r>
              <a:rPr lang="en-US" sz="2500" dirty="0" err="1"/>
              <a:t>glyburide</a:t>
            </a:r>
            <a:r>
              <a:rPr lang="en-US" sz="2500" dirty="0"/>
              <a:t> and </a:t>
            </a:r>
            <a:r>
              <a:rPr lang="en-US" sz="2500" dirty="0" err="1"/>
              <a:t>metformin</a:t>
            </a:r>
            <a:r>
              <a:rPr lang="en-US" sz="2500" dirty="0"/>
              <a:t>; diet balanced; daily exercise</a:t>
            </a:r>
          </a:p>
          <a:p>
            <a:pPr>
              <a:spcBef>
                <a:spcPct val="30000"/>
              </a:spcBef>
              <a:buClr>
                <a:srgbClr val="C00000"/>
              </a:buClr>
              <a:buSzPct val="107000"/>
            </a:pPr>
            <a:r>
              <a:rPr lang="en-US" sz="2500" dirty="0"/>
              <a:t>Current exam:</a:t>
            </a:r>
          </a:p>
          <a:p>
            <a:pPr lvl="1">
              <a:spcBef>
                <a:spcPct val="30000"/>
              </a:spcBef>
              <a:buClr>
                <a:srgbClr val="C00000"/>
              </a:buClr>
              <a:buSzPct val="101000"/>
              <a:buFont typeface="Arial" pitchFamily="34" charset="0"/>
              <a:buChar char="•"/>
            </a:pPr>
            <a:r>
              <a:rPr lang="en-US" sz="2500" dirty="0" smtClean="0"/>
              <a:t>BMI </a:t>
            </a:r>
            <a:r>
              <a:rPr lang="en-US" sz="2500" dirty="0"/>
              <a:t>24 </a:t>
            </a:r>
          </a:p>
          <a:p>
            <a:pPr lvl="1">
              <a:spcBef>
                <a:spcPct val="30000"/>
              </a:spcBef>
              <a:buClr>
                <a:srgbClr val="C00000"/>
              </a:buClr>
              <a:buSzPct val="101000"/>
              <a:buFont typeface="Arial" pitchFamily="34" charset="0"/>
              <a:buChar char="•"/>
            </a:pPr>
            <a:r>
              <a:rPr lang="en-US" sz="2500" dirty="0"/>
              <a:t>A1C 8.0%, Cr 1.1, </a:t>
            </a:r>
          </a:p>
          <a:p>
            <a:pPr>
              <a:spcBef>
                <a:spcPct val="30000"/>
              </a:spcBef>
              <a:buClr>
                <a:srgbClr val="C00000"/>
              </a:buClr>
              <a:buSzPct val="106000"/>
            </a:pPr>
            <a:r>
              <a:rPr lang="en-US" sz="2500" dirty="0"/>
              <a:t>Current complications:</a:t>
            </a:r>
          </a:p>
          <a:p>
            <a:pPr lvl="1">
              <a:spcBef>
                <a:spcPct val="30000"/>
              </a:spcBef>
              <a:buClr>
                <a:srgbClr val="C00000"/>
              </a:buClr>
              <a:buSzPct val="99000"/>
            </a:pPr>
            <a:r>
              <a:rPr lang="en-US" sz="2500" dirty="0" err="1"/>
              <a:t>Vitrectomy</a:t>
            </a:r>
            <a:r>
              <a:rPr lang="en-US" sz="2500" dirty="0"/>
              <a:t> </a:t>
            </a:r>
            <a:r>
              <a:rPr lang="en-US" sz="2500" dirty="0" smtClean="0"/>
              <a:t>, </a:t>
            </a:r>
            <a:r>
              <a:rPr lang="en-US" sz="2500" dirty="0" err="1"/>
              <a:t>proteinuria</a:t>
            </a:r>
            <a:r>
              <a:rPr lang="en-US" sz="2500" dirty="0"/>
              <a:t>, </a:t>
            </a:r>
            <a:r>
              <a:rPr lang="en-US" sz="2500" dirty="0" err="1"/>
              <a:t>hyperlipidemia</a:t>
            </a:r>
            <a:endParaRPr lang="en-US" sz="2500" dirty="0"/>
          </a:p>
        </p:txBody>
      </p:sp>
      <p:sp>
        <p:nvSpPr>
          <p:cNvPr id="2" name="Date Placeholder 1"/>
          <p:cNvSpPr>
            <a:spLocks noGrp="1"/>
          </p:cNvSpPr>
          <p:nvPr>
            <p:ph type="dt" sz="half" idx="10"/>
          </p:nvPr>
        </p:nvSpPr>
        <p:spPr/>
        <p:txBody>
          <a:bodyPr/>
          <a:lstStyle/>
          <a:p>
            <a:fld id="{8F56443A-1C67-4B4B-9500-B5B60D54F431}"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128</a:t>
            </a:fld>
            <a:endParaRPr lang="en-US"/>
          </a:p>
        </p:txBody>
      </p:sp>
    </p:spTree>
    <p:extLst>
      <p:ext uri="{BB962C8B-B14F-4D97-AF65-F5344CB8AC3E}">
        <p14:creationId xmlns:p14="http://schemas.microsoft.com/office/powerpoint/2010/main" val="38305494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74638"/>
            <a:ext cx="8229600" cy="1143000"/>
          </a:xfrm>
        </p:spPr>
        <p:txBody>
          <a:bodyPr>
            <a:normAutofit/>
          </a:bodyPr>
          <a:lstStyle/>
          <a:p>
            <a:r>
              <a:rPr lang="en-US" sz="2900" dirty="0">
                <a:solidFill>
                  <a:srgbClr val="FFC000"/>
                </a:solidFill>
              </a:rPr>
              <a:t>Case 7</a:t>
            </a:r>
            <a:r>
              <a:rPr lang="en-US" sz="2900" dirty="0" smtClean="0">
                <a:solidFill>
                  <a:srgbClr val="FFC000"/>
                </a:solidFill>
              </a:rPr>
              <a:t>: </a:t>
            </a:r>
            <a:r>
              <a:rPr lang="en-US" sz="2900" dirty="0">
                <a:solidFill>
                  <a:srgbClr val="FFC000"/>
                </a:solidFill>
              </a:rPr>
              <a:t>Poorly Controlled Type 2 Diabetes on OHA</a:t>
            </a:r>
          </a:p>
        </p:txBody>
      </p:sp>
      <p:sp>
        <p:nvSpPr>
          <p:cNvPr id="28677" name="Rectangle 5"/>
          <p:cNvSpPr>
            <a:spLocks noGrp="1" noChangeArrowheads="1"/>
          </p:cNvSpPr>
          <p:nvPr>
            <p:ph idx="1"/>
          </p:nvPr>
        </p:nvSpPr>
        <p:spPr/>
        <p:txBody>
          <a:bodyPr>
            <a:normAutofit lnSpcReduction="10000"/>
          </a:bodyPr>
          <a:lstStyle/>
          <a:p>
            <a:pPr>
              <a:spcBef>
                <a:spcPct val="30000"/>
              </a:spcBef>
              <a:buClr>
                <a:srgbClr val="C00000"/>
              </a:buClr>
              <a:buSzPct val="113000"/>
              <a:buFont typeface="Arial" pitchFamily="34" charset="0"/>
              <a:buChar char="•"/>
            </a:pPr>
            <a:r>
              <a:rPr lang="en-US" dirty="0"/>
              <a:t>A1C 8.0%; SMBG 1/d; </a:t>
            </a:r>
            <a:r>
              <a:rPr lang="en-US" dirty="0" err="1"/>
              <a:t>avg</a:t>
            </a:r>
            <a:r>
              <a:rPr lang="en-US" dirty="0"/>
              <a:t> 110 mg/</a:t>
            </a:r>
            <a:r>
              <a:rPr lang="en-US" dirty="0" err="1"/>
              <a:t>dL</a:t>
            </a:r>
            <a:r>
              <a:rPr lang="en-US" dirty="0"/>
              <a:t> fasting; random BG 300 after breakfast</a:t>
            </a:r>
          </a:p>
          <a:p>
            <a:pPr>
              <a:spcBef>
                <a:spcPct val="30000"/>
              </a:spcBef>
              <a:buClr>
                <a:srgbClr val="C00000"/>
              </a:buClr>
              <a:buSzPct val="113000"/>
              <a:buFont typeface="Arial" pitchFamily="34" charset="0"/>
              <a:buChar char="•"/>
            </a:pPr>
            <a:r>
              <a:rPr lang="en-US" dirty="0"/>
              <a:t>What treatment do you recommend?</a:t>
            </a:r>
          </a:p>
          <a:p>
            <a:pPr marL="863600" lvl="1" indent="-406400">
              <a:spcBef>
                <a:spcPct val="30000"/>
              </a:spcBef>
              <a:buClr>
                <a:schemeClr val="tx1"/>
              </a:buClr>
              <a:buFontTx/>
              <a:buAutoNum type="arabicPeriod"/>
            </a:pPr>
            <a:r>
              <a:rPr lang="en-US" dirty="0"/>
              <a:t>Basal insulin morning (~10 U)</a:t>
            </a:r>
          </a:p>
          <a:p>
            <a:pPr marL="863600" lvl="1" indent="-406400">
              <a:spcBef>
                <a:spcPct val="30000"/>
              </a:spcBef>
              <a:buClr>
                <a:schemeClr val="tx1"/>
              </a:buClr>
              <a:buFontTx/>
              <a:buAutoNum type="arabicPeriod"/>
            </a:pPr>
            <a:r>
              <a:rPr lang="en-US" dirty="0"/>
              <a:t>Premixed insulin morning (~10 U)</a:t>
            </a:r>
          </a:p>
          <a:p>
            <a:pPr marL="863600" lvl="1" indent="-406400">
              <a:spcBef>
                <a:spcPct val="30000"/>
              </a:spcBef>
              <a:buClr>
                <a:schemeClr val="tx1"/>
              </a:buClr>
              <a:buFontTx/>
              <a:buAutoNum type="arabicPeriod"/>
            </a:pPr>
            <a:r>
              <a:rPr lang="en-US" dirty="0"/>
              <a:t>Premixed insulin morning and evening (~5 U BID)</a:t>
            </a:r>
          </a:p>
          <a:p>
            <a:pPr marL="863600" lvl="1" indent="-406400">
              <a:spcBef>
                <a:spcPct val="30000"/>
              </a:spcBef>
              <a:buClr>
                <a:schemeClr val="tx1"/>
              </a:buClr>
              <a:buFontTx/>
              <a:buAutoNum type="arabicPeriod"/>
            </a:pPr>
            <a:r>
              <a:rPr lang="en-US" dirty="0"/>
              <a:t>Bolus insulin with the largest meal (~5 U)</a:t>
            </a:r>
          </a:p>
          <a:p>
            <a:pPr marL="863600" lvl="1" indent="-406400">
              <a:spcBef>
                <a:spcPct val="30000"/>
              </a:spcBef>
              <a:buClr>
                <a:schemeClr val="tx1"/>
              </a:buClr>
              <a:buFontTx/>
              <a:buAutoNum type="arabicPeriod"/>
            </a:pPr>
            <a:r>
              <a:rPr lang="en-US" dirty="0"/>
              <a:t>Starch blocker or </a:t>
            </a:r>
            <a:r>
              <a:rPr lang="en-US" dirty="0" err="1"/>
              <a:t>glinide</a:t>
            </a:r>
            <a:r>
              <a:rPr lang="en-US" dirty="0"/>
              <a:t> (</a:t>
            </a:r>
            <a:r>
              <a:rPr lang="en-US" dirty="0" err="1"/>
              <a:t>repaglinide</a:t>
            </a:r>
            <a:r>
              <a:rPr lang="en-US" dirty="0"/>
              <a:t> or </a:t>
            </a:r>
            <a:r>
              <a:rPr lang="en-US" dirty="0" err="1"/>
              <a:t>nateglinide</a:t>
            </a:r>
            <a:r>
              <a:rPr lang="en-US" dirty="0"/>
              <a:t>)</a:t>
            </a:r>
          </a:p>
        </p:txBody>
      </p:sp>
      <p:sp>
        <p:nvSpPr>
          <p:cNvPr id="2" name="Date Placeholder 1"/>
          <p:cNvSpPr>
            <a:spLocks noGrp="1"/>
          </p:cNvSpPr>
          <p:nvPr>
            <p:ph type="dt" sz="half" idx="10"/>
          </p:nvPr>
        </p:nvSpPr>
        <p:spPr/>
        <p:txBody>
          <a:bodyPr/>
          <a:lstStyle/>
          <a:p>
            <a:fld id="{ACA87913-6901-4D6A-8CE2-A91E69C1731F}"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129</a:t>
            </a:fld>
            <a:endParaRPr lang="en-US"/>
          </a:p>
        </p:txBody>
      </p:sp>
    </p:spTree>
    <p:extLst>
      <p:ext uri="{BB962C8B-B14F-4D97-AF65-F5344CB8AC3E}">
        <p14:creationId xmlns:p14="http://schemas.microsoft.com/office/powerpoint/2010/main" val="334009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dirty="0" smtClean="0"/>
              <a:t>ADA 2014</a:t>
            </a:r>
          </a:p>
        </p:txBody>
      </p:sp>
      <p:sp>
        <p:nvSpPr>
          <p:cNvPr id="184323" name="Content Placeholder 2"/>
          <p:cNvSpPr>
            <a:spLocks noGrp="1"/>
          </p:cNvSpPr>
          <p:nvPr>
            <p:ph idx="1"/>
          </p:nvPr>
        </p:nvSpPr>
        <p:spPr/>
        <p:txBody>
          <a:bodyPr/>
          <a:lstStyle/>
          <a:p>
            <a:pPr eaLnBrk="1" hangingPunct="1"/>
            <a:r>
              <a:rPr lang="en-US" smtClean="0">
                <a:solidFill>
                  <a:srgbClr val="FFFF00"/>
                </a:solidFill>
              </a:rPr>
              <a:t>Less stringent A1C goals </a:t>
            </a:r>
            <a:r>
              <a:rPr lang="en-US" smtClean="0"/>
              <a:t>(such as ,8%) may be appropriate for patients with a history of severe hypoglycemia, limited life expectancy, advanced microvascular or macrovascular complications, and extensive comorbid conditions and for those with longstanding diabetes</a:t>
            </a:r>
          </a:p>
        </p:txBody>
      </p:sp>
      <p:sp>
        <p:nvSpPr>
          <p:cNvPr id="2" name="Date Placeholder 1"/>
          <p:cNvSpPr>
            <a:spLocks noGrp="1"/>
          </p:cNvSpPr>
          <p:nvPr>
            <p:ph type="dt" sz="half" idx="10"/>
          </p:nvPr>
        </p:nvSpPr>
        <p:spPr/>
        <p:txBody>
          <a:bodyPr/>
          <a:lstStyle/>
          <a:p>
            <a:fld id="{FFB46EFC-71F9-4055-AD35-475BFE5EB099}"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13</a:t>
            </a:fld>
            <a:endParaRPr lang="en-US"/>
          </a:p>
        </p:txBody>
      </p:sp>
    </p:spTree>
    <p:extLst>
      <p:ext uri="{BB962C8B-B14F-4D97-AF65-F5344CB8AC3E}">
        <p14:creationId xmlns:p14="http://schemas.microsoft.com/office/powerpoint/2010/main" val="719891650"/>
      </p:ext>
    </p:extLst>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819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 y="1371600"/>
            <a:ext cx="8599488" cy="4600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8E59988-A34E-42F7-825C-4F29F19F03D0}"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130</a:t>
            </a:fld>
            <a:endParaRPr lang="en-US"/>
          </a:p>
        </p:txBody>
      </p:sp>
    </p:spTree>
    <p:extLst>
      <p:ext uri="{BB962C8B-B14F-4D97-AF65-F5344CB8AC3E}">
        <p14:creationId xmlns:p14="http://schemas.microsoft.com/office/powerpoint/2010/main" val="14441626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Conclusion </a:t>
            </a:r>
          </a:p>
        </p:txBody>
      </p:sp>
      <p:sp>
        <p:nvSpPr>
          <p:cNvPr id="82947" name="Content Placeholder 2"/>
          <p:cNvSpPr>
            <a:spLocks noGrp="1"/>
          </p:cNvSpPr>
          <p:nvPr>
            <p:ph idx="1"/>
          </p:nvPr>
        </p:nvSpPr>
        <p:spPr/>
        <p:txBody>
          <a:bodyPr/>
          <a:lstStyle/>
          <a:p>
            <a:r>
              <a:rPr lang="en-US" sz="2800" dirty="0" smtClean="0"/>
              <a:t>The reduced frequency of insulin injections and glucose monitoring, associated with its inherent simplicity, has led to put the basal insulin regimen as the first option in initiating insulin therapy in recent guidelines .</a:t>
            </a:r>
          </a:p>
          <a:p>
            <a:r>
              <a:rPr lang="en-US" sz="2800" dirty="0" smtClean="0"/>
              <a:t>Basal insulin was unable for reaching the &lt;7% HbA1c target in </a:t>
            </a:r>
            <a:r>
              <a:rPr lang="en-US" sz="2800" dirty="0" smtClean="0">
                <a:solidFill>
                  <a:srgbClr val="FF0000"/>
                </a:solidFill>
              </a:rPr>
              <a:t>about 60% of patients starting with basal insulin.</a:t>
            </a:r>
          </a:p>
        </p:txBody>
      </p:sp>
      <p:sp>
        <p:nvSpPr>
          <p:cNvPr id="4" name="Footer Placeholder 3"/>
          <p:cNvSpPr>
            <a:spLocks noGrp="1"/>
          </p:cNvSpPr>
          <p:nvPr>
            <p:ph type="ftr" sz="quarter" idx="11"/>
          </p:nvPr>
        </p:nvSpPr>
        <p:spPr/>
        <p:txBody>
          <a:bodyPr/>
          <a:lstStyle/>
          <a:p>
            <a:pPr>
              <a:defRPr/>
            </a:pPr>
            <a:endParaRPr lang="en-US"/>
          </a:p>
        </p:txBody>
      </p:sp>
      <p:sp>
        <p:nvSpPr>
          <p:cNvPr id="2" name="Date Placeholder 1"/>
          <p:cNvSpPr>
            <a:spLocks noGrp="1"/>
          </p:cNvSpPr>
          <p:nvPr>
            <p:ph type="dt" sz="half" idx="10"/>
          </p:nvPr>
        </p:nvSpPr>
        <p:spPr/>
        <p:txBody>
          <a:bodyPr/>
          <a:lstStyle/>
          <a:p>
            <a:fld id="{296E429F-113F-483A-8BD9-B5DBE4F2CBEA}"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131</a:t>
            </a:fld>
            <a:endParaRPr lang="en-US"/>
          </a:p>
        </p:txBody>
      </p:sp>
    </p:spTree>
    <p:extLst>
      <p:ext uri="{BB962C8B-B14F-4D97-AF65-F5344CB8AC3E}">
        <p14:creationId xmlns:p14="http://schemas.microsoft.com/office/powerpoint/2010/main" val="2624324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Conclusion </a:t>
            </a:r>
          </a:p>
        </p:txBody>
      </p:sp>
      <p:sp>
        <p:nvSpPr>
          <p:cNvPr id="83971" name="Content Placeholder 2"/>
          <p:cNvSpPr>
            <a:spLocks noGrp="1"/>
          </p:cNvSpPr>
          <p:nvPr>
            <p:ph idx="1"/>
          </p:nvPr>
        </p:nvSpPr>
        <p:spPr/>
        <p:txBody>
          <a:bodyPr/>
          <a:lstStyle/>
          <a:p>
            <a:r>
              <a:rPr lang="en-US" smtClean="0">
                <a:latin typeface="AdvP101DC5"/>
              </a:rPr>
              <a:t>The  escalation in insulin regimens (from the simple basal to the complex basal-bolus) may result in a further gain of success rate, ranging roughly from </a:t>
            </a:r>
            <a:r>
              <a:rPr lang="en-US" sz="4800" smtClean="0">
                <a:latin typeface="AdvP101DC5"/>
              </a:rPr>
              <a:t>12% to 14%, which still leaves many patients not at goal???</a:t>
            </a:r>
            <a:endParaRPr lang="en-US" sz="4800" smtClean="0"/>
          </a:p>
        </p:txBody>
      </p:sp>
      <p:sp>
        <p:nvSpPr>
          <p:cNvPr id="4" name="Footer Placeholder 3"/>
          <p:cNvSpPr>
            <a:spLocks noGrp="1"/>
          </p:cNvSpPr>
          <p:nvPr>
            <p:ph type="ftr" sz="quarter" idx="11"/>
          </p:nvPr>
        </p:nvSpPr>
        <p:spPr/>
        <p:txBody>
          <a:bodyPr/>
          <a:lstStyle/>
          <a:p>
            <a:pPr>
              <a:defRPr/>
            </a:pPr>
            <a:endParaRPr lang="en-US" dirty="0"/>
          </a:p>
        </p:txBody>
      </p:sp>
      <p:sp>
        <p:nvSpPr>
          <p:cNvPr id="2" name="Date Placeholder 1"/>
          <p:cNvSpPr>
            <a:spLocks noGrp="1"/>
          </p:cNvSpPr>
          <p:nvPr>
            <p:ph type="dt" sz="half" idx="10"/>
          </p:nvPr>
        </p:nvSpPr>
        <p:spPr/>
        <p:txBody>
          <a:bodyPr/>
          <a:lstStyle/>
          <a:p>
            <a:fld id="{F1454AFF-B98D-46F0-BA09-B8A62FD7367E}"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132</a:t>
            </a:fld>
            <a:endParaRPr lang="en-US"/>
          </a:p>
        </p:txBody>
      </p:sp>
    </p:spTree>
    <p:extLst>
      <p:ext uri="{BB962C8B-B14F-4D97-AF65-F5344CB8AC3E}">
        <p14:creationId xmlns:p14="http://schemas.microsoft.com/office/powerpoint/2010/main" val="2787367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74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711200" y="228600"/>
            <a:ext cx="72469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mtClean="0">
                <a:solidFill>
                  <a:prstClr val="white"/>
                </a:solidFill>
                <a:cs typeface="+mn-cs"/>
              </a:rPr>
              <a:t>Failure to find benefit may have related to the A1C levels tested:</a:t>
            </a:r>
          </a:p>
          <a:p>
            <a:pPr eaLnBrk="1" hangingPunct="1">
              <a:defRPr/>
            </a:pPr>
            <a:endParaRPr lang="en-US" sz="1100" smtClean="0">
              <a:solidFill>
                <a:prstClr val="white"/>
              </a:solidFill>
              <a:cs typeface="+mn-cs"/>
            </a:endParaRPr>
          </a:p>
          <a:p>
            <a:pPr eaLnBrk="1" hangingPunct="1">
              <a:defRPr/>
            </a:pPr>
            <a:r>
              <a:rPr lang="en-US" smtClean="0">
                <a:solidFill>
                  <a:prstClr val="white"/>
                </a:solidFill>
                <a:cs typeface="+mn-cs"/>
              </a:rPr>
              <a:t>			6.4% vs. 7.5%	6.3% vs. 7.0%	6.9% vs. 8.5%</a:t>
            </a:r>
          </a:p>
        </p:txBody>
      </p:sp>
      <p:sp>
        <p:nvSpPr>
          <p:cNvPr id="21508" name="TextBox 3"/>
          <p:cNvSpPr txBox="1">
            <a:spLocks noChangeArrowheads="1"/>
          </p:cNvSpPr>
          <p:nvPr/>
        </p:nvSpPr>
        <p:spPr bwMode="auto">
          <a:xfrm>
            <a:off x="439738" y="6096000"/>
            <a:ext cx="819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200" smtClean="0">
                <a:solidFill>
                  <a:prstClr val="white"/>
                </a:solidFill>
                <a:cs typeface="+mn-cs"/>
              </a:rPr>
              <a:t>Sklyer JS, et al. Intentive glycemic control and the prevention of cardiovascular events. A position statement of the ADA/ACC/AHA. Diabetes Care 2009;32:187-92.</a:t>
            </a:r>
          </a:p>
        </p:txBody>
      </p:sp>
      <p:pic>
        <p:nvPicPr>
          <p:cNvPr id="181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601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08000" y="52578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sz="1800" smtClean="0">
                <a:solidFill>
                  <a:prstClr val="white"/>
                </a:solidFill>
                <a:cs typeface="+mn-cs"/>
              </a:rPr>
              <a:t>So hyperglycemia matters to the heart but intense control (A1C &lt; 7%)  provides little additional benefit over moderate control (A1C 7-8%)</a:t>
            </a:r>
          </a:p>
        </p:txBody>
      </p:sp>
      <p:sp>
        <p:nvSpPr>
          <p:cNvPr id="7" name="Oval 6"/>
          <p:cNvSpPr/>
          <p:nvPr/>
        </p:nvSpPr>
        <p:spPr>
          <a:xfrm>
            <a:off x="2743200" y="4800600"/>
            <a:ext cx="1219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endParaRPr>
          </a:p>
        </p:txBody>
      </p:sp>
      <p:sp>
        <p:nvSpPr>
          <p:cNvPr id="8" name="Oval 7"/>
          <p:cNvSpPr/>
          <p:nvPr/>
        </p:nvSpPr>
        <p:spPr>
          <a:xfrm>
            <a:off x="4572000" y="4800600"/>
            <a:ext cx="1219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endParaRPr>
          </a:p>
        </p:txBody>
      </p:sp>
      <p:sp>
        <p:nvSpPr>
          <p:cNvPr id="9" name="Oval 8"/>
          <p:cNvSpPr/>
          <p:nvPr/>
        </p:nvSpPr>
        <p:spPr>
          <a:xfrm>
            <a:off x="6807200" y="4800600"/>
            <a:ext cx="1219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endParaRPr>
          </a:p>
        </p:txBody>
      </p:sp>
      <p:sp>
        <p:nvSpPr>
          <p:cNvPr id="2" name="Date Placeholder 1"/>
          <p:cNvSpPr>
            <a:spLocks noGrp="1"/>
          </p:cNvSpPr>
          <p:nvPr>
            <p:ph type="dt" sz="half" idx="10"/>
          </p:nvPr>
        </p:nvSpPr>
        <p:spPr/>
        <p:txBody>
          <a:bodyPr/>
          <a:lstStyle/>
          <a:p>
            <a:fld id="{1F69CA31-D6A8-4DE3-AA91-530E792698FF}"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14</a:t>
            </a:fld>
            <a:endParaRPr lang="en-US"/>
          </a:p>
        </p:txBody>
      </p:sp>
    </p:spTree>
    <p:extLst>
      <p:ext uri="{BB962C8B-B14F-4D97-AF65-F5344CB8AC3E}">
        <p14:creationId xmlns:p14="http://schemas.microsoft.com/office/powerpoint/2010/main" val="484539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smtClean="0"/>
              <a:t>Point to remember</a:t>
            </a:r>
          </a:p>
        </p:txBody>
      </p:sp>
      <p:sp>
        <p:nvSpPr>
          <p:cNvPr id="185347" name="Content Placeholder 2"/>
          <p:cNvSpPr>
            <a:spLocks noGrp="1"/>
          </p:cNvSpPr>
          <p:nvPr>
            <p:ph idx="1"/>
          </p:nvPr>
        </p:nvSpPr>
        <p:spPr>
          <a:xfrm>
            <a:off x="533400" y="2322513"/>
            <a:ext cx="8229600" cy="4525962"/>
          </a:xfrm>
        </p:spPr>
        <p:txBody>
          <a:bodyPr/>
          <a:lstStyle/>
          <a:p>
            <a:pPr eaLnBrk="1" hangingPunct="1"/>
            <a:r>
              <a:rPr lang="en-US" smtClean="0"/>
              <a:t>Negative results of The ACCORD trial , the ADVANCE TRIAL , the VADT TRIAL, </a:t>
            </a:r>
            <a:r>
              <a:rPr lang="en-US" smtClean="0">
                <a:solidFill>
                  <a:srgbClr val="FFFF00"/>
                </a:solidFill>
              </a:rPr>
              <a:t>does not mean</a:t>
            </a:r>
            <a:r>
              <a:rPr lang="en-US" smtClean="0"/>
              <a:t> that glucose control does not have an effect</a:t>
            </a:r>
          </a:p>
        </p:txBody>
      </p:sp>
      <p:sp>
        <p:nvSpPr>
          <p:cNvPr id="2" name="Date Placeholder 1"/>
          <p:cNvSpPr>
            <a:spLocks noGrp="1"/>
          </p:cNvSpPr>
          <p:nvPr>
            <p:ph type="dt" sz="half" idx="10"/>
          </p:nvPr>
        </p:nvSpPr>
        <p:spPr/>
        <p:txBody>
          <a:bodyPr/>
          <a:lstStyle/>
          <a:p>
            <a:fld id="{03FE510E-A9BD-4CB5-8505-47352A6F199E}"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15</a:t>
            </a:fld>
            <a:endParaRPr lang="en-US"/>
          </a:p>
        </p:txBody>
      </p:sp>
    </p:spTree>
    <p:extLst>
      <p:ext uri="{BB962C8B-B14F-4D97-AF65-F5344CB8AC3E}">
        <p14:creationId xmlns:p14="http://schemas.microsoft.com/office/powerpoint/2010/main" val="33116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7200" cy="990600"/>
          </a:xfrm>
        </p:spPr>
        <p:txBody>
          <a:bodyPr>
            <a:normAutofit fontScale="90000"/>
          </a:bodyPr>
          <a:lstStyle/>
          <a:p>
            <a:r>
              <a:rPr lang="en-US" dirty="0" smtClean="0"/>
              <a:t>28.7 ×  </a:t>
            </a:r>
            <a:r>
              <a:rPr lang="en-US" dirty="0" smtClean="0">
                <a:solidFill>
                  <a:srgbClr val="FF0000"/>
                </a:solidFill>
              </a:rPr>
              <a:t>9 </a:t>
            </a:r>
            <a:r>
              <a:rPr lang="en-US" dirty="0" smtClean="0"/>
              <a:t>− 46.7 = 211.6 ≈ 212 mg/dl</a:t>
            </a:r>
            <a:endParaRPr lang="en-US" dirty="0"/>
          </a:p>
        </p:txBody>
      </p:sp>
      <p:pic>
        <p:nvPicPr>
          <p:cNvPr id="217090" name="Picture 2"/>
          <p:cNvPicPr>
            <a:picLocks noGrp="1" noChangeAspect="1" noChangeArrowheads="1"/>
          </p:cNvPicPr>
          <p:nvPr>
            <p:ph sz="half" idx="1"/>
          </p:nvPr>
        </p:nvPicPr>
        <p:blipFill>
          <a:blip r:embed="rId2"/>
          <a:srcRect/>
          <a:stretch>
            <a:fillRect/>
          </a:stretch>
        </p:blipFill>
        <p:spPr bwMode="auto">
          <a:xfrm>
            <a:off x="304800" y="1219200"/>
            <a:ext cx="4191000" cy="5410200"/>
          </a:xfrm>
          <a:prstGeom prst="rect">
            <a:avLst/>
          </a:prstGeom>
          <a:noFill/>
          <a:ln w="9525">
            <a:noFill/>
            <a:miter lim="800000"/>
            <a:headEnd/>
            <a:tailEnd/>
          </a:ln>
          <a:effectLst/>
        </p:spPr>
      </p:pic>
      <p:pic>
        <p:nvPicPr>
          <p:cNvPr id="217091" name="Picture 3"/>
          <p:cNvPicPr>
            <a:picLocks noGrp="1" noChangeAspect="1" noChangeArrowheads="1"/>
          </p:cNvPicPr>
          <p:nvPr>
            <p:ph sz="half" idx="2"/>
          </p:nvPr>
        </p:nvPicPr>
        <p:blipFill>
          <a:blip r:embed="rId3"/>
          <a:srcRect/>
          <a:stretch>
            <a:fillRect/>
          </a:stretch>
        </p:blipFill>
        <p:spPr bwMode="auto">
          <a:xfrm>
            <a:off x="4724400" y="1981200"/>
            <a:ext cx="4267200" cy="3410116"/>
          </a:xfrm>
          <a:prstGeom prst="rect">
            <a:avLst/>
          </a:prstGeom>
          <a:noFill/>
          <a:ln w="9525">
            <a:noFill/>
            <a:miter lim="800000"/>
            <a:headEnd/>
            <a:tailEnd/>
          </a:ln>
          <a:effectLst/>
        </p:spPr>
      </p:pic>
      <p:sp>
        <p:nvSpPr>
          <p:cNvPr id="6" name="Oval 5"/>
          <p:cNvSpPr/>
          <p:nvPr/>
        </p:nvSpPr>
        <p:spPr>
          <a:xfrm>
            <a:off x="2438400" y="36576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533400" y="4038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3810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53340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5715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7AA5D4D-9CDD-428A-A1D7-D5468147C90D}"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16</a:t>
            </a:fld>
            <a:endParaRPr lang="en-US"/>
          </a:p>
        </p:txBody>
      </p:sp>
    </p:spTree>
    <p:extLst>
      <p:ext uri="{BB962C8B-B14F-4D97-AF65-F5344CB8AC3E}">
        <p14:creationId xmlns:p14="http://schemas.microsoft.com/office/powerpoint/2010/main" val="185384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Third line agent?</a:t>
            </a:r>
            <a:endParaRPr lang="en-US" sz="5400" b="1" dirty="0"/>
          </a:p>
        </p:txBody>
      </p:sp>
      <p:sp>
        <p:nvSpPr>
          <p:cNvPr id="3" name="Content Placeholder 2"/>
          <p:cNvSpPr>
            <a:spLocks noGrp="1"/>
          </p:cNvSpPr>
          <p:nvPr>
            <p:ph idx="1"/>
          </p:nvPr>
        </p:nvSpPr>
        <p:spPr>
          <a:xfrm>
            <a:off x="500034" y="1928802"/>
            <a:ext cx="8229600" cy="4525963"/>
          </a:xfrm>
        </p:spPr>
        <p:txBody>
          <a:bodyPr/>
          <a:lstStyle/>
          <a:p>
            <a:r>
              <a:rPr lang="en-US" dirty="0" smtClean="0"/>
              <a:t>Oral agent (Triple therapy)</a:t>
            </a:r>
          </a:p>
          <a:p>
            <a:endParaRPr lang="en-US" dirty="0" smtClean="0"/>
          </a:p>
          <a:p>
            <a:r>
              <a:rPr lang="en-US" u="sng" dirty="0" smtClean="0">
                <a:solidFill>
                  <a:srgbClr val="FFFF00"/>
                </a:solidFill>
              </a:rPr>
              <a:t>Different insulin regimens</a:t>
            </a:r>
            <a:endParaRPr lang="en-US" u="sng" dirty="0">
              <a:solidFill>
                <a:srgbClr val="FFFF00"/>
              </a:solidFill>
            </a:endParaRPr>
          </a:p>
        </p:txBody>
      </p:sp>
      <p:sp>
        <p:nvSpPr>
          <p:cNvPr id="4" name="Date Placeholder 3"/>
          <p:cNvSpPr>
            <a:spLocks noGrp="1"/>
          </p:cNvSpPr>
          <p:nvPr>
            <p:ph type="dt" sz="half" idx="10"/>
          </p:nvPr>
        </p:nvSpPr>
        <p:spPr/>
        <p:txBody>
          <a:bodyPr/>
          <a:lstStyle/>
          <a:p>
            <a:fld id="{70AA2396-4976-4450-83D8-A16CDE77F87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b="1" dirty="0"/>
              <a:t>Ideal Basal Insulin</a:t>
            </a:r>
          </a:p>
        </p:txBody>
      </p:sp>
      <p:sp>
        <p:nvSpPr>
          <p:cNvPr id="145411" name="Rectangle 3"/>
          <p:cNvSpPr>
            <a:spLocks noGrp="1" noChangeArrowheads="1"/>
          </p:cNvSpPr>
          <p:nvPr>
            <p:ph type="body" idx="1"/>
          </p:nvPr>
        </p:nvSpPr>
        <p:spPr/>
        <p:txBody>
          <a:bodyPr/>
          <a:lstStyle/>
          <a:p>
            <a:r>
              <a:rPr lang="en-US"/>
              <a:t>Closely mimic normal pancreatic basal insulin secretion</a:t>
            </a:r>
          </a:p>
          <a:p>
            <a:r>
              <a:rPr lang="en-US"/>
              <a:t>No distinct peak effect</a:t>
            </a:r>
          </a:p>
          <a:p>
            <a:r>
              <a:rPr lang="en-US"/>
              <a:t>Continued effect over 24 hours</a:t>
            </a:r>
          </a:p>
          <a:p>
            <a:r>
              <a:rPr lang="en-US"/>
              <a:t>Reduce nocturnal hypoglycemia</a:t>
            </a:r>
          </a:p>
          <a:p>
            <a:r>
              <a:rPr lang="en-US"/>
              <a:t>Once-daily administration for patient compliance</a:t>
            </a:r>
          </a:p>
          <a:p>
            <a:r>
              <a:rPr lang="en-US"/>
              <a:t>Predictable absorption pattern</a:t>
            </a:r>
          </a:p>
        </p:txBody>
      </p:sp>
      <p:sp>
        <p:nvSpPr>
          <p:cNvPr id="2" name="Date Placeholder 1"/>
          <p:cNvSpPr>
            <a:spLocks noGrp="1"/>
          </p:cNvSpPr>
          <p:nvPr>
            <p:ph type="dt" sz="half" idx="10"/>
          </p:nvPr>
        </p:nvSpPr>
        <p:spPr/>
        <p:txBody>
          <a:bodyPr/>
          <a:lstStyle/>
          <a:p>
            <a:fld id="{0344CE01-3C64-49CE-8072-D02D5A049B7B}"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18</a:t>
            </a:fld>
            <a:endParaRPr lang="en-US"/>
          </a:p>
        </p:txBody>
      </p:sp>
    </p:spTree>
    <p:extLst>
      <p:ext uri="{BB962C8B-B14F-4D97-AF65-F5344CB8AC3E}">
        <p14:creationId xmlns:p14="http://schemas.microsoft.com/office/powerpoint/2010/main" val="232494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228600" y="228600"/>
            <a:ext cx="8686800" cy="3019425"/>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31747" name="Rectangle 4"/>
          <p:cNvSpPr>
            <a:spLocks noChangeArrowheads="1"/>
          </p:cNvSpPr>
          <p:nvPr/>
        </p:nvSpPr>
        <p:spPr bwMode="auto">
          <a:xfrm>
            <a:off x="0" y="33194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solidFill>
                  <a:srgbClr val="FFFFFF"/>
                </a:solidFill>
                <a:ea typeface="ＭＳ Ｐゴシック" pitchFamily="34" charset="-128"/>
              </a:rPr>
              <a:t>From the Canadian Agency for Drugs and Technologies in Health,, </a:t>
            </a:r>
          </a:p>
        </p:txBody>
      </p:sp>
      <p:sp>
        <p:nvSpPr>
          <p:cNvPr id="31748" name="Rectangle 5"/>
          <p:cNvSpPr>
            <a:spLocks noChangeArrowheads="1"/>
          </p:cNvSpPr>
          <p:nvPr/>
        </p:nvSpPr>
        <p:spPr bwMode="auto">
          <a:xfrm>
            <a:off x="0" y="4191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latin typeface="Garamond" pitchFamily="18" charset="0"/>
                <a:ea typeface="ＭＳ Ｐゴシック" pitchFamily="34" charset="-128"/>
              </a:rPr>
              <a:t>Aim</a:t>
            </a:r>
            <a:r>
              <a:rPr lang="en-US" sz="3200" b="1" dirty="0">
                <a:solidFill>
                  <a:srgbClr val="FFFF00"/>
                </a:solidFill>
                <a:latin typeface="Garamond" pitchFamily="18" charset="0"/>
                <a:ea typeface="ＭＳ Ｐゴシック" pitchFamily="34" charset="-128"/>
              </a:rPr>
              <a:t>: </a:t>
            </a:r>
            <a:r>
              <a:rPr lang="en-US" sz="2800" dirty="0">
                <a:latin typeface="Garamond" pitchFamily="18" charset="0"/>
                <a:ea typeface="ＭＳ Ｐゴシック" pitchFamily="34" charset="-128"/>
              </a:rPr>
              <a:t>To compare the outcomes of insulin analogues with conventional </a:t>
            </a:r>
            <a:r>
              <a:rPr lang="en-US" sz="2800" dirty="0" err="1">
                <a:latin typeface="Garamond" pitchFamily="18" charset="0"/>
                <a:ea typeface="ＭＳ Ｐゴシック" pitchFamily="34" charset="-128"/>
              </a:rPr>
              <a:t>insulins</a:t>
            </a:r>
            <a:r>
              <a:rPr lang="en-US" sz="2800" dirty="0">
                <a:latin typeface="Garamond" pitchFamily="18" charset="0"/>
                <a:ea typeface="ＭＳ Ｐゴシック" pitchFamily="34" charset="-128"/>
              </a:rPr>
              <a:t> in the treatment of DM</a:t>
            </a:r>
            <a:r>
              <a:rPr lang="en-US" sz="2800" baseline="-25000" dirty="0">
                <a:latin typeface="Garamond" pitchFamily="18" charset="0"/>
                <a:ea typeface="ＭＳ Ｐゴシック" pitchFamily="34" charset="-128"/>
              </a:rPr>
              <a:t>1</a:t>
            </a:r>
            <a:r>
              <a:rPr lang="en-US" sz="2800" dirty="0">
                <a:latin typeface="Garamond" pitchFamily="18" charset="0"/>
                <a:ea typeface="ＭＳ Ｐゴシック" pitchFamily="34" charset="-128"/>
              </a:rPr>
              <a:t>, DM</a:t>
            </a:r>
            <a:r>
              <a:rPr lang="en-US" sz="2800" baseline="-25000" dirty="0">
                <a:latin typeface="Garamond" pitchFamily="18" charset="0"/>
                <a:ea typeface="ＭＳ Ｐゴシック" pitchFamily="34" charset="-128"/>
              </a:rPr>
              <a:t>2</a:t>
            </a:r>
            <a:r>
              <a:rPr lang="en-US" sz="2800" dirty="0">
                <a:latin typeface="Garamond" pitchFamily="18" charset="0"/>
                <a:ea typeface="ＭＳ Ｐゴシック" pitchFamily="34" charset="-128"/>
              </a:rPr>
              <a:t> and GDM</a:t>
            </a:r>
            <a:endParaRPr lang="en-US" sz="2400" dirty="0">
              <a:latin typeface="Garamond" pitchFamily="18" charset="0"/>
              <a:ea typeface="ＭＳ Ｐゴシック" pitchFamily="34" charset="-128"/>
            </a:endParaRPr>
          </a:p>
        </p:txBody>
      </p:sp>
      <p:sp>
        <p:nvSpPr>
          <p:cNvPr id="5" name="TextBox 4"/>
          <p:cNvSpPr txBox="1"/>
          <p:nvPr/>
        </p:nvSpPr>
        <p:spPr>
          <a:xfrm>
            <a:off x="2667000" y="6172200"/>
            <a:ext cx="2608263" cy="369888"/>
          </a:xfrm>
          <a:prstGeom prst="rect">
            <a:avLst/>
          </a:prstGeom>
          <a:noFill/>
        </p:spPr>
        <p:txBody>
          <a:bodyPr wrap="none">
            <a:spAutoFit/>
          </a:bodyPr>
          <a:lstStyle/>
          <a:p>
            <a:pPr>
              <a:defRPr/>
            </a:pPr>
            <a:r>
              <a:rPr lang="en-US" dirty="0">
                <a:latin typeface="Garamond" pitchFamily="18" charset="0"/>
                <a:cs typeface="Arial" charset="0"/>
              </a:rPr>
              <a:t>CMAJ 2009;180(4):385-97</a:t>
            </a:r>
            <a:endParaRPr lang="en-US" dirty="0">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2" name="Date Placeholder 1"/>
          <p:cNvSpPr>
            <a:spLocks noGrp="1"/>
          </p:cNvSpPr>
          <p:nvPr>
            <p:ph type="dt" sz="half" idx="10"/>
          </p:nvPr>
        </p:nvSpPr>
        <p:spPr/>
        <p:txBody>
          <a:bodyPr/>
          <a:lstStyle/>
          <a:p>
            <a:fld id="{2802BAC7-D1B9-4CF6-845C-CF978F8C4DF3}"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19</a:t>
            </a:fld>
            <a:endParaRPr lang="en-US"/>
          </a:p>
        </p:txBody>
      </p:sp>
    </p:spTree>
    <p:extLst>
      <p:ext uri="{BB962C8B-B14F-4D97-AF65-F5344CB8AC3E}">
        <p14:creationId xmlns:p14="http://schemas.microsoft.com/office/powerpoint/2010/main" val="36553141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357298"/>
            <a:ext cx="7772400" cy="1470025"/>
          </a:xfrm>
        </p:spPr>
        <p:txBody>
          <a:bodyPr>
            <a:normAutofit fontScale="90000"/>
          </a:bodyPr>
          <a:lstStyle/>
          <a:p>
            <a:r>
              <a:rPr lang="en-US" sz="4800" b="1" dirty="0" smtClean="0"/>
              <a:t>Insulin Therapy in Type 2 Diabetes</a:t>
            </a:r>
            <a:endParaRPr lang="en-US" sz="4800" b="1" dirty="0"/>
          </a:p>
        </p:txBody>
      </p:sp>
      <p:sp>
        <p:nvSpPr>
          <p:cNvPr id="3" name="Subtitle 2"/>
          <p:cNvSpPr>
            <a:spLocks noGrp="1"/>
          </p:cNvSpPr>
          <p:nvPr>
            <p:ph type="subTitle" idx="1"/>
          </p:nvPr>
        </p:nvSpPr>
        <p:spPr>
          <a:xfrm>
            <a:off x="928662" y="3357562"/>
            <a:ext cx="6400800" cy="1995486"/>
          </a:xfrm>
        </p:spPr>
        <p:txBody>
          <a:bodyPr>
            <a:normAutofit fontScale="62500" lnSpcReduction="20000"/>
          </a:bodyPr>
          <a:lstStyle/>
          <a:p>
            <a:pPr marL="274320" indent="-274320">
              <a:lnSpc>
                <a:spcPct val="80000"/>
              </a:lnSpc>
              <a:buClr>
                <a:schemeClr val="accent3"/>
              </a:buClr>
              <a:defRPr/>
            </a:pPr>
            <a:r>
              <a:rPr lang="en-US" dirty="0" err="1" smtClean="0">
                <a:solidFill>
                  <a:srgbClr val="FFFF00"/>
                </a:solidFill>
              </a:rPr>
              <a:t>Farzad</a:t>
            </a:r>
            <a:r>
              <a:rPr lang="en-US" dirty="0" smtClean="0">
                <a:solidFill>
                  <a:srgbClr val="FFFF00"/>
                </a:solidFill>
              </a:rPr>
              <a:t> </a:t>
            </a:r>
            <a:r>
              <a:rPr lang="en-US" dirty="0" err="1" smtClean="0">
                <a:solidFill>
                  <a:srgbClr val="FFFF00"/>
                </a:solidFill>
              </a:rPr>
              <a:t>Hadaegh</a:t>
            </a:r>
            <a:r>
              <a:rPr lang="en-US" dirty="0" smtClean="0">
                <a:solidFill>
                  <a:srgbClr val="FFFF00"/>
                </a:solidFill>
              </a:rPr>
              <a:t> ,M.D</a:t>
            </a:r>
          </a:p>
          <a:p>
            <a:pPr marL="274320" indent="-274320">
              <a:lnSpc>
                <a:spcPct val="80000"/>
              </a:lnSpc>
              <a:buClr>
                <a:schemeClr val="accent3"/>
              </a:buClr>
              <a:defRPr/>
            </a:pPr>
            <a:r>
              <a:rPr lang="en-US" dirty="0" smtClean="0">
                <a:solidFill>
                  <a:srgbClr val="FFFF00"/>
                </a:solidFill>
              </a:rPr>
              <a:t>Prevention of metabolic disorders research </a:t>
            </a:r>
            <a:r>
              <a:rPr lang="en-US" dirty="0" err="1" smtClean="0">
                <a:solidFill>
                  <a:srgbClr val="FFFF00"/>
                </a:solidFill>
              </a:rPr>
              <a:t>center,Obesity</a:t>
            </a:r>
            <a:r>
              <a:rPr lang="en-US" dirty="0" smtClean="0">
                <a:solidFill>
                  <a:srgbClr val="FFFF00"/>
                </a:solidFill>
              </a:rPr>
              <a:t> Research Center</a:t>
            </a:r>
          </a:p>
          <a:p>
            <a:pPr marL="274320" indent="-274320">
              <a:lnSpc>
                <a:spcPct val="80000"/>
              </a:lnSpc>
              <a:buClr>
                <a:schemeClr val="accent3"/>
              </a:buClr>
              <a:defRPr/>
            </a:pPr>
            <a:r>
              <a:rPr lang="en-US" dirty="0" smtClean="0">
                <a:solidFill>
                  <a:srgbClr val="FFFF00"/>
                </a:solidFill>
              </a:rPr>
              <a:t>Research Institute for Endocrine sciences</a:t>
            </a:r>
          </a:p>
          <a:p>
            <a:pPr marL="274320" indent="-274320">
              <a:lnSpc>
                <a:spcPct val="80000"/>
              </a:lnSpc>
              <a:buClr>
                <a:schemeClr val="accent3"/>
              </a:buClr>
              <a:defRPr/>
            </a:pPr>
            <a:r>
              <a:rPr lang="en-US" dirty="0" err="1" smtClean="0">
                <a:solidFill>
                  <a:srgbClr val="FFFF00"/>
                </a:solidFill>
              </a:rPr>
              <a:t>Shahid</a:t>
            </a:r>
            <a:r>
              <a:rPr lang="en-US" dirty="0" smtClean="0">
                <a:solidFill>
                  <a:srgbClr val="FFFF00"/>
                </a:solidFill>
              </a:rPr>
              <a:t> </a:t>
            </a:r>
            <a:r>
              <a:rPr lang="en-US" dirty="0" err="1" smtClean="0">
                <a:solidFill>
                  <a:srgbClr val="FFFF00"/>
                </a:solidFill>
              </a:rPr>
              <a:t>Beheshti</a:t>
            </a:r>
            <a:r>
              <a:rPr lang="en-US" dirty="0" smtClean="0">
                <a:solidFill>
                  <a:srgbClr val="FFFF00"/>
                </a:solidFill>
              </a:rPr>
              <a:t> University</a:t>
            </a:r>
          </a:p>
          <a:p>
            <a:pPr marL="274320" indent="-274320">
              <a:lnSpc>
                <a:spcPct val="80000"/>
              </a:lnSpc>
              <a:buClr>
                <a:schemeClr val="accent3"/>
              </a:buClr>
              <a:defRPr/>
            </a:pPr>
            <a:r>
              <a:rPr lang="en-US" dirty="0" smtClean="0">
                <a:solidFill>
                  <a:srgbClr val="FFFF00"/>
                </a:solidFill>
              </a:rPr>
              <a:t>of Medical Sciences</a:t>
            </a:r>
          </a:p>
          <a:p>
            <a:pPr marL="274320" indent="-274320">
              <a:lnSpc>
                <a:spcPct val="80000"/>
              </a:lnSpc>
              <a:buClr>
                <a:schemeClr val="accent3"/>
              </a:buClr>
              <a:defRPr/>
            </a:pPr>
            <a:r>
              <a:rPr lang="en-US" dirty="0" smtClean="0">
                <a:solidFill>
                  <a:srgbClr val="FFFF00"/>
                </a:solidFill>
              </a:rPr>
              <a:t>August  , 2013</a:t>
            </a:r>
          </a:p>
          <a:p>
            <a:pPr marL="274320" indent="-274320">
              <a:lnSpc>
                <a:spcPct val="80000"/>
              </a:lnSpc>
              <a:buClr>
                <a:schemeClr val="accent3"/>
              </a:buClr>
              <a:defRPr/>
            </a:pPr>
            <a:r>
              <a:rPr lang="en-US" dirty="0" smtClean="0">
                <a:solidFill>
                  <a:srgbClr val="FFFF00"/>
                </a:solidFill>
              </a:rPr>
              <a:t>Tehran</a:t>
            </a:r>
          </a:p>
          <a:p>
            <a:pPr marL="274320" indent="-274320">
              <a:lnSpc>
                <a:spcPct val="80000"/>
              </a:lnSpc>
              <a:buClr>
                <a:schemeClr val="accent3"/>
              </a:buClr>
              <a:defRPr/>
            </a:pPr>
            <a:endParaRPr lang="en-US" dirty="0" smtClean="0">
              <a:solidFill>
                <a:srgbClr val="FFFF00"/>
              </a:solidFill>
            </a:endParaRPr>
          </a:p>
        </p:txBody>
      </p:sp>
      <p:sp>
        <p:nvSpPr>
          <p:cNvPr id="4" name="Date Placeholder 3"/>
          <p:cNvSpPr>
            <a:spLocks noGrp="1"/>
          </p:cNvSpPr>
          <p:nvPr>
            <p:ph type="dt" sz="half" idx="10"/>
          </p:nvPr>
        </p:nvSpPr>
        <p:spPr/>
        <p:txBody>
          <a:bodyPr/>
          <a:lstStyle/>
          <a:p>
            <a:fld id="{8A036E01-4345-476D-83D0-50625D16FF6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87463"/>
          </a:xfrm>
          <a:prstGeom prst="rect">
            <a:avLst/>
          </a:prstGeom>
          <a:solidFill>
            <a:srgbClr val="C00000"/>
          </a:solidFill>
        </p:spPr>
        <p:txBody>
          <a:bodyPr>
            <a:spAutoFit/>
          </a:bodyPr>
          <a:lstStyle/>
          <a:p>
            <a:pPr algn="ctr">
              <a:defRPr/>
            </a:pP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Differences in </a:t>
            </a:r>
            <a:r>
              <a:rPr lang="en-US" sz="2300" b="1" dirty="0" err="1">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glycemic</a:t>
            </a:r>
            <a:r>
              <a:rPr lang="en-US" sz="2300" b="1"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 control</a:t>
            </a: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 as measured by hemoglobin A1c , between insulin analogues and other treatments in  patients with </a:t>
            </a:r>
            <a:r>
              <a:rPr lang="en-US" sz="2400" b="1" u="sng"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DM</a:t>
            </a:r>
            <a:r>
              <a:rPr lang="en-US" sz="2400" b="1" u="sng"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2</a:t>
            </a:r>
            <a:endParaRPr lang="en-US" sz="2300" b="1" u="sng"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defRPr/>
            </a:pPr>
            <a:endPar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0" name="Rectangle 9"/>
          <p:cNvSpPr/>
          <p:nvPr/>
        </p:nvSpPr>
        <p:spPr>
          <a:xfrm>
            <a:off x="2286000" y="762000"/>
            <a:ext cx="4830763" cy="457200"/>
          </a:xfrm>
          <a:prstGeom prst="rect">
            <a:avLst/>
          </a:prstGeom>
          <a:solidFill>
            <a:schemeClr val="bg2"/>
          </a:solidFill>
          <a:ln>
            <a:solidFill>
              <a:schemeClr val="tx1"/>
            </a:solidFill>
          </a:ln>
        </p:spPr>
        <p:txBody>
          <a:bodyPr>
            <a:spAutoFit/>
          </a:bodyPr>
          <a:lstStyle/>
          <a:p>
            <a:pPr algn="ctr">
              <a:defRPr/>
            </a:pPr>
            <a:r>
              <a:rPr lang="en-US" sz="2400" b="1" dirty="0">
                <a:effectLst>
                  <a:outerShdw blurRad="38100" dist="38100" dir="2700000" algn="tl">
                    <a:srgbClr val="000000">
                      <a:alpha val="43137"/>
                    </a:srgbClr>
                  </a:outerShdw>
                </a:effectLst>
                <a:latin typeface="Garamond" pitchFamily="18" charset="0"/>
                <a:ea typeface="MS PGothic" pitchFamily="34" charset="-128"/>
                <a:cs typeface="Arial" charset="0"/>
              </a:rPr>
              <a:t>Long-acting insulin analogues</a:t>
            </a:r>
          </a:p>
        </p:txBody>
      </p:sp>
      <p:sp>
        <p:nvSpPr>
          <p:cNvPr id="13" name="TextBox 12"/>
          <p:cNvSpPr txBox="1"/>
          <p:nvPr/>
        </p:nvSpPr>
        <p:spPr>
          <a:xfrm>
            <a:off x="0" y="6477000"/>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C:\Users\Sana\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676400"/>
            <a:ext cx="92852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391400" y="2209800"/>
            <a:ext cx="1524000" cy="381000"/>
          </a:xfrm>
          <a:prstGeom prst="round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391400" y="2667000"/>
            <a:ext cx="1524000"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315200" y="4876800"/>
            <a:ext cx="1676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7116763" y="1676400"/>
            <a:ext cx="1874837"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fld id="{7D3AAB8C-BBD8-4187-B817-53FB141AC246}"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20</a:t>
            </a:fld>
            <a:endParaRPr lang="en-US"/>
          </a:p>
        </p:txBody>
      </p:sp>
    </p:spTree>
    <p:extLst>
      <p:ext uri="{BB962C8B-B14F-4D97-AF65-F5344CB8AC3E}">
        <p14:creationId xmlns:p14="http://schemas.microsoft.com/office/powerpoint/2010/main" val="256435693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pic>
        <p:nvPicPr>
          <p:cNvPr id="35843" name="Picture 3" descr="C:\Users\Sana\Pictures\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C:\Users\Sana\Pictures\Pictur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830263"/>
          </a:xfrm>
          <a:prstGeom prst="rect">
            <a:avLst/>
          </a:prstGeom>
          <a:solidFill>
            <a:srgbClr val="C00000"/>
          </a:solidFill>
        </p:spPr>
        <p:txBody>
          <a:bodyPr>
            <a:spAutoFit/>
          </a:bodyPr>
          <a:lstStyle/>
          <a:p>
            <a:pPr algn="ctr">
              <a:defRPr/>
            </a:pPr>
            <a:r>
              <a:rPr lang="en-US" sz="2400" b="1" dirty="0">
                <a:effectLst>
                  <a:outerShdw blurRad="38100" dist="38100" dir="2700000" algn="tl">
                    <a:srgbClr val="000000">
                      <a:alpha val="43137"/>
                    </a:srgbClr>
                  </a:outerShdw>
                </a:effectLst>
                <a:latin typeface="Garamond" pitchFamily="18" charset="0"/>
                <a:cs typeface="Arial" charset="0"/>
              </a:rPr>
              <a:t>Efficacy and safety of insulin analogues for the management of diabetes mellitus: a meta-analysis</a:t>
            </a:r>
            <a:endParaRPr lang="en-US" sz="20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9" name="TextBox 8"/>
          <p:cNvSpPr txBox="1"/>
          <p:nvPr/>
        </p:nvSpPr>
        <p:spPr>
          <a:xfrm>
            <a:off x="0" y="6477000"/>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0" name="Rounded Rectangle 9"/>
          <p:cNvSpPr/>
          <p:nvPr/>
        </p:nvSpPr>
        <p:spPr>
          <a:xfrm>
            <a:off x="381000" y="1143000"/>
            <a:ext cx="1143000" cy="152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2133600" y="914400"/>
            <a:ext cx="2438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6858000" y="2438400"/>
            <a:ext cx="1371600" cy="685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858000" y="3657600"/>
            <a:ext cx="1371600" cy="4572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858000" y="4800600"/>
            <a:ext cx="1371600" cy="304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p:nvCxnSpPr>
        <p:spPr>
          <a:xfrm rot="10800000">
            <a:off x="152400" y="52578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444208" y="2132856"/>
            <a:ext cx="413792" cy="3055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903E2B84-0612-4383-ACDD-F4E8C766594B}"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21</a:t>
            </a:fld>
            <a:endParaRPr lang="en-US"/>
          </a:p>
        </p:txBody>
      </p:sp>
    </p:spTree>
    <p:extLst>
      <p:ext uri="{BB962C8B-B14F-4D97-AF65-F5344CB8AC3E}">
        <p14:creationId xmlns:p14="http://schemas.microsoft.com/office/powerpoint/2010/main" val="230279719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938338"/>
            <a:ext cx="8458200" cy="4462462"/>
          </a:xfrm>
          <a:prstGeom prst="rect">
            <a:avLst/>
          </a:prstGeom>
          <a:noFill/>
          <a:ln w="9525">
            <a:solidFill>
              <a:schemeClr val="tx1"/>
            </a:solidFill>
            <a:miter lim="800000"/>
            <a:headEnd/>
            <a:tailEnd/>
          </a:ln>
        </p:spPr>
        <p:txBody>
          <a:bodyPr>
            <a:spAutoFit/>
          </a:bodyPr>
          <a:lstStyle/>
          <a:p>
            <a:pPr algn="just">
              <a:buClr>
                <a:srgbClr val="FF0000"/>
              </a:buClr>
              <a:buFont typeface="Wingdings" pitchFamily="2" charset="2"/>
              <a:buChar char="v"/>
              <a:defRPr/>
            </a:pPr>
            <a:r>
              <a:rPr lang="en-US" sz="2300" dirty="0">
                <a:latin typeface="Arial" charset="0"/>
                <a:ea typeface="MS PGothic" pitchFamily="34" charset="-128"/>
                <a:cs typeface="Arial" charset="0"/>
              </a:rPr>
              <a:t>   </a:t>
            </a:r>
            <a:r>
              <a:rPr lang="en-US" sz="2400" dirty="0">
                <a:latin typeface="Garamond" pitchFamily="18" charset="0"/>
                <a:ea typeface="MS PGothic" pitchFamily="34" charset="-128"/>
                <a:cs typeface="Arial" charset="0"/>
              </a:rPr>
              <a:t>Most estimates of differences in HbA</a:t>
            </a:r>
            <a:r>
              <a:rPr lang="en-US" sz="2400" baseline="-25000" dirty="0">
                <a:latin typeface="Garamond" pitchFamily="18" charset="0"/>
                <a:ea typeface="MS PGothic" pitchFamily="34" charset="-128"/>
                <a:cs typeface="Arial" charset="0"/>
              </a:rPr>
              <a:t>1</a:t>
            </a:r>
            <a:r>
              <a:rPr lang="en-US" sz="2400" dirty="0">
                <a:latin typeface="Garamond" pitchFamily="18" charset="0"/>
                <a:ea typeface="MS PGothic" pitchFamily="34" charset="-128"/>
                <a:cs typeface="Arial" charset="0"/>
              </a:rPr>
              <a:t>c between treatment groups  were not  statistically significant.</a:t>
            </a:r>
          </a:p>
          <a:p>
            <a:pPr algn="just">
              <a:buClr>
                <a:srgbClr val="FF0000"/>
              </a:buClr>
              <a:defRPr/>
            </a:pPr>
            <a:endParaRPr lang="en-US" sz="2400" dirty="0">
              <a:latin typeface="Garamond" pitchFamily="18" charset="0"/>
              <a:ea typeface="MS PGothic" pitchFamily="34" charset="-128"/>
              <a:cs typeface="Arial" charset="0"/>
            </a:endParaRPr>
          </a:p>
          <a:p>
            <a:pPr algn="just">
              <a:buClr>
                <a:srgbClr val="FF0000"/>
              </a:buClr>
              <a:buFont typeface="Wingdings" pitchFamily="2" charset="2"/>
              <a:buChar char="v"/>
              <a:defRPr/>
            </a:pPr>
            <a:r>
              <a:rPr lang="en-US" sz="2400" dirty="0">
                <a:latin typeface="Garamond" pitchFamily="18" charset="0"/>
                <a:ea typeface="MS PGothic" pitchFamily="34" charset="-128"/>
                <a:cs typeface="Arial" charset="0"/>
              </a:rPr>
              <a:t>   Where they were statistically significant in favor of insulin analogues, the differences were smaller than minimal clinically important differences described in the literature.</a:t>
            </a:r>
          </a:p>
          <a:p>
            <a:pPr algn="just">
              <a:buClr>
                <a:srgbClr val="FF0000"/>
              </a:buClr>
              <a:defRPr/>
            </a:pPr>
            <a:endParaRPr lang="en-US" sz="2400" dirty="0">
              <a:latin typeface="Garamond" pitchFamily="18" charset="0"/>
              <a:ea typeface="MS PGothic" pitchFamily="34" charset="-128"/>
              <a:cs typeface="Arial" charset="0"/>
            </a:endParaRPr>
          </a:p>
          <a:p>
            <a:pPr algn="just">
              <a:buClr>
                <a:srgbClr val="FF0000"/>
              </a:buClr>
              <a:buFont typeface="Wingdings" pitchFamily="2" charset="2"/>
              <a:buChar char="v"/>
              <a:defRPr/>
            </a:pPr>
            <a:r>
              <a:rPr lang="en-US" sz="2400" dirty="0">
                <a:latin typeface="Garamond" pitchFamily="18" charset="0"/>
                <a:ea typeface="MS PGothic" pitchFamily="34" charset="-128"/>
                <a:cs typeface="Arial" charset="0"/>
              </a:rPr>
              <a:t>   We found statistically significant </a:t>
            </a:r>
            <a:r>
              <a:rPr lang="en-US" sz="2400" u="sng" dirty="0">
                <a:effectLst>
                  <a:outerShdw blurRad="38100" dist="38100" dir="2700000" algn="tl">
                    <a:srgbClr val="000000">
                      <a:alpha val="43137"/>
                    </a:srgbClr>
                  </a:outerShdw>
                </a:effectLst>
                <a:latin typeface="Garamond" pitchFamily="18" charset="0"/>
                <a:ea typeface="MS PGothic" pitchFamily="34" charset="-128"/>
                <a:cs typeface="Arial" charset="0"/>
              </a:rPr>
              <a:t>benefits</a:t>
            </a:r>
            <a:r>
              <a:rPr lang="en-US" sz="2400" dirty="0">
                <a:effectLst>
                  <a:outerShdw blurRad="38100" dist="38100" dir="2700000" algn="tl">
                    <a:srgbClr val="000000">
                      <a:alpha val="43137"/>
                    </a:srgbClr>
                  </a:outerShdw>
                </a:effectLst>
                <a:latin typeface="Garamond" pitchFamily="18" charset="0"/>
                <a:ea typeface="MS PGothic" pitchFamily="34" charset="-128"/>
                <a:cs typeface="Arial" charset="0"/>
              </a:rPr>
              <a:t> </a:t>
            </a:r>
            <a:r>
              <a:rPr lang="en-US" sz="2400" dirty="0">
                <a:latin typeface="Garamond" pitchFamily="18" charset="0"/>
                <a:ea typeface="MS PGothic" pitchFamily="34" charset="-128"/>
                <a:cs typeface="Arial" charset="0"/>
              </a:rPr>
              <a:t>of insulin analogues   over conventional </a:t>
            </a:r>
            <a:r>
              <a:rPr lang="en-US" sz="2400" dirty="0" err="1">
                <a:latin typeface="Garamond" pitchFamily="18" charset="0"/>
                <a:ea typeface="MS PGothic" pitchFamily="34" charset="-128"/>
                <a:cs typeface="Arial" charset="0"/>
              </a:rPr>
              <a:t>insulins</a:t>
            </a:r>
            <a:r>
              <a:rPr lang="en-US" sz="2400" dirty="0">
                <a:latin typeface="Garamond" pitchFamily="18" charset="0"/>
                <a:ea typeface="MS PGothic" pitchFamily="34" charset="-128"/>
                <a:cs typeface="Arial" charset="0"/>
              </a:rPr>
              <a:t> in terms of </a:t>
            </a:r>
            <a:r>
              <a:rPr lang="en-US" sz="2400" u="sng" dirty="0">
                <a:effectLst>
                  <a:outerShdw blurRad="38100" dist="38100" dir="2700000" algn="tl">
                    <a:srgbClr val="000000">
                      <a:alpha val="43137"/>
                    </a:srgbClr>
                  </a:outerShdw>
                </a:effectLst>
                <a:latin typeface="Garamond" pitchFamily="18" charset="0"/>
                <a:ea typeface="MS PGothic" pitchFamily="34" charset="-128"/>
                <a:cs typeface="Arial" charset="0"/>
              </a:rPr>
              <a:t>hypoglycemia</a:t>
            </a:r>
          </a:p>
          <a:p>
            <a:pPr algn="just">
              <a:buClr>
                <a:srgbClr val="FF0000"/>
              </a:buClr>
              <a:buFont typeface="Wingdings" pitchFamily="2" charset="2"/>
              <a:buChar char="v"/>
              <a:defRPr/>
            </a:pPr>
            <a:endParaRPr lang="en-US" sz="2400" dirty="0">
              <a:latin typeface="Garamond" pitchFamily="18" charset="0"/>
              <a:ea typeface="MS PGothic" pitchFamily="34" charset="-128"/>
              <a:cs typeface="Arial" charset="0"/>
            </a:endParaRPr>
          </a:p>
          <a:p>
            <a:pPr algn="just">
              <a:buClr>
                <a:srgbClr val="FFFF00"/>
              </a:buClr>
              <a:buFont typeface="Wingdings" pitchFamily="2" charset="2"/>
              <a:buChar char="Ø"/>
              <a:defRPr/>
            </a:pPr>
            <a:r>
              <a:rPr lang="en-US" sz="2400" dirty="0">
                <a:effectLst>
                  <a:outerShdw blurRad="38100" dist="38100" dir="2700000" algn="tl">
                    <a:srgbClr val="000000">
                      <a:alpha val="43137"/>
                    </a:srgbClr>
                  </a:outerShdw>
                </a:effectLst>
                <a:latin typeface="Garamond" pitchFamily="18" charset="0"/>
                <a:ea typeface="MS PGothic" pitchFamily="34" charset="-128"/>
                <a:cs typeface="Arial" charset="0"/>
              </a:rPr>
              <a:t>  </a:t>
            </a:r>
            <a:r>
              <a:rPr lang="en-US" sz="2000" i="1" dirty="0">
                <a:effectLst>
                  <a:outerShdw blurRad="38100" dist="38100" dir="2700000" algn="tl">
                    <a:srgbClr val="000000">
                      <a:alpha val="43137"/>
                    </a:srgbClr>
                  </a:outerShdw>
                </a:effectLst>
                <a:latin typeface="Arial" charset="0"/>
                <a:ea typeface="MS PGothic" pitchFamily="34" charset="-128"/>
                <a:cs typeface="Arial" charset="0"/>
              </a:rPr>
              <a:t>These agents may be an option for patients with problematic hypoglycemia  despite optimization of conventional insulin therapy.</a:t>
            </a:r>
            <a:endParaRPr lang="en-US" sz="2400" i="1" dirty="0">
              <a:effectLst>
                <a:outerShdw blurRad="38100" dist="38100" dir="2700000" algn="tl">
                  <a:srgbClr val="000000">
                    <a:alpha val="43137"/>
                  </a:srgbClr>
                </a:outerShdw>
              </a:effectLst>
              <a:latin typeface="Arial" charset="0"/>
              <a:ea typeface="MS PGothic" pitchFamily="34" charset="-128"/>
              <a:cs typeface="Arial" charset="0"/>
            </a:endParaRPr>
          </a:p>
        </p:txBody>
      </p:sp>
      <p:sp>
        <p:nvSpPr>
          <p:cNvPr id="5" name="TextBox 4"/>
          <p:cNvSpPr txBox="1"/>
          <p:nvPr/>
        </p:nvSpPr>
        <p:spPr>
          <a:xfrm>
            <a:off x="0" y="6477000"/>
            <a:ext cx="9144000" cy="338138"/>
          </a:xfrm>
          <a:prstGeom prst="rect">
            <a:avLst/>
          </a:prstGeom>
          <a:noFill/>
        </p:spPr>
        <p:txBody>
          <a:bodyPr>
            <a:spAutoFit/>
          </a:bodyPr>
          <a:lstStyle/>
          <a:p>
            <a:pPr algn="ctr">
              <a:defRPr/>
            </a:pPr>
            <a:r>
              <a:rPr lang="en-US" sz="1600" dirty="0">
                <a:solidFill>
                  <a:srgbClr val="FFFF00"/>
                </a:solidFill>
                <a:latin typeface="Garamond" pitchFamily="18" charset="0"/>
                <a:cs typeface="Arial" charset="0"/>
              </a:rPr>
              <a:t>Singh SR, Ahmad F, </a:t>
            </a:r>
            <a:r>
              <a:rPr lang="en-US" sz="1600" dirty="0" err="1">
                <a:solidFill>
                  <a:srgbClr val="FFFF00"/>
                </a:solidFill>
                <a:latin typeface="Garamond" pitchFamily="18" charset="0"/>
                <a:cs typeface="Arial" charset="0"/>
              </a:rPr>
              <a:t>LaI</a:t>
            </a:r>
            <a:r>
              <a:rPr lang="en-US" sz="1600" dirty="0">
                <a:solidFill>
                  <a:srgbClr val="FFFF00"/>
                </a:solidFill>
                <a:latin typeface="Garamond" pitchFamily="18" charset="0"/>
                <a:cs typeface="Arial" charset="0"/>
              </a:rPr>
              <a:t> A, et al. CMAJ 2009; 180:385-397</a:t>
            </a:r>
            <a:endParaRPr lang="en-US" sz="16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7" name="Rectangle 6"/>
          <p:cNvSpPr/>
          <p:nvPr/>
        </p:nvSpPr>
        <p:spPr>
          <a:xfrm>
            <a:off x="0" y="0"/>
            <a:ext cx="9144000" cy="1600200"/>
          </a:xfrm>
          <a:prstGeom prst="rect">
            <a:avLst/>
          </a:prstGeom>
          <a:solidFill>
            <a:srgbClr val="C00000"/>
          </a:solidFill>
          <a:ln>
            <a:solidFill>
              <a:schemeClr val="tx1"/>
            </a:solidFill>
          </a:ln>
        </p:spPr>
        <p:txBody>
          <a:bodyPr>
            <a:spAutoFit/>
          </a:bodyPr>
          <a:lstStyle/>
          <a:p>
            <a:pPr algn="ctr">
              <a:defRPr/>
            </a:pPr>
            <a:r>
              <a:rPr lang="en-US" sz="2600" b="1" dirty="0">
                <a:effectLst>
                  <a:outerShdw blurRad="38100" dist="38100" dir="2700000" algn="tl">
                    <a:srgbClr val="000000">
                      <a:alpha val="43137"/>
                    </a:srgbClr>
                  </a:outerShdw>
                </a:effectLst>
                <a:latin typeface="Garamond" pitchFamily="18" charset="0"/>
                <a:cs typeface="Arial" charset="0"/>
              </a:rPr>
              <a:t>Efficacy and safety of insulin analogues for the management of diabetes mellitus: a meta-analysis</a:t>
            </a:r>
          </a:p>
          <a:p>
            <a:pPr algn="ctr">
              <a:lnSpc>
                <a:spcPct val="150000"/>
              </a:lnSpc>
              <a:defRPr/>
            </a:pPr>
            <a:endPar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lnSpc>
                <a:spcPct val="150000"/>
              </a:lnSpc>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8" name="TextBox 7"/>
          <p:cNvSpPr txBox="1"/>
          <p:nvPr/>
        </p:nvSpPr>
        <p:spPr>
          <a:xfrm>
            <a:off x="3124200" y="923925"/>
            <a:ext cx="3124200" cy="523875"/>
          </a:xfrm>
          <a:prstGeom prst="rect">
            <a:avLst/>
          </a:prstGeom>
          <a:solidFill>
            <a:srgbClr val="002060"/>
          </a:solidFill>
          <a:ln>
            <a:solidFill>
              <a:schemeClr val="tx1"/>
            </a:solidFill>
          </a:ln>
        </p:spPr>
        <p:txBody>
          <a:bodyPr>
            <a:spAutoFit/>
          </a:bodyPr>
          <a:lstStyle/>
          <a:p>
            <a:pPr lvl="1">
              <a:defRPr/>
            </a:pPr>
            <a:r>
              <a:rPr lang="en-US" sz="2800" b="1" dirty="0">
                <a:effectLst>
                  <a:outerShdw blurRad="38100" dist="38100" dir="2700000" algn="tl">
                    <a:srgbClr val="000000">
                      <a:alpha val="43137"/>
                    </a:srgbClr>
                  </a:outerShdw>
                </a:effectLst>
                <a:latin typeface="Garamond" pitchFamily="18" charset="0"/>
                <a:ea typeface="MS PGothic" pitchFamily="34" charset="-128"/>
                <a:cs typeface="Arial" charset="0"/>
              </a:rPr>
              <a:t>Interpretation</a:t>
            </a:r>
            <a:endParaRPr lang="en-US" sz="1400" dirty="0">
              <a:latin typeface="Arial" charset="0"/>
              <a:cs typeface="Arial" charset="0"/>
            </a:endParaRPr>
          </a:p>
        </p:txBody>
      </p:sp>
      <p:sp>
        <p:nvSpPr>
          <p:cNvPr id="2" name="Date Placeholder 1"/>
          <p:cNvSpPr>
            <a:spLocks noGrp="1"/>
          </p:cNvSpPr>
          <p:nvPr>
            <p:ph type="dt" sz="half" idx="10"/>
          </p:nvPr>
        </p:nvSpPr>
        <p:spPr/>
        <p:txBody>
          <a:bodyPr/>
          <a:lstStyle/>
          <a:p>
            <a:fld id="{76B003DD-9604-4B47-955D-2E251ACEF1E5}"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22</a:t>
            </a:fld>
            <a:endParaRPr lang="en-US"/>
          </a:p>
        </p:txBody>
      </p:sp>
    </p:spTree>
    <p:extLst>
      <p:ext uri="{BB962C8B-B14F-4D97-AF65-F5344CB8AC3E}">
        <p14:creationId xmlns:p14="http://schemas.microsoft.com/office/powerpoint/2010/main" val="1563822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5213"/>
            <a:ext cx="7848600"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E8769B7-A946-4F79-BC0D-7B59901E186C}"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23</a:t>
            </a:fld>
            <a:endParaRPr lang="en-US"/>
          </a:p>
        </p:txBody>
      </p:sp>
    </p:spTree>
    <p:extLst>
      <p:ext uri="{BB962C8B-B14F-4D97-AF65-F5344CB8AC3E}">
        <p14:creationId xmlns:p14="http://schemas.microsoft.com/office/powerpoint/2010/main" val="143599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 </a:t>
            </a:r>
            <a:r>
              <a:rPr lang="en-US" dirty="0" err="1" smtClean="0"/>
              <a:t>insulins</a:t>
            </a:r>
            <a:endParaRPr lang="en-US" dirty="0"/>
          </a:p>
        </p:txBody>
      </p:sp>
      <p:sp>
        <p:nvSpPr>
          <p:cNvPr id="3" name="Content Placeholder 2"/>
          <p:cNvSpPr>
            <a:spLocks noGrp="1"/>
          </p:cNvSpPr>
          <p:nvPr>
            <p:ph idx="1"/>
          </p:nvPr>
        </p:nvSpPr>
        <p:spPr/>
        <p:txBody>
          <a:bodyPr/>
          <a:lstStyle/>
          <a:p>
            <a:r>
              <a:rPr lang="en-US" dirty="0" smtClean="0"/>
              <a:t>Biphasic Human insulin (NPH +Regular )</a:t>
            </a:r>
          </a:p>
          <a:p>
            <a:endParaRPr lang="en-US" dirty="0" smtClean="0"/>
          </a:p>
          <a:p>
            <a:r>
              <a:rPr lang="en-US" dirty="0" smtClean="0"/>
              <a:t>Insulin analogues (Insulin </a:t>
            </a:r>
            <a:r>
              <a:rPr lang="en-US" dirty="0" err="1" smtClean="0"/>
              <a:t>Aspart</a:t>
            </a:r>
            <a:r>
              <a:rPr lang="en-US" dirty="0" smtClean="0"/>
              <a:t> 70/30, </a:t>
            </a:r>
            <a:r>
              <a:rPr lang="en-US" dirty="0" err="1" smtClean="0"/>
              <a:t>Lispro</a:t>
            </a:r>
            <a:r>
              <a:rPr lang="en-US" dirty="0" smtClean="0"/>
              <a:t> 75/25 and 50/50,) </a:t>
            </a:r>
            <a:endParaRPr lang="en-US" dirty="0"/>
          </a:p>
        </p:txBody>
      </p:sp>
      <p:sp>
        <p:nvSpPr>
          <p:cNvPr id="4" name="Date Placeholder 3"/>
          <p:cNvSpPr>
            <a:spLocks noGrp="1"/>
          </p:cNvSpPr>
          <p:nvPr>
            <p:ph type="dt" sz="half" idx="10"/>
          </p:nvPr>
        </p:nvSpPr>
        <p:spPr/>
        <p:txBody>
          <a:bodyPr/>
          <a:lstStyle/>
          <a:p>
            <a:fld id="{F54B1BD1-F951-4434-9550-913D42C4AFB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71" name="Rectangle 67"/>
          <p:cNvSpPr>
            <a:spLocks noGrp="1" noChangeArrowheads="1"/>
          </p:cNvSpPr>
          <p:nvPr>
            <p:ph type="title"/>
          </p:nvPr>
        </p:nvSpPr>
        <p:spPr>
          <a:xfrm>
            <a:off x="285720" y="0"/>
            <a:ext cx="8229600" cy="1143000"/>
          </a:xfrm>
        </p:spPr>
        <p:txBody>
          <a:bodyPr/>
          <a:lstStyle/>
          <a:p>
            <a:r>
              <a:rPr lang="en-GB" dirty="0"/>
              <a:t>Formulation of premixes</a:t>
            </a:r>
            <a:endParaRPr lang="en-US" dirty="0"/>
          </a:p>
        </p:txBody>
      </p:sp>
      <p:sp>
        <p:nvSpPr>
          <p:cNvPr id="24" name="Slide Number Placeholder 5"/>
          <p:cNvSpPr>
            <a:spLocks noGrp="1"/>
          </p:cNvSpPr>
          <p:nvPr>
            <p:ph type="sldNum" sz="quarter" idx="12"/>
          </p:nvPr>
        </p:nvSpPr>
        <p:spPr/>
        <p:txBody>
          <a:bodyPr/>
          <a:lstStyle/>
          <a:p>
            <a:fld id="{DDFB1DF8-8A3D-4027-B3E7-B3C0E258E6DA}" type="slidenum">
              <a:rPr lang="en-GB"/>
              <a:pPr/>
              <a:t>25</a:t>
            </a:fld>
            <a:endParaRPr lang="en-GB"/>
          </a:p>
        </p:txBody>
      </p:sp>
      <p:grpSp>
        <p:nvGrpSpPr>
          <p:cNvPr id="2" name="Group 69"/>
          <p:cNvGrpSpPr>
            <a:grpSpLocks/>
          </p:cNvGrpSpPr>
          <p:nvPr/>
        </p:nvGrpSpPr>
        <p:grpSpPr bwMode="auto">
          <a:xfrm>
            <a:off x="336550" y="1065213"/>
            <a:ext cx="8207375" cy="5451475"/>
            <a:chOff x="212" y="671"/>
            <a:chExt cx="5170" cy="3434"/>
          </a:xfrm>
        </p:grpSpPr>
        <p:sp>
          <p:nvSpPr>
            <p:cNvPr id="738307" name="Rectangle 3"/>
            <p:cNvSpPr>
              <a:spLocks noChangeArrowheads="1"/>
            </p:cNvSpPr>
            <p:nvPr/>
          </p:nvSpPr>
          <p:spPr bwMode="auto">
            <a:xfrm>
              <a:off x="2678" y="2884"/>
              <a:ext cx="424" cy="846"/>
            </a:xfrm>
            <a:prstGeom prst="rect">
              <a:avLst/>
            </a:prstGeom>
            <a:pattFill prst="dashVert">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738308" name="Rectangle 4"/>
            <p:cNvSpPr>
              <a:spLocks noChangeArrowheads="1"/>
            </p:cNvSpPr>
            <p:nvPr/>
          </p:nvSpPr>
          <p:spPr bwMode="auto">
            <a:xfrm>
              <a:off x="2664" y="2467"/>
              <a:ext cx="455" cy="231"/>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da-DK" sz="1800"/>
                <a:t>30</a:t>
              </a:r>
              <a:r>
                <a:rPr lang="sv-SE" sz="1800"/>
                <a:t>%</a:t>
              </a:r>
              <a:endParaRPr lang="da-DK" sz="1800"/>
            </a:p>
          </p:txBody>
        </p:sp>
        <p:sp>
          <p:nvSpPr>
            <p:cNvPr id="738309" name="Rectangle 5"/>
            <p:cNvSpPr>
              <a:spLocks noChangeArrowheads="1"/>
            </p:cNvSpPr>
            <p:nvPr/>
          </p:nvSpPr>
          <p:spPr bwMode="auto">
            <a:xfrm>
              <a:off x="430" y="3043"/>
              <a:ext cx="2188" cy="439"/>
            </a:xfrm>
            <a:prstGeom prst="rect">
              <a:avLst/>
            </a:prstGeom>
            <a:noFill/>
            <a:ln w="9525">
              <a:noFill/>
              <a:miter lim="800000"/>
              <a:headEnd/>
              <a:tailEnd/>
            </a:ln>
            <a:effectLst/>
          </p:spPr>
          <p:txBody>
            <a:bodyPr lIns="92075" tIns="46038" rIns="92075" bIns="46038">
              <a:spAutoFit/>
            </a:bodyPr>
            <a:lstStyle/>
            <a:p>
              <a:pPr eaLnBrk="0" hangingPunct="0">
                <a:spcBef>
                  <a:spcPct val="20000"/>
                </a:spcBef>
              </a:pPr>
              <a:r>
                <a:rPr lang="da-DK" sz="1800">
                  <a:solidFill>
                    <a:schemeClr val="tx2"/>
                  </a:solidFill>
                </a:rPr>
                <a:t>Protamine-crystallised</a:t>
              </a:r>
            </a:p>
            <a:p>
              <a:pPr eaLnBrk="0" hangingPunct="0">
                <a:spcBef>
                  <a:spcPct val="20000"/>
                </a:spcBef>
              </a:pPr>
              <a:r>
                <a:rPr lang="da-DK" sz="1800">
                  <a:solidFill>
                    <a:schemeClr val="tx2"/>
                  </a:solidFill>
                </a:rPr>
                <a:t>insulin aspart</a:t>
              </a:r>
            </a:p>
          </p:txBody>
        </p:sp>
        <p:sp>
          <p:nvSpPr>
            <p:cNvPr id="738310" name="Rectangle 6"/>
            <p:cNvSpPr>
              <a:spLocks noChangeArrowheads="1"/>
            </p:cNvSpPr>
            <p:nvPr/>
          </p:nvSpPr>
          <p:spPr bwMode="auto">
            <a:xfrm>
              <a:off x="430" y="2467"/>
              <a:ext cx="1673"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a:solidFill>
                    <a:schemeClr val="tx2"/>
                  </a:solidFill>
                </a:rPr>
                <a:t>Soluble insulin aspart</a:t>
              </a:r>
            </a:p>
          </p:txBody>
        </p:sp>
        <p:sp>
          <p:nvSpPr>
            <p:cNvPr id="738311" name="Rectangle 7"/>
            <p:cNvSpPr>
              <a:spLocks noChangeArrowheads="1"/>
            </p:cNvSpPr>
            <p:nvPr/>
          </p:nvSpPr>
          <p:spPr bwMode="auto">
            <a:xfrm>
              <a:off x="212" y="2083"/>
              <a:ext cx="2109"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b="1">
                  <a:solidFill>
                    <a:schemeClr val="tx2"/>
                  </a:solidFill>
                </a:rPr>
                <a:t>Premixed suspension of:</a:t>
              </a:r>
            </a:p>
          </p:txBody>
        </p:sp>
        <p:sp>
          <p:nvSpPr>
            <p:cNvPr id="738312" name="Line 8"/>
            <p:cNvSpPr>
              <a:spLocks noChangeShapeType="1"/>
            </p:cNvSpPr>
            <p:nvPr/>
          </p:nvSpPr>
          <p:spPr bwMode="auto">
            <a:xfrm>
              <a:off x="2165" y="2496"/>
              <a:ext cx="364" cy="0"/>
            </a:xfrm>
            <a:prstGeom prst="line">
              <a:avLst/>
            </a:prstGeom>
            <a:noFill/>
            <a:ln w="63500">
              <a:solidFill>
                <a:schemeClr val="bg1"/>
              </a:solidFill>
              <a:round/>
              <a:headEnd type="none" w="sm" len="sm"/>
              <a:tailEnd type="triangle" w="sm" len="sm"/>
            </a:ln>
            <a:effectLst/>
          </p:spPr>
          <p:txBody>
            <a:bodyPr/>
            <a:lstStyle/>
            <a:p>
              <a:endParaRPr lang="en-US"/>
            </a:p>
          </p:txBody>
        </p:sp>
        <p:sp>
          <p:nvSpPr>
            <p:cNvPr id="738313" name="Line 9"/>
            <p:cNvSpPr>
              <a:spLocks noChangeShapeType="1"/>
            </p:cNvSpPr>
            <p:nvPr/>
          </p:nvSpPr>
          <p:spPr bwMode="auto">
            <a:xfrm>
              <a:off x="2165" y="3265"/>
              <a:ext cx="364" cy="0"/>
            </a:xfrm>
            <a:prstGeom prst="line">
              <a:avLst/>
            </a:prstGeom>
            <a:noFill/>
            <a:ln w="63500">
              <a:solidFill>
                <a:schemeClr val="bg1"/>
              </a:solidFill>
              <a:round/>
              <a:headEnd type="none" w="sm" len="sm"/>
              <a:tailEnd type="triangle" w="sm" len="sm"/>
            </a:ln>
            <a:effectLst/>
          </p:spPr>
          <p:txBody>
            <a:bodyPr/>
            <a:lstStyle/>
            <a:p>
              <a:endParaRPr lang="en-US"/>
            </a:p>
          </p:txBody>
        </p:sp>
        <p:sp>
          <p:nvSpPr>
            <p:cNvPr id="738314" name="Line 10"/>
            <p:cNvSpPr>
              <a:spLocks noChangeShapeType="1"/>
            </p:cNvSpPr>
            <p:nvPr/>
          </p:nvSpPr>
          <p:spPr bwMode="auto">
            <a:xfrm>
              <a:off x="2173" y="2586"/>
              <a:ext cx="364"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15" name="Line 11"/>
            <p:cNvSpPr>
              <a:spLocks noChangeShapeType="1"/>
            </p:cNvSpPr>
            <p:nvPr/>
          </p:nvSpPr>
          <p:spPr bwMode="auto">
            <a:xfrm>
              <a:off x="2168" y="3182"/>
              <a:ext cx="364"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16" name="Rectangle 12" descr="Dashed vertical"/>
            <p:cNvSpPr>
              <a:spLocks noChangeArrowheads="1"/>
            </p:cNvSpPr>
            <p:nvPr/>
          </p:nvSpPr>
          <p:spPr bwMode="auto">
            <a:xfrm>
              <a:off x="3334" y="2877"/>
              <a:ext cx="424" cy="852"/>
            </a:xfrm>
            <a:prstGeom prst="rect">
              <a:avLst/>
            </a:prstGeom>
            <a:pattFill prst="dashVert">
              <a:fgClr>
                <a:srgbClr val="86361A"/>
              </a:fgClr>
              <a:bgClr>
                <a:schemeClr val="bg1"/>
              </a:bgClr>
            </a:pattFill>
            <a:ln w="12700">
              <a:solidFill>
                <a:srgbClr val="993300"/>
              </a:solidFill>
              <a:miter lim="800000"/>
              <a:headEnd/>
              <a:tailEnd/>
            </a:ln>
            <a:effectLst/>
          </p:spPr>
          <p:txBody>
            <a:bodyPr wrap="none" anchor="ctr"/>
            <a:lstStyle/>
            <a:p>
              <a:endParaRPr lang="en-US"/>
            </a:p>
          </p:txBody>
        </p:sp>
        <p:sp>
          <p:nvSpPr>
            <p:cNvPr id="738317" name="Rectangle 13"/>
            <p:cNvSpPr>
              <a:spLocks noChangeArrowheads="1"/>
            </p:cNvSpPr>
            <p:nvPr/>
          </p:nvSpPr>
          <p:spPr bwMode="auto">
            <a:xfrm>
              <a:off x="3320" y="2472"/>
              <a:ext cx="455" cy="231"/>
            </a:xfrm>
            <a:prstGeom prst="rect">
              <a:avLst/>
            </a:prstGeom>
            <a:solidFill>
              <a:srgbClr val="86361A"/>
            </a:solidFill>
            <a:ln w="9525">
              <a:noFill/>
              <a:miter lim="800000"/>
              <a:headEnd/>
              <a:tailEnd/>
            </a:ln>
            <a:effectLst/>
          </p:spPr>
          <p:txBody>
            <a:bodyPr wrap="none" lIns="92075" tIns="46038" rIns="92075" bIns="46038">
              <a:spAutoFit/>
            </a:bodyPr>
            <a:lstStyle/>
            <a:p>
              <a:pPr eaLnBrk="0" hangingPunct="0"/>
              <a:r>
                <a:rPr lang="da-DK" sz="1800">
                  <a:solidFill>
                    <a:schemeClr val="bg1"/>
                  </a:solidFill>
                </a:rPr>
                <a:t>30</a:t>
              </a:r>
              <a:r>
                <a:rPr lang="sv-SE" sz="1800">
                  <a:solidFill>
                    <a:schemeClr val="bg1"/>
                  </a:solidFill>
                </a:rPr>
                <a:t>%</a:t>
              </a:r>
              <a:endParaRPr lang="da-DK" sz="1800">
                <a:solidFill>
                  <a:schemeClr val="bg1"/>
                </a:solidFill>
              </a:endParaRPr>
            </a:p>
          </p:txBody>
        </p:sp>
        <p:sp>
          <p:nvSpPr>
            <p:cNvPr id="738321" name="Rectangle 17"/>
            <p:cNvSpPr>
              <a:spLocks noChangeArrowheads="1"/>
            </p:cNvSpPr>
            <p:nvPr/>
          </p:nvSpPr>
          <p:spPr bwMode="auto">
            <a:xfrm>
              <a:off x="4248" y="2495"/>
              <a:ext cx="1134" cy="404"/>
            </a:xfrm>
            <a:prstGeom prst="rect">
              <a:avLst/>
            </a:prstGeom>
            <a:noFill/>
            <a:ln w="9525">
              <a:noFill/>
              <a:miter lim="800000"/>
              <a:headEnd/>
              <a:tailEnd/>
            </a:ln>
            <a:effectLst/>
          </p:spPr>
          <p:txBody>
            <a:bodyPr wrap="none" lIns="92075" tIns="46038" rIns="92075" bIns="46038">
              <a:spAutoFit/>
            </a:bodyPr>
            <a:lstStyle/>
            <a:p>
              <a:pPr eaLnBrk="0" hangingPunct="0"/>
              <a:r>
                <a:rPr lang="da-DK" sz="1800">
                  <a:solidFill>
                    <a:schemeClr val="tx2"/>
                  </a:solidFill>
                </a:rPr>
                <a:t>Soluble</a:t>
              </a:r>
            </a:p>
            <a:p>
              <a:pPr eaLnBrk="0" hangingPunct="0"/>
              <a:r>
                <a:rPr lang="da-DK" sz="1800">
                  <a:solidFill>
                    <a:schemeClr val="tx2"/>
                  </a:solidFill>
                </a:rPr>
                <a:t>human insulin</a:t>
              </a:r>
            </a:p>
          </p:txBody>
        </p:sp>
        <p:sp>
          <p:nvSpPr>
            <p:cNvPr id="738322" name="Line 18"/>
            <p:cNvSpPr>
              <a:spLocks noChangeShapeType="1"/>
            </p:cNvSpPr>
            <p:nvPr/>
          </p:nvSpPr>
          <p:spPr bwMode="auto">
            <a:xfrm flipH="1">
              <a:off x="3835" y="2578"/>
              <a:ext cx="346"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23" name="Line 19"/>
            <p:cNvSpPr>
              <a:spLocks noChangeShapeType="1"/>
            </p:cNvSpPr>
            <p:nvPr/>
          </p:nvSpPr>
          <p:spPr bwMode="auto">
            <a:xfrm flipH="1">
              <a:off x="3841" y="3154"/>
              <a:ext cx="346"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24" name="Rectangle 20"/>
            <p:cNvSpPr>
              <a:spLocks noChangeArrowheads="1"/>
            </p:cNvSpPr>
            <p:nvPr/>
          </p:nvSpPr>
          <p:spPr bwMode="auto">
            <a:xfrm>
              <a:off x="4248" y="3040"/>
              <a:ext cx="419"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a:solidFill>
                    <a:schemeClr val="tx2"/>
                  </a:solidFill>
                </a:rPr>
                <a:t>NPH</a:t>
              </a:r>
            </a:p>
          </p:txBody>
        </p:sp>
        <p:sp>
          <p:nvSpPr>
            <p:cNvPr id="738330" name="Text Box 26"/>
            <p:cNvSpPr txBox="1">
              <a:spLocks noChangeArrowheads="1"/>
            </p:cNvSpPr>
            <p:nvPr/>
          </p:nvSpPr>
          <p:spPr bwMode="auto">
            <a:xfrm>
              <a:off x="2100" y="3739"/>
              <a:ext cx="2508" cy="366"/>
            </a:xfrm>
            <a:prstGeom prst="rect">
              <a:avLst/>
            </a:prstGeom>
            <a:noFill/>
            <a:ln w="9525" algn="ctr">
              <a:noFill/>
              <a:miter lim="800000"/>
              <a:headEnd/>
              <a:tailEnd/>
            </a:ln>
            <a:effectLst/>
          </p:spPr>
          <p:txBody>
            <a:bodyPr>
              <a:spAutoFit/>
            </a:bodyPr>
            <a:lstStyle/>
            <a:p>
              <a:pPr>
                <a:spcBef>
                  <a:spcPct val="50000"/>
                </a:spcBef>
              </a:pPr>
              <a:r>
                <a:rPr lang="en-GB" sz="1600"/>
                <a:t>    NovoMix</a:t>
              </a:r>
              <a:r>
                <a:rPr lang="en-GB" sz="1600" baseline="30000"/>
                <a:t>®</a:t>
              </a:r>
              <a:r>
                <a:rPr lang="en-GB" sz="1600"/>
                <a:t> 30    Premixed human</a:t>
              </a:r>
              <a:br>
                <a:rPr lang="en-GB" sz="1600"/>
              </a:br>
              <a:r>
                <a:rPr lang="en-GB" sz="1600"/>
                <a:t>		 insulin</a:t>
              </a:r>
              <a:endParaRPr lang="en-US" sz="1600"/>
            </a:p>
          </p:txBody>
        </p:sp>
        <p:sp>
          <p:nvSpPr>
            <p:cNvPr id="738331" name="AutoShape 27"/>
            <p:cNvSpPr>
              <a:spLocks noChangeAspect="1" noChangeArrowheads="1"/>
            </p:cNvSpPr>
            <p:nvPr/>
          </p:nvSpPr>
          <p:spPr bwMode="auto">
            <a:xfrm>
              <a:off x="1685" y="671"/>
              <a:ext cx="2333" cy="1317"/>
            </a:xfrm>
            <a:prstGeom prst="roundRect">
              <a:avLst>
                <a:gd name="adj" fmla="val 16667"/>
              </a:avLst>
            </a:prstGeom>
            <a:blipFill dpi="0" rotWithShape="1">
              <a:blip r:embed="rId3" cstate="print"/>
              <a:srcRect/>
              <a:stretch>
                <a:fillRect/>
              </a:stretch>
            </a:blipFill>
            <a:ln w="9525" algn="ctr">
              <a:solidFill>
                <a:schemeClr val="tx1"/>
              </a:solidFill>
              <a:round/>
              <a:headEnd/>
              <a:tailEnd/>
            </a:ln>
            <a:effectLst/>
          </p:spPr>
          <p:txBody>
            <a:bodyPr wrap="none" anchor="ctr"/>
            <a:lstStyle/>
            <a:p>
              <a:endParaRPr lang="en-US"/>
            </a:p>
          </p:txBody>
        </p:sp>
      </p:grpSp>
      <p:sp>
        <p:nvSpPr>
          <p:cNvPr id="3" name="Date Placeholder 2"/>
          <p:cNvSpPr>
            <a:spLocks noGrp="1"/>
          </p:cNvSpPr>
          <p:nvPr>
            <p:ph type="dt" sz="half" idx="10"/>
          </p:nvPr>
        </p:nvSpPr>
        <p:spPr/>
        <p:txBody>
          <a:bodyPr/>
          <a:lstStyle/>
          <a:p>
            <a:fld id="{427FBAA9-E843-4E65-8E3F-9D066C6DDF85}"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849313" y="2678113"/>
          <a:ext cx="5201928" cy="2599508"/>
        </p:xfrm>
        <a:graphic>
          <a:graphicData uri="http://schemas.openxmlformats.org/drawingml/2006/table">
            <a:tbl>
              <a:tblPr firstRow="1" bandRow="1">
                <a:tableStyleId>{69CF1AB2-1976-4502-BF36-3FF5EA218861}</a:tableStyleId>
              </a:tblPr>
              <a:tblGrid>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tblGrid>
              <a:tr h="2599508">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r>
            </a:tbl>
          </a:graphicData>
        </a:graphic>
      </p:graphicFrame>
      <p:sp>
        <p:nvSpPr>
          <p:cNvPr id="193590" name="Rectangle 2"/>
          <p:cNvSpPr>
            <a:spLocks noGrp="1" noChangeArrowheads="1"/>
          </p:cNvSpPr>
          <p:nvPr>
            <p:ph type="title" idx="4294967295"/>
          </p:nvPr>
        </p:nvSpPr>
        <p:spPr>
          <a:xfrm>
            <a:off x="1043608" y="332656"/>
            <a:ext cx="6243637" cy="806450"/>
          </a:xfrm>
        </p:spPr>
        <p:txBody>
          <a:bodyPr>
            <a:noAutofit/>
          </a:bodyPr>
          <a:lstStyle/>
          <a:p>
            <a:pPr eaLnBrk="1" hangingPunct="1"/>
            <a:r>
              <a:rPr lang="en-GB" sz="3200" dirty="0" smtClean="0">
                <a:ea typeface="ＭＳ Ｐゴシック" pitchFamily="34" charset="-128"/>
              </a:rPr>
              <a:t>Premixed insulin: </a:t>
            </a:r>
            <a:br>
              <a:rPr lang="en-GB" sz="3200" dirty="0" smtClean="0">
                <a:ea typeface="ＭＳ Ｐゴシック" pitchFamily="34" charset="-128"/>
              </a:rPr>
            </a:br>
            <a:r>
              <a:rPr lang="en-GB" sz="3200" dirty="0" smtClean="0">
                <a:ea typeface="ＭＳ Ｐゴシック" pitchFamily="34" charset="-128"/>
              </a:rPr>
              <a:t>Once, twice or three-times daily</a:t>
            </a:r>
            <a:endParaRPr lang="en-US" sz="3200" dirty="0" smtClean="0">
              <a:ea typeface="ＭＳ Ｐゴシック" pitchFamily="34" charset="-128"/>
            </a:endParaRPr>
          </a:p>
        </p:txBody>
      </p:sp>
      <p:sp>
        <p:nvSpPr>
          <p:cNvPr id="47159" name="Text Box 4"/>
          <p:cNvSpPr txBox="1">
            <a:spLocks noChangeArrowheads="1"/>
          </p:cNvSpPr>
          <p:nvPr/>
        </p:nvSpPr>
        <p:spPr bwMode="auto">
          <a:xfrm>
            <a:off x="3087881" y="6446838"/>
            <a:ext cx="3046026" cy="261610"/>
          </a:xfrm>
          <a:prstGeom prst="rect">
            <a:avLst/>
          </a:prstGeom>
          <a:noFill/>
          <a:ln w="28575" algn="ctr">
            <a:noFill/>
            <a:miter lim="800000"/>
            <a:headEnd/>
            <a:tailEnd/>
          </a:ln>
        </p:spPr>
        <p:txBody>
          <a:bodyPr wrap="none">
            <a:spAutoFit/>
          </a:bodyPr>
          <a:lstStyle/>
          <a:p>
            <a:pPr algn="ctr" eaLnBrk="0" hangingPunct="0">
              <a:defRPr/>
            </a:pPr>
            <a:r>
              <a:rPr lang="en-GB" sz="1100" i="1">
                <a:latin typeface="+mn-lt"/>
                <a:ea typeface="ＭＳ Ｐゴシック" charset="-128"/>
              </a:rPr>
              <a:t>Schematic representation of twice-daily injections </a:t>
            </a:r>
            <a:endParaRPr lang="en-US" sz="1100" i="1">
              <a:latin typeface="+mn-lt"/>
              <a:ea typeface="ＭＳ Ｐゴシック" charset="-128"/>
            </a:endParaRPr>
          </a:p>
        </p:txBody>
      </p:sp>
      <p:sp>
        <p:nvSpPr>
          <p:cNvPr id="47160" name="Rectangle 18"/>
          <p:cNvSpPr>
            <a:spLocks noChangeArrowheads="1"/>
          </p:cNvSpPr>
          <p:nvPr/>
        </p:nvSpPr>
        <p:spPr bwMode="auto">
          <a:xfrm>
            <a:off x="6199188" y="2374900"/>
            <a:ext cx="2849562" cy="3359150"/>
          </a:xfrm>
          <a:prstGeom prst="rect">
            <a:avLst/>
          </a:prstGeom>
          <a:noFill/>
          <a:ln w="9525">
            <a:noFill/>
            <a:miter lim="800000"/>
            <a:headEnd/>
            <a:tailEnd/>
          </a:ln>
        </p:spPr>
        <p:txBody>
          <a:bodyPr lIns="0" tIns="0" rIns="0" bIns="0"/>
          <a:lstStyle/>
          <a:p>
            <a:pPr marL="273050" indent="-273050" defTabSz="957263" eaLnBrk="0" hangingPunct="0">
              <a:lnSpc>
                <a:spcPct val="80000"/>
              </a:lnSpc>
              <a:spcBef>
                <a:spcPct val="40000"/>
              </a:spcBef>
              <a:buClr>
                <a:srgbClr val="00CCFF"/>
              </a:buClr>
              <a:buSzPct val="90000"/>
              <a:buFont typeface="Monotype Sorts"/>
              <a:buNone/>
              <a:defRPr/>
            </a:pPr>
            <a:r>
              <a:rPr lang="en-GB" sz="1600" dirty="0">
                <a:latin typeface="+mn-lt"/>
                <a:ea typeface="ＭＳ Ｐゴシック" charset="-128"/>
              </a:rPr>
              <a:t>Contains:</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Basal component</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Short-acting component</a:t>
            </a:r>
          </a:p>
          <a:p>
            <a:pPr marL="273050" indent="-273050" defTabSz="957263" eaLnBrk="0" hangingPunct="0">
              <a:lnSpc>
                <a:spcPct val="80000"/>
              </a:lnSpc>
              <a:spcBef>
                <a:spcPct val="40000"/>
              </a:spcBef>
              <a:buClr>
                <a:srgbClr val="00CCFF"/>
              </a:buClr>
              <a:buSzPct val="90000"/>
              <a:buFont typeface="Monotype Sorts"/>
              <a:buNone/>
              <a:defRPr/>
            </a:pPr>
            <a:endParaRPr lang="en-GB" sz="1600" dirty="0">
              <a:latin typeface="+mn-lt"/>
              <a:ea typeface="ＭＳ Ｐゴシック" charset="-128"/>
            </a:endParaRPr>
          </a:p>
          <a:p>
            <a:pPr marL="273050" indent="-273050" defTabSz="957263" eaLnBrk="0" hangingPunct="0">
              <a:lnSpc>
                <a:spcPct val="80000"/>
              </a:lnSpc>
              <a:spcBef>
                <a:spcPct val="40000"/>
              </a:spcBef>
              <a:buClr>
                <a:srgbClr val="00CCFF"/>
              </a:buClr>
              <a:buSzPct val="90000"/>
              <a:buFont typeface="Monotype Sorts"/>
              <a:buNone/>
              <a:defRPr/>
            </a:pPr>
            <a:r>
              <a:rPr lang="en-GB" sz="1600" dirty="0">
                <a:latin typeface="+mn-lt"/>
                <a:ea typeface="ＭＳ Ｐゴシック" charset="-128"/>
              </a:rPr>
              <a:t>Possible regimens:</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Twice daily with dinner and breakfast (figure) </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Once daily with the largest meal is also possible if a patient wants to get familiar with dosing</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Three-times daily, with each meal</a:t>
            </a:r>
          </a:p>
        </p:txBody>
      </p:sp>
      <p:sp>
        <p:nvSpPr>
          <p:cNvPr id="47161" name="Text Box 6"/>
          <p:cNvSpPr txBox="1">
            <a:spLocks noChangeArrowheads="1"/>
          </p:cNvSpPr>
          <p:nvPr/>
        </p:nvSpPr>
        <p:spPr bwMode="auto">
          <a:xfrm rot="-5400000">
            <a:off x="-609600" y="3649663"/>
            <a:ext cx="2051050" cy="368300"/>
          </a:xfrm>
          <a:prstGeom prst="rect">
            <a:avLst/>
          </a:prstGeom>
          <a:noFill/>
          <a:ln w="9525">
            <a:noFill/>
            <a:miter lim="800000"/>
            <a:headEnd/>
            <a:tailEnd/>
          </a:ln>
        </p:spPr>
        <p:txBody>
          <a:bodyPr>
            <a:spAutoFit/>
          </a:bodyPr>
          <a:lstStyle/>
          <a:p>
            <a:pPr algn="ctr" eaLnBrk="0" hangingPunct="0">
              <a:spcBef>
                <a:spcPct val="50000"/>
              </a:spcBef>
              <a:defRPr/>
            </a:pPr>
            <a:r>
              <a:rPr lang="en-GB" dirty="0">
                <a:latin typeface="+mn-lt"/>
                <a:ea typeface="ＭＳ Ｐゴシック" charset="-128"/>
              </a:rPr>
              <a:t>Insulin action</a:t>
            </a:r>
            <a:endParaRPr lang="en-US" dirty="0">
              <a:latin typeface="+mn-lt"/>
              <a:ea typeface="ＭＳ Ｐゴシック" charset="-128"/>
            </a:endParaRPr>
          </a:p>
        </p:txBody>
      </p:sp>
      <p:cxnSp>
        <p:nvCxnSpPr>
          <p:cNvPr id="24" name="Straight Arrow Connector 23"/>
          <p:cNvCxnSpPr/>
          <p:nvPr/>
        </p:nvCxnSpPr>
        <p:spPr bwMode="auto">
          <a:xfrm rot="16200000" flipV="1">
            <a:off x="-202406" y="3791744"/>
            <a:ext cx="1798638" cy="0"/>
          </a:xfrm>
          <a:prstGeom prst="straightConnector1">
            <a:avLst/>
          </a:prstGeom>
          <a:ln w="3175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7163" name="Text Box 7"/>
          <p:cNvSpPr txBox="1">
            <a:spLocks noChangeArrowheads="1"/>
          </p:cNvSpPr>
          <p:nvPr/>
        </p:nvSpPr>
        <p:spPr bwMode="auto">
          <a:xfrm>
            <a:off x="466725" y="5468938"/>
            <a:ext cx="1423988" cy="338137"/>
          </a:xfrm>
          <a:prstGeom prst="rect">
            <a:avLst/>
          </a:prstGeom>
          <a:noFill/>
          <a:ln w="9525">
            <a:noFill/>
            <a:miter lim="800000"/>
            <a:headEnd/>
            <a:tailEnd/>
          </a:ln>
        </p:spPr>
        <p:txBody>
          <a:bodyPr>
            <a:spAutoFit/>
          </a:bodyPr>
          <a:lstStyle/>
          <a:p>
            <a:pPr eaLnBrk="0" hangingPunct="0">
              <a:spcBef>
                <a:spcPct val="50000"/>
              </a:spcBef>
              <a:defRPr/>
            </a:pPr>
            <a:r>
              <a:rPr lang="en-GB" sz="1600">
                <a:latin typeface="+mn-lt"/>
                <a:ea typeface="ＭＳ Ｐゴシック" charset="-128"/>
              </a:rPr>
              <a:t>Breakfast</a:t>
            </a:r>
            <a:endParaRPr lang="en-US" sz="1600">
              <a:latin typeface="+mn-lt"/>
              <a:ea typeface="ＭＳ Ｐゴシック" charset="-128"/>
            </a:endParaRPr>
          </a:p>
        </p:txBody>
      </p:sp>
      <p:sp>
        <p:nvSpPr>
          <p:cNvPr id="47164" name="Text Box 8"/>
          <p:cNvSpPr txBox="1">
            <a:spLocks noChangeArrowheads="1"/>
          </p:cNvSpPr>
          <p:nvPr/>
        </p:nvSpPr>
        <p:spPr bwMode="auto">
          <a:xfrm>
            <a:off x="1924050" y="5468938"/>
            <a:ext cx="1309688" cy="338137"/>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Lunch</a:t>
            </a:r>
            <a:endParaRPr lang="en-US" sz="1600">
              <a:latin typeface="+mn-lt"/>
              <a:ea typeface="ＭＳ Ｐゴシック" charset="-128"/>
            </a:endParaRPr>
          </a:p>
        </p:txBody>
      </p:sp>
      <p:sp>
        <p:nvSpPr>
          <p:cNvPr id="47165" name="Text Box 9"/>
          <p:cNvSpPr txBox="1">
            <a:spLocks noChangeArrowheads="1"/>
          </p:cNvSpPr>
          <p:nvPr/>
        </p:nvSpPr>
        <p:spPr bwMode="auto">
          <a:xfrm>
            <a:off x="3001963" y="5468938"/>
            <a:ext cx="1309687" cy="338137"/>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Dinner</a:t>
            </a:r>
            <a:endParaRPr lang="en-US" sz="1600">
              <a:latin typeface="+mn-lt"/>
              <a:ea typeface="ＭＳ Ｐゴシック" charset="-128"/>
            </a:endParaRPr>
          </a:p>
        </p:txBody>
      </p:sp>
      <p:sp>
        <p:nvSpPr>
          <p:cNvPr id="47166" name="Line 13"/>
          <p:cNvSpPr>
            <a:spLocks noChangeShapeType="1"/>
          </p:cNvSpPr>
          <p:nvPr/>
        </p:nvSpPr>
        <p:spPr bwMode="auto">
          <a:xfrm flipV="1">
            <a:off x="3619500" y="5340350"/>
            <a:ext cx="0" cy="180975"/>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193599" name="Line 3"/>
          <p:cNvSpPr>
            <a:spLocks noChangeShapeType="1"/>
          </p:cNvSpPr>
          <p:nvPr/>
        </p:nvSpPr>
        <p:spPr bwMode="auto">
          <a:xfrm>
            <a:off x="1181100" y="2547938"/>
            <a:ext cx="0" cy="504825"/>
          </a:xfrm>
          <a:prstGeom prst="line">
            <a:avLst/>
          </a:prstGeom>
          <a:noFill/>
          <a:ln w="57150">
            <a:solidFill>
              <a:schemeClr val="accent1"/>
            </a:solidFill>
            <a:round/>
            <a:headEnd/>
            <a:tailEnd type="triangle" w="med" len="med"/>
          </a:ln>
        </p:spPr>
        <p:txBody>
          <a:bodyPr/>
          <a:lstStyle/>
          <a:p>
            <a:endParaRPr lang="en-US"/>
          </a:p>
        </p:txBody>
      </p:sp>
      <p:sp>
        <p:nvSpPr>
          <p:cNvPr id="47168" name="Text Box 19"/>
          <p:cNvSpPr txBox="1">
            <a:spLocks noChangeArrowheads="1"/>
          </p:cNvSpPr>
          <p:nvPr/>
        </p:nvSpPr>
        <p:spPr bwMode="auto">
          <a:xfrm>
            <a:off x="457200" y="2039938"/>
            <a:ext cx="1439863" cy="276999"/>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Premixed injection</a:t>
            </a:r>
            <a:endParaRPr lang="en-US" sz="1200" i="1">
              <a:latin typeface="+mn-lt"/>
              <a:ea typeface="ＭＳ Ｐゴシック" charset="-128"/>
            </a:endParaRPr>
          </a:p>
        </p:txBody>
      </p:sp>
      <p:sp>
        <p:nvSpPr>
          <p:cNvPr id="47169" name="Text Box 19"/>
          <p:cNvSpPr txBox="1">
            <a:spLocks noChangeArrowheads="1"/>
          </p:cNvSpPr>
          <p:nvPr/>
        </p:nvSpPr>
        <p:spPr bwMode="auto">
          <a:xfrm>
            <a:off x="2770188" y="2039938"/>
            <a:ext cx="1619250" cy="276225"/>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Premixed injection</a:t>
            </a:r>
            <a:endParaRPr lang="en-US" sz="1200" i="1">
              <a:latin typeface="+mn-lt"/>
              <a:ea typeface="ＭＳ Ｐゴシック" charset="-128"/>
            </a:endParaRPr>
          </a:p>
        </p:txBody>
      </p:sp>
      <p:sp>
        <p:nvSpPr>
          <p:cNvPr id="193602" name="Line 3"/>
          <p:cNvSpPr>
            <a:spLocks noChangeShapeType="1"/>
          </p:cNvSpPr>
          <p:nvPr/>
        </p:nvSpPr>
        <p:spPr bwMode="auto">
          <a:xfrm>
            <a:off x="3587750" y="2547938"/>
            <a:ext cx="0" cy="504825"/>
          </a:xfrm>
          <a:prstGeom prst="line">
            <a:avLst/>
          </a:prstGeom>
          <a:noFill/>
          <a:ln w="57150">
            <a:solidFill>
              <a:schemeClr val="accent1"/>
            </a:solidFill>
            <a:round/>
            <a:headEnd/>
            <a:tailEnd type="triangle" w="med" len="med"/>
          </a:ln>
        </p:spPr>
        <p:txBody>
          <a:bodyPr/>
          <a:lstStyle/>
          <a:p>
            <a:endParaRPr lang="en-US"/>
          </a:p>
        </p:txBody>
      </p:sp>
      <p:cxnSp>
        <p:nvCxnSpPr>
          <p:cNvPr id="193603" name="Straight Connector 29"/>
          <p:cNvCxnSpPr>
            <a:cxnSpLocks noChangeShapeType="1"/>
          </p:cNvCxnSpPr>
          <p:nvPr/>
        </p:nvCxnSpPr>
        <p:spPr bwMode="auto">
          <a:xfrm>
            <a:off x="849313" y="5280025"/>
            <a:ext cx="5003800" cy="1588"/>
          </a:xfrm>
          <a:prstGeom prst="line">
            <a:avLst/>
          </a:prstGeom>
          <a:noFill/>
          <a:ln w="25400" algn="ctr">
            <a:solidFill>
              <a:srgbClr val="002060"/>
            </a:solidFill>
            <a:round/>
            <a:headEnd/>
            <a:tailEnd/>
          </a:ln>
        </p:spPr>
      </p:cxnSp>
      <p:sp>
        <p:nvSpPr>
          <p:cNvPr id="47172" name="Line 11"/>
          <p:cNvSpPr>
            <a:spLocks noChangeShapeType="1"/>
          </p:cNvSpPr>
          <p:nvPr/>
        </p:nvSpPr>
        <p:spPr bwMode="auto">
          <a:xfrm flipV="1">
            <a:off x="1177925" y="5353050"/>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47173" name="Line 12"/>
          <p:cNvSpPr>
            <a:spLocks noChangeShapeType="1"/>
          </p:cNvSpPr>
          <p:nvPr/>
        </p:nvSpPr>
        <p:spPr bwMode="auto">
          <a:xfrm flipV="1">
            <a:off x="2559050" y="5353050"/>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193606" name="Freeform 14"/>
          <p:cNvSpPr>
            <a:spLocks noChangeArrowheads="1"/>
          </p:cNvSpPr>
          <p:nvPr/>
        </p:nvSpPr>
        <p:spPr bwMode="auto">
          <a:xfrm>
            <a:off x="854075" y="5051425"/>
            <a:ext cx="1009650" cy="230188"/>
          </a:xfrm>
          <a:custGeom>
            <a:avLst/>
            <a:gdLst>
              <a:gd name="T0" fmla="*/ 0 w 1010093"/>
              <a:gd name="T1" fmla="*/ 0 h 198297"/>
              <a:gd name="T2" fmla="*/ 4881455 w 1010093"/>
              <a:gd name="T3" fmla="*/ 1132717328 h 198297"/>
              <a:gd name="T4" fmla="*/ 51331 w 1010093"/>
              <a:gd name="T5" fmla="*/ 1132717328 h 198297"/>
              <a:gd name="T6" fmla="*/ 0 w 1010093"/>
              <a:gd name="T7" fmla="*/ 0 h 198297"/>
              <a:gd name="T8" fmla="*/ 0 60000 65536"/>
              <a:gd name="T9" fmla="*/ 0 60000 65536"/>
              <a:gd name="T10" fmla="*/ 0 60000 65536"/>
              <a:gd name="T11" fmla="*/ 0 60000 65536"/>
              <a:gd name="T12" fmla="*/ 0 w 1010093"/>
              <a:gd name="T13" fmla="*/ 0 h 198297"/>
              <a:gd name="T14" fmla="*/ 1010093 w 1010093"/>
              <a:gd name="T15" fmla="*/ 198297 h 198297"/>
            </a:gdLst>
            <a:ahLst/>
            <a:cxnLst>
              <a:cxn ang="T8">
                <a:pos x="T0" y="T1"/>
              </a:cxn>
              <a:cxn ang="T9">
                <a:pos x="T2" y="T3"/>
              </a:cxn>
              <a:cxn ang="T10">
                <a:pos x="T4" y="T5"/>
              </a:cxn>
              <a:cxn ang="T11">
                <a:pos x="T6" y="T7"/>
              </a:cxn>
            </a:cxnLst>
            <a:rect l="T12" t="T13" r="T14" b="T15"/>
            <a:pathLst>
              <a:path w="1010093" h="198297">
                <a:moveTo>
                  <a:pt x="0" y="0"/>
                </a:moveTo>
                <a:lnTo>
                  <a:pt x="1010093" y="198297"/>
                </a:lnTo>
                <a:lnTo>
                  <a:pt x="10633" y="198297"/>
                </a:lnTo>
                <a:lnTo>
                  <a:pt x="0" y="0"/>
                </a:lnTo>
                <a:close/>
              </a:path>
            </a:pathLst>
          </a:custGeom>
          <a:solidFill>
            <a:srgbClr val="F7BB13"/>
          </a:solidFill>
          <a:ln w="19050" algn="ctr">
            <a:solidFill>
              <a:srgbClr val="FF9900"/>
            </a:solidFill>
            <a:round/>
            <a:headEnd/>
            <a:tailEnd/>
          </a:ln>
        </p:spPr>
        <p:txBody>
          <a:bodyPr/>
          <a:lstStyle/>
          <a:p>
            <a:endParaRPr lang="en-US"/>
          </a:p>
        </p:txBody>
      </p:sp>
      <p:sp>
        <p:nvSpPr>
          <p:cNvPr id="2" name="Freeform 14"/>
          <p:cNvSpPr>
            <a:spLocks noChangeArrowheads="1"/>
          </p:cNvSpPr>
          <p:nvPr/>
        </p:nvSpPr>
        <p:spPr bwMode="auto">
          <a:xfrm>
            <a:off x="850900" y="5084763"/>
            <a:ext cx="1009650" cy="198437"/>
          </a:xfrm>
          <a:custGeom>
            <a:avLst/>
            <a:gdLst>
              <a:gd name="T0" fmla="*/ 0 w 1010093"/>
              <a:gd name="T1" fmla="*/ 0 h 198297"/>
              <a:gd name="T2" fmla="*/ 4881455 w 1010093"/>
              <a:gd name="T3" fmla="*/ 206689 h 198297"/>
              <a:gd name="T4" fmla="*/ 51331 w 1010093"/>
              <a:gd name="T5" fmla="*/ 206689 h 198297"/>
              <a:gd name="T6" fmla="*/ 0 w 1010093"/>
              <a:gd name="T7" fmla="*/ 0 h 198297"/>
              <a:gd name="T8" fmla="*/ 0 60000 65536"/>
              <a:gd name="T9" fmla="*/ 0 60000 65536"/>
              <a:gd name="T10" fmla="*/ 0 60000 65536"/>
              <a:gd name="T11" fmla="*/ 0 60000 65536"/>
              <a:gd name="T12" fmla="*/ 0 w 1010093"/>
              <a:gd name="T13" fmla="*/ 0 h 198297"/>
              <a:gd name="T14" fmla="*/ 1010093 w 1010093"/>
              <a:gd name="T15" fmla="*/ 198297 h 198297"/>
            </a:gdLst>
            <a:ahLst/>
            <a:cxnLst>
              <a:cxn ang="T8">
                <a:pos x="T0" y="T1"/>
              </a:cxn>
              <a:cxn ang="T9">
                <a:pos x="T2" y="T3"/>
              </a:cxn>
              <a:cxn ang="T10">
                <a:pos x="T4" y="T5"/>
              </a:cxn>
              <a:cxn ang="T11">
                <a:pos x="T6" y="T7"/>
              </a:cxn>
            </a:cxnLst>
            <a:rect l="T12" t="T13" r="T14" b="T15"/>
            <a:pathLst>
              <a:path w="1010093" h="198297">
                <a:moveTo>
                  <a:pt x="0" y="0"/>
                </a:moveTo>
                <a:lnTo>
                  <a:pt x="1010093" y="198297"/>
                </a:lnTo>
                <a:lnTo>
                  <a:pt x="10633" y="198297"/>
                </a:lnTo>
                <a:lnTo>
                  <a:pt x="0" y="0"/>
                </a:lnTo>
                <a:close/>
              </a:path>
            </a:pathLst>
          </a:custGeom>
          <a:solidFill>
            <a:srgbClr val="00B7FF"/>
          </a:solidFill>
          <a:ln w="19050" algn="ctr">
            <a:solidFill>
              <a:srgbClr val="008A3E"/>
            </a:solidFill>
            <a:round/>
            <a:headEnd/>
            <a:tailEnd/>
          </a:ln>
        </p:spPr>
        <p:txBody>
          <a:bodyPr/>
          <a:lstStyle/>
          <a:p>
            <a:endParaRPr lang="en-US"/>
          </a:p>
        </p:txBody>
      </p:sp>
      <p:sp>
        <p:nvSpPr>
          <p:cNvPr id="193608" name="Freeform 34"/>
          <p:cNvSpPr>
            <a:spLocks noChangeArrowheads="1"/>
          </p:cNvSpPr>
          <p:nvPr/>
        </p:nvSpPr>
        <p:spPr bwMode="auto">
          <a:xfrm>
            <a:off x="1133475" y="4086225"/>
            <a:ext cx="4703763" cy="1225550"/>
          </a:xfrm>
          <a:custGeom>
            <a:avLst/>
            <a:gdLst>
              <a:gd name="T0" fmla="*/ 0 w 4702628"/>
              <a:gd name="T1" fmla="*/ 1170547 h 1226127"/>
              <a:gd name="T2" fmla="*/ 534116 w 4702628"/>
              <a:gd name="T3" fmla="*/ 910418 h 1226127"/>
              <a:gd name="T4" fmla="*/ 919854 w 4702628"/>
              <a:gd name="T5" fmla="*/ 632960 h 1226127"/>
              <a:gd name="T6" fmla="*/ 1335297 w 4702628"/>
              <a:gd name="T7" fmla="*/ 378619 h 1226127"/>
              <a:gd name="T8" fmla="*/ 1780308 w 4702628"/>
              <a:gd name="T9" fmla="*/ 164742 h 1226127"/>
              <a:gd name="T10" fmla="*/ 2522119 w 4702628"/>
              <a:gd name="T11" fmla="*/ 37569 h 1226127"/>
              <a:gd name="T12" fmla="*/ 3293600 w 4702628"/>
              <a:gd name="T13" fmla="*/ 14445 h 1226127"/>
              <a:gd name="T14" fmla="*/ 4243096 w 4702628"/>
              <a:gd name="T15" fmla="*/ 124275 h 1226127"/>
              <a:gd name="T16" fmla="*/ 5251963 w 4702628"/>
              <a:gd name="T17" fmla="*/ 291913 h 1226127"/>
              <a:gd name="T18" fmla="*/ 6171781 w 4702628"/>
              <a:gd name="T19" fmla="*/ 424864 h 1226127"/>
              <a:gd name="T20" fmla="*/ 7417985 w 4702628"/>
              <a:gd name="T21" fmla="*/ 557818 h 1226127"/>
              <a:gd name="T22" fmla="*/ 8693882 w 4702628"/>
              <a:gd name="T23" fmla="*/ 644522 h 1226127"/>
              <a:gd name="T24" fmla="*/ 10355490 w 4702628"/>
              <a:gd name="T25" fmla="*/ 690765 h 1226127"/>
              <a:gd name="T26" fmla="*/ 11601687 w 4702628"/>
              <a:gd name="T27" fmla="*/ 731226 h 1226127"/>
              <a:gd name="T28" fmla="*/ 12758893 w 4702628"/>
              <a:gd name="T29" fmla="*/ 760130 h 1226127"/>
              <a:gd name="T30" fmla="*/ 12758893 w 4702628"/>
              <a:gd name="T31" fmla="*/ 760130 h 1226127"/>
              <a:gd name="T32" fmla="*/ 14539178 w 4702628"/>
              <a:gd name="T33" fmla="*/ 835272 h 1226127"/>
              <a:gd name="T34" fmla="*/ 16319471 w 4702628"/>
              <a:gd name="T35" fmla="*/ 898853 h 1226127"/>
              <a:gd name="T36" fmla="*/ 18811867 w 4702628"/>
              <a:gd name="T37" fmla="*/ 974001 h 1226127"/>
              <a:gd name="T38" fmla="*/ 23500004 w 4702628"/>
              <a:gd name="T39" fmla="*/ 997123 h 1226127"/>
              <a:gd name="T40" fmla="*/ 23440662 w 4702628"/>
              <a:gd name="T41" fmla="*/ 1193668 h 1226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02628"/>
              <a:gd name="T64" fmla="*/ 0 h 1226127"/>
              <a:gd name="T65" fmla="*/ 4702628 w 4702628"/>
              <a:gd name="T66" fmla="*/ 1226127 h 1226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02628"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75262" y="694707"/>
                  <a:pt x="2072244" y="709551"/>
                </a:cubicBezTo>
                <a:cubicBezTo>
                  <a:pt x="2169226" y="724395"/>
                  <a:pt x="2241468" y="739239"/>
                  <a:pt x="2321626" y="751114"/>
                </a:cubicBezTo>
                <a:cubicBezTo>
                  <a:pt x="2401784" y="762989"/>
                  <a:pt x="2514600" y="775855"/>
                  <a:pt x="2553195" y="780803"/>
                </a:cubicBezTo>
                <a:lnTo>
                  <a:pt x="2909454" y="857992"/>
                </a:lnTo>
                <a:cubicBezTo>
                  <a:pt x="3028207" y="881743"/>
                  <a:pt x="3123210" y="899555"/>
                  <a:pt x="3265714" y="923306"/>
                </a:cubicBezTo>
                <a:cubicBezTo>
                  <a:pt x="3408218" y="947057"/>
                  <a:pt x="3524992" y="983673"/>
                  <a:pt x="3764478" y="1000496"/>
                </a:cubicBezTo>
                <a:cubicBezTo>
                  <a:pt x="4003964" y="1017319"/>
                  <a:pt x="4548249" y="986642"/>
                  <a:pt x="4702628" y="1024247"/>
                </a:cubicBezTo>
                <a:lnTo>
                  <a:pt x="4690753" y="1226127"/>
                </a:lnTo>
              </a:path>
            </a:pathLst>
          </a:custGeom>
          <a:solidFill>
            <a:srgbClr val="F7BB13"/>
          </a:solidFill>
          <a:ln w="19050" algn="ctr">
            <a:solidFill>
              <a:srgbClr val="FF9900"/>
            </a:solidFill>
            <a:round/>
            <a:headEnd/>
            <a:tailEnd/>
          </a:ln>
        </p:spPr>
        <p:txBody>
          <a:bodyPr/>
          <a:lstStyle/>
          <a:p>
            <a:endParaRPr lang="en-US"/>
          </a:p>
        </p:txBody>
      </p:sp>
      <p:sp>
        <p:nvSpPr>
          <p:cNvPr id="193609" name="Freeform 37"/>
          <p:cNvSpPr>
            <a:spLocks noChangeArrowheads="1"/>
          </p:cNvSpPr>
          <p:nvPr/>
        </p:nvSpPr>
        <p:spPr bwMode="auto">
          <a:xfrm>
            <a:off x="3411538" y="4084638"/>
            <a:ext cx="2455862" cy="1225550"/>
          </a:xfrm>
          <a:custGeom>
            <a:avLst/>
            <a:gdLst>
              <a:gd name="T0" fmla="*/ 0 w 2455554"/>
              <a:gd name="T1" fmla="*/ 1170547 h 1226127"/>
              <a:gd name="T2" fmla="*/ 534088 w 2455554"/>
              <a:gd name="T3" fmla="*/ 910418 h 1226127"/>
              <a:gd name="T4" fmla="*/ 919913 w 2455554"/>
              <a:gd name="T5" fmla="*/ 632960 h 1226127"/>
              <a:gd name="T6" fmla="*/ 1335456 w 2455554"/>
              <a:gd name="T7" fmla="*/ 378619 h 1226127"/>
              <a:gd name="T8" fmla="*/ 1780553 w 2455554"/>
              <a:gd name="T9" fmla="*/ 164742 h 1226127"/>
              <a:gd name="T10" fmla="*/ 2522336 w 2455554"/>
              <a:gd name="T11" fmla="*/ 37569 h 1226127"/>
              <a:gd name="T12" fmla="*/ 3293973 w 2455554"/>
              <a:gd name="T13" fmla="*/ 14445 h 1226127"/>
              <a:gd name="T14" fmla="*/ 4243568 w 2455554"/>
              <a:gd name="T15" fmla="*/ 124275 h 1226127"/>
              <a:gd name="T16" fmla="*/ 5252495 w 2455554"/>
              <a:gd name="T17" fmla="*/ 291913 h 1226127"/>
              <a:gd name="T18" fmla="*/ 6172406 w 2455554"/>
              <a:gd name="T19" fmla="*/ 424864 h 1226127"/>
              <a:gd name="T20" fmla="*/ 7418769 w 2455554"/>
              <a:gd name="T21" fmla="*/ 557818 h 1226127"/>
              <a:gd name="T22" fmla="*/ 8694787 w 2455554"/>
              <a:gd name="T23" fmla="*/ 644522 h 1226127"/>
              <a:gd name="T24" fmla="*/ 10356579 w 2455554"/>
              <a:gd name="T25" fmla="*/ 690765 h 1226127"/>
              <a:gd name="T26" fmla="*/ 12087643 w 2455554"/>
              <a:gd name="T27" fmla="*/ 762055 h 1226127"/>
              <a:gd name="T28" fmla="*/ 12166757 w 2455554"/>
              <a:gd name="T29" fmla="*/ 1193668 h 1226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5554"/>
              <a:gd name="T46" fmla="*/ 0 h 1226127"/>
              <a:gd name="T47" fmla="*/ 2455554 w 2455554"/>
              <a:gd name="T48" fmla="*/ 1226127 h 1226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5554"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36667" y="689759"/>
                  <a:pt x="2072244" y="709551"/>
                </a:cubicBezTo>
                <a:lnTo>
                  <a:pt x="2418608" y="782781"/>
                </a:lnTo>
                <a:cubicBezTo>
                  <a:pt x="2398816" y="857002"/>
                  <a:pt x="2455554" y="1152236"/>
                  <a:pt x="2434442" y="1226127"/>
                </a:cubicBezTo>
              </a:path>
            </a:pathLst>
          </a:custGeom>
          <a:solidFill>
            <a:srgbClr val="F7BB13"/>
          </a:solidFill>
          <a:ln w="19050" algn="ctr">
            <a:solidFill>
              <a:srgbClr val="FF9900"/>
            </a:solidFill>
            <a:round/>
            <a:headEnd/>
            <a:tailEnd/>
          </a:ln>
        </p:spPr>
        <p:txBody>
          <a:bodyPr/>
          <a:lstStyle/>
          <a:p>
            <a:endParaRPr lang="en-US"/>
          </a:p>
        </p:txBody>
      </p:sp>
      <p:sp>
        <p:nvSpPr>
          <p:cNvPr id="33" name="Freeform 32"/>
          <p:cNvSpPr>
            <a:spLocks noChangeArrowheads="1"/>
          </p:cNvSpPr>
          <p:nvPr/>
        </p:nvSpPr>
        <p:spPr bwMode="auto">
          <a:xfrm rot="-60000">
            <a:off x="1112838" y="3559175"/>
            <a:ext cx="4727575" cy="1762125"/>
          </a:xfrm>
          <a:custGeom>
            <a:avLst/>
            <a:gdLst>
              <a:gd name="T0" fmla="*/ 0 w 4727275"/>
              <a:gd name="T1" fmla="*/ 1671617 h 1762519"/>
              <a:gd name="T2" fmla="*/ 302007 w 4727275"/>
              <a:gd name="T3" fmla="*/ 1347969 h 1762519"/>
              <a:gd name="T4" fmla="*/ 776562 w 4727275"/>
              <a:gd name="T5" fmla="*/ 896549 h 1762519"/>
              <a:gd name="T6" fmla="*/ 1164839 w 4727275"/>
              <a:gd name="T7" fmla="*/ 445137 h 1762519"/>
              <a:gd name="T8" fmla="*/ 1423640 w 4727275"/>
              <a:gd name="T9" fmla="*/ 130019 h 1762519"/>
              <a:gd name="T10" fmla="*/ 1682605 w 4727275"/>
              <a:gd name="T11" fmla="*/ 27813 h 1762519"/>
              <a:gd name="T12" fmla="*/ 2046438 w 4727275"/>
              <a:gd name="T13" fmla="*/ 9742 h 1762519"/>
              <a:gd name="T14" fmla="*/ 2547987 w 4727275"/>
              <a:gd name="T15" fmla="*/ 86208 h 1762519"/>
              <a:gd name="T16" fmla="*/ 3494513 w 4727275"/>
              <a:gd name="T17" fmla="*/ 308868 h 1762519"/>
              <a:gd name="T18" fmla="*/ 4788683 w 4727275"/>
              <a:gd name="T19" fmla="*/ 589941 h 1762519"/>
              <a:gd name="T20" fmla="*/ 5651618 w 4727275"/>
              <a:gd name="T21" fmla="*/ 794344 h 1762519"/>
              <a:gd name="T22" fmla="*/ 6643817 w 4727275"/>
              <a:gd name="T23" fmla="*/ 947655 h 1762519"/>
              <a:gd name="T24" fmla="*/ 7808651 w 4727275"/>
              <a:gd name="T25" fmla="*/ 1135041 h 1762519"/>
              <a:gd name="T26" fmla="*/ 9016546 w 4727275"/>
              <a:gd name="T27" fmla="*/ 1330934 h 1762519"/>
              <a:gd name="T28" fmla="*/ 9448006 w 4727275"/>
              <a:gd name="T29" fmla="*/ 1373520 h 1762519"/>
              <a:gd name="T30" fmla="*/ 10138345 w 4727275"/>
              <a:gd name="T31" fmla="*/ 1407588 h 1762519"/>
              <a:gd name="T32" fmla="*/ 11605015 w 4727275"/>
              <a:gd name="T33" fmla="*/ 1458690 h 1762519"/>
              <a:gd name="T34" fmla="*/ 13719101 w 4727275"/>
              <a:gd name="T35" fmla="*/ 1484240 h 1762519"/>
              <a:gd name="T36" fmla="*/ 23641177 w 4727275"/>
              <a:gd name="T37" fmla="*/ 1577929 h 1762519"/>
              <a:gd name="T38" fmla="*/ 23609975 w 4727275"/>
              <a:gd name="T39" fmla="*/ 1740201 h 1762519"/>
              <a:gd name="T40" fmla="*/ 0 w 4727275"/>
              <a:gd name="T41" fmla="*/ 1671617 h 1762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27275"/>
              <a:gd name="T64" fmla="*/ 0 h 1762519"/>
              <a:gd name="T65" fmla="*/ 4727275 w 4727275"/>
              <a:gd name="T66" fmla="*/ 1762519 h 17625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27275" h="1762519">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743200" y="1503272"/>
                </a:lnTo>
                <a:lnTo>
                  <a:pt x="4727275" y="1598163"/>
                </a:lnTo>
                <a:lnTo>
                  <a:pt x="4721027" y="1762519"/>
                </a:lnTo>
                <a:lnTo>
                  <a:pt x="0" y="1693053"/>
                </a:lnTo>
                <a:close/>
              </a:path>
            </a:pathLst>
          </a:custGeom>
          <a:solidFill>
            <a:srgbClr val="00B7FF"/>
          </a:solidFill>
          <a:ln w="19050" algn="ctr">
            <a:solidFill>
              <a:srgbClr val="008A3E"/>
            </a:solidFill>
            <a:round/>
            <a:headEnd/>
            <a:tailEnd/>
          </a:ln>
        </p:spPr>
        <p:txBody>
          <a:bodyPr/>
          <a:lstStyle/>
          <a:p>
            <a:endParaRPr lang="en-US"/>
          </a:p>
        </p:txBody>
      </p:sp>
      <p:sp>
        <p:nvSpPr>
          <p:cNvPr id="37" name="Freeform 36"/>
          <p:cNvSpPr>
            <a:spLocks noChangeArrowheads="1"/>
          </p:cNvSpPr>
          <p:nvPr/>
        </p:nvSpPr>
        <p:spPr bwMode="auto">
          <a:xfrm rot="-60000">
            <a:off x="3444875" y="3576638"/>
            <a:ext cx="2392363" cy="1728787"/>
          </a:xfrm>
          <a:custGeom>
            <a:avLst/>
            <a:gdLst>
              <a:gd name="T0" fmla="*/ 0 w 2393714"/>
              <a:gd name="T1" fmla="*/ 1747111 h 1727834"/>
              <a:gd name="T2" fmla="*/ 287759 w 2393714"/>
              <a:gd name="T3" fmla="*/ 1408847 h 1727834"/>
              <a:gd name="T4" fmla="*/ 740056 w 2393714"/>
              <a:gd name="T5" fmla="*/ 937042 h 1727834"/>
              <a:gd name="T6" fmla="*/ 1110082 w 2393714"/>
              <a:gd name="T7" fmla="*/ 465244 h 1727834"/>
              <a:gd name="T8" fmla="*/ 1356768 w 2393714"/>
              <a:gd name="T9" fmla="*/ 135879 h 1727834"/>
              <a:gd name="T10" fmla="*/ 1603445 w 2393714"/>
              <a:gd name="T11" fmla="*/ 29067 h 1727834"/>
              <a:gd name="T12" fmla="*/ 1950278 w 2393714"/>
              <a:gd name="T13" fmla="*/ 10175 h 1727834"/>
              <a:gd name="T14" fmla="*/ 2428169 w 2393714"/>
              <a:gd name="T15" fmla="*/ 90078 h 1727834"/>
              <a:gd name="T16" fmla="*/ 3330219 w 2393714"/>
              <a:gd name="T17" fmla="*/ 322818 h 1727834"/>
              <a:gd name="T18" fmla="*/ 4563623 w 2393714"/>
              <a:gd name="T19" fmla="*/ 616581 h 1727834"/>
              <a:gd name="T20" fmla="*/ 5385930 w 2393714"/>
              <a:gd name="T21" fmla="*/ 830219 h 1727834"/>
              <a:gd name="T22" fmla="*/ 6331540 w 2393714"/>
              <a:gd name="T23" fmla="*/ 990452 h 1727834"/>
              <a:gd name="T24" fmla="*/ 7441605 w 2393714"/>
              <a:gd name="T25" fmla="*/ 1186304 h 1727834"/>
              <a:gd name="T26" fmla="*/ 8592740 w 2393714"/>
              <a:gd name="T27" fmla="*/ 1391044 h 1727834"/>
              <a:gd name="T28" fmla="*/ 9003876 w 2393714"/>
              <a:gd name="T29" fmla="*/ 1435551 h 1727834"/>
              <a:gd name="T30" fmla="*/ 9661696 w 2393714"/>
              <a:gd name="T31" fmla="*/ 1471158 h 1727834"/>
              <a:gd name="T32" fmla="*/ 11059546 w 2393714"/>
              <a:gd name="T33" fmla="*/ 1524569 h 1727834"/>
              <a:gd name="T34" fmla="*/ 11406390 w 2393714"/>
              <a:gd name="T35" fmla="*/ 1559421 h 1727834"/>
              <a:gd name="T36" fmla="*/ 11408469 w 2393714"/>
              <a:gd name="T37" fmla="*/ 1783003 h 1727834"/>
              <a:gd name="T38" fmla="*/ 0 w 2393714"/>
              <a:gd name="T39" fmla="*/ 1747111 h 1727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93714"/>
              <a:gd name="T61" fmla="*/ 0 h 1727834"/>
              <a:gd name="T62" fmla="*/ 2393714 w 2393714"/>
              <a:gd name="T63" fmla="*/ 1727834 h 1727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93714" h="1727834">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393279" y="1511168"/>
                </a:lnTo>
                <a:lnTo>
                  <a:pt x="2393714" y="1727834"/>
                </a:lnTo>
                <a:lnTo>
                  <a:pt x="0" y="1693053"/>
                </a:lnTo>
                <a:close/>
              </a:path>
            </a:pathLst>
          </a:custGeom>
          <a:solidFill>
            <a:srgbClr val="00B7FF"/>
          </a:solidFill>
          <a:ln w="19050" algn="ctr">
            <a:solidFill>
              <a:srgbClr val="008A3E"/>
            </a:solidFill>
            <a:round/>
            <a:headEnd/>
            <a:tailEnd/>
          </a:ln>
        </p:spPr>
        <p:txBody>
          <a:bodyPr/>
          <a:lstStyle/>
          <a:p>
            <a:endParaRPr lang="en-US"/>
          </a:p>
        </p:txBody>
      </p:sp>
      <p:cxnSp>
        <p:nvCxnSpPr>
          <p:cNvPr id="193612" name="Straight Connector 70"/>
          <p:cNvCxnSpPr>
            <a:cxnSpLocks noChangeShapeType="1"/>
          </p:cNvCxnSpPr>
          <p:nvPr/>
        </p:nvCxnSpPr>
        <p:spPr bwMode="auto">
          <a:xfrm>
            <a:off x="849313" y="5303838"/>
            <a:ext cx="5000625" cy="1587"/>
          </a:xfrm>
          <a:prstGeom prst="line">
            <a:avLst/>
          </a:prstGeom>
          <a:noFill/>
          <a:ln w="31750" algn="ctr">
            <a:solidFill>
              <a:srgbClr val="002060"/>
            </a:solidFill>
            <a:round/>
            <a:headEnd/>
            <a:tailEnd/>
          </a:ln>
        </p:spPr>
      </p:cxnSp>
      <p:sp>
        <p:nvSpPr>
          <p:cNvPr id="47181" name="Rectangle 14"/>
          <p:cNvSpPr>
            <a:spLocks noChangeArrowheads="1"/>
          </p:cNvSpPr>
          <p:nvPr/>
        </p:nvSpPr>
        <p:spPr bwMode="auto">
          <a:xfrm>
            <a:off x="285750" y="1760538"/>
            <a:ext cx="142875" cy="144462"/>
          </a:xfrm>
          <a:prstGeom prst="rect">
            <a:avLst/>
          </a:prstGeom>
          <a:solidFill>
            <a:srgbClr val="F7BB13"/>
          </a:solidFill>
          <a:ln w="19050" algn="ctr">
            <a:noFill/>
            <a:round/>
            <a:headEnd/>
            <a:tailEnd/>
          </a:ln>
        </p:spPr>
        <p:txBody>
          <a:bodyPr/>
          <a:lstStyle/>
          <a:p>
            <a:pPr eaLnBrk="0" hangingPunct="0">
              <a:defRPr/>
            </a:pPr>
            <a:endParaRPr lang="en-US" sz="1600">
              <a:latin typeface="+mn-lt"/>
              <a:ea typeface="ＭＳ Ｐゴシック" charset="-128"/>
            </a:endParaRPr>
          </a:p>
        </p:txBody>
      </p:sp>
      <p:sp>
        <p:nvSpPr>
          <p:cNvPr id="47182" name="Text Box 15"/>
          <p:cNvSpPr txBox="1">
            <a:spLocks noChangeArrowheads="1"/>
          </p:cNvSpPr>
          <p:nvPr/>
        </p:nvSpPr>
        <p:spPr bwMode="auto">
          <a:xfrm>
            <a:off x="504825" y="1630363"/>
            <a:ext cx="3894138" cy="338137"/>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Premixed </a:t>
            </a:r>
            <a:r>
              <a:rPr lang="en-GB" sz="1600" i="1" dirty="0">
                <a:latin typeface="+mn-lt"/>
                <a:ea typeface="ＭＳ Ｐゴシック" charset="-128"/>
              </a:rPr>
              <a:t>human</a:t>
            </a:r>
            <a:r>
              <a:rPr lang="en-GB" sz="1600" dirty="0">
                <a:latin typeface="+mn-lt"/>
                <a:ea typeface="ＭＳ Ｐゴシック" charset="-128"/>
              </a:rPr>
              <a:t> insulin</a:t>
            </a:r>
          </a:p>
        </p:txBody>
      </p:sp>
      <p:sp>
        <p:nvSpPr>
          <p:cNvPr id="42" name="Rectangle 14"/>
          <p:cNvSpPr>
            <a:spLocks noChangeArrowheads="1"/>
          </p:cNvSpPr>
          <p:nvPr/>
        </p:nvSpPr>
        <p:spPr bwMode="auto">
          <a:xfrm>
            <a:off x="3600450" y="1760538"/>
            <a:ext cx="142875" cy="144462"/>
          </a:xfrm>
          <a:prstGeom prst="rect">
            <a:avLst/>
          </a:prstGeom>
          <a:solidFill>
            <a:srgbClr val="00B7FF"/>
          </a:solidFill>
          <a:ln w="9525">
            <a:noFill/>
            <a:miter lim="800000"/>
            <a:headEnd/>
            <a:tailEnd/>
          </a:ln>
        </p:spPr>
        <p:txBody>
          <a:bodyPr wrap="none" anchor="ctr"/>
          <a:lstStyle/>
          <a:p>
            <a:pPr eaLnBrk="0" hangingPunct="0">
              <a:defRPr/>
            </a:pPr>
            <a:endParaRPr lang="en-US" sz="1600">
              <a:latin typeface="+mn-lt"/>
              <a:ea typeface="ＭＳ Ｐゴシック" charset="-128"/>
            </a:endParaRPr>
          </a:p>
        </p:txBody>
      </p:sp>
      <p:sp>
        <p:nvSpPr>
          <p:cNvPr id="43" name="Text Box 15"/>
          <p:cNvSpPr txBox="1">
            <a:spLocks noChangeArrowheads="1"/>
          </p:cNvSpPr>
          <p:nvPr/>
        </p:nvSpPr>
        <p:spPr bwMode="auto">
          <a:xfrm>
            <a:off x="3749675" y="1630363"/>
            <a:ext cx="3743325" cy="338137"/>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Premixed </a:t>
            </a:r>
            <a:r>
              <a:rPr lang="en-GB" sz="1600" i="1" dirty="0">
                <a:latin typeface="+mn-lt"/>
                <a:ea typeface="ＭＳ Ｐゴシック" charset="-128"/>
              </a:rPr>
              <a:t>analogue</a:t>
            </a:r>
            <a:r>
              <a:rPr lang="en-GB" sz="1600" dirty="0">
                <a:latin typeface="+mn-lt"/>
                <a:ea typeface="ＭＳ Ｐゴシック" charset="-128"/>
              </a:rPr>
              <a:t> insulin</a:t>
            </a:r>
          </a:p>
        </p:txBody>
      </p:sp>
      <p:sp>
        <p:nvSpPr>
          <p:cNvPr id="3" name="Date Placeholder 2"/>
          <p:cNvSpPr>
            <a:spLocks noGrp="1"/>
          </p:cNvSpPr>
          <p:nvPr>
            <p:ph type="dt" sz="half" idx="10"/>
          </p:nvPr>
        </p:nvSpPr>
        <p:spPr/>
        <p:txBody>
          <a:bodyPr/>
          <a:lstStyle/>
          <a:p>
            <a:fld id="{4FF32194-4703-4252-9ECB-DCC5E3F7F98C}"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7"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214290"/>
            <a:ext cx="8715436" cy="642942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6A5ECC82-AE9D-4C39-961B-E5590D8383A7}"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 or PPG?</a:t>
            </a:r>
            <a:endParaRPr lang="en-US" dirty="0"/>
          </a:p>
        </p:txBody>
      </p:sp>
      <p:sp>
        <p:nvSpPr>
          <p:cNvPr id="3" name="Content Placeholder 2"/>
          <p:cNvSpPr>
            <a:spLocks noGrp="1"/>
          </p:cNvSpPr>
          <p:nvPr>
            <p:ph idx="1"/>
          </p:nvPr>
        </p:nvSpPr>
        <p:spPr>
          <a:xfrm>
            <a:off x="251520" y="1600200"/>
            <a:ext cx="8640960" cy="4525963"/>
          </a:xfrm>
        </p:spPr>
        <p:txBody>
          <a:bodyPr>
            <a:normAutofit lnSpcReduction="10000"/>
          </a:bodyPr>
          <a:lstStyle/>
          <a:p>
            <a:r>
              <a:rPr lang="en-US" dirty="0" smtClean="0"/>
              <a:t>FPG and PPG have different contribution to HbA1c</a:t>
            </a:r>
          </a:p>
          <a:p>
            <a:r>
              <a:rPr lang="en-US" dirty="0" smtClean="0"/>
              <a:t>With mild HbA1c elevations </a:t>
            </a:r>
            <a:r>
              <a:rPr lang="en-US" dirty="0" smtClean="0">
                <a:solidFill>
                  <a:srgbClr val="FFFF00"/>
                </a:solidFill>
              </a:rPr>
              <a:t>(7.3-8.4%), </a:t>
            </a:r>
            <a:r>
              <a:rPr lang="en-US" dirty="0" smtClean="0"/>
              <a:t>the proportion of HbA1c elevation attributable to postprandial </a:t>
            </a:r>
            <a:r>
              <a:rPr lang="en-US" dirty="0" err="1" smtClean="0"/>
              <a:t>hyperglycaemia</a:t>
            </a:r>
            <a:r>
              <a:rPr lang="en-US" dirty="0" smtClean="0"/>
              <a:t> increases to as much as </a:t>
            </a:r>
            <a:r>
              <a:rPr lang="en-US" dirty="0" smtClean="0">
                <a:solidFill>
                  <a:srgbClr val="FFFF00"/>
                </a:solidFill>
              </a:rPr>
              <a:t>70%</a:t>
            </a:r>
            <a:r>
              <a:rPr lang="en-US" dirty="0" smtClean="0"/>
              <a:t> of the </a:t>
            </a:r>
            <a:r>
              <a:rPr lang="en-US" dirty="0" err="1" smtClean="0"/>
              <a:t>glycaemic</a:t>
            </a:r>
            <a:r>
              <a:rPr lang="en-US" dirty="0" smtClean="0"/>
              <a:t> load</a:t>
            </a:r>
          </a:p>
          <a:p>
            <a:r>
              <a:rPr lang="en-US" dirty="0" smtClean="0"/>
              <a:t>To reach recommended HbA1c targets &lt;6.5%  it is important that </a:t>
            </a:r>
            <a:r>
              <a:rPr lang="en-US" dirty="0" smtClean="0">
                <a:solidFill>
                  <a:srgbClr val="FFFF00"/>
                </a:solidFill>
              </a:rPr>
              <a:t>postprandial </a:t>
            </a:r>
            <a:r>
              <a:rPr lang="en-US" dirty="0" err="1" smtClean="0">
                <a:solidFill>
                  <a:srgbClr val="FFFF00"/>
                </a:solidFill>
              </a:rPr>
              <a:t>hyperglycaemia</a:t>
            </a:r>
            <a:r>
              <a:rPr lang="en-US" dirty="0" smtClean="0">
                <a:solidFill>
                  <a:srgbClr val="FFFF00"/>
                </a:solidFill>
              </a:rPr>
              <a:t> </a:t>
            </a:r>
            <a:r>
              <a:rPr lang="en-US" dirty="0" smtClean="0"/>
              <a:t>is specifically addressed.</a:t>
            </a:r>
          </a:p>
          <a:p>
            <a:endParaRPr lang="en-US" dirty="0"/>
          </a:p>
        </p:txBody>
      </p:sp>
      <p:sp>
        <p:nvSpPr>
          <p:cNvPr id="4" name="TextBox 3"/>
          <p:cNvSpPr txBox="1"/>
          <p:nvPr/>
        </p:nvSpPr>
        <p:spPr>
          <a:xfrm>
            <a:off x="4000496" y="6286520"/>
            <a:ext cx="11144328" cy="369332"/>
          </a:xfrm>
          <a:prstGeom prst="rect">
            <a:avLst/>
          </a:prstGeom>
          <a:noFill/>
        </p:spPr>
        <p:txBody>
          <a:bodyPr wrap="square" rtlCol="0">
            <a:spAutoFit/>
          </a:bodyPr>
          <a:lstStyle/>
          <a:p>
            <a:r>
              <a:rPr lang="en-US" dirty="0" err="1" smtClean="0"/>
              <a:t>Monnier</a:t>
            </a:r>
            <a:r>
              <a:rPr lang="en-US" dirty="0" smtClean="0"/>
              <a:t> L, et al  </a:t>
            </a:r>
            <a:r>
              <a:rPr lang="pt-BR" dirty="0" smtClean="0"/>
              <a:t>Diabetes Care 2003; 26: 881–885.</a:t>
            </a:r>
          </a:p>
        </p:txBody>
      </p:sp>
      <p:sp>
        <p:nvSpPr>
          <p:cNvPr id="5" name="Date Placeholder 4"/>
          <p:cNvSpPr>
            <a:spLocks noGrp="1"/>
          </p:cNvSpPr>
          <p:nvPr>
            <p:ph type="dt" sz="half" idx="10"/>
          </p:nvPr>
        </p:nvSpPr>
        <p:spPr/>
        <p:txBody>
          <a:bodyPr/>
          <a:lstStyle/>
          <a:p>
            <a:fld id="{019D331C-A19D-46BA-9098-3A489E65CA1D}"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1691681" y="6446838"/>
            <a:ext cx="5832648" cy="209288"/>
          </a:xfrm>
          <a:prstGeom prst="rect">
            <a:avLst/>
          </a:prstGeom>
          <a:noFill/>
          <a:ln w="9525">
            <a:noFill/>
            <a:miter lim="800000"/>
            <a:headEnd/>
            <a:tailEnd/>
          </a:ln>
        </p:spPr>
        <p:txBody>
          <a:bodyPr wrap="square" lIns="0" tIns="0" rIns="0" bIns="0">
            <a:spAutoFit/>
          </a:bodyPr>
          <a:lstStyle/>
          <a:p>
            <a:pPr marL="190500" lvl="1" algn="ctr">
              <a:lnSpc>
                <a:spcPct val="85000"/>
              </a:lnSpc>
              <a:spcBef>
                <a:spcPct val="40000"/>
              </a:spcBef>
              <a:defRPr/>
            </a:pPr>
            <a:r>
              <a:rPr lang="en-US" sz="1600" dirty="0">
                <a:solidFill>
                  <a:srgbClr val="FFFF00"/>
                </a:solidFill>
                <a:latin typeface="+mn-lt"/>
              </a:rPr>
              <a:t>Adapted from </a:t>
            </a:r>
            <a:r>
              <a:rPr lang="en-US" sz="1600" dirty="0" err="1">
                <a:solidFill>
                  <a:srgbClr val="FFFF00"/>
                </a:solidFill>
                <a:latin typeface="+mn-lt"/>
              </a:rPr>
              <a:t>Monnier</a:t>
            </a:r>
            <a:r>
              <a:rPr lang="en-US" sz="1600" dirty="0">
                <a:solidFill>
                  <a:srgbClr val="FFFF00"/>
                </a:solidFill>
                <a:latin typeface="+mn-lt"/>
              </a:rPr>
              <a:t> L </a:t>
            </a:r>
            <a:r>
              <a:rPr lang="en-US" sz="1600" i="1" dirty="0">
                <a:solidFill>
                  <a:srgbClr val="FFFF00"/>
                </a:solidFill>
                <a:latin typeface="+mn-lt"/>
              </a:rPr>
              <a:t>et al. Diabetes Care </a:t>
            </a:r>
            <a:r>
              <a:rPr lang="en-US" sz="1600" dirty="0">
                <a:solidFill>
                  <a:srgbClr val="FFFF00"/>
                </a:solidFill>
                <a:latin typeface="+mn-lt"/>
              </a:rPr>
              <a:t>2003;26:881</a:t>
            </a:r>
            <a:r>
              <a:rPr lang="en-US" altLang="ja-JP" sz="1600" dirty="0">
                <a:solidFill>
                  <a:srgbClr val="FFFF00"/>
                </a:solidFill>
                <a:latin typeface="+mn-lt"/>
                <a:ea typeface="ＭＳ Ｐゴシック" charset="-128"/>
              </a:rPr>
              <a:t>–</a:t>
            </a:r>
            <a:r>
              <a:rPr lang="en-US" sz="1600" dirty="0">
                <a:solidFill>
                  <a:srgbClr val="FFFF00"/>
                </a:solidFill>
                <a:latin typeface="+mn-lt"/>
              </a:rPr>
              <a:t>5</a:t>
            </a:r>
            <a:endParaRPr lang="en-US" sz="1600" i="1" dirty="0">
              <a:solidFill>
                <a:srgbClr val="FFFF00"/>
              </a:solidFill>
              <a:latin typeface="+mn-lt"/>
            </a:endParaRPr>
          </a:p>
        </p:txBody>
      </p:sp>
      <p:sp>
        <p:nvSpPr>
          <p:cNvPr id="56323" name="Rectangle 5"/>
          <p:cNvSpPr>
            <a:spLocks noChangeAspect="1" noChangeArrowheads="1"/>
          </p:cNvSpPr>
          <p:nvPr/>
        </p:nvSpPr>
        <p:spPr bwMode="auto">
          <a:xfrm>
            <a:off x="4838700" y="3752850"/>
            <a:ext cx="722313" cy="1430338"/>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4" name="Rectangle 6"/>
          <p:cNvSpPr>
            <a:spLocks noChangeAspect="1" noChangeArrowheads="1"/>
          </p:cNvSpPr>
          <p:nvPr/>
        </p:nvSpPr>
        <p:spPr bwMode="auto">
          <a:xfrm>
            <a:off x="7072313" y="2825750"/>
            <a:ext cx="306174" cy="215444"/>
          </a:xfrm>
          <a:prstGeom prst="rect">
            <a:avLst/>
          </a:prstGeom>
          <a:noFill/>
          <a:ln w="9525">
            <a:noFill/>
            <a:miter lim="800000"/>
            <a:headEnd/>
            <a:tailEnd/>
          </a:ln>
        </p:spPr>
        <p:txBody>
          <a:bodyPr wrap="none" lIns="0" tIns="0" rIns="0" bIns="0">
            <a:spAutoFit/>
          </a:bodyPr>
          <a:lstStyle/>
          <a:p>
            <a:pPr>
              <a:defRPr/>
            </a:pPr>
            <a:r>
              <a:rPr lang="en-US" sz="1400" b="1">
                <a:latin typeface="+mn-lt"/>
              </a:rPr>
              <a:t>PPG</a:t>
            </a:r>
          </a:p>
        </p:txBody>
      </p:sp>
      <p:sp>
        <p:nvSpPr>
          <p:cNvPr id="56325" name="Rectangle 7"/>
          <p:cNvSpPr>
            <a:spLocks noChangeAspect="1" noChangeArrowheads="1"/>
          </p:cNvSpPr>
          <p:nvPr/>
        </p:nvSpPr>
        <p:spPr bwMode="auto">
          <a:xfrm>
            <a:off x="7072313" y="3100388"/>
            <a:ext cx="291747" cy="215444"/>
          </a:xfrm>
          <a:prstGeom prst="rect">
            <a:avLst/>
          </a:prstGeom>
          <a:noFill/>
          <a:ln w="9525">
            <a:noFill/>
            <a:miter lim="800000"/>
            <a:headEnd/>
            <a:tailEnd/>
          </a:ln>
        </p:spPr>
        <p:txBody>
          <a:bodyPr wrap="none" lIns="0" tIns="0" rIns="0" bIns="0">
            <a:spAutoFit/>
          </a:bodyPr>
          <a:lstStyle/>
          <a:p>
            <a:pPr>
              <a:defRPr/>
            </a:pPr>
            <a:r>
              <a:rPr lang="en-US" sz="1400" b="1">
                <a:latin typeface="+mn-lt"/>
              </a:rPr>
              <a:t>FPG</a:t>
            </a:r>
          </a:p>
        </p:txBody>
      </p:sp>
      <p:sp>
        <p:nvSpPr>
          <p:cNvPr id="56326" name="Rectangle 8"/>
          <p:cNvSpPr>
            <a:spLocks noChangeAspect="1" noChangeArrowheads="1"/>
          </p:cNvSpPr>
          <p:nvPr/>
        </p:nvSpPr>
        <p:spPr bwMode="auto">
          <a:xfrm>
            <a:off x="1584325" y="4465638"/>
            <a:ext cx="722313" cy="7175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7" name="Rectangle 9"/>
          <p:cNvSpPr>
            <a:spLocks noChangeAspect="1" noChangeArrowheads="1"/>
          </p:cNvSpPr>
          <p:nvPr/>
        </p:nvSpPr>
        <p:spPr bwMode="auto">
          <a:xfrm>
            <a:off x="2667000" y="3992563"/>
            <a:ext cx="720725" cy="1190625"/>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8" name="Rectangle 10"/>
          <p:cNvSpPr>
            <a:spLocks noChangeAspect="1" noChangeArrowheads="1"/>
          </p:cNvSpPr>
          <p:nvPr/>
        </p:nvSpPr>
        <p:spPr bwMode="auto">
          <a:xfrm>
            <a:off x="3748088" y="3873500"/>
            <a:ext cx="730250" cy="1309688"/>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9" name="Rectangle 11"/>
          <p:cNvSpPr>
            <a:spLocks noChangeAspect="1" noChangeArrowheads="1"/>
          </p:cNvSpPr>
          <p:nvPr/>
        </p:nvSpPr>
        <p:spPr bwMode="auto">
          <a:xfrm>
            <a:off x="5919788" y="3513138"/>
            <a:ext cx="722312" cy="16700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30" name="Rectangle 12"/>
          <p:cNvSpPr>
            <a:spLocks noChangeAspect="1" noChangeArrowheads="1"/>
          </p:cNvSpPr>
          <p:nvPr/>
        </p:nvSpPr>
        <p:spPr bwMode="auto">
          <a:xfrm>
            <a:off x="1584325" y="2792413"/>
            <a:ext cx="722313" cy="1673225"/>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1" name="Rectangle 13"/>
          <p:cNvSpPr>
            <a:spLocks noChangeAspect="1" noChangeArrowheads="1"/>
          </p:cNvSpPr>
          <p:nvPr/>
        </p:nvSpPr>
        <p:spPr bwMode="auto">
          <a:xfrm>
            <a:off x="2667000" y="2792413"/>
            <a:ext cx="720725" cy="1200150"/>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2" name="Rectangle 14"/>
          <p:cNvSpPr>
            <a:spLocks noChangeAspect="1" noChangeArrowheads="1"/>
          </p:cNvSpPr>
          <p:nvPr/>
        </p:nvSpPr>
        <p:spPr bwMode="auto">
          <a:xfrm>
            <a:off x="3748088" y="2792413"/>
            <a:ext cx="730250" cy="1081087"/>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3" name="Rectangle 15"/>
          <p:cNvSpPr>
            <a:spLocks noChangeAspect="1" noChangeArrowheads="1"/>
          </p:cNvSpPr>
          <p:nvPr/>
        </p:nvSpPr>
        <p:spPr bwMode="auto">
          <a:xfrm>
            <a:off x="4838700" y="2792413"/>
            <a:ext cx="722313" cy="960437"/>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4" name="Rectangle 16"/>
          <p:cNvSpPr>
            <a:spLocks noChangeAspect="1" noChangeArrowheads="1"/>
          </p:cNvSpPr>
          <p:nvPr/>
        </p:nvSpPr>
        <p:spPr bwMode="auto">
          <a:xfrm>
            <a:off x="5919788" y="2792413"/>
            <a:ext cx="722312" cy="720725"/>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5" name="Line 17"/>
          <p:cNvSpPr>
            <a:spLocks noChangeAspect="1" noChangeShapeType="1"/>
          </p:cNvSpPr>
          <p:nvPr/>
        </p:nvSpPr>
        <p:spPr bwMode="auto">
          <a:xfrm>
            <a:off x="1404938" y="5183188"/>
            <a:ext cx="5418137" cy="1587"/>
          </a:xfrm>
          <a:prstGeom prst="line">
            <a:avLst/>
          </a:prstGeom>
          <a:noFill/>
          <a:ln w="28575">
            <a:solidFill>
              <a:schemeClr val="tx1"/>
            </a:solidFill>
            <a:round/>
            <a:headEnd/>
            <a:tailEnd/>
          </a:ln>
        </p:spPr>
        <p:txBody>
          <a:bodyPr/>
          <a:lstStyle/>
          <a:p>
            <a:pPr>
              <a:defRPr/>
            </a:pPr>
            <a:endParaRPr lang="en-US" sz="1400" b="1">
              <a:latin typeface="+mn-lt"/>
            </a:endParaRPr>
          </a:p>
        </p:txBody>
      </p:sp>
      <p:sp>
        <p:nvSpPr>
          <p:cNvPr id="56336" name="Rectangle 24"/>
          <p:cNvSpPr>
            <a:spLocks noChangeAspect="1" noChangeArrowheads="1"/>
          </p:cNvSpPr>
          <p:nvPr/>
        </p:nvSpPr>
        <p:spPr bwMode="auto">
          <a:xfrm>
            <a:off x="2838450" y="447357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50%</a:t>
            </a:r>
          </a:p>
        </p:txBody>
      </p:sp>
      <p:sp>
        <p:nvSpPr>
          <p:cNvPr id="56337" name="Rectangle 25"/>
          <p:cNvSpPr>
            <a:spLocks noChangeAspect="1" noChangeArrowheads="1"/>
          </p:cNvSpPr>
          <p:nvPr/>
        </p:nvSpPr>
        <p:spPr bwMode="auto">
          <a:xfrm>
            <a:off x="3919538" y="4413250"/>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55%</a:t>
            </a:r>
          </a:p>
        </p:txBody>
      </p:sp>
      <p:sp>
        <p:nvSpPr>
          <p:cNvPr id="56338" name="Rectangle 26"/>
          <p:cNvSpPr>
            <a:spLocks noChangeAspect="1" noChangeArrowheads="1"/>
          </p:cNvSpPr>
          <p:nvPr/>
        </p:nvSpPr>
        <p:spPr bwMode="auto">
          <a:xfrm>
            <a:off x="5010150" y="435292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60%</a:t>
            </a:r>
          </a:p>
        </p:txBody>
      </p:sp>
      <p:sp>
        <p:nvSpPr>
          <p:cNvPr id="56339" name="Rectangle 27"/>
          <p:cNvSpPr>
            <a:spLocks noChangeAspect="1" noChangeArrowheads="1"/>
          </p:cNvSpPr>
          <p:nvPr/>
        </p:nvSpPr>
        <p:spPr bwMode="auto">
          <a:xfrm>
            <a:off x="6091238" y="423386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70%</a:t>
            </a:r>
          </a:p>
        </p:txBody>
      </p:sp>
      <p:sp>
        <p:nvSpPr>
          <p:cNvPr id="56340" name="Rectangle 28"/>
          <p:cNvSpPr>
            <a:spLocks noChangeAspect="1" noChangeArrowheads="1"/>
          </p:cNvSpPr>
          <p:nvPr/>
        </p:nvSpPr>
        <p:spPr bwMode="auto">
          <a:xfrm>
            <a:off x="2838450" y="328136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50%</a:t>
            </a:r>
          </a:p>
        </p:txBody>
      </p:sp>
      <p:sp>
        <p:nvSpPr>
          <p:cNvPr id="56341" name="Rectangle 29"/>
          <p:cNvSpPr>
            <a:spLocks noChangeAspect="1" noChangeArrowheads="1"/>
          </p:cNvSpPr>
          <p:nvPr/>
        </p:nvSpPr>
        <p:spPr bwMode="auto">
          <a:xfrm>
            <a:off x="3919538" y="322262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45%</a:t>
            </a:r>
          </a:p>
        </p:txBody>
      </p:sp>
      <p:sp>
        <p:nvSpPr>
          <p:cNvPr id="56342" name="Rectangle 30"/>
          <p:cNvSpPr>
            <a:spLocks noChangeAspect="1" noChangeArrowheads="1"/>
          </p:cNvSpPr>
          <p:nvPr/>
        </p:nvSpPr>
        <p:spPr bwMode="auto">
          <a:xfrm>
            <a:off x="5010150" y="316071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40%</a:t>
            </a:r>
          </a:p>
        </p:txBody>
      </p:sp>
      <p:sp>
        <p:nvSpPr>
          <p:cNvPr id="56343" name="Rectangle 31"/>
          <p:cNvSpPr>
            <a:spLocks noChangeAspect="1" noChangeArrowheads="1"/>
          </p:cNvSpPr>
          <p:nvPr/>
        </p:nvSpPr>
        <p:spPr bwMode="auto">
          <a:xfrm>
            <a:off x="6091238" y="3041650"/>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30%</a:t>
            </a:r>
          </a:p>
        </p:txBody>
      </p:sp>
      <p:sp>
        <p:nvSpPr>
          <p:cNvPr id="56344" name="Rectangle 32"/>
          <p:cNvSpPr>
            <a:spLocks noChangeAspect="1" noChangeArrowheads="1"/>
          </p:cNvSpPr>
          <p:nvPr/>
        </p:nvSpPr>
        <p:spPr bwMode="auto">
          <a:xfrm>
            <a:off x="1755775" y="4713288"/>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30%</a:t>
            </a:r>
          </a:p>
        </p:txBody>
      </p:sp>
      <p:sp>
        <p:nvSpPr>
          <p:cNvPr id="56345" name="Rectangle 33"/>
          <p:cNvSpPr>
            <a:spLocks noChangeAspect="1" noChangeArrowheads="1"/>
          </p:cNvSpPr>
          <p:nvPr/>
        </p:nvSpPr>
        <p:spPr bwMode="auto">
          <a:xfrm>
            <a:off x="1755775" y="3513138"/>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70%</a:t>
            </a:r>
          </a:p>
        </p:txBody>
      </p:sp>
      <p:sp>
        <p:nvSpPr>
          <p:cNvPr id="56346" name="Rectangle 34"/>
          <p:cNvSpPr>
            <a:spLocks noChangeAspect="1" noChangeArrowheads="1"/>
          </p:cNvSpPr>
          <p:nvPr/>
        </p:nvSpPr>
        <p:spPr bwMode="auto">
          <a:xfrm>
            <a:off x="1755775" y="5356225"/>
            <a:ext cx="320601" cy="215444"/>
          </a:xfrm>
          <a:prstGeom prst="rect">
            <a:avLst/>
          </a:prstGeom>
          <a:noFill/>
          <a:ln w="9525">
            <a:noFill/>
            <a:miter lim="800000"/>
            <a:headEnd/>
            <a:tailEnd/>
          </a:ln>
        </p:spPr>
        <p:txBody>
          <a:bodyPr wrap="none" lIns="0" tIns="0" rIns="0" bIns="0">
            <a:spAutoFit/>
          </a:bodyPr>
          <a:lstStyle/>
          <a:p>
            <a:pPr>
              <a:defRPr/>
            </a:pPr>
            <a:r>
              <a:rPr lang="en-US" sz="1400" b="1">
                <a:latin typeface="+mn-lt"/>
              </a:rPr>
              <a:t>&lt;7.3</a:t>
            </a:r>
          </a:p>
        </p:txBody>
      </p:sp>
      <p:sp>
        <p:nvSpPr>
          <p:cNvPr id="56347" name="Rectangle 35"/>
          <p:cNvSpPr>
            <a:spLocks noChangeAspect="1" noChangeArrowheads="1"/>
          </p:cNvSpPr>
          <p:nvPr/>
        </p:nvSpPr>
        <p:spPr bwMode="auto">
          <a:xfrm>
            <a:off x="2660650" y="5356225"/>
            <a:ext cx="551433" cy="215444"/>
          </a:xfrm>
          <a:prstGeom prst="rect">
            <a:avLst/>
          </a:prstGeom>
          <a:noFill/>
          <a:ln w="9525">
            <a:noFill/>
            <a:miter lim="800000"/>
            <a:headEnd/>
            <a:tailEnd/>
          </a:ln>
        </p:spPr>
        <p:txBody>
          <a:bodyPr wrap="none" lIns="0" tIns="0" rIns="0" bIns="0">
            <a:spAutoFit/>
          </a:bodyPr>
          <a:lstStyle/>
          <a:p>
            <a:pPr>
              <a:defRPr/>
            </a:pPr>
            <a:r>
              <a:rPr lang="en-US" sz="1400" b="1">
                <a:latin typeface="+mn-lt"/>
              </a:rPr>
              <a:t>7.3–8.4</a:t>
            </a:r>
          </a:p>
        </p:txBody>
      </p:sp>
      <p:sp>
        <p:nvSpPr>
          <p:cNvPr id="56348" name="Rectangle 36"/>
          <p:cNvSpPr>
            <a:spLocks noChangeAspect="1" noChangeArrowheads="1"/>
          </p:cNvSpPr>
          <p:nvPr/>
        </p:nvSpPr>
        <p:spPr bwMode="auto">
          <a:xfrm>
            <a:off x="3794125" y="5356225"/>
            <a:ext cx="551433" cy="215444"/>
          </a:xfrm>
          <a:prstGeom prst="rect">
            <a:avLst/>
          </a:prstGeom>
          <a:noFill/>
          <a:ln w="9525">
            <a:noFill/>
            <a:miter lim="800000"/>
            <a:headEnd/>
            <a:tailEnd/>
          </a:ln>
        </p:spPr>
        <p:txBody>
          <a:bodyPr wrap="none" lIns="0" tIns="0" rIns="0" bIns="0">
            <a:spAutoFit/>
          </a:bodyPr>
          <a:lstStyle/>
          <a:p>
            <a:pPr>
              <a:defRPr/>
            </a:pPr>
            <a:r>
              <a:rPr lang="en-US" sz="1400" b="1">
                <a:latin typeface="+mn-lt"/>
              </a:rPr>
              <a:t>8.5–9.2</a:t>
            </a:r>
          </a:p>
        </p:txBody>
      </p:sp>
      <p:sp>
        <p:nvSpPr>
          <p:cNvPr id="56349" name="Rectangle 37"/>
          <p:cNvSpPr>
            <a:spLocks noChangeAspect="1" noChangeArrowheads="1"/>
          </p:cNvSpPr>
          <p:nvPr/>
        </p:nvSpPr>
        <p:spPr bwMode="auto">
          <a:xfrm>
            <a:off x="4819650" y="5356225"/>
            <a:ext cx="642805" cy="215444"/>
          </a:xfrm>
          <a:prstGeom prst="rect">
            <a:avLst/>
          </a:prstGeom>
          <a:noFill/>
          <a:ln w="9525">
            <a:noFill/>
            <a:miter lim="800000"/>
            <a:headEnd/>
            <a:tailEnd/>
          </a:ln>
        </p:spPr>
        <p:txBody>
          <a:bodyPr wrap="none" lIns="0" tIns="0" rIns="0" bIns="0">
            <a:spAutoFit/>
          </a:bodyPr>
          <a:lstStyle/>
          <a:p>
            <a:pPr>
              <a:defRPr/>
            </a:pPr>
            <a:r>
              <a:rPr lang="en-US" sz="1400" b="1">
                <a:latin typeface="+mn-lt"/>
              </a:rPr>
              <a:t>9.3–10.2</a:t>
            </a:r>
          </a:p>
        </p:txBody>
      </p:sp>
      <p:sp>
        <p:nvSpPr>
          <p:cNvPr id="56350" name="Rectangle 38"/>
          <p:cNvSpPr>
            <a:spLocks noChangeAspect="1" noChangeArrowheads="1"/>
          </p:cNvSpPr>
          <p:nvPr/>
        </p:nvSpPr>
        <p:spPr bwMode="auto">
          <a:xfrm>
            <a:off x="6032500" y="5356225"/>
            <a:ext cx="411972" cy="215444"/>
          </a:xfrm>
          <a:prstGeom prst="rect">
            <a:avLst/>
          </a:prstGeom>
          <a:noFill/>
          <a:ln w="9525">
            <a:noFill/>
            <a:miter lim="800000"/>
            <a:headEnd/>
            <a:tailEnd/>
          </a:ln>
        </p:spPr>
        <p:txBody>
          <a:bodyPr wrap="none" lIns="0" tIns="0" rIns="0" bIns="0">
            <a:spAutoFit/>
          </a:bodyPr>
          <a:lstStyle/>
          <a:p>
            <a:pPr>
              <a:defRPr/>
            </a:pPr>
            <a:r>
              <a:rPr lang="en-US" sz="1400" b="1">
                <a:latin typeface="+mn-lt"/>
              </a:rPr>
              <a:t>&gt;10.2</a:t>
            </a:r>
          </a:p>
        </p:txBody>
      </p:sp>
      <p:sp>
        <p:nvSpPr>
          <p:cNvPr id="56351" name="Rectangle 39"/>
          <p:cNvSpPr>
            <a:spLocks noChangeAspect="1" noChangeArrowheads="1"/>
          </p:cNvSpPr>
          <p:nvPr/>
        </p:nvSpPr>
        <p:spPr bwMode="auto">
          <a:xfrm>
            <a:off x="6891338" y="2876550"/>
            <a:ext cx="120650" cy="119063"/>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52" name="Rectangle 40"/>
          <p:cNvSpPr>
            <a:spLocks noChangeAspect="1" noChangeArrowheads="1"/>
          </p:cNvSpPr>
          <p:nvPr/>
        </p:nvSpPr>
        <p:spPr bwMode="auto">
          <a:xfrm>
            <a:off x="6891338" y="3149600"/>
            <a:ext cx="120650" cy="1206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53" name="Rectangle 42"/>
          <p:cNvSpPr>
            <a:spLocks noChangeAspect="1" noChangeArrowheads="1"/>
          </p:cNvSpPr>
          <p:nvPr/>
        </p:nvSpPr>
        <p:spPr bwMode="auto">
          <a:xfrm>
            <a:off x="1158875" y="5072063"/>
            <a:ext cx="91372" cy="215444"/>
          </a:xfrm>
          <a:prstGeom prst="rect">
            <a:avLst/>
          </a:prstGeom>
          <a:noFill/>
          <a:ln w="9525">
            <a:noFill/>
            <a:miter lim="800000"/>
            <a:headEnd/>
            <a:tailEnd/>
          </a:ln>
        </p:spPr>
        <p:txBody>
          <a:bodyPr wrap="none" lIns="0" tIns="0" rIns="0" bIns="0">
            <a:spAutoFit/>
          </a:bodyPr>
          <a:lstStyle/>
          <a:p>
            <a:pPr>
              <a:defRPr/>
            </a:pPr>
            <a:r>
              <a:rPr lang="en-US" sz="1400" b="1">
                <a:latin typeface="+mn-lt"/>
              </a:rPr>
              <a:t>0</a:t>
            </a:r>
          </a:p>
        </p:txBody>
      </p:sp>
      <p:sp>
        <p:nvSpPr>
          <p:cNvPr id="56354" name="Rectangle 43"/>
          <p:cNvSpPr>
            <a:spLocks noChangeAspect="1" noChangeArrowheads="1"/>
          </p:cNvSpPr>
          <p:nvPr/>
        </p:nvSpPr>
        <p:spPr bwMode="auto">
          <a:xfrm>
            <a:off x="1044575" y="4595813"/>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20</a:t>
            </a:r>
          </a:p>
        </p:txBody>
      </p:sp>
      <p:sp>
        <p:nvSpPr>
          <p:cNvPr id="56355" name="Rectangle 44"/>
          <p:cNvSpPr>
            <a:spLocks noChangeAspect="1" noChangeArrowheads="1"/>
          </p:cNvSpPr>
          <p:nvPr/>
        </p:nvSpPr>
        <p:spPr bwMode="auto">
          <a:xfrm>
            <a:off x="1044575" y="4117975"/>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40</a:t>
            </a:r>
          </a:p>
        </p:txBody>
      </p:sp>
      <p:sp>
        <p:nvSpPr>
          <p:cNvPr id="56356" name="Rectangle 45"/>
          <p:cNvSpPr>
            <a:spLocks noChangeAspect="1" noChangeArrowheads="1"/>
          </p:cNvSpPr>
          <p:nvPr/>
        </p:nvSpPr>
        <p:spPr bwMode="auto">
          <a:xfrm>
            <a:off x="1044575" y="3643313"/>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60</a:t>
            </a:r>
          </a:p>
        </p:txBody>
      </p:sp>
      <p:sp>
        <p:nvSpPr>
          <p:cNvPr id="56357" name="Rectangle 46"/>
          <p:cNvSpPr>
            <a:spLocks noChangeAspect="1" noChangeArrowheads="1"/>
          </p:cNvSpPr>
          <p:nvPr/>
        </p:nvSpPr>
        <p:spPr bwMode="auto">
          <a:xfrm>
            <a:off x="1044575" y="3165475"/>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80</a:t>
            </a:r>
          </a:p>
        </p:txBody>
      </p:sp>
      <p:sp>
        <p:nvSpPr>
          <p:cNvPr id="56358" name="Rectangle 47"/>
          <p:cNvSpPr>
            <a:spLocks noChangeAspect="1" noChangeArrowheads="1"/>
          </p:cNvSpPr>
          <p:nvPr/>
        </p:nvSpPr>
        <p:spPr bwMode="auto">
          <a:xfrm>
            <a:off x="930275" y="2686050"/>
            <a:ext cx="274114" cy="215444"/>
          </a:xfrm>
          <a:prstGeom prst="rect">
            <a:avLst/>
          </a:prstGeom>
          <a:noFill/>
          <a:ln w="9525">
            <a:noFill/>
            <a:miter lim="800000"/>
            <a:headEnd/>
            <a:tailEnd/>
          </a:ln>
        </p:spPr>
        <p:txBody>
          <a:bodyPr wrap="none" lIns="0" tIns="0" rIns="0" bIns="0">
            <a:spAutoFit/>
          </a:bodyPr>
          <a:lstStyle/>
          <a:p>
            <a:pPr>
              <a:defRPr/>
            </a:pPr>
            <a:r>
              <a:rPr lang="en-US" sz="1400" b="1">
                <a:latin typeface="+mn-lt"/>
              </a:rPr>
              <a:t>100</a:t>
            </a:r>
          </a:p>
        </p:txBody>
      </p:sp>
      <p:sp>
        <p:nvSpPr>
          <p:cNvPr id="19509" name="Line 48"/>
          <p:cNvSpPr>
            <a:spLocks noChangeAspect="1" noChangeShapeType="1"/>
          </p:cNvSpPr>
          <p:nvPr/>
        </p:nvSpPr>
        <p:spPr bwMode="auto">
          <a:xfrm>
            <a:off x="1409700" y="2781300"/>
            <a:ext cx="3175" cy="2389188"/>
          </a:xfrm>
          <a:prstGeom prst="line">
            <a:avLst/>
          </a:prstGeom>
          <a:noFill/>
          <a:ln w="28575">
            <a:solidFill>
              <a:schemeClr val="tx1"/>
            </a:solidFill>
            <a:round/>
            <a:headEnd/>
            <a:tailEnd/>
          </a:ln>
        </p:spPr>
        <p:txBody>
          <a:bodyPr/>
          <a:lstStyle/>
          <a:p>
            <a:pPr>
              <a:defRPr/>
            </a:pPr>
            <a:endParaRPr lang="en-US" sz="1400" b="1">
              <a:latin typeface="+mn-lt"/>
              <a:ea typeface="ヒラギノ角ゴ Pro W3"/>
              <a:cs typeface="ヒラギノ角ゴ Pro W3"/>
            </a:endParaRPr>
          </a:p>
        </p:txBody>
      </p:sp>
      <p:sp>
        <p:nvSpPr>
          <p:cNvPr id="56360" name="Rectangle 55"/>
          <p:cNvSpPr>
            <a:spLocks noChangeAspect="1" noChangeArrowheads="1"/>
          </p:cNvSpPr>
          <p:nvPr/>
        </p:nvSpPr>
        <p:spPr bwMode="auto">
          <a:xfrm>
            <a:off x="3365500" y="5635625"/>
            <a:ext cx="1157881" cy="215444"/>
          </a:xfrm>
          <a:prstGeom prst="rect">
            <a:avLst/>
          </a:prstGeom>
          <a:noFill/>
          <a:ln w="9525">
            <a:noFill/>
            <a:miter lim="800000"/>
            <a:headEnd/>
            <a:tailEnd/>
          </a:ln>
        </p:spPr>
        <p:txBody>
          <a:bodyPr wrap="none" lIns="0" tIns="0" rIns="0" bIns="0">
            <a:spAutoFit/>
          </a:bodyPr>
          <a:lstStyle/>
          <a:p>
            <a:pPr>
              <a:defRPr/>
            </a:pPr>
            <a:r>
              <a:rPr lang="en-US" sz="1400" b="1">
                <a:latin typeface="+mn-lt"/>
              </a:rPr>
              <a:t>HbA</a:t>
            </a:r>
            <a:r>
              <a:rPr lang="en-US" sz="1400" b="1" baseline="-25000">
                <a:latin typeface="+mn-lt"/>
              </a:rPr>
              <a:t>1c </a:t>
            </a:r>
            <a:r>
              <a:rPr lang="en-US" sz="1400" b="1">
                <a:latin typeface="+mn-lt"/>
              </a:rPr>
              <a:t>range (%)</a:t>
            </a:r>
          </a:p>
        </p:txBody>
      </p:sp>
      <p:sp>
        <p:nvSpPr>
          <p:cNvPr id="56361" name="Rectangle 56"/>
          <p:cNvSpPr>
            <a:spLocks noChangeAspect="1" noChangeArrowheads="1"/>
          </p:cNvSpPr>
          <p:nvPr/>
        </p:nvSpPr>
        <p:spPr bwMode="auto">
          <a:xfrm rot="-5400000">
            <a:off x="-851694" y="3358357"/>
            <a:ext cx="3192463" cy="215900"/>
          </a:xfrm>
          <a:prstGeom prst="rect">
            <a:avLst/>
          </a:prstGeom>
          <a:noFill/>
          <a:ln w="9525">
            <a:noFill/>
            <a:miter lim="800000"/>
            <a:headEnd/>
            <a:tailEnd/>
          </a:ln>
        </p:spPr>
        <p:txBody>
          <a:bodyPr lIns="0" tIns="0" rIns="0" bIns="0">
            <a:spAutoFit/>
          </a:bodyPr>
          <a:lstStyle/>
          <a:p>
            <a:pPr>
              <a:defRPr/>
            </a:pPr>
            <a:r>
              <a:rPr lang="en-US" sz="1400" b="1" dirty="0">
                <a:latin typeface="+mn-lt"/>
              </a:rPr>
              <a:t>% contribution to HbA</a:t>
            </a:r>
            <a:r>
              <a:rPr lang="en-US" sz="1400" b="1" baseline="-25000" dirty="0">
                <a:latin typeface="+mn-lt"/>
              </a:rPr>
              <a:t>1c</a:t>
            </a:r>
          </a:p>
        </p:txBody>
      </p:sp>
      <p:grpSp>
        <p:nvGrpSpPr>
          <p:cNvPr id="2" name="Group 57"/>
          <p:cNvGrpSpPr>
            <a:grpSpLocks/>
          </p:cNvGrpSpPr>
          <p:nvPr/>
        </p:nvGrpSpPr>
        <p:grpSpPr bwMode="auto">
          <a:xfrm>
            <a:off x="3575050" y="1946275"/>
            <a:ext cx="647700" cy="3527425"/>
            <a:chOff x="2472" y="1071"/>
            <a:chExt cx="408" cy="2223"/>
          </a:xfrm>
        </p:grpSpPr>
        <p:sp>
          <p:nvSpPr>
            <p:cNvPr id="56365" name="Line 58"/>
            <p:cNvSpPr>
              <a:spLocks noChangeShapeType="1"/>
            </p:cNvSpPr>
            <p:nvPr/>
          </p:nvSpPr>
          <p:spPr bwMode="auto">
            <a:xfrm flipV="1">
              <a:off x="2472" y="1071"/>
              <a:ext cx="0" cy="2223"/>
            </a:xfrm>
            <a:prstGeom prst="line">
              <a:avLst/>
            </a:prstGeom>
            <a:noFill/>
            <a:ln w="9525">
              <a:solidFill>
                <a:schemeClr val="tx1"/>
              </a:solidFill>
              <a:prstDash val="dash"/>
              <a:round/>
              <a:headEnd/>
              <a:tailEnd/>
            </a:ln>
          </p:spPr>
          <p:txBody>
            <a:bodyPr anchor="ctr"/>
            <a:lstStyle/>
            <a:p>
              <a:pPr>
                <a:defRPr/>
              </a:pPr>
              <a:endParaRPr lang="en-US" sz="1400" b="1">
                <a:latin typeface="+mn-lt"/>
              </a:endParaRPr>
            </a:p>
          </p:txBody>
        </p:sp>
        <p:sp>
          <p:nvSpPr>
            <p:cNvPr id="56366" name="Line 59"/>
            <p:cNvSpPr>
              <a:spLocks noChangeShapeType="1"/>
            </p:cNvSpPr>
            <p:nvPr/>
          </p:nvSpPr>
          <p:spPr bwMode="auto">
            <a:xfrm>
              <a:off x="2472" y="1071"/>
              <a:ext cx="408" cy="0"/>
            </a:xfrm>
            <a:prstGeom prst="line">
              <a:avLst/>
            </a:prstGeom>
            <a:noFill/>
            <a:ln w="9525">
              <a:solidFill>
                <a:schemeClr val="tx1"/>
              </a:solidFill>
              <a:prstDash val="dash"/>
              <a:round/>
              <a:headEnd/>
              <a:tailEnd type="triangle" w="med" len="med"/>
            </a:ln>
          </p:spPr>
          <p:txBody>
            <a:bodyPr anchor="ctr"/>
            <a:lstStyle/>
            <a:p>
              <a:pPr>
                <a:defRPr/>
              </a:pPr>
              <a:endParaRPr lang="en-US" sz="1400" b="1">
                <a:latin typeface="+mn-lt"/>
              </a:endParaRPr>
            </a:p>
          </p:txBody>
        </p:sp>
      </p:grpSp>
      <p:sp>
        <p:nvSpPr>
          <p:cNvPr id="56363" name="Rectangle 60"/>
          <p:cNvSpPr>
            <a:spLocks noChangeAspect="1" noChangeArrowheads="1"/>
          </p:cNvSpPr>
          <p:nvPr/>
        </p:nvSpPr>
        <p:spPr bwMode="auto">
          <a:xfrm>
            <a:off x="4367213" y="1803400"/>
            <a:ext cx="1871662" cy="646113"/>
          </a:xfrm>
          <a:prstGeom prst="rect">
            <a:avLst/>
          </a:prstGeom>
          <a:noFill/>
          <a:ln w="9525">
            <a:noFill/>
            <a:miter lim="800000"/>
            <a:headEnd/>
            <a:tailEnd/>
          </a:ln>
        </p:spPr>
        <p:txBody>
          <a:bodyPr lIns="0" tIns="0" rIns="0" bIns="0">
            <a:spAutoFit/>
          </a:bodyPr>
          <a:lstStyle/>
          <a:p>
            <a:pPr>
              <a:defRPr/>
            </a:pPr>
            <a:r>
              <a:rPr lang="en-US" sz="1400" b="1">
                <a:latin typeface="+mn-lt"/>
              </a:rPr>
              <a:t>Most insulin is initiated when </a:t>
            </a:r>
            <a:br>
              <a:rPr lang="en-US" sz="1400" b="1">
                <a:latin typeface="+mn-lt"/>
              </a:rPr>
            </a:br>
            <a:r>
              <a:rPr lang="en-US" sz="1400" b="1">
                <a:latin typeface="+mn-lt"/>
              </a:rPr>
              <a:t>HbA</a:t>
            </a:r>
            <a:r>
              <a:rPr lang="en-US" sz="1400" b="1" baseline="-25000">
                <a:latin typeface="+mn-lt"/>
              </a:rPr>
              <a:t>1c</a:t>
            </a:r>
            <a:r>
              <a:rPr lang="en-US" sz="1400" b="1">
                <a:latin typeface="+mn-lt"/>
              </a:rPr>
              <a:t> &gt;8.5%</a:t>
            </a:r>
          </a:p>
        </p:txBody>
      </p:sp>
      <p:sp>
        <p:nvSpPr>
          <p:cNvPr id="58412" name="Title 61"/>
          <p:cNvSpPr>
            <a:spLocks noGrp="1"/>
          </p:cNvSpPr>
          <p:nvPr>
            <p:ph type="title"/>
          </p:nvPr>
        </p:nvSpPr>
        <p:spPr>
          <a:xfrm>
            <a:off x="474663" y="468313"/>
            <a:ext cx="8129785" cy="806450"/>
          </a:xfrm>
        </p:spPr>
        <p:txBody>
          <a:bodyPr>
            <a:normAutofit fontScale="90000"/>
          </a:bodyPr>
          <a:lstStyle/>
          <a:p>
            <a:r>
              <a:rPr lang="en-GB" sz="2400" b="1" dirty="0" smtClean="0">
                <a:solidFill>
                  <a:srgbClr val="FFFF00"/>
                </a:solidFill>
                <a:ea typeface="MS PGothic" pitchFamily="34" charset="-128"/>
              </a:rPr>
              <a:t>To normalise blood glucose both FPG and PPG must be reduced</a:t>
            </a:r>
            <a:endParaRPr lang="en-US" sz="2400" b="1" dirty="0" smtClean="0">
              <a:solidFill>
                <a:srgbClr val="FFFF00"/>
              </a:solidFill>
              <a:ea typeface="MS PGothic" pitchFamily="34" charset="-128"/>
            </a:endParaRPr>
          </a:p>
        </p:txBody>
      </p:sp>
      <p:sp>
        <p:nvSpPr>
          <p:cNvPr id="3" name="Date Placeholder 2"/>
          <p:cNvSpPr>
            <a:spLocks noGrp="1"/>
          </p:cNvSpPr>
          <p:nvPr>
            <p:ph type="dt" sz="half" idx="10"/>
          </p:nvPr>
        </p:nvSpPr>
        <p:spPr/>
        <p:txBody>
          <a:bodyPr/>
          <a:lstStyle/>
          <a:p>
            <a:fld id="{12A9E53F-F5F3-4840-9B47-138211D84597}"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8229600" cy="1143000"/>
          </a:xfrm>
        </p:spPr>
        <p:txBody>
          <a:bodyPr>
            <a:normAutofit/>
          </a:bodyPr>
          <a:lstStyle/>
          <a:p>
            <a:r>
              <a:rPr lang="en-US" sz="5400" b="1" dirty="0" smtClean="0"/>
              <a:t>Outline</a:t>
            </a:r>
            <a:endParaRPr lang="en-US" sz="5400" b="1" dirty="0"/>
          </a:p>
        </p:txBody>
      </p:sp>
      <p:sp>
        <p:nvSpPr>
          <p:cNvPr id="3" name="Content Placeholder 2"/>
          <p:cNvSpPr>
            <a:spLocks noGrp="1"/>
          </p:cNvSpPr>
          <p:nvPr>
            <p:ph idx="1"/>
          </p:nvPr>
        </p:nvSpPr>
        <p:spPr>
          <a:xfrm>
            <a:off x="467544" y="980728"/>
            <a:ext cx="8229600" cy="5760640"/>
          </a:xfrm>
        </p:spPr>
        <p:txBody>
          <a:bodyPr>
            <a:noAutofit/>
          </a:bodyPr>
          <a:lstStyle/>
          <a:p>
            <a:r>
              <a:rPr lang="en-US" sz="2400" dirty="0" smtClean="0"/>
              <a:t>Introduction</a:t>
            </a:r>
          </a:p>
          <a:p>
            <a:pPr lvl="0"/>
            <a:r>
              <a:rPr lang="en-US" sz="2400" dirty="0" smtClean="0"/>
              <a:t>Insulin basal(</a:t>
            </a:r>
            <a:r>
              <a:rPr lang="en-US" sz="2400" dirty="0">
                <a:solidFill>
                  <a:prstClr val="white"/>
                </a:solidFill>
              </a:rPr>
              <a:t>Human Vs. </a:t>
            </a:r>
            <a:r>
              <a:rPr lang="en-US" sz="2400" dirty="0" err="1">
                <a:solidFill>
                  <a:prstClr val="white"/>
                </a:solidFill>
              </a:rPr>
              <a:t>analouges</a:t>
            </a:r>
            <a:r>
              <a:rPr lang="en-US" sz="2400" dirty="0">
                <a:solidFill>
                  <a:prstClr val="white"/>
                </a:solidFill>
              </a:rPr>
              <a:t> </a:t>
            </a:r>
            <a:r>
              <a:rPr lang="en-US" sz="2400" dirty="0" smtClean="0">
                <a:solidFill>
                  <a:prstClr val="white"/>
                </a:solidFill>
              </a:rPr>
              <a:t>basal)</a:t>
            </a:r>
            <a:endParaRPr lang="en-US" sz="2400" dirty="0" smtClean="0"/>
          </a:p>
          <a:p>
            <a:r>
              <a:rPr lang="en-US" sz="2400" dirty="0" smtClean="0"/>
              <a:t>Premixed (Human Vs. </a:t>
            </a:r>
            <a:r>
              <a:rPr lang="en-US" sz="2400" dirty="0" err="1" smtClean="0"/>
              <a:t>analouges</a:t>
            </a:r>
            <a:r>
              <a:rPr lang="en-US" sz="2400" dirty="0" smtClean="0"/>
              <a:t> )</a:t>
            </a:r>
          </a:p>
          <a:p>
            <a:r>
              <a:rPr lang="en-US" sz="2400" dirty="0" smtClean="0"/>
              <a:t>Premix vs. basal insulin</a:t>
            </a:r>
            <a:endParaRPr lang="en-US" sz="2400" dirty="0"/>
          </a:p>
          <a:p>
            <a:r>
              <a:rPr lang="en-US" sz="2400" dirty="0" smtClean="0"/>
              <a:t>Premix Vs. Basal bolus</a:t>
            </a:r>
            <a:endParaRPr lang="en-US" sz="2400" dirty="0"/>
          </a:p>
          <a:p>
            <a:r>
              <a:rPr lang="en-US" sz="2400" dirty="0" smtClean="0"/>
              <a:t>Guidelines</a:t>
            </a:r>
          </a:p>
          <a:p>
            <a:r>
              <a:rPr lang="en-US" sz="2400" dirty="0" smtClean="0"/>
              <a:t>Conclusion</a:t>
            </a:r>
            <a:endParaRPr lang="en-US" sz="2400" dirty="0"/>
          </a:p>
          <a:p>
            <a:r>
              <a:rPr lang="en-US" sz="2400" dirty="0" smtClean="0"/>
              <a:t>Practical points</a:t>
            </a:r>
            <a:endParaRPr lang="en-US" sz="2400" dirty="0"/>
          </a:p>
        </p:txBody>
      </p:sp>
      <p:sp>
        <p:nvSpPr>
          <p:cNvPr id="4" name="Date Placeholder 3"/>
          <p:cNvSpPr>
            <a:spLocks noGrp="1"/>
          </p:cNvSpPr>
          <p:nvPr>
            <p:ph type="dt" sz="half" idx="10"/>
          </p:nvPr>
        </p:nvSpPr>
        <p:spPr/>
        <p:txBody>
          <a:bodyPr/>
          <a:lstStyle/>
          <a:p>
            <a:fld id="{BABE07BF-415F-4399-AB14-F5708F0081C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2204864"/>
            <a:ext cx="8229600" cy="4525963"/>
          </a:xfrm>
        </p:spPr>
        <p:txBody>
          <a:bodyPr/>
          <a:lstStyle/>
          <a:p>
            <a:pPr marL="0" indent="0">
              <a:buNone/>
            </a:pPr>
            <a:r>
              <a:rPr lang="en-US" dirty="0" smtClean="0"/>
              <a:t>            </a:t>
            </a:r>
            <a:r>
              <a:rPr lang="en-US" sz="4400" dirty="0" smtClean="0"/>
              <a:t>Human Vs. Analogues</a:t>
            </a:r>
            <a:endParaRPr lang="en-US" sz="4400" dirty="0"/>
          </a:p>
        </p:txBody>
      </p:sp>
      <p:sp>
        <p:nvSpPr>
          <p:cNvPr id="4" name="Date Placeholder 3"/>
          <p:cNvSpPr>
            <a:spLocks noGrp="1"/>
          </p:cNvSpPr>
          <p:nvPr>
            <p:ph type="dt" sz="half" idx="10"/>
          </p:nvPr>
        </p:nvSpPr>
        <p:spPr/>
        <p:txBody>
          <a:bodyPr/>
          <a:lstStyle/>
          <a:p>
            <a:fld id="{BECD983F-A198-499B-9319-A6A3A57F7F50}"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30</a:t>
            </a:fld>
            <a:endParaRPr lang="en-US"/>
          </a:p>
        </p:txBody>
      </p:sp>
    </p:spTree>
    <p:extLst>
      <p:ext uri="{BB962C8B-B14F-4D97-AF65-F5344CB8AC3E}">
        <p14:creationId xmlns:p14="http://schemas.microsoft.com/office/powerpoint/2010/main" val="133598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3214686"/>
            <a:ext cx="8229600" cy="4525963"/>
          </a:xfrm>
        </p:spPr>
        <p:txBody>
          <a:bodyPr>
            <a:normAutofit/>
          </a:bodyPr>
          <a:lstStyle/>
          <a:p>
            <a:r>
              <a:rPr lang="en-US" sz="2400" dirty="0" smtClean="0"/>
              <a:t>The aim of this study was to compare biphasic insulin </a:t>
            </a:r>
            <a:r>
              <a:rPr lang="en-US" sz="2400" dirty="0" err="1" smtClean="0"/>
              <a:t>aspart</a:t>
            </a:r>
            <a:r>
              <a:rPr lang="en-US" sz="2400" dirty="0" smtClean="0"/>
              <a:t> 30 (</a:t>
            </a:r>
            <a:r>
              <a:rPr lang="en-US" sz="2400" dirty="0" err="1" smtClean="0"/>
              <a:t>BIAsp</a:t>
            </a:r>
            <a:r>
              <a:rPr lang="en-US" sz="2400" dirty="0" smtClean="0"/>
              <a:t> 30) with biphasic human insulin 30 (BHI 30) with respect to </a:t>
            </a:r>
            <a:r>
              <a:rPr lang="en-US" sz="2400" dirty="0" err="1" smtClean="0"/>
              <a:t>glycemic</a:t>
            </a:r>
            <a:r>
              <a:rPr lang="en-US" sz="2400" dirty="0" smtClean="0"/>
              <a:t> control and the risk for hypoglycemia using a </a:t>
            </a:r>
            <a:r>
              <a:rPr lang="en-US" sz="2400" dirty="0" err="1" smtClean="0"/>
              <a:t>metaanalysis</a:t>
            </a:r>
            <a:r>
              <a:rPr lang="en-US" sz="2400" dirty="0" smtClean="0"/>
              <a:t> of clinical trials comparing these </a:t>
            </a:r>
            <a:r>
              <a:rPr lang="en-US" sz="2400" dirty="0" err="1" smtClean="0"/>
              <a:t>insulins</a:t>
            </a:r>
            <a:r>
              <a:rPr lang="en-US" sz="2400" dirty="0" smtClean="0"/>
              <a:t> in patients with type 2 diabetes mellitus (T2DM).</a:t>
            </a:r>
          </a:p>
          <a:p>
            <a:endParaRPr lang="en-US" sz="2400" dirty="0" smtClean="0"/>
          </a:p>
          <a:p>
            <a:r>
              <a:rPr lang="en-US" sz="2400" dirty="0" smtClean="0"/>
              <a:t>The predefined primary end point of the study was the overall rate of </a:t>
            </a:r>
            <a:r>
              <a:rPr lang="en-US" sz="2400" dirty="0" smtClean="0">
                <a:solidFill>
                  <a:srgbClr val="FFFF00"/>
                </a:solidFill>
              </a:rPr>
              <a:t>nocturnal hypoglycemia </a:t>
            </a:r>
            <a:r>
              <a:rPr lang="en-US" sz="2400" dirty="0" smtClean="0"/>
              <a:t>(major, minor, and symptoms-only hypoglycemia occurring from 12:00–6:00 am).</a:t>
            </a:r>
          </a:p>
        </p:txBody>
      </p:sp>
      <p:pic>
        <p:nvPicPr>
          <p:cNvPr id="4" name="Picture 2"/>
          <p:cNvPicPr>
            <a:picLocks noChangeAspect="1" noChangeArrowheads="1"/>
          </p:cNvPicPr>
          <p:nvPr/>
        </p:nvPicPr>
        <p:blipFill>
          <a:blip r:embed="rId2" cstate="print"/>
          <a:srcRect/>
          <a:stretch>
            <a:fillRect/>
          </a:stretch>
        </p:blipFill>
        <p:spPr bwMode="auto">
          <a:xfrm>
            <a:off x="500034" y="0"/>
            <a:ext cx="8286808" cy="2857496"/>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3A6EE264-19CB-4F99-86E2-2B3AB19F5759}"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285720" y="0"/>
            <a:ext cx="8858280" cy="6858000"/>
          </a:xfrm>
          <a:prstGeom prst="rect">
            <a:avLst/>
          </a:prstGeom>
          <a:noFill/>
          <a:ln w="9525">
            <a:noFill/>
            <a:miter lim="800000"/>
            <a:headEnd/>
            <a:tailEnd/>
          </a:ln>
        </p:spPr>
      </p:pic>
      <p:sp>
        <p:nvSpPr>
          <p:cNvPr id="3" name="Rounded Rectangle 2"/>
          <p:cNvSpPr/>
          <p:nvPr/>
        </p:nvSpPr>
        <p:spPr>
          <a:xfrm>
            <a:off x="6084168" y="4293096"/>
            <a:ext cx="129614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4E3893A-9B10-42AA-88FB-2ACA6319CBE4}"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
        <p:nvSpPr>
          <p:cNvPr id="3" name="Rounded Rectangle 2"/>
          <p:cNvSpPr/>
          <p:nvPr/>
        </p:nvSpPr>
        <p:spPr>
          <a:xfrm>
            <a:off x="179512" y="2636912"/>
            <a:ext cx="8424936"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47B8487-5FF8-40EC-B076-D408BE8B3BA3}"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28596" y="1857364"/>
            <a:ext cx="8229600" cy="4525963"/>
          </a:xfrm>
        </p:spPr>
        <p:txBody>
          <a:bodyPr/>
          <a:lstStyle/>
          <a:p>
            <a:r>
              <a:rPr lang="en-US" dirty="0" smtClean="0"/>
              <a:t>This meta-analysis found </a:t>
            </a:r>
            <a:r>
              <a:rPr lang="en-US" dirty="0" err="1" smtClean="0"/>
              <a:t>BIAsp</a:t>
            </a:r>
            <a:r>
              <a:rPr lang="en-US" dirty="0" smtClean="0"/>
              <a:t> 30 to be associated with a significantly lower rate of </a:t>
            </a:r>
            <a:r>
              <a:rPr lang="en-US" dirty="0" smtClean="0">
                <a:solidFill>
                  <a:srgbClr val="FFFF00"/>
                </a:solidFill>
              </a:rPr>
              <a:t>nocturnal and major hypoglycemia</a:t>
            </a:r>
            <a:r>
              <a:rPr lang="en-US" dirty="0" smtClean="0"/>
              <a:t>, but a significantly increased risk for </a:t>
            </a:r>
            <a:r>
              <a:rPr lang="en-US" dirty="0" smtClean="0">
                <a:solidFill>
                  <a:srgbClr val="FFFF00"/>
                </a:solidFill>
              </a:rPr>
              <a:t>daytime </a:t>
            </a:r>
            <a:r>
              <a:rPr lang="en-US" dirty="0" smtClean="0"/>
              <a:t>hypoglycemia, compared with BHI 30 at a </a:t>
            </a:r>
            <a:r>
              <a:rPr lang="en-US" dirty="0" smtClean="0">
                <a:solidFill>
                  <a:srgbClr val="FFFF00"/>
                </a:solidFill>
              </a:rPr>
              <a:t>similar level of HbA1c in patients </a:t>
            </a:r>
            <a:r>
              <a:rPr lang="en-US" dirty="0" smtClean="0"/>
              <a:t>with T2DM.</a:t>
            </a:r>
            <a:endParaRPr lang="en-US" dirty="0"/>
          </a:p>
        </p:txBody>
      </p:sp>
      <p:sp>
        <p:nvSpPr>
          <p:cNvPr id="4" name="Date Placeholder 3"/>
          <p:cNvSpPr>
            <a:spLocks noGrp="1"/>
          </p:cNvSpPr>
          <p:nvPr>
            <p:ph type="dt" sz="half" idx="10"/>
          </p:nvPr>
        </p:nvSpPr>
        <p:spPr/>
        <p:txBody>
          <a:bodyPr/>
          <a:lstStyle/>
          <a:p>
            <a:fld id="{3B261CD7-3EEC-403C-A436-2F01951A7C4E}"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2300661"/>
            <a:ext cx="8229600" cy="4525963"/>
          </a:xfrm>
        </p:spPr>
        <p:txBody>
          <a:bodyPr>
            <a:normAutofit/>
          </a:bodyPr>
          <a:lstStyle/>
          <a:p>
            <a:pPr marL="0" indent="0">
              <a:buNone/>
            </a:pPr>
            <a:r>
              <a:rPr lang="en-US" sz="4800" dirty="0" smtClean="0"/>
              <a:t>             Premixed Vs. Basal</a:t>
            </a:r>
            <a:endParaRPr lang="en-US" sz="4800" dirty="0"/>
          </a:p>
        </p:txBody>
      </p:sp>
      <p:sp>
        <p:nvSpPr>
          <p:cNvPr id="4" name="Date Placeholder 3"/>
          <p:cNvSpPr>
            <a:spLocks noGrp="1"/>
          </p:cNvSpPr>
          <p:nvPr>
            <p:ph type="dt" sz="half" idx="10"/>
          </p:nvPr>
        </p:nvSpPr>
        <p:spPr/>
        <p:txBody>
          <a:bodyPr/>
          <a:lstStyle/>
          <a:p>
            <a:fld id="{39351F6C-7359-4DE6-9BE9-7A2924D9EA18}"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35</a:t>
            </a:fld>
            <a:endParaRPr lang="en-US"/>
          </a:p>
        </p:txBody>
      </p:sp>
    </p:spTree>
    <p:extLst>
      <p:ext uri="{BB962C8B-B14F-4D97-AF65-F5344CB8AC3E}">
        <p14:creationId xmlns:p14="http://schemas.microsoft.com/office/powerpoint/2010/main" val="3047664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408"/>
            <a:ext cx="9036496" cy="1417638"/>
          </a:xfrm>
        </p:spPr>
        <p:txBody>
          <a:bodyPr>
            <a:noAutofit/>
          </a:bodyPr>
          <a:lstStyle/>
          <a:p>
            <a:r>
              <a:rPr lang="en-US" sz="2400" dirty="0" smtClean="0"/>
              <a:t>RCTs comparing </a:t>
            </a:r>
            <a:r>
              <a:rPr lang="en-US" sz="2400" dirty="0"/>
              <a:t>basal and premixed insulin analogue regimens in previously </a:t>
            </a:r>
            <a:r>
              <a:rPr lang="en-US" sz="2400" dirty="0" smtClean="0"/>
              <a:t>insulin-naive </a:t>
            </a:r>
            <a:r>
              <a:rPr lang="en-US" sz="2400" dirty="0"/>
              <a:t>patients with type 2 </a:t>
            </a:r>
            <a:r>
              <a:rPr lang="en-US" sz="2400" dirty="0" smtClean="0"/>
              <a:t>DM</a:t>
            </a:r>
            <a:endParaRPr lang="en-US" sz="2400"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771800" y="1556792"/>
            <a:ext cx="792088"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1A84E70-52C3-4B56-9861-B7C71AAD4C7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36</a:t>
            </a:fld>
            <a:endParaRPr lang="en-US"/>
          </a:p>
        </p:txBody>
      </p:sp>
    </p:spTree>
    <p:extLst>
      <p:ext uri="{BB962C8B-B14F-4D97-AF65-F5344CB8AC3E}">
        <p14:creationId xmlns:p14="http://schemas.microsoft.com/office/powerpoint/2010/main" val="69977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76263" y="928670"/>
            <a:ext cx="7991475" cy="5143535"/>
          </a:xfrm>
          <a:prstGeom prst="rect">
            <a:avLst/>
          </a:prstGeom>
          <a:noFill/>
          <a:ln w="9525">
            <a:noFill/>
            <a:miter lim="800000"/>
            <a:headEnd/>
            <a:tailEnd/>
          </a:ln>
          <a:effectLst/>
        </p:spPr>
      </p:pic>
      <p:sp>
        <p:nvSpPr>
          <p:cNvPr id="5" name="Rectangle 4"/>
          <p:cNvSpPr/>
          <p:nvPr/>
        </p:nvSpPr>
        <p:spPr>
          <a:xfrm>
            <a:off x="5357818" y="6286520"/>
            <a:ext cx="3223959" cy="369332"/>
          </a:xfrm>
          <a:prstGeom prst="rect">
            <a:avLst/>
          </a:prstGeom>
        </p:spPr>
        <p:txBody>
          <a:bodyPr wrap="none">
            <a:spAutoFit/>
          </a:bodyPr>
          <a:lstStyle/>
          <a:p>
            <a:r>
              <a:rPr lang="en-US" dirty="0" smtClean="0"/>
              <a:t>N </a:t>
            </a:r>
            <a:r>
              <a:rPr lang="en-US" dirty="0" err="1" smtClean="0"/>
              <a:t>Engl</a:t>
            </a:r>
            <a:r>
              <a:rPr lang="en-US" dirty="0" smtClean="0"/>
              <a:t> J Med 2007;357:1716-30.</a:t>
            </a:r>
          </a:p>
        </p:txBody>
      </p:sp>
      <p:sp>
        <p:nvSpPr>
          <p:cNvPr id="2" name="Date Placeholder 1"/>
          <p:cNvSpPr>
            <a:spLocks noGrp="1"/>
          </p:cNvSpPr>
          <p:nvPr>
            <p:ph type="dt" sz="half" idx="10"/>
          </p:nvPr>
        </p:nvSpPr>
        <p:spPr/>
        <p:txBody>
          <a:bodyPr/>
          <a:lstStyle/>
          <a:p>
            <a:fld id="{01A342FF-D040-4583-A925-23A334E996AE}"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6675" y="1428736"/>
            <a:ext cx="9010650" cy="464347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3935C55C-DFB8-4CF6-9EFA-AF659273397A}"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 y="214290"/>
            <a:ext cx="9144000" cy="6357982"/>
          </a:xfrm>
          <a:prstGeom prst="rect">
            <a:avLst/>
          </a:prstGeom>
          <a:noFill/>
          <a:ln w="9525">
            <a:solidFill>
              <a:srgbClr val="FF0000"/>
            </a:solidFill>
            <a:miter lim="800000"/>
            <a:headEnd/>
            <a:tailEnd/>
          </a:ln>
          <a:effectLst/>
        </p:spPr>
      </p:pic>
      <p:sp>
        <p:nvSpPr>
          <p:cNvPr id="3" name="Rounded Rectangle 2"/>
          <p:cNvSpPr/>
          <p:nvPr/>
        </p:nvSpPr>
        <p:spPr>
          <a:xfrm>
            <a:off x="3000364" y="2643182"/>
            <a:ext cx="2714644"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71802" y="4143380"/>
            <a:ext cx="2714644"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00364" y="5214950"/>
            <a:ext cx="292895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452320" y="1343127"/>
            <a:ext cx="914400" cy="51577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5076056" y="4143380"/>
            <a:ext cx="710390" cy="39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4143380"/>
            <a:ext cx="576064" cy="39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7CD1F427-9F8D-4A78-B4B1-29990772BB8C}" type="datetime1">
              <a:rPr lang="en-US" smtClean="0"/>
              <a:t>1/11/2014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FD973B0-3EAE-40F6-8965-3A0BB870469C}"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Progressive beta cell damage</a:t>
            </a:r>
            <a:endParaRPr lang="en-US" sz="4800" b="1" dirty="0"/>
          </a:p>
        </p:txBody>
      </p:sp>
      <p:sp>
        <p:nvSpPr>
          <p:cNvPr id="3" name="Content Placeholder 2"/>
          <p:cNvSpPr>
            <a:spLocks noGrp="1"/>
          </p:cNvSpPr>
          <p:nvPr>
            <p:ph idx="1"/>
          </p:nvPr>
        </p:nvSpPr>
        <p:spPr>
          <a:xfrm>
            <a:off x="467544" y="2311785"/>
            <a:ext cx="8229600" cy="4525963"/>
          </a:xfrm>
        </p:spPr>
        <p:txBody>
          <a:bodyPr/>
          <a:lstStyle/>
          <a:p>
            <a:r>
              <a:rPr lang="en-US" dirty="0" smtClean="0"/>
              <a:t>Type 2 diabetes is a progressive disease</a:t>
            </a:r>
          </a:p>
          <a:p>
            <a:endParaRPr lang="en-US" dirty="0" smtClean="0"/>
          </a:p>
          <a:p>
            <a:r>
              <a:rPr lang="en-US" dirty="0" smtClean="0"/>
              <a:t> At the time of diagnosis, patients with type 2 diabetes have an estimated loss of about </a:t>
            </a:r>
            <a:r>
              <a:rPr lang="en-US" dirty="0" smtClean="0">
                <a:solidFill>
                  <a:srgbClr val="FFFF00"/>
                </a:solidFill>
              </a:rPr>
              <a:t>50% </a:t>
            </a:r>
            <a:r>
              <a:rPr lang="en-US" dirty="0" smtClean="0"/>
              <a:t>of their insulin-producing cells</a:t>
            </a:r>
          </a:p>
        </p:txBody>
      </p:sp>
      <p:sp>
        <p:nvSpPr>
          <p:cNvPr id="4" name="Date Placeholder 3"/>
          <p:cNvSpPr>
            <a:spLocks noGrp="1"/>
          </p:cNvSpPr>
          <p:nvPr>
            <p:ph type="dt" sz="half" idx="10"/>
          </p:nvPr>
        </p:nvSpPr>
        <p:spPr/>
        <p:txBody>
          <a:bodyPr/>
          <a:lstStyle/>
          <a:p>
            <a:fld id="{5E2E025B-3E2D-4A3B-BB36-5CA8C83002D7}"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4</a:t>
            </a:fld>
            <a:endParaRPr lang="en-US"/>
          </a:p>
        </p:txBody>
      </p:sp>
    </p:spTree>
    <p:extLst>
      <p:ext uri="{BB962C8B-B14F-4D97-AF65-F5344CB8AC3E}">
        <p14:creationId xmlns:p14="http://schemas.microsoft.com/office/powerpoint/2010/main" val="3377692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0" cy="6715147"/>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15B82DF0-C968-4926-B481-F1652CF416E9}"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0" y="2457450"/>
            <a:ext cx="9144000" cy="3186128"/>
          </a:xfrm>
          <a:prstGeom prst="rect">
            <a:avLst/>
          </a:prstGeom>
          <a:noFill/>
          <a:ln w="9525">
            <a:noFill/>
            <a:miter lim="800000"/>
            <a:headEnd/>
            <a:tailEnd/>
          </a:ln>
          <a:effectLst/>
        </p:spPr>
      </p:pic>
      <p:pic>
        <p:nvPicPr>
          <p:cNvPr id="113668" name="Picture 4"/>
          <p:cNvPicPr>
            <a:picLocks noChangeAspect="1" noChangeArrowheads="1"/>
          </p:cNvPicPr>
          <p:nvPr/>
        </p:nvPicPr>
        <p:blipFill>
          <a:blip r:embed="rId3" cstate="print"/>
          <a:srcRect/>
          <a:stretch>
            <a:fillRect/>
          </a:stretch>
        </p:blipFill>
        <p:spPr bwMode="auto">
          <a:xfrm>
            <a:off x="0" y="1052736"/>
            <a:ext cx="9144000" cy="1314213"/>
          </a:xfrm>
          <a:prstGeom prst="rect">
            <a:avLst/>
          </a:prstGeom>
          <a:noFill/>
          <a:ln w="9525">
            <a:noFill/>
            <a:miter lim="800000"/>
            <a:headEnd/>
            <a:tailEnd/>
          </a:ln>
          <a:effectLst/>
        </p:spPr>
      </p:pic>
      <p:sp>
        <p:nvSpPr>
          <p:cNvPr id="4" name="Rounded Rectangle 3"/>
          <p:cNvSpPr/>
          <p:nvPr/>
        </p:nvSpPr>
        <p:spPr>
          <a:xfrm>
            <a:off x="3214678" y="3429000"/>
            <a:ext cx="25717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43240" y="4500570"/>
            <a:ext cx="2786082"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812360" y="2924944"/>
            <a:ext cx="360040" cy="18722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9EF5FA8-9292-4612-8853-79DA85F9F3AB}"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messages</a:t>
            </a:r>
            <a:endParaRPr lang="en-US" b="1" dirty="0"/>
          </a:p>
        </p:txBody>
      </p:sp>
      <p:sp>
        <p:nvSpPr>
          <p:cNvPr id="3" name="Content Placeholder 2"/>
          <p:cNvSpPr>
            <a:spLocks noGrp="1"/>
          </p:cNvSpPr>
          <p:nvPr>
            <p:ph idx="1"/>
          </p:nvPr>
        </p:nvSpPr>
        <p:spPr>
          <a:ln>
            <a:solidFill>
              <a:srgbClr val="FF0000"/>
            </a:solidFill>
          </a:ln>
        </p:spPr>
        <p:txBody>
          <a:bodyPr>
            <a:normAutofit fontScale="70000" lnSpcReduction="20000"/>
          </a:bodyPr>
          <a:lstStyle/>
          <a:p>
            <a:pPr>
              <a:buNone/>
            </a:pPr>
            <a:endParaRPr lang="en-US" b="1" dirty="0" smtClean="0"/>
          </a:p>
          <a:p>
            <a:r>
              <a:rPr lang="en-US" sz="3600" dirty="0" smtClean="0"/>
              <a:t>A single analogue-insulin formulation added to metformin and sulfonylurea resulted in a </a:t>
            </a:r>
            <a:r>
              <a:rPr lang="en-US" sz="3600" dirty="0" err="1" smtClean="0"/>
              <a:t>glycated</a:t>
            </a:r>
            <a:r>
              <a:rPr lang="en-US" sz="3600" dirty="0" smtClean="0"/>
              <a:t> hemoglobin level of 6.5% or less </a:t>
            </a:r>
            <a:r>
              <a:rPr lang="en-US" sz="3600" dirty="0" smtClean="0">
                <a:solidFill>
                  <a:srgbClr val="FFFF00"/>
                </a:solidFill>
              </a:rPr>
              <a:t>in a minority </a:t>
            </a:r>
            <a:r>
              <a:rPr lang="en-US" sz="3600" dirty="0" smtClean="0"/>
              <a:t>of patients at 1 year.</a:t>
            </a:r>
          </a:p>
          <a:p>
            <a:endParaRPr lang="en-US" sz="3600" dirty="0" smtClean="0"/>
          </a:p>
          <a:p>
            <a:r>
              <a:rPr lang="en-US" sz="3600" dirty="0" smtClean="0"/>
              <a:t> The addition of biphasic or prandial insulin </a:t>
            </a:r>
            <a:r>
              <a:rPr lang="en-US" sz="3600" dirty="0" err="1" smtClean="0"/>
              <a:t>aspart</a:t>
            </a:r>
            <a:r>
              <a:rPr lang="en-US" sz="3600" dirty="0" smtClean="0"/>
              <a:t> reduced levels </a:t>
            </a:r>
            <a:r>
              <a:rPr lang="en-US" sz="3600" dirty="0" smtClean="0">
                <a:solidFill>
                  <a:srgbClr val="FFFF00"/>
                </a:solidFill>
              </a:rPr>
              <a:t>more than </a:t>
            </a:r>
            <a:r>
              <a:rPr lang="en-US" sz="3600" dirty="0" smtClean="0"/>
              <a:t>the addition of basal insulin </a:t>
            </a:r>
            <a:r>
              <a:rPr lang="en-US" sz="3600" dirty="0" err="1" smtClean="0"/>
              <a:t>detemir</a:t>
            </a:r>
            <a:r>
              <a:rPr lang="en-US" sz="3600" dirty="0" smtClean="0"/>
              <a:t> but was associated with greater risks of hypoglycemia and weight gain.</a:t>
            </a:r>
          </a:p>
          <a:p>
            <a:r>
              <a:rPr lang="en-US" sz="3600" dirty="0" smtClean="0"/>
              <a:t>Basal insulin was equivalent to the other regimens after the first year in patients with a </a:t>
            </a:r>
            <a:r>
              <a:rPr lang="en-US" sz="3600" dirty="0" err="1" smtClean="0"/>
              <a:t>glycated</a:t>
            </a:r>
            <a:r>
              <a:rPr lang="en-US" sz="3600" dirty="0" smtClean="0"/>
              <a:t> hemoglobin level of </a:t>
            </a:r>
            <a:r>
              <a:rPr lang="en-US" sz="3600" dirty="0" smtClean="0">
                <a:solidFill>
                  <a:srgbClr val="FF0000"/>
                </a:solidFill>
              </a:rPr>
              <a:t>8.5% or less </a:t>
            </a:r>
            <a:r>
              <a:rPr lang="en-US" sz="3600" dirty="0" smtClean="0"/>
              <a:t>at the initiation of the study</a:t>
            </a:r>
          </a:p>
          <a:p>
            <a:endParaRPr lang="en-US" sz="3600" dirty="0" smtClean="0"/>
          </a:p>
          <a:p>
            <a:endParaRPr lang="en-US" sz="3600" dirty="0" smtClean="0"/>
          </a:p>
          <a:p>
            <a:pPr>
              <a:buNone/>
            </a:pPr>
            <a:endParaRPr lang="en-US" sz="3600" dirty="0"/>
          </a:p>
        </p:txBody>
      </p:sp>
      <p:sp>
        <p:nvSpPr>
          <p:cNvPr id="4" name="Rectangle 3"/>
          <p:cNvSpPr/>
          <p:nvPr/>
        </p:nvSpPr>
        <p:spPr>
          <a:xfrm>
            <a:off x="3428992" y="4786322"/>
            <a:ext cx="4571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3712" y="4581128"/>
            <a:ext cx="8376759" cy="122413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Date Placeholder 5"/>
          <p:cNvSpPr>
            <a:spLocks noGrp="1"/>
          </p:cNvSpPr>
          <p:nvPr>
            <p:ph type="dt" sz="half" idx="10"/>
          </p:nvPr>
        </p:nvSpPr>
        <p:spPr/>
        <p:txBody>
          <a:bodyPr/>
          <a:lstStyle/>
          <a:p>
            <a:fld id="{96E10432-BC24-4D8B-9ABE-B8AEB68DFE50}"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66775" y="857232"/>
            <a:ext cx="7410450" cy="3838593"/>
          </a:xfrm>
          <a:prstGeom prst="rect">
            <a:avLst/>
          </a:prstGeom>
          <a:noFill/>
          <a:ln w="9525">
            <a:noFill/>
            <a:miter lim="800000"/>
            <a:headEnd/>
            <a:tailEnd/>
          </a:ln>
          <a:effectLst/>
        </p:spPr>
      </p:pic>
      <p:sp>
        <p:nvSpPr>
          <p:cNvPr id="3" name="TextBox 2"/>
          <p:cNvSpPr txBox="1"/>
          <p:nvPr/>
        </p:nvSpPr>
        <p:spPr>
          <a:xfrm>
            <a:off x="2571736" y="4786322"/>
            <a:ext cx="3223959" cy="369332"/>
          </a:xfrm>
          <a:prstGeom prst="rect">
            <a:avLst/>
          </a:prstGeom>
          <a:noFill/>
        </p:spPr>
        <p:txBody>
          <a:bodyPr wrap="none" rtlCol="0">
            <a:spAutoFit/>
          </a:bodyPr>
          <a:lstStyle/>
          <a:p>
            <a:r>
              <a:rPr lang="en-US" dirty="0"/>
              <a:t>N </a:t>
            </a:r>
            <a:r>
              <a:rPr lang="en-US" dirty="0" err="1"/>
              <a:t>Engl</a:t>
            </a:r>
            <a:r>
              <a:rPr lang="en-US" dirty="0"/>
              <a:t> J Med 2009;361:1736-47.</a:t>
            </a:r>
          </a:p>
        </p:txBody>
      </p:sp>
      <p:sp>
        <p:nvSpPr>
          <p:cNvPr id="2" name="Date Placeholder 1"/>
          <p:cNvSpPr>
            <a:spLocks noGrp="1"/>
          </p:cNvSpPr>
          <p:nvPr>
            <p:ph type="dt" sz="half" idx="10"/>
          </p:nvPr>
        </p:nvSpPr>
        <p:spPr/>
        <p:txBody>
          <a:bodyPr/>
          <a:lstStyle/>
          <a:p>
            <a:fld id="{277E5965-1C2C-407F-B7A3-84BA23C57F29}"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763" y="571480"/>
            <a:ext cx="9134475" cy="5929353"/>
          </a:xfrm>
          <a:prstGeom prst="rect">
            <a:avLst/>
          </a:prstGeom>
          <a:noFill/>
          <a:ln w="9525">
            <a:noFill/>
            <a:miter lim="800000"/>
            <a:headEnd/>
            <a:tailEnd/>
          </a:ln>
          <a:effectLst/>
        </p:spPr>
      </p:pic>
      <p:cxnSp>
        <p:nvCxnSpPr>
          <p:cNvPr id="3" name="Straight Connector 2"/>
          <p:cNvCxnSpPr/>
          <p:nvPr/>
        </p:nvCxnSpPr>
        <p:spPr>
          <a:xfrm>
            <a:off x="1403648" y="3933056"/>
            <a:ext cx="7200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79512" y="4365104"/>
            <a:ext cx="6552728"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5D377043-B633-4DEF-8D3C-9E3C074E1847}"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332656"/>
            <a:ext cx="9144000" cy="5715305"/>
          </a:xfrm>
          <a:prstGeom prst="rect">
            <a:avLst/>
          </a:prstGeom>
          <a:noFill/>
          <a:ln w="9525">
            <a:noFill/>
            <a:miter lim="800000"/>
            <a:headEnd/>
            <a:tailEnd/>
          </a:ln>
          <a:effectLst/>
        </p:spPr>
      </p:pic>
      <p:sp>
        <p:nvSpPr>
          <p:cNvPr id="2" name="Rounded Rectangle 1"/>
          <p:cNvSpPr/>
          <p:nvPr/>
        </p:nvSpPr>
        <p:spPr>
          <a:xfrm>
            <a:off x="7740352" y="1340768"/>
            <a:ext cx="747644"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5004048" y="5013176"/>
            <a:ext cx="648072"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923928" y="4869160"/>
            <a:ext cx="5760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3BC72273-9950-4DB8-AD89-443511F06E88}"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1520" y="260648"/>
            <a:ext cx="8640960" cy="6408712"/>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72402C0C-B7E8-4BD5-AFDD-CAF8AD945DDF}"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0"/>
            <a:ext cx="8784976" cy="6741368"/>
          </a:xfrm>
          <a:prstGeom prst="rect">
            <a:avLst/>
          </a:prstGeom>
          <a:noFill/>
          <a:ln w="9525">
            <a:noFill/>
            <a:miter lim="800000"/>
            <a:headEnd/>
            <a:tailEnd/>
          </a:ln>
          <a:effectLst/>
        </p:spPr>
      </p:pic>
      <p:cxnSp>
        <p:nvCxnSpPr>
          <p:cNvPr id="3" name="Straight Connector 2"/>
          <p:cNvCxnSpPr/>
          <p:nvPr/>
        </p:nvCxnSpPr>
        <p:spPr>
          <a:xfrm>
            <a:off x="3563888" y="1412776"/>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67744" y="1412776"/>
            <a:ext cx="1296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059832" y="404664"/>
            <a:ext cx="28803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20272" y="260648"/>
            <a:ext cx="216024"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E2CF43D2-EC8F-437C-A4D1-BC7D4AA47E7D}"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692696"/>
            <a:ext cx="9143999" cy="5328592"/>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543AE8AE-B538-48F1-8462-0945F1485651}"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285728"/>
            <a:ext cx="8572528" cy="3500462"/>
          </a:xfrm>
          <a:prstGeom prst="rect">
            <a:avLst/>
          </a:prstGeom>
          <a:noFill/>
          <a:ln w="9525">
            <a:noFill/>
            <a:miter lim="800000"/>
            <a:headEnd/>
            <a:tailEnd/>
          </a:ln>
          <a:effectLst/>
        </p:spPr>
      </p:pic>
      <p:sp>
        <p:nvSpPr>
          <p:cNvPr id="4" name="TextBox 3"/>
          <p:cNvSpPr txBox="1"/>
          <p:nvPr/>
        </p:nvSpPr>
        <p:spPr>
          <a:xfrm>
            <a:off x="4929190" y="6457890"/>
            <a:ext cx="6572296" cy="400110"/>
          </a:xfrm>
          <a:prstGeom prst="rect">
            <a:avLst/>
          </a:prstGeom>
          <a:noFill/>
        </p:spPr>
        <p:txBody>
          <a:bodyPr wrap="square" rtlCol="0">
            <a:spAutoFit/>
          </a:bodyPr>
          <a:lstStyle/>
          <a:p>
            <a:r>
              <a:rPr lang="en-US" sz="2000" b="1" dirty="0" err="1"/>
              <a:t>Diabetologia</a:t>
            </a:r>
            <a:r>
              <a:rPr lang="en-US" sz="2000" b="1" dirty="0"/>
              <a:t> (2009) 52:1990–2000</a:t>
            </a:r>
          </a:p>
        </p:txBody>
      </p:sp>
      <p:sp>
        <p:nvSpPr>
          <p:cNvPr id="5" name="TextBox 4"/>
          <p:cNvSpPr txBox="1"/>
          <p:nvPr/>
        </p:nvSpPr>
        <p:spPr>
          <a:xfrm>
            <a:off x="285720" y="4286256"/>
            <a:ext cx="8501122" cy="1938992"/>
          </a:xfrm>
          <a:prstGeom prst="rect">
            <a:avLst/>
          </a:prstGeom>
          <a:noFill/>
        </p:spPr>
        <p:txBody>
          <a:bodyPr wrap="square" rtlCol="0">
            <a:spAutoFit/>
          </a:bodyPr>
          <a:lstStyle/>
          <a:p>
            <a:pPr>
              <a:buFont typeface="Wingdings" pitchFamily="2" charset="2"/>
              <a:buChar char="Ø"/>
            </a:pPr>
            <a:r>
              <a:rPr lang="en-US" sz="2400" dirty="0" smtClean="0"/>
              <a:t>Twenty-two trials that </a:t>
            </a:r>
            <a:r>
              <a:rPr lang="en-US" sz="2400" dirty="0" err="1" smtClean="0"/>
              <a:t>randomised</a:t>
            </a:r>
            <a:r>
              <a:rPr lang="en-US" sz="2400" dirty="0" smtClean="0"/>
              <a:t> 4,379 patients were included.</a:t>
            </a:r>
          </a:p>
          <a:p>
            <a:pPr>
              <a:buFont typeface="Wingdings" pitchFamily="2" charset="2"/>
              <a:buChar char="Ø"/>
            </a:pPr>
            <a:endParaRPr lang="en-US" sz="2400" dirty="0" smtClean="0"/>
          </a:p>
          <a:p>
            <a:pPr>
              <a:buFont typeface="Wingdings" pitchFamily="2" charset="2"/>
              <a:buChar char="Ø"/>
            </a:pPr>
            <a:r>
              <a:rPr lang="en-US" sz="2400" dirty="0" smtClean="0"/>
              <a:t>Majority of them were shot term trials</a:t>
            </a:r>
          </a:p>
          <a:p>
            <a:pPr>
              <a:buFont typeface="Wingdings" pitchFamily="2" charset="2"/>
              <a:buChar char="Ø"/>
            </a:pPr>
            <a:endParaRPr lang="en-US" sz="2400" dirty="0" smtClean="0"/>
          </a:p>
          <a:p>
            <a:pPr>
              <a:buFont typeface="Wingdings" pitchFamily="2" charset="2"/>
              <a:buChar char="Ø"/>
            </a:pPr>
            <a:r>
              <a:rPr lang="en-US" sz="2400" dirty="0" smtClean="0"/>
              <a:t>High rate of </a:t>
            </a:r>
            <a:r>
              <a:rPr lang="en-US" sz="2400" dirty="0" err="1" smtClean="0"/>
              <a:t>heterogenity</a:t>
            </a:r>
            <a:r>
              <a:rPr lang="en-US" sz="2400" dirty="0" smtClean="0"/>
              <a:t> </a:t>
            </a:r>
            <a:endParaRPr lang="en-US" sz="2400" dirty="0"/>
          </a:p>
        </p:txBody>
      </p:sp>
      <p:sp>
        <p:nvSpPr>
          <p:cNvPr id="2" name="Date Placeholder 1"/>
          <p:cNvSpPr>
            <a:spLocks noGrp="1"/>
          </p:cNvSpPr>
          <p:nvPr>
            <p:ph type="dt" sz="half" idx="10"/>
          </p:nvPr>
        </p:nvSpPr>
        <p:spPr/>
        <p:txBody>
          <a:bodyPr/>
          <a:lstStyle/>
          <a:p>
            <a:fld id="{2DB9B1E3-D7BB-4594-BCE9-A6814A588D63}"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ChangeArrowheads="1"/>
          </p:cNvSpPr>
          <p:nvPr>
            <p:ph type="title" idx="4294967295"/>
          </p:nvPr>
        </p:nvSpPr>
        <p:spPr>
          <a:xfrm>
            <a:off x="683568" y="476672"/>
            <a:ext cx="7632848" cy="806450"/>
          </a:xfrm>
        </p:spPr>
        <p:txBody>
          <a:bodyPr>
            <a:normAutofit/>
          </a:bodyPr>
          <a:lstStyle/>
          <a:p>
            <a:r>
              <a:rPr lang="en-US" sz="2400" dirty="0" smtClean="0">
                <a:ea typeface="ＭＳ Ｐゴシック" pitchFamily="34" charset="-128"/>
                <a:sym typeface="Symbol" pitchFamily="18" charset="2"/>
              </a:rPr>
              <a:t>Up to 50% loss of </a:t>
            </a:r>
            <a:r>
              <a:rPr lang="en-US" sz="2400" dirty="0" smtClean="0">
                <a:ea typeface="ＭＳ Ｐゴシック" pitchFamily="34" charset="-128"/>
              </a:rPr>
              <a:t>-cell function occurs before diagnosis </a:t>
            </a:r>
            <a:endParaRPr lang="en-GB" sz="2400" dirty="0" smtClean="0">
              <a:ea typeface="ＭＳ Ｐゴシック" pitchFamily="34" charset="-128"/>
            </a:endParaRPr>
          </a:p>
        </p:txBody>
      </p:sp>
      <p:sp>
        <p:nvSpPr>
          <p:cNvPr id="30723" name="Rectangle 1031"/>
          <p:cNvSpPr>
            <a:spLocks noChangeArrowheads="1"/>
          </p:cNvSpPr>
          <p:nvPr/>
        </p:nvSpPr>
        <p:spPr bwMode="auto">
          <a:xfrm>
            <a:off x="3563938" y="5784850"/>
            <a:ext cx="2347502"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Time from diagnosis (years)</a:t>
            </a:r>
          </a:p>
        </p:txBody>
      </p:sp>
      <p:sp>
        <p:nvSpPr>
          <p:cNvPr id="331779" name="Rectangle 1027"/>
          <p:cNvSpPr>
            <a:spLocks noChangeArrowheads="1"/>
          </p:cNvSpPr>
          <p:nvPr/>
        </p:nvSpPr>
        <p:spPr bwMode="auto">
          <a:xfrm>
            <a:off x="1317625" y="2001838"/>
            <a:ext cx="31258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100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0" name="Rectangle 1028"/>
          <p:cNvSpPr>
            <a:spLocks noChangeArrowheads="1"/>
          </p:cNvSpPr>
          <p:nvPr/>
        </p:nvSpPr>
        <p:spPr bwMode="auto">
          <a:xfrm>
            <a:off x="1430338" y="261461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80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1" name="Rectangle 1029"/>
          <p:cNvSpPr>
            <a:spLocks noChangeArrowheads="1"/>
          </p:cNvSpPr>
          <p:nvPr/>
        </p:nvSpPr>
        <p:spPr bwMode="auto">
          <a:xfrm>
            <a:off x="1430338" y="3279775"/>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60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2" name="Rectangle 1030"/>
          <p:cNvSpPr>
            <a:spLocks noChangeArrowheads="1"/>
          </p:cNvSpPr>
          <p:nvPr/>
        </p:nvSpPr>
        <p:spPr bwMode="auto">
          <a:xfrm>
            <a:off x="1430338" y="39290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40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0728" name="Rectangle 1032"/>
          <p:cNvSpPr>
            <a:spLocks noChangeArrowheads="1"/>
          </p:cNvSpPr>
          <p:nvPr/>
        </p:nvSpPr>
        <p:spPr bwMode="auto">
          <a:xfrm rot="-5400000">
            <a:off x="377481" y="3512264"/>
            <a:ext cx="1548501" cy="246221"/>
          </a:xfrm>
          <a:prstGeom prst="rect">
            <a:avLst/>
          </a:prstGeom>
          <a:noFill/>
          <a:ln w="9525">
            <a:noFill/>
            <a:miter lim="800000"/>
            <a:headEnd/>
            <a:tailEnd/>
          </a:ln>
        </p:spPr>
        <p:txBody>
          <a:bodyPr wrap="none" lIns="0" tIns="0" rIns="0" bIns="0">
            <a:spAutoFit/>
          </a:bodyPr>
          <a:lstStyle/>
          <a:p>
            <a:pPr eaLnBrk="0" hangingPunct="0">
              <a:defRPr/>
            </a:pPr>
            <a:r>
              <a:rPr lang="en-GB" sz="1600" b="1">
                <a:latin typeface="+mj-lt"/>
                <a:ea typeface="ヒラギノ角ゴ Pro W3"/>
                <a:cs typeface="ヒラギノ角ゴ Pro W3"/>
                <a:sym typeface="Symbol" pitchFamily="18" charset="2"/>
              </a:rPr>
              <a:t></a:t>
            </a:r>
            <a:r>
              <a:rPr lang="en-US" sz="1600" b="1">
                <a:latin typeface="+mj-lt"/>
                <a:ea typeface="ヒラギノ角ゴ Pro W3"/>
                <a:cs typeface="ヒラギノ角ゴ Pro W3"/>
              </a:rPr>
              <a:t>-cell </a:t>
            </a:r>
            <a:r>
              <a:rPr lang="en-GB" sz="1600" b="1">
                <a:latin typeface="+mj-lt"/>
                <a:ea typeface="ヒラギノ角ゴ Pro W3"/>
                <a:cs typeface="ヒラギノ角ゴ Pro W3"/>
              </a:rPr>
              <a:t>f</a:t>
            </a:r>
            <a:r>
              <a:rPr lang="en-US" sz="1600" b="1">
                <a:latin typeface="+mj-lt"/>
                <a:ea typeface="ヒラギノ角ゴ Pro W3"/>
                <a:cs typeface="ヒラギノ角ゴ Pro W3"/>
              </a:rPr>
              <a:t>unction (%)</a:t>
            </a:r>
          </a:p>
        </p:txBody>
      </p:sp>
      <p:sp>
        <p:nvSpPr>
          <p:cNvPr id="30729" name="Rectangle 1033"/>
          <p:cNvSpPr>
            <a:spLocks noChangeArrowheads="1"/>
          </p:cNvSpPr>
          <p:nvPr/>
        </p:nvSpPr>
        <p:spPr bwMode="auto">
          <a:xfrm>
            <a:off x="1430338" y="45894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20</a:t>
            </a:r>
          </a:p>
        </p:txBody>
      </p:sp>
      <p:sp>
        <p:nvSpPr>
          <p:cNvPr id="30730" name="Rectangle 1034"/>
          <p:cNvSpPr>
            <a:spLocks noChangeArrowheads="1"/>
          </p:cNvSpPr>
          <p:nvPr/>
        </p:nvSpPr>
        <p:spPr bwMode="auto">
          <a:xfrm>
            <a:off x="1543050" y="5216525"/>
            <a:ext cx="10419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0</a:t>
            </a:r>
          </a:p>
        </p:txBody>
      </p:sp>
      <p:sp>
        <p:nvSpPr>
          <p:cNvPr id="30731" name="Text Box 1035"/>
          <p:cNvSpPr txBox="1">
            <a:spLocks noChangeArrowheads="1"/>
          </p:cNvSpPr>
          <p:nvPr/>
        </p:nvSpPr>
        <p:spPr bwMode="auto">
          <a:xfrm>
            <a:off x="4894263" y="2058988"/>
            <a:ext cx="1622425" cy="584775"/>
          </a:xfrm>
          <a:prstGeom prst="rect">
            <a:avLst/>
          </a:prstGeom>
          <a:noFill/>
          <a:ln w="12700">
            <a:noFill/>
            <a:miter lim="800000"/>
            <a:headEnd type="none" w="sm" len="sm"/>
            <a:tailEnd type="none" w="sm" len="sm"/>
          </a:ln>
        </p:spPr>
        <p:txBody>
          <a:bodyPr>
            <a:spAutoFit/>
          </a:bodyPr>
          <a:lstStyle/>
          <a:p>
            <a:pPr algn="ctr" eaLnBrk="0" hangingPunct="0">
              <a:defRPr/>
            </a:pPr>
            <a:r>
              <a:rPr lang="en-US" sz="1600" b="1">
                <a:latin typeface="+mj-lt"/>
                <a:ea typeface="ヒラギノ角ゴ Pro W3"/>
                <a:cs typeface="ヒラギノ角ゴ Pro W3"/>
              </a:rPr>
              <a:t>Diagnosis of type 2 diabetes</a:t>
            </a:r>
          </a:p>
        </p:txBody>
      </p:sp>
      <p:sp>
        <p:nvSpPr>
          <p:cNvPr id="30732" name="Rectangle 1036"/>
          <p:cNvSpPr>
            <a:spLocks noChangeArrowheads="1"/>
          </p:cNvSpPr>
          <p:nvPr/>
        </p:nvSpPr>
        <p:spPr bwMode="auto">
          <a:xfrm>
            <a:off x="1603415" y="5454650"/>
            <a:ext cx="455573"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-10</a:t>
            </a:r>
            <a:endParaRPr lang="en-GB" sz="1600" b="1">
              <a:latin typeface="+mj-lt"/>
              <a:ea typeface="ヒラギノ角ゴ Pro W3"/>
              <a:cs typeface="ヒラギノ角ゴ Pro W3"/>
            </a:endParaRPr>
          </a:p>
        </p:txBody>
      </p:sp>
      <p:sp>
        <p:nvSpPr>
          <p:cNvPr id="30733" name="Rectangle 1037"/>
          <p:cNvSpPr>
            <a:spLocks noChangeArrowheads="1"/>
          </p:cNvSpPr>
          <p:nvPr/>
        </p:nvSpPr>
        <p:spPr bwMode="auto">
          <a:xfrm>
            <a:off x="20520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-9</a:t>
            </a:r>
            <a:endParaRPr lang="en-GB" sz="1600" b="1">
              <a:latin typeface="+mj-lt"/>
              <a:ea typeface="ヒラギノ角ゴ Pro W3"/>
              <a:cs typeface="ヒラギノ角ゴ Pro W3"/>
            </a:endParaRPr>
          </a:p>
        </p:txBody>
      </p:sp>
      <p:sp>
        <p:nvSpPr>
          <p:cNvPr id="30734" name="Rectangle 1038"/>
          <p:cNvSpPr>
            <a:spLocks noChangeArrowheads="1"/>
          </p:cNvSpPr>
          <p:nvPr/>
        </p:nvSpPr>
        <p:spPr bwMode="auto">
          <a:xfrm>
            <a:off x="2447385"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-8</a:t>
            </a:r>
            <a:endParaRPr lang="en-GB" sz="1600" b="1">
              <a:latin typeface="+mj-lt"/>
              <a:ea typeface="ヒラギノ角ゴ Pro W3"/>
              <a:cs typeface="ヒラギノ角ゴ Pro W3"/>
            </a:endParaRPr>
          </a:p>
        </p:txBody>
      </p:sp>
      <p:sp>
        <p:nvSpPr>
          <p:cNvPr id="30735" name="Rectangle 1039"/>
          <p:cNvSpPr>
            <a:spLocks noChangeArrowheads="1"/>
          </p:cNvSpPr>
          <p:nvPr/>
        </p:nvSpPr>
        <p:spPr bwMode="auto">
          <a:xfrm>
            <a:off x="283156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-7</a:t>
            </a:r>
            <a:endParaRPr lang="en-GB" sz="1600" b="1">
              <a:latin typeface="+mj-lt"/>
              <a:ea typeface="ヒラギノ角ゴ Pro W3"/>
              <a:cs typeface="ヒラギノ角ゴ Pro W3"/>
            </a:endParaRPr>
          </a:p>
        </p:txBody>
      </p:sp>
      <p:sp>
        <p:nvSpPr>
          <p:cNvPr id="30736" name="Rectangle 1040"/>
          <p:cNvSpPr>
            <a:spLocks noChangeArrowheads="1"/>
          </p:cNvSpPr>
          <p:nvPr/>
        </p:nvSpPr>
        <p:spPr bwMode="auto">
          <a:xfrm>
            <a:off x="32189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37" name="Rectangle 1041"/>
          <p:cNvSpPr>
            <a:spLocks noChangeArrowheads="1"/>
          </p:cNvSpPr>
          <p:nvPr/>
        </p:nvSpPr>
        <p:spPr bwMode="auto">
          <a:xfrm>
            <a:off x="3601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38" name="Rectangle 1042"/>
          <p:cNvSpPr>
            <a:spLocks noChangeArrowheads="1"/>
          </p:cNvSpPr>
          <p:nvPr/>
        </p:nvSpPr>
        <p:spPr bwMode="auto">
          <a:xfrm>
            <a:off x="40142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39" name="Rectangle 1043"/>
          <p:cNvSpPr>
            <a:spLocks noChangeArrowheads="1"/>
          </p:cNvSpPr>
          <p:nvPr/>
        </p:nvSpPr>
        <p:spPr bwMode="auto">
          <a:xfrm>
            <a:off x="4363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0" name="Rectangle 1044"/>
          <p:cNvSpPr>
            <a:spLocks noChangeArrowheads="1"/>
          </p:cNvSpPr>
          <p:nvPr/>
        </p:nvSpPr>
        <p:spPr bwMode="auto">
          <a:xfrm>
            <a:off x="47683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1" name="Rectangle 1045"/>
          <p:cNvSpPr>
            <a:spLocks noChangeArrowheads="1"/>
          </p:cNvSpPr>
          <p:nvPr/>
        </p:nvSpPr>
        <p:spPr bwMode="auto">
          <a:xfrm>
            <a:off x="51699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2" name="Rectangle 1046"/>
          <p:cNvSpPr>
            <a:spLocks noChangeArrowheads="1"/>
          </p:cNvSpPr>
          <p:nvPr/>
        </p:nvSpPr>
        <p:spPr bwMode="auto">
          <a:xfrm>
            <a:off x="5938902" y="544988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3" name="Rectangle 1047"/>
          <p:cNvSpPr>
            <a:spLocks noChangeArrowheads="1"/>
          </p:cNvSpPr>
          <p:nvPr/>
        </p:nvSpPr>
        <p:spPr bwMode="auto">
          <a:xfrm>
            <a:off x="63373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4" name="Rectangle 1048"/>
          <p:cNvSpPr>
            <a:spLocks noChangeArrowheads="1"/>
          </p:cNvSpPr>
          <p:nvPr/>
        </p:nvSpPr>
        <p:spPr bwMode="auto">
          <a:xfrm>
            <a:off x="6740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5" name="Rectangle 1049"/>
          <p:cNvSpPr>
            <a:spLocks noChangeArrowheads="1"/>
          </p:cNvSpPr>
          <p:nvPr/>
        </p:nvSpPr>
        <p:spPr bwMode="auto">
          <a:xfrm>
            <a:off x="7121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46" name="Rectangle 1050"/>
          <p:cNvSpPr>
            <a:spLocks noChangeArrowheads="1"/>
          </p:cNvSpPr>
          <p:nvPr/>
        </p:nvSpPr>
        <p:spPr bwMode="auto">
          <a:xfrm>
            <a:off x="74930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47" name="Rectangle 1051"/>
          <p:cNvSpPr>
            <a:spLocks noChangeArrowheads="1"/>
          </p:cNvSpPr>
          <p:nvPr/>
        </p:nvSpPr>
        <p:spPr bwMode="auto">
          <a:xfrm>
            <a:off x="786771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48" name="Line 1052"/>
          <p:cNvSpPr>
            <a:spLocks noChangeShapeType="1"/>
          </p:cNvSpPr>
          <p:nvPr/>
        </p:nvSpPr>
        <p:spPr bwMode="auto">
          <a:xfrm>
            <a:off x="6494463" y="3881438"/>
            <a:ext cx="357187" cy="1206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49" name="Line 1053"/>
          <p:cNvSpPr>
            <a:spLocks noChangeShapeType="1"/>
          </p:cNvSpPr>
          <p:nvPr/>
        </p:nvSpPr>
        <p:spPr bwMode="auto">
          <a:xfrm>
            <a:off x="1828800" y="5329238"/>
            <a:ext cx="6167438" cy="0"/>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0" name="Line 1054"/>
          <p:cNvSpPr>
            <a:spLocks noChangeShapeType="1"/>
          </p:cNvSpPr>
          <p:nvPr/>
        </p:nvSpPr>
        <p:spPr bwMode="auto">
          <a:xfrm flipV="1">
            <a:off x="22526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1" name="Line 1055"/>
          <p:cNvSpPr>
            <a:spLocks noChangeShapeType="1"/>
          </p:cNvSpPr>
          <p:nvPr/>
        </p:nvSpPr>
        <p:spPr bwMode="auto">
          <a:xfrm flipV="1">
            <a:off x="3781425"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2" name="Line 1056"/>
          <p:cNvSpPr>
            <a:spLocks noChangeShapeType="1"/>
          </p:cNvSpPr>
          <p:nvPr/>
        </p:nvSpPr>
        <p:spPr bwMode="auto">
          <a:xfrm flipV="1">
            <a:off x="5711825" y="5324475"/>
            <a:ext cx="1588" cy="312738"/>
          </a:xfrm>
          <a:prstGeom prst="line">
            <a:avLst/>
          </a:prstGeom>
          <a:noFill/>
          <a:ln w="12700">
            <a:solidFill>
              <a:srgbClr val="FFFFFF"/>
            </a:solidFill>
            <a:round/>
            <a:headEnd/>
            <a:tailEnd/>
          </a:ln>
        </p:spPr>
        <p:txBody>
          <a:bodyPr/>
          <a:lstStyle/>
          <a:p>
            <a:pPr>
              <a:defRPr/>
            </a:pPr>
            <a:endParaRPr lang="en-US" sz="1600" b="1">
              <a:latin typeface="+mj-lt"/>
              <a:ea typeface="ヒラギノ角ゴ Pro W3"/>
              <a:cs typeface="ヒラギノ角ゴ Pro W3"/>
            </a:endParaRPr>
          </a:p>
        </p:txBody>
      </p:sp>
      <p:sp>
        <p:nvSpPr>
          <p:cNvPr id="30753" name="Line 1057"/>
          <p:cNvSpPr>
            <a:spLocks noChangeShapeType="1"/>
          </p:cNvSpPr>
          <p:nvPr/>
        </p:nvSpPr>
        <p:spPr bwMode="auto">
          <a:xfrm flipV="1">
            <a:off x="685482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4" name="Line 1058"/>
          <p:cNvSpPr>
            <a:spLocks noChangeShapeType="1"/>
          </p:cNvSpPr>
          <p:nvPr/>
        </p:nvSpPr>
        <p:spPr bwMode="auto">
          <a:xfrm flipV="1">
            <a:off x="2636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5" name="Line 1059"/>
          <p:cNvSpPr>
            <a:spLocks noChangeShapeType="1"/>
          </p:cNvSpPr>
          <p:nvPr/>
        </p:nvSpPr>
        <p:spPr bwMode="auto">
          <a:xfrm flipV="1">
            <a:off x="301625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6" name="Line 1060"/>
          <p:cNvSpPr>
            <a:spLocks noChangeShapeType="1"/>
          </p:cNvSpPr>
          <p:nvPr/>
        </p:nvSpPr>
        <p:spPr bwMode="auto">
          <a:xfrm flipH="1" flipV="1">
            <a:off x="3398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7" name="Line 1061"/>
          <p:cNvSpPr>
            <a:spLocks noChangeShapeType="1"/>
          </p:cNvSpPr>
          <p:nvPr/>
        </p:nvSpPr>
        <p:spPr bwMode="auto">
          <a:xfrm flipH="1" flipV="1">
            <a:off x="419100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8" name="Line 1062"/>
          <p:cNvSpPr>
            <a:spLocks noChangeShapeType="1"/>
          </p:cNvSpPr>
          <p:nvPr/>
        </p:nvSpPr>
        <p:spPr bwMode="auto">
          <a:xfrm flipV="1">
            <a:off x="457358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9" name="Line 1063"/>
          <p:cNvSpPr>
            <a:spLocks noChangeShapeType="1"/>
          </p:cNvSpPr>
          <p:nvPr/>
        </p:nvSpPr>
        <p:spPr bwMode="auto">
          <a:xfrm flipV="1">
            <a:off x="494665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0" name="Line 1064"/>
          <p:cNvSpPr>
            <a:spLocks noChangeShapeType="1"/>
          </p:cNvSpPr>
          <p:nvPr/>
        </p:nvSpPr>
        <p:spPr bwMode="auto">
          <a:xfrm flipV="1">
            <a:off x="532923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1" name="Line 1065"/>
          <p:cNvSpPr>
            <a:spLocks noChangeShapeType="1"/>
          </p:cNvSpPr>
          <p:nvPr/>
        </p:nvSpPr>
        <p:spPr bwMode="auto">
          <a:xfrm flipV="1">
            <a:off x="6088063"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2" name="Line 1066"/>
          <p:cNvSpPr>
            <a:spLocks noChangeShapeType="1"/>
          </p:cNvSpPr>
          <p:nvPr/>
        </p:nvSpPr>
        <p:spPr bwMode="auto">
          <a:xfrm flipV="1">
            <a:off x="648970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3" name="Line 1067"/>
          <p:cNvSpPr>
            <a:spLocks noChangeShapeType="1"/>
          </p:cNvSpPr>
          <p:nvPr/>
        </p:nvSpPr>
        <p:spPr bwMode="auto">
          <a:xfrm flipV="1">
            <a:off x="724217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4" name="Line 1068"/>
          <p:cNvSpPr>
            <a:spLocks noChangeShapeType="1"/>
          </p:cNvSpPr>
          <p:nvPr/>
        </p:nvSpPr>
        <p:spPr bwMode="auto">
          <a:xfrm flipH="1" flipV="1">
            <a:off x="76247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5" name="Line 1069"/>
          <p:cNvSpPr>
            <a:spLocks noChangeShapeType="1"/>
          </p:cNvSpPr>
          <p:nvPr/>
        </p:nvSpPr>
        <p:spPr bwMode="auto">
          <a:xfrm flipH="1" flipV="1">
            <a:off x="7996238" y="5322888"/>
            <a:ext cx="0" cy="87312"/>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6" name="Line 1070"/>
          <p:cNvSpPr>
            <a:spLocks noChangeShapeType="1"/>
          </p:cNvSpPr>
          <p:nvPr/>
        </p:nvSpPr>
        <p:spPr bwMode="auto">
          <a:xfrm>
            <a:off x="1804988" y="4017963"/>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7" name="Line 1071"/>
          <p:cNvSpPr>
            <a:spLocks noChangeShapeType="1"/>
          </p:cNvSpPr>
          <p:nvPr/>
        </p:nvSpPr>
        <p:spPr bwMode="auto">
          <a:xfrm>
            <a:off x="1804988" y="2097088"/>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8" name="Line 1072"/>
          <p:cNvSpPr>
            <a:spLocks noChangeShapeType="1"/>
          </p:cNvSpPr>
          <p:nvPr/>
        </p:nvSpPr>
        <p:spPr bwMode="auto">
          <a:xfrm>
            <a:off x="2389188" y="2128838"/>
            <a:ext cx="5788025" cy="2438400"/>
          </a:xfrm>
          <a:prstGeom prst="line">
            <a:avLst/>
          </a:prstGeom>
          <a:noFill/>
          <a:ln w="28575" cap="rnd">
            <a:solidFill>
              <a:srgbClr val="00B0F0"/>
            </a:solidFill>
            <a:prstDash val="sysDot"/>
            <a:round/>
            <a:headEnd/>
            <a:tailEnd/>
          </a:ln>
        </p:spPr>
        <p:txBody>
          <a:bodyPr wrap="none" anchor="ctr"/>
          <a:lstStyle/>
          <a:p>
            <a:pPr>
              <a:defRPr/>
            </a:pPr>
            <a:endParaRPr lang="en-US">
              <a:latin typeface="+mj-lt"/>
              <a:ea typeface="ヒラギノ角ゴ Pro W3"/>
              <a:cs typeface="ヒラギノ角ゴ Pro W3"/>
            </a:endParaRPr>
          </a:p>
        </p:txBody>
      </p:sp>
      <p:sp>
        <p:nvSpPr>
          <p:cNvPr id="30769" name="Line 1073"/>
          <p:cNvSpPr>
            <a:spLocks noChangeShapeType="1"/>
          </p:cNvSpPr>
          <p:nvPr/>
        </p:nvSpPr>
        <p:spPr bwMode="auto">
          <a:xfrm flipV="1">
            <a:off x="5780088" y="3544888"/>
            <a:ext cx="282575" cy="317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0" name="Line 1074"/>
          <p:cNvSpPr>
            <a:spLocks noChangeShapeType="1"/>
          </p:cNvSpPr>
          <p:nvPr/>
        </p:nvSpPr>
        <p:spPr bwMode="auto">
          <a:xfrm>
            <a:off x="6127750" y="3557588"/>
            <a:ext cx="328613" cy="29210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1" name="Line 1075"/>
          <p:cNvSpPr>
            <a:spLocks noChangeShapeType="1"/>
          </p:cNvSpPr>
          <p:nvPr/>
        </p:nvSpPr>
        <p:spPr bwMode="auto">
          <a:xfrm>
            <a:off x="6902450" y="4008438"/>
            <a:ext cx="733425" cy="3111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2" name="Line 1076"/>
          <p:cNvSpPr>
            <a:spLocks noChangeShapeType="1"/>
          </p:cNvSpPr>
          <p:nvPr/>
        </p:nvSpPr>
        <p:spPr bwMode="auto">
          <a:xfrm>
            <a:off x="7710488" y="4313238"/>
            <a:ext cx="331787" cy="63500"/>
          </a:xfrm>
          <a:prstGeom prst="line">
            <a:avLst/>
          </a:prstGeom>
          <a:noFill/>
          <a:ln w="28575">
            <a:solidFill>
              <a:srgbClr val="FFC00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73" name="AutoShape 1077"/>
          <p:cNvSpPr>
            <a:spLocks noChangeArrowheads="1"/>
          </p:cNvSpPr>
          <p:nvPr/>
        </p:nvSpPr>
        <p:spPr bwMode="auto">
          <a:xfrm>
            <a:off x="5689600" y="3494088"/>
            <a:ext cx="133350" cy="136525"/>
          </a:xfrm>
          <a:prstGeom prst="flowChartConnector">
            <a:avLst/>
          </a:prstGeom>
          <a:solidFill>
            <a:srgbClr val="FFC000"/>
          </a:solidFill>
          <a:ln w="952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4" name="AutoShape 1078"/>
          <p:cNvSpPr>
            <a:spLocks noChangeArrowheads="1"/>
          </p:cNvSpPr>
          <p:nvPr/>
        </p:nvSpPr>
        <p:spPr bwMode="auto">
          <a:xfrm>
            <a:off x="6030913" y="3454400"/>
            <a:ext cx="131762"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5" name="AutoShape 1079"/>
          <p:cNvSpPr>
            <a:spLocks noChangeArrowheads="1"/>
          </p:cNvSpPr>
          <p:nvPr/>
        </p:nvSpPr>
        <p:spPr bwMode="auto">
          <a:xfrm>
            <a:off x="6400800" y="379888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6" name="AutoShape 1080"/>
          <p:cNvSpPr>
            <a:spLocks noChangeArrowheads="1"/>
          </p:cNvSpPr>
          <p:nvPr/>
        </p:nvSpPr>
        <p:spPr bwMode="auto">
          <a:xfrm>
            <a:off x="6788150" y="3900488"/>
            <a:ext cx="131763"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7" name="AutoShape 1081"/>
          <p:cNvSpPr>
            <a:spLocks noChangeArrowheads="1"/>
          </p:cNvSpPr>
          <p:nvPr/>
        </p:nvSpPr>
        <p:spPr bwMode="auto">
          <a:xfrm>
            <a:off x="7162800" y="404653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8" name="AutoShape 1082"/>
          <p:cNvSpPr>
            <a:spLocks noChangeArrowheads="1"/>
          </p:cNvSpPr>
          <p:nvPr/>
        </p:nvSpPr>
        <p:spPr bwMode="auto">
          <a:xfrm>
            <a:off x="7575550" y="423703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79" name="AutoShape 1083"/>
          <p:cNvSpPr>
            <a:spLocks noChangeArrowheads="1"/>
          </p:cNvSpPr>
          <p:nvPr/>
        </p:nvSpPr>
        <p:spPr bwMode="auto">
          <a:xfrm>
            <a:off x="7937500" y="426878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80" name="Line 1084"/>
          <p:cNvSpPr>
            <a:spLocks noChangeShapeType="1"/>
          </p:cNvSpPr>
          <p:nvPr/>
        </p:nvSpPr>
        <p:spPr bwMode="auto">
          <a:xfrm flipV="1">
            <a:off x="1876425" y="2085975"/>
            <a:ext cx="0" cy="3327400"/>
          </a:xfrm>
          <a:prstGeom prst="line">
            <a:avLst/>
          </a:prstGeom>
          <a:noFill/>
          <a:ln w="28575">
            <a:solidFill>
              <a:srgbClr val="00206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81" name="Line 1085"/>
          <p:cNvSpPr>
            <a:spLocks noChangeShapeType="1"/>
          </p:cNvSpPr>
          <p:nvPr/>
        </p:nvSpPr>
        <p:spPr bwMode="auto">
          <a:xfrm>
            <a:off x="1804988" y="467995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2" name="Line 1086"/>
          <p:cNvSpPr>
            <a:spLocks noChangeShapeType="1"/>
          </p:cNvSpPr>
          <p:nvPr/>
        </p:nvSpPr>
        <p:spPr bwMode="auto">
          <a:xfrm>
            <a:off x="1804988" y="33655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3" name="Line 1087"/>
          <p:cNvSpPr>
            <a:spLocks noChangeShapeType="1"/>
          </p:cNvSpPr>
          <p:nvPr/>
        </p:nvSpPr>
        <p:spPr bwMode="auto">
          <a:xfrm>
            <a:off x="1804988" y="27178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4" name="Line 1088"/>
          <p:cNvSpPr>
            <a:spLocks noChangeShapeType="1"/>
          </p:cNvSpPr>
          <p:nvPr/>
        </p:nvSpPr>
        <p:spPr bwMode="auto">
          <a:xfrm>
            <a:off x="5702300" y="2879725"/>
            <a:ext cx="0" cy="463550"/>
          </a:xfrm>
          <a:prstGeom prst="line">
            <a:avLst/>
          </a:prstGeom>
          <a:noFill/>
          <a:ln w="57150">
            <a:solidFill>
              <a:srgbClr val="9999FF"/>
            </a:solidFill>
            <a:round/>
            <a:headEnd type="none" w="sm" len="sm"/>
            <a:tailEnd type="triangle" w="sm" len="sm"/>
          </a:ln>
        </p:spPr>
        <p:txBody>
          <a:bodyPr wrap="none" anchor="ctr"/>
          <a:lstStyle/>
          <a:p>
            <a:pPr>
              <a:defRPr/>
            </a:pPr>
            <a:endParaRPr lang="en-US">
              <a:latin typeface="+mj-lt"/>
              <a:ea typeface="ヒラギノ角ゴ Pro W3"/>
              <a:cs typeface="ヒラギノ角ゴ Pro W3"/>
            </a:endParaRPr>
          </a:p>
        </p:txBody>
      </p:sp>
      <p:sp>
        <p:nvSpPr>
          <p:cNvPr id="30785" name="Line 1089"/>
          <p:cNvSpPr>
            <a:spLocks noChangeShapeType="1"/>
          </p:cNvSpPr>
          <p:nvPr/>
        </p:nvSpPr>
        <p:spPr bwMode="auto">
          <a:xfrm>
            <a:off x="1781175" y="5329238"/>
            <a:ext cx="71438"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31850" name="Text Box 1098"/>
          <p:cNvSpPr txBox="1">
            <a:spLocks noChangeArrowheads="1"/>
          </p:cNvSpPr>
          <p:nvPr/>
        </p:nvSpPr>
        <p:spPr bwMode="auto">
          <a:xfrm>
            <a:off x="1881188" y="6076950"/>
            <a:ext cx="5383212" cy="646113"/>
          </a:xfrm>
          <a:prstGeom prst="rect">
            <a:avLst/>
          </a:prstGeom>
          <a:noFill/>
          <a:ln w="9525" algn="ctr">
            <a:noFill/>
            <a:miter lim="800000"/>
            <a:headEnd/>
            <a:tailEnd/>
          </a:ln>
          <a:effectLst/>
        </p:spPr>
        <p:txBody>
          <a:bodyPr>
            <a:spAutoFit/>
          </a:bodyPr>
          <a:lstStyle/>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r>
              <a:rPr lang="en-GB" sz="1000" dirty="0">
                <a:latin typeface="+mj-lt"/>
                <a:ea typeface="ヒラギノ角ゴ Pro W3"/>
                <a:cs typeface="ヒラギノ角ゴ Pro W3"/>
              </a:rPr>
              <a:t>Holman RR. </a:t>
            </a:r>
            <a:r>
              <a:rPr lang="en-GB" sz="1000" i="1" dirty="0">
                <a:latin typeface="+mj-lt"/>
                <a:ea typeface="ヒラギノ角ゴ Pro W3"/>
                <a:cs typeface="ヒラギノ角ゴ Pro W3"/>
              </a:rPr>
              <a:t>Diabetes Res </a:t>
            </a:r>
            <a:r>
              <a:rPr lang="en-GB" sz="1000" i="1" dirty="0" err="1">
                <a:latin typeface="+mj-lt"/>
                <a:ea typeface="ヒラギノ角ゴ Pro W3"/>
                <a:cs typeface="ヒラギノ角ゴ Pro W3"/>
              </a:rPr>
              <a:t>Clin</a:t>
            </a:r>
            <a:r>
              <a:rPr lang="en-GB" sz="1000" i="1" dirty="0">
                <a:latin typeface="+mj-lt"/>
                <a:ea typeface="ヒラギノ角ゴ Pro W3"/>
                <a:cs typeface="ヒラギノ角ゴ Pro W3"/>
              </a:rPr>
              <a:t> </a:t>
            </a:r>
            <a:r>
              <a:rPr lang="en-GB" sz="1000" i="1" dirty="0" err="1">
                <a:latin typeface="+mj-lt"/>
                <a:ea typeface="ヒラギノ角ゴ Pro W3"/>
                <a:cs typeface="ヒラギノ角ゴ Pro W3"/>
              </a:rPr>
              <a:t>Prac</a:t>
            </a:r>
            <a:r>
              <a:rPr lang="en-GB" sz="1000" dirty="0">
                <a:latin typeface="+mj-lt"/>
                <a:ea typeface="ヒラギノ角ゴ Pro W3"/>
                <a:cs typeface="ヒラギノ角ゴ Pro W3"/>
              </a:rPr>
              <a:t> 1998; 40 (Suppl.):S21–S25.</a:t>
            </a:r>
          </a:p>
        </p:txBody>
      </p:sp>
      <p:sp>
        <p:nvSpPr>
          <p:cNvPr id="2" name="Date Placeholder 1"/>
          <p:cNvSpPr>
            <a:spLocks noGrp="1"/>
          </p:cNvSpPr>
          <p:nvPr>
            <p:ph type="dt" sz="half" idx="10"/>
          </p:nvPr>
        </p:nvSpPr>
        <p:spPr/>
        <p:txBody>
          <a:bodyPr/>
          <a:lstStyle/>
          <a:p>
            <a:fld id="{BB321AA4-942B-43EB-81AE-73D92F3197B2}"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5</a:t>
            </a:fld>
            <a:endParaRPr lang="en-US"/>
          </a:p>
        </p:txBody>
      </p:sp>
    </p:spTree>
    <p:extLst>
      <p:ext uri="{BB962C8B-B14F-4D97-AF65-F5344CB8AC3E}">
        <p14:creationId xmlns:p14="http://schemas.microsoft.com/office/powerpoint/2010/main" val="290857967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38" y="0"/>
            <a:ext cx="1292341" cy="584775"/>
          </a:xfrm>
          <a:prstGeom prst="rect">
            <a:avLst/>
          </a:prstGeom>
          <a:noFill/>
        </p:spPr>
        <p:txBody>
          <a:bodyPr wrap="none" rtlCol="0">
            <a:spAutoFit/>
          </a:bodyPr>
          <a:lstStyle/>
          <a:p>
            <a:r>
              <a:rPr lang="en-US" sz="3200" b="1" dirty="0" smtClean="0">
                <a:solidFill>
                  <a:srgbClr val="FFFF00"/>
                </a:solidFill>
              </a:rPr>
              <a:t>HbA1c</a:t>
            </a:r>
            <a:endParaRPr lang="en-US" sz="3200" b="1" dirty="0">
              <a:solidFill>
                <a:srgbClr val="FFFF00"/>
              </a:solidFill>
            </a:endParaRPr>
          </a:p>
        </p:txBody>
      </p:sp>
      <p:sp>
        <p:nvSpPr>
          <p:cNvPr id="2" name="Rectangle 1"/>
          <p:cNvSpPr/>
          <p:nvPr/>
        </p:nvSpPr>
        <p:spPr>
          <a:xfrm>
            <a:off x="4410" y="644572"/>
            <a:ext cx="9217024" cy="461665"/>
          </a:xfrm>
          <a:prstGeom prst="rect">
            <a:avLst/>
          </a:prstGeom>
        </p:spPr>
        <p:txBody>
          <a:bodyPr wrap="square">
            <a:spAutoFit/>
          </a:bodyPr>
          <a:lstStyle/>
          <a:p>
            <a:r>
              <a:rPr lang="en-US" sz="2400" b="1" dirty="0"/>
              <a:t>B</a:t>
            </a:r>
            <a:r>
              <a:rPr lang="en-US" sz="2400" b="1" dirty="0" smtClean="0"/>
              <a:t>iphasic </a:t>
            </a:r>
            <a:r>
              <a:rPr lang="en-US" sz="2400" b="1" dirty="0"/>
              <a:t>insulin reduced HbA1c by </a:t>
            </a:r>
            <a:r>
              <a:rPr lang="en-US" sz="2400" b="1" dirty="0" smtClean="0"/>
              <a:t>a further 0.45% (95% CI 0.19–0.70)</a:t>
            </a:r>
            <a:endParaRPr lang="en-US"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84976"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82F0E14-2ED4-4990-8489-9A2D0A12EAB6}"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1357298"/>
            <a:ext cx="9144000" cy="5384070"/>
          </a:xfrm>
          <a:prstGeom prst="rect">
            <a:avLst/>
          </a:prstGeom>
          <a:noFill/>
          <a:ln w="9525">
            <a:noFill/>
            <a:miter lim="800000"/>
            <a:headEnd/>
            <a:tailEnd/>
          </a:ln>
          <a:effectLst/>
        </p:spPr>
      </p:pic>
      <p:sp>
        <p:nvSpPr>
          <p:cNvPr id="3" name="TextBox 2"/>
          <p:cNvSpPr txBox="1"/>
          <p:nvPr/>
        </p:nvSpPr>
        <p:spPr>
          <a:xfrm>
            <a:off x="0" y="0"/>
            <a:ext cx="2518831" cy="584775"/>
          </a:xfrm>
          <a:prstGeom prst="rect">
            <a:avLst/>
          </a:prstGeom>
          <a:noFill/>
        </p:spPr>
        <p:txBody>
          <a:bodyPr wrap="none" rtlCol="0">
            <a:spAutoFit/>
          </a:bodyPr>
          <a:lstStyle/>
          <a:p>
            <a:r>
              <a:rPr lang="en-US" sz="3200" b="1" dirty="0" smtClean="0">
                <a:solidFill>
                  <a:srgbClr val="FFFF00"/>
                </a:solidFill>
              </a:rPr>
              <a:t>Fasting SMBG</a:t>
            </a:r>
            <a:endParaRPr lang="en-US" sz="3200" b="1" dirty="0">
              <a:solidFill>
                <a:srgbClr val="FFFF00"/>
              </a:solidFill>
            </a:endParaRPr>
          </a:p>
        </p:txBody>
      </p:sp>
      <p:sp>
        <p:nvSpPr>
          <p:cNvPr id="2" name="Rectangle 1"/>
          <p:cNvSpPr/>
          <p:nvPr/>
        </p:nvSpPr>
        <p:spPr>
          <a:xfrm>
            <a:off x="25752" y="590238"/>
            <a:ext cx="9144000" cy="707886"/>
          </a:xfrm>
          <a:prstGeom prst="rect">
            <a:avLst/>
          </a:prstGeom>
        </p:spPr>
        <p:txBody>
          <a:bodyPr wrap="square">
            <a:spAutoFit/>
          </a:bodyPr>
          <a:lstStyle/>
          <a:p>
            <a:r>
              <a:rPr lang="en-US" sz="2000" b="1" dirty="0"/>
              <a:t>C</a:t>
            </a:r>
            <a:r>
              <a:rPr lang="en-US" sz="2000" b="1" dirty="0" smtClean="0"/>
              <a:t>ompared with biphasic </a:t>
            </a:r>
            <a:r>
              <a:rPr lang="en-US" sz="2000" b="1" dirty="0"/>
              <a:t>insulin, basal insulin reduced fasting </a:t>
            </a:r>
            <a:r>
              <a:rPr lang="en-US" sz="2000" b="1" dirty="0" smtClean="0"/>
              <a:t> </a:t>
            </a:r>
            <a:r>
              <a:rPr lang="en-US" sz="2000" b="1" dirty="0"/>
              <a:t>(SMBG) by a </a:t>
            </a:r>
            <a:r>
              <a:rPr lang="en-US" sz="2000" b="1" dirty="0" smtClean="0"/>
              <a:t>further </a:t>
            </a:r>
            <a:r>
              <a:rPr lang="it-IT" sz="2000" b="1" dirty="0" smtClean="0"/>
              <a:t>0.93 </a:t>
            </a:r>
            <a:r>
              <a:rPr lang="it-IT" sz="2000" b="1" dirty="0"/>
              <a:t>mmol/l (95% CI </a:t>
            </a:r>
            <a:r>
              <a:rPr lang="it-IT" sz="2000" b="1" dirty="0" smtClean="0"/>
              <a:t>0.21–1.65)</a:t>
            </a:r>
            <a:endParaRPr lang="en-US" sz="2000" b="1" dirty="0"/>
          </a:p>
        </p:txBody>
      </p:sp>
      <p:sp>
        <p:nvSpPr>
          <p:cNvPr id="4" name="Date Placeholder 3"/>
          <p:cNvSpPr>
            <a:spLocks noGrp="1"/>
          </p:cNvSpPr>
          <p:nvPr>
            <p:ph type="dt" sz="half" idx="10"/>
          </p:nvPr>
        </p:nvSpPr>
        <p:spPr/>
        <p:txBody>
          <a:bodyPr/>
          <a:lstStyle/>
          <a:p>
            <a:fld id="{7ACA9CE0-3944-44A1-8791-3D4188C4A19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7504" y="1357298"/>
            <a:ext cx="9036496" cy="5500702"/>
          </a:xfrm>
          <a:prstGeom prst="rect">
            <a:avLst/>
          </a:prstGeom>
          <a:noFill/>
          <a:ln w="9525">
            <a:noFill/>
            <a:miter lim="800000"/>
            <a:headEnd/>
            <a:tailEnd/>
          </a:ln>
          <a:effectLst/>
        </p:spPr>
      </p:pic>
      <p:sp>
        <p:nvSpPr>
          <p:cNvPr id="3" name="TextBox 2"/>
          <p:cNvSpPr txBox="1"/>
          <p:nvPr/>
        </p:nvSpPr>
        <p:spPr>
          <a:xfrm>
            <a:off x="0" y="16261"/>
            <a:ext cx="1402179" cy="584775"/>
          </a:xfrm>
          <a:prstGeom prst="rect">
            <a:avLst/>
          </a:prstGeom>
          <a:noFill/>
        </p:spPr>
        <p:txBody>
          <a:bodyPr wrap="none" rtlCol="0">
            <a:spAutoFit/>
          </a:bodyPr>
          <a:lstStyle/>
          <a:p>
            <a:r>
              <a:rPr lang="en-US" sz="3200" b="1" dirty="0" smtClean="0">
                <a:solidFill>
                  <a:srgbClr val="FFFF00"/>
                </a:solidFill>
              </a:rPr>
              <a:t>Weight</a:t>
            </a:r>
            <a:endParaRPr lang="en-US" sz="3200" b="1" dirty="0">
              <a:solidFill>
                <a:srgbClr val="FFFF00"/>
              </a:solidFill>
            </a:endParaRPr>
          </a:p>
        </p:txBody>
      </p:sp>
      <p:sp>
        <p:nvSpPr>
          <p:cNvPr id="4" name="Rectangle 3"/>
          <p:cNvSpPr/>
          <p:nvPr/>
        </p:nvSpPr>
        <p:spPr>
          <a:xfrm>
            <a:off x="107504" y="618634"/>
            <a:ext cx="9289032" cy="707886"/>
          </a:xfrm>
          <a:prstGeom prst="rect">
            <a:avLst/>
          </a:prstGeom>
        </p:spPr>
        <p:txBody>
          <a:bodyPr wrap="square">
            <a:spAutoFit/>
          </a:bodyPr>
          <a:lstStyle/>
          <a:p>
            <a:r>
              <a:rPr lang="en-US" sz="2000" b="1" dirty="0"/>
              <a:t>C</a:t>
            </a:r>
            <a:r>
              <a:rPr lang="en-US" sz="2000" b="1" dirty="0" smtClean="0"/>
              <a:t>ompared </a:t>
            </a:r>
            <a:r>
              <a:rPr lang="en-US" sz="2000" b="1" dirty="0"/>
              <a:t>with basal insulin, biphasic insulin was </a:t>
            </a:r>
            <a:r>
              <a:rPr lang="en-US" sz="2000" b="1" dirty="0" smtClean="0"/>
              <a:t>associated with </a:t>
            </a:r>
            <a:r>
              <a:rPr lang="en-US" sz="2000" b="1" dirty="0"/>
              <a:t>a non-significant greater weight increase </a:t>
            </a:r>
            <a:r>
              <a:rPr lang="en-US" sz="2000" b="1" dirty="0" smtClean="0"/>
              <a:t>of </a:t>
            </a:r>
            <a:r>
              <a:rPr lang="it-IT" sz="2000" b="1" dirty="0" smtClean="0"/>
              <a:t>1.29 </a:t>
            </a:r>
            <a:r>
              <a:rPr lang="it-IT" sz="2000" b="1" dirty="0"/>
              <a:t>kg (95% CI −0.43, 3.03, p=0.15)</a:t>
            </a:r>
            <a:endParaRPr lang="en-US" sz="2000" b="1" dirty="0"/>
          </a:p>
        </p:txBody>
      </p:sp>
      <p:sp>
        <p:nvSpPr>
          <p:cNvPr id="2" name="Date Placeholder 1"/>
          <p:cNvSpPr>
            <a:spLocks noGrp="1"/>
          </p:cNvSpPr>
          <p:nvPr>
            <p:ph type="dt" sz="half" idx="10"/>
          </p:nvPr>
        </p:nvSpPr>
        <p:spPr/>
        <p:txBody>
          <a:bodyPr/>
          <a:lstStyle/>
          <a:p>
            <a:fld id="{D9ED501F-146C-49D6-B69F-D22BE797122F}"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928670"/>
            <a:ext cx="9144000" cy="5929330"/>
          </a:xfrm>
          <a:prstGeom prst="rect">
            <a:avLst/>
          </a:prstGeom>
          <a:noFill/>
          <a:ln w="9525">
            <a:noFill/>
            <a:miter lim="800000"/>
            <a:headEnd/>
            <a:tailEnd/>
          </a:ln>
          <a:effectLst/>
        </p:spPr>
      </p:pic>
      <p:sp>
        <p:nvSpPr>
          <p:cNvPr id="3" name="TextBox 2"/>
          <p:cNvSpPr txBox="1"/>
          <p:nvPr/>
        </p:nvSpPr>
        <p:spPr>
          <a:xfrm>
            <a:off x="0" y="0"/>
            <a:ext cx="1292341" cy="584775"/>
          </a:xfrm>
          <a:prstGeom prst="rect">
            <a:avLst/>
          </a:prstGeom>
          <a:noFill/>
        </p:spPr>
        <p:txBody>
          <a:bodyPr wrap="none" rtlCol="0">
            <a:spAutoFit/>
          </a:bodyPr>
          <a:lstStyle/>
          <a:p>
            <a:r>
              <a:rPr lang="en-US" sz="3200" b="1" dirty="0" smtClean="0">
                <a:solidFill>
                  <a:srgbClr val="FFFF00"/>
                </a:solidFill>
              </a:rPr>
              <a:t>HbA1c</a:t>
            </a:r>
            <a:endParaRPr lang="en-US" sz="3200" b="1" dirty="0">
              <a:solidFill>
                <a:srgbClr val="FFFF00"/>
              </a:solidFill>
            </a:endParaRPr>
          </a:p>
        </p:txBody>
      </p:sp>
      <p:sp>
        <p:nvSpPr>
          <p:cNvPr id="2" name="Date Placeholder 1"/>
          <p:cNvSpPr>
            <a:spLocks noGrp="1"/>
          </p:cNvSpPr>
          <p:nvPr>
            <p:ph type="dt" sz="half" idx="10"/>
          </p:nvPr>
        </p:nvSpPr>
        <p:spPr/>
        <p:txBody>
          <a:bodyPr/>
          <a:lstStyle/>
          <a:p>
            <a:fld id="{A67AD637-42E2-4802-BF0A-0814369E2404}"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1214422"/>
            <a:ext cx="9144000" cy="4643469"/>
          </a:xfrm>
          <a:prstGeom prst="rect">
            <a:avLst/>
          </a:prstGeom>
          <a:noFill/>
          <a:ln w="9525">
            <a:noFill/>
            <a:miter lim="800000"/>
            <a:headEnd/>
            <a:tailEnd/>
          </a:ln>
          <a:effectLst/>
        </p:spPr>
      </p:pic>
      <p:sp>
        <p:nvSpPr>
          <p:cNvPr id="3" name="TextBox 2"/>
          <p:cNvSpPr txBox="1"/>
          <p:nvPr/>
        </p:nvSpPr>
        <p:spPr>
          <a:xfrm>
            <a:off x="285720" y="285728"/>
            <a:ext cx="2518831" cy="584775"/>
          </a:xfrm>
          <a:prstGeom prst="rect">
            <a:avLst/>
          </a:prstGeom>
          <a:noFill/>
        </p:spPr>
        <p:txBody>
          <a:bodyPr wrap="none" rtlCol="0">
            <a:spAutoFit/>
          </a:bodyPr>
          <a:lstStyle/>
          <a:p>
            <a:r>
              <a:rPr lang="en-US" sz="3200" b="1" dirty="0" smtClean="0">
                <a:solidFill>
                  <a:srgbClr val="FFFF00"/>
                </a:solidFill>
              </a:rPr>
              <a:t>Fasting SMBG</a:t>
            </a:r>
            <a:endParaRPr lang="en-US" sz="3200" b="1" dirty="0">
              <a:solidFill>
                <a:srgbClr val="FFFF00"/>
              </a:solidFill>
            </a:endParaRPr>
          </a:p>
        </p:txBody>
      </p:sp>
      <p:sp>
        <p:nvSpPr>
          <p:cNvPr id="2" name="Date Placeholder 1"/>
          <p:cNvSpPr>
            <a:spLocks noGrp="1"/>
          </p:cNvSpPr>
          <p:nvPr>
            <p:ph type="dt" sz="half" idx="10"/>
          </p:nvPr>
        </p:nvSpPr>
        <p:spPr/>
        <p:txBody>
          <a:bodyPr/>
          <a:lstStyle/>
          <a:p>
            <a:fld id="{15135B34-2506-4AE0-B061-489E365BE763}"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14282" y="1000108"/>
            <a:ext cx="8643998" cy="5072098"/>
          </a:xfrm>
          <a:prstGeom prst="rect">
            <a:avLst/>
          </a:prstGeom>
          <a:noFill/>
          <a:ln w="9525">
            <a:noFill/>
            <a:miter lim="800000"/>
            <a:headEnd/>
            <a:tailEnd/>
          </a:ln>
          <a:effectLst/>
        </p:spPr>
      </p:pic>
      <p:sp>
        <p:nvSpPr>
          <p:cNvPr id="3" name="TextBox 2"/>
          <p:cNvSpPr txBox="1"/>
          <p:nvPr/>
        </p:nvSpPr>
        <p:spPr>
          <a:xfrm>
            <a:off x="214282" y="285728"/>
            <a:ext cx="1402179" cy="584775"/>
          </a:xfrm>
          <a:prstGeom prst="rect">
            <a:avLst/>
          </a:prstGeom>
          <a:noFill/>
        </p:spPr>
        <p:txBody>
          <a:bodyPr wrap="none" rtlCol="0">
            <a:spAutoFit/>
          </a:bodyPr>
          <a:lstStyle/>
          <a:p>
            <a:r>
              <a:rPr lang="en-US" sz="3200" b="1" dirty="0" smtClean="0">
                <a:solidFill>
                  <a:srgbClr val="FFFF00"/>
                </a:solidFill>
              </a:rPr>
              <a:t>Weight</a:t>
            </a:r>
            <a:endParaRPr lang="en-US" sz="3200" b="1" dirty="0">
              <a:solidFill>
                <a:srgbClr val="FFFF00"/>
              </a:solidFill>
            </a:endParaRPr>
          </a:p>
        </p:txBody>
      </p:sp>
      <p:sp>
        <p:nvSpPr>
          <p:cNvPr id="2" name="Date Placeholder 1"/>
          <p:cNvSpPr>
            <a:spLocks noGrp="1"/>
          </p:cNvSpPr>
          <p:nvPr>
            <p:ph type="dt" sz="half" idx="10"/>
          </p:nvPr>
        </p:nvSpPr>
        <p:spPr/>
        <p:txBody>
          <a:bodyPr/>
          <a:lstStyle/>
          <a:p>
            <a:fld id="{4F5D2A98-515E-4460-8099-49E6C6236F48}"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2</a:t>
            </a:r>
          </a:p>
        </p:txBody>
      </p:sp>
      <p:sp>
        <p:nvSpPr>
          <p:cNvPr id="49155"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a:xfrm>
            <a:off x="990600" y="6356350"/>
            <a:ext cx="8153400" cy="234950"/>
          </a:xfrm>
        </p:spPr>
        <p:txBody>
          <a:bodyPr/>
          <a:lstStyle/>
          <a:p>
            <a:pPr>
              <a:defRPr/>
            </a:pPr>
            <a:endParaRPr lang="en-US" dirty="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6324600"/>
            <a:ext cx="42957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228600"/>
            <a:ext cx="6481762"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0" name="Rectangle 1"/>
          <p:cNvSpPr>
            <a:spLocks noChangeArrowheads="1"/>
          </p:cNvSpPr>
          <p:nvPr/>
        </p:nvSpPr>
        <p:spPr bwMode="auto">
          <a:xfrm>
            <a:off x="2789238" y="3244850"/>
            <a:ext cx="356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dvOTf563b7c8.BI"/>
              </a:rPr>
              <a:t>Diabetes Care </a:t>
            </a:r>
            <a:r>
              <a:rPr lang="en-US">
                <a:latin typeface="AdvOT0f59d5f2.B"/>
              </a:rPr>
              <a:t>34:510</a:t>
            </a:r>
            <a:r>
              <a:rPr lang="en-US">
                <a:latin typeface="AdvOT0f59d5f2.B+20"/>
              </a:rPr>
              <a:t>–</a:t>
            </a:r>
            <a:r>
              <a:rPr lang="en-US">
                <a:latin typeface="AdvOT0f59d5f2.B"/>
              </a:rPr>
              <a:t>517, 2011</a:t>
            </a:r>
            <a:endParaRPr lang="en-US"/>
          </a:p>
        </p:txBody>
      </p:sp>
      <p:pic>
        <p:nvPicPr>
          <p:cNvPr id="4916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060450"/>
            <a:ext cx="2209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9712" y="5229200"/>
            <a:ext cx="23042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841671E-A5BC-4D07-AAF5-B47AAF433789}" type="datetime1">
              <a:rPr lang="en-US" smtClean="0"/>
              <a:t>1/11/2014</a:t>
            </a:fld>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56</a:t>
            </a:fld>
            <a:endParaRPr lang="en-US"/>
          </a:p>
        </p:txBody>
      </p:sp>
    </p:spTree>
    <p:extLst>
      <p:ext uri="{BB962C8B-B14F-4D97-AF65-F5344CB8AC3E}">
        <p14:creationId xmlns:p14="http://schemas.microsoft.com/office/powerpoint/2010/main" val="2645375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pPr>
              <a:defRPr/>
            </a:pPr>
            <a:endParaRPr lang="en-US"/>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64845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101CEB7-5EA1-4AB5-A01E-9676279336BD}"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57</a:t>
            </a:fld>
            <a:endParaRPr lang="en-US"/>
          </a:p>
        </p:txBody>
      </p:sp>
    </p:spTree>
    <p:extLst>
      <p:ext uri="{BB962C8B-B14F-4D97-AF65-F5344CB8AC3E}">
        <p14:creationId xmlns:p14="http://schemas.microsoft.com/office/powerpoint/2010/main" val="1712339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296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9C00DF4-6EF7-4914-A926-2BFC6351ACCF}" type="datetime1">
              <a:rPr lang="en-US" smtClean="0"/>
              <a:t>1/11/2014</a:t>
            </a:fld>
            <a:endParaRPr lang="en-US"/>
          </a:p>
        </p:txBody>
      </p:sp>
      <p:sp>
        <p:nvSpPr>
          <p:cNvPr id="3" name="Slide Number Placeholder 2"/>
          <p:cNvSpPr>
            <a:spLocks noGrp="1"/>
          </p:cNvSpPr>
          <p:nvPr>
            <p:ph type="sldNum" sz="quarter" idx="12"/>
          </p:nvPr>
        </p:nvSpPr>
        <p:spPr/>
        <p:txBody>
          <a:bodyPr/>
          <a:lstStyle/>
          <a:p>
            <a:fld id="{9FD973B0-3EAE-40F6-8965-3A0BB870469C}" type="slidenum">
              <a:rPr lang="en-US" smtClean="0"/>
              <a:pPr/>
              <a:t>58</a:t>
            </a:fld>
            <a:endParaRPr lang="en-US"/>
          </a:p>
        </p:txBody>
      </p:sp>
    </p:spTree>
    <p:extLst>
      <p:ext uri="{BB962C8B-B14F-4D97-AF65-F5344CB8AC3E}">
        <p14:creationId xmlns:p14="http://schemas.microsoft.com/office/powerpoint/2010/main" val="2983852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dirty="0"/>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828800"/>
            <a:ext cx="84661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6457950"/>
            <a:ext cx="50101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4293096"/>
            <a:ext cx="3600400" cy="108012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B44ECE-EF1B-4A95-93A1-48B305ED6195}" type="datetime1">
              <a:rPr lang="en-US" smtClean="0"/>
              <a:t>1/11/2014</a:t>
            </a:fld>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59</a:t>
            </a:fld>
            <a:endParaRPr lang="en-US"/>
          </a:p>
        </p:txBody>
      </p:sp>
    </p:spTree>
    <p:extLst>
      <p:ext uri="{BB962C8B-B14F-4D97-AF65-F5344CB8AC3E}">
        <p14:creationId xmlns:p14="http://schemas.microsoft.com/office/powerpoint/2010/main" val="101281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5598A2AD-E941-468C-835A-E728F9B4BC74}"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6</a:t>
            </a:fld>
            <a:endParaRPr lang="en-US"/>
          </a:p>
        </p:txBody>
      </p:sp>
    </p:spTree>
    <p:extLst>
      <p:ext uri="{BB962C8B-B14F-4D97-AF65-F5344CB8AC3E}">
        <p14:creationId xmlns:p14="http://schemas.microsoft.com/office/powerpoint/2010/main" val="3049709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332656"/>
            <a:ext cx="9144000" cy="6336704"/>
          </a:xfrm>
          <a:prstGeom prst="rect">
            <a:avLst/>
          </a:prstGeom>
          <a:noFill/>
          <a:ln w="9525">
            <a:noFill/>
            <a:miter lim="800000"/>
            <a:headEnd/>
            <a:tailEnd/>
          </a:ln>
          <a:effectLst/>
        </p:spPr>
      </p:pic>
      <p:cxnSp>
        <p:nvCxnSpPr>
          <p:cNvPr id="3" name="Straight Connector 2"/>
          <p:cNvCxnSpPr/>
          <p:nvPr/>
        </p:nvCxnSpPr>
        <p:spPr>
          <a:xfrm>
            <a:off x="179512" y="4941168"/>
            <a:ext cx="8640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9512" y="5930897"/>
            <a:ext cx="4536504"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F5FD8044-E9F5-4C0B-AA74-3AEEDB7ACB43}"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US" dirty="0" smtClean="0"/>
              <a:t>Unresolved issue</a:t>
            </a:r>
            <a:endParaRPr lang="en-US" dirty="0"/>
          </a:p>
        </p:txBody>
      </p:sp>
      <p:sp>
        <p:nvSpPr>
          <p:cNvPr id="3" name="Content Placeholder 2"/>
          <p:cNvSpPr>
            <a:spLocks noGrp="1"/>
          </p:cNvSpPr>
          <p:nvPr>
            <p:ph idx="1"/>
          </p:nvPr>
        </p:nvSpPr>
        <p:spPr>
          <a:xfrm>
            <a:off x="395536" y="1988840"/>
            <a:ext cx="8229600" cy="4525963"/>
          </a:xfrm>
        </p:spPr>
        <p:txBody>
          <a:bodyPr/>
          <a:lstStyle/>
          <a:p>
            <a:r>
              <a:rPr lang="en-US" dirty="0" smtClean="0"/>
              <a:t>Are there patients  who would benefit more from a  </a:t>
            </a:r>
            <a:r>
              <a:rPr lang="en-US" dirty="0" smtClean="0">
                <a:solidFill>
                  <a:srgbClr val="FFFF00"/>
                </a:solidFill>
              </a:rPr>
              <a:t>premixed insulin  </a:t>
            </a:r>
            <a:r>
              <a:rPr lang="en-US" dirty="0" smtClean="0"/>
              <a:t>analogue regimen than  from a  </a:t>
            </a:r>
            <a:r>
              <a:rPr lang="en-US" dirty="0" smtClean="0">
                <a:solidFill>
                  <a:srgbClr val="FFFF00"/>
                </a:solidFill>
              </a:rPr>
              <a:t>basal</a:t>
            </a:r>
            <a:r>
              <a:rPr lang="en-US" dirty="0" smtClean="0"/>
              <a:t> insulin  analogue  regimen  or  the  reverse? </a:t>
            </a:r>
            <a:endParaRPr lang="en-US" dirty="0"/>
          </a:p>
        </p:txBody>
      </p:sp>
      <p:sp>
        <p:nvSpPr>
          <p:cNvPr id="4" name="Date Placeholder 3"/>
          <p:cNvSpPr>
            <a:spLocks noGrp="1"/>
          </p:cNvSpPr>
          <p:nvPr>
            <p:ph type="dt" sz="half" idx="10"/>
          </p:nvPr>
        </p:nvSpPr>
        <p:spPr/>
        <p:txBody>
          <a:bodyPr/>
          <a:lstStyle/>
          <a:p>
            <a:fld id="{4A25FA0B-4923-4594-ADCC-BE9C687042E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61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2852936"/>
            <a:ext cx="8640960" cy="4525963"/>
          </a:xfrm>
        </p:spPr>
        <p:txBody>
          <a:bodyPr/>
          <a:lstStyle/>
          <a:p>
            <a:r>
              <a:rPr lang="en-US" dirty="0" smtClean="0"/>
              <a:t>This analysis aimed to determine if measurable </a:t>
            </a:r>
            <a:r>
              <a:rPr lang="en-US" dirty="0" smtClean="0">
                <a:solidFill>
                  <a:srgbClr val="FFFF00"/>
                </a:solidFill>
              </a:rPr>
              <a:t>clinical characteristics </a:t>
            </a:r>
            <a:r>
              <a:rPr lang="en-US" dirty="0" smtClean="0"/>
              <a:t>prior to starting insulin could predict differences in improved </a:t>
            </a:r>
            <a:r>
              <a:rPr lang="en-US" dirty="0" err="1" smtClean="0"/>
              <a:t>glycemic</a:t>
            </a:r>
            <a:r>
              <a:rPr lang="en-US" dirty="0" smtClean="0"/>
              <a:t> control between these options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95536" y="404664"/>
            <a:ext cx="8208912" cy="2376263"/>
          </a:xfrm>
          <a:prstGeom prst="rect">
            <a:avLst/>
          </a:prstGeom>
          <a:noFill/>
          <a:ln w="9525">
            <a:noFill/>
            <a:miter lim="800000"/>
            <a:headEnd/>
            <a:tailEnd/>
          </a:ln>
        </p:spPr>
      </p:pic>
      <p:sp>
        <p:nvSpPr>
          <p:cNvPr id="5" name="TextBox 4"/>
          <p:cNvSpPr txBox="1"/>
          <p:nvPr/>
        </p:nvSpPr>
        <p:spPr>
          <a:xfrm>
            <a:off x="2195736" y="6237312"/>
            <a:ext cx="6758453" cy="369332"/>
          </a:xfrm>
          <a:prstGeom prst="rect">
            <a:avLst/>
          </a:prstGeom>
          <a:noFill/>
        </p:spPr>
        <p:txBody>
          <a:bodyPr wrap="none" rtlCol="0">
            <a:spAutoFit/>
          </a:bodyPr>
          <a:lstStyle/>
          <a:p>
            <a:r>
              <a:rPr lang="en-US" dirty="0" smtClean="0"/>
              <a:t>Current Medical Research &amp; Opinion   Vol. 26, No. 7, 2010, 1621–1628</a:t>
            </a:r>
            <a:endParaRPr lang="en-US" dirty="0"/>
          </a:p>
        </p:txBody>
      </p:sp>
      <p:sp>
        <p:nvSpPr>
          <p:cNvPr id="6" name="Date Placeholder 5"/>
          <p:cNvSpPr>
            <a:spLocks noGrp="1"/>
          </p:cNvSpPr>
          <p:nvPr>
            <p:ph type="dt" sz="half" idx="10"/>
          </p:nvPr>
        </p:nvSpPr>
        <p:spPr/>
        <p:txBody>
          <a:bodyPr/>
          <a:lstStyle/>
          <a:p>
            <a:fld id="{0D412754-2917-450B-9206-7822F6FF055D}"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62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3568" y="404664"/>
            <a:ext cx="7992888" cy="6120679"/>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8067C65-1F81-43B8-8674-968A35A65427}"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63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lstStyle/>
          <a:p>
            <a:r>
              <a:rPr lang="en-US" dirty="0" smtClean="0"/>
              <a:t>Endpoint = HbA1c  </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5102225" y="1484784"/>
            <a:ext cx="4041775" cy="4248472"/>
          </a:xfrm>
        </p:spPr>
        <p:txBody>
          <a:bodyPr>
            <a:normAutofit/>
          </a:bodyPr>
          <a:lstStyle/>
          <a:p>
            <a:r>
              <a:rPr lang="en-US" sz="2800" dirty="0" smtClean="0"/>
              <a:t>In </a:t>
            </a:r>
            <a:r>
              <a:rPr lang="en-US" sz="2800" dirty="0" smtClean="0">
                <a:solidFill>
                  <a:srgbClr val="FFFF00"/>
                </a:solidFill>
              </a:rPr>
              <a:t>older</a:t>
            </a:r>
            <a:r>
              <a:rPr lang="en-US" sz="2800" dirty="0" smtClean="0"/>
              <a:t> individuals with </a:t>
            </a:r>
            <a:r>
              <a:rPr lang="en-US" sz="2800" dirty="0" smtClean="0">
                <a:solidFill>
                  <a:srgbClr val="FFFF00"/>
                </a:solidFill>
              </a:rPr>
              <a:t>higher bedtime PG, </a:t>
            </a:r>
            <a:r>
              <a:rPr lang="en-US" sz="2800" dirty="0" err="1" smtClean="0"/>
              <a:t>BIAsp</a:t>
            </a:r>
            <a:r>
              <a:rPr lang="en-US" sz="2800" dirty="0" smtClean="0"/>
              <a:t> 30 appeared to be more beneficial. In contrast, basal insulin appeared to be a better choice in </a:t>
            </a:r>
            <a:r>
              <a:rPr lang="en-US" sz="2800" dirty="0" smtClean="0">
                <a:solidFill>
                  <a:srgbClr val="FFFF00"/>
                </a:solidFill>
              </a:rPr>
              <a:t>younger </a:t>
            </a:r>
            <a:r>
              <a:rPr lang="en-US" sz="2800" dirty="0" smtClean="0"/>
              <a:t>individuals with </a:t>
            </a:r>
            <a:r>
              <a:rPr lang="en-US" sz="2800" dirty="0" smtClean="0">
                <a:solidFill>
                  <a:srgbClr val="FFFF00"/>
                </a:solidFill>
              </a:rPr>
              <a:t>lower bedtime PG</a:t>
            </a:r>
            <a:endParaRPr lang="en-US" sz="2800" dirty="0">
              <a:solidFill>
                <a:srgbClr val="FFFF00"/>
              </a:solidFill>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0" y="1484784"/>
            <a:ext cx="5004048" cy="46805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BE4C0646-A011-45A5-9601-7238605F25B4}"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64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Endpoint = FPG</a:t>
            </a:r>
            <a:endParaRPr lang="en-US" dirty="0"/>
          </a:p>
        </p:txBody>
      </p:sp>
      <p:sp>
        <p:nvSpPr>
          <p:cNvPr id="4" name="Content Placeholder 3"/>
          <p:cNvSpPr>
            <a:spLocks noGrp="1"/>
          </p:cNvSpPr>
          <p:nvPr>
            <p:ph sz="half" idx="2"/>
          </p:nvPr>
        </p:nvSpPr>
        <p:spPr>
          <a:xfrm>
            <a:off x="5076056" y="1700808"/>
            <a:ext cx="4067944" cy="4525963"/>
          </a:xfrm>
        </p:spPr>
        <p:txBody>
          <a:bodyPr/>
          <a:lstStyle/>
          <a:p>
            <a:r>
              <a:rPr lang="en-US" dirty="0" smtClean="0"/>
              <a:t>Basal insulin appeared to achieve better FPG in patients with </a:t>
            </a:r>
            <a:r>
              <a:rPr lang="en-US" dirty="0" smtClean="0">
                <a:solidFill>
                  <a:srgbClr val="FFFF00"/>
                </a:solidFill>
              </a:rPr>
              <a:t>lower BMI</a:t>
            </a:r>
            <a:r>
              <a:rPr lang="en-US" dirty="0" smtClean="0"/>
              <a:t> and </a:t>
            </a:r>
            <a:r>
              <a:rPr lang="en-US" dirty="0" smtClean="0">
                <a:solidFill>
                  <a:srgbClr val="FFFF00"/>
                </a:solidFill>
              </a:rPr>
              <a:t>higher post-breakfast </a:t>
            </a:r>
            <a:r>
              <a:rPr lang="en-US" dirty="0" smtClean="0"/>
              <a:t>PG while </a:t>
            </a:r>
            <a:r>
              <a:rPr lang="en-US" dirty="0" err="1" smtClean="0"/>
              <a:t>BIAsp</a:t>
            </a:r>
            <a:r>
              <a:rPr lang="en-US" dirty="0" smtClean="0"/>
              <a:t> 30 appeared to be better in patients with higher BMI and lower post-breakfast PG</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412776"/>
            <a:ext cx="5076056" cy="504056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D93CF112-E3EE-46F4-B8E9-F152DEF8504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65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lstStyle/>
          <a:p>
            <a:r>
              <a:rPr lang="en-US" dirty="0" smtClean="0"/>
              <a:t>Endpoint = PPG</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824537" y="2132856"/>
            <a:ext cx="4319463" cy="3951288"/>
          </a:xfrm>
        </p:spPr>
        <p:txBody>
          <a:bodyPr>
            <a:normAutofit/>
          </a:bodyPr>
          <a:lstStyle/>
          <a:p>
            <a:r>
              <a:rPr lang="en-US" dirty="0" smtClean="0"/>
              <a:t>The model demonstrated that there were  fewer  differences  in  mean  average  PPG  between treatments in younger patients; however, in </a:t>
            </a:r>
            <a:r>
              <a:rPr lang="en-US" dirty="0" smtClean="0">
                <a:solidFill>
                  <a:srgbClr val="FFFF00"/>
                </a:solidFill>
              </a:rPr>
              <a:t>older</a:t>
            </a:r>
            <a:r>
              <a:rPr lang="en-US" dirty="0" smtClean="0"/>
              <a:t> patients, average PPG values were </a:t>
            </a:r>
            <a:r>
              <a:rPr lang="en-US" dirty="0" smtClean="0">
                <a:solidFill>
                  <a:srgbClr val="FFFF00"/>
                </a:solidFill>
              </a:rPr>
              <a:t>lowe</a:t>
            </a:r>
            <a:r>
              <a:rPr lang="en-US" dirty="0" smtClean="0"/>
              <a:t>r with </a:t>
            </a:r>
            <a:r>
              <a:rPr lang="en-US" dirty="0" err="1" smtClean="0"/>
              <a:t>BIAsp</a:t>
            </a:r>
            <a:r>
              <a:rPr lang="en-US" dirty="0" smtClean="0"/>
              <a:t> 30 than with basal insulin.</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0" y="1556792"/>
            <a:ext cx="4860032" cy="489654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4DB4BD03-1EEC-4A52-8376-C349C02FDA40}"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66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lstStyle/>
          <a:p>
            <a:r>
              <a:rPr lang="en-US" dirty="0" smtClean="0"/>
              <a:t>Premix analog rather than basal insulin may be an appropriate choice to target HbA1c  values in </a:t>
            </a:r>
            <a:r>
              <a:rPr lang="en-US" dirty="0" smtClean="0">
                <a:solidFill>
                  <a:srgbClr val="FFFF00"/>
                </a:solidFill>
              </a:rPr>
              <a:t>older</a:t>
            </a:r>
            <a:r>
              <a:rPr lang="en-US" dirty="0" smtClean="0"/>
              <a:t> individuals and those with </a:t>
            </a:r>
            <a:r>
              <a:rPr lang="en-US" dirty="0" smtClean="0">
                <a:solidFill>
                  <a:srgbClr val="FFFF00"/>
                </a:solidFill>
              </a:rPr>
              <a:t>higher bedtime PG</a:t>
            </a:r>
            <a:r>
              <a:rPr lang="en-US" dirty="0" smtClean="0"/>
              <a:t>, while basal insulin may be more appropriate to target FPG in patients with </a:t>
            </a:r>
            <a:r>
              <a:rPr lang="en-US" dirty="0" smtClean="0">
                <a:solidFill>
                  <a:srgbClr val="FFFF00"/>
                </a:solidFill>
              </a:rPr>
              <a:t>lower BMI </a:t>
            </a:r>
            <a:r>
              <a:rPr lang="en-US" dirty="0" smtClean="0"/>
              <a:t>and </a:t>
            </a:r>
            <a:r>
              <a:rPr lang="en-US" dirty="0" smtClean="0">
                <a:solidFill>
                  <a:srgbClr val="FFFF00"/>
                </a:solidFill>
              </a:rPr>
              <a:t>higher post-breakfast PG.</a:t>
            </a:r>
            <a:endParaRPr lang="en-US" dirty="0">
              <a:solidFill>
                <a:srgbClr val="FFFF00"/>
              </a:solidFill>
            </a:endParaRPr>
          </a:p>
        </p:txBody>
      </p:sp>
      <p:sp>
        <p:nvSpPr>
          <p:cNvPr id="4" name="Date Placeholder 3"/>
          <p:cNvSpPr>
            <a:spLocks noGrp="1"/>
          </p:cNvSpPr>
          <p:nvPr>
            <p:ph type="dt" sz="half" idx="10"/>
          </p:nvPr>
        </p:nvSpPr>
        <p:spPr/>
        <p:txBody>
          <a:bodyPr/>
          <a:lstStyle/>
          <a:p>
            <a:fld id="{BE328858-1F50-43D2-B47B-2C15C59DD2E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67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1640" y="2332037"/>
            <a:ext cx="8229600" cy="4525963"/>
          </a:xfrm>
        </p:spPr>
        <p:txBody>
          <a:bodyPr/>
          <a:lstStyle/>
          <a:p>
            <a:r>
              <a:rPr lang="en-US" dirty="0" smtClean="0"/>
              <a:t>          </a:t>
            </a:r>
            <a:r>
              <a:rPr lang="en-US" sz="5400" b="1" dirty="0" smtClean="0"/>
              <a:t>Guidelines</a:t>
            </a:r>
            <a:endParaRPr lang="en-US" sz="5400" b="1" dirty="0"/>
          </a:p>
        </p:txBody>
      </p:sp>
      <p:sp>
        <p:nvSpPr>
          <p:cNvPr id="4" name="Date Placeholder 3"/>
          <p:cNvSpPr>
            <a:spLocks noGrp="1"/>
          </p:cNvSpPr>
          <p:nvPr>
            <p:ph type="dt" sz="half" idx="10"/>
          </p:nvPr>
        </p:nvSpPr>
        <p:spPr/>
        <p:txBody>
          <a:bodyPr/>
          <a:lstStyle/>
          <a:p>
            <a:fld id="{B1F5BD33-90AC-4A8E-A9DE-330457A1D8E2}"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68</a:t>
            </a:fld>
            <a:endParaRPr lang="en-US"/>
          </a:p>
        </p:txBody>
      </p:sp>
    </p:spTree>
    <p:extLst>
      <p:ext uri="{BB962C8B-B14F-4D97-AF65-F5344CB8AC3E}">
        <p14:creationId xmlns:p14="http://schemas.microsoft.com/office/powerpoint/2010/main" val="134570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endParaRPr lang="en-US"/>
          </a:p>
        </p:txBody>
      </p:sp>
      <p:pic>
        <p:nvPicPr>
          <p:cNvPr id="3962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olidFill>
                <a:prstDash val="solid"/>
                <a:miter lim="800000"/>
                <a:headEnd type="none" w="med" len="med"/>
                <a:tailEnd type="none" w="med" len="med"/>
              </a14:hiddenLine>
            </a:ext>
          </a:extLst>
        </p:spPr>
      </p:pic>
      <p:sp>
        <p:nvSpPr>
          <p:cNvPr id="2" name="Date Placeholder 1"/>
          <p:cNvSpPr>
            <a:spLocks noGrp="1"/>
          </p:cNvSpPr>
          <p:nvPr>
            <p:ph type="dt" sz="half" idx="10"/>
          </p:nvPr>
        </p:nvSpPr>
        <p:spPr/>
        <p:txBody>
          <a:bodyPr/>
          <a:lstStyle/>
          <a:p>
            <a:fld id="{507520F4-6A7E-43E1-ABF6-3E63E5C724C5}"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69</a:t>
            </a:fld>
            <a:endParaRPr lang="en-US"/>
          </a:p>
        </p:txBody>
      </p:sp>
    </p:spTree>
    <p:extLst>
      <p:ext uri="{BB962C8B-B14F-4D97-AF65-F5344CB8AC3E}">
        <p14:creationId xmlns:p14="http://schemas.microsoft.com/office/powerpoint/2010/main" val="31904359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Insulin </a:t>
            </a:r>
            <a:endParaRPr lang="en-US" dirty="0"/>
          </a:p>
        </p:txBody>
      </p:sp>
      <p:sp>
        <p:nvSpPr>
          <p:cNvPr id="3" name="Content Placeholder 2"/>
          <p:cNvSpPr>
            <a:spLocks noGrp="1"/>
          </p:cNvSpPr>
          <p:nvPr>
            <p:ph idx="1"/>
          </p:nvPr>
        </p:nvSpPr>
        <p:spPr/>
        <p:txBody>
          <a:bodyPr/>
          <a:lstStyle/>
          <a:p>
            <a:r>
              <a:rPr lang="en-US" dirty="0"/>
              <a:t>Insulin therapy is thus </a:t>
            </a:r>
            <a:r>
              <a:rPr lang="en-US" dirty="0">
                <a:solidFill>
                  <a:srgbClr val="FFFF00"/>
                </a:solidFill>
              </a:rPr>
              <a:t>frequently required </a:t>
            </a:r>
            <a:r>
              <a:rPr lang="en-US" dirty="0"/>
              <a:t>during </a:t>
            </a:r>
            <a:r>
              <a:rPr lang="en-US" dirty="0" smtClean="0"/>
              <a:t>the course </a:t>
            </a:r>
            <a:r>
              <a:rPr lang="en-US" dirty="0"/>
              <a:t>of the disease to maintain glycemic control and prevent diabetes complications</a:t>
            </a:r>
            <a:r>
              <a:rPr lang="en-US" dirty="0" smtClean="0"/>
              <a:t>.</a:t>
            </a:r>
          </a:p>
          <a:p>
            <a:r>
              <a:rPr lang="en-US" dirty="0" smtClean="0"/>
              <a:t>In </a:t>
            </a:r>
            <a:r>
              <a:rPr lang="en-US" dirty="0"/>
              <a:t>the UK Prospective Diabetes Study, 9 years after diagnosis almost </a:t>
            </a:r>
            <a:r>
              <a:rPr lang="en-US" dirty="0">
                <a:solidFill>
                  <a:srgbClr val="FFFF00"/>
                </a:solidFill>
              </a:rPr>
              <a:t>80%</a:t>
            </a:r>
            <a:r>
              <a:rPr lang="en-US" dirty="0"/>
              <a:t>of patients on oral agents required insulin supplementation</a:t>
            </a:r>
          </a:p>
          <a:p>
            <a:endParaRPr lang="en-US" b="1" dirty="0"/>
          </a:p>
          <a:p>
            <a:endParaRPr lang="en-US" b="1" dirty="0"/>
          </a:p>
          <a:p>
            <a:endParaRPr lang="en-US" dirty="0"/>
          </a:p>
        </p:txBody>
      </p:sp>
      <p:sp>
        <p:nvSpPr>
          <p:cNvPr id="4" name="Date Placeholder 3"/>
          <p:cNvSpPr>
            <a:spLocks noGrp="1"/>
          </p:cNvSpPr>
          <p:nvPr>
            <p:ph type="dt" sz="half" idx="10"/>
          </p:nvPr>
        </p:nvSpPr>
        <p:spPr/>
        <p:txBody>
          <a:bodyPr/>
          <a:lstStyle/>
          <a:p>
            <a:fld id="{C5D9509B-E574-48AE-8FF5-E50BCA843CFB}"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a:t>
            </a:fld>
            <a:endParaRPr lang="en-US"/>
          </a:p>
        </p:txBody>
      </p:sp>
    </p:spTree>
    <p:extLst>
      <p:ext uri="{BB962C8B-B14F-4D97-AF65-F5344CB8AC3E}">
        <p14:creationId xmlns:p14="http://schemas.microsoft.com/office/powerpoint/2010/main" val="31388636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3200400"/>
            <a:ext cx="8229600" cy="4525963"/>
          </a:xfrm>
        </p:spPr>
        <p:txBody>
          <a:bodyPr/>
          <a:lstStyle/>
          <a:p>
            <a:r>
              <a:rPr lang="en-US" dirty="0"/>
              <a:t>Glycemic targets and </a:t>
            </a:r>
            <a:r>
              <a:rPr lang="en-US" dirty="0" smtClean="0"/>
              <a:t>glucose-lowering therapies </a:t>
            </a:r>
            <a:r>
              <a:rPr lang="en-US" dirty="0"/>
              <a:t>must be </a:t>
            </a:r>
            <a:r>
              <a:rPr lang="en-US" dirty="0">
                <a:solidFill>
                  <a:srgbClr val="FFFF00"/>
                </a:solidFill>
              </a:rPr>
              <a:t>individualized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019800"/>
            <a:ext cx="9144000" cy="461665"/>
          </a:xfrm>
          <a:prstGeom prst="rect">
            <a:avLst/>
          </a:prstGeom>
        </p:spPr>
        <p:txBody>
          <a:bodyPr wrap="square">
            <a:spAutoFit/>
          </a:bodyPr>
          <a:lstStyle/>
          <a:p>
            <a:r>
              <a:rPr lang="en-US" sz="2400" b="1" dirty="0"/>
              <a:t>Diabetes Care Publish Ahead of Print, published online April 19, 2012</a:t>
            </a:r>
            <a:endParaRPr lang="en-US" sz="2400" dirty="0"/>
          </a:p>
        </p:txBody>
      </p:sp>
      <p:sp>
        <p:nvSpPr>
          <p:cNvPr id="6" name="Date Placeholder 5"/>
          <p:cNvSpPr>
            <a:spLocks noGrp="1"/>
          </p:cNvSpPr>
          <p:nvPr>
            <p:ph type="dt" sz="half" idx="10"/>
          </p:nvPr>
        </p:nvSpPr>
        <p:spPr/>
        <p:txBody>
          <a:bodyPr/>
          <a:lstStyle/>
          <a:p>
            <a:fld id="{7617DE42-A5D4-4518-A639-CF7F6119CC26}" type="datetime1">
              <a:rPr lang="en-US" smtClean="0"/>
              <a:t>1/11/2014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FD973B0-3EAE-40F6-8965-3A0BB870469C}" type="slidenum">
              <a:rPr lang="en-US" smtClean="0"/>
              <a:pPr/>
              <a:t>70</a:t>
            </a:fld>
            <a:endParaRPr lang="en-US"/>
          </a:p>
        </p:txBody>
      </p:sp>
    </p:spTree>
    <p:extLst>
      <p:ext uri="{BB962C8B-B14F-4D97-AF65-F5344CB8AC3E}">
        <p14:creationId xmlns:p14="http://schemas.microsoft.com/office/powerpoint/2010/main" val="172001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US" sz="3600" dirty="0">
                <a:latin typeface="Calibri" pitchFamily="34" charset="0"/>
              </a:rPr>
              <a:t>Individualization of treatment </a:t>
            </a:r>
            <a:br>
              <a:rPr lang="en-US" sz="3600" dirty="0">
                <a:latin typeface="Calibri" pitchFamily="34" charset="0"/>
              </a:rPr>
            </a:br>
            <a:endParaRPr lang="en-US" sz="3600" dirty="0"/>
          </a:p>
        </p:txBody>
      </p:sp>
      <p:sp>
        <p:nvSpPr>
          <p:cNvPr id="3" name="Content Placeholder 2"/>
          <p:cNvSpPr>
            <a:spLocks noGrp="1"/>
          </p:cNvSpPr>
          <p:nvPr>
            <p:ph idx="1"/>
          </p:nvPr>
        </p:nvSpPr>
        <p:spPr>
          <a:xfrm>
            <a:off x="467544" y="1916832"/>
            <a:ext cx="8229600" cy="4525963"/>
          </a:xfrm>
        </p:spPr>
        <p:txBody>
          <a:bodyPr/>
          <a:lstStyle/>
          <a:p>
            <a:pPr algn="just">
              <a:spcAft>
                <a:spcPts val="1800"/>
              </a:spcAft>
            </a:pPr>
            <a:r>
              <a:rPr lang="en-US" dirty="0" smtClean="0"/>
              <a:t>Recommendation should </a:t>
            </a:r>
            <a:r>
              <a:rPr lang="en-US" dirty="0"/>
              <a:t>be considered within the context of the </a:t>
            </a:r>
            <a:r>
              <a:rPr lang="en-US" dirty="0">
                <a:solidFill>
                  <a:srgbClr val="FFFF00"/>
                </a:solidFill>
              </a:rPr>
              <a:t>needs, preferences, and tolerances</a:t>
            </a:r>
            <a:r>
              <a:rPr lang="en-US" dirty="0"/>
              <a:t> of each patient </a:t>
            </a:r>
          </a:p>
          <a:p>
            <a:pPr algn="just">
              <a:spcAft>
                <a:spcPts val="1800"/>
              </a:spcAft>
            </a:pPr>
            <a:r>
              <a:rPr lang="en-US" dirty="0"/>
              <a:t>Recommendations are less prescriptive than and not as algorithmic as prior guidelines</a:t>
            </a:r>
          </a:p>
          <a:p>
            <a:endParaRPr lang="en-US" dirty="0"/>
          </a:p>
        </p:txBody>
      </p:sp>
      <p:sp>
        <p:nvSpPr>
          <p:cNvPr id="4" name="Date Placeholder 3"/>
          <p:cNvSpPr>
            <a:spLocks noGrp="1"/>
          </p:cNvSpPr>
          <p:nvPr>
            <p:ph type="dt" sz="half" idx="10"/>
          </p:nvPr>
        </p:nvSpPr>
        <p:spPr/>
        <p:txBody>
          <a:bodyPr/>
          <a:lstStyle/>
          <a:p>
            <a:fld id="{A0BAC8BB-DBEF-4779-887B-02B272BF7472}"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71</a:t>
            </a:fld>
            <a:endParaRPr lang="en-US"/>
          </a:p>
        </p:txBody>
      </p:sp>
    </p:spTree>
    <p:extLst>
      <p:ext uri="{BB962C8B-B14F-4D97-AF65-F5344CB8AC3E}">
        <p14:creationId xmlns:p14="http://schemas.microsoft.com/office/powerpoint/2010/main" val="3554346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tx1"/>
          </a:solidFill>
        </p:spPr>
        <p:txBody>
          <a:bodyPr>
            <a:normAutofit/>
          </a:bodyPr>
          <a:lstStyle/>
          <a:p>
            <a:pPr algn="just"/>
            <a:r>
              <a:rPr lang="en-US" sz="4800" dirty="0" smtClean="0">
                <a:solidFill>
                  <a:srgbClr val="000000"/>
                </a:solidFill>
                <a:latin typeface="Times New Roman"/>
              </a:rPr>
              <a:t> </a:t>
            </a:r>
            <a:r>
              <a:rPr lang="en-US" sz="2200" dirty="0">
                <a:solidFill>
                  <a:srgbClr val="221E1F"/>
                </a:solidFill>
                <a:latin typeface="Times New Roman"/>
              </a:rPr>
              <a:t>In an international survey16 and a clinical practice review,17 PCPs and diabetes specialists reported that insulin initiation was prevented by lack of: </a:t>
            </a:r>
          </a:p>
          <a:p>
            <a:r>
              <a:rPr lang="en-US" sz="2200" dirty="0">
                <a:solidFill>
                  <a:srgbClr val="8F508D"/>
                </a:solidFill>
                <a:latin typeface="Times New Roman"/>
              </a:rPr>
              <a:t>■ </a:t>
            </a:r>
            <a:r>
              <a:rPr lang="en-US" sz="2200" dirty="0">
                <a:solidFill>
                  <a:srgbClr val="221E1F"/>
                </a:solidFill>
                <a:latin typeface="Times New Roman"/>
              </a:rPr>
              <a:t>time required to train patients</a:t>
            </a:r>
          </a:p>
          <a:p>
            <a:r>
              <a:rPr lang="en-US" sz="2200" dirty="0">
                <a:solidFill>
                  <a:srgbClr val="8F508D"/>
                </a:solidFill>
                <a:latin typeface="Times New Roman"/>
              </a:rPr>
              <a:t>■ </a:t>
            </a:r>
            <a:r>
              <a:rPr lang="en-US" sz="2200" dirty="0">
                <a:solidFill>
                  <a:srgbClr val="221E1F"/>
                </a:solidFill>
                <a:latin typeface="Times New Roman"/>
              </a:rPr>
              <a:t>clear guidelines and definitions</a:t>
            </a:r>
          </a:p>
          <a:p>
            <a:r>
              <a:rPr lang="en-US" sz="2200" dirty="0">
                <a:solidFill>
                  <a:srgbClr val="8F508D"/>
                </a:solidFill>
                <a:latin typeface="Times New Roman"/>
              </a:rPr>
              <a:t>■ </a:t>
            </a:r>
            <a:r>
              <a:rPr lang="en-US" sz="2200" dirty="0">
                <a:solidFill>
                  <a:srgbClr val="221E1F"/>
                </a:solidFill>
                <a:latin typeface="Times New Roman"/>
              </a:rPr>
              <a:t>support, as represented by Certified Diabetes </a:t>
            </a:r>
            <a:r>
              <a:rPr lang="en-US" sz="2200" dirty="0" smtClean="0">
                <a:solidFill>
                  <a:srgbClr val="221E1F"/>
                </a:solidFill>
                <a:latin typeface="Times New Roman"/>
              </a:rPr>
              <a:t>Educators</a:t>
            </a:r>
          </a:p>
          <a:p>
            <a:r>
              <a:rPr lang="en-US" sz="2400" dirty="0">
                <a:solidFill>
                  <a:srgbClr val="221E1F"/>
                </a:solidFill>
                <a:latin typeface="Times New Roman"/>
              </a:rPr>
              <a:t>experience in taking a proactive role in insulin initiation </a:t>
            </a:r>
          </a:p>
          <a:p>
            <a:r>
              <a:rPr lang="en-US" sz="2400" dirty="0">
                <a:solidFill>
                  <a:srgbClr val="8F508D"/>
                </a:solidFill>
                <a:latin typeface="Times New Roman"/>
              </a:rPr>
              <a:t>■ </a:t>
            </a:r>
            <a:r>
              <a:rPr lang="en-US" sz="2400" dirty="0">
                <a:solidFill>
                  <a:srgbClr val="221E1F"/>
                </a:solidFill>
                <a:latin typeface="Times New Roman"/>
              </a:rPr>
              <a:t>coordination of care between PCPs and endocrinologists </a:t>
            </a:r>
          </a:p>
          <a:p>
            <a:r>
              <a:rPr lang="en-US" sz="2400" dirty="0">
                <a:solidFill>
                  <a:srgbClr val="8F508D"/>
                </a:solidFill>
                <a:latin typeface="Times New Roman"/>
              </a:rPr>
              <a:t>■ </a:t>
            </a:r>
            <a:r>
              <a:rPr lang="en-US" sz="2400" dirty="0">
                <a:solidFill>
                  <a:srgbClr val="221E1F"/>
                </a:solidFill>
                <a:latin typeface="Times New Roman"/>
              </a:rPr>
              <a:t>motivation </a:t>
            </a:r>
            <a:endParaRPr lang="en-US" sz="2200" dirty="0"/>
          </a:p>
        </p:txBody>
      </p:sp>
      <p:sp>
        <p:nvSpPr>
          <p:cNvPr id="4" name="Date Placeholder 3"/>
          <p:cNvSpPr>
            <a:spLocks noGrp="1"/>
          </p:cNvSpPr>
          <p:nvPr>
            <p:ph type="dt" sz="half" idx="10"/>
          </p:nvPr>
        </p:nvSpPr>
        <p:spPr/>
        <p:txBody>
          <a:bodyPr/>
          <a:lstStyle/>
          <a:p>
            <a:fld id="{1F07984E-9897-4B9E-9A0C-BA3113F365C3}"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72</a:t>
            </a:fld>
            <a:endParaRPr lang="en-US"/>
          </a:p>
        </p:txBody>
      </p:sp>
    </p:spTree>
    <p:extLst>
      <p:ext uri="{BB962C8B-B14F-4D97-AF65-F5344CB8AC3E}">
        <p14:creationId xmlns:p14="http://schemas.microsoft.com/office/powerpoint/2010/main" val="3227972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B</a:t>
            </a:r>
            <a:r>
              <a:rPr lang="en-US" sz="2800" dirty="0" smtClean="0"/>
              <a:t>asal </a:t>
            </a:r>
            <a:r>
              <a:rPr lang="en-US" sz="2800" dirty="0"/>
              <a:t>insulin analogs have pharmacokinetic and </a:t>
            </a:r>
            <a:r>
              <a:rPr lang="en-US" sz="2800" dirty="0" err="1"/>
              <a:t>pharmacodynamic</a:t>
            </a:r>
            <a:r>
              <a:rPr lang="en-US" sz="2800" dirty="0"/>
              <a:t> advantages over NPH insulin—namely</a:t>
            </a:r>
            <a:r>
              <a:rPr lang="en-US" sz="2800" dirty="0" smtClean="0"/>
              <a:t>,</a:t>
            </a:r>
          </a:p>
          <a:p>
            <a:r>
              <a:rPr lang="en-US" sz="2800" dirty="0" smtClean="0"/>
              <a:t> </a:t>
            </a:r>
            <a:r>
              <a:rPr lang="en-US" sz="2800" dirty="0"/>
              <a:t>a less pronounced peak effect, </a:t>
            </a:r>
            <a:endParaRPr lang="en-US" sz="2800" dirty="0" smtClean="0"/>
          </a:p>
          <a:p>
            <a:r>
              <a:rPr lang="en-US" sz="2800" dirty="0" smtClean="0"/>
              <a:t>less </a:t>
            </a:r>
            <a:r>
              <a:rPr lang="en-US" sz="2800" dirty="0"/>
              <a:t>variable absorption profiles, </a:t>
            </a:r>
            <a:endParaRPr lang="en-US" sz="2800" dirty="0" smtClean="0"/>
          </a:p>
          <a:p>
            <a:r>
              <a:rPr lang="en-US" sz="2800" dirty="0" smtClean="0"/>
              <a:t>and </a:t>
            </a:r>
            <a:r>
              <a:rPr lang="en-US" sz="2800" dirty="0"/>
              <a:t>a longer </a:t>
            </a:r>
            <a:r>
              <a:rPr lang="en-US" sz="2800" dirty="0" smtClean="0"/>
              <a:t>duration of action </a:t>
            </a:r>
          </a:p>
          <a:p>
            <a:r>
              <a:rPr lang="en-US" sz="2800" dirty="0"/>
              <a:t>Insulin analogs are also associated with </a:t>
            </a:r>
            <a:r>
              <a:rPr lang="en-US" sz="2800" i="1" u="sng" dirty="0"/>
              <a:t>lower rates of hypoglycemia, particularly nocturnal hypoglycemia</a:t>
            </a:r>
            <a:r>
              <a:rPr lang="en-US" sz="2800" dirty="0"/>
              <a:t>, compared with NPH, which may at least partly offset the overall higher treatment costs related to insulin analogs</a:t>
            </a:r>
          </a:p>
        </p:txBody>
      </p:sp>
      <p:sp>
        <p:nvSpPr>
          <p:cNvPr id="4" name="Date Placeholder 3"/>
          <p:cNvSpPr>
            <a:spLocks noGrp="1"/>
          </p:cNvSpPr>
          <p:nvPr>
            <p:ph type="dt" sz="half" idx="10"/>
          </p:nvPr>
        </p:nvSpPr>
        <p:spPr/>
        <p:txBody>
          <a:bodyPr/>
          <a:lstStyle/>
          <a:p>
            <a:fld id="{36F8F16C-D7CC-452F-83E2-F0751D816D4B}"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73</a:t>
            </a:fld>
            <a:endParaRPr lang="en-US"/>
          </a:p>
        </p:txBody>
      </p:sp>
    </p:spTree>
    <p:extLst>
      <p:ext uri="{BB962C8B-B14F-4D97-AF65-F5344CB8AC3E}">
        <p14:creationId xmlns:p14="http://schemas.microsoft.com/office/powerpoint/2010/main" val="2461578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93" y="1772817"/>
            <a:ext cx="9167139"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3D618877-B904-4EE7-909F-C9F9C734DEB6}"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74</a:t>
            </a:fld>
            <a:endParaRPr lang="en-US"/>
          </a:p>
        </p:txBody>
      </p:sp>
    </p:spTree>
    <p:extLst>
      <p:ext uri="{BB962C8B-B14F-4D97-AF65-F5344CB8AC3E}">
        <p14:creationId xmlns:p14="http://schemas.microsoft.com/office/powerpoint/2010/main" val="3553213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most patients </a:t>
            </a:r>
            <a:r>
              <a:rPr lang="en-US" dirty="0" smtClean="0"/>
              <a:t>basal </a:t>
            </a:r>
            <a:r>
              <a:rPr lang="en-US" dirty="0"/>
              <a:t>insulin analogs, the average insulin dose is &lt;</a:t>
            </a:r>
            <a:r>
              <a:rPr lang="en-US" dirty="0" smtClean="0"/>
              <a:t>50 </a:t>
            </a:r>
            <a:r>
              <a:rPr lang="en-US" dirty="0"/>
              <a:t>U/d</a:t>
            </a:r>
            <a:r>
              <a:rPr lang="en-US" dirty="0" smtClean="0"/>
              <a:t>. </a:t>
            </a:r>
          </a:p>
          <a:p>
            <a:r>
              <a:rPr lang="en-US" dirty="0"/>
              <a:t>T</a:t>
            </a:r>
            <a:r>
              <a:rPr lang="en-US" dirty="0" smtClean="0"/>
              <a:t>argeting </a:t>
            </a:r>
            <a:r>
              <a:rPr lang="en-US" dirty="0"/>
              <a:t>FBG levels first will solve most glycemic control problems in patients with </a:t>
            </a:r>
            <a:r>
              <a:rPr lang="en-US" dirty="0" smtClean="0"/>
              <a:t>T2DM</a:t>
            </a:r>
          </a:p>
          <a:p>
            <a:r>
              <a:rPr lang="en-US" dirty="0"/>
              <a:t>i</a:t>
            </a:r>
            <a:r>
              <a:rPr lang="en-US" dirty="0" smtClean="0"/>
              <a:t>f </a:t>
            </a:r>
            <a:r>
              <a:rPr lang="en-US" dirty="0"/>
              <a:t>HbA1c levels are still in excess of </a:t>
            </a:r>
            <a:r>
              <a:rPr lang="en-US" dirty="0">
                <a:solidFill>
                  <a:srgbClr val="FF0000"/>
                </a:solidFill>
              </a:rPr>
              <a:t>8.5%</a:t>
            </a:r>
            <a:r>
              <a:rPr lang="en-US" dirty="0"/>
              <a:t>, reductions in </a:t>
            </a:r>
            <a:r>
              <a:rPr lang="en-US" dirty="0">
                <a:solidFill>
                  <a:srgbClr val="FF0000"/>
                </a:solidFill>
              </a:rPr>
              <a:t>both FBG levels and postprandial </a:t>
            </a:r>
            <a:r>
              <a:rPr lang="en-US" dirty="0"/>
              <a:t>glucose levels may be required to achieve the glycemic goal. </a:t>
            </a:r>
          </a:p>
        </p:txBody>
      </p:sp>
      <p:sp>
        <p:nvSpPr>
          <p:cNvPr id="4" name="Date Placeholder 3"/>
          <p:cNvSpPr>
            <a:spLocks noGrp="1"/>
          </p:cNvSpPr>
          <p:nvPr>
            <p:ph type="dt" sz="half" idx="10"/>
          </p:nvPr>
        </p:nvSpPr>
        <p:spPr/>
        <p:txBody>
          <a:bodyPr/>
          <a:lstStyle/>
          <a:p>
            <a:fld id="{696A1F7E-E5F3-4673-89D2-21B7CD9D9E4D}"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75</a:t>
            </a:fld>
            <a:endParaRPr lang="en-US"/>
          </a:p>
        </p:txBody>
      </p:sp>
    </p:spTree>
    <p:extLst>
      <p:ext uri="{BB962C8B-B14F-4D97-AF65-F5344CB8AC3E}">
        <p14:creationId xmlns:p14="http://schemas.microsoft.com/office/powerpoint/2010/main" val="29658590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Starting Basal </a:t>
            </a:r>
            <a:r>
              <a:rPr lang="en-US" dirty="0" err="1" smtClean="0"/>
              <a:t>Insulin:Fix</a:t>
            </a:r>
            <a:r>
              <a:rPr lang="en-US" dirty="0" smtClean="0"/>
              <a:t> </a:t>
            </a:r>
            <a:r>
              <a:rPr lang="en-US" dirty="0"/>
              <a:t>the Fasting </a:t>
            </a:r>
            <a:r>
              <a:rPr lang="en-US" dirty="0" smtClean="0"/>
              <a:t>First</a:t>
            </a:r>
          </a:p>
          <a:p>
            <a:r>
              <a:rPr lang="en-US" dirty="0"/>
              <a:t>“</a:t>
            </a:r>
            <a:r>
              <a:rPr lang="en-US" dirty="0" err="1"/>
              <a:t>Overbasalization</a:t>
            </a:r>
            <a:r>
              <a:rPr lang="en-US" dirty="0"/>
              <a:t>”: Too Much Basal</a:t>
            </a:r>
          </a:p>
          <a:p>
            <a:r>
              <a:rPr lang="en-US" dirty="0"/>
              <a:t>Insulin, Too Little Effect</a:t>
            </a:r>
          </a:p>
        </p:txBody>
      </p:sp>
      <p:sp>
        <p:nvSpPr>
          <p:cNvPr id="4" name="Date Placeholder 3"/>
          <p:cNvSpPr>
            <a:spLocks noGrp="1"/>
          </p:cNvSpPr>
          <p:nvPr>
            <p:ph type="dt" sz="half" idx="10"/>
          </p:nvPr>
        </p:nvSpPr>
        <p:spPr/>
        <p:txBody>
          <a:bodyPr/>
          <a:lstStyle/>
          <a:p>
            <a:fld id="{B094EA7D-7BFB-455F-B3A8-9A2F16DB6BE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76</a:t>
            </a:fld>
            <a:endParaRPr lang="en-US"/>
          </a:p>
        </p:txBody>
      </p:sp>
    </p:spTree>
    <p:extLst>
      <p:ext uri="{BB962C8B-B14F-4D97-AF65-F5344CB8AC3E}">
        <p14:creationId xmlns:p14="http://schemas.microsoft.com/office/powerpoint/2010/main" val="909848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O</a:t>
            </a:r>
            <a:r>
              <a:rPr lang="en-US" dirty="0" err="1" smtClean="0"/>
              <a:t>verbasalization</a:t>
            </a:r>
            <a:r>
              <a:rPr lang="en-US" dirty="0" smtClean="0"/>
              <a:t> </a:t>
            </a:r>
            <a:r>
              <a:rPr lang="en-US" dirty="0"/>
              <a:t>occurs when FBG is not controlled with </a:t>
            </a:r>
            <a:r>
              <a:rPr lang="en-US" dirty="0" smtClean="0"/>
              <a:t>up-titration </a:t>
            </a:r>
            <a:r>
              <a:rPr lang="en-US" dirty="0"/>
              <a:t>of basal insulin and </a:t>
            </a:r>
            <a:r>
              <a:rPr lang="en-US" dirty="0">
                <a:solidFill>
                  <a:srgbClr val="FF0000"/>
                </a:solidFill>
              </a:rPr>
              <a:t>HbA1c targets remain elusive</a:t>
            </a:r>
            <a:r>
              <a:rPr lang="en-US" dirty="0"/>
              <a:t>. </a:t>
            </a:r>
            <a:endParaRPr lang="en-US" dirty="0" smtClean="0"/>
          </a:p>
          <a:p>
            <a:r>
              <a:rPr lang="en-US" dirty="0" smtClean="0"/>
              <a:t>Providers </a:t>
            </a:r>
            <a:r>
              <a:rPr lang="en-US" dirty="0"/>
              <a:t>must understand the concept of </a:t>
            </a:r>
            <a:r>
              <a:rPr lang="en-US" dirty="0" err="1"/>
              <a:t>overbasalization</a:t>
            </a:r>
            <a:r>
              <a:rPr lang="en-US" dirty="0"/>
              <a:t> because it should trigger </a:t>
            </a:r>
            <a:r>
              <a:rPr lang="en-US" i="1" dirty="0">
                <a:solidFill>
                  <a:srgbClr val="FF0000"/>
                </a:solidFill>
              </a:rPr>
              <a:t>progression to mealtime insulin intensification </a:t>
            </a:r>
            <a:r>
              <a:rPr lang="en-US" dirty="0"/>
              <a:t>in patients. </a:t>
            </a:r>
          </a:p>
        </p:txBody>
      </p:sp>
      <p:sp>
        <p:nvSpPr>
          <p:cNvPr id="4" name="Date Placeholder 3"/>
          <p:cNvSpPr>
            <a:spLocks noGrp="1"/>
          </p:cNvSpPr>
          <p:nvPr>
            <p:ph type="dt" sz="half" idx="10"/>
          </p:nvPr>
        </p:nvSpPr>
        <p:spPr/>
        <p:txBody>
          <a:bodyPr/>
          <a:lstStyle/>
          <a:p>
            <a:fld id="{1799AA2A-84B8-4A67-84D8-DBDC28ACF10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77</a:t>
            </a:fld>
            <a:endParaRPr lang="en-US"/>
          </a:p>
        </p:txBody>
      </p:sp>
    </p:spTree>
    <p:extLst>
      <p:ext uri="{BB962C8B-B14F-4D97-AF65-F5344CB8AC3E}">
        <p14:creationId xmlns:p14="http://schemas.microsoft.com/office/powerpoint/2010/main" val="12284522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Maximal amounts of basal insulin can be achieved but should not comprise more than 50% of the total daily insulin calculation</a:t>
            </a:r>
            <a:r>
              <a:rPr lang="en-US" sz="2800" dirty="0" smtClean="0"/>
              <a:t>.</a:t>
            </a:r>
          </a:p>
          <a:p>
            <a:r>
              <a:rPr lang="en-US" sz="2800" dirty="0" smtClean="0"/>
              <a:t> Violating 50/50 </a:t>
            </a:r>
            <a:r>
              <a:rPr lang="en-US" sz="2800" dirty="0"/>
              <a:t>rule may lead </a:t>
            </a:r>
            <a:r>
              <a:rPr lang="en-US" sz="2800" dirty="0" smtClean="0"/>
              <a:t>to </a:t>
            </a:r>
            <a:r>
              <a:rPr lang="en-US" sz="2800" dirty="0" err="1" smtClean="0"/>
              <a:t>overbasalization</a:t>
            </a:r>
            <a:r>
              <a:rPr lang="en-US" sz="2800" dirty="0"/>
              <a:t>. </a:t>
            </a:r>
            <a:endParaRPr lang="en-US" sz="2800" dirty="0" smtClean="0"/>
          </a:p>
          <a:p>
            <a:r>
              <a:rPr lang="en-US" sz="2800" dirty="0" smtClean="0"/>
              <a:t>At </a:t>
            </a:r>
            <a:r>
              <a:rPr lang="en-US" sz="2800" dirty="0"/>
              <a:t>this point, administering additional basal insulin may </a:t>
            </a:r>
            <a:r>
              <a:rPr lang="en-US" sz="2800" b="1" dirty="0">
                <a:solidFill>
                  <a:srgbClr val="FF0000"/>
                </a:solidFill>
              </a:rPr>
              <a:t>change the pharmacokinetics of the basal insulin from having a profile without pronounced peaks of activity to a profile with an insulin peak </a:t>
            </a:r>
          </a:p>
        </p:txBody>
      </p:sp>
      <p:sp>
        <p:nvSpPr>
          <p:cNvPr id="4" name="Date Placeholder 3"/>
          <p:cNvSpPr>
            <a:spLocks noGrp="1"/>
          </p:cNvSpPr>
          <p:nvPr>
            <p:ph type="dt" sz="half" idx="10"/>
          </p:nvPr>
        </p:nvSpPr>
        <p:spPr/>
        <p:txBody>
          <a:bodyPr/>
          <a:lstStyle/>
          <a:p>
            <a:fld id="{90BBEAFE-DE48-4A73-BB1C-EFFAE534293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78</a:t>
            </a:fld>
            <a:endParaRPr lang="en-US"/>
          </a:p>
        </p:txBody>
      </p:sp>
    </p:spTree>
    <p:extLst>
      <p:ext uri="{BB962C8B-B14F-4D97-AF65-F5344CB8AC3E}">
        <p14:creationId xmlns:p14="http://schemas.microsoft.com/office/powerpoint/2010/main" val="36031965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63866"/>
            <a:ext cx="6122686" cy="289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5F32D5E-D055-428B-B2D5-D51960E47B46}"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79</a:t>
            </a:fld>
            <a:endParaRPr lang="en-US"/>
          </a:p>
        </p:txBody>
      </p:sp>
    </p:spTree>
    <p:extLst>
      <p:ext uri="{BB962C8B-B14F-4D97-AF65-F5344CB8AC3E}">
        <p14:creationId xmlns:p14="http://schemas.microsoft.com/office/powerpoint/2010/main" val="3685649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achievement?</a:t>
            </a:r>
            <a:endParaRPr lang="en-US" dirty="0"/>
          </a:p>
        </p:txBody>
      </p:sp>
      <p:sp>
        <p:nvSpPr>
          <p:cNvPr id="3" name="Content Placeholder 2"/>
          <p:cNvSpPr>
            <a:spLocks noGrp="1"/>
          </p:cNvSpPr>
          <p:nvPr>
            <p:ph idx="1"/>
          </p:nvPr>
        </p:nvSpPr>
        <p:spPr>
          <a:xfrm>
            <a:off x="251520" y="1600200"/>
            <a:ext cx="8712968" cy="4525963"/>
          </a:xfrm>
        </p:spPr>
        <p:txBody>
          <a:bodyPr>
            <a:normAutofit/>
          </a:bodyPr>
          <a:lstStyle/>
          <a:p>
            <a:r>
              <a:rPr lang="en-US" dirty="0"/>
              <a:t>Attainment of glycemic targets using insulin </a:t>
            </a:r>
            <a:r>
              <a:rPr lang="en-US" dirty="0" smtClean="0"/>
              <a:t>remains </a:t>
            </a:r>
            <a:r>
              <a:rPr lang="en-US" u="sng" dirty="0" smtClean="0"/>
              <a:t>difficult</a:t>
            </a:r>
          </a:p>
          <a:p>
            <a:endParaRPr lang="en-US" dirty="0" smtClean="0"/>
          </a:p>
          <a:p>
            <a:r>
              <a:rPr lang="en-US" dirty="0" smtClean="0"/>
              <a:t>In </a:t>
            </a:r>
            <a:r>
              <a:rPr lang="en-US" dirty="0"/>
              <a:t>a recent review of 48 randomized clinical </a:t>
            </a:r>
            <a:r>
              <a:rPr lang="en-US" dirty="0" smtClean="0"/>
              <a:t>trials using </a:t>
            </a:r>
            <a:r>
              <a:rPr lang="en-US" dirty="0"/>
              <a:t>insulin in T2DM patients with a mean </a:t>
            </a:r>
            <a:r>
              <a:rPr lang="en-US" dirty="0" smtClean="0"/>
              <a:t>baseline HbA1c </a:t>
            </a:r>
            <a:r>
              <a:rPr lang="en-US" dirty="0"/>
              <a:t>of 8.7%, only </a:t>
            </a:r>
            <a:r>
              <a:rPr lang="en-US" dirty="0">
                <a:solidFill>
                  <a:srgbClr val="FFFF00"/>
                </a:solidFill>
              </a:rPr>
              <a:t>40–54% </a:t>
            </a:r>
            <a:r>
              <a:rPr lang="en-US" dirty="0"/>
              <a:t>achieved an HbA1c of </a:t>
            </a:r>
            <a:r>
              <a:rPr lang="en-US" dirty="0" smtClean="0"/>
              <a:t>less than7</a:t>
            </a:r>
            <a:r>
              <a:rPr lang="en-US" dirty="0"/>
              <a:t>%</a:t>
            </a:r>
          </a:p>
        </p:txBody>
      </p:sp>
      <p:sp>
        <p:nvSpPr>
          <p:cNvPr id="4" name="TextBox 3"/>
          <p:cNvSpPr txBox="1"/>
          <p:nvPr/>
        </p:nvSpPr>
        <p:spPr>
          <a:xfrm>
            <a:off x="4644008" y="6365376"/>
            <a:ext cx="4896544" cy="369332"/>
          </a:xfrm>
          <a:prstGeom prst="rect">
            <a:avLst/>
          </a:prstGeom>
          <a:noFill/>
        </p:spPr>
        <p:txBody>
          <a:bodyPr wrap="square" rtlCol="0">
            <a:spAutoFit/>
          </a:bodyPr>
          <a:lstStyle/>
          <a:p>
            <a:r>
              <a:rPr lang="en-US" dirty="0" smtClean="0"/>
              <a:t>Diabetes Res </a:t>
            </a:r>
            <a:r>
              <a:rPr lang="en-US" dirty="0" err="1"/>
              <a:t>Clin</a:t>
            </a:r>
            <a:r>
              <a:rPr lang="en-US" dirty="0"/>
              <a:t> </a:t>
            </a:r>
            <a:r>
              <a:rPr lang="en-US" dirty="0" smtClean="0"/>
              <a:t>Pract2011, 92:1–10</a:t>
            </a:r>
            <a:endParaRPr lang="en-US" dirty="0"/>
          </a:p>
        </p:txBody>
      </p:sp>
      <p:sp>
        <p:nvSpPr>
          <p:cNvPr id="5" name="Date Placeholder 4"/>
          <p:cNvSpPr>
            <a:spLocks noGrp="1"/>
          </p:cNvSpPr>
          <p:nvPr>
            <p:ph type="dt" sz="half" idx="10"/>
          </p:nvPr>
        </p:nvSpPr>
        <p:spPr/>
        <p:txBody>
          <a:bodyPr/>
          <a:lstStyle/>
          <a:p>
            <a:fld id="{4205627A-7B44-410A-AB23-1B4DAF5844A2}"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8</a:t>
            </a:fld>
            <a:endParaRPr lang="en-US"/>
          </a:p>
        </p:txBody>
      </p:sp>
    </p:spTree>
    <p:extLst>
      <p:ext uri="{BB962C8B-B14F-4D97-AF65-F5344CB8AC3E}">
        <p14:creationId xmlns:p14="http://schemas.microsoft.com/office/powerpoint/2010/main" val="102366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to Basal Insulin: </a:t>
            </a:r>
            <a:br>
              <a:rPr lang="en-US" dirty="0"/>
            </a:br>
            <a:r>
              <a:rPr lang="en-US" dirty="0"/>
              <a:t>A Stepwise Approach </a:t>
            </a:r>
          </a:p>
        </p:txBody>
      </p:sp>
      <p:sp>
        <p:nvSpPr>
          <p:cNvPr id="3" name="Content Placeholder 2"/>
          <p:cNvSpPr>
            <a:spLocks noGrp="1"/>
          </p:cNvSpPr>
          <p:nvPr>
            <p:ph idx="1"/>
          </p:nvPr>
        </p:nvSpPr>
        <p:spPr/>
        <p:txBody>
          <a:bodyPr>
            <a:normAutofit/>
          </a:bodyPr>
          <a:lstStyle/>
          <a:p>
            <a:pPr algn="just"/>
            <a:r>
              <a:rPr lang="en-US" sz="2400" dirty="0"/>
              <a:t>Rapid-acting insulin analogs closely mimic physiologic meal-stimulated insulin release, with faster absorption, higher maximum concentration, shorter duration, and a lower risk of hypoglycemia than regular insulin</a:t>
            </a:r>
            <a:r>
              <a:rPr lang="en-US" sz="2400" dirty="0" smtClean="0"/>
              <a:t>.</a:t>
            </a:r>
          </a:p>
          <a:p>
            <a:pPr algn="just"/>
            <a:r>
              <a:rPr lang="en-US" sz="2400" dirty="0"/>
              <a:t>R</a:t>
            </a:r>
            <a:r>
              <a:rPr lang="en-US" sz="2400" dirty="0" smtClean="0"/>
              <a:t>apid-acting </a:t>
            </a:r>
            <a:r>
              <a:rPr lang="en-US" sz="2400" dirty="0"/>
              <a:t>premixed insulin analogs—such as biphasic insulin </a:t>
            </a:r>
            <a:r>
              <a:rPr lang="en-US" sz="2400" dirty="0" err="1"/>
              <a:t>aspart</a:t>
            </a:r>
            <a:r>
              <a:rPr lang="en-US" sz="2400" dirty="0"/>
              <a:t> 30 (30% soluble insulin </a:t>
            </a:r>
            <a:r>
              <a:rPr lang="en-US" sz="2400" dirty="0" err="1"/>
              <a:t>aspart</a:t>
            </a:r>
            <a:r>
              <a:rPr lang="en-US" sz="2400" dirty="0"/>
              <a:t> and 70% protamine-crystallized insulin </a:t>
            </a:r>
            <a:r>
              <a:rPr lang="en-US" sz="2400" dirty="0" err="1"/>
              <a:t>aspart</a:t>
            </a:r>
            <a:r>
              <a:rPr lang="en-US" sz="2400" dirty="0"/>
              <a:t>)—have been developed, which can prevent excessive postprandial glucose levels whether injected at the beginning of a meal or 15 to 20 minutes after starting a meal</a:t>
            </a:r>
            <a:r>
              <a:rPr lang="en-US" sz="2400" dirty="0" smtClean="0"/>
              <a:t>. </a:t>
            </a:r>
            <a:endParaRPr lang="en-US" sz="2400" dirty="0"/>
          </a:p>
        </p:txBody>
      </p:sp>
      <p:sp>
        <p:nvSpPr>
          <p:cNvPr id="4" name="Date Placeholder 3"/>
          <p:cNvSpPr>
            <a:spLocks noGrp="1"/>
          </p:cNvSpPr>
          <p:nvPr>
            <p:ph type="dt" sz="half" idx="10"/>
          </p:nvPr>
        </p:nvSpPr>
        <p:spPr/>
        <p:txBody>
          <a:bodyPr/>
          <a:lstStyle/>
          <a:p>
            <a:fld id="{CBCF494E-6553-48BB-87C9-F7998ED5235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80</a:t>
            </a:fld>
            <a:endParaRPr lang="en-US"/>
          </a:p>
        </p:txBody>
      </p:sp>
    </p:spTree>
    <p:extLst>
      <p:ext uri="{BB962C8B-B14F-4D97-AF65-F5344CB8AC3E}">
        <p14:creationId xmlns:p14="http://schemas.microsoft.com/office/powerpoint/2010/main" val="40840676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During mealtime insulin intensification, the patient continues to receive basal insulin therapy but also administers a rapid-acting insulin at the largest meal of the day to manage glucose excursions after meals. </a:t>
            </a:r>
          </a:p>
        </p:txBody>
      </p:sp>
      <p:sp>
        <p:nvSpPr>
          <p:cNvPr id="4" name="Date Placeholder 3"/>
          <p:cNvSpPr>
            <a:spLocks noGrp="1"/>
          </p:cNvSpPr>
          <p:nvPr>
            <p:ph type="dt" sz="half" idx="10"/>
          </p:nvPr>
        </p:nvSpPr>
        <p:spPr/>
        <p:txBody>
          <a:bodyPr/>
          <a:lstStyle/>
          <a:p>
            <a:fld id="{F25594AD-B5D1-4063-A379-ACCE267EDA47}"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81</a:t>
            </a:fld>
            <a:endParaRPr lang="en-US"/>
          </a:p>
        </p:txBody>
      </p:sp>
    </p:spTree>
    <p:extLst>
      <p:ext uri="{BB962C8B-B14F-4D97-AF65-F5344CB8AC3E}">
        <p14:creationId xmlns:p14="http://schemas.microsoft.com/office/powerpoint/2010/main" val="23310453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88188" cy="445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59632" y="4725144"/>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7B97EFD-25A2-4C0C-A293-78D32D5E263C}"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82</a:t>
            </a:fld>
            <a:endParaRPr lang="en-US"/>
          </a:p>
        </p:txBody>
      </p:sp>
    </p:spTree>
    <p:extLst>
      <p:ext uri="{BB962C8B-B14F-4D97-AF65-F5344CB8AC3E}">
        <p14:creationId xmlns:p14="http://schemas.microsoft.com/office/powerpoint/2010/main" val="21502433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033463"/>
            <a:ext cx="44672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4140613" y="3295252"/>
                <a:ext cx="862774" cy="27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m:t>
                      </m:r>
                      <m:r>
                        <a:rPr lang="en-US" i="1" smtClean="0">
                          <a:latin typeface="Cambria Math"/>
                        </a:rPr>
                        <m:t>=</m:t>
                      </m:r>
                      <m:r>
                        <a:rPr lang="el-GR" i="1" smtClean="0">
                          <a:latin typeface="Cambria Math"/>
                        </a:rPr>
                        <m:t>𝜋</m:t>
                      </m:r>
                      <m:sSup>
                        <m:sSupPr>
                          <m:ctrlPr>
                            <a:rPr lang="en-US" i="1" smtClean="0">
                              <a:latin typeface="Cambria Math"/>
                            </a:rPr>
                          </m:ctrlPr>
                        </m:sSupPr>
                        <m:e>
                          <m:r>
                            <a:rPr lang="en-US" i="1" smtClean="0">
                              <a:latin typeface="Cambria Math"/>
                            </a:rPr>
                            <m:t>𝑟</m:t>
                          </m:r>
                        </m:e>
                        <m:sup>
                          <m:r>
                            <a:rPr lang="en-US" i="1" smtClean="0">
                              <a:latin typeface="Cambria Math"/>
                            </a:rPr>
                            <m:t>2</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140613" y="3295252"/>
                <a:ext cx="862774" cy="274320"/>
              </a:xfrm>
              <a:prstGeom prst="rect">
                <a:avLst/>
              </a:prstGeom>
              <a:blipFill rotWithShape="1">
                <a:blip r:embed="rId3"/>
                <a:stretch>
                  <a:fillRect r="-10563" b="-24444"/>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40CE2D5E-D4B0-462A-998C-7ECB32254440}" type="datetime1">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973B0-3EAE-40F6-8965-3A0BB870469C}" type="slidenum">
              <a:rPr lang="en-US" smtClean="0"/>
              <a:pPr/>
              <a:t>83</a:t>
            </a:fld>
            <a:endParaRPr lang="en-US"/>
          </a:p>
        </p:txBody>
      </p:sp>
    </p:spTree>
    <p:extLst>
      <p:ext uri="{BB962C8B-B14F-4D97-AF65-F5344CB8AC3E}">
        <p14:creationId xmlns:p14="http://schemas.microsoft.com/office/powerpoint/2010/main" val="28432293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a:t>
            </a:r>
            <a:r>
              <a:rPr lang="en-US" dirty="0" smtClean="0"/>
              <a:t>t </a:t>
            </a:r>
            <a:r>
              <a:rPr lang="en-US" dirty="0"/>
              <a:t>is important to check glucose levels just before the first bite of the meal and 2 hours after the meal to assess the effectiveness of the mealtime insulin and to provide guidance for further insulin titration</a:t>
            </a:r>
            <a:r>
              <a:rPr lang="en-US" dirty="0" smtClean="0"/>
              <a:t>.</a:t>
            </a:r>
          </a:p>
          <a:p>
            <a:r>
              <a:rPr lang="en-US" dirty="0" smtClean="0"/>
              <a:t> </a:t>
            </a:r>
            <a:r>
              <a:rPr lang="en-US" dirty="0"/>
              <a:t>There is </a:t>
            </a:r>
            <a:r>
              <a:rPr lang="en-US" b="1" i="1" dirty="0">
                <a:solidFill>
                  <a:srgbClr val="FF0000"/>
                </a:solidFill>
              </a:rPr>
              <a:t>no absolute need </a:t>
            </a:r>
            <a:r>
              <a:rPr lang="en-US" dirty="0"/>
              <a:t>for carbohydrate counting with this method. </a:t>
            </a:r>
          </a:p>
        </p:txBody>
      </p:sp>
      <p:sp>
        <p:nvSpPr>
          <p:cNvPr id="4" name="Date Placeholder 3"/>
          <p:cNvSpPr>
            <a:spLocks noGrp="1"/>
          </p:cNvSpPr>
          <p:nvPr>
            <p:ph type="dt" sz="half" idx="10"/>
          </p:nvPr>
        </p:nvSpPr>
        <p:spPr/>
        <p:txBody>
          <a:bodyPr/>
          <a:lstStyle/>
          <a:p>
            <a:fld id="{F46F4B37-E4BE-4CE8-8DA3-5611315BB193}"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84</a:t>
            </a:fld>
            <a:endParaRPr lang="en-US"/>
          </a:p>
        </p:txBody>
      </p:sp>
    </p:spTree>
    <p:extLst>
      <p:ext uri="{BB962C8B-B14F-4D97-AF65-F5344CB8AC3E}">
        <p14:creationId xmlns:p14="http://schemas.microsoft.com/office/powerpoint/2010/main" val="4991271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t>
            </a:r>
            <a:r>
              <a:rPr lang="en-US" dirty="0" smtClean="0"/>
              <a:t>tepwise </a:t>
            </a:r>
            <a:r>
              <a:rPr lang="en-US" dirty="0"/>
              <a:t>approach to insulin intensification may lead to </a:t>
            </a:r>
            <a:r>
              <a:rPr lang="en-US" b="1" u="sng" dirty="0"/>
              <a:t>less hypoglycemia than premixed insulin</a:t>
            </a:r>
            <a:r>
              <a:rPr lang="en-US" dirty="0"/>
              <a:t>, </a:t>
            </a:r>
            <a:r>
              <a:rPr lang="en-US" i="1" dirty="0"/>
              <a:t>with similar proportions of patients achieving the glycemic control goal of HbA1c levels below 7%</a:t>
            </a:r>
            <a:r>
              <a:rPr lang="en-US" dirty="0"/>
              <a:t>, as well as lower blood glucose levels</a:t>
            </a:r>
            <a:r>
              <a:rPr lang="en-US" dirty="0" smtClean="0"/>
              <a:t>. </a:t>
            </a:r>
            <a:endParaRPr lang="en-US" dirty="0"/>
          </a:p>
        </p:txBody>
      </p:sp>
      <p:sp>
        <p:nvSpPr>
          <p:cNvPr id="4" name="Date Placeholder 3"/>
          <p:cNvSpPr>
            <a:spLocks noGrp="1"/>
          </p:cNvSpPr>
          <p:nvPr>
            <p:ph type="dt" sz="half" idx="10"/>
          </p:nvPr>
        </p:nvSpPr>
        <p:spPr/>
        <p:txBody>
          <a:bodyPr/>
          <a:lstStyle/>
          <a:p>
            <a:fld id="{C211B87A-795D-44E1-BDFC-DA75E075FE3B}"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85</a:t>
            </a:fld>
            <a:endParaRPr lang="en-US"/>
          </a:p>
        </p:txBody>
      </p:sp>
    </p:spTree>
    <p:extLst>
      <p:ext uri="{BB962C8B-B14F-4D97-AF65-F5344CB8AC3E}">
        <p14:creationId xmlns:p14="http://schemas.microsoft.com/office/powerpoint/2010/main" val="23031712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5763"/>
            <a:ext cx="8229600" cy="877163"/>
          </a:xfrm>
        </p:spPr>
        <p:txBody>
          <a:bodyPr>
            <a:normAutofit fontScale="90000"/>
          </a:bodyPr>
          <a:lstStyle/>
          <a:p>
            <a:r>
              <a:rPr lang="en-US" dirty="0" smtClean="0"/>
              <a:t>Another option for intensifying a basal regimen </a:t>
            </a:r>
            <a:endParaRPr lang="en-US" dirty="0"/>
          </a:p>
        </p:txBody>
      </p:sp>
      <p:sp>
        <p:nvSpPr>
          <p:cNvPr id="4" name="Content Placeholder 3"/>
          <p:cNvSpPr>
            <a:spLocks noGrp="1"/>
          </p:cNvSpPr>
          <p:nvPr>
            <p:ph idx="1"/>
          </p:nvPr>
        </p:nvSpPr>
        <p:spPr>
          <a:xfrm>
            <a:off x="457200" y="1701800"/>
            <a:ext cx="8229600" cy="2996974"/>
          </a:xfrm>
        </p:spPr>
        <p:txBody>
          <a:bodyPr>
            <a:normAutofit fontScale="85000" lnSpcReduction="20000"/>
          </a:bodyPr>
          <a:lstStyle/>
          <a:p>
            <a:pPr>
              <a:lnSpc>
                <a:spcPct val="150000"/>
              </a:lnSpc>
            </a:pPr>
            <a:r>
              <a:rPr lang="en-US" dirty="0" smtClean="0"/>
              <a:t>Is to add a dose of a rapid-acting analogue with the biggest meal, e.g., a dose of 0.1 U/kg (6 U is a good approximation).</a:t>
            </a:r>
          </a:p>
          <a:p>
            <a:pPr>
              <a:lnSpc>
                <a:spcPct val="150000"/>
              </a:lnSpc>
            </a:pPr>
            <a:r>
              <a:rPr lang="en-US" dirty="0" smtClean="0"/>
              <a:t>The basal insulin dose may need to be decreased by an equivalent amount</a:t>
            </a:r>
            <a:endParaRPr lang="en-US" dirty="0"/>
          </a:p>
        </p:txBody>
      </p:sp>
      <p:sp>
        <p:nvSpPr>
          <p:cNvPr id="2" name="Slide Number Placeholder 1"/>
          <p:cNvSpPr>
            <a:spLocks noGrp="1"/>
          </p:cNvSpPr>
          <p:nvPr>
            <p:ph type="sldNum" sz="quarter" idx="12"/>
          </p:nvPr>
        </p:nvSpPr>
        <p:spPr/>
        <p:txBody>
          <a:bodyPr/>
          <a:lstStyle/>
          <a:p>
            <a:pPr>
              <a:defRPr/>
            </a:pPr>
            <a:fld id="{A7CA62F1-1A63-4CB7-9956-ED4B666A983F}" type="slidenum">
              <a:rPr lang="fr-FR" smtClean="0"/>
              <a:pPr>
                <a:defRPr/>
              </a:pPr>
              <a:t>86</a:t>
            </a:fld>
            <a:endParaRPr lang="fr-FR"/>
          </a:p>
        </p:txBody>
      </p:sp>
      <p:sp>
        <p:nvSpPr>
          <p:cNvPr id="5" name="Date Placeholder 4"/>
          <p:cNvSpPr>
            <a:spLocks noGrp="1"/>
          </p:cNvSpPr>
          <p:nvPr>
            <p:ph type="dt" sz="half" idx="10"/>
          </p:nvPr>
        </p:nvSpPr>
        <p:spPr/>
        <p:txBody>
          <a:bodyPr/>
          <a:lstStyle/>
          <a:p>
            <a:fld id="{72788503-D4E4-40C1-967B-E7CC19C3BDDA}"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8380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3FB3DC40-7E13-4822-BC65-FBC8837C912E}" type="slidenum">
              <a:rPr lang="fr-FR" smtClean="0"/>
              <a:pPr/>
              <a:t>87</a:t>
            </a:fld>
            <a:endParaRPr lang="fr-FR" smtClean="0"/>
          </a:p>
        </p:txBody>
      </p:sp>
      <p:sp>
        <p:nvSpPr>
          <p:cNvPr id="71683" name="Rectangle 2"/>
          <p:cNvSpPr>
            <a:spLocks noGrp="1" noChangeArrowheads="1"/>
          </p:cNvSpPr>
          <p:nvPr>
            <p:ph type="title"/>
          </p:nvPr>
        </p:nvSpPr>
        <p:spPr/>
        <p:txBody>
          <a:bodyPr>
            <a:normAutofit fontScale="90000"/>
          </a:bodyPr>
          <a:lstStyle/>
          <a:p>
            <a:pPr eaLnBrk="1" hangingPunct="1"/>
            <a:r>
              <a:rPr lang="en-US" smtClean="0"/>
              <a:t>Initiation &amp; titration of prandial insulin</a:t>
            </a:r>
          </a:p>
        </p:txBody>
      </p:sp>
      <p:sp>
        <p:nvSpPr>
          <p:cNvPr id="71684" name="Rectangle 3"/>
          <p:cNvSpPr>
            <a:spLocks noGrp="1" noChangeArrowheads="1"/>
          </p:cNvSpPr>
          <p:nvPr>
            <p:ph type="body" idx="1"/>
          </p:nvPr>
        </p:nvSpPr>
        <p:spPr>
          <a:xfrm>
            <a:off x="457200" y="1701800"/>
            <a:ext cx="8229600" cy="2378075"/>
          </a:xfrm>
        </p:spPr>
        <p:txBody>
          <a:bodyPr>
            <a:normAutofit fontScale="77500" lnSpcReduction="20000"/>
          </a:bodyPr>
          <a:lstStyle/>
          <a:p>
            <a:pPr eaLnBrk="1" hangingPunct="1">
              <a:spcBef>
                <a:spcPct val="100000"/>
              </a:spcBef>
            </a:pPr>
            <a:r>
              <a:rPr lang="en-US" smtClean="0"/>
              <a:t>Can usually begin with ~4 units</a:t>
            </a:r>
          </a:p>
          <a:p>
            <a:pPr eaLnBrk="1" hangingPunct="1">
              <a:spcBef>
                <a:spcPct val="100000"/>
              </a:spcBef>
            </a:pPr>
            <a:r>
              <a:rPr lang="en-US" smtClean="0"/>
              <a:t>Adjust by 2 units every 3 days </a:t>
            </a:r>
            <a:r>
              <a:rPr lang="en-US" smtClean="0">
                <a:solidFill>
                  <a:srgbClr val="FFFF00"/>
                </a:solidFill>
              </a:rPr>
              <a:t>until plasma glucose</a:t>
            </a:r>
            <a:br>
              <a:rPr lang="en-US" smtClean="0">
                <a:solidFill>
                  <a:srgbClr val="FFFF00"/>
                </a:solidFill>
              </a:rPr>
            </a:br>
            <a:r>
              <a:rPr lang="en-US" smtClean="0">
                <a:solidFill>
                  <a:srgbClr val="FFFF00"/>
                </a:solidFill>
              </a:rPr>
              <a:t>is in range</a:t>
            </a:r>
          </a:p>
          <a:p>
            <a:pPr eaLnBrk="1" hangingPunct="1">
              <a:spcBef>
                <a:spcPct val="100000"/>
              </a:spcBef>
            </a:pPr>
            <a:r>
              <a:rPr lang="en-US" smtClean="0"/>
              <a:t>When prandial insulin is started, insulin secretagogues (SU or glinides) should be discontinued</a:t>
            </a:r>
          </a:p>
        </p:txBody>
      </p:sp>
      <p:sp>
        <p:nvSpPr>
          <p:cNvPr id="71685"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a:t>Nathan DM</a:t>
            </a:r>
            <a:r>
              <a:rPr lang="da-DK" sz="1000" i="1"/>
              <a:t>, et al. </a:t>
            </a:r>
            <a:r>
              <a:rPr lang="fr-FR" sz="1000" i="1"/>
              <a:t>Diabetes Care </a:t>
            </a:r>
            <a:r>
              <a:rPr lang="fr-FR" sz="1000"/>
              <a:t>2009;32 193-203</a:t>
            </a:r>
            <a:r>
              <a:rPr lang="en-GB" sz="1000" i="1"/>
              <a:t>.</a:t>
            </a:r>
            <a:endParaRPr lang="it-IT" sz="1000">
              <a:ea typeface="Arial Unicode MS" pitchFamily="34" charset="-128"/>
              <a:cs typeface="Arial Unicode MS" pitchFamily="34" charset="-128"/>
            </a:endParaRPr>
          </a:p>
        </p:txBody>
      </p:sp>
      <p:sp>
        <p:nvSpPr>
          <p:cNvPr id="2" name="Date Placeholder 1"/>
          <p:cNvSpPr>
            <a:spLocks noGrp="1"/>
          </p:cNvSpPr>
          <p:nvPr>
            <p:ph type="dt" sz="half" idx="10"/>
          </p:nvPr>
        </p:nvSpPr>
        <p:spPr/>
        <p:txBody>
          <a:bodyPr/>
          <a:lstStyle/>
          <a:p>
            <a:fld id="{BCFD8CED-0688-4036-B90E-4DB33F25EC70}" type="datetime1">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587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B728F124-D3BC-4BED-9803-7A61D6954DE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88</a:t>
            </a:fld>
            <a:endParaRPr lang="en-US"/>
          </a:p>
        </p:txBody>
      </p:sp>
    </p:spTree>
    <p:extLst>
      <p:ext uri="{BB962C8B-B14F-4D97-AF65-F5344CB8AC3E}">
        <p14:creationId xmlns:p14="http://schemas.microsoft.com/office/powerpoint/2010/main" val="34464234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16632"/>
            <a:ext cx="9069387" cy="662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403648" y="4365104"/>
            <a:ext cx="1296144" cy="72008"/>
          </a:xfrm>
          <a:prstGeom prst="right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80312" y="4221088"/>
            <a:ext cx="648072"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BE49DE4-AF0E-4516-88E6-96C3F341099A}"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89</a:t>
            </a:fld>
            <a:endParaRPr lang="en-US"/>
          </a:p>
        </p:txBody>
      </p:sp>
    </p:spTree>
    <p:extLst>
      <p:ext uri="{BB962C8B-B14F-4D97-AF65-F5344CB8AC3E}">
        <p14:creationId xmlns:p14="http://schemas.microsoft.com/office/powerpoint/2010/main" val="5299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642910" y="1357298"/>
            <a:ext cx="8229600" cy="4525963"/>
          </a:xfrm>
        </p:spPr>
        <p:txBody>
          <a:bodyPr>
            <a:normAutofit fontScale="85000" lnSpcReduction="20000"/>
          </a:bodyPr>
          <a:lstStyle/>
          <a:p>
            <a:pPr>
              <a:defRPr/>
            </a:pPr>
            <a:r>
              <a:rPr lang="en-GB" dirty="0" smtClean="0"/>
              <a:t>A 58- year- old women comes to see you for diabetes review. She has had type 2 diabetes for </a:t>
            </a:r>
            <a:r>
              <a:rPr lang="en-GB" dirty="0" smtClean="0">
                <a:solidFill>
                  <a:srgbClr val="FFFF00"/>
                </a:solidFill>
              </a:rPr>
              <a:t>8</a:t>
            </a:r>
            <a:r>
              <a:rPr lang="en-GB" dirty="0" smtClean="0">
                <a:solidFill>
                  <a:srgbClr val="FF0000"/>
                </a:solidFill>
              </a:rPr>
              <a:t> </a:t>
            </a:r>
            <a:r>
              <a:rPr lang="en-GB" dirty="0" smtClean="0"/>
              <a:t>years. She attended the local T2DM education programme at diagnosis.</a:t>
            </a:r>
          </a:p>
          <a:p>
            <a:pPr>
              <a:defRPr/>
            </a:pPr>
            <a:r>
              <a:rPr lang="en-GB" dirty="0" smtClean="0"/>
              <a:t>Despite lifestyle modification, her BMI is </a:t>
            </a:r>
            <a:r>
              <a:rPr lang="en-GB" dirty="0" smtClean="0">
                <a:solidFill>
                  <a:srgbClr val="FFFF00"/>
                </a:solidFill>
              </a:rPr>
              <a:t>28</a:t>
            </a:r>
          </a:p>
          <a:p>
            <a:pPr>
              <a:defRPr/>
            </a:pPr>
            <a:r>
              <a:rPr lang="en-GB" dirty="0" smtClean="0"/>
              <a:t>She is taking MFN 2g /daily ,  </a:t>
            </a:r>
            <a:r>
              <a:rPr lang="en-GB" dirty="0" err="1" smtClean="0"/>
              <a:t>Gliclazide</a:t>
            </a:r>
            <a:r>
              <a:rPr lang="en-GB" dirty="0" smtClean="0"/>
              <a:t> 320 mg/daily (good compliance) , </a:t>
            </a:r>
            <a:r>
              <a:rPr lang="en-GB" dirty="0" err="1" smtClean="0"/>
              <a:t>atorvastatin</a:t>
            </a:r>
            <a:r>
              <a:rPr lang="en-GB" dirty="0" smtClean="0"/>
              <a:t> 20 mg and ASA 80 mg</a:t>
            </a:r>
          </a:p>
          <a:p>
            <a:pPr>
              <a:defRPr/>
            </a:pPr>
            <a:r>
              <a:rPr lang="en-GB" dirty="0" smtClean="0"/>
              <a:t>FBS 155 mg/dl ,HbA1c </a:t>
            </a:r>
            <a:r>
              <a:rPr lang="en-GB" dirty="0" smtClean="0">
                <a:solidFill>
                  <a:srgbClr val="FFFF00"/>
                </a:solidFill>
              </a:rPr>
              <a:t>8.5%</a:t>
            </a:r>
            <a:r>
              <a:rPr lang="en-GB" dirty="0" smtClean="0">
                <a:solidFill>
                  <a:srgbClr val="FF0000"/>
                </a:solidFill>
              </a:rPr>
              <a:t> , </a:t>
            </a:r>
            <a:r>
              <a:rPr lang="en-GB" dirty="0" smtClean="0"/>
              <a:t>SMBG ?</a:t>
            </a:r>
          </a:p>
          <a:p>
            <a:pPr>
              <a:defRPr/>
            </a:pPr>
            <a:r>
              <a:rPr lang="en-GB" dirty="0" smtClean="0"/>
              <a:t>No </a:t>
            </a:r>
            <a:r>
              <a:rPr lang="en-GB" dirty="0" err="1" smtClean="0"/>
              <a:t>microalbuminuria</a:t>
            </a:r>
            <a:r>
              <a:rPr lang="en-GB" dirty="0" smtClean="0"/>
              <a:t> , beginning of retinopathy, no cardiovascular complication</a:t>
            </a:r>
          </a:p>
          <a:p>
            <a:pPr>
              <a:defRPr/>
            </a:pPr>
            <a:r>
              <a:rPr lang="en-GB" dirty="0" smtClean="0"/>
              <a:t>BP= 125/75 mmHg</a:t>
            </a:r>
          </a:p>
        </p:txBody>
      </p:sp>
      <p:sp>
        <p:nvSpPr>
          <p:cNvPr id="2" name="Date Placeholder 1"/>
          <p:cNvSpPr>
            <a:spLocks noGrp="1"/>
          </p:cNvSpPr>
          <p:nvPr>
            <p:ph type="dt" sz="half" idx="10"/>
          </p:nvPr>
        </p:nvSpPr>
        <p:spPr/>
        <p:txBody>
          <a:bodyPr/>
          <a:lstStyle/>
          <a:p>
            <a:fld id="{745B4CB7-1D25-4B5B-8F29-5C6A848A2B04}"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9</a:t>
            </a:fld>
            <a:endParaRPr lang="en-US"/>
          </a:p>
        </p:txBody>
      </p:sp>
    </p:spTree>
    <p:custDataLst>
      <p:tags r:id="rId1"/>
    </p:custDataLst>
    <p:extLst>
      <p:ext uri="{BB962C8B-B14F-4D97-AF65-F5344CB8AC3E}">
        <p14:creationId xmlns:p14="http://schemas.microsoft.com/office/powerpoint/2010/main" val="95860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7708873">
            <a:off x="5124918" y="1213982"/>
            <a:ext cx="719796" cy="3605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9576671">
            <a:off x="3459744" y="2777636"/>
            <a:ext cx="883709" cy="38714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87824" y="3933056"/>
            <a:ext cx="3096344" cy="1754326"/>
          </a:xfrm>
          <a:prstGeom prst="rect">
            <a:avLst/>
          </a:prstGeom>
          <a:noFill/>
        </p:spPr>
        <p:txBody>
          <a:bodyPr wrap="square" rtlCol="0">
            <a:spAutoFit/>
          </a:bodyPr>
          <a:lstStyle/>
          <a:p>
            <a:r>
              <a:rPr lang="en-US" dirty="0">
                <a:solidFill>
                  <a:srgbClr val="FF0000"/>
                </a:solidFill>
              </a:rPr>
              <a:t>serious omission not</a:t>
            </a:r>
          </a:p>
          <a:p>
            <a:r>
              <a:rPr lang="en-US" dirty="0">
                <a:solidFill>
                  <a:srgbClr val="FF0000"/>
                </a:solidFill>
              </a:rPr>
              <a:t>to include a self-mixed/split regimen </a:t>
            </a:r>
            <a:r>
              <a:rPr lang="en-US" dirty="0" smtClean="0">
                <a:solidFill>
                  <a:srgbClr val="FF0000"/>
                </a:solidFill>
              </a:rPr>
              <a:t>as insulin </a:t>
            </a:r>
            <a:r>
              <a:rPr lang="en-US" dirty="0">
                <a:solidFill>
                  <a:srgbClr val="FF0000"/>
                </a:solidFill>
              </a:rPr>
              <a:t>treatment for type 2 </a:t>
            </a:r>
            <a:r>
              <a:rPr lang="en-US" dirty="0" smtClean="0">
                <a:solidFill>
                  <a:srgbClr val="FF0000"/>
                </a:solidFill>
              </a:rPr>
              <a:t>diabetic patients </a:t>
            </a:r>
            <a:r>
              <a:rPr lang="en-US" dirty="0">
                <a:solidFill>
                  <a:srgbClr val="FF0000"/>
                </a:solidFill>
              </a:rPr>
              <a:t>in the </a:t>
            </a:r>
            <a:r>
              <a:rPr lang="en-US" dirty="0" smtClean="0">
                <a:solidFill>
                  <a:srgbClr val="FF0000"/>
                </a:solidFill>
              </a:rPr>
              <a:t>ADA/EASD recommendations</a:t>
            </a:r>
            <a:endParaRPr lang="en-US" dirty="0">
              <a:solidFill>
                <a:srgbClr val="FF0000"/>
              </a:solidFill>
            </a:endParaRPr>
          </a:p>
        </p:txBody>
      </p:sp>
      <p:sp>
        <p:nvSpPr>
          <p:cNvPr id="5" name="Date Placeholder 4"/>
          <p:cNvSpPr>
            <a:spLocks noGrp="1"/>
          </p:cNvSpPr>
          <p:nvPr>
            <p:ph type="dt" sz="half" idx="10"/>
          </p:nvPr>
        </p:nvSpPr>
        <p:spPr/>
        <p:txBody>
          <a:bodyPr/>
          <a:lstStyle/>
          <a:p>
            <a:fld id="{31576A27-844B-4D99-80FF-A98E1B635668}" type="datetime1">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90</a:t>
            </a:fld>
            <a:endParaRPr lang="en-US"/>
          </a:p>
        </p:txBody>
      </p:sp>
    </p:spTree>
    <p:extLst>
      <p:ext uri="{BB962C8B-B14F-4D97-AF65-F5344CB8AC3E}">
        <p14:creationId xmlns:p14="http://schemas.microsoft.com/office/powerpoint/2010/main" val="7724691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4032448" cy="230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9"/>
            <a:ext cx="7848872"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60032" y="3567498"/>
            <a:ext cx="4032448" cy="1754326"/>
          </a:xfrm>
          <a:prstGeom prst="rect">
            <a:avLst/>
          </a:prstGeom>
        </p:spPr>
        <p:txBody>
          <a:bodyPr wrap="square">
            <a:spAutoFit/>
          </a:bodyPr>
          <a:lstStyle/>
          <a:p>
            <a:r>
              <a:rPr lang="en-US" dirty="0"/>
              <a:t>I</a:t>
            </a:r>
            <a:r>
              <a:rPr lang="en-US" dirty="0" smtClean="0"/>
              <a:t>n </a:t>
            </a:r>
            <a:r>
              <a:rPr lang="en-US" dirty="0"/>
              <a:t>a more </a:t>
            </a:r>
            <a:r>
              <a:rPr lang="en-US" dirty="0" smtClean="0"/>
              <a:t>recent head-to-head </a:t>
            </a:r>
            <a:r>
              <a:rPr lang="en-US" dirty="0"/>
              <a:t>comparison between </a:t>
            </a:r>
            <a:r>
              <a:rPr lang="en-US" dirty="0" err="1"/>
              <a:t>selfmixed</a:t>
            </a:r>
            <a:r>
              <a:rPr lang="en-US" dirty="0" smtClean="0"/>
              <a:t>/ split </a:t>
            </a:r>
            <a:r>
              <a:rPr lang="en-US" dirty="0"/>
              <a:t>and basal/bolus </a:t>
            </a:r>
            <a:r>
              <a:rPr lang="en-US" dirty="0" smtClean="0"/>
              <a:t>insulin regimens </a:t>
            </a:r>
            <a:r>
              <a:rPr lang="en-US" dirty="0"/>
              <a:t>in hospitalized patients, the</a:t>
            </a:r>
          </a:p>
          <a:p>
            <a:r>
              <a:rPr lang="en-US" dirty="0"/>
              <a:t>glycemic responses were virtually</a:t>
            </a:r>
          </a:p>
          <a:p>
            <a:r>
              <a:rPr lang="en-US" dirty="0"/>
              <a:t>identical </a:t>
            </a:r>
            <a:r>
              <a:rPr lang="en-US" dirty="0" smtClean="0"/>
              <a:t> </a:t>
            </a:r>
            <a:endParaRPr lang="en-US" dirty="0"/>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126821"/>
            <a:ext cx="1728192" cy="59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1EB94CC5-7087-49B1-8C6F-850635196CB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91</a:t>
            </a:fld>
            <a:endParaRPr lang="en-US"/>
          </a:p>
        </p:txBody>
      </p:sp>
    </p:spTree>
    <p:extLst>
      <p:ext uri="{BB962C8B-B14F-4D97-AF65-F5344CB8AC3E}">
        <p14:creationId xmlns:p14="http://schemas.microsoft.com/office/powerpoint/2010/main" val="26415554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regimens</a:t>
            </a:r>
            <a:endParaRPr lang="en-US" dirty="0"/>
          </a:p>
        </p:txBody>
      </p:sp>
      <p:sp>
        <p:nvSpPr>
          <p:cNvPr id="3" name="Content Placeholder 2"/>
          <p:cNvSpPr>
            <a:spLocks noGrp="1"/>
          </p:cNvSpPr>
          <p:nvPr>
            <p:ph idx="1"/>
          </p:nvPr>
        </p:nvSpPr>
        <p:spPr>
          <a:xfrm>
            <a:off x="0" y="1600200"/>
            <a:ext cx="9036496" cy="4525963"/>
          </a:xfrm>
        </p:spPr>
        <p:txBody>
          <a:bodyPr>
            <a:normAutofit fontScale="92500" lnSpcReduction="10000"/>
          </a:bodyPr>
          <a:lstStyle/>
          <a:p>
            <a:r>
              <a:rPr lang="en-US" sz="2800" dirty="0"/>
              <a:t>The most precise and flexible </a:t>
            </a:r>
            <a:r>
              <a:rPr lang="en-US" sz="2800" dirty="0" smtClean="0"/>
              <a:t>prandial coverage </a:t>
            </a:r>
            <a:r>
              <a:rPr lang="en-US" sz="2800" dirty="0"/>
              <a:t>is possible with </a:t>
            </a:r>
            <a:r>
              <a:rPr lang="en-US" sz="2800" dirty="0">
                <a:solidFill>
                  <a:srgbClr val="FFFF00"/>
                </a:solidFill>
              </a:rPr>
              <a:t>“</a:t>
            </a:r>
            <a:r>
              <a:rPr lang="en-US" sz="2800" dirty="0" smtClean="0">
                <a:solidFill>
                  <a:srgbClr val="FFFF00"/>
                </a:solidFill>
              </a:rPr>
              <a:t>basal-bolus</a:t>
            </a:r>
            <a:r>
              <a:rPr lang="en-US" sz="2800" dirty="0" smtClean="0"/>
              <a:t>” therapy</a:t>
            </a:r>
            <a:r>
              <a:rPr lang="en-US" sz="2800" dirty="0"/>
              <a:t>, involving the addition of </a:t>
            </a:r>
            <a:r>
              <a:rPr lang="en-US" sz="2800" dirty="0" err="1" smtClean="0"/>
              <a:t>premeal</a:t>
            </a:r>
            <a:r>
              <a:rPr lang="en-US" sz="2800" dirty="0"/>
              <a:t> </a:t>
            </a:r>
            <a:r>
              <a:rPr lang="en-US" sz="2800" dirty="0" smtClean="0"/>
              <a:t>rapid-acting </a:t>
            </a:r>
            <a:r>
              <a:rPr lang="en-US" sz="2800" dirty="0"/>
              <a:t>insulin analog to </a:t>
            </a:r>
            <a:r>
              <a:rPr lang="en-US" sz="2800" dirty="0" smtClean="0"/>
              <a:t>ongoing basal insulin</a:t>
            </a:r>
            <a:endParaRPr lang="en-US" sz="2800" dirty="0"/>
          </a:p>
          <a:p>
            <a:endParaRPr lang="en-US" sz="2800" dirty="0" smtClean="0"/>
          </a:p>
          <a:p>
            <a:r>
              <a:rPr lang="en-US" sz="2800" dirty="0"/>
              <a:t>A second, perhaps more </a:t>
            </a:r>
            <a:r>
              <a:rPr lang="en-US" sz="2800" dirty="0" smtClean="0"/>
              <a:t>convenient but </a:t>
            </a:r>
            <a:r>
              <a:rPr lang="en-US" sz="2800" dirty="0"/>
              <a:t>less adaptable method involves </a:t>
            </a:r>
            <a:r>
              <a:rPr lang="en-US" sz="2800" dirty="0">
                <a:solidFill>
                  <a:srgbClr val="FFFF00"/>
                </a:solidFill>
              </a:rPr>
              <a:t>“</a:t>
            </a:r>
            <a:r>
              <a:rPr lang="en-US" sz="2800" dirty="0" smtClean="0">
                <a:solidFill>
                  <a:srgbClr val="FFFF00"/>
                </a:solidFill>
              </a:rPr>
              <a:t>premixed” insulin</a:t>
            </a:r>
            <a:r>
              <a:rPr lang="en-US" sz="2800" dirty="0"/>
              <a:t>, consisting of a fixed </a:t>
            </a:r>
            <a:r>
              <a:rPr lang="en-US" sz="2800" dirty="0" smtClean="0"/>
              <a:t>combination of </a:t>
            </a:r>
            <a:r>
              <a:rPr lang="en-US" sz="2800" dirty="0"/>
              <a:t>an intermediate insulin </a:t>
            </a:r>
            <a:r>
              <a:rPr lang="en-US" sz="2800" dirty="0" smtClean="0"/>
              <a:t>with regular </a:t>
            </a:r>
            <a:r>
              <a:rPr lang="en-US" sz="2800" dirty="0"/>
              <a:t>insulin or a rapid </a:t>
            </a:r>
            <a:r>
              <a:rPr lang="en-US" sz="2800" dirty="0" smtClean="0"/>
              <a:t>analog</a:t>
            </a:r>
          </a:p>
          <a:p>
            <a:endParaRPr lang="en-US" sz="2800" dirty="0" smtClean="0"/>
          </a:p>
          <a:p>
            <a:r>
              <a:rPr lang="en-US" sz="2800" dirty="0"/>
              <a:t>In comparison with basal insulin alone, premixed regimens </a:t>
            </a:r>
            <a:r>
              <a:rPr lang="en-US" sz="2800" dirty="0" smtClean="0"/>
              <a:t>tend </a:t>
            </a:r>
            <a:r>
              <a:rPr lang="en-US" sz="2800" dirty="0"/>
              <a:t>to lower HbA1c to a </a:t>
            </a:r>
            <a:r>
              <a:rPr lang="en-US" sz="2800" dirty="0">
                <a:solidFill>
                  <a:srgbClr val="FFFF00"/>
                </a:solidFill>
              </a:rPr>
              <a:t>larger degree</a:t>
            </a:r>
            <a:r>
              <a:rPr lang="en-US" sz="2800" dirty="0"/>
              <a:t>, but often at the expense of slightly </a:t>
            </a:r>
            <a:r>
              <a:rPr lang="en-US" sz="2800" dirty="0">
                <a:solidFill>
                  <a:srgbClr val="FFFF00"/>
                </a:solidFill>
              </a:rPr>
              <a:t>more hypoglycemia and weight gain</a:t>
            </a:r>
          </a:p>
          <a:p>
            <a:endParaRPr lang="en-US" sz="2800" dirty="0"/>
          </a:p>
        </p:txBody>
      </p:sp>
      <p:sp>
        <p:nvSpPr>
          <p:cNvPr id="4" name="Date Placeholder 3"/>
          <p:cNvSpPr>
            <a:spLocks noGrp="1"/>
          </p:cNvSpPr>
          <p:nvPr>
            <p:ph type="dt" sz="half" idx="10"/>
          </p:nvPr>
        </p:nvSpPr>
        <p:spPr/>
        <p:txBody>
          <a:bodyPr/>
          <a:lstStyle/>
          <a:p>
            <a:fld id="{D7AE0B41-9796-4033-9D23-9164D26E70A5}"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92</a:t>
            </a:fld>
            <a:endParaRPr lang="en-US"/>
          </a:p>
        </p:txBody>
      </p:sp>
    </p:spTree>
    <p:extLst>
      <p:ext uri="{BB962C8B-B14F-4D97-AF65-F5344CB8AC3E}">
        <p14:creationId xmlns:p14="http://schemas.microsoft.com/office/powerpoint/2010/main" val="39007883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Premixed regimen</a:t>
            </a:r>
            <a:endParaRPr lang="en-US" dirty="0"/>
          </a:p>
        </p:txBody>
      </p:sp>
      <p:sp>
        <p:nvSpPr>
          <p:cNvPr id="3" name="Content Placeholder 2"/>
          <p:cNvSpPr>
            <a:spLocks noGrp="1"/>
          </p:cNvSpPr>
          <p:nvPr>
            <p:ph idx="1"/>
          </p:nvPr>
        </p:nvSpPr>
        <p:spPr/>
        <p:txBody>
          <a:bodyPr/>
          <a:lstStyle/>
          <a:p>
            <a:pPr marL="0" indent="0" algn="just">
              <a:spcAft>
                <a:spcPts val="1200"/>
              </a:spcAft>
            </a:pPr>
            <a:r>
              <a:rPr lang="en-US" dirty="0"/>
              <a:t>This strategy may be appropriate for certain patients who eat regularly and may be in need of a simplified approach beyond basal </a:t>
            </a:r>
            <a:r>
              <a:rPr lang="en-US" dirty="0" smtClean="0"/>
              <a:t>insulin</a:t>
            </a:r>
          </a:p>
          <a:p>
            <a:pPr marL="0" indent="0" algn="just">
              <a:spcAft>
                <a:spcPts val="1200"/>
              </a:spcAft>
            </a:pPr>
            <a:endParaRPr lang="en-US" dirty="0"/>
          </a:p>
          <a:p>
            <a:pPr marL="0" indent="0" algn="just">
              <a:spcAft>
                <a:spcPts val="1200"/>
              </a:spcAft>
            </a:pPr>
            <a:r>
              <a:rPr lang="en-US" dirty="0"/>
              <a:t>Disadvantages: inability to titrate the shorter- from the longer-acting component  </a:t>
            </a:r>
          </a:p>
          <a:p>
            <a:endParaRPr lang="en-US" dirty="0"/>
          </a:p>
        </p:txBody>
      </p:sp>
      <p:sp>
        <p:nvSpPr>
          <p:cNvPr id="4" name="Date Placeholder 3"/>
          <p:cNvSpPr>
            <a:spLocks noGrp="1"/>
          </p:cNvSpPr>
          <p:nvPr>
            <p:ph type="dt" sz="half" idx="10"/>
          </p:nvPr>
        </p:nvSpPr>
        <p:spPr/>
        <p:txBody>
          <a:bodyPr/>
          <a:lstStyle/>
          <a:p>
            <a:fld id="{D0022903-9D19-456E-9920-4983F3D1BCAF}"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93</a:t>
            </a:fld>
            <a:endParaRPr lang="en-US"/>
          </a:p>
        </p:txBody>
      </p:sp>
    </p:spTree>
    <p:extLst>
      <p:ext uri="{BB962C8B-B14F-4D97-AF65-F5344CB8AC3E}">
        <p14:creationId xmlns:p14="http://schemas.microsoft.com/office/powerpoint/2010/main" val="31095659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 of  premixed analogue</a:t>
            </a:r>
            <a:endParaRPr lang="en-US" dirty="0"/>
          </a:p>
        </p:txBody>
      </p:sp>
      <p:sp>
        <p:nvSpPr>
          <p:cNvPr id="3" name="Content Placeholder 2"/>
          <p:cNvSpPr>
            <a:spLocks noGrp="1"/>
          </p:cNvSpPr>
          <p:nvPr>
            <p:ph idx="1"/>
          </p:nvPr>
        </p:nvSpPr>
        <p:spPr/>
        <p:txBody>
          <a:bodyPr/>
          <a:lstStyle/>
          <a:p>
            <a:r>
              <a:rPr lang="en-US" dirty="0" smtClean="0"/>
              <a:t>No need for self mixing </a:t>
            </a:r>
          </a:p>
          <a:p>
            <a:r>
              <a:rPr lang="en-US" dirty="0" smtClean="0"/>
              <a:t>Minimizing dosing error</a:t>
            </a:r>
          </a:p>
          <a:p>
            <a:r>
              <a:rPr lang="en-US" dirty="0" smtClean="0"/>
              <a:t>Less injections (attractive alternative to basal bolus)</a:t>
            </a:r>
          </a:p>
          <a:p>
            <a:pPr marL="342900" lvl="1" indent="-342900">
              <a:buFont typeface="Arial" pitchFamily="34" charset="0"/>
              <a:buChar char="•"/>
            </a:pPr>
            <a:r>
              <a:rPr lang="en-US" sz="3300" dirty="0" smtClean="0"/>
              <a:t>Dosing immediately before or after meal</a:t>
            </a:r>
          </a:p>
          <a:p>
            <a:pPr marL="342900" lvl="1" indent="-342900">
              <a:buFont typeface="Arial" pitchFamily="34" charset="0"/>
              <a:buChar char="•"/>
            </a:pPr>
            <a:r>
              <a:rPr lang="en-US" sz="3300" dirty="0" smtClean="0"/>
              <a:t>Less flexibility</a:t>
            </a:r>
          </a:p>
          <a:p>
            <a:pPr marL="342900" lvl="1" indent="-342900">
              <a:buFont typeface="Arial" pitchFamily="34" charset="0"/>
              <a:buChar char="•"/>
            </a:pPr>
            <a:r>
              <a:rPr lang="en-US" sz="3300" dirty="0" smtClean="0">
                <a:solidFill>
                  <a:srgbClr val="FFFF00"/>
                </a:solidFill>
              </a:rPr>
              <a:t>cost</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331A3C52-961C-4DE4-8F35-D017F9C71B14}"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94</a:t>
            </a:fld>
            <a:endParaRPr lang="en-US"/>
          </a:p>
        </p:txBody>
      </p:sp>
    </p:spTree>
    <p:extLst>
      <p:ext uri="{BB962C8B-B14F-4D97-AF65-F5344CB8AC3E}">
        <p14:creationId xmlns:p14="http://schemas.microsoft.com/office/powerpoint/2010/main" val="3054561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 of premixed analogue</a:t>
            </a:r>
            <a:endParaRPr lang="en-US" b="1" dirty="0"/>
          </a:p>
        </p:txBody>
      </p:sp>
      <p:sp>
        <p:nvSpPr>
          <p:cNvPr id="3" name="Content Placeholder 2"/>
          <p:cNvSpPr>
            <a:spLocks noGrp="1"/>
          </p:cNvSpPr>
          <p:nvPr>
            <p:ph idx="1"/>
          </p:nvPr>
        </p:nvSpPr>
        <p:spPr/>
        <p:txBody>
          <a:bodyPr/>
          <a:lstStyle/>
          <a:p>
            <a:r>
              <a:rPr lang="en-US" dirty="0" smtClean="0"/>
              <a:t>Higher FPG</a:t>
            </a:r>
          </a:p>
          <a:p>
            <a:r>
              <a:rPr lang="en-US" dirty="0" smtClean="0"/>
              <a:t>Lower PPG</a:t>
            </a:r>
          </a:p>
          <a:p>
            <a:r>
              <a:rPr lang="en-US" dirty="0" smtClean="0"/>
              <a:t>Lower HbA1C</a:t>
            </a:r>
          </a:p>
          <a:p>
            <a:r>
              <a:rPr lang="en-US" dirty="0" smtClean="0"/>
              <a:t>More weight gain</a:t>
            </a:r>
          </a:p>
          <a:p>
            <a:r>
              <a:rPr lang="en-US" dirty="0" smtClean="0"/>
              <a:t>More </a:t>
            </a:r>
            <a:r>
              <a:rPr lang="en-US" dirty="0" err="1" smtClean="0"/>
              <a:t>minorhypoglycemia</a:t>
            </a:r>
            <a:endParaRPr lang="en-US" dirty="0" smtClean="0"/>
          </a:p>
          <a:p>
            <a:endParaRPr lang="en-US" dirty="0"/>
          </a:p>
        </p:txBody>
      </p:sp>
      <p:sp>
        <p:nvSpPr>
          <p:cNvPr id="4" name="Date Placeholder 3"/>
          <p:cNvSpPr>
            <a:spLocks noGrp="1"/>
          </p:cNvSpPr>
          <p:nvPr>
            <p:ph type="dt" sz="half" idx="10"/>
          </p:nvPr>
        </p:nvSpPr>
        <p:spPr/>
        <p:txBody>
          <a:bodyPr/>
          <a:lstStyle/>
          <a:p>
            <a:fld id="{77ED1C76-3D0A-4686-BD0D-32CEE2B9C675}"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95</a:t>
            </a:fld>
            <a:endParaRPr lang="en-US"/>
          </a:p>
        </p:txBody>
      </p:sp>
    </p:spTree>
    <p:extLst>
      <p:ext uri="{BB962C8B-B14F-4D97-AF65-F5344CB8AC3E}">
        <p14:creationId xmlns:p14="http://schemas.microsoft.com/office/powerpoint/2010/main" val="20968873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Conclusion</a:t>
            </a:r>
            <a:endParaRPr lang="en-US" sz="7200" b="1" dirty="0"/>
          </a:p>
        </p:txBody>
      </p:sp>
      <p:sp>
        <p:nvSpPr>
          <p:cNvPr id="3" name="Content Placeholder 2"/>
          <p:cNvSpPr>
            <a:spLocks noGrp="1"/>
          </p:cNvSpPr>
          <p:nvPr>
            <p:ph idx="1"/>
          </p:nvPr>
        </p:nvSpPr>
        <p:spPr>
          <a:xfrm>
            <a:off x="359024" y="2332037"/>
            <a:ext cx="8784976" cy="4525963"/>
          </a:xfrm>
        </p:spPr>
        <p:txBody>
          <a:bodyPr>
            <a:normAutofit/>
          </a:bodyPr>
          <a:lstStyle/>
          <a:p>
            <a:r>
              <a:rPr lang="en-US" sz="4800" dirty="0">
                <a:latin typeface="Calibri" pitchFamily="34" charset="0"/>
              </a:rPr>
              <a:t>Individualization of treatment is the cornerstone of </a:t>
            </a:r>
            <a:r>
              <a:rPr lang="en-US" sz="4800" dirty="0" smtClean="0">
                <a:latin typeface="Calibri" pitchFamily="34" charset="0"/>
              </a:rPr>
              <a:t>success</a:t>
            </a:r>
            <a:endParaRPr lang="en-US" sz="4800" dirty="0"/>
          </a:p>
        </p:txBody>
      </p:sp>
      <p:sp>
        <p:nvSpPr>
          <p:cNvPr id="4" name="Date Placeholder 3"/>
          <p:cNvSpPr>
            <a:spLocks noGrp="1"/>
          </p:cNvSpPr>
          <p:nvPr>
            <p:ph type="dt" sz="half" idx="10"/>
          </p:nvPr>
        </p:nvSpPr>
        <p:spPr/>
        <p:txBody>
          <a:bodyPr/>
          <a:lstStyle/>
          <a:p>
            <a:fld id="{15B1E139-C9B9-43BD-B8C6-A955F74C9E99}"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96</a:t>
            </a:fld>
            <a:endParaRPr lang="en-US"/>
          </a:p>
        </p:txBody>
      </p:sp>
    </p:spTree>
    <p:extLst>
      <p:ext uri="{BB962C8B-B14F-4D97-AF65-F5344CB8AC3E}">
        <p14:creationId xmlns:p14="http://schemas.microsoft.com/office/powerpoint/2010/main" val="31519123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470025"/>
          </a:xfrm>
        </p:spPr>
        <p:txBody>
          <a:bodyPr>
            <a:normAutofit/>
          </a:bodyPr>
          <a:lstStyle/>
          <a:p>
            <a:r>
              <a:rPr lang="en-US" sz="7200" b="1" dirty="0" smtClean="0"/>
              <a:t>Case Presentations</a:t>
            </a:r>
            <a:endParaRPr lang="en-US" sz="7200" b="1" dirty="0"/>
          </a:p>
        </p:txBody>
      </p:sp>
      <p:sp>
        <p:nvSpPr>
          <p:cNvPr id="3" name="Subtitle 2"/>
          <p:cNvSpPr>
            <a:spLocks noGrp="1"/>
          </p:cNvSpPr>
          <p:nvPr>
            <p:ph type="subTitle" idx="1"/>
          </p:nvPr>
        </p:nvSpPr>
        <p:spPr/>
        <p:txBody>
          <a:bodyPr>
            <a:normAutofit/>
          </a:bodyPr>
          <a:lstStyle/>
          <a:p>
            <a:endParaRPr lang="en-US" sz="2800" b="1" dirty="0" smtClean="0"/>
          </a:p>
        </p:txBody>
      </p:sp>
      <p:sp>
        <p:nvSpPr>
          <p:cNvPr id="4" name="Date Placeholder 3"/>
          <p:cNvSpPr>
            <a:spLocks noGrp="1"/>
          </p:cNvSpPr>
          <p:nvPr>
            <p:ph type="dt" sz="half" idx="10"/>
          </p:nvPr>
        </p:nvSpPr>
        <p:spPr/>
        <p:txBody>
          <a:bodyPr/>
          <a:lstStyle/>
          <a:p>
            <a:fld id="{6F8387A4-B363-4DCF-BDE6-D911B32BBA7A}"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97</a:t>
            </a:fld>
            <a:endParaRPr lang="en-US"/>
          </a:p>
        </p:txBody>
      </p:sp>
    </p:spTree>
    <p:extLst>
      <p:ext uri="{BB962C8B-B14F-4D97-AF65-F5344CB8AC3E}">
        <p14:creationId xmlns:p14="http://schemas.microsoft.com/office/powerpoint/2010/main" val="15308550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1</a:t>
            </a:r>
            <a:br>
              <a:rPr lang="en-US" dirty="0" smtClean="0"/>
            </a:br>
            <a:r>
              <a:rPr lang="en-US" dirty="0" smtClean="0"/>
              <a:t>Ms. </a:t>
            </a:r>
            <a:r>
              <a:rPr lang="en-US" dirty="0" err="1" smtClean="0"/>
              <a:t>Hosseini</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1BB53C6A-F7C5-48C4-8196-EF88A4AB5DB1}" type="datetime1">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98</a:t>
            </a:fld>
            <a:endParaRPr lang="en-US"/>
          </a:p>
        </p:txBody>
      </p:sp>
    </p:spTree>
    <p:extLst>
      <p:ext uri="{BB962C8B-B14F-4D97-AF65-F5344CB8AC3E}">
        <p14:creationId xmlns:p14="http://schemas.microsoft.com/office/powerpoint/2010/main" val="20369621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642910" y="1357298"/>
            <a:ext cx="8229600" cy="4525963"/>
          </a:xfrm>
        </p:spPr>
        <p:txBody>
          <a:bodyPr>
            <a:normAutofit fontScale="85000" lnSpcReduction="20000"/>
          </a:bodyPr>
          <a:lstStyle/>
          <a:p>
            <a:pPr>
              <a:defRPr/>
            </a:pPr>
            <a:r>
              <a:rPr lang="en-GB" dirty="0" smtClean="0"/>
              <a:t>A 58- year- old women comes to see you for diabetes review. She has had type 2 diabetes for </a:t>
            </a:r>
            <a:r>
              <a:rPr lang="en-GB" dirty="0" smtClean="0">
                <a:solidFill>
                  <a:srgbClr val="FFFF00"/>
                </a:solidFill>
              </a:rPr>
              <a:t>8</a:t>
            </a:r>
            <a:r>
              <a:rPr lang="en-GB" dirty="0" smtClean="0">
                <a:solidFill>
                  <a:srgbClr val="FF0000"/>
                </a:solidFill>
              </a:rPr>
              <a:t> </a:t>
            </a:r>
            <a:r>
              <a:rPr lang="en-GB" dirty="0" smtClean="0"/>
              <a:t>years. She attended the local T2DM education programme at diagnosis.</a:t>
            </a:r>
          </a:p>
          <a:p>
            <a:pPr>
              <a:defRPr/>
            </a:pPr>
            <a:r>
              <a:rPr lang="en-GB" dirty="0" smtClean="0"/>
              <a:t>Despite lifestyle modification, her BMI is </a:t>
            </a:r>
            <a:r>
              <a:rPr lang="en-GB" dirty="0" smtClean="0">
                <a:solidFill>
                  <a:srgbClr val="FFFF00"/>
                </a:solidFill>
              </a:rPr>
              <a:t>28</a:t>
            </a:r>
          </a:p>
          <a:p>
            <a:pPr>
              <a:defRPr/>
            </a:pPr>
            <a:r>
              <a:rPr lang="en-GB" dirty="0" smtClean="0"/>
              <a:t>She is taking MFN 2g /daily ,  </a:t>
            </a:r>
            <a:r>
              <a:rPr lang="en-GB" dirty="0" err="1" smtClean="0"/>
              <a:t>Gliclazide</a:t>
            </a:r>
            <a:r>
              <a:rPr lang="en-GB" dirty="0" smtClean="0"/>
              <a:t> 320 mg/daily (good compliance) , </a:t>
            </a:r>
            <a:r>
              <a:rPr lang="en-GB" dirty="0" err="1" smtClean="0"/>
              <a:t>atorvastatin</a:t>
            </a:r>
            <a:r>
              <a:rPr lang="en-GB" dirty="0" smtClean="0"/>
              <a:t> 20 mg and ASA 80 mg</a:t>
            </a:r>
          </a:p>
          <a:p>
            <a:pPr>
              <a:defRPr/>
            </a:pPr>
            <a:r>
              <a:rPr lang="en-GB" dirty="0" smtClean="0"/>
              <a:t>FBS 155 mg/dl ,HbA1c </a:t>
            </a:r>
            <a:r>
              <a:rPr lang="en-GB" dirty="0" smtClean="0">
                <a:solidFill>
                  <a:srgbClr val="FFFF00"/>
                </a:solidFill>
              </a:rPr>
              <a:t>8.5%</a:t>
            </a:r>
            <a:r>
              <a:rPr lang="en-GB" dirty="0" smtClean="0">
                <a:solidFill>
                  <a:srgbClr val="FF0000"/>
                </a:solidFill>
              </a:rPr>
              <a:t> , </a:t>
            </a:r>
            <a:r>
              <a:rPr lang="en-GB" dirty="0" smtClean="0"/>
              <a:t>SMBG ?</a:t>
            </a:r>
          </a:p>
          <a:p>
            <a:pPr>
              <a:defRPr/>
            </a:pPr>
            <a:r>
              <a:rPr lang="en-GB" dirty="0" smtClean="0"/>
              <a:t>No </a:t>
            </a:r>
            <a:r>
              <a:rPr lang="en-GB" dirty="0" err="1" smtClean="0"/>
              <a:t>microalbuminuria</a:t>
            </a:r>
            <a:r>
              <a:rPr lang="en-GB" dirty="0" smtClean="0"/>
              <a:t> , beginning of retinopathy, no cardiovascular complication</a:t>
            </a:r>
          </a:p>
          <a:p>
            <a:pPr>
              <a:defRPr/>
            </a:pPr>
            <a:r>
              <a:rPr lang="en-GB" dirty="0" smtClean="0"/>
              <a:t>BP= 125/75 mmHg</a:t>
            </a:r>
          </a:p>
        </p:txBody>
      </p:sp>
      <p:sp>
        <p:nvSpPr>
          <p:cNvPr id="2" name="Date Placeholder 1"/>
          <p:cNvSpPr>
            <a:spLocks noGrp="1"/>
          </p:cNvSpPr>
          <p:nvPr>
            <p:ph type="dt" sz="half" idx="10"/>
          </p:nvPr>
        </p:nvSpPr>
        <p:spPr/>
        <p:txBody>
          <a:bodyPr/>
          <a:lstStyle/>
          <a:p>
            <a:fld id="{7797009C-1F03-4062-94A5-A651E37171C9}" type="datetime1">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99</a:t>
            </a:fld>
            <a:endParaRPr lang="en-US"/>
          </a:p>
        </p:txBody>
      </p:sp>
    </p:spTree>
    <p:custDataLst>
      <p:tags r:id="rId1"/>
    </p:custDataLst>
    <p:extLst>
      <p:ext uri="{BB962C8B-B14F-4D97-AF65-F5344CB8AC3E}">
        <p14:creationId xmlns:p14="http://schemas.microsoft.com/office/powerpoint/2010/main" val="318200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SLIDEGUID" val="12D0606BC5C64EF7AC0EDFB2F5181683"/>
  <p:tag name="SLIDEID" val="12D0606BC5C64EF7AC0EDFB2F5181683"/>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What would you do next?"/>
  <p:tag name="ANSWERSALIAS" val="Arrange to review again in 12/12|smicln|Prescribe Gliclazide|smicln|Prescribe Pioglitazone|smicln|Prescribe Sitagliptin|smicln|Refer for Exenatide"/>
  <p:tag name="VALUES" val="Incorrect|smicln|Correct|smicln|Incorrect|smicln|Incorrect|smicln|Incorrect"/>
  <p:tag name="TOTALRESPONSES" val="5"/>
  <p:tag name="RESPONSECOUNT" val="5"/>
  <p:tag name="SLICED" val="False"/>
  <p:tag name="RESPONSES" val="1;2;2;3;2;"/>
  <p:tag name="CHARTSTRINGSTD" val="1 3 1 0 0"/>
  <p:tag name="CHARTSTRINGREV" val="0 0 1 3 1"/>
  <p:tag name="CHARTSTRINGSTDPER" val="0.2 0.6 0.2 0 0"/>
  <p:tag name="CHARTSTRINGREVPER" val="0 0 0.2 0.6 0.2"/>
  <p:tag name="RESPONSESGATHERED" val="False"/>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TEXTLENGTH" val="118"/>
  <p:tag name="FONTSIZE" val="32"/>
  <p:tag name="BULLETTYPE" val="ppBulletArabicPeriod"/>
  <p:tag name="ANSWERTEXT" val="Arrange to review again in 12/12&#10;Prescribe Gliclazide&#10;Prescribe Pioglitazone&#10;Prescribe Sitagliptin&#10;Refer for Exenatide"/>
  <p:tag name="OLDNUMANSWERS"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6282</TotalTime>
  <Words>4984</Words>
  <Application>Microsoft Office PowerPoint</Application>
  <PresentationFormat>On-screen Show (4:3)</PresentationFormat>
  <Paragraphs>829</Paragraphs>
  <Slides>132</Slides>
  <Notes>6</Notes>
  <HiddenSlides>13</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Office Theme</vt:lpstr>
      <vt:lpstr>PowerPoint Presentation</vt:lpstr>
      <vt:lpstr>Insulin Therapy in Type 2 Diabetes</vt:lpstr>
      <vt:lpstr>Outline</vt:lpstr>
      <vt:lpstr>Progressive beta cell damage</vt:lpstr>
      <vt:lpstr>Up to 50% loss of -cell function occurs before diagnosis </vt:lpstr>
      <vt:lpstr>PowerPoint Presentation</vt:lpstr>
      <vt:lpstr>Need for Insulin </vt:lpstr>
      <vt:lpstr>Goal achievement?</vt:lpstr>
      <vt:lpstr>History</vt:lpstr>
      <vt:lpstr>History</vt:lpstr>
      <vt:lpstr>ADA 2014</vt:lpstr>
      <vt:lpstr>ADA 2014</vt:lpstr>
      <vt:lpstr>ADA 2014</vt:lpstr>
      <vt:lpstr>PowerPoint Presentation</vt:lpstr>
      <vt:lpstr>Point to remember</vt:lpstr>
      <vt:lpstr>28.7 ×  9 − 46.7 = 211.6 ≈ 212 mg/dl</vt:lpstr>
      <vt:lpstr>Third line agent?</vt:lpstr>
      <vt:lpstr>Ideal Basal Insulin</vt:lpstr>
      <vt:lpstr>PowerPoint Presentation</vt:lpstr>
      <vt:lpstr>PowerPoint Presentation</vt:lpstr>
      <vt:lpstr>PowerPoint Presentation</vt:lpstr>
      <vt:lpstr>PowerPoint Presentation</vt:lpstr>
      <vt:lpstr>PowerPoint Presentation</vt:lpstr>
      <vt:lpstr>Premix insulins</vt:lpstr>
      <vt:lpstr>Formulation of premixes</vt:lpstr>
      <vt:lpstr>Premixed insulin:  Once, twice or three-times daily</vt:lpstr>
      <vt:lpstr>PowerPoint Presentation</vt:lpstr>
      <vt:lpstr>FPG or PPG?</vt:lpstr>
      <vt:lpstr>To normalise blood glucose both FPG and PPG must be reduced</vt:lpstr>
      <vt:lpstr>PowerPoint Presentation</vt:lpstr>
      <vt:lpstr>PowerPoint Presentation</vt:lpstr>
      <vt:lpstr>PowerPoint Presentation</vt:lpstr>
      <vt:lpstr>PowerPoint Presentation</vt:lpstr>
      <vt:lpstr>Key messages</vt:lpstr>
      <vt:lpstr>PowerPoint Presentation</vt:lpstr>
      <vt:lpstr>RCTs comparing basal and premixed insulin analogue regimens in previously insulin-naive patients with type 2 DM</vt:lpstr>
      <vt:lpstr>PowerPoint Presentation</vt:lpstr>
      <vt:lpstr>PowerPoint Presentation</vt:lpstr>
      <vt:lpstr>PowerPoint Presentation</vt:lpstr>
      <vt:lpstr>PowerPoint Presentation</vt:lpstr>
      <vt:lpstr>PowerPoint Presentation</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Unresolved issue</vt:lpstr>
      <vt:lpstr>PowerPoint Presentation</vt:lpstr>
      <vt:lpstr>PowerPoint Presentation</vt:lpstr>
      <vt:lpstr>Endpoint = HbA1c  </vt:lpstr>
      <vt:lpstr>Endpoint = FPG</vt:lpstr>
      <vt:lpstr>Endpoint = PPG</vt:lpstr>
      <vt:lpstr>Key messages</vt:lpstr>
      <vt:lpstr>PowerPoint Presentation</vt:lpstr>
      <vt:lpstr>PowerPoint Presentation</vt:lpstr>
      <vt:lpstr>PowerPoint Presentation</vt:lpstr>
      <vt:lpstr>Individualization of 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to Basal Insulin:  A Stepwise Approach </vt:lpstr>
      <vt:lpstr>PowerPoint Presentation</vt:lpstr>
      <vt:lpstr>PowerPoint Presentation</vt:lpstr>
      <vt:lpstr>PowerPoint Presentation</vt:lpstr>
      <vt:lpstr>PowerPoint Presentation</vt:lpstr>
      <vt:lpstr>PowerPoint Presentation</vt:lpstr>
      <vt:lpstr>Another option for intensifying a basal regimen </vt:lpstr>
      <vt:lpstr>Initiation &amp; titration of prandial insulin</vt:lpstr>
      <vt:lpstr>PowerPoint Presentation</vt:lpstr>
      <vt:lpstr>PowerPoint Presentation</vt:lpstr>
      <vt:lpstr>PowerPoint Presentation</vt:lpstr>
      <vt:lpstr>PowerPoint Presentation</vt:lpstr>
      <vt:lpstr>Insulin regimens</vt:lpstr>
      <vt:lpstr>Premixed regimen</vt:lpstr>
      <vt:lpstr>Pros and cons of  premixed analogue</vt:lpstr>
      <vt:lpstr>Pros and cons of premixed analogue</vt:lpstr>
      <vt:lpstr>Conclusion</vt:lpstr>
      <vt:lpstr>Case Presentations</vt:lpstr>
      <vt:lpstr>Case 1 Ms. Hosseini</vt:lpstr>
      <vt:lpstr>History</vt:lpstr>
      <vt:lpstr>What would you do next?</vt:lpstr>
      <vt:lpstr>Case 2 Mr. Mohamadi</vt:lpstr>
      <vt:lpstr>PowerPoint Presentation</vt:lpstr>
      <vt:lpstr>More information</vt:lpstr>
      <vt:lpstr>SMBG</vt:lpstr>
      <vt:lpstr>What is your recommendation?</vt:lpstr>
      <vt:lpstr>INITIATING INSULIN WITH PREMIXED ANALOGUES</vt:lpstr>
      <vt:lpstr>To start an analogue mix;</vt:lpstr>
      <vt:lpstr>Practical Strategy to Implement a Multi-Injection Insulin Regimens</vt:lpstr>
      <vt:lpstr>Case 3 Mr Ahmadi</vt:lpstr>
      <vt:lpstr>History</vt:lpstr>
      <vt:lpstr>History..</vt:lpstr>
      <vt:lpstr>SMBG</vt:lpstr>
      <vt:lpstr>What is your recommendation?</vt:lpstr>
      <vt:lpstr>Case 4 Mr. zare</vt:lpstr>
      <vt:lpstr>PowerPoint Presentation</vt:lpstr>
      <vt:lpstr>More information</vt:lpstr>
      <vt:lpstr>SMBG</vt:lpstr>
      <vt:lpstr>What would you do next?</vt:lpstr>
      <vt:lpstr>Case 5: Poorly Controlled Type 2 Diabetes on No Treatment</vt:lpstr>
      <vt:lpstr>Case 5: Poorly Controlled Type 2 Diabetes on No Treatment</vt:lpstr>
      <vt:lpstr>Case 5: Poorly Controlled Type 2 Diabetes on No Treatment</vt:lpstr>
      <vt:lpstr>Case 5: Poorly Controlled Type 2 Diabetes on No Treatment</vt:lpstr>
      <vt:lpstr>Case 6 </vt:lpstr>
      <vt:lpstr>Case 6  </vt:lpstr>
      <vt:lpstr>case6</vt:lpstr>
      <vt:lpstr>Case6</vt:lpstr>
      <vt:lpstr>Case6</vt:lpstr>
      <vt:lpstr>Case 7: Poorly Controlled Type 2 Diabetes on OHA </vt:lpstr>
      <vt:lpstr>Case 7: Poorly Controlled Type 2 Diabetes on OHA</vt:lpstr>
      <vt:lpstr>PowerPoint Presentation</vt:lpstr>
      <vt:lpstr>Conclusion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analouges</dc:title>
  <dc:creator>Dr.hadaegh</dc:creator>
  <cp:lastModifiedBy>DR</cp:lastModifiedBy>
  <cp:revision>282</cp:revision>
  <dcterms:created xsi:type="dcterms:W3CDTF">2008-11-15T20:04:54Z</dcterms:created>
  <dcterms:modified xsi:type="dcterms:W3CDTF">2014-01-11T07:02:19Z</dcterms:modified>
</cp:coreProperties>
</file>