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3" r:id="rId2"/>
  </p:sldMasterIdLst>
  <p:notesMasterIdLst>
    <p:notesMasterId r:id="rId46"/>
  </p:notesMasterIdLst>
  <p:sldIdLst>
    <p:sldId id="260" r:id="rId3"/>
    <p:sldId id="256" r:id="rId4"/>
    <p:sldId id="275" r:id="rId5"/>
    <p:sldId id="276" r:id="rId6"/>
    <p:sldId id="311" r:id="rId7"/>
    <p:sldId id="277" r:id="rId8"/>
    <p:sldId id="278" r:id="rId9"/>
    <p:sldId id="279" r:id="rId10"/>
    <p:sldId id="280" r:id="rId11"/>
    <p:sldId id="282" r:id="rId12"/>
    <p:sldId id="312" r:id="rId13"/>
    <p:sldId id="283" r:id="rId14"/>
    <p:sldId id="285" r:id="rId15"/>
    <p:sldId id="270" r:id="rId16"/>
    <p:sldId id="284" r:id="rId17"/>
    <p:sldId id="287" r:id="rId18"/>
    <p:sldId id="286" r:id="rId19"/>
    <p:sldId id="288" r:id="rId20"/>
    <p:sldId id="289" r:id="rId21"/>
    <p:sldId id="272" r:id="rId22"/>
    <p:sldId id="291" r:id="rId23"/>
    <p:sldId id="292" r:id="rId24"/>
    <p:sldId id="307" r:id="rId25"/>
    <p:sldId id="293" r:id="rId26"/>
    <p:sldId id="294" r:id="rId27"/>
    <p:sldId id="309" r:id="rId28"/>
    <p:sldId id="295" r:id="rId29"/>
    <p:sldId id="296" r:id="rId30"/>
    <p:sldId id="308" r:id="rId31"/>
    <p:sldId id="297" r:id="rId32"/>
    <p:sldId id="298" r:id="rId33"/>
    <p:sldId id="299" r:id="rId34"/>
    <p:sldId id="300" r:id="rId35"/>
    <p:sldId id="301" r:id="rId36"/>
    <p:sldId id="302" r:id="rId37"/>
    <p:sldId id="303" r:id="rId38"/>
    <p:sldId id="304" r:id="rId39"/>
    <p:sldId id="310" r:id="rId40"/>
    <p:sldId id="313" r:id="rId41"/>
    <p:sldId id="314" r:id="rId42"/>
    <p:sldId id="315" r:id="rId43"/>
    <p:sldId id="316" r:id="rId44"/>
    <p:sldId id="317" r:id="rId4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ED2D4"/>
    <a:srgbClr val="5ACB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2094" y="-54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A0378CB-7B2D-4615-A2D0-308242394534}" type="datetimeFigureOut">
              <a:rPr lang="fa-IR" smtClean="0"/>
              <a:pPr/>
              <a:t>1437/05/10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5F288ED-7481-41BE-86C3-A0B2E9FCF545}" type="slidenum">
              <a:rPr lang="fa-IR" smtClean="0"/>
              <a:pPr/>
              <a:t>‹#›</a:t>
            </a:fld>
            <a:endParaRPr lang="fa-IR"/>
          </a:p>
        </p:txBody>
      </p:sp>
    </p:spTree>
    <p:extLst>
      <p:ext uri="{BB962C8B-B14F-4D97-AF65-F5344CB8AC3E}">
        <p14:creationId xmlns:p14="http://schemas.microsoft.com/office/powerpoint/2010/main" xmlns="" val="15145791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5F288ED-7481-41BE-86C3-A0B2E9FCF545}" type="slidenum">
              <a:rPr lang="fa-IR" smtClean="0"/>
              <a:pPr/>
              <a:t>1</a:t>
            </a:fld>
            <a:endParaRPr lang="fa-IR"/>
          </a:p>
        </p:txBody>
      </p:sp>
    </p:spTree>
    <p:extLst>
      <p:ext uri="{BB962C8B-B14F-4D97-AF65-F5344CB8AC3E}">
        <p14:creationId xmlns:p14="http://schemas.microsoft.com/office/powerpoint/2010/main" xmlns="" val="278730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fld id="{7B3D9AAB-5490-4A85-82C8-1FF58CC89D29}" type="slidenum">
              <a:rPr lang="en-US" altLang="en-US" sz="1200" smtClean="0"/>
              <a:pPr eaLnBrk="1" hangingPunct="1"/>
              <a:t>10</a:t>
            </a:fld>
            <a:endParaRPr lang="en-US" altLang="en-US" sz="1200" smtClean="0"/>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itchFamily="34" charset="0"/>
              </a:rPr>
              <a:t>The DASH diet is high in fruits and vegetables and whole-grain cereals, low-fat dairy products and limited meats choosing protein foods low in saturated fat/cholesterol. Also encouraged eating nuts and seeds nearly every day.</a:t>
            </a:r>
          </a:p>
          <a:p>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41798" indent="-285307" eaLnBrk="0" hangingPunct="0">
              <a:spcBef>
                <a:spcPct val="30000"/>
              </a:spcBef>
              <a:defRPr sz="1100">
                <a:solidFill>
                  <a:schemeClr val="tx1"/>
                </a:solidFill>
                <a:latin typeface="Calibri" pitchFamily="34" charset="0"/>
              </a:defRPr>
            </a:lvl2pPr>
            <a:lvl3pPr marL="1142730" indent="-228246" eaLnBrk="0" hangingPunct="0">
              <a:spcBef>
                <a:spcPct val="30000"/>
              </a:spcBef>
              <a:defRPr sz="1100">
                <a:solidFill>
                  <a:schemeClr val="tx1"/>
                </a:solidFill>
                <a:latin typeface="Calibri" pitchFamily="34" charset="0"/>
              </a:defRPr>
            </a:lvl3pPr>
            <a:lvl4pPr marL="1599222" indent="-228246" eaLnBrk="0" hangingPunct="0">
              <a:spcBef>
                <a:spcPct val="30000"/>
              </a:spcBef>
              <a:defRPr sz="1100">
                <a:solidFill>
                  <a:schemeClr val="tx1"/>
                </a:solidFill>
                <a:latin typeface="Calibri" pitchFamily="34" charset="0"/>
              </a:defRPr>
            </a:lvl4pPr>
            <a:lvl5pPr marL="2057214" indent="-228246" eaLnBrk="0" hangingPunct="0">
              <a:spcBef>
                <a:spcPct val="30000"/>
              </a:spcBef>
              <a:defRPr sz="1100">
                <a:solidFill>
                  <a:schemeClr val="tx1"/>
                </a:solidFill>
                <a:latin typeface="Calibri" pitchFamily="34" charset="0"/>
              </a:defRPr>
            </a:lvl5pPr>
            <a:lvl6pPr marL="2489680" indent="-228246" eaLnBrk="0" fontAlgn="base" hangingPunct="0">
              <a:spcBef>
                <a:spcPct val="30000"/>
              </a:spcBef>
              <a:spcAft>
                <a:spcPct val="0"/>
              </a:spcAft>
              <a:defRPr sz="1100">
                <a:solidFill>
                  <a:schemeClr val="tx1"/>
                </a:solidFill>
                <a:latin typeface="Calibri" pitchFamily="34" charset="0"/>
              </a:defRPr>
            </a:lvl6pPr>
            <a:lvl7pPr marL="2922145" indent="-228246" eaLnBrk="0" fontAlgn="base" hangingPunct="0">
              <a:spcBef>
                <a:spcPct val="30000"/>
              </a:spcBef>
              <a:spcAft>
                <a:spcPct val="0"/>
              </a:spcAft>
              <a:defRPr sz="1100">
                <a:solidFill>
                  <a:schemeClr val="tx1"/>
                </a:solidFill>
                <a:latin typeface="Calibri" pitchFamily="34" charset="0"/>
              </a:defRPr>
            </a:lvl7pPr>
            <a:lvl8pPr marL="3354611" indent="-228246" eaLnBrk="0" fontAlgn="base" hangingPunct="0">
              <a:spcBef>
                <a:spcPct val="30000"/>
              </a:spcBef>
              <a:spcAft>
                <a:spcPct val="0"/>
              </a:spcAft>
              <a:defRPr sz="1100">
                <a:solidFill>
                  <a:schemeClr val="tx1"/>
                </a:solidFill>
                <a:latin typeface="Calibri" pitchFamily="34" charset="0"/>
              </a:defRPr>
            </a:lvl8pPr>
            <a:lvl9pPr marL="3787076" indent="-228246" eaLnBrk="0" fontAlgn="base" hangingPunct="0">
              <a:spcBef>
                <a:spcPct val="30000"/>
              </a:spcBef>
              <a:spcAft>
                <a:spcPct val="0"/>
              </a:spcAft>
              <a:defRPr sz="1100">
                <a:solidFill>
                  <a:schemeClr val="tx1"/>
                </a:solidFill>
                <a:latin typeface="Calibri" pitchFamily="34" charset="0"/>
              </a:defRPr>
            </a:lvl9pPr>
          </a:lstStyle>
          <a:p>
            <a:pPr eaLnBrk="1" fontAlgn="base" hangingPunct="1">
              <a:spcBef>
                <a:spcPct val="0"/>
              </a:spcBef>
              <a:spcAft>
                <a:spcPct val="0"/>
              </a:spcAft>
              <a:defRPr/>
            </a:pPr>
            <a:fld id="{EC90AE78-8061-44C7-ABEA-70087607B83D}" type="slidenum">
              <a:rPr lang="ar-SA" altLang="en-US" sz="1200">
                <a:latin typeface="Arial" pitchFamily="34" charset="0"/>
              </a:rPr>
              <a:pPr eaLnBrk="1" fontAlgn="base" hangingPunct="1">
                <a:spcBef>
                  <a:spcPct val="0"/>
                </a:spcBef>
                <a:spcAft>
                  <a:spcPct val="0"/>
                </a:spcAft>
                <a:defRPr/>
              </a:pPr>
              <a:t>16</a:t>
            </a:fld>
            <a:endParaRPr lang="en-US" altLang="en-US" sz="120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nuts, seeds, and grain products.</a:t>
            </a:r>
          </a:p>
          <a:p>
            <a:r>
              <a:rPr lang="en-US" sz="1200" kern="1200" dirty="0" smtClean="0">
                <a:solidFill>
                  <a:schemeClr val="tx1"/>
                </a:solidFill>
                <a:effectLst/>
                <a:latin typeface="+mn-lt"/>
                <a:ea typeface="+mn-ea"/>
                <a:cs typeface="+mn-cs"/>
              </a:rPr>
              <a:t>The typical diet consumed</a:t>
            </a:r>
          </a:p>
          <a:p>
            <a:r>
              <a:rPr lang="en-US" sz="1200" kern="1200" dirty="0" smtClean="0">
                <a:solidFill>
                  <a:schemeClr val="tx1"/>
                </a:solidFill>
                <a:effectLst/>
                <a:latin typeface="+mn-lt"/>
                <a:ea typeface="+mn-ea"/>
                <a:cs typeface="+mn-cs"/>
              </a:rPr>
              <a:t>in the United States provides approximately 200–400 mg/</a:t>
            </a:r>
          </a:p>
          <a:p>
            <a:r>
              <a:rPr lang="en-US" sz="1200" kern="1200" dirty="0" smtClean="0">
                <a:solidFill>
                  <a:schemeClr val="tx1"/>
                </a:solidFill>
                <a:effectLst/>
                <a:latin typeface="+mn-lt"/>
                <a:ea typeface="+mn-ea"/>
                <a:cs typeface="+mn-cs"/>
              </a:rPr>
              <a:t>day and the amount of PS consumed daily in a vegan diet is</a:t>
            </a:r>
          </a:p>
          <a:p>
            <a:r>
              <a:rPr lang="en-US" sz="1200" kern="1200" dirty="0" smtClean="0">
                <a:solidFill>
                  <a:schemeClr val="tx1"/>
                </a:solidFill>
                <a:effectLst/>
                <a:latin typeface="+mn-lt"/>
                <a:ea typeface="+mn-ea"/>
                <a:cs typeface="+mn-cs"/>
              </a:rPr>
              <a:t>roughly twice that amount</a:t>
            </a:r>
          </a:p>
          <a:p>
            <a:endParaRPr lang="en-US" dirty="0"/>
          </a:p>
        </p:txBody>
      </p:sp>
      <p:sp>
        <p:nvSpPr>
          <p:cNvPr id="4" name="Slide Number Placeholder 3"/>
          <p:cNvSpPr>
            <a:spLocks noGrp="1"/>
          </p:cNvSpPr>
          <p:nvPr>
            <p:ph type="sldNum" sz="quarter" idx="10"/>
          </p:nvPr>
        </p:nvSpPr>
        <p:spPr/>
        <p:txBody>
          <a:bodyPr/>
          <a:lstStyle/>
          <a:p>
            <a:fld id="{A5F288ED-7481-41BE-86C3-A0B2E9FCF545}" type="slidenum">
              <a:rPr lang="fa-IR" smtClean="0"/>
              <a:pPr/>
              <a:t>25</a:t>
            </a:fld>
            <a:endParaRPr lang="fa-IR"/>
          </a:p>
        </p:txBody>
      </p:sp>
    </p:spTree>
    <p:extLst>
      <p:ext uri="{BB962C8B-B14F-4D97-AF65-F5344CB8AC3E}">
        <p14:creationId xmlns:p14="http://schemas.microsoft.com/office/powerpoint/2010/main" xmlns="" val="211852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forms of</a:t>
            </a:r>
          </a:p>
          <a:p>
            <a:r>
              <a:rPr lang="en-US" sz="1200" kern="1200" dirty="0" smtClean="0">
                <a:solidFill>
                  <a:schemeClr val="tx1"/>
                </a:solidFill>
                <a:effectLst/>
                <a:latin typeface="+mn-lt"/>
                <a:ea typeface="+mn-ea"/>
                <a:cs typeface="+mn-cs"/>
              </a:rPr>
              <a:t>processing that may occur during the production of dietary</a:t>
            </a:r>
          </a:p>
          <a:p>
            <a:r>
              <a:rPr lang="en-US" sz="1200" kern="1200" dirty="0" smtClean="0">
                <a:solidFill>
                  <a:schemeClr val="tx1"/>
                </a:solidFill>
                <a:effectLst/>
                <a:latin typeface="+mn-lt"/>
                <a:ea typeface="+mn-ea"/>
                <a:cs typeface="+mn-cs"/>
              </a:rPr>
              <a:t>fiber concentrates and extracts will lower the molecular</a:t>
            </a:r>
          </a:p>
          <a:p>
            <a:r>
              <a:rPr lang="en-US" sz="1200" kern="1200" dirty="0" smtClean="0">
                <a:solidFill>
                  <a:schemeClr val="tx1"/>
                </a:solidFill>
                <a:effectLst/>
                <a:latin typeface="+mn-lt"/>
                <a:ea typeface="+mn-ea"/>
                <a:cs typeface="+mn-cs"/>
              </a:rPr>
              <a:t>weight of the fiber, which will reduce their viscosity and</a:t>
            </a:r>
          </a:p>
          <a:p>
            <a:r>
              <a:rPr lang="en-US" sz="1200" kern="1200" dirty="0" smtClean="0">
                <a:solidFill>
                  <a:schemeClr val="tx1"/>
                </a:solidFill>
                <a:effectLst/>
                <a:latin typeface="+mn-lt"/>
                <a:ea typeface="+mn-ea"/>
                <a:cs typeface="+mn-cs"/>
              </a:rPr>
              <a:t>potentially interfere with the </a:t>
            </a:r>
            <a:r>
              <a:rPr lang="en-US" sz="1200" kern="1200" dirty="0" err="1" smtClean="0">
                <a:solidFill>
                  <a:schemeClr val="tx1"/>
                </a:solidFill>
                <a:effectLst/>
                <a:latin typeface="+mn-lt"/>
                <a:ea typeface="+mn-ea"/>
                <a:cs typeface="+mn-cs"/>
              </a:rPr>
              <a:t>hypocholesterolemic</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effects.117 Therefore, if a fiber supplement is to be used,</a:t>
            </a:r>
          </a:p>
          <a:p>
            <a:r>
              <a:rPr lang="en-US" sz="1200" kern="1200" dirty="0" smtClean="0">
                <a:solidFill>
                  <a:schemeClr val="tx1"/>
                </a:solidFill>
                <a:effectLst/>
                <a:latin typeface="+mn-lt"/>
                <a:ea typeface="+mn-ea"/>
                <a:cs typeface="+mn-cs"/>
              </a:rPr>
              <a:t>it is ideal to confirm that when mixed with water and</a:t>
            </a:r>
          </a:p>
          <a:p>
            <a:r>
              <a:rPr lang="en-US" sz="1200" kern="1200" dirty="0" smtClean="0">
                <a:solidFill>
                  <a:schemeClr val="tx1"/>
                </a:solidFill>
                <a:effectLst/>
                <a:latin typeface="+mn-lt"/>
                <a:ea typeface="+mn-ea"/>
                <a:cs typeface="+mn-cs"/>
              </a:rPr>
              <a:t>allowed to sit for several minutes a viscous gel-like solution</a:t>
            </a:r>
          </a:p>
          <a:p>
            <a:r>
              <a:rPr lang="en-US" sz="1200" kern="1200" dirty="0" smtClean="0">
                <a:solidFill>
                  <a:schemeClr val="tx1"/>
                </a:solidFill>
                <a:effectLst/>
                <a:latin typeface="+mn-lt"/>
                <a:ea typeface="+mn-ea"/>
                <a:cs typeface="+mn-cs"/>
              </a:rPr>
              <a:t>it is critical to consume adequate</a:t>
            </a:r>
          </a:p>
          <a:p>
            <a:r>
              <a:rPr lang="en-US" sz="1200" kern="1200" dirty="0" smtClean="0">
                <a:solidFill>
                  <a:schemeClr val="tx1"/>
                </a:solidFill>
                <a:effectLst/>
                <a:latin typeface="+mn-lt"/>
                <a:ea typeface="+mn-ea"/>
                <a:cs typeface="+mn-cs"/>
              </a:rPr>
              <a:t>fluid as directed on the product label to avoid intestinal</a:t>
            </a:r>
          </a:p>
          <a:p>
            <a:r>
              <a:rPr lang="en-US" sz="1200" kern="1200" dirty="0" smtClean="0">
                <a:solidFill>
                  <a:schemeClr val="tx1"/>
                </a:solidFill>
                <a:effectLst/>
                <a:latin typeface="+mn-lt"/>
                <a:ea typeface="+mn-ea"/>
                <a:cs typeface="+mn-cs"/>
              </a:rPr>
              <a:t>blockage (a rare occurrence). The supplement should be</a:t>
            </a:r>
          </a:p>
          <a:p>
            <a:r>
              <a:rPr lang="en-US" sz="1200" kern="1200" dirty="0" smtClean="0">
                <a:solidFill>
                  <a:schemeClr val="tx1"/>
                </a:solidFill>
                <a:effectLst/>
                <a:latin typeface="+mn-lt"/>
                <a:ea typeface="+mn-ea"/>
                <a:cs typeface="+mn-cs"/>
              </a:rPr>
              <a:t>mixed and consumed immediately, before significant</a:t>
            </a:r>
          </a:p>
          <a:p>
            <a:r>
              <a:rPr lang="en-US" sz="1200" kern="1200" dirty="0" smtClean="0">
                <a:solidFill>
                  <a:schemeClr val="tx1"/>
                </a:solidFill>
                <a:effectLst/>
                <a:latin typeface="+mn-lt"/>
                <a:ea typeface="+mn-ea"/>
                <a:cs typeface="+mn-cs"/>
              </a:rPr>
              <a:t>thickening has occurred, to avoid choking</a:t>
            </a:r>
          </a:p>
          <a:p>
            <a:endParaRPr lang="en-US" dirty="0"/>
          </a:p>
        </p:txBody>
      </p:sp>
      <p:sp>
        <p:nvSpPr>
          <p:cNvPr id="4" name="Slide Number Placeholder 3"/>
          <p:cNvSpPr>
            <a:spLocks noGrp="1"/>
          </p:cNvSpPr>
          <p:nvPr>
            <p:ph type="sldNum" sz="quarter" idx="10"/>
          </p:nvPr>
        </p:nvSpPr>
        <p:spPr/>
        <p:txBody>
          <a:bodyPr/>
          <a:lstStyle/>
          <a:p>
            <a:fld id="{A5F288ED-7481-41BE-86C3-A0B2E9FCF545}" type="slidenum">
              <a:rPr lang="fa-IR" smtClean="0"/>
              <a:pPr/>
              <a:t>28</a:t>
            </a:fld>
            <a:endParaRPr lang="fa-IR"/>
          </a:p>
        </p:txBody>
      </p:sp>
    </p:spTree>
    <p:extLst>
      <p:ext uri="{BB962C8B-B14F-4D97-AF65-F5344CB8AC3E}">
        <p14:creationId xmlns:p14="http://schemas.microsoft.com/office/powerpoint/2010/main" xmlns="" val="426312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1656086933"/>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179237461"/>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3962857223"/>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3A2F0832-F084-422D-97D1-AF848F4F2C34}" type="slidenum">
              <a:rPr lang="en-US" smtClean="0"/>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3613935133"/>
      </p:ext>
    </p:extLst>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2820256829"/>
      </p:ext>
    </p:extLst>
  </p:cSld>
  <p:clrMapOvr>
    <a:masterClrMapping/>
  </p:clrMapOvr>
  <p:transition>
    <p:split orient="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3A2F0832-F084-422D-97D1-AF848F4F2C34}" type="slidenum">
              <a:rPr lang="en-US" smtClean="0"/>
              <a:pPr/>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xmlns="" val="4138088615"/>
      </p:ext>
    </p:extLst>
  </p:cSld>
  <p:clrMapOvr>
    <a:overrideClrMapping bg1="dk1" tx1="lt1" bg2="dk2" tx2="lt2" accent1="accent1" accent2="accent2" accent3="accent3" accent4="accent4" accent5="accent5" accent6="accent6" hlink="hlink" folHlink="folHlink"/>
  </p:clrMapOvr>
  <p:transition>
    <p:split orient="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1704001584"/>
      </p:ext>
    </p:extLst>
  </p:cSld>
  <p:clrMapOvr>
    <a:masterClrMapping/>
  </p:clrMapOvr>
  <p:transition>
    <p:split orient="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823200781"/>
      </p:ext>
    </p:extLst>
  </p:cSld>
  <p:clrMapOvr>
    <a:masterClrMapping/>
  </p:clrMapOvr>
  <p:transition>
    <p:split orient="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3943654658"/>
      </p:ext>
    </p:extLst>
  </p:cSld>
  <p:clrMapOvr>
    <a:masterClrMapping/>
  </p:clrMapOvr>
  <p:transition>
    <p:split orient="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3169565094"/>
      </p:ext>
    </p:extLst>
  </p:cSld>
  <p:clrMapOvr>
    <a:masterClrMapping/>
  </p:clrMapOvr>
  <p:transition>
    <p:split orient="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3A2F0832-F084-422D-97D1-AF848F4F2C34}"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050522638"/>
      </p:ext>
    </p:extLst>
  </p:cSld>
  <p:clrMapOvr>
    <a:masterClrMapping/>
  </p:clrMapOvr>
  <p:transition>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924286651"/>
      </p:ext>
    </p:extLst>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3A2F0832-F084-422D-97D1-AF848F4F2C34}"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146365610"/>
      </p:ext>
    </p:extLst>
  </p:cSld>
  <p:clrMapOvr>
    <a:masterClrMapping/>
  </p:clrMapOvr>
  <p:transition>
    <p:split orient="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778671254"/>
      </p:ext>
    </p:extLst>
  </p:cSld>
  <p:clrMapOvr>
    <a:masterClrMapping/>
  </p:clrMapOvr>
  <p:transition>
    <p:split orient="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1482595858"/>
      </p:ext>
    </p:extLst>
  </p:cSld>
  <p:clrMapOvr>
    <a:masterClrMapping/>
  </p:clrMapOvr>
  <p:transition>
    <p:split orient="vert"/>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32416694"/>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32416694"/>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xmlns="" val="3694015714"/>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xmlns="" val="232681852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3277933221"/>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778790462"/>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2919811487"/>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1818119873"/>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96291879"/>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129688427"/>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2987035001"/>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xmlns=""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split orient="ver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3689473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60" r:id="rId15"/>
  </p:sldLayoutIdLst>
  <p:transition>
    <p:split orient="vert"/>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4243096448"/>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457200" y="4293096"/>
            <a:ext cx="8153400" cy="685800"/>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endParaRPr lang="en-US" altLang="en-US"/>
          </a:p>
        </p:txBody>
      </p:sp>
      <p:sp>
        <p:nvSpPr>
          <p:cNvPr id="3076" name="Rectangle 7"/>
          <p:cNvSpPr>
            <a:spLocks noChangeArrowheads="1"/>
          </p:cNvSpPr>
          <p:nvPr/>
        </p:nvSpPr>
        <p:spPr bwMode="auto">
          <a:xfrm>
            <a:off x="457200" y="3212976"/>
            <a:ext cx="8153400" cy="609600"/>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endParaRPr lang="en-US" altLang="en-US"/>
          </a:p>
        </p:txBody>
      </p:sp>
      <p:sp>
        <p:nvSpPr>
          <p:cNvPr id="3077" name="Rectangle 6"/>
          <p:cNvSpPr>
            <a:spLocks noChangeArrowheads="1"/>
          </p:cNvSpPr>
          <p:nvPr/>
        </p:nvSpPr>
        <p:spPr bwMode="auto">
          <a:xfrm>
            <a:off x="457200" y="1772816"/>
            <a:ext cx="8153400" cy="685800"/>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endParaRPr lang="en-US" altLang="en-US"/>
          </a:p>
        </p:txBody>
      </p:sp>
      <p:sp>
        <p:nvSpPr>
          <p:cNvPr id="3078" name="Rectangle 2"/>
          <p:cNvSpPr>
            <a:spLocks noGrp="1" noChangeArrowheads="1"/>
          </p:cNvSpPr>
          <p:nvPr>
            <p:ph type="title"/>
          </p:nvPr>
        </p:nvSpPr>
        <p:spPr>
          <a:xfrm>
            <a:off x="685800" y="304800"/>
            <a:ext cx="7772400" cy="1143000"/>
          </a:xfrm>
        </p:spPr>
        <p:txBody>
          <a:bodyPr>
            <a:normAutofit/>
          </a:bodyPr>
          <a:lstStyle/>
          <a:p>
            <a:r>
              <a:rPr lang="en-US" sz="3600" dirty="0"/>
              <a:t>Dietary Approaches to Stop Hypertension (</a:t>
            </a:r>
            <a:r>
              <a:rPr lang="en-US" sz="3600" dirty="0">
                <a:solidFill>
                  <a:srgbClr val="FF0000"/>
                </a:solidFill>
              </a:rPr>
              <a:t>DASH</a:t>
            </a:r>
            <a:r>
              <a:rPr lang="en-US" sz="3600" dirty="0"/>
              <a:t>) dietary Patterns</a:t>
            </a:r>
            <a:endParaRPr lang="en-US" altLang="en-US" sz="3600" dirty="0" smtClean="0"/>
          </a:p>
        </p:txBody>
      </p:sp>
      <p:sp>
        <p:nvSpPr>
          <p:cNvPr id="3079" name="Rectangle 3"/>
          <p:cNvSpPr>
            <a:spLocks noGrp="1" noChangeArrowheads="1"/>
          </p:cNvSpPr>
          <p:nvPr>
            <p:ph idx="1"/>
          </p:nvPr>
        </p:nvSpPr>
        <p:spPr>
          <a:xfrm>
            <a:off x="533400" y="1447800"/>
            <a:ext cx="8305800" cy="4572000"/>
          </a:xfrm>
        </p:spPr>
        <p:txBody>
          <a:bodyPr>
            <a:normAutofit lnSpcReduction="10000"/>
          </a:bodyPr>
          <a:lstStyle/>
          <a:p>
            <a:pPr eaLnBrk="1" hangingPunct="1">
              <a:buFontTx/>
              <a:buNone/>
            </a:pPr>
            <a:r>
              <a:rPr lang="en-US" altLang="en-US" sz="1800" u="sng" dirty="0" smtClean="0"/>
              <a:t>Food group</a:t>
            </a:r>
            <a:r>
              <a:rPr lang="en-US" altLang="en-US" sz="1800" dirty="0" smtClean="0"/>
              <a:t>			</a:t>
            </a:r>
            <a:r>
              <a:rPr lang="en-US" altLang="en-US" sz="1800" u="sng" dirty="0" smtClean="0"/>
              <a:t>Daily serv.	</a:t>
            </a:r>
            <a:r>
              <a:rPr lang="en-US" altLang="en-US" sz="1800" dirty="0" smtClean="0"/>
              <a:t>		</a:t>
            </a:r>
            <a:r>
              <a:rPr lang="en-US" altLang="en-US" sz="1800" u="sng" dirty="0" smtClean="0"/>
              <a:t>Examples</a:t>
            </a:r>
            <a:endParaRPr lang="en-US" altLang="en-US" sz="1800" dirty="0" smtClean="0"/>
          </a:p>
          <a:p>
            <a:pPr eaLnBrk="1" hangingPunct="1">
              <a:buFontTx/>
              <a:buNone/>
            </a:pPr>
            <a:r>
              <a:rPr lang="en-US" altLang="en-US" sz="1800" dirty="0" smtClean="0"/>
              <a:t>Breads/grains, 6-8/day	1 </a:t>
            </a:r>
            <a:r>
              <a:rPr lang="en-US" altLang="en-US" sz="1800" dirty="0" err="1" smtClean="0"/>
              <a:t>sl</a:t>
            </a:r>
            <a:r>
              <a:rPr lang="en-US" altLang="en-US" sz="1800" dirty="0" smtClean="0"/>
              <a:t> bread, 1/2 C cereal 	bread, cereals,</a:t>
            </a:r>
          </a:p>
          <a:p>
            <a:pPr eaLnBrk="1" hangingPunct="1">
              <a:spcBef>
                <a:spcPct val="0"/>
              </a:spcBef>
              <a:buFontTx/>
              <a:buNone/>
            </a:pPr>
            <a:r>
              <a:rPr lang="en-US" altLang="en-US" sz="1800" dirty="0" smtClean="0"/>
              <a:t>					mostly whole grains		brown rice, oatmeal</a:t>
            </a:r>
          </a:p>
          <a:p>
            <a:pPr eaLnBrk="1" hangingPunct="1">
              <a:spcBef>
                <a:spcPct val="0"/>
              </a:spcBef>
              <a:buFontTx/>
              <a:buNone/>
            </a:pPr>
            <a:endParaRPr lang="en-US" altLang="en-US" sz="1800" dirty="0" smtClean="0"/>
          </a:p>
          <a:p>
            <a:pPr eaLnBrk="1" hangingPunct="1">
              <a:spcBef>
                <a:spcPct val="25000"/>
              </a:spcBef>
              <a:buFontTx/>
              <a:buNone/>
            </a:pPr>
            <a:r>
              <a:rPr lang="en-US" altLang="en-US" sz="1800" dirty="0" smtClean="0"/>
              <a:t>Vegetables, 4-5 </a:t>
            </a:r>
            <a:r>
              <a:rPr lang="en-US" altLang="en-US" sz="1800" dirty="0" err="1" smtClean="0"/>
              <a:t>serv</a:t>
            </a:r>
            <a:r>
              <a:rPr lang="en-US" altLang="en-US" sz="1800" dirty="0" smtClean="0"/>
              <a:t>/day	1C raw, 1/2 C </a:t>
            </a:r>
            <a:r>
              <a:rPr lang="en-US" altLang="en-US" sz="1800" dirty="0" err="1" smtClean="0"/>
              <a:t>ckd</a:t>
            </a:r>
            <a:r>
              <a:rPr lang="en-US" altLang="en-US" sz="1800" dirty="0" smtClean="0"/>
              <a:t> 		tomato, potato, carrots</a:t>
            </a:r>
          </a:p>
          <a:p>
            <a:pPr eaLnBrk="1" hangingPunct="1">
              <a:spcBef>
                <a:spcPct val="0"/>
              </a:spcBef>
              <a:buFontTx/>
              <a:buNone/>
            </a:pPr>
            <a:r>
              <a:rPr lang="en-US" altLang="en-US" sz="1800" dirty="0" smtClean="0"/>
              <a:t>					6 oz. veg. juice		squash, broccoli, greens</a:t>
            </a:r>
          </a:p>
          <a:p>
            <a:pPr eaLnBrk="1" hangingPunct="1">
              <a:spcBef>
                <a:spcPct val="25000"/>
              </a:spcBef>
              <a:buFontTx/>
              <a:buNone/>
            </a:pPr>
            <a:r>
              <a:rPr lang="en-US" altLang="en-US" sz="1800" dirty="0" smtClean="0"/>
              <a:t>Fruits, 4-5/day		1 med. fruit, 1/2 cup 	apricots, banana, apple				1 C raw, 6 oz. fruit juice	orange, melon, berries</a:t>
            </a:r>
          </a:p>
          <a:p>
            <a:pPr eaLnBrk="1" hangingPunct="1">
              <a:spcBef>
                <a:spcPct val="25000"/>
              </a:spcBef>
              <a:buFontTx/>
              <a:buNone/>
            </a:pPr>
            <a:r>
              <a:rPr lang="en-US" altLang="en-US" sz="1800" dirty="0" smtClean="0"/>
              <a:t>Milk/dairy, 2-3/day 		1 cup milk/yogurt,		nonfat milk, yogurt or 				1.5 oz. cheese		nonfat cheese</a:t>
            </a:r>
          </a:p>
          <a:p>
            <a:pPr eaLnBrk="1" hangingPunct="1">
              <a:spcBef>
                <a:spcPct val="25000"/>
              </a:spcBef>
              <a:buFontTx/>
              <a:buNone/>
            </a:pPr>
            <a:r>
              <a:rPr lang="en-US" altLang="en-US" sz="1800" dirty="0" smtClean="0"/>
              <a:t>Protein foods, 1-2/day 	3 oz. meat, fish, poultry	lean meat, skinless </a:t>
            </a:r>
            <a:r>
              <a:rPr lang="en-US" altLang="en-US" sz="1800" dirty="0" err="1" smtClean="0"/>
              <a:t>poul</a:t>
            </a:r>
            <a:r>
              <a:rPr lang="en-US" altLang="en-US" sz="1800" dirty="0" smtClean="0"/>
              <a:t>-</a:t>
            </a:r>
          </a:p>
          <a:p>
            <a:pPr eaLnBrk="1" hangingPunct="1">
              <a:spcBef>
                <a:spcPct val="0"/>
              </a:spcBef>
              <a:buFontTx/>
              <a:buNone/>
            </a:pPr>
            <a:r>
              <a:rPr lang="en-US" altLang="en-US" sz="1800" dirty="0" smtClean="0"/>
              <a:t>					2/3 C legumes, 1/2 C tofu	try, beans, tofu, meat alt.</a:t>
            </a:r>
          </a:p>
          <a:p>
            <a:pPr eaLnBrk="1" hangingPunct="1">
              <a:spcBef>
                <a:spcPct val="0"/>
              </a:spcBef>
              <a:buFontTx/>
              <a:buNone/>
            </a:pPr>
            <a:endParaRPr lang="en-US" altLang="en-US" sz="1800" dirty="0" smtClean="0"/>
          </a:p>
          <a:p>
            <a:pPr eaLnBrk="1" hangingPunct="1">
              <a:spcBef>
                <a:spcPct val="25000"/>
              </a:spcBef>
              <a:buFontTx/>
              <a:buNone/>
            </a:pPr>
            <a:r>
              <a:rPr lang="en-US" altLang="en-US" sz="1800" dirty="0" smtClean="0"/>
              <a:t>Nuts and seeds, 5/week	1.5 oz. nuts or seeds		almonds, walnuts, sun-</a:t>
            </a:r>
          </a:p>
          <a:p>
            <a:pPr eaLnBrk="1" hangingPunct="1">
              <a:spcBef>
                <a:spcPct val="0"/>
              </a:spcBef>
              <a:buFontTx/>
              <a:buNone/>
            </a:pPr>
            <a:r>
              <a:rPr lang="en-US" altLang="en-US" sz="1800" dirty="0" smtClean="0"/>
              <a:t>					2 T. nut butter			flower seeds, nut butter</a:t>
            </a:r>
          </a:p>
        </p:txBody>
      </p:sp>
      <p:sp>
        <p:nvSpPr>
          <p:cNvPr id="2" name="Slide Number Placeholder 1"/>
          <p:cNvSpPr>
            <a:spLocks noGrp="1"/>
          </p:cNvSpPr>
          <p:nvPr>
            <p:ph type="sldNum" sz="quarter" idx="12"/>
          </p:nvPr>
        </p:nvSpPr>
        <p:spPr/>
        <p:txBody>
          <a:bodyPr/>
          <a:lstStyle/>
          <a:p>
            <a:fld id="{3A2F0832-F084-422D-97D1-AF848F4F2C34}" type="slidenum">
              <a:rPr lang="en-US" smtClean="0"/>
              <a:pPr/>
              <a:t>10</a:t>
            </a:fld>
            <a:endParaRPr lang="en-US"/>
          </a:p>
        </p:txBody>
      </p:sp>
    </p:spTree>
    <p:extLst>
      <p:ext uri="{BB962C8B-B14F-4D97-AF65-F5344CB8AC3E}">
        <p14:creationId xmlns:p14="http://schemas.microsoft.com/office/powerpoint/2010/main" xmlns="" val="195013569"/>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11</a:t>
            </a:fld>
            <a:endParaRPr lang="en-US"/>
          </a:p>
        </p:txBody>
      </p:sp>
      <p:pic>
        <p:nvPicPr>
          <p:cNvPr id="5" name="Picture 4"/>
          <p:cNvPicPr>
            <a:picLocks noChangeAspect="1"/>
          </p:cNvPicPr>
          <p:nvPr/>
        </p:nvPicPr>
        <p:blipFill>
          <a:blip r:embed="rId2" cstate="print"/>
          <a:stretch>
            <a:fillRect/>
          </a:stretch>
        </p:blipFill>
        <p:spPr>
          <a:xfrm>
            <a:off x="107504" y="1772816"/>
            <a:ext cx="8924893" cy="2867543"/>
          </a:xfrm>
          <a:prstGeom prst="rect">
            <a:avLst/>
          </a:prstGeom>
        </p:spPr>
      </p:pic>
    </p:spTree>
    <p:extLst>
      <p:ext uri="{BB962C8B-B14F-4D97-AF65-F5344CB8AC3E}">
        <p14:creationId xmlns:p14="http://schemas.microsoft.com/office/powerpoint/2010/main" xmlns="" val="2341142242"/>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548" y="332656"/>
            <a:ext cx="7200900" cy="870992"/>
          </a:xfrm>
        </p:spPr>
        <p:txBody>
          <a:bodyPr/>
          <a:lstStyle/>
          <a:p>
            <a:r>
              <a:rPr lang="en-US" dirty="0"/>
              <a:t>The USDA food patterns</a:t>
            </a:r>
          </a:p>
        </p:txBody>
      </p:sp>
      <p:sp>
        <p:nvSpPr>
          <p:cNvPr id="3" name="Content Placeholder 2"/>
          <p:cNvSpPr>
            <a:spLocks noGrp="1"/>
          </p:cNvSpPr>
          <p:nvPr>
            <p:ph idx="1"/>
          </p:nvPr>
        </p:nvSpPr>
        <p:spPr>
          <a:xfrm>
            <a:off x="611560" y="1268760"/>
            <a:ext cx="8640960" cy="3734544"/>
          </a:xfrm>
        </p:spPr>
        <p:txBody>
          <a:bodyPr/>
          <a:lstStyle/>
          <a:p>
            <a:pPr marL="0" indent="0">
              <a:buNone/>
            </a:pPr>
            <a:r>
              <a:rPr lang="en-US" sz="2400" dirty="0"/>
              <a:t>The patterns include an allowance for liquid vegetable oils (and spreads made from liquid vegetable oils) and limitations on the quantity of calories consumed from solid fats and added sugars.</a:t>
            </a:r>
          </a:p>
          <a:p>
            <a:pPr marL="0" indent="0">
              <a:buNone/>
            </a:pPr>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12</a:t>
            </a:fld>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81225" y="2564904"/>
            <a:ext cx="5343103" cy="424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6212238"/>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76672"/>
            <a:ext cx="7200900" cy="726976"/>
          </a:xfrm>
        </p:spPr>
        <p:txBody>
          <a:bodyPr/>
          <a:lstStyle/>
          <a:p>
            <a:r>
              <a:rPr lang="en-US" dirty="0"/>
              <a:t>AHA diet patterns</a:t>
            </a:r>
          </a:p>
        </p:txBody>
      </p:sp>
      <p:sp>
        <p:nvSpPr>
          <p:cNvPr id="3" name="Content Placeholder 2"/>
          <p:cNvSpPr>
            <a:spLocks noGrp="1"/>
          </p:cNvSpPr>
          <p:nvPr>
            <p:ph idx="1"/>
          </p:nvPr>
        </p:nvSpPr>
        <p:spPr>
          <a:xfrm>
            <a:off x="611560" y="1556792"/>
            <a:ext cx="8136904" cy="4176464"/>
          </a:xfrm>
        </p:spPr>
        <p:txBody>
          <a:bodyPr>
            <a:noAutofit/>
          </a:bodyPr>
          <a:lstStyle/>
          <a:p>
            <a:r>
              <a:rPr lang="en-US" sz="2400" dirty="0"/>
              <a:t>balancing </a:t>
            </a:r>
            <a:r>
              <a:rPr lang="en-US" sz="2400" dirty="0" smtClean="0"/>
              <a:t>energy intake </a:t>
            </a:r>
            <a:r>
              <a:rPr lang="en-US" sz="2400" dirty="0"/>
              <a:t>and physical activity to achieve and </a:t>
            </a:r>
            <a:r>
              <a:rPr lang="en-US" sz="2400" dirty="0" smtClean="0"/>
              <a:t>maintain a </a:t>
            </a:r>
            <a:r>
              <a:rPr lang="en-US" sz="2400" dirty="0"/>
              <a:t>healthy body </a:t>
            </a:r>
            <a:r>
              <a:rPr lang="en-US" sz="2400" dirty="0" smtClean="0"/>
              <a:t>weight</a:t>
            </a:r>
          </a:p>
          <a:p>
            <a:r>
              <a:rPr lang="en-US" sz="2400" dirty="0" smtClean="0"/>
              <a:t>consuming </a:t>
            </a:r>
            <a:r>
              <a:rPr lang="en-US" sz="2400" dirty="0"/>
              <a:t>a diet </a:t>
            </a:r>
            <a:r>
              <a:rPr lang="en-US" sz="2400" dirty="0">
                <a:solidFill>
                  <a:srgbClr val="FF0000"/>
                </a:solidFill>
              </a:rPr>
              <a:t>rich in </a:t>
            </a:r>
            <a:r>
              <a:rPr lang="en-US" sz="2400" dirty="0" smtClean="0">
                <a:solidFill>
                  <a:srgbClr val="FF0000"/>
                </a:solidFill>
              </a:rPr>
              <a:t>vegetables </a:t>
            </a:r>
            <a:r>
              <a:rPr lang="en-US" sz="2400" dirty="0" smtClean="0"/>
              <a:t>and fruits</a:t>
            </a:r>
          </a:p>
          <a:p>
            <a:r>
              <a:rPr lang="en-US" sz="2400" dirty="0" smtClean="0"/>
              <a:t>choosing </a:t>
            </a:r>
            <a:r>
              <a:rPr lang="en-US" sz="2400" dirty="0"/>
              <a:t>whole-grain, high-fiber foods;</a:t>
            </a:r>
          </a:p>
          <a:p>
            <a:r>
              <a:rPr lang="en-US" sz="2400" dirty="0"/>
              <a:t>consuming fish, especially oily fish, at least twice a </a:t>
            </a:r>
            <a:r>
              <a:rPr lang="en-US" sz="2400" dirty="0" smtClean="0"/>
              <a:t>week</a:t>
            </a:r>
          </a:p>
          <a:p>
            <a:r>
              <a:rPr lang="en-US" sz="2400" dirty="0"/>
              <a:t>limiting intake of saturated fat, trans (partially hydrogenated</a:t>
            </a:r>
            <a:r>
              <a:rPr lang="en-US" sz="2400" dirty="0" smtClean="0"/>
              <a:t>) fat</a:t>
            </a:r>
            <a:r>
              <a:rPr lang="en-US" sz="2400" dirty="0"/>
              <a:t>, and cholesterol </a:t>
            </a:r>
          </a:p>
          <a:p>
            <a:r>
              <a:rPr lang="en-US" sz="2400" dirty="0"/>
              <a:t>minimizing intake of beverages and foods with </a:t>
            </a:r>
            <a:r>
              <a:rPr lang="en-US" sz="2400" dirty="0" smtClean="0"/>
              <a:t>added sugars </a:t>
            </a:r>
            <a:r>
              <a:rPr lang="en-US" sz="2400" dirty="0"/>
              <a:t>and salt, and suggest that, if alcohol is consumed</a:t>
            </a:r>
            <a:r>
              <a:rPr lang="en-US" sz="2400" dirty="0" smtClean="0"/>
              <a:t>, this </a:t>
            </a:r>
            <a:r>
              <a:rPr lang="en-US" sz="2400" dirty="0"/>
              <a:t>should be </a:t>
            </a:r>
            <a:r>
              <a:rPr lang="en-US" sz="2400" dirty="0" smtClean="0"/>
              <a:t>in moderation</a:t>
            </a:r>
            <a:endParaRPr lang="en-US" sz="2400"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13</a:t>
            </a:fld>
            <a:endParaRPr lang="en-US"/>
          </a:p>
        </p:txBody>
      </p:sp>
    </p:spTree>
    <p:extLst>
      <p:ext uri="{BB962C8B-B14F-4D97-AF65-F5344CB8AC3E}">
        <p14:creationId xmlns:p14="http://schemas.microsoft.com/office/powerpoint/2010/main" xmlns="" val="1474495047"/>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14</a:t>
            </a:fld>
            <a:endParaRPr lang="en-US"/>
          </a:p>
        </p:txBody>
      </p:sp>
      <p:pic>
        <p:nvPicPr>
          <p:cNvPr id="6" name="Picture 5"/>
          <p:cNvPicPr>
            <a:picLocks noChangeAspect="1"/>
          </p:cNvPicPr>
          <p:nvPr/>
        </p:nvPicPr>
        <p:blipFill>
          <a:blip r:embed="rId2" cstate="print"/>
          <a:stretch>
            <a:fillRect/>
          </a:stretch>
        </p:blipFill>
        <p:spPr>
          <a:xfrm>
            <a:off x="1835696" y="0"/>
            <a:ext cx="5618659" cy="5829398"/>
          </a:xfrm>
          <a:prstGeom prst="rect">
            <a:avLst/>
          </a:prstGeom>
        </p:spPr>
      </p:pic>
      <p:sp>
        <p:nvSpPr>
          <p:cNvPr id="7" name="Rectangle 6"/>
          <p:cNvSpPr/>
          <p:nvPr/>
        </p:nvSpPr>
        <p:spPr>
          <a:xfrm>
            <a:off x="611560" y="5890046"/>
            <a:ext cx="8352928" cy="923330"/>
          </a:xfrm>
          <a:prstGeom prst="rect">
            <a:avLst/>
          </a:prstGeom>
        </p:spPr>
        <p:txBody>
          <a:bodyPr wrap="square">
            <a:spAutoFit/>
          </a:bodyPr>
          <a:lstStyle/>
          <a:p>
            <a:r>
              <a:rPr lang="en-US" dirty="0">
                <a:latin typeface="AdvPSA88A"/>
              </a:rPr>
              <a:t>Lichtenstein AH, </a:t>
            </a:r>
            <a:r>
              <a:rPr lang="en-US" dirty="0" smtClean="0">
                <a:latin typeface="AdvPSA88A"/>
              </a:rPr>
              <a:t>Food-intake patterns assessed </a:t>
            </a:r>
            <a:r>
              <a:rPr lang="en-US" dirty="0">
                <a:latin typeface="AdvPSA88A"/>
              </a:rPr>
              <a:t>by using front-of-pack labeling program criteria </a:t>
            </a:r>
            <a:r>
              <a:rPr lang="en-US" dirty="0" smtClean="0">
                <a:latin typeface="AdvPSA88A"/>
              </a:rPr>
              <a:t>associated with </a:t>
            </a:r>
            <a:r>
              <a:rPr lang="en-US" dirty="0">
                <a:latin typeface="AdvPSA88A"/>
              </a:rPr>
              <a:t>better diet quality and lower </a:t>
            </a:r>
            <a:r>
              <a:rPr lang="en-US" dirty="0" smtClean="0">
                <a:latin typeface="AdvPSA88A"/>
              </a:rPr>
              <a:t>cardio metabolic </a:t>
            </a:r>
            <a:r>
              <a:rPr lang="en-US" dirty="0">
                <a:latin typeface="AdvPSA88A"/>
              </a:rPr>
              <a:t>risk</a:t>
            </a:r>
            <a:r>
              <a:rPr lang="en-US" dirty="0">
                <a:latin typeface="AdvPSA88C"/>
              </a:rPr>
              <a:t>. Am J </a:t>
            </a:r>
            <a:r>
              <a:rPr lang="en-US" dirty="0" err="1" smtClean="0">
                <a:latin typeface="AdvPSA88C"/>
              </a:rPr>
              <a:t>Clin</a:t>
            </a:r>
            <a:r>
              <a:rPr lang="en-US" dirty="0" smtClean="0">
                <a:latin typeface="AdvPSA88C"/>
              </a:rPr>
              <a:t> </a:t>
            </a:r>
            <a:r>
              <a:rPr lang="en-US" dirty="0" err="1" smtClean="0">
                <a:latin typeface="AdvPSA88C"/>
              </a:rPr>
              <a:t>Nutr</a:t>
            </a:r>
            <a:r>
              <a:rPr lang="en-US" dirty="0">
                <a:latin typeface="AdvPSA88A"/>
              </a:rPr>
              <a:t>. 2014;99:454–462.</a:t>
            </a:r>
            <a:endParaRPr lang="en-US" dirty="0"/>
          </a:p>
        </p:txBody>
      </p:sp>
    </p:spTree>
    <p:extLst>
      <p:ext uri="{BB962C8B-B14F-4D97-AF65-F5344CB8AC3E}">
        <p14:creationId xmlns:p14="http://schemas.microsoft.com/office/powerpoint/2010/main" xmlns="" val="1871486902"/>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424936" cy="648072"/>
          </a:xfrm>
        </p:spPr>
        <p:txBody>
          <a:bodyPr>
            <a:noAutofit/>
          </a:bodyPr>
          <a:lstStyle/>
          <a:p>
            <a:r>
              <a:rPr lang="en-US" sz="3200" b="1" dirty="0"/>
              <a:t>Vegetarian and semi-vegetarian dietary patterns</a:t>
            </a:r>
            <a:br>
              <a:rPr lang="en-US" sz="3200" b="1" dirty="0"/>
            </a:br>
            <a:endParaRPr lang="en-US" sz="3200" b="1" dirty="0"/>
          </a:p>
        </p:txBody>
      </p:sp>
      <p:sp>
        <p:nvSpPr>
          <p:cNvPr id="3" name="Content Placeholder 2"/>
          <p:cNvSpPr>
            <a:spLocks noGrp="1"/>
          </p:cNvSpPr>
          <p:nvPr>
            <p:ph idx="1"/>
          </p:nvPr>
        </p:nvSpPr>
        <p:spPr>
          <a:xfrm>
            <a:off x="539552" y="1628800"/>
            <a:ext cx="8208912" cy="4238600"/>
          </a:xfrm>
        </p:spPr>
        <p:txBody>
          <a:bodyPr/>
          <a:lstStyle/>
          <a:p>
            <a:r>
              <a:rPr lang="en-US" dirty="0"/>
              <a:t>a systematic review and meta-analysis of 8 observational studies (183,321 participants) on vegetarian diet compared to a non-vegetarian diet, vegetarian diet lower the risk for ischemic heart disease compared to non-vegetarian controls</a:t>
            </a:r>
          </a:p>
          <a:p>
            <a:r>
              <a:rPr lang="en-US" dirty="0"/>
              <a:t>compared with regular meat eaters, mortality from </a:t>
            </a:r>
            <a:r>
              <a:rPr lang="en-US" dirty="0">
                <a:solidFill>
                  <a:srgbClr val="FF0000"/>
                </a:solidFill>
              </a:rPr>
              <a:t>ischemic heart disease</a:t>
            </a:r>
            <a:r>
              <a:rPr lang="en-US" dirty="0"/>
              <a:t> </a:t>
            </a:r>
            <a:r>
              <a:rPr lang="en-US" dirty="0" smtClean="0"/>
              <a:t>was:</a:t>
            </a:r>
          </a:p>
          <a:p>
            <a:pPr lvl="1"/>
            <a:r>
              <a:rPr lang="en-US" dirty="0" smtClean="0"/>
              <a:t>20</a:t>
            </a:r>
            <a:r>
              <a:rPr lang="en-US" dirty="0"/>
              <a:t>% lower in occasional meat </a:t>
            </a:r>
            <a:r>
              <a:rPr lang="en-US" dirty="0" smtClean="0"/>
              <a:t>eaters</a:t>
            </a:r>
          </a:p>
          <a:p>
            <a:pPr lvl="1"/>
            <a:r>
              <a:rPr lang="en-US" dirty="0" smtClean="0"/>
              <a:t>34</a:t>
            </a:r>
            <a:r>
              <a:rPr lang="en-US" dirty="0"/>
              <a:t>% lower in individuals who ate fish but did not eat </a:t>
            </a:r>
            <a:r>
              <a:rPr lang="en-US" dirty="0" smtClean="0"/>
              <a:t>meat</a:t>
            </a:r>
          </a:p>
          <a:p>
            <a:pPr lvl="1"/>
            <a:r>
              <a:rPr lang="en-US" dirty="0" smtClean="0"/>
              <a:t>34</a:t>
            </a:r>
            <a:r>
              <a:rPr lang="en-US" dirty="0"/>
              <a:t>% lower in </a:t>
            </a:r>
            <a:r>
              <a:rPr lang="en-US" dirty="0" smtClean="0"/>
              <a:t>lacto-</a:t>
            </a:r>
            <a:r>
              <a:rPr lang="en-US" dirty="0" err="1" smtClean="0"/>
              <a:t>ovo</a:t>
            </a:r>
            <a:r>
              <a:rPr lang="en-US" dirty="0" smtClean="0"/>
              <a:t>-vegetarians</a:t>
            </a:r>
          </a:p>
          <a:p>
            <a:pPr lvl="1"/>
            <a:r>
              <a:rPr lang="en-US" dirty="0" smtClean="0"/>
              <a:t>26</a:t>
            </a:r>
            <a:r>
              <a:rPr lang="en-US" dirty="0"/>
              <a:t>% lower in vegans.</a:t>
            </a:r>
          </a:p>
          <a:p>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15</a:t>
            </a:fld>
            <a:endParaRPr lang="en-US"/>
          </a:p>
        </p:txBody>
      </p:sp>
      <p:sp>
        <p:nvSpPr>
          <p:cNvPr id="6" name="Rectangle 5"/>
          <p:cNvSpPr/>
          <p:nvPr/>
        </p:nvSpPr>
        <p:spPr>
          <a:xfrm>
            <a:off x="827584" y="5877272"/>
            <a:ext cx="7776864" cy="646331"/>
          </a:xfrm>
          <a:prstGeom prst="rect">
            <a:avLst/>
          </a:prstGeom>
        </p:spPr>
        <p:txBody>
          <a:bodyPr wrap="square">
            <a:spAutoFit/>
          </a:bodyPr>
          <a:lstStyle/>
          <a:p>
            <a:r>
              <a:rPr lang="en-US" dirty="0"/>
              <a:t>Kwok </a:t>
            </a:r>
            <a:r>
              <a:rPr lang="en-US" dirty="0" smtClean="0"/>
              <a:t>CS. Vegetarian diet</a:t>
            </a:r>
            <a:r>
              <a:rPr lang="en-US" dirty="0"/>
              <a:t>, Seventh Day Adventists and risk of cardiovascular </a:t>
            </a:r>
            <a:r>
              <a:rPr lang="en-US" dirty="0" smtClean="0"/>
              <a:t>mortality: a </a:t>
            </a:r>
            <a:r>
              <a:rPr lang="en-US" dirty="0"/>
              <a:t>systematic review and meta-analysis. </a:t>
            </a:r>
            <a:r>
              <a:rPr lang="en-US" dirty="0" err="1"/>
              <a:t>Int</a:t>
            </a:r>
            <a:r>
              <a:rPr lang="en-US" dirty="0"/>
              <a:t> J </a:t>
            </a:r>
            <a:r>
              <a:rPr lang="en-US" dirty="0" err="1"/>
              <a:t>Cardiol</a:t>
            </a:r>
            <a:r>
              <a:rPr lang="en-US" dirty="0"/>
              <a:t>. </a:t>
            </a:r>
            <a:r>
              <a:rPr lang="en-US" dirty="0" smtClean="0"/>
              <a:t>2014;176:680–6</a:t>
            </a:r>
            <a:endParaRPr lang="en-US" dirty="0"/>
          </a:p>
        </p:txBody>
      </p:sp>
    </p:spTree>
    <p:extLst>
      <p:ext uri="{BB962C8B-B14F-4D97-AF65-F5344CB8AC3E}">
        <p14:creationId xmlns:p14="http://schemas.microsoft.com/office/powerpoint/2010/main" xmlns="" val="1892850886"/>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28700" y="116632"/>
            <a:ext cx="7200900" cy="720080"/>
          </a:xfrm>
        </p:spPr>
        <p:txBody>
          <a:bodyPr/>
          <a:lstStyle/>
          <a:p>
            <a:pPr>
              <a:defRPr/>
            </a:pPr>
            <a:r>
              <a:rPr altLang="en-US" dirty="0" smtClean="0"/>
              <a:t>Mediterranean Diet</a:t>
            </a:r>
          </a:p>
        </p:txBody>
      </p:sp>
      <p:sp>
        <p:nvSpPr>
          <p:cNvPr id="21507" name="Content Placeholder 2"/>
          <p:cNvSpPr>
            <a:spLocks noGrp="1"/>
          </p:cNvSpPr>
          <p:nvPr>
            <p:ph idx="1"/>
          </p:nvPr>
        </p:nvSpPr>
        <p:spPr>
          <a:xfrm>
            <a:off x="614363" y="1455836"/>
            <a:ext cx="3957637" cy="3989388"/>
          </a:xfrm>
        </p:spPr>
        <p:txBody>
          <a:bodyPr>
            <a:normAutofit fontScale="92500" lnSpcReduction="10000"/>
          </a:bodyPr>
          <a:lstStyle/>
          <a:p>
            <a:r>
              <a:rPr lang="en-US" altLang="en-US" sz="2400" dirty="0" smtClean="0"/>
              <a:t>Vegetables&gt; 4 cup (raw)/d</a:t>
            </a:r>
          </a:p>
          <a:p>
            <a:r>
              <a:rPr lang="en-US" altLang="en-US" sz="2400" dirty="0" smtClean="0"/>
              <a:t>Fruits&gt;3 medium/d</a:t>
            </a:r>
          </a:p>
          <a:p>
            <a:r>
              <a:rPr lang="en-US" altLang="en-US" sz="2400" dirty="0" smtClean="0"/>
              <a:t>Nuts: 1/3 cup/d</a:t>
            </a:r>
          </a:p>
          <a:p>
            <a:r>
              <a:rPr lang="en-US" altLang="en-US" sz="2400" dirty="0" smtClean="0"/>
              <a:t>Olive oil&gt; 4 </a:t>
            </a:r>
            <a:r>
              <a:rPr lang="en-US" altLang="en-US" sz="2400" dirty="0" err="1" smtClean="0"/>
              <a:t>tsf</a:t>
            </a:r>
            <a:r>
              <a:rPr lang="en-US" altLang="en-US" sz="2400" dirty="0" smtClean="0"/>
              <a:t>/d</a:t>
            </a:r>
          </a:p>
          <a:p>
            <a:r>
              <a:rPr lang="en-US" altLang="en-US" sz="2400" dirty="0" smtClean="0"/>
              <a:t>Fish: 2 times/w </a:t>
            </a:r>
          </a:p>
          <a:p>
            <a:r>
              <a:rPr lang="en-US" altLang="en-US" sz="2400" dirty="0" smtClean="0"/>
              <a:t>Poultry: 1-2 times/w</a:t>
            </a:r>
          </a:p>
          <a:p>
            <a:r>
              <a:rPr lang="en-US" altLang="en-US" sz="2400" dirty="0" smtClean="0"/>
              <a:t>Egg: 4/w</a:t>
            </a:r>
          </a:p>
          <a:p>
            <a:r>
              <a:rPr lang="en-US" altLang="en-US" sz="2400" dirty="0" smtClean="0"/>
              <a:t>Red meat: 2-3 times/m</a:t>
            </a:r>
          </a:p>
          <a:p>
            <a:r>
              <a:rPr lang="en-US" altLang="en-US" sz="2400" dirty="0" smtClean="0"/>
              <a:t>Using garlic and onion </a:t>
            </a:r>
          </a:p>
          <a:p>
            <a:endParaRPr lang="en-US" altLang="en-US" sz="2400" dirty="0" smtClean="0"/>
          </a:p>
        </p:txBody>
      </p:sp>
      <p:pic>
        <p:nvPicPr>
          <p:cNvPr id="21509" name="Picture 7" descr="http://fruitguys.com/almanac/wp-content/uploads/2011/07/mediterannean-pyramid-trans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76117" y="1285875"/>
            <a:ext cx="3916363" cy="435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A2F0832-F084-422D-97D1-AF848F4F2C34}" type="slidenum">
              <a:rPr lang="en-US" smtClean="0"/>
              <a:pPr/>
              <a:t>16</a:t>
            </a:fld>
            <a:endParaRPr lang="en-US"/>
          </a:p>
        </p:txBody>
      </p:sp>
    </p:spTree>
    <p:extLst>
      <p:ext uri="{BB962C8B-B14F-4D97-AF65-F5344CB8AC3E}">
        <p14:creationId xmlns:p14="http://schemas.microsoft.com/office/powerpoint/2010/main" xmlns="" val="203209596"/>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45233" y="3356992"/>
            <a:ext cx="8075239" cy="2438400"/>
          </a:xfrm>
        </p:spPr>
        <p:txBody>
          <a:bodyPr/>
          <a:lstStyle/>
          <a:p>
            <a:pPr marL="0" indent="0">
              <a:buNone/>
            </a:pPr>
            <a:r>
              <a:rPr lang="en-US" dirty="0"/>
              <a:t>there were favorable associations of the Mediterranean diet on criteria for the metabolic syndrome, including a smaller </a:t>
            </a:r>
            <a:r>
              <a:rPr lang="en-US" dirty="0">
                <a:solidFill>
                  <a:srgbClr val="FF0000"/>
                </a:solidFill>
              </a:rPr>
              <a:t>waist circumference </a:t>
            </a:r>
            <a:r>
              <a:rPr lang="en-US" dirty="0"/>
              <a:t>(−0.42 cm), higher </a:t>
            </a:r>
            <a:r>
              <a:rPr lang="en-US" dirty="0">
                <a:solidFill>
                  <a:srgbClr val="FF0000"/>
                </a:solidFill>
              </a:rPr>
              <a:t>HDL-C</a:t>
            </a:r>
            <a:r>
              <a:rPr lang="en-US" dirty="0"/>
              <a:t> (1.17 mg/</a:t>
            </a:r>
            <a:r>
              <a:rPr lang="en-US" dirty="0" err="1"/>
              <a:t>dL</a:t>
            </a:r>
            <a:r>
              <a:rPr lang="en-US" dirty="0"/>
              <a:t>), lower </a:t>
            </a:r>
            <a:r>
              <a:rPr lang="en-US" dirty="0">
                <a:solidFill>
                  <a:srgbClr val="FF0000"/>
                </a:solidFill>
              </a:rPr>
              <a:t>TG </a:t>
            </a:r>
            <a:r>
              <a:rPr lang="en-US" dirty="0"/>
              <a:t>(−6.14 mg/</a:t>
            </a:r>
            <a:r>
              <a:rPr lang="en-US" dirty="0" err="1"/>
              <a:t>dL</a:t>
            </a:r>
            <a:r>
              <a:rPr lang="en-US" dirty="0"/>
              <a:t>), </a:t>
            </a:r>
            <a:r>
              <a:rPr lang="en-US" dirty="0">
                <a:solidFill>
                  <a:srgbClr val="FF0000"/>
                </a:solidFill>
              </a:rPr>
              <a:t>lower systolic</a:t>
            </a:r>
            <a:r>
              <a:rPr lang="en-US" dirty="0"/>
              <a:t> (−2.35 mm Hg) and </a:t>
            </a:r>
            <a:r>
              <a:rPr lang="en-US" dirty="0">
                <a:solidFill>
                  <a:srgbClr val="FF0000"/>
                </a:solidFill>
              </a:rPr>
              <a:t>diastolic</a:t>
            </a:r>
            <a:r>
              <a:rPr lang="en-US" dirty="0"/>
              <a:t> (−1.58 mm Hg) </a:t>
            </a:r>
            <a:r>
              <a:rPr lang="en-US" dirty="0">
                <a:solidFill>
                  <a:srgbClr val="FF0000"/>
                </a:solidFill>
              </a:rPr>
              <a:t>blood pressures</a:t>
            </a:r>
            <a:r>
              <a:rPr lang="en-US" dirty="0"/>
              <a:t>, and lower </a:t>
            </a:r>
            <a:r>
              <a:rPr lang="en-US" dirty="0">
                <a:solidFill>
                  <a:srgbClr val="FF0000"/>
                </a:solidFill>
              </a:rPr>
              <a:t>fasting glucose </a:t>
            </a:r>
            <a:r>
              <a:rPr lang="en-US" dirty="0"/>
              <a:t>(−3.89 mg/</a:t>
            </a:r>
            <a:r>
              <a:rPr lang="en-US" dirty="0" err="1"/>
              <a:t>dL</a:t>
            </a:r>
            <a:r>
              <a:rPr lang="en-US" dirty="0"/>
              <a:t>).</a:t>
            </a:r>
          </a:p>
          <a:p>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17</a:t>
            </a:fld>
            <a:endParaRPr lang="en-US"/>
          </a:p>
        </p:txBody>
      </p:sp>
      <p:pic>
        <p:nvPicPr>
          <p:cNvPr id="6" name="Picture 5"/>
          <p:cNvPicPr>
            <a:picLocks noChangeAspect="1"/>
          </p:cNvPicPr>
          <p:nvPr/>
        </p:nvPicPr>
        <p:blipFill>
          <a:blip r:embed="rId2" cstate="print"/>
          <a:stretch>
            <a:fillRect/>
          </a:stretch>
        </p:blipFill>
        <p:spPr>
          <a:xfrm>
            <a:off x="82931" y="-27384"/>
            <a:ext cx="9092437" cy="3108960"/>
          </a:xfrm>
          <a:prstGeom prst="rect">
            <a:avLst/>
          </a:prstGeom>
        </p:spPr>
      </p:pic>
      <p:sp>
        <p:nvSpPr>
          <p:cNvPr id="7" name="Rectangle 6"/>
          <p:cNvSpPr/>
          <p:nvPr/>
        </p:nvSpPr>
        <p:spPr>
          <a:xfrm>
            <a:off x="755576" y="5602014"/>
            <a:ext cx="7992888" cy="923330"/>
          </a:xfrm>
          <a:prstGeom prst="rect">
            <a:avLst/>
          </a:prstGeom>
        </p:spPr>
        <p:txBody>
          <a:bodyPr wrap="square">
            <a:spAutoFit/>
          </a:bodyPr>
          <a:lstStyle/>
          <a:p>
            <a:r>
              <a:rPr lang="en-US" dirty="0" err="1"/>
              <a:t>Kastorini</a:t>
            </a:r>
            <a:r>
              <a:rPr lang="en-US" dirty="0"/>
              <a:t> </a:t>
            </a:r>
            <a:r>
              <a:rPr lang="en-US" dirty="0" smtClean="0"/>
              <a:t>CM. </a:t>
            </a:r>
            <a:r>
              <a:rPr lang="en-US" dirty="0"/>
              <a:t>The effect of </a:t>
            </a:r>
            <a:r>
              <a:rPr lang="en-US" dirty="0" smtClean="0"/>
              <a:t>Mediterranean diet </a:t>
            </a:r>
            <a:r>
              <a:rPr lang="en-US" dirty="0"/>
              <a:t>on metabolic syndrome and its components: a meta-analysis </a:t>
            </a:r>
            <a:r>
              <a:rPr lang="en-US" dirty="0" smtClean="0"/>
              <a:t>of 50 </a:t>
            </a:r>
            <a:r>
              <a:rPr lang="en-US" dirty="0"/>
              <a:t>studies and 534,906 individuals. J Am </a:t>
            </a:r>
            <a:r>
              <a:rPr lang="en-US" dirty="0" err="1"/>
              <a:t>Coll</a:t>
            </a:r>
            <a:r>
              <a:rPr lang="en-US" dirty="0"/>
              <a:t> </a:t>
            </a:r>
            <a:r>
              <a:rPr lang="en-US" dirty="0" smtClean="0"/>
              <a:t>Car 2011;57:1299–1313</a:t>
            </a:r>
            <a:r>
              <a:rPr lang="en-US" dirty="0"/>
              <a:t>.</a:t>
            </a:r>
          </a:p>
        </p:txBody>
      </p:sp>
    </p:spTree>
    <p:extLst>
      <p:ext uri="{BB962C8B-B14F-4D97-AF65-F5344CB8AC3E}">
        <p14:creationId xmlns:p14="http://schemas.microsoft.com/office/powerpoint/2010/main" xmlns="" val="3422083804"/>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36346" y="3130974"/>
            <a:ext cx="6270922" cy="2098226"/>
          </a:xfrm>
        </p:spPr>
        <p:txBody>
          <a:bodyPr/>
          <a:lstStyle/>
          <a:p>
            <a:r>
              <a:rPr lang="en-US" sz="4800" dirty="0"/>
              <a:t>NLA Expert Panel </a:t>
            </a:r>
            <a:r>
              <a:rPr lang="en-US" sz="4800" dirty="0" smtClean="0"/>
              <a:t>recommendations–based on dietary </a:t>
            </a:r>
            <a:r>
              <a:rPr lang="en-US" sz="4800" dirty="0"/>
              <a:t>patterns</a:t>
            </a:r>
            <a:br>
              <a:rPr lang="en-US" sz="4800" dirty="0"/>
            </a:br>
            <a:endParaRPr lang="en-US" sz="4800" dirty="0"/>
          </a:p>
        </p:txBody>
      </p:sp>
      <p:sp>
        <p:nvSpPr>
          <p:cNvPr id="7" name="Rectangle 6"/>
          <p:cNvSpPr/>
          <p:nvPr/>
        </p:nvSpPr>
        <p:spPr>
          <a:xfrm>
            <a:off x="251520" y="6095037"/>
            <a:ext cx="8316416" cy="584775"/>
          </a:xfrm>
          <a:prstGeom prst="rect">
            <a:avLst/>
          </a:prstGeom>
        </p:spPr>
        <p:txBody>
          <a:bodyPr wrap="square">
            <a:spAutoFit/>
          </a:bodyPr>
          <a:lstStyle/>
          <a:p>
            <a:r>
              <a:rPr lang="en-US" sz="1600" dirty="0"/>
              <a:t>National Lipid Association Recommendations for Patient-Centered Management of Dyslipidemia: Part 2</a:t>
            </a:r>
            <a:r>
              <a:rPr lang="en-US" sz="1400" dirty="0"/>
              <a:t>, </a:t>
            </a:r>
            <a:r>
              <a:rPr lang="en-US" sz="1600" dirty="0"/>
              <a:t>Journal of Clinical </a:t>
            </a:r>
            <a:r>
              <a:rPr lang="en-US" sz="1600" dirty="0" err="1"/>
              <a:t>Lipidology</a:t>
            </a:r>
            <a:r>
              <a:rPr lang="en-US" sz="1600" dirty="0"/>
              <a:t> (2015)</a:t>
            </a:r>
          </a:p>
        </p:txBody>
      </p:sp>
    </p:spTree>
    <p:extLst>
      <p:ext uri="{BB962C8B-B14F-4D97-AF65-F5344CB8AC3E}">
        <p14:creationId xmlns:p14="http://schemas.microsoft.com/office/powerpoint/2010/main" xmlns="" val="2948533197"/>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496944" cy="1485900"/>
          </a:xfrm>
        </p:spPr>
        <p:txBody>
          <a:bodyPr>
            <a:normAutofit fontScale="90000"/>
          </a:bodyPr>
          <a:lstStyle/>
          <a:p>
            <a:r>
              <a:rPr lang="en-US" dirty="0"/>
              <a:t>Replacements for saturated and trans fatty </a:t>
            </a:r>
            <a:r>
              <a:rPr lang="en-US" dirty="0" smtClean="0"/>
              <a:t>acids in </a:t>
            </a:r>
            <a:r>
              <a:rPr lang="en-US" dirty="0"/>
              <a:t>the diet</a:t>
            </a:r>
            <a:br>
              <a:rPr lang="en-US" dirty="0"/>
            </a:br>
            <a:endParaRPr lang="en-US" dirty="0"/>
          </a:p>
        </p:txBody>
      </p:sp>
      <p:sp>
        <p:nvSpPr>
          <p:cNvPr id="3" name="Content Placeholder 2"/>
          <p:cNvSpPr>
            <a:spLocks noGrp="1"/>
          </p:cNvSpPr>
          <p:nvPr>
            <p:ph idx="1"/>
          </p:nvPr>
        </p:nvSpPr>
        <p:spPr>
          <a:xfrm>
            <a:off x="683568" y="1628800"/>
            <a:ext cx="8136904" cy="3806552"/>
          </a:xfrm>
        </p:spPr>
        <p:txBody>
          <a:bodyPr>
            <a:normAutofit lnSpcReduction="10000"/>
          </a:bodyPr>
          <a:lstStyle/>
          <a:p>
            <a:r>
              <a:rPr lang="en-US" sz="2400" dirty="0" smtClean="0"/>
              <a:t>saturated fats &amp; trans </a:t>
            </a:r>
            <a:r>
              <a:rPr lang="en-US" sz="2400" dirty="0"/>
              <a:t>fatty acid consumption </a:t>
            </a:r>
            <a:r>
              <a:rPr lang="en-US" sz="2400" dirty="0" smtClean="0"/>
              <a:t>increases levels </a:t>
            </a:r>
            <a:r>
              <a:rPr lang="en-US" sz="2400" dirty="0"/>
              <a:t>of </a:t>
            </a:r>
            <a:r>
              <a:rPr lang="en-US" sz="2400" dirty="0" err="1"/>
              <a:t>atherogenic</a:t>
            </a:r>
            <a:r>
              <a:rPr lang="en-US" sz="2400" dirty="0"/>
              <a:t> </a:t>
            </a:r>
            <a:r>
              <a:rPr lang="en-US" sz="2400" dirty="0" smtClean="0"/>
              <a:t>cholesterol</a:t>
            </a:r>
          </a:p>
          <a:p>
            <a:pPr lvl="1"/>
            <a:r>
              <a:rPr lang="en-US" sz="2400" dirty="0"/>
              <a:t>each </a:t>
            </a:r>
            <a:r>
              <a:rPr lang="en-US" sz="2400" dirty="0">
                <a:solidFill>
                  <a:srgbClr val="FF0000"/>
                </a:solidFill>
              </a:rPr>
              <a:t>1%</a:t>
            </a:r>
            <a:r>
              <a:rPr lang="en-US" sz="2400" dirty="0"/>
              <a:t> of energy from trans fatty acids raising </a:t>
            </a:r>
            <a:r>
              <a:rPr lang="en-US" sz="2400" dirty="0">
                <a:solidFill>
                  <a:srgbClr val="FF0000"/>
                </a:solidFill>
              </a:rPr>
              <a:t>LDL-C by </a:t>
            </a:r>
            <a:r>
              <a:rPr lang="en-US" sz="2400" dirty="0" smtClean="0">
                <a:solidFill>
                  <a:srgbClr val="FF0000"/>
                </a:solidFill>
              </a:rPr>
              <a:t>≥1.5 mg/ L</a:t>
            </a:r>
            <a:r>
              <a:rPr lang="en-US" sz="2400" dirty="0" smtClean="0"/>
              <a:t> </a:t>
            </a:r>
            <a:r>
              <a:rPr lang="en-US" sz="2400" dirty="0"/>
              <a:t>compared with </a:t>
            </a:r>
            <a:r>
              <a:rPr lang="en-US" sz="2400" dirty="0" smtClean="0"/>
              <a:t>carbohydrate, MUFA </a:t>
            </a:r>
            <a:r>
              <a:rPr lang="en-US" sz="2400" dirty="0"/>
              <a:t>and </a:t>
            </a:r>
            <a:r>
              <a:rPr lang="en-US" sz="2400" dirty="0" smtClean="0"/>
              <a:t>PUFA</a:t>
            </a:r>
          </a:p>
          <a:p>
            <a:r>
              <a:rPr lang="en-US" sz="2400" dirty="0" smtClean="0"/>
              <a:t>Foods containing trans fatty acids: </a:t>
            </a:r>
            <a:r>
              <a:rPr lang="en-US" sz="2400" dirty="0"/>
              <a:t>such as some cookies, pastries, biscuits, crackers</a:t>
            </a:r>
            <a:r>
              <a:rPr lang="en-US" sz="2400" dirty="0" smtClean="0"/>
              <a:t>, deep-fried </a:t>
            </a:r>
            <a:r>
              <a:rPr lang="en-US" sz="2400" dirty="0"/>
              <a:t>foods, microwaved popcorn, and frozen </a:t>
            </a:r>
            <a:r>
              <a:rPr lang="en-US" sz="2400" dirty="0" smtClean="0"/>
              <a:t>foods</a:t>
            </a:r>
          </a:p>
          <a:p>
            <a:r>
              <a:rPr lang="en-US" sz="2400" dirty="0"/>
              <a:t>The NLA </a:t>
            </a:r>
            <a:r>
              <a:rPr lang="en-US" sz="2400" dirty="0" smtClean="0"/>
              <a:t>recommends </a:t>
            </a:r>
            <a:r>
              <a:rPr lang="en-US" sz="2400" dirty="0"/>
              <a:t>consuming a </a:t>
            </a:r>
            <a:r>
              <a:rPr lang="en-US" sz="2400" dirty="0" smtClean="0"/>
              <a:t>diet that </a:t>
            </a:r>
            <a:r>
              <a:rPr lang="en-US" sz="2400" dirty="0"/>
              <a:t>is low in saturated fatty acids </a:t>
            </a:r>
            <a:r>
              <a:rPr lang="en-US" sz="2400" dirty="0" smtClean="0"/>
              <a:t>(&lt;7</a:t>
            </a:r>
            <a:r>
              <a:rPr lang="en-US" sz="2400" dirty="0"/>
              <a:t>% of energy) </a:t>
            </a:r>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19</a:t>
            </a:fld>
            <a:endParaRPr lang="en-US"/>
          </a:p>
        </p:txBody>
      </p:sp>
    </p:spTree>
    <p:extLst>
      <p:ext uri="{BB962C8B-B14F-4D97-AF65-F5344CB8AC3E}">
        <p14:creationId xmlns:p14="http://schemas.microsoft.com/office/powerpoint/2010/main" xmlns="" val="3919113212"/>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6064" y="3520813"/>
            <a:ext cx="4932040" cy="2215991"/>
          </a:xfrm>
          <a:prstGeom prst="rect">
            <a:avLst/>
          </a:prstGeom>
          <a:noFill/>
        </p:spPr>
        <p:txBody>
          <a:bodyPr wrap="square">
            <a:spAutoFit/>
          </a:bodyPr>
          <a:lstStyle/>
          <a:p>
            <a:pPr algn="ctr">
              <a:spcBef>
                <a:spcPct val="0"/>
              </a:spcBef>
            </a:pPr>
            <a:r>
              <a:rPr lang="en-US" altLang="en-US" sz="3600" dirty="0" err="1"/>
              <a:t>Soodeh</a:t>
            </a:r>
            <a:r>
              <a:rPr lang="en-US" altLang="en-US" sz="3600" dirty="0"/>
              <a:t> </a:t>
            </a:r>
            <a:r>
              <a:rPr lang="en-US" altLang="en-US" sz="3600" dirty="0" err="1"/>
              <a:t>Razeghi</a:t>
            </a:r>
            <a:endParaRPr lang="en-US" altLang="en-US" sz="3600" dirty="0"/>
          </a:p>
          <a:p>
            <a:pPr algn="ctr">
              <a:spcBef>
                <a:spcPct val="0"/>
              </a:spcBef>
            </a:pPr>
            <a:endParaRPr lang="en-US" altLang="en-US" sz="3600" dirty="0"/>
          </a:p>
          <a:p>
            <a:pPr algn="ctr">
              <a:spcBef>
                <a:spcPct val="0"/>
              </a:spcBef>
            </a:pPr>
            <a:r>
              <a:rPr lang="en-US" altLang="en-US" sz="2000" dirty="0"/>
              <a:t>PhD, Assistant professor of nutrition, </a:t>
            </a:r>
            <a:r>
              <a:rPr lang="en-US" altLang="en-US" sz="2000" dirty="0" err="1"/>
              <a:t>Shahid</a:t>
            </a:r>
            <a:r>
              <a:rPr lang="en-US" altLang="en-US" sz="2000" dirty="0"/>
              <a:t> </a:t>
            </a:r>
            <a:r>
              <a:rPr lang="en-US" altLang="en-US" sz="2000" dirty="0" err="1"/>
              <a:t>Beheshti</a:t>
            </a:r>
            <a:r>
              <a:rPr lang="en-US" altLang="en-US" sz="2000" dirty="0"/>
              <a:t> University of Medical Sciences</a:t>
            </a:r>
          </a:p>
          <a:p>
            <a:pPr algn="ctr" rtl="1" fontAlgn="auto">
              <a:spcBef>
                <a:spcPts val="0"/>
              </a:spcBef>
              <a:spcAft>
                <a:spcPts val="0"/>
              </a:spcAft>
              <a:defRPr/>
            </a:pPr>
            <a:endParaRPr kumimoji="0" lang="en-US" altLang="ko-KR" sz="2600" b="1" dirty="0">
              <a:solidFill>
                <a:schemeClr val="bg2">
                  <a:lumMod val="10000"/>
                </a:schemeClr>
              </a:solidFill>
              <a:latin typeface="Arial" pitchFamily="34" charset="0"/>
              <a:cs typeface="B Lotus" pitchFamily="2" charset="-78"/>
            </a:endParaRPr>
          </a:p>
        </p:txBody>
      </p:sp>
      <p:sp>
        <p:nvSpPr>
          <p:cNvPr id="5" name="TextBox 1"/>
          <p:cNvSpPr txBox="1">
            <a:spLocks noChangeArrowheads="1"/>
          </p:cNvSpPr>
          <p:nvPr/>
        </p:nvSpPr>
        <p:spPr bwMode="auto">
          <a:xfrm>
            <a:off x="755576" y="2564904"/>
            <a:ext cx="4302224" cy="830997"/>
          </a:xfrm>
          <a:prstGeom prst="rect">
            <a:avLst/>
          </a:prstGeom>
          <a:noFill/>
          <a:ln w="9525">
            <a:noFill/>
            <a:miter lim="800000"/>
            <a:headEnd/>
            <a:tailEnd/>
          </a:ln>
        </p:spPr>
        <p:txBody>
          <a:bodyPr wrap="square">
            <a:spAutoFit/>
          </a:bodyPr>
          <a:lstStyle/>
          <a:p>
            <a:pPr algn="ctr" rtl="1"/>
            <a:r>
              <a:rPr lang="en-US" altLang="ko-KR" sz="4800" b="1" dirty="0" smtClean="0">
                <a:solidFill>
                  <a:srgbClr val="C00000"/>
                </a:solidFill>
                <a:latin typeface="Arial" pitchFamily="34" charset="0"/>
                <a:ea typeface="맑은 고딕" pitchFamily="50" charset="-127"/>
                <a:cs typeface="B Homa" pitchFamily="2" charset="-78"/>
              </a:rPr>
              <a:t>dyslipidemia</a:t>
            </a:r>
          </a:p>
        </p:txBody>
      </p:sp>
      <p:sp>
        <p:nvSpPr>
          <p:cNvPr id="7" name="TextBox 6">
            <a:hlinkClick r:id="rId2"/>
          </p:cNvPr>
          <p:cNvSpPr txBox="1"/>
          <p:nvPr/>
        </p:nvSpPr>
        <p:spPr>
          <a:xfrm>
            <a:off x="1691680" y="6293294"/>
            <a:ext cx="2016224" cy="461665"/>
          </a:xfrm>
          <a:prstGeom prst="rect">
            <a:avLst/>
          </a:prstGeom>
          <a:noFill/>
        </p:spPr>
        <p:txBody>
          <a:bodyPr wrap="square" rtlCol="0">
            <a:spAutoFit/>
          </a:bodyPr>
          <a:lstStyle/>
          <a:p>
            <a:pPr algn="ctr" rtl="1"/>
            <a:r>
              <a:rPr lang="en-US" altLang="ko-KR" sz="2400" b="1" dirty="0" smtClean="0">
                <a:solidFill>
                  <a:srgbClr val="002060"/>
                </a:solidFill>
                <a:latin typeface="Arial" pitchFamily="34" charset="0"/>
                <a:cs typeface="B Koodak" pitchFamily="2" charset="-78"/>
              </a:rPr>
              <a:t>Feb 2016</a:t>
            </a:r>
            <a:endParaRPr lang="ko-KR" altLang="en-US" sz="2400" b="1" dirty="0">
              <a:solidFill>
                <a:srgbClr val="002060"/>
              </a:solidFill>
              <a:latin typeface="Arial" pitchFamily="34" charset="0"/>
              <a:cs typeface="B Koodak" pitchFamily="2" charset="-78"/>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l="20441" t="17096" r="16750" b="18977"/>
          <a:stretch>
            <a:fillRect/>
          </a:stretch>
        </p:blipFill>
        <p:spPr bwMode="auto">
          <a:xfrm>
            <a:off x="593716" y="116632"/>
            <a:ext cx="1103313" cy="1123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41221791"/>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20</a:t>
            </a:fld>
            <a:endParaRPr lang="en-US"/>
          </a:p>
        </p:txBody>
      </p:sp>
      <p:pic>
        <p:nvPicPr>
          <p:cNvPr id="6" name="Picture 5"/>
          <p:cNvPicPr>
            <a:picLocks noChangeAspect="1"/>
          </p:cNvPicPr>
          <p:nvPr/>
        </p:nvPicPr>
        <p:blipFill>
          <a:blip r:embed="rId2" cstate="print"/>
          <a:stretch>
            <a:fillRect/>
          </a:stretch>
        </p:blipFill>
        <p:spPr>
          <a:xfrm>
            <a:off x="179512" y="2231112"/>
            <a:ext cx="8990700" cy="2926080"/>
          </a:xfrm>
          <a:prstGeom prst="rect">
            <a:avLst/>
          </a:prstGeom>
        </p:spPr>
      </p:pic>
      <p:sp>
        <p:nvSpPr>
          <p:cNvPr id="8" name="TextBox 7"/>
          <p:cNvSpPr txBox="1"/>
          <p:nvPr/>
        </p:nvSpPr>
        <p:spPr>
          <a:xfrm>
            <a:off x="255619" y="3730744"/>
            <a:ext cx="8780877" cy="274320"/>
          </a:xfrm>
          <a:prstGeom prst="rect">
            <a:avLst/>
          </a:prstGeom>
          <a:noFill/>
          <a:ln w="190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xmlns="" val="1075597514"/>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640960" cy="1296144"/>
          </a:xfrm>
        </p:spPr>
        <p:txBody>
          <a:bodyPr>
            <a:normAutofit fontScale="90000"/>
          </a:bodyPr>
          <a:lstStyle/>
          <a:p>
            <a:r>
              <a:rPr lang="en-US" dirty="0"/>
              <a:t>Effects of dietary cholesterol on total </a:t>
            </a:r>
            <a:r>
              <a:rPr lang="en-US" dirty="0" smtClean="0"/>
              <a:t>cholesterol (</a:t>
            </a:r>
            <a:r>
              <a:rPr lang="en-US" dirty="0"/>
              <a:t>total-C) and LDL-C levels</a:t>
            </a:r>
            <a:br>
              <a:rPr lang="en-US" dirty="0"/>
            </a:b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3909755755"/>
              </p:ext>
            </p:extLst>
          </p:nvPr>
        </p:nvGraphicFramePr>
        <p:xfrm>
          <a:off x="395536" y="1844825"/>
          <a:ext cx="8496944" cy="3925276"/>
        </p:xfrm>
        <a:graphic>
          <a:graphicData uri="http://schemas.openxmlformats.org/drawingml/2006/table">
            <a:tbl>
              <a:tblPr firstRow="1" bandRow="1">
                <a:tableStyleId>{5C22544A-7EE6-4342-B048-85BDC9FD1C3A}</a:tableStyleId>
              </a:tblPr>
              <a:tblGrid>
                <a:gridCol w="3262220"/>
                <a:gridCol w="5234724"/>
              </a:tblGrid>
              <a:tr h="488168">
                <a:tc gridSpan="2">
                  <a:txBody>
                    <a:bodyPr/>
                    <a:lstStyle/>
                    <a:p>
                      <a:r>
                        <a:rPr lang="en-US" dirty="0" smtClean="0"/>
                        <a:t>recommended dietary cholesterol </a:t>
                      </a:r>
                      <a:endParaRPr lang="en-US" dirty="0"/>
                    </a:p>
                  </a:txBody>
                  <a:tcPr/>
                </a:tc>
                <a:tc hMerge="1">
                  <a:txBody>
                    <a:bodyPr/>
                    <a:lstStyle/>
                    <a:p>
                      <a:endParaRPr lang="en-US" dirty="0"/>
                    </a:p>
                  </a:txBody>
                  <a:tcPr/>
                </a:tc>
              </a:tr>
              <a:tr h="488168">
                <a:tc>
                  <a:txBody>
                    <a:bodyPr/>
                    <a:lstStyle/>
                    <a:p>
                      <a:r>
                        <a:rPr lang="en-US" dirty="0" smtClean="0"/>
                        <a:t>The 2010 US Dietary Guidelines</a:t>
                      </a:r>
                      <a:endParaRPr lang="en-US" dirty="0"/>
                    </a:p>
                  </a:txBody>
                  <a:tcPr/>
                </a:tc>
                <a:tc>
                  <a:txBody>
                    <a:bodyPr/>
                    <a:lstStyle/>
                    <a:p>
                      <a:r>
                        <a:rPr lang="en-US" dirty="0" smtClean="0"/>
                        <a:t>&lt;300 mg per day for healthy individuals</a:t>
                      </a:r>
                      <a:endParaRPr lang="en-US" dirty="0"/>
                    </a:p>
                  </a:txBody>
                  <a:tcPr/>
                </a:tc>
              </a:tr>
              <a:tr h="687962">
                <a:tc>
                  <a:txBody>
                    <a:bodyPr/>
                    <a:lstStyle/>
                    <a:p>
                      <a:r>
                        <a:rPr lang="en-US" dirty="0" smtClean="0"/>
                        <a:t>2013 AHA</a:t>
                      </a:r>
                      <a:endParaRPr lang="en-US" dirty="0"/>
                    </a:p>
                  </a:txBody>
                  <a:tcPr/>
                </a:tc>
                <a:tc>
                  <a:txBody>
                    <a:bodyPr/>
                    <a:lstStyle/>
                    <a:p>
                      <a:r>
                        <a:rPr lang="en-US" dirty="0" smtClean="0"/>
                        <a:t>did not make a recommendation for dietary cholesterol because the panel concluded that there was </a:t>
                      </a:r>
                      <a:r>
                        <a:rPr lang="en-US" dirty="0" smtClean="0">
                          <a:solidFill>
                            <a:srgbClr val="FF0000"/>
                          </a:solidFill>
                        </a:rPr>
                        <a:t>“insufficient evidence to determine whether lowering dietary cholesterol reduces LDL-C</a:t>
                      </a:r>
                      <a:endParaRPr lang="en-US" dirty="0">
                        <a:solidFill>
                          <a:srgbClr val="FF0000"/>
                        </a:solidFill>
                      </a:endParaRPr>
                    </a:p>
                  </a:txBody>
                  <a:tcPr/>
                </a:tc>
              </a:tr>
              <a:tr h="488231">
                <a:tc>
                  <a:txBody>
                    <a:bodyPr/>
                    <a:lstStyle/>
                    <a:p>
                      <a:r>
                        <a:rPr lang="en-US" dirty="0" smtClean="0"/>
                        <a:t>National Cholesterol Education Program (NCEP) Adult Treatment Panel (ATP) III</a:t>
                      </a:r>
                      <a:endParaRPr lang="en-US" dirty="0"/>
                    </a:p>
                  </a:txBody>
                  <a:tcPr/>
                </a:tc>
                <a:tc>
                  <a:txBody>
                    <a:bodyPr/>
                    <a:lstStyle/>
                    <a:p>
                      <a:r>
                        <a:rPr lang="en-US" dirty="0" smtClean="0"/>
                        <a:t>&lt;200 mg/day</a:t>
                      </a:r>
                      <a:endParaRPr lang="en-US" dirty="0"/>
                    </a:p>
                  </a:txBody>
                  <a:tcPr/>
                </a:tc>
              </a:tr>
              <a:tr h="887693">
                <a:tc>
                  <a:txBody>
                    <a:bodyPr/>
                    <a:lstStyle/>
                    <a:p>
                      <a:r>
                        <a:rPr lang="en-US" dirty="0" smtClean="0"/>
                        <a:t>2015 DGAC</a:t>
                      </a:r>
                      <a:endParaRPr lang="en-US" dirty="0"/>
                    </a:p>
                  </a:txBody>
                  <a:tcPr/>
                </a:tc>
                <a:tc>
                  <a:txBody>
                    <a:bodyPr/>
                    <a:lstStyle/>
                    <a:p>
                      <a:r>
                        <a:rPr lang="en-US" dirty="0" smtClean="0">
                          <a:solidFill>
                            <a:srgbClr val="FF0000"/>
                          </a:solidFill>
                        </a:rPr>
                        <a:t>did not recommend continuation of the recommended limit of dietary cholesterol to &lt;300</a:t>
                      </a:r>
                      <a:r>
                        <a:rPr lang="en-US" dirty="0" smtClean="0"/>
                        <a:t> mg per day because “available evidence shows no appreciable relationship between consumption of dietary cholesterol and serum cholesterol</a:t>
                      </a:r>
                      <a:endParaRPr lang="en-US" dirty="0"/>
                    </a:p>
                  </a:txBody>
                  <a:tcPr/>
                </a:tc>
              </a:tr>
              <a:tr h="488168">
                <a:tc gridSpan="2">
                  <a:txBody>
                    <a:bodyPr/>
                    <a:lstStyle/>
                    <a:p>
                      <a:pPr algn="ctr"/>
                      <a:r>
                        <a:rPr lang="en-US" sz="2400" b="1" dirty="0" smtClean="0">
                          <a:solidFill>
                            <a:srgbClr val="FF0000"/>
                          </a:solidFill>
                        </a:rPr>
                        <a:t>Thus, the usefulness of limiting dietary cholesterol intake has become controversial</a:t>
                      </a:r>
                      <a:endParaRPr lang="en-US" sz="2400" b="1" dirty="0">
                        <a:solidFill>
                          <a:srgbClr val="FF0000"/>
                        </a:solidFill>
                      </a:endParaRPr>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xmlns="" val="4198111185"/>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0648"/>
            <a:ext cx="8136904" cy="5832648"/>
          </a:xfrm>
        </p:spPr>
        <p:txBody>
          <a:bodyPr>
            <a:normAutofit/>
          </a:bodyPr>
          <a:lstStyle/>
          <a:p>
            <a:r>
              <a:rPr lang="en-US" sz="2400" b="1" dirty="0"/>
              <a:t>effects of dietary cholesterol on serum total-C </a:t>
            </a:r>
            <a:r>
              <a:rPr lang="en-US" sz="2400" b="1" dirty="0" smtClean="0"/>
              <a:t>and LDL-C </a:t>
            </a:r>
            <a:r>
              <a:rPr lang="en-US" sz="2400" b="1" dirty="0"/>
              <a:t>have been evaluated in 6 meta-analyses</a:t>
            </a:r>
            <a:r>
              <a:rPr lang="en-US" sz="2400" b="1" dirty="0" smtClean="0"/>
              <a:t>. </a:t>
            </a:r>
            <a:endParaRPr lang="en-US" sz="2400" b="1" dirty="0"/>
          </a:p>
          <a:p>
            <a:r>
              <a:rPr lang="en-US" dirty="0" smtClean="0"/>
              <a:t>438 studies </a:t>
            </a:r>
            <a:r>
              <a:rPr lang="en-US" dirty="0"/>
              <a:t>(</a:t>
            </a:r>
            <a:r>
              <a:rPr lang="en-US" dirty="0" smtClean="0"/>
              <a:t>424 in subjects </a:t>
            </a:r>
            <a:r>
              <a:rPr lang="en-US" dirty="0"/>
              <a:t>with </a:t>
            </a:r>
            <a:r>
              <a:rPr lang="en-US" dirty="0" err="1"/>
              <a:t>normolipidemia</a:t>
            </a:r>
            <a:r>
              <a:rPr lang="en-US" dirty="0"/>
              <a:t> </a:t>
            </a:r>
            <a:r>
              <a:rPr lang="en-US" dirty="0" smtClean="0"/>
              <a:t>&amp; </a:t>
            </a:r>
            <a:r>
              <a:rPr lang="en-US" dirty="0"/>
              <a:t>14 in participants </a:t>
            </a:r>
            <a:r>
              <a:rPr lang="en-US" dirty="0" smtClean="0"/>
              <a:t>with dyslipidemia)</a:t>
            </a:r>
          </a:p>
          <a:p>
            <a:r>
              <a:rPr lang="en-US" dirty="0" smtClean="0"/>
              <a:t> </a:t>
            </a:r>
            <a:r>
              <a:rPr lang="en-US" dirty="0"/>
              <a:t>An increase of 100 mg/day in dietary </a:t>
            </a:r>
            <a:r>
              <a:rPr lang="en-US" dirty="0" smtClean="0"/>
              <a:t>cholesterol : increase TC ~ </a:t>
            </a:r>
            <a:r>
              <a:rPr lang="en-US" dirty="0"/>
              <a:t>2 to </a:t>
            </a:r>
            <a:r>
              <a:rPr lang="en-US" dirty="0" smtClean="0"/>
              <a:t>3 mg/</a:t>
            </a:r>
            <a:r>
              <a:rPr lang="en-US" dirty="0" err="1" smtClean="0"/>
              <a:t>dL</a:t>
            </a:r>
            <a:endParaRPr lang="en-US" dirty="0" smtClean="0"/>
          </a:p>
          <a:p>
            <a:r>
              <a:rPr lang="en-US" dirty="0" smtClean="0"/>
              <a:t>there </a:t>
            </a:r>
            <a:r>
              <a:rPr lang="en-US" dirty="0"/>
              <a:t>are hypo- and </a:t>
            </a:r>
            <a:r>
              <a:rPr lang="en-US" dirty="0" smtClean="0"/>
              <a:t>hyper responders</a:t>
            </a:r>
          </a:p>
          <a:p>
            <a:r>
              <a:rPr lang="en-US" dirty="0"/>
              <a:t>The effects of other dietary constituents, </a:t>
            </a:r>
            <a:r>
              <a:rPr lang="en-US" dirty="0" smtClean="0"/>
              <a:t>esp. SFA and unsaturated fatty acids, </a:t>
            </a:r>
            <a:r>
              <a:rPr lang="en-US" dirty="0"/>
              <a:t>on circulating levels of </a:t>
            </a:r>
            <a:r>
              <a:rPr lang="en-US" dirty="0" err="1"/>
              <a:t>atherogenic</a:t>
            </a:r>
            <a:r>
              <a:rPr lang="en-US" dirty="0"/>
              <a:t> cholesterol are generally larger and more predictable than that of </a:t>
            </a:r>
            <a:r>
              <a:rPr lang="en-US" dirty="0" smtClean="0"/>
              <a:t>dietary cholesterol</a:t>
            </a:r>
          </a:p>
          <a:p>
            <a:r>
              <a:rPr lang="en-US" dirty="0"/>
              <a:t>some popular foods are </a:t>
            </a:r>
            <a:r>
              <a:rPr lang="en-US" dirty="0" smtClean="0"/>
              <a:t>high </a:t>
            </a:r>
            <a:r>
              <a:rPr lang="en-US" dirty="0"/>
              <a:t>in cholesterol, but not in </a:t>
            </a:r>
            <a:r>
              <a:rPr lang="en-US" dirty="0" smtClean="0"/>
              <a:t>SFA, </a:t>
            </a:r>
            <a:r>
              <a:rPr lang="en-US" dirty="0" err="1" smtClean="0"/>
              <a:t>inc.</a:t>
            </a:r>
            <a:r>
              <a:rPr lang="en-US" dirty="0" smtClean="0"/>
              <a:t> eggs</a:t>
            </a:r>
            <a:r>
              <a:rPr lang="en-US" dirty="0"/>
              <a:t>, shrimp and other </a:t>
            </a:r>
            <a:r>
              <a:rPr lang="en-US" dirty="0" smtClean="0"/>
              <a:t>shellfish &amp; some </a:t>
            </a:r>
            <a:r>
              <a:rPr lang="en-US" dirty="0"/>
              <a:t>organ meats </a:t>
            </a:r>
          </a:p>
          <a:p>
            <a:r>
              <a:rPr lang="en-US" dirty="0">
                <a:solidFill>
                  <a:srgbClr val="FF0000"/>
                </a:solidFill>
              </a:rPr>
              <a:t>egg</a:t>
            </a:r>
            <a:r>
              <a:rPr lang="en-US" dirty="0"/>
              <a:t> </a:t>
            </a:r>
            <a:r>
              <a:rPr lang="en-US" dirty="0" smtClean="0"/>
              <a:t>consumption </a:t>
            </a:r>
            <a:r>
              <a:rPr lang="en-US" dirty="0"/>
              <a:t>are not </a:t>
            </a:r>
            <a:r>
              <a:rPr lang="en-US" dirty="0" smtClean="0"/>
              <a:t>consistently associated </a:t>
            </a:r>
            <a:r>
              <a:rPr lang="en-US" dirty="0"/>
              <a:t>with increased ASCVD risk, with </a:t>
            </a:r>
            <a:r>
              <a:rPr lang="en-US" dirty="0" smtClean="0"/>
              <a:t>the possible </a:t>
            </a:r>
            <a:r>
              <a:rPr lang="en-US" dirty="0"/>
              <a:t>exception of increased risk in those with </a:t>
            </a:r>
            <a:r>
              <a:rPr lang="en-US" dirty="0" err="1" smtClean="0"/>
              <a:t>Dm</a:t>
            </a:r>
            <a:endParaRPr lang="en-US" dirty="0"/>
          </a:p>
          <a:p>
            <a:endParaRPr lang="en-US" dirty="0" smtClean="0"/>
          </a:p>
          <a:p>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22</a:t>
            </a:fld>
            <a:endParaRPr lang="en-US"/>
          </a:p>
        </p:txBody>
      </p:sp>
      <p:sp>
        <p:nvSpPr>
          <p:cNvPr id="2" name="Rectangle 1"/>
          <p:cNvSpPr/>
          <p:nvPr/>
        </p:nvSpPr>
        <p:spPr>
          <a:xfrm>
            <a:off x="4374232" y="5613047"/>
            <a:ext cx="4374232" cy="1200329"/>
          </a:xfrm>
          <a:prstGeom prst="rect">
            <a:avLst/>
          </a:prstGeom>
        </p:spPr>
        <p:txBody>
          <a:bodyPr wrap="square">
            <a:spAutoFit/>
          </a:bodyPr>
          <a:lstStyle/>
          <a:p>
            <a:r>
              <a:rPr lang="en-US" sz="1200" dirty="0"/>
              <a:t>Hopkins PN. Am J </a:t>
            </a:r>
            <a:r>
              <a:rPr lang="en-US" sz="1200" dirty="0" err="1"/>
              <a:t>Clin</a:t>
            </a:r>
            <a:r>
              <a:rPr lang="en-US" sz="1200" dirty="0"/>
              <a:t> </a:t>
            </a:r>
            <a:r>
              <a:rPr lang="en-US" sz="1200" dirty="0" err="1"/>
              <a:t>Nutr</a:t>
            </a:r>
            <a:r>
              <a:rPr lang="en-US" sz="1200" dirty="0"/>
              <a:t>. 1992;55:1060–1070.</a:t>
            </a:r>
          </a:p>
          <a:p>
            <a:r>
              <a:rPr lang="en-US" sz="1200" dirty="0" err="1"/>
              <a:t>Hegsted</a:t>
            </a:r>
            <a:r>
              <a:rPr lang="en-US" sz="1200" dirty="0"/>
              <a:t> DM. Am J </a:t>
            </a:r>
            <a:r>
              <a:rPr lang="en-US" sz="1200" dirty="0" err="1"/>
              <a:t>Clin</a:t>
            </a:r>
            <a:r>
              <a:rPr lang="en-US" sz="1200" dirty="0"/>
              <a:t> </a:t>
            </a:r>
            <a:r>
              <a:rPr lang="en-US" sz="1200" dirty="0" err="1"/>
              <a:t>Nutr</a:t>
            </a:r>
            <a:r>
              <a:rPr lang="en-US" sz="1200" dirty="0"/>
              <a:t>. 1993;57:875–883.</a:t>
            </a:r>
          </a:p>
          <a:p>
            <a:r>
              <a:rPr lang="en-US" sz="1200" dirty="0"/>
              <a:t>Clarke R. BMJ. 1997;314:112–117.</a:t>
            </a:r>
          </a:p>
          <a:p>
            <a:r>
              <a:rPr lang="en-US" sz="1200" dirty="0"/>
              <a:t>Howell WH. </a:t>
            </a:r>
            <a:r>
              <a:rPr lang="de-DE" sz="1200" dirty="0"/>
              <a:t>Am J Clin Nutr. 1997;65:1747–1764.</a:t>
            </a:r>
          </a:p>
          <a:p>
            <a:r>
              <a:rPr lang="en-US" sz="1200" dirty="0" err="1"/>
              <a:t>Weggemans</a:t>
            </a:r>
            <a:r>
              <a:rPr lang="en-US" sz="1200" dirty="0"/>
              <a:t> RM. </a:t>
            </a:r>
            <a:r>
              <a:rPr lang="fr-FR" sz="1200" dirty="0" err="1"/>
              <a:t>Eur</a:t>
            </a:r>
            <a:r>
              <a:rPr lang="fr-FR" sz="1200" dirty="0"/>
              <a:t> J Clin Invest. 1999;29:827–834.</a:t>
            </a:r>
          </a:p>
          <a:p>
            <a:r>
              <a:rPr lang="en-US" sz="1200" dirty="0" err="1"/>
              <a:t>Weggemans</a:t>
            </a:r>
            <a:r>
              <a:rPr lang="en-US" sz="1200" dirty="0"/>
              <a:t> RM. Am J </a:t>
            </a:r>
            <a:r>
              <a:rPr lang="en-US" sz="1200" dirty="0" err="1"/>
              <a:t>Clin</a:t>
            </a:r>
            <a:r>
              <a:rPr lang="en-US" sz="1200" dirty="0"/>
              <a:t> </a:t>
            </a:r>
            <a:r>
              <a:rPr lang="en-US" sz="1200" dirty="0" err="1"/>
              <a:t>Nutr</a:t>
            </a:r>
            <a:r>
              <a:rPr lang="en-US" sz="1200" dirty="0"/>
              <a:t>. 2001;73:885–891.</a:t>
            </a:r>
          </a:p>
        </p:txBody>
      </p:sp>
    </p:spTree>
    <p:extLst>
      <p:ext uri="{BB962C8B-B14F-4D97-AF65-F5344CB8AC3E}">
        <p14:creationId xmlns:p14="http://schemas.microsoft.com/office/powerpoint/2010/main" xmlns="" val="1450224204"/>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0" y="0"/>
            <a:ext cx="9144000" cy="6858000"/>
          </a:xfrm>
        </p:spPr>
        <p:txBody>
          <a:bodyPr/>
          <a:lstStyle/>
          <a:p>
            <a:pPr algn="r" rtl="1"/>
            <a:endParaRPr lang="fa-IR" dirty="0" smtClean="0"/>
          </a:p>
          <a:p>
            <a:pPr algn="r" rtl="1"/>
            <a:endParaRPr lang="fa-IR" dirty="0"/>
          </a:p>
          <a:p>
            <a:pPr algn="r" rtl="1"/>
            <a:endParaRPr lang="fa-IR" dirty="0" smtClean="0"/>
          </a:p>
          <a:p>
            <a:pPr algn="r" rtl="1"/>
            <a:endParaRPr lang="fa-IR" dirty="0"/>
          </a:p>
          <a:p>
            <a:pPr algn="r" rtl="1"/>
            <a:endParaRPr lang="fa-IR" dirty="0" smtClean="0"/>
          </a:p>
          <a:p>
            <a:pPr algn="ctr" rtl="1"/>
            <a:endParaRPr lang="fa-IR"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1882811230"/>
              </p:ext>
            </p:extLst>
          </p:nvPr>
        </p:nvGraphicFramePr>
        <p:xfrm>
          <a:off x="233003" y="2132856"/>
          <a:ext cx="8659477" cy="3528392"/>
        </p:xfrm>
        <a:graphic>
          <a:graphicData uri="http://schemas.openxmlformats.org/drawingml/2006/table">
            <a:tbl>
              <a:tblPr rtl="1" firstRow="1" bandRow="1">
                <a:tableStyleId>{5C22544A-7EE6-4342-B048-85BDC9FD1C3A}</a:tableStyleId>
              </a:tblPr>
              <a:tblGrid>
                <a:gridCol w="2557863"/>
                <a:gridCol w="1275122"/>
                <a:gridCol w="2185146"/>
                <a:gridCol w="2641346"/>
              </a:tblGrid>
              <a:tr h="455494">
                <a:tc>
                  <a:txBody>
                    <a:bodyPr/>
                    <a:lstStyle/>
                    <a:p>
                      <a:pPr algn="r" rtl="1"/>
                      <a:r>
                        <a:rPr lang="en-US" baseline="0" dirty="0" smtClean="0">
                          <a:solidFill>
                            <a:srgbClr val="FFFF00"/>
                          </a:solidFill>
                          <a:latin typeface="+mj-lt"/>
                          <a:cs typeface="B Titr" pitchFamily="2" charset="-78"/>
                        </a:rPr>
                        <a:t>Food group</a:t>
                      </a:r>
                      <a:endParaRPr lang="fa-IR" baseline="0" dirty="0">
                        <a:solidFill>
                          <a:srgbClr val="FFFF00"/>
                        </a:solidFill>
                        <a:latin typeface="+mj-lt"/>
                        <a:cs typeface="B Titr" pitchFamily="2" charset="-78"/>
                      </a:endParaRPr>
                    </a:p>
                  </a:txBody>
                  <a:tcPr/>
                </a:tc>
                <a:tc>
                  <a:txBody>
                    <a:bodyPr/>
                    <a:lstStyle/>
                    <a:p>
                      <a:pPr algn="ctr" rtl="1"/>
                      <a:r>
                        <a:rPr lang="en-US" baseline="0" dirty="0" smtClean="0">
                          <a:solidFill>
                            <a:srgbClr val="FFFF00"/>
                          </a:solidFill>
                          <a:latin typeface="+mj-lt"/>
                          <a:cs typeface="B Titr" pitchFamily="2" charset="-78"/>
                        </a:rPr>
                        <a:t>amount</a:t>
                      </a:r>
                      <a:endParaRPr lang="fa-IR" baseline="0" dirty="0">
                        <a:solidFill>
                          <a:srgbClr val="FFFF00"/>
                        </a:solidFill>
                        <a:latin typeface="+mj-lt"/>
                        <a:cs typeface="B Titr" pitchFamily="2" charset="-78"/>
                      </a:endParaRPr>
                    </a:p>
                  </a:txBody>
                  <a:tcPr/>
                </a:tc>
                <a:tc>
                  <a:txBody>
                    <a:bodyPr/>
                    <a:lstStyle/>
                    <a:p>
                      <a:pPr algn="ctr" rtl="0"/>
                      <a:r>
                        <a:rPr lang="en-US" baseline="0" dirty="0" smtClean="0">
                          <a:solidFill>
                            <a:srgbClr val="FFFF00"/>
                          </a:solidFill>
                          <a:latin typeface="+mj-lt"/>
                          <a:cs typeface="B Titr" pitchFamily="2" charset="-78"/>
                        </a:rPr>
                        <a:t>SAFA  g/serving</a:t>
                      </a:r>
                      <a:endParaRPr lang="fa-IR" baseline="0" dirty="0">
                        <a:solidFill>
                          <a:srgbClr val="FFFF00"/>
                        </a:solidFill>
                        <a:latin typeface="+mj-lt"/>
                        <a:cs typeface="B Titr" pitchFamily="2" charset="-78"/>
                      </a:endParaRPr>
                    </a:p>
                  </a:txBody>
                  <a:tcPr/>
                </a:tc>
                <a:tc>
                  <a:txBody>
                    <a:bodyPr/>
                    <a:lstStyle/>
                    <a:p>
                      <a:pPr algn="ctr" rtl="0"/>
                      <a:r>
                        <a:rPr lang="en-US" baseline="0" dirty="0" smtClean="0">
                          <a:solidFill>
                            <a:srgbClr val="FFFF00"/>
                          </a:solidFill>
                          <a:latin typeface="+mj-lt"/>
                          <a:cs typeface="B Titr" pitchFamily="2" charset="-78"/>
                        </a:rPr>
                        <a:t>Cholesterol mg/serving</a:t>
                      </a:r>
                      <a:endParaRPr lang="fa-IR" baseline="0" dirty="0">
                        <a:solidFill>
                          <a:srgbClr val="FFFF00"/>
                        </a:solidFill>
                        <a:latin typeface="+mj-lt"/>
                        <a:cs typeface="B Titr" pitchFamily="2" charset="-78"/>
                      </a:endParaRPr>
                    </a:p>
                  </a:txBody>
                  <a:tcPr/>
                </a:tc>
              </a:tr>
              <a:tr h="378292">
                <a:tc>
                  <a:txBody>
                    <a:bodyPr/>
                    <a:lstStyle/>
                    <a:p>
                      <a:pPr algn="r" rtl="1"/>
                      <a:r>
                        <a:rPr lang="en-US" b="1" baseline="0" dirty="0" smtClean="0">
                          <a:latin typeface="Calibri" pitchFamily="34" charset="0"/>
                          <a:cs typeface="B Mitra" pitchFamily="2" charset="-78"/>
                        </a:rPr>
                        <a:t>Red lean meat</a:t>
                      </a:r>
                      <a:endParaRPr lang="fa-IR" b="1" baseline="0" dirty="0">
                        <a:latin typeface="Calibri" pitchFamily="34" charset="0"/>
                        <a:cs typeface="B Mitra" pitchFamily="2" charset="-78"/>
                      </a:endParaRPr>
                    </a:p>
                  </a:txBody>
                  <a:tcPr/>
                </a:tc>
                <a:tc>
                  <a:txBody>
                    <a:bodyPr/>
                    <a:lstStyle/>
                    <a:p>
                      <a:pPr algn="ctr" rtl="1"/>
                      <a:r>
                        <a:rPr lang="en-US" baseline="0" dirty="0" smtClean="0">
                          <a:latin typeface="+mj-lt"/>
                          <a:cs typeface="B Mitra" pitchFamily="2" charset="-78"/>
                        </a:rPr>
                        <a:t>30 g</a:t>
                      </a:r>
                      <a:endParaRPr lang="fa-IR" baseline="0" dirty="0">
                        <a:latin typeface="+mj-lt"/>
                        <a:cs typeface="B Mitra" pitchFamily="2" charset="-78"/>
                      </a:endParaRPr>
                    </a:p>
                  </a:txBody>
                  <a:tcPr/>
                </a:tc>
                <a:tc>
                  <a:txBody>
                    <a:bodyPr/>
                    <a:lstStyle/>
                    <a:p>
                      <a:pPr algn="ctr" rtl="1"/>
                      <a:r>
                        <a:rPr lang="en-US" baseline="0" dirty="0" smtClean="0">
                          <a:latin typeface="+mn-lt"/>
                          <a:cs typeface="B Mitra" pitchFamily="2" charset="-78"/>
                        </a:rPr>
                        <a:t>1.4</a:t>
                      </a:r>
                      <a:endParaRPr lang="fa-IR" baseline="0" dirty="0">
                        <a:latin typeface="+mn-lt"/>
                        <a:cs typeface="B Mitra" pitchFamily="2" charset="-78"/>
                      </a:endParaRPr>
                    </a:p>
                  </a:txBody>
                  <a:tcPr/>
                </a:tc>
                <a:tc>
                  <a:txBody>
                    <a:bodyPr/>
                    <a:lstStyle/>
                    <a:p>
                      <a:pPr algn="ctr" rtl="1"/>
                      <a:r>
                        <a:rPr lang="en-US" baseline="0" dirty="0" smtClean="0">
                          <a:latin typeface="+mn-lt"/>
                          <a:cs typeface="B Mitra" pitchFamily="2" charset="-78"/>
                        </a:rPr>
                        <a:t>25</a:t>
                      </a:r>
                      <a:endParaRPr lang="fa-IR" baseline="0" dirty="0">
                        <a:latin typeface="+mn-lt"/>
                        <a:cs typeface="B Mitra" pitchFamily="2" charset="-78"/>
                      </a:endParaRPr>
                    </a:p>
                  </a:txBody>
                  <a:tcPr/>
                </a:tc>
              </a:tr>
              <a:tr h="356851">
                <a:tc>
                  <a:txBody>
                    <a:bodyPr/>
                    <a:lstStyle/>
                    <a:p>
                      <a:pPr algn="r" rtl="1"/>
                      <a:r>
                        <a:rPr lang="en-US" b="1" baseline="0" dirty="0" smtClean="0">
                          <a:latin typeface="Calibri" pitchFamily="34" charset="0"/>
                          <a:cs typeface="B Mitra" pitchFamily="2" charset="-78"/>
                        </a:rPr>
                        <a:t>chicken</a:t>
                      </a:r>
                      <a:endParaRPr lang="fa-IR" b="1" baseline="0" dirty="0">
                        <a:latin typeface="Calibri" pitchFamily="34" charset="0"/>
                        <a:cs typeface="B Mitra" pitchFamily="2" charset="-78"/>
                      </a:endParaRPr>
                    </a:p>
                  </a:txBody>
                  <a:tcPr/>
                </a:tc>
                <a:tc>
                  <a:txBody>
                    <a:bodyPr/>
                    <a:lstStyle/>
                    <a:p>
                      <a:pPr algn="ctr" rtl="1"/>
                      <a:r>
                        <a:rPr lang="en-US" baseline="0" dirty="0" smtClean="0">
                          <a:latin typeface="+mj-lt"/>
                          <a:cs typeface="B Mitra" pitchFamily="2" charset="-78"/>
                        </a:rPr>
                        <a:t>30 g</a:t>
                      </a:r>
                      <a:endParaRPr lang="fa-IR" baseline="0" dirty="0">
                        <a:latin typeface="+mj-lt"/>
                        <a:cs typeface="B Mitra" pitchFamily="2" charset="-78"/>
                      </a:endParaRPr>
                    </a:p>
                  </a:txBody>
                  <a:tcPr/>
                </a:tc>
                <a:tc>
                  <a:txBody>
                    <a:bodyPr/>
                    <a:lstStyle/>
                    <a:p>
                      <a:pPr algn="ctr" rtl="1"/>
                      <a:r>
                        <a:rPr lang="en-US" baseline="0" dirty="0" smtClean="0">
                          <a:latin typeface="+mn-lt"/>
                          <a:cs typeface="B Mitra" pitchFamily="2" charset="-78"/>
                        </a:rPr>
                        <a:t>0.6</a:t>
                      </a:r>
                      <a:endParaRPr lang="fa-IR" baseline="0" dirty="0">
                        <a:latin typeface="+mn-lt"/>
                        <a:cs typeface="B Mitra" pitchFamily="2" charset="-78"/>
                      </a:endParaRPr>
                    </a:p>
                  </a:txBody>
                  <a:tcPr/>
                </a:tc>
                <a:tc>
                  <a:txBody>
                    <a:bodyPr/>
                    <a:lstStyle/>
                    <a:p>
                      <a:pPr algn="ctr" rtl="1"/>
                      <a:r>
                        <a:rPr lang="en-US" baseline="0" dirty="0" smtClean="0">
                          <a:latin typeface="+mn-lt"/>
                          <a:cs typeface="B Mitra" pitchFamily="2" charset="-78"/>
                        </a:rPr>
                        <a:t>25</a:t>
                      </a:r>
                      <a:endParaRPr lang="fa-IR" baseline="0" dirty="0">
                        <a:latin typeface="+mn-lt"/>
                        <a:cs typeface="B Mitra" pitchFamily="2" charset="-78"/>
                      </a:endParaRPr>
                    </a:p>
                  </a:txBody>
                  <a:tcPr/>
                </a:tc>
              </a:tr>
              <a:tr h="356851">
                <a:tc>
                  <a:txBody>
                    <a:bodyPr/>
                    <a:lstStyle/>
                    <a:p>
                      <a:pPr algn="r" rtl="1"/>
                      <a:endParaRPr lang="fa-IR" b="1" baseline="0" dirty="0">
                        <a:latin typeface="Calibri" pitchFamily="34" charset="0"/>
                        <a:cs typeface="B Mitra" pitchFamily="2" charset="-78"/>
                      </a:endParaRPr>
                    </a:p>
                  </a:txBody>
                  <a:tcPr/>
                </a:tc>
                <a:tc>
                  <a:txBody>
                    <a:bodyPr/>
                    <a:lstStyle/>
                    <a:p>
                      <a:pPr algn="ctr" rtl="1"/>
                      <a:r>
                        <a:rPr lang="en-US" baseline="0" dirty="0" smtClean="0">
                          <a:latin typeface="+mj-lt"/>
                          <a:cs typeface="B Mitra" pitchFamily="2" charset="-78"/>
                        </a:rPr>
                        <a:t>30 g</a:t>
                      </a:r>
                      <a:endParaRPr lang="fa-IR" baseline="0" dirty="0">
                        <a:latin typeface="+mj-lt"/>
                        <a:cs typeface="B Mitra" pitchFamily="2" charset="-78"/>
                      </a:endParaRPr>
                    </a:p>
                  </a:txBody>
                  <a:tcPr/>
                </a:tc>
                <a:tc>
                  <a:txBody>
                    <a:bodyPr/>
                    <a:lstStyle/>
                    <a:p>
                      <a:pPr algn="ctr" rtl="1"/>
                      <a:r>
                        <a:rPr lang="en-US" baseline="0" dirty="0" smtClean="0">
                          <a:latin typeface="+mn-lt"/>
                          <a:cs typeface="B Mitra" pitchFamily="2" charset="-78"/>
                        </a:rPr>
                        <a:t>0.03-0.5</a:t>
                      </a:r>
                      <a:endParaRPr lang="fa-IR" baseline="0" dirty="0">
                        <a:latin typeface="+mn-lt"/>
                        <a:cs typeface="B Mitra" pitchFamily="2" charset="-78"/>
                      </a:endParaRPr>
                    </a:p>
                  </a:txBody>
                  <a:tcPr/>
                </a:tc>
                <a:tc>
                  <a:txBody>
                    <a:bodyPr/>
                    <a:lstStyle/>
                    <a:p>
                      <a:pPr algn="ctr" rtl="1"/>
                      <a:r>
                        <a:rPr lang="en-US" baseline="0" dirty="0" smtClean="0">
                          <a:latin typeface="+mn-lt"/>
                          <a:cs typeface="B Mitra" pitchFamily="2" charset="-78"/>
                        </a:rPr>
                        <a:t>8-21</a:t>
                      </a:r>
                      <a:endParaRPr lang="fa-IR" baseline="0" dirty="0">
                        <a:latin typeface="+mn-lt"/>
                        <a:cs typeface="B Mitra" pitchFamily="2" charset="-78"/>
                      </a:endParaRPr>
                    </a:p>
                  </a:txBody>
                  <a:tcPr/>
                </a:tc>
              </a:tr>
              <a:tr h="356851">
                <a:tc>
                  <a:txBody>
                    <a:bodyPr/>
                    <a:lstStyle/>
                    <a:p>
                      <a:pPr algn="r" rtl="1"/>
                      <a:r>
                        <a:rPr lang="en-US" b="1" baseline="0" dirty="0" smtClean="0">
                          <a:latin typeface="Calibri" pitchFamily="34" charset="0"/>
                          <a:cs typeface="B Mitra" pitchFamily="2" charset="-78"/>
                        </a:rPr>
                        <a:t>White cheese (feta)</a:t>
                      </a:r>
                      <a:endParaRPr lang="fa-IR" b="1" baseline="0" dirty="0">
                        <a:latin typeface="Calibri" pitchFamily="34" charset="0"/>
                        <a:cs typeface="B Mitra" pitchFamily="2" charset="-78"/>
                      </a:endParaRPr>
                    </a:p>
                  </a:txBody>
                  <a:tcPr/>
                </a:tc>
                <a:tc>
                  <a:txBody>
                    <a:bodyPr/>
                    <a:lstStyle/>
                    <a:p>
                      <a:pPr algn="ctr" rtl="1"/>
                      <a:r>
                        <a:rPr lang="en-US" baseline="0" dirty="0" smtClean="0">
                          <a:latin typeface="+mj-lt"/>
                          <a:cs typeface="B Mitra" pitchFamily="2" charset="-78"/>
                        </a:rPr>
                        <a:t>30 g</a:t>
                      </a:r>
                      <a:endParaRPr lang="fa-IR" baseline="0" dirty="0">
                        <a:latin typeface="+mj-lt"/>
                        <a:cs typeface="B Mitra" pitchFamily="2" charset="-78"/>
                      </a:endParaRPr>
                    </a:p>
                  </a:txBody>
                  <a:tcPr/>
                </a:tc>
                <a:tc>
                  <a:txBody>
                    <a:bodyPr/>
                    <a:lstStyle/>
                    <a:p>
                      <a:pPr algn="ctr" rtl="1"/>
                      <a:r>
                        <a:rPr lang="en-US" baseline="0" dirty="0" smtClean="0">
                          <a:latin typeface="+mn-lt"/>
                          <a:cs typeface="B Mitra" pitchFamily="2" charset="-78"/>
                        </a:rPr>
                        <a:t>4.5</a:t>
                      </a:r>
                      <a:endParaRPr lang="fa-IR" baseline="0" dirty="0">
                        <a:latin typeface="+mn-lt"/>
                        <a:cs typeface="B Mitra" pitchFamily="2" charset="-78"/>
                      </a:endParaRPr>
                    </a:p>
                  </a:txBody>
                  <a:tcPr/>
                </a:tc>
                <a:tc>
                  <a:txBody>
                    <a:bodyPr/>
                    <a:lstStyle/>
                    <a:p>
                      <a:pPr algn="ctr" rtl="1"/>
                      <a:r>
                        <a:rPr lang="en-US" baseline="0" dirty="0" smtClean="0">
                          <a:latin typeface="+mn-lt"/>
                          <a:cs typeface="B Mitra" pitchFamily="2" charset="-78"/>
                        </a:rPr>
                        <a:t>25</a:t>
                      </a:r>
                      <a:endParaRPr lang="fa-IR" baseline="0" dirty="0">
                        <a:latin typeface="+mn-lt"/>
                        <a:cs typeface="B Mitra" pitchFamily="2" charset="-78"/>
                      </a:endParaRPr>
                    </a:p>
                  </a:txBody>
                  <a:tcPr/>
                </a:tc>
              </a:tr>
              <a:tr h="356851">
                <a:tc>
                  <a:txBody>
                    <a:bodyPr/>
                    <a:lstStyle/>
                    <a:p>
                      <a:pPr algn="r" rtl="1"/>
                      <a:r>
                        <a:rPr lang="en-US" b="1" baseline="0" dirty="0" smtClean="0">
                          <a:latin typeface="Calibri" pitchFamily="34" charset="0"/>
                          <a:cs typeface="B Mitra" pitchFamily="2" charset="-78"/>
                        </a:rPr>
                        <a:t>Low fat milk (1%)</a:t>
                      </a:r>
                      <a:endParaRPr lang="fa-IR" b="1" baseline="0" dirty="0">
                        <a:latin typeface="Calibri" pitchFamily="34" charset="0"/>
                        <a:cs typeface="B Mitra" pitchFamily="2" charset="-78"/>
                      </a:endParaRPr>
                    </a:p>
                  </a:txBody>
                  <a:tcPr/>
                </a:tc>
                <a:tc>
                  <a:txBody>
                    <a:bodyPr/>
                    <a:lstStyle/>
                    <a:p>
                      <a:pPr algn="ctr" rtl="1"/>
                      <a:r>
                        <a:rPr lang="en-US" baseline="0" dirty="0" smtClean="0">
                          <a:latin typeface="+mj-lt"/>
                          <a:cs typeface="B Mitra" pitchFamily="2" charset="-78"/>
                        </a:rPr>
                        <a:t>240 cc</a:t>
                      </a:r>
                      <a:endParaRPr lang="fa-IR" baseline="0" dirty="0">
                        <a:latin typeface="+mj-lt"/>
                        <a:cs typeface="B Mitra" pitchFamily="2" charset="-78"/>
                      </a:endParaRPr>
                    </a:p>
                  </a:txBody>
                  <a:tcPr/>
                </a:tc>
                <a:tc>
                  <a:txBody>
                    <a:bodyPr/>
                    <a:lstStyle/>
                    <a:p>
                      <a:pPr algn="ctr" rtl="1"/>
                      <a:r>
                        <a:rPr lang="en-US" baseline="0" dirty="0" smtClean="0">
                          <a:latin typeface="+mn-lt"/>
                          <a:cs typeface="B Mitra" pitchFamily="2" charset="-78"/>
                        </a:rPr>
                        <a:t>1.5</a:t>
                      </a:r>
                      <a:endParaRPr lang="fa-IR" baseline="0" dirty="0">
                        <a:latin typeface="+mn-lt"/>
                        <a:cs typeface="B Mitra" pitchFamily="2" charset="-78"/>
                      </a:endParaRPr>
                    </a:p>
                  </a:txBody>
                  <a:tcPr/>
                </a:tc>
                <a:tc>
                  <a:txBody>
                    <a:bodyPr/>
                    <a:lstStyle/>
                    <a:p>
                      <a:pPr algn="ctr" rtl="1"/>
                      <a:r>
                        <a:rPr lang="en-US" baseline="0" dirty="0" smtClean="0">
                          <a:latin typeface="+mn-lt"/>
                          <a:cs typeface="B Mitra" pitchFamily="2" charset="-78"/>
                        </a:rPr>
                        <a:t>12</a:t>
                      </a:r>
                      <a:endParaRPr lang="fa-IR" baseline="0" dirty="0">
                        <a:latin typeface="+mn-lt"/>
                        <a:cs typeface="B Mitra" pitchFamily="2" charset="-78"/>
                      </a:endParaRPr>
                    </a:p>
                  </a:txBody>
                  <a:tcPr/>
                </a:tc>
              </a:tr>
              <a:tr h="40033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b="1" baseline="0" dirty="0" smtClean="0">
                          <a:latin typeface="Calibri" pitchFamily="34" charset="0"/>
                          <a:cs typeface="B Mitra" pitchFamily="2" charset="-78"/>
                        </a:rPr>
                        <a:t>Moderate fat milk (1-2%)</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baseline="0" dirty="0" smtClean="0">
                          <a:latin typeface="+mj-lt"/>
                          <a:cs typeface="B Mitra" pitchFamily="2" charset="-78"/>
                        </a:rPr>
                        <a:t>240 cc</a:t>
                      </a:r>
                      <a:endParaRPr lang="fa-IR" baseline="0" dirty="0" smtClean="0">
                        <a:latin typeface="+mj-lt"/>
                        <a:cs typeface="B Mitra" pitchFamily="2" charset="-78"/>
                      </a:endParaRPr>
                    </a:p>
                  </a:txBody>
                  <a:tcPr/>
                </a:tc>
                <a:tc>
                  <a:txBody>
                    <a:bodyPr/>
                    <a:lstStyle/>
                    <a:p>
                      <a:pPr algn="ctr" rtl="1"/>
                      <a:r>
                        <a:rPr lang="en-US" baseline="0" dirty="0" smtClean="0">
                          <a:latin typeface="+mn-lt"/>
                          <a:cs typeface="B Mitra" pitchFamily="2" charset="-78"/>
                        </a:rPr>
                        <a:t>2.5</a:t>
                      </a:r>
                      <a:endParaRPr lang="fa-IR" baseline="0" dirty="0">
                        <a:latin typeface="+mn-lt"/>
                        <a:cs typeface="B Mitra" pitchFamily="2" charset="-78"/>
                      </a:endParaRPr>
                    </a:p>
                  </a:txBody>
                  <a:tcPr/>
                </a:tc>
                <a:tc>
                  <a:txBody>
                    <a:bodyPr/>
                    <a:lstStyle/>
                    <a:p>
                      <a:pPr algn="ctr" rtl="1"/>
                      <a:r>
                        <a:rPr lang="en-US" baseline="0" dirty="0" smtClean="0">
                          <a:latin typeface="+mn-lt"/>
                          <a:cs typeface="B Mitra" pitchFamily="2" charset="-78"/>
                        </a:rPr>
                        <a:t>20</a:t>
                      </a:r>
                      <a:endParaRPr lang="fa-IR" baseline="0" dirty="0">
                        <a:latin typeface="+mn-lt"/>
                        <a:cs typeface="B Mitra" pitchFamily="2" charset="-78"/>
                      </a:endParaRPr>
                    </a:p>
                  </a:txBody>
                  <a:tcPr/>
                </a:tc>
              </a:tr>
              <a:tr h="411373">
                <a:tc>
                  <a:txBody>
                    <a:bodyPr/>
                    <a:lstStyle/>
                    <a:p>
                      <a:pPr algn="r" rtl="1"/>
                      <a:r>
                        <a:rPr lang="en-US" b="1" baseline="0" dirty="0" smtClean="0">
                          <a:latin typeface="Calibri" pitchFamily="34" charset="0"/>
                          <a:cs typeface="B Mitra" pitchFamily="2" charset="-78"/>
                        </a:rPr>
                        <a:t>Whole milk</a:t>
                      </a:r>
                      <a:endParaRPr lang="fa-IR" b="1" baseline="0" dirty="0">
                        <a:latin typeface="Calibri" pitchFamily="34" charset="0"/>
                        <a:cs typeface="B Mitra"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baseline="0" dirty="0" smtClean="0">
                          <a:latin typeface="+mj-lt"/>
                          <a:cs typeface="B Mitra" pitchFamily="2" charset="-78"/>
                        </a:rPr>
                        <a:t>240 cc</a:t>
                      </a:r>
                      <a:endParaRPr lang="fa-IR" baseline="0" dirty="0" smtClean="0">
                        <a:latin typeface="+mj-lt"/>
                        <a:cs typeface="B Mitra" pitchFamily="2" charset="-78"/>
                      </a:endParaRPr>
                    </a:p>
                  </a:txBody>
                  <a:tcPr/>
                </a:tc>
                <a:tc>
                  <a:txBody>
                    <a:bodyPr/>
                    <a:lstStyle/>
                    <a:p>
                      <a:pPr algn="ctr" rtl="1"/>
                      <a:r>
                        <a:rPr lang="en-US" baseline="0" dirty="0" smtClean="0">
                          <a:latin typeface="+mn-lt"/>
                          <a:cs typeface="B Mitra" pitchFamily="2" charset="-78"/>
                        </a:rPr>
                        <a:t>5</a:t>
                      </a:r>
                      <a:endParaRPr lang="fa-IR" baseline="0" dirty="0">
                        <a:latin typeface="+mn-lt"/>
                        <a:cs typeface="B Mitra" pitchFamily="2" charset="-78"/>
                      </a:endParaRPr>
                    </a:p>
                  </a:txBody>
                  <a:tcPr/>
                </a:tc>
                <a:tc>
                  <a:txBody>
                    <a:bodyPr/>
                    <a:lstStyle/>
                    <a:p>
                      <a:pPr algn="ctr" rtl="1"/>
                      <a:r>
                        <a:rPr lang="en-US" baseline="0" dirty="0" smtClean="0">
                          <a:latin typeface="+mn-lt"/>
                          <a:cs typeface="B Mitra" pitchFamily="2" charset="-78"/>
                        </a:rPr>
                        <a:t>32</a:t>
                      </a:r>
                      <a:endParaRPr lang="fa-IR" baseline="0" dirty="0">
                        <a:latin typeface="+mn-lt"/>
                        <a:cs typeface="B Mitra" pitchFamily="2" charset="-78"/>
                      </a:endParaRPr>
                    </a:p>
                  </a:txBody>
                  <a:tcPr/>
                </a:tc>
              </a:tr>
              <a:tr h="455494">
                <a:tc>
                  <a:txBody>
                    <a:bodyPr/>
                    <a:lstStyle/>
                    <a:p>
                      <a:pPr algn="r" rtl="1"/>
                      <a:r>
                        <a:rPr lang="en-US" b="1" baseline="0" dirty="0" smtClean="0">
                          <a:latin typeface="Calibri" pitchFamily="34" charset="0"/>
                          <a:cs typeface="B Mitra" pitchFamily="2" charset="-78"/>
                        </a:rPr>
                        <a:t>Vegetable oils</a:t>
                      </a:r>
                      <a:endParaRPr lang="fa-IR" b="1" baseline="0" dirty="0">
                        <a:latin typeface="Calibri" pitchFamily="34" charset="0"/>
                        <a:cs typeface="B Mitra" pitchFamily="2" charset="-78"/>
                      </a:endParaRPr>
                    </a:p>
                  </a:txBody>
                  <a:tcPr/>
                </a:tc>
                <a:tc>
                  <a:txBody>
                    <a:bodyPr/>
                    <a:lstStyle/>
                    <a:p>
                      <a:pPr algn="ctr" rtl="1"/>
                      <a:r>
                        <a:rPr lang="en-US" baseline="0" dirty="0" smtClean="0">
                          <a:latin typeface="+mj-lt"/>
                          <a:cs typeface="B Mitra" pitchFamily="2" charset="-78"/>
                        </a:rPr>
                        <a:t>5 g</a:t>
                      </a:r>
                      <a:endParaRPr lang="fa-IR" baseline="0" dirty="0">
                        <a:latin typeface="+mj-lt"/>
                        <a:cs typeface="B Mitra" pitchFamily="2" charset="-78"/>
                      </a:endParaRPr>
                    </a:p>
                  </a:txBody>
                  <a:tcPr/>
                </a:tc>
                <a:tc>
                  <a:txBody>
                    <a:bodyPr/>
                    <a:lstStyle/>
                    <a:p>
                      <a:pPr algn="ctr" rtl="1"/>
                      <a:r>
                        <a:rPr lang="en-US" baseline="0" dirty="0" smtClean="0">
                          <a:latin typeface="+mn-lt"/>
                          <a:cs typeface="B Mitra" pitchFamily="2" charset="-78"/>
                        </a:rPr>
                        <a:t>0.6</a:t>
                      </a:r>
                      <a:endParaRPr lang="fa-IR" baseline="0" dirty="0">
                        <a:latin typeface="+mn-lt"/>
                        <a:cs typeface="B Mitra" pitchFamily="2" charset="-78"/>
                      </a:endParaRPr>
                    </a:p>
                  </a:txBody>
                  <a:tcPr/>
                </a:tc>
                <a:tc>
                  <a:txBody>
                    <a:bodyPr/>
                    <a:lstStyle/>
                    <a:p>
                      <a:pPr algn="ctr" rtl="1"/>
                      <a:r>
                        <a:rPr lang="en-US" baseline="0" dirty="0" smtClean="0">
                          <a:latin typeface="+mn-lt"/>
                          <a:cs typeface="B Mitra" pitchFamily="2" charset="-78"/>
                        </a:rPr>
                        <a:t>0</a:t>
                      </a:r>
                      <a:endParaRPr lang="fa-IR" baseline="0" dirty="0">
                        <a:latin typeface="+mn-lt"/>
                        <a:cs typeface="B Mitra" pitchFamily="2" charset="-78"/>
                      </a:endParaRPr>
                    </a:p>
                  </a:txBody>
                  <a:tcPr/>
                </a:tc>
              </a:tr>
            </a:tbl>
          </a:graphicData>
        </a:graphic>
      </p:graphicFrame>
      <p:sp>
        <p:nvSpPr>
          <p:cNvPr id="6" name="Up Ribbon 5"/>
          <p:cNvSpPr/>
          <p:nvPr/>
        </p:nvSpPr>
        <p:spPr>
          <a:xfrm>
            <a:off x="1995918" y="188640"/>
            <a:ext cx="5672426" cy="1584176"/>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b="1" dirty="0" smtClean="0">
                <a:solidFill>
                  <a:srgbClr val="FFFF00"/>
                </a:solidFill>
                <a:cs typeface="B Titr" pitchFamily="2" charset="-78"/>
              </a:rPr>
              <a:t>SFA &amp; cholesterol content </a:t>
            </a:r>
          </a:p>
        </p:txBody>
      </p:sp>
    </p:spTree>
    <p:extLst>
      <p:ext uri="{BB962C8B-B14F-4D97-AF65-F5344CB8AC3E}">
        <p14:creationId xmlns:p14="http://schemas.microsoft.com/office/powerpoint/2010/main" xmlns="" val="871725483"/>
      </p:ext>
    </p:extLst>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normAutofit fontScale="90000"/>
          </a:bodyPr>
          <a:lstStyle/>
          <a:p>
            <a:r>
              <a:rPr lang="en-US" dirty="0"/>
              <a:t>Weight loss</a:t>
            </a:r>
            <a:br>
              <a:rPr lang="en-US" dirty="0"/>
            </a:br>
            <a:endParaRPr lang="en-US" dirty="0"/>
          </a:p>
        </p:txBody>
      </p:sp>
      <p:sp>
        <p:nvSpPr>
          <p:cNvPr id="3" name="Content Placeholder 2"/>
          <p:cNvSpPr>
            <a:spLocks noGrp="1"/>
          </p:cNvSpPr>
          <p:nvPr>
            <p:ph idx="1"/>
          </p:nvPr>
        </p:nvSpPr>
        <p:spPr>
          <a:xfrm>
            <a:off x="683568" y="1484784"/>
            <a:ext cx="7935788" cy="4968552"/>
          </a:xfrm>
        </p:spPr>
        <p:txBody>
          <a:bodyPr/>
          <a:lstStyle/>
          <a:p>
            <a:r>
              <a:rPr lang="en-US" dirty="0"/>
              <a:t>clinically meaningful changes in CVD risk indicators are associated with a loss of at least </a:t>
            </a:r>
            <a:r>
              <a:rPr lang="en-US" dirty="0">
                <a:solidFill>
                  <a:srgbClr val="FF0000"/>
                </a:solidFill>
              </a:rPr>
              <a:t>2.5 kg or 3% of body weight</a:t>
            </a:r>
          </a:p>
          <a:p>
            <a:r>
              <a:rPr lang="en-US" dirty="0"/>
              <a:t>a </a:t>
            </a:r>
            <a:r>
              <a:rPr lang="en-US" dirty="0">
                <a:solidFill>
                  <a:srgbClr val="FF0000"/>
                </a:solidFill>
              </a:rPr>
              <a:t>3 kg weight loss </a:t>
            </a:r>
            <a:r>
              <a:rPr lang="en-US" dirty="0"/>
              <a:t>is expected to decrease </a:t>
            </a:r>
            <a:r>
              <a:rPr lang="en-US" dirty="0">
                <a:solidFill>
                  <a:srgbClr val="FF0000"/>
                </a:solidFill>
              </a:rPr>
              <a:t>TG by at least 15 mg/</a:t>
            </a:r>
            <a:r>
              <a:rPr lang="en-US" dirty="0" err="1">
                <a:solidFill>
                  <a:srgbClr val="FF0000"/>
                </a:solidFill>
              </a:rPr>
              <a:t>dL</a:t>
            </a:r>
            <a:endParaRPr lang="en-US" dirty="0">
              <a:solidFill>
                <a:srgbClr val="FF0000"/>
              </a:solidFill>
            </a:endParaRPr>
          </a:p>
          <a:p>
            <a:r>
              <a:rPr lang="en-US" dirty="0" smtClean="0">
                <a:solidFill>
                  <a:srgbClr val="FF0000"/>
                </a:solidFill>
              </a:rPr>
              <a:t>A </a:t>
            </a:r>
            <a:r>
              <a:rPr lang="en-US" dirty="0">
                <a:solidFill>
                  <a:srgbClr val="FF0000"/>
                </a:solidFill>
              </a:rPr>
              <a:t>weight loss of 5 to 8 kg</a:t>
            </a:r>
            <a:r>
              <a:rPr lang="en-US" dirty="0"/>
              <a:t> that is sustained results in a mean </a:t>
            </a:r>
            <a:r>
              <a:rPr lang="en-US" dirty="0">
                <a:solidFill>
                  <a:srgbClr val="FF0000"/>
                </a:solidFill>
              </a:rPr>
              <a:t>LDL-C reduction of approximately 5 mg/</a:t>
            </a:r>
            <a:r>
              <a:rPr lang="en-US" dirty="0" err="1">
                <a:solidFill>
                  <a:srgbClr val="FF0000"/>
                </a:solidFill>
              </a:rPr>
              <a:t>dL</a:t>
            </a:r>
            <a:r>
              <a:rPr lang="en-US" dirty="0">
                <a:solidFill>
                  <a:srgbClr val="FF0000"/>
                </a:solidFill>
              </a:rPr>
              <a:t> and a mean increase in HDL-C of between 2 and 3 mg/</a:t>
            </a:r>
            <a:r>
              <a:rPr lang="en-US" dirty="0" err="1">
                <a:solidFill>
                  <a:srgbClr val="FF0000"/>
                </a:solidFill>
              </a:rPr>
              <a:t>dL</a:t>
            </a:r>
            <a:endParaRPr lang="en-US" dirty="0">
              <a:solidFill>
                <a:srgbClr val="FF0000"/>
              </a:solidFill>
            </a:endParaRPr>
          </a:p>
          <a:p>
            <a:r>
              <a:rPr lang="en-US" dirty="0" smtClean="0"/>
              <a:t>the LDL response </a:t>
            </a:r>
            <a:r>
              <a:rPr lang="en-US" dirty="0"/>
              <a:t>tends to be larger </a:t>
            </a:r>
            <a:r>
              <a:rPr lang="en-US" dirty="0">
                <a:solidFill>
                  <a:srgbClr val="FF0000"/>
                </a:solidFill>
              </a:rPr>
              <a:t>in younger subjects</a:t>
            </a:r>
            <a:r>
              <a:rPr lang="en-US" dirty="0"/>
              <a:t>, and may be blunted in older </a:t>
            </a:r>
            <a:r>
              <a:rPr lang="en-US" dirty="0" smtClean="0"/>
              <a:t>individuals</a:t>
            </a:r>
          </a:p>
          <a:p>
            <a:r>
              <a:rPr lang="en-US" dirty="0"/>
              <a:t>Higher baseline values and </a:t>
            </a:r>
            <a:r>
              <a:rPr lang="en-US" dirty="0">
                <a:solidFill>
                  <a:srgbClr val="FF0000"/>
                </a:solidFill>
              </a:rPr>
              <a:t>larger weight loss are associated with greater TG lowering</a:t>
            </a:r>
          </a:p>
          <a:p>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24</a:t>
            </a:fld>
            <a:endParaRPr lang="en-US"/>
          </a:p>
        </p:txBody>
      </p:sp>
    </p:spTree>
    <p:extLst>
      <p:ext uri="{BB962C8B-B14F-4D97-AF65-F5344CB8AC3E}">
        <p14:creationId xmlns:p14="http://schemas.microsoft.com/office/powerpoint/2010/main" xmlns="" val="3583164154"/>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24936" cy="1485900"/>
          </a:xfrm>
        </p:spPr>
        <p:txBody>
          <a:bodyPr>
            <a:normAutofit fontScale="90000"/>
          </a:bodyPr>
          <a:lstStyle/>
          <a:p>
            <a:r>
              <a:rPr lang="en-US" dirty="0"/>
              <a:t>Effects of plant (</a:t>
            </a:r>
            <a:r>
              <a:rPr lang="en-US" dirty="0" err="1"/>
              <a:t>phyto</a:t>
            </a:r>
            <a:r>
              <a:rPr lang="en-US" dirty="0"/>
              <a:t>) sterols/</a:t>
            </a:r>
            <a:r>
              <a:rPr lang="en-US" dirty="0" err="1"/>
              <a:t>stanols</a:t>
            </a:r>
            <a:r>
              <a:rPr lang="en-US" dirty="0"/>
              <a:t> </a:t>
            </a:r>
            <a:r>
              <a:rPr lang="en-US" dirty="0" smtClean="0"/>
              <a:t>on lipoprotein </a:t>
            </a:r>
            <a:r>
              <a:rPr lang="en-US" dirty="0"/>
              <a:t>lipids</a:t>
            </a:r>
            <a:br>
              <a:rPr lang="en-US" dirty="0"/>
            </a:br>
            <a:endParaRPr lang="en-US" dirty="0"/>
          </a:p>
        </p:txBody>
      </p:sp>
      <p:sp>
        <p:nvSpPr>
          <p:cNvPr id="3" name="Content Placeholder 2"/>
          <p:cNvSpPr>
            <a:spLocks noGrp="1"/>
          </p:cNvSpPr>
          <p:nvPr>
            <p:ph idx="1"/>
          </p:nvPr>
        </p:nvSpPr>
        <p:spPr>
          <a:xfrm>
            <a:off x="467544" y="1772816"/>
            <a:ext cx="8136904" cy="4094584"/>
          </a:xfrm>
        </p:spPr>
        <p:txBody>
          <a:bodyPr>
            <a:normAutofit/>
          </a:bodyPr>
          <a:lstStyle/>
          <a:p>
            <a:r>
              <a:rPr lang="en-US" sz="2400" dirty="0"/>
              <a:t>According to multiple </a:t>
            </a:r>
            <a:r>
              <a:rPr lang="en-US" sz="2400" dirty="0" smtClean="0"/>
              <a:t>meta-analyses:</a:t>
            </a:r>
          </a:p>
          <a:p>
            <a:pPr marL="457200" indent="-457200">
              <a:buFont typeface="+mj-lt"/>
              <a:buAutoNum type="arabicPeriod"/>
            </a:pPr>
            <a:r>
              <a:rPr lang="en-US" sz="2400" dirty="0" smtClean="0"/>
              <a:t>consumption </a:t>
            </a:r>
            <a:r>
              <a:rPr lang="en-US" sz="2400" dirty="0"/>
              <a:t>of 2 g/day of </a:t>
            </a:r>
            <a:r>
              <a:rPr lang="en-US" sz="2400" dirty="0" err="1"/>
              <a:t>stanols</a:t>
            </a:r>
            <a:r>
              <a:rPr lang="en-US" sz="2400" dirty="0"/>
              <a:t> or sterols lowered LDL-C by 5–10%.</a:t>
            </a:r>
          </a:p>
          <a:p>
            <a:pPr marL="457200" indent="-457200">
              <a:buFont typeface="+mj-lt"/>
              <a:buAutoNum type="arabicPeriod"/>
            </a:pPr>
            <a:r>
              <a:rPr lang="en-US" sz="2400" dirty="0"/>
              <a:t>PS </a:t>
            </a:r>
            <a:r>
              <a:rPr lang="en-US" sz="2400" dirty="0" smtClean="0"/>
              <a:t>supplementation results </a:t>
            </a:r>
            <a:r>
              <a:rPr lang="en-US" sz="2400" dirty="0"/>
              <a:t>in a variable TG-lowering response </a:t>
            </a:r>
            <a:r>
              <a:rPr lang="en-US" sz="2400" dirty="0" smtClean="0"/>
              <a:t>ranging from </a:t>
            </a:r>
            <a:r>
              <a:rPr lang="en-US" sz="2400" dirty="0"/>
              <a:t>0.8 to 28%.</a:t>
            </a:r>
          </a:p>
        </p:txBody>
      </p:sp>
      <p:sp>
        <p:nvSpPr>
          <p:cNvPr id="5" name="Slide Number Placeholder 4"/>
          <p:cNvSpPr>
            <a:spLocks noGrp="1"/>
          </p:cNvSpPr>
          <p:nvPr>
            <p:ph type="sldNum" sz="quarter" idx="12"/>
          </p:nvPr>
        </p:nvSpPr>
        <p:spPr/>
        <p:txBody>
          <a:bodyPr/>
          <a:lstStyle/>
          <a:p>
            <a:fld id="{3A2F0832-F084-422D-97D1-AF848F4F2C34}" type="slidenum">
              <a:rPr lang="en-US" smtClean="0"/>
              <a:pPr/>
              <a:t>25</a:t>
            </a:fld>
            <a:endParaRPr lang="en-US"/>
          </a:p>
        </p:txBody>
      </p:sp>
      <p:sp>
        <p:nvSpPr>
          <p:cNvPr id="6" name="Rectangle 5"/>
          <p:cNvSpPr/>
          <p:nvPr/>
        </p:nvSpPr>
        <p:spPr>
          <a:xfrm>
            <a:off x="860376" y="5805264"/>
            <a:ext cx="6020792" cy="923330"/>
          </a:xfrm>
          <a:prstGeom prst="rect">
            <a:avLst/>
          </a:prstGeom>
        </p:spPr>
        <p:txBody>
          <a:bodyPr wrap="square">
            <a:spAutoFit/>
          </a:bodyPr>
          <a:lstStyle/>
          <a:p>
            <a:r>
              <a:rPr lang="en-US" dirty="0"/>
              <a:t>Law </a:t>
            </a:r>
            <a:r>
              <a:rPr lang="en-US" dirty="0" smtClean="0"/>
              <a:t>M. </a:t>
            </a:r>
            <a:r>
              <a:rPr lang="en-US" dirty="0"/>
              <a:t>BMJ. 2000</a:t>
            </a:r>
            <a:r>
              <a:rPr lang="en-US" dirty="0" smtClean="0"/>
              <a:t>; 320:861–864</a:t>
            </a:r>
            <a:r>
              <a:rPr lang="en-US" dirty="0"/>
              <a:t>.</a:t>
            </a:r>
          </a:p>
          <a:p>
            <a:r>
              <a:rPr lang="en-US" dirty="0" err="1" smtClean="0"/>
              <a:t>Katan</a:t>
            </a:r>
            <a:r>
              <a:rPr lang="en-US" dirty="0" smtClean="0"/>
              <a:t> </a:t>
            </a:r>
            <a:r>
              <a:rPr lang="en-US" dirty="0" err="1" smtClean="0"/>
              <a:t>MB.Mayo</a:t>
            </a:r>
            <a:r>
              <a:rPr lang="en-US" dirty="0" smtClean="0"/>
              <a:t> </a:t>
            </a:r>
            <a:r>
              <a:rPr lang="en-US" dirty="0" err="1" smtClean="0"/>
              <a:t>Clin</a:t>
            </a:r>
            <a:r>
              <a:rPr lang="en-US" dirty="0" smtClean="0"/>
              <a:t> </a:t>
            </a:r>
            <a:r>
              <a:rPr lang="en-US" dirty="0"/>
              <a:t>Proc. 2003;78:965–978</a:t>
            </a:r>
            <a:r>
              <a:rPr lang="en-US" dirty="0" smtClean="0"/>
              <a:t>.</a:t>
            </a:r>
          </a:p>
          <a:p>
            <a:r>
              <a:rPr lang="en-US" dirty="0" err="1"/>
              <a:t>Rideout</a:t>
            </a:r>
            <a:r>
              <a:rPr lang="en-US" dirty="0"/>
              <a:t> </a:t>
            </a:r>
            <a:r>
              <a:rPr lang="en-US" dirty="0" smtClean="0"/>
              <a:t>TC. </a:t>
            </a:r>
            <a:r>
              <a:rPr lang="en-US" dirty="0"/>
              <a:t>J AOAC Int. 2015</a:t>
            </a:r>
            <a:r>
              <a:rPr lang="en-US" dirty="0" smtClean="0"/>
              <a:t>; 98:707–715</a:t>
            </a:r>
            <a:endParaRPr lang="en-US" dirty="0"/>
          </a:p>
        </p:txBody>
      </p:sp>
    </p:spTree>
    <p:extLst>
      <p:ext uri="{BB962C8B-B14F-4D97-AF65-F5344CB8AC3E}">
        <p14:creationId xmlns:p14="http://schemas.microsoft.com/office/powerpoint/2010/main" xmlns="" val="2516805937"/>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0" y="188640"/>
            <a:ext cx="8892480" cy="6480720"/>
          </a:xfrm>
        </p:spPr>
        <p:txBody>
          <a:bodyPr>
            <a:normAutofit fontScale="77500" lnSpcReduction="20000"/>
          </a:bodyPr>
          <a:lstStyle/>
          <a:p>
            <a:pPr algn="ctr" rtl="1"/>
            <a:r>
              <a:rPr lang="en-US" sz="2600" b="1" dirty="0" smtClean="0">
                <a:solidFill>
                  <a:srgbClr val="FF0000"/>
                </a:solidFill>
                <a:cs typeface="B Mitra" pitchFamily="2" charset="-78"/>
              </a:rPr>
              <a:t>Food source of </a:t>
            </a:r>
            <a:r>
              <a:rPr lang="en-US" sz="2600" b="1" dirty="0" err="1" smtClean="0">
                <a:solidFill>
                  <a:srgbClr val="FF0000"/>
                </a:solidFill>
                <a:cs typeface="B Mitra" pitchFamily="2" charset="-78"/>
              </a:rPr>
              <a:t>phytostrols</a:t>
            </a:r>
            <a:endParaRPr lang="fa-IR" sz="2600" b="1" dirty="0" smtClean="0">
              <a:solidFill>
                <a:srgbClr val="FF0000"/>
              </a:solidFill>
              <a:cs typeface="B Mitra" pitchFamily="2" charset="-78"/>
            </a:endParaRPr>
          </a:p>
          <a:p>
            <a:pPr marL="274320" lvl="0" indent="-274320" algn="ctr" latinLnBrk="0">
              <a:lnSpc>
                <a:spcPct val="150000"/>
              </a:lnSpc>
              <a:buClr>
                <a:srgbClr val="0BD0D9"/>
              </a:buClr>
              <a:buSzPct val="95000"/>
            </a:pPr>
            <a:endParaRPr lang="en-US" sz="1500" b="1" dirty="0" smtClean="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endParaRPr lang="en-US" sz="1500" b="1" dirty="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endParaRPr lang="en-US" sz="1500" b="1" dirty="0" smtClean="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endParaRPr lang="en-US" sz="1500" b="1" dirty="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endParaRPr lang="en-US" sz="1500" b="1" dirty="0" smtClean="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endParaRPr lang="en-US" sz="1500" b="1" dirty="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endParaRPr lang="en-US" sz="1500" b="1" dirty="0" smtClean="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endParaRPr lang="en-US" sz="1500" b="1" dirty="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endParaRPr lang="en-US" sz="1500" b="1" dirty="0" smtClean="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endParaRPr lang="en-US" sz="1500" b="1" dirty="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endParaRPr lang="en-US" sz="1500" b="1" dirty="0" smtClean="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endParaRPr lang="en-US" sz="1500" b="1" dirty="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endParaRPr lang="en-US" sz="1500" b="1" dirty="0" smtClean="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endParaRPr lang="en-US" sz="1500" b="1" dirty="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endParaRPr lang="en-US" sz="800" b="1" dirty="0" smtClean="0">
              <a:solidFill>
                <a:srgbClr val="002060"/>
              </a:solidFill>
              <a:latin typeface="Angsana New" pitchFamily="18" charset="-34"/>
              <a:cs typeface="Angsana New" pitchFamily="18" charset="-34"/>
            </a:endParaRPr>
          </a:p>
          <a:p>
            <a:pPr marL="274320" lvl="0" indent="-274320" latinLnBrk="0">
              <a:lnSpc>
                <a:spcPct val="150000"/>
              </a:lnSpc>
              <a:buClr>
                <a:srgbClr val="0BD0D9"/>
              </a:buClr>
              <a:buSzPct val="95000"/>
            </a:pPr>
            <a:r>
              <a:rPr lang="en-US" sz="1500" b="1" dirty="0" err="1" smtClean="0">
                <a:solidFill>
                  <a:srgbClr val="002060"/>
                </a:solidFill>
                <a:latin typeface="Angsana New" pitchFamily="18" charset="-34"/>
                <a:cs typeface="Angsana New" pitchFamily="18" charset="-34"/>
              </a:rPr>
              <a:t>Kritchevsky</a:t>
            </a:r>
            <a:r>
              <a:rPr lang="en-US" sz="1500" b="1" dirty="0">
                <a:solidFill>
                  <a:srgbClr val="002060"/>
                </a:solidFill>
                <a:latin typeface="Angsana New" pitchFamily="18" charset="-34"/>
                <a:cs typeface="Angsana New" pitchFamily="18" charset="-34"/>
              </a:rPr>
              <a:t>, D. 1997. </a:t>
            </a:r>
            <a:r>
              <a:rPr lang="en-US" sz="1500" b="1" dirty="0" err="1">
                <a:solidFill>
                  <a:srgbClr val="002060"/>
                </a:solidFill>
                <a:latin typeface="Angsana New" pitchFamily="18" charset="-34"/>
                <a:cs typeface="Angsana New" pitchFamily="18" charset="-34"/>
              </a:rPr>
              <a:t>Phytosterols</a:t>
            </a:r>
            <a:r>
              <a:rPr lang="en-US" sz="1500" b="1" dirty="0">
                <a:solidFill>
                  <a:srgbClr val="002060"/>
                </a:solidFill>
                <a:latin typeface="Angsana New" pitchFamily="18" charset="-34"/>
                <a:cs typeface="Angsana New" pitchFamily="18" charset="-34"/>
              </a:rPr>
              <a:t>: </a:t>
            </a:r>
            <a:r>
              <a:rPr lang="en-US" sz="1500" b="1" dirty="0" smtClean="0">
                <a:solidFill>
                  <a:srgbClr val="002060"/>
                </a:solidFill>
                <a:latin typeface="Angsana New" pitchFamily="18" charset="-34"/>
                <a:cs typeface="Angsana New" pitchFamily="18" charset="-34"/>
              </a:rPr>
              <a:t>In </a:t>
            </a:r>
            <a:r>
              <a:rPr lang="en-US" sz="1500" b="1" dirty="0">
                <a:solidFill>
                  <a:srgbClr val="002060"/>
                </a:solidFill>
                <a:latin typeface="Angsana New" pitchFamily="18" charset="-34"/>
                <a:cs typeface="Angsana New" pitchFamily="18" charset="-34"/>
              </a:rPr>
              <a:t>Dietary fiber in Health and Disease. (</a:t>
            </a:r>
            <a:r>
              <a:rPr lang="en-US" sz="1500" b="1" dirty="0" smtClean="0">
                <a:solidFill>
                  <a:srgbClr val="002060"/>
                </a:solidFill>
                <a:latin typeface="Angsana New" pitchFamily="18" charset="-34"/>
                <a:cs typeface="Angsana New" pitchFamily="18" charset="-34"/>
              </a:rPr>
              <a:t>Eds.) </a:t>
            </a:r>
            <a:r>
              <a:rPr lang="en-US" sz="1500" b="1" dirty="0" err="1">
                <a:solidFill>
                  <a:srgbClr val="002060"/>
                </a:solidFill>
                <a:latin typeface="Angsana New" pitchFamily="18" charset="-34"/>
                <a:cs typeface="Angsana New" pitchFamily="18" charset="-34"/>
              </a:rPr>
              <a:t>Kristchevsky</a:t>
            </a:r>
            <a:r>
              <a:rPr lang="en-US" sz="1500" b="1" dirty="0">
                <a:solidFill>
                  <a:srgbClr val="002060"/>
                </a:solidFill>
                <a:latin typeface="Angsana New" pitchFamily="18" charset="-34"/>
                <a:cs typeface="Angsana New" pitchFamily="18" charset="-34"/>
              </a:rPr>
              <a:t> and </a:t>
            </a:r>
            <a:r>
              <a:rPr lang="en-US" sz="1500" b="1" dirty="0" err="1">
                <a:solidFill>
                  <a:srgbClr val="002060"/>
                </a:solidFill>
                <a:latin typeface="Angsana New" pitchFamily="18" charset="-34"/>
                <a:cs typeface="Angsana New" pitchFamily="18" charset="-34"/>
              </a:rPr>
              <a:t>Bonfield</a:t>
            </a:r>
            <a:r>
              <a:rPr lang="en-US" sz="1500" b="1" dirty="0">
                <a:solidFill>
                  <a:srgbClr val="002060"/>
                </a:solidFill>
                <a:latin typeface="Angsana New" pitchFamily="18" charset="-34"/>
                <a:cs typeface="Angsana New" pitchFamily="18" charset="-34"/>
              </a:rPr>
              <a:t>., Plenum Press, New York, 427: 235 -</a:t>
            </a:r>
            <a:r>
              <a:rPr lang="en-US" sz="1500" b="1" dirty="0" smtClean="0">
                <a:solidFill>
                  <a:srgbClr val="002060"/>
                </a:solidFill>
                <a:latin typeface="Angsana New" pitchFamily="18" charset="-34"/>
                <a:cs typeface="Angsana New" pitchFamily="18" charset="-34"/>
              </a:rPr>
              <a:t>242.</a:t>
            </a:r>
            <a:endParaRPr lang="en-US" sz="1500" b="1" dirty="0">
              <a:solidFill>
                <a:srgbClr val="002060"/>
              </a:solidFill>
              <a:latin typeface="Angsana New" pitchFamily="18" charset="-34"/>
              <a:cs typeface="Angsana New" pitchFamily="18" charset="-34"/>
            </a:endParaRPr>
          </a:p>
          <a:p>
            <a:endParaRPr lang="fa-IR" sz="2600" b="1" dirty="0">
              <a:solidFill>
                <a:srgbClr val="FF0000"/>
              </a:solidFill>
              <a:cs typeface="B Nazanin"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xmlns="" val="2428550788"/>
              </p:ext>
            </p:extLst>
          </p:nvPr>
        </p:nvGraphicFramePr>
        <p:xfrm>
          <a:off x="5364088" y="620688"/>
          <a:ext cx="3408040" cy="1483360"/>
        </p:xfrm>
        <a:graphic>
          <a:graphicData uri="http://schemas.openxmlformats.org/drawingml/2006/table">
            <a:tbl>
              <a:tblPr rtl="1" firstRow="1" bandRow="1">
                <a:tableStyleId>{5C22544A-7EE6-4342-B048-85BDC9FD1C3A}</a:tableStyleId>
              </a:tblPr>
              <a:tblGrid>
                <a:gridCol w="1151624"/>
                <a:gridCol w="2256416"/>
              </a:tblGrid>
              <a:tr h="370840">
                <a:tc>
                  <a:txBody>
                    <a:bodyPr/>
                    <a:lstStyle/>
                    <a:p>
                      <a:pPr algn="ctr" rtl="1"/>
                      <a:r>
                        <a:rPr lang="en-US" sz="1800" b="0" dirty="0" smtClean="0">
                          <a:latin typeface="Calibri" pitchFamily="34" charset="0"/>
                          <a:cs typeface="B Mitra" pitchFamily="2" charset="-78"/>
                        </a:rPr>
                        <a:t>oil</a:t>
                      </a:r>
                      <a:endParaRPr lang="en-US" sz="1800" b="0" dirty="0">
                        <a:latin typeface="Calibri" pitchFamily="34" charset="0"/>
                        <a:cs typeface="B Mitra" pitchFamily="2" charset="-78"/>
                      </a:endParaRPr>
                    </a:p>
                  </a:txBody>
                  <a:tcPr/>
                </a:tc>
                <a:tc>
                  <a:txBody>
                    <a:bodyPr/>
                    <a:lstStyle/>
                    <a:p>
                      <a:pPr algn="ctr" rtl="1"/>
                      <a:r>
                        <a:rPr lang="fa-IR" sz="1800" b="1" dirty="0" smtClean="0">
                          <a:latin typeface="+mj-lt"/>
                          <a:cs typeface="B Mitra" pitchFamily="2" charset="-78"/>
                        </a:rPr>
                        <a:t> (</a:t>
                      </a:r>
                      <a:r>
                        <a:rPr lang="en-US" sz="1800" b="1" dirty="0" smtClean="0">
                          <a:latin typeface="+mj-lt"/>
                          <a:cs typeface="B Mitra" pitchFamily="2" charset="-78"/>
                        </a:rPr>
                        <a:t>mg/5 g</a:t>
                      </a:r>
                      <a:r>
                        <a:rPr lang="fa-IR" sz="1800" b="1" dirty="0" smtClean="0">
                          <a:latin typeface="+mj-lt"/>
                          <a:cs typeface="B Mitra" pitchFamily="2" charset="-78"/>
                        </a:rPr>
                        <a:t>) </a:t>
                      </a:r>
                      <a:r>
                        <a:rPr lang="en-US" sz="1800" b="1" dirty="0" err="1" smtClean="0">
                          <a:latin typeface="+mj-lt"/>
                          <a:cs typeface="B Mitra" pitchFamily="2" charset="-78"/>
                        </a:rPr>
                        <a:t>phytostrol</a:t>
                      </a:r>
                      <a:endParaRPr lang="en-US" sz="1800" b="1" dirty="0">
                        <a:latin typeface="+mj-lt"/>
                        <a:cs typeface="B Mitra" pitchFamily="2" charset="-78"/>
                      </a:endParaRPr>
                    </a:p>
                  </a:txBody>
                  <a:tcPr/>
                </a:tc>
              </a:tr>
              <a:tr h="370840">
                <a:tc>
                  <a:txBody>
                    <a:bodyPr/>
                    <a:lstStyle/>
                    <a:p>
                      <a:pPr algn="ctr" rtl="1"/>
                      <a:r>
                        <a:rPr lang="en-US" sz="1800" b="0" dirty="0" smtClean="0">
                          <a:latin typeface="Calibri" pitchFamily="34" charset="0"/>
                          <a:cs typeface="B Mitra" pitchFamily="2" charset="-78"/>
                        </a:rPr>
                        <a:t>Corn oil</a:t>
                      </a:r>
                      <a:endParaRPr lang="en-US" sz="1800" b="0" dirty="0">
                        <a:latin typeface="Calibri" pitchFamily="34" charset="0"/>
                        <a:cs typeface="B Mitra" pitchFamily="2" charset="-78"/>
                      </a:endParaRPr>
                    </a:p>
                  </a:txBody>
                  <a:tcPr/>
                </a:tc>
                <a:tc>
                  <a:txBody>
                    <a:bodyPr/>
                    <a:lstStyle/>
                    <a:p>
                      <a:pPr algn="ctr" rtl="1"/>
                      <a:r>
                        <a:rPr lang="en-US" sz="1800" b="0" dirty="0" smtClean="0">
                          <a:latin typeface="Calibri" pitchFamily="34" charset="0"/>
                          <a:cs typeface="B Mitra" pitchFamily="2" charset="-78"/>
                        </a:rPr>
                        <a:t>48</a:t>
                      </a:r>
                      <a:endParaRPr lang="en-US" sz="1800" b="0" dirty="0">
                        <a:latin typeface="Calibri" pitchFamily="34" charset="0"/>
                        <a:cs typeface="B Mitra" pitchFamily="2" charset="-78"/>
                      </a:endParaRPr>
                    </a:p>
                  </a:txBody>
                  <a:tcPr/>
                </a:tc>
              </a:tr>
              <a:tr h="370840">
                <a:tc>
                  <a:txBody>
                    <a:bodyPr/>
                    <a:lstStyle/>
                    <a:p>
                      <a:pPr algn="ctr" rtl="1"/>
                      <a:r>
                        <a:rPr lang="en-US" sz="1800" b="0" dirty="0" smtClean="0">
                          <a:latin typeface="Calibri" pitchFamily="34" charset="0"/>
                          <a:cs typeface="B Mitra" pitchFamily="2" charset="-78"/>
                        </a:rPr>
                        <a:t>Soy oil</a:t>
                      </a:r>
                      <a:endParaRPr lang="en-US" sz="1800" b="0" dirty="0">
                        <a:latin typeface="Calibri" pitchFamily="34" charset="0"/>
                        <a:cs typeface="B Mitra" pitchFamily="2" charset="-78"/>
                      </a:endParaRPr>
                    </a:p>
                  </a:txBody>
                  <a:tcPr/>
                </a:tc>
                <a:tc>
                  <a:txBody>
                    <a:bodyPr/>
                    <a:lstStyle/>
                    <a:p>
                      <a:pPr algn="ctr" rtl="1"/>
                      <a:r>
                        <a:rPr lang="en-US" sz="1800" b="0" dirty="0" smtClean="0">
                          <a:latin typeface="Calibri" pitchFamily="34" charset="0"/>
                          <a:cs typeface="B Mitra" pitchFamily="2" charset="-78"/>
                        </a:rPr>
                        <a:t>11</a:t>
                      </a:r>
                      <a:endParaRPr lang="en-US" sz="1800" b="0" dirty="0">
                        <a:latin typeface="Calibri" pitchFamily="34" charset="0"/>
                        <a:cs typeface="B Mitra" pitchFamily="2" charset="-78"/>
                      </a:endParaRPr>
                    </a:p>
                  </a:txBody>
                  <a:tcPr/>
                </a:tc>
              </a:tr>
              <a:tr h="370840">
                <a:tc>
                  <a:txBody>
                    <a:bodyPr/>
                    <a:lstStyle/>
                    <a:p>
                      <a:pPr algn="ctr" rtl="1"/>
                      <a:r>
                        <a:rPr lang="en-US" sz="1800" b="0" dirty="0" smtClean="0">
                          <a:latin typeface="Calibri" pitchFamily="34" charset="0"/>
                          <a:cs typeface="B Mitra" pitchFamily="2" charset="-78"/>
                        </a:rPr>
                        <a:t>Olive oil</a:t>
                      </a:r>
                      <a:endParaRPr lang="en-US" sz="1800" b="0" dirty="0">
                        <a:latin typeface="Calibri" pitchFamily="34" charset="0"/>
                        <a:cs typeface="B Mitra" pitchFamily="2" charset="-78"/>
                      </a:endParaRPr>
                    </a:p>
                  </a:txBody>
                  <a:tcPr/>
                </a:tc>
                <a:tc>
                  <a:txBody>
                    <a:bodyPr/>
                    <a:lstStyle/>
                    <a:p>
                      <a:pPr algn="ctr" rtl="1"/>
                      <a:r>
                        <a:rPr lang="en-US" sz="1800" b="0" dirty="0" smtClean="0">
                          <a:latin typeface="Calibri" pitchFamily="34" charset="0"/>
                          <a:cs typeface="B Mitra" pitchFamily="2" charset="-78"/>
                        </a:rPr>
                        <a:t>9</a:t>
                      </a:r>
                      <a:endParaRPr lang="en-US" sz="1800" b="0" dirty="0">
                        <a:latin typeface="Calibri" pitchFamily="34" charset="0"/>
                        <a:cs typeface="B Mitra" pitchFamily="2" charset="-78"/>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422687124"/>
              </p:ext>
            </p:extLst>
          </p:nvPr>
        </p:nvGraphicFramePr>
        <p:xfrm>
          <a:off x="5364088" y="2708920"/>
          <a:ext cx="3384376" cy="1752600"/>
        </p:xfrm>
        <a:graphic>
          <a:graphicData uri="http://schemas.openxmlformats.org/drawingml/2006/table">
            <a:tbl>
              <a:tblPr rtl="1" firstRow="1" bandRow="1">
                <a:tableStyleId>{5C22544A-7EE6-4342-B048-85BDC9FD1C3A}</a:tableStyleId>
              </a:tblPr>
              <a:tblGrid>
                <a:gridCol w="1197892"/>
                <a:gridCol w="2186484"/>
              </a:tblGrid>
              <a:tr h="370840">
                <a:tc>
                  <a:txBody>
                    <a:bodyPr/>
                    <a:lstStyle/>
                    <a:p>
                      <a:pPr algn="r" rtl="1"/>
                      <a:r>
                        <a:rPr lang="en-US" sz="1800" b="1" baseline="0" dirty="0" smtClean="0">
                          <a:latin typeface="+mj-lt"/>
                          <a:cs typeface="B Mitra" pitchFamily="2" charset="-78"/>
                        </a:rPr>
                        <a:t>nut</a:t>
                      </a:r>
                      <a:endParaRPr lang="en-US" sz="1800" b="1" baseline="0" dirty="0">
                        <a:latin typeface="+mj-lt"/>
                        <a:cs typeface="B Mitra" pitchFamily="2" charset="-78"/>
                      </a:endParaRPr>
                    </a:p>
                  </a:txBody>
                  <a:tcPr/>
                </a:tc>
                <a:tc>
                  <a:txBody>
                    <a:bodyPr/>
                    <a:lstStyle/>
                    <a:p>
                      <a:pPr algn="ctr" rtl="1"/>
                      <a:r>
                        <a:rPr lang="fa-IR" sz="1800" b="1" kern="1200" dirty="0" smtClean="0">
                          <a:solidFill>
                            <a:schemeClr val="lt1"/>
                          </a:solidFill>
                          <a:latin typeface="+mn-lt"/>
                          <a:ea typeface="+mn-ea"/>
                          <a:cs typeface="B Mitra" pitchFamily="2" charset="-78"/>
                        </a:rPr>
                        <a:t> (</a:t>
                      </a:r>
                      <a:r>
                        <a:rPr lang="en-US" sz="1800" b="1" kern="1200" dirty="0" smtClean="0">
                          <a:solidFill>
                            <a:schemeClr val="lt1"/>
                          </a:solidFill>
                          <a:latin typeface="+mn-lt"/>
                          <a:ea typeface="+mn-ea"/>
                          <a:cs typeface="B Mitra" pitchFamily="2" charset="-78"/>
                        </a:rPr>
                        <a:t>mg/10 g</a:t>
                      </a:r>
                      <a:r>
                        <a:rPr lang="fa-IR" sz="1800" b="1" kern="1200" dirty="0" smtClean="0">
                          <a:solidFill>
                            <a:schemeClr val="lt1"/>
                          </a:solidFill>
                          <a:latin typeface="+mn-lt"/>
                          <a:ea typeface="+mn-ea"/>
                          <a:cs typeface="B Mitra" pitchFamily="2" charset="-78"/>
                        </a:rPr>
                        <a:t>) </a:t>
                      </a:r>
                      <a:r>
                        <a:rPr lang="en-US" sz="1800" b="1" kern="1200" dirty="0" err="1" smtClean="0">
                          <a:solidFill>
                            <a:schemeClr val="lt1"/>
                          </a:solidFill>
                          <a:latin typeface="+mn-lt"/>
                          <a:ea typeface="+mn-ea"/>
                          <a:cs typeface="B Mitra" pitchFamily="2" charset="-78"/>
                        </a:rPr>
                        <a:t>phytostrol</a:t>
                      </a:r>
                      <a:endParaRPr lang="en-US" sz="1800" b="1" kern="1200" dirty="0">
                        <a:solidFill>
                          <a:schemeClr val="lt1"/>
                        </a:solidFill>
                        <a:latin typeface="+mn-lt"/>
                        <a:ea typeface="+mn-ea"/>
                        <a:cs typeface="B Mitra" pitchFamily="2" charset="-78"/>
                      </a:endParaRPr>
                    </a:p>
                  </a:txBody>
                  <a:tcPr/>
                </a:tc>
              </a:tr>
              <a:tr h="370840">
                <a:tc>
                  <a:txBody>
                    <a:bodyPr/>
                    <a:lstStyle/>
                    <a:p>
                      <a:pPr algn="r" rtl="1"/>
                      <a:r>
                        <a:rPr lang="en-US" sz="1800" b="1" baseline="0" dirty="0" smtClean="0">
                          <a:latin typeface="+mj-lt"/>
                          <a:cs typeface="B Mitra" pitchFamily="2" charset="-78"/>
                        </a:rPr>
                        <a:t>pistachio</a:t>
                      </a:r>
                      <a:endParaRPr lang="en-US" sz="1800" b="1" baseline="0" dirty="0">
                        <a:latin typeface="+mj-lt"/>
                        <a:cs typeface="B Mitra" pitchFamily="2" charset="-78"/>
                      </a:endParaRPr>
                    </a:p>
                  </a:txBody>
                  <a:tcPr/>
                </a:tc>
                <a:tc>
                  <a:txBody>
                    <a:bodyPr/>
                    <a:lstStyle/>
                    <a:p>
                      <a:pPr algn="ctr" rtl="1"/>
                      <a:r>
                        <a:rPr lang="en-US" sz="1800" b="1" baseline="0" dirty="0" smtClean="0">
                          <a:latin typeface="+mj-lt"/>
                          <a:cs typeface="B Mitra" pitchFamily="2" charset="-78"/>
                        </a:rPr>
                        <a:t>14</a:t>
                      </a:r>
                      <a:endParaRPr lang="en-US" sz="1800" b="1" baseline="0" dirty="0">
                        <a:latin typeface="+mj-lt"/>
                        <a:cs typeface="B Mitra" pitchFamily="2" charset="-78"/>
                      </a:endParaRPr>
                    </a:p>
                  </a:txBody>
                  <a:tcPr/>
                </a:tc>
              </a:tr>
              <a:tr h="370840">
                <a:tc>
                  <a:txBody>
                    <a:bodyPr/>
                    <a:lstStyle/>
                    <a:p>
                      <a:pPr algn="r" rtl="1"/>
                      <a:r>
                        <a:rPr lang="en-US" sz="1800" b="1" baseline="0" dirty="0" smtClean="0">
                          <a:latin typeface="+mj-lt"/>
                          <a:cs typeface="B Mitra" pitchFamily="2" charset="-78"/>
                        </a:rPr>
                        <a:t>walnut</a:t>
                      </a:r>
                      <a:endParaRPr lang="en-US" sz="1800" b="1" baseline="0" dirty="0">
                        <a:latin typeface="+mj-lt"/>
                        <a:cs typeface="B Mitra" pitchFamily="2" charset="-78"/>
                      </a:endParaRPr>
                    </a:p>
                  </a:txBody>
                  <a:tcPr/>
                </a:tc>
                <a:tc>
                  <a:txBody>
                    <a:bodyPr/>
                    <a:lstStyle/>
                    <a:p>
                      <a:pPr algn="ctr" rtl="1"/>
                      <a:r>
                        <a:rPr lang="en-US" sz="1800" b="1" baseline="0" dirty="0" smtClean="0">
                          <a:latin typeface="+mj-lt"/>
                          <a:cs typeface="B Mitra" pitchFamily="2" charset="-78"/>
                        </a:rPr>
                        <a:t>11</a:t>
                      </a:r>
                      <a:endParaRPr lang="en-US" sz="1800" b="1" baseline="0" dirty="0">
                        <a:latin typeface="+mj-lt"/>
                        <a:cs typeface="B Mitra" pitchFamily="2" charset="-78"/>
                      </a:endParaRPr>
                    </a:p>
                  </a:txBody>
                  <a:tcPr/>
                </a:tc>
              </a:tr>
              <a:tr h="370840">
                <a:tc>
                  <a:txBody>
                    <a:bodyPr/>
                    <a:lstStyle/>
                    <a:p>
                      <a:pPr algn="r" rtl="1"/>
                      <a:r>
                        <a:rPr lang="en-US" sz="1800" b="1" baseline="0" dirty="0" smtClean="0">
                          <a:latin typeface="+mj-lt"/>
                          <a:cs typeface="B Mitra" pitchFamily="2" charset="-78"/>
                        </a:rPr>
                        <a:t>almond</a:t>
                      </a:r>
                      <a:endParaRPr lang="en-US" sz="1800" b="1" baseline="0" dirty="0">
                        <a:latin typeface="+mj-lt"/>
                        <a:cs typeface="B Mitra" pitchFamily="2" charset="-78"/>
                      </a:endParaRPr>
                    </a:p>
                  </a:txBody>
                  <a:tcPr/>
                </a:tc>
                <a:tc>
                  <a:txBody>
                    <a:bodyPr/>
                    <a:lstStyle/>
                    <a:p>
                      <a:pPr algn="ctr" rtl="1"/>
                      <a:r>
                        <a:rPr lang="en-US" sz="1800" b="1" baseline="0" dirty="0" smtClean="0">
                          <a:latin typeface="+mj-lt"/>
                          <a:cs typeface="B Mitra" pitchFamily="2" charset="-78"/>
                        </a:rPr>
                        <a:t>11</a:t>
                      </a:r>
                      <a:endParaRPr lang="en-US" sz="1800" b="1" baseline="0" dirty="0">
                        <a:latin typeface="+mj-lt"/>
                        <a:cs typeface="B Mitra" pitchFamily="2" charset="-78"/>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115846645"/>
              </p:ext>
            </p:extLst>
          </p:nvPr>
        </p:nvGraphicFramePr>
        <p:xfrm>
          <a:off x="5364088" y="4653136"/>
          <a:ext cx="3384376" cy="1112520"/>
        </p:xfrm>
        <a:graphic>
          <a:graphicData uri="http://schemas.openxmlformats.org/drawingml/2006/table">
            <a:tbl>
              <a:tblPr rtl="1" firstRow="1" bandRow="1">
                <a:tableStyleId>{5C22544A-7EE6-4342-B048-85BDC9FD1C3A}</a:tableStyleId>
              </a:tblPr>
              <a:tblGrid>
                <a:gridCol w="1159792"/>
                <a:gridCol w="2224584"/>
              </a:tblGrid>
              <a:tr h="370840">
                <a:tc>
                  <a:txBody>
                    <a:bodyPr/>
                    <a:lstStyle/>
                    <a:p>
                      <a:pPr algn="r" rtl="1"/>
                      <a:r>
                        <a:rPr lang="en-US" sz="1800" b="1" dirty="0" err="1" smtClean="0">
                          <a:solidFill>
                            <a:schemeClr val="bg1"/>
                          </a:solidFill>
                          <a:latin typeface="+mj-lt"/>
                          <a:cs typeface="B Mitra" pitchFamily="2" charset="-78"/>
                        </a:rPr>
                        <a:t>legum</a:t>
                      </a:r>
                      <a:endParaRPr lang="en-US" sz="1800" b="1" dirty="0">
                        <a:solidFill>
                          <a:schemeClr val="bg1"/>
                        </a:solidFill>
                        <a:latin typeface="+mj-lt"/>
                        <a:cs typeface="B Mitra" pitchFamily="2" charset="-78"/>
                      </a:endParaRPr>
                    </a:p>
                  </a:txBody>
                  <a:tcPr/>
                </a:tc>
                <a:tc>
                  <a:txBody>
                    <a:bodyPr/>
                    <a:lstStyle/>
                    <a:p>
                      <a:pPr algn="ctr" rtl="1"/>
                      <a:r>
                        <a:rPr lang="fa-IR" sz="1800" b="1" kern="1200" dirty="0" smtClean="0">
                          <a:solidFill>
                            <a:schemeClr val="lt1"/>
                          </a:solidFill>
                          <a:latin typeface="+mn-lt"/>
                          <a:ea typeface="+mn-ea"/>
                          <a:cs typeface="B Mitra" pitchFamily="2" charset="-78"/>
                        </a:rPr>
                        <a:t> (</a:t>
                      </a:r>
                      <a:r>
                        <a:rPr lang="en-US" sz="1800" b="1" kern="1200" dirty="0" smtClean="0">
                          <a:solidFill>
                            <a:schemeClr val="lt1"/>
                          </a:solidFill>
                          <a:latin typeface="+mn-lt"/>
                          <a:ea typeface="+mn-ea"/>
                          <a:cs typeface="B Mitra" pitchFamily="2" charset="-78"/>
                        </a:rPr>
                        <a:t>mg/30 g</a:t>
                      </a:r>
                      <a:r>
                        <a:rPr lang="fa-IR" sz="1800" b="1" kern="1200" dirty="0" smtClean="0">
                          <a:solidFill>
                            <a:schemeClr val="lt1"/>
                          </a:solidFill>
                          <a:latin typeface="+mn-lt"/>
                          <a:ea typeface="+mn-ea"/>
                          <a:cs typeface="B Mitra" pitchFamily="2" charset="-78"/>
                        </a:rPr>
                        <a:t>) </a:t>
                      </a:r>
                      <a:r>
                        <a:rPr lang="en-US" sz="1800" b="1" kern="1200" dirty="0" err="1" smtClean="0">
                          <a:solidFill>
                            <a:schemeClr val="lt1"/>
                          </a:solidFill>
                          <a:latin typeface="+mn-lt"/>
                          <a:ea typeface="+mn-ea"/>
                          <a:cs typeface="B Mitra" pitchFamily="2" charset="-78"/>
                        </a:rPr>
                        <a:t>phytostrol</a:t>
                      </a:r>
                      <a:endParaRPr lang="en-US" sz="1800" b="1" kern="1200" dirty="0">
                        <a:solidFill>
                          <a:schemeClr val="lt1"/>
                        </a:solidFill>
                        <a:latin typeface="+mn-lt"/>
                        <a:ea typeface="+mn-ea"/>
                        <a:cs typeface="B Mitra" pitchFamily="2" charset="-78"/>
                      </a:endParaRPr>
                    </a:p>
                  </a:txBody>
                  <a:tcPr/>
                </a:tc>
              </a:tr>
              <a:tr h="370840">
                <a:tc>
                  <a:txBody>
                    <a:bodyPr/>
                    <a:lstStyle/>
                    <a:p>
                      <a:pPr algn="r" rtl="1"/>
                      <a:r>
                        <a:rPr lang="en-US" sz="1800" b="1" baseline="0" dirty="0" smtClean="0">
                          <a:latin typeface="+mj-lt"/>
                          <a:cs typeface="B Mitra" pitchFamily="2" charset="-78"/>
                        </a:rPr>
                        <a:t>pea</a:t>
                      </a:r>
                      <a:endParaRPr lang="en-US" sz="1800" b="1" baseline="0" dirty="0">
                        <a:latin typeface="+mj-lt"/>
                        <a:cs typeface="B Mitra" pitchFamily="2" charset="-78"/>
                      </a:endParaRPr>
                    </a:p>
                  </a:txBody>
                  <a:tcPr/>
                </a:tc>
                <a:tc>
                  <a:txBody>
                    <a:bodyPr/>
                    <a:lstStyle/>
                    <a:p>
                      <a:pPr algn="ctr" rtl="1"/>
                      <a:r>
                        <a:rPr lang="en-US" sz="1800" b="1" baseline="0" dirty="0" smtClean="0">
                          <a:latin typeface="+mj-lt"/>
                          <a:cs typeface="B Mitra" pitchFamily="2" charset="-78"/>
                        </a:rPr>
                        <a:t>40</a:t>
                      </a:r>
                      <a:endParaRPr lang="en-US" sz="1800" b="1" baseline="0" dirty="0">
                        <a:latin typeface="+mj-lt"/>
                        <a:cs typeface="B Mitra" pitchFamily="2" charset="-78"/>
                      </a:endParaRPr>
                    </a:p>
                  </a:txBody>
                  <a:tcPr/>
                </a:tc>
              </a:tr>
              <a:tr h="370840">
                <a:tc>
                  <a:txBody>
                    <a:bodyPr/>
                    <a:lstStyle/>
                    <a:p>
                      <a:pPr algn="r" rtl="1"/>
                      <a:r>
                        <a:rPr lang="en-US" sz="1800" b="1" baseline="0" dirty="0" smtClean="0">
                          <a:latin typeface="+mj-lt"/>
                          <a:cs typeface="B Mitra" pitchFamily="2" charset="-78"/>
                        </a:rPr>
                        <a:t>Red bean</a:t>
                      </a:r>
                      <a:endParaRPr lang="en-US" sz="1800" b="1" baseline="0" dirty="0">
                        <a:latin typeface="+mj-lt"/>
                        <a:cs typeface="B Mitra" pitchFamily="2" charset="-78"/>
                      </a:endParaRPr>
                    </a:p>
                  </a:txBody>
                  <a:tcPr/>
                </a:tc>
                <a:tc>
                  <a:txBody>
                    <a:bodyPr/>
                    <a:lstStyle/>
                    <a:p>
                      <a:pPr algn="ctr" rtl="1"/>
                      <a:r>
                        <a:rPr lang="en-US" sz="1800" b="1" baseline="0" dirty="0" smtClean="0">
                          <a:latin typeface="+mj-lt"/>
                          <a:cs typeface="B Mitra" pitchFamily="2" charset="-78"/>
                        </a:rPr>
                        <a:t>38</a:t>
                      </a:r>
                      <a:endParaRPr lang="en-US" sz="1800" b="1" baseline="0" dirty="0">
                        <a:latin typeface="+mj-lt"/>
                        <a:cs typeface="B Mitra" pitchFamily="2" charset="-78"/>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88115485"/>
              </p:ext>
            </p:extLst>
          </p:nvPr>
        </p:nvGraphicFramePr>
        <p:xfrm>
          <a:off x="323528" y="620688"/>
          <a:ext cx="4632176" cy="2225040"/>
        </p:xfrm>
        <a:graphic>
          <a:graphicData uri="http://schemas.openxmlformats.org/drawingml/2006/table">
            <a:tbl>
              <a:tblPr rtl="1" firstRow="1" bandRow="1">
                <a:tableStyleId>{5C22544A-7EE6-4342-B048-85BDC9FD1C3A}</a:tableStyleId>
              </a:tblPr>
              <a:tblGrid>
                <a:gridCol w="1961424"/>
                <a:gridCol w="2670752"/>
              </a:tblGrid>
              <a:tr h="370840">
                <a:tc>
                  <a:txBody>
                    <a:bodyPr/>
                    <a:lstStyle/>
                    <a:p>
                      <a:pPr algn="r" rtl="1"/>
                      <a:r>
                        <a:rPr lang="en-US" sz="1800" b="1" dirty="0" smtClean="0">
                          <a:solidFill>
                            <a:schemeClr val="bg1"/>
                          </a:solidFill>
                          <a:latin typeface="+mj-lt"/>
                          <a:cs typeface="B Mitra" pitchFamily="2" charset="-78"/>
                        </a:rPr>
                        <a:t>vegetable</a:t>
                      </a:r>
                      <a:endParaRPr lang="en-US" sz="1800" b="1" dirty="0">
                        <a:solidFill>
                          <a:schemeClr val="bg1"/>
                        </a:solidFill>
                        <a:latin typeface="+mj-lt"/>
                        <a:cs typeface="B Mitra" pitchFamily="2" charset="-78"/>
                      </a:endParaRPr>
                    </a:p>
                  </a:txBody>
                  <a:tcPr/>
                </a:tc>
                <a:tc>
                  <a:txBody>
                    <a:bodyPr/>
                    <a:lstStyle/>
                    <a:p>
                      <a:pPr algn="ctr" rtl="1"/>
                      <a:r>
                        <a:rPr lang="fa-IR" sz="1800" b="1" kern="1200" dirty="0" smtClean="0">
                          <a:solidFill>
                            <a:schemeClr val="lt1"/>
                          </a:solidFill>
                          <a:latin typeface="+mn-lt"/>
                          <a:ea typeface="+mn-ea"/>
                          <a:cs typeface="B Mitra" pitchFamily="2" charset="-78"/>
                        </a:rPr>
                        <a:t> (</a:t>
                      </a:r>
                      <a:r>
                        <a:rPr lang="en-US" sz="1800" b="1" kern="1200" dirty="0" smtClean="0">
                          <a:solidFill>
                            <a:schemeClr val="lt1"/>
                          </a:solidFill>
                          <a:latin typeface="+mn-lt"/>
                          <a:ea typeface="+mn-ea"/>
                          <a:cs typeface="B Mitra" pitchFamily="2" charset="-78"/>
                        </a:rPr>
                        <a:t>mg/100 g</a:t>
                      </a:r>
                      <a:r>
                        <a:rPr lang="fa-IR" sz="1800" b="1" kern="1200" dirty="0" smtClean="0">
                          <a:solidFill>
                            <a:schemeClr val="lt1"/>
                          </a:solidFill>
                          <a:latin typeface="+mn-lt"/>
                          <a:ea typeface="+mn-ea"/>
                          <a:cs typeface="B Mitra" pitchFamily="2" charset="-78"/>
                        </a:rPr>
                        <a:t>) </a:t>
                      </a:r>
                      <a:r>
                        <a:rPr lang="en-US" sz="1800" b="1" kern="1200" dirty="0" err="1" smtClean="0">
                          <a:solidFill>
                            <a:schemeClr val="lt1"/>
                          </a:solidFill>
                          <a:latin typeface="+mn-lt"/>
                          <a:ea typeface="+mn-ea"/>
                          <a:cs typeface="B Mitra" pitchFamily="2" charset="-78"/>
                        </a:rPr>
                        <a:t>phytostrol</a:t>
                      </a:r>
                      <a:endParaRPr lang="en-US" sz="1800" b="1" kern="1200" dirty="0">
                        <a:solidFill>
                          <a:schemeClr val="lt1"/>
                        </a:solidFill>
                        <a:latin typeface="+mn-lt"/>
                        <a:ea typeface="+mn-ea"/>
                        <a:cs typeface="B Mitra" pitchFamily="2" charset="-78"/>
                      </a:endParaRPr>
                    </a:p>
                  </a:txBody>
                  <a:tcPr/>
                </a:tc>
              </a:tr>
              <a:tr h="370840">
                <a:tc>
                  <a:txBody>
                    <a:bodyPr/>
                    <a:lstStyle/>
                    <a:p>
                      <a:pPr algn="r" rtl="1"/>
                      <a:r>
                        <a:rPr lang="en-US" sz="1800" b="1" dirty="0" smtClean="0">
                          <a:latin typeface="+mj-lt"/>
                          <a:cs typeface="B Mitra" pitchFamily="2" charset="-78"/>
                        </a:rPr>
                        <a:t>Brussel </a:t>
                      </a:r>
                      <a:endParaRPr lang="en-US" sz="1800" b="1" dirty="0">
                        <a:latin typeface="+mj-lt"/>
                        <a:cs typeface="B Mitra" pitchFamily="2" charset="-78"/>
                      </a:endParaRPr>
                    </a:p>
                  </a:txBody>
                  <a:tcPr/>
                </a:tc>
                <a:tc>
                  <a:txBody>
                    <a:bodyPr/>
                    <a:lstStyle/>
                    <a:p>
                      <a:pPr algn="ctr" rtl="1"/>
                      <a:r>
                        <a:rPr lang="en-US" sz="1800" b="1" dirty="0" smtClean="0">
                          <a:latin typeface="+mj-lt"/>
                          <a:cs typeface="B Mitra" pitchFamily="2" charset="-78"/>
                        </a:rPr>
                        <a:t>24</a:t>
                      </a:r>
                      <a:endParaRPr lang="en-US" sz="1800" b="1" dirty="0">
                        <a:latin typeface="+mj-lt"/>
                        <a:cs typeface="B Mitra" pitchFamily="2" charset="-78"/>
                      </a:endParaRPr>
                    </a:p>
                  </a:txBody>
                  <a:tcPr/>
                </a:tc>
              </a:tr>
              <a:tr h="370840">
                <a:tc>
                  <a:txBody>
                    <a:bodyPr/>
                    <a:lstStyle/>
                    <a:p>
                      <a:pPr algn="r" rtl="1"/>
                      <a:r>
                        <a:rPr lang="en-US" sz="1800" b="1" dirty="0" smtClean="0">
                          <a:latin typeface="+mj-lt"/>
                          <a:cs typeface="B Mitra" pitchFamily="2" charset="-78"/>
                        </a:rPr>
                        <a:t>cauliflower</a:t>
                      </a:r>
                      <a:endParaRPr lang="en-US" sz="1800" b="1" dirty="0">
                        <a:latin typeface="+mj-lt"/>
                        <a:cs typeface="B Mitra" pitchFamily="2" charset="-78"/>
                      </a:endParaRPr>
                    </a:p>
                  </a:txBody>
                  <a:tcPr/>
                </a:tc>
                <a:tc>
                  <a:txBody>
                    <a:bodyPr/>
                    <a:lstStyle/>
                    <a:p>
                      <a:pPr algn="ctr" rtl="1"/>
                      <a:r>
                        <a:rPr lang="en-US" sz="1800" b="1" dirty="0" smtClean="0">
                          <a:latin typeface="+mj-lt"/>
                          <a:cs typeface="B Mitra" pitchFamily="2" charset="-78"/>
                        </a:rPr>
                        <a:t>18</a:t>
                      </a:r>
                      <a:endParaRPr lang="en-US" sz="1800" b="1" dirty="0">
                        <a:latin typeface="+mj-lt"/>
                        <a:cs typeface="B Mitra" pitchFamily="2" charset="-78"/>
                      </a:endParaRPr>
                    </a:p>
                  </a:txBody>
                  <a:tcPr/>
                </a:tc>
              </a:tr>
              <a:tr h="370840">
                <a:tc>
                  <a:txBody>
                    <a:bodyPr/>
                    <a:lstStyle/>
                    <a:p>
                      <a:pPr algn="r" rtl="1"/>
                      <a:r>
                        <a:rPr lang="en-US" sz="1800" b="1" dirty="0" smtClean="0">
                          <a:latin typeface="+mj-lt"/>
                          <a:cs typeface="B Mitra" pitchFamily="2" charset="-78"/>
                        </a:rPr>
                        <a:t>onion</a:t>
                      </a:r>
                      <a:endParaRPr lang="en-US" sz="1800" b="1" dirty="0">
                        <a:latin typeface="+mj-lt"/>
                        <a:cs typeface="B Mitra" pitchFamily="2" charset="-78"/>
                      </a:endParaRPr>
                    </a:p>
                  </a:txBody>
                  <a:tcPr/>
                </a:tc>
                <a:tc>
                  <a:txBody>
                    <a:bodyPr/>
                    <a:lstStyle/>
                    <a:p>
                      <a:pPr algn="ctr" rtl="1"/>
                      <a:r>
                        <a:rPr lang="en-US" sz="1800" b="1" dirty="0" smtClean="0">
                          <a:latin typeface="+mj-lt"/>
                          <a:cs typeface="B Mitra" pitchFamily="2" charset="-78"/>
                        </a:rPr>
                        <a:t>15</a:t>
                      </a:r>
                      <a:endParaRPr lang="en-US" sz="1800" b="1" dirty="0">
                        <a:latin typeface="+mj-lt"/>
                        <a:cs typeface="B Mitra" pitchFamily="2" charset="-78"/>
                      </a:endParaRPr>
                    </a:p>
                  </a:txBody>
                  <a:tcPr/>
                </a:tc>
              </a:tr>
              <a:tr h="370840">
                <a:tc>
                  <a:txBody>
                    <a:bodyPr/>
                    <a:lstStyle/>
                    <a:p>
                      <a:pPr algn="r" rtl="1"/>
                      <a:r>
                        <a:rPr lang="en-US" sz="1800" b="1" dirty="0" smtClean="0">
                          <a:latin typeface="+mj-lt"/>
                          <a:cs typeface="B Mitra" pitchFamily="2" charset="-78"/>
                        </a:rPr>
                        <a:t>carrot</a:t>
                      </a:r>
                      <a:endParaRPr lang="en-US" sz="1800" b="1" dirty="0">
                        <a:latin typeface="+mj-lt"/>
                        <a:cs typeface="B Mitra" pitchFamily="2" charset="-78"/>
                      </a:endParaRPr>
                    </a:p>
                  </a:txBody>
                  <a:tcPr/>
                </a:tc>
                <a:tc>
                  <a:txBody>
                    <a:bodyPr/>
                    <a:lstStyle/>
                    <a:p>
                      <a:pPr algn="ctr" rtl="1"/>
                      <a:r>
                        <a:rPr lang="en-US" sz="1800" b="1" dirty="0" smtClean="0">
                          <a:latin typeface="+mj-lt"/>
                          <a:cs typeface="B Mitra" pitchFamily="2" charset="-78"/>
                        </a:rPr>
                        <a:t>12</a:t>
                      </a:r>
                      <a:endParaRPr lang="en-US" sz="1800" b="1" dirty="0">
                        <a:latin typeface="+mj-lt"/>
                        <a:cs typeface="B Mitra" pitchFamily="2" charset="-78"/>
                      </a:endParaRPr>
                    </a:p>
                  </a:txBody>
                  <a:tcPr/>
                </a:tc>
              </a:tr>
              <a:tr h="370840">
                <a:tc>
                  <a:txBody>
                    <a:bodyPr/>
                    <a:lstStyle/>
                    <a:p>
                      <a:pPr algn="r" rtl="1"/>
                      <a:r>
                        <a:rPr lang="en-US" sz="1800" b="1" dirty="0" smtClean="0">
                          <a:latin typeface="+mj-lt"/>
                          <a:cs typeface="B Mitra" pitchFamily="2" charset="-78"/>
                        </a:rPr>
                        <a:t>cabbage</a:t>
                      </a:r>
                      <a:endParaRPr lang="en-US" sz="1800" b="1" dirty="0">
                        <a:latin typeface="+mj-lt"/>
                        <a:cs typeface="B Mitra" pitchFamily="2" charset="-78"/>
                      </a:endParaRPr>
                    </a:p>
                  </a:txBody>
                  <a:tcPr/>
                </a:tc>
                <a:tc>
                  <a:txBody>
                    <a:bodyPr/>
                    <a:lstStyle/>
                    <a:p>
                      <a:pPr algn="ctr" rtl="1"/>
                      <a:r>
                        <a:rPr lang="en-US" sz="1800" b="1" dirty="0" smtClean="0">
                          <a:latin typeface="+mj-lt"/>
                          <a:cs typeface="B Mitra" pitchFamily="2" charset="-78"/>
                        </a:rPr>
                        <a:t>11</a:t>
                      </a:r>
                      <a:endParaRPr lang="en-US" sz="1800" b="1" dirty="0">
                        <a:latin typeface="+mj-lt"/>
                        <a:cs typeface="B Mitra" pitchFamily="2" charset="-78"/>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958727847"/>
              </p:ext>
            </p:extLst>
          </p:nvPr>
        </p:nvGraphicFramePr>
        <p:xfrm>
          <a:off x="395536" y="3140968"/>
          <a:ext cx="4536504" cy="2595880"/>
        </p:xfrm>
        <a:graphic>
          <a:graphicData uri="http://schemas.openxmlformats.org/drawingml/2006/table">
            <a:tbl>
              <a:tblPr rtl="1" firstRow="1" bandRow="1">
                <a:tableStyleId>{5C22544A-7EE6-4342-B048-85BDC9FD1C3A}</a:tableStyleId>
              </a:tblPr>
              <a:tblGrid>
                <a:gridCol w="1879544"/>
                <a:gridCol w="2656960"/>
              </a:tblGrid>
              <a:tr h="370840">
                <a:tc>
                  <a:txBody>
                    <a:bodyPr/>
                    <a:lstStyle/>
                    <a:p>
                      <a:pPr algn="r" rtl="1"/>
                      <a:r>
                        <a:rPr lang="en-US" sz="1800" b="1" dirty="0" smtClean="0">
                          <a:solidFill>
                            <a:schemeClr val="bg1"/>
                          </a:solidFill>
                          <a:latin typeface="+mj-lt"/>
                          <a:cs typeface="B Mitra" pitchFamily="2" charset="-78"/>
                        </a:rPr>
                        <a:t>fruit</a:t>
                      </a:r>
                      <a:endParaRPr lang="en-US" sz="1800" b="1" dirty="0">
                        <a:solidFill>
                          <a:schemeClr val="bg1"/>
                        </a:solidFill>
                        <a:latin typeface="+mj-lt"/>
                        <a:cs typeface="B Mitra" pitchFamily="2" charset="-78"/>
                      </a:endParaRPr>
                    </a:p>
                  </a:txBody>
                  <a:tcPr/>
                </a:tc>
                <a:tc>
                  <a:txBody>
                    <a:bodyPr/>
                    <a:lstStyle/>
                    <a:p>
                      <a:pPr algn="ctr" rtl="1"/>
                      <a:r>
                        <a:rPr lang="fa-IR" sz="1800" b="1" kern="1200" dirty="0" smtClean="0">
                          <a:solidFill>
                            <a:schemeClr val="lt1"/>
                          </a:solidFill>
                          <a:latin typeface="+mn-lt"/>
                          <a:ea typeface="+mn-ea"/>
                          <a:cs typeface="B Mitra" pitchFamily="2" charset="-78"/>
                        </a:rPr>
                        <a:t> (</a:t>
                      </a:r>
                      <a:r>
                        <a:rPr lang="en-US" sz="1800" b="1" kern="1200" dirty="0" smtClean="0">
                          <a:solidFill>
                            <a:schemeClr val="lt1"/>
                          </a:solidFill>
                          <a:latin typeface="+mn-lt"/>
                          <a:ea typeface="+mn-ea"/>
                          <a:cs typeface="B Mitra" pitchFamily="2" charset="-78"/>
                        </a:rPr>
                        <a:t>mg/100 g</a:t>
                      </a:r>
                      <a:r>
                        <a:rPr lang="fa-IR" sz="1800" b="1" kern="1200" dirty="0" smtClean="0">
                          <a:solidFill>
                            <a:schemeClr val="lt1"/>
                          </a:solidFill>
                          <a:latin typeface="+mn-lt"/>
                          <a:ea typeface="+mn-ea"/>
                          <a:cs typeface="B Mitra" pitchFamily="2" charset="-78"/>
                        </a:rPr>
                        <a:t>) </a:t>
                      </a:r>
                      <a:r>
                        <a:rPr lang="en-US" sz="1800" b="1" kern="1200" dirty="0" err="1" smtClean="0">
                          <a:solidFill>
                            <a:schemeClr val="lt1"/>
                          </a:solidFill>
                          <a:latin typeface="+mn-lt"/>
                          <a:ea typeface="+mn-ea"/>
                          <a:cs typeface="B Mitra" pitchFamily="2" charset="-78"/>
                        </a:rPr>
                        <a:t>phytostrol</a:t>
                      </a:r>
                      <a:endParaRPr lang="en-US" sz="1800" b="1" kern="1200" dirty="0">
                        <a:solidFill>
                          <a:schemeClr val="lt1"/>
                        </a:solidFill>
                        <a:latin typeface="+mn-lt"/>
                        <a:ea typeface="+mn-ea"/>
                        <a:cs typeface="B Mitra" pitchFamily="2" charset="-78"/>
                      </a:endParaRPr>
                    </a:p>
                  </a:txBody>
                  <a:tcPr/>
                </a:tc>
              </a:tr>
              <a:tr h="370840">
                <a:tc>
                  <a:txBody>
                    <a:bodyPr/>
                    <a:lstStyle/>
                    <a:p>
                      <a:pPr algn="r" rtl="1"/>
                      <a:r>
                        <a:rPr lang="en-US" sz="1800" b="1" baseline="0" dirty="0" smtClean="0">
                          <a:latin typeface="+mj-lt"/>
                          <a:cs typeface="B Mitra" pitchFamily="2" charset="-78"/>
                        </a:rPr>
                        <a:t>orange</a:t>
                      </a:r>
                      <a:endParaRPr lang="en-US" sz="1800" b="1" baseline="0" dirty="0">
                        <a:latin typeface="+mj-lt"/>
                        <a:cs typeface="B Mitra" pitchFamily="2" charset="-78"/>
                      </a:endParaRPr>
                    </a:p>
                  </a:txBody>
                  <a:tcPr/>
                </a:tc>
                <a:tc>
                  <a:txBody>
                    <a:bodyPr/>
                    <a:lstStyle/>
                    <a:p>
                      <a:pPr algn="ctr" rtl="1"/>
                      <a:r>
                        <a:rPr lang="en-US" sz="1800" b="1" baseline="0" dirty="0" smtClean="0">
                          <a:latin typeface="+mj-lt"/>
                          <a:cs typeface="B Mitra" pitchFamily="2" charset="-78"/>
                        </a:rPr>
                        <a:t>24</a:t>
                      </a:r>
                      <a:endParaRPr lang="en-US" sz="1800" b="1" baseline="0" dirty="0">
                        <a:latin typeface="+mj-lt"/>
                        <a:cs typeface="B Mitra" pitchFamily="2" charset="-78"/>
                      </a:endParaRPr>
                    </a:p>
                  </a:txBody>
                  <a:tcPr/>
                </a:tc>
              </a:tr>
              <a:tr h="370840">
                <a:tc>
                  <a:txBody>
                    <a:bodyPr/>
                    <a:lstStyle/>
                    <a:p>
                      <a:pPr algn="r" rtl="1"/>
                      <a:r>
                        <a:rPr lang="en-US" sz="1800" b="1" baseline="0" dirty="0" smtClean="0">
                          <a:latin typeface="+mj-lt"/>
                          <a:cs typeface="B Mitra" pitchFamily="2" charset="-78"/>
                        </a:rPr>
                        <a:t>banana</a:t>
                      </a:r>
                      <a:endParaRPr lang="en-US" sz="1800" b="1" baseline="0" dirty="0">
                        <a:latin typeface="+mj-lt"/>
                        <a:cs typeface="B Mitra" pitchFamily="2" charset="-78"/>
                      </a:endParaRPr>
                    </a:p>
                  </a:txBody>
                  <a:tcPr/>
                </a:tc>
                <a:tc>
                  <a:txBody>
                    <a:bodyPr/>
                    <a:lstStyle/>
                    <a:p>
                      <a:pPr algn="ctr" rtl="1"/>
                      <a:r>
                        <a:rPr lang="en-US" sz="1800" b="1" baseline="0" dirty="0" smtClean="0">
                          <a:latin typeface="+mj-lt"/>
                          <a:cs typeface="B Mitra" pitchFamily="2" charset="-78"/>
                        </a:rPr>
                        <a:t>16</a:t>
                      </a:r>
                      <a:endParaRPr lang="en-US" sz="1800" b="1" baseline="0" dirty="0">
                        <a:latin typeface="+mj-lt"/>
                        <a:cs typeface="B Mitra" pitchFamily="2" charset="-78"/>
                      </a:endParaRPr>
                    </a:p>
                  </a:txBody>
                  <a:tcPr/>
                </a:tc>
              </a:tr>
              <a:tr h="370840">
                <a:tc>
                  <a:txBody>
                    <a:bodyPr/>
                    <a:lstStyle/>
                    <a:p>
                      <a:pPr algn="r" rtl="1"/>
                      <a:r>
                        <a:rPr lang="en-US" sz="1800" b="1" baseline="0" dirty="0" smtClean="0">
                          <a:latin typeface="+mj-lt"/>
                          <a:cs typeface="B Mitra" pitchFamily="2" charset="-78"/>
                        </a:rPr>
                        <a:t>apple</a:t>
                      </a:r>
                      <a:endParaRPr lang="en-US" sz="1800" b="1" baseline="0" dirty="0">
                        <a:latin typeface="+mj-lt"/>
                        <a:cs typeface="B Mitra" pitchFamily="2" charset="-78"/>
                      </a:endParaRPr>
                    </a:p>
                  </a:txBody>
                  <a:tcPr/>
                </a:tc>
                <a:tc>
                  <a:txBody>
                    <a:bodyPr/>
                    <a:lstStyle/>
                    <a:p>
                      <a:pPr algn="ctr" rtl="1"/>
                      <a:r>
                        <a:rPr lang="en-US" sz="1800" b="1" baseline="0" dirty="0" smtClean="0">
                          <a:latin typeface="+mj-lt"/>
                          <a:cs typeface="B Mitra" pitchFamily="2" charset="-78"/>
                        </a:rPr>
                        <a:t>12</a:t>
                      </a:r>
                      <a:endParaRPr lang="en-US" sz="1800" b="1" baseline="0" dirty="0">
                        <a:latin typeface="+mj-lt"/>
                        <a:cs typeface="B Mitra" pitchFamily="2" charset="-78"/>
                      </a:endParaRPr>
                    </a:p>
                  </a:txBody>
                  <a:tcPr/>
                </a:tc>
              </a:tr>
              <a:tr h="370840">
                <a:tc>
                  <a:txBody>
                    <a:bodyPr/>
                    <a:lstStyle/>
                    <a:p>
                      <a:pPr algn="r" rtl="1"/>
                      <a:r>
                        <a:rPr lang="en-US" sz="1800" b="1" baseline="0" dirty="0" smtClean="0">
                          <a:latin typeface="+mj-lt"/>
                          <a:cs typeface="B Mitra" pitchFamily="2" charset="-78"/>
                        </a:rPr>
                        <a:t>cherry</a:t>
                      </a:r>
                      <a:endParaRPr lang="en-US" sz="1800" b="1" baseline="0" dirty="0">
                        <a:latin typeface="+mj-lt"/>
                        <a:cs typeface="B Mitra" pitchFamily="2" charset="-78"/>
                      </a:endParaRPr>
                    </a:p>
                  </a:txBody>
                  <a:tcPr/>
                </a:tc>
                <a:tc>
                  <a:txBody>
                    <a:bodyPr/>
                    <a:lstStyle/>
                    <a:p>
                      <a:pPr algn="ctr" rtl="1"/>
                      <a:r>
                        <a:rPr lang="en-US" sz="1800" b="1" baseline="0" dirty="0" smtClean="0">
                          <a:latin typeface="+mj-lt"/>
                          <a:cs typeface="B Mitra" pitchFamily="2" charset="-78"/>
                        </a:rPr>
                        <a:t>12</a:t>
                      </a:r>
                      <a:endParaRPr lang="en-US" sz="1800" b="1" baseline="0" dirty="0">
                        <a:latin typeface="+mj-lt"/>
                        <a:cs typeface="B Mitra" pitchFamily="2" charset="-78"/>
                      </a:endParaRPr>
                    </a:p>
                  </a:txBody>
                  <a:tcPr/>
                </a:tc>
              </a:tr>
              <a:tr h="370840">
                <a:tc>
                  <a:txBody>
                    <a:bodyPr/>
                    <a:lstStyle/>
                    <a:p>
                      <a:pPr algn="r" rtl="1"/>
                      <a:r>
                        <a:rPr lang="en-US" sz="1800" b="1" baseline="0" dirty="0" smtClean="0">
                          <a:latin typeface="+mj-lt"/>
                          <a:cs typeface="B Mitra" pitchFamily="2" charset="-78"/>
                        </a:rPr>
                        <a:t>peach</a:t>
                      </a:r>
                      <a:endParaRPr lang="en-US" sz="1800" b="1" baseline="0" dirty="0">
                        <a:latin typeface="+mj-lt"/>
                        <a:cs typeface="B Mitra" pitchFamily="2" charset="-78"/>
                      </a:endParaRPr>
                    </a:p>
                  </a:txBody>
                  <a:tcPr/>
                </a:tc>
                <a:tc>
                  <a:txBody>
                    <a:bodyPr/>
                    <a:lstStyle/>
                    <a:p>
                      <a:pPr algn="ctr" rtl="1"/>
                      <a:r>
                        <a:rPr lang="en-US" sz="1800" b="1" baseline="0" dirty="0" smtClean="0">
                          <a:latin typeface="+mj-lt"/>
                          <a:cs typeface="B Mitra" pitchFamily="2" charset="-78"/>
                        </a:rPr>
                        <a:t>10</a:t>
                      </a:r>
                      <a:endParaRPr lang="en-US" sz="1800" b="1" baseline="0" dirty="0">
                        <a:latin typeface="+mj-lt"/>
                        <a:cs typeface="B Mitra" pitchFamily="2" charset="-78"/>
                      </a:endParaRPr>
                    </a:p>
                  </a:txBody>
                  <a:tcPr/>
                </a:tc>
              </a:tr>
              <a:tr h="370840">
                <a:tc>
                  <a:txBody>
                    <a:bodyPr/>
                    <a:lstStyle/>
                    <a:p>
                      <a:pPr algn="r" rtl="1"/>
                      <a:r>
                        <a:rPr lang="en-US" sz="1800" b="1" baseline="0" dirty="0" smtClean="0">
                          <a:latin typeface="+mj-lt"/>
                          <a:cs typeface="B Mitra" pitchFamily="2" charset="-78"/>
                        </a:rPr>
                        <a:t>pear</a:t>
                      </a:r>
                      <a:endParaRPr lang="en-US" sz="1800" b="1" baseline="0" dirty="0">
                        <a:latin typeface="+mj-lt"/>
                        <a:cs typeface="B Mitra" pitchFamily="2" charset="-78"/>
                      </a:endParaRPr>
                    </a:p>
                  </a:txBody>
                  <a:tcPr/>
                </a:tc>
                <a:tc>
                  <a:txBody>
                    <a:bodyPr/>
                    <a:lstStyle/>
                    <a:p>
                      <a:pPr algn="ctr" rtl="1"/>
                      <a:r>
                        <a:rPr lang="en-US" sz="1800" b="1" baseline="0" dirty="0" smtClean="0">
                          <a:latin typeface="+mj-lt"/>
                          <a:cs typeface="B Mitra" pitchFamily="2" charset="-78"/>
                        </a:rPr>
                        <a:t>8</a:t>
                      </a:r>
                      <a:endParaRPr lang="en-US" sz="1800" b="1" baseline="0" dirty="0">
                        <a:latin typeface="+mj-lt"/>
                        <a:cs typeface="B Mitra" pitchFamily="2" charset="-78"/>
                      </a:endParaRPr>
                    </a:p>
                  </a:txBody>
                  <a:tcPr/>
                </a:tc>
              </a:tr>
            </a:tbl>
          </a:graphicData>
        </a:graphic>
      </p:graphicFrame>
    </p:spTree>
    <p:extLst>
      <p:ext uri="{BB962C8B-B14F-4D97-AF65-F5344CB8AC3E}">
        <p14:creationId xmlns:p14="http://schemas.microsoft.com/office/powerpoint/2010/main" xmlns="" val="2008162694"/>
      </p:ext>
    </p:extLst>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1296144"/>
          </a:xfrm>
        </p:spPr>
        <p:txBody>
          <a:bodyPr>
            <a:normAutofit fontScale="90000"/>
          </a:bodyPr>
          <a:lstStyle/>
          <a:p>
            <a:r>
              <a:rPr lang="en-US" dirty="0"/>
              <a:t>Effects of viscous dietary fibers on lipoprotein lipids</a:t>
            </a:r>
            <a:br>
              <a:rPr lang="en-US" dirty="0"/>
            </a:br>
            <a:endParaRPr lang="en-US" dirty="0"/>
          </a:p>
        </p:txBody>
      </p:sp>
      <p:sp>
        <p:nvSpPr>
          <p:cNvPr id="3" name="Content Placeholder 2"/>
          <p:cNvSpPr>
            <a:spLocks noGrp="1"/>
          </p:cNvSpPr>
          <p:nvPr>
            <p:ph idx="1"/>
          </p:nvPr>
        </p:nvSpPr>
        <p:spPr>
          <a:xfrm>
            <a:off x="611560" y="1484784"/>
            <a:ext cx="8208912" cy="4680520"/>
          </a:xfrm>
        </p:spPr>
        <p:txBody>
          <a:bodyPr/>
          <a:lstStyle/>
          <a:p>
            <a:r>
              <a:rPr lang="en-US" dirty="0"/>
              <a:t>Viscous fibers, including </a:t>
            </a:r>
            <a:r>
              <a:rPr lang="en-US" dirty="0" err="1">
                <a:solidFill>
                  <a:srgbClr val="FF0000"/>
                </a:solidFill>
              </a:rPr>
              <a:t>pectins</a:t>
            </a:r>
            <a:r>
              <a:rPr lang="en-US" dirty="0">
                <a:solidFill>
                  <a:srgbClr val="FF0000"/>
                </a:solidFill>
              </a:rPr>
              <a:t>, gums, </a:t>
            </a:r>
            <a:r>
              <a:rPr lang="en-US" dirty="0" err="1">
                <a:solidFill>
                  <a:srgbClr val="FF0000"/>
                </a:solidFill>
              </a:rPr>
              <a:t>mucilages</a:t>
            </a:r>
            <a:r>
              <a:rPr lang="en-US" dirty="0">
                <a:solidFill>
                  <a:srgbClr val="FF0000"/>
                </a:solidFill>
              </a:rPr>
              <a:t> and some hemicelluloses</a:t>
            </a:r>
            <a:r>
              <a:rPr lang="en-US" dirty="0"/>
              <a:t>, have gelling properties in the gastrointestinal tract, and their consumption has been associated with </a:t>
            </a:r>
            <a:r>
              <a:rPr lang="en-US" dirty="0" smtClean="0"/>
              <a:t>reductions in </a:t>
            </a:r>
            <a:r>
              <a:rPr lang="en-US" dirty="0"/>
              <a:t>total-C, LDL-C, and </a:t>
            </a:r>
            <a:r>
              <a:rPr lang="en-US" dirty="0" smtClean="0"/>
              <a:t>non-HDL-C</a:t>
            </a:r>
          </a:p>
          <a:p>
            <a:r>
              <a:rPr lang="en-US" dirty="0"/>
              <a:t>Commonly consumed food sources of viscous fibers include oats, barley and legumes (e.g., lentils, lima beans, kidney beans), as well as fruits, including apples, pears, plums and citrus fruits and vegetables, including broccoli, Brussels sprouts, carrots, and green peas. </a:t>
            </a:r>
            <a:endParaRPr lang="en-US" dirty="0" smtClean="0"/>
          </a:p>
          <a:p>
            <a:r>
              <a:rPr lang="en-US" dirty="0"/>
              <a:t>Supplemental forms of viscous fibers are also available as fiber laxative products (e.g., those that contain psyllium seed husk and methylcellulose).</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27</a:t>
            </a:fld>
            <a:endParaRPr lang="en-US"/>
          </a:p>
        </p:txBody>
      </p:sp>
    </p:spTree>
    <p:extLst>
      <p:ext uri="{BB962C8B-B14F-4D97-AF65-F5344CB8AC3E}">
        <p14:creationId xmlns:p14="http://schemas.microsoft.com/office/powerpoint/2010/main" xmlns="" val="1182168680"/>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352928" cy="1368152"/>
          </a:xfrm>
        </p:spPr>
        <p:txBody>
          <a:bodyPr>
            <a:normAutofit fontScale="90000"/>
          </a:bodyPr>
          <a:lstStyle/>
          <a:p>
            <a:r>
              <a:rPr lang="en-US" dirty="0"/>
              <a:t>Effects of viscous dietary fibers on lipoprotein lipids</a:t>
            </a:r>
            <a:br>
              <a:rPr lang="en-US" dirty="0"/>
            </a:br>
            <a:endParaRPr lang="en-US" dirty="0"/>
          </a:p>
        </p:txBody>
      </p:sp>
      <p:sp>
        <p:nvSpPr>
          <p:cNvPr id="3" name="Content Placeholder 2"/>
          <p:cNvSpPr>
            <a:spLocks noGrp="1"/>
          </p:cNvSpPr>
          <p:nvPr>
            <p:ph idx="1"/>
          </p:nvPr>
        </p:nvSpPr>
        <p:spPr>
          <a:xfrm>
            <a:off x="683568" y="1628800"/>
            <a:ext cx="8280920" cy="4176464"/>
          </a:xfrm>
        </p:spPr>
        <p:txBody>
          <a:bodyPr/>
          <a:lstStyle/>
          <a:p>
            <a:r>
              <a:rPr lang="en-US" sz="2400" dirty="0"/>
              <a:t>a meta-analysis of 66 </a:t>
            </a:r>
            <a:r>
              <a:rPr lang="en-US" sz="2400" dirty="0" smtClean="0"/>
              <a:t>RCTs (</a:t>
            </a:r>
            <a:r>
              <a:rPr lang="en-US" sz="2400" dirty="0"/>
              <a:t>oat </a:t>
            </a:r>
            <a:r>
              <a:rPr lang="en-US" sz="2400" dirty="0" smtClean="0"/>
              <a:t>products (</a:t>
            </a:r>
            <a:r>
              <a:rPr lang="en-US" sz="2400" dirty="0"/>
              <a:t>beta-glucan), psyllium, pectin, and guar </a:t>
            </a:r>
            <a:r>
              <a:rPr lang="en-US" sz="2400" dirty="0" smtClean="0"/>
              <a:t>gum)</a:t>
            </a:r>
          </a:p>
          <a:p>
            <a:pPr lvl="1"/>
            <a:r>
              <a:rPr lang="en-US" sz="2400" dirty="0"/>
              <a:t>intakes in the range </a:t>
            </a:r>
            <a:r>
              <a:rPr lang="en-US" sz="2400" dirty="0" smtClean="0"/>
              <a:t>of 5–10 </a:t>
            </a:r>
            <a:r>
              <a:rPr lang="en-US" sz="2400" dirty="0"/>
              <a:t>g/day would be expected to lower mean total-C and LDL-C levels by 5.5 to 11.0 </a:t>
            </a:r>
            <a:r>
              <a:rPr lang="en-US" sz="2400" dirty="0" smtClean="0"/>
              <a:t>mg/</a:t>
            </a:r>
            <a:r>
              <a:rPr lang="en-US" sz="2400" dirty="0" err="1" smtClean="0"/>
              <a:t>dL</a:t>
            </a:r>
            <a:endParaRPr lang="en-US" sz="2400" dirty="0" smtClean="0"/>
          </a:p>
          <a:p>
            <a:r>
              <a:rPr lang="en-US" sz="2400" dirty="0" smtClean="0"/>
              <a:t>Meta-analysis </a:t>
            </a:r>
            <a:r>
              <a:rPr lang="en-US" sz="2400" dirty="0"/>
              <a:t>of 28 RCTs </a:t>
            </a:r>
            <a:r>
              <a:rPr lang="en-US" sz="2400" dirty="0" smtClean="0"/>
              <a:t>(</a:t>
            </a:r>
            <a:r>
              <a:rPr lang="en-US" sz="2400" dirty="0"/>
              <a:t>oat </a:t>
            </a:r>
            <a:r>
              <a:rPr lang="en-US" sz="2400" dirty="0" err="1" smtClean="0"/>
              <a:t>betaglucan</a:t>
            </a:r>
            <a:r>
              <a:rPr lang="en-US" sz="2400" dirty="0" smtClean="0"/>
              <a:t>)</a:t>
            </a:r>
          </a:p>
          <a:p>
            <a:pPr lvl="1"/>
            <a:r>
              <a:rPr lang="en-US" sz="2400" dirty="0"/>
              <a:t>3.0–12.4 g/day were provided, mean total-C and </a:t>
            </a:r>
            <a:r>
              <a:rPr lang="en-US" sz="2400" dirty="0" smtClean="0"/>
              <a:t>LDL-C levels </a:t>
            </a:r>
            <a:r>
              <a:rPr lang="en-US" sz="2400" dirty="0"/>
              <a:t>were reduced relative to control by 9.7 and 11.6 </a:t>
            </a:r>
            <a:r>
              <a:rPr lang="en-US" sz="2400" dirty="0" smtClean="0"/>
              <a:t>mg/</a:t>
            </a:r>
            <a:r>
              <a:rPr lang="en-US" sz="2400" dirty="0" err="1" smtClean="0"/>
              <a:t>dL</a:t>
            </a:r>
            <a:r>
              <a:rPr lang="en-US" sz="2400" dirty="0"/>
              <a:t>, </a:t>
            </a:r>
            <a:r>
              <a:rPr lang="en-US" sz="2400" dirty="0" smtClean="0"/>
              <a:t>respectiv</a:t>
            </a:r>
            <a:r>
              <a:rPr lang="en-US" dirty="0" smtClean="0"/>
              <a:t>ely</a:t>
            </a:r>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28</a:t>
            </a:fld>
            <a:endParaRPr lang="en-US"/>
          </a:p>
        </p:txBody>
      </p:sp>
      <p:sp>
        <p:nvSpPr>
          <p:cNvPr id="4" name="Rectangle 3"/>
          <p:cNvSpPr/>
          <p:nvPr/>
        </p:nvSpPr>
        <p:spPr>
          <a:xfrm>
            <a:off x="681132" y="5726971"/>
            <a:ext cx="5907091" cy="923330"/>
          </a:xfrm>
          <a:prstGeom prst="rect">
            <a:avLst/>
          </a:prstGeom>
        </p:spPr>
        <p:txBody>
          <a:bodyPr wrap="square">
            <a:spAutoFit/>
          </a:bodyPr>
          <a:lstStyle/>
          <a:p>
            <a:r>
              <a:rPr lang="en-US" dirty="0"/>
              <a:t>Brown L, </a:t>
            </a:r>
            <a:r>
              <a:rPr lang="en-US" dirty="0" smtClean="0"/>
              <a:t>effects </a:t>
            </a:r>
            <a:r>
              <a:rPr lang="en-US" dirty="0"/>
              <a:t>of dietary fiber: a meta-analysis. Am J </a:t>
            </a:r>
            <a:r>
              <a:rPr lang="en-US" dirty="0" err="1"/>
              <a:t>Clin</a:t>
            </a:r>
            <a:r>
              <a:rPr lang="en-US" dirty="0"/>
              <a:t> </a:t>
            </a:r>
            <a:r>
              <a:rPr lang="en-US" dirty="0" err="1"/>
              <a:t>Nutr</a:t>
            </a:r>
            <a:r>
              <a:rPr lang="en-US" dirty="0"/>
              <a:t>. </a:t>
            </a:r>
            <a:r>
              <a:rPr lang="en-US" dirty="0" smtClean="0"/>
              <a:t>1999;69:30–42.</a:t>
            </a:r>
            <a:r>
              <a:rPr lang="en-US" dirty="0"/>
              <a:t> </a:t>
            </a:r>
            <a:endParaRPr lang="en-US" dirty="0" smtClean="0"/>
          </a:p>
          <a:p>
            <a:r>
              <a:rPr lang="en-US" dirty="0" smtClean="0"/>
              <a:t>Whitehead </a:t>
            </a:r>
            <a:r>
              <a:rPr lang="en-US" dirty="0"/>
              <a:t>A, </a:t>
            </a:r>
            <a:r>
              <a:rPr lang="de-DE" dirty="0" smtClean="0"/>
              <a:t>Am </a:t>
            </a:r>
            <a:r>
              <a:rPr lang="de-DE" dirty="0"/>
              <a:t>J Clin Nutr. 2014;100:1413–1421.</a:t>
            </a:r>
            <a:endParaRPr lang="en-US" dirty="0"/>
          </a:p>
        </p:txBody>
      </p:sp>
    </p:spTree>
    <p:extLst>
      <p:ext uri="{BB962C8B-B14F-4D97-AF65-F5344CB8AC3E}">
        <p14:creationId xmlns:p14="http://schemas.microsoft.com/office/powerpoint/2010/main" xmlns="" val="741449462"/>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0" y="0"/>
            <a:ext cx="8964488" cy="6858000"/>
          </a:xfrm>
        </p:spPr>
        <p:txBody>
          <a:bodyPr/>
          <a:lstStyle/>
          <a:p>
            <a:pPr algn="ctr" rtl="1"/>
            <a:endParaRPr lang="fa-IR" sz="2400" b="1" dirty="0" smtClean="0">
              <a:solidFill>
                <a:srgbClr val="C00000"/>
              </a:solidFill>
              <a:cs typeface="B Titr" pitchFamily="2" charset="-78"/>
            </a:endParaRPr>
          </a:p>
          <a:p>
            <a:pPr algn="ctr" rtl="1"/>
            <a:endParaRPr lang="fa-IR" sz="2400" b="1" dirty="0">
              <a:solidFill>
                <a:srgbClr val="C00000"/>
              </a:solidFill>
              <a:cs typeface="B Titr" pitchFamily="2" charset="-78"/>
            </a:endParaRPr>
          </a:p>
          <a:p>
            <a:pPr algn="ctr" rtl="1"/>
            <a:endParaRPr lang="fa-IR" sz="2400" b="1" dirty="0" smtClean="0">
              <a:solidFill>
                <a:srgbClr val="C00000"/>
              </a:solidFill>
              <a:cs typeface="B Titr" pitchFamily="2" charset="-78"/>
            </a:endParaRPr>
          </a:p>
          <a:p>
            <a:pPr algn="ctr" rtl="1"/>
            <a:endParaRPr lang="fa-IR" sz="2400" b="1" dirty="0">
              <a:solidFill>
                <a:srgbClr val="C00000"/>
              </a:solidFill>
              <a:cs typeface="B Titr" pitchFamily="2" charset="-78"/>
            </a:endParaRPr>
          </a:p>
          <a:p>
            <a:pPr algn="ctr" rtl="1"/>
            <a:endParaRPr lang="fa-IR" sz="2400" b="1" dirty="0" smtClean="0">
              <a:solidFill>
                <a:srgbClr val="C00000"/>
              </a:solidFill>
              <a:cs typeface="B Titr" pitchFamily="2" charset="-78"/>
            </a:endParaRPr>
          </a:p>
          <a:p>
            <a:pPr algn="ctr" rtl="1"/>
            <a:endParaRPr lang="fa-IR" sz="2400" b="1" dirty="0">
              <a:solidFill>
                <a:srgbClr val="C00000"/>
              </a:solidFill>
              <a:cs typeface="B Titr" pitchFamily="2" charset="-78"/>
            </a:endParaRPr>
          </a:p>
          <a:p>
            <a:pPr algn="ctr" rtl="1"/>
            <a:endParaRPr lang="fa-IR" sz="2400" b="1" dirty="0" smtClean="0">
              <a:solidFill>
                <a:srgbClr val="C00000"/>
              </a:solidFill>
              <a:cs typeface="B Titr" pitchFamily="2" charset="-78"/>
            </a:endParaRPr>
          </a:p>
          <a:p>
            <a:pPr algn="ctr" rtl="1"/>
            <a:endParaRPr lang="fa-IR" sz="2400" b="1" dirty="0">
              <a:solidFill>
                <a:srgbClr val="C00000"/>
              </a:solidFill>
              <a:cs typeface="B Titr" pitchFamily="2" charset="-78"/>
            </a:endParaRPr>
          </a:p>
          <a:p>
            <a:pPr algn="ctr" rtl="1"/>
            <a:endParaRPr lang="fa-IR" sz="2400" b="1" dirty="0" smtClean="0">
              <a:solidFill>
                <a:srgbClr val="C00000"/>
              </a:solidFill>
              <a:cs typeface="B Titr" pitchFamily="2" charset="-78"/>
            </a:endParaRPr>
          </a:p>
          <a:p>
            <a:pPr algn="ctr" rtl="1"/>
            <a:endParaRPr lang="fa-IR" sz="2400" b="1" dirty="0">
              <a:solidFill>
                <a:srgbClr val="C00000"/>
              </a:solidFill>
              <a:cs typeface="B Titr" pitchFamily="2" charset="-78"/>
            </a:endParaRPr>
          </a:p>
          <a:p>
            <a:pPr algn="ctr" rtl="1"/>
            <a:endParaRPr lang="fa-IR" sz="2400" b="1" dirty="0" smtClean="0">
              <a:solidFill>
                <a:srgbClr val="C00000"/>
              </a:solidFill>
              <a:cs typeface="B Titr" pitchFamily="2" charset="-78"/>
            </a:endParaRPr>
          </a:p>
          <a:p>
            <a:pPr algn="ctr" rtl="1"/>
            <a:endParaRPr lang="fa-IR" sz="2400" b="1" dirty="0">
              <a:solidFill>
                <a:srgbClr val="C00000"/>
              </a:solidFill>
              <a:cs typeface="B Titr" pitchFamily="2" charset="-78"/>
            </a:endParaRPr>
          </a:p>
          <a:p>
            <a:pPr algn="ctr" rtl="1"/>
            <a:endParaRPr lang="fa-IR" sz="2400" b="1" dirty="0" smtClean="0">
              <a:solidFill>
                <a:srgbClr val="C00000"/>
              </a:solidFill>
              <a:cs typeface="B Titr" pitchFamily="2" charset="-78"/>
            </a:endParaRPr>
          </a:p>
          <a:p>
            <a:pPr algn="ctr" rtl="1"/>
            <a:endParaRPr lang="fa-IR" sz="2400" b="1" dirty="0">
              <a:solidFill>
                <a:srgbClr val="C00000"/>
              </a:solidFill>
              <a:cs typeface="B Titr" pitchFamily="2" charset="-78"/>
            </a:endParaRPr>
          </a:p>
          <a:p>
            <a:pPr algn="ctr" rtl="1"/>
            <a:endParaRPr lang="fa-IR" sz="2400" b="1" dirty="0" smtClean="0">
              <a:solidFill>
                <a:srgbClr val="C00000"/>
              </a:solidFill>
              <a:cs typeface="B Titr" pitchFamily="2" charset="-78"/>
            </a:endParaRPr>
          </a:p>
          <a:p>
            <a:endParaRPr lang="fa-IR" sz="2400" b="1" dirty="0">
              <a:solidFill>
                <a:srgbClr val="C00000"/>
              </a:solidFill>
              <a:cs typeface="B Titr"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xmlns="" val="3624570046"/>
              </p:ext>
            </p:extLst>
          </p:nvPr>
        </p:nvGraphicFramePr>
        <p:xfrm>
          <a:off x="35860" y="-4"/>
          <a:ext cx="6696380" cy="6848819"/>
        </p:xfrm>
        <a:graphic>
          <a:graphicData uri="http://schemas.openxmlformats.org/drawingml/2006/table">
            <a:tbl>
              <a:tblPr rtl="1" firstRow="1" bandRow="1">
                <a:tableStyleId>{5C22544A-7EE6-4342-B048-85BDC9FD1C3A}</a:tableStyleId>
              </a:tblPr>
              <a:tblGrid>
                <a:gridCol w="3189730"/>
                <a:gridCol w="1938418"/>
                <a:gridCol w="1568232"/>
              </a:tblGrid>
              <a:tr h="334509">
                <a:tc>
                  <a:txBody>
                    <a:bodyPr/>
                    <a:lstStyle/>
                    <a:p>
                      <a:pPr algn="ctr" rtl="1"/>
                      <a:r>
                        <a:rPr lang="en-US" sz="1600" dirty="0" smtClean="0">
                          <a:solidFill>
                            <a:srgbClr val="FFFF00"/>
                          </a:solidFill>
                          <a:cs typeface="B Titr" pitchFamily="2" charset="-78"/>
                        </a:rPr>
                        <a:t>Food source</a:t>
                      </a:r>
                      <a:endParaRPr lang="fa-IR" sz="1600" dirty="0">
                        <a:solidFill>
                          <a:srgbClr val="FFFF00"/>
                        </a:solidFill>
                        <a:cs typeface="B Titr" pitchFamily="2" charset="-78"/>
                      </a:endParaRPr>
                    </a:p>
                  </a:txBody>
                  <a:tcPr/>
                </a:tc>
                <a:tc>
                  <a:txBody>
                    <a:bodyPr/>
                    <a:lstStyle/>
                    <a:p>
                      <a:pPr algn="ctr" rtl="1"/>
                      <a:r>
                        <a:rPr lang="en-US" sz="1600" dirty="0" smtClean="0">
                          <a:solidFill>
                            <a:srgbClr val="FFFF00"/>
                          </a:solidFill>
                          <a:cs typeface="B Titr" pitchFamily="2" charset="-78"/>
                        </a:rPr>
                        <a:t>Total fiber (g)</a:t>
                      </a:r>
                      <a:endParaRPr lang="fa-IR" sz="1600" dirty="0">
                        <a:solidFill>
                          <a:srgbClr val="FFFF00"/>
                        </a:solidFill>
                        <a:cs typeface="B Titr" pitchFamily="2" charset="-78"/>
                      </a:endParaRPr>
                    </a:p>
                  </a:txBody>
                  <a:tcPr/>
                </a:tc>
                <a:tc>
                  <a:txBody>
                    <a:bodyPr/>
                    <a:lstStyle/>
                    <a:p>
                      <a:pPr algn="ctr" rtl="1"/>
                      <a:r>
                        <a:rPr lang="en-US" sz="1600" dirty="0" smtClean="0">
                          <a:solidFill>
                            <a:srgbClr val="FFFF00"/>
                          </a:solidFill>
                          <a:cs typeface="B Titr" pitchFamily="2" charset="-78"/>
                        </a:rPr>
                        <a:t>Soluble fiber (g)</a:t>
                      </a:r>
                      <a:endParaRPr lang="fa-IR" sz="1600" dirty="0">
                        <a:solidFill>
                          <a:srgbClr val="FFFF00"/>
                        </a:solidFill>
                        <a:cs typeface="B Titr" pitchFamily="2" charset="-78"/>
                      </a:endParaRPr>
                    </a:p>
                  </a:txBody>
                  <a:tcPr/>
                </a:tc>
              </a:tr>
              <a:tr h="357420">
                <a:tc>
                  <a:txBody>
                    <a:bodyPr/>
                    <a:lstStyle/>
                    <a:p>
                      <a:pPr algn="ctr" rtl="0"/>
                      <a:r>
                        <a:rPr lang="en-US" sz="1400" b="1" dirty="0" smtClean="0">
                          <a:solidFill>
                            <a:srgbClr val="FF0000"/>
                          </a:solidFill>
                          <a:cs typeface="B Titr" pitchFamily="2" charset="-78"/>
                        </a:rPr>
                        <a:t>Cereals (cooked, half cup)</a:t>
                      </a:r>
                      <a:endParaRPr lang="fa-IR" sz="1400" b="1" dirty="0">
                        <a:solidFill>
                          <a:srgbClr val="FF0000"/>
                        </a:solidFill>
                        <a:cs typeface="B Titr" pitchFamily="2" charset="-78"/>
                      </a:endParaRPr>
                    </a:p>
                  </a:txBody>
                  <a:tcPr/>
                </a:tc>
                <a:tc>
                  <a:txBody>
                    <a:bodyPr/>
                    <a:lstStyle/>
                    <a:p>
                      <a:pPr algn="ctr" rtl="1"/>
                      <a:endParaRPr lang="fa-IR" dirty="0">
                        <a:cs typeface="B Mitra" pitchFamily="2" charset="-78"/>
                      </a:endParaRPr>
                    </a:p>
                  </a:txBody>
                  <a:tcPr/>
                </a:tc>
                <a:tc>
                  <a:txBody>
                    <a:bodyPr/>
                    <a:lstStyle/>
                    <a:p>
                      <a:pPr algn="ctr" rtl="1"/>
                      <a:endParaRPr lang="fa-IR" dirty="0">
                        <a:cs typeface="B Mitra" pitchFamily="2" charset="-78"/>
                      </a:endParaRPr>
                    </a:p>
                  </a:txBody>
                  <a:tcPr/>
                </a:tc>
              </a:tr>
              <a:tr h="304099">
                <a:tc>
                  <a:txBody>
                    <a:bodyPr/>
                    <a:lstStyle/>
                    <a:p>
                      <a:pPr algn="ctr" rtl="1"/>
                      <a:r>
                        <a:rPr lang="en-US" sz="1400" dirty="0" smtClean="0">
                          <a:cs typeface="B Titr" pitchFamily="2" charset="-78"/>
                        </a:rPr>
                        <a:t>barley</a:t>
                      </a:r>
                      <a:endParaRPr lang="fa-IR" sz="1400" dirty="0">
                        <a:cs typeface="B Titr" pitchFamily="2" charset="-78"/>
                      </a:endParaRPr>
                    </a:p>
                  </a:txBody>
                  <a:tcPr/>
                </a:tc>
                <a:tc>
                  <a:txBody>
                    <a:bodyPr/>
                    <a:lstStyle/>
                    <a:p>
                      <a:pPr algn="ctr" rtl="1"/>
                      <a:r>
                        <a:rPr lang="en-US" sz="1400" b="1" dirty="0" smtClean="0">
                          <a:cs typeface="B Mitra" pitchFamily="2" charset="-78"/>
                        </a:rPr>
                        <a:t>4</a:t>
                      </a:r>
                      <a:endParaRPr lang="fa-IR" sz="1400" b="1" dirty="0">
                        <a:cs typeface="B Mitra" pitchFamily="2" charset="-78"/>
                      </a:endParaRPr>
                    </a:p>
                  </a:txBody>
                  <a:tcPr/>
                </a:tc>
                <a:tc>
                  <a:txBody>
                    <a:bodyPr/>
                    <a:lstStyle/>
                    <a:p>
                      <a:pPr algn="ctr" rtl="1"/>
                      <a:r>
                        <a:rPr lang="en-US" sz="1400" b="1" dirty="0" smtClean="0">
                          <a:cs typeface="B Mitra" pitchFamily="2" charset="-78"/>
                        </a:rPr>
                        <a:t>1</a:t>
                      </a:r>
                      <a:endParaRPr lang="fa-IR" sz="1400" b="1" dirty="0">
                        <a:cs typeface="B Mitra" pitchFamily="2" charset="-78"/>
                      </a:endParaRPr>
                    </a:p>
                  </a:txBody>
                  <a:tcPr/>
                </a:tc>
              </a:tr>
              <a:tr h="304099">
                <a:tc>
                  <a:txBody>
                    <a:bodyPr/>
                    <a:lstStyle/>
                    <a:p>
                      <a:pPr algn="ctr" rtl="1"/>
                      <a:r>
                        <a:rPr lang="en-US" sz="1400" dirty="0" smtClean="0">
                          <a:cs typeface="B Titr" pitchFamily="2" charset="-78"/>
                        </a:rPr>
                        <a:t>ray</a:t>
                      </a:r>
                      <a:endParaRPr lang="fa-IR" sz="1400" dirty="0">
                        <a:cs typeface="B Titr" pitchFamily="2" charset="-78"/>
                      </a:endParaRPr>
                    </a:p>
                  </a:txBody>
                  <a:tcPr/>
                </a:tc>
                <a:tc>
                  <a:txBody>
                    <a:bodyPr/>
                    <a:lstStyle/>
                    <a:p>
                      <a:pPr algn="ctr" rtl="1"/>
                      <a:r>
                        <a:rPr lang="en-US" sz="1400" b="1" dirty="0" smtClean="0">
                          <a:cs typeface="B Mitra" pitchFamily="2" charset="-78"/>
                        </a:rPr>
                        <a:t>2</a:t>
                      </a:r>
                      <a:endParaRPr lang="fa-IR" sz="1400" b="1" dirty="0">
                        <a:cs typeface="B Mitra" pitchFamily="2" charset="-78"/>
                      </a:endParaRPr>
                    </a:p>
                  </a:txBody>
                  <a:tcPr/>
                </a:tc>
                <a:tc>
                  <a:txBody>
                    <a:bodyPr/>
                    <a:lstStyle/>
                    <a:p>
                      <a:pPr algn="ctr" rtl="1"/>
                      <a:r>
                        <a:rPr lang="en-US" sz="1400" b="1" dirty="0" smtClean="0">
                          <a:cs typeface="B Mitra" pitchFamily="2" charset="-78"/>
                        </a:rPr>
                        <a:t>1</a:t>
                      </a:r>
                      <a:endParaRPr lang="fa-IR" sz="1400" b="1" dirty="0">
                        <a:cs typeface="B Mitra" pitchFamily="2" charset="-78"/>
                      </a:endParaRPr>
                    </a:p>
                  </a:txBody>
                  <a:tcPr/>
                </a:tc>
              </a:tr>
              <a:tr h="304099">
                <a:tc>
                  <a:txBody>
                    <a:bodyPr/>
                    <a:lstStyle/>
                    <a:p>
                      <a:pPr algn="ctr" rtl="1"/>
                      <a:r>
                        <a:rPr lang="en-US" sz="1400" dirty="0" smtClean="0">
                          <a:cs typeface="B Titr" pitchFamily="2" charset="-78"/>
                        </a:rPr>
                        <a:t>Barley bran</a:t>
                      </a:r>
                      <a:endParaRPr lang="fa-IR" sz="1400" dirty="0">
                        <a:cs typeface="B Titr" pitchFamily="2" charset="-78"/>
                      </a:endParaRPr>
                    </a:p>
                  </a:txBody>
                  <a:tcPr/>
                </a:tc>
                <a:tc>
                  <a:txBody>
                    <a:bodyPr/>
                    <a:lstStyle/>
                    <a:p>
                      <a:pPr algn="ctr" rtl="1"/>
                      <a:r>
                        <a:rPr lang="en-US" sz="1400" b="1" dirty="0" smtClean="0">
                          <a:cs typeface="B Mitra" pitchFamily="2" charset="-78"/>
                        </a:rPr>
                        <a:t>3</a:t>
                      </a:r>
                      <a:endParaRPr lang="fa-IR" sz="1400" b="1" dirty="0">
                        <a:cs typeface="B Mitra" pitchFamily="2" charset="-78"/>
                      </a:endParaRPr>
                    </a:p>
                  </a:txBody>
                  <a:tcPr/>
                </a:tc>
                <a:tc>
                  <a:txBody>
                    <a:bodyPr/>
                    <a:lstStyle/>
                    <a:p>
                      <a:pPr algn="ctr" rtl="1"/>
                      <a:r>
                        <a:rPr lang="en-US" sz="1400" b="1" dirty="0" smtClean="0">
                          <a:cs typeface="B Mitra" pitchFamily="2" charset="-78"/>
                        </a:rPr>
                        <a:t>1</a:t>
                      </a:r>
                      <a:endParaRPr lang="fa-IR" sz="1400" b="1" dirty="0">
                        <a:cs typeface="B Mitra" pitchFamily="2" charset="-78"/>
                      </a:endParaRPr>
                    </a:p>
                  </a:txBody>
                  <a:tcPr/>
                </a:tc>
              </a:tr>
              <a:tr h="304099">
                <a:tc>
                  <a:txBody>
                    <a:bodyPr/>
                    <a:lstStyle/>
                    <a:p>
                      <a:pPr algn="ctr" rtl="1"/>
                      <a:r>
                        <a:rPr lang="en-US" sz="1400" dirty="0" err="1" smtClean="0">
                          <a:cs typeface="B Titr" pitchFamily="2" charset="-78"/>
                        </a:rPr>
                        <a:t>Pesilume</a:t>
                      </a:r>
                      <a:r>
                        <a:rPr lang="en-US" sz="1400" dirty="0" smtClean="0">
                          <a:cs typeface="B Titr" pitchFamily="2" charset="-78"/>
                        </a:rPr>
                        <a:t> (milled, 1 TSF)</a:t>
                      </a:r>
                      <a:endParaRPr lang="fa-IR" sz="1400" dirty="0">
                        <a:cs typeface="B Titr" pitchFamily="2" charset="-78"/>
                      </a:endParaRPr>
                    </a:p>
                  </a:txBody>
                  <a:tcPr/>
                </a:tc>
                <a:tc>
                  <a:txBody>
                    <a:bodyPr/>
                    <a:lstStyle/>
                    <a:p>
                      <a:pPr algn="ctr" rtl="1"/>
                      <a:r>
                        <a:rPr lang="en-US" sz="1400" b="1" dirty="0" smtClean="0">
                          <a:cs typeface="B Mitra" pitchFamily="2" charset="-78"/>
                        </a:rPr>
                        <a:t>6</a:t>
                      </a:r>
                      <a:endParaRPr lang="fa-IR" sz="1400" b="1" dirty="0">
                        <a:cs typeface="B Mitra" pitchFamily="2" charset="-78"/>
                      </a:endParaRPr>
                    </a:p>
                  </a:txBody>
                  <a:tcPr/>
                </a:tc>
                <a:tc>
                  <a:txBody>
                    <a:bodyPr/>
                    <a:lstStyle/>
                    <a:p>
                      <a:pPr algn="ctr" rtl="1"/>
                      <a:r>
                        <a:rPr lang="en-US" sz="1400" b="1" dirty="0" smtClean="0">
                          <a:cs typeface="B Mitra" pitchFamily="2" charset="-78"/>
                        </a:rPr>
                        <a:t>5</a:t>
                      </a:r>
                      <a:endParaRPr lang="fa-IR" sz="1400" b="1" dirty="0">
                        <a:cs typeface="B Mitra" pitchFamily="2" charset="-78"/>
                      </a:endParaRPr>
                    </a:p>
                  </a:txBody>
                  <a:tcPr/>
                </a:tc>
              </a:tr>
              <a:tr h="364919">
                <a:tc>
                  <a:txBody>
                    <a:bodyPr/>
                    <a:lstStyle/>
                    <a:p>
                      <a:pPr algn="ctr" rtl="1"/>
                      <a:r>
                        <a:rPr lang="en-US" sz="1400" b="1" dirty="0" smtClean="0">
                          <a:solidFill>
                            <a:srgbClr val="FF0000"/>
                          </a:solidFill>
                          <a:cs typeface="B Titr" pitchFamily="2" charset="-78"/>
                        </a:rPr>
                        <a:t>Fruit (1 medium)</a:t>
                      </a:r>
                      <a:endParaRPr lang="fa-IR" sz="1400" b="1" dirty="0">
                        <a:solidFill>
                          <a:srgbClr val="FF0000"/>
                        </a:solidFill>
                        <a:cs typeface="B Titr" pitchFamily="2" charset="-78"/>
                      </a:endParaRPr>
                    </a:p>
                  </a:txBody>
                  <a:tcPr/>
                </a:tc>
                <a:tc>
                  <a:txBody>
                    <a:bodyPr/>
                    <a:lstStyle/>
                    <a:p>
                      <a:pPr algn="ctr" rtl="1"/>
                      <a:endParaRPr lang="fa-IR" b="1" dirty="0">
                        <a:cs typeface="B Mitra" pitchFamily="2" charset="-78"/>
                      </a:endParaRPr>
                    </a:p>
                  </a:txBody>
                  <a:tcPr/>
                </a:tc>
                <a:tc>
                  <a:txBody>
                    <a:bodyPr/>
                    <a:lstStyle/>
                    <a:p>
                      <a:pPr algn="ctr" rtl="1"/>
                      <a:endParaRPr lang="fa-IR" b="1" dirty="0">
                        <a:cs typeface="B Mitra" pitchFamily="2" charset="-78"/>
                      </a:endParaRPr>
                    </a:p>
                  </a:txBody>
                  <a:tcPr/>
                </a:tc>
              </a:tr>
              <a:tr h="304099">
                <a:tc>
                  <a:txBody>
                    <a:bodyPr/>
                    <a:lstStyle/>
                    <a:p>
                      <a:pPr algn="ctr" rtl="1"/>
                      <a:r>
                        <a:rPr lang="en-US" sz="1400" b="0" dirty="0" smtClean="0">
                          <a:cs typeface="B Titr" pitchFamily="2" charset="-78"/>
                        </a:rPr>
                        <a:t>apple</a:t>
                      </a:r>
                      <a:endParaRPr lang="fa-IR" sz="1400" b="0" dirty="0">
                        <a:cs typeface="B Titr" pitchFamily="2" charset="-78"/>
                      </a:endParaRPr>
                    </a:p>
                  </a:txBody>
                  <a:tcPr/>
                </a:tc>
                <a:tc>
                  <a:txBody>
                    <a:bodyPr/>
                    <a:lstStyle/>
                    <a:p>
                      <a:pPr algn="ctr" rtl="1"/>
                      <a:r>
                        <a:rPr lang="en-US" sz="1400" b="1" dirty="0" smtClean="0">
                          <a:cs typeface="B Mitra" pitchFamily="2" charset="-78"/>
                        </a:rPr>
                        <a:t>4</a:t>
                      </a:r>
                      <a:endParaRPr lang="fa-IR" sz="1400" b="1" dirty="0">
                        <a:cs typeface="B Mitra" pitchFamily="2" charset="-78"/>
                      </a:endParaRPr>
                    </a:p>
                  </a:txBody>
                  <a:tcPr/>
                </a:tc>
                <a:tc>
                  <a:txBody>
                    <a:bodyPr/>
                    <a:lstStyle/>
                    <a:p>
                      <a:pPr algn="ctr" rtl="1"/>
                      <a:r>
                        <a:rPr lang="en-US" sz="1400" b="1" dirty="0" smtClean="0">
                          <a:cs typeface="B Mitra" pitchFamily="2" charset="-78"/>
                        </a:rPr>
                        <a:t>1</a:t>
                      </a:r>
                      <a:endParaRPr lang="fa-IR" sz="1400" b="1" dirty="0">
                        <a:cs typeface="B Mitra" pitchFamily="2" charset="-78"/>
                      </a:endParaRPr>
                    </a:p>
                  </a:txBody>
                  <a:tcPr/>
                </a:tc>
              </a:tr>
              <a:tr h="304099">
                <a:tc>
                  <a:txBody>
                    <a:bodyPr/>
                    <a:lstStyle/>
                    <a:p>
                      <a:pPr algn="ctr" rtl="1"/>
                      <a:r>
                        <a:rPr lang="en-US" sz="1400" b="0" dirty="0" smtClean="0">
                          <a:cs typeface="B Titr" pitchFamily="2" charset="-78"/>
                        </a:rPr>
                        <a:t>banana</a:t>
                      </a:r>
                      <a:endParaRPr lang="fa-IR" sz="1400" b="0" dirty="0">
                        <a:cs typeface="B Titr" pitchFamily="2" charset="-78"/>
                      </a:endParaRPr>
                    </a:p>
                  </a:txBody>
                  <a:tcPr/>
                </a:tc>
                <a:tc>
                  <a:txBody>
                    <a:bodyPr/>
                    <a:lstStyle/>
                    <a:p>
                      <a:pPr algn="ctr" rtl="1"/>
                      <a:r>
                        <a:rPr lang="en-US" sz="1400" b="1" dirty="0" smtClean="0">
                          <a:cs typeface="B Mitra" pitchFamily="2" charset="-78"/>
                        </a:rPr>
                        <a:t>3</a:t>
                      </a:r>
                      <a:endParaRPr lang="fa-IR" sz="1400" b="1" dirty="0">
                        <a:cs typeface="B Mitra" pitchFamily="2" charset="-78"/>
                      </a:endParaRPr>
                    </a:p>
                  </a:txBody>
                  <a:tcPr/>
                </a:tc>
                <a:tc>
                  <a:txBody>
                    <a:bodyPr/>
                    <a:lstStyle/>
                    <a:p>
                      <a:pPr algn="ctr" rtl="1"/>
                      <a:r>
                        <a:rPr lang="en-US" sz="1400" b="1" dirty="0" smtClean="0">
                          <a:cs typeface="B Mitra" pitchFamily="2" charset="-78"/>
                        </a:rPr>
                        <a:t>1</a:t>
                      </a:r>
                      <a:endParaRPr lang="fa-IR" sz="1400" b="1" dirty="0">
                        <a:cs typeface="B Mitra" pitchFamily="2" charset="-78"/>
                      </a:endParaRPr>
                    </a:p>
                  </a:txBody>
                  <a:tcPr/>
                </a:tc>
              </a:tr>
              <a:tr h="304099">
                <a:tc>
                  <a:txBody>
                    <a:bodyPr/>
                    <a:lstStyle/>
                    <a:p>
                      <a:pPr algn="ctr" rtl="1"/>
                      <a:r>
                        <a:rPr lang="en-US" sz="1400" b="0" dirty="0" smtClean="0">
                          <a:cs typeface="B Titr" pitchFamily="2" charset="-78"/>
                        </a:rPr>
                        <a:t>Citrus (orange, grapefruit)</a:t>
                      </a:r>
                      <a:endParaRPr lang="fa-IR" sz="1400" b="0" dirty="0">
                        <a:cs typeface="B Titr" pitchFamily="2" charset="-78"/>
                      </a:endParaRPr>
                    </a:p>
                  </a:txBody>
                  <a:tcPr/>
                </a:tc>
                <a:tc>
                  <a:txBody>
                    <a:bodyPr/>
                    <a:lstStyle/>
                    <a:p>
                      <a:pPr algn="ctr" rtl="1"/>
                      <a:r>
                        <a:rPr lang="en-US" sz="1400" b="1" dirty="0" smtClean="0">
                          <a:cs typeface="B Mitra" pitchFamily="2" charset="-78"/>
                        </a:rPr>
                        <a:t>2-3</a:t>
                      </a:r>
                      <a:endParaRPr lang="fa-IR" sz="1400" b="1" dirty="0">
                        <a:cs typeface="B Mitra" pitchFamily="2" charset="-78"/>
                      </a:endParaRPr>
                    </a:p>
                  </a:txBody>
                  <a:tcPr/>
                </a:tc>
                <a:tc>
                  <a:txBody>
                    <a:bodyPr/>
                    <a:lstStyle/>
                    <a:p>
                      <a:pPr algn="ctr" rtl="1"/>
                      <a:r>
                        <a:rPr lang="en-US" sz="1400" b="1" dirty="0" smtClean="0">
                          <a:cs typeface="B Mitra" pitchFamily="2" charset="-78"/>
                        </a:rPr>
                        <a:t>2</a:t>
                      </a:r>
                      <a:endParaRPr lang="fa-IR" sz="1400" b="1" dirty="0">
                        <a:cs typeface="B Mitra" pitchFamily="2" charset="-78"/>
                      </a:endParaRPr>
                    </a:p>
                  </a:txBody>
                  <a:tcPr/>
                </a:tc>
              </a:tr>
              <a:tr h="304099">
                <a:tc>
                  <a:txBody>
                    <a:bodyPr/>
                    <a:lstStyle/>
                    <a:p>
                      <a:pPr algn="ctr" rtl="1"/>
                      <a:r>
                        <a:rPr lang="en-US" sz="1400" b="0" dirty="0" smtClean="0">
                          <a:cs typeface="B Titr" pitchFamily="2" charset="-78"/>
                        </a:rPr>
                        <a:t>peach</a:t>
                      </a:r>
                      <a:endParaRPr lang="fa-IR" sz="1400" b="0" dirty="0">
                        <a:cs typeface="B Titr" pitchFamily="2" charset="-78"/>
                      </a:endParaRPr>
                    </a:p>
                  </a:txBody>
                  <a:tcPr/>
                </a:tc>
                <a:tc>
                  <a:txBody>
                    <a:bodyPr/>
                    <a:lstStyle/>
                    <a:p>
                      <a:pPr algn="ctr" rtl="1"/>
                      <a:r>
                        <a:rPr lang="en-US" sz="1400" b="1" dirty="0" smtClean="0">
                          <a:cs typeface="B Mitra" pitchFamily="2" charset="-78"/>
                        </a:rPr>
                        <a:t>2</a:t>
                      </a:r>
                      <a:endParaRPr lang="fa-IR" sz="1400" b="1" dirty="0">
                        <a:cs typeface="B Mitra" pitchFamily="2" charset="-78"/>
                      </a:endParaRPr>
                    </a:p>
                  </a:txBody>
                  <a:tcPr/>
                </a:tc>
                <a:tc>
                  <a:txBody>
                    <a:bodyPr/>
                    <a:lstStyle/>
                    <a:p>
                      <a:pPr algn="ctr" rtl="1"/>
                      <a:r>
                        <a:rPr lang="en-US" sz="1400" b="1" dirty="0" smtClean="0">
                          <a:cs typeface="B Mitra" pitchFamily="2" charset="-78"/>
                        </a:rPr>
                        <a:t>1</a:t>
                      </a:r>
                      <a:endParaRPr lang="fa-IR" sz="1400" b="1" dirty="0">
                        <a:cs typeface="B Mitra" pitchFamily="2" charset="-78"/>
                      </a:endParaRPr>
                    </a:p>
                  </a:txBody>
                  <a:tcPr/>
                </a:tc>
              </a:tr>
              <a:tr h="304099">
                <a:tc>
                  <a:txBody>
                    <a:bodyPr/>
                    <a:lstStyle/>
                    <a:p>
                      <a:pPr algn="ctr" rtl="1"/>
                      <a:r>
                        <a:rPr lang="en-US" sz="1400" b="0" dirty="0" smtClean="0">
                          <a:cs typeface="B Titr" pitchFamily="2" charset="-78"/>
                        </a:rPr>
                        <a:t>pear</a:t>
                      </a:r>
                      <a:endParaRPr lang="fa-IR" sz="1400" b="0" dirty="0">
                        <a:cs typeface="B Titr" pitchFamily="2" charset="-78"/>
                      </a:endParaRPr>
                    </a:p>
                  </a:txBody>
                  <a:tcPr/>
                </a:tc>
                <a:tc>
                  <a:txBody>
                    <a:bodyPr/>
                    <a:lstStyle/>
                    <a:p>
                      <a:pPr algn="ctr" rtl="1"/>
                      <a:r>
                        <a:rPr lang="en-US" sz="1400" b="1" dirty="0" smtClean="0">
                          <a:cs typeface="B Mitra" pitchFamily="2" charset="-78"/>
                        </a:rPr>
                        <a:t>4</a:t>
                      </a:r>
                      <a:endParaRPr lang="fa-IR" sz="1400" b="1" dirty="0">
                        <a:cs typeface="B Mitra" pitchFamily="2" charset="-78"/>
                      </a:endParaRPr>
                    </a:p>
                  </a:txBody>
                  <a:tcPr/>
                </a:tc>
                <a:tc>
                  <a:txBody>
                    <a:bodyPr/>
                    <a:lstStyle/>
                    <a:p>
                      <a:pPr algn="ctr" rtl="1"/>
                      <a:r>
                        <a:rPr lang="en-US" sz="1400" b="1" dirty="0" smtClean="0">
                          <a:cs typeface="B Mitra" pitchFamily="2" charset="-78"/>
                        </a:rPr>
                        <a:t>2</a:t>
                      </a:r>
                      <a:endParaRPr lang="fa-IR" sz="1400" b="1" dirty="0">
                        <a:cs typeface="B Mitra" pitchFamily="2" charset="-78"/>
                      </a:endParaRPr>
                    </a:p>
                  </a:txBody>
                  <a:tcPr/>
                </a:tc>
              </a:tr>
              <a:tr h="304099">
                <a:tc>
                  <a:txBody>
                    <a:bodyPr/>
                    <a:lstStyle/>
                    <a:p>
                      <a:pPr algn="ctr" rtl="1"/>
                      <a:r>
                        <a:rPr lang="en-US" sz="1400" b="0" dirty="0" smtClean="0">
                          <a:cs typeface="B Titr" pitchFamily="2" charset="-78"/>
                        </a:rPr>
                        <a:t>plum</a:t>
                      </a:r>
                      <a:endParaRPr lang="fa-IR" sz="1400" b="0" dirty="0">
                        <a:cs typeface="B Titr" pitchFamily="2" charset="-78"/>
                      </a:endParaRPr>
                    </a:p>
                  </a:txBody>
                  <a:tcPr/>
                </a:tc>
                <a:tc>
                  <a:txBody>
                    <a:bodyPr/>
                    <a:lstStyle/>
                    <a:p>
                      <a:pPr algn="ctr" rtl="1"/>
                      <a:r>
                        <a:rPr lang="en-US" sz="1400" b="1" dirty="0" smtClean="0">
                          <a:cs typeface="B Mitra" pitchFamily="2" charset="-78"/>
                        </a:rPr>
                        <a:t>1.5</a:t>
                      </a:r>
                      <a:endParaRPr lang="fa-IR" sz="1400" b="1" dirty="0">
                        <a:cs typeface="B Mitra" pitchFamily="2" charset="-78"/>
                      </a:endParaRPr>
                    </a:p>
                  </a:txBody>
                  <a:tcPr/>
                </a:tc>
                <a:tc>
                  <a:txBody>
                    <a:bodyPr/>
                    <a:lstStyle/>
                    <a:p>
                      <a:pPr algn="ctr" rtl="1"/>
                      <a:r>
                        <a:rPr lang="en-US" sz="1400" b="1" dirty="0" smtClean="0">
                          <a:cs typeface="B Mitra" pitchFamily="2" charset="-78"/>
                        </a:rPr>
                        <a:t>1</a:t>
                      </a:r>
                      <a:endParaRPr lang="fa-IR" sz="1400" b="1" dirty="0">
                        <a:cs typeface="B Mitra" pitchFamily="2" charset="-78"/>
                      </a:endParaRPr>
                    </a:p>
                  </a:txBody>
                  <a:tcPr/>
                </a:tc>
              </a:tr>
              <a:tr h="304099">
                <a:tc>
                  <a:txBody>
                    <a:bodyPr/>
                    <a:lstStyle/>
                    <a:p>
                      <a:pPr algn="ctr" rtl="1"/>
                      <a:r>
                        <a:rPr lang="en-US" sz="1400" b="0" dirty="0" smtClean="0">
                          <a:cs typeface="B Titr" pitchFamily="2" charset="-78"/>
                        </a:rPr>
                        <a:t>blackberry</a:t>
                      </a:r>
                      <a:endParaRPr lang="fa-IR" sz="1400" b="0" dirty="0">
                        <a:cs typeface="B Titr" pitchFamily="2" charset="-78"/>
                      </a:endParaRPr>
                    </a:p>
                  </a:txBody>
                  <a:tcPr/>
                </a:tc>
                <a:tc>
                  <a:txBody>
                    <a:bodyPr/>
                    <a:lstStyle/>
                    <a:p>
                      <a:pPr algn="ctr" rtl="1"/>
                      <a:r>
                        <a:rPr lang="en-US" sz="1400" b="1" dirty="0" smtClean="0">
                          <a:cs typeface="B Mitra" pitchFamily="2" charset="-78"/>
                        </a:rPr>
                        <a:t>4</a:t>
                      </a:r>
                      <a:endParaRPr lang="fa-IR" sz="1400" b="1" dirty="0">
                        <a:cs typeface="B Mitra" pitchFamily="2" charset="-78"/>
                      </a:endParaRPr>
                    </a:p>
                  </a:txBody>
                  <a:tcPr/>
                </a:tc>
                <a:tc>
                  <a:txBody>
                    <a:bodyPr/>
                    <a:lstStyle/>
                    <a:p>
                      <a:pPr algn="ctr" rtl="1"/>
                      <a:r>
                        <a:rPr lang="en-US" sz="1400" b="1" dirty="0" smtClean="0">
                          <a:cs typeface="B Mitra" pitchFamily="2" charset="-78"/>
                        </a:rPr>
                        <a:t>1</a:t>
                      </a:r>
                      <a:endParaRPr lang="fa-IR" sz="1400" b="1" dirty="0">
                        <a:cs typeface="B Mitra" pitchFamily="2" charset="-78"/>
                      </a:endParaRPr>
                    </a:p>
                  </a:txBody>
                  <a:tcPr/>
                </a:tc>
              </a:tr>
              <a:tr h="304099">
                <a:tc>
                  <a:txBody>
                    <a:bodyPr/>
                    <a:lstStyle/>
                    <a:p>
                      <a:pPr algn="ctr" rtl="1"/>
                      <a:r>
                        <a:rPr lang="en-US" sz="1400" b="0" dirty="0" smtClean="0">
                          <a:cs typeface="B Titr" pitchFamily="2" charset="-78"/>
                        </a:rPr>
                        <a:t>nectarine</a:t>
                      </a:r>
                      <a:endParaRPr lang="fa-IR" sz="1400" b="0" dirty="0">
                        <a:cs typeface="B Titr" pitchFamily="2" charset="-78"/>
                      </a:endParaRPr>
                    </a:p>
                  </a:txBody>
                  <a:tcPr/>
                </a:tc>
                <a:tc>
                  <a:txBody>
                    <a:bodyPr/>
                    <a:lstStyle/>
                    <a:p>
                      <a:pPr algn="ctr" rtl="1"/>
                      <a:r>
                        <a:rPr lang="en-US" sz="1400" b="1" dirty="0" smtClean="0">
                          <a:cs typeface="B Mitra" pitchFamily="2" charset="-78"/>
                        </a:rPr>
                        <a:t>2</a:t>
                      </a:r>
                      <a:endParaRPr lang="fa-IR" sz="1400" b="1" dirty="0">
                        <a:cs typeface="B Mitra" pitchFamily="2" charset="-78"/>
                      </a:endParaRPr>
                    </a:p>
                  </a:txBody>
                  <a:tcPr/>
                </a:tc>
                <a:tc>
                  <a:txBody>
                    <a:bodyPr/>
                    <a:lstStyle/>
                    <a:p>
                      <a:pPr algn="ctr" rtl="1"/>
                      <a:r>
                        <a:rPr lang="en-US" sz="1400" b="1" dirty="0" smtClean="0">
                          <a:cs typeface="B Mitra" pitchFamily="2" charset="-78"/>
                        </a:rPr>
                        <a:t>1</a:t>
                      </a:r>
                      <a:endParaRPr lang="fa-IR" sz="1400" b="1" dirty="0">
                        <a:cs typeface="B Mitra" pitchFamily="2" charset="-78"/>
                      </a:endParaRPr>
                    </a:p>
                  </a:txBody>
                  <a:tcPr/>
                </a:tc>
              </a:tr>
              <a:tr h="304099">
                <a:tc>
                  <a:txBody>
                    <a:bodyPr/>
                    <a:lstStyle/>
                    <a:p>
                      <a:pPr algn="ctr" rtl="0"/>
                      <a:r>
                        <a:rPr lang="en-US" sz="1400" b="1" dirty="0" smtClean="0">
                          <a:solidFill>
                            <a:srgbClr val="FF0000"/>
                          </a:solidFill>
                          <a:cs typeface="B Titr" pitchFamily="2" charset="-78"/>
                        </a:rPr>
                        <a:t>Legume (cooked, half cup) </a:t>
                      </a:r>
                      <a:endParaRPr lang="fa-IR" sz="1400" b="1" dirty="0">
                        <a:solidFill>
                          <a:srgbClr val="FF0000"/>
                        </a:solidFill>
                        <a:cs typeface="B Titr" pitchFamily="2" charset="-78"/>
                      </a:endParaRPr>
                    </a:p>
                  </a:txBody>
                  <a:tcPr/>
                </a:tc>
                <a:tc>
                  <a:txBody>
                    <a:bodyPr/>
                    <a:lstStyle/>
                    <a:p>
                      <a:pPr algn="ctr" rtl="1"/>
                      <a:endParaRPr lang="fa-IR" sz="1400" b="1" dirty="0">
                        <a:cs typeface="B Mitra" pitchFamily="2" charset="-78"/>
                      </a:endParaRPr>
                    </a:p>
                  </a:txBody>
                  <a:tcPr/>
                </a:tc>
                <a:tc>
                  <a:txBody>
                    <a:bodyPr/>
                    <a:lstStyle/>
                    <a:p>
                      <a:pPr algn="ctr" rtl="1"/>
                      <a:endParaRPr lang="fa-IR" sz="1400" b="1" dirty="0">
                        <a:cs typeface="B Mitra" pitchFamily="2" charset="-78"/>
                      </a:endParaRPr>
                    </a:p>
                  </a:txBody>
                  <a:tcPr/>
                </a:tc>
              </a:tr>
              <a:tr h="304099">
                <a:tc>
                  <a:txBody>
                    <a:bodyPr/>
                    <a:lstStyle/>
                    <a:p>
                      <a:pPr algn="ctr" rtl="1"/>
                      <a:r>
                        <a:rPr lang="en-US" sz="1400" b="0" dirty="0" smtClean="0">
                          <a:cs typeface="B Titr" pitchFamily="2" charset="-78"/>
                        </a:rPr>
                        <a:t>lentil</a:t>
                      </a:r>
                      <a:endParaRPr lang="fa-IR" sz="1400" b="0" dirty="0">
                        <a:cs typeface="B Titr" pitchFamily="2" charset="-78"/>
                      </a:endParaRPr>
                    </a:p>
                  </a:txBody>
                  <a:tcPr/>
                </a:tc>
                <a:tc>
                  <a:txBody>
                    <a:bodyPr/>
                    <a:lstStyle/>
                    <a:p>
                      <a:pPr algn="ctr" rtl="1"/>
                      <a:r>
                        <a:rPr lang="en-US" sz="1400" b="1" dirty="0" smtClean="0">
                          <a:cs typeface="B Mitra" pitchFamily="2" charset="-78"/>
                        </a:rPr>
                        <a:t>8</a:t>
                      </a:r>
                      <a:endParaRPr lang="fa-IR" sz="1400" b="1" dirty="0">
                        <a:cs typeface="B Mitra" pitchFamily="2" charset="-78"/>
                      </a:endParaRPr>
                    </a:p>
                  </a:txBody>
                  <a:tcPr/>
                </a:tc>
                <a:tc>
                  <a:txBody>
                    <a:bodyPr/>
                    <a:lstStyle/>
                    <a:p>
                      <a:pPr algn="ctr" rtl="1"/>
                      <a:r>
                        <a:rPr lang="en-US" sz="1400" b="1" dirty="0" smtClean="0">
                          <a:cs typeface="B Mitra" pitchFamily="2" charset="-78"/>
                        </a:rPr>
                        <a:t>1</a:t>
                      </a:r>
                      <a:endParaRPr lang="fa-IR" sz="1400" b="1" dirty="0">
                        <a:cs typeface="B Mitra" pitchFamily="2" charset="-78"/>
                      </a:endParaRPr>
                    </a:p>
                  </a:txBody>
                  <a:tcPr/>
                </a:tc>
              </a:tr>
              <a:tr h="304099">
                <a:tc>
                  <a:txBody>
                    <a:bodyPr/>
                    <a:lstStyle/>
                    <a:p>
                      <a:pPr algn="ctr" rtl="1"/>
                      <a:r>
                        <a:rPr lang="en-US" sz="1400" b="0" dirty="0" smtClean="0">
                          <a:cs typeface="B Titr" pitchFamily="2" charset="-78"/>
                        </a:rPr>
                        <a:t>beans</a:t>
                      </a:r>
                      <a:endParaRPr lang="fa-IR" sz="1400" b="0" dirty="0">
                        <a:cs typeface="B Titr" pitchFamily="2" charset="-78"/>
                      </a:endParaRPr>
                    </a:p>
                  </a:txBody>
                  <a:tcPr/>
                </a:tc>
                <a:tc>
                  <a:txBody>
                    <a:bodyPr/>
                    <a:lstStyle/>
                    <a:p>
                      <a:pPr algn="ctr" rtl="1"/>
                      <a:r>
                        <a:rPr lang="en-US" sz="1400" b="1" dirty="0" smtClean="0">
                          <a:cs typeface="B Mitra" pitchFamily="2" charset="-78"/>
                        </a:rPr>
                        <a:t>6</a:t>
                      </a:r>
                      <a:endParaRPr lang="fa-IR" sz="1400" b="1" dirty="0">
                        <a:cs typeface="B Mitra" pitchFamily="2" charset="-78"/>
                      </a:endParaRPr>
                    </a:p>
                  </a:txBody>
                  <a:tcPr/>
                </a:tc>
                <a:tc>
                  <a:txBody>
                    <a:bodyPr/>
                    <a:lstStyle/>
                    <a:p>
                      <a:pPr algn="ctr" rtl="1"/>
                      <a:r>
                        <a:rPr lang="en-US" sz="1400" b="1" dirty="0" smtClean="0">
                          <a:cs typeface="B Mitra" pitchFamily="2" charset="-78"/>
                        </a:rPr>
                        <a:t>2.5</a:t>
                      </a:r>
                      <a:endParaRPr lang="fa-IR" sz="1400" b="1" dirty="0">
                        <a:cs typeface="B Mitra" pitchFamily="2" charset="-78"/>
                      </a:endParaRPr>
                    </a:p>
                  </a:txBody>
                  <a:tcPr/>
                </a:tc>
              </a:tr>
              <a:tr h="304099">
                <a:tc>
                  <a:txBody>
                    <a:bodyPr/>
                    <a:lstStyle/>
                    <a:p>
                      <a:pPr algn="ctr" rtl="1"/>
                      <a:r>
                        <a:rPr lang="en-US" sz="1400" b="0" dirty="0" smtClean="0">
                          <a:cs typeface="B Titr" pitchFamily="2" charset="-78"/>
                        </a:rPr>
                        <a:t>pea</a:t>
                      </a:r>
                      <a:endParaRPr lang="fa-IR" sz="1400" b="0" dirty="0">
                        <a:cs typeface="B Titr" pitchFamily="2" charset="-78"/>
                      </a:endParaRPr>
                    </a:p>
                  </a:txBody>
                  <a:tcPr/>
                </a:tc>
                <a:tc>
                  <a:txBody>
                    <a:bodyPr/>
                    <a:lstStyle/>
                    <a:p>
                      <a:pPr algn="ctr" rtl="1"/>
                      <a:r>
                        <a:rPr lang="en-US" sz="1400" b="1" dirty="0" smtClean="0">
                          <a:cs typeface="B Mitra" pitchFamily="2" charset="-78"/>
                        </a:rPr>
                        <a:t>6</a:t>
                      </a:r>
                      <a:endParaRPr lang="fa-IR" sz="1400" b="1" dirty="0">
                        <a:cs typeface="B Mitra" pitchFamily="2" charset="-78"/>
                      </a:endParaRPr>
                    </a:p>
                  </a:txBody>
                  <a:tcPr/>
                </a:tc>
                <a:tc>
                  <a:txBody>
                    <a:bodyPr/>
                    <a:lstStyle/>
                    <a:p>
                      <a:pPr algn="ctr" rtl="1"/>
                      <a:r>
                        <a:rPr lang="en-US" sz="1400" b="1" dirty="0" smtClean="0">
                          <a:cs typeface="B Mitra" pitchFamily="2" charset="-78"/>
                        </a:rPr>
                        <a:t>1</a:t>
                      </a:r>
                      <a:endParaRPr lang="fa-IR" sz="1400" b="1" dirty="0">
                        <a:cs typeface="B Mitra" pitchFamily="2" charset="-78"/>
                      </a:endParaRPr>
                    </a:p>
                  </a:txBody>
                  <a:tcPr/>
                </a:tc>
              </a:tr>
              <a:tr h="304099">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cs typeface="B Titr" pitchFamily="2" charset="-78"/>
                        </a:rPr>
                        <a:t>Legume (cooked, half cup) </a:t>
                      </a:r>
                      <a:endParaRPr lang="fa-IR" sz="1400" b="1" dirty="0" smtClean="0">
                        <a:solidFill>
                          <a:srgbClr val="FF0000"/>
                        </a:solidFill>
                        <a:cs typeface="B Titr" pitchFamily="2" charset="-78"/>
                      </a:endParaRPr>
                    </a:p>
                  </a:txBody>
                  <a:tcPr/>
                </a:tc>
                <a:tc>
                  <a:txBody>
                    <a:bodyPr/>
                    <a:lstStyle/>
                    <a:p>
                      <a:pPr algn="ctr" rtl="1"/>
                      <a:endParaRPr lang="fa-IR" sz="1400" b="1" dirty="0">
                        <a:cs typeface="B Mitra" pitchFamily="2" charset="-78"/>
                      </a:endParaRPr>
                    </a:p>
                  </a:txBody>
                  <a:tcPr/>
                </a:tc>
                <a:tc>
                  <a:txBody>
                    <a:bodyPr/>
                    <a:lstStyle/>
                    <a:p>
                      <a:pPr algn="ctr" rtl="1"/>
                      <a:endParaRPr lang="fa-IR" sz="1400" b="1" dirty="0">
                        <a:cs typeface="B Mitra" pitchFamily="2" charset="-78"/>
                      </a:endParaRPr>
                    </a:p>
                  </a:txBody>
                  <a:tcPr/>
                </a:tc>
              </a:tr>
              <a:tr h="304099">
                <a:tc>
                  <a:txBody>
                    <a:bodyPr/>
                    <a:lstStyle/>
                    <a:p>
                      <a:pPr algn="ctr" rtl="1"/>
                      <a:r>
                        <a:rPr lang="en-US" sz="1400" b="0" dirty="0" smtClean="0">
                          <a:cs typeface="B Titr" pitchFamily="2" charset="-78"/>
                        </a:rPr>
                        <a:t>broccoli</a:t>
                      </a:r>
                      <a:endParaRPr lang="fa-IR" sz="1400" b="0" dirty="0">
                        <a:cs typeface="B Titr" pitchFamily="2" charset="-78"/>
                      </a:endParaRPr>
                    </a:p>
                  </a:txBody>
                  <a:tcPr/>
                </a:tc>
                <a:tc>
                  <a:txBody>
                    <a:bodyPr/>
                    <a:lstStyle/>
                    <a:p>
                      <a:pPr algn="ctr" rtl="1"/>
                      <a:r>
                        <a:rPr lang="en-US" sz="1400" b="1" dirty="0" smtClean="0">
                          <a:cs typeface="B Mitra" pitchFamily="2" charset="-78"/>
                        </a:rPr>
                        <a:t>1.5</a:t>
                      </a:r>
                      <a:endParaRPr lang="fa-IR" sz="1400" b="1" dirty="0">
                        <a:cs typeface="B Mitra" pitchFamily="2" charset="-78"/>
                      </a:endParaRPr>
                    </a:p>
                  </a:txBody>
                  <a:tcPr/>
                </a:tc>
                <a:tc>
                  <a:txBody>
                    <a:bodyPr/>
                    <a:lstStyle/>
                    <a:p>
                      <a:pPr algn="ctr" rtl="1"/>
                      <a:r>
                        <a:rPr lang="en-US" sz="1400" b="1" dirty="0" smtClean="0">
                          <a:cs typeface="B Mitra" pitchFamily="2" charset="-78"/>
                        </a:rPr>
                        <a:t>1</a:t>
                      </a:r>
                      <a:endParaRPr lang="fa-IR" sz="1400" b="1" dirty="0">
                        <a:cs typeface="B Mitra" pitchFamily="2" charset="-78"/>
                      </a:endParaRPr>
                    </a:p>
                  </a:txBody>
                  <a:tcPr/>
                </a:tc>
              </a:tr>
              <a:tr h="304099">
                <a:tc>
                  <a:txBody>
                    <a:bodyPr/>
                    <a:lstStyle/>
                    <a:p>
                      <a:pPr algn="ctr" rtl="1"/>
                      <a:r>
                        <a:rPr lang="en-US" sz="1400" b="0" dirty="0" smtClean="0">
                          <a:cs typeface="B Titr" pitchFamily="2" charset="-78"/>
                        </a:rPr>
                        <a:t>carrot</a:t>
                      </a:r>
                      <a:endParaRPr lang="fa-IR" sz="1400" b="0" dirty="0">
                        <a:cs typeface="B Titr" pitchFamily="2" charset="-78"/>
                      </a:endParaRPr>
                    </a:p>
                  </a:txBody>
                  <a:tcPr/>
                </a:tc>
                <a:tc>
                  <a:txBody>
                    <a:bodyPr/>
                    <a:lstStyle/>
                    <a:p>
                      <a:pPr algn="ctr" rtl="1"/>
                      <a:r>
                        <a:rPr lang="en-US" sz="1400" b="1" dirty="0" smtClean="0">
                          <a:cs typeface="B Mitra" pitchFamily="2" charset="-78"/>
                        </a:rPr>
                        <a:t>2.5</a:t>
                      </a:r>
                      <a:endParaRPr lang="fa-IR" sz="1400" b="1" dirty="0">
                        <a:cs typeface="B Mitra" pitchFamily="2" charset="-78"/>
                      </a:endParaRPr>
                    </a:p>
                  </a:txBody>
                  <a:tcPr/>
                </a:tc>
                <a:tc>
                  <a:txBody>
                    <a:bodyPr/>
                    <a:lstStyle/>
                    <a:p>
                      <a:pPr algn="ctr" rtl="1"/>
                      <a:r>
                        <a:rPr lang="en-US" sz="1400" b="1" dirty="0" smtClean="0">
                          <a:cs typeface="B Mitra" pitchFamily="2" charset="-78"/>
                        </a:rPr>
                        <a:t>1</a:t>
                      </a:r>
                      <a:endParaRPr lang="fa-IR" sz="1400" b="1" dirty="0">
                        <a:cs typeface="B Mitra" pitchFamily="2" charset="-78"/>
                      </a:endParaRPr>
                    </a:p>
                  </a:txBody>
                  <a:tcPr/>
                </a:tc>
              </a:tr>
            </a:tbl>
          </a:graphicData>
        </a:graphic>
      </p:graphicFrame>
      <p:sp>
        <p:nvSpPr>
          <p:cNvPr id="5" name="Up Ribbon 4"/>
          <p:cNvSpPr/>
          <p:nvPr/>
        </p:nvSpPr>
        <p:spPr>
          <a:xfrm rot="2134907">
            <a:off x="6745674" y="380778"/>
            <a:ext cx="2648973" cy="1377391"/>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en-US" sz="2000" b="1" dirty="0" smtClean="0">
                <a:solidFill>
                  <a:srgbClr val="FFFF00"/>
                </a:solidFill>
                <a:cs typeface="B Titr" pitchFamily="2" charset="-78"/>
              </a:rPr>
              <a:t>Fiber </a:t>
            </a:r>
            <a:r>
              <a:rPr lang="en-US" b="1" dirty="0" smtClean="0">
                <a:solidFill>
                  <a:srgbClr val="FFFF00"/>
                </a:solidFill>
                <a:cs typeface="B Titr" pitchFamily="2" charset="-78"/>
              </a:rPr>
              <a:t>(food source)</a:t>
            </a:r>
            <a:endParaRPr lang="fa-IR" b="1" dirty="0">
              <a:solidFill>
                <a:srgbClr val="FFFF00"/>
              </a:solidFill>
              <a:cs typeface="B Titr" pitchFamily="2" charset="-78"/>
            </a:endParaRPr>
          </a:p>
        </p:txBody>
      </p:sp>
      <p:sp>
        <p:nvSpPr>
          <p:cNvPr id="7" name="Flowchart: Connector 6"/>
          <p:cNvSpPr/>
          <p:nvPr/>
        </p:nvSpPr>
        <p:spPr>
          <a:xfrm>
            <a:off x="8532440" y="6237312"/>
            <a:ext cx="611560" cy="620688"/>
          </a:xfrm>
          <a:prstGeom prst="flowChartConnector">
            <a:avLst/>
          </a:prstGeom>
        </p:spPr>
        <p:style>
          <a:lnRef idx="2">
            <a:schemeClr val="accent2"/>
          </a:lnRef>
          <a:fillRef idx="1">
            <a:schemeClr val="lt1"/>
          </a:fillRef>
          <a:effectRef idx="0">
            <a:schemeClr val="accent2"/>
          </a:effectRef>
          <a:fontRef idx="minor">
            <a:schemeClr val="dk1"/>
          </a:fontRef>
        </p:style>
        <p:txBody>
          <a:bodyPr rtlCol="1" anchor="ctr"/>
          <a:lstStyle/>
          <a:p>
            <a:pPr algn="ctr" rtl="1"/>
            <a:r>
              <a:rPr lang="fa-IR" sz="1200" b="1" dirty="0" smtClean="0">
                <a:solidFill>
                  <a:srgbClr val="C00000"/>
                </a:solidFill>
                <a:cs typeface="+mj-cs"/>
              </a:rPr>
              <a:t>24</a:t>
            </a:r>
            <a:endParaRPr lang="fa-IR" sz="1200" b="1" dirty="0">
              <a:solidFill>
                <a:srgbClr val="C00000"/>
              </a:solidFill>
              <a:cs typeface="+mj-cs"/>
            </a:endParaRPr>
          </a:p>
        </p:txBody>
      </p:sp>
    </p:spTree>
    <p:extLst>
      <p:ext uri="{BB962C8B-B14F-4D97-AF65-F5344CB8AC3E}">
        <p14:creationId xmlns:p14="http://schemas.microsoft.com/office/powerpoint/2010/main" xmlns="" val="2983352743"/>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064896" cy="1069514"/>
          </a:xfrm>
        </p:spPr>
        <p:txBody>
          <a:bodyPr>
            <a:noAutofit/>
          </a:bodyPr>
          <a:lstStyle/>
          <a:p>
            <a:r>
              <a:rPr lang="en-US" sz="2400" dirty="0"/>
              <a:t>National Lipid Association Recommendations for Patient-Centered Management of Dyslipidemia: Part 2</a:t>
            </a:r>
            <a:r>
              <a:rPr lang="en-US" sz="1800" dirty="0"/>
              <a:t>, Journal of Clinical </a:t>
            </a:r>
            <a:r>
              <a:rPr lang="en-US" sz="1800" dirty="0" err="1"/>
              <a:t>Lipidology</a:t>
            </a:r>
            <a:r>
              <a:rPr lang="en-US" sz="1800" dirty="0"/>
              <a:t> (2015) 9, S1–S122</a:t>
            </a:r>
            <a:br>
              <a:rPr lang="en-US" sz="1800" dirty="0"/>
            </a:br>
            <a:endParaRPr lang="en-US" sz="2400" dirty="0"/>
          </a:p>
        </p:txBody>
      </p:sp>
      <p:sp>
        <p:nvSpPr>
          <p:cNvPr id="4" name="Content Placeholder 3"/>
          <p:cNvSpPr>
            <a:spLocks noGrp="1"/>
          </p:cNvSpPr>
          <p:nvPr>
            <p:ph idx="10"/>
          </p:nvPr>
        </p:nvSpPr>
        <p:spPr>
          <a:xfrm>
            <a:off x="395536" y="1844824"/>
            <a:ext cx="8496944" cy="3600400"/>
          </a:xfrm>
        </p:spPr>
        <p:txBody>
          <a:bodyPr/>
          <a:lstStyle/>
          <a:p>
            <a:pPr marL="285750" indent="-285750">
              <a:buFont typeface="Arial" panose="020B0604020202020204" pitchFamily="34" charset="0"/>
              <a:buChar char="•"/>
            </a:pPr>
            <a:r>
              <a:rPr lang="en-US" sz="2400" dirty="0"/>
              <a:t>Lifestyle therapies are </a:t>
            </a:r>
            <a:r>
              <a:rPr lang="en-US" sz="2400" dirty="0">
                <a:solidFill>
                  <a:srgbClr val="FF0000"/>
                </a:solidFill>
              </a:rPr>
              <a:t>central to dyslipidemia management </a:t>
            </a:r>
            <a:r>
              <a:rPr lang="en-US" sz="2400" dirty="0"/>
              <a:t>and should be advised for all patients, whether or not drug therapy is also </a:t>
            </a:r>
            <a:r>
              <a:rPr lang="en-US" sz="2400" dirty="0" smtClean="0"/>
              <a:t>prescribed</a:t>
            </a:r>
          </a:p>
          <a:p>
            <a:pPr marL="342900" indent="-342900">
              <a:buFont typeface="Arial" panose="020B0604020202020204" pitchFamily="34" charset="0"/>
              <a:buChar char="•"/>
            </a:pPr>
            <a:r>
              <a:rPr lang="en-US" sz="2400" dirty="0"/>
              <a:t>a trial of lifestyle therapies </a:t>
            </a:r>
            <a:r>
              <a:rPr lang="en-US" sz="2400" dirty="0">
                <a:solidFill>
                  <a:srgbClr val="FF0000"/>
                </a:solidFill>
              </a:rPr>
              <a:t>should </a:t>
            </a:r>
            <a:r>
              <a:rPr lang="en-US" sz="2400" dirty="0" smtClean="0">
                <a:solidFill>
                  <a:srgbClr val="FF0000"/>
                </a:solidFill>
              </a:rPr>
              <a:t>be attempted </a:t>
            </a:r>
            <a:r>
              <a:rPr lang="en-US" sz="2400" dirty="0">
                <a:solidFill>
                  <a:srgbClr val="FF0000"/>
                </a:solidFill>
              </a:rPr>
              <a:t>prior to use of drug therapy</a:t>
            </a:r>
            <a:r>
              <a:rPr lang="en-US" sz="2400" dirty="0"/>
              <a:t> for most </a:t>
            </a:r>
            <a:r>
              <a:rPr lang="en-US" sz="2400" dirty="0" smtClean="0"/>
              <a:t>patients</a:t>
            </a:r>
          </a:p>
          <a:p>
            <a:pPr marL="342900" indent="-342900">
              <a:buFont typeface="Arial" panose="020B0604020202020204" pitchFamily="34" charset="0"/>
              <a:buChar char="•"/>
            </a:pPr>
            <a:r>
              <a:rPr lang="en-US" sz="2400" dirty="0" smtClean="0"/>
              <a:t>Exp. patients </a:t>
            </a:r>
            <a:r>
              <a:rPr lang="en-US" sz="2400" dirty="0"/>
              <a:t>at very high or high risk </a:t>
            </a:r>
            <a:r>
              <a:rPr lang="en-US" sz="2400" dirty="0" smtClean="0"/>
              <a:t>for whom </a:t>
            </a:r>
            <a:r>
              <a:rPr lang="en-US" sz="2400" dirty="0"/>
              <a:t>clinicians may wish to simultaneously begin </a:t>
            </a:r>
            <a:r>
              <a:rPr lang="en-US" sz="2400" dirty="0" smtClean="0"/>
              <a:t>lifestyle and </a:t>
            </a:r>
            <a:r>
              <a:rPr lang="en-US" sz="2400" dirty="0"/>
              <a:t>drug therapies.</a:t>
            </a:r>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2009177494"/>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136904" cy="1512168"/>
          </a:xfrm>
        </p:spPr>
        <p:txBody>
          <a:bodyPr>
            <a:noAutofit/>
          </a:bodyPr>
          <a:lstStyle/>
          <a:p>
            <a:r>
              <a:rPr lang="en-US" sz="3200" dirty="0"/>
              <a:t>Summary of the anticipated effects </a:t>
            </a:r>
            <a:r>
              <a:rPr lang="en-US" sz="3200" dirty="0" smtClean="0"/>
              <a:t>of recommended </a:t>
            </a:r>
            <a:r>
              <a:rPr lang="en-US" sz="3200" dirty="0"/>
              <a:t>dietary interventions on </a:t>
            </a:r>
            <a:r>
              <a:rPr lang="en-US" sz="3200" dirty="0" smtClean="0"/>
              <a:t>LDL-C and </a:t>
            </a:r>
            <a:r>
              <a:rPr lang="en-US" sz="3200" dirty="0"/>
              <a:t>non-HDL-C</a:t>
            </a:r>
            <a:br>
              <a:rPr lang="en-US" sz="3200" dirty="0"/>
            </a:br>
            <a:endParaRPr lang="en-US" sz="3200" dirty="0"/>
          </a:p>
        </p:txBody>
      </p:sp>
      <p:sp>
        <p:nvSpPr>
          <p:cNvPr id="3" name="Content Placeholder 2"/>
          <p:cNvSpPr>
            <a:spLocks noGrp="1"/>
          </p:cNvSpPr>
          <p:nvPr>
            <p:ph idx="1"/>
          </p:nvPr>
        </p:nvSpPr>
        <p:spPr>
          <a:xfrm>
            <a:off x="539552" y="1772816"/>
            <a:ext cx="8064896" cy="3960440"/>
          </a:xfrm>
        </p:spPr>
        <p:txBody>
          <a:bodyPr>
            <a:normAutofit/>
          </a:bodyPr>
          <a:lstStyle/>
          <a:p>
            <a:r>
              <a:rPr lang="en-US" dirty="0"/>
              <a:t>Diet low in saturated and trans fatty acids and </a:t>
            </a:r>
            <a:r>
              <a:rPr lang="en-US" dirty="0" smtClean="0"/>
              <a:t>cholesterol: 5 </a:t>
            </a:r>
            <a:r>
              <a:rPr lang="en-US" dirty="0"/>
              <a:t>to 10%</a:t>
            </a:r>
          </a:p>
          <a:p>
            <a:r>
              <a:rPr lang="en-US" dirty="0" smtClean="0"/>
              <a:t>Loss </a:t>
            </a:r>
            <a:r>
              <a:rPr lang="en-US" dirty="0"/>
              <a:t>of 5% of body weight: 3 to 5%</a:t>
            </a:r>
          </a:p>
          <a:p>
            <a:r>
              <a:rPr lang="en-US" dirty="0" smtClean="0"/>
              <a:t>2 </a:t>
            </a:r>
            <a:r>
              <a:rPr lang="en-US" dirty="0"/>
              <a:t>g/day PS or 7.5 g/day viscous fiber: 4 to 10%</a:t>
            </a:r>
          </a:p>
          <a:p>
            <a:r>
              <a:rPr lang="en-US" dirty="0" smtClean="0"/>
              <a:t>Combining </a:t>
            </a:r>
            <a:r>
              <a:rPr lang="en-US" dirty="0"/>
              <a:t>any 2 of the interventions </a:t>
            </a:r>
            <a:r>
              <a:rPr lang="en-US" dirty="0" smtClean="0"/>
              <a:t>recommended would </a:t>
            </a:r>
            <a:r>
              <a:rPr lang="en-US" dirty="0"/>
              <a:t>be expected to reduce LDL-C by 6 to 19%.</a:t>
            </a:r>
          </a:p>
          <a:p>
            <a:r>
              <a:rPr lang="en-US" dirty="0" smtClean="0"/>
              <a:t>The portfolio </a:t>
            </a:r>
            <a:r>
              <a:rPr lang="en-US" dirty="0"/>
              <a:t>diet approach, which combines PS, viscous fibers</a:t>
            </a:r>
            <a:r>
              <a:rPr lang="en-US" dirty="0" smtClean="0"/>
              <a:t>, soy</a:t>
            </a:r>
            <a:r>
              <a:rPr lang="en-US" dirty="0"/>
              <a:t>, and almonds has been shown to reduce LDL-C </a:t>
            </a:r>
            <a:r>
              <a:rPr lang="en-US" dirty="0" smtClean="0"/>
              <a:t>by≥30</a:t>
            </a:r>
            <a:r>
              <a:rPr lang="en-US" dirty="0"/>
              <a:t>% with controlled feeding, </a:t>
            </a:r>
            <a:r>
              <a:rPr lang="en-US" dirty="0" smtClean="0"/>
              <a:t>If </a:t>
            </a:r>
            <a:r>
              <a:rPr lang="en-US" dirty="0"/>
              <a:t>maintained</a:t>
            </a:r>
          </a:p>
          <a:p>
            <a:pPr marL="0" indent="0">
              <a:buNone/>
            </a:pPr>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30</a:t>
            </a:fld>
            <a:endParaRPr lang="en-US"/>
          </a:p>
        </p:txBody>
      </p:sp>
      <p:sp>
        <p:nvSpPr>
          <p:cNvPr id="6" name="Rectangle 5"/>
          <p:cNvSpPr/>
          <p:nvPr/>
        </p:nvSpPr>
        <p:spPr>
          <a:xfrm>
            <a:off x="611560" y="6095037"/>
            <a:ext cx="8316416" cy="584775"/>
          </a:xfrm>
          <a:prstGeom prst="rect">
            <a:avLst/>
          </a:prstGeom>
        </p:spPr>
        <p:txBody>
          <a:bodyPr wrap="square">
            <a:spAutoFit/>
          </a:bodyPr>
          <a:lstStyle/>
          <a:p>
            <a:r>
              <a:rPr lang="en-US" sz="1600" dirty="0"/>
              <a:t>National Lipid Association Recommendations for Patient-Centered Management of Dyslipidemia: Part 2</a:t>
            </a:r>
            <a:r>
              <a:rPr lang="en-US" sz="1400" dirty="0"/>
              <a:t>, </a:t>
            </a:r>
            <a:r>
              <a:rPr lang="en-US" sz="1600" dirty="0"/>
              <a:t>Journal of Clinical </a:t>
            </a:r>
            <a:r>
              <a:rPr lang="en-US" sz="1600" dirty="0" err="1"/>
              <a:t>Lipidology</a:t>
            </a:r>
            <a:r>
              <a:rPr lang="en-US" sz="1600" dirty="0"/>
              <a:t> (2015)</a:t>
            </a:r>
          </a:p>
        </p:txBody>
      </p:sp>
    </p:spTree>
    <p:extLst>
      <p:ext uri="{BB962C8B-B14F-4D97-AF65-F5344CB8AC3E}">
        <p14:creationId xmlns:p14="http://schemas.microsoft.com/office/powerpoint/2010/main" xmlns="" val="3385507784"/>
      </p:ext>
    </p:extLst>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normAutofit fontScale="90000"/>
          </a:bodyPr>
          <a:lstStyle/>
          <a:p>
            <a:r>
              <a:rPr lang="en-US" dirty="0"/>
              <a:t>Long-chain omega-3 fatty acids</a:t>
            </a:r>
            <a:br>
              <a:rPr lang="en-US" dirty="0"/>
            </a:br>
            <a:endParaRPr lang="en-US" dirty="0"/>
          </a:p>
        </p:txBody>
      </p:sp>
      <p:sp>
        <p:nvSpPr>
          <p:cNvPr id="3" name="Content Placeholder 2"/>
          <p:cNvSpPr>
            <a:spLocks noGrp="1"/>
          </p:cNvSpPr>
          <p:nvPr>
            <p:ph idx="1"/>
          </p:nvPr>
        </p:nvSpPr>
        <p:spPr>
          <a:xfrm>
            <a:off x="539552" y="1700808"/>
            <a:ext cx="8280920" cy="4176464"/>
          </a:xfrm>
        </p:spPr>
        <p:txBody>
          <a:bodyPr>
            <a:normAutofit/>
          </a:bodyPr>
          <a:lstStyle/>
          <a:p>
            <a:r>
              <a:rPr lang="en-US" sz="2400" dirty="0"/>
              <a:t>a pooled analysis of observational studies </a:t>
            </a:r>
            <a:r>
              <a:rPr lang="en-US" sz="2400" dirty="0" smtClean="0"/>
              <a:t>reported </a:t>
            </a:r>
            <a:r>
              <a:rPr lang="en-US" sz="2400" dirty="0"/>
              <a:t>that the highest (approximately 566 mg/day) vs lowest intake of EPA </a:t>
            </a:r>
            <a:r>
              <a:rPr lang="en-US" sz="2400" dirty="0" smtClean="0"/>
              <a:t>&amp; </a:t>
            </a:r>
            <a:r>
              <a:rPr lang="en-US" sz="2400" dirty="0"/>
              <a:t>DHA was associated with </a:t>
            </a:r>
            <a:r>
              <a:rPr lang="en-US" sz="2400" dirty="0" smtClean="0"/>
              <a:t>approximately </a:t>
            </a:r>
            <a:r>
              <a:rPr lang="en-US" sz="2400" dirty="0"/>
              <a:t>37% reduction in CHD mortality</a:t>
            </a:r>
          </a:p>
          <a:p>
            <a:r>
              <a:rPr lang="en-US" sz="2400" dirty="0"/>
              <a:t>The </a:t>
            </a:r>
            <a:r>
              <a:rPr lang="en-US" sz="2400" dirty="0">
                <a:solidFill>
                  <a:srgbClr val="FF0000"/>
                </a:solidFill>
              </a:rPr>
              <a:t>2010 DGA recommended 250 </a:t>
            </a:r>
            <a:r>
              <a:rPr lang="en-US" sz="2400" dirty="0"/>
              <a:t>mg/day (two servings of seafood per week (4 </a:t>
            </a:r>
            <a:r>
              <a:rPr lang="en-US" sz="2400" dirty="0" err="1"/>
              <a:t>oz</a:t>
            </a:r>
            <a:r>
              <a:rPr lang="en-US" sz="2400" dirty="0"/>
              <a:t> per serving), of EPA and </a:t>
            </a:r>
            <a:r>
              <a:rPr lang="en-US" sz="2400" dirty="0" smtClean="0"/>
              <a:t>DHA &amp; the </a:t>
            </a:r>
            <a:r>
              <a:rPr lang="en-US" sz="2400" dirty="0"/>
              <a:t>Academy of </a:t>
            </a:r>
            <a:r>
              <a:rPr lang="en-US" sz="2400" dirty="0">
                <a:solidFill>
                  <a:srgbClr val="FF0000"/>
                </a:solidFill>
              </a:rPr>
              <a:t>Nutrition and Dietetics recommends 500 mg/day.</a:t>
            </a:r>
          </a:p>
          <a:p>
            <a:endParaRPr lang="en-US" sz="2400"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31</a:t>
            </a:fld>
            <a:endParaRPr lang="en-US"/>
          </a:p>
        </p:txBody>
      </p:sp>
    </p:spTree>
    <p:extLst>
      <p:ext uri="{BB962C8B-B14F-4D97-AF65-F5344CB8AC3E}">
        <p14:creationId xmlns:p14="http://schemas.microsoft.com/office/powerpoint/2010/main" xmlns="" val="3034408347"/>
      </p:ext>
    </p:extLst>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76672"/>
            <a:ext cx="7575748" cy="1152128"/>
          </a:xfrm>
        </p:spPr>
        <p:txBody>
          <a:bodyPr>
            <a:normAutofit fontScale="90000"/>
          </a:bodyPr>
          <a:lstStyle/>
          <a:p>
            <a:r>
              <a:rPr lang="en-US" sz="3600" dirty="0"/>
              <a:t>Dietary considerations for management </a:t>
            </a:r>
            <a:r>
              <a:rPr lang="en-US" sz="3600" dirty="0" smtClean="0"/>
              <a:t>of Hypertriglyceridemia</a:t>
            </a:r>
            <a:r>
              <a:rPr lang="en-US" dirty="0"/>
              <a:t/>
            </a:r>
            <a:br>
              <a:rPr lang="en-US" dirty="0"/>
            </a:br>
            <a:endParaRPr lang="en-US" dirty="0"/>
          </a:p>
        </p:txBody>
      </p:sp>
      <p:sp>
        <p:nvSpPr>
          <p:cNvPr id="3" name="Content Placeholder 2"/>
          <p:cNvSpPr>
            <a:spLocks noGrp="1"/>
          </p:cNvSpPr>
          <p:nvPr>
            <p:ph idx="1"/>
          </p:nvPr>
        </p:nvSpPr>
        <p:spPr>
          <a:xfrm>
            <a:off x="755576" y="1628800"/>
            <a:ext cx="7474024" cy="4238600"/>
          </a:xfrm>
        </p:spPr>
        <p:txBody>
          <a:bodyPr>
            <a:normAutofit lnSpcReduction="10000"/>
          </a:bodyPr>
          <a:lstStyle/>
          <a:p>
            <a:r>
              <a:rPr lang="en-US" dirty="0"/>
              <a:t>The 2011 AHA Scientific Statement on TG</a:t>
            </a:r>
          </a:p>
          <a:p>
            <a:pPr lvl="1"/>
            <a:r>
              <a:rPr lang="en-US" dirty="0"/>
              <a:t>optimization of nutrition–related practices can result in a marked </a:t>
            </a:r>
            <a:r>
              <a:rPr lang="en-US" dirty="0" smtClean="0"/>
              <a:t>TG-lowering </a:t>
            </a:r>
            <a:r>
              <a:rPr lang="en-US" dirty="0"/>
              <a:t>effect that ranges between </a:t>
            </a:r>
            <a:r>
              <a:rPr lang="en-US" dirty="0">
                <a:solidFill>
                  <a:srgbClr val="FF0000"/>
                </a:solidFill>
              </a:rPr>
              <a:t>20% and 50</a:t>
            </a:r>
            <a:r>
              <a:rPr lang="en-US" dirty="0" smtClean="0">
                <a:solidFill>
                  <a:srgbClr val="FF0000"/>
                </a:solidFill>
              </a:rPr>
              <a:t>%.</a:t>
            </a:r>
          </a:p>
          <a:p>
            <a:r>
              <a:rPr lang="en-US" sz="3200" dirty="0" smtClean="0"/>
              <a:t> </a:t>
            </a:r>
            <a:r>
              <a:rPr lang="en-US" dirty="0" smtClean="0"/>
              <a:t>These practices include:</a:t>
            </a:r>
          </a:p>
          <a:p>
            <a:pPr lvl="1"/>
            <a:r>
              <a:rPr lang="en-US" dirty="0"/>
              <a:t>weight </a:t>
            </a:r>
            <a:r>
              <a:rPr lang="en-US" dirty="0" smtClean="0"/>
              <a:t>loss</a:t>
            </a:r>
          </a:p>
          <a:p>
            <a:pPr lvl="1"/>
            <a:r>
              <a:rPr lang="en-US" dirty="0" smtClean="0"/>
              <a:t>reducing </a:t>
            </a:r>
            <a:r>
              <a:rPr lang="en-US" dirty="0"/>
              <a:t>simple carbohydrates at </a:t>
            </a:r>
            <a:r>
              <a:rPr lang="en-US" dirty="0" smtClean="0"/>
              <a:t>the expense </a:t>
            </a:r>
            <a:r>
              <a:rPr lang="en-US" dirty="0"/>
              <a:t>of increasing dietary </a:t>
            </a:r>
            <a:r>
              <a:rPr lang="en-US" dirty="0" smtClean="0"/>
              <a:t>fiber</a:t>
            </a:r>
          </a:p>
          <a:p>
            <a:pPr lvl="1"/>
            <a:r>
              <a:rPr lang="en-US" dirty="0" smtClean="0"/>
              <a:t>Eliminating industrial-produced </a:t>
            </a:r>
            <a:r>
              <a:rPr lang="en-US" dirty="0"/>
              <a:t>trans fatty </a:t>
            </a:r>
            <a:r>
              <a:rPr lang="en-US" dirty="0" smtClean="0"/>
              <a:t>acids</a:t>
            </a:r>
          </a:p>
          <a:p>
            <a:pPr lvl="1"/>
            <a:r>
              <a:rPr lang="en-US" dirty="0" smtClean="0"/>
              <a:t>Restricting fructose </a:t>
            </a:r>
            <a:r>
              <a:rPr lang="en-US" dirty="0"/>
              <a:t>and saturated fatty </a:t>
            </a:r>
            <a:r>
              <a:rPr lang="en-US" dirty="0" smtClean="0"/>
              <a:t>acids</a:t>
            </a:r>
          </a:p>
          <a:p>
            <a:pPr lvl="1"/>
            <a:r>
              <a:rPr lang="en-US" dirty="0" smtClean="0"/>
              <a:t> </a:t>
            </a:r>
            <a:r>
              <a:rPr lang="en-US" dirty="0"/>
              <a:t>implementing  </a:t>
            </a:r>
            <a:r>
              <a:rPr lang="en-US" dirty="0" smtClean="0"/>
              <a:t>Mediterranean-style diet</a:t>
            </a:r>
          </a:p>
          <a:p>
            <a:pPr lvl="1"/>
            <a:r>
              <a:rPr lang="en-US" dirty="0" smtClean="0"/>
              <a:t>consuming </a:t>
            </a:r>
            <a:r>
              <a:rPr lang="en-US" dirty="0"/>
              <a:t>marine </a:t>
            </a:r>
            <a:r>
              <a:rPr lang="en-US" dirty="0" smtClean="0"/>
              <a:t>derived omega-3 </a:t>
            </a:r>
            <a:r>
              <a:rPr lang="en-US" dirty="0"/>
              <a:t>PUFA.</a:t>
            </a:r>
          </a:p>
          <a:p>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32</a:t>
            </a:fld>
            <a:endParaRPr lang="en-US"/>
          </a:p>
        </p:txBody>
      </p:sp>
    </p:spTree>
    <p:extLst>
      <p:ext uri="{BB962C8B-B14F-4D97-AF65-F5344CB8AC3E}">
        <p14:creationId xmlns:p14="http://schemas.microsoft.com/office/powerpoint/2010/main" xmlns="" val="185793440"/>
      </p:ext>
    </p:extLst>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683568" y="260648"/>
            <a:ext cx="8136904" cy="5606752"/>
          </a:xfrm>
        </p:spPr>
        <p:txBody>
          <a:bodyPr>
            <a:normAutofit lnSpcReduction="10000"/>
          </a:bodyPr>
          <a:lstStyle/>
          <a:p>
            <a:r>
              <a:rPr lang="en-US" sz="3600" dirty="0"/>
              <a:t>Macronutrient distribution</a:t>
            </a:r>
            <a:endParaRPr lang="en-US" sz="3600" dirty="0" smtClean="0"/>
          </a:p>
          <a:p>
            <a:r>
              <a:rPr lang="en-US" sz="2400" dirty="0" smtClean="0"/>
              <a:t>A </a:t>
            </a:r>
            <a:r>
              <a:rPr lang="en-US" sz="2400" dirty="0"/>
              <a:t>high-carbohydrate/low-fat diet that is high in refined starches and simple carbohydrates is not beneficial for </a:t>
            </a:r>
            <a:r>
              <a:rPr lang="en-US" sz="2400" dirty="0" smtClean="0"/>
              <a:t>the management </a:t>
            </a:r>
            <a:r>
              <a:rPr lang="en-US" sz="2400" dirty="0"/>
              <a:t>of elevated TG (200–500 mg/</a:t>
            </a:r>
            <a:r>
              <a:rPr lang="en-US" sz="2400" dirty="0" err="1"/>
              <a:t>dL</a:t>
            </a:r>
            <a:r>
              <a:rPr lang="en-US" sz="2400" dirty="0"/>
              <a:t>) and, thus, is not </a:t>
            </a:r>
            <a:r>
              <a:rPr lang="en-US" sz="2400" dirty="0" smtClean="0"/>
              <a:t>recommended</a:t>
            </a:r>
          </a:p>
          <a:p>
            <a:endParaRPr lang="en-US" dirty="0"/>
          </a:p>
          <a:p>
            <a:r>
              <a:rPr lang="en-US" sz="3600" dirty="0"/>
              <a:t>Long-chain omega-3 fatty acids</a:t>
            </a:r>
          </a:p>
          <a:p>
            <a:r>
              <a:rPr lang="en-US" sz="2400" dirty="0"/>
              <a:t>Intakes of </a:t>
            </a:r>
            <a:r>
              <a:rPr lang="en-US" sz="2400" dirty="0">
                <a:solidFill>
                  <a:srgbClr val="FF0000"/>
                </a:solidFill>
              </a:rPr>
              <a:t>2.0 to 4.0 g/day </a:t>
            </a:r>
            <a:r>
              <a:rPr lang="en-US" sz="2400" dirty="0"/>
              <a:t>of long-chain omega-3 </a:t>
            </a:r>
            <a:r>
              <a:rPr lang="en-US" sz="2400" dirty="0" smtClean="0"/>
              <a:t>fatty acids </a:t>
            </a:r>
            <a:r>
              <a:rPr lang="en-US" sz="2400" dirty="0"/>
              <a:t>are generally required to achieve significant </a:t>
            </a:r>
            <a:r>
              <a:rPr lang="en-US" sz="2400" dirty="0" smtClean="0">
                <a:solidFill>
                  <a:srgbClr val="FF0000"/>
                </a:solidFill>
              </a:rPr>
              <a:t>(&gt;15%) TG-lowering </a:t>
            </a:r>
            <a:r>
              <a:rPr lang="en-US" sz="2400" dirty="0" smtClean="0"/>
              <a:t>effects</a:t>
            </a:r>
          </a:p>
          <a:p>
            <a:r>
              <a:rPr lang="en-US" sz="2400" dirty="0" smtClean="0"/>
              <a:t>High dose of omega-3 fatty acids </a:t>
            </a:r>
            <a:r>
              <a:rPr lang="en-US" sz="2400" dirty="0"/>
              <a:t>may augment the anti-platelet effects of </a:t>
            </a:r>
            <a:r>
              <a:rPr lang="en-US" sz="2400" dirty="0" smtClean="0"/>
              <a:t>combination therapy </a:t>
            </a:r>
            <a:r>
              <a:rPr lang="en-US" sz="2400" dirty="0"/>
              <a:t>with aspirin and other anti-platelet drugs</a:t>
            </a:r>
          </a:p>
          <a:p>
            <a:endParaRPr lang="en-US" dirty="0"/>
          </a:p>
          <a:p>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33</a:t>
            </a:fld>
            <a:endParaRPr lang="en-US"/>
          </a:p>
        </p:txBody>
      </p:sp>
    </p:spTree>
    <p:extLst>
      <p:ext uri="{BB962C8B-B14F-4D97-AF65-F5344CB8AC3E}">
        <p14:creationId xmlns:p14="http://schemas.microsoft.com/office/powerpoint/2010/main" xmlns="" val="4073725282"/>
      </p:ext>
    </p:extLst>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776864" cy="1224136"/>
          </a:xfrm>
        </p:spPr>
        <p:txBody>
          <a:bodyPr>
            <a:normAutofit fontScale="90000"/>
          </a:bodyPr>
          <a:lstStyle/>
          <a:p>
            <a:r>
              <a:rPr lang="en-US" dirty="0"/>
              <a:t>Additional dietary considerations for </a:t>
            </a:r>
            <a:r>
              <a:rPr lang="en-US" dirty="0" smtClean="0"/>
              <a:t>lowering ASCVD </a:t>
            </a:r>
            <a:r>
              <a:rPr lang="en-US" dirty="0"/>
              <a:t>risk</a:t>
            </a:r>
            <a:br>
              <a:rPr lang="en-US" dirty="0"/>
            </a:br>
            <a:endParaRPr lang="en-US" dirty="0"/>
          </a:p>
        </p:txBody>
      </p:sp>
      <p:sp>
        <p:nvSpPr>
          <p:cNvPr id="3" name="Content Placeholder 2"/>
          <p:cNvSpPr>
            <a:spLocks noGrp="1"/>
          </p:cNvSpPr>
          <p:nvPr>
            <p:ph idx="1"/>
          </p:nvPr>
        </p:nvSpPr>
        <p:spPr>
          <a:xfrm>
            <a:off x="683568" y="1484784"/>
            <a:ext cx="7920880" cy="4382616"/>
          </a:xfrm>
        </p:spPr>
        <p:txBody>
          <a:bodyPr/>
          <a:lstStyle/>
          <a:p>
            <a:r>
              <a:rPr lang="en-US" sz="2400" dirty="0"/>
              <a:t>Whole grains and dietary </a:t>
            </a:r>
            <a:r>
              <a:rPr lang="en-US" sz="2400" dirty="0" smtClean="0"/>
              <a:t>fibers</a:t>
            </a:r>
          </a:p>
          <a:p>
            <a:r>
              <a:rPr lang="en-US" sz="2400" dirty="0" smtClean="0"/>
              <a:t>AHA 2020: ≥</a:t>
            </a:r>
            <a:r>
              <a:rPr lang="en-US" sz="2400" dirty="0"/>
              <a:t> </a:t>
            </a:r>
            <a:r>
              <a:rPr lang="en-US" sz="2400" dirty="0" smtClean="0"/>
              <a:t>90 g of fiber-rich </a:t>
            </a:r>
            <a:r>
              <a:rPr lang="en-US" sz="2400" dirty="0"/>
              <a:t>whole </a:t>
            </a:r>
            <a:r>
              <a:rPr lang="en-US" sz="2400" dirty="0" smtClean="0"/>
              <a:t>grains/d</a:t>
            </a:r>
            <a:endParaRPr lang="en-US" sz="2400" dirty="0"/>
          </a:p>
          <a:p>
            <a:r>
              <a:rPr lang="en-US" sz="2400" dirty="0" smtClean="0"/>
              <a:t>AHA’s 2020: ≥</a:t>
            </a:r>
            <a:r>
              <a:rPr lang="en-US" sz="2400" dirty="0"/>
              <a:t> 4 servings </a:t>
            </a:r>
            <a:r>
              <a:rPr lang="en-US" sz="2400" dirty="0" smtClean="0"/>
              <a:t>per week </a:t>
            </a:r>
            <a:r>
              <a:rPr lang="en-US" sz="2400" dirty="0"/>
              <a:t>of nuts, seeds, and </a:t>
            </a:r>
            <a:r>
              <a:rPr lang="en-US" sz="2400" dirty="0" smtClean="0"/>
              <a:t>legumes</a:t>
            </a:r>
          </a:p>
          <a:p>
            <a:r>
              <a:rPr lang="en-US" sz="2400" dirty="0"/>
              <a:t>Soy protein</a:t>
            </a:r>
          </a:p>
          <a:p>
            <a:r>
              <a:rPr lang="en-US" sz="2400" dirty="0" smtClean="0"/>
              <a:t>Due to the results of NHANES III, AHA recommends 30 g soy/d</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34</a:t>
            </a:fld>
            <a:endParaRPr lang="en-US"/>
          </a:p>
        </p:txBody>
      </p:sp>
    </p:spTree>
    <p:extLst>
      <p:ext uri="{BB962C8B-B14F-4D97-AF65-F5344CB8AC3E}">
        <p14:creationId xmlns:p14="http://schemas.microsoft.com/office/powerpoint/2010/main" xmlns="" val="3548511351"/>
      </p:ext>
    </p:extLst>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8700" y="685800"/>
            <a:ext cx="7200900" cy="726976"/>
          </a:xfrm>
        </p:spPr>
        <p:txBody>
          <a:bodyPr/>
          <a:lstStyle/>
          <a:p>
            <a:r>
              <a:rPr lang="en-US" dirty="0" smtClean="0"/>
              <a:t>nuts</a:t>
            </a:r>
            <a:endParaRPr lang="en-US" dirty="0"/>
          </a:p>
        </p:txBody>
      </p:sp>
      <p:sp>
        <p:nvSpPr>
          <p:cNvPr id="3" name="Content Placeholder 2"/>
          <p:cNvSpPr>
            <a:spLocks noGrp="1"/>
          </p:cNvSpPr>
          <p:nvPr>
            <p:ph idx="1"/>
          </p:nvPr>
        </p:nvSpPr>
        <p:spPr>
          <a:xfrm>
            <a:off x="1043608" y="1628800"/>
            <a:ext cx="7200900" cy="3581400"/>
          </a:xfrm>
        </p:spPr>
        <p:txBody>
          <a:bodyPr>
            <a:noAutofit/>
          </a:bodyPr>
          <a:lstStyle/>
          <a:p>
            <a:r>
              <a:rPr lang="en-US" sz="2400" dirty="0"/>
              <a:t>In a pooled analysis of 4 </a:t>
            </a:r>
            <a:r>
              <a:rPr lang="en-US" sz="2400" dirty="0" smtClean="0"/>
              <a:t>prospective </a:t>
            </a:r>
            <a:r>
              <a:rPr lang="en-US" sz="2400" dirty="0"/>
              <a:t>studies (Adventist Health Study</a:t>
            </a:r>
            <a:r>
              <a:rPr lang="en-US" sz="2400" dirty="0" smtClean="0"/>
              <a:t>, </a:t>
            </a:r>
            <a:r>
              <a:rPr lang="en-US" sz="2400" dirty="0"/>
              <a:t>Nurses’ Health Study</a:t>
            </a:r>
            <a:r>
              <a:rPr lang="en-US" sz="2400" dirty="0" smtClean="0"/>
              <a:t>, </a:t>
            </a:r>
            <a:r>
              <a:rPr lang="en-US" sz="2400" dirty="0"/>
              <a:t>Iowa Women’s Health Study</a:t>
            </a:r>
            <a:r>
              <a:rPr lang="en-US" sz="2400" dirty="0" smtClean="0"/>
              <a:t>, </a:t>
            </a:r>
            <a:r>
              <a:rPr lang="en-US" sz="2400" dirty="0" err="1"/>
              <a:t>Physicians’Health</a:t>
            </a:r>
            <a:r>
              <a:rPr lang="en-US" sz="2400" dirty="0"/>
              <a:t> </a:t>
            </a:r>
            <a:r>
              <a:rPr lang="en-US" sz="2400" dirty="0" smtClean="0"/>
              <a:t>Study) </a:t>
            </a:r>
            <a:r>
              <a:rPr lang="en-US" sz="2400" dirty="0"/>
              <a:t>that evaluated nut consumption and CHD incidence, there was a 37% reduction in multivariable-adjusted risk of fatal </a:t>
            </a:r>
            <a:r>
              <a:rPr lang="en-US" sz="2400" dirty="0" smtClean="0"/>
              <a:t>CHD </a:t>
            </a:r>
            <a:r>
              <a:rPr lang="en-US" sz="2400" dirty="0"/>
              <a:t>when the highest (≥4 servings/week) vs the lowest frequency of nut intake was compared (0.63; 95% CI 0.51 to 0.83).</a:t>
            </a:r>
          </a:p>
          <a:p>
            <a:r>
              <a:rPr lang="en-US" sz="2400" dirty="0"/>
              <a:t>All studies reported a dose-response relationship between nut consumption and reduced CHD mortality rates</a:t>
            </a:r>
          </a:p>
          <a:p>
            <a:endParaRPr lang="en-US" sz="2400"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35</a:t>
            </a:fld>
            <a:endParaRPr lang="en-US"/>
          </a:p>
        </p:txBody>
      </p:sp>
    </p:spTree>
    <p:extLst>
      <p:ext uri="{BB962C8B-B14F-4D97-AF65-F5344CB8AC3E}">
        <p14:creationId xmlns:p14="http://schemas.microsoft.com/office/powerpoint/2010/main" xmlns="" val="3558679138"/>
      </p:ext>
    </p:extLst>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943000"/>
          </a:xfrm>
        </p:spPr>
        <p:txBody>
          <a:bodyPr/>
          <a:lstStyle/>
          <a:p>
            <a:r>
              <a:rPr lang="en-US" dirty="0" smtClean="0"/>
              <a:t>Soy</a:t>
            </a:r>
            <a:endParaRPr lang="en-US" dirty="0"/>
          </a:p>
        </p:txBody>
      </p:sp>
      <p:sp>
        <p:nvSpPr>
          <p:cNvPr id="3" name="Content Placeholder 2"/>
          <p:cNvSpPr>
            <a:spLocks noGrp="1"/>
          </p:cNvSpPr>
          <p:nvPr>
            <p:ph idx="1"/>
          </p:nvPr>
        </p:nvSpPr>
        <p:spPr>
          <a:xfrm>
            <a:off x="827584" y="1412776"/>
            <a:ext cx="7848872" cy="4752528"/>
          </a:xfrm>
        </p:spPr>
        <p:txBody>
          <a:bodyPr>
            <a:normAutofit/>
          </a:bodyPr>
          <a:lstStyle/>
          <a:p>
            <a:r>
              <a:rPr lang="en-US" sz="2400" dirty="0"/>
              <a:t>soy protein consumption of approximately 30 </a:t>
            </a:r>
            <a:r>
              <a:rPr lang="en-US" sz="2400" dirty="0" smtClean="0"/>
              <a:t>g/day:</a:t>
            </a:r>
          </a:p>
          <a:p>
            <a:r>
              <a:rPr lang="en-US" sz="2400" dirty="0" smtClean="0"/>
              <a:t>reducing </a:t>
            </a:r>
            <a:r>
              <a:rPr lang="en-US" sz="2400" dirty="0"/>
              <a:t>serum LDL-C by ~</a:t>
            </a:r>
            <a:r>
              <a:rPr lang="en-US" sz="2400" dirty="0" smtClean="0"/>
              <a:t> </a:t>
            </a:r>
            <a:r>
              <a:rPr lang="en-US" sz="2400" dirty="0"/>
              <a:t>4% to 5% </a:t>
            </a:r>
            <a:endParaRPr lang="en-US" sz="2400" dirty="0" smtClean="0"/>
          </a:p>
          <a:p>
            <a:r>
              <a:rPr lang="en-US" sz="2400" dirty="0" smtClean="0"/>
              <a:t>may </a:t>
            </a:r>
            <a:r>
              <a:rPr lang="en-US" sz="2400" dirty="0"/>
              <a:t>displace animal products rich in saturated fat and cholesterol to reduce LDL-C values by an additional 4% to 5</a:t>
            </a:r>
            <a:r>
              <a:rPr lang="en-US" sz="2400" dirty="0" smtClean="0"/>
              <a:t>%.</a:t>
            </a:r>
          </a:p>
          <a:p>
            <a:r>
              <a:rPr lang="en-US" sz="2400" dirty="0" smtClean="0"/>
              <a:t>Taken </a:t>
            </a:r>
            <a:r>
              <a:rPr lang="en-US" sz="2400" dirty="0"/>
              <a:t>together, the estimated LDL-C reduction attributable to both the intrinsic and extrinsic effects of soy protein foods range from 7.9% to 10.3%.</a:t>
            </a:r>
          </a:p>
          <a:p>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36</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4869160"/>
            <a:ext cx="7785100" cy="168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7223687"/>
      </p:ext>
    </p:extLst>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normAutofit fontScale="90000"/>
          </a:bodyPr>
          <a:lstStyle/>
          <a:p>
            <a:r>
              <a:rPr lang="en-US" dirty="0"/>
              <a:t>Probiotics</a:t>
            </a:r>
            <a:br>
              <a:rPr lang="en-US" dirty="0"/>
            </a:br>
            <a:endParaRPr lang="en-US" dirty="0"/>
          </a:p>
        </p:txBody>
      </p:sp>
      <p:sp>
        <p:nvSpPr>
          <p:cNvPr id="3" name="Content Placeholder 2"/>
          <p:cNvSpPr>
            <a:spLocks noGrp="1"/>
          </p:cNvSpPr>
          <p:nvPr>
            <p:ph idx="1"/>
          </p:nvPr>
        </p:nvSpPr>
        <p:spPr>
          <a:xfrm>
            <a:off x="827584" y="1412776"/>
            <a:ext cx="7992888" cy="4454624"/>
          </a:xfrm>
        </p:spPr>
        <p:txBody>
          <a:bodyPr>
            <a:normAutofit/>
          </a:bodyPr>
          <a:lstStyle/>
          <a:p>
            <a:r>
              <a:rPr lang="en-US" sz="2800" dirty="0"/>
              <a:t>a meta-analysis of 13 controlled trials of 485 participants with normal or high cholesterol levels who were treated with probiotics, </a:t>
            </a:r>
            <a:r>
              <a:rPr lang="en-US" sz="2800" dirty="0">
                <a:solidFill>
                  <a:srgbClr val="FF0000"/>
                </a:solidFill>
              </a:rPr>
              <a:t>total-C decreased 6.40 mg/</a:t>
            </a:r>
            <a:r>
              <a:rPr lang="en-US" sz="2800" dirty="0" err="1">
                <a:solidFill>
                  <a:srgbClr val="FF0000"/>
                </a:solidFill>
              </a:rPr>
              <a:t>dL</a:t>
            </a:r>
            <a:r>
              <a:rPr lang="en-US" sz="2800" dirty="0">
                <a:solidFill>
                  <a:srgbClr val="FF0000"/>
                </a:solidFill>
              </a:rPr>
              <a:t>, LDL-C decreased 4.90 mg/</a:t>
            </a:r>
            <a:r>
              <a:rPr lang="en-US" sz="2800" dirty="0" err="1">
                <a:solidFill>
                  <a:srgbClr val="FF0000"/>
                </a:solidFill>
              </a:rPr>
              <a:t>dL</a:t>
            </a:r>
            <a:r>
              <a:rPr lang="en-US" sz="2800" dirty="0">
                <a:solidFill>
                  <a:srgbClr val="FF0000"/>
                </a:solidFill>
              </a:rPr>
              <a:t>, and TG decreased 3.95 mg/</a:t>
            </a:r>
            <a:r>
              <a:rPr lang="en-US" sz="2800" dirty="0" err="1">
                <a:solidFill>
                  <a:srgbClr val="FF0000"/>
                </a:solidFill>
              </a:rPr>
              <a:t>dL</a:t>
            </a:r>
            <a:endParaRPr lang="en-US" sz="2800" dirty="0">
              <a:solidFill>
                <a:srgbClr val="FF0000"/>
              </a:solidFill>
            </a:endParaRPr>
          </a:p>
          <a:p>
            <a:r>
              <a:rPr lang="en-US" sz="2800" dirty="0" smtClean="0"/>
              <a:t>Main effect is from Enterococcus </a:t>
            </a:r>
            <a:r>
              <a:rPr lang="en-US" sz="2800" dirty="0" err="1" smtClean="0"/>
              <a:t>faecium</a:t>
            </a:r>
            <a:r>
              <a:rPr lang="en-US" sz="2800" dirty="0" smtClean="0"/>
              <a:t>, Lactobacillus </a:t>
            </a:r>
            <a:r>
              <a:rPr lang="en-US" sz="2800" dirty="0"/>
              <a:t>acidophilus La5 and Bifidobacterium </a:t>
            </a:r>
            <a:r>
              <a:rPr lang="en-US" sz="2800" dirty="0" err="1"/>
              <a:t>lactis</a:t>
            </a:r>
            <a:r>
              <a:rPr lang="en-US" sz="2800" dirty="0"/>
              <a:t> </a:t>
            </a:r>
            <a:r>
              <a:rPr lang="en-US" sz="2800" dirty="0" smtClean="0"/>
              <a:t>Bb12</a:t>
            </a:r>
            <a:endParaRPr lang="en-US" sz="2800"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37</a:t>
            </a:fld>
            <a:endParaRPr lang="en-US"/>
          </a:p>
        </p:txBody>
      </p:sp>
      <p:sp>
        <p:nvSpPr>
          <p:cNvPr id="6" name="Rectangle 5"/>
          <p:cNvSpPr/>
          <p:nvPr/>
        </p:nvSpPr>
        <p:spPr>
          <a:xfrm>
            <a:off x="1187624" y="6021288"/>
            <a:ext cx="6012160" cy="369332"/>
          </a:xfrm>
          <a:prstGeom prst="rect">
            <a:avLst/>
          </a:prstGeom>
        </p:spPr>
        <p:txBody>
          <a:bodyPr wrap="square">
            <a:spAutoFit/>
          </a:bodyPr>
          <a:lstStyle/>
          <a:p>
            <a:r>
              <a:rPr lang="en-US" dirty="0" err="1"/>
              <a:t>Agerholm</a:t>
            </a:r>
            <a:r>
              <a:rPr lang="en-US" dirty="0"/>
              <a:t>-Larsen L</a:t>
            </a:r>
            <a:r>
              <a:rPr lang="en-US" dirty="0" smtClean="0"/>
              <a:t>, </a:t>
            </a:r>
            <a:r>
              <a:rPr lang="en-US" dirty="0" err="1"/>
              <a:t>Eur</a:t>
            </a:r>
            <a:r>
              <a:rPr lang="en-US" dirty="0"/>
              <a:t> J </a:t>
            </a:r>
            <a:r>
              <a:rPr lang="en-US" dirty="0" err="1"/>
              <a:t>Clin</a:t>
            </a:r>
            <a:r>
              <a:rPr lang="en-US" dirty="0"/>
              <a:t> </a:t>
            </a:r>
            <a:r>
              <a:rPr lang="en-US" dirty="0" err="1"/>
              <a:t>Nutr</a:t>
            </a:r>
            <a:r>
              <a:rPr lang="en-US" dirty="0"/>
              <a:t>. 2000;54:856–860.</a:t>
            </a:r>
          </a:p>
        </p:txBody>
      </p:sp>
    </p:spTree>
    <p:extLst>
      <p:ext uri="{BB962C8B-B14F-4D97-AF65-F5344CB8AC3E}">
        <p14:creationId xmlns:p14="http://schemas.microsoft.com/office/powerpoint/2010/main" xmlns="" val="2165766645"/>
      </p:ext>
    </p:extLst>
  </p:cSld>
  <p:clrMapOvr>
    <a:masterClrMapping/>
  </p:clrMapOvr>
  <p:transition>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36904" cy="792088"/>
          </a:xfrm>
        </p:spPr>
        <p:txBody>
          <a:bodyPr>
            <a:normAutofit/>
          </a:bodyPr>
          <a:lstStyle/>
          <a:p>
            <a:r>
              <a:rPr lang="en-US" sz="4000" dirty="0" smtClean="0"/>
              <a:t>Other probable beneficial food items</a:t>
            </a:r>
            <a:endParaRPr lang="en-US" sz="4000" dirty="0"/>
          </a:p>
        </p:txBody>
      </p:sp>
      <p:sp>
        <p:nvSpPr>
          <p:cNvPr id="3" name="Content Placeholder 2"/>
          <p:cNvSpPr>
            <a:spLocks noGrp="1"/>
          </p:cNvSpPr>
          <p:nvPr>
            <p:ph idx="1"/>
          </p:nvPr>
        </p:nvSpPr>
        <p:spPr>
          <a:xfrm>
            <a:off x="899592" y="908720"/>
            <a:ext cx="7776864" cy="4958680"/>
          </a:xfrm>
        </p:spPr>
        <p:txBody>
          <a:bodyPr/>
          <a:lstStyle/>
          <a:p>
            <a:r>
              <a:rPr lang="en-US" sz="2400" b="1" dirty="0" smtClean="0"/>
              <a:t>Green tea </a:t>
            </a:r>
            <a:r>
              <a:rPr lang="en-US" sz="2400" b="1" dirty="0" err="1" smtClean="0"/>
              <a:t>catechin</a:t>
            </a:r>
            <a:r>
              <a:rPr lang="en-US" dirty="0" smtClean="0"/>
              <a:t>: </a:t>
            </a:r>
          </a:p>
          <a:p>
            <a:r>
              <a:rPr lang="en-US" dirty="0" smtClean="0"/>
              <a:t>A systemic review </a:t>
            </a:r>
            <a:r>
              <a:rPr lang="en-US" dirty="0" err="1" smtClean="0"/>
              <a:t>inc.</a:t>
            </a:r>
            <a:r>
              <a:rPr lang="en-US" dirty="0" smtClean="0"/>
              <a:t> 20 studies on 1536 participants: 200 mg of EGCG (≈5-6 cup) for more than 12 weeks, reduced TC (-5 mg/dl) &amp; LDL (-7.5 mg/dl)</a:t>
            </a:r>
          </a:p>
          <a:p>
            <a:r>
              <a:rPr lang="en-US" sz="2400" b="1" dirty="0" smtClean="0"/>
              <a:t>Fax seed (reach in ALA):</a:t>
            </a:r>
          </a:p>
          <a:p>
            <a:r>
              <a:rPr lang="en-US" dirty="0" smtClean="0"/>
              <a:t>A meta analysis </a:t>
            </a:r>
            <a:r>
              <a:rPr lang="en-US" dirty="0" err="1" smtClean="0"/>
              <a:t>inc.</a:t>
            </a:r>
            <a:r>
              <a:rPr lang="en-US" dirty="0" smtClean="0"/>
              <a:t> 28 studies on 1539 participants: ~ 38 g flax seed for ~ 8.5 weeks, reduced TC (-0.4 mg/dl) and LDL (-3 mg/dl)</a:t>
            </a:r>
          </a:p>
          <a:p>
            <a:r>
              <a:rPr lang="en-US" sz="2400" b="1" dirty="0" smtClean="0"/>
              <a:t>Garlic:</a:t>
            </a:r>
          </a:p>
          <a:p>
            <a:r>
              <a:rPr lang="en-US" dirty="0" smtClean="0"/>
              <a:t>Meta analysis </a:t>
            </a:r>
            <a:r>
              <a:rPr lang="en-US" dirty="0" err="1" smtClean="0"/>
              <a:t>inc.</a:t>
            </a:r>
            <a:r>
              <a:rPr lang="en-US" dirty="0" smtClean="0"/>
              <a:t> 27 studies: 0.3-1.4 mg </a:t>
            </a:r>
            <a:r>
              <a:rPr lang="en-US" dirty="0" err="1" smtClean="0"/>
              <a:t>alicin</a:t>
            </a:r>
            <a:r>
              <a:rPr lang="en-US" dirty="0" smtClean="0"/>
              <a:t>/d reduced TC (-15.8 mg/dl) &amp; LDL (-8.11 mg/dl)</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38</a:t>
            </a:fld>
            <a:endParaRPr lang="en-US"/>
          </a:p>
        </p:txBody>
      </p:sp>
      <p:sp>
        <p:nvSpPr>
          <p:cNvPr id="6" name="Rectangle 5"/>
          <p:cNvSpPr/>
          <p:nvPr/>
        </p:nvSpPr>
        <p:spPr>
          <a:xfrm>
            <a:off x="827584" y="5805264"/>
            <a:ext cx="6840760" cy="1077218"/>
          </a:xfrm>
          <a:prstGeom prst="rect">
            <a:avLst/>
          </a:prstGeom>
        </p:spPr>
        <p:txBody>
          <a:bodyPr wrap="square">
            <a:spAutoFit/>
          </a:bodyPr>
          <a:lstStyle/>
          <a:p>
            <a:pPr algn="just"/>
            <a:r>
              <a:rPr lang="en-US" sz="1600" b="1" dirty="0">
                <a:solidFill>
                  <a:srgbClr val="002060"/>
                </a:solidFill>
                <a:latin typeface="Angsana New" pitchFamily="18" charset="-34"/>
                <a:cs typeface="Angsana New" pitchFamily="18" charset="-34"/>
              </a:rPr>
              <a:t>Oh R, et al. Am Fam Physician. 2007;75:1365-1371, 1372</a:t>
            </a:r>
            <a:r>
              <a:rPr lang="en-US" sz="1600" b="1" dirty="0" smtClean="0">
                <a:solidFill>
                  <a:srgbClr val="002060"/>
                </a:solidFill>
                <a:latin typeface="Angsana New" pitchFamily="18" charset="-34"/>
                <a:cs typeface="Angsana New" pitchFamily="18" charset="-34"/>
              </a:rPr>
              <a:t>.</a:t>
            </a:r>
          </a:p>
          <a:p>
            <a:pPr algn="just"/>
            <a:r>
              <a:rPr lang="en-US" sz="1600" b="1" dirty="0">
                <a:solidFill>
                  <a:srgbClr val="002060"/>
                </a:solidFill>
                <a:latin typeface="Angsana New" pitchFamily="18" charset="-34"/>
                <a:cs typeface="Angsana New" pitchFamily="18" charset="-34"/>
              </a:rPr>
              <a:t>Pan A, et al. </a:t>
            </a:r>
            <a:r>
              <a:rPr lang="de-DE" sz="1600" b="1" dirty="0">
                <a:solidFill>
                  <a:srgbClr val="002060"/>
                </a:solidFill>
                <a:latin typeface="Angsana New" pitchFamily="18" charset="-34"/>
                <a:cs typeface="Angsana New" pitchFamily="18" charset="-34"/>
              </a:rPr>
              <a:t>Am J Clin Nutr. 2009; 90: 288–97.</a:t>
            </a:r>
            <a:endParaRPr lang="fa-IR" sz="1600" b="1" dirty="0">
              <a:solidFill>
                <a:srgbClr val="002060"/>
              </a:solidFill>
              <a:latin typeface="Angsana New" pitchFamily="18" charset="-34"/>
            </a:endParaRPr>
          </a:p>
          <a:p>
            <a:pPr lvl="0" algn="just"/>
            <a:r>
              <a:rPr lang="en-US" sz="1600" b="1" dirty="0" err="1" smtClean="0">
                <a:solidFill>
                  <a:srgbClr val="002060"/>
                </a:solidFill>
                <a:latin typeface="Angsana New" pitchFamily="18" charset="-34"/>
                <a:cs typeface="Angsana New" pitchFamily="18" charset="-34"/>
              </a:rPr>
              <a:t>Kwak</a:t>
            </a:r>
            <a:r>
              <a:rPr lang="en-US" sz="1600" b="1" dirty="0" smtClean="0">
                <a:solidFill>
                  <a:srgbClr val="002060"/>
                </a:solidFill>
                <a:latin typeface="Angsana New" pitchFamily="18" charset="-34"/>
                <a:cs typeface="Angsana New" pitchFamily="18" charset="-34"/>
              </a:rPr>
              <a:t> </a:t>
            </a:r>
            <a:r>
              <a:rPr lang="en-US" sz="1600" b="1" dirty="0">
                <a:solidFill>
                  <a:srgbClr val="002060"/>
                </a:solidFill>
                <a:latin typeface="Angsana New" pitchFamily="18" charset="-34"/>
                <a:cs typeface="Angsana New" pitchFamily="18" charset="-34"/>
              </a:rPr>
              <a:t>J S, et al. Nutrition Research and Practice. 2014; 8(6): 644-654.</a:t>
            </a:r>
          </a:p>
          <a:p>
            <a:pPr algn="just"/>
            <a:endParaRPr lang="en-US" sz="1600" b="1" dirty="0">
              <a:solidFill>
                <a:srgbClr val="002060"/>
              </a:solidFill>
              <a:latin typeface="Angsana New" pitchFamily="18" charset="-34"/>
              <a:cs typeface="Angsana New" pitchFamily="18" charset="-34"/>
            </a:endParaRPr>
          </a:p>
        </p:txBody>
      </p:sp>
    </p:spTree>
    <p:extLst>
      <p:ext uri="{BB962C8B-B14F-4D97-AF65-F5344CB8AC3E}">
        <p14:creationId xmlns:p14="http://schemas.microsoft.com/office/powerpoint/2010/main" xmlns="" val="3844775280"/>
      </p:ext>
    </p:extLst>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79512" y="188640"/>
            <a:ext cx="8712968" cy="6669360"/>
          </a:xfrm>
        </p:spPr>
        <p:txBody>
          <a:bodyPr>
            <a:normAutofit fontScale="92500"/>
          </a:bodyPr>
          <a:lstStyle/>
          <a:p>
            <a:pPr lvl="0">
              <a:lnSpc>
                <a:spcPct val="150000"/>
              </a:lnSpc>
            </a:pPr>
            <a:r>
              <a:rPr lang="en-US" sz="2200" b="1" dirty="0" smtClean="0">
                <a:solidFill>
                  <a:srgbClr val="C00000"/>
                </a:solidFill>
                <a:latin typeface="Arial Narrow" pitchFamily="34" charset="0"/>
                <a:cs typeface="Aram" pitchFamily="2" charset="-78"/>
              </a:rPr>
              <a:t>A case study: Man, 96 kg,1.75 m with high TC &amp; LDL</a:t>
            </a:r>
          </a:p>
          <a:p>
            <a:pPr lvl="0">
              <a:lnSpc>
                <a:spcPct val="150000"/>
              </a:lnSpc>
            </a:pPr>
            <a:r>
              <a:rPr lang="en-US" sz="2200" b="1" dirty="0" smtClean="0">
                <a:solidFill>
                  <a:srgbClr val="C00000"/>
                </a:solidFill>
                <a:latin typeface="Arial Narrow" pitchFamily="34" charset="0"/>
                <a:cs typeface="Aram" pitchFamily="2" charset="-78"/>
              </a:rPr>
              <a:t>BMI</a:t>
            </a:r>
            <a:r>
              <a:rPr lang="en-US" sz="2200" dirty="0">
                <a:solidFill>
                  <a:prstClr val="black"/>
                </a:solidFill>
                <a:latin typeface="Arial Narrow" pitchFamily="34" charset="0"/>
                <a:cs typeface="Aram" pitchFamily="2" charset="-78"/>
              </a:rPr>
              <a:t>= </a:t>
            </a:r>
            <a:r>
              <a:rPr lang="en-US" sz="2200" dirty="0" smtClean="0">
                <a:solidFill>
                  <a:prstClr val="black"/>
                </a:solidFill>
                <a:latin typeface="Arial Narrow" pitchFamily="34" charset="0"/>
                <a:cs typeface="Aram" pitchFamily="2" charset="-78"/>
              </a:rPr>
              <a:t>96/(1.75)</a:t>
            </a:r>
            <a:r>
              <a:rPr lang="en-US" sz="2200" baseline="30000" dirty="0" smtClean="0">
                <a:solidFill>
                  <a:prstClr val="black"/>
                </a:solidFill>
                <a:latin typeface="Arial Narrow" pitchFamily="34" charset="0"/>
                <a:cs typeface="Aram" pitchFamily="2" charset="-78"/>
              </a:rPr>
              <a:t>2</a:t>
            </a:r>
            <a:r>
              <a:rPr lang="en-US" sz="2200" dirty="0">
                <a:solidFill>
                  <a:prstClr val="black"/>
                </a:solidFill>
                <a:latin typeface="Arial Narrow" pitchFamily="34" charset="0"/>
                <a:cs typeface="Aram" pitchFamily="2" charset="-78"/>
              </a:rPr>
              <a:t>= </a:t>
            </a:r>
            <a:r>
              <a:rPr lang="en-US" sz="2200" b="1" dirty="0" smtClean="0">
                <a:solidFill>
                  <a:srgbClr val="C00000"/>
                </a:solidFill>
                <a:latin typeface="Arial Narrow" pitchFamily="34" charset="0"/>
                <a:cs typeface="Aram" pitchFamily="2" charset="-78"/>
              </a:rPr>
              <a:t>31.3</a:t>
            </a:r>
            <a:r>
              <a:rPr lang="en-US" sz="2200" dirty="0" smtClean="0">
                <a:solidFill>
                  <a:prstClr val="black"/>
                </a:solidFill>
                <a:latin typeface="Arial Narrow" pitchFamily="34" charset="0"/>
                <a:cs typeface="Aram" pitchFamily="2" charset="-78"/>
              </a:rPr>
              <a:t>  (Obese)</a:t>
            </a:r>
            <a:endParaRPr lang="en-US" sz="2200" dirty="0">
              <a:solidFill>
                <a:prstClr val="black"/>
              </a:solidFill>
              <a:latin typeface="Arial Narrow" pitchFamily="34" charset="0"/>
              <a:cs typeface="Aram" pitchFamily="2" charset="-78"/>
            </a:endParaRPr>
          </a:p>
          <a:p>
            <a:pPr lvl="0">
              <a:lnSpc>
                <a:spcPct val="150000"/>
              </a:lnSpc>
            </a:pPr>
            <a:r>
              <a:rPr lang="en-US" sz="2200" b="1" dirty="0">
                <a:solidFill>
                  <a:prstClr val="black"/>
                </a:solidFill>
                <a:latin typeface="Arial Narrow" pitchFamily="34" charset="0"/>
              </a:rPr>
              <a:t>REE (Mifflin Equation): </a:t>
            </a:r>
            <a:r>
              <a:rPr lang="en-US" sz="2200" dirty="0" smtClean="0">
                <a:solidFill>
                  <a:prstClr val="black"/>
                </a:solidFill>
                <a:latin typeface="Arial Narrow" pitchFamily="34" charset="0"/>
              </a:rPr>
              <a:t>(10×</a:t>
            </a:r>
            <a:r>
              <a:rPr lang="en-US" sz="2200" b="1" dirty="0" smtClean="0">
                <a:solidFill>
                  <a:prstClr val="black"/>
                </a:solidFill>
                <a:latin typeface="Arial Narrow" pitchFamily="34" charset="0"/>
              </a:rPr>
              <a:t>96kg</a:t>
            </a:r>
            <a:r>
              <a:rPr lang="en-US" sz="2200" dirty="0">
                <a:solidFill>
                  <a:prstClr val="black"/>
                </a:solidFill>
                <a:latin typeface="Arial Narrow" pitchFamily="34" charset="0"/>
              </a:rPr>
              <a:t>) + (</a:t>
            </a:r>
            <a:r>
              <a:rPr lang="en-US" sz="2200" dirty="0" smtClean="0">
                <a:solidFill>
                  <a:prstClr val="black"/>
                </a:solidFill>
                <a:latin typeface="Arial Narrow" pitchFamily="34" charset="0"/>
              </a:rPr>
              <a:t>6.25×</a:t>
            </a:r>
            <a:r>
              <a:rPr lang="en-US" sz="2200" b="1" dirty="0" smtClean="0">
                <a:solidFill>
                  <a:prstClr val="black"/>
                </a:solidFill>
                <a:latin typeface="Arial Narrow" pitchFamily="34" charset="0"/>
              </a:rPr>
              <a:t>175cm</a:t>
            </a:r>
            <a:r>
              <a:rPr lang="en-US" sz="2200" dirty="0">
                <a:solidFill>
                  <a:prstClr val="black"/>
                </a:solidFill>
                <a:latin typeface="Arial Narrow" pitchFamily="34" charset="0"/>
              </a:rPr>
              <a:t>) – (</a:t>
            </a:r>
            <a:r>
              <a:rPr lang="en-US" sz="2200" dirty="0" smtClean="0">
                <a:solidFill>
                  <a:prstClr val="black"/>
                </a:solidFill>
                <a:latin typeface="Arial Narrow" pitchFamily="34" charset="0"/>
              </a:rPr>
              <a:t>5×</a:t>
            </a:r>
            <a:r>
              <a:rPr lang="en-US" sz="2200" b="1" dirty="0" smtClean="0">
                <a:solidFill>
                  <a:prstClr val="black"/>
                </a:solidFill>
                <a:latin typeface="Arial Narrow" pitchFamily="34" charset="0"/>
              </a:rPr>
              <a:t>45year</a:t>
            </a:r>
            <a:r>
              <a:rPr lang="en-US" sz="2200" dirty="0">
                <a:solidFill>
                  <a:prstClr val="black"/>
                </a:solidFill>
                <a:latin typeface="Arial Narrow" pitchFamily="34" charset="0"/>
              </a:rPr>
              <a:t>) </a:t>
            </a:r>
            <a:r>
              <a:rPr lang="en-US" sz="2200" dirty="0" smtClean="0">
                <a:solidFill>
                  <a:prstClr val="black"/>
                </a:solidFill>
                <a:latin typeface="Arial Narrow" pitchFamily="34" charset="0"/>
              </a:rPr>
              <a:t>+ 5 </a:t>
            </a:r>
            <a:r>
              <a:rPr lang="en-US" sz="2200" dirty="0">
                <a:solidFill>
                  <a:prstClr val="black"/>
                </a:solidFill>
                <a:latin typeface="Arial Narrow" pitchFamily="34" charset="0"/>
              </a:rPr>
              <a:t>= </a:t>
            </a:r>
            <a:r>
              <a:rPr lang="en-US" sz="2200" b="1" dirty="0" smtClean="0">
                <a:solidFill>
                  <a:prstClr val="black"/>
                </a:solidFill>
                <a:latin typeface="Arial Narrow" pitchFamily="34" charset="0"/>
              </a:rPr>
              <a:t>1834 </a:t>
            </a:r>
            <a:r>
              <a:rPr lang="en-US" sz="2200" b="1" dirty="0">
                <a:solidFill>
                  <a:prstClr val="black"/>
                </a:solidFill>
                <a:latin typeface="Arial Narrow" pitchFamily="34" charset="0"/>
              </a:rPr>
              <a:t>Kcal</a:t>
            </a:r>
          </a:p>
          <a:p>
            <a:pPr lvl="0">
              <a:lnSpc>
                <a:spcPct val="150000"/>
              </a:lnSpc>
            </a:pPr>
            <a:r>
              <a:rPr lang="en-US" sz="2200" b="1" dirty="0">
                <a:solidFill>
                  <a:srgbClr val="FF0000"/>
                </a:solidFill>
                <a:latin typeface="Arial Narrow" pitchFamily="34" charset="0"/>
              </a:rPr>
              <a:t>TEE</a:t>
            </a:r>
            <a:r>
              <a:rPr lang="en-US" sz="2200" dirty="0">
                <a:solidFill>
                  <a:prstClr val="black"/>
                </a:solidFill>
                <a:latin typeface="Arial Narrow" pitchFamily="34" charset="0"/>
              </a:rPr>
              <a:t>= </a:t>
            </a:r>
            <a:r>
              <a:rPr lang="en-US" sz="2200" dirty="0" smtClean="0">
                <a:solidFill>
                  <a:prstClr val="black"/>
                </a:solidFill>
                <a:latin typeface="Arial Narrow" pitchFamily="34" charset="0"/>
              </a:rPr>
              <a:t>1834×1.3×1.1=</a:t>
            </a:r>
            <a:r>
              <a:rPr lang="en-US" sz="2200" b="1" dirty="0" smtClean="0">
                <a:solidFill>
                  <a:srgbClr val="FF0000"/>
                </a:solidFill>
                <a:latin typeface="Arial Narrow" pitchFamily="34" charset="0"/>
              </a:rPr>
              <a:t>2622 </a:t>
            </a:r>
            <a:r>
              <a:rPr lang="en-US" sz="2200" b="1" dirty="0">
                <a:solidFill>
                  <a:srgbClr val="FF0000"/>
                </a:solidFill>
                <a:latin typeface="Arial Narrow" pitchFamily="34" charset="0"/>
              </a:rPr>
              <a:t>Kcal</a:t>
            </a:r>
            <a:r>
              <a:rPr lang="en-US" sz="2200" b="1" dirty="0">
                <a:solidFill>
                  <a:prstClr val="black"/>
                </a:solidFill>
                <a:latin typeface="Arial Narrow" pitchFamily="34" charset="0"/>
              </a:rPr>
              <a:t> </a:t>
            </a:r>
            <a:r>
              <a:rPr lang="en-US" sz="2200" b="1" dirty="0" smtClean="0">
                <a:solidFill>
                  <a:prstClr val="black"/>
                </a:solidFill>
                <a:latin typeface="Arial Narrow" pitchFamily="34" charset="0"/>
              </a:rPr>
              <a:t>                   </a:t>
            </a:r>
            <a:r>
              <a:rPr lang="en-US" sz="2200" b="1" dirty="0" smtClean="0">
                <a:solidFill>
                  <a:srgbClr val="00B050"/>
                </a:solidFill>
                <a:latin typeface="Arial Narrow" pitchFamily="34" charset="0"/>
                <a:cs typeface="B Titr" pitchFamily="2" charset="-78"/>
              </a:rPr>
              <a:t>2000 </a:t>
            </a:r>
            <a:r>
              <a:rPr lang="en-US" sz="2200" b="1" dirty="0">
                <a:solidFill>
                  <a:srgbClr val="00B050"/>
                </a:solidFill>
                <a:latin typeface="Arial Narrow" pitchFamily="34" charset="0"/>
                <a:cs typeface="B Titr" pitchFamily="2" charset="-78"/>
              </a:rPr>
              <a:t>Kcal</a:t>
            </a:r>
          </a:p>
          <a:p>
            <a:pPr lvl="0">
              <a:lnSpc>
                <a:spcPct val="150000"/>
              </a:lnSpc>
            </a:pPr>
            <a:r>
              <a:rPr lang="en-US" sz="2200" b="1" dirty="0" smtClean="0">
                <a:solidFill>
                  <a:srgbClr val="0070C0"/>
                </a:solidFill>
                <a:latin typeface="Arial Narrow" pitchFamily="34" charset="0"/>
                <a:cs typeface="B Titr" pitchFamily="2" charset="-78"/>
              </a:rPr>
              <a:t>Diet</a:t>
            </a:r>
            <a:r>
              <a:rPr lang="en-US" sz="2200" b="1" dirty="0">
                <a:solidFill>
                  <a:srgbClr val="0070C0"/>
                </a:solidFill>
                <a:latin typeface="Arial Narrow" pitchFamily="34" charset="0"/>
                <a:cs typeface="B Titr" pitchFamily="2" charset="-78"/>
              </a:rPr>
              <a:t>:</a:t>
            </a:r>
          </a:p>
          <a:p>
            <a:pPr lvl="0">
              <a:lnSpc>
                <a:spcPct val="150000"/>
              </a:lnSpc>
            </a:pPr>
            <a:r>
              <a:rPr lang="en-US" sz="2200" b="1" dirty="0">
                <a:solidFill>
                  <a:srgbClr val="0070C0"/>
                </a:solidFill>
                <a:latin typeface="Arial Narrow" pitchFamily="34" charset="0"/>
                <a:cs typeface="B Titr" pitchFamily="2" charset="-78"/>
              </a:rPr>
              <a:t>CHO:</a:t>
            </a:r>
            <a:r>
              <a:rPr lang="en-US" sz="2200" b="1" dirty="0">
                <a:solidFill>
                  <a:srgbClr val="C00000"/>
                </a:solidFill>
                <a:latin typeface="Arial Narrow" pitchFamily="34" charset="0"/>
                <a:cs typeface="B Titr" pitchFamily="2" charset="-78"/>
              </a:rPr>
              <a:t> </a:t>
            </a:r>
            <a:r>
              <a:rPr lang="en-US" sz="2200" b="1" dirty="0" smtClean="0">
                <a:solidFill>
                  <a:prstClr val="black"/>
                </a:solidFill>
                <a:latin typeface="Arial Narrow" pitchFamily="34" charset="0"/>
                <a:cs typeface="B Titr" pitchFamily="2" charset="-78"/>
              </a:rPr>
              <a:t>55%                1100 </a:t>
            </a:r>
            <a:r>
              <a:rPr lang="en-US" sz="2200" b="1" dirty="0">
                <a:solidFill>
                  <a:prstClr val="black"/>
                </a:solidFill>
                <a:latin typeface="Arial Narrow" pitchFamily="34" charset="0"/>
                <a:cs typeface="B Titr" pitchFamily="2" charset="-78"/>
              </a:rPr>
              <a:t>kcal                </a:t>
            </a:r>
            <a:r>
              <a:rPr lang="en-US" sz="2200" b="1" dirty="0" smtClean="0">
                <a:solidFill>
                  <a:prstClr val="black"/>
                </a:solidFill>
                <a:latin typeface="Arial Narrow" pitchFamily="34" charset="0"/>
                <a:cs typeface="B Titr" pitchFamily="2" charset="-78"/>
              </a:rPr>
              <a:t>  </a:t>
            </a:r>
            <a:r>
              <a:rPr lang="en-US" sz="2200" b="1" dirty="0" smtClean="0">
                <a:solidFill>
                  <a:srgbClr val="0070C0"/>
                </a:solidFill>
                <a:latin typeface="Arial Narrow" pitchFamily="34" charset="0"/>
                <a:cs typeface="B Titr" pitchFamily="2" charset="-78"/>
              </a:rPr>
              <a:t>275 </a:t>
            </a:r>
            <a:r>
              <a:rPr lang="en-US" sz="2200" b="1" dirty="0">
                <a:solidFill>
                  <a:srgbClr val="0070C0"/>
                </a:solidFill>
                <a:latin typeface="Arial Narrow" pitchFamily="34" charset="0"/>
                <a:cs typeface="B Titr" pitchFamily="2" charset="-78"/>
              </a:rPr>
              <a:t>gr</a:t>
            </a:r>
          </a:p>
          <a:p>
            <a:pPr lvl="0">
              <a:lnSpc>
                <a:spcPct val="150000"/>
              </a:lnSpc>
            </a:pPr>
            <a:r>
              <a:rPr lang="en-US" sz="2200" b="1" dirty="0">
                <a:solidFill>
                  <a:srgbClr val="0070C0"/>
                </a:solidFill>
                <a:latin typeface="Arial Narrow" pitchFamily="34" charset="0"/>
                <a:cs typeface="B Titr" pitchFamily="2" charset="-78"/>
              </a:rPr>
              <a:t>Pro:</a:t>
            </a:r>
            <a:r>
              <a:rPr lang="en-US" sz="2200" b="1" dirty="0">
                <a:solidFill>
                  <a:srgbClr val="C00000"/>
                </a:solidFill>
                <a:latin typeface="Arial Narrow" pitchFamily="34" charset="0"/>
                <a:cs typeface="B Titr" pitchFamily="2" charset="-78"/>
              </a:rPr>
              <a:t> </a:t>
            </a:r>
            <a:r>
              <a:rPr lang="en-US" sz="2200" b="1" dirty="0" smtClean="0">
                <a:solidFill>
                  <a:prstClr val="black"/>
                </a:solidFill>
                <a:latin typeface="Arial Narrow" pitchFamily="34" charset="0"/>
                <a:cs typeface="B Titr" pitchFamily="2" charset="-78"/>
              </a:rPr>
              <a:t>15%                   300 </a:t>
            </a:r>
            <a:r>
              <a:rPr lang="en-US" sz="2200" b="1" dirty="0">
                <a:solidFill>
                  <a:prstClr val="black"/>
                </a:solidFill>
                <a:latin typeface="Arial Narrow" pitchFamily="34" charset="0"/>
                <a:cs typeface="B Titr" pitchFamily="2" charset="-78"/>
              </a:rPr>
              <a:t>kcal               </a:t>
            </a:r>
            <a:r>
              <a:rPr lang="en-US" sz="2200" b="1" dirty="0" smtClean="0">
                <a:solidFill>
                  <a:prstClr val="black"/>
                </a:solidFill>
                <a:latin typeface="Arial Narrow" pitchFamily="34" charset="0"/>
                <a:cs typeface="B Titr" pitchFamily="2" charset="-78"/>
              </a:rPr>
              <a:t>    </a:t>
            </a:r>
            <a:r>
              <a:rPr lang="en-US" sz="2200" b="1" dirty="0" smtClean="0">
                <a:solidFill>
                  <a:srgbClr val="0070C0"/>
                </a:solidFill>
                <a:latin typeface="Arial Narrow" pitchFamily="34" charset="0"/>
                <a:cs typeface="B Titr" pitchFamily="2" charset="-78"/>
              </a:rPr>
              <a:t>75 </a:t>
            </a:r>
            <a:r>
              <a:rPr lang="en-US" sz="2200" b="1" dirty="0">
                <a:solidFill>
                  <a:srgbClr val="0070C0"/>
                </a:solidFill>
                <a:latin typeface="Arial Narrow" pitchFamily="34" charset="0"/>
                <a:cs typeface="B Titr" pitchFamily="2" charset="-78"/>
              </a:rPr>
              <a:t>gr</a:t>
            </a:r>
          </a:p>
          <a:p>
            <a:pPr lvl="0">
              <a:lnSpc>
                <a:spcPct val="150000"/>
              </a:lnSpc>
            </a:pPr>
            <a:r>
              <a:rPr lang="en-US" sz="2200" b="1" dirty="0">
                <a:solidFill>
                  <a:srgbClr val="0070C0"/>
                </a:solidFill>
                <a:latin typeface="Arial Narrow" pitchFamily="34" charset="0"/>
                <a:cs typeface="B Titr" pitchFamily="2" charset="-78"/>
              </a:rPr>
              <a:t>Fat:</a:t>
            </a:r>
            <a:r>
              <a:rPr lang="en-US" sz="2200" b="1" dirty="0">
                <a:solidFill>
                  <a:srgbClr val="C00000"/>
                </a:solidFill>
                <a:latin typeface="Arial Narrow" pitchFamily="34" charset="0"/>
                <a:cs typeface="B Titr" pitchFamily="2" charset="-78"/>
              </a:rPr>
              <a:t> </a:t>
            </a:r>
            <a:r>
              <a:rPr lang="en-US" sz="2200" b="1" dirty="0" smtClean="0">
                <a:solidFill>
                  <a:prstClr val="black"/>
                </a:solidFill>
                <a:latin typeface="Arial Narrow" pitchFamily="34" charset="0"/>
                <a:cs typeface="B Titr" pitchFamily="2" charset="-78"/>
              </a:rPr>
              <a:t>30% </a:t>
            </a:r>
            <a:r>
              <a:rPr lang="en-US" sz="2200" b="1" dirty="0" smtClean="0">
                <a:solidFill>
                  <a:srgbClr val="C00000"/>
                </a:solidFill>
                <a:latin typeface="Arial Narrow" pitchFamily="34" charset="0"/>
                <a:cs typeface="B Titr" pitchFamily="2" charset="-78"/>
              </a:rPr>
              <a:t>                  </a:t>
            </a:r>
            <a:r>
              <a:rPr lang="en-US" sz="2200" b="1" dirty="0" smtClean="0">
                <a:solidFill>
                  <a:prstClr val="black"/>
                </a:solidFill>
                <a:latin typeface="Arial Narrow" pitchFamily="34" charset="0"/>
                <a:cs typeface="B Titr" pitchFamily="2" charset="-78"/>
              </a:rPr>
              <a:t>600 </a:t>
            </a:r>
            <a:r>
              <a:rPr lang="en-US" sz="2200" b="1" dirty="0">
                <a:solidFill>
                  <a:prstClr val="black"/>
                </a:solidFill>
                <a:latin typeface="Arial Narrow" pitchFamily="34" charset="0"/>
                <a:cs typeface="B Titr" pitchFamily="2" charset="-78"/>
              </a:rPr>
              <a:t>kcal </a:t>
            </a:r>
            <a:r>
              <a:rPr lang="en-US" sz="2200" b="1" dirty="0">
                <a:solidFill>
                  <a:srgbClr val="C00000"/>
                </a:solidFill>
                <a:latin typeface="Arial Narrow" pitchFamily="34" charset="0"/>
                <a:cs typeface="B Titr" pitchFamily="2" charset="-78"/>
              </a:rPr>
              <a:t>               </a:t>
            </a:r>
            <a:r>
              <a:rPr lang="en-US" sz="2200" b="1" dirty="0" smtClean="0">
                <a:solidFill>
                  <a:srgbClr val="C00000"/>
                </a:solidFill>
                <a:latin typeface="Arial Narrow" pitchFamily="34" charset="0"/>
                <a:cs typeface="B Titr" pitchFamily="2" charset="-78"/>
              </a:rPr>
              <a:t>   </a:t>
            </a:r>
            <a:r>
              <a:rPr lang="en-US" sz="2200" b="1" dirty="0" smtClean="0">
                <a:solidFill>
                  <a:srgbClr val="0070C0"/>
                </a:solidFill>
                <a:latin typeface="Arial Narrow" pitchFamily="34" charset="0"/>
                <a:cs typeface="B Titr" pitchFamily="2" charset="-78"/>
              </a:rPr>
              <a:t>67 gr</a:t>
            </a:r>
          </a:p>
          <a:p>
            <a:pPr lvl="0">
              <a:lnSpc>
                <a:spcPct val="150000"/>
              </a:lnSpc>
            </a:pPr>
            <a:r>
              <a:rPr lang="en-US" sz="2200" b="1" dirty="0" smtClean="0">
                <a:solidFill>
                  <a:srgbClr val="0070C0"/>
                </a:solidFill>
                <a:latin typeface="Arial Narrow" pitchFamily="34" charset="0"/>
                <a:cs typeface="B Titr" pitchFamily="2" charset="-78"/>
              </a:rPr>
              <a:t>SFA: </a:t>
            </a:r>
            <a:r>
              <a:rPr lang="en-US" sz="2200" b="1" dirty="0" smtClean="0">
                <a:solidFill>
                  <a:schemeClr val="tx1"/>
                </a:solidFill>
                <a:latin typeface="Arial Narrow" pitchFamily="34" charset="0"/>
                <a:cs typeface="B Titr" pitchFamily="2" charset="-78"/>
              </a:rPr>
              <a:t>7%</a:t>
            </a:r>
            <a:r>
              <a:rPr lang="en-US" sz="2200" b="1" dirty="0" smtClean="0">
                <a:solidFill>
                  <a:srgbClr val="0070C0"/>
                </a:solidFill>
                <a:latin typeface="Arial Narrow" pitchFamily="34" charset="0"/>
                <a:cs typeface="B Titr" pitchFamily="2" charset="-78"/>
              </a:rPr>
              <a:t>                   </a:t>
            </a:r>
            <a:r>
              <a:rPr lang="en-US" sz="2200" b="1" dirty="0" smtClean="0">
                <a:solidFill>
                  <a:schemeClr val="tx1"/>
                </a:solidFill>
                <a:latin typeface="Arial Narrow" pitchFamily="34" charset="0"/>
                <a:cs typeface="B Titr" pitchFamily="2" charset="-78"/>
              </a:rPr>
              <a:t>140 kcal                  </a:t>
            </a:r>
            <a:r>
              <a:rPr lang="en-US" sz="2200" b="1" dirty="0" smtClean="0">
                <a:solidFill>
                  <a:srgbClr val="0070C0"/>
                </a:solidFill>
                <a:latin typeface="Arial Narrow" pitchFamily="34" charset="0"/>
                <a:cs typeface="B Titr" pitchFamily="2" charset="-78"/>
              </a:rPr>
              <a:t>15.5 gr</a:t>
            </a:r>
            <a:endParaRPr lang="en-US" sz="2200" b="1" dirty="0">
              <a:solidFill>
                <a:srgbClr val="0070C0"/>
              </a:solidFill>
              <a:latin typeface="Arial Narrow" pitchFamily="34" charset="0"/>
              <a:cs typeface="B Titr" pitchFamily="2" charset="-78"/>
            </a:endParaRPr>
          </a:p>
          <a:p>
            <a:pPr>
              <a:lnSpc>
                <a:spcPct val="150000"/>
              </a:lnSpc>
            </a:pPr>
            <a:r>
              <a:rPr lang="en-US" sz="2200" b="1" dirty="0" err="1" smtClean="0">
                <a:solidFill>
                  <a:srgbClr val="0070C0"/>
                </a:solidFill>
                <a:latin typeface="Arial Narrow" pitchFamily="34" charset="0"/>
              </a:rPr>
              <a:t>Chol</a:t>
            </a:r>
            <a:r>
              <a:rPr lang="en-US" sz="2200" b="1" dirty="0" smtClean="0">
                <a:solidFill>
                  <a:srgbClr val="0070C0"/>
                </a:solidFill>
                <a:latin typeface="Arial Narrow" pitchFamily="34" charset="0"/>
              </a:rPr>
              <a:t>:</a:t>
            </a:r>
            <a:r>
              <a:rPr lang="en-US" sz="2200" dirty="0" smtClean="0">
                <a:solidFill>
                  <a:srgbClr val="0070C0"/>
                </a:solidFill>
                <a:latin typeface="Arial Narrow" pitchFamily="34" charset="0"/>
              </a:rPr>
              <a:t> </a:t>
            </a:r>
            <a:r>
              <a:rPr lang="en-US" sz="2200" b="1" dirty="0" smtClean="0">
                <a:solidFill>
                  <a:schemeClr val="tx1"/>
                </a:solidFill>
                <a:latin typeface="Arial Narrow" pitchFamily="34" charset="0"/>
              </a:rPr>
              <a:t>200 mg</a:t>
            </a:r>
            <a:endParaRPr lang="en-US" sz="2200" b="1" dirty="0">
              <a:solidFill>
                <a:schemeClr val="tx1"/>
              </a:solidFill>
              <a:latin typeface="Arial Narrow" pitchFamily="34" charset="0"/>
            </a:endParaRPr>
          </a:p>
          <a:p>
            <a:pPr>
              <a:lnSpc>
                <a:spcPct val="150000"/>
              </a:lnSpc>
            </a:pPr>
            <a:r>
              <a:rPr lang="en-US" sz="2200" b="1" dirty="0" smtClean="0">
                <a:solidFill>
                  <a:srgbClr val="0070C0"/>
                </a:solidFill>
                <a:latin typeface="Arial Narrow" pitchFamily="34" charset="0"/>
              </a:rPr>
              <a:t>Soluble Fiber &gt; </a:t>
            </a:r>
            <a:r>
              <a:rPr lang="en-US" sz="2200" b="1" dirty="0" smtClean="0">
                <a:solidFill>
                  <a:schemeClr val="tx1"/>
                </a:solidFill>
                <a:latin typeface="Arial Narrow" pitchFamily="34" charset="0"/>
              </a:rPr>
              <a:t>10 gr</a:t>
            </a:r>
          </a:p>
        </p:txBody>
      </p:sp>
      <p:cxnSp>
        <p:nvCxnSpPr>
          <p:cNvPr id="9" name="Straight Arrow Connector 8"/>
          <p:cNvCxnSpPr/>
          <p:nvPr/>
        </p:nvCxnSpPr>
        <p:spPr>
          <a:xfrm>
            <a:off x="4108794" y="2204864"/>
            <a:ext cx="82324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80982" y="3356992"/>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03554" y="3969903"/>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93775" y="450912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43415" y="337169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90005" y="396689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90005" y="450912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90005" y="5093871"/>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793775" y="5093871"/>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91377" y="1743199"/>
            <a:ext cx="800219" cy="461665"/>
          </a:xfrm>
          <a:prstGeom prst="rect">
            <a:avLst/>
          </a:prstGeom>
        </p:spPr>
        <p:txBody>
          <a:bodyPr wrap="none">
            <a:spAutoFit/>
          </a:bodyPr>
          <a:lstStyle/>
          <a:p>
            <a:r>
              <a:rPr lang="en-US" sz="2400" b="1" dirty="0">
                <a:solidFill>
                  <a:prstClr val="black"/>
                </a:solidFill>
                <a:cs typeface="B Titr" pitchFamily="2" charset="-78"/>
              </a:rPr>
              <a:t>W</a:t>
            </a:r>
            <a:r>
              <a:rPr lang="fa-IR" sz="2400" b="1" dirty="0">
                <a:solidFill>
                  <a:prstClr val="black"/>
                </a:solidFill>
                <a:cs typeface="B Titr" pitchFamily="2" charset="-78"/>
              </a:rPr>
              <a:t>  ↓</a:t>
            </a:r>
            <a:endParaRPr lang="fa-IR" dirty="0"/>
          </a:p>
        </p:txBody>
      </p:sp>
    </p:spTree>
    <p:extLst>
      <p:ext uri="{BB962C8B-B14F-4D97-AF65-F5344CB8AC3E}">
        <p14:creationId xmlns:p14="http://schemas.microsoft.com/office/powerpoint/2010/main" xmlns="" val="2448533996"/>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172400" cy="1069514"/>
          </a:xfrm>
        </p:spPr>
        <p:txBody>
          <a:bodyPr>
            <a:noAutofit/>
          </a:bodyPr>
          <a:lstStyle/>
          <a:p>
            <a:r>
              <a:rPr lang="en-US" sz="2800" dirty="0"/>
              <a:t>Targets of lifestyle therapies and rationale for</a:t>
            </a:r>
            <a:br>
              <a:rPr lang="en-US" sz="2800" dirty="0"/>
            </a:br>
            <a:r>
              <a:rPr lang="en-US" sz="2800" dirty="0"/>
              <a:t>their use</a:t>
            </a:r>
            <a:br>
              <a:rPr lang="en-US" sz="2800" dirty="0"/>
            </a:br>
            <a:endParaRPr lang="en-US" sz="2800" dirty="0"/>
          </a:p>
        </p:txBody>
      </p:sp>
      <p:sp>
        <p:nvSpPr>
          <p:cNvPr id="4" name="Content Placeholder 3"/>
          <p:cNvSpPr>
            <a:spLocks noGrp="1"/>
          </p:cNvSpPr>
          <p:nvPr>
            <p:ph idx="10"/>
          </p:nvPr>
        </p:nvSpPr>
        <p:spPr>
          <a:xfrm>
            <a:off x="467544" y="1772816"/>
            <a:ext cx="8229600" cy="4104456"/>
          </a:xfrm>
        </p:spPr>
        <p:txBody>
          <a:bodyPr>
            <a:normAutofit fontScale="92500" lnSpcReduction="10000"/>
          </a:bodyPr>
          <a:lstStyle/>
          <a:p>
            <a:pPr marL="285750" indent="-285750">
              <a:buFont typeface="Arial" panose="020B0604020202020204" pitchFamily="34" charset="0"/>
              <a:buChar char="•"/>
            </a:pPr>
            <a:r>
              <a:rPr lang="en-US" sz="2800" dirty="0"/>
              <a:t>The targets of lifestyle therapies will principally </a:t>
            </a:r>
            <a:r>
              <a:rPr lang="en-US" sz="2800" dirty="0" smtClean="0"/>
              <a:t>be levels </a:t>
            </a:r>
            <a:r>
              <a:rPr lang="en-US" sz="2800" dirty="0"/>
              <a:t>of </a:t>
            </a:r>
            <a:r>
              <a:rPr lang="en-US" sz="2800" dirty="0" err="1"/>
              <a:t>atherogenic</a:t>
            </a:r>
            <a:r>
              <a:rPr lang="en-US" sz="2800" dirty="0"/>
              <a:t> cholesterol, which include LDL-C </a:t>
            </a:r>
            <a:r>
              <a:rPr lang="en-US" sz="2800" dirty="0" smtClean="0"/>
              <a:t>and non-HDL-C.</a:t>
            </a:r>
          </a:p>
          <a:p>
            <a:pPr marL="285750" indent="-285750">
              <a:buFont typeface="Arial" panose="020B0604020202020204" pitchFamily="34" charset="0"/>
              <a:buChar char="•"/>
            </a:pPr>
            <a:r>
              <a:rPr lang="en-US" sz="2800" dirty="0"/>
              <a:t>The TG level per se is not a recommended target of therapy</a:t>
            </a:r>
            <a:r>
              <a:rPr lang="en-US" sz="2800" dirty="0" smtClean="0"/>
              <a:t>, exp. when </a:t>
            </a:r>
            <a:r>
              <a:rPr lang="en-US" sz="2800" dirty="0"/>
              <a:t>very high </a:t>
            </a:r>
            <a:r>
              <a:rPr lang="en-US" sz="2800" dirty="0" smtClean="0"/>
              <a:t>(≥500 </a:t>
            </a:r>
            <a:r>
              <a:rPr lang="en-US" sz="2800" dirty="0"/>
              <a:t>mg/</a:t>
            </a:r>
            <a:r>
              <a:rPr lang="en-US" sz="2800" dirty="0" err="1"/>
              <a:t>dL</a:t>
            </a:r>
            <a:r>
              <a:rPr lang="en-US" sz="2800" dirty="0" smtClean="0"/>
              <a:t>).</a:t>
            </a:r>
          </a:p>
          <a:p>
            <a:pPr marL="285750" indent="-285750">
              <a:buFont typeface="Arial" panose="020B0604020202020204" pitchFamily="34" charset="0"/>
              <a:buChar char="•"/>
            </a:pPr>
            <a:r>
              <a:rPr lang="en-US" sz="2800" dirty="0"/>
              <a:t>Additional targets of lifestyle interventions </a:t>
            </a:r>
            <a:r>
              <a:rPr lang="en-US" sz="2800" dirty="0" smtClean="0"/>
              <a:t>include:</a:t>
            </a:r>
          </a:p>
          <a:p>
            <a:pPr marL="514350" indent="-514350">
              <a:buFont typeface="+mj-lt"/>
              <a:buAutoNum type="arabicPeriod"/>
            </a:pPr>
            <a:r>
              <a:rPr lang="en-US" sz="2800" dirty="0" smtClean="0"/>
              <a:t> excess </a:t>
            </a:r>
            <a:r>
              <a:rPr lang="en-US" sz="2800" dirty="0"/>
              <a:t>adiposity for those who are overweight or </a:t>
            </a:r>
            <a:r>
              <a:rPr lang="en-US" sz="2800" dirty="0" smtClean="0"/>
              <a:t>obese</a:t>
            </a:r>
          </a:p>
          <a:p>
            <a:pPr marL="514350" indent="-514350">
              <a:buFont typeface="+mj-lt"/>
              <a:buAutoNum type="arabicPeriod"/>
            </a:pPr>
            <a:r>
              <a:rPr lang="en-US" sz="2800" dirty="0" smtClean="0"/>
              <a:t>other </a:t>
            </a:r>
            <a:r>
              <a:rPr lang="en-US" sz="2800" dirty="0"/>
              <a:t>ASCVD risk factors, such </a:t>
            </a:r>
            <a:r>
              <a:rPr lang="en-US" sz="2800" dirty="0" smtClean="0"/>
              <a:t>HTN, </a:t>
            </a:r>
            <a:r>
              <a:rPr lang="en-US" sz="2800" dirty="0"/>
              <a:t>hyperglycemia (and diabetes), and smoking</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000" dirty="0" smtClean="0"/>
          </a:p>
          <a:p>
            <a:endParaRPr lang="en-US" dirty="0"/>
          </a:p>
        </p:txBody>
      </p:sp>
      <p:sp>
        <p:nvSpPr>
          <p:cNvPr id="3" name="Rectangle 2"/>
          <p:cNvSpPr/>
          <p:nvPr/>
        </p:nvSpPr>
        <p:spPr>
          <a:xfrm>
            <a:off x="611560" y="6095037"/>
            <a:ext cx="8316416" cy="584775"/>
          </a:xfrm>
          <a:prstGeom prst="rect">
            <a:avLst/>
          </a:prstGeom>
        </p:spPr>
        <p:txBody>
          <a:bodyPr wrap="square">
            <a:spAutoFit/>
          </a:bodyPr>
          <a:lstStyle/>
          <a:p>
            <a:r>
              <a:rPr lang="en-US" sz="1600" dirty="0"/>
              <a:t>National Lipid Association Recommendations for Patient-Centered Management of Dyslipidemia: Part 2</a:t>
            </a:r>
            <a:r>
              <a:rPr lang="en-US" sz="1400" dirty="0"/>
              <a:t>, </a:t>
            </a:r>
            <a:r>
              <a:rPr lang="en-US" sz="1600" dirty="0"/>
              <a:t>Journal of Clinical </a:t>
            </a:r>
            <a:r>
              <a:rPr lang="en-US" sz="1600" dirty="0" err="1"/>
              <a:t>Lipidology</a:t>
            </a:r>
            <a:r>
              <a:rPr lang="en-US" sz="1600" dirty="0"/>
              <a:t> (2015)</a:t>
            </a:r>
          </a:p>
        </p:txBody>
      </p:sp>
    </p:spTree>
    <p:extLst>
      <p:ext uri="{BB962C8B-B14F-4D97-AF65-F5344CB8AC3E}">
        <p14:creationId xmlns:p14="http://schemas.microsoft.com/office/powerpoint/2010/main" xmlns="" val="2403486342"/>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0" y="188640"/>
            <a:ext cx="9144000" cy="6669360"/>
          </a:xfrm>
        </p:spPr>
        <p:txBody>
          <a:bodyPr/>
          <a:lstStyle/>
          <a:p>
            <a:pPr algn="ctr" rtl="1"/>
            <a:r>
              <a:rPr lang="fa-IR" sz="3000" b="1" dirty="0">
                <a:solidFill>
                  <a:srgbClr val="C00000"/>
                </a:solidFill>
                <a:cs typeface="B Titr" pitchFamily="2" charset="-78"/>
              </a:rPr>
              <a:t>فهرست جانشینی برای محاسبه تقریبی اجزای رژیم </a:t>
            </a:r>
            <a:r>
              <a:rPr lang="en-US" sz="2800" b="1" dirty="0" smtClean="0">
                <a:solidFill>
                  <a:srgbClr val="C00000"/>
                </a:solidFill>
                <a:cs typeface="B Titr" pitchFamily="2" charset="-78"/>
              </a:rPr>
              <a:t>TLC</a:t>
            </a:r>
            <a:r>
              <a:rPr lang="fa-IR" sz="2800" b="1" dirty="0" smtClean="0">
                <a:solidFill>
                  <a:srgbClr val="C00000"/>
                </a:solidFill>
                <a:cs typeface="B Titr" pitchFamily="2" charset="-78"/>
              </a:rPr>
              <a:t> </a:t>
            </a:r>
          </a:p>
          <a:p>
            <a:pPr algn="ctr" rtl="1"/>
            <a:endParaRPr lang="fa-IR" sz="2800" b="1" dirty="0">
              <a:solidFill>
                <a:srgbClr val="C00000"/>
              </a:solidFill>
              <a:cs typeface="B Titr"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xmlns="" val="888913064"/>
              </p:ext>
            </p:extLst>
          </p:nvPr>
        </p:nvGraphicFramePr>
        <p:xfrm>
          <a:off x="251524" y="908718"/>
          <a:ext cx="8712963" cy="4705342"/>
        </p:xfrm>
        <a:graphic>
          <a:graphicData uri="http://schemas.openxmlformats.org/drawingml/2006/table">
            <a:tbl>
              <a:tblPr rtl="1" firstRow="1" bandRow="1">
                <a:tableStyleId>{5C22544A-7EE6-4342-B048-85BDC9FD1C3A}</a:tableStyleId>
              </a:tblPr>
              <a:tblGrid>
                <a:gridCol w="2449439"/>
                <a:gridCol w="910588"/>
                <a:gridCol w="1000928"/>
                <a:gridCol w="1009876"/>
                <a:gridCol w="1063990"/>
                <a:gridCol w="1104466"/>
                <a:gridCol w="1173676"/>
              </a:tblGrid>
              <a:tr h="407376">
                <a:tc>
                  <a:txBody>
                    <a:bodyPr/>
                    <a:lstStyle/>
                    <a:p>
                      <a:pPr algn="r" rtl="1"/>
                      <a:r>
                        <a:rPr lang="fa-IR" sz="2000" baseline="0" dirty="0" smtClean="0">
                          <a:solidFill>
                            <a:srgbClr val="FFFF00"/>
                          </a:solidFill>
                          <a:latin typeface="Times New Roman" pitchFamily="18" charset="0"/>
                          <a:cs typeface="B Mitra" pitchFamily="2" charset="-78"/>
                        </a:rPr>
                        <a:t>گروه غذایی</a:t>
                      </a:r>
                      <a:endParaRPr lang="en-US" sz="2000" baseline="0" dirty="0">
                        <a:solidFill>
                          <a:srgbClr val="FFFF00"/>
                        </a:solidFill>
                        <a:latin typeface="Times New Roman" pitchFamily="18" charset="0"/>
                        <a:cs typeface="B Mitra" pitchFamily="2" charset="-78"/>
                      </a:endParaRPr>
                    </a:p>
                  </a:txBody>
                  <a:tcPr/>
                </a:tc>
                <a:tc>
                  <a:txBody>
                    <a:bodyPr/>
                    <a:lstStyle/>
                    <a:p>
                      <a:pPr algn="ctr" rtl="1"/>
                      <a:r>
                        <a:rPr lang="en-US" sz="2000" baseline="0" dirty="0" smtClean="0">
                          <a:solidFill>
                            <a:srgbClr val="FFFF00"/>
                          </a:solidFill>
                          <a:latin typeface="Times New Roman" pitchFamily="18" charset="0"/>
                          <a:cs typeface="B Mitra" pitchFamily="2" charset="-78"/>
                        </a:rPr>
                        <a:t>CHO</a:t>
                      </a:r>
                      <a:endParaRPr lang="en-US" sz="2000" baseline="0" dirty="0">
                        <a:solidFill>
                          <a:srgbClr val="FFFF00"/>
                        </a:solidFill>
                        <a:latin typeface="Times New Roman" pitchFamily="18" charset="0"/>
                        <a:cs typeface="B Mitra" pitchFamily="2" charset="-78"/>
                      </a:endParaRPr>
                    </a:p>
                  </a:txBody>
                  <a:tcPr/>
                </a:tc>
                <a:tc>
                  <a:txBody>
                    <a:bodyPr/>
                    <a:lstStyle/>
                    <a:p>
                      <a:pPr algn="ctr" rtl="1"/>
                      <a:r>
                        <a:rPr lang="en-US" sz="2000" baseline="0" dirty="0" smtClean="0">
                          <a:solidFill>
                            <a:srgbClr val="FFFF00"/>
                          </a:solidFill>
                          <a:latin typeface="Times New Roman" pitchFamily="18" charset="0"/>
                          <a:cs typeface="B Mitra" pitchFamily="2" charset="-78"/>
                        </a:rPr>
                        <a:t>Pro</a:t>
                      </a:r>
                      <a:endParaRPr lang="en-US" sz="2000" baseline="0" dirty="0">
                        <a:solidFill>
                          <a:srgbClr val="FFFF00"/>
                        </a:solidFill>
                        <a:latin typeface="Times New Roman" pitchFamily="18" charset="0"/>
                        <a:cs typeface="B Mitra" pitchFamily="2" charset="-78"/>
                      </a:endParaRPr>
                    </a:p>
                  </a:txBody>
                  <a:tcPr/>
                </a:tc>
                <a:tc>
                  <a:txBody>
                    <a:bodyPr/>
                    <a:lstStyle/>
                    <a:p>
                      <a:pPr algn="ctr" rtl="1"/>
                      <a:r>
                        <a:rPr lang="en-US" sz="2000" baseline="0" dirty="0" smtClean="0">
                          <a:solidFill>
                            <a:srgbClr val="FFFF00"/>
                          </a:solidFill>
                          <a:latin typeface="Times New Roman" pitchFamily="18" charset="0"/>
                          <a:cs typeface="B Mitra" pitchFamily="2" charset="-78"/>
                        </a:rPr>
                        <a:t>Fat</a:t>
                      </a:r>
                      <a:endParaRPr lang="en-US" sz="2000" baseline="0" dirty="0">
                        <a:solidFill>
                          <a:srgbClr val="FFFF00"/>
                        </a:solidFill>
                        <a:latin typeface="Times New Roman" pitchFamily="18" charset="0"/>
                        <a:cs typeface="B Mitra" pitchFamily="2" charset="-78"/>
                      </a:endParaRPr>
                    </a:p>
                  </a:txBody>
                  <a:tcPr/>
                </a:tc>
                <a:tc>
                  <a:txBody>
                    <a:bodyPr/>
                    <a:lstStyle/>
                    <a:p>
                      <a:pPr algn="ctr" rtl="1"/>
                      <a:r>
                        <a:rPr lang="en-US" sz="2000" baseline="0" dirty="0" smtClean="0">
                          <a:solidFill>
                            <a:srgbClr val="FFFF00"/>
                          </a:solidFill>
                          <a:latin typeface="Times New Roman" pitchFamily="18" charset="0"/>
                          <a:cs typeface="B Mitra" pitchFamily="2" charset="-78"/>
                        </a:rPr>
                        <a:t>SFA</a:t>
                      </a:r>
                      <a:endParaRPr lang="en-US" sz="2000" baseline="0" dirty="0">
                        <a:solidFill>
                          <a:srgbClr val="FFFF00"/>
                        </a:solidFill>
                        <a:latin typeface="Times New Roman" pitchFamily="18" charset="0"/>
                        <a:cs typeface="B Mitra" pitchFamily="2" charset="-78"/>
                      </a:endParaRPr>
                    </a:p>
                  </a:txBody>
                  <a:tcPr/>
                </a:tc>
                <a:tc>
                  <a:txBody>
                    <a:bodyPr/>
                    <a:lstStyle/>
                    <a:p>
                      <a:pPr algn="ctr" rtl="1"/>
                      <a:r>
                        <a:rPr lang="fa-IR" sz="2000" baseline="0" dirty="0" smtClean="0">
                          <a:solidFill>
                            <a:srgbClr val="FFFF00"/>
                          </a:solidFill>
                          <a:latin typeface="Times New Roman" pitchFamily="18" charset="0"/>
                          <a:cs typeface="B Mitra" pitchFamily="2" charset="-78"/>
                        </a:rPr>
                        <a:t>کلسترول</a:t>
                      </a:r>
                      <a:endParaRPr lang="en-US" sz="2000" baseline="0" dirty="0">
                        <a:solidFill>
                          <a:srgbClr val="FFFF00"/>
                        </a:solidFill>
                        <a:latin typeface="Times New Roman" pitchFamily="18" charset="0"/>
                        <a:cs typeface="B Mitra" pitchFamily="2" charset="-78"/>
                      </a:endParaRPr>
                    </a:p>
                  </a:txBody>
                  <a:tcPr/>
                </a:tc>
                <a:tc>
                  <a:txBody>
                    <a:bodyPr/>
                    <a:lstStyle/>
                    <a:p>
                      <a:pPr algn="ctr" rtl="1"/>
                      <a:r>
                        <a:rPr lang="fa-IR" sz="2000" baseline="0" dirty="0" smtClean="0">
                          <a:solidFill>
                            <a:srgbClr val="FFFF00"/>
                          </a:solidFill>
                          <a:latin typeface="Times New Roman" pitchFamily="18" charset="0"/>
                          <a:cs typeface="B Mitra" pitchFamily="2" charset="-78"/>
                        </a:rPr>
                        <a:t>فیبر محلول</a:t>
                      </a:r>
                      <a:endParaRPr lang="en-US" sz="2000" baseline="0" dirty="0">
                        <a:solidFill>
                          <a:srgbClr val="FFFF00"/>
                        </a:solidFill>
                        <a:latin typeface="Times New Roman" pitchFamily="18" charset="0"/>
                        <a:cs typeface="B Mitra" pitchFamily="2" charset="-78"/>
                      </a:endParaRPr>
                    </a:p>
                  </a:txBody>
                  <a:tcPr/>
                </a:tc>
              </a:tr>
              <a:tr h="384714">
                <a:tc>
                  <a:txBody>
                    <a:bodyPr/>
                    <a:lstStyle/>
                    <a:p>
                      <a:pPr algn="r" rtl="1"/>
                      <a:r>
                        <a:rPr lang="fa-IR" b="1" baseline="0" dirty="0" smtClean="0">
                          <a:latin typeface="Times New Roman" pitchFamily="18" charset="0"/>
                          <a:cs typeface="B Mitra" pitchFamily="2" charset="-78"/>
                        </a:rPr>
                        <a:t>شیر کم چرب (2%&gt;)</a:t>
                      </a:r>
                      <a:endParaRPr lang="en-US" b="1" baseline="0" dirty="0">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12</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8</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5</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2.5</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20</a:t>
                      </a:r>
                      <a:endParaRPr lang="en-US" baseline="0" dirty="0">
                        <a:solidFill>
                          <a:schemeClr val="tx1"/>
                        </a:solidFill>
                        <a:latin typeface="Times New Roman" pitchFamily="18" charset="0"/>
                        <a:cs typeface="B Mitra" pitchFamily="2" charset="-78"/>
                      </a:endParaRPr>
                    </a:p>
                  </a:txBody>
                  <a:tcPr/>
                </a:tc>
                <a:tc>
                  <a:txBody>
                    <a:bodyPr/>
                    <a:lstStyle/>
                    <a:p>
                      <a:pPr algn="ctr" rtl="1"/>
                      <a:r>
                        <a:rPr lang="fa-IR"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r>
              <a:tr h="288032">
                <a:tc>
                  <a:txBody>
                    <a:bodyPr/>
                    <a:lstStyle/>
                    <a:p>
                      <a:pPr algn="r" rtl="1"/>
                      <a:r>
                        <a:rPr lang="fa-IR" b="1" baseline="0" dirty="0" smtClean="0">
                          <a:latin typeface="Times New Roman" pitchFamily="18" charset="0"/>
                          <a:cs typeface="B Mitra" pitchFamily="2" charset="-78"/>
                        </a:rPr>
                        <a:t>شیر کم چرب (1%)</a:t>
                      </a:r>
                      <a:endParaRPr lang="en-US" b="1" baseline="0" dirty="0">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12</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8</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3</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1.5</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12</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r>
              <a:tr h="354320">
                <a:tc>
                  <a:txBody>
                    <a:bodyPr/>
                    <a:lstStyle/>
                    <a:p>
                      <a:pPr algn="r" rtl="1"/>
                      <a:r>
                        <a:rPr lang="fa-IR" b="1" baseline="0" dirty="0" smtClean="0">
                          <a:latin typeface="Times New Roman" pitchFamily="18" charset="0"/>
                          <a:cs typeface="B Mitra" pitchFamily="2" charset="-78"/>
                        </a:rPr>
                        <a:t>ماست معمولی (کامل)</a:t>
                      </a:r>
                      <a:endParaRPr lang="en-US" b="1" baseline="0" dirty="0">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12</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8</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8</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5</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32</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r>
              <a:tr h="348600">
                <a:tc>
                  <a:txBody>
                    <a:bodyPr/>
                    <a:lstStyle/>
                    <a:p>
                      <a:pPr algn="r" rtl="1"/>
                      <a:r>
                        <a:rPr lang="fa-IR" b="1" baseline="0" dirty="0" smtClean="0">
                          <a:latin typeface="Times New Roman" pitchFamily="18" charset="0"/>
                          <a:cs typeface="B Mitra" pitchFamily="2" charset="-78"/>
                        </a:rPr>
                        <a:t>ماست کم چرب</a:t>
                      </a:r>
                      <a:r>
                        <a:rPr lang="en-US" b="1" baseline="0" dirty="0" smtClean="0">
                          <a:latin typeface="Times New Roman" pitchFamily="18" charset="0"/>
                          <a:cs typeface="B Mitra" pitchFamily="2" charset="-78"/>
                        </a:rPr>
                        <a:t> </a:t>
                      </a:r>
                      <a:r>
                        <a:rPr lang="fa-IR" b="1" baseline="0" dirty="0" smtClean="0">
                          <a:latin typeface="Times New Roman" pitchFamily="18" charset="0"/>
                          <a:cs typeface="B Mitra" pitchFamily="2" charset="-78"/>
                        </a:rPr>
                        <a:t>(2-1%) </a:t>
                      </a:r>
                      <a:endParaRPr lang="en-US" b="1" baseline="0" dirty="0">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12</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8</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4</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2.5</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15</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r>
              <a:tr h="342880">
                <a:tc>
                  <a:txBody>
                    <a:bodyPr/>
                    <a:lstStyle/>
                    <a:p>
                      <a:pPr algn="r" rtl="1"/>
                      <a:r>
                        <a:rPr lang="fa-IR" b="1" baseline="0" dirty="0" smtClean="0">
                          <a:latin typeface="Times New Roman" pitchFamily="18" charset="0"/>
                          <a:cs typeface="B Mitra" pitchFamily="2" charset="-78"/>
                        </a:rPr>
                        <a:t>سبزی های با فیبر بالا </a:t>
                      </a:r>
                      <a:endParaRPr lang="en-US" b="1" baseline="0" dirty="0">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5</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2</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1</a:t>
                      </a:r>
                      <a:endParaRPr lang="en-US" baseline="0" dirty="0">
                        <a:solidFill>
                          <a:schemeClr val="tx1"/>
                        </a:solidFill>
                        <a:latin typeface="Times New Roman" pitchFamily="18" charset="0"/>
                        <a:cs typeface="B Mitra" pitchFamily="2" charset="-78"/>
                      </a:endParaRPr>
                    </a:p>
                  </a:txBody>
                  <a:tcPr/>
                </a:tc>
              </a:tr>
              <a:tr h="337160">
                <a:tc>
                  <a:txBody>
                    <a:bodyPr/>
                    <a:lstStyle/>
                    <a:p>
                      <a:pPr algn="r" rtl="1"/>
                      <a:r>
                        <a:rPr lang="fa-IR" b="1" baseline="0" dirty="0" smtClean="0">
                          <a:latin typeface="Times New Roman" pitchFamily="18" charset="0"/>
                          <a:cs typeface="B Mitra" pitchFamily="2" charset="-78"/>
                        </a:rPr>
                        <a:t>سبزی های دیگر</a:t>
                      </a:r>
                      <a:endParaRPr lang="en-US" b="1" baseline="0" dirty="0">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5</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2</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0.2</a:t>
                      </a:r>
                      <a:endParaRPr lang="en-US" baseline="0" dirty="0">
                        <a:solidFill>
                          <a:schemeClr val="tx1"/>
                        </a:solidFill>
                        <a:latin typeface="Times New Roman" pitchFamily="18" charset="0"/>
                        <a:cs typeface="B Mitra" pitchFamily="2" charset="-78"/>
                      </a:endParaRPr>
                    </a:p>
                  </a:txBody>
                  <a:tcPr/>
                </a:tc>
              </a:tr>
              <a:tr h="331440">
                <a:tc>
                  <a:txBody>
                    <a:bodyPr/>
                    <a:lstStyle/>
                    <a:p>
                      <a:pPr algn="r" rtl="1"/>
                      <a:r>
                        <a:rPr lang="fa-IR" b="1" baseline="0" dirty="0" smtClean="0">
                          <a:latin typeface="Times New Roman" pitchFamily="18" charset="0"/>
                          <a:cs typeface="B Mitra" pitchFamily="2" charset="-78"/>
                        </a:rPr>
                        <a:t>میوه های سفت</a:t>
                      </a:r>
                      <a:endParaRPr lang="en-US" b="1" baseline="0" dirty="0">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15</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1</a:t>
                      </a:r>
                      <a:endParaRPr lang="en-US" baseline="0" dirty="0">
                        <a:solidFill>
                          <a:schemeClr val="tx1"/>
                        </a:solidFill>
                        <a:latin typeface="Times New Roman" pitchFamily="18" charset="0"/>
                        <a:cs typeface="B Mitra" pitchFamily="2" charset="-78"/>
                      </a:endParaRPr>
                    </a:p>
                  </a:txBody>
                  <a:tcPr/>
                </a:tc>
              </a:tr>
              <a:tr h="325720">
                <a:tc>
                  <a:txBody>
                    <a:bodyPr/>
                    <a:lstStyle/>
                    <a:p>
                      <a:pPr algn="r" rtl="1"/>
                      <a:r>
                        <a:rPr lang="fa-IR" b="1" baseline="0" dirty="0" smtClean="0">
                          <a:latin typeface="Times New Roman" pitchFamily="18" charset="0"/>
                          <a:cs typeface="B Mitra" pitchFamily="2" charset="-78"/>
                        </a:rPr>
                        <a:t>میوه های آبکی</a:t>
                      </a:r>
                      <a:endParaRPr lang="en-US" b="1" baseline="0" dirty="0">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15</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0.3</a:t>
                      </a:r>
                      <a:endParaRPr lang="en-US" baseline="0" dirty="0">
                        <a:solidFill>
                          <a:schemeClr val="tx1"/>
                        </a:solidFill>
                        <a:latin typeface="Times New Roman" pitchFamily="18" charset="0"/>
                        <a:cs typeface="B Mitra" pitchFamily="2" charset="-78"/>
                      </a:endParaRPr>
                    </a:p>
                  </a:txBody>
                  <a:tcPr/>
                </a:tc>
              </a:tr>
              <a:tr h="46401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1" baseline="0" dirty="0" smtClean="0">
                          <a:latin typeface="Times New Roman" pitchFamily="18" charset="0"/>
                          <a:cs typeface="B Mitra" pitchFamily="2" charset="-78"/>
                        </a:rPr>
                        <a:t>گوشت قرمز بسیار کم چربی </a:t>
                      </a: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7</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3</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1.4</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25</a:t>
                      </a:r>
                      <a:endParaRPr lang="en-US" baseline="0" dirty="0">
                        <a:solidFill>
                          <a:schemeClr val="tx1"/>
                        </a:solidFill>
                        <a:latin typeface="Times New Roman" pitchFamily="18" charset="0"/>
                        <a:cs typeface="B Mitra" pitchFamily="2" charset="-78"/>
                      </a:endParaRPr>
                    </a:p>
                  </a:txBody>
                  <a:tcPr/>
                </a:tc>
                <a:tc>
                  <a:txBody>
                    <a:bodyPr/>
                    <a:lstStyle/>
                    <a:p>
                      <a:pPr algn="ctr" rtl="1"/>
                      <a:r>
                        <a:rPr lang="fa-IR"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r>
              <a:tr h="28803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1" baseline="0" dirty="0" smtClean="0">
                          <a:latin typeface="Times New Roman" pitchFamily="18" charset="0"/>
                          <a:cs typeface="B Mitra" pitchFamily="2" charset="-78"/>
                        </a:rPr>
                        <a:t>مرغ   </a:t>
                      </a:r>
                      <a:endParaRPr lang="en-US" b="1" baseline="0" dirty="0">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7</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3</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0.6</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25</a:t>
                      </a:r>
                      <a:endParaRPr lang="en-US" baseline="0" dirty="0">
                        <a:solidFill>
                          <a:schemeClr val="tx1"/>
                        </a:solidFill>
                        <a:latin typeface="Times New Roman" pitchFamily="18" charset="0"/>
                        <a:cs typeface="B Mitra" pitchFamily="2" charset="-78"/>
                      </a:endParaRPr>
                    </a:p>
                  </a:txBody>
                  <a:tcPr/>
                </a:tc>
                <a:tc>
                  <a:txBody>
                    <a:bodyPr/>
                    <a:lstStyle/>
                    <a:p>
                      <a:pPr algn="ctr" rtl="1"/>
                      <a:r>
                        <a:rPr lang="fa-IR"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r>
              <a:tr h="40737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1" baseline="0" dirty="0" smtClean="0">
                          <a:latin typeface="Times New Roman" pitchFamily="18" charset="0"/>
                          <a:cs typeface="B Mitra" pitchFamily="2" charset="-78"/>
                        </a:rPr>
                        <a:t>پنیر سفید (فتا)</a:t>
                      </a:r>
                    </a:p>
                  </a:txBody>
                  <a:tcPr/>
                </a:tc>
                <a:tc>
                  <a:txBody>
                    <a:bodyPr/>
                    <a:lstStyle/>
                    <a:p>
                      <a:pPr algn="ctr" rtl="1"/>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7</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5</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4.5</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25</a:t>
                      </a:r>
                      <a:endParaRPr lang="en-US" baseline="0" dirty="0">
                        <a:solidFill>
                          <a:schemeClr val="tx1"/>
                        </a:solidFill>
                        <a:latin typeface="Times New Roman" pitchFamily="18" charset="0"/>
                        <a:cs typeface="B Mitra" pitchFamily="2" charset="-78"/>
                      </a:endParaRPr>
                    </a:p>
                  </a:txBody>
                  <a:tcPr/>
                </a:tc>
                <a:tc>
                  <a:txBody>
                    <a:bodyPr/>
                    <a:lstStyle/>
                    <a:p>
                      <a:pPr algn="ctr" rtl="1"/>
                      <a:r>
                        <a:rPr lang="fa-IR"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r>
              <a:tr h="407378">
                <a:tc>
                  <a:txBody>
                    <a:bodyPr/>
                    <a:lstStyle/>
                    <a:p>
                      <a:pPr algn="r" rtl="1"/>
                      <a:r>
                        <a:rPr lang="fa-IR" b="1" baseline="0" dirty="0" smtClean="0">
                          <a:latin typeface="Times New Roman" pitchFamily="18" charset="0"/>
                          <a:cs typeface="B Mitra" pitchFamily="2" charset="-78"/>
                        </a:rPr>
                        <a:t>روغن مایع</a:t>
                      </a:r>
                      <a:endParaRPr lang="en-US" b="1" baseline="0" dirty="0">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5</a:t>
                      </a:r>
                      <a:endParaRPr lang="en-US" baseline="0" dirty="0">
                        <a:solidFill>
                          <a:schemeClr val="tx1"/>
                        </a:solidFill>
                        <a:latin typeface="Times New Roman" pitchFamily="18" charset="0"/>
                        <a:cs typeface="B Mitra" pitchFamily="2" charset="-78"/>
                      </a:endParaRPr>
                    </a:p>
                  </a:txBody>
                  <a:tcPr/>
                </a:tc>
                <a:tc>
                  <a:txBody>
                    <a:bodyPr/>
                    <a:lstStyle/>
                    <a:p>
                      <a:pPr algn="ctr" rtl="1"/>
                      <a:r>
                        <a:rPr lang="en-US" baseline="0" dirty="0" smtClean="0">
                          <a:solidFill>
                            <a:schemeClr val="tx1"/>
                          </a:solidFill>
                          <a:latin typeface="Times New Roman" pitchFamily="18" charset="0"/>
                          <a:cs typeface="B Mitra" pitchFamily="2" charset="-78"/>
                        </a:rPr>
                        <a:t>0.6</a:t>
                      </a:r>
                      <a:endParaRPr lang="en-US" baseline="0" dirty="0">
                        <a:solidFill>
                          <a:schemeClr val="tx1"/>
                        </a:solidFill>
                        <a:latin typeface="Times New Roman" pitchFamily="18" charset="0"/>
                        <a:cs typeface="B Mitra" pitchFamily="2" charset="-78"/>
                      </a:endParaRPr>
                    </a:p>
                  </a:txBody>
                  <a:tcPr/>
                </a:tc>
                <a:tc>
                  <a:txBody>
                    <a:bodyPr/>
                    <a:lstStyle/>
                    <a:p>
                      <a:pPr algn="ctr" rtl="1"/>
                      <a:r>
                        <a:rPr lang="fa-IR"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c>
                  <a:txBody>
                    <a:bodyPr/>
                    <a:lstStyle/>
                    <a:p>
                      <a:pPr algn="ctr" rtl="1"/>
                      <a:r>
                        <a:rPr lang="fa-IR" baseline="0" dirty="0" smtClean="0">
                          <a:solidFill>
                            <a:schemeClr val="tx1"/>
                          </a:solidFill>
                          <a:latin typeface="Times New Roman" pitchFamily="18" charset="0"/>
                          <a:cs typeface="B Mitra" pitchFamily="2" charset="-78"/>
                        </a:rPr>
                        <a:t>-</a:t>
                      </a:r>
                      <a:endParaRPr lang="en-US" baseline="0" dirty="0">
                        <a:solidFill>
                          <a:schemeClr val="tx1"/>
                        </a:solidFill>
                        <a:latin typeface="Times New Roman" pitchFamily="18" charset="0"/>
                        <a:cs typeface="B Mitra" pitchFamily="2" charset="-78"/>
                      </a:endParaRPr>
                    </a:p>
                  </a:txBody>
                  <a:tcPr/>
                </a:tc>
              </a:tr>
            </a:tbl>
          </a:graphicData>
        </a:graphic>
      </p:graphicFrame>
    </p:spTree>
    <p:extLst>
      <p:ext uri="{BB962C8B-B14F-4D97-AF65-F5344CB8AC3E}">
        <p14:creationId xmlns:p14="http://schemas.microsoft.com/office/powerpoint/2010/main" xmlns="" val="2287394520"/>
      </p:ext>
    </p:extLst>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0" y="116632"/>
            <a:ext cx="8892480" cy="6624736"/>
          </a:xfrm>
        </p:spPr>
        <p:txBody>
          <a:bodyPr/>
          <a:lstStyle/>
          <a:p>
            <a:pPr lvl="0" algn="ctr" rtl="1"/>
            <a:r>
              <a:rPr lang="fa-IR" sz="2400" b="1" dirty="0">
                <a:solidFill>
                  <a:srgbClr val="C00000"/>
                </a:solidFill>
                <a:cs typeface="B Titr" pitchFamily="2" charset="-78"/>
              </a:rPr>
              <a:t>جدول رژیم نویسی برای تبدیل مواد مغذی به گروه های </a:t>
            </a:r>
            <a:r>
              <a:rPr lang="fa-IR" sz="2400" b="1" dirty="0" smtClean="0">
                <a:solidFill>
                  <a:srgbClr val="C00000"/>
                </a:solidFill>
                <a:cs typeface="B Titr" pitchFamily="2" charset="-78"/>
              </a:rPr>
              <a:t>غذایی</a:t>
            </a:r>
          </a:p>
        </p:txBody>
      </p:sp>
      <p:graphicFrame>
        <p:nvGraphicFramePr>
          <p:cNvPr id="5" name="Table 4"/>
          <p:cNvGraphicFramePr>
            <a:graphicFrameLocks noGrp="1"/>
          </p:cNvGraphicFramePr>
          <p:nvPr>
            <p:extLst>
              <p:ext uri="{D42A27DB-BD31-4B8C-83A1-F6EECF244321}">
                <p14:modId xmlns:p14="http://schemas.microsoft.com/office/powerpoint/2010/main" xmlns="" val="4107318554"/>
              </p:ext>
            </p:extLst>
          </p:nvPr>
        </p:nvGraphicFramePr>
        <p:xfrm>
          <a:off x="251520" y="548680"/>
          <a:ext cx="8586701" cy="6354420"/>
        </p:xfrm>
        <a:graphic>
          <a:graphicData uri="http://schemas.openxmlformats.org/drawingml/2006/table">
            <a:tbl>
              <a:tblPr rtl="1" firstRow="1" bandRow="1">
                <a:tableStyleId>{5C22544A-7EE6-4342-B048-85BDC9FD1C3A}</a:tableStyleId>
              </a:tblPr>
              <a:tblGrid>
                <a:gridCol w="1718950"/>
                <a:gridCol w="590584"/>
                <a:gridCol w="1257870"/>
                <a:gridCol w="1181168"/>
                <a:gridCol w="1257870"/>
                <a:gridCol w="784464"/>
                <a:gridCol w="838580"/>
                <a:gridCol w="957215"/>
              </a:tblGrid>
              <a:tr h="615834">
                <a:tc>
                  <a:txBody>
                    <a:bodyPr/>
                    <a:lstStyle/>
                    <a:p>
                      <a:pPr algn="ctr" rtl="1"/>
                      <a:r>
                        <a:rPr lang="fa-IR" sz="1800" b="1" dirty="0" smtClean="0">
                          <a:solidFill>
                            <a:srgbClr val="FFFF00"/>
                          </a:solidFill>
                          <a:latin typeface="+mj-lt"/>
                          <a:cs typeface="B Mitra" pitchFamily="2" charset="-78"/>
                        </a:rPr>
                        <a:t>گروه</a:t>
                      </a:r>
                      <a:r>
                        <a:rPr lang="fa-IR" sz="1800" b="1" baseline="0" dirty="0" smtClean="0">
                          <a:solidFill>
                            <a:srgbClr val="FFFF00"/>
                          </a:solidFill>
                          <a:latin typeface="+mj-lt"/>
                          <a:cs typeface="B Mitra" pitchFamily="2" charset="-78"/>
                        </a:rPr>
                        <a:t> های غذایی</a:t>
                      </a:r>
                      <a:endParaRPr lang="fa-IR" sz="1800" b="1" dirty="0">
                        <a:solidFill>
                          <a:srgbClr val="FFFF00"/>
                        </a:solidFill>
                        <a:latin typeface="+mj-lt"/>
                        <a:cs typeface="B Mitra" pitchFamily="2" charset="-78"/>
                      </a:endParaRPr>
                    </a:p>
                  </a:txBody>
                  <a:tcPr/>
                </a:tc>
                <a:tc>
                  <a:txBody>
                    <a:bodyPr/>
                    <a:lstStyle/>
                    <a:p>
                      <a:pPr algn="ctr" rtl="1"/>
                      <a:r>
                        <a:rPr lang="fa-IR" sz="1800" dirty="0" smtClean="0">
                          <a:solidFill>
                            <a:srgbClr val="FFFF00"/>
                          </a:solidFill>
                          <a:latin typeface="+mj-lt"/>
                          <a:cs typeface="B Nazanin" pitchFamily="2" charset="-78"/>
                        </a:rPr>
                        <a:t>واحد</a:t>
                      </a:r>
                      <a:endParaRPr lang="fa-IR" sz="1800" dirty="0">
                        <a:solidFill>
                          <a:srgbClr val="FFFF00"/>
                        </a:solidFill>
                        <a:latin typeface="+mj-lt"/>
                        <a:cs typeface="B Nazanin" pitchFamily="2" charset="-78"/>
                      </a:endParaRPr>
                    </a:p>
                  </a:txBody>
                  <a:tcPr/>
                </a:tc>
                <a:tc>
                  <a:txBody>
                    <a:bodyPr/>
                    <a:lstStyle/>
                    <a:p>
                      <a:pPr algn="ctr" rtl="1"/>
                      <a:r>
                        <a:rPr lang="en-US" sz="1800" dirty="0" smtClean="0">
                          <a:solidFill>
                            <a:srgbClr val="FFFF00"/>
                          </a:solidFill>
                          <a:latin typeface="+mj-lt"/>
                          <a:cs typeface="B Nazanin" pitchFamily="2" charset="-78"/>
                        </a:rPr>
                        <a:t>CHO</a:t>
                      </a:r>
                      <a:endParaRPr lang="fa-IR" sz="1800" dirty="0">
                        <a:solidFill>
                          <a:srgbClr val="FFFF00"/>
                        </a:solidFill>
                        <a:latin typeface="+mj-lt"/>
                        <a:cs typeface="B Nazanin" pitchFamily="2" charset="-78"/>
                      </a:endParaRPr>
                    </a:p>
                  </a:txBody>
                  <a:tcPr/>
                </a:tc>
                <a:tc>
                  <a:txBody>
                    <a:bodyPr/>
                    <a:lstStyle/>
                    <a:p>
                      <a:pPr algn="ctr" rtl="1"/>
                      <a:r>
                        <a:rPr lang="en-US" sz="1800" dirty="0" smtClean="0">
                          <a:solidFill>
                            <a:srgbClr val="FFFF00"/>
                          </a:solidFill>
                          <a:latin typeface="+mj-lt"/>
                          <a:cs typeface="B Nazanin" pitchFamily="2" charset="-78"/>
                        </a:rPr>
                        <a:t>Pro</a:t>
                      </a:r>
                      <a:endParaRPr lang="fa-IR" sz="1800" dirty="0">
                        <a:solidFill>
                          <a:srgbClr val="FFFF00"/>
                        </a:solidFill>
                        <a:latin typeface="+mj-lt"/>
                        <a:cs typeface="B Nazanin" pitchFamily="2" charset="-78"/>
                      </a:endParaRPr>
                    </a:p>
                  </a:txBody>
                  <a:tcPr/>
                </a:tc>
                <a:tc>
                  <a:txBody>
                    <a:bodyPr/>
                    <a:lstStyle/>
                    <a:p>
                      <a:pPr algn="ctr" rtl="1"/>
                      <a:r>
                        <a:rPr lang="en-US" sz="1800" dirty="0" smtClean="0">
                          <a:solidFill>
                            <a:srgbClr val="FFFF00"/>
                          </a:solidFill>
                          <a:latin typeface="+mj-lt"/>
                          <a:cs typeface="B Nazanin" pitchFamily="2" charset="-78"/>
                        </a:rPr>
                        <a:t>Fat</a:t>
                      </a:r>
                      <a:endParaRPr lang="fa-IR" sz="1800" dirty="0">
                        <a:solidFill>
                          <a:srgbClr val="FFFF00"/>
                        </a:solidFill>
                        <a:latin typeface="+mj-lt"/>
                        <a:cs typeface="B Nazanin" pitchFamily="2" charset="-78"/>
                      </a:endParaRPr>
                    </a:p>
                  </a:txBody>
                  <a:tcPr/>
                </a:tc>
                <a:tc>
                  <a:txBody>
                    <a:bodyPr/>
                    <a:lstStyle/>
                    <a:p>
                      <a:pPr algn="ctr" rtl="1"/>
                      <a:r>
                        <a:rPr lang="en-US" sz="1800" dirty="0" smtClean="0">
                          <a:solidFill>
                            <a:srgbClr val="FFFF00"/>
                          </a:solidFill>
                          <a:latin typeface="+mj-lt"/>
                          <a:cs typeface="B Nazanin" pitchFamily="2" charset="-78"/>
                        </a:rPr>
                        <a:t>SFA</a:t>
                      </a:r>
                      <a:endParaRPr lang="fa-IR" sz="1800" dirty="0">
                        <a:solidFill>
                          <a:srgbClr val="FFFF00"/>
                        </a:solidFill>
                        <a:latin typeface="+mj-lt"/>
                        <a:cs typeface="B Nazanin" pitchFamily="2" charset="-78"/>
                      </a:endParaRPr>
                    </a:p>
                  </a:txBody>
                  <a:tcPr/>
                </a:tc>
                <a:tc>
                  <a:txBody>
                    <a:bodyPr/>
                    <a:lstStyle/>
                    <a:p>
                      <a:pPr algn="ctr" rtl="1"/>
                      <a:r>
                        <a:rPr lang="en-US" sz="1800" dirty="0" err="1" smtClean="0">
                          <a:solidFill>
                            <a:srgbClr val="FFFF00"/>
                          </a:solidFill>
                          <a:latin typeface="+mj-lt"/>
                          <a:cs typeface="B Nazanin" pitchFamily="2" charset="-78"/>
                        </a:rPr>
                        <a:t>Chol</a:t>
                      </a:r>
                      <a:endParaRPr lang="fa-IR" sz="1800" dirty="0">
                        <a:solidFill>
                          <a:srgbClr val="FFFF00"/>
                        </a:solidFill>
                        <a:latin typeface="+mj-lt"/>
                        <a:cs typeface="B Nazanin" pitchFamily="2" charset="-78"/>
                      </a:endParaRPr>
                    </a:p>
                  </a:txBody>
                  <a:tcPr/>
                </a:tc>
                <a:tc>
                  <a:txBody>
                    <a:bodyPr/>
                    <a:lstStyle/>
                    <a:p>
                      <a:pPr algn="ctr" rtl="1"/>
                      <a:r>
                        <a:rPr lang="en-US" sz="1800" dirty="0" smtClean="0">
                          <a:solidFill>
                            <a:srgbClr val="FFFF00"/>
                          </a:solidFill>
                          <a:latin typeface="+mj-lt"/>
                          <a:cs typeface="B Nazanin" pitchFamily="2" charset="-78"/>
                        </a:rPr>
                        <a:t>Soluble fiber</a:t>
                      </a:r>
                      <a:endParaRPr lang="fa-IR" sz="1800" dirty="0">
                        <a:solidFill>
                          <a:srgbClr val="FFFF00"/>
                        </a:solidFill>
                        <a:latin typeface="+mj-lt"/>
                        <a:cs typeface="B Nazanin" pitchFamily="2" charset="-78"/>
                      </a:endParaRPr>
                    </a:p>
                  </a:txBody>
                  <a:tcPr/>
                </a:tc>
              </a:tr>
              <a:tr h="322580">
                <a:tc>
                  <a:txBody>
                    <a:bodyPr/>
                    <a:lstStyle/>
                    <a:p>
                      <a:pPr algn="r" rtl="1"/>
                      <a:r>
                        <a:rPr lang="fa-IR" sz="1600" b="1" dirty="0" smtClean="0">
                          <a:latin typeface="+mj-lt"/>
                          <a:cs typeface="B Mitra" pitchFamily="2" charset="-78"/>
                        </a:rPr>
                        <a:t>لبنیات</a:t>
                      </a:r>
                      <a:r>
                        <a:rPr lang="fa-IR" sz="1600" b="1" baseline="0" dirty="0" smtClean="0">
                          <a:latin typeface="+mj-lt"/>
                          <a:cs typeface="B Mitra" pitchFamily="2" charset="-78"/>
                        </a:rPr>
                        <a:t> کم چرب:</a:t>
                      </a:r>
                      <a:endParaRPr lang="fa-IR" sz="1600" b="1" dirty="0">
                        <a:latin typeface="+mj-lt"/>
                        <a:cs typeface="B Mitra" pitchFamily="2" charset="-78"/>
                      </a:endParaRPr>
                    </a:p>
                  </a:txBody>
                  <a:tcPr/>
                </a:tc>
                <a:tc>
                  <a:txBody>
                    <a:bodyPr/>
                    <a:lstStyle/>
                    <a:p>
                      <a:pPr algn="ctr" rtl="1"/>
                      <a:r>
                        <a:rPr lang="fa-IR" sz="1600" b="1" dirty="0" smtClean="0">
                          <a:latin typeface="+mj-lt"/>
                          <a:cs typeface="B Nazanin" pitchFamily="2" charset="-78"/>
                        </a:rPr>
                        <a:t>2</a:t>
                      </a:r>
                      <a:endParaRPr lang="fa-IR" sz="1600" b="1" dirty="0">
                        <a:latin typeface="+mj-lt"/>
                        <a:cs typeface="B Nazanin" pitchFamily="2" charset="-78"/>
                      </a:endParaRPr>
                    </a:p>
                  </a:txBody>
                  <a:tcPr/>
                </a:tc>
                <a:tc rowSpan="3">
                  <a:txBody>
                    <a:bodyPr/>
                    <a:lstStyle/>
                    <a:p>
                      <a:pPr algn="ctr" rtl="0"/>
                      <a:r>
                        <a:rPr lang="fa-IR" sz="1600" dirty="0" smtClean="0">
                          <a:latin typeface="+mj-lt"/>
                          <a:cs typeface="B Nazanin" pitchFamily="2" charset="-78"/>
                        </a:rPr>
                        <a:t>24</a:t>
                      </a:r>
                      <a:endParaRPr lang="fa-IR" sz="1600" dirty="0">
                        <a:latin typeface="+mj-lt"/>
                        <a:cs typeface="B Nazanin" pitchFamily="2" charset="-78"/>
                      </a:endParaRPr>
                    </a:p>
                  </a:txBody>
                  <a:tcPr/>
                </a:tc>
                <a:tc rowSpan="3">
                  <a:txBody>
                    <a:bodyPr/>
                    <a:lstStyle/>
                    <a:p>
                      <a:pPr algn="ctr" rtl="0"/>
                      <a:r>
                        <a:rPr lang="fa-IR" sz="1600" dirty="0" smtClean="0">
                          <a:latin typeface="+mj-lt"/>
                          <a:cs typeface="B Nazanin" pitchFamily="2" charset="-78"/>
                        </a:rPr>
                        <a:t>16</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6/5</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4</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27</a:t>
                      </a:r>
                      <a:endParaRPr lang="fa-IR" sz="1600" dirty="0">
                        <a:latin typeface="+mj-lt"/>
                        <a:cs typeface="B Nazanin" pitchFamily="2" charset="-78"/>
                      </a:endParaRPr>
                    </a:p>
                  </a:txBody>
                  <a:tcPr/>
                </a:tc>
                <a:tc rowSpan="3">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r>
              <a:tr h="322580">
                <a:tc>
                  <a:txBody>
                    <a:bodyPr/>
                    <a:lstStyle/>
                    <a:p>
                      <a:pPr algn="r" rtl="1"/>
                      <a:r>
                        <a:rPr lang="fa-IR" sz="1600" b="0" dirty="0" smtClean="0">
                          <a:latin typeface="+mj-lt"/>
                          <a:cs typeface="B Mitra" pitchFamily="2" charset="-78"/>
                        </a:rPr>
                        <a:t>شیر 1% چربی</a:t>
                      </a:r>
                      <a:endParaRPr lang="fa-IR" sz="1600" b="0" dirty="0">
                        <a:latin typeface="+mj-lt"/>
                        <a:cs typeface="B Mitra" pitchFamily="2" charset="-78"/>
                      </a:endParaRPr>
                    </a:p>
                  </a:txBody>
                  <a:tcPr/>
                </a:tc>
                <a:tc>
                  <a:txBody>
                    <a:bodyPr/>
                    <a:lstStyle/>
                    <a:p>
                      <a:pPr algn="ctr" rtl="1"/>
                      <a:r>
                        <a:rPr lang="fa-IR" sz="1600" b="0" dirty="0" smtClean="0">
                          <a:latin typeface="+mj-lt"/>
                          <a:cs typeface="B Nazanin" pitchFamily="2" charset="-78"/>
                        </a:rPr>
                        <a:t>1</a:t>
                      </a:r>
                      <a:endParaRPr lang="fa-IR" sz="1600" b="0" dirty="0">
                        <a:latin typeface="+mj-lt"/>
                        <a:cs typeface="B Nazanin" pitchFamily="2" charset="-78"/>
                      </a:endParaRPr>
                    </a:p>
                  </a:txBody>
                  <a:tcPr/>
                </a:tc>
                <a:tc vMerge="1">
                  <a:txBody>
                    <a:bodyPr/>
                    <a:lstStyle/>
                    <a:p>
                      <a:pPr rtl="1"/>
                      <a:endParaRPr lang="fa-IR"/>
                    </a:p>
                  </a:txBody>
                  <a:tcPr/>
                </a:tc>
                <a:tc vMerge="1">
                  <a:txBody>
                    <a:bodyPr/>
                    <a:lstStyle/>
                    <a:p>
                      <a:pPr rtl="1"/>
                      <a:endParaRPr lang="fa-IR"/>
                    </a:p>
                  </a:txBody>
                  <a:tcPr/>
                </a:tc>
                <a:tc>
                  <a:txBody>
                    <a:bodyPr/>
                    <a:lstStyle/>
                    <a:p>
                      <a:pPr algn="ctr" rtl="0"/>
                      <a:r>
                        <a:rPr lang="fa-IR" sz="1600" dirty="0" smtClean="0">
                          <a:latin typeface="+mj-lt"/>
                          <a:cs typeface="B Nazanin" pitchFamily="2" charset="-78"/>
                        </a:rPr>
                        <a:t>2/5</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1/5</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12</a:t>
                      </a:r>
                      <a:endParaRPr lang="fa-IR" sz="1600" dirty="0">
                        <a:latin typeface="+mj-lt"/>
                        <a:cs typeface="B Nazanin" pitchFamily="2" charset="-78"/>
                      </a:endParaRPr>
                    </a:p>
                  </a:txBody>
                  <a:tcPr/>
                </a:tc>
                <a:tc vMerge="1">
                  <a:txBody>
                    <a:bodyPr/>
                    <a:lstStyle/>
                    <a:p>
                      <a:pPr rtl="1"/>
                      <a:endParaRPr lang="fa-IR"/>
                    </a:p>
                  </a:txBody>
                  <a:tcPr/>
                </a:tc>
              </a:tr>
              <a:tr h="322580">
                <a:tc>
                  <a:txBody>
                    <a:bodyPr/>
                    <a:lstStyle/>
                    <a:p>
                      <a:pPr algn="r" rtl="1"/>
                      <a:r>
                        <a:rPr lang="fa-IR" sz="1600" b="0" dirty="0" smtClean="0">
                          <a:latin typeface="+mj-lt"/>
                          <a:cs typeface="B Mitra" pitchFamily="2" charset="-78"/>
                        </a:rPr>
                        <a:t>ماست 2-1% چربی</a:t>
                      </a:r>
                      <a:endParaRPr lang="fa-IR" sz="1600" b="0" dirty="0">
                        <a:latin typeface="+mj-lt"/>
                        <a:cs typeface="B Mitra" pitchFamily="2" charset="-78"/>
                      </a:endParaRPr>
                    </a:p>
                  </a:txBody>
                  <a:tcPr/>
                </a:tc>
                <a:tc>
                  <a:txBody>
                    <a:bodyPr/>
                    <a:lstStyle/>
                    <a:p>
                      <a:pPr algn="ctr" rtl="1"/>
                      <a:r>
                        <a:rPr lang="fa-IR" sz="1600" b="0" dirty="0" smtClean="0">
                          <a:latin typeface="+mj-lt"/>
                          <a:cs typeface="B Nazanin" pitchFamily="2" charset="-78"/>
                        </a:rPr>
                        <a:t>1</a:t>
                      </a:r>
                      <a:endParaRPr lang="fa-IR" sz="1600" b="0" dirty="0">
                        <a:latin typeface="+mj-lt"/>
                        <a:cs typeface="B Nazanin" pitchFamily="2" charset="-78"/>
                      </a:endParaRPr>
                    </a:p>
                  </a:txBody>
                  <a:tcPr/>
                </a:tc>
                <a:tc vMerge="1">
                  <a:txBody>
                    <a:bodyPr/>
                    <a:lstStyle/>
                    <a:p>
                      <a:pPr rtl="1"/>
                      <a:endParaRPr lang="fa-IR"/>
                    </a:p>
                  </a:txBody>
                  <a:tcPr/>
                </a:tc>
                <a:tc vMerge="1">
                  <a:txBody>
                    <a:bodyPr/>
                    <a:lstStyle/>
                    <a:p>
                      <a:pPr rtl="1"/>
                      <a:endParaRPr lang="fa-IR"/>
                    </a:p>
                  </a:txBody>
                  <a:tcPr/>
                </a:tc>
                <a:tc>
                  <a:txBody>
                    <a:bodyPr/>
                    <a:lstStyle/>
                    <a:p>
                      <a:pPr algn="ctr" rtl="0"/>
                      <a:r>
                        <a:rPr lang="fa-IR" sz="1600" dirty="0" smtClean="0">
                          <a:latin typeface="+mj-lt"/>
                          <a:cs typeface="B Nazanin" pitchFamily="2" charset="-78"/>
                        </a:rPr>
                        <a:t>4</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2/5</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15</a:t>
                      </a:r>
                      <a:endParaRPr lang="fa-IR" sz="1600" dirty="0">
                        <a:latin typeface="+mj-lt"/>
                        <a:cs typeface="B Nazanin" pitchFamily="2" charset="-78"/>
                      </a:endParaRPr>
                    </a:p>
                  </a:txBody>
                  <a:tcPr/>
                </a:tc>
                <a:tc vMerge="1">
                  <a:txBody>
                    <a:bodyPr/>
                    <a:lstStyle/>
                    <a:p>
                      <a:pPr rtl="1"/>
                      <a:endParaRPr lang="fa-IR"/>
                    </a:p>
                  </a:txBody>
                  <a:tcPr/>
                </a:tc>
              </a:tr>
              <a:tr h="322580">
                <a:tc>
                  <a:txBody>
                    <a:bodyPr/>
                    <a:lstStyle/>
                    <a:p>
                      <a:pPr algn="r" rtl="1"/>
                      <a:r>
                        <a:rPr lang="fa-IR" sz="1600" b="1" dirty="0" smtClean="0">
                          <a:latin typeface="+mj-lt"/>
                          <a:cs typeface="B Mitra" pitchFamily="2" charset="-78"/>
                        </a:rPr>
                        <a:t>سبزی:</a:t>
                      </a:r>
                      <a:endParaRPr lang="fa-IR" sz="1600" b="1" dirty="0">
                        <a:latin typeface="+mj-lt"/>
                        <a:cs typeface="B Mitra" pitchFamily="2" charset="-78"/>
                      </a:endParaRPr>
                    </a:p>
                  </a:txBody>
                  <a:tcPr/>
                </a:tc>
                <a:tc>
                  <a:txBody>
                    <a:bodyPr/>
                    <a:lstStyle/>
                    <a:p>
                      <a:pPr algn="ctr" rtl="1"/>
                      <a:r>
                        <a:rPr lang="fa-IR" sz="1600" b="1" dirty="0" smtClean="0">
                          <a:latin typeface="+mj-lt"/>
                          <a:cs typeface="B Nazanin" pitchFamily="2" charset="-78"/>
                        </a:rPr>
                        <a:t>5</a:t>
                      </a:r>
                      <a:endParaRPr lang="fa-IR" sz="1600" b="1" dirty="0">
                        <a:latin typeface="+mj-lt"/>
                        <a:cs typeface="B Nazanin" pitchFamily="2" charset="-78"/>
                      </a:endParaRPr>
                    </a:p>
                  </a:txBody>
                  <a:tcPr/>
                </a:tc>
                <a:tc rowSpan="3">
                  <a:txBody>
                    <a:bodyPr/>
                    <a:lstStyle/>
                    <a:p>
                      <a:pPr algn="ctr" rtl="0"/>
                      <a:r>
                        <a:rPr lang="fa-IR" sz="1600" dirty="0" smtClean="0">
                          <a:latin typeface="+mj-lt"/>
                          <a:cs typeface="B Nazanin" pitchFamily="2" charset="-78"/>
                        </a:rPr>
                        <a:t>25</a:t>
                      </a:r>
                      <a:endParaRPr lang="fa-IR" sz="1600" dirty="0">
                        <a:latin typeface="+mj-lt"/>
                        <a:cs typeface="B Nazanin" pitchFamily="2" charset="-78"/>
                      </a:endParaRPr>
                    </a:p>
                  </a:txBody>
                  <a:tcPr/>
                </a:tc>
                <a:tc rowSpan="3">
                  <a:txBody>
                    <a:bodyPr/>
                    <a:lstStyle/>
                    <a:p>
                      <a:pPr algn="ctr" rtl="0"/>
                      <a:r>
                        <a:rPr lang="fa-IR" sz="1600" dirty="0" smtClean="0">
                          <a:latin typeface="+mj-lt"/>
                          <a:cs typeface="B Nazanin" pitchFamily="2" charset="-78"/>
                        </a:rPr>
                        <a:t>10</a:t>
                      </a:r>
                      <a:endParaRPr lang="fa-IR" sz="1600" dirty="0">
                        <a:latin typeface="+mj-lt"/>
                        <a:cs typeface="B Nazanin" pitchFamily="2" charset="-78"/>
                      </a:endParaRPr>
                    </a:p>
                  </a:txBody>
                  <a:tcPr/>
                </a:tc>
                <a:tc rowSpan="3">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c rowSpan="3">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c rowSpan="3">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3/4</a:t>
                      </a:r>
                      <a:endParaRPr lang="fa-IR" sz="1600" dirty="0">
                        <a:latin typeface="+mj-lt"/>
                        <a:cs typeface="B Nazanin" pitchFamily="2" charset="-78"/>
                      </a:endParaRPr>
                    </a:p>
                  </a:txBody>
                  <a:tcPr/>
                </a:tc>
              </a:tr>
              <a:tr h="322580">
                <a:tc>
                  <a:txBody>
                    <a:bodyPr/>
                    <a:lstStyle/>
                    <a:p>
                      <a:pPr algn="r" rtl="1"/>
                      <a:r>
                        <a:rPr lang="fa-IR" sz="1600" b="0" dirty="0" smtClean="0">
                          <a:latin typeface="+mj-lt"/>
                          <a:cs typeface="B Mitra" pitchFamily="2" charset="-78"/>
                        </a:rPr>
                        <a:t>سبزی های پر فیبر</a:t>
                      </a:r>
                      <a:endParaRPr lang="fa-IR" sz="1600" b="0" dirty="0">
                        <a:latin typeface="+mj-lt"/>
                        <a:cs typeface="B Mitra" pitchFamily="2" charset="-78"/>
                      </a:endParaRPr>
                    </a:p>
                  </a:txBody>
                  <a:tcPr/>
                </a:tc>
                <a:tc>
                  <a:txBody>
                    <a:bodyPr/>
                    <a:lstStyle/>
                    <a:p>
                      <a:pPr algn="ctr" rtl="1"/>
                      <a:r>
                        <a:rPr lang="fa-IR" sz="1600" b="0" dirty="0" smtClean="0">
                          <a:latin typeface="+mj-lt"/>
                          <a:cs typeface="B Nazanin" pitchFamily="2" charset="-78"/>
                        </a:rPr>
                        <a:t>3</a:t>
                      </a:r>
                      <a:endParaRPr lang="fa-IR" sz="1600" b="0" dirty="0">
                        <a:latin typeface="+mj-lt"/>
                        <a:cs typeface="B Nazanin" pitchFamily="2" charset="-78"/>
                      </a:endParaRP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0"/>
                      <a:r>
                        <a:rPr lang="fa-IR" sz="1600" dirty="0" smtClean="0">
                          <a:latin typeface="+mj-lt"/>
                          <a:cs typeface="B Nazanin" pitchFamily="2" charset="-78"/>
                        </a:rPr>
                        <a:t>3</a:t>
                      </a:r>
                      <a:endParaRPr lang="fa-IR" sz="1600" dirty="0">
                        <a:latin typeface="+mj-lt"/>
                        <a:cs typeface="B Nazanin" pitchFamily="2" charset="-78"/>
                      </a:endParaRPr>
                    </a:p>
                  </a:txBody>
                  <a:tcPr/>
                </a:tc>
              </a:tr>
              <a:tr h="322580">
                <a:tc>
                  <a:txBody>
                    <a:bodyPr/>
                    <a:lstStyle/>
                    <a:p>
                      <a:pPr algn="r" rtl="1"/>
                      <a:r>
                        <a:rPr lang="fa-IR" sz="1600" b="0" dirty="0" smtClean="0">
                          <a:latin typeface="+mj-lt"/>
                          <a:cs typeface="B Mitra" pitchFamily="2" charset="-78"/>
                        </a:rPr>
                        <a:t>دیگر سبزی ها</a:t>
                      </a:r>
                      <a:endParaRPr lang="fa-IR" sz="1600" b="0" dirty="0">
                        <a:latin typeface="+mj-lt"/>
                        <a:cs typeface="B Mitra" pitchFamily="2" charset="-78"/>
                      </a:endParaRPr>
                    </a:p>
                  </a:txBody>
                  <a:tcPr/>
                </a:tc>
                <a:tc>
                  <a:txBody>
                    <a:bodyPr/>
                    <a:lstStyle/>
                    <a:p>
                      <a:pPr algn="ctr" rtl="1"/>
                      <a:r>
                        <a:rPr lang="fa-IR" sz="1600" b="0" dirty="0" smtClean="0">
                          <a:latin typeface="+mj-lt"/>
                          <a:cs typeface="B Nazanin" pitchFamily="2" charset="-78"/>
                        </a:rPr>
                        <a:t>2</a:t>
                      </a:r>
                      <a:endParaRPr lang="fa-IR" sz="1600" b="0" dirty="0">
                        <a:latin typeface="+mj-lt"/>
                        <a:cs typeface="B Nazanin" pitchFamily="2" charset="-78"/>
                      </a:endParaRP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0"/>
                      <a:r>
                        <a:rPr lang="fa-IR" sz="1600" dirty="0" smtClean="0">
                          <a:latin typeface="+mj-lt"/>
                          <a:cs typeface="B Nazanin" pitchFamily="2" charset="-78"/>
                        </a:rPr>
                        <a:t>0/4</a:t>
                      </a:r>
                      <a:endParaRPr lang="fa-IR" sz="1600" dirty="0">
                        <a:latin typeface="+mj-lt"/>
                        <a:cs typeface="B Nazanin" pitchFamily="2" charset="-78"/>
                      </a:endParaRPr>
                    </a:p>
                  </a:txBody>
                  <a:tcPr/>
                </a:tc>
              </a:tr>
              <a:tr h="322580">
                <a:tc>
                  <a:txBody>
                    <a:bodyPr/>
                    <a:lstStyle/>
                    <a:p>
                      <a:pPr algn="r" rtl="1"/>
                      <a:r>
                        <a:rPr lang="fa-IR" sz="1600" b="1" dirty="0" smtClean="0">
                          <a:latin typeface="+mj-lt"/>
                          <a:cs typeface="B Mitra" pitchFamily="2" charset="-78"/>
                        </a:rPr>
                        <a:t>میوه:</a:t>
                      </a:r>
                      <a:endParaRPr lang="fa-IR" sz="1600" b="1" dirty="0">
                        <a:latin typeface="+mj-lt"/>
                        <a:cs typeface="B Mitra" pitchFamily="2" charset="-78"/>
                      </a:endParaRPr>
                    </a:p>
                  </a:txBody>
                  <a:tcPr/>
                </a:tc>
                <a:tc>
                  <a:txBody>
                    <a:bodyPr/>
                    <a:lstStyle/>
                    <a:p>
                      <a:pPr algn="ctr" rtl="1"/>
                      <a:r>
                        <a:rPr lang="fa-IR" sz="1600" b="1" dirty="0" smtClean="0">
                          <a:latin typeface="+mj-lt"/>
                          <a:cs typeface="B Nazanin" pitchFamily="2" charset="-78"/>
                        </a:rPr>
                        <a:t>5</a:t>
                      </a:r>
                      <a:endParaRPr lang="fa-IR" sz="1600" b="1" dirty="0">
                        <a:latin typeface="+mj-lt"/>
                        <a:cs typeface="B Nazanin" pitchFamily="2" charset="-78"/>
                      </a:endParaRPr>
                    </a:p>
                  </a:txBody>
                  <a:tcPr/>
                </a:tc>
                <a:tc rowSpan="3">
                  <a:txBody>
                    <a:bodyPr/>
                    <a:lstStyle/>
                    <a:p>
                      <a:pPr algn="ctr" rtl="0"/>
                      <a:r>
                        <a:rPr lang="fa-IR" sz="1600" dirty="0" smtClean="0">
                          <a:latin typeface="+mj-lt"/>
                          <a:cs typeface="B Nazanin" pitchFamily="2" charset="-78"/>
                        </a:rPr>
                        <a:t>75</a:t>
                      </a:r>
                      <a:endParaRPr lang="fa-IR" sz="1600" dirty="0">
                        <a:latin typeface="+mj-lt"/>
                        <a:cs typeface="B Nazanin" pitchFamily="2" charset="-78"/>
                      </a:endParaRPr>
                    </a:p>
                  </a:txBody>
                  <a:tcPr/>
                </a:tc>
                <a:tc rowSpan="3">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c rowSpan="3">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c rowSpan="3">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c rowSpan="3">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3/6</a:t>
                      </a:r>
                      <a:endParaRPr lang="fa-IR" sz="1600" dirty="0">
                        <a:latin typeface="+mj-lt"/>
                        <a:cs typeface="B Nazanin" pitchFamily="2" charset="-78"/>
                      </a:endParaRPr>
                    </a:p>
                  </a:txBody>
                  <a:tcPr/>
                </a:tc>
              </a:tr>
              <a:tr h="322580">
                <a:tc>
                  <a:txBody>
                    <a:bodyPr/>
                    <a:lstStyle/>
                    <a:p>
                      <a:pPr algn="r" rtl="1"/>
                      <a:r>
                        <a:rPr lang="fa-IR" sz="1600" b="0" dirty="0" smtClean="0">
                          <a:latin typeface="+mj-lt"/>
                          <a:cs typeface="B Mitra" pitchFamily="2" charset="-78"/>
                        </a:rPr>
                        <a:t>میوه های سفت</a:t>
                      </a:r>
                      <a:endParaRPr lang="fa-IR" sz="1600" b="0" dirty="0">
                        <a:latin typeface="+mj-lt"/>
                        <a:cs typeface="B Mitra" pitchFamily="2" charset="-78"/>
                      </a:endParaRPr>
                    </a:p>
                  </a:txBody>
                  <a:tcPr/>
                </a:tc>
                <a:tc>
                  <a:txBody>
                    <a:bodyPr/>
                    <a:lstStyle/>
                    <a:p>
                      <a:pPr algn="ctr" rtl="1"/>
                      <a:r>
                        <a:rPr lang="fa-IR" sz="1600" b="0" dirty="0" smtClean="0">
                          <a:latin typeface="+mj-lt"/>
                          <a:cs typeface="B Nazanin" pitchFamily="2" charset="-78"/>
                        </a:rPr>
                        <a:t>3</a:t>
                      </a:r>
                      <a:endParaRPr lang="fa-IR" sz="1600" b="0" dirty="0">
                        <a:latin typeface="+mj-lt"/>
                        <a:cs typeface="B Nazanin" pitchFamily="2" charset="-78"/>
                      </a:endParaRP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0"/>
                      <a:r>
                        <a:rPr lang="fa-IR" sz="1600" dirty="0" smtClean="0">
                          <a:latin typeface="+mj-lt"/>
                          <a:cs typeface="B Nazanin" pitchFamily="2" charset="-78"/>
                        </a:rPr>
                        <a:t>3</a:t>
                      </a:r>
                      <a:endParaRPr lang="fa-IR" sz="1600" dirty="0">
                        <a:latin typeface="+mj-lt"/>
                        <a:cs typeface="B Nazanin" pitchFamily="2" charset="-78"/>
                      </a:endParaRPr>
                    </a:p>
                  </a:txBody>
                  <a:tcPr/>
                </a:tc>
              </a:tr>
              <a:tr h="322580">
                <a:tc>
                  <a:txBody>
                    <a:bodyPr/>
                    <a:lstStyle/>
                    <a:p>
                      <a:pPr algn="r" rtl="1"/>
                      <a:r>
                        <a:rPr lang="fa-IR" sz="1600" b="0" dirty="0" smtClean="0">
                          <a:latin typeface="+mj-lt"/>
                          <a:cs typeface="B Mitra" pitchFamily="2" charset="-78"/>
                        </a:rPr>
                        <a:t>میوه های آبکی</a:t>
                      </a:r>
                      <a:endParaRPr lang="fa-IR" sz="1600" b="0" dirty="0">
                        <a:latin typeface="+mj-lt"/>
                        <a:cs typeface="B Mitra" pitchFamily="2" charset="-78"/>
                      </a:endParaRPr>
                    </a:p>
                  </a:txBody>
                  <a:tcPr/>
                </a:tc>
                <a:tc>
                  <a:txBody>
                    <a:bodyPr/>
                    <a:lstStyle/>
                    <a:p>
                      <a:pPr algn="ctr" rtl="1"/>
                      <a:r>
                        <a:rPr lang="fa-IR" sz="1600" b="0" dirty="0" smtClean="0">
                          <a:latin typeface="+mj-lt"/>
                          <a:cs typeface="B Nazanin" pitchFamily="2" charset="-78"/>
                        </a:rPr>
                        <a:t>2</a:t>
                      </a:r>
                      <a:endParaRPr lang="fa-IR" sz="1600" b="0" dirty="0">
                        <a:latin typeface="+mj-lt"/>
                        <a:cs typeface="B Nazanin" pitchFamily="2" charset="-78"/>
                      </a:endParaRP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0"/>
                      <a:r>
                        <a:rPr lang="fa-IR" sz="1600" dirty="0" smtClean="0">
                          <a:latin typeface="+mj-lt"/>
                          <a:cs typeface="B Nazanin" pitchFamily="2" charset="-78"/>
                        </a:rPr>
                        <a:t>0/6</a:t>
                      </a:r>
                      <a:endParaRPr lang="fa-IR" sz="1600" dirty="0">
                        <a:latin typeface="+mj-lt"/>
                        <a:cs typeface="B Nazanin" pitchFamily="2" charset="-78"/>
                      </a:endParaRPr>
                    </a:p>
                  </a:txBody>
                  <a:tcPr/>
                </a:tc>
              </a:tr>
              <a:tr h="322580">
                <a:tc>
                  <a:txBody>
                    <a:bodyPr/>
                    <a:lstStyle/>
                    <a:p>
                      <a:pPr algn="r" rtl="1"/>
                      <a:r>
                        <a:rPr lang="fa-IR" sz="1600" b="1" dirty="0" smtClean="0">
                          <a:latin typeface="+mj-lt"/>
                          <a:cs typeface="B Mitra" pitchFamily="2" charset="-78"/>
                        </a:rPr>
                        <a:t>قندهای ساده</a:t>
                      </a:r>
                      <a:endParaRPr lang="fa-IR" sz="1600" b="1" dirty="0">
                        <a:latin typeface="+mj-lt"/>
                        <a:cs typeface="B Mitra" pitchFamily="2" charset="-78"/>
                      </a:endParaRPr>
                    </a:p>
                  </a:txBody>
                  <a:tcPr/>
                </a:tc>
                <a:tc>
                  <a:txBody>
                    <a:bodyPr/>
                    <a:lstStyle/>
                    <a:p>
                      <a:pPr algn="ctr" rtl="1"/>
                      <a:r>
                        <a:rPr lang="fa-IR" sz="1600" b="1" dirty="0" smtClean="0">
                          <a:latin typeface="+mj-lt"/>
                          <a:cs typeface="B Nazanin" pitchFamily="2" charset="-78"/>
                        </a:rPr>
                        <a:t>2</a:t>
                      </a:r>
                      <a:endParaRPr lang="fa-IR" sz="1600" b="1" dirty="0">
                        <a:latin typeface="+mj-lt"/>
                        <a:cs typeface="B Nazanin" pitchFamily="2" charset="-78"/>
                      </a:endParaRPr>
                    </a:p>
                  </a:txBody>
                  <a:tcPr/>
                </a:tc>
                <a:tc>
                  <a:txBody>
                    <a:bodyPr/>
                    <a:lstStyle/>
                    <a:p>
                      <a:pPr algn="ctr" rtl="0"/>
                      <a:r>
                        <a:rPr lang="fa-IR" sz="1600" dirty="0" smtClean="0">
                          <a:latin typeface="+mj-lt"/>
                          <a:cs typeface="B Nazanin" pitchFamily="2" charset="-78"/>
                        </a:rPr>
                        <a:t>30</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r>
              <a:tr h="322580">
                <a:tc>
                  <a:txBody>
                    <a:bodyPr/>
                    <a:lstStyle/>
                    <a:p>
                      <a:pPr algn="r" rtl="1"/>
                      <a:r>
                        <a:rPr lang="fa-IR" sz="1600" b="1" dirty="0" smtClean="0">
                          <a:latin typeface="+mj-lt"/>
                          <a:cs typeface="B Mitra" pitchFamily="2" charset="-78"/>
                        </a:rPr>
                        <a:t>نان و غلات</a:t>
                      </a:r>
                      <a:endParaRPr lang="fa-IR" sz="1600" b="1" dirty="0">
                        <a:latin typeface="+mj-lt"/>
                        <a:cs typeface="B Mitra" pitchFamily="2" charset="-78"/>
                      </a:endParaRPr>
                    </a:p>
                  </a:txBody>
                  <a:tcPr/>
                </a:tc>
                <a:tc>
                  <a:txBody>
                    <a:bodyPr/>
                    <a:lstStyle/>
                    <a:p>
                      <a:pPr algn="ctr" rtl="1"/>
                      <a:r>
                        <a:rPr lang="fa-IR" sz="1600" b="1" dirty="0" smtClean="0">
                          <a:latin typeface="+mj-lt"/>
                          <a:cs typeface="B Nazanin" pitchFamily="2" charset="-78"/>
                        </a:rPr>
                        <a:t>8</a:t>
                      </a:r>
                      <a:endParaRPr lang="fa-IR" sz="1600" b="1" dirty="0">
                        <a:latin typeface="+mj-lt"/>
                        <a:cs typeface="B Nazanin" pitchFamily="2" charset="-78"/>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mn-lt"/>
                          <a:ea typeface="+mn-ea"/>
                          <a:cs typeface="B Nazanin" pitchFamily="2" charset="-78"/>
                        </a:rPr>
                        <a:t>120</a:t>
                      </a:r>
                      <a:endParaRPr kumimoji="0" lang="en-US" sz="1600" b="0" i="0" u="none" strike="noStrike" kern="1200" cap="none" spc="0" normalizeH="0" baseline="0" noProof="0" dirty="0" smtClean="0">
                        <a:ln>
                          <a:noFill/>
                        </a:ln>
                        <a:solidFill>
                          <a:prstClr val="black"/>
                        </a:solidFill>
                        <a:effectLst/>
                        <a:uLnTx/>
                        <a:uFillTx/>
                        <a:latin typeface="+mn-lt"/>
                        <a:ea typeface="+mn-ea"/>
                        <a:cs typeface="B Nazanin" pitchFamily="2" charset="-78"/>
                      </a:endParaRPr>
                    </a:p>
                  </a:txBody>
                  <a:tcPr/>
                </a:tc>
                <a:tc>
                  <a:txBody>
                    <a:bodyPr/>
                    <a:lstStyle/>
                    <a:p>
                      <a:pPr algn="ctr" rtl="0"/>
                      <a:r>
                        <a:rPr lang="fa-IR" sz="1600" dirty="0" smtClean="0">
                          <a:latin typeface="+mj-lt"/>
                          <a:cs typeface="B Nazanin" pitchFamily="2" charset="-78"/>
                        </a:rPr>
                        <a:t>24</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a:t>
                      </a:r>
                      <a:endParaRPr lang="fa-IR" sz="1600" dirty="0">
                        <a:latin typeface="+mj-lt"/>
                        <a:cs typeface="B Nazanin" pitchFamily="2" charset="-78"/>
                      </a:endParaRPr>
                    </a:p>
                  </a:txBody>
                  <a:tcPr/>
                </a:tc>
                <a:tc>
                  <a:txBody>
                    <a:bodyPr/>
                    <a:lstStyle/>
                    <a:p>
                      <a:pPr algn="ctr" rtl="0"/>
                      <a:r>
                        <a:rPr lang="fa-IR" sz="1600" dirty="0" smtClean="0">
                          <a:latin typeface="+mj-lt"/>
                          <a:cs typeface="B Nazanin" pitchFamily="2" charset="-78"/>
                        </a:rPr>
                        <a:t>16</a:t>
                      </a:r>
                      <a:endParaRPr lang="fa-IR" sz="1600" dirty="0">
                        <a:latin typeface="+mj-lt"/>
                        <a:cs typeface="B Nazanin" pitchFamily="2" charset="-78"/>
                      </a:endParaRPr>
                    </a:p>
                  </a:txBody>
                  <a:tcPr/>
                </a:tc>
              </a:tr>
              <a:tr h="164465">
                <a:tc>
                  <a:txBody>
                    <a:bodyPr/>
                    <a:lstStyle/>
                    <a:p>
                      <a:pPr algn="r" rtl="1"/>
                      <a:r>
                        <a:rPr lang="fa-IR" sz="1600" b="1" dirty="0" smtClean="0">
                          <a:latin typeface="+mj-lt"/>
                          <a:cs typeface="B Mitra" pitchFamily="2" charset="-78"/>
                        </a:rPr>
                        <a:t>گوشت و جانشین ها:</a:t>
                      </a:r>
                      <a:endParaRPr lang="fa-IR" sz="1600" b="1" dirty="0">
                        <a:latin typeface="+mj-lt"/>
                        <a:cs typeface="B Mitra" pitchFamily="2" charset="-78"/>
                      </a:endParaRPr>
                    </a:p>
                  </a:txBody>
                  <a:tcPr/>
                </a:tc>
                <a:tc>
                  <a:txBody>
                    <a:bodyPr/>
                    <a:lstStyle/>
                    <a:p>
                      <a:pPr algn="ctr" rtl="1"/>
                      <a:r>
                        <a:rPr lang="fa-IR" sz="1600" b="1" dirty="0" smtClean="0">
                          <a:latin typeface="+mj-lt"/>
                          <a:cs typeface="B Nazanin" pitchFamily="2" charset="-78"/>
                        </a:rPr>
                        <a:t>4</a:t>
                      </a:r>
                      <a:endParaRPr lang="fa-IR" sz="1600" b="1" dirty="0">
                        <a:latin typeface="+mj-lt"/>
                        <a:cs typeface="B Nazanin" pitchFamily="2" charset="-78"/>
                      </a:endParaRPr>
                    </a:p>
                  </a:txBody>
                  <a:tcPr/>
                </a:tc>
                <a:tc rowSpan="4">
                  <a:txBody>
                    <a:bodyPr/>
                    <a:lstStyle/>
                    <a:p>
                      <a:pPr algn="ctr" rtl="1"/>
                      <a:r>
                        <a:rPr lang="en-US" sz="1600" b="1" dirty="0" smtClean="0">
                          <a:latin typeface="+mj-lt"/>
                          <a:cs typeface="B Nazanin" pitchFamily="2" charset="-78"/>
                        </a:rPr>
                        <a:t>-</a:t>
                      </a:r>
                      <a:endParaRPr lang="fa-IR" sz="1600" b="1" dirty="0">
                        <a:latin typeface="+mj-lt"/>
                        <a:cs typeface="B Nazanin" pitchFamily="2" charset="-78"/>
                      </a:endParaRPr>
                    </a:p>
                  </a:txBody>
                  <a:tcPr/>
                </a:tc>
                <a:tc row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mn-lt"/>
                          <a:ea typeface="+mn-ea"/>
                          <a:cs typeface="B Nazanin" pitchFamily="2" charset="-78"/>
                        </a:rPr>
                        <a:t>28</a:t>
                      </a:r>
                      <a:endParaRPr kumimoji="0" lang="fa-IR" sz="1600" b="0" i="0" u="none" strike="noStrike" kern="1200" cap="none" spc="0" normalizeH="0" baseline="0" noProof="0" dirty="0">
                        <a:ln>
                          <a:noFill/>
                        </a:ln>
                        <a:solidFill>
                          <a:prstClr val="black"/>
                        </a:solidFill>
                        <a:effectLst/>
                        <a:uLnTx/>
                        <a:uFillTx/>
                        <a:latin typeface="+mn-lt"/>
                        <a:ea typeface="+mn-ea"/>
                        <a:cs typeface="B Nazanin" pitchFamily="2" charset="-78"/>
                      </a:endParaRPr>
                    </a:p>
                  </a:txBody>
                  <a:tcPr/>
                </a:tc>
                <a:tc>
                  <a:txBody>
                    <a:bodyPr/>
                    <a:lstStyle/>
                    <a:p>
                      <a:pPr algn="ctr" rtl="1"/>
                      <a:r>
                        <a:rPr lang="fa-IR" sz="1600" b="0" dirty="0" smtClean="0">
                          <a:latin typeface="+mj-lt"/>
                          <a:cs typeface="B Nazanin" pitchFamily="2" charset="-78"/>
                        </a:rPr>
                        <a:t>14</a:t>
                      </a:r>
                      <a:endParaRPr lang="fa-IR" sz="1600" b="0" dirty="0">
                        <a:latin typeface="+mj-lt"/>
                        <a:cs typeface="B Nazanin" pitchFamily="2" charset="-78"/>
                      </a:endParaRPr>
                    </a:p>
                  </a:txBody>
                  <a:tcPr/>
                </a:tc>
                <a:tc>
                  <a:txBody>
                    <a:bodyPr/>
                    <a:lstStyle/>
                    <a:p>
                      <a:pPr algn="ctr" rtl="1"/>
                      <a:r>
                        <a:rPr lang="fa-IR" sz="1600" b="0" dirty="0" smtClean="0">
                          <a:latin typeface="+mj-lt"/>
                          <a:cs typeface="B Nazanin" pitchFamily="2" charset="-78"/>
                        </a:rPr>
                        <a:t>9/1</a:t>
                      </a:r>
                      <a:endParaRPr lang="fa-IR" sz="1600" b="0" dirty="0">
                        <a:latin typeface="+mj-lt"/>
                        <a:cs typeface="B Nazanin" pitchFamily="2" charset="-78"/>
                      </a:endParaRPr>
                    </a:p>
                  </a:txBody>
                  <a:tcPr/>
                </a:tc>
                <a:tc>
                  <a:txBody>
                    <a:bodyPr/>
                    <a:lstStyle/>
                    <a:p>
                      <a:pPr algn="ctr" rtl="1"/>
                      <a:r>
                        <a:rPr lang="fa-IR" sz="1600" b="0" dirty="0" smtClean="0">
                          <a:latin typeface="+mj-lt"/>
                          <a:cs typeface="B Nazanin" pitchFamily="2" charset="-78"/>
                        </a:rPr>
                        <a:t>100</a:t>
                      </a:r>
                      <a:endParaRPr lang="fa-IR" sz="1600" b="0" dirty="0">
                        <a:latin typeface="+mj-lt"/>
                        <a:cs typeface="B Nazanin" pitchFamily="2" charset="-78"/>
                      </a:endParaRPr>
                    </a:p>
                  </a:txBody>
                  <a:tcPr/>
                </a:tc>
                <a:tc rowSpan="4">
                  <a:txBody>
                    <a:bodyPr/>
                    <a:lstStyle/>
                    <a:p>
                      <a:pPr algn="ctr" rtl="1"/>
                      <a:r>
                        <a:rPr lang="fa-IR" sz="1600" b="1" dirty="0" smtClean="0">
                          <a:latin typeface="+mj-lt"/>
                          <a:cs typeface="B Nazanin" pitchFamily="2" charset="-78"/>
                        </a:rPr>
                        <a:t>-</a:t>
                      </a:r>
                      <a:endParaRPr lang="fa-IR" sz="1600" b="1" dirty="0">
                        <a:latin typeface="+mj-lt"/>
                        <a:cs typeface="B Nazanin" pitchFamily="2" charset="-78"/>
                      </a:endParaRPr>
                    </a:p>
                  </a:txBody>
                  <a:tcPr/>
                </a:tc>
              </a:tr>
              <a:tr h="170815">
                <a:tc>
                  <a:txBody>
                    <a:bodyPr/>
                    <a:lstStyle/>
                    <a:p>
                      <a:pPr algn="r" rtl="1"/>
                      <a:r>
                        <a:rPr lang="fa-IR" sz="1600" b="0" dirty="0" smtClean="0">
                          <a:latin typeface="+mj-lt"/>
                          <a:cs typeface="B Mitra" pitchFamily="2" charset="-78"/>
                        </a:rPr>
                        <a:t>گوشت قرمز کم چرب</a:t>
                      </a:r>
                      <a:endParaRPr lang="fa-IR" sz="1600" b="0" dirty="0">
                        <a:latin typeface="+mj-lt"/>
                        <a:cs typeface="B Mitra" pitchFamily="2" charset="-78"/>
                      </a:endParaRPr>
                    </a:p>
                  </a:txBody>
                  <a:tcPr/>
                </a:tc>
                <a:tc>
                  <a:txBody>
                    <a:bodyPr/>
                    <a:lstStyle/>
                    <a:p>
                      <a:pPr algn="ctr" rtl="1"/>
                      <a:r>
                        <a:rPr lang="fa-IR" sz="1600" b="0" dirty="0" smtClean="0">
                          <a:latin typeface="+mj-lt"/>
                          <a:cs typeface="B Nazanin" pitchFamily="2" charset="-78"/>
                        </a:rPr>
                        <a:t>1</a:t>
                      </a:r>
                      <a:endParaRPr lang="fa-IR" sz="1600" b="0" dirty="0">
                        <a:latin typeface="+mj-lt"/>
                        <a:cs typeface="B Nazanin" pitchFamily="2" charset="-78"/>
                      </a:endParaRPr>
                    </a:p>
                  </a:txBody>
                  <a:tcPr/>
                </a:tc>
                <a:tc vMerge="1">
                  <a:txBody>
                    <a:bodyPr/>
                    <a:lstStyle/>
                    <a:p>
                      <a:pPr rtl="1"/>
                      <a:endParaRPr lang="fa-IR"/>
                    </a:p>
                  </a:txBody>
                  <a:tcPr/>
                </a:tc>
                <a:tc vMerge="1">
                  <a:txBody>
                    <a:bodyPr/>
                    <a:lstStyle/>
                    <a:p>
                      <a:pPr rtl="1"/>
                      <a:endParaRPr lang="fa-IR"/>
                    </a:p>
                  </a:txBody>
                  <a:tcPr/>
                </a:tc>
                <a:tc>
                  <a:txBody>
                    <a:bodyPr/>
                    <a:lstStyle/>
                    <a:p>
                      <a:pPr algn="ctr" rtl="1"/>
                      <a:r>
                        <a:rPr lang="fa-IR" sz="1600" b="0" dirty="0" smtClean="0">
                          <a:latin typeface="+mj-lt"/>
                          <a:cs typeface="B Nazanin" pitchFamily="2" charset="-78"/>
                        </a:rPr>
                        <a:t>3</a:t>
                      </a:r>
                      <a:endParaRPr lang="fa-IR" sz="1600" b="0" dirty="0">
                        <a:latin typeface="+mj-lt"/>
                        <a:cs typeface="B Nazanin" pitchFamily="2" charset="-78"/>
                      </a:endParaRPr>
                    </a:p>
                  </a:txBody>
                  <a:tcPr/>
                </a:tc>
                <a:tc>
                  <a:txBody>
                    <a:bodyPr/>
                    <a:lstStyle/>
                    <a:p>
                      <a:pPr algn="ctr" rtl="1"/>
                      <a:r>
                        <a:rPr lang="fa-IR" sz="1600" b="0" dirty="0" smtClean="0">
                          <a:latin typeface="+mj-lt"/>
                          <a:cs typeface="B Nazanin" pitchFamily="2" charset="-78"/>
                        </a:rPr>
                        <a:t>1/4</a:t>
                      </a:r>
                      <a:endParaRPr lang="fa-IR" sz="1600" b="0" dirty="0">
                        <a:latin typeface="+mj-lt"/>
                        <a:cs typeface="B Nazanin" pitchFamily="2" charset="-78"/>
                      </a:endParaRPr>
                    </a:p>
                  </a:txBody>
                  <a:tcPr/>
                </a:tc>
                <a:tc>
                  <a:txBody>
                    <a:bodyPr/>
                    <a:lstStyle/>
                    <a:p>
                      <a:pPr algn="ctr" rtl="1"/>
                      <a:r>
                        <a:rPr lang="fa-IR" sz="1600" b="0" dirty="0" smtClean="0">
                          <a:latin typeface="+mj-lt"/>
                          <a:cs typeface="B Nazanin" pitchFamily="2" charset="-78"/>
                        </a:rPr>
                        <a:t>25</a:t>
                      </a:r>
                      <a:endParaRPr lang="fa-IR" sz="1600" b="0" dirty="0">
                        <a:latin typeface="+mj-lt"/>
                        <a:cs typeface="B Nazanin" pitchFamily="2" charset="-78"/>
                      </a:endParaRPr>
                    </a:p>
                  </a:txBody>
                  <a:tcPr/>
                </a:tc>
                <a:tc vMerge="1">
                  <a:txBody>
                    <a:bodyPr/>
                    <a:lstStyle/>
                    <a:p>
                      <a:pPr rtl="1"/>
                      <a:endParaRPr lang="fa-IR"/>
                    </a:p>
                  </a:txBody>
                  <a:tcPr/>
                </a:tc>
              </a:tr>
              <a:tr h="164466">
                <a:tc>
                  <a:txBody>
                    <a:bodyPr/>
                    <a:lstStyle/>
                    <a:p>
                      <a:pPr algn="r" rtl="1"/>
                      <a:r>
                        <a:rPr lang="fa-IR" sz="1600" b="0" dirty="0" smtClean="0">
                          <a:latin typeface="+mj-lt"/>
                          <a:cs typeface="B Mitra" pitchFamily="2" charset="-78"/>
                        </a:rPr>
                        <a:t>گوشت مرغ</a:t>
                      </a:r>
                      <a:endParaRPr lang="fa-IR" sz="1600" b="0" dirty="0">
                        <a:latin typeface="+mj-lt"/>
                        <a:cs typeface="B Mitra" pitchFamily="2" charset="-78"/>
                      </a:endParaRPr>
                    </a:p>
                  </a:txBody>
                  <a:tcPr/>
                </a:tc>
                <a:tc>
                  <a:txBody>
                    <a:bodyPr/>
                    <a:lstStyle/>
                    <a:p>
                      <a:pPr algn="ctr" rtl="1"/>
                      <a:r>
                        <a:rPr lang="fa-IR" sz="1600" b="0" dirty="0" smtClean="0">
                          <a:latin typeface="+mj-lt"/>
                          <a:cs typeface="B Nazanin" pitchFamily="2" charset="-78"/>
                        </a:rPr>
                        <a:t>2</a:t>
                      </a:r>
                      <a:endParaRPr lang="fa-IR" sz="1600" b="0" dirty="0">
                        <a:latin typeface="+mj-lt"/>
                        <a:cs typeface="B Nazanin" pitchFamily="2" charset="-78"/>
                      </a:endParaRPr>
                    </a:p>
                  </a:txBody>
                  <a:tcPr/>
                </a:tc>
                <a:tc vMerge="1">
                  <a:txBody>
                    <a:bodyPr/>
                    <a:lstStyle/>
                    <a:p>
                      <a:pPr rtl="1"/>
                      <a:endParaRPr lang="fa-IR"/>
                    </a:p>
                  </a:txBody>
                  <a:tcPr/>
                </a:tc>
                <a:tc vMerge="1">
                  <a:txBody>
                    <a:bodyPr/>
                    <a:lstStyle/>
                    <a:p>
                      <a:pPr rtl="1"/>
                      <a:endParaRPr lang="fa-IR"/>
                    </a:p>
                  </a:txBody>
                  <a:tcPr/>
                </a:tc>
                <a:tc>
                  <a:txBody>
                    <a:bodyPr/>
                    <a:lstStyle/>
                    <a:p>
                      <a:pPr algn="ctr" rtl="1"/>
                      <a:r>
                        <a:rPr lang="fa-IR" sz="1600" b="0" dirty="0" smtClean="0">
                          <a:latin typeface="+mj-lt"/>
                          <a:cs typeface="B Nazanin" pitchFamily="2" charset="-78"/>
                        </a:rPr>
                        <a:t>6</a:t>
                      </a:r>
                      <a:endParaRPr lang="fa-IR" sz="1600" b="0" dirty="0">
                        <a:latin typeface="+mj-lt"/>
                        <a:cs typeface="B Nazanin" pitchFamily="2" charset="-78"/>
                      </a:endParaRPr>
                    </a:p>
                  </a:txBody>
                  <a:tcPr/>
                </a:tc>
                <a:tc>
                  <a:txBody>
                    <a:bodyPr/>
                    <a:lstStyle/>
                    <a:p>
                      <a:pPr algn="ctr" rtl="1"/>
                      <a:r>
                        <a:rPr lang="fa-IR" sz="1600" b="0" dirty="0" smtClean="0">
                          <a:latin typeface="+mj-lt"/>
                          <a:cs typeface="B Nazanin" pitchFamily="2" charset="-78"/>
                        </a:rPr>
                        <a:t>1/2</a:t>
                      </a:r>
                      <a:endParaRPr lang="fa-IR" sz="1600" b="0" dirty="0">
                        <a:latin typeface="+mj-lt"/>
                        <a:cs typeface="B Nazanin" pitchFamily="2" charset="-78"/>
                      </a:endParaRPr>
                    </a:p>
                  </a:txBody>
                  <a:tcPr/>
                </a:tc>
                <a:tc>
                  <a:txBody>
                    <a:bodyPr/>
                    <a:lstStyle/>
                    <a:p>
                      <a:pPr algn="ctr" rtl="1"/>
                      <a:r>
                        <a:rPr lang="fa-IR" sz="1600" b="0" dirty="0" smtClean="0">
                          <a:latin typeface="+mj-lt"/>
                          <a:cs typeface="B Nazanin" pitchFamily="2" charset="-78"/>
                        </a:rPr>
                        <a:t>50</a:t>
                      </a:r>
                      <a:endParaRPr lang="fa-IR" sz="1600" b="0" dirty="0">
                        <a:latin typeface="+mj-lt"/>
                        <a:cs typeface="B Nazanin" pitchFamily="2" charset="-78"/>
                      </a:endParaRPr>
                    </a:p>
                  </a:txBody>
                  <a:tcPr/>
                </a:tc>
                <a:tc vMerge="1">
                  <a:txBody>
                    <a:bodyPr/>
                    <a:lstStyle/>
                    <a:p>
                      <a:pPr rtl="1"/>
                      <a:endParaRPr lang="fa-IR"/>
                    </a:p>
                  </a:txBody>
                  <a:tcPr/>
                </a:tc>
              </a:tr>
              <a:tr h="164465">
                <a:tc>
                  <a:txBody>
                    <a:bodyPr/>
                    <a:lstStyle/>
                    <a:p>
                      <a:pPr algn="r" rtl="1"/>
                      <a:r>
                        <a:rPr lang="fa-IR" sz="1600" b="0" dirty="0" smtClean="0">
                          <a:latin typeface="+mj-lt"/>
                          <a:cs typeface="B Mitra" pitchFamily="2" charset="-78"/>
                        </a:rPr>
                        <a:t>پنیر سفید</a:t>
                      </a:r>
                      <a:r>
                        <a:rPr lang="fa-IR" sz="1600" b="0" baseline="0" dirty="0" smtClean="0">
                          <a:latin typeface="+mj-lt"/>
                          <a:cs typeface="B Mitra" pitchFamily="2" charset="-78"/>
                        </a:rPr>
                        <a:t> (فتا)</a:t>
                      </a:r>
                      <a:endParaRPr lang="fa-IR" sz="1600" b="0" dirty="0">
                        <a:latin typeface="+mj-lt"/>
                        <a:cs typeface="B Mitra" pitchFamily="2" charset="-78"/>
                      </a:endParaRPr>
                    </a:p>
                  </a:txBody>
                  <a:tcPr/>
                </a:tc>
                <a:tc>
                  <a:txBody>
                    <a:bodyPr/>
                    <a:lstStyle/>
                    <a:p>
                      <a:pPr algn="ctr" rtl="1"/>
                      <a:r>
                        <a:rPr lang="fa-IR" sz="1600" b="0" dirty="0" smtClean="0">
                          <a:latin typeface="+mj-lt"/>
                          <a:cs typeface="B Nazanin" pitchFamily="2" charset="-78"/>
                        </a:rPr>
                        <a:t>1</a:t>
                      </a:r>
                      <a:endParaRPr lang="fa-IR" sz="1600" b="0" dirty="0">
                        <a:latin typeface="+mj-lt"/>
                        <a:cs typeface="B Nazanin" pitchFamily="2" charset="-78"/>
                      </a:endParaRPr>
                    </a:p>
                  </a:txBody>
                  <a:tcPr/>
                </a:tc>
                <a:tc vMerge="1">
                  <a:txBody>
                    <a:bodyPr/>
                    <a:lstStyle/>
                    <a:p>
                      <a:pPr rtl="1"/>
                      <a:endParaRPr lang="fa-IR"/>
                    </a:p>
                  </a:txBody>
                  <a:tcPr/>
                </a:tc>
                <a:tc vMerge="1">
                  <a:txBody>
                    <a:bodyPr/>
                    <a:lstStyle/>
                    <a:p>
                      <a:pPr rtl="1"/>
                      <a:endParaRPr lang="fa-IR"/>
                    </a:p>
                  </a:txBody>
                  <a:tcPr/>
                </a:tc>
                <a:tc>
                  <a:txBody>
                    <a:bodyPr/>
                    <a:lstStyle/>
                    <a:p>
                      <a:pPr algn="ctr" rtl="1"/>
                      <a:r>
                        <a:rPr lang="fa-IR" sz="1600" b="0" dirty="0" smtClean="0">
                          <a:latin typeface="+mj-lt"/>
                          <a:cs typeface="B Nazanin" pitchFamily="2" charset="-78"/>
                        </a:rPr>
                        <a:t>5</a:t>
                      </a:r>
                      <a:endParaRPr lang="fa-IR" sz="1600" b="0" dirty="0">
                        <a:latin typeface="+mj-lt"/>
                        <a:cs typeface="B Nazanin" pitchFamily="2" charset="-78"/>
                      </a:endParaRPr>
                    </a:p>
                  </a:txBody>
                  <a:tcPr/>
                </a:tc>
                <a:tc>
                  <a:txBody>
                    <a:bodyPr/>
                    <a:lstStyle/>
                    <a:p>
                      <a:pPr algn="ctr" rtl="1"/>
                      <a:r>
                        <a:rPr lang="fa-IR" sz="1600" b="0" dirty="0" smtClean="0">
                          <a:latin typeface="+mj-lt"/>
                          <a:cs typeface="B Nazanin" pitchFamily="2" charset="-78"/>
                        </a:rPr>
                        <a:t>4/5</a:t>
                      </a:r>
                      <a:endParaRPr lang="fa-IR" sz="1600" b="0" dirty="0">
                        <a:latin typeface="+mj-lt"/>
                        <a:cs typeface="B Nazanin" pitchFamily="2" charset="-78"/>
                      </a:endParaRPr>
                    </a:p>
                  </a:txBody>
                  <a:tcPr/>
                </a:tc>
                <a:tc>
                  <a:txBody>
                    <a:bodyPr/>
                    <a:lstStyle/>
                    <a:p>
                      <a:pPr algn="ctr" rtl="1"/>
                      <a:r>
                        <a:rPr lang="fa-IR" sz="1600" b="0" dirty="0" smtClean="0">
                          <a:latin typeface="+mj-lt"/>
                          <a:cs typeface="B Nazanin" pitchFamily="2" charset="-78"/>
                        </a:rPr>
                        <a:t>25</a:t>
                      </a:r>
                      <a:endParaRPr lang="fa-IR" sz="1600" b="0" dirty="0">
                        <a:latin typeface="+mj-lt"/>
                        <a:cs typeface="B Nazanin" pitchFamily="2" charset="-78"/>
                      </a:endParaRPr>
                    </a:p>
                  </a:txBody>
                  <a:tcPr/>
                </a:tc>
                <a:tc vMerge="1">
                  <a:txBody>
                    <a:bodyPr/>
                    <a:lstStyle/>
                    <a:p>
                      <a:pPr rtl="1"/>
                      <a:endParaRPr lang="fa-IR"/>
                    </a:p>
                  </a:txBody>
                  <a:tcPr/>
                </a:tc>
              </a:tr>
              <a:tr h="342570">
                <a:tc>
                  <a:txBody>
                    <a:bodyPr/>
                    <a:lstStyle/>
                    <a:p>
                      <a:pPr algn="r" rtl="1"/>
                      <a:r>
                        <a:rPr lang="fa-IR" sz="1600" b="1" dirty="0" smtClean="0">
                          <a:latin typeface="+mj-lt"/>
                          <a:cs typeface="B Mitra" pitchFamily="2" charset="-78"/>
                        </a:rPr>
                        <a:t>چربی</a:t>
                      </a:r>
                      <a:endParaRPr lang="fa-IR" sz="1600" b="1" dirty="0">
                        <a:latin typeface="+mj-lt"/>
                        <a:cs typeface="B Mitra" pitchFamily="2" charset="-78"/>
                      </a:endParaRPr>
                    </a:p>
                  </a:txBody>
                  <a:tcPr/>
                </a:tc>
                <a:tc>
                  <a:txBody>
                    <a:bodyPr/>
                    <a:lstStyle/>
                    <a:p>
                      <a:pPr algn="ctr" rtl="1"/>
                      <a:r>
                        <a:rPr lang="fa-IR" sz="1600" b="1" dirty="0" smtClean="0">
                          <a:latin typeface="+mj-lt"/>
                          <a:cs typeface="B Nazanin" pitchFamily="2" charset="-78"/>
                        </a:rPr>
                        <a:t>9</a:t>
                      </a:r>
                      <a:endParaRPr lang="fa-IR" sz="1600" b="1" dirty="0">
                        <a:latin typeface="+mj-lt"/>
                        <a:cs typeface="B Nazanin" pitchFamily="2" charset="-78"/>
                      </a:endParaRPr>
                    </a:p>
                  </a:txBody>
                  <a:tcPr/>
                </a:tc>
                <a:tc>
                  <a:txBody>
                    <a:bodyPr/>
                    <a:lstStyle/>
                    <a:p>
                      <a:pPr algn="ctr" rtl="1"/>
                      <a:r>
                        <a:rPr lang="en-US" sz="1600" b="1" dirty="0" smtClean="0">
                          <a:latin typeface="+mj-lt"/>
                          <a:cs typeface="B Nazanin" pitchFamily="2" charset="-78"/>
                        </a:rPr>
                        <a:t>-</a:t>
                      </a:r>
                      <a:endParaRPr lang="fa-IR" sz="1600" b="1" dirty="0">
                        <a:latin typeface="+mj-lt"/>
                        <a:cs typeface="B Nazanin" pitchFamily="2" charset="-78"/>
                      </a:endParaRPr>
                    </a:p>
                  </a:txBody>
                  <a:tcPr/>
                </a:tc>
                <a:tc>
                  <a:txBody>
                    <a:bodyPr/>
                    <a:lstStyle/>
                    <a:p>
                      <a:pPr algn="ctr" rtl="1"/>
                      <a:r>
                        <a:rPr lang="en-US" sz="1600" b="1" dirty="0" smtClean="0">
                          <a:latin typeface="+mj-lt"/>
                          <a:cs typeface="B Nazanin" pitchFamily="2" charset="-78"/>
                        </a:rPr>
                        <a:t>-</a:t>
                      </a:r>
                      <a:endParaRPr lang="fa-IR" sz="1600" b="1" dirty="0">
                        <a:latin typeface="+mj-lt"/>
                        <a:cs typeface="B Nazanin" pitchFamily="2" charset="-78"/>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mn-lt"/>
                          <a:ea typeface="+mn-ea"/>
                          <a:cs typeface="B Nazanin" pitchFamily="2" charset="-78"/>
                        </a:rPr>
                        <a:t>45</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mn-lt"/>
                          <a:ea typeface="+mn-ea"/>
                          <a:cs typeface="B Nazanin" pitchFamily="2" charset="-78"/>
                        </a:rPr>
                        <a:t>5/4</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mn-lt"/>
                          <a:ea typeface="+mn-ea"/>
                          <a:cs typeface="B Nazanin" pitchFamily="2" charset="-78"/>
                        </a:rPr>
                        <a:t>-</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prstClr val="black"/>
                          </a:solidFill>
                          <a:effectLst/>
                          <a:uLnTx/>
                          <a:uFillTx/>
                          <a:latin typeface="+mn-lt"/>
                          <a:ea typeface="+mn-ea"/>
                          <a:cs typeface="B Nazanin" pitchFamily="2" charset="-78"/>
                        </a:rPr>
                        <a:t>-</a:t>
                      </a:r>
                    </a:p>
                  </a:txBody>
                  <a:tcPr/>
                </a:tc>
              </a:tr>
              <a:tr h="342570">
                <a:tc>
                  <a:txBody>
                    <a:bodyPr/>
                    <a:lstStyle/>
                    <a:p>
                      <a:pPr algn="ctr" rtl="1"/>
                      <a:r>
                        <a:rPr lang="fa-IR" sz="1600" b="1" dirty="0" smtClean="0">
                          <a:solidFill>
                            <a:srgbClr val="C00000"/>
                          </a:solidFill>
                          <a:latin typeface="+mj-lt"/>
                          <a:cs typeface="B Mitra" pitchFamily="2" charset="-78"/>
                        </a:rPr>
                        <a:t>مجموع</a:t>
                      </a:r>
                      <a:endParaRPr lang="fa-IR" sz="1600" b="1" dirty="0">
                        <a:solidFill>
                          <a:srgbClr val="C00000"/>
                        </a:solidFill>
                        <a:latin typeface="+mj-lt"/>
                        <a:cs typeface="B Mitra" pitchFamily="2" charset="-78"/>
                      </a:endParaRPr>
                    </a:p>
                  </a:txBody>
                  <a:tcPr/>
                </a:tc>
                <a:tc>
                  <a:txBody>
                    <a:bodyPr/>
                    <a:lstStyle/>
                    <a:p>
                      <a:pPr algn="ctr" rtl="1"/>
                      <a:endParaRPr lang="fa-IR" sz="1600" b="1" dirty="0">
                        <a:latin typeface="+mj-lt"/>
                        <a:cs typeface="B Nazanin" pitchFamily="2" charset="-78"/>
                      </a:endParaRPr>
                    </a:p>
                  </a:txBody>
                  <a:tcPr/>
                </a:tc>
                <a:tc>
                  <a:txBody>
                    <a:bodyPr/>
                    <a:lstStyle/>
                    <a:p>
                      <a:pPr algn="ctr" rtl="1"/>
                      <a:endParaRPr lang="fa-IR" sz="1600" b="1" dirty="0">
                        <a:latin typeface="+mj-lt"/>
                        <a:cs typeface="B Nazanin" pitchFamily="2" charset="-78"/>
                      </a:endParaRPr>
                    </a:p>
                  </a:txBody>
                  <a:tcPr/>
                </a:tc>
                <a:tc>
                  <a:txBody>
                    <a:bodyPr/>
                    <a:lstStyle/>
                    <a:p>
                      <a:pPr algn="ctr" rtl="1"/>
                      <a:endParaRPr lang="fa-IR" sz="1600" b="1" dirty="0">
                        <a:latin typeface="+mj-lt"/>
                        <a:cs typeface="B Nazanin" pitchFamily="2" charset="-78"/>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fa-IR" sz="1600" b="1" i="0" u="none" strike="noStrike" kern="1200" cap="none" spc="0" normalizeH="0" baseline="0" noProof="0" dirty="0" smtClean="0">
                          <a:ln>
                            <a:noFill/>
                          </a:ln>
                          <a:solidFill>
                            <a:srgbClr val="C00000"/>
                          </a:solidFill>
                          <a:effectLst/>
                          <a:uLnTx/>
                          <a:uFillTx/>
                          <a:latin typeface="+mn-lt"/>
                          <a:ea typeface="+mn-ea"/>
                          <a:cs typeface="B Nazanin" pitchFamily="2" charset="-78"/>
                        </a:rPr>
                        <a:t>65/5</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fa-IR" sz="1600" b="1" i="0" u="none" strike="noStrike" kern="1200" cap="none" spc="0" normalizeH="0" baseline="0" noProof="0" dirty="0" smtClean="0">
                          <a:ln>
                            <a:noFill/>
                          </a:ln>
                          <a:solidFill>
                            <a:srgbClr val="C00000"/>
                          </a:solidFill>
                          <a:effectLst/>
                          <a:uLnTx/>
                          <a:uFillTx/>
                          <a:latin typeface="+mn-lt"/>
                          <a:ea typeface="+mn-ea"/>
                          <a:cs typeface="B Nazanin" pitchFamily="2" charset="-78"/>
                        </a:rPr>
                        <a:t>18/5</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fa-IR" sz="1600" b="1" i="0" u="none" strike="noStrike" kern="1200" cap="none" spc="0" normalizeH="0" baseline="0" noProof="0" dirty="0" smtClean="0">
                          <a:ln>
                            <a:noFill/>
                          </a:ln>
                          <a:solidFill>
                            <a:srgbClr val="C00000"/>
                          </a:solidFill>
                          <a:effectLst/>
                          <a:uLnTx/>
                          <a:uFillTx/>
                          <a:latin typeface="+mn-lt"/>
                          <a:ea typeface="+mn-ea"/>
                          <a:cs typeface="B Nazanin" pitchFamily="2" charset="-78"/>
                        </a:rPr>
                        <a:t>127</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fa-IR" sz="1600" b="1" i="0" u="none" strike="noStrike" kern="1200" cap="none" spc="0" normalizeH="0" baseline="0" noProof="0" dirty="0" smtClean="0">
                          <a:ln>
                            <a:noFill/>
                          </a:ln>
                          <a:solidFill>
                            <a:srgbClr val="C00000"/>
                          </a:solidFill>
                          <a:effectLst/>
                          <a:uLnTx/>
                          <a:uFillTx/>
                          <a:latin typeface="+mn-lt"/>
                          <a:ea typeface="+mn-ea"/>
                          <a:cs typeface="B Nazanin" pitchFamily="2" charset="-78"/>
                        </a:rPr>
                        <a:t>23</a:t>
                      </a:r>
                    </a:p>
                  </a:txBody>
                  <a:tcPr/>
                </a:tc>
              </a:tr>
            </a:tbl>
          </a:graphicData>
        </a:graphic>
      </p:graphicFrame>
    </p:spTree>
    <p:extLst>
      <p:ext uri="{BB962C8B-B14F-4D97-AF65-F5344CB8AC3E}">
        <p14:creationId xmlns:p14="http://schemas.microsoft.com/office/powerpoint/2010/main" xmlns="" val="3217693479"/>
      </p:ext>
    </p:extLst>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Other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219" name="Rectangle 3"/>
          <p:cNvSpPr>
            <a:spLocks noGrp="1" noChangeArrowheads="1"/>
          </p:cNvSpPr>
          <p:nvPr>
            <p:ph type="title"/>
          </p:nvPr>
        </p:nvSpPr>
        <p:spPr>
          <a:xfrm>
            <a:off x="762000" y="1981200"/>
            <a:ext cx="7696200" cy="665163"/>
          </a:xfrm>
        </p:spPr>
        <p:txBody>
          <a:bodyPr>
            <a:normAutofit fontScale="90000"/>
          </a:bodyPr>
          <a:lstStyle/>
          <a:p>
            <a:pPr rtl="1" eaLnBrk="1" hangingPunct="1">
              <a:defRPr/>
            </a:pPr>
            <a:r>
              <a:rPr smtClean="0">
                <a:solidFill>
                  <a:srgbClr val="F8F8F8"/>
                </a:solidFill>
              </a:rPr>
              <a:t>Thanks</a:t>
            </a:r>
            <a:endParaRPr lang="fa-IR" smtClean="0">
              <a:solidFill>
                <a:srgbClr val="F8F8F8"/>
              </a:solidFill>
            </a:endParaRPr>
          </a:p>
        </p:txBody>
      </p:sp>
    </p:spTree>
    <p:extLst>
      <p:ext uri="{BB962C8B-B14F-4D97-AF65-F5344CB8AC3E}">
        <p14:creationId xmlns:p14="http://schemas.microsoft.com/office/powerpoint/2010/main" xmlns="" val="37347860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par>
                          <p:cTn id="8" fill="hold" nodeType="afterGroup">
                            <p:stCondLst>
                              <p:cond delay="2000"/>
                            </p:stCondLst>
                            <p:childTnLst>
                              <p:par>
                                <p:cTn id="9" presetID="51" presetClass="entr" presetSubtype="0" fill="hold" grpId="0" nodeType="afterEffect">
                                  <p:stCondLst>
                                    <p:cond delay="0"/>
                                  </p:stCondLst>
                                  <p:iterate type="lt">
                                    <p:tmPct val="0"/>
                                  </p:iterate>
                                  <p:childTnLst>
                                    <p:set>
                                      <p:cBhvr>
                                        <p:cTn id="10" dur="1" fill="hold">
                                          <p:stCondLst>
                                            <p:cond delay="0"/>
                                          </p:stCondLst>
                                        </p:cTn>
                                        <p:tgtEl>
                                          <p:spTgt spid="137219"/>
                                        </p:tgtEl>
                                        <p:attrNameLst>
                                          <p:attrName>style.visibility</p:attrName>
                                        </p:attrNameLst>
                                      </p:cBhvr>
                                      <p:to>
                                        <p:strVal val="visible"/>
                                      </p:to>
                                    </p:set>
                                    <p:animEffect transition="in" filter="fade">
                                      <p:cBhvr>
                                        <p:cTn id="11" dur="770" decel="100000"/>
                                        <p:tgtEl>
                                          <p:spTgt spid="137219"/>
                                        </p:tgtEl>
                                      </p:cBhvr>
                                    </p:animEffect>
                                    <p:animScale>
                                      <p:cBhvr>
                                        <p:cTn id="12" dur="770" decel="100000"/>
                                        <p:tgtEl>
                                          <p:spTgt spid="137219"/>
                                        </p:tgtEl>
                                      </p:cBhvr>
                                      <p:from x="10000" y="10000"/>
                                      <p:to x="200000" y="450000"/>
                                    </p:animScale>
                                    <p:animScale>
                                      <p:cBhvr>
                                        <p:cTn id="13" dur="1230" accel="100000" fill="hold">
                                          <p:stCondLst>
                                            <p:cond delay="770"/>
                                          </p:stCondLst>
                                        </p:cTn>
                                        <p:tgtEl>
                                          <p:spTgt spid="137219"/>
                                        </p:tgtEl>
                                      </p:cBhvr>
                                      <p:from x="200000" y="450000"/>
                                      <p:to x="100000" y="100000"/>
                                    </p:animScale>
                                    <p:set>
                                      <p:cBhvr>
                                        <p:cTn id="14" dur="770" fill="hold"/>
                                        <p:tgtEl>
                                          <p:spTgt spid="137219"/>
                                        </p:tgtEl>
                                        <p:attrNameLst>
                                          <p:attrName>ppt_x</p:attrName>
                                        </p:attrNameLst>
                                      </p:cBhvr>
                                      <p:to>
                                        <p:strVal val="(0.5)"/>
                                      </p:to>
                                    </p:set>
                                    <p:anim from="(0.5)" to="(#ppt_x)" calcmode="lin" valueType="num">
                                      <p:cBhvr>
                                        <p:cTn id="15" dur="1230" accel="100000" fill="hold">
                                          <p:stCondLst>
                                            <p:cond delay="770"/>
                                          </p:stCondLst>
                                        </p:cTn>
                                        <p:tgtEl>
                                          <p:spTgt spid="137219"/>
                                        </p:tgtEl>
                                        <p:attrNameLst>
                                          <p:attrName>ppt_x</p:attrName>
                                        </p:attrNameLst>
                                      </p:cBhvr>
                                    </p:anim>
                                    <p:set>
                                      <p:cBhvr>
                                        <p:cTn id="16" dur="770" fill="hold"/>
                                        <p:tgtEl>
                                          <p:spTgt spid="137219"/>
                                        </p:tgtEl>
                                        <p:attrNameLst>
                                          <p:attrName>ppt_y</p:attrName>
                                        </p:attrNameLst>
                                      </p:cBhvr>
                                      <p:to>
                                        <p:strVal val="(#ppt_y+0.4)"/>
                                      </p:to>
                                    </p:set>
                                    <p:anim from="(#ppt_y+0.4)" to="(#ppt_y)" calcmode="lin" valueType="num">
                                      <p:cBhvr>
                                        <p:cTn id="17" dur="1230" accel="100000" fill="hold">
                                          <p:stCondLst>
                                            <p:cond delay="770"/>
                                          </p:stCondLst>
                                        </p:cTn>
                                        <p:tgtEl>
                                          <p:spTgt spid="137219"/>
                                        </p:tgtEl>
                                        <p:attrNameLst>
                                          <p:attrName>ppt_y</p:attrName>
                                        </p:attrNameLst>
                                      </p:cBhvr>
                                    </p:anim>
                                  </p:childTnLst>
                                </p:cTn>
                              </p:par>
                            </p:childTnLst>
                          </p:cTn>
                        </p:par>
                        <p:par>
                          <p:cTn id="18" fill="hold" nodeType="afterGroup">
                            <p:stCondLst>
                              <p:cond delay="4000"/>
                            </p:stCondLst>
                            <p:childTnLst>
                              <p:par>
                                <p:cTn id="19" presetID="45" presetClass="exit" presetSubtype="0" fill="hold" grpId="1" nodeType="afterEffect">
                                  <p:stCondLst>
                                    <p:cond delay="0"/>
                                  </p:stCondLst>
                                  <p:iterate type="lt">
                                    <p:tmPct val="10000"/>
                                  </p:iterate>
                                  <p:childTnLst>
                                    <p:animEffect transition="out" filter="fade">
                                      <p:cBhvr>
                                        <p:cTn id="20" dur="2000"/>
                                        <p:tgtEl>
                                          <p:spTgt spid="137219"/>
                                        </p:tgtEl>
                                      </p:cBhvr>
                                    </p:animEffect>
                                    <p:anim calcmode="lin" valueType="num">
                                      <p:cBhvr>
                                        <p:cTn id="21" dur="2000"/>
                                        <p:tgtEl>
                                          <p:spTgt spid="13721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137219"/>
                                        </p:tgtEl>
                                        <p:attrNameLst>
                                          <p:attrName>ppt_h</p:attrName>
                                        </p:attrNameLst>
                                      </p:cBhvr>
                                      <p:tavLst>
                                        <p:tav tm="0">
                                          <p:val>
                                            <p:strVal val="ppt_h"/>
                                          </p:val>
                                        </p:tav>
                                        <p:tav tm="100000">
                                          <p:val>
                                            <p:strVal val="ppt_h"/>
                                          </p:val>
                                        </p:tav>
                                      </p:tavLst>
                                    </p:anim>
                                    <p:set>
                                      <p:cBhvr>
                                        <p:cTn id="23" dur="1" fill="hold">
                                          <p:stCondLst>
                                            <p:cond delay="1999"/>
                                          </p:stCondLst>
                                        </p:cTn>
                                        <p:tgtEl>
                                          <p:spTgt spid="137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p:bldP spid="137219"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descr="untitled2.bmp"/>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1828800"/>
            <a:ext cx="3048000" cy="320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74430891"/>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0"/>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3"/>
            <a:ext cx="8928992" cy="5976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539552" y="6108412"/>
            <a:ext cx="8389440" cy="738664"/>
          </a:xfrm>
          <a:prstGeom prst="rect">
            <a:avLst/>
          </a:prstGeom>
        </p:spPr>
        <p:txBody>
          <a:bodyPr wrap="square">
            <a:spAutoFit/>
          </a:bodyPr>
          <a:lstStyle/>
          <a:p>
            <a:pPr lvl="0" algn="just">
              <a:spcBef>
                <a:spcPct val="20000"/>
              </a:spcBef>
            </a:pPr>
            <a:r>
              <a:rPr lang="en-US" sz="1400" b="1" dirty="0">
                <a:solidFill>
                  <a:srgbClr val="002060"/>
                </a:solidFill>
                <a:latin typeface="Angsana New" pitchFamily="18" charset="-34"/>
                <a:cs typeface="Angsana New" pitchFamily="18" charset="-34"/>
              </a:rPr>
              <a:t>Third Report of the National Cholesterol Education Program (NCEP) Expert Panel on Detection, Evaluation, and Treatment of </a:t>
            </a:r>
            <a:r>
              <a:rPr lang="en-US" sz="1400" b="1" dirty="0" smtClean="0">
                <a:solidFill>
                  <a:srgbClr val="002060"/>
                </a:solidFill>
                <a:latin typeface="Angsana New" pitchFamily="18" charset="-34"/>
                <a:cs typeface="Angsana New" pitchFamily="18" charset="-34"/>
              </a:rPr>
              <a:t>High Blood </a:t>
            </a:r>
            <a:r>
              <a:rPr lang="en-US" sz="1400" b="1" dirty="0">
                <a:solidFill>
                  <a:srgbClr val="002060"/>
                </a:solidFill>
                <a:latin typeface="Angsana New" pitchFamily="18" charset="-34"/>
                <a:cs typeface="Angsana New" pitchFamily="18" charset="-34"/>
              </a:rPr>
              <a:t>Cholesterol </a:t>
            </a:r>
            <a:r>
              <a:rPr lang="en-US" sz="1400" b="1" dirty="0" smtClean="0">
                <a:solidFill>
                  <a:srgbClr val="002060"/>
                </a:solidFill>
                <a:latin typeface="Angsana New" pitchFamily="18" charset="-34"/>
                <a:cs typeface="Angsana New" pitchFamily="18" charset="-34"/>
              </a:rPr>
              <a:t>in </a:t>
            </a:r>
            <a:r>
              <a:rPr lang="en-US" sz="1400" b="1" dirty="0">
                <a:solidFill>
                  <a:srgbClr val="002060"/>
                </a:solidFill>
                <a:latin typeface="Angsana New" pitchFamily="18" charset="-34"/>
                <a:cs typeface="Angsana New" pitchFamily="18" charset="-34"/>
              </a:rPr>
              <a:t>Adults (Adult Treatment Panel III). Circulation. 2002; 106:3143-3421.</a:t>
            </a:r>
          </a:p>
        </p:txBody>
      </p:sp>
    </p:spTree>
    <p:extLst>
      <p:ext uri="{BB962C8B-B14F-4D97-AF65-F5344CB8AC3E}">
        <p14:creationId xmlns:p14="http://schemas.microsoft.com/office/powerpoint/2010/main" xmlns="" val="1781322971"/>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600" dirty="0"/>
              <a:t>evidence base influence of lifestyle interventions on lipoprotein lipid levels</a:t>
            </a:r>
            <a:br>
              <a:rPr lang="en-US" sz="3600" dirty="0"/>
            </a:br>
            <a:endParaRPr lang="en-US" sz="3600"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809337300"/>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136904" cy="726976"/>
          </a:xfrm>
        </p:spPr>
        <p:txBody>
          <a:bodyPr>
            <a:normAutofit fontScale="90000"/>
          </a:bodyPr>
          <a:lstStyle/>
          <a:p>
            <a:r>
              <a:rPr lang="en-US" sz="3600" dirty="0"/>
              <a:t>General principles for a healthy lifestyle</a:t>
            </a:r>
            <a:br>
              <a:rPr lang="en-US" sz="3600" dirty="0"/>
            </a:br>
            <a:endParaRPr lang="en-US" sz="3600" dirty="0"/>
          </a:p>
        </p:txBody>
      </p:sp>
      <p:sp>
        <p:nvSpPr>
          <p:cNvPr id="3" name="Content Placeholder 2"/>
          <p:cNvSpPr>
            <a:spLocks noGrp="1"/>
          </p:cNvSpPr>
          <p:nvPr>
            <p:ph idx="1"/>
          </p:nvPr>
        </p:nvSpPr>
        <p:spPr>
          <a:xfrm>
            <a:off x="1763588" y="917848"/>
            <a:ext cx="5544716" cy="422920"/>
          </a:xfrm>
        </p:spPr>
        <p:txBody>
          <a:bodyPr/>
          <a:lstStyle/>
          <a:p>
            <a:pPr marL="0" indent="0">
              <a:buNone/>
            </a:pPr>
            <a:r>
              <a:rPr lang="en-US" dirty="0"/>
              <a:t>The 2010 Dietary Guidelines for Americans (DGA)</a:t>
            </a:r>
          </a:p>
          <a:p>
            <a:pPr marL="0" indent="0">
              <a:buNone/>
            </a:pPr>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7</a:t>
            </a:fld>
            <a:endParaRPr lang="en-US"/>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1340768"/>
            <a:ext cx="4968551" cy="5517232"/>
          </a:xfrm>
          <a:prstGeom prst="rect">
            <a:avLst/>
          </a:prstGeom>
          <a:noFill/>
          <a:ln>
            <a:noFill/>
          </a:ln>
        </p:spPr>
      </p:pic>
    </p:spTree>
    <p:extLst>
      <p:ext uri="{BB962C8B-B14F-4D97-AF65-F5344CB8AC3E}">
        <p14:creationId xmlns:p14="http://schemas.microsoft.com/office/powerpoint/2010/main" xmlns="" val="1895560954"/>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60648"/>
            <a:ext cx="7848872" cy="5832648"/>
          </a:xfrm>
        </p:spPr>
        <p:txBody>
          <a:bodyPr>
            <a:normAutofit/>
          </a:bodyPr>
          <a:lstStyle/>
          <a:p>
            <a:pPr marL="0" indent="0">
              <a:buNone/>
            </a:pPr>
            <a:r>
              <a:rPr lang="en-US" sz="2800" b="1" dirty="0"/>
              <a:t>The 2010 Dietary Guidelines for Americans (DGA)</a:t>
            </a:r>
            <a:br>
              <a:rPr lang="en-US" sz="2800" b="1" dirty="0"/>
            </a:br>
            <a:endParaRPr lang="en-US" sz="2800" b="1" dirty="0" smtClean="0"/>
          </a:p>
          <a:p>
            <a:r>
              <a:rPr lang="en-US" dirty="0" smtClean="0"/>
              <a:t>Recommended </a:t>
            </a:r>
            <a:r>
              <a:rPr lang="en-US" dirty="0"/>
              <a:t>macronutrient ranges for </a:t>
            </a:r>
            <a:r>
              <a:rPr lang="en-US" dirty="0" smtClean="0"/>
              <a:t>adults:</a:t>
            </a:r>
          </a:p>
          <a:p>
            <a:r>
              <a:rPr lang="en-US" dirty="0" smtClean="0"/>
              <a:t>45–65% of </a:t>
            </a:r>
            <a:r>
              <a:rPr lang="en-US" dirty="0"/>
              <a:t>energy from </a:t>
            </a:r>
            <a:r>
              <a:rPr lang="en-US" dirty="0" smtClean="0"/>
              <a:t>carbohydrate</a:t>
            </a:r>
          </a:p>
          <a:p>
            <a:r>
              <a:rPr lang="en-US" dirty="0" smtClean="0"/>
              <a:t>10–35</a:t>
            </a:r>
            <a:r>
              <a:rPr lang="en-US" dirty="0"/>
              <a:t>% from </a:t>
            </a:r>
            <a:r>
              <a:rPr lang="en-US" dirty="0" smtClean="0"/>
              <a:t>protein</a:t>
            </a:r>
            <a:endParaRPr lang="en-US" dirty="0"/>
          </a:p>
          <a:p>
            <a:r>
              <a:rPr lang="en-US" dirty="0"/>
              <a:t>20–35% of energy </a:t>
            </a:r>
            <a:r>
              <a:rPr lang="en-US" dirty="0" smtClean="0"/>
              <a:t>from fat</a:t>
            </a:r>
          </a:p>
          <a:p>
            <a:endParaRPr lang="en-US" dirty="0"/>
          </a:p>
          <a:p>
            <a:pPr marL="0" indent="0">
              <a:buNone/>
            </a:pPr>
            <a:r>
              <a:rPr lang="en-US" dirty="0" smtClean="0"/>
              <a:t>► </a:t>
            </a:r>
            <a:r>
              <a:rPr lang="en-US" dirty="0"/>
              <a:t>the 2015 Dietary Guidelines Advisory Committee’s (DGAC) Scientific Report recommended removal of the upper limit for dietary fat with regard to reducing intakes of cholesterol-raising (12–16 carbon saturated and trans unsaturated) fatty acids &amp; refined grains and sugars. In place of these dietary components, greater emphasis is placed on increasing consumption of foods containing unsaturated fatty acids, such as nuts and liquid vegetable oils</a:t>
            </a:r>
          </a:p>
          <a:p>
            <a:pPr marL="0"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3A2F0832-F084-422D-97D1-AF848F4F2C34}" type="slidenum">
              <a:rPr lang="en-US" smtClean="0"/>
              <a:pPr/>
              <a:t>8</a:t>
            </a:fld>
            <a:endParaRPr lang="en-US"/>
          </a:p>
        </p:txBody>
      </p:sp>
    </p:spTree>
    <p:extLst>
      <p:ext uri="{BB962C8B-B14F-4D97-AF65-F5344CB8AC3E}">
        <p14:creationId xmlns:p14="http://schemas.microsoft.com/office/powerpoint/2010/main" xmlns="" val="1623914180"/>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9144000" cy="1069514"/>
          </a:xfrm>
        </p:spPr>
        <p:txBody>
          <a:bodyPr>
            <a:noAutofit/>
          </a:bodyPr>
          <a:lstStyle/>
          <a:p>
            <a:r>
              <a:rPr lang="en-US" sz="3600" dirty="0"/>
              <a:t>Lifestyle therapies for dyslipidemia</a:t>
            </a:r>
            <a:br>
              <a:rPr lang="en-US" sz="3600" dirty="0"/>
            </a:br>
            <a:r>
              <a:rPr lang="en-US" sz="3600" dirty="0" smtClean="0"/>
              <a:t>Management</a:t>
            </a:r>
            <a:endParaRPr lang="en-US" sz="3600" dirty="0"/>
          </a:p>
        </p:txBody>
      </p:sp>
      <p:sp>
        <p:nvSpPr>
          <p:cNvPr id="4" name="Content Placeholder 3"/>
          <p:cNvSpPr>
            <a:spLocks noGrp="1"/>
          </p:cNvSpPr>
          <p:nvPr>
            <p:ph idx="10"/>
          </p:nvPr>
        </p:nvSpPr>
        <p:spPr/>
        <p:txBody>
          <a:bodyPr/>
          <a:lstStyle/>
          <a:p>
            <a:r>
              <a:rPr lang="en-US" sz="2800" dirty="0"/>
              <a:t>The focus of much contemporary nutrition research is on </a:t>
            </a:r>
            <a:r>
              <a:rPr lang="en-US" sz="2800" dirty="0">
                <a:solidFill>
                  <a:srgbClr val="FF0000"/>
                </a:solidFill>
              </a:rPr>
              <a:t>dietary patterns </a:t>
            </a:r>
            <a:r>
              <a:rPr lang="en-US" sz="2800" dirty="0"/>
              <a:t>because they represent the totality of the diet, including the myriad of combinations and quantities of foods and nutrients that are consumed</a:t>
            </a:r>
          </a:p>
          <a:p>
            <a:endParaRPr lang="en-US" dirty="0"/>
          </a:p>
        </p:txBody>
      </p:sp>
      <p:sp>
        <p:nvSpPr>
          <p:cNvPr id="5" name="Slide Number Placeholder 4"/>
          <p:cNvSpPr>
            <a:spLocks noGrp="1"/>
          </p:cNvSpPr>
          <p:nvPr>
            <p:ph type="sldNum" sz="quarter" idx="4294967295"/>
          </p:nvPr>
        </p:nvSpPr>
        <p:spPr>
          <a:xfrm>
            <a:off x="7947025" y="6453188"/>
            <a:ext cx="1196975" cy="404812"/>
          </a:xfrm>
        </p:spPr>
        <p:txBody>
          <a:bodyPr/>
          <a:lstStyle/>
          <a:p>
            <a:fld id="{3A2F0832-F084-422D-97D1-AF848F4F2C34}" type="slidenum">
              <a:rPr lang="en-US" smtClean="0"/>
              <a:pPr/>
              <a:t>9</a:t>
            </a:fld>
            <a:endParaRPr lang="en-US"/>
          </a:p>
        </p:txBody>
      </p:sp>
    </p:spTree>
    <p:extLst>
      <p:ext uri="{BB962C8B-B14F-4D97-AF65-F5344CB8AC3E}">
        <p14:creationId xmlns:p14="http://schemas.microsoft.com/office/powerpoint/2010/main" xmlns="" val="816326005"/>
      </p:ext>
    </p:extLst>
  </p:cSld>
  <p:clrMapOvr>
    <a:masterClrMapping/>
  </p:clrMapOvr>
  <p:transition>
    <p:split orient="vert"/>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12523</TotalTime>
  <Words>3153</Words>
  <Application>Microsoft Office PowerPoint</Application>
  <PresentationFormat>On-screen Show (4:3)</PresentationFormat>
  <Paragraphs>627</Paragraphs>
  <Slides>43</Slides>
  <Notes>5</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Custom Design</vt:lpstr>
      <vt:lpstr>Crop</vt:lpstr>
      <vt:lpstr>Slide 1</vt:lpstr>
      <vt:lpstr>Slide 2</vt:lpstr>
      <vt:lpstr>National Lipid Association Recommendations for Patient-Centered Management of Dyslipidemia: Part 2, Journal of Clinical Lipidology (2015) 9, S1–S122 </vt:lpstr>
      <vt:lpstr>Targets of lifestyle therapies and rationale for their use </vt:lpstr>
      <vt:lpstr>Slide 5</vt:lpstr>
      <vt:lpstr>evidence base influence of lifestyle interventions on lipoprotein lipid levels </vt:lpstr>
      <vt:lpstr>General principles for a healthy lifestyle </vt:lpstr>
      <vt:lpstr>Slide 8</vt:lpstr>
      <vt:lpstr>Lifestyle therapies for dyslipidemia Management</vt:lpstr>
      <vt:lpstr>Dietary Approaches to Stop Hypertension (DASH) dietary Patterns</vt:lpstr>
      <vt:lpstr>Slide 11</vt:lpstr>
      <vt:lpstr>The USDA food patterns</vt:lpstr>
      <vt:lpstr>AHA diet patterns</vt:lpstr>
      <vt:lpstr>Slide 14</vt:lpstr>
      <vt:lpstr>Vegetarian and semi-vegetarian dietary patterns </vt:lpstr>
      <vt:lpstr>Mediterranean Diet</vt:lpstr>
      <vt:lpstr>Slide 17</vt:lpstr>
      <vt:lpstr>NLA Expert Panel recommendations–based on dietary patterns </vt:lpstr>
      <vt:lpstr>Replacements for saturated and trans fatty acids in the diet </vt:lpstr>
      <vt:lpstr>Slide 20</vt:lpstr>
      <vt:lpstr>Effects of dietary cholesterol on total cholesterol (total-C) and LDL-C levels </vt:lpstr>
      <vt:lpstr>Slide 22</vt:lpstr>
      <vt:lpstr>Slide 23</vt:lpstr>
      <vt:lpstr>Weight loss </vt:lpstr>
      <vt:lpstr>Effects of plant (phyto) sterols/stanols on lipoprotein lipids </vt:lpstr>
      <vt:lpstr>Slide 26</vt:lpstr>
      <vt:lpstr>Effects of viscous dietary fibers on lipoprotein lipids </vt:lpstr>
      <vt:lpstr>Effects of viscous dietary fibers on lipoprotein lipids </vt:lpstr>
      <vt:lpstr>Slide 29</vt:lpstr>
      <vt:lpstr>Summary of the anticipated effects of recommended dietary interventions on LDL-C and non-HDL-C </vt:lpstr>
      <vt:lpstr>Long-chain omega-3 fatty acids </vt:lpstr>
      <vt:lpstr>Dietary considerations for management of Hypertriglyceridemia </vt:lpstr>
      <vt:lpstr> </vt:lpstr>
      <vt:lpstr>Additional dietary considerations for lowering ASCVD risk </vt:lpstr>
      <vt:lpstr>nuts</vt:lpstr>
      <vt:lpstr>Soy</vt:lpstr>
      <vt:lpstr>Probiotics </vt:lpstr>
      <vt:lpstr>Other probable beneficial food items</vt:lpstr>
      <vt:lpstr>Slide 39</vt:lpstr>
      <vt:lpstr>Slide 40</vt:lpstr>
      <vt:lpstr>Slide 41</vt:lpstr>
      <vt:lpstr>Thanks</vt:lpstr>
      <vt:lpstr>Slide 43</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atri</cp:lastModifiedBy>
  <cp:revision>566</cp:revision>
  <dcterms:created xsi:type="dcterms:W3CDTF">2014-04-01T16:35:38Z</dcterms:created>
  <dcterms:modified xsi:type="dcterms:W3CDTF">2016-02-18T04:39:20Z</dcterms:modified>
</cp:coreProperties>
</file>