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F97DEF-E728-4C70-AA51-919236548FFA}"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F27DB-7B27-4D9B-BA08-7FDCCD55289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97DEF-E728-4C70-AA51-919236548FFA}"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F27DB-7B27-4D9B-BA08-7FDCCD5528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97DEF-E728-4C70-AA51-919236548FFA}"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F27DB-7B27-4D9B-BA08-7FDCCD5528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97DEF-E728-4C70-AA51-919236548FFA}"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F27DB-7B27-4D9B-BA08-7FDCCD5528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F97DEF-E728-4C70-AA51-919236548FFA}"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F27DB-7B27-4D9B-BA08-7FDCCD55289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F97DEF-E728-4C70-AA51-919236548FFA}"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F27DB-7B27-4D9B-BA08-7FDCCD55289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F97DEF-E728-4C70-AA51-919236548FFA}" type="datetimeFigureOut">
              <a:rPr lang="en-US" smtClean="0"/>
              <a:t>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F27DB-7B27-4D9B-BA08-7FDCCD55289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F97DEF-E728-4C70-AA51-919236548FFA}" type="datetimeFigureOut">
              <a:rPr lang="en-US" smtClean="0"/>
              <a:t>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F27DB-7B27-4D9B-BA08-7FDCCD5528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97DEF-E728-4C70-AA51-919236548FFA}" type="datetimeFigureOut">
              <a:rPr lang="en-US" smtClean="0"/>
              <a:t>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F27DB-7B27-4D9B-BA08-7FDCCD5528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97DEF-E728-4C70-AA51-919236548FFA}"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F27DB-7B27-4D9B-BA08-7FDCCD55289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97DEF-E728-4C70-AA51-919236548FFA}"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F27DB-7B27-4D9B-BA08-7FDCCD55289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97DEF-E728-4C70-AA51-919236548FFA}" type="datetimeFigureOut">
              <a:rPr lang="en-US" smtClean="0"/>
              <a:t>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F27DB-7B27-4D9B-BA08-7FDCCD55289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2057400"/>
          </a:xfrm>
        </p:spPr>
        <p:txBody>
          <a:bodyPr/>
          <a:lstStyle/>
          <a:p>
            <a:r>
              <a:rPr lang="en-US" sz="6000" dirty="0" smtClean="0"/>
              <a:t>Stress Inoculation</a:t>
            </a:r>
            <a:r>
              <a:rPr lang="en-US" dirty="0" smtClean="0"/>
              <a:t/>
            </a:r>
            <a:br>
              <a:rPr lang="en-US" dirty="0" smtClean="0"/>
            </a:br>
            <a:r>
              <a:rPr lang="fa-IR" dirty="0" smtClean="0">
                <a:cs typeface="2  Badr" pitchFamily="2" charset="-78"/>
              </a:rPr>
              <a:t>ایمن سازی در برابر استرس</a:t>
            </a:r>
            <a:endParaRPr lang="en-US" dirty="0">
              <a:cs typeface="2  Badr" pitchFamily="2" charset="-78"/>
            </a:endParaRPr>
          </a:p>
        </p:txBody>
      </p:sp>
      <p:sp>
        <p:nvSpPr>
          <p:cNvPr id="3" name="Subtitle 2"/>
          <p:cNvSpPr>
            <a:spLocks noGrp="1"/>
          </p:cNvSpPr>
          <p:nvPr>
            <p:ph type="subTitle" idx="1"/>
          </p:nvPr>
        </p:nvSpPr>
        <p:spPr/>
        <p:txBody>
          <a:bodyPr/>
          <a:lstStyle/>
          <a:p>
            <a:pPr rtl="1"/>
            <a:r>
              <a:rPr lang="fa-IR" dirty="0" smtClean="0">
                <a:solidFill>
                  <a:srgbClr val="FF0000"/>
                </a:solidFill>
              </a:rPr>
              <a:t>دکتر حسین مو سی زاده</a:t>
            </a:r>
          </a:p>
          <a:p>
            <a:pPr rtl="1"/>
            <a:r>
              <a:rPr lang="en-US" dirty="0" smtClean="0">
                <a:solidFill>
                  <a:srgbClr val="FF0000"/>
                </a:solidFill>
              </a:rPr>
              <a:t>MD, MPH, PhD Candidate</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1"/>
            <a:ext cx="7772400" cy="914400"/>
          </a:xfrm>
        </p:spPr>
        <p:txBody>
          <a:bodyPr/>
          <a:lstStyle/>
          <a:p>
            <a:r>
              <a:rPr lang="fa-IR" dirty="0" smtClean="0">
                <a:solidFill>
                  <a:srgbClr val="FF0000"/>
                </a:solidFill>
                <a:cs typeface="2  Badr" pitchFamily="2" charset="-78"/>
              </a:rPr>
              <a:t>مرحله کاربرد و عمل کردن</a:t>
            </a:r>
            <a:endParaRPr lang="en-US" dirty="0">
              <a:solidFill>
                <a:srgbClr val="FF0000"/>
              </a:solidFill>
              <a:cs typeface="2  Badr" pitchFamily="2" charset="-78"/>
            </a:endParaRPr>
          </a:p>
        </p:txBody>
      </p:sp>
      <p:sp>
        <p:nvSpPr>
          <p:cNvPr id="3" name="Subtitle 2"/>
          <p:cNvSpPr>
            <a:spLocks noGrp="1"/>
          </p:cNvSpPr>
          <p:nvPr>
            <p:ph type="subTitle" idx="1"/>
          </p:nvPr>
        </p:nvSpPr>
        <p:spPr>
          <a:xfrm>
            <a:off x="0" y="1828800"/>
            <a:ext cx="8839200" cy="4572000"/>
          </a:xfrm>
        </p:spPr>
        <p:txBody>
          <a:bodyPr/>
          <a:lstStyle/>
          <a:p>
            <a:pPr algn="r" rtl="1"/>
            <a:r>
              <a:rPr lang="fa-IR" dirty="0" smtClean="0">
                <a:solidFill>
                  <a:schemeClr val="tx1"/>
                </a:solidFill>
                <a:cs typeface="2  Homa" pitchFamily="2" charset="-78"/>
              </a:rPr>
              <a:t> 1- جلسات پیگیری  و تقویت کننده 3-12 ماهه</a:t>
            </a:r>
          </a:p>
          <a:p>
            <a:pPr algn="r" rtl="1"/>
            <a:r>
              <a:rPr lang="fa-IR" dirty="0" smtClean="0">
                <a:solidFill>
                  <a:schemeClr val="tx1"/>
                </a:solidFill>
                <a:cs typeface="2  Homa" pitchFamily="2" charset="-78"/>
              </a:rPr>
              <a:t>2- تغییر از موقعیت درمانی به دنیای عملی منتقل می شود. 3- بکار بردن مهارتهای آموخته شده در موقعیتهای زندگی.</a:t>
            </a:r>
          </a:p>
          <a:p>
            <a:pPr algn="r" rtl="1"/>
            <a:r>
              <a:rPr lang="fa-IR" dirty="0" smtClean="0">
                <a:solidFill>
                  <a:schemeClr val="tx1"/>
                </a:solidFill>
                <a:cs typeface="2  Homa" pitchFamily="2" charset="-78"/>
              </a:rPr>
              <a:t>4- تمرین کردن تکالیف رفتاری که به تدریج سخت تر می شوند.</a:t>
            </a:r>
          </a:p>
          <a:p>
            <a:pPr algn="r" rtl="1"/>
            <a:r>
              <a:rPr lang="fa-IR" dirty="0" smtClean="0">
                <a:solidFill>
                  <a:schemeClr val="tx1"/>
                </a:solidFill>
                <a:cs typeface="2  Homa" pitchFamily="2" charset="-78"/>
              </a:rPr>
              <a:t>5- بررسی علل شکست در تمرینها.</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5181600"/>
          </a:xfrm>
        </p:spPr>
        <p:txBody>
          <a:bodyPr/>
          <a:lstStyle/>
          <a:p>
            <a:pPr algn="r" rtl="1"/>
            <a:r>
              <a:rPr lang="fa-IR" dirty="0" smtClean="0">
                <a:cs typeface="2  Badr" pitchFamily="2" charset="-78"/>
              </a:rPr>
              <a:t>همانگونه که می دانید استرس یکی از عوامل پرخوری است. بنابراین هر عاملی که بتواند در درمان یا پیشگیری از استرس موثر باشد در کاهش چاقی نیز موثر خواهد بود.</a:t>
            </a:r>
            <a:endParaRPr lang="en-US" dirty="0">
              <a:cs typeface="2  Badr"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610600" cy="5638800"/>
          </a:xfrm>
        </p:spPr>
        <p:txBody>
          <a:bodyPr>
            <a:normAutofit/>
          </a:bodyPr>
          <a:lstStyle/>
          <a:p>
            <a:pPr algn="just" rtl="1"/>
            <a:r>
              <a:rPr lang="fa-IR" sz="3600" dirty="0" smtClean="0">
                <a:cs typeface="2  Badr" pitchFamily="2" charset="-78"/>
              </a:rPr>
              <a:t>مایکنبام روشهایی را برای ایمن سازی در برابر استرس به وجود آورده است که با ایمن سازی  روانشناختی و رفتاری در </a:t>
            </a:r>
            <a:r>
              <a:rPr lang="fa-IR" sz="3600" dirty="0" smtClean="0">
                <a:cs typeface="2  Badr" pitchFamily="2" charset="-78"/>
              </a:rPr>
              <a:t>سطح زیستی قابل قیاس است. به افراد فرصتهایی برای پرداختن به محرکهای استرس زای نسبتا خفیف داده می شود تا به تدریج بتوانند محرکهای قوی تر را تحمل کنند. این آموزش بر این فرض استوار است که ما می توانیم با تغییر دادن عقاید و خودگویی هایمان در باره عملکرد خویش در موقعیتهای استرس زا، بر توانایی مقابله کردن خود با استرس تاثیر بگذاریم.</a:t>
            </a:r>
            <a:endParaRPr lang="en-US" sz="3600" dirty="0">
              <a:cs typeface="2  Badr"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r" rtl="1"/>
            <a:r>
              <a:rPr lang="fa-IR" sz="3600" dirty="0" smtClean="0">
                <a:cs typeface="2  Badr" pitchFamily="2" charset="-78"/>
              </a:rPr>
              <a:t>آموزش ایمن سازی در برابر استرس مایکنبام فقط به آموزش دادن مهارتهای مقابله ای مربوط نمی شود. برنامه طوری تدارک دیده شده که درمانجویان را برای مداخله آماده می کند و آنها را برای تغییر کردن با انگیزه می سازد و به مسایلی چون مقاومت و برگشت می پردازد. اموزش ایمن سازی در برابر استرس از ترکیب ارایه اطلاعات، بحث سقراطی، بازگشت شناختی، حل مسئله، آموزش آرمیدگی، تمرین رفتاری، خود بازبینی، خودآموزی، تقویت کردن خود و تغییر دادن شرایط محیطی تشکیل می شود. این رویکرد طوری طراحی شده است که یتوان مهارتهای مقابله کردن را برای حل مشکلات حال و آینده آموزش داد.</a:t>
            </a:r>
            <a:endParaRPr lang="en-US" sz="3600" dirty="0">
              <a:cs typeface="2  Badr"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fa-IR" b="1" dirty="0" smtClean="0">
                <a:solidFill>
                  <a:srgbClr val="FF0000"/>
                </a:solidFill>
                <a:cs typeface="2  Badr" pitchFamily="2" charset="-78"/>
              </a:rPr>
              <a:t>مراحل آموزش ایمن سازی در برابر استرس</a:t>
            </a:r>
            <a:endParaRPr lang="en-US" b="1" dirty="0">
              <a:solidFill>
                <a:srgbClr val="FF0000"/>
              </a:solidFill>
              <a:cs typeface="2  Badr" pitchFamily="2" charset="-78"/>
            </a:endParaRPr>
          </a:p>
        </p:txBody>
      </p:sp>
      <p:sp>
        <p:nvSpPr>
          <p:cNvPr id="3" name="Subtitle 2"/>
          <p:cNvSpPr>
            <a:spLocks noGrp="1"/>
          </p:cNvSpPr>
          <p:nvPr>
            <p:ph type="subTitle" idx="1"/>
          </p:nvPr>
        </p:nvSpPr>
        <p:spPr>
          <a:xfrm>
            <a:off x="609600" y="2438400"/>
            <a:ext cx="8077200" cy="4038600"/>
          </a:xfrm>
        </p:spPr>
        <p:txBody>
          <a:bodyPr>
            <a:normAutofit/>
          </a:bodyPr>
          <a:lstStyle/>
          <a:p>
            <a:pPr algn="r" rtl="1"/>
            <a:r>
              <a:rPr lang="fa-IR" sz="4000" dirty="0" smtClean="0">
                <a:solidFill>
                  <a:schemeClr val="tx1"/>
                </a:solidFill>
                <a:cs typeface="2  Homa" pitchFamily="2" charset="-78"/>
              </a:rPr>
              <a:t>1- مرحله مفهومی</a:t>
            </a:r>
          </a:p>
          <a:p>
            <a:pPr algn="r" rtl="1"/>
            <a:r>
              <a:rPr lang="fa-IR" sz="4000" dirty="0" smtClean="0">
                <a:solidFill>
                  <a:schemeClr val="tx1"/>
                </a:solidFill>
                <a:cs typeface="2  Homa" pitchFamily="2" charset="-78"/>
              </a:rPr>
              <a:t>2- مرحله فراگیری و تمرین مهارتها</a:t>
            </a:r>
          </a:p>
          <a:p>
            <a:pPr algn="r" rtl="1"/>
            <a:r>
              <a:rPr lang="fa-IR" sz="4000" dirty="0" smtClean="0">
                <a:solidFill>
                  <a:schemeClr val="tx1"/>
                </a:solidFill>
                <a:cs typeface="2  Homa" pitchFamily="2" charset="-78"/>
              </a:rPr>
              <a:t>3- مرحله کاربرد و دنبال کردن</a:t>
            </a:r>
            <a:endParaRPr lang="en-US" sz="4000" dirty="0">
              <a:solidFill>
                <a:schemeClr val="tx1"/>
              </a:solidFill>
              <a:cs typeface="2  Homa"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90600"/>
          </a:xfrm>
        </p:spPr>
        <p:txBody>
          <a:bodyPr/>
          <a:lstStyle/>
          <a:p>
            <a:r>
              <a:rPr lang="fa-IR" dirty="0" smtClean="0">
                <a:solidFill>
                  <a:srgbClr val="FF0000"/>
                </a:solidFill>
                <a:cs typeface="2  Badr" pitchFamily="2" charset="-78"/>
              </a:rPr>
              <a:t>مرحله مفهومی</a:t>
            </a:r>
            <a:endParaRPr lang="en-US" dirty="0">
              <a:solidFill>
                <a:srgbClr val="FF0000"/>
              </a:solidFill>
              <a:cs typeface="2  Badr" pitchFamily="2" charset="-78"/>
            </a:endParaRPr>
          </a:p>
        </p:txBody>
      </p:sp>
      <p:sp>
        <p:nvSpPr>
          <p:cNvPr id="3" name="Subtitle 2"/>
          <p:cNvSpPr>
            <a:spLocks noGrp="1"/>
          </p:cNvSpPr>
          <p:nvPr>
            <p:ph type="subTitle" idx="1"/>
          </p:nvPr>
        </p:nvSpPr>
        <p:spPr>
          <a:xfrm>
            <a:off x="457200" y="1371600"/>
            <a:ext cx="8305800" cy="4953000"/>
          </a:xfrm>
        </p:spPr>
        <p:txBody>
          <a:bodyPr>
            <a:normAutofit/>
          </a:bodyPr>
          <a:lstStyle/>
          <a:p>
            <a:pPr algn="just" rtl="1"/>
            <a:r>
              <a:rPr lang="fa-IR" dirty="0" smtClean="0">
                <a:solidFill>
                  <a:schemeClr val="tx1"/>
                </a:solidFill>
                <a:cs typeface="2  Homa" pitchFamily="2" charset="-78"/>
              </a:rPr>
              <a:t>در این مرحله تمرکز اصلی روی برقرار کردن رابطه کاری با مراجع است. به مراجع کمک می شود تا ماهیت استرس را بشناسد و آنرا در موقعیتهای اجتماعی- تعاملی در نظر بگیرد. ابتدا چارچوبی مفهومی ارائه میشود تا مراجع متوجه شود چگونه به انواع موقعیتهای استرس زا واکنش نشان می دهد. تا از نقش شناخت و هیجان در ایجاد و حفظ استرس آگاه شود. این آموزش با سوال کردن سقراطی و کشف یاری شده انجام می شود. در نهایت درمانگر متوجه نقش خود در ایجاد استرس میگردد.</a:t>
            </a:r>
            <a:endParaRPr lang="en-US" dirty="0">
              <a:solidFill>
                <a:schemeClr val="tx1"/>
              </a:solidFill>
              <a:cs typeface="2  Homa"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fa-IR" dirty="0" smtClean="0">
                <a:solidFill>
                  <a:srgbClr val="FF0000"/>
                </a:solidFill>
                <a:cs typeface="2  Badr" pitchFamily="2" charset="-78"/>
              </a:rPr>
              <a:t>مرحله فراگیری و تمرین مهارتها</a:t>
            </a:r>
            <a:endParaRPr lang="en-US" dirty="0">
              <a:solidFill>
                <a:srgbClr val="FF0000"/>
              </a:solidFill>
              <a:cs typeface="2  Badr" pitchFamily="2" charset="-78"/>
            </a:endParaRPr>
          </a:p>
        </p:txBody>
      </p:sp>
      <p:sp>
        <p:nvSpPr>
          <p:cNvPr id="3" name="Subtitle 2"/>
          <p:cNvSpPr>
            <a:spLocks noGrp="1"/>
          </p:cNvSpPr>
          <p:nvPr>
            <p:ph type="subTitle" idx="1"/>
          </p:nvPr>
        </p:nvSpPr>
        <p:spPr>
          <a:xfrm>
            <a:off x="381000" y="1905000"/>
            <a:ext cx="8305800" cy="4648200"/>
          </a:xfrm>
        </p:spPr>
        <p:txBody>
          <a:bodyPr/>
          <a:lstStyle/>
          <a:p>
            <a:pPr algn="just" rtl="1"/>
            <a:r>
              <a:rPr lang="fa-IR" dirty="0" smtClean="0">
                <a:solidFill>
                  <a:schemeClr val="tx1"/>
                </a:solidFill>
                <a:cs typeface="2  Homa" pitchFamily="2" charset="-78"/>
              </a:rPr>
              <a:t> در این مرحله روی انواع فنون مقابله کردن رفتاری و شناختی برای اجرا کردن در موقعیتهای استرس زا تاکید مس شود. این مرحله اقدامات مستقیم را شامل می شود مانند گردآوری اطلاعات در باره ترسهای درمانجویان، آگاه شدن از اینکه چه موقعیتهایی استرس را ایجاد می کنند، ترتیب دادن روشهایی برای کاستن از استرس با انجام دادن کاری متفاوت، یادگیری روشهای آرمیدگی جسمانی و روانی، آموزش مقابله کردن شناختی تا مراجع متوجه شود رفتارهای ناسازگار با گفتگوی درونی آنها ارتباط دارد. </a:t>
            </a:r>
            <a:endParaRPr lang="en-US" dirty="0">
              <a:solidFill>
                <a:schemeClr val="tx1"/>
              </a:solidFill>
              <a:cs typeface="2  Hom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295401"/>
          </a:xfrm>
        </p:spPr>
        <p:txBody>
          <a:bodyPr/>
          <a:lstStyle/>
          <a:p>
            <a:r>
              <a:rPr lang="fa-IR" dirty="0" smtClean="0">
                <a:solidFill>
                  <a:srgbClr val="FF0000"/>
                </a:solidFill>
                <a:cs typeface="2  Badr" pitchFamily="2" charset="-78"/>
              </a:rPr>
              <a:t>نمونه هایی از اظهارات مقابله کردن</a:t>
            </a:r>
            <a:endParaRPr lang="en-US" dirty="0">
              <a:solidFill>
                <a:srgbClr val="FF0000"/>
              </a:solidFill>
              <a:cs typeface="2  Badr" pitchFamily="2" charset="-78"/>
            </a:endParaRPr>
          </a:p>
        </p:txBody>
      </p:sp>
      <p:sp>
        <p:nvSpPr>
          <p:cNvPr id="3" name="Subtitle 2"/>
          <p:cNvSpPr>
            <a:spLocks noGrp="1"/>
          </p:cNvSpPr>
          <p:nvPr>
            <p:ph type="subTitle" idx="1"/>
          </p:nvPr>
        </p:nvSpPr>
        <p:spPr>
          <a:xfrm>
            <a:off x="381000" y="1524000"/>
            <a:ext cx="8382000" cy="4953000"/>
          </a:xfrm>
        </p:spPr>
        <p:txBody>
          <a:bodyPr/>
          <a:lstStyle/>
          <a:p>
            <a:pPr algn="r" rtl="1">
              <a:buFont typeface="Wingdings" pitchFamily="2" charset="2"/>
              <a:buChar char="ü"/>
            </a:pPr>
            <a:r>
              <a:rPr lang="fa-IR" dirty="0" smtClean="0">
                <a:solidFill>
                  <a:schemeClr val="tx1"/>
                </a:solidFill>
                <a:cs typeface="2  Homa" pitchFamily="2" charset="-78"/>
              </a:rPr>
              <a:t> چگونه می توانم خودم را برای یک موقعیت استرس زا آماده کنم.</a:t>
            </a:r>
          </a:p>
          <a:p>
            <a:pPr algn="r" rtl="1">
              <a:buFont typeface="Wingdings" pitchFamily="2" charset="2"/>
              <a:buChar char="ü"/>
            </a:pPr>
            <a:r>
              <a:rPr lang="fa-IR" dirty="0">
                <a:solidFill>
                  <a:schemeClr val="tx1"/>
                </a:solidFill>
                <a:cs typeface="2  Homa" pitchFamily="2" charset="-78"/>
              </a:rPr>
              <a:t> </a:t>
            </a:r>
            <a:r>
              <a:rPr lang="fa-IR" dirty="0" smtClean="0">
                <a:solidFill>
                  <a:schemeClr val="tx1"/>
                </a:solidFill>
                <a:cs typeface="2  Homa" pitchFamily="2" charset="-78"/>
              </a:rPr>
              <a:t>چگونه می توانم با موقعیتی که برای من استرس زاست مواجه شوم و آنرا حل کنم.</a:t>
            </a:r>
          </a:p>
          <a:p>
            <a:pPr algn="r" rtl="1">
              <a:buFont typeface="Wingdings" pitchFamily="2" charset="2"/>
              <a:buChar char="ü"/>
            </a:pPr>
            <a:r>
              <a:rPr lang="fa-IR" dirty="0">
                <a:solidFill>
                  <a:schemeClr val="tx1"/>
                </a:solidFill>
                <a:cs typeface="2  Homa" pitchFamily="2" charset="-78"/>
              </a:rPr>
              <a:t> </a:t>
            </a:r>
            <a:r>
              <a:rPr lang="fa-IR" dirty="0" smtClean="0">
                <a:solidFill>
                  <a:schemeClr val="tx1"/>
                </a:solidFill>
                <a:cs typeface="2  Homa" pitchFamily="2" charset="-78"/>
              </a:rPr>
              <a:t>چگونه می توانم با احساس از پای درآمدن مقابله کنم.</a:t>
            </a:r>
          </a:p>
          <a:p>
            <a:pPr algn="r" rtl="1">
              <a:buFont typeface="Wingdings" pitchFamily="2" charset="2"/>
              <a:buChar char="ü"/>
            </a:pPr>
            <a:r>
              <a:rPr lang="fa-IR" dirty="0">
                <a:solidFill>
                  <a:schemeClr val="tx1"/>
                </a:solidFill>
                <a:cs typeface="2  Homa" pitchFamily="2" charset="-78"/>
              </a:rPr>
              <a:t> </a:t>
            </a:r>
            <a:r>
              <a:rPr lang="fa-IR" dirty="0" smtClean="0">
                <a:solidFill>
                  <a:schemeClr val="tx1"/>
                </a:solidFill>
                <a:cs typeface="2  Homa" pitchFamily="2" charset="-78"/>
              </a:rPr>
              <a:t>چگونه می توانم خود گویی هایم را تقویت کنم.</a:t>
            </a:r>
            <a:endParaRPr lang="en-US" dirty="0">
              <a:solidFill>
                <a:schemeClr val="tx1"/>
              </a:solidFill>
              <a:cs typeface="2  Homa"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066800"/>
          </a:xfrm>
        </p:spPr>
        <p:txBody>
          <a:bodyPr/>
          <a:lstStyle/>
          <a:p>
            <a:r>
              <a:rPr lang="fa-IR" dirty="0" smtClean="0">
                <a:solidFill>
                  <a:srgbClr val="FF0000"/>
                </a:solidFill>
                <a:cs typeface="2  Badr" pitchFamily="2" charset="-78"/>
              </a:rPr>
              <a:t>مداخلات رفتاری</a:t>
            </a:r>
            <a:endParaRPr lang="en-US" dirty="0">
              <a:solidFill>
                <a:srgbClr val="FF0000"/>
              </a:solidFill>
              <a:cs typeface="2  Badr" pitchFamily="2" charset="-78"/>
            </a:endParaRPr>
          </a:p>
        </p:txBody>
      </p:sp>
      <p:sp>
        <p:nvSpPr>
          <p:cNvPr id="3" name="Subtitle 2"/>
          <p:cNvSpPr>
            <a:spLocks noGrp="1"/>
          </p:cNvSpPr>
          <p:nvPr>
            <p:ph type="subTitle" idx="1"/>
          </p:nvPr>
        </p:nvSpPr>
        <p:spPr>
          <a:xfrm>
            <a:off x="685800" y="1371600"/>
            <a:ext cx="7772400" cy="5029200"/>
          </a:xfrm>
        </p:spPr>
        <p:txBody>
          <a:bodyPr/>
          <a:lstStyle/>
          <a:p>
            <a:pPr algn="r" rtl="1"/>
            <a:r>
              <a:rPr lang="fa-IR" dirty="0" smtClean="0">
                <a:solidFill>
                  <a:schemeClr val="tx1"/>
                </a:solidFill>
                <a:cs typeface="2  Homa" pitchFamily="2" charset="-78"/>
              </a:rPr>
              <a:t>آموزش آرمیدگی، </a:t>
            </a:r>
          </a:p>
          <a:p>
            <a:pPr algn="r" rtl="1"/>
            <a:r>
              <a:rPr lang="fa-IR" dirty="0" smtClean="0">
                <a:solidFill>
                  <a:schemeClr val="tx1"/>
                </a:solidFill>
                <a:cs typeface="2  Homa" pitchFamily="2" charset="-78"/>
              </a:rPr>
              <a:t>آموزش مهارتهای اجتماعی، </a:t>
            </a:r>
          </a:p>
          <a:p>
            <a:pPr algn="r" rtl="1"/>
            <a:r>
              <a:rPr lang="fa-IR" dirty="0">
                <a:solidFill>
                  <a:schemeClr val="tx1"/>
                </a:solidFill>
                <a:cs typeface="2  Homa" pitchFamily="2" charset="-78"/>
              </a:rPr>
              <a:t>آ</a:t>
            </a:r>
            <a:r>
              <a:rPr lang="fa-IR" dirty="0" smtClean="0">
                <a:solidFill>
                  <a:schemeClr val="tx1"/>
                </a:solidFill>
                <a:cs typeface="2  Homa" pitchFamily="2" charset="-78"/>
              </a:rPr>
              <a:t>موزش اداره کردن زمان،</a:t>
            </a:r>
          </a:p>
          <a:p>
            <a:pPr algn="r" rtl="1"/>
            <a:r>
              <a:rPr lang="fa-IR" dirty="0" smtClean="0">
                <a:solidFill>
                  <a:schemeClr val="tx1"/>
                </a:solidFill>
                <a:cs typeface="2  Homa" pitchFamily="2" charset="-78"/>
              </a:rPr>
              <a:t>آموزش خود گویی، </a:t>
            </a:r>
          </a:p>
          <a:p>
            <a:pPr algn="r" rtl="1"/>
            <a:r>
              <a:rPr lang="fa-IR" dirty="0" smtClean="0">
                <a:solidFill>
                  <a:schemeClr val="tx1"/>
                </a:solidFill>
                <a:cs typeface="2  Homa" pitchFamily="2" charset="-78"/>
              </a:rPr>
              <a:t>ایجاد تغییر در سبک زندگی</a:t>
            </a:r>
            <a:endParaRPr lang="en-US" dirty="0">
              <a:solidFill>
                <a:schemeClr val="tx1"/>
              </a:solidFill>
              <a:cs typeface="2  Homa"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599</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Stress Inoculation ایمن سازی در برابر استرس</vt:lpstr>
      <vt:lpstr>همانگونه که می دانید استرس یکی از عوامل پرخوری است. بنابراین هر عاملی که بتواند در درمان یا پیشگیری از استرس موثر باشد در کاهش چاقی نیز موثر خواهد بود.</vt:lpstr>
      <vt:lpstr>مایکنبام روشهایی را برای ایمن سازی در برابر استرس به وجود آورده است که با ایمن سازی  روانشناختی و رفتاری در سطح زیستی قابل قیاس است. به افراد فرصتهایی برای پرداختن به محرکهای استرس زای نسبتا خفیف داده می شود تا به تدریج بتوانند محرکهای قوی تر را تحمل کنند. این آموزش بر این فرض استوار است که ما می توانیم با تغییر دادن عقاید و خودگویی هایمان در باره عملکرد خویش در موقعیتهای استرس زا، بر توانایی مقابله کردن خود با استرس تاثیر بگذاریم.</vt:lpstr>
      <vt:lpstr>آموزش ایمن سازی در برابر استرس مایکنبام فقط به آموزش دادن مهارتهای مقابله ای مربوط نمی شود. برنامه طوری تدارک دیده شده که درمانجویان را برای مداخله آماده می کند و آنها را برای تغییر کردن با انگیزه می سازد و به مسایلی چون مقاومت و برگشت می پردازد. اموزش ایمن سازی در برابر استرس از ترکیب ارایه اطلاعات، بحث سقراطی، بازگشت شناختی، حل مسئله، آموزش آرمیدگی، تمرین رفتاری، خود بازبینی، خودآموزی، تقویت کردن خود و تغییر دادن شرایط محیطی تشکیل می شود. این رویکرد طوری طراحی شده است که یتوان مهارتهای مقابله کردن را برای حل مشکلات حال و آینده آموزش داد.</vt:lpstr>
      <vt:lpstr>مراحل آموزش ایمن سازی در برابر استرس</vt:lpstr>
      <vt:lpstr>مرحله مفهومی</vt:lpstr>
      <vt:lpstr>مرحله فراگیری و تمرین مهارتها</vt:lpstr>
      <vt:lpstr>نمونه هایی از اظهارات مقابله کردن</vt:lpstr>
      <vt:lpstr>مداخلات رفتاری</vt:lpstr>
      <vt:lpstr>مرحله کاربرد و عمل کردن</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Inoculation ایمن سازی در برابر استرس</dc:title>
  <dc:creator>ARAD</dc:creator>
  <cp:lastModifiedBy>ARAD</cp:lastModifiedBy>
  <cp:revision>1</cp:revision>
  <dcterms:created xsi:type="dcterms:W3CDTF">2013-12-02T16:48:25Z</dcterms:created>
  <dcterms:modified xsi:type="dcterms:W3CDTF">2013-12-02T19:58:49Z</dcterms:modified>
</cp:coreProperties>
</file>