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7" r:id="rId5"/>
    <p:sldMasterId id="2147483709" r:id="rId6"/>
    <p:sldMasterId id="2147483744" r:id="rId7"/>
    <p:sldMasterId id="2147483752" r:id="rId8"/>
  </p:sldMasterIdLst>
  <p:notesMasterIdLst>
    <p:notesMasterId r:id="rId54"/>
  </p:notesMasterIdLst>
  <p:sldIdLst>
    <p:sldId id="256" r:id="rId9"/>
    <p:sldId id="286" r:id="rId10"/>
    <p:sldId id="297" r:id="rId11"/>
    <p:sldId id="295" r:id="rId12"/>
    <p:sldId id="296" r:id="rId13"/>
    <p:sldId id="257" r:id="rId14"/>
    <p:sldId id="258" r:id="rId15"/>
    <p:sldId id="261" r:id="rId16"/>
    <p:sldId id="260" r:id="rId17"/>
    <p:sldId id="277" r:id="rId18"/>
    <p:sldId id="278" r:id="rId19"/>
    <p:sldId id="262" r:id="rId20"/>
    <p:sldId id="283" r:id="rId21"/>
    <p:sldId id="290" r:id="rId22"/>
    <p:sldId id="267" r:id="rId23"/>
    <p:sldId id="276" r:id="rId24"/>
    <p:sldId id="287" r:id="rId25"/>
    <p:sldId id="271" r:id="rId26"/>
    <p:sldId id="289" r:id="rId27"/>
    <p:sldId id="285" r:id="rId28"/>
    <p:sldId id="284" r:id="rId29"/>
    <p:sldId id="292" r:id="rId30"/>
    <p:sldId id="273" r:id="rId31"/>
    <p:sldId id="274" r:id="rId32"/>
    <p:sldId id="268" r:id="rId33"/>
    <p:sldId id="269" r:id="rId34"/>
    <p:sldId id="270" r:id="rId35"/>
    <p:sldId id="279" r:id="rId36"/>
    <p:sldId id="264" r:id="rId37"/>
    <p:sldId id="294" r:id="rId38"/>
    <p:sldId id="275" r:id="rId39"/>
    <p:sldId id="280" r:id="rId40"/>
    <p:sldId id="281" r:id="rId41"/>
    <p:sldId id="282" r:id="rId42"/>
    <p:sldId id="305" r:id="rId43"/>
    <p:sldId id="306" r:id="rId44"/>
    <p:sldId id="307" r:id="rId45"/>
    <p:sldId id="302" r:id="rId46"/>
    <p:sldId id="298" r:id="rId47"/>
    <p:sldId id="299" r:id="rId48"/>
    <p:sldId id="300" r:id="rId49"/>
    <p:sldId id="301" r:id="rId50"/>
    <p:sldId id="288" r:id="rId51"/>
    <p:sldId id="293" r:id="rId52"/>
    <p:sldId id="26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24" y="-84"/>
      </p:cViewPr>
      <p:guideLst>
        <p:guide orient="horz" pos="2160"/>
        <p:guide pos="2880"/>
      </p:guideLst>
    </p:cSldViewPr>
  </p:slideViewPr>
  <p:notesTextViewPr>
    <p:cViewPr>
      <p:scale>
        <a:sx n="1" d="1"/>
        <a:sy n="1" d="1"/>
      </p:scale>
      <p:origin x="0" y="0"/>
    </p:cViewPr>
  </p:notesTextViewPr>
  <p:sorterViewPr>
    <p:cViewPr>
      <p:scale>
        <a:sx n="100" d="100"/>
        <a:sy n="100" d="100"/>
      </p:scale>
      <p:origin x="0" y="6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95775050666321"/>
          <c:y val="8.10338795018338E-2"/>
          <c:w val="0.70319035738302005"/>
          <c:h val="0.83222253135437874"/>
        </c:manualLayout>
      </c:layout>
      <c:barChart>
        <c:barDir val="col"/>
        <c:grouping val="clustered"/>
        <c:varyColors val="0"/>
        <c:ser>
          <c:idx val="0"/>
          <c:order val="0"/>
          <c:tx>
            <c:strRef>
              <c:f>Sheet1!$B$1</c:f>
              <c:strCache>
                <c:ptCount val="1"/>
                <c:pt idx="0">
                  <c:v>U300</c:v>
                </c:pt>
              </c:strCache>
            </c:strRef>
          </c:tx>
          <c:spPr>
            <a:solidFill>
              <a:srgbClr val="241773"/>
            </a:solidFill>
            <a:ln>
              <a:noFill/>
            </a:ln>
            <a:effectLst/>
          </c:spPr>
          <c:invertIfNegative val="0"/>
          <c:dPt>
            <c:idx val="0"/>
            <c:invertIfNegative val="0"/>
            <c:bubble3D val="0"/>
            <c:spPr>
              <a:solidFill>
                <a:schemeClr val="accent2"/>
              </a:solidFill>
              <a:ln>
                <a:noFill/>
              </a:ln>
              <a:effectLst/>
            </c:spPr>
          </c:dPt>
          <c:cat>
            <c:numRef>
              <c:f>Sheet1!$A$2:$A$4</c:f>
              <c:numCache>
                <c:formatCode>General</c:formatCode>
                <c:ptCount val="3"/>
              </c:numCache>
            </c:numRef>
          </c:cat>
          <c:val>
            <c:numRef>
              <c:f>Sheet1!$B$2</c:f>
              <c:numCache>
                <c:formatCode>General</c:formatCode>
                <c:ptCount val="1"/>
                <c:pt idx="0">
                  <c:v>39.6</c:v>
                </c:pt>
              </c:numCache>
            </c:numRef>
          </c:val>
        </c:ser>
        <c:ser>
          <c:idx val="1"/>
          <c:order val="1"/>
          <c:tx>
            <c:strRef>
              <c:f>Sheet1!$C$1</c:f>
              <c:strCache>
                <c:ptCount val="1"/>
                <c:pt idx="0">
                  <c:v>Lantus</c:v>
                </c:pt>
              </c:strCache>
            </c:strRef>
          </c:tx>
          <c:spPr>
            <a:solidFill>
              <a:schemeClr val="accent2"/>
            </a:solidFill>
            <a:ln>
              <a:noFill/>
            </a:ln>
            <a:effectLst/>
          </c:spPr>
          <c:invertIfNegative val="0"/>
          <c:dPt>
            <c:idx val="0"/>
            <c:invertIfNegative val="0"/>
            <c:bubble3D val="0"/>
            <c:spPr>
              <a:solidFill>
                <a:schemeClr val="accent3"/>
              </a:solidFill>
              <a:ln>
                <a:noFill/>
              </a:ln>
              <a:effectLst/>
            </c:spPr>
          </c:dPt>
          <c:cat>
            <c:numRef>
              <c:f>Sheet1!$A$2:$A$4</c:f>
              <c:numCache>
                <c:formatCode>General</c:formatCode>
                <c:ptCount val="3"/>
              </c:numCache>
            </c:numRef>
          </c:cat>
          <c:val>
            <c:numRef>
              <c:f>Sheet1!$C$2</c:f>
              <c:numCache>
                <c:formatCode>General</c:formatCode>
                <c:ptCount val="1"/>
                <c:pt idx="0">
                  <c:v>40.9</c:v>
                </c:pt>
              </c:numCache>
            </c:numRef>
          </c:val>
        </c:ser>
        <c:dLbls>
          <c:showLegendKey val="0"/>
          <c:showVal val="0"/>
          <c:showCatName val="0"/>
          <c:showSerName val="0"/>
          <c:showPercent val="0"/>
          <c:showBubbleSize val="0"/>
        </c:dLbls>
        <c:gapWidth val="78"/>
        <c:overlap val="-27"/>
        <c:axId val="110513664"/>
        <c:axId val="110830144"/>
      </c:barChart>
      <c:catAx>
        <c:axId val="110513664"/>
        <c:scaling>
          <c:orientation val="minMax"/>
        </c:scaling>
        <c:delete val="0"/>
        <c:axPos val="b"/>
        <c:numFmt formatCode="General" sourceLinked="1"/>
        <c:majorTickMark val="none"/>
        <c:minorTickMark val="none"/>
        <c:tickLblPos val="nextTo"/>
        <c:spPr>
          <a:noFill/>
          <a:ln w="19050" cap="flat" cmpd="sng" algn="ctr">
            <a:solidFill>
              <a:srgbClr val="4D4D4F"/>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830144"/>
        <c:crosses val="autoZero"/>
        <c:auto val="1"/>
        <c:lblAlgn val="ctr"/>
        <c:lblOffset val="100"/>
        <c:noMultiLvlLbl val="0"/>
      </c:catAx>
      <c:valAx>
        <c:axId val="110830144"/>
        <c:scaling>
          <c:orientation val="minMax"/>
          <c:min val="0"/>
        </c:scaling>
        <c:delete val="0"/>
        <c:axPos val="l"/>
        <c:numFmt formatCode="General" sourceLinked="1"/>
        <c:majorTickMark val="out"/>
        <c:minorTickMark val="none"/>
        <c:tickLblPos val="nextTo"/>
        <c:spPr>
          <a:noFill/>
          <a:ln w="19050">
            <a:solidFill>
              <a:srgbClr val="4D4D4F"/>
            </a:solidFill>
          </a:ln>
          <a:effectLst/>
        </c:spPr>
        <c:txPr>
          <a:bodyPr rot="-60000000" spcFirstLastPara="1" vertOverflow="ellipsis" vert="horz" wrap="square" anchor="ctr" anchorCtr="1"/>
          <a:lstStyle/>
          <a:p>
            <a:pPr>
              <a:defRPr sz="1100" b="0" i="0" u="none" strike="noStrike" kern="1200" baseline="0">
                <a:solidFill>
                  <a:srgbClr val="4D4D4F"/>
                </a:solidFill>
                <a:latin typeface="+mn-lt"/>
                <a:ea typeface="+mn-ea"/>
                <a:cs typeface="+mn-cs"/>
              </a:defRPr>
            </a:pPr>
            <a:endParaRPr lang="en-US"/>
          </a:p>
        </c:txPr>
        <c:crossAx val="11051366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0.33819</cdr:x>
      <cdr:y>0.26385</cdr:y>
    </cdr:from>
    <cdr:to>
      <cdr:x>0.60847</cdr:x>
      <cdr:y>0.47773</cdr:y>
    </cdr:to>
    <cdr:sp macro="" textlink="">
      <cdr:nvSpPr>
        <cdr:cNvPr id="2" name="TextBox 7"/>
        <cdr:cNvSpPr txBox="1"/>
      </cdr:nvSpPr>
      <cdr:spPr>
        <a:xfrm xmlns:a="http://schemas.openxmlformats.org/drawingml/2006/main">
          <a:off x="723693" y="341726"/>
          <a:ext cx="57837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b="1" dirty="0" smtClean="0">
              <a:solidFill>
                <a:schemeClr val="bg1"/>
              </a:solidFill>
            </a:rPr>
            <a:t>40%</a:t>
          </a:r>
          <a:endParaRPr lang="en-GB" sz="1200" b="1" dirty="0">
            <a:solidFill>
              <a:schemeClr val="bg1"/>
            </a:solidFill>
          </a:endParaRPr>
        </a:p>
      </cdr:txBody>
    </cdr:sp>
  </cdr:relSizeAnchor>
  <cdr:relSizeAnchor xmlns:cdr="http://schemas.openxmlformats.org/drawingml/2006/chartDrawing">
    <cdr:from>
      <cdr:x>0.64047</cdr:x>
      <cdr:y>0.22794</cdr:y>
    </cdr:from>
    <cdr:to>
      <cdr:x>0.93725</cdr:x>
      <cdr:y>0.44182</cdr:y>
    </cdr:to>
    <cdr:sp macro="" textlink="">
      <cdr:nvSpPr>
        <cdr:cNvPr id="3" name="TextBox 8"/>
        <cdr:cNvSpPr txBox="1"/>
      </cdr:nvSpPr>
      <cdr:spPr>
        <a:xfrm xmlns:a="http://schemas.openxmlformats.org/drawingml/2006/main">
          <a:off x="1370544" y="295219"/>
          <a:ext cx="63508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b="1" dirty="0" smtClean="0">
              <a:solidFill>
                <a:schemeClr val="bg1"/>
              </a:solidFill>
            </a:rPr>
            <a:t>41%</a:t>
          </a:r>
          <a:endParaRPr lang="en-GB" sz="12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21AB2-EF3D-48C3-8759-94B603679279}" type="datetimeFigureOut">
              <a:rPr lang="en-US" smtClean="0"/>
              <a:t>6/27/2018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40592-3BD7-4A93-81B6-F52CFCD21F7B}" type="slidenum">
              <a:rPr lang="en-US" smtClean="0"/>
              <a:t>‹#›</a:t>
            </a:fld>
            <a:endParaRPr lang="en-US"/>
          </a:p>
        </p:txBody>
      </p:sp>
    </p:spTree>
    <p:extLst>
      <p:ext uri="{BB962C8B-B14F-4D97-AF65-F5344CB8AC3E}">
        <p14:creationId xmlns:p14="http://schemas.microsoft.com/office/powerpoint/2010/main" val="96772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20E6D73-CD3B-45C1-ABDF-D0FE9A09084B}" type="slidenum">
              <a:rPr lang="en-US"/>
              <a:pPr/>
              <a:t>14</a:t>
            </a:fld>
            <a:endParaRPr lang="en-US"/>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4260" tIns="47131" rIns="94260" bIns="47131" anchor="b"/>
          <a:lstStyle/>
          <a:p>
            <a:pPr algn="r" defTabSz="942975"/>
            <a:fld id="{00EFE4FE-AD4B-400B-AD6D-894947A604BD}" type="slidenum">
              <a:rPr lang="fa-IR" sz="1200">
                <a:ea typeface="MS PGothic" pitchFamily="34" charset="-128"/>
              </a:rPr>
              <a:pPr algn="r" defTabSz="942975"/>
              <a:t>14</a:t>
            </a:fld>
            <a:endParaRPr lang="fr-CA" sz="1200">
              <a:ea typeface="MS PGothic" pitchFamily="34" charset="-128"/>
            </a:endParaRPr>
          </a:p>
        </p:txBody>
      </p:sp>
      <p:sp>
        <p:nvSpPr>
          <p:cNvPr id="59396" name="Rectangle 2"/>
          <p:cNvSpPr>
            <a:spLocks noGrp="1" noRot="1" noChangeAspect="1" noChangeArrowheads="1" noTextEdit="1"/>
          </p:cNvSpPr>
          <p:nvPr>
            <p:ph type="sldImg"/>
          </p:nvPr>
        </p:nvSpPr>
        <p:spPr>
          <a:xfrm>
            <a:off x="1154113" y="676275"/>
            <a:ext cx="4624387" cy="3468688"/>
          </a:xfrm>
          <a:ln/>
        </p:spPr>
      </p:sp>
      <p:sp>
        <p:nvSpPr>
          <p:cNvPr id="59397" name="Rectangle 3"/>
          <p:cNvSpPr>
            <a:spLocks noGrp="1" noChangeArrowheads="1"/>
          </p:cNvSpPr>
          <p:nvPr>
            <p:ph type="body" idx="1"/>
          </p:nvPr>
        </p:nvSpPr>
        <p:spPr>
          <a:xfrm>
            <a:off x="684213" y="4370388"/>
            <a:ext cx="5489575" cy="3321050"/>
          </a:xfrm>
          <a:noFill/>
          <a:ln/>
        </p:spPr>
        <p:txBody>
          <a:bodyPr lIns="92498" tIns="46249" rIns="92498" bIns="46249"/>
          <a:lstStyle/>
          <a:p>
            <a:pPr marL="185738" indent="-185738" eaLnBrk="1" hangingPunct="1"/>
            <a:r>
              <a:rPr lang="en-US" b="1" smtClean="0"/>
              <a:t>Key Point</a:t>
            </a:r>
          </a:p>
          <a:p>
            <a:pPr marL="185738" indent="-185738" eaLnBrk="1" hangingPunct="1">
              <a:buFontTx/>
              <a:buChar char="•"/>
            </a:pPr>
            <a:r>
              <a:rPr lang="en-US" sz="1000" smtClean="0"/>
              <a:t>Essentially, the key to good insulin therapy is to balance good glycemic control with a low risk of hypoglycemia.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C4427B-AAFA-4608-A7DF-589EC6D744FF}" type="slidenum">
              <a:rPr lang="es-ES">
                <a:solidFill>
                  <a:prstClr val="black"/>
                </a:solidFill>
              </a:rPr>
              <a:pPr>
                <a:defRPr/>
              </a:pPr>
              <a:t>22</a:t>
            </a:fld>
            <a:endParaRPr lang="es-ES">
              <a:solidFill>
                <a:prstClr val="black"/>
              </a:solidFill>
            </a:endParaRPr>
          </a:p>
        </p:txBody>
      </p:sp>
      <p:sp>
        <p:nvSpPr>
          <p:cNvPr id="164867" name="Rectangle 2"/>
          <p:cNvSpPr>
            <a:spLocks noGrp="1" noRot="1" noChangeAspect="1" noChangeArrowheads="1" noTextEdit="1"/>
          </p:cNvSpPr>
          <p:nvPr>
            <p:ph type="sldImg"/>
          </p:nvPr>
        </p:nvSpPr>
        <p:spPr bwMode="auto">
          <a:xfrm>
            <a:off x="1298575" y="800100"/>
            <a:ext cx="4260850" cy="3195638"/>
          </a:xfrm>
          <a:noFill/>
          <a:ln>
            <a:solidFill>
              <a:srgbClr val="000000"/>
            </a:solidFill>
            <a:miter lim="800000"/>
            <a:headEnd/>
            <a:tailEnd/>
          </a:ln>
        </p:spPr>
      </p:sp>
      <p:sp>
        <p:nvSpPr>
          <p:cNvPr id="164868" name="Rectangle 3"/>
          <p:cNvSpPr>
            <a:spLocks noGrp="1" noChangeArrowheads="1"/>
          </p:cNvSpPr>
          <p:nvPr>
            <p:ph type="body" idx="1"/>
          </p:nvPr>
        </p:nvSpPr>
        <p:spPr bwMode="auto">
          <a:xfrm>
            <a:off x="912813" y="4346575"/>
            <a:ext cx="5032375" cy="3846513"/>
          </a:xfrm>
          <a:noFill/>
        </p:spPr>
        <p:txBody>
          <a:bodyPr wrap="square" numCol="1" anchor="t" anchorCtr="0" compatLnSpc="1">
            <a:prstTxWarp prst="textNoShape">
              <a:avLst/>
            </a:prstTxWarp>
          </a:bodyPr>
          <a:lstStyle/>
          <a:p>
            <a:pPr marL="180975" indent="-180975"/>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BA1949F-3997-5540-B7DE-2B44A80D1D1D}" type="slidenum">
              <a:rPr lang="en-US" smtClean="0">
                <a:solidFill>
                  <a:prstClr val="black"/>
                </a:solidFill>
              </a:rPr>
              <a:pPr/>
              <a:t>35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81988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9BA1949F-3997-5540-B7DE-2B44A80D1D1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12577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BA1949F-3997-5540-B7DE-2B44A80D1D1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9020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600">
                <a:solidFill>
                  <a:schemeClr val="tx1"/>
                </a:solidFill>
                <a:latin typeface="Times" pitchFamily="18" charset="0"/>
              </a:defRPr>
            </a:lvl1pPr>
            <a:lvl2pPr marL="742950" indent="-285750" eaLnBrk="0" hangingPunct="0">
              <a:spcBef>
                <a:spcPct val="30000"/>
              </a:spcBef>
              <a:defRPr sz="1600">
                <a:solidFill>
                  <a:schemeClr val="tx1"/>
                </a:solidFill>
                <a:latin typeface="Times" pitchFamily="18" charset="0"/>
              </a:defRPr>
            </a:lvl2pPr>
            <a:lvl3pPr marL="1143000" indent="-228600" eaLnBrk="0" hangingPunct="0">
              <a:spcBef>
                <a:spcPct val="30000"/>
              </a:spcBef>
              <a:defRPr sz="1600">
                <a:solidFill>
                  <a:schemeClr val="tx1"/>
                </a:solidFill>
                <a:latin typeface="Times" pitchFamily="18" charset="0"/>
              </a:defRPr>
            </a:lvl3pPr>
            <a:lvl4pPr marL="1600200" indent="-228600" eaLnBrk="0" hangingPunct="0">
              <a:spcBef>
                <a:spcPct val="30000"/>
              </a:spcBef>
              <a:defRPr sz="1600">
                <a:solidFill>
                  <a:schemeClr val="tx1"/>
                </a:solidFill>
                <a:latin typeface="Times" pitchFamily="18" charset="0"/>
              </a:defRPr>
            </a:lvl4pPr>
            <a:lvl5pPr marL="2057400" indent="-228600" eaLnBrk="0" hangingPunct="0">
              <a:spcBef>
                <a:spcPct val="30000"/>
              </a:spcBef>
              <a:defRPr sz="1600">
                <a:solidFill>
                  <a:schemeClr val="tx1"/>
                </a:solidFill>
                <a:latin typeface="Times" pitchFamily="18" charset="0"/>
              </a:defRPr>
            </a:lvl5pPr>
            <a:lvl6pPr marL="2514600" indent="-228600" eaLnBrk="0" fontAlgn="base" hangingPunct="0">
              <a:spcBef>
                <a:spcPct val="30000"/>
              </a:spcBef>
              <a:spcAft>
                <a:spcPct val="0"/>
              </a:spcAft>
              <a:defRPr sz="1600">
                <a:solidFill>
                  <a:schemeClr val="tx1"/>
                </a:solidFill>
                <a:latin typeface="Times" pitchFamily="18" charset="0"/>
              </a:defRPr>
            </a:lvl6pPr>
            <a:lvl7pPr marL="2971800" indent="-228600" eaLnBrk="0" fontAlgn="base" hangingPunct="0">
              <a:spcBef>
                <a:spcPct val="30000"/>
              </a:spcBef>
              <a:spcAft>
                <a:spcPct val="0"/>
              </a:spcAft>
              <a:defRPr sz="1600">
                <a:solidFill>
                  <a:schemeClr val="tx1"/>
                </a:solidFill>
                <a:latin typeface="Times" pitchFamily="18" charset="0"/>
              </a:defRPr>
            </a:lvl7pPr>
            <a:lvl8pPr marL="3429000" indent="-228600" eaLnBrk="0" fontAlgn="base" hangingPunct="0">
              <a:spcBef>
                <a:spcPct val="30000"/>
              </a:spcBef>
              <a:spcAft>
                <a:spcPct val="0"/>
              </a:spcAft>
              <a:defRPr sz="1600">
                <a:solidFill>
                  <a:schemeClr val="tx1"/>
                </a:solidFill>
                <a:latin typeface="Times" pitchFamily="18" charset="0"/>
              </a:defRPr>
            </a:lvl8pPr>
            <a:lvl9pPr marL="3886200" indent="-228600" eaLnBrk="0" fontAlgn="base" hangingPunct="0">
              <a:spcBef>
                <a:spcPct val="30000"/>
              </a:spcBef>
              <a:spcAft>
                <a:spcPct val="0"/>
              </a:spcAft>
              <a:defRPr sz="1600">
                <a:solidFill>
                  <a:schemeClr val="tx1"/>
                </a:solidFill>
                <a:latin typeface="Times" pitchFamily="18" charset="0"/>
              </a:defRPr>
            </a:lvl9pPr>
          </a:lstStyle>
          <a:p>
            <a:pPr eaLnBrk="1" hangingPunct="1">
              <a:spcBef>
                <a:spcPct val="0"/>
              </a:spcBef>
            </a:pPr>
            <a:fld id="{39983A71-6914-44C6-A8F4-C46A5675C989}" type="slidenum">
              <a:rPr lang="en-GB" altLang="fa-IR" sz="1200">
                <a:solidFill>
                  <a:prstClr val="black"/>
                </a:solidFill>
                <a:latin typeface="Verdana" pitchFamily="34" charset="0"/>
              </a:rPr>
              <a:pPr eaLnBrk="1" hangingPunct="1">
                <a:spcBef>
                  <a:spcPct val="0"/>
                </a:spcBef>
              </a:pPr>
              <a:t>38</a:t>
            </a:fld>
            <a:endParaRPr lang="en-GB" altLang="fa-IR" sz="1200">
              <a:solidFill>
                <a:prstClr val="black"/>
              </a:solidFill>
              <a:latin typeface="Verdana" pitchFamily="34" charset="0"/>
            </a:endParaRPr>
          </a:p>
        </p:txBody>
      </p:sp>
      <p:sp>
        <p:nvSpPr>
          <p:cNvPr id="96259" name="Rectangle 2"/>
          <p:cNvSpPr>
            <a:spLocks noGrp="1" noRot="1" noChangeAspect="1" noChangeArrowheads="1" noTextEdit="1"/>
          </p:cNvSpPr>
          <p:nvPr>
            <p:ph type="sldImg"/>
          </p:nvPr>
        </p:nvSpPr>
        <p:spPr>
          <a:xfrm>
            <a:off x="1143000" y="685800"/>
            <a:ext cx="4572000" cy="342900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mtClean="0"/>
              <a:t>In NovoMix 30, insulin aspart is given as a mix of 30% soluble (free) molecules and 70% protaminated (crystallised) molecules. </a:t>
            </a:r>
          </a:p>
          <a:p>
            <a:pPr eaLnBrk="1" hangingPunct="1"/>
            <a:endParaRPr lang="en-US" altLang="fa-IR" smtClean="0"/>
          </a:p>
          <a:p>
            <a:pPr eaLnBrk="1" hangingPunct="1"/>
            <a:r>
              <a:rPr lang="en-US" altLang="fa-IR" smtClean="0"/>
              <a:t>The transfer of protamine groups between insulin molecules does not matter as the ratio of free and protaminated insulin aspart molecules remains constant. </a:t>
            </a:r>
          </a:p>
          <a:p>
            <a:pPr eaLnBrk="1" hangingPunct="1"/>
            <a:endParaRPr lang="en-US" altLang="fa-IR" smtClean="0"/>
          </a:p>
          <a:p>
            <a:pPr eaLnBrk="1" hangingPunct="1"/>
            <a:r>
              <a:rPr lang="en-US" altLang="fa-IR" smtClean="0"/>
              <a:t>NovoMix 30 allows the provision of both prandial and basal insulin in a single injection.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smtClean="0">
                <a:latin typeface="Verdana" pitchFamily="34" charset="0"/>
                <a:ea typeface="Verdana" pitchFamily="34" charset="0"/>
                <a:cs typeface="Verdana" pitchFamily="34" charset="0"/>
              </a:rPr>
              <a:t>Dosage regimen of </a:t>
            </a:r>
            <a:r>
              <a:rPr lang="en-GB" sz="1100" smtClean="0">
                <a:latin typeface="Verdana" pitchFamily="34" charset="0"/>
                <a:ea typeface="Verdana" pitchFamily="34" charset="0"/>
                <a:cs typeface="Verdana" pitchFamily="34" charset="0"/>
              </a:rPr>
              <a:t>BIAsp 30</a:t>
            </a:r>
            <a:r>
              <a:rPr lang="en-US" sz="1100" smtClean="0">
                <a:latin typeface="Verdana" pitchFamily="34" charset="0"/>
                <a:ea typeface="Verdana" pitchFamily="34" charset="0"/>
                <a:cs typeface="Verdana" pitchFamily="34" charset="0"/>
              </a:rPr>
              <a:t>:</a:t>
            </a:r>
          </a:p>
          <a:p>
            <a:r>
              <a:rPr lang="en-US" sz="1100" smtClean="0">
                <a:latin typeface="Verdana" pitchFamily="34" charset="0"/>
                <a:ea typeface="Verdana" pitchFamily="34" charset="0"/>
                <a:cs typeface="Verdana" pitchFamily="34" charset="0"/>
              </a:rPr>
              <a:t>For once daily, the evening dose titration is done based on pre-breakfast blood glucose level. </a:t>
            </a:r>
          </a:p>
          <a:p>
            <a:r>
              <a:rPr lang="en-US" sz="1100" smtClean="0">
                <a:latin typeface="Verdana" pitchFamily="34" charset="0"/>
                <a:ea typeface="Verdana" pitchFamily="34" charset="0"/>
                <a:cs typeface="Verdana" pitchFamily="34" charset="0"/>
              </a:rPr>
              <a:t>For twice-daily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the morning dose is to be titrated based on pre-dinner blood glucose level and evening dose is to be titrated based on pre-breakfast blood glucose level.</a:t>
            </a:r>
          </a:p>
          <a:p>
            <a:r>
              <a:rPr lang="en-US" sz="1100" smtClean="0">
                <a:latin typeface="Verdana" pitchFamily="34" charset="0"/>
                <a:ea typeface="Verdana" pitchFamily="34" charset="0"/>
                <a:cs typeface="Verdana" pitchFamily="34" charset="0"/>
              </a:rPr>
              <a:t>If a patient needs further intensification for three-times-a-day </a:t>
            </a:r>
            <a:r>
              <a:rPr lang="en-GB" sz="1100" smtClean="0">
                <a:latin typeface="Verdana" pitchFamily="34" charset="0"/>
                <a:ea typeface="Verdana" pitchFamily="34" charset="0"/>
                <a:cs typeface="Verdana" pitchFamily="34" charset="0"/>
              </a:rPr>
              <a:t>BIAsp 30</a:t>
            </a:r>
            <a:r>
              <a:rPr lang="en-US" sz="1100" smtClean="0">
                <a:latin typeface="Verdana" pitchFamily="34" charset="0"/>
                <a:ea typeface="Verdana" pitchFamily="34" charset="0"/>
                <a:cs typeface="Verdana" pitchFamily="34" charset="0"/>
              </a:rPr>
              <a:t>: the morning dose can be titrated based on the pre-lunch blood glucose, midday dose is titrated on pre-dinner blood glucose and evening dose is titrated on pre-breakfast blood glucose.</a:t>
            </a:r>
          </a:p>
          <a:p>
            <a:r>
              <a:rPr lang="en-US" sz="1100" smtClean="0">
                <a:latin typeface="Verdana" pitchFamily="34" charset="0"/>
                <a:ea typeface="Verdana" pitchFamily="34" charset="0"/>
                <a:cs typeface="Verdana" pitchFamily="34" charset="0"/>
              </a:rPr>
              <a:t>This algorithm was adapted from a 48-week, open-label, observational study. Enrolled patients (n=100, </a:t>
            </a:r>
            <a:r>
              <a:rPr lang="en-GB" sz="1100" smtClean="0">
                <a:latin typeface="Verdana" pitchFamily="34" charset="0"/>
                <a:ea typeface="Verdana" pitchFamily="34" charset="0"/>
                <a:cs typeface="Verdana" pitchFamily="34" charset="0"/>
              </a:rPr>
              <a:t>HbA</a:t>
            </a:r>
            <a:r>
              <a:rPr lang="en-GB" sz="1100" baseline="-25000" smtClean="0">
                <a:latin typeface="Verdana" pitchFamily="34" charset="0"/>
                <a:ea typeface="Verdana" pitchFamily="34" charset="0"/>
                <a:cs typeface="Verdana" pitchFamily="34" charset="0"/>
              </a:rPr>
              <a:t>1c </a:t>
            </a:r>
            <a:r>
              <a:rPr lang="en-US" sz="1100" smtClean="0">
                <a:latin typeface="Verdana" pitchFamily="34" charset="0"/>
                <a:ea typeface="Verdana" pitchFamily="34" charset="0"/>
                <a:cs typeface="Verdana" pitchFamily="34" charset="0"/>
              </a:rPr>
              <a:t>≥7.5 and ≤10%) were ≥18 years of age, had diabetes ≥12 months and had received a stable antidiabetic regimen for at least 3 months. Patients discontinued prior basal insulin and added one injection of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(12 U or 70–100% of prior basal insulin dose within 15 min of dinner initiation). Patients self-titrated their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dose with investigator guidance every 3 or 4 days to achieve pre-breakfast fasting blood glucose (FBG) of 4.4–6.1 mmol/L. At 16 weeks, a pre-breakfast injection of 6 U of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was added if week 15 </a:t>
            </a:r>
            <a:r>
              <a:rPr lang="en-GB" sz="1100" smtClean="0">
                <a:latin typeface="Verdana" pitchFamily="34" charset="0"/>
                <a:ea typeface="Verdana" pitchFamily="34" charset="0"/>
                <a:cs typeface="Verdana" pitchFamily="34" charset="0"/>
              </a:rPr>
              <a:t>HbA</a:t>
            </a:r>
            <a:r>
              <a:rPr lang="en-GB" sz="1100" baseline="-25000" smtClean="0">
                <a:latin typeface="Verdana" pitchFamily="34" charset="0"/>
                <a:ea typeface="Verdana" pitchFamily="34" charset="0"/>
                <a:cs typeface="Verdana" pitchFamily="34" charset="0"/>
              </a:rPr>
              <a:t>1c</a:t>
            </a:r>
            <a:r>
              <a:rPr lang="en-US" sz="1100" smtClean="0">
                <a:latin typeface="Verdana" pitchFamily="34" charset="0"/>
                <a:ea typeface="Verdana" pitchFamily="34" charset="0"/>
                <a:cs typeface="Verdana" pitchFamily="34" charset="0"/>
              </a:rPr>
              <a:t> exceeded 6.5%; the added dose was titrated to achieve pre-dinner BG of 4.4–6.1 mmol/L. After an additional 16 weeks, 3 U of pre-lunch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was added if </a:t>
            </a:r>
            <a:r>
              <a:rPr lang="en-GB" sz="1100" smtClean="0">
                <a:latin typeface="Verdana" pitchFamily="34" charset="0"/>
                <a:ea typeface="Verdana" pitchFamily="34" charset="0"/>
                <a:cs typeface="Verdana" pitchFamily="34" charset="0"/>
              </a:rPr>
              <a:t>HbA</a:t>
            </a:r>
            <a:r>
              <a:rPr lang="en-GB" sz="1100" baseline="-25000" smtClean="0">
                <a:latin typeface="Verdana" pitchFamily="34" charset="0"/>
                <a:ea typeface="Verdana" pitchFamily="34" charset="0"/>
                <a:cs typeface="Verdana" pitchFamily="34" charset="0"/>
              </a:rPr>
              <a:t>1c</a:t>
            </a:r>
            <a:r>
              <a:rPr lang="en-US" sz="1100" smtClean="0">
                <a:latin typeface="Verdana" pitchFamily="34" charset="0"/>
                <a:ea typeface="Verdana" pitchFamily="34" charset="0"/>
                <a:cs typeface="Verdana" pitchFamily="34" charset="0"/>
              </a:rPr>
              <a:t> exceeded 6.5%. This added dose was adjusted based on 2-h post-lunch BG to achieve PPG of 5.6–7.8 mmol/L. Subjects achieving </a:t>
            </a:r>
            <a:r>
              <a:rPr lang="en-GB" sz="1100" smtClean="0">
                <a:latin typeface="Verdana" pitchFamily="34" charset="0"/>
                <a:ea typeface="Verdana" pitchFamily="34" charset="0"/>
                <a:cs typeface="Verdana" pitchFamily="34" charset="0"/>
              </a:rPr>
              <a:t>HbA</a:t>
            </a:r>
            <a:r>
              <a:rPr lang="en-GB" sz="1100" baseline="-25000" smtClean="0">
                <a:latin typeface="Verdana" pitchFamily="34" charset="0"/>
                <a:ea typeface="Verdana" pitchFamily="34" charset="0"/>
                <a:cs typeface="Verdana" pitchFamily="34" charset="0"/>
              </a:rPr>
              <a:t>1c</a:t>
            </a:r>
            <a:r>
              <a:rPr lang="en-US" sz="1100" smtClean="0">
                <a:latin typeface="Verdana" pitchFamily="34" charset="0"/>
                <a:ea typeface="Verdana" pitchFamily="34" charset="0"/>
                <a:cs typeface="Verdana" pitchFamily="34" charset="0"/>
              </a:rPr>
              <a:t> ≤6.5 at 15 and 31 weeks completed the study at weeks 16 and 32, respectively.</a:t>
            </a:r>
          </a:p>
          <a:p>
            <a:endParaRPr lang="en-US" sz="120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fld id="{582B73C0-65E1-4884-9648-B60F2543BA11}" type="slidenum">
              <a:rPr lang="da-DK" sz="1200" smtClean="0">
                <a:latin typeface="Times" pitchFamily="18" charset="0"/>
              </a:rPr>
              <a:pPr/>
              <a:t>42</a:t>
            </a:fld>
            <a:endParaRPr lang="da-DK" sz="1200" smtClean="0">
              <a:latin typeface="Times"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400" smtClean="0">
                <a:latin typeface="Verdana" pitchFamily="34" charset="0"/>
                <a:ea typeface="Verdana" pitchFamily="34" charset="0"/>
                <a:cs typeface="Verdana" pitchFamily="34" charset="0"/>
              </a:rPr>
              <a:t>BIAsp 30 offers a simple dose titration based on FBG or pre-dinner SMBG.</a:t>
            </a:r>
          </a:p>
          <a:p>
            <a:r>
              <a:rPr lang="en-GB" sz="1400" smtClean="0">
                <a:latin typeface="Verdana" pitchFamily="34" charset="0"/>
                <a:ea typeface="Verdana" pitchFamily="34" charset="0"/>
                <a:cs typeface="Verdana" pitchFamily="34" charset="0"/>
              </a:rPr>
              <a:t>This example of the BIAsp 30 titration algorithm is taken from Raskin </a:t>
            </a:r>
            <a:r>
              <a:rPr lang="en-GB" sz="1400" i="1" smtClean="0">
                <a:latin typeface="Verdana" pitchFamily="34" charset="0"/>
                <a:ea typeface="Verdana" pitchFamily="34" charset="0"/>
                <a:cs typeface="Verdana" pitchFamily="34" charset="0"/>
              </a:rPr>
              <a:t>et al. (</a:t>
            </a:r>
            <a:r>
              <a:rPr lang="en-GB" sz="1400" smtClean="0">
                <a:latin typeface="Verdana" pitchFamily="34" charset="0"/>
                <a:ea typeface="Verdana" pitchFamily="34" charset="0"/>
                <a:cs typeface="Verdana" pitchFamily="34" charset="0"/>
              </a:rPr>
              <a:t>2005). This was a 28-week parallel-group study that randomised 233 insulin-naïve patients with HbA</a:t>
            </a:r>
            <a:r>
              <a:rPr lang="en-GB" sz="1400" baseline="-25000" smtClean="0">
                <a:latin typeface="Verdana" pitchFamily="34" charset="0"/>
                <a:ea typeface="Verdana" pitchFamily="34" charset="0"/>
                <a:cs typeface="Verdana" pitchFamily="34" charset="0"/>
              </a:rPr>
              <a:t>1c</a:t>
            </a:r>
            <a:r>
              <a:rPr lang="en-GB" sz="1400" smtClean="0">
                <a:latin typeface="Verdana" pitchFamily="34" charset="0"/>
                <a:ea typeface="Verdana" pitchFamily="34" charset="0"/>
                <a:cs typeface="Verdana" pitchFamily="34" charset="0"/>
              </a:rPr>
              <a:t> values ≥8.0% on &gt;1000 mg/day metformin alone or in combination with other OADs. Metformin was adjusted up to 2550 mg/day before insulin therapy was initiated with 5–6 units BIAsp 70/30 twice daily or 10–12 units glargine at bedtime and titrated to target blood glucose (80–110 mg/dL) by algorithm-directed titration.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C47D14-8494-4ACC-A567-8122CA1F96C5}"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87773-7AE8-447C-8894-F722CFCF6986}" type="slidenum">
              <a:rPr lang="en-US" smtClean="0"/>
              <a:t>‹#›</a:t>
            </a:fld>
            <a:endParaRPr lang="en-US"/>
          </a:p>
        </p:txBody>
      </p:sp>
    </p:spTree>
    <p:extLst>
      <p:ext uri="{BB962C8B-B14F-4D97-AF65-F5344CB8AC3E}">
        <p14:creationId xmlns:p14="http://schemas.microsoft.com/office/powerpoint/2010/main" val="364896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47D14-8494-4ACC-A567-8122CA1F96C5}"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87773-7AE8-447C-8894-F722CFCF6986}" type="slidenum">
              <a:rPr lang="en-US" smtClean="0"/>
              <a:t>‹#›</a:t>
            </a:fld>
            <a:endParaRPr lang="en-US"/>
          </a:p>
        </p:txBody>
      </p:sp>
    </p:spTree>
    <p:extLst>
      <p:ext uri="{BB962C8B-B14F-4D97-AF65-F5344CB8AC3E}">
        <p14:creationId xmlns:p14="http://schemas.microsoft.com/office/powerpoint/2010/main" val="22106414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Sanofi External COPY2 bg. ">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1"/>
            <a:ext cx="4038600" cy="3513667"/>
          </a:xfrm>
          <a:prstGeom prst="rect">
            <a:avLst/>
          </a:prstGeom>
        </p:spPr>
        <p:txBody>
          <a:bodyPr>
            <a:normAutofit/>
          </a:bodyPr>
          <a:lstStyle>
            <a:lvl1pPr>
              <a:buClr>
                <a:srgbClr val="81B838"/>
              </a:buClr>
              <a:defRPr sz="2000">
                <a:solidFill>
                  <a:srgbClr val="596169"/>
                </a:solidFill>
              </a:defRPr>
            </a:lvl1pPr>
            <a:lvl2pPr>
              <a:buClr>
                <a:srgbClr val="81B838"/>
              </a:buClr>
              <a:defRPr sz="1800">
                <a:solidFill>
                  <a:srgbClr val="596169"/>
                </a:solidFill>
              </a:defRPr>
            </a:lvl2pPr>
            <a:lvl3pPr>
              <a:buClr>
                <a:srgbClr val="81B838"/>
              </a:buClr>
              <a:defRPr sz="1600">
                <a:solidFill>
                  <a:srgbClr val="596169"/>
                </a:solidFill>
              </a:defRPr>
            </a:lvl3pPr>
            <a:lvl4pPr>
              <a:buClr>
                <a:srgbClr val="81B838"/>
              </a:buClr>
              <a:defRPr sz="1400">
                <a:solidFill>
                  <a:srgbClr val="596169"/>
                </a:solidFill>
              </a:defRPr>
            </a:lvl4pPr>
            <a:lvl5pPr>
              <a:buClr>
                <a:srgbClr val="81B838"/>
              </a:buClr>
              <a:defRPr sz="1400">
                <a:solidFill>
                  <a:srgbClr val="596169"/>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1"/>
            <a:ext cx="4038600" cy="3513667"/>
          </a:xfrm>
          <a:prstGeom prst="rect">
            <a:avLst/>
          </a:prstGeom>
        </p:spPr>
        <p:txBody>
          <a:bodyPr>
            <a:normAutofit/>
          </a:bodyPr>
          <a:lstStyle>
            <a:lvl1pPr>
              <a:buClr>
                <a:srgbClr val="81B838"/>
              </a:buClr>
              <a:defRPr sz="2000">
                <a:solidFill>
                  <a:srgbClr val="596169"/>
                </a:solidFill>
              </a:defRPr>
            </a:lvl1pPr>
            <a:lvl2pPr>
              <a:buClr>
                <a:srgbClr val="81B838"/>
              </a:buClr>
              <a:defRPr sz="1800">
                <a:solidFill>
                  <a:srgbClr val="596169"/>
                </a:solidFill>
              </a:defRPr>
            </a:lvl2pPr>
            <a:lvl3pPr>
              <a:buClr>
                <a:srgbClr val="81B838"/>
              </a:buClr>
              <a:defRPr sz="1600">
                <a:solidFill>
                  <a:srgbClr val="596169"/>
                </a:solidFill>
              </a:defRPr>
            </a:lvl3pPr>
            <a:lvl4pPr>
              <a:buClr>
                <a:srgbClr val="81B838"/>
              </a:buClr>
              <a:defRPr sz="1400">
                <a:solidFill>
                  <a:srgbClr val="596169"/>
                </a:solidFill>
              </a:defRPr>
            </a:lvl4pPr>
            <a:lvl5pPr>
              <a:buClr>
                <a:srgbClr val="81B838"/>
              </a:buClr>
              <a:defRPr sz="1400">
                <a:solidFill>
                  <a:srgbClr val="596169"/>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78243426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49001316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en-GB" dirty="0"/>
          </a:p>
        </p:txBody>
      </p:sp>
      <p:sp>
        <p:nvSpPr>
          <p:cNvPr id="3" name="Espace réservé du contenu 2"/>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Tree>
    <p:extLst>
      <p:ext uri="{BB962C8B-B14F-4D97-AF65-F5344CB8AC3E}">
        <p14:creationId xmlns:p14="http://schemas.microsoft.com/office/powerpoint/2010/main" val="10269856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60350"/>
            <a:ext cx="7940675" cy="576263"/>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611188" y="1350963"/>
            <a:ext cx="7956550" cy="2222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611188" y="3725863"/>
            <a:ext cx="7956550" cy="2224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Slide Number Placeholder 5"/>
          <p:cNvSpPr>
            <a:spLocks noGrp="1"/>
          </p:cNvSpPr>
          <p:nvPr>
            <p:ph type="sldNum" sz="quarter" idx="10"/>
          </p:nvPr>
        </p:nvSpPr>
        <p:spPr>
          <a:xfrm>
            <a:off x="8086725" y="6424613"/>
            <a:ext cx="482600" cy="234950"/>
          </a:xfrm>
          <a:prstGeom prst="rect">
            <a:avLst/>
          </a:prstGeom>
        </p:spPr>
        <p:txBody>
          <a:bodyPr/>
          <a:lstStyle/>
          <a:p>
            <a:pPr defTabSz="457200" fontAlgn="base">
              <a:spcBef>
                <a:spcPct val="0"/>
              </a:spcBef>
              <a:spcAft>
                <a:spcPct val="0"/>
              </a:spcAft>
              <a:defRPr/>
            </a:pPr>
            <a:r>
              <a:rPr lang="en-US" dirty="0" smtClean="0">
                <a:solidFill>
                  <a:srgbClr val="444492"/>
                </a:solidFill>
              </a:rPr>
              <a:t>|</a:t>
            </a:r>
            <a:r>
              <a:rPr lang="en-US" sz="900" baseline="16000" dirty="0" smtClean="0">
                <a:solidFill>
                  <a:srgbClr val="444492"/>
                </a:solidFill>
              </a:rPr>
              <a:t>        </a:t>
            </a:r>
            <a:fld id="{C68CD5F6-363B-487D-AB8E-42C9357DB116}" type="slidenum">
              <a:rPr lang="en-US" smtClean="0">
                <a:solidFill>
                  <a:srgbClr val="444492"/>
                </a:solidFill>
              </a:rPr>
              <a:pPr defTabSz="457200" fontAlgn="base">
                <a:spcBef>
                  <a:spcPct val="0"/>
                </a:spcBef>
                <a:spcAft>
                  <a:spcPct val="0"/>
                </a:spcAft>
                <a:defRPr/>
              </a:pPr>
              <a:t>‹#›</a:t>
            </a:fld>
            <a:endParaRPr lang="en-US" dirty="0">
              <a:solidFill>
                <a:srgbClr val="444492"/>
              </a:solidFill>
            </a:endParaRPr>
          </a:p>
        </p:txBody>
      </p:sp>
    </p:spTree>
    <p:extLst>
      <p:ext uri="{BB962C8B-B14F-4D97-AF65-F5344CB8AC3E}">
        <p14:creationId xmlns:p14="http://schemas.microsoft.com/office/powerpoint/2010/main" val="215570201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endParaRPr lang="en-GB"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r>
              <a:rPr lang="en-GB" smtClean="0">
                <a:solidFill>
                  <a:prstClr val="black"/>
                </a:solidFill>
              </a:rPr>
              <a:t>ze"azré"r</a:t>
            </a:r>
            <a:endParaRPr lang="en-GB"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defRPr>
            </a:lvl1pPr>
          </a:lstStyle>
          <a:p>
            <a:fld id="{A3A9F576-896F-46AF-B42E-8BE44245E760}"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023969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anofi External COVER bg.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a:stretch>
            <a:fillRect/>
          </a:stretch>
        </p:blipFill>
        <p:spPr>
          <a:xfrm>
            <a:off x="1" y="1"/>
            <a:ext cx="9143245" cy="4251366"/>
          </a:xfrm>
          <a:prstGeom prst="rect">
            <a:avLst/>
          </a:prstGeom>
        </p:spPr>
      </p:pic>
      <p:sp>
        <p:nvSpPr>
          <p:cNvPr id="9" name="Title 1"/>
          <p:cNvSpPr>
            <a:spLocks noGrp="1"/>
          </p:cNvSpPr>
          <p:nvPr>
            <p:ph type="ctrTitle"/>
          </p:nvPr>
        </p:nvSpPr>
        <p:spPr>
          <a:xfrm>
            <a:off x="434749" y="327553"/>
            <a:ext cx="7920000" cy="1128921"/>
          </a:xfrm>
          <a:prstGeom prst="rect">
            <a:avLst/>
          </a:prstGeom>
        </p:spPr>
        <p:txBody>
          <a:bodyPr anchor="t">
            <a:normAutofit/>
          </a:bodyPr>
          <a:lstStyle>
            <a:lvl1pPr algn="l">
              <a:defRPr sz="2800" b="1">
                <a:solidFill>
                  <a:schemeClr val="bg1"/>
                </a:solidFill>
              </a:defRPr>
            </a:lvl1pPr>
          </a:lstStyle>
          <a:p>
            <a:r>
              <a:rPr lang="en-GB" dirty="0" smtClean="0"/>
              <a:t>Click to edit Master title style</a:t>
            </a:r>
            <a:endParaRPr lang="en-US" dirty="0"/>
          </a:p>
        </p:txBody>
      </p:sp>
      <p:sp>
        <p:nvSpPr>
          <p:cNvPr id="10" name="Subtitle 2"/>
          <p:cNvSpPr>
            <a:spLocks noGrp="1"/>
          </p:cNvSpPr>
          <p:nvPr>
            <p:ph type="subTitle" idx="1"/>
          </p:nvPr>
        </p:nvSpPr>
        <p:spPr>
          <a:xfrm>
            <a:off x="434749" y="1505610"/>
            <a:ext cx="7920000" cy="1041973"/>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6" name="Slide Number Placeholder 8"/>
          <p:cNvSpPr>
            <a:spLocks noGrp="1"/>
          </p:cNvSpPr>
          <p:nvPr>
            <p:ph type="sldNum" sz="quarter" idx="4"/>
          </p:nvPr>
        </p:nvSpPr>
        <p:spPr>
          <a:xfrm>
            <a:off x="9821" y="6356351"/>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192317036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Sanofi External DIVIDER b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581"/>
            <a:ext cx="7920000" cy="1920000"/>
          </a:xfrm>
          <a:prstGeom prst="rect">
            <a:avLst/>
          </a:prstGeom>
        </p:spPr>
        <p:txBody>
          <a:bodyPr anchor="b"/>
          <a:lstStyle>
            <a:lvl1pPr>
              <a:defRPr sz="2800" b="1">
                <a:solidFill>
                  <a:schemeClr val="accent1"/>
                </a:solidFill>
              </a:defRPr>
            </a:lvl1pPr>
          </a:lstStyle>
          <a:p>
            <a:r>
              <a:rPr lang="en-GB" dirty="0" smtClean="0"/>
              <a:t>Click to edit Divider title style</a:t>
            </a:r>
            <a:endParaRPr lang="en-US" dirty="0"/>
          </a:p>
        </p:txBody>
      </p:sp>
      <p:sp>
        <p:nvSpPr>
          <p:cNvPr id="4"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289489886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403709850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254147948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497848"/>
            <a:ext cx="7920000" cy="4158537"/>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34056499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47D14-8494-4ACC-A567-8122CA1F96C5}"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87773-7AE8-447C-8894-F722CFCF6986}" type="slidenum">
              <a:rPr lang="en-US" smtClean="0"/>
              <a:t>‹#›</a:t>
            </a:fld>
            <a:endParaRPr lang="en-US"/>
          </a:p>
        </p:txBody>
      </p:sp>
    </p:spTree>
    <p:extLst>
      <p:ext uri="{BB962C8B-B14F-4D97-AF65-F5344CB8AC3E}">
        <p14:creationId xmlns:p14="http://schemas.microsoft.com/office/powerpoint/2010/main" val="25167356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8458116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Sanofi External COVER bg.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a:stretch>
            <a:fillRect/>
          </a:stretch>
        </p:blipFill>
        <p:spPr>
          <a:xfrm>
            <a:off x="4" y="0"/>
            <a:ext cx="9143245" cy="5364037"/>
          </a:xfrm>
          <a:prstGeom prst="rect">
            <a:avLst/>
          </a:prstGeom>
        </p:spPr>
      </p:pic>
      <p:sp>
        <p:nvSpPr>
          <p:cNvPr id="9" name="Title 1"/>
          <p:cNvSpPr>
            <a:spLocks noGrp="1"/>
          </p:cNvSpPr>
          <p:nvPr>
            <p:ph type="ctrTitle"/>
          </p:nvPr>
        </p:nvSpPr>
        <p:spPr>
          <a:xfrm>
            <a:off x="434749" y="327555"/>
            <a:ext cx="7920000" cy="1128921"/>
          </a:xfrm>
          <a:prstGeom prst="rect">
            <a:avLst/>
          </a:prstGeom>
        </p:spPr>
        <p:txBody>
          <a:bodyPr anchor="t">
            <a:normAutofit/>
          </a:bodyPr>
          <a:lstStyle>
            <a:lvl1pPr algn="l">
              <a:defRPr sz="2800" b="1">
                <a:solidFill>
                  <a:schemeClr val="bg1"/>
                </a:solidFill>
              </a:defRPr>
            </a:lvl1pPr>
          </a:lstStyle>
          <a:p>
            <a:r>
              <a:rPr lang="en-GB" dirty="0" smtClean="0"/>
              <a:t>Click to edit Master title style</a:t>
            </a:r>
            <a:endParaRPr lang="en-US" dirty="0"/>
          </a:p>
        </p:txBody>
      </p:sp>
      <p:sp>
        <p:nvSpPr>
          <p:cNvPr id="10" name="Subtitle 2"/>
          <p:cNvSpPr>
            <a:spLocks noGrp="1"/>
          </p:cNvSpPr>
          <p:nvPr>
            <p:ph type="subTitle" idx="1"/>
          </p:nvPr>
        </p:nvSpPr>
        <p:spPr>
          <a:xfrm>
            <a:off x="434749" y="1505612"/>
            <a:ext cx="7920000" cy="1041973"/>
          </a:xfrm>
          <a:prstGeom prst="rect">
            <a:avLst/>
          </a:prstGeo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6" name="Slide Number Placeholder 8"/>
          <p:cNvSpPr>
            <a:spLocks noGrp="1"/>
          </p:cNvSpPr>
          <p:nvPr>
            <p:ph type="sldNum" sz="quarter" idx="4"/>
          </p:nvPr>
        </p:nvSpPr>
        <p:spPr>
          <a:xfrm>
            <a:off x="9821" y="6356354"/>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6"/>
            <a:ext cx="7920000" cy="326339"/>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206286298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Sanofi External DIVIDER b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581"/>
            <a:ext cx="7920000" cy="1920000"/>
          </a:xfrm>
          <a:prstGeom prst="rect">
            <a:avLst/>
          </a:prstGeom>
        </p:spPr>
        <p:txBody>
          <a:bodyPr anchor="b"/>
          <a:lstStyle>
            <a:lvl1pPr>
              <a:defRPr sz="2800" b="1">
                <a:solidFill>
                  <a:schemeClr val="accent1"/>
                </a:solidFill>
              </a:defRPr>
            </a:lvl1pPr>
          </a:lstStyle>
          <a:p>
            <a:r>
              <a:rPr lang="en-GB" dirty="0" smtClean="0"/>
              <a:t>Click to edit Divider title style</a:t>
            </a:r>
            <a:endParaRPr lang="en-US" dirty="0"/>
          </a:p>
        </p:txBody>
      </p:sp>
      <p:sp>
        <p:nvSpPr>
          <p:cNvPr id="4" name="Footer Placeholder 3"/>
          <p:cNvSpPr>
            <a:spLocks noGrp="1"/>
          </p:cNvSpPr>
          <p:nvPr>
            <p:ph type="ftr" sz="quarter" idx="3"/>
          </p:nvPr>
        </p:nvSpPr>
        <p:spPr>
          <a:xfrm>
            <a:off x="457200" y="5793156"/>
            <a:ext cx="7920000" cy="326339"/>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105185776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3"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7"/>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366319461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161052387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7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27391506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Sanofi External COVER bg.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a:stretch>
            <a:fillRect/>
          </a:stretch>
        </p:blipFill>
        <p:spPr>
          <a:xfrm>
            <a:off x="1" y="1"/>
            <a:ext cx="9143245" cy="4251366"/>
          </a:xfrm>
          <a:prstGeom prst="rect">
            <a:avLst/>
          </a:prstGeom>
        </p:spPr>
      </p:pic>
      <p:sp>
        <p:nvSpPr>
          <p:cNvPr id="9" name="Title 1"/>
          <p:cNvSpPr>
            <a:spLocks noGrp="1"/>
          </p:cNvSpPr>
          <p:nvPr>
            <p:ph type="ctrTitle"/>
          </p:nvPr>
        </p:nvSpPr>
        <p:spPr>
          <a:xfrm>
            <a:off x="434749" y="327553"/>
            <a:ext cx="7920000" cy="1128921"/>
          </a:xfrm>
          <a:prstGeom prst="rect">
            <a:avLst/>
          </a:prstGeom>
        </p:spPr>
        <p:txBody>
          <a:bodyPr anchor="t">
            <a:normAutofit/>
          </a:bodyPr>
          <a:lstStyle>
            <a:lvl1pPr algn="l">
              <a:defRPr sz="2800" b="1">
                <a:solidFill>
                  <a:schemeClr val="bg1"/>
                </a:solidFill>
              </a:defRPr>
            </a:lvl1pPr>
          </a:lstStyle>
          <a:p>
            <a:r>
              <a:rPr lang="en-GB" dirty="0" smtClean="0"/>
              <a:t>Click to edit Master title style</a:t>
            </a:r>
            <a:endParaRPr lang="en-US" dirty="0"/>
          </a:p>
        </p:txBody>
      </p:sp>
      <p:sp>
        <p:nvSpPr>
          <p:cNvPr id="10" name="Subtitle 2"/>
          <p:cNvSpPr>
            <a:spLocks noGrp="1"/>
          </p:cNvSpPr>
          <p:nvPr>
            <p:ph type="subTitle" idx="1"/>
          </p:nvPr>
        </p:nvSpPr>
        <p:spPr>
          <a:xfrm>
            <a:off x="434749" y="1505610"/>
            <a:ext cx="7920000" cy="1041973"/>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6" name="Slide Number Placeholder 8"/>
          <p:cNvSpPr>
            <a:spLocks noGrp="1"/>
          </p:cNvSpPr>
          <p:nvPr>
            <p:ph type="sldNum" sz="quarter" idx="4"/>
          </p:nvPr>
        </p:nvSpPr>
        <p:spPr>
          <a:xfrm>
            <a:off x="9821" y="6356351"/>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147461148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Sanofi External DIVIDER b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581"/>
            <a:ext cx="7920000" cy="1920000"/>
          </a:xfrm>
          <a:prstGeom prst="rect">
            <a:avLst/>
          </a:prstGeom>
        </p:spPr>
        <p:txBody>
          <a:bodyPr anchor="b"/>
          <a:lstStyle>
            <a:lvl1pPr>
              <a:defRPr sz="2800" b="1">
                <a:solidFill>
                  <a:schemeClr val="accent1"/>
                </a:solidFill>
              </a:defRPr>
            </a:lvl1pPr>
          </a:lstStyle>
          <a:p>
            <a:r>
              <a:rPr lang="en-GB" dirty="0" smtClean="0"/>
              <a:t>Click to edit Divider title style</a:t>
            </a:r>
            <a:endParaRPr lang="en-US" dirty="0"/>
          </a:p>
        </p:txBody>
      </p:sp>
      <p:sp>
        <p:nvSpPr>
          <p:cNvPr id="4"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83643831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8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269511850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9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37436577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fld id="{3D6C4799-4EA6-457F-8FD9-B1611F6B81B4}" type="datetime1">
              <a:rPr lang="de-DE"/>
              <a:pPr>
                <a:defRPr/>
              </a:pPr>
              <a:t>27.06.2018</a:t>
            </a:fld>
            <a:endParaRPr lang="de-DE"/>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7650AC6-22AA-42DF-A641-8CF1841819BB}" type="slidenum">
              <a:rPr lang="de-DE"/>
              <a:pPr>
                <a:defRPr/>
              </a:pPr>
              <a:t>‹#›</a:t>
            </a:fld>
            <a:endParaRPr lang="de-DE"/>
          </a:p>
        </p:txBody>
      </p:sp>
    </p:spTree>
    <p:extLst>
      <p:ext uri="{BB962C8B-B14F-4D97-AF65-F5344CB8AC3E}">
        <p14:creationId xmlns:p14="http://schemas.microsoft.com/office/powerpoint/2010/main" val="14733862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0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497848"/>
            <a:ext cx="7920000" cy="4158537"/>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368519470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24256683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Sanofi External COVER bg.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a:stretch>
            <a:fillRect/>
          </a:stretch>
        </p:blipFill>
        <p:spPr>
          <a:xfrm>
            <a:off x="4" y="0"/>
            <a:ext cx="9143245" cy="5364037"/>
          </a:xfrm>
          <a:prstGeom prst="rect">
            <a:avLst/>
          </a:prstGeom>
        </p:spPr>
      </p:pic>
      <p:sp>
        <p:nvSpPr>
          <p:cNvPr id="9" name="Title 1"/>
          <p:cNvSpPr>
            <a:spLocks noGrp="1"/>
          </p:cNvSpPr>
          <p:nvPr>
            <p:ph type="ctrTitle"/>
          </p:nvPr>
        </p:nvSpPr>
        <p:spPr>
          <a:xfrm>
            <a:off x="434749" y="327555"/>
            <a:ext cx="7920000" cy="1128921"/>
          </a:xfrm>
          <a:prstGeom prst="rect">
            <a:avLst/>
          </a:prstGeom>
        </p:spPr>
        <p:txBody>
          <a:bodyPr anchor="t">
            <a:normAutofit/>
          </a:bodyPr>
          <a:lstStyle>
            <a:lvl1pPr algn="l">
              <a:defRPr sz="2800" b="1">
                <a:solidFill>
                  <a:schemeClr val="bg1"/>
                </a:solidFill>
              </a:defRPr>
            </a:lvl1pPr>
          </a:lstStyle>
          <a:p>
            <a:r>
              <a:rPr lang="en-GB" dirty="0" smtClean="0"/>
              <a:t>Click to edit Master title style</a:t>
            </a:r>
            <a:endParaRPr lang="en-US" dirty="0"/>
          </a:p>
        </p:txBody>
      </p:sp>
      <p:sp>
        <p:nvSpPr>
          <p:cNvPr id="10" name="Subtitle 2"/>
          <p:cNvSpPr>
            <a:spLocks noGrp="1"/>
          </p:cNvSpPr>
          <p:nvPr>
            <p:ph type="subTitle" idx="1"/>
          </p:nvPr>
        </p:nvSpPr>
        <p:spPr>
          <a:xfrm>
            <a:off x="434749" y="1505612"/>
            <a:ext cx="7920000" cy="1041973"/>
          </a:xfrm>
          <a:prstGeom prst="rect">
            <a:avLst/>
          </a:prstGeo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6" name="Slide Number Placeholder 8"/>
          <p:cNvSpPr>
            <a:spLocks noGrp="1"/>
          </p:cNvSpPr>
          <p:nvPr>
            <p:ph type="sldNum" sz="quarter" idx="4"/>
          </p:nvPr>
        </p:nvSpPr>
        <p:spPr>
          <a:xfrm>
            <a:off x="9821" y="6356354"/>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6"/>
            <a:ext cx="7920000" cy="326339"/>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310544849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Sanofi External DIVIDER b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581"/>
            <a:ext cx="7920000" cy="1920000"/>
          </a:xfrm>
          <a:prstGeom prst="rect">
            <a:avLst/>
          </a:prstGeom>
        </p:spPr>
        <p:txBody>
          <a:bodyPr anchor="b"/>
          <a:lstStyle>
            <a:lvl1pPr>
              <a:defRPr sz="2800" b="1">
                <a:solidFill>
                  <a:schemeClr val="accent1"/>
                </a:solidFill>
              </a:defRPr>
            </a:lvl1pPr>
          </a:lstStyle>
          <a:p>
            <a:r>
              <a:rPr lang="en-GB" dirty="0" smtClean="0"/>
              <a:t>Click to edit Divider title style</a:t>
            </a:r>
            <a:endParaRPr lang="en-US" dirty="0"/>
          </a:p>
        </p:txBody>
      </p:sp>
      <p:sp>
        <p:nvSpPr>
          <p:cNvPr id="4" name="Footer Placeholder 3"/>
          <p:cNvSpPr>
            <a:spLocks noGrp="1"/>
          </p:cNvSpPr>
          <p:nvPr>
            <p:ph type="ftr" sz="quarter" idx="3"/>
          </p:nvPr>
        </p:nvSpPr>
        <p:spPr>
          <a:xfrm>
            <a:off x="457200" y="5793156"/>
            <a:ext cx="7920000" cy="326339"/>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317521740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1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3"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7"/>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43881150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75302030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Sanofi External COVER bg.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a:stretch>
            <a:fillRect/>
          </a:stretch>
        </p:blipFill>
        <p:spPr>
          <a:xfrm>
            <a:off x="1" y="1"/>
            <a:ext cx="9143245" cy="4251366"/>
          </a:xfrm>
          <a:prstGeom prst="rect">
            <a:avLst/>
          </a:prstGeom>
        </p:spPr>
      </p:pic>
      <p:sp>
        <p:nvSpPr>
          <p:cNvPr id="9" name="Title 1"/>
          <p:cNvSpPr>
            <a:spLocks noGrp="1"/>
          </p:cNvSpPr>
          <p:nvPr>
            <p:ph type="ctrTitle"/>
          </p:nvPr>
        </p:nvSpPr>
        <p:spPr>
          <a:xfrm>
            <a:off x="434749" y="327553"/>
            <a:ext cx="7920000" cy="1128921"/>
          </a:xfrm>
          <a:prstGeom prst="rect">
            <a:avLst/>
          </a:prstGeom>
        </p:spPr>
        <p:txBody>
          <a:bodyPr anchor="t">
            <a:normAutofit/>
          </a:bodyPr>
          <a:lstStyle>
            <a:lvl1pPr algn="l">
              <a:defRPr sz="2800" b="1">
                <a:solidFill>
                  <a:schemeClr val="bg1"/>
                </a:solidFill>
              </a:defRPr>
            </a:lvl1pPr>
          </a:lstStyle>
          <a:p>
            <a:r>
              <a:rPr lang="en-GB" dirty="0" smtClean="0"/>
              <a:t>Click to edit Master title style</a:t>
            </a:r>
            <a:endParaRPr lang="en-US" dirty="0"/>
          </a:p>
        </p:txBody>
      </p:sp>
      <p:sp>
        <p:nvSpPr>
          <p:cNvPr id="10" name="Subtitle 2"/>
          <p:cNvSpPr>
            <a:spLocks noGrp="1"/>
          </p:cNvSpPr>
          <p:nvPr>
            <p:ph type="subTitle" idx="1"/>
          </p:nvPr>
        </p:nvSpPr>
        <p:spPr>
          <a:xfrm>
            <a:off x="434749" y="1505610"/>
            <a:ext cx="7920000" cy="1041973"/>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6" name="Slide Number Placeholder 8"/>
          <p:cNvSpPr>
            <a:spLocks noGrp="1"/>
          </p:cNvSpPr>
          <p:nvPr>
            <p:ph type="sldNum" sz="quarter" idx="4"/>
          </p:nvPr>
        </p:nvSpPr>
        <p:spPr>
          <a:xfrm>
            <a:off x="9821" y="6356351"/>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276946606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Sanofi External DIVIDER b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581"/>
            <a:ext cx="7920000" cy="1920000"/>
          </a:xfrm>
          <a:prstGeom prst="rect">
            <a:avLst/>
          </a:prstGeom>
        </p:spPr>
        <p:txBody>
          <a:bodyPr anchor="b"/>
          <a:lstStyle>
            <a:lvl1pPr>
              <a:defRPr sz="2800" b="1">
                <a:solidFill>
                  <a:schemeClr val="accent1"/>
                </a:solidFill>
              </a:defRPr>
            </a:lvl1pPr>
          </a:lstStyle>
          <a:p>
            <a:r>
              <a:rPr lang="en-GB" dirty="0" smtClean="0"/>
              <a:t>Click to edit Divider title style</a:t>
            </a:r>
            <a:endParaRPr lang="en-US" dirty="0"/>
          </a:p>
        </p:txBody>
      </p:sp>
      <p:sp>
        <p:nvSpPr>
          <p:cNvPr id="4"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274123318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3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45951231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4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16789603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4F19DCD3-72B7-4D9E-B57A-520F6C98A87D}" type="datetime1">
              <a:rPr lang="de-DE"/>
              <a:pPr>
                <a:defRPr/>
              </a:pPr>
              <a:t>27.06.2018</a:t>
            </a:fld>
            <a:endParaRPr lang="de-DE"/>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3B8BBFB8-4281-4B5F-9BC8-5FD3299E2F97}" type="slidenum">
              <a:rPr lang="de-DE"/>
              <a:pPr>
                <a:defRPr/>
              </a:pPr>
              <a:t>‹#›</a:t>
            </a:fld>
            <a:endParaRPr lang="de-DE"/>
          </a:p>
        </p:txBody>
      </p:sp>
    </p:spTree>
    <p:extLst>
      <p:ext uri="{BB962C8B-B14F-4D97-AF65-F5344CB8AC3E}">
        <p14:creationId xmlns:p14="http://schemas.microsoft.com/office/powerpoint/2010/main" val="9631069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5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497848"/>
            <a:ext cx="7920000" cy="4158537"/>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1262446989"/>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_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227125372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6_Sanofi External COVER bg.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a:stretch>
            <a:fillRect/>
          </a:stretch>
        </p:blipFill>
        <p:spPr>
          <a:xfrm>
            <a:off x="4" y="0"/>
            <a:ext cx="9143245" cy="5364037"/>
          </a:xfrm>
          <a:prstGeom prst="rect">
            <a:avLst/>
          </a:prstGeom>
        </p:spPr>
      </p:pic>
      <p:sp>
        <p:nvSpPr>
          <p:cNvPr id="9" name="Title 1"/>
          <p:cNvSpPr>
            <a:spLocks noGrp="1"/>
          </p:cNvSpPr>
          <p:nvPr>
            <p:ph type="ctrTitle"/>
          </p:nvPr>
        </p:nvSpPr>
        <p:spPr>
          <a:xfrm>
            <a:off x="434749" y="327555"/>
            <a:ext cx="7920000" cy="1128921"/>
          </a:xfrm>
          <a:prstGeom prst="rect">
            <a:avLst/>
          </a:prstGeom>
        </p:spPr>
        <p:txBody>
          <a:bodyPr anchor="t">
            <a:normAutofit/>
          </a:bodyPr>
          <a:lstStyle>
            <a:lvl1pPr algn="l">
              <a:defRPr sz="2800" b="1">
                <a:solidFill>
                  <a:schemeClr val="bg1"/>
                </a:solidFill>
              </a:defRPr>
            </a:lvl1pPr>
          </a:lstStyle>
          <a:p>
            <a:r>
              <a:rPr lang="en-GB" dirty="0" smtClean="0"/>
              <a:t>Click to edit Master title style</a:t>
            </a:r>
            <a:endParaRPr lang="en-US" dirty="0"/>
          </a:p>
        </p:txBody>
      </p:sp>
      <p:sp>
        <p:nvSpPr>
          <p:cNvPr id="10" name="Subtitle 2"/>
          <p:cNvSpPr>
            <a:spLocks noGrp="1"/>
          </p:cNvSpPr>
          <p:nvPr>
            <p:ph type="subTitle" idx="1"/>
          </p:nvPr>
        </p:nvSpPr>
        <p:spPr>
          <a:xfrm>
            <a:off x="434749" y="1505612"/>
            <a:ext cx="7920000" cy="1041973"/>
          </a:xfrm>
          <a:prstGeom prst="rect">
            <a:avLst/>
          </a:prstGeo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6" name="Slide Number Placeholder 8"/>
          <p:cNvSpPr>
            <a:spLocks noGrp="1"/>
          </p:cNvSpPr>
          <p:nvPr>
            <p:ph type="sldNum" sz="quarter" idx="4"/>
          </p:nvPr>
        </p:nvSpPr>
        <p:spPr>
          <a:xfrm>
            <a:off x="9821" y="6356354"/>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6"/>
            <a:ext cx="7920000" cy="326339"/>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2983272562"/>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_Sanofi External DIVIDER b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581"/>
            <a:ext cx="7920000" cy="1920000"/>
          </a:xfrm>
          <a:prstGeom prst="rect">
            <a:avLst/>
          </a:prstGeom>
        </p:spPr>
        <p:txBody>
          <a:bodyPr anchor="b"/>
          <a:lstStyle>
            <a:lvl1pPr>
              <a:defRPr sz="2800" b="1">
                <a:solidFill>
                  <a:schemeClr val="accent1"/>
                </a:solidFill>
              </a:defRPr>
            </a:lvl1pPr>
          </a:lstStyle>
          <a:p>
            <a:r>
              <a:rPr lang="en-GB" dirty="0" smtClean="0"/>
              <a:t>Click to edit Divider title style</a:t>
            </a:r>
            <a:endParaRPr lang="en-US" dirty="0"/>
          </a:p>
        </p:txBody>
      </p:sp>
      <p:sp>
        <p:nvSpPr>
          <p:cNvPr id="4" name="Footer Placeholder 3"/>
          <p:cNvSpPr>
            <a:spLocks noGrp="1"/>
          </p:cNvSpPr>
          <p:nvPr>
            <p:ph type="ftr" sz="quarter" idx="3"/>
          </p:nvPr>
        </p:nvSpPr>
        <p:spPr>
          <a:xfrm>
            <a:off x="457200" y="5793156"/>
            <a:ext cx="7920000" cy="326339"/>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17716261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6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3"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7"/>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43755640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_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339803457"/>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7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37113961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8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497848"/>
            <a:ext cx="7920000" cy="4158537"/>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112419888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_Sanofi External COVER bg.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a:stretch>
            <a:fillRect/>
          </a:stretch>
        </p:blipFill>
        <p:spPr>
          <a:xfrm>
            <a:off x="1" y="1"/>
            <a:ext cx="9143245" cy="4251366"/>
          </a:xfrm>
          <a:prstGeom prst="rect">
            <a:avLst/>
          </a:prstGeom>
        </p:spPr>
      </p:pic>
      <p:sp>
        <p:nvSpPr>
          <p:cNvPr id="9" name="Title 1"/>
          <p:cNvSpPr>
            <a:spLocks noGrp="1"/>
          </p:cNvSpPr>
          <p:nvPr>
            <p:ph type="ctrTitle"/>
          </p:nvPr>
        </p:nvSpPr>
        <p:spPr>
          <a:xfrm>
            <a:off x="434749" y="327553"/>
            <a:ext cx="7920000" cy="1128921"/>
          </a:xfrm>
          <a:prstGeom prst="rect">
            <a:avLst/>
          </a:prstGeom>
        </p:spPr>
        <p:txBody>
          <a:bodyPr anchor="t">
            <a:normAutofit/>
          </a:bodyPr>
          <a:lstStyle>
            <a:lvl1pPr algn="l">
              <a:defRPr sz="2800" b="1">
                <a:solidFill>
                  <a:schemeClr val="bg1"/>
                </a:solidFill>
              </a:defRPr>
            </a:lvl1pPr>
          </a:lstStyle>
          <a:p>
            <a:r>
              <a:rPr lang="en-GB" dirty="0" smtClean="0"/>
              <a:t>Click to edit Master title style</a:t>
            </a:r>
            <a:endParaRPr lang="en-US" dirty="0"/>
          </a:p>
        </p:txBody>
      </p:sp>
      <p:sp>
        <p:nvSpPr>
          <p:cNvPr id="10" name="Subtitle 2"/>
          <p:cNvSpPr>
            <a:spLocks noGrp="1"/>
          </p:cNvSpPr>
          <p:nvPr>
            <p:ph type="subTitle" idx="1"/>
          </p:nvPr>
        </p:nvSpPr>
        <p:spPr>
          <a:xfrm>
            <a:off x="434749" y="1505610"/>
            <a:ext cx="7920000" cy="1041973"/>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6" name="Slide Number Placeholder 8"/>
          <p:cNvSpPr>
            <a:spLocks noGrp="1"/>
          </p:cNvSpPr>
          <p:nvPr>
            <p:ph type="sldNum" sz="quarter" idx="4"/>
          </p:nvPr>
        </p:nvSpPr>
        <p:spPr>
          <a:xfrm>
            <a:off x="9821" y="6356351"/>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383258902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_Sanofi External DIVIDER b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581"/>
            <a:ext cx="7920000" cy="1920000"/>
          </a:xfrm>
          <a:prstGeom prst="rect">
            <a:avLst/>
          </a:prstGeom>
        </p:spPr>
        <p:txBody>
          <a:bodyPr anchor="b"/>
          <a:lstStyle>
            <a:lvl1pPr>
              <a:defRPr sz="2800" b="1">
                <a:solidFill>
                  <a:schemeClr val="accent1"/>
                </a:solidFill>
              </a:defRPr>
            </a:lvl1pPr>
          </a:lstStyle>
          <a:p>
            <a:r>
              <a:rPr lang="en-GB" dirty="0" smtClean="0"/>
              <a:t>Click to edit Divider title style</a:t>
            </a:r>
            <a:endParaRPr lang="en-US" dirty="0"/>
          </a:p>
        </p:txBody>
      </p:sp>
      <p:sp>
        <p:nvSpPr>
          <p:cNvPr id="4"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34291036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33C2CD0F-9719-46C4-8CE7-44703113B321}" type="datetime1">
              <a:rPr lang="de-DE"/>
              <a:pPr>
                <a:defRPr/>
              </a:pPr>
              <a:t>27.06.2018</a:t>
            </a:fld>
            <a:endParaRPr lang="de-DE"/>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8B02BB7F-00DE-47B4-9FDF-03D5F67F7EDA}" type="slidenum">
              <a:rPr lang="de-DE"/>
              <a:pPr>
                <a:defRPr/>
              </a:pPr>
              <a:t>‹#›</a:t>
            </a:fld>
            <a:endParaRPr lang="de-DE"/>
          </a:p>
        </p:txBody>
      </p:sp>
    </p:spTree>
    <p:extLst>
      <p:ext uri="{BB962C8B-B14F-4D97-AF65-F5344CB8AC3E}">
        <p14:creationId xmlns:p14="http://schemas.microsoft.com/office/powerpoint/2010/main" val="35273363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9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3574172731"/>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0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287945798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1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497848"/>
            <a:ext cx="7920000" cy="4158537"/>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37943082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7_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202062731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_Sanofi External COVER bg.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a:stretch>
            <a:fillRect/>
          </a:stretch>
        </p:blipFill>
        <p:spPr>
          <a:xfrm>
            <a:off x="4" y="0"/>
            <a:ext cx="9143245" cy="5364037"/>
          </a:xfrm>
          <a:prstGeom prst="rect">
            <a:avLst/>
          </a:prstGeom>
        </p:spPr>
      </p:pic>
      <p:sp>
        <p:nvSpPr>
          <p:cNvPr id="9" name="Title 1"/>
          <p:cNvSpPr>
            <a:spLocks noGrp="1"/>
          </p:cNvSpPr>
          <p:nvPr>
            <p:ph type="ctrTitle"/>
          </p:nvPr>
        </p:nvSpPr>
        <p:spPr>
          <a:xfrm>
            <a:off x="434749" y="327555"/>
            <a:ext cx="7920000" cy="1128921"/>
          </a:xfrm>
          <a:prstGeom prst="rect">
            <a:avLst/>
          </a:prstGeom>
        </p:spPr>
        <p:txBody>
          <a:bodyPr anchor="t">
            <a:normAutofit/>
          </a:bodyPr>
          <a:lstStyle>
            <a:lvl1pPr algn="l">
              <a:defRPr sz="2800" b="1">
                <a:solidFill>
                  <a:schemeClr val="bg1"/>
                </a:solidFill>
              </a:defRPr>
            </a:lvl1pPr>
          </a:lstStyle>
          <a:p>
            <a:r>
              <a:rPr lang="en-GB" dirty="0" smtClean="0"/>
              <a:t>Click to edit Master title style</a:t>
            </a:r>
            <a:endParaRPr lang="en-US" dirty="0"/>
          </a:p>
        </p:txBody>
      </p:sp>
      <p:sp>
        <p:nvSpPr>
          <p:cNvPr id="10" name="Subtitle 2"/>
          <p:cNvSpPr>
            <a:spLocks noGrp="1"/>
          </p:cNvSpPr>
          <p:nvPr>
            <p:ph type="subTitle" idx="1"/>
          </p:nvPr>
        </p:nvSpPr>
        <p:spPr>
          <a:xfrm>
            <a:off x="434749" y="1505612"/>
            <a:ext cx="7920000" cy="1041973"/>
          </a:xfrm>
          <a:prstGeom prst="rect">
            <a:avLst/>
          </a:prstGeo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6" name="Slide Number Placeholder 8"/>
          <p:cNvSpPr>
            <a:spLocks noGrp="1"/>
          </p:cNvSpPr>
          <p:nvPr>
            <p:ph type="sldNum" sz="quarter" idx="4"/>
          </p:nvPr>
        </p:nvSpPr>
        <p:spPr>
          <a:xfrm>
            <a:off x="9821" y="6356354"/>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6"/>
            <a:ext cx="7920000" cy="326339"/>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24432200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8_Sanofi External DIVIDER b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581"/>
            <a:ext cx="7920000" cy="1920000"/>
          </a:xfrm>
          <a:prstGeom prst="rect">
            <a:avLst/>
          </a:prstGeom>
        </p:spPr>
        <p:txBody>
          <a:bodyPr anchor="b"/>
          <a:lstStyle>
            <a:lvl1pPr>
              <a:defRPr sz="2800" b="1">
                <a:solidFill>
                  <a:schemeClr val="accent1"/>
                </a:solidFill>
              </a:defRPr>
            </a:lvl1pPr>
          </a:lstStyle>
          <a:p>
            <a:r>
              <a:rPr lang="en-GB" dirty="0" smtClean="0"/>
              <a:t>Click to edit Divider title style</a:t>
            </a:r>
            <a:endParaRPr lang="en-US" dirty="0"/>
          </a:p>
        </p:txBody>
      </p:sp>
      <p:sp>
        <p:nvSpPr>
          <p:cNvPr id="4" name="Footer Placeholder 3"/>
          <p:cNvSpPr>
            <a:spLocks noGrp="1"/>
          </p:cNvSpPr>
          <p:nvPr>
            <p:ph type="ftr" sz="quarter" idx="3"/>
          </p:nvPr>
        </p:nvSpPr>
        <p:spPr>
          <a:xfrm>
            <a:off x="457200" y="5793156"/>
            <a:ext cx="7920000" cy="326339"/>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423036273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2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3"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7"/>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386025925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8_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344141376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3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97684312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4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497848"/>
            <a:ext cx="7920000" cy="4158537"/>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30421795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fld id="{ED2406B1-CB63-4495-983D-3E83FED980CB}" type="datetime1">
              <a:rPr lang="de-DE"/>
              <a:pPr>
                <a:defRPr/>
              </a:pPr>
              <a:t>27.06.2018</a:t>
            </a:fld>
            <a:endParaRPr lang="de-DE"/>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426D122-C379-4DF8-8E9E-9408368733D3}" type="slidenum">
              <a:rPr lang="de-DE"/>
              <a:pPr>
                <a:defRPr/>
              </a:pPr>
              <a:t>‹#›</a:t>
            </a:fld>
            <a:endParaRPr lang="de-DE"/>
          </a:p>
        </p:txBody>
      </p:sp>
    </p:spTree>
    <p:extLst>
      <p:ext uri="{BB962C8B-B14F-4D97-AF65-F5344CB8AC3E}">
        <p14:creationId xmlns:p14="http://schemas.microsoft.com/office/powerpoint/2010/main" val="38504530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9_Sanofi External COVER bg.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a:stretch>
            <a:fillRect/>
          </a:stretch>
        </p:blipFill>
        <p:spPr>
          <a:xfrm>
            <a:off x="1" y="1"/>
            <a:ext cx="9143245" cy="4251366"/>
          </a:xfrm>
          <a:prstGeom prst="rect">
            <a:avLst/>
          </a:prstGeom>
        </p:spPr>
      </p:pic>
      <p:sp>
        <p:nvSpPr>
          <p:cNvPr id="9" name="Title 1"/>
          <p:cNvSpPr>
            <a:spLocks noGrp="1"/>
          </p:cNvSpPr>
          <p:nvPr>
            <p:ph type="ctrTitle"/>
          </p:nvPr>
        </p:nvSpPr>
        <p:spPr>
          <a:xfrm>
            <a:off x="434749" y="327553"/>
            <a:ext cx="7920000" cy="1128921"/>
          </a:xfrm>
          <a:prstGeom prst="rect">
            <a:avLst/>
          </a:prstGeom>
        </p:spPr>
        <p:txBody>
          <a:bodyPr anchor="t">
            <a:normAutofit/>
          </a:bodyPr>
          <a:lstStyle>
            <a:lvl1pPr algn="l">
              <a:defRPr sz="2800" b="1">
                <a:solidFill>
                  <a:schemeClr val="bg1"/>
                </a:solidFill>
              </a:defRPr>
            </a:lvl1pPr>
          </a:lstStyle>
          <a:p>
            <a:r>
              <a:rPr lang="en-GB" dirty="0" smtClean="0"/>
              <a:t>Click to edit Master title style</a:t>
            </a:r>
            <a:endParaRPr lang="en-US" dirty="0"/>
          </a:p>
        </p:txBody>
      </p:sp>
      <p:sp>
        <p:nvSpPr>
          <p:cNvPr id="10" name="Subtitle 2"/>
          <p:cNvSpPr>
            <a:spLocks noGrp="1"/>
          </p:cNvSpPr>
          <p:nvPr>
            <p:ph type="subTitle" idx="1"/>
          </p:nvPr>
        </p:nvSpPr>
        <p:spPr>
          <a:xfrm>
            <a:off x="434749" y="1505610"/>
            <a:ext cx="7920000" cy="1041973"/>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6" name="Slide Number Placeholder 8"/>
          <p:cNvSpPr>
            <a:spLocks noGrp="1"/>
          </p:cNvSpPr>
          <p:nvPr>
            <p:ph type="sldNum" sz="quarter" idx="4"/>
          </p:nvPr>
        </p:nvSpPr>
        <p:spPr>
          <a:xfrm>
            <a:off x="9821" y="6356351"/>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26895175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9_Sanofi External DIVIDER b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581"/>
            <a:ext cx="7920000" cy="1920000"/>
          </a:xfrm>
          <a:prstGeom prst="rect">
            <a:avLst/>
          </a:prstGeom>
        </p:spPr>
        <p:txBody>
          <a:bodyPr anchor="b"/>
          <a:lstStyle>
            <a:lvl1pPr>
              <a:defRPr sz="2800" b="1">
                <a:solidFill>
                  <a:schemeClr val="accent1"/>
                </a:solidFill>
              </a:defRPr>
            </a:lvl1pPr>
          </a:lstStyle>
          <a:p>
            <a:r>
              <a:rPr lang="en-GB" dirty="0" smtClean="0"/>
              <a:t>Click to edit Divider title style</a:t>
            </a:r>
            <a:endParaRPr lang="en-US" dirty="0"/>
          </a:p>
        </p:txBody>
      </p:sp>
      <p:sp>
        <p:nvSpPr>
          <p:cNvPr id="4"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251164577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5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267741905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6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2344218041"/>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7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497848"/>
            <a:ext cx="7920000" cy="4158537"/>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13343825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9_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108653466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0_Sanofi External COVER bg.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a:stretch>
            <a:fillRect/>
          </a:stretch>
        </p:blipFill>
        <p:spPr>
          <a:xfrm>
            <a:off x="4" y="0"/>
            <a:ext cx="9143245" cy="5364037"/>
          </a:xfrm>
          <a:prstGeom prst="rect">
            <a:avLst/>
          </a:prstGeom>
        </p:spPr>
      </p:pic>
      <p:sp>
        <p:nvSpPr>
          <p:cNvPr id="9" name="Title 1"/>
          <p:cNvSpPr>
            <a:spLocks noGrp="1"/>
          </p:cNvSpPr>
          <p:nvPr>
            <p:ph type="ctrTitle"/>
          </p:nvPr>
        </p:nvSpPr>
        <p:spPr>
          <a:xfrm>
            <a:off x="434749" y="327555"/>
            <a:ext cx="7920000" cy="1128921"/>
          </a:xfrm>
          <a:prstGeom prst="rect">
            <a:avLst/>
          </a:prstGeom>
        </p:spPr>
        <p:txBody>
          <a:bodyPr anchor="t">
            <a:normAutofit/>
          </a:bodyPr>
          <a:lstStyle>
            <a:lvl1pPr algn="l">
              <a:defRPr sz="2800" b="1">
                <a:solidFill>
                  <a:schemeClr val="bg1"/>
                </a:solidFill>
              </a:defRPr>
            </a:lvl1pPr>
          </a:lstStyle>
          <a:p>
            <a:r>
              <a:rPr lang="en-GB" dirty="0" smtClean="0"/>
              <a:t>Click to edit Master title style</a:t>
            </a:r>
            <a:endParaRPr lang="en-US" dirty="0"/>
          </a:p>
        </p:txBody>
      </p:sp>
      <p:sp>
        <p:nvSpPr>
          <p:cNvPr id="10" name="Subtitle 2"/>
          <p:cNvSpPr>
            <a:spLocks noGrp="1"/>
          </p:cNvSpPr>
          <p:nvPr>
            <p:ph type="subTitle" idx="1"/>
          </p:nvPr>
        </p:nvSpPr>
        <p:spPr>
          <a:xfrm>
            <a:off x="434749" y="1505612"/>
            <a:ext cx="7920000" cy="1041973"/>
          </a:xfrm>
          <a:prstGeom prst="rect">
            <a:avLst/>
          </a:prstGeo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6" name="Slide Number Placeholder 8"/>
          <p:cNvSpPr>
            <a:spLocks noGrp="1"/>
          </p:cNvSpPr>
          <p:nvPr>
            <p:ph type="sldNum" sz="quarter" idx="4"/>
          </p:nvPr>
        </p:nvSpPr>
        <p:spPr>
          <a:xfrm>
            <a:off x="9821" y="6356354"/>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6"/>
            <a:ext cx="7920000" cy="326339"/>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63260747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0_Sanofi External DIVIDER b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581"/>
            <a:ext cx="7920000" cy="1920000"/>
          </a:xfrm>
          <a:prstGeom prst="rect">
            <a:avLst/>
          </a:prstGeom>
        </p:spPr>
        <p:txBody>
          <a:bodyPr anchor="b"/>
          <a:lstStyle>
            <a:lvl1pPr>
              <a:defRPr sz="2800" b="1">
                <a:solidFill>
                  <a:schemeClr val="accent1"/>
                </a:solidFill>
              </a:defRPr>
            </a:lvl1pPr>
          </a:lstStyle>
          <a:p>
            <a:r>
              <a:rPr lang="en-GB" dirty="0" smtClean="0"/>
              <a:t>Click to edit Divider title style</a:t>
            </a:r>
            <a:endParaRPr lang="en-US" dirty="0"/>
          </a:p>
        </p:txBody>
      </p:sp>
      <p:sp>
        <p:nvSpPr>
          <p:cNvPr id="4" name="Footer Placeholder 3"/>
          <p:cNvSpPr>
            <a:spLocks noGrp="1"/>
          </p:cNvSpPr>
          <p:nvPr>
            <p:ph type="ftr" sz="quarter" idx="3"/>
          </p:nvPr>
        </p:nvSpPr>
        <p:spPr>
          <a:xfrm>
            <a:off x="457200" y="5793156"/>
            <a:ext cx="7920000" cy="326339"/>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41696531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8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3"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7"/>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1313057908"/>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0_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27403068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fld id="{FBE1291F-F4CD-47AB-9FA9-401E97DE04BE}" type="datetime1">
              <a:rPr lang="de-DE"/>
              <a:pPr>
                <a:defRPr/>
              </a:pPr>
              <a:t>27.06.2018</a:t>
            </a:fld>
            <a:endParaRPr lang="de-DE"/>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035F14D1-AF26-4AD2-8970-9EC198E39AFB}" type="slidenum">
              <a:rPr lang="de-DE"/>
              <a:pPr>
                <a:defRPr/>
              </a:pPr>
              <a:t>‹#›</a:t>
            </a:fld>
            <a:endParaRPr lang="de-DE"/>
          </a:p>
        </p:txBody>
      </p:sp>
    </p:spTree>
    <p:extLst>
      <p:ext uri="{BB962C8B-B14F-4D97-AF65-F5344CB8AC3E}">
        <p14:creationId xmlns:p14="http://schemas.microsoft.com/office/powerpoint/2010/main" val="19163535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9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69733044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30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497848"/>
            <a:ext cx="7920000" cy="4158537"/>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971381004"/>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1_Sanofi External COVER bg.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a:stretch>
            <a:fillRect/>
          </a:stretch>
        </p:blipFill>
        <p:spPr>
          <a:xfrm>
            <a:off x="1" y="1"/>
            <a:ext cx="9143245" cy="4251366"/>
          </a:xfrm>
          <a:prstGeom prst="rect">
            <a:avLst/>
          </a:prstGeom>
        </p:spPr>
      </p:pic>
      <p:sp>
        <p:nvSpPr>
          <p:cNvPr id="9" name="Title 1"/>
          <p:cNvSpPr>
            <a:spLocks noGrp="1"/>
          </p:cNvSpPr>
          <p:nvPr>
            <p:ph type="ctrTitle"/>
          </p:nvPr>
        </p:nvSpPr>
        <p:spPr>
          <a:xfrm>
            <a:off x="434749" y="327553"/>
            <a:ext cx="7920000" cy="1128921"/>
          </a:xfrm>
          <a:prstGeom prst="rect">
            <a:avLst/>
          </a:prstGeom>
        </p:spPr>
        <p:txBody>
          <a:bodyPr anchor="t">
            <a:normAutofit/>
          </a:bodyPr>
          <a:lstStyle>
            <a:lvl1pPr algn="l">
              <a:defRPr sz="2800" b="1">
                <a:solidFill>
                  <a:schemeClr val="bg1"/>
                </a:solidFill>
              </a:defRPr>
            </a:lvl1pPr>
          </a:lstStyle>
          <a:p>
            <a:r>
              <a:rPr lang="en-GB" dirty="0" smtClean="0"/>
              <a:t>Click to edit Master title style</a:t>
            </a:r>
            <a:endParaRPr lang="en-US" dirty="0"/>
          </a:p>
        </p:txBody>
      </p:sp>
      <p:sp>
        <p:nvSpPr>
          <p:cNvPr id="10" name="Subtitle 2"/>
          <p:cNvSpPr>
            <a:spLocks noGrp="1"/>
          </p:cNvSpPr>
          <p:nvPr>
            <p:ph type="subTitle" idx="1"/>
          </p:nvPr>
        </p:nvSpPr>
        <p:spPr>
          <a:xfrm>
            <a:off x="434749" y="1505610"/>
            <a:ext cx="7920000" cy="1041973"/>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6" name="Slide Number Placeholder 8"/>
          <p:cNvSpPr>
            <a:spLocks noGrp="1"/>
          </p:cNvSpPr>
          <p:nvPr>
            <p:ph type="sldNum" sz="quarter" idx="4"/>
          </p:nvPr>
        </p:nvSpPr>
        <p:spPr>
          <a:xfrm>
            <a:off x="9821" y="6356351"/>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621188113"/>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1_Sanofi External DIVIDER b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581"/>
            <a:ext cx="7920000" cy="1920000"/>
          </a:xfrm>
          <a:prstGeom prst="rect">
            <a:avLst/>
          </a:prstGeom>
        </p:spPr>
        <p:txBody>
          <a:bodyPr anchor="b"/>
          <a:lstStyle>
            <a:lvl1pPr>
              <a:defRPr sz="2800" b="1">
                <a:solidFill>
                  <a:schemeClr val="accent1"/>
                </a:solidFill>
              </a:defRPr>
            </a:lvl1pPr>
          </a:lstStyle>
          <a:p>
            <a:r>
              <a:rPr lang="en-GB" dirty="0" smtClean="0"/>
              <a:t>Click to edit Divider title style</a:t>
            </a:r>
            <a:endParaRPr lang="en-US" dirty="0"/>
          </a:p>
        </p:txBody>
      </p:sp>
      <p:sp>
        <p:nvSpPr>
          <p:cNvPr id="4"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2835883833"/>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1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123781822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2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3302835358"/>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3_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2"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497848"/>
            <a:ext cx="7920000" cy="4158537"/>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5"/>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Tree>
    <p:extLst>
      <p:ext uri="{BB962C8B-B14F-4D97-AF65-F5344CB8AC3E}">
        <p14:creationId xmlns:p14="http://schemas.microsoft.com/office/powerpoint/2010/main" val="3265507727"/>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1_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0"/>
              </a:spcBef>
              <a:spcAft>
                <a:spcPts val="300"/>
              </a:spcAft>
              <a:buClr>
                <a:srgbClr val="81BD55"/>
              </a:buClr>
              <a:defRPr sz="2400">
                <a:solidFill>
                  <a:srgbClr val="596169"/>
                </a:solidFill>
              </a:defRPr>
            </a:lvl1pPr>
            <a:lvl2pPr>
              <a:spcBef>
                <a:spcPts val="0"/>
              </a:spcBef>
              <a:spcAft>
                <a:spcPts val="300"/>
              </a:spcAft>
              <a:buClr>
                <a:srgbClr val="81BD55"/>
              </a:buClr>
              <a:defRPr sz="2000">
                <a:solidFill>
                  <a:srgbClr val="596169"/>
                </a:solidFill>
              </a:defRPr>
            </a:lvl2pPr>
            <a:lvl3pPr>
              <a:spcBef>
                <a:spcPts val="0"/>
              </a:spcBef>
              <a:spcAft>
                <a:spcPts val="300"/>
              </a:spcAft>
              <a:buClr>
                <a:srgbClr val="81BD55"/>
              </a:buClr>
              <a:defRPr sz="1800">
                <a:solidFill>
                  <a:srgbClr val="596169"/>
                </a:solidFill>
              </a:defRPr>
            </a:lvl3pPr>
            <a:lvl4pPr>
              <a:spcBef>
                <a:spcPts val="0"/>
              </a:spcBef>
              <a:spcAft>
                <a:spcPts val="300"/>
              </a:spcAft>
              <a:buClr>
                <a:srgbClr val="81BD55"/>
              </a:buClr>
              <a:defRPr sz="1800">
                <a:solidFill>
                  <a:srgbClr val="596169"/>
                </a:solidFill>
              </a:defRPr>
            </a:lvl4pPr>
            <a:lvl5pPr>
              <a:spcBef>
                <a:spcPts val="0"/>
              </a:spcBef>
              <a:spcAft>
                <a:spcPts val="30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2622354670"/>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35_Sanofi External COPY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bg2"/>
                </a:solidFill>
              </a:defRPr>
            </a:lvl1pPr>
          </a:lstStyle>
          <a:p>
            <a:r>
              <a:rPr lang="en-GB" dirty="0" smtClean="0"/>
              <a:t>Click to edit Master title style</a:t>
            </a:r>
            <a:endParaRPr lang="en-US" dirty="0"/>
          </a:p>
        </p:txBody>
      </p:sp>
      <p:sp>
        <p:nvSpPr>
          <p:cNvPr id="3" name="Slide Number Placeholder 8"/>
          <p:cNvSpPr>
            <a:spLocks noGrp="1"/>
          </p:cNvSpPr>
          <p:nvPr>
            <p:ph type="sldNum" sz="quarter" idx="10"/>
          </p:nvPr>
        </p:nvSpPr>
        <p:spPr>
          <a:xfrm>
            <a:off x="9525" y="6356350"/>
            <a:ext cx="341313"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4D4D4F"/>
                </a:solidFill>
                <a:cs typeface="Arial" pitchFamily="34" charset="0"/>
              </a:defRPr>
            </a:lvl1pPr>
          </a:lstStyle>
          <a:p>
            <a:pPr fontAlgn="base">
              <a:spcBef>
                <a:spcPct val="0"/>
              </a:spcBef>
              <a:spcAft>
                <a:spcPct val="0"/>
              </a:spcAft>
              <a:defRPr/>
            </a:pPr>
            <a:fld id="{250C9BC5-D2DB-4216-8749-4DA7D252DF40}" type="slidenum">
              <a:rPr lang="en-GB" altLang="en-US">
                <a:ea typeface="MS PGothic" pitchFamily="34" charset="-128"/>
              </a:rPr>
              <a:pPr fontAlgn="base">
                <a:spcBef>
                  <a:spcPct val="0"/>
                </a:spcBef>
                <a:spcAft>
                  <a:spcPct val="0"/>
                </a:spcAft>
                <a:defRPr/>
              </a:pPr>
              <a:t>‹#›</a:t>
            </a:fld>
            <a:endParaRPr lang="en-GB" altLang="en-US">
              <a:ea typeface="MS PGothic" pitchFamily="34" charset="-128"/>
            </a:endParaRPr>
          </a:p>
        </p:txBody>
      </p:sp>
    </p:spTree>
    <p:extLst>
      <p:ext uri="{BB962C8B-B14F-4D97-AF65-F5344CB8AC3E}">
        <p14:creationId xmlns:p14="http://schemas.microsoft.com/office/powerpoint/2010/main" val="3112087582"/>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9_Sanofi External COPY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bg2"/>
                </a:solidFill>
              </a:defRPr>
            </a:lvl1pPr>
          </a:lstStyle>
          <a:p>
            <a:r>
              <a:rPr lang="en-GB" dirty="0" smtClean="0"/>
              <a:t>Click to edit Master title style</a:t>
            </a:r>
            <a:endParaRPr lang="en-US" dirty="0"/>
          </a:p>
        </p:txBody>
      </p:sp>
      <p:sp>
        <p:nvSpPr>
          <p:cNvPr id="3" name="Slide Number Placeholder 8"/>
          <p:cNvSpPr>
            <a:spLocks noGrp="1"/>
          </p:cNvSpPr>
          <p:nvPr>
            <p:ph type="sldNum" sz="quarter" idx="10"/>
          </p:nvPr>
        </p:nvSpPr>
        <p:spPr>
          <a:xfrm>
            <a:off x="9525" y="6356350"/>
            <a:ext cx="341313"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4D4D4F"/>
                </a:solidFill>
                <a:cs typeface="Arial" pitchFamily="34" charset="0"/>
              </a:defRPr>
            </a:lvl1pPr>
          </a:lstStyle>
          <a:p>
            <a:pPr fontAlgn="base">
              <a:spcBef>
                <a:spcPct val="0"/>
              </a:spcBef>
              <a:spcAft>
                <a:spcPct val="0"/>
              </a:spcAft>
              <a:defRPr/>
            </a:pPr>
            <a:fld id="{250C9BC5-D2DB-4216-8749-4DA7D252DF40}" type="slidenum">
              <a:rPr lang="en-GB" altLang="en-US">
                <a:ea typeface="MS PGothic" pitchFamily="34" charset="-128"/>
              </a:rPr>
              <a:pPr fontAlgn="base">
                <a:spcBef>
                  <a:spcPct val="0"/>
                </a:spcBef>
                <a:spcAft>
                  <a:spcPct val="0"/>
                </a:spcAft>
                <a:defRPr/>
              </a:pPr>
              <a:t>‹#›</a:t>
            </a:fld>
            <a:endParaRPr lang="en-GB" altLang="en-US">
              <a:ea typeface="MS PGothic" pitchFamily="34" charset="-128"/>
            </a:endParaRPr>
          </a:p>
        </p:txBody>
      </p:sp>
    </p:spTree>
    <p:extLst>
      <p:ext uri="{BB962C8B-B14F-4D97-AF65-F5344CB8AC3E}">
        <p14:creationId xmlns:p14="http://schemas.microsoft.com/office/powerpoint/2010/main" val="29868840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fld id="{E839B723-76CB-41E6-84AE-16A35AE4D21F}" type="datetime1">
              <a:rPr lang="de-DE"/>
              <a:pPr>
                <a:defRPr/>
              </a:pPr>
              <a:t>27.06.2018</a:t>
            </a:fld>
            <a:endParaRPr lang="de-DE"/>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041689B6-C4EB-4E6D-8608-9F35CF422C29}" type="slidenum">
              <a:rPr lang="de-DE"/>
              <a:pPr>
                <a:defRPr/>
              </a:pPr>
              <a:t>‹#›</a:t>
            </a:fld>
            <a:endParaRPr lang="de-DE"/>
          </a:p>
        </p:txBody>
      </p:sp>
    </p:spTree>
    <p:extLst>
      <p:ext uri="{BB962C8B-B14F-4D97-AF65-F5344CB8AC3E}">
        <p14:creationId xmlns:p14="http://schemas.microsoft.com/office/powerpoint/2010/main" val="12865267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44_Sanofi External COPY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bg2"/>
                </a:solidFill>
              </a:defRPr>
            </a:lvl1pPr>
          </a:lstStyle>
          <a:p>
            <a:r>
              <a:rPr lang="en-GB" dirty="0" smtClean="0"/>
              <a:t>Click to edit Master title style</a:t>
            </a:r>
            <a:endParaRPr lang="en-US" dirty="0"/>
          </a:p>
        </p:txBody>
      </p:sp>
      <p:sp>
        <p:nvSpPr>
          <p:cNvPr id="3" name="Slide Number Placeholder 8"/>
          <p:cNvSpPr>
            <a:spLocks noGrp="1"/>
          </p:cNvSpPr>
          <p:nvPr>
            <p:ph type="sldNum" sz="quarter" idx="10"/>
          </p:nvPr>
        </p:nvSpPr>
        <p:spPr>
          <a:xfrm>
            <a:off x="9525" y="6356350"/>
            <a:ext cx="341313"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4D4D4F"/>
                </a:solidFill>
                <a:cs typeface="Arial" pitchFamily="34" charset="0"/>
              </a:defRPr>
            </a:lvl1pPr>
          </a:lstStyle>
          <a:p>
            <a:pPr fontAlgn="base">
              <a:spcBef>
                <a:spcPct val="0"/>
              </a:spcBef>
              <a:spcAft>
                <a:spcPct val="0"/>
              </a:spcAft>
              <a:defRPr/>
            </a:pPr>
            <a:fld id="{250C9BC5-D2DB-4216-8749-4DA7D252DF40}" type="slidenum">
              <a:rPr lang="en-GB" altLang="en-US">
                <a:ea typeface="MS PGothic" pitchFamily="34" charset="-128"/>
              </a:rPr>
              <a:pPr fontAlgn="base">
                <a:spcBef>
                  <a:spcPct val="0"/>
                </a:spcBef>
                <a:spcAft>
                  <a:spcPct val="0"/>
                </a:spcAft>
                <a:defRPr/>
              </a:pPr>
              <a:t>‹#›</a:t>
            </a:fld>
            <a:endParaRPr lang="en-GB" altLang="en-US">
              <a:ea typeface="MS PGothic" pitchFamily="34" charset="-128"/>
            </a:endParaRPr>
          </a:p>
        </p:txBody>
      </p:sp>
    </p:spTree>
    <p:extLst>
      <p:ext uri="{BB962C8B-B14F-4D97-AF65-F5344CB8AC3E}">
        <p14:creationId xmlns:p14="http://schemas.microsoft.com/office/powerpoint/2010/main" val="409325546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457200" y="1190625"/>
            <a:ext cx="8534400" cy="4806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7037915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ext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457200" y="1190625"/>
            <a:ext cx="8534400"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4167479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34_Sanofi External COPY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bg2"/>
                </a:solidFill>
              </a:defRPr>
            </a:lvl1pPr>
          </a:lstStyle>
          <a:p>
            <a:r>
              <a:rPr lang="en-GB" dirty="0" smtClean="0"/>
              <a:t>Click to edit Master title style</a:t>
            </a:r>
            <a:endParaRPr lang="en-US" dirty="0"/>
          </a:p>
        </p:txBody>
      </p:sp>
      <p:sp>
        <p:nvSpPr>
          <p:cNvPr id="3" name="Slide Number Placeholder 8"/>
          <p:cNvSpPr>
            <a:spLocks noGrp="1"/>
          </p:cNvSpPr>
          <p:nvPr>
            <p:ph type="sldNum" sz="quarter" idx="10"/>
          </p:nvPr>
        </p:nvSpPr>
        <p:spPr>
          <a:xfrm>
            <a:off x="9525" y="6356350"/>
            <a:ext cx="341313"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4D4D4F"/>
                </a:solidFill>
                <a:cs typeface="Arial" pitchFamily="34" charset="0"/>
              </a:defRPr>
            </a:lvl1pPr>
          </a:lstStyle>
          <a:p>
            <a:pPr defTabSz="457200" fontAlgn="base">
              <a:spcBef>
                <a:spcPct val="0"/>
              </a:spcBef>
              <a:spcAft>
                <a:spcPct val="0"/>
              </a:spcAft>
              <a:defRPr/>
            </a:pPr>
            <a:fld id="{250C9BC5-D2DB-4216-8749-4DA7D252DF40}" type="slidenum">
              <a:rPr lang="en-GB" altLang="en-US">
                <a:ea typeface="MS PGothic" pitchFamily="34" charset="-128"/>
              </a:rPr>
              <a:pPr defTabSz="457200" fontAlgn="base">
                <a:spcBef>
                  <a:spcPct val="0"/>
                </a:spcBef>
                <a:spcAft>
                  <a:spcPct val="0"/>
                </a:spcAft>
                <a:defRPr/>
              </a:pPr>
              <a:t>‹#›</a:t>
            </a:fld>
            <a:endParaRPr lang="en-GB" altLang="en-US">
              <a:ea typeface="MS PGothic" pitchFamily="34" charset="-128"/>
            </a:endParaRPr>
          </a:p>
        </p:txBody>
      </p:sp>
    </p:spTree>
    <p:extLst>
      <p:ext uri="{BB962C8B-B14F-4D97-AF65-F5344CB8AC3E}">
        <p14:creationId xmlns:p14="http://schemas.microsoft.com/office/powerpoint/2010/main" val="671068473"/>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42_Sanofi External COPY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bg2"/>
                </a:solidFill>
              </a:defRPr>
            </a:lvl1pPr>
          </a:lstStyle>
          <a:p>
            <a:r>
              <a:rPr lang="en-GB" dirty="0" smtClean="0"/>
              <a:t>Click to edit Master title style</a:t>
            </a:r>
            <a:endParaRPr lang="en-US" dirty="0"/>
          </a:p>
        </p:txBody>
      </p:sp>
      <p:sp>
        <p:nvSpPr>
          <p:cNvPr id="3" name="Slide Number Placeholder 8"/>
          <p:cNvSpPr>
            <a:spLocks noGrp="1"/>
          </p:cNvSpPr>
          <p:nvPr>
            <p:ph type="sldNum" sz="quarter" idx="10"/>
          </p:nvPr>
        </p:nvSpPr>
        <p:spPr>
          <a:xfrm>
            <a:off x="9525" y="6356350"/>
            <a:ext cx="341313"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4D4D4F"/>
                </a:solidFill>
                <a:cs typeface="Arial" pitchFamily="34" charset="0"/>
              </a:defRPr>
            </a:lvl1pPr>
          </a:lstStyle>
          <a:p>
            <a:pPr fontAlgn="base">
              <a:spcBef>
                <a:spcPct val="0"/>
              </a:spcBef>
              <a:spcAft>
                <a:spcPct val="0"/>
              </a:spcAft>
              <a:defRPr/>
            </a:pPr>
            <a:fld id="{250C9BC5-D2DB-4216-8749-4DA7D252DF40}" type="slidenum">
              <a:rPr lang="en-GB" altLang="en-US">
                <a:ea typeface="MS PGothic" pitchFamily="34" charset="-128"/>
              </a:rPr>
              <a:pPr fontAlgn="base">
                <a:spcBef>
                  <a:spcPct val="0"/>
                </a:spcBef>
                <a:spcAft>
                  <a:spcPct val="0"/>
                </a:spcAft>
                <a:defRPr/>
              </a:pPr>
              <a:t>‹#›</a:t>
            </a:fld>
            <a:endParaRPr lang="en-GB" altLang="en-US">
              <a:ea typeface="MS PGothic" pitchFamily="34" charset="-128"/>
            </a:endParaRPr>
          </a:p>
        </p:txBody>
      </p:sp>
    </p:spTree>
    <p:extLst>
      <p:ext uri="{BB962C8B-B14F-4D97-AF65-F5344CB8AC3E}">
        <p14:creationId xmlns:p14="http://schemas.microsoft.com/office/powerpoint/2010/main" val="6293016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F169CF1-EC55-41F9-92E2-C7D93C6339A9}" type="datetime1">
              <a:rPr lang="de-DE"/>
              <a:pPr>
                <a:defRPr/>
              </a:pPr>
              <a:t>27.06.2018</a:t>
            </a:fld>
            <a:endParaRPr lang="de-DE"/>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66CE8093-347E-47E7-83EA-8480EC310B4F}" type="slidenum">
              <a:rPr lang="de-DE"/>
              <a:pPr>
                <a:defRPr/>
              </a:pPr>
              <a:t>‹#›</a:t>
            </a:fld>
            <a:endParaRPr lang="de-DE"/>
          </a:p>
        </p:txBody>
      </p:sp>
    </p:spTree>
    <p:extLst>
      <p:ext uri="{BB962C8B-B14F-4D97-AF65-F5344CB8AC3E}">
        <p14:creationId xmlns:p14="http://schemas.microsoft.com/office/powerpoint/2010/main" val="3458795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2B710A74-B17D-45B6-8283-81FBD7CA5C7A}" type="datetime1">
              <a:rPr lang="de-DE"/>
              <a:pPr>
                <a:defRPr/>
              </a:pPr>
              <a:t>27.06.2018</a:t>
            </a:fld>
            <a:endParaRPr lang="de-DE"/>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24CEAD36-7840-49D9-8887-F93E2C8042B7}" type="slidenum">
              <a:rPr lang="de-DE"/>
              <a:pPr>
                <a:defRPr/>
              </a:pPr>
              <a:t>‹#›</a:t>
            </a:fld>
            <a:endParaRPr lang="de-DE"/>
          </a:p>
        </p:txBody>
      </p:sp>
    </p:spTree>
    <p:extLst>
      <p:ext uri="{BB962C8B-B14F-4D97-AF65-F5344CB8AC3E}">
        <p14:creationId xmlns:p14="http://schemas.microsoft.com/office/powerpoint/2010/main" val="106174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47D14-8494-4ACC-A567-8122CA1F96C5}"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87773-7AE8-447C-8894-F722CFCF6986}" type="slidenum">
              <a:rPr lang="en-US" smtClean="0"/>
              <a:t>‹#›</a:t>
            </a:fld>
            <a:endParaRPr lang="en-US"/>
          </a:p>
        </p:txBody>
      </p:sp>
    </p:spTree>
    <p:extLst>
      <p:ext uri="{BB962C8B-B14F-4D97-AF65-F5344CB8AC3E}">
        <p14:creationId xmlns:p14="http://schemas.microsoft.com/office/powerpoint/2010/main" val="183163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52583399-9E9A-46BA-9FE9-A55AF7A720DD}" type="datetime1">
              <a:rPr lang="de-DE"/>
              <a:pPr>
                <a:defRPr/>
              </a:pPr>
              <a:t>27.06.2018</a:t>
            </a:fld>
            <a:endParaRPr lang="de-DE"/>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62C5971E-A312-4666-B163-0867CEDF50CF}" type="slidenum">
              <a:rPr lang="de-DE"/>
              <a:pPr>
                <a:defRPr/>
              </a:pPr>
              <a:t>‹#›</a:t>
            </a:fld>
            <a:endParaRPr lang="de-DE"/>
          </a:p>
        </p:txBody>
      </p:sp>
    </p:spTree>
    <p:extLst>
      <p:ext uri="{BB962C8B-B14F-4D97-AF65-F5344CB8AC3E}">
        <p14:creationId xmlns:p14="http://schemas.microsoft.com/office/powerpoint/2010/main" val="3692094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339B6FF4-D1D9-47DB-BE17-590613252E51}" type="datetime1">
              <a:rPr lang="de-DE"/>
              <a:pPr>
                <a:defRPr/>
              </a:pPr>
              <a:t>27.06.2018</a:t>
            </a:fld>
            <a:endParaRPr lang="de-DE"/>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671C145-AFFF-4C6B-9A15-02143FAEE348}" type="slidenum">
              <a:rPr lang="de-DE"/>
              <a:pPr>
                <a:defRPr/>
              </a:pPr>
              <a:t>‹#›</a:t>
            </a:fld>
            <a:endParaRPr lang="de-DE"/>
          </a:p>
        </p:txBody>
      </p:sp>
    </p:spTree>
    <p:extLst>
      <p:ext uri="{BB962C8B-B14F-4D97-AF65-F5344CB8AC3E}">
        <p14:creationId xmlns:p14="http://schemas.microsoft.com/office/powerpoint/2010/main" val="125506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05977D19-F280-472F-80C1-67541B0A13C4}" type="datetime1">
              <a:rPr lang="de-DE"/>
              <a:pPr>
                <a:defRPr/>
              </a:pPr>
              <a:t>27.06.2018</a:t>
            </a:fld>
            <a:endParaRPr lang="de-DE"/>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2D0A520-5A59-4C22-A731-9114386FE286}" type="slidenum">
              <a:rPr lang="de-DE"/>
              <a:pPr>
                <a:defRPr/>
              </a:pPr>
              <a:t>‹#›</a:t>
            </a:fld>
            <a:endParaRPr lang="de-DE"/>
          </a:p>
        </p:txBody>
      </p:sp>
    </p:spTree>
    <p:extLst>
      <p:ext uri="{BB962C8B-B14F-4D97-AF65-F5344CB8AC3E}">
        <p14:creationId xmlns:p14="http://schemas.microsoft.com/office/powerpoint/2010/main" val="1081640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48568-5C86-4FBC-B893-A8528448A67D}"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803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8568-5C86-4FBC-B893-A8528448A67D}"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297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48568-5C86-4FBC-B893-A8528448A67D}"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534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48568-5C86-4FBC-B893-A8528448A67D}"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9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48568-5C86-4FBC-B893-A8528448A67D}" type="datetimeFigureOut">
              <a:rPr lang="en-US" smtClean="0">
                <a:solidFill>
                  <a:prstClr val="black">
                    <a:tint val="75000"/>
                  </a:prstClr>
                </a:solidFill>
              </a:rPr>
              <a:pPr/>
              <a:t>6/27/2018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897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48568-5C86-4FBC-B893-A8528448A67D}" type="datetimeFigureOut">
              <a:rPr lang="en-US" smtClean="0">
                <a:solidFill>
                  <a:prstClr val="black">
                    <a:tint val="75000"/>
                  </a:prstClr>
                </a:solidFill>
              </a:rPr>
              <a:pPr/>
              <a:t>6/27/2018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230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48568-5C86-4FBC-B893-A8528448A67D}" type="datetimeFigureOut">
              <a:rPr lang="en-US" smtClean="0">
                <a:solidFill>
                  <a:prstClr val="black">
                    <a:tint val="75000"/>
                  </a:prstClr>
                </a:solidFill>
              </a:rPr>
              <a:pPr/>
              <a:t>6/27/2018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47D14-8494-4ACC-A567-8122CA1F96C5}"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87773-7AE8-447C-8894-F722CFCF6986}" type="slidenum">
              <a:rPr lang="en-US" smtClean="0"/>
              <a:t>‹#›</a:t>
            </a:fld>
            <a:endParaRPr lang="en-US"/>
          </a:p>
        </p:txBody>
      </p:sp>
    </p:spTree>
    <p:extLst>
      <p:ext uri="{BB962C8B-B14F-4D97-AF65-F5344CB8AC3E}">
        <p14:creationId xmlns:p14="http://schemas.microsoft.com/office/powerpoint/2010/main" val="411023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8568-5C86-4FBC-B893-A8528448A67D}"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586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8568-5C86-4FBC-B893-A8528448A67D}"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024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8568-5C86-4FBC-B893-A8528448A67D}"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870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8568-5C86-4FBC-B893-A8528448A67D}"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60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90" y="274544"/>
            <a:ext cx="8229023" cy="1143000"/>
          </a:xfrm>
          <a:prstGeom prst="rect">
            <a:avLst/>
          </a:prstGeom>
        </p:spPr>
        <p:txBody>
          <a:bodyPr lIns="82048" tIns="41025" rIns="82048" bIns="41025"/>
          <a:lstStyle/>
          <a:p>
            <a:r>
              <a:rPr lang="en-US" smtClean="0"/>
              <a:t>Click to edit Master title style</a:t>
            </a:r>
            <a:endParaRPr lang="en-US"/>
          </a:p>
        </p:txBody>
      </p:sp>
    </p:spTree>
    <p:extLst>
      <p:ext uri="{BB962C8B-B14F-4D97-AF65-F5344CB8AC3E}">
        <p14:creationId xmlns:p14="http://schemas.microsoft.com/office/powerpoint/2010/main" val="2767569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C47D14-8494-4ACC-A567-8122CA1F96C5}"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87773-7AE8-447C-8894-F722CFCF69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751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47D14-8494-4ACC-A567-8122CA1F96C5}"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87773-7AE8-447C-8894-F722CFCF69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258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47D14-8494-4ACC-A567-8122CA1F96C5}"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87773-7AE8-447C-8894-F722CFCF69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089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C47D14-8494-4ACC-A567-8122CA1F96C5}"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287773-7AE8-447C-8894-F722CFCF69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485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C47D14-8494-4ACC-A567-8122CA1F96C5}" type="datetimeFigureOut">
              <a:rPr lang="en-US" smtClean="0">
                <a:solidFill>
                  <a:prstClr val="black">
                    <a:tint val="75000"/>
                  </a:prstClr>
                </a:solidFill>
              </a:rPr>
              <a:pPr/>
              <a:t>6/27/2018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287773-7AE8-447C-8894-F722CFCF69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54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C47D14-8494-4ACC-A567-8122CA1F96C5}"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87773-7AE8-447C-8894-F722CFCF6986}" type="slidenum">
              <a:rPr lang="en-US" smtClean="0"/>
              <a:t>‹#›</a:t>
            </a:fld>
            <a:endParaRPr lang="en-US"/>
          </a:p>
        </p:txBody>
      </p:sp>
    </p:spTree>
    <p:extLst>
      <p:ext uri="{BB962C8B-B14F-4D97-AF65-F5344CB8AC3E}">
        <p14:creationId xmlns:p14="http://schemas.microsoft.com/office/powerpoint/2010/main" val="2466382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C47D14-8494-4ACC-A567-8122CA1F96C5}" type="datetimeFigureOut">
              <a:rPr lang="en-US" smtClean="0">
                <a:solidFill>
                  <a:prstClr val="black">
                    <a:tint val="75000"/>
                  </a:prstClr>
                </a:solidFill>
              </a:rPr>
              <a:pPr/>
              <a:t>6/27/2018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287773-7AE8-447C-8894-F722CFCF69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789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47D14-8494-4ACC-A567-8122CA1F96C5}" type="datetimeFigureOut">
              <a:rPr lang="en-US" smtClean="0">
                <a:solidFill>
                  <a:prstClr val="black">
                    <a:tint val="75000"/>
                  </a:prstClr>
                </a:solidFill>
              </a:rPr>
              <a:pPr/>
              <a:t>6/27/2018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287773-7AE8-447C-8894-F722CFCF69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910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47D14-8494-4ACC-A567-8122CA1F96C5}"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287773-7AE8-447C-8894-F722CFCF69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17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47D14-8494-4ACC-A567-8122CA1F96C5}"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287773-7AE8-447C-8894-F722CFCF69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563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47D14-8494-4ACC-A567-8122CA1F96C5}"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87773-7AE8-447C-8894-F722CFCF69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26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47D14-8494-4ACC-A567-8122CA1F96C5}"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87773-7AE8-447C-8894-F722CFCF69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68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134D31-F815-4004-B27C-FD0993DB8E14}"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2ABAE-A46D-4B31-8402-DCC3887D9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099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34D31-F815-4004-B27C-FD0993DB8E14}"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2ABAE-A46D-4B31-8402-DCC3887D9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991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134D31-F815-4004-B27C-FD0993DB8E14}"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2ABAE-A46D-4B31-8402-DCC3887D9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669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134D31-F815-4004-B27C-FD0993DB8E14}"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2ABAE-A46D-4B31-8402-DCC3887D9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17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C47D14-8494-4ACC-A567-8122CA1F96C5}"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87773-7AE8-447C-8894-F722CFCF6986}" type="slidenum">
              <a:rPr lang="en-US" smtClean="0"/>
              <a:t>‹#›</a:t>
            </a:fld>
            <a:endParaRPr lang="en-US"/>
          </a:p>
        </p:txBody>
      </p:sp>
    </p:spTree>
    <p:extLst>
      <p:ext uri="{BB962C8B-B14F-4D97-AF65-F5344CB8AC3E}">
        <p14:creationId xmlns:p14="http://schemas.microsoft.com/office/powerpoint/2010/main" val="2319849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134D31-F815-4004-B27C-FD0993DB8E14}" type="datetimeFigureOut">
              <a:rPr lang="en-US" smtClean="0">
                <a:solidFill>
                  <a:prstClr val="black">
                    <a:tint val="75000"/>
                  </a:prstClr>
                </a:solidFill>
              </a:rPr>
              <a:pPr/>
              <a:t>6/27/2018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2ABAE-A46D-4B31-8402-DCC3887D9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108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134D31-F815-4004-B27C-FD0993DB8E14}" type="datetimeFigureOut">
              <a:rPr lang="en-US" smtClean="0">
                <a:solidFill>
                  <a:prstClr val="black">
                    <a:tint val="75000"/>
                  </a:prstClr>
                </a:solidFill>
              </a:rPr>
              <a:pPr/>
              <a:t>6/27/2018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2ABAE-A46D-4B31-8402-DCC3887D9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658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34D31-F815-4004-B27C-FD0993DB8E14}" type="datetimeFigureOut">
              <a:rPr lang="en-US" smtClean="0">
                <a:solidFill>
                  <a:prstClr val="black">
                    <a:tint val="75000"/>
                  </a:prstClr>
                </a:solidFill>
              </a:rPr>
              <a:pPr/>
              <a:t>6/27/2018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2ABAE-A46D-4B31-8402-DCC3887D9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5109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34D31-F815-4004-B27C-FD0993DB8E14}"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2ABAE-A46D-4B31-8402-DCC3887D9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2690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34D31-F815-4004-B27C-FD0993DB8E14}"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2ABAE-A46D-4B31-8402-DCC3887D9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4874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34D31-F815-4004-B27C-FD0993DB8E14}"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2ABAE-A46D-4B31-8402-DCC3887D9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4758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34D31-F815-4004-B27C-FD0993DB8E14}"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2ABAE-A46D-4B31-8402-DCC3887D9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592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65"/>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1" y="1397071"/>
            <a:ext cx="8229600" cy="4525962"/>
          </a:xfrm>
        </p:spPr>
        <p:txBody>
          <a:bodyPr/>
          <a:lstStyle>
            <a:lvl1pPr>
              <a:buClr>
                <a:srgbClr val="009FDA"/>
              </a:buClr>
              <a:defRPr>
                <a:solidFill>
                  <a:srgbClr val="001965"/>
                </a:solidFill>
                <a:latin typeface="Verdana" pitchFamily="34" charset="0"/>
              </a:defRPr>
            </a:lvl1pPr>
            <a:lvl2pPr>
              <a:defRPr>
                <a:solidFill>
                  <a:srgbClr val="001965"/>
                </a:solidFill>
                <a:latin typeface="Verdana" pitchFamily="34" charset="0"/>
              </a:defRPr>
            </a:lvl2pPr>
            <a:lvl3pPr>
              <a:defRPr>
                <a:solidFill>
                  <a:srgbClr val="001965"/>
                </a:solidFill>
                <a:latin typeface="Verdana" pitchFamily="34" charset="0"/>
              </a:defRPr>
            </a:lvl3pPr>
            <a:lvl4pPr>
              <a:defRPr>
                <a:solidFill>
                  <a:srgbClr val="001965"/>
                </a:solidFill>
                <a:latin typeface="Verdana" pitchFamily="34" charset="0"/>
              </a:defRPr>
            </a:lvl4pPr>
            <a:lvl5pPr>
              <a:defRPr>
                <a:solidFill>
                  <a:srgbClr val="001965"/>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5"/>
          <p:cNvSpPr>
            <a:spLocks noGrp="1" noChangeArrowheads="1"/>
          </p:cNvSpPr>
          <p:nvPr>
            <p:ph type="ftr" sz="quarter" idx="10"/>
          </p:nvPr>
        </p:nvSpPr>
        <p:spPr>
          <a:xfrm>
            <a:off x="1641873" y="6470650"/>
            <a:ext cx="7416403" cy="279400"/>
          </a:xfrm>
          <a:prstGeom prst="rect">
            <a:avLst/>
          </a:prstGeom>
        </p:spPr>
        <p:txBody>
          <a:bodyPr vert="horz" wrap="square" lIns="121798" tIns="60899" rIns="121798" bIns="60899" numCol="1" anchor="t" anchorCtr="0" compatLnSpc="1">
            <a:prstTxWarp prst="textNoShape">
              <a:avLst/>
            </a:prstTxWarp>
          </a:bodyPr>
          <a:lstStyle>
            <a:lvl1pPr algn="r" eaLnBrk="1" hangingPunct="1">
              <a:defRPr sz="1200">
                <a:solidFill>
                  <a:schemeClr val="bg1">
                    <a:lumMod val="50000"/>
                  </a:schemeClr>
                </a:solidFill>
                <a:latin typeface="+mj-lt"/>
                <a:ea typeface="SimSun" pitchFamily="2" charset="-122"/>
                <a:cs typeface="Arial" pitchFamily="34" charset="0"/>
              </a:defRPr>
            </a:lvl1pPr>
          </a:lstStyle>
          <a:p>
            <a:pPr fontAlgn="base">
              <a:spcBef>
                <a:spcPct val="0"/>
              </a:spcBef>
              <a:spcAft>
                <a:spcPct val="0"/>
              </a:spcAft>
              <a:defRPr/>
            </a:pPr>
            <a:r>
              <a:rPr lang="en-GB" altLang="zh-CN">
                <a:solidFill>
                  <a:srgbClr val="FFFFFF">
                    <a:lumMod val="50000"/>
                  </a:srgbClr>
                </a:solidFill>
              </a:rPr>
              <a:t>1st final version 26/06/2014</a:t>
            </a:r>
            <a:endParaRPr lang="en-GB" altLang="zh-CN" dirty="0">
              <a:solidFill>
                <a:srgbClr val="FFFFFF">
                  <a:lumMod val="50000"/>
                </a:srgbClr>
              </a:solidFill>
            </a:endParaRPr>
          </a:p>
        </p:txBody>
      </p:sp>
    </p:spTree>
    <p:extLst>
      <p:ext uri="{BB962C8B-B14F-4D97-AF65-F5344CB8AC3E}">
        <p14:creationId xmlns:p14="http://schemas.microsoft.com/office/powerpoint/2010/main" val="2583121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4"/>
            <a:ext cx="7772399"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6" y="2906716"/>
            <a:ext cx="7772399" cy="1500187"/>
          </a:xfrm>
        </p:spPr>
        <p:txBody>
          <a:bodyPr anchor="b"/>
          <a:lstStyle>
            <a:lvl1pPr marL="0" indent="0">
              <a:buNone/>
              <a:defRPr sz="2000"/>
            </a:lvl1pPr>
            <a:lvl2pPr marL="456743" indent="0">
              <a:buNone/>
              <a:defRPr sz="1800"/>
            </a:lvl2pPr>
            <a:lvl3pPr marL="913486" indent="0">
              <a:buNone/>
              <a:defRPr sz="1600"/>
            </a:lvl3pPr>
            <a:lvl4pPr marL="1370228" indent="0">
              <a:buNone/>
              <a:defRPr sz="1400"/>
            </a:lvl4pPr>
            <a:lvl5pPr marL="1826971" indent="0">
              <a:buNone/>
              <a:defRPr sz="1400"/>
            </a:lvl5pPr>
            <a:lvl6pPr marL="2283714" indent="0">
              <a:buNone/>
              <a:defRPr sz="1400"/>
            </a:lvl6pPr>
            <a:lvl7pPr marL="2740457" indent="0">
              <a:buNone/>
              <a:defRPr sz="1400"/>
            </a:lvl7pPr>
            <a:lvl8pPr marL="3197200" indent="0">
              <a:buNone/>
              <a:defRPr sz="1400"/>
            </a:lvl8pPr>
            <a:lvl9pPr marL="3653942"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9194774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1" y="1600207"/>
            <a:ext cx="4038601"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2" y="1600207"/>
            <a:ext cx="4038601"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103327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C47D14-8494-4ACC-A567-8122CA1F96C5}"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87773-7AE8-447C-8894-F722CFCF6986}" type="slidenum">
              <a:rPr lang="en-US" smtClean="0"/>
              <a:t>‹#›</a:t>
            </a:fld>
            <a:endParaRPr lang="en-US"/>
          </a:p>
        </p:txBody>
      </p:sp>
    </p:spTree>
    <p:extLst>
      <p:ext uri="{BB962C8B-B14F-4D97-AF65-F5344CB8AC3E}">
        <p14:creationId xmlns:p14="http://schemas.microsoft.com/office/powerpoint/2010/main" val="18306453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2" y="1535113"/>
            <a:ext cx="4040187" cy="639762"/>
          </a:xfrm>
        </p:spPr>
        <p:txBody>
          <a:bodyPr anchor="b"/>
          <a:lstStyle>
            <a:lvl1pPr marL="0" indent="0">
              <a:buNone/>
              <a:defRPr sz="2400" b="1"/>
            </a:lvl1pPr>
            <a:lvl2pPr marL="456743" indent="0">
              <a:buNone/>
              <a:defRPr sz="2000" b="1"/>
            </a:lvl2pPr>
            <a:lvl3pPr marL="913486" indent="0">
              <a:buNone/>
              <a:defRPr sz="1800" b="1"/>
            </a:lvl3pPr>
            <a:lvl4pPr marL="1370228" indent="0">
              <a:buNone/>
              <a:defRPr sz="1600" b="1"/>
            </a:lvl4pPr>
            <a:lvl5pPr marL="1826971" indent="0">
              <a:buNone/>
              <a:defRPr sz="1600" b="1"/>
            </a:lvl5pPr>
            <a:lvl6pPr marL="2283714" indent="0">
              <a:buNone/>
              <a:defRPr sz="1600" b="1"/>
            </a:lvl6pPr>
            <a:lvl7pPr marL="2740457" indent="0">
              <a:buNone/>
              <a:defRPr sz="1600" b="1"/>
            </a:lvl7pPr>
            <a:lvl8pPr marL="3197200" indent="0">
              <a:buNone/>
              <a:defRPr sz="1600" b="1"/>
            </a:lvl8pPr>
            <a:lvl9pPr marL="365394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43" indent="0">
              <a:buNone/>
              <a:defRPr sz="2000" b="1"/>
            </a:lvl2pPr>
            <a:lvl3pPr marL="913486" indent="0">
              <a:buNone/>
              <a:defRPr sz="1800" b="1"/>
            </a:lvl3pPr>
            <a:lvl4pPr marL="1370228" indent="0">
              <a:buNone/>
              <a:defRPr sz="1600" b="1"/>
            </a:lvl4pPr>
            <a:lvl5pPr marL="1826971" indent="0">
              <a:buNone/>
              <a:defRPr sz="1600" b="1"/>
            </a:lvl5pPr>
            <a:lvl6pPr marL="2283714" indent="0">
              <a:buNone/>
              <a:defRPr sz="1600" b="1"/>
            </a:lvl6pPr>
            <a:lvl7pPr marL="2740457" indent="0">
              <a:buNone/>
              <a:defRPr sz="1600" b="1"/>
            </a:lvl7pPr>
            <a:lvl8pPr marL="3197200" indent="0">
              <a:buNone/>
              <a:defRPr sz="1600" b="1"/>
            </a:lvl8pPr>
            <a:lvl9pPr marL="365394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33662900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299297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25766194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pic>
        <p:nvPicPr>
          <p:cNvPr id="4" name="Picture 5" descr="main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56264"/>
            <a:ext cx="9144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userDrawn="1"/>
        </p:nvSpPr>
        <p:spPr bwMode="auto">
          <a:xfrm>
            <a:off x="2952751" y="4389438"/>
            <a:ext cx="2603897" cy="152400"/>
          </a:xfrm>
          <a:prstGeom prst="rect">
            <a:avLst/>
          </a:prstGeom>
          <a:noFill/>
          <a:ln>
            <a:noFill/>
          </a:ln>
          <a:extLst/>
        </p:spPr>
        <p:txBody>
          <a:bodyPr lIns="0" tIns="0" rIns="0" bIns="0"/>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fontAlgn="base">
              <a:spcBef>
                <a:spcPct val="0"/>
              </a:spcBef>
              <a:spcAft>
                <a:spcPct val="0"/>
              </a:spcAft>
              <a:defRPr/>
            </a:pPr>
            <a:endParaRPr lang="en-US" sz="900" dirty="0" smtClean="0">
              <a:solidFill>
                <a:srgbClr val="000000"/>
              </a:solidFill>
              <a:cs typeface="Arial" charset="0"/>
            </a:endParaRPr>
          </a:p>
        </p:txBody>
      </p:sp>
      <p:sp>
        <p:nvSpPr>
          <p:cNvPr id="5" name="Text Placeholder 8"/>
          <p:cNvSpPr>
            <a:spLocks noGrp="1"/>
          </p:cNvSpPr>
          <p:nvPr>
            <p:ph type="body" sz="quarter" idx="10"/>
          </p:nvPr>
        </p:nvSpPr>
        <p:spPr>
          <a:xfrm>
            <a:off x="432144" y="1839201"/>
            <a:ext cx="8283233" cy="3664135"/>
          </a:xfrm>
          <a:prstGeom prst="rect">
            <a:avLst/>
          </a:prstGeom>
        </p:spPr>
        <p:txBody>
          <a:bodyPr lIns="0" tIns="0" rIns="0" bIns="0"/>
          <a:lstStyle>
            <a:lvl1pPr marL="274320" indent="-274320">
              <a:lnSpc>
                <a:spcPts val="2800"/>
              </a:lnSpc>
              <a:spcBef>
                <a:spcPts val="0"/>
              </a:spcBef>
              <a:spcAft>
                <a:spcPts val="700"/>
              </a:spcAft>
              <a:buClr>
                <a:schemeClr val="accent1"/>
              </a:buClr>
              <a:buSzPct val="130000"/>
              <a:buFont typeface="Arial" pitchFamily="34" charset="0"/>
              <a:buChar char="•"/>
              <a:defRPr sz="2400">
                <a:solidFill>
                  <a:schemeClr val="accent1"/>
                </a:solidFill>
                <a:latin typeface="Verdana"/>
              </a:defRPr>
            </a:lvl1pPr>
            <a:lvl2pPr marL="576072" indent="-274320">
              <a:lnSpc>
                <a:spcPct val="110000"/>
              </a:lnSpc>
              <a:spcBef>
                <a:spcPts val="0"/>
              </a:spcBef>
              <a:spcAft>
                <a:spcPts val="700"/>
              </a:spcAft>
              <a:buClr>
                <a:srgbClr val="8DA2CC"/>
              </a:buClr>
              <a:buSzPct val="130000"/>
              <a:buFont typeface="Arial" pitchFamily="34" charset="0"/>
              <a:buChar char="•"/>
              <a:defRPr sz="1800">
                <a:latin typeface="Verdana"/>
              </a:defRPr>
            </a:lvl2pPr>
            <a:lvl3pPr marL="576072" indent="-274320">
              <a:lnSpc>
                <a:spcPct val="110000"/>
              </a:lnSpc>
              <a:spcBef>
                <a:spcPts val="0"/>
              </a:spcBef>
              <a:spcAft>
                <a:spcPts val="700"/>
              </a:spcAft>
              <a:buClr>
                <a:srgbClr val="8DA2CC"/>
              </a:buClr>
              <a:buSzPct val="130000"/>
              <a:buFont typeface="Arial" pitchFamily="34" charset="0"/>
              <a:buChar char="•"/>
              <a:defRPr sz="1800">
                <a:latin typeface="Verdana"/>
              </a:defRPr>
            </a:lvl3pPr>
            <a:lvl4pPr marL="576072" indent="-274320">
              <a:lnSpc>
                <a:spcPct val="110000"/>
              </a:lnSpc>
              <a:spcBef>
                <a:spcPts val="0"/>
              </a:spcBef>
              <a:spcAft>
                <a:spcPts val="700"/>
              </a:spcAft>
              <a:buClr>
                <a:srgbClr val="8DA2CC"/>
              </a:buClr>
              <a:buSzPct val="130000"/>
              <a:buFont typeface="Arial" pitchFamily="34" charset="0"/>
              <a:buChar char="•"/>
              <a:defRPr sz="1800">
                <a:latin typeface="Verdana"/>
              </a:defRPr>
            </a:lvl4pPr>
            <a:lvl5pPr marL="1124712" indent="0">
              <a:lnSpc>
                <a:spcPct val="110000"/>
              </a:lnSpc>
              <a:spcBef>
                <a:spcPts val="0"/>
              </a:spcBef>
              <a:spcAft>
                <a:spcPts val="700"/>
              </a:spcAft>
              <a:buClr>
                <a:schemeClr val="accent1"/>
              </a:buClr>
              <a:buSzPct val="120000"/>
              <a:buFont typeface="Lucida Grande"/>
              <a:buNone/>
              <a:defRPr sz="1800">
                <a:latin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5"/>
          <p:cNvSpPr>
            <a:spLocks noGrp="1"/>
          </p:cNvSpPr>
          <p:nvPr>
            <p:ph type="title"/>
          </p:nvPr>
        </p:nvSpPr>
        <p:spPr>
          <a:xfrm>
            <a:off x="432144" y="474552"/>
            <a:ext cx="8283233" cy="1217041"/>
          </a:xfrm>
          <a:prstGeom prst="rect">
            <a:avLst/>
          </a:prstGeom>
        </p:spPr>
        <p:txBody>
          <a:bodyPr lIns="0" tIns="0" rIns="0" bIns="0"/>
          <a:lstStyle>
            <a:lvl1pPr algn="l">
              <a:lnSpc>
                <a:spcPts val="2800"/>
              </a:lnSpc>
              <a:defRPr sz="3000" b="1" i="0">
                <a:gradFill flip="none" rotWithShape="1">
                  <a:gsLst>
                    <a:gs pos="0">
                      <a:schemeClr val="accent1"/>
                    </a:gs>
                    <a:gs pos="100000">
                      <a:schemeClr val="accent1"/>
                    </a:gs>
                    <a:gs pos="50000">
                      <a:srgbClr val="5E9AD0"/>
                    </a:gs>
                  </a:gsLst>
                  <a:lin ang="1560000" scaled="0"/>
                  <a:tileRect/>
                </a:gradFill>
                <a:latin typeface="Verdana"/>
              </a:defRPr>
            </a:lvl1pPr>
          </a:lstStyle>
          <a:p>
            <a:r>
              <a:rPr lang="en-US" smtClean="0"/>
              <a:t>Click to edit Master title style</a:t>
            </a:r>
            <a:endParaRPr lang="en-US" dirty="0"/>
          </a:p>
        </p:txBody>
      </p:sp>
      <p:sp>
        <p:nvSpPr>
          <p:cNvPr id="8" name="Slide Number Placeholder 1"/>
          <p:cNvSpPr>
            <a:spLocks noGrp="1"/>
          </p:cNvSpPr>
          <p:nvPr>
            <p:ph type="sldNum" sz="quarter" idx="11"/>
          </p:nvPr>
        </p:nvSpPr>
        <p:spPr>
          <a:xfrm>
            <a:off x="4254104" y="6240464"/>
            <a:ext cx="635794" cy="401637"/>
          </a:xfrm>
          <a:prstGeom prst="rect">
            <a:avLst/>
          </a:prstGeom>
        </p:spPr>
        <p:txBody>
          <a:bodyPr/>
          <a:lstStyle>
            <a:lvl1pPr eaLnBrk="0" hangingPunct="0">
              <a:defRPr/>
            </a:lvl1pPr>
          </a:lstStyle>
          <a:p>
            <a:pPr fontAlgn="base">
              <a:spcBef>
                <a:spcPct val="0"/>
              </a:spcBef>
              <a:spcAft>
                <a:spcPct val="0"/>
              </a:spcAft>
              <a:defRPr/>
            </a:pPr>
            <a:fld id="{164CFBD1-CDF7-411C-A76C-E4BEB1FE2F62}" type="slidenum">
              <a:rPr lang="en-US" sz="3200">
                <a:solidFill>
                  <a:srgbClr val="000000"/>
                </a:solidFill>
                <a:latin typeface="Verdana" pitchFamily="34" charset="0"/>
                <a:cs typeface="Arial" pitchFamily="34" charset="0"/>
              </a:rPr>
              <a:pPr fontAlgn="base">
                <a:spcBef>
                  <a:spcPct val="0"/>
                </a:spcBef>
                <a:spcAft>
                  <a:spcPct val="0"/>
                </a:spcAft>
                <a:defRPr/>
              </a:pPr>
              <a:t>‹#›</a:t>
            </a:fld>
            <a:endParaRPr lang="en-US" sz="3200" dirty="0">
              <a:solidFill>
                <a:srgbClr val="000000"/>
              </a:solidFill>
              <a:latin typeface="Verdana" pitchFamily="34" charset="0"/>
              <a:cs typeface="Arial" pitchFamily="34" charset="0"/>
            </a:endParaRPr>
          </a:p>
        </p:txBody>
      </p:sp>
      <p:sp>
        <p:nvSpPr>
          <p:cNvPr id="9" name="Footer Placeholder 2"/>
          <p:cNvSpPr>
            <a:spLocks noGrp="1"/>
          </p:cNvSpPr>
          <p:nvPr>
            <p:ph type="ftr" sz="quarter" idx="12"/>
          </p:nvPr>
        </p:nvSpPr>
        <p:spPr>
          <a:xfrm>
            <a:off x="2614613" y="6161088"/>
            <a:ext cx="3914775" cy="227012"/>
          </a:xfrm>
          <a:prstGeom prst="rect">
            <a:avLst/>
          </a:prstGeom>
        </p:spPr>
        <p:txBody>
          <a:bodyPr/>
          <a:lstStyle>
            <a:lvl1pPr eaLnBrk="0" hangingPunct="0">
              <a:defRPr/>
            </a:lvl1pPr>
          </a:lstStyle>
          <a:p>
            <a:pPr fontAlgn="base">
              <a:spcBef>
                <a:spcPct val="0"/>
              </a:spcBef>
              <a:spcAft>
                <a:spcPct val="0"/>
              </a:spcAft>
              <a:defRPr/>
            </a:pPr>
            <a:r>
              <a:rPr lang="en-GB" sz="3200">
                <a:solidFill>
                  <a:srgbClr val="000000"/>
                </a:solidFill>
                <a:latin typeface="Verdana" pitchFamily="34" charset="0"/>
                <a:cs typeface="Arial" pitchFamily="34" charset="0"/>
              </a:rPr>
              <a:t>1st final version 26/06/2014</a:t>
            </a:r>
            <a:endParaRPr sz="3200" dirty="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1257734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lvl1pPr algn="ctr">
              <a:defRPr>
                <a:solidFill>
                  <a:srgbClr val="001965"/>
                </a:solidFill>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5"/>
          <p:cNvSpPr>
            <a:spLocks noGrp="1"/>
          </p:cNvSpPr>
          <p:nvPr>
            <p:ph type="sldNum" sz="quarter" idx="10"/>
          </p:nvPr>
        </p:nvSpPr>
        <p:spPr>
          <a:xfrm>
            <a:off x="5995987" y="6356351"/>
            <a:ext cx="2690813" cy="366713"/>
          </a:xfrm>
          <a:prstGeom prst="rect">
            <a:avLst/>
          </a:prstGeom>
        </p:spPr>
        <p:txBody>
          <a:bodyPr wrap="square" numCol="1" anchorCtr="0" compatLnSpc="1">
            <a:prstTxWarp prst="textNoShape">
              <a:avLst/>
            </a:prstTxWarp>
          </a:bodyPr>
          <a:lstStyle>
            <a:lvl1pPr eaLnBrk="0" hangingPunct="0">
              <a:defRPr sz="1200">
                <a:solidFill>
                  <a:srgbClr val="898989"/>
                </a:solidFill>
                <a:cs typeface="Arial" pitchFamily="34" charset="0"/>
              </a:defRPr>
            </a:lvl1pPr>
          </a:lstStyle>
          <a:p>
            <a:pPr fontAlgn="base">
              <a:spcBef>
                <a:spcPct val="0"/>
              </a:spcBef>
              <a:spcAft>
                <a:spcPct val="0"/>
              </a:spcAft>
              <a:defRPr/>
            </a:pPr>
            <a:r>
              <a:rPr lang="en-US" altLang="en-US">
                <a:latin typeface="Verdana" pitchFamily="34" charset="0"/>
              </a:rPr>
              <a:t>Version 1 24/06/2014</a:t>
            </a:r>
          </a:p>
        </p:txBody>
      </p:sp>
    </p:spTree>
    <p:extLst>
      <p:ext uri="{BB962C8B-B14F-4D97-AF65-F5344CB8AC3E}">
        <p14:creationId xmlns:p14="http://schemas.microsoft.com/office/powerpoint/2010/main" val="3295177755"/>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925" y="228602"/>
            <a:ext cx="8313738" cy="9493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15926" y="1270002"/>
            <a:ext cx="4079875"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1" y="1270002"/>
            <a:ext cx="4081463" cy="4392613"/>
          </a:xfrm>
        </p:spPr>
        <p:txBody>
          <a:bodyPr/>
          <a:lstStyle/>
          <a:p>
            <a:pPr lvl="0"/>
            <a:endParaRPr lang="en-GB" noProof="0"/>
          </a:p>
        </p:txBody>
      </p:sp>
      <p:sp>
        <p:nvSpPr>
          <p:cNvPr id="5" name="Date Placeholder 4"/>
          <p:cNvSpPr>
            <a:spLocks noGrp="1"/>
          </p:cNvSpPr>
          <p:nvPr>
            <p:ph type="dt" sz="half" idx="10"/>
          </p:nvPr>
        </p:nvSpPr>
        <p:spPr>
          <a:xfrm>
            <a:off x="1138238" y="6692900"/>
            <a:ext cx="1285875" cy="192088"/>
          </a:xfrm>
          <a:prstGeom prst="rect">
            <a:avLst/>
          </a:prstGeom>
        </p:spPr>
        <p:txBody>
          <a:bodyPr/>
          <a:lstStyle>
            <a:lvl1pPr eaLnBrk="0" hangingPunct="0">
              <a:defRPr/>
            </a:lvl1pPr>
          </a:lstStyle>
          <a:p>
            <a:pPr fontAlgn="base">
              <a:spcBef>
                <a:spcPct val="0"/>
              </a:spcBef>
              <a:spcAft>
                <a:spcPct val="0"/>
              </a:spcAft>
              <a:defRPr/>
            </a:pPr>
            <a:endParaRPr lang="en-GB" sz="3200">
              <a:solidFill>
                <a:srgbClr val="000000"/>
              </a:solidFill>
              <a:latin typeface="Verdana" pitchFamily="34" charset="0"/>
              <a:cs typeface="Arial" pitchFamily="34" charset="0"/>
            </a:endParaRPr>
          </a:p>
        </p:txBody>
      </p:sp>
      <p:sp>
        <p:nvSpPr>
          <p:cNvPr id="6" name="Footer Placeholder 5"/>
          <p:cNvSpPr>
            <a:spLocks noGrp="1"/>
          </p:cNvSpPr>
          <p:nvPr>
            <p:ph type="ftr" sz="quarter" idx="11"/>
          </p:nvPr>
        </p:nvSpPr>
        <p:spPr>
          <a:xfrm>
            <a:off x="2411016" y="6675438"/>
            <a:ext cx="4291013" cy="158750"/>
          </a:xfrm>
          <a:prstGeom prst="rect">
            <a:avLst/>
          </a:prstGeom>
        </p:spPr>
        <p:txBody>
          <a:bodyPr/>
          <a:lstStyle>
            <a:lvl1pPr eaLnBrk="0" hangingPunct="0">
              <a:defRPr/>
            </a:lvl1pPr>
          </a:lstStyle>
          <a:p>
            <a:pPr fontAlgn="base">
              <a:spcBef>
                <a:spcPct val="0"/>
              </a:spcBef>
              <a:spcAft>
                <a:spcPct val="0"/>
              </a:spcAft>
              <a:defRPr/>
            </a:pPr>
            <a:r>
              <a:rPr lang="en-GB" sz="3200">
                <a:solidFill>
                  <a:srgbClr val="000000"/>
                </a:solidFill>
                <a:latin typeface="Verdana" pitchFamily="34" charset="0"/>
                <a:cs typeface="Arial" pitchFamily="34" charset="0"/>
              </a:rPr>
              <a:t>1st final version 26/06/2014</a:t>
            </a:r>
          </a:p>
        </p:txBody>
      </p:sp>
      <p:sp>
        <p:nvSpPr>
          <p:cNvPr id="7" name="Slide Number Placeholder 6"/>
          <p:cNvSpPr>
            <a:spLocks noGrp="1"/>
          </p:cNvSpPr>
          <p:nvPr>
            <p:ph type="sldNum" sz="quarter" idx="12"/>
          </p:nvPr>
        </p:nvSpPr>
        <p:spPr>
          <a:xfrm>
            <a:off x="6715125" y="6694488"/>
            <a:ext cx="933450" cy="131762"/>
          </a:xfrm>
          <a:prstGeom prst="rect">
            <a:avLst/>
          </a:prstGeom>
        </p:spPr>
        <p:txBody>
          <a:bodyPr/>
          <a:lstStyle>
            <a:lvl1pPr eaLnBrk="0" hangingPunct="0">
              <a:defRPr/>
            </a:lvl1pPr>
          </a:lstStyle>
          <a:p>
            <a:pPr fontAlgn="base">
              <a:spcBef>
                <a:spcPct val="0"/>
              </a:spcBef>
              <a:spcAft>
                <a:spcPct val="0"/>
              </a:spcAft>
              <a:defRPr/>
            </a:pPr>
            <a:fld id="{DEFB495B-D5FE-4867-B993-EB9B3E86D3B6}" type="slidenum">
              <a:rPr lang="en-GB" sz="3200">
                <a:solidFill>
                  <a:srgbClr val="000000"/>
                </a:solidFill>
                <a:latin typeface="Verdana" pitchFamily="34" charset="0"/>
                <a:cs typeface="Arial" pitchFamily="34" charset="0"/>
              </a:rPr>
              <a:pPr fontAlgn="base">
                <a:spcBef>
                  <a:spcPct val="0"/>
                </a:spcBef>
                <a:spcAft>
                  <a:spcPct val="0"/>
                </a:spcAft>
                <a:defRPr/>
              </a:pPr>
              <a:t>‹#›</a:t>
            </a:fld>
            <a:endParaRPr lang="en-GB"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6925946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 placeholders">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8"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1"/>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FB5256BD-FE9B-40A7-A18D-36F0613AFD64}"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36321868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8" name="Rectangle 3"/>
          <p:cNvSpPr>
            <a:spLocks noGrp="1" noChangeArrowheads="1"/>
          </p:cNvSpPr>
          <p:nvPr>
            <p:ph type="subTitle" idx="14"/>
          </p:nvPr>
        </p:nvSpPr>
        <p:spPr>
          <a:xfrm>
            <a:off x="316800" y="514567"/>
            <a:ext cx="8510400" cy="171520"/>
          </a:xfrm>
          <a:extLst>
            <a:ext uri="{909E8E84-426E-40DD-AFC4-6F175D3DCCD1}">
              <a14:hiddenFill xmlns:a14="http://schemas.microsoft.com/office/drawing/2010/main">
                <a:solidFill>
                  <a:schemeClr val="accent1"/>
                </a:solidFill>
              </a14:hiddenFill>
            </a:ext>
          </a:extLst>
        </p:spPr>
        <p:txBody>
          <a:bodyPr wrap="none" lIns="18000" anchor="ctr">
            <a:noAutofit/>
          </a:bodyPr>
          <a:lstStyle>
            <a:lvl1pPr marL="0" indent="0" algn="l">
              <a:buFontTx/>
              <a:buNone/>
              <a:defRPr sz="1467" baseline="0"/>
            </a:lvl1pPr>
          </a:lstStyle>
          <a:p>
            <a:pPr lvl="0"/>
            <a:r>
              <a:rPr lang="en-US" noProof="0" smtClean="0"/>
              <a:t>Click to edit Master subtitle style</a:t>
            </a:r>
            <a:endParaRPr lang="en-GB" noProof="0" dirty="0" smtClean="0"/>
          </a:p>
        </p:txBody>
      </p:sp>
      <p:sp>
        <p:nvSpPr>
          <p:cNvPr id="10"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6AECFD3A-0014-465E-AEB7-AE1B59B88EFA}"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559036316"/>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8" name="Rectangle 3"/>
          <p:cNvSpPr>
            <a:spLocks noGrp="1" noChangeArrowheads="1"/>
          </p:cNvSpPr>
          <p:nvPr>
            <p:ph type="subTitle" idx="14"/>
          </p:nvPr>
        </p:nvSpPr>
        <p:spPr>
          <a:xfrm>
            <a:off x="316800" y="1209111"/>
            <a:ext cx="85104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467" baseline="0"/>
            </a:lvl1pPr>
          </a:lstStyle>
          <a:p>
            <a:pPr lvl="0"/>
            <a:r>
              <a:rPr lang="en-US" noProof="0" smtClean="0"/>
              <a:t>Click to edit Master subtitle style</a:t>
            </a:r>
            <a:endParaRPr lang="en-GB" noProof="0" dirty="0" smtClean="0"/>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013C4090-5C3D-46D5-85EE-C58EB58DE72C}"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501681796"/>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2" name="Title 1"/>
          <p:cNvSpPr>
            <a:spLocks noGrp="1"/>
          </p:cNvSpPr>
          <p:nvPr>
            <p:ph type="title"/>
          </p:nvPr>
        </p:nvSpPr>
        <p:spPr>
          <a:xfrm>
            <a:off x="318821" y="687228"/>
            <a:ext cx="6692499" cy="5006607"/>
          </a:xfrm>
        </p:spPr>
        <p:txBody>
          <a:bodyPr tIns="57600" anchor="t"/>
          <a:lstStyle>
            <a:lvl1pPr>
              <a:lnSpc>
                <a:spcPct val="90000"/>
              </a:lnSpc>
              <a:defRPr sz="8000" spc="-2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67E95463-2176-47E3-A164-C9C8BDB65BB1}"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73152237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47D14-8494-4ACC-A567-8122CA1F96C5}"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87773-7AE8-447C-8894-F722CFCF6986}" type="slidenum">
              <a:rPr lang="en-US" smtClean="0"/>
              <a:t>‹#›</a:t>
            </a:fld>
            <a:endParaRPr lang="en-US"/>
          </a:p>
        </p:txBody>
      </p:sp>
    </p:spTree>
    <p:extLst>
      <p:ext uri="{BB962C8B-B14F-4D97-AF65-F5344CB8AC3E}">
        <p14:creationId xmlns:p14="http://schemas.microsoft.com/office/powerpoint/2010/main" val="4061178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4" name="Content Placeholder 2"/>
          <p:cNvSpPr>
            <a:spLocks noGrp="1"/>
          </p:cNvSpPr>
          <p:nvPr>
            <p:ph idx="1"/>
          </p:nvPr>
        </p:nvSpPr>
        <p:spPr>
          <a:xfrm>
            <a:off x="316800" y="1749632"/>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5" name="Content Placeholder 2"/>
          <p:cNvSpPr>
            <a:spLocks noGrp="1"/>
          </p:cNvSpPr>
          <p:nvPr>
            <p:ph idx="25"/>
          </p:nvPr>
        </p:nvSpPr>
        <p:spPr>
          <a:xfrm>
            <a:off x="316800" y="3831307"/>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26"/>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AC9A29BC-23F3-4C45-A799-F02F3C53AA48}"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815661575"/>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2"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7" name="Content Placeholder 2"/>
          <p:cNvSpPr>
            <a:spLocks noGrp="1"/>
          </p:cNvSpPr>
          <p:nvPr>
            <p:ph idx="1"/>
          </p:nvPr>
        </p:nvSpPr>
        <p:spPr>
          <a:xfrm>
            <a:off x="316801" y="1749631"/>
            <a:ext cx="2623250"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8" name="Content Placeholder 2"/>
          <p:cNvSpPr>
            <a:spLocks noGrp="1"/>
          </p:cNvSpPr>
          <p:nvPr>
            <p:ph idx="10"/>
          </p:nvPr>
        </p:nvSpPr>
        <p:spPr>
          <a:xfrm>
            <a:off x="3260376" y="1749631"/>
            <a:ext cx="2623250"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Content Placeholder 2"/>
          <p:cNvSpPr>
            <a:spLocks noGrp="1"/>
          </p:cNvSpPr>
          <p:nvPr>
            <p:ph idx="11"/>
          </p:nvPr>
        </p:nvSpPr>
        <p:spPr>
          <a:xfrm>
            <a:off x="6203950" y="1749631"/>
            <a:ext cx="2623250"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Rectangle 23"/>
          <p:cNvSpPr>
            <a:spLocks noGrp="1" noChangeArrowheads="1"/>
          </p:cNvSpPr>
          <p:nvPr>
            <p:ph type="sldNum" sz="quarter" idx="12"/>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6E13329A-2EBF-4685-A3D6-6FDC02DC78B0}"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82752598"/>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37" name="Content Placeholder 2"/>
          <p:cNvSpPr>
            <a:spLocks noGrp="1"/>
          </p:cNvSpPr>
          <p:nvPr>
            <p:ph idx="1"/>
          </p:nvPr>
        </p:nvSpPr>
        <p:spPr>
          <a:xfrm>
            <a:off x="316801" y="1749631"/>
            <a:ext cx="188823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0"/>
          </p:nvPr>
        </p:nvSpPr>
        <p:spPr>
          <a:xfrm>
            <a:off x="2521838" y="1749631"/>
            <a:ext cx="188823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1"/>
          </p:nvPr>
        </p:nvSpPr>
        <p:spPr>
          <a:xfrm>
            <a:off x="4726875" y="1749631"/>
            <a:ext cx="188823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0" name="Content Placeholder 2"/>
          <p:cNvSpPr>
            <a:spLocks noGrp="1"/>
          </p:cNvSpPr>
          <p:nvPr>
            <p:ph idx="12"/>
          </p:nvPr>
        </p:nvSpPr>
        <p:spPr>
          <a:xfrm>
            <a:off x="6938964" y="1749631"/>
            <a:ext cx="188823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Rectangle 23"/>
          <p:cNvSpPr>
            <a:spLocks noGrp="1" noChangeArrowheads="1"/>
          </p:cNvSpPr>
          <p:nvPr>
            <p:ph type="sldNum" sz="quarter" idx="13"/>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6D93E307-04DB-43D5-857A-FD058B9B5D55}"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944358876"/>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10" name="Content Placeholder 2"/>
          <p:cNvSpPr>
            <a:spLocks noGrp="1"/>
          </p:cNvSpPr>
          <p:nvPr>
            <p:ph idx="10"/>
          </p:nvPr>
        </p:nvSpPr>
        <p:spPr>
          <a:xfrm>
            <a:off x="4730400" y="1749632"/>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idx="26"/>
          </p:nvPr>
        </p:nvSpPr>
        <p:spPr>
          <a:xfrm>
            <a:off x="316801" y="1749632"/>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Content Placeholder 2"/>
          <p:cNvSpPr>
            <a:spLocks noGrp="1"/>
          </p:cNvSpPr>
          <p:nvPr>
            <p:ph idx="27"/>
          </p:nvPr>
        </p:nvSpPr>
        <p:spPr>
          <a:xfrm>
            <a:off x="4729512" y="3831308"/>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2"/>
          <p:cNvSpPr>
            <a:spLocks noGrp="1"/>
          </p:cNvSpPr>
          <p:nvPr>
            <p:ph idx="28"/>
          </p:nvPr>
        </p:nvSpPr>
        <p:spPr>
          <a:xfrm>
            <a:off x="315913" y="3831308"/>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Rectangle 23"/>
          <p:cNvSpPr>
            <a:spLocks noGrp="1" noChangeArrowheads="1"/>
          </p:cNvSpPr>
          <p:nvPr>
            <p:ph type="sldNum" sz="quarter" idx="29"/>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4FB31D05-AA94-4A34-8547-F28F83AD6D34}"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027568845"/>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2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33" name="Content Placeholder 2"/>
          <p:cNvSpPr>
            <a:spLocks noGrp="1"/>
          </p:cNvSpPr>
          <p:nvPr>
            <p:ph idx="1"/>
          </p:nvPr>
        </p:nvSpPr>
        <p:spPr>
          <a:xfrm>
            <a:off x="316801" y="1749632"/>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4" name="Content Placeholder 2"/>
          <p:cNvSpPr>
            <a:spLocks noGrp="1"/>
          </p:cNvSpPr>
          <p:nvPr>
            <p:ph idx="10"/>
          </p:nvPr>
        </p:nvSpPr>
        <p:spPr>
          <a:xfrm>
            <a:off x="3260376" y="1749632"/>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5" name="Content Placeholder 2"/>
          <p:cNvSpPr>
            <a:spLocks noGrp="1"/>
          </p:cNvSpPr>
          <p:nvPr>
            <p:ph idx="11"/>
          </p:nvPr>
        </p:nvSpPr>
        <p:spPr>
          <a:xfrm>
            <a:off x="6203950" y="1749632"/>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2"/>
          </p:nvPr>
        </p:nvSpPr>
        <p:spPr>
          <a:xfrm>
            <a:off x="316801" y="3831308"/>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3"/>
          </p:nvPr>
        </p:nvSpPr>
        <p:spPr>
          <a:xfrm>
            <a:off x="3260376" y="3831308"/>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4"/>
          </p:nvPr>
        </p:nvSpPr>
        <p:spPr>
          <a:xfrm>
            <a:off x="6203950" y="3831308"/>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57E6E2DC-70EE-463B-BF27-D98CF9D236B9}"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012431705"/>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 name="Slide Number Placeholder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solidFill>
                  <a:srgbClr val="FFFFFF"/>
                </a:solidFill>
              </a:defRPr>
            </a:lvl1pPr>
          </a:lstStyle>
          <a:p>
            <a:pPr fontAlgn="base">
              <a:spcBef>
                <a:spcPct val="0"/>
              </a:spcBef>
              <a:spcAft>
                <a:spcPct val="0"/>
              </a:spcAft>
              <a:defRPr/>
            </a:pPr>
            <a:fld id="{0F2A1818-FACE-485D-A32E-1E1C9EA503AF}" type="slidenum">
              <a:rPr lang="en-GB" altLang="en-US" sz="3200">
                <a:latin typeface="Verdana" pitchFamily="34" charset="0"/>
                <a:cs typeface="Arial" pitchFamily="34" charset="0"/>
              </a:rPr>
              <a:pPr fontAlgn="base">
                <a:spcBef>
                  <a:spcPct val="0"/>
                </a:spcBef>
                <a:spcAft>
                  <a:spcPct val="0"/>
                </a:spcAft>
                <a:defRPr/>
              </a:pPr>
              <a:t>‹#›</a:t>
            </a:fld>
            <a:endParaRPr lang="en-GB" altLang="en-US" sz="3200">
              <a:latin typeface="Verdana" pitchFamily="34" charset="0"/>
              <a:cs typeface="Arial" pitchFamily="34" charset="0"/>
            </a:endParaRPr>
          </a:p>
        </p:txBody>
      </p:sp>
    </p:spTree>
    <p:extLst>
      <p:ext uri="{BB962C8B-B14F-4D97-AF65-F5344CB8AC3E}">
        <p14:creationId xmlns:p14="http://schemas.microsoft.com/office/powerpoint/2010/main" val="1672823291"/>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9" name="Picture Placeholder 8"/>
          <p:cNvSpPr>
            <a:spLocks noGrp="1"/>
          </p:cNvSpPr>
          <p:nvPr>
            <p:ph type="pic" sz="quarter" idx="14"/>
          </p:nvPr>
        </p:nvSpPr>
        <p:spPr>
          <a:xfrm>
            <a:off x="0" y="1"/>
            <a:ext cx="9144000" cy="3531909"/>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8" name="Content Placeholder 2"/>
          <p:cNvSpPr>
            <a:spLocks noGrp="1"/>
          </p:cNvSpPr>
          <p:nvPr>
            <p:ph idx="25"/>
          </p:nvPr>
        </p:nvSpPr>
        <p:spPr>
          <a:xfrm>
            <a:off x="316800" y="3831307"/>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5" name="Slide Number Placeholder 23"/>
          <p:cNvSpPr>
            <a:spLocks noGrp="1" noChangeArrowheads="1"/>
          </p:cNvSpPr>
          <p:nvPr>
            <p:ph type="sldNum" sz="quarter" idx="26"/>
          </p:nvPr>
        </p:nvSpPr>
        <p:spPr>
          <a:xfrm>
            <a:off x="8515350" y="139700"/>
            <a:ext cx="310754" cy="134938"/>
          </a:xfrm>
          <a:prstGeom prst="rect">
            <a:avLst/>
          </a:prstGeom>
        </p:spPr>
        <p:txBody>
          <a:bodyPr/>
          <a:lstStyle>
            <a:lvl1pPr eaLnBrk="0" hangingPunct="0">
              <a:defRPr>
                <a:solidFill>
                  <a:srgbClr val="FFFFFF"/>
                </a:solidFill>
              </a:defRPr>
            </a:lvl1pPr>
          </a:lstStyle>
          <a:p>
            <a:pPr fontAlgn="base">
              <a:spcBef>
                <a:spcPct val="0"/>
              </a:spcBef>
              <a:spcAft>
                <a:spcPct val="0"/>
              </a:spcAft>
              <a:defRPr/>
            </a:pPr>
            <a:fld id="{97436017-C190-4D87-B39C-6B6D15205882}" type="slidenum">
              <a:rPr lang="en-GB" altLang="en-US" sz="3200">
                <a:latin typeface="Verdana" pitchFamily="34" charset="0"/>
                <a:cs typeface="Arial" pitchFamily="34" charset="0"/>
              </a:rPr>
              <a:pPr fontAlgn="base">
                <a:spcBef>
                  <a:spcPct val="0"/>
                </a:spcBef>
                <a:spcAft>
                  <a:spcPct val="0"/>
                </a:spcAft>
                <a:defRPr/>
              </a:pPr>
              <a:t>‹#›</a:t>
            </a:fld>
            <a:endParaRPr lang="en-GB" altLang="en-US" sz="3200">
              <a:latin typeface="Verdana" pitchFamily="34" charset="0"/>
              <a:cs typeface="Arial" pitchFamily="34" charset="0"/>
            </a:endParaRPr>
          </a:p>
        </p:txBody>
      </p:sp>
    </p:spTree>
    <p:extLst>
      <p:ext uri="{BB962C8B-B14F-4D97-AF65-F5344CB8AC3E}">
        <p14:creationId xmlns:p14="http://schemas.microsoft.com/office/powerpoint/2010/main" val="3970522109"/>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9" name="Picture Placeholder 8"/>
          <p:cNvSpPr>
            <a:spLocks noGrp="1"/>
          </p:cNvSpPr>
          <p:nvPr>
            <p:ph type="pic" sz="quarter" idx="14"/>
          </p:nvPr>
        </p:nvSpPr>
        <p:spPr>
          <a:xfrm>
            <a:off x="0" y="1749633"/>
            <a:ext cx="9144000" cy="3941051"/>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353E0B7C-38E6-4697-808E-BB2D452AFBA9}"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233146010"/>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570810" y="6426200"/>
            <a:ext cx="3496865"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5" name="Title 1"/>
          <p:cNvSpPr>
            <a:spLocks noGrp="1"/>
          </p:cNvSpPr>
          <p:nvPr>
            <p:ph type="title"/>
          </p:nvPr>
        </p:nvSpPr>
        <p:spPr>
          <a:xfrm>
            <a:off x="4873446" y="687228"/>
            <a:ext cx="3953755" cy="521883"/>
          </a:xfrm>
        </p:spPr>
        <p:txBody>
          <a:bodyPr/>
          <a:lstStyle>
            <a:lvl1pPr>
              <a:defRPr sz="3200"/>
            </a:lvl1pPr>
          </a:lstStyle>
          <a:p>
            <a:r>
              <a:rPr lang="en-US" noProof="0" smtClean="0"/>
              <a:t>Click to edit Master title style</a:t>
            </a:r>
            <a:endParaRPr lang="en-GB" noProof="0" dirty="0"/>
          </a:p>
        </p:txBody>
      </p:sp>
      <p:sp>
        <p:nvSpPr>
          <p:cNvPr id="14" name="Content Placeholder 2"/>
          <p:cNvSpPr>
            <a:spLocks noGrp="1"/>
          </p:cNvSpPr>
          <p:nvPr>
            <p:ph idx="11"/>
          </p:nvPr>
        </p:nvSpPr>
        <p:spPr>
          <a:xfrm>
            <a:off x="4873446" y="1749631"/>
            <a:ext cx="3953755" cy="3941052"/>
          </a:xfrm>
        </p:spPr>
        <p:txBody>
          <a:bodyPr>
            <a:normAutofit/>
          </a:bodyPr>
          <a:lstStyle>
            <a:lvl1pPr>
              <a:buClr>
                <a:schemeClr val="accent1"/>
              </a:buClr>
              <a:defRPr sz="2400">
                <a:solidFill>
                  <a:schemeClr val="accent2"/>
                </a:solidFill>
              </a:defRPr>
            </a:lvl1pPr>
            <a:lvl2pPr>
              <a:buClr>
                <a:schemeClr val="tx2"/>
              </a:buClr>
              <a:defRPr sz="2133">
                <a:solidFill>
                  <a:schemeClr val="accent2"/>
                </a:solidFill>
              </a:defRPr>
            </a:lvl2pPr>
            <a:lvl3pPr>
              <a:buClr>
                <a:schemeClr val="accent5"/>
              </a:buClr>
              <a:defRPr sz="1867">
                <a:solidFill>
                  <a:schemeClr val="accent2"/>
                </a:solidFill>
              </a:defRPr>
            </a:lvl3pPr>
            <a:lvl4pPr>
              <a:buClr>
                <a:schemeClr val="accent3"/>
              </a:buClr>
              <a:defRPr sz="1600">
                <a:solidFill>
                  <a:schemeClr val="accent2"/>
                </a:solidFill>
              </a:defRPr>
            </a:lvl4pPr>
            <a:lvl5pPr>
              <a:buClr>
                <a:srgbClr val="001423"/>
              </a:buClr>
              <a:defRPr sz="1467">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741EB6FD-875E-4896-AECA-9D437236BD7B}"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687118746"/>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0" name="Picture Placeholder 8"/>
          <p:cNvSpPr>
            <a:spLocks noGrp="1"/>
          </p:cNvSpPr>
          <p:nvPr>
            <p:ph type="pic" sz="quarter" idx="14"/>
          </p:nvPr>
        </p:nvSpPr>
        <p:spPr>
          <a:xfrm>
            <a:off x="316800" y="1749633"/>
            <a:ext cx="8510400" cy="3941051"/>
          </a:xfrm>
          <a:prstGeom prst="roundRect">
            <a:avLst>
              <a:gd name="adj" fmla="val 4683"/>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B7A9DFC0-46AA-4965-A428-861A22396F2E}"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53183075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47D14-8494-4ACC-A567-8122CA1F96C5}"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87773-7AE8-447C-8894-F722CFCF6986}" type="slidenum">
              <a:rPr lang="en-US" smtClean="0"/>
              <a:t>‹#›</a:t>
            </a:fld>
            <a:endParaRPr lang="en-US"/>
          </a:p>
        </p:txBody>
      </p:sp>
    </p:spTree>
    <p:extLst>
      <p:ext uri="{BB962C8B-B14F-4D97-AF65-F5344CB8AC3E}">
        <p14:creationId xmlns:p14="http://schemas.microsoft.com/office/powerpoint/2010/main" val="35484482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2BD2B8D3-715E-4FA0-A146-D48C266C54C9}"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590359323"/>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2" name="Content Placeholder 2"/>
          <p:cNvSpPr>
            <a:spLocks noGrp="1"/>
          </p:cNvSpPr>
          <p:nvPr>
            <p:ph idx="18"/>
          </p:nvPr>
        </p:nvSpPr>
        <p:spPr>
          <a:xfrm>
            <a:off x="318821"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3" y="1749633"/>
            <a:ext cx="2624927" cy="3941051"/>
          </a:xfrm>
          <a:prstGeom prst="roundRect">
            <a:avLst>
              <a:gd name="adj" fmla="val 4084"/>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7" name="Rectangle 23"/>
          <p:cNvSpPr>
            <a:spLocks noGrp="1" noChangeArrowheads="1"/>
          </p:cNvSpPr>
          <p:nvPr>
            <p:ph type="sldNum" sz="quarter" idx="19"/>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17174E4B-5C6E-415D-8038-49AF2C1530DB}"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612439395"/>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2"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4" name="Content Placeholder 2"/>
          <p:cNvSpPr>
            <a:spLocks noGrp="1"/>
          </p:cNvSpPr>
          <p:nvPr>
            <p:ph idx="18"/>
          </p:nvPr>
        </p:nvSpPr>
        <p:spPr>
          <a:xfrm>
            <a:off x="318822"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6" name="Rectangle 23"/>
          <p:cNvSpPr>
            <a:spLocks noGrp="1" noChangeArrowheads="1"/>
          </p:cNvSpPr>
          <p:nvPr>
            <p:ph type="sldNum" sz="quarter" idx="28"/>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9B9710B7-05AA-4E09-8E33-BAC5C176F4EF}"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554835074"/>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7" name="Content Placeholder 2"/>
          <p:cNvSpPr>
            <a:spLocks noGrp="1"/>
          </p:cNvSpPr>
          <p:nvPr>
            <p:ph idx="18"/>
          </p:nvPr>
        </p:nvSpPr>
        <p:spPr>
          <a:xfrm>
            <a:off x="318822"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30"/>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7" name="Rectangle 23"/>
          <p:cNvSpPr>
            <a:spLocks noGrp="1" noChangeArrowheads="1"/>
          </p:cNvSpPr>
          <p:nvPr>
            <p:ph type="sldNum" sz="quarter" idx="29"/>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395EC739-8FC0-4A63-8DC9-8294D058C738}"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4249001398"/>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5"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30"/>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1" name="Picture Placeholder 8"/>
          <p:cNvSpPr>
            <a:spLocks noGrp="1"/>
          </p:cNvSpPr>
          <p:nvPr>
            <p:ph type="pic" sz="quarter" idx="29"/>
          </p:nvPr>
        </p:nvSpPr>
        <p:spPr>
          <a:xfrm>
            <a:off x="2521837" y="1749630"/>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2" name="Picture Placeholder 8"/>
          <p:cNvSpPr>
            <a:spLocks noGrp="1"/>
          </p:cNvSpPr>
          <p:nvPr>
            <p:ph type="pic" sz="quarter" idx="30"/>
          </p:nvPr>
        </p:nvSpPr>
        <p:spPr>
          <a:xfrm>
            <a:off x="316800" y="1749630"/>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8" name="Rectangle 23"/>
          <p:cNvSpPr>
            <a:spLocks noGrp="1" noChangeArrowheads="1"/>
          </p:cNvSpPr>
          <p:nvPr>
            <p:ph type="sldNum" sz="quarter" idx="31"/>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EC28EE14-4786-4596-800E-32F4ABF34C79}"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79265478"/>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4" name="Content Placeholder 2"/>
          <p:cNvSpPr>
            <a:spLocks noGrp="1"/>
          </p:cNvSpPr>
          <p:nvPr>
            <p:ph idx="23"/>
          </p:nvPr>
        </p:nvSpPr>
        <p:spPr>
          <a:xfrm>
            <a:off x="318821"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746570"/>
            <a:ext cx="5258820" cy="3944113"/>
          </a:xfrm>
          <a:solidFill>
            <a:schemeClr val="accent6"/>
          </a:solidFill>
          <a:effectLst/>
        </p:spPr>
        <p:txBody>
          <a:bodyPr rtlCol="0" anchor="ctr">
            <a:normAutofit/>
          </a:bodyPr>
          <a:lstStyle>
            <a:lvl1pPr marL="0" indent="0" algn="ctr">
              <a:buNone/>
              <a:defRPr sz="933">
                <a:solidFill>
                  <a:schemeClr val="bg1"/>
                </a:solidFill>
              </a:defRPr>
            </a:lvl1pPr>
          </a:lstStyle>
          <a:p>
            <a:pPr lvl="0"/>
            <a:r>
              <a:rPr lang="en-US" noProof="0" smtClean="0"/>
              <a:t>Click icon to add media</a:t>
            </a:r>
            <a:endParaRPr lang="en-GB" noProof="0"/>
          </a:p>
        </p:txBody>
      </p:sp>
      <p:sp>
        <p:nvSpPr>
          <p:cNvPr id="16"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6" name="Rectangle 23"/>
          <p:cNvSpPr>
            <a:spLocks noGrp="1" noChangeArrowheads="1"/>
          </p:cNvSpPr>
          <p:nvPr>
            <p:ph type="sldNum" sz="quarter" idx="24"/>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57BEB4A6-5E69-4A9A-BBD3-F515CF0863A5}"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616911143"/>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0" name="Media Placeholder 8"/>
          <p:cNvSpPr>
            <a:spLocks noGrp="1"/>
          </p:cNvSpPr>
          <p:nvPr>
            <p:ph type="media" sz="quarter" idx="15"/>
          </p:nvPr>
        </p:nvSpPr>
        <p:spPr>
          <a:xfrm>
            <a:off x="4891539" y="1746570"/>
            <a:ext cx="3945406" cy="3944113"/>
          </a:xfrm>
          <a:solidFill>
            <a:schemeClr val="accent6"/>
          </a:solidFill>
          <a:effectLst/>
        </p:spPr>
        <p:txBody>
          <a:bodyPr rtlCol="0" anchor="ctr">
            <a:normAutofit/>
          </a:bodyPr>
          <a:lstStyle>
            <a:lvl1pPr marL="0" indent="0" algn="ctr">
              <a:buNone/>
              <a:defRPr sz="933"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2" y="1749631"/>
            <a:ext cx="4251592"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6" name="Rectangle 23"/>
          <p:cNvSpPr>
            <a:spLocks noGrp="1" noChangeArrowheads="1"/>
          </p:cNvSpPr>
          <p:nvPr>
            <p:ph type="sldNum" sz="quarter" idx="25"/>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97B11394-FFBF-41B7-A2F0-146FF8287B9E}"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691184132"/>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1"/>
            <a:ext cx="9144000" cy="6857999"/>
          </a:xfrm>
          <a:solidFill>
            <a:schemeClr val="accent6"/>
          </a:solidFill>
          <a:effectLst/>
        </p:spPr>
        <p:txBody>
          <a:bodyPr rtlCol="0" anchor="ctr">
            <a:normAutofit/>
          </a:bodyPr>
          <a:lstStyle>
            <a:lvl1pPr marL="0" indent="0" algn="ctr">
              <a:buNone/>
              <a:defRPr sz="933">
                <a:solidFill>
                  <a:schemeClr val="bg1"/>
                </a:solidFill>
              </a:defRPr>
            </a:lvl1pPr>
          </a:lstStyle>
          <a:p>
            <a:pPr lvl="0"/>
            <a:r>
              <a:rPr lang="en-US" noProof="0" smtClean="0"/>
              <a:t>Click icon to add media</a:t>
            </a:r>
            <a:endParaRPr lang="en-GB" noProof="0"/>
          </a:p>
        </p:txBody>
      </p:sp>
      <p:sp>
        <p:nvSpPr>
          <p:cNvPr id="3" name="Slide Number Placeholder 23"/>
          <p:cNvSpPr>
            <a:spLocks noGrp="1" noChangeArrowheads="1"/>
          </p:cNvSpPr>
          <p:nvPr>
            <p:ph type="sldNum" sz="quarter" idx="19"/>
          </p:nvPr>
        </p:nvSpPr>
        <p:spPr>
          <a:xfrm>
            <a:off x="8515350" y="139700"/>
            <a:ext cx="310754" cy="134938"/>
          </a:xfrm>
          <a:prstGeom prst="rect">
            <a:avLst/>
          </a:prstGeom>
        </p:spPr>
        <p:txBody>
          <a:bodyPr/>
          <a:lstStyle>
            <a:lvl1pPr eaLnBrk="0" hangingPunct="0">
              <a:defRPr>
                <a:solidFill>
                  <a:srgbClr val="FFFFFF"/>
                </a:solidFill>
              </a:defRPr>
            </a:lvl1pPr>
          </a:lstStyle>
          <a:p>
            <a:pPr fontAlgn="base">
              <a:spcBef>
                <a:spcPct val="0"/>
              </a:spcBef>
              <a:spcAft>
                <a:spcPct val="0"/>
              </a:spcAft>
              <a:defRPr/>
            </a:pPr>
            <a:fld id="{3B2D1812-E063-4BDD-B321-CE04E11ECA7B}" type="slidenum">
              <a:rPr lang="en-GB" altLang="en-US" sz="3200">
                <a:latin typeface="Verdana" pitchFamily="34" charset="0"/>
                <a:cs typeface="Arial" pitchFamily="34" charset="0"/>
              </a:rPr>
              <a:pPr fontAlgn="base">
                <a:spcBef>
                  <a:spcPct val="0"/>
                </a:spcBef>
                <a:spcAft>
                  <a:spcPct val="0"/>
                </a:spcAft>
                <a:defRPr/>
              </a:pPr>
              <a:t>‹#›</a:t>
            </a:fld>
            <a:endParaRPr lang="en-GB" altLang="en-US" sz="3200">
              <a:latin typeface="Verdana" pitchFamily="34" charset="0"/>
              <a:cs typeface="Arial" pitchFamily="34" charset="0"/>
            </a:endParaRPr>
          </a:p>
        </p:txBody>
      </p:sp>
    </p:spTree>
    <p:extLst>
      <p:ext uri="{BB962C8B-B14F-4D97-AF65-F5344CB8AC3E}">
        <p14:creationId xmlns:p14="http://schemas.microsoft.com/office/powerpoint/2010/main" val="4044328076"/>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2" name="Rectangle 1"/>
          <p:cNvSpPr/>
          <p:nvPr userDrawn="1"/>
        </p:nvSpPr>
        <p:spPr bwMode="auto">
          <a:xfrm>
            <a:off x="317898" y="412750"/>
            <a:ext cx="8508206" cy="5278438"/>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96000" tIns="96000" rIns="96000" bIns="96000" anchor="ctr"/>
          <a:lstStyle/>
          <a:p>
            <a:pPr algn="ctr" defTabSz="1625559" fontAlgn="base">
              <a:spcBef>
                <a:spcPct val="50000"/>
              </a:spcBef>
              <a:spcAft>
                <a:spcPct val="0"/>
              </a:spcAft>
              <a:defRPr/>
            </a:pPr>
            <a:endParaRPr lang="en-GB" sz="3200" b="1">
              <a:solidFill>
                <a:srgbClr val="001965"/>
              </a:solidFill>
              <a:latin typeface="Verdana" pitchFamily="34" charset="0"/>
              <a:ea typeface="MS PGothic" panose="020B0600070205080204" pitchFamily="34" charset="-128"/>
            </a:endParaRPr>
          </a:p>
        </p:txBody>
      </p:sp>
      <p:sp>
        <p:nvSpPr>
          <p:cNvPr id="3" name="Title 6"/>
          <p:cNvSpPr txBox="1">
            <a:spLocks/>
          </p:cNvSpPr>
          <p:nvPr userDrawn="1"/>
        </p:nvSpPr>
        <p:spPr bwMode="auto">
          <a:xfrm>
            <a:off x="319088" y="769938"/>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sz="3200" dirty="0" smtClean="0"/>
              <a:t>Title</a:t>
            </a:r>
            <a:endParaRPr lang="en-GB" sz="3200" dirty="0"/>
          </a:p>
        </p:txBody>
      </p:sp>
      <p:sp>
        <p:nvSpPr>
          <p:cNvPr id="4" name="TextBox 11"/>
          <p:cNvSpPr txBox="1">
            <a:spLocks noChangeArrowheads="1"/>
          </p:cNvSpPr>
          <p:nvPr userDrawn="1"/>
        </p:nvSpPr>
        <p:spPr bwMode="auto">
          <a:xfrm>
            <a:off x="2749153" y="3365500"/>
            <a:ext cx="36325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fontAlgn="base">
              <a:spcBef>
                <a:spcPct val="0"/>
              </a:spcBef>
              <a:spcAft>
                <a:spcPct val="0"/>
              </a:spcAft>
              <a:defRPr/>
            </a:pPr>
            <a:r>
              <a:rPr lang="en-GB" sz="1600" smtClean="0">
                <a:solidFill>
                  <a:srgbClr val="E64A0E"/>
                </a:solidFill>
                <a:cs typeface="Arial" charset="0"/>
              </a:rPr>
              <a:t>Keep all content in this area</a:t>
            </a:r>
          </a:p>
        </p:txBody>
      </p:sp>
      <p:sp>
        <p:nvSpPr>
          <p:cNvPr id="5" name="TextBox 16"/>
          <p:cNvSpPr txBox="1">
            <a:spLocks noChangeArrowheads="1"/>
          </p:cNvSpPr>
          <p:nvPr userDrawn="1"/>
        </p:nvSpPr>
        <p:spPr bwMode="auto">
          <a:xfrm>
            <a:off x="319088" y="1751014"/>
            <a:ext cx="851892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defRPr/>
            </a:pPr>
            <a:endParaRPr lang="en-GB" sz="2400" smtClean="0">
              <a:solidFill>
                <a:srgbClr val="001965"/>
              </a:solidFill>
              <a:cs typeface="Arial" charset="0"/>
            </a:endParaRPr>
          </a:p>
        </p:txBody>
      </p:sp>
      <p:sp>
        <p:nvSpPr>
          <p:cNvPr id="6" name="Rectangle 17"/>
          <p:cNvSpPr/>
          <p:nvPr userDrawn="1"/>
        </p:nvSpPr>
        <p:spPr bwMode="auto">
          <a:xfrm>
            <a:off x="317898" y="1751014"/>
            <a:ext cx="8508206"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359824" indent="-359824" defTabSz="1625559" fontAlgn="base">
              <a:spcBef>
                <a:spcPct val="50000"/>
              </a:spcBef>
              <a:spcAft>
                <a:spcPct val="0"/>
              </a:spcAft>
              <a:buClr>
                <a:srgbClr val="009FDA"/>
              </a:buClr>
              <a:buFont typeface="Arial" pitchFamily="34" charset="0"/>
              <a:buChar char="•"/>
              <a:defRPr/>
            </a:pPr>
            <a:r>
              <a:rPr lang="en-GB" sz="2400" dirty="0">
                <a:solidFill>
                  <a:srgbClr val="001965"/>
                </a:solidFill>
                <a:latin typeface="Verdana" pitchFamily="34" charset="0"/>
                <a:ea typeface="MS PGothic" panose="020B0600070205080204" pitchFamily="34" charset="-128"/>
              </a:rPr>
              <a:t>Content area</a:t>
            </a:r>
          </a:p>
        </p:txBody>
      </p:sp>
      <p:sp>
        <p:nvSpPr>
          <p:cNvPr id="7" name="TextBox 18"/>
          <p:cNvSpPr txBox="1">
            <a:spLocks noChangeArrowheads="1"/>
          </p:cNvSpPr>
          <p:nvPr userDrawn="1"/>
        </p:nvSpPr>
        <p:spPr bwMode="auto">
          <a:xfrm>
            <a:off x="317897" y="1287464"/>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defRPr/>
            </a:pPr>
            <a:r>
              <a:rPr lang="en-GB" sz="1600" smtClean="0">
                <a:solidFill>
                  <a:srgbClr val="E64A0E"/>
                </a:solidFill>
                <a:cs typeface="Arial" charset="0"/>
              </a:rPr>
              <a:t>Keep all titles, trompets and subtitles in this area</a:t>
            </a:r>
          </a:p>
        </p:txBody>
      </p:sp>
      <p:sp>
        <p:nvSpPr>
          <p:cNvPr id="8" name="TextBox 19"/>
          <p:cNvSpPr txBox="1">
            <a:spLocks noChangeArrowheads="1"/>
          </p:cNvSpPr>
          <p:nvPr userDrawn="1"/>
        </p:nvSpPr>
        <p:spPr bwMode="auto">
          <a:xfrm>
            <a:off x="4919662" y="439739"/>
            <a:ext cx="3910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fontAlgn="base">
              <a:spcBef>
                <a:spcPct val="0"/>
              </a:spcBef>
              <a:spcAft>
                <a:spcPct val="0"/>
              </a:spcAft>
              <a:defRPr/>
            </a:pPr>
            <a:r>
              <a:rPr lang="en-GB" sz="1600" smtClean="0">
                <a:solidFill>
                  <a:srgbClr val="E64A0E"/>
                </a:solidFill>
                <a:cs typeface="Arial" charset="0"/>
              </a:rPr>
              <a:t>Never move Footer, Date and No placeholders</a:t>
            </a:r>
          </a:p>
        </p:txBody>
      </p:sp>
      <p:sp>
        <p:nvSpPr>
          <p:cNvPr id="9" name="TextBox 8"/>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0" name="Slide Number Placeholder 23"/>
          <p:cNvSpPr>
            <a:spLocks noGrp="1" noChangeArrowheads="1"/>
          </p:cNvSpPr>
          <p:nvPr>
            <p:ph type="sldNum" sz="quarter" idx="10"/>
          </p:nvPr>
        </p:nvSpPr>
        <p:spPr>
          <a:xfrm>
            <a:off x="8515350" y="139700"/>
            <a:ext cx="310754" cy="134938"/>
          </a:xfrm>
          <a:prstGeom prst="rect">
            <a:avLst/>
          </a:prstGeom>
        </p:spPr>
        <p:txBody>
          <a:bodyPr/>
          <a:lstStyle>
            <a:lvl1pPr eaLnBrk="0" hangingPunct="0">
              <a:defRPr/>
            </a:lvl1pPr>
          </a:lstStyle>
          <a:p>
            <a:pPr fontAlgn="base">
              <a:spcBef>
                <a:spcPct val="0"/>
              </a:spcBef>
              <a:spcAft>
                <a:spcPct val="0"/>
              </a:spcAft>
              <a:defRPr/>
            </a:pPr>
            <a:fld id="{8C8DAC14-B4DF-4132-810E-9F12F4820E82}" type="slidenum">
              <a:rPr lang="en-GB" altLang="en-US" sz="3200">
                <a:solidFill>
                  <a:srgbClr val="000000"/>
                </a:solidFill>
                <a:latin typeface="Verdana" pitchFamily="34" charset="0"/>
                <a:cs typeface="Arial" pitchFamily="34" charset="0"/>
              </a:rPr>
              <a:pPr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612331131"/>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cstate="print"/>
          <a:stretch>
            <a:fillRect/>
          </a:stretch>
        </p:blipFill>
        <p:spPr>
          <a:xfrm>
            <a:off x="5" y="2"/>
            <a:ext cx="9143245" cy="5364037"/>
          </a:xfrm>
          <a:prstGeom prst="rect">
            <a:avLst/>
          </a:prstGeom>
        </p:spPr>
      </p:pic>
      <p:sp>
        <p:nvSpPr>
          <p:cNvPr id="9" name="Title 1"/>
          <p:cNvSpPr>
            <a:spLocks noGrp="1"/>
          </p:cNvSpPr>
          <p:nvPr>
            <p:ph type="ctrTitle"/>
          </p:nvPr>
        </p:nvSpPr>
        <p:spPr>
          <a:xfrm>
            <a:off x="228600" y="327555"/>
            <a:ext cx="8686799" cy="1128921"/>
          </a:xfrm>
          <a:prstGeom prst="rect">
            <a:avLst/>
          </a:prstGeom>
        </p:spPr>
        <p:txBody>
          <a:bodyPr anchor="t">
            <a:normAutofit/>
          </a:bodyPr>
          <a:lstStyle>
            <a:lvl1pPr algn="l">
              <a:defRPr sz="2800" b="1">
                <a:solidFill>
                  <a:schemeClr val="bg1"/>
                </a:solidFill>
              </a:defRPr>
            </a:lvl1pPr>
          </a:lstStyle>
          <a:p>
            <a:r>
              <a:rPr lang="en-GB" dirty="0"/>
              <a:t>Click to edit Master title style</a:t>
            </a:r>
            <a:endParaRPr lang="en-US" dirty="0"/>
          </a:p>
        </p:txBody>
      </p:sp>
      <p:sp>
        <p:nvSpPr>
          <p:cNvPr id="10" name="Subtitle 2"/>
          <p:cNvSpPr>
            <a:spLocks noGrp="1"/>
          </p:cNvSpPr>
          <p:nvPr>
            <p:ph type="subTitle" idx="1"/>
          </p:nvPr>
        </p:nvSpPr>
        <p:spPr>
          <a:xfrm>
            <a:off x="228600" y="1505612"/>
            <a:ext cx="8686799" cy="1041973"/>
          </a:xfrm>
          <a:prstGeom prst="rect">
            <a:avLst/>
          </a:prstGeo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2"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endParaRPr lang="en-GB" sz="1000" dirty="0">
              <a:solidFill>
                <a:srgbClr val="FFFFFF">
                  <a:lumMod val="50000"/>
                </a:srgbClr>
              </a:solidFill>
            </a:endParaRPr>
          </a:p>
        </p:txBody>
      </p:sp>
      <p:sp>
        <p:nvSpPr>
          <p:cNvPr id="6" name="Rectangle 5"/>
          <p:cNvSpPr/>
          <p:nvPr userDrawn="1"/>
        </p:nvSpPr>
        <p:spPr>
          <a:xfrm>
            <a:off x="163242" y="6594860"/>
            <a:ext cx="1704313" cy="261610"/>
          </a:xfrm>
          <a:prstGeom prst="rect">
            <a:avLst/>
          </a:prstGeom>
        </p:spPr>
        <p:txBody>
          <a:bodyPr wrap="none">
            <a:spAutoFit/>
          </a:bodyPr>
          <a:lstStyle/>
          <a:p>
            <a:r>
              <a:rPr lang="fr-FR" sz="1100" dirty="0">
                <a:solidFill>
                  <a:srgbClr val="FFFFFF">
                    <a:lumMod val="65000"/>
                  </a:srgbClr>
                </a:solidFill>
              </a:rPr>
              <a:t>SAGLB.TJO.16.02.0087</a:t>
            </a:r>
          </a:p>
        </p:txBody>
      </p:sp>
    </p:spTree>
    <p:extLst>
      <p:ext uri="{BB962C8B-B14F-4D97-AF65-F5344CB8AC3E}">
        <p14:creationId xmlns:p14="http://schemas.microsoft.com/office/powerpoint/2010/main" val="322759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47D14-8494-4ACC-A567-8122CA1F96C5}"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87773-7AE8-447C-8894-F722CFCF6986}" type="slidenum">
              <a:rPr lang="en-US" smtClean="0"/>
              <a:t>‹#›</a:t>
            </a:fld>
            <a:endParaRPr lang="en-US"/>
          </a:p>
        </p:txBody>
      </p:sp>
    </p:spTree>
    <p:extLst>
      <p:ext uri="{BB962C8B-B14F-4D97-AF65-F5344CB8AC3E}">
        <p14:creationId xmlns:p14="http://schemas.microsoft.com/office/powerpoint/2010/main" val="21918050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pic>
        <p:nvPicPr>
          <p:cNvPr id="7" name="Picture 6" descr="Sanofi-DIVIDER.png"/>
          <p:cNvPicPr>
            <a:picLocks noChangeAspect="1"/>
          </p:cNvPicPr>
          <p:nvPr userDrawn="1"/>
        </p:nvPicPr>
        <p:blipFill>
          <a:blip r:embed="rId2" cstate="print"/>
          <a:stretch>
            <a:fillRect/>
          </a:stretch>
        </p:blipFill>
        <p:spPr>
          <a:xfrm>
            <a:off x="1163238" y="2170003"/>
            <a:ext cx="7990919" cy="4688007"/>
          </a:xfrm>
          <a:prstGeom prst="rect">
            <a:avLst/>
          </a:prstGeom>
        </p:spPr>
      </p:pic>
      <p:sp>
        <p:nvSpPr>
          <p:cNvPr id="2" name="Title 1"/>
          <p:cNvSpPr>
            <a:spLocks noGrp="1"/>
          </p:cNvSpPr>
          <p:nvPr>
            <p:ph type="title" hasCustomPrompt="1"/>
          </p:nvPr>
        </p:nvSpPr>
        <p:spPr>
          <a:xfrm>
            <a:off x="237434" y="528581"/>
            <a:ext cx="8669132" cy="1920000"/>
          </a:xfrm>
          <a:prstGeom prst="rect">
            <a:avLst/>
          </a:prstGeom>
        </p:spPr>
        <p:txBody>
          <a:bodyPr anchor="b"/>
          <a:lstStyle>
            <a:lvl1pPr>
              <a:defRPr sz="2800" b="1">
                <a:solidFill>
                  <a:schemeClr val="accent1"/>
                </a:solidFill>
              </a:defRPr>
            </a:lvl1pPr>
          </a:lstStyle>
          <a:p>
            <a:r>
              <a:rPr lang="en-GB" dirty="0"/>
              <a:t>Click to edit Divider title style</a:t>
            </a:r>
            <a:endParaRPr lang="en-US" dirty="0"/>
          </a:p>
        </p:txBody>
      </p:sp>
      <p:sp>
        <p:nvSpPr>
          <p:cNvPr id="4" name="Footer Placeholder 3"/>
          <p:cNvSpPr>
            <a:spLocks noGrp="1"/>
          </p:cNvSpPr>
          <p:nvPr>
            <p:ph type="ftr" sz="quarter" idx="3"/>
          </p:nvPr>
        </p:nvSpPr>
        <p:spPr>
          <a:xfrm>
            <a:off x="457200" y="5793164"/>
            <a:ext cx="7920000" cy="326339"/>
          </a:xfrm>
          <a:prstGeom prst="rect">
            <a:avLst/>
          </a:prstGeom>
        </p:spPr>
        <p:txBody>
          <a:bodyPr/>
          <a:lstStyle>
            <a:lvl1pPr>
              <a:defRPr sz="800">
                <a:solidFill>
                  <a:srgbClr val="596169"/>
                </a:solidFill>
              </a:defRPr>
            </a:lvl1pPr>
          </a:lstStyle>
          <a:p>
            <a:pPr defTabSz="457200"/>
            <a:endParaRPr lang="en-GB" dirty="0"/>
          </a:p>
        </p:txBody>
      </p:sp>
      <p:pic>
        <p:nvPicPr>
          <p:cNvPr id="8" name="Picture 7" descr="Sanofi_Diabetes_RGB_NoTag.png"/>
          <p:cNvPicPr>
            <a:picLocks noChangeAspect="1"/>
          </p:cNvPicPr>
          <p:nvPr userDrawn="1"/>
        </p:nvPicPr>
        <p:blipFill>
          <a:blip r:embed="rId3" cstate="print"/>
          <a:stretch>
            <a:fillRect/>
          </a:stretch>
        </p:blipFill>
        <p:spPr>
          <a:xfrm>
            <a:off x="237434" y="6365634"/>
            <a:ext cx="2586249" cy="310503"/>
          </a:xfrm>
          <a:prstGeom prst="rect">
            <a:avLst/>
          </a:prstGeom>
        </p:spPr>
      </p:pic>
      <p:sp>
        <p:nvSpPr>
          <p:cNvPr id="10"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endParaRPr lang="en-GB" sz="1000" dirty="0">
              <a:solidFill>
                <a:srgbClr val="FFFFFF"/>
              </a:solidFill>
            </a:endParaRPr>
          </a:p>
        </p:txBody>
      </p:sp>
      <p:sp>
        <p:nvSpPr>
          <p:cNvPr id="9" name="Rectangle 8"/>
          <p:cNvSpPr/>
          <p:nvPr userDrawn="1"/>
        </p:nvSpPr>
        <p:spPr>
          <a:xfrm>
            <a:off x="163242" y="6594860"/>
            <a:ext cx="1704313" cy="261610"/>
          </a:xfrm>
          <a:prstGeom prst="rect">
            <a:avLst/>
          </a:prstGeom>
        </p:spPr>
        <p:txBody>
          <a:bodyPr wrap="none">
            <a:spAutoFit/>
          </a:bodyPr>
          <a:lstStyle/>
          <a:p>
            <a:r>
              <a:rPr lang="fr-FR" sz="1100" dirty="0">
                <a:solidFill>
                  <a:srgbClr val="FFFFFF">
                    <a:lumMod val="65000"/>
                  </a:srgbClr>
                </a:solidFill>
              </a:rPr>
              <a:t>SAGLB.TJO.16.02.0087</a:t>
            </a:r>
          </a:p>
        </p:txBody>
      </p:sp>
    </p:spTree>
    <p:extLst>
      <p:ext uri="{BB962C8B-B14F-4D97-AF65-F5344CB8AC3E}">
        <p14:creationId xmlns:p14="http://schemas.microsoft.com/office/powerpoint/2010/main" val="15625451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19200"/>
            <a:ext cx="8686800" cy="4343400"/>
          </a:xfrm>
        </p:spPr>
        <p:txBody>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5" name="Title 4"/>
          <p:cNvSpPr>
            <a:spLocks noGrp="1"/>
          </p:cNvSpPr>
          <p:nvPr>
            <p:ph type="title"/>
          </p:nvPr>
        </p:nvSpPr>
        <p:spPr/>
        <p:txBody>
          <a:bodyPr/>
          <a:lstStyle/>
          <a:p>
            <a:r>
              <a:rPr lang="en-US"/>
              <a:t>Click to edit Master title style</a:t>
            </a:r>
            <a:endParaRPr lang="en-GB"/>
          </a:p>
        </p:txBody>
      </p:sp>
      <p:sp>
        <p:nvSpPr>
          <p:cNvPr id="6" name="Text Placeholder 6"/>
          <p:cNvSpPr>
            <a:spLocks noGrp="1"/>
          </p:cNvSpPr>
          <p:nvPr>
            <p:ph type="body" sz="quarter" idx="12" hasCustomPrompt="1"/>
          </p:nvPr>
        </p:nvSpPr>
        <p:spPr>
          <a:xfrm>
            <a:off x="228600" y="5638800"/>
            <a:ext cx="7086600" cy="609600"/>
          </a:xfrm>
        </p:spPr>
        <p:txBody>
          <a:bodyPr lIns="0" tIns="0" rIns="0" bIns="0" anchor="b">
            <a:normAutofit/>
          </a:bodyPr>
          <a:lstStyle>
            <a:lvl1pPr marL="0" indent="0" algn="l">
              <a:buNone/>
              <a:defRPr sz="800">
                <a:solidFill>
                  <a:schemeClr val="tx1"/>
                </a:solidFill>
              </a:defRPr>
            </a:lvl1pPr>
            <a:lvl5pPr>
              <a:defRPr/>
            </a:lvl5pPr>
          </a:lstStyle>
          <a:p>
            <a:pPr lvl="0"/>
            <a:r>
              <a:rPr lang="en-US" dirty="0"/>
              <a:t>References</a:t>
            </a:r>
            <a:endParaRPr lang="en-GB" dirty="0"/>
          </a:p>
        </p:txBody>
      </p:sp>
      <p:sp>
        <p:nvSpPr>
          <p:cNvPr id="9"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endParaRPr lang="en-GB" sz="1000" dirty="0">
              <a:solidFill>
                <a:srgbClr val="FFFFFF">
                  <a:lumMod val="50000"/>
                </a:srgbClr>
              </a:solidFill>
            </a:endParaRPr>
          </a:p>
        </p:txBody>
      </p:sp>
    </p:spTree>
    <p:extLst>
      <p:ext uri="{BB962C8B-B14F-4D97-AF65-F5344CB8AC3E}">
        <p14:creationId xmlns:p14="http://schemas.microsoft.com/office/powerpoint/2010/main" val="29754686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content sub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97962"/>
            <a:ext cx="8686800" cy="3564637"/>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9"/>
          <p:cNvSpPr>
            <a:spLocks noGrp="1"/>
          </p:cNvSpPr>
          <p:nvPr>
            <p:ph type="body" sz="quarter" idx="11" hasCustomPrompt="1"/>
          </p:nvPr>
        </p:nvSpPr>
        <p:spPr>
          <a:xfrm>
            <a:off x="228600" y="1216411"/>
            <a:ext cx="8686840"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a:t>Click to edit Subtitle style</a:t>
            </a:r>
          </a:p>
        </p:txBody>
      </p:sp>
      <p:sp>
        <p:nvSpPr>
          <p:cNvPr id="7" name="Text Placeholder 6"/>
          <p:cNvSpPr>
            <a:spLocks noGrp="1"/>
          </p:cNvSpPr>
          <p:nvPr>
            <p:ph type="body" sz="quarter" idx="12" hasCustomPrompt="1"/>
          </p:nvPr>
        </p:nvSpPr>
        <p:spPr>
          <a:xfrm>
            <a:off x="228600" y="5638800"/>
            <a:ext cx="7086600" cy="609600"/>
          </a:xfrm>
        </p:spPr>
        <p:txBody>
          <a:bodyPr lIns="0" tIns="0" rIns="0" bIns="0" anchor="b">
            <a:normAutofit/>
          </a:bodyPr>
          <a:lstStyle>
            <a:lvl1pPr marL="0" indent="0" algn="l">
              <a:buNone/>
              <a:defRPr sz="800">
                <a:solidFill>
                  <a:schemeClr val="tx1"/>
                </a:solidFill>
              </a:defRPr>
            </a:lvl1pPr>
            <a:lvl5pPr>
              <a:defRPr/>
            </a:lvl5pPr>
          </a:lstStyle>
          <a:p>
            <a:pPr lvl="0"/>
            <a:r>
              <a:rPr lang="en-US" dirty="0"/>
              <a:t>References</a:t>
            </a:r>
            <a:endParaRPr lang="en-GB" dirty="0"/>
          </a:p>
        </p:txBody>
      </p:sp>
      <p:sp>
        <p:nvSpPr>
          <p:cNvPr id="8" name="Title 7"/>
          <p:cNvSpPr>
            <a:spLocks noGrp="1"/>
          </p:cNvSpPr>
          <p:nvPr>
            <p:ph type="title"/>
          </p:nvPr>
        </p:nvSpPr>
        <p:spPr/>
        <p:txBody>
          <a:bodyPr/>
          <a:lstStyle/>
          <a:p>
            <a:r>
              <a:rPr lang="en-US"/>
              <a:t>Click to edit Master title style</a:t>
            </a:r>
            <a:endParaRPr lang="en-GB"/>
          </a:p>
        </p:txBody>
      </p:sp>
      <p:sp>
        <p:nvSpPr>
          <p:cNvPr id="11"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endParaRPr lang="en-GB" sz="1000" dirty="0">
              <a:solidFill>
                <a:srgbClr val="FFFFFF">
                  <a:lumMod val="50000"/>
                </a:srgbClr>
              </a:solidFill>
            </a:endParaRPr>
          </a:p>
        </p:txBody>
      </p:sp>
    </p:spTree>
    <p:extLst>
      <p:ext uri="{BB962C8B-B14F-4D97-AF65-F5344CB8AC3E}">
        <p14:creationId xmlns:p14="http://schemas.microsoft.com/office/powerpoint/2010/main" val="7213945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19200"/>
            <a:ext cx="4267200" cy="4343400"/>
          </a:xfrm>
          <a:prstGeom prst="rect">
            <a:avLst/>
          </a:prstGeom>
        </p:spPr>
        <p:txBody>
          <a:bodyPr>
            <a:normAutofit/>
          </a:bodyPr>
          <a:lstStyle>
            <a:lvl1pPr>
              <a:buClr>
                <a:srgbClr val="81B838"/>
              </a:buClr>
              <a:defRPr sz="2000">
                <a:solidFill>
                  <a:srgbClr val="596169"/>
                </a:solidFill>
              </a:defRPr>
            </a:lvl1pPr>
            <a:lvl2pPr>
              <a:buClr>
                <a:srgbClr val="81B838"/>
              </a:buClr>
              <a:defRPr sz="1800">
                <a:solidFill>
                  <a:srgbClr val="596169"/>
                </a:solidFill>
              </a:defRPr>
            </a:lvl2pPr>
            <a:lvl3pPr>
              <a:buClr>
                <a:srgbClr val="81B838"/>
              </a:buClr>
              <a:defRPr sz="1600">
                <a:solidFill>
                  <a:srgbClr val="596169"/>
                </a:solidFill>
              </a:defRPr>
            </a:lvl3pPr>
            <a:lvl4pPr>
              <a:buClr>
                <a:srgbClr val="81B838"/>
              </a:buClr>
              <a:defRPr sz="1400">
                <a:solidFill>
                  <a:srgbClr val="596169"/>
                </a:solidFill>
              </a:defRPr>
            </a:lvl4pPr>
            <a:lvl5pPr>
              <a:buClr>
                <a:srgbClr val="81B838"/>
              </a:buClr>
              <a:defRPr sz="1400">
                <a:solidFill>
                  <a:srgbClr val="596169"/>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219200"/>
            <a:ext cx="4267200" cy="4343400"/>
          </a:xfrm>
          <a:prstGeom prst="rect">
            <a:avLst/>
          </a:prstGeom>
        </p:spPr>
        <p:txBody>
          <a:bodyPr>
            <a:normAutofit/>
          </a:bodyPr>
          <a:lstStyle>
            <a:lvl1pPr>
              <a:buClr>
                <a:srgbClr val="81B838"/>
              </a:buClr>
              <a:defRPr sz="2000">
                <a:solidFill>
                  <a:srgbClr val="596169"/>
                </a:solidFill>
              </a:defRPr>
            </a:lvl1pPr>
            <a:lvl2pPr>
              <a:buClr>
                <a:srgbClr val="81B838"/>
              </a:buClr>
              <a:defRPr sz="1800">
                <a:solidFill>
                  <a:srgbClr val="596169"/>
                </a:solidFill>
              </a:defRPr>
            </a:lvl2pPr>
            <a:lvl3pPr>
              <a:buClr>
                <a:srgbClr val="81B838"/>
              </a:buClr>
              <a:defRPr sz="1600">
                <a:solidFill>
                  <a:srgbClr val="596169"/>
                </a:solidFill>
              </a:defRPr>
            </a:lvl3pPr>
            <a:lvl4pPr>
              <a:buClr>
                <a:srgbClr val="81B838"/>
              </a:buClr>
              <a:defRPr sz="1400">
                <a:solidFill>
                  <a:srgbClr val="596169"/>
                </a:solidFill>
              </a:defRPr>
            </a:lvl4pPr>
            <a:lvl5pPr>
              <a:buClr>
                <a:srgbClr val="81B838"/>
              </a:buClr>
              <a:defRPr sz="1400">
                <a:solidFill>
                  <a:srgbClr val="596169"/>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6"/>
          <p:cNvSpPr>
            <a:spLocks noGrp="1"/>
          </p:cNvSpPr>
          <p:nvPr>
            <p:ph type="body" sz="quarter" idx="12" hasCustomPrompt="1"/>
          </p:nvPr>
        </p:nvSpPr>
        <p:spPr>
          <a:xfrm>
            <a:off x="228600" y="5638800"/>
            <a:ext cx="7086600" cy="609600"/>
          </a:xfrm>
        </p:spPr>
        <p:txBody>
          <a:bodyPr lIns="0" tIns="0" rIns="0" bIns="0" anchor="b">
            <a:normAutofit/>
          </a:bodyPr>
          <a:lstStyle>
            <a:lvl1pPr marL="0" indent="0" algn="l">
              <a:buNone/>
              <a:defRPr sz="800">
                <a:solidFill>
                  <a:schemeClr val="tx1"/>
                </a:solidFill>
              </a:defRPr>
            </a:lvl1pPr>
            <a:lvl5pPr>
              <a:defRPr/>
            </a:lvl5pPr>
          </a:lstStyle>
          <a:p>
            <a:pPr lvl="0"/>
            <a:r>
              <a:rPr lang="en-US" dirty="0"/>
              <a:t>References</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9"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endParaRPr lang="en-GB" sz="1000" dirty="0">
              <a:solidFill>
                <a:srgbClr val="FFFFFF">
                  <a:lumMod val="50000"/>
                </a:srgbClr>
              </a:solidFill>
            </a:endParaRPr>
          </a:p>
        </p:txBody>
      </p:sp>
    </p:spTree>
    <p:extLst>
      <p:ext uri="{BB962C8B-B14F-4D97-AF65-F5344CB8AC3E}">
        <p14:creationId xmlns:p14="http://schemas.microsoft.com/office/powerpoint/2010/main" val="34823233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6" name="Text Placeholder 6"/>
          <p:cNvSpPr>
            <a:spLocks noGrp="1"/>
          </p:cNvSpPr>
          <p:nvPr>
            <p:ph type="body" sz="quarter" idx="12" hasCustomPrompt="1"/>
          </p:nvPr>
        </p:nvSpPr>
        <p:spPr>
          <a:xfrm>
            <a:off x="228600" y="5638800"/>
            <a:ext cx="7086600" cy="609600"/>
          </a:xfrm>
        </p:spPr>
        <p:txBody>
          <a:bodyPr lIns="0" tIns="0" rIns="0" bIns="0" anchor="b">
            <a:normAutofit/>
          </a:bodyPr>
          <a:lstStyle>
            <a:lvl1pPr marL="0" indent="0" algn="l">
              <a:buNone/>
              <a:defRPr sz="800">
                <a:solidFill>
                  <a:schemeClr val="tx1"/>
                </a:solidFill>
              </a:defRPr>
            </a:lvl1pPr>
            <a:lvl5pPr>
              <a:defRPr/>
            </a:lvl5pPr>
          </a:lstStyle>
          <a:p>
            <a:pPr lvl="0"/>
            <a:r>
              <a:rPr lang="en-US" dirty="0"/>
              <a:t>References</a:t>
            </a:r>
            <a:endParaRPr lang="en-GB" dirty="0"/>
          </a:p>
        </p:txBody>
      </p:sp>
      <p:sp>
        <p:nvSpPr>
          <p:cNvPr id="8"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endParaRPr lang="en-GB" sz="1000" dirty="0">
              <a:solidFill>
                <a:srgbClr val="FFFFFF">
                  <a:lumMod val="50000"/>
                </a:srgbClr>
              </a:solidFill>
            </a:endParaRPr>
          </a:p>
        </p:txBody>
      </p:sp>
    </p:spTree>
    <p:extLst>
      <p:ext uri="{BB962C8B-B14F-4D97-AF65-F5344CB8AC3E}">
        <p14:creationId xmlns:p14="http://schemas.microsoft.com/office/powerpoint/2010/main" val="34832297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Title 1"/>
          <p:cNvSpPr>
            <a:spLocks noGrp="1"/>
          </p:cNvSpPr>
          <p:nvPr>
            <p:ph type="ctrTitle"/>
          </p:nvPr>
        </p:nvSpPr>
        <p:spPr>
          <a:xfrm>
            <a:off x="612000" y="762000"/>
            <a:ext cx="7920000" cy="1128921"/>
          </a:xfrm>
          <a:prstGeom prst="rect">
            <a:avLst/>
          </a:prstGeom>
        </p:spPr>
        <p:txBody>
          <a:bodyPr anchor="b">
            <a:normAutofit/>
          </a:bodyPr>
          <a:lstStyle>
            <a:lvl1pPr algn="ctr">
              <a:defRPr sz="3600" b="1">
                <a:solidFill>
                  <a:schemeClr val="tx1"/>
                </a:solidFill>
              </a:defRPr>
            </a:lvl1pPr>
          </a:lstStyle>
          <a:p>
            <a:r>
              <a:rPr lang="en-GB" dirty="0"/>
              <a:t>Click to edit Master title style</a:t>
            </a:r>
            <a:endParaRPr lang="en-US" dirty="0"/>
          </a:p>
        </p:txBody>
      </p:sp>
      <p:sp>
        <p:nvSpPr>
          <p:cNvPr id="10" name="Subtitle 2"/>
          <p:cNvSpPr>
            <a:spLocks noGrp="1"/>
          </p:cNvSpPr>
          <p:nvPr>
            <p:ph type="subTitle" idx="1"/>
          </p:nvPr>
        </p:nvSpPr>
        <p:spPr>
          <a:xfrm>
            <a:off x="612000" y="2286000"/>
            <a:ext cx="7920000" cy="1041973"/>
          </a:xfrm>
          <a:prstGeom prst="rect">
            <a:avLst/>
          </a:prstGeom>
        </p:spPr>
        <p:txBody>
          <a:bodyPr anchor="t">
            <a:normAutofit/>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6" name="Slide Number Placeholder 8"/>
          <p:cNvSpPr>
            <a:spLocks noGrp="1"/>
          </p:cNvSpPr>
          <p:nvPr>
            <p:ph type="sldNum" sz="quarter" idx="4"/>
          </p:nvPr>
        </p:nvSpPr>
        <p:spPr>
          <a:xfrm>
            <a:off x="9821" y="6356359"/>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endParaRPr lang="en-GB" dirty="0"/>
          </a:p>
        </p:txBody>
      </p:sp>
      <p:sp>
        <p:nvSpPr>
          <p:cNvPr id="12"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endParaRPr lang="en-GB" sz="1000" dirty="0">
              <a:solidFill>
                <a:srgbClr val="FFFFFF">
                  <a:lumMod val="50000"/>
                </a:srgbClr>
              </a:solidFill>
            </a:endParaRPr>
          </a:p>
        </p:txBody>
      </p:sp>
    </p:spTree>
    <p:extLst>
      <p:ext uri="{BB962C8B-B14F-4D97-AF65-F5344CB8AC3E}">
        <p14:creationId xmlns:p14="http://schemas.microsoft.com/office/powerpoint/2010/main" val="19992581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anofi External COVER bg.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a:stretch>
            <a:fillRect/>
          </a:stretch>
        </p:blipFill>
        <p:spPr>
          <a:xfrm>
            <a:off x="4" y="0"/>
            <a:ext cx="9143245" cy="5364037"/>
          </a:xfrm>
          <a:prstGeom prst="rect">
            <a:avLst/>
          </a:prstGeom>
        </p:spPr>
      </p:pic>
      <p:sp>
        <p:nvSpPr>
          <p:cNvPr id="9" name="Title 1"/>
          <p:cNvSpPr>
            <a:spLocks noGrp="1"/>
          </p:cNvSpPr>
          <p:nvPr>
            <p:ph type="ctrTitle"/>
          </p:nvPr>
        </p:nvSpPr>
        <p:spPr>
          <a:xfrm>
            <a:off x="434749" y="327555"/>
            <a:ext cx="7920000" cy="1128921"/>
          </a:xfrm>
          <a:prstGeom prst="rect">
            <a:avLst/>
          </a:prstGeom>
        </p:spPr>
        <p:txBody>
          <a:bodyPr anchor="t">
            <a:normAutofit/>
          </a:bodyPr>
          <a:lstStyle>
            <a:lvl1pPr algn="l">
              <a:defRPr sz="2800" b="1">
                <a:solidFill>
                  <a:schemeClr val="bg1"/>
                </a:solidFill>
              </a:defRPr>
            </a:lvl1pPr>
          </a:lstStyle>
          <a:p>
            <a:r>
              <a:rPr lang="en-GB" dirty="0" smtClean="0"/>
              <a:t>Click to edit Master title style</a:t>
            </a:r>
            <a:endParaRPr lang="en-US" dirty="0"/>
          </a:p>
        </p:txBody>
      </p:sp>
      <p:sp>
        <p:nvSpPr>
          <p:cNvPr id="10" name="Subtitle 2"/>
          <p:cNvSpPr>
            <a:spLocks noGrp="1"/>
          </p:cNvSpPr>
          <p:nvPr>
            <p:ph type="subTitle" idx="1"/>
          </p:nvPr>
        </p:nvSpPr>
        <p:spPr>
          <a:xfrm>
            <a:off x="434749" y="1505612"/>
            <a:ext cx="7920000" cy="1041973"/>
          </a:xfrm>
          <a:prstGeom prst="rect">
            <a:avLst/>
          </a:prstGeo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6" name="Slide Number Placeholder 8"/>
          <p:cNvSpPr>
            <a:spLocks noGrp="1"/>
          </p:cNvSpPr>
          <p:nvPr>
            <p:ph type="sldNum" sz="quarter" idx="4"/>
          </p:nvPr>
        </p:nvSpPr>
        <p:spPr>
          <a:xfrm>
            <a:off x="9821" y="6356354"/>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6"/>
            <a:ext cx="7920000" cy="326339"/>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20915188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anofi External DIVIDER bg.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581"/>
            <a:ext cx="7920000" cy="1920000"/>
          </a:xfrm>
          <a:prstGeom prst="rect">
            <a:avLst/>
          </a:prstGeom>
        </p:spPr>
        <p:txBody>
          <a:bodyPr anchor="b"/>
          <a:lstStyle>
            <a:lvl1pPr>
              <a:defRPr sz="3200" b="1">
                <a:solidFill>
                  <a:schemeClr val="accent1"/>
                </a:solidFill>
              </a:defRPr>
            </a:lvl1pPr>
          </a:lstStyle>
          <a:p>
            <a:r>
              <a:rPr lang="en-GB" dirty="0" smtClean="0"/>
              <a:t>Click to edit Divider title style</a:t>
            </a:r>
            <a:endParaRPr lang="en-US" dirty="0"/>
          </a:p>
        </p:txBody>
      </p:sp>
      <p:sp>
        <p:nvSpPr>
          <p:cNvPr id="4" name="Footer Placeholder 3"/>
          <p:cNvSpPr>
            <a:spLocks noGrp="1"/>
          </p:cNvSpPr>
          <p:nvPr>
            <p:ph type="ftr" sz="quarter" idx="3"/>
          </p:nvPr>
        </p:nvSpPr>
        <p:spPr>
          <a:xfrm>
            <a:off x="457200" y="5793156"/>
            <a:ext cx="7920000" cy="326339"/>
          </a:xfrm>
          <a:prstGeom prst="rect">
            <a:avLst/>
          </a:prstGeom>
        </p:spPr>
        <p:txBody>
          <a:bodyPr/>
          <a:lstStyle>
            <a:lvl1pPr>
              <a:defRPr sz="800">
                <a:solidFill>
                  <a:srgbClr val="596169"/>
                </a:solidFill>
              </a:defRPr>
            </a:lvl1pPr>
          </a:lstStyle>
          <a:p>
            <a:pPr defTabSz="457200"/>
            <a:r>
              <a:rPr lang="en-GB" smtClean="0"/>
              <a:t>ze"azré"r</a:t>
            </a:r>
            <a:endParaRPr lang="en-GB" dirty="0"/>
          </a:p>
        </p:txBody>
      </p:sp>
    </p:spTree>
    <p:extLst>
      <p:ext uri="{BB962C8B-B14F-4D97-AF65-F5344CB8AC3E}">
        <p14:creationId xmlns:p14="http://schemas.microsoft.com/office/powerpoint/2010/main" val="155244103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anofi External COPY bg. ">
    <p:spTree>
      <p:nvGrpSpPr>
        <p:cNvPr id="1" name=""/>
        <p:cNvGrpSpPr/>
        <p:nvPr/>
      </p:nvGrpSpPr>
      <p:grpSpPr>
        <a:xfrm>
          <a:off x="0" y="0"/>
          <a:ext cx="0" cy="0"/>
          <a:chOff x="0" y="0"/>
          <a:chExt cx="0" cy="0"/>
        </a:xfrm>
      </p:grpSpPr>
      <p:pic>
        <p:nvPicPr>
          <p:cNvPr id="7" name="Picture 6" descr="Sanofi-COPY.png"/>
          <p:cNvPicPr>
            <a:picLocks noChangeAspect="1"/>
          </p:cNvPicPr>
          <p:nvPr userDrawn="1"/>
        </p:nvPicPr>
        <p:blipFill>
          <a:blip r:embed="rId2"/>
          <a:stretch>
            <a:fillRect/>
          </a:stretch>
        </p:blipFill>
        <p:spPr>
          <a:xfrm>
            <a:off x="10913" y="1497848"/>
            <a:ext cx="9143245" cy="5364037"/>
          </a:xfrm>
          <a:prstGeom prst="rect">
            <a:avLst/>
          </a:prstGeom>
        </p:spPr>
      </p:pic>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56387"/>
            <a:ext cx="7920000" cy="463108"/>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76608566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920000" cy="1143000"/>
          </a:xfrm>
          <a:prstGeom prst="rect">
            <a:avLst/>
          </a:prstGeom>
        </p:spPr>
        <p:txBody>
          <a:bodyPr/>
          <a:lstStyle>
            <a:lvl1pPr>
              <a:defRPr sz="2800" b="1">
                <a:solidFill>
                  <a:schemeClr val="accent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29059"/>
            <a:ext cx="7920000" cy="3207176"/>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Footer Placeholder 3"/>
          <p:cNvSpPr>
            <a:spLocks noGrp="1"/>
          </p:cNvSpPr>
          <p:nvPr>
            <p:ph type="ftr" sz="quarter" idx="10"/>
          </p:nvPr>
        </p:nvSpPr>
        <p:spPr>
          <a:xfrm>
            <a:off x="457200" y="5685693"/>
            <a:ext cx="7920000" cy="433800"/>
          </a:xfrm>
          <a:prstGeom prst="rect">
            <a:avLst/>
          </a:prstGeom>
        </p:spPr>
        <p:txBody>
          <a:bodyPr/>
          <a:lstStyle>
            <a:lvl1pPr>
              <a:defRPr sz="800"/>
            </a:lvl1pPr>
          </a:lstStyle>
          <a:p>
            <a:pPr defTabSz="457200"/>
            <a:r>
              <a:rPr lang="en-GB" smtClean="0">
                <a:solidFill>
                  <a:srgbClr val="444492"/>
                </a:solidFill>
              </a:rPr>
              <a:t>ze"azré"r</a:t>
            </a:r>
            <a:endParaRPr lang="en-GB" dirty="0">
              <a:solidFill>
                <a:srgbClr val="444492"/>
              </a:solidFill>
            </a:endParaRPr>
          </a:p>
        </p:txBody>
      </p:sp>
      <p:sp>
        <p:nvSpPr>
          <p:cNvPr id="10" name="Text Placeholder 9"/>
          <p:cNvSpPr>
            <a:spLocks noGrp="1"/>
          </p:cNvSpPr>
          <p:nvPr>
            <p:ph type="body" sz="quarter" idx="11" hasCustomPrompt="1"/>
          </p:nvPr>
        </p:nvSpPr>
        <p:spPr>
          <a:xfrm>
            <a:off x="457200" y="1438361"/>
            <a:ext cx="7920038"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smtClean="0"/>
              <a:t>Click to edit Subtitle style</a:t>
            </a:r>
          </a:p>
        </p:txBody>
      </p:sp>
    </p:spTree>
    <p:extLst>
      <p:ext uri="{BB962C8B-B14F-4D97-AF65-F5344CB8AC3E}">
        <p14:creationId xmlns:p14="http://schemas.microsoft.com/office/powerpoint/2010/main" val="7158233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theme" Target="../theme/theme6.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8"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10" Type="http://schemas.openxmlformats.org/officeDocument/2006/relationships/image" Target="../media/image5.png"/><Relationship Id="rId4" Type="http://schemas.openxmlformats.org/officeDocument/2006/relationships/slideLayout" Target="../slideLayouts/slideLayout92.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121.xml"/><Relationship Id="rId21" Type="http://schemas.openxmlformats.org/officeDocument/2006/relationships/slideLayout" Target="../slideLayouts/slideLayout116.xml"/><Relationship Id="rId42" Type="http://schemas.openxmlformats.org/officeDocument/2006/relationships/slideLayout" Target="../slideLayouts/slideLayout137.xml"/><Relationship Id="rId47" Type="http://schemas.openxmlformats.org/officeDocument/2006/relationships/slideLayout" Target="../slideLayouts/slideLayout142.xml"/><Relationship Id="rId63" Type="http://schemas.openxmlformats.org/officeDocument/2006/relationships/slideLayout" Target="../slideLayouts/slideLayout158.xml"/><Relationship Id="rId68" Type="http://schemas.openxmlformats.org/officeDocument/2006/relationships/slideLayout" Target="../slideLayouts/slideLayout163.xml"/><Relationship Id="rId16" Type="http://schemas.openxmlformats.org/officeDocument/2006/relationships/slideLayout" Target="../slideLayouts/slideLayout111.xml"/><Relationship Id="rId11" Type="http://schemas.openxmlformats.org/officeDocument/2006/relationships/slideLayout" Target="../slideLayouts/slideLayout106.xml"/><Relationship Id="rId32" Type="http://schemas.openxmlformats.org/officeDocument/2006/relationships/slideLayout" Target="../slideLayouts/slideLayout127.xml"/><Relationship Id="rId37" Type="http://schemas.openxmlformats.org/officeDocument/2006/relationships/slideLayout" Target="../slideLayouts/slideLayout132.xml"/><Relationship Id="rId53" Type="http://schemas.openxmlformats.org/officeDocument/2006/relationships/slideLayout" Target="../slideLayouts/slideLayout148.xml"/><Relationship Id="rId58" Type="http://schemas.openxmlformats.org/officeDocument/2006/relationships/slideLayout" Target="../slideLayouts/slideLayout153.xml"/><Relationship Id="rId74" Type="http://schemas.openxmlformats.org/officeDocument/2006/relationships/slideLayout" Target="../slideLayouts/slideLayout169.xml"/><Relationship Id="rId79" Type="http://schemas.openxmlformats.org/officeDocument/2006/relationships/slideLayout" Target="../slideLayouts/slideLayout174.xml"/><Relationship Id="rId5" Type="http://schemas.openxmlformats.org/officeDocument/2006/relationships/slideLayout" Target="../slideLayouts/slideLayout100.xml"/><Relationship Id="rId61" Type="http://schemas.openxmlformats.org/officeDocument/2006/relationships/slideLayout" Target="../slideLayouts/slideLayout156.xml"/><Relationship Id="rId82" Type="http://schemas.openxmlformats.org/officeDocument/2006/relationships/image" Target="../media/image5.png"/><Relationship Id="rId19" Type="http://schemas.openxmlformats.org/officeDocument/2006/relationships/slideLayout" Target="../slideLayouts/slideLayout11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 Id="rId35" Type="http://schemas.openxmlformats.org/officeDocument/2006/relationships/slideLayout" Target="../slideLayouts/slideLayout130.xml"/><Relationship Id="rId43" Type="http://schemas.openxmlformats.org/officeDocument/2006/relationships/slideLayout" Target="../slideLayouts/slideLayout138.xml"/><Relationship Id="rId48" Type="http://schemas.openxmlformats.org/officeDocument/2006/relationships/slideLayout" Target="../slideLayouts/slideLayout143.xml"/><Relationship Id="rId56" Type="http://schemas.openxmlformats.org/officeDocument/2006/relationships/slideLayout" Target="../slideLayouts/slideLayout151.xml"/><Relationship Id="rId64" Type="http://schemas.openxmlformats.org/officeDocument/2006/relationships/slideLayout" Target="../slideLayouts/slideLayout159.xml"/><Relationship Id="rId69" Type="http://schemas.openxmlformats.org/officeDocument/2006/relationships/slideLayout" Target="../slideLayouts/slideLayout164.xml"/><Relationship Id="rId77" Type="http://schemas.openxmlformats.org/officeDocument/2006/relationships/slideLayout" Target="../slideLayouts/slideLayout172.xml"/><Relationship Id="rId8" Type="http://schemas.openxmlformats.org/officeDocument/2006/relationships/slideLayout" Target="../slideLayouts/slideLayout103.xml"/><Relationship Id="rId51" Type="http://schemas.openxmlformats.org/officeDocument/2006/relationships/slideLayout" Target="../slideLayouts/slideLayout146.xml"/><Relationship Id="rId72" Type="http://schemas.openxmlformats.org/officeDocument/2006/relationships/slideLayout" Target="../slideLayouts/slideLayout167.xml"/><Relationship Id="rId80" Type="http://schemas.openxmlformats.org/officeDocument/2006/relationships/theme" Target="../theme/theme8.xml"/><Relationship Id="rId3" Type="http://schemas.openxmlformats.org/officeDocument/2006/relationships/slideLayout" Target="../slideLayouts/slideLayout98.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slideLayout" Target="../slideLayouts/slideLayout128.xml"/><Relationship Id="rId38" Type="http://schemas.openxmlformats.org/officeDocument/2006/relationships/slideLayout" Target="../slideLayouts/slideLayout133.xml"/><Relationship Id="rId46" Type="http://schemas.openxmlformats.org/officeDocument/2006/relationships/slideLayout" Target="../slideLayouts/slideLayout141.xml"/><Relationship Id="rId59" Type="http://schemas.openxmlformats.org/officeDocument/2006/relationships/slideLayout" Target="../slideLayouts/slideLayout154.xml"/><Relationship Id="rId67" Type="http://schemas.openxmlformats.org/officeDocument/2006/relationships/slideLayout" Target="../slideLayouts/slideLayout162.xml"/><Relationship Id="rId20" Type="http://schemas.openxmlformats.org/officeDocument/2006/relationships/slideLayout" Target="../slideLayouts/slideLayout115.xml"/><Relationship Id="rId41" Type="http://schemas.openxmlformats.org/officeDocument/2006/relationships/slideLayout" Target="../slideLayouts/slideLayout136.xml"/><Relationship Id="rId54" Type="http://schemas.openxmlformats.org/officeDocument/2006/relationships/slideLayout" Target="../slideLayouts/slideLayout149.xml"/><Relationship Id="rId62" Type="http://schemas.openxmlformats.org/officeDocument/2006/relationships/slideLayout" Target="../slideLayouts/slideLayout157.xml"/><Relationship Id="rId70" Type="http://schemas.openxmlformats.org/officeDocument/2006/relationships/slideLayout" Target="../slideLayouts/slideLayout165.xml"/><Relationship Id="rId75" Type="http://schemas.openxmlformats.org/officeDocument/2006/relationships/slideLayout" Target="../slideLayouts/slideLayout170.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36" Type="http://schemas.openxmlformats.org/officeDocument/2006/relationships/slideLayout" Target="../slideLayouts/slideLayout131.xml"/><Relationship Id="rId49" Type="http://schemas.openxmlformats.org/officeDocument/2006/relationships/slideLayout" Target="../slideLayouts/slideLayout144.xml"/><Relationship Id="rId57" Type="http://schemas.openxmlformats.org/officeDocument/2006/relationships/slideLayout" Target="../slideLayouts/slideLayout152.xml"/><Relationship Id="rId10" Type="http://schemas.openxmlformats.org/officeDocument/2006/relationships/slideLayout" Target="../slideLayouts/slideLayout105.xml"/><Relationship Id="rId31" Type="http://schemas.openxmlformats.org/officeDocument/2006/relationships/slideLayout" Target="../slideLayouts/slideLayout126.xml"/><Relationship Id="rId44" Type="http://schemas.openxmlformats.org/officeDocument/2006/relationships/slideLayout" Target="../slideLayouts/slideLayout139.xml"/><Relationship Id="rId52" Type="http://schemas.openxmlformats.org/officeDocument/2006/relationships/slideLayout" Target="../slideLayouts/slideLayout147.xml"/><Relationship Id="rId60" Type="http://schemas.openxmlformats.org/officeDocument/2006/relationships/slideLayout" Target="../slideLayouts/slideLayout155.xml"/><Relationship Id="rId65" Type="http://schemas.openxmlformats.org/officeDocument/2006/relationships/slideLayout" Target="../slideLayouts/slideLayout160.xml"/><Relationship Id="rId73" Type="http://schemas.openxmlformats.org/officeDocument/2006/relationships/slideLayout" Target="../slideLayouts/slideLayout168.xml"/><Relationship Id="rId78" Type="http://schemas.openxmlformats.org/officeDocument/2006/relationships/slideLayout" Target="../slideLayouts/slideLayout173.xml"/><Relationship Id="rId81" Type="http://schemas.openxmlformats.org/officeDocument/2006/relationships/image" Target="../media/image4.png"/><Relationship Id="rId4" Type="http://schemas.openxmlformats.org/officeDocument/2006/relationships/slideLayout" Target="../slideLayouts/slideLayout99.xml"/><Relationship Id="rId9" Type="http://schemas.openxmlformats.org/officeDocument/2006/relationships/slideLayout" Target="../slideLayouts/slideLayout104.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9" Type="http://schemas.openxmlformats.org/officeDocument/2006/relationships/slideLayout" Target="../slideLayouts/slideLayout134.xml"/><Relationship Id="rId34" Type="http://schemas.openxmlformats.org/officeDocument/2006/relationships/slideLayout" Target="../slideLayouts/slideLayout129.xml"/><Relationship Id="rId50" Type="http://schemas.openxmlformats.org/officeDocument/2006/relationships/slideLayout" Target="../slideLayouts/slideLayout145.xml"/><Relationship Id="rId55" Type="http://schemas.openxmlformats.org/officeDocument/2006/relationships/slideLayout" Target="../slideLayouts/slideLayout150.xml"/><Relationship Id="rId76" Type="http://schemas.openxmlformats.org/officeDocument/2006/relationships/slideLayout" Target="../slideLayouts/slideLayout171.xml"/><Relationship Id="rId7" Type="http://schemas.openxmlformats.org/officeDocument/2006/relationships/slideLayout" Target="../slideLayouts/slideLayout102.xml"/><Relationship Id="rId71" Type="http://schemas.openxmlformats.org/officeDocument/2006/relationships/slideLayout" Target="../slideLayouts/slideLayout166.xml"/><Relationship Id="rId2" Type="http://schemas.openxmlformats.org/officeDocument/2006/relationships/slideLayout" Target="../slideLayouts/slideLayout97.xml"/><Relationship Id="rId29" Type="http://schemas.openxmlformats.org/officeDocument/2006/relationships/slideLayout" Target="../slideLayouts/slideLayout124.xml"/><Relationship Id="rId24" Type="http://schemas.openxmlformats.org/officeDocument/2006/relationships/slideLayout" Target="../slideLayouts/slideLayout119.xml"/><Relationship Id="rId40" Type="http://schemas.openxmlformats.org/officeDocument/2006/relationships/slideLayout" Target="../slideLayouts/slideLayout135.xml"/><Relationship Id="rId45" Type="http://schemas.openxmlformats.org/officeDocument/2006/relationships/slideLayout" Target="../slideLayouts/slideLayout140.xml"/><Relationship Id="rId66" Type="http://schemas.openxmlformats.org/officeDocument/2006/relationships/slideLayout" Target="../slideLayouts/slideLayout1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47D14-8494-4ACC-A567-8122CA1F96C5}" type="datetimeFigureOut">
              <a:rPr lang="en-US" smtClean="0"/>
              <a:t>6/27/2018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87773-7AE8-447C-8894-F722CFCF6986}" type="slidenum">
              <a:rPr lang="en-US" smtClean="0"/>
              <a:t>‹#›</a:t>
            </a:fld>
            <a:endParaRPr lang="en-US"/>
          </a:p>
        </p:txBody>
      </p:sp>
    </p:spTree>
    <p:extLst>
      <p:ext uri="{BB962C8B-B14F-4D97-AF65-F5344CB8AC3E}">
        <p14:creationId xmlns:p14="http://schemas.microsoft.com/office/powerpoint/2010/main" val="125671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5169" y="76200"/>
            <a:ext cx="1107831"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r="73457"/>
          <a:stretch>
            <a:fillRect/>
          </a:stretch>
        </p:blipFill>
        <p:spPr bwMode="auto">
          <a:xfrm>
            <a:off x="8027377" y="9525"/>
            <a:ext cx="104628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Click to edit Master title style</a:t>
            </a:r>
          </a:p>
        </p:txBody>
      </p:sp>
      <p:sp>
        <p:nvSpPr>
          <p:cNvPr id="10245"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Click to edit Master text styles</a:t>
            </a:r>
          </a:p>
          <a:p>
            <a:pPr lvl="1"/>
            <a:r>
              <a:rPr lang="de-DE" altLang="en-US" smtClean="0"/>
              <a:t>Second level</a:t>
            </a:r>
          </a:p>
          <a:p>
            <a:pPr lvl="2"/>
            <a:r>
              <a:rPr lang="de-DE" altLang="en-US" smtClean="0"/>
              <a:t>Third level</a:t>
            </a:r>
          </a:p>
          <a:p>
            <a:pPr lvl="3"/>
            <a:r>
              <a:rPr lang="de-DE" altLang="en-US" smtClean="0"/>
              <a:t>Fourth level</a:t>
            </a:r>
          </a:p>
          <a:p>
            <a:pPr lvl="4"/>
            <a:r>
              <a:rPr lang="de-DE" altLang="en-US" smtClean="0"/>
              <a:t>Fifth level</a:t>
            </a:r>
          </a:p>
        </p:txBody>
      </p:sp>
      <p:sp>
        <p:nvSpPr>
          <p:cNvPr id="11270" name="Date Placeholder 3"/>
          <p:cNvSpPr>
            <a:spLocks noGrp="1"/>
          </p:cNvSpPr>
          <p:nvPr>
            <p:ph type="dt" sz="half" idx="2"/>
          </p:nvPr>
        </p:nvSpPr>
        <p:spPr bwMode="auto">
          <a:xfrm>
            <a:off x="45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mn-lt"/>
              </a:defRPr>
            </a:lvl1pPr>
          </a:lstStyle>
          <a:p>
            <a:pPr fontAlgn="base">
              <a:spcBef>
                <a:spcPct val="0"/>
              </a:spcBef>
              <a:spcAft>
                <a:spcPct val="0"/>
              </a:spcAft>
              <a:defRPr/>
            </a:pPr>
            <a:fld id="{14798E4C-0675-4D91-8201-0C7080D52AF7}" type="datetime1">
              <a:rPr lang="de-DE"/>
              <a:pPr fontAlgn="base">
                <a:spcBef>
                  <a:spcPct val="0"/>
                </a:spcBef>
                <a:spcAft>
                  <a:spcPct val="0"/>
                </a:spcAft>
                <a:defRPr/>
              </a:pPr>
              <a:t>27.06.2018</a:t>
            </a:fld>
            <a:endParaRPr lang="de-DE"/>
          </a:p>
        </p:txBody>
      </p:sp>
      <p:sp>
        <p:nvSpPr>
          <p:cNvPr id="11271" name="Footer Placeholder 4"/>
          <p:cNvSpPr>
            <a:spLocks noGrp="1"/>
          </p:cNvSpPr>
          <p:nvPr>
            <p:ph type="ftr" sz="quarter" idx="3"/>
          </p:nvPr>
        </p:nvSpPr>
        <p:spPr bwMode="auto">
          <a:xfrm>
            <a:off x="3124200" y="6356351"/>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mn-lt"/>
              </a:defRPr>
            </a:lvl1pPr>
          </a:lstStyle>
          <a:p>
            <a:pPr fontAlgn="base">
              <a:spcBef>
                <a:spcPct val="0"/>
              </a:spcBef>
              <a:spcAft>
                <a:spcPct val="0"/>
              </a:spcAft>
              <a:defRPr/>
            </a:pPr>
            <a:endParaRPr lang="en-US"/>
          </a:p>
        </p:txBody>
      </p:sp>
      <p:sp>
        <p:nvSpPr>
          <p:cNvPr id="11272" name="Slide Number Placeholder 5"/>
          <p:cNvSpPr>
            <a:spLocks noGrp="1"/>
          </p:cNvSpPr>
          <p:nvPr>
            <p:ph type="sldNum" sz="quarter" idx="4"/>
          </p:nvPr>
        </p:nvSpPr>
        <p:spPr bwMode="auto">
          <a:xfrm>
            <a:off x="6553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mn-lt"/>
              </a:defRPr>
            </a:lvl1pPr>
          </a:lstStyle>
          <a:p>
            <a:pPr fontAlgn="base">
              <a:spcBef>
                <a:spcPct val="0"/>
              </a:spcBef>
              <a:spcAft>
                <a:spcPct val="0"/>
              </a:spcAft>
              <a:defRPr/>
            </a:pPr>
            <a:fld id="{24C9839F-B2CD-4F5E-8D93-8F8AEEE3BFF2}" type="slidenum">
              <a:rPr lang="de-DE"/>
              <a:pPr fontAlgn="base">
                <a:spcBef>
                  <a:spcPct val="0"/>
                </a:spcBef>
                <a:spcAft>
                  <a:spcPct val="0"/>
                </a:spcAft>
                <a:defRPr/>
              </a:pPr>
              <a:t>‹#›</a:t>
            </a:fld>
            <a:endParaRPr lang="de-DE"/>
          </a:p>
        </p:txBody>
      </p:sp>
    </p:spTree>
    <p:extLst>
      <p:ext uri="{BB962C8B-B14F-4D97-AF65-F5344CB8AC3E}">
        <p14:creationId xmlns:p14="http://schemas.microsoft.com/office/powerpoint/2010/main" val="1450178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48568-5C86-4FBC-B893-A8528448A67D}"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4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47D14-8494-4ACC-A567-8122CA1F96C5}"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87773-7AE8-447C-8894-F722CFCF69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2101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34D31-F815-4004-B27C-FD0993DB8E14}"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2ABAE-A46D-4B31-8402-DCC3887D9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0560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1625"/>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8" tIns="60899" rIns="121798" bIns="60899" numCol="1" anchor="ctr" anchorCtr="0" compatLnSpc="1">
            <a:prstTxWarp prst="textNoShape">
              <a:avLst/>
            </a:prstTxWarp>
          </a:bodyPr>
          <a:lstStyle/>
          <a:p>
            <a:pPr lvl="0"/>
            <a:r>
              <a:rPr lang="en-GB" altLang="zh-CN" smtClean="0"/>
              <a:t>Click to edit Master title style</a:t>
            </a:r>
          </a:p>
        </p:txBody>
      </p:sp>
      <p:sp>
        <p:nvSpPr>
          <p:cNvPr id="1027" name="Rectangle 3"/>
          <p:cNvSpPr>
            <a:spLocks noGrp="1" noChangeArrowheads="1"/>
          </p:cNvSpPr>
          <p:nvPr>
            <p:ph type="body" idx="1"/>
          </p:nvPr>
        </p:nvSpPr>
        <p:spPr bwMode="auto">
          <a:xfrm>
            <a:off x="457200" y="14144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8" tIns="60899" rIns="121798" bIns="60899"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spTree>
    <p:extLst>
      <p:ext uri="{BB962C8B-B14F-4D97-AF65-F5344CB8AC3E}">
        <p14:creationId xmlns:p14="http://schemas.microsoft.com/office/powerpoint/2010/main" val="2901338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rgbClr val="001965"/>
          </a:solidFill>
          <a:latin typeface="+mj-lt"/>
          <a:ea typeface="+mj-ea"/>
          <a:cs typeface="+mj-cs"/>
        </a:defRPr>
      </a:lvl1pPr>
      <a:lvl2pPr algn="l" rtl="0" eaLnBrk="0" fontAlgn="base" hangingPunct="0">
        <a:spcBef>
          <a:spcPct val="0"/>
        </a:spcBef>
        <a:spcAft>
          <a:spcPct val="0"/>
        </a:spcAft>
        <a:defRPr sz="2400" b="1">
          <a:solidFill>
            <a:srgbClr val="001965"/>
          </a:solidFill>
          <a:latin typeface="Verdana" pitchFamily="34" charset="0"/>
        </a:defRPr>
      </a:lvl2pPr>
      <a:lvl3pPr algn="l" rtl="0" eaLnBrk="0" fontAlgn="base" hangingPunct="0">
        <a:spcBef>
          <a:spcPct val="0"/>
        </a:spcBef>
        <a:spcAft>
          <a:spcPct val="0"/>
        </a:spcAft>
        <a:defRPr sz="2400" b="1">
          <a:solidFill>
            <a:srgbClr val="001965"/>
          </a:solidFill>
          <a:latin typeface="Verdana" pitchFamily="34" charset="0"/>
        </a:defRPr>
      </a:lvl3pPr>
      <a:lvl4pPr algn="l" rtl="0" eaLnBrk="0" fontAlgn="base" hangingPunct="0">
        <a:spcBef>
          <a:spcPct val="0"/>
        </a:spcBef>
        <a:spcAft>
          <a:spcPct val="0"/>
        </a:spcAft>
        <a:defRPr sz="2400" b="1">
          <a:solidFill>
            <a:srgbClr val="001965"/>
          </a:solidFill>
          <a:latin typeface="Verdana" pitchFamily="34" charset="0"/>
        </a:defRPr>
      </a:lvl4pPr>
      <a:lvl5pPr algn="l" rtl="0" eaLnBrk="0" fontAlgn="base" hangingPunct="0">
        <a:spcBef>
          <a:spcPct val="0"/>
        </a:spcBef>
        <a:spcAft>
          <a:spcPct val="0"/>
        </a:spcAft>
        <a:defRPr sz="2400" b="1">
          <a:solidFill>
            <a:srgbClr val="001965"/>
          </a:solidFill>
          <a:latin typeface="Verdana" pitchFamily="34" charset="0"/>
        </a:defRPr>
      </a:lvl5pPr>
      <a:lvl6pPr marL="456743" algn="l" rtl="0" fontAlgn="base">
        <a:spcBef>
          <a:spcPct val="0"/>
        </a:spcBef>
        <a:spcAft>
          <a:spcPct val="0"/>
        </a:spcAft>
        <a:defRPr sz="2400" b="1">
          <a:solidFill>
            <a:srgbClr val="001965"/>
          </a:solidFill>
          <a:latin typeface="Verdana" pitchFamily="34" charset="0"/>
        </a:defRPr>
      </a:lvl6pPr>
      <a:lvl7pPr marL="913486" algn="l" rtl="0" fontAlgn="base">
        <a:spcBef>
          <a:spcPct val="0"/>
        </a:spcBef>
        <a:spcAft>
          <a:spcPct val="0"/>
        </a:spcAft>
        <a:defRPr sz="2400" b="1">
          <a:solidFill>
            <a:srgbClr val="001965"/>
          </a:solidFill>
          <a:latin typeface="Verdana" pitchFamily="34" charset="0"/>
        </a:defRPr>
      </a:lvl7pPr>
      <a:lvl8pPr marL="1370228" algn="l" rtl="0" fontAlgn="base">
        <a:spcBef>
          <a:spcPct val="0"/>
        </a:spcBef>
        <a:spcAft>
          <a:spcPct val="0"/>
        </a:spcAft>
        <a:defRPr sz="2400" b="1">
          <a:solidFill>
            <a:srgbClr val="001965"/>
          </a:solidFill>
          <a:latin typeface="Verdana" pitchFamily="34" charset="0"/>
        </a:defRPr>
      </a:lvl8pPr>
      <a:lvl9pPr marL="1826971" algn="l" rtl="0" fontAlgn="base">
        <a:spcBef>
          <a:spcPct val="0"/>
        </a:spcBef>
        <a:spcAft>
          <a:spcPct val="0"/>
        </a:spcAft>
        <a:defRPr sz="2400" b="1">
          <a:solidFill>
            <a:srgbClr val="001965"/>
          </a:solidFill>
          <a:latin typeface="Verdana" pitchFamily="34" charset="0"/>
        </a:defRPr>
      </a:lvl9pPr>
    </p:titleStyle>
    <p:bodyStyle>
      <a:lvl1pPr marL="341313" indent="-341313" algn="l" rtl="0" eaLnBrk="0" fontAlgn="base" hangingPunct="0">
        <a:spcBef>
          <a:spcPct val="20000"/>
        </a:spcBef>
        <a:spcAft>
          <a:spcPct val="0"/>
        </a:spcAft>
        <a:buClr>
          <a:srgbClr val="E64A0E"/>
        </a:buClr>
        <a:buChar char="•"/>
        <a:defRPr sz="2200">
          <a:solidFill>
            <a:srgbClr val="092F5E"/>
          </a:solidFill>
          <a:latin typeface="Verdana" pitchFamily="34" charset="0"/>
          <a:ea typeface="+mn-ea"/>
          <a:cs typeface="+mn-cs"/>
        </a:defRPr>
      </a:lvl1pPr>
      <a:lvl2pPr marL="741363" indent="-284163" algn="l" rtl="0" eaLnBrk="0" fontAlgn="base" hangingPunct="0">
        <a:spcBef>
          <a:spcPct val="20000"/>
        </a:spcBef>
        <a:spcAft>
          <a:spcPct val="0"/>
        </a:spcAft>
        <a:buClr>
          <a:srgbClr val="E64A0E"/>
        </a:buClr>
        <a:buChar char="•"/>
        <a:defRPr sz="2000">
          <a:solidFill>
            <a:srgbClr val="092F5E"/>
          </a:solidFill>
          <a:latin typeface="Verdana" pitchFamily="34" charset="0"/>
        </a:defRPr>
      </a:lvl2pPr>
      <a:lvl3pPr marL="1141413" indent="-227013" algn="l" rtl="0" eaLnBrk="0" fontAlgn="base" hangingPunct="0">
        <a:spcBef>
          <a:spcPct val="20000"/>
        </a:spcBef>
        <a:spcAft>
          <a:spcPct val="0"/>
        </a:spcAft>
        <a:buClr>
          <a:srgbClr val="E64A0E"/>
        </a:buClr>
        <a:buChar char="•"/>
        <a:defRPr>
          <a:solidFill>
            <a:srgbClr val="092F5E"/>
          </a:solidFill>
          <a:latin typeface="Verdana" pitchFamily="34" charset="0"/>
        </a:defRPr>
      </a:lvl3pPr>
      <a:lvl4pPr marL="1597025" indent="-227013" algn="l" rtl="0" eaLnBrk="0" fontAlgn="base" hangingPunct="0">
        <a:spcBef>
          <a:spcPct val="20000"/>
        </a:spcBef>
        <a:spcAft>
          <a:spcPct val="0"/>
        </a:spcAft>
        <a:buClr>
          <a:srgbClr val="E64A0E"/>
        </a:buClr>
        <a:buChar char="•"/>
        <a:defRPr sz="1600">
          <a:solidFill>
            <a:srgbClr val="092F5E"/>
          </a:solidFill>
          <a:latin typeface="Verdana" pitchFamily="34" charset="0"/>
        </a:defRPr>
      </a:lvl4pPr>
      <a:lvl5pPr marL="2054225" indent="-227013" algn="l" rtl="0" eaLnBrk="0" fontAlgn="base" hangingPunct="0">
        <a:spcBef>
          <a:spcPct val="20000"/>
        </a:spcBef>
        <a:spcAft>
          <a:spcPct val="0"/>
        </a:spcAft>
        <a:buClr>
          <a:srgbClr val="E64A0E"/>
        </a:buClr>
        <a:buChar char="•"/>
        <a:defRPr sz="1600">
          <a:solidFill>
            <a:srgbClr val="092F5E"/>
          </a:solidFill>
          <a:latin typeface="Verdana" pitchFamily="34" charset="0"/>
        </a:defRPr>
      </a:lvl5pPr>
      <a:lvl6pPr marL="2512085" indent="-228371" algn="l" rtl="0" fontAlgn="base">
        <a:spcBef>
          <a:spcPct val="20000"/>
        </a:spcBef>
        <a:spcAft>
          <a:spcPct val="0"/>
        </a:spcAft>
        <a:buClr>
          <a:srgbClr val="E64A0E"/>
        </a:buClr>
        <a:buChar char="•"/>
        <a:defRPr sz="1600">
          <a:solidFill>
            <a:srgbClr val="001965"/>
          </a:solidFill>
          <a:latin typeface="+mn-lt"/>
        </a:defRPr>
      </a:lvl6pPr>
      <a:lvl7pPr marL="2968828" indent="-228371" algn="l" rtl="0" fontAlgn="base">
        <a:spcBef>
          <a:spcPct val="20000"/>
        </a:spcBef>
        <a:spcAft>
          <a:spcPct val="0"/>
        </a:spcAft>
        <a:buClr>
          <a:srgbClr val="E64A0E"/>
        </a:buClr>
        <a:buChar char="•"/>
        <a:defRPr sz="1600">
          <a:solidFill>
            <a:srgbClr val="001965"/>
          </a:solidFill>
          <a:latin typeface="+mn-lt"/>
        </a:defRPr>
      </a:lvl7pPr>
      <a:lvl8pPr marL="3425571" indent="-228371" algn="l" rtl="0" fontAlgn="base">
        <a:spcBef>
          <a:spcPct val="20000"/>
        </a:spcBef>
        <a:spcAft>
          <a:spcPct val="0"/>
        </a:spcAft>
        <a:buClr>
          <a:srgbClr val="E64A0E"/>
        </a:buClr>
        <a:buChar char="•"/>
        <a:defRPr sz="1600">
          <a:solidFill>
            <a:srgbClr val="001965"/>
          </a:solidFill>
          <a:latin typeface="+mn-lt"/>
        </a:defRPr>
      </a:lvl8pPr>
      <a:lvl9pPr marL="3882314" indent="-228371" algn="l" rtl="0" fontAlgn="base">
        <a:spcBef>
          <a:spcPct val="20000"/>
        </a:spcBef>
        <a:spcAft>
          <a:spcPct val="0"/>
        </a:spcAft>
        <a:buClr>
          <a:srgbClr val="E64A0E"/>
        </a:buClr>
        <a:buChar char="•"/>
        <a:defRPr sz="1600">
          <a:solidFill>
            <a:srgbClr val="001965"/>
          </a:solidFill>
          <a:latin typeface="+mn-lt"/>
        </a:defRPr>
      </a:lvl9pPr>
    </p:bodyStyle>
    <p:otherStyle>
      <a:defPPr>
        <a:defRPr lang="en-US"/>
      </a:defPPr>
      <a:lvl1pPr marL="0" algn="l" defTabSz="913486" rtl="0" eaLnBrk="1" latinLnBrk="0" hangingPunct="1">
        <a:defRPr sz="1800" kern="1200">
          <a:solidFill>
            <a:schemeClr val="tx1"/>
          </a:solidFill>
          <a:latin typeface="+mn-lt"/>
          <a:ea typeface="+mn-ea"/>
          <a:cs typeface="+mn-cs"/>
        </a:defRPr>
      </a:lvl1pPr>
      <a:lvl2pPr marL="456743" algn="l" defTabSz="913486" rtl="0" eaLnBrk="1" latinLnBrk="0" hangingPunct="1">
        <a:defRPr sz="1800" kern="1200">
          <a:solidFill>
            <a:schemeClr val="tx1"/>
          </a:solidFill>
          <a:latin typeface="+mn-lt"/>
          <a:ea typeface="+mn-ea"/>
          <a:cs typeface="+mn-cs"/>
        </a:defRPr>
      </a:lvl2pPr>
      <a:lvl3pPr marL="913486" algn="l" defTabSz="913486" rtl="0" eaLnBrk="1" latinLnBrk="0" hangingPunct="1">
        <a:defRPr sz="1800" kern="1200">
          <a:solidFill>
            <a:schemeClr val="tx1"/>
          </a:solidFill>
          <a:latin typeface="+mn-lt"/>
          <a:ea typeface="+mn-ea"/>
          <a:cs typeface="+mn-cs"/>
        </a:defRPr>
      </a:lvl3pPr>
      <a:lvl4pPr marL="1370228" algn="l" defTabSz="913486" rtl="0" eaLnBrk="1" latinLnBrk="0" hangingPunct="1">
        <a:defRPr sz="1800" kern="1200">
          <a:solidFill>
            <a:schemeClr val="tx1"/>
          </a:solidFill>
          <a:latin typeface="+mn-lt"/>
          <a:ea typeface="+mn-ea"/>
          <a:cs typeface="+mn-cs"/>
        </a:defRPr>
      </a:lvl4pPr>
      <a:lvl5pPr marL="1826971" algn="l" defTabSz="913486" rtl="0" eaLnBrk="1" latinLnBrk="0" hangingPunct="1">
        <a:defRPr sz="1800" kern="1200">
          <a:solidFill>
            <a:schemeClr val="tx1"/>
          </a:solidFill>
          <a:latin typeface="+mn-lt"/>
          <a:ea typeface="+mn-ea"/>
          <a:cs typeface="+mn-cs"/>
        </a:defRPr>
      </a:lvl5pPr>
      <a:lvl6pPr marL="2283714" algn="l" defTabSz="913486" rtl="0" eaLnBrk="1" latinLnBrk="0" hangingPunct="1">
        <a:defRPr sz="1800" kern="1200">
          <a:solidFill>
            <a:schemeClr val="tx1"/>
          </a:solidFill>
          <a:latin typeface="+mn-lt"/>
          <a:ea typeface="+mn-ea"/>
          <a:cs typeface="+mn-cs"/>
        </a:defRPr>
      </a:lvl6pPr>
      <a:lvl7pPr marL="2740457" algn="l" defTabSz="913486" rtl="0" eaLnBrk="1" latinLnBrk="0" hangingPunct="1">
        <a:defRPr sz="1800" kern="1200">
          <a:solidFill>
            <a:schemeClr val="tx1"/>
          </a:solidFill>
          <a:latin typeface="+mn-lt"/>
          <a:ea typeface="+mn-ea"/>
          <a:cs typeface="+mn-cs"/>
        </a:defRPr>
      </a:lvl7pPr>
      <a:lvl8pPr marL="3197200" algn="l" defTabSz="913486" rtl="0" eaLnBrk="1" latinLnBrk="0" hangingPunct="1">
        <a:defRPr sz="1800" kern="1200">
          <a:solidFill>
            <a:schemeClr val="tx1"/>
          </a:solidFill>
          <a:latin typeface="+mn-lt"/>
          <a:ea typeface="+mn-ea"/>
          <a:cs typeface="+mn-cs"/>
        </a:defRPr>
      </a:lvl8pPr>
      <a:lvl9pPr marL="3653942" algn="l" defTabSz="91348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Sanofi-COPY.png"/>
          <p:cNvPicPr>
            <a:picLocks noChangeAspect="1"/>
          </p:cNvPicPr>
          <p:nvPr userDrawn="1"/>
        </p:nvPicPr>
        <p:blipFill>
          <a:blip r:embed="rId9" cstate="print"/>
          <a:stretch>
            <a:fillRect/>
          </a:stretch>
        </p:blipFill>
        <p:spPr>
          <a:xfrm>
            <a:off x="10913" y="1497849"/>
            <a:ext cx="9143245" cy="5364037"/>
          </a:xfrm>
          <a:prstGeom prst="rect">
            <a:avLst/>
          </a:prstGeom>
        </p:spPr>
      </p:pic>
      <p:sp>
        <p:nvSpPr>
          <p:cNvPr id="4" name="Title Placeholder 3"/>
          <p:cNvSpPr>
            <a:spLocks noGrp="1"/>
          </p:cNvSpPr>
          <p:nvPr>
            <p:ph type="title"/>
          </p:nvPr>
        </p:nvSpPr>
        <p:spPr>
          <a:xfrm>
            <a:off x="228602" y="274641"/>
            <a:ext cx="8686800" cy="850915"/>
          </a:xfrm>
          <a:prstGeom prst="rect">
            <a:avLst/>
          </a:prstGeom>
        </p:spPr>
        <p:txBody>
          <a:bodyPr vert="horz" lIns="0" tIns="0" rIns="0" bIns="0" rtlCol="0" anchor="t" anchorCtr="0">
            <a:noAutofit/>
          </a:bodyPr>
          <a:lstStyle/>
          <a:p>
            <a:r>
              <a:rPr lang="en-US" dirty="0"/>
              <a:t>Click to edit Master title style</a:t>
            </a:r>
          </a:p>
        </p:txBody>
      </p:sp>
      <p:pic>
        <p:nvPicPr>
          <p:cNvPr id="10" name="Picture 9" descr="Sanofi_Diabetes_RGB_NoTag.png"/>
          <p:cNvPicPr>
            <a:picLocks noChangeAspect="1"/>
          </p:cNvPicPr>
          <p:nvPr userDrawn="1"/>
        </p:nvPicPr>
        <p:blipFill>
          <a:blip r:embed="rId10" cstate="print"/>
          <a:stretch>
            <a:fillRect/>
          </a:stretch>
        </p:blipFill>
        <p:spPr>
          <a:xfrm>
            <a:off x="237434" y="6365634"/>
            <a:ext cx="2586249" cy="310503"/>
          </a:xfrm>
          <a:prstGeom prst="rect">
            <a:avLst/>
          </a:prstGeom>
        </p:spPr>
      </p:pic>
      <p:sp>
        <p:nvSpPr>
          <p:cNvPr id="5" name="Text Placeholder 4"/>
          <p:cNvSpPr>
            <a:spLocks noGrp="1"/>
          </p:cNvSpPr>
          <p:nvPr>
            <p:ph type="body" idx="1"/>
          </p:nvPr>
        </p:nvSpPr>
        <p:spPr>
          <a:xfrm>
            <a:off x="228600" y="1219200"/>
            <a:ext cx="8686800" cy="477624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63242" y="6594860"/>
            <a:ext cx="1704313" cy="261610"/>
          </a:xfrm>
          <a:prstGeom prst="rect">
            <a:avLst/>
          </a:prstGeom>
        </p:spPr>
        <p:txBody>
          <a:bodyPr wrap="none">
            <a:spAutoFit/>
          </a:bodyPr>
          <a:lstStyle/>
          <a:p>
            <a:r>
              <a:rPr lang="fr-FR" sz="1100" dirty="0">
                <a:solidFill>
                  <a:srgbClr val="FFFFFF">
                    <a:lumMod val="65000"/>
                  </a:srgbClr>
                </a:solidFill>
              </a:rPr>
              <a:t>SAGLB.TJO.16.02.0087</a:t>
            </a:r>
          </a:p>
        </p:txBody>
      </p:sp>
    </p:spTree>
    <p:extLst>
      <p:ext uri="{BB962C8B-B14F-4D97-AF65-F5344CB8AC3E}">
        <p14:creationId xmlns:p14="http://schemas.microsoft.com/office/powerpoint/2010/main" val="5801174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hf hdr="0" ftr="0" dt="0"/>
  <p:txStyles>
    <p:titleStyle>
      <a:lvl1pPr algn="l" defTabSz="4572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46063" indent="-246063" algn="l" defTabSz="457200" rtl="0" eaLnBrk="1" latinLnBrk="0" hangingPunct="1">
        <a:lnSpc>
          <a:spcPct val="100000"/>
        </a:lnSpc>
        <a:spcBef>
          <a:spcPts val="0"/>
        </a:spcBef>
        <a:spcAft>
          <a:spcPts val="600"/>
        </a:spcAft>
        <a:buClr>
          <a:schemeClr val="accent2"/>
        </a:buClr>
        <a:buFont typeface="Arial"/>
        <a:buChar char="•"/>
        <a:defRPr sz="2400" kern="1200">
          <a:solidFill>
            <a:srgbClr val="596169"/>
          </a:solidFill>
          <a:latin typeface="+mn-lt"/>
          <a:ea typeface="+mn-ea"/>
          <a:cs typeface="+mn-cs"/>
        </a:defRPr>
      </a:lvl1pPr>
      <a:lvl2pPr marL="527050" indent="-288925" algn="l" defTabSz="457200" rtl="0" eaLnBrk="1" latinLnBrk="0" hangingPunct="1">
        <a:lnSpc>
          <a:spcPct val="100000"/>
        </a:lnSpc>
        <a:spcBef>
          <a:spcPts val="0"/>
        </a:spcBef>
        <a:spcAft>
          <a:spcPts val="600"/>
        </a:spcAft>
        <a:buClr>
          <a:schemeClr val="accent2"/>
        </a:buClr>
        <a:buFont typeface="Arial"/>
        <a:buChar char="–"/>
        <a:defRPr sz="2000" kern="1200">
          <a:solidFill>
            <a:srgbClr val="596169"/>
          </a:solidFill>
          <a:latin typeface="+mn-lt"/>
          <a:ea typeface="+mn-ea"/>
          <a:cs typeface="+mn-cs"/>
        </a:defRPr>
      </a:lvl2pPr>
      <a:lvl3pPr marL="773113" indent="-254000" algn="l" defTabSz="457200" rtl="0" eaLnBrk="1" latinLnBrk="0" hangingPunct="1">
        <a:lnSpc>
          <a:spcPct val="100000"/>
        </a:lnSpc>
        <a:spcBef>
          <a:spcPts val="0"/>
        </a:spcBef>
        <a:spcAft>
          <a:spcPts val="600"/>
        </a:spcAft>
        <a:buClr>
          <a:schemeClr val="accent2"/>
        </a:buClr>
        <a:buFont typeface="Arial"/>
        <a:buChar char="•"/>
        <a:defRPr sz="1800" kern="1200">
          <a:solidFill>
            <a:srgbClr val="596169"/>
          </a:solidFill>
          <a:latin typeface="+mn-lt"/>
          <a:ea typeface="+mn-ea"/>
          <a:cs typeface="+mn-cs"/>
        </a:defRPr>
      </a:lvl3pPr>
      <a:lvl4pPr marL="1028700" indent="-273050" algn="l" defTabSz="457200" rtl="0" eaLnBrk="1" latinLnBrk="0" hangingPunct="1">
        <a:lnSpc>
          <a:spcPct val="100000"/>
        </a:lnSpc>
        <a:spcBef>
          <a:spcPts val="0"/>
        </a:spcBef>
        <a:spcAft>
          <a:spcPts val="600"/>
        </a:spcAft>
        <a:buClr>
          <a:schemeClr val="accent2"/>
        </a:buClr>
        <a:buFont typeface="Arial"/>
        <a:buChar char="–"/>
        <a:defRPr sz="1600" kern="1200">
          <a:solidFill>
            <a:srgbClr val="596169"/>
          </a:solidFill>
          <a:latin typeface="+mn-lt"/>
          <a:ea typeface="+mn-ea"/>
          <a:cs typeface="+mn-cs"/>
        </a:defRPr>
      </a:lvl4pPr>
      <a:lvl5pPr marL="1292225" indent="-263525" algn="l" defTabSz="457200" rtl="0" eaLnBrk="1" latinLnBrk="0" hangingPunct="1">
        <a:lnSpc>
          <a:spcPct val="100000"/>
        </a:lnSpc>
        <a:spcBef>
          <a:spcPts val="0"/>
        </a:spcBef>
        <a:spcAft>
          <a:spcPts val="600"/>
        </a:spcAft>
        <a:buClr>
          <a:schemeClr val="accent2"/>
        </a:buClr>
        <a:buFont typeface="Arial"/>
        <a:buChar char="»"/>
        <a:defRPr sz="1400" kern="1200">
          <a:solidFill>
            <a:srgbClr val="5961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guide id="3" pos="144" userDrawn="1">
          <p15:clr>
            <a:srgbClr val="F26B43"/>
          </p15:clr>
        </p15:guide>
        <p15:guide id="4" pos="561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Sanofi-COPY.png"/>
          <p:cNvPicPr>
            <a:picLocks noChangeAspect="1"/>
          </p:cNvPicPr>
          <p:nvPr/>
        </p:nvPicPr>
        <p:blipFill>
          <a:blip r:embed="rId81"/>
          <a:stretch>
            <a:fillRect/>
          </a:stretch>
        </p:blipFill>
        <p:spPr>
          <a:xfrm>
            <a:off x="10913" y="1497848"/>
            <a:ext cx="9143245" cy="5364037"/>
          </a:xfrm>
          <a:prstGeom prst="rect">
            <a:avLst/>
          </a:prstGeom>
        </p:spPr>
      </p:pic>
      <p:sp>
        <p:nvSpPr>
          <p:cNvPr id="4" name="Title Placeholder 3"/>
          <p:cNvSpPr>
            <a:spLocks noGrp="1"/>
          </p:cNvSpPr>
          <p:nvPr>
            <p:ph type="title"/>
          </p:nvPr>
        </p:nvSpPr>
        <p:spPr>
          <a:xfrm>
            <a:off x="457202" y="274637"/>
            <a:ext cx="8526543" cy="850915"/>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pic>
        <p:nvPicPr>
          <p:cNvPr id="10" name="Picture 9" descr="Sanofi_Diabetes_RGB_NoTag.png"/>
          <p:cNvPicPr>
            <a:picLocks noChangeAspect="1"/>
          </p:cNvPicPr>
          <p:nvPr/>
        </p:nvPicPr>
        <p:blipFill>
          <a:blip r:embed="rId82"/>
          <a:stretch>
            <a:fillRect/>
          </a:stretch>
        </p:blipFill>
        <p:spPr>
          <a:xfrm>
            <a:off x="237434" y="6365626"/>
            <a:ext cx="2586249" cy="310503"/>
          </a:xfrm>
          <a:prstGeom prst="rect">
            <a:avLst/>
          </a:prstGeom>
        </p:spPr>
      </p:pic>
      <p:sp>
        <p:nvSpPr>
          <p:cNvPr id="5" name="Text Placeholder 4"/>
          <p:cNvSpPr>
            <a:spLocks noGrp="1"/>
          </p:cNvSpPr>
          <p:nvPr>
            <p:ph type="body" idx="1"/>
          </p:nvPr>
        </p:nvSpPr>
        <p:spPr>
          <a:xfrm>
            <a:off x="457200" y="1185413"/>
            <a:ext cx="8526544" cy="4810034"/>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2044700" y="6611779"/>
            <a:ext cx="5054399" cy="246221"/>
          </a:xfrm>
          <a:prstGeom prst="rect">
            <a:avLst/>
          </a:prstGeom>
          <a:noFill/>
        </p:spPr>
        <p:txBody>
          <a:bodyPr wrap="square" rtlCol="0">
            <a:spAutoFit/>
          </a:bodyPr>
          <a:lstStyle/>
          <a:p>
            <a:pPr algn="ctr" defTabSz="457200"/>
            <a:r>
              <a:rPr lang="en-US" sz="1000" dirty="0" smtClean="0">
                <a:solidFill>
                  <a:srgbClr val="000000"/>
                </a:solidFill>
              </a:rPr>
              <a:t>FOR MEDICAL AND SCIENTIFIC PURPOSES ONLY – DO NOT DISTRIBUTE</a:t>
            </a:r>
            <a:endParaRPr lang="en-US" sz="1000" dirty="0">
              <a:solidFill>
                <a:srgbClr val="000000"/>
              </a:solidFill>
            </a:endParaRPr>
          </a:p>
        </p:txBody>
      </p:sp>
    </p:spTree>
    <p:extLst>
      <p:ext uri="{BB962C8B-B14F-4D97-AF65-F5344CB8AC3E}">
        <p14:creationId xmlns:p14="http://schemas.microsoft.com/office/powerpoint/2010/main" val="197866581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 id="2147483801" r:id="rId49"/>
    <p:sldLayoutId id="2147483802" r:id="rId50"/>
    <p:sldLayoutId id="2147483803" r:id="rId51"/>
    <p:sldLayoutId id="2147483804" r:id="rId52"/>
    <p:sldLayoutId id="2147483805" r:id="rId53"/>
    <p:sldLayoutId id="2147483806" r:id="rId54"/>
    <p:sldLayoutId id="2147483807" r:id="rId55"/>
    <p:sldLayoutId id="2147483808" r:id="rId56"/>
    <p:sldLayoutId id="2147483809" r:id="rId57"/>
    <p:sldLayoutId id="2147483810" r:id="rId58"/>
    <p:sldLayoutId id="2147483811" r:id="rId59"/>
    <p:sldLayoutId id="2147483812" r:id="rId60"/>
    <p:sldLayoutId id="2147483813" r:id="rId61"/>
    <p:sldLayoutId id="2147483814" r:id="rId62"/>
    <p:sldLayoutId id="2147483815" r:id="rId63"/>
    <p:sldLayoutId id="2147483816" r:id="rId64"/>
    <p:sldLayoutId id="2147483817" r:id="rId65"/>
    <p:sldLayoutId id="2147483818" r:id="rId66"/>
    <p:sldLayoutId id="2147483819" r:id="rId67"/>
    <p:sldLayoutId id="2147483820" r:id="rId68"/>
    <p:sldLayoutId id="2147483821" r:id="rId69"/>
    <p:sldLayoutId id="2147483822" r:id="rId70"/>
    <p:sldLayoutId id="2147483823" r:id="rId71"/>
    <p:sldLayoutId id="2147483824" r:id="rId72"/>
    <p:sldLayoutId id="2147483825" r:id="rId73"/>
    <p:sldLayoutId id="2147483826" r:id="rId74"/>
    <p:sldLayoutId id="2147483827" r:id="rId75"/>
    <p:sldLayoutId id="2147483828" r:id="rId76"/>
    <p:sldLayoutId id="2147483829" r:id="rId77"/>
    <p:sldLayoutId id="2147483830" r:id="rId78"/>
    <p:sldLayoutId id="2147483831" r:id="rId79"/>
  </p:sldLayoutIdLst>
  <p:timing>
    <p:tnLst>
      <p:par>
        <p:cTn id="1" dur="indefinite" restart="never" nodeType="tmRoot"/>
      </p:par>
    </p:tnLst>
  </p:timing>
  <p:hf sldNum="0" hdr="0" ftr="0" dt="0"/>
  <p:txStyles>
    <p:titleStyle>
      <a:lvl1pPr algn="l" defTabSz="4572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169863" indent="-169863" algn="l" defTabSz="457200" rtl="0" eaLnBrk="1" latinLnBrk="0" hangingPunct="1">
        <a:lnSpc>
          <a:spcPct val="100000"/>
        </a:lnSpc>
        <a:spcBef>
          <a:spcPts val="0"/>
        </a:spcBef>
        <a:spcAft>
          <a:spcPts val="600"/>
        </a:spcAft>
        <a:buClr>
          <a:schemeClr val="accent2"/>
        </a:buClr>
        <a:buFont typeface="Arial"/>
        <a:buChar char="•"/>
        <a:defRPr sz="2400" kern="1200">
          <a:solidFill>
            <a:srgbClr val="596169"/>
          </a:solidFill>
          <a:latin typeface="+mn-lt"/>
          <a:ea typeface="+mn-ea"/>
          <a:cs typeface="+mn-cs"/>
        </a:defRPr>
      </a:lvl1pPr>
      <a:lvl2pPr marL="742950" indent="-285750" algn="l" defTabSz="457200" rtl="0" eaLnBrk="1" latinLnBrk="0" hangingPunct="1">
        <a:lnSpc>
          <a:spcPct val="100000"/>
        </a:lnSpc>
        <a:spcBef>
          <a:spcPts val="0"/>
        </a:spcBef>
        <a:spcAft>
          <a:spcPts val="600"/>
        </a:spcAft>
        <a:buClr>
          <a:schemeClr val="accent2"/>
        </a:buClr>
        <a:buFont typeface="Arial"/>
        <a:buChar char="–"/>
        <a:defRPr sz="2000" kern="1200">
          <a:solidFill>
            <a:srgbClr val="596169"/>
          </a:solidFill>
          <a:latin typeface="+mn-lt"/>
          <a:ea typeface="+mn-ea"/>
          <a:cs typeface="+mn-cs"/>
        </a:defRPr>
      </a:lvl2pPr>
      <a:lvl3pPr marL="1143000" indent="-228600" algn="l" defTabSz="457200" rtl="0" eaLnBrk="1" latinLnBrk="0" hangingPunct="1">
        <a:lnSpc>
          <a:spcPct val="100000"/>
        </a:lnSpc>
        <a:spcBef>
          <a:spcPts val="0"/>
        </a:spcBef>
        <a:spcAft>
          <a:spcPts val="600"/>
        </a:spcAft>
        <a:buClr>
          <a:schemeClr val="accent2"/>
        </a:buClr>
        <a:buFont typeface="Arial"/>
        <a:buChar char="•"/>
        <a:defRPr sz="1800" kern="1200">
          <a:solidFill>
            <a:srgbClr val="596169"/>
          </a:solidFill>
          <a:latin typeface="+mn-lt"/>
          <a:ea typeface="+mn-ea"/>
          <a:cs typeface="+mn-cs"/>
        </a:defRPr>
      </a:lvl3pPr>
      <a:lvl4pPr marL="1600200" indent="-228600" algn="l" defTabSz="457200" rtl="0" eaLnBrk="1" latinLnBrk="0" hangingPunct="1">
        <a:lnSpc>
          <a:spcPct val="100000"/>
        </a:lnSpc>
        <a:spcBef>
          <a:spcPts val="0"/>
        </a:spcBef>
        <a:spcAft>
          <a:spcPts val="600"/>
        </a:spcAft>
        <a:buClr>
          <a:schemeClr val="accent2"/>
        </a:buClr>
        <a:buFont typeface="Arial"/>
        <a:buChar char="–"/>
        <a:defRPr sz="1600" kern="1200">
          <a:solidFill>
            <a:srgbClr val="596169"/>
          </a:solidFill>
          <a:latin typeface="+mn-lt"/>
          <a:ea typeface="+mn-ea"/>
          <a:cs typeface="+mn-cs"/>
        </a:defRPr>
      </a:lvl4pPr>
      <a:lvl5pPr marL="2057400" indent="-228600" algn="l" defTabSz="457200" rtl="0" eaLnBrk="1" latinLnBrk="0" hangingPunct="1">
        <a:lnSpc>
          <a:spcPct val="100000"/>
        </a:lnSpc>
        <a:spcBef>
          <a:spcPts val="0"/>
        </a:spcBef>
        <a:spcAft>
          <a:spcPts val="600"/>
        </a:spcAft>
        <a:buClr>
          <a:schemeClr val="accent2"/>
        </a:buClr>
        <a:buFont typeface="Arial"/>
        <a:buChar char="»"/>
        <a:defRPr sz="1400" kern="1200">
          <a:solidFill>
            <a:srgbClr val="5961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5.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rmAutofit/>
          </a:bodyPr>
          <a:lstStyle/>
          <a:p>
            <a:r>
              <a:rPr lang="en-US" sz="8800" dirty="0" smtClean="0">
                <a:solidFill>
                  <a:srgbClr val="002060"/>
                </a:solidFill>
              </a:rPr>
              <a:t>Insulin Initiation</a:t>
            </a:r>
            <a:endParaRPr lang="en-US" sz="8800" dirty="0">
              <a:solidFill>
                <a:srgbClr val="002060"/>
              </a:solidFill>
            </a:endParaRPr>
          </a:p>
        </p:txBody>
      </p:sp>
      <p:sp>
        <p:nvSpPr>
          <p:cNvPr id="3" name="Subtitle 2"/>
          <p:cNvSpPr>
            <a:spLocks noGrp="1"/>
          </p:cNvSpPr>
          <p:nvPr>
            <p:ph type="subTitle" idx="1"/>
          </p:nvPr>
        </p:nvSpPr>
        <p:spPr/>
        <p:txBody>
          <a:bodyPr>
            <a:normAutofit lnSpcReduction="10000"/>
          </a:bodyPr>
          <a:lstStyle/>
          <a:p>
            <a:r>
              <a:rPr lang="en-US" sz="2000" dirty="0" smtClean="0"/>
              <a:t>Atieh Amouzegar MD</a:t>
            </a:r>
          </a:p>
          <a:p>
            <a:r>
              <a:rPr lang="en-US" sz="2000" dirty="0" smtClean="0"/>
              <a:t>Research Institute For Endocrine Sciences</a:t>
            </a:r>
          </a:p>
          <a:p>
            <a:r>
              <a:rPr lang="en-US" sz="2000" dirty="0" smtClean="0"/>
              <a:t>Endocrine Research Center</a:t>
            </a:r>
          </a:p>
          <a:p>
            <a:r>
              <a:rPr lang="en-US" sz="2000" dirty="0" smtClean="0"/>
              <a:t>Shahid Beheshti University</a:t>
            </a:r>
          </a:p>
          <a:p>
            <a:r>
              <a:rPr lang="en-US" sz="2000" smtClean="0"/>
              <a:t>04.04.1397</a:t>
            </a:r>
            <a:endParaRPr lang="en-US" sz="2000" dirty="0"/>
          </a:p>
        </p:txBody>
      </p:sp>
    </p:spTree>
    <p:extLst>
      <p:ext uri="{BB962C8B-B14F-4D97-AF65-F5344CB8AC3E}">
        <p14:creationId xmlns:p14="http://schemas.microsoft.com/office/powerpoint/2010/main" val="1793142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29880" y="-1221880"/>
            <a:ext cx="6095999" cy="899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695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Notice!</a:t>
            </a:r>
            <a:endParaRPr lang="en-US" dirty="0">
              <a:solidFill>
                <a:srgbClr val="002060"/>
              </a:solidFill>
            </a:endParaRPr>
          </a:p>
        </p:txBody>
      </p:sp>
      <p:sp>
        <p:nvSpPr>
          <p:cNvPr id="3" name="Content Placeholder 2"/>
          <p:cNvSpPr>
            <a:spLocks noGrp="1"/>
          </p:cNvSpPr>
          <p:nvPr>
            <p:ph idx="1"/>
          </p:nvPr>
        </p:nvSpPr>
        <p:spPr/>
        <p:txBody>
          <a:bodyPr/>
          <a:lstStyle/>
          <a:p>
            <a:endParaRPr lang="en-US" dirty="0" smtClean="0"/>
          </a:p>
          <a:p>
            <a:r>
              <a:rPr lang="en-US" dirty="0" smtClean="0"/>
              <a:t>Avoid </a:t>
            </a:r>
            <a:r>
              <a:rPr lang="en-US" dirty="0"/>
              <a:t>using insulin as a threat or </a:t>
            </a:r>
            <a:r>
              <a:rPr lang="en-US" dirty="0" smtClean="0"/>
              <a:t>describing it </a:t>
            </a:r>
            <a:r>
              <a:rPr lang="en-US" dirty="0"/>
              <a:t>as a sign of personal </a:t>
            </a:r>
            <a:r>
              <a:rPr lang="en-US" dirty="0" smtClean="0"/>
              <a:t>failure or </a:t>
            </a:r>
            <a:r>
              <a:rPr lang="en-US" dirty="0"/>
              <a:t>punishment.</a:t>
            </a:r>
          </a:p>
        </p:txBody>
      </p:sp>
    </p:spTree>
    <p:extLst>
      <p:ext uri="{BB962C8B-B14F-4D97-AF65-F5344CB8AC3E}">
        <p14:creationId xmlns:p14="http://schemas.microsoft.com/office/powerpoint/2010/main" val="2870886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rgbClr val="002060"/>
                </a:solidFill>
              </a:rPr>
              <a:t>The Role of Basal Insulin</a:t>
            </a:r>
            <a:endParaRPr lang="en-US" dirty="0">
              <a:solidFill>
                <a:srgbClr val="002060"/>
              </a:solidFill>
            </a:endParaRPr>
          </a:p>
        </p:txBody>
      </p:sp>
      <p:sp>
        <p:nvSpPr>
          <p:cNvPr id="3" name="Content Placeholder 2"/>
          <p:cNvSpPr>
            <a:spLocks noGrp="1"/>
          </p:cNvSpPr>
          <p:nvPr>
            <p:ph idx="1"/>
          </p:nvPr>
        </p:nvSpPr>
        <p:spPr>
          <a:xfrm>
            <a:off x="457200" y="1371601"/>
            <a:ext cx="8229600" cy="4754563"/>
          </a:xfrm>
        </p:spPr>
        <p:txBody>
          <a:bodyPr/>
          <a:lstStyle/>
          <a:p>
            <a:r>
              <a:rPr lang="en-US" dirty="0" smtClean="0"/>
              <a:t>ADA recommends starting basal insulin in </a:t>
            </a:r>
            <a:r>
              <a:rPr lang="en-US" dirty="0" err="1" smtClean="0"/>
              <a:t>Pts</a:t>
            </a:r>
            <a:r>
              <a:rPr lang="en-US" dirty="0" smtClean="0"/>
              <a:t> with newly diagnosed T2D</a:t>
            </a:r>
            <a:r>
              <a:rPr lang="en-US" dirty="0"/>
              <a:t>M</a:t>
            </a:r>
            <a:r>
              <a:rPr lang="en-US" dirty="0" smtClean="0"/>
              <a:t> </a:t>
            </a:r>
          </a:p>
          <a:p>
            <a:r>
              <a:rPr lang="en-US" dirty="0" smtClean="0"/>
              <a:t>With symptoms </a:t>
            </a:r>
          </a:p>
          <a:p>
            <a:r>
              <a:rPr lang="en-US" dirty="0" smtClean="0"/>
              <a:t>HbA1c &gt; than 10%</a:t>
            </a:r>
          </a:p>
          <a:p>
            <a:r>
              <a:rPr lang="en-US" dirty="0" smtClean="0"/>
              <a:t>Blood glucose level ≥ 300 mg/</a:t>
            </a:r>
            <a:r>
              <a:rPr lang="en-US" dirty="0" err="1" smtClean="0"/>
              <a:t>dL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19800"/>
            <a:ext cx="56943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589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Consider</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sz="4800" dirty="0" smtClean="0"/>
              <a:t>1- Weight gain</a:t>
            </a:r>
          </a:p>
          <a:p>
            <a:r>
              <a:rPr lang="en-US" sz="4800" dirty="0" smtClean="0"/>
              <a:t>2-Hypoglycemia</a:t>
            </a:r>
            <a:endParaRPr lang="en-US" sz="4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172200"/>
            <a:ext cx="56943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462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07504" y="0"/>
            <a:ext cx="8856984" cy="1127125"/>
          </a:xfrm>
        </p:spPr>
        <p:txBody>
          <a:bodyPr lIns="91224" tIns="45610" rIns="91224" bIns="45610" anchor="t">
            <a:normAutofit/>
          </a:bodyPr>
          <a:lstStyle/>
          <a:p>
            <a:pPr eaLnBrk="1" hangingPunct="1"/>
            <a:r>
              <a:rPr lang="en-US" altLang="zh-CN" sz="3100" b="1" dirty="0" smtClean="0">
                <a:solidFill>
                  <a:srgbClr val="C00000"/>
                </a:solidFill>
                <a:effectLst>
                  <a:outerShdw blurRad="38100" dist="38100" dir="2700000" algn="tl">
                    <a:srgbClr val="000000">
                      <a:alpha val="43137"/>
                    </a:srgbClr>
                  </a:outerShdw>
                </a:effectLst>
                <a:latin typeface="+mn-lt"/>
                <a:ea typeface="+mn-ea"/>
                <a:cs typeface="+mn-cs"/>
              </a:rPr>
              <a:t>Balancing Good </a:t>
            </a:r>
            <a:r>
              <a:rPr lang="en-US" altLang="zh-CN" sz="3100" b="1" dirty="0" err="1" smtClean="0">
                <a:solidFill>
                  <a:srgbClr val="C00000"/>
                </a:solidFill>
                <a:effectLst>
                  <a:outerShdw blurRad="38100" dist="38100" dir="2700000" algn="tl">
                    <a:srgbClr val="000000">
                      <a:alpha val="43137"/>
                    </a:srgbClr>
                  </a:outerShdw>
                </a:effectLst>
                <a:latin typeface="+mn-lt"/>
                <a:ea typeface="+mn-ea"/>
                <a:cs typeface="+mn-cs"/>
              </a:rPr>
              <a:t>Glycemic</a:t>
            </a:r>
            <a:r>
              <a:rPr lang="en-US" altLang="zh-CN" sz="3100" b="1" dirty="0" smtClean="0">
                <a:solidFill>
                  <a:srgbClr val="C00000"/>
                </a:solidFill>
                <a:effectLst>
                  <a:outerShdw blurRad="38100" dist="38100" dir="2700000" algn="tl">
                    <a:srgbClr val="000000">
                      <a:alpha val="43137"/>
                    </a:srgbClr>
                  </a:outerShdw>
                </a:effectLst>
                <a:latin typeface="+mn-lt"/>
                <a:ea typeface="+mn-ea"/>
                <a:cs typeface="+mn-cs"/>
              </a:rPr>
              <a:t> Control with a Low Risk of Hypoglycemia</a:t>
            </a:r>
            <a:r>
              <a:rPr lang="en-US" sz="3600" i="0" dirty="0" smtClean="0">
                <a:solidFill>
                  <a:srgbClr val="FFFF00"/>
                </a:solidFill>
                <a:latin typeface="Garamond" pitchFamily="18" charset="0"/>
              </a:rPr>
              <a:t>…</a:t>
            </a:r>
          </a:p>
        </p:txBody>
      </p:sp>
      <p:sp>
        <p:nvSpPr>
          <p:cNvPr id="35843" name="Text Box 3"/>
          <p:cNvSpPr txBox="1">
            <a:spLocks noChangeArrowheads="1"/>
          </p:cNvSpPr>
          <p:nvPr/>
        </p:nvSpPr>
        <p:spPr bwMode="invGray">
          <a:xfrm>
            <a:off x="755650" y="6078538"/>
            <a:ext cx="3103563" cy="519112"/>
          </a:xfrm>
          <a:prstGeom prst="rect">
            <a:avLst/>
          </a:prstGeom>
          <a:noFill/>
          <a:ln w="9525" algn="ctr">
            <a:noFill/>
            <a:miter lim="800000"/>
            <a:headEnd/>
            <a:tailEnd/>
          </a:ln>
        </p:spPr>
        <p:txBody>
          <a:bodyPr lIns="91224" tIns="45610" rIns="91224" bIns="45610">
            <a:spAutoFit/>
          </a:bodyPr>
          <a:lstStyle/>
          <a:p>
            <a:pPr marL="342900" indent="-342900" algn="ctr">
              <a:spcBef>
                <a:spcPct val="50000"/>
              </a:spcBef>
              <a:buClr>
                <a:schemeClr val="tx1"/>
              </a:buClr>
              <a:buSzPct val="70000"/>
              <a:buFont typeface="Wingdings" pitchFamily="2" charset="2"/>
              <a:buNone/>
            </a:pPr>
            <a:r>
              <a:rPr lang="en-US" sz="2800" b="1"/>
              <a:t>Hypoglycemia</a:t>
            </a:r>
          </a:p>
        </p:txBody>
      </p:sp>
      <p:sp>
        <p:nvSpPr>
          <p:cNvPr id="35844" name="Text Box 4"/>
          <p:cNvSpPr txBox="1">
            <a:spLocks noChangeArrowheads="1"/>
          </p:cNvSpPr>
          <p:nvPr/>
        </p:nvSpPr>
        <p:spPr bwMode="invGray">
          <a:xfrm>
            <a:off x="4643438" y="1989138"/>
            <a:ext cx="3748087" cy="860425"/>
          </a:xfrm>
          <a:prstGeom prst="rect">
            <a:avLst/>
          </a:prstGeom>
          <a:noFill/>
          <a:ln w="9525" algn="ctr">
            <a:noFill/>
            <a:miter lim="800000"/>
            <a:headEnd/>
            <a:tailEnd/>
          </a:ln>
        </p:spPr>
        <p:txBody>
          <a:bodyPr lIns="91224" tIns="45610" rIns="91224" bIns="45610">
            <a:spAutoFit/>
          </a:bodyPr>
          <a:lstStyle/>
          <a:p>
            <a:pPr algn="ctr">
              <a:lnSpc>
                <a:spcPct val="90000"/>
              </a:lnSpc>
              <a:spcBef>
                <a:spcPct val="50000"/>
              </a:spcBef>
              <a:buClr>
                <a:schemeClr val="tx1"/>
              </a:buClr>
              <a:buSzPct val="70000"/>
              <a:buFont typeface="Wingdings" pitchFamily="2" charset="2"/>
              <a:buNone/>
            </a:pPr>
            <a:r>
              <a:rPr lang="en-US" sz="2800" b="1"/>
              <a:t>Glycemic </a:t>
            </a:r>
            <a:br>
              <a:rPr lang="en-US" sz="2800" b="1"/>
            </a:br>
            <a:r>
              <a:rPr lang="en-US" sz="2800" b="1"/>
              <a:t>control</a:t>
            </a:r>
          </a:p>
        </p:txBody>
      </p:sp>
      <p:sp>
        <p:nvSpPr>
          <p:cNvPr id="104453" name="AutoShape 5"/>
          <p:cNvSpPr>
            <a:spLocks noChangeArrowheads="1"/>
          </p:cNvSpPr>
          <p:nvPr/>
        </p:nvSpPr>
        <p:spPr bwMode="invGray">
          <a:xfrm>
            <a:off x="1657350" y="4570413"/>
            <a:ext cx="1176338" cy="1446212"/>
          </a:xfrm>
          <a:prstGeom prst="upArrow">
            <a:avLst>
              <a:gd name="adj1" fmla="val 50000"/>
              <a:gd name="adj2" fmla="val 30735"/>
            </a:avLst>
          </a:prstGeom>
          <a:gradFill rotWithShape="1">
            <a:gsLst>
              <a:gs pos="0">
                <a:schemeClr val="tx2"/>
              </a:gs>
              <a:gs pos="100000">
                <a:srgbClr val="767600"/>
              </a:gs>
            </a:gsLst>
            <a:lin ang="5400000" scaled="1"/>
          </a:gradFill>
          <a:ln w="9525" algn="ctr">
            <a:noFill/>
            <a:miter lim="800000"/>
            <a:headEnd/>
            <a:tailEnd/>
          </a:ln>
        </p:spPr>
        <p:txBody>
          <a:bodyPr wrap="none" lIns="91224" tIns="45610" rIns="91224" bIns="45610" anchor="ctr"/>
          <a:lstStyle/>
          <a:p>
            <a:pPr algn="ctr" eaLnBrk="0" hangingPunct="0">
              <a:spcBef>
                <a:spcPct val="50000"/>
              </a:spcBef>
              <a:buClr>
                <a:schemeClr val="tx1"/>
              </a:buClr>
              <a:buSzPct val="70000"/>
              <a:buFont typeface="Wingdings" pitchFamily="2" charset="2"/>
              <a:buNone/>
              <a:defRPr/>
            </a:pPr>
            <a:endParaRPr lang="en-CA" sz="2800">
              <a:solidFill>
                <a:srgbClr val="1F62AB"/>
              </a:solidFill>
              <a:latin typeface="Arial" charset="0"/>
              <a:cs typeface="+mn-cs"/>
            </a:endParaRPr>
          </a:p>
        </p:txBody>
      </p:sp>
      <p:sp>
        <p:nvSpPr>
          <p:cNvPr id="35846" name="AutoShape 6"/>
          <p:cNvSpPr>
            <a:spLocks noChangeArrowheads="1"/>
          </p:cNvSpPr>
          <p:nvPr/>
        </p:nvSpPr>
        <p:spPr bwMode="invGray">
          <a:xfrm rot="10800000">
            <a:off x="5937250" y="2927350"/>
            <a:ext cx="1176338" cy="1500188"/>
          </a:xfrm>
          <a:prstGeom prst="upArrow">
            <a:avLst>
              <a:gd name="adj1" fmla="val 50000"/>
              <a:gd name="adj2" fmla="val 31883"/>
            </a:avLst>
          </a:prstGeom>
          <a:gradFill rotWithShape="1">
            <a:gsLst>
              <a:gs pos="0">
                <a:srgbClr val="2F7618"/>
              </a:gs>
              <a:gs pos="100000">
                <a:srgbClr val="66FF33"/>
              </a:gs>
            </a:gsLst>
            <a:lin ang="5400000" scaled="1"/>
          </a:gradFill>
          <a:ln w="9525" algn="ctr">
            <a:noFill/>
            <a:miter lim="800000"/>
            <a:headEnd/>
            <a:tailEnd/>
          </a:ln>
        </p:spPr>
        <p:txBody>
          <a:bodyPr rot="10800000" wrap="none" lIns="91224" tIns="45610" rIns="91224" bIns="45610" anchor="ctr"/>
          <a:lstStyle/>
          <a:p>
            <a:pPr>
              <a:spcBef>
                <a:spcPct val="50000"/>
              </a:spcBef>
              <a:buClr>
                <a:schemeClr val="tx1"/>
              </a:buClr>
              <a:buSzPct val="70000"/>
              <a:buFont typeface="Wingdings" pitchFamily="2" charset="2"/>
              <a:buNone/>
            </a:pPr>
            <a:endParaRPr lang="en-CA" sz="2400"/>
          </a:p>
        </p:txBody>
      </p:sp>
      <p:sp>
        <p:nvSpPr>
          <p:cNvPr id="35847" name="AutoShape 7"/>
          <p:cNvSpPr>
            <a:spLocks noChangeArrowheads="1"/>
          </p:cNvSpPr>
          <p:nvPr/>
        </p:nvSpPr>
        <p:spPr bwMode="invGray">
          <a:xfrm>
            <a:off x="3903663" y="4618038"/>
            <a:ext cx="1217612" cy="1162050"/>
          </a:xfrm>
          <a:prstGeom prst="triangle">
            <a:avLst>
              <a:gd name="adj" fmla="val 50000"/>
            </a:avLst>
          </a:prstGeom>
          <a:solidFill>
            <a:srgbClr val="00CCFF"/>
          </a:solidFill>
          <a:ln w="9525" algn="ctr">
            <a:noFill/>
            <a:miter lim="800000"/>
            <a:headEnd/>
            <a:tailEnd/>
          </a:ln>
        </p:spPr>
        <p:txBody>
          <a:bodyPr wrap="none" lIns="91224" tIns="45610" rIns="91224" bIns="45610" anchor="ctr"/>
          <a:lstStyle/>
          <a:p>
            <a:pPr>
              <a:spcBef>
                <a:spcPct val="50000"/>
              </a:spcBef>
              <a:buClr>
                <a:schemeClr val="tx1"/>
              </a:buClr>
              <a:buSzPct val="70000"/>
              <a:buFont typeface="Wingdings" pitchFamily="2" charset="2"/>
              <a:buNone/>
            </a:pPr>
            <a:endParaRPr lang="en-CA" sz="2400"/>
          </a:p>
        </p:txBody>
      </p:sp>
      <p:sp>
        <p:nvSpPr>
          <p:cNvPr id="35848" name="Line 8"/>
          <p:cNvSpPr>
            <a:spLocks noChangeShapeType="1"/>
          </p:cNvSpPr>
          <p:nvPr/>
        </p:nvSpPr>
        <p:spPr bwMode="invGray">
          <a:xfrm>
            <a:off x="1443038" y="4522788"/>
            <a:ext cx="6205537" cy="0"/>
          </a:xfrm>
          <a:prstGeom prst="line">
            <a:avLst/>
          </a:prstGeom>
          <a:noFill/>
          <a:ln w="88900">
            <a:solidFill>
              <a:srgbClr val="00CCFF"/>
            </a:solidFill>
            <a:round/>
            <a:headEnd/>
            <a:tailEnd/>
          </a:ln>
        </p:spPr>
        <p:txBody>
          <a:bodyPr wrap="none" anchor="ctr"/>
          <a:lstStyle/>
          <a:p>
            <a:endParaRPr lang="en-US"/>
          </a:p>
        </p:txBody>
      </p:sp>
    </p:spTree>
    <p:extLst>
      <p:ext uri="{BB962C8B-B14F-4D97-AF65-F5344CB8AC3E}">
        <p14:creationId xmlns:p14="http://schemas.microsoft.com/office/powerpoint/2010/main" val="9506445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Patient </a:t>
            </a:r>
            <a:r>
              <a:rPr lang="en-US" dirty="0" smtClean="0">
                <a:solidFill>
                  <a:srgbClr val="002060"/>
                </a:solidFill>
              </a:rPr>
              <a:t>Counseling </a:t>
            </a:r>
            <a:r>
              <a:rPr lang="en-US" dirty="0">
                <a:solidFill>
                  <a:srgbClr val="002060"/>
                </a:solidFill>
              </a:rPr>
              <a:t>Topics</a:t>
            </a:r>
          </a:p>
        </p:txBody>
      </p:sp>
      <p:sp>
        <p:nvSpPr>
          <p:cNvPr id="3" name="Content Placeholder 2"/>
          <p:cNvSpPr>
            <a:spLocks noGrp="1"/>
          </p:cNvSpPr>
          <p:nvPr>
            <p:ph idx="1"/>
          </p:nvPr>
        </p:nvSpPr>
        <p:spPr/>
        <p:txBody>
          <a:bodyPr/>
          <a:lstStyle/>
          <a:p>
            <a:r>
              <a:rPr lang="en-US" dirty="0" smtClean="0"/>
              <a:t>Review </a:t>
            </a:r>
            <a:r>
              <a:rPr lang="en-US" dirty="0"/>
              <a:t>symptoms and treatment of     hypoglycemia</a:t>
            </a:r>
          </a:p>
          <a:p>
            <a:r>
              <a:rPr lang="en-US" dirty="0" smtClean="0"/>
              <a:t>Proper </a:t>
            </a:r>
            <a:r>
              <a:rPr lang="en-US" dirty="0"/>
              <a:t>training and correct use of glucose monitor</a:t>
            </a:r>
          </a:p>
          <a:p>
            <a:r>
              <a:rPr lang="en-US" dirty="0" smtClean="0"/>
              <a:t>Target </a:t>
            </a:r>
            <a:r>
              <a:rPr lang="en-US" dirty="0"/>
              <a:t>desired glycemic levels for each patient</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43600"/>
            <a:ext cx="56943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814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solidFill>
                  <a:srgbClr val="002060"/>
                </a:solidFill>
              </a:rPr>
              <a:t>Barriers to initiating Insulin</a:t>
            </a:r>
          </a:p>
        </p:txBody>
      </p:sp>
      <p:sp>
        <p:nvSpPr>
          <p:cNvPr id="3" name="Content Placeholder 2"/>
          <p:cNvSpPr>
            <a:spLocks noGrp="1"/>
          </p:cNvSpPr>
          <p:nvPr>
            <p:ph idx="1"/>
          </p:nvPr>
        </p:nvSpPr>
        <p:spPr/>
        <p:txBody>
          <a:bodyPr/>
          <a:lstStyle/>
          <a:p>
            <a:r>
              <a:rPr lang="en-US" dirty="0" smtClean="0"/>
              <a:t>Patients </a:t>
            </a:r>
            <a:r>
              <a:rPr lang="en-US" dirty="0"/>
              <a:t>may have fear—founded or unfounded—of injections, hypoglycemia, or weight gain. </a:t>
            </a:r>
            <a:endParaRPr lang="en-US" dirty="0" smtClean="0"/>
          </a:p>
          <a:p>
            <a:r>
              <a:rPr lang="en-US" dirty="0" smtClean="0"/>
              <a:t>There </a:t>
            </a:r>
            <a:r>
              <a:rPr lang="en-US" dirty="0"/>
              <a:t>are limitations after you start treatment, such as hypoglycemia, </a:t>
            </a:r>
            <a:r>
              <a:rPr lang="en-US" dirty="0" err="1"/>
              <a:t>nonadherence</a:t>
            </a:r>
            <a:r>
              <a:rPr lang="en-US" dirty="0"/>
              <a:t> due to complexity of the regimen, and weight gain.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867400"/>
            <a:ext cx="56943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382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002060"/>
                </a:solidFill>
              </a:rPr>
              <a:t>what </a:t>
            </a:r>
            <a:r>
              <a:rPr lang="en-US" sz="2200" dirty="0">
                <a:solidFill>
                  <a:srgbClr val="002060"/>
                </a:solidFill>
              </a:rPr>
              <a:t>would be an </a:t>
            </a:r>
            <a:r>
              <a:rPr lang="en-US" sz="2200" dirty="0" smtClean="0">
                <a:solidFill>
                  <a:srgbClr val="002060"/>
                </a:solidFill>
              </a:rPr>
              <a:t>appropriate treatment plan for her to follow at home?</a:t>
            </a:r>
            <a:br>
              <a:rPr lang="en-US" sz="2200" dirty="0" smtClean="0">
                <a:solidFill>
                  <a:srgbClr val="002060"/>
                </a:solidFill>
              </a:rPr>
            </a:br>
            <a:endParaRPr lang="en-US" sz="2200" dirty="0">
              <a:solidFill>
                <a:srgbClr val="002060"/>
              </a:solidFill>
            </a:endParaRPr>
          </a:p>
        </p:txBody>
      </p:sp>
      <p:sp>
        <p:nvSpPr>
          <p:cNvPr id="3" name="Content Placeholder 2"/>
          <p:cNvSpPr>
            <a:spLocks noGrp="1"/>
          </p:cNvSpPr>
          <p:nvPr>
            <p:ph idx="1"/>
          </p:nvPr>
        </p:nvSpPr>
        <p:spPr>
          <a:xfrm>
            <a:off x="457200" y="1219202"/>
            <a:ext cx="8229600" cy="4906963"/>
          </a:xfrm>
        </p:spPr>
        <p:txBody>
          <a:bodyPr>
            <a:normAutofit lnSpcReduction="10000"/>
          </a:bodyPr>
          <a:lstStyle/>
          <a:p>
            <a:endParaRPr lang="en-US" sz="2400" dirty="0" smtClean="0"/>
          </a:p>
          <a:p>
            <a:endParaRPr lang="en-US" sz="2400" dirty="0" smtClean="0"/>
          </a:p>
          <a:p>
            <a:r>
              <a:rPr lang="en-US" sz="2400" dirty="0" smtClean="0"/>
              <a:t>Long acting Insulin (</a:t>
            </a:r>
            <a:r>
              <a:rPr lang="en-US" sz="2400" dirty="0" err="1" smtClean="0"/>
              <a:t>glargine</a:t>
            </a:r>
            <a:r>
              <a:rPr lang="en-US" sz="2400" dirty="0" smtClean="0"/>
              <a:t>  , </a:t>
            </a:r>
            <a:r>
              <a:rPr lang="en-US" sz="2400" dirty="0" err="1" smtClean="0"/>
              <a:t>determir</a:t>
            </a:r>
            <a:r>
              <a:rPr lang="en-US" sz="2400" dirty="0" smtClean="0"/>
              <a:t>, </a:t>
            </a:r>
            <a:r>
              <a:rPr lang="en-US" sz="2400" dirty="0" err="1" smtClean="0"/>
              <a:t>Abasaglar</a:t>
            </a:r>
            <a:r>
              <a:rPr lang="en-US" sz="2400" dirty="0" smtClean="0"/>
              <a:t> ) at 10 units daily</a:t>
            </a:r>
          </a:p>
          <a:p>
            <a:pPr marL="0" indent="0">
              <a:buNone/>
            </a:pPr>
            <a:r>
              <a:rPr lang="en-US" sz="2400" dirty="0" smtClean="0"/>
              <a:t>  </a:t>
            </a:r>
          </a:p>
          <a:p>
            <a:r>
              <a:rPr lang="en-US" sz="2400" dirty="0" smtClean="0"/>
              <a:t>Metformin 1000 mg and </a:t>
            </a:r>
            <a:r>
              <a:rPr lang="en-US" sz="2400" dirty="0" err="1" smtClean="0"/>
              <a:t>sitagliptin</a:t>
            </a:r>
            <a:r>
              <a:rPr lang="en-US" sz="2400" dirty="0" smtClean="0"/>
              <a:t> 100 mg twice daily plus  basal insulin 10 U</a:t>
            </a:r>
          </a:p>
          <a:p>
            <a:r>
              <a:rPr lang="en-US" sz="2400" dirty="0" smtClean="0"/>
              <a:t>Metformin 1000 mg and </a:t>
            </a:r>
            <a:r>
              <a:rPr lang="en-US" sz="2400" dirty="0" err="1" smtClean="0"/>
              <a:t>sitagliptin</a:t>
            </a:r>
            <a:r>
              <a:rPr lang="en-US" sz="2400" dirty="0" smtClean="0"/>
              <a:t> 50 mg twice daily plus Long acting Insulin (</a:t>
            </a:r>
            <a:r>
              <a:rPr lang="en-US" sz="2400" dirty="0" err="1" smtClean="0"/>
              <a:t>glargine</a:t>
            </a:r>
            <a:r>
              <a:rPr lang="en-US" sz="2400" dirty="0" smtClean="0"/>
              <a:t>  or </a:t>
            </a:r>
            <a:r>
              <a:rPr lang="en-US" sz="2400" dirty="0" err="1" smtClean="0"/>
              <a:t>determir</a:t>
            </a:r>
            <a:r>
              <a:rPr lang="en-US" sz="2400" dirty="0" smtClean="0"/>
              <a:t> )at 20 units daily</a:t>
            </a:r>
          </a:p>
          <a:p>
            <a:pPr marL="0" indent="0">
              <a:buNone/>
            </a:pPr>
            <a:r>
              <a:rPr lang="en-US" sz="2400" dirty="0" smtClean="0"/>
              <a:t>  </a:t>
            </a:r>
          </a:p>
          <a:p>
            <a:r>
              <a:rPr lang="en-US" sz="2400" dirty="0" smtClean="0"/>
              <a:t>  Metformin 1000 mg and </a:t>
            </a:r>
            <a:r>
              <a:rPr lang="en-US" sz="2400" dirty="0" err="1" smtClean="0"/>
              <a:t>sitagliptin</a:t>
            </a:r>
            <a:r>
              <a:rPr lang="en-US" sz="2400" dirty="0" smtClean="0"/>
              <a:t> 50 mg twice daily plus insulin NPH  16 units daily</a:t>
            </a:r>
            <a:endParaRPr lang="en-US" sz="2400" dirty="0"/>
          </a:p>
        </p:txBody>
      </p:sp>
    </p:spTree>
    <p:extLst>
      <p:ext uri="{BB962C8B-B14F-4D97-AF65-F5344CB8AC3E}">
        <p14:creationId xmlns:p14="http://schemas.microsoft.com/office/powerpoint/2010/main" val="1256937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solidFill>
                  <a:srgbClr val="002060"/>
                </a:solidFill>
              </a:rPr>
              <a:t>Basal </a:t>
            </a:r>
            <a:r>
              <a:rPr lang="en-US" dirty="0">
                <a:solidFill>
                  <a:srgbClr val="002060"/>
                </a:solidFill>
              </a:rPr>
              <a:t>insulin</a:t>
            </a:r>
          </a:p>
        </p:txBody>
      </p:sp>
      <p:sp>
        <p:nvSpPr>
          <p:cNvPr id="3" name="Content Placeholder 2"/>
          <p:cNvSpPr>
            <a:spLocks noGrp="1"/>
          </p:cNvSpPr>
          <p:nvPr>
            <p:ph idx="1"/>
          </p:nvPr>
        </p:nvSpPr>
        <p:spPr>
          <a:xfrm>
            <a:off x="457200" y="1219200"/>
            <a:ext cx="8229600" cy="4906965"/>
          </a:xfrm>
        </p:spPr>
        <p:txBody>
          <a:bodyPr>
            <a:normAutofit fontScale="92500" lnSpcReduction="20000"/>
          </a:bodyPr>
          <a:lstStyle/>
          <a:p>
            <a:r>
              <a:rPr lang="en-US" dirty="0" smtClean="0">
                <a:solidFill>
                  <a:srgbClr val="002060"/>
                </a:solidFill>
              </a:rPr>
              <a:t>Intermediate acting</a:t>
            </a:r>
          </a:p>
          <a:p>
            <a:r>
              <a:rPr lang="en-US" dirty="0" smtClean="0"/>
              <a:t> NPH </a:t>
            </a:r>
          </a:p>
          <a:p>
            <a:r>
              <a:rPr lang="en-US" dirty="0" smtClean="0">
                <a:solidFill>
                  <a:srgbClr val="002060"/>
                </a:solidFill>
              </a:rPr>
              <a:t>Long acting </a:t>
            </a:r>
          </a:p>
          <a:p>
            <a:r>
              <a:rPr lang="en-US" dirty="0" err="1" smtClean="0"/>
              <a:t>Glargine</a:t>
            </a:r>
            <a:endParaRPr lang="en-US" dirty="0" smtClean="0"/>
          </a:p>
          <a:p>
            <a:r>
              <a:rPr lang="en-US" dirty="0" err="1" smtClean="0"/>
              <a:t>Detemir</a:t>
            </a:r>
            <a:endParaRPr lang="en-US" dirty="0"/>
          </a:p>
          <a:p>
            <a:r>
              <a:rPr lang="en-US" dirty="0" err="1"/>
              <a:t>Glargine</a:t>
            </a:r>
            <a:r>
              <a:rPr lang="en-US" dirty="0"/>
              <a:t> </a:t>
            </a:r>
            <a:r>
              <a:rPr lang="en-US" dirty="0" err="1" smtClean="0"/>
              <a:t>biosimilar</a:t>
            </a:r>
            <a:r>
              <a:rPr lang="en-US" dirty="0" smtClean="0"/>
              <a:t> (</a:t>
            </a:r>
            <a:r>
              <a:rPr lang="en-US" dirty="0" err="1" smtClean="0"/>
              <a:t>Basaglar</a:t>
            </a:r>
            <a:r>
              <a:rPr lang="en-US" dirty="0" smtClean="0"/>
              <a:t>) </a:t>
            </a:r>
          </a:p>
          <a:p>
            <a:r>
              <a:rPr lang="en-US" dirty="0" smtClean="0">
                <a:solidFill>
                  <a:srgbClr val="002060"/>
                </a:solidFill>
              </a:rPr>
              <a:t>Ultra-long-acting </a:t>
            </a:r>
            <a:r>
              <a:rPr lang="en-US" dirty="0" err="1">
                <a:solidFill>
                  <a:srgbClr val="002060"/>
                </a:solidFill>
              </a:rPr>
              <a:t>insulins</a:t>
            </a:r>
            <a:r>
              <a:rPr lang="en-US" dirty="0"/>
              <a:t> </a:t>
            </a:r>
            <a:r>
              <a:rPr lang="en-US" sz="2600" dirty="0">
                <a:solidFill>
                  <a:srgbClr val="002060"/>
                </a:solidFill>
              </a:rPr>
              <a:t>(less hypoglycemia at </a:t>
            </a:r>
            <a:r>
              <a:rPr lang="en-US" sz="2600" dirty="0" smtClean="0">
                <a:solidFill>
                  <a:srgbClr val="002060"/>
                </a:solidFill>
              </a:rPr>
              <a:t>nighttim</a:t>
            </a:r>
            <a:r>
              <a:rPr lang="en-US" sz="2600" dirty="0">
                <a:solidFill>
                  <a:srgbClr val="002060"/>
                </a:solidFill>
              </a:rPr>
              <a:t>e</a:t>
            </a:r>
            <a:r>
              <a:rPr lang="en-US" dirty="0">
                <a:solidFill>
                  <a:srgbClr val="002060"/>
                </a:solidFill>
              </a:rPr>
              <a:t>)</a:t>
            </a:r>
          </a:p>
          <a:p>
            <a:r>
              <a:rPr lang="en-US" dirty="0" err="1" smtClean="0"/>
              <a:t>Degludec</a:t>
            </a:r>
            <a:r>
              <a:rPr lang="en-US" dirty="0" smtClean="0"/>
              <a:t> U100,U200</a:t>
            </a:r>
          </a:p>
          <a:p>
            <a:r>
              <a:rPr lang="en-US" dirty="0" err="1"/>
              <a:t>Glargine</a:t>
            </a:r>
            <a:r>
              <a:rPr lang="en-US" dirty="0"/>
              <a:t> U300 </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8400"/>
            <a:ext cx="56943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06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9410729"/>
              </p:ext>
            </p:extLst>
          </p:nvPr>
        </p:nvGraphicFramePr>
        <p:xfrm>
          <a:off x="533400" y="1143000"/>
          <a:ext cx="8229600" cy="3703321"/>
        </p:xfrm>
        <a:graphic>
          <a:graphicData uri="http://schemas.openxmlformats.org/drawingml/2006/table">
            <a:tbl>
              <a:tblPr firstRow="1" bandRow="1">
                <a:tableStyleId>{5C22544A-7EE6-4342-B048-85BDC9FD1C3A}</a:tableStyleId>
              </a:tblPr>
              <a:tblGrid>
                <a:gridCol w="2209800"/>
                <a:gridCol w="1905000"/>
                <a:gridCol w="4114800"/>
              </a:tblGrid>
              <a:tr h="1082041">
                <a:tc>
                  <a:txBody>
                    <a:bodyPr/>
                    <a:lstStyle/>
                    <a:p>
                      <a:r>
                        <a:rPr lang="en-US" sz="2000" dirty="0" err="1" smtClean="0"/>
                        <a:t>Insulins</a:t>
                      </a:r>
                      <a:endParaRPr lang="en-US" sz="2000" dirty="0"/>
                    </a:p>
                  </a:txBody>
                  <a:tcPr/>
                </a:tc>
                <a:tc>
                  <a:txBody>
                    <a:bodyPr/>
                    <a:lstStyle/>
                    <a:p>
                      <a:r>
                        <a:rPr lang="en-US" sz="2000" b="0" i="0" u="none" strike="noStrike" baseline="0" dirty="0" smtClean="0">
                          <a:latin typeface="AdvOT7b515deb"/>
                        </a:rPr>
                        <a:t>Compounds</a:t>
                      </a:r>
                      <a:endParaRPr lang="en-US" sz="2000" dirty="0"/>
                    </a:p>
                  </a:txBody>
                  <a:tcPr/>
                </a:tc>
                <a:tc>
                  <a:txBody>
                    <a:bodyPr/>
                    <a:lstStyle/>
                    <a:p>
                      <a:r>
                        <a:rPr lang="en-US" sz="2000" dirty="0" smtClean="0"/>
                        <a:t>Dosage form/product</a:t>
                      </a:r>
                      <a:endParaRPr lang="en-US" sz="2000" dirty="0"/>
                    </a:p>
                  </a:txBody>
                  <a:tcPr/>
                </a:tc>
              </a:tr>
              <a:tr h="370840">
                <a:tc>
                  <a:txBody>
                    <a:bodyPr/>
                    <a:lstStyle/>
                    <a:p>
                      <a:r>
                        <a:rPr lang="en-US" sz="2000" dirty="0" smtClean="0"/>
                        <a:t>Intermediate-acting analogs</a:t>
                      </a:r>
                      <a:endParaRPr lang="en-US" sz="2000" dirty="0"/>
                    </a:p>
                  </a:txBody>
                  <a:tcPr/>
                </a:tc>
                <a:tc>
                  <a:txBody>
                    <a:bodyPr/>
                    <a:lstStyle/>
                    <a:p>
                      <a:r>
                        <a:rPr lang="en-US" sz="2000" dirty="0" smtClean="0"/>
                        <a:t>Human NPH</a:t>
                      </a:r>
                      <a:endParaRPr lang="en-US" sz="2000" dirty="0"/>
                    </a:p>
                  </a:txBody>
                  <a:tcPr/>
                </a:tc>
                <a:tc>
                  <a:txBody>
                    <a:bodyPr/>
                    <a:lstStyle/>
                    <a:p>
                      <a:r>
                        <a:rPr lang="es-ES" sz="2000" dirty="0" smtClean="0"/>
                        <a:t>U-100 vial</a:t>
                      </a:r>
                    </a:p>
                    <a:p>
                      <a:r>
                        <a:rPr lang="es-ES" sz="2000" dirty="0" smtClean="0"/>
                        <a:t>U-100 </a:t>
                      </a:r>
                      <a:r>
                        <a:rPr lang="es-ES" sz="2000" dirty="0" err="1" smtClean="0"/>
                        <a:t>prefilled</a:t>
                      </a:r>
                      <a:r>
                        <a:rPr lang="es-ES" sz="2000" dirty="0" smtClean="0"/>
                        <a:t> pen</a:t>
                      </a:r>
                      <a:endParaRPr lang="en-US" sz="2000" dirty="0"/>
                    </a:p>
                  </a:txBody>
                  <a:tcPr/>
                </a:tc>
              </a:tr>
              <a:tr h="370840">
                <a:tc>
                  <a:txBody>
                    <a:bodyPr/>
                    <a:lstStyle/>
                    <a:p>
                      <a:r>
                        <a:rPr lang="en-US" sz="2000" dirty="0" smtClean="0"/>
                        <a:t>Basal analogs</a:t>
                      </a:r>
                      <a:endParaRPr lang="en-US" sz="2000" dirty="0"/>
                    </a:p>
                  </a:txBody>
                  <a:tcPr/>
                </a:tc>
                <a:tc>
                  <a:txBody>
                    <a:bodyPr/>
                    <a:lstStyle/>
                    <a:p>
                      <a:r>
                        <a:rPr lang="en-US" sz="2000" dirty="0" err="1" smtClean="0"/>
                        <a:t>Glargine</a:t>
                      </a:r>
                      <a:r>
                        <a:rPr lang="en-US" sz="2000" dirty="0" smtClean="0"/>
                        <a:t> </a:t>
                      </a:r>
                    </a:p>
                    <a:p>
                      <a:endParaRPr lang="en-US" sz="2000" dirty="0" smtClean="0"/>
                    </a:p>
                    <a:p>
                      <a:r>
                        <a:rPr lang="en-US" sz="2000" dirty="0" err="1" smtClean="0"/>
                        <a:t>Biosimilar</a:t>
                      </a:r>
                      <a:r>
                        <a:rPr lang="en-US" sz="2000" dirty="0" smtClean="0"/>
                        <a:t> </a:t>
                      </a:r>
                    </a:p>
                    <a:p>
                      <a:r>
                        <a:rPr lang="en-US" sz="2000" dirty="0" err="1" smtClean="0"/>
                        <a:t>Detemir</a:t>
                      </a:r>
                      <a:r>
                        <a:rPr lang="en-US" sz="2000" dirty="0" smtClean="0"/>
                        <a:t> </a:t>
                      </a:r>
                    </a:p>
                    <a:p>
                      <a:r>
                        <a:rPr lang="en-US" sz="2000" dirty="0" err="1" smtClean="0"/>
                        <a:t>Degludec</a:t>
                      </a:r>
                      <a:endParaRPr lang="en-US" sz="2000" dirty="0"/>
                    </a:p>
                  </a:txBody>
                  <a:tcPr/>
                </a:tc>
                <a:tc>
                  <a:txBody>
                    <a:bodyPr/>
                    <a:lstStyle/>
                    <a:p>
                      <a:r>
                        <a:rPr lang="es-ES" sz="2000" dirty="0" smtClean="0"/>
                        <a:t>U-100 vial; U-100 </a:t>
                      </a:r>
                      <a:r>
                        <a:rPr lang="es-ES" sz="2000" dirty="0" err="1" smtClean="0"/>
                        <a:t>prefilled</a:t>
                      </a:r>
                      <a:r>
                        <a:rPr lang="es-ES" sz="2000" dirty="0" smtClean="0"/>
                        <a:t> pen;U-300 </a:t>
                      </a:r>
                      <a:r>
                        <a:rPr lang="es-ES" sz="2000" dirty="0" err="1" smtClean="0"/>
                        <a:t>prefilled</a:t>
                      </a:r>
                      <a:r>
                        <a:rPr lang="es-ES" sz="2000" dirty="0" smtClean="0"/>
                        <a:t> pen;</a:t>
                      </a:r>
                    </a:p>
                    <a:p>
                      <a:r>
                        <a:rPr lang="es-ES" sz="2000" dirty="0" smtClean="0"/>
                        <a:t>U-100 </a:t>
                      </a:r>
                      <a:r>
                        <a:rPr lang="es-ES" sz="2000" dirty="0" err="1" smtClean="0"/>
                        <a:t>prefilled</a:t>
                      </a:r>
                      <a:r>
                        <a:rPr lang="es-ES" sz="2000" dirty="0" smtClean="0"/>
                        <a:t> pen</a:t>
                      </a:r>
                    </a:p>
                    <a:p>
                      <a:r>
                        <a:rPr lang="es-ES" sz="2000" dirty="0" smtClean="0"/>
                        <a:t>U-100 vial; U-100 </a:t>
                      </a:r>
                      <a:r>
                        <a:rPr lang="es-ES" sz="2000" dirty="0" err="1" smtClean="0"/>
                        <a:t>prefilled</a:t>
                      </a:r>
                      <a:r>
                        <a:rPr lang="es-ES" sz="2000" dirty="0" smtClean="0"/>
                        <a:t> pen</a:t>
                      </a:r>
                    </a:p>
                    <a:p>
                      <a:r>
                        <a:rPr lang="es-ES" sz="2000" dirty="0" smtClean="0"/>
                        <a:t>U-100 </a:t>
                      </a:r>
                      <a:r>
                        <a:rPr lang="es-ES" sz="2000" dirty="0" err="1" smtClean="0"/>
                        <a:t>prefilled</a:t>
                      </a:r>
                      <a:r>
                        <a:rPr lang="es-ES" sz="2000" dirty="0" smtClean="0"/>
                        <a:t> pen; U-200 </a:t>
                      </a:r>
                      <a:r>
                        <a:rPr lang="es-ES" sz="2000" dirty="0" err="1" smtClean="0"/>
                        <a:t>prefilled</a:t>
                      </a:r>
                      <a:r>
                        <a:rPr lang="es-ES" sz="2000" dirty="0" smtClean="0"/>
                        <a:t> pen</a:t>
                      </a:r>
                    </a:p>
                  </a:txBody>
                  <a:tcPr/>
                </a:tc>
              </a:tr>
            </a:tbl>
          </a:graphicData>
        </a:graphic>
      </p:graphicFrame>
      <p:sp>
        <p:nvSpPr>
          <p:cNvPr id="5" name="Rectangle 4"/>
          <p:cNvSpPr/>
          <p:nvPr/>
        </p:nvSpPr>
        <p:spPr>
          <a:xfrm>
            <a:off x="609600" y="5181600"/>
            <a:ext cx="78486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U-300 </a:t>
            </a:r>
            <a:r>
              <a:rPr lang="en-US" b="1" dirty="0" err="1" smtClean="0">
                <a:solidFill>
                  <a:srgbClr val="002060"/>
                </a:solidFill>
              </a:rPr>
              <a:t>glargine</a:t>
            </a:r>
            <a:r>
              <a:rPr lang="en-US" b="1" dirty="0" smtClean="0">
                <a:solidFill>
                  <a:srgbClr val="002060"/>
                </a:solidFill>
              </a:rPr>
              <a:t> and </a:t>
            </a:r>
            <a:r>
              <a:rPr lang="en-US" b="1" dirty="0">
                <a:solidFill>
                  <a:srgbClr val="002060"/>
                </a:solidFill>
              </a:rPr>
              <a:t>U-200 </a:t>
            </a:r>
            <a:r>
              <a:rPr lang="en-US" b="1" dirty="0" err="1">
                <a:solidFill>
                  <a:srgbClr val="002060"/>
                </a:solidFill>
              </a:rPr>
              <a:t>degludec</a:t>
            </a:r>
            <a:r>
              <a:rPr lang="en-US" b="1" dirty="0">
                <a:solidFill>
                  <a:srgbClr val="002060"/>
                </a:solidFill>
              </a:rPr>
              <a:t> are three </a:t>
            </a:r>
            <a:r>
              <a:rPr lang="en-US" b="1" dirty="0" smtClean="0">
                <a:solidFill>
                  <a:srgbClr val="002060"/>
                </a:solidFill>
              </a:rPr>
              <a:t>and two </a:t>
            </a:r>
            <a:r>
              <a:rPr lang="en-US" b="1" dirty="0">
                <a:solidFill>
                  <a:srgbClr val="002060"/>
                </a:solidFill>
              </a:rPr>
              <a:t>times as concentrated as their </a:t>
            </a:r>
            <a:r>
              <a:rPr lang="en-US" b="1" dirty="0" smtClean="0">
                <a:solidFill>
                  <a:srgbClr val="002060"/>
                </a:solidFill>
              </a:rPr>
              <a:t>U-100 formulations </a:t>
            </a:r>
            <a:r>
              <a:rPr lang="en-US" b="1" dirty="0">
                <a:solidFill>
                  <a:srgbClr val="002060"/>
                </a:solidFill>
              </a:rPr>
              <a:t>and </a:t>
            </a:r>
            <a:r>
              <a:rPr lang="en-US" b="1" dirty="0" smtClean="0">
                <a:solidFill>
                  <a:srgbClr val="002060"/>
                </a:solidFill>
              </a:rPr>
              <a:t>allow higher </a:t>
            </a:r>
            <a:r>
              <a:rPr lang="en-US" b="1" dirty="0">
                <a:solidFill>
                  <a:srgbClr val="002060"/>
                </a:solidFill>
              </a:rPr>
              <a:t>doses of </a:t>
            </a:r>
            <a:r>
              <a:rPr lang="en-US" b="1" dirty="0" smtClean="0">
                <a:solidFill>
                  <a:srgbClr val="002060"/>
                </a:solidFill>
              </a:rPr>
              <a:t>basal insulin </a:t>
            </a:r>
            <a:r>
              <a:rPr lang="en-US" b="1" dirty="0">
                <a:solidFill>
                  <a:srgbClr val="002060"/>
                </a:solidFill>
              </a:rPr>
              <a:t>administration per volume </a:t>
            </a:r>
            <a:r>
              <a:rPr lang="en-US" b="1" dirty="0" smtClean="0">
                <a:solidFill>
                  <a:srgbClr val="002060"/>
                </a:solidFill>
              </a:rPr>
              <a:t>used</a:t>
            </a:r>
          </a:p>
          <a:p>
            <a:r>
              <a:rPr lang="en-US" sz="1400" dirty="0" smtClean="0">
                <a:solidFill>
                  <a:schemeClr val="tx1">
                    <a:lumMod val="50000"/>
                    <a:lumOff val="50000"/>
                  </a:schemeClr>
                </a:solidFill>
              </a:rPr>
              <a:t>Diabetes </a:t>
            </a:r>
            <a:r>
              <a:rPr lang="en-US" sz="1400" dirty="0">
                <a:solidFill>
                  <a:schemeClr val="tx1">
                    <a:lumMod val="50000"/>
                    <a:lumOff val="50000"/>
                  </a:schemeClr>
                </a:solidFill>
              </a:rPr>
              <a:t>Care. 2018 Jan;41(</a:t>
            </a:r>
            <a:r>
              <a:rPr lang="en-US" sz="1400" dirty="0" err="1">
                <a:solidFill>
                  <a:schemeClr val="tx1">
                    <a:lumMod val="50000"/>
                    <a:lumOff val="50000"/>
                  </a:schemeClr>
                </a:solidFill>
              </a:rPr>
              <a:t>Suppl</a:t>
            </a:r>
            <a:r>
              <a:rPr lang="en-US" sz="1400" dirty="0">
                <a:solidFill>
                  <a:schemeClr val="tx1">
                    <a:lumMod val="50000"/>
                    <a:lumOff val="50000"/>
                  </a:schemeClr>
                </a:solidFill>
              </a:rPr>
              <a:t> 1):S73-S85</a:t>
            </a:r>
          </a:p>
        </p:txBody>
      </p:sp>
    </p:spTree>
    <p:extLst>
      <p:ext uri="{BB962C8B-B14F-4D97-AF65-F5344CB8AC3E}">
        <p14:creationId xmlns:p14="http://schemas.microsoft.com/office/powerpoint/2010/main" val="2891513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Outlines</a:t>
            </a:r>
            <a:endParaRPr lang="en-US" dirty="0">
              <a:solidFill>
                <a:srgbClr val="002060"/>
              </a:solidFill>
            </a:endParaRPr>
          </a:p>
        </p:txBody>
      </p:sp>
      <p:sp>
        <p:nvSpPr>
          <p:cNvPr id="3" name="Content Placeholder 2"/>
          <p:cNvSpPr>
            <a:spLocks noGrp="1"/>
          </p:cNvSpPr>
          <p:nvPr>
            <p:ph idx="1"/>
          </p:nvPr>
        </p:nvSpPr>
        <p:spPr/>
        <p:txBody>
          <a:bodyPr/>
          <a:lstStyle/>
          <a:p>
            <a:r>
              <a:rPr lang="en-US" dirty="0" smtClean="0"/>
              <a:t>Case presentation</a:t>
            </a:r>
          </a:p>
          <a:p>
            <a:r>
              <a:rPr lang="en-US" dirty="0" smtClean="0"/>
              <a:t>Barriers of insulin therapy</a:t>
            </a:r>
          </a:p>
          <a:p>
            <a:r>
              <a:rPr lang="en-US" dirty="0" smtClean="0"/>
              <a:t>Action-profile</a:t>
            </a:r>
          </a:p>
          <a:p>
            <a:r>
              <a:rPr lang="en-US" dirty="0" smtClean="0"/>
              <a:t>Types of basal </a:t>
            </a:r>
            <a:r>
              <a:rPr lang="en-US" dirty="0" err="1" smtClean="0"/>
              <a:t>insulins</a:t>
            </a:r>
            <a:endParaRPr lang="en-US" dirty="0" smtClean="0"/>
          </a:p>
          <a:p>
            <a:r>
              <a:rPr lang="en-US" dirty="0" smtClean="0"/>
              <a:t>How to begin basal regimen</a:t>
            </a:r>
          </a:p>
          <a:p>
            <a:r>
              <a:rPr lang="en-US" dirty="0" smtClean="0"/>
              <a:t>How </a:t>
            </a:r>
            <a:r>
              <a:rPr lang="en-US" dirty="0"/>
              <a:t>to </a:t>
            </a:r>
            <a:r>
              <a:rPr lang="en-US" dirty="0" smtClean="0"/>
              <a:t>titrate basal regimen</a:t>
            </a:r>
          </a:p>
          <a:p>
            <a:r>
              <a:rPr lang="en-US" dirty="0" smtClean="0"/>
              <a:t>OHA and insulin</a:t>
            </a:r>
          </a:p>
          <a:p>
            <a:endParaRPr lang="en-US" dirty="0" smtClean="0"/>
          </a:p>
          <a:p>
            <a:endParaRPr lang="en-US" dirty="0"/>
          </a:p>
        </p:txBody>
      </p:sp>
    </p:spTree>
    <p:extLst>
      <p:ext uri="{BB962C8B-B14F-4D97-AF65-F5344CB8AC3E}">
        <p14:creationId xmlns:p14="http://schemas.microsoft.com/office/powerpoint/2010/main" val="2123395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56251" cy="6949440"/>
          </a:xfrm>
        </p:spPr>
      </p:pic>
    </p:spTree>
    <p:extLst>
      <p:ext uri="{BB962C8B-B14F-4D97-AF65-F5344CB8AC3E}">
        <p14:creationId xmlns:p14="http://schemas.microsoft.com/office/powerpoint/2010/main" val="3599661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1771"/>
            <a:ext cx="9144000" cy="6858000"/>
          </a:xfrm>
        </p:spPr>
      </p:pic>
    </p:spTree>
    <p:extLst>
      <p:ext uri="{BB962C8B-B14F-4D97-AF65-F5344CB8AC3E}">
        <p14:creationId xmlns:p14="http://schemas.microsoft.com/office/powerpoint/2010/main" val="934291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7085013" y="1811338"/>
            <a:ext cx="1285875" cy="1863725"/>
          </a:xfrm>
          <a:prstGeom prst="rect">
            <a:avLst/>
          </a:prstGeom>
          <a:gradFill rotWithShape="1">
            <a:gsLst>
              <a:gs pos="0">
                <a:schemeClr val="tx1"/>
              </a:gs>
              <a:gs pos="100000">
                <a:srgbClr val="223778"/>
              </a:gs>
            </a:gsLst>
            <a:lin ang="540000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31" name="Freeform 3"/>
          <p:cNvSpPr>
            <a:spLocks/>
          </p:cNvSpPr>
          <p:nvPr/>
        </p:nvSpPr>
        <p:spPr bwMode="auto">
          <a:xfrm>
            <a:off x="7085013" y="1801813"/>
            <a:ext cx="1270000" cy="1884362"/>
          </a:xfrm>
          <a:custGeom>
            <a:avLst/>
            <a:gdLst>
              <a:gd name="T0" fmla="*/ 0 w 911"/>
              <a:gd name="T1" fmla="*/ 2147483647 h 1053"/>
              <a:gd name="T2" fmla="*/ 0 w 911"/>
              <a:gd name="T3" fmla="*/ 0 h 1053"/>
              <a:gd name="T4" fmla="*/ 2147483647 w 911"/>
              <a:gd name="T5" fmla="*/ 0 h 1053"/>
              <a:gd name="T6" fmla="*/ 2147483647 w 911"/>
              <a:gd name="T7" fmla="*/ 2147483647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32" name="Rectangle 4"/>
          <p:cNvSpPr>
            <a:spLocks noChangeArrowheads="1"/>
          </p:cNvSpPr>
          <p:nvPr/>
        </p:nvSpPr>
        <p:spPr bwMode="auto">
          <a:xfrm>
            <a:off x="5732463" y="2065338"/>
            <a:ext cx="1222375" cy="2168525"/>
          </a:xfrm>
          <a:prstGeom prst="rect">
            <a:avLst/>
          </a:prstGeom>
          <a:gradFill rotWithShape="1">
            <a:gsLst>
              <a:gs pos="0">
                <a:schemeClr val="tx1"/>
              </a:gs>
              <a:gs pos="100000">
                <a:srgbClr val="273D7C"/>
              </a:gs>
            </a:gsLst>
            <a:lin ang="540000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33" name="Freeform 5"/>
          <p:cNvSpPr>
            <a:spLocks/>
          </p:cNvSpPr>
          <p:nvPr/>
        </p:nvSpPr>
        <p:spPr bwMode="auto">
          <a:xfrm>
            <a:off x="5732463" y="2052638"/>
            <a:ext cx="1208087" cy="2193925"/>
          </a:xfrm>
          <a:custGeom>
            <a:avLst/>
            <a:gdLst>
              <a:gd name="T0" fmla="*/ 0 w 911"/>
              <a:gd name="T1" fmla="*/ 2147483647 h 1053"/>
              <a:gd name="T2" fmla="*/ 0 w 911"/>
              <a:gd name="T3" fmla="*/ 0 h 1053"/>
              <a:gd name="T4" fmla="*/ 2147483647 w 911"/>
              <a:gd name="T5" fmla="*/ 0 h 1053"/>
              <a:gd name="T6" fmla="*/ 2147483647 w 911"/>
              <a:gd name="T7" fmla="*/ 2147483647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34" name="Rectangle 6"/>
          <p:cNvSpPr>
            <a:spLocks noChangeArrowheads="1"/>
          </p:cNvSpPr>
          <p:nvPr/>
        </p:nvSpPr>
        <p:spPr bwMode="auto">
          <a:xfrm>
            <a:off x="4360863" y="2595563"/>
            <a:ext cx="1222375" cy="1909762"/>
          </a:xfrm>
          <a:prstGeom prst="rect">
            <a:avLst/>
          </a:prstGeom>
          <a:gradFill rotWithShape="1">
            <a:gsLst>
              <a:gs pos="0">
                <a:schemeClr val="tx1"/>
              </a:gs>
              <a:gs pos="100000">
                <a:srgbClr val="2A417F"/>
              </a:gs>
            </a:gsLst>
            <a:lin ang="540000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35" name="Freeform 7"/>
          <p:cNvSpPr>
            <a:spLocks/>
          </p:cNvSpPr>
          <p:nvPr/>
        </p:nvSpPr>
        <p:spPr bwMode="auto">
          <a:xfrm>
            <a:off x="4360863" y="2584450"/>
            <a:ext cx="1208087" cy="1931988"/>
          </a:xfrm>
          <a:custGeom>
            <a:avLst/>
            <a:gdLst>
              <a:gd name="T0" fmla="*/ 0 w 911"/>
              <a:gd name="T1" fmla="*/ 2147483647 h 1053"/>
              <a:gd name="T2" fmla="*/ 0 w 911"/>
              <a:gd name="T3" fmla="*/ 0 h 1053"/>
              <a:gd name="T4" fmla="*/ 2147483647 w 911"/>
              <a:gd name="T5" fmla="*/ 0 h 1053"/>
              <a:gd name="T6" fmla="*/ 2147483647 w 911"/>
              <a:gd name="T7" fmla="*/ 2147483647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36" name="Rectangle 8"/>
          <p:cNvSpPr>
            <a:spLocks noChangeArrowheads="1"/>
          </p:cNvSpPr>
          <p:nvPr/>
        </p:nvSpPr>
        <p:spPr bwMode="auto">
          <a:xfrm>
            <a:off x="4375150" y="2603500"/>
            <a:ext cx="1179513" cy="803275"/>
          </a:xfrm>
          <a:prstGeom prst="rect">
            <a:avLst/>
          </a:prstGeom>
          <a:gradFill rotWithShape="1">
            <a:gsLst>
              <a:gs pos="0">
                <a:srgbClr val="FFCC00"/>
              </a:gs>
              <a:gs pos="100000">
                <a:srgbClr val="FFCC00">
                  <a:alpha val="0"/>
                </a:srgbClr>
              </a:gs>
            </a:gsLst>
            <a:lin ang="540000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37" name="Rectangle 9"/>
          <p:cNvSpPr>
            <a:spLocks noChangeArrowheads="1"/>
          </p:cNvSpPr>
          <p:nvPr/>
        </p:nvSpPr>
        <p:spPr bwMode="auto">
          <a:xfrm>
            <a:off x="4305300" y="2590800"/>
            <a:ext cx="1343025" cy="762000"/>
          </a:xfrm>
          <a:prstGeom prst="rect">
            <a:avLst/>
          </a:prstGeom>
          <a:noFill/>
          <a:ln w="28575" cap="rnd" algn="ctr">
            <a:noFill/>
            <a:miter lim="800000"/>
            <a:headEnd/>
            <a:tailEnd type="none" w="med" len="lg"/>
          </a:ln>
        </p:spPr>
        <p:txBody>
          <a:bodyPr>
            <a:spAutoFit/>
          </a:bodyPr>
          <a:lstStyle/>
          <a:p>
            <a:pPr algn="ctr" fontAlgn="base">
              <a:spcBef>
                <a:spcPct val="0"/>
              </a:spcBef>
              <a:spcAft>
                <a:spcPct val="0"/>
              </a:spcAft>
            </a:pPr>
            <a:r>
              <a:rPr lang="it-IT" sz="1600" b="1" i="1">
                <a:solidFill>
                  <a:prstClr val="black"/>
                </a:solidFill>
                <a:latin typeface="Arial" pitchFamily="34" charset="0"/>
                <a:ea typeface="Arial Unicode MS" pitchFamily="34" charset="-128"/>
                <a:cs typeface="Arial Unicode MS" pitchFamily="34" charset="-128"/>
              </a:rPr>
              <a:t>Basal plus</a:t>
            </a:r>
          </a:p>
          <a:p>
            <a:pPr algn="ctr" fontAlgn="base">
              <a:spcBef>
                <a:spcPct val="0"/>
              </a:spcBef>
              <a:spcAft>
                <a:spcPct val="0"/>
              </a:spcAft>
            </a:pPr>
            <a:r>
              <a:rPr lang="it-IT" sz="1400">
                <a:solidFill>
                  <a:prstClr val="black"/>
                </a:solidFill>
                <a:latin typeface="Arial" pitchFamily="34" charset="0"/>
                <a:ea typeface="Arial Unicode MS" pitchFamily="34" charset="-128"/>
                <a:cs typeface="Arial Unicode MS" pitchFamily="34" charset="-128"/>
              </a:rPr>
              <a:t>Basal +</a:t>
            </a:r>
          </a:p>
          <a:p>
            <a:pPr algn="ctr" fontAlgn="base">
              <a:spcBef>
                <a:spcPct val="0"/>
              </a:spcBef>
              <a:spcAft>
                <a:spcPct val="0"/>
              </a:spcAft>
            </a:pPr>
            <a:r>
              <a:rPr lang="it-IT" sz="1400">
                <a:solidFill>
                  <a:prstClr val="black"/>
                </a:solidFill>
                <a:latin typeface="Arial" pitchFamily="34" charset="0"/>
                <a:ea typeface="Arial Unicode MS" pitchFamily="34" charset="-128"/>
                <a:cs typeface="Arial Unicode MS" pitchFamily="34" charset="-128"/>
              </a:rPr>
              <a:t>1 prandial</a:t>
            </a:r>
            <a:endParaRPr lang="fr-FR" sz="1400">
              <a:solidFill>
                <a:prstClr val="black"/>
              </a:solidFill>
              <a:latin typeface="Arial" pitchFamily="34" charset="0"/>
              <a:ea typeface="Arial Unicode MS" pitchFamily="34" charset="-128"/>
              <a:cs typeface="Arial Unicode MS" pitchFamily="34" charset="-128"/>
            </a:endParaRPr>
          </a:p>
        </p:txBody>
      </p:sp>
      <p:sp>
        <p:nvSpPr>
          <p:cNvPr id="124938" name="Rectangle 10"/>
          <p:cNvSpPr>
            <a:spLocks noChangeArrowheads="1"/>
          </p:cNvSpPr>
          <p:nvPr/>
        </p:nvSpPr>
        <p:spPr bwMode="auto">
          <a:xfrm>
            <a:off x="2727325" y="3070225"/>
            <a:ext cx="1436688" cy="1652588"/>
          </a:xfrm>
          <a:prstGeom prst="rect">
            <a:avLst/>
          </a:prstGeom>
          <a:gradFill rotWithShape="1">
            <a:gsLst>
              <a:gs pos="0">
                <a:schemeClr val="tx1"/>
              </a:gs>
              <a:gs pos="100000">
                <a:srgbClr val="2D4683"/>
              </a:gs>
            </a:gsLst>
            <a:lin ang="540000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39" name="Text Box 67"/>
          <p:cNvSpPr txBox="1">
            <a:spLocks noChangeArrowheads="1"/>
          </p:cNvSpPr>
          <p:nvPr/>
        </p:nvSpPr>
        <p:spPr bwMode="auto">
          <a:xfrm>
            <a:off x="0" y="6553200"/>
            <a:ext cx="5380038" cy="276225"/>
          </a:xfrm>
          <a:prstGeom prst="rect">
            <a:avLst/>
          </a:prstGeom>
          <a:noFill/>
          <a:ln w="9525" algn="ctr">
            <a:noFill/>
            <a:miter lim="800000"/>
            <a:headEnd/>
            <a:tailEnd/>
          </a:ln>
        </p:spPr>
        <p:txBody>
          <a:bodyPr anchor="b">
            <a:spAutoFit/>
          </a:bodyPr>
          <a:lstStyle/>
          <a:p>
            <a:pPr fontAlgn="base">
              <a:lnSpc>
                <a:spcPct val="85000"/>
              </a:lnSpc>
              <a:spcBef>
                <a:spcPct val="0"/>
              </a:spcBef>
              <a:spcAft>
                <a:spcPct val="0"/>
              </a:spcAft>
              <a:buClr>
                <a:srgbClr val="FFCC00"/>
              </a:buClr>
              <a:buSzPct val="70000"/>
              <a:buFont typeface="Wingdings" pitchFamily="2" charset="2"/>
              <a:buNone/>
            </a:pPr>
            <a:r>
              <a:rPr lang="it-IT" sz="1400" b="1">
                <a:solidFill>
                  <a:srgbClr val="FFC000"/>
                </a:solidFill>
                <a:ea typeface="Arial Unicode MS" pitchFamily="34" charset="-128"/>
                <a:cs typeface="Arial Unicode MS" pitchFamily="34" charset="-128"/>
              </a:rPr>
              <a:t>Adapted from Raccah </a:t>
            </a:r>
            <a:r>
              <a:rPr lang="it-IT" sz="1400" b="1" i="1">
                <a:solidFill>
                  <a:srgbClr val="FFC000"/>
                </a:solidFill>
                <a:ea typeface="Arial Unicode MS" pitchFamily="34" charset="-128"/>
                <a:cs typeface="Arial Unicode MS" pitchFamily="34" charset="-128"/>
              </a:rPr>
              <a:t>et al. Diabetes Metab Res Rev</a:t>
            </a:r>
            <a:r>
              <a:rPr lang="it-IT" sz="1400" b="1">
                <a:solidFill>
                  <a:srgbClr val="FFC000"/>
                </a:solidFill>
                <a:ea typeface="Arial Unicode MS" pitchFamily="34" charset="-128"/>
                <a:cs typeface="Arial Unicode MS" pitchFamily="34" charset="-128"/>
              </a:rPr>
              <a:t> 2007;23:257.</a:t>
            </a:r>
          </a:p>
        </p:txBody>
      </p:sp>
      <p:sp>
        <p:nvSpPr>
          <p:cNvPr id="124940" name="Freeform 13"/>
          <p:cNvSpPr>
            <a:spLocks/>
          </p:cNvSpPr>
          <p:nvPr/>
        </p:nvSpPr>
        <p:spPr bwMode="auto">
          <a:xfrm>
            <a:off x="2717800" y="3060700"/>
            <a:ext cx="1428750" cy="1662113"/>
          </a:xfrm>
          <a:custGeom>
            <a:avLst/>
            <a:gdLst>
              <a:gd name="T0" fmla="*/ 0 w 900"/>
              <a:gd name="T1" fmla="*/ 2147483647 h 1047"/>
              <a:gd name="T2" fmla="*/ 0 w 900"/>
              <a:gd name="T3" fmla="*/ 0 h 1047"/>
              <a:gd name="T4" fmla="*/ 2147483647 w 900"/>
              <a:gd name="T5" fmla="*/ 0 h 1047"/>
              <a:gd name="T6" fmla="*/ 2147483647 w 900"/>
              <a:gd name="T7" fmla="*/ 2147483647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w="28575" cap="rnd">
            <a:noFill/>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41" name="Freeform 14"/>
          <p:cNvSpPr>
            <a:spLocks/>
          </p:cNvSpPr>
          <p:nvPr/>
        </p:nvSpPr>
        <p:spPr bwMode="auto">
          <a:xfrm>
            <a:off x="2727325" y="3060700"/>
            <a:ext cx="1419225" cy="1671638"/>
          </a:xfrm>
          <a:custGeom>
            <a:avLst/>
            <a:gdLst>
              <a:gd name="T0" fmla="*/ 0 w 911"/>
              <a:gd name="T1" fmla="*/ 2147483647 h 1053"/>
              <a:gd name="T2" fmla="*/ 0 w 911"/>
              <a:gd name="T3" fmla="*/ 0 h 1053"/>
              <a:gd name="T4" fmla="*/ 2147483647 w 911"/>
              <a:gd name="T5" fmla="*/ 0 h 1053"/>
              <a:gd name="T6" fmla="*/ 2147483647 w 911"/>
              <a:gd name="T7" fmla="*/ 2147483647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42" name="Rectangle 15"/>
          <p:cNvSpPr>
            <a:spLocks noChangeArrowheads="1"/>
          </p:cNvSpPr>
          <p:nvPr/>
        </p:nvSpPr>
        <p:spPr bwMode="auto">
          <a:xfrm>
            <a:off x="2743200" y="3076575"/>
            <a:ext cx="1387475" cy="801688"/>
          </a:xfrm>
          <a:prstGeom prst="rect">
            <a:avLst/>
          </a:prstGeom>
          <a:gradFill rotWithShape="1">
            <a:gsLst>
              <a:gs pos="0">
                <a:srgbClr val="92D050"/>
              </a:gs>
              <a:gs pos="100000">
                <a:srgbClr val="92D050">
                  <a:alpha val="0"/>
                </a:srgbClr>
              </a:gs>
            </a:gsLst>
            <a:lin ang="540000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43" name="Rectangle 16"/>
          <p:cNvSpPr>
            <a:spLocks noChangeArrowheads="1"/>
          </p:cNvSpPr>
          <p:nvPr/>
        </p:nvSpPr>
        <p:spPr bwMode="auto">
          <a:xfrm>
            <a:off x="2717800" y="3076575"/>
            <a:ext cx="1438275" cy="762000"/>
          </a:xfrm>
          <a:prstGeom prst="rect">
            <a:avLst/>
          </a:prstGeom>
          <a:noFill/>
          <a:ln w="28575" cap="rnd" algn="ctr">
            <a:noFill/>
            <a:miter lim="800000"/>
            <a:headEnd/>
            <a:tailEnd type="none" w="med" len="lg"/>
          </a:ln>
        </p:spPr>
        <p:txBody>
          <a:bodyPr>
            <a:spAutoFit/>
          </a:bodyPr>
          <a:lstStyle/>
          <a:p>
            <a:pPr algn="ctr" fontAlgn="base">
              <a:spcBef>
                <a:spcPct val="0"/>
              </a:spcBef>
              <a:spcAft>
                <a:spcPct val="0"/>
              </a:spcAft>
            </a:pPr>
            <a:r>
              <a:rPr lang="it-IT" sz="1600" b="1" i="1">
                <a:solidFill>
                  <a:prstClr val="black"/>
                </a:solidFill>
                <a:latin typeface="Arial" pitchFamily="34" charset="0"/>
                <a:ea typeface="Arial Unicode MS" pitchFamily="34" charset="-128"/>
                <a:cs typeface="Arial Unicode MS" pitchFamily="34" charset="-128"/>
              </a:rPr>
              <a:t>Basal insulin</a:t>
            </a:r>
          </a:p>
          <a:p>
            <a:pPr algn="ctr" fontAlgn="base">
              <a:spcBef>
                <a:spcPct val="0"/>
              </a:spcBef>
              <a:spcAft>
                <a:spcPct val="0"/>
              </a:spcAft>
            </a:pPr>
            <a:r>
              <a:rPr lang="it-IT" sz="1400">
                <a:solidFill>
                  <a:prstClr val="black"/>
                </a:solidFill>
                <a:latin typeface="Arial" pitchFamily="34" charset="0"/>
                <a:ea typeface="Arial Unicode MS" pitchFamily="34" charset="-128"/>
                <a:cs typeface="Arial Unicode MS" pitchFamily="34" charset="-128"/>
              </a:rPr>
              <a:t>once daily</a:t>
            </a:r>
          </a:p>
          <a:p>
            <a:pPr algn="ctr" fontAlgn="base">
              <a:spcBef>
                <a:spcPct val="0"/>
              </a:spcBef>
              <a:spcAft>
                <a:spcPct val="0"/>
              </a:spcAft>
            </a:pPr>
            <a:r>
              <a:rPr lang="it-IT" sz="1400">
                <a:solidFill>
                  <a:prstClr val="black"/>
                </a:solidFill>
                <a:latin typeface="Arial" pitchFamily="34" charset="0"/>
                <a:ea typeface="Arial Unicode MS" pitchFamily="34" charset="-128"/>
                <a:cs typeface="Arial Unicode MS" pitchFamily="34" charset="-128"/>
              </a:rPr>
              <a:t>(treat-to-target)</a:t>
            </a:r>
            <a:endParaRPr lang="fr-FR" sz="1400">
              <a:solidFill>
                <a:prstClr val="black"/>
              </a:solidFill>
              <a:latin typeface="Arial" pitchFamily="34" charset="0"/>
              <a:ea typeface="Arial Unicode MS" pitchFamily="34" charset="-128"/>
              <a:cs typeface="Arial Unicode MS" pitchFamily="34" charset="-128"/>
            </a:endParaRPr>
          </a:p>
        </p:txBody>
      </p:sp>
      <p:sp>
        <p:nvSpPr>
          <p:cNvPr id="124944" name="Freeform 17"/>
          <p:cNvSpPr>
            <a:spLocks/>
          </p:cNvSpPr>
          <p:nvPr/>
        </p:nvSpPr>
        <p:spPr bwMode="auto">
          <a:xfrm>
            <a:off x="4351338" y="2584450"/>
            <a:ext cx="1428750" cy="1662113"/>
          </a:xfrm>
          <a:custGeom>
            <a:avLst/>
            <a:gdLst>
              <a:gd name="T0" fmla="*/ 0 w 900"/>
              <a:gd name="T1" fmla="*/ 2147483647 h 1047"/>
              <a:gd name="T2" fmla="*/ 0 w 900"/>
              <a:gd name="T3" fmla="*/ 0 h 1047"/>
              <a:gd name="T4" fmla="*/ 2147483647 w 900"/>
              <a:gd name="T5" fmla="*/ 0 h 1047"/>
              <a:gd name="T6" fmla="*/ 2147483647 w 900"/>
              <a:gd name="T7" fmla="*/ 2147483647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w="28575" cap="rnd">
            <a:noFill/>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45" name="Freeform 18"/>
          <p:cNvSpPr>
            <a:spLocks/>
          </p:cNvSpPr>
          <p:nvPr/>
        </p:nvSpPr>
        <p:spPr bwMode="auto">
          <a:xfrm>
            <a:off x="5722938" y="2052638"/>
            <a:ext cx="1428750" cy="1662112"/>
          </a:xfrm>
          <a:custGeom>
            <a:avLst/>
            <a:gdLst>
              <a:gd name="T0" fmla="*/ 0 w 900"/>
              <a:gd name="T1" fmla="*/ 2147483647 h 1047"/>
              <a:gd name="T2" fmla="*/ 0 w 900"/>
              <a:gd name="T3" fmla="*/ 0 h 1047"/>
              <a:gd name="T4" fmla="*/ 2147483647 w 900"/>
              <a:gd name="T5" fmla="*/ 0 h 1047"/>
              <a:gd name="T6" fmla="*/ 2147483647 w 900"/>
              <a:gd name="T7" fmla="*/ 2147483647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w="28575" cap="rnd">
            <a:noFill/>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46" name="Rectangle 19"/>
          <p:cNvSpPr>
            <a:spLocks noChangeArrowheads="1"/>
          </p:cNvSpPr>
          <p:nvPr/>
        </p:nvSpPr>
        <p:spPr bwMode="auto">
          <a:xfrm>
            <a:off x="5746750" y="2071688"/>
            <a:ext cx="1179513" cy="803275"/>
          </a:xfrm>
          <a:prstGeom prst="rect">
            <a:avLst/>
          </a:prstGeom>
          <a:gradFill rotWithShape="1">
            <a:gsLst>
              <a:gs pos="0">
                <a:srgbClr val="FF6600"/>
              </a:gs>
              <a:gs pos="100000">
                <a:srgbClr val="FF6600">
                  <a:alpha val="0"/>
                </a:srgbClr>
              </a:gs>
            </a:gsLst>
            <a:lin ang="540000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47" name="Rectangle 20"/>
          <p:cNvSpPr>
            <a:spLocks noChangeArrowheads="1"/>
          </p:cNvSpPr>
          <p:nvPr/>
        </p:nvSpPr>
        <p:spPr bwMode="auto">
          <a:xfrm>
            <a:off x="5676900" y="2058988"/>
            <a:ext cx="1343025" cy="762000"/>
          </a:xfrm>
          <a:prstGeom prst="rect">
            <a:avLst/>
          </a:prstGeom>
          <a:noFill/>
          <a:ln w="28575" cap="rnd" algn="ctr">
            <a:noFill/>
            <a:miter lim="800000"/>
            <a:headEnd/>
            <a:tailEnd type="none" w="med" len="lg"/>
          </a:ln>
        </p:spPr>
        <p:txBody>
          <a:bodyPr>
            <a:spAutoFit/>
          </a:bodyPr>
          <a:lstStyle/>
          <a:p>
            <a:pPr algn="ctr" fontAlgn="base">
              <a:spcBef>
                <a:spcPct val="0"/>
              </a:spcBef>
              <a:spcAft>
                <a:spcPct val="0"/>
              </a:spcAft>
            </a:pPr>
            <a:r>
              <a:rPr lang="it-IT" sz="1600" b="1" i="1">
                <a:solidFill>
                  <a:prstClr val="black"/>
                </a:solidFill>
                <a:latin typeface="Arial" pitchFamily="34" charset="0"/>
                <a:ea typeface="Arial Unicode MS" pitchFamily="34" charset="-128"/>
                <a:cs typeface="Arial Unicode MS" pitchFamily="34" charset="-128"/>
              </a:rPr>
              <a:t>Basal plus</a:t>
            </a:r>
          </a:p>
          <a:p>
            <a:pPr algn="ctr" fontAlgn="base">
              <a:spcBef>
                <a:spcPct val="0"/>
              </a:spcBef>
              <a:spcAft>
                <a:spcPct val="0"/>
              </a:spcAft>
            </a:pPr>
            <a:r>
              <a:rPr lang="it-IT" sz="1400">
                <a:solidFill>
                  <a:prstClr val="black"/>
                </a:solidFill>
                <a:latin typeface="Arial" pitchFamily="34" charset="0"/>
                <a:ea typeface="Arial Unicode MS" pitchFamily="34" charset="-128"/>
                <a:cs typeface="Arial Unicode MS" pitchFamily="34" charset="-128"/>
              </a:rPr>
              <a:t>Basal +</a:t>
            </a:r>
          </a:p>
          <a:p>
            <a:pPr algn="ctr" fontAlgn="base">
              <a:spcBef>
                <a:spcPct val="0"/>
              </a:spcBef>
              <a:spcAft>
                <a:spcPct val="0"/>
              </a:spcAft>
            </a:pPr>
            <a:r>
              <a:rPr lang="it-IT" sz="1400">
                <a:solidFill>
                  <a:prstClr val="black"/>
                </a:solidFill>
                <a:latin typeface="Arial" pitchFamily="34" charset="0"/>
                <a:ea typeface="Arial Unicode MS" pitchFamily="34" charset="-128"/>
                <a:cs typeface="Arial Unicode MS" pitchFamily="34" charset="-128"/>
              </a:rPr>
              <a:t>2 prandial</a:t>
            </a:r>
            <a:endParaRPr lang="fr-FR" sz="1400">
              <a:solidFill>
                <a:prstClr val="black"/>
              </a:solidFill>
              <a:latin typeface="Arial" pitchFamily="34" charset="0"/>
              <a:ea typeface="Arial Unicode MS" pitchFamily="34" charset="-128"/>
              <a:cs typeface="Arial Unicode MS" pitchFamily="34" charset="-128"/>
            </a:endParaRPr>
          </a:p>
        </p:txBody>
      </p:sp>
      <p:sp>
        <p:nvSpPr>
          <p:cNvPr id="124948" name="Freeform 21"/>
          <p:cNvSpPr>
            <a:spLocks/>
          </p:cNvSpPr>
          <p:nvPr/>
        </p:nvSpPr>
        <p:spPr bwMode="auto">
          <a:xfrm>
            <a:off x="7075488" y="1801813"/>
            <a:ext cx="1428750" cy="1662112"/>
          </a:xfrm>
          <a:custGeom>
            <a:avLst/>
            <a:gdLst>
              <a:gd name="T0" fmla="*/ 0 w 900"/>
              <a:gd name="T1" fmla="*/ 2147483647 h 1047"/>
              <a:gd name="T2" fmla="*/ 0 w 900"/>
              <a:gd name="T3" fmla="*/ 0 h 1047"/>
              <a:gd name="T4" fmla="*/ 2147483647 w 900"/>
              <a:gd name="T5" fmla="*/ 0 h 1047"/>
              <a:gd name="T6" fmla="*/ 2147483647 w 900"/>
              <a:gd name="T7" fmla="*/ 2147483647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w="28575" cap="rnd">
            <a:noFill/>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49" name="Rectangle 22"/>
          <p:cNvSpPr>
            <a:spLocks noChangeArrowheads="1"/>
          </p:cNvSpPr>
          <p:nvPr/>
        </p:nvSpPr>
        <p:spPr bwMode="auto">
          <a:xfrm>
            <a:off x="7100888" y="1817688"/>
            <a:ext cx="1241425" cy="801687"/>
          </a:xfrm>
          <a:prstGeom prst="rect">
            <a:avLst/>
          </a:prstGeom>
          <a:gradFill rotWithShape="1">
            <a:gsLst>
              <a:gs pos="0">
                <a:srgbClr val="FF0000"/>
              </a:gs>
              <a:gs pos="100000">
                <a:srgbClr val="FF0000">
                  <a:alpha val="0"/>
                </a:srgbClr>
              </a:gs>
            </a:gsLst>
            <a:lin ang="540000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50" name="Rectangle 23"/>
          <p:cNvSpPr>
            <a:spLocks noChangeArrowheads="1"/>
          </p:cNvSpPr>
          <p:nvPr/>
        </p:nvSpPr>
        <p:spPr bwMode="auto">
          <a:xfrm>
            <a:off x="7018338" y="1817688"/>
            <a:ext cx="1438275" cy="762000"/>
          </a:xfrm>
          <a:prstGeom prst="rect">
            <a:avLst/>
          </a:prstGeom>
          <a:noFill/>
          <a:ln w="28575" cap="rnd" algn="ctr">
            <a:noFill/>
            <a:miter lim="800000"/>
            <a:headEnd/>
            <a:tailEnd type="none" w="med" len="lg"/>
          </a:ln>
        </p:spPr>
        <p:txBody>
          <a:bodyPr>
            <a:spAutoFit/>
          </a:bodyPr>
          <a:lstStyle/>
          <a:p>
            <a:pPr algn="ctr" fontAlgn="base">
              <a:spcBef>
                <a:spcPct val="0"/>
              </a:spcBef>
              <a:spcAft>
                <a:spcPct val="0"/>
              </a:spcAft>
            </a:pPr>
            <a:r>
              <a:rPr lang="it-IT" sz="1600" b="1" i="1">
                <a:solidFill>
                  <a:prstClr val="black"/>
                </a:solidFill>
                <a:latin typeface="Arial" pitchFamily="34" charset="0"/>
                <a:ea typeface="Arial Unicode MS" pitchFamily="34" charset="-128"/>
                <a:cs typeface="Arial Unicode MS" pitchFamily="34" charset="-128"/>
              </a:rPr>
              <a:t>Basal bolus </a:t>
            </a:r>
            <a:r>
              <a:rPr lang="it-IT" sz="1400">
                <a:solidFill>
                  <a:prstClr val="black"/>
                </a:solidFill>
                <a:latin typeface="Arial" pitchFamily="34" charset="0"/>
                <a:ea typeface="Arial Unicode MS" pitchFamily="34" charset="-128"/>
                <a:cs typeface="Arial Unicode MS" pitchFamily="34" charset="-128"/>
              </a:rPr>
              <a:t>Basal +</a:t>
            </a:r>
            <a:br>
              <a:rPr lang="it-IT" sz="1400">
                <a:solidFill>
                  <a:prstClr val="black"/>
                </a:solidFill>
                <a:latin typeface="Arial" pitchFamily="34" charset="0"/>
                <a:ea typeface="Arial Unicode MS" pitchFamily="34" charset="-128"/>
                <a:cs typeface="Arial Unicode MS" pitchFamily="34" charset="-128"/>
              </a:rPr>
            </a:br>
            <a:r>
              <a:rPr lang="it-IT" sz="1400">
                <a:solidFill>
                  <a:prstClr val="black"/>
                </a:solidFill>
                <a:latin typeface="Arial" pitchFamily="34" charset="0"/>
                <a:ea typeface="Arial Unicode MS" pitchFamily="34" charset="-128"/>
                <a:cs typeface="Arial Unicode MS" pitchFamily="34" charset="-128"/>
              </a:rPr>
              <a:t>3 prandial</a:t>
            </a:r>
            <a:endParaRPr lang="fr-FR" sz="1400">
              <a:solidFill>
                <a:prstClr val="black"/>
              </a:solidFill>
              <a:latin typeface="Arial" pitchFamily="34" charset="0"/>
              <a:ea typeface="Arial Unicode MS" pitchFamily="34" charset="-128"/>
              <a:cs typeface="Arial Unicode MS" pitchFamily="34" charset="-128"/>
            </a:endParaRPr>
          </a:p>
        </p:txBody>
      </p:sp>
      <p:sp>
        <p:nvSpPr>
          <p:cNvPr id="124951" name="Line 24"/>
          <p:cNvSpPr>
            <a:spLocks noChangeShapeType="1"/>
          </p:cNvSpPr>
          <p:nvPr/>
        </p:nvSpPr>
        <p:spPr bwMode="auto">
          <a:xfrm>
            <a:off x="674688" y="5668963"/>
            <a:ext cx="7688262" cy="0"/>
          </a:xfrm>
          <a:prstGeom prst="line">
            <a:avLst/>
          </a:prstGeom>
          <a:noFill/>
          <a:ln w="28575" cap="rnd">
            <a:solidFill>
              <a:srgbClr val="00CCFF"/>
            </a:solidFill>
            <a:round/>
            <a:headEnd/>
            <a:tailEnd type="arrow" w="sm" len="sm"/>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52" name="Text Box 25"/>
          <p:cNvSpPr txBox="1">
            <a:spLocks noChangeArrowheads="1"/>
          </p:cNvSpPr>
          <p:nvPr/>
        </p:nvSpPr>
        <p:spPr bwMode="auto">
          <a:xfrm>
            <a:off x="290513" y="4357688"/>
            <a:ext cx="1177925" cy="720725"/>
          </a:xfrm>
          <a:prstGeom prst="rect">
            <a:avLst/>
          </a:prstGeom>
          <a:noFill/>
          <a:ln w="28575" cap="rnd" algn="ctr">
            <a:noFill/>
            <a:miter lim="800000"/>
            <a:headEnd/>
            <a:tailEnd type="none" w="med" len="lg"/>
          </a:ln>
        </p:spPr>
        <p:txBody>
          <a:bodyPr wrap="none">
            <a:spAutoFit/>
          </a:bodyPr>
          <a:lstStyle/>
          <a:p>
            <a:pPr algn="ctr" fontAlgn="base">
              <a:lnSpc>
                <a:spcPct val="85000"/>
              </a:lnSpc>
              <a:spcBef>
                <a:spcPct val="0"/>
              </a:spcBef>
              <a:spcAft>
                <a:spcPct val="0"/>
              </a:spcAft>
            </a:pPr>
            <a:r>
              <a:rPr lang="fr-FR" sz="1600" b="1">
                <a:solidFill>
                  <a:prstClr val="white"/>
                </a:solidFill>
                <a:latin typeface="Arial" pitchFamily="34" charset="0"/>
                <a:cs typeface="Arial" pitchFamily="34" charset="0"/>
              </a:rPr>
              <a:t>Lifestyle</a:t>
            </a:r>
            <a:br>
              <a:rPr lang="fr-FR" sz="1600" b="1">
                <a:solidFill>
                  <a:prstClr val="white"/>
                </a:solidFill>
                <a:latin typeface="Arial" pitchFamily="34" charset="0"/>
                <a:cs typeface="Arial" pitchFamily="34" charset="0"/>
              </a:rPr>
            </a:br>
            <a:r>
              <a:rPr lang="fr-FR" sz="1600" b="1">
                <a:solidFill>
                  <a:prstClr val="white"/>
                </a:solidFill>
                <a:latin typeface="Arial" pitchFamily="34" charset="0"/>
                <a:cs typeface="Arial" pitchFamily="34" charset="0"/>
              </a:rPr>
              <a:t>±</a:t>
            </a:r>
            <a:br>
              <a:rPr lang="fr-FR" sz="1600" b="1">
                <a:solidFill>
                  <a:prstClr val="white"/>
                </a:solidFill>
                <a:latin typeface="Arial" pitchFamily="34" charset="0"/>
                <a:cs typeface="Arial" pitchFamily="34" charset="0"/>
              </a:rPr>
            </a:br>
            <a:r>
              <a:rPr lang="fr-FR" sz="1600" b="1">
                <a:solidFill>
                  <a:prstClr val="white"/>
                </a:solidFill>
                <a:latin typeface="Arial" pitchFamily="34" charset="0"/>
                <a:cs typeface="Arial" pitchFamily="34" charset="0"/>
              </a:rPr>
              <a:t>Metformin</a:t>
            </a:r>
          </a:p>
        </p:txBody>
      </p:sp>
      <p:sp>
        <p:nvSpPr>
          <p:cNvPr id="124953" name="Text Box 26"/>
          <p:cNvSpPr txBox="1">
            <a:spLocks noChangeArrowheads="1"/>
          </p:cNvSpPr>
          <p:nvPr/>
        </p:nvSpPr>
        <p:spPr bwMode="auto">
          <a:xfrm>
            <a:off x="1524000" y="4038600"/>
            <a:ext cx="1058863" cy="511175"/>
          </a:xfrm>
          <a:prstGeom prst="rect">
            <a:avLst/>
          </a:prstGeom>
          <a:noFill/>
          <a:ln w="28575" cap="rnd" algn="ctr">
            <a:noFill/>
            <a:miter lim="800000"/>
            <a:headEnd/>
            <a:tailEnd type="none" w="med" len="lg"/>
          </a:ln>
        </p:spPr>
        <p:txBody>
          <a:bodyPr wrap="none">
            <a:spAutoFit/>
          </a:bodyPr>
          <a:lstStyle/>
          <a:p>
            <a:pPr algn="ctr" fontAlgn="base">
              <a:lnSpc>
                <a:spcPct val="85000"/>
              </a:lnSpc>
              <a:spcBef>
                <a:spcPct val="0"/>
              </a:spcBef>
              <a:spcAft>
                <a:spcPct val="0"/>
              </a:spcAft>
            </a:pPr>
            <a:r>
              <a:rPr lang="en-US" sz="1600" b="1">
                <a:solidFill>
                  <a:prstClr val="white"/>
                </a:solidFill>
                <a:latin typeface="Arial" pitchFamily="34" charset="0"/>
                <a:cs typeface="Arial" pitchFamily="34" charset="0"/>
              </a:rPr>
              <a:t>± 2</a:t>
            </a:r>
            <a:r>
              <a:rPr lang="en-US" sz="1600" b="1" baseline="30000">
                <a:solidFill>
                  <a:prstClr val="white"/>
                </a:solidFill>
                <a:latin typeface="Arial" pitchFamily="34" charset="0"/>
                <a:cs typeface="Arial" pitchFamily="34" charset="0"/>
              </a:rPr>
              <a:t>nd</a:t>
            </a:r>
            <a:r>
              <a:rPr lang="en-US" sz="1600" b="1">
                <a:solidFill>
                  <a:prstClr val="white"/>
                </a:solidFill>
                <a:latin typeface="Arial" pitchFamily="34" charset="0"/>
                <a:cs typeface="Arial" pitchFamily="34" charset="0"/>
              </a:rPr>
              <a:t>/3</a:t>
            </a:r>
            <a:r>
              <a:rPr lang="en-US" sz="1600" b="1" baseline="30000">
                <a:solidFill>
                  <a:prstClr val="white"/>
                </a:solidFill>
                <a:latin typeface="Arial" pitchFamily="34" charset="0"/>
                <a:cs typeface="Arial" pitchFamily="34" charset="0"/>
              </a:rPr>
              <a:t>rd</a:t>
            </a:r>
            <a:r>
              <a:rPr lang="en-US" sz="1600" b="1">
                <a:solidFill>
                  <a:prstClr val="white"/>
                </a:solidFill>
                <a:latin typeface="Arial" pitchFamily="34" charset="0"/>
                <a:cs typeface="Arial" pitchFamily="34" charset="0"/>
              </a:rPr>
              <a:t>  </a:t>
            </a:r>
          </a:p>
          <a:p>
            <a:pPr algn="ctr" fontAlgn="base">
              <a:lnSpc>
                <a:spcPct val="85000"/>
              </a:lnSpc>
              <a:spcBef>
                <a:spcPct val="0"/>
              </a:spcBef>
              <a:spcAft>
                <a:spcPct val="0"/>
              </a:spcAft>
            </a:pPr>
            <a:r>
              <a:rPr lang="en-US" sz="1600" b="1">
                <a:solidFill>
                  <a:prstClr val="white"/>
                </a:solidFill>
                <a:latin typeface="Arial" pitchFamily="34" charset="0"/>
                <a:cs typeface="Arial" pitchFamily="34" charset="0"/>
              </a:rPr>
              <a:t>Drug</a:t>
            </a:r>
          </a:p>
        </p:txBody>
      </p:sp>
      <p:grpSp>
        <p:nvGrpSpPr>
          <p:cNvPr id="2" name="Group 27"/>
          <p:cNvGrpSpPr>
            <a:grpSpLocks/>
          </p:cNvGrpSpPr>
          <p:nvPr/>
        </p:nvGrpSpPr>
        <p:grpSpPr bwMode="auto">
          <a:xfrm>
            <a:off x="4267200" y="5011738"/>
            <a:ext cx="4094163" cy="539750"/>
            <a:chOff x="2592" y="3415"/>
            <a:chExt cx="2579" cy="340"/>
          </a:xfrm>
        </p:grpSpPr>
        <p:sp>
          <p:nvSpPr>
            <p:cNvPr id="124980" name="Rectangle 28"/>
            <p:cNvSpPr>
              <a:spLocks noChangeArrowheads="1"/>
            </p:cNvSpPr>
            <p:nvPr/>
          </p:nvSpPr>
          <p:spPr bwMode="auto">
            <a:xfrm>
              <a:off x="2592" y="3415"/>
              <a:ext cx="1299" cy="340"/>
            </a:xfrm>
            <a:prstGeom prst="rect">
              <a:avLst/>
            </a:prstGeom>
            <a:gradFill rotWithShape="1">
              <a:gsLst>
                <a:gs pos="0">
                  <a:srgbClr val="2C4482"/>
                </a:gs>
                <a:gs pos="100000">
                  <a:srgbClr val="FFCC00"/>
                </a:gs>
              </a:gsLst>
              <a:lin ang="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81" name="Rectangle 29"/>
            <p:cNvSpPr>
              <a:spLocks noChangeArrowheads="1"/>
            </p:cNvSpPr>
            <p:nvPr/>
          </p:nvSpPr>
          <p:spPr bwMode="auto">
            <a:xfrm>
              <a:off x="3896" y="3415"/>
              <a:ext cx="1275" cy="340"/>
            </a:xfrm>
            <a:prstGeom prst="rect">
              <a:avLst/>
            </a:prstGeom>
            <a:gradFill rotWithShape="1">
              <a:gsLst>
                <a:gs pos="0">
                  <a:srgbClr val="92D050"/>
                </a:gs>
                <a:gs pos="100000">
                  <a:srgbClr val="FF6600"/>
                </a:gs>
              </a:gsLst>
              <a:lin ang="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grpSp>
      <p:sp>
        <p:nvSpPr>
          <p:cNvPr id="124955" name="Rectangle 30"/>
          <p:cNvSpPr>
            <a:spLocks noChangeArrowheads="1"/>
          </p:cNvSpPr>
          <p:nvPr/>
        </p:nvSpPr>
        <p:spPr bwMode="auto">
          <a:xfrm>
            <a:off x="4267200" y="5029200"/>
            <a:ext cx="4191000" cy="523875"/>
          </a:xfrm>
          <a:prstGeom prst="rect">
            <a:avLst/>
          </a:prstGeom>
          <a:noFill/>
          <a:ln w="28575" cap="rnd" algn="ctr">
            <a:noFill/>
            <a:miter lim="800000"/>
            <a:headEnd/>
            <a:tailEnd type="none" w="med" len="lg"/>
          </a:ln>
        </p:spPr>
        <p:txBody>
          <a:bodyPr>
            <a:spAutoFit/>
          </a:bodyPr>
          <a:lstStyle/>
          <a:p>
            <a:pPr algn="ctr" fontAlgn="base">
              <a:spcBef>
                <a:spcPct val="0"/>
              </a:spcBef>
              <a:spcAft>
                <a:spcPct val="0"/>
              </a:spcAft>
            </a:pPr>
            <a:r>
              <a:rPr lang="it-IT" sz="1400" b="1">
                <a:solidFill>
                  <a:srgbClr val="0000D2"/>
                </a:solidFill>
                <a:latin typeface="Arial" pitchFamily="34" charset="0"/>
                <a:ea typeface="Arial Unicode MS" pitchFamily="34" charset="-128"/>
                <a:cs typeface="Arial Unicode MS" pitchFamily="34" charset="-128"/>
              </a:rPr>
              <a:t>HbA</a:t>
            </a:r>
            <a:r>
              <a:rPr lang="it-IT" sz="1400" b="1" baseline="-25000">
                <a:solidFill>
                  <a:srgbClr val="0000D2"/>
                </a:solidFill>
                <a:latin typeface="Arial" pitchFamily="34" charset="0"/>
                <a:ea typeface="Arial Unicode MS" pitchFamily="34" charset="-128"/>
                <a:cs typeface="Arial Unicode MS" pitchFamily="34" charset="-128"/>
              </a:rPr>
              <a:t>1c</a:t>
            </a:r>
            <a:r>
              <a:rPr lang="it-IT" sz="1400" b="1">
                <a:solidFill>
                  <a:srgbClr val="0000D2"/>
                </a:solidFill>
                <a:latin typeface="Arial" pitchFamily="34" charset="0"/>
                <a:ea typeface="Arial Unicode MS" pitchFamily="34" charset="-128"/>
                <a:cs typeface="Arial Unicode MS" pitchFamily="34" charset="-128"/>
              </a:rPr>
              <a:t> &gt; target, FBG on target</a:t>
            </a:r>
          </a:p>
          <a:p>
            <a:pPr algn="ctr" fontAlgn="base">
              <a:spcBef>
                <a:spcPct val="0"/>
              </a:spcBef>
              <a:spcAft>
                <a:spcPct val="0"/>
              </a:spcAft>
            </a:pPr>
            <a:r>
              <a:rPr lang="it-IT" sz="1400" b="1">
                <a:solidFill>
                  <a:srgbClr val="0000D2"/>
                </a:solidFill>
                <a:latin typeface="Arial" pitchFamily="34" charset="0"/>
                <a:ea typeface="Arial Unicode MS" pitchFamily="34" charset="-128"/>
                <a:cs typeface="Arial Unicode MS" pitchFamily="34" charset="-128"/>
              </a:rPr>
              <a:t>PPG ≥180 mg/dL</a:t>
            </a:r>
            <a:endParaRPr lang="fr-FR" sz="1400" b="1">
              <a:solidFill>
                <a:srgbClr val="0000D2"/>
              </a:solidFill>
              <a:latin typeface="Arial" pitchFamily="34" charset="0"/>
              <a:ea typeface="Arial Unicode MS" pitchFamily="34" charset="-128"/>
              <a:cs typeface="Arial Unicode MS" pitchFamily="34" charset="-128"/>
            </a:endParaRPr>
          </a:p>
        </p:txBody>
      </p:sp>
      <p:sp>
        <p:nvSpPr>
          <p:cNvPr id="124956" name="Rectangle 31"/>
          <p:cNvSpPr>
            <a:spLocks noChangeArrowheads="1"/>
          </p:cNvSpPr>
          <p:nvPr/>
        </p:nvSpPr>
        <p:spPr bwMode="auto">
          <a:xfrm>
            <a:off x="1371600" y="5257800"/>
            <a:ext cx="1611313" cy="338138"/>
          </a:xfrm>
          <a:prstGeom prst="rect">
            <a:avLst/>
          </a:prstGeom>
          <a:noFill/>
          <a:ln w="28575" cap="rnd" algn="ctr">
            <a:noFill/>
            <a:miter lim="800000"/>
            <a:headEnd/>
            <a:tailEnd type="none" w="med" len="lg"/>
          </a:ln>
        </p:spPr>
        <p:txBody>
          <a:bodyPr wrap="none">
            <a:spAutoFit/>
          </a:bodyPr>
          <a:lstStyle/>
          <a:p>
            <a:pPr algn="ctr" fontAlgn="base">
              <a:spcBef>
                <a:spcPct val="0"/>
              </a:spcBef>
              <a:spcAft>
                <a:spcPct val="0"/>
              </a:spcAft>
            </a:pPr>
            <a:r>
              <a:rPr lang="fr-FR" sz="1600" b="1">
                <a:solidFill>
                  <a:prstClr val="white"/>
                </a:solidFill>
                <a:latin typeface="Arial" pitchFamily="34" charset="0"/>
                <a:cs typeface="Arial" pitchFamily="34" charset="0"/>
              </a:rPr>
              <a:t>HbA</a:t>
            </a:r>
            <a:r>
              <a:rPr lang="fr-FR" sz="1600" b="1" baseline="-25000">
                <a:solidFill>
                  <a:prstClr val="white"/>
                </a:solidFill>
                <a:latin typeface="Arial" pitchFamily="34" charset="0"/>
                <a:cs typeface="Arial" pitchFamily="34" charset="0"/>
              </a:rPr>
              <a:t>1c</a:t>
            </a:r>
            <a:r>
              <a:rPr lang="fr-FR" sz="1600" b="1">
                <a:solidFill>
                  <a:prstClr val="white"/>
                </a:solidFill>
                <a:latin typeface="Arial" pitchFamily="34" charset="0"/>
                <a:cs typeface="Arial" pitchFamily="34" charset="0"/>
              </a:rPr>
              <a:t> &gt; target </a:t>
            </a:r>
          </a:p>
        </p:txBody>
      </p:sp>
      <p:sp>
        <p:nvSpPr>
          <p:cNvPr id="124957" name="Line 32"/>
          <p:cNvSpPr>
            <a:spLocks noChangeShapeType="1"/>
          </p:cNvSpPr>
          <p:nvPr/>
        </p:nvSpPr>
        <p:spPr bwMode="auto">
          <a:xfrm flipV="1">
            <a:off x="2608263" y="3060700"/>
            <a:ext cx="0" cy="1847850"/>
          </a:xfrm>
          <a:prstGeom prst="line">
            <a:avLst/>
          </a:prstGeom>
          <a:noFill/>
          <a:ln w="19050" cap="rnd">
            <a:solidFill>
              <a:srgbClr val="FFCC00"/>
            </a:solidFill>
            <a:prstDash val="sysDot"/>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grpSp>
        <p:nvGrpSpPr>
          <p:cNvPr id="3" name="Group 33"/>
          <p:cNvGrpSpPr>
            <a:grpSpLocks/>
          </p:cNvGrpSpPr>
          <p:nvPr/>
        </p:nvGrpSpPr>
        <p:grpSpPr bwMode="auto">
          <a:xfrm>
            <a:off x="2462213" y="3060700"/>
            <a:ext cx="292100" cy="1884363"/>
            <a:chOff x="1455" y="2186"/>
            <a:chExt cx="184" cy="1187"/>
          </a:xfrm>
        </p:grpSpPr>
        <p:sp>
          <p:nvSpPr>
            <p:cNvPr id="124978" name="Line 34"/>
            <p:cNvSpPr>
              <a:spLocks noChangeShapeType="1"/>
            </p:cNvSpPr>
            <p:nvPr/>
          </p:nvSpPr>
          <p:spPr bwMode="auto">
            <a:xfrm flipV="1">
              <a:off x="1547" y="2186"/>
              <a:ext cx="0" cy="1088"/>
            </a:xfrm>
            <a:prstGeom prst="line">
              <a:avLst/>
            </a:prstGeom>
            <a:noFill/>
            <a:ln w="19050" cap="rnd">
              <a:solidFill>
                <a:srgbClr val="FFCC00"/>
              </a:solidFill>
              <a:prstDash val="sysDot"/>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79" name="AutoShape 35"/>
            <p:cNvSpPr>
              <a:spLocks noChangeArrowheads="1"/>
            </p:cNvSpPr>
            <p:nvPr/>
          </p:nvSpPr>
          <p:spPr bwMode="invGray">
            <a:xfrm>
              <a:off x="1455"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FFCC00"/>
              </a:solid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grpSp>
      <p:grpSp>
        <p:nvGrpSpPr>
          <p:cNvPr id="4" name="Group 36"/>
          <p:cNvGrpSpPr>
            <a:grpSpLocks/>
          </p:cNvGrpSpPr>
          <p:nvPr/>
        </p:nvGrpSpPr>
        <p:grpSpPr bwMode="auto">
          <a:xfrm>
            <a:off x="4105275" y="2573338"/>
            <a:ext cx="292100" cy="2371725"/>
            <a:chOff x="2490" y="1879"/>
            <a:chExt cx="184" cy="1494"/>
          </a:xfrm>
        </p:grpSpPr>
        <p:sp>
          <p:nvSpPr>
            <p:cNvPr id="124976" name="Line 37"/>
            <p:cNvSpPr>
              <a:spLocks noChangeShapeType="1"/>
            </p:cNvSpPr>
            <p:nvPr/>
          </p:nvSpPr>
          <p:spPr bwMode="auto">
            <a:xfrm flipV="1">
              <a:off x="2582" y="1879"/>
              <a:ext cx="0" cy="1381"/>
            </a:xfrm>
            <a:prstGeom prst="line">
              <a:avLst/>
            </a:prstGeom>
            <a:noFill/>
            <a:ln w="19050" cap="rnd">
              <a:solidFill>
                <a:srgbClr val="FFCC00"/>
              </a:solidFill>
              <a:prstDash val="sysDot"/>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77" name="AutoShape 38"/>
            <p:cNvSpPr>
              <a:spLocks noChangeArrowheads="1"/>
            </p:cNvSpPr>
            <p:nvPr/>
          </p:nvSpPr>
          <p:spPr bwMode="invGray">
            <a:xfrm>
              <a:off x="2490"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FFCC00"/>
              </a:solid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grpSp>
      <p:grpSp>
        <p:nvGrpSpPr>
          <p:cNvPr id="5" name="Group 39"/>
          <p:cNvGrpSpPr>
            <a:grpSpLocks/>
          </p:cNvGrpSpPr>
          <p:nvPr/>
        </p:nvGrpSpPr>
        <p:grpSpPr bwMode="auto">
          <a:xfrm>
            <a:off x="5514975" y="2079625"/>
            <a:ext cx="292100" cy="2865438"/>
            <a:chOff x="3378" y="1568"/>
            <a:chExt cx="184" cy="1805"/>
          </a:xfrm>
        </p:grpSpPr>
        <p:sp>
          <p:nvSpPr>
            <p:cNvPr id="124974" name="Line 40"/>
            <p:cNvSpPr>
              <a:spLocks noChangeShapeType="1"/>
            </p:cNvSpPr>
            <p:nvPr/>
          </p:nvSpPr>
          <p:spPr bwMode="auto">
            <a:xfrm flipV="1">
              <a:off x="3470" y="1568"/>
              <a:ext cx="0" cy="1692"/>
            </a:xfrm>
            <a:prstGeom prst="line">
              <a:avLst/>
            </a:prstGeom>
            <a:noFill/>
            <a:ln w="19050" cap="rnd">
              <a:solidFill>
                <a:srgbClr val="FFCC00"/>
              </a:solidFill>
              <a:prstDash val="sysDot"/>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75" name="AutoShape 41"/>
            <p:cNvSpPr>
              <a:spLocks noChangeArrowheads="1"/>
            </p:cNvSpPr>
            <p:nvPr/>
          </p:nvSpPr>
          <p:spPr bwMode="invGray">
            <a:xfrm>
              <a:off x="3378"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FFCC00"/>
              </a:solid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grpSp>
      <p:grpSp>
        <p:nvGrpSpPr>
          <p:cNvPr id="6" name="Group 42"/>
          <p:cNvGrpSpPr>
            <a:grpSpLocks/>
          </p:cNvGrpSpPr>
          <p:nvPr/>
        </p:nvGrpSpPr>
        <p:grpSpPr bwMode="auto">
          <a:xfrm>
            <a:off x="6867525" y="1781175"/>
            <a:ext cx="292100" cy="3163888"/>
            <a:chOff x="4230" y="1380"/>
            <a:chExt cx="184" cy="1993"/>
          </a:xfrm>
        </p:grpSpPr>
        <p:sp>
          <p:nvSpPr>
            <p:cNvPr id="124972" name="Line 43"/>
            <p:cNvSpPr>
              <a:spLocks noChangeShapeType="1"/>
            </p:cNvSpPr>
            <p:nvPr/>
          </p:nvSpPr>
          <p:spPr bwMode="auto">
            <a:xfrm flipV="1">
              <a:off x="4322" y="1380"/>
              <a:ext cx="0" cy="1880"/>
            </a:xfrm>
            <a:prstGeom prst="line">
              <a:avLst/>
            </a:prstGeom>
            <a:noFill/>
            <a:ln w="19050" cap="rnd">
              <a:solidFill>
                <a:srgbClr val="FFCC00"/>
              </a:solidFill>
              <a:prstDash val="sysDot"/>
              <a:round/>
              <a:headEnd/>
              <a:tailEnd type="none" w="med" len="lg"/>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73" name="AutoShape 44"/>
            <p:cNvSpPr>
              <a:spLocks noChangeArrowheads="1"/>
            </p:cNvSpPr>
            <p:nvPr/>
          </p:nvSpPr>
          <p:spPr bwMode="invGray">
            <a:xfrm>
              <a:off x="4230"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FFCC00"/>
              </a:solidFill>
              <a:miter lim="800000"/>
              <a:headEnd/>
              <a:tailEnd type="none" w="med" len="lg"/>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grpSp>
      <p:pic>
        <p:nvPicPr>
          <p:cNvPr id="124962" name="Picture 46"/>
          <p:cNvPicPr>
            <a:picLocks noChangeAspect="1" noChangeArrowheads="1"/>
          </p:cNvPicPr>
          <p:nvPr/>
        </p:nvPicPr>
        <p:blipFill>
          <a:blip r:embed="rId3" cstate="print"/>
          <a:srcRect/>
          <a:stretch>
            <a:fillRect/>
          </a:stretch>
        </p:blipFill>
        <p:spPr bwMode="auto">
          <a:xfrm>
            <a:off x="609600" y="2971800"/>
            <a:ext cx="7797800" cy="2395538"/>
          </a:xfrm>
          <a:prstGeom prst="rect">
            <a:avLst/>
          </a:prstGeom>
          <a:noFill/>
          <a:ln w="9525">
            <a:noFill/>
            <a:miter lim="800000"/>
            <a:headEnd/>
            <a:tailEnd/>
          </a:ln>
        </p:spPr>
      </p:pic>
      <p:sp>
        <p:nvSpPr>
          <p:cNvPr id="124963" name="Oval 13"/>
          <p:cNvSpPr>
            <a:spLocks noChangeArrowheads="1"/>
          </p:cNvSpPr>
          <p:nvPr/>
        </p:nvSpPr>
        <p:spPr bwMode="auto">
          <a:xfrm>
            <a:off x="3370263" y="1255713"/>
            <a:ext cx="1695450" cy="885825"/>
          </a:xfrm>
          <a:prstGeom prst="ellipse">
            <a:avLst/>
          </a:prstGeom>
          <a:solidFill>
            <a:srgbClr val="CCFFFF"/>
          </a:solidFill>
          <a:ln w="28575">
            <a:solidFill>
              <a:srgbClr val="FFFFFF"/>
            </a:solidFill>
            <a:round/>
            <a:headEnd/>
            <a:tailEnd/>
          </a:ln>
        </p:spPr>
        <p:txBody>
          <a:bodyPr/>
          <a:lstStyle/>
          <a:p>
            <a:pPr fontAlgn="base">
              <a:spcBef>
                <a:spcPct val="0"/>
              </a:spcBef>
              <a:spcAft>
                <a:spcPct val="0"/>
              </a:spcAft>
            </a:pPr>
            <a:endParaRPr lang="en-US">
              <a:solidFill>
                <a:srgbClr val="002060"/>
              </a:solidFill>
              <a:latin typeface="Arial" pitchFamily="34" charset="0"/>
              <a:cs typeface="Arial" pitchFamily="34" charset="0"/>
            </a:endParaRPr>
          </a:p>
        </p:txBody>
      </p:sp>
      <p:sp>
        <p:nvSpPr>
          <p:cNvPr id="124964" name="Line 33"/>
          <p:cNvSpPr>
            <a:spLocks noChangeShapeType="1"/>
          </p:cNvSpPr>
          <p:nvPr/>
        </p:nvSpPr>
        <p:spPr bwMode="auto">
          <a:xfrm>
            <a:off x="4191000" y="2209800"/>
            <a:ext cx="0" cy="568325"/>
          </a:xfrm>
          <a:prstGeom prst="line">
            <a:avLst/>
          </a:prstGeom>
          <a:noFill/>
          <a:ln w="38100">
            <a:solidFill>
              <a:srgbClr val="FFFFFF"/>
            </a:solidFill>
            <a:round/>
            <a:headEnd/>
            <a:tailEnd type="triangle" w="med" len="me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65" name="Text Box 14"/>
          <p:cNvSpPr txBox="1">
            <a:spLocks noChangeArrowheads="1"/>
          </p:cNvSpPr>
          <p:nvPr/>
        </p:nvSpPr>
        <p:spPr bwMode="auto">
          <a:xfrm>
            <a:off x="3230563" y="1427163"/>
            <a:ext cx="1935162" cy="555625"/>
          </a:xfrm>
          <a:prstGeom prst="rect">
            <a:avLst/>
          </a:prstGeom>
          <a:noFill/>
          <a:ln w="9525">
            <a:noFill/>
            <a:miter lim="800000"/>
            <a:headEnd/>
            <a:tailEnd/>
          </a:ln>
        </p:spPr>
        <p:txBody>
          <a:bodyPr anchor="ctr" anchorCtr="1"/>
          <a:lstStyle/>
          <a:p>
            <a:pPr algn="ctr" fontAlgn="base">
              <a:spcBef>
                <a:spcPct val="0"/>
              </a:spcBef>
              <a:spcAft>
                <a:spcPct val="0"/>
              </a:spcAft>
            </a:pPr>
            <a:r>
              <a:rPr lang="en-GB" sz="1600" b="1" dirty="0">
                <a:solidFill>
                  <a:srgbClr val="325851"/>
                </a:solidFill>
                <a:latin typeface="Arial Narrow" pitchFamily="34" charset="0"/>
                <a:cs typeface="Arial" pitchFamily="34" charset="0"/>
              </a:rPr>
              <a:t>FPG above target</a:t>
            </a:r>
          </a:p>
          <a:p>
            <a:pPr algn="ctr" fontAlgn="base">
              <a:spcBef>
                <a:spcPct val="0"/>
              </a:spcBef>
              <a:spcAft>
                <a:spcPct val="0"/>
              </a:spcAft>
            </a:pPr>
            <a:r>
              <a:rPr lang="en-GB" sz="1600" b="1" dirty="0">
                <a:solidFill>
                  <a:srgbClr val="325851"/>
                </a:solidFill>
                <a:latin typeface="Arial Narrow" pitchFamily="34" charset="0"/>
                <a:cs typeface="Arial" pitchFamily="34" charset="0"/>
              </a:rPr>
              <a:t>HbA</a:t>
            </a:r>
            <a:r>
              <a:rPr lang="en-GB" sz="1600" b="1" baseline="-25000" dirty="0">
                <a:solidFill>
                  <a:srgbClr val="325851"/>
                </a:solidFill>
                <a:latin typeface="Arial Narrow" pitchFamily="34" charset="0"/>
                <a:cs typeface="Arial" pitchFamily="34" charset="0"/>
              </a:rPr>
              <a:t>1c</a:t>
            </a:r>
            <a:r>
              <a:rPr lang="en-GB" sz="1600" b="1" dirty="0">
                <a:solidFill>
                  <a:srgbClr val="325851"/>
                </a:solidFill>
                <a:latin typeface="Arial Narrow" pitchFamily="34" charset="0"/>
                <a:cs typeface="Arial" pitchFamily="34" charset="0"/>
              </a:rPr>
              <a:t> above target</a:t>
            </a:r>
          </a:p>
        </p:txBody>
      </p:sp>
      <p:sp>
        <p:nvSpPr>
          <p:cNvPr id="124966" name="Oval 11"/>
          <p:cNvSpPr>
            <a:spLocks noChangeArrowheads="1"/>
          </p:cNvSpPr>
          <p:nvPr/>
        </p:nvSpPr>
        <p:spPr bwMode="auto">
          <a:xfrm>
            <a:off x="1722438" y="2079625"/>
            <a:ext cx="1714500" cy="885825"/>
          </a:xfrm>
          <a:prstGeom prst="ellipse">
            <a:avLst/>
          </a:prstGeom>
          <a:solidFill>
            <a:srgbClr val="CCFFFF"/>
          </a:solid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67" name="Text Box 12"/>
          <p:cNvSpPr txBox="1">
            <a:spLocks noChangeArrowheads="1"/>
          </p:cNvSpPr>
          <p:nvPr/>
        </p:nvSpPr>
        <p:spPr bwMode="auto">
          <a:xfrm>
            <a:off x="1671638" y="2239963"/>
            <a:ext cx="1806575" cy="557212"/>
          </a:xfrm>
          <a:prstGeom prst="rect">
            <a:avLst/>
          </a:prstGeom>
          <a:noFill/>
          <a:ln w="9525">
            <a:noFill/>
            <a:miter lim="800000"/>
            <a:headEnd/>
            <a:tailEnd/>
          </a:ln>
        </p:spPr>
        <p:txBody>
          <a:bodyPr anchor="ctr" anchorCtr="1"/>
          <a:lstStyle/>
          <a:p>
            <a:pPr algn="ctr" eaLnBrk="0" fontAlgn="base" hangingPunct="0">
              <a:lnSpc>
                <a:spcPct val="90000"/>
              </a:lnSpc>
              <a:spcBef>
                <a:spcPct val="20000"/>
              </a:spcBef>
              <a:spcAft>
                <a:spcPct val="0"/>
              </a:spcAft>
            </a:pPr>
            <a:r>
              <a:rPr lang="en-GB" sz="1600" b="1" dirty="0">
                <a:solidFill>
                  <a:srgbClr val="325851"/>
                </a:solidFill>
                <a:latin typeface="Arial Narrow" pitchFamily="34" charset="0"/>
                <a:cs typeface="Arial" pitchFamily="34" charset="0"/>
              </a:rPr>
              <a:t>HbA</a:t>
            </a:r>
            <a:r>
              <a:rPr lang="en-GB" sz="1600" b="1" baseline="-25000" dirty="0">
                <a:solidFill>
                  <a:srgbClr val="325851"/>
                </a:solidFill>
                <a:latin typeface="Arial Narrow" pitchFamily="34" charset="0"/>
                <a:cs typeface="Arial" pitchFamily="34" charset="0"/>
              </a:rPr>
              <a:t>1c</a:t>
            </a:r>
            <a:r>
              <a:rPr lang="en-GB" sz="1600" b="1" dirty="0">
                <a:solidFill>
                  <a:srgbClr val="325851"/>
                </a:solidFill>
                <a:latin typeface="Arial Narrow" pitchFamily="34" charset="0"/>
                <a:cs typeface="Arial" pitchFamily="34" charset="0"/>
              </a:rPr>
              <a:t> above target</a:t>
            </a:r>
          </a:p>
        </p:txBody>
      </p:sp>
      <p:sp>
        <p:nvSpPr>
          <p:cNvPr id="124968" name="Line 35"/>
          <p:cNvSpPr>
            <a:spLocks noChangeShapeType="1"/>
          </p:cNvSpPr>
          <p:nvPr/>
        </p:nvSpPr>
        <p:spPr bwMode="auto">
          <a:xfrm>
            <a:off x="2595563" y="2955925"/>
            <a:ext cx="0" cy="347663"/>
          </a:xfrm>
          <a:prstGeom prst="line">
            <a:avLst/>
          </a:prstGeom>
          <a:noFill/>
          <a:ln w="38100">
            <a:solidFill>
              <a:srgbClr val="FFFFFF"/>
            </a:solidFill>
            <a:round/>
            <a:headEnd/>
            <a:tailEnd type="triangle" w="med" len="me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69" name="Line 36"/>
          <p:cNvSpPr>
            <a:spLocks noChangeShapeType="1"/>
          </p:cNvSpPr>
          <p:nvPr/>
        </p:nvSpPr>
        <p:spPr bwMode="auto">
          <a:xfrm rot="-5400000">
            <a:off x="6306344" y="535781"/>
            <a:ext cx="39688" cy="2282825"/>
          </a:xfrm>
          <a:prstGeom prst="line">
            <a:avLst/>
          </a:prstGeom>
          <a:noFill/>
          <a:ln w="38100">
            <a:solidFill>
              <a:srgbClr val="FFFFFF"/>
            </a:solidFill>
            <a:round/>
            <a:headEnd/>
            <a:tailEnd type="triangle" w="med" len="me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24970" name="Text Box 5"/>
          <p:cNvSpPr txBox="1">
            <a:spLocks noChangeArrowheads="1"/>
          </p:cNvSpPr>
          <p:nvPr/>
        </p:nvSpPr>
        <p:spPr bwMode="auto">
          <a:xfrm>
            <a:off x="1073150" y="5684838"/>
            <a:ext cx="7140575" cy="487362"/>
          </a:xfrm>
          <a:prstGeom prst="rect">
            <a:avLst/>
          </a:prstGeom>
          <a:noFill/>
          <a:ln w="9525">
            <a:noFill/>
            <a:miter lim="800000"/>
            <a:headEnd/>
            <a:tailEnd/>
          </a:ln>
        </p:spPr>
        <p:txBody>
          <a:bodyPr/>
          <a:lstStyle/>
          <a:p>
            <a:pPr algn="ctr" eaLnBrk="0" fontAlgn="base" hangingPunct="0">
              <a:spcBef>
                <a:spcPct val="0"/>
              </a:spcBef>
              <a:spcAft>
                <a:spcPct val="0"/>
              </a:spcAft>
            </a:pPr>
            <a:r>
              <a:rPr lang="en-GB" sz="2000" dirty="0">
                <a:solidFill>
                  <a:srgbClr val="FFC000"/>
                </a:solidFill>
                <a:latin typeface="Trebuchet MS" pitchFamily="34" charset="0"/>
                <a:cs typeface="Arial" pitchFamily="34" charset="0"/>
              </a:rPr>
              <a:t>Progressive deterioration of </a:t>
            </a:r>
            <a:r>
              <a:rPr lang="en-GB" sz="2000" dirty="0">
                <a:solidFill>
                  <a:srgbClr val="FFC000"/>
                </a:solidFill>
                <a:latin typeface="Trebuchet MS" pitchFamily="34" charset="0"/>
                <a:cs typeface="Arial" pitchFamily="34" charset="0"/>
                <a:sym typeface="Symbol" pitchFamily="18" charset="2"/>
              </a:rPr>
              <a:t></a:t>
            </a:r>
            <a:r>
              <a:rPr lang="en-GB" sz="2000" dirty="0">
                <a:solidFill>
                  <a:srgbClr val="FFC000"/>
                </a:solidFill>
                <a:latin typeface="Trebuchet MS" pitchFamily="34" charset="0"/>
                <a:cs typeface="Arial" pitchFamily="34" charset="0"/>
              </a:rPr>
              <a:t>-cell function</a:t>
            </a:r>
          </a:p>
        </p:txBody>
      </p:sp>
      <p:sp>
        <p:nvSpPr>
          <p:cNvPr id="55" name="Content Placeholder 2"/>
          <p:cNvSpPr txBox="1">
            <a:spLocks/>
          </p:cNvSpPr>
          <p:nvPr/>
        </p:nvSpPr>
        <p:spPr>
          <a:xfrm>
            <a:off x="762000" y="228600"/>
            <a:ext cx="7696200" cy="990600"/>
          </a:xfrm>
          <a:prstGeom prst="rect">
            <a:avLst/>
          </a:prstGeom>
        </p:spPr>
        <p:txBody>
          <a:bodyPr/>
          <a:lstStyle/>
          <a:p>
            <a:pPr marL="342900" indent="-342900" algn="just" eaLnBrk="0" fontAlgn="base" hangingPunct="0">
              <a:spcBef>
                <a:spcPct val="20000"/>
              </a:spcBef>
              <a:spcAft>
                <a:spcPts val="1800"/>
              </a:spcAft>
              <a:buClr>
                <a:srgbClr val="FFFF00"/>
              </a:buClr>
              <a:buFont typeface="Arial" charset="0"/>
              <a:buChar char="•"/>
              <a:defRPr/>
            </a:pPr>
            <a:r>
              <a:rPr lang="en-US" sz="2400" b="1" dirty="0">
                <a:solidFill>
                  <a:prstClr val="white"/>
                </a:solidFill>
                <a:cs typeface="Arial" pitchFamily="34" charset="0"/>
              </a:rPr>
              <a:t>The most precise and flexible </a:t>
            </a:r>
            <a:r>
              <a:rPr lang="en-US" sz="2400" b="1" dirty="0" err="1">
                <a:solidFill>
                  <a:prstClr val="white"/>
                </a:solidFill>
                <a:cs typeface="Arial" pitchFamily="34" charset="0"/>
              </a:rPr>
              <a:t>prandial</a:t>
            </a:r>
            <a:r>
              <a:rPr lang="en-US" sz="2400" b="1" dirty="0">
                <a:solidFill>
                  <a:prstClr val="white"/>
                </a:solidFill>
                <a:cs typeface="Arial" pitchFamily="34" charset="0"/>
              </a:rPr>
              <a:t> coverage is possible with </a:t>
            </a:r>
            <a:r>
              <a:rPr lang="en-US" sz="2400" b="1" dirty="0">
                <a:solidFill>
                  <a:srgbClr val="FFC000"/>
                </a:solidFill>
                <a:cs typeface="Arial" pitchFamily="34" charset="0"/>
              </a:rPr>
              <a:t>“basal-plus/bolus” therapy</a:t>
            </a:r>
          </a:p>
        </p:txBody>
      </p:sp>
    </p:spTree>
    <p:extLst>
      <p:ext uri="{BB962C8B-B14F-4D97-AF65-F5344CB8AC3E}">
        <p14:creationId xmlns:p14="http://schemas.microsoft.com/office/powerpoint/2010/main" val="149299358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How do you </a:t>
            </a:r>
            <a:r>
              <a:rPr lang="en-US" dirty="0" smtClean="0">
                <a:solidFill>
                  <a:srgbClr val="002060"/>
                </a:solidFill>
              </a:rPr>
              <a:t>pick basal </a:t>
            </a:r>
            <a:r>
              <a:rPr lang="en-US" dirty="0">
                <a:solidFill>
                  <a:srgbClr val="002060"/>
                </a:solidFill>
              </a:rPr>
              <a:t>insulin ?</a:t>
            </a:r>
          </a:p>
        </p:txBody>
      </p:sp>
      <p:sp>
        <p:nvSpPr>
          <p:cNvPr id="3" name="Content Placeholder 2"/>
          <p:cNvSpPr>
            <a:spLocks noGrp="1"/>
          </p:cNvSpPr>
          <p:nvPr>
            <p:ph idx="1"/>
          </p:nvPr>
        </p:nvSpPr>
        <p:spPr/>
        <p:txBody>
          <a:bodyPr/>
          <a:lstStyle/>
          <a:p>
            <a:r>
              <a:rPr lang="en-US" dirty="0" smtClean="0"/>
              <a:t>The most </a:t>
            </a:r>
            <a:r>
              <a:rPr lang="en-US" dirty="0"/>
              <a:t>affordable for the </a:t>
            </a:r>
            <a:r>
              <a:rPr lang="en-US" dirty="0" smtClean="0"/>
              <a:t>patient</a:t>
            </a:r>
          </a:p>
          <a:p>
            <a:r>
              <a:rPr lang="en-US" dirty="0"/>
              <a:t> </a:t>
            </a:r>
            <a:r>
              <a:rPr lang="en-US" dirty="0" smtClean="0"/>
              <a:t>Insulin </a:t>
            </a:r>
            <a:r>
              <a:rPr lang="en-US" dirty="0"/>
              <a:t>will be covered by the patient's </a:t>
            </a:r>
            <a:r>
              <a:rPr lang="en-US" dirty="0" smtClean="0"/>
              <a:t>insurance</a:t>
            </a:r>
          </a:p>
          <a:p>
            <a:r>
              <a:rPr lang="en-US" dirty="0" smtClean="0"/>
              <a:t>Available </a:t>
            </a:r>
            <a:r>
              <a:rPr lang="en-US" dirty="0"/>
              <a:t>and </a:t>
            </a:r>
            <a:r>
              <a:rPr lang="en-US" dirty="0" smtClean="0"/>
              <a:t>accessible</a:t>
            </a:r>
          </a:p>
          <a:p>
            <a:r>
              <a:rPr lang="en-US" dirty="0"/>
              <a:t> </a:t>
            </a:r>
            <a:r>
              <a:rPr lang="en-US" dirty="0" smtClean="0"/>
              <a:t>How </a:t>
            </a:r>
            <a:r>
              <a:rPr lang="en-US" dirty="0"/>
              <a:t>often the patient is able to administer </a:t>
            </a:r>
            <a:r>
              <a:rPr lang="en-US" dirty="0" smtClean="0"/>
              <a:t>insulin</a:t>
            </a:r>
          </a:p>
          <a:p>
            <a:endParaRPr lang="en-US" sz="1200" dirty="0" smtClean="0"/>
          </a:p>
          <a:p>
            <a:r>
              <a:rPr lang="en-US" sz="1400" dirty="0">
                <a:solidFill>
                  <a:schemeClr val="tx1">
                    <a:lumMod val="50000"/>
                    <a:lumOff val="50000"/>
                  </a:schemeClr>
                </a:solidFill>
              </a:rPr>
              <a:t>Diabetes Care. 2018 Jan;41(</a:t>
            </a:r>
            <a:r>
              <a:rPr lang="en-US" sz="1400" dirty="0" err="1">
                <a:solidFill>
                  <a:schemeClr val="tx1">
                    <a:lumMod val="50000"/>
                    <a:lumOff val="50000"/>
                  </a:schemeClr>
                </a:solidFill>
              </a:rPr>
              <a:t>Suppl</a:t>
            </a:r>
            <a:r>
              <a:rPr lang="en-US" sz="1400" dirty="0">
                <a:solidFill>
                  <a:schemeClr val="tx1">
                    <a:lumMod val="50000"/>
                    <a:lumOff val="50000"/>
                  </a:schemeClr>
                </a:solidFill>
              </a:rPr>
              <a:t> 1):S73-S85</a:t>
            </a:r>
          </a:p>
          <a:p>
            <a:endParaRPr lang="en-US" dirty="0" smtClean="0"/>
          </a:p>
          <a:p>
            <a:endParaRPr lang="en-US" dirty="0"/>
          </a:p>
        </p:txBody>
      </p:sp>
    </p:spTree>
    <p:extLst>
      <p:ext uri="{BB962C8B-B14F-4D97-AF65-F5344CB8AC3E}">
        <p14:creationId xmlns:p14="http://schemas.microsoft.com/office/powerpoint/2010/main" val="1609579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060"/>
                </a:solidFill>
              </a:rPr>
              <a:t>Basal Insulin Therapy and Hypoglycemia</a:t>
            </a:r>
          </a:p>
        </p:txBody>
      </p:sp>
      <p:sp>
        <p:nvSpPr>
          <p:cNvPr id="3" name="Content Placeholder 2"/>
          <p:cNvSpPr>
            <a:spLocks noGrp="1"/>
          </p:cNvSpPr>
          <p:nvPr>
            <p:ph idx="1"/>
          </p:nvPr>
        </p:nvSpPr>
        <p:spPr>
          <a:xfrm>
            <a:off x="457200" y="1295400"/>
            <a:ext cx="8229600" cy="4830765"/>
          </a:xfrm>
        </p:spPr>
        <p:txBody>
          <a:bodyPr>
            <a:normAutofit lnSpcReduction="10000"/>
          </a:bodyPr>
          <a:lstStyle/>
          <a:p>
            <a:r>
              <a:rPr lang="en-US" dirty="0" smtClean="0"/>
              <a:t>The </a:t>
            </a:r>
            <a:r>
              <a:rPr lang="en-US" dirty="0"/>
              <a:t>introduction of long-acting basal analogs, which have relatively flat and predictable time-action profiles compared with NPH, offers options for achieving glucose control with fewer episodes of hypoglycemia in the management of </a:t>
            </a:r>
            <a:r>
              <a:rPr lang="en-US" dirty="0" smtClean="0"/>
              <a:t>T2DM</a:t>
            </a:r>
          </a:p>
          <a:p>
            <a:r>
              <a:rPr lang="en-US" dirty="0"/>
              <a:t> </a:t>
            </a:r>
            <a:r>
              <a:rPr lang="en-US" dirty="0" smtClean="0"/>
              <a:t>Least </a:t>
            </a:r>
            <a:r>
              <a:rPr lang="en-US" dirty="0"/>
              <a:t>hypoglycemia </a:t>
            </a:r>
            <a:r>
              <a:rPr lang="en-US" dirty="0" smtClean="0"/>
              <a:t>risk</a:t>
            </a:r>
          </a:p>
          <a:p>
            <a:r>
              <a:rPr lang="en-US" dirty="0" smtClean="0"/>
              <a:t>It </a:t>
            </a:r>
            <a:r>
              <a:rPr lang="en-US" dirty="0"/>
              <a:t>would be for patients who are experiencing nocturnal </a:t>
            </a:r>
            <a:r>
              <a:rPr lang="en-US" dirty="0" smtClean="0"/>
              <a:t>hypoglycemia</a:t>
            </a:r>
          </a:p>
          <a:p>
            <a:r>
              <a:rPr lang="en-US" sz="1700" dirty="0">
                <a:solidFill>
                  <a:schemeClr val="tx1">
                    <a:lumMod val="50000"/>
                    <a:lumOff val="50000"/>
                  </a:schemeClr>
                </a:solidFill>
              </a:rPr>
              <a:t>Diabetes Care. 2018 Jan;41(</a:t>
            </a:r>
            <a:r>
              <a:rPr lang="en-US" sz="1700" dirty="0" err="1">
                <a:solidFill>
                  <a:schemeClr val="tx1">
                    <a:lumMod val="50000"/>
                    <a:lumOff val="50000"/>
                  </a:schemeClr>
                </a:solidFill>
              </a:rPr>
              <a:t>Suppl</a:t>
            </a:r>
            <a:r>
              <a:rPr lang="en-US" sz="1700" dirty="0">
                <a:solidFill>
                  <a:schemeClr val="tx1">
                    <a:lumMod val="50000"/>
                    <a:lumOff val="50000"/>
                  </a:schemeClr>
                </a:solidFill>
              </a:rPr>
              <a:t> 1):S73-S85</a:t>
            </a:r>
          </a:p>
          <a:p>
            <a:pPr marL="0" indent="0">
              <a:buNone/>
            </a:pPr>
            <a:endParaRPr lang="en-US" sz="1700" dirty="0">
              <a:solidFill>
                <a:schemeClr val="tx1">
                  <a:lumMod val="50000"/>
                  <a:lumOff val="50000"/>
                </a:schemeClr>
              </a:solidFill>
            </a:endParaRPr>
          </a:p>
        </p:txBody>
      </p:sp>
    </p:spTree>
    <p:extLst>
      <p:ext uri="{BB962C8B-B14F-4D97-AF65-F5344CB8AC3E}">
        <p14:creationId xmlns:p14="http://schemas.microsoft.com/office/powerpoint/2010/main" val="3367543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How to begin Basal</a:t>
            </a:r>
            <a:endParaRPr lang="en-US" dirty="0">
              <a:solidFill>
                <a:srgbClr val="002060"/>
              </a:solidFill>
            </a:endParaRPr>
          </a:p>
        </p:txBody>
      </p:sp>
      <p:sp>
        <p:nvSpPr>
          <p:cNvPr id="3" name="Content Placeholder 2"/>
          <p:cNvSpPr>
            <a:spLocks noGrp="1"/>
          </p:cNvSpPr>
          <p:nvPr>
            <p:ph idx="1"/>
          </p:nvPr>
        </p:nvSpPr>
        <p:spPr>
          <a:xfrm>
            <a:off x="285720" y="1340770"/>
            <a:ext cx="8715436" cy="4785395"/>
          </a:xfrm>
        </p:spPr>
        <p:txBody>
          <a:bodyPr>
            <a:normAutofit/>
          </a:bodyPr>
          <a:lstStyle/>
          <a:p>
            <a:r>
              <a:rPr lang="en-US" dirty="0"/>
              <a:t>Two accepted approaches for choosing a dose of basal insulin include :</a:t>
            </a:r>
          </a:p>
          <a:p>
            <a:r>
              <a:rPr lang="en-US" dirty="0" smtClean="0"/>
              <a:t>Starting </a:t>
            </a:r>
            <a:r>
              <a:rPr lang="en-US" dirty="0"/>
              <a:t>with a fixed dose of 10 units per day</a:t>
            </a:r>
          </a:p>
          <a:p>
            <a:r>
              <a:rPr lang="en-US" dirty="0"/>
              <a:t>Determining a weight-based dose </a:t>
            </a:r>
            <a:r>
              <a:rPr lang="en-US" dirty="0" smtClean="0"/>
              <a:t>of 0.1- </a:t>
            </a:r>
            <a:r>
              <a:rPr lang="en-US" dirty="0"/>
              <a:t>0.2 U/kg of body weight (in patients with usual insulin sensitivity and renal and </a:t>
            </a:r>
            <a:r>
              <a:rPr lang="en-US" dirty="0" smtClean="0"/>
              <a:t>hepatic function/day)</a:t>
            </a:r>
          </a:p>
          <a:p>
            <a:r>
              <a:rPr lang="en-US" dirty="0" smtClean="0"/>
              <a:t>Although larger amounts (0.3–0.4 U/kg/day) are reasonable in the more severely hyperglycemic</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6237312"/>
            <a:ext cx="10668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972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2060"/>
                </a:solidFill>
              </a:rPr>
              <a:t>Titrations of Basal Insulin</a:t>
            </a:r>
          </a:p>
        </p:txBody>
      </p:sp>
      <p:sp>
        <p:nvSpPr>
          <p:cNvPr id="3" name="Content Placeholder 2"/>
          <p:cNvSpPr>
            <a:spLocks noGrp="1"/>
          </p:cNvSpPr>
          <p:nvPr>
            <p:ph idx="1"/>
          </p:nvPr>
        </p:nvSpPr>
        <p:spPr>
          <a:xfrm>
            <a:off x="457200" y="1052737"/>
            <a:ext cx="8229600" cy="5073427"/>
          </a:xfrm>
        </p:spPr>
        <p:txBody>
          <a:bodyPr>
            <a:normAutofit/>
          </a:bodyPr>
          <a:lstStyle/>
          <a:p>
            <a:r>
              <a:rPr lang="en-US" dirty="0" smtClean="0"/>
              <a:t>Every 3 days, if the fasting blood glucose is not in the target range of 80–130 mg/dl, the dose of basal insulin can be increased by:</a:t>
            </a:r>
          </a:p>
          <a:p>
            <a:r>
              <a:rPr lang="en-US" dirty="0" smtClean="0"/>
              <a:t> 2 units if glucose is relatively close to the fasting target (e.g. if fasting blood glucose is 130–180 mg/dl)</a:t>
            </a:r>
          </a:p>
          <a:p>
            <a:r>
              <a:rPr lang="en-US" dirty="0" smtClean="0"/>
              <a:t> 4 units if fasting blood glucose is &gt; 180 mg/dl after 3 days of monitoring</a:t>
            </a:r>
          </a:p>
          <a:p>
            <a:endParaRPr lang="en-US" sz="1500" dirty="0" smtClean="0">
              <a:solidFill>
                <a:srgbClr val="C00000"/>
              </a:solidFill>
            </a:endParaRPr>
          </a:p>
          <a:p>
            <a:r>
              <a:rPr lang="en-US" sz="1500" dirty="0">
                <a:solidFill>
                  <a:schemeClr val="bg1">
                    <a:lumMod val="50000"/>
                  </a:schemeClr>
                </a:solidFill>
              </a:rPr>
              <a:t>A consensus </a:t>
            </a:r>
            <a:r>
              <a:rPr lang="en-US" sz="1500" dirty="0" smtClean="0">
                <a:solidFill>
                  <a:schemeClr val="bg1">
                    <a:lumMod val="50000"/>
                  </a:schemeClr>
                </a:solidFill>
              </a:rPr>
              <a:t>treatment </a:t>
            </a:r>
            <a:r>
              <a:rPr lang="en-US" sz="1500" dirty="0">
                <a:solidFill>
                  <a:schemeClr val="bg1">
                    <a:lumMod val="50000"/>
                  </a:schemeClr>
                </a:solidFill>
              </a:rPr>
              <a:t>of the American Diabetes Association and the European Association for the study of diabetes. </a:t>
            </a:r>
            <a:r>
              <a:rPr lang="en-US" sz="1500" i="1" dirty="0">
                <a:solidFill>
                  <a:schemeClr val="bg1">
                    <a:lumMod val="50000"/>
                  </a:schemeClr>
                </a:solidFill>
              </a:rPr>
              <a:t>Diabetes Care </a:t>
            </a:r>
            <a:r>
              <a:rPr lang="en-US" sz="1500" dirty="0">
                <a:solidFill>
                  <a:schemeClr val="bg1">
                    <a:lumMod val="50000"/>
                  </a:schemeClr>
                </a:solidFill>
              </a:rPr>
              <a:t>32:193–203, 2009</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309324"/>
            <a:ext cx="10668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90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9" y="21162"/>
            <a:ext cx="8229600" cy="1143000"/>
          </a:xfrm>
        </p:spPr>
        <p:txBody>
          <a:bodyPr>
            <a:normAutofit/>
          </a:bodyPr>
          <a:lstStyle/>
          <a:p>
            <a:r>
              <a:rPr lang="en-US" sz="4000" dirty="0">
                <a:solidFill>
                  <a:srgbClr val="002060"/>
                </a:solidFill>
              </a:rPr>
              <a:t>Titrations of Basal Insulin</a:t>
            </a:r>
          </a:p>
        </p:txBody>
      </p:sp>
      <p:sp>
        <p:nvSpPr>
          <p:cNvPr id="3" name="Content Placeholder 2"/>
          <p:cNvSpPr>
            <a:spLocks noGrp="1"/>
          </p:cNvSpPr>
          <p:nvPr>
            <p:ph idx="1"/>
          </p:nvPr>
        </p:nvSpPr>
        <p:spPr>
          <a:xfrm>
            <a:off x="405614" y="908722"/>
            <a:ext cx="8229600" cy="5145439"/>
          </a:xfrm>
        </p:spPr>
        <p:txBody>
          <a:bodyPr>
            <a:normAutofit fontScale="25000" lnSpcReduction="20000"/>
          </a:bodyPr>
          <a:lstStyle/>
          <a:p>
            <a:r>
              <a:rPr lang="en-US" sz="11200" dirty="0"/>
              <a:t>If hypoglycemia with blood glucose </a:t>
            </a:r>
            <a:r>
              <a:rPr lang="fr-FR" sz="11200" dirty="0"/>
              <a:t>&lt; 70 mg/dl </a:t>
            </a:r>
            <a:r>
              <a:rPr lang="fr-FR" sz="11200" dirty="0" err="1" smtClean="0"/>
              <a:t>occurs</a:t>
            </a:r>
            <a:r>
              <a:rPr lang="fr-FR" sz="11200" dirty="0" smtClean="0"/>
              <a:t>, </a:t>
            </a:r>
            <a:r>
              <a:rPr lang="fr-FR" sz="11200" dirty="0"/>
              <a:t>basal </a:t>
            </a:r>
            <a:r>
              <a:rPr lang="fr-FR" sz="11200" dirty="0" err="1" smtClean="0"/>
              <a:t>insulin</a:t>
            </a:r>
            <a:r>
              <a:rPr lang="fr-FR" sz="11200" dirty="0" smtClean="0"/>
              <a:t> </a:t>
            </a:r>
            <a:r>
              <a:rPr lang="en-US" sz="11200" dirty="0" smtClean="0"/>
              <a:t>should </a:t>
            </a:r>
            <a:r>
              <a:rPr lang="en-US" sz="11200" dirty="0"/>
              <a:t>be decreased by 10% or 4 units, whichever yields the larger change</a:t>
            </a:r>
          </a:p>
          <a:p>
            <a:r>
              <a:rPr lang="en-US" sz="11200" dirty="0"/>
              <a:t>Severe hypoglycemia occur, more drastic reduction in dosing may be warranted</a:t>
            </a:r>
          </a:p>
          <a:p>
            <a:pPr marL="0" indent="0">
              <a:buNone/>
            </a:pPr>
            <a:endParaRPr lang="en-US" sz="11200" dirty="0"/>
          </a:p>
          <a:p>
            <a:r>
              <a:rPr lang="en-US" sz="11200" dirty="0"/>
              <a:t>Be aware that the need for prandial insulin therapy will become likely the more if the daily dose exceeds 0.5 U/kg/day, especially as it approaches 1 U kg/day</a:t>
            </a:r>
          </a:p>
          <a:p>
            <a:pPr marL="0" indent="0">
              <a:buNone/>
            </a:pPr>
            <a:endParaRPr lang="en-US" sz="11200" dirty="0"/>
          </a:p>
          <a:p>
            <a:r>
              <a:rPr lang="en-US" sz="11200" dirty="0"/>
              <a:t>After the insulin dose is stabilized, the frequency of monitoring should be </a:t>
            </a:r>
            <a:r>
              <a:rPr lang="en-US" sz="11200" dirty="0" smtClean="0"/>
              <a:t>reviewed</a:t>
            </a:r>
            <a:endParaRPr lang="en-US" sz="11200" dirty="0"/>
          </a:p>
          <a:p>
            <a:r>
              <a:rPr lang="en-US" sz="4400" dirty="0" smtClean="0">
                <a:solidFill>
                  <a:schemeClr val="bg1">
                    <a:lumMod val="50000"/>
                  </a:schemeClr>
                </a:solidFill>
              </a:rPr>
              <a:t>A </a:t>
            </a:r>
            <a:r>
              <a:rPr lang="en-US" sz="4400" dirty="0">
                <a:solidFill>
                  <a:schemeClr val="bg1">
                    <a:lumMod val="50000"/>
                  </a:schemeClr>
                </a:solidFill>
              </a:rPr>
              <a:t>consensus treatment of the American Diabetes Association and the European Association for the study of diabetes. </a:t>
            </a:r>
            <a:r>
              <a:rPr lang="en-US" sz="4400" i="1" dirty="0">
                <a:solidFill>
                  <a:schemeClr val="bg1">
                    <a:lumMod val="50000"/>
                  </a:schemeClr>
                </a:solidFill>
              </a:rPr>
              <a:t>Diabetes Care </a:t>
            </a:r>
            <a:r>
              <a:rPr lang="en-US" sz="4400" dirty="0" smtClean="0">
                <a:solidFill>
                  <a:schemeClr val="bg1">
                    <a:lumMod val="50000"/>
                  </a:schemeClr>
                </a:solidFill>
              </a:rPr>
              <a:t>2018</a:t>
            </a:r>
            <a:endParaRPr lang="en-US" sz="4400" dirty="0">
              <a:solidFill>
                <a:schemeClr val="bg1">
                  <a:lumMod val="50000"/>
                </a:schemeClr>
              </a:solidFill>
            </a:endParaRPr>
          </a:p>
          <a:p>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6" y="6264728"/>
            <a:ext cx="10668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743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Cont’d</a:t>
            </a:r>
            <a:endParaRPr lang="en-US" dirty="0">
              <a:solidFill>
                <a:srgbClr val="002060"/>
              </a:solidFill>
            </a:endParaRPr>
          </a:p>
        </p:txBody>
      </p:sp>
      <p:sp>
        <p:nvSpPr>
          <p:cNvPr id="3" name="Content Placeholder 2"/>
          <p:cNvSpPr>
            <a:spLocks noGrp="1"/>
          </p:cNvSpPr>
          <p:nvPr>
            <p:ph idx="1"/>
          </p:nvPr>
        </p:nvSpPr>
        <p:spPr>
          <a:xfrm>
            <a:off x="457200" y="1371600"/>
            <a:ext cx="8229600" cy="4754563"/>
          </a:xfrm>
        </p:spPr>
        <p:txBody>
          <a:bodyPr/>
          <a:lstStyle/>
          <a:p>
            <a:r>
              <a:rPr lang="en-US" dirty="0"/>
              <a:t>If basal insulin has been titrated to an </a:t>
            </a:r>
            <a:r>
              <a:rPr lang="en-US" dirty="0" smtClean="0"/>
              <a:t>acceptable fasting </a:t>
            </a:r>
            <a:r>
              <a:rPr lang="en-US" dirty="0"/>
              <a:t>blood glucose level (or </a:t>
            </a:r>
            <a:r>
              <a:rPr lang="en-US" dirty="0" smtClean="0"/>
              <a:t>if the </a:t>
            </a:r>
            <a:r>
              <a:rPr lang="en-US" dirty="0"/>
              <a:t>dose </a:t>
            </a:r>
            <a:r>
              <a:rPr lang="en-US" dirty="0" smtClean="0"/>
              <a:t>is 0.5 </a:t>
            </a:r>
            <a:r>
              <a:rPr lang="en-US" dirty="0"/>
              <a:t>units/kg/day) and A1C </a:t>
            </a:r>
            <a:r>
              <a:rPr lang="en-US" dirty="0" smtClean="0"/>
              <a:t>remains above </a:t>
            </a:r>
            <a:r>
              <a:rPr lang="en-US" dirty="0"/>
              <a:t>target, consider </a:t>
            </a:r>
            <a:r>
              <a:rPr lang="en-US" dirty="0" smtClean="0"/>
              <a:t>advancing to </a:t>
            </a:r>
            <a:r>
              <a:rPr lang="en-US" dirty="0"/>
              <a:t>combination injectable therapy</a:t>
            </a:r>
          </a:p>
        </p:txBody>
      </p:sp>
      <p:sp>
        <p:nvSpPr>
          <p:cNvPr id="5" name="Rectangle 4"/>
          <p:cNvSpPr/>
          <p:nvPr/>
        </p:nvSpPr>
        <p:spPr>
          <a:xfrm>
            <a:off x="685800" y="5486400"/>
            <a:ext cx="3896067" cy="338554"/>
          </a:xfrm>
          <a:prstGeom prst="rect">
            <a:avLst/>
          </a:prstGeom>
        </p:spPr>
        <p:txBody>
          <a:bodyPr wrap="none">
            <a:spAutoFit/>
          </a:bodyPr>
          <a:lstStyle/>
          <a:p>
            <a:r>
              <a:rPr lang="en-US" sz="1600" dirty="0">
                <a:solidFill>
                  <a:schemeClr val="tx1">
                    <a:lumMod val="50000"/>
                    <a:lumOff val="50000"/>
                  </a:schemeClr>
                </a:solidFill>
              </a:rPr>
              <a:t>Diabetes Care. 2018 Jan;41(</a:t>
            </a:r>
            <a:r>
              <a:rPr lang="en-US" sz="1600" dirty="0" err="1">
                <a:solidFill>
                  <a:schemeClr val="tx1">
                    <a:lumMod val="50000"/>
                    <a:lumOff val="50000"/>
                  </a:schemeClr>
                </a:solidFill>
              </a:rPr>
              <a:t>Suppl</a:t>
            </a:r>
            <a:r>
              <a:rPr lang="en-US" sz="1600" dirty="0">
                <a:solidFill>
                  <a:schemeClr val="tx1">
                    <a:lumMod val="50000"/>
                    <a:lumOff val="50000"/>
                  </a:schemeClr>
                </a:solidFill>
              </a:rPr>
              <a:t> 1):S73-S85</a:t>
            </a:r>
          </a:p>
        </p:txBody>
      </p:sp>
    </p:spTree>
    <p:extLst>
      <p:ext uri="{BB962C8B-B14F-4D97-AF65-F5344CB8AC3E}">
        <p14:creationId xmlns:p14="http://schemas.microsoft.com/office/powerpoint/2010/main" val="3895822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solidFill>
                  <a:schemeClr val="tx1">
                    <a:lumMod val="50000"/>
                    <a:lumOff val="50000"/>
                  </a:schemeClr>
                </a:solidFill>
              </a:rPr>
              <a:t>Diabetes Care. 2018 Jan;41(</a:t>
            </a:r>
            <a:r>
              <a:rPr lang="en-US" dirty="0" err="1">
                <a:solidFill>
                  <a:schemeClr val="tx1">
                    <a:lumMod val="50000"/>
                    <a:lumOff val="50000"/>
                  </a:schemeClr>
                </a:solidFill>
              </a:rPr>
              <a:t>Suppl</a:t>
            </a:r>
            <a:r>
              <a:rPr lang="en-US" dirty="0">
                <a:solidFill>
                  <a:schemeClr val="tx1">
                    <a:lumMod val="50000"/>
                    <a:lumOff val="50000"/>
                  </a:schemeClr>
                </a:solidFill>
              </a:rPr>
              <a:t> 1):S73-S85</a:t>
            </a:r>
          </a:p>
          <a:p>
            <a:r>
              <a:rPr lang="en-US" dirty="0"/>
              <a:t>Diabetes Care. 2018 Jan;41(</a:t>
            </a:r>
            <a:r>
              <a:rPr lang="en-US" dirty="0" err="1"/>
              <a:t>Suppl</a:t>
            </a:r>
            <a:r>
              <a:rPr lang="en-US" dirty="0"/>
              <a:t> 1):S73-S85</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9517921"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5791200"/>
            <a:ext cx="48768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rPr>
              <a:t>Diabetes Care. 2018 Jan;41(</a:t>
            </a:r>
            <a:r>
              <a:rPr lang="en-US" dirty="0" err="1">
                <a:solidFill>
                  <a:schemeClr val="tx1">
                    <a:lumMod val="50000"/>
                    <a:lumOff val="50000"/>
                  </a:schemeClr>
                </a:solidFill>
              </a:rPr>
              <a:t>Suppl</a:t>
            </a:r>
            <a:r>
              <a:rPr lang="en-US" dirty="0">
                <a:solidFill>
                  <a:schemeClr val="tx1">
                    <a:lumMod val="50000"/>
                    <a:lumOff val="50000"/>
                  </a:schemeClr>
                </a:solidFill>
              </a:rPr>
              <a:t> 1):S73-S85</a:t>
            </a:r>
          </a:p>
        </p:txBody>
      </p:sp>
    </p:spTree>
    <p:extLst>
      <p:ext uri="{BB962C8B-B14F-4D97-AF65-F5344CB8AC3E}">
        <p14:creationId xmlns:p14="http://schemas.microsoft.com/office/powerpoint/2010/main" val="1731582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Based on one recent study, the A1C level that</a:t>
            </a:r>
          </a:p>
          <a:p>
            <a:pPr>
              <a:buNone/>
            </a:pPr>
            <a:r>
              <a:rPr lang="en-US" dirty="0" smtClean="0"/>
              <a:t>   triggers glucose-lowering action is &gt; 9%</a:t>
            </a:r>
          </a:p>
          <a:p>
            <a:pPr marL="0" indent="0">
              <a:buClr>
                <a:srgbClr val="FF0000"/>
              </a:buClr>
              <a:buNone/>
            </a:pPr>
            <a:r>
              <a:rPr lang="en-US" dirty="0"/>
              <a:t> </a:t>
            </a:r>
            <a:r>
              <a:rPr lang="en-US" sz="1200" dirty="0">
                <a:solidFill>
                  <a:srgbClr val="FF0000"/>
                </a:solidFill>
              </a:rPr>
              <a:t>Am J </a:t>
            </a:r>
            <a:r>
              <a:rPr lang="en-US" sz="1200" dirty="0" err="1">
                <a:solidFill>
                  <a:srgbClr val="FF0000"/>
                </a:solidFill>
              </a:rPr>
              <a:t>Manag</a:t>
            </a:r>
            <a:r>
              <a:rPr lang="en-US" sz="1200" dirty="0">
                <a:solidFill>
                  <a:srgbClr val="FF0000"/>
                </a:solidFill>
              </a:rPr>
              <a:t> Care 9:213–217, 2003</a:t>
            </a:r>
          </a:p>
          <a:p>
            <a:pPr>
              <a:buNone/>
            </a:pPr>
            <a:endParaRPr lang="en-US" dirty="0" smtClean="0"/>
          </a:p>
        </p:txBody>
      </p:sp>
    </p:spTree>
    <p:extLst>
      <p:ext uri="{BB962C8B-B14F-4D97-AF65-F5344CB8AC3E}">
        <p14:creationId xmlns:p14="http://schemas.microsoft.com/office/powerpoint/2010/main" val="2276764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80728"/>
            <a:ext cx="8229600" cy="5145435"/>
          </a:xfrm>
        </p:spPr>
        <p:txBody>
          <a:bodyPr>
            <a:normAutofit/>
          </a:bodyPr>
          <a:lstStyle/>
          <a:p>
            <a:r>
              <a:rPr lang="en-US" dirty="0" smtClean="0"/>
              <a:t>A common pitfall with basal insulin dosing is increasing the dose too much before adding </a:t>
            </a:r>
            <a:r>
              <a:rPr lang="en-US" dirty="0" err="1" smtClean="0"/>
              <a:t>prandial</a:t>
            </a:r>
            <a:r>
              <a:rPr lang="en-US" dirty="0" smtClean="0"/>
              <a:t> insulin</a:t>
            </a:r>
          </a:p>
          <a:p>
            <a:r>
              <a:rPr lang="en-US" dirty="0" smtClean="0"/>
              <a:t>Often, providers may note continual “fasting” hyperglycemia and titrate </a:t>
            </a:r>
            <a:r>
              <a:rPr lang="en-US" dirty="0" err="1" smtClean="0"/>
              <a:t>glargine</a:t>
            </a:r>
            <a:r>
              <a:rPr lang="en-US" dirty="0" smtClean="0"/>
              <a:t> up to 60, 80, or 100 units per day before adding </a:t>
            </a:r>
            <a:r>
              <a:rPr lang="en-US" dirty="0" err="1" smtClean="0"/>
              <a:t>prandial</a:t>
            </a:r>
            <a:r>
              <a:rPr lang="en-US" dirty="0" smtClean="0"/>
              <a:t> insulin</a:t>
            </a:r>
          </a:p>
          <a:p>
            <a:endParaRPr lang="en-US" sz="1700" dirty="0" smtClean="0">
              <a:solidFill>
                <a:srgbClr val="C00000"/>
              </a:solidFill>
            </a:endParaRPr>
          </a:p>
          <a:p>
            <a:r>
              <a:rPr lang="en-US" sz="1400" dirty="0" smtClean="0">
                <a:solidFill>
                  <a:schemeClr val="tx1">
                    <a:lumMod val="50000"/>
                    <a:lumOff val="50000"/>
                  </a:schemeClr>
                </a:solidFill>
              </a:rPr>
              <a:t>A</a:t>
            </a:r>
            <a:r>
              <a:rPr lang="en-US" sz="1400" dirty="0" smtClean="0">
                <a:solidFill>
                  <a:srgbClr val="C00000"/>
                </a:solidFill>
              </a:rPr>
              <a:t> </a:t>
            </a:r>
            <a:r>
              <a:rPr lang="en-US" sz="1400" dirty="0" smtClean="0">
                <a:solidFill>
                  <a:schemeClr val="tx1">
                    <a:lumMod val="50000"/>
                    <a:lumOff val="50000"/>
                  </a:schemeClr>
                </a:solidFill>
              </a:rPr>
              <a:t>consensus treatment of the American Diabetes Association and the European Association for the study of diabetes. </a:t>
            </a:r>
            <a:r>
              <a:rPr lang="en-US" sz="1400" i="1" dirty="0" smtClean="0">
                <a:solidFill>
                  <a:schemeClr val="tx1">
                    <a:lumMod val="50000"/>
                    <a:lumOff val="50000"/>
                  </a:schemeClr>
                </a:solidFill>
              </a:rPr>
              <a:t>Diabetes Care </a:t>
            </a:r>
            <a:r>
              <a:rPr lang="en-US" sz="1400" dirty="0" smtClean="0">
                <a:solidFill>
                  <a:schemeClr val="tx1">
                    <a:lumMod val="50000"/>
                    <a:lumOff val="50000"/>
                  </a:schemeClr>
                </a:solidFill>
              </a:rPr>
              <a:t>32:193–203, 2009</a:t>
            </a:r>
          </a:p>
          <a:p>
            <a:endParaRPr lang="en-US" dirty="0">
              <a:solidFill>
                <a:schemeClr val="tx1">
                  <a:lumMod val="50000"/>
                  <a:lumOff val="50000"/>
                </a:schemeClr>
              </a:solidFill>
            </a:endParaRPr>
          </a:p>
        </p:txBody>
      </p:sp>
    </p:spTree>
    <p:extLst>
      <p:ext uri="{BB962C8B-B14F-4D97-AF65-F5344CB8AC3E}">
        <p14:creationId xmlns:p14="http://schemas.microsoft.com/office/powerpoint/2010/main" val="1549253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Basal Insulin and Oral Antidiabetic Agents</a:t>
            </a:r>
          </a:p>
        </p:txBody>
      </p:sp>
      <p:sp>
        <p:nvSpPr>
          <p:cNvPr id="3" name="Content Placeholder 2"/>
          <p:cNvSpPr>
            <a:spLocks noGrp="1"/>
          </p:cNvSpPr>
          <p:nvPr>
            <p:ph idx="1"/>
          </p:nvPr>
        </p:nvSpPr>
        <p:spPr>
          <a:xfrm>
            <a:off x="457200" y="1524000"/>
            <a:ext cx="8229600" cy="4602165"/>
          </a:xfrm>
        </p:spPr>
        <p:txBody>
          <a:bodyPr>
            <a:normAutofit fontScale="62500" lnSpcReduction="20000"/>
          </a:bodyPr>
          <a:lstStyle/>
          <a:p>
            <a:endParaRPr lang="en-US" dirty="0" smtClean="0"/>
          </a:p>
          <a:p>
            <a:r>
              <a:rPr lang="en-US" sz="4600" dirty="0" smtClean="0"/>
              <a:t>Basal insulin </a:t>
            </a:r>
            <a:r>
              <a:rPr lang="en-US" sz="4600" dirty="0"/>
              <a:t>is usually prescribed in </a:t>
            </a:r>
            <a:r>
              <a:rPr lang="en-US" sz="4600" dirty="0" smtClean="0"/>
              <a:t>conjunction with </a:t>
            </a:r>
            <a:r>
              <a:rPr lang="en-US" sz="4600" dirty="0"/>
              <a:t>metformin and sometimes </a:t>
            </a:r>
            <a:r>
              <a:rPr lang="en-US" sz="4600" dirty="0" smtClean="0"/>
              <a:t>one additional </a:t>
            </a:r>
            <a:r>
              <a:rPr lang="en-US" sz="4600" dirty="0"/>
              <a:t>noninsulin agent.</a:t>
            </a:r>
            <a:endParaRPr lang="en-US" sz="4600" dirty="0" smtClean="0"/>
          </a:p>
          <a:p>
            <a:r>
              <a:rPr lang="en-US" sz="4600" dirty="0"/>
              <a:t>In general, GLP-1 receptor agonists should not be discontinued with the initiation of basal insulin.</a:t>
            </a:r>
          </a:p>
          <a:p>
            <a:endParaRPr lang="en-US" dirty="0" smtClean="0"/>
          </a:p>
          <a:p>
            <a:endParaRPr lang="en-US" dirty="0"/>
          </a:p>
          <a:p>
            <a:endParaRPr lang="en-US" dirty="0" smtClean="0"/>
          </a:p>
          <a:p>
            <a:endParaRPr lang="en-US" dirty="0"/>
          </a:p>
          <a:p>
            <a:endParaRPr lang="en-US" dirty="0" smtClean="0">
              <a:solidFill>
                <a:schemeClr val="bg1">
                  <a:lumMod val="50000"/>
                </a:schemeClr>
              </a:solidFill>
            </a:endParaRPr>
          </a:p>
          <a:p>
            <a:r>
              <a:rPr lang="en-US" sz="1400" dirty="0">
                <a:solidFill>
                  <a:schemeClr val="bg1">
                    <a:lumMod val="50000"/>
                  </a:schemeClr>
                </a:solidFill>
              </a:rPr>
              <a:t> Diabetes Care. 2006;29:1269-1274. </a:t>
            </a:r>
            <a:endParaRPr lang="en-US" sz="1400" dirty="0" smtClean="0">
              <a:solidFill>
                <a:schemeClr val="bg1">
                  <a:lumMod val="50000"/>
                </a:schemeClr>
              </a:solidFill>
            </a:endParaRPr>
          </a:p>
          <a:p>
            <a:r>
              <a:rPr lang="en-US" sz="1400" dirty="0" err="1">
                <a:solidFill>
                  <a:schemeClr val="bg1">
                    <a:lumMod val="50000"/>
                  </a:schemeClr>
                </a:solidFill>
              </a:rPr>
              <a:t>Diabetologia</a:t>
            </a:r>
            <a:r>
              <a:rPr lang="en-US" sz="1400" dirty="0">
                <a:solidFill>
                  <a:schemeClr val="bg1">
                    <a:lumMod val="50000"/>
                  </a:schemeClr>
                </a:solidFill>
              </a:rPr>
              <a:t>. </a:t>
            </a:r>
            <a:r>
              <a:rPr lang="en-US" sz="1400" dirty="0" smtClean="0">
                <a:solidFill>
                  <a:schemeClr val="bg1">
                    <a:lumMod val="50000"/>
                  </a:schemeClr>
                </a:solidFill>
              </a:rPr>
              <a:t>2006;49:442-451</a:t>
            </a:r>
          </a:p>
          <a:p>
            <a:endParaRPr lang="en-US" sz="1400" dirty="0">
              <a:solidFill>
                <a:schemeClr val="bg1">
                  <a:lumMod val="50000"/>
                </a:schemeClr>
              </a:solidFill>
            </a:endParaRPr>
          </a:p>
        </p:txBody>
      </p:sp>
    </p:spTree>
    <p:extLst>
      <p:ext uri="{BB962C8B-B14F-4D97-AF65-F5344CB8AC3E}">
        <p14:creationId xmlns:p14="http://schemas.microsoft.com/office/powerpoint/2010/main" val="3739528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Cont’d</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dirty="0"/>
              <a:t>When initiating combination </a:t>
            </a:r>
            <a:r>
              <a:rPr lang="en-US" dirty="0" smtClean="0"/>
              <a:t>injectable therapy</a:t>
            </a:r>
            <a:r>
              <a:rPr lang="en-US" dirty="0"/>
              <a:t>, metformin therapy </a:t>
            </a:r>
            <a:r>
              <a:rPr lang="en-US" dirty="0" smtClean="0"/>
              <a:t>should be </a:t>
            </a:r>
            <a:r>
              <a:rPr lang="en-US" dirty="0"/>
              <a:t>maintained while other oral </a:t>
            </a:r>
            <a:r>
              <a:rPr lang="en-US" dirty="0" smtClean="0"/>
              <a:t>agents may </a:t>
            </a:r>
            <a:r>
              <a:rPr lang="en-US" dirty="0"/>
              <a:t>be discontinued on an individual </a:t>
            </a:r>
            <a:r>
              <a:rPr lang="en-US" dirty="0" smtClean="0"/>
              <a:t>basis to </a:t>
            </a:r>
            <a:r>
              <a:rPr lang="en-US" dirty="0"/>
              <a:t>avoid unnecessarily complex </a:t>
            </a:r>
            <a:r>
              <a:rPr lang="en-US" dirty="0" smtClean="0"/>
              <a:t>or costly </a:t>
            </a:r>
            <a:r>
              <a:rPr lang="en-US" dirty="0"/>
              <a:t>regimens (i.e., adding a fourth </a:t>
            </a:r>
            <a:r>
              <a:rPr lang="en-US" dirty="0" smtClean="0"/>
              <a:t>antihyperglycemic agent</a:t>
            </a:r>
            <a:r>
              <a:rPr lang="en-US" dirty="0"/>
              <a:t>). </a:t>
            </a:r>
            <a:endParaRPr lang="en-US" dirty="0" smtClean="0"/>
          </a:p>
        </p:txBody>
      </p:sp>
    </p:spTree>
    <p:extLst>
      <p:ext uri="{BB962C8B-B14F-4D97-AF65-F5344CB8AC3E}">
        <p14:creationId xmlns:p14="http://schemas.microsoft.com/office/powerpoint/2010/main" val="3602589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Cont’d</a:t>
            </a:r>
            <a:endParaRPr lang="en-US" dirty="0">
              <a:solidFill>
                <a:srgbClr val="002060"/>
              </a:solidFill>
            </a:endParaRPr>
          </a:p>
        </p:txBody>
      </p:sp>
      <p:sp>
        <p:nvSpPr>
          <p:cNvPr id="3" name="Content Placeholder 2"/>
          <p:cNvSpPr>
            <a:spLocks noGrp="1"/>
          </p:cNvSpPr>
          <p:nvPr>
            <p:ph idx="1"/>
          </p:nvPr>
        </p:nvSpPr>
        <p:spPr/>
        <p:txBody>
          <a:bodyPr/>
          <a:lstStyle/>
          <a:p>
            <a:r>
              <a:rPr lang="en-US" dirty="0"/>
              <a:t>Sulfonylureas, DPP-4 inhibitors, and </a:t>
            </a:r>
            <a:r>
              <a:rPr lang="en-US" dirty="0" smtClean="0"/>
              <a:t>GLP- 1 </a:t>
            </a:r>
            <a:r>
              <a:rPr lang="en-US" dirty="0"/>
              <a:t>receptor agonists are typically </a:t>
            </a:r>
            <a:r>
              <a:rPr lang="en-US" dirty="0" smtClean="0"/>
              <a:t>stopped once </a:t>
            </a:r>
            <a:r>
              <a:rPr lang="en-US" dirty="0"/>
              <a:t>more complex insulin regimens </a:t>
            </a:r>
            <a:r>
              <a:rPr lang="en-US" dirty="0" smtClean="0"/>
              <a:t>beyond basal </a:t>
            </a:r>
            <a:r>
              <a:rPr lang="en-US" dirty="0"/>
              <a:t>are used.</a:t>
            </a:r>
          </a:p>
        </p:txBody>
      </p:sp>
    </p:spTree>
    <p:extLst>
      <p:ext uri="{BB962C8B-B14F-4D97-AF65-F5344CB8AC3E}">
        <p14:creationId xmlns:p14="http://schemas.microsoft.com/office/powerpoint/2010/main" val="925658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solidFill>
                  <a:srgbClr val="002060"/>
                </a:solidFill>
              </a:rPr>
              <a:t>Adding rapid acting </a:t>
            </a:r>
            <a:r>
              <a:rPr lang="en-US" dirty="0" err="1" smtClean="0">
                <a:solidFill>
                  <a:srgbClr val="002060"/>
                </a:solidFill>
              </a:rPr>
              <a:t>Vs</a:t>
            </a:r>
            <a:r>
              <a:rPr lang="en-US" dirty="0" smtClean="0">
                <a:solidFill>
                  <a:srgbClr val="002060"/>
                </a:solidFill>
              </a:rPr>
              <a:t> GLP1 agonists</a:t>
            </a:r>
            <a:endParaRPr lang="en-US" dirty="0">
              <a:solidFill>
                <a:srgbClr val="002060"/>
              </a:solidFill>
            </a:endParaRPr>
          </a:p>
        </p:txBody>
      </p:sp>
      <p:sp>
        <p:nvSpPr>
          <p:cNvPr id="3" name="Content Placeholder 2"/>
          <p:cNvSpPr>
            <a:spLocks noGrp="1"/>
          </p:cNvSpPr>
          <p:nvPr>
            <p:ph idx="1"/>
          </p:nvPr>
        </p:nvSpPr>
        <p:spPr>
          <a:xfrm>
            <a:off x="381000" y="1219200"/>
            <a:ext cx="8458200" cy="4906965"/>
          </a:xfrm>
        </p:spPr>
        <p:txBody>
          <a:bodyPr>
            <a:normAutofit/>
          </a:bodyPr>
          <a:lstStyle/>
          <a:p>
            <a:r>
              <a:rPr lang="en-US" dirty="0" smtClean="0"/>
              <a:t>Studies </a:t>
            </a:r>
            <a:r>
              <a:rPr lang="en-US" dirty="0"/>
              <a:t>have demonstrated the </a:t>
            </a:r>
            <a:r>
              <a:rPr lang="en-US" dirty="0" err="1" smtClean="0"/>
              <a:t>noninferiority</a:t>
            </a:r>
            <a:r>
              <a:rPr lang="en-US" dirty="0" smtClean="0"/>
              <a:t> of </a:t>
            </a:r>
            <a:r>
              <a:rPr lang="en-US" dirty="0"/>
              <a:t>basal insulin plus a </a:t>
            </a:r>
            <a:r>
              <a:rPr lang="en-US" dirty="0" smtClean="0"/>
              <a:t>single injection </a:t>
            </a:r>
            <a:r>
              <a:rPr lang="en-US" dirty="0"/>
              <a:t>of rapid-acting insulin at the </a:t>
            </a:r>
            <a:r>
              <a:rPr lang="en-US" dirty="0" smtClean="0"/>
              <a:t>largest meal </a:t>
            </a:r>
            <a:r>
              <a:rPr lang="en-US" dirty="0"/>
              <a:t>relative to basal insulin plus </a:t>
            </a:r>
            <a:r>
              <a:rPr lang="en-US" dirty="0" smtClean="0"/>
              <a:t>a GLP-1 </a:t>
            </a:r>
            <a:r>
              <a:rPr lang="en-US" dirty="0"/>
              <a:t>receptor agonist </a:t>
            </a:r>
            <a:endParaRPr lang="en-US" dirty="0" smtClean="0"/>
          </a:p>
          <a:p>
            <a:r>
              <a:rPr lang="en-US" dirty="0" smtClean="0"/>
              <a:t>Basal </a:t>
            </a:r>
            <a:r>
              <a:rPr lang="en-US" dirty="0"/>
              <a:t>insulin plus GLP-1 </a:t>
            </a:r>
            <a:r>
              <a:rPr lang="en-US" dirty="0" smtClean="0"/>
              <a:t>agonists </a:t>
            </a:r>
            <a:r>
              <a:rPr lang="en-US" dirty="0"/>
              <a:t>are associated with less </a:t>
            </a:r>
            <a:r>
              <a:rPr lang="en-US" dirty="0" smtClean="0"/>
              <a:t>hypoglycemia and </a:t>
            </a:r>
            <a:r>
              <a:rPr lang="en-US" dirty="0"/>
              <a:t>with weight loss </a:t>
            </a:r>
            <a:r>
              <a:rPr lang="en-US" dirty="0" smtClean="0"/>
              <a:t>instead of </a:t>
            </a:r>
            <a:r>
              <a:rPr lang="en-US" dirty="0"/>
              <a:t>weight gain but may be less </a:t>
            </a:r>
            <a:r>
              <a:rPr lang="en-US" dirty="0" smtClean="0"/>
              <a:t>tolerable and </a:t>
            </a:r>
            <a:r>
              <a:rPr lang="en-US" dirty="0"/>
              <a:t>have a greater </a:t>
            </a:r>
            <a:r>
              <a:rPr lang="en-US" dirty="0" smtClean="0"/>
              <a:t>cost</a:t>
            </a:r>
          </a:p>
          <a:p>
            <a:r>
              <a:rPr lang="en-US" sz="1100" dirty="0">
                <a:solidFill>
                  <a:schemeClr val="bg1">
                    <a:lumMod val="50000"/>
                  </a:schemeClr>
                </a:solidFill>
              </a:rPr>
              <a:t>Lancet 2014;384: </a:t>
            </a:r>
            <a:r>
              <a:rPr lang="en-US" sz="1100" dirty="0" smtClean="0">
                <a:solidFill>
                  <a:schemeClr val="bg1">
                    <a:lumMod val="50000"/>
                  </a:schemeClr>
                </a:solidFill>
              </a:rPr>
              <a:t>2228–2234</a:t>
            </a:r>
          </a:p>
          <a:p>
            <a:r>
              <a:rPr lang="en-US" sz="1100" dirty="0">
                <a:solidFill>
                  <a:schemeClr val="bg1">
                    <a:lumMod val="50000"/>
                  </a:schemeClr>
                </a:solidFill>
              </a:rPr>
              <a:t>Diabetes Care </a:t>
            </a:r>
            <a:r>
              <a:rPr lang="en-US" sz="1100" dirty="0" smtClean="0">
                <a:solidFill>
                  <a:schemeClr val="bg1">
                    <a:lumMod val="50000"/>
                  </a:schemeClr>
                </a:solidFill>
              </a:rPr>
              <a:t>2014;37:2763–2773</a:t>
            </a:r>
            <a:endParaRPr lang="en-US" sz="1100" dirty="0">
              <a:solidFill>
                <a:schemeClr val="bg1">
                  <a:lumMod val="50000"/>
                </a:schemeClr>
              </a:solidFill>
            </a:endParaRPr>
          </a:p>
        </p:txBody>
      </p:sp>
    </p:spTree>
    <p:extLst>
      <p:ext uri="{BB962C8B-B14F-4D97-AF65-F5344CB8AC3E}">
        <p14:creationId xmlns:p14="http://schemas.microsoft.com/office/powerpoint/2010/main" val="2321086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2" y="300279"/>
            <a:ext cx="8686800" cy="850915"/>
          </a:xfrm>
        </p:spPr>
        <p:txBody>
          <a:bodyPr/>
          <a:lstStyle/>
          <a:p>
            <a:r>
              <a:rPr lang="en-GB" sz="2400" dirty="0"/>
              <a:t>What’s the difference between Gla-300 and Gla-100?</a:t>
            </a:r>
          </a:p>
        </p:txBody>
      </p:sp>
      <p:sp>
        <p:nvSpPr>
          <p:cNvPr id="4" name="Content Placeholder 3"/>
          <p:cNvSpPr>
            <a:spLocks noGrp="1"/>
          </p:cNvSpPr>
          <p:nvPr>
            <p:ph type="body" sz="quarter" idx="12"/>
          </p:nvPr>
        </p:nvSpPr>
        <p:spPr>
          <a:xfrm>
            <a:off x="220915" y="5648904"/>
            <a:ext cx="8042189" cy="609600"/>
          </a:xfrm>
        </p:spPr>
        <p:txBody>
          <a:bodyPr>
            <a:normAutofit/>
          </a:bodyPr>
          <a:lstStyle/>
          <a:p>
            <a:r>
              <a:rPr lang="en-GB" sz="1000" dirty="0"/>
              <a:t>PD, pharmacodynamic; PK, pharmacokinetic; SC, subcutaneous</a:t>
            </a:r>
            <a:br>
              <a:rPr lang="en-GB" sz="1000" dirty="0"/>
            </a:br>
            <a:r>
              <a:rPr lang="en-GB" sz="1000" dirty="0"/>
              <a:t>1. </a:t>
            </a:r>
            <a:r>
              <a:rPr lang="en-GB" sz="1000" dirty="0" err="1"/>
              <a:t>Pettus</a:t>
            </a:r>
            <a:r>
              <a:rPr lang="en-GB" sz="1000" dirty="0"/>
              <a:t> J, et al. Diabetes </a:t>
            </a:r>
            <a:r>
              <a:rPr lang="en-GB" sz="1000" dirty="0" err="1"/>
              <a:t>Metab</a:t>
            </a:r>
            <a:r>
              <a:rPr lang="en-GB" sz="1000" dirty="0"/>
              <a:t> Res Rev. 2015 Oct 28. </a:t>
            </a:r>
            <a:r>
              <a:rPr lang="en-GB" sz="1000" dirty="0" err="1"/>
              <a:t>doi</a:t>
            </a:r>
            <a:r>
              <a:rPr lang="en-GB" sz="1000" dirty="0"/>
              <a:t>: 10.1002/dmrr.2763. [</a:t>
            </a:r>
            <a:r>
              <a:rPr lang="en-GB" sz="1000" dirty="0" err="1"/>
              <a:t>Epub</a:t>
            </a:r>
            <a:r>
              <a:rPr lang="en-GB" sz="1000" dirty="0"/>
              <a:t> ahead of print]; 2. Adapted from Sutton G et al. Expert </a:t>
            </a:r>
            <a:r>
              <a:rPr lang="en-GB" sz="1000" dirty="0" err="1"/>
              <a:t>Opin</a:t>
            </a:r>
            <a:r>
              <a:rPr lang="en-GB" sz="1000" dirty="0"/>
              <a:t> </a:t>
            </a:r>
            <a:r>
              <a:rPr lang="en-GB" sz="1000" dirty="0" err="1"/>
              <a:t>Biol</a:t>
            </a:r>
            <a:r>
              <a:rPr lang="en-GB" sz="1000" dirty="0"/>
              <a:t> </a:t>
            </a:r>
            <a:r>
              <a:rPr lang="en-GB" sz="1000" dirty="0" err="1"/>
              <a:t>Ther</a:t>
            </a:r>
            <a:r>
              <a:rPr lang="en-GB" sz="1000" dirty="0"/>
              <a:t>. 2014;14:1849-60; 3. </a:t>
            </a:r>
            <a:r>
              <a:rPr lang="pt-BR" sz="1000" dirty="0"/>
              <a:t>Steinstraesser A et al. Diabetes Obes Metab. 2014;16:873-6; 4. </a:t>
            </a:r>
            <a:r>
              <a:rPr lang="en-GB" sz="1000" dirty="0"/>
              <a:t>Becker RH et al. </a:t>
            </a:r>
            <a:r>
              <a:rPr lang="pt-BR" sz="1000" dirty="0"/>
              <a:t>Diabetes Care. 2015;38:637-43</a:t>
            </a:r>
            <a:r>
              <a:rPr lang="en-GB" sz="1000" dirty="0"/>
              <a:t> </a:t>
            </a:r>
            <a:endParaRPr lang="pt-BR" sz="1000" dirty="0"/>
          </a:p>
        </p:txBody>
      </p:sp>
      <p:sp>
        <p:nvSpPr>
          <p:cNvPr id="328" name="Slide Number Placeholder 1"/>
          <p:cNvSpPr txBox="1">
            <a:spLocks/>
          </p:cNvSpPr>
          <p:nvPr/>
        </p:nvSpPr>
        <p:spPr>
          <a:xfrm>
            <a:off x="8742363" y="6189663"/>
            <a:ext cx="4016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92293E-955E-FA4A-ADE3-619116714F24}" type="slidenum">
              <a:rPr lang="en-GB" sz="1000" smtClean="0">
                <a:solidFill>
                  <a:prstClr val="white"/>
                </a:solidFill>
              </a:rPr>
              <a:pPr/>
              <a:t>35</a:t>
            </a:fld>
            <a:endParaRPr lang="en-GB" sz="1000" dirty="0">
              <a:solidFill>
                <a:prstClr val="white"/>
              </a:solidFill>
            </a:endParaRPr>
          </a:p>
        </p:txBody>
      </p:sp>
      <p:sp>
        <p:nvSpPr>
          <p:cNvPr id="641" name="Rectangle 640"/>
          <p:cNvSpPr/>
          <p:nvPr/>
        </p:nvSpPr>
        <p:spPr>
          <a:xfrm>
            <a:off x="42158" y="4780036"/>
            <a:ext cx="8143490" cy="553998"/>
          </a:xfrm>
          <a:prstGeom prst="rect">
            <a:avLst/>
          </a:prstGeom>
        </p:spPr>
        <p:txBody>
          <a:bodyPr wrap="square">
            <a:spAutoFit/>
          </a:bodyPr>
          <a:lstStyle/>
          <a:p>
            <a:pPr marL="285750" indent="-285750">
              <a:spcBef>
                <a:spcPts val="200"/>
              </a:spcBef>
              <a:spcAft>
                <a:spcPts val="200"/>
              </a:spcAft>
              <a:buClr>
                <a:srgbClr val="81B838"/>
              </a:buClr>
              <a:buFont typeface="Arial" panose="020B0604020202020204" pitchFamily="34" charset="0"/>
              <a:buChar char="•"/>
            </a:pPr>
            <a:r>
              <a:rPr lang="de-DE" sz="1500" dirty="0">
                <a:solidFill>
                  <a:srgbClr val="596169"/>
                </a:solidFill>
              </a:rPr>
              <a:t>Insulin glargine metabolism is the same regardless of Gla-100 or Gla-300 administration; M1 metabolite was confirmed as the prinicpal active moiety circulating in blood</a:t>
            </a:r>
            <a:r>
              <a:rPr lang="de-DE" sz="1500" baseline="30000" dirty="0">
                <a:solidFill>
                  <a:srgbClr val="596169"/>
                </a:solidFill>
              </a:rPr>
              <a:t>3</a:t>
            </a:r>
            <a:endParaRPr lang="en-GB" sz="1500" baseline="30000" dirty="0">
              <a:solidFill>
                <a:srgbClr val="596169"/>
              </a:solidFill>
            </a:endParaRPr>
          </a:p>
        </p:txBody>
      </p:sp>
      <p:sp>
        <p:nvSpPr>
          <p:cNvPr id="5" name="Rounded Rectangle 4"/>
          <p:cNvSpPr/>
          <p:nvPr/>
        </p:nvSpPr>
        <p:spPr>
          <a:xfrm>
            <a:off x="3322464" y="1435371"/>
            <a:ext cx="3100409" cy="1730094"/>
          </a:xfrm>
          <a:prstGeom prst="roundRect">
            <a:avLst/>
          </a:prstGeom>
          <a:solidFill>
            <a:srgbClr val="E6E6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636" name="Bent-Up Arrow 635"/>
          <p:cNvSpPr/>
          <p:nvPr/>
        </p:nvSpPr>
        <p:spPr>
          <a:xfrm rot="5400000">
            <a:off x="1181026" y="2679643"/>
            <a:ext cx="1336718" cy="519530"/>
          </a:xfrm>
          <a:prstGeom prst="bentUpArrow">
            <a:avLst>
              <a:gd name="adj1" fmla="val 34033"/>
              <a:gd name="adj2" fmla="val 30997"/>
              <a:gd name="adj3" fmla="val 25000"/>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637" name="Bent-Up Arrow 636"/>
          <p:cNvSpPr/>
          <p:nvPr/>
        </p:nvSpPr>
        <p:spPr>
          <a:xfrm rot="5400000">
            <a:off x="4181480" y="3352794"/>
            <a:ext cx="506570" cy="1263828"/>
          </a:xfrm>
          <a:prstGeom prst="bentUpArrow">
            <a:avLst>
              <a:gd name="adj1" fmla="val 35694"/>
              <a:gd name="adj2" fmla="val 30997"/>
              <a:gd name="adj3" fmla="val 25000"/>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grpSp>
        <p:nvGrpSpPr>
          <p:cNvPr id="649" name="Group 103"/>
          <p:cNvGrpSpPr>
            <a:grpSpLocks/>
          </p:cNvGrpSpPr>
          <p:nvPr/>
        </p:nvGrpSpPr>
        <p:grpSpPr bwMode="auto">
          <a:xfrm>
            <a:off x="5093136" y="1887494"/>
            <a:ext cx="1071820" cy="1023126"/>
            <a:chOff x="3484" y="1991"/>
            <a:chExt cx="1543" cy="1557"/>
          </a:xfrm>
        </p:grpSpPr>
        <p:sp>
          <p:nvSpPr>
            <p:cNvPr id="650" name="Oval 104"/>
            <p:cNvSpPr>
              <a:spLocks noChangeArrowheads="1"/>
            </p:cNvSpPr>
            <p:nvPr/>
          </p:nvSpPr>
          <p:spPr bwMode="auto">
            <a:xfrm>
              <a:off x="3815" y="2333"/>
              <a:ext cx="882" cy="911"/>
            </a:xfrm>
            <a:prstGeom prst="ellipse">
              <a:avLst/>
            </a:prstGeom>
            <a:solidFill>
              <a:srgbClr val="D7AFFF">
                <a:alpha val="8117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1" name="Oval 105"/>
            <p:cNvSpPr>
              <a:spLocks noChangeArrowheads="1"/>
            </p:cNvSpPr>
            <p:nvPr/>
          </p:nvSpPr>
          <p:spPr bwMode="auto">
            <a:xfrm>
              <a:off x="3925" y="2447"/>
              <a:ext cx="661" cy="68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2" name="Oval 106"/>
            <p:cNvSpPr>
              <a:spLocks noChangeArrowheads="1"/>
            </p:cNvSpPr>
            <p:nvPr/>
          </p:nvSpPr>
          <p:spPr bwMode="auto">
            <a:xfrm>
              <a:off x="3962" y="286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3" name="Oval 107"/>
            <p:cNvSpPr>
              <a:spLocks noChangeArrowheads="1"/>
            </p:cNvSpPr>
            <p:nvPr/>
          </p:nvSpPr>
          <p:spPr bwMode="auto">
            <a:xfrm>
              <a:off x="3998" y="2940"/>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4" name="Oval 108"/>
            <p:cNvSpPr>
              <a:spLocks noChangeArrowheads="1"/>
            </p:cNvSpPr>
            <p:nvPr/>
          </p:nvSpPr>
          <p:spPr bwMode="auto">
            <a:xfrm>
              <a:off x="4109" y="2485"/>
              <a:ext cx="74"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55" name="Oval 109"/>
            <p:cNvSpPr>
              <a:spLocks noChangeArrowheads="1"/>
            </p:cNvSpPr>
            <p:nvPr/>
          </p:nvSpPr>
          <p:spPr bwMode="auto">
            <a:xfrm>
              <a:off x="3925" y="278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6" name="Oval 110"/>
            <p:cNvSpPr>
              <a:spLocks noChangeArrowheads="1"/>
            </p:cNvSpPr>
            <p:nvPr/>
          </p:nvSpPr>
          <p:spPr bwMode="auto">
            <a:xfrm>
              <a:off x="3925" y="271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7" name="Oval 111"/>
            <p:cNvSpPr>
              <a:spLocks noChangeArrowheads="1"/>
            </p:cNvSpPr>
            <p:nvPr/>
          </p:nvSpPr>
          <p:spPr bwMode="auto">
            <a:xfrm>
              <a:off x="3962" y="259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8" name="Oval 112"/>
            <p:cNvSpPr>
              <a:spLocks noChangeArrowheads="1"/>
            </p:cNvSpPr>
            <p:nvPr/>
          </p:nvSpPr>
          <p:spPr bwMode="auto">
            <a:xfrm>
              <a:off x="4036" y="2523"/>
              <a:ext cx="73"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59" name="Oval 113"/>
            <p:cNvSpPr>
              <a:spLocks noChangeArrowheads="1"/>
            </p:cNvSpPr>
            <p:nvPr/>
          </p:nvSpPr>
          <p:spPr bwMode="auto">
            <a:xfrm>
              <a:off x="4182" y="2447"/>
              <a:ext cx="74"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0" name="Oval 114"/>
            <p:cNvSpPr>
              <a:spLocks noChangeArrowheads="1"/>
            </p:cNvSpPr>
            <p:nvPr/>
          </p:nvSpPr>
          <p:spPr bwMode="auto">
            <a:xfrm>
              <a:off x="4256" y="2447"/>
              <a:ext cx="74"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1" name="Oval 115"/>
            <p:cNvSpPr>
              <a:spLocks noChangeArrowheads="1"/>
            </p:cNvSpPr>
            <p:nvPr/>
          </p:nvSpPr>
          <p:spPr bwMode="auto">
            <a:xfrm>
              <a:off x="4330" y="2485"/>
              <a:ext cx="73"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2" name="Oval 116"/>
            <p:cNvSpPr>
              <a:spLocks noChangeArrowheads="1"/>
            </p:cNvSpPr>
            <p:nvPr/>
          </p:nvSpPr>
          <p:spPr bwMode="auto">
            <a:xfrm>
              <a:off x="4403" y="2523"/>
              <a:ext cx="73"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3" name="Oval 117"/>
            <p:cNvSpPr>
              <a:spLocks noChangeArrowheads="1"/>
            </p:cNvSpPr>
            <p:nvPr/>
          </p:nvSpPr>
          <p:spPr bwMode="auto">
            <a:xfrm>
              <a:off x="4476" y="2599"/>
              <a:ext cx="74"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4" name="Oval 118"/>
            <p:cNvSpPr>
              <a:spLocks noChangeArrowheads="1"/>
            </p:cNvSpPr>
            <p:nvPr/>
          </p:nvSpPr>
          <p:spPr bwMode="auto">
            <a:xfrm>
              <a:off x="4513" y="2675"/>
              <a:ext cx="74"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5" name="Oval 119"/>
            <p:cNvSpPr>
              <a:spLocks noChangeArrowheads="1"/>
            </p:cNvSpPr>
            <p:nvPr/>
          </p:nvSpPr>
          <p:spPr bwMode="auto">
            <a:xfrm>
              <a:off x="4513" y="2751"/>
              <a:ext cx="74"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6" name="Oval 120"/>
            <p:cNvSpPr>
              <a:spLocks noChangeArrowheads="1"/>
            </p:cNvSpPr>
            <p:nvPr/>
          </p:nvSpPr>
          <p:spPr bwMode="auto">
            <a:xfrm>
              <a:off x="4440" y="2751"/>
              <a:ext cx="73"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7" name="Oval 121"/>
            <p:cNvSpPr>
              <a:spLocks noChangeArrowheads="1"/>
            </p:cNvSpPr>
            <p:nvPr/>
          </p:nvSpPr>
          <p:spPr bwMode="auto">
            <a:xfrm>
              <a:off x="4072" y="3016"/>
              <a:ext cx="74" cy="77"/>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8" name="Oval 122"/>
            <p:cNvSpPr>
              <a:spLocks noChangeArrowheads="1"/>
            </p:cNvSpPr>
            <p:nvPr/>
          </p:nvSpPr>
          <p:spPr bwMode="auto">
            <a:xfrm>
              <a:off x="4109" y="2940"/>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69" name="Oval 123"/>
            <p:cNvSpPr>
              <a:spLocks noChangeArrowheads="1"/>
            </p:cNvSpPr>
            <p:nvPr/>
          </p:nvSpPr>
          <p:spPr bwMode="auto">
            <a:xfrm>
              <a:off x="3998" y="278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0" name="Oval 124"/>
            <p:cNvSpPr>
              <a:spLocks noChangeArrowheads="1"/>
            </p:cNvSpPr>
            <p:nvPr/>
          </p:nvSpPr>
          <p:spPr bwMode="auto">
            <a:xfrm>
              <a:off x="3998" y="271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1" name="Oval 125"/>
            <p:cNvSpPr>
              <a:spLocks noChangeArrowheads="1"/>
            </p:cNvSpPr>
            <p:nvPr/>
          </p:nvSpPr>
          <p:spPr bwMode="auto">
            <a:xfrm>
              <a:off x="4036" y="2636"/>
              <a:ext cx="73"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2" name="Oval 126"/>
            <p:cNvSpPr>
              <a:spLocks noChangeArrowheads="1"/>
            </p:cNvSpPr>
            <p:nvPr/>
          </p:nvSpPr>
          <p:spPr bwMode="auto">
            <a:xfrm>
              <a:off x="4109" y="2561"/>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3" name="Oval 127"/>
            <p:cNvSpPr>
              <a:spLocks noChangeArrowheads="1"/>
            </p:cNvSpPr>
            <p:nvPr/>
          </p:nvSpPr>
          <p:spPr bwMode="auto">
            <a:xfrm>
              <a:off x="4182" y="252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4" name="Oval 128"/>
            <p:cNvSpPr>
              <a:spLocks noChangeArrowheads="1"/>
            </p:cNvSpPr>
            <p:nvPr/>
          </p:nvSpPr>
          <p:spPr bwMode="auto">
            <a:xfrm>
              <a:off x="4072" y="286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5" name="Oval 129"/>
            <p:cNvSpPr>
              <a:spLocks noChangeArrowheads="1"/>
            </p:cNvSpPr>
            <p:nvPr/>
          </p:nvSpPr>
          <p:spPr bwMode="auto">
            <a:xfrm>
              <a:off x="4072" y="2751"/>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6" name="Oval 130"/>
            <p:cNvSpPr>
              <a:spLocks noChangeArrowheads="1"/>
            </p:cNvSpPr>
            <p:nvPr/>
          </p:nvSpPr>
          <p:spPr bwMode="auto">
            <a:xfrm>
              <a:off x="4109" y="267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7" name="Oval 131"/>
            <p:cNvSpPr>
              <a:spLocks noChangeArrowheads="1"/>
            </p:cNvSpPr>
            <p:nvPr/>
          </p:nvSpPr>
          <p:spPr bwMode="auto">
            <a:xfrm>
              <a:off x="4146" y="3016"/>
              <a:ext cx="73"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8" name="Oval 132"/>
            <p:cNvSpPr>
              <a:spLocks noChangeArrowheads="1"/>
            </p:cNvSpPr>
            <p:nvPr/>
          </p:nvSpPr>
          <p:spPr bwMode="auto">
            <a:xfrm>
              <a:off x="4182" y="259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9" name="Oval 133"/>
            <p:cNvSpPr>
              <a:spLocks noChangeArrowheads="1"/>
            </p:cNvSpPr>
            <p:nvPr/>
          </p:nvSpPr>
          <p:spPr bwMode="auto">
            <a:xfrm>
              <a:off x="4256" y="252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0" name="Oval 134"/>
            <p:cNvSpPr>
              <a:spLocks noChangeArrowheads="1"/>
            </p:cNvSpPr>
            <p:nvPr/>
          </p:nvSpPr>
          <p:spPr bwMode="auto">
            <a:xfrm>
              <a:off x="4330" y="2561"/>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1" name="Oval 135"/>
            <p:cNvSpPr>
              <a:spLocks noChangeArrowheads="1"/>
            </p:cNvSpPr>
            <p:nvPr/>
          </p:nvSpPr>
          <p:spPr bwMode="auto">
            <a:xfrm>
              <a:off x="4256" y="259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2" name="Oval 136"/>
            <p:cNvSpPr>
              <a:spLocks noChangeArrowheads="1"/>
            </p:cNvSpPr>
            <p:nvPr/>
          </p:nvSpPr>
          <p:spPr bwMode="auto">
            <a:xfrm>
              <a:off x="4182" y="267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3" name="Oval 137"/>
            <p:cNvSpPr>
              <a:spLocks noChangeArrowheads="1"/>
            </p:cNvSpPr>
            <p:nvPr/>
          </p:nvSpPr>
          <p:spPr bwMode="auto">
            <a:xfrm>
              <a:off x="4330" y="2636"/>
              <a:ext cx="73"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4" name="Oval 138"/>
            <p:cNvSpPr>
              <a:spLocks noChangeArrowheads="1"/>
            </p:cNvSpPr>
            <p:nvPr/>
          </p:nvSpPr>
          <p:spPr bwMode="auto">
            <a:xfrm>
              <a:off x="4256" y="267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5" name="Oval 139"/>
            <p:cNvSpPr>
              <a:spLocks noChangeArrowheads="1"/>
            </p:cNvSpPr>
            <p:nvPr/>
          </p:nvSpPr>
          <p:spPr bwMode="auto">
            <a:xfrm>
              <a:off x="4146" y="2751"/>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6" name="Oval 140"/>
            <p:cNvSpPr>
              <a:spLocks noChangeArrowheads="1"/>
            </p:cNvSpPr>
            <p:nvPr/>
          </p:nvSpPr>
          <p:spPr bwMode="auto">
            <a:xfrm>
              <a:off x="4146" y="2826"/>
              <a:ext cx="73"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7" name="Oval 141"/>
            <p:cNvSpPr>
              <a:spLocks noChangeArrowheads="1"/>
            </p:cNvSpPr>
            <p:nvPr/>
          </p:nvSpPr>
          <p:spPr bwMode="auto">
            <a:xfrm>
              <a:off x="4182" y="2940"/>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8" name="Oval 142"/>
            <p:cNvSpPr>
              <a:spLocks noChangeArrowheads="1"/>
            </p:cNvSpPr>
            <p:nvPr/>
          </p:nvSpPr>
          <p:spPr bwMode="auto">
            <a:xfrm>
              <a:off x="4182" y="286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9" name="Oval 143"/>
            <p:cNvSpPr>
              <a:spLocks noChangeArrowheads="1"/>
            </p:cNvSpPr>
            <p:nvPr/>
          </p:nvSpPr>
          <p:spPr bwMode="auto">
            <a:xfrm>
              <a:off x="4219" y="2751"/>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0" name="Oval 144"/>
            <p:cNvSpPr>
              <a:spLocks noChangeArrowheads="1"/>
            </p:cNvSpPr>
            <p:nvPr/>
          </p:nvSpPr>
          <p:spPr bwMode="auto">
            <a:xfrm>
              <a:off x="4403" y="2599"/>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1" name="Oval 145"/>
            <p:cNvSpPr>
              <a:spLocks noChangeArrowheads="1"/>
            </p:cNvSpPr>
            <p:nvPr/>
          </p:nvSpPr>
          <p:spPr bwMode="auto">
            <a:xfrm>
              <a:off x="4440" y="2675"/>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2" name="Oval 146"/>
            <p:cNvSpPr>
              <a:spLocks noChangeArrowheads="1"/>
            </p:cNvSpPr>
            <p:nvPr/>
          </p:nvSpPr>
          <p:spPr bwMode="auto">
            <a:xfrm>
              <a:off x="4292" y="271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3" name="Oval 147"/>
            <p:cNvSpPr>
              <a:spLocks noChangeArrowheads="1"/>
            </p:cNvSpPr>
            <p:nvPr/>
          </p:nvSpPr>
          <p:spPr bwMode="auto">
            <a:xfrm>
              <a:off x="4366" y="271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4" name="Oval 148"/>
            <p:cNvSpPr>
              <a:spLocks noChangeArrowheads="1"/>
            </p:cNvSpPr>
            <p:nvPr/>
          </p:nvSpPr>
          <p:spPr bwMode="auto">
            <a:xfrm>
              <a:off x="4256" y="2826"/>
              <a:ext cx="74"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5" name="Oval 149"/>
            <p:cNvSpPr>
              <a:spLocks noChangeArrowheads="1"/>
            </p:cNvSpPr>
            <p:nvPr/>
          </p:nvSpPr>
          <p:spPr bwMode="auto">
            <a:xfrm>
              <a:off x="4330" y="2789"/>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6" name="Oval 150"/>
            <p:cNvSpPr>
              <a:spLocks noChangeArrowheads="1"/>
            </p:cNvSpPr>
            <p:nvPr/>
          </p:nvSpPr>
          <p:spPr bwMode="auto">
            <a:xfrm>
              <a:off x="4403" y="2826"/>
              <a:ext cx="73"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7" name="Oval 151"/>
            <p:cNvSpPr>
              <a:spLocks noChangeArrowheads="1"/>
            </p:cNvSpPr>
            <p:nvPr/>
          </p:nvSpPr>
          <p:spPr bwMode="auto">
            <a:xfrm>
              <a:off x="4476" y="2826"/>
              <a:ext cx="74"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8" name="Oval 152"/>
            <p:cNvSpPr>
              <a:spLocks noChangeArrowheads="1"/>
            </p:cNvSpPr>
            <p:nvPr/>
          </p:nvSpPr>
          <p:spPr bwMode="auto">
            <a:xfrm>
              <a:off x="4256" y="290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9" name="Oval 153"/>
            <p:cNvSpPr>
              <a:spLocks noChangeArrowheads="1"/>
            </p:cNvSpPr>
            <p:nvPr/>
          </p:nvSpPr>
          <p:spPr bwMode="auto">
            <a:xfrm>
              <a:off x="4330" y="2865"/>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0" name="Oval 154"/>
            <p:cNvSpPr>
              <a:spLocks noChangeArrowheads="1"/>
            </p:cNvSpPr>
            <p:nvPr/>
          </p:nvSpPr>
          <p:spPr bwMode="auto">
            <a:xfrm>
              <a:off x="4219" y="3016"/>
              <a:ext cx="74"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1" name="Oval 155"/>
            <p:cNvSpPr>
              <a:spLocks noChangeArrowheads="1"/>
            </p:cNvSpPr>
            <p:nvPr/>
          </p:nvSpPr>
          <p:spPr bwMode="auto">
            <a:xfrm>
              <a:off x="4292" y="297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2" name="Oval 156"/>
            <p:cNvSpPr>
              <a:spLocks noChangeArrowheads="1"/>
            </p:cNvSpPr>
            <p:nvPr/>
          </p:nvSpPr>
          <p:spPr bwMode="auto">
            <a:xfrm>
              <a:off x="4403" y="2903"/>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3" name="Oval 157"/>
            <p:cNvSpPr>
              <a:spLocks noChangeArrowheads="1"/>
            </p:cNvSpPr>
            <p:nvPr/>
          </p:nvSpPr>
          <p:spPr bwMode="auto">
            <a:xfrm>
              <a:off x="4366" y="297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4" name="Oval 158"/>
            <p:cNvSpPr>
              <a:spLocks noChangeArrowheads="1"/>
            </p:cNvSpPr>
            <p:nvPr/>
          </p:nvSpPr>
          <p:spPr bwMode="auto">
            <a:xfrm>
              <a:off x="4476" y="3054"/>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5" name="Oval 159"/>
            <p:cNvSpPr>
              <a:spLocks noChangeArrowheads="1"/>
            </p:cNvSpPr>
            <p:nvPr/>
          </p:nvSpPr>
          <p:spPr bwMode="auto">
            <a:xfrm>
              <a:off x="4550" y="2979"/>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6" name="Oval 160"/>
            <p:cNvSpPr>
              <a:spLocks noChangeArrowheads="1"/>
            </p:cNvSpPr>
            <p:nvPr/>
          </p:nvSpPr>
          <p:spPr bwMode="auto">
            <a:xfrm>
              <a:off x="4586" y="2865"/>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7" name="Oval 161"/>
            <p:cNvSpPr>
              <a:spLocks noChangeArrowheads="1"/>
            </p:cNvSpPr>
            <p:nvPr/>
          </p:nvSpPr>
          <p:spPr bwMode="auto">
            <a:xfrm>
              <a:off x="4366" y="3130"/>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8" name="Oval 162"/>
            <p:cNvSpPr>
              <a:spLocks noChangeArrowheads="1"/>
            </p:cNvSpPr>
            <p:nvPr/>
          </p:nvSpPr>
          <p:spPr bwMode="auto">
            <a:xfrm>
              <a:off x="4219" y="3168"/>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9" name="Oval 163"/>
            <p:cNvSpPr>
              <a:spLocks noChangeArrowheads="1"/>
            </p:cNvSpPr>
            <p:nvPr/>
          </p:nvSpPr>
          <p:spPr bwMode="auto">
            <a:xfrm>
              <a:off x="4072" y="3130"/>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0" name="Oval 164"/>
            <p:cNvSpPr>
              <a:spLocks noChangeArrowheads="1"/>
            </p:cNvSpPr>
            <p:nvPr/>
          </p:nvSpPr>
          <p:spPr bwMode="auto">
            <a:xfrm>
              <a:off x="3962" y="3054"/>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1" name="Oval 165"/>
            <p:cNvSpPr>
              <a:spLocks noChangeArrowheads="1"/>
            </p:cNvSpPr>
            <p:nvPr/>
          </p:nvSpPr>
          <p:spPr bwMode="auto">
            <a:xfrm>
              <a:off x="3888" y="2940"/>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2" name="Oval 166"/>
            <p:cNvSpPr>
              <a:spLocks noChangeArrowheads="1"/>
            </p:cNvSpPr>
            <p:nvPr/>
          </p:nvSpPr>
          <p:spPr bwMode="auto">
            <a:xfrm>
              <a:off x="3852" y="2826"/>
              <a:ext cx="73" cy="77"/>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3" name="Oval 167"/>
            <p:cNvSpPr>
              <a:spLocks noChangeArrowheads="1"/>
            </p:cNvSpPr>
            <p:nvPr/>
          </p:nvSpPr>
          <p:spPr bwMode="auto">
            <a:xfrm>
              <a:off x="3852" y="2713"/>
              <a:ext cx="73"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4" name="Oval 168"/>
            <p:cNvSpPr>
              <a:spLocks noChangeArrowheads="1"/>
            </p:cNvSpPr>
            <p:nvPr/>
          </p:nvSpPr>
          <p:spPr bwMode="auto">
            <a:xfrm>
              <a:off x="4586" y="2751"/>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5" name="Oval 169"/>
            <p:cNvSpPr>
              <a:spLocks noChangeArrowheads="1"/>
            </p:cNvSpPr>
            <p:nvPr/>
          </p:nvSpPr>
          <p:spPr bwMode="auto">
            <a:xfrm>
              <a:off x="3852" y="2599"/>
              <a:ext cx="73"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6" name="Oval 170"/>
            <p:cNvSpPr>
              <a:spLocks noChangeArrowheads="1"/>
            </p:cNvSpPr>
            <p:nvPr/>
          </p:nvSpPr>
          <p:spPr bwMode="auto">
            <a:xfrm>
              <a:off x="3925" y="2485"/>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7" name="Oval 171"/>
            <p:cNvSpPr>
              <a:spLocks noChangeArrowheads="1"/>
            </p:cNvSpPr>
            <p:nvPr/>
          </p:nvSpPr>
          <p:spPr bwMode="auto">
            <a:xfrm>
              <a:off x="3998" y="2409"/>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8" name="Oval 172"/>
            <p:cNvSpPr>
              <a:spLocks noChangeArrowheads="1"/>
            </p:cNvSpPr>
            <p:nvPr/>
          </p:nvSpPr>
          <p:spPr bwMode="auto">
            <a:xfrm>
              <a:off x="4109" y="2371"/>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9" name="Oval 173"/>
            <p:cNvSpPr>
              <a:spLocks noChangeArrowheads="1"/>
            </p:cNvSpPr>
            <p:nvPr/>
          </p:nvSpPr>
          <p:spPr bwMode="auto">
            <a:xfrm>
              <a:off x="4219" y="2333"/>
              <a:ext cx="74" cy="77"/>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20" name="Oval 174"/>
            <p:cNvSpPr>
              <a:spLocks noChangeArrowheads="1"/>
            </p:cNvSpPr>
            <p:nvPr/>
          </p:nvSpPr>
          <p:spPr bwMode="auto">
            <a:xfrm>
              <a:off x="4330" y="2371"/>
              <a:ext cx="73"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21" name="Oval 175"/>
            <p:cNvSpPr>
              <a:spLocks noChangeArrowheads="1"/>
            </p:cNvSpPr>
            <p:nvPr/>
          </p:nvSpPr>
          <p:spPr bwMode="auto">
            <a:xfrm>
              <a:off x="4440" y="2409"/>
              <a:ext cx="73"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22" name="Oval 176"/>
            <p:cNvSpPr>
              <a:spLocks noChangeArrowheads="1"/>
            </p:cNvSpPr>
            <p:nvPr/>
          </p:nvSpPr>
          <p:spPr bwMode="auto">
            <a:xfrm>
              <a:off x="4513" y="2523"/>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23" name="Oval 177"/>
            <p:cNvSpPr>
              <a:spLocks noChangeArrowheads="1"/>
            </p:cNvSpPr>
            <p:nvPr/>
          </p:nvSpPr>
          <p:spPr bwMode="auto">
            <a:xfrm>
              <a:off x="4586" y="2636"/>
              <a:ext cx="74" cy="77"/>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24" name="AutoShape 178"/>
            <p:cNvSpPr>
              <a:spLocks noChangeArrowheads="1"/>
            </p:cNvSpPr>
            <p:nvPr/>
          </p:nvSpPr>
          <p:spPr bwMode="auto">
            <a:xfrm>
              <a:off x="4697" y="2636"/>
              <a:ext cx="330" cy="25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4 w 21600"/>
                <a:gd name="T13" fmla="*/ 5379 h 21600"/>
                <a:gd name="T14" fmla="*/ 18916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25" name="AutoShape 179"/>
            <p:cNvSpPr>
              <a:spLocks noChangeArrowheads="1"/>
            </p:cNvSpPr>
            <p:nvPr/>
          </p:nvSpPr>
          <p:spPr bwMode="auto">
            <a:xfrm rot="10800000">
              <a:off x="3484" y="2636"/>
              <a:ext cx="314" cy="25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5379 h 21600"/>
                <a:gd name="T14" fmla="*/ 18917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26" name="AutoShape 180"/>
            <p:cNvSpPr>
              <a:spLocks noChangeArrowheads="1"/>
            </p:cNvSpPr>
            <p:nvPr/>
          </p:nvSpPr>
          <p:spPr bwMode="auto">
            <a:xfrm rot="-5400000">
              <a:off x="4107" y="2030"/>
              <a:ext cx="325" cy="2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0 w 21600"/>
                <a:gd name="T13" fmla="*/ 5400 h 21600"/>
                <a:gd name="T14" fmla="*/ 1887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27" name="AutoShape 181"/>
            <p:cNvSpPr>
              <a:spLocks noChangeArrowheads="1"/>
            </p:cNvSpPr>
            <p:nvPr/>
          </p:nvSpPr>
          <p:spPr bwMode="auto">
            <a:xfrm rot="-2364142">
              <a:off x="4550" y="2219"/>
              <a:ext cx="324"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0 w 21600"/>
                <a:gd name="T13" fmla="*/ 5400 h 21600"/>
                <a:gd name="T14" fmla="*/ 18867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28" name="AutoShape 182"/>
            <p:cNvSpPr>
              <a:spLocks noChangeArrowheads="1"/>
            </p:cNvSpPr>
            <p:nvPr/>
          </p:nvSpPr>
          <p:spPr bwMode="auto">
            <a:xfrm rot="2382720">
              <a:off x="4586" y="3054"/>
              <a:ext cx="317"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7 w 21600"/>
                <a:gd name="T13" fmla="*/ 5400 h 21600"/>
                <a:gd name="T14" fmla="*/ 1887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29" name="AutoShape 183"/>
            <p:cNvSpPr>
              <a:spLocks noChangeArrowheads="1"/>
            </p:cNvSpPr>
            <p:nvPr/>
          </p:nvSpPr>
          <p:spPr bwMode="auto">
            <a:xfrm rot="8328387">
              <a:off x="3668" y="3093"/>
              <a:ext cx="314"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5400 h 21600"/>
                <a:gd name="T14" fmla="*/ 18917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30" name="AutoShape 184"/>
            <p:cNvSpPr>
              <a:spLocks noChangeArrowheads="1"/>
            </p:cNvSpPr>
            <p:nvPr/>
          </p:nvSpPr>
          <p:spPr bwMode="auto">
            <a:xfrm rot="5400000">
              <a:off x="4118" y="3272"/>
              <a:ext cx="304" cy="2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9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31" name="AutoShape 185"/>
            <p:cNvSpPr>
              <a:spLocks noChangeArrowheads="1"/>
            </p:cNvSpPr>
            <p:nvPr/>
          </p:nvSpPr>
          <p:spPr bwMode="auto">
            <a:xfrm rot="-8240971">
              <a:off x="3668" y="2219"/>
              <a:ext cx="301"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3 w 21600"/>
                <a:gd name="T13" fmla="*/ 5400 h 21600"/>
                <a:gd name="T14" fmla="*/ 1887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32" name="Oval 186"/>
            <p:cNvSpPr>
              <a:spLocks noChangeArrowheads="1"/>
            </p:cNvSpPr>
            <p:nvPr/>
          </p:nvSpPr>
          <p:spPr bwMode="auto">
            <a:xfrm>
              <a:off x="4366" y="2940"/>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3" name="Oval 187"/>
            <p:cNvSpPr>
              <a:spLocks noChangeArrowheads="1"/>
            </p:cNvSpPr>
            <p:nvPr/>
          </p:nvSpPr>
          <p:spPr bwMode="auto">
            <a:xfrm>
              <a:off x="4440" y="2903"/>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4" name="Oval 188"/>
            <p:cNvSpPr>
              <a:spLocks noChangeArrowheads="1"/>
            </p:cNvSpPr>
            <p:nvPr/>
          </p:nvSpPr>
          <p:spPr bwMode="auto">
            <a:xfrm>
              <a:off x="4292" y="3016"/>
              <a:ext cx="74"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5" name="Oval 189"/>
            <p:cNvSpPr>
              <a:spLocks noChangeArrowheads="1"/>
            </p:cNvSpPr>
            <p:nvPr/>
          </p:nvSpPr>
          <p:spPr bwMode="auto">
            <a:xfrm>
              <a:off x="4036" y="2940"/>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6" name="Oval 190"/>
            <p:cNvSpPr>
              <a:spLocks noChangeArrowheads="1"/>
            </p:cNvSpPr>
            <p:nvPr/>
          </p:nvSpPr>
          <p:spPr bwMode="auto">
            <a:xfrm>
              <a:off x="4072" y="2826"/>
              <a:ext cx="74"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7" name="Oval 191"/>
            <p:cNvSpPr>
              <a:spLocks noChangeArrowheads="1"/>
            </p:cNvSpPr>
            <p:nvPr/>
          </p:nvSpPr>
          <p:spPr bwMode="auto">
            <a:xfrm>
              <a:off x="4366" y="2751"/>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8" name="Oval 192"/>
            <p:cNvSpPr>
              <a:spLocks noChangeArrowheads="1"/>
            </p:cNvSpPr>
            <p:nvPr/>
          </p:nvSpPr>
          <p:spPr bwMode="auto">
            <a:xfrm>
              <a:off x="3962" y="267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9" name="Oval 193"/>
            <p:cNvSpPr>
              <a:spLocks noChangeArrowheads="1"/>
            </p:cNvSpPr>
            <p:nvPr/>
          </p:nvSpPr>
          <p:spPr bwMode="auto">
            <a:xfrm>
              <a:off x="4109" y="259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40" name="Oval 194"/>
            <p:cNvSpPr>
              <a:spLocks noChangeArrowheads="1"/>
            </p:cNvSpPr>
            <p:nvPr/>
          </p:nvSpPr>
          <p:spPr bwMode="auto">
            <a:xfrm>
              <a:off x="4219" y="278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41" name="Oval 195"/>
            <p:cNvSpPr>
              <a:spLocks noChangeArrowheads="1"/>
            </p:cNvSpPr>
            <p:nvPr/>
          </p:nvSpPr>
          <p:spPr bwMode="auto">
            <a:xfrm>
              <a:off x="4072" y="267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grpSp>
      <p:grpSp>
        <p:nvGrpSpPr>
          <p:cNvPr id="742" name="组合 494"/>
          <p:cNvGrpSpPr>
            <a:grpSpLocks/>
          </p:cNvGrpSpPr>
          <p:nvPr/>
        </p:nvGrpSpPr>
        <p:grpSpPr bwMode="auto">
          <a:xfrm>
            <a:off x="3482288" y="1804032"/>
            <a:ext cx="1394045" cy="1313120"/>
            <a:chOff x="1122363" y="2720975"/>
            <a:chExt cx="3349625" cy="3214688"/>
          </a:xfrm>
        </p:grpSpPr>
        <p:sp>
          <p:nvSpPr>
            <p:cNvPr id="743" name="AutoShape 2"/>
            <p:cNvSpPr>
              <a:spLocks noChangeArrowheads="1"/>
            </p:cNvSpPr>
            <p:nvPr/>
          </p:nvSpPr>
          <p:spPr bwMode="auto">
            <a:xfrm rot="10800000">
              <a:off x="1122363" y="4108450"/>
              <a:ext cx="541337" cy="4254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44" name="AutoShape 3"/>
            <p:cNvSpPr>
              <a:spLocks noChangeArrowheads="1"/>
            </p:cNvSpPr>
            <p:nvPr/>
          </p:nvSpPr>
          <p:spPr bwMode="auto">
            <a:xfrm rot="-5400000">
              <a:off x="2520157" y="2777331"/>
              <a:ext cx="539750" cy="4270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grpSp>
          <p:nvGrpSpPr>
            <p:cNvPr id="745" name="Group 4"/>
            <p:cNvGrpSpPr>
              <a:grpSpLocks/>
            </p:cNvGrpSpPr>
            <p:nvPr/>
          </p:nvGrpSpPr>
          <p:grpSpPr bwMode="auto">
            <a:xfrm>
              <a:off x="1249364" y="2846391"/>
              <a:ext cx="3222626" cy="3089277"/>
              <a:chOff x="787" y="1793"/>
              <a:chExt cx="2030" cy="1946"/>
            </a:xfrm>
          </p:grpSpPr>
          <p:sp>
            <p:nvSpPr>
              <p:cNvPr id="746" name="Oval 5"/>
              <p:cNvSpPr>
                <a:spLocks noChangeArrowheads="1"/>
              </p:cNvSpPr>
              <p:nvPr/>
            </p:nvSpPr>
            <p:spPr bwMode="auto">
              <a:xfrm>
                <a:off x="1066" y="2071"/>
                <a:ext cx="1393" cy="1350"/>
              </a:xfrm>
              <a:prstGeom prst="ellipse">
                <a:avLst/>
              </a:prstGeom>
              <a:solidFill>
                <a:srgbClr val="D7AFFF">
                  <a:alpha val="8117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47" name="Oval 6"/>
              <p:cNvSpPr>
                <a:spLocks noChangeArrowheads="1"/>
              </p:cNvSpPr>
              <p:nvPr/>
            </p:nvSpPr>
            <p:spPr bwMode="auto">
              <a:xfrm>
                <a:off x="1185" y="2190"/>
                <a:ext cx="1155" cy="1112"/>
              </a:xfrm>
              <a:prstGeom prst="ellipse">
                <a:avLst/>
              </a:pr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48" name="Oval 7"/>
              <p:cNvSpPr>
                <a:spLocks noChangeArrowheads="1"/>
              </p:cNvSpPr>
              <p:nvPr/>
            </p:nvSpPr>
            <p:spPr bwMode="auto">
              <a:xfrm>
                <a:off x="1902" y="2906"/>
                <a:ext cx="79"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49" name="Oval 8"/>
              <p:cNvSpPr>
                <a:spLocks noChangeArrowheads="1"/>
              </p:cNvSpPr>
              <p:nvPr/>
            </p:nvSpPr>
            <p:spPr bwMode="auto">
              <a:xfrm>
                <a:off x="1385" y="3064"/>
                <a:ext cx="79"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50" name="Oval 9"/>
              <p:cNvSpPr>
                <a:spLocks noChangeArrowheads="1"/>
              </p:cNvSpPr>
              <p:nvPr/>
            </p:nvSpPr>
            <p:spPr bwMode="auto">
              <a:xfrm>
                <a:off x="1385" y="2349"/>
                <a:ext cx="79" cy="79"/>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51" name="Oval 10"/>
              <p:cNvSpPr>
                <a:spLocks noChangeArrowheads="1"/>
              </p:cNvSpPr>
              <p:nvPr/>
            </p:nvSpPr>
            <p:spPr bwMode="auto">
              <a:xfrm>
                <a:off x="1305" y="2984"/>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52" name="Oval 11"/>
              <p:cNvSpPr>
                <a:spLocks noChangeArrowheads="1"/>
              </p:cNvSpPr>
              <p:nvPr/>
            </p:nvSpPr>
            <p:spPr bwMode="auto">
              <a:xfrm>
                <a:off x="1583" y="3025"/>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53" name="Oval 12"/>
              <p:cNvSpPr>
                <a:spLocks noChangeArrowheads="1"/>
              </p:cNvSpPr>
              <p:nvPr/>
            </p:nvSpPr>
            <p:spPr bwMode="auto">
              <a:xfrm>
                <a:off x="1264" y="2547"/>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54" name="Oval 13"/>
              <p:cNvSpPr>
                <a:spLocks noChangeArrowheads="1"/>
              </p:cNvSpPr>
              <p:nvPr/>
            </p:nvSpPr>
            <p:spPr bwMode="auto">
              <a:xfrm>
                <a:off x="1305" y="2428"/>
                <a:ext cx="80" cy="80"/>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55" name="Oval 14"/>
              <p:cNvSpPr>
                <a:spLocks noChangeArrowheads="1"/>
              </p:cNvSpPr>
              <p:nvPr/>
            </p:nvSpPr>
            <p:spPr bwMode="auto">
              <a:xfrm>
                <a:off x="1464" y="2270"/>
                <a:ext cx="79" cy="80"/>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56" name="Oval 15"/>
              <p:cNvSpPr>
                <a:spLocks noChangeArrowheads="1"/>
              </p:cNvSpPr>
              <p:nvPr/>
            </p:nvSpPr>
            <p:spPr bwMode="auto">
              <a:xfrm>
                <a:off x="1822" y="2230"/>
                <a:ext cx="80" cy="79"/>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57" name="Oval 16"/>
              <p:cNvSpPr>
                <a:spLocks noChangeArrowheads="1"/>
              </p:cNvSpPr>
              <p:nvPr/>
            </p:nvSpPr>
            <p:spPr bwMode="auto">
              <a:xfrm>
                <a:off x="1942" y="2270"/>
                <a:ext cx="80" cy="80"/>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58" name="Oval 17"/>
              <p:cNvSpPr>
                <a:spLocks noChangeArrowheads="1"/>
              </p:cNvSpPr>
              <p:nvPr/>
            </p:nvSpPr>
            <p:spPr bwMode="auto">
              <a:xfrm>
                <a:off x="1702" y="2190"/>
                <a:ext cx="80" cy="80"/>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59" name="Oval 18"/>
              <p:cNvSpPr>
                <a:spLocks noChangeArrowheads="1"/>
              </p:cNvSpPr>
              <p:nvPr/>
            </p:nvSpPr>
            <p:spPr bwMode="auto">
              <a:xfrm>
                <a:off x="2021" y="2349"/>
                <a:ext cx="80" cy="79"/>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60" name="Oval 19"/>
              <p:cNvSpPr>
                <a:spLocks noChangeArrowheads="1"/>
              </p:cNvSpPr>
              <p:nvPr/>
            </p:nvSpPr>
            <p:spPr bwMode="auto">
              <a:xfrm>
                <a:off x="2101" y="2428"/>
                <a:ext cx="80" cy="80"/>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61" name="Oval 20"/>
              <p:cNvSpPr>
                <a:spLocks noChangeArrowheads="1"/>
              </p:cNvSpPr>
              <p:nvPr/>
            </p:nvSpPr>
            <p:spPr bwMode="auto">
              <a:xfrm>
                <a:off x="2220" y="2588"/>
                <a:ext cx="80" cy="79"/>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62" name="Oval 21"/>
              <p:cNvSpPr>
                <a:spLocks noChangeArrowheads="1"/>
              </p:cNvSpPr>
              <p:nvPr/>
            </p:nvSpPr>
            <p:spPr bwMode="auto">
              <a:xfrm>
                <a:off x="1424" y="2508"/>
                <a:ext cx="80" cy="80"/>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63" name="Oval 22"/>
              <p:cNvSpPr>
                <a:spLocks noChangeArrowheads="1"/>
              </p:cNvSpPr>
              <p:nvPr/>
            </p:nvSpPr>
            <p:spPr bwMode="auto">
              <a:xfrm>
                <a:off x="1504" y="3144"/>
                <a:ext cx="80" cy="79"/>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64" name="Oval 23"/>
              <p:cNvSpPr>
                <a:spLocks noChangeArrowheads="1"/>
              </p:cNvSpPr>
              <p:nvPr/>
            </p:nvSpPr>
            <p:spPr bwMode="auto">
              <a:xfrm>
                <a:off x="1623" y="3183"/>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65" name="Oval 24"/>
              <p:cNvSpPr>
                <a:spLocks noChangeArrowheads="1"/>
              </p:cNvSpPr>
              <p:nvPr/>
            </p:nvSpPr>
            <p:spPr bwMode="auto">
              <a:xfrm>
                <a:off x="1702" y="3025"/>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66" name="Oval 25"/>
              <p:cNvSpPr>
                <a:spLocks noChangeArrowheads="1"/>
              </p:cNvSpPr>
              <p:nvPr/>
            </p:nvSpPr>
            <p:spPr bwMode="auto">
              <a:xfrm>
                <a:off x="1385" y="2865"/>
                <a:ext cx="79"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67" name="Oval 26"/>
              <p:cNvSpPr>
                <a:spLocks noChangeArrowheads="1"/>
              </p:cNvSpPr>
              <p:nvPr/>
            </p:nvSpPr>
            <p:spPr bwMode="auto">
              <a:xfrm>
                <a:off x="1305" y="274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68" name="Oval 27"/>
              <p:cNvSpPr>
                <a:spLocks noChangeArrowheads="1"/>
              </p:cNvSpPr>
              <p:nvPr/>
            </p:nvSpPr>
            <p:spPr bwMode="auto">
              <a:xfrm>
                <a:off x="1225" y="2667"/>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69" name="Oval 28"/>
              <p:cNvSpPr>
                <a:spLocks noChangeArrowheads="1"/>
              </p:cNvSpPr>
              <p:nvPr/>
            </p:nvSpPr>
            <p:spPr bwMode="auto">
              <a:xfrm>
                <a:off x="1583" y="2508"/>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0" name="Oval 29"/>
              <p:cNvSpPr>
                <a:spLocks noChangeArrowheads="1"/>
              </p:cNvSpPr>
              <p:nvPr/>
            </p:nvSpPr>
            <p:spPr bwMode="auto">
              <a:xfrm>
                <a:off x="1822" y="3025"/>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1" name="Oval 30"/>
              <p:cNvSpPr>
                <a:spLocks noChangeArrowheads="1"/>
              </p:cNvSpPr>
              <p:nvPr/>
            </p:nvSpPr>
            <p:spPr bwMode="auto">
              <a:xfrm>
                <a:off x="1504" y="282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2" name="Oval 31"/>
              <p:cNvSpPr>
                <a:spLocks noChangeArrowheads="1"/>
              </p:cNvSpPr>
              <p:nvPr/>
            </p:nvSpPr>
            <p:spPr bwMode="auto">
              <a:xfrm>
                <a:off x="1623" y="274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3" name="Oval 32"/>
              <p:cNvSpPr>
                <a:spLocks noChangeArrowheads="1"/>
              </p:cNvSpPr>
              <p:nvPr/>
            </p:nvSpPr>
            <p:spPr bwMode="auto">
              <a:xfrm>
                <a:off x="1782" y="3183"/>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4" name="Oval 33"/>
              <p:cNvSpPr>
                <a:spLocks noChangeArrowheads="1"/>
              </p:cNvSpPr>
              <p:nvPr/>
            </p:nvSpPr>
            <p:spPr bwMode="auto">
              <a:xfrm>
                <a:off x="1902" y="2428"/>
                <a:ext cx="79"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5" name="Oval 34"/>
              <p:cNvSpPr>
                <a:spLocks noChangeArrowheads="1"/>
              </p:cNvSpPr>
              <p:nvPr/>
            </p:nvSpPr>
            <p:spPr bwMode="auto">
              <a:xfrm>
                <a:off x="1583" y="2230"/>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6" name="Oval 35"/>
              <p:cNvSpPr>
                <a:spLocks noChangeArrowheads="1"/>
              </p:cNvSpPr>
              <p:nvPr/>
            </p:nvSpPr>
            <p:spPr bwMode="auto">
              <a:xfrm>
                <a:off x="1543" y="2389"/>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7" name="Oval 36"/>
              <p:cNvSpPr>
                <a:spLocks noChangeArrowheads="1"/>
              </p:cNvSpPr>
              <p:nvPr/>
            </p:nvSpPr>
            <p:spPr bwMode="auto">
              <a:xfrm>
                <a:off x="1782" y="2389"/>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8" name="Oval 37"/>
              <p:cNvSpPr>
                <a:spLocks noChangeArrowheads="1"/>
              </p:cNvSpPr>
              <p:nvPr/>
            </p:nvSpPr>
            <p:spPr bwMode="auto">
              <a:xfrm>
                <a:off x="1385" y="2667"/>
                <a:ext cx="79"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9" name="Oval 38"/>
              <p:cNvSpPr>
                <a:spLocks noChangeArrowheads="1"/>
              </p:cNvSpPr>
              <p:nvPr/>
            </p:nvSpPr>
            <p:spPr bwMode="auto">
              <a:xfrm>
                <a:off x="1663" y="2349"/>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0" name="Oval 39"/>
              <p:cNvSpPr>
                <a:spLocks noChangeArrowheads="1"/>
              </p:cNvSpPr>
              <p:nvPr/>
            </p:nvSpPr>
            <p:spPr bwMode="auto">
              <a:xfrm>
                <a:off x="1981" y="2508"/>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1" name="Oval 40"/>
              <p:cNvSpPr>
                <a:spLocks noChangeArrowheads="1"/>
              </p:cNvSpPr>
              <p:nvPr/>
            </p:nvSpPr>
            <p:spPr bwMode="auto">
              <a:xfrm>
                <a:off x="1743" y="274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2" name="Oval 41"/>
              <p:cNvSpPr>
                <a:spLocks noChangeArrowheads="1"/>
              </p:cNvSpPr>
              <p:nvPr/>
            </p:nvSpPr>
            <p:spPr bwMode="auto">
              <a:xfrm>
                <a:off x="1623" y="2906"/>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3" name="Oval 42"/>
              <p:cNvSpPr>
                <a:spLocks noChangeArrowheads="1"/>
              </p:cNvSpPr>
              <p:nvPr/>
            </p:nvSpPr>
            <p:spPr bwMode="auto">
              <a:xfrm>
                <a:off x="1981" y="2984"/>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4" name="Oval 43"/>
              <p:cNvSpPr>
                <a:spLocks noChangeArrowheads="1"/>
              </p:cNvSpPr>
              <p:nvPr/>
            </p:nvSpPr>
            <p:spPr bwMode="auto">
              <a:xfrm>
                <a:off x="2021" y="282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5" name="Oval 44"/>
              <p:cNvSpPr>
                <a:spLocks noChangeArrowheads="1"/>
              </p:cNvSpPr>
              <p:nvPr/>
            </p:nvSpPr>
            <p:spPr bwMode="auto">
              <a:xfrm>
                <a:off x="1504" y="2667"/>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6" name="Oval 45"/>
              <p:cNvSpPr>
                <a:spLocks noChangeArrowheads="1"/>
              </p:cNvSpPr>
              <p:nvPr/>
            </p:nvSpPr>
            <p:spPr bwMode="auto">
              <a:xfrm>
                <a:off x="2220" y="2707"/>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7" name="Oval 46"/>
              <p:cNvSpPr>
                <a:spLocks noChangeArrowheads="1"/>
              </p:cNvSpPr>
              <p:nvPr/>
            </p:nvSpPr>
            <p:spPr bwMode="auto">
              <a:xfrm>
                <a:off x="2181" y="2508"/>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8" name="Oval 47"/>
              <p:cNvSpPr>
                <a:spLocks noChangeArrowheads="1"/>
              </p:cNvSpPr>
              <p:nvPr/>
            </p:nvSpPr>
            <p:spPr bwMode="auto">
              <a:xfrm>
                <a:off x="1743" y="2508"/>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9" name="Oval 48"/>
              <p:cNvSpPr>
                <a:spLocks noChangeArrowheads="1"/>
              </p:cNvSpPr>
              <p:nvPr/>
            </p:nvSpPr>
            <p:spPr bwMode="auto">
              <a:xfrm>
                <a:off x="2181" y="2945"/>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0" name="Oval 49"/>
              <p:cNvSpPr>
                <a:spLocks noChangeArrowheads="1"/>
              </p:cNvSpPr>
              <p:nvPr/>
            </p:nvSpPr>
            <p:spPr bwMode="auto">
              <a:xfrm>
                <a:off x="1981" y="2667"/>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1" name="Oval 50"/>
              <p:cNvSpPr>
                <a:spLocks noChangeArrowheads="1"/>
              </p:cNvSpPr>
              <p:nvPr/>
            </p:nvSpPr>
            <p:spPr bwMode="auto">
              <a:xfrm>
                <a:off x="1663" y="2627"/>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2" name="Oval 51"/>
              <p:cNvSpPr>
                <a:spLocks noChangeArrowheads="1"/>
              </p:cNvSpPr>
              <p:nvPr/>
            </p:nvSpPr>
            <p:spPr bwMode="auto">
              <a:xfrm>
                <a:off x="2061" y="3064"/>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3" name="Oval 52"/>
              <p:cNvSpPr>
                <a:spLocks noChangeArrowheads="1"/>
              </p:cNvSpPr>
              <p:nvPr/>
            </p:nvSpPr>
            <p:spPr bwMode="auto">
              <a:xfrm>
                <a:off x="2220" y="282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4" name="Oval 53"/>
              <p:cNvSpPr>
                <a:spLocks noChangeArrowheads="1"/>
              </p:cNvSpPr>
              <p:nvPr/>
            </p:nvSpPr>
            <p:spPr bwMode="auto">
              <a:xfrm>
                <a:off x="2140" y="274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5" name="Oval 54"/>
              <p:cNvSpPr>
                <a:spLocks noChangeArrowheads="1"/>
              </p:cNvSpPr>
              <p:nvPr/>
            </p:nvSpPr>
            <p:spPr bwMode="auto">
              <a:xfrm>
                <a:off x="1822" y="2627"/>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6" name="Oval 55"/>
              <p:cNvSpPr>
                <a:spLocks noChangeArrowheads="1"/>
              </p:cNvSpPr>
              <p:nvPr/>
            </p:nvSpPr>
            <p:spPr bwMode="auto">
              <a:xfrm>
                <a:off x="1782" y="2865"/>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7" name="Oval 56"/>
              <p:cNvSpPr>
                <a:spLocks noChangeArrowheads="1"/>
              </p:cNvSpPr>
              <p:nvPr/>
            </p:nvSpPr>
            <p:spPr bwMode="auto">
              <a:xfrm>
                <a:off x="2101" y="2627"/>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8" name="Oval 57"/>
              <p:cNvSpPr>
                <a:spLocks noChangeArrowheads="1"/>
              </p:cNvSpPr>
              <p:nvPr/>
            </p:nvSpPr>
            <p:spPr bwMode="auto">
              <a:xfrm>
                <a:off x="1942" y="3144"/>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9" name="Oval 58"/>
              <p:cNvSpPr>
                <a:spLocks noChangeArrowheads="1"/>
              </p:cNvSpPr>
              <p:nvPr/>
            </p:nvSpPr>
            <p:spPr bwMode="auto">
              <a:xfrm>
                <a:off x="1902" y="2746"/>
                <a:ext cx="79"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0" name="Oval 59"/>
              <p:cNvSpPr>
                <a:spLocks noChangeArrowheads="1"/>
              </p:cNvSpPr>
              <p:nvPr/>
            </p:nvSpPr>
            <p:spPr bwMode="auto">
              <a:xfrm>
                <a:off x="2260" y="2389"/>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1" name="Oval 60"/>
              <p:cNvSpPr>
                <a:spLocks noChangeArrowheads="1"/>
              </p:cNvSpPr>
              <p:nvPr/>
            </p:nvSpPr>
            <p:spPr bwMode="auto">
              <a:xfrm>
                <a:off x="2140" y="2270"/>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2" name="Oval 61"/>
              <p:cNvSpPr>
                <a:spLocks noChangeArrowheads="1"/>
              </p:cNvSpPr>
              <p:nvPr/>
            </p:nvSpPr>
            <p:spPr bwMode="auto">
              <a:xfrm>
                <a:off x="2061" y="2190"/>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3" name="Oval 62"/>
              <p:cNvSpPr>
                <a:spLocks noChangeArrowheads="1"/>
              </p:cNvSpPr>
              <p:nvPr/>
            </p:nvSpPr>
            <p:spPr bwMode="auto">
              <a:xfrm>
                <a:off x="2340" y="2547"/>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4" name="Oval 63"/>
              <p:cNvSpPr>
                <a:spLocks noChangeArrowheads="1"/>
              </p:cNvSpPr>
              <p:nvPr/>
            </p:nvSpPr>
            <p:spPr bwMode="auto">
              <a:xfrm>
                <a:off x="2340" y="2707"/>
                <a:ext cx="79"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5" name="Oval 64"/>
              <p:cNvSpPr>
                <a:spLocks noChangeArrowheads="1"/>
              </p:cNvSpPr>
              <p:nvPr/>
            </p:nvSpPr>
            <p:spPr bwMode="auto">
              <a:xfrm>
                <a:off x="2340" y="2826"/>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6" name="Oval 65"/>
              <p:cNvSpPr>
                <a:spLocks noChangeArrowheads="1"/>
              </p:cNvSpPr>
              <p:nvPr/>
            </p:nvSpPr>
            <p:spPr bwMode="auto">
              <a:xfrm>
                <a:off x="2260" y="3064"/>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7" name="Oval 66"/>
              <p:cNvSpPr>
                <a:spLocks noChangeArrowheads="1"/>
              </p:cNvSpPr>
              <p:nvPr/>
            </p:nvSpPr>
            <p:spPr bwMode="auto">
              <a:xfrm>
                <a:off x="1225" y="3103"/>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8" name="Oval 67"/>
              <p:cNvSpPr>
                <a:spLocks noChangeArrowheads="1"/>
              </p:cNvSpPr>
              <p:nvPr/>
            </p:nvSpPr>
            <p:spPr bwMode="auto">
              <a:xfrm>
                <a:off x="1145" y="2984"/>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9" name="Oval 68"/>
              <p:cNvSpPr>
                <a:spLocks noChangeArrowheads="1"/>
              </p:cNvSpPr>
              <p:nvPr/>
            </p:nvSpPr>
            <p:spPr bwMode="auto">
              <a:xfrm>
                <a:off x="1105" y="2865"/>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0" name="Oval 69"/>
              <p:cNvSpPr>
                <a:spLocks noChangeArrowheads="1"/>
              </p:cNvSpPr>
              <p:nvPr/>
            </p:nvSpPr>
            <p:spPr bwMode="auto">
              <a:xfrm>
                <a:off x="1902" y="2151"/>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1" name="Oval 70"/>
              <p:cNvSpPr>
                <a:spLocks noChangeArrowheads="1"/>
              </p:cNvSpPr>
              <p:nvPr/>
            </p:nvSpPr>
            <p:spPr bwMode="auto">
              <a:xfrm>
                <a:off x="1105" y="2746"/>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2" name="Oval 71"/>
              <p:cNvSpPr>
                <a:spLocks noChangeArrowheads="1"/>
              </p:cNvSpPr>
              <p:nvPr/>
            </p:nvSpPr>
            <p:spPr bwMode="auto">
              <a:xfrm>
                <a:off x="1105" y="2627"/>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3" name="Oval 72"/>
              <p:cNvSpPr>
                <a:spLocks noChangeArrowheads="1"/>
              </p:cNvSpPr>
              <p:nvPr/>
            </p:nvSpPr>
            <p:spPr bwMode="auto">
              <a:xfrm>
                <a:off x="1145" y="2508"/>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4" name="Oval 73"/>
              <p:cNvSpPr>
                <a:spLocks noChangeArrowheads="1"/>
              </p:cNvSpPr>
              <p:nvPr/>
            </p:nvSpPr>
            <p:spPr bwMode="auto">
              <a:xfrm>
                <a:off x="1185" y="2389"/>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5" name="Oval 74"/>
              <p:cNvSpPr>
                <a:spLocks noChangeArrowheads="1"/>
              </p:cNvSpPr>
              <p:nvPr/>
            </p:nvSpPr>
            <p:spPr bwMode="auto">
              <a:xfrm>
                <a:off x="1264" y="2270"/>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6" name="Oval 75"/>
              <p:cNvSpPr>
                <a:spLocks noChangeArrowheads="1"/>
              </p:cNvSpPr>
              <p:nvPr/>
            </p:nvSpPr>
            <p:spPr bwMode="auto">
              <a:xfrm>
                <a:off x="1344" y="2190"/>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7" name="Oval 76"/>
              <p:cNvSpPr>
                <a:spLocks noChangeArrowheads="1"/>
              </p:cNvSpPr>
              <p:nvPr/>
            </p:nvSpPr>
            <p:spPr bwMode="auto">
              <a:xfrm>
                <a:off x="1464" y="2151"/>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8" name="Oval 77"/>
              <p:cNvSpPr>
                <a:spLocks noChangeArrowheads="1"/>
              </p:cNvSpPr>
              <p:nvPr/>
            </p:nvSpPr>
            <p:spPr bwMode="auto">
              <a:xfrm>
                <a:off x="1623" y="2111"/>
                <a:ext cx="80"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9" name="Oval 78"/>
              <p:cNvSpPr>
                <a:spLocks noChangeArrowheads="1"/>
              </p:cNvSpPr>
              <p:nvPr/>
            </p:nvSpPr>
            <p:spPr bwMode="auto">
              <a:xfrm>
                <a:off x="1782" y="2111"/>
                <a:ext cx="80" cy="79"/>
              </a:xfrm>
              <a:prstGeom prst="ellipse">
                <a:avLst/>
              </a:prstGeom>
              <a:gradFill rotWithShape="1">
                <a:gsLst>
                  <a:gs pos="0">
                    <a:srgbClr val="990099"/>
                  </a:gs>
                  <a:gs pos="100000">
                    <a:srgbClr val="D7AFFF">
                      <a:alpha val="14000"/>
                    </a:srgbClr>
                  </a:gs>
                </a:gsLst>
                <a:path path="shape">
                  <a:fillToRect l="50000" t="50000" r="50000" b="50000"/>
                </a:path>
              </a:gra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20" name="AutoShape 79"/>
              <p:cNvSpPr>
                <a:spLocks noChangeArrowheads="1"/>
              </p:cNvSpPr>
              <p:nvPr/>
            </p:nvSpPr>
            <p:spPr bwMode="auto">
              <a:xfrm>
                <a:off x="2459" y="2588"/>
                <a:ext cx="358"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9 w 21600"/>
                  <a:gd name="T13" fmla="*/ 5400 h 21600"/>
                  <a:gd name="T14" fmla="*/ 1888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21" name="AutoShape 80"/>
              <p:cNvSpPr>
                <a:spLocks noChangeArrowheads="1"/>
              </p:cNvSpPr>
              <p:nvPr/>
            </p:nvSpPr>
            <p:spPr bwMode="auto">
              <a:xfrm rot="-2095551">
                <a:off x="2340" y="2151"/>
                <a:ext cx="351"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5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22" name="AutoShape 81"/>
              <p:cNvSpPr>
                <a:spLocks noChangeArrowheads="1"/>
              </p:cNvSpPr>
              <p:nvPr/>
            </p:nvSpPr>
            <p:spPr bwMode="auto">
              <a:xfrm rot="1775881">
                <a:off x="2379" y="3025"/>
                <a:ext cx="343"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1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23" name="AutoShape 82"/>
              <p:cNvSpPr>
                <a:spLocks noChangeArrowheads="1"/>
              </p:cNvSpPr>
              <p:nvPr/>
            </p:nvSpPr>
            <p:spPr bwMode="auto">
              <a:xfrm rot="9323005">
                <a:off x="787" y="2984"/>
                <a:ext cx="340"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868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24" name="AutoShape 83"/>
              <p:cNvSpPr>
                <a:spLocks noChangeArrowheads="1"/>
              </p:cNvSpPr>
              <p:nvPr/>
            </p:nvSpPr>
            <p:spPr bwMode="auto">
              <a:xfrm rot="5400000">
                <a:off x="1599" y="3445"/>
                <a:ext cx="318" cy="26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6 w 21600"/>
                  <a:gd name="T13" fmla="*/ 5380 h 21600"/>
                  <a:gd name="T14" fmla="*/ 18883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25" name="AutoShape 84"/>
              <p:cNvSpPr>
                <a:spLocks noChangeArrowheads="1"/>
              </p:cNvSpPr>
              <p:nvPr/>
            </p:nvSpPr>
            <p:spPr bwMode="auto">
              <a:xfrm rot="-7297549">
                <a:off x="1117" y="1900"/>
                <a:ext cx="326" cy="26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9 w 21600"/>
                  <a:gd name="T13" fmla="*/ 5380 h 21600"/>
                  <a:gd name="T14" fmla="*/ 18883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26" name="Oval 85"/>
              <p:cNvSpPr>
                <a:spLocks noChangeArrowheads="1"/>
              </p:cNvSpPr>
              <p:nvPr/>
            </p:nvSpPr>
            <p:spPr bwMode="auto">
              <a:xfrm>
                <a:off x="1464" y="2984"/>
                <a:ext cx="79"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27" name="Oval 86"/>
              <p:cNvSpPr>
                <a:spLocks noChangeArrowheads="1"/>
              </p:cNvSpPr>
              <p:nvPr/>
            </p:nvSpPr>
            <p:spPr bwMode="auto">
              <a:xfrm>
                <a:off x="1264" y="2865"/>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28" name="Oval 87"/>
              <p:cNvSpPr>
                <a:spLocks noChangeArrowheads="1"/>
              </p:cNvSpPr>
              <p:nvPr/>
            </p:nvSpPr>
            <p:spPr bwMode="auto">
              <a:xfrm>
                <a:off x="1305" y="3183"/>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29" name="Oval 88"/>
              <p:cNvSpPr>
                <a:spLocks noChangeArrowheads="1"/>
              </p:cNvSpPr>
              <p:nvPr/>
            </p:nvSpPr>
            <p:spPr bwMode="auto">
              <a:xfrm>
                <a:off x="1424" y="3263"/>
                <a:ext cx="80"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0" name="Oval 89"/>
              <p:cNvSpPr>
                <a:spLocks noChangeArrowheads="1"/>
              </p:cNvSpPr>
              <p:nvPr/>
            </p:nvSpPr>
            <p:spPr bwMode="auto">
              <a:xfrm>
                <a:off x="1543" y="3302"/>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1" name="Oval 90"/>
              <p:cNvSpPr>
                <a:spLocks noChangeArrowheads="1"/>
              </p:cNvSpPr>
              <p:nvPr/>
            </p:nvSpPr>
            <p:spPr bwMode="auto">
              <a:xfrm>
                <a:off x="1663" y="3342"/>
                <a:ext cx="80"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2" name="Oval 91"/>
              <p:cNvSpPr>
                <a:spLocks noChangeArrowheads="1"/>
              </p:cNvSpPr>
              <p:nvPr/>
            </p:nvSpPr>
            <p:spPr bwMode="auto">
              <a:xfrm>
                <a:off x="1782" y="3302"/>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3" name="Oval 92"/>
              <p:cNvSpPr>
                <a:spLocks noChangeArrowheads="1"/>
              </p:cNvSpPr>
              <p:nvPr/>
            </p:nvSpPr>
            <p:spPr bwMode="auto">
              <a:xfrm>
                <a:off x="1902" y="3302"/>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4" name="Oval 93"/>
              <p:cNvSpPr>
                <a:spLocks noChangeArrowheads="1"/>
              </p:cNvSpPr>
              <p:nvPr/>
            </p:nvSpPr>
            <p:spPr bwMode="auto">
              <a:xfrm>
                <a:off x="2140" y="3183"/>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5" name="Oval 94"/>
              <p:cNvSpPr>
                <a:spLocks noChangeArrowheads="1"/>
              </p:cNvSpPr>
              <p:nvPr/>
            </p:nvSpPr>
            <p:spPr bwMode="auto">
              <a:xfrm>
                <a:off x="2300" y="2945"/>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6" name="Oval 95"/>
              <p:cNvSpPr>
                <a:spLocks noChangeArrowheads="1"/>
              </p:cNvSpPr>
              <p:nvPr/>
            </p:nvSpPr>
            <p:spPr bwMode="auto">
              <a:xfrm>
                <a:off x="2021" y="3263"/>
                <a:ext cx="80"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7" name="AutoShape 96"/>
              <p:cNvSpPr>
                <a:spLocks noChangeArrowheads="1"/>
              </p:cNvSpPr>
              <p:nvPr/>
            </p:nvSpPr>
            <p:spPr bwMode="auto">
              <a:xfrm rot="-3739222">
                <a:off x="2021" y="1833"/>
                <a:ext cx="350" cy="26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4 w 21600"/>
                  <a:gd name="T13" fmla="*/ 5380 h 21600"/>
                  <a:gd name="T14" fmla="*/ 18885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38" name="AutoShape 97"/>
              <p:cNvSpPr>
                <a:spLocks noChangeArrowheads="1"/>
              </p:cNvSpPr>
              <p:nvPr/>
            </p:nvSpPr>
            <p:spPr bwMode="auto">
              <a:xfrm rot="-9262190">
                <a:off x="826" y="2190"/>
                <a:ext cx="327"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9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39" name="AutoShape 98"/>
              <p:cNvSpPr>
                <a:spLocks noChangeArrowheads="1"/>
              </p:cNvSpPr>
              <p:nvPr/>
            </p:nvSpPr>
            <p:spPr bwMode="auto">
              <a:xfrm rot="7753639">
                <a:off x="1070" y="3298"/>
                <a:ext cx="339" cy="26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7 w 21600"/>
                  <a:gd name="T13" fmla="*/ 5380 h 21600"/>
                  <a:gd name="T14" fmla="*/ 18924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40" name="AutoShape 99"/>
              <p:cNvSpPr>
                <a:spLocks noChangeArrowheads="1"/>
              </p:cNvSpPr>
              <p:nvPr/>
            </p:nvSpPr>
            <p:spPr bwMode="auto">
              <a:xfrm rot="3103542">
                <a:off x="2064" y="3339"/>
                <a:ext cx="342"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7 w 21600"/>
                  <a:gd name="T13" fmla="*/ 5400 h 21600"/>
                  <a:gd name="T14" fmla="*/ 1888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grpSp>
      </p:grpSp>
      <p:sp>
        <p:nvSpPr>
          <p:cNvPr id="841" name="矩形 609"/>
          <p:cNvSpPr>
            <a:spLocks noChangeArrowheads="1"/>
          </p:cNvSpPr>
          <p:nvPr/>
        </p:nvSpPr>
        <p:spPr bwMode="auto">
          <a:xfrm>
            <a:off x="3518367" y="1418895"/>
            <a:ext cx="2687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spcBef>
                <a:spcPct val="0"/>
              </a:spcBef>
              <a:spcAft>
                <a:spcPct val="0"/>
              </a:spcAft>
            </a:pPr>
            <a:r>
              <a:rPr lang="en-US" altLang="zh-CN" sz="1200" b="1" dirty="0">
                <a:solidFill>
                  <a:srgbClr val="2D2D8A"/>
                </a:solidFill>
                <a:ea typeface="SimSun" pitchFamily="2" charset="-122"/>
              </a:rPr>
              <a:t>Smaller surface area</a:t>
            </a:r>
            <a:r>
              <a:rPr lang="en-GB" sz="1200" b="1" baseline="30000" dirty="0">
                <a:solidFill>
                  <a:srgbClr val="444492"/>
                </a:solidFill>
              </a:rPr>
              <a:t>1,2</a:t>
            </a:r>
            <a:endParaRPr lang="zh-CN" altLang="en-US" sz="1200" dirty="0">
              <a:solidFill>
                <a:srgbClr val="444492"/>
              </a:solidFill>
              <a:ea typeface="SimSun" pitchFamily="2" charset="-122"/>
            </a:endParaRPr>
          </a:p>
        </p:txBody>
      </p:sp>
      <p:sp>
        <p:nvSpPr>
          <p:cNvPr id="842" name="Text Box 11"/>
          <p:cNvSpPr txBox="1">
            <a:spLocks noChangeArrowheads="1"/>
          </p:cNvSpPr>
          <p:nvPr/>
        </p:nvSpPr>
        <p:spPr bwMode="auto">
          <a:xfrm>
            <a:off x="5630016" y="1583440"/>
            <a:ext cx="689910" cy="26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sz="1100" b="1" dirty="0">
                <a:solidFill>
                  <a:srgbClr val="81B838"/>
                </a:solidFill>
                <a:ea typeface="ＭＳ Ｐゴシック" pitchFamily="34" charset="-128"/>
              </a:rPr>
              <a:t>Gla-300</a:t>
            </a:r>
            <a:endParaRPr lang="en-GB" sz="1100" dirty="0">
              <a:solidFill>
                <a:srgbClr val="81B838"/>
              </a:solidFill>
              <a:ea typeface="ＭＳ Ｐゴシック" pitchFamily="34" charset="-128"/>
            </a:endParaRPr>
          </a:p>
        </p:txBody>
      </p:sp>
      <p:sp>
        <p:nvSpPr>
          <p:cNvPr id="843" name="Text Box 13"/>
          <p:cNvSpPr txBox="1">
            <a:spLocks noChangeArrowheads="1"/>
          </p:cNvSpPr>
          <p:nvPr/>
        </p:nvSpPr>
        <p:spPr bwMode="auto">
          <a:xfrm>
            <a:off x="3340299" y="1584605"/>
            <a:ext cx="689910" cy="26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sz="1100" b="1" dirty="0">
                <a:solidFill>
                  <a:srgbClr val="0092D0"/>
                </a:solidFill>
                <a:ea typeface="ＭＳ Ｐゴシック" pitchFamily="34" charset="-128"/>
              </a:rPr>
              <a:t>Gla-100</a:t>
            </a:r>
            <a:endParaRPr lang="en-GB" sz="1100" b="1" baseline="30000" dirty="0">
              <a:solidFill>
                <a:srgbClr val="0092D0"/>
              </a:solidFill>
              <a:ea typeface="ＭＳ Ｐゴシック" pitchFamily="34" charset="-128"/>
            </a:endParaRPr>
          </a:p>
        </p:txBody>
      </p:sp>
      <p:sp>
        <p:nvSpPr>
          <p:cNvPr id="844" name="Text Placeholder 4"/>
          <p:cNvSpPr txBox="1">
            <a:spLocks/>
          </p:cNvSpPr>
          <p:nvPr/>
        </p:nvSpPr>
        <p:spPr>
          <a:xfrm>
            <a:off x="4742334" y="2984747"/>
            <a:ext cx="1438026" cy="135830"/>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dirty="0">
                <a:solidFill>
                  <a:srgbClr val="585856"/>
                </a:solidFill>
              </a:rPr>
              <a:t>For illustrative purposes only</a:t>
            </a:r>
            <a:r>
              <a:rPr lang="en-GB" baseline="30000" dirty="0">
                <a:solidFill>
                  <a:srgbClr val="585856"/>
                </a:solidFill>
              </a:rPr>
              <a:t>2</a:t>
            </a:r>
            <a:endParaRPr lang="en-US" baseline="30000" dirty="0">
              <a:solidFill>
                <a:srgbClr val="585856"/>
              </a:solidFill>
            </a:endParaRPr>
          </a:p>
        </p:txBody>
      </p:sp>
      <p:sp>
        <p:nvSpPr>
          <p:cNvPr id="217" name="Rounded Rectangle 216"/>
          <p:cNvSpPr/>
          <p:nvPr/>
        </p:nvSpPr>
        <p:spPr>
          <a:xfrm>
            <a:off x="1045998" y="1660320"/>
            <a:ext cx="1883297" cy="771748"/>
          </a:xfrm>
          <a:prstGeom prst="roundRect">
            <a:avLst/>
          </a:prstGeom>
          <a:solidFill>
            <a:srgbClr val="E6E6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rgbClr val="444492"/>
                </a:solidFill>
              </a:rPr>
              <a:t>More compact smaller</a:t>
            </a:r>
            <a:br>
              <a:rPr lang="en-GB" sz="1200" b="1" dirty="0">
                <a:solidFill>
                  <a:srgbClr val="444492"/>
                </a:solidFill>
              </a:rPr>
            </a:br>
            <a:r>
              <a:rPr lang="en-GB" sz="1200" b="1" dirty="0">
                <a:solidFill>
                  <a:srgbClr val="444492"/>
                </a:solidFill>
              </a:rPr>
              <a:t>SC depot with Gla-300</a:t>
            </a:r>
            <a:br>
              <a:rPr lang="en-GB" sz="1200" b="1" dirty="0">
                <a:solidFill>
                  <a:srgbClr val="444492"/>
                </a:solidFill>
              </a:rPr>
            </a:br>
            <a:r>
              <a:rPr lang="en-GB" sz="1200" b="1" dirty="0">
                <a:solidFill>
                  <a:srgbClr val="444492"/>
                </a:solidFill>
              </a:rPr>
              <a:t>vs Gla-100</a:t>
            </a:r>
            <a:r>
              <a:rPr lang="en-GB" sz="1200" b="1" baseline="30000" dirty="0">
                <a:solidFill>
                  <a:srgbClr val="444492"/>
                </a:solidFill>
              </a:rPr>
              <a:t>1,2</a:t>
            </a:r>
            <a:endParaRPr lang="en-GB" sz="1200" b="1" dirty="0">
              <a:solidFill>
                <a:srgbClr val="444492"/>
              </a:solidFill>
            </a:endParaRPr>
          </a:p>
        </p:txBody>
      </p:sp>
      <p:sp>
        <p:nvSpPr>
          <p:cNvPr id="218" name="Rounded Rectangle 217"/>
          <p:cNvSpPr/>
          <p:nvPr/>
        </p:nvSpPr>
        <p:spPr>
          <a:xfrm>
            <a:off x="2125625" y="3213214"/>
            <a:ext cx="2820973" cy="622398"/>
          </a:xfrm>
          <a:prstGeom prst="roundRect">
            <a:avLst/>
          </a:prstGeom>
          <a:solidFill>
            <a:srgbClr val="E6E6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rgbClr val="444492"/>
                </a:solidFill>
              </a:rPr>
              <a:t>Different absorption kinetics:  </a:t>
            </a:r>
          </a:p>
          <a:p>
            <a:pPr algn="ctr"/>
            <a:r>
              <a:rPr lang="en-GB" sz="1200" b="1" dirty="0">
                <a:solidFill>
                  <a:srgbClr val="444492"/>
                </a:solidFill>
              </a:rPr>
              <a:t>More gradual and slower release</a:t>
            </a:r>
            <a:r>
              <a:rPr lang="en-GB" sz="1200" b="1" baseline="30000" dirty="0">
                <a:solidFill>
                  <a:srgbClr val="444492"/>
                </a:solidFill>
              </a:rPr>
              <a:t>1-4</a:t>
            </a:r>
            <a:endParaRPr lang="en-GB" sz="1200" b="1" dirty="0">
              <a:solidFill>
                <a:srgbClr val="444492"/>
              </a:solidFill>
            </a:endParaRPr>
          </a:p>
        </p:txBody>
      </p:sp>
      <p:sp>
        <p:nvSpPr>
          <p:cNvPr id="219" name="Rounded Rectangle 218"/>
          <p:cNvSpPr/>
          <p:nvPr/>
        </p:nvSpPr>
        <p:spPr>
          <a:xfrm>
            <a:off x="5045455" y="3480325"/>
            <a:ext cx="3191762" cy="839116"/>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r>
              <a:rPr lang="en-GB" sz="1300" b="1" dirty="0">
                <a:solidFill>
                  <a:srgbClr val="FFFFFF"/>
                </a:solidFill>
              </a:rPr>
              <a:t>Gla-300 has a distinct PK/PD profile vs Gla-100: </a:t>
            </a:r>
            <a:br>
              <a:rPr lang="en-GB" sz="1300" b="1" dirty="0">
                <a:solidFill>
                  <a:srgbClr val="FFFFFF"/>
                </a:solidFill>
              </a:rPr>
            </a:br>
            <a:r>
              <a:rPr lang="en-GB" sz="1300" b="1" dirty="0">
                <a:solidFill>
                  <a:srgbClr val="FFFFFF"/>
                </a:solidFill>
              </a:rPr>
              <a:t>More stable, prolonged duration </a:t>
            </a:r>
            <a:br>
              <a:rPr lang="en-GB" sz="1300" b="1" dirty="0">
                <a:solidFill>
                  <a:srgbClr val="FFFFFF"/>
                </a:solidFill>
              </a:rPr>
            </a:br>
            <a:r>
              <a:rPr lang="en-GB" sz="1300" b="1" dirty="0">
                <a:solidFill>
                  <a:srgbClr val="FFFFFF"/>
                </a:solidFill>
              </a:rPr>
              <a:t>of action beyond 24 hours</a:t>
            </a:r>
            <a:r>
              <a:rPr lang="en-GB" sz="1300" b="1" baseline="30000" dirty="0">
                <a:solidFill>
                  <a:srgbClr val="FFFFFF"/>
                </a:solidFill>
              </a:rPr>
              <a:t>4</a:t>
            </a:r>
          </a:p>
        </p:txBody>
      </p:sp>
    </p:spTree>
    <p:extLst>
      <p:ext uri="{BB962C8B-B14F-4D97-AF65-F5344CB8AC3E}">
        <p14:creationId xmlns:p14="http://schemas.microsoft.com/office/powerpoint/2010/main" val="2479193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txBox="1">
            <a:spLocks noChangeArrowheads="1"/>
          </p:cNvSpPr>
          <p:nvPr/>
        </p:nvSpPr>
        <p:spPr bwMode="auto">
          <a:xfrm>
            <a:off x="6774037" y="893265"/>
            <a:ext cx="2369964" cy="307777"/>
          </a:xfrm>
          <a:prstGeom prst="rect">
            <a:avLst/>
          </a:prstGeom>
          <a:noFill/>
          <a:ln w="9525">
            <a:noFill/>
            <a:miter lim="800000"/>
            <a:headEnd/>
            <a:tailEnd/>
          </a:ln>
        </p:spPr>
        <p:txBody>
          <a:bodyPr wrap="square">
            <a:spAutoFit/>
          </a:bodyPr>
          <a:lstStyle/>
          <a:p>
            <a:pPr defTabSz="457200">
              <a:spcBef>
                <a:spcPct val="0"/>
              </a:spcBef>
            </a:pPr>
            <a:r>
              <a:rPr lang="en-US" sz="1400" b="1" i="1" dirty="0">
                <a:solidFill>
                  <a:prstClr val="white"/>
                </a:solidFill>
              </a:rPr>
              <a:t>Age 20 to 79 years old</a:t>
            </a:r>
          </a:p>
        </p:txBody>
      </p:sp>
      <p:sp>
        <p:nvSpPr>
          <p:cNvPr id="17" name="Title 1"/>
          <p:cNvSpPr>
            <a:spLocks noGrp="1"/>
          </p:cNvSpPr>
          <p:nvPr>
            <p:ph type="title"/>
          </p:nvPr>
        </p:nvSpPr>
        <p:spPr>
          <a:xfrm>
            <a:off x="228602" y="231911"/>
            <a:ext cx="8686800" cy="850915"/>
          </a:xfrm>
        </p:spPr>
        <p:txBody>
          <a:bodyPr/>
          <a:lstStyle/>
          <a:p>
            <a:r>
              <a:rPr lang="en-US" sz="3000" dirty="0">
                <a:solidFill>
                  <a:schemeClr val="bg2"/>
                </a:solidFill>
                <a:ea typeface="Calibri"/>
                <a:cs typeface="Times New Roman"/>
              </a:rPr>
              <a:t>Gla-300, in comparison to Gla-100, provides:</a:t>
            </a:r>
            <a:endParaRPr lang="en-US" sz="3000" dirty="0">
              <a:solidFill>
                <a:schemeClr val="bg2"/>
              </a:solidFill>
            </a:endParaRPr>
          </a:p>
        </p:txBody>
      </p:sp>
      <p:sp>
        <p:nvSpPr>
          <p:cNvPr id="3" name="Text Placeholder 2"/>
          <p:cNvSpPr>
            <a:spLocks noGrp="1"/>
          </p:cNvSpPr>
          <p:nvPr>
            <p:ph type="body" sz="quarter" idx="12"/>
          </p:nvPr>
        </p:nvSpPr>
        <p:spPr>
          <a:xfrm>
            <a:off x="228599" y="5650779"/>
            <a:ext cx="8773733" cy="609600"/>
          </a:xfrm>
        </p:spPr>
        <p:txBody>
          <a:bodyPr>
            <a:noAutofit/>
          </a:bodyPr>
          <a:lstStyle/>
          <a:p>
            <a:r>
              <a:rPr lang="da-DK" sz="700" dirty="0"/>
              <a:t/>
            </a:r>
            <a:br>
              <a:rPr lang="da-DK" sz="700" dirty="0"/>
            </a:br>
            <a:r>
              <a:rPr lang="da-DK" sz="700" dirty="0"/>
              <a:t>CV, cardiovascular; </a:t>
            </a:r>
            <a:r>
              <a:rPr lang="en-US" sz="700" dirty="0">
                <a:solidFill>
                  <a:srgbClr val="444492"/>
                </a:solidFill>
                <a:ea typeface="Calibri"/>
                <a:cs typeface="Times New Roman"/>
              </a:rPr>
              <a:t>HbA</a:t>
            </a:r>
            <a:r>
              <a:rPr lang="en-US" sz="700" baseline="-25000" dirty="0">
                <a:solidFill>
                  <a:srgbClr val="444492"/>
                </a:solidFill>
                <a:ea typeface="Calibri"/>
                <a:cs typeface="Times New Roman"/>
              </a:rPr>
              <a:t>1C</a:t>
            </a:r>
            <a:r>
              <a:rPr lang="en-US" sz="700" dirty="0">
                <a:solidFill>
                  <a:srgbClr val="444492"/>
                </a:solidFill>
                <a:ea typeface="Calibri"/>
                <a:cs typeface="Times New Roman"/>
              </a:rPr>
              <a:t>, </a:t>
            </a:r>
            <a:r>
              <a:rPr lang="en-GB" sz="700" dirty="0"/>
              <a:t>glycated </a:t>
            </a:r>
            <a:r>
              <a:rPr lang="en-US" sz="700" dirty="0">
                <a:solidFill>
                  <a:srgbClr val="444492"/>
                </a:solidFill>
                <a:ea typeface="Calibri"/>
                <a:cs typeface="Times New Roman"/>
              </a:rPr>
              <a:t>hemoglobin A</a:t>
            </a:r>
            <a:r>
              <a:rPr lang="en-US" sz="700" baseline="-25000" dirty="0">
                <a:solidFill>
                  <a:srgbClr val="444492"/>
                </a:solidFill>
                <a:ea typeface="Calibri"/>
                <a:cs typeface="Times New Roman"/>
              </a:rPr>
              <a:t>1C</a:t>
            </a:r>
            <a:r>
              <a:rPr lang="en-US" sz="700" dirty="0">
                <a:solidFill>
                  <a:srgbClr val="444492"/>
                </a:solidFill>
                <a:ea typeface="Calibri"/>
                <a:cs typeface="Times New Roman"/>
              </a:rPr>
              <a:t>; </a:t>
            </a:r>
            <a:r>
              <a:rPr lang="da-DK" sz="700" dirty="0"/>
              <a:t>PD, pharmacodynamic; PK, pharmacokinetic; SMPG, self-monitored plasma glucose; T1DM, type 1 diabetes mellitus; T2DM, type 2 diabetes mellitus</a:t>
            </a:r>
            <a:br>
              <a:rPr lang="da-DK" sz="700" dirty="0"/>
            </a:br>
            <a:r>
              <a:rPr lang="da-DK" sz="700" dirty="0"/>
              <a:t>1. </a:t>
            </a:r>
            <a:r>
              <a:rPr lang="pt-BR" sz="700" dirty="0"/>
              <a:t>Becker RH et al. Diabetes Care. 2015;38:637-43</a:t>
            </a:r>
            <a:r>
              <a:rPr lang="en-US" sz="700" dirty="0"/>
              <a:t>; 2. </a:t>
            </a:r>
            <a:r>
              <a:rPr lang="da-DK" sz="700" dirty="0"/>
              <a:t>Becker RH et al. </a:t>
            </a:r>
            <a:r>
              <a:rPr lang="pt-BR" sz="700" dirty="0"/>
              <a:t>Diabetes Obes Metab. 2015;17:261-7</a:t>
            </a:r>
            <a:r>
              <a:rPr lang="da-DK" sz="700" dirty="0"/>
              <a:t>; 3. </a:t>
            </a:r>
            <a:r>
              <a:rPr lang="en-GB" sz="700" dirty="0" err="1"/>
              <a:t>Bergenstal</a:t>
            </a:r>
            <a:r>
              <a:rPr lang="en-GB" sz="700" dirty="0"/>
              <a:t> RM et al. Diabetes </a:t>
            </a:r>
            <a:r>
              <a:rPr lang="en-GB" sz="700" dirty="0" err="1"/>
              <a:t>Technol</a:t>
            </a:r>
            <a:r>
              <a:rPr lang="en-GB" sz="700" dirty="0"/>
              <a:t> </a:t>
            </a:r>
            <a:r>
              <a:rPr lang="en-GB" sz="700" dirty="0" err="1"/>
              <a:t>Ther</a:t>
            </a:r>
            <a:r>
              <a:rPr lang="en-GB" sz="700" dirty="0"/>
              <a:t> 2015;17:A16–A17</a:t>
            </a:r>
            <a:r>
              <a:rPr lang="da-DK" sz="700" dirty="0"/>
              <a:t>;</a:t>
            </a:r>
            <a:br>
              <a:rPr lang="da-DK" sz="700" dirty="0"/>
            </a:br>
            <a:r>
              <a:rPr lang="da-DK" sz="700" dirty="0"/>
              <a:t>4. Riddle MC et al. Diabetes Care. 2014;37:2755-62; 5. Yki-Järvinen H et al. Diabetes Care. 2014;37:3235-43; 6. </a:t>
            </a:r>
            <a:r>
              <a:rPr lang="en-US" sz="700" dirty="0" err="1"/>
              <a:t>Bolli</a:t>
            </a:r>
            <a:r>
              <a:rPr lang="en-US" sz="700" dirty="0"/>
              <a:t> GB et al. Diabetes Obes Metab. 2015;17:386-94</a:t>
            </a:r>
            <a:r>
              <a:rPr lang="da-DK" sz="700" dirty="0"/>
              <a:t>;</a:t>
            </a:r>
            <a:br>
              <a:rPr lang="da-DK" sz="700" dirty="0"/>
            </a:br>
            <a:r>
              <a:rPr lang="da-DK" sz="700" dirty="0"/>
              <a:t>7. </a:t>
            </a:r>
            <a:r>
              <a:rPr lang="fr-FR" sz="700" dirty="0" err="1"/>
              <a:t>Terauchi</a:t>
            </a:r>
            <a:r>
              <a:rPr lang="fr-FR" sz="700" dirty="0"/>
              <a:t> Y et al. </a:t>
            </a:r>
            <a:r>
              <a:rPr lang="fr-FR" sz="700" dirty="0" err="1"/>
              <a:t>Diabetes</a:t>
            </a:r>
            <a:r>
              <a:rPr lang="fr-FR" sz="700" dirty="0"/>
              <a:t> </a:t>
            </a:r>
            <a:r>
              <a:rPr lang="fr-FR" sz="700" dirty="0" err="1"/>
              <a:t>Obes</a:t>
            </a:r>
            <a:r>
              <a:rPr lang="fr-FR" sz="700" dirty="0"/>
              <a:t> </a:t>
            </a:r>
            <a:r>
              <a:rPr lang="fr-FR" sz="700" dirty="0" err="1"/>
              <a:t>Metab</a:t>
            </a:r>
            <a:r>
              <a:rPr lang="fr-FR" sz="700" dirty="0"/>
              <a:t>.</a:t>
            </a:r>
            <a:r>
              <a:rPr lang="en-GB" sz="700" dirty="0"/>
              <a:t> 2016;18:366-74</a:t>
            </a:r>
            <a:r>
              <a:rPr lang="da-DK" sz="700" dirty="0"/>
              <a:t>; </a:t>
            </a:r>
            <a:r>
              <a:rPr lang="en-GB" sz="700" dirty="0"/>
              <a:t>8. </a:t>
            </a:r>
            <a:r>
              <a:rPr lang="en-GB" sz="700" dirty="0">
                <a:solidFill>
                  <a:schemeClr val="accent1"/>
                </a:solidFill>
              </a:rPr>
              <a:t>Home PD et al. Diabetes Care. </a:t>
            </a:r>
            <a:r>
              <a:rPr lang="fr-FR" sz="700" dirty="0"/>
              <a:t>2015;38:2217-25</a:t>
            </a:r>
            <a:r>
              <a:rPr lang="da-DK" sz="700" dirty="0"/>
              <a:t>; 9. </a:t>
            </a:r>
            <a:r>
              <a:rPr lang="en-US" sz="700" dirty="0" err="1"/>
              <a:t>Matsuhisa</a:t>
            </a:r>
            <a:r>
              <a:rPr lang="en-US" sz="700" dirty="0"/>
              <a:t> M</a:t>
            </a:r>
            <a:r>
              <a:rPr lang="fr-FR" sz="700" dirty="0"/>
              <a:t> et al. </a:t>
            </a:r>
            <a:r>
              <a:rPr lang="en-US" sz="700" dirty="0"/>
              <a:t>Diabetes </a:t>
            </a:r>
            <a:r>
              <a:rPr lang="en-US" sz="700" dirty="0" err="1"/>
              <a:t>Obes</a:t>
            </a:r>
            <a:r>
              <a:rPr lang="en-US" sz="700" dirty="0"/>
              <a:t> </a:t>
            </a:r>
            <a:r>
              <a:rPr lang="en-US" sz="700" dirty="0" err="1"/>
              <a:t>Metab</a:t>
            </a:r>
            <a:r>
              <a:rPr lang="en-US" sz="700" dirty="0"/>
              <a:t>.</a:t>
            </a:r>
            <a:r>
              <a:rPr lang="en-GB" sz="700" dirty="0"/>
              <a:t> 2016;18:375-83</a:t>
            </a:r>
            <a:r>
              <a:rPr lang="da-DK" sz="700" dirty="0"/>
              <a:t>;</a:t>
            </a:r>
            <a:br>
              <a:rPr lang="da-DK" sz="700" dirty="0"/>
            </a:br>
            <a:r>
              <a:rPr lang="da-DK" sz="700" dirty="0"/>
              <a:t>10. </a:t>
            </a:r>
            <a:r>
              <a:rPr lang="en-GB" sz="700" dirty="0"/>
              <a:t>Riddle M et al. Diabetes </a:t>
            </a:r>
            <a:r>
              <a:rPr lang="en-GB" sz="700" dirty="0" err="1"/>
              <a:t>Technol</a:t>
            </a:r>
            <a:r>
              <a:rPr lang="en-GB" sz="700" dirty="0"/>
              <a:t> </a:t>
            </a:r>
            <a:r>
              <a:rPr lang="en-GB" sz="700" dirty="0" err="1"/>
              <a:t>Ther</a:t>
            </a:r>
            <a:r>
              <a:rPr lang="en-GB" sz="700" dirty="0"/>
              <a:t>. 2016;18:252-7; </a:t>
            </a:r>
            <a:r>
              <a:rPr lang="da-DK" sz="700" dirty="0"/>
              <a:t>11. Steinstraesser A et al. Diabetes Obes Metab. 2014;16:873-6; 12. ORIGIN Trial Investigators. </a:t>
            </a:r>
            <a:r>
              <a:rPr lang="en-GB" sz="700" dirty="0"/>
              <a:t>N Engl J Med. 2012;367:319-28</a:t>
            </a:r>
            <a:endParaRPr lang="da-DK" sz="700" dirty="0"/>
          </a:p>
        </p:txBody>
      </p:sp>
      <p:sp>
        <p:nvSpPr>
          <p:cNvPr id="2" name="TextBox 1"/>
          <p:cNvSpPr txBox="1"/>
          <p:nvPr/>
        </p:nvSpPr>
        <p:spPr>
          <a:xfrm>
            <a:off x="6358759" y="-297793"/>
            <a:ext cx="184666" cy="369332"/>
          </a:xfrm>
          <a:prstGeom prst="rect">
            <a:avLst/>
          </a:prstGeom>
          <a:noFill/>
        </p:spPr>
        <p:txBody>
          <a:bodyPr wrap="none" rtlCol="0">
            <a:spAutoFit/>
          </a:bodyPr>
          <a:lstStyle/>
          <a:p>
            <a:endParaRPr lang="en-US" dirty="0">
              <a:solidFill>
                <a:srgbClr val="585856"/>
              </a:solidFill>
            </a:endParaRPr>
          </a:p>
        </p:txBody>
      </p:sp>
      <p:sp>
        <p:nvSpPr>
          <p:cNvPr id="7" name="Slide Number Placeholder 1"/>
          <p:cNvSpPr txBox="1">
            <a:spLocks/>
          </p:cNvSpPr>
          <p:nvPr/>
        </p:nvSpPr>
        <p:spPr>
          <a:xfrm>
            <a:off x="8742363" y="6189663"/>
            <a:ext cx="4016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92293E-955E-FA4A-ADE3-619116714F24}" type="slidenum">
              <a:rPr lang="en-GB" sz="1000" smtClean="0">
                <a:solidFill>
                  <a:prstClr val="white"/>
                </a:solidFill>
              </a:rPr>
              <a:pPr/>
              <a:t>36</a:t>
            </a:fld>
            <a:endParaRPr lang="en-GB" sz="1000" dirty="0">
              <a:solidFill>
                <a:prstClr val="white"/>
              </a:solidFill>
            </a:endParaRPr>
          </a:p>
        </p:txBody>
      </p:sp>
      <p:sp>
        <p:nvSpPr>
          <p:cNvPr id="9" name="Content Placeholder 1"/>
          <p:cNvSpPr txBox="1">
            <a:spLocks/>
          </p:cNvSpPr>
          <p:nvPr/>
        </p:nvSpPr>
        <p:spPr>
          <a:xfrm>
            <a:off x="243518" y="921330"/>
            <a:ext cx="8702078" cy="3976687"/>
          </a:xfrm>
          <a:prstGeom prst="rect">
            <a:avLst/>
          </a:prstGeom>
          <a:ln>
            <a:noFill/>
          </a:ln>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spcBef>
                <a:spcPts val="600"/>
              </a:spcBef>
              <a:spcAft>
                <a:spcPts val="600"/>
              </a:spcAft>
              <a:buClr>
                <a:srgbClr val="81B838"/>
              </a:buClr>
            </a:pPr>
            <a:r>
              <a:rPr lang="en-US" b="1" dirty="0">
                <a:solidFill>
                  <a:srgbClr val="596169"/>
                </a:solidFill>
                <a:ea typeface="Calibri"/>
                <a:cs typeface="Times New Roman"/>
              </a:rPr>
              <a:t>More constant and prolonged PK/PD profile</a:t>
            </a:r>
            <a:r>
              <a:rPr lang="en-US" dirty="0">
                <a:solidFill>
                  <a:srgbClr val="596169"/>
                </a:solidFill>
                <a:ea typeface="Calibri"/>
                <a:cs typeface="Times New Roman"/>
              </a:rPr>
              <a:t>, low glycemic variability and </a:t>
            </a:r>
            <a:r>
              <a:rPr lang="en-US" dirty="0" smtClean="0">
                <a:solidFill>
                  <a:srgbClr val="596169"/>
                </a:solidFill>
                <a:ea typeface="Calibri"/>
                <a:cs typeface="Times New Roman"/>
              </a:rPr>
              <a:t>stable blood </a:t>
            </a:r>
            <a:r>
              <a:rPr lang="en-US" dirty="0">
                <a:solidFill>
                  <a:srgbClr val="596169"/>
                </a:solidFill>
                <a:ea typeface="Calibri"/>
                <a:cs typeface="Times New Roman"/>
              </a:rPr>
              <a:t>glucose control beyond 24 hours</a:t>
            </a:r>
            <a:r>
              <a:rPr lang="en-US" baseline="30000" dirty="0">
                <a:solidFill>
                  <a:srgbClr val="596169"/>
                </a:solidFill>
                <a:ea typeface="Calibri"/>
                <a:cs typeface="Times New Roman"/>
              </a:rPr>
              <a:t>1-3</a:t>
            </a:r>
          </a:p>
          <a:p>
            <a:pPr marL="266700" indent="-266700">
              <a:spcBef>
                <a:spcPts val="0"/>
              </a:spcBef>
              <a:spcAft>
                <a:spcPts val="600"/>
              </a:spcAft>
              <a:buClr>
                <a:srgbClr val="81B838"/>
              </a:buClr>
            </a:pPr>
            <a:r>
              <a:rPr lang="en-US" b="1" dirty="0">
                <a:solidFill>
                  <a:srgbClr val="596169"/>
                </a:solidFill>
                <a:ea typeface="Calibri"/>
                <a:cs typeface="Times New Roman"/>
              </a:rPr>
              <a:t>Comparable HbA</a:t>
            </a:r>
            <a:r>
              <a:rPr lang="en-US" b="1" baseline="-25000" dirty="0">
                <a:solidFill>
                  <a:srgbClr val="596169"/>
                </a:solidFill>
                <a:ea typeface="Calibri"/>
                <a:cs typeface="Times New Roman"/>
              </a:rPr>
              <a:t>1C</a:t>
            </a:r>
            <a:r>
              <a:rPr lang="en-US" b="1" dirty="0">
                <a:solidFill>
                  <a:srgbClr val="596169"/>
                </a:solidFill>
                <a:ea typeface="Calibri"/>
                <a:cs typeface="Times New Roman"/>
              </a:rPr>
              <a:t> reduction </a:t>
            </a:r>
            <a:r>
              <a:rPr lang="en-US" baseline="30000" dirty="0" smtClean="0">
                <a:solidFill>
                  <a:srgbClr val="596169"/>
                </a:solidFill>
                <a:ea typeface="Calibri"/>
                <a:cs typeface="Times New Roman"/>
              </a:rPr>
              <a:t>4-9</a:t>
            </a:r>
            <a:endParaRPr lang="en-US" baseline="30000" dirty="0">
              <a:solidFill>
                <a:srgbClr val="596169"/>
              </a:solidFill>
              <a:ea typeface="Calibri"/>
              <a:cs typeface="Times New Roman"/>
            </a:endParaRPr>
          </a:p>
          <a:p>
            <a:pPr marL="266700" indent="-266700">
              <a:spcBef>
                <a:spcPts val="0"/>
              </a:spcBef>
              <a:spcAft>
                <a:spcPts val="600"/>
              </a:spcAft>
              <a:buClr>
                <a:srgbClr val="81B838"/>
              </a:buClr>
            </a:pPr>
            <a:r>
              <a:rPr lang="en-US" b="1" dirty="0">
                <a:solidFill>
                  <a:srgbClr val="596169"/>
                </a:solidFill>
                <a:ea typeface="Calibri"/>
                <a:cs typeface="Times New Roman"/>
              </a:rPr>
              <a:t>Lower risk </a:t>
            </a:r>
            <a:r>
              <a:rPr lang="en-US" dirty="0">
                <a:solidFill>
                  <a:srgbClr val="596169"/>
                </a:solidFill>
                <a:ea typeface="Calibri"/>
                <a:cs typeface="Times New Roman"/>
              </a:rPr>
              <a:t>of confirmed or </a:t>
            </a:r>
            <a:r>
              <a:rPr lang="en-US" dirty="0" smtClean="0">
                <a:solidFill>
                  <a:srgbClr val="596169"/>
                </a:solidFill>
                <a:ea typeface="Calibri"/>
                <a:cs typeface="Times New Roman"/>
              </a:rPr>
              <a:t>severe and </a:t>
            </a:r>
            <a:r>
              <a:rPr lang="en-US" dirty="0" smtClean="0">
                <a:solidFill>
                  <a:srgbClr val="596169"/>
                </a:solidFill>
                <a:ea typeface="Calibri"/>
                <a:cs typeface="Times New Roman"/>
              </a:rPr>
              <a:t>nocturnal </a:t>
            </a:r>
            <a:r>
              <a:rPr lang="en-US" b="1" dirty="0">
                <a:solidFill>
                  <a:srgbClr val="596169"/>
                </a:solidFill>
                <a:ea typeface="Calibri"/>
                <a:cs typeface="Times New Roman"/>
              </a:rPr>
              <a:t>hypoglycemia</a:t>
            </a:r>
            <a:r>
              <a:rPr lang="en-US" dirty="0">
                <a:solidFill>
                  <a:srgbClr val="596169"/>
                </a:solidFill>
                <a:ea typeface="Calibri"/>
                <a:cs typeface="Times New Roman"/>
              </a:rPr>
              <a:t> </a:t>
            </a:r>
            <a:r>
              <a:rPr lang="en-US" dirty="0" smtClean="0">
                <a:solidFill>
                  <a:srgbClr val="596169"/>
                </a:solidFill>
                <a:ea typeface="Calibri"/>
                <a:cs typeface="Times New Roman"/>
              </a:rPr>
              <a:t>in T2DM and T1DM</a:t>
            </a:r>
            <a:r>
              <a:rPr lang="en-US" baseline="30000" dirty="0" smtClean="0">
                <a:solidFill>
                  <a:srgbClr val="596169"/>
                </a:solidFill>
                <a:ea typeface="Calibri"/>
                <a:cs typeface="Times New Roman"/>
              </a:rPr>
              <a:t>4-9</a:t>
            </a:r>
            <a:endParaRPr lang="en-US" dirty="0">
              <a:solidFill>
                <a:srgbClr val="596169"/>
              </a:solidFill>
              <a:ea typeface="Calibri"/>
              <a:cs typeface="Times New Roman"/>
            </a:endParaRPr>
          </a:p>
          <a:p>
            <a:pPr marL="266700" indent="-266700">
              <a:spcBef>
                <a:spcPts val="0"/>
              </a:spcBef>
              <a:spcAft>
                <a:spcPts val="600"/>
              </a:spcAft>
              <a:buClr>
                <a:srgbClr val="81B838"/>
              </a:buClr>
            </a:pPr>
            <a:r>
              <a:rPr lang="en-US" b="1" dirty="0" smtClean="0">
                <a:solidFill>
                  <a:srgbClr val="596169"/>
                </a:solidFill>
                <a:ea typeface="Calibri"/>
                <a:cs typeface="Times New Roman"/>
              </a:rPr>
              <a:t>Flexibility </a:t>
            </a:r>
            <a:r>
              <a:rPr lang="en-US" b="1" dirty="0">
                <a:solidFill>
                  <a:srgbClr val="596169"/>
                </a:solidFill>
                <a:ea typeface="Calibri"/>
                <a:cs typeface="Times New Roman"/>
              </a:rPr>
              <a:t>to select </a:t>
            </a:r>
            <a:r>
              <a:rPr lang="en-US" dirty="0">
                <a:solidFill>
                  <a:srgbClr val="596169"/>
                </a:solidFill>
                <a:ea typeface="Calibri"/>
                <a:cs typeface="Times New Roman"/>
              </a:rPr>
              <a:t>the timing of injections to either am or pm dosing and </a:t>
            </a:r>
            <a:r>
              <a:rPr lang="en-US" dirty="0" smtClean="0">
                <a:solidFill>
                  <a:srgbClr val="596169"/>
                </a:solidFill>
                <a:ea typeface="Calibri"/>
                <a:cs typeface="Times New Roman"/>
              </a:rPr>
              <a:t>within </a:t>
            </a:r>
            <a:r>
              <a:rPr lang="en-US" b="1" dirty="0" smtClean="0">
                <a:solidFill>
                  <a:srgbClr val="596169"/>
                </a:solidFill>
                <a:ea typeface="Calibri"/>
                <a:cs typeface="Times New Roman"/>
              </a:rPr>
              <a:t>± </a:t>
            </a:r>
            <a:r>
              <a:rPr lang="en-US" b="1" dirty="0">
                <a:solidFill>
                  <a:srgbClr val="596169"/>
                </a:solidFill>
                <a:ea typeface="Calibri"/>
                <a:cs typeface="Times New Roman"/>
              </a:rPr>
              <a:t>3 hours </a:t>
            </a:r>
            <a:r>
              <a:rPr lang="en-US" dirty="0">
                <a:solidFill>
                  <a:srgbClr val="596169"/>
                </a:solidFill>
                <a:ea typeface="Calibri"/>
                <a:cs typeface="Times New Roman"/>
              </a:rPr>
              <a:t>window when needed</a:t>
            </a:r>
            <a:r>
              <a:rPr lang="en-US" baseline="30000" dirty="0">
                <a:solidFill>
                  <a:srgbClr val="596169"/>
                </a:solidFill>
                <a:ea typeface="Calibri"/>
                <a:cs typeface="Times New Roman"/>
              </a:rPr>
              <a:t>10</a:t>
            </a:r>
          </a:p>
          <a:p>
            <a:pPr marL="266700" indent="-266700">
              <a:spcBef>
                <a:spcPts val="0"/>
              </a:spcBef>
              <a:spcAft>
                <a:spcPts val="600"/>
              </a:spcAft>
              <a:buClr>
                <a:srgbClr val="81B838"/>
              </a:buClr>
            </a:pPr>
            <a:r>
              <a:rPr lang="en-US" b="1" dirty="0">
                <a:solidFill>
                  <a:srgbClr val="596169"/>
                </a:solidFill>
                <a:ea typeface="Calibri"/>
                <a:cs typeface="Times New Roman"/>
              </a:rPr>
              <a:t>Slightly lower </a:t>
            </a:r>
            <a:r>
              <a:rPr lang="en-US" b="1" dirty="0" smtClean="0">
                <a:solidFill>
                  <a:srgbClr val="596169"/>
                </a:solidFill>
                <a:ea typeface="Calibri"/>
                <a:cs typeface="Times New Roman"/>
              </a:rPr>
              <a:t>weight </a:t>
            </a:r>
            <a:r>
              <a:rPr lang="en-US" b="1" dirty="0">
                <a:solidFill>
                  <a:srgbClr val="596169"/>
                </a:solidFill>
                <a:ea typeface="Calibri"/>
                <a:cs typeface="Times New Roman"/>
              </a:rPr>
              <a:t>gain</a:t>
            </a:r>
            <a:r>
              <a:rPr lang="en-US" baseline="30000" dirty="0">
                <a:solidFill>
                  <a:srgbClr val="596169"/>
                </a:solidFill>
                <a:ea typeface="Calibri"/>
                <a:cs typeface="Times New Roman"/>
              </a:rPr>
              <a:t>4-9</a:t>
            </a:r>
            <a:endParaRPr lang="en-US" dirty="0">
              <a:solidFill>
                <a:srgbClr val="596169"/>
              </a:solidFill>
              <a:ea typeface="Calibri"/>
              <a:cs typeface="Times New Roman"/>
            </a:endParaRPr>
          </a:p>
          <a:p>
            <a:pPr marL="266700" indent="-266700">
              <a:spcBef>
                <a:spcPts val="0"/>
              </a:spcBef>
              <a:spcAft>
                <a:spcPts val="600"/>
              </a:spcAft>
              <a:buClr>
                <a:srgbClr val="81B838"/>
              </a:buClr>
            </a:pPr>
            <a:r>
              <a:rPr lang="en-US" b="1" dirty="0" smtClean="0">
                <a:solidFill>
                  <a:srgbClr val="596169"/>
                </a:solidFill>
                <a:ea typeface="Calibri"/>
                <a:cs typeface="Times New Roman"/>
              </a:rPr>
              <a:t>Similar </a:t>
            </a:r>
            <a:r>
              <a:rPr lang="en-US" b="1" dirty="0">
                <a:solidFill>
                  <a:srgbClr val="596169"/>
                </a:solidFill>
                <a:ea typeface="Calibri"/>
                <a:cs typeface="Times New Roman"/>
              </a:rPr>
              <a:t>overall safety </a:t>
            </a:r>
            <a:r>
              <a:rPr lang="en-US" dirty="0">
                <a:solidFill>
                  <a:srgbClr val="596169"/>
                </a:solidFill>
                <a:ea typeface="Calibri"/>
                <a:cs typeface="Times New Roman"/>
              </a:rPr>
              <a:t>and tolerability</a:t>
            </a:r>
            <a:r>
              <a:rPr lang="en-US" baseline="30000" dirty="0">
                <a:solidFill>
                  <a:srgbClr val="596169"/>
                </a:solidFill>
                <a:ea typeface="Calibri"/>
                <a:cs typeface="Times New Roman"/>
              </a:rPr>
              <a:t>4-9</a:t>
            </a:r>
            <a:r>
              <a:rPr lang="en-US" dirty="0">
                <a:solidFill>
                  <a:srgbClr val="596169"/>
                </a:solidFill>
                <a:ea typeface="Calibri"/>
                <a:cs typeface="Times New Roman"/>
              </a:rPr>
              <a:t>  </a:t>
            </a:r>
          </a:p>
          <a:p>
            <a:pPr marL="266700" indent="-266700">
              <a:spcBef>
                <a:spcPts val="0"/>
              </a:spcBef>
              <a:spcAft>
                <a:spcPts val="600"/>
              </a:spcAft>
              <a:buClr>
                <a:srgbClr val="81B838"/>
              </a:buClr>
            </a:pPr>
            <a:r>
              <a:rPr lang="en-US" dirty="0">
                <a:solidFill>
                  <a:srgbClr val="596169"/>
                </a:solidFill>
                <a:ea typeface="Calibri"/>
                <a:cs typeface="Times New Roman"/>
              </a:rPr>
              <a:t>The same metabolism as Gla-100 (M1) supporting long-term </a:t>
            </a:r>
            <a:r>
              <a:rPr lang="en-US" b="1" dirty="0">
                <a:solidFill>
                  <a:srgbClr val="596169"/>
                </a:solidFill>
                <a:ea typeface="Calibri"/>
                <a:cs typeface="Times New Roman"/>
              </a:rPr>
              <a:t>CV safety</a:t>
            </a:r>
            <a:r>
              <a:rPr lang="en-US" baseline="30000" dirty="0">
                <a:solidFill>
                  <a:srgbClr val="596169"/>
                </a:solidFill>
                <a:ea typeface="Calibri"/>
                <a:cs typeface="Times New Roman"/>
              </a:rPr>
              <a:t>11,12</a:t>
            </a:r>
            <a:endParaRPr lang="en-US" baseline="30000" dirty="0">
              <a:solidFill>
                <a:srgbClr val="596169"/>
              </a:solidFill>
            </a:endParaRPr>
          </a:p>
        </p:txBody>
      </p:sp>
      <p:sp>
        <p:nvSpPr>
          <p:cNvPr id="4" name="Rounded Rectangle 3"/>
          <p:cNvSpPr/>
          <p:nvPr/>
        </p:nvSpPr>
        <p:spPr>
          <a:xfrm>
            <a:off x="228598" y="778179"/>
            <a:ext cx="8686802" cy="4777494"/>
          </a:xfrm>
          <a:prstGeom prst="roundRect">
            <a:avLst>
              <a:gd name="adj" fmla="val 6965"/>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285423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ontent Placeholder 2"/>
          <p:cNvSpPr>
            <a:spLocks noGrp="1"/>
          </p:cNvSpPr>
          <p:nvPr>
            <p:ph idx="1"/>
          </p:nvPr>
        </p:nvSpPr>
        <p:spPr bwMode="auto">
          <a:xfrm>
            <a:off x="477625" y="342386"/>
            <a:ext cx="8685212" cy="471488"/>
          </a:xfrm>
          <a:ln>
            <a:miter lim="800000"/>
            <a:headEnd/>
            <a:tailEnd/>
          </a:ln>
        </p:spPr>
        <p:txBody>
          <a:bodyPr vert="horz" wrap="square" lIns="91440" tIns="45720" rIns="91440" bIns="45720" numCol="1" anchor="t" anchorCtr="0" compatLnSpc="1">
            <a:prstTxWarp prst="textNoShape">
              <a:avLst/>
            </a:prstTxWarp>
          </a:bodyPr>
          <a:lstStyle/>
          <a:p>
            <a:pPr marL="0" lvl="2" indent="0">
              <a:lnSpc>
                <a:spcPts val="2300"/>
              </a:lnSpc>
              <a:spcBef>
                <a:spcPct val="0"/>
              </a:spcBef>
              <a:spcAft>
                <a:spcPct val="0"/>
              </a:spcAft>
              <a:buNone/>
              <a:defRPr/>
            </a:pPr>
            <a:r>
              <a:rPr lang="en-GB" sz="2400" b="1" dirty="0">
                <a:solidFill>
                  <a:schemeClr val="accent1"/>
                </a:solidFill>
              </a:rPr>
              <a:t>U300 met the primary endpoint </a:t>
            </a:r>
            <a:r>
              <a:rPr lang="en-GB" sz="2400" b="1" dirty="0" smtClean="0">
                <a:solidFill>
                  <a:schemeClr val="accent1"/>
                </a:solidFill>
              </a:rPr>
              <a:t>of non-inferiority </a:t>
            </a:r>
            <a:r>
              <a:rPr lang="en-GB" sz="2400" b="1" dirty="0">
                <a:solidFill>
                  <a:schemeClr val="accent1"/>
                </a:solidFill>
              </a:rPr>
              <a:t>to </a:t>
            </a:r>
            <a:r>
              <a:rPr lang="en-GB" sz="2400" b="1" dirty="0" smtClean="0">
                <a:solidFill>
                  <a:schemeClr val="accent1"/>
                </a:solidFill>
              </a:rPr>
              <a:t>Lantus</a:t>
            </a:r>
            <a:r>
              <a:rPr lang="en-GB" sz="2400" b="1" baseline="30000" dirty="0" smtClean="0">
                <a:solidFill>
                  <a:schemeClr val="accent1"/>
                </a:solidFill>
              </a:rPr>
              <a:t>®</a:t>
            </a:r>
            <a:r>
              <a:rPr lang="en-GB" sz="2400" b="1" dirty="0" smtClean="0">
                <a:solidFill>
                  <a:schemeClr val="accent1"/>
                </a:solidFill>
              </a:rPr>
              <a:t> </a:t>
            </a:r>
            <a:r>
              <a:rPr lang="en-GB" sz="2400" b="1" dirty="0">
                <a:solidFill>
                  <a:schemeClr val="accent1"/>
                </a:solidFill>
              </a:rPr>
              <a:t>for reduction </a:t>
            </a:r>
            <a:r>
              <a:rPr lang="en-GB" sz="2400" b="1" dirty="0" smtClean="0">
                <a:solidFill>
                  <a:schemeClr val="accent1"/>
                </a:solidFill>
              </a:rPr>
              <a:t>in HbA</a:t>
            </a:r>
            <a:r>
              <a:rPr lang="en-GB" sz="2400" b="1" baseline="-25000" dirty="0" smtClean="0">
                <a:solidFill>
                  <a:schemeClr val="accent1"/>
                </a:solidFill>
              </a:rPr>
              <a:t>1C </a:t>
            </a:r>
            <a:r>
              <a:rPr lang="en-GB" sz="2400" b="1" dirty="0" smtClean="0">
                <a:solidFill>
                  <a:schemeClr val="accent1"/>
                </a:solidFill>
              </a:rPr>
              <a:t>at Month 6</a:t>
            </a:r>
          </a:p>
        </p:txBody>
      </p:sp>
      <p:sp>
        <p:nvSpPr>
          <p:cNvPr id="33895" name="TextBox 9"/>
          <p:cNvSpPr txBox="1">
            <a:spLocks noChangeArrowheads="1"/>
          </p:cNvSpPr>
          <p:nvPr/>
        </p:nvSpPr>
        <p:spPr bwMode="auto">
          <a:xfrm>
            <a:off x="475050" y="5928782"/>
            <a:ext cx="897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8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pPr defTabSz="457200"/>
            <a:r>
              <a:rPr lang="en-US" altLang="en-US" baseline="30000" dirty="0" smtClean="0">
                <a:solidFill>
                  <a:srgbClr val="444492"/>
                </a:solidFill>
                <a:latin typeface="Arial"/>
                <a:cs typeface="Arial"/>
              </a:rPr>
              <a:t>†</a:t>
            </a:r>
            <a:r>
              <a:rPr lang="en-US" altLang="en-US" dirty="0" smtClean="0">
                <a:solidFill>
                  <a:srgbClr val="444492"/>
                </a:solidFill>
              </a:rPr>
              <a:t>The </a:t>
            </a:r>
            <a:r>
              <a:rPr lang="en-US" altLang="en-US" dirty="0">
                <a:solidFill>
                  <a:srgbClr val="444492"/>
                </a:solidFill>
              </a:rPr>
              <a:t>upper bound lower than the predefined non-inferiority margin of </a:t>
            </a:r>
            <a:r>
              <a:rPr lang="en-US" altLang="en-US" dirty="0" smtClean="0">
                <a:solidFill>
                  <a:srgbClr val="444492"/>
                </a:solidFill>
              </a:rPr>
              <a:t>0.4%</a:t>
            </a:r>
          </a:p>
          <a:p>
            <a:pPr defTabSz="457200"/>
            <a:r>
              <a:rPr lang="en-US" altLang="en-US" dirty="0" smtClean="0">
                <a:solidFill>
                  <a:srgbClr val="444492"/>
                </a:solidFill>
              </a:rPr>
              <a:t>Modified intention-to-treat (</a:t>
            </a:r>
            <a:r>
              <a:rPr lang="en-US" altLang="en-US" dirty="0" err="1" smtClean="0">
                <a:solidFill>
                  <a:srgbClr val="444492"/>
                </a:solidFill>
              </a:rPr>
              <a:t>mITT</a:t>
            </a:r>
            <a:r>
              <a:rPr lang="en-US" altLang="en-US" dirty="0" smtClean="0">
                <a:solidFill>
                  <a:srgbClr val="444492"/>
                </a:solidFill>
              </a:rPr>
              <a:t>) population; LOCF, last observation carried forward; LS, least squares</a:t>
            </a:r>
            <a:endParaRPr lang="en-US" altLang="en-US" dirty="0">
              <a:solidFill>
                <a:srgbClr val="444492"/>
              </a:solidFill>
            </a:endParaRPr>
          </a:p>
        </p:txBody>
      </p:sp>
      <p:sp>
        <p:nvSpPr>
          <p:cNvPr id="6" name="Rectangle 212"/>
          <p:cNvSpPr>
            <a:spLocks noChangeArrowheads="1"/>
          </p:cNvSpPr>
          <p:nvPr/>
        </p:nvSpPr>
        <p:spPr bwMode="auto">
          <a:xfrm>
            <a:off x="2153292" y="1605022"/>
            <a:ext cx="1413" cy="3952065"/>
          </a:xfrm>
          <a:prstGeom prst="rect">
            <a:avLst/>
          </a:prstGeom>
          <a:solidFill>
            <a:schemeClr val="bg1"/>
          </a:solidFill>
          <a:ln w="19050">
            <a:solidFill>
              <a:srgbClr val="000000"/>
            </a:solidFill>
            <a:prstDash val="solid"/>
            <a:miter lim="800000"/>
            <a:headEnd/>
            <a:tailEnd/>
          </a:ln>
        </p:spPr>
        <p:txBody>
          <a:bodyPr/>
          <a:lstStyle/>
          <a:p>
            <a:pPr defTabSz="457200">
              <a:defRPr/>
            </a:pPr>
            <a:endParaRPr lang="en-US" sz="1200" dirty="0">
              <a:solidFill>
                <a:srgbClr val="596169"/>
              </a:solidFill>
            </a:endParaRPr>
          </a:p>
        </p:txBody>
      </p:sp>
      <p:sp>
        <p:nvSpPr>
          <p:cNvPr id="7" name="Line 7"/>
          <p:cNvSpPr>
            <a:spLocks noChangeShapeType="1"/>
          </p:cNvSpPr>
          <p:nvPr/>
        </p:nvSpPr>
        <p:spPr bwMode="auto">
          <a:xfrm>
            <a:off x="2358254" y="5562994"/>
            <a:ext cx="1414" cy="1477"/>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4D4D4F"/>
              </a:solidFill>
            </a:endParaRPr>
          </a:p>
        </p:txBody>
      </p:sp>
      <p:sp>
        <p:nvSpPr>
          <p:cNvPr id="8" name="Rectangle 8"/>
          <p:cNvSpPr>
            <a:spLocks noChangeArrowheads="1"/>
          </p:cNvSpPr>
          <p:nvPr/>
        </p:nvSpPr>
        <p:spPr bwMode="auto">
          <a:xfrm>
            <a:off x="2356841" y="5526073"/>
            <a:ext cx="1413" cy="47259"/>
          </a:xfrm>
          <a:prstGeom prst="rect">
            <a:avLst/>
          </a:prstGeom>
          <a:solidFill>
            <a:schemeClr val="bg1"/>
          </a:solidFill>
          <a:ln w="19050">
            <a:solidFill>
              <a:srgbClr val="000000"/>
            </a:solidFill>
            <a:prstDash val="solid"/>
            <a:miter lim="800000"/>
            <a:headEnd/>
            <a:tailEnd/>
          </a:ln>
        </p:spPr>
        <p:txBody>
          <a:bodyPr/>
          <a:lstStyle/>
          <a:p>
            <a:pPr defTabSz="457200">
              <a:defRPr/>
            </a:pPr>
            <a:endParaRPr lang="en-US" sz="1200" dirty="0">
              <a:solidFill>
                <a:srgbClr val="4D4D4F"/>
              </a:solidFill>
            </a:endParaRPr>
          </a:p>
        </p:txBody>
      </p:sp>
      <p:sp>
        <p:nvSpPr>
          <p:cNvPr id="10" name="Rectangle 10"/>
          <p:cNvSpPr>
            <a:spLocks noChangeArrowheads="1"/>
          </p:cNvSpPr>
          <p:nvPr/>
        </p:nvSpPr>
        <p:spPr bwMode="auto">
          <a:xfrm>
            <a:off x="4101144" y="5526073"/>
            <a:ext cx="1413" cy="47259"/>
          </a:xfrm>
          <a:prstGeom prst="rect">
            <a:avLst/>
          </a:prstGeom>
          <a:solidFill>
            <a:schemeClr val="bg1"/>
          </a:solidFill>
          <a:ln w="19050">
            <a:solidFill>
              <a:srgbClr val="000000"/>
            </a:solidFill>
            <a:prstDash val="solid"/>
            <a:miter lim="800000"/>
            <a:headEnd/>
            <a:tailEnd/>
          </a:ln>
        </p:spPr>
        <p:txBody>
          <a:bodyPr/>
          <a:lstStyle/>
          <a:p>
            <a:pPr defTabSz="457200">
              <a:defRPr/>
            </a:pPr>
            <a:endParaRPr lang="en-US" dirty="0">
              <a:solidFill>
                <a:srgbClr val="4D4D4F"/>
              </a:solidFill>
            </a:endParaRPr>
          </a:p>
        </p:txBody>
      </p:sp>
      <p:sp>
        <p:nvSpPr>
          <p:cNvPr id="11" name="Line 11"/>
          <p:cNvSpPr>
            <a:spLocks noChangeShapeType="1"/>
          </p:cNvSpPr>
          <p:nvPr/>
        </p:nvSpPr>
        <p:spPr bwMode="auto">
          <a:xfrm>
            <a:off x="6321807" y="5562994"/>
            <a:ext cx="1414" cy="1477"/>
          </a:xfrm>
          <a:prstGeom prst="line">
            <a:avLst/>
          </a:prstGeom>
          <a:solidFill>
            <a:schemeClr val="bg1"/>
          </a:solidFill>
          <a:ln w="19050">
            <a:solidFill>
              <a:srgbClr val="000000"/>
            </a:solidFill>
            <a:prstDash val="solid"/>
            <a:round/>
            <a:headEnd/>
            <a:tailEnd/>
          </a:ln>
        </p:spPr>
        <p:txBody>
          <a:bodyPr/>
          <a:lstStyle/>
          <a:p>
            <a:pPr defTabSz="457200">
              <a:defRPr/>
            </a:pPr>
            <a:endParaRPr lang="en-US" dirty="0">
              <a:solidFill>
                <a:srgbClr val="4D4D4F"/>
              </a:solidFill>
            </a:endParaRPr>
          </a:p>
        </p:txBody>
      </p:sp>
      <p:sp>
        <p:nvSpPr>
          <p:cNvPr id="13" name="Line 15"/>
          <p:cNvSpPr>
            <a:spLocks noChangeShapeType="1"/>
          </p:cNvSpPr>
          <p:nvPr/>
        </p:nvSpPr>
        <p:spPr bwMode="auto">
          <a:xfrm flipH="1">
            <a:off x="2089682" y="5515735"/>
            <a:ext cx="63610" cy="1477"/>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596169"/>
              </a:solidFill>
            </a:endParaRPr>
          </a:p>
        </p:txBody>
      </p:sp>
      <p:sp>
        <p:nvSpPr>
          <p:cNvPr id="15" name="Line 55"/>
          <p:cNvSpPr>
            <a:spLocks noChangeShapeType="1"/>
          </p:cNvSpPr>
          <p:nvPr/>
        </p:nvSpPr>
        <p:spPr bwMode="auto">
          <a:xfrm flipH="1">
            <a:off x="2089682" y="1603545"/>
            <a:ext cx="63610" cy="1476"/>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596169"/>
              </a:solidFill>
            </a:endParaRPr>
          </a:p>
        </p:txBody>
      </p:sp>
      <p:sp>
        <p:nvSpPr>
          <p:cNvPr id="17" name="Rectangle 61"/>
          <p:cNvSpPr>
            <a:spLocks noChangeArrowheads="1"/>
          </p:cNvSpPr>
          <p:nvPr/>
        </p:nvSpPr>
        <p:spPr bwMode="auto">
          <a:xfrm>
            <a:off x="1857362" y="3468813"/>
            <a:ext cx="213200" cy="184666"/>
          </a:xfrm>
          <a:prstGeom prst="rect">
            <a:avLst/>
          </a:prstGeom>
          <a:noFill/>
          <a:ln w="9525">
            <a:noFill/>
            <a:miter lim="800000"/>
            <a:headEnd/>
            <a:tailEnd/>
          </a:ln>
        </p:spPr>
        <p:txBody>
          <a:bodyPr wrap="none" lIns="0" tIns="0" rIns="0" bIns="0">
            <a:spAutoFit/>
          </a:bodyPr>
          <a:lstStyle/>
          <a:p>
            <a:pPr>
              <a:defRPr/>
            </a:pPr>
            <a:r>
              <a:rPr lang="en-US" sz="1200" dirty="0" smtClean="0">
                <a:solidFill>
                  <a:srgbClr val="596169"/>
                </a:solidFill>
              </a:rPr>
              <a:t>7.5</a:t>
            </a:r>
            <a:endParaRPr lang="en-US" sz="1200" dirty="0">
              <a:solidFill>
                <a:srgbClr val="596169"/>
              </a:solidFill>
            </a:endParaRPr>
          </a:p>
        </p:txBody>
      </p:sp>
      <p:sp>
        <p:nvSpPr>
          <p:cNvPr id="19" name="Rectangle 63"/>
          <p:cNvSpPr>
            <a:spLocks noChangeArrowheads="1"/>
          </p:cNvSpPr>
          <p:nvPr/>
        </p:nvSpPr>
        <p:spPr bwMode="auto">
          <a:xfrm>
            <a:off x="1845750" y="2492612"/>
            <a:ext cx="213200" cy="184666"/>
          </a:xfrm>
          <a:prstGeom prst="rect">
            <a:avLst/>
          </a:prstGeom>
          <a:noFill/>
          <a:ln w="9525">
            <a:noFill/>
            <a:miter lim="800000"/>
            <a:headEnd/>
            <a:tailEnd/>
          </a:ln>
        </p:spPr>
        <p:txBody>
          <a:bodyPr wrap="none" lIns="0" tIns="0" rIns="0" bIns="0">
            <a:spAutoFit/>
          </a:bodyPr>
          <a:lstStyle/>
          <a:p>
            <a:pPr>
              <a:defRPr/>
            </a:pPr>
            <a:r>
              <a:rPr lang="en-US" sz="1200" dirty="0" smtClean="0">
                <a:solidFill>
                  <a:srgbClr val="596169"/>
                </a:solidFill>
              </a:rPr>
              <a:t>8.0</a:t>
            </a:r>
            <a:endParaRPr lang="en-US" sz="1200" dirty="0">
              <a:solidFill>
                <a:srgbClr val="596169"/>
              </a:solidFill>
            </a:endParaRPr>
          </a:p>
        </p:txBody>
      </p:sp>
      <p:sp>
        <p:nvSpPr>
          <p:cNvPr id="21" name="Rectangle 65"/>
          <p:cNvSpPr>
            <a:spLocks noChangeArrowheads="1"/>
          </p:cNvSpPr>
          <p:nvPr/>
        </p:nvSpPr>
        <p:spPr bwMode="auto">
          <a:xfrm>
            <a:off x="1855644" y="1523795"/>
            <a:ext cx="213200" cy="184666"/>
          </a:xfrm>
          <a:prstGeom prst="rect">
            <a:avLst/>
          </a:prstGeom>
          <a:noFill/>
          <a:ln w="9525">
            <a:noFill/>
            <a:miter lim="800000"/>
            <a:headEnd/>
            <a:tailEnd/>
          </a:ln>
        </p:spPr>
        <p:txBody>
          <a:bodyPr wrap="none" lIns="0" tIns="0" rIns="0" bIns="0">
            <a:spAutoFit/>
          </a:bodyPr>
          <a:lstStyle/>
          <a:p>
            <a:pPr>
              <a:defRPr/>
            </a:pPr>
            <a:r>
              <a:rPr lang="en-US" sz="1200" dirty="0" smtClean="0">
                <a:solidFill>
                  <a:srgbClr val="596169"/>
                </a:solidFill>
              </a:rPr>
              <a:t>8.5</a:t>
            </a:r>
            <a:endParaRPr lang="en-US" sz="1200" dirty="0">
              <a:solidFill>
                <a:srgbClr val="596169"/>
              </a:solidFill>
            </a:endParaRPr>
          </a:p>
        </p:txBody>
      </p:sp>
      <p:sp>
        <p:nvSpPr>
          <p:cNvPr id="22" name="Line 67"/>
          <p:cNvSpPr>
            <a:spLocks noChangeShapeType="1"/>
          </p:cNvSpPr>
          <p:nvPr/>
        </p:nvSpPr>
        <p:spPr bwMode="auto">
          <a:xfrm flipH="1">
            <a:off x="2089682" y="5515735"/>
            <a:ext cx="63610" cy="1477"/>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596169"/>
              </a:solidFill>
            </a:endParaRPr>
          </a:p>
        </p:txBody>
      </p:sp>
      <p:sp>
        <p:nvSpPr>
          <p:cNvPr id="24" name="Line 107"/>
          <p:cNvSpPr>
            <a:spLocks noChangeShapeType="1"/>
          </p:cNvSpPr>
          <p:nvPr/>
        </p:nvSpPr>
        <p:spPr bwMode="auto">
          <a:xfrm flipH="1">
            <a:off x="2084696" y="1603544"/>
            <a:ext cx="63610" cy="0"/>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596169"/>
              </a:solidFill>
            </a:endParaRPr>
          </a:p>
        </p:txBody>
      </p:sp>
      <p:sp>
        <p:nvSpPr>
          <p:cNvPr id="25" name="Rectangle 109"/>
          <p:cNvSpPr>
            <a:spLocks noChangeArrowheads="1"/>
          </p:cNvSpPr>
          <p:nvPr/>
        </p:nvSpPr>
        <p:spPr bwMode="auto">
          <a:xfrm>
            <a:off x="1865844" y="5396110"/>
            <a:ext cx="213200" cy="184666"/>
          </a:xfrm>
          <a:prstGeom prst="rect">
            <a:avLst/>
          </a:prstGeom>
          <a:noFill/>
          <a:ln w="9525">
            <a:noFill/>
            <a:miter lim="800000"/>
            <a:headEnd/>
            <a:tailEnd/>
          </a:ln>
        </p:spPr>
        <p:txBody>
          <a:bodyPr wrap="none" lIns="0" tIns="0" rIns="0" bIns="0">
            <a:spAutoFit/>
          </a:bodyPr>
          <a:lstStyle/>
          <a:p>
            <a:pPr>
              <a:defRPr/>
            </a:pPr>
            <a:r>
              <a:rPr lang="en-US" sz="1200" dirty="0" smtClean="0">
                <a:solidFill>
                  <a:srgbClr val="596169"/>
                </a:solidFill>
              </a:rPr>
              <a:t>6.5</a:t>
            </a:r>
            <a:endParaRPr lang="en-US" sz="1200" dirty="0">
              <a:solidFill>
                <a:srgbClr val="596169"/>
              </a:solidFill>
            </a:endParaRPr>
          </a:p>
        </p:txBody>
      </p:sp>
      <p:sp>
        <p:nvSpPr>
          <p:cNvPr id="27" name="Rectangle 111"/>
          <p:cNvSpPr>
            <a:spLocks noChangeArrowheads="1"/>
          </p:cNvSpPr>
          <p:nvPr/>
        </p:nvSpPr>
        <p:spPr bwMode="auto">
          <a:xfrm>
            <a:off x="1855275" y="4458306"/>
            <a:ext cx="213200" cy="184666"/>
          </a:xfrm>
          <a:prstGeom prst="rect">
            <a:avLst/>
          </a:prstGeom>
          <a:noFill/>
          <a:ln w="9525">
            <a:noFill/>
            <a:miter lim="800000"/>
            <a:headEnd/>
            <a:tailEnd/>
          </a:ln>
        </p:spPr>
        <p:txBody>
          <a:bodyPr wrap="none" lIns="0" tIns="0" rIns="0" bIns="0">
            <a:spAutoFit/>
          </a:bodyPr>
          <a:lstStyle/>
          <a:p>
            <a:pPr>
              <a:defRPr/>
            </a:pPr>
            <a:r>
              <a:rPr lang="en-US" sz="1200" dirty="0" smtClean="0">
                <a:solidFill>
                  <a:srgbClr val="596169"/>
                </a:solidFill>
              </a:rPr>
              <a:t>7.0</a:t>
            </a:r>
            <a:endParaRPr lang="en-US" sz="1200" dirty="0">
              <a:solidFill>
                <a:srgbClr val="596169"/>
              </a:solidFill>
            </a:endParaRPr>
          </a:p>
        </p:txBody>
      </p:sp>
      <p:sp>
        <p:nvSpPr>
          <p:cNvPr id="28" name="Rectangle 130"/>
          <p:cNvSpPr>
            <a:spLocks noChangeArrowheads="1"/>
          </p:cNvSpPr>
          <p:nvPr/>
        </p:nvSpPr>
        <p:spPr bwMode="auto">
          <a:xfrm>
            <a:off x="2062826" y="5686087"/>
            <a:ext cx="631583" cy="184666"/>
          </a:xfrm>
          <a:prstGeom prst="rect">
            <a:avLst/>
          </a:prstGeom>
          <a:noFill/>
          <a:ln w="9525">
            <a:noFill/>
            <a:miter lim="800000"/>
            <a:headEnd/>
            <a:tailEnd/>
          </a:ln>
        </p:spPr>
        <p:txBody>
          <a:bodyPr wrap="none" lIns="0" tIns="0" rIns="0" bIns="0">
            <a:spAutoFit/>
          </a:bodyPr>
          <a:lstStyle/>
          <a:p>
            <a:pPr>
              <a:defRPr/>
            </a:pPr>
            <a:r>
              <a:rPr lang="en-US" sz="1200" b="1" dirty="0">
                <a:solidFill>
                  <a:srgbClr val="4D4D4F"/>
                </a:solidFill>
              </a:rPr>
              <a:t>Baseline</a:t>
            </a:r>
          </a:p>
        </p:txBody>
      </p:sp>
      <p:sp>
        <p:nvSpPr>
          <p:cNvPr id="29" name="Rectangle 131"/>
          <p:cNvSpPr>
            <a:spLocks noChangeArrowheads="1"/>
          </p:cNvSpPr>
          <p:nvPr/>
        </p:nvSpPr>
        <p:spPr bwMode="auto">
          <a:xfrm>
            <a:off x="3824091" y="5686087"/>
            <a:ext cx="611193" cy="184666"/>
          </a:xfrm>
          <a:prstGeom prst="rect">
            <a:avLst/>
          </a:prstGeom>
          <a:noFill/>
          <a:ln w="9525">
            <a:noFill/>
            <a:miter lim="800000"/>
            <a:headEnd/>
            <a:tailEnd/>
          </a:ln>
        </p:spPr>
        <p:txBody>
          <a:bodyPr wrap="none" lIns="0" tIns="0" rIns="0" bIns="0">
            <a:spAutoFit/>
          </a:bodyPr>
          <a:lstStyle/>
          <a:p>
            <a:pPr>
              <a:defRPr/>
            </a:pPr>
            <a:r>
              <a:rPr lang="en-US" sz="1200" b="1" dirty="0" smtClean="0">
                <a:solidFill>
                  <a:srgbClr val="4D4D4F"/>
                </a:solidFill>
              </a:rPr>
              <a:t>Week 12</a:t>
            </a:r>
            <a:endParaRPr lang="en-US" sz="1200" b="1" dirty="0">
              <a:solidFill>
                <a:srgbClr val="4D4D4F"/>
              </a:solidFill>
            </a:endParaRPr>
          </a:p>
        </p:txBody>
      </p:sp>
      <p:sp>
        <p:nvSpPr>
          <p:cNvPr id="30" name="Rectangle 133"/>
          <p:cNvSpPr>
            <a:spLocks noChangeArrowheads="1"/>
          </p:cNvSpPr>
          <p:nvPr/>
        </p:nvSpPr>
        <p:spPr bwMode="auto">
          <a:xfrm>
            <a:off x="6499413" y="5527806"/>
            <a:ext cx="419987" cy="184666"/>
          </a:xfrm>
          <a:prstGeom prst="rect">
            <a:avLst/>
          </a:prstGeom>
          <a:noFill/>
          <a:ln w="9525">
            <a:noFill/>
            <a:miter lim="800000"/>
            <a:headEnd/>
            <a:tailEnd/>
          </a:ln>
        </p:spPr>
        <p:txBody>
          <a:bodyPr wrap="none" lIns="0" tIns="0" rIns="0" bIns="0">
            <a:spAutoFit/>
          </a:bodyPr>
          <a:lstStyle/>
          <a:p>
            <a:pPr>
              <a:defRPr/>
            </a:pPr>
            <a:r>
              <a:rPr lang="en-US" sz="1200" b="1" dirty="0">
                <a:solidFill>
                  <a:srgbClr val="4D4D4F"/>
                </a:solidFill>
              </a:rPr>
              <a:t>LOCF</a:t>
            </a:r>
          </a:p>
        </p:txBody>
      </p:sp>
      <p:sp>
        <p:nvSpPr>
          <p:cNvPr id="31" name="Freeform 148"/>
          <p:cNvSpPr>
            <a:spLocks/>
          </p:cNvSpPr>
          <p:nvPr/>
        </p:nvSpPr>
        <p:spPr bwMode="auto">
          <a:xfrm>
            <a:off x="2314435" y="2303575"/>
            <a:ext cx="19789" cy="25106"/>
          </a:xfrm>
          <a:custGeom>
            <a:avLst/>
            <a:gdLst/>
            <a:ahLst/>
            <a:cxnLst>
              <a:cxn ang="0">
                <a:pos x="38" y="0"/>
              </a:cxn>
              <a:cxn ang="0">
                <a:pos x="71" y="72"/>
              </a:cxn>
              <a:cxn ang="0">
                <a:pos x="0" y="72"/>
              </a:cxn>
              <a:cxn ang="0">
                <a:pos x="38" y="0"/>
              </a:cxn>
            </a:cxnLst>
            <a:rect l="0" t="0" r="r" b="b"/>
            <a:pathLst>
              <a:path w="71" h="72">
                <a:moveTo>
                  <a:pt x="38" y="0"/>
                </a:moveTo>
                <a:lnTo>
                  <a:pt x="71" y="72"/>
                </a:lnTo>
                <a:lnTo>
                  <a:pt x="0" y="72"/>
                </a:lnTo>
                <a:lnTo>
                  <a:pt x="38" y="0"/>
                </a:lnTo>
              </a:path>
            </a:pathLst>
          </a:custGeom>
          <a:solidFill>
            <a:srgbClr val="81B838"/>
          </a:solidFill>
          <a:ln w="28575">
            <a:solidFill>
              <a:srgbClr val="81B838"/>
            </a:solidFill>
            <a:prstDash val="solid"/>
            <a:round/>
            <a:headEnd/>
            <a:tailEnd/>
          </a:ln>
        </p:spPr>
        <p:txBody>
          <a:bodyPr/>
          <a:lstStyle/>
          <a:p>
            <a:pPr defTabSz="457200">
              <a:defRPr/>
            </a:pPr>
            <a:endParaRPr lang="en-US" sz="1200" dirty="0">
              <a:solidFill>
                <a:srgbClr val="444492"/>
              </a:solidFill>
            </a:endParaRPr>
          </a:p>
        </p:txBody>
      </p:sp>
      <p:sp>
        <p:nvSpPr>
          <p:cNvPr id="32" name="Freeform 149"/>
          <p:cNvSpPr>
            <a:spLocks/>
          </p:cNvSpPr>
          <p:nvPr/>
        </p:nvSpPr>
        <p:spPr bwMode="auto">
          <a:xfrm>
            <a:off x="4058738" y="3969468"/>
            <a:ext cx="19789" cy="23630"/>
          </a:xfrm>
          <a:custGeom>
            <a:avLst/>
            <a:gdLst/>
            <a:ahLst/>
            <a:cxnLst>
              <a:cxn ang="0">
                <a:pos x="37" y="0"/>
              </a:cxn>
              <a:cxn ang="0">
                <a:pos x="72" y="71"/>
              </a:cxn>
              <a:cxn ang="0">
                <a:pos x="0" y="71"/>
              </a:cxn>
              <a:cxn ang="0">
                <a:pos x="37" y="0"/>
              </a:cxn>
            </a:cxnLst>
            <a:rect l="0" t="0" r="r" b="b"/>
            <a:pathLst>
              <a:path w="72" h="71">
                <a:moveTo>
                  <a:pt x="37" y="0"/>
                </a:moveTo>
                <a:lnTo>
                  <a:pt x="72" y="71"/>
                </a:lnTo>
                <a:lnTo>
                  <a:pt x="0" y="71"/>
                </a:lnTo>
                <a:lnTo>
                  <a:pt x="37" y="0"/>
                </a:lnTo>
              </a:path>
            </a:pathLst>
          </a:custGeom>
          <a:solidFill>
            <a:srgbClr val="81B838"/>
          </a:solidFill>
          <a:ln w="28575">
            <a:solidFill>
              <a:srgbClr val="81B838"/>
            </a:solidFill>
            <a:prstDash val="solid"/>
            <a:round/>
            <a:headEnd/>
            <a:tailEnd/>
          </a:ln>
        </p:spPr>
        <p:txBody>
          <a:bodyPr/>
          <a:lstStyle/>
          <a:p>
            <a:pPr defTabSz="457200">
              <a:defRPr/>
            </a:pPr>
            <a:endParaRPr lang="en-US" dirty="0">
              <a:solidFill>
                <a:srgbClr val="FFFFFF"/>
              </a:solidFill>
            </a:endParaRPr>
          </a:p>
        </p:txBody>
      </p:sp>
      <p:sp>
        <p:nvSpPr>
          <p:cNvPr id="33" name="Freeform 150"/>
          <p:cNvSpPr>
            <a:spLocks/>
          </p:cNvSpPr>
          <p:nvPr/>
        </p:nvSpPr>
        <p:spPr bwMode="auto">
          <a:xfrm>
            <a:off x="6277988" y="4078755"/>
            <a:ext cx="19789" cy="23630"/>
          </a:xfrm>
          <a:custGeom>
            <a:avLst/>
            <a:gdLst/>
            <a:ahLst/>
            <a:cxnLst>
              <a:cxn ang="0">
                <a:pos x="36" y="0"/>
              </a:cxn>
              <a:cxn ang="0">
                <a:pos x="72" y="71"/>
              </a:cxn>
              <a:cxn ang="0">
                <a:pos x="0" y="71"/>
              </a:cxn>
              <a:cxn ang="0">
                <a:pos x="36" y="0"/>
              </a:cxn>
            </a:cxnLst>
            <a:rect l="0" t="0" r="r" b="b"/>
            <a:pathLst>
              <a:path w="72" h="71">
                <a:moveTo>
                  <a:pt x="36" y="0"/>
                </a:moveTo>
                <a:lnTo>
                  <a:pt x="72" y="71"/>
                </a:lnTo>
                <a:lnTo>
                  <a:pt x="0" y="71"/>
                </a:lnTo>
                <a:lnTo>
                  <a:pt x="36" y="0"/>
                </a:lnTo>
              </a:path>
            </a:pathLst>
          </a:custGeom>
          <a:solidFill>
            <a:srgbClr val="FFFF00"/>
          </a:solidFill>
          <a:ln w="28575">
            <a:solidFill>
              <a:srgbClr val="FFFF00"/>
            </a:solidFill>
            <a:prstDash val="solid"/>
            <a:round/>
            <a:headEnd/>
            <a:tailEnd/>
          </a:ln>
        </p:spPr>
        <p:txBody>
          <a:bodyPr/>
          <a:lstStyle/>
          <a:p>
            <a:pPr defTabSz="457200">
              <a:defRPr/>
            </a:pPr>
            <a:endParaRPr lang="en-US" dirty="0">
              <a:solidFill>
                <a:srgbClr val="FFFFFF"/>
              </a:solidFill>
            </a:endParaRPr>
          </a:p>
        </p:txBody>
      </p:sp>
      <p:sp>
        <p:nvSpPr>
          <p:cNvPr id="34" name="Line 151"/>
          <p:cNvSpPr>
            <a:spLocks noChangeShapeType="1"/>
          </p:cNvSpPr>
          <p:nvPr/>
        </p:nvSpPr>
        <p:spPr bwMode="auto">
          <a:xfrm>
            <a:off x="2324329" y="2315390"/>
            <a:ext cx="1744303" cy="1665893"/>
          </a:xfrm>
          <a:prstGeom prst="line">
            <a:avLst/>
          </a:prstGeom>
          <a:solidFill>
            <a:srgbClr val="FFFF00"/>
          </a:solidFill>
          <a:ln w="28575">
            <a:solidFill>
              <a:srgbClr val="81B838"/>
            </a:solidFill>
            <a:prstDash val="solid"/>
            <a:round/>
            <a:headEnd/>
            <a:tailEnd/>
          </a:ln>
        </p:spPr>
        <p:txBody>
          <a:bodyPr/>
          <a:lstStyle/>
          <a:p>
            <a:pPr defTabSz="457200">
              <a:defRPr/>
            </a:pPr>
            <a:endParaRPr lang="en-US" dirty="0">
              <a:solidFill>
                <a:srgbClr val="FFFFFF"/>
              </a:solidFill>
            </a:endParaRPr>
          </a:p>
        </p:txBody>
      </p:sp>
      <p:sp>
        <p:nvSpPr>
          <p:cNvPr id="35" name="Line 152"/>
          <p:cNvSpPr>
            <a:spLocks noChangeShapeType="1"/>
          </p:cNvSpPr>
          <p:nvPr/>
        </p:nvSpPr>
        <p:spPr bwMode="auto">
          <a:xfrm>
            <a:off x="4068632" y="3981283"/>
            <a:ext cx="2219250" cy="109287"/>
          </a:xfrm>
          <a:prstGeom prst="line">
            <a:avLst/>
          </a:prstGeom>
          <a:solidFill>
            <a:srgbClr val="FFFF00"/>
          </a:solidFill>
          <a:ln w="28575">
            <a:solidFill>
              <a:srgbClr val="81B838"/>
            </a:solidFill>
            <a:prstDash val="solid"/>
            <a:round/>
            <a:headEnd/>
            <a:tailEnd/>
          </a:ln>
        </p:spPr>
        <p:txBody>
          <a:bodyPr/>
          <a:lstStyle/>
          <a:p>
            <a:pPr defTabSz="457200">
              <a:defRPr/>
            </a:pPr>
            <a:endParaRPr lang="en-US" dirty="0">
              <a:solidFill>
                <a:srgbClr val="FFFFFF"/>
              </a:solidFill>
            </a:endParaRPr>
          </a:p>
        </p:txBody>
      </p:sp>
      <p:sp>
        <p:nvSpPr>
          <p:cNvPr id="36" name="Rectangle 153"/>
          <p:cNvSpPr>
            <a:spLocks noChangeArrowheads="1"/>
          </p:cNvSpPr>
          <p:nvPr/>
        </p:nvSpPr>
        <p:spPr bwMode="auto">
          <a:xfrm>
            <a:off x="2380871" y="2293236"/>
            <a:ext cx="21203" cy="23630"/>
          </a:xfrm>
          <a:prstGeom prst="rect">
            <a:avLst/>
          </a:prstGeom>
          <a:solidFill>
            <a:srgbClr val="444492"/>
          </a:solidFill>
          <a:ln w="28575">
            <a:solidFill>
              <a:srgbClr val="444492"/>
            </a:solidFill>
            <a:prstDash val="solid"/>
            <a:miter lim="800000"/>
            <a:headEnd/>
            <a:tailEnd/>
          </a:ln>
        </p:spPr>
        <p:txBody>
          <a:bodyPr/>
          <a:lstStyle/>
          <a:p>
            <a:pPr defTabSz="457200">
              <a:defRPr/>
            </a:pPr>
            <a:endParaRPr lang="en-US" sz="1200" dirty="0">
              <a:solidFill>
                <a:srgbClr val="FFFFFF"/>
              </a:solidFill>
            </a:endParaRPr>
          </a:p>
        </p:txBody>
      </p:sp>
      <p:sp>
        <p:nvSpPr>
          <p:cNvPr id="37" name="Rectangle 154"/>
          <p:cNvSpPr>
            <a:spLocks noChangeArrowheads="1"/>
          </p:cNvSpPr>
          <p:nvPr/>
        </p:nvSpPr>
        <p:spPr bwMode="auto">
          <a:xfrm>
            <a:off x="4123760" y="4022634"/>
            <a:ext cx="21203" cy="25106"/>
          </a:xfrm>
          <a:prstGeom prst="rect">
            <a:avLst/>
          </a:prstGeom>
          <a:solidFill>
            <a:srgbClr val="99CCFF"/>
          </a:solidFill>
          <a:ln w="28575">
            <a:solidFill>
              <a:srgbClr val="99CCFF"/>
            </a:solidFill>
            <a:prstDash val="solid"/>
            <a:miter lim="800000"/>
            <a:headEnd/>
            <a:tailEnd/>
          </a:ln>
        </p:spPr>
        <p:txBody>
          <a:bodyPr/>
          <a:lstStyle/>
          <a:p>
            <a:pPr defTabSz="457200">
              <a:defRPr/>
            </a:pPr>
            <a:endParaRPr lang="en-US" dirty="0">
              <a:solidFill>
                <a:srgbClr val="FFFFFF"/>
              </a:solidFill>
            </a:endParaRPr>
          </a:p>
        </p:txBody>
      </p:sp>
      <p:sp>
        <p:nvSpPr>
          <p:cNvPr id="38" name="Rectangle 155"/>
          <p:cNvSpPr>
            <a:spLocks noChangeArrowheads="1"/>
          </p:cNvSpPr>
          <p:nvPr/>
        </p:nvSpPr>
        <p:spPr bwMode="auto">
          <a:xfrm>
            <a:off x="6344424" y="3997527"/>
            <a:ext cx="19789" cy="23630"/>
          </a:xfrm>
          <a:prstGeom prst="rect">
            <a:avLst/>
          </a:prstGeom>
          <a:solidFill>
            <a:schemeClr val="tx2"/>
          </a:solidFill>
          <a:ln w="28575">
            <a:solidFill>
              <a:schemeClr val="tx2"/>
            </a:solidFill>
            <a:prstDash val="solid"/>
            <a:miter lim="800000"/>
            <a:headEnd/>
            <a:tailEnd/>
          </a:ln>
        </p:spPr>
        <p:txBody>
          <a:bodyPr/>
          <a:lstStyle/>
          <a:p>
            <a:pPr defTabSz="457200">
              <a:defRPr/>
            </a:pPr>
            <a:endParaRPr lang="en-US" dirty="0">
              <a:solidFill>
                <a:srgbClr val="FFFFFF"/>
              </a:solidFill>
            </a:endParaRPr>
          </a:p>
        </p:txBody>
      </p:sp>
      <p:sp>
        <p:nvSpPr>
          <p:cNvPr id="39" name="Line 175"/>
          <p:cNvSpPr>
            <a:spLocks noChangeShapeType="1"/>
          </p:cNvSpPr>
          <p:nvPr/>
        </p:nvSpPr>
        <p:spPr bwMode="auto">
          <a:xfrm>
            <a:off x="4065805" y="3965037"/>
            <a:ext cx="67850" cy="70889"/>
          </a:xfrm>
          <a:prstGeom prst="line">
            <a:avLst/>
          </a:prstGeom>
          <a:solidFill>
            <a:srgbClr val="99CCFF"/>
          </a:solidFill>
          <a:ln w="28575">
            <a:solidFill>
              <a:srgbClr val="99CCFF"/>
            </a:solidFill>
            <a:prstDash val="solid"/>
            <a:round/>
            <a:headEnd/>
            <a:tailEnd/>
          </a:ln>
        </p:spPr>
        <p:txBody>
          <a:bodyPr/>
          <a:lstStyle/>
          <a:p>
            <a:pPr defTabSz="457200">
              <a:defRPr/>
            </a:pPr>
            <a:endParaRPr lang="en-US" dirty="0">
              <a:solidFill>
                <a:srgbClr val="FFFFFF"/>
              </a:solidFill>
            </a:endParaRPr>
          </a:p>
        </p:txBody>
      </p:sp>
      <p:sp>
        <p:nvSpPr>
          <p:cNvPr id="40" name="Line 176"/>
          <p:cNvSpPr>
            <a:spLocks noChangeShapeType="1"/>
          </p:cNvSpPr>
          <p:nvPr/>
        </p:nvSpPr>
        <p:spPr bwMode="auto">
          <a:xfrm>
            <a:off x="4133655" y="4035926"/>
            <a:ext cx="1414" cy="1477"/>
          </a:xfrm>
          <a:prstGeom prst="line">
            <a:avLst/>
          </a:prstGeom>
          <a:solidFill>
            <a:schemeClr val="bg1"/>
          </a:solidFill>
          <a:ln w="28575">
            <a:solidFill>
              <a:srgbClr val="0000FF"/>
            </a:solidFill>
            <a:prstDash val="solid"/>
            <a:round/>
            <a:headEnd/>
            <a:tailEnd/>
          </a:ln>
        </p:spPr>
        <p:txBody>
          <a:bodyPr/>
          <a:lstStyle/>
          <a:p>
            <a:pPr defTabSz="457200">
              <a:defRPr/>
            </a:pPr>
            <a:endParaRPr lang="en-US" dirty="0">
              <a:solidFill>
                <a:srgbClr val="FFFFFF"/>
              </a:solidFill>
            </a:endParaRPr>
          </a:p>
        </p:txBody>
      </p:sp>
      <p:sp>
        <p:nvSpPr>
          <p:cNvPr id="41" name="Line 193"/>
          <p:cNvSpPr>
            <a:spLocks noChangeShapeType="1"/>
          </p:cNvSpPr>
          <p:nvPr/>
        </p:nvSpPr>
        <p:spPr bwMode="auto">
          <a:xfrm flipV="1">
            <a:off x="6262439" y="4009342"/>
            <a:ext cx="91880" cy="1477"/>
          </a:xfrm>
          <a:prstGeom prst="line">
            <a:avLst/>
          </a:prstGeom>
          <a:solidFill>
            <a:schemeClr val="bg1"/>
          </a:solidFill>
          <a:ln w="28575">
            <a:solidFill>
              <a:schemeClr val="accent2"/>
            </a:solidFill>
            <a:prstDash val="solid"/>
            <a:round/>
            <a:headEnd/>
            <a:tailEnd/>
          </a:ln>
        </p:spPr>
        <p:txBody>
          <a:bodyPr/>
          <a:lstStyle/>
          <a:p>
            <a:pPr defTabSz="457200">
              <a:defRPr/>
            </a:pPr>
            <a:endParaRPr lang="en-US" dirty="0">
              <a:solidFill>
                <a:srgbClr val="FFFFFF"/>
              </a:solidFill>
            </a:endParaRPr>
          </a:p>
        </p:txBody>
      </p:sp>
      <p:sp>
        <p:nvSpPr>
          <p:cNvPr id="42" name="Freeform 209"/>
          <p:cNvSpPr>
            <a:spLocks/>
          </p:cNvSpPr>
          <p:nvPr/>
        </p:nvSpPr>
        <p:spPr bwMode="auto">
          <a:xfrm>
            <a:off x="6594620" y="4028542"/>
            <a:ext cx="19789" cy="23630"/>
          </a:xfrm>
          <a:custGeom>
            <a:avLst/>
            <a:gdLst/>
            <a:ahLst/>
            <a:cxnLst>
              <a:cxn ang="0">
                <a:pos x="35" y="0"/>
              </a:cxn>
              <a:cxn ang="0">
                <a:pos x="71" y="71"/>
              </a:cxn>
              <a:cxn ang="0">
                <a:pos x="0" y="71"/>
              </a:cxn>
              <a:cxn ang="0">
                <a:pos x="35" y="0"/>
              </a:cxn>
            </a:cxnLst>
            <a:rect l="0" t="0" r="r" b="b"/>
            <a:pathLst>
              <a:path w="71" h="71">
                <a:moveTo>
                  <a:pt x="35" y="0"/>
                </a:moveTo>
                <a:lnTo>
                  <a:pt x="71" y="71"/>
                </a:lnTo>
                <a:lnTo>
                  <a:pt x="0" y="71"/>
                </a:lnTo>
                <a:lnTo>
                  <a:pt x="35" y="0"/>
                </a:lnTo>
              </a:path>
            </a:pathLst>
          </a:custGeom>
          <a:solidFill>
            <a:srgbClr val="81B838"/>
          </a:solidFill>
          <a:ln w="28575">
            <a:solidFill>
              <a:srgbClr val="81B838"/>
            </a:solidFill>
            <a:prstDash val="solid"/>
            <a:round/>
            <a:headEnd/>
            <a:tailEnd/>
          </a:ln>
        </p:spPr>
        <p:txBody>
          <a:bodyPr/>
          <a:lstStyle/>
          <a:p>
            <a:pPr defTabSz="457200">
              <a:defRPr/>
            </a:pPr>
            <a:endParaRPr lang="en-US" dirty="0">
              <a:solidFill>
                <a:srgbClr val="FFFFFF"/>
              </a:solidFill>
            </a:endParaRPr>
          </a:p>
        </p:txBody>
      </p:sp>
      <p:sp>
        <p:nvSpPr>
          <p:cNvPr id="43" name="Rectangle 210"/>
          <p:cNvSpPr>
            <a:spLocks noChangeArrowheads="1"/>
          </p:cNvSpPr>
          <p:nvPr/>
        </p:nvSpPr>
        <p:spPr bwMode="auto">
          <a:xfrm>
            <a:off x="6661056" y="3978329"/>
            <a:ext cx="19789" cy="23630"/>
          </a:xfrm>
          <a:prstGeom prst="rect">
            <a:avLst/>
          </a:prstGeom>
          <a:solidFill>
            <a:schemeClr val="tx2"/>
          </a:solidFill>
          <a:ln w="28575">
            <a:solidFill>
              <a:schemeClr val="tx2"/>
            </a:solidFill>
            <a:prstDash val="solid"/>
            <a:miter lim="800000"/>
            <a:headEnd/>
            <a:tailEnd/>
          </a:ln>
        </p:spPr>
        <p:txBody>
          <a:bodyPr/>
          <a:lstStyle/>
          <a:p>
            <a:pPr defTabSz="457200">
              <a:defRPr/>
            </a:pPr>
            <a:endParaRPr lang="en-US" dirty="0">
              <a:solidFill>
                <a:srgbClr val="FFFFFF"/>
              </a:solidFill>
            </a:endParaRPr>
          </a:p>
        </p:txBody>
      </p:sp>
      <p:sp>
        <p:nvSpPr>
          <p:cNvPr id="49" name="Line 235"/>
          <p:cNvSpPr>
            <a:spLocks noChangeShapeType="1"/>
          </p:cNvSpPr>
          <p:nvPr/>
        </p:nvSpPr>
        <p:spPr bwMode="auto">
          <a:xfrm>
            <a:off x="2349773" y="2237116"/>
            <a:ext cx="1414" cy="1477"/>
          </a:xfrm>
          <a:prstGeom prst="line">
            <a:avLst/>
          </a:prstGeom>
          <a:solidFill>
            <a:schemeClr val="bg1"/>
          </a:solidFill>
          <a:ln w="28575">
            <a:solidFill>
              <a:srgbClr val="800080"/>
            </a:solidFill>
            <a:prstDash val="solid"/>
            <a:round/>
            <a:headEnd/>
            <a:tailEnd/>
          </a:ln>
        </p:spPr>
        <p:txBody>
          <a:bodyPr/>
          <a:lstStyle/>
          <a:p>
            <a:pPr defTabSz="457200">
              <a:defRPr/>
            </a:pPr>
            <a:endParaRPr lang="en-US" sz="1200" dirty="0">
              <a:solidFill>
                <a:srgbClr val="444492"/>
              </a:solidFill>
            </a:endParaRPr>
          </a:p>
        </p:txBody>
      </p:sp>
      <p:sp>
        <p:nvSpPr>
          <p:cNvPr id="50" name="Rectangle 236"/>
          <p:cNvSpPr>
            <a:spLocks noChangeArrowheads="1"/>
          </p:cNvSpPr>
          <p:nvPr/>
        </p:nvSpPr>
        <p:spPr bwMode="auto">
          <a:xfrm>
            <a:off x="2300300" y="2237116"/>
            <a:ext cx="49473" cy="5907"/>
          </a:xfrm>
          <a:prstGeom prst="rect">
            <a:avLst/>
          </a:prstGeom>
          <a:solidFill>
            <a:srgbClr val="81B838"/>
          </a:solidFill>
          <a:ln w="28575">
            <a:solidFill>
              <a:srgbClr val="81B838"/>
            </a:solidFill>
            <a:prstDash val="solid"/>
            <a:miter lim="800000"/>
            <a:headEnd/>
            <a:tailEnd/>
          </a:ln>
        </p:spPr>
        <p:txBody>
          <a:bodyPr/>
          <a:lstStyle/>
          <a:p>
            <a:pPr defTabSz="457200">
              <a:defRPr/>
            </a:pPr>
            <a:endParaRPr lang="en-US" sz="1200" dirty="0">
              <a:solidFill>
                <a:srgbClr val="444492"/>
              </a:solidFill>
            </a:endParaRPr>
          </a:p>
        </p:txBody>
      </p:sp>
      <p:sp>
        <p:nvSpPr>
          <p:cNvPr id="51" name="Line 237"/>
          <p:cNvSpPr>
            <a:spLocks noChangeShapeType="1"/>
          </p:cNvSpPr>
          <p:nvPr/>
        </p:nvSpPr>
        <p:spPr bwMode="auto">
          <a:xfrm>
            <a:off x="2327156" y="2243023"/>
            <a:ext cx="1414" cy="1477"/>
          </a:xfrm>
          <a:prstGeom prst="line">
            <a:avLst/>
          </a:prstGeom>
          <a:solidFill>
            <a:schemeClr val="bg1"/>
          </a:solidFill>
          <a:ln w="28575">
            <a:solidFill>
              <a:srgbClr val="800080"/>
            </a:solidFill>
            <a:prstDash val="solid"/>
            <a:round/>
            <a:headEnd/>
            <a:tailEnd/>
          </a:ln>
        </p:spPr>
        <p:txBody>
          <a:bodyPr/>
          <a:lstStyle/>
          <a:p>
            <a:pPr defTabSz="457200">
              <a:defRPr/>
            </a:pPr>
            <a:endParaRPr lang="en-US" sz="1200" dirty="0">
              <a:solidFill>
                <a:srgbClr val="444492"/>
              </a:solidFill>
            </a:endParaRPr>
          </a:p>
        </p:txBody>
      </p:sp>
      <p:sp>
        <p:nvSpPr>
          <p:cNvPr id="52" name="Rectangle 238"/>
          <p:cNvSpPr>
            <a:spLocks noChangeArrowheads="1"/>
          </p:cNvSpPr>
          <p:nvPr/>
        </p:nvSpPr>
        <p:spPr bwMode="auto">
          <a:xfrm>
            <a:off x="2322916" y="2243023"/>
            <a:ext cx="4240" cy="146209"/>
          </a:xfrm>
          <a:prstGeom prst="rect">
            <a:avLst/>
          </a:prstGeom>
          <a:solidFill>
            <a:srgbClr val="81B838"/>
          </a:solidFill>
          <a:ln w="28575">
            <a:solidFill>
              <a:srgbClr val="81B838"/>
            </a:solidFill>
            <a:prstDash val="solid"/>
            <a:miter lim="800000"/>
            <a:headEnd/>
            <a:tailEnd/>
          </a:ln>
        </p:spPr>
        <p:txBody>
          <a:bodyPr/>
          <a:lstStyle/>
          <a:p>
            <a:pPr defTabSz="457200">
              <a:defRPr/>
            </a:pPr>
            <a:endParaRPr lang="en-US" sz="1200" dirty="0">
              <a:solidFill>
                <a:srgbClr val="444492"/>
              </a:solidFill>
            </a:endParaRPr>
          </a:p>
        </p:txBody>
      </p:sp>
      <p:sp>
        <p:nvSpPr>
          <p:cNvPr id="53" name="Line 239"/>
          <p:cNvSpPr>
            <a:spLocks noChangeShapeType="1"/>
          </p:cNvSpPr>
          <p:nvPr/>
        </p:nvSpPr>
        <p:spPr bwMode="auto">
          <a:xfrm>
            <a:off x="2349773" y="2389232"/>
            <a:ext cx="1414" cy="1476"/>
          </a:xfrm>
          <a:prstGeom prst="line">
            <a:avLst/>
          </a:prstGeom>
          <a:solidFill>
            <a:schemeClr val="bg1"/>
          </a:solidFill>
          <a:ln w="28575">
            <a:solidFill>
              <a:srgbClr val="800080"/>
            </a:solidFill>
            <a:prstDash val="solid"/>
            <a:round/>
            <a:headEnd/>
            <a:tailEnd/>
          </a:ln>
        </p:spPr>
        <p:txBody>
          <a:bodyPr/>
          <a:lstStyle/>
          <a:p>
            <a:pPr defTabSz="457200">
              <a:defRPr/>
            </a:pPr>
            <a:endParaRPr lang="en-US" sz="1200" dirty="0">
              <a:solidFill>
                <a:srgbClr val="444492"/>
              </a:solidFill>
            </a:endParaRPr>
          </a:p>
        </p:txBody>
      </p:sp>
      <p:sp>
        <p:nvSpPr>
          <p:cNvPr id="54" name="Rectangle 240"/>
          <p:cNvSpPr>
            <a:spLocks noChangeArrowheads="1"/>
          </p:cNvSpPr>
          <p:nvPr/>
        </p:nvSpPr>
        <p:spPr bwMode="auto">
          <a:xfrm>
            <a:off x="2300300" y="2389232"/>
            <a:ext cx="49473" cy="2954"/>
          </a:xfrm>
          <a:prstGeom prst="rect">
            <a:avLst/>
          </a:prstGeom>
          <a:solidFill>
            <a:srgbClr val="81B838"/>
          </a:solidFill>
          <a:ln w="28575">
            <a:solidFill>
              <a:srgbClr val="81B838"/>
            </a:solidFill>
            <a:prstDash val="solid"/>
            <a:miter lim="800000"/>
            <a:headEnd/>
            <a:tailEnd/>
          </a:ln>
        </p:spPr>
        <p:txBody>
          <a:bodyPr/>
          <a:lstStyle/>
          <a:p>
            <a:pPr defTabSz="457200">
              <a:defRPr/>
            </a:pPr>
            <a:endParaRPr lang="en-US" sz="1200" dirty="0">
              <a:solidFill>
                <a:srgbClr val="444492"/>
              </a:solidFill>
            </a:endParaRPr>
          </a:p>
        </p:txBody>
      </p:sp>
      <p:sp>
        <p:nvSpPr>
          <p:cNvPr id="55" name="Line 241"/>
          <p:cNvSpPr>
            <a:spLocks noChangeShapeType="1"/>
          </p:cNvSpPr>
          <p:nvPr/>
        </p:nvSpPr>
        <p:spPr bwMode="auto">
          <a:xfrm>
            <a:off x="4094076" y="3900055"/>
            <a:ext cx="1414" cy="1477"/>
          </a:xfrm>
          <a:prstGeom prst="line">
            <a:avLst/>
          </a:prstGeom>
          <a:solidFill>
            <a:schemeClr val="bg1"/>
          </a:solidFill>
          <a:ln w="28575">
            <a:solidFill>
              <a:srgbClr val="800080"/>
            </a:solidFill>
            <a:prstDash val="solid"/>
            <a:round/>
            <a:headEnd/>
            <a:tailEnd/>
          </a:ln>
        </p:spPr>
        <p:txBody>
          <a:bodyPr/>
          <a:lstStyle/>
          <a:p>
            <a:pPr defTabSz="457200">
              <a:defRPr/>
            </a:pPr>
            <a:endParaRPr lang="en-US" dirty="0">
              <a:solidFill>
                <a:srgbClr val="FFFFFF"/>
              </a:solidFill>
            </a:endParaRPr>
          </a:p>
        </p:txBody>
      </p:sp>
      <p:sp>
        <p:nvSpPr>
          <p:cNvPr id="56" name="Rectangle 242"/>
          <p:cNvSpPr>
            <a:spLocks noChangeArrowheads="1"/>
          </p:cNvSpPr>
          <p:nvPr/>
        </p:nvSpPr>
        <p:spPr bwMode="auto">
          <a:xfrm>
            <a:off x="4044602" y="3900055"/>
            <a:ext cx="49473" cy="2954"/>
          </a:xfrm>
          <a:prstGeom prst="rect">
            <a:avLst/>
          </a:prstGeom>
          <a:solidFill>
            <a:srgbClr val="FFFF00"/>
          </a:solidFill>
          <a:ln w="28575">
            <a:solidFill>
              <a:srgbClr val="81B838"/>
            </a:solidFill>
            <a:prstDash val="solid"/>
            <a:miter lim="800000"/>
            <a:headEnd/>
            <a:tailEnd/>
          </a:ln>
        </p:spPr>
        <p:txBody>
          <a:bodyPr/>
          <a:lstStyle/>
          <a:p>
            <a:pPr defTabSz="457200">
              <a:defRPr/>
            </a:pPr>
            <a:endParaRPr lang="en-US" dirty="0">
              <a:solidFill>
                <a:srgbClr val="FFFFFF"/>
              </a:solidFill>
            </a:endParaRPr>
          </a:p>
        </p:txBody>
      </p:sp>
      <p:sp>
        <p:nvSpPr>
          <p:cNvPr id="57" name="Line 243"/>
          <p:cNvSpPr>
            <a:spLocks noChangeShapeType="1"/>
          </p:cNvSpPr>
          <p:nvPr/>
        </p:nvSpPr>
        <p:spPr bwMode="auto">
          <a:xfrm>
            <a:off x="4070046" y="3903009"/>
            <a:ext cx="1413" cy="1477"/>
          </a:xfrm>
          <a:prstGeom prst="line">
            <a:avLst/>
          </a:prstGeom>
          <a:solidFill>
            <a:schemeClr val="bg1"/>
          </a:solidFill>
          <a:ln w="28575">
            <a:solidFill>
              <a:srgbClr val="800080"/>
            </a:solidFill>
            <a:prstDash val="solid"/>
            <a:round/>
            <a:headEnd/>
            <a:tailEnd/>
          </a:ln>
        </p:spPr>
        <p:txBody>
          <a:bodyPr/>
          <a:lstStyle/>
          <a:p>
            <a:pPr defTabSz="457200">
              <a:defRPr/>
            </a:pPr>
            <a:endParaRPr lang="en-US" dirty="0">
              <a:solidFill>
                <a:srgbClr val="FFFFFF"/>
              </a:solidFill>
            </a:endParaRPr>
          </a:p>
        </p:txBody>
      </p:sp>
      <p:sp>
        <p:nvSpPr>
          <p:cNvPr id="58" name="Rectangle 244"/>
          <p:cNvSpPr>
            <a:spLocks noChangeArrowheads="1"/>
          </p:cNvSpPr>
          <p:nvPr/>
        </p:nvSpPr>
        <p:spPr bwMode="auto">
          <a:xfrm>
            <a:off x="4065805" y="3903009"/>
            <a:ext cx="4241" cy="152117"/>
          </a:xfrm>
          <a:prstGeom prst="rect">
            <a:avLst/>
          </a:prstGeom>
          <a:solidFill>
            <a:schemeClr val="bg1"/>
          </a:solidFill>
          <a:ln w="28575">
            <a:solidFill>
              <a:srgbClr val="81B838"/>
            </a:solidFill>
            <a:prstDash val="solid"/>
            <a:miter lim="800000"/>
            <a:headEnd/>
            <a:tailEnd/>
          </a:ln>
        </p:spPr>
        <p:txBody>
          <a:bodyPr/>
          <a:lstStyle/>
          <a:p>
            <a:pPr defTabSz="457200">
              <a:defRPr/>
            </a:pPr>
            <a:endParaRPr lang="en-US" dirty="0">
              <a:solidFill>
                <a:srgbClr val="FFFFFF"/>
              </a:solidFill>
            </a:endParaRPr>
          </a:p>
        </p:txBody>
      </p:sp>
      <p:sp>
        <p:nvSpPr>
          <p:cNvPr id="59" name="Line 245"/>
          <p:cNvSpPr>
            <a:spLocks noChangeShapeType="1"/>
          </p:cNvSpPr>
          <p:nvPr/>
        </p:nvSpPr>
        <p:spPr bwMode="auto">
          <a:xfrm>
            <a:off x="4094076" y="4055125"/>
            <a:ext cx="1414" cy="1476"/>
          </a:xfrm>
          <a:prstGeom prst="line">
            <a:avLst/>
          </a:prstGeom>
          <a:solidFill>
            <a:schemeClr val="bg1"/>
          </a:solidFill>
          <a:ln w="28575">
            <a:solidFill>
              <a:srgbClr val="800080"/>
            </a:solidFill>
            <a:prstDash val="solid"/>
            <a:round/>
            <a:headEnd/>
            <a:tailEnd/>
          </a:ln>
        </p:spPr>
        <p:txBody>
          <a:bodyPr/>
          <a:lstStyle/>
          <a:p>
            <a:pPr defTabSz="457200">
              <a:defRPr/>
            </a:pPr>
            <a:endParaRPr lang="en-US" dirty="0">
              <a:solidFill>
                <a:srgbClr val="FFFFFF"/>
              </a:solidFill>
            </a:endParaRPr>
          </a:p>
        </p:txBody>
      </p:sp>
      <p:sp>
        <p:nvSpPr>
          <p:cNvPr id="60" name="Rectangle 246"/>
          <p:cNvSpPr>
            <a:spLocks noChangeArrowheads="1"/>
          </p:cNvSpPr>
          <p:nvPr/>
        </p:nvSpPr>
        <p:spPr bwMode="auto">
          <a:xfrm>
            <a:off x="4044602" y="4055125"/>
            <a:ext cx="49473" cy="4430"/>
          </a:xfrm>
          <a:prstGeom prst="rect">
            <a:avLst/>
          </a:prstGeom>
          <a:solidFill>
            <a:schemeClr val="bg1"/>
          </a:solidFill>
          <a:ln w="28575">
            <a:solidFill>
              <a:srgbClr val="81B838"/>
            </a:solidFill>
            <a:prstDash val="solid"/>
            <a:miter lim="800000"/>
            <a:headEnd/>
            <a:tailEnd/>
          </a:ln>
        </p:spPr>
        <p:txBody>
          <a:bodyPr/>
          <a:lstStyle/>
          <a:p>
            <a:pPr defTabSz="457200">
              <a:defRPr/>
            </a:pPr>
            <a:endParaRPr lang="en-US" dirty="0">
              <a:solidFill>
                <a:srgbClr val="FFFFFF"/>
              </a:solidFill>
            </a:endParaRPr>
          </a:p>
        </p:txBody>
      </p:sp>
      <p:sp>
        <p:nvSpPr>
          <p:cNvPr id="61" name="Line 247"/>
          <p:cNvSpPr>
            <a:spLocks noChangeShapeType="1"/>
          </p:cNvSpPr>
          <p:nvPr/>
        </p:nvSpPr>
        <p:spPr bwMode="auto">
          <a:xfrm>
            <a:off x="6311913" y="4001959"/>
            <a:ext cx="1413" cy="2954"/>
          </a:xfrm>
          <a:prstGeom prst="line">
            <a:avLst/>
          </a:prstGeom>
          <a:solidFill>
            <a:schemeClr val="bg1"/>
          </a:solidFill>
          <a:ln w="28575">
            <a:solidFill>
              <a:schemeClr val="accent2"/>
            </a:solidFill>
            <a:prstDash val="solid"/>
            <a:round/>
            <a:headEnd/>
            <a:tailEnd/>
          </a:ln>
        </p:spPr>
        <p:txBody>
          <a:bodyPr/>
          <a:lstStyle/>
          <a:p>
            <a:pPr defTabSz="457200">
              <a:defRPr/>
            </a:pPr>
            <a:endParaRPr lang="en-US" dirty="0">
              <a:solidFill>
                <a:srgbClr val="FFFFFF"/>
              </a:solidFill>
            </a:endParaRPr>
          </a:p>
        </p:txBody>
      </p:sp>
      <p:sp>
        <p:nvSpPr>
          <p:cNvPr id="62" name="Rectangle 248"/>
          <p:cNvSpPr>
            <a:spLocks noChangeArrowheads="1"/>
          </p:cNvSpPr>
          <p:nvPr/>
        </p:nvSpPr>
        <p:spPr bwMode="auto">
          <a:xfrm>
            <a:off x="6262439" y="4001959"/>
            <a:ext cx="49474" cy="5907"/>
          </a:xfrm>
          <a:prstGeom prst="rect">
            <a:avLst/>
          </a:prstGeom>
          <a:solidFill>
            <a:schemeClr val="bg1"/>
          </a:solidFill>
          <a:ln w="28575">
            <a:solidFill>
              <a:srgbClr val="81B838"/>
            </a:solidFill>
            <a:prstDash val="solid"/>
            <a:miter lim="800000"/>
            <a:headEnd/>
            <a:tailEnd/>
          </a:ln>
        </p:spPr>
        <p:txBody>
          <a:bodyPr/>
          <a:lstStyle/>
          <a:p>
            <a:pPr defTabSz="457200">
              <a:defRPr/>
            </a:pPr>
            <a:endParaRPr lang="en-US" dirty="0">
              <a:solidFill>
                <a:srgbClr val="FFFFFF"/>
              </a:solidFill>
            </a:endParaRPr>
          </a:p>
        </p:txBody>
      </p:sp>
      <p:sp>
        <p:nvSpPr>
          <p:cNvPr id="63" name="Line 249"/>
          <p:cNvSpPr>
            <a:spLocks noChangeShapeType="1"/>
          </p:cNvSpPr>
          <p:nvPr/>
        </p:nvSpPr>
        <p:spPr bwMode="auto">
          <a:xfrm>
            <a:off x="6290709" y="4007866"/>
            <a:ext cx="1414" cy="1476"/>
          </a:xfrm>
          <a:prstGeom prst="line">
            <a:avLst/>
          </a:prstGeom>
          <a:solidFill>
            <a:schemeClr val="bg1"/>
          </a:solidFill>
          <a:ln w="28575">
            <a:solidFill>
              <a:schemeClr val="accent2"/>
            </a:solidFill>
            <a:prstDash val="solid"/>
            <a:round/>
            <a:headEnd/>
            <a:tailEnd/>
          </a:ln>
        </p:spPr>
        <p:txBody>
          <a:bodyPr/>
          <a:lstStyle/>
          <a:p>
            <a:pPr defTabSz="457200">
              <a:defRPr/>
            </a:pPr>
            <a:endParaRPr lang="en-US" dirty="0">
              <a:solidFill>
                <a:srgbClr val="FFFFFF"/>
              </a:solidFill>
            </a:endParaRPr>
          </a:p>
        </p:txBody>
      </p:sp>
      <p:sp>
        <p:nvSpPr>
          <p:cNvPr id="64" name="Rectangle 250"/>
          <p:cNvSpPr>
            <a:spLocks noChangeArrowheads="1"/>
          </p:cNvSpPr>
          <p:nvPr/>
        </p:nvSpPr>
        <p:spPr bwMode="auto">
          <a:xfrm>
            <a:off x="6286469" y="4007866"/>
            <a:ext cx="4240" cy="165408"/>
          </a:xfrm>
          <a:prstGeom prst="rect">
            <a:avLst/>
          </a:prstGeom>
          <a:solidFill>
            <a:srgbClr val="FFFF00"/>
          </a:solidFill>
          <a:ln w="28575">
            <a:solidFill>
              <a:srgbClr val="81B838"/>
            </a:solidFill>
            <a:prstDash val="solid"/>
            <a:miter lim="800000"/>
            <a:headEnd/>
            <a:tailEnd/>
          </a:ln>
        </p:spPr>
        <p:txBody>
          <a:bodyPr/>
          <a:lstStyle/>
          <a:p>
            <a:pPr defTabSz="457200">
              <a:defRPr/>
            </a:pPr>
            <a:endParaRPr lang="en-US" dirty="0">
              <a:solidFill>
                <a:srgbClr val="FFFFFF"/>
              </a:solidFill>
            </a:endParaRPr>
          </a:p>
        </p:txBody>
      </p:sp>
      <p:sp>
        <p:nvSpPr>
          <p:cNvPr id="65" name="Line 251"/>
          <p:cNvSpPr>
            <a:spLocks noChangeShapeType="1"/>
          </p:cNvSpPr>
          <p:nvPr/>
        </p:nvSpPr>
        <p:spPr bwMode="auto">
          <a:xfrm>
            <a:off x="6311913" y="4173274"/>
            <a:ext cx="1413" cy="1476"/>
          </a:xfrm>
          <a:prstGeom prst="line">
            <a:avLst/>
          </a:prstGeom>
          <a:solidFill>
            <a:schemeClr val="bg1"/>
          </a:solidFill>
          <a:ln w="28575">
            <a:solidFill>
              <a:srgbClr val="800080"/>
            </a:solidFill>
            <a:prstDash val="solid"/>
            <a:round/>
            <a:headEnd/>
            <a:tailEnd/>
          </a:ln>
        </p:spPr>
        <p:txBody>
          <a:bodyPr/>
          <a:lstStyle/>
          <a:p>
            <a:pPr defTabSz="457200">
              <a:defRPr/>
            </a:pPr>
            <a:endParaRPr lang="en-US" dirty="0">
              <a:solidFill>
                <a:srgbClr val="FFFFFF"/>
              </a:solidFill>
            </a:endParaRPr>
          </a:p>
        </p:txBody>
      </p:sp>
      <p:sp>
        <p:nvSpPr>
          <p:cNvPr id="66" name="Rectangle 252"/>
          <p:cNvSpPr>
            <a:spLocks noChangeArrowheads="1"/>
          </p:cNvSpPr>
          <p:nvPr/>
        </p:nvSpPr>
        <p:spPr bwMode="auto">
          <a:xfrm>
            <a:off x="6262439" y="4173274"/>
            <a:ext cx="49474" cy="2954"/>
          </a:xfrm>
          <a:prstGeom prst="rect">
            <a:avLst/>
          </a:prstGeom>
          <a:solidFill>
            <a:schemeClr val="bg1"/>
          </a:solidFill>
          <a:ln w="28575">
            <a:solidFill>
              <a:srgbClr val="81B838"/>
            </a:solidFill>
            <a:prstDash val="solid"/>
            <a:miter lim="800000"/>
            <a:headEnd/>
            <a:tailEnd/>
          </a:ln>
        </p:spPr>
        <p:txBody>
          <a:bodyPr/>
          <a:lstStyle/>
          <a:p>
            <a:pPr defTabSz="457200">
              <a:defRPr/>
            </a:pPr>
            <a:endParaRPr lang="en-US" dirty="0">
              <a:solidFill>
                <a:srgbClr val="FFFFFF"/>
              </a:solidFill>
            </a:endParaRPr>
          </a:p>
        </p:txBody>
      </p:sp>
      <p:sp>
        <p:nvSpPr>
          <p:cNvPr id="67" name="Line 253"/>
          <p:cNvSpPr>
            <a:spLocks noChangeShapeType="1"/>
          </p:cNvSpPr>
          <p:nvPr/>
        </p:nvSpPr>
        <p:spPr bwMode="auto">
          <a:xfrm>
            <a:off x="6629958" y="3954699"/>
            <a:ext cx="1414" cy="2954"/>
          </a:xfrm>
          <a:prstGeom prst="line">
            <a:avLst/>
          </a:prstGeom>
          <a:solidFill>
            <a:schemeClr val="bg1"/>
          </a:solidFill>
          <a:ln w="28575">
            <a:solidFill>
              <a:srgbClr val="444492"/>
            </a:solidFill>
            <a:prstDash val="solid"/>
            <a:round/>
            <a:headEnd/>
            <a:tailEnd/>
          </a:ln>
        </p:spPr>
        <p:txBody>
          <a:bodyPr/>
          <a:lstStyle/>
          <a:p>
            <a:pPr defTabSz="457200">
              <a:defRPr/>
            </a:pPr>
            <a:endParaRPr lang="en-US" dirty="0">
              <a:solidFill>
                <a:srgbClr val="FFFFFF"/>
              </a:solidFill>
            </a:endParaRPr>
          </a:p>
        </p:txBody>
      </p:sp>
      <p:sp>
        <p:nvSpPr>
          <p:cNvPr id="68" name="Rectangle 254"/>
          <p:cNvSpPr>
            <a:spLocks noChangeArrowheads="1"/>
          </p:cNvSpPr>
          <p:nvPr/>
        </p:nvSpPr>
        <p:spPr bwMode="auto">
          <a:xfrm>
            <a:off x="6579071" y="3954699"/>
            <a:ext cx="50887" cy="4430"/>
          </a:xfrm>
          <a:prstGeom prst="rect">
            <a:avLst/>
          </a:prstGeom>
          <a:solidFill>
            <a:schemeClr val="bg1"/>
          </a:solidFill>
          <a:ln w="28575">
            <a:solidFill>
              <a:srgbClr val="81B838"/>
            </a:solidFill>
            <a:prstDash val="solid"/>
            <a:miter lim="800000"/>
            <a:headEnd/>
            <a:tailEnd/>
          </a:ln>
        </p:spPr>
        <p:txBody>
          <a:bodyPr/>
          <a:lstStyle/>
          <a:p>
            <a:pPr defTabSz="457200">
              <a:defRPr/>
            </a:pPr>
            <a:endParaRPr lang="en-US" dirty="0">
              <a:solidFill>
                <a:srgbClr val="FFFFFF"/>
              </a:solidFill>
            </a:endParaRPr>
          </a:p>
        </p:txBody>
      </p:sp>
      <p:sp>
        <p:nvSpPr>
          <p:cNvPr id="69" name="Line 255"/>
          <p:cNvSpPr>
            <a:spLocks noChangeShapeType="1"/>
          </p:cNvSpPr>
          <p:nvPr/>
        </p:nvSpPr>
        <p:spPr bwMode="auto">
          <a:xfrm>
            <a:off x="6607341" y="3959129"/>
            <a:ext cx="1414" cy="1477"/>
          </a:xfrm>
          <a:prstGeom prst="line">
            <a:avLst/>
          </a:prstGeom>
          <a:solidFill>
            <a:schemeClr val="bg1"/>
          </a:solidFill>
          <a:ln w="28575">
            <a:solidFill>
              <a:srgbClr val="800080"/>
            </a:solidFill>
            <a:prstDash val="solid"/>
            <a:round/>
            <a:headEnd/>
            <a:tailEnd/>
          </a:ln>
        </p:spPr>
        <p:txBody>
          <a:bodyPr/>
          <a:lstStyle/>
          <a:p>
            <a:pPr defTabSz="457200">
              <a:defRPr/>
            </a:pPr>
            <a:endParaRPr lang="en-US" dirty="0">
              <a:solidFill>
                <a:srgbClr val="FFFFFF"/>
              </a:solidFill>
            </a:endParaRPr>
          </a:p>
        </p:txBody>
      </p:sp>
      <p:sp>
        <p:nvSpPr>
          <p:cNvPr id="70" name="Rectangle 256"/>
          <p:cNvSpPr>
            <a:spLocks noChangeArrowheads="1"/>
          </p:cNvSpPr>
          <p:nvPr/>
        </p:nvSpPr>
        <p:spPr bwMode="auto">
          <a:xfrm>
            <a:off x="6603101" y="3959129"/>
            <a:ext cx="4240" cy="160978"/>
          </a:xfrm>
          <a:prstGeom prst="rect">
            <a:avLst/>
          </a:prstGeom>
          <a:solidFill>
            <a:srgbClr val="FFFF00"/>
          </a:solidFill>
          <a:ln w="28575">
            <a:solidFill>
              <a:srgbClr val="81B838"/>
            </a:solidFill>
            <a:prstDash val="solid"/>
            <a:miter lim="800000"/>
            <a:headEnd/>
            <a:tailEnd/>
          </a:ln>
        </p:spPr>
        <p:txBody>
          <a:bodyPr/>
          <a:lstStyle/>
          <a:p>
            <a:pPr defTabSz="457200">
              <a:defRPr/>
            </a:pPr>
            <a:endParaRPr lang="en-US" dirty="0">
              <a:solidFill>
                <a:srgbClr val="FFFFFF"/>
              </a:solidFill>
            </a:endParaRPr>
          </a:p>
        </p:txBody>
      </p:sp>
      <p:sp>
        <p:nvSpPr>
          <p:cNvPr id="71" name="Line 257"/>
          <p:cNvSpPr>
            <a:spLocks noChangeShapeType="1"/>
          </p:cNvSpPr>
          <p:nvPr/>
        </p:nvSpPr>
        <p:spPr bwMode="auto">
          <a:xfrm>
            <a:off x="6629958" y="4120107"/>
            <a:ext cx="1414" cy="2954"/>
          </a:xfrm>
          <a:prstGeom prst="line">
            <a:avLst/>
          </a:prstGeom>
          <a:solidFill>
            <a:schemeClr val="bg1"/>
          </a:solidFill>
          <a:ln w="28575">
            <a:solidFill>
              <a:srgbClr val="800080"/>
            </a:solidFill>
            <a:prstDash val="solid"/>
            <a:round/>
            <a:headEnd/>
            <a:tailEnd/>
          </a:ln>
        </p:spPr>
        <p:txBody>
          <a:bodyPr/>
          <a:lstStyle/>
          <a:p>
            <a:pPr defTabSz="457200">
              <a:defRPr/>
            </a:pPr>
            <a:endParaRPr lang="en-US" dirty="0">
              <a:solidFill>
                <a:srgbClr val="FFFFFF"/>
              </a:solidFill>
            </a:endParaRPr>
          </a:p>
        </p:txBody>
      </p:sp>
      <p:sp>
        <p:nvSpPr>
          <p:cNvPr id="72" name="Rectangle 258"/>
          <p:cNvSpPr>
            <a:spLocks noChangeArrowheads="1"/>
          </p:cNvSpPr>
          <p:nvPr/>
        </p:nvSpPr>
        <p:spPr bwMode="auto">
          <a:xfrm>
            <a:off x="6579071" y="4120107"/>
            <a:ext cx="50887" cy="4430"/>
          </a:xfrm>
          <a:prstGeom prst="rect">
            <a:avLst/>
          </a:prstGeom>
          <a:solidFill>
            <a:schemeClr val="bg1"/>
          </a:solidFill>
          <a:ln w="28575">
            <a:solidFill>
              <a:srgbClr val="81B838"/>
            </a:solidFill>
            <a:prstDash val="solid"/>
            <a:miter lim="800000"/>
            <a:headEnd/>
            <a:tailEnd/>
          </a:ln>
        </p:spPr>
        <p:txBody>
          <a:bodyPr/>
          <a:lstStyle/>
          <a:p>
            <a:pPr defTabSz="457200">
              <a:defRPr/>
            </a:pPr>
            <a:endParaRPr lang="en-US" dirty="0">
              <a:solidFill>
                <a:srgbClr val="FFFFFF"/>
              </a:solidFill>
            </a:endParaRPr>
          </a:p>
        </p:txBody>
      </p:sp>
      <p:sp>
        <p:nvSpPr>
          <p:cNvPr id="73" name="Line 259"/>
          <p:cNvSpPr>
            <a:spLocks noChangeShapeType="1"/>
          </p:cNvSpPr>
          <p:nvPr/>
        </p:nvSpPr>
        <p:spPr bwMode="auto">
          <a:xfrm>
            <a:off x="2430345" y="2229732"/>
            <a:ext cx="1413" cy="1476"/>
          </a:xfrm>
          <a:prstGeom prst="line">
            <a:avLst/>
          </a:prstGeom>
          <a:solidFill>
            <a:schemeClr val="bg1"/>
          </a:solidFill>
          <a:ln w="28575">
            <a:solidFill>
              <a:srgbClr val="0000FF"/>
            </a:solidFill>
            <a:prstDash val="solid"/>
            <a:round/>
            <a:headEnd/>
            <a:tailEnd/>
          </a:ln>
        </p:spPr>
        <p:txBody>
          <a:bodyPr/>
          <a:lstStyle/>
          <a:p>
            <a:pPr defTabSz="457200">
              <a:defRPr/>
            </a:pPr>
            <a:endParaRPr lang="en-US" sz="1200" dirty="0">
              <a:solidFill>
                <a:srgbClr val="FFFFFF"/>
              </a:solidFill>
            </a:endParaRPr>
          </a:p>
        </p:txBody>
      </p:sp>
      <p:sp>
        <p:nvSpPr>
          <p:cNvPr id="74" name="Rectangle 260"/>
          <p:cNvSpPr>
            <a:spLocks noChangeArrowheads="1"/>
          </p:cNvSpPr>
          <p:nvPr/>
        </p:nvSpPr>
        <p:spPr bwMode="auto">
          <a:xfrm>
            <a:off x="2351187" y="2229732"/>
            <a:ext cx="79158" cy="7384"/>
          </a:xfrm>
          <a:prstGeom prst="rect">
            <a:avLst/>
          </a:prstGeom>
          <a:solidFill>
            <a:schemeClr val="bg1"/>
          </a:solidFill>
          <a:ln w="28575">
            <a:solidFill>
              <a:schemeClr val="tx2"/>
            </a:solidFill>
            <a:prstDash val="solid"/>
            <a:miter lim="800000"/>
            <a:headEnd/>
            <a:tailEnd/>
          </a:ln>
        </p:spPr>
        <p:txBody>
          <a:bodyPr/>
          <a:lstStyle/>
          <a:p>
            <a:pPr defTabSz="457200">
              <a:defRPr/>
            </a:pPr>
            <a:endParaRPr lang="en-US" sz="1200" dirty="0">
              <a:solidFill>
                <a:srgbClr val="FFFFFF"/>
              </a:solidFill>
            </a:endParaRPr>
          </a:p>
        </p:txBody>
      </p:sp>
      <p:sp>
        <p:nvSpPr>
          <p:cNvPr id="75" name="Line 261"/>
          <p:cNvSpPr>
            <a:spLocks noChangeShapeType="1"/>
          </p:cNvSpPr>
          <p:nvPr/>
        </p:nvSpPr>
        <p:spPr bwMode="auto">
          <a:xfrm>
            <a:off x="2397833" y="2237116"/>
            <a:ext cx="1414" cy="1477"/>
          </a:xfrm>
          <a:prstGeom prst="line">
            <a:avLst/>
          </a:prstGeom>
          <a:solidFill>
            <a:schemeClr val="bg1"/>
          </a:solidFill>
          <a:ln w="28575">
            <a:solidFill>
              <a:srgbClr val="0000FF"/>
            </a:solidFill>
            <a:prstDash val="solid"/>
            <a:round/>
            <a:headEnd/>
            <a:tailEnd/>
          </a:ln>
        </p:spPr>
        <p:txBody>
          <a:bodyPr/>
          <a:lstStyle/>
          <a:p>
            <a:pPr defTabSz="457200">
              <a:defRPr/>
            </a:pPr>
            <a:endParaRPr lang="en-US" sz="1200" dirty="0">
              <a:solidFill>
                <a:srgbClr val="FFFFFF"/>
              </a:solidFill>
            </a:endParaRPr>
          </a:p>
        </p:txBody>
      </p:sp>
      <p:sp>
        <p:nvSpPr>
          <p:cNvPr id="76" name="Rectangle 262"/>
          <p:cNvSpPr>
            <a:spLocks noChangeArrowheads="1"/>
          </p:cNvSpPr>
          <p:nvPr/>
        </p:nvSpPr>
        <p:spPr bwMode="auto">
          <a:xfrm>
            <a:off x="2383698" y="2237116"/>
            <a:ext cx="14135" cy="135871"/>
          </a:xfrm>
          <a:prstGeom prst="rect">
            <a:avLst/>
          </a:prstGeom>
          <a:solidFill>
            <a:schemeClr val="bg1"/>
          </a:solidFill>
          <a:ln w="28575">
            <a:solidFill>
              <a:schemeClr val="tx2"/>
            </a:solidFill>
            <a:prstDash val="solid"/>
            <a:miter lim="800000"/>
            <a:headEnd/>
            <a:tailEnd/>
          </a:ln>
        </p:spPr>
        <p:txBody>
          <a:bodyPr/>
          <a:lstStyle/>
          <a:p>
            <a:pPr defTabSz="457200">
              <a:defRPr/>
            </a:pPr>
            <a:endParaRPr lang="en-US" sz="1200" dirty="0">
              <a:solidFill>
                <a:srgbClr val="FFFFFF"/>
              </a:solidFill>
            </a:endParaRPr>
          </a:p>
        </p:txBody>
      </p:sp>
      <p:sp>
        <p:nvSpPr>
          <p:cNvPr id="77" name="Line 263"/>
          <p:cNvSpPr>
            <a:spLocks noChangeShapeType="1"/>
          </p:cNvSpPr>
          <p:nvPr/>
        </p:nvSpPr>
        <p:spPr bwMode="auto">
          <a:xfrm>
            <a:off x="2430345" y="2372987"/>
            <a:ext cx="1413" cy="1477"/>
          </a:xfrm>
          <a:prstGeom prst="line">
            <a:avLst/>
          </a:prstGeom>
          <a:solidFill>
            <a:schemeClr val="bg1"/>
          </a:solidFill>
          <a:ln w="28575">
            <a:solidFill>
              <a:srgbClr val="444492"/>
            </a:solidFill>
            <a:prstDash val="solid"/>
            <a:round/>
            <a:headEnd/>
            <a:tailEnd/>
          </a:ln>
        </p:spPr>
        <p:txBody>
          <a:bodyPr/>
          <a:lstStyle/>
          <a:p>
            <a:pPr defTabSz="457200">
              <a:defRPr/>
            </a:pPr>
            <a:endParaRPr lang="en-US" sz="1200" dirty="0">
              <a:solidFill>
                <a:srgbClr val="FFFFFF"/>
              </a:solidFill>
            </a:endParaRPr>
          </a:p>
        </p:txBody>
      </p:sp>
      <p:sp>
        <p:nvSpPr>
          <p:cNvPr id="78" name="Rectangle 264"/>
          <p:cNvSpPr>
            <a:spLocks noChangeArrowheads="1"/>
          </p:cNvSpPr>
          <p:nvPr/>
        </p:nvSpPr>
        <p:spPr bwMode="auto">
          <a:xfrm>
            <a:off x="2351187" y="2372987"/>
            <a:ext cx="79158" cy="7385"/>
          </a:xfrm>
          <a:prstGeom prst="rect">
            <a:avLst/>
          </a:prstGeom>
          <a:solidFill>
            <a:srgbClr val="444492"/>
          </a:solidFill>
          <a:ln w="28575">
            <a:solidFill>
              <a:schemeClr val="tx2"/>
            </a:solidFill>
            <a:prstDash val="solid"/>
            <a:miter lim="800000"/>
            <a:headEnd/>
            <a:tailEnd/>
          </a:ln>
        </p:spPr>
        <p:txBody>
          <a:bodyPr/>
          <a:lstStyle/>
          <a:p>
            <a:pPr defTabSz="457200">
              <a:defRPr/>
            </a:pPr>
            <a:endParaRPr lang="en-US" sz="1200" dirty="0">
              <a:solidFill>
                <a:srgbClr val="FFFFFF"/>
              </a:solidFill>
            </a:endParaRPr>
          </a:p>
        </p:txBody>
      </p:sp>
      <p:sp>
        <p:nvSpPr>
          <p:cNvPr id="79" name="Line 265"/>
          <p:cNvSpPr>
            <a:spLocks noChangeShapeType="1"/>
          </p:cNvSpPr>
          <p:nvPr/>
        </p:nvSpPr>
        <p:spPr bwMode="auto">
          <a:xfrm>
            <a:off x="4174647" y="3962083"/>
            <a:ext cx="1413" cy="1477"/>
          </a:xfrm>
          <a:prstGeom prst="line">
            <a:avLst/>
          </a:prstGeom>
          <a:solidFill>
            <a:schemeClr val="bg1"/>
          </a:solidFill>
          <a:ln w="28575">
            <a:solidFill>
              <a:srgbClr val="0000FF"/>
            </a:solidFill>
            <a:prstDash val="solid"/>
            <a:round/>
            <a:headEnd/>
            <a:tailEnd/>
          </a:ln>
        </p:spPr>
        <p:txBody>
          <a:bodyPr/>
          <a:lstStyle/>
          <a:p>
            <a:pPr defTabSz="457200">
              <a:defRPr/>
            </a:pPr>
            <a:endParaRPr lang="en-US" dirty="0">
              <a:solidFill>
                <a:srgbClr val="FFFFFF"/>
              </a:solidFill>
            </a:endParaRPr>
          </a:p>
        </p:txBody>
      </p:sp>
      <p:sp>
        <p:nvSpPr>
          <p:cNvPr id="80" name="Rectangle 266"/>
          <p:cNvSpPr>
            <a:spLocks noChangeArrowheads="1"/>
          </p:cNvSpPr>
          <p:nvPr/>
        </p:nvSpPr>
        <p:spPr bwMode="auto">
          <a:xfrm>
            <a:off x="4095490" y="3962083"/>
            <a:ext cx="79158" cy="8861"/>
          </a:xfrm>
          <a:prstGeom prst="rect">
            <a:avLst/>
          </a:prstGeom>
          <a:solidFill>
            <a:srgbClr val="99CCFF"/>
          </a:solidFill>
          <a:ln w="28575">
            <a:solidFill>
              <a:schemeClr val="tx2"/>
            </a:solidFill>
            <a:prstDash val="solid"/>
            <a:miter lim="800000"/>
            <a:headEnd/>
            <a:tailEnd/>
          </a:ln>
        </p:spPr>
        <p:txBody>
          <a:bodyPr/>
          <a:lstStyle/>
          <a:p>
            <a:pPr defTabSz="457200">
              <a:defRPr/>
            </a:pPr>
            <a:endParaRPr lang="en-US" dirty="0">
              <a:solidFill>
                <a:srgbClr val="FFFFFF"/>
              </a:solidFill>
            </a:endParaRPr>
          </a:p>
        </p:txBody>
      </p:sp>
      <p:sp>
        <p:nvSpPr>
          <p:cNvPr id="81" name="Line 267"/>
          <p:cNvSpPr>
            <a:spLocks noChangeShapeType="1"/>
          </p:cNvSpPr>
          <p:nvPr/>
        </p:nvSpPr>
        <p:spPr bwMode="auto">
          <a:xfrm>
            <a:off x="4142136" y="3970944"/>
            <a:ext cx="1414" cy="1477"/>
          </a:xfrm>
          <a:prstGeom prst="line">
            <a:avLst/>
          </a:prstGeom>
          <a:solidFill>
            <a:schemeClr val="bg1"/>
          </a:solidFill>
          <a:ln w="28575">
            <a:solidFill>
              <a:srgbClr val="0000FF"/>
            </a:solidFill>
            <a:prstDash val="solid"/>
            <a:round/>
            <a:headEnd/>
            <a:tailEnd/>
          </a:ln>
        </p:spPr>
        <p:txBody>
          <a:bodyPr/>
          <a:lstStyle/>
          <a:p>
            <a:pPr defTabSz="457200">
              <a:defRPr/>
            </a:pPr>
            <a:endParaRPr lang="en-US" dirty="0">
              <a:solidFill>
                <a:srgbClr val="FFFFFF"/>
              </a:solidFill>
            </a:endParaRPr>
          </a:p>
        </p:txBody>
      </p:sp>
      <p:sp>
        <p:nvSpPr>
          <p:cNvPr id="82" name="Rectangle 268"/>
          <p:cNvSpPr>
            <a:spLocks noChangeArrowheads="1"/>
          </p:cNvSpPr>
          <p:nvPr/>
        </p:nvSpPr>
        <p:spPr bwMode="auto">
          <a:xfrm>
            <a:off x="4128000" y="3970944"/>
            <a:ext cx="14135" cy="129963"/>
          </a:xfrm>
          <a:prstGeom prst="rect">
            <a:avLst/>
          </a:prstGeom>
          <a:solidFill>
            <a:schemeClr val="bg1"/>
          </a:solidFill>
          <a:ln w="28575">
            <a:solidFill>
              <a:schemeClr val="tx2"/>
            </a:solidFill>
            <a:prstDash val="solid"/>
            <a:miter lim="800000"/>
            <a:headEnd/>
            <a:tailEnd/>
          </a:ln>
        </p:spPr>
        <p:txBody>
          <a:bodyPr/>
          <a:lstStyle/>
          <a:p>
            <a:pPr defTabSz="457200">
              <a:defRPr/>
            </a:pPr>
            <a:endParaRPr lang="en-US" dirty="0">
              <a:solidFill>
                <a:srgbClr val="FFFFFF"/>
              </a:solidFill>
            </a:endParaRPr>
          </a:p>
        </p:txBody>
      </p:sp>
      <p:sp>
        <p:nvSpPr>
          <p:cNvPr id="83" name="Line 269"/>
          <p:cNvSpPr>
            <a:spLocks noChangeShapeType="1"/>
          </p:cNvSpPr>
          <p:nvPr/>
        </p:nvSpPr>
        <p:spPr bwMode="auto">
          <a:xfrm>
            <a:off x="4174647" y="4100907"/>
            <a:ext cx="1413" cy="1477"/>
          </a:xfrm>
          <a:prstGeom prst="line">
            <a:avLst/>
          </a:prstGeom>
          <a:solidFill>
            <a:schemeClr val="bg1"/>
          </a:solidFill>
          <a:ln w="28575">
            <a:solidFill>
              <a:srgbClr val="0000FF"/>
            </a:solidFill>
            <a:prstDash val="solid"/>
            <a:round/>
            <a:headEnd/>
            <a:tailEnd/>
          </a:ln>
        </p:spPr>
        <p:txBody>
          <a:bodyPr/>
          <a:lstStyle/>
          <a:p>
            <a:pPr defTabSz="457200">
              <a:defRPr/>
            </a:pPr>
            <a:endParaRPr lang="en-US" dirty="0">
              <a:solidFill>
                <a:srgbClr val="FFFFFF"/>
              </a:solidFill>
            </a:endParaRPr>
          </a:p>
        </p:txBody>
      </p:sp>
      <p:sp>
        <p:nvSpPr>
          <p:cNvPr id="84" name="Rectangle 270"/>
          <p:cNvSpPr>
            <a:spLocks noChangeArrowheads="1"/>
          </p:cNvSpPr>
          <p:nvPr/>
        </p:nvSpPr>
        <p:spPr bwMode="auto">
          <a:xfrm>
            <a:off x="4095490" y="4100907"/>
            <a:ext cx="79158" cy="7385"/>
          </a:xfrm>
          <a:prstGeom prst="rect">
            <a:avLst/>
          </a:prstGeom>
          <a:solidFill>
            <a:schemeClr val="bg1"/>
          </a:solidFill>
          <a:ln w="28575">
            <a:solidFill>
              <a:schemeClr val="tx2"/>
            </a:solidFill>
            <a:prstDash val="solid"/>
            <a:miter lim="800000"/>
            <a:headEnd/>
            <a:tailEnd/>
          </a:ln>
        </p:spPr>
        <p:txBody>
          <a:bodyPr/>
          <a:lstStyle/>
          <a:p>
            <a:pPr defTabSz="457200">
              <a:defRPr/>
            </a:pPr>
            <a:endParaRPr lang="en-US" dirty="0">
              <a:solidFill>
                <a:srgbClr val="FFFFFF"/>
              </a:solidFill>
            </a:endParaRPr>
          </a:p>
        </p:txBody>
      </p:sp>
      <p:sp>
        <p:nvSpPr>
          <p:cNvPr id="85" name="Line 271"/>
          <p:cNvSpPr>
            <a:spLocks noChangeShapeType="1"/>
          </p:cNvSpPr>
          <p:nvPr/>
        </p:nvSpPr>
        <p:spPr bwMode="auto">
          <a:xfrm>
            <a:off x="6395311" y="3914824"/>
            <a:ext cx="1414" cy="1477"/>
          </a:xfrm>
          <a:prstGeom prst="line">
            <a:avLst/>
          </a:prstGeom>
          <a:solidFill>
            <a:schemeClr val="bg1"/>
          </a:solidFill>
          <a:ln w="28575">
            <a:solidFill>
              <a:srgbClr val="0000FF"/>
            </a:solidFill>
            <a:prstDash val="solid"/>
            <a:round/>
            <a:headEnd/>
            <a:tailEnd/>
          </a:ln>
        </p:spPr>
        <p:txBody>
          <a:bodyPr/>
          <a:lstStyle/>
          <a:p>
            <a:pPr defTabSz="457200">
              <a:defRPr/>
            </a:pPr>
            <a:endParaRPr lang="en-US" dirty="0">
              <a:solidFill>
                <a:srgbClr val="FFFFFF"/>
              </a:solidFill>
            </a:endParaRPr>
          </a:p>
        </p:txBody>
      </p:sp>
      <p:sp>
        <p:nvSpPr>
          <p:cNvPr id="86" name="Rectangle 272"/>
          <p:cNvSpPr>
            <a:spLocks noChangeArrowheads="1"/>
          </p:cNvSpPr>
          <p:nvPr/>
        </p:nvSpPr>
        <p:spPr bwMode="auto">
          <a:xfrm>
            <a:off x="6313326" y="3914824"/>
            <a:ext cx="81985" cy="7385"/>
          </a:xfrm>
          <a:prstGeom prst="rect">
            <a:avLst/>
          </a:prstGeom>
          <a:solidFill>
            <a:srgbClr val="444492"/>
          </a:solidFill>
          <a:ln w="28575">
            <a:solidFill>
              <a:schemeClr val="tx2"/>
            </a:solidFill>
            <a:prstDash val="solid"/>
            <a:miter lim="800000"/>
            <a:headEnd/>
            <a:tailEnd/>
          </a:ln>
        </p:spPr>
        <p:txBody>
          <a:bodyPr/>
          <a:lstStyle/>
          <a:p>
            <a:pPr defTabSz="457200">
              <a:defRPr/>
            </a:pPr>
            <a:endParaRPr lang="en-US" dirty="0">
              <a:solidFill>
                <a:srgbClr val="FFFFFF"/>
              </a:solidFill>
            </a:endParaRPr>
          </a:p>
        </p:txBody>
      </p:sp>
      <p:sp>
        <p:nvSpPr>
          <p:cNvPr id="87" name="Line 273"/>
          <p:cNvSpPr>
            <a:spLocks noChangeShapeType="1"/>
          </p:cNvSpPr>
          <p:nvPr/>
        </p:nvSpPr>
        <p:spPr bwMode="auto">
          <a:xfrm>
            <a:off x="6359973" y="3922208"/>
            <a:ext cx="1413" cy="1476"/>
          </a:xfrm>
          <a:prstGeom prst="line">
            <a:avLst/>
          </a:prstGeom>
          <a:solidFill>
            <a:schemeClr val="bg1"/>
          </a:solidFill>
          <a:ln w="28575">
            <a:solidFill>
              <a:srgbClr val="0000FF"/>
            </a:solidFill>
            <a:prstDash val="solid"/>
            <a:round/>
            <a:headEnd/>
            <a:tailEnd/>
          </a:ln>
        </p:spPr>
        <p:txBody>
          <a:bodyPr/>
          <a:lstStyle/>
          <a:p>
            <a:pPr defTabSz="457200">
              <a:defRPr/>
            </a:pPr>
            <a:endParaRPr lang="en-US" dirty="0">
              <a:solidFill>
                <a:srgbClr val="FFFFFF"/>
              </a:solidFill>
            </a:endParaRPr>
          </a:p>
        </p:txBody>
      </p:sp>
      <p:sp>
        <p:nvSpPr>
          <p:cNvPr id="88" name="Rectangle 274"/>
          <p:cNvSpPr>
            <a:spLocks noChangeArrowheads="1"/>
          </p:cNvSpPr>
          <p:nvPr/>
        </p:nvSpPr>
        <p:spPr bwMode="auto">
          <a:xfrm>
            <a:off x="6348665" y="3922208"/>
            <a:ext cx="11308" cy="172792"/>
          </a:xfrm>
          <a:prstGeom prst="rect">
            <a:avLst/>
          </a:prstGeom>
          <a:solidFill>
            <a:schemeClr val="bg1"/>
          </a:solidFill>
          <a:ln w="28575">
            <a:solidFill>
              <a:schemeClr val="tx2"/>
            </a:solidFill>
            <a:prstDash val="solid"/>
            <a:miter lim="800000"/>
            <a:headEnd/>
            <a:tailEnd/>
          </a:ln>
        </p:spPr>
        <p:txBody>
          <a:bodyPr/>
          <a:lstStyle/>
          <a:p>
            <a:pPr defTabSz="457200">
              <a:defRPr/>
            </a:pPr>
            <a:endParaRPr lang="en-US" dirty="0">
              <a:solidFill>
                <a:srgbClr val="FFFFFF"/>
              </a:solidFill>
            </a:endParaRPr>
          </a:p>
        </p:txBody>
      </p:sp>
      <p:sp>
        <p:nvSpPr>
          <p:cNvPr id="89" name="Line 275"/>
          <p:cNvSpPr>
            <a:spLocks noChangeShapeType="1"/>
          </p:cNvSpPr>
          <p:nvPr/>
        </p:nvSpPr>
        <p:spPr bwMode="auto">
          <a:xfrm>
            <a:off x="6395311" y="4095000"/>
            <a:ext cx="1414" cy="1477"/>
          </a:xfrm>
          <a:prstGeom prst="line">
            <a:avLst/>
          </a:prstGeom>
          <a:solidFill>
            <a:schemeClr val="bg1"/>
          </a:solidFill>
          <a:ln w="28575">
            <a:solidFill>
              <a:srgbClr val="0000FF"/>
            </a:solidFill>
            <a:prstDash val="solid"/>
            <a:round/>
            <a:headEnd/>
            <a:tailEnd/>
          </a:ln>
        </p:spPr>
        <p:txBody>
          <a:bodyPr/>
          <a:lstStyle/>
          <a:p>
            <a:pPr defTabSz="457200">
              <a:defRPr/>
            </a:pPr>
            <a:endParaRPr lang="en-US" dirty="0">
              <a:solidFill>
                <a:srgbClr val="FFFFFF"/>
              </a:solidFill>
            </a:endParaRPr>
          </a:p>
        </p:txBody>
      </p:sp>
      <p:sp>
        <p:nvSpPr>
          <p:cNvPr id="90" name="Rectangle 276"/>
          <p:cNvSpPr>
            <a:spLocks noChangeArrowheads="1"/>
          </p:cNvSpPr>
          <p:nvPr/>
        </p:nvSpPr>
        <p:spPr bwMode="auto">
          <a:xfrm>
            <a:off x="6313326" y="4095000"/>
            <a:ext cx="81985" cy="8861"/>
          </a:xfrm>
          <a:prstGeom prst="rect">
            <a:avLst/>
          </a:prstGeom>
          <a:solidFill>
            <a:srgbClr val="444492"/>
          </a:solidFill>
          <a:ln w="28575">
            <a:solidFill>
              <a:schemeClr val="tx2"/>
            </a:solidFill>
            <a:prstDash val="solid"/>
            <a:miter lim="800000"/>
            <a:headEnd/>
            <a:tailEnd/>
          </a:ln>
        </p:spPr>
        <p:txBody>
          <a:bodyPr/>
          <a:lstStyle/>
          <a:p>
            <a:pPr defTabSz="457200">
              <a:defRPr/>
            </a:pPr>
            <a:endParaRPr lang="en-US" dirty="0">
              <a:solidFill>
                <a:srgbClr val="FFFFFF"/>
              </a:solidFill>
            </a:endParaRPr>
          </a:p>
        </p:txBody>
      </p:sp>
      <p:sp>
        <p:nvSpPr>
          <p:cNvPr id="91" name="Line 277"/>
          <p:cNvSpPr>
            <a:spLocks noChangeShapeType="1"/>
          </p:cNvSpPr>
          <p:nvPr/>
        </p:nvSpPr>
        <p:spPr bwMode="auto">
          <a:xfrm>
            <a:off x="6711943" y="3898579"/>
            <a:ext cx="1414" cy="1476"/>
          </a:xfrm>
          <a:prstGeom prst="line">
            <a:avLst/>
          </a:prstGeom>
          <a:solidFill>
            <a:schemeClr val="bg1"/>
          </a:solidFill>
          <a:ln w="28575">
            <a:solidFill>
              <a:srgbClr val="0000FF"/>
            </a:solidFill>
            <a:prstDash val="solid"/>
            <a:round/>
            <a:headEnd/>
            <a:tailEnd/>
          </a:ln>
        </p:spPr>
        <p:txBody>
          <a:bodyPr/>
          <a:lstStyle/>
          <a:p>
            <a:pPr defTabSz="457200">
              <a:defRPr/>
            </a:pPr>
            <a:endParaRPr lang="en-US" dirty="0">
              <a:solidFill>
                <a:srgbClr val="FFFFFF"/>
              </a:solidFill>
            </a:endParaRPr>
          </a:p>
        </p:txBody>
      </p:sp>
      <p:sp>
        <p:nvSpPr>
          <p:cNvPr id="92" name="Rectangle 278"/>
          <p:cNvSpPr>
            <a:spLocks noChangeArrowheads="1"/>
          </p:cNvSpPr>
          <p:nvPr/>
        </p:nvSpPr>
        <p:spPr bwMode="auto">
          <a:xfrm>
            <a:off x="6629958" y="3898579"/>
            <a:ext cx="81985" cy="7384"/>
          </a:xfrm>
          <a:prstGeom prst="rect">
            <a:avLst/>
          </a:prstGeom>
          <a:solidFill>
            <a:schemeClr val="bg1"/>
          </a:solidFill>
          <a:ln w="28575">
            <a:solidFill>
              <a:schemeClr val="tx2"/>
            </a:solidFill>
            <a:prstDash val="solid"/>
            <a:miter lim="800000"/>
            <a:headEnd/>
            <a:tailEnd/>
          </a:ln>
        </p:spPr>
        <p:txBody>
          <a:bodyPr/>
          <a:lstStyle/>
          <a:p>
            <a:pPr defTabSz="457200">
              <a:defRPr/>
            </a:pPr>
            <a:endParaRPr lang="en-US" dirty="0">
              <a:solidFill>
                <a:srgbClr val="FFFFFF"/>
              </a:solidFill>
            </a:endParaRPr>
          </a:p>
        </p:txBody>
      </p:sp>
      <p:sp>
        <p:nvSpPr>
          <p:cNvPr id="93" name="Line 279"/>
          <p:cNvSpPr>
            <a:spLocks noChangeShapeType="1"/>
          </p:cNvSpPr>
          <p:nvPr/>
        </p:nvSpPr>
        <p:spPr bwMode="auto">
          <a:xfrm>
            <a:off x="6676605" y="3905962"/>
            <a:ext cx="1413" cy="1477"/>
          </a:xfrm>
          <a:prstGeom prst="line">
            <a:avLst/>
          </a:prstGeom>
          <a:solidFill>
            <a:schemeClr val="bg1"/>
          </a:solidFill>
          <a:ln w="28575">
            <a:solidFill>
              <a:srgbClr val="0000FF"/>
            </a:solidFill>
            <a:prstDash val="solid"/>
            <a:round/>
            <a:headEnd/>
            <a:tailEnd/>
          </a:ln>
        </p:spPr>
        <p:txBody>
          <a:bodyPr/>
          <a:lstStyle/>
          <a:p>
            <a:pPr defTabSz="457200">
              <a:defRPr/>
            </a:pPr>
            <a:endParaRPr lang="en-US" dirty="0">
              <a:solidFill>
                <a:srgbClr val="FFFFFF"/>
              </a:solidFill>
            </a:endParaRPr>
          </a:p>
        </p:txBody>
      </p:sp>
      <p:sp>
        <p:nvSpPr>
          <p:cNvPr id="94" name="Rectangle 280"/>
          <p:cNvSpPr>
            <a:spLocks noChangeArrowheads="1"/>
          </p:cNvSpPr>
          <p:nvPr/>
        </p:nvSpPr>
        <p:spPr bwMode="auto">
          <a:xfrm>
            <a:off x="6665297" y="3905962"/>
            <a:ext cx="11308" cy="165408"/>
          </a:xfrm>
          <a:prstGeom prst="rect">
            <a:avLst/>
          </a:prstGeom>
          <a:solidFill>
            <a:srgbClr val="444492"/>
          </a:solidFill>
          <a:ln w="28575">
            <a:solidFill>
              <a:schemeClr val="tx2"/>
            </a:solidFill>
            <a:prstDash val="solid"/>
            <a:miter lim="800000"/>
            <a:headEnd/>
            <a:tailEnd/>
          </a:ln>
        </p:spPr>
        <p:txBody>
          <a:bodyPr/>
          <a:lstStyle/>
          <a:p>
            <a:pPr defTabSz="457200">
              <a:defRPr/>
            </a:pPr>
            <a:endParaRPr lang="en-US" dirty="0">
              <a:solidFill>
                <a:srgbClr val="FFFFFF"/>
              </a:solidFill>
            </a:endParaRPr>
          </a:p>
        </p:txBody>
      </p:sp>
      <p:sp>
        <p:nvSpPr>
          <p:cNvPr id="95" name="Line 281"/>
          <p:cNvSpPr>
            <a:spLocks noChangeShapeType="1"/>
          </p:cNvSpPr>
          <p:nvPr/>
        </p:nvSpPr>
        <p:spPr bwMode="auto">
          <a:xfrm>
            <a:off x="6711943" y="4071370"/>
            <a:ext cx="1414" cy="1477"/>
          </a:xfrm>
          <a:prstGeom prst="line">
            <a:avLst/>
          </a:prstGeom>
          <a:solidFill>
            <a:schemeClr val="bg1"/>
          </a:solidFill>
          <a:ln w="28575">
            <a:solidFill>
              <a:srgbClr val="0000FF"/>
            </a:solidFill>
            <a:prstDash val="solid"/>
            <a:round/>
            <a:headEnd/>
            <a:tailEnd/>
          </a:ln>
        </p:spPr>
        <p:txBody>
          <a:bodyPr/>
          <a:lstStyle/>
          <a:p>
            <a:pPr defTabSz="457200">
              <a:defRPr/>
            </a:pPr>
            <a:endParaRPr lang="en-US" dirty="0">
              <a:solidFill>
                <a:srgbClr val="FFFFFF"/>
              </a:solidFill>
            </a:endParaRPr>
          </a:p>
        </p:txBody>
      </p:sp>
      <p:sp>
        <p:nvSpPr>
          <p:cNvPr id="96" name="Rectangle 282"/>
          <p:cNvSpPr>
            <a:spLocks noChangeArrowheads="1"/>
          </p:cNvSpPr>
          <p:nvPr/>
        </p:nvSpPr>
        <p:spPr bwMode="auto">
          <a:xfrm>
            <a:off x="6629958" y="4071370"/>
            <a:ext cx="81985" cy="8861"/>
          </a:xfrm>
          <a:prstGeom prst="rect">
            <a:avLst/>
          </a:prstGeom>
          <a:solidFill>
            <a:schemeClr val="bg1"/>
          </a:solidFill>
          <a:ln w="28575">
            <a:solidFill>
              <a:schemeClr val="tx2"/>
            </a:solidFill>
            <a:prstDash val="solid"/>
            <a:miter lim="800000"/>
            <a:headEnd/>
            <a:tailEnd/>
          </a:ln>
        </p:spPr>
        <p:txBody>
          <a:bodyPr/>
          <a:lstStyle/>
          <a:p>
            <a:pPr defTabSz="457200">
              <a:defRPr/>
            </a:pPr>
            <a:endParaRPr lang="en-US" dirty="0">
              <a:solidFill>
                <a:srgbClr val="FFFFFF"/>
              </a:solidFill>
            </a:endParaRPr>
          </a:p>
        </p:txBody>
      </p:sp>
      <p:sp>
        <p:nvSpPr>
          <p:cNvPr id="97" name="Rectangle 131"/>
          <p:cNvSpPr>
            <a:spLocks noChangeArrowheads="1"/>
          </p:cNvSpPr>
          <p:nvPr/>
        </p:nvSpPr>
        <p:spPr bwMode="auto">
          <a:xfrm>
            <a:off x="6067371" y="5686087"/>
            <a:ext cx="591509" cy="184666"/>
          </a:xfrm>
          <a:prstGeom prst="rect">
            <a:avLst/>
          </a:prstGeom>
          <a:noFill/>
          <a:ln w="9525">
            <a:noFill/>
            <a:miter lim="800000"/>
            <a:headEnd/>
            <a:tailEnd/>
          </a:ln>
        </p:spPr>
        <p:txBody>
          <a:bodyPr wrap="none" lIns="0" tIns="0" rIns="0" bIns="0">
            <a:spAutoFit/>
          </a:bodyPr>
          <a:lstStyle/>
          <a:p>
            <a:pPr>
              <a:defRPr/>
            </a:pPr>
            <a:r>
              <a:rPr lang="en-US" sz="1200" b="1" dirty="0" smtClean="0">
                <a:solidFill>
                  <a:srgbClr val="4D4D4F"/>
                </a:solidFill>
              </a:rPr>
              <a:t>Month 6</a:t>
            </a:r>
            <a:endParaRPr lang="en-US" sz="1200" b="1" dirty="0">
              <a:solidFill>
                <a:srgbClr val="4D4D4F"/>
              </a:solidFill>
            </a:endParaRPr>
          </a:p>
        </p:txBody>
      </p:sp>
      <p:sp>
        <p:nvSpPr>
          <p:cNvPr id="98" name="TextBox 97"/>
          <p:cNvSpPr txBox="1"/>
          <p:nvPr/>
        </p:nvSpPr>
        <p:spPr>
          <a:xfrm>
            <a:off x="1352550" y="1171276"/>
            <a:ext cx="1761097" cy="276999"/>
          </a:xfrm>
          <a:prstGeom prst="rect">
            <a:avLst/>
          </a:prstGeom>
          <a:noFill/>
        </p:spPr>
        <p:txBody>
          <a:bodyPr wrap="square">
            <a:spAutoFit/>
          </a:bodyPr>
          <a:lstStyle/>
          <a:p>
            <a:pPr defTabSz="457200">
              <a:defRPr/>
            </a:pPr>
            <a:r>
              <a:rPr lang="en-US" sz="1200" b="1" dirty="0" smtClean="0">
                <a:solidFill>
                  <a:srgbClr val="4D4D4F"/>
                </a:solidFill>
              </a:rPr>
              <a:t>Mean (SE) HbA</a:t>
            </a:r>
            <a:r>
              <a:rPr lang="en-US" sz="1200" b="1" baseline="-25000" dirty="0" smtClean="0">
                <a:solidFill>
                  <a:srgbClr val="4D4D4F"/>
                </a:solidFill>
              </a:rPr>
              <a:t>1C,</a:t>
            </a:r>
            <a:r>
              <a:rPr lang="en-US" sz="1200" b="1" dirty="0" smtClean="0">
                <a:solidFill>
                  <a:srgbClr val="4D4D4F"/>
                </a:solidFill>
              </a:rPr>
              <a:t> %</a:t>
            </a:r>
            <a:endParaRPr lang="en-US" sz="1200" b="1" dirty="0">
              <a:solidFill>
                <a:srgbClr val="4D4D4F"/>
              </a:solidFill>
            </a:endParaRPr>
          </a:p>
        </p:txBody>
      </p:sp>
      <p:sp>
        <p:nvSpPr>
          <p:cNvPr id="99" name="TextBox 98"/>
          <p:cNvSpPr txBox="1"/>
          <p:nvPr/>
        </p:nvSpPr>
        <p:spPr>
          <a:xfrm>
            <a:off x="5777596" y="3561856"/>
            <a:ext cx="763912" cy="286326"/>
          </a:xfrm>
          <a:prstGeom prst="rect">
            <a:avLst/>
          </a:prstGeom>
          <a:noFill/>
        </p:spPr>
        <p:txBody>
          <a:bodyPr wrap="none">
            <a:spAutoFit/>
          </a:bodyPr>
          <a:lstStyle/>
          <a:p>
            <a:pPr defTabSz="457200">
              <a:defRPr/>
            </a:pPr>
            <a:r>
              <a:rPr lang="en-US" sz="1400" b="1" dirty="0" smtClean="0">
                <a:solidFill>
                  <a:srgbClr val="0092D0"/>
                </a:solidFill>
              </a:rPr>
              <a:t>Lantus</a:t>
            </a:r>
            <a:r>
              <a:rPr lang="en-US" sz="1400" b="1" baseline="30000" dirty="0" smtClean="0">
                <a:solidFill>
                  <a:srgbClr val="0092D0"/>
                </a:solidFill>
              </a:rPr>
              <a:t>®</a:t>
            </a:r>
            <a:endParaRPr lang="en-US" sz="1400" b="1" baseline="30000" dirty="0">
              <a:solidFill>
                <a:srgbClr val="0092D0"/>
              </a:solidFill>
            </a:endParaRPr>
          </a:p>
        </p:txBody>
      </p:sp>
      <p:sp>
        <p:nvSpPr>
          <p:cNvPr id="100" name="TextBox 99"/>
          <p:cNvSpPr txBox="1"/>
          <p:nvPr/>
        </p:nvSpPr>
        <p:spPr>
          <a:xfrm>
            <a:off x="5779010" y="4195426"/>
            <a:ext cx="545529" cy="286326"/>
          </a:xfrm>
          <a:prstGeom prst="rect">
            <a:avLst/>
          </a:prstGeom>
          <a:noFill/>
        </p:spPr>
        <p:txBody>
          <a:bodyPr wrap="none">
            <a:spAutoFit/>
          </a:bodyPr>
          <a:lstStyle/>
          <a:p>
            <a:pPr defTabSz="457200">
              <a:defRPr/>
            </a:pPr>
            <a:r>
              <a:rPr lang="en-US" sz="1400" b="1" dirty="0">
                <a:solidFill>
                  <a:srgbClr val="81B838"/>
                </a:solidFill>
              </a:rPr>
              <a:t>U</a:t>
            </a:r>
            <a:r>
              <a:rPr lang="en-US" sz="1400" b="1" dirty="0" smtClean="0">
                <a:solidFill>
                  <a:srgbClr val="81B838"/>
                </a:solidFill>
              </a:rPr>
              <a:t>300</a:t>
            </a:r>
            <a:endParaRPr lang="en-US" sz="1400" b="1" dirty="0">
              <a:solidFill>
                <a:srgbClr val="81B838"/>
              </a:solidFill>
            </a:endParaRPr>
          </a:p>
        </p:txBody>
      </p:sp>
      <p:sp>
        <p:nvSpPr>
          <p:cNvPr id="102" name="Line 107"/>
          <p:cNvSpPr>
            <a:spLocks noChangeShapeType="1"/>
          </p:cNvSpPr>
          <p:nvPr/>
        </p:nvSpPr>
        <p:spPr bwMode="auto">
          <a:xfrm flipH="1">
            <a:off x="2084028" y="2594515"/>
            <a:ext cx="65023" cy="1477"/>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596169"/>
              </a:solidFill>
            </a:endParaRPr>
          </a:p>
        </p:txBody>
      </p:sp>
      <p:sp>
        <p:nvSpPr>
          <p:cNvPr id="104" name="Line 107"/>
          <p:cNvSpPr>
            <a:spLocks noChangeShapeType="1"/>
          </p:cNvSpPr>
          <p:nvPr/>
        </p:nvSpPr>
        <p:spPr bwMode="auto">
          <a:xfrm flipH="1">
            <a:off x="2086855" y="3558902"/>
            <a:ext cx="65023" cy="1476"/>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596169"/>
              </a:solidFill>
            </a:endParaRPr>
          </a:p>
        </p:txBody>
      </p:sp>
      <p:sp>
        <p:nvSpPr>
          <p:cNvPr id="106" name="Line 107"/>
          <p:cNvSpPr>
            <a:spLocks noChangeShapeType="1"/>
          </p:cNvSpPr>
          <p:nvPr/>
        </p:nvSpPr>
        <p:spPr bwMode="auto">
          <a:xfrm flipH="1">
            <a:off x="2086855" y="4541010"/>
            <a:ext cx="62196" cy="1477"/>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596169"/>
              </a:solidFill>
            </a:endParaRPr>
          </a:p>
        </p:txBody>
      </p:sp>
      <p:sp>
        <p:nvSpPr>
          <p:cNvPr id="107" name="Freeform 18"/>
          <p:cNvSpPr>
            <a:spLocks/>
          </p:cNvSpPr>
          <p:nvPr/>
        </p:nvSpPr>
        <p:spPr bwMode="auto">
          <a:xfrm>
            <a:off x="2404901" y="2303575"/>
            <a:ext cx="3959312" cy="1724967"/>
          </a:xfrm>
          <a:custGeom>
            <a:avLst/>
            <a:gdLst/>
            <a:ahLst/>
            <a:cxnLst>
              <a:cxn ang="0">
                <a:pos x="0" y="0"/>
              </a:cxn>
              <a:cxn ang="0">
                <a:pos x="1234" y="1050"/>
              </a:cxn>
              <a:cxn ang="0">
                <a:pos x="2801" y="1020"/>
              </a:cxn>
            </a:cxnLst>
            <a:rect l="0" t="0" r="r" b="b"/>
            <a:pathLst>
              <a:path w="2801" h="1050">
                <a:moveTo>
                  <a:pt x="0" y="0"/>
                </a:moveTo>
                <a:lnTo>
                  <a:pt x="1234" y="1050"/>
                </a:lnTo>
                <a:lnTo>
                  <a:pt x="2801" y="1020"/>
                </a:lnTo>
              </a:path>
            </a:pathLst>
          </a:custGeom>
          <a:noFill/>
          <a:ln w="28575" cap="flat" cmpd="sng" algn="ctr">
            <a:solidFill>
              <a:schemeClr val="tx2"/>
            </a:solidFill>
            <a:prstDash val="solid"/>
            <a:round/>
            <a:headEnd type="none" w="med" len="med"/>
            <a:tailEnd type="none" w="med" len="med"/>
          </a:ln>
        </p:spPr>
        <p:txBody>
          <a:bodyPr/>
          <a:lstStyle/>
          <a:p>
            <a:pPr defTabSz="457200">
              <a:defRPr/>
            </a:pPr>
            <a:endParaRPr lang="en-US" dirty="0">
              <a:solidFill>
                <a:srgbClr val="444492"/>
              </a:solidFill>
            </a:endParaRPr>
          </a:p>
        </p:txBody>
      </p:sp>
      <p:cxnSp>
        <p:nvCxnSpPr>
          <p:cNvPr id="117" name="Straight Connector 116"/>
          <p:cNvCxnSpPr>
            <a:stCxn id="22" idx="0"/>
          </p:cNvCxnSpPr>
          <p:nvPr/>
        </p:nvCxnSpPr>
        <p:spPr>
          <a:xfrm>
            <a:off x="2153291" y="5515735"/>
            <a:ext cx="4840301"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flipH="1">
            <a:off x="4176058" y="4727642"/>
            <a:ext cx="2757547" cy="687923"/>
          </a:xfrm>
          <a:prstGeom prst="rect">
            <a:avLst/>
          </a:prstGeom>
          <a:solidFill>
            <a:srgbClr val="81B838"/>
          </a:solidFill>
          <a:ln>
            <a:solidFill>
              <a:srgbClr val="81B838"/>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7200" eaLnBrk="1" hangingPunct="1">
              <a:defRPr/>
            </a:pPr>
            <a:r>
              <a:rPr lang="en-US" sz="1300" b="1" dirty="0" smtClean="0">
                <a:solidFill>
                  <a:srgbClr val="FFFFFF"/>
                </a:solidFill>
              </a:rPr>
              <a:t>LS mean difference at Month 6: </a:t>
            </a:r>
            <a:r>
              <a:rPr lang="en-US" sz="1300" b="1" dirty="0">
                <a:solidFill>
                  <a:srgbClr val="FFFFFF"/>
                </a:solidFill>
              </a:rPr>
              <a:t/>
            </a:r>
            <a:br>
              <a:rPr lang="en-US" sz="1300" b="1" dirty="0">
                <a:solidFill>
                  <a:srgbClr val="FFFFFF"/>
                </a:solidFill>
              </a:rPr>
            </a:br>
            <a:r>
              <a:rPr lang="en-US" sz="1300" b="1" dirty="0" smtClean="0">
                <a:solidFill>
                  <a:srgbClr val="FFFFFF"/>
                </a:solidFill>
              </a:rPr>
              <a:t>0.00 (95% CI –0.11 </a:t>
            </a:r>
            <a:r>
              <a:rPr lang="en-US" sz="1300" b="1" dirty="0">
                <a:solidFill>
                  <a:srgbClr val="FFFFFF"/>
                </a:solidFill>
              </a:rPr>
              <a:t>to </a:t>
            </a:r>
            <a:r>
              <a:rPr lang="en-US" sz="1300" b="1" dirty="0" smtClean="0">
                <a:solidFill>
                  <a:srgbClr val="FFFFFF"/>
                </a:solidFill>
              </a:rPr>
              <a:t>0.11) %</a:t>
            </a:r>
            <a:r>
              <a:rPr lang="en-US" sz="1300" b="1" baseline="30000" dirty="0" smtClean="0">
                <a:solidFill>
                  <a:srgbClr val="FFFFFF"/>
                </a:solidFill>
              </a:rPr>
              <a:t>†</a:t>
            </a:r>
            <a:endParaRPr lang="en-US" sz="1300" b="1" baseline="30000" dirty="0">
              <a:solidFill>
                <a:srgbClr val="FFFFFF"/>
              </a:solidFill>
            </a:endParaRPr>
          </a:p>
        </p:txBody>
      </p:sp>
      <p:sp>
        <p:nvSpPr>
          <p:cNvPr id="111" name="Rectangle 10"/>
          <p:cNvSpPr>
            <a:spLocks noChangeArrowheads="1"/>
          </p:cNvSpPr>
          <p:nvPr/>
        </p:nvSpPr>
        <p:spPr bwMode="auto">
          <a:xfrm>
            <a:off x="6318980" y="5527550"/>
            <a:ext cx="1414" cy="47259"/>
          </a:xfrm>
          <a:prstGeom prst="rect">
            <a:avLst/>
          </a:prstGeom>
          <a:solidFill>
            <a:schemeClr val="bg1"/>
          </a:solidFill>
          <a:ln w="19050">
            <a:solidFill>
              <a:srgbClr val="000000"/>
            </a:solidFill>
            <a:prstDash val="solid"/>
            <a:miter lim="800000"/>
            <a:headEnd/>
            <a:tailEnd/>
          </a:ln>
        </p:spPr>
        <p:txBody>
          <a:bodyPr/>
          <a:lstStyle/>
          <a:p>
            <a:pPr defTabSz="457200">
              <a:defRPr/>
            </a:pPr>
            <a:endParaRPr lang="en-US" dirty="0">
              <a:solidFill>
                <a:srgbClr val="4D4D4F"/>
              </a:solidFill>
            </a:endParaRPr>
          </a:p>
        </p:txBody>
      </p:sp>
      <p:sp>
        <p:nvSpPr>
          <p:cNvPr id="115" name="Rectangle 212"/>
          <p:cNvSpPr>
            <a:spLocks noChangeArrowheads="1"/>
          </p:cNvSpPr>
          <p:nvPr/>
        </p:nvSpPr>
        <p:spPr bwMode="auto">
          <a:xfrm>
            <a:off x="6990913" y="1305588"/>
            <a:ext cx="1413" cy="4203107"/>
          </a:xfrm>
          <a:prstGeom prst="rect">
            <a:avLst/>
          </a:prstGeom>
          <a:solidFill>
            <a:schemeClr val="bg1"/>
          </a:solidFill>
          <a:ln w="19050">
            <a:solidFill>
              <a:srgbClr val="000000"/>
            </a:solidFill>
            <a:prstDash val="solid"/>
            <a:miter lim="800000"/>
            <a:headEnd/>
            <a:tailEnd/>
          </a:ln>
        </p:spPr>
        <p:txBody>
          <a:bodyPr/>
          <a:lstStyle/>
          <a:p>
            <a:pPr defTabSz="457200">
              <a:defRPr/>
            </a:pPr>
            <a:endParaRPr lang="en-US" sz="1200" dirty="0">
              <a:solidFill>
                <a:srgbClr val="444492"/>
              </a:solidFill>
            </a:endParaRPr>
          </a:p>
        </p:txBody>
      </p:sp>
      <p:sp>
        <p:nvSpPr>
          <p:cNvPr id="123" name="Rectangle 62"/>
          <p:cNvSpPr>
            <a:spLocks noChangeArrowheads="1"/>
          </p:cNvSpPr>
          <p:nvPr/>
        </p:nvSpPr>
        <p:spPr bwMode="auto">
          <a:xfrm>
            <a:off x="7114837" y="3070800"/>
            <a:ext cx="169918" cy="184666"/>
          </a:xfrm>
          <a:prstGeom prst="rect">
            <a:avLst/>
          </a:prstGeom>
          <a:noFill/>
          <a:ln w="9525">
            <a:noFill/>
            <a:miter lim="800000"/>
            <a:headEnd/>
            <a:tailEnd/>
          </a:ln>
        </p:spPr>
        <p:txBody>
          <a:bodyPr wrap="none" lIns="0" tIns="0" rIns="0" bIns="0">
            <a:spAutoFit/>
          </a:bodyPr>
          <a:lstStyle/>
          <a:p>
            <a:pPr>
              <a:defRPr/>
            </a:pPr>
            <a:r>
              <a:rPr lang="en-US" sz="1200" dirty="0" smtClean="0">
                <a:solidFill>
                  <a:srgbClr val="596169"/>
                </a:solidFill>
              </a:rPr>
              <a:t>60</a:t>
            </a:r>
            <a:endParaRPr lang="en-US" sz="1200" dirty="0">
              <a:solidFill>
                <a:srgbClr val="596169"/>
              </a:solidFill>
            </a:endParaRPr>
          </a:p>
        </p:txBody>
      </p:sp>
      <p:sp>
        <p:nvSpPr>
          <p:cNvPr id="125" name="Rectangle 64"/>
          <p:cNvSpPr>
            <a:spLocks noChangeArrowheads="1"/>
          </p:cNvSpPr>
          <p:nvPr/>
        </p:nvSpPr>
        <p:spPr bwMode="auto">
          <a:xfrm>
            <a:off x="7114837" y="2146803"/>
            <a:ext cx="169918" cy="184666"/>
          </a:xfrm>
          <a:prstGeom prst="rect">
            <a:avLst/>
          </a:prstGeom>
          <a:noFill/>
          <a:ln w="9525">
            <a:noFill/>
            <a:miter lim="800000"/>
            <a:headEnd/>
            <a:tailEnd/>
          </a:ln>
        </p:spPr>
        <p:txBody>
          <a:bodyPr wrap="none" lIns="0" tIns="0" rIns="0" bIns="0">
            <a:spAutoFit/>
          </a:bodyPr>
          <a:lstStyle/>
          <a:p>
            <a:pPr>
              <a:defRPr/>
            </a:pPr>
            <a:r>
              <a:rPr lang="en-US" sz="1200" dirty="0" smtClean="0">
                <a:solidFill>
                  <a:srgbClr val="596169"/>
                </a:solidFill>
              </a:rPr>
              <a:t>65</a:t>
            </a:r>
            <a:endParaRPr lang="en-US" sz="1200" dirty="0">
              <a:solidFill>
                <a:srgbClr val="596169"/>
              </a:solidFill>
            </a:endParaRPr>
          </a:p>
        </p:txBody>
      </p:sp>
      <p:sp>
        <p:nvSpPr>
          <p:cNvPr id="126" name="Rectangle 65"/>
          <p:cNvSpPr>
            <a:spLocks noChangeArrowheads="1"/>
          </p:cNvSpPr>
          <p:nvPr/>
        </p:nvSpPr>
        <p:spPr bwMode="auto">
          <a:xfrm>
            <a:off x="7120415" y="1228682"/>
            <a:ext cx="169918" cy="184666"/>
          </a:xfrm>
          <a:prstGeom prst="rect">
            <a:avLst/>
          </a:prstGeom>
          <a:noFill/>
          <a:ln w="9525">
            <a:noFill/>
            <a:miter lim="800000"/>
            <a:headEnd/>
            <a:tailEnd/>
          </a:ln>
        </p:spPr>
        <p:txBody>
          <a:bodyPr wrap="none" lIns="0" tIns="0" rIns="0" bIns="0">
            <a:spAutoFit/>
          </a:bodyPr>
          <a:lstStyle/>
          <a:p>
            <a:pPr>
              <a:defRPr/>
            </a:pPr>
            <a:r>
              <a:rPr lang="en-US" sz="1200" dirty="0" smtClean="0">
                <a:solidFill>
                  <a:srgbClr val="596169"/>
                </a:solidFill>
              </a:rPr>
              <a:t>70</a:t>
            </a:r>
            <a:endParaRPr lang="en-US" sz="1200" dirty="0">
              <a:solidFill>
                <a:srgbClr val="596169"/>
              </a:solidFill>
            </a:endParaRPr>
          </a:p>
        </p:txBody>
      </p:sp>
      <p:sp>
        <p:nvSpPr>
          <p:cNvPr id="128" name="Line 72"/>
          <p:cNvSpPr>
            <a:spLocks noChangeShapeType="1"/>
          </p:cNvSpPr>
          <p:nvPr/>
        </p:nvSpPr>
        <p:spPr bwMode="auto">
          <a:xfrm flipH="1">
            <a:off x="6998102" y="5025442"/>
            <a:ext cx="63610" cy="0"/>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444492"/>
              </a:solidFill>
            </a:endParaRPr>
          </a:p>
        </p:txBody>
      </p:sp>
      <p:sp>
        <p:nvSpPr>
          <p:cNvPr id="129" name="Line 107"/>
          <p:cNvSpPr>
            <a:spLocks noChangeShapeType="1"/>
          </p:cNvSpPr>
          <p:nvPr/>
        </p:nvSpPr>
        <p:spPr bwMode="auto">
          <a:xfrm flipH="1">
            <a:off x="6991371" y="2232302"/>
            <a:ext cx="63610" cy="0"/>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444492"/>
              </a:solidFill>
            </a:endParaRPr>
          </a:p>
        </p:txBody>
      </p:sp>
      <p:sp>
        <p:nvSpPr>
          <p:cNvPr id="131" name="Rectangle 110"/>
          <p:cNvSpPr>
            <a:spLocks noChangeArrowheads="1"/>
          </p:cNvSpPr>
          <p:nvPr/>
        </p:nvSpPr>
        <p:spPr bwMode="auto">
          <a:xfrm>
            <a:off x="7108767" y="4939734"/>
            <a:ext cx="169918" cy="184666"/>
          </a:xfrm>
          <a:prstGeom prst="rect">
            <a:avLst/>
          </a:prstGeom>
          <a:noFill/>
          <a:ln w="9525">
            <a:noFill/>
            <a:miter lim="800000"/>
            <a:headEnd/>
            <a:tailEnd/>
          </a:ln>
        </p:spPr>
        <p:txBody>
          <a:bodyPr wrap="none" lIns="0" tIns="0" rIns="0" bIns="0">
            <a:spAutoFit/>
          </a:bodyPr>
          <a:lstStyle/>
          <a:p>
            <a:pPr>
              <a:defRPr/>
            </a:pPr>
            <a:r>
              <a:rPr lang="en-US" sz="1200" dirty="0" smtClean="0">
                <a:solidFill>
                  <a:srgbClr val="596169"/>
                </a:solidFill>
              </a:rPr>
              <a:t>50</a:t>
            </a:r>
            <a:endParaRPr lang="en-US" sz="1200" dirty="0">
              <a:solidFill>
                <a:srgbClr val="596169"/>
              </a:solidFill>
            </a:endParaRPr>
          </a:p>
        </p:txBody>
      </p:sp>
      <p:sp>
        <p:nvSpPr>
          <p:cNvPr id="132" name="Rectangle 111"/>
          <p:cNvSpPr>
            <a:spLocks noChangeArrowheads="1"/>
          </p:cNvSpPr>
          <p:nvPr/>
        </p:nvSpPr>
        <p:spPr bwMode="auto">
          <a:xfrm>
            <a:off x="7095514" y="4004912"/>
            <a:ext cx="267130" cy="184666"/>
          </a:xfrm>
          <a:prstGeom prst="rect">
            <a:avLst/>
          </a:prstGeom>
          <a:noFill/>
          <a:ln w="9525">
            <a:noFill/>
            <a:miter lim="800000"/>
            <a:headEnd/>
            <a:tailEnd/>
          </a:ln>
        </p:spPr>
        <p:txBody>
          <a:bodyPr wrap="square" lIns="0" tIns="0" rIns="0" bIns="0">
            <a:spAutoFit/>
          </a:bodyPr>
          <a:lstStyle/>
          <a:p>
            <a:pPr>
              <a:defRPr/>
            </a:pPr>
            <a:r>
              <a:rPr lang="en-US" sz="1200" dirty="0" smtClean="0">
                <a:solidFill>
                  <a:srgbClr val="596169"/>
                </a:solidFill>
              </a:rPr>
              <a:t>55</a:t>
            </a:r>
          </a:p>
        </p:txBody>
      </p:sp>
      <p:sp>
        <p:nvSpPr>
          <p:cNvPr id="133" name="TextBox 132"/>
          <p:cNvSpPr txBox="1"/>
          <p:nvPr/>
        </p:nvSpPr>
        <p:spPr>
          <a:xfrm>
            <a:off x="6909508" y="1017105"/>
            <a:ext cx="1861430" cy="276999"/>
          </a:xfrm>
          <a:prstGeom prst="rect">
            <a:avLst/>
          </a:prstGeom>
          <a:noFill/>
        </p:spPr>
        <p:txBody>
          <a:bodyPr wrap="square">
            <a:spAutoFit/>
          </a:bodyPr>
          <a:lstStyle/>
          <a:p>
            <a:pPr defTabSz="457200">
              <a:defRPr/>
            </a:pPr>
            <a:r>
              <a:rPr lang="en-US" sz="1200" b="1" dirty="0" smtClean="0">
                <a:solidFill>
                  <a:srgbClr val="4D4D4F"/>
                </a:solidFill>
              </a:rPr>
              <a:t>HbA</a:t>
            </a:r>
            <a:r>
              <a:rPr lang="en-US" sz="1200" b="1" baseline="-25000" dirty="0" smtClean="0">
                <a:solidFill>
                  <a:srgbClr val="4D4D4F"/>
                </a:solidFill>
              </a:rPr>
              <a:t>1C,  </a:t>
            </a:r>
            <a:r>
              <a:rPr lang="en-US" sz="1200" b="1" dirty="0" smtClean="0">
                <a:solidFill>
                  <a:srgbClr val="4D4D4F"/>
                </a:solidFill>
              </a:rPr>
              <a:t>mmol/mol</a:t>
            </a:r>
            <a:endParaRPr lang="en-US" sz="1200" b="1" dirty="0">
              <a:solidFill>
                <a:srgbClr val="4D4D4F"/>
              </a:solidFill>
            </a:endParaRPr>
          </a:p>
        </p:txBody>
      </p:sp>
      <p:sp>
        <p:nvSpPr>
          <p:cNvPr id="135" name="Line 107"/>
          <p:cNvSpPr>
            <a:spLocks noChangeShapeType="1"/>
          </p:cNvSpPr>
          <p:nvPr/>
        </p:nvSpPr>
        <p:spPr bwMode="auto">
          <a:xfrm flipH="1">
            <a:off x="6999526" y="1310116"/>
            <a:ext cx="65023" cy="0"/>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444492"/>
              </a:solidFill>
            </a:endParaRPr>
          </a:p>
        </p:txBody>
      </p:sp>
      <p:sp>
        <p:nvSpPr>
          <p:cNvPr id="138" name="Line 107"/>
          <p:cNvSpPr>
            <a:spLocks noChangeShapeType="1"/>
          </p:cNvSpPr>
          <p:nvPr/>
        </p:nvSpPr>
        <p:spPr bwMode="auto">
          <a:xfrm flipH="1">
            <a:off x="6996693" y="4094394"/>
            <a:ext cx="63609" cy="0"/>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444492"/>
              </a:solidFill>
            </a:endParaRPr>
          </a:p>
        </p:txBody>
      </p:sp>
      <p:sp>
        <p:nvSpPr>
          <p:cNvPr id="139" name="Line 107"/>
          <p:cNvSpPr>
            <a:spLocks noChangeShapeType="1"/>
          </p:cNvSpPr>
          <p:nvPr/>
        </p:nvSpPr>
        <p:spPr bwMode="auto">
          <a:xfrm flipH="1">
            <a:off x="6995273" y="3163348"/>
            <a:ext cx="62196" cy="0"/>
          </a:xfrm>
          <a:prstGeom prst="line">
            <a:avLst/>
          </a:prstGeom>
          <a:solidFill>
            <a:schemeClr val="bg1"/>
          </a:solidFill>
          <a:ln w="19050">
            <a:solidFill>
              <a:srgbClr val="000000"/>
            </a:solidFill>
            <a:prstDash val="solid"/>
            <a:round/>
            <a:headEnd/>
            <a:tailEnd/>
          </a:ln>
        </p:spPr>
        <p:txBody>
          <a:bodyPr/>
          <a:lstStyle/>
          <a:p>
            <a:pPr defTabSz="457200">
              <a:defRPr/>
            </a:pPr>
            <a:endParaRPr lang="en-US" sz="1200" dirty="0">
              <a:solidFill>
                <a:srgbClr val="444492"/>
              </a:solidFill>
            </a:endParaRPr>
          </a:p>
        </p:txBody>
      </p:sp>
      <p:sp>
        <p:nvSpPr>
          <p:cNvPr id="120" name="Rounded Rectangle 119"/>
          <p:cNvSpPr/>
          <p:nvPr/>
        </p:nvSpPr>
        <p:spPr>
          <a:xfrm>
            <a:off x="8134350" y="28575"/>
            <a:ext cx="968374" cy="323850"/>
          </a:xfrm>
          <a:prstGeom prst="roundRect">
            <a:avLst/>
          </a:prstGeom>
          <a:solidFill>
            <a:srgbClr val="444492"/>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spcCol="1270" anchor="ctr"/>
          <a:lstStyle/>
          <a:p>
            <a:pPr algn="ctr" defTabSz="622300">
              <a:lnSpc>
                <a:spcPct val="90000"/>
              </a:lnSpc>
              <a:spcAft>
                <a:spcPct val="35000"/>
              </a:spcAft>
              <a:defRPr/>
            </a:pPr>
            <a:r>
              <a:rPr lang="en-GB" sz="1400" b="1" dirty="0">
                <a:solidFill>
                  <a:srgbClr val="FFFFFF"/>
                </a:solidFill>
                <a:cs typeface="Arial" panose="020B0604020202020204" pitchFamily="34" charset="0"/>
              </a:rPr>
              <a:t>EDITION 1</a:t>
            </a:r>
            <a:endParaRPr lang="en-US" sz="1400" dirty="0">
              <a:solidFill>
                <a:srgbClr val="FFFFFF"/>
              </a:solidFill>
            </a:endParaRPr>
          </a:p>
        </p:txBody>
      </p:sp>
      <p:grpSp>
        <p:nvGrpSpPr>
          <p:cNvPr id="3" name="Group 2"/>
          <p:cNvGrpSpPr/>
          <p:nvPr/>
        </p:nvGrpSpPr>
        <p:grpSpPr>
          <a:xfrm>
            <a:off x="4573441" y="1171276"/>
            <a:ext cx="2284419" cy="1778130"/>
            <a:chOff x="4573441" y="1171276"/>
            <a:chExt cx="2284419" cy="1778130"/>
          </a:xfrm>
        </p:grpSpPr>
        <p:sp>
          <p:nvSpPr>
            <p:cNvPr id="45" name="Line 214"/>
            <p:cNvSpPr>
              <a:spLocks noChangeShapeType="1"/>
            </p:cNvSpPr>
            <p:nvPr/>
          </p:nvSpPr>
          <p:spPr bwMode="auto">
            <a:xfrm>
              <a:off x="6826440" y="1556286"/>
              <a:ext cx="1413" cy="1476"/>
            </a:xfrm>
            <a:prstGeom prst="line">
              <a:avLst/>
            </a:prstGeom>
            <a:solidFill>
              <a:schemeClr val="bg1"/>
            </a:solidFill>
            <a:ln w="0">
              <a:solidFill>
                <a:srgbClr val="000000"/>
              </a:solidFill>
              <a:prstDash val="solid"/>
              <a:round/>
              <a:headEnd/>
              <a:tailEnd/>
            </a:ln>
          </p:spPr>
          <p:txBody>
            <a:bodyPr/>
            <a:lstStyle/>
            <a:p>
              <a:pPr defTabSz="457200">
                <a:defRPr/>
              </a:pPr>
              <a:endParaRPr lang="en-US" dirty="0">
                <a:solidFill>
                  <a:srgbClr val="FFFFFF"/>
                </a:solidFill>
              </a:endParaRPr>
            </a:p>
          </p:txBody>
        </p:sp>
        <p:sp>
          <p:nvSpPr>
            <p:cNvPr id="48" name="Line 226"/>
            <p:cNvSpPr>
              <a:spLocks noChangeShapeType="1"/>
            </p:cNvSpPr>
            <p:nvPr/>
          </p:nvSpPr>
          <p:spPr bwMode="auto">
            <a:xfrm>
              <a:off x="6826440" y="1556286"/>
              <a:ext cx="1413" cy="1476"/>
            </a:xfrm>
            <a:prstGeom prst="line">
              <a:avLst/>
            </a:prstGeom>
            <a:solidFill>
              <a:schemeClr val="bg1"/>
            </a:solidFill>
            <a:ln w="0">
              <a:solidFill>
                <a:srgbClr val="000000"/>
              </a:solidFill>
              <a:prstDash val="solid"/>
              <a:round/>
              <a:headEnd/>
              <a:tailEnd/>
            </a:ln>
          </p:spPr>
          <p:txBody>
            <a:bodyPr/>
            <a:lstStyle/>
            <a:p>
              <a:pPr defTabSz="457200">
                <a:defRPr/>
              </a:pPr>
              <a:endParaRPr lang="en-US" dirty="0">
                <a:solidFill>
                  <a:srgbClr val="FFFFFF"/>
                </a:solidFill>
              </a:endParaRPr>
            </a:p>
          </p:txBody>
        </p:sp>
        <p:sp>
          <p:nvSpPr>
            <p:cNvPr id="124" name="Rounded Rectangle 123"/>
            <p:cNvSpPr>
              <a:spLocks noChangeArrowheads="1"/>
            </p:cNvSpPr>
            <p:nvPr/>
          </p:nvSpPr>
          <p:spPr bwMode="auto">
            <a:xfrm>
              <a:off x="4573441" y="1171276"/>
              <a:ext cx="2284419" cy="1778130"/>
            </a:xfrm>
            <a:prstGeom prst="roundRect">
              <a:avLst>
                <a:gd name="adj" fmla="val 9417"/>
              </a:avLst>
            </a:prstGeom>
            <a:ln/>
            <a:extLst/>
          </p:spPr>
          <p:style>
            <a:lnRef idx="2">
              <a:schemeClr val="accent1"/>
            </a:lnRef>
            <a:fillRef idx="1">
              <a:schemeClr val="lt1"/>
            </a:fillRef>
            <a:effectRef idx="0">
              <a:schemeClr val="accent1"/>
            </a:effectRef>
            <a:fontRef idx="minor">
              <a:schemeClr val="dk1"/>
            </a:fontRef>
          </p:style>
          <p:txBody>
            <a:bodyPr lIns="0" anchor="t"/>
            <a:lstStyle/>
            <a:p>
              <a:pPr algn="ctr" defTabSz="457200" eaLnBrk="0" fontAlgn="base" hangingPunct="0">
                <a:spcBef>
                  <a:spcPct val="0"/>
                </a:spcBef>
                <a:spcAft>
                  <a:spcPts val="600"/>
                </a:spcAft>
              </a:pPr>
              <a:r>
                <a:rPr lang="en-GB" sz="1200" b="1" dirty="0" smtClean="0">
                  <a:solidFill>
                    <a:srgbClr val="4D4D4F"/>
                  </a:solidFill>
                  <a:ea typeface="ＭＳ Ｐゴシック" charset="0"/>
                  <a:cs typeface="ＭＳ Ｐゴシック" charset="0"/>
                </a:rPr>
                <a:t>% of participants with </a:t>
              </a:r>
              <a:br>
                <a:rPr lang="en-GB" sz="1200" b="1" dirty="0" smtClean="0">
                  <a:solidFill>
                    <a:srgbClr val="4D4D4F"/>
                  </a:solidFill>
                  <a:ea typeface="ＭＳ Ｐゴシック" charset="0"/>
                  <a:cs typeface="ＭＳ Ｐゴシック" charset="0"/>
                </a:rPr>
              </a:br>
              <a:r>
                <a:rPr lang="en-GB" sz="1200" b="1" dirty="0" smtClean="0">
                  <a:solidFill>
                    <a:srgbClr val="4D4D4F"/>
                  </a:solidFill>
                  <a:ea typeface="ＭＳ Ｐゴシック" charset="0"/>
                  <a:cs typeface="ＭＳ Ｐゴシック" charset="0"/>
                </a:rPr>
                <a:t>HbA</a:t>
              </a:r>
              <a:r>
                <a:rPr lang="en-GB" sz="1200" b="1" baseline="-25000" dirty="0" smtClean="0">
                  <a:solidFill>
                    <a:srgbClr val="4D4D4F"/>
                  </a:solidFill>
                  <a:ea typeface="ＭＳ Ｐゴシック" charset="0"/>
                  <a:cs typeface="ＭＳ Ｐゴシック" charset="0"/>
                </a:rPr>
                <a:t>1c</a:t>
              </a:r>
              <a:r>
                <a:rPr lang="en-GB" sz="1200" b="1" dirty="0" smtClean="0">
                  <a:solidFill>
                    <a:srgbClr val="4D4D4F"/>
                  </a:solidFill>
                  <a:ea typeface="ＭＳ Ｐゴシック" charset="0"/>
                  <a:cs typeface="ＭＳ Ｐゴシック" charset="0"/>
                </a:rPr>
                <a:t> &lt;7.0%</a:t>
              </a:r>
              <a:endParaRPr lang="en-GB" sz="1200" b="1" dirty="0" smtClean="0">
                <a:solidFill>
                  <a:srgbClr val="FFFFFF"/>
                </a:solidFill>
                <a:ea typeface="ＭＳ Ｐゴシック" charset="0"/>
                <a:cs typeface="ＭＳ Ｐゴシック" charset="0"/>
              </a:endParaRPr>
            </a:p>
            <a:p>
              <a:pPr algn="ctr" defTabSz="457200" eaLnBrk="0" fontAlgn="base" hangingPunct="0">
                <a:spcBef>
                  <a:spcPct val="0"/>
                </a:spcBef>
                <a:spcAft>
                  <a:spcPct val="0"/>
                </a:spcAft>
              </a:pPr>
              <a:endParaRPr lang="en-GB" sz="1600" dirty="0" smtClean="0">
                <a:solidFill>
                  <a:srgbClr val="FFFFFF"/>
                </a:solidFill>
                <a:ea typeface="ＭＳ Ｐゴシック" charset="0"/>
                <a:cs typeface="ＭＳ Ｐゴシック" charset="0"/>
              </a:endParaRPr>
            </a:p>
          </p:txBody>
        </p:sp>
        <p:graphicFrame>
          <p:nvGraphicFramePr>
            <p:cNvPr id="127" name="Chart 126"/>
            <p:cNvGraphicFramePr/>
            <p:nvPr>
              <p:extLst>
                <p:ext uri="{D42A27DB-BD31-4B8C-83A1-F6EECF244321}">
                  <p14:modId xmlns:p14="http://schemas.microsoft.com/office/powerpoint/2010/main" val="2641183691"/>
                </p:ext>
              </p:extLst>
            </p:nvPr>
          </p:nvGraphicFramePr>
          <p:xfrm>
            <a:off x="4573441" y="1557762"/>
            <a:ext cx="2139917" cy="1295144"/>
          </p:xfrm>
          <a:graphic>
            <a:graphicData uri="http://schemas.openxmlformats.org/drawingml/2006/chart">
              <c:chart xmlns:c="http://schemas.openxmlformats.org/drawingml/2006/chart" xmlns:r="http://schemas.openxmlformats.org/officeDocument/2006/relationships" r:id="rId3"/>
            </a:graphicData>
          </a:graphic>
        </p:graphicFrame>
        <p:sp>
          <p:nvSpPr>
            <p:cNvPr id="130" name="TextBox 129"/>
            <p:cNvSpPr txBox="1"/>
            <p:nvPr/>
          </p:nvSpPr>
          <p:spPr>
            <a:xfrm>
              <a:off x="5890271" y="2482884"/>
              <a:ext cx="667170" cy="246221"/>
            </a:xfrm>
            <a:prstGeom prst="rect">
              <a:avLst/>
            </a:prstGeom>
            <a:noFill/>
          </p:spPr>
          <p:txBody>
            <a:bodyPr wrap="none">
              <a:spAutoFit/>
            </a:bodyPr>
            <a:lstStyle/>
            <a:p>
              <a:pPr defTabSz="457200">
                <a:defRPr/>
              </a:pPr>
              <a:r>
                <a:rPr lang="en-US" sz="1000" b="1" dirty="0" smtClean="0">
                  <a:solidFill>
                    <a:srgbClr val="FFFFFF"/>
                  </a:solidFill>
                </a:rPr>
                <a:t>Lantus</a:t>
              </a:r>
              <a:r>
                <a:rPr lang="en-US" sz="1000" b="1" baseline="30000" dirty="0" smtClean="0">
                  <a:solidFill>
                    <a:srgbClr val="FFFFFF"/>
                  </a:solidFill>
                </a:rPr>
                <a:t>®</a:t>
              </a:r>
              <a:endParaRPr lang="en-US" sz="1000" b="1" baseline="30000" dirty="0">
                <a:solidFill>
                  <a:srgbClr val="FFFFFF"/>
                </a:solidFill>
              </a:endParaRPr>
            </a:p>
          </p:txBody>
        </p:sp>
        <p:sp>
          <p:nvSpPr>
            <p:cNvPr id="134" name="TextBox 133"/>
            <p:cNvSpPr txBox="1"/>
            <p:nvPr/>
          </p:nvSpPr>
          <p:spPr>
            <a:xfrm>
              <a:off x="5332707" y="2472881"/>
              <a:ext cx="489236" cy="246221"/>
            </a:xfrm>
            <a:prstGeom prst="rect">
              <a:avLst/>
            </a:prstGeom>
            <a:noFill/>
          </p:spPr>
          <p:txBody>
            <a:bodyPr wrap="none">
              <a:spAutoFit/>
            </a:bodyPr>
            <a:lstStyle/>
            <a:p>
              <a:pPr defTabSz="457200">
                <a:defRPr/>
              </a:pPr>
              <a:r>
                <a:rPr lang="en-US" sz="1000" b="1" dirty="0" smtClean="0">
                  <a:solidFill>
                    <a:srgbClr val="FFFFFF"/>
                  </a:solidFill>
                </a:rPr>
                <a:t>U300</a:t>
              </a:r>
              <a:endParaRPr lang="en-US" sz="1000" b="1" baseline="30000" dirty="0">
                <a:solidFill>
                  <a:srgbClr val="FFFFFF"/>
                </a:solidFill>
              </a:endParaRPr>
            </a:p>
          </p:txBody>
        </p:sp>
      </p:grpSp>
      <p:sp>
        <p:nvSpPr>
          <p:cNvPr id="116" name="Rectangle 115"/>
          <p:cNvSpPr/>
          <p:nvPr/>
        </p:nvSpPr>
        <p:spPr>
          <a:xfrm>
            <a:off x="182855" y="6642556"/>
            <a:ext cx="1739579" cy="215444"/>
          </a:xfrm>
          <a:prstGeom prst="rect">
            <a:avLst/>
          </a:prstGeom>
        </p:spPr>
        <p:txBody>
          <a:bodyPr wrap="none">
            <a:spAutoFit/>
          </a:bodyPr>
          <a:lstStyle/>
          <a:p>
            <a:pPr defTabSz="457200"/>
            <a:r>
              <a:rPr lang="fr-FR" sz="800" dirty="0" smtClean="0">
                <a:solidFill>
                  <a:srgbClr val="000000"/>
                </a:solidFill>
              </a:rPr>
              <a:t>SAGLB.DIA.14.06.0065 / 2014.06</a:t>
            </a:r>
            <a:endParaRPr lang="fr-FR" sz="800" dirty="0">
              <a:solidFill>
                <a:srgbClr val="000000"/>
              </a:solidFill>
            </a:endParaRPr>
          </a:p>
        </p:txBody>
      </p:sp>
      <p:sp>
        <p:nvSpPr>
          <p:cNvPr id="119" name="TextBox 9"/>
          <p:cNvSpPr txBox="1">
            <a:spLocks noChangeArrowheads="1"/>
          </p:cNvSpPr>
          <p:nvPr/>
        </p:nvSpPr>
        <p:spPr bwMode="auto">
          <a:xfrm>
            <a:off x="459813" y="6181875"/>
            <a:ext cx="788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28600" indent="-228600" defTabSz="457200"/>
            <a:r>
              <a:rPr lang="en-US" sz="800" dirty="0">
                <a:solidFill>
                  <a:srgbClr val="444492"/>
                </a:solidFill>
              </a:rPr>
              <a:t>Riddle MC et al. Diabetes Care 2014: in press</a:t>
            </a:r>
          </a:p>
        </p:txBody>
      </p:sp>
    </p:spTree>
    <p:extLst>
      <p:ext uri="{BB962C8B-B14F-4D97-AF65-F5344CB8AC3E}">
        <p14:creationId xmlns:p14="http://schemas.microsoft.com/office/powerpoint/2010/main" val="3623213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15529" y="228603"/>
            <a:ext cx="8314134" cy="949325"/>
          </a:xfrm>
        </p:spPr>
        <p:txBody>
          <a:bodyPr/>
          <a:lstStyle/>
          <a:p>
            <a:pPr eaLnBrk="1" hangingPunct="1"/>
            <a:r>
              <a:rPr lang="en-GB" altLang="fa-IR" smtClean="0"/>
              <a:t>Insulin analogues	</a:t>
            </a:r>
            <a:endParaRPr lang="en-US" altLang="fa-IR" smtClean="0"/>
          </a:p>
        </p:txBody>
      </p:sp>
      <p:sp>
        <p:nvSpPr>
          <p:cNvPr id="40963" name="Rectangle 3"/>
          <p:cNvSpPr>
            <a:spLocks noGrp="1" noChangeArrowheads="1"/>
          </p:cNvSpPr>
          <p:nvPr>
            <p:ph type="body" sz="half" idx="1"/>
          </p:nvPr>
        </p:nvSpPr>
        <p:spPr>
          <a:xfrm>
            <a:off x="563166" y="1563688"/>
            <a:ext cx="3981450" cy="1123950"/>
          </a:xfrm>
        </p:spPr>
        <p:txBody>
          <a:bodyPr/>
          <a:lstStyle/>
          <a:p>
            <a:pPr eaLnBrk="1" hangingPunct="1">
              <a:buFontTx/>
              <a:buNone/>
            </a:pPr>
            <a:r>
              <a:rPr lang="en-GB" altLang="fa-IR" sz="2000" smtClean="0"/>
              <a:t>Biphasic insulin aspart 30 (NovoMix</a:t>
            </a:r>
            <a:r>
              <a:rPr lang="en-GB" altLang="fa-IR" sz="2000" baseline="30000" smtClean="0"/>
              <a:t>®</a:t>
            </a:r>
            <a:r>
              <a:rPr lang="en-GB" altLang="fa-IR" sz="2000" smtClean="0"/>
              <a:t> 30) comprises:</a:t>
            </a:r>
          </a:p>
          <a:p>
            <a:pPr eaLnBrk="1" hangingPunct="1"/>
            <a:endParaRPr lang="en-US" altLang="fa-IR" sz="2000" smtClean="0">
              <a:solidFill>
                <a:srgbClr val="00B7FF"/>
              </a:solidFill>
            </a:endParaRPr>
          </a:p>
        </p:txBody>
      </p:sp>
      <p:graphicFrame>
        <p:nvGraphicFramePr>
          <p:cNvPr id="40964" name="Object 4"/>
          <p:cNvGraphicFramePr>
            <a:graphicFrameLocks noGrp="1" noChangeAspect="1"/>
          </p:cNvGraphicFramePr>
          <p:nvPr>
            <p:ph sz="half" idx="2"/>
          </p:nvPr>
        </p:nvGraphicFramePr>
        <p:xfrm>
          <a:off x="1439467" y="2535241"/>
          <a:ext cx="5972175" cy="2852737"/>
        </p:xfrm>
        <a:graphic>
          <a:graphicData uri="http://schemas.openxmlformats.org/presentationml/2006/ole">
            <mc:AlternateContent xmlns:mc="http://schemas.openxmlformats.org/markup-compatibility/2006">
              <mc:Choice xmlns:v="urn:schemas-microsoft-com:vml" Requires="v">
                <p:oleObj spid="_x0000_s1036" name="Chart" r:id="rId4" imgW="3848100" imgH="1838235" progId="MSGraph.Chart.8">
                  <p:embed followColorScheme="full"/>
                </p:oleObj>
              </mc:Choice>
              <mc:Fallback>
                <p:oleObj name="Chart" r:id="rId4" imgW="3848100" imgH="1838235" progId="MSGraph.Chart.8">
                  <p:embed followColorScheme="full"/>
                  <p:pic>
                    <p:nvPicPr>
                      <p:cNvPr id="0" name=""/>
                      <p:cNvPicPr>
                        <a:picLocks noChangeAspect="1" noChangeArrowheads="1"/>
                      </p:cNvPicPr>
                      <p:nvPr/>
                    </p:nvPicPr>
                    <p:blipFill>
                      <a:blip r:embed="rId5"/>
                      <a:srcRect/>
                      <a:stretch>
                        <a:fillRect/>
                      </a:stretch>
                    </p:blipFill>
                    <p:spPr bwMode="auto">
                      <a:xfrm>
                        <a:off x="1439467" y="2535241"/>
                        <a:ext cx="5972175"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Text Box 6"/>
          <p:cNvSpPr txBox="1">
            <a:spLocks noChangeArrowheads="1"/>
          </p:cNvSpPr>
          <p:nvPr/>
        </p:nvSpPr>
        <p:spPr bwMode="auto">
          <a:xfrm>
            <a:off x="5570936" y="1865315"/>
            <a:ext cx="2671763" cy="1015663"/>
          </a:xfrm>
          <a:prstGeom prst="rect">
            <a:avLst/>
          </a:prstGeom>
          <a:noFill/>
          <a:ln>
            <a:noFill/>
          </a:ln>
          <a:effectLst/>
          <a:extLst>
            <a:ext uri="{909E8E84-426E-40DD-AFC4-6F175D3DCCD1}">
              <a14:hiddenFill xmlns:a14="http://schemas.microsoft.com/office/drawing/2010/main">
                <a:solidFill>
                  <a:srgbClr val="8DA2CC"/>
                </a:solidFill>
              </a14:hiddenFill>
            </a:ext>
            <a:ext uri="{91240B29-F687-4F45-9708-019B960494DF}">
              <a14:hiddenLine xmlns:a14="http://schemas.microsoft.com/office/drawing/2010/main" w="9525" algn="ctr">
                <a:solidFill>
                  <a:srgbClr val="8DA2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E64A0E"/>
              </a:buClr>
              <a:buChar char="•"/>
              <a:defRPr sz="2200">
                <a:solidFill>
                  <a:srgbClr val="092F5E"/>
                </a:solidFill>
                <a:latin typeface="Verdana" pitchFamily="34" charset="0"/>
              </a:defRPr>
            </a:lvl1pPr>
            <a:lvl2pPr marL="742950" indent="-285750" eaLnBrk="0" hangingPunct="0">
              <a:spcBef>
                <a:spcPct val="20000"/>
              </a:spcBef>
              <a:buClr>
                <a:srgbClr val="E64A0E"/>
              </a:buClr>
              <a:buChar char="•"/>
              <a:defRPr sz="2000">
                <a:solidFill>
                  <a:srgbClr val="092F5E"/>
                </a:solidFill>
                <a:latin typeface="Verdana" pitchFamily="34" charset="0"/>
              </a:defRPr>
            </a:lvl2pPr>
            <a:lvl3pPr marL="1143000" indent="-228600" eaLnBrk="0" hangingPunct="0">
              <a:spcBef>
                <a:spcPct val="20000"/>
              </a:spcBef>
              <a:buClr>
                <a:srgbClr val="E64A0E"/>
              </a:buClr>
              <a:buChar char="•"/>
              <a:defRPr>
                <a:solidFill>
                  <a:srgbClr val="092F5E"/>
                </a:solidFill>
                <a:latin typeface="Verdana" pitchFamily="34" charset="0"/>
              </a:defRPr>
            </a:lvl3pPr>
            <a:lvl4pPr marL="1600200" indent="-228600" eaLnBrk="0" hangingPunct="0">
              <a:spcBef>
                <a:spcPct val="20000"/>
              </a:spcBef>
              <a:buClr>
                <a:srgbClr val="E64A0E"/>
              </a:buClr>
              <a:buChar char="•"/>
              <a:defRPr sz="1600">
                <a:solidFill>
                  <a:srgbClr val="092F5E"/>
                </a:solidFill>
                <a:latin typeface="Verdana" pitchFamily="34" charset="0"/>
              </a:defRPr>
            </a:lvl4pPr>
            <a:lvl5pPr marL="2057400" indent="-228600" eaLnBrk="0" hangingPunct="0">
              <a:spcBef>
                <a:spcPct val="20000"/>
              </a:spcBef>
              <a:buClr>
                <a:srgbClr val="E64A0E"/>
              </a:buClr>
              <a:buChar char="•"/>
              <a:defRPr sz="1600">
                <a:solidFill>
                  <a:srgbClr val="092F5E"/>
                </a:solidFill>
                <a:latin typeface="Verdana"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itchFamily="34" charset="0"/>
              </a:defRPr>
            </a:lvl9pPr>
          </a:lstStyle>
          <a:p>
            <a:pPr algn="ctr" eaLnBrk="1" fontAlgn="base" hangingPunct="1">
              <a:spcBef>
                <a:spcPct val="50000"/>
              </a:spcBef>
              <a:spcAft>
                <a:spcPct val="0"/>
              </a:spcAft>
              <a:buClrTx/>
              <a:buFontTx/>
              <a:buNone/>
            </a:pPr>
            <a:r>
              <a:rPr lang="en-GB" altLang="fa-IR" sz="2000" smtClean="0">
                <a:solidFill>
                  <a:srgbClr val="000000"/>
                </a:solidFill>
                <a:cs typeface="Arial" pitchFamily="34" charset="0"/>
              </a:rPr>
              <a:t>30% soluble, rapid-acting insulin aspart</a:t>
            </a:r>
            <a:endParaRPr lang="en-US" altLang="fa-IR" sz="2000" smtClean="0">
              <a:solidFill>
                <a:srgbClr val="000000"/>
              </a:solidFill>
              <a:cs typeface="Arial" pitchFamily="34" charset="0"/>
            </a:endParaRPr>
          </a:p>
        </p:txBody>
      </p:sp>
      <p:sp>
        <p:nvSpPr>
          <p:cNvPr id="40966" name="Text Box 7"/>
          <p:cNvSpPr txBox="1">
            <a:spLocks noChangeArrowheads="1"/>
          </p:cNvSpPr>
          <p:nvPr/>
        </p:nvSpPr>
        <p:spPr bwMode="auto">
          <a:xfrm>
            <a:off x="717949" y="4752977"/>
            <a:ext cx="4096940" cy="1538883"/>
          </a:xfrm>
          <a:prstGeom prst="rect">
            <a:avLst/>
          </a:prstGeom>
          <a:noFill/>
          <a:ln>
            <a:noFill/>
          </a:ln>
          <a:effectLst/>
          <a:extLst>
            <a:ext uri="{909E8E84-426E-40DD-AFC4-6F175D3DCCD1}">
              <a14:hiddenFill xmlns:a14="http://schemas.microsoft.com/office/drawing/2010/main">
                <a:solidFill>
                  <a:srgbClr val="8DA2CC"/>
                </a:solidFill>
              </a14:hiddenFill>
            </a:ext>
            <a:ext uri="{91240B29-F687-4F45-9708-019B960494DF}">
              <a14:hiddenLine xmlns:a14="http://schemas.microsoft.com/office/drawing/2010/main" w="9525" algn="ctr">
                <a:solidFill>
                  <a:srgbClr val="8DA2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E64A0E"/>
              </a:buClr>
              <a:buChar char="•"/>
              <a:defRPr sz="2200">
                <a:solidFill>
                  <a:srgbClr val="092F5E"/>
                </a:solidFill>
                <a:latin typeface="Verdana" pitchFamily="34" charset="0"/>
              </a:defRPr>
            </a:lvl1pPr>
            <a:lvl2pPr eaLnBrk="0" hangingPunct="0">
              <a:spcBef>
                <a:spcPct val="20000"/>
              </a:spcBef>
              <a:buClr>
                <a:srgbClr val="E64A0E"/>
              </a:buClr>
              <a:buChar char="•"/>
              <a:defRPr sz="2000">
                <a:solidFill>
                  <a:srgbClr val="092F5E"/>
                </a:solidFill>
                <a:latin typeface="Verdana" pitchFamily="34" charset="0"/>
              </a:defRPr>
            </a:lvl2pPr>
            <a:lvl3pPr marL="1143000" indent="-228600" eaLnBrk="0" hangingPunct="0">
              <a:spcBef>
                <a:spcPct val="20000"/>
              </a:spcBef>
              <a:buClr>
                <a:srgbClr val="E64A0E"/>
              </a:buClr>
              <a:buChar char="•"/>
              <a:defRPr>
                <a:solidFill>
                  <a:srgbClr val="092F5E"/>
                </a:solidFill>
                <a:latin typeface="Verdana" pitchFamily="34" charset="0"/>
              </a:defRPr>
            </a:lvl3pPr>
            <a:lvl4pPr marL="1600200" indent="-228600" eaLnBrk="0" hangingPunct="0">
              <a:spcBef>
                <a:spcPct val="20000"/>
              </a:spcBef>
              <a:buClr>
                <a:srgbClr val="E64A0E"/>
              </a:buClr>
              <a:buChar char="•"/>
              <a:defRPr sz="1600">
                <a:solidFill>
                  <a:srgbClr val="092F5E"/>
                </a:solidFill>
                <a:latin typeface="Verdana" pitchFamily="34" charset="0"/>
              </a:defRPr>
            </a:lvl4pPr>
            <a:lvl5pPr marL="2057400" indent="-228600" eaLnBrk="0" hangingPunct="0">
              <a:spcBef>
                <a:spcPct val="20000"/>
              </a:spcBef>
              <a:buClr>
                <a:srgbClr val="E64A0E"/>
              </a:buClr>
              <a:buChar char="•"/>
              <a:defRPr sz="1600">
                <a:solidFill>
                  <a:srgbClr val="092F5E"/>
                </a:solidFill>
                <a:latin typeface="Verdana" pitchFamily="34" charset="0"/>
              </a:defRPr>
            </a:lvl5pPr>
            <a:lvl6pPr marL="2514600" indent="-228600" eaLnBrk="0" fontAlgn="base" hangingPunct="0">
              <a:spcBef>
                <a:spcPct val="20000"/>
              </a:spcBef>
              <a:spcAft>
                <a:spcPct val="0"/>
              </a:spcAft>
              <a:buClr>
                <a:srgbClr val="E64A0E"/>
              </a:buClr>
              <a:buChar char="•"/>
              <a:defRPr sz="1600">
                <a:solidFill>
                  <a:srgbClr val="092F5E"/>
                </a:solidFill>
                <a:latin typeface="Verdana" pitchFamily="34" charset="0"/>
              </a:defRPr>
            </a:lvl6pPr>
            <a:lvl7pPr marL="2971800" indent="-228600" eaLnBrk="0" fontAlgn="base" hangingPunct="0">
              <a:spcBef>
                <a:spcPct val="20000"/>
              </a:spcBef>
              <a:spcAft>
                <a:spcPct val="0"/>
              </a:spcAft>
              <a:buClr>
                <a:srgbClr val="E64A0E"/>
              </a:buClr>
              <a:buChar char="•"/>
              <a:defRPr sz="1600">
                <a:solidFill>
                  <a:srgbClr val="092F5E"/>
                </a:solidFill>
                <a:latin typeface="Verdana" pitchFamily="34" charset="0"/>
              </a:defRPr>
            </a:lvl7pPr>
            <a:lvl8pPr marL="3429000" indent="-228600" eaLnBrk="0" fontAlgn="base" hangingPunct="0">
              <a:spcBef>
                <a:spcPct val="20000"/>
              </a:spcBef>
              <a:spcAft>
                <a:spcPct val="0"/>
              </a:spcAft>
              <a:buClr>
                <a:srgbClr val="E64A0E"/>
              </a:buClr>
              <a:buChar char="•"/>
              <a:defRPr sz="1600">
                <a:solidFill>
                  <a:srgbClr val="092F5E"/>
                </a:solidFill>
                <a:latin typeface="Verdana" pitchFamily="34" charset="0"/>
              </a:defRPr>
            </a:lvl8pPr>
            <a:lvl9pPr marL="3886200" indent="-228600" eaLnBrk="0" fontAlgn="base" hangingPunct="0">
              <a:spcBef>
                <a:spcPct val="20000"/>
              </a:spcBef>
              <a:spcAft>
                <a:spcPct val="0"/>
              </a:spcAft>
              <a:buClr>
                <a:srgbClr val="E64A0E"/>
              </a:buClr>
              <a:buChar char="•"/>
              <a:defRPr sz="1600">
                <a:solidFill>
                  <a:srgbClr val="092F5E"/>
                </a:solidFill>
                <a:latin typeface="Verdana" pitchFamily="34" charset="0"/>
              </a:defRPr>
            </a:lvl9pPr>
          </a:lstStyle>
          <a:p>
            <a:pPr marL="608013" lvl="1" indent="-150813" algn="ctr" eaLnBrk="1" fontAlgn="base" hangingPunct="1">
              <a:spcBef>
                <a:spcPct val="10000"/>
              </a:spcBef>
              <a:spcAft>
                <a:spcPct val="20000"/>
              </a:spcAft>
              <a:buClr>
                <a:srgbClr val="7D91B5"/>
              </a:buClr>
              <a:buSzPct val="120000"/>
              <a:buFontTx/>
              <a:buNone/>
            </a:pPr>
            <a:r>
              <a:rPr lang="en-GB" altLang="fa-IR" smtClean="0">
                <a:solidFill>
                  <a:srgbClr val="000000"/>
                </a:solidFill>
                <a:cs typeface="Arial" pitchFamily="34" charset="0"/>
              </a:rPr>
              <a:t>70% protaminated insulin aspart, which is intermediate-acting</a:t>
            </a:r>
          </a:p>
          <a:p>
            <a:pPr algn="ctr" eaLnBrk="1" fontAlgn="base" hangingPunct="1">
              <a:spcBef>
                <a:spcPct val="50000"/>
              </a:spcBef>
              <a:spcAft>
                <a:spcPct val="0"/>
              </a:spcAft>
              <a:buClrTx/>
              <a:buFontTx/>
              <a:buNone/>
            </a:pPr>
            <a:endParaRPr lang="en-US" altLang="fa-IR" sz="2000" smtClean="0">
              <a:solidFill>
                <a:srgbClr val="000000"/>
              </a:solidFill>
              <a:cs typeface="Arial" pitchFamily="34" charset="0"/>
            </a:endParaRPr>
          </a:p>
        </p:txBody>
      </p:sp>
    </p:spTree>
    <p:extLst>
      <p:ext uri="{BB962C8B-B14F-4D97-AF65-F5344CB8AC3E}">
        <p14:creationId xmlns:p14="http://schemas.microsoft.com/office/powerpoint/2010/main" val="1610467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7200" dirty="0" smtClean="0"/>
              <a:t>How to begin: Premix</a:t>
            </a:r>
            <a:endParaRPr lang="en-US" sz="7200" dirty="0"/>
          </a:p>
        </p:txBody>
      </p:sp>
    </p:spTree>
    <p:extLst>
      <p:ext uri="{BB962C8B-B14F-4D97-AF65-F5344CB8AC3E}">
        <p14:creationId xmlns:p14="http://schemas.microsoft.com/office/powerpoint/2010/main" val="1636503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“patient-centered” approach</a:t>
            </a:r>
            <a:endParaRPr lang="en-US" dirty="0"/>
          </a:p>
        </p:txBody>
      </p:sp>
      <p:sp>
        <p:nvSpPr>
          <p:cNvPr id="3" name="Content Placeholder 2"/>
          <p:cNvSpPr>
            <a:spLocks noGrp="1"/>
          </p:cNvSpPr>
          <p:nvPr>
            <p:ph idx="1"/>
          </p:nvPr>
        </p:nvSpPr>
        <p:spPr>
          <a:xfrm>
            <a:off x="457200" y="1600200"/>
            <a:ext cx="8472518" cy="4525963"/>
          </a:xfrm>
        </p:spPr>
        <p:txBody>
          <a:bodyPr>
            <a:normAutofit/>
          </a:bodyPr>
          <a:lstStyle/>
          <a:p>
            <a:r>
              <a:rPr lang="en-US" dirty="0" smtClean="0"/>
              <a:t>Individualizing therapy and goals for pts With T2DM</a:t>
            </a:r>
          </a:p>
          <a:p>
            <a:r>
              <a:rPr lang="en-US" dirty="0" smtClean="0"/>
              <a:t>The individualized targets should take into account not only clinical conditions, such as</a:t>
            </a:r>
          </a:p>
          <a:p>
            <a:pPr>
              <a:buNone/>
            </a:pPr>
            <a:r>
              <a:rPr lang="en-US" dirty="0" smtClean="0"/>
              <a:t>     relevant </a:t>
            </a:r>
            <a:r>
              <a:rPr lang="en-US" dirty="0" err="1" smtClean="0"/>
              <a:t>comorbid</a:t>
            </a:r>
            <a:r>
              <a:rPr lang="en-US" dirty="0" smtClean="0"/>
              <a:t> conditions, age, duration of diabetes, and history </a:t>
            </a:r>
            <a:r>
              <a:rPr lang="en-US" smtClean="0"/>
              <a:t>of sever hypoglycemia</a:t>
            </a:r>
            <a:r>
              <a:rPr lang="en-US" dirty="0" smtClean="0"/>
              <a:t>, but also </a:t>
            </a:r>
            <a:r>
              <a:rPr lang="en-US" smtClean="0"/>
              <a:t>the patient-specific psycho-socioeconomic context</a:t>
            </a:r>
            <a:endParaRPr lang="en-US" dirty="0"/>
          </a:p>
        </p:txBody>
      </p:sp>
    </p:spTree>
    <p:extLst>
      <p:ext uri="{BB962C8B-B14F-4D97-AF65-F5344CB8AC3E}">
        <p14:creationId xmlns:p14="http://schemas.microsoft.com/office/powerpoint/2010/main" val="445596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15529" y="103189"/>
            <a:ext cx="8314134" cy="949325"/>
          </a:xfrm>
        </p:spPr>
        <p:txBody>
          <a:bodyPr>
            <a:normAutofit fontScale="90000"/>
          </a:bodyPr>
          <a:lstStyle/>
          <a:p>
            <a:pPr eaLnBrk="1" hangingPunct="1"/>
            <a:r>
              <a:rPr lang="en-GB" smtClean="0">
                <a:solidFill>
                  <a:schemeClr val="tx1"/>
                </a:solidFill>
              </a:rPr>
              <a:t/>
            </a:r>
            <a:br>
              <a:rPr lang="en-GB" smtClean="0">
                <a:solidFill>
                  <a:schemeClr val="tx1"/>
                </a:solidFill>
              </a:rPr>
            </a:br>
            <a:r>
              <a:rPr lang="tr-TR" smtClean="0">
                <a:solidFill>
                  <a:schemeClr val="tx1"/>
                </a:solidFill>
              </a:rPr>
              <a:t>Start and stay with NovoMix</a:t>
            </a:r>
            <a:r>
              <a:rPr lang="en-US" smtClean="0">
                <a:solidFill>
                  <a:schemeClr val="tx1"/>
                </a:solidFill>
              </a:rPr>
              <a:t>®</a:t>
            </a:r>
            <a:r>
              <a:rPr lang="tr-TR" smtClean="0">
                <a:solidFill>
                  <a:schemeClr val="tx1"/>
                </a:solidFill>
              </a:rPr>
              <a:t> 30</a:t>
            </a:r>
            <a:endParaRPr lang="en-GB" smtClean="0">
              <a:solidFill>
                <a:schemeClr val="tx1"/>
              </a:solidFill>
            </a:endParaRPr>
          </a:p>
        </p:txBody>
      </p:sp>
      <p:pic>
        <p:nvPicPr>
          <p:cNvPr id="6758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23938" y="2725738"/>
            <a:ext cx="7161610" cy="1997075"/>
          </a:xfrm>
          <a:noFill/>
        </p:spPr>
      </p:pic>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868488"/>
            <a:ext cx="780216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7589" name="Rectangle 5"/>
          <p:cNvSpPr>
            <a:spLocks noChangeArrowheads="1"/>
          </p:cNvSpPr>
          <p:nvPr/>
        </p:nvSpPr>
        <p:spPr bwMode="auto">
          <a:xfrm>
            <a:off x="122635" y="5511801"/>
            <a:ext cx="6465094"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457200" indent="-457200">
              <a:buFontTx/>
              <a:buAutoNum type="arabicPeriod"/>
            </a:pPr>
            <a:r>
              <a:rPr lang="tr-TR" sz="800"/>
              <a:t>NovoMix</a:t>
            </a:r>
            <a:r>
              <a:rPr lang="tr-TR" sz="800" i="1"/>
              <a:t>® </a:t>
            </a:r>
            <a:r>
              <a:rPr lang="tr-TR" sz="800"/>
              <a:t>30 Summary of Product Characteristics. </a:t>
            </a:r>
          </a:p>
          <a:p>
            <a:pPr marL="457200" indent="-457200">
              <a:buFontTx/>
              <a:buAutoNum type="arabicPeriod"/>
            </a:pPr>
            <a:r>
              <a:rPr lang="tr-TR" sz="800"/>
              <a:t>Garber A </a:t>
            </a:r>
            <a:r>
              <a:rPr lang="tr-TR" sz="800" i="1"/>
              <a:t>et al. </a:t>
            </a:r>
            <a:r>
              <a:rPr lang="tr-TR" sz="800"/>
              <a:t>The 1-2-3 study. </a:t>
            </a:r>
            <a:r>
              <a:rPr lang="tr-TR" sz="800" i="1"/>
              <a:t>Diabetes, Obesity and Metabolism </a:t>
            </a:r>
            <a:r>
              <a:rPr lang="tr-TR" sz="800"/>
              <a:t>2006; 0: 1–10. </a:t>
            </a:r>
          </a:p>
          <a:p>
            <a:pPr marL="457200" indent="-457200">
              <a:buFontTx/>
              <a:buAutoNum type="arabicPeriod"/>
            </a:pPr>
            <a:r>
              <a:rPr lang="tr-TR" sz="800"/>
              <a:t>Raskin P </a:t>
            </a:r>
            <a:r>
              <a:rPr lang="tr-TR" sz="800" i="1"/>
              <a:t>et al. </a:t>
            </a:r>
            <a:r>
              <a:rPr lang="tr-TR" sz="800"/>
              <a:t>On behalf of the INITIATE Study Group. Basal insulin or premix analogue therapy in type 2 diabetes patients. </a:t>
            </a:r>
            <a:r>
              <a:rPr lang="tr-TR" sz="800" i="1"/>
              <a:t>Euro J Int Med </a:t>
            </a:r>
            <a:r>
              <a:rPr lang="tr-TR" sz="800"/>
              <a:t>2007; 18: 56–62.</a:t>
            </a:r>
          </a:p>
        </p:txBody>
      </p:sp>
    </p:spTree>
    <p:extLst>
      <p:ext uri="{BB962C8B-B14F-4D97-AF65-F5344CB8AC3E}">
        <p14:creationId xmlns:p14="http://schemas.microsoft.com/office/powerpoint/2010/main" val="3476995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2"/>
          <p:cNvGraphicFramePr>
            <a:graphicFrameLocks noGrp="1"/>
          </p:cNvGraphicFramePr>
          <p:nvPr/>
        </p:nvGraphicFramePr>
        <p:xfrm>
          <a:off x="1541860" y="2038350"/>
          <a:ext cx="6060282" cy="2641600"/>
        </p:xfrm>
        <a:graphic>
          <a:graphicData uri="http://schemas.openxmlformats.org/drawingml/2006/table">
            <a:tbl>
              <a:tblPr/>
              <a:tblGrid>
                <a:gridCol w="1235134"/>
                <a:gridCol w="1235134"/>
                <a:gridCol w="1795007"/>
                <a:gridCol w="1795007"/>
              </a:tblGrid>
              <a:tr h="72766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mj-lt"/>
                        </a:rPr>
                        <a:t>Dose to </a:t>
                      </a:r>
                      <a:br>
                        <a:rPr kumimoji="0" lang="en-GB" sz="1500" b="1" i="0" u="none" strike="noStrike" cap="none" normalizeH="0" baseline="0" dirty="0" smtClean="0">
                          <a:ln>
                            <a:noFill/>
                          </a:ln>
                          <a:solidFill>
                            <a:schemeClr val="bg1"/>
                          </a:solidFill>
                          <a:effectLst/>
                          <a:latin typeface="+mj-lt"/>
                        </a:rPr>
                      </a:br>
                      <a:r>
                        <a:rPr kumimoji="0" lang="en-GB" sz="1500" b="1" i="0" u="none" strike="noStrike" cap="none" normalizeH="0" baseline="0" dirty="0" smtClean="0">
                          <a:ln>
                            <a:noFill/>
                          </a:ln>
                          <a:solidFill>
                            <a:schemeClr val="bg1"/>
                          </a:solidFill>
                          <a:effectLst/>
                          <a:latin typeface="+mj-lt"/>
                        </a:rPr>
                        <a:t>titrate</a:t>
                      </a:r>
                    </a:p>
                  </a:txBody>
                  <a:tcPr marL="26975" marR="26975" marT="27011" marB="2701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mj-lt"/>
                          <a:cs typeface="Times New Roman" pitchFamily="18" charset="0"/>
                        </a:rPr>
                        <a:t>Timing of blood glucose measurements </a:t>
                      </a:r>
                      <a:br>
                        <a:rPr kumimoji="0" lang="en-GB" sz="1500" b="1" i="0" u="none" strike="noStrike" cap="none" normalizeH="0" baseline="0" dirty="0" smtClean="0">
                          <a:ln>
                            <a:noFill/>
                          </a:ln>
                          <a:solidFill>
                            <a:schemeClr val="bg1"/>
                          </a:solidFill>
                          <a:effectLst/>
                          <a:latin typeface="+mj-lt"/>
                          <a:cs typeface="Times New Roman" pitchFamily="18" charset="0"/>
                        </a:rPr>
                      </a:br>
                      <a:r>
                        <a:rPr kumimoji="0" lang="en-GB" sz="1500" b="1" i="0" u="none" strike="noStrike" cap="none" normalizeH="0" baseline="0" dirty="0" smtClean="0">
                          <a:ln>
                            <a:noFill/>
                          </a:ln>
                          <a:solidFill>
                            <a:schemeClr val="bg1"/>
                          </a:solidFill>
                          <a:effectLst/>
                          <a:latin typeface="+mj-lt"/>
                          <a:cs typeface="Times New Roman" pitchFamily="18" charset="0"/>
                        </a:rPr>
                        <a:t>used for dose titration</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965"/>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bg1"/>
                        </a:solidFill>
                        <a:effectLst/>
                        <a:latin typeface="Verdana" pitchFamily="34" charset="0"/>
                        <a:cs typeface="Times New Roman" pitchFamily="18" charset="0"/>
                      </a:endParaRPr>
                    </a:p>
                  </a:txBody>
                  <a:tcPr marL="36000" marR="36000" marT="27025" marB="270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bg1"/>
                        </a:solidFill>
                        <a:effectLst/>
                        <a:latin typeface="Verdana" pitchFamily="34" charset="0"/>
                        <a:cs typeface="Times New Roman" pitchFamily="18" charset="0"/>
                      </a:endParaRPr>
                    </a:p>
                  </a:txBody>
                  <a:tcPr marL="36000" marR="36000" marT="27025" marB="27025" horzOverflow="overflow">
                    <a:lnL w="12700" cap="flat" cmpd="sng" algn="ctr">
                      <a:solidFill>
                        <a:schemeClr val="bg1"/>
                      </a:solidFill>
                      <a:prstDash val="solid"/>
                      <a:round/>
                      <a:headEnd type="none" w="med" len="med"/>
                      <a:tailEnd type="none" w="med" len="med"/>
                    </a:lnL>
                    <a:lnR w="12700" cap="flat" cmpd="sng" algn="ctr">
                      <a:solidFill>
                        <a:srgbClr val="001965"/>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a:noFill/>
                    </a:lnTlToBr>
                    <a:lnBlToTr>
                      <a:noFill/>
                    </a:lnBlToTr>
                    <a:solidFill>
                      <a:schemeClr val="tx1"/>
                    </a:solidFill>
                  </a:tcPr>
                </a:tc>
              </a:tr>
              <a:tr h="56520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chemeClr val="bg1"/>
                        </a:solidFill>
                        <a:effectLst/>
                        <a:latin typeface="+mj-lt"/>
                      </a:endParaRPr>
                    </a:p>
                  </a:txBody>
                  <a:tcPr marL="35969" marR="35969" marT="27008" marB="27008" anchor="ctr" horzOverflow="overflow">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500" b="1" dirty="0" smtClean="0">
                          <a:solidFill>
                            <a:schemeClr val="bg1"/>
                          </a:solidFill>
                          <a:latin typeface="+mj-lt"/>
                        </a:rPr>
                        <a:t>BIAsp 30 </a:t>
                      </a:r>
                      <a:r>
                        <a:rPr kumimoji="0" lang="en-GB" sz="1500" b="1" i="0" u="none" strike="noStrike" cap="none" normalizeH="0" baseline="0" dirty="0" smtClean="0">
                          <a:ln>
                            <a:noFill/>
                          </a:ln>
                          <a:solidFill>
                            <a:schemeClr val="bg1"/>
                          </a:solidFill>
                          <a:effectLst/>
                          <a:latin typeface="+mj-lt"/>
                          <a:cs typeface="Times New Roman" pitchFamily="18" charset="0"/>
                        </a:rPr>
                        <a:t>OD</a:t>
                      </a:r>
                      <a:endParaRPr kumimoji="0" lang="en-GB" sz="1500" b="1" i="0" u="none" strike="noStrike" cap="none" normalizeH="0" baseline="0" dirty="0" smtClean="0">
                        <a:ln>
                          <a:noFill/>
                        </a:ln>
                        <a:solidFill>
                          <a:schemeClr val="bg1"/>
                        </a:solidFill>
                        <a:effectLst/>
                        <a:latin typeface="+mj-lt"/>
                      </a:endParaRP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500" b="1" dirty="0" smtClean="0">
                          <a:solidFill>
                            <a:schemeClr val="bg1"/>
                          </a:solidFill>
                          <a:latin typeface="+mj-lt"/>
                        </a:rPr>
                        <a:t>BIAsp</a:t>
                      </a:r>
                      <a:r>
                        <a:rPr lang="en-GB" sz="1500" b="1" baseline="0" dirty="0" smtClean="0">
                          <a:solidFill>
                            <a:schemeClr val="bg1"/>
                          </a:solidFill>
                          <a:latin typeface="+mj-lt"/>
                        </a:rPr>
                        <a:t> 30 </a:t>
                      </a:r>
                      <a:r>
                        <a:rPr kumimoji="0" lang="en-GB" sz="1500" b="1" i="0" u="none" strike="noStrike" cap="none" normalizeH="0" baseline="0" dirty="0" smtClean="0">
                          <a:ln>
                            <a:noFill/>
                          </a:ln>
                          <a:solidFill>
                            <a:schemeClr val="bg1"/>
                          </a:solidFill>
                          <a:effectLst/>
                          <a:latin typeface="+mj-lt"/>
                        </a:rPr>
                        <a:t>BID</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500" b="1" dirty="0" smtClean="0">
                          <a:solidFill>
                            <a:schemeClr val="bg1"/>
                          </a:solidFill>
                          <a:latin typeface="+mj-lt"/>
                        </a:rPr>
                        <a:t>BIAsp 30 </a:t>
                      </a:r>
                      <a:r>
                        <a:rPr kumimoji="0" lang="en-GB" sz="1500" b="1" i="0" u="none" strike="noStrike" cap="none" normalizeH="0" baseline="0" dirty="0" smtClean="0">
                          <a:ln>
                            <a:noFill/>
                          </a:ln>
                          <a:solidFill>
                            <a:schemeClr val="bg1"/>
                          </a:solidFill>
                          <a:effectLst/>
                          <a:latin typeface="+mj-lt"/>
                        </a:rPr>
                        <a:t>TID</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r>
              <a:tr h="41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Breakfast</a:t>
                      </a:r>
                      <a:endParaRPr kumimoji="0" lang="en-GB" sz="1500" b="0" i="0" u="none" strike="noStrike" cap="none" normalizeH="0" baseline="0" dirty="0" smtClean="0">
                        <a:ln>
                          <a:noFill/>
                        </a:ln>
                        <a:solidFill>
                          <a:srgbClr val="001965"/>
                        </a:solidFill>
                        <a:effectLst/>
                        <a:latin typeface="+mj-lt"/>
                      </a:endParaRPr>
                    </a:p>
                  </a:txBody>
                  <a:tcPr marL="26975" marR="26975" marT="27011" marB="2701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Pre-dinner</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Pre-lunch</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r>
              <a:tr h="4508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Lunch</a:t>
                      </a:r>
                    </a:p>
                  </a:txBody>
                  <a:tcPr marL="26975" marR="26975" marT="27011" marB="2701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Pre-dinner</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r>
              <a:tr h="4804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Dinner</a:t>
                      </a:r>
                    </a:p>
                  </a:txBody>
                  <a:tcPr marL="26975" marR="26975" marT="27011" marB="2701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Pre-breakfast</a:t>
                      </a:r>
                      <a:endParaRPr kumimoji="0" lang="en-GB" sz="1500" b="0" i="0" u="none" strike="noStrike" cap="none" normalizeH="0" baseline="0" dirty="0" smtClean="0">
                        <a:ln>
                          <a:noFill/>
                        </a:ln>
                        <a:solidFill>
                          <a:srgbClr val="001965"/>
                        </a:solidFill>
                        <a:effectLst/>
                        <a:latin typeface="+mj-lt"/>
                        <a:cs typeface="Times New Roman" pitchFamily="18" charset="0"/>
                      </a:endParaRP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Pre-breakfast</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Pre-breakfast</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r>
            </a:tbl>
          </a:graphicData>
        </a:graphic>
      </p:graphicFrame>
      <p:sp>
        <p:nvSpPr>
          <p:cNvPr id="68639" name="Title 5"/>
          <p:cNvSpPr>
            <a:spLocks noGrp="1"/>
          </p:cNvSpPr>
          <p:nvPr>
            <p:ph type="title"/>
          </p:nvPr>
        </p:nvSpPr>
        <p:spPr/>
        <p:txBody>
          <a:bodyPr/>
          <a:lstStyle/>
          <a:p>
            <a:r>
              <a:rPr lang="en-GB" smtClean="0"/>
              <a:t>BIAsp 30: dosage regimen</a:t>
            </a:r>
          </a:p>
        </p:txBody>
      </p:sp>
      <p:sp>
        <p:nvSpPr>
          <p:cNvPr id="68640" name="Text Box 30"/>
          <p:cNvSpPr txBox="1">
            <a:spLocks noChangeArrowheads="1"/>
          </p:cNvSpPr>
          <p:nvPr/>
        </p:nvSpPr>
        <p:spPr bwMode="auto">
          <a:xfrm>
            <a:off x="220266" y="6329364"/>
            <a:ext cx="634007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r>
              <a:rPr lang="da-DK" sz="900">
                <a:solidFill>
                  <a:srgbClr val="001965"/>
                </a:solidFill>
              </a:rPr>
              <a:t>Garber </a:t>
            </a:r>
            <a:r>
              <a:rPr lang="da-DK" sz="900" i="1">
                <a:solidFill>
                  <a:srgbClr val="001965"/>
                </a:solidFill>
              </a:rPr>
              <a:t>et al. Diabetes Obes Metab</a:t>
            </a:r>
            <a:r>
              <a:rPr lang="da-DK" sz="900">
                <a:solidFill>
                  <a:srgbClr val="001965"/>
                </a:solidFill>
              </a:rPr>
              <a:t> 2006;8:58–66; Raskin </a:t>
            </a:r>
            <a:r>
              <a:rPr lang="da-DK" sz="900" i="1">
                <a:solidFill>
                  <a:srgbClr val="001965"/>
                </a:solidFill>
              </a:rPr>
              <a:t>et al. Diabetes Care</a:t>
            </a:r>
            <a:r>
              <a:rPr lang="da-DK" sz="900">
                <a:solidFill>
                  <a:srgbClr val="001965"/>
                </a:solidFill>
              </a:rPr>
              <a:t> 2005;28:260–5</a:t>
            </a:r>
          </a:p>
        </p:txBody>
      </p:sp>
      <p:sp>
        <p:nvSpPr>
          <p:cNvPr id="68641" name="Text Box 30"/>
          <p:cNvSpPr txBox="1">
            <a:spLocks noChangeArrowheads="1"/>
          </p:cNvSpPr>
          <p:nvPr/>
        </p:nvSpPr>
        <p:spPr bwMode="auto">
          <a:xfrm>
            <a:off x="217885" y="6032501"/>
            <a:ext cx="8133159"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spcBef>
                <a:spcPct val="50000"/>
              </a:spcBef>
            </a:pPr>
            <a:r>
              <a:rPr lang="en-GB" sz="1000">
                <a:solidFill>
                  <a:srgbClr val="001965"/>
                </a:solidFill>
              </a:rPr>
              <a:t>BIAsp, biphasic insulin aspart; BID, twice daily; OD, once daily; TID, three-times daily</a:t>
            </a:r>
            <a:endParaRPr lang="en-US" sz="1000">
              <a:solidFill>
                <a:srgbClr val="001965"/>
              </a:solidFill>
            </a:endParaRPr>
          </a:p>
        </p:txBody>
      </p:sp>
    </p:spTree>
    <p:extLst>
      <p:ext uri="{BB962C8B-B14F-4D97-AF65-F5344CB8AC3E}">
        <p14:creationId xmlns:p14="http://schemas.microsoft.com/office/powerpoint/2010/main" val="108512099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7"/>
          <p:cNvSpPr>
            <a:spLocks noGrp="1"/>
          </p:cNvSpPr>
          <p:nvPr>
            <p:ph type="title"/>
          </p:nvPr>
        </p:nvSpPr>
        <p:spPr/>
        <p:txBody>
          <a:bodyPr/>
          <a:lstStyle/>
          <a:p>
            <a:r>
              <a:rPr lang="en-GB" smtClean="0"/>
              <a:t>BIAsp 30: titration algorithm</a:t>
            </a:r>
          </a:p>
        </p:txBody>
      </p:sp>
      <p:graphicFrame>
        <p:nvGraphicFramePr>
          <p:cNvPr id="652400" name="Group 112"/>
          <p:cNvGraphicFramePr>
            <a:graphicFrameLocks noGrp="1"/>
          </p:cNvGraphicFramePr>
          <p:nvPr/>
        </p:nvGraphicFramePr>
        <p:xfrm>
          <a:off x="1656160" y="2152650"/>
          <a:ext cx="5838032" cy="3030538"/>
        </p:xfrm>
        <a:graphic>
          <a:graphicData uri="http://schemas.openxmlformats.org/drawingml/2006/table">
            <a:tbl>
              <a:tblPr/>
              <a:tblGrid>
                <a:gridCol w="3311053"/>
                <a:gridCol w="79354"/>
                <a:gridCol w="2447625"/>
              </a:tblGrid>
              <a:tr h="358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mj-lt"/>
                          <a:cs typeface="Times New Roman" pitchFamily="18" charset="0"/>
                        </a:rPr>
                        <a:t>FBG or pre-dinner SMBG</a:t>
                      </a:r>
                      <a:endParaRPr kumimoji="0" lang="en-GB" sz="1500" b="1" i="0" u="none" strike="noStrike" cap="none" normalizeH="0" baseline="0" dirty="0" smtClean="0">
                        <a:ln>
                          <a:noFill/>
                        </a:ln>
                        <a:solidFill>
                          <a:schemeClr val="bg1"/>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965"/>
                    </a:solidFill>
                  </a:tcPr>
                </a:tc>
                <a:tc hMerge="1">
                  <a:txBody>
                    <a:bodyPr/>
                    <a:lstStyle/>
                    <a:p>
                      <a:endParaRPr lang="en-GB"/>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500" b="1" dirty="0" smtClean="0">
                          <a:solidFill>
                            <a:schemeClr val="bg1"/>
                          </a:solidFill>
                          <a:latin typeface="+mj-lt"/>
                        </a:rPr>
                        <a:t>BIAsp 30 </a:t>
                      </a:r>
                      <a:r>
                        <a:rPr kumimoji="0" lang="en-GB" sz="1500" b="1" i="0" u="none" strike="noStrike" cap="none" normalizeH="0" baseline="0" dirty="0" smtClean="0">
                          <a:ln>
                            <a:noFill/>
                          </a:ln>
                          <a:solidFill>
                            <a:schemeClr val="bg1"/>
                          </a:solidFill>
                          <a:effectLst/>
                          <a:latin typeface="+mj-lt"/>
                          <a:cs typeface="Times New Roman" pitchFamily="18" charset="0"/>
                        </a:rPr>
                        <a:t>dose adjustment</a:t>
                      </a: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r>
              <a:tr h="8823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kern="1200" cap="none" normalizeH="0" baseline="0" dirty="0" smtClean="0">
                          <a:ln>
                            <a:noFill/>
                          </a:ln>
                          <a:solidFill>
                            <a:schemeClr val="bg1"/>
                          </a:solidFill>
                          <a:effectLst/>
                          <a:latin typeface="+mj-lt"/>
                          <a:ea typeface="+mn-ea"/>
                          <a:cs typeface="Times New Roman" pitchFamily="18" charset="0"/>
                        </a:rPr>
                        <a:t>(mg/</a:t>
                      </a:r>
                      <a:r>
                        <a:rPr kumimoji="0" lang="en-GB" sz="1500" b="1" i="0" u="none" strike="noStrike" kern="1200" cap="none" normalizeH="0" baseline="0" dirty="0" err="1" smtClean="0">
                          <a:ln>
                            <a:noFill/>
                          </a:ln>
                          <a:solidFill>
                            <a:schemeClr val="bg1"/>
                          </a:solidFill>
                          <a:effectLst/>
                          <a:latin typeface="+mj-lt"/>
                          <a:ea typeface="+mn-ea"/>
                          <a:cs typeface="Times New Roman" pitchFamily="18" charset="0"/>
                        </a:rPr>
                        <a:t>dL</a:t>
                      </a:r>
                      <a:r>
                        <a:rPr kumimoji="0" lang="en-GB" sz="1500" b="1" i="0" u="none" strike="noStrike" kern="1200" cap="none" normalizeH="0" baseline="0" dirty="0" smtClean="0">
                          <a:ln>
                            <a:noFill/>
                          </a:ln>
                          <a:solidFill>
                            <a:schemeClr val="bg1"/>
                          </a:solidFill>
                          <a:effectLst/>
                          <a:latin typeface="+mj-lt"/>
                          <a:ea typeface="+mn-ea"/>
                          <a:cs typeface="Times New Roman" pitchFamily="18" charset="0"/>
                        </a:rPr>
                        <a:t>)</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35969" marR="35969" marT="27010" marB="2701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7C2BA"/>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&lt;80</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–2 U</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80</a:t>
                      </a: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a:t>
                      </a:r>
                      <a:r>
                        <a:rPr kumimoji="0" lang="en-GB" sz="1500" b="0" i="0" u="none" strike="noStrike" cap="none" normalizeH="0" baseline="0" dirty="0" smtClean="0">
                          <a:ln>
                            <a:noFill/>
                          </a:ln>
                          <a:solidFill>
                            <a:srgbClr val="001965"/>
                          </a:solidFill>
                          <a:effectLst/>
                          <a:latin typeface="+mj-lt"/>
                          <a:cs typeface="Times New Roman" pitchFamily="18" charset="0"/>
                        </a:rPr>
                        <a:t>110</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a:t>
                      </a: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111</a:t>
                      </a: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a:t>
                      </a:r>
                      <a:r>
                        <a:rPr kumimoji="0" lang="en-GB" sz="1500" b="0" i="0" u="none" strike="noStrike" cap="none" normalizeH="0" baseline="0" dirty="0" smtClean="0">
                          <a:ln>
                            <a:noFill/>
                          </a:ln>
                          <a:solidFill>
                            <a:srgbClr val="001965"/>
                          </a:solidFill>
                          <a:effectLst/>
                          <a:latin typeface="+mj-lt"/>
                          <a:cs typeface="Times New Roman" pitchFamily="18" charset="0"/>
                        </a:rPr>
                        <a:t>140</a:t>
                      </a: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cs typeface="Times New Roman" pitchFamily="18" charset="0"/>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+2 U</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141</a:t>
                      </a: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a:t>
                      </a:r>
                      <a:r>
                        <a:rPr kumimoji="0" lang="en-GB" sz="1500" b="0" i="0" u="none" strike="noStrike" cap="none" normalizeH="0" baseline="0" dirty="0" smtClean="0">
                          <a:ln>
                            <a:noFill/>
                          </a:ln>
                          <a:solidFill>
                            <a:srgbClr val="001965"/>
                          </a:solidFill>
                          <a:effectLst/>
                          <a:latin typeface="+mj-lt"/>
                          <a:cs typeface="Times New Roman" pitchFamily="18" charset="0"/>
                        </a:rPr>
                        <a:t>180</a:t>
                      </a: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cs typeface="Times New Roman" pitchFamily="18" charset="0"/>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+4 U</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&gt;180</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+6 U</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r>
            </a:tbl>
          </a:graphicData>
        </a:graphic>
      </p:graphicFrame>
      <p:sp>
        <p:nvSpPr>
          <p:cNvPr id="69667" name="Rectangle 56"/>
          <p:cNvSpPr>
            <a:spLocks noChangeArrowheads="1"/>
          </p:cNvSpPr>
          <p:nvPr/>
        </p:nvSpPr>
        <p:spPr bwMode="auto">
          <a:xfrm>
            <a:off x="1145382" y="1296988"/>
            <a:ext cx="626030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GB">
              <a:solidFill>
                <a:srgbClr val="092F5E"/>
              </a:solidFill>
            </a:endParaRPr>
          </a:p>
        </p:txBody>
      </p:sp>
      <p:sp>
        <p:nvSpPr>
          <p:cNvPr id="69668" name="Text Box 30"/>
          <p:cNvSpPr txBox="1">
            <a:spLocks noChangeArrowheads="1"/>
          </p:cNvSpPr>
          <p:nvPr/>
        </p:nvSpPr>
        <p:spPr bwMode="auto">
          <a:xfrm>
            <a:off x="220266" y="6329364"/>
            <a:ext cx="634007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spcBef>
                <a:spcPct val="50000"/>
              </a:spcBef>
            </a:pPr>
            <a:r>
              <a:rPr lang="da-DK" sz="900">
                <a:solidFill>
                  <a:srgbClr val="001965"/>
                </a:solidFill>
              </a:rPr>
              <a:t>Adapted from </a:t>
            </a:r>
            <a:r>
              <a:rPr lang="en-GB" sz="900">
                <a:solidFill>
                  <a:srgbClr val="001965"/>
                </a:solidFill>
              </a:rPr>
              <a:t>Raskin </a:t>
            </a:r>
            <a:r>
              <a:rPr lang="en-GB" sz="900" i="1">
                <a:solidFill>
                  <a:srgbClr val="001965"/>
                </a:solidFill>
              </a:rPr>
              <a:t>et al. Diabetes Care</a:t>
            </a:r>
            <a:r>
              <a:rPr lang="en-GB" sz="900">
                <a:solidFill>
                  <a:srgbClr val="001965"/>
                </a:solidFill>
              </a:rPr>
              <a:t> 2005;28:2811</a:t>
            </a:r>
            <a:endParaRPr lang="en-US" sz="900">
              <a:solidFill>
                <a:srgbClr val="001965"/>
              </a:solidFill>
            </a:endParaRPr>
          </a:p>
        </p:txBody>
      </p:sp>
      <p:sp>
        <p:nvSpPr>
          <p:cNvPr id="69669" name="Text Box 30"/>
          <p:cNvSpPr txBox="1">
            <a:spLocks noChangeArrowheads="1"/>
          </p:cNvSpPr>
          <p:nvPr/>
        </p:nvSpPr>
        <p:spPr bwMode="auto">
          <a:xfrm>
            <a:off x="217885" y="6032501"/>
            <a:ext cx="8133159"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spcBef>
                <a:spcPct val="50000"/>
              </a:spcBef>
            </a:pPr>
            <a:r>
              <a:rPr lang="en-GB" sz="1000">
                <a:solidFill>
                  <a:srgbClr val="001965"/>
                </a:solidFill>
              </a:rPr>
              <a:t>BIAsp, biphasic insulin aspart; FBG, fasting blood glucose; SMBG, self-measured blood glucose</a:t>
            </a:r>
            <a:endParaRPr lang="en-US" sz="1000">
              <a:solidFill>
                <a:srgbClr val="001965"/>
              </a:solidFill>
            </a:endParaRPr>
          </a:p>
        </p:txBody>
      </p:sp>
    </p:spTree>
    <p:extLst>
      <p:ext uri="{BB962C8B-B14F-4D97-AF65-F5344CB8AC3E}">
        <p14:creationId xmlns:p14="http://schemas.microsoft.com/office/powerpoint/2010/main" val="401487100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solidFill>
                  <a:srgbClr val="002060"/>
                </a:solidFill>
              </a:rPr>
              <a:t>Recommendations</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457200" y="1143000"/>
            <a:ext cx="8229600" cy="4983165"/>
          </a:xfrm>
        </p:spPr>
        <p:txBody>
          <a:bodyPr>
            <a:normAutofit/>
          </a:bodyPr>
          <a:lstStyle/>
          <a:p>
            <a:r>
              <a:rPr lang="en-US" dirty="0" smtClean="0"/>
              <a:t>Perform </a:t>
            </a:r>
            <a:r>
              <a:rPr lang="en-US" dirty="0"/>
              <a:t>the A1C test at least </a:t>
            </a:r>
            <a:r>
              <a:rPr lang="en-US" dirty="0" smtClean="0"/>
              <a:t>two times </a:t>
            </a:r>
            <a:r>
              <a:rPr lang="en-US" dirty="0"/>
              <a:t>a year in patients who </a:t>
            </a:r>
            <a:r>
              <a:rPr lang="en-US" dirty="0" smtClean="0"/>
              <a:t>are meeting </a:t>
            </a:r>
            <a:r>
              <a:rPr lang="en-US" dirty="0"/>
              <a:t>treatment goals (and </a:t>
            </a:r>
            <a:r>
              <a:rPr lang="en-US" dirty="0" smtClean="0"/>
              <a:t>who have </a:t>
            </a:r>
            <a:r>
              <a:rPr lang="en-US" dirty="0"/>
              <a:t>stable glycemic control). </a:t>
            </a:r>
            <a:endParaRPr lang="en-US" dirty="0" smtClean="0"/>
          </a:p>
          <a:p>
            <a:pPr marL="0" indent="0">
              <a:buNone/>
            </a:pPr>
            <a:endParaRPr lang="en-US" dirty="0"/>
          </a:p>
          <a:p>
            <a:r>
              <a:rPr lang="en-US" dirty="0" smtClean="0"/>
              <a:t>Perform </a:t>
            </a:r>
            <a:r>
              <a:rPr lang="en-US" dirty="0"/>
              <a:t>the A1C test quarterly </a:t>
            </a:r>
            <a:r>
              <a:rPr lang="en-US" dirty="0" smtClean="0"/>
              <a:t>in patients </a:t>
            </a:r>
            <a:r>
              <a:rPr lang="en-US" dirty="0"/>
              <a:t>whose therapy has </a:t>
            </a:r>
            <a:r>
              <a:rPr lang="en-US" dirty="0" smtClean="0"/>
              <a:t>changed or </a:t>
            </a:r>
            <a:r>
              <a:rPr lang="en-US" dirty="0"/>
              <a:t>who are not meeting </a:t>
            </a:r>
            <a:r>
              <a:rPr lang="en-US" dirty="0" smtClean="0"/>
              <a:t>glycemic goals</a:t>
            </a:r>
            <a:r>
              <a:rPr lang="en-US" dirty="0"/>
              <a:t>.</a:t>
            </a:r>
          </a:p>
        </p:txBody>
      </p:sp>
    </p:spTree>
    <p:extLst>
      <p:ext uri="{BB962C8B-B14F-4D97-AF65-F5344CB8AC3E}">
        <p14:creationId xmlns:p14="http://schemas.microsoft.com/office/powerpoint/2010/main" val="1255015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US" dirty="0" smtClean="0">
                <a:solidFill>
                  <a:srgbClr val="002060"/>
                </a:solidFill>
              </a:rPr>
              <a:t>CONCLUSIONS</a:t>
            </a:r>
            <a:endParaRPr lang="en-US" dirty="0">
              <a:solidFill>
                <a:srgbClr val="002060"/>
              </a:solidFill>
            </a:endParaRPr>
          </a:p>
        </p:txBody>
      </p:sp>
      <p:sp>
        <p:nvSpPr>
          <p:cNvPr id="3" name="Content Placeholder 2"/>
          <p:cNvSpPr>
            <a:spLocks noGrp="1"/>
          </p:cNvSpPr>
          <p:nvPr>
            <p:ph idx="1"/>
          </p:nvPr>
        </p:nvSpPr>
        <p:spPr>
          <a:xfrm>
            <a:off x="457200" y="1214422"/>
            <a:ext cx="8229600" cy="4911741"/>
          </a:xfrm>
        </p:spPr>
        <p:txBody>
          <a:bodyPr>
            <a:normAutofit lnSpcReduction="10000"/>
          </a:bodyPr>
          <a:lstStyle/>
          <a:p>
            <a:r>
              <a:rPr lang="en-US" dirty="0" smtClean="0"/>
              <a:t>The importance of individualizing treatment in pts with T2DM is established</a:t>
            </a:r>
          </a:p>
          <a:p>
            <a:r>
              <a:rPr lang="en-US" dirty="0" smtClean="0"/>
              <a:t>Note the barriers which are very important</a:t>
            </a:r>
          </a:p>
          <a:p>
            <a:r>
              <a:rPr lang="en-US" dirty="0" smtClean="0"/>
              <a:t>Initiate with a basal insulin </a:t>
            </a:r>
          </a:p>
          <a:p>
            <a:r>
              <a:rPr lang="en-US" dirty="0" smtClean="0"/>
              <a:t>Among the available  </a:t>
            </a:r>
            <a:r>
              <a:rPr lang="en-US" dirty="0" err="1" smtClean="0"/>
              <a:t>insulins</a:t>
            </a:r>
            <a:r>
              <a:rPr lang="en-US" dirty="0" smtClean="0"/>
              <a:t>, long acting </a:t>
            </a:r>
            <a:r>
              <a:rPr lang="en-US" dirty="0" err="1" smtClean="0"/>
              <a:t>insulins</a:t>
            </a:r>
            <a:r>
              <a:rPr lang="en-US" dirty="0" smtClean="0"/>
              <a:t> cover all the items that have been mentioned</a:t>
            </a:r>
          </a:p>
          <a:p>
            <a:r>
              <a:rPr lang="en-US" dirty="0" smtClean="0"/>
              <a:t>Titrate appropriately</a:t>
            </a:r>
          </a:p>
          <a:p>
            <a:r>
              <a:rPr lang="en-US" dirty="0" smtClean="0"/>
              <a:t>Act in the way that be treat to target</a:t>
            </a:r>
          </a:p>
          <a:p>
            <a:endParaRPr lang="en-US" dirty="0" smtClean="0"/>
          </a:p>
          <a:p>
            <a:endParaRPr lang="en-US" dirty="0" smtClean="0"/>
          </a:p>
          <a:p>
            <a:endParaRPr lang="en-US" dirty="0"/>
          </a:p>
        </p:txBody>
      </p:sp>
    </p:spTree>
    <p:extLst>
      <p:ext uri="{BB962C8B-B14F-4D97-AF65-F5344CB8AC3E}">
        <p14:creationId xmlns:p14="http://schemas.microsoft.com/office/powerpoint/2010/main" val="779672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627" y="0"/>
            <a:ext cx="9257530" cy="6984000"/>
          </a:xfrm>
        </p:spPr>
      </p:pic>
      <p:sp>
        <p:nvSpPr>
          <p:cNvPr id="7" name="Rectangle 6"/>
          <p:cNvSpPr/>
          <p:nvPr/>
        </p:nvSpPr>
        <p:spPr>
          <a:xfrm>
            <a:off x="395536" y="6021288"/>
            <a:ext cx="2448272" cy="83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prstClr val="white"/>
                </a:solidFill>
              </a:rPr>
              <a:t>متشکرم</a:t>
            </a:r>
            <a:endParaRPr lang="en-US" sz="2800" dirty="0">
              <a:solidFill>
                <a:prstClr val="white"/>
              </a:solidFill>
            </a:endParaRPr>
          </a:p>
        </p:txBody>
      </p:sp>
    </p:spTree>
    <p:extLst>
      <p:ext uri="{BB962C8B-B14F-4D97-AF65-F5344CB8AC3E}">
        <p14:creationId xmlns:p14="http://schemas.microsoft.com/office/powerpoint/2010/main" val="4190900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Barriers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142984"/>
            <a:ext cx="8229600" cy="4983179"/>
          </a:xfrm>
        </p:spPr>
        <p:txBody>
          <a:bodyPr>
            <a:normAutofit fontScale="77500" lnSpcReduction="20000"/>
          </a:bodyPr>
          <a:lstStyle/>
          <a:p>
            <a:r>
              <a:rPr lang="en-US" dirty="0" smtClean="0"/>
              <a:t>Insulin causes blindness, renal failure, amputations, heart</a:t>
            </a:r>
          </a:p>
          <a:p>
            <a:pPr>
              <a:buNone/>
            </a:pPr>
            <a:r>
              <a:rPr lang="en-US" dirty="0" smtClean="0"/>
              <a:t>      attacks, strokes, or early death</a:t>
            </a:r>
          </a:p>
          <a:p>
            <a:r>
              <a:rPr lang="en-US" dirty="0" smtClean="0"/>
              <a:t>Sense of personal failure</a:t>
            </a:r>
          </a:p>
          <a:p>
            <a:r>
              <a:rPr lang="en-US" dirty="0" smtClean="0"/>
              <a:t>Low self-confidence</a:t>
            </a:r>
          </a:p>
          <a:p>
            <a:r>
              <a:rPr lang="en-US" dirty="0" smtClean="0"/>
              <a:t>Low confidence in therapy</a:t>
            </a:r>
          </a:p>
          <a:p>
            <a:r>
              <a:rPr lang="en-US" dirty="0" smtClean="0"/>
              <a:t>Injection phobia</a:t>
            </a:r>
          </a:p>
          <a:p>
            <a:r>
              <a:rPr lang="en-US" dirty="0" smtClean="0"/>
              <a:t>Hypoglycemia concerns</a:t>
            </a:r>
          </a:p>
          <a:p>
            <a:r>
              <a:rPr lang="en-US" dirty="0" smtClean="0"/>
              <a:t>Feeling that diabetes is a serious cause of concern</a:t>
            </a:r>
          </a:p>
          <a:p>
            <a:r>
              <a:rPr lang="en-US" dirty="0" smtClean="0"/>
              <a:t>Negative impact on social life and job</a:t>
            </a:r>
          </a:p>
          <a:p>
            <a:r>
              <a:rPr lang="en-US" dirty="0" smtClean="0"/>
              <a:t>Inadequate health literacy</a:t>
            </a:r>
          </a:p>
          <a:p>
            <a:r>
              <a:rPr lang="en-US" dirty="0" smtClean="0"/>
              <a:t>Health care provider inadequately explaining risks/benefits</a:t>
            </a:r>
          </a:p>
          <a:p>
            <a:r>
              <a:rPr lang="en-US" dirty="0" smtClean="0"/>
              <a:t>Limited insulin self-management training</a:t>
            </a:r>
            <a:endParaRPr lang="en-US" dirty="0"/>
          </a:p>
        </p:txBody>
      </p:sp>
    </p:spTree>
    <p:extLst>
      <p:ext uri="{BB962C8B-B14F-4D97-AF65-F5344CB8AC3E}">
        <p14:creationId xmlns:p14="http://schemas.microsoft.com/office/powerpoint/2010/main" val="2058682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rgbClr val="002060"/>
                </a:solidFill>
              </a:rPr>
              <a:t>Case</a:t>
            </a:r>
            <a:endParaRPr lang="en-US" dirty="0">
              <a:solidFill>
                <a:srgbClr val="002060"/>
              </a:solidFill>
            </a:endParaRPr>
          </a:p>
        </p:txBody>
      </p:sp>
      <p:sp>
        <p:nvSpPr>
          <p:cNvPr id="3" name="Content Placeholder 2"/>
          <p:cNvSpPr>
            <a:spLocks noGrp="1"/>
          </p:cNvSpPr>
          <p:nvPr>
            <p:ph idx="1"/>
          </p:nvPr>
        </p:nvSpPr>
        <p:spPr>
          <a:xfrm>
            <a:off x="457200" y="1143002"/>
            <a:ext cx="8229600" cy="4983163"/>
          </a:xfrm>
        </p:spPr>
        <p:txBody>
          <a:bodyPr>
            <a:normAutofit fontScale="85000" lnSpcReduction="20000"/>
          </a:bodyPr>
          <a:lstStyle/>
          <a:p>
            <a:r>
              <a:rPr lang="en-US" dirty="0" smtClean="0"/>
              <a:t>A 50-year-old woman currently preparing for discharge from the hospital after an CVA.</a:t>
            </a:r>
          </a:p>
          <a:p>
            <a:r>
              <a:rPr lang="en-US" dirty="0" smtClean="0"/>
              <a:t> She has a 10-year history T2DM and HTN managed prior to admission with metformin 1000 mg and </a:t>
            </a:r>
            <a:r>
              <a:rPr lang="en-US" dirty="0" err="1" smtClean="0"/>
              <a:t>sitagliptin</a:t>
            </a:r>
            <a:r>
              <a:rPr lang="en-US" dirty="0" smtClean="0"/>
              <a:t> 50 mg BD, in addition to </a:t>
            </a:r>
            <a:r>
              <a:rPr lang="en-US" dirty="0" err="1" smtClean="0"/>
              <a:t>lisinopril</a:t>
            </a:r>
            <a:r>
              <a:rPr lang="en-US" dirty="0" smtClean="0"/>
              <a:t> 10 mg daily and aspirin 81 mg daily. </a:t>
            </a:r>
          </a:p>
          <a:p>
            <a:r>
              <a:rPr lang="en-US" dirty="0" smtClean="0"/>
              <a:t>She reports adherence with her medication regimen, which has not been changed in more than 1 year.</a:t>
            </a:r>
          </a:p>
          <a:p>
            <a:r>
              <a:rPr lang="en-US" dirty="0" smtClean="0"/>
              <a:t> HbA1c level is 9.5%.</a:t>
            </a:r>
          </a:p>
          <a:p>
            <a:r>
              <a:rPr lang="en-US" dirty="0" smtClean="0"/>
              <a:t> In the hospital, her T2D was treated with insulin </a:t>
            </a:r>
            <a:r>
              <a:rPr lang="en-US" dirty="0" err="1" smtClean="0"/>
              <a:t>glargine</a:t>
            </a:r>
            <a:r>
              <a:rPr lang="en-US" dirty="0" smtClean="0"/>
              <a:t> U100 and prandial insulin. </a:t>
            </a:r>
          </a:p>
          <a:p>
            <a:r>
              <a:rPr lang="en-US" dirty="0" smtClean="0"/>
              <a:t>Weight 80 kg, BMI, 28.4 kg/m², </a:t>
            </a:r>
            <a:r>
              <a:rPr lang="en-US" dirty="0" err="1" smtClean="0"/>
              <a:t>creatinine</a:t>
            </a:r>
            <a:r>
              <a:rPr lang="en-US" dirty="0" smtClean="0"/>
              <a:t> of 0.9 mg/</a:t>
            </a:r>
            <a:r>
              <a:rPr lang="en-US" dirty="0" err="1" smtClean="0"/>
              <a:t>dL</a:t>
            </a:r>
            <a:r>
              <a:rPr lang="en-US" dirty="0" smtClean="0"/>
              <a:t>. </a:t>
            </a:r>
            <a:endParaRPr lang="en-US" dirty="0"/>
          </a:p>
        </p:txBody>
      </p:sp>
    </p:spTree>
    <p:extLst>
      <p:ext uri="{BB962C8B-B14F-4D97-AF65-F5344CB8AC3E}">
        <p14:creationId xmlns:p14="http://schemas.microsoft.com/office/powerpoint/2010/main" val="2585009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Case ,</a:t>
            </a:r>
            <a:r>
              <a:rPr lang="en-US" dirty="0" err="1" smtClean="0">
                <a:solidFill>
                  <a:srgbClr val="002060"/>
                </a:solidFill>
              </a:rPr>
              <a:t>Cont,d</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dirty="0"/>
              <a:t> </a:t>
            </a:r>
            <a:r>
              <a:rPr lang="en-US" dirty="0" smtClean="0"/>
              <a:t>What indicates is a candidate for the addition of basal insulin to manage her type 2 diabetes (T2DM)?</a:t>
            </a:r>
          </a:p>
          <a:p>
            <a:r>
              <a:rPr lang="en-US" dirty="0" smtClean="0"/>
              <a:t>  1-Maximum dose of metformin</a:t>
            </a:r>
          </a:p>
          <a:p>
            <a:r>
              <a:rPr lang="en-US" dirty="0" smtClean="0"/>
              <a:t>  2-Severe symptoms</a:t>
            </a:r>
          </a:p>
          <a:p>
            <a:r>
              <a:rPr lang="en-US" dirty="0" smtClean="0"/>
              <a:t>  3-HbA1c level of more than 8%</a:t>
            </a:r>
          </a:p>
          <a:p>
            <a:r>
              <a:rPr lang="en-US" dirty="0" smtClean="0"/>
              <a:t>  4-New complications</a:t>
            </a:r>
          </a:p>
          <a:p>
            <a:endParaRPr lang="en-US" dirty="0"/>
          </a:p>
        </p:txBody>
      </p:sp>
    </p:spTree>
    <p:extLst>
      <p:ext uri="{BB962C8B-B14F-4D97-AF65-F5344CB8AC3E}">
        <p14:creationId xmlns:p14="http://schemas.microsoft.com/office/powerpoint/2010/main" val="3276264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solidFill>
                  <a:srgbClr val="002060"/>
                </a:solidFill>
              </a:rPr>
              <a:t>Summary of HbA1c Goals by ADA and </a:t>
            </a:r>
            <a:r>
              <a:rPr lang="en-US" sz="3200" dirty="0">
                <a:solidFill>
                  <a:srgbClr val="002060"/>
                </a:solidFill>
              </a:rPr>
              <a:t>AACE/ACE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3932613"/>
              </p:ext>
            </p:extLst>
          </p:nvPr>
        </p:nvGraphicFramePr>
        <p:xfrm>
          <a:off x="457200" y="1143000"/>
          <a:ext cx="8229600" cy="4937760"/>
        </p:xfrm>
        <a:graphic>
          <a:graphicData uri="http://schemas.openxmlformats.org/drawingml/2006/table">
            <a:tbl>
              <a:tblPr firstRow="1" bandRow="1">
                <a:tableStyleId>{5C22544A-7EE6-4342-B048-85BDC9FD1C3A}</a:tableStyleId>
              </a:tblPr>
              <a:tblGrid>
                <a:gridCol w="1371600"/>
                <a:gridCol w="2590800"/>
                <a:gridCol w="1066800"/>
                <a:gridCol w="3200400"/>
              </a:tblGrid>
              <a:tr h="640080">
                <a:tc>
                  <a:txBody>
                    <a:bodyPr/>
                    <a:lstStyle/>
                    <a:p>
                      <a:r>
                        <a:rPr lang="en-US" dirty="0" smtClean="0"/>
                        <a:t>Society</a:t>
                      </a:r>
                    </a:p>
                    <a:p>
                      <a:endParaRPr lang="en-US" dirty="0"/>
                    </a:p>
                  </a:txBody>
                  <a:tcPr/>
                </a:tc>
                <a:tc>
                  <a:txBody>
                    <a:bodyPr/>
                    <a:lstStyle/>
                    <a:p>
                      <a:r>
                        <a:rPr lang="en-US" dirty="0" smtClean="0"/>
                        <a:t>More Stringent</a:t>
                      </a:r>
                      <a:endParaRPr lang="en-US" dirty="0"/>
                    </a:p>
                  </a:txBody>
                  <a:tcPr/>
                </a:tc>
                <a:tc>
                  <a:txBody>
                    <a:bodyPr/>
                    <a:lstStyle/>
                    <a:p>
                      <a:r>
                        <a:rPr lang="en-US" dirty="0" smtClean="0"/>
                        <a:t>Standard</a:t>
                      </a:r>
                      <a:endParaRPr lang="en-US" dirty="0"/>
                    </a:p>
                  </a:txBody>
                  <a:tcPr/>
                </a:tc>
                <a:tc>
                  <a:txBody>
                    <a:bodyPr/>
                    <a:lstStyle/>
                    <a:p>
                      <a:r>
                        <a:rPr lang="en-US" dirty="0" smtClean="0"/>
                        <a:t>Less Stringent</a:t>
                      </a:r>
                    </a:p>
                    <a:p>
                      <a:endParaRPr lang="en-US" dirty="0"/>
                    </a:p>
                  </a:txBody>
                  <a:tcPr/>
                </a:tc>
              </a:tr>
              <a:tr h="370840">
                <a:tc>
                  <a:txBody>
                    <a:bodyPr/>
                    <a:lstStyle/>
                    <a:p>
                      <a:r>
                        <a:rPr lang="en-US" b="1" dirty="0" smtClean="0"/>
                        <a:t>ADA</a:t>
                      </a:r>
                      <a:endParaRPr lang="en-US" b="1" dirty="0"/>
                    </a:p>
                  </a:txBody>
                  <a:tcPr/>
                </a:tc>
                <a:tc>
                  <a:txBody>
                    <a:bodyPr/>
                    <a:lstStyle/>
                    <a:p>
                      <a:r>
                        <a:rPr lang="en-US" dirty="0" smtClean="0"/>
                        <a:t> &lt;6.5% </a:t>
                      </a:r>
                    </a:p>
                    <a:p>
                      <a:endParaRPr lang="en-US" dirty="0" smtClean="0"/>
                    </a:p>
                    <a:p>
                      <a:r>
                        <a:rPr lang="en-US" dirty="0" smtClean="0"/>
                        <a:t> Short duration of T2DM </a:t>
                      </a:r>
                    </a:p>
                    <a:p>
                      <a:r>
                        <a:rPr lang="en-US" dirty="0" smtClean="0"/>
                        <a:t>Long life expectancy, low Risk for hypoglycemia</a:t>
                      </a:r>
                    </a:p>
                    <a:p>
                      <a:r>
                        <a:rPr lang="en-US" dirty="0" smtClean="0"/>
                        <a:t>No significant CVD </a:t>
                      </a:r>
                      <a:endParaRPr lang="en-US" dirty="0"/>
                    </a:p>
                  </a:txBody>
                  <a:tcPr/>
                </a:tc>
                <a:tc>
                  <a:txBody>
                    <a:bodyPr/>
                    <a:lstStyle/>
                    <a:p>
                      <a:r>
                        <a:rPr lang="en-US" b="1" dirty="0" smtClean="0"/>
                        <a:t>&lt; 7%</a:t>
                      </a:r>
                      <a:endParaRPr lang="en-US" b="1" dirty="0"/>
                    </a:p>
                  </a:txBody>
                  <a:tcPr/>
                </a:tc>
                <a:tc>
                  <a:txBody>
                    <a:bodyPr/>
                    <a:lstStyle/>
                    <a:p>
                      <a:r>
                        <a:rPr lang="en-US" dirty="0" smtClean="0"/>
                        <a:t>&lt; 8% </a:t>
                      </a:r>
                    </a:p>
                    <a:p>
                      <a:r>
                        <a:rPr lang="en-US" dirty="0" smtClean="0"/>
                        <a:t> Limited life expectancy, </a:t>
                      </a:r>
                    </a:p>
                    <a:p>
                      <a:r>
                        <a:rPr lang="en-US" dirty="0" smtClean="0"/>
                        <a:t>History of severe hypoglycemia Advanced micro/</a:t>
                      </a:r>
                      <a:r>
                        <a:rPr lang="en-US" dirty="0" err="1" smtClean="0"/>
                        <a:t>macrovascular</a:t>
                      </a:r>
                      <a:r>
                        <a:rPr lang="en-US" dirty="0" smtClean="0"/>
                        <a:t> complications</a:t>
                      </a:r>
                    </a:p>
                    <a:p>
                      <a:r>
                        <a:rPr lang="en-US" dirty="0" smtClean="0"/>
                        <a:t>Extensive comorbid conditions Long history of T2D and unable to attain lower goals despite education </a:t>
                      </a:r>
                    </a:p>
                    <a:p>
                      <a:r>
                        <a:rPr lang="en-US" dirty="0" smtClean="0"/>
                        <a:t>Monitoring, and effective use medications including insulin </a:t>
                      </a:r>
                      <a:endParaRPr lang="en-US" dirty="0"/>
                    </a:p>
                  </a:txBody>
                  <a:tcPr/>
                </a:tc>
              </a:tr>
              <a:tr h="370840">
                <a:tc>
                  <a:txBody>
                    <a:bodyPr/>
                    <a:lstStyle/>
                    <a:p>
                      <a:r>
                        <a:rPr lang="en-US" dirty="0" smtClean="0"/>
                        <a:t>AACE/ACE</a:t>
                      </a:r>
                      <a:endParaRPr lang="en-US" dirty="0"/>
                    </a:p>
                  </a:txBody>
                  <a:tcPr/>
                </a:tc>
                <a:tc>
                  <a:txBody>
                    <a:bodyPr/>
                    <a:lstStyle/>
                    <a:p>
                      <a:r>
                        <a:rPr lang="en-US" dirty="0" smtClean="0"/>
                        <a:t>----</a:t>
                      </a:r>
                      <a:endParaRPr lang="en-US" dirty="0"/>
                    </a:p>
                  </a:txBody>
                  <a:tcPr/>
                </a:tc>
                <a:tc>
                  <a:txBody>
                    <a:bodyPr/>
                    <a:lstStyle/>
                    <a:p>
                      <a:r>
                        <a:rPr lang="en-US" dirty="0" smtClean="0"/>
                        <a:t>≤ 6.5%</a:t>
                      </a:r>
                      <a:endParaRPr lang="en-US" dirty="0"/>
                    </a:p>
                  </a:txBody>
                  <a:tcPr/>
                </a:tc>
                <a:tc>
                  <a:txBody>
                    <a:bodyPr/>
                    <a:lstStyle/>
                    <a:p>
                      <a:r>
                        <a:rPr lang="en-US" dirty="0" smtClean="0"/>
                        <a:t>6.5%</a:t>
                      </a:r>
                    </a:p>
                    <a:p>
                      <a:r>
                        <a:rPr lang="en-US" dirty="0" smtClean="0"/>
                        <a:t>Risks for hypoglycemia and severe concurrent serious illness </a:t>
                      </a:r>
                      <a:endParaRPr lang="en-US" dirty="0"/>
                    </a:p>
                  </a:txBody>
                  <a:tcPr/>
                </a:tc>
              </a:tr>
            </a:tbl>
          </a:graphicData>
        </a:graphic>
      </p:graphicFrame>
      <p:sp>
        <p:nvSpPr>
          <p:cNvPr id="3" name="Rectangle 2"/>
          <p:cNvSpPr/>
          <p:nvPr/>
        </p:nvSpPr>
        <p:spPr>
          <a:xfrm>
            <a:off x="533400" y="6324600"/>
            <a:ext cx="563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lumOff val="50000"/>
                  </a:schemeClr>
                </a:solidFill>
              </a:rPr>
              <a:t>Diabetes Care. 2018 Jan;41(</a:t>
            </a:r>
            <a:r>
              <a:rPr lang="en-US" dirty="0" err="1">
                <a:solidFill>
                  <a:schemeClr val="tx1">
                    <a:lumMod val="50000"/>
                    <a:lumOff val="50000"/>
                  </a:schemeClr>
                </a:solidFill>
              </a:rPr>
              <a:t>Suppl</a:t>
            </a:r>
            <a:r>
              <a:rPr lang="en-US" dirty="0">
                <a:solidFill>
                  <a:schemeClr val="tx1">
                    <a:lumMod val="50000"/>
                    <a:lumOff val="50000"/>
                  </a:schemeClr>
                </a:solidFill>
              </a:rPr>
              <a:t> 1):S152-S153</a:t>
            </a:r>
          </a:p>
        </p:txBody>
      </p:sp>
    </p:spTree>
    <p:extLst>
      <p:ext uri="{BB962C8B-B14F-4D97-AF65-F5344CB8AC3E}">
        <p14:creationId xmlns:p14="http://schemas.microsoft.com/office/powerpoint/2010/main" val="3466907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Answer</a:t>
            </a:r>
            <a:endParaRPr lang="en-US" dirty="0">
              <a:solidFill>
                <a:srgbClr val="002060"/>
              </a:solidFill>
            </a:endParaRPr>
          </a:p>
        </p:txBody>
      </p:sp>
      <p:sp>
        <p:nvSpPr>
          <p:cNvPr id="3" name="Content Placeholder 2"/>
          <p:cNvSpPr>
            <a:spLocks noGrp="1"/>
          </p:cNvSpPr>
          <p:nvPr>
            <p:ph idx="1"/>
          </p:nvPr>
        </p:nvSpPr>
        <p:spPr>
          <a:xfrm>
            <a:off x="457200" y="1219202"/>
            <a:ext cx="8229600" cy="4906963"/>
          </a:xfrm>
        </p:spPr>
        <p:txBody>
          <a:bodyPr>
            <a:normAutofit fontScale="85000" lnSpcReduction="10000"/>
          </a:bodyPr>
          <a:lstStyle/>
          <a:p>
            <a:r>
              <a:rPr lang="en-US" dirty="0" smtClean="0"/>
              <a:t>Basal insulin becomes an option when: </a:t>
            </a:r>
          </a:p>
          <a:p>
            <a:r>
              <a:rPr lang="en-US" dirty="0" smtClean="0"/>
              <a:t>1-patients do not reach therapeutic HbA1c goals after 3 months of oral medications titrated to maximum doses.</a:t>
            </a:r>
          </a:p>
          <a:p>
            <a:r>
              <a:rPr lang="en-US" dirty="0" smtClean="0"/>
              <a:t> 2- If severe symptoms are present such as ketosis or weight loss. </a:t>
            </a:r>
          </a:p>
          <a:p>
            <a:r>
              <a:rPr lang="en-US" dirty="0" smtClean="0"/>
              <a:t>Although metformin and </a:t>
            </a:r>
            <a:r>
              <a:rPr lang="en-US" dirty="0" err="1" smtClean="0"/>
              <a:t>sitagliptin</a:t>
            </a:r>
            <a:r>
              <a:rPr lang="en-US" dirty="0" smtClean="0"/>
              <a:t> are at maximum doses, there are other oral medications she could use. </a:t>
            </a:r>
          </a:p>
          <a:p>
            <a:r>
              <a:rPr lang="en-US" dirty="0" smtClean="0"/>
              <a:t>However, in patients who are already taking maximum doses of 2 OHA and who have an HbA1c &gt;8%, the chance of reaching their goal HbA1c level is lower with adding another oral agent </a:t>
            </a:r>
            <a:r>
              <a:rPr lang="en-US" dirty="0" err="1" smtClean="0"/>
              <a:t>vs</a:t>
            </a:r>
            <a:r>
              <a:rPr lang="en-US" dirty="0" smtClean="0"/>
              <a:t> adding insulin.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172200"/>
            <a:ext cx="56943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762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anofi USE">
  <a:themeElements>
    <a:clrScheme name="Sanofi 'EXTERNAL' theme">
      <a:dk1>
        <a:srgbClr val="444492"/>
      </a:dk1>
      <a:lt1>
        <a:srgbClr val="FFFFFF"/>
      </a:lt1>
      <a:dk2>
        <a:srgbClr val="0092D0"/>
      </a:dk2>
      <a:lt2>
        <a:srgbClr val="444492"/>
      </a:lt2>
      <a:accent1>
        <a:srgbClr val="444492"/>
      </a:accent1>
      <a:accent2>
        <a:srgbClr val="81B838"/>
      </a:accent2>
      <a:accent3>
        <a:srgbClr val="0092D0"/>
      </a:accent3>
      <a:accent4>
        <a:srgbClr val="596169"/>
      </a:accent4>
      <a:accent5>
        <a:srgbClr val="DC006B"/>
      </a:accent5>
      <a:accent6>
        <a:srgbClr val="C15E1C"/>
      </a:accent6>
      <a:hlink>
        <a:srgbClr val="D4E0AE"/>
      </a:hlink>
      <a:folHlink>
        <a:srgbClr val="AFB4B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4"/>
        </a:lnRef>
        <a:fillRef idx="0">
          <a:schemeClr val="accent4"/>
        </a:fillRef>
        <a:effectRef idx="1">
          <a:schemeClr val="accent4"/>
        </a:effectRef>
        <a:fontRef idx="minor">
          <a:schemeClr val="tx1"/>
        </a:fontRef>
      </a:style>
    </a:lnDef>
  </a:objectDefaults>
  <a:extraClrSchemeLst/>
</a:theme>
</file>

<file path=ppt/theme/theme8.xml><?xml version="1.0" encoding="utf-8"?>
<a:theme xmlns:a="http://schemas.openxmlformats.org/drawingml/2006/main" name="1_Ignite PPT Template_Widescreen_2_090513">
  <a:themeElements>
    <a:clrScheme name="Sanofi 'EXTERNAL' theme">
      <a:dk1>
        <a:srgbClr val="444492"/>
      </a:dk1>
      <a:lt1>
        <a:srgbClr val="FFFFFF"/>
      </a:lt1>
      <a:dk2>
        <a:srgbClr val="0092D0"/>
      </a:dk2>
      <a:lt2>
        <a:srgbClr val="444492"/>
      </a:lt2>
      <a:accent1>
        <a:srgbClr val="444492"/>
      </a:accent1>
      <a:accent2>
        <a:srgbClr val="81B838"/>
      </a:accent2>
      <a:accent3>
        <a:srgbClr val="0092D0"/>
      </a:accent3>
      <a:accent4>
        <a:srgbClr val="596169"/>
      </a:accent4>
      <a:accent5>
        <a:srgbClr val="DC006B"/>
      </a:accent5>
      <a:accent6>
        <a:srgbClr val="C15E1C"/>
      </a:accent6>
      <a:hlink>
        <a:srgbClr val="D4E0AE"/>
      </a:hlink>
      <a:folHlink>
        <a:srgbClr val="AFB4B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4"/>
          </a:solidFil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2545</Words>
  <Application>Microsoft Office PowerPoint</Application>
  <PresentationFormat>On-screen Show (4:3)</PresentationFormat>
  <Paragraphs>352</Paragraphs>
  <Slides>45</Slides>
  <Notes>8</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45</vt:i4>
      </vt:variant>
    </vt:vector>
  </HeadingPairs>
  <TitlesOfParts>
    <vt:vector size="54" baseType="lpstr">
      <vt:lpstr>Office Theme</vt:lpstr>
      <vt:lpstr>5_Office Theme</vt:lpstr>
      <vt:lpstr>1_Office Theme</vt:lpstr>
      <vt:lpstr>2_Office Theme</vt:lpstr>
      <vt:lpstr>3_Office Theme</vt:lpstr>
      <vt:lpstr>7_Default Design</vt:lpstr>
      <vt:lpstr>2_Sanofi USE</vt:lpstr>
      <vt:lpstr>1_Ignite PPT Template_Widescreen_2_090513</vt:lpstr>
      <vt:lpstr>Chart</vt:lpstr>
      <vt:lpstr>Insulin Initiation</vt:lpstr>
      <vt:lpstr>Outlines</vt:lpstr>
      <vt:lpstr>PowerPoint Presentation</vt:lpstr>
      <vt:lpstr>“patient-centered” approach</vt:lpstr>
      <vt:lpstr>Barriers</vt:lpstr>
      <vt:lpstr>Case</vt:lpstr>
      <vt:lpstr>Case ,Cont,d</vt:lpstr>
      <vt:lpstr>Summary of HbA1c Goals by ADA and AACE/ACE</vt:lpstr>
      <vt:lpstr>Answer</vt:lpstr>
      <vt:lpstr>PowerPoint Presentation</vt:lpstr>
      <vt:lpstr>Notice!</vt:lpstr>
      <vt:lpstr>The Role of Basal Insulin</vt:lpstr>
      <vt:lpstr>Consider</vt:lpstr>
      <vt:lpstr>Balancing Good Glycemic Control with a Low Risk of Hypoglycemia…</vt:lpstr>
      <vt:lpstr>Patient Counseling Topics</vt:lpstr>
      <vt:lpstr>Barriers to initiating Insulin</vt:lpstr>
      <vt:lpstr>what would be an appropriate treatment plan for her to follow at home? </vt:lpstr>
      <vt:lpstr> Basal insulin</vt:lpstr>
      <vt:lpstr>PowerPoint Presentation</vt:lpstr>
      <vt:lpstr>PowerPoint Presentation</vt:lpstr>
      <vt:lpstr>PowerPoint Presentation</vt:lpstr>
      <vt:lpstr>PowerPoint Presentation</vt:lpstr>
      <vt:lpstr>How do you pick basal insulin ?</vt:lpstr>
      <vt:lpstr>Basal Insulin Therapy and Hypoglycemia</vt:lpstr>
      <vt:lpstr>How to begin Basal</vt:lpstr>
      <vt:lpstr>Titrations of Basal Insulin</vt:lpstr>
      <vt:lpstr>Titrations of Basal Insulin</vt:lpstr>
      <vt:lpstr>Cont’d</vt:lpstr>
      <vt:lpstr>PowerPoint Presentation</vt:lpstr>
      <vt:lpstr>PowerPoint Presentation</vt:lpstr>
      <vt:lpstr>Basal Insulin and Oral Antidiabetic Agents</vt:lpstr>
      <vt:lpstr>Cont’d</vt:lpstr>
      <vt:lpstr>Cont’d</vt:lpstr>
      <vt:lpstr>Adding rapid acting Vs GLP1 agonists</vt:lpstr>
      <vt:lpstr>What’s the difference between Gla-300 and Gla-100?</vt:lpstr>
      <vt:lpstr>Gla-300, in comparison to Gla-100, provides:</vt:lpstr>
      <vt:lpstr>PowerPoint Presentation</vt:lpstr>
      <vt:lpstr>Insulin analogues </vt:lpstr>
      <vt:lpstr>PowerPoint Presentation</vt:lpstr>
      <vt:lpstr> Start and stay with NovoMix® 30</vt:lpstr>
      <vt:lpstr>BIAsp 30: dosage regimen</vt:lpstr>
      <vt:lpstr>BIAsp 30: titration algorithm</vt:lpstr>
      <vt:lpstr>Recommendations </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116</cp:revision>
  <dcterms:created xsi:type="dcterms:W3CDTF">2018-01-15T04:08:40Z</dcterms:created>
  <dcterms:modified xsi:type="dcterms:W3CDTF">2018-06-27T03:16:18Z</dcterms:modified>
</cp:coreProperties>
</file>