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755E9-FDD1-435F-B644-91DECC360858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91AC4-521C-4978-B21B-3688A2987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8A3B89-2056-4FF6-ACE3-5C4F0D0B6FF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FF1C-4330-44F1-89E5-526E5032EE1A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CCA3-F642-49B5-8108-8E798C34E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A:\Untitled-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Desktop\New%20Folder\Untitled-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fa-IR" sz="4800" dirty="0">
                <a:latin typeface="+mn-lt"/>
                <a:ea typeface="+mn-ea"/>
                <a:cs typeface="B Nazanin" pitchFamily="2" charset="-78"/>
              </a:rPr>
              <a:t>کارگاه رژیم درمانی چاقی</a:t>
            </a:r>
            <a:endParaRPr lang="en-US" sz="4800" dirty="0"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6400800" cy="2895600"/>
          </a:xfrm>
        </p:spPr>
        <p:txBody>
          <a:bodyPr>
            <a:noAutofit/>
          </a:bodyPr>
          <a:lstStyle/>
          <a:p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فیروزه حسینی</a:t>
            </a:r>
          </a:p>
          <a:p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دکترای پژوهشی </a:t>
            </a:r>
          </a:p>
          <a:p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مرکز تحقیقات تغذیه و غدد درون‌ریز</a:t>
            </a:r>
          </a:p>
          <a:p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پژوهشکده علوم غدد درون‌ریز و متابولیسم</a:t>
            </a:r>
          </a:p>
          <a:p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838200"/>
          </a:xfrm>
        </p:spPr>
        <p:txBody>
          <a:bodyPr>
            <a:normAutofit/>
          </a:bodyPr>
          <a:lstStyle/>
          <a:p>
            <a:pPr rtl="1"/>
            <a:r>
              <a:rPr lang="fa-IR" sz="4800" dirty="0" smtClean="0">
                <a:solidFill>
                  <a:schemeClr val="tx1"/>
                </a:solidFill>
                <a:cs typeface="B Nazanin" pitchFamily="2" charset="-78"/>
              </a:rPr>
              <a:t>ثبات وزن بدن</a:t>
            </a:r>
            <a:endParaRPr lang="en-US" sz="4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7543800" cy="25146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تعادل </a:t>
            </a: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انرژی دریافتی و انرژی مصرفی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عوامل عصبی، هورمونی، مکانیسم های شیمیایی و پلی مورفیسم های ژنتیکی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4" descr="A:\Untitled-2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057400" y="3429000"/>
            <a:ext cx="4800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838200"/>
          </a:xfrm>
        </p:spPr>
        <p:txBody>
          <a:bodyPr>
            <a:normAutofit/>
          </a:bodyPr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انواع انرژی مصرفی در بدن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01000" cy="44196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RMR: 70-60% </a:t>
            </a:r>
            <a:r>
              <a:rPr lang="fa-I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انرژی مصرفی</a:t>
            </a:r>
          </a:p>
          <a:p>
            <a:pPr lvl="1" algn="r" rtl="1">
              <a:lnSpc>
                <a:spcPct val="150000"/>
              </a:lnSpc>
              <a:buClr>
                <a:srgbClr val="FF0000"/>
              </a:buClr>
            </a:pP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	با کاهش انرژی دریافتی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RMR</a:t>
            </a:r>
            <a:r>
              <a:rPr lang="en-US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 تا 15% کاهش می یابد.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انرژی صرف شده برای فعالیت بدنی 30-15% انرژی مصرفی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Non-exercise Activity Thermo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genesis</a:t>
            </a:r>
            <a:endParaRPr lang="en-US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rgbClr val="FF0000"/>
              </a:buClr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	انرژی صرف شده برای فعالیت های معمول روزانه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</a:pP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	تا 2000 کیلو کالری در افراد مختلف متفاوت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609600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کاهش وزن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8001000" cy="57150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کاهش پروتئین و چربی و مایعات بدن</a:t>
            </a:r>
          </a:p>
          <a:p>
            <a:pPr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8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کاهش وزن تدریجی:</a:t>
            </a:r>
          </a:p>
          <a:p>
            <a:pPr lvl="1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حفظ توده پروتئینی بدن</a:t>
            </a:r>
          </a:p>
          <a:p>
            <a:pPr lvl="1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کاهش چربی بدن</a:t>
            </a:r>
          </a:p>
          <a:p>
            <a:pPr lvl="1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کاهش کمتر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RMR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کاهش کالری تدریجی: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</a:pP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500-250 گرم در هفته برای 35-27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 BMI 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</a:pP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0/5 تا 1 کیلوگرم در هفته برای 35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&gt;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BMI</a:t>
            </a:r>
            <a:endParaRPr lang="fa-IR" sz="2400" dirty="0" smtClean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</a:pP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کاهش وزن 10% از وزن بدن در طی 16 تا 26 هفته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609600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اهداف کاهش وزن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8001000" cy="5257800"/>
          </a:xfrm>
        </p:spPr>
        <p:txBody>
          <a:bodyPr>
            <a:noAutofit/>
          </a:bodyPr>
          <a:lstStyle/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تنظیم فردی و واقع بینانه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تاکید بر کاهش چربی بدن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اصلاح رفتاری- مداخله شیوه زندگی</a:t>
            </a:r>
          </a:p>
          <a:p>
            <a:pPr marL="741363" lvl="2" indent="-284163" algn="r" rtl="1">
              <a:lnSpc>
                <a:spcPct val="150000"/>
              </a:lnSpc>
              <a:buClr>
                <a:srgbClr val="FF0000"/>
              </a:buClr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تغییرات دریافتهای غذایی</a:t>
            </a:r>
          </a:p>
          <a:p>
            <a:pPr marL="741363" lvl="2" indent="-284163" algn="r" rtl="1">
              <a:lnSpc>
                <a:spcPct val="150000"/>
              </a:lnSpc>
              <a:buClr>
                <a:srgbClr val="FF0000"/>
              </a:buClr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اصلاح ساختار رفتاری</a:t>
            </a:r>
          </a:p>
          <a:p>
            <a:pPr marL="741363" lvl="2" indent="-284163" algn="r" rtl="1">
              <a:lnSpc>
                <a:spcPct val="150000"/>
              </a:lnSpc>
              <a:buClr>
                <a:srgbClr val="FF0000"/>
              </a:buClr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خود مراقبتی</a:t>
            </a:r>
          </a:p>
          <a:p>
            <a:pPr marL="741363" lvl="2" indent="-284163" algn="r" rtl="1">
              <a:lnSpc>
                <a:spcPct val="150000"/>
              </a:lnSpc>
              <a:buClr>
                <a:srgbClr val="FF0000"/>
              </a:buClr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پیشگیری از چاقی مجدد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609600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رژیم کاهش وزن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8001000" cy="5638800"/>
          </a:xfrm>
        </p:spPr>
        <p:txBody>
          <a:bodyPr>
            <a:noAutofit/>
          </a:bodyPr>
          <a:lstStyle/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رژیم کم کالری با کفایت مواد مغذی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کاهش 1000-500 کیلو کالری با توجه به نیاز انرژی روزانه افراد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55-50% از کربوهیدرات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30% از چربی</a:t>
            </a:r>
            <a:r>
              <a:rPr lang="fa-IR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افزایش فیبر</a:t>
            </a:r>
            <a:r>
              <a:rPr lang="fa-IR" dirty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دریافتی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استفاده از مکمل های ویتامینی و مینرالها برای رژیم های محدود در کالری</a:t>
            </a:r>
          </a:p>
          <a:p>
            <a:pPr marL="284163" lvl="1" indent="-284163" algn="r" rtl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استفاده از شیرین کننده های مصنوعی و جانشین های چربی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90600"/>
          </a:xfrm>
        </p:spPr>
        <p:txBody>
          <a:bodyPr rtlCol="0"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sz="6600" b="1" dirty="0" smtClean="0">
                <a:latin typeface="Times New Roman" pitchFamily="18" charset="0"/>
                <a:cs typeface="Times New Roman" pitchFamily="18" charset="0"/>
              </a:rPr>
              <a:t>Healthy Diet</a:t>
            </a:r>
            <a:r>
              <a:rPr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sz="66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165225"/>
            <a:ext cx="8382000" cy="5159375"/>
          </a:xfrm>
        </p:spPr>
        <p:txBody>
          <a:bodyPr/>
          <a:lstStyle/>
          <a:p>
            <a:pPr marL="539750" lvl="4" algn="r" rtl="1" eaLnBrk="1" hangingPunct="1">
              <a:spcBef>
                <a:spcPct val="0"/>
              </a:spcBef>
              <a:spcAft>
                <a:spcPts val="1200"/>
              </a:spcAft>
              <a:buClr>
                <a:srgbClr val="99FF33"/>
              </a:buClr>
              <a:buFont typeface="Wingdings 2" pitchFamily="18" charset="2"/>
              <a:buNone/>
            </a:pPr>
            <a:r>
              <a:rPr lang="fa-IR" sz="3100" b="1" i="1" dirty="0" smtClean="0">
                <a:cs typeface="B Nazanin" pitchFamily="2" charset="-78"/>
              </a:rPr>
              <a:t>اصول پنجگانه:  </a:t>
            </a:r>
            <a:endParaRPr lang="en-US" sz="3100" b="1" i="1" dirty="0" smtClean="0">
              <a:cs typeface="B Nazanin" pitchFamily="2" charset="-78"/>
            </a:endParaRPr>
          </a:p>
          <a:p>
            <a:pPr marL="539750" lvl="4" algn="r" rtl="1" eaLnBrk="1" hangingPunct="1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 2" pitchFamily="18" charset="2"/>
              <a:buChar char=""/>
            </a:pPr>
            <a:r>
              <a:rPr lang="fa-IR" sz="3100" b="1" i="1" dirty="0" smtClean="0">
                <a:cs typeface="B Nazanin" pitchFamily="2" charset="-78"/>
              </a:rPr>
              <a:t>    </a:t>
            </a:r>
            <a:r>
              <a:rPr lang="fa-IR" sz="3100" dirty="0" smtClean="0">
                <a:cs typeface="B Nazanin" pitchFamily="2" charset="-78"/>
              </a:rPr>
              <a:t>تامين</a:t>
            </a:r>
            <a:r>
              <a:rPr lang="fa-IR" sz="3100" b="1" dirty="0" smtClean="0">
                <a:cs typeface="B Nazanin" pitchFamily="2" charset="-78"/>
              </a:rPr>
              <a:t> </a:t>
            </a:r>
            <a:r>
              <a:rPr lang="ar-SA" sz="3100" b="1" dirty="0" smtClean="0">
                <a:cs typeface="B Nazanin" pitchFamily="2" charset="-78"/>
              </a:rPr>
              <a:t>كفايت</a:t>
            </a:r>
            <a:r>
              <a:rPr lang="ar-SA" sz="3100" dirty="0" smtClean="0">
                <a:cs typeface="B Nazanin" pitchFamily="2" charset="-78"/>
              </a:rPr>
              <a:t> مواد مغذي</a:t>
            </a:r>
          </a:p>
          <a:p>
            <a:pPr marL="539750" lvl="4" algn="r" rtl="1" eaLnBrk="1" hangingPunct="1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 2" pitchFamily="18" charset="2"/>
              <a:buChar char=""/>
            </a:pPr>
            <a:r>
              <a:rPr lang="fa-IR" sz="3100" b="1" dirty="0" smtClean="0">
                <a:cs typeface="B Nazanin" pitchFamily="2" charset="-78"/>
              </a:rPr>
              <a:t>    </a:t>
            </a:r>
            <a:r>
              <a:rPr lang="fa-IR" sz="3100" dirty="0" smtClean="0">
                <a:cs typeface="B Nazanin" pitchFamily="2" charset="-78"/>
              </a:rPr>
              <a:t>رعايت</a:t>
            </a:r>
            <a:r>
              <a:rPr lang="fa-IR" sz="3100" b="1" dirty="0" smtClean="0">
                <a:cs typeface="B Nazanin" pitchFamily="2" charset="-78"/>
              </a:rPr>
              <a:t> </a:t>
            </a:r>
            <a:r>
              <a:rPr lang="ar-SA" sz="3100" b="1" dirty="0" smtClean="0">
                <a:cs typeface="B Nazanin" pitchFamily="2" charset="-78"/>
              </a:rPr>
              <a:t>تعادل</a:t>
            </a:r>
            <a:r>
              <a:rPr lang="ar-SA" sz="3100" dirty="0" smtClean="0">
                <a:cs typeface="B Nazanin" pitchFamily="2" charset="-78"/>
              </a:rPr>
              <a:t> در مصرف انواع غذاها</a:t>
            </a:r>
          </a:p>
          <a:p>
            <a:pPr marL="539750" lvl="4" algn="r" rtl="1" eaLnBrk="1" hangingPunct="1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 2" pitchFamily="18" charset="2"/>
              <a:buChar char=""/>
            </a:pPr>
            <a:r>
              <a:rPr lang="fa-IR" sz="3100" b="1" dirty="0" smtClean="0">
                <a:cs typeface="B Nazanin" pitchFamily="2" charset="-78"/>
              </a:rPr>
              <a:t>    </a:t>
            </a:r>
            <a:r>
              <a:rPr lang="fa-IR" sz="3100" dirty="0" smtClean="0">
                <a:cs typeface="B Nazanin" pitchFamily="2" charset="-78"/>
              </a:rPr>
              <a:t>دريافت</a:t>
            </a:r>
            <a:r>
              <a:rPr lang="fa-IR" sz="3100" b="1" dirty="0" smtClean="0">
                <a:cs typeface="B Nazanin" pitchFamily="2" charset="-78"/>
              </a:rPr>
              <a:t> </a:t>
            </a:r>
            <a:r>
              <a:rPr lang="ar-SA" sz="3100" b="1" dirty="0" smtClean="0">
                <a:cs typeface="B Nazanin" pitchFamily="2" charset="-78"/>
              </a:rPr>
              <a:t>انرژي</a:t>
            </a:r>
            <a:r>
              <a:rPr lang="ar-SA" sz="3100" dirty="0" smtClean="0">
                <a:cs typeface="B Nazanin" pitchFamily="2" charset="-78"/>
              </a:rPr>
              <a:t> مطابق با فعاليتهاي روزانه و شيوه زندگي</a:t>
            </a:r>
          </a:p>
          <a:p>
            <a:pPr marL="539750" lvl="4" algn="r" rtl="1" eaLnBrk="1" hangingPunct="1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 2" pitchFamily="18" charset="2"/>
              <a:buChar char=""/>
            </a:pPr>
            <a:r>
              <a:rPr lang="fa-IR" sz="3100" b="1" dirty="0" smtClean="0">
                <a:cs typeface="B Nazanin" pitchFamily="2" charset="-78"/>
              </a:rPr>
              <a:t>    </a:t>
            </a:r>
            <a:r>
              <a:rPr lang="fa-IR" sz="3100" dirty="0" smtClean="0">
                <a:cs typeface="B Nazanin" pitchFamily="2" charset="-78"/>
              </a:rPr>
              <a:t>رعايت</a:t>
            </a:r>
            <a:r>
              <a:rPr lang="fa-IR" sz="3100" b="1" dirty="0" smtClean="0">
                <a:cs typeface="B Nazanin" pitchFamily="2" charset="-78"/>
              </a:rPr>
              <a:t> </a:t>
            </a:r>
            <a:r>
              <a:rPr lang="ar-SA" sz="3100" b="1" dirty="0" smtClean="0">
                <a:cs typeface="B Nazanin" pitchFamily="2" charset="-78"/>
              </a:rPr>
              <a:t>ميانه‌روي</a:t>
            </a:r>
            <a:r>
              <a:rPr lang="ar-SA" sz="3100" dirty="0" smtClean="0">
                <a:cs typeface="B Nazanin" pitchFamily="2" charset="-78"/>
              </a:rPr>
              <a:t> در مصرف انواع </a:t>
            </a:r>
            <a:r>
              <a:rPr lang="fa-IR" sz="3100" dirty="0" smtClean="0">
                <a:cs typeface="B Nazanin" pitchFamily="2" charset="-78"/>
              </a:rPr>
              <a:t>غذاها</a:t>
            </a:r>
            <a:endParaRPr lang="ar-SA" sz="3100" dirty="0" smtClean="0">
              <a:cs typeface="B Nazanin" pitchFamily="2" charset="-78"/>
            </a:endParaRPr>
          </a:p>
          <a:p>
            <a:pPr marL="539750" lvl="4" algn="r" rtl="1" eaLnBrk="1" hangingPunct="1">
              <a:spcBef>
                <a:spcPct val="0"/>
              </a:spcBef>
              <a:spcAft>
                <a:spcPts val="600"/>
              </a:spcAft>
              <a:buClr>
                <a:srgbClr val="00B050"/>
              </a:buClr>
              <a:buFont typeface="Wingdings 2" pitchFamily="18" charset="2"/>
              <a:buChar char=""/>
            </a:pPr>
            <a:r>
              <a:rPr lang="fa-IR" sz="3500" dirty="0" smtClean="0">
                <a:cs typeface="B Nazanin" pitchFamily="2" charset="-78"/>
              </a:rPr>
              <a:t>   </a:t>
            </a:r>
            <a:r>
              <a:rPr lang="ar-SA" sz="3500" dirty="0" smtClean="0">
                <a:cs typeface="B Nazanin" pitchFamily="2" charset="-78"/>
              </a:rPr>
              <a:t>رعايت </a:t>
            </a:r>
            <a:r>
              <a:rPr lang="ar-SA" sz="3100" b="1" dirty="0" smtClean="0">
                <a:cs typeface="B Nazanin" pitchFamily="2" charset="-78"/>
              </a:rPr>
              <a:t>تنوع</a:t>
            </a:r>
            <a:r>
              <a:rPr lang="ar-SA" sz="31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بین گروه ها و درون گروه های راهنماي </a:t>
            </a:r>
            <a:r>
              <a:rPr lang="ar-SA" sz="2800" dirty="0" smtClean="0">
                <a:cs typeface="B Nazanin" pitchFamily="2" charset="-78"/>
              </a:rPr>
              <a:t>غذا</a:t>
            </a:r>
            <a:r>
              <a:rPr lang="fa-IR" sz="2800" dirty="0" smtClean="0">
                <a:cs typeface="B Nazanin" pitchFamily="2" charset="-78"/>
              </a:rPr>
              <a:t>يي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5" name="Cloud Callout 4"/>
          <p:cNvSpPr>
            <a:spLocks noChangeArrowheads="1"/>
          </p:cNvSpPr>
          <p:nvPr/>
        </p:nvSpPr>
        <p:spPr bwMode="auto">
          <a:xfrm>
            <a:off x="0" y="4786322"/>
            <a:ext cx="9144000" cy="1538278"/>
          </a:xfrm>
          <a:prstGeom prst="cloudCallout">
            <a:avLst>
              <a:gd name="adj1" fmla="val -35881"/>
              <a:gd name="adj2" fmla="val 57194"/>
            </a:avLst>
          </a:prstGeom>
          <a:solidFill>
            <a:srgbClr val="0033CC"/>
          </a:solidFill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B Nazanin" pitchFamily="2" charset="-78"/>
              </a:rPr>
              <a:t>غذاهايي كه بر پايه چنين الگويـي باشند غذاهاي با چگالـــي يا </a:t>
            </a:r>
            <a:r>
              <a:rPr lang="ar-SA" sz="2400" b="1" spc="-150" dirty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B Nazanin" pitchFamily="2" charset="-78"/>
              </a:rPr>
              <a:t>تراكم مواد مغذي بالا </a:t>
            </a:r>
            <a:r>
              <a:rPr lang="ar-SA" sz="2400" b="1" spc="-150" dirty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B Nazanin" pitchFamily="2" charset="-78"/>
              </a:rPr>
              <a:t>(</a:t>
            </a:r>
            <a:r>
              <a:rPr lang="en-US" sz="2400" b="1" spc="-150" dirty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B Nazanin" pitchFamily="2" charset="-78"/>
              </a:rPr>
              <a:t>Nutrient density</a:t>
            </a:r>
            <a:r>
              <a:rPr lang="ar-SA" sz="2400" b="1" spc="-150" dirty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B Nazanin" pitchFamily="2" charset="-78"/>
              </a:rPr>
              <a:t>) </a:t>
            </a:r>
            <a:r>
              <a:rPr lang="ar-SA" sz="2400" b="1" spc="-150" dirty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B Nazanin" pitchFamily="2" charset="-78"/>
              </a:rPr>
              <a:t>ناميده</a:t>
            </a:r>
            <a:r>
              <a:rPr lang="en-US" sz="2400" b="1" spc="-150" dirty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B Nazanin" pitchFamily="2" charset="-78"/>
              </a:rPr>
              <a:t> </a:t>
            </a:r>
            <a:r>
              <a:rPr lang="ar-SA" sz="2400" b="1" spc="-150" dirty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B Nazanin" pitchFamily="2" charset="-78"/>
              </a:rPr>
              <a:t>مي‌شوند. </a:t>
            </a:r>
            <a:endParaRPr lang="en-US" sz="2400" b="1" i="1" spc="-150" dirty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cs typeface="B Nazanin" pitchFamily="2" charset="-78"/>
            </a:endParaRP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DB2880-4D26-4D4C-9EED-307B64F6A36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6867" name="Picture 1" descr="C:\WINDOWS\Desktop\New Folder\Untitled-1.jpg"/>
          <p:cNvPicPr>
            <a:picLocks noChangeAspect="1" noChangeArrowheads="1"/>
          </p:cNvPicPr>
          <p:nvPr/>
        </p:nvPicPr>
        <p:blipFill>
          <a:blip r:embed="rId2" r:link="rId3" cstate="print">
            <a:lum contrast="6000"/>
          </a:blip>
          <a:srcRect/>
          <a:stretch>
            <a:fillRect/>
          </a:stretch>
        </p:blipFill>
        <p:spPr bwMode="auto">
          <a:xfrm>
            <a:off x="500035" y="285728"/>
            <a:ext cx="8072494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89058-E337-4A9D-8D98-29AE6EB7EA0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14"/>
            <a:ext cx="8786874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5475-9431-4CFC-95EF-14206FA3A1C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268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کارگاه رژیم درمانی چاقی</vt:lpstr>
      <vt:lpstr>ثبات وزن بدن</vt:lpstr>
      <vt:lpstr>انواع انرژی مصرفی در بدن</vt:lpstr>
      <vt:lpstr>کاهش وزن</vt:lpstr>
      <vt:lpstr>اهداف کاهش وزن</vt:lpstr>
      <vt:lpstr>رژیم کاهش وزن</vt:lpstr>
      <vt:lpstr>Healthy Diet 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کارگاه رژیم درمانی چاقی</dc:title>
  <dc:creator>hoseini</dc:creator>
  <cp:lastModifiedBy>hoseini</cp:lastModifiedBy>
  <cp:revision>34</cp:revision>
  <dcterms:created xsi:type="dcterms:W3CDTF">2015-01-06T04:26:58Z</dcterms:created>
  <dcterms:modified xsi:type="dcterms:W3CDTF">2016-01-25T04:18:50Z</dcterms:modified>
</cp:coreProperties>
</file>