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9" r:id="rId3"/>
    <p:sldId id="263" r:id="rId4"/>
    <p:sldId id="265" r:id="rId5"/>
    <p:sldId id="266" r:id="rId6"/>
    <p:sldId id="271" r:id="rId7"/>
    <p:sldId id="264" r:id="rId8"/>
    <p:sldId id="267" r:id="rId9"/>
    <p:sldId id="270" r:id="rId10"/>
    <p:sldId id="283" r:id="rId11"/>
    <p:sldId id="272" r:id="rId12"/>
    <p:sldId id="273" r:id="rId13"/>
    <p:sldId id="268" r:id="rId14"/>
    <p:sldId id="275" r:id="rId15"/>
    <p:sldId id="276" r:id="rId16"/>
    <p:sldId id="277" r:id="rId17"/>
    <p:sldId id="278" r:id="rId18"/>
    <p:sldId id="279" r:id="rId19"/>
    <p:sldId id="280" r:id="rId20"/>
    <p:sldId id="281" r:id="rId21"/>
    <p:sldId id="282" r:id="rId22"/>
    <p:sldId id="284" r:id="rId23"/>
    <p:sldId id="285" r:id="rId24"/>
    <p:sldId id="286" r:id="rId25"/>
    <p:sldId id="287" r:id="rId26"/>
    <p:sldId id="288" r:id="rId27"/>
    <p:sldId id="289" r:id="rId28"/>
    <p:sldId id="290" r:id="rId29"/>
    <p:sldId id="291" r:id="rId30"/>
    <p:sldId id="29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CEB6206-2A84-4B39-9C3B-F941F2880683}" type="datetimeFigureOut">
              <a:rPr lang="en-US" smtClean="0"/>
              <a:pPr/>
              <a:t>9/4/2017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7FCD0C1-BEBE-4DEC-A806-0F065FF979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EB6206-2A84-4B39-9C3B-F941F2880683}" type="datetimeFigureOut">
              <a:rPr lang="en-US" smtClean="0"/>
              <a:pPr/>
              <a:t>9/4/2017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FCD0C1-BEBE-4DEC-A806-0F065FF979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CEB6206-2A84-4B39-9C3B-F941F2880683}" type="datetimeFigureOut">
              <a:rPr lang="en-US" smtClean="0"/>
              <a:pPr/>
              <a:t>9/4/2017</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7FCD0C1-BEBE-4DEC-A806-0F065FF9794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CEB6206-2A84-4B39-9C3B-F941F2880683}" type="datetimeFigureOut">
              <a:rPr lang="en-US" smtClean="0"/>
              <a:pPr/>
              <a:t>9/4/2017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7FCD0C1-BEBE-4DEC-A806-0F065FF97949}"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CEB6206-2A84-4B39-9C3B-F941F2880683}" type="datetimeFigureOut">
              <a:rPr lang="en-US" smtClean="0"/>
              <a:pPr/>
              <a:t>9/4/2017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7FCD0C1-BEBE-4DEC-A806-0F065FF97949}"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CEB6206-2A84-4B39-9C3B-F941F2880683}" type="datetimeFigureOut">
              <a:rPr lang="en-US" smtClean="0"/>
              <a:pPr/>
              <a:t>9/4/2017</a:t>
            </a:fld>
            <a:endParaRPr lang="en-US"/>
          </a:p>
        </p:txBody>
      </p:sp>
      <p:sp>
        <p:nvSpPr>
          <p:cNvPr id="10" name="Slide Number Placeholder 9"/>
          <p:cNvSpPr>
            <a:spLocks noGrp="1"/>
          </p:cNvSpPr>
          <p:nvPr>
            <p:ph type="sldNum" sz="quarter" idx="16"/>
          </p:nvPr>
        </p:nvSpPr>
        <p:spPr/>
        <p:txBody>
          <a:bodyPr rtlCol="0"/>
          <a:lstStyle/>
          <a:p>
            <a:fld id="{47FCD0C1-BEBE-4DEC-A806-0F065FF97949}"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CEB6206-2A84-4B39-9C3B-F941F2880683}" type="datetimeFigureOut">
              <a:rPr lang="en-US" smtClean="0"/>
              <a:pPr/>
              <a:t>9/4/2017</a:t>
            </a:fld>
            <a:endParaRPr lang="en-US"/>
          </a:p>
        </p:txBody>
      </p:sp>
      <p:sp>
        <p:nvSpPr>
          <p:cNvPr id="12" name="Slide Number Placeholder 11"/>
          <p:cNvSpPr>
            <a:spLocks noGrp="1"/>
          </p:cNvSpPr>
          <p:nvPr>
            <p:ph type="sldNum" sz="quarter" idx="16"/>
          </p:nvPr>
        </p:nvSpPr>
        <p:spPr/>
        <p:txBody>
          <a:bodyPr rtlCol="0"/>
          <a:lstStyle/>
          <a:p>
            <a:fld id="{47FCD0C1-BEBE-4DEC-A806-0F065FF97949}"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CEB6206-2A84-4B39-9C3B-F941F2880683}" type="datetimeFigureOut">
              <a:rPr lang="en-US" smtClean="0"/>
              <a:pPr/>
              <a:t>9/4/2017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7FCD0C1-BEBE-4DEC-A806-0F065FF979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EB6206-2A84-4B39-9C3B-F941F2880683}" type="datetimeFigureOut">
              <a:rPr lang="en-US" smtClean="0"/>
              <a:pPr/>
              <a:t>9/4/2017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7FCD0C1-BEBE-4DEC-A806-0F065FF979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CEB6206-2A84-4B39-9C3B-F941F2880683}" type="datetimeFigureOut">
              <a:rPr lang="en-US" smtClean="0"/>
              <a:pPr/>
              <a:t>9/4/2017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7FCD0C1-BEBE-4DEC-A806-0F065FF97949}"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CEB6206-2A84-4B39-9C3B-F941F2880683}" type="datetimeFigureOut">
              <a:rPr lang="en-US" smtClean="0"/>
              <a:pPr/>
              <a:t>9/4/2017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7FCD0C1-BEBE-4DEC-A806-0F065FF97949}"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CEB6206-2A84-4B39-9C3B-F941F2880683}" type="datetimeFigureOut">
              <a:rPr lang="en-US" smtClean="0"/>
              <a:pPr/>
              <a:t>9/4/2017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7FCD0C1-BEBE-4DEC-A806-0F065FF979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Adrenal hemorrhage</a:t>
            </a:r>
            <a:endParaRPr lang="en-US" dirty="0"/>
          </a:p>
        </p:txBody>
      </p:sp>
      <p:sp>
        <p:nvSpPr>
          <p:cNvPr id="3" name="Subtitle 2"/>
          <p:cNvSpPr>
            <a:spLocks noGrp="1"/>
          </p:cNvSpPr>
          <p:nvPr>
            <p:ph type="subTitle" idx="1"/>
          </p:nvPr>
        </p:nvSpPr>
        <p:spPr/>
        <p:txBody>
          <a:bodyPr/>
          <a:lstStyle/>
          <a:p>
            <a:r>
              <a:rPr lang="en-US" dirty="0" err="1" smtClean="0"/>
              <a:t>Marjan</a:t>
            </a:r>
            <a:r>
              <a:rPr lang="en-US" dirty="0" smtClean="0"/>
              <a:t> </a:t>
            </a:r>
            <a:r>
              <a:rPr lang="en-US" dirty="0" err="1" smtClean="0"/>
              <a:t>Khayamzadeh</a:t>
            </a:r>
            <a:r>
              <a:rPr lang="en-US" dirty="0" smtClean="0"/>
              <a:t> MD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2209800" y="75198"/>
            <a:ext cx="4457879" cy="678280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Case:</a:t>
            </a:r>
          </a:p>
          <a:p>
            <a:pPr>
              <a:buNone/>
            </a:pPr>
            <a:r>
              <a:rPr lang="en-US" dirty="0" smtClean="0"/>
              <a:t>   An healthy 70-year-old man radical </a:t>
            </a:r>
            <a:r>
              <a:rPr lang="en-US" dirty="0" err="1" smtClean="0"/>
              <a:t>cystectomy</a:t>
            </a:r>
            <a:r>
              <a:rPr lang="en-US" dirty="0" smtClean="0"/>
              <a:t>, </a:t>
            </a:r>
            <a:r>
              <a:rPr lang="en-US" dirty="0" err="1" smtClean="0"/>
              <a:t>lymphadenectomy</a:t>
            </a:r>
            <a:r>
              <a:rPr lang="en-US" dirty="0" smtClean="0"/>
              <a:t>, were performed.</a:t>
            </a:r>
          </a:p>
          <a:p>
            <a:pPr>
              <a:buNone/>
            </a:pPr>
            <a:r>
              <a:rPr lang="en-US" dirty="0" smtClean="0"/>
              <a:t>   On the </a:t>
            </a:r>
            <a:r>
              <a:rPr lang="en-US" dirty="0" smtClean="0">
                <a:solidFill>
                  <a:srgbClr val="00B0F0"/>
                </a:solidFill>
              </a:rPr>
              <a:t>fifth postoperative day</a:t>
            </a:r>
            <a:r>
              <a:rPr lang="en-US" dirty="0" smtClean="0"/>
              <a:t>, fever, nausea, vomiting, and increased wound drainage developed.</a:t>
            </a:r>
          </a:p>
          <a:p>
            <a:pPr>
              <a:buNone/>
            </a:pPr>
            <a:r>
              <a:rPr lang="en-US" dirty="0" smtClean="0"/>
              <a:t>   He became </a:t>
            </a:r>
            <a:r>
              <a:rPr lang="en-US" dirty="0" err="1" smtClean="0"/>
              <a:t>hypotensive</a:t>
            </a:r>
            <a:r>
              <a:rPr lang="en-US" dirty="0" smtClean="0"/>
              <a:t> and was found to have </a:t>
            </a:r>
            <a:r>
              <a:rPr lang="en-US" dirty="0" err="1" smtClean="0"/>
              <a:t>leukocytosis</a:t>
            </a:r>
            <a:r>
              <a:rPr lang="en-US" dirty="0" smtClean="0"/>
              <a:t>, thrombocytopenia (35,000 platelets/mm3), </a:t>
            </a:r>
            <a:r>
              <a:rPr lang="en-US" dirty="0" err="1" smtClean="0"/>
              <a:t>hyponatremia</a:t>
            </a:r>
            <a:r>
              <a:rPr lang="en-US" dirty="0" smtClean="0"/>
              <a:t>, and </a:t>
            </a:r>
            <a:r>
              <a:rPr lang="en-US" dirty="0" err="1" smtClean="0"/>
              <a:t>hyperkalemia</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   Intra-abdominal sepsis causing </a:t>
            </a:r>
            <a:r>
              <a:rPr lang="en-US" dirty="0" smtClean="0">
                <a:solidFill>
                  <a:srgbClr val="00B0F0"/>
                </a:solidFill>
              </a:rPr>
              <a:t>disseminated intravascular coagulation</a:t>
            </a:r>
            <a:r>
              <a:rPr lang="en-US" dirty="0" smtClean="0"/>
              <a:t> was suspected.</a:t>
            </a:r>
          </a:p>
          <a:p>
            <a:pPr>
              <a:buNone/>
            </a:pPr>
            <a:r>
              <a:rPr lang="en-US" dirty="0" smtClean="0"/>
              <a:t>   CT examination revealed bilateral </a:t>
            </a:r>
            <a:r>
              <a:rPr lang="en-US" dirty="0" smtClean="0">
                <a:solidFill>
                  <a:srgbClr val="00B0F0"/>
                </a:solidFill>
              </a:rPr>
              <a:t>high-density</a:t>
            </a:r>
            <a:r>
              <a:rPr lang="en-US" dirty="0" smtClean="0"/>
              <a:t> adrenal gland masses, characteristic of </a:t>
            </a:r>
            <a:r>
              <a:rPr lang="en-US" dirty="0" smtClean="0">
                <a:solidFill>
                  <a:srgbClr val="00B0F0"/>
                </a:solidFill>
              </a:rPr>
              <a:t>recent adrenal hemorrhage.</a:t>
            </a:r>
          </a:p>
          <a:p>
            <a:pPr>
              <a:buNone/>
            </a:pPr>
            <a:r>
              <a:rPr lang="en-US" dirty="0" smtClean="0"/>
              <a:t>   A follow-up CT scan obtained </a:t>
            </a:r>
            <a:r>
              <a:rPr lang="en-US" dirty="0" smtClean="0">
                <a:solidFill>
                  <a:srgbClr val="00B0F0"/>
                </a:solidFill>
              </a:rPr>
              <a:t>13 days </a:t>
            </a:r>
            <a:r>
              <a:rPr lang="en-US" dirty="0" smtClean="0"/>
              <a:t>after the initial scan showed a slight decrease in the </a:t>
            </a:r>
            <a:r>
              <a:rPr lang="en-US" dirty="0" smtClean="0">
                <a:solidFill>
                  <a:srgbClr val="00B0F0"/>
                </a:solidFill>
              </a:rPr>
              <a:t>size </a:t>
            </a:r>
            <a:r>
              <a:rPr lang="en-US" dirty="0" smtClean="0"/>
              <a:t>and </a:t>
            </a:r>
            <a:r>
              <a:rPr lang="en-US" dirty="0" smtClean="0">
                <a:solidFill>
                  <a:srgbClr val="00B0F0"/>
                </a:solidFill>
              </a:rPr>
              <a:t>density</a:t>
            </a:r>
            <a:r>
              <a:rPr lang="en-US" dirty="0" smtClean="0"/>
              <a:t> of the adrenal masses.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42" name="Picture 2"/>
          <p:cNvPicPr>
            <a:picLocks noGrp="1" noChangeAspect="1" noChangeArrowheads="1"/>
          </p:cNvPicPr>
          <p:nvPr>
            <p:ph sz="quarter" idx="1"/>
          </p:nvPr>
        </p:nvPicPr>
        <p:blipFill>
          <a:blip r:embed="rId2" cstate="print"/>
          <a:srcRect/>
          <a:stretch>
            <a:fillRect/>
          </a:stretch>
        </p:blipFill>
        <p:spPr bwMode="auto">
          <a:xfrm>
            <a:off x="26412" y="2057400"/>
            <a:ext cx="9015245" cy="3581399"/>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In the five cases reported herein, no definite </a:t>
            </a:r>
            <a:r>
              <a:rPr lang="en-US" dirty="0" err="1" smtClean="0"/>
              <a:t>histologic</a:t>
            </a:r>
            <a:r>
              <a:rPr lang="en-US" dirty="0" smtClean="0"/>
              <a:t> proof of adrenal hemorrhage was</a:t>
            </a:r>
          </a:p>
          <a:p>
            <a:pPr>
              <a:buNone/>
            </a:pPr>
            <a:r>
              <a:rPr lang="en-US" dirty="0" smtClean="0"/>
              <a:t>   </a:t>
            </a:r>
            <a:r>
              <a:rPr lang="en-US" dirty="0" err="1" smtClean="0"/>
              <a:t>available.The</a:t>
            </a:r>
            <a:r>
              <a:rPr lang="en-US" dirty="0" smtClean="0"/>
              <a:t> diagnosis was based on the initial CT appearance of </a:t>
            </a:r>
            <a:r>
              <a:rPr lang="en-US" dirty="0" smtClean="0">
                <a:solidFill>
                  <a:srgbClr val="00B0F0"/>
                </a:solidFill>
              </a:rPr>
              <a:t>high-density</a:t>
            </a:r>
            <a:r>
              <a:rPr lang="en-US" dirty="0" smtClean="0"/>
              <a:t> adrenal gland masses and their </a:t>
            </a:r>
            <a:r>
              <a:rPr lang="en-US" dirty="0" smtClean="0">
                <a:solidFill>
                  <a:srgbClr val="00B0F0"/>
                </a:solidFill>
              </a:rPr>
              <a:t>decreasing size and density </a:t>
            </a:r>
            <a:r>
              <a:rPr lang="en-US" dirty="0" smtClean="0"/>
              <a:t>on follow-up scans.</a:t>
            </a:r>
          </a:p>
          <a:p>
            <a:pPr>
              <a:buNone/>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several clinical and pathologic conditions seem to be </a:t>
            </a:r>
            <a:r>
              <a:rPr lang="en-US" dirty="0" smtClean="0">
                <a:solidFill>
                  <a:srgbClr val="00B0F0"/>
                </a:solidFill>
              </a:rPr>
              <a:t>associated with </a:t>
            </a:r>
            <a:r>
              <a:rPr lang="en-US" dirty="0" smtClean="0"/>
              <a:t>adrenal hemorrhage in adults. One commonly associated condition is </a:t>
            </a:r>
            <a:r>
              <a:rPr lang="en-US" dirty="0" smtClean="0">
                <a:solidFill>
                  <a:srgbClr val="00B0F0"/>
                </a:solidFill>
              </a:rPr>
              <a:t>high-level </a:t>
            </a:r>
            <a:r>
              <a:rPr lang="en-US" dirty="0" err="1" smtClean="0">
                <a:solidFill>
                  <a:srgbClr val="00B0F0"/>
                </a:solidFill>
              </a:rPr>
              <a:t>corticotropin</a:t>
            </a:r>
            <a:r>
              <a:rPr lang="en-US" dirty="0" smtClean="0">
                <a:solidFill>
                  <a:srgbClr val="00B0F0"/>
                </a:solidFill>
              </a:rPr>
              <a:t> stimulation</a:t>
            </a:r>
            <a:r>
              <a:rPr lang="en-US" dirty="0" smtClean="0"/>
              <a:t> of the adrenal glands which might occur during the course of myocardial infarction, sepsis, pulmonary embolus, surgical stress, postoperative complications, shock, and other such illnesses.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Adrenal hemorrhage usually occurs within the </a:t>
            </a:r>
            <a:r>
              <a:rPr lang="en-US" dirty="0" smtClean="0">
                <a:solidFill>
                  <a:srgbClr val="00B0F0"/>
                </a:solidFill>
              </a:rPr>
              <a:t>first 3 weeks</a:t>
            </a:r>
            <a:r>
              <a:rPr lang="en-US" dirty="0" smtClean="0"/>
              <a:t> of a medical illness or the postoperative</a:t>
            </a:r>
          </a:p>
          <a:p>
            <a:pPr>
              <a:buNone/>
            </a:pPr>
            <a:r>
              <a:rPr lang="en-US" dirty="0" smtClean="0"/>
              <a:t>    period.</a:t>
            </a:r>
          </a:p>
          <a:p>
            <a:pPr>
              <a:buNone/>
            </a:pPr>
            <a:r>
              <a:rPr lang="en-US" dirty="0" smtClean="0"/>
              <a:t>    Anticoagulation and </a:t>
            </a:r>
            <a:r>
              <a:rPr lang="en-US" dirty="0" err="1" smtClean="0"/>
              <a:t>coagulopathies</a:t>
            </a:r>
            <a:r>
              <a:rPr lang="en-US" dirty="0" smtClean="0"/>
              <a:t> are also common predisposing risk factors for adrenal</a:t>
            </a:r>
          </a:p>
          <a:p>
            <a:pPr>
              <a:buNone/>
            </a:pPr>
            <a:r>
              <a:rPr lang="en-US" dirty="0" smtClean="0"/>
              <a:t>    hemorrhage. lupus anticoagulant could induce adrenal venous </a:t>
            </a:r>
            <a:r>
              <a:rPr lang="en-US" dirty="0" smtClean="0">
                <a:solidFill>
                  <a:srgbClr val="00B0F0"/>
                </a:solidFill>
              </a:rPr>
              <a:t>thrombosis</a:t>
            </a:r>
            <a:r>
              <a:rPr lang="en-US" dirty="0" smtClean="0"/>
              <a:t> and thus lead to</a:t>
            </a:r>
          </a:p>
          <a:p>
            <a:pPr>
              <a:buNone/>
            </a:pPr>
            <a:r>
              <a:rPr lang="en-US" dirty="0" smtClean="0"/>
              <a:t>   adrenal </a:t>
            </a:r>
            <a:r>
              <a:rPr lang="en-US" dirty="0" smtClean="0">
                <a:solidFill>
                  <a:srgbClr val="00B0F0"/>
                </a:solidFill>
              </a:rPr>
              <a:t>hemorrhagic infarction.</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r>
              <a:rPr lang="en-US" dirty="0" smtClean="0"/>
              <a:t>The symptoms and signs of bilateral adrenal hemorrhage are nonspecific. Chest, back, flank, or abdominal pain, usually associated with fever, is common. Hypotension is frequently a </a:t>
            </a:r>
            <a:r>
              <a:rPr lang="en-US" dirty="0" err="1" smtClean="0"/>
              <a:t>preterminal</a:t>
            </a:r>
            <a:r>
              <a:rPr lang="en-US" dirty="0" smtClean="0"/>
              <a:t> finding. Biochemical evidence of adrenal insufficiency (such as </a:t>
            </a:r>
            <a:r>
              <a:rPr lang="en-US" dirty="0" err="1" smtClean="0"/>
              <a:t>hyponatremia</a:t>
            </a:r>
            <a:r>
              <a:rPr lang="en-US" dirty="0" smtClean="0"/>
              <a:t>, </a:t>
            </a:r>
            <a:r>
              <a:rPr lang="en-US" dirty="0" err="1" smtClean="0"/>
              <a:t>leukocytosis</a:t>
            </a:r>
            <a:r>
              <a:rPr lang="en-US" dirty="0" smtClean="0"/>
              <a:t>, acidosis, </a:t>
            </a:r>
            <a:r>
              <a:rPr lang="en-US" dirty="0" err="1" smtClean="0"/>
              <a:t>hyperkalemia</a:t>
            </a:r>
            <a:r>
              <a:rPr lang="en-US" dirty="0" smtClean="0"/>
              <a:t>, and </a:t>
            </a:r>
            <a:r>
              <a:rPr lang="en-US" dirty="0" err="1" smtClean="0"/>
              <a:t>azotemia</a:t>
            </a:r>
            <a:r>
              <a:rPr lang="en-US" dirty="0" smtClean="0"/>
              <a:t>) can be absent or, if</a:t>
            </a:r>
          </a:p>
          <a:p>
            <a:pPr>
              <a:buNone/>
            </a:pPr>
            <a:r>
              <a:rPr lang="en-US" dirty="0" smtClean="0"/>
              <a:t>   present, attributed to the concomitant illness. A sudden </a:t>
            </a:r>
            <a:r>
              <a:rPr lang="en-US" dirty="0" smtClean="0">
                <a:solidFill>
                  <a:srgbClr val="00B0F0"/>
                </a:solidFill>
              </a:rPr>
              <a:t>decrease in hemog</a:t>
            </a:r>
            <a:r>
              <a:rPr lang="en-US" dirty="0" smtClean="0"/>
              <a:t>lobin concentration and </a:t>
            </a:r>
            <a:r>
              <a:rPr lang="en-US" dirty="0" err="1" smtClean="0"/>
              <a:t>hematocrit</a:t>
            </a:r>
            <a:r>
              <a:rPr lang="en-US" dirty="0" smtClean="0"/>
              <a:t> has also been described.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The diagnosis necessitates a high index of suspicion and can be </a:t>
            </a:r>
            <a:r>
              <a:rPr lang="en-US" dirty="0" smtClean="0">
                <a:solidFill>
                  <a:srgbClr val="00B0F0"/>
                </a:solidFill>
              </a:rPr>
              <a:t>confirmed</a:t>
            </a:r>
            <a:r>
              <a:rPr lang="en-US" dirty="0" smtClean="0"/>
              <a:t> by the use of CT of the abdomen. Once the diagnosis is suspected, lifesaving steroid replacement should be initiated without delay.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37162" y="2514600"/>
            <a:ext cx="9248353" cy="234791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1828800" y="0"/>
            <a:ext cx="5393658" cy="68580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 64-year-old man with </a:t>
            </a:r>
            <a:r>
              <a:rPr lang="en-US" dirty="0" err="1" smtClean="0"/>
              <a:t>polycythemia</a:t>
            </a:r>
            <a:r>
              <a:rPr lang="en-US" dirty="0" smtClean="0"/>
              <a:t> </a:t>
            </a:r>
            <a:r>
              <a:rPr lang="en-US" dirty="0" err="1" smtClean="0"/>
              <a:t>vera</a:t>
            </a:r>
            <a:r>
              <a:rPr lang="en-US" dirty="0" smtClean="0"/>
              <a:t> found to be unresponsive with fever, hypotension, tachycardia, and hypoglycemia.</a:t>
            </a:r>
          </a:p>
          <a:p>
            <a:pPr>
              <a:buNone/>
            </a:pPr>
            <a:r>
              <a:rPr lang="en-US" dirty="0" smtClean="0"/>
              <a:t>   Electrocardiogram showed ST-elevation with elevated </a:t>
            </a:r>
            <a:r>
              <a:rPr lang="en-US" dirty="0" err="1" smtClean="0"/>
              <a:t>troponin</a:t>
            </a:r>
            <a:r>
              <a:rPr lang="en-US" dirty="0" smtClean="0"/>
              <a:t>, hemoglobin, </a:t>
            </a:r>
            <a:r>
              <a:rPr lang="en-US" dirty="0" err="1" smtClean="0"/>
              <a:t>prothrombin</a:t>
            </a:r>
            <a:r>
              <a:rPr lang="en-US" dirty="0" smtClean="0"/>
              <a:t> time, and partial </a:t>
            </a:r>
            <a:r>
              <a:rPr lang="en-US" dirty="0" err="1" smtClean="0"/>
              <a:t>thromboplastin</a:t>
            </a:r>
            <a:r>
              <a:rPr lang="en-US" dirty="0" smtClean="0"/>
              <a:t> time.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He required aggressive ventilator and </a:t>
            </a:r>
            <a:r>
              <a:rPr lang="en-US" dirty="0" err="1" smtClean="0"/>
              <a:t>vasopressor</a:t>
            </a:r>
            <a:r>
              <a:rPr lang="en-US" dirty="0" smtClean="0"/>
              <a:t> support. Despite primary coronary intervention, he remained </a:t>
            </a:r>
            <a:r>
              <a:rPr lang="en-US" dirty="0" err="1" smtClean="0"/>
              <a:t>hypotensive</a:t>
            </a:r>
            <a:r>
              <a:rPr lang="en-US" dirty="0" smtClean="0"/>
              <a:t>. Random </a:t>
            </a:r>
            <a:r>
              <a:rPr lang="en-US" dirty="0" err="1" smtClean="0"/>
              <a:t>cortisol</a:t>
            </a:r>
            <a:r>
              <a:rPr lang="en-US" dirty="0" smtClean="0"/>
              <a:t> level was low. He received stress dose hydrocortisone with immediate hemodynamic stability. </a:t>
            </a:r>
          </a:p>
          <a:p>
            <a:pPr>
              <a:buNone/>
            </a:pPr>
            <a:r>
              <a:rPr lang="en-US" dirty="0" smtClean="0"/>
              <a:t>   BAH was highly suspected and was confirmed by non-contrast abdominal computed tomography.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The </a:t>
            </a:r>
            <a:r>
              <a:rPr lang="en-US" dirty="0" err="1" smtClean="0"/>
              <a:t>pathophysiology</a:t>
            </a:r>
            <a:r>
              <a:rPr lang="en-US" dirty="0" smtClean="0"/>
              <a:t> of BAH is still unknown. However, due to particular anatomy of its vascular supply adrenal gland is at risk of venous congestion and thrombosis. About 50 to 60 small branches from the 3 suprarenal arteries feed into a</a:t>
            </a:r>
          </a:p>
          <a:p>
            <a:pPr>
              <a:buNone/>
            </a:pPr>
            <a:r>
              <a:rPr lang="en-US" dirty="0" smtClean="0"/>
              <a:t>   </a:t>
            </a:r>
            <a:r>
              <a:rPr lang="en-US" dirty="0" err="1" smtClean="0"/>
              <a:t>subcapsular</a:t>
            </a:r>
            <a:r>
              <a:rPr lang="en-US" dirty="0" smtClean="0"/>
              <a:t> plexus that drains into the </a:t>
            </a:r>
            <a:r>
              <a:rPr lang="en-US" dirty="0" err="1" smtClean="0"/>
              <a:t>medullary</a:t>
            </a:r>
            <a:r>
              <a:rPr lang="en-US" dirty="0" smtClean="0"/>
              <a:t> sinusoids by few small </a:t>
            </a:r>
            <a:r>
              <a:rPr lang="en-US" dirty="0" err="1" smtClean="0"/>
              <a:t>venules</a:t>
            </a:r>
            <a:r>
              <a:rPr lang="en-US" dirty="0" smtClean="0"/>
              <a:t> forming a large central vein.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The transition from artery to capillary plexus is abrupt and constitutes a ‘vascular dam’. This complex </a:t>
            </a:r>
            <a:r>
              <a:rPr lang="en-US" dirty="0" err="1" smtClean="0"/>
              <a:t>microvascular</a:t>
            </a:r>
            <a:r>
              <a:rPr lang="en-US" dirty="0" smtClean="0"/>
              <a:t> system of the adrenal glands predispose them to be vulnerable to </a:t>
            </a:r>
            <a:r>
              <a:rPr lang="en-US" dirty="0" smtClean="0">
                <a:solidFill>
                  <a:srgbClr val="00B0F0"/>
                </a:solidFill>
              </a:rPr>
              <a:t>thrombosis</a:t>
            </a:r>
            <a:r>
              <a:rPr lang="en-US" dirty="0" smtClean="0"/>
              <a:t> or </a:t>
            </a:r>
            <a:r>
              <a:rPr lang="en-US" dirty="0" smtClean="0">
                <a:solidFill>
                  <a:srgbClr val="00B0F0"/>
                </a:solidFill>
              </a:rPr>
              <a:t>hemorrhagic necrosis.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Conclusion</a:t>
            </a:r>
          </a:p>
          <a:p>
            <a:pPr>
              <a:buNone/>
            </a:pPr>
            <a:r>
              <a:rPr lang="en-US" dirty="0" smtClean="0"/>
              <a:t>   This case illustrates the importance of being aware of the </a:t>
            </a:r>
            <a:r>
              <a:rPr lang="en-US" dirty="0" smtClean="0">
                <a:solidFill>
                  <a:srgbClr val="00B0F0"/>
                </a:solidFill>
              </a:rPr>
              <a:t>risk factors </a:t>
            </a:r>
            <a:r>
              <a:rPr lang="en-US" dirty="0" smtClean="0"/>
              <a:t>for BAH in </a:t>
            </a:r>
            <a:r>
              <a:rPr lang="en-US" dirty="0" smtClean="0">
                <a:solidFill>
                  <a:srgbClr val="00B0F0"/>
                </a:solidFill>
              </a:rPr>
              <a:t>critically ill patients</a:t>
            </a:r>
            <a:r>
              <a:rPr lang="en-US" dirty="0" smtClean="0"/>
              <a:t>. The presence of </a:t>
            </a:r>
            <a:r>
              <a:rPr lang="en-US" dirty="0" err="1" smtClean="0"/>
              <a:t>hypercoagulability</a:t>
            </a:r>
            <a:r>
              <a:rPr lang="en-US" dirty="0" smtClean="0"/>
              <a:t> and refractory hypotension should raise clinical suspicion of BAH. Abdominal CT scan, while valuable in establishing diagnosis of adrenal hemorrhage, must not delay initiation of lifesaving corticosteroid therapy.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CASE REPORT (1992): an 85-year-old man with PV associated with </a:t>
            </a:r>
            <a:r>
              <a:rPr lang="en-US" dirty="0" err="1" smtClean="0">
                <a:solidFill>
                  <a:srgbClr val="00B0F0"/>
                </a:solidFill>
              </a:rPr>
              <a:t>thrombocytosis</a:t>
            </a:r>
            <a:r>
              <a:rPr lang="en-US" dirty="0" smtClean="0"/>
              <a:t> who presented with</a:t>
            </a:r>
          </a:p>
          <a:p>
            <a:pPr>
              <a:buNone/>
            </a:pPr>
            <a:r>
              <a:rPr lang="en-US" dirty="0" smtClean="0"/>
              <a:t>   syncope and abdominal tenderness. </a:t>
            </a:r>
          </a:p>
          <a:p>
            <a:pPr>
              <a:buNone/>
            </a:pPr>
            <a:r>
              <a:rPr lang="en-US" dirty="0" smtClean="0"/>
              <a:t>   They concluded that </a:t>
            </a:r>
            <a:r>
              <a:rPr lang="en-US" dirty="0" err="1" smtClean="0"/>
              <a:t>coagulopathy</a:t>
            </a:r>
            <a:r>
              <a:rPr lang="en-US" dirty="0" smtClean="0"/>
              <a:t> is what appears to link PV with BAH.</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CASE REPORT(2011):a 56-year-old man with PV who presented with </a:t>
            </a:r>
            <a:r>
              <a:rPr lang="en-US" dirty="0" err="1" smtClean="0"/>
              <a:t>epigastric</a:t>
            </a:r>
            <a:r>
              <a:rPr lang="en-US" dirty="0" smtClean="0"/>
              <a:t> discomfort, nausea, and </a:t>
            </a:r>
            <a:r>
              <a:rPr lang="en-US" dirty="0" err="1" smtClean="0"/>
              <a:t>vomiting.splenomegally</a:t>
            </a:r>
            <a:r>
              <a:rPr lang="en-US" dirty="0" smtClean="0"/>
              <a:t> was noted.</a:t>
            </a:r>
          </a:p>
          <a:p>
            <a:r>
              <a:rPr lang="en-US" dirty="0" smtClean="0"/>
              <a:t>A well defined mass measuring 4*5*5.5 cm in right adrenal and a mass of 4*3*2cm in left adrenal were detected.</a:t>
            </a:r>
          </a:p>
          <a:p>
            <a:r>
              <a:rPr lang="en-US" dirty="0" smtClean="0"/>
              <a:t>Basal </a:t>
            </a:r>
            <a:r>
              <a:rPr lang="en-US" dirty="0" err="1" smtClean="0"/>
              <a:t>cortisol,ACTH</a:t>
            </a:r>
            <a:r>
              <a:rPr lang="en-US" dirty="0" smtClean="0"/>
              <a:t> and ACTH </a:t>
            </a:r>
            <a:r>
              <a:rPr lang="en-US" dirty="0" err="1" smtClean="0"/>
              <a:t>stimulasion</a:t>
            </a:r>
            <a:r>
              <a:rPr lang="en-US" dirty="0" smtClean="0"/>
              <a:t> test confirmed adrenal insufficiency. </a:t>
            </a:r>
          </a:p>
          <a:p>
            <a:pPr>
              <a:buNone/>
            </a:pPr>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BAH was attributed to </a:t>
            </a:r>
            <a:r>
              <a:rPr lang="en-US" dirty="0" smtClean="0">
                <a:solidFill>
                  <a:srgbClr val="00B0F0"/>
                </a:solidFill>
              </a:rPr>
              <a:t>high </a:t>
            </a:r>
            <a:r>
              <a:rPr lang="en-US" dirty="0" err="1" smtClean="0">
                <a:solidFill>
                  <a:srgbClr val="00B0F0"/>
                </a:solidFill>
              </a:rPr>
              <a:t>thrombocyte</a:t>
            </a:r>
            <a:r>
              <a:rPr lang="en-US" dirty="0" smtClean="0">
                <a:solidFill>
                  <a:srgbClr val="00B0F0"/>
                </a:solidFill>
              </a:rPr>
              <a:t> </a:t>
            </a:r>
            <a:r>
              <a:rPr lang="en-US" dirty="0" smtClean="0"/>
              <a:t>count.</a:t>
            </a:r>
          </a:p>
          <a:p>
            <a:pPr>
              <a:buNone/>
            </a:pPr>
            <a:r>
              <a:rPr lang="en-US" dirty="0" smtClean="0"/>
              <a:t>   The case was considered to be bilateral adrenal hemorrhage  associated with PV and consequent adrenal insufficiency and </a:t>
            </a:r>
            <a:r>
              <a:rPr lang="en-US" dirty="0" err="1" smtClean="0"/>
              <a:t>prednisolone</a:t>
            </a:r>
            <a:r>
              <a:rPr lang="en-US" dirty="0" smtClean="0"/>
              <a:t> was started.</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20011" y="2438400"/>
            <a:ext cx="9621355" cy="2433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A 54-year-old woman presented with sudden</a:t>
            </a:r>
          </a:p>
          <a:p>
            <a:pPr>
              <a:buNone/>
            </a:pPr>
            <a:r>
              <a:rPr lang="en-US" dirty="0" smtClean="0"/>
              <a:t>   </a:t>
            </a:r>
            <a:r>
              <a:rPr lang="en-US" dirty="0" err="1" smtClean="0"/>
              <a:t>epigastralgia</a:t>
            </a:r>
            <a:r>
              <a:rPr lang="en-US" dirty="0" smtClean="0"/>
              <a:t> and left back pain. She had no significant history. Abdominal CT showed left adrenal enlargement and </a:t>
            </a:r>
            <a:r>
              <a:rPr lang="en-US" dirty="0" err="1" smtClean="0"/>
              <a:t>haemorrhage</a:t>
            </a:r>
            <a:r>
              <a:rPr lang="en-US" dirty="0" smtClean="0"/>
              <a:t>. Hydrocortisone therapy was started to prevent adrenal </a:t>
            </a:r>
            <a:r>
              <a:rPr lang="en-US" dirty="0" err="1" smtClean="0"/>
              <a:t>insufficienc</a:t>
            </a:r>
            <a:r>
              <a:rPr lang="en-US" dirty="0" smtClean="0"/>
              <a:t>. On the second hospital</a:t>
            </a:r>
          </a:p>
          <a:p>
            <a:pPr>
              <a:buNone/>
            </a:pPr>
            <a:r>
              <a:rPr lang="en-US" dirty="0" smtClean="0"/>
              <a:t>   day, abdominal CT showed additional right adrenal</a:t>
            </a:r>
          </a:p>
          <a:p>
            <a:pPr>
              <a:buNone/>
            </a:pPr>
            <a:r>
              <a:rPr lang="en-US" dirty="0" smtClean="0"/>
              <a:t>   enlargement and </a:t>
            </a:r>
            <a:r>
              <a:rPr lang="en-US" dirty="0" err="1" smtClean="0"/>
              <a:t>haemorrhage</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p:cNvPicPr>
            <a:picLocks noGrp="1" noChangeAspect="1" noChangeArrowheads="1"/>
          </p:cNvPicPr>
          <p:nvPr>
            <p:ph sz="quarter" idx="1"/>
          </p:nvPr>
        </p:nvPicPr>
        <p:blipFill>
          <a:blip r:embed="rId2" cstate="print"/>
          <a:srcRect/>
          <a:stretch>
            <a:fillRect/>
          </a:stretch>
        </p:blipFill>
        <p:spPr bwMode="auto">
          <a:xfrm>
            <a:off x="20851" y="1612967"/>
            <a:ext cx="8984131" cy="32638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No specific findings were detected by bilateral adrenal angiography. 6 to 12 months later, abdominal CT showed decreased bilateral adrenal </a:t>
            </a:r>
            <a:r>
              <a:rPr lang="en-US" dirty="0" err="1" smtClean="0"/>
              <a:t>haemorrhage</a:t>
            </a:r>
            <a:r>
              <a:rPr lang="en-US" dirty="0" smtClean="0"/>
              <a:t>.</a:t>
            </a:r>
          </a:p>
          <a:p>
            <a:pPr>
              <a:buNone/>
            </a:pPr>
            <a:r>
              <a:rPr lang="en-US" dirty="0" smtClean="0"/>
              <a:t>    In parallel with this, repeated blood examinations showed improvement of ACTH and </a:t>
            </a:r>
            <a:r>
              <a:rPr lang="en-US" dirty="0" err="1" smtClean="0"/>
              <a:t>cortisol</a:t>
            </a:r>
            <a:r>
              <a:rPr lang="en-US" dirty="0" smtClean="0"/>
              <a:t> levels. The dosage of oral hydrocortisone replacement was gradually decreased and then stopped at 6 months after discharge.</a:t>
            </a:r>
          </a:p>
          <a:p>
            <a:pPr>
              <a:buNone/>
            </a:pPr>
            <a:r>
              <a:rPr lang="en-US"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a:p>
            <a:r>
              <a:rPr lang="en-US" dirty="0"/>
              <a:t> Retrospective analysis of 70 patients with bilateral adrenal masses presenting to a single tertiary care endocrine centre from western India (2002–2015).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endParaRPr lang="en-US" dirty="0"/>
          </a:p>
          <a:p>
            <a:r>
              <a:rPr lang="en-US" dirty="0"/>
              <a:t> The most common </a:t>
            </a:r>
            <a:r>
              <a:rPr lang="en-US" dirty="0" err="1"/>
              <a:t>aetiology</a:t>
            </a:r>
            <a:r>
              <a:rPr lang="en-US" dirty="0"/>
              <a:t> was </a:t>
            </a:r>
            <a:r>
              <a:rPr lang="en-US" dirty="0" err="1"/>
              <a:t>pheochromocytoma</a:t>
            </a:r>
            <a:r>
              <a:rPr lang="en-US" dirty="0"/>
              <a:t> (40</a:t>
            </a:r>
            <a:r>
              <a:rPr lang="en-US" dirty="0" smtClean="0"/>
              <a:t>%)</a:t>
            </a:r>
          </a:p>
          <a:p>
            <a:r>
              <a:rPr lang="en-US" dirty="0" smtClean="0"/>
              <a:t> </a:t>
            </a:r>
            <a:r>
              <a:rPr lang="en-US" dirty="0"/>
              <a:t>tuberculosis (27.1</a:t>
            </a:r>
            <a:r>
              <a:rPr lang="en-US" dirty="0" smtClean="0"/>
              <a:t>%) </a:t>
            </a:r>
          </a:p>
          <a:p>
            <a:r>
              <a:rPr lang="en-US" dirty="0" smtClean="0"/>
              <a:t>primary </a:t>
            </a:r>
            <a:r>
              <a:rPr lang="en-US" dirty="0"/>
              <a:t>adrenal lymphoma (PAL) (10</a:t>
            </a:r>
            <a:r>
              <a:rPr lang="en-US" dirty="0" smtClean="0"/>
              <a:t>%)</a:t>
            </a:r>
          </a:p>
          <a:p>
            <a:r>
              <a:rPr lang="en-US" dirty="0" smtClean="0"/>
              <a:t> </a:t>
            </a:r>
            <a:r>
              <a:rPr lang="en-US" dirty="0"/>
              <a:t>metastases (5.7</a:t>
            </a:r>
            <a:r>
              <a:rPr lang="en-US" dirty="0" smtClean="0"/>
              <a:t>%) </a:t>
            </a:r>
          </a:p>
          <a:p>
            <a:r>
              <a:rPr lang="en-US" dirty="0" smtClean="0"/>
              <a:t>non-functioning </a:t>
            </a:r>
            <a:r>
              <a:rPr lang="en-US" dirty="0"/>
              <a:t>adenomas (4.3</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primary bilateral </a:t>
            </a:r>
            <a:r>
              <a:rPr lang="en-US" dirty="0" err="1" smtClean="0"/>
              <a:t>macronodular</a:t>
            </a:r>
            <a:r>
              <a:rPr lang="en-US" dirty="0" smtClean="0"/>
              <a:t> adrenal hyperplasia (4.3%)</a:t>
            </a:r>
          </a:p>
          <a:p>
            <a:r>
              <a:rPr lang="en-US" dirty="0" smtClean="0"/>
              <a:t> and others (8.6%)</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p:cNvPicPr>
            <a:picLocks noGrp="1" noChangeAspect="1" noChangeArrowheads="1"/>
          </p:cNvPicPr>
          <p:nvPr>
            <p:ph sz="quarter" idx="1"/>
          </p:nvPr>
        </p:nvPicPr>
        <p:blipFill>
          <a:blip r:embed="rId2" cstate="print"/>
          <a:srcRect/>
          <a:stretch>
            <a:fillRect/>
          </a:stretch>
        </p:blipFill>
        <p:spPr bwMode="auto">
          <a:xfrm>
            <a:off x="0" y="1511770"/>
            <a:ext cx="9076802" cy="428528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p:cNvPicPr>
            <a:picLocks noGrp="1" noChangeAspect="1" noChangeArrowheads="1"/>
          </p:cNvPicPr>
          <p:nvPr>
            <p:ph sz="quarter" idx="1"/>
          </p:nvPr>
        </p:nvPicPr>
        <p:blipFill>
          <a:blip r:embed="rId2" cstate="print"/>
          <a:srcRect/>
          <a:stretch>
            <a:fillRect/>
          </a:stretch>
        </p:blipFill>
        <p:spPr bwMode="auto">
          <a:xfrm>
            <a:off x="-3982" y="1524000"/>
            <a:ext cx="9147982" cy="425154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The </a:t>
            </a:r>
            <a:r>
              <a:rPr lang="en-US" dirty="0" smtClean="0"/>
              <a:t>diagnosis should </a:t>
            </a:r>
            <a:r>
              <a:rPr lang="en-US" dirty="0"/>
              <a:t>be suspected in any complex </a:t>
            </a:r>
            <a:r>
              <a:rPr lang="en-US" dirty="0">
                <a:solidFill>
                  <a:srgbClr val="00B0F0"/>
                </a:solidFill>
              </a:rPr>
              <a:t>highly stressful illness</a:t>
            </a:r>
            <a:r>
              <a:rPr lang="en-US" dirty="0"/>
              <a:t>, in the </a:t>
            </a:r>
            <a:r>
              <a:rPr lang="en-US" dirty="0">
                <a:solidFill>
                  <a:srgbClr val="00B0F0"/>
                </a:solidFill>
              </a:rPr>
              <a:t>postoperative period, </a:t>
            </a:r>
            <a:r>
              <a:rPr lang="en-US" dirty="0" smtClean="0"/>
              <a:t>or in </a:t>
            </a:r>
            <a:r>
              <a:rPr lang="en-US" dirty="0"/>
              <a:t>the presence of a </a:t>
            </a:r>
            <a:r>
              <a:rPr lang="en-US" dirty="0" err="1">
                <a:solidFill>
                  <a:srgbClr val="00B0F0"/>
                </a:solidFill>
              </a:rPr>
              <a:t>coagulopathy</a:t>
            </a:r>
            <a:r>
              <a:rPr lang="en-US" dirty="0"/>
              <a:t> in conjunction </a:t>
            </a:r>
            <a:r>
              <a:rPr lang="en-US" dirty="0" smtClean="0"/>
              <a:t>with hypotension</a:t>
            </a:r>
            <a:r>
              <a:rPr lang="en-US" dirty="0"/>
              <a:t>, fever, or </a:t>
            </a:r>
            <a:r>
              <a:rPr lang="en-US" dirty="0" smtClean="0"/>
              <a:t>electrolyte disturbances</a:t>
            </a:r>
            <a:r>
              <a:rPr lang="en-US" dirty="0"/>
              <a:t>.</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469</TotalTime>
  <Words>956</Words>
  <Application>Microsoft Office PowerPoint</Application>
  <PresentationFormat>On-screen Show (4:3)</PresentationFormat>
  <Paragraphs>56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Median</vt:lpstr>
      <vt:lpstr>Adrenal hemorrhage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Marjan</dc:creator>
  <cp:lastModifiedBy>Marjan</cp:lastModifiedBy>
  <cp:revision>57</cp:revision>
  <dcterms:created xsi:type="dcterms:W3CDTF">2017-09-01T15:45:58Z</dcterms:created>
  <dcterms:modified xsi:type="dcterms:W3CDTF">2017-09-04T02:05:50Z</dcterms:modified>
</cp:coreProperties>
</file>