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304" r:id="rId4"/>
    <p:sldId id="307" r:id="rId5"/>
    <p:sldId id="303" r:id="rId6"/>
    <p:sldId id="308" r:id="rId7"/>
    <p:sldId id="275" r:id="rId8"/>
    <p:sldId id="272" r:id="rId9"/>
    <p:sldId id="309" r:id="rId10"/>
    <p:sldId id="310" r:id="rId11"/>
    <p:sldId id="312" r:id="rId12"/>
    <p:sldId id="313" r:id="rId13"/>
    <p:sldId id="314" r:id="rId14"/>
    <p:sldId id="315" r:id="rId15"/>
    <p:sldId id="316" r:id="rId16"/>
    <p:sldId id="287" r:id="rId17"/>
    <p:sldId id="317" r:id="rId18"/>
    <p:sldId id="302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50" d="100"/>
          <a:sy n="50" d="100"/>
        </p:scale>
        <p:origin x="-172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style val="17"/>
  <c:chart>
    <c:autoTitleDeleted val="1"/>
    <c:plotArea>
      <c:layout>
        <c:manualLayout>
          <c:layoutTarget val="inner"/>
          <c:xMode val="edge"/>
          <c:yMode val="edge"/>
          <c:x val="0.14089562107745629"/>
          <c:y val="7.8420663990817915E-2"/>
          <c:w val="0.73700256419900312"/>
          <c:h val="0.71201410491918282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گروه روزه دار و فعالیت ورزشی</c:v>
                </c:pt>
              </c:strCache>
            </c:strRef>
          </c:tx>
          <c:errBars>
            <c:errDir val="y"/>
            <c:errBarType val="both"/>
            <c:errValType val="stdErr"/>
          </c:errBars>
          <c:cat>
            <c:strRef>
              <c:f>Sheet1!$A$2:$A$5</c:f>
              <c:strCache>
                <c:ptCount val="4"/>
                <c:pt idx="0">
                  <c:v>مرحله 1</c:v>
                </c:pt>
                <c:pt idx="1">
                  <c:v>مرحله 2</c:v>
                </c:pt>
                <c:pt idx="2">
                  <c:v>مرحله 3</c:v>
                </c:pt>
                <c:pt idx="3">
                  <c:v>مرحله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205.02</c:v>
                </c:pt>
                <c:pt idx="1">
                  <c:v>103.5</c:v>
                </c:pt>
                <c:pt idx="2">
                  <c:v>83.6</c:v>
                </c:pt>
                <c:pt idx="3">
                  <c:v>158.69999999999999</c:v>
                </c:pt>
              </c:numCache>
            </c:numRef>
          </c:val>
        </c:ser>
        <c:marker val="1"/>
        <c:axId val="126360192"/>
        <c:axId val="133101824"/>
      </c:lineChart>
      <c:catAx>
        <c:axId val="126360192"/>
        <c:scaling>
          <c:orientation val="minMax"/>
        </c:scaling>
        <c:axPos val="b"/>
        <c:numFmt formatCode="[$ر.ي.‏-2401]\ #,##0.00_-" sourceLinked="0"/>
        <c:tickLblPos val="nextTo"/>
        <c:txPr>
          <a:bodyPr/>
          <a:lstStyle/>
          <a:p>
            <a:pPr rtl="1">
              <a:defRPr lang="en-US">
                <a:cs typeface="B Nazanin" pitchFamily="2" charset="-78"/>
              </a:defRPr>
            </a:pPr>
            <a:endParaRPr lang="fa-IR"/>
          </a:p>
        </c:txPr>
        <c:crossAx val="133101824"/>
        <c:crosses val="autoZero"/>
        <c:auto val="1"/>
        <c:lblAlgn val="ctr"/>
        <c:lblOffset val="100"/>
        <c:tickMarkSkip val="1"/>
      </c:catAx>
      <c:valAx>
        <c:axId val="133101824"/>
        <c:scaling>
          <c:orientation val="minMax"/>
        </c:scaling>
        <c:axPos val="l"/>
        <c:numFmt formatCode="@" sourceLinked="0"/>
        <c:tickLblPos val="nextTo"/>
        <c:txPr>
          <a:bodyPr/>
          <a:lstStyle/>
          <a:p>
            <a:pPr rtl="1">
              <a:defRPr lang="en-US" u="sng" baseline="0">
                <a:latin typeface="Times New Roman" pitchFamily="18" charset="0"/>
                <a:cs typeface="Times New Roman" pitchFamily="18" charset="0"/>
              </a:defRPr>
            </a:pPr>
            <a:endParaRPr lang="fa-IR"/>
          </a:p>
        </c:txPr>
        <c:crossAx val="12636019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0.57241</cdr:x>
      <cdr:y>0.21344</cdr:y>
    </cdr:from>
    <cdr:to>
      <cdr:x>0.64494</cdr:x>
      <cdr:y>0.29626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7088" y="583884"/>
          <a:ext cx="329046" cy="226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0" baseline="30000">
              <a:latin typeface="Times New Roman" pitchFamily="18" charset="0"/>
              <a:cs typeface="Times New Roman" pitchFamily="18" charset="0"/>
            </a:rPr>
            <a:t>††</a:t>
          </a:r>
          <a:endParaRPr lang="en-US" sz="1400" b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0.39252</cdr:x>
      <cdr:y>0.26415</cdr:y>
    </cdr:from>
    <cdr:to>
      <cdr:x>0.44405</cdr:x>
      <cdr:y>0.34697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24336" y="1008112"/>
          <a:ext cx="397030" cy="316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0" baseline="30000" dirty="0">
              <a:latin typeface="Times New Roman" pitchFamily="18" charset="0"/>
              <a:cs typeface="Times New Roman" pitchFamily="18" charset="0"/>
            </a:rPr>
            <a:t>†</a:t>
          </a:r>
          <a:endParaRPr lang="en-US" sz="1400" b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0.10882</cdr:y>
    </cdr:from>
    <cdr:to>
      <cdr:x>0.07141</cdr:x>
      <cdr:y>0.78657</cdr:y>
    </cdr:to>
    <cdr:sp macro="" textlink="">
      <cdr:nvSpPr>
        <cdr:cNvPr id="6" name="TextBox 1" descr="''''''"/>
        <cdr:cNvSpPr txBox="1"/>
      </cdr:nvSpPr>
      <cdr:spPr>
        <a:xfrm xmlns:a="http://schemas.openxmlformats.org/drawingml/2006/main" rot="16200000">
          <a:off x="-765016" y="1062703"/>
          <a:ext cx="1854032" cy="3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1"/>
          <a:r>
            <a:rPr lang="fa-IR" sz="1100" b="0">
              <a:latin typeface="Times New Roman" pitchFamily="18" charset="0"/>
              <a:cs typeface="B Nazanin" pitchFamily="2" charset="-78"/>
            </a:rPr>
            <a:t>سطوح</a:t>
          </a:r>
          <a:r>
            <a:rPr lang="fa-IR" sz="1100" b="0" baseline="0">
              <a:latin typeface="Times New Roman" pitchFamily="18" charset="0"/>
              <a:cs typeface="B Nazanin" pitchFamily="2" charset="-78"/>
            </a:rPr>
            <a:t> سرمی لیپوکالین 2 (</a:t>
          </a:r>
          <a:r>
            <a:rPr lang="en-US" sz="1100" b="0" baseline="0">
              <a:latin typeface="Times New Roman" pitchFamily="18" charset="0"/>
              <a:cs typeface="B Nazanin" pitchFamily="2" charset="-78"/>
            </a:rPr>
            <a:t>ng/mL</a:t>
          </a:r>
          <a:r>
            <a:rPr lang="fa-IR" sz="1100" b="0" baseline="0">
              <a:latin typeface="Times New Roman" pitchFamily="18" charset="0"/>
              <a:cs typeface="B Nazanin" pitchFamily="2" charset="-78"/>
            </a:rPr>
            <a:t>)</a:t>
          </a:r>
          <a:endParaRPr lang="en-US" sz="1100" b="0">
            <a:latin typeface="Times New Roman" pitchFamily="18" charset="0"/>
            <a:cs typeface="B Nazanin" pitchFamily="2" charset="-7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F8776E-1486-4AFC-B3E5-50FB9076F401}" type="datetimeFigureOut">
              <a:rPr lang="fa-IR" smtClean="0"/>
              <a:pPr/>
              <a:t>1435/02/03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C4ED24-26CE-402F-8508-C4F20B54DB2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4ED24-26CE-402F-8508-C4F20B54DB25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5A5EF-C526-4DFD-A6D6-ABE4B1348D3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55B3-9975-445E-8278-B1C8DBDF948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82945-EFF4-4134-B98A-0CAA27612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FDBF7-A282-4E15-8AFF-AE971361E16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3B0E-A832-4147-8B30-912FC010F21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E1E6-BF5D-4DF6-9800-7F8CDFEC24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FF74F-8F2D-42E1-88D6-E71DF186AA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8E4CF-C6A7-4ABF-9777-4868617934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7D6F7-A8FE-437C-A42C-F42B317F7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5C671-B9B1-4DBC-AA14-9F5A4A48EDA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72B7-AEBC-4F7C-859B-C815D09C7D4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5CA4-0A49-4E1D-8F4C-7C116B7832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DF9DD8-D0F1-4B7C-92CF-2D32666F810F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C:\Users\Novin Pendar\Desktop\PPT\New folder\670_eco_powerpoint\template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403350" y="22764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fa-IR" sz="3200"/>
          </a:p>
        </p:txBody>
      </p:sp>
      <p:pic>
        <p:nvPicPr>
          <p:cNvPr id="1026" name="Picture 2" descr="C:\Users\JMPRO\Desktop\slide1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764704"/>
            <a:ext cx="6896541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ovin Pendar\Desktop\PPT\New folder\2218_chemical_experiment\template_inter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71472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rtl="1"/>
            <a:r>
              <a:rPr lang="fa-IR" sz="2400" b="1" kern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B Jadid" pitchFamily="2" charset="-78"/>
              </a:rPr>
              <a:t>فلوچارت مراحل عملیاتی تحقیق</a:t>
            </a:r>
          </a:p>
        </p:txBody>
      </p:sp>
      <p:grpSp>
        <p:nvGrpSpPr>
          <p:cNvPr id="2" name="Group 76"/>
          <p:cNvGrpSpPr/>
          <p:nvPr/>
        </p:nvGrpSpPr>
        <p:grpSpPr>
          <a:xfrm>
            <a:off x="214300" y="785794"/>
            <a:ext cx="8501104" cy="5786346"/>
            <a:chOff x="-2992479" y="457200"/>
            <a:chExt cx="8501104" cy="5786346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-2992447" y="457200"/>
              <a:ext cx="8501072" cy="720725"/>
              <a:chOff x="-2749" y="2517"/>
              <a:chExt cx="12548" cy="1789"/>
            </a:xfrm>
          </p:grpSpPr>
          <p:sp>
            <p:nvSpPr>
              <p:cNvPr id="36904" name="AutoShape 40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2665" cy="716"/>
              </a:xfrm>
              <a:prstGeom prst="roundRect">
                <a:avLst>
                  <a:gd name="adj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انتخاب آزمودنی‏ها</a:t>
                </a:r>
                <a:endParaRPr kumimoji="0" lang="fa-I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03" name="Oval 39"/>
              <p:cNvSpPr>
                <a:spLocks noChangeArrowheads="1"/>
              </p:cNvSpPr>
              <p:nvPr/>
            </p:nvSpPr>
            <p:spPr bwMode="auto">
              <a:xfrm>
                <a:off x="8608" y="2609"/>
                <a:ext cx="1191" cy="716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1</a:t>
                </a:r>
                <a:endParaRPr kumimoji="0" lang="fa-IR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02" name="AutoShape 38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901" name="AutoShape 37"/>
              <p:cNvSpPr>
                <a:spLocks noChangeArrowheads="1"/>
              </p:cNvSpPr>
              <p:nvPr/>
            </p:nvSpPr>
            <p:spPr bwMode="auto">
              <a:xfrm rot="10800000" flipV="1">
                <a:off x="-2749" y="2820"/>
                <a:ext cx="7791" cy="1241"/>
              </a:xfrm>
              <a:prstGeom prst="wedgeRoundRectCallout">
                <a:avLst>
                  <a:gd name="adj1" fmla="val -55206"/>
                  <a:gd name="adj2" fmla="val -66848"/>
                  <a:gd name="adj3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/>
                <a:r>
                  <a:rPr lang="fa-IR" sz="1400" dirty="0" smtClean="0">
                    <a:solidFill>
                      <a:srgbClr val="000000"/>
                    </a:solidFill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9 مرد چاق 50-40 ساله با نمایه توده بدنی بیش از 30</a:t>
                </a:r>
                <a:endParaRPr kumimoji="0" lang="fa-IR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-2992448" y="1100172"/>
              <a:ext cx="8501073" cy="798478"/>
              <a:chOff x="-2749" y="2324"/>
              <a:chExt cx="12548" cy="1982"/>
            </a:xfrm>
          </p:grpSpPr>
          <p:sp>
            <p:nvSpPr>
              <p:cNvPr id="36899" name="AutoShape 35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2665" cy="716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آگاه‏سازی آزمودنی‏ها</a:t>
                </a:r>
                <a:endParaRPr kumimoji="0" lang="fa-I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98" name="Oval 34"/>
              <p:cNvSpPr>
                <a:spLocks noChangeArrowheads="1"/>
              </p:cNvSpPr>
              <p:nvPr/>
            </p:nvSpPr>
            <p:spPr bwMode="auto">
              <a:xfrm>
                <a:off x="8608" y="2324"/>
                <a:ext cx="1191" cy="804"/>
              </a:xfrm>
              <a:prstGeom prst="ellipse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2</a:t>
                </a:r>
                <a:endParaRPr kumimoji="0" lang="fa-IR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97" name="AutoShape 33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96" name="AutoShape 32"/>
              <p:cNvSpPr>
                <a:spLocks noChangeArrowheads="1"/>
              </p:cNvSpPr>
              <p:nvPr/>
            </p:nvSpPr>
            <p:spPr bwMode="auto">
              <a:xfrm rot="10800000" flipV="1">
                <a:off x="-2749" y="2849"/>
                <a:ext cx="7791" cy="1248"/>
              </a:xfrm>
              <a:prstGeom prst="wedgeRoundRectCallout">
                <a:avLst>
                  <a:gd name="adj1" fmla="val -55131"/>
                  <a:gd name="adj2" fmla="val -73854"/>
                  <a:gd name="adj3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Low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اطلاعات در خصوص نحوه و چگونگی اجرای تحقیق، آزمون‏هایی که از آنها به عمل خواهد آمد و... به آزمودنی‏ها داد شد. </a:t>
                </a:r>
                <a:endPara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-2992479" y="1814451"/>
              <a:ext cx="8501072" cy="804924"/>
              <a:chOff x="-2749" y="2308"/>
              <a:chExt cx="12548" cy="1998"/>
            </a:xfrm>
          </p:grpSpPr>
          <p:sp>
            <p:nvSpPr>
              <p:cNvPr id="36894" name="AutoShape 30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2665" cy="716"/>
              </a:xfrm>
              <a:prstGeom prst="roundRect">
                <a:avLst>
                  <a:gd name="adj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تکمیل پرسشنامه‏های مورد نیاز</a:t>
                </a:r>
                <a:endParaRPr kumimoji="0" lang="fa-I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93" name="Oval 29"/>
              <p:cNvSpPr>
                <a:spLocks noChangeArrowheads="1"/>
              </p:cNvSpPr>
              <p:nvPr/>
            </p:nvSpPr>
            <p:spPr bwMode="auto">
              <a:xfrm>
                <a:off x="8608" y="2308"/>
                <a:ext cx="1191" cy="716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3</a:t>
                </a:r>
                <a:endParaRPr kumimoji="0" lang="fa-I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92" name="AutoShape 28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91" name="AutoShape 27"/>
              <p:cNvSpPr>
                <a:spLocks noChangeArrowheads="1"/>
              </p:cNvSpPr>
              <p:nvPr/>
            </p:nvSpPr>
            <p:spPr bwMode="auto">
              <a:xfrm>
                <a:off x="-2749" y="2789"/>
                <a:ext cx="7897" cy="1292"/>
              </a:xfrm>
              <a:prstGeom prst="wedgeRoundRectCallout">
                <a:avLst>
                  <a:gd name="adj1" fmla="val 54321"/>
                  <a:gd name="adj2" fmla="val -77175"/>
                  <a:gd name="adj3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شامل‏رونوشت‏های رضایت‏نامه، بررسی سلامت عمومی، ارزیابی سلامت (</a:t>
                </a: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HAQ</a:t>
                </a:r>
                <a:r>
                  <a:rPr kumimoji="0" lang="fa-IR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) </a:t>
                </a:r>
                <a:endPara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B Nazanin" pitchFamily="2" charset="-78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-2992448" y="2600441"/>
              <a:ext cx="8501073" cy="739660"/>
              <a:chOff x="-2749" y="2470"/>
              <a:chExt cx="12548" cy="1836"/>
            </a:xfrm>
          </p:grpSpPr>
          <p:sp>
            <p:nvSpPr>
              <p:cNvPr id="36889" name="AutoShape 25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2665" cy="716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200" b="0" i="0" u="none" strike="noStrike" cap="none" normalizeH="0" baseline="0" dirty="0" smtClean="0" bmk="OLE_LINK37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ا</a:t>
                </a:r>
                <a:r>
                  <a:rPr kumimoji="0" lang="fa-IR" sz="1200" b="0" i="0" u="none" strike="noStrike" cap="none" normalizeH="0" baseline="0" dirty="0" smtClean="0" bmk="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ندازه‏گیری ‏متغیرهای ‏وابسته 1</a:t>
                </a:r>
                <a:endParaRPr kumimoji="0" lang="fa-I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auto">
              <a:xfrm>
                <a:off x="8608" y="2470"/>
                <a:ext cx="1191" cy="716"/>
              </a:xfrm>
              <a:prstGeom prst="ellipse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4</a:t>
                </a:r>
                <a:endParaRPr kumimoji="0" lang="fa-I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7" name="AutoShape 23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86" name="AutoShape 22"/>
              <p:cNvSpPr>
                <a:spLocks noChangeArrowheads="1"/>
              </p:cNvSpPr>
              <p:nvPr/>
            </p:nvSpPr>
            <p:spPr bwMode="auto">
              <a:xfrm>
                <a:off x="-2749" y="2817"/>
                <a:ext cx="7705" cy="1249"/>
              </a:xfrm>
              <a:prstGeom prst="wedgeRoundRectCallout">
                <a:avLst>
                  <a:gd name="adj1" fmla="val 57051"/>
                  <a:gd name="adj2" fmla="val -83817"/>
                  <a:gd name="adj3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400" b="0" i="0" u="none" strike="noStrike" cap="none" normalizeH="0" baseline="0" dirty="0" smtClean="0" bmk="OLE_LINK39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پ</a:t>
                </a:r>
                <a:r>
                  <a:rPr kumimoji="0" lang="fa-IR" sz="1400" b="0" i="0" u="none" strike="noStrike" cap="none" normalizeH="0" baseline="0" dirty="0" smtClean="0" bmk="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Nazanin" pitchFamily="2" charset="-78"/>
                  </a:rPr>
                  <a:t>یش آزمون: ترکیب‏بدن، نمونه‏گیری‏خونی</a:t>
                </a:r>
                <a:endPara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-2992448" y="3243412"/>
              <a:ext cx="8501073" cy="817412"/>
              <a:chOff x="-2749" y="2277"/>
              <a:chExt cx="12548" cy="2029"/>
            </a:xfrm>
          </p:grpSpPr>
          <p:sp>
            <p:nvSpPr>
              <p:cNvPr id="36884" name="AutoShape 20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2665" cy="716"/>
              </a:xfrm>
              <a:prstGeom prst="roundRect">
                <a:avLst>
                  <a:gd name="adj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/>
                <a:r>
                  <a:rPr lang="fa-IR" sz="1400" dirty="0" smtClean="0"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 اجرای پروتکل تمرینی 1</a:t>
                </a:r>
                <a:endParaRPr kumimoji="0" lang="fa-I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auto">
              <a:xfrm>
                <a:off x="8608" y="2277"/>
                <a:ext cx="1191" cy="804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5</a:t>
                </a:r>
                <a:endParaRPr kumimoji="0" lang="fa-I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2" name="AutoShape 18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81" name="AutoShape 17"/>
              <p:cNvSpPr>
                <a:spLocks noChangeArrowheads="1"/>
              </p:cNvSpPr>
              <p:nvPr/>
            </p:nvSpPr>
            <p:spPr bwMode="auto">
              <a:xfrm>
                <a:off x="-2749" y="2801"/>
                <a:ext cx="7705" cy="1020"/>
              </a:xfrm>
              <a:prstGeom prst="wedgeRoundRectCallout">
                <a:avLst>
                  <a:gd name="adj1" fmla="val 57401"/>
                  <a:gd name="adj2" fmla="val -80496"/>
                  <a:gd name="adj3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THR 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%50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= HR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 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 + 0.50 (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Max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– 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)</a:t>
                </a:r>
                <a:endPara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-2992448" y="3957691"/>
              <a:ext cx="8501073" cy="823858"/>
              <a:chOff x="-2749" y="2261"/>
              <a:chExt cx="12548" cy="2045"/>
            </a:xfrm>
          </p:grpSpPr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5438" y="2517"/>
                <a:ext cx="3134" cy="716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1"/>
                <a:r>
                  <a:rPr lang="fa-IR" sz="1200" dirty="0" smtClean="0">
                    <a:latin typeface="Calibri" pitchFamily="34" charset="0"/>
                    <a:ea typeface="Times New Roman" pitchFamily="18" charset="0"/>
                    <a:cs typeface="B Nazanin" pitchFamily="2" charset="-78"/>
                  </a:rPr>
                  <a:t>اندازه‎گیری 2+  اجرای پروتکل تمرینی 2</a:t>
                </a:r>
                <a:endParaRPr lang="fa-IR" sz="3200" dirty="0" smtClean="0"/>
              </a:p>
            </p:txBody>
          </p:sp>
          <p:sp>
            <p:nvSpPr>
              <p:cNvPr id="36878" name="Oval 14"/>
              <p:cNvSpPr>
                <a:spLocks noChangeArrowheads="1"/>
              </p:cNvSpPr>
              <p:nvPr/>
            </p:nvSpPr>
            <p:spPr bwMode="auto">
              <a:xfrm>
                <a:off x="8608" y="2261"/>
                <a:ext cx="1191" cy="804"/>
              </a:xfrm>
              <a:prstGeom prst="ellipse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6</a:t>
                </a:r>
                <a:endParaRPr kumimoji="0" lang="fa-I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77" name="AutoShape 13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76" name="AutoShape 12"/>
              <p:cNvSpPr>
                <a:spLocks noChangeArrowheads="1"/>
              </p:cNvSpPr>
              <p:nvPr/>
            </p:nvSpPr>
            <p:spPr bwMode="auto">
              <a:xfrm>
                <a:off x="-2749" y="2786"/>
                <a:ext cx="7705" cy="1248"/>
              </a:xfrm>
              <a:prstGeom prst="wedgeRoundRectCallout">
                <a:avLst>
                  <a:gd name="adj1" fmla="val 57582"/>
                  <a:gd name="adj2" fmla="val -77175"/>
                  <a:gd name="adj3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THR 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%  60 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= HR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 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 + 0.60 (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Max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– 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)</a:t>
                </a:r>
                <a:endPara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-2992448" y="4671970"/>
              <a:ext cx="8501073" cy="830304"/>
              <a:chOff x="-2749" y="2245"/>
              <a:chExt cx="12548" cy="2061"/>
            </a:xfrm>
          </p:grpSpPr>
          <p:sp>
            <p:nvSpPr>
              <p:cNvPr id="36873" name="Oval 9"/>
              <p:cNvSpPr>
                <a:spLocks noChangeArrowheads="1"/>
              </p:cNvSpPr>
              <p:nvPr/>
            </p:nvSpPr>
            <p:spPr bwMode="auto">
              <a:xfrm>
                <a:off x="8608" y="2245"/>
                <a:ext cx="1191" cy="804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7</a:t>
                </a:r>
                <a:endParaRPr kumimoji="0" lang="fa-IR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72" name="AutoShape 8"/>
              <p:cNvSpPr>
                <a:spLocks noChangeArrowheads="1"/>
              </p:cNvSpPr>
              <p:nvPr/>
            </p:nvSpPr>
            <p:spPr bwMode="auto">
              <a:xfrm flipV="1">
                <a:off x="5130" y="3456"/>
                <a:ext cx="3349" cy="850"/>
              </a:xfrm>
              <a:custGeom>
                <a:avLst/>
                <a:gdLst>
                  <a:gd name="G0" fmla="+- 9771 0 0"/>
                  <a:gd name="G1" fmla="+- 10235 0 0"/>
                  <a:gd name="G2" fmla="+- 6175 0 0"/>
                  <a:gd name="G3" fmla="+- 21600 0 9771"/>
                  <a:gd name="G4" fmla="+- 21600 0 10235"/>
                  <a:gd name="G5" fmla="*/ G0 21600 G3"/>
                  <a:gd name="G6" fmla="*/ G1 21600 G3"/>
                  <a:gd name="G7" fmla="*/ G2 G3 21600"/>
                  <a:gd name="G8" fmla="*/ 10800 21600 G3"/>
                  <a:gd name="G9" fmla="*/ G4 21600 G3"/>
                  <a:gd name="G10" fmla="+- 21600 0 G7"/>
                  <a:gd name="G11" fmla="+- G5 0 G8"/>
                  <a:gd name="G12" fmla="+- G6 0 G8"/>
                  <a:gd name="G13" fmla="*/ G12 G7 G11"/>
                  <a:gd name="G14" fmla="+- 21600 0 G13"/>
                  <a:gd name="G15" fmla="+- G0 0 10800"/>
                  <a:gd name="G16" fmla="+- G1 0 10800"/>
                  <a:gd name="G17" fmla="*/ G2 G16 G15"/>
                  <a:gd name="T0" fmla="*/ 10800 w 21600"/>
                  <a:gd name="T1" fmla="*/ 0 h 21600"/>
                  <a:gd name="T2" fmla="*/ 0 w 21600"/>
                  <a:gd name="T3" fmla="*/ 19721 h 21600"/>
                  <a:gd name="T4" fmla="*/ 10800 w 21600"/>
                  <a:gd name="T5" fmla="*/ 20753 h 21600"/>
                  <a:gd name="T6" fmla="*/ 21600 w 21600"/>
                  <a:gd name="T7" fmla="*/ 19721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G13 w 21600"/>
                  <a:gd name="T13" fmla="*/ G6 h 21600"/>
                  <a:gd name="T14" fmla="*/ G14 w 21600"/>
                  <a:gd name="T15" fmla="*/ G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9771" y="6175"/>
                    </a:lnTo>
                    <a:lnTo>
                      <a:pt x="10235" y="6175"/>
                    </a:lnTo>
                    <a:lnTo>
                      <a:pt x="10235" y="18689"/>
                    </a:lnTo>
                    <a:lnTo>
                      <a:pt x="3382" y="18689"/>
                    </a:lnTo>
                    <a:lnTo>
                      <a:pt x="3382" y="17842"/>
                    </a:lnTo>
                    <a:lnTo>
                      <a:pt x="0" y="19721"/>
                    </a:lnTo>
                    <a:lnTo>
                      <a:pt x="3382" y="21600"/>
                    </a:lnTo>
                    <a:lnTo>
                      <a:pt x="3382" y="20753"/>
                    </a:lnTo>
                    <a:lnTo>
                      <a:pt x="18218" y="20753"/>
                    </a:lnTo>
                    <a:lnTo>
                      <a:pt x="18218" y="21600"/>
                    </a:lnTo>
                    <a:lnTo>
                      <a:pt x="21600" y="19721"/>
                    </a:lnTo>
                    <a:lnTo>
                      <a:pt x="18218" y="17842"/>
                    </a:lnTo>
                    <a:lnTo>
                      <a:pt x="18218" y="18689"/>
                    </a:lnTo>
                    <a:lnTo>
                      <a:pt x="11365" y="18689"/>
                    </a:lnTo>
                    <a:lnTo>
                      <a:pt x="11365" y="6175"/>
                    </a:lnTo>
                    <a:lnTo>
                      <a:pt x="11829" y="6175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 sz="2800"/>
              </a:p>
            </p:txBody>
          </p:sp>
          <p:sp>
            <p:nvSpPr>
              <p:cNvPr id="36871" name="AutoShape 7"/>
              <p:cNvSpPr>
                <a:spLocks noChangeArrowheads="1"/>
              </p:cNvSpPr>
              <p:nvPr/>
            </p:nvSpPr>
            <p:spPr bwMode="auto">
              <a:xfrm>
                <a:off x="-2749" y="2892"/>
                <a:ext cx="7729" cy="1304"/>
              </a:xfrm>
              <a:prstGeom prst="wedgeRoundRectCallout">
                <a:avLst>
                  <a:gd name="adj1" fmla="val 57361"/>
                  <a:gd name="adj2" fmla="val -83553"/>
                  <a:gd name="adj3" fmla="val 16667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THR 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%  70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 = HR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 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 + 0.60 (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Max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– 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)</a:t>
                </a:r>
                <a:endParaRPr lang="fa-IR" sz="1400" dirty="0" smtClean="0"/>
              </a:p>
            </p:txBody>
          </p:sp>
        </p:grpSp>
        <p:grpSp>
          <p:nvGrpSpPr>
            <p:cNvPr id="11" name="Group 1"/>
            <p:cNvGrpSpPr>
              <a:grpSpLocks/>
            </p:cNvGrpSpPr>
            <p:nvPr/>
          </p:nvGrpSpPr>
          <p:grpSpPr bwMode="auto">
            <a:xfrm>
              <a:off x="-2992448" y="5419688"/>
              <a:ext cx="8501073" cy="823858"/>
              <a:chOff x="-2749" y="2312"/>
              <a:chExt cx="12548" cy="2045"/>
            </a:xfrm>
          </p:grpSpPr>
          <p:sp>
            <p:nvSpPr>
              <p:cNvPr id="36868" name="Oval 4"/>
              <p:cNvSpPr>
                <a:spLocks noChangeArrowheads="1"/>
              </p:cNvSpPr>
              <p:nvPr/>
            </p:nvSpPr>
            <p:spPr bwMode="auto">
              <a:xfrm>
                <a:off x="8608" y="2312"/>
                <a:ext cx="1191" cy="804"/>
              </a:xfrm>
              <a:prstGeom prst="ellipse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B Titr" pitchFamily="2" charset="-78"/>
                  </a:rPr>
                  <a:t>مرحله 8</a:t>
                </a:r>
                <a:endParaRPr kumimoji="0" lang="fa-I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66" name="AutoShape 2"/>
              <p:cNvSpPr>
                <a:spLocks noChangeArrowheads="1"/>
              </p:cNvSpPr>
              <p:nvPr/>
            </p:nvSpPr>
            <p:spPr bwMode="auto">
              <a:xfrm>
                <a:off x="-2749" y="3117"/>
                <a:ext cx="7729" cy="1240"/>
              </a:xfrm>
              <a:prstGeom prst="wedgeRoundRectCallout">
                <a:avLst>
                  <a:gd name="adj1" fmla="val 56144"/>
                  <a:gd name="adj2" fmla="val -97376"/>
                  <a:gd name="adj3" fmla="val 16667"/>
                </a:avLst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THR 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%  77 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= HR</a:t>
                </a:r>
                <a:r>
                  <a:rPr lang="en-US" sz="1400" baseline="-25000" dirty="0" smtClean="0">
                    <a:latin typeface="Times New Roman"/>
                    <a:ea typeface="Calibri"/>
                    <a:cs typeface="B Nazanin"/>
                  </a:rPr>
                  <a:t> 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 + 0.60 (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Max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– </a:t>
                </a:r>
                <a:r>
                  <a:rPr lang="en-US" sz="1400" dirty="0" err="1" smtClean="0">
                    <a:latin typeface="Times New Roman"/>
                    <a:ea typeface="Calibri"/>
                    <a:cs typeface="B Nazanin"/>
                  </a:rPr>
                  <a:t>HR</a:t>
                </a:r>
                <a:r>
                  <a:rPr lang="en-US" sz="1400" baseline="-25000" dirty="0" err="1" smtClean="0">
                    <a:latin typeface="Times New Roman"/>
                    <a:ea typeface="Calibri"/>
                    <a:cs typeface="B Nazanin"/>
                  </a:rPr>
                  <a:t>Rest</a:t>
                </a:r>
                <a:r>
                  <a:rPr lang="en-US" sz="1400" dirty="0" smtClean="0">
                    <a:latin typeface="Times New Roman"/>
                    <a:ea typeface="Calibri"/>
                    <a:cs typeface="B Nazanin"/>
                  </a:rPr>
                  <a:t>)</a:t>
                </a:r>
                <a:endParaRPr lang="fa-IR" sz="1400" dirty="0" smtClean="0"/>
              </a:p>
            </p:txBody>
          </p:sp>
        </p:grpSp>
      </p:grpSp>
      <p:sp>
        <p:nvSpPr>
          <p:cNvPr id="3692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0" y="117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0" y="189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0" y="334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0" y="406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36966" name="Rectangle 102"/>
          <p:cNvSpPr>
            <a:spLocks noChangeArrowheads="1"/>
          </p:cNvSpPr>
          <p:nvPr/>
        </p:nvSpPr>
        <p:spPr bwMode="auto">
          <a:xfrm>
            <a:off x="0" y="550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53" name="Rectangle 52"/>
          <p:cNvSpPr/>
          <p:nvPr/>
        </p:nvSpPr>
        <p:spPr>
          <a:xfrm>
            <a:off x="601023" y="142852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5796136" y="5085184"/>
            <a:ext cx="2123474" cy="28845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fa-IR" sz="1200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اندازه‎گیری 3+  اجرای پروتکل تمرینی 3</a:t>
            </a:r>
            <a:endParaRPr lang="fa-IR" sz="3200" dirty="0" smtClean="0"/>
          </a:p>
        </p:txBody>
      </p:sp>
      <p:sp>
        <p:nvSpPr>
          <p:cNvPr id="57" name="Rectangle 56"/>
          <p:cNvSpPr/>
          <p:nvPr/>
        </p:nvSpPr>
        <p:spPr bwMode="auto">
          <a:xfrm>
            <a:off x="4716016" y="4149080"/>
            <a:ext cx="2448272" cy="1224136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400" dirty="0" smtClean="0">
                <a:cs typeface="B Nazanin" pitchFamily="2" charset="-78"/>
              </a:rPr>
              <a:t>27 جلسه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400" dirty="0" smtClean="0">
                <a:cs typeface="B Nazanin" pitchFamily="2" charset="-78"/>
              </a:rPr>
              <a:t>فاصله میان مراحل یک هفته و 3 روز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400" dirty="0" smtClean="0">
              <a:cs typeface="B Nazanin" pitchFamily="2" charset="-78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5724128" y="5948861"/>
            <a:ext cx="2123474" cy="28845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fa-IR" sz="1200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اندازه‎گیری4+  اجرای پروتکل تمرینی 4</a:t>
            </a:r>
            <a:endParaRPr lang="fa-IR" sz="3200" dirty="0" smtClean="0"/>
          </a:p>
        </p:txBody>
      </p:sp>
      <p:sp>
        <p:nvSpPr>
          <p:cNvPr id="56" name="Left Brace 55"/>
          <p:cNvSpPr/>
          <p:nvPr/>
        </p:nvSpPr>
        <p:spPr bwMode="auto">
          <a:xfrm rot="10800000" flipH="1">
            <a:off x="7236297" y="3356992"/>
            <a:ext cx="648071" cy="2736304"/>
          </a:xfrm>
          <a:prstGeom prst="leftBrace">
            <a:avLst>
              <a:gd name="adj1" fmla="val 69694"/>
              <a:gd name="adj2" fmla="val 50576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یافته‎های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-396552" y="1916832"/>
          <a:ext cx="9937103" cy="5686121"/>
        </p:xfrm>
        <a:graphic>
          <a:graphicData uri="http://schemas.openxmlformats.org/presentationml/2006/ole">
            <p:oleObj spid="_x0000_s31746" name="Document" r:id="rId3" imgW="6242088" imgH="3581828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56566" y="404664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یافته‎های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-396552" y="1273998"/>
          <a:ext cx="9756000" cy="6475482"/>
        </p:xfrm>
        <a:graphic>
          <a:graphicData uri="http://schemas.openxmlformats.org/presentationml/2006/ole">
            <p:oleObj spid="_x0000_s32769" name="Document" r:id="rId3" imgW="6242088" imgH="4811518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856565" y="404664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یافته‎های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-609600" y="1847850"/>
          <a:ext cx="10382250" cy="4605486"/>
        </p:xfrm>
        <a:graphic>
          <a:graphicData uri="http://schemas.openxmlformats.org/presentationml/2006/ole">
            <p:oleObj spid="_x0000_s33793" name="Document" r:id="rId3" imgW="6242088" imgH="2493209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40542" y="260648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یافته‎های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700808"/>
          <a:ext cx="77048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40541" y="260648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یافته‎های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-756592" y="1844824"/>
          <a:ext cx="10585176" cy="3744416"/>
        </p:xfrm>
        <a:graphic>
          <a:graphicData uri="http://schemas.openxmlformats.org/presentationml/2006/ole">
            <p:oleObj spid="_x0000_s34817" name="Document" r:id="rId3" imgW="6242088" imgH="1927126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784557" y="404664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82660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بحث و نتیجه‏گیری ...</a:t>
            </a:r>
            <a:endParaRPr lang="fa-IR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56" cy="4697427"/>
          </a:xfrm>
        </p:spPr>
        <p:txBody>
          <a:bodyPr/>
          <a:lstStyle/>
          <a:p>
            <a:pPr algn="justLow"/>
            <a:endParaRPr lang="fa-IR" sz="1800" dirty="0" smtClean="0">
              <a:latin typeface="Times New Roman" pitchFamily="18" charset="0"/>
              <a:cs typeface="B Titr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1800" dirty="0" smtClean="0">
                <a:latin typeface="Times New Roman" pitchFamily="18" charset="0"/>
                <a:cs typeface="B Titr" pitchFamily="2" charset="-78"/>
              </a:rPr>
              <a:t>از آنجایی که</a:t>
            </a:r>
            <a:r>
              <a:rPr lang="en-US" sz="1800" dirty="0" smtClean="0">
                <a:latin typeface="Times New Roman" pitchFamily="18" charset="0"/>
                <a:cs typeface="B Titr" pitchFamily="2" charset="-78"/>
              </a:rPr>
              <a:t>LCN2 </a:t>
            </a:r>
            <a:r>
              <a:rPr lang="fa-IR" sz="1800" dirty="0" smtClean="0">
                <a:latin typeface="Times New Roman" pitchFamily="18" charset="0"/>
                <a:cs typeface="B Titr" pitchFamily="2" charset="-78"/>
              </a:rPr>
              <a:t> بالقوه یک سایتوکاین التهابی در نظر گرفته می شود، سطوح بالای این بیومارکر به همراه افزایش ثانویه در سطوح </a:t>
            </a:r>
            <a:r>
              <a:rPr lang="en-US" sz="1800" dirty="0" smtClean="0">
                <a:latin typeface="Times New Roman" pitchFamily="18" charset="0"/>
                <a:cs typeface="B Titr" pitchFamily="2" charset="-78"/>
              </a:rPr>
              <a:t>IL-1</a:t>
            </a:r>
            <a:r>
              <a:rPr lang="el-GR" sz="1800" dirty="0" smtClean="0">
                <a:latin typeface="Times New Roman" pitchFamily="18" charset="0"/>
                <a:cs typeface="B Titr" pitchFamily="2" charset="-78"/>
              </a:rPr>
              <a:t>β</a:t>
            </a:r>
            <a:r>
              <a:rPr lang="fa-IR" sz="1800" dirty="0" smtClean="0">
                <a:latin typeface="Times New Roman" pitchFamily="18" charset="0"/>
                <a:cs typeface="B Titr" pitchFamily="2" charset="-78"/>
              </a:rPr>
              <a:t>و </a:t>
            </a:r>
            <a:r>
              <a:rPr lang="en-US" sz="1800" dirty="0" smtClean="0">
                <a:latin typeface="Times New Roman" pitchFamily="18" charset="0"/>
                <a:cs typeface="B Titr" pitchFamily="2" charset="-78"/>
              </a:rPr>
              <a:t>TNF-</a:t>
            </a:r>
            <a:r>
              <a:rPr lang="el-GR" sz="1800" dirty="0" smtClean="0">
                <a:latin typeface="Times New Roman" pitchFamily="18" charset="0"/>
                <a:cs typeface="B Titr" pitchFamily="2" charset="-78"/>
              </a:rPr>
              <a:t>α </a:t>
            </a:r>
            <a:r>
              <a:rPr lang="fa-IR" sz="1800" dirty="0" smtClean="0">
                <a:latin typeface="Times New Roman" pitchFamily="18" charset="0"/>
                <a:cs typeface="B Titr" pitchFamily="2" charset="-78"/>
              </a:rPr>
              <a:t> از عملکرد مطلوب انسولین بر روی غشاء سلول‏ها کاسته و منجر به بروز مقاومت انسولینی و دیابت نوع 2 می گردد.</a:t>
            </a:r>
          </a:p>
          <a:p>
            <a:pPr algn="justLow"/>
            <a:endParaRPr lang="fa-IR" sz="1800" dirty="0" smtClean="0">
              <a:latin typeface="Times New Roman" pitchFamily="18" charset="0"/>
              <a:cs typeface="B Titr" pitchFamily="2" charset="-78"/>
            </a:endParaRPr>
          </a:p>
          <a:p>
            <a:pPr algn="justLow"/>
            <a:endParaRPr lang="fa-IR" sz="1200" dirty="0">
              <a:latin typeface="Times New Roman" pitchFamily="18" charset="0"/>
              <a:cs typeface="B Titr" pitchFamily="2" charset="-78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85720" y="3786190"/>
            <a:ext cx="8572560" cy="2500330"/>
            <a:chOff x="285720" y="3786190"/>
            <a:chExt cx="8572560" cy="2500330"/>
          </a:xfrm>
        </p:grpSpPr>
        <p:sp>
          <p:nvSpPr>
            <p:cNvPr id="6" name="Rectangle 5"/>
            <p:cNvSpPr/>
            <p:nvPr/>
          </p:nvSpPr>
          <p:spPr bwMode="auto">
            <a:xfrm>
              <a:off x="7215206" y="4500570"/>
              <a:ext cx="1643074" cy="642942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B Titr" pitchFamily="2" charset="-78"/>
                </a:rPr>
                <a:t>نتایج</a:t>
              </a:r>
              <a:r>
                <a:rPr kumimoji="0" lang="fa-IR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B Titr" pitchFamily="2" charset="-78"/>
                </a:rPr>
                <a:t> تحقیق با یافته‏های</a:t>
              </a:r>
              <a:endPara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Titr" pitchFamily="2" charset="-78"/>
              </a:endParaRPr>
            </a:p>
          </p:txBody>
        </p:sp>
        <p:sp>
          <p:nvSpPr>
            <p:cNvPr id="7" name="Right Brace 6"/>
            <p:cNvSpPr/>
            <p:nvPr/>
          </p:nvSpPr>
          <p:spPr bwMode="auto">
            <a:xfrm>
              <a:off x="6715140" y="4000504"/>
              <a:ext cx="428628" cy="1857388"/>
            </a:xfrm>
            <a:prstGeom prst="rightBrace">
              <a:avLst>
                <a:gd name="adj1" fmla="val 79292"/>
                <a:gd name="adj2" fmla="val 4853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00628" y="3786190"/>
              <a:ext cx="1643074" cy="928694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طالبی و همکاران (2012)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000628" y="5500702"/>
              <a:ext cx="1643074" cy="785818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نتایج چاویی کا و همکاران (2009)</a:t>
              </a:r>
            </a:p>
            <a:p>
              <a:pPr algn="ctr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دمیرچی و همکاران (2011)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928926" y="3786190"/>
              <a:ext cx="1643074" cy="785818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همخوانی دارد.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928926" y="5500702"/>
              <a:ext cx="1643074" cy="785818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مغایرت دارد.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3844357"/>
              <a:ext cx="42511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a-IR" sz="32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=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5572140"/>
              <a:ext cx="42511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a-IR" sz="32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=</a:t>
              </a:r>
              <a:endParaRPr lang="en-US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Right Brace 15"/>
            <p:cNvSpPr/>
            <p:nvPr/>
          </p:nvSpPr>
          <p:spPr bwMode="auto">
            <a:xfrm rot="10800000">
              <a:off x="2428861" y="4071942"/>
              <a:ext cx="428628" cy="1857388"/>
            </a:xfrm>
            <a:prstGeom prst="rightBrace">
              <a:avLst>
                <a:gd name="adj1" fmla="val 79292"/>
                <a:gd name="adj2" fmla="val 4853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5720" y="3929066"/>
              <a:ext cx="2071702" cy="2214578"/>
            </a:xfrm>
            <a:prstGeom prst="rect">
              <a:avLst/>
            </a:prstGeom>
            <a:solidFill>
              <a:srgbClr val="FFFF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1" anchor="ctr" anchorCtr="0" compatLnSpc="1">
              <a:prstTxWarp prst="textNoShape">
                <a:avLst/>
              </a:prstTxWarp>
            </a:bodyPr>
            <a:lstStyle/>
            <a:p>
              <a:pPr algn="justLow" rtl="1"/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دلایل عدم ناهمخوانی:</a:t>
              </a:r>
            </a:p>
            <a:p>
              <a:pPr algn="justLow" rtl="1"/>
              <a:endParaRPr lang="fa-IR" sz="1400" dirty="0" smtClean="0">
                <a:solidFill>
                  <a:schemeClr val="tx1"/>
                </a:solidFill>
                <a:cs typeface="B Titr" pitchFamily="2" charset="-78"/>
              </a:endParaRPr>
            </a:p>
            <a:p>
              <a:pPr algn="justLow" rtl="1">
                <a:buFontTx/>
                <a:buChar char="-"/>
              </a:pPr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مکفی نبودن شدت فعالیت</a:t>
              </a:r>
            </a:p>
            <a:p>
              <a:pPr algn="justLow" rtl="1">
                <a:buFontTx/>
                <a:buChar char="-"/>
              </a:pPr>
              <a:r>
                <a:rPr lang="fa-IR" sz="1400" dirty="0" smtClean="0">
                  <a:solidFill>
                    <a:schemeClr val="tx1"/>
                  </a:solidFill>
                  <a:cs typeface="B Titr" pitchFamily="2" charset="-78"/>
                </a:rPr>
                <a:t>عدم کاهش وزن آزمودنی‎ها</a:t>
              </a:r>
            </a:p>
            <a:p>
              <a:pPr algn="justLow" rtl="1">
                <a:buFontTx/>
                <a:buChar char="-"/>
              </a:pPr>
              <a:endParaRPr lang="fa-IR" sz="1400" dirty="0" smtClean="0">
                <a:solidFill>
                  <a:schemeClr val="tx1"/>
                </a:solidFill>
                <a:cs typeface="B Titr" pitchFamily="2" charset="-78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1023" y="285728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بحث و نتیجه‏گیری ...</a:t>
            </a:r>
            <a:endParaRPr lang="fa-IR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fa-IR" sz="2800" dirty="0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786182" y="1428736"/>
            <a:ext cx="1428760" cy="128588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Titr" pitchFamily="2" charset="-78"/>
              </a:rPr>
              <a:t>لیپوکالین -2 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786182" y="3286124"/>
            <a:ext cx="1428760" cy="128588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Titr" pitchFamily="2" charset="-78"/>
              </a:rPr>
              <a:t>چاقی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39552" y="4357694"/>
            <a:ext cx="1843138" cy="1447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>پروفایل لیپیدی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86578" y="4357694"/>
            <a:ext cx="1817870" cy="1447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16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>هایپرانسولینمی</a:t>
            </a:r>
            <a:endParaRPr lang="fa-IR" sz="1600" dirty="0" smtClean="0">
              <a:solidFill>
                <a:schemeClr val="tx1"/>
              </a:solidFill>
              <a:latin typeface="Times New Roman" pitchFamily="18" charset="0"/>
              <a:cs typeface="B Titr" pitchFamily="2" charset="-78"/>
            </a:endParaRPr>
          </a:p>
          <a:p>
            <a:pPr algn="ctr" rtl="1"/>
            <a:r>
              <a:rPr lang="fa-IR" sz="16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>هایپرگلایسمی</a:t>
            </a:r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 bwMode="auto">
          <a:xfrm rot="10800000" flipV="1">
            <a:off x="2285984" y="3929066"/>
            <a:ext cx="1500198" cy="8572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 bwMode="auto">
          <a:xfrm flipH="1">
            <a:off x="1461121" y="2071678"/>
            <a:ext cx="2325061" cy="2286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7" idx="6"/>
            <a:endCxn id="9" idx="1"/>
          </p:cNvCxnSpPr>
          <p:nvPr/>
        </p:nvCxnSpPr>
        <p:spPr bwMode="auto">
          <a:xfrm>
            <a:off x="5214942" y="3929066"/>
            <a:ext cx="1837857" cy="64062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5148064" y="2348880"/>
            <a:ext cx="2592288" cy="19442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601023" y="285728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283968" y="4725144"/>
            <a:ext cx="360040" cy="864096"/>
          </a:xfrm>
          <a:prstGeom prst="downArrow">
            <a:avLst>
              <a:gd name="adj1" fmla="val 52319"/>
              <a:gd name="adj2" fmla="val 5463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8460432" y="3861048"/>
            <a:ext cx="360040" cy="864096"/>
          </a:xfrm>
          <a:prstGeom prst="downArrow">
            <a:avLst>
              <a:gd name="adj1" fmla="val 52319"/>
              <a:gd name="adj2" fmla="val 5463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51520" y="3645024"/>
            <a:ext cx="360040" cy="864096"/>
          </a:xfrm>
          <a:prstGeom prst="downArrow">
            <a:avLst>
              <a:gd name="adj1" fmla="val 52319"/>
              <a:gd name="adj2" fmla="val 5463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131840" y="1340768"/>
            <a:ext cx="360040" cy="864096"/>
          </a:xfrm>
          <a:prstGeom prst="downArrow">
            <a:avLst>
              <a:gd name="adj1" fmla="val 52319"/>
              <a:gd name="adj2" fmla="val 5463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580112" y="1340768"/>
            <a:ext cx="360040" cy="864096"/>
          </a:xfrm>
          <a:prstGeom prst="downArrow">
            <a:avLst>
              <a:gd name="adj1" fmla="val 52319"/>
              <a:gd name="adj2" fmla="val 5463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1A5C4-7ED7-45B8-ABBD-FA084B3AEC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D:\my documents\flower\red-rose-flower-stock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659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85688" y="1428736"/>
            <a:ext cx="8858312" cy="135732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Edwardian Script ITC" pitchFamily="66" charset="0"/>
                <a:ea typeface="+mj-ea"/>
                <a:cs typeface="+mj-cs"/>
              </a:rPr>
              <a:t>Thanks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2" descr="C:\Users\Novin Pendar\Desktop\PPT\New folder\670_eco_powerpoint\template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2400" dirty="0" smtClean="0">
                <a:latin typeface="Times New Roman" pitchFamily="18" charset="0"/>
                <a:cs typeface="B Titr" pitchFamily="2" charset="-78"/>
              </a:rPr>
              <a:t>اثر فعالیت ورزشی هوازی منظم بر شاخص‎های لیپوکالین-2 (</a:t>
            </a:r>
            <a:r>
              <a:rPr lang="en-US" sz="2400" dirty="0" smtClean="0">
                <a:latin typeface="Times New Roman" pitchFamily="18" charset="0"/>
                <a:cs typeface="B Titr" pitchFamily="2" charset="-78"/>
              </a:rPr>
              <a:t>LCN2</a:t>
            </a:r>
            <a:r>
              <a:rPr lang="fa-IR" sz="2400" dirty="0" smtClean="0">
                <a:latin typeface="Times New Roman" pitchFamily="18" charset="0"/>
                <a:cs typeface="B Titr" pitchFamily="2" charset="-78"/>
              </a:rPr>
              <a:t>)</a:t>
            </a:r>
            <a:r>
              <a:rPr lang="en-US" sz="2400" dirty="0" smtClean="0">
                <a:latin typeface="Times New Roman" pitchFamily="18" charset="0"/>
                <a:cs typeface="B Titr" pitchFamily="2" charset="-78"/>
              </a:rPr>
              <a:t>، </a:t>
            </a:r>
            <a:r>
              <a:rPr lang="fa-IR" sz="2400" dirty="0" smtClean="0">
                <a:latin typeface="Times New Roman" pitchFamily="18" charset="0"/>
                <a:cs typeface="B Titr" pitchFamily="2" charset="-78"/>
              </a:rPr>
              <a:t>پروفایل لیپیدی و مقاومت انسولینی مردان </a:t>
            </a:r>
            <a:r>
              <a:rPr lang="fa-IR" sz="2400" smtClean="0">
                <a:latin typeface="Times New Roman" pitchFamily="18" charset="0"/>
                <a:cs typeface="B Titr" pitchFamily="2" charset="-78"/>
              </a:rPr>
              <a:t>چاق غیرفعال</a:t>
            </a:r>
            <a:endParaRPr lang="fa-IR" sz="2400" dirty="0" smtClean="0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fa-IR" sz="2800" b="1" dirty="0" smtClean="0">
                <a:cs typeface="B Zar" pitchFamily="2" charset="-78"/>
              </a:rPr>
              <a:t>دکتر  ناهید بیژه</a:t>
            </a:r>
          </a:p>
          <a:p>
            <a:pPr algn="ctr" rtl="1">
              <a:buNone/>
            </a:pPr>
            <a:r>
              <a:rPr lang="fa-IR" sz="2000" dirty="0" smtClean="0">
                <a:cs typeface="B Zar" pitchFamily="2" charset="-78"/>
              </a:rPr>
              <a:t>دانشیار دانشکده تربیت بدنی و علوم ورزشی دانشگاه فردوسی مشهد</a:t>
            </a:r>
          </a:p>
          <a:p>
            <a:pPr algn="ctr" rtl="1">
              <a:buNone/>
            </a:pPr>
            <a:endParaRPr lang="fa-IR" sz="1400" dirty="0" smtClean="0">
              <a:cs typeface="B Zar" pitchFamily="2" charset="-78"/>
            </a:endParaRPr>
          </a:p>
          <a:p>
            <a:pPr algn="ctr" rtl="1">
              <a:buNone/>
            </a:pPr>
            <a:r>
              <a:rPr lang="fa-IR" sz="2800" b="1" u="sng" dirty="0" smtClean="0">
                <a:cs typeface="B Zar" pitchFamily="2" charset="-78"/>
              </a:rPr>
              <a:t>صادق عباسیان</a:t>
            </a:r>
          </a:p>
          <a:p>
            <a:pPr algn="ctr">
              <a:buNone/>
            </a:pPr>
            <a:r>
              <a:rPr lang="fa-IR" sz="2000" dirty="0" smtClean="0">
                <a:cs typeface="B Zar" pitchFamily="2" charset="-78"/>
              </a:rPr>
              <a:t>دانشجوی دکتری، دانشکده تربیت بدنی و علوم ورزشی، دانشگاه تهران</a:t>
            </a:r>
            <a:endParaRPr lang="es-ES" sz="20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بیان مسئله 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algn="just"/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چاقی عمدتاً مشکل جوامع غربی به شمار می‌رود ولی در چند سال گذشته این معضل به سراسر کشورهای جهان سرایت کرده است. </a:t>
            </a:r>
          </a:p>
          <a:p>
            <a:pPr algn="just"/>
            <a:endParaRPr lang="fa-IR" sz="1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به طوری که در سال 2000 چاقی به آن حد افزایش یافت که سازمان بهداشت جهانی (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WHO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) آن را به عنوان بزرگترین تهدید کننده سلامتی جوامع غربی معرفی کرد. </a:t>
            </a:r>
          </a:p>
          <a:p>
            <a:pPr algn="just"/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به علاوه، در سرتاسر اروپا تعداد موارد مرگ و میر نسبت داده شده به چاقی بیش از 300 هزار مورد در سال برآورد می‌شود که تقریباً برابر با یک تن به ازای هر 13 مرگ ثبت شده است. 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285728"/>
            <a:ext cx="588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بیان مسئله 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 سال 1980 فقط حدود 20 درصد مردم انگلستان دچار اضافه وزن بودند و در سال 2000  اين آمار به حدود 45 درصد افزايش يافته است.</a:t>
            </a:r>
          </a:p>
          <a:p>
            <a:pPr algn="just"/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 مورد ایالات متحده برآوردها حاکی از آن است که در سال 2003 حدود 31 درصد مردم آمریکا چاق (30&lt;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BMI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) هستند. بنابراین به روشنی مشاهده می‌شود که چاقی در جوامع در حال افزایش است. 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588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 descr="C:\Users\JMPRO\Desktop\nri2921-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44" y="-27384"/>
            <a:ext cx="9042380" cy="6834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بیان مسئله 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یان و همکاران (2007) </a:t>
            </a:r>
          </a:p>
          <a:p>
            <a:pPr algn="just"/>
            <a:endParaRPr lang="fa-IR" sz="1800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پروتئین های خانواده لیپوکالین به عنوان مارکرهای جدید التهابی اثرگذار بر مسیر متابولیسم انسولین معرفی شده‏اند.</a:t>
            </a:r>
          </a:p>
          <a:p>
            <a:pPr algn="just"/>
            <a:endParaRPr lang="fa-IR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پروتئین متصل به اسید چرب ادیپوسیت (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AFABP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)، </a:t>
            </a: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پروتئین متصل به رتینول (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RBP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) و </a:t>
            </a: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لیپوکالین-2 (2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LCN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)،</a:t>
            </a:r>
            <a:endParaRPr lang="fa-IR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588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بیان مسئله ...</a:t>
            </a:r>
            <a:endParaRPr lang="fa-IR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fa-IR" sz="2800" dirty="0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786182" y="1428736"/>
            <a:ext cx="1428760" cy="128588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Titr" pitchFamily="2" charset="-78"/>
              </a:rPr>
              <a:t>لیپوکالین -2 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786182" y="3286124"/>
            <a:ext cx="1428760" cy="128588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Titr" pitchFamily="2" charset="-78"/>
              </a:rPr>
              <a:t>چاقی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39552" y="4357694"/>
            <a:ext cx="1843138" cy="1447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B Titr" pitchFamily="2" charset="-78"/>
              </a:rPr>
              <a:t>هایپرگلایسمی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786578" y="4357694"/>
            <a:ext cx="1817870" cy="1447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16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>هایپرانسولینمی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 bwMode="auto">
          <a:xfrm rot="10800000" flipV="1">
            <a:off x="2285984" y="3929066"/>
            <a:ext cx="1500198" cy="8572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 bwMode="auto">
          <a:xfrm flipH="1">
            <a:off x="1461121" y="2071678"/>
            <a:ext cx="2325061" cy="2286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7" idx="6"/>
            <a:endCxn id="9" idx="1"/>
          </p:cNvCxnSpPr>
          <p:nvPr/>
        </p:nvCxnSpPr>
        <p:spPr bwMode="auto">
          <a:xfrm>
            <a:off x="5214942" y="3929066"/>
            <a:ext cx="1837857" cy="64062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6"/>
          </p:cNvCxnSpPr>
          <p:nvPr/>
        </p:nvCxnSpPr>
        <p:spPr bwMode="auto">
          <a:xfrm>
            <a:off x="5214942" y="2071678"/>
            <a:ext cx="2143140" cy="2286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500034" y="285728"/>
            <a:ext cx="588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بیان مسئله ...</a:t>
            </a:r>
            <a:endParaRPr lang="fa-IR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71389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endParaRPr lang="fa-IR" sz="2000" dirty="0" smtClean="0">
              <a:latin typeface="Times New Roman" pitchFamily="18" charset="0"/>
              <a:cs typeface="B Titr" pitchFamily="2" charset="-78"/>
            </a:endParaRPr>
          </a:p>
          <a:p>
            <a:pPr algn="just">
              <a:lnSpc>
                <a:spcPct val="200000"/>
              </a:lnSpc>
            </a:pPr>
            <a:endParaRPr lang="fa-IR" sz="2000" dirty="0" smtClean="0"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52510" y="2828619"/>
            <a:ext cx="1428760" cy="12858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fa-IR" sz="1200" dirty="0" smtClean="0">
              <a:cs typeface="B Titr" pitchFamily="2" charset="-78"/>
            </a:endParaRPr>
          </a:p>
          <a:p>
            <a:pPr algn="ctr" rtl="1"/>
            <a:r>
              <a:rPr lang="fa-IR" dirty="0" smtClean="0">
                <a:cs typeface="B Titr" pitchFamily="2" charset="-78"/>
              </a:rPr>
              <a:t>فعالیت ورزشی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539552" y="2399991"/>
            <a:ext cx="2592288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a-IR" sz="1600" dirty="0" smtClean="0">
                <a:latin typeface="Times New Roman" pitchFamily="18" charset="0"/>
                <a:cs typeface="B Titr" pitchFamily="2" charset="-78"/>
              </a:rPr>
              <a:t>هایپرگلایسمی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5724128" y="2399991"/>
            <a:ext cx="2593344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fa-IR" sz="1600" dirty="0" smtClean="0">
                <a:latin typeface="Times New Roman" pitchFamily="18" charset="0"/>
                <a:cs typeface="B Titr" pitchFamily="2" charset="-78"/>
              </a:rPr>
              <a:t>هایپرانسولینمی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576998" y="1556792"/>
            <a:ext cx="1643074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latin typeface="Times New Roman" pitchFamily="18" charset="0"/>
                <a:cs typeface="B Titr" pitchFamily="2" charset="-78"/>
              </a:rPr>
              <a:t>چاقی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9" name="Oval 8"/>
          <p:cNvSpPr/>
          <p:nvPr/>
        </p:nvSpPr>
        <p:spPr bwMode="auto">
          <a:xfrm rot="10800000" flipV="1">
            <a:off x="3652510" y="4879419"/>
            <a:ext cx="1428760" cy="12858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cs typeface="B Titr" pitchFamily="2" charset="-78"/>
              </a:rPr>
              <a:t>لیپوکالین -2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95936" y="3861048"/>
            <a:ext cx="64294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؟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8596" y="285728"/>
            <a:ext cx="588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Jadid" pitchFamily="2" charset="-78"/>
              </a:rPr>
              <a:t>روش تحقیق...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a-IR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9 مرد چاق 50-40 ساله با نمایه توده بدنی بیش از 30 کیلوگرم متر مربع به صورت فراخوان عمومی انتخاب شدند.</a:t>
            </a:r>
          </a:p>
          <a:p>
            <a:pPr algn="just"/>
            <a:endParaRPr lang="fa-IR" dirty="0" smtClean="0"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میزان رژیم غذایی پیشنهادی بر اساس برنامه کامپیوتری رژیم غذایی2 ورشو لهستان (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Poland Dieta2, Warsaw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) ارزیابی گردید.</a:t>
            </a:r>
            <a:endParaRPr lang="fa-IR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585" y="285728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fa-IR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28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1829</Template>
  <TotalTime>4094</TotalTime>
  <Words>716</Words>
  <Application>Microsoft Office PowerPoint</Application>
  <PresentationFormat>On-screen Show (4:3)</PresentationFormat>
  <Paragraphs>124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Diseño predeterminado</vt:lpstr>
      <vt:lpstr>Document</vt:lpstr>
      <vt:lpstr>Slide 1</vt:lpstr>
      <vt:lpstr>اثر فعالیت ورزشی هوازی منظم بر شاخص‎های لیپوکالین-2 (LCN2)، پروفایل لیپیدی و مقاومت انسولینی مردان چاق غیرفعال</vt:lpstr>
      <vt:lpstr>بیان مسئله ...</vt:lpstr>
      <vt:lpstr>بیان مسئله ...</vt:lpstr>
      <vt:lpstr>Slide 5</vt:lpstr>
      <vt:lpstr>بیان مسئله ...</vt:lpstr>
      <vt:lpstr>بیان مسئله ...</vt:lpstr>
      <vt:lpstr>بیان مسئله ...</vt:lpstr>
      <vt:lpstr>روش تحقیق...</vt:lpstr>
      <vt:lpstr>Slide 10</vt:lpstr>
      <vt:lpstr>یافته‎های تحقیق...</vt:lpstr>
      <vt:lpstr>یافته‎های تحقیق...</vt:lpstr>
      <vt:lpstr>یافته‎های تحقیق...</vt:lpstr>
      <vt:lpstr>یافته‎های تحقیق...</vt:lpstr>
      <vt:lpstr>یافته‎های تحقیق...</vt:lpstr>
      <vt:lpstr>بحث و نتیجه‏گیری ...</vt:lpstr>
      <vt:lpstr>بحث و نتیجه‏گیری ...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JMPRO</cp:lastModifiedBy>
  <cp:revision>760</cp:revision>
  <dcterms:created xsi:type="dcterms:W3CDTF">2010-05-23T14:28:12Z</dcterms:created>
  <dcterms:modified xsi:type="dcterms:W3CDTF">2013-12-06T05:38:04Z</dcterms:modified>
</cp:coreProperties>
</file>