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and pregnancy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Sedigheh</a:t>
            </a:r>
            <a:r>
              <a:rPr lang="en-US" dirty="0" smtClean="0"/>
              <a:t> </a:t>
            </a:r>
            <a:r>
              <a:rPr lang="en-US" dirty="0" err="1" smtClean="0"/>
              <a:t>Hantoushzadeh</a:t>
            </a:r>
            <a:endParaRPr lang="en-US" dirty="0" smtClean="0"/>
          </a:p>
          <a:p>
            <a:r>
              <a:rPr lang="en-US" dirty="0" smtClean="0"/>
              <a:t>Professor of Obstetrics and Gynecology</a:t>
            </a:r>
          </a:p>
          <a:p>
            <a:r>
              <a:rPr lang="en-US" dirty="0" smtClean="0"/>
              <a:t>Fellowship of perinatology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396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مشاوره قبل از بارداری</a:t>
            </a:r>
          </a:p>
          <a:p>
            <a:pPr algn="r" rtl="1"/>
            <a:r>
              <a:rPr lang="fa-IR" dirty="0" smtClean="0"/>
              <a:t>توجه </a:t>
            </a:r>
            <a:r>
              <a:rPr lang="fa-IR" smtClean="0"/>
              <a:t>به وزن و سبک زندگی </a:t>
            </a:r>
            <a:r>
              <a:rPr lang="fa-IR" dirty="0" smtClean="0"/>
              <a:t>و سابقه مامایی</a:t>
            </a:r>
          </a:p>
          <a:p>
            <a:pPr algn="r" rtl="1"/>
            <a:r>
              <a:rPr lang="fa-IR" dirty="0" smtClean="0"/>
              <a:t>بیماریهای همراه</a:t>
            </a:r>
          </a:p>
          <a:p>
            <a:pPr algn="r" rtl="1"/>
            <a:r>
              <a:rPr lang="fa-IR" dirty="0" smtClean="0"/>
              <a:t>اسید فولیک</a:t>
            </a:r>
          </a:p>
        </p:txBody>
      </p:sp>
    </p:spTree>
    <p:extLst>
      <p:ext uri="{BB962C8B-B14F-4D97-AF65-F5344CB8AC3E}">
        <p14:creationId xmlns:p14="http://schemas.microsoft.com/office/powerpoint/2010/main" val="30847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/>
              <a:t>مراقبتهای مامایی در بیماران مبتلا به دیابت </a:t>
            </a:r>
            <a:r>
              <a:rPr lang="fa-IR" sz="2800" b="1" dirty="0" smtClean="0"/>
              <a:t>بارداری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391277"/>
              </p:ext>
            </p:extLst>
          </p:nvPr>
        </p:nvGraphicFramePr>
        <p:xfrm>
          <a:off x="-76200" y="1752600"/>
          <a:ext cx="8887148" cy="37852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173730"/>
                <a:gridCol w="5713418"/>
              </a:tblGrid>
              <a:tr h="36110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سن حاملگی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مراقبت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101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اقدامات در 3 ماهه اول بارداری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 سونوگرافی از نظر زنده بودن جنین در 9-7 هفته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101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اقدامات در 3 ماهه دوم بارداری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سونوگرافی استاندارد جنین و بررسی قلب در هفته 18-19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101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اقدامات در 3 ماهه سوم بارداری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101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200">
                          <a:effectLst/>
                        </a:rPr>
                        <a:t>سن حاملگی28هفته 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مانیتورینگ وزن،رشد و مایع آمنیوتیک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979731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200">
                          <a:effectLst/>
                        </a:rPr>
                        <a:t>سن حاملگی32هفته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سونوگرافی رشد و مایع آمنیوتیک</a:t>
                      </a:r>
                      <a:endParaRPr lang="en-US" sz="1100" dirty="0"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در بیماران دیابتی مبتلا به بیماری عروقی (عوارض میکرو و ماکرو واسکولار) </a:t>
                      </a:r>
                      <a:r>
                        <a:rPr lang="fa-IR" sz="1200" dirty="0" smtClean="0">
                          <a:effectLst/>
                        </a:rPr>
                        <a:t>تست </a:t>
                      </a:r>
                      <a:r>
                        <a:rPr lang="fa-IR" sz="1200" dirty="0">
                          <a:effectLst/>
                        </a:rPr>
                        <a:t>های سلامتی جنین از 32هفته، هفته ای یکبار، پروفایل بیوفیزیکال کامل یا </a:t>
                      </a:r>
                      <a:r>
                        <a:rPr lang="en-US" sz="1200" dirty="0">
                          <a:effectLst/>
                        </a:rPr>
                        <a:t>Modified</a:t>
                      </a:r>
                      <a:r>
                        <a:rPr lang="fa-IR" sz="1200" dirty="0">
                          <a:effectLst/>
                        </a:rPr>
                        <a:t> یا </a:t>
                      </a:r>
                      <a:r>
                        <a:rPr lang="en-US" sz="1200" dirty="0">
                          <a:effectLst/>
                        </a:rPr>
                        <a:t>NST</a:t>
                      </a:r>
                      <a:r>
                        <a:rPr lang="fa-IR" sz="1200" dirty="0">
                          <a:effectLst/>
                        </a:rPr>
                        <a:t> و از36هفته ، هفته ای دو بار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2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025235"/>
              </p:ext>
            </p:extLst>
          </p:nvPr>
        </p:nvGraphicFramePr>
        <p:xfrm>
          <a:off x="309114" y="1447800"/>
          <a:ext cx="8682486" cy="49530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837891"/>
                <a:gridCol w="3844595"/>
              </a:tblGrid>
              <a:tr h="4953000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200">
                          <a:effectLst/>
                        </a:rPr>
                        <a:t>سن حاملگی36هفته 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سونوی رشد و مایع آمنیوتیک و تصمیم گیری در روش زایمان و مشاوره با بیمار</a:t>
                      </a:r>
                      <a:endParaRPr lang="en-US" sz="1100" dirty="0"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مبتلا به بیماری عروقی: هفته ای دوبار پروفایل بیوفیزیکال کامل یا </a:t>
                      </a:r>
                      <a:r>
                        <a:rPr lang="en-US" sz="1200" dirty="0">
                          <a:effectLst/>
                        </a:rPr>
                        <a:t>Modified</a:t>
                      </a:r>
                      <a:r>
                        <a:rPr lang="fa-IR" sz="1200" dirty="0">
                          <a:effectLst/>
                        </a:rPr>
                        <a:t> یا </a:t>
                      </a:r>
                      <a:r>
                        <a:rPr lang="en-US" sz="1200" dirty="0">
                          <a:effectLst/>
                        </a:rPr>
                        <a:t>NST </a:t>
                      </a:r>
                      <a:r>
                        <a:rPr lang="fa-IR" sz="1200" dirty="0">
                          <a:effectLst/>
                        </a:rPr>
                        <a:t>و حجم مایع</a:t>
                      </a:r>
                      <a:endParaRPr lang="en-US" sz="1100" dirty="0"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بدون بیماری عروقی: بررسی سلامت جنین (بصورت بیوفیزیکال پروفایل کامل یا </a:t>
                      </a:r>
                      <a:r>
                        <a:rPr lang="en-US" sz="1200" dirty="0">
                          <a:effectLst/>
                        </a:rPr>
                        <a:t>Modified</a:t>
                      </a:r>
                      <a:r>
                        <a:rPr lang="fa-IR" sz="1200" dirty="0">
                          <a:effectLst/>
                        </a:rPr>
                        <a:t> یا </a:t>
                      </a:r>
                      <a:r>
                        <a:rPr lang="en-US" sz="1200" dirty="0">
                          <a:effectLst/>
                        </a:rPr>
                        <a:t>NST</a:t>
                      </a:r>
                      <a:r>
                        <a:rPr lang="fa-IR" sz="1200" dirty="0">
                          <a:effectLst/>
                        </a:rPr>
                        <a:t>) هر هفته و چارت حرکت روزانه جنین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422170"/>
              </p:ext>
            </p:extLst>
          </p:nvPr>
        </p:nvGraphicFramePr>
        <p:xfrm>
          <a:off x="123646" y="1600200"/>
          <a:ext cx="9020354" cy="49530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47690"/>
                <a:gridCol w="5572664"/>
              </a:tblGrid>
              <a:tr h="1093754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200" dirty="0">
                          <a:effectLst/>
                        </a:rPr>
                        <a:t>سن حاملگی زیر 37هفته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 انجام زایمان در دیابت تیپ</a:t>
                      </a:r>
                      <a:r>
                        <a:rPr lang="en-US" sz="1200">
                          <a:effectLst/>
                        </a:rPr>
                        <a:t>I-II</a:t>
                      </a:r>
                      <a:r>
                        <a:rPr lang="fa-IR" sz="1200">
                          <a:effectLst/>
                        </a:rPr>
                        <a:t> در صورتیکه عوارض متابولیک و یا بیماری های همراه وجود داشته باشد.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5771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200">
                          <a:effectLst/>
                        </a:rPr>
                        <a:t>سن حاملگی 38-37هفته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 انجام زایمان در بیماران دیابت تیپ</a:t>
                      </a:r>
                      <a:r>
                        <a:rPr lang="en-US" sz="1200">
                          <a:effectLst/>
                        </a:rPr>
                        <a:t>I-II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93754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a-IR" sz="1200">
                          <a:effectLst/>
                        </a:rPr>
                        <a:t>سن حاملگی 39هفته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انجام زایمان در دیابت بارداری در 39هفته (به 40هفته نرسد) مگر اینکه عوارض مادری-جنینی وجود داشته باشد.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249721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زایمان زودرس در بیماران</a:t>
                      </a:r>
                      <a:endParaRPr lang="en-US" sz="1100" dirty="0"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1.در بیماران دیابتی از مصرف بتامیمتیک پرهیز شود.</a:t>
                      </a:r>
                      <a:endParaRPr lang="en-US" sz="1100" dirty="0"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2.در صورت تجویز کورتیکواستروئید حتماً دوز انسولین تنظیم شود.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2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نکات </a:t>
            </a:r>
            <a:r>
              <a:rPr lang="fa-IR" dirty="0" smtClean="0"/>
              <a:t>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پروبیوتیک</a:t>
            </a:r>
          </a:p>
          <a:p>
            <a:pPr algn="r" rtl="1"/>
            <a:r>
              <a:rPr lang="fa-IR" dirty="0" smtClean="0"/>
              <a:t>ویتامین </a:t>
            </a:r>
            <a:r>
              <a:rPr lang="en-US" dirty="0" smtClean="0"/>
              <a:t>D</a:t>
            </a:r>
          </a:p>
          <a:p>
            <a:pPr algn="r" rtl="1"/>
            <a:r>
              <a:rPr lang="fa-IR" dirty="0" smtClean="0"/>
              <a:t>عفونتهای ادراری و عفونت زخم</a:t>
            </a:r>
          </a:p>
          <a:p>
            <a:pPr algn="r" rtl="1"/>
            <a:r>
              <a:rPr lang="fa-IR" dirty="0" smtClean="0"/>
              <a:t>ترومبوآمبولی</a:t>
            </a:r>
          </a:p>
          <a:p>
            <a:pPr algn="r" rtl="1"/>
            <a:r>
              <a:rPr lang="fa-IR" dirty="0" smtClean="0"/>
              <a:t>کنتراسپشن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262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Diabetes and pregnancy</vt:lpstr>
      <vt:lpstr>PowerPoint Presentation</vt:lpstr>
      <vt:lpstr>مراقبتهای مامایی در بیماران مبتلا به دیابت بارداری</vt:lpstr>
      <vt:lpstr>PowerPoint Presentation</vt:lpstr>
      <vt:lpstr>PowerPoint Presentation</vt:lpstr>
      <vt:lpstr>نکات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and pregnancy</dc:title>
  <dc:creator>za.valadkhani</dc:creator>
  <cp:lastModifiedBy>test</cp:lastModifiedBy>
  <cp:revision>14</cp:revision>
  <dcterms:created xsi:type="dcterms:W3CDTF">2006-08-16T00:00:00Z</dcterms:created>
  <dcterms:modified xsi:type="dcterms:W3CDTF">2016-02-25T07:09:33Z</dcterms:modified>
</cp:coreProperties>
</file>