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1" r:id="rId1"/>
  </p:sldMasterIdLst>
  <p:handoutMasterIdLst>
    <p:handoutMasterId r:id="rId52"/>
  </p:handout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67" r:id="rId12"/>
    <p:sldId id="272" r:id="rId13"/>
    <p:sldId id="268" r:id="rId14"/>
    <p:sldId id="263" r:id="rId15"/>
    <p:sldId id="264" r:id="rId16"/>
    <p:sldId id="273" r:id="rId17"/>
    <p:sldId id="274" r:id="rId18"/>
    <p:sldId id="305" r:id="rId19"/>
    <p:sldId id="265" r:id="rId20"/>
    <p:sldId id="266" r:id="rId21"/>
    <p:sldId id="307" r:id="rId22"/>
    <p:sldId id="308" r:id="rId23"/>
    <p:sldId id="30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0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3" r:id="rId47"/>
    <p:sldId id="304" r:id="rId48"/>
    <p:sldId id="299" r:id="rId49"/>
    <p:sldId id="300" r:id="rId50"/>
    <p:sldId id="301" r:id="rId5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C45F68-B058-4CC4-99F8-5BBAF644FA43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75554F-54F0-4903-9DF7-AB20FAEBD8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1115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1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16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593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168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561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683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95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642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86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75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96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B8CC-64CD-4A9B-B64B-77DB4A621082}" type="datetimeFigureOut">
              <a:rPr lang="fa-IR" smtClean="0"/>
              <a:t>03/15/1439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C0B0-0D62-423F-8BCB-DDBC163B9A6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35242"/>
            <a:ext cx="9144000" cy="1899617"/>
          </a:xfrm>
        </p:spPr>
        <p:txBody>
          <a:bodyPr>
            <a:normAutofit/>
          </a:bodyPr>
          <a:lstStyle/>
          <a:p>
            <a:pPr rtl="0"/>
            <a:r>
              <a:rPr lang="en-US" b="1" i="0" u="none" strike="noStrike" baseline="0" dirty="0" smtClean="0">
                <a:latin typeface="Calibri,Bold"/>
              </a:rPr>
              <a:t>Modern Spectrum of Bone Turnover Markers: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5331"/>
            <a:ext cx="9144000" cy="1884242"/>
          </a:xfrm>
        </p:spPr>
        <p:txBody>
          <a:bodyPr>
            <a:normAutofit lnSpcReduction="10000"/>
          </a:bodyPr>
          <a:lstStyle/>
          <a:p>
            <a:pPr rtl="0"/>
            <a:r>
              <a:rPr lang="en-US" sz="4300" b="1" i="0" u="none" strike="noStrike" baseline="0" dirty="0" smtClean="0">
                <a:latin typeface="Calibri,Bold"/>
              </a:rPr>
              <a:t>Are They Clinically Useful?</a:t>
            </a:r>
          </a:p>
          <a:p>
            <a:pPr rtl="0"/>
            <a:endParaRPr lang="en-US" sz="4400" b="1" dirty="0">
              <a:latin typeface="Calibri,Bold"/>
            </a:endParaRPr>
          </a:p>
          <a:p>
            <a:pPr rtl="0"/>
            <a:r>
              <a:rPr lang="en-US" sz="2600" b="1" dirty="0" err="1" smtClean="0">
                <a:latin typeface="Calibri,Bold"/>
              </a:rPr>
              <a:t>Dr.Zahedi</a:t>
            </a:r>
            <a:r>
              <a:rPr lang="en-US" sz="2600" b="1" dirty="0" smtClean="0">
                <a:latin typeface="Calibri,Bold"/>
              </a:rPr>
              <a:t> fellow of endocrinology</a:t>
            </a:r>
            <a:endParaRPr lang="fa-IR" sz="2600" dirty="0"/>
          </a:p>
        </p:txBody>
      </p:sp>
    </p:spTree>
    <p:extLst>
      <p:ext uri="{BB962C8B-B14F-4D97-AF65-F5344CB8AC3E}">
        <p14:creationId xmlns:p14="http://schemas.microsoft.com/office/powerpoint/2010/main" val="270361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60" y="100361"/>
            <a:ext cx="10203364" cy="3077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17" y="3178098"/>
            <a:ext cx="4650059" cy="3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5" y="501805"/>
            <a:ext cx="10080702" cy="58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</a:t>
            </a:r>
            <a:r>
              <a:rPr lang="en-US" dirty="0" err="1"/>
              <a:t>Gla</a:t>
            </a:r>
            <a:r>
              <a:rPr lang="en-US" dirty="0"/>
              <a:t>-protein (</a:t>
            </a:r>
            <a:r>
              <a:rPr lang="en-US" dirty="0">
                <a:solidFill>
                  <a:schemeClr val="accent1"/>
                </a:solidFill>
              </a:rPr>
              <a:t>BGP</a:t>
            </a:r>
            <a:r>
              <a:rPr lang="en-US" dirty="0"/>
              <a:t>; </a:t>
            </a:r>
            <a:r>
              <a:rPr lang="en-US" dirty="0" err="1"/>
              <a:t>osteocalcin</a:t>
            </a:r>
            <a:r>
              <a:rPr lang="en-US" dirty="0"/>
              <a:t>) is a specific </a:t>
            </a:r>
            <a:r>
              <a:rPr lang="en-US" dirty="0" smtClean="0"/>
              <a:t>osteoblast product</a:t>
            </a:r>
            <a:r>
              <a:rPr lang="en-US" dirty="0"/>
              <a:t>, and serum BGP levels reflect </a:t>
            </a:r>
            <a:r>
              <a:rPr lang="en-US" dirty="0" smtClean="0"/>
              <a:t>almost entirely </a:t>
            </a:r>
            <a:r>
              <a:rPr lang="en-US" dirty="0"/>
              <a:t>osteoblast </a:t>
            </a:r>
            <a:r>
              <a:rPr lang="en-US" dirty="0" smtClean="0"/>
              <a:t>synthesis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bone </a:t>
            </a:r>
            <a:r>
              <a:rPr lang="en-US" dirty="0" err="1"/>
              <a:t>isoenzyme</a:t>
            </a:r>
            <a:r>
              <a:rPr lang="en-US" dirty="0"/>
              <a:t> of alkaline </a:t>
            </a:r>
            <a:r>
              <a:rPr lang="en-US" dirty="0" smtClean="0"/>
              <a:t>phosphatase (</a:t>
            </a:r>
            <a:r>
              <a:rPr lang="en-US" dirty="0" smtClean="0">
                <a:solidFill>
                  <a:schemeClr val="accent1"/>
                </a:solidFill>
              </a:rPr>
              <a:t>BAP</a:t>
            </a:r>
            <a:r>
              <a:rPr lang="en-US" dirty="0"/>
              <a:t>) also is a specific osteoblast </a:t>
            </a:r>
            <a:r>
              <a:rPr lang="en-US" dirty="0" smtClean="0"/>
              <a:t>product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formation </a:t>
            </a:r>
            <a:r>
              <a:rPr lang="en-US" dirty="0" err="1" smtClean="0"/>
              <a:t>ratevolume</a:t>
            </a:r>
            <a:r>
              <a:rPr lang="en-US" dirty="0" smtClean="0"/>
              <a:t> referent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BFR-v</a:t>
            </a:r>
            <a:r>
              <a:rPr lang="en-US" dirty="0"/>
              <a:t>) measured by </a:t>
            </a:r>
            <a:r>
              <a:rPr lang="en-US" dirty="0" err="1" smtClean="0"/>
              <a:t>histomorphometry</a:t>
            </a:r>
            <a:r>
              <a:rPr lang="en-US" dirty="0" smtClean="0"/>
              <a:t> of </a:t>
            </a:r>
            <a:r>
              <a:rPr lang="en-US" dirty="0"/>
              <a:t>a </a:t>
            </a:r>
            <a:r>
              <a:rPr lang="en-US" dirty="0" err="1"/>
              <a:t>transiliac</a:t>
            </a:r>
            <a:r>
              <a:rPr lang="en-US" dirty="0"/>
              <a:t> biopsy sample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1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4" y="568711"/>
            <a:ext cx="3992135" cy="5074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46" y="568713"/>
            <a:ext cx="4471638" cy="5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Practical aspects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are different requirements for the use of BTM in clinical practice compared to </a:t>
            </a:r>
            <a:r>
              <a:rPr lang="en-US" dirty="0" smtClean="0"/>
              <a:t>the research setting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BTM need to be measured reliably and easily, be locally accessible, inexpensive and </a:t>
            </a:r>
            <a:r>
              <a:rPr lang="en-US" dirty="0" smtClean="0"/>
              <a:t>be unaffected </a:t>
            </a:r>
            <a:r>
              <a:rPr lang="en-US" dirty="0"/>
              <a:t>by the time of day the samples are </a:t>
            </a:r>
            <a:r>
              <a:rPr lang="en-US" dirty="0" smtClean="0"/>
              <a:t>obtained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bone </a:t>
            </a:r>
            <a:r>
              <a:rPr lang="en-US" dirty="0" err="1"/>
              <a:t>resorption</a:t>
            </a:r>
            <a:r>
              <a:rPr lang="en-US" dirty="0"/>
              <a:t> markers show a strong circadian rhythm and decrease shortly </a:t>
            </a:r>
            <a:r>
              <a:rPr lang="en-US" dirty="0" smtClean="0"/>
              <a:t>after feeding</a:t>
            </a:r>
            <a:r>
              <a:rPr lang="en-US" dirty="0"/>
              <a:t>. Thus, it is recommended that blood samples for CTX be drawn from the patient following an overnight fast between </a:t>
            </a:r>
            <a:r>
              <a:rPr lang="en-US" dirty="0" smtClean="0"/>
              <a:t>07:30 </a:t>
            </a:r>
            <a:r>
              <a:rPr lang="en-US" dirty="0"/>
              <a:t>and </a:t>
            </a:r>
            <a:r>
              <a:rPr lang="en-US" dirty="0" smtClean="0"/>
              <a:t>10:00 </a:t>
            </a:r>
            <a:r>
              <a:rPr lang="en-US" dirty="0"/>
              <a:t>(</a:t>
            </a:r>
            <a:r>
              <a:rPr lang="en-US" dirty="0" err="1"/>
              <a:t>Szulc</a:t>
            </a:r>
            <a:r>
              <a:rPr lang="en-US" dirty="0"/>
              <a:t> 2017 5)</a:t>
            </a:r>
          </a:p>
        </p:txBody>
      </p:sp>
    </p:spTree>
    <p:extLst>
      <p:ext uri="{BB962C8B-B14F-4D97-AF65-F5344CB8AC3E}">
        <p14:creationId xmlns:p14="http://schemas.microsoft.com/office/powerpoint/2010/main" val="3191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prstClr val="black"/>
                </a:solidFill>
                <a:latin typeface="Calibri,Bold"/>
              </a:rPr>
              <a:t>Practical aspects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825625"/>
            <a:ext cx="11463453" cy="4675536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sample can be stored frozen until measured; if the storage is likely to </a:t>
            </a:r>
            <a:r>
              <a:rPr lang="en-US" dirty="0" smtClean="0"/>
              <a:t>be more </a:t>
            </a:r>
            <a:r>
              <a:rPr lang="en-US" dirty="0"/>
              <a:t>than 12 weeks, it is recommended that this is at -70 to -80° C (Okabe 2001 6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It </a:t>
            </a:r>
            <a:r>
              <a:rPr lang="en-US" dirty="0" smtClean="0"/>
              <a:t>is recommended </a:t>
            </a:r>
            <a:r>
              <a:rPr lang="en-US" dirty="0"/>
              <a:t>for urinary NTX that the sample is taken as the second morning void, </a:t>
            </a:r>
            <a:r>
              <a:rPr lang="en-US" dirty="0" smtClean="0"/>
              <a:t>that excessive </a:t>
            </a:r>
            <a:r>
              <a:rPr lang="en-US" dirty="0"/>
              <a:t>fluid consumption is avoided and preservative is not </a:t>
            </a:r>
            <a:r>
              <a:rPr lang="en-US" dirty="0" smtClean="0"/>
              <a:t>added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As well as measuring the bone </a:t>
            </a:r>
            <a:r>
              <a:rPr lang="en-US" dirty="0" err="1"/>
              <a:t>resorption</a:t>
            </a:r>
            <a:r>
              <a:rPr lang="en-US" dirty="0"/>
              <a:t> marker (</a:t>
            </a:r>
            <a:r>
              <a:rPr lang="en-US" dirty="0" smtClean="0"/>
              <a:t>NTX, CTX</a:t>
            </a:r>
            <a:r>
              <a:rPr lang="en-US" dirty="0"/>
              <a:t>, DPD), it is usual to measure urinary creatinine and to express the result as the BTM </a:t>
            </a:r>
            <a:r>
              <a:rPr lang="en-US" dirty="0" smtClean="0"/>
              <a:t>to creatinine </a:t>
            </a:r>
            <a:r>
              <a:rPr lang="en-US" dirty="0"/>
              <a:t>ratio to correct for urinary </a:t>
            </a:r>
            <a:r>
              <a:rPr lang="en-US" dirty="0" smtClean="0"/>
              <a:t>dilution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For bone formation markers, there is a weaker circadian rhythm and so the sample can </a:t>
            </a:r>
            <a:r>
              <a:rPr lang="en-US" dirty="0" smtClean="0"/>
              <a:t>be drawn </a:t>
            </a:r>
            <a:r>
              <a:rPr lang="en-US" dirty="0"/>
              <a:t>at any time of the day (</a:t>
            </a:r>
            <a:r>
              <a:rPr lang="en-US" dirty="0" err="1"/>
              <a:t>Szulc</a:t>
            </a:r>
            <a:r>
              <a:rPr lang="en-US" dirty="0"/>
              <a:t> 2017 5).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204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059"/>
            <a:ext cx="10515600" cy="4159403"/>
          </a:xfrm>
        </p:spPr>
        <p:txBody>
          <a:bodyPr>
            <a:normAutofit fontScale="92500" lnSpcReduction="100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To investigate the stability of b-</a:t>
            </a:r>
            <a:r>
              <a:rPr lang="en-US" dirty="0" err="1"/>
              <a:t>CTx</a:t>
            </a:r>
            <a:r>
              <a:rPr lang="en-US" dirty="0"/>
              <a:t> </a:t>
            </a:r>
            <a:r>
              <a:rPr lang="en-US" dirty="0" err="1" smtClean="0"/>
              <a:t>immunoreactivity</a:t>
            </a:r>
            <a:r>
              <a:rPr lang="en-US" dirty="0" smtClean="0"/>
              <a:t> during </a:t>
            </a:r>
            <a:r>
              <a:rPr lang="en-US" dirty="0"/>
              <a:t>sample preparation, blood samples drawn from </a:t>
            </a:r>
            <a:r>
              <a:rPr lang="en-US" dirty="0" smtClean="0"/>
              <a:t>10 healthy </a:t>
            </a:r>
            <a:r>
              <a:rPr lang="en-US" dirty="0"/>
              <a:t>subjects were stored in the presence or absence </a:t>
            </a:r>
            <a:r>
              <a:rPr lang="en-US" dirty="0" smtClean="0"/>
              <a:t>of EDTA </a:t>
            </a:r>
            <a:r>
              <a:rPr lang="en-US" dirty="0"/>
              <a:t>at room temperature or 4 °C for 1, 2, 4, and 24 </a:t>
            </a:r>
            <a:r>
              <a:rPr lang="en-US" dirty="0" smtClean="0"/>
              <a:t>h before </a:t>
            </a:r>
            <a:r>
              <a:rPr lang="en-US" dirty="0"/>
              <a:t>centrifugation at 1200g for 5 min. The </a:t>
            </a:r>
            <a:r>
              <a:rPr lang="en-US" dirty="0" smtClean="0"/>
              <a:t>resulting serum </a:t>
            </a:r>
            <a:r>
              <a:rPr lang="en-US" dirty="0"/>
              <a:t>and plasma were immediately measured for </a:t>
            </a:r>
            <a:r>
              <a:rPr lang="en-US" dirty="0" smtClean="0"/>
              <a:t>b-</a:t>
            </a:r>
            <a:r>
              <a:rPr lang="en-US" dirty="0" err="1" smtClean="0"/>
              <a:t>CTx</a:t>
            </a:r>
            <a:r>
              <a:rPr lang="en-US" dirty="0" smtClean="0"/>
              <a:t> by </a:t>
            </a:r>
            <a:r>
              <a:rPr lang="en-US" dirty="0"/>
              <a:t>the </a:t>
            </a:r>
            <a:r>
              <a:rPr lang="en-US" dirty="0" err="1"/>
              <a:t>Elecsys</a:t>
            </a:r>
            <a:r>
              <a:rPr lang="en-US" dirty="0"/>
              <a:t> b-</a:t>
            </a:r>
            <a:r>
              <a:rPr lang="en-US" dirty="0" err="1"/>
              <a:t>CrossLaps</a:t>
            </a:r>
            <a:r>
              <a:rPr lang="en-US" dirty="0"/>
              <a:t> serum assay</a:t>
            </a:r>
            <a:r>
              <a:rPr lang="en-US" dirty="0" smtClean="0"/>
              <a:t>.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To investigate the influence of storage of blood </a:t>
            </a:r>
            <a:r>
              <a:rPr lang="en-US" dirty="0" smtClean="0"/>
              <a:t>samples on </a:t>
            </a:r>
            <a:r>
              <a:rPr lang="en-US" dirty="0"/>
              <a:t>b-</a:t>
            </a:r>
            <a:r>
              <a:rPr lang="en-US" dirty="0" err="1"/>
              <a:t>CTx</a:t>
            </a:r>
            <a:r>
              <a:rPr lang="en-US" dirty="0"/>
              <a:t> </a:t>
            </a:r>
            <a:r>
              <a:rPr lang="en-US" dirty="0" err="1"/>
              <a:t>immunoreactivity</a:t>
            </a:r>
            <a:r>
              <a:rPr lang="en-US" dirty="0"/>
              <a:t>, samples with </a:t>
            </a:r>
            <a:r>
              <a:rPr lang="en-US" dirty="0" smtClean="0"/>
              <a:t>various b-</a:t>
            </a:r>
            <a:r>
              <a:rPr lang="en-US" dirty="0" err="1" smtClean="0"/>
              <a:t>CTx</a:t>
            </a:r>
            <a:r>
              <a:rPr lang="en-US" dirty="0" smtClean="0"/>
              <a:t> </a:t>
            </a:r>
            <a:r>
              <a:rPr lang="en-US" dirty="0"/>
              <a:t>concentrations obtained from patients with </a:t>
            </a:r>
            <a:r>
              <a:rPr lang="en-US" dirty="0" smtClean="0"/>
              <a:t>various metabolic </a:t>
            </a:r>
            <a:r>
              <a:rPr lang="en-US" dirty="0"/>
              <a:t>bone diseases were stored </a:t>
            </a:r>
            <a:r>
              <a:rPr lang="en-US" dirty="0" smtClean="0"/>
              <a:t>at -30 </a:t>
            </a:r>
            <a:r>
              <a:rPr lang="en-US" dirty="0"/>
              <a:t>°C for </a:t>
            </a:r>
            <a:r>
              <a:rPr lang="en-US" dirty="0" smtClean="0"/>
              <a:t>three different </a:t>
            </a:r>
            <a:r>
              <a:rPr lang="en-US" dirty="0"/>
              <a:t>time periods between 0 and 12 weeks </a:t>
            </a:r>
            <a:r>
              <a:rPr lang="en-US" dirty="0" smtClean="0"/>
              <a:t>before measurement </a:t>
            </a:r>
            <a:r>
              <a:rPr lang="en-US" dirty="0"/>
              <a:t>by the </a:t>
            </a:r>
            <a:r>
              <a:rPr lang="en-US" dirty="0" err="1"/>
              <a:t>Elecsys</a:t>
            </a:r>
            <a:r>
              <a:rPr lang="en-US" dirty="0"/>
              <a:t> b-</a:t>
            </a:r>
            <a:r>
              <a:rPr lang="en-US" dirty="0" err="1"/>
              <a:t>CrossLaps</a:t>
            </a:r>
            <a:r>
              <a:rPr lang="en-US" dirty="0"/>
              <a:t> serum assay.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05" y="-791736"/>
            <a:ext cx="10448693" cy="28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28" y="747131"/>
            <a:ext cx="4410650" cy="5296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22" y="747131"/>
            <a:ext cx="8048978" cy="52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365125"/>
            <a:ext cx="11191741" cy="188867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800" dirty="0"/>
              <a:t>precision of </a:t>
            </a:r>
            <a:r>
              <a:rPr lang="en-US" sz="2800" dirty="0" err="1"/>
              <a:t>elecsys</a:t>
            </a:r>
            <a:r>
              <a:rPr lang="en-US" sz="2800" dirty="0"/>
              <a:t> b-</a:t>
            </a:r>
            <a:r>
              <a:rPr lang="en-US" sz="2800" dirty="0" err="1"/>
              <a:t>CrossLaps</a:t>
            </a:r>
            <a:r>
              <a:rPr lang="en-US" sz="2800" dirty="0"/>
              <a:t> serum </a:t>
            </a:r>
            <a:r>
              <a:rPr lang="en-US" sz="2800" dirty="0" smtClean="0"/>
              <a:t>assay The </a:t>
            </a:r>
            <a:r>
              <a:rPr lang="en-US" sz="2800" dirty="0" err="1">
                <a:solidFill>
                  <a:schemeClr val="accent1"/>
                </a:solidFill>
              </a:rPr>
              <a:t>intraassay</a:t>
            </a:r>
            <a:r>
              <a:rPr lang="en-US" sz="2800" dirty="0">
                <a:solidFill>
                  <a:schemeClr val="accent1"/>
                </a:solidFill>
              </a:rPr>
              <a:t> CV </a:t>
            </a:r>
            <a:r>
              <a:rPr lang="en-US" sz="2800" dirty="0"/>
              <a:t>for the </a:t>
            </a:r>
            <a:r>
              <a:rPr lang="en-US" sz="2800" dirty="0" err="1"/>
              <a:t>Elecsys</a:t>
            </a:r>
            <a:r>
              <a:rPr lang="en-US" sz="2800" dirty="0"/>
              <a:t> b-</a:t>
            </a:r>
            <a:r>
              <a:rPr lang="en-US" sz="2800" dirty="0" err="1"/>
              <a:t>CrossLaps</a:t>
            </a:r>
            <a:r>
              <a:rPr lang="en-US" sz="2800" dirty="0"/>
              <a:t> </a:t>
            </a:r>
            <a:r>
              <a:rPr lang="en-US" sz="2800" dirty="0" smtClean="0"/>
              <a:t>serum assay</a:t>
            </a:r>
            <a:r>
              <a:rPr lang="en-US" sz="2800" dirty="0"/>
              <a:t>, determined by measuring 10 replicates of </a:t>
            </a:r>
            <a:r>
              <a:rPr lang="en-US" sz="2800" dirty="0" smtClean="0"/>
              <a:t>four serum </a:t>
            </a:r>
            <a:r>
              <a:rPr lang="en-US" sz="2800" dirty="0"/>
              <a:t>samples with different serum b-</a:t>
            </a:r>
            <a:r>
              <a:rPr lang="en-US" sz="2800" dirty="0" err="1"/>
              <a:t>CTx</a:t>
            </a:r>
            <a:r>
              <a:rPr lang="en-US" sz="2800" dirty="0"/>
              <a:t> </a:t>
            </a:r>
            <a:r>
              <a:rPr lang="en-US" sz="2800" dirty="0" smtClean="0"/>
              <a:t>concentrations in </a:t>
            </a:r>
            <a:r>
              <a:rPr lang="en-US" sz="2800" dirty="0"/>
              <a:t>the same assay run, was </a:t>
            </a:r>
            <a:r>
              <a:rPr lang="en-US" sz="2800" dirty="0">
                <a:solidFill>
                  <a:schemeClr val="accent1"/>
                </a:solidFill>
              </a:rPr>
              <a:t>0.54 –2.6%; </a:t>
            </a:r>
            <a:r>
              <a:rPr lang="en-US" sz="2800" dirty="0"/>
              <a:t>the </a:t>
            </a:r>
            <a:r>
              <a:rPr lang="en-US" sz="2800" dirty="0" err="1" smtClean="0">
                <a:solidFill>
                  <a:schemeClr val="accent6"/>
                </a:solidFill>
              </a:rPr>
              <a:t>interassay</a:t>
            </a:r>
            <a:r>
              <a:rPr lang="en-US" sz="2800" dirty="0" smtClean="0">
                <a:solidFill>
                  <a:schemeClr val="accent6"/>
                </a:solidFill>
              </a:rPr>
              <a:t> CV</a:t>
            </a:r>
            <a:r>
              <a:rPr lang="en-US" sz="2800" dirty="0"/>
              <a:t>, determined by measuring the same samples </a:t>
            </a:r>
            <a:r>
              <a:rPr lang="en-US" sz="2800" dirty="0" smtClean="0"/>
              <a:t>daily over </a:t>
            </a:r>
            <a:r>
              <a:rPr lang="en-US" sz="2800" dirty="0"/>
              <a:t>a 10-day period, was </a:t>
            </a:r>
            <a:r>
              <a:rPr lang="en-US" sz="2800" dirty="0">
                <a:solidFill>
                  <a:schemeClr val="accent6"/>
                </a:solidFill>
              </a:rPr>
              <a:t>1.9–4.1%</a:t>
            </a:r>
            <a:endParaRPr lang="fa-IR" sz="2800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535" y="2614411"/>
            <a:ext cx="6426558" cy="42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Choice of BTM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47" y="1825624"/>
            <a:ext cx="11340790" cy="4742443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>
                <a:solidFill>
                  <a:schemeClr val="accent1"/>
                </a:solidFill>
              </a:rPr>
              <a:t>chronic kidney disease</a:t>
            </a:r>
            <a:r>
              <a:rPr lang="en-US" dirty="0"/>
              <a:t>, the markers </a:t>
            </a:r>
            <a:r>
              <a:rPr lang="en-US" dirty="0" smtClean="0"/>
              <a:t>that are </a:t>
            </a:r>
            <a:r>
              <a:rPr lang="en-US" dirty="0"/>
              <a:t>usually excreted by the kidney circulate at very high levels and so markers that are </a:t>
            </a:r>
            <a:r>
              <a:rPr lang="en-US" dirty="0" smtClean="0"/>
              <a:t>not excreted </a:t>
            </a:r>
            <a:r>
              <a:rPr lang="en-US" dirty="0"/>
              <a:t>by the kidney are best used, e.g. </a:t>
            </a:r>
            <a:r>
              <a:rPr lang="en-US" dirty="0">
                <a:solidFill>
                  <a:schemeClr val="accent1"/>
                </a:solidFill>
              </a:rPr>
              <a:t>Bone ALP </a:t>
            </a:r>
            <a:r>
              <a:rPr lang="en-US" dirty="0"/>
              <a:t>and intact </a:t>
            </a:r>
            <a:r>
              <a:rPr lang="en-US" dirty="0" smtClean="0">
                <a:solidFill>
                  <a:schemeClr val="accent1"/>
                </a:solidFill>
              </a:rPr>
              <a:t>PINP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the evaluation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6"/>
                </a:solidFill>
              </a:rPr>
              <a:t>glucocorticoid</a:t>
            </a:r>
            <a:r>
              <a:rPr lang="en-US" dirty="0" smtClean="0"/>
              <a:t> </a:t>
            </a:r>
            <a:r>
              <a:rPr lang="en-US" dirty="0"/>
              <a:t>treatment on bone, markers that are sensitive to the bone effects of </a:t>
            </a:r>
            <a:r>
              <a:rPr lang="en-US" dirty="0" smtClean="0"/>
              <a:t>these drugs </a:t>
            </a:r>
            <a:r>
              <a:rPr lang="en-US" dirty="0"/>
              <a:t>may be most useful, e.g. </a:t>
            </a:r>
            <a:r>
              <a:rPr lang="en-US" dirty="0" err="1">
                <a:solidFill>
                  <a:schemeClr val="accent6"/>
                </a:solidFill>
              </a:rPr>
              <a:t>osteocalcin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PINP</a:t>
            </a:r>
            <a:r>
              <a:rPr lang="en-US" dirty="0"/>
              <a:t> which are affected in a </a:t>
            </a:r>
            <a:r>
              <a:rPr lang="en-US" dirty="0" smtClean="0"/>
              <a:t>dose-dependent manner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solidFill>
                  <a:schemeClr val="accent4"/>
                </a:solidFill>
              </a:rPr>
              <a:t>IOF has proposed</a:t>
            </a:r>
            <a:r>
              <a:rPr lang="en-US" dirty="0"/>
              <a:t> serum </a:t>
            </a:r>
            <a:r>
              <a:rPr lang="en-US" dirty="0">
                <a:solidFill>
                  <a:schemeClr val="accent4"/>
                </a:solidFill>
              </a:rPr>
              <a:t>CTX</a:t>
            </a:r>
            <a:r>
              <a:rPr lang="en-US" dirty="0"/>
              <a:t> and </a:t>
            </a:r>
            <a:r>
              <a:rPr lang="en-US" dirty="0">
                <a:solidFill>
                  <a:schemeClr val="accent4"/>
                </a:solidFill>
              </a:rPr>
              <a:t>PINP</a:t>
            </a:r>
            <a:r>
              <a:rPr lang="en-US" dirty="0"/>
              <a:t> as the two reference markers; they </a:t>
            </a:r>
            <a:r>
              <a:rPr lang="en-US" dirty="0" smtClean="0"/>
              <a:t>propose that </a:t>
            </a:r>
            <a:r>
              <a:rPr lang="en-US" dirty="0"/>
              <a:t>all research studies should include these two at a bare minimum (</a:t>
            </a:r>
            <a:r>
              <a:rPr lang="en-US" dirty="0" err="1"/>
              <a:t>Vasikaran</a:t>
            </a:r>
            <a:r>
              <a:rPr lang="en-US" dirty="0"/>
              <a:t> 2011 7), </a:t>
            </a:r>
            <a:r>
              <a:rPr lang="en-US" dirty="0" smtClean="0"/>
              <a:t>but for </a:t>
            </a:r>
            <a:r>
              <a:rPr lang="en-US" dirty="0"/>
              <a:t>clinical practice it may suffice to have one marker only.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617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pPr algn="ctr" rtl="0"/>
            <a:r>
              <a:rPr lang="en-US" b="0" i="0" u="none" strike="noStrike" baseline="0" dirty="0" smtClean="0">
                <a:latin typeface="Calibri" panose="020F0502020204030204" pitchFamily="34" charset="0"/>
              </a:rPr>
              <a:t>bone turnover markers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5" y="1248937"/>
            <a:ext cx="11563814" cy="5475248"/>
          </a:xfrm>
        </p:spPr>
        <p:txBody>
          <a:bodyPr>
            <a:normAutofit fontScale="925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BTM can be measured in serum, plasma and urine and their levels relate to the activity of osteoblasts (bone formation markers) and osteoclasts (bone </a:t>
            </a:r>
            <a:r>
              <a:rPr lang="en-US" dirty="0" err="1" smtClean="0"/>
              <a:t>resorption</a:t>
            </a:r>
            <a:r>
              <a:rPr lang="en-US" dirty="0" smtClean="0"/>
              <a:t> markers)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</a:rPr>
              <a:t>Bone formation markers</a:t>
            </a:r>
            <a:r>
              <a:rPr lang="en-US" dirty="0" smtClean="0"/>
              <a:t> include proteins that are specific to bone (</a:t>
            </a:r>
            <a:r>
              <a:rPr lang="en-US" dirty="0" err="1" smtClean="0">
                <a:solidFill>
                  <a:srgbClr val="00B0F0"/>
                </a:solidFill>
              </a:rPr>
              <a:t>osteocalcin</a:t>
            </a:r>
            <a:r>
              <a:rPr lang="en-US" dirty="0" smtClean="0"/>
              <a:t>), or not so specific to bone such as fragments of type I </a:t>
            </a:r>
            <a:r>
              <a:rPr lang="en-US" dirty="0" err="1" smtClean="0"/>
              <a:t>procollagen</a:t>
            </a:r>
            <a:r>
              <a:rPr lang="en-US" dirty="0" smtClean="0"/>
              <a:t> released during formation of type I collagen (N-</a:t>
            </a:r>
            <a:r>
              <a:rPr lang="en-US" dirty="0" err="1" smtClean="0"/>
              <a:t>propeptide</a:t>
            </a:r>
            <a:r>
              <a:rPr lang="en-US" dirty="0" smtClean="0"/>
              <a:t> of type I collagen, </a:t>
            </a:r>
            <a:r>
              <a:rPr lang="en-US" dirty="0" smtClean="0">
                <a:solidFill>
                  <a:srgbClr val="00B0F0"/>
                </a:solidFill>
              </a:rPr>
              <a:t>PINP</a:t>
            </a:r>
            <a:r>
              <a:rPr lang="en-US" dirty="0" smtClean="0"/>
              <a:t>) and the bone isoform of alkaline phosphatase (</a:t>
            </a:r>
            <a:r>
              <a:rPr lang="en-US" dirty="0" smtClean="0">
                <a:solidFill>
                  <a:srgbClr val="00B0F0"/>
                </a:solidFill>
              </a:rPr>
              <a:t>bone ALP</a:t>
            </a:r>
            <a:r>
              <a:rPr lang="en-US" dirty="0" smtClean="0"/>
              <a:t>)</a:t>
            </a:r>
          </a:p>
          <a:p>
            <a:pPr marL="0" indent="0" algn="just" rtl="0">
              <a:buNone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Bone </a:t>
            </a:r>
            <a:r>
              <a:rPr lang="en-US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>
                <a:solidFill>
                  <a:srgbClr val="FF0000"/>
                </a:solidFill>
              </a:rPr>
              <a:t> markers </a:t>
            </a:r>
            <a:r>
              <a:rPr lang="en-US" dirty="0" smtClean="0"/>
              <a:t>include fragments released from the </a:t>
            </a:r>
            <a:r>
              <a:rPr lang="en-US" dirty="0" err="1" smtClean="0"/>
              <a:t>telopeptide</a:t>
            </a:r>
            <a:r>
              <a:rPr lang="en-US" dirty="0" smtClean="0"/>
              <a:t> (end)region of type I collagen following its enzymatic degradation, including the N-</a:t>
            </a:r>
            <a:r>
              <a:rPr lang="en-US" dirty="0" err="1" smtClean="0"/>
              <a:t>telopeptide</a:t>
            </a:r>
            <a:r>
              <a:rPr lang="en-US" dirty="0" smtClean="0"/>
              <a:t> of type I collagen </a:t>
            </a:r>
            <a:r>
              <a:rPr lang="en-US" dirty="0" smtClean="0">
                <a:solidFill>
                  <a:srgbClr val="FF0000"/>
                </a:solidFill>
              </a:rPr>
              <a:t>(NTX</a:t>
            </a:r>
            <a:r>
              <a:rPr lang="en-US" dirty="0" smtClean="0"/>
              <a:t>) and the C-</a:t>
            </a:r>
            <a:r>
              <a:rPr lang="en-US" dirty="0" err="1" smtClean="0"/>
              <a:t>telopeptide</a:t>
            </a:r>
            <a:r>
              <a:rPr lang="en-US" dirty="0" smtClean="0"/>
              <a:t> of type I collagen (</a:t>
            </a:r>
            <a:r>
              <a:rPr lang="en-US" dirty="0" smtClean="0">
                <a:solidFill>
                  <a:srgbClr val="FF0000"/>
                </a:solidFill>
              </a:rPr>
              <a:t>CTX</a:t>
            </a:r>
            <a:r>
              <a:rPr lang="en-US" dirty="0" smtClean="0"/>
              <a:t>), </a:t>
            </a:r>
            <a:r>
              <a:rPr lang="en-US" dirty="0" err="1" smtClean="0"/>
              <a:t>deoxypyridinoline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DPD</a:t>
            </a:r>
            <a:r>
              <a:rPr lang="en-US" dirty="0" smtClean="0"/>
              <a:t>) and the enzyme tartrate resistant acid phosphatase (</a:t>
            </a:r>
            <a:r>
              <a:rPr lang="en-US" dirty="0" smtClean="0">
                <a:solidFill>
                  <a:srgbClr val="FF0000"/>
                </a:solidFill>
              </a:rPr>
              <a:t>TRAP</a:t>
            </a:r>
            <a:r>
              <a:rPr lang="en-US" dirty="0" smtClean="0"/>
              <a:t>)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just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09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Prediction of bone loss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9" y="1545465"/>
            <a:ext cx="11340789" cy="5022602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Higher BTM </a:t>
            </a:r>
            <a:r>
              <a:rPr lang="en-US" dirty="0" smtClean="0"/>
              <a:t>are associated </a:t>
            </a:r>
            <a:r>
              <a:rPr lang="en-US" dirty="0"/>
              <a:t>with bone loss from both trabecular and cortical bone at the hip; and also </a:t>
            </a:r>
            <a:r>
              <a:rPr lang="en-US" dirty="0" smtClean="0"/>
              <a:t>relate to </a:t>
            </a:r>
            <a:r>
              <a:rPr lang="en-US" dirty="0"/>
              <a:t>greater periosteal expansion in the femoral neck (Marques 2016 </a:t>
            </a:r>
            <a:r>
              <a:rPr lang="en-US" dirty="0" smtClean="0"/>
              <a:t>)</a:t>
            </a: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 algn="just" rtl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31841"/>
            <a:ext cx="10515600" cy="29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0"/>
            <a:ext cx="8062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/>
              <a:t>Only higher OC levels (</a:t>
            </a:r>
            <a:r>
              <a:rPr lang="en-US" sz="2800" dirty="0" smtClean="0"/>
              <a:t>upper quartile</a:t>
            </a:r>
            <a:r>
              <a:rPr lang="en-US" sz="2800" dirty="0"/>
              <a:t>) were associated with higher annual % bone </a:t>
            </a:r>
            <a:r>
              <a:rPr lang="en-US" sz="2800" dirty="0" smtClean="0"/>
              <a:t>loss at </a:t>
            </a:r>
            <a:r>
              <a:rPr lang="en-US" sz="2800" dirty="0"/>
              <a:t>both skeletal sites and across compartments (trabecular </a:t>
            </a:r>
            <a:r>
              <a:rPr lang="en-US" sz="2800" dirty="0" smtClean="0"/>
              <a:t>and cortical</a:t>
            </a:r>
            <a:r>
              <a:rPr lang="en-US" sz="2800" dirty="0"/>
              <a:t>)</a:t>
            </a:r>
            <a:endParaRPr lang="fa-I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234406"/>
            <a:ext cx="10515600" cy="45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elevated </a:t>
            </a:r>
            <a:r>
              <a:rPr lang="en-US" sz="2800" dirty="0" smtClean="0"/>
              <a:t>BTM levels </a:t>
            </a:r>
            <a:r>
              <a:rPr lang="en-US" sz="2800" dirty="0"/>
              <a:t>(Q4) had a significant association with accelerated </a:t>
            </a:r>
            <a:r>
              <a:rPr lang="en-US" sz="2800" dirty="0" smtClean="0"/>
              <a:t>bone loss </a:t>
            </a:r>
            <a:r>
              <a:rPr lang="en-US" sz="2800" dirty="0"/>
              <a:t>at the total hip and across bone compartments, </a:t>
            </a:r>
            <a:r>
              <a:rPr lang="en-US" sz="2800" dirty="0" smtClean="0"/>
              <a:t>compared to </a:t>
            </a:r>
            <a:r>
              <a:rPr lang="en-US" sz="2800" dirty="0"/>
              <a:t>those with BTM in the lower quartiles</a:t>
            </a:r>
            <a:endParaRPr lang="fa-I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2060621"/>
            <a:ext cx="10161431" cy="46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Prediction of fracture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a recent meta-analysis of 6 studies </a:t>
            </a:r>
            <a:r>
              <a:rPr lang="en-US" dirty="0" smtClean="0"/>
              <a:t>that had </a:t>
            </a:r>
            <a:r>
              <a:rPr lang="en-US" dirty="0"/>
              <a:t>measurements of bone </a:t>
            </a:r>
            <a:r>
              <a:rPr lang="en-US" dirty="0" err="1"/>
              <a:t>resorption</a:t>
            </a:r>
            <a:r>
              <a:rPr lang="en-US" dirty="0"/>
              <a:t> (CTX) and bone formation (PINP), the hazard </a:t>
            </a:r>
            <a:r>
              <a:rPr lang="en-US" dirty="0" smtClean="0"/>
              <a:t>ratio per </a:t>
            </a:r>
            <a:r>
              <a:rPr lang="en-US" dirty="0"/>
              <a:t>SD increase was similar for CTX (1,18, 95% CI 1.05 to 1.34) and PINP (1.23, 95% CI </a:t>
            </a:r>
            <a:r>
              <a:rPr lang="en-US" dirty="0" smtClean="0"/>
              <a:t>1.09- 1.39</a:t>
            </a:r>
            <a:r>
              <a:rPr lang="en-US" dirty="0"/>
              <a:t>)(Johansson 2014 14</a:t>
            </a:r>
            <a:r>
              <a:rPr lang="en-US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However, not all </a:t>
            </a:r>
            <a:r>
              <a:rPr lang="en-US" dirty="0" smtClean="0"/>
              <a:t>studies find </a:t>
            </a:r>
            <a:r>
              <a:rPr lang="en-US" dirty="0"/>
              <a:t>an association between BTM and fracture risk (Marques </a:t>
            </a:r>
            <a:r>
              <a:rPr lang="en-US" dirty="0" smtClean="0"/>
              <a:t>2016)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and the FRAX </a:t>
            </a:r>
            <a:r>
              <a:rPr lang="en-US" dirty="0" smtClean="0"/>
              <a:t>Position Development </a:t>
            </a:r>
            <a:r>
              <a:rPr lang="en-US" dirty="0"/>
              <a:t>Conference members were unable to find sufficient evidence for inclusion </a:t>
            </a:r>
            <a:r>
              <a:rPr lang="en-US" dirty="0" smtClean="0"/>
              <a:t>of BTM </a:t>
            </a:r>
            <a:r>
              <a:rPr lang="en-US" dirty="0"/>
              <a:t>into the FRAX fracture risk prediction algorithm (McCloskey 2011 15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55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0" y="-122663"/>
            <a:ext cx="10783229" cy="2921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just" rtl="0">
              <a:buNone/>
            </a:pP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83" y="2653990"/>
            <a:ext cx="9946888" cy="43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0584"/>
            <a:ext cx="10749776" cy="2606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454"/>
            <a:ext cx="10515600" cy="3857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turnover markers (BTMs) are currently not </a:t>
            </a:r>
            <a:r>
              <a:rPr lang="en-US" dirty="0" smtClean="0"/>
              <a:t>included in </a:t>
            </a:r>
            <a:r>
              <a:rPr lang="en-US" dirty="0"/>
              <a:t>the FRAX algorithms because of the scarcity of </a:t>
            </a:r>
            <a:r>
              <a:rPr lang="en-US" dirty="0" smtClean="0"/>
              <a:t>quality population-based </a:t>
            </a:r>
            <a:r>
              <a:rPr lang="en-US" dirty="0"/>
              <a:t>prospective studies with any particular </a:t>
            </a:r>
            <a:r>
              <a:rPr lang="en-US" dirty="0" err="1" smtClean="0"/>
              <a:t>analyte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applicability of the research database in an </a:t>
            </a:r>
            <a:r>
              <a:rPr lang="en-US" dirty="0" smtClean="0"/>
              <a:t>international setting </a:t>
            </a:r>
            <a:r>
              <a:rPr lang="en-US" dirty="0"/>
              <a:t>is also insecure; for example, more than </a:t>
            </a:r>
            <a:r>
              <a:rPr lang="en-US" dirty="0" smtClean="0"/>
              <a:t>one third </a:t>
            </a:r>
            <a:r>
              <a:rPr lang="en-US" dirty="0"/>
              <a:t>of studies are from France and none from </a:t>
            </a:r>
            <a:r>
              <a:rPr lang="en-US" dirty="0" smtClean="0"/>
              <a:t>Asia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is a need to enlarge the experience of the value </a:t>
            </a:r>
            <a:r>
              <a:rPr lang="en-US" dirty="0" smtClean="0"/>
              <a:t>of BTMs </a:t>
            </a:r>
            <a:r>
              <a:rPr lang="en-US" dirty="0"/>
              <a:t>for fracture risk assessment in population-based </a:t>
            </a:r>
            <a:r>
              <a:rPr lang="en-US" dirty="0" smtClean="0"/>
              <a:t>studies around </a:t>
            </a:r>
            <a:r>
              <a:rPr lang="en-US" dirty="0"/>
              <a:t>the world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771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,Bold"/>
              </a:rPr>
              <a:t>Selection of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might use anti-</a:t>
            </a:r>
            <a:r>
              <a:rPr lang="en-US" dirty="0" err="1"/>
              <a:t>resorptive</a:t>
            </a:r>
            <a:r>
              <a:rPr lang="en-US" dirty="0"/>
              <a:t> </a:t>
            </a:r>
            <a:r>
              <a:rPr lang="en-US" dirty="0" smtClean="0"/>
              <a:t>therapies (bisphosphonates</a:t>
            </a:r>
            <a:r>
              <a:rPr lang="en-US" dirty="0"/>
              <a:t>, </a:t>
            </a:r>
            <a:r>
              <a:rPr lang="en-US" dirty="0" err="1"/>
              <a:t>raloxifene</a:t>
            </a:r>
            <a:r>
              <a:rPr lang="en-US" dirty="0"/>
              <a:t>, </a:t>
            </a:r>
            <a:r>
              <a:rPr lang="en-US" dirty="0" err="1"/>
              <a:t>denosumab</a:t>
            </a:r>
            <a:r>
              <a:rPr lang="en-US" dirty="0"/>
              <a:t>) in patients with high BTM and anabolic </a:t>
            </a:r>
            <a:r>
              <a:rPr lang="en-US" dirty="0" smtClean="0"/>
              <a:t>therapies (</a:t>
            </a:r>
            <a:r>
              <a:rPr lang="en-US" dirty="0" err="1" smtClean="0"/>
              <a:t>teriparatide</a:t>
            </a:r>
            <a:r>
              <a:rPr lang="en-US" dirty="0"/>
              <a:t>, </a:t>
            </a:r>
            <a:r>
              <a:rPr lang="en-US" dirty="0" err="1"/>
              <a:t>abaloparatide</a:t>
            </a:r>
            <a:r>
              <a:rPr lang="en-US" dirty="0"/>
              <a:t>) in patients with low </a:t>
            </a:r>
            <a:r>
              <a:rPr lang="en-US" dirty="0" smtClean="0"/>
              <a:t>BTM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Unfortunately, this approach is </a:t>
            </a:r>
            <a:r>
              <a:rPr lang="en-US" dirty="0" smtClean="0"/>
              <a:t>not supported </a:t>
            </a:r>
            <a:r>
              <a:rPr lang="en-US" dirty="0"/>
              <a:t>by the results of clinical trials. In the Fracture Intervention Trial, treatment </a:t>
            </a:r>
            <a:r>
              <a:rPr lang="en-US" dirty="0" smtClean="0"/>
              <a:t>with alendronate </a:t>
            </a:r>
            <a:r>
              <a:rPr lang="en-US" dirty="0"/>
              <a:t>was more effective at reducing non-vertebral fracture in those women </a:t>
            </a:r>
            <a:r>
              <a:rPr lang="en-US" dirty="0" smtClean="0"/>
              <a:t>with higher </a:t>
            </a:r>
            <a:r>
              <a:rPr lang="en-US" dirty="0"/>
              <a:t>PINP but this was not true for other BTM or other fracture types (Bauer 2006 16</a:t>
            </a:r>
            <a:r>
              <a:rPr lang="en-US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general, a low PINP is associated with lower rates of bone loss and </a:t>
            </a:r>
            <a:r>
              <a:rPr lang="en-US" dirty="0" smtClean="0"/>
              <a:t>lower response </a:t>
            </a:r>
            <a:r>
              <a:rPr lang="en-US" dirty="0"/>
              <a:t>to </a:t>
            </a:r>
            <a:r>
              <a:rPr lang="en-US" dirty="0" err="1"/>
              <a:t>zoledronic</a:t>
            </a:r>
            <a:r>
              <a:rPr lang="en-US" dirty="0"/>
              <a:t> acid. (</a:t>
            </a:r>
            <a:r>
              <a:rPr lang="en-US" dirty="0" err="1"/>
              <a:t>Eastell</a:t>
            </a:r>
            <a:r>
              <a:rPr lang="en-US" dirty="0"/>
              <a:t> 2015 18) </a:t>
            </a:r>
            <a:r>
              <a:rPr lang="en-US" dirty="0">
                <a:solidFill>
                  <a:srgbClr val="FF0000"/>
                </a:solidFill>
              </a:rPr>
              <a:t>Further research is needed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9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,Bold"/>
              </a:rPr>
              <a:t>Treatment used for osteoporosis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Despite having several treatments that reduce the risk of fracture in osteoporosis it is </a:t>
            </a:r>
            <a:r>
              <a:rPr lang="en-US" dirty="0" smtClean="0"/>
              <a:t>well established </a:t>
            </a:r>
            <a:r>
              <a:rPr lang="en-US" dirty="0"/>
              <a:t>that adherence to these treatments can be poor, especially in the case of </a:t>
            </a:r>
            <a:r>
              <a:rPr lang="en-US" dirty="0" smtClean="0"/>
              <a:t>oral bisphosphonates </a:t>
            </a:r>
            <a:r>
              <a:rPr lang="en-US" dirty="0"/>
              <a:t>for which the dosing instructions are </a:t>
            </a:r>
            <a:r>
              <a:rPr lang="en-US" dirty="0" smtClean="0"/>
              <a:t>complex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mineral density is commonly used as a tool to monitor treatment </a:t>
            </a:r>
            <a:r>
              <a:rPr lang="en-US" dirty="0" smtClean="0"/>
              <a:t>in the </a:t>
            </a:r>
            <a:r>
              <a:rPr lang="en-US" dirty="0"/>
              <a:t>individual and an increase that exceeds the least significant change, for example </a:t>
            </a:r>
            <a:r>
              <a:rPr lang="en-US" dirty="0" smtClean="0"/>
              <a:t>an increase </a:t>
            </a:r>
            <a:r>
              <a:rPr lang="en-US" dirty="0"/>
              <a:t>in lumbar spine or total hip BMD more than 4% (</a:t>
            </a:r>
            <a:r>
              <a:rPr lang="en-US" dirty="0" err="1"/>
              <a:t>Diez</a:t>
            </a:r>
            <a:r>
              <a:rPr lang="en-US" dirty="0"/>
              <a:t> Perez 2012 19) may </a:t>
            </a:r>
            <a:r>
              <a:rPr lang="en-US" dirty="0" smtClean="0"/>
              <a:t>be considered </a:t>
            </a:r>
            <a:r>
              <a:rPr lang="en-US" dirty="0"/>
              <a:t>a </a:t>
            </a:r>
            <a:r>
              <a:rPr lang="en-US" dirty="0" smtClean="0"/>
              <a:t>response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such changes occur over many months and </a:t>
            </a:r>
            <a:r>
              <a:rPr lang="en-US" dirty="0" smtClean="0"/>
              <a:t>persistence with </a:t>
            </a:r>
            <a:r>
              <a:rPr lang="en-US" dirty="0"/>
              <a:t>medication declines very early in treatment (less than 50% after 12 </a:t>
            </a:r>
            <a:r>
              <a:rPr lang="en-US" dirty="0" smtClean="0"/>
              <a:t>months, </a:t>
            </a:r>
            <a:r>
              <a:rPr lang="en-US" dirty="0" err="1" smtClean="0"/>
              <a:t>Netelenbos</a:t>
            </a:r>
            <a:r>
              <a:rPr lang="en-US" dirty="0" smtClean="0"/>
              <a:t> </a:t>
            </a:r>
            <a:r>
              <a:rPr lang="en-US" dirty="0"/>
              <a:t>2011 20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 an earlier response marker would be preferred</a:t>
            </a: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smtClean="0"/>
              <a:t>International Osteoporosis </a:t>
            </a:r>
            <a:r>
              <a:rPr lang="en-US" dirty="0"/>
              <a:t>Foundation has proposed that a BTM such as PINP or CTX measured within </a:t>
            </a:r>
            <a:r>
              <a:rPr lang="en-US" dirty="0" smtClean="0"/>
              <a:t>3 months </a:t>
            </a:r>
            <a:r>
              <a:rPr lang="en-US" dirty="0"/>
              <a:t>of starting therapy would help identify poor adherence with the </a:t>
            </a:r>
            <a:r>
              <a:rPr lang="en-US" dirty="0" smtClean="0"/>
              <a:t>commonest osteoporosis </a:t>
            </a:r>
            <a:r>
              <a:rPr lang="en-US" dirty="0"/>
              <a:t>therapy, oral bisphosphonates (</a:t>
            </a:r>
            <a:r>
              <a:rPr lang="en-US" dirty="0" err="1"/>
              <a:t>Diez</a:t>
            </a:r>
            <a:r>
              <a:rPr lang="en-US" dirty="0"/>
              <a:t> Perez 2017 21</a:t>
            </a:r>
            <a:r>
              <a:rPr lang="en-US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Another advantage </a:t>
            </a:r>
            <a:r>
              <a:rPr lang="en-US" dirty="0" smtClean="0"/>
              <a:t>to using </a:t>
            </a:r>
            <a:r>
              <a:rPr lang="en-US" dirty="0"/>
              <a:t>BTM rather than bone mineral density is that measurements are less </a:t>
            </a:r>
            <a:r>
              <a:rPr lang="en-US" dirty="0" smtClean="0"/>
              <a:t>expensive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 PINP measurement costs less than 20% that of a bone mineral </a:t>
            </a:r>
            <a:r>
              <a:rPr lang="en-US" dirty="0" smtClean="0"/>
              <a:t>density measurement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proportion of treatment effect explained by BTM has usually been higher than for </a:t>
            </a:r>
            <a:r>
              <a:rPr lang="en-US" dirty="0" smtClean="0"/>
              <a:t>BMD (</a:t>
            </a:r>
            <a:r>
              <a:rPr lang="en-US" dirty="0" err="1" smtClean="0"/>
              <a:t>Vasikaran</a:t>
            </a:r>
            <a:r>
              <a:rPr lang="en-US" dirty="0" smtClean="0"/>
              <a:t> </a:t>
            </a:r>
            <a:r>
              <a:rPr lang="en-US" dirty="0"/>
              <a:t>2011 7)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7519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TRAP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1531"/>
            <a:ext cx="10515600" cy="3575431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Human serum contains two forms of tartrate-resistant acid phosphatase (TRAP), </a:t>
            </a:r>
            <a:r>
              <a:rPr lang="en-US" dirty="0">
                <a:solidFill>
                  <a:schemeClr val="accent1"/>
                </a:solidFill>
              </a:rPr>
              <a:t>5a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5b</a:t>
            </a:r>
            <a:r>
              <a:rPr lang="en-US" dirty="0"/>
              <a:t>. Of these, 5a contains </a:t>
            </a:r>
            <a:r>
              <a:rPr lang="en-US" dirty="0" err="1"/>
              <a:t>sialic</a:t>
            </a:r>
            <a:r>
              <a:rPr lang="en-US" dirty="0"/>
              <a:t> acid and 5b does not.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antigenic </a:t>
            </a:r>
            <a:r>
              <a:rPr lang="en-US" dirty="0"/>
              <a:t>properties and pH optimum of TRAP purified from human osteoclasts are identical to those of serum TRAP 5b and completely different from those of serum TRAP 5a, suggesting that </a:t>
            </a:r>
            <a:r>
              <a:rPr lang="en-US" dirty="0">
                <a:solidFill>
                  <a:srgbClr val="92D050"/>
                </a:solidFill>
              </a:rPr>
              <a:t>5b would be derived from osteoclasts</a:t>
            </a:r>
            <a:r>
              <a:rPr lang="en-US" dirty="0"/>
              <a:t> and 5a from some other source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128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Bisphosphonate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8653"/>
            <a:ext cx="10515600" cy="3588309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oral bisphosphonates </a:t>
            </a:r>
            <a:r>
              <a:rPr lang="en-US" dirty="0"/>
              <a:t>have been compared in the </a:t>
            </a:r>
            <a:r>
              <a:rPr lang="en-US" dirty="0">
                <a:solidFill>
                  <a:schemeClr val="accent1"/>
                </a:solidFill>
              </a:rPr>
              <a:t>TRIO</a:t>
            </a:r>
            <a:r>
              <a:rPr lang="en-US" dirty="0"/>
              <a:t> </a:t>
            </a:r>
            <a:r>
              <a:rPr lang="en-US" dirty="0" smtClean="0"/>
              <a:t>(Naylor </a:t>
            </a:r>
            <a:r>
              <a:rPr lang="en-US" dirty="0"/>
              <a:t>2015 22) to evaluate the clinical utility of BTM to assess </a:t>
            </a:r>
            <a:r>
              <a:rPr lang="en-US" dirty="0" smtClean="0"/>
              <a:t>response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8055"/>
            <a:ext cx="10515600" cy="24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The TRIO study comprised a 2-year, open-label, parallel, </a:t>
            </a:r>
            <a:r>
              <a:rPr lang="en-US" sz="2800" dirty="0" err="1"/>
              <a:t>randomised</a:t>
            </a:r>
            <a:r>
              <a:rPr lang="en-US" sz="2800" dirty="0"/>
              <a:t> control intervention trial of three orally administered bisphosphonate</a:t>
            </a:r>
            <a:br>
              <a:rPr lang="en-US" sz="2800" dirty="0"/>
            </a:br>
            <a:endParaRPr lang="fa-I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3" y="1957588"/>
            <a:ext cx="8281115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Fig. 1 The percentage change from baseline (mean and standard error of the mean) for a bone </a:t>
            </a:r>
            <a:r>
              <a:rPr lang="en-US" sz="2400" dirty="0" err="1"/>
              <a:t>resorption</a:t>
            </a:r>
            <a:r>
              <a:rPr lang="en-US" sz="2400" dirty="0"/>
              <a:t> markers and b bone formation markers for </a:t>
            </a:r>
            <a:r>
              <a:rPr lang="en-US" sz="2400" dirty="0" smtClean="0"/>
              <a:t>the three </a:t>
            </a:r>
            <a:r>
              <a:rPr lang="en-US" sz="2400" dirty="0"/>
              <a:t>bisphosphonate treatments (</a:t>
            </a:r>
            <a:r>
              <a:rPr lang="en-US" sz="2400" dirty="0" err="1"/>
              <a:t>ibandronate</a:t>
            </a:r>
            <a:r>
              <a:rPr lang="en-US" sz="2400" dirty="0"/>
              <a:t>, alendronate, </a:t>
            </a:r>
            <a:r>
              <a:rPr lang="en-US" sz="2400" dirty="0" err="1"/>
              <a:t>risedronate</a:t>
            </a:r>
            <a:r>
              <a:rPr lang="en-US" sz="2400" dirty="0"/>
              <a:t>) over 2 years</a:t>
            </a:r>
            <a:endParaRPr lang="fa-I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678" y="1825625"/>
            <a:ext cx="6370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1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9" y="602166"/>
            <a:ext cx="8385716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37"/>
            <a:ext cx="10515600" cy="74697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>
                <a:solidFill>
                  <a:srgbClr val="131413"/>
                </a:solidFill>
                <a:latin typeface="PnnqgrAdvTTb8864ccf.B"/>
              </a:rPr>
              <a:t>Percentage change from </a:t>
            </a:r>
            <a:r>
              <a:rPr lang="en-US" dirty="0" smtClean="0">
                <a:solidFill>
                  <a:srgbClr val="131413"/>
                </a:solidFill>
                <a:latin typeface="PnnqgrAdvTTb8864ccf.B"/>
              </a:rPr>
              <a:t>baseline</a:t>
            </a:r>
            <a:br>
              <a:rPr lang="en-US" dirty="0" smtClean="0">
                <a:solidFill>
                  <a:srgbClr val="131413"/>
                </a:solidFill>
                <a:latin typeface="PnnqgrAdvTTb8864ccf.B"/>
              </a:rPr>
            </a:br>
            <a:r>
              <a:rPr lang="en-US" dirty="0">
                <a:solidFill>
                  <a:srgbClr val="131413"/>
                </a:solidFill>
                <a:latin typeface="PnnqgrAdvTTb8864ccf.B"/>
              </a:rPr>
              <a:t/>
            </a:r>
            <a:br>
              <a:rPr lang="en-US" dirty="0">
                <a:solidFill>
                  <a:srgbClr val="131413"/>
                </a:solidFill>
                <a:latin typeface="PnnqgrAdvTTb8864ccf.B"/>
              </a:rPr>
            </a:br>
            <a:r>
              <a:rPr lang="en-US" sz="2700" dirty="0">
                <a:solidFill>
                  <a:srgbClr val="131413"/>
                </a:solidFill>
                <a:latin typeface="PnnqgrAdvTTb8864ccf.B"/>
              </a:rPr>
              <a:t>Oral bisphosphonate therapy results in an early decrease </a:t>
            </a:r>
            <a:r>
              <a:rPr lang="en-US" sz="2700" dirty="0" smtClean="0">
                <a:solidFill>
                  <a:srgbClr val="131413"/>
                </a:solidFill>
                <a:latin typeface="PnnqgrAdvTTb8864ccf.B"/>
              </a:rPr>
              <a:t>in bone </a:t>
            </a:r>
            <a:r>
              <a:rPr lang="en-US" sz="2700" dirty="0" err="1">
                <a:solidFill>
                  <a:srgbClr val="131413"/>
                </a:solidFill>
                <a:latin typeface="PnnqgrAdvTTb8864ccf.B"/>
              </a:rPr>
              <a:t>resorption</a:t>
            </a:r>
            <a:r>
              <a:rPr lang="en-US" sz="2700" dirty="0">
                <a:solidFill>
                  <a:srgbClr val="131413"/>
                </a:solidFill>
                <a:latin typeface="PnnqgrAdvTTb8864ccf.B"/>
              </a:rPr>
              <a:t> markers and a later decrease in bone </a:t>
            </a:r>
            <a:r>
              <a:rPr lang="en-US" sz="2700" dirty="0" smtClean="0">
                <a:solidFill>
                  <a:srgbClr val="131413"/>
                </a:solidFill>
                <a:latin typeface="PnnqgrAdvTTb8864ccf.B"/>
              </a:rPr>
              <a:t>formation markers</a:t>
            </a:r>
            <a:r>
              <a:rPr lang="en-US" dirty="0" smtClean="0">
                <a:solidFill>
                  <a:srgbClr val="131413"/>
                </a:solidFill>
                <a:latin typeface="PnnqgrAdvTTb8864ccf.B"/>
              </a:rPr>
              <a:t/>
            </a:r>
            <a:br>
              <a:rPr lang="en-US" dirty="0" smtClean="0">
                <a:solidFill>
                  <a:srgbClr val="131413"/>
                </a:solidFill>
                <a:latin typeface="PnnqgrAdvTTb8864ccf.B"/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825625"/>
            <a:ext cx="8963696" cy="47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9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1558343"/>
          </a:xfrm>
        </p:spPr>
        <p:txBody>
          <a:bodyPr>
            <a:noAutofit/>
          </a:bodyPr>
          <a:lstStyle/>
          <a:p>
            <a:pPr algn="ctr" rtl="0"/>
            <a:r>
              <a:rPr lang="en-US" sz="2800" dirty="0">
                <a:solidFill>
                  <a:srgbClr val="131413"/>
                </a:solidFill>
                <a:latin typeface="PnnqgrAdvTTb8864ccf.B"/>
              </a:rPr>
              <a:t>Responder analysis</a:t>
            </a:r>
            <a:r>
              <a:rPr lang="en-US" sz="2800" dirty="0">
                <a:solidFill>
                  <a:srgbClr val="131413"/>
                </a:solidFill>
                <a:latin typeface="VlhdntAdvTTb8864ccf.B+20"/>
              </a:rPr>
              <a:t>—</a:t>
            </a:r>
            <a:r>
              <a:rPr lang="en-US" sz="2800" dirty="0">
                <a:solidFill>
                  <a:srgbClr val="131413"/>
                </a:solidFill>
                <a:latin typeface="PnnqgrAdvTTb8864ccf.B"/>
              </a:rPr>
              <a:t>least significant </a:t>
            </a:r>
            <a:r>
              <a:rPr lang="en-US" sz="2800" dirty="0" smtClean="0">
                <a:solidFill>
                  <a:srgbClr val="131413"/>
                </a:solidFill>
                <a:latin typeface="PnnqgrAdvTTb8864ccf.B"/>
              </a:rPr>
              <a:t>change</a:t>
            </a:r>
            <a:br>
              <a:rPr lang="en-US" sz="2800" dirty="0" smtClean="0">
                <a:solidFill>
                  <a:srgbClr val="131413"/>
                </a:solidFill>
                <a:latin typeface="PnnqgrAdvTTb8864ccf.B"/>
              </a:rPr>
            </a:br>
            <a:r>
              <a:rPr lang="en-US" sz="2800" dirty="0" smtClean="0">
                <a:solidFill>
                  <a:srgbClr val="131413"/>
                </a:solidFill>
                <a:latin typeface="PnnqgrAdvTTb8864ccf.B"/>
              </a:rPr>
              <a:t> </a:t>
            </a:r>
            <a:r>
              <a:rPr lang="en-US" sz="2400" dirty="0" smtClean="0">
                <a:solidFill>
                  <a:srgbClr val="131413"/>
                </a:solidFill>
                <a:latin typeface="PnnqgrAdvTTb8864ccf.B"/>
              </a:rPr>
              <a:t/>
            </a:r>
            <a:br>
              <a:rPr lang="en-US" sz="2400" dirty="0" smtClean="0">
                <a:solidFill>
                  <a:srgbClr val="131413"/>
                </a:solidFill>
                <a:latin typeface="PnnqgrAdvTTb8864ccf.B"/>
              </a:rPr>
            </a:br>
            <a:r>
              <a:rPr lang="en-US" sz="2400" dirty="0" smtClean="0">
                <a:solidFill>
                  <a:srgbClr val="131413"/>
                </a:solidFill>
                <a:latin typeface="PnnqgrAdvTTb8864ccf.B"/>
              </a:rPr>
              <a:t>Both </a:t>
            </a:r>
            <a:r>
              <a:rPr lang="en-US" sz="2400" dirty="0">
                <a:solidFill>
                  <a:srgbClr val="131413"/>
                </a:solidFill>
                <a:latin typeface="PnnqgrAdvTTb8864ccf.B"/>
              </a:rPr>
              <a:t>LSC and </a:t>
            </a:r>
            <a:r>
              <a:rPr lang="en-US" sz="2400" dirty="0" smtClean="0">
                <a:solidFill>
                  <a:srgbClr val="131413"/>
                </a:solidFill>
                <a:latin typeface="PnnqgrAdvTTb8864ccf.B"/>
              </a:rPr>
              <a:t>premenopausal RI </a:t>
            </a:r>
            <a:r>
              <a:rPr lang="en-US" sz="2400" dirty="0">
                <a:solidFill>
                  <a:srgbClr val="131413"/>
                </a:solidFill>
                <a:latin typeface="PnnqgrAdvTTb8864ccf.B"/>
              </a:rPr>
              <a:t>approaches can identify those that reach the </a:t>
            </a:r>
            <a:r>
              <a:rPr lang="en-US" sz="2400" dirty="0" smtClean="0">
                <a:solidFill>
                  <a:srgbClr val="131413"/>
                </a:solidFill>
                <a:latin typeface="PnnqgrAdvTTb8864ccf.B"/>
              </a:rPr>
              <a:t>target for </a:t>
            </a:r>
            <a:r>
              <a:rPr lang="en-US" sz="2400" dirty="0">
                <a:solidFill>
                  <a:srgbClr val="131413"/>
                </a:solidFill>
                <a:latin typeface="PnnqgrAdvTTb8864ccf.B"/>
              </a:rPr>
              <a:t>response and are associated with BMD change</a:t>
            </a:r>
            <a:endParaRPr lang="fa-I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2086377"/>
            <a:ext cx="9453092" cy="46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,Bold"/>
              </a:rPr>
              <a:t>Denosumab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/>
              <a:t>Denosumab</a:t>
            </a:r>
            <a:r>
              <a:rPr lang="en-US" dirty="0"/>
              <a:t> inhibits bone </a:t>
            </a:r>
            <a:r>
              <a:rPr lang="en-US" dirty="0" err="1"/>
              <a:t>resorption</a:t>
            </a:r>
            <a:r>
              <a:rPr lang="en-US" dirty="0"/>
              <a:t>, leading to an early and large decrease in </a:t>
            </a:r>
            <a:r>
              <a:rPr lang="en-US" dirty="0" smtClean="0"/>
              <a:t>bone </a:t>
            </a:r>
            <a:r>
              <a:rPr lang="en-US" dirty="0" err="1" smtClean="0"/>
              <a:t>resorption</a:t>
            </a:r>
            <a:r>
              <a:rPr lang="en-US" dirty="0" smtClean="0"/>
              <a:t> </a:t>
            </a:r>
            <a:r>
              <a:rPr lang="en-US" dirty="0"/>
              <a:t>markers followed by a later and smaller decrease in bone formation </a:t>
            </a:r>
            <a:r>
              <a:rPr lang="en-US" dirty="0" smtClean="0"/>
              <a:t>markers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</a:t>
            </a:r>
            <a:r>
              <a:rPr lang="en-US" dirty="0" err="1"/>
              <a:t>resorption</a:t>
            </a:r>
            <a:r>
              <a:rPr lang="en-US" dirty="0"/>
              <a:t> markers (such as CTX) decrease within 24 hours of </a:t>
            </a:r>
            <a:r>
              <a:rPr lang="en-US" dirty="0" smtClean="0"/>
              <a:t>treatment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smtClean="0"/>
              <a:t>the FREEDOM </a:t>
            </a:r>
            <a:r>
              <a:rPr lang="en-US" dirty="0"/>
              <a:t>Study, there was no overlap in CTX levels between treated and control subjects </a:t>
            </a:r>
            <a:r>
              <a:rPr lang="en-US" dirty="0" smtClean="0"/>
              <a:t>at one </a:t>
            </a:r>
            <a:r>
              <a:rPr lang="en-US" dirty="0"/>
              <a:t>month indicating that everyone appears to respond (</a:t>
            </a:r>
            <a:r>
              <a:rPr lang="en-US" dirty="0" err="1"/>
              <a:t>Eastell</a:t>
            </a:r>
            <a:r>
              <a:rPr lang="en-US" dirty="0"/>
              <a:t> 2011 29)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99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8" y="0"/>
            <a:ext cx="10658341" cy="2228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2018370"/>
          </a:xfrm>
        </p:spPr>
        <p:txBody>
          <a:bodyPr/>
          <a:lstStyle/>
          <a:p>
            <a:pPr algn="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89971"/>
            <a:ext cx="10515600" cy="278699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racture </a:t>
            </a:r>
            <a:r>
              <a:rPr lang="en-US" sz="2400" dirty="0" err="1" smtClean="0"/>
              <a:t>R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err="1" smtClean="0"/>
              <a:t>duction</a:t>
            </a:r>
            <a:r>
              <a:rPr lang="en-US" sz="2400" dirty="0" smtClean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dirty="0" err="1"/>
              <a:t>vaulation</a:t>
            </a:r>
            <a:r>
              <a:rPr lang="en-US" sz="2400" dirty="0"/>
              <a:t> of </a:t>
            </a:r>
            <a:r>
              <a:rPr lang="en-US" sz="2400" dirty="0" err="1">
                <a:solidFill>
                  <a:srgbClr val="FF0000"/>
                </a:solidFill>
              </a:rPr>
              <a:t>D</a:t>
            </a:r>
            <a:r>
              <a:rPr lang="en-US" sz="2400" dirty="0" err="1"/>
              <a:t>enosumab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/>
              <a:t>steoporosis every </a:t>
            </a:r>
            <a:r>
              <a:rPr lang="en-US" sz="2400" dirty="0" smtClean="0"/>
              <a:t>6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onths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sz="4400" dirty="0"/>
              <a:t>(</a:t>
            </a:r>
            <a:r>
              <a:rPr lang="en-US" sz="4400" dirty="0">
                <a:solidFill>
                  <a:srgbClr val="FF0000"/>
                </a:solidFill>
              </a:rPr>
              <a:t>FREEDOM</a:t>
            </a:r>
            <a:r>
              <a:rPr lang="en-US" sz="4400" dirty="0"/>
              <a:t>)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362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/>
              <a:t>Denosumab</a:t>
            </a:r>
            <a:r>
              <a:rPr lang="en-US" dirty="0"/>
              <a:t> (</a:t>
            </a:r>
            <a:r>
              <a:rPr lang="en-US" dirty="0" err="1"/>
              <a:t>Prolia</a:t>
            </a:r>
            <a:r>
              <a:rPr lang="en-US" dirty="0"/>
              <a:t>) is a fully human monoclonal antibody </a:t>
            </a:r>
            <a:r>
              <a:rPr lang="en-US" dirty="0" smtClean="0"/>
              <a:t>to RANKL </a:t>
            </a:r>
            <a:r>
              <a:rPr lang="en-US" dirty="0"/>
              <a:t>that blocks its binding to RANK, inhibiting </a:t>
            </a:r>
            <a:r>
              <a:rPr lang="en-US" dirty="0" smtClean="0"/>
              <a:t>the development </a:t>
            </a:r>
            <a:r>
              <a:rPr lang="en-US" dirty="0"/>
              <a:t>and activity of osteoclasts, decreasing </a:t>
            </a:r>
            <a:r>
              <a:rPr lang="en-US" dirty="0" smtClean="0"/>
              <a:t>bone </a:t>
            </a:r>
            <a:r>
              <a:rPr lang="en-US" dirty="0" err="1" smtClean="0"/>
              <a:t>resorption</a:t>
            </a:r>
            <a:r>
              <a:rPr lang="en-US" dirty="0"/>
              <a:t>, and increasing bone </a:t>
            </a:r>
            <a:r>
              <a:rPr lang="en-US" dirty="0" smtClean="0"/>
              <a:t>density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the </a:t>
            </a:r>
            <a:r>
              <a:rPr lang="en-US" dirty="0" smtClean="0"/>
              <a:t>FREEDOM </a:t>
            </a:r>
            <a:r>
              <a:rPr lang="en-US" dirty="0"/>
              <a:t>Trial, </a:t>
            </a:r>
            <a:r>
              <a:rPr lang="en-US" dirty="0" err="1"/>
              <a:t>denosumab</a:t>
            </a:r>
            <a:r>
              <a:rPr lang="en-US" dirty="0"/>
              <a:t> treatment for 3 years significantly reduced the risk of new vertebral (68%, p&lt;.001), </a:t>
            </a:r>
            <a:r>
              <a:rPr lang="en-US" dirty="0" smtClean="0"/>
              <a:t>hip (40</a:t>
            </a:r>
            <a:r>
              <a:rPr lang="en-US" dirty="0"/>
              <a:t>%, </a:t>
            </a:r>
            <a:r>
              <a:rPr lang="en-US" dirty="0" smtClean="0"/>
              <a:t>p=.04</a:t>
            </a:r>
            <a:r>
              <a:rPr lang="en-US" dirty="0"/>
              <a:t>), and </a:t>
            </a:r>
            <a:r>
              <a:rPr lang="en-US" dirty="0" err="1"/>
              <a:t>nonvertebral</a:t>
            </a:r>
            <a:r>
              <a:rPr lang="en-US" dirty="0"/>
              <a:t> (20%, </a:t>
            </a:r>
            <a:r>
              <a:rPr lang="en-US" dirty="0" smtClean="0"/>
              <a:t>p=.01</a:t>
            </a:r>
            <a:r>
              <a:rPr lang="en-US" dirty="0"/>
              <a:t>) </a:t>
            </a:r>
            <a:r>
              <a:rPr lang="en-US" dirty="0" smtClean="0"/>
              <a:t>fractures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006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41F20"/>
                </a:solidFill>
                <a:latin typeface="AdvTT46dcae81"/>
              </a:rPr>
              <a:t>Baseline characteristics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853406"/>
            <a:ext cx="89154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73" y="133816"/>
            <a:ext cx="5441795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241F20"/>
                </a:solidFill>
                <a:latin typeface="AdvTT3b30f6db.B"/>
              </a:rPr>
              <a:t>Fig. 1. 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Percent change from baseline in serum: (</a:t>
            </a:r>
            <a:r>
              <a:rPr lang="en-US" sz="2400" dirty="0">
                <a:solidFill>
                  <a:srgbClr val="241F20"/>
                </a:solidFill>
                <a:latin typeface="AdvTT65f8a23b.I"/>
              </a:rPr>
              <a:t>A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) CTX, (</a:t>
            </a:r>
            <a:r>
              <a:rPr lang="en-US" sz="2400" dirty="0">
                <a:solidFill>
                  <a:srgbClr val="241F20"/>
                </a:solidFill>
                <a:latin typeface="AdvTT65f8a23b.I"/>
              </a:rPr>
              <a:t>B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) PINP, (</a:t>
            </a:r>
            <a:r>
              <a:rPr lang="en-US" sz="2400" dirty="0">
                <a:solidFill>
                  <a:srgbClr val="241F20"/>
                </a:solidFill>
                <a:latin typeface="AdvTT65f8a23b.I"/>
              </a:rPr>
              <a:t>C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) TRACP 5b, and (</a:t>
            </a:r>
            <a:r>
              <a:rPr lang="en-US" sz="2400" dirty="0">
                <a:solidFill>
                  <a:srgbClr val="241F20"/>
                </a:solidFill>
                <a:latin typeface="AdvTT65f8a23b.I"/>
              </a:rPr>
              <a:t>D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) BALP over 36 months in the FREEDOM </a:t>
            </a:r>
            <a:r>
              <a:rPr lang="en-US" sz="2400" dirty="0" smtClean="0">
                <a:solidFill>
                  <a:srgbClr val="241F20"/>
                </a:solidFill>
                <a:latin typeface="AdvTT46dcae81"/>
              </a:rPr>
              <a:t>Trial.</a:t>
            </a:r>
            <a:r>
              <a:rPr lang="fa-IR" sz="800" dirty="0">
                <a:solidFill>
                  <a:srgbClr val="241F20"/>
                </a:solidFill>
                <a:latin typeface="AdvP4C4E74"/>
              </a:rPr>
              <a:t/>
            </a:r>
            <a:br>
              <a:rPr lang="fa-IR" sz="800" dirty="0">
                <a:solidFill>
                  <a:srgbClr val="241F20"/>
                </a:solidFill>
                <a:latin typeface="AdvP4C4E74"/>
              </a:rPr>
            </a:br>
            <a:r>
              <a:rPr lang="en-US" sz="2400" dirty="0">
                <a:solidFill>
                  <a:srgbClr val="241F20"/>
                </a:solidFill>
                <a:latin typeface="AdvTT65f8a23b.I"/>
              </a:rPr>
              <a:t>p</a:t>
            </a:r>
            <a:r>
              <a:rPr lang="en-US" sz="2400" dirty="0">
                <a:solidFill>
                  <a:srgbClr val="241F20"/>
                </a:solidFill>
                <a:latin typeface="AdvP4C4E51"/>
              </a:rPr>
              <a:t>&lt;</a:t>
            </a:r>
            <a:r>
              <a:rPr lang="en-US" sz="2400" dirty="0">
                <a:solidFill>
                  <a:srgbClr val="241F20"/>
                </a:solidFill>
                <a:latin typeface="AdvTT46dcae81"/>
              </a:rPr>
              <a:t>.0001</a:t>
            </a:r>
            <a:endParaRPr lang="fa-I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2" y="1853406"/>
            <a:ext cx="54006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88" y="869794"/>
            <a:ext cx="7014117" cy="53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b="1" dirty="0">
                <a:latin typeface="Calibri,Bold"/>
              </a:rPr>
              <a:t>SERMs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/>
              <a:t>raloxifene</a:t>
            </a:r>
            <a:r>
              <a:rPr lang="en-US" dirty="0"/>
              <a:t> have a weaker effect </a:t>
            </a:r>
            <a:r>
              <a:rPr lang="en-US" dirty="0" smtClean="0"/>
              <a:t>on bone </a:t>
            </a:r>
            <a:r>
              <a:rPr lang="en-US" dirty="0"/>
              <a:t>turnover than bisphosphonates and </a:t>
            </a:r>
            <a:r>
              <a:rPr lang="en-US" dirty="0" err="1" smtClean="0"/>
              <a:t>denosumab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Even so, their effect can </a:t>
            </a:r>
            <a:r>
              <a:rPr lang="en-US" dirty="0" smtClean="0"/>
              <a:t>be monitored </a:t>
            </a:r>
            <a:r>
              <a:rPr lang="en-US" dirty="0"/>
              <a:t>using </a:t>
            </a:r>
            <a:r>
              <a:rPr lang="en-US" dirty="0" smtClean="0"/>
              <a:t>BTM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60 to 65% of women with osteopenia, a significant response </a:t>
            </a:r>
            <a:r>
              <a:rPr lang="en-US" dirty="0" smtClean="0"/>
              <a:t>could be </a:t>
            </a:r>
            <a:r>
              <a:rPr lang="en-US" dirty="0"/>
              <a:t>demonstrated using the LSC approach with CTX or PINP (Naylor 2016 34)</a:t>
            </a:r>
          </a:p>
        </p:txBody>
      </p:sp>
    </p:spTree>
    <p:extLst>
      <p:ext uri="{BB962C8B-B14F-4D97-AF65-F5344CB8AC3E}">
        <p14:creationId xmlns:p14="http://schemas.microsoft.com/office/powerpoint/2010/main" val="22013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 err="1">
                <a:latin typeface="Calibri,Bold"/>
              </a:rPr>
              <a:t>Teriparatide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/>
              <a:t>Teriparatide</a:t>
            </a:r>
            <a:r>
              <a:rPr lang="en-US" dirty="0"/>
              <a:t> is an anabolic agent administered as a daily subcutaneous injection </a:t>
            </a:r>
            <a:r>
              <a:rPr lang="en-US" dirty="0" smtClean="0"/>
              <a:t>and bone </a:t>
            </a:r>
            <a:r>
              <a:rPr lang="en-US" dirty="0"/>
              <a:t>formation markers increase within days of starting treatment (Glover 2009 36) ), </a:t>
            </a:r>
            <a:r>
              <a:rPr lang="en-US" dirty="0" smtClean="0"/>
              <a:t>peaking by </a:t>
            </a:r>
            <a:r>
              <a:rPr lang="en-US" dirty="0"/>
              <a:t>3 </a:t>
            </a:r>
            <a:r>
              <a:rPr lang="en-US" dirty="0" smtClean="0"/>
              <a:t>months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PINP has proven to be the most responsive BTM to this </a:t>
            </a:r>
            <a:r>
              <a:rPr lang="en-US" dirty="0" smtClean="0"/>
              <a:t>treatment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err="1"/>
              <a:t>licence</a:t>
            </a:r>
            <a:r>
              <a:rPr lang="en-US" dirty="0"/>
              <a:t> for </a:t>
            </a:r>
            <a:r>
              <a:rPr lang="en-US" dirty="0" err="1"/>
              <a:t>teriparatide</a:t>
            </a:r>
            <a:r>
              <a:rPr lang="en-US" dirty="0"/>
              <a:t> is for 2-years as there is a concern about osteosarcoma </a:t>
            </a:r>
            <a:r>
              <a:rPr lang="en-US" dirty="0" smtClean="0"/>
              <a:t>with long-term </a:t>
            </a:r>
            <a:r>
              <a:rPr lang="en-US" dirty="0"/>
              <a:t>use and the effect of the drug wanes after three years of </a:t>
            </a:r>
            <a:r>
              <a:rPr lang="en-US" dirty="0" smtClean="0"/>
              <a:t>therapy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</a:t>
            </a:r>
            <a:r>
              <a:rPr lang="en-US" dirty="0" smtClean="0"/>
              <a:t>is accelerated </a:t>
            </a:r>
            <a:r>
              <a:rPr lang="en-US" dirty="0"/>
              <a:t>bone loss after stopping </a:t>
            </a:r>
            <a:r>
              <a:rPr lang="en-US" dirty="0" err="1"/>
              <a:t>teriparatide</a:t>
            </a:r>
            <a:r>
              <a:rPr lang="en-US" dirty="0"/>
              <a:t>, but this can be prevented by </a:t>
            </a:r>
            <a:r>
              <a:rPr lang="en-US" dirty="0" smtClean="0"/>
              <a:t>administering bisphosphonates</a:t>
            </a:r>
            <a:r>
              <a:rPr lang="en-US" dirty="0"/>
              <a:t>, </a:t>
            </a:r>
            <a:r>
              <a:rPr lang="en-US" dirty="0" err="1"/>
              <a:t>raloxifene</a:t>
            </a:r>
            <a:r>
              <a:rPr lang="en-US" dirty="0"/>
              <a:t> or </a:t>
            </a:r>
            <a:r>
              <a:rPr lang="en-US" dirty="0" err="1"/>
              <a:t>denosumab</a:t>
            </a:r>
            <a:r>
              <a:rPr lang="en-US" dirty="0"/>
              <a:t> (</a:t>
            </a:r>
            <a:r>
              <a:rPr lang="en-US" dirty="0" err="1"/>
              <a:t>Ebina</a:t>
            </a:r>
            <a:r>
              <a:rPr lang="en-US" dirty="0"/>
              <a:t> 2016 40).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255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err="1">
                <a:latin typeface="Calibri" panose="020F0502020204030204" pitchFamily="34" charset="0"/>
              </a:rPr>
              <a:t>Abaloparatide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/>
              <a:t>Abaloparatide</a:t>
            </a:r>
            <a:r>
              <a:rPr lang="en-US" dirty="0"/>
              <a:t> is a new licensed anabolic therapy for </a:t>
            </a:r>
            <a:r>
              <a:rPr lang="en-US" dirty="0" smtClean="0"/>
              <a:t>osteoporosis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increase in PINP is less </a:t>
            </a:r>
            <a:r>
              <a:rPr lang="en-US" dirty="0" smtClean="0"/>
              <a:t>than with </a:t>
            </a:r>
            <a:r>
              <a:rPr lang="en-US" dirty="0" err="1"/>
              <a:t>teriparatide</a:t>
            </a:r>
            <a:r>
              <a:rPr lang="en-US" dirty="0"/>
              <a:t> (Miller 2016 42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clinical utility of BTMs for monitoring </a:t>
            </a:r>
            <a:r>
              <a:rPr lang="en-US" dirty="0" err="1" smtClean="0"/>
              <a:t>abaloparatide</a:t>
            </a:r>
            <a:r>
              <a:rPr lang="en-US" dirty="0" smtClean="0"/>
              <a:t> </a:t>
            </a:r>
            <a:r>
              <a:rPr lang="en-US" smtClean="0"/>
              <a:t>therapy </a:t>
            </a:r>
            <a:r>
              <a:rPr lang="en-US" dirty="0"/>
              <a:t>have not yet been fully reported.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89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7984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,Bold"/>
              </a:rPr>
              <a:t>Practical approach to monitoring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262" y="2434431"/>
            <a:ext cx="41814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0" y="167425"/>
            <a:ext cx="10220459" cy="2060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715"/>
            <a:ext cx="10515600" cy="3382248"/>
          </a:xfrm>
        </p:spPr>
        <p:txBody>
          <a:bodyPr/>
          <a:lstStyle/>
          <a:p>
            <a:pPr algn="l" rtl="0"/>
            <a:r>
              <a:rPr lang="en-US" dirty="0"/>
              <a:t>A new review published by a joint scientific working group of the International Federation of Clinical Chemistry and Laboratory Medicine (</a:t>
            </a:r>
            <a:r>
              <a:rPr lang="en-US" dirty="0">
                <a:solidFill>
                  <a:schemeClr val="accent1"/>
                </a:solidFill>
              </a:rPr>
              <a:t>IFCC</a:t>
            </a:r>
            <a:r>
              <a:rPr lang="en-US" dirty="0"/>
              <a:t>) and the International Osteoporosis Foundation (</a:t>
            </a:r>
            <a:r>
              <a:rPr lang="en-US" dirty="0">
                <a:solidFill>
                  <a:schemeClr val="accent1"/>
                </a:solidFill>
              </a:rPr>
              <a:t>IOF</a:t>
            </a:r>
            <a:r>
              <a:rPr lang="en-US" dirty="0"/>
              <a:t>) finds that current evidence continues to support the potential for bone turnover markers (BTMs) to provide clinically useful information for monitoring osteoporosis treatment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4222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The IFCC-IOF Working Group for the Standardization of Bone Marker Assays concluded that: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970468"/>
            <a:ext cx="11513711" cy="4610635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    Important data are now available on reference interval values for CTX and PINP across a range of geographic regions and for individual clinical assays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An apparent lack of comparability between current clinical assays for CTX has become evident, indicating the possible limitations of combining such data for meta-analyses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To improve interpretation of patient results harmonization of units for reporting serum/plasma CTX (</a:t>
            </a:r>
            <a:r>
              <a:rPr lang="en-US" dirty="0" err="1"/>
              <a:t>ng</a:t>
            </a:r>
            <a:r>
              <a:rPr lang="en-US" dirty="0"/>
              <a:t>/L) and PINP (</a:t>
            </a:r>
            <a:r>
              <a:rPr lang="en-US" dirty="0" err="1"/>
              <a:t>μg</a:t>
            </a:r>
            <a:r>
              <a:rPr lang="en-US" dirty="0"/>
              <a:t>/L) is recommended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    Further study of the relationships between the clinical assays for CTX and PINP as well as physiological and pre-analytical factors contributing to variability in BTM concentrations is required.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789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9144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Table 2. The critical values for PINP and CTX are supported by results in </a:t>
            </a:r>
            <a:r>
              <a:rPr lang="en-US" sz="3200" dirty="0" smtClean="0"/>
              <a:t>50 women </a:t>
            </a:r>
            <a:r>
              <a:rPr lang="en-US" sz="3200" dirty="0"/>
              <a:t>from the TRIO study</a:t>
            </a:r>
            <a:endParaRPr lang="fa-I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191" y="1825625"/>
            <a:ext cx="60256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>
                <a:latin typeface="Calibri,Bold"/>
              </a:rPr>
              <a:t>Sources of variability in BTMs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5022761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is a large increase in PINP after </a:t>
            </a:r>
            <a:r>
              <a:rPr lang="en-US" dirty="0" smtClean="0"/>
              <a:t>a fracture</a:t>
            </a:r>
            <a:r>
              <a:rPr lang="en-US" dirty="0"/>
              <a:t>, with a mean increase of 55% six weeks after wrist fracture (Ingle 1999 49) </a:t>
            </a:r>
            <a:r>
              <a:rPr lang="en-US" dirty="0" smtClean="0"/>
              <a:t>, </a:t>
            </a:r>
            <a:r>
              <a:rPr lang="en-US" dirty="0"/>
              <a:t>96% </a:t>
            </a:r>
            <a:r>
              <a:rPr lang="en-US" dirty="0" smtClean="0"/>
              <a:t>six weeks </a:t>
            </a:r>
            <a:r>
              <a:rPr lang="en-US" dirty="0"/>
              <a:t>after ankle fracture (Ingle 1999 50) and 100% 12 weeks after </a:t>
            </a:r>
            <a:r>
              <a:rPr lang="en-US" dirty="0" err="1"/>
              <a:t>tibial</a:t>
            </a:r>
            <a:r>
              <a:rPr lang="en-US" dirty="0"/>
              <a:t> shaft </a:t>
            </a:r>
            <a:r>
              <a:rPr lang="en-US" dirty="0" smtClean="0"/>
              <a:t>fracture (</a:t>
            </a:r>
            <a:r>
              <a:rPr lang="en-US" dirty="0" err="1" smtClean="0"/>
              <a:t>Veitch</a:t>
            </a:r>
            <a:r>
              <a:rPr lang="en-US" dirty="0" smtClean="0"/>
              <a:t> </a:t>
            </a:r>
            <a:r>
              <a:rPr lang="en-US" dirty="0"/>
              <a:t>2006 51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BTMs have also been report to be increased after vertebral </a:t>
            </a:r>
            <a:r>
              <a:rPr lang="en-US" dirty="0" smtClean="0"/>
              <a:t>fracture (</a:t>
            </a:r>
            <a:r>
              <a:rPr lang="en-US" dirty="0" err="1" smtClean="0"/>
              <a:t>Hashidate</a:t>
            </a:r>
            <a:r>
              <a:rPr lang="en-US" dirty="0" smtClean="0"/>
              <a:t> </a:t>
            </a:r>
            <a:r>
              <a:rPr lang="en-US" dirty="0"/>
              <a:t>2011 52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Glucocorticoid therapy reduces the level of PINP in a dose-responsive </a:t>
            </a:r>
            <a:r>
              <a:rPr lang="en-US" dirty="0" smtClean="0"/>
              <a:t>manner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 daily </a:t>
            </a:r>
            <a:r>
              <a:rPr lang="en-US" dirty="0"/>
              <a:t>dose of 10 mg prednisone resulted in a 20% reduction in PINP over a week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803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57" y="758283"/>
            <a:ext cx="11106614" cy="5798634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, the BTMs increase after the menopause and in other situations of accelerated bone loss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 smtClean="0">
                <a:solidFill>
                  <a:schemeClr val="accent1"/>
                </a:solidFill>
              </a:rPr>
              <a:t>men</a:t>
            </a:r>
            <a:r>
              <a:rPr lang="en-US" dirty="0" smtClean="0"/>
              <a:t>, there is little increase with age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In cohort studies of </a:t>
            </a:r>
            <a:r>
              <a:rPr lang="en-US" dirty="0" smtClean="0"/>
              <a:t>women (but </a:t>
            </a:r>
            <a:r>
              <a:rPr lang="en-US" dirty="0"/>
              <a:t>not of men), the higher the BTM, the more rapid the bone loss and the greater the </a:t>
            </a:r>
            <a:r>
              <a:rPr lang="en-US" dirty="0" smtClean="0"/>
              <a:t>risk of </a:t>
            </a:r>
            <a:r>
              <a:rPr lang="en-US" dirty="0"/>
              <a:t>fracture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Thus, the measurement of BTM may have clinical relevance to the </a:t>
            </a:r>
            <a:r>
              <a:rPr lang="en-US" dirty="0" smtClean="0"/>
              <a:t>individual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 typical </a:t>
            </a:r>
            <a:r>
              <a:rPr lang="en-US" dirty="0"/>
              <a:t>goal of therapy might be to lower BTM to values found in women before </a:t>
            </a:r>
            <a:r>
              <a:rPr lang="en-US" dirty="0" smtClean="0"/>
              <a:t>the menopause</a:t>
            </a:r>
            <a:r>
              <a:rPr lang="en-US" dirty="0"/>
              <a:t>.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61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Current recommendations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IOF and IFCC made recommendations concerning BTM and reviewed </a:t>
            </a:r>
            <a:r>
              <a:rPr lang="en-US" dirty="0" smtClean="0"/>
              <a:t>national guidelines</a:t>
            </a:r>
            <a:r>
              <a:rPr lang="en-US" dirty="0"/>
              <a:t>; five out of nine national societies or </a:t>
            </a:r>
            <a:r>
              <a:rPr lang="en-US" dirty="0" err="1"/>
              <a:t>organisations</a:t>
            </a:r>
            <a:r>
              <a:rPr lang="en-US" dirty="0"/>
              <a:t> recommended the use of </a:t>
            </a:r>
            <a:r>
              <a:rPr lang="en-US" dirty="0" smtClean="0"/>
              <a:t>BTM for </a:t>
            </a:r>
            <a:r>
              <a:rPr lang="en-US" dirty="0"/>
              <a:t>treatment </a:t>
            </a:r>
            <a:r>
              <a:rPr lang="en-US" dirty="0" smtClean="0"/>
              <a:t>monitoring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IOF proposed that a PINP or CTX value at 12 weeks on treatment with </a:t>
            </a:r>
            <a:r>
              <a:rPr lang="en-US" dirty="0" smtClean="0"/>
              <a:t>oral bisphosphonate </a:t>
            </a:r>
            <a:r>
              <a:rPr lang="en-US" dirty="0"/>
              <a:t>can identify poor response and be used to identify patients who </a:t>
            </a:r>
            <a:r>
              <a:rPr lang="en-US" dirty="0" smtClean="0"/>
              <a:t>are unlikely </a:t>
            </a:r>
            <a:r>
              <a:rPr lang="en-US" dirty="0"/>
              <a:t>to be adhering to </a:t>
            </a:r>
            <a:r>
              <a:rPr lang="en-US" dirty="0" smtClean="0"/>
              <a:t>therapy or </a:t>
            </a:r>
            <a:r>
              <a:rPr lang="en-US" dirty="0"/>
              <a:t>who have failed </a:t>
            </a:r>
            <a:r>
              <a:rPr lang="en-US" dirty="0" smtClean="0"/>
              <a:t>therapy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The IOF proposed using the BTMs at 12 weeks rather than 3 </a:t>
            </a:r>
            <a:r>
              <a:rPr lang="en-US"/>
              <a:t>months </a:t>
            </a:r>
            <a:r>
              <a:rPr lang="en-US" smtClean="0"/>
              <a:t>on treatment </a:t>
            </a:r>
            <a:r>
              <a:rPr lang="en-US" dirty="0"/>
              <a:t>and the responder rate in the TRIO study was similar for 12 and 48 weeks</a:t>
            </a:r>
            <a:endParaRPr lang="en-US" dirty="0" smtClean="0"/>
          </a:p>
          <a:p>
            <a:pPr algn="just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>
              <a:buFont typeface="Wingdings" panose="05000000000000000000" pitchFamily="2" charset="2"/>
              <a:buChar char="Ø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009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latin typeface="Calibri,Bold"/>
              </a:rPr>
              <a:t>History, assays and validation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Bone </a:t>
            </a:r>
            <a:r>
              <a:rPr lang="en-US" dirty="0" err="1">
                <a:solidFill>
                  <a:schemeClr val="accent1"/>
                </a:solidFill>
              </a:rPr>
              <a:t>histomorphometry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</a:t>
            </a:r>
            <a:r>
              <a:rPr lang="en-US" dirty="0">
                <a:solidFill>
                  <a:schemeClr val="accent1"/>
                </a:solidFill>
              </a:rPr>
              <a:t>gold standard </a:t>
            </a:r>
            <a:r>
              <a:rPr lang="en-US" dirty="0"/>
              <a:t>for assessment of bone turnover, but it </a:t>
            </a:r>
            <a:r>
              <a:rPr lang="en-US" dirty="0" smtClean="0"/>
              <a:t>is invasive</a:t>
            </a:r>
            <a:r>
              <a:rPr lang="en-US" dirty="0"/>
              <a:t>, cannot be repeated many times in an individual and requires specialist </a:t>
            </a:r>
            <a:r>
              <a:rPr lang="en-US" dirty="0" smtClean="0"/>
              <a:t>laboratory interpretation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Bone turnover can also be quantified with calcium balance and </a:t>
            </a:r>
            <a:r>
              <a:rPr lang="en-US" dirty="0" smtClean="0">
                <a:solidFill>
                  <a:schemeClr val="accent2"/>
                </a:solidFill>
              </a:rPr>
              <a:t>kinetic studies</a:t>
            </a:r>
            <a:r>
              <a:rPr lang="en-US" dirty="0"/>
              <a:t>, but they are time-consuming, use </a:t>
            </a:r>
            <a:r>
              <a:rPr lang="en-US" dirty="0">
                <a:solidFill>
                  <a:schemeClr val="accent2"/>
                </a:solidFill>
              </a:rPr>
              <a:t>radio-isotopes</a:t>
            </a:r>
            <a:r>
              <a:rPr lang="en-US" dirty="0"/>
              <a:t> and again need </a:t>
            </a:r>
            <a:r>
              <a:rPr lang="en-US" dirty="0" smtClean="0"/>
              <a:t>specialist interpretation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assays for total alkaline phosphatase (</a:t>
            </a:r>
            <a:r>
              <a:rPr lang="en-US" dirty="0">
                <a:solidFill>
                  <a:schemeClr val="accent4"/>
                </a:solidFill>
              </a:rPr>
              <a:t>ALP</a:t>
            </a:r>
            <a:r>
              <a:rPr lang="en-US" dirty="0"/>
              <a:t>) were available in the 1920s, </a:t>
            </a:r>
            <a:r>
              <a:rPr lang="en-US" dirty="0" smtClean="0"/>
              <a:t>only about </a:t>
            </a:r>
            <a:r>
              <a:rPr lang="en-US" dirty="0">
                <a:solidFill>
                  <a:schemeClr val="accent4"/>
                </a:solidFill>
              </a:rPr>
              <a:t>half</a:t>
            </a:r>
            <a:r>
              <a:rPr lang="en-US" dirty="0"/>
              <a:t> of the total ALP is </a:t>
            </a:r>
            <a:r>
              <a:rPr lang="en-US" dirty="0">
                <a:solidFill>
                  <a:schemeClr val="accent4"/>
                </a:solidFill>
              </a:rPr>
              <a:t>from bone</a:t>
            </a:r>
            <a:endParaRPr lang="fa-I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>
                <a:solidFill>
                  <a:prstClr val="black"/>
                </a:solidFill>
                <a:latin typeface="Calibri,Bold"/>
              </a:rPr>
              <a:t>History, assays and validation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825625"/>
            <a:ext cx="11574966" cy="482050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</a:rPr>
              <a:t>Hydroxyproline</a:t>
            </a:r>
            <a:r>
              <a:rPr lang="en-US" dirty="0"/>
              <a:t> assays were developed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1950</a:t>
            </a:r>
            <a:r>
              <a:rPr lang="en-US" dirty="0" smtClean="0"/>
              <a:t>s</a:t>
            </a:r>
            <a:r>
              <a:rPr lang="en-US" dirty="0"/>
              <a:t>, but again were </a:t>
            </a:r>
            <a:r>
              <a:rPr lang="en-US" dirty="0">
                <a:solidFill>
                  <a:schemeClr val="accent1"/>
                </a:solidFill>
              </a:rPr>
              <a:t>not specific for bone</a:t>
            </a:r>
            <a:r>
              <a:rPr lang="en-US" dirty="0"/>
              <a:t>, and were laborious and dangerous (</a:t>
            </a:r>
            <a:r>
              <a:rPr lang="en-US" dirty="0" smtClean="0"/>
              <a:t>they resulted </a:t>
            </a:r>
            <a:r>
              <a:rPr lang="en-US" dirty="0"/>
              <a:t>in explosions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were significant developments in the </a:t>
            </a:r>
            <a:r>
              <a:rPr lang="en-US" dirty="0">
                <a:solidFill>
                  <a:schemeClr val="accent1"/>
                </a:solidFill>
              </a:rPr>
              <a:t>1980</a:t>
            </a:r>
            <a:r>
              <a:rPr lang="en-US" dirty="0"/>
              <a:t>s and </a:t>
            </a:r>
            <a:r>
              <a:rPr lang="en-US" dirty="0">
                <a:solidFill>
                  <a:schemeClr val="accent1"/>
                </a:solidFill>
              </a:rPr>
              <a:t>1990</a:t>
            </a:r>
            <a:r>
              <a:rPr lang="en-US" dirty="0"/>
              <a:t>s </a:t>
            </a:r>
            <a:r>
              <a:rPr lang="en-US" dirty="0" smtClean="0"/>
              <a:t>with assays </a:t>
            </a:r>
            <a:r>
              <a:rPr lang="en-US" dirty="0"/>
              <a:t>for </a:t>
            </a:r>
            <a:r>
              <a:rPr lang="en-US" dirty="0" err="1">
                <a:solidFill>
                  <a:schemeClr val="accent1"/>
                </a:solidFill>
              </a:rPr>
              <a:t>pyridinium</a:t>
            </a:r>
            <a:r>
              <a:rPr lang="en-US" dirty="0">
                <a:solidFill>
                  <a:schemeClr val="accent1"/>
                </a:solidFill>
              </a:rPr>
              <a:t> crosslinks </a:t>
            </a:r>
            <a:r>
              <a:rPr lang="en-US" dirty="0"/>
              <a:t>(</a:t>
            </a:r>
            <a:r>
              <a:rPr lang="en-US" dirty="0" err="1"/>
              <a:t>deoxypyridinoline</a:t>
            </a:r>
            <a:r>
              <a:rPr lang="en-US" dirty="0"/>
              <a:t> and </a:t>
            </a:r>
            <a:r>
              <a:rPr lang="en-US" dirty="0" err="1"/>
              <a:t>pyridinolone</a:t>
            </a:r>
            <a:r>
              <a:rPr lang="en-US" dirty="0"/>
              <a:t>), </a:t>
            </a:r>
            <a:r>
              <a:rPr lang="en-US" dirty="0">
                <a:solidFill>
                  <a:schemeClr val="accent1"/>
                </a:solidFill>
              </a:rPr>
              <a:t>bone ALP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PINP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1"/>
                </a:solidFill>
              </a:rPr>
              <a:t>osteocalcin</a:t>
            </a:r>
            <a:r>
              <a:rPr lang="en-US" dirty="0" smtClean="0"/>
              <a:t> </a:t>
            </a:r>
            <a:r>
              <a:rPr lang="en-US" dirty="0"/>
              <a:t>and progression from </a:t>
            </a:r>
            <a:r>
              <a:rPr lang="en-US" dirty="0">
                <a:solidFill>
                  <a:schemeClr val="accent1"/>
                </a:solidFill>
              </a:rPr>
              <a:t>HPLC to </a:t>
            </a:r>
            <a:r>
              <a:rPr lang="en-US" dirty="0" smtClean="0">
                <a:solidFill>
                  <a:schemeClr val="accent1"/>
                </a:solidFill>
              </a:rPr>
              <a:t>immunoassays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 introduction of </a:t>
            </a:r>
            <a:r>
              <a:rPr lang="en-US" dirty="0">
                <a:solidFill>
                  <a:schemeClr val="accent2"/>
                </a:solidFill>
              </a:rPr>
              <a:t>automated immunoassay </a:t>
            </a:r>
            <a:r>
              <a:rPr lang="en-US" dirty="0" err="1">
                <a:solidFill>
                  <a:schemeClr val="accent2"/>
                </a:solidFill>
              </a:rPr>
              <a:t>analysers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 </a:t>
            </a:r>
            <a:r>
              <a:rPr lang="en-US" dirty="0">
                <a:solidFill>
                  <a:schemeClr val="accent2"/>
                </a:solidFill>
              </a:rPr>
              <a:t>2000 </a:t>
            </a:r>
            <a:r>
              <a:rPr lang="en-US" dirty="0"/>
              <a:t>was a major </a:t>
            </a:r>
            <a:r>
              <a:rPr lang="en-US" dirty="0" smtClean="0"/>
              <a:t>technical advance</a:t>
            </a:r>
            <a:r>
              <a:rPr lang="en-US" dirty="0"/>
              <a:t>. These are widely used in clinical practice for measuring many </a:t>
            </a:r>
            <a:r>
              <a:rPr lang="en-US" dirty="0" err="1"/>
              <a:t>analytes</a:t>
            </a:r>
            <a:r>
              <a:rPr lang="en-US" dirty="0"/>
              <a:t>, </a:t>
            </a:r>
            <a:r>
              <a:rPr lang="en-US" dirty="0" smtClean="0"/>
              <a:t>including hormones</a:t>
            </a:r>
            <a:r>
              <a:rPr lang="en-US" dirty="0"/>
              <a:t>, as well as BTM and they do so with high precision (CV less than 5%) </a:t>
            </a:r>
            <a:r>
              <a:rPr lang="en-US" dirty="0" smtClean="0"/>
              <a:t>and reliability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27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prstClr val="black"/>
                </a:solidFill>
                <a:latin typeface="Calibri,Bold"/>
              </a:rPr>
              <a:t>History, assays and validation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BTM have been validated against gold standard methods for studying bone </a:t>
            </a:r>
            <a:r>
              <a:rPr lang="en-US" dirty="0" smtClean="0"/>
              <a:t>turnover such </a:t>
            </a:r>
            <a:r>
              <a:rPr lang="en-US" dirty="0"/>
              <a:t>as a comparison with tracer kinetics and bone </a:t>
            </a:r>
            <a:r>
              <a:rPr lang="en-US" dirty="0" err="1"/>
              <a:t>histomorphometry</a:t>
            </a:r>
            <a:r>
              <a:rPr lang="en-US" dirty="0"/>
              <a:t>, both in </a:t>
            </a:r>
            <a:r>
              <a:rPr lang="en-US" dirty="0" smtClean="0"/>
              <a:t>health (</a:t>
            </a:r>
            <a:r>
              <a:rPr lang="en-US" dirty="0" err="1" smtClean="0"/>
              <a:t>Eastell</a:t>
            </a:r>
            <a:r>
              <a:rPr lang="en-US" dirty="0" smtClean="0"/>
              <a:t> </a:t>
            </a:r>
            <a:r>
              <a:rPr lang="en-US" dirty="0"/>
              <a:t>1988 2) and in response to osteoporosis treatments (</a:t>
            </a:r>
            <a:r>
              <a:rPr lang="en-US" dirty="0" err="1"/>
              <a:t>Eastell</a:t>
            </a:r>
            <a:r>
              <a:rPr lang="en-US" dirty="0"/>
              <a:t> 1997 3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were </a:t>
            </a:r>
            <a:r>
              <a:rPr lang="en-US" dirty="0" smtClean="0"/>
              <a:t>weak to </a:t>
            </a:r>
            <a:r>
              <a:rPr lang="en-US" dirty="0"/>
              <a:t>moderate correlations (highest </a:t>
            </a:r>
            <a:r>
              <a:rPr lang="en-US" dirty="0" err="1"/>
              <a:t>r-value</a:t>
            </a:r>
            <a:r>
              <a:rPr lang="en-US" dirty="0"/>
              <a:t> was 0.41) between the bone formation </a:t>
            </a:r>
            <a:r>
              <a:rPr lang="en-US" dirty="0" smtClean="0"/>
              <a:t>markers PINP </a:t>
            </a:r>
            <a:r>
              <a:rPr lang="en-US" dirty="0"/>
              <a:t>or bone ALP and bone formation estimates, and between CTX and bone </a:t>
            </a:r>
            <a:r>
              <a:rPr lang="en-US" dirty="0" err="1" smtClean="0"/>
              <a:t>resorption</a:t>
            </a:r>
            <a:r>
              <a:rPr lang="en-US" dirty="0" smtClean="0"/>
              <a:t> estimates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312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 rtl="0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Currently-used BTM were evaluated in a study of 370 women with osteoporosis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Chavassieux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2015 4)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endParaRPr lang="fa-I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7" y="2176530"/>
            <a:ext cx="9530366" cy="34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2652</TotalTime>
  <Words>2709</Words>
  <Application>Microsoft Office PowerPoint</Application>
  <PresentationFormat>Widescreen</PresentationFormat>
  <Paragraphs>183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AdvP4C4E51</vt:lpstr>
      <vt:lpstr>AdvP4C4E74</vt:lpstr>
      <vt:lpstr>AdvTT3b30f6db.B</vt:lpstr>
      <vt:lpstr>AdvTT46dcae81</vt:lpstr>
      <vt:lpstr>AdvTT65f8a23b.I</vt:lpstr>
      <vt:lpstr>Arial</vt:lpstr>
      <vt:lpstr>Calibri</vt:lpstr>
      <vt:lpstr>Calibri Light</vt:lpstr>
      <vt:lpstr>Calibri,Bold</vt:lpstr>
      <vt:lpstr>PnnqgrAdvTTb8864ccf.B</vt:lpstr>
      <vt:lpstr>Times New Roman</vt:lpstr>
      <vt:lpstr>VlhdntAdvTTb8864ccf.B+20</vt:lpstr>
      <vt:lpstr>Wingdings</vt:lpstr>
      <vt:lpstr>Office Theme</vt:lpstr>
      <vt:lpstr>Modern Spectrum of Bone Turnover Markers:</vt:lpstr>
      <vt:lpstr>bone turnover markers</vt:lpstr>
      <vt:lpstr>TRAP</vt:lpstr>
      <vt:lpstr>PowerPoint Presentation</vt:lpstr>
      <vt:lpstr>PowerPoint Presentation</vt:lpstr>
      <vt:lpstr>History, assays and validation</vt:lpstr>
      <vt:lpstr>History, assays and validation</vt:lpstr>
      <vt:lpstr>History, assays and validation</vt:lpstr>
      <vt:lpstr>Currently-used BTM were evaluated in a study of 370 women with osteoporosis (Chavassieux 2015 4) </vt:lpstr>
      <vt:lpstr>PowerPoint Presentation</vt:lpstr>
      <vt:lpstr>PowerPoint Presentation</vt:lpstr>
      <vt:lpstr>PowerPoint Presentation</vt:lpstr>
      <vt:lpstr>PowerPoint Presentation</vt:lpstr>
      <vt:lpstr>Practical aspects</vt:lpstr>
      <vt:lpstr>Practical aspects</vt:lpstr>
      <vt:lpstr>PowerPoint Presentation</vt:lpstr>
      <vt:lpstr>PowerPoint Presentation</vt:lpstr>
      <vt:lpstr>precision of elecsys b-CrossLaps serum assay The intraassay CV for the Elecsys b-CrossLaps serum assay, determined by measuring 10 replicates of four serum samples with different serum b-CTx concentrations in the same assay run, was 0.54 –2.6%; the interassay CV, determined by measuring the same samples daily over a 10-day period, was 1.9–4.1%</vt:lpstr>
      <vt:lpstr>Choice of BTM</vt:lpstr>
      <vt:lpstr>Prediction of bone loss</vt:lpstr>
      <vt:lpstr>PowerPoint Presentation</vt:lpstr>
      <vt:lpstr>Only higher OC levels (upper quartile) were associated with higher annual % bone loss at both skeletal sites and across compartments (trabecular and cortical)</vt:lpstr>
      <vt:lpstr>elevated BTM levels (Q4) had a significant association with accelerated bone loss at the total hip and across bone compartments, compared to those with BTM in the lower quartiles</vt:lpstr>
      <vt:lpstr>Prediction of fracture</vt:lpstr>
      <vt:lpstr>PowerPoint Presentation</vt:lpstr>
      <vt:lpstr>PowerPoint Presentation</vt:lpstr>
      <vt:lpstr>Selection of therapy</vt:lpstr>
      <vt:lpstr>Treatment used for osteoporosis</vt:lpstr>
      <vt:lpstr>PowerPoint Presentation</vt:lpstr>
      <vt:lpstr>Bisphosphonate</vt:lpstr>
      <vt:lpstr>The TRIO study comprised a 2-year, open-label, parallel, randomised control intervention trial of three orally administered bisphosphonate </vt:lpstr>
      <vt:lpstr>Fig. 1 The percentage change from baseline (mean and standard error of the mean) for a bone resorption markers and b bone formation markers for the three bisphosphonate treatments (ibandronate, alendronate, risedronate) over 2 years</vt:lpstr>
      <vt:lpstr>PowerPoint Presentation</vt:lpstr>
      <vt:lpstr>Percentage change from baseline  Oral bisphosphonate therapy results in an early decrease in bone resorption markers and a later decrease in bone formation markers </vt:lpstr>
      <vt:lpstr>Responder analysis—least significant change   Both LSC and premenopausal RI approaches can identify those that reach the target for response and are associated with BMD change</vt:lpstr>
      <vt:lpstr>Denosumab</vt:lpstr>
      <vt:lpstr>PowerPoint Presentation</vt:lpstr>
      <vt:lpstr>PowerPoint Presentation</vt:lpstr>
      <vt:lpstr>Baseline characteristics</vt:lpstr>
      <vt:lpstr>Fig. 1. Percent change from baseline in serum: (A) CTX, (B) PINP, (C) TRACP 5b, and (D) BALP over 36 months in the FREEDOM Trial. p&lt;.0001</vt:lpstr>
      <vt:lpstr>PowerPoint Presentation</vt:lpstr>
      <vt:lpstr>SERMs</vt:lpstr>
      <vt:lpstr>Teriparatide</vt:lpstr>
      <vt:lpstr>Abaloparatide</vt:lpstr>
      <vt:lpstr>Practical approach to monitoring</vt:lpstr>
      <vt:lpstr>PowerPoint Presentation</vt:lpstr>
      <vt:lpstr>The IFCC-IOF Working Group for the Standardization of Bone Marker Assays concluded that:</vt:lpstr>
      <vt:lpstr>Table 2. The critical values for PINP and CTX are supported by results in 50 women from the TRIO study</vt:lpstr>
      <vt:lpstr>Sources of variability in BTMs</vt:lpstr>
      <vt:lpstr>Current recommendations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Spectrum of Bone Turnover Markers:</dc:title>
  <dc:creator>Sony</dc:creator>
  <cp:lastModifiedBy>Sony</cp:lastModifiedBy>
  <cp:revision>110</cp:revision>
  <dcterms:created xsi:type="dcterms:W3CDTF">2017-11-08T21:43:41Z</dcterms:created>
  <dcterms:modified xsi:type="dcterms:W3CDTF">2017-12-03T22:51:23Z</dcterms:modified>
</cp:coreProperties>
</file>