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18" r:id="rId16"/>
    <p:sldId id="303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313" r:id="rId25"/>
    <p:sldId id="314" r:id="rId26"/>
    <p:sldId id="322" r:id="rId27"/>
    <p:sldId id="315" r:id="rId28"/>
    <p:sldId id="316" r:id="rId29"/>
    <p:sldId id="31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319" r:id="rId44"/>
    <p:sldId id="320" r:id="rId45"/>
    <p:sldId id="291" r:id="rId46"/>
    <p:sldId id="292" r:id="rId47"/>
    <p:sldId id="293" r:id="rId48"/>
    <p:sldId id="295" r:id="rId49"/>
    <p:sldId id="296" r:id="rId50"/>
    <p:sldId id="297" r:id="rId51"/>
    <p:sldId id="298" r:id="rId52"/>
    <p:sldId id="299" r:id="rId53"/>
    <p:sldId id="302" r:id="rId54"/>
    <p:sldId id="304" r:id="rId55"/>
    <p:sldId id="305" r:id="rId56"/>
    <p:sldId id="306" r:id="rId57"/>
    <p:sldId id="321" r:id="rId58"/>
    <p:sldId id="307" r:id="rId59"/>
    <p:sldId id="308" r:id="rId60"/>
    <p:sldId id="309" r:id="rId61"/>
    <p:sldId id="310" r:id="rId62"/>
    <p:sldId id="311" r:id="rId63"/>
    <p:sldId id="312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jan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15" autoAdjust="0"/>
  </p:normalViewPr>
  <p:slideViewPr>
    <p:cSldViewPr>
      <p:cViewPr>
        <p:scale>
          <a:sx n="66" d="100"/>
          <a:sy n="66" d="100"/>
        </p:scale>
        <p:origin x="-150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0-21T11:07:20.715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F0B5B6-440F-4F8B-88ED-36AD4AA85876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32D9DA9-309C-4208-B87A-38073A77D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92773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0070C0"/>
                </a:solidFill>
              </a:rPr>
              <a:t>(3)measurement of thyroidal blood flow on </a:t>
            </a:r>
            <a:r>
              <a:rPr lang="en-US" dirty="0" err="1" smtClean="0">
                <a:solidFill>
                  <a:srgbClr val="0070C0"/>
                </a:solidFill>
              </a:rPr>
              <a:t>ultrasonography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  123I or 99mTc </a:t>
            </a:r>
            <a:r>
              <a:rPr lang="en-US" dirty="0" err="1" smtClean="0">
                <a:solidFill>
                  <a:srgbClr val="0070C0"/>
                </a:solidFill>
              </a:rPr>
              <a:t>pertechnetate</a:t>
            </a:r>
            <a:r>
              <a:rPr lang="en-US" dirty="0" smtClean="0">
                <a:solidFill>
                  <a:srgbClr val="0070C0"/>
                </a:solidFill>
              </a:rPr>
              <a:t> scan should be obtained when the clinical presentation suggests a TA or TMNG.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Strong recommendation, moderate-quality evidence.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patient with a symmetrically enlarged thyroid, recent onset of </a:t>
            </a:r>
            <a:r>
              <a:rPr lang="en-US" dirty="0" err="1" smtClean="0"/>
              <a:t>orbitopathy</a:t>
            </a:r>
            <a:r>
              <a:rPr lang="en-US" dirty="0" smtClean="0"/>
              <a:t>, and moderate to severe </a:t>
            </a:r>
            <a:r>
              <a:rPr lang="en-US" dirty="0" err="1" smtClean="0"/>
              <a:t>hyperthyroidism,the</a:t>
            </a:r>
            <a:r>
              <a:rPr lang="en-US" dirty="0" smtClean="0"/>
              <a:t> diagnosis of GD is likely and further evaluation of hyperthyroidism causation is unnecessary</a:t>
            </a:r>
            <a:r>
              <a:rPr lang="en-US" dirty="0" smtClean="0">
                <a:solidFill>
                  <a:srgbClr val="0070C0"/>
                </a:solidFill>
              </a:rPr>
              <a:t>. In a </a:t>
            </a:r>
            <a:r>
              <a:rPr lang="en-US" u="sng" dirty="0" err="1" smtClean="0">
                <a:solidFill>
                  <a:srgbClr val="0070C0"/>
                </a:solidFill>
              </a:rPr>
              <a:t>thyrotoxic</a:t>
            </a:r>
            <a:r>
              <a:rPr lang="en-US" u="sng" dirty="0" smtClean="0">
                <a:solidFill>
                  <a:srgbClr val="0070C0"/>
                </a:solidFill>
              </a:rPr>
              <a:t> patient with a </a:t>
            </a:r>
            <a:r>
              <a:rPr lang="en-US" u="sng" dirty="0" err="1" smtClean="0">
                <a:solidFill>
                  <a:srgbClr val="0070C0"/>
                </a:solidFill>
              </a:rPr>
              <a:t>nonnodular</a:t>
            </a:r>
            <a:r>
              <a:rPr lang="en-US" u="sng" dirty="0" smtClean="0">
                <a:solidFill>
                  <a:srgbClr val="0070C0"/>
                </a:solidFill>
              </a:rPr>
              <a:t> thyroid and no definite </a:t>
            </a:r>
            <a:r>
              <a:rPr lang="en-US" u="sng" dirty="0" err="1" smtClean="0">
                <a:solidFill>
                  <a:srgbClr val="0070C0"/>
                </a:solidFill>
              </a:rPr>
              <a:t>orbitopathy,measurement</a:t>
            </a:r>
            <a:r>
              <a:rPr lang="en-US" u="sng" dirty="0" smtClean="0">
                <a:solidFill>
                  <a:srgbClr val="0070C0"/>
                </a:solidFill>
              </a:rPr>
              <a:t> of </a:t>
            </a:r>
            <a:r>
              <a:rPr lang="en-US" u="sng" dirty="0" err="1" smtClean="0">
                <a:solidFill>
                  <a:srgbClr val="0070C0"/>
                </a:solidFill>
              </a:rPr>
              <a:t>TRAb</a:t>
            </a:r>
            <a:r>
              <a:rPr lang="en-US" u="sng" dirty="0" smtClean="0">
                <a:solidFill>
                  <a:srgbClr val="0070C0"/>
                </a:solidFill>
              </a:rPr>
              <a:t> or RAIU </a:t>
            </a:r>
            <a:r>
              <a:rPr lang="en-US" dirty="0" smtClean="0">
                <a:solidFill>
                  <a:srgbClr val="0070C0"/>
                </a:solidFill>
              </a:rPr>
              <a:t>can be used to distinguish GD from other etiologies.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 a study using a model of a theoretical population of 100,000 enrollees in a managed care organization in the United States, the use of </a:t>
            </a:r>
            <a:r>
              <a:rPr lang="en-US" dirty="0" err="1" smtClean="0">
                <a:solidFill>
                  <a:srgbClr val="0070C0"/>
                </a:solidFill>
              </a:rPr>
              <a:t>TRAb</a:t>
            </a:r>
            <a:r>
              <a:rPr lang="en-US" dirty="0" smtClean="0">
                <a:solidFill>
                  <a:srgbClr val="0070C0"/>
                </a:solidFill>
              </a:rPr>
              <a:t> measurements to diagnose GD compared to RAIU measurements reduced costs by 47% and resulted in a 46% quicker diagnosis.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choice of initial diagnostic testing depends on </a:t>
            </a:r>
            <a:r>
              <a:rPr lang="en-US" dirty="0" err="1" smtClean="0">
                <a:solidFill>
                  <a:srgbClr val="0070C0"/>
                </a:solidFill>
              </a:rPr>
              <a:t>cost,availability</a:t>
            </a:r>
            <a:r>
              <a:rPr lang="en-US" dirty="0" smtClean="0">
                <a:solidFill>
                  <a:srgbClr val="0070C0"/>
                </a:solidFill>
              </a:rPr>
              <a:t>, and local expertise. </a:t>
            </a:r>
            <a:r>
              <a:rPr lang="en-US" dirty="0" err="1" smtClean="0">
                <a:solidFill>
                  <a:srgbClr val="0070C0"/>
                </a:solidFill>
              </a:rPr>
              <a:t>TRAb</a:t>
            </a:r>
            <a:r>
              <a:rPr lang="en-US" dirty="0" smtClean="0">
                <a:solidFill>
                  <a:srgbClr val="0070C0"/>
                </a:solidFill>
              </a:rPr>
              <a:t> is cost effective because if it is positive it confirms the diagnosis of the most common cause of </a:t>
            </a:r>
            <a:r>
              <a:rPr lang="en-US" dirty="0" err="1" smtClean="0">
                <a:solidFill>
                  <a:srgbClr val="0070C0"/>
                </a:solidFill>
              </a:rPr>
              <a:t>thyrotoxicosis</a:t>
            </a:r>
            <a:r>
              <a:rPr lang="en-US" dirty="0" smtClean="0">
                <a:solidFill>
                  <a:srgbClr val="0070C0"/>
                </a:solidFill>
              </a:rPr>
              <a:t>. If negative it does not distinguish among other etiologies, however, and it can be negative in very mild GD. If third-generation </a:t>
            </a:r>
            <a:r>
              <a:rPr lang="en-US" dirty="0" err="1" smtClean="0">
                <a:solidFill>
                  <a:srgbClr val="0070C0"/>
                </a:solidFill>
              </a:rPr>
              <a:t>TRAb</a:t>
            </a:r>
            <a:r>
              <a:rPr lang="en-US" dirty="0" smtClean="0">
                <a:solidFill>
                  <a:srgbClr val="0070C0"/>
                </a:solidFill>
              </a:rPr>
              <a:t> assays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are not readily available, RAIU is preferred for initial testing.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Diagnostic testing may be influenced by the choice of </a:t>
            </a:r>
            <a:r>
              <a:rPr lang="en-US" dirty="0" err="1" smtClean="0">
                <a:solidFill>
                  <a:srgbClr val="0070C0"/>
                </a:solidFill>
              </a:rPr>
              <a:t>therapy.For</a:t>
            </a:r>
            <a:r>
              <a:rPr lang="en-US" dirty="0" smtClean="0">
                <a:solidFill>
                  <a:srgbClr val="0070C0"/>
                </a:solidFill>
              </a:rPr>
              <a:t> example, measuring </a:t>
            </a:r>
            <a:r>
              <a:rPr lang="en-US" dirty="0" err="1" smtClean="0">
                <a:solidFill>
                  <a:srgbClr val="0070C0"/>
                </a:solidFill>
              </a:rPr>
              <a:t>TRAb</a:t>
            </a:r>
            <a:r>
              <a:rPr lang="en-US" dirty="0" smtClean="0">
                <a:solidFill>
                  <a:srgbClr val="0070C0"/>
                </a:solidFill>
              </a:rPr>
              <a:t> in a patient with GD who plans on taking </a:t>
            </a:r>
            <a:r>
              <a:rPr lang="en-US" dirty="0" err="1" smtClean="0">
                <a:solidFill>
                  <a:srgbClr val="0070C0"/>
                </a:solidFill>
              </a:rPr>
              <a:t>methimazole</a:t>
            </a:r>
            <a:r>
              <a:rPr lang="en-US" dirty="0" smtClean="0">
                <a:solidFill>
                  <a:srgbClr val="0070C0"/>
                </a:solidFill>
              </a:rPr>
              <a:t> (MMI) with the hope of achieving a remission will provide a </a:t>
            </a:r>
            <a:r>
              <a:rPr lang="en-US" u="sng" dirty="0" smtClean="0">
                <a:solidFill>
                  <a:srgbClr val="0070C0"/>
                </a:solidFill>
              </a:rPr>
              <a:t>baseline</a:t>
            </a:r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   measurement for disease activity.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Obtaining a RAIU in a patient who prefers RAI treatment will provide both </a:t>
            </a:r>
            <a:r>
              <a:rPr lang="en-US" u="sng" dirty="0" smtClean="0">
                <a:solidFill>
                  <a:srgbClr val="0070C0"/>
                </a:solidFill>
              </a:rPr>
              <a:t>diagnostic information and facilitate the calculation of the RAI dose.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362" y="685800"/>
            <a:ext cx="9172362" cy="407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7013" y="3343275"/>
            <a:ext cx="36099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75869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patients with </a:t>
            </a:r>
            <a:r>
              <a:rPr lang="en-US" u="sng" dirty="0" err="1" smtClean="0"/>
              <a:t>antithyroglobulin</a:t>
            </a:r>
            <a:r>
              <a:rPr lang="en-US" u="sng" dirty="0" smtClean="0"/>
              <a:t> antibodies</a:t>
            </a:r>
            <a:r>
              <a:rPr lang="en-US" dirty="0" smtClean="0"/>
              <a:t>, which interfere with </a:t>
            </a:r>
            <a:r>
              <a:rPr lang="en-US" dirty="0" err="1" smtClean="0"/>
              <a:t>thyroglobulin</a:t>
            </a:r>
            <a:r>
              <a:rPr lang="en-US" dirty="0" smtClean="0"/>
              <a:t> measurement, an alternative but not widely available approach is measurement of </a:t>
            </a:r>
            <a:r>
              <a:rPr lang="en-US" u="sng" dirty="0" smtClean="0"/>
              <a:t>fecal</a:t>
            </a:r>
            <a:r>
              <a:rPr lang="en-US" dirty="0" smtClean="0"/>
              <a:t> </a:t>
            </a:r>
            <a:r>
              <a:rPr lang="en-US" u="sng" dirty="0" smtClean="0"/>
              <a:t>T4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mean values are: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1.03 </a:t>
            </a:r>
            <a:r>
              <a:rPr lang="en-US" dirty="0" err="1" smtClean="0">
                <a:solidFill>
                  <a:srgbClr val="0070C0"/>
                </a:solidFill>
              </a:rPr>
              <a:t>nmol</a:t>
            </a:r>
            <a:r>
              <a:rPr lang="en-US" dirty="0" smtClean="0">
                <a:solidFill>
                  <a:srgbClr val="0070C0"/>
                </a:solidFill>
              </a:rPr>
              <a:t>/g in </a:t>
            </a:r>
            <a:r>
              <a:rPr lang="en-US" dirty="0" err="1" smtClean="0">
                <a:solidFill>
                  <a:srgbClr val="0070C0"/>
                </a:solidFill>
              </a:rPr>
              <a:t>euthyroid</a:t>
            </a:r>
            <a:r>
              <a:rPr lang="en-US" dirty="0" smtClean="0">
                <a:solidFill>
                  <a:srgbClr val="0070C0"/>
                </a:solidFill>
              </a:rPr>
              <a:t> patients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1.93 </a:t>
            </a:r>
            <a:r>
              <a:rPr lang="en-US" dirty="0" err="1" smtClean="0">
                <a:solidFill>
                  <a:srgbClr val="0070C0"/>
                </a:solidFill>
              </a:rPr>
              <a:t>nmol</a:t>
            </a:r>
            <a:r>
              <a:rPr lang="en-US" dirty="0" smtClean="0">
                <a:solidFill>
                  <a:srgbClr val="0070C0"/>
                </a:solidFill>
              </a:rPr>
              <a:t>/g in Graves’ hyperthyroidism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12–24 </a:t>
            </a:r>
            <a:r>
              <a:rPr lang="en-US" dirty="0" err="1" smtClean="0">
                <a:solidFill>
                  <a:srgbClr val="0070C0"/>
                </a:solidFill>
              </a:rPr>
              <a:t>nmol</a:t>
            </a:r>
            <a:r>
              <a:rPr lang="en-US" dirty="0" smtClean="0">
                <a:solidFill>
                  <a:srgbClr val="0070C0"/>
                </a:solidFill>
              </a:rPr>
              <a:t>/g in factitious </a:t>
            </a:r>
            <a:r>
              <a:rPr lang="en-US" dirty="0" err="1" smtClean="0">
                <a:solidFill>
                  <a:srgbClr val="0070C0"/>
                </a:solidFill>
              </a:rPr>
              <a:t>thyrotoxicosis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143000"/>
          </a:xfrm>
        </p:spPr>
        <p:txBody>
          <a:bodyPr/>
          <a:lstStyle/>
          <a:p>
            <a:r>
              <a:rPr lang="en-US" dirty="0" smtClean="0"/>
              <a:t>Symptomatic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 a randomized controlled trial of MMI alone versus MMI and a b-adrenergic blocking agent, after 4 weeks, patients taking b-adrenergic blockers had lower heart rates, less shortness of breath and fatigue, and improved </a:t>
            </a:r>
            <a:r>
              <a:rPr lang="en-US" u="sng" dirty="0" smtClean="0">
                <a:solidFill>
                  <a:srgbClr val="0070C0"/>
                </a:solidFill>
              </a:rPr>
              <a:t>‘‘physical functioning’’ </a:t>
            </a:r>
            <a:r>
              <a:rPr lang="en-US" dirty="0" smtClean="0">
                <a:solidFill>
                  <a:srgbClr val="0070C0"/>
                </a:solidFill>
              </a:rPr>
              <a:t>on the SF-36 health questionnaire.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507" y="1752600"/>
            <a:ext cx="9328932" cy="372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819400"/>
            <a:ext cx="6255488" cy="136207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WHAT IS </a:t>
            </a:r>
            <a:r>
              <a:rPr lang="en-US" dirty="0" smtClean="0">
                <a:solidFill>
                  <a:srgbClr val="0070C0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IN THIS     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VERSION?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in </a:t>
            </a:r>
            <a:r>
              <a:rPr lang="en-US" dirty="0" err="1" smtClean="0"/>
              <a:t>gd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RECOMMENDATION 3</a:t>
            </a:r>
          </a:p>
          <a:p>
            <a:r>
              <a:rPr lang="en-US" dirty="0" smtClean="0"/>
              <a:t>Patients with overt Graves’ hyperthyroidism should be treated with any of the following modalities:</a:t>
            </a:r>
          </a:p>
          <a:p>
            <a:pPr>
              <a:buNone/>
            </a:pPr>
            <a:r>
              <a:rPr lang="en-US" dirty="0" smtClean="0"/>
              <a:t>   RAI therapy </a:t>
            </a:r>
          </a:p>
          <a:p>
            <a:pPr>
              <a:buNone/>
            </a:pPr>
            <a:r>
              <a:rPr lang="en-US" dirty="0" smtClean="0"/>
              <a:t>   ATDs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Thyroidectomy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Strong recommendation, moderate-quality evidence.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 the United States, RAI has been the therapy most preferred by physicians, but a trend has been present in recent years to increase use of ATDs and reduce the use of RAI. A 2011 survey of clinical endocrinologists showed that 59.7%of respondents from the United States selected RAI as primary therapy for an uncomplicated case of GD, compared with 69% in a similar survey performed 20 years earlier.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 Europe, Latin America, and Japan, there has been a greater physician preference for ATDs. The </a:t>
            </a:r>
            <a:r>
              <a:rPr lang="en-US" u="sng" dirty="0" smtClean="0">
                <a:solidFill>
                  <a:srgbClr val="0070C0"/>
                </a:solidFill>
              </a:rPr>
              <a:t>long-term quality of life (</a:t>
            </a:r>
            <a:r>
              <a:rPr lang="en-US" u="sng" dirty="0" err="1" smtClean="0">
                <a:solidFill>
                  <a:srgbClr val="0070C0"/>
                </a:solidFill>
              </a:rPr>
              <a:t>QoL</a:t>
            </a:r>
            <a:r>
              <a:rPr lang="en-US" u="sng" dirty="0" smtClean="0">
                <a:solidFill>
                  <a:srgbClr val="0070C0"/>
                </a:solidFill>
              </a:rPr>
              <a:t>) </a:t>
            </a:r>
            <a:r>
              <a:rPr lang="en-US" dirty="0" smtClean="0">
                <a:solidFill>
                  <a:srgbClr val="0070C0"/>
                </a:solidFill>
              </a:rPr>
              <a:t>following treatment for GD was found to be the same in patients randomly allocated to one of the three treatment options. Currently, </a:t>
            </a:r>
            <a:r>
              <a:rPr lang="en-US" u="sng" dirty="0" smtClean="0">
                <a:solidFill>
                  <a:srgbClr val="0070C0"/>
                </a:solidFill>
              </a:rPr>
              <a:t>no scientific evidence </a:t>
            </a:r>
            <a:r>
              <a:rPr lang="en-US" dirty="0" smtClean="0">
                <a:solidFill>
                  <a:srgbClr val="0070C0"/>
                </a:solidFill>
              </a:rPr>
              <a:t>exists to support the recommendation of alternative therapies for the treatment of hyperthyroidism.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diagnosis has been made, the</a:t>
            </a:r>
          </a:p>
          <a:p>
            <a:pPr>
              <a:buNone/>
            </a:pPr>
            <a:r>
              <a:rPr lang="en-US" dirty="0" smtClean="0"/>
              <a:t>   treating physician and patient should discuss each of the treatment options, including the logistics, benefits, expected speed of recovery, drawbacks, potential side effects, and costs.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163" y="2286000"/>
            <a:ext cx="915716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86108"/>
            <a:ext cx="9144000" cy="550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2" y="1632670"/>
            <a:ext cx="9748758" cy="381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Results: There was no significant difference in age, sex, duration of symptoms and thyroid function between the two groups. No serious complications occurred in any of the patients. The </a:t>
            </a:r>
            <a:r>
              <a:rPr lang="en-US" u="sng" dirty="0" smtClean="0"/>
              <a:t>cost</a:t>
            </a:r>
            <a:r>
              <a:rPr lang="en-US" dirty="0" smtClean="0"/>
              <a:t> of treatment was lower in group 1 than in group 2. At the end of 10 years, </a:t>
            </a:r>
            <a:r>
              <a:rPr lang="en-US" u="sng" dirty="0" smtClean="0"/>
              <a:t>goiter rate</a:t>
            </a:r>
            <a:r>
              <a:rPr lang="en-US" dirty="0" smtClean="0"/>
              <a:t> was greater and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u="sng" dirty="0" err="1" smtClean="0"/>
              <a:t>antithyroperoxidase</a:t>
            </a:r>
            <a:r>
              <a:rPr lang="en-US" u="sng" dirty="0" smtClean="0"/>
              <a:t> antibody </a:t>
            </a:r>
            <a:r>
              <a:rPr lang="en-US" dirty="0" smtClean="0"/>
              <a:t>concentration was higher in group 1 than in group 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Serum cholesterol and low density lipoprotein-cholesterol concentrations </a:t>
            </a:r>
            <a:r>
              <a:rPr lang="en-US" dirty="0" smtClean="0"/>
              <a:t>were increased in group 2 as compared with group 1; relative risks were 1.8 (1.12–2.95, P , 0.02) and 1.6 (1.09–2.34,P , 0.02) respectively. </a:t>
            </a:r>
            <a:r>
              <a:rPr lang="en-US" u="sng" dirty="0" smtClean="0"/>
              <a:t>Bone mineral density and </a:t>
            </a:r>
            <a:r>
              <a:rPr lang="en-US" u="sng" dirty="0" err="1" smtClean="0"/>
              <a:t>echocardiographic</a:t>
            </a:r>
            <a:r>
              <a:rPr lang="en-US" u="sng" dirty="0" smtClean="0"/>
              <a:t> measurements </a:t>
            </a:r>
            <a:r>
              <a:rPr lang="en-US" dirty="0" smtClean="0"/>
              <a:t>were not different between the two groups.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Conclusion: Long-term continuous treatment of hyperthyroidism with MMI is </a:t>
            </a:r>
            <a:r>
              <a:rPr lang="en-US" u="sng" dirty="0" smtClean="0"/>
              <a:t>safe</a:t>
            </a:r>
            <a:r>
              <a:rPr lang="en-US" dirty="0" smtClean="0"/>
              <a:t>. The </a:t>
            </a:r>
            <a:r>
              <a:rPr lang="en-US" u="sng" dirty="0" smtClean="0"/>
              <a:t>complications and the expense </a:t>
            </a:r>
            <a:r>
              <a:rPr lang="en-US" dirty="0" smtClean="0"/>
              <a:t>of the treatment do not exceed those of radioactive iodine therapy.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American Thyroid Association (ATA) previously co-sponsored guidelines for the</a:t>
            </a:r>
          </a:p>
          <a:p>
            <a:pPr>
              <a:buNone/>
            </a:pPr>
            <a:r>
              <a:rPr lang="en-US" dirty="0" smtClean="0"/>
              <a:t>   management of </a:t>
            </a:r>
            <a:r>
              <a:rPr lang="en-US" dirty="0" err="1" smtClean="0"/>
              <a:t>thyrotoxicosis</a:t>
            </a:r>
            <a:r>
              <a:rPr lang="en-US" dirty="0" smtClean="0"/>
              <a:t> that were published in 2011. </a:t>
            </a:r>
          </a:p>
          <a:p>
            <a:pPr>
              <a:buNone/>
            </a:pPr>
            <a:r>
              <a:rPr lang="en-US" dirty="0" smtClean="0"/>
              <a:t>   recommendations in 2016:one hundred twenty-four</a:t>
            </a:r>
          </a:p>
          <a:p>
            <a:pPr>
              <a:buNone/>
            </a:pPr>
            <a:r>
              <a:rPr lang="en-US" dirty="0" smtClean="0"/>
              <a:t>   recommendations in 2011:one hundred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01111"/>
            <a:ext cx="9144000" cy="46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Rai</a:t>
            </a:r>
            <a:r>
              <a:rPr lang="en-US" dirty="0" smtClean="0"/>
              <a:t>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RECOMMENDATION 4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Because </a:t>
            </a:r>
            <a:r>
              <a:rPr lang="en-US" u="sng" dirty="0" smtClean="0">
                <a:solidFill>
                  <a:srgbClr val="0070C0"/>
                </a:solidFill>
              </a:rPr>
              <a:t>RAI treatment of GD </a:t>
            </a:r>
            <a:r>
              <a:rPr lang="en-US" dirty="0" smtClean="0">
                <a:solidFill>
                  <a:srgbClr val="0070C0"/>
                </a:solidFill>
              </a:rPr>
              <a:t>can cause a </a:t>
            </a:r>
            <a:r>
              <a:rPr lang="en-US" u="sng" dirty="0" smtClean="0">
                <a:solidFill>
                  <a:srgbClr val="0070C0"/>
                </a:solidFill>
              </a:rPr>
              <a:t>transient exacerbation of hyperthyroidism</a:t>
            </a:r>
            <a:r>
              <a:rPr lang="en-US" dirty="0" smtClean="0">
                <a:solidFill>
                  <a:srgbClr val="0070C0"/>
                </a:solidFill>
              </a:rPr>
              <a:t>, b-adrenergic blockade should be considered </a:t>
            </a:r>
            <a:r>
              <a:rPr lang="en-US" u="sng" dirty="0" smtClean="0">
                <a:solidFill>
                  <a:srgbClr val="0070C0"/>
                </a:solidFill>
              </a:rPr>
              <a:t>even in asymptomatic patients </a:t>
            </a:r>
            <a:r>
              <a:rPr lang="en-US" dirty="0" smtClean="0">
                <a:solidFill>
                  <a:srgbClr val="0070C0"/>
                </a:solidFill>
              </a:rPr>
              <a:t>who are at </a:t>
            </a:r>
            <a:r>
              <a:rPr lang="en-US" u="sng" dirty="0" smtClean="0">
                <a:solidFill>
                  <a:srgbClr val="0070C0"/>
                </a:solidFill>
              </a:rPr>
              <a:t>increased risk for complications </a:t>
            </a:r>
            <a:r>
              <a:rPr lang="en-US" dirty="0" smtClean="0">
                <a:solidFill>
                  <a:srgbClr val="0070C0"/>
                </a:solidFill>
              </a:rPr>
              <a:t>due to worsening of hyperthyroidism (i.e., elderly patients and patients with </a:t>
            </a:r>
            <a:r>
              <a:rPr lang="en-US" dirty="0" err="1" smtClean="0">
                <a:solidFill>
                  <a:srgbClr val="0070C0"/>
                </a:solidFill>
              </a:rPr>
              <a:t>comorbidities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Weak recommendation, low-quality evidence.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5</a:t>
            </a:r>
          </a:p>
          <a:p>
            <a:r>
              <a:rPr lang="en-US" dirty="0" smtClean="0"/>
              <a:t>In addition to b-adrenergic blockade, </a:t>
            </a:r>
            <a:r>
              <a:rPr lang="en-US" u="sng" dirty="0" smtClean="0"/>
              <a:t>pretreatment with MMI </a:t>
            </a:r>
            <a:r>
              <a:rPr lang="en-US" dirty="0" smtClean="0"/>
              <a:t>prior to RAI therapy</a:t>
            </a:r>
          </a:p>
          <a:p>
            <a:pPr>
              <a:buNone/>
            </a:pPr>
            <a:r>
              <a:rPr lang="en-US" dirty="0" smtClean="0"/>
              <a:t>   for GD should be considered in patients who are at </a:t>
            </a:r>
            <a:r>
              <a:rPr lang="en-US" u="sng" dirty="0" smtClean="0"/>
              <a:t>increased risk for complications due to worsening of hyperthyroidism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70C0"/>
                </a:solidFill>
              </a:rPr>
              <a:t>MMI should be discontinued 2–3 days prior to RAI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Weak recommendation, moderate-quality evidence.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RECOMMENDATION 6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In patients who are </a:t>
            </a:r>
            <a:r>
              <a:rPr lang="en-US" u="sng" dirty="0" smtClean="0">
                <a:solidFill>
                  <a:srgbClr val="0070C0"/>
                </a:solidFill>
              </a:rPr>
              <a:t>at increased risk for complications due to worsening of hyperthyroidism</a:t>
            </a:r>
            <a:r>
              <a:rPr lang="en-US" dirty="0" smtClean="0">
                <a:solidFill>
                  <a:srgbClr val="0070C0"/>
                </a:solidFill>
              </a:rPr>
              <a:t>, resuming MMI </a:t>
            </a:r>
            <a:r>
              <a:rPr lang="en-US" u="sng" dirty="0" smtClean="0">
                <a:solidFill>
                  <a:srgbClr val="0070C0"/>
                </a:solidFill>
              </a:rPr>
              <a:t>3–7 days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after RAI administration should be considered.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Weak recommendation, low-quality evidence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239000" cy="484632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 special diet is not required before RAI therapy, but nutritional supplements that may contain excess iodine and seaweeds should be avoided for </a:t>
            </a:r>
            <a:r>
              <a:rPr lang="en-US" u="sng" dirty="0" smtClean="0">
                <a:solidFill>
                  <a:srgbClr val="0070C0"/>
                </a:solidFill>
              </a:rPr>
              <a:t>at least 7 days</a:t>
            </a:r>
            <a:r>
              <a:rPr lang="en-US" dirty="0" smtClean="0">
                <a:solidFill>
                  <a:srgbClr val="0070C0"/>
                </a:solidFill>
              </a:rPr>
              <a:t>. A </a:t>
            </a:r>
            <a:r>
              <a:rPr lang="en-US" u="sng" dirty="0" smtClean="0">
                <a:solidFill>
                  <a:srgbClr val="0070C0"/>
                </a:solidFill>
              </a:rPr>
              <a:t>low-iodine diet </a:t>
            </a:r>
            <a:r>
              <a:rPr lang="en-US" dirty="0" smtClean="0">
                <a:solidFill>
                  <a:srgbClr val="0070C0"/>
                </a:solidFill>
              </a:rPr>
              <a:t>may be useful for those with relatively </a:t>
            </a:r>
            <a:r>
              <a:rPr lang="en-US" u="sng" dirty="0" smtClean="0">
                <a:solidFill>
                  <a:srgbClr val="0070C0"/>
                </a:solidFill>
              </a:rPr>
              <a:t>low RAIU </a:t>
            </a:r>
            <a:r>
              <a:rPr lang="en-US" dirty="0" smtClean="0">
                <a:solidFill>
                  <a:srgbClr val="0070C0"/>
                </a:solidFill>
              </a:rPr>
              <a:t>to increase the proportion of RAI trapped.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that might benefit from </a:t>
            </a:r>
            <a:r>
              <a:rPr lang="en-US" u="sng" dirty="0" smtClean="0"/>
              <a:t>adjunctive</a:t>
            </a:r>
            <a:r>
              <a:rPr lang="en-US" dirty="0" smtClean="0"/>
              <a:t> </a:t>
            </a:r>
            <a:r>
              <a:rPr lang="en-US" u="sng" dirty="0" smtClean="0"/>
              <a:t>MMI</a:t>
            </a:r>
            <a:r>
              <a:rPr lang="en-US" dirty="0" smtClean="0"/>
              <a:t> or </a:t>
            </a:r>
            <a:r>
              <a:rPr lang="en-US" dirty="0" err="1" smtClean="0"/>
              <a:t>carbimazole</a:t>
            </a:r>
            <a:r>
              <a:rPr lang="en-US" dirty="0" smtClean="0"/>
              <a:t> may be those who tolerate hyperthyroid symptoms poorly. </a:t>
            </a:r>
            <a:r>
              <a:rPr lang="en-US" dirty="0" smtClean="0">
                <a:solidFill>
                  <a:srgbClr val="0070C0"/>
                </a:solidFill>
              </a:rPr>
              <a:t>Such patients frequently have </a:t>
            </a:r>
            <a:r>
              <a:rPr lang="en-US" u="sng" dirty="0" smtClean="0">
                <a:solidFill>
                  <a:srgbClr val="0070C0"/>
                </a:solidFill>
              </a:rPr>
              <a:t>free T4 at 2–3 times </a:t>
            </a:r>
            <a:r>
              <a:rPr lang="en-US" dirty="0" smtClean="0">
                <a:solidFill>
                  <a:srgbClr val="0070C0"/>
                </a:solidFill>
              </a:rPr>
              <a:t>the upper limit of normal.</a:t>
            </a:r>
          </a:p>
          <a:p>
            <a:r>
              <a:rPr lang="en-US" u="sng" dirty="0" smtClean="0">
                <a:solidFill>
                  <a:srgbClr val="0070C0"/>
                </a:solidFill>
              </a:rPr>
              <a:t> Young and middle-aged </a:t>
            </a:r>
            <a:r>
              <a:rPr lang="en-US" dirty="0" smtClean="0">
                <a:solidFill>
                  <a:srgbClr val="0070C0"/>
                </a:solidFill>
              </a:rPr>
              <a:t>patients who are otherwise healthy and clinically well compensated despite significant biochemical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hyperthyroidism can generally receive RAI </a:t>
            </a:r>
            <a:r>
              <a:rPr lang="en-US" u="sng" dirty="0" smtClean="0">
                <a:solidFill>
                  <a:srgbClr val="0070C0"/>
                </a:solidFill>
              </a:rPr>
              <a:t>without pretreatment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elderly patients or in those with underlying cardiovascular disease, resuming MMI or </a:t>
            </a:r>
            <a:r>
              <a:rPr lang="en-US" dirty="0" err="1" smtClean="0"/>
              <a:t>carbimazole</a:t>
            </a:r>
            <a:r>
              <a:rPr lang="en-US" dirty="0" smtClean="0"/>
              <a:t> 3–7 days </a:t>
            </a:r>
            <a:r>
              <a:rPr lang="en-US" u="sng" dirty="0" smtClean="0"/>
              <a:t>after RAI </a:t>
            </a:r>
            <a:r>
              <a:rPr lang="en-US" dirty="0" smtClean="0"/>
              <a:t>administration should be considered and generally </a:t>
            </a:r>
            <a:r>
              <a:rPr lang="en-US" u="sng" dirty="0" smtClean="0"/>
              <a:t>tapered as thyroid function normalizes</a:t>
            </a:r>
            <a:endParaRPr lang="en-US" u="sng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 In one study, if MMI was </a:t>
            </a:r>
            <a:r>
              <a:rPr lang="en-US" u="sng" dirty="0" smtClean="0">
                <a:solidFill>
                  <a:srgbClr val="0070C0"/>
                </a:solidFill>
              </a:rPr>
              <a:t>restarted</a:t>
            </a:r>
            <a:r>
              <a:rPr lang="en-US" dirty="0" smtClean="0">
                <a:solidFill>
                  <a:srgbClr val="0070C0"/>
                </a:solidFill>
              </a:rPr>
              <a:t> 7 days after RAI, the </a:t>
            </a:r>
            <a:r>
              <a:rPr lang="en-US" u="sng" dirty="0" smtClean="0">
                <a:solidFill>
                  <a:srgbClr val="0070C0"/>
                </a:solidFill>
              </a:rPr>
              <a:t>free T4 measured </a:t>
            </a:r>
            <a:r>
              <a:rPr lang="en-US" dirty="0" smtClean="0">
                <a:solidFill>
                  <a:srgbClr val="0070C0"/>
                </a:solidFill>
              </a:rPr>
              <a:t>3 weeks after RAI was </a:t>
            </a:r>
            <a:r>
              <a:rPr lang="en-US" u="sng" dirty="0" smtClean="0">
                <a:solidFill>
                  <a:srgbClr val="0070C0"/>
                </a:solidFill>
              </a:rPr>
              <a:t>6% lower </a:t>
            </a:r>
            <a:r>
              <a:rPr lang="en-US" dirty="0" smtClean="0">
                <a:solidFill>
                  <a:srgbClr val="0070C0"/>
                </a:solidFill>
              </a:rPr>
              <a:t>than the values at the time of RAI administration, and if MMI was not restarted after RAI, the free T4 values were </a:t>
            </a:r>
            <a:r>
              <a:rPr lang="en-US" u="sng" dirty="0" smtClean="0">
                <a:solidFill>
                  <a:srgbClr val="0070C0"/>
                </a:solidFill>
              </a:rPr>
              <a:t>36% higher </a:t>
            </a:r>
            <a:r>
              <a:rPr lang="en-US" dirty="0" smtClean="0">
                <a:solidFill>
                  <a:srgbClr val="0070C0"/>
                </a:solidFill>
              </a:rPr>
              <a:t>than the values at the time of RAI administration.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 selected patients with Graves’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hyperthyroidism who would have been </a:t>
            </a:r>
            <a:r>
              <a:rPr lang="en-US" u="sng" dirty="0" smtClean="0">
                <a:solidFill>
                  <a:srgbClr val="0070C0"/>
                </a:solidFill>
              </a:rPr>
              <a:t>candidates for pretreatment with ATDs </a:t>
            </a:r>
            <a:r>
              <a:rPr lang="en-US" dirty="0" smtClean="0">
                <a:solidFill>
                  <a:srgbClr val="0070C0"/>
                </a:solidFill>
              </a:rPr>
              <a:t>because of </a:t>
            </a:r>
            <a:r>
              <a:rPr lang="en-US" dirty="0" err="1" smtClean="0">
                <a:solidFill>
                  <a:srgbClr val="0070C0"/>
                </a:solidFill>
              </a:rPr>
              <a:t>comorbidities</a:t>
            </a:r>
            <a:r>
              <a:rPr lang="en-US" dirty="0" smtClean="0">
                <a:solidFill>
                  <a:srgbClr val="0070C0"/>
                </a:solidFill>
              </a:rPr>
              <a:t> or excessive symptoms, but who are </a:t>
            </a:r>
            <a:r>
              <a:rPr lang="en-US" u="sng" dirty="0" smtClean="0">
                <a:solidFill>
                  <a:srgbClr val="0070C0"/>
                </a:solidFill>
              </a:rPr>
              <a:t>allergic to ATDs</a:t>
            </a:r>
            <a:r>
              <a:rPr lang="en-US" dirty="0" smtClean="0">
                <a:solidFill>
                  <a:srgbClr val="0070C0"/>
                </a:solidFill>
              </a:rPr>
              <a:t>, the </a:t>
            </a:r>
            <a:r>
              <a:rPr lang="en-US" u="sng" dirty="0" smtClean="0">
                <a:solidFill>
                  <a:srgbClr val="0070C0"/>
                </a:solidFill>
              </a:rPr>
              <a:t>duration</a:t>
            </a:r>
            <a:r>
              <a:rPr lang="en-US" dirty="0" smtClean="0">
                <a:solidFill>
                  <a:srgbClr val="0070C0"/>
                </a:solidFill>
              </a:rPr>
              <a:t> of hyperthyroidism may be shortened by administering </a:t>
            </a:r>
            <a:r>
              <a:rPr lang="en-US" u="sng" dirty="0" smtClean="0">
                <a:solidFill>
                  <a:srgbClr val="0070C0"/>
                </a:solidFill>
              </a:rPr>
              <a:t>iodine</a:t>
            </a:r>
            <a:r>
              <a:rPr lang="en-US" dirty="0" smtClean="0">
                <a:solidFill>
                  <a:srgbClr val="0070C0"/>
                </a:solidFill>
              </a:rPr>
              <a:t> (e.g., saturated solution of potassium iodide [SSKI]) beginning </a:t>
            </a:r>
            <a:r>
              <a:rPr lang="en-US" u="sng" dirty="0" smtClean="0">
                <a:solidFill>
                  <a:srgbClr val="0070C0"/>
                </a:solidFill>
              </a:rPr>
              <a:t>1 week after RAI </a:t>
            </a:r>
            <a:r>
              <a:rPr lang="en-US" dirty="0" smtClean="0">
                <a:solidFill>
                  <a:srgbClr val="0070C0"/>
                </a:solidFill>
              </a:rPr>
              <a:t>administration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Rai</a:t>
            </a:r>
            <a:r>
              <a:rPr lang="en-US" dirty="0" smtClean="0"/>
              <a:t> in treatment of </a:t>
            </a:r>
            <a:r>
              <a:rPr lang="en-US" dirty="0" err="1" smtClean="0"/>
              <a:t>gd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RAI therapy in GD is to control hyperthyroidism by rendering the patient hypothyroid.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The success of RAI therapy in GD strongly depends on the administered activities.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In patients without adjunctive </a:t>
            </a:r>
            <a:r>
              <a:rPr lang="en-US" dirty="0" err="1" smtClean="0">
                <a:solidFill>
                  <a:srgbClr val="0070C0"/>
                </a:solidFill>
              </a:rPr>
              <a:t>ATD,randomized</a:t>
            </a:r>
            <a:r>
              <a:rPr lang="en-US" dirty="0" smtClean="0">
                <a:solidFill>
                  <a:srgbClr val="0070C0"/>
                </a:solidFill>
              </a:rPr>
              <a:t> controlled trials found 61% success with 5.4 </a:t>
            </a:r>
            <a:r>
              <a:rPr lang="en-US" dirty="0" err="1" smtClean="0">
                <a:solidFill>
                  <a:srgbClr val="0070C0"/>
                </a:solidFill>
              </a:rPr>
              <a:t>mCi</a:t>
            </a:r>
            <a:r>
              <a:rPr lang="en-US" dirty="0" smtClean="0">
                <a:solidFill>
                  <a:srgbClr val="0070C0"/>
                </a:solidFill>
              </a:rPr>
              <a:t>(200 </a:t>
            </a:r>
            <a:r>
              <a:rPr lang="en-US" dirty="0" err="1" smtClean="0">
                <a:solidFill>
                  <a:srgbClr val="0070C0"/>
                </a:solidFill>
              </a:rPr>
              <a:t>MBq</a:t>
            </a:r>
            <a:r>
              <a:rPr lang="en-US" dirty="0" smtClean="0">
                <a:solidFill>
                  <a:srgbClr val="0070C0"/>
                </a:solidFill>
              </a:rPr>
              <a:t>), 69% with 8.2 </a:t>
            </a:r>
            <a:r>
              <a:rPr lang="en-US" dirty="0" err="1" smtClean="0">
                <a:solidFill>
                  <a:srgbClr val="0070C0"/>
                </a:solidFill>
              </a:rPr>
              <a:t>mCi</a:t>
            </a:r>
            <a:r>
              <a:rPr lang="en-US" dirty="0" smtClean="0">
                <a:solidFill>
                  <a:srgbClr val="0070C0"/>
                </a:solidFill>
              </a:rPr>
              <a:t> (302 </a:t>
            </a:r>
            <a:r>
              <a:rPr lang="en-US" dirty="0" err="1" smtClean="0">
                <a:solidFill>
                  <a:srgbClr val="0070C0"/>
                </a:solidFill>
              </a:rPr>
              <a:t>MBq</a:t>
            </a:r>
            <a:r>
              <a:rPr lang="en-US" dirty="0" smtClean="0">
                <a:solidFill>
                  <a:srgbClr val="0070C0"/>
                </a:solidFill>
              </a:rPr>
              <a:t>), 74% with 10 </a:t>
            </a:r>
            <a:r>
              <a:rPr lang="en-US" dirty="0" err="1" smtClean="0">
                <a:solidFill>
                  <a:srgbClr val="0070C0"/>
                </a:solidFill>
              </a:rPr>
              <a:t>mCi</a:t>
            </a:r>
            <a:r>
              <a:rPr lang="en-US" dirty="0" smtClean="0">
                <a:solidFill>
                  <a:srgbClr val="0070C0"/>
                </a:solidFill>
              </a:rPr>
              <a:t> (370 </a:t>
            </a:r>
            <a:r>
              <a:rPr lang="en-US" dirty="0" err="1" smtClean="0">
                <a:solidFill>
                  <a:srgbClr val="0070C0"/>
                </a:solidFill>
              </a:rPr>
              <a:t>MBq</a:t>
            </a:r>
            <a:r>
              <a:rPr lang="en-US" dirty="0" smtClean="0">
                <a:solidFill>
                  <a:srgbClr val="0070C0"/>
                </a:solidFill>
              </a:rPr>
              <a:t>), 81% with 15 </a:t>
            </a:r>
            <a:r>
              <a:rPr lang="en-US" dirty="0" err="1" smtClean="0">
                <a:solidFill>
                  <a:srgbClr val="0070C0"/>
                </a:solidFill>
              </a:rPr>
              <a:t>mCi</a:t>
            </a:r>
            <a:r>
              <a:rPr lang="en-US" dirty="0" smtClean="0">
                <a:solidFill>
                  <a:srgbClr val="0070C0"/>
                </a:solidFill>
              </a:rPr>
              <a:t> (555 </a:t>
            </a:r>
            <a:r>
              <a:rPr lang="en-US" dirty="0" err="1" smtClean="0">
                <a:solidFill>
                  <a:srgbClr val="0070C0"/>
                </a:solidFill>
              </a:rPr>
              <a:t>MBq</a:t>
            </a:r>
            <a:r>
              <a:rPr lang="en-US" dirty="0" smtClean="0">
                <a:solidFill>
                  <a:srgbClr val="0070C0"/>
                </a:solidFill>
              </a:rPr>
              <a:t>) and 86% with 15.7 </a:t>
            </a:r>
            <a:r>
              <a:rPr lang="en-US" dirty="0" err="1" smtClean="0">
                <a:solidFill>
                  <a:srgbClr val="0070C0"/>
                </a:solidFill>
              </a:rPr>
              <a:t>mCi</a:t>
            </a:r>
            <a:r>
              <a:rPr lang="en-US" dirty="0" smtClean="0">
                <a:solidFill>
                  <a:srgbClr val="0070C0"/>
                </a:solidFill>
              </a:rPr>
              <a:t> (580 </a:t>
            </a:r>
            <a:r>
              <a:rPr lang="en-US" dirty="0" err="1" smtClean="0">
                <a:solidFill>
                  <a:srgbClr val="0070C0"/>
                </a:solidFill>
              </a:rPr>
              <a:t>MBq</a:t>
            </a:r>
            <a:r>
              <a:rPr lang="en-US" dirty="0" smtClean="0">
                <a:solidFill>
                  <a:srgbClr val="0070C0"/>
                </a:solidFill>
              </a:rPr>
              <a:t>) RAI.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6653" y="1371600"/>
            <a:ext cx="9340653" cy="398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Because of the high proportion of patients requiring </a:t>
            </a:r>
            <a:r>
              <a:rPr lang="en-US" u="sng" dirty="0" err="1" smtClean="0">
                <a:solidFill>
                  <a:srgbClr val="0070C0"/>
                </a:solidFill>
              </a:rPr>
              <a:t>retreatment</a:t>
            </a:r>
            <a:r>
              <a:rPr lang="en-US" dirty="0" err="1" smtClean="0">
                <a:solidFill>
                  <a:srgbClr val="0070C0"/>
                </a:solidFill>
              </a:rPr>
              <a:t>,RAI</a:t>
            </a:r>
            <a:r>
              <a:rPr lang="en-US" dirty="0" smtClean="0">
                <a:solidFill>
                  <a:srgbClr val="0070C0"/>
                </a:solidFill>
              </a:rPr>
              <a:t> therapy with </a:t>
            </a:r>
            <a:r>
              <a:rPr lang="en-US" u="sng" dirty="0" smtClean="0">
                <a:solidFill>
                  <a:srgbClr val="0070C0"/>
                </a:solidFill>
              </a:rPr>
              <a:t>low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u="sng" dirty="0" smtClean="0">
                <a:solidFill>
                  <a:srgbClr val="0070C0"/>
                </a:solidFill>
              </a:rPr>
              <a:t>activities</a:t>
            </a:r>
            <a:r>
              <a:rPr lang="en-US" dirty="0" smtClean="0">
                <a:solidFill>
                  <a:srgbClr val="0070C0"/>
                </a:solidFill>
              </a:rPr>
              <a:t> is generally not recommended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 recent meta-analysis found no increase in the overall cancer risk after RAI treatment for hyperthyroidism; however, a trend towards increased risk of </a:t>
            </a:r>
            <a:r>
              <a:rPr lang="en-US" u="sng" dirty="0" smtClean="0">
                <a:solidFill>
                  <a:srgbClr val="0070C0"/>
                </a:solidFill>
              </a:rPr>
              <a:t>thyroid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u="sng" dirty="0" smtClean="0">
                <a:solidFill>
                  <a:srgbClr val="0070C0"/>
                </a:solidFill>
              </a:rPr>
              <a:t>stomach</a:t>
            </a:r>
            <a:r>
              <a:rPr lang="en-US" dirty="0" smtClean="0">
                <a:solidFill>
                  <a:srgbClr val="0070C0"/>
                </a:solidFill>
              </a:rPr>
              <a:t>, and </a:t>
            </a:r>
            <a:r>
              <a:rPr lang="en-US" u="sng" dirty="0" smtClean="0">
                <a:solidFill>
                  <a:srgbClr val="0070C0"/>
                </a:solidFill>
              </a:rPr>
              <a:t>kidney</a:t>
            </a:r>
            <a:r>
              <a:rPr lang="en-US" dirty="0" smtClean="0">
                <a:solidFill>
                  <a:srgbClr val="0070C0"/>
                </a:solidFill>
              </a:rPr>
              <a:t> cancer was seen, requiring further research.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Fetuses exposed to RAI </a:t>
            </a:r>
            <a:r>
              <a:rPr lang="en-US" u="sng" dirty="0" smtClean="0"/>
              <a:t>after the 10th to 11th </a:t>
            </a:r>
            <a:r>
              <a:rPr lang="en-US" dirty="0" smtClean="0"/>
              <a:t>week of gestation may be born </a:t>
            </a:r>
            <a:r>
              <a:rPr lang="en-US" u="sng" dirty="0" err="1" smtClean="0"/>
              <a:t>athyreotic</a:t>
            </a:r>
            <a:r>
              <a:rPr lang="en-US" dirty="0" smtClean="0"/>
              <a:t> and are also at a theoretical increased risk for </a:t>
            </a:r>
            <a:r>
              <a:rPr lang="en-US" u="sng" dirty="0" smtClean="0"/>
              <a:t>reduced intelligence </a:t>
            </a:r>
            <a:r>
              <a:rPr lang="en-US" dirty="0" smtClean="0"/>
              <a:t>and/or </a:t>
            </a:r>
            <a:r>
              <a:rPr lang="en-US" u="sng" dirty="0" smtClean="0"/>
              <a:t>cancer.</a:t>
            </a:r>
          </a:p>
          <a:p>
            <a:pPr>
              <a:buNone/>
            </a:pPr>
            <a:r>
              <a:rPr lang="en-US" dirty="0" smtClean="0"/>
              <a:t>   In breastfeeding women, RAI therapy should not be administered for </a:t>
            </a:r>
            <a:r>
              <a:rPr lang="en-US" u="sng" dirty="0" smtClean="0"/>
              <a:t>at least 6 weeks after lactation stops </a:t>
            </a:r>
            <a:r>
              <a:rPr lang="en-US" dirty="0" smtClean="0"/>
              <a:t>to ensure that RIA will no longer be actively concentrated in the breast tissue</a:t>
            </a:r>
            <a:r>
              <a:rPr lang="en-US" dirty="0" smtClean="0">
                <a:solidFill>
                  <a:srgbClr val="0070C0"/>
                </a:solidFill>
              </a:rPr>
              <a:t>. A delay of </a:t>
            </a:r>
            <a:r>
              <a:rPr lang="en-US" u="sng" dirty="0" smtClean="0">
                <a:solidFill>
                  <a:srgbClr val="0070C0"/>
                </a:solidFill>
              </a:rPr>
              <a:t>3 months </a:t>
            </a:r>
            <a:r>
              <a:rPr lang="en-US" dirty="0" smtClean="0">
                <a:solidFill>
                  <a:srgbClr val="0070C0"/>
                </a:solidFill>
              </a:rPr>
              <a:t>will be more </a:t>
            </a:r>
            <a:r>
              <a:rPr lang="en-US" dirty="0" err="1" smtClean="0">
                <a:solidFill>
                  <a:srgbClr val="0070C0"/>
                </a:solidFill>
              </a:rPr>
              <a:t>reliale</a:t>
            </a:r>
            <a:r>
              <a:rPr lang="en-US" dirty="0" smtClean="0">
                <a:solidFill>
                  <a:srgbClr val="0070C0"/>
                </a:solidFill>
              </a:rPr>
              <a:t>. Breastfeeding should </a:t>
            </a:r>
            <a:r>
              <a:rPr lang="en-US" u="sng" dirty="0" smtClean="0">
                <a:solidFill>
                  <a:srgbClr val="0070C0"/>
                </a:solidFill>
              </a:rPr>
              <a:t>not</a:t>
            </a:r>
            <a:r>
              <a:rPr lang="en-US" dirty="0" smtClean="0">
                <a:solidFill>
                  <a:srgbClr val="0070C0"/>
                </a:solidFill>
              </a:rPr>
              <a:t> be resumed </a:t>
            </a:r>
            <a:r>
              <a:rPr lang="en-US" u="sng" dirty="0" smtClean="0">
                <a:solidFill>
                  <a:srgbClr val="0070C0"/>
                </a:solidFill>
              </a:rPr>
              <a:t>after</a:t>
            </a:r>
            <a:r>
              <a:rPr lang="en-US" dirty="0" smtClean="0">
                <a:solidFill>
                  <a:srgbClr val="0070C0"/>
                </a:solidFill>
              </a:rPr>
              <a:t> RAI therapy.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Breastfeeding and maternal and infant iodine nutrition</a:t>
            </a:r>
          </a:p>
          <a:p>
            <a:pPr>
              <a:buNone/>
            </a:pPr>
            <a:r>
              <a:rPr lang="en-US" b="1" dirty="0" err="1" smtClean="0"/>
              <a:t>Fereidoun</a:t>
            </a:r>
            <a:r>
              <a:rPr lang="en-US" b="1" dirty="0" smtClean="0"/>
              <a:t> </a:t>
            </a:r>
            <a:r>
              <a:rPr lang="en-US" b="1" dirty="0" err="1" smtClean="0"/>
              <a:t>Azizi</a:t>
            </a:r>
            <a:r>
              <a:rPr lang="en-US" b="1" dirty="0" smtClean="0"/>
              <a:t>, M.D. and Peter Smyth, </a:t>
            </a:r>
            <a:r>
              <a:rPr lang="en-US" b="1" dirty="0" err="1" smtClean="0"/>
              <a:t>MSc</a:t>
            </a:r>
            <a:r>
              <a:rPr lang="en-US" b="1" dirty="0" smtClean="0"/>
              <a:t>, </a:t>
            </a:r>
            <a:r>
              <a:rPr lang="en-US" b="1" dirty="0" err="1" smtClean="0"/>
              <a:t>Ph.D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Clin</a:t>
            </a:r>
            <a:r>
              <a:rPr lang="en-US" dirty="0" smtClean="0"/>
              <a:t> </a:t>
            </a:r>
            <a:r>
              <a:rPr lang="en-US" dirty="0" err="1" smtClean="0"/>
              <a:t>Endocrinol</a:t>
            </a:r>
            <a:r>
              <a:rPr lang="en-US" dirty="0" smtClean="0"/>
              <a:t>   2009 May:70(5);803-9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Adequate concentration of iodine in breast milk is essential to provide for optimal neonatal thyroid hormone stores and to prevent impaired </a:t>
            </a:r>
            <a:r>
              <a:rPr lang="en-US" u="sng" dirty="0" smtClean="0"/>
              <a:t>neurological development </a:t>
            </a:r>
            <a:r>
              <a:rPr lang="en-US" dirty="0" smtClean="0"/>
              <a:t>in breastfed neonates. The current WHO/ICCIDD/UNICEF</a:t>
            </a:r>
          </a:p>
          <a:p>
            <a:pPr>
              <a:buNone/>
            </a:pPr>
            <a:r>
              <a:rPr lang="en-US" dirty="0" smtClean="0"/>
              <a:t>   recommendation for </a:t>
            </a:r>
            <a:r>
              <a:rPr lang="en-US" u="sng" dirty="0" smtClean="0"/>
              <a:t>daily iodine intake (250 </a:t>
            </a:r>
            <a:r>
              <a:rPr lang="en-US" u="sng" dirty="0" err="1" smtClean="0"/>
              <a:t>μg</a:t>
            </a:r>
            <a:r>
              <a:rPr lang="en-US" u="sng" dirty="0" smtClean="0"/>
              <a:t> for lactating mothers</a:t>
            </a:r>
            <a:r>
              <a:rPr lang="en-US" dirty="0" smtClean="0"/>
              <a:t>) has been selected to ensure that iodine deficiency dose not occur in the </a:t>
            </a:r>
            <a:r>
              <a:rPr lang="en-US" u="sng" dirty="0" smtClean="0"/>
              <a:t>postpartum period </a:t>
            </a:r>
            <a:r>
              <a:rPr lang="en-US" dirty="0" smtClean="0"/>
              <a:t>and that the iodine content of the milk is sufficient for the </a:t>
            </a:r>
            <a:r>
              <a:rPr lang="en-US" u="sng" dirty="0" smtClean="0"/>
              <a:t>infant’s iodine requirement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11</a:t>
            </a:r>
          </a:p>
          <a:p>
            <a:r>
              <a:rPr lang="en-US" dirty="0" smtClean="0"/>
              <a:t>Follow-up within the </a:t>
            </a:r>
            <a:r>
              <a:rPr lang="en-US" u="sng" dirty="0" smtClean="0"/>
              <a:t>first 1–2 months </a:t>
            </a:r>
            <a:r>
              <a:rPr lang="en-US" dirty="0" smtClean="0"/>
              <a:t>after RAI therapy for GD should include an assessment of </a:t>
            </a:r>
            <a:r>
              <a:rPr lang="en-US" u="sng" dirty="0" smtClean="0"/>
              <a:t>free T4, total T3,and TSH</a:t>
            </a:r>
            <a:r>
              <a:rPr lang="en-US" dirty="0" smtClean="0"/>
              <a:t>. Biochemical monitoring should be continued at </a:t>
            </a:r>
            <a:r>
              <a:rPr lang="en-US" u="sng" dirty="0" smtClean="0"/>
              <a:t>4- to 6-week intervals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for </a:t>
            </a:r>
            <a:r>
              <a:rPr lang="en-US" u="sng" dirty="0" smtClean="0">
                <a:solidFill>
                  <a:srgbClr val="0070C0"/>
                </a:solidFill>
              </a:rPr>
              <a:t>6 months</a:t>
            </a:r>
            <a:r>
              <a:rPr lang="en-US" dirty="0" smtClean="0">
                <a:solidFill>
                  <a:srgbClr val="0070C0"/>
                </a:solidFill>
              </a:rPr>
              <a:t>, or until the patient becomes </a:t>
            </a:r>
            <a:r>
              <a:rPr lang="en-US" u="sng" dirty="0" smtClean="0">
                <a:solidFill>
                  <a:srgbClr val="0070C0"/>
                </a:solidFill>
              </a:rPr>
              <a:t>hypothyroid</a:t>
            </a:r>
            <a:r>
              <a:rPr lang="en-US" dirty="0" smtClean="0">
                <a:solidFill>
                  <a:srgbClr val="0070C0"/>
                </a:solidFill>
              </a:rPr>
              <a:t> and is </a:t>
            </a:r>
            <a:r>
              <a:rPr lang="en-US" u="sng" dirty="0" smtClean="0">
                <a:solidFill>
                  <a:srgbClr val="0070C0"/>
                </a:solidFill>
              </a:rPr>
              <a:t>stable on thyroid hormone replacement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Strong recommendation, low-quality evidence.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</a:t>
            </a:r>
            <a:r>
              <a:rPr lang="en-US" u="sng" dirty="0" err="1" smtClean="0"/>
              <a:t>euthyroidism</a:t>
            </a:r>
            <a:r>
              <a:rPr lang="en-US" dirty="0" smtClean="0"/>
              <a:t> is achieved, </a:t>
            </a:r>
            <a:r>
              <a:rPr lang="en-US" u="sng" dirty="0" smtClean="0"/>
              <a:t>lifelong</a:t>
            </a:r>
            <a:r>
              <a:rPr lang="en-US" dirty="0" smtClean="0"/>
              <a:t> annual thyroid function testing is recommended </a:t>
            </a:r>
            <a:r>
              <a:rPr lang="en-US" u="sng" dirty="0" smtClean="0">
                <a:solidFill>
                  <a:srgbClr val="0070C0"/>
                </a:solidFill>
              </a:rPr>
              <a:t>at least annually</a:t>
            </a:r>
            <a:r>
              <a:rPr lang="en-US" dirty="0" smtClean="0">
                <a:solidFill>
                  <a:srgbClr val="0070C0"/>
                </a:solidFill>
              </a:rPr>
              <a:t>, or if the patient experiences symptoms of </a:t>
            </a:r>
            <a:r>
              <a:rPr lang="en-US" u="sng" dirty="0" smtClean="0">
                <a:solidFill>
                  <a:srgbClr val="0070C0"/>
                </a:solidFill>
              </a:rPr>
              <a:t>hypothyroidism or hyperthyroidism.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Atd</a:t>
            </a:r>
            <a:r>
              <a:rPr lang="en-US" dirty="0" smtClean="0"/>
              <a:t> in treatment of </a:t>
            </a:r>
            <a:r>
              <a:rPr lang="en-US" dirty="0" err="1" smtClean="0"/>
              <a:t>gd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13</a:t>
            </a:r>
          </a:p>
          <a:p>
            <a:r>
              <a:rPr lang="en-US" u="sng" dirty="0" smtClean="0"/>
              <a:t>MMI</a:t>
            </a:r>
            <a:r>
              <a:rPr lang="en-US" dirty="0" smtClean="0"/>
              <a:t> should be used in virtually every patient who chooses ATD therapy for GD, except during the </a:t>
            </a:r>
            <a:r>
              <a:rPr lang="en-US" u="sng" dirty="0" smtClean="0"/>
              <a:t>first trimester of pregnancy when PTU is preferred</a:t>
            </a:r>
            <a:r>
              <a:rPr lang="en-US" dirty="0" smtClean="0"/>
              <a:t>, in the treatment of thyroid </a:t>
            </a:r>
            <a:r>
              <a:rPr lang="en-US" u="sng" dirty="0" smtClean="0"/>
              <a:t>storm</a:t>
            </a:r>
            <a:r>
              <a:rPr lang="en-US" dirty="0" smtClean="0"/>
              <a:t>, and in patients with </a:t>
            </a:r>
            <a:r>
              <a:rPr lang="en-US" u="sng" dirty="0" smtClean="0"/>
              <a:t>minor reactions</a:t>
            </a:r>
            <a:r>
              <a:rPr lang="en-US" dirty="0" smtClean="0"/>
              <a:t> to MMI who </a:t>
            </a:r>
            <a:r>
              <a:rPr lang="en-US" u="sng" dirty="0" smtClean="0"/>
              <a:t>refuse RAI therapy or surgery.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Strong recommendation, moderate-quality evidence.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the start of MMI therapy, </a:t>
            </a:r>
            <a:r>
              <a:rPr lang="en-US" u="sng" dirty="0" smtClean="0"/>
              <a:t>initial doses </a:t>
            </a:r>
            <a:r>
              <a:rPr lang="en-US" dirty="0" smtClean="0"/>
              <a:t>of 10–</a:t>
            </a:r>
            <a:r>
              <a:rPr lang="en-US" dirty="0" smtClean="0">
                <a:solidFill>
                  <a:srgbClr val="0070C0"/>
                </a:solidFill>
              </a:rPr>
              <a:t>30</a:t>
            </a:r>
            <a:r>
              <a:rPr lang="en-US" dirty="0" smtClean="0"/>
              <a:t> mg daily are used to restore </a:t>
            </a:r>
            <a:r>
              <a:rPr lang="en-US" dirty="0" err="1" smtClean="0"/>
              <a:t>euthyroidism</a:t>
            </a:r>
            <a:r>
              <a:rPr lang="en-US" dirty="0" smtClean="0"/>
              <a:t>, and the dose can then be titrated down to a maintenance level (generally </a:t>
            </a:r>
            <a:r>
              <a:rPr lang="en-US" u="sng" dirty="0" smtClean="0"/>
              <a:t>5–10 mg daily</a:t>
            </a:r>
            <a:r>
              <a:rPr lang="en-US" dirty="0" smtClean="0"/>
              <a:t>).</a:t>
            </a:r>
            <a:r>
              <a:rPr lang="en-US" dirty="0" smtClean="0">
                <a:solidFill>
                  <a:srgbClr val="0070C0"/>
                </a:solidFill>
              </a:rPr>
              <a:t>The dose of MMI should be targeted to the degree of thyroid dysfunction because </a:t>
            </a:r>
            <a:r>
              <a:rPr lang="en-US" u="sng" dirty="0" smtClean="0">
                <a:solidFill>
                  <a:srgbClr val="0070C0"/>
                </a:solidFill>
              </a:rPr>
              <a:t>too low a dose </a:t>
            </a:r>
            <a:r>
              <a:rPr lang="en-US" dirty="0" smtClean="0">
                <a:solidFill>
                  <a:srgbClr val="0070C0"/>
                </a:solidFill>
              </a:rPr>
              <a:t>will not restore a </a:t>
            </a:r>
            <a:r>
              <a:rPr lang="en-US" dirty="0" err="1" smtClean="0">
                <a:solidFill>
                  <a:srgbClr val="0070C0"/>
                </a:solidFill>
              </a:rPr>
              <a:t>euthyroid</a:t>
            </a:r>
            <a:r>
              <a:rPr lang="en-US" dirty="0" smtClean="0">
                <a:solidFill>
                  <a:srgbClr val="0070C0"/>
                </a:solidFill>
              </a:rPr>
              <a:t> state in patients with severe disease and </a:t>
            </a:r>
            <a:r>
              <a:rPr lang="en-US" u="sng" dirty="0" smtClean="0">
                <a:solidFill>
                  <a:srgbClr val="0070C0"/>
                </a:solidFill>
              </a:rPr>
              <a:t>an excessive dose </a:t>
            </a:r>
            <a:r>
              <a:rPr lang="en-US" dirty="0" smtClean="0">
                <a:solidFill>
                  <a:srgbClr val="0070C0"/>
                </a:solidFill>
              </a:rPr>
              <a:t>can cause iatrogenic hypothyroidism in patients with mild </a:t>
            </a:r>
            <a:r>
              <a:rPr lang="en-US" dirty="0" err="1" smtClean="0">
                <a:solidFill>
                  <a:srgbClr val="0070C0"/>
                </a:solidFill>
              </a:rPr>
              <a:t>disease.In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addition,adverse</a:t>
            </a:r>
            <a:r>
              <a:rPr lang="en-US" dirty="0" smtClean="0">
                <a:solidFill>
                  <a:srgbClr val="0070C0"/>
                </a:solidFill>
              </a:rPr>
              <a:t> drug reactions are more frequent with higher MMI doses.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3"/>
          <a:ext cx="7696200" cy="45624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48100"/>
                <a:gridCol w="3848100"/>
              </a:tblGrid>
              <a:tr h="114061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</a:t>
                      </a:r>
                      <a:r>
                        <a:rPr lang="en-US" baseline="0" dirty="0" smtClean="0"/>
                        <a:t>             MMI</a:t>
                      </a:r>
                      <a:r>
                        <a:rPr lang="en-US" dirty="0" smtClean="0"/>
                        <a:t>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FT4</a:t>
                      </a:r>
                      <a:endParaRPr lang="en-US" dirty="0"/>
                    </a:p>
                  </a:txBody>
                  <a:tcPr/>
                </a:tc>
              </a:tr>
              <a:tr h="114061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5-10 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1-1.5 times the ULN</a:t>
                      </a:r>
                      <a:endParaRPr lang="en-US" dirty="0"/>
                    </a:p>
                  </a:txBody>
                  <a:tcPr/>
                </a:tc>
              </a:tr>
              <a:tr h="114061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10-20 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1.5-2 times</a:t>
                      </a:r>
                      <a:r>
                        <a:rPr lang="en-US" baseline="0" dirty="0" smtClean="0"/>
                        <a:t> the ULN</a:t>
                      </a:r>
                      <a:endParaRPr lang="en-US" dirty="0"/>
                    </a:p>
                  </a:txBody>
                  <a:tcPr/>
                </a:tc>
              </a:tr>
              <a:tr h="114061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30-40 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2-3   times</a:t>
                      </a:r>
                      <a:r>
                        <a:rPr lang="en-US" baseline="0" dirty="0" smtClean="0"/>
                        <a:t> the ULN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United States, the </a:t>
            </a:r>
            <a:r>
              <a:rPr lang="en-US" u="sng" dirty="0" smtClean="0"/>
              <a:t>prevalence</a:t>
            </a:r>
            <a:r>
              <a:rPr lang="en-US" dirty="0" smtClean="0"/>
              <a:t> of hyperthyroidism is approximately 1.2% (0.5% overt and 0.7% subclinical)</a:t>
            </a:r>
          </a:p>
          <a:p>
            <a:r>
              <a:rPr lang="en-US" dirty="0" smtClean="0"/>
              <a:t> the most common causes include: </a:t>
            </a:r>
          </a:p>
          <a:p>
            <a:pPr>
              <a:buNone/>
            </a:pPr>
            <a:r>
              <a:rPr lang="en-US" dirty="0" smtClean="0"/>
              <a:t>   Graves’ disease (GD) </a:t>
            </a:r>
          </a:p>
          <a:p>
            <a:pPr>
              <a:buNone/>
            </a:pPr>
            <a:r>
              <a:rPr lang="en-US" dirty="0" smtClean="0"/>
              <a:t>   toxic </a:t>
            </a:r>
            <a:r>
              <a:rPr lang="en-US" dirty="0" err="1" smtClean="0"/>
              <a:t>multinodular</a:t>
            </a:r>
            <a:r>
              <a:rPr lang="en-US" dirty="0" smtClean="0"/>
              <a:t> goiter (TMNG) </a:t>
            </a:r>
          </a:p>
          <a:p>
            <a:pPr>
              <a:buNone/>
            </a:pPr>
            <a:r>
              <a:rPr lang="en-US" dirty="0" smtClean="0"/>
              <a:t>   toxic adenoma (TA)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These rough guidelines should be tailored to the individual patient, incorporating additional information on </a:t>
            </a:r>
            <a:r>
              <a:rPr lang="en-US" u="sng" dirty="0" smtClean="0">
                <a:solidFill>
                  <a:srgbClr val="0070C0"/>
                </a:solidFill>
              </a:rPr>
              <a:t>symptoms</a:t>
            </a:r>
            <a:r>
              <a:rPr lang="en-US" dirty="0" smtClean="0">
                <a:solidFill>
                  <a:srgbClr val="0070C0"/>
                </a:solidFill>
              </a:rPr>
              <a:t>, gland </a:t>
            </a:r>
            <a:r>
              <a:rPr lang="en-US" u="sng" dirty="0" smtClean="0">
                <a:solidFill>
                  <a:srgbClr val="0070C0"/>
                </a:solidFill>
              </a:rPr>
              <a:t>size</a:t>
            </a:r>
            <a:r>
              <a:rPr lang="en-US" dirty="0" smtClean="0">
                <a:solidFill>
                  <a:srgbClr val="0070C0"/>
                </a:solidFill>
              </a:rPr>
              <a:t>, and </a:t>
            </a:r>
            <a:r>
              <a:rPr lang="en-US" u="sng" dirty="0" smtClean="0">
                <a:solidFill>
                  <a:srgbClr val="0070C0"/>
                </a:solidFill>
              </a:rPr>
              <a:t>total T3 </a:t>
            </a:r>
            <a:r>
              <a:rPr lang="en-US" dirty="0" smtClean="0">
                <a:solidFill>
                  <a:srgbClr val="0070C0"/>
                </a:solidFill>
              </a:rPr>
              <a:t>levels where relevant. Serum T3 levels are important to monitor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initially because some patients normalize their free T4 levels with MMI but have persistently elevated serum T3, indicating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continuing </a:t>
            </a:r>
            <a:r>
              <a:rPr lang="en-US" dirty="0" err="1" smtClean="0">
                <a:solidFill>
                  <a:srgbClr val="0070C0"/>
                </a:solidFill>
              </a:rPr>
              <a:t>thyrotoxicosis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MMI has the benefit of </a:t>
            </a:r>
            <a:r>
              <a:rPr lang="en-US" u="sng" dirty="0" smtClean="0"/>
              <a:t>once-a-day</a:t>
            </a:r>
            <a:r>
              <a:rPr lang="en-US" dirty="0" smtClean="0"/>
              <a:t> administration and a </a:t>
            </a:r>
            <a:r>
              <a:rPr lang="en-US" u="sng" dirty="0" smtClean="0"/>
              <a:t>reduced risk of major side effects.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When </a:t>
            </a:r>
            <a:r>
              <a:rPr lang="en-US" u="sng" dirty="0" smtClean="0">
                <a:solidFill>
                  <a:srgbClr val="0070C0"/>
                </a:solidFill>
              </a:rPr>
              <a:t>more rapid </a:t>
            </a:r>
            <a:r>
              <a:rPr lang="en-US" dirty="0" smtClean="0">
                <a:solidFill>
                  <a:srgbClr val="0070C0"/>
                </a:solidFill>
              </a:rPr>
              <a:t>biochemical control is needed in patients with </a:t>
            </a:r>
            <a:r>
              <a:rPr lang="en-US" u="sng" dirty="0" smtClean="0">
                <a:solidFill>
                  <a:srgbClr val="0070C0"/>
                </a:solidFill>
              </a:rPr>
              <a:t>severe </a:t>
            </a:r>
            <a:r>
              <a:rPr lang="en-US" dirty="0" err="1" smtClean="0">
                <a:solidFill>
                  <a:srgbClr val="0070C0"/>
                </a:solidFill>
              </a:rPr>
              <a:t>thyrotoxicosis</a:t>
            </a:r>
            <a:r>
              <a:rPr lang="en-US" dirty="0" smtClean="0">
                <a:solidFill>
                  <a:srgbClr val="0070C0"/>
                </a:solidFill>
              </a:rPr>
              <a:t>, an </a:t>
            </a:r>
            <a:r>
              <a:rPr lang="en-US" u="sng" dirty="0" smtClean="0">
                <a:solidFill>
                  <a:srgbClr val="0070C0"/>
                </a:solidFill>
              </a:rPr>
              <a:t>initial split </a:t>
            </a:r>
            <a:r>
              <a:rPr lang="en-US" dirty="0" smtClean="0">
                <a:solidFill>
                  <a:srgbClr val="0070C0"/>
                </a:solidFill>
              </a:rPr>
              <a:t>dose of MMI (e.g., 15 or 20 mg twice a day) may be more effective than a single daily dose because the duration of action of MMI may be less than 24 hours.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use of potassium iodide (KI) as a beneficial adjunct to ATD therapy for GD has been investigated in previous </a:t>
            </a:r>
            <a:r>
              <a:rPr lang="en-US" dirty="0" err="1" smtClean="0">
                <a:solidFill>
                  <a:srgbClr val="0070C0"/>
                </a:solidFill>
              </a:rPr>
              <a:t>studies.Indeed</a:t>
            </a:r>
            <a:r>
              <a:rPr lang="en-US" dirty="0" smtClean="0">
                <a:solidFill>
                  <a:srgbClr val="0070C0"/>
                </a:solidFill>
              </a:rPr>
              <a:t>, a recent randomized controlled trial described the administration of 38 mg of KI together with15 mg of MMI daily, which resulted in </a:t>
            </a:r>
            <a:r>
              <a:rPr lang="en-US" u="sng" dirty="0" smtClean="0">
                <a:solidFill>
                  <a:srgbClr val="0070C0"/>
                </a:solidFill>
              </a:rPr>
              <a:t>better control </a:t>
            </a:r>
            <a:r>
              <a:rPr lang="en-US" dirty="0" smtClean="0">
                <a:solidFill>
                  <a:srgbClr val="0070C0"/>
                </a:solidFill>
              </a:rPr>
              <a:t>of hyperthyroidism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and </a:t>
            </a:r>
            <a:r>
              <a:rPr lang="en-US" u="sng" dirty="0" smtClean="0">
                <a:solidFill>
                  <a:srgbClr val="0070C0"/>
                </a:solidFill>
              </a:rPr>
              <a:t>fewer adverse reactions </a:t>
            </a:r>
            <a:r>
              <a:rPr lang="en-US" dirty="0" smtClean="0">
                <a:solidFill>
                  <a:srgbClr val="0070C0"/>
                </a:solidFill>
              </a:rPr>
              <a:t>compared to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30 mg of MMI given alone.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 OF ATDS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minor allergic side </a:t>
            </a:r>
            <a:r>
              <a:rPr lang="en-US" dirty="0" err="1" smtClean="0"/>
              <a:t>effects:pruritus,limited</a:t>
            </a:r>
            <a:r>
              <a:rPr lang="en-US" dirty="0" smtClean="0"/>
              <a:t> rash</a:t>
            </a:r>
          </a:p>
          <a:p>
            <a:r>
              <a:rPr lang="en-US" dirty="0" smtClean="0"/>
              <a:t>Rare serious allergic/toxic </a:t>
            </a:r>
            <a:r>
              <a:rPr lang="en-US" dirty="0" err="1" smtClean="0"/>
              <a:t>events:agranulocytosis,vasculitis</a:t>
            </a:r>
            <a:r>
              <a:rPr lang="en-US" dirty="0" smtClean="0"/>
              <a:t> or hepatic damage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Agranulocytosis:PTU</a:t>
            </a:r>
            <a:r>
              <a:rPr lang="en-US" dirty="0" smtClean="0"/>
              <a:t> at </a:t>
            </a:r>
            <a:r>
              <a:rPr lang="en-US" u="sng" dirty="0" smtClean="0"/>
              <a:t>any dose </a:t>
            </a:r>
            <a:r>
              <a:rPr lang="en-US" dirty="0" smtClean="0"/>
              <a:t>appears to be </a:t>
            </a:r>
            <a:r>
              <a:rPr lang="en-US" u="sng" dirty="0" smtClean="0"/>
              <a:t>more likely </a:t>
            </a:r>
            <a:r>
              <a:rPr lang="en-US" dirty="0" smtClean="0"/>
              <a:t>to cause </a:t>
            </a:r>
            <a:r>
              <a:rPr lang="en-US" dirty="0" err="1" smtClean="0"/>
              <a:t>agranulocytosis</a:t>
            </a:r>
            <a:r>
              <a:rPr lang="en-US" dirty="0" smtClean="0"/>
              <a:t> compared with </a:t>
            </a:r>
            <a:r>
              <a:rPr lang="en-US" u="sng" dirty="0" smtClean="0"/>
              <a:t>low doses </a:t>
            </a:r>
            <a:r>
              <a:rPr lang="en-US" dirty="0" smtClean="0"/>
              <a:t>of </a:t>
            </a:r>
            <a:r>
              <a:rPr lang="en-US" dirty="0" err="1" smtClean="0"/>
              <a:t>MMI.No</a:t>
            </a:r>
            <a:r>
              <a:rPr lang="en-US" dirty="0" smtClean="0"/>
              <a:t> predictive risk factors for the development of </a:t>
            </a:r>
            <a:r>
              <a:rPr lang="en-US" dirty="0" err="1" smtClean="0"/>
              <a:t>agranulocytosis</a:t>
            </a:r>
            <a:r>
              <a:rPr lang="en-US" dirty="0" smtClean="0"/>
              <a:t> could be identified.</a:t>
            </a:r>
          </a:p>
          <a:p>
            <a:r>
              <a:rPr lang="en-US" dirty="0" smtClean="0"/>
              <a:t>MMI </a:t>
            </a:r>
            <a:r>
              <a:rPr lang="en-US" dirty="0" err="1" smtClean="0"/>
              <a:t>hepatotoxicity</a:t>
            </a:r>
            <a:r>
              <a:rPr lang="en-US" dirty="0" smtClean="0"/>
              <a:t> has been described as typically </a:t>
            </a:r>
            <a:r>
              <a:rPr lang="en-US" dirty="0" err="1" smtClean="0"/>
              <a:t>cholestatic</a:t>
            </a:r>
            <a:r>
              <a:rPr lang="en-US" dirty="0" smtClean="0"/>
              <a:t>, but </a:t>
            </a:r>
            <a:r>
              <a:rPr lang="en-US" dirty="0" err="1" smtClean="0"/>
              <a:t>hepatocellular</a:t>
            </a:r>
            <a:r>
              <a:rPr lang="en-US" dirty="0" smtClean="0"/>
              <a:t> disease may be </a:t>
            </a:r>
            <a:r>
              <a:rPr lang="en-US" dirty="0" err="1" smtClean="0"/>
              <a:t>seen.In</a:t>
            </a:r>
            <a:r>
              <a:rPr lang="en-US" dirty="0" smtClean="0"/>
              <a:t> contrast, PTU can cause </a:t>
            </a:r>
            <a:r>
              <a:rPr lang="en-US" dirty="0" err="1" smtClean="0"/>
              <a:t>fulminant</a:t>
            </a:r>
            <a:r>
              <a:rPr lang="en-US" dirty="0" smtClean="0"/>
              <a:t> hepatic necrosis that may be fatal; liver transplantation has been necessary in some patients taking PTU.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Vasculitis:PTU</a:t>
            </a:r>
            <a:r>
              <a:rPr lang="en-US" dirty="0" smtClean="0"/>
              <a:t> and rarely MMI can cause </a:t>
            </a:r>
            <a:r>
              <a:rPr lang="en-US" dirty="0" err="1" smtClean="0"/>
              <a:t>antineutrophil</a:t>
            </a:r>
            <a:r>
              <a:rPr lang="en-US" dirty="0" smtClean="0"/>
              <a:t> </a:t>
            </a:r>
            <a:r>
              <a:rPr lang="en-US" dirty="0" err="1" smtClean="0"/>
              <a:t>cytoplasmic</a:t>
            </a:r>
            <a:r>
              <a:rPr lang="en-US" dirty="0" smtClean="0"/>
              <a:t> antibody (</a:t>
            </a:r>
            <a:r>
              <a:rPr lang="en-US" dirty="0" err="1" smtClean="0"/>
              <a:t>pANCA</a:t>
            </a:r>
            <a:r>
              <a:rPr lang="en-US" dirty="0" smtClean="0"/>
              <a:t>)-positive small vessel </a:t>
            </a:r>
            <a:r>
              <a:rPr lang="en-US" dirty="0" err="1" smtClean="0"/>
              <a:t>vasculitis</a:t>
            </a:r>
            <a:r>
              <a:rPr lang="en-US" dirty="0" smtClean="0"/>
              <a:t> as well as drug-induced lupus.</a:t>
            </a:r>
          </a:p>
          <a:p>
            <a:r>
              <a:rPr lang="en-US" dirty="0" smtClean="0"/>
              <a:t>The risk appears to increase with </a:t>
            </a:r>
            <a:r>
              <a:rPr lang="en-US" u="sng" dirty="0" smtClean="0"/>
              <a:t>duration</a:t>
            </a:r>
            <a:r>
              <a:rPr lang="en-US" dirty="0" smtClean="0"/>
              <a:t> of therapy as opposed to other adverse effects seen with ATDs that typically occur </a:t>
            </a:r>
            <a:r>
              <a:rPr lang="en-US" u="sng" dirty="0" smtClean="0"/>
              <a:t>early in the ANCA-positive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vasculitis</a:t>
            </a:r>
            <a:r>
              <a:rPr lang="en-US" dirty="0" smtClean="0">
                <a:solidFill>
                  <a:srgbClr val="0070C0"/>
                </a:solidFill>
              </a:rPr>
              <a:t> is more common in patients of Asian ethnicity, and the majority of reports come from Asia.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drug is discontinued, the ANCA</a:t>
            </a:r>
          </a:p>
          <a:p>
            <a:pPr>
              <a:buNone/>
            </a:pPr>
            <a:r>
              <a:rPr lang="en-US" dirty="0" smtClean="0"/>
              <a:t>   slowly disappear in most individuals .In most cases, the </a:t>
            </a:r>
            <a:r>
              <a:rPr lang="en-US" dirty="0" err="1" smtClean="0"/>
              <a:t>vasculitis</a:t>
            </a:r>
            <a:r>
              <a:rPr lang="en-US" dirty="0" smtClean="0"/>
              <a:t> resolves with drug</a:t>
            </a:r>
          </a:p>
          <a:p>
            <a:pPr>
              <a:buNone/>
            </a:pPr>
            <a:r>
              <a:rPr lang="en-US" dirty="0" smtClean="0"/>
              <a:t>   discontinuation, although immunosuppressive therapy may be necessary.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Rare cases of </a:t>
            </a:r>
            <a:r>
              <a:rPr lang="en-US" u="sng" dirty="0" smtClean="0">
                <a:solidFill>
                  <a:srgbClr val="0070C0"/>
                </a:solidFill>
              </a:rPr>
              <a:t>insulin autoimmune syndrome </a:t>
            </a:r>
            <a:r>
              <a:rPr lang="en-US" dirty="0" smtClean="0">
                <a:solidFill>
                  <a:srgbClr val="0070C0"/>
                </a:solidFill>
              </a:rPr>
              <a:t>with symptomatic hypoglycemia have been reported in patients treated with </a:t>
            </a:r>
            <a:r>
              <a:rPr lang="en-US" u="sng" dirty="0" smtClean="0">
                <a:solidFill>
                  <a:srgbClr val="0070C0"/>
                </a:solidFill>
              </a:rPr>
              <a:t>MMI</a:t>
            </a:r>
            <a:endParaRPr lang="en-US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may be switched from one drug to another when necessitated by </a:t>
            </a:r>
            <a:r>
              <a:rPr lang="en-US" u="sng" dirty="0" smtClean="0"/>
              <a:t>minor</a:t>
            </a:r>
            <a:r>
              <a:rPr lang="en-US" dirty="0" smtClean="0"/>
              <a:t> side effects, but 30 to 50% of patients have a</a:t>
            </a:r>
          </a:p>
          <a:p>
            <a:pPr>
              <a:buNone/>
            </a:pPr>
            <a:r>
              <a:rPr lang="en-US" dirty="0" smtClean="0"/>
              <a:t>   similar reaction to each drug.</a:t>
            </a:r>
          </a:p>
          <a:p>
            <a:r>
              <a:rPr lang="en-US" dirty="0" smtClean="0"/>
              <a:t>patients with </a:t>
            </a:r>
            <a:r>
              <a:rPr lang="en-US" u="sng" dirty="0" smtClean="0"/>
              <a:t>severe</a:t>
            </a:r>
            <a:r>
              <a:rPr lang="en-US" dirty="0" smtClean="0"/>
              <a:t> side effects should not be further exp</a:t>
            </a:r>
            <a:r>
              <a:rPr lang="sv-SE" dirty="0" smtClean="0"/>
              <a:t>ose to either drug.</a:t>
            </a:r>
          </a:p>
          <a:p>
            <a:r>
              <a:rPr lang="en-US" dirty="0" smtClean="0"/>
              <a:t> There is no benefit from granulocyte colony-stimulating factor in patients with </a:t>
            </a:r>
            <a:r>
              <a:rPr lang="en-US" dirty="0" err="1" smtClean="0"/>
              <a:t>agranulocytosis</a:t>
            </a:r>
            <a:r>
              <a:rPr lang="en-US" dirty="0" smtClean="0"/>
              <a:t>.</a:t>
            </a:r>
            <a:endParaRPr lang="sv-SE" dirty="0" smtClean="0"/>
          </a:p>
          <a:p>
            <a:pPr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n engl j med 375;16 nejm.org October 20, 2016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Monitoring of patient taking ATDs:</a:t>
            </a:r>
          </a:p>
          <a:p>
            <a:r>
              <a:rPr lang="en-US" dirty="0" smtClean="0"/>
              <a:t>An assessment of serum </a:t>
            </a:r>
            <a:r>
              <a:rPr lang="en-US" u="sng" dirty="0" smtClean="0"/>
              <a:t>free T4 and total T3 </a:t>
            </a:r>
            <a:r>
              <a:rPr lang="en-US" dirty="0" smtClean="0"/>
              <a:t>should be obtained about </a:t>
            </a:r>
            <a:r>
              <a:rPr lang="en-US" u="sng" dirty="0" smtClean="0"/>
              <a:t>2–6 weeks after initiation of therapy, </a:t>
            </a:r>
            <a:r>
              <a:rPr lang="en-US" dirty="0" smtClean="0"/>
              <a:t>depending on the severity of the </a:t>
            </a:r>
            <a:r>
              <a:rPr lang="en-US" dirty="0" err="1" smtClean="0"/>
              <a:t>thyrotoxicosis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Once the patient is </a:t>
            </a:r>
            <a:r>
              <a:rPr lang="en-US" u="sng" dirty="0" err="1" smtClean="0">
                <a:solidFill>
                  <a:srgbClr val="0070C0"/>
                </a:solidFill>
              </a:rPr>
              <a:t>euthyroid</a:t>
            </a:r>
            <a:r>
              <a:rPr lang="en-US" dirty="0" smtClean="0">
                <a:solidFill>
                  <a:srgbClr val="0070C0"/>
                </a:solidFill>
              </a:rPr>
              <a:t>, the dose of MMI can usually be decreased by </a:t>
            </a:r>
            <a:r>
              <a:rPr lang="en-US" u="sng" dirty="0" smtClean="0">
                <a:solidFill>
                  <a:srgbClr val="0070C0"/>
                </a:solidFill>
              </a:rPr>
              <a:t>30%–50%, </a:t>
            </a:r>
            <a:r>
              <a:rPr lang="en-US" dirty="0" smtClean="0">
                <a:solidFill>
                  <a:srgbClr val="0070C0"/>
                </a:solidFill>
              </a:rPr>
              <a:t>and biochemical testing repeated in </a:t>
            </a:r>
            <a:r>
              <a:rPr lang="en-US" u="sng" dirty="0" smtClean="0">
                <a:solidFill>
                  <a:srgbClr val="0070C0"/>
                </a:solidFill>
              </a:rPr>
              <a:t>4–6 weeks.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</a:t>
            </a:r>
            <a:r>
              <a:rPr lang="en-US" u="sng" dirty="0" err="1" smtClean="0"/>
              <a:t>euthyroid</a:t>
            </a:r>
            <a:r>
              <a:rPr lang="en-US" dirty="0" smtClean="0"/>
              <a:t> levels are achieved with the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u="sng" dirty="0" smtClean="0"/>
              <a:t>minimal dose </a:t>
            </a:r>
            <a:r>
              <a:rPr lang="en-US" dirty="0" smtClean="0"/>
              <a:t>of medication, clinical and laboratory evaluation can be undertaken at intervals of </a:t>
            </a:r>
            <a:r>
              <a:rPr lang="en-US" u="sng" dirty="0" smtClean="0"/>
              <a:t>2–3 months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70C0"/>
                </a:solidFill>
              </a:rPr>
              <a:t>If a patient is receiving </a:t>
            </a:r>
            <a:r>
              <a:rPr lang="en-US" u="sng" dirty="0" smtClean="0">
                <a:solidFill>
                  <a:srgbClr val="0070C0"/>
                </a:solidFill>
              </a:rPr>
              <a:t>long-term MMI </a:t>
            </a:r>
            <a:r>
              <a:rPr lang="en-US" dirty="0" smtClean="0">
                <a:solidFill>
                  <a:srgbClr val="0070C0"/>
                </a:solidFill>
              </a:rPr>
              <a:t>(&gt;18 months), this interval can be increased to </a:t>
            </a:r>
            <a:r>
              <a:rPr lang="en-US" u="sng" dirty="0" smtClean="0">
                <a:solidFill>
                  <a:srgbClr val="0070C0"/>
                </a:solidFill>
              </a:rPr>
              <a:t>6 months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Serum TSH measurement has </a:t>
            </a:r>
            <a:r>
              <a:rPr lang="en-US" u="sng" dirty="0" smtClean="0"/>
              <a:t>the highest sensitivity and specificity </a:t>
            </a:r>
            <a:r>
              <a:rPr lang="en-US" dirty="0" smtClean="0"/>
              <a:t>of any single blood test used in the evaluation of suspected </a:t>
            </a:r>
            <a:r>
              <a:rPr lang="en-US" dirty="0" err="1" smtClean="0"/>
              <a:t>thyrotoxicosis</a:t>
            </a:r>
            <a:r>
              <a:rPr lang="en-US" dirty="0" smtClean="0"/>
              <a:t> and should be used as an initial screening test. However, when </a:t>
            </a:r>
            <a:r>
              <a:rPr lang="en-US" dirty="0" err="1" smtClean="0"/>
              <a:t>thyrotoxicosis</a:t>
            </a:r>
            <a:r>
              <a:rPr lang="en-US" dirty="0" smtClean="0"/>
              <a:t> is strongly suspected, diagnostic accuracy improves when a serum </a:t>
            </a:r>
            <a:r>
              <a:rPr lang="en-US" u="sng" dirty="0" err="1" smtClean="0"/>
              <a:t>TSH,free</a:t>
            </a:r>
            <a:r>
              <a:rPr lang="en-US" u="sng" dirty="0" smtClean="0"/>
              <a:t> T4, and total T3 </a:t>
            </a:r>
            <a:r>
              <a:rPr lang="en-US" dirty="0" smtClean="0"/>
              <a:t>are assessed at the initial evaluation.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17</a:t>
            </a:r>
          </a:p>
          <a:p>
            <a:r>
              <a:rPr lang="en-US" dirty="0" smtClean="0"/>
              <a:t>There is insufficient evidence to recommend for or against </a:t>
            </a:r>
            <a:r>
              <a:rPr lang="en-US" u="sng" dirty="0" smtClean="0"/>
              <a:t>routine monitoring of WBC </a:t>
            </a:r>
            <a:r>
              <a:rPr lang="en-US" dirty="0" smtClean="0"/>
              <a:t>counts in patients taking ATDs.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No recommendation; insufficient evidence to assess benefits and risks.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If monitoring is employed, the maximum benefit would be for the </a:t>
            </a:r>
            <a:r>
              <a:rPr lang="en-US" u="sng" dirty="0" smtClean="0">
                <a:solidFill>
                  <a:srgbClr val="0070C0"/>
                </a:solidFill>
              </a:rPr>
              <a:t>first 90 days </a:t>
            </a:r>
            <a:r>
              <a:rPr lang="en-US" dirty="0" smtClean="0">
                <a:solidFill>
                  <a:srgbClr val="0070C0"/>
                </a:solidFill>
              </a:rPr>
              <a:t>of therapy, when the vast majority of </a:t>
            </a:r>
            <a:r>
              <a:rPr lang="en-US" u="sng" dirty="0" err="1" smtClean="0">
                <a:solidFill>
                  <a:srgbClr val="0070C0"/>
                </a:solidFill>
              </a:rPr>
              <a:t>agranulosis</a:t>
            </a:r>
            <a:r>
              <a:rPr lang="en-US" dirty="0" smtClean="0">
                <a:solidFill>
                  <a:srgbClr val="0070C0"/>
                </a:solidFill>
              </a:rPr>
              <a:t> occurs.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contraindication to use PTU might be reconsidered in </a:t>
            </a:r>
            <a:r>
              <a:rPr lang="en-US" u="sng" dirty="0" smtClean="0">
                <a:solidFill>
                  <a:srgbClr val="0070C0"/>
                </a:solidFill>
              </a:rPr>
              <a:t>life-threatening </a:t>
            </a:r>
            <a:r>
              <a:rPr lang="en-US" dirty="0" err="1" smtClean="0">
                <a:solidFill>
                  <a:srgbClr val="0070C0"/>
                </a:solidFill>
              </a:rPr>
              <a:t>thyrotoxicosis</a:t>
            </a:r>
            <a:r>
              <a:rPr lang="en-US" dirty="0" smtClean="0">
                <a:solidFill>
                  <a:srgbClr val="0070C0"/>
                </a:solidFill>
              </a:rPr>
              <a:t> (i.e., thyroid storm) in a MMI-treated patient who has developed </a:t>
            </a:r>
            <a:r>
              <a:rPr lang="en-US" u="sng" dirty="0" err="1" smtClean="0">
                <a:solidFill>
                  <a:srgbClr val="0070C0"/>
                </a:solidFill>
              </a:rPr>
              <a:t>agranulocytosis</a:t>
            </a:r>
            <a:r>
              <a:rPr lang="en-US" dirty="0" smtClean="0">
                <a:solidFill>
                  <a:srgbClr val="0070C0"/>
                </a:solidFill>
              </a:rPr>
              <a:t>, especially if the duration of therapy is brief.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RECOMMENDATION 19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There is insufficient information to recommend for or against routine monitoring of </a:t>
            </a:r>
            <a:r>
              <a:rPr lang="en-US" u="sng" dirty="0" smtClean="0">
                <a:solidFill>
                  <a:srgbClr val="0070C0"/>
                </a:solidFill>
              </a:rPr>
              <a:t>liver function </a:t>
            </a:r>
            <a:r>
              <a:rPr lang="en-US" dirty="0" smtClean="0">
                <a:solidFill>
                  <a:srgbClr val="0070C0"/>
                </a:solidFill>
              </a:rPr>
              <a:t>tests in patients taking ATDs.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No recommendation; insufficient evidence to assess benefits and risks.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If monitoring is employed, the maximum benefit would be for the </a:t>
            </a:r>
            <a:r>
              <a:rPr lang="en-US" u="sng" dirty="0" smtClean="0">
                <a:solidFill>
                  <a:srgbClr val="0070C0"/>
                </a:solidFill>
              </a:rPr>
              <a:t>first 120 days </a:t>
            </a:r>
            <a:r>
              <a:rPr lang="en-US" dirty="0" smtClean="0">
                <a:solidFill>
                  <a:srgbClr val="0070C0"/>
                </a:solidFill>
              </a:rPr>
              <a:t>of therapy, when the vast majority of instances of </a:t>
            </a:r>
            <a:r>
              <a:rPr lang="en-US" dirty="0" err="1" smtClean="0">
                <a:solidFill>
                  <a:srgbClr val="0070C0"/>
                </a:solidFill>
              </a:rPr>
              <a:t>hepatotoxicity</a:t>
            </a:r>
            <a:r>
              <a:rPr lang="en-US" dirty="0" smtClean="0">
                <a:solidFill>
                  <a:srgbClr val="0070C0"/>
                </a:solidFill>
              </a:rPr>
              <a:t> occur.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Spurious free T4 elevations </a:t>
            </a:r>
            <a:r>
              <a:rPr lang="en-US" dirty="0" smtClean="0">
                <a:solidFill>
                  <a:srgbClr val="0070C0"/>
                </a:solidFill>
              </a:rPr>
              <a:t>may occur from </a:t>
            </a:r>
            <a:r>
              <a:rPr lang="en-US" dirty="0" err="1" smtClean="0">
                <a:solidFill>
                  <a:srgbClr val="0070C0"/>
                </a:solidFill>
              </a:rPr>
              <a:t>heterophilic</a:t>
            </a:r>
            <a:r>
              <a:rPr lang="en-US" dirty="0" smtClean="0">
                <a:solidFill>
                  <a:srgbClr val="0070C0"/>
                </a:solidFill>
              </a:rPr>
              <a:t> antibodies or in the setting of heparin therapy, due to </a:t>
            </a:r>
            <a:r>
              <a:rPr lang="en-US" i="1" dirty="0" smtClean="0">
                <a:solidFill>
                  <a:srgbClr val="0070C0"/>
                </a:solidFill>
              </a:rPr>
              <a:t>in vitro activation of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lipoprotein lipase and release of free fatty acids that displace T4 from its binding proteins.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Heterophilic</a:t>
            </a:r>
            <a:r>
              <a:rPr lang="en-US" dirty="0" smtClean="0">
                <a:solidFill>
                  <a:srgbClr val="0070C0"/>
                </a:solidFill>
              </a:rPr>
              <a:t> antibodies can also cause </a:t>
            </a:r>
            <a:r>
              <a:rPr lang="en-US" u="sng" dirty="0" smtClean="0">
                <a:solidFill>
                  <a:srgbClr val="0070C0"/>
                </a:solidFill>
              </a:rPr>
              <a:t>spurious high TSH </a:t>
            </a:r>
            <a:r>
              <a:rPr lang="en-US" dirty="0" smtClean="0">
                <a:solidFill>
                  <a:srgbClr val="0070C0"/>
                </a:solidFill>
              </a:rPr>
              <a:t>values, and this should be ruled out by repeating the TSH in another assay, measurement of TSH in serial dilution, or direct measurement of human anti-mouse antibodies.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 </a:t>
            </a:r>
            <a:r>
              <a:rPr lang="en-US" dirty="0" err="1" smtClean="0">
                <a:solidFill>
                  <a:srgbClr val="0070C0"/>
                </a:solidFill>
              </a:rPr>
              <a:t>immunometric</a:t>
            </a:r>
            <a:r>
              <a:rPr lang="en-US" dirty="0" smtClean="0">
                <a:solidFill>
                  <a:srgbClr val="0070C0"/>
                </a:solidFill>
              </a:rPr>
              <a:t> assays, frequently used to measure </a:t>
            </a:r>
            <a:r>
              <a:rPr lang="en-US" u="sng" dirty="0" smtClean="0">
                <a:solidFill>
                  <a:srgbClr val="0070C0"/>
                </a:solidFill>
              </a:rPr>
              <a:t>TSH</a:t>
            </a:r>
            <a:r>
              <a:rPr lang="en-US" dirty="0" smtClean="0">
                <a:solidFill>
                  <a:srgbClr val="0070C0"/>
                </a:solidFill>
              </a:rPr>
              <a:t>, excess biotin causes spuriously </a:t>
            </a:r>
            <a:r>
              <a:rPr lang="en-US" u="sng" dirty="0" smtClean="0">
                <a:solidFill>
                  <a:srgbClr val="0070C0"/>
                </a:solidFill>
              </a:rPr>
              <a:t>low results</a:t>
            </a:r>
            <a:r>
              <a:rPr lang="en-US" dirty="0" smtClean="0">
                <a:solidFill>
                  <a:srgbClr val="0070C0"/>
                </a:solidFill>
              </a:rPr>
              <a:t>, while in competitive binding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assays, frequently used to measure </a:t>
            </a:r>
            <a:r>
              <a:rPr lang="en-US" u="sng" dirty="0" smtClean="0">
                <a:solidFill>
                  <a:srgbClr val="0070C0"/>
                </a:solidFill>
              </a:rPr>
              <a:t>free T4</a:t>
            </a:r>
            <a:r>
              <a:rPr lang="en-US" dirty="0" smtClean="0">
                <a:solidFill>
                  <a:srgbClr val="0070C0"/>
                </a:solidFill>
              </a:rPr>
              <a:t>, excess biotin results in falsely </a:t>
            </a:r>
            <a:r>
              <a:rPr lang="en-US" u="sng" dirty="0" smtClean="0">
                <a:solidFill>
                  <a:srgbClr val="0070C0"/>
                </a:solidFill>
              </a:rPr>
              <a:t>high results</a:t>
            </a:r>
            <a:r>
              <a:rPr lang="en-US" dirty="0" smtClean="0">
                <a:solidFill>
                  <a:srgbClr val="0070C0"/>
                </a:solidFill>
              </a:rPr>
              <a:t>. Patients taking high doses of biotin or supplements containing biotin, who have </a:t>
            </a:r>
            <a:r>
              <a:rPr lang="en-US" u="sng" dirty="0" smtClean="0">
                <a:solidFill>
                  <a:srgbClr val="0070C0"/>
                </a:solidFill>
              </a:rPr>
              <a:t>elevated T4 and suppressed TSH </a:t>
            </a:r>
            <a:r>
              <a:rPr lang="en-US" dirty="0" smtClean="0">
                <a:solidFill>
                  <a:srgbClr val="0070C0"/>
                </a:solidFill>
              </a:rPr>
              <a:t>should stop taking biotin and have repeat measurements at least 2 days later.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RECOMMENDATION 1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etiology of </a:t>
            </a:r>
            <a:r>
              <a:rPr lang="en-US" dirty="0" err="1" smtClean="0">
                <a:solidFill>
                  <a:srgbClr val="0070C0"/>
                </a:solidFill>
              </a:rPr>
              <a:t>thyrotoxicosis</a:t>
            </a:r>
            <a:r>
              <a:rPr lang="en-US" dirty="0" smtClean="0">
                <a:solidFill>
                  <a:srgbClr val="0070C0"/>
                </a:solidFill>
              </a:rPr>
              <a:t> should be determined. If the diagnosis is not apparent based on the </a:t>
            </a:r>
            <a:r>
              <a:rPr lang="en-US" u="sng" dirty="0" smtClean="0">
                <a:solidFill>
                  <a:srgbClr val="0070C0"/>
                </a:solidFill>
              </a:rPr>
              <a:t>clinical presentation and initial biochemical evaluation, </a:t>
            </a:r>
            <a:r>
              <a:rPr lang="en-US" dirty="0" smtClean="0">
                <a:solidFill>
                  <a:srgbClr val="0070C0"/>
                </a:solidFill>
              </a:rPr>
              <a:t>diagnostic testing is indicated and can include, depending on available expertise and resources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(1) measurement of </a:t>
            </a:r>
            <a:r>
              <a:rPr lang="en-US" dirty="0" err="1" smtClean="0">
                <a:solidFill>
                  <a:srgbClr val="0070C0"/>
                </a:solidFill>
              </a:rPr>
              <a:t>TRAb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(2) determination of the radioactive iodine uptake (RAIU)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1363</TotalTime>
  <Words>2845</Words>
  <Application>Microsoft Office PowerPoint</Application>
  <PresentationFormat>On-screen Show (4:3)</PresentationFormat>
  <Paragraphs>144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Opulent</vt:lpstr>
      <vt:lpstr>Slide 1</vt:lpstr>
      <vt:lpstr>WHAT IS NEW IN THIS                  VERSION?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Symptomatic management</vt:lpstr>
      <vt:lpstr>Slide 19</vt:lpstr>
      <vt:lpstr>Management in gd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Rai therapy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Rai in treatment of gd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Atd in treatment of gd</vt:lpstr>
      <vt:lpstr>Slide 48</vt:lpstr>
      <vt:lpstr>Slide 49</vt:lpstr>
      <vt:lpstr>Slide 50</vt:lpstr>
      <vt:lpstr>Slide 51</vt:lpstr>
      <vt:lpstr>Slide 52</vt:lpstr>
      <vt:lpstr>ADVERSE EFFECTS OF ATDS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Marjan</dc:creator>
  <cp:lastModifiedBy>Marjan</cp:lastModifiedBy>
  <cp:revision>173</cp:revision>
  <dcterms:created xsi:type="dcterms:W3CDTF">2016-10-21T05:50:22Z</dcterms:created>
  <dcterms:modified xsi:type="dcterms:W3CDTF">2016-10-23T20:59:16Z</dcterms:modified>
</cp:coreProperties>
</file>