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3.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4.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7.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8.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9.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 id="2147508461" r:id="rId3"/>
    <p:sldMasterId id="2147508485" r:id="rId4"/>
    <p:sldMasterId id="2147510558" r:id="rId5"/>
    <p:sldMasterId id="2147510669" r:id="rId6"/>
    <p:sldMasterId id="2147510681" r:id="rId7"/>
    <p:sldMasterId id="2147510693" r:id="rId8"/>
    <p:sldMasterId id="2147510706" r:id="rId9"/>
    <p:sldMasterId id="2147510718" r:id="rId10"/>
    <p:sldMasterId id="2147510730" r:id="rId11"/>
    <p:sldMasterId id="2147510743" r:id="rId12"/>
    <p:sldMasterId id="2147510767" r:id="rId13"/>
    <p:sldMasterId id="2147510779" r:id="rId14"/>
    <p:sldMasterId id="2147510792" r:id="rId15"/>
    <p:sldMasterId id="2147510805" r:id="rId16"/>
    <p:sldMasterId id="2147510818" r:id="rId17"/>
    <p:sldMasterId id="2147510831" r:id="rId18"/>
    <p:sldMasterId id="2147510844" r:id="rId19"/>
    <p:sldMasterId id="2147510856" r:id="rId20"/>
    <p:sldMasterId id="2147510868" r:id="rId21"/>
    <p:sldMasterId id="2147510880" r:id="rId22"/>
    <p:sldMasterId id="2147510904" r:id="rId23"/>
    <p:sldMasterId id="2147510917" r:id="rId24"/>
    <p:sldMasterId id="2147510930" r:id="rId25"/>
    <p:sldMasterId id="2147510942" r:id="rId26"/>
    <p:sldMasterId id="2147510983" r:id="rId27"/>
    <p:sldMasterId id="2147511007" r:id="rId28"/>
    <p:sldMasterId id="2147511019" r:id="rId29"/>
    <p:sldMasterId id="2147511032" r:id="rId30"/>
  </p:sldMasterIdLst>
  <p:notesMasterIdLst>
    <p:notesMasterId r:id="rId88"/>
  </p:notesMasterIdLst>
  <p:handoutMasterIdLst>
    <p:handoutMasterId r:id="rId89"/>
  </p:handoutMasterIdLst>
  <p:sldIdLst>
    <p:sldId id="1802" r:id="rId31"/>
    <p:sldId id="1724" r:id="rId32"/>
    <p:sldId id="1726" r:id="rId33"/>
    <p:sldId id="1757" r:id="rId34"/>
    <p:sldId id="1739" r:id="rId35"/>
    <p:sldId id="1742" r:id="rId36"/>
    <p:sldId id="1761" r:id="rId37"/>
    <p:sldId id="1849" r:id="rId38"/>
    <p:sldId id="1762" r:id="rId39"/>
    <p:sldId id="1820" r:id="rId40"/>
    <p:sldId id="2259" r:id="rId41"/>
    <p:sldId id="1843" r:id="rId42"/>
    <p:sldId id="1850" r:id="rId43"/>
    <p:sldId id="1844" r:id="rId44"/>
    <p:sldId id="2318" r:id="rId45"/>
    <p:sldId id="1853" r:id="rId46"/>
    <p:sldId id="2222" r:id="rId47"/>
    <p:sldId id="2245" r:id="rId48"/>
    <p:sldId id="1851" r:id="rId49"/>
    <p:sldId id="708" r:id="rId50"/>
    <p:sldId id="302" r:id="rId51"/>
    <p:sldId id="2198" r:id="rId52"/>
    <p:sldId id="336" r:id="rId53"/>
    <p:sldId id="2201" r:id="rId54"/>
    <p:sldId id="1867" r:id="rId55"/>
    <p:sldId id="2183" r:id="rId56"/>
    <p:sldId id="2187" r:id="rId57"/>
    <p:sldId id="1353" r:id="rId58"/>
    <p:sldId id="1860" r:id="rId59"/>
    <p:sldId id="1857" r:id="rId60"/>
    <p:sldId id="2219" r:id="rId61"/>
    <p:sldId id="1869" r:id="rId62"/>
    <p:sldId id="2224" r:id="rId63"/>
    <p:sldId id="2147" r:id="rId64"/>
    <p:sldId id="2294" r:id="rId65"/>
    <p:sldId id="2307" r:id="rId66"/>
    <p:sldId id="2295" r:id="rId67"/>
    <p:sldId id="2296" r:id="rId68"/>
    <p:sldId id="2309" r:id="rId69"/>
    <p:sldId id="2310" r:id="rId70"/>
    <p:sldId id="2298" r:id="rId71"/>
    <p:sldId id="2299" r:id="rId72"/>
    <p:sldId id="2300" r:id="rId73"/>
    <p:sldId id="2301" r:id="rId74"/>
    <p:sldId id="2302" r:id="rId75"/>
    <p:sldId id="2319" r:id="rId76"/>
    <p:sldId id="2303" r:id="rId77"/>
    <p:sldId id="2304" r:id="rId78"/>
    <p:sldId id="2320" r:id="rId79"/>
    <p:sldId id="2312" r:id="rId80"/>
    <p:sldId id="2164" r:id="rId81"/>
    <p:sldId id="2227" r:id="rId82"/>
    <p:sldId id="2317" r:id="rId83"/>
    <p:sldId id="2174" r:id="rId84"/>
    <p:sldId id="2321" r:id="rId85"/>
    <p:sldId id="2313" r:id="rId86"/>
    <p:sldId id="2315" r:id="rId87"/>
  </p:sldIdLst>
  <p:sldSz cx="9144000" cy="6858000" type="screen4x3"/>
  <p:notesSz cx="6858000" cy="9144000"/>
  <p:defaultTextStyle>
    <a:defPPr>
      <a:defRPr lang="fr-FR"/>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00FF"/>
    <a:srgbClr val="00FFFF"/>
    <a:srgbClr val="000000"/>
    <a:srgbClr val="CCFFFF"/>
    <a:srgbClr val="99FF99"/>
    <a:srgbClr val="99CCFF"/>
    <a:srgbClr val="FFFFFF"/>
    <a:srgbClr val="FF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289" autoAdjust="0"/>
  </p:normalViewPr>
  <p:slideViewPr>
    <p:cSldViewPr>
      <p:cViewPr>
        <p:scale>
          <a:sx n="49" d="100"/>
          <a:sy n="49" d="100"/>
        </p:scale>
        <p:origin x="-1080"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899"/>
    </p:cViewPr>
  </p:sorterViewPr>
  <p:notesViewPr>
    <p:cSldViewPr>
      <p:cViewPr varScale="1">
        <p:scale>
          <a:sx n="38" d="100"/>
          <a:sy n="38" d="100"/>
        </p:scale>
        <p:origin x="-2453"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handoutMaster" Target="handoutMasters/handout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3.xml"/><Relationship Id="rId48" Type="http://schemas.openxmlformats.org/officeDocument/2006/relationships/slide" Target="slides/slide18.xml"/><Relationship Id="rId64" Type="http://schemas.openxmlformats.org/officeDocument/2006/relationships/slide" Target="slides/slide34.xml"/><Relationship Id="rId69"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61" Type="http://schemas.openxmlformats.org/officeDocument/2006/relationships/slide" Target="slides/slide31.xml"/><Relationship Id="rId82" Type="http://schemas.openxmlformats.org/officeDocument/2006/relationships/slide" Target="slides/slide5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5.xml"/><Relationship Id="rId56" Type="http://schemas.openxmlformats.org/officeDocument/2006/relationships/slide" Target="slides/slide26.xml"/><Relationship Id="rId77"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C122CA-4AFA-4B4D-939C-44C834B3F07A}" type="datetimeFigureOut">
              <a:rPr lang="fr-FR" smtClean="0"/>
              <a:t>20/04/2019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02A015-353B-4B2B-8A32-61F7BA7763C8}" type="slidenum">
              <a:rPr lang="fr-FR" smtClean="0"/>
              <a:t>‹#›</a:t>
            </a:fld>
            <a:endParaRPr lang="fr-FR"/>
          </a:p>
        </p:txBody>
      </p:sp>
    </p:spTree>
    <p:extLst>
      <p:ext uri="{BB962C8B-B14F-4D97-AF65-F5344CB8AC3E}">
        <p14:creationId xmlns:p14="http://schemas.microsoft.com/office/powerpoint/2010/main" val="2682322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cs typeface="+mn-cs"/>
              </a:defRPr>
            </a:lvl1pPr>
          </a:lstStyle>
          <a:p>
            <a:pPr>
              <a:defRPr/>
            </a:pPr>
            <a:endParaRPr lang="fr-FR"/>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mn-cs"/>
              </a:defRPr>
            </a:lvl1pPr>
          </a:lstStyle>
          <a:p>
            <a:pPr>
              <a:defRPr/>
            </a:pPr>
            <a:endParaRPr lang="fr-FR"/>
          </a:p>
        </p:txBody>
      </p:sp>
      <p:sp>
        <p:nvSpPr>
          <p:cNvPr id="234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cs typeface="+mn-cs"/>
              </a:defRPr>
            </a:lvl1pPr>
          </a:lstStyle>
          <a:p>
            <a:pPr>
              <a:defRPr/>
            </a:pPr>
            <a:endParaRPr lang="fr-FR"/>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FF971179-B393-4D2A-9BE3-72AE3DFA1951}" type="slidenum">
              <a:rPr lang="fr-FR"/>
              <a:pPr>
                <a:defRPr/>
              </a:pPr>
              <a:t>‹#›</a:t>
            </a:fld>
            <a:endParaRPr lang="fr-FR"/>
          </a:p>
        </p:txBody>
      </p:sp>
    </p:spTree>
    <p:extLst>
      <p:ext uri="{BB962C8B-B14F-4D97-AF65-F5344CB8AC3E}">
        <p14:creationId xmlns:p14="http://schemas.microsoft.com/office/powerpoint/2010/main" val="40344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a:ln/>
        </p:spPr>
      </p:sp>
      <p:sp>
        <p:nvSpPr>
          <p:cNvPr id="164867" name="Espace réservé des commentaires 2"/>
          <p:cNvSpPr>
            <a:spLocks noGrp="1"/>
          </p:cNvSpPr>
          <p:nvPr>
            <p:ph type="body" idx="1"/>
          </p:nvPr>
        </p:nvSpPr>
        <p:spPr>
          <a:noFill/>
        </p:spPr>
        <p:txBody>
          <a:bodyPr/>
          <a:lstStyle/>
          <a:p>
            <a:endParaRPr lang="fr-FR" altLang="fr-FR"/>
          </a:p>
        </p:txBody>
      </p:sp>
      <p:sp>
        <p:nvSpPr>
          <p:cNvPr id="164868"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fld id="{293B8AE3-C8E4-47A7-A80B-3CE3CF7894A8}" type="slidenum">
              <a:rPr kumimoji="0" lang="fr-FR" alt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50000"/>
                </a:lnSpc>
                <a:spcBef>
                  <a:spcPct val="0"/>
                </a:spcBef>
                <a:spcAft>
                  <a:spcPct val="0"/>
                </a:spcAft>
                <a:buClrTx/>
                <a:buSzTx/>
                <a:buFontTx/>
                <a:buNone/>
                <a:tabLst/>
                <a:defRPr/>
              </a:pPr>
              <a:t>1</a:t>
            </a:fld>
            <a:endParaRPr kumimoji="0" lang="fr-FR"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00CBF0-EC52-4740-A3BA-667859EF9C10}" type="slidenum">
              <a:rPr lang="fr-FR" altLang="fr-FR" smtClean="0">
                <a:solidFill>
                  <a:srgbClr val="1F497D"/>
                </a:solidFill>
              </a:rPr>
              <a:pPr eaLnBrk="1" hangingPunct="1">
                <a:spcBef>
                  <a:spcPct val="0"/>
                </a:spcBef>
              </a:pPr>
              <a:t>6</a:t>
            </a:fld>
            <a:endParaRPr lang="fr-FR" altLang="fr-FR">
              <a:solidFill>
                <a:srgbClr val="1F497D"/>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8663" indent="-279400" eaLnBrk="0" hangingPunct="0">
              <a:spcBef>
                <a:spcPct val="30000"/>
              </a:spcBef>
              <a:defRPr sz="1200">
                <a:solidFill>
                  <a:schemeClr val="tx1"/>
                </a:solidFill>
                <a:latin typeface="Arial" charset="0"/>
              </a:defRPr>
            </a:lvl2pPr>
            <a:lvl3pPr marL="1120775" indent="-223838" eaLnBrk="0" hangingPunct="0">
              <a:spcBef>
                <a:spcPct val="30000"/>
              </a:spcBef>
              <a:defRPr sz="1200">
                <a:solidFill>
                  <a:schemeClr val="tx1"/>
                </a:solidFill>
                <a:latin typeface="Arial" charset="0"/>
              </a:defRPr>
            </a:lvl3pPr>
            <a:lvl4pPr marL="1570038" indent="-223838" eaLnBrk="0" hangingPunct="0">
              <a:spcBef>
                <a:spcPct val="30000"/>
              </a:spcBef>
              <a:defRPr sz="1200">
                <a:solidFill>
                  <a:schemeClr val="tx1"/>
                </a:solidFill>
                <a:latin typeface="Arial" charset="0"/>
              </a:defRPr>
            </a:lvl4pPr>
            <a:lvl5pPr marL="2017713" indent="-223838" eaLnBrk="0" hangingPunct="0">
              <a:spcBef>
                <a:spcPct val="30000"/>
              </a:spcBef>
              <a:defRPr sz="1200">
                <a:solidFill>
                  <a:schemeClr val="tx1"/>
                </a:solidFill>
                <a:latin typeface="Arial" charset="0"/>
              </a:defRPr>
            </a:lvl5pPr>
            <a:lvl6pPr marL="2474913" indent="-223838" eaLnBrk="0" fontAlgn="base" hangingPunct="0">
              <a:spcBef>
                <a:spcPct val="30000"/>
              </a:spcBef>
              <a:spcAft>
                <a:spcPct val="0"/>
              </a:spcAft>
              <a:defRPr sz="1200">
                <a:solidFill>
                  <a:schemeClr val="tx1"/>
                </a:solidFill>
                <a:latin typeface="Arial" charset="0"/>
              </a:defRPr>
            </a:lvl6pPr>
            <a:lvl7pPr marL="2932113" indent="-223838" eaLnBrk="0" fontAlgn="base" hangingPunct="0">
              <a:spcBef>
                <a:spcPct val="30000"/>
              </a:spcBef>
              <a:spcAft>
                <a:spcPct val="0"/>
              </a:spcAft>
              <a:defRPr sz="1200">
                <a:solidFill>
                  <a:schemeClr val="tx1"/>
                </a:solidFill>
                <a:latin typeface="Arial" charset="0"/>
              </a:defRPr>
            </a:lvl7pPr>
            <a:lvl8pPr marL="3389313" indent="-223838" eaLnBrk="0" fontAlgn="base" hangingPunct="0">
              <a:spcBef>
                <a:spcPct val="30000"/>
              </a:spcBef>
              <a:spcAft>
                <a:spcPct val="0"/>
              </a:spcAft>
              <a:defRPr sz="1200">
                <a:solidFill>
                  <a:schemeClr val="tx1"/>
                </a:solidFill>
                <a:latin typeface="Arial" charset="0"/>
              </a:defRPr>
            </a:lvl8pPr>
            <a:lvl9pPr marL="3846513" indent="-223838"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625E03F-374E-4F4A-8A15-7C1A7B55CFEA}" type="slidenum">
              <a:rPr kumimoji="0" lang="en-US" altLang="fr-FR" sz="13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fr-FR"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9443"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759E113-6F40-4F93-BF04-37665D8FEF58}" type="slidenum">
              <a:rPr kumimoji="0" lang="en-US" altLang="fr-FR" sz="13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altLang="fr-FR" sz="13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189444"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95C6D6D1-2B44-4C3C-AB69-0251B3A59F90}" type="slidenum">
              <a:rPr kumimoji="0" lang="en-US" altLang="fr-FR" sz="13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20</a:t>
            </a:fld>
            <a:endParaRPr kumimoji="0" lang="en-US" altLang="fr-FR" sz="13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189445" name="Rectangle 7"/>
          <p:cNvSpPr>
            <a:spLocks noGrp="1" noRot="1" noChangeAspect="1" noChangeArrowheads="1" noTextEdit="1"/>
          </p:cNvSpPr>
          <p:nvPr>
            <p:ph type="sldImg"/>
          </p:nvPr>
        </p:nvSpPr>
        <p:spPr>
          <a:xfrm>
            <a:off x="1814513" y="687388"/>
            <a:ext cx="3163887" cy="2374900"/>
          </a:xfrm>
          <a:ln/>
        </p:spPr>
      </p:sp>
      <p:sp>
        <p:nvSpPr>
          <p:cNvPr id="189446" name="Rectangle 8"/>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defTabSz="111125"/>
            <a:r>
              <a:rPr lang="en-US" altLang="fr-FR">
                <a:cs typeface="Arial" charset="0"/>
              </a:rPr>
              <a:t>The major role of the kidney in human physiology is to maintain intravascular volume and an acid-based electrolyte balance. Approximately 180 L of plasma per day pass through the kidney’s glomerular filtration system, wherein minerals such as sodium, potassium, and chloride are absorbed and returned to the bloodstream rather than passed out in the urine. Glucose is also filtered in this manner in order to retain energy essential for physiologic functioning between meals.</a:t>
            </a:r>
            <a:r>
              <a:rPr lang="en-US" altLang="fr-FR" baseline="30000">
                <a:cs typeface="Arial" charset="0"/>
              </a:rPr>
              <a:t>1</a:t>
            </a:r>
          </a:p>
          <a:p>
            <a:pPr lvl="1" defTabSz="111125"/>
            <a:r>
              <a:rPr lang="en-US" altLang="fr-FR">
                <a:cs typeface="Arial" charset="0"/>
              </a:rPr>
              <a:t>With a daily glomerular filtration rate of 180 L, approximately 162 g of glucose must be reabsorbed each day to maintain a plasma glucose concentration of 5.6 mmol/L (101 mg/dL). As shown on the slide, reabsorption of glucose occurs mainly in the proximal tubule and is mediated by 2 different transport proteins, sodium-glucose cotransporters 1 and 2 (SGLT1 and SGLT2). SGLT1, which occurs in the straight section of the tubule (S3), is responsible for approximately 10% of glucose reabsorption in the kidney. The other 90% is mediated by SGLT2, which occurs in the convoluted section on the tubule (S1).</a:t>
            </a:r>
            <a:r>
              <a:rPr lang="en-US" altLang="fr-FR" baseline="30000">
                <a:cs typeface="Arial" charset="0"/>
              </a:rPr>
              <a:t>1</a:t>
            </a:r>
          </a:p>
          <a:p>
            <a:pPr lvl="1" defTabSz="111125"/>
            <a:r>
              <a:rPr lang="en-US" altLang="fr-FR">
                <a:cs typeface="Arial" charset="0"/>
              </a:rPr>
              <a:t>Although it varies from person to person, the maximal reabsorptive capacity of the proximal tubule averages 375 mg per minute. Because the filtered glucose load in healthy nondiabetic subjects is less than this, all filtered glucose is returned to circulation and none is excreted in the urine.</a:t>
            </a:r>
            <a:r>
              <a:rPr lang="en-US" altLang="fr-FR" baseline="30000">
                <a:cs typeface="Arial" charset="0"/>
              </a:rPr>
              <a:t>2</a:t>
            </a:r>
          </a:p>
          <a:p>
            <a:pPr marL="223838" indent="-223838" defTabSz="111125">
              <a:buFontTx/>
              <a:buAutoNum type="arabicPeriod"/>
            </a:pPr>
            <a:endParaRPr lang="en-US" altLang="fr-FR">
              <a:cs typeface="Arial" charset="0"/>
            </a:endParaRPr>
          </a:p>
          <a:p>
            <a:pPr lvl="1" defTabSz="111125">
              <a:buFontTx/>
              <a:buAutoNum type="arabicPeriod"/>
            </a:pPr>
            <a:r>
              <a:rPr lang="en-US" altLang="ko-KR" sz="1000">
                <a:ea typeface="Gulim" pitchFamily="34" charset="-127"/>
                <a:cs typeface="Arial" charset="0"/>
              </a:rPr>
              <a:t>Wright EM, Hirayama BA, Loo DF. Active sugar transport in health and disease. </a:t>
            </a:r>
            <a:r>
              <a:rPr lang="en-US" altLang="ko-KR" sz="1000" i="1">
                <a:ea typeface="Gulim" pitchFamily="34" charset="-127"/>
                <a:cs typeface="Arial" charset="0"/>
              </a:rPr>
              <a:t>J Intern Med</a:t>
            </a:r>
            <a:r>
              <a:rPr lang="en-US" altLang="ko-KR" sz="1000">
                <a:ea typeface="Gulim" pitchFamily="34" charset="-127"/>
                <a:cs typeface="Arial" charset="0"/>
              </a:rPr>
              <a:t>. 2007;261:32-43.</a:t>
            </a:r>
          </a:p>
          <a:p>
            <a:pPr lvl="1" defTabSz="111125">
              <a:buFontTx/>
              <a:buAutoNum type="arabicPeriod"/>
            </a:pPr>
            <a:r>
              <a:rPr lang="en-US" altLang="fr-FR" sz="1000">
                <a:cs typeface="Arial" charset="0"/>
              </a:rPr>
              <a:t>Abdul-Ghani MA. Inhibition of renal glucose absorption: a novel strategy for achieving glucose control in type 2 diabetes mellitus. </a:t>
            </a:r>
            <a:r>
              <a:rPr lang="en-US" altLang="fr-FR" sz="1000" i="1">
                <a:cs typeface="Arial" charset="0"/>
              </a:rPr>
              <a:t>Endocr Pract</a:t>
            </a:r>
            <a:r>
              <a:rPr lang="en-US" altLang="fr-FR" sz="1000">
                <a:cs typeface="Arial" charset="0"/>
              </a:rPr>
              <a:t>. 2008;14:782-790.</a:t>
            </a:r>
          </a:p>
          <a:p>
            <a:pPr lvl="1" defTabSz="111125"/>
            <a:endParaRPr lang="en-US" altLang="ko-KR" sz="1000">
              <a:ea typeface="Gulim" pitchFamily="34" charset="-127"/>
            </a:endParaRPr>
          </a:p>
          <a:p>
            <a:pPr marL="223838" indent="-223838" defTabSz="111125"/>
            <a:endParaRPr lang="en-US" altLang="fr-FR">
              <a:cs typeface="Arial" charset="0"/>
            </a:endParaRPr>
          </a:p>
        </p:txBody>
      </p:sp>
    </p:spTree>
    <p:extLst>
      <p:ext uri="{BB962C8B-B14F-4D97-AF65-F5344CB8AC3E}">
        <p14:creationId xmlns:p14="http://schemas.microsoft.com/office/powerpoint/2010/main" val="344036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Qui donc n’existe pas, d’ailleurs pas de rationnel mécanistique</a:t>
            </a:r>
          </a:p>
        </p:txBody>
      </p:sp>
      <p:sp>
        <p:nvSpPr>
          <p:cNvPr id="4" name="Espace réservé du numéro de diapositive 3"/>
          <p:cNvSpPr>
            <a:spLocks noGrp="1"/>
          </p:cNvSpPr>
          <p:nvPr>
            <p:ph type="sldNum" sz="quarter" idx="10"/>
          </p:nvPr>
        </p:nvSpPr>
        <p:spPr/>
        <p:txBody>
          <a:bodyPr/>
          <a:lstStyle/>
          <a:p>
            <a:pPr>
              <a:lnSpc>
                <a:spcPct val="100000"/>
              </a:lnSpc>
              <a:defRPr/>
            </a:pPr>
            <a:fld id="{D58A5C78-5AFF-42E4-9F3B-E1042D543B73}" type="slidenum">
              <a:rPr lang="fr-FR" b="0" smtClean="0">
                <a:solidFill>
                  <a:prstClr val="black"/>
                </a:solidFill>
              </a:rPr>
              <a:pPr>
                <a:lnSpc>
                  <a:spcPct val="100000"/>
                </a:lnSpc>
                <a:defRPr/>
              </a:pPr>
              <a:t>35</a:t>
            </a:fld>
            <a:endParaRPr lang="fr-FR" b="0">
              <a:solidFill>
                <a:prstClr val="black"/>
              </a:solidFill>
            </a:endParaRPr>
          </a:p>
        </p:txBody>
      </p:sp>
    </p:spTree>
    <p:extLst>
      <p:ext uri="{BB962C8B-B14F-4D97-AF65-F5344CB8AC3E}">
        <p14:creationId xmlns:p14="http://schemas.microsoft.com/office/powerpoint/2010/main" val="42272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EC031E5-0CC4-4B25-89C1-4B0029F7A82A}" type="slidenum">
              <a:rPr lang="en-US" b="0" smtClean="0">
                <a:solidFill>
                  <a:prstClr val="black"/>
                </a:solidFill>
                <a:latin typeface="Arial" pitchFamily="34" charset="0"/>
              </a:rPr>
              <a:pPr>
                <a:defRPr/>
              </a:pPr>
              <a:t>36</a:t>
            </a:fld>
            <a:endParaRPr lang="en-US" b="0">
              <a:solidFill>
                <a:prstClr val="black"/>
              </a:solidFill>
              <a:latin typeface="Arial" pitchFamily="34" charset="0"/>
            </a:endParaRPr>
          </a:p>
        </p:txBody>
      </p:sp>
    </p:spTree>
    <p:extLst>
      <p:ext uri="{BB962C8B-B14F-4D97-AF65-F5344CB8AC3E}">
        <p14:creationId xmlns:p14="http://schemas.microsoft.com/office/powerpoint/2010/main" val="294974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image" Target="file:////Volumes/Creation/NOVONORDISK/Journe&#769;es%20diabe&#768;te/MASQUE%20JOURNEE%20DIABETE/LINKS%20PPT/CREA%20JOURNEE%20AU%20COEUR%20DU%20DIABETE-OK2.jpg" TargetMode="External"/><Relationship Id="rId2" Type="http://schemas.openxmlformats.org/officeDocument/2006/relationships/image" Target="../media/image4.jpeg"/><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3" Type="http://schemas.openxmlformats.org/officeDocument/2006/relationships/image" Target="file:////Volumes/Creation/NOVONORDISK/Journe&#769;es%20diabe&#768;te/MASQUE%20JOURNEE%20DIABETE/LINKS%20PPT/CREA%20JOURNEE%20AU%20COEUR%20DU%20DIABETE-OK3.jpg" TargetMode="External"/><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defRPr/>
            </a:pPr>
            <a:endParaRPr lang="en-GB" sz="4000" b="0">
              <a:latin typeface="Times New Roman" pitchFamily="18" charset="0"/>
              <a:cs typeface="+mn-cs"/>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8790446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5062261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1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86485402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9712242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88595330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6542934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7810189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15806907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38284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2027833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08450500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6604943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2842082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eaLnBrk="1" hangingPunct="1"/>
            <a:endParaRPr lang="en-GB" sz="4000" b="0">
              <a:solidFill>
                <a:srgbClr val="000000"/>
              </a:solidFill>
              <a:latin typeface="Times New Roman" pitchFamily="18" charset="0"/>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14414361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804963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2456444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40373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071112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37136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49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defRPr/>
            </a:pPr>
            <a:endParaRPr lang="en-GB" sz="4000" b="0">
              <a:latin typeface="Times New Roman" pitchFamily="18" charset="0"/>
              <a:cs typeface="+mn-cs"/>
            </a:endParaRPr>
          </a:p>
        </p:txBody>
      </p:sp>
      <p:sp>
        <p:nvSpPr>
          <p:cNvPr id="31949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31949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2893886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848342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502206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9155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41365960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613447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3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88164110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2295627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7079530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3795021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65019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9980447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80628519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1291875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2378552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3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0625989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4101224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1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79385125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4563412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33036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50055323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09924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1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17374322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67015588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1800326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770886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defRPr/>
            </a:pPr>
            <a:endParaRPr lang="en-GB" altLang="fr-FR" sz="4000" b="0">
              <a:solidFill>
                <a:srgbClr val="000000"/>
              </a:solidFill>
              <a:latin typeface="Times New Roman" pitchFamily="18" charset="0"/>
              <a:cs typeface="Arial"/>
            </a:endParaRPr>
          </a:p>
        </p:txBody>
      </p:sp>
      <p:sp>
        <p:nvSpPr>
          <p:cNvPr id="2217987" name="Rectangle 3"/>
          <p:cNvSpPr>
            <a:spLocks noGrp="1" noChangeArrowheads="1"/>
          </p:cNvSpPr>
          <p:nvPr>
            <p:ph type="ctrTitle"/>
          </p:nvPr>
        </p:nvSpPr>
        <p:spPr>
          <a:xfrm>
            <a:off x="685800" y="2286000"/>
            <a:ext cx="7772400"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a:lvl1pPr>
          </a:lstStyle>
          <a:p>
            <a:pPr lvl="0"/>
            <a:r>
              <a:rPr lang="en-US" noProof="0"/>
              <a:t>Cliquez pour modifier le style du titre</a:t>
            </a:r>
          </a:p>
        </p:txBody>
      </p:sp>
      <p:sp>
        <p:nvSpPr>
          <p:cNvPr id="221798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Cliquez pour modifier le style des sous-titres du masque</a:t>
            </a:r>
          </a:p>
        </p:txBody>
      </p:sp>
    </p:spTree>
    <p:extLst>
      <p:ext uri="{BB962C8B-B14F-4D97-AF65-F5344CB8AC3E}">
        <p14:creationId xmlns:p14="http://schemas.microsoft.com/office/powerpoint/2010/main" val="35031661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1210997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359453156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439215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5494918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8112541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002713"/>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35037591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08897366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04992983"/>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2016585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14400"/>
          </a:xfrm>
        </p:spPr>
        <p:txBody>
          <a:bodyPr/>
          <a:lstStyle/>
          <a:p>
            <a:r>
              <a:rPr lang="fr-FR"/>
              <a:t>Modifiez le style du titre</a:t>
            </a:r>
          </a:p>
        </p:txBody>
      </p:sp>
      <p:sp>
        <p:nvSpPr>
          <p:cNvPr id="3" name="Espace réservé du graphique 2"/>
          <p:cNvSpPr>
            <a:spLocks noGrp="1"/>
          </p:cNvSpPr>
          <p:nvPr>
            <p:ph type="chart" idx="1"/>
          </p:nvPr>
        </p:nvSpPr>
        <p:spPr>
          <a:xfrm>
            <a:off x="457200" y="1371600"/>
            <a:ext cx="8229600" cy="4724400"/>
          </a:xfrm>
        </p:spPr>
        <p:txBody>
          <a:bodyPr/>
          <a:lstStyle/>
          <a:p>
            <a:pPr lvl="0"/>
            <a:endParaRPr lang="fr-FR" noProof="0"/>
          </a:p>
        </p:txBody>
      </p:sp>
    </p:spTree>
    <p:extLst>
      <p:ext uri="{BB962C8B-B14F-4D97-AF65-F5344CB8AC3E}">
        <p14:creationId xmlns:p14="http://schemas.microsoft.com/office/powerpoint/2010/main" val="247876931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150000"/>
              </a:lnSpc>
              <a:spcBef>
                <a:spcPct val="0"/>
              </a:spcBef>
              <a:spcAft>
                <a:spcPct val="0"/>
              </a:spcAft>
              <a:defRPr sz="2800" b="1">
                <a:solidFill>
                  <a:schemeClr val="tx1"/>
                </a:solidFill>
                <a:latin typeface="Arial" pitchFamily="34" charset="0"/>
              </a:defRPr>
            </a:lvl6pPr>
            <a:lvl7pPr marL="2971800" indent="-228600" eaLnBrk="0" fontAlgn="base" hangingPunct="0">
              <a:lnSpc>
                <a:spcPct val="150000"/>
              </a:lnSpc>
              <a:spcBef>
                <a:spcPct val="0"/>
              </a:spcBef>
              <a:spcAft>
                <a:spcPct val="0"/>
              </a:spcAft>
              <a:defRPr sz="2800" b="1">
                <a:solidFill>
                  <a:schemeClr val="tx1"/>
                </a:solidFill>
                <a:latin typeface="Arial" pitchFamily="34" charset="0"/>
              </a:defRPr>
            </a:lvl7pPr>
            <a:lvl8pPr marL="3429000" indent="-228600" eaLnBrk="0" fontAlgn="base" hangingPunct="0">
              <a:lnSpc>
                <a:spcPct val="150000"/>
              </a:lnSpc>
              <a:spcBef>
                <a:spcPct val="0"/>
              </a:spcBef>
              <a:spcAft>
                <a:spcPct val="0"/>
              </a:spcAft>
              <a:defRPr sz="2800" b="1">
                <a:solidFill>
                  <a:schemeClr val="tx1"/>
                </a:solidFill>
                <a:latin typeface="Arial" pitchFamily="34" charset="0"/>
              </a:defRPr>
            </a:lvl8pPr>
            <a:lvl9pPr marL="3886200" indent="-228600" eaLnBrk="0" fontAlgn="base" hangingPunct="0">
              <a:lnSpc>
                <a:spcPct val="150000"/>
              </a:lnSpc>
              <a:spcBef>
                <a:spcPct val="0"/>
              </a:spcBef>
              <a:spcAft>
                <a:spcPct val="0"/>
              </a:spcAft>
              <a:defRPr sz="2800" b="1">
                <a:solidFill>
                  <a:schemeClr val="tx1"/>
                </a:solidFill>
                <a:latin typeface="Arial" pitchFamily="34" charset="0"/>
              </a:defRPr>
            </a:lvl9pPr>
          </a:lstStyle>
          <a:p>
            <a:pPr algn="ctr" eaLnBrk="1" hangingPunct="1">
              <a:lnSpc>
                <a:spcPct val="100000"/>
              </a:lnSpc>
              <a:defRPr/>
            </a:pPr>
            <a:endParaRPr lang="en-GB" altLang="fr-FR" sz="4000" b="0">
              <a:solidFill>
                <a:srgbClr val="000000"/>
              </a:solidFill>
              <a:latin typeface="Times New Roman" pitchFamily="18" charset="0"/>
            </a:endParaRPr>
          </a:p>
        </p:txBody>
      </p:sp>
      <p:sp>
        <p:nvSpPr>
          <p:cNvPr id="31949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31949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2474873852"/>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9334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56360816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57298370"/>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7137769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014008961"/>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33275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55895451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21419162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5177602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57993445"/>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14400"/>
          </a:xfrm>
        </p:spPr>
        <p:txBody>
          <a:bodyPr/>
          <a:lstStyle/>
          <a:p>
            <a:r>
              <a:rPr lang="fr-FR"/>
              <a:t>Cliquez pour modifier le style du titre</a:t>
            </a:r>
          </a:p>
        </p:txBody>
      </p:sp>
      <p:sp>
        <p:nvSpPr>
          <p:cNvPr id="3" name="Espace réservé du graphique 2"/>
          <p:cNvSpPr>
            <a:spLocks noGrp="1"/>
          </p:cNvSpPr>
          <p:nvPr>
            <p:ph type="chart" idx="1"/>
          </p:nvPr>
        </p:nvSpPr>
        <p:spPr>
          <a:xfrm>
            <a:off x="457200" y="1371600"/>
            <a:ext cx="8229600" cy="4724400"/>
          </a:xfrm>
        </p:spPr>
        <p:txBody>
          <a:bodyPr/>
          <a:lstStyle/>
          <a:p>
            <a:pPr lvl="0"/>
            <a:endParaRPr lang="fr-FR" noProof="0"/>
          </a:p>
        </p:txBody>
      </p:sp>
    </p:spTree>
    <p:extLst>
      <p:ext uri="{BB962C8B-B14F-4D97-AF65-F5344CB8AC3E}">
        <p14:creationId xmlns:p14="http://schemas.microsoft.com/office/powerpoint/2010/main" val="20606641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pPr>
            <a:endParaRPr lang="en-GB" sz="4000">
              <a:solidFill>
                <a:srgbClr val="000000"/>
              </a:solidFill>
              <a:latin typeface="Times New Roman" pitchFamily="18" charset="0"/>
              <a:cs typeface="+mn-cs"/>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21923104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367402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6365356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7062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51314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6525226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3229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5919245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2213015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5875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94865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14400"/>
          </a:xfrm>
        </p:spPr>
        <p:txBody>
          <a:bodyPr/>
          <a:lstStyle/>
          <a:p>
            <a:r>
              <a:rPr lang="fr-FR"/>
              <a:t>Cliquez pour modifier le style du titre</a:t>
            </a:r>
          </a:p>
        </p:txBody>
      </p:sp>
      <p:sp>
        <p:nvSpPr>
          <p:cNvPr id="3" name="Espace réservé du graphique 2"/>
          <p:cNvSpPr>
            <a:spLocks noGrp="1"/>
          </p:cNvSpPr>
          <p:nvPr>
            <p:ph type="chart" idx="1"/>
          </p:nvPr>
        </p:nvSpPr>
        <p:spPr>
          <a:xfrm>
            <a:off x="457200" y="1371600"/>
            <a:ext cx="8229600" cy="4724400"/>
          </a:xfrm>
        </p:spPr>
        <p:txBody>
          <a:bodyPr/>
          <a:lstStyle/>
          <a:p>
            <a:endParaRPr lang="fr-FR"/>
          </a:p>
        </p:txBody>
      </p:sp>
    </p:spTree>
    <p:extLst>
      <p:ext uri="{BB962C8B-B14F-4D97-AF65-F5344CB8AC3E}">
        <p14:creationId xmlns:p14="http://schemas.microsoft.com/office/powerpoint/2010/main" val="1717595629"/>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defRPr/>
            </a:pPr>
            <a:endParaRPr lang="en-GB" altLang="fr-FR" sz="4000" b="0">
              <a:solidFill>
                <a:srgbClr val="000000"/>
              </a:solidFill>
              <a:latin typeface="Times New Roman" pitchFamily="18" charset="0"/>
              <a:cs typeface="Arial"/>
            </a:endParaRPr>
          </a:p>
        </p:txBody>
      </p:sp>
      <p:sp>
        <p:nvSpPr>
          <p:cNvPr id="2217987"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221798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2924754509"/>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481150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7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47684760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05156506"/>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6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6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6190482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102567802"/>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615779"/>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1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8453846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143720771"/>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3144038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41264417"/>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14400"/>
          </a:xfrm>
        </p:spPr>
        <p:txBody>
          <a:bodyPr/>
          <a:lstStyle/>
          <a:p>
            <a:r>
              <a:rPr lang="fr-FR"/>
              <a:t>Cliquez pour modifier le style du titre</a:t>
            </a:r>
          </a:p>
        </p:txBody>
      </p:sp>
      <p:sp>
        <p:nvSpPr>
          <p:cNvPr id="3" name="Espace réservé du graphique 2"/>
          <p:cNvSpPr>
            <a:spLocks noGrp="1"/>
          </p:cNvSpPr>
          <p:nvPr>
            <p:ph type="chart" idx="1"/>
          </p:nvPr>
        </p:nvSpPr>
        <p:spPr>
          <a:xfrm>
            <a:off x="457200" y="1371600"/>
            <a:ext cx="8229600" cy="4724400"/>
          </a:xfrm>
        </p:spPr>
        <p:txBody>
          <a:bodyPr/>
          <a:lstStyle/>
          <a:p>
            <a:pPr lvl="0"/>
            <a:endParaRPr lang="fr-FR" noProof="0"/>
          </a:p>
        </p:txBody>
      </p:sp>
    </p:spTree>
    <p:extLst>
      <p:ext uri="{BB962C8B-B14F-4D97-AF65-F5344CB8AC3E}">
        <p14:creationId xmlns:p14="http://schemas.microsoft.com/office/powerpoint/2010/main" val="335365057"/>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150000"/>
              </a:lnSpc>
              <a:spcBef>
                <a:spcPct val="0"/>
              </a:spcBef>
              <a:spcAft>
                <a:spcPct val="0"/>
              </a:spcAft>
              <a:defRPr sz="2800" b="1">
                <a:solidFill>
                  <a:schemeClr val="tx1"/>
                </a:solidFill>
                <a:latin typeface="Arial" pitchFamily="34" charset="0"/>
              </a:defRPr>
            </a:lvl6pPr>
            <a:lvl7pPr marL="2971800" indent="-228600" eaLnBrk="0" fontAlgn="base" hangingPunct="0">
              <a:lnSpc>
                <a:spcPct val="150000"/>
              </a:lnSpc>
              <a:spcBef>
                <a:spcPct val="0"/>
              </a:spcBef>
              <a:spcAft>
                <a:spcPct val="0"/>
              </a:spcAft>
              <a:defRPr sz="2800" b="1">
                <a:solidFill>
                  <a:schemeClr val="tx1"/>
                </a:solidFill>
                <a:latin typeface="Arial" pitchFamily="34" charset="0"/>
              </a:defRPr>
            </a:lvl7pPr>
            <a:lvl8pPr marL="3429000" indent="-228600" eaLnBrk="0" fontAlgn="base" hangingPunct="0">
              <a:lnSpc>
                <a:spcPct val="150000"/>
              </a:lnSpc>
              <a:spcBef>
                <a:spcPct val="0"/>
              </a:spcBef>
              <a:spcAft>
                <a:spcPct val="0"/>
              </a:spcAft>
              <a:defRPr sz="2800" b="1">
                <a:solidFill>
                  <a:schemeClr val="tx1"/>
                </a:solidFill>
                <a:latin typeface="Arial" pitchFamily="34" charset="0"/>
              </a:defRPr>
            </a:lvl8pPr>
            <a:lvl9pPr marL="3886200" indent="-228600" eaLnBrk="0" fontAlgn="base" hangingPunct="0">
              <a:lnSpc>
                <a:spcPct val="150000"/>
              </a:lnSpc>
              <a:spcBef>
                <a:spcPct val="0"/>
              </a:spcBef>
              <a:spcAft>
                <a:spcPct val="0"/>
              </a:spcAft>
              <a:defRPr sz="2800" b="1">
                <a:solidFill>
                  <a:schemeClr val="tx1"/>
                </a:solidFill>
                <a:latin typeface="Arial" pitchFamily="34" charset="0"/>
              </a:defRPr>
            </a:lvl9pPr>
          </a:lstStyle>
          <a:p>
            <a:pPr algn="ctr" eaLnBrk="1" hangingPunct="1">
              <a:defRPr/>
            </a:pPr>
            <a:endParaRPr lang="en-GB" altLang="fr-FR" sz="4000" b="0">
              <a:solidFill>
                <a:srgbClr val="000000"/>
              </a:solidFill>
              <a:latin typeface="Times New Roman" pitchFamily="18" charset="0"/>
              <a:cs typeface="Arial"/>
            </a:endParaRPr>
          </a:p>
        </p:txBody>
      </p:sp>
      <p:sp>
        <p:nvSpPr>
          <p:cNvPr id="31949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31949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383290670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25677583"/>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3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408364171"/>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20453660"/>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1920280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2377640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456371"/>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61286723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937936609"/>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01746292"/>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29558724"/>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14400"/>
          </a:xfrm>
        </p:spPr>
        <p:txBody>
          <a:bodyPr/>
          <a:lstStyle/>
          <a:p>
            <a:r>
              <a:rPr lang="fr-FR"/>
              <a:t>Cliquez pour modifier le style du titre</a:t>
            </a:r>
          </a:p>
        </p:txBody>
      </p:sp>
      <p:sp>
        <p:nvSpPr>
          <p:cNvPr id="3" name="Espace réservé du graphique 2"/>
          <p:cNvSpPr>
            <a:spLocks noGrp="1"/>
          </p:cNvSpPr>
          <p:nvPr>
            <p:ph type="chart" idx="1"/>
          </p:nvPr>
        </p:nvSpPr>
        <p:spPr>
          <a:xfrm>
            <a:off x="457200" y="1371600"/>
            <a:ext cx="8229600" cy="4724400"/>
          </a:xfrm>
        </p:spPr>
        <p:txBody>
          <a:bodyPr/>
          <a:lstStyle/>
          <a:p>
            <a:pPr lvl="0"/>
            <a:endParaRPr lang="fr-FR" noProof="0"/>
          </a:p>
        </p:txBody>
      </p:sp>
    </p:spTree>
    <p:extLst>
      <p:ext uri="{BB962C8B-B14F-4D97-AF65-F5344CB8AC3E}">
        <p14:creationId xmlns:p14="http://schemas.microsoft.com/office/powerpoint/2010/main" val="1424375493"/>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pPr>
            <a:endParaRPr lang="en-GB" sz="4000" b="0">
              <a:solidFill>
                <a:srgbClr val="000000"/>
              </a:solidFill>
              <a:latin typeface="Times New Roman" pitchFamily="18" charset="0"/>
              <a:cs typeface="+mn-cs"/>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8104690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866631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86594973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36100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157406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57973857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24422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997676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4394099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1915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635832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defRPr/>
            </a:pPr>
            <a:endParaRPr lang="en-GB" sz="4000" b="0">
              <a:solidFill>
                <a:srgbClr val="000000"/>
              </a:solidFill>
              <a:latin typeface="Times New Roman" pitchFamily="18" charset="0"/>
              <a:cs typeface="Arial"/>
            </a:endParaRPr>
          </a:p>
        </p:txBody>
      </p:sp>
      <p:sp>
        <p:nvSpPr>
          <p:cNvPr id="41165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41165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9339408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32683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689856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751044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728435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21101699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86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14910842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5894458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25969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832566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p>
            <a:pPr algn="ctr">
              <a:lnSpc>
                <a:spcPct val="150000"/>
              </a:lnSpc>
            </a:pPr>
            <a:endParaRPr lang="en-GB" sz="4000">
              <a:solidFill>
                <a:srgbClr val="000000"/>
              </a:solidFill>
              <a:latin typeface="Times New Roman" pitchFamily="18" charset="0"/>
              <a:cs typeface="Arial"/>
            </a:endParaRPr>
          </a:p>
        </p:txBody>
      </p:sp>
      <p:sp>
        <p:nvSpPr>
          <p:cNvPr id="41165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41165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255559471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99008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14400"/>
          </a:xfrm>
        </p:spPr>
        <p:txBody>
          <a:bodyPr/>
          <a:lstStyle/>
          <a:p>
            <a:r>
              <a:rPr lang="fr-FR"/>
              <a:t>Cliquez pour modifier le style du titre</a:t>
            </a:r>
          </a:p>
        </p:txBody>
      </p:sp>
      <p:sp>
        <p:nvSpPr>
          <p:cNvPr id="3" name="Espace réservé du graphique 2"/>
          <p:cNvSpPr>
            <a:spLocks noGrp="1"/>
          </p:cNvSpPr>
          <p:nvPr>
            <p:ph type="chart" idx="1"/>
          </p:nvPr>
        </p:nvSpPr>
        <p:spPr>
          <a:xfrm>
            <a:off x="457200" y="1371600"/>
            <a:ext cx="8229600" cy="4724400"/>
          </a:xfrm>
        </p:spPr>
        <p:txBody>
          <a:bodyPr/>
          <a:lstStyle/>
          <a:p>
            <a:pPr lvl="0"/>
            <a:endParaRPr lang="fr-FR" noProof="0"/>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1555853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4639691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1453944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31777144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68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2965105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31923751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092257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646107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defRPr/>
            </a:pPr>
            <a:endParaRPr lang="en-GB" sz="4000" b="0">
              <a:solidFill>
                <a:srgbClr val="000000"/>
              </a:solidFill>
              <a:latin typeface="Times New Roman" pitchFamily="18" charset="0"/>
              <a:cs typeface="+mn-cs"/>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3652625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endParaRPr lang="en-GB" sz="4000" b="0">
              <a:solidFill>
                <a:srgbClr val="000000"/>
              </a:solidFill>
              <a:latin typeface="Times New Roman" pitchFamily="18" charset="0"/>
              <a:cs typeface="+mn-cs"/>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09157281"/>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679437416"/>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29127947"/>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5788572"/>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071668026"/>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07332"/>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112165886"/>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306155364"/>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56736346"/>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230155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defRPr/>
            </a:pPr>
            <a:endParaRPr lang="en-GB" sz="4000" b="0">
              <a:solidFill>
                <a:srgbClr val="000000"/>
              </a:solidFill>
              <a:latin typeface="Times New Roman" pitchFamily="18" charset="0"/>
              <a:cs typeface="Arial"/>
            </a:endParaRPr>
          </a:p>
        </p:txBody>
      </p:sp>
      <p:sp>
        <p:nvSpPr>
          <p:cNvPr id="2217987"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221798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2155405033"/>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58099359"/>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68366466"/>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88917793"/>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7205142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534139146"/>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086243"/>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898835349"/>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205435795"/>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284951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8546910"/>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14400"/>
          </a:xfrm>
        </p:spPr>
        <p:txBody>
          <a:bodyPr/>
          <a:lstStyle/>
          <a:p>
            <a:r>
              <a:rPr lang="fr-FR"/>
              <a:t>Cliquez pour modifier le style du titre</a:t>
            </a:r>
          </a:p>
        </p:txBody>
      </p:sp>
      <p:sp>
        <p:nvSpPr>
          <p:cNvPr id="3" name="Espace réservé du graphique 2"/>
          <p:cNvSpPr>
            <a:spLocks noGrp="1"/>
          </p:cNvSpPr>
          <p:nvPr>
            <p:ph type="chart" idx="1"/>
          </p:nvPr>
        </p:nvSpPr>
        <p:spPr>
          <a:xfrm>
            <a:off x="457200" y="1371600"/>
            <a:ext cx="8229600" cy="4724400"/>
          </a:xfrm>
        </p:spPr>
        <p:txBody>
          <a:bodyPr/>
          <a:lstStyle/>
          <a:p>
            <a:pPr lvl="0"/>
            <a:endParaRPr lang="fr-FR" noProof="0"/>
          </a:p>
        </p:txBody>
      </p:sp>
    </p:spTree>
    <p:extLst>
      <p:ext uri="{BB962C8B-B14F-4D97-AF65-F5344CB8AC3E}">
        <p14:creationId xmlns:p14="http://schemas.microsoft.com/office/powerpoint/2010/main" val="82930995"/>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221798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pPr>
            <a:endParaRPr lang="en-GB" sz="4000">
              <a:solidFill>
                <a:srgbClr val="000000"/>
              </a:solidFill>
              <a:latin typeface="Times New Roman" pitchFamily="18" charset="0"/>
              <a:cs typeface="Arial"/>
            </a:endParaRPr>
          </a:p>
        </p:txBody>
      </p:sp>
      <p:sp>
        <p:nvSpPr>
          <p:cNvPr id="2217987"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221798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190292840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71037043"/>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258919660"/>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90996870"/>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7362829"/>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743318678"/>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980023"/>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7595845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339263520"/>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6064614"/>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02111536"/>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14400"/>
          </a:xfrm>
        </p:spPr>
        <p:txBody>
          <a:bodyPr/>
          <a:lstStyle/>
          <a:p>
            <a:r>
              <a:rPr lang="fr-FR"/>
              <a:t>Cliquez pour modifier le style du titre</a:t>
            </a:r>
          </a:p>
        </p:txBody>
      </p:sp>
      <p:sp>
        <p:nvSpPr>
          <p:cNvPr id="3" name="Espace réservé du graphique 2"/>
          <p:cNvSpPr>
            <a:spLocks noGrp="1"/>
          </p:cNvSpPr>
          <p:nvPr>
            <p:ph type="chart" idx="1"/>
          </p:nvPr>
        </p:nvSpPr>
        <p:spPr>
          <a:xfrm>
            <a:off x="457200" y="1371600"/>
            <a:ext cx="8229600" cy="4724400"/>
          </a:xfrm>
        </p:spPr>
        <p:txBody>
          <a:bodyPr/>
          <a:lstStyle/>
          <a:p>
            <a:endParaRPr lang="fr-FR"/>
          </a:p>
        </p:txBody>
      </p:sp>
    </p:spTree>
    <p:extLst>
      <p:ext uri="{BB962C8B-B14F-4D97-AF65-F5344CB8AC3E}">
        <p14:creationId xmlns:p14="http://schemas.microsoft.com/office/powerpoint/2010/main" val="3764873192"/>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pPr>
            <a:endParaRPr lang="en-GB" sz="4000" b="0">
              <a:solidFill>
                <a:srgbClr val="000000"/>
              </a:solidFill>
              <a:latin typeface="Times New Roman" pitchFamily="18" charset="0"/>
              <a:cs typeface="+mn-cs"/>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79041969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97073348"/>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99330959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17919024"/>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43299169"/>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8438829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773910"/>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764980903"/>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312206788"/>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45083354"/>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58880430"/>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3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375618290"/>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50964127"/>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1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157671726"/>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22182283"/>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1595782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712193556"/>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152280"/>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1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938563203"/>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019636402"/>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33876404"/>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13777191"/>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p>
            <a:pPr>
              <a:lnSpc>
                <a:spcPct val="150000"/>
              </a:lnSpc>
            </a:pPr>
            <a:endParaRPr lang="en-GB" sz="4000" b="0">
              <a:solidFill>
                <a:srgbClr val="000000"/>
              </a:solidFill>
              <a:latin typeface="Times New Roman" pitchFamily="18" charset="0"/>
              <a:cs typeface="+mn-cs"/>
            </a:endParaRPr>
          </a:p>
        </p:txBody>
      </p:sp>
      <p:sp>
        <p:nvSpPr>
          <p:cNvPr id="997379" name="Rectangle 3"/>
          <p:cNvSpPr>
            <a:spLocks noGrp="1" noChangeArrowheads="1"/>
          </p:cNvSpPr>
          <p:nvPr>
            <p:ph type="ctrTitle"/>
          </p:nvPr>
        </p:nvSpPr>
        <p:spPr>
          <a:xfrm>
            <a:off x="685800" y="2286000"/>
            <a:ext cx="7772400"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a:lvl1pPr>
          </a:lstStyle>
          <a:p>
            <a:pPr lvl="0"/>
            <a:r>
              <a:rPr lang="en-US" noProof="0"/>
              <a:t>Cliquez pour modifier le style du titre</a:t>
            </a:r>
          </a:p>
        </p:txBody>
      </p:sp>
      <p:sp>
        <p:nvSpPr>
          <p:cNvPr id="997380"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Cliquez pour modifier le style des sous-titres du masque</a:t>
            </a:r>
          </a:p>
        </p:txBody>
      </p:sp>
    </p:spTree>
    <p:extLst>
      <p:ext uri="{BB962C8B-B14F-4D97-AF65-F5344CB8AC3E}">
        <p14:creationId xmlns:p14="http://schemas.microsoft.com/office/powerpoint/2010/main" val="2054958662"/>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69054897"/>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3317890148"/>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190826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29884889"/>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247831641"/>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30324"/>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708136535"/>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596849578"/>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11698045"/>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5606340"/>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nSpc>
                <a:spcPct val="150000"/>
              </a:lnSpc>
            </a:pPr>
            <a:endParaRPr lang="en-GB" sz="4000" b="0">
              <a:solidFill>
                <a:srgbClr val="000000"/>
              </a:solidFill>
              <a:latin typeface="Times New Roman" pitchFamily="18" charset="0"/>
              <a:cs typeface="+mn-cs"/>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191809857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1123965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144336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652237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9989153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31547168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79348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67552994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19104391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4549650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7117263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endParaRPr lang="en-GB" sz="4000" b="0">
              <a:solidFill>
                <a:srgbClr val="000000"/>
              </a:solidFill>
              <a:latin typeface="Times New Roman" pitchFamily="18" charset="0"/>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287377693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91502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06282010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760802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9724291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84872336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16000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44411720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139958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9850805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318541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1501" y="827088"/>
            <a:ext cx="8001000" cy="588366"/>
          </a:xfrm>
        </p:spPr>
        <p:txBody>
          <a:bodyPr/>
          <a:lstStyle/>
          <a:p>
            <a:r>
              <a:rPr lang="en-US"/>
              <a:t>Click to edit Master title style</a:t>
            </a:r>
          </a:p>
        </p:txBody>
      </p:sp>
      <p:sp>
        <p:nvSpPr>
          <p:cNvPr id="3" name="Table Placeholder 2"/>
          <p:cNvSpPr>
            <a:spLocks noGrp="1"/>
          </p:cNvSpPr>
          <p:nvPr>
            <p:ph type="tbl" idx="1"/>
          </p:nvPr>
        </p:nvSpPr>
        <p:spPr>
          <a:xfrm>
            <a:off x="571501" y="1982789"/>
            <a:ext cx="8001000" cy="520655"/>
          </a:xfrm>
        </p:spPr>
        <p:txBody>
          <a:bodyPr/>
          <a:lstStyle/>
          <a:p>
            <a:pPr lvl="0"/>
            <a:endParaRPr lang="en-US" noProof="0"/>
          </a:p>
        </p:txBody>
      </p:sp>
    </p:spTree>
    <p:extLst>
      <p:ext uri="{BB962C8B-B14F-4D97-AF65-F5344CB8AC3E}">
        <p14:creationId xmlns:p14="http://schemas.microsoft.com/office/powerpoint/2010/main" val="91660343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2710" y="0"/>
            <a:ext cx="9141291" cy="6858000"/>
          </a:xfrm>
          <a:prstGeom prst="rect">
            <a:avLst/>
          </a:prstGeom>
        </p:spPr>
      </p:pic>
      <p:sp>
        <p:nvSpPr>
          <p:cNvPr id="2" name="Title 1"/>
          <p:cNvSpPr>
            <a:spLocks noGrp="1"/>
          </p:cNvSpPr>
          <p:nvPr>
            <p:ph type="ctrTitle"/>
          </p:nvPr>
        </p:nvSpPr>
        <p:spPr>
          <a:xfrm>
            <a:off x="2690573" y="2683995"/>
            <a:ext cx="5571919" cy="918043"/>
          </a:xfrm>
        </p:spPr>
        <p:txBody>
          <a:bodyPr anchor="b"/>
          <a:lstStyle>
            <a:lvl1pPr algn="l">
              <a:defRPr sz="2500" b="1"/>
            </a:lvl1pPr>
          </a:lstStyle>
          <a:p>
            <a:r>
              <a:rPr lang="fr-FR" dirty="0"/>
              <a:t>Cliquez et modifiez le titre</a:t>
            </a:r>
            <a:endParaRPr lang="en-US" dirty="0"/>
          </a:p>
        </p:txBody>
      </p:sp>
      <p:sp>
        <p:nvSpPr>
          <p:cNvPr id="3" name="Subtitle 2"/>
          <p:cNvSpPr>
            <a:spLocks noGrp="1"/>
          </p:cNvSpPr>
          <p:nvPr>
            <p:ph type="subTitle" idx="1"/>
          </p:nvPr>
        </p:nvSpPr>
        <p:spPr>
          <a:xfrm>
            <a:off x="2690572" y="3602038"/>
            <a:ext cx="5571920" cy="757260"/>
          </a:xfrm>
        </p:spPr>
        <p:txBody>
          <a:bodyPr anchor="t"/>
          <a:lstStyle>
            <a:lvl1pPr marL="0" indent="0" algn="l">
              <a:buNone/>
              <a:defRPr sz="1800">
                <a:solidFill>
                  <a:srgbClr val="9DD7E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9" name="Espace réservé du texte 8"/>
          <p:cNvSpPr>
            <a:spLocks noGrp="1"/>
          </p:cNvSpPr>
          <p:nvPr>
            <p:ph type="body" sz="quarter" idx="13"/>
          </p:nvPr>
        </p:nvSpPr>
        <p:spPr>
          <a:xfrm>
            <a:off x="2690814" y="2175933"/>
            <a:ext cx="5572125" cy="508000"/>
          </a:xfrm>
        </p:spPr>
        <p:txBody>
          <a:bodyPr>
            <a:normAutofit/>
          </a:bodyPr>
          <a:lstStyle>
            <a:lvl1pPr marL="0" indent="0">
              <a:buNone/>
              <a:defRPr sz="1600"/>
            </a:lvl1pPr>
          </a:lstStyle>
          <a:p>
            <a:pPr lvl="0"/>
            <a:r>
              <a:rPr lang="fr-FR" dirty="0"/>
              <a:t>Cliquez pour modifier les styles du texte du masque</a:t>
            </a:r>
          </a:p>
        </p:txBody>
      </p:sp>
    </p:spTree>
    <p:extLst>
      <p:ext uri="{BB962C8B-B14F-4D97-AF65-F5344CB8AC3E}">
        <p14:creationId xmlns:p14="http://schemas.microsoft.com/office/powerpoint/2010/main" val="20965886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Slide Number Placeholder 5"/>
          <p:cNvSpPr>
            <a:spLocks noGrp="1"/>
          </p:cNvSpPr>
          <p:nvPr>
            <p:ph type="sldNum" sz="quarter" idx="12"/>
          </p:nvPr>
        </p:nvSpPr>
        <p:spPr/>
        <p:txBody>
          <a:bodyPr/>
          <a:lstStyle/>
          <a:p>
            <a:fld id="{04731E15-A50E-4C43-B814-3437FB08AAC1}" type="slidenum">
              <a:rPr lang="fr-FR" smtClean="0">
                <a:solidFill>
                  <a:prstClr val="white"/>
                </a:solidFill>
              </a:rPr>
              <a:pPr/>
              <a:t>‹#›</a:t>
            </a:fld>
            <a:endParaRPr lang="fr-FR">
              <a:solidFill>
                <a:prstClr val="white"/>
              </a:solidFill>
            </a:endParaRPr>
          </a:p>
        </p:txBody>
      </p:sp>
      <p:sp>
        <p:nvSpPr>
          <p:cNvPr id="8" name="Espace réservé du contenu 7"/>
          <p:cNvSpPr>
            <a:spLocks noGrp="1"/>
          </p:cNvSpPr>
          <p:nvPr>
            <p:ph sz="quarter" idx="13"/>
          </p:nvPr>
        </p:nvSpPr>
        <p:spPr>
          <a:xfrm>
            <a:off x="384176" y="6239933"/>
            <a:ext cx="8131175" cy="320411"/>
          </a:xfrm>
        </p:spPr>
        <p:txBody>
          <a:bodyPr anchor="b"/>
          <a:lstStyle>
            <a:lvl1pPr marL="0" indent="0">
              <a:spcAft>
                <a:spcPts val="0"/>
              </a:spcAft>
              <a:buNone/>
              <a:defRPr sz="800">
                <a:solidFill>
                  <a:srgbClr val="033572">
                    <a:alpha val="65000"/>
                  </a:srgbClr>
                </a:solidFill>
              </a:defRPr>
            </a:lvl1pPr>
          </a:lstStyle>
          <a:p>
            <a:pPr lvl="0"/>
            <a:r>
              <a:rPr lang="fr-FR" dirty="0"/>
              <a:t>Cliquez pour modifier les styles du texte </a:t>
            </a:r>
            <a:r>
              <a:rPr lang="fr-FR"/>
              <a:t>du masque</a:t>
            </a:r>
            <a:endParaRPr lang="fr-FR" dirty="0"/>
          </a:p>
        </p:txBody>
      </p:sp>
    </p:spTree>
    <p:extLst>
      <p:ext uri="{BB962C8B-B14F-4D97-AF65-F5344CB8AC3E}">
        <p14:creationId xmlns:p14="http://schemas.microsoft.com/office/powerpoint/2010/main" val="211962033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2710" y="0"/>
            <a:ext cx="9141291" cy="6858000"/>
          </a:xfrm>
          <a:prstGeom prst="rect">
            <a:avLst/>
          </a:prstGeom>
        </p:spPr>
      </p:pic>
      <p:sp>
        <p:nvSpPr>
          <p:cNvPr id="2" name="Title 1"/>
          <p:cNvSpPr>
            <a:spLocks noGrp="1"/>
          </p:cNvSpPr>
          <p:nvPr>
            <p:ph type="title"/>
          </p:nvPr>
        </p:nvSpPr>
        <p:spPr>
          <a:xfrm>
            <a:off x="2670837" y="2526113"/>
            <a:ext cx="5839751" cy="947291"/>
          </a:xfrm>
        </p:spPr>
        <p:txBody>
          <a:bodyPr anchor="b">
            <a:noAutofit/>
          </a:bodyPr>
          <a:lstStyle>
            <a:lvl1pPr>
              <a:defRPr sz="2500" b="1"/>
            </a:lvl1pPr>
          </a:lstStyle>
          <a:p>
            <a:r>
              <a:rPr lang="fr-FR" dirty="0"/>
              <a:t>Cliquez et modifiez le titre</a:t>
            </a:r>
            <a:endParaRPr lang="en-US" dirty="0"/>
          </a:p>
        </p:txBody>
      </p:sp>
      <p:sp>
        <p:nvSpPr>
          <p:cNvPr id="3" name="Text Placeholder 2"/>
          <p:cNvSpPr>
            <a:spLocks noGrp="1"/>
          </p:cNvSpPr>
          <p:nvPr>
            <p:ph type="body" idx="1"/>
          </p:nvPr>
        </p:nvSpPr>
        <p:spPr>
          <a:xfrm>
            <a:off x="2670837" y="3947051"/>
            <a:ext cx="5696911" cy="664372"/>
          </a:xfrm>
        </p:spPr>
        <p:txBody>
          <a:bodyPr/>
          <a:lstStyle>
            <a:lvl1pPr marL="0" indent="0">
              <a:buNone/>
              <a:defRPr sz="1800">
                <a:solidFill>
                  <a:srgbClr val="9DD7E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8" name="Espace réservé du texte 8"/>
          <p:cNvSpPr>
            <a:spLocks noGrp="1"/>
          </p:cNvSpPr>
          <p:nvPr>
            <p:ph type="body" sz="quarter" idx="13"/>
          </p:nvPr>
        </p:nvSpPr>
        <p:spPr>
          <a:xfrm>
            <a:off x="2670837" y="3552345"/>
            <a:ext cx="5572125" cy="394705"/>
          </a:xfrm>
        </p:spPr>
        <p:txBody>
          <a:bodyPr>
            <a:normAutofit/>
          </a:bodyPr>
          <a:lstStyle>
            <a:lvl1pPr marL="0" indent="0">
              <a:buNone/>
              <a:defRPr sz="1800" i="1">
                <a:solidFill>
                  <a:schemeClr val="bg1"/>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29844389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384156" y="1534964"/>
            <a:ext cx="4130694" cy="4642000"/>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Content Placeholder 3"/>
          <p:cNvSpPr>
            <a:spLocks noGrp="1"/>
          </p:cNvSpPr>
          <p:nvPr>
            <p:ph sz="half" idx="2"/>
          </p:nvPr>
        </p:nvSpPr>
        <p:spPr>
          <a:xfrm>
            <a:off x="4384656" y="1534964"/>
            <a:ext cx="4130694" cy="4642000"/>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Slide Number Placeholder 6"/>
          <p:cNvSpPr>
            <a:spLocks noGrp="1"/>
          </p:cNvSpPr>
          <p:nvPr>
            <p:ph type="sldNum" sz="quarter" idx="12"/>
          </p:nvPr>
        </p:nvSpPr>
        <p:spPr/>
        <p:txBody>
          <a:bodyPr/>
          <a:lstStyle/>
          <a:p>
            <a:fld id="{04731E15-A50E-4C43-B814-3437FB08AAC1}"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295536864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63137" y="219281"/>
            <a:ext cx="8253404" cy="956065"/>
          </a:xfrm>
        </p:spPr>
        <p:txBody>
          <a:bodyPr/>
          <a:lstStyle/>
          <a:p>
            <a:r>
              <a:rPr lang="fr-FR"/>
              <a:t>Cliquez et modifiez le titre</a:t>
            </a:r>
            <a:endParaRPr lang="en-US" dirty="0"/>
          </a:p>
        </p:txBody>
      </p:sp>
      <p:sp>
        <p:nvSpPr>
          <p:cNvPr id="3" name="Text Placeholder 2"/>
          <p:cNvSpPr>
            <a:spLocks noGrp="1"/>
          </p:cNvSpPr>
          <p:nvPr>
            <p:ph type="body" idx="1"/>
          </p:nvPr>
        </p:nvSpPr>
        <p:spPr>
          <a:xfrm>
            <a:off x="485117" y="1495823"/>
            <a:ext cx="3868340" cy="823912"/>
          </a:xfrm>
        </p:spPr>
        <p:txBody>
          <a:bodyPr anchor="b"/>
          <a:lstStyle>
            <a:lvl1pPr marL="0" indent="0">
              <a:buNone/>
              <a:defRPr sz="1800" b="1">
                <a:solidFill>
                  <a:srgbClr val="00A3D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485117" y="2399821"/>
            <a:ext cx="3868340" cy="3684588"/>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Text Placeholder 4"/>
          <p:cNvSpPr>
            <a:spLocks noGrp="1"/>
          </p:cNvSpPr>
          <p:nvPr>
            <p:ph type="body" sz="quarter" idx="3"/>
          </p:nvPr>
        </p:nvSpPr>
        <p:spPr>
          <a:xfrm>
            <a:off x="4484426" y="1495823"/>
            <a:ext cx="3887391" cy="823912"/>
          </a:xfrm>
        </p:spPr>
        <p:txBody>
          <a:bodyPr anchor="b"/>
          <a:lstStyle>
            <a:lvl1pPr marL="0" indent="0">
              <a:buNone/>
              <a:defRPr sz="1800" b="1">
                <a:solidFill>
                  <a:srgbClr val="00A3D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484426" y="2399821"/>
            <a:ext cx="3887391" cy="3684588"/>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9" name="Slide Number Placeholder 8"/>
          <p:cNvSpPr>
            <a:spLocks noGrp="1"/>
          </p:cNvSpPr>
          <p:nvPr>
            <p:ph type="sldNum" sz="quarter" idx="12"/>
          </p:nvPr>
        </p:nvSpPr>
        <p:spPr/>
        <p:txBody>
          <a:bodyPr/>
          <a:lstStyle/>
          <a:p>
            <a:fld id="{04731E15-A50E-4C43-B814-3437FB08AAC1}"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87260754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Cliquez et modifiez le titre</a:t>
            </a:r>
            <a:endParaRPr lang="en-US" dirty="0"/>
          </a:p>
        </p:txBody>
      </p:sp>
      <p:sp>
        <p:nvSpPr>
          <p:cNvPr id="5" name="Slide Number Placeholder 4"/>
          <p:cNvSpPr>
            <a:spLocks noGrp="1"/>
          </p:cNvSpPr>
          <p:nvPr>
            <p:ph type="sldNum" sz="quarter" idx="12"/>
          </p:nvPr>
        </p:nvSpPr>
        <p:spPr/>
        <p:txBody>
          <a:bodyPr/>
          <a:lstStyle/>
          <a:p>
            <a:fld id="{04731E15-A50E-4C43-B814-3437FB08AAC1}" type="slidenum">
              <a:rPr lang="fr-FR" smtClean="0">
                <a:solidFill>
                  <a:prstClr val="white"/>
                </a:solidFill>
              </a:rPr>
              <a:pPr/>
              <a:t>‹#›</a:t>
            </a:fld>
            <a:endParaRPr lang="fr-FR">
              <a:solidFill>
                <a:prstClr val="white"/>
              </a:solidFill>
            </a:endParaRPr>
          </a:p>
        </p:txBody>
      </p:sp>
      <p:sp>
        <p:nvSpPr>
          <p:cNvPr id="6" name="Espace réservé du contenu 7"/>
          <p:cNvSpPr>
            <a:spLocks noGrp="1"/>
          </p:cNvSpPr>
          <p:nvPr>
            <p:ph sz="quarter" idx="13"/>
          </p:nvPr>
        </p:nvSpPr>
        <p:spPr>
          <a:xfrm>
            <a:off x="384176" y="6239933"/>
            <a:ext cx="8131175" cy="320411"/>
          </a:xfrm>
        </p:spPr>
        <p:txBody>
          <a:bodyPr anchor="b"/>
          <a:lstStyle>
            <a:lvl1pPr marL="0" indent="0">
              <a:spcAft>
                <a:spcPts val="0"/>
              </a:spcAft>
              <a:buNone/>
              <a:defRPr sz="800">
                <a:solidFill>
                  <a:srgbClr val="033572">
                    <a:alpha val="65000"/>
                  </a:srgbClr>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56189448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731E15-A50E-4C43-B814-3437FB08AAC1}" type="slidenum">
              <a:rPr lang="fr-FR" smtClean="0">
                <a:solidFill>
                  <a:prstClr val="white"/>
                </a:solidFill>
              </a:rPr>
              <a:pPr/>
              <a:t>‹#›</a:t>
            </a:fld>
            <a:endParaRPr lang="fr-FR">
              <a:solidFill>
                <a:prstClr val="white"/>
              </a:solidFill>
            </a:endParaRPr>
          </a:p>
        </p:txBody>
      </p:sp>
      <p:sp>
        <p:nvSpPr>
          <p:cNvPr id="5" name="Espace réservé du contenu 7"/>
          <p:cNvSpPr>
            <a:spLocks noGrp="1"/>
          </p:cNvSpPr>
          <p:nvPr>
            <p:ph sz="quarter" idx="13"/>
          </p:nvPr>
        </p:nvSpPr>
        <p:spPr>
          <a:xfrm>
            <a:off x="384176" y="6239933"/>
            <a:ext cx="8131175" cy="320411"/>
          </a:xfrm>
        </p:spPr>
        <p:txBody>
          <a:bodyPr anchor="b"/>
          <a:lstStyle>
            <a:lvl1pPr marL="0" indent="0">
              <a:spcAft>
                <a:spcPts val="0"/>
              </a:spcAft>
              <a:buNone/>
              <a:defRPr sz="800">
                <a:solidFill>
                  <a:srgbClr val="033572">
                    <a:alpha val="65000"/>
                  </a:srgbClr>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3920008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endParaRPr lang="en-GB" sz="4000" b="0">
              <a:solidFill>
                <a:srgbClr val="000000"/>
              </a:solidFill>
              <a:latin typeface="Times New Roman" pitchFamily="18" charset="0"/>
              <a:cs typeface="+mn-cs"/>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defRPr/>
            </a:pPr>
            <a:endParaRPr lang="en-GB" altLang="fr-FR" sz="4000" b="0">
              <a:solidFill>
                <a:srgbClr val="000000"/>
              </a:solidFill>
              <a:latin typeface="Times New Roman" pitchFamily="18" charset="0"/>
              <a:cs typeface="+mn-cs"/>
            </a:endParaRPr>
          </a:p>
        </p:txBody>
      </p:sp>
      <p:sp>
        <p:nvSpPr>
          <p:cNvPr id="997379" name="Rectangle 3"/>
          <p:cNvSpPr>
            <a:spLocks noGrp="1" noChangeArrowheads="1"/>
          </p:cNvSpPr>
          <p:nvPr>
            <p:ph type="ctrTitle"/>
          </p:nvPr>
        </p:nvSpPr>
        <p:spPr>
          <a:xfrm>
            <a:off x="685800" y="2286000"/>
            <a:ext cx="7772400"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a:lvl1pPr>
          </a:lstStyle>
          <a:p>
            <a:pPr lvl="0"/>
            <a:r>
              <a:rPr lang="en-US" noProof="0"/>
              <a:t>Cliquez pour modifier le style du titre</a:t>
            </a:r>
          </a:p>
        </p:txBody>
      </p:sp>
      <p:sp>
        <p:nvSpPr>
          <p:cNvPr id="997380"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Cliquez pour modifier le style des sous-titres du masque</a:t>
            </a:r>
          </a:p>
        </p:txBody>
      </p:sp>
    </p:spTree>
    <p:extLst>
      <p:ext uri="{BB962C8B-B14F-4D97-AF65-F5344CB8AC3E}">
        <p14:creationId xmlns:p14="http://schemas.microsoft.com/office/powerpoint/2010/main" val="166913285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6183289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05635909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805832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4998049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227017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62177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981356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36673650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983933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9452524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lnSpc>
                <a:spcPct val="100000"/>
              </a:lnSpc>
              <a:defRPr/>
            </a:pPr>
            <a:endParaRPr lang="en-GB" altLang="fr-FR" sz="4000" b="0">
              <a:solidFill>
                <a:srgbClr val="000000"/>
              </a:solidFill>
              <a:latin typeface="Times New Roman" pitchFamily="18" charset="0"/>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99566163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0064591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7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3414834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9500571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0304951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33828303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42334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6361464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29995418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667056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6671939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8148638" y="6503988"/>
            <a:ext cx="576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50000"/>
              </a:spcBef>
              <a:spcAft>
                <a:spcPct val="0"/>
              </a:spcAft>
              <a:defRPr/>
            </a:pPr>
            <a:endParaRPr lang="fr-FR" altLang="fr-FR" sz="1400">
              <a:solidFill>
                <a:srgbClr val="FFFFFF"/>
              </a:solidFill>
              <a:ea typeface="MS PGothic" pitchFamily="34" charset="-128"/>
            </a:endParaRPr>
          </a:p>
        </p:txBody>
      </p:sp>
      <p:pic>
        <p:nvPicPr>
          <p:cNvPr id="5" name="Picture 5" descr="83325_slide cor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7488" y="0"/>
            <a:ext cx="130651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0"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84461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639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3244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87500"/>
            <a:ext cx="4057650" cy="455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587500"/>
            <a:ext cx="4057650" cy="455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9483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401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0938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901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44338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34663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2807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2190750" cy="614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419850" cy="614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84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fontAlgn="base">
              <a:spcBef>
                <a:spcPct val="0"/>
              </a:spcBef>
              <a:spcAft>
                <a:spcPct val="0"/>
              </a:spcAft>
            </a:pPr>
            <a:endParaRPr lang="en-GB" sz="4000" dirty="0">
              <a:solidFill>
                <a:srgbClr val="000000"/>
              </a:solidFill>
              <a:latin typeface="Times New Roman" pitchFamily="18" charset="0"/>
            </a:endParaRPr>
          </a:p>
        </p:txBody>
      </p:sp>
      <p:sp>
        <p:nvSpPr>
          <p:cNvPr id="717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0129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9758990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2015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6558662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9366014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4165738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9833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80792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6667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5660302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200"/>
            <a:ext cx="2057400" cy="6019800"/>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4572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76981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38142" y="190500"/>
            <a:ext cx="8478837" cy="1143000"/>
          </a:xfrm>
        </p:spPr>
        <p:txBody>
          <a:bodyPr/>
          <a:lstStyle/>
          <a:p>
            <a:r>
              <a:rPr lang="en-US"/>
              <a:t>Click to edit Master title style</a:t>
            </a:r>
            <a:endParaRPr lang="en-GB"/>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eaLnBrk="1" fontAlgn="auto" hangingPunct="1">
              <a:spcBef>
                <a:spcPts val="0"/>
              </a:spcBef>
              <a:spcAft>
                <a:spcPts val="0"/>
              </a:spcAft>
              <a:defRPr>
                <a:ea typeface="MS PGothic" pitchFamily="34" charset="-128"/>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lgn="l" eaLnBrk="1" fontAlgn="auto" hangingPunct="1">
              <a:spcBef>
                <a:spcPts val="0"/>
              </a:spcBef>
              <a:spcAft>
                <a:spcPts val="0"/>
              </a:spcAft>
              <a:defRPr>
                <a:ea typeface="MS PGothic" pitchFamily="34" charset="-128"/>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eaLnBrk="1" fontAlgn="auto" hangingPunct="1">
              <a:spcBef>
                <a:spcPts val="0"/>
              </a:spcBef>
              <a:spcAft>
                <a:spcPts val="0"/>
              </a:spcAft>
              <a:defRPr>
                <a:ea typeface="MS PGothic" pitchFamily="34" charset="-128"/>
              </a:defRPr>
            </a:lvl1pPr>
          </a:lstStyle>
          <a:p>
            <a:pPr>
              <a:defRPr/>
            </a:pPr>
            <a:fld id="{5DE466EA-C9C7-4632-A9F5-57F0800250A9}" type="slidenum">
              <a:rPr lang="en-US"/>
              <a:pPr>
                <a:defRPr/>
              </a:pPr>
              <a:t>‹#›</a:t>
            </a:fld>
            <a:endParaRPr lang="en-US" dirty="0"/>
          </a:p>
        </p:txBody>
      </p:sp>
    </p:spTree>
    <p:extLst>
      <p:ext uri="{BB962C8B-B14F-4D97-AF65-F5344CB8AC3E}">
        <p14:creationId xmlns:p14="http://schemas.microsoft.com/office/powerpoint/2010/main" val="2037844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fontAlgn="base">
              <a:spcBef>
                <a:spcPct val="0"/>
              </a:spcBef>
              <a:spcAft>
                <a:spcPct val="0"/>
              </a:spcAft>
            </a:pPr>
            <a:endParaRPr lang="en-GB" sz="4000">
              <a:solidFill>
                <a:srgbClr val="000000"/>
              </a:solidFill>
              <a:latin typeface="Times New Roman" pitchFamily="18" charset="0"/>
            </a:endParaRPr>
          </a:p>
        </p:txBody>
      </p:sp>
      <p:sp>
        <p:nvSpPr>
          <p:cNvPr id="452611" name="Rectangle 3"/>
          <p:cNvSpPr>
            <a:spLocks noGrp="1" noChangeArrowheads="1"/>
          </p:cNvSpPr>
          <p:nvPr>
            <p:ph type="ctrTitle"/>
          </p:nvPr>
        </p:nvSpPr>
        <p:spPr>
          <a:xfrm>
            <a:off x="685800" y="2286000"/>
            <a:ext cx="7772400" cy="1143000"/>
          </a:xfrm>
        </p:spPr>
        <p:txBody>
          <a:bodyPr anchor="b"/>
          <a:lstStyle>
            <a:lvl1pPr algn="ctr">
              <a:defRPr/>
            </a:lvl1pPr>
          </a:lstStyle>
          <a:p>
            <a:r>
              <a:rPr lang="en-US"/>
              <a:t>Cliquez pour modifier le style du titre</a:t>
            </a:r>
          </a:p>
        </p:txBody>
      </p:sp>
      <p:sp>
        <p:nvSpPr>
          <p:cNvPr id="45261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Tree>
    <p:extLst>
      <p:ext uri="{BB962C8B-B14F-4D97-AF65-F5344CB8AC3E}">
        <p14:creationId xmlns:p14="http://schemas.microsoft.com/office/powerpoint/2010/main" val="79687277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3623887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50099018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1034018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2604595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34997074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11335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28951914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473817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6.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NUL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7.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8.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pn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pn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pn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1.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pn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2.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theme" Target="../theme/theme23.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theme" Target="../theme/theme2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image" Target="../media/image1.png"/><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theme" Target="../theme/theme2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image" Target="../media/image1.png"/><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6.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image" Target="../media/image1.pn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theme" Target="../theme/theme27.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image" Target="../media/image1.png"/><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theme" Target="../theme/theme29.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5" Type="http://schemas.openxmlformats.org/officeDocument/2006/relationships/slideLayout" Target="../slideLayouts/slideLayout334.xml"/><Relationship Id="rId10" Type="http://schemas.openxmlformats.org/officeDocument/2006/relationships/image" Target="file:////Volumes/Creation/NOVONORDISK/Journe&#769;es%20diabe&#768;te/MASQUE%20JOURNEE%20DIABETE/LINKS%20PPT/CREA%20JOURNEE%20AU%20COEUR%20DU%20DIABETE-OK4.jpg" TargetMode="External"/><Relationship Id="rId4" Type="http://schemas.openxmlformats.org/officeDocument/2006/relationships/slideLayout" Target="../slideLayouts/slideLayout333.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defRPr/>
            </a:pPr>
            <a:endParaRPr lang="en-GB" sz="4000" b="0">
              <a:latin typeface="Times New Roman" pitchFamily="18" charset="0"/>
              <a:cs typeface="+mn-cs"/>
            </a:endParaRPr>
          </a:p>
        </p:txBody>
      </p:sp>
      <p:sp>
        <p:nvSpPr>
          <p:cNvPr id="102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cSld>
  <p:clrMap bg1="lt1" tx1="dk1" bg2="lt2" tx2="dk2" accent1="accent1" accent2="accent2" accent3="accent3" accent4="accent4" accent5="accent5" accent6="accent6" hlink="hlink" folHlink="folHlink"/>
  <p:sldLayoutIdLst>
    <p:sldLayoutId id="2147508373" r:id="rId1"/>
    <p:sldLayoutId id="2147507418" r:id="rId2"/>
    <p:sldLayoutId id="2147507419" r:id="rId3"/>
    <p:sldLayoutId id="2147507420" r:id="rId4"/>
    <p:sldLayoutId id="2147507421" r:id="rId5"/>
    <p:sldLayoutId id="2147507422" r:id="rId6"/>
    <p:sldLayoutId id="2147507423" r:id="rId7"/>
    <p:sldLayoutId id="2147507424" r:id="rId8"/>
    <p:sldLayoutId id="2147507425" r:id="rId9"/>
    <p:sldLayoutId id="2147507426" r:id="rId10"/>
    <p:sldLayoutId id="2147507427"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defRPr>
      </a:lvl2pPr>
      <a:lvl3pPr algn="l" rtl="0" eaLnBrk="0" fontAlgn="base" hangingPunct="0">
        <a:spcBef>
          <a:spcPct val="0"/>
        </a:spcBef>
        <a:spcAft>
          <a:spcPct val="0"/>
        </a:spcAft>
        <a:defRPr sz="2500" b="1">
          <a:solidFill>
            <a:schemeClr val="accent1"/>
          </a:solidFill>
          <a:latin typeface="Arial" charset="0"/>
        </a:defRPr>
      </a:lvl3pPr>
      <a:lvl4pPr algn="l" rtl="0" eaLnBrk="0" fontAlgn="base" hangingPunct="0">
        <a:spcBef>
          <a:spcPct val="0"/>
        </a:spcBef>
        <a:spcAft>
          <a:spcPct val="0"/>
        </a:spcAft>
        <a:defRPr sz="2500" b="1">
          <a:solidFill>
            <a:schemeClr val="accent1"/>
          </a:solidFill>
          <a:latin typeface="Arial" charset="0"/>
        </a:defRPr>
      </a:lvl4pPr>
      <a:lvl5pPr algn="l" rtl="0" eaLnBrk="0" fontAlgn="base" hangingPunct="0">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defRPr/>
            </a:pPr>
            <a:endParaRPr lang="en-GB" sz="4000" b="0">
              <a:solidFill>
                <a:srgbClr val="000000"/>
              </a:solidFill>
              <a:latin typeface="Times New Roman" pitchFamily="18" charset="0"/>
              <a:cs typeface="+mn-cs"/>
            </a:endParaRPr>
          </a:p>
        </p:txBody>
      </p:sp>
      <p:sp>
        <p:nvSpPr>
          <p:cNvPr id="70659"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70660"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2213863612"/>
      </p:ext>
    </p:extLst>
  </p:cSld>
  <p:clrMap bg1="lt1" tx1="dk1" bg2="lt2" tx2="dk2" accent1="accent1" accent2="accent2" accent3="accent3" accent4="accent4" accent5="accent5" accent6="accent6" hlink="hlink" folHlink="folHlink"/>
  <p:sldLayoutIdLst>
    <p:sldLayoutId id="2147510719" r:id="rId1"/>
    <p:sldLayoutId id="2147510720" r:id="rId2"/>
    <p:sldLayoutId id="2147510721" r:id="rId3"/>
    <p:sldLayoutId id="2147510722" r:id="rId4"/>
    <p:sldLayoutId id="2147510723" r:id="rId5"/>
    <p:sldLayoutId id="2147510724" r:id="rId6"/>
    <p:sldLayoutId id="2147510725" r:id="rId7"/>
    <p:sldLayoutId id="2147510726" r:id="rId8"/>
    <p:sldLayoutId id="2147510727" r:id="rId9"/>
    <p:sldLayoutId id="2147510728" r:id="rId10"/>
    <p:sldLayoutId id="2147510729"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pitchFamily="34" charset="0"/>
          <a:cs typeface="Arial" pitchFamily="34" charset="0"/>
        </a:defRPr>
      </a:lvl2pPr>
      <a:lvl3pPr algn="l" rtl="0" eaLnBrk="0" fontAlgn="base" hangingPunct="0">
        <a:spcBef>
          <a:spcPct val="0"/>
        </a:spcBef>
        <a:spcAft>
          <a:spcPct val="0"/>
        </a:spcAft>
        <a:defRPr sz="2500" b="1">
          <a:solidFill>
            <a:schemeClr val="accent1"/>
          </a:solidFill>
          <a:latin typeface="Arial" pitchFamily="34" charset="0"/>
          <a:cs typeface="Arial" pitchFamily="34" charset="0"/>
        </a:defRPr>
      </a:lvl3pPr>
      <a:lvl4pPr algn="l" rtl="0" eaLnBrk="0" fontAlgn="base" hangingPunct="0">
        <a:spcBef>
          <a:spcPct val="0"/>
        </a:spcBef>
        <a:spcAft>
          <a:spcPct val="0"/>
        </a:spcAft>
        <a:defRPr sz="2500" b="1">
          <a:solidFill>
            <a:schemeClr val="accent1"/>
          </a:solidFill>
          <a:latin typeface="Arial" pitchFamily="34" charset="0"/>
          <a:cs typeface="Arial" pitchFamily="34" charset="0"/>
        </a:defRPr>
      </a:lvl4pPr>
      <a:lvl5pPr algn="l" rtl="0" eaLnBrk="0" fontAlgn="base" hangingPunct="0">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eaLnBrk="1" hangingPunct="1"/>
            <a:endParaRPr lang="en-GB" sz="4000" b="0">
              <a:solidFill>
                <a:srgbClr val="000000"/>
              </a:solidFill>
              <a:latin typeface="Times New Roman" pitchFamily="18" charset="0"/>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3194389623"/>
      </p:ext>
    </p:extLst>
  </p:cSld>
  <p:clrMap bg1="lt1" tx1="dk1" bg2="lt2" tx2="dk2" accent1="accent1" accent2="accent2" accent3="accent3" accent4="accent4" accent5="accent5" accent6="accent6" hlink="hlink" folHlink="folHlink"/>
  <p:sldLayoutIdLst>
    <p:sldLayoutId id="2147510731" r:id="rId1"/>
    <p:sldLayoutId id="2147510732" r:id="rId2"/>
    <p:sldLayoutId id="2147510733" r:id="rId3"/>
    <p:sldLayoutId id="2147510734" r:id="rId4"/>
    <p:sldLayoutId id="2147510735" r:id="rId5"/>
    <p:sldLayoutId id="2147510736" r:id="rId6"/>
    <p:sldLayoutId id="2147510737" r:id="rId7"/>
    <p:sldLayoutId id="2147510738" r:id="rId8"/>
    <p:sldLayoutId id="2147510739" r:id="rId9"/>
    <p:sldLayoutId id="2147510740" r:id="rId10"/>
    <p:sldLayoutId id="2147510741" r:id="rId11"/>
  </p:sldLayoutIdLst>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fontAlgn="base">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eaLnBrk="1" hangingPunct="1">
              <a:defRPr/>
            </a:pPr>
            <a:endParaRPr lang="en-GB" sz="4000" b="0">
              <a:solidFill>
                <a:srgbClr val="000000"/>
              </a:solidFill>
              <a:latin typeface="Times New Roman" pitchFamily="18" charset="0"/>
            </a:endParaRPr>
          </a:p>
        </p:txBody>
      </p:sp>
      <p:sp>
        <p:nvSpPr>
          <p:cNvPr id="73731"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73732"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3414949596"/>
      </p:ext>
    </p:extLst>
  </p:cSld>
  <p:clrMap bg1="lt1" tx1="dk1" bg2="lt2" tx2="dk2" accent1="accent1" accent2="accent2" accent3="accent3" accent4="accent4" accent5="accent5" accent6="accent6" hlink="hlink" folHlink="folHlink"/>
  <p:sldLayoutIdLst>
    <p:sldLayoutId id="2147510744" r:id="rId1"/>
    <p:sldLayoutId id="2147510745" r:id="rId2"/>
    <p:sldLayoutId id="2147510746" r:id="rId3"/>
    <p:sldLayoutId id="2147510747" r:id="rId4"/>
    <p:sldLayoutId id="2147510748" r:id="rId5"/>
    <p:sldLayoutId id="2147510749" r:id="rId6"/>
    <p:sldLayoutId id="2147510750" r:id="rId7"/>
    <p:sldLayoutId id="2147510751" r:id="rId8"/>
    <p:sldLayoutId id="2147510752" r:id="rId9"/>
    <p:sldLayoutId id="2147510753" r:id="rId10"/>
    <p:sldLayoutId id="2147510754"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pitchFamily="34" charset="0"/>
          <a:cs typeface="Arial" pitchFamily="34" charset="0"/>
        </a:defRPr>
      </a:lvl2pPr>
      <a:lvl3pPr algn="l" rtl="0" eaLnBrk="0" fontAlgn="base" hangingPunct="0">
        <a:spcBef>
          <a:spcPct val="0"/>
        </a:spcBef>
        <a:spcAft>
          <a:spcPct val="0"/>
        </a:spcAft>
        <a:defRPr sz="2500" b="1">
          <a:solidFill>
            <a:schemeClr val="accent1"/>
          </a:solidFill>
          <a:latin typeface="Arial" pitchFamily="34" charset="0"/>
          <a:cs typeface="Arial" pitchFamily="34" charset="0"/>
        </a:defRPr>
      </a:lvl3pPr>
      <a:lvl4pPr algn="l" rtl="0" eaLnBrk="0" fontAlgn="base" hangingPunct="0">
        <a:spcBef>
          <a:spcPct val="0"/>
        </a:spcBef>
        <a:spcAft>
          <a:spcPct val="0"/>
        </a:spcAft>
        <a:defRPr sz="2500" b="1">
          <a:solidFill>
            <a:schemeClr val="accent1"/>
          </a:solidFill>
          <a:latin typeface="Arial" pitchFamily="34" charset="0"/>
          <a:cs typeface="Arial" pitchFamily="34" charset="0"/>
        </a:defRPr>
      </a:lvl4pPr>
      <a:lvl5pPr algn="l" rtl="0" eaLnBrk="0" fontAlgn="base" hangingPunct="0">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defRPr/>
            </a:pPr>
            <a:endParaRPr lang="en-GB" sz="4000" b="0">
              <a:solidFill>
                <a:srgbClr val="000000"/>
              </a:solidFill>
              <a:latin typeface="Times New Roman" pitchFamily="18" charset="0"/>
              <a:cs typeface="+mn-cs"/>
            </a:endParaRPr>
          </a:p>
        </p:txBody>
      </p:sp>
      <p:sp>
        <p:nvSpPr>
          <p:cNvPr id="6758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758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1544383280"/>
      </p:ext>
    </p:extLst>
  </p:cSld>
  <p:clrMap bg1="lt1" tx1="dk1" bg2="lt2" tx2="dk2" accent1="accent1" accent2="accent2" accent3="accent3" accent4="accent4" accent5="accent5" accent6="accent6" hlink="hlink" folHlink="folHlink"/>
  <p:sldLayoutIdLst>
    <p:sldLayoutId id="2147510768" r:id="rId1"/>
    <p:sldLayoutId id="2147510769" r:id="rId2"/>
    <p:sldLayoutId id="2147510770" r:id="rId3"/>
    <p:sldLayoutId id="2147510771" r:id="rId4"/>
    <p:sldLayoutId id="2147510772" r:id="rId5"/>
    <p:sldLayoutId id="2147510773" r:id="rId6"/>
    <p:sldLayoutId id="2147510774" r:id="rId7"/>
    <p:sldLayoutId id="2147510775" r:id="rId8"/>
    <p:sldLayoutId id="2147510776" r:id="rId9"/>
    <p:sldLayoutId id="2147510777" r:id="rId10"/>
    <p:sldLayoutId id="2147510778"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pitchFamily="34" charset="0"/>
          <a:cs typeface="Arial" pitchFamily="34" charset="0"/>
        </a:defRPr>
      </a:lvl2pPr>
      <a:lvl3pPr algn="l" rtl="0" eaLnBrk="0" fontAlgn="base" hangingPunct="0">
        <a:spcBef>
          <a:spcPct val="0"/>
        </a:spcBef>
        <a:spcAft>
          <a:spcPct val="0"/>
        </a:spcAft>
        <a:defRPr sz="2500" b="1">
          <a:solidFill>
            <a:schemeClr val="accent1"/>
          </a:solidFill>
          <a:latin typeface="Arial" pitchFamily="34" charset="0"/>
          <a:cs typeface="Arial" pitchFamily="34" charset="0"/>
        </a:defRPr>
      </a:lvl3pPr>
      <a:lvl4pPr algn="l" rtl="0" eaLnBrk="0" fontAlgn="base" hangingPunct="0">
        <a:spcBef>
          <a:spcPct val="0"/>
        </a:spcBef>
        <a:spcAft>
          <a:spcPct val="0"/>
        </a:spcAft>
        <a:defRPr sz="2500" b="1">
          <a:solidFill>
            <a:schemeClr val="accent1"/>
          </a:solidFill>
          <a:latin typeface="Arial" pitchFamily="34" charset="0"/>
          <a:cs typeface="Arial" pitchFamily="34" charset="0"/>
        </a:defRPr>
      </a:lvl4pPr>
      <a:lvl5pPr algn="l" rtl="0" eaLnBrk="0" fontAlgn="base" hangingPunct="0">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defRPr/>
            </a:pPr>
            <a:endParaRPr lang="en-GB" altLang="fr-FR" sz="4000" b="0">
              <a:solidFill>
                <a:srgbClr val="000000"/>
              </a:solidFill>
              <a:latin typeface="Times New Roman" pitchFamily="18" charset="0"/>
              <a:cs typeface="Arial"/>
            </a:endParaRPr>
          </a:p>
        </p:txBody>
      </p:sp>
      <p:sp>
        <p:nvSpPr>
          <p:cNvPr id="3075" name="Rectangle 3"/>
          <p:cNvSpPr>
            <a:spLocks noGrp="1" noChangeArrowheads="1"/>
          </p:cNvSpPr>
          <p:nvPr>
            <p:ph type="title"/>
          </p:nvPr>
        </p:nvSpPr>
        <p:spPr bwMode="auto">
          <a:xfrm>
            <a:off x="457200" y="762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accent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Cliquez pour modifier le style du titre</a:t>
            </a:r>
          </a:p>
        </p:txBody>
      </p:sp>
      <p:sp>
        <p:nvSpPr>
          <p:cNvPr id="3076" name="Rectangle 4"/>
          <p:cNvSpPr>
            <a:spLocks noGrp="1" noChangeArrowheads="1"/>
          </p:cNvSpPr>
          <p:nvPr>
            <p:ph type="body" idx="1"/>
          </p:nvPr>
        </p:nvSpPr>
        <p:spPr bwMode="auto">
          <a:xfrm>
            <a:off x="457200" y="13716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Tree>
    <p:extLst>
      <p:ext uri="{BB962C8B-B14F-4D97-AF65-F5344CB8AC3E}">
        <p14:creationId xmlns:p14="http://schemas.microsoft.com/office/powerpoint/2010/main" val="506209042"/>
      </p:ext>
    </p:extLst>
  </p:cSld>
  <p:clrMap bg1="lt1" tx1="dk1" bg2="lt2" tx2="dk2" accent1="accent1" accent2="accent2" accent3="accent3" accent4="accent4" accent5="accent5" accent6="accent6" hlink="hlink" folHlink="folHlink"/>
  <p:sldLayoutIdLst>
    <p:sldLayoutId id="2147510780" r:id="rId1"/>
    <p:sldLayoutId id="2147510781" r:id="rId2"/>
    <p:sldLayoutId id="2147510782" r:id="rId3"/>
    <p:sldLayoutId id="2147510783" r:id="rId4"/>
    <p:sldLayoutId id="2147510784" r:id="rId5"/>
    <p:sldLayoutId id="2147510785" r:id="rId6"/>
    <p:sldLayoutId id="2147510786" r:id="rId7"/>
    <p:sldLayoutId id="2147510787" r:id="rId8"/>
    <p:sldLayoutId id="2147510788" r:id="rId9"/>
    <p:sldLayoutId id="2147510789" r:id="rId10"/>
    <p:sldLayoutId id="2147510790" r:id="rId11"/>
    <p:sldLayoutId id="2147510791" r:id="rId12"/>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cs typeface="Arial" charset="0"/>
        </a:defRPr>
      </a:lvl2pPr>
      <a:lvl3pPr algn="l" rtl="0" eaLnBrk="0" fontAlgn="base" hangingPunct="0">
        <a:spcBef>
          <a:spcPct val="0"/>
        </a:spcBef>
        <a:spcAft>
          <a:spcPct val="0"/>
        </a:spcAft>
        <a:defRPr sz="2500" b="1">
          <a:solidFill>
            <a:schemeClr val="accent1"/>
          </a:solidFill>
          <a:latin typeface="Arial" charset="0"/>
          <a:cs typeface="Arial" charset="0"/>
        </a:defRPr>
      </a:lvl3pPr>
      <a:lvl4pPr algn="l" rtl="0" eaLnBrk="0" fontAlgn="base" hangingPunct="0">
        <a:spcBef>
          <a:spcPct val="0"/>
        </a:spcBef>
        <a:spcAft>
          <a:spcPct val="0"/>
        </a:spcAft>
        <a:defRPr sz="2500" b="1">
          <a:solidFill>
            <a:schemeClr val="accent1"/>
          </a:solidFill>
          <a:latin typeface="Arial" charset="0"/>
          <a:cs typeface="Arial" charset="0"/>
        </a:defRPr>
      </a:lvl4pPr>
      <a:lvl5pPr algn="l" rtl="0" eaLnBrk="0" fontAlgn="base" hangingPunct="0">
        <a:spcBef>
          <a:spcPct val="0"/>
        </a:spcBef>
        <a:spcAft>
          <a:spcPct val="0"/>
        </a:spcAft>
        <a:defRPr sz="2500" b="1">
          <a:solidFill>
            <a:schemeClr val="accent1"/>
          </a:solidFill>
          <a:latin typeface="Arial" charset="0"/>
          <a:cs typeface="Arial" charset="0"/>
        </a:defRPr>
      </a:lvl5pPr>
      <a:lvl6pPr marL="457200" algn="l" rtl="0" fontAlgn="base">
        <a:spcBef>
          <a:spcPct val="0"/>
        </a:spcBef>
        <a:spcAft>
          <a:spcPct val="0"/>
        </a:spcAft>
        <a:defRPr sz="2500" b="1">
          <a:solidFill>
            <a:schemeClr val="accent1"/>
          </a:solidFill>
          <a:latin typeface="Arial" charset="0"/>
          <a:cs typeface="Arial" charset="0"/>
        </a:defRPr>
      </a:lvl6pPr>
      <a:lvl7pPr marL="914400" algn="l" rtl="0" fontAlgn="base">
        <a:spcBef>
          <a:spcPct val="0"/>
        </a:spcBef>
        <a:spcAft>
          <a:spcPct val="0"/>
        </a:spcAft>
        <a:defRPr sz="2500" b="1">
          <a:solidFill>
            <a:schemeClr val="accent1"/>
          </a:solidFill>
          <a:latin typeface="Arial" charset="0"/>
          <a:cs typeface="Arial" charset="0"/>
        </a:defRPr>
      </a:lvl7pPr>
      <a:lvl8pPr marL="1371600" algn="l" rtl="0" fontAlgn="base">
        <a:spcBef>
          <a:spcPct val="0"/>
        </a:spcBef>
        <a:spcAft>
          <a:spcPct val="0"/>
        </a:spcAft>
        <a:defRPr sz="2500" b="1">
          <a:solidFill>
            <a:schemeClr val="accent1"/>
          </a:solidFill>
          <a:latin typeface="Arial" charset="0"/>
          <a:cs typeface="Arial" charset="0"/>
        </a:defRPr>
      </a:lvl8pPr>
      <a:lvl9pPr marL="1828800" algn="l" rtl="0" fontAlgn="base">
        <a:spcBef>
          <a:spcPct val="0"/>
        </a:spcBef>
        <a:spcAft>
          <a:spcPct val="0"/>
        </a:spcAft>
        <a:defRPr sz="2500" b="1">
          <a:solidFill>
            <a:schemeClr val="accent1"/>
          </a:solidFill>
          <a:latin typeface="Arial" charset="0"/>
          <a:cs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150000"/>
              </a:lnSpc>
              <a:spcBef>
                <a:spcPct val="0"/>
              </a:spcBef>
              <a:spcAft>
                <a:spcPct val="0"/>
              </a:spcAft>
              <a:defRPr sz="2800" b="1">
                <a:solidFill>
                  <a:schemeClr val="tx1"/>
                </a:solidFill>
                <a:latin typeface="Arial" pitchFamily="34" charset="0"/>
              </a:defRPr>
            </a:lvl6pPr>
            <a:lvl7pPr marL="2971800" indent="-228600" eaLnBrk="0" fontAlgn="base" hangingPunct="0">
              <a:lnSpc>
                <a:spcPct val="150000"/>
              </a:lnSpc>
              <a:spcBef>
                <a:spcPct val="0"/>
              </a:spcBef>
              <a:spcAft>
                <a:spcPct val="0"/>
              </a:spcAft>
              <a:defRPr sz="2800" b="1">
                <a:solidFill>
                  <a:schemeClr val="tx1"/>
                </a:solidFill>
                <a:latin typeface="Arial" pitchFamily="34" charset="0"/>
              </a:defRPr>
            </a:lvl7pPr>
            <a:lvl8pPr marL="3429000" indent="-228600" eaLnBrk="0" fontAlgn="base" hangingPunct="0">
              <a:lnSpc>
                <a:spcPct val="150000"/>
              </a:lnSpc>
              <a:spcBef>
                <a:spcPct val="0"/>
              </a:spcBef>
              <a:spcAft>
                <a:spcPct val="0"/>
              </a:spcAft>
              <a:defRPr sz="2800" b="1">
                <a:solidFill>
                  <a:schemeClr val="tx1"/>
                </a:solidFill>
                <a:latin typeface="Arial" pitchFamily="34" charset="0"/>
              </a:defRPr>
            </a:lvl8pPr>
            <a:lvl9pPr marL="3886200" indent="-228600" eaLnBrk="0" fontAlgn="base" hangingPunct="0">
              <a:lnSpc>
                <a:spcPct val="150000"/>
              </a:lnSpc>
              <a:spcBef>
                <a:spcPct val="0"/>
              </a:spcBef>
              <a:spcAft>
                <a:spcPct val="0"/>
              </a:spcAft>
              <a:defRPr sz="2800" b="1">
                <a:solidFill>
                  <a:schemeClr val="tx1"/>
                </a:solidFill>
                <a:latin typeface="Arial" pitchFamily="34" charset="0"/>
              </a:defRPr>
            </a:lvl9pPr>
          </a:lstStyle>
          <a:p>
            <a:pPr algn="ctr" eaLnBrk="1" hangingPunct="1">
              <a:lnSpc>
                <a:spcPct val="100000"/>
              </a:lnSpc>
              <a:defRPr/>
            </a:pPr>
            <a:endParaRPr lang="en-GB" altLang="fr-FR" sz="4000" b="0">
              <a:solidFill>
                <a:srgbClr val="000000"/>
              </a:solidFill>
              <a:latin typeface="Times New Roman" pitchFamily="18" charset="0"/>
            </a:endParaRPr>
          </a:p>
        </p:txBody>
      </p:sp>
      <p:sp>
        <p:nvSpPr>
          <p:cNvPr id="24579" name="Rectangle 3"/>
          <p:cNvSpPr>
            <a:spLocks noGrp="1" noChangeArrowheads="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Cliquez pour modifier le style du titre</a:t>
            </a:r>
          </a:p>
        </p:txBody>
      </p:sp>
      <p:sp>
        <p:nvSpPr>
          <p:cNvPr id="24580" name="Rectangle 4"/>
          <p:cNvSpPr>
            <a:spLocks noGrp="1" noChangeArrowheads="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Tree>
    <p:extLst>
      <p:ext uri="{BB962C8B-B14F-4D97-AF65-F5344CB8AC3E}">
        <p14:creationId xmlns:p14="http://schemas.microsoft.com/office/powerpoint/2010/main" val="2515626527"/>
      </p:ext>
    </p:extLst>
  </p:cSld>
  <p:clrMap bg1="lt1" tx1="dk1" bg2="lt2" tx2="dk2" accent1="accent1" accent2="accent2" accent3="accent3" accent4="accent4" accent5="accent5" accent6="accent6" hlink="hlink" folHlink="folHlink"/>
  <p:sldLayoutIdLst>
    <p:sldLayoutId id="2147510793" r:id="rId1"/>
    <p:sldLayoutId id="2147510794" r:id="rId2"/>
    <p:sldLayoutId id="2147510795" r:id="rId3"/>
    <p:sldLayoutId id="2147510796" r:id="rId4"/>
    <p:sldLayoutId id="2147510797" r:id="rId5"/>
    <p:sldLayoutId id="2147510798" r:id="rId6"/>
    <p:sldLayoutId id="2147510799" r:id="rId7"/>
    <p:sldLayoutId id="2147510800" r:id="rId8"/>
    <p:sldLayoutId id="2147510801" r:id="rId9"/>
    <p:sldLayoutId id="2147510802" r:id="rId10"/>
    <p:sldLayoutId id="2147510803" r:id="rId11"/>
    <p:sldLayoutId id="2147510804" r:id="rId12"/>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pitchFamily="34" charset="0"/>
          <a:cs typeface="Arial" pitchFamily="34" charset="0"/>
        </a:defRPr>
      </a:lvl2pPr>
      <a:lvl3pPr algn="l" rtl="0" eaLnBrk="0" fontAlgn="base" hangingPunct="0">
        <a:spcBef>
          <a:spcPct val="0"/>
        </a:spcBef>
        <a:spcAft>
          <a:spcPct val="0"/>
        </a:spcAft>
        <a:defRPr sz="2500" b="1">
          <a:solidFill>
            <a:schemeClr val="accent1"/>
          </a:solidFill>
          <a:latin typeface="Arial" pitchFamily="34" charset="0"/>
          <a:cs typeface="Arial" pitchFamily="34" charset="0"/>
        </a:defRPr>
      </a:lvl3pPr>
      <a:lvl4pPr algn="l" rtl="0" eaLnBrk="0" fontAlgn="base" hangingPunct="0">
        <a:spcBef>
          <a:spcPct val="0"/>
        </a:spcBef>
        <a:spcAft>
          <a:spcPct val="0"/>
        </a:spcAft>
        <a:defRPr sz="2500" b="1">
          <a:solidFill>
            <a:schemeClr val="accent1"/>
          </a:solidFill>
          <a:latin typeface="Arial" pitchFamily="34" charset="0"/>
          <a:cs typeface="Arial" pitchFamily="34" charset="0"/>
        </a:defRPr>
      </a:lvl4pPr>
      <a:lvl5pPr algn="l" rtl="0" eaLnBrk="0" fontAlgn="base" hangingPunct="0">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pPr>
            <a:endParaRPr lang="en-GB" sz="4000">
              <a:solidFill>
                <a:srgbClr val="000000"/>
              </a:solidFill>
              <a:latin typeface="Times New Roman" pitchFamily="18" charset="0"/>
              <a:cs typeface="+mn-cs"/>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2536447019"/>
      </p:ext>
    </p:extLst>
  </p:cSld>
  <p:clrMap bg1="lt1" tx1="dk1" bg2="lt2" tx2="dk2" accent1="accent1" accent2="accent2" accent3="accent3" accent4="accent4" accent5="accent5" accent6="accent6" hlink="hlink" folHlink="folHlink"/>
  <p:sldLayoutIdLst>
    <p:sldLayoutId id="2147510806" r:id="rId1"/>
    <p:sldLayoutId id="2147510807" r:id="rId2"/>
    <p:sldLayoutId id="2147510808" r:id="rId3"/>
    <p:sldLayoutId id="2147510809" r:id="rId4"/>
    <p:sldLayoutId id="2147510810" r:id="rId5"/>
    <p:sldLayoutId id="2147510811" r:id="rId6"/>
    <p:sldLayoutId id="2147510812" r:id="rId7"/>
    <p:sldLayoutId id="2147510813" r:id="rId8"/>
    <p:sldLayoutId id="2147510814" r:id="rId9"/>
    <p:sldLayoutId id="2147510815" r:id="rId10"/>
    <p:sldLayoutId id="2147510816" r:id="rId11"/>
    <p:sldLayoutId id="2147510817" r:id="rId12"/>
  </p:sldLayoutIdLst>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fontAlgn="base">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defRPr/>
            </a:pPr>
            <a:endParaRPr lang="en-GB" altLang="fr-FR" sz="4000" b="0">
              <a:solidFill>
                <a:srgbClr val="000000"/>
              </a:solidFill>
              <a:latin typeface="Times New Roman" pitchFamily="18" charset="0"/>
              <a:cs typeface="Arial"/>
            </a:endParaRPr>
          </a:p>
        </p:txBody>
      </p:sp>
      <p:sp>
        <p:nvSpPr>
          <p:cNvPr id="9219" name="Rectangle 3"/>
          <p:cNvSpPr>
            <a:spLocks noGrp="1" noChangeArrowheads="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Cliquez pour modifier le style du titre</a:t>
            </a:r>
          </a:p>
        </p:txBody>
      </p:sp>
      <p:sp>
        <p:nvSpPr>
          <p:cNvPr id="9220" name="Rectangle 4"/>
          <p:cNvSpPr>
            <a:spLocks noGrp="1" noChangeArrowheads="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Tree>
    <p:extLst>
      <p:ext uri="{BB962C8B-B14F-4D97-AF65-F5344CB8AC3E}">
        <p14:creationId xmlns:p14="http://schemas.microsoft.com/office/powerpoint/2010/main" val="4119819629"/>
      </p:ext>
    </p:extLst>
  </p:cSld>
  <p:clrMap bg1="lt1" tx1="dk1" bg2="lt2" tx2="dk2" accent1="accent1" accent2="accent2" accent3="accent3" accent4="accent4" accent5="accent5" accent6="accent6" hlink="hlink" folHlink="folHlink"/>
  <p:sldLayoutIdLst>
    <p:sldLayoutId id="2147510819" r:id="rId1"/>
    <p:sldLayoutId id="2147510820" r:id="rId2"/>
    <p:sldLayoutId id="2147510821" r:id="rId3"/>
    <p:sldLayoutId id="2147510822" r:id="rId4"/>
    <p:sldLayoutId id="2147510823" r:id="rId5"/>
    <p:sldLayoutId id="2147510824" r:id="rId6"/>
    <p:sldLayoutId id="2147510825" r:id="rId7"/>
    <p:sldLayoutId id="2147510826" r:id="rId8"/>
    <p:sldLayoutId id="2147510827" r:id="rId9"/>
    <p:sldLayoutId id="2147510828" r:id="rId10"/>
    <p:sldLayoutId id="2147510829" r:id="rId11"/>
    <p:sldLayoutId id="2147510830" r:id="rId12"/>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cs typeface="Arial" charset="0"/>
        </a:defRPr>
      </a:lvl2pPr>
      <a:lvl3pPr algn="l" rtl="0" eaLnBrk="0" fontAlgn="base" hangingPunct="0">
        <a:spcBef>
          <a:spcPct val="0"/>
        </a:spcBef>
        <a:spcAft>
          <a:spcPct val="0"/>
        </a:spcAft>
        <a:defRPr sz="2500" b="1">
          <a:solidFill>
            <a:schemeClr val="accent1"/>
          </a:solidFill>
          <a:latin typeface="Arial" charset="0"/>
          <a:cs typeface="Arial" charset="0"/>
        </a:defRPr>
      </a:lvl3pPr>
      <a:lvl4pPr algn="l" rtl="0" eaLnBrk="0" fontAlgn="base" hangingPunct="0">
        <a:spcBef>
          <a:spcPct val="0"/>
        </a:spcBef>
        <a:spcAft>
          <a:spcPct val="0"/>
        </a:spcAft>
        <a:defRPr sz="2500" b="1">
          <a:solidFill>
            <a:schemeClr val="accent1"/>
          </a:solidFill>
          <a:latin typeface="Arial" charset="0"/>
          <a:cs typeface="Arial" charset="0"/>
        </a:defRPr>
      </a:lvl4pPr>
      <a:lvl5pPr algn="l" rtl="0" eaLnBrk="0" fontAlgn="base" hangingPunct="0">
        <a:spcBef>
          <a:spcPct val="0"/>
        </a:spcBef>
        <a:spcAft>
          <a:spcPct val="0"/>
        </a:spcAft>
        <a:defRPr sz="2500" b="1">
          <a:solidFill>
            <a:schemeClr val="accent1"/>
          </a:solidFill>
          <a:latin typeface="Arial" charset="0"/>
          <a:cs typeface="Arial" charset="0"/>
        </a:defRPr>
      </a:lvl5pPr>
      <a:lvl6pPr marL="457200" algn="l" rtl="0" fontAlgn="base">
        <a:spcBef>
          <a:spcPct val="0"/>
        </a:spcBef>
        <a:spcAft>
          <a:spcPct val="0"/>
        </a:spcAft>
        <a:defRPr sz="2500" b="1">
          <a:solidFill>
            <a:schemeClr val="accent1"/>
          </a:solidFill>
          <a:latin typeface="Arial" charset="0"/>
          <a:cs typeface="Arial" charset="0"/>
        </a:defRPr>
      </a:lvl6pPr>
      <a:lvl7pPr marL="914400" algn="l" rtl="0" fontAlgn="base">
        <a:spcBef>
          <a:spcPct val="0"/>
        </a:spcBef>
        <a:spcAft>
          <a:spcPct val="0"/>
        </a:spcAft>
        <a:defRPr sz="2500" b="1">
          <a:solidFill>
            <a:schemeClr val="accent1"/>
          </a:solidFill>
          <a:latin typeface="Arial" charset="0"/>
          <a:cs typeface="Arial" charset="0"/>
        </a:defRPr>
      </a:lvl7pPr>
      <a:lvl8pPr marL="1371600" algn="l" rtl="0" fontAlgn="base">
        <a:spcBef>
          <a:spcPct val="0"/>
        </a:spcBef>
        <a:spcAft>
          <a:spcPct val="0"/>
        </a:spcAft>
        <a:defRPr sz="2500" b="1">
          <a:solidFill>
            <a:schemeClr val="accent1"/>
          </a:solidFill>
          <a:latin typeface="Arial" charset="0"/>
          <a:cs typeface="Arial" charset="0"/>
        </a:defRPr>
      </a:lvl8pPr>
      <a:lvl9pPr marL="1828800" algn="l" rtl="0" fontAlgn="base">
        <a:spcBef>
          <a:spcPct val="0"/>
        </a:spcBef>
        <a:spcAft>
          <a:spcPct val="0"/>
        </a:spcAft>
        <a:defRPr sz="2500" b="1">
          <a:solidFill>
            <a:schemeClr val="accent1"/>
          </a:solidFill>
          <a:latin typeface="Arial" charset="0"/>
          <a:cs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150000"/>
              </a:lnSpc>
              <a:spcBef>
                <a:spcPct val="0"/>
              </a:spcBef>
              <a:spcAft>
                <a:spcPct val="0"/>
              </a:spcAft>
              <a:defRPr sz="2800" b="1">
                <a:solidFill>
                  <a:schemeClr val="tx1"/>
                </a:solidFill>
                <a:latin typeface="Arial" pitchFamily="34" charset="0"/>
              </a:defRPr>
            </a:lvl6pPr>
            <a:lvl7pPr marL="2971800" indent="-228600" eaLnBrk="0" fontAlgn="base" hangingPunct="0">
              <a:lnSpc>
                <a:spcPct val="150000"/>
              </a:lnSpc>
              <a:spcBef>
                <a:spcPct val="0"/>
              </a:spcBef>
              <a:spcAft>
                <a:spcPct val="0"/>
              </a:spcAft>
              <a:defRPr sz="2800" b="1">
                <a:solidFill>
                  <a:schemeClr val="tx1"/>
                </a:solidFill>
                <a:latin typeface="Arial" pitchFamily="34" charset="0"/>
              </a:defRPr>
            </a:lvl7pPr>
            <a:lvl8pPr marL="3429000" indent="-228600" eaLnBrk="0" fontAlgn="base" hangingPunct="0">
              <a:lnSpc>
                <a:spcPct val="150000"/>
              </a:lnSpc>
              <a:spcBef>
                <a:spcPct val="0"/>
              </a:spcBef>
              <a:spcAft>
                <a:spcPct val="0"/>
              </a:spcAft>
              <a:defRPr sz="2800" b="1">
                <a:solidFill>
                  <a:schemeClr val="tx1"/>
                </a:solidFill>
                <a:latin typeface="Arial" pitchFamily="34" charset="0"/>
              </a:defRPr>
            </a:lvl8pPr>
            <a:lvl9pPr marL="3886200" indent="-228600" eaLnBrk="0" fontAlgn="base" hangingPunct="0">
              <a:lnSpc>
                <a:spcPct val="150000"/>
              </a:lnSpc>
              <a:spcBef>
                <a:spcPct val="0"/>
              </a:spcBef>
              <a:spcAft>
                <a:spcPct val="0"/>
              </a:spcAft>
              <a:defRPr sz="2800" b="1">
                <a:solidFill>
                  <a:schemeClr val="tx1"/>
                </a:solidFill>
                <a:latin typeface="Arial" pitchFamily="34" charset="0"/>
              </a:defRPr>
            </a:lvl9pPr>
          </a:lstStyle>
          <a:p>
            <a:pPr algn="ctr" eaLnBrk="1" hangingPunct="1">
              <a:defRPr/>
            </a:pPr>
            <a:endParaRPr lang="en-GB" altLang="fr-FR" sz="4000" b="0">
              <a:solidFill>
                <a:srgbClr val="000000"/>
              </a:solidFill>
              <a:latin typeface="Times New Roman" pitchFamily="18" charset="0"/>
              <a:cs typeface="Arial"/>
            </a:endParaRPr>
          </a:p>
        </p:txBody>
      </p:sp>
      <p:sp>
        <p:nvSpPr>
          <p:cNvPr id="23555" name="Rectangle 3"/>
          <p:cNvSpPr>
            <a:spLocks noGrp="1" noChangeArrowheads="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Cliquez pour modifier le style du titre</a:t>
            </a:r>
          </a:p>
        </p:txBody>
      </p:sp>
      <p:sp>
        <p:nvSpPr>
          <p:cNvPr id="23556" name="Rectangle 4"/>
          <p:cNvSpPr>
            <a:spLocks noGrp="1" noChangeArrowheads="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Tree>
    <p:extLst>
      <p:ext uri="{BB962C8B-B14F-4D97-AF65-F5344CB8AC3E}">
        <p14:creationId xmlns:p14="http://schemas.microsoft.com/office/powerpoint/2010/main" val="770101181"/>
      </p:ext>
    </p:extLst>
  </p:cSld>
  <p:clrMap bg1="lt1" tx1="dk1" bg2="lt2" tx2="dk2" accent1="accent1" accent2="accent2" accent3="accent3" accent4="accent4" accent5="accent5" accent6="accent6" hlink="hlink" folHlink="folHlink"/>
  <p:sldLayoutIdLst>
    <p:sldLayoutId id="2147510832" r:id="rId1"/>
    <p:sldLayoutId id="2147510833" r:id="rId2"/>
    <p:sldLayoutId id="2147510834" r:id="rId3"/>
    <p:sldLayoutId id="2147510835" r:id="rId4"/>
    <p:sldLayoutId id="2147510836" r:id="rId5"/>
    <p:sldLayoutId id="2147510837" r:id="rId6"/>
    <p:sldLayoutId id="2147510838" r:id="rId7"/>
    <p:sldLayoutId id="2147510839" r:id="rId8"/>
    <p:sldLayoutId id="2147510840" r:id="rId9"/>
    <p:sldLayoutId id="2147510841" r:id="rId10"/>
    <p:sldLayoutId id="2147510842" r:id="rId11"/>
    <p:sldLayoutId id="2147510843" r:id="rId12"/>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pitchFamily="34" charset="0"/>
          <a:cs typeface="Arial" pitchFamily="34" charset="0"/>
        </a:defRPr>
      </a:lvl2pPr>
      <a:lvl3pPr algn="l" rtl="0" eaLnBrk="0" fontAlgn="base" hangingPunct="0">
        <a:spcBef>
          <a:spcPct val="0"/>
        </a:spcBef>
        <a:spcAft>
          <a:spcPct val="0"/>
        </a:spcAft>
        <a:defRPr sz="2500" b="1">
          <a:solidFill>
            <a:schemeClr val="accent1"/>
          </a:solidFill>
          <a:latin typeface="Arial" pitchFamily="34" charset="0"/>
          <a:cs typeface="Arial" pitchFamily="34" charset="0"/>
        </a:defRPr>
      </a:lvl3pPr>
      <a:lvl4pPr algn="l" rtl="0" eaLnBrk="0" fontAlgn="base" hangingPunct="0">
        <a:spcBef>
          <a:spcPct val="0"/>
        </a:spcBef>
        <a:spcAft>
          <a:spcPct val="0"/>
        </a:spcAft>
        <a:defRPr sz="2500" b="1">
          <a:solidFill>
            <a:schemeClr val="accent1"/>
          </a:solidFill>
          <a:latin typeface="Arial" pitchFamily="34" charset="0"/>
          <a:cs typeface="Arial" pitchFamily="34" charset="0"/>
        </a:defRPr>
      </a:lvl4pPr>
      <a:lvl5pPr algn="l" rtl="0" eaLnBrk="0" fontAlgn="base" hangingPunct="0">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pPr>
            <a:endParaRPr lang="en-GB" sz="4000" b="0">
              <a:solidFill>
                <a:srgbClr val="000000"/>
              </a:solidFill>
              <a:latin typeface="Times New Roman" pitchFamily="18" charset="0"/>
              <a:cs typeface="+mn-cs"/>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338792082"/>
      </p:ext>
    </p:extLst>
  </p:cSld>
  <p:clrMap bg1="lt1" tx1="dk1" bg2="lt2" tx2="dk2" accent1="accent1" accent2="accent2" accent3="accent3" accent4="accent4" accent5="accent5" accent6="accent6" hlink="hlink" folHlink="folHlink"/>
  <p:sldLayoutIdLst>
    <p:sldLayoutId id="2147510845" r:id="rId1"/>
    <p:sldLayoutId id="2147510846" r:id="rId2"/>
    <p:sldLayoutId id="2147510847" r:id="rId3"/>
    <p:sldLayoutId id="2147510848" r:id="rId4"/>
    <p:sldLayoutId id="2147510849" r:id="rId5"/>
    <p:sldLayoutId id="2147510850" r:id="rId6"/>
    <p:sldLayoutId id="2147510851" r:id="rId7"/>
    <p:sldLayoutId id="2147510852" r:id="rId8"/>
    <p:sldLayoutId id="2147510853" r:id="rId9"/>
    <p:sldLayoutId id="2147510854" r:id="rId10"/>
    <p:sldLayoutId id="2147510855" r:id="rId11"/>
  </p:sldLayoutIdLst>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fontAlgn="base">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defRPr/>
            </a:pPr>
            <a:endParaRPr lang="en-GB" sz="4000" b="0">
              <a:latin typeface="Times New Roman" pitchFamily="18" charset="0"/>
              <a:cs typeface="+mn-cs"/>
            </a:endParaRPr>
          </a:p>
        </p:txBody>
      </p:sp>
      <p:sp>
        <p:nvSpPr>
          <p:cNvPr id="4099"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4100"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cSld>
  <p:clrMap bg1="lt1" tx1="dk1" bg2="lt2" tx2="dk2" accent1="accent1" accent2="accent2" accent3="accent3" accent4="accent4" accent5="accent5" accent6="accent6" hlink="hlink" folHlink="folHlink"/>
  <p:sldLayoutIdLst>
    <p:sldLayoutId id="2147508374" r:id="rId1"/>
    <p:sldLayoutId id="2147507450" r:id="rId2"/>
    <p:sldLayoutId id="2147507451" r:id="rId3"/>
    <p:sldLayoutId id="2147507452" r:id="rId4"/>
    <p:sldLayoutId id="2147507453" r:id="rId5"/>
    <p:sldLayoutId id="2147507454" r:id="rId6"/>
    <p:sldLayoutId id="2147507455" r:id="rId7"/>
    <p:sldLayoutId id="2147507456" r:id="rId8"/>
    <p:sldLayoutId id="2147507457" r:id="rId9"/>
    <p:sldLayoutId id="2147507458" r:id="rId10"/>
    <p:sldLayoutId id="2147507459" r:id="rId11"/>
    <p:sldLayoutId id="2147507460" r:id="rId12"/>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cs typeface="Arial" charset="0"/>
        </a:defRPr>
      </a:lvl2pPr>
      <a:lvl3pPr algn="l" rtl="0" eaLnBrk="0" fontAlgn="base" hangingPunct="0">
        <a:spcBef>
          <a:spcPct val="0"/>
        </a:spcBef>
        <a:spcAft>
          <a:spcPct val="0"/>
        </a:spcAft>
        <a:defRPr sz="2500" b="1">
          <a:solidFill>
            <a:schemeClr val="accent1"/>
          </a:solidFill>
          <a:latin typeface="Arial" charset="0"/>
          <a:cs typeface="Arial" charset="0"/>
        </a:defRPr>
      </a:lvl3pPr>
      <a:lvl4pPr algn="l" rtl="0" eaLnBrk="0" fontAlgn="base" hangingPunct="0">
        <a:spcBef>
          <a:spcPct val="0"/>
        </a:spcBef>
        <a:spcAft>
          <a:spcPct val="0"/>
        </a:spcAft>
        <a:defRPr sz="2500" b="1">
          <a:solidFill>
            <a:schemeClr val="accent1"/>
          </a:solidFill>
          <a:latin typeface="Arial" charset="0"/>
          <a:cs typeface="Arial" charset="0"/>
        </a:defRPr>
      </a:lvl4pPr>
      <a:lvl5pPr algn="l" rtl="0" eaLnBrk="0" fontAlgn="base" hangingPunct="0">
        <a:spcBef>
          <a:spcPct val="0"/>
        </a:spcBef>
        <a:spcAft>
          <a:spcPct val="0"/>
        </a:spcAft>
        <a:defRPr sz="2500" b="1">
          <a:solidFill>
            <a:schemeClr val="accent1"/>
          </a:solidFill>
          <a:latin typeface="Arial" charset="0"/>
          <a:cs typeface="Arial" charset="0"/>
        </a:defRPr>
      </a:lvl5pPr>
      <a:lvl6pPr marL="457200" algn="l" rtl="0" fontAlgn="base">
        <a:spcBef>
          <a:spcPct val="0"/>
        </a:spcBef>
        <a:spcAft>
          <a:spcPct val="0"/>
        </a:spcAft>
        <a:defRPr sz="2500" b="1">
          <a:solidFill>
            <a:schemeClr val="accent1"/>
          </a:solidFill>
          <a:latin typeface="Arial" charset="0"/>
          <a:cs typeface="Arial" charset="0"/>
        </a:defRPr>
      </a:lvl6pPr>
      <a:lvl7pPr marL="914400" algn="l" rtl="0" fontAlgn="base">
        <a:spcBef>
          <a:spcPct val="0"/>
        </a:spcBef>
        <a:spcAft>
          <a:spcPct val="0"/>
        </a:spcAft>
        <a:defRPr sz="2500" b="1">
          <a:solidFill>
            <a:schemeClr val="accent1"/>
          </a:solidFill>
          <a:latin typeface="Arial" charset="0"/>
          <a:cs typeface="Arial" charset="0"/>
        </a:defRPr>
      </a:lvl7pPr>
      <a:lvl8pPr marL="1371600" algn="l" rtl="0" fontAlgn="base">
        <a:spcBef>
          <a:spcPct val="0"/>
        </a:spcBef>
        <a:spcAft>
          <a:spcPct val="0"/>
        </a:spcAft>
        <a:defRPr sz="2500" b="1">
          <a:solidFill>
            <a:schemeClr val="accent1"/>
          </a:solidFill>
          <a:latin typeface="Arial" charset="0"/>
          <a:cs typeface="Arial" charset="0"/>
        </a:defRPr>
      </a:lvl8pPr>
      <a:lvl9pPr marL="1828800" algn="l" rtl="0" fontAlgn="base">
        <a:spcBef>
          <a:spcPct val="0"/>
        </a:spcBef>
        <a:spcAft>
          <a:spcPct val="0"/>
        </a:spcAft>
        <a:defRPr sz="2500" b="1">
          <a:solidFill>
            <a:schemeClr val="accent1"/>
          </a:solidFill>
          <a:latin typeface="Arial" charset="0"/>
          <a:cs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defRPr/>
            </a:pPr>
            <a:endParaRPr lang="en-GB" sz="4000" b="0">
              <a:solidFill>
                <a:srgbClr val="000000"/>
              </a:solidFill>
              <a:latin typeface="Times New Roman" pitchFamily="18" charset="0"/>
              <a:cs typeface="Arial"/>
            </a:endParaRPr>
          </a:p>
        </p:txBody>
      </p:sp>
      <p:sp>
        <p:nvSpPr>
          <p:cNvPr id="14339"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4340"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3859045591"/>
      </p:ext>
    </p:extLst>
  </p:cSld>
  <p:clrMap bg1="lt1" tx1="dk1" bg2="lt2" tx2="dk2" accent1="accent1" accent2="accent2" accent3="accent3" accent4="accent4" accent5="accent5" accent6="accent6" hlink="hlink" folHlink="folHlink"/>
  <p:sldLayoutIdLst>
    <p:sldLayoutId id="2147510857" r:id="rId1"/>
    <p:sldLayoutId id="2147510858" r:id="rId2"/>
    <p:sldLayoutId id="2147510859" r:id="rId3"/>
    <p:sldLayoutId id="2147510860" r:id="rId4"/>
    <p:sldLayoutId id="2147510861" r:id="rId5"/>
    <p:sldLayoutId id="2147510862" r:id="rId6"/>
    <p:sldLayoutId id="2147510863" r:id="rId7"/>
    <p:sldLayoutId id="2147510864" r:id="rId8"/>
    <p:sldLayoutId id="2147510865" r:id="rId9"/>
    <p:sldLayoutId id="2147510866" r:id="rId10"/>
    <p:sldLayoutId id="2147510867" r:id="rId11"/>
  </p:sldLayoutIdLst>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cs typeface="Arial" charset="0"/>
        </a:defRPr>
      </a:lvl2pPr>
      <a:lvl3pPr algn="l" rtl="0" eaLnBrk="0" fontAlgn="base" hangingPunct="0">
        <a:spcBef>
          <a:spcPct val="0"/>
        </a:spcBef>
        <a:spcAft>
          <a:spcPct val="0"/>
        </a:spcAft>
        <a:defRPr sz="2500" b="1">
          <a:solidFill>
            <a:schemeClr val="accent1"/>
          </a:solidFill>
          <a:latin typeface="Arial" charset="0"/>
          <a:cs typeface="Arial" charset="0"/>
        </a:defRPr>
      </a:lvl3pPr>
      <a:lvl4pPr algn="l" rtl="0" eaLnBrk="0" fontAlgn="base" hangingPunct="0">
        <a:spcBef>
          <a:spcPct val="0"/>
        </a:spcBef>
        <a:spcAft>
          <a:spcPct val="0"/>
        </a:spcAft>
        <a:defRPr sz="2500" b="1">
          <a:solidFill>
            <a:schemeClr val="accent1"/>
          </a:solidFill>
          <a:latin typeface="Arial" charset="0"/>
          <a:cs typeface="Arial" charset="0"/>
        </a:defRPr>
      </a:lvl4pPr>
      <a:lvl5pPr algn="l" rtl="0" eaLnBrk="0" fontAlgn="base" hangingPunct="0">
        <a:spcBef>
          <a:spcPct val="0"/>
        </a:spcBef>
        <a:spcAft>
          <a:spcPct val="0"/>
        </a:spcAft>
        <a:defRPr sz="2500" b="1">
          <a:solidFill>
            <a:schemeClr val="accent1"/>
          </a:solidFill>
          <a:latin typeface="Arial" charset="0"/>
          <a:cs typeface="Arial" charset="0"/>
        </a:defRPr>
      </a:lvl5pPr>
      <a:lvl6pPr marL="457200" algn="l" rtl="0" fontAlgn="base">
        <a:spcBef>
          <a:spcPct val="0"/>
        </a:spcBef>
        <a:spcAft>
          <a:spcPct val="0"/>
        </a:spcAft>
        <a:defRPr sz="2500" b="1">
          <a:solidFill>
            <a:schemeClr val="accent1"/>
          </a:solidFill>
          <a:latin typeface="Arial" charset="0"/>
          <a:cs typeface="Arial" charset="0"/>
        </a:defRPr>
      </a:lvl6pPr>
      <a:lvl7pPr marL="914400" algn="l" rtl="0" fontAlgn="base">
        <a:spcBef>
          <a:spcPct val="0"/>
        </a:spcBef>
        <a:spcAft>
          <a:spcPct val="0"/>
        </a:spcAft>
        <a:defRPr sz="2500" b="1">
          <a:solidFill>
            <a:schemeClr val="accent1"/>
          </a:solidFill>
          <a:latin typeface="Arial" charset="0"/>
          <a:cs typeface="Arial" charset="0"/>
        </a:defRPr>
      </a:lvl7pPr>
      <a:lvl8pPr marL="1371600" algn="l" rtl="0" fontAlgn="base">
        <a:spcBef>
          <a:spcPct val="0"/>
        </a:spcBef>
        <a:spcAft>
          <a:spcPct val="0"/>
        </a:spcAft>
        <a:defRPr sz="2500" b="1">
          <a:solidFill>
            <a:schemeClr val="accent1"/>
          </a:solidFill>
          <a:latin typeface="Arial" charset="0"/>
          <a:cs typeface="Arial" charset="0"/>
        </a:defRPr>
      </a:lvl8pPr>
      <a:lvl9pPr marL="1828800" algn="l" rtl="0" fontAlgn="base">
        <a:spcBef>
          <a:spcPct val="0"/>
        </a:spcBef>
        <a:spcAft>
          <a:spcPct val="0"/>
        </a:spcAft>
        <a:defRPr sz="2500" b="1">
          <a:solidFill>
            <a:schemeClr val="accent1"/>
          </a:solidFill>
          <a:latin typeface="Arial" charset="0"/>
          <a:cs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p>
            <a:pPr algn="ctr">
              <a:lnSpc>
                <a:spcPct val="150000"/>
              </a:lnSpc>
            </a:pPr>
            <a:endParaRPr lang="en-GB" sz="4000">
              <a:solidFill>
                <a:srgbClr val="000000"/>
              </a:solidFill>
              <a:latin typeface="Times New Roman" pitchFamily="18" charset="0"/>
              <a:cs typeface="Arial"/>
            </a:endParaRPr>
          </a:p>
        </p:txBody>
      </p:sp>
      <p:sp>
        <p:nvSpPr>
          <p:cNvPr id="26627" name="Rectangle 3"/>
          <p:cNvSpPr>
            <a:spLocks noGrp="1" noChangeArrowheads="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26628" name="Rectangle 4"/>
          <p:cNvSpPr>
            <a:spLocks noGrp="1" noChangeArrowheads="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1295044213"/>
      </p:ext>
    </p:extLst>
  </p:cSld>
  <p:clrMap bg1="lt1" tx1="dk1" bg2="lt2" tx2="dk2" accent1="accent1" accent2="accent2" accent3="accent3" accent4="accent4" accent5="accent5" accent6="accent6" hlink="hlink" folHlink="folHlink"/>
  <p:sldLayoutIdLst>
    <p:sldLayoutId id="2147510869" r:id="rId1"/>
    <p:sldLayoutId id="2147510870" r:id="rId2"/>
    <p:sldLayoutId id="2147510871" r:id="rId3"/>
    <p:sldLayoutId id="2147510872" r:id="rId4"/>
    <p:sldLayoutId id="2147510873" r:id="rId5"/>
    <p:sldLayoutId id="2147510874" r:id="rId6"/>
    <p:sldLayoutId id="2147510875" r:id="rId7"/>
    <p:sldLayoutId id="2147510876" r:id="rId8"/>
    <p:sldLayoutId id="2147510877" r:id="rId9"/>
    <p:sldLayoutId id="2147510878" r:id="rId10"/>
    <p:sldLayoutId id="2147510879" r:id="rId11"/>
  </p:sldLayoutIdLst>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cs typeface="Arial" charset="0"/>
        </a:defRPr>
      </a:lvl2pPr>
      <a:lvl3pPr algn="l" rtl="0" eaLnBrk="0" fontAlgn="base" hangingPunct="0">
        <a:spcBef>
          <a:spcPct val="0"/>
        </a:spcBef>
        <a:spcAft>
          <a:spcPct val="0"/>
        </a:spcAft>
        <a:defRPr sz="2500" b="1">
          <a:solidFill>
            <a:schemeClr val="accent1"/>
          </a:solidFill>
          <a:latin typeface="Arial" charset="0"/>
          <a:cs typeface="Arial" charset="0"/>
        </a:defRPr>
      </a:lvl3pPr>
      <a:lvl4pPr algn="l" rtl="0" eaLnBrk="0" fontAlgn="base" hangingPunct="0">
        <a:spcBef>
          <a:spcPct val="0"/>
        </a:spcBef>
        <a:spcAft>
          <a:spcPct val="0"/>
        </a:spcAft>
        <a:defRPr sz="2500" b="1">
          <a:solidFill>
            <a:schemeClr val="accent1"/>
          </a:solidFill>
          <a:latin typeface="Arial" charset="0"/>
          <a:cs typeface="Arial" charset="0"/>
        </a:defRPr>
      </a:lvl4pPr>
      <a:lvl5pPr algn="l" rtl="0" eaLnBrk="0" fontAlgn="base" hangingPunct="0">
        <a:spcBef>
          <a:spcPct val="0"/>
        </a:spcBef>
        <a:spcAft>
          <a:spcPct val="0"/>
        </a:spcAft>
        <a:defRPr sz="2500" b="1">
          <a:solidFill>
            <a:schemeClr val="accent1"/>
          </a:solidFill>
          <a:latin typeface="Arial" charset="0"/>
          <a:cs typeface="Arial" charset="0"/>
        </a:defRPr>
      </a:lvl5pPr>
      <a:lvl6pPr marL="457200" algn="l" rtl="0" fontAlgn="base">
        <a:spcBef>
          <a:spcPct val="0"/>
        </a:spcBef>
        <a:spcAft>
          <a:spcPct val="0"/>
        </a:spcAft>
        <a:defRPr sz="2500" b="1">
          <a:solidFill>
            <a:schemeClr val="accent1"/>
          </a:solidFill>
          <a:latin typeface="Arial" charset="0"/>
          <a:cs typeface="Arial" charset="0"/>
        </a:defRPr>
      </a:lvl6pPr>
      <a:lvl7pPr marL="914400" algn="l" rtl="0" fontAlgn="base">
        <a:spcBef>
          <a:spcPct val="0"/>
        </a:spcBef>
        <a:spcAft>
          <a:spcPct val="0"/>
        </a:spcAft>
        <a:defRPr sz="2500" b="1">
          <a:solidFill>
            <a:schemeClr val="accent1"/>
          </a:solidFill>
          <a:latin typeface="Arial" charset="0"/>
          <a:cs typeface="Arial" charset="0"/>
        </a:defRPr>
      </a:lvl7pPr>
      <a:lvl8pPr marL="1371600" algn="l" rtl="0" fontAlgn="base">
        <a:spcBef>
          <a:spcPct val="0"/>
        </a:spcBef>
        <a:spcAft>
          <a:spcPct val="0"/>
        </a:spcAft>
        <a:defRPr sz="2500" b="1">
          <a:solidFill>
            <a:schemeClr val="accent1"/>
          </a:solidFill>
          <a:latin typeface="Arial" charset="0"/>
          <a:cs typeface="Arial" charset="0"/>
        </a:defRPr>
      </a:lvl8pPr>
      <a:lvl9pPr marL="1828800" algn="l" rtl="0" fontAlgn="base">
        <a:spcBef>
          <a:spcPct val="0"/>
        </a:spcBef>
        <a:spcAft>
          <a:spcPct val="0"/>
        </a:spcAft>
        <a:defRPr sz="2500" b="1">
          <a:solidFill>
            <a:schemeClr val="accent1"/>
          </a:solidFill>
          <a:latin typeface="Arial" charset="0"/>
          <a:cs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defRPr/>
            </a:pPr>
            <a:endParaRPr lang="en-GB" sz="4000" b="0">
              <a:solidFill>
                <a:srgbClr val="000000"/>
              </a:solidFill>
              <a:latin typeface="Times New Roman" pitchFamily="18" charset="0"/>
              <a:cs typeface="+mn-cs"/>
            </a:endParaRPr>
          </a:p>
        </p:txBody>
      </p:sp>
      <p:sp>
        <p:nvSpPr>
          <p:cNvPr id="102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2229293662"/>
      </p:ext>
    </p:extLst>
  </p:cSld>
  <p:clrMap bg1="lt1" tx1="dk1" bg2="lt2" tx2="dk2" accent1="accent1" accent2="accent2" accent3="accent3" accent4="accent4" accent5="accent5" accent6="accent6" hlink="hlink" folHlink="folHlink"/>
  <p:sldLayoutIdLst>
    <p:sldLayoutId id="2147510881" r:id="rId1"/>
    <p:sldLayoutId id="2147510882" r:id="rId2"/>
    <p:sldLayoutId id="2147510883" r:id="rId3"/>
    <p:sldLayoutId id="2147510884" r:id="rId4"/>
    <p:sldLayoutId id="2147510885" r:id="rId5"/>
    <p:sldLayoutId id="2147510886" r:id="rId6"/>
    <p:sldLayoutId id="2147510887" r:id="rId7"/>
    <p:sldLayoutId id="2147510888" r:id="rId8"/>
    <p:sldLayoutId id="2147510889" r:id="rId9"/>
    <p:sldLayoutId id="2147510890" r:id="rId10"/>
    <p:sldLayoutId id="2147510891"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defRPr>
      </a:lvl2pPr>
      <a:lvl3pPr algn="l" rtl="0" eaLnBrk="0" fontAlgn="base" hangingPunct="0">
        <a:spcBef>
          <a:spcPct val="0"/>
        </a:spcBef>
        <a:spcAft>
          <a:spcPct val="0"/>
        </a:spcAft>
        <a:defRPr sz="2500" b="1">
          <a:solidFill>
            <a:schemeClr val="accent1"/>
          </a:solidFill>
          <a:latin typeface="Arial" charset="0"/>
        </a:defRPr>
      </a:lvl3pPr>
      <a:lvl4pPr algn="l" rtl="0" eaLnBrk="0" fontAlgn="base" hangingPunct="0">
        <a:spcBef>
          <a:spcPct val="0"/>
        </a:spcBef>
        <a:spcAft>
          <a:spcPct val="0"/>
        </a:spcAft>
        <a:defRPr sz="2500" b="1">
          <a:solidFill>
            <a:schemeClr val="accent1"/>
          </a:solidFill>
          <a:latin typeface="Arial" charset="0"/>
        </a:defRPr>
      </a:lvl4pPr>
      <a:lvl5pPr algn="l" rtl="0" eaLnBrk="0" fontAlgn="base" hangingPunct="0">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16962"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defRPr/>
            </a:pPr>
            <a:endParaRPr lang="en-GB" sz="4000" b="0">
              <a:solidFill>
                <a:srgbClr val="000000"/>
              </a:solidFill>
              <a:latin typeface="Times New Roman" pitchFamily="18" charset="0"/>
              <a:cs typeface="Arial"/>
            </a:endParaRPr>
          </a:p>
        </p:txBody>
      </p:sp>
      <p:sp>
        <p:nvSpPr>
          <p:cNvPr id="10243"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44"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1781375972"/>
      </p:ext>
    </p:extLst>
  </p:cSld>
  <p:clrMap bg1="lt1" tx1="dk1" bg2="lt2" tx2="dk2" accent1="accent1" accent2="accent2" accent3="accent3" accent4="accent4" accent5="accent5" accent6="accent6" hlink="hlink" folHlink="folHlink"/>
  <p:sldLayoutIdLst>
    <p:sldLayoutId id="2147510905" r:id="rId1"/>
    <p:sldLayoutId id="2147510906" r:id="rId2"/>
    <p:sldLayoutId id="2147510907" r:id="rId3"/>
    <p:sldLayoutId id="2147510908" r:id="rId4"/>
    <p:sldLayoutId id="2147510909" r:id="rId5"/>
    <p:sldLayoutId id="2147510910" r:id="rId6"/>
    <p:sldLayoutId id="2147510911" r:id="rId7"/>
    <p:sldLayoutId id="2147510912" r:id="rId8"/>
    <p:sldLayoutId id="2147510913" r:id="rId9"/>
    <p:sldLayoutId id="2147510914" r:id="rId10"/>
    <p:sldLayoutId id="2147510915" r:id="rId11"/>
    <p:sldLayoutId id="2147510916" r:id="rId12"/>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pitchFamily="34" charset="0"/>
          <a:cs typeface="Arial" pitchFamily="34" charset="0"/>
        </a:defRPr>
      </a:lvl2pPr>
      <a:lvl3pPr algn="l" rtl="0" eaLnBrk="0" fontAlgn="base" hangingPunct="0">
        <a:spcBef>
          <a:spcPct val="0"/>
        </a:spcBef>
        <a:spcAft>
          <a:spcPct val="0"/>
        </a:spcAft>
        <a:defRPr sz="2500" b="1">
          <a:solidFill>
            <a:schemeClr val="accent1"/>
          </a:solidFill>
          <a:latin typeface="Arial" pitchFamily="34" charset="0"/>
          <a:cs typeface="Arial" pitchFamily="34" charset="0"/>
        </a:defRPr>
      </a:lvl3pPr>
      <a:lvl4pPr algn="l" rtl="0" eaLnBrk="0" fontAlgn="base" hangingPunct="0">
        <a:spcBef>
          <a:spcPct val="0"/>
        </a:spcBef>
        <a:spcAft>
          <a:spcPct val="0"/>
        </a:spcAft>
        <a:defRPr sz="2500" b="1">
          <a:solidFill>
            <a:schemeClr val="accent1"/>
          </a:solidFill>
          <a:latin typeface="Arial" pitchFamily="34" charset="0"/>
          <a:cs typeface="Arial" pitchFamily="34" charset="0"/>
        </a:defRPr>
      </a:lvl4pPr>
      <a:lvl5pPr algn="l" rtl="0" eaLnBrk="0" fontAlgn="base" hangingPunct="0">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16962"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pPr>
            <a:endParaRPr lang="en-GB" sz="4000">
              <a:solidFill>
                <a:srgbClr val="000000"/>
              </a:solidFill>
              <a:latin typeface="Times New Roman" pitchFamily="18" charset="0"/>
              <a:cs typeface="Arial"/>
            </a:endParaRPr>
          </a:p>
        </p:txBody>
      </p:sp>
      <p:sp>
        <p:nvSpPr>
          <p:cNvPr id="2216963"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2216964"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1146266184"/>
      </p:ext>
    </p:extLst>
  </p:cSld>
  <p:clrMap bg1="lt1" tx1="dk1" bg2="lt2" tx2="dk2" accent1="accent1" accent2="accent2" accent3="accent3" accent4="accent4" accent5="accent5" accent6="accent6" hlink="hlink" folHlink="folHlink"/>
  <p:sldLayoutIdLst>
    <p:sldLayoutId id="2147510918" r:id="rId1"/>
    <p:sldLayoutId id="2147510919" r:id="rId2"/>
    <p:sldLayoutId id="2147510920" r:id="rId3"/>
    <p:sldLayoutId id="2147510921" r:id="rId4"/>
    <p:sldLayoutId id="2147510922" r:id="rId5"/>
    <p:sldLayoutId id="2147510923" r:id="rId6"/>
    <p:sldLayoutId id="2147510924" r:id="rId7"/>
    <p:sldLayoutId id="2147510925" r:id="rId8"/>
    <p:sldLayoutId id="2147510926" r:id="rId9"/>
    <p:sldLayoutId id="2147510927" r:id="rId10"/>
    <p:sldLayoutId id="2147510928" r:id="rId11"/>
    <p:sldLayoutId id="2147510929" r:id="rId12"/>
  </p:sldLayoutIdLst>
  <p:transition/>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pitchFamily="34" charset="0"/>
          <a:cs typeface="Arial" pitchFamily="34" charset="0"/>
        </a:defRPr>
      </a:lvl2pPr>
      <a:lvl3pPr algn="l" rtl="0" fontAlgn="base">
        <a:spcBef>
          <a:spcPct val="0"/>
        </a:spcBef>
        <a:spcAft>
          <a:spcPct val="0"/>
        </a:spcAft>
        <a:defRPr sz="2500" b="1">
          <a:solidFill>
            <a:schemeClr val="accent1"/>
          </a:solidFill>
          <a:latin typeface="Arial" pitchFamily="34" charset="0"/>
          <a:cs typeface="Arial" pitchFamily="34" charset="0"/>
        </a:defRPr>
      </a:lvl3pPr>
      <a:lvl4pPr algn="l" rtl="0" fontAlgn="base">
        <a:spcBef>
          <a:spcPct val="0"/>
        </a:spcBef>
        <a:spcAft>
          <a:spcPct val="0"/>
        </a:spcAft>
        <a:defRPr sz="2500" b="1">
          <a:solidFill>
            <a:schemeClr val="accent1"/>
          </a:solidFill>
          <a:latin typeface="Arial" pitchFamily="34" charset="0"/>
          <a:cs typeface="Arial" pitchFamily="34" charset="0"/>
        </a:defRPr>
      </a:lvl4pPr>
      <a:lvl5pPr algn="l" rtl="0" fontAlgn="base">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fontAlgn="base">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cs typeface="+mn-cs"/>
        </a:defRPr>
      </a:lvl2pPr>
      <a:lvl3pPr marL="1143000" indent="-228600" algn="l" rtl="0" fontAlgn="base">
        <a:spcBef>
          <a:spcPct val="30000"/>
        </a:spcBef>
        <a:spcAft>
          <a:spcPct val="0"/>
        </a:spcAft>
        <a:buClr>
          <a:schemeClr val="accent1"/>
        </a:buClr>
        <a:buChar char="•"/>
        <a:defRPr sz="2000">
          <a:solidFill>
            <a:schemeClr val="tx1"/>
          </a:solidFill>
          <a:latin typeface="+mn-lt"/>
          <a:cs typeface="+mn-cs"/>
        </a:defRPr>
      </a:lvl3pPr>
      <a:lvl4pPr marL="1600200" indent="-228600" algn="l" rtl="0" fontAlgn="base">
        <a:spcBef>
          <a:spcPct val="30000"/>
        </a:spcBef>
        <a:spcAft>
          <a:spcPct val="0"/>
        </a:spcAft>
        <a:buClr>
          <a:schemeClr val="accent1"/>
        </a:buClr>
        <a:buChar char="–"/>
        <a:defRPr sz="2000">
          <a:solidFill>
            <a:schemeClr val="tx1"/>
          </a:solidFill>
          <a:latin typeface="+mn-lt"/>
          <a:cs typeface="+mn-cs"/>
        </a:defRPr>
      </a:lvl4pPr>
      <a:lvl5pPr marL="2057400" indent="-228600" algn="l" rtl="0" fontAlgn="base">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pPr>
            <a:endParaRPr lang="en-GB" sz="4000" b="0">
              <a:solidFill>
                <a:srgbClr val="000000"/>
              </a:solidFill>
              <a:latin typeface="Times New Roman" pitchFamily="18" charset="0"/>
              <a:cs typeface="+mn-cs"/>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3588818171"/>
      </p:ext>
    </p:extLst>
  </p:cSld>
  <p:clrMap bg1="lt1" tx1="dk1" bg2="lt2" tx2="dk2" accent1="accent1" accent2="accent2" accent3="accent3" accent4="accent4" accent5="accent5" accent6="accent6" hlink="hlink" folHlink="folHlink"/>
  <p:sldLayoutIdLst>
    <p:sldLayoutId id="2147510931" r:id="rId1"/>
    <p:sldLayoutId id="2147510932" r:id="rId2"/>
    <p:sldLayoutId id="2147510933" r:id="rId3"/>
    <p:sldLayoutId id="2147510934" r:id="rId4"/>
    <p:sldLayoutId id="2147510935" r:id="rId5"/>
    <p:sldLayoutId id="2147510936" r:id="rId6"/>
    <p:sldLayoutId id="2147510937" r:id="rId7"/>
    <p:sldLayoutId id="2147510938" r:id="rId8"/>
    <p:sldLayoutId id="2147510939" r:id="rId9"/>
    <p:sldLayoutId id="2147510940" r:id="rId10"/>
    <p:sldLayoutId id="2147510941" r:id="rId11"/>
  </p:sldLayoutIdLst>
  <p:transition/>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pitchFamily="34" charset="0"/>
        </a:defRPr>
      </a:lvl2pPr>
      <a:lvl3pPr algn="l" rtl="0" fontAlgn="base">
        <a:spcBef>
          <a:spcPct val="0"/>
        </a:spcBef>
        <a:spcAft>
          <a:spcPct val="0"/>
        </a:spcAft>
        <a:defRPr sz="2500" b="1">
          <a:solidFill>
            <a:schemeClr val="accent1"/>
          </a:solidFill>
          <a:latin typeface="Arial" pitchFamily="34" charset="0"/>
        </a:defRPr>
      </a:lvl3pPr>
      <a:lvl4pPr algn="l" rtl="0" fontAlgn="base">
        <a:spcBef>
          <a:spcPct val="0"/>
        </a:spcBef>
        <a:spcAft>
          <a:spcPct val="0"/>
        </a:spcAft>
        <a:defRPr sz="2500" b="1">
          <a:solidFill>
            <a:schemeClr val="accent1"/>
          </a:solidFill>
          <a:latin typeface="Arial" pitchFamily="34" charset="0"/>
        </a:defRPr>
      </a:lvl4pPr>
      <a:lvl5pPr algn="l" rtl="0" fontAlgn="base">
        <a:spcBef>
          <a:spcPct val="0"/>
        </a:spcBef>
        <a:spcAft>
          <a:spcPct val="0"/>
        </a:spcAft>
        <a:defRPr sz="2500" b="1">
          <a:solidFill>
            <a:schemeClr val="accent1"/>
          </a:solidFill>
          <a:latin typeface="Arial" pitchFamily="34" charset="0"/>
        </a:defRPr>
      </a:lvl5pPr>
      <a:lvl6pPr marL="457200" algn="l" rtl="0" fontAlgn="base">
        <a:spcBef>
          <a:spcPct val="0"/>
        </a:spcBef>
        <a:spcAft>
          <a:spcPct val="0"/>
        </a:spcAft>
        <a:defRPr sz="2500" b="1">
          <a:solidFill>
            <a:schemeClr val="accent1"/>
          </a:solidFill>
          <a:latin typeface="Arial" pitchFamily="34" charset="0"/>
        </a:defRPr>
      </a:lvl6pPr>
      <a:lvl7pPr marL="914400" algn="l" rtl="0" fontAlgn="base">
        <a:spcBef>
          <a:spcPct val="0"/>
        </a:spcBef>
        <a:spcAft>
          <a:spcPct val="0"/>
        </a:spcAft>
        <a:defRPr sz="2500" b="1">
          <a:solidFill>
            <a:schemeClr val="accent1"/>
          </a:solidFill>
          <a:latin typeface="Arial" pitchFamily="34" charset="0"/>
        </a:defRPr>
      </a:lvl7pPr>
      <a:lvl8pPr marL="1371600" algn="l" rtl="0" fontAlgn="base">
        <a:spcBef>
          <a:spcPct val="0"/>
        </a:spcBef>
        <a:spcAft>
          <a:spcPct val="0"/>
        </a:spcAft>
        <a:defRPr sz="2500" b="1">
          <a:solidFill>
            <a:schemeClr val="accent1"/>
          </a:solidFill>
          <a:latin typeface="Arial" pitchFamily="34" charset="0"/>
        </a:defRPr>
      </a:lvl8pPr>
      <a:lvl9pPr marL="1828800" algn="l" rtl="0" fontAlgn="base">
        <a:spcBef>
          <a:spcPct val="0"/>
        </a:spcBef>
        <a:spcAft>
          <a:spcPct val="0"/>
        </a:spcAft>
        <a:defRPr sz="2500" b="1">
          <a:solidFill>
            <a:schemeClr val="accent1"/>
          </a:solidFill>
          <a:latin typeface="Arial" pitchFamily="34" charset="0"/>
        </a:defRPr>
      </a:lvl9pPr>
    </p:titleStyle>
    <p:bodyStyle>
      <a:lvl1pPr marL="342900" indent="-342900" algn="l" rtl="0" fontAlgn="base">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lnSpc>
                <a:spcPct val="150000"/>
              </a:lnSpc>
              <a:defRPr/>
            </a:pPr>
            <a:endParaRPr lang="en-GB" sz="4000" b="0">
              <a:solidFill>
                <a:srgbClr val="000000"/>
              </a:solidFill>
              <a:latin typeface="Times New Roman" pitchFamily="18" charset="0"/>
              <a:cs typeface="Arial"/>
            </a:endParaRPr>
          </a:p>
        </p:txBody>
      </p:sp>
      <p:sp>
        <p:nvSpPr>
          <p:cNvPr id="6758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758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4150155988"/>
      </p:ext>
    </p:extLst>
  </p:cSld>
  <p:clrMap bg1="lt1" tx1="dk1" bg2="lt2" tx2="dk2" accent1="accent1" accent2="accent2" accent3="accent3" accent4="accent4" accent5="accent5" accent6="accent6" hlink="hlink" folHlink="folHlink"/>
  <p:sldLayoutIdLst>
    <p:sldLayoutId id="2147510943" r:id="rId1"/>
    <p:sldLayoutId id="2147510944" r:id="rId2"/>
    <p:sldLayoutId id="2147510945" r:id="rId3"/>
    <p:sldLayoutId id="2147510946" r:id="rId4"/>
    <p:sldLayoutId id="2147510947" r:id="rId5"/>
    <p:sldLayoutId id="2147510948" r:id="rId6"/>
    <p:sldLayoutId id="2147510949" r:id="rId7"/>
    <p:sldLayoutId id="2147510950" r:id="rId8"/>
    <p:sldLayoutId id="2147510951" r:id="rId9"/>
    <p:sldLayoutId id="2147510952" r:id="rId10"/>
    <p:sldLayoutId id="2147510953"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pitchFamily="34" charset="0"/>
          <a:cs typeface="Arial" pitchFamily="34" charset="0"/>
        </a:defRPr>
      </a:lvl2pPr>
      <a:lvl3pPr algn="l" rtl="0" eaLnBrk="0" fontAlgn="base" hangingPunct="0">
        <a:spcBef>
          <a:spcPct val="0"/>
        </a:spcBef>
        <a:spcAft>
          <a:spcPct val="0"/>
        </a:spcAft>
        <a:defRPr sz="2500" b="1">
          <a:solidFill>
            <a:schemeClr val="accent1"/>
          </a:solidFill>
          <a:latin typeface="Arial" pitchFamily="34" charset="0"/>
          <a:cs typeface="Arial" pitchFamily="34" charset="0"/>
        </a:defRPr>
      </a:lvl3pPr>
      <a:lvl4pPr algn="l" rtl="0" eaLnBrk="0" fontAlgn="base" hangingPunct="0">
        <a:spcBef>
          <a:spcPct val="0"/>
        </a:spcBef>
        <a:spcAft>
          <a:spcPct val="0"/>
        </a:spcAft>
        <a:defRPr sz="2500" b="1">
          <a:solidFill>
            <a:schemeClr val="accent1"/>
          </a:solidFill>
          <a:latin typeface="Arial" pitchFamily="34" charset="0"/>
          <a:cs typeface="Arial" pitchFamily="34" charset="0"/>
        </a:defRPr>
      </a:lvl4pPr>
      <a:lvl5pPr algn="l" rtl="0" eaLnBrk="0" fontAlgn="base" hangingPunct="0">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cs typeface="+mn-cs"/>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cs typeface="+mn-cs"/>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p>
            <a:pPr>
              <a:lnSpc>
                <a:spcPct val="150000"/>
              </a:lnSpc>
            </a:pPr>
            <a:endParaRPr lang="en-GB" sz="4000" b="0">
              <a:solidFill>
                <a:srgbClr val="000000"/>
              </a:solidFill>
              <a:latin typeface="Times New Roman" pitchFamily="18" charset="0"/>
              <a:cs typeface="+mn-cs"/>
            </a:endParaRPr>
          </a:p>
        </p:txBody>
      </p:sp>
      <p:sp>
        <p:nvSpPr>
          <p:cNvPr id="1027" name="Rectangle 3"/>
          <p:cNvSpPr>
            <a:spLocks noGrp="1" noChangeArrowheads="1"/>
          </p:cNvSpPr>
          <p:nvPr>
            <p:ph type="title"/>
          </p:nvPr>
        </p:nvSpPr>
        <p:spPr bwMode="auto">
          <a:xfrm>
            <a:off x="457200" y="762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accent1"/>
                  </a:outerShdw>
                </a:effectLst>
              </a14:hiddenEffects>
            </a:ext>
          </a:ex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8" name="Rectangle 4"/>
          <p:cNvSpPr>
            <a:spLocks noGrp="1" noChangeArrowheads="1"/>
          </p:cNvSpPr>
          <p:nvPr>
            <p:ph type="body" idx="1"/>
          </p:nvPr>
        </p:nvSpPr>
        <p:spPr bwMode="auto">
          <a:xfrm>
            <a:off x="457200" y="13716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1792947753"/>
      </p:ext>
    </p:extLst>
  </p:cSld>
  <p:clrMap bg1="lt1" tx1="dk1" bg2="lt2" tx2="dk2" accent1="accent1" accent2="accent2" accent3="accent3" accent4="accent4" accent5="accent5" accent6="accent6" hlink="hlink" folHlink="folHlink"/>
  <p:sldLayoutIdLst>
    <p:sldLayoutId id="2147510984" r:id="rId1"/>
    <p:sldLayoutId id="2147510985" r:id="rId2"/>
    <p:sldLayoutId id="2147510986" r:id="rId3"/>
    <p:sldLayoutId id="2147510987" r:id="rId4"/>
    <p:sldLayoutId id="2147510988" r:id="rId5"/>
    <p:sldLayoutId id="2147510989" r:id="rId6"/>
    <p:sldLayoutId id="2147510990" r:id="rId7"/>
    <p:sldLayoutId id="2147510991" r:id="rId8"/>
    <p:sldLayoutId id="2147510992" r:id="rId9"/>
    <p:sldLayoutId id="2147510993" r:id="rId10"/>
    <p:sldLayoutId id="2147510994"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defRPr>
      </a:lvl2pPr>
      <a:lvl3pPr algn="l" rtl="0" eaLnBrk="0" fontAlgn="base" hangingPunct="0">
        <a:spcBef>
          <a:spcPct val="0"/>
        </a:spcBef>
        <a:spcAft>
          <a:spcPct val="0"/>
        </a:spcAft>
        <a:defRPr sz="2500" b="1">
          <a:solidFill>
            <a:schemeClr val="accent1"/>
          </a:solidFill>
          <a:latin typeface="Arial" charset="0"/>
        </a:defRPr>
      </a:lvl3pPr>
      <a:lvl4pPr algn="l" rtl="0" eaLnBrk="0" fontAlgn="base" hangingPunct="0">
        <a:spcBef>
          <a:spcPct val="0"/>
        </a:spcBef>
        <a:spcAft>
          <a:spcPct val="0"/>
        </a:spcAft>
        <a:defRPr sz="2500" b="1">
          <a:solidFill>
            <a:schemeClr val="accent1"/>
          </a:solidFill>
          <a:latin typeface="Arial" charset="0"/>
        </a:defRPr>
      </a:lvl4pPr>
      <a:lvl5pPr algn="l" rtl="0" eaLnBrk="0" fontAlgn="base" hangingPunct="0">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nSpc>
                <a:spcPct val="150000"/>
              </a:lnSpc>
            </a:pPr>
            <a:endParaRPr lang="en-GB" sz="4000" b="0">
              <a:solidFill>
                <a:srgbClr val="000000"/>
              </a:solidFill>
              <a:latin typeface="Times New Roman" pitchFamily="18" charset="0"/>
              <a:cs typeface="+mn-cs"/>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692297133"/>
      </p:ext>
    </p:extLst>
  </p:cSld>
  <p:clrMap bg1="lt1" tx1="dk1" bg2="lt2" tx2="dk2" accent1="accent1" accent2="accent2" accent3="accent3" accent4="accent4" accent5="accent5" accent6="accent6" hlink="hlink" folHlink="folHlink"/>
  <p:sldLayoutIdLst>
    <p:sldLayoutId id="2147511008" r:id="rId1"/>
    <p:sldLayoutId id="2147511009" r:id="rId2"/>
    <p:sldLayoutId id="2147511010" r:id="rId3"/>
    <p:sldLayoutId id="2147511011" r:id="rId4"/>
    <p:sldLayoutId id="2147511012" r:id="rId5"/>
    <p:sldLayoutId id="2147511013" r:id="rId6"/>
    <p:sldLayoutId id="2147511014" r:id="rId7"/>
    <p:sldLayoutId id="2147511015" r:id="rId8"/>
    <p:sldLayoutId id="2147511016" r:id="rId9"/>
    <p:sldLayoutId id="2147511017" r:id="rId10"/>
    <p:sldLayoutId id="2147511018" r:id="rId11"/>
  </p:sldLayoutIdLst>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fontAlgn="base">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endParaRPr lang="en-GB" sz="4000" b="0">
              <a:solidFill>
                <a:srgbClr val="000000"/>
              </a:solidFill>
              <a:latin typeface="Times New Roman" pitchFamily="18" charset="0"/>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2320369155"/>
      </p:ext>
    </p:extLst>
  </p:cSld>
  <p:clrMap bg1="lt1" tx1="dk1" bg2="lt2" tx2="dk2" accent1="accent1" accent2="accent2" accent3="accent3" accent4="accent4" accent5="accent5" accent6="accent6" hlink="hlink" folHlink="folHlink"/>
  <p:sldLayoutIdLst>
    <p:sldLayoutId id="2147511020" r:id="rId1"/>
    <p:sldLayoutId id="2147511021" r:id="rId2"/>
    <p:sldLayoutId id="2147511022" r:id="rId3"/>
    <p:sldLayoutId id="2147511023" r:id="rId4"/>
    <p:sldLayoutId id="2147511024" r:id="rId5"/>
    <p:sldLayoutId id="2147511025" r:id="rId6"/>
    <p:sldLayoutId id="2147511026" r:id="rId7"/>
    <p:sldLayoutId id="2147511027" r:id="rId8"/>
    <p:sldLayoutId id="2147511028" r:id="rId9"/>
    <p:sldLayoutId id="2147511029" r:id="rId10"/>
    <p:sldLayoutId id="2147511030" r:id="rId11"/>
    <p:sldLayoutId id="2147511031" r:id="rId12"/>
  </p:sldLayoutIdLst>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fontAlgn="base">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endParaRPr lang="en-GB" sz="4000" b="0">
              <a:solidFill>
                <a:srgbClr val="000000"/>
              </a:solidFill>
              <a:latin typeface="Times New Roman" pitchFamily="18" charset="0"/>
              <a:cs typeface="+mn-cs"/>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cSld>
  <p:clrMap bg1="lt1" tx1="dk1" bg2="lt2" tx2="dk2" accent1="accent1" accent2="accent2" accent3="accent3" accent4="accent4" accent5="accent5" accent6="accent6" hlink="hlink" folHlink="folHlink"/>
  <p:sldLayoutIdLst>
    <p:sldLayoutId id="2147508462" r:id="rId1"/>
    <p:sldLayoutId id="2147508463" r:id="rId2"/>
    <p:sldLayoutId id="2147508464" r:id="rId3"/>
    <p:sldLayoutId id="2147508465" r:id="rId4"/>
    <p:sldLayoutId id="2147508466" r:id="rId5"/>
    <p:sldLayoutId id="2147508467" r:id="rId6"/>
    <p:sldLayoutId id="2147508468" r:id="rId7"/>
    <p:sldLayoutId id="2147508469" r:id="rId8"/>
    <p:sldLayoutId id="2147508470" r:id="rId9"/>
    <p:sldLayoutId id="2147508471" r:id="rId10"/>
    <p:sldLayoutId id="2147508472" r:id="rId11"/>
  </p:sldLayoutIdLst>
  <p:transition/>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pitchFamily="34" charset="0"/>
        </a:defRPr>
      </a:lvl2pPr>
      <a:lvl3pPr algn="l" rtl="0" fontAlgn="base">
        <a:spcBef>
          <a:spcPct val="0"/>
        </a:spcBef>
        <a:spcAft>
          <a:spcPct val="0"/>
        </a:spcAft>
        <a:defRPr sz="2500" b="1">
          <a:solidFill>
            <a:schemeClr val="accent1"/>
          </a:solidFill>
          <a:latin typeface="Arial" pitchFamily="34" charset="0"/>
        </a:defRPr>
      </a:lvl3pPr>
      <a:lvl4pPr algn="l" rtl="0" fontAlgn="base">
        <a:spcBef>
          <a:spcPct val="0"/>
        </a:spcBef>
        <a:spcAft>
          <a:spcPct val="0"/>
        </a:spcAft>
        <a:defRPr sz="2500" b="1">
          <a:solidFill>
            <a:schemeClr val="accent1"/>
          </a:solidFill>
          <a:latin typeface="Arial" pitchFamily="34" charset="0"/>
        </a:defRPr>
      </a:lvl4pPr>
      <a:lvl5pPr algn="l" rtl="0" fontAlgn="base">
        <a:spcBef>
          <a:spcPct val="0"/>
        </a:spcBef>
        <a:spcAft>
          <a:spcPct val="0"/>
        </a:spcAft>
        <a:defRPr sz="2500" b="1">
          <a:solidFill>
            <a:schemeClr val="accent1"/>
          </a:solidFill>
          <a:latin typeface="Arial" pitchFamily="34" charset="0"/>
        </a:defRPr>
      </a:lvl5pPr>
      <a:lvl6pPr marL="457200" algn="l" rtl="0" fontAlgn="base">
        <a:spcBef>
          <a:spcPct val="0"/>
        </a:spcBef>
        <a:spcAft>
          <a:spcPct val="0"/>
        </a:spcAft>
        <a:defRPr sz="2500" b="1">
          <a:solidFill>
            <a:schemeClr val="accent1"/>
          </a:solidFill>
          <a:latin typeface="Arial" pitchFamily="34" charset="0"/>
        </a:defRPr>
      </a:lvl6pPr>
      <a:lvl7pPr marL="914400" algn="l" rtl="0" fontAlgn="base">
        <a:spcBef>
          <a:spcPct val="0"/>
        </a:spcBef>
        <a:spcAft>
          <a:spcPct val="0"/>
        </a:spcAft>
        <a:defRPr sz="2500" b="1">
          <a:solidFill>
            <a:schemeClr val="accent1"/>
          </a:solidFill>
          <a:latin typeface="Arial" pitchFamily="34" charset="0"/>
        </a:defRPr>
      </a:lvl7pPr>
      <a:lvl8pPr marL="1371600" algn="l" rtl="0" fontAlgn="base">
        <a:spcBef>
          <a:spcPct val="0"/>
        </a:spcBef>
        <a:spcAft>
          <a:spcPct val="0"/>
        </a:spcAft>
        <a:defRPr sz="2500" b="1">
          <a:solidFill>
            <a:schemeClr val="accent1"/>
          </a:solidFill>
          <a:latin typeface="Arial" pitchFamily="34" charset="0"/>
        </a:defRPr>
      </a:lvl8pPr>
      <a:lvl9pPr marL="1828800" algn="l" rtl="0" fontAlgn="base">
        <a:spcBef>
          <a:spcPct val="0"/>
        </a:spcBef>
        <a:spcAft>
          <a:spcPct val="0"/>
        </a:spcAft>
        <a:defRPr sz="2500" b="1">
          <a:solidFill>
            <a:schemeClr val="accent1"/>
          </a:solidFill>
          <a:latin typeface="Arial" pitchFamily="34" charset="0"/>
        </a:defRPr>
      </a:lvl9pPr>
    </p:titleStyle>
    <p:bodyStyle>
      <a:lvl1pPr marL="342900" indent="-342900" algn="l" rtl="0" fontAlgn="base">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9" r:link="rId10" cstate="print">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2" name="Title Placeholder 1"/>
          <p:cNvSpPr>
            <a:spLocks noGrp="1"/>
          </p:cNvSpPr>
          <p:nvPr>
            <p:ph type="title"/>
          </p:nvPr>
        </p:nvSpPr>
        <p:spPr>
          <a:xfrm>
            <a:off x="384156" y="216428"/>
            <a:ext cx="8131194" cy="98834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384156" y="1514983"/>
            <a:ext cx="8131194" cy="466198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Slide Number Placeholder 5"/>
          <p:cNvSpPr>
            <a:spLocks noGrp="1"/>
          </p:cNvSpPr>
          <p:nvPr>
            <p:ph type="sldNum" sz="quarter" idx="4"/>
          </p:nvPr>
        </p:nvSpPr>
        <p:spPr>
          <a:xfrm>
            <a:off x="7036889" y="6560344"/>
            <a:ext cx="2057400" cy="365125"/>
          </a:xfrm>
          <a:prstGeom prst="rect">
            <a:avLst/>
          </a:prstGeom>
        </p:spPr>
        <p:txBody>
          <a:bodyPr vert="horz" lIns="91440" tIns="45720" rIns="91440" bIns="45720" rtlCol="0" anchor="ctr"/>
          <a:lstStyle>
            <a:lvl1pPr algn="r">
              <a:defRPr sz="800">
                <a:solidFill>
                  <a:schemeClr val="bg1"/>
                </a:solidFill>
                <a:latin typeface="Arial" charset="0"/>
                <a:ea typeface="Arial" charset="0"/>
                <a:cs typeface="Arial" charset="0"/>
              </a:defRPr>
            </a:lvl1pPr>
          </a:lstStyle>
          <a:p>
            <a:pPr eaLnBrk="0" hangingPunct="0"/>
            <a:fld id="{04731E15-A50E-4C43-B814-3437FB08AAC1}" type="slidenum">
              <a:rPr lang="fr-FR" smtClean="0">
                <a:solidFill>
                  <a:prstClr val="white"/>
                </a:solidFill>
              </a:rPr>
              <a:pPr eaLnBrk="0" hangingPunct="0"/>
              <a:t>‹#›</a:t>
            </a:fld>
            <a:endParaRPr lang="fr-FR">
              <a:solidFill>
                <a:prstClr val="white"/>
              </a:solidFill>
            </a:endParaRPr>
          </a:p>
        </p:txBody>
      </p:sp>
    </p:spTree>
    <p:extLst>
      <p:ext uri="{BB962C8B-B14F-4D97-AF65-F5344CB8AC3E}">
        <p14:creationId xmlns:p14="http://schemas.microsoft.com/office/powerpoint/2010/main" val="1463494780"/>
      </p:ext>
    </p:extLst>
  </p:cSld>
  <p:clrMap bg1="lt1" tx1="dk1" bg2="lt2" tx2="dk2" accent1="accent1" accent2="accent2" accent3="accent3" accent4="accent4" accent5="accent5" accent6="accent6" hlink="hlink" folHlink="folHlink"/>
  <p:sldLayoutIdLst>
    <p:sldLayoutId id="2147511033" r:id="rId1"/>
    <p:sldLayoutId id="2147511034" r:id="rId2"/>
    <p:sldLayoutId id="2147511035" r:id="rId3"/>
    <p:sldLayoutId id="2147511036" r:id="rId4"/>
    <p:sldLayoutId id="2147511037" r:id="rId5"/>
    <p:sldLayoutId id="2147511038" r:id="rId6"/>
    <p:sldLayoutId id="2147511039" r:id="rId7"/>
  </p:sldLayoutIdLst>
  <p:hf hdr="0" ftr="0" dt="0"/>
  <p:txStyles>
    <p:titleStyle>
      <a:lvl1pPr algn="l" defTabSz="685800" rtl="0" eaLnBrk="1" latinLnBrk="0" hangingPunct="1">
        <a:lnSpc>
          <a:spcPct val="100000"/>
        </a:lnSpc>
        <a:spcBef>
          <a:spcPct val="0"/>
        </a:spcBef>
        <a:buNone/>
        <a:defRPr sz="2400" kern="1200">
          <a:solidFill>
            <a:schemeClr val="bg1"/>
          </a:solidFill>
          <a:latin typeface="Arial" charset="0"/>
          <a:ea typeface="Arial" charset="0"/>
          <a:cs typeface="Arial" charset="0"/>
        </a:defRPr>
      </a:lvl1pPr>
    </p:titleStyle>
    <p:bodyStyle>
      <a:lvl1pPr marL="171450" indent="-171450" algn="l" defTabSz="685800" rtl="0" eaLnBrk="1" latinLnBrk="0" hangingPunct="1">
        <a:lnSpc>
          <a:spcPct val="100000"/>
        </a:lnSpc>
        <a:spcBef>
          <a:spcPts val="0"/>
        </a:spcBef>
        <a:spcAft>
          <a:spcPts val="600"/>
        </a:spcAft>
        <a:buClr>
          <a:srgbClr val="00A3DB"/>
        </a:buClr>
        <a:buFont typeface="Arial" panose="020B0604020202020204" pitchFamily="34" charset="0"/>
        <a:buChar char="•"/>
        <a:defRPr sz="1800" kern="1200">
          <a:solidFill>
            <a:srgbClr val="033572"/>
          </a:solidFill>
          <a:latin typeface="Arial" charset="0"/>
          <a:ea typeface="Arial" charset="0"/>
          <a:cs typeface="Arial" charset="0"/>
        </a:defRPr>
      </a:lvl1pPr>
      <a:lvl2pPr marL="514350" indent="-171450" algn="l" defTabSz="685800" rtl="0" eaLnBrk="1" latinLnBrk="0" hangingPunct="1">
        <a:lnSpc>
          <a:spcPct val="100000"/>
        </a:lnSpc>
        <a:spcBef>
          <a:spcPts val="0"/>
        </a:spcBef>
        <a:spcAft>
          <a:spcPts val="600"/>
        </a:spcAft>
        <a:buClr>
          <a:srgbClr val="033572"/>
        </a:buClr>
        <a:buFont typeface=".AppleSystemUIFont" charset="-120"/>
        <a:buChar char="-"/>
        <a:defRPr sz="1600" kern="1200">
          <a:solidFill>
            <a:srgbClr val="00A3DB"/>
          </a:solidFill>
          <a:latin typeface="Arial" charset="0"/>
          <a:ea typeface="Arial" charset="0"/>
          <a:cs typeface="Arial" charset="0"/>
        </a:defRPr>
      </a:lvl2pPr>
      <a:lvl3pPr marL="712788" indent="-177800" algn="l" defTabSz="685800" rtl="0" eaLnBrk="1" latinLnBrk="0" hangingPunct="1">
        <a:lnSpc>
          <a:spcPct val="100000"/>
        </a:lnSpc>
        <a:spcBef>
          <a:spcPts val="0"/>
        </a:spcBef>
        <a:spcAft>
          <a:spcPts val="600"/>
        </a:spcAft>
        <a:buFont typeface="Arial" panose="020B0604020202020204" pitchFamily="34" charset="0"/>
        <a:buChar char="•"/>
        <a:tabLst/>
        <a:defRPr sz="1400" kern="1200">
          <a:solidFill>
            <a:srgbClr val="033572"/>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a:endParaRPr lang="en-GB" sz="4000" b="0">
              <a:solidFill>
                <a:srgbClr val="000000"/>
              </a:solidFill>
              <a:latin typeface="Times New Roman" pitchFamily="18" charset="0"/>
              <a:cs typeface="+mn-cs"/>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cSld>
  <p:clrMap bg1="lt1" tx1="dk1" bg2="lt2" tx2="dk2" accent1="accent1" accent2="accent2" accent3="accent3" accent4="accent4" accent5="accent5" accent6="accent6" hlink="hlink" folHlink="folHlink"/>
  <p:sldLayoutIdLst>
    <p:sldLayoutId id="2147508486" r:id="rId1"/>
    <p:sldLayoutId id="2147508487" r:id="rId2"/>
    <p:sldLayoutId id="2147508488" r:id="rId3"/>
    <p:sldLayoutId id="2147508489" r:id="rId4"/>
    <p:sldLayoutId id="2147508490" r:id="rId5"/>
    <p:sldLayoutId id="2147508491" r:id="rId6"/>
    <p:sldLayoutId id="2147508492" r:id="rId7"/>
    <p:sldLayoutId id="2147508493" r:id="rId8"/>
    <p:sldLayoutId id="2147508494" r:id="rId9"/>
    <p:sldLayoutId id="2147508495" r:id="rId10"/>
    <p:sldLayoutId id="2147508496" r:id="rId11"/>
  </p:sldLayoutIdLst>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fontAlgn="base">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defRPr/>
            </a:pPr>
            <a:endParaRPr lang="en-GB" altLang="fr-FR" sz="4000" b="0">
              <a:solidFill>
                <a:srgbClr val="000000"/>
              </a:solidFill>
              <a:latin typeface="Times New Roman" pitchFamily="18" charset="0"/>
              <a:cs typeface="+mn-cs"/>
            </a:endParaRPr>
          </a:p>
        </p:txBody>
      </p:sp>
      <p:sp>
        <p:nvSpPr>
          <p:cNvPr id="1027" name="Rectangle 3"/>
          <p:cNvSpPr>
            <a:spLocks noGrp="1" noChangeArrowheads="1"/>
          </p:cNvSpPr>
          <p:nvPr>
            <p:ph type="title"/>
          </p:nvPr>
        </p:nvSpPr>
        <p:spPr bwMode="auto">
          <a:xfrm>
            <a:off x="457200" y="762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accent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Cliquez pour modifier le style du titre</a:t>
            </a:r>
          </a:p>
        </p:txBody>
      </p:sp>
      <p:sp>
        <p:nvSpPr>
          <p:cNvPr id="1028" name="Rectangle 4"/>
          <p:cNvSpPr>
            <a:spLocks noGrp="1" noChangeArrowheads="1"/>
          </p:cNvSpPr>
          <p:nvPr>
            <p:ph type="body" idx="1"/>
          </p:nvPr>
        </p:nvSpPr>
        <p:spPr bwMode="auto">
          <a:xfrm>
            <a:off x="457200" y="13716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Tree>
    <p:extLst>
      <p:ext uri="{BB962C8B-B14F-4D97-AF65-F5344CB8AC3E}">
        <p14:creationId xmlns:p14="http://schemas.microsoft.com/office/powerpoint/2010/main" val="2757870914"/>
      </p:ext>
    </p:extLst>
  </p:cSld>
  <p:clrMap bg1="lt1" tx1="dk1" bg2="lt2" tx2="dk2" accent1="accent1" accent2="accent2" accent3="accent3" accent4="accent4" accent5="accent5" accent6="accent6" hlink="hlink" folHlink="folHlink"/>
  <p:sldLayoutIdLst>
    <p:sldLayoutId id="2147510559" r:id="rId1"/>
    <p:sldLayoutId id="2147510560" r:id="rId2"/>
    <p:sldLayoutId id="2147510561" r:id="rId3"/>
    <p:sldLayoutId id="2147510562" r:id="rId4"/>
    <p:sldLayoutId id="2147510563" r:id="rId5"/>
    <p:sldLayoutId id="2147510564" r:id="rId6"/>
    <p:sldLayoutId id="2147510565" r:id="rId7"/>
    <p:sldLayoutId id="2147510566" r:id="rId8"/>
    <p:sldLayoutId id="2147510567" r:id="rId9"/>
    <p:sldLayoutId id="2147510568" r:id="rId10"/>
    <p:sldLayoutId id="2147510569"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defRPr>
      </a:lvl2pPr>
      <a:lvl3pPr algn="l" rtl="0" eaLnBrk="0" fontAlgn="base" hangingPunct="0">
        <a:spcBef>
          <a:spcPct val="0"/>
        </a:spcBef>
        <a:spcAft>
          <a:spcPct val="0"/>
        </a:spcAft>
        <a:defRPr sz="2500" b="1">
          <a:solidFill>
            <a:schemeClr val="accent1"/>
          </a:solidFill>
          <a:latin typeface="Arial" charset="0"/>
        </a:defRPr>
      </a:lvl3pPr>
      <a:lvl4pPr algn="l" rtl="0" eaLnBrk="0" fontAlgn="base" hangingPunct="0">
        <a:spcBef>
          <a:spcPct val="0"/>
        </a:spcBef>
        <a:spcAft>
          <a:spcPct val="0"/>
        </a:spcAft>
        <a:defRPr sz="2500" b="1">
          <a:solidFill>
            <a:schemeClr val="accent1"/>
          </a:solidFill>
          <a:latin typeface="Arial" charset="0"/>
        </a:defRPr>
      </a:lvl4pPr>
      <a:lvl5pPr algn="l" rtl="0" eaLnBrk="0" fontAlgn="base" hangingPunct="0">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p:spPr>
        <p:txBody>
          <a:bodyPr vert="eaVert"/>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lnSpc>
                <a:spcPct val="100000"/>
              </a:lnSpc>
              <a:defRPr/>
            </a:pPr>
            <a:endParaRPr lang="en-GB" altLang="fr-FR" sz="4000" b="0">
              <a:solidFill>
                <a:srgbClr val="000000"/>
              </a:solidFill>
              <a:latin typeface="Times New Roman" pitchFamily="18" charset="0"/>
            </a:endParaRPr>
          </a:p>
        </p:txBody>
      </p:sp>
      <p:sp>
        <p:nvSpPr>
          <p:cNvPr id="7171" name="Rectangle 3"/>
          <p:cNvSpPr>
            <a:spLocks noGrp="1" noChangeArrowheads="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Cliquez pour modifier le style du titre</a:t>
            </a:r>
          </a:p>
        </p:txBody>
      </p:sp>
      <p:sp>
        <p:nvSpPr>
          <p:cNvPr id="7172" name="Rectangle 4"/>
          <p:cNvSpPr>
            <a:spLocks noGrp="1" noChangeArrowheads="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Tree>
    <p:extLst>
      <p:ext uri="{BB962C8B-B14F-4D97-AF65-F5344CB8AC3E}">
        <p14:creationId xmlns:p14="http://schemas.microsoft.com/office/powerpoint/2010/main" val="2428545765"/>
      </p:ext>
    </p:extLst>
  </p:cSld>
  <p:clrMap bg1="lt1" tx1="dk1" bg2="lt2" tx2="dk2" accent1="accent1" accent2="accent2" accent3="accent3" accent4="accent4" accent5="accent5" accent6="accent6" hlink="hlink" folHlink="folHlink"/>
  <p:sldLayoutIdLst>
    <p:sldLayoutId id="2147510670" r:id="rId1"/>
    <p:sldLayoutId id="2147510671" r:id="rId2"/>
    <p:sldLayoutId id="2147510672" r:id="rId3"/>
    <p:sldLayoutId id="2147510673" r:id="rId4"/>
    <p:sldLayoutId id="2147510674" r:id="rId5"/>
    <p:sldLayoutId id="2147510675" r:id="rId6"/>
    <p:sldLayoutId id="2147510676" r:id="rId7"/>
    <p:sldLayoutId id="2147510677" r:id="rId8"/>
    <p:sldLayoutId id="2147510678" r:id="rId9"/>
    <p:sldLayoutId id="2147510679" r:id="rId10"/>
    <p:sldLayoutId id="2147510680" r:id="rId11"/>
  </p:sldLayoutIdLst>
  <p:transition/>
  <p:txStyles>
    <p:titleStyle>
      <a:lvl1pPr algn="l" rtl="0" eaLnBrk="0" fontAlgn="base" hangingPunct="0">
        <a:spcBef>
          <a:spcPct val="0"/>
        </a:spcBef>
        <a:spcAft>
          <a:spcPct val="0"/>
        </a:spcAft>
        <a:defRPr sz="2500" b="1">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defRPr>
      </a:lvl2pPr>
      <a:lvl3pPr algn="l" rtl="0" eaLnBrk="0" fontAlgn="base" hangingPunct="0">
        <a:spcBef>
          <a:spcPct val="0"/>
        </a:spcBef>
        <a:spcAft>
          <a:spcPct val="0"/>
        </a:spcAft>
        <a:defRPr sz="2500" b="1">
          <a:solidFill>
            <a:schemeClr val="accent1"/>
          </a:solidFill>
          <a:latin typeface="Arial" charset="0"/>
        </a:defRPr>
      </a:lvl3pPr>
      <a:lvl4pPr algn="l" rtl="0" eaLnBrk="0" fontAlgn="base" hangingPunct="0">
        <a:spcBef>
          <a:spcPct val="0"/>
        </a:spcBef>
        <a:spcAft>
          <a:spcPct val="0"/>
        </a:spcAft>
        <a:defRPr sz="2500" b="1">
          <a:solidFill>
            <a:schemeClr val="accent1"/>
          </a:solidFill>
          <a:latin typeface="Arial" charset="0"/>
        </a:defRPr>
      </a:lvl4pPr>
      <a:lvl5pPr algn="l" rtl="0" eaLnBrk="0" fontAlgn="base" hangingPunct="0">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p:titleStyle>
    <p:bodyStyle>
      <a:lvl1pPr marL="342900" indent="-342900" algn="l" rtl="0" eaLnBrk="0" fontAlgn="base" hangingPunct="0">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Char char="–"/>
        <a:defRPr sz="2000">
          <a:solidFill>
            <a:schemeClr val="tx1"/>
          </a:solidFill>
          <a:latin typeface="+mn-lt"/>
        </a:defRPr>
      </a:lvl2pPr>
      <a:lvl3pPr marL="1143000" indent="-228600" algn="l" rtl="0" eaLnBrk="0" fontAlgn="base" hangingPunct="0">
        <a:spcBef>
          <a:spcPct val="30000"/>
        </a:spcBef>
        <a:spcAft>
          <a:spcPct val="0"/>
        </a:spcAft>
        <a:buClr>
          <a:schemeClr val="accent1"/>
        </a:buClr>
        <a:buChar char="•"/>
        <a:defRPr sz="2000">
          <a:solidFill>
            <a:schemeClr val="tx1"/>
          </a:solidFill>
          <a:latin typeface="+mn-lt"/>
        </a:defRPr>
      </a:lvl3pPr>
      <a:lvl4pPr marL="1600200" indent="-228600" algn="l" rtl="0" eaLnBrk="0" fontAlgn="base" hangingPunct="0">
        <a:spcBef>
          <a:spcPct val="3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bwMode="auto">
          <a:xfrm>
            <a:off x="495300" y="1587500"/>
            <a:ext cx="82677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3075" name="Text Box 5"/>
          <p:cNvSpPr txBox="1">
            <a:spLocks noChangeArrowheads="1"/>
          </p:cNvSpPr>
          <p:nvPr/>
        </p:nvSpPr>
        <p:spPr bwMode="auto">
          <a:xfrm>
            <a:off x="8148638" y="6503988"/>
            <a:ext cx="576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50000"/>
              </a:spcBef>
              <a:spcAft>
                <a:spcPct val="0"/>
              </a:spcAft>
              <a:defRPr/>
            </a:pPr>
            <a:endParaRPr lang="fr-FR" altLang="fr-FR" sz="1400">
              <a:solidFill>
                <a:srgbClr val="FFFFFF"/>
              </a:solidFill>
              <a:ea typeface="MS PGothic" pitchFamily="34" charset="-128"/>
            </a:endParaRPr>
          </a:p>
        </p:txBody>
      </p:sp>
      <p:sp>
        <p:nvSpPr>
          <p:cNvPr id="33796" name="Rectangle 4"/>
          <p:cNvSpPr>
            <a:spLocks noGrp="1" noChangeArrowheads="1"/>
          </p:cNvSpPr>
          <p:nvPr>
            <p:ph type="title"/>
          </p:nvPr>
        </p:nvSpPr>
        <p:spPr bwMode="gray">
          <a:xfrm>
            <a:off x="0" y="0"/>
            <a:ext cx="7947025" cy="1308100"/>
          </a:xfrm>
          <a:prstGeom prst="rect">
            <a:avLst/>
          </a:prstGeom>
          <a:gradFill rotWithShape="1">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45720" rIns="91440" bIns="45720" numCol="1" anchor="ctr" anchorCtr="0" compatLnSpc="1">
            <a:prstTxWarp prst="textNoShape">
              <a:avLst/>
            </a:prstTxWarp>
          </a:bodyPr>
          <a:lstStyle/>
          <a:p>
            <a:pPr lvl="0"/>
            <a:r>
              <a:rPr lang="en-US" altLang="fr-FR"/>
              <a:t>Click to edit </a:t>
            </a:r>
            <a:br>
              <a:rPr lang="en-US" altLang="fr-FR"/>
            </a:br>
            <a:r>
              <a:rPr lang="en-US" altLang="fr-FR"/>
              <a:t>Master title style</a:t>
            </a:r>
          </a:p>
        </p:txBody>
      </p:sp>
    </p:spTree>
    <p:extLst>
      <p:ext uri="{BB962C8B-B14F-4D97-AF65-F5344CB8AC3E}">
        <p14:creationId xmlns:p14="http://schemas.microsoft.com/office/powerpoint/2010/main" val="585954681"/>
      </p:ext>
    </p:extLst>
  </p:cSld>
  <p:clrMap bg1="dk2" tx1="lt1" bg2="dk1" tx2="lt2" accent1="accent1" accent2="accent2" accent3="accent3" accent4="accent4" accent5="accent5" accent6="accent6" hlink="hlink" folHlink="folHlink"/>
  <p:sldLayoutIdLst>
    <p:sldLayoutId id="2147510682" r:id="rId1"/>
    <p:sldLayoutId id="2147510683" r:id="rId2"/>
    <p:sldLayoutId id="2147510684" r:id="rId3"/>
    <p:sldLayoutId id="2147510685" r:id="rId4"/>
    <p:sldLayoutId id="2147510686" r:id="rId5"/>
    <p:sldLayoutId id="2147510687" r:id="rId6"/>
    <p:sldLayoutId id="2147510688" r:id="rId7"/>
    <p:sldLayoutId id="2147510689" r:id="rId8"/>
    <p:sldLayoutId id="2147510690" r:id="rId9"/>
    <p:sldLayoutId id="2147510691" r:id="rId10"/>
    <p:sldLayoutId id="2147510692" r:id="rId11"/>
  </p:sldLayoutIdLst>
  <p:txStyles>
    <p:titleStyle>
      <a:lvl1pPr algn="l" rtl="0" eaLnBrk="0" fontAlgn="base" hangingPunct="0">
        <a:spcBef>
          <a:spcPct val="50000"/>
        </a:spcBef>
        <a:spcAft>
          <a:spcPct val="0"/>
        </a:spcAft>
        <a:defRPr sz="2800" b="1">
          <a:solidFill>
            <a:schemeClr val="tx1"/>
          </a:solidFill>
          <a:latin typeface="+mj-lt"/>
          <a:ea typeface="+mj-ea"/>
          <a:cs typeface="+mj-cs"/>
        </a:defRPr>
      </a:lvl1pPr>
      <a:lvl2pPr algn="l" rtl="0" eaLnBrk="0" fontAlgn="base" hangingPunct="0">
        <a:spcBef>
          <a:spcPct val="50000"/>
        </a:spcBef>
        <a:spcAft>
          <a:spcPct val="0"/>
        </a:spcAft>
        <a:defRPr sz="2800" b="1">
          <a:solidFill>
            <a:schemeClr val="tx1"/>
          </a:solidFill>
          <a:latin typeface="Arial" pitchFamily="34" charset="0"/>
          <a:cs typeface="Arial" pitchFamily="34" charset="0"/>
        </a:defRPr>
      </a:lvl2pPr>
      <a:lvl3pPr algn="l" rtl="0" eaLnBrk="0" fontAlgn="base" hangingPunct="0">
        <a:spcBef>
          <a:spcPct val="50000"/>
        </a:spcBef>
        <a:spcAft>
          <a:spcPct val="0"/>
        </a:spcAft>
        <a:defRPr sz="2800" b="1">
          <a:solidFill>
            <a:schemeClr val="tx1"/>
          </a:solidFill>
          <a:latin typeface="Arial" pitchFamily="34" charset="0"/>
          <a:cs typeface="Arial" pitchFamily="34" charset="0"/>
        </a:defRPr>
      </a:lvl3pPr>
      <a:lvl4pPr algn="l" rtl="0" eaLnBrk="0" fontAlgn="base" hangingPunct="0">
        <a:spcBef>
          <a:spcPct val="50000"/>
        </a:spcBef>
        <a:spcAft>
          <a:spcPct val="0"/>
        </a:spcAft>
        <a:defRPr sz="2800" b="1">
          <a:solidFill>
            <a:schemeClr val="tx1"/>
          </a:solidFill>
          <a:latin typeface="Arial" pitchFamily="34" charset="0"/>
          <a:cs typeface="Arial" pitchFamily="34" charset="0"/>
        </a:defRPr>
      </a:lvl4pPr>
      <a:lvl5pPr algn="l" rtl="0" eaLnBrk="0" fontAlgn="base" hangingPunct="0">
        <a:spcBef>
          <a:spcPct val="50000"/>
        </a:spcBef>
        <a:spcAft>
          <a:spcPct val="0"/>
        </a:spcAft>
        <a:defRPr sz="2800" b="1">
          <a:solidFill>
            <a:schemeClr val="tx1"/>
          </a:solidFill>
          <a:latin typeface="Arial" pitchFamily="34" charset="0"/>
          <a:cs typeface="Arial" pitchFamily="34" charset="0"/>
        </a:defRPr>
      </a:lvl5pPr>
      <a:lvl6pPr marL="457200" algn="l" rtl="0" fontAlgn="base">
        <a:spcBef>
          <a:spcPct val="50000"/>
        </a:spcBef>
        <a:spcAft>
          <a:spcPct val="0"/>
        </a:spcAft>
        <a:defRPr sz="2800" b="1">
          <a:solidFill>
            <a:schemeClr val="tx1"/>
          </a:solidFill>
          <a:latin typeface="Arial" pitchFamily="34" charset="0"/>
          <a:cs typeface="Arial" pitchFamily="34" charset="0"/>
        </a:defRPr>
      </a:lvl6pPr>
      <a:lvl7pPr marL="914400" algn="l" rtl="0" fontAlgn="base">
        <a:spcBef>
          <a:spcPct val="50000"/>
        </a:spcBef>
        <a:spcAft>
          <a:spcPct val="0"/>
        </a:spcAft>
        <a:defRPr sz="2800" b="1">
          <a:solidFill>
            <a:schemeClr val="tx1"/>
          </a:solidFill>
          <a:latin typeface="Arial" pitchFamily="34" charset="0"/>
          <a:cs typeface="Arial" pitchFamily="34" charset="0"/>
        </a:defRPr>
      </a:lvl7pPr>
      <a:lvl8pPr marL="1371600" algn="l" rtl="0" fontAlgn="base">
        <a:spcBef>
          <a:spcPct val="50000"/>
        </a:spcBef>
        <a:spcAft>
          <a:spcPct val="0"/>
        </a:spcAft>
        <a:defRPr sz="2800" b="1">
          <a:solidFill>
            <a:schemeClr val="tx1"/>
          </a:solidFill>
          <a:latin typeface="Arial" pitchFamily="34" charset="0"/>
          <a:cs typeface="Arial" pitchFamily="34" charset="0"/>
        </a:defRPr>
      </a:lvl8pPr>
      <a:lvl9pPr marL="1828800" algn="l" rtl="0" fontAlgn="base">
        <a:spcBef>
          <a:spcPct val="5000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6E2D"/>
        </a:buClr>
        <a:buChar char="•"/>
        <a:defRPr sz="2400">
          <a:solidFill>
            <a:schemeClr val="tx1"/>
          </a:solidFill>
          <a:latin typeface="+mn-lt"/>
          <a:ea typeface="+mn-ea"/>
          <a:cs typeface="+mn-cs"/>
        </a:defRPr>
      </a:lvl1pPr>
      <a:lvl2pPr marL="692150" indent="-347663" algn="l" rtl="0" eaLnBrk="0" fontAlgn="base" hangingPunct="0">
        <a:spcBef>
          <a:spcPct val="20000"/>
        </a:spcBef>
        <a:spcAft>
          <a:spcPct val="0"/>
        </a:spcAft>
        <a:buClr>
          <a:srgbClr val="FF6E2D"/>
        </a:buClr>
        <a:buChar char="–"/>
        <a:defRPr sz="2400">
          <a:solidFill>
            <a:schemeClr val="tx1"/>
          </a:solidFill>
          <a:latin typeface="+mn-lt"/>
          <a:cs typeface="+mn-cs"/>
        </a:defRPr>
      </a:lvl2pPr>
      <a:lvl3pPr marL="1030288" indent="-336550" algn="l" rtl="0" eaLnBrk="0" fontAlgn="base" hangingPunct="0">
        <a:spcBef>
          <a:spcPct val="20000"/>
        </a:spcBef>
        <a:spcAft>
          <a:spcPct val="0"/>
        </a:spcAft>
        <a:buClr>
          <a:srgbClr val="FF6E2D"/>
        </a:buClr>
        <a:buChar char="•"/>
        <a:defRPr sz="2000">
          <a:solidFill>
            <a:schemeClr val="tx1"/>
          </a:solidFill>
          <a:latin typeface="+mn-lt"/>
          <a:cs typeface="+mn-cs"/>
        </a:defRPr>
      </a:lvl3pPr>
      <a:lvl4pPr marL="1370013" indent="-338138" algn="l" rtl="0" eaLnBrk="0" fontAlgn="base" hangingPunct="0">
        <a:spcBef>
          <a:spcPct val="20000"/>
        </a:spcBef>
        <a:spcAft>
          <a:spcPct val="0"/>
        </a:spcAft>
        <a:buClr>
          <a:srgbClr val="FF6E2D"/>
        </a:buClr>
        <a:buChar char="–"/>
        <a:defRPr sz="2000">
          <a:solidFill>
            <a:schemeClr val="tx1"/>
          </a:solidFill>
          <a:latin typeface="+mn-lt"/>
          <a:cs typeface="+mn-cs"/>
        </a:defRPr>
      </a:lvl4pPr>
      <a:lvl5pPr marL="1709738" indent="-338138" algn="l" rtl="0" eaLnBrk="0" fontAlgn="base" hangingPunct="0">
        <a:spcBef>
          <a:spcPct val="20000"/>
        </a:spcBef>
        <a:spcAft>
          <a:spcPct val="0"/>
        </a:spcAft>
        <a:buClr>
          <a:srgbClr val="FF6E2D"/>
        </a:buClr>
        <a:buChar char="»"/>
        <a:defRPr sz="2000">
          <a:solidFill>
            <a:schemeClr val="tx1"/>
          </a:solidFill>
          <a:latin typeface="+mn-lt"/>
          <a:cs typeface="+mn-cs"/>
        </a:defRPr>
      </a:lvl5pPr>
      <a:lvl6pPr marL="2166938" indent="-338138" algn="l" rtl="0" fontAlgn="base">
        <a:spcBef>
          <a:spcPct val="20000"/>
        </a:spcBef>
        <a:spcAft>
          <a:spcPct val="0"/>
        </a:spcAft>
        <a:buClr>
          <a:srgbClr val="FF6E2D"/>
        </a:buClr>
        <a:buChar char="»"/>
        <a:defRPr sz="2000">
          <a:solidFill>
            <a:schemeClr val="tx1"/>
          </a:solidFill>
          <a:latin typeface="+mn-lt"/>
          <a:cs typeface="+mn-cs"/>
        </a:defRPr>
      </a:lvl6pPr>
      <a:lvl7pPr marL="2624138" indent="-338138" algn="l" rtl="0" fontAlgn="base">
        <a:spcBef>
          <a:spcPct val="20000"/>
        </a:spcBef>
        <a:spcAft>
          <a:spcPct val="0"/>
        </a:spcAft>
        <a:buClr>
          <a:srgbClr val="FF6E2D"/>
        </a:buClr>
        <a:buChar char="»"/>
        <a:defRPr sz="2000">
          <a:solidFill>
            <a:schemeClr val="tx1"/>
          </a:solidFill>
          <a:latin typeface="+mn-lt"/>
          <a:cs typeface="+mn-cs"/>
        </a:defRPr>
      </a:lvl7pPr>
      <a:lvl8pPr marL="3081338" indent="-338138" algn="l" rtl="0" fontAlgn="base">
        <a:spcBef>
          <a:spcPct val="20000"/>
        </a:spcBef>
        <a:spcAft>
          <a:spcPct val="0"/>
        </a:spcAft>
        <a:buClr>
          <a:srgbClr val="FF6E2D"/>
        </a:buClr>
        <a:buChar char="»"/>
        <a:defRPr sz="2000">
          <a:solidFill>
            <a:schemeClr val="tx1"/>
          </a:solidFill>
          <a:latin typeface="+mn-lt"/>
          <a:cs typeface="+mn-cs"/>
        </a:defRPr>
      </a:lvl8pPr>
      <a:lvl9pPr marL="3538538" indent="-338138" algn="l" rtl="0" fontAlgn="base">
        <a:spcBef>
          <a:spcPct val="20000"/>
        </a:spcBef>
        <a:spcAft>
          <a:spcPct val="0"/>
        </a:spcAft>
        <a:buClr>
          <a:srgbClr val="FF6E2D"/>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fontAlgn="base">
              <a:spcBef>
                <a:spcPct val="0"/>
              </a:spcBef>
              <a:spcAft>
                <a:spcPct val="0"/>
              </a:spcAft>
            </a:pPr>
            <a:endParaRPr lang="en-GB" sz="4000" dirty="0">
              <a:solidFill>
                <a:srgbClr val="000000"/>
              </a:solidFill>
              <a:latin typeface="Times New Roman" pitchFamily="18" charset="0"/>
            </a:endParaRPr>
          </a:p>
        </p:txBody>
      </p:sp>
      <p:sp>
        <p:nvSpPr>
          <p:cNvPr id="614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614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1688538765"/>
      </p:ext>
    </p:extLst>
  </p:cSld>
  <p:clrMap bg1="lt1" tx1="dk1" bg2="lt2" tx2="dk2" accent1="accent1" accent2="accent2" accent3="accent3" accent4="accent4" accent5="accent5" accent6="accent6" hlink="hlink" folHlink="folHlink"/>
  <p:sldLayoutIdLst>
    <p:sldLayoutId id="2147510694" r:id="rId1"/>
    <p:sldLayoutId id="2147510695" r:id="rId2"/>
    <p:sldLayoutId id="2147510696"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l" rtl="0" eaLnBrk="1" fontAlgn="base" hangingPunct="1">
        <a:spcBef>
          <a:spcPct val="0"/>
        </a:spcBef>
        <a:spcAft>
          <a:spcPct val="0"/>
        </a:spcAft>
        <a:defRPr sz="2500" b="1">
          <a:solidFill>
            <a:schemeClr val="accent1"/>
          </a:solidFill>
          <a:latin typeface="+mj-lt"/>
          <a:ea typeface="+mj-ea"/>
          <a:cs typeface="+mj-cs"/>
        </a:defRPr>
      </a:lvl1pPr>
      <a:lvl2pPr algn="l" rtl="0" eaLnBrk="1" fontAlgn="base" hangingPunct="1">
        <a:spcBef>
          <a:spcPct val="0"/>
        </a:spcBef>
        <a:spcAft>
          <a:spcPct val="0"/>
        </a:spcAft>
        <a:defRPr sz="2500" b="1">
          <a:solidFill>
            <a:schemeClr val="accent1"/>
          </a:solidFill>
          <a:latin typeface="Arial" charset="0"/>
        </a:defRPr>
      </a:lvl2pPr>
      <a:lvl3pPr algn="l" rtl="0" eaLnBrk="1" fontAlgn="base" hangingPunct="1">
        <a:spcBef>
          <a:spcPct val="0"/>
        </a:spcBef>
        <a:spcAft>
          <a:spcPct val="0"/>
        </a:spcAft>
        <a:defRPr sz="2500" b="1">
          <a:solidFill>
            <a:schemeClr val="accent1"/>
          </a:solidFill>
          <a:latin typeface="Arial" charset="0"/>
        </a:defRPr>
      </a:lvl3pPr>
      <a:lvl4pPr algn="l" rtl="0" eaLnBrk="1" fontAlgn="base" hangingPunct="1">
        <a:spcBef>
          <a:spcPct val="0"/>
        </a:spcBef>
        <a:spcAft>
          <a:spcPct val="0"/>
        </a:spcAft>
        <a:defRPr sz="2500" b="1">
          <a:solidFill>
            <a:schemeClr val="accent1"/>
          </a:solidFill>
          <a:latin typeface="Arial" charset="0"/>
        </a:defRPr>
      </a:lvl4pPr>
      <a:lvl5pPr algn="l" rtl="0" eaLnBrk="1" fontAlgn="base" hangingPunct="1">
        <a:spcBef>
          <a:spcPct val="0"/>
        </a:spcBef>
        <a:spcAft>
          <a:spcPct val="0"/>
        </a:spcAft>
        <a:defRPr sz="2500" b="1">
          <a:solidFill>
            <a:schemeClr val="accent1"/>
          </a:solidFill>
          <a:latin typeface="Arial" charset="0"/>
        </a:defRPr>
      </a:lvl5pPr>
      <a:lvl6pPr marL="457200" algn="l" rtl="0" eaLnBrk="1" fontAlgn="base" hangingPunct="1">
        <a:spcBef>
          <a:spcPct val="0"/>
        </a:spcBef>
        <a:spcAft>
          <a:spcPct val="0"/>
        </a:spcAft>
        <a:defRPr sz="2500" b="1">
          <a:solidFill>
            <a:schemeClr val="accent1"/>
          </a:solidFill>
          <a:latin typeface="Arial" charset="0"/>
        </a:defRPr>
      </a:lvl6pPr>
      <a:lvl7pPr marL="914400" algn="l" rtl="0" eaLnBrk="1" fontAlgn="base" hangingPunct="1">
        <a:spcBef>
          <a:spcPct val="0"/>
        </a:spcBef>
        <a:spcAft>
          <a:spcPct val="0"/>
        </a:spcAft>
        <a:defRPr sz="2500" b="1">
          <a:solidFill>
            <a:schemeClr val="accent1"/>
          </a:solidFill>
          <a:latin typeface="Arial" charset="0"/>
        </a:defRPr>
      </a:lvl7pPr>
      <a:lvl8pPr marL="1371600" algn="l" rtl="0" eaLnBrk="1" fontAlgn="base" hangingPunct="1">
        <a:spcBef>
          <a:spcPct val="0"/>
        </a:spcBef>
        <a:spcAft>
          <a:spcPct val="0"/>
        </a:spcAft>
        <a:defRPr sz="2500" b="1">
          <a:solidFill>
            <a:schemeClr val="accent1"/>
          </a:solidFill>
          <a:latin typeface="Arial" charset="0"/>
        </a:defRPr>
      </a:lvl8pPr>
      <a:lvl9pPr marL="1828800" algn="l" rtl="0" eaLnBrk="1" fontAlgn="base" hangingPunct="1">
        <a:spcBef>
          <a:spcPct val="0"/>
        </a:spcBef>
        <a:spcAft>
          <a:spcPct val="0"/>
        </a:spcAft>
        <a:defRPr sz="2500" b="1">
          <a:solidFill>
            <a:schemeClr val="accent1"/>
          </a:solidFill>
          <a:latin typeface="Arial" charset="0"/>
        </a:defRPr>
      </a:lvl9pPr>
    </p:titleStyle>
    <p:bodyStyle>
      <a:lvl1pPr marL="342900" indent="-342900" algn="l" rtl="0" eaLnBrk="1" fontAlgn="base" hangingPunct="1">
        <a:spcBef>
          <a:spcPct val="30000"/>
        </a:spcBef>
        <a:spcAft>
          <a:spcPct val="0"/>
        </a:spcAft>
        <a:buClr>
          <a:schemeClr val="accent1"/>
        </a:buClr>
        <a:buFont typeface="Wingdings" pitchFamily="2" charset="2"/>
        <a:buBlip>
          <a:blip r:embed="rId14"/>
        </a:buBlip>
        <a:defRPr sz="2200">
          <a:solidFill>
            <a:schemeClr val="tx1"/>
          </a:solidFill>
          <a:latin typeface="+mn-lt"/>
          <a:ea typeface="+mn-ea"/>
          <a:cs typeface="+mn-cs"/>
        </a:defRPr>
      </a:lvl1pPr>
      <a:lvl2pPr marL="742950" indent="-285750" algn="l" rtl="0" eaLnBrk="1" fontAlgn="base" hangingPunct="1">
        <a:spcBef>
          <a:spcPct val="30000"/>
        </a:spcBef>
        <a:spcAft>
          <a:spcPct val="0"/>
        </a:spcAft>
        <a:buClr>
          <a:schemeClr val="accent1"/>
        </a:buClr>
        <a:buChar char="–"/>
        <a:defRPr sz="2000">
          <a:solidFill>
            <a:schemeClr val="tx1"/>
          </a:solidFill>
          <a:latin typeface="+mn-lt"/>
        </a:defRPr>
      </a:lvl2pPr>
      <a:lvl3pPr marL="1143000" indent="-228600" algn="l" rtl="0" eaLnBrk="1" fontAlgn="base" hangingPunct="1">
        <a:spcBef>
          <a:spcPct val="30000"/>
        </a:spcBef>
        <a:spcAft>
          <a:spcPct val="0"/>
        </a:spcAft>
        <a:buClr>
          <a:schemeClr val="accent1"/>
        </a:buClr>
        <a:buChar char="•"/>
        <a:defRPr sz="2000">
          <a:solidFill>
            <a:schemeClr val="tx1"/>
          </a:solidFill>
          <a:latin typeface="+mn-lt"/>
        </a:defRPr>
      </a:lvl3pPr>
      <a:lvl4pPr marL="1600200" indent="-228600" algn="l" rtl="0" eaLnBrk="1" fontAlgn="base" hangingPunct="1">
        <a:spcBef>
          <a:spcPct val="30000"/>
        </a:spcBef>
        <a:spcAft>
          <a:spcPct val="0"/>
        </a:spcAft>
        <a:buClr>
          <a:schemeClr val="accent1"/>
        </a:buClr>
        <a:buChar char="–"/>
        <a:defRPr sz="2000">
          <a:solidFill>
            <a:schemeClr val="tx1"/>
          </a:solidFill>
          <a:latin typeface="+mn-lt"/>
        </a:defRPr>
      </a:lvl4pPr>
      <a:lvl5pPr marL="2057400" indent="-228600" algn="l" rtl="0" eaLnBrk="1" fontAlgn="base" hangingPunct="1">
        <a:spcBef>
          <a:spcPct val="30000"/>
        </a:spcBef>
        <a:spcAft>
          <a:spcPct val="0"/>
        </a:spcAft>
        <a:buClr>
          <a:schemeClr val="accent1"/>
        </a:buClr>
        <a:buChar char="•"/>
        <a:defRPr sz="2000">
          <a:solidFill>
            <a:schemeClr val="tx1"/>
          </a:solidFill>
          <a:latin typeface="+mn-lt"/>
        </a:defRPr>
      </a:lvl5pPr>
      <a:lvl6pPr marL="2514600" indent="-228600" algn="l" rtl="0" eaLnBrk="1" fontAlgn="base" hangingPunct="1">
        <a:spcBef>
          <a:spcPct val="30000"/>
        </a:spcBef>
        <a:spcAft>
          <a:spcPct val="0"/>
        </a:spcAft>
        <a:buClr>
          <a:schemeClr val="accent1"/>
        </a:buClr>
        <a:buChar char="•"/>
        <a:defRPr sz="2000">
          <a:solidFill>
            <a:schemeClr val="tx1"/>
          </a:solidFill>
          <a:latin typeface="+mn-lt"/>
        </a:defRPr>
      </a:lvl6pPr>
      <a:lvl7pPr marL="2971800" indent="-228600" algn="l" rtl="0" eaLnBrk="1" fontAlgn="base" hangingPunct="1">
        <a:spcBef>
          <a:spcPct val="30000"/>
        </a:spcBef>
        <a:spcAft>
          <a:spcPct val="0"/>
        </a:spcAft>
        <a:buClr>
          <a:schemeClr val="accent1"/>
        </a:buClr>
        <a:buChar char="•"/>
        <a:defRPr sz="2000">
          <a:solidFill>
            <a:schemeClr val="tx1"/>
          </a:solidFill>
          <a:latin typeface="+mn-lt"/>
        </a:defRPr>
      </a:lvl7pPr>
      <a:lvl8pPr marL="3429000" indent="-228600" algn="l" rtl="0" eaLnBrk="1" fontAlgn="base" hangingPunct="1">
        <a:spcBef>
          <a:spcPct val="30000"/>
        </a:spcBef>
        <a:spcAft>
          <a:spcPct val="0"/>
        </a:spcAft>
        <a:buClr>
          <a:schemeClr val="accent1"/>
        </a:buClr>
        <a:buChar char="•"/>
        <a:defRPr sz="2000">
          <a:solidFill>
            <a:schemeClr val="tx1"/>
          </a:solidFill>
          <a:latin typeface="+mn-lt"/>
        </a:defRPr>
      </a:lvl8pPr>
      <a:lvl9pPr marL="3886200" indent="-228600" algn="l" rtl="0" eaLnBrk="1" fontAlgn="base" hangingPunct="1">
        <a:spcBef>
          <a:spcPct val="3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1586" name="Rectangle 2"/>
          <p:cNvSpPr>
            <a:spLocks noChangeArrowheads="1"/>
          </p:cNvSpPr>
          <p:nvPr/>
        </p:nvSpPr>
        <p:spPr bwMode="auto">
          <a:xfrm>
            <a:off x="0" y="0"/>
            <a:ext cx="9144000" cy="6858000"/>
          </a:xfrm>
          <a:prstGeom prst="rect">
            <a:avLst/>
          </a:prstGeom>
          <a:gradFill rotWithShape="1">
            <a:gsLst>
              <a:gs pos="0">
                <a:srgbClr val="CC99FF"/>
              </a:gs>
              <a:gs pos="100000">
                <a:srgbClr val="FFFFFF"/>
              </a:gs>
            </a:gsLst>
            <a:lin ang="5400000" scaled="1"/>
          </a:gradFill>
          <a:ln w="9525">
            <a:solidFill>
              <a:schemeClr val="tx1"/>
            </a:solidFill>
            <a:miter lim="800000"/>
            <a:headEnd/>
            <a:tailEnd/>
          </a:ln>
          <a:effectLst/>
        </p:spPr>
        <p:txBody>
          <a:bodyPr vert="eaVert"/>
          <a:lstStyle/>
          <a:p>
            <a:pPr algn="ctr" fontAlgn="base">
              <a:spcBef>
                <a:spcPct val="0"/>
              </a:spcBef>
              <a:spcAft>
                <a:spcPct val="0"/>
              </a:spcAft>
            </a:pPr>
            <a:endParaRPr lang="en-GB" sz="4000">
              <a:solidFill>
                <a:srgbClr val="000000"/>
              </a:solidFill>
              <a:latin typeface="Times New Roman" pitchFamily="18" charset="0"/>
            </a:endParaRPr>
          </a:p>
        </p:txBody>
      </p:sp>
      <p:sp>
        <p:nvSpPr>
          <p:cNvPr id="451587" name="Rectangle 3"/>
          <p:cNvSpPr>
            <a:spLocks noGrp="1" noChangeArrowheads="1"/>
          </p:cNvSpPr>
          <p:nvPr>
            <p:ph type="title"/>
          </p:nvPr>
        </p:nvSpPr>
        <p:spPr bwMode="auto">
          <a:xfrm>
            <a:off x="457200" y="762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451588" name="Rectangle 4"/>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106040710"/>
      </p:ext>
    </p:extLst>
  </p:cSld>
  <p:clrMap bg1="lt1" tx1="dk1" bg2="lt2" tx2="dk2" accent1="accent1" accent2="accent2" accent3="accent3" accent4="accent4" accent5="accent5" accent6="accent6" hlink="hlink" folHlink="folHlink"/>
  <p:sldLayoutIdLst>
    <p:sldLayoutId id="2147510707" r:id="rId1"/>
    <p:sldLayoutId id="2147510708" r:id="rId2"/>
    <p:sldLayoutId id="2147510709" r:id="rId3"/>
    <p:sldLayoutId id="2147510710" r:id="rId4"/>
    <p:sldLayoutId id="2147510711" r:id="rId5"/>
    <p:sldLayoutId id="2147510712" r:id="rId6"/>
    <p:sldLayoutId id="2147510713" r:id="rId7"/>
    <p:sldLayoutId id="2147510714" r:id="rId8"/>
    <p:sldLayoutId id="2147510715" r:id="rId9"/>
    <p:sldLayoutId id="2147510716" r:id="rId10"/>
    <p:sldLayoutId id="2147510717" r:id="rId11"/>
  </p:sldLayoutIdLst>
  <p:transition/>
  <p:txStyles>
    <p:title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pitchFamily="34" charset="0"/>
          <a:cs typeface="Arial" pitchFamily="34" charset="0"/>
        </a:defRPr>
      </a:lvl2pPr>
      <a:lvl3pPr algn="l" rtl="0" fontAlgn="base">
        <a:spcBef>
          <a:spcPct val="0"/>
        </a:spcBef>
        <a:spcAft>
          <a:spcPct val="0"/>
        </a:spcAft>
        <a:defRPr sz="2500" b="1">
          <a:solidFill>
            <a:schemeClr val="accent1"/>
          </a:solidFill>
          <a:latin typeface="Arial" pitchFamily="34" charset="0"/>
          <a:cs typeface="Arial" pitchFamily="34" charset="0"/>
        </a:defRPr>
      </a:lvl3pPr>
      <a:lvl4pPr algn="l" rtl="0" fontAlgn="base">
        <a:spcBef>
          <a:spcPct val="0"/>
        </a:spcBef>
        <a:spcAft>
          <a:spcPct val="0"/>
        </a:spcAft>
        <a:defRPr sz="2500" b="1">
          <a:solidFill>
            <a:schemeClr val="accent1"/>
          </a:solidFill>
          <a:latin typeface="Arial" pitchFamily="34" charset="0"/>
          <a:cs typeface="Arial" pitchFamily="34" charset="0"/>
        </a:defRPr>
      </a:lvl4pPr>
      <a:lvl5pPr algn="l" rtl="0" fontAlgn="base">
        <a:spcBef>
          <a:spcPct val="0"/>
        </a:spcBef>
        <a:spcAft>
          <a:spcPct val="0"/>
        </a:spcAft>
        <a:defRPr sz="2500" b="1">
          <a:solidFill>
            <a:schemeClr val="accent1"/>
          </a:solidFill>
          <a:latin typeface="Arial" pitchFamily="34" charset="0"/>
          <a:cs typeface="Arial" pitchFamily="34" charset="0"/>
        </a:defRPr>
      </a:lvl5pPr>
      <a:lvl6pPr marL="457200" algn="l" rtl="0" fontAlgn="base">
        <a:spcBef>
          <a:spcPct val="0"/>
        </a:spcBef>
        <a:spcAft>
          <a:spcPct val="0"/>
        </a:spcAft>
        <a:defRPr sz="2500" b="1">
          <a:solidFill>
            <a:schemeClr val="accent1"/>
          </a:solidFill>
          <a:latin typeface="Arial" pitchFamily="34" charset="0"/>
          <a:cs typeface="Arial" pitchFamily="34" charset="0"/>
        </a:defRPr>
      </a:lvl6pPr>
      <a:lvl7pPr marL="914400" algn="l" rtl="0" fontAlgn="base">
        <a:spcBef>
          <a:spcPct val="0"/>
        </a:spcBef>
        <a:spcAft>
          <a:spcPct val="0"/>
        </a:spcAft>
        <a:defRPr sz="2500" b="1">
          <a:solidFill>
            <a:schemeClr val="accent1"/>
          </a:solidFill>
          <a:latin typeface="Arial" pitchFamily="34" charset="0"/>
          <a:cs typeface="Arial" pitchFamily="34" charset="0"/>
        </a:defRPr>
      </a:lvl7pPr>
      <a:lvl8pPr marL="1371600" algn="l" rtl="0" fontAlgn="base">
        <a:spcBef>
          <a:spcPct val="0"/>
        </a:spcBef>
        <a:spcAft>
          <a:spcPct val="0"/>
        </a:spcAft>
        <a:defRPr sz="2500" b="1">
          <a:solidFill>
            <a:schemeClr val="accent1"/>
          </a:solidFill>
          <a:latin typeface="Arial" pitchFamily="34" charset="0"/>
          <a:cs typeface="Arial" pitchFamily="34" charset="0"/>
        </a:defRPr>
      </a:lvl8pPr>
      <a:lvl9pPr marL="1828800" algn="l" rtl="0" fontAlgn="base">
        <a:spcBef>
          <a:spcPct val="0"/>
        </a:spcBef>
        <a:spcAft>
          <a:spcPct val="0"/>
        </a:spcAft>
        <a:defRPr sz="2500" b="1">
          <a:solidFill>
            <a:schemeClr val="accent1"/>
          </a:solidFill>
          <a:latin typeface="Arial" pitchFamily="34" charset="0"/>
          <a:cs typeface="Arial" pitchFamily="34" charset="0"/>
        </a:defRPr>
      </a:lvl9pPr>
    </p:titleStyle>
    <p:bodyStyle>
      <a:lvl1pPr marL="342900" indent="-342900" algn="l" rtl="0" fontAlgn="base">
        <a:spcBef>
          <a:spcPct val="30000"/>
        </a:spcBef>
        <a:spcAft>
          <a:spcPct val="0"/>
        </a:spcAft>
        <a:buClr>
          <a:schemeClr val="accent1"/>
        </a:buClr>
        <a:buFont typeface="Wingdings" pitchFamily="2" charset="2"/>
        <a:buBlip>
          <a:blip r:embed="rId13"/>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cs typeface="+mn-cs"/>
        </a:defRPr>
      </a:lvl2pPr>
      <a:lvl3pPr marL="1143000" indent="-228600" algn="l" rtl="0" fontAlgn="base">
        <a:spcBef>
          <a:spcPct val="30000"/>
        </a:spcBef>
        <a:spcAft>
          <a:spcPct val="0"/>
        </a:spcAft>
        <a:buClr>
          <a:schemeClr val="accent1"/>
        </a:buClr>
        <a:buChar char="•"/>
        <a:defRPr sz="2000">
          <a:solidFill>
            <a:schemeClr val="tx1"/>
          </a:solidFill>
          <a:latin typeface="+mn-lt"/>
          <a:cs typeface="+mn-cs"/>
        </a:defRPr>
      </a:lvl3pPr>
      <a:lvl4pPr marL="1600200" indent="-228600" algn="l" rtl="0" fontAlgn="base">
        <a:spcBef>
          <a:spcPct val="30000"/>
        </a:spcBef>
        <a:spcAft>
          <a:spcPct val="0"/>
        </a:spcAft>
        <a:buClr>
          <a:schemeClr val="accent1"/>
        </a:buClr>
        <a:buChar char="–"/>
        <a:defRPr sz="2000">
          <a:solidFill>
            <a:schemeClr val="tx1"/>
          </a:solidFill>
          <a:latin typeface="+mn-lt"/>
          <a:cs typeface="+mn-cs"/>
        </a:defRPr>
      </a:lvl4pPr>
      <a:lvl5pPr marL="2057400" indent="-228600" algn="l" rtl="0" fontAlgn="base">
        <a:spcBef>
          <a:spcPct val="30000"/>
        </a:spcBef>
        <a:spcAft>
          <a:spcPct val="0"/>
        </a:spcAft>
        <a:buClr>
          <a:schemeClr val="accent1"/>
        </a:buClr>
        <a:buChar char="•"/>
        <a:defRPr sz="2000">
          <a:solidFill>
            <a:schemeClr val="tx1"/>
          </a:solidFill>
          <a:latin typeface="+mn-lt"/>
          <a:cs typeface="+mn-cs"/>
        </a:defRPr>
      </a:lvl5pPr>
      <a:lvl6pPr marL="2514600" indent="-228600" algn="l" rtl="0" fontAlgn="base">
        <a:spcBef>
          <a:spcPct val="30000"/>
        </a:spcBef>
        <a:spcAft>
          <a:spcPct val="0"/>
        </a:spcAft>
        <a:buClr>
          <a:schemeClr val="accent1"/>
        </a:buClr>
        <a:buChar char="•"/>
        <a:defRPr sz="2000">
          <a:solidFill>
            <a:schemeClr val="tx1"/>
          </a:solidFill>
          <a:latin typeface="+mn-lt"/>
          <a:cs typeface="+mn-cs"/>
        </a:defRPr>
      </a:lvl6pPr>
      <a:lvl7pPr marL="2971800" indent="-228600" algn="l" rtl="0" fontAlgn="base">
        <a:spcBef>
          <a:spcPct val="30000"/>
        </a:spcBef>
        <a:spcAft>
          <a:spcPct val="0"/>
        </a:spcAft>
        <a:buClr>
          <a:schemeClr val="accent1"/>
        </a:buClr>
        <a:buChar char="•"/>
        <a:defRPr sz="2000">
          <a:solidFill>
            <a:schemeClr val="tx1"/>
          </a:solidFill>
          <a:latin typeface="+mn-lt"/>
          <a:cs typeface="+mn-cs"/>
        </a:defRPr>
      </a:lvl7pPr>
      <a:lvl8pPr marL="3429000" indent="-228600" algn="l" rtl="0" fontAlgn="base">
        <a:spcBef>
          <a:spcPct val="30000"/>
        </a:spcBef>
        <a:spcAft>
          <a:spcPct val="0"/>
        </a:spcAft>
        <a:buClr>
          <a:schemeClr val="accent1"/>
        </a:buClr>
        <a:buChar char="•"/>
        <a:defRPr sz="2000">
          <a:solidFill>
            <a:schemeClr val="tx1"/>
          </a:solidFill>
          <a:latin typeface="+mn-lt"/>
          <a:cs typeface="+mn-cs"/>
        </a:defRPr>
      </a:lvl8pPr>
      <a:lvl9pPr marL="3886200" indent="-228600" algn="l" rtl="0" fontAlgn="base">
        <a:spcBef>
          <a:spcPct val="30000"/>
        </a:spcBef>
        <a:spcAft>
          <a:spcPct val="0"/>
        </a:spcAft>
        <a:buClr>
          <a:schemeClr val="accent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1.xml"/><Relationship Id="rId1" Type="http://schemas.openxmlformats.org/officeDocument/2006/relationships/tags" Target="../tags/tag3.xml"/><Relationship Id="rId5" Type="http://schemas.openxmlformats.org/officeDocument/2006/relationships/image" Target="../media/image19.JP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1.xml"/><Relationship Id="rId1" Type="http://schemas.openxmlformats.org/officeDocument/2006/relationships/tags" Target="../tags/tag5.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1.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8.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08.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10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1.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1.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xml"/><Relationship Id="rId1" Type="http://schemas.openxmlformats.org/officeDocument/2006/relationships/slideLayout" Target="../slideLayouts/slideLayout176.xml"/><Relationship Id="rId5" Type="http://schemas.openxmlformats.org/officeDocument/2006/relationships/image" Target="../media/image45.JPG"/><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29.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176.xml"/><Relationship Id="rId5" Type="http://schemas.openxmlformats.org/officeDocument/2006/relationships/image" Target="../media/image50.JP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8.jpeg"/><Relationship Id="rId1" Type="http://schemas.openxmlformats.org/officeDocument/2006/relationships/slideLayout" Target="../slideLayouts/slideLayout176.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7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76.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313.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313.xml"/><Relationship Id="rId5" Type="http://schemas.openxmlformats.org/officeDocument/2006/relationships/image" Target="../media/image56.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48.jpeg"/><Relationship Id="rId1" Type="http://schemas.openxmlformats.org/officeDocument/2006/relationships/slideLayout" Target="../slideLayouts/slideLayout176.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76.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76.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76.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48.jpeg"/><Relationship Id="rId1" Type="http://schemas.openxmlformats.org/officeDocument/2006/relationships/slideLayout" Target="../slideLayouts/slideLayout176.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176.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17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76.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19.xml"/></Relationships>
</file>

<file path=ppt/slides/_rels/slide52.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image" Target="../media/image66.png"/><Relationship Id="rId1" Type="http://schemas.openxmlformats.org/officeDocument/2006/relationships/slideLayout" Target="../slideLayouts/slideLayout41.xml"/><Relationship Id="rId4" Type="http://schemas.openxmlformats.org/officeDocument/2006/relationships/image" Target="../media/image68.jpeg"/></Relationships>
</file>

<file path=ppt/slides/_rels/slide53.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image" Target="../media/image66.pn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jpeg"/><Relationship Id="rId1" Type="http://schemas.openxmlformats.org/officeDocument/2006/relationships/slideLayout" Target="../slideLayouts/slideLayout130.xml"/><Relationship Id="rId5" Type="http://schemas.openxmlformats.org/officeDocument/2006/relationships/image" Target="../media/image67.tiff"/><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jpeg"/><Relationship Id="rId1" Type="http://schemas.openxmlformats.org/officeDocument/2006/relationships/slideLayout" Target="../slideLayouts/slideLayout130.xml"/><Relationship Id="rId5" Type="http://schemas.openxmlformats.org/officeDocument/2006/relationships/image" Target="../media/image67.tiff"/><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0.png"/><Relationship Id="rId1" Type="http://schemas.openxmlformats.org/officeDocument/2006/relationships/slideLayout" Target="../slideLayouts/slideLayout33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0.png"/><Relationship Id="rId1" Type="http://schemas.openxmlformats.org/officeDocument/2006/relationships/slideLayout" Target="../slideLayouts/slideLayout33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11"/>
          <p:cNvSpPr txBox="1">
            <a:spLocks noChangeArrowheads="1"/>
          </p:cNvSpPr>
          <p:nvPr/>
        </p:nvSpPr>
        <p:spPr bwMode="auto">
          <a:xfrm>
            <a:off x="2102135" y="3771828"/>
            <a:ext cx="5124723" cy="1384995"/>
          </a:xfrm>
          <a:prstGeom prst="rect">
            <a:avLst/>
          </a:prstGeom>
          <a:noFill/>
          <a:ln w="9525">
            <a:noFill/>
            <a:miter lim="800000"/>
            <a:headEnd/>
            <a:tailEnd/>
          </a:ln>
        </p:spPr>
        <p:txBody>
          <a:bodyPr wrap="square">
            <a:spAutoFit/>
          </a:bodyPr>
          <a:lstStyle/>
          <a:p>
            <a:pPr marL="182563" marR="0" lvl="0" indent="-182563" algn="ctr" defTabSz="914400" rtl="0" eaLnBrk="1" fontAlgn="auto" latinLnBrk="0" hangingPunct="1">
              <a:lnSpc>
                <a:spcPct val="100000"/>
              </a:lnSpc>
              <a:spcBef>
                <a:spcPts val="0"/>
              </a:spcBef>
              <a:spcAft>
                <a:spcPts val="0"/>
              </a:spcAft>
              <a:buClrTx/>
              <a:buSzTx/>
              <a:buFontTx/>
              <a:buNone/>
              <a:tabLst>
                <a:tab pos="182563" algn="l"/>
              </a:tabLst>
              <a:defRPr/>
            </a:pPr>
            <a:r>
              <a:rPr kumimoji="0" lang="en-GB" sz="28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Bernard Charbonnel</a:t>
            </a:r>
            <a:endParaRPr kumimoji="0" lang="en-GB"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182563" marR="0" lvl="0" indent="-182563" algn="ctr" defTabSz="914400" rtl="0" eaLnBrk="1" fontAlgn="auto" latinLnBrk="0" hangingPunct="1">
              <a:lnSpc>
                <a:spcPct val="100000"/>
              </a:lnSpc>
              <a:spcBef>
                <a:spcPts val="0"/>
              </a:spcBef>
              <a:spcAft>
                <a:spcPts val="0"/>
              </a:spcAft>
              <a:buClrTx/>
              <a:buSzTx/>
              <a:buFontTx/>
              <a:buNone/>
              <a:tabLst>
                <a:tab pos="182563" algn="l"/>
              </a:tabLst>
              <a:defRPr/>
            </a:pPr>
            <a:r>
              <a:rPr kumimoji="0" lang="en-GB"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r>
              <a:rPr kumimoji="0" lang="en-GB" sz="16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Professor of Endocrinology and Metabolic Diseases</a:t>
            </a:r>
          </a:p>
          <a:p>
            <a:pPr marL="182563" marR="0" lvl="0" indent="-182563" algn="l" defTabSz="914400" rtl="0" eaLnBrk="1" fontAlgn="auto" latinLnBrk="0" hangingPunct="1">
              <a:lnSpc>
                <a:spcPct val="100000"/>
              </a:lnSpc>
              <a:spcBef>
                <a:spcPts val="0"/>
              </a:spcBef>
              <a:spcAft>
                <a:spcPts val="0"/>
              </a:spcAft>
              <a:buClrTx/>
              <a:buSzTx/>
              <a:buFontTx/>
              <a:buNone/>
              <a:tabLst>
                <a:tab pos="182563" algn="l"/>
              </a:tabLst>
              <a:defRPr/>
            </a:pPr>
            <a:endParaRPr kumimoji="0" lang="en-GB" sz="16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182563" marR="0" lvl="0" indent="-182563" algn="ctr" defTabSz="914400" rtl="0" eaLnBrk="1" fontAlgn="auto" latinLnBrk="0" hangingPunct="1">
              <a:lnSpc>
                <a:spcPct val="100000"/>
              </a:lnSpc>
              <a:spcBef>
                <a:spcPts val="0"/>
              </a:spcBef>
              <a:spcAft>
                <a:spcPts val="0"/>
              </a:spcAft>
              <a:buClrTx/>
              <a:buSzTx/>
              <a:buFontTx/>
              <a:buNone/>
              <a:tabLst>
                <a:tab pos="182563" algn="l"/>
              </a:tabLst>
              <a:defRPr/>
            </a:pPr>
            <a:r>
              <a:rPr kumimoji="0" lang="en-GB" sz="16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r>
              <a:rPr kumimoji="0" lang="en-GB"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University of Nantes, France</a:t>
            </a:r>
            <a:endParaRPr kumimoji="0" lang="en-GB"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80901" name="Line 3"/>
          <p:cNvSpPr>
            <a:spLocks noChangeShapeType="1"/>
          </p:cNvSpPr>
          <p:nvPr/>
        </p:nvSpPr>
        <p:spPr bwMode="auto">
          <a:xfrm>
            <a:off x="323528" y="3382144"/>
            <a:ext cx="8569325"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 Box 3">
            <a:extLst>
              <a:ext uri="{FF2B5EF4-FFF2-40B4-BE49-F238E27FC236}">
                <a16:creationId xmlns="" xmlns:a16="http://schemas.microsoft.com/office/drawing/2014/main" id="{FC55680B-0419-4C73-8E2F-FB3F7BF1A5E0}"/>
              </a:ext>
            </a:extLst>
          </p:cNvPr>
          <p:cNvSpPr txBox="1">
            <a:spLocks noChangeArrowheads="1"/>
          </p:cNvSpPr>
          <p:nvPr/>
        </p:nvSpPr>
        <p:spPr bwMode="auto">
          <a:xfrm>
            <a:off x="628279" y="527500"/>
            <a:ext cx="8072437" cy="2541459"/>
          </a:xfrm>
          <a:prstGeom prst="rect">
            <a:avLst/>
          </a:prstGeom>
          <a:solidFill>
            <a:schemeClr val="bg1"/>
          </a:solidFill>
          <a:ln w="9525">
            <a:no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400"/>
              </a:lnSpc>
            </a:pPr>
            <a:r>
              <a:rPr lang="en-US" sz="3200"/>
              <a:t>Changing focus in type 2 diabetes</a:t>
            </a:r>
          </a:p>
          <a:p>
            <a:pPr algn="ctr">
              <a:lnSpc>
                <a:spcPts val="4400"/>
              </a:lnSpc>
            </a:pPr>
            <a:r>
              <a:rPr lang="en-US" sz="3200" i="1">
                <a:solidFill>
                  <a:srgbClr val="0000FF"/>
                </a:solidFill>
                <a:effectLst>
                  <a:outerShdw blurRad="38100" dist="38100" dir="2700000" algn="tl">
                    <a:srgbClr val="000000">
                      <a:alpha val="43137"/>
                    </a:srgbClr>
                  </a:outerShdw>
                </a:effectLst>
              </a:rPr>
              <a:t>from glucose </a:t>
            </a:r>
          </a:p>
          <a:p>
            <a:pPr algn="ctr">
              <a:lnSpc>
                <a:spcPts val="4400"/>
              </a:lnSpc>
            </a:pPr>
            <a:r>
              <a:rPr lang="en-US" sz="3200" i="1">
                <a:solidFill>
                  <a:srgbClr val="0000FF"/>
                </a:solidFill>
                <a:effectLst>
                  <a:outerShdw blurRad="38100" dist="38100" dir="2700000" algn="tl">
                    <a:srgbClr val="000000">
                      <a:alpha val="43137"/>
                    </a:srgbClr>
                  </a:outerShdw>
                </a:effectLst>
              </a:rPr>
              <a:t>to cardiovascular</a:t>
            </a:r>
            <a:r>
              <a:rPr lang="en-US" sz="3200" b="0" i="1">
                <a:solidFill>
                  <a:srgbClr val="0000FF"/>
                </a:solidFill>
                <a:effectLst>
                  <a:outerShdw blurRad="38100" dist="38100" dir="2700000" algn="tl">
                    <a:srgbClr val="000000">
                      <a:alpha val="43137"/>
                    </a:srgbClr>
                  </a:outerShdw>
                </a:effectLst>
              </a:rPr>
              <a:t> risk management</a:t>
            </a:r>
          </a:p>
          <a:p>
            <a:pPr algn="ctr">
              <a:lnSpc>
                <a:spcPts val="4400"/>
              </a:lnSpc>
            </a:pPr>
            <a:r>
              <a:rPr lang="en-US" sz="2400" b="0" i="1">
                <a:effectLst>
                  <a:outerShdw blurRad="38100" dist="38100" dir="2700000" algn="tl">
                    <a:srgbClr val="000000">
                      <a:alpha val="43137"/>
                    </a:srgbClr>
                  </a:outerShdw>
                </a:effectLst>
              </a:rPr>
              <a:t>with a focus on SGLT2-inhibitors</a:t>
            </a:r>
            <a:endParaRPr lang="fr-FR" sz="2400" b="0" i="1">
              <a:effectLst>
                <a:outerShdw blurRad="38100" dist="38100" dir="2700000" algn="tl">
                  <a:srgbClr val="000000">
                    <a:alpha val="43137"/>
                  </a:srgbClr>
                </a:outerShdw>
              </a:effectLst>
            </a:endParaRPr>
          </a:p>
        </p:txBody>
      </p:sp>
      <p:grpSp>
        <p:nvGrpSpPr>
          <p:cNvPr id="7" name="Group 25">
            <a:extLst>
              <a:ext uri="{FF2B5EF4-FFF2-40B4-BE49-F238E27FC236}">
                <a16:creationId xmlns="" xmlns:a16="http://schemas.microsoft.com/office/drawing/2014/main" id="{94F7B47B-D368-4D7E-AFF4-F832A0692573}"/>
              </a:ext>
            </a:extLst>
          </p:cNvPr>
          <p:cNvGrpSpPr>
            <a:grpSpLocks/>
          </p:cNvGrpSpPr>
          <p:nvPr/>
        </p:nvGrpSpPr>
        <p:grpSpPr bwMode="auto">
          <a:xfrm>
            <a:off x="5388767" y="6003707"/>
            <a:ext cx="3328987" cy="434975"/>
            <a:chOff x="3397" y="3950"/>
            <a:chExt cx="2097" cy="274"/>
          </a:xfrm>
        </p:grpSpPr>
        <p:pic>
          <p:nvPicPr>
            <p:cNvPr id="8" name="Picture 28">
              <a:extLst>
                <a:ext uri="{FF2B5EF4-FFF2-40B4-BE49-F238E27FC236}">
                  <a16:creationId xmlns="" xmlns:a16="http://schemas.microsoft.com/office/drawing/2014/main" id="{E03DDE9A-AF0A-4E12-8481-CFA482507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 y="3980"/>
              <a:ext cx="50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a:extLst>
                <a:ext uri="{FF2B5EF4-FFF2-40B4-BE49-F238E27FC236}">
                  <a16:creationId xmlns="" xmlns:a16="http://schemas.microsoft.com/office/drawing/2014/main" id="{838ADF0B-02D7-4215-BA35-CA8681E55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750" t="21875" r="23438" b="26042"/>
            <a:stretch>
              <a:fillRect/>
            </a:stretch>
          </p:blipFill>
          <p:spPr bwMode="auto">
            <a:xfrm>
              <a:off x="4614" y="3950"/>
              <a:ext cx="37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a:extLst>
                <a:ext uri="{FF2B5EF4-FFF2-40B4-BE49-F238E27FC236}">
                  <a16:creationId xmlns="" xmlns:a16="http://schemas.microsoft.com/office/drawing/2014/main" id="{BF97410B-67E2-4E26-B004-C5F178E1B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133" r="8331" b="36781"/>
            <a:stretch>
              <a:fillRect/>
            </a:stretch>
          </p:blipFill>
          <p:spPr bwMode="auto">
            <a:xfrm>
              <a:off x="3397" y="3974"/>
              <a:ext cx="116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4">
            <a:extLst>
              <a:ext uri="{FF2B5EF4-FFF2-40B4-BE49-F238E27FC236}">
                <a16:creationId xmlns="" xmlns:a16="http://schemas.microsoft.com/office/drawing/2014/main" id="{AE12EC24-4DE3-4680-9F51-E56257D90828}"/>
              </a:ext>
            </a:extLst>
          </p:cNvPr>
          <p:cNvGrpSpPr>
            <a:grpSpLocks/>
          </p:cNvGrpSpPr>
          <p:nvPr/>
        </p:nvGrpSpPr>
        <p:grpSpPr bwMode="auto">
          <a:xfrm>
            <a:off x="535781" y="5529220"/>
            <a:ext cx="2160039" cy="957046"/>
            <a:chOff x="1896" y="2079"/>
            <a:chExt cx="1952" cy="1029"/>
          </a:xfrm>
        </p:grpSpPr>
        <p:pic>
          <p:nvPicPr>
            <p:cNvPr id="12" name="Picture 9">
              <a:extLst>
                <a:ext uri="{FF2B5EF4-FFF2-40B4-BE49-F238E27FC236}">
                  <a16:creationId xmlns="" xmlns:a16="http://schemas.microsoft.com/office/drawing/2014/main" id="{211B63A0-8AF5-4D15-9F85-EA6DB7C6C8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1227" t="24823" r="21484" b="42708"/>
            <a:stretch>
              <a:fillRect/>
            </a:stretch>
          </p:blipFill>
          <p:spPr bwMode="auto">
            <a:xfrm>
              <a:off x="1896" y="2079"/>
              <a:ext cx="1952"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2">
              <a:extLst>
                <a:ext uri="{FF2B5EF4-FFF2-40B4-BE49-F238E27FC236}">
                  <a16:creationId xmlns="" xmlns:a16="http://schemas.microsoft.com/office/drawing/2014/main" id="{2675535B-E589-4959-B69A-A10E06869A5E}"/>
                </a:ext>
              </a:extLst>
            </p:cNvPr>
            <p:cNvSpPr txBox="1">
              <a:spLocks noChangeArrowheads="1"/>
            </p:cNvSpPr>
            <p:nvPr/>
          </p:nvSpPr>
          <p:spPr bwMode="auto">
            <a:xfrm>
              <a:off x="2068" y="2823"/>
              <a:ext cx="1617"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chemeClr val="accent1"/>
                </a:buClr>
                <a:buFont typeface="Wingdings" pitchFamily="2" charset="2"/>
                <a:buBlip>
                  <a:blip r:embed="rId7"/>
                </a:buBlip>
                <a:defRPr sz="2200">
                  <a:solidFill>
                    <a:schemeClr val="tx1"/>
                  </a:solidFill>
                  <a:latin typeface="Arial" charset="0"/>
                </a:defRPr>
              </a:lvl1pPr>
              <a:lvl2pPr marL="742950" indent="-285750" eaLnBrk="0" hangingPunct="0">
                <a:spcBef>
                  <a:spcPct val="30000"/>
                </a:spcBef>
                <a:buClr>
                  <a:schemeClr val="accent1"/>
                </a:buClr>
                <a:buChar char="–"/>
                <a:defRPr sz="2000">
                  <a:solidFill>
                    <a:schemeClr val="tx1"/>
                  </a:solidFill>
                  <a:latin typeface="Arial" charset="0"/>
                </a:defRPr>
              </a:lvl2pPr>
              <a:lvl3pPr marL="1143000" indent="-228600" eaLnBrk="0" hangingPunct="0">
                <a:spcBef>
                  <a:spcPct val="30000"/>
                </a:spcBef>
                <a:buClr>
                  <a:schemeClr val="accent1"/>
                </a:buClr>
                <a:buChar char="•"/>
                <a:defRPr sz="2000">
                  <a:solidFill>
                    <a:schemeClr val="tx1"/>
                  </a:solidFill>
                  <a:latin typeface="Arial" charset="0"/>
                </a:defRPr>
              </a:lvl3pPr>
              <a:lvl4pPr marL="1600200" indent="-228600" eaLnBrk="0" hangingPunct="0">
                <a:spcBef>
                  <a:spcPct val="30000"/>
                </a:spcBef>
                <a:buClr>
                  <a:schemeClr val="accent1"/>
                </a:buClr>
                <a:buChar char="–"/>
                <a:defRPr sz="2000">
                  <a:solidFill>
                    <a:schemeClr val="tx1"/>
                  </a:solidFill>
                  <a:latin typeface="Arial" charset="0"/>
                </a:defRPr>
              </a:lvl4pPr>
              <a:lvl5pPr marL="2057400" indent="-228600" eaLnBrk="0" hangingPunct="0">
                <a:spcBef>
                  <a:spcPct val="30000"/>
                </a:spcBef>
                <a:buClr>
                  <a:schemeClr val="accent1"/>
                </a:buClr>
                <a:buChar char="•"/>
                <a:defRPr sz="2000">
                  <a:solidFill>
                    <a:schemeClr val="tx1"/>
                  </a:solidFill>
                  <a:latin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05EE8"/>
                  </a:solidFill>
                  <a:effectLst/>
                  <a:uLnTx/>
                  <a:uFillTx/>
                  <a:latin typeface="Arial" charset="0"/>
                  <a:ea typeface="+mn-ea"/>
                  <a:cs typeface="Arial" charset="0"/>
                </a:rPr>
                <a:t>l’institut du thorax </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3"/>
          <p:cNvSpPr>
            <a:spLocks noChangeShapeType="1"/>
          </p:cNvSpPr>
          <p:nvPr/>
        </p:nvSpPr>
        <p:spPr bwMode="auto">
          <a:xfrm>
            <a:off x="251520" y="1484784"/>
            <a:ext cx="8698234"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2000" b="0">
              <a:solidFill>
                <a:srgbClr val="000000"/>
              </a:solidFill>
              <a:latin typeface="Arial"/>
              <a:cs typeface="+mn-cs"/>
            </a:endParaRPr>
          </a:p>
        </p:txBody>
      </p:sp>
      <p:sp>
        <p:nvSpPr>
          <p:cNvPr id="2" name="ZoneTexte 1"/>
          <p:cNvSpPr txBox="1"/>
          <p:nvPr>
            <p:custDataLst>
              <p:tags r:id="rId1"/>
            </p:custDataLst>
          </p:nvPr>
        </p:nvSpPr>
        <p:spPr>
          <a:xfrm>
            <a:off x="11023600" y="0"/>
            <a:ext cx="635000" cy="635000"/>
          </a:xfrm>
          <a:prstGeom prst="rect">
            <a:avLst/>
          </a:prstGeom>
          <a:noFill/>
        </p:spPr>
        <p:txBody>
          <a:bodyPr vert="horz" rtlCol="0">
            <a:spAutoFit/>
          </a:bodyPr>
          <a:lstStyle/>
          <a:p>
            <a:pPr fontAlgn="auto">
              <a:spcBef>
                <a:spcPts val="0"/>
              </a:spcBef>
              <a:spcAft>
                <a:spcPts val="0"/>
              </a:spcAft>
            </a:pPr>
            <a:endParaRPr lang="en-GB" sz="1800" b="0">
              <a:solidFill>
                <a:srgbClr val="000000"/>
              </a:solidFill>
              <a:latin typeface="Arial"/>
              <a:cs typeface="+mn-cs"/>
            </a:endParaRPr>
          </a:p>
        </p:txBody>
      </p:sp>
      <p:sp>
        <p:nvSpPr>
          <p:cNvPr id="4" name="ZoneTexte 3"/>
          <p:cNvSpPr txBox="1"/>
          <p:nvPr/>
        </p:nvSpPr>
        <p:spPr>
          <a:xfrm>
            <a:off x="899592" y="242645"/>
            <a:ext cx="6894006" cy="954107"/>
          </a:xfrm>
          <a:prstGeom prst="rect">
            <a:avLst/>
          </a:prstGeom>
          <a:solidFill>
            <a:schemeClr val="bg1"/>
          </a:solidFill>
          <a:ln>
            <a:solidFill>
              <a:schemeClr val="accent1"/>
            </a:solidFill>
          </a:ln>
        </p:spPr>
        <p:txBody>
          <a:bodyPr wrap="square" rtlCol="0">
            <a:spAutoFit/>
          </a:bodyPr>
          <a:lstStyle/>
          <a:p>
            <a:pPr algn="ctr"/>
            <a:r>
              <a:rPr lang="fr-FR" sz="2800" smtClean="0">
                <a:effectLst>
                  <a:outerShdw blurRad="38100" dist="38100" dir="2700000" algn="tl">
                    <a:srgbClr val="000000">
                      <a:alpha val="43137"/>
                    </a:srgbClr>
                  </a:outerShdw>
                </a:effectLst>
              </a:rPr>
              <a:t>The 2 « old » </a:t>
            </a:r>
            <a:r>
              <a:rPr lang="fr-FR" sz="2800">
                <a:effectLst>
                  <a:outerShdw blurRad="38100" dist="38100" dir="2700000" algn="tl">
                    <a:srgbClr val="000000">
                      <a:alpha val="43137"/>
                    </a:srgbClr>
                  </a:outerShdw>
                </a:effectLst>
              </a:rPr>
              <a:t>agents </a:t>
            </a:r>
            <a:r>
              <a:rPr lang="fr-FR" sz="2800"/>
              <a:t>for which </a:t>
            </a:r>
            <a:r>
              <a:rPr lang="fr-FR" sz="2800" smtClean="0">
                <a:solidFill>
                  <a:srgbClr val="0000FF"/>
                </a:solidFill>
                <a:effectLst>
                  <a:outerShdw blurRad="38100" dist="38100" dir="2700000" algn="tl">
                    <a:srgbClr val="000000">
                      <a:alpha val="43137"/>
                    </a:srgbClr>
                  </a:outerShdw>
                </a:effectLst>
              </a:rPr>
              <a:t>good</a:t>
            </a:r>
            <a:r>
              <a:rPr lang="fr-FR" sz="2800" smtClean="0"/>
              <a:t> </a:t>
            </a:r>
            <a:r>
              <a:rPr lang="fr-FR" sz="2800" smtClean="0">
                <a:solidFill>
                  <a:srgbClr val="0000FF"/>
                </a:solidFill>
                <a:effectLst>
                  <a:outerShdw blurRad="38100" dist="38100" dir="2700000" algn="tl">
                    <a:srgbClr val="000000">
                      <a:alpha val="43137"/>
                    </a:srgbClr>
                  </a:outerShdw>
                </a:effectLst>
              </a:rPr>
              <a:t>outcome </a:t>
            </a:r>
            <a:r>
              <a:rPr lang="fr-FR" sz="2800">
                <a:solidFill>
                  <a:srgbClr val="0000FF"/>
                </a:solidFill>
                <a:effectLst>
                  <a:outerShdw blurRad="38100" dist="38100" dir="2700000" algn="tl">
                    <a:srgbClr val="000000">
                      <a:alpha val="43137"/>
                    </a:srgbClr>
                  </a:outerShdw>
                </a:effectLst>
              </a:rPr>
              <a:t>studies are </a:t>
            </a:r>
            <a:r>
              <a:rPr lang="fr-FR" sz="2800" smtClean="0">
                <a:solidFill>
                  <a:srgbClr val="0000FF"/>
                </a:solidFill>
                <a:effectLst>
                  <a:outerShdw blurRad="38100" dist="38100" dir="2700000" algn="tl">
                    <a:srgbClr val="000000">
                      <a:alpha val="43137"/>
                    </a:srgbClr>
                  </a:outerShdw>
                </a:effectLst>
              </a:rPr>
              <a:t>NOT available</a:t>
            </a:r>
            <a:endParaRPr lang="fr-FR" sz="2800">
              <a:solidFill>
                <a:srgbClr val="0000FF"/>
              </a:solidFill>
              <a:effectLst>
                <a:outerShdw blurRad="38100" dist="38100" dir="2700000" algn="tl">
                  <a:srgbClr val="000000">
                    <a:alpha val="43137"/>
                  </a:srgbClr>
                </a:outerShdw>
              </a:effectLst>
            </a:endParaRPr>
          </a:p>
        </p:txBody>
      </p:sp>
      <p:sp>
        <p:nvSpPr>
          <p:cNvPr id="17" name="Text Box 14"/>
          <p:cNvSpPr txBox="1">
            <a:spLocks noChangeArrowheads="1"/>
          </p:cNvSpPr>
          <p:nvPr/>
        </p:nvSpPr>
        <p:spPr bwMode="auto">
          <a:xfrm>
            <a:off x="899592" y="1700808"/>
            <a:ext cx="2736304" cy="562534"/>
          </a:xfrm>
          <a:prstGeom prst="rect">
            <a:avLst/>
          </a:prstGeom>
          <a:solidFill>
            <a:srgbClr val="000099"/>
          </a:solidFill>
          <a:ln w="28575">
            <a:solidFill>
              <a:schemeClr val="tx1"/>
            </a:solidFill>
            <a:miter lim="800000"/>
            <a:headEnd/>
            <a:tailEnd/>
          </a:ln>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lnSpc>
                <a:spcPct val="95000"/>
              </a:lnSpc>
              <a:spcBef>
                <a:spcPct val="10000"/>
              </a:spcBef>
            </a:pPr>
            <a:r>
              <a:rPr lang="en-US" smtClean="0">
                <a:solidFill>
                  <a:srgbClr val="FFFFFF"/>
                </a:solidFill>
                <a:cs typeface="Arial"/>
              </a:rPr>
              <a:t>Metformin</a:t>
            </a:r>
            <a:endParaRPr lang="en-US">
              <a:solidFill>
                <a:srgbClr val="FFFFFF"/>
              </a:solidFill>
              <a:cs typeface="Arial"/>
            </a:endParaRPr>
          </a:p>
          <a:p>
            <a:pPr eaLnBrk="1" hangingPunct="1">
              <a:lnSpc>
                <a:spcPct val="95000"/>
              </a:lnSpc>
              <a:spcBef>
                <a:spcPct val="10000"/>
              </a:spcBef>
            </a:pPr>
            <a:endParaRPr lang="en-US" sz="2000" b="0" i="1">
              <a:solidFill>
                <a:srgbClr val="FFFFFF"/>
              </a:solidFill>
              <a:cs typeface="Arial"/>
            </a:endParaRPr>
          </a:p>
        </p:txBody>
      </p:sp>
      <p:sp>
        <p:nvSpPr>
          <p:cNvPr id="18" name="ZoneTexte 17"/>
          <p:cNvSpPr txBox="1"/>
          <p:nvPr/>
        </p:nvSpPr>
        <p:spPr>
          <a:xfrm>
            <a:off x="179512" y="2412724"/>
            <a:ext cx="4421125" cy="3785652"/>
          </a:xfrm>
          <a:prstGeom prst="rect">
            <a:avLst/>
          </a:prstGeom>
          <a:solidFill>
            <a:srgbClr val="FFFFFF"/>
          </a:solidFill>
          <a:ln>
            <a:solidFill>
              <a:schemeClr val="tx1"/>
            </a:solidFill>
          </a:ln>
        </p:spPr>
        <p:txBody>
          <a:bodyPr wrap="square" rtlCol="0">
            <a:spAutoFit/>
          </a:bodyPr>
          <a:lstStyle/>
          <a:p>
            <a:pPr marL="342900" indent="-342900" fontAlgn="auto">
              <a:spcBef>
                <a:spcPts val="0"/>
              </a:spcBef>
              <a:spcAft>
                <a:spcPts val="0"/>
              </a:spcAft>
              <a:buFont typeface="Wingdings" panose="05000000000000000000" pitchFamily="2" charset="2"/>
              <a:buChar char="§"/>
            </a:pPr>
            <a:r>
              <a:rPr lang="fr-FR" smtClean="0">
                <a:solidFill>
                  <a:srgbClr val="0000FF"/>
                </a:solidFill>
                <a:effectLst>
                  <a:outerShdw blurRad="38100" dist="38100" dir="2700000" algn="tl">
                    <a:srgbClr val="000000">
                      <a:alpha val="43137"/>
                    </a:srgbClr>
                  </a:outerShdw>
                </a:effectLst>
                <a:latin typeface="Arial"/>
                <a:cs typeface="Arial"/>
              </a:rPr>
              <a:t>A CV benefit has been suggested in a small subgroup of obese patients in the UKPDS</a:t>
            </a:r>
            <a:r>
              <a:rPr lang="fr-FR">
                <a:solidFill>
                  <a:srgbClr val="0000FF"/>
                </a:solidFill>
                <a:effectLst>
                  <a:outerShdw blurRad="38100" dist="38100" dir="2700000" algn="tl">
                    <a:srgbClr val="000000">
                      <a:alpha val="43137"/>
                    </a:srgbClr>
                  </a:outerShdw>
                </a:effectLst>
                <a:latin typeface="Arial"/>
                <a:cs typeface="Arial"/>
              </a:rPr>
              <a:t> </a:t>
            </a:r>
            <a:r>
              <a:rPr lang="fr-FR" smtClean="0">
                <a:solidFill>
                  <a:srgbClr val="000000"/>
                </a:solidFill>
                <a:latin typeface="Arial"/>
                <a:cs typeface="Arial"/>
              </a:rPr>
              <a:t>but </a:t>
            </a:r>
            <a:r>
              <a:rPr lang="fr-FR" i="1" smtClean="0">
                <a:solidFill>
                  <a:srgbClr val="000000"/>
                </a:solidFill>
                <a:latin typeface="Arial"/>
                <a:cs typeface="Arial"/>
              </a:rPr>
              <a:t>the level of evidence is weak</a:t>
            </a:r>
          </a:p>
          <a:p>
            <a:pPr marL="342900" indent="-342900" fontAlgn="auto">
              <a:spcBef>
                <a:spcPts val="0"/>
              </a:spcBef>
              <a:spcAft>
                <a:spcPts val="0"/>
              </a:spcAft>
              <a:buFont typeface="Wingdings" panose="05000000000000000000" pitchFamily="2" charset="2"/>
              <a:buChar char="§"/>
            </a:pPr>
            <a:endParaRPr lang="fr-FR" i="1" smtClean="0">
              <a:solidFill>
                <a:srgbClr val="000000"/>
              </a:solidFill>
              <a:latin typeface="Arial"/>
              <a:cs typeface="Arial"/>
            </a:endParaRPr>
          </a:p>
          <a:p>
            <a:pPr marL="342900" indent="-342900" fontAlgn="auto">
              <a:spcBef>
                <a:spcPts val="0"/>
              </a:spcBef>
              <a:spcAft>
                <a:spcPts val="0"/>
              </a:spcAft>
              <a:buFont typeface="Wingdings" panose="05000000000000000000" pitchFamily="2" charset="2"/>
              <a:buChar char="§"/>
            </a:pPr>
            <a:r>
              <a:rPr lang="fr-FR" b="0" smtClean="0">
                <a:solidFill>
                  <a:srgbClr val="000000"/>
                </a:solidFill>
                <a:effectLst>
                  <a:outerShdw blurRad="38100" dist="38100" dir="2700000" algn="tl">
                    <a:srgbClr val="000000">
                      <a:alpha val="43137"/>
                    </a:srgbClr>
                  </a:outerShdw>
                </a:effectLst>
                <a:latin typeface="Arial"/>
                <a:cs typeface="Arial"/>
              </a:rPr>
              <a:t>Many observational studies « in real life » seem to confirm this benefit</a:t>
            </a:r>
            <a:endParaRPr lang="fr-FR" b="0">
              <a:solidFill>
                <a:srgbClr val="000000"/>
              </a:solidFill>
              <a:effectLst>
                <a:outerShdw blurRad="38100" dist="38100" dir="2700000" algn="tl">
                  <a:srgbClr val="000000">
                    <a:alpha val="43137"/>
                  </a:srgbClr>
                </a:outerShdw>
              </a:effectLst>
              <a:latin typeface="Arial"/>
              <a:cs typeface="Arial"/>
            </a:endParaRPr>
          </a:p>
        </p:txBody>
      </p:sp>
      <p:sp>
        <p:nvSpPr>
          <p:cNvPr id="9" name="Text Box 8"/>
          <p:cNvSpPr txBox="1">
            <a:spLocks noChangeArrowheads="1"/>
          </p:cNvSpPr>
          <p:nvPr/>
        </p:nvSpPr>
        <p:spPr bwMode="auto">
          <a:xfrm>
            <a:off x="5652120" y="1700808"/>
            <a:ext cx="2741548" cy="562534"/>
          </a:xfrm>
          <a:prstGeom prst="rect">
            <a:avLst/>
          </a:prstGeom>
          <a:solidFill>
            <a:srgbClr val="A42700"/>
          </a:solidFill>
          <a:ln w="12700">
            <a:solidFill>
              <a:schemeClr val="tx1"/>
            </a:solidFill>
            <a:miter lim="800000"/>
            <a:headEnd/>
            <a:tailEnd/>
          </a:ln>
        </p:spPr>
        <p:txBody>
          <a:bodyPr wrap="square">
            <a:no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marL="0" marR="0" lvl="0" indent="0" algn="ctr" defTabSz="914400" rtl="0" eaLnBrk="1" fontAlgn="base" latinLnBrk="0" hangingPunct="1">
              <a:lnSpc>
                <a:spcPct val="95000"/>
              </a:lnSpc>
              <a:spcBef>
                <a:spcPct val="10000"/>
              </a:spcBef>
              <a:spcAft>
                <a:spcPct val="0"/>
              </a:spcAft>
              <a:buClrTx/>
              <a:buSzTx/>
              <a:buFontTx/>
              <a:buNone/>
              <a:tabLst/>
              <a:defRPr/>
            </a:pPr>
            <a:r>
              <a:rPr kumimoji="0" lang="en-US" b="1" i="0" u="none" strike="noStrike" kern="1200" cap="none" spc="0" normalizeH="0" baseline="0" noProof="0" smtClean="0">
                <a:ln>
                  <a:noFill/>
                </a:ln>
                <a:solidFill>
                  <a:srgbClr val="FFFFFF"/>
                </a:solidFill>
                <a:effectLst/>
                <a:uLnTx/>
                <a:uFillTx/>
                <a:latin typeface="Arial" charset="0"/>
                <a:ea typeface="+mn-ea"/>
                <a:cs typeface="Arial"/>
              </a:rPr>
              <a:t>Sulfonylureas</a:t>
            </a:r>
            <a:endParaRPr kumimoji="0" lang="en-US" b="1" i="0" u="none" strike="noStrike" kern="1200" cap="none" spc="0" normalizeH="0" baseline="0" noProof="0">
              <a:ln>
                <a:noFill/>
              </a:ln>
              <a:solidFill>
                <a:srgbClr val="FFFFFF"/>
              </a:solidFill>
              <a:effectLst/>
              <a:uLnTx/>
              <a:uFillTx/>
              <a:latin typeface="Arial" charset="0"/>
              <a:ea typeface="+mn-ea"/>
              <a:cs typeface="Arial"/>
            </a:endParaRPr>
          </a:p>
        </p:txBody>
      </p:sp>
      <p:sp>
        <p:nvSpPr>
          <p:cNvPr id="10" name="ZoneTexte 9"/>
          <p:cNvSpPr txBox="1"/>
          <p:nvPr/>
        </p:nvSpPr>
        <p:spPr>
          <a:xfrm>
            <a:off x="4946774" y="2420888"/>
            <a:ext cx="4002980" cy="3785652"/>
          </a:xfrm>
          <a:prstGeom prst="rect">
            <a:avLst/>
          </a:prstGeom>
          <a:solidFill>
            <a:srgbClr val="FFFFFF"/>
          </a:solidFill>
          <a:ln>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a:solidFill>
                  <a:srgbClr val="0000FF"/>
                </a:solidFill>
                <a:effectLst>
                  <a:outerShdw blurRad="38100" dist="38100" dir="2700000" algn="tl">
                    <a:srgbClr val="000000">
                      <a:alpha val="43137"/>
                    </a:srgbClr>
                  </a:outerShdw>
                </a:effectLst>
                <a:latin typeface="Arial"/>
                <a:cs typeface="Arial"/>
              </a:rPr>
              <a:t>N</a:t>
            </a:r>
            <a:r>
              <a:rPr kumimoji="0" lang="fr-FR" b="1" i="0" u="none" strike="noStrike" kern="1200" cap="none" spc="0" normalizeH="0" baseline="0" noProof="0" smtClean="0">
                <a:ln>
                  <a:noFill/>
                </a:ln>
                <a:solidFill>
                  <a:srgbClr val="0000FF"/>
                </a:solidFill>
                <a:effectLst>
                  <a:outerShdw blurRad="38100" dist="38100" dir="2700000" algn="tl">
                    <a:srgbClr val="000000">
                      <a:alpha val="43137"/>
                    </a:srgbClr>
                  </a:outerShdw>
                </a:effectLst>
                <a:uLnTx/>
                <a:uFillTx/>
                <a:latin typeface="Arial"/>
                <a:ea typeface="+mn-ea"/>
                <a:cs typeface="Arial"/>
              </a:rPr>
              <a:t>o </a:t>
            </a:r>
            <a:r>
              <a:rPr kumimoji="0" lang="fr-FR"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good </a:t>
            </a:r>
            <a:r>
              <a:rPr lang="fr-FR" smtClean="0">
                <a:solidFill>
                  <a:srgbClr val="0000FF"/>
                </a:solidFill>
                <a:effectLst>
                  <a:outerShdw blurRad="38100" dist="38100" dir="2700000" algn="tl">
                    <a:srgbClr val="000000">
                      <a:alpha val="43137"/>
                    </a:srgbClr>
                  </a:outerShdw>
                </a:effectLst>
                <a:latin typeface="Arial"/>
                <a:cs typeface="Arial"/>
              </a:rPr>
              <a:t>randomized</a:t>
            </a:r>
            <a:r>
              <a:rPr kumimoji="0" lang="fr-FR" b="1" i="0" u="none" strike="noStrike" kern="1200" cap="none" spc="0" normalizeH="0" baseline="0" noProof="0" smtClean="0">
                <a:ln>
                  <a:noFill/>
                </a:ln>
                <a:solidFill>
                  <a:srgbClr val="0000FF"/>
                </a:solidFill>
                <a:effectLst>
                  <a:outerShdw blurRad="38100" dist="38100" dir="2700000" algn="tl">
                    <a:srgbClr val="000000">
                      <a:alpha val="43137"/>
                    </a:srgbClr>
                  </a:outerShdw>
                </a:effectLst>
                <a:uLnTx/>
                <a:uFillTx/>
                <a:latin typeface="Arial"/>
                <a:ea typeface="+mn-ea"/>
                <a:cs typeface="Arial"/>
              </a:rPr>
              <a:t> outcome studies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b="0" smtClean="0">
                <a:effectLst>
                  <a:outerShdw blurRad="38100" dist="38100" dir="2700000" algn="tl">
                    <a:srgbClr val="000000">
                      <a:alpha val="43137"/>
                    </a:srgbClr>
                  </a:outerShdw>
                </a:effectLst>
                <a:latin typeface="Arial"/>
                <a:cs typeface="Arial"/>
              </a:rPr>
              <a:t>The only one </a:t>
            </a:r>
            <a:r>
              <a:rPr lang="fr-FR" sz="2000" b="0" i="1" smtClean="0">
                <a:effectLst>
                  <a:outerShdw blurRad="38100" dist="38100" dir="2700000" algn="tl">
                    <a:srgbClr val="000000">
                      <a:alpha val="43137"/>
                    </a:srgbClr>
                  </a:outerShdw>
                </a:effectLst>
                <a:latin typeface="Arial"/>
                <a:cs typeface="Arial"/>
              </a:rPr>
              <a:t>(UGDP 1970) </a:t>
            </a:r>
            <a:r>
              <a:rPr lang="fr-FR" b="0" smtClean="0">
                <a:effectLst>
                  <a:outerShdw blurRad="38100" dist="38100" dir="2700000" algn="tl">
                    <a:srgbClr val="000000">
                      <a:alpha val="43137"/>
                    </a:srgbClr>
                  </a:outerShdw>
                </a:effectLst>
                <a:latin typeface="Arial"/>
                <a:cs typeface="Arial"/>
              </a:rPr>
              <a:t>suggested a CV toxicity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b="0" i="0" u="none" strike="noStrike" kern="1200" cap="none" spc="0" normalizeH="0" baseline="0" noProof="0">
              <a:ln>
                <a:noFill/>
              </a:ln>
              <a:effectLst>
                <a:outerShdw blurRad="38100" dist="38100" dir="2700000" algn="tl">
                  <a:srgbClr val="000000">
                    <a:alpha val="43137"/>
                  </a:srgbClr>
                </a:outerShdw>
              </a:effectLst>
              <a:uLnTx/>
              <a:uFillTx/>
              <a:latin typeface="Arial"/>
              <a:cs typeface="Arial"/>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The many observational studies </a:t>
            </a:r>
            <a:r>
              <a:rPr kumimoji="0" lang="fr-FR" b="0"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suggest an </a:t>
            </a:r>
            <a:r>
              <a:rPr kumimoji="0" lang="fr-FR"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increased CV </a:t>
            </a:r>
            <a:r>
              <a:rPr kumimoji="0" lang="fr-FR" b="1" i="0" u="none" strike="noStrike" kern="1200" cap="none" spc="0" normalizeH="0" baseline="0" noProof="0" smtClean="0">
                <a:ln>
                  <a:noFill/>
                </a:ln>
                <a:solidFill>
                  <a:srgbClr val="0000FF"/>
                </a:solidFill>
                <a:effectLst>
                  <a:outerShdw blurRad="38100" dist="38100" dir="2700000" algn="tl">
                    <a:srgbClr val="000000">
                      <a:alpha val="43137"/>
                    </a:srgbClr>
                  </a:outerShdw>
                </a:effectLst>
                <a:uLnTx/>
                <a:uFillTx/>
                <a:latin typeface="Arial"/>
                <a:ea typeface="+mn-ea"/>
                <a:cs typeface="Arial"/>
              </a:rPr>
              <a:t>morbi-mortality compared to other agents</a:t>
            </a:r>
            <a:endParaRPr kumimoji="0" lang="fr-FR"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2582917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eur droit avec flèche 21"/>
          <p:cNvCxnSpPr/>
          <p:nvPr/>
        </p:nvCxnSpPr>
        <p:spPr>
          <a:xfrm>
            <a:off x="2123728" y="3907176"/>
            <a:ext cx="8163" cy="7076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bwMode="auto">
          <a:xfrm>
            <a:off x="251520" y="246617"/>
            <a:ext cx="8712968" cy="590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a:lstStyle>
          <a:p>
            <a:pPr algn="ctr"/>
            <a:r>
              <a:rPr lang="fr-FR" sz="2800" kern="0">
                <a:solidFill>
                  <a:srgbClr val="0000FF"/>
                </a:solidFill>
                <a:effectLst>
                  <a:outerShdw blurRad="38100" dist="38100" dir="2700000" algn="tl">
                    <a:srgbClr val="000000">
                      <a:alpha val="43137"/>
                    </a:srgbClr>
                  </a:outerShdw>
                </a:effectLst>
              </a:rPr>
              <a:t>Safety studies </a:t>
            </a:r>
            <a:r>
              <a:rPr lang="fr-FR" sz="2800" kern="0">
                <a:solidFill>
                  <a:srgbClr val="000000"/>
                </a:solidFill>
              </a:rPr>
              <a:t>evaluating anti-diabetic agents</a:t>
            </a:r>
          </a:p>
        </p:txBody>
      </p:sp>
      <p:sp>
        <p:nvSpPr>
          <p:cNvPr id="11" name="Line 3"/>
          <p:cNvSpPr>
            <a:spLocks noChangeShapeType="1"/>
          </p:cNvSpPr>
          <p:nvPr/>
        </p:nvSpPr>
        <p:spPr bwMode="auto">
          <a:xfrm>
            <a:off x="215329" y="980728"/>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sp>
        <p:nvSpPr>
          <p:cNvPr id="2" name="ZoneTexte 1"/>
          <p:cNvSpPr txBox="1"/>
          <p:nvPr>
            <p:custDataLst>
              <p:tags r:id="rId1"/>
            </p:custDataLst>
          </p:nvPr>
        </p:nvSpPr>
        <p:spPr>
          <a:xfrm>
            <a:off x="11023600" y="0"/>
            <a:ext cx="635000" cy="635000"/>
          </a:xfrm>
          <a:prstGeom prst="rect">
            <a:avLst/>
          </a:prstGeom>
          <a:noFill/>
        </p:spPr>
        <p:txBody>
          <a:bodyPr vert="horz" rtlCol="0">
            <a:spAutoFit/>
          </a:bodyPr>
          <a:lstStyle/>
          <a:p>
            <a:pPr fontAlgn="auto">
              <a:spcBef>
                <a:spcPts val="0"/>
              </a:spcBef>
              <a:spcAft>
                <a:spcPts val="0"/>
              </a:spcAft>
            </a:pPr>
            <a:endParaRPr lang="en-GB" sz="1800" b="0">
              <a:solidFill>
                <a:srgbClr val="000000"/>
              </a:solidFill>
              <a:latin typeface="Arial"/>
              <a:cs typeface="+mn-cs"/>
            </a:endParaRPr>
          </a:p>
        </p:txBody>
      </p:sp>
      <p:sp>
        <p:nvSpPr>
          <p:cNvPr id="4" name="ZoneTexte 3"/>
          <p:cNvSpPr txBox="1"/>
          <p:nvPr/>
        </p:nvSpPr>
        <p:spPr>
          <a:xfrm>
            <a:off x="865929" y="1217045"/>
            <a:ext cx="7484149" cy="461665"/>
          </a:xfrm>
          <a:prstGeom prst="rect">
            <a:avLst/>
          </a:prstGeom>
          <a:solidFill>
            <a:schemeClr val="bg1"/>
          </a:solidFill>
          <a:ln>
            <a:solidFill>
              <a:schemeClr val="tx1"/>
            </a:solidFill>
          </a:ln>
        </p:spPr>
        <p:txBody>
          <a:bodyPr wrap="square" rtlCol="0">
            <a:spAutoFit/>
          </a:bodyPr>
          <a:lstStyle/>
          <a:p>
            <a:pPr algn="ctr"/>
            <a:r>
              <a:rPr lang="fr-FR"/>
              <a:t>A</a:t>
            </a:r>
            <a:r>
              <a:rPr lang="fr-FR" smtClean="0"/>
              <a:t>gents </a:t>
            </a:r>
            <a:r>
              <a:rPr lang="fr-FR"/>
              <a:t>for which outcome studies are available</a:t>
            </a:r>
          </a:p>
        </p:txBody>
      </p:sp>
      <p:sp>
        <p:nvSpPr>
          <p:cNvPr id="17" name="Text Box 14"/>
          <p:cNvSpPr txBox="1">
            <a:spLocks noChangeArrowheads="1"/>
          </p:cNvSpPr>
          <p:nvPr/>
        </p:nvSpPr>
        <p:spPr bwMode="auto">
          <a:xfrm>
            <a:off x="400219" y="2132856"/>
            <a:ext cx="3811731" cy="2232248"/>
          </a:xfrm>
          <a:prstGeom prst="rect">
            <a:avLst/>
          </a:prstGeom>
          <a:solidFill>
            <a:srgbClr val="000099"/>
          </a:solidFill>
          <a:ln w="28575">
            <a:solidFill>
              <a:schemeClr val="tx1"/>
            </a:solidFill>
            <a:miter lim="800000"/>
            <a:headEnd/>
            <a:tailEnd/>
          </a:ln>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Acarbose</a:t>
            </a: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DPP4-inhibitors</a:t>
            </a: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Some GLP1r-agonists </a:t>
            </a:r>
            <a:r>
              <a:rPr lang="en-US" sz="2000" b="0" i="1">
                <a:solidFill>
                  <a:srgbClr val="FFFFFF"/>
                </a:solidFill>
                <a:cs typeface="Arial"/>
              </a:rPr>
              <a:t>(lixisenatide – exenatide once a week)</a:t>
            </a: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Insulin </a:t>
            </a:r>
            <a:r>
              <a:rPr lang="en-US" sz="1800" b="0" i="1">
                <a:solidFill>
                  <a:srgbClr val="FFFFFF"/>
                </a:solidFill>
                <a:cs typeface="Arial"/>
              </a:rPr>
              <a:t>(Glargine - Dégludec)</a:t>
            </a:r>
          </a:p>
        </p:txBody>
      </p:sp>
      <p:sp>
        <p:nvSpPr>
          <p:cNvPr id="18" name="ZoneTexte 17"/>
          <p:cNvSpPr txBox="1"/>
          <p:nvPr/>
        </p:nvSpPr>
        <p:spPr>
          <a:xfrm>
            <a:off x="395536" y="4625841"/>
            <a:ext cx="3528393" cy="1323439"/>
          </a:xfrm>
          <a:prstGeom prst="rect">
            <a:avLst/>
          </a:prstGeom>
          <a:solidFill>
            <a:srgbClr val="FFFFFF"/>
          </a:solidFill>
          <a:ln>
            <a:solidFill>
              <a:schemeClr val="tx1"/>
            </a:solidFill>
          </a:ln>
        </p:spPr>
        <p:txBody>
          <a:bodyPr wrap="square" rtlCol="0">
            <a:spAutoFit/>
          </a:bodyPr>
          <a:lstStyle/>
          <a:p>
            <a:pPr marL="342900" indent="-342900" fontAlgn="auto">
              <a:spcBef>
                <a:spcPts val="0"/>
              </a:spcBef>
              <a:spcAft>
                <a:spcPts val="0"/>
              </a:spcAft>
              <a:buFont typeface="Wingdings" panose="05000000000000000000" pitchFamily="2" charset="2"/>
              <a:buChar char="§"/>
            </a:pPr>
            <a:r>
              <a:rPr lang="fr-FR" sz="2000">
                <a:solidFill>
                  <a:srgbClr val="0000FF"/>
                </a:solidFill>
                <a:effectLst>
                  <a:outerShdw blurRad="38100" dist="38100" dir="2700000" algn="tl">
                    <a:srgbClr val="000000">
                      <a:alpha val="43137"/>
                    </a:srgbClr>
                  </a:outerShdw>
                </a:effectLst>
                <a:latin typeface="Arial"/>
                <a:cs typeface="Arial"/>
              </a:rPr>
              <a:t>CV safety demonstrated </a:t>
            </a:r>
          </a:p>
          <a:p>
            <a:pPr marL="342900" indent="-342900" fontAlgn="auto">
              <a:spcBef>
                <a:spcPts val="0"/>
              </a:spcBef>
              <a:spcAft>
                <a:spcPts val="0"/>
              </a:spcAft>
              <a:buFont typeface="Wingdings" panose="05000000000000000000" pitchFamily="2" charset="2"/>
              <a:buChar char="§"/>
            </a:pPr>
            <a:r>
              <a:rPr lang="fr-FR" sz="2000">
                <a:solidFill>
                  <a:srgbClr val="000000"/>
                </a:solidFill>
                <a:latin typeface="Arial"/>
                <a:cs typeface="Arial"/>
              </a:rPr>
              <a:t>but </a:t>
            </a:r>
            <a:r>
              <a:rPr lang="fr-FR" sz="2000" i="1">
                <a:solidFill>
                  <a:srgbClr val="000000"/>
                </a:solidFill>
                <a:latin typeface="Arial"/>
                <a:cs typeface="Arial"/>
              </a:rPr>
              <a:t>no benefit added </a:t>
            </a:r>
            <a:r>
              <a:rPr lang="fr-FR" sz="2000">
                <a:solidFill>
                  <a:srgbClr val="000000"/>
                </a:solidFill>
                <a:latin typeface="Arial"/>
                <a:cs typeface="Arial"/>
              </a:rPr>
              <a:t>to the benefit of blood glucose lowering</a:t>
            </a:r>
            <a:endParaRPr lang="fr-FR" sz="2000" b="0">
              <a:solidFill>
                <a:srgbClr val="000000"/>
              </a:solidFill>
              <a:latin typeface="Arial"/>
              <a:cs typeface="Arial"/>
            </a:endParaRPr>
          </a:p>
        </p:txBody>
      </p:sp>
    </p:spTree>
    <p:extLst>
      <p:ext uri="{BB962C8B-B14F-4D97-AF65-F5344CB8AC3E}">
        <p14:creationId xmlns:p14="http://schemas.microsoft.com/office/powerpoint/2010/main" val="116934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246617"/>
            <a:ext cx="8712968" cy="1094151"/>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a:lstStyle>
          <a:p>
            <a:pPr algn="ctr"/>
            <a:r>
              <a:rPr lang="fr-FR" sz="2800" kern="0">
                <a:solidFill>
                  <a:srgbClr val="0000FF"/>
                </a:solidFill>
                <a:effectLst>
                  <a:outerShdw blurRad="38100" dist="38100" dir="2700000" algn="tl">
                    <a:srgbClr val="000000">
                      <a:alpha val="43137"/>
                    </a:srgbClr>
                  </a:outerShdw>
                </a:effectLst>
              </a:rPr>
              <a:t>Outcome studies demonstrating CV neutrality</a:t>
            </a:r>
          </a:p>
          <a:p>
            <a:pPr algn="ctr"/>
            <a:r>
              <a:rPr lang="fr-FR" sz="2800" b="0" i="1" kern="0">
                <a:solidFill>
                  <a:schemeClr val="tx1"/>
                </a:solidFill>
              </a:rPr>
              <a:t>The example of </a:t>
            </a:r>
            <a:r>
              <a:rPr lang="fr-FR" sz="2800" b="0" i="1" kern="0">
                <a:solidFill>
                  <a:schemeClr val="tx1"/>
                </a:solidFill>
                <a:effectLst>
                  <a:outerShdw blurRad="38100" dist="38100" dir="2700000" algn="tl">
                    <a:srgbClr val="000000">
                      <a:alpha val="43137"/>
                    </a:srgbClr>
                  </a:outerShdw>
                </a:effectLst>
              </a:rPr>
              <a:t>Sitagliptin </a:t>
            </a:r>
            <a:r>
              <a:rPr lang="fr-FR" sz="1800" b="0" i="1" kern="0">
                <a:solidFill>
                  <a:schemeClr val="tx1"/>
                </a:solidFill>
                <a:effectLst>
                  <a:outerShdw blurRad="38100" dist="38100" dir="2700000" algn="tl">
                    <a:srgbClr val="000000">
                      <a:alpha val="43137"/>
                    </a:srgbClr>
                  </a:outerShdw>
                </a:effectLst>
              </a:rPr>
              <a:t>(TECOS Study)</a:t>
            </a:r>
            <a:endParaRPr lang="fr-FR" sz="2800" b="0" i="1" kern="0">
              <a:solidFill>
                <a:schemeClr val="tx1"/>
              </a:solidFill>
            </a:endParaRPr>
          </a:p>
        </p:txBody>
      </p:sp>
      <p:sp>
        <p:nvSpPr>
          <p:cNvPr id="11" name="Line 3"/>
          <p:cNvSpPr>
            <a:spLocks noChangeShapeType="1"/>
          </p:cNvSpPr>
          <p:nvPr/>
        </p:nvSpPr>
        <p:spPr bwMode="auto">
          <a:xfrm>
            <a:off x="179139" y="1556792"/>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sp>
        <p:nvSpPr>
          <p:cNvPr id="2" name="ZoneTexte 1"/>
          <p:cNvSpPr txBox="1"/>
          <p:nvPr>
            <p:custDataLst>
              <p:tags r:id="rId1"/>
            </p:custDataLst>
          </p:nvPr>
        </p:nvSpPr>
        <p:spPr>
          <a:xfrm>
            <a:off x="11023600" y="0"/>
            <a:ext cx="635000" cy="635000"/>
          </a:xfrm>
          <a:prstGeom prst="rect">
            <a:avLst/>
          </a:prstGeom>
          <a:noFill/>
        </p:spPr>
        <p:txBody>
          <a:bodyPr vert="horz" rtlCol="0">
            <a:spAutoFit/>
          </a:bodyPr>
          <a:lstStyle/>
          <a:p>
            <a:pPr fontAlgn="auto">
              <a:spcBef>
                <a:spcPts val="0"/>
              </a:spcBef>
              <a:spcAft>
                <a:spcPts val="0"/>
              </a:spcAft>
            </a:pPr>
            <a:endParaRPr lang="en-GB" sz="1800" b="0">
              <a:solidFill>
                <a:srgbClr val="000000"/>
              </a:solidFill>
              <a:latin typeface="Arial"/>
              <a:cs typeface="+mn-cs"/>
            </a:endParaRPr>
          </a:p>
        </p:txBody>
      </p:sp>
      <p:sp>
        <p:nvSpPr>
          <p:cNvPr id="4" name="ZoneTexte 3"/>
          <p:cNvSpPr txBox="1"/>
          <p:nvPr/>
        </p:nvSpPr>
        <p:spPr>
          <a:xfrm>
            <a:off x="4859200" y="3124706"/>
            <a:ext cx="4129832" cy="1600438"/>
          </a:xfrm>
          <a:prstGeom prst="rect">
            <a:avLst/>
          </a:prstGeom>
          <a:noFill/>
        </p:spPr>
        <p:txBody>
          <a:bodyPr wrap="square" rtlCol="0">
            <a:spAutoFit/>
          </a:bodyPr>
          <a:lstStyle/>
          <a:p>
            <a:pPr lvl="0" fontAlgn="auto">
              <a:spcBef>
                <a:spcPts val="0"/>
              </a:spcBef>
              <a:spcAft>
                <a:spcPts val="0"/>
              </a:spcAft>
              <a:defRPr/>
            </a:pPr>
            <a:r>
              <a:rPr lang="fr-FR" sz="1400" b="0">
                <a:solidFill>
                  <a:srgbClr val="000000"/>
                </a:solidFill>
                <a:latin typeface="Arial"/>
              </a:rPr>
              <a:t>In a study population of </a:t>
            </a:r>
            <a:r>
              <a:rPr lang="fr-FR" sz="1400">
                <a:solidFill>
                  <a:srgbClr val="000000"/>
                </a:solidFill>
                <a:latin typeface="Arial"/>
              </a:rPr>
              <a:t>14 671 diabetic patients at high CV risk</a:t>
            </a:r>
            <a:r>
              <a:rPr lang="fr-FR" sz="1400" b="0">
                <a:solidFill>
                  <a:srgbClr val="000000"/>
                </a:solidFill>
                <a:latin typeface="Arial"/>
              </a:rPr>
              <a:t>,</a:t>
            </a:r>
          </a:p>
          <a:p>
            <a:pPr lvl="0" fontAlgn="auto">
              <a:spcBef>
                <a:spcPts val="0"/>
              </a:spcBef>
              <a:spcAft>
                <a:spcPts val="0"/>
              </a:spcAft>
              <a:defRPr/>
            </a:pPr>
            <a:endParaRPr lang="fr-FR" sz="1400" b="0">
              <a:solidFill>
                <a:srgbClr val="000000"/>
              </a:solidFill>
              <a:latin typeface="Arial"/>
            </a:endParaRPr>
          </a:p>
          <a:p>
            <a:pPr lvl="0" fontAlgn="auto">
              <a:spcBef>
                <a:spcPts val="0"/>
              </a:spcBef>
              <a:spcAft>
                <a:spcPts val="0"/>
              </a:spcAft>
              <a:defRPr/>
            </a:pPr>
            <a:r>
              <a:rPr lang="fr-FR" sz="1400">
                <a:solidFill>
                  <a:srgbClr val="000000"/>
                </a:solidFill>
                <a:latin typeface="Arial"/>
              </a:rPr>
              <a:t>adding </a:t>
            </a:r>
            <a:r>
              <a:rPr lang="fr-FR" sz="1400">
                <a:solidFill>
                  <a:srgbClr val="000000"/>
                </a:solidFill>
                <a:effectLst>
                  <a:outerShdw blurRad="38100" dist="38100" dir="2700000" algn="tl">
                    <a:srgbClr val="000000">
                      <a:alpha val="43137"/>
                    </a:srgbClr>
                  </a:outerShdw>
                </a:effectLst>
                <a:latin typeface="Arial"/>
              </a:rPr>
              <a:t>sitagliptin</a:t>
            </a:r>
            <a:r>
              <a:rPr lang="fr-FR" sz="1400">
                <a:solidFill>
                  <a:srgbClr val="000000"/>
                </a:solidFill>
                <a:latin typeface="Arial"/>
              </a:rPr>
              <a:t> </a:t>
            </a:r>
            <a:r>
              <a:rPr lang="fr-FR" sz="1400" b="0">
                <a:solidFill>
                  <a:srgbClr val="000000"/>
                </a:solidFill>
                <a:latin typeface="Arial"/>
              </a:rPr>
              <a:t>to other anti-diabetic agents</a:t>
            </a:r>
            <a:endParaRPr lang="fr-FR" sz="1400" b="0" i="1">
              <a:solidFill>
                <a:srgbClr val="000000"/>
              </a:solidFill>
              <a:latin typeface="Arial"/>
            </a:endParaRPr>
          </a:p>
          <a:p>
            <a:pPr lvl="0" fontAlgn="auto">
              <a:spcBef>
                <a:spcPts val="0"/>
              </a:spcBef>
              <a:spcAft>
                <a:spcPts val="0"/>
              </a:spcAft>
              <a:defRPr/>
            </a:pPr>
            <a:endParaRPr lang="fr-FR" sz="1400" b="0">
              <a:solidFill>
                <a:srgbClr val="000000"/>
              </a:solidFill>
              <a:latin typeface="Arial"/>
            </a:endParaRPr>
          </a:p>
          <a:p>
            <a:pPr lvl="0" fontAlgn="auto">
              <a:spcBef>
                <a:spcPts val="0"/>
              </a:spcBef>
              <a:spcAft>
                <a:spcPts val="0"/>
              </a:spcAft>
              <a:defRPr/>
            </a:pPr>
            <a:r>
              <a:rPr lang="fr-FR" sz="1400">
                <a:solidFill>
                  <a:srgbClr val="000000"/>
                </a:solidFill>
                <a:latin typeface="Arial"/>
              </a:rPr>
              <a:t>has shown neutrality </a:t>
            </a:r>
            <a:r>
              <a:rPr lang="fr-FR" sz="1400" b="0">
                <a:solidFill>
                  <a:srgbClr val="000000"/>
                </a:solidFill>
                <a:latin typeface="Arial"/>
              </a:rPr>
              <a:t>which means </a:t>
            </a:r>
            <a:r>
              <a:rPr lang="fr-FR" sz="1400">
                <a:solidFill>
                  <a:srgbClr val="000000"/>
                </a:solidFill>
                <a:latin typeface="Arial"/>
              </a:rPr>
              <a:t>cardio-vascular safety </a:t>
            </a:r>
            <a:r>
              <a:rPr lang="fr-FR" sz="1400" b="0">
                <a:solidFill>
                  <a:srgbClr val="000000"/>
                </a:solidFill>
                <a:latin typeface="Arial"/>
              </a:rPr>
              <a:t>(placebo-like)</a:t>
            </a:r>
            <a:r>
              <a:rPr lang="fr-FR" sz="1400">
                <a:solidFill>
                  <a:srgbClr val="000000"/>
                </a:solidFill>
                <a:latin typeface="Arial"/>
              </a:rPr>
              <a:t> of sitagliptin</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1" y="1730078"/>
            <a:ext cx="6409637" cy="1115922"/>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856734"/>
            <a:ext cx="1800200" cy="780178"/>
          </a:xfrm>
          <a:prstGeom prst="rect">
            <a:avLst/>
          </a:prstGeom>
          <a:ln>
            <a:solidFill>
              <a:schemeClr val="accent1"/>
            </a:solidFill>
          </a:ln>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978946"/>
            <a:ext cx="4498092" cy="1807579"/>
          </a:xfrm>
          <a:prstGeom prst="rect">
            <a:avLst/>
          </a:prstGeom>
          <a:ln>
            <a:solidFill>
              <a:schemeClr val="accent1"/>
            </a:solidFill>
          </a:ln>
        </p:spPr>
      </p:pic>
      <p:sp>
        <p:nvSpPr>
          <p:cNvPr id="13" name="TextBox 11"/>
          <p:cNvSpPr txBox="1"/>
          <p:nvPr/>
        </p:nvSpPr>
        <p:spPr>
          <a:xfrm>
            <a:off x="251520" y="4811903"/>
            <a:ext cx="3096344" cy="461665"/>
          </a:xfrm>
          <a:prstGeom prst="rect">
            <a:avLst/>
          </a:prstGeom>
          <a:noFill/>
        </p:spPr>
        <p:txBody>
          <a:bodyPr wrap="square">
            <a:spAutoFit/>
          </a:bodyPr>
          <a:lstStyle/>
          <a:p>
            <a:pPr>
              <a:spcBef>
                <a:spcPct val="50000"/>
              </a:spcBef>
              <a:buFont typeface="Monotype Sorts" pitchFamily="1" charset="2"/>
              <a:buNone/>
              <a:defRPr/>
            </a:pPr>
            <a:r>
              <a:rPr kumimoji="1" lang="en-US" sz="1200" b="0" i="1">
                <a:solidFill>
                  <a:prstClr val="black"/>
                </a:solidFill>
                <a:latin typeface="Arial"/>
                <a:ea typeface="MS PGothic" pitchFamily="34" charset="-128"/>
                <a:cs typeface="Arial"/>
              </a:rPr>
              <a:t>CV </a:t>
            </a:r>
            <a:r>
              <a:rPr kumimoji="1" lang="en-US" sz="1200" b="0" i="1" dirty="0">
                <a:solidFill>
                  <a:prstClr val="black"/>
                </a:solidFill>
                <a:latin typeface="Arial"/>
                <a:ea typeface="MS PGothic" pitchFamily="34" charset="-128"/>
                <a:cs typeface="Arial"/>
              </a:rPr>
              <a:t>death, nonfatal MI, nonfatal stroke</a:t>
            </a:r>
            <a:r>
              <a:rPr kumimoji="1" lang="en-US" sz="1200" b="0" i="1">
                <a:solidFill>
                  <a:prstClr val="black"/>
                </a:solidFill>
                <a:latin typeface="Arial"/>
                <a:ea typeface="MS PGothic" pitchFamily="34" charset="-128"/>
                <a:cs typeface="Arial"/>
              </a:rPr>
              <a:t>, hospitalization </a:t>
            </a:r>
            <a:r>
              <a:rPr kumimoji="1" lang="en-US" sz="1200" b="0" i="1" dirty="0">
                <a:solidFill>
                  <a:prstClr val="black"/>
                </a:solidFill>
                <a:latin typeface="Arial"/>
                <a:ea typeface="MS PGothic" pitchFamily="34" charset="-128"/>
                <a:cs typeface="Arial"/>
              </a:rPr>
              <a:t>for unstable angina</a:t>
            </a:r>
          </a:p>
        </p:txBody>
      </p:sp>
      <p:sp>
        <p:nvSpPr>
          <p:cNvPr id="6" name="ZoneTexte 5"/>
          <p:cNvSpPr txBox="1"/>
          <p:nvPr/>
        </p:nvSpPr>
        <p:spPr>
          <a:xfrm>
            <a:off x="431008" y="5589240"/>
            <a:ext cx="8461472" cy="707886"/>
          </a:xfrm>
          <a:prstGeom prst="rect">
            <a:avLst/>
          </a:prstGeom>
          <a:solidFill>
            <a:schemeClr val="accent2">
              <a:lumMod val="20000"/>
              <a:lumOff val="80000"/>
            </a:schemeClr>
          </a:solidFill>
          <a:ln>
            <a:solidFill>
              <a:schemeClr val="tx1"/>
            </a:solidFill>
          </a:ln>
        </p:spPr>
        <p:txBody>
          <a:bodyPr wrap="square" rtlCol="0">
            <a:spAutoFit/>
          </a:bodyPr>
          <a:lstStyle/>
          <a:p>
            <a:r>
              <a:rPr lang="fr-FR" sz="2000"/>
              <a:t>DPP4-inhibitors represent safe anti-diabetic agents and may prevent complications, but only through their blood glucose lowering effect</a:t>
            </a:r>
          </a:p>
        </p:txBody>
      </p:sp>
      <p:sp>
        <p:nvSpPr>
          <p:cNvPr id="14" name="TextBox 6"/>
          <p:cNvSpPr txBox="1"/>
          <p:nvPr/>
        </p:nvSpPr>
        <p:spPr>
          <a:xfrm>
            <a:off x="6924116" y="2606835"/>
            <a:ext cx="1824538" cy="253916"/>
          </a:xfrm>
          <a:prstGeom prst="rect">
            <a:avLst/>
          </a:prstGeom>
          <a:noFill/>
        </p:spPr>
        <p:txBody>
          <a:bodyPr wrap="none">
            <a:spAutoFit/>
          </a:bodyPr>
          <a:lstStyle/>
          <a:p>
            <a:pPr eaLnBrk="0" hangingPunct="0">
              <a:spcBef>
                <a:spcPct val="50000"/>
              </a:spcBef>
              <a:buFont typeface="Monotype Sorts" pitchFamily="1" charset="2"/>
              <a:buNone/>
              <a:defRPr/>
            </a:pPr>
            <a:r>
              <a:rPr lang="en-US" sz="1050" b="0" i="1" dirty="0">
                <a:solidFill>
                  <a:srgbClr val="000000"/>
                </a:solidFill>
                <a:latin typeface="Arial"/>
                <a:cs typeface="Arial"/>
              </a:rPr>
              <a:t>Green JB et al. </a:t>
            </a:r>
            <a:r>
              <a:rPr lang="en-US" sz="1050" b="0" i="1">
                <a:solidFill>
                  <a:srgbClr val="000000"/>
                </a:solidFill>
                <a:latin typeface="Arial"/>
                <a:cs typeface="Arial"/>
              </a:rPr>
              <a:t>NEJM 2015</a:t>
            </a:r>
            <a:endParaRPr lang="en-US" sz="1050" b="0" i="1" dirty="0">
              <a:solidFill>
                <a:srgbClr val="000000"/>
              </a:solidFill>
              <a:latin typeface="Arial"/>
              <a:cs typeface="Arial"/>
            </a:endParaRPr>
          </a:p>
        </p:txBody>
      </p:sp>
      <p:cxnSp>
        <p:nvCxnSpPr>
          <p:cNvPr id="8" name="Connecteur droit avec flèche 7"/>
          <p:cNvCxnSpPr>
            <a:cxnSpLocks/>
          </p:cNvCxnSpPr>
          <p:nvPr/>
        </p:nvCxnSpPr>
        <p:spPr>
          <a:xfrm flipH="1">
            <a:off x="6012160" y="4861954"/>
            <a:ext cx="144015" cy="6414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130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avec flèche 20"/>
          <p:cNvCxnSpPr>
            <a:cxnSpLocks/>
          </p:cNvCxnSpPr>
          <p:nvPr/>
        </p:nvCxnSpPr>
        <p:spPr>
          <a:xfrm>
            <a:off x="6660232" y="3600432"/>
            <a:ext cx="0" cy="918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custDataLst>
              <p:tags r:id="rId1"/>
            </p:custDataLst>
          </p:nvPr>
        </p:nvSpPr>
        <p:spPr>
          <a:xfrm>
            <a:off x="11023600" y="0"/>
            <a:ext cx="635000" cy="635000"/>
          </a:xfrm>
          <a:prstGeom prst="rect">
            <a:avLst/>
          </a:prstGeom>
          <a:noFill/>
        </p:spPr>
        <p:txBody>
          <a:bodyPr vert="horz" rtlCol="0">
            <a:spAutoFit/>
          </a:bodyPr>
          <a:lstStyle/>
          <a:p>
            <a:pPr fontAlgn="auto">
              <a:spcBef>
                <a:spcPts val="0"/>
              </a:spcBef>
              <a:spcAft>
                <a:spcPts val="0"/>
              </a:spcAft>
            </a:pPr>
            <a:endParaRPr lang="en-GB" sz="1800" b="0">
              <a:solidFill>
                <a:srgbClr val="000000"/>
              </a:solidFill>
              <a:latin typeface="Arial"/>
              <a:cs typeface="+mn-cs"/>
            </a:endParaRPr>
          </a:p>
        </p:txBody>
      </p:sp>
      <p:sp>
        <p:nvSpPr>
          <p:cNvPr id="17" name="Text Box 14"/>
          <p:cNvSpPr txBox="1">
            <a:spLocks noChangeArrowheads="1"/>
          </p:cNvSpPr>
          <p:nvPr/>
        </p:nvSpPr>
        <p:spPr bwMode="auto">
          <a:xfrm>
            <a:off x="400219" y="2060848"/>
            <a:ext cx="3811731" cy="2232248"/>
          </a:xfrm>
          <a:prstGeom prst="rect">
            <a:avLst/>
          </a:prstGeom>
          <a:solidFill>
            <a:srgbClr val="000099"/>
          </a:solidFill>
          <a:ln w="28575">
            <a:solidFill>
              <a:schemeClr val="tx1"/>
            </a:solidFill>
            <a:miter lim="800000"/>
            <a:headEnd/>
            <a:tailEnd/>
          </a:ln>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Acarbose</a:t>
            </a: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DPP4-inhibitors</a:t>
            </a: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Some GLP1r-agonists </a:t>
            </a:r>
            <a:r>
              <a:rPr lang="en-US" sz="2000" b="0" i="1">
                <a:solidFill>
                  <a:srgbClr val="FFFFFF"/>
                </a:solidFill>
                <a:cs typeface="Arial"/>
              </a:rPr>
              <a:t>(lixisenatide – exenatide once a week)</a:t>
            </a: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Insulin </a:t>
            </a:r>
            <a:r>
              <a:rPr lang="en-US" sz="1800" b="0" i="1">
                <a:solidFill>
                  <a:srgbClr val="FFFFFF"/>
                </a:solidFill>
                <a:cs typeface="Arial"/>
              </a:rPr>
              <a:t>(Glargine - Dégludec)</a:t>
            </a:r>
          </a:p>
        </p:txBody>
      </p:sp>
      <p:sp>
        <p:nvSpPr>
          <p:cNvPr id="18" name="ZoneTexte 17"/>
          <p:cNvSpPr txBox="1"/>
          <p:nvPr/>
        </p:nvSpPr>
        <p:spPr>
          <a:xfrm>
            <a:off x="539551" y="4495809"/>
            <a:ext cx="3528393" cy="1323439"/>
          </a:xfrm>
          <a:prstGeom prst="rect">
            <a:avLst/>
          </a:prstGeom>
          <a:solidFill>
            <a:srgbClr val="FFFFFF"/>
          </a:solidFill>
          <a:ln>
            <a:solidFill>
              <a:schemeClr val="tx1"/>
            </a:solidFill>
          </a:ln>
        </p:spPr>
        <p:txBody>
          <a:bodyPr wrap="square" rtlCol="0">
            <a:spAutoFit/>
          </a:bodyPr>
          <a:lstStyle/>
          <a:p>
            <a:pPr marL="342900" indent="-342900" fontAlgn="auto">
              <a:spcBef>
                <a:spcPts val="0"/>
              </a:spcBef>
              <a:spcAft>
                <a:spcPts val="0"/>
              </a:spcAft>
              <a:buFont typeface="Wingdings" panose="05000000000000000000" pitchFamily="2" charset="2"/>
              <a:buChar char="§"/>
            </a:pPr>
            <a:r>
              <a:rPr lang="fr-FR" sz="2000">
                <a:solidFill>
                  <a:srgbClr val="0000FF"/>
                </a:solidFill>
                <a:effectLst>
                  <a:outerShdw blurRad="38100" dist="38100" dir="2700000" algn="tl">
                    <a:srgbClr val="000000">
                      <a:alpha val="43137"/>
                    </a:srgbClr>
                  </a:outerShdw>
                </a:effectLst>
                <a:latin typeface="Arial"/>
                <a:cs typeface="Arial"/>
              </a:rPr>
              <a:t>CV safety demonstrated </a:t>
            </a:r>
          </a:p>
          <a:p>
            <a:pPr marL="342900" indent="-342900" fontAlgn="auto">
              <a:spcBef>
                <a:spcPts val="0"/>
              </a:spcBef>
              <a:spcAft>
                <a:spcPts val="0"/>
              </a:spcAft>
              <a:buFont typeface="Wingdings" panose="05000000000000000000" pitchFamily="2" charset="2"/>
              <a:buChar char="§"/>
            </a:pPr>
            <a:r>
              <a:rPr lang="fr-FR" sz="2000">
                <a:solidFill>
                  <a:srgbClr val="000000"/>
                </a:solidFill>
                <a:latin typeface="Arial"/>
                <a:cs typeface="Arial"/>
              </a:rPr>
              <a:t>but </a:t>
            </a:r>
            <a:r>
              <a:rPr lang="fr-FR" sz="2000" i="1">
                <a:solidFill>
                  <a:srgbClr val="000000"/>
                </a:solidFill>
                <a:latin typeface="Arial"/>
                <a:cs typeface="Arial"/>
              </a:rPr>
              <a:t>no benefit added </a:t>
            </a:r>
            <a:r>
              <a:rPr lang="fr-FR" sz="2000">
                <a:solidFill>
                  <a:srgbClr val="000000"/>
                </a:solidFill>
                <a:latin typeface="Arial"/>
                <a:cs typeface="Arial"/>
              </a:rPr>
              <a:t>to the benefit of blood glucose lowering</a:t>
            </a:r>
            <a:endParaRPr lang="fr-FR" sz="2000" b="0">
              <a:solidFill>
                <a:srgbClr val="000000"/>
              </a:solidFill>
              <a:latin typeface="Arial"/>
              <a:cs typeface="Arial"/>
            </a:endParaRPr>
          </a:p>
        </p:txBody>
      </p:sp>
      <p:sp>
        <p:nvSpPr>
          <p:cNvPr id="19" name="Text Box 14"/>
          <p:cNvSpPr txBox="1">
            <a:spLocks noChangeArrowheads="1"/>
          </p:cNvSpPr>
          <p:nvPr/>
        </p:nvSpPr>
        <p:spPr bwMode="auto">
          <a:xfrm>
            <a:off x="5152748" y="2060848"/>
            <a:ext cx="3091660" cy="2016221"/>
          </a:xfrm>
          <a:prstGeom prst="rect">
            <a:avLst/>
          </a:prstGeom>
          <a:solidFill>
            <a:schemeClr val="tx1"/>
          </a:solidFill>
          <a:ln w="28575">
            <a:solidFill>
              <a:schemeClr val="tx1"/>
            </a:solidFill>
            <a:miter lim="800000"/>
            <a:headEnd/>
            <a:tailEnd/>
          </a:ln>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Pioglitazone</a:t>
            </a:r>
            <a:r>
              <a:rPr lang="en-US" sz="2400" baseline="30000">
                <a:solidFill>
                  <a:srgbClr val="FFFFFF"/>
                </a:solidFill>
                <a:cs typeface="Arial"/>
              </a:rPr>
              <a:t>1</a:t>
            </a:r>
          </a:p>
          <a:p>
            <a:pPr marL="342900" indent="-342900" eaLnBrk="1" hangingPunct="1">
              <a:lnSpc>
                <a:spcPct val="95000"/>
              </a:lnSpc>
              <a:spcBef>
                <a:spcPct val="10000"/>
              </a:spcBef>
              <a:buFont typeface="Wingdings" panose="05000000000000000000" pitchFamily="2" charset="2"/>
              <a:buChar char="§"/>
            </a:pPr>
            <a:r>
              <a:rPr lang="en-US" sz="2400" smtClean="0">
                <a:solidFill>
                  <a:srgbClr val="FFFFFF"/>
                </a:solidFill>
                <a:cs typeface="Arial"/>
              </a:rPr>
              <a:t>GLP1r-agonists</a:t>
            </a:r>
            <a:endParaRPr lang="en-US" sz="2400">
              <a:solidFill>
                <a:srgbClr val="FFFFFF"/>
              </a:solidFill>
              <a:cs typeface="Arial"/>
            </a:endParaRP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Dapagliflozin</a:t>
            </a: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Empagliflozin</a:t>
            </a:r>
            <a:endParaRPr lang="en-US" sz="2000" b="0" i="1">
              <a:solidFill>
                <a:srgbClr val="FFFFFF"/>
              </a:solidFill>
              <a:cs typeface="Arial"/>
            </a:endParaRPr>
          </a:p>
          <a:p>
            <a:pPr marL="342900" indent="-342900" eaLnBrk="1" hangingPunct="1">
              <a:lnSpc>
                <a:spcPct val="95000"/>
              </a:lnSpc>
              <a:spcBef>
                <a:spcPct val="10000"/>
              </a:spcBef>
              <a:buFont typeface="Wingdings" panose="05000000000000000000" pitchFamily="2" charset="2"/>
              <a:buChar char="§"/>
            </a:pPr>
            <a:r>
              <a:rPr lang="en-US" sz="2400">
                <a:solidFill>
                  <a:srgbClr val="FFFFFF"/>
                </a:solidFill>
                <a:cs typeface="Arial"/>
              </a:rPr>
              <a:t>Canagliflozin</a:t>
            </a:r>
            <a:endParaRPr lang="en-US" sz="1800" b="0" i="1" baseline="30000">
              <a:solidFill>
                <a:srgbClr val="FFFFFF"/>
              </a:solidFill>
              <a:cs typeface="Arial"/>
            </a:endParaRPr>
          </a:p>
        </p:txBody>
      </p:sp>
      <p:sp>
        <p:nvSpPr>
          <p:cNvPr id="20" name="ZoneTexte 19"/>
          <p:cNvSpPr txBox="1"/>
          <p:nvPr/>
        </p:nvSpPr>
        <p:spPr>
          <a:xfrm>
            <a:off x="5004048" y="4518660"/>
            <a:ext cx="3528393" cy="1015663"/>
          </a:xfrm>
          <a:prstGeom prst="rect">
            <a:avLst/>
          </a:prstGeom>
          <a:solidFill>
            <a:srgbClr val="FFFFFF"/>
          </a:solidFill>
          <a:ln>
            <a:solidFill>
              <a:schemeClr val="tx1"/>
            </a:solidFill>
          </a:ln>
        </p:spPr>
        <p:txBody>
          <a:bodyPr wrap="square" rtlCol="0">
            <a:spAutoFit/>
          </a:bodyPr>
          <a:lstStyle/>
          <a:p>
            <a:pPr fontAlgn="auto">
              <a:spcBef>
                <a:spcPts val="0"/>
              </a:spcBef>
              <a:spcAft>
                <a:spcPts val="0"/>
              </a:spcAft>
            </a:pPr>
            <a:r>
              <a:rPr lang="fr-FR" sz="2000">
                <a:solidFill>
                  <a:srgbClr val="0000FF"/>
                </a:solidFill>
                <a:effectLst>
                  <a:outerShdw blurRad="38100" dist="38100" dir="2700000" algn="tl">
                    <a:srgbClr val="000000">
                      <a:alpha val="43137"/>
                    </a:srgbClr>
                  </a:outerShdw>
                </a:effectLst>
                <a:latin typeface="Arial"/>
                <a:cs typeface="Arial"/>
              </a:rPr>
              <a:t>A CV benefit demonstrated </a:t>
            </a:r>
            <a:r>
              <a:rPr lang="fr-FR" sz="2000">
                <a:solidFill>
                  <a:srgbClr val="000000"/>
                </a:solidFill>
                <a:latin typeface="Arial"/>
                <a:cs typeface="Arial"/>
              </a:rPr>
              <a:t>added to the benefit of blood glucose lowering</a:t>
            </a:r>
          </a:p>
        </p:txBody>
      </p:sp>
      <p:sp>
        <p:nvSpPr>
          <p:cNvPr id="5" name="ZoneTexte 4"/>
          <p:cNvSpPr txBox="1"/>
          <p:nvPr/>
        </p:nvSpPr>
        <p:spPr>
          <a:xfrm>
            <a:off x="4932039" y="6093296"/>
            <a:ext cx="4104457" cy="342036"/>
          </a:xfrm>
          <a:prstGeom prst="rect">
            <a:avLst/>
          </a:prstGeom>
          <a:noFill/>
        </p:spPr>
        <p:txBody>
          <a:bodyPr wrap="square" rtlCol="0">
            <a:noAutofit/>
          </a:bodyPr>
          <a:lstStyle/>
          <a:p>
            <a:pPr marL="457200" indent="-457200">
              <a:buFont typeface="+mj-lt"/>
              <a:buAutoNum type="arabicPeriod"/>
            </a:pPr>
            <a:r>
              <a:rPr lang="fr-FR" sz="1600" b="0" i="1">
                <a:effectLst>
                  <a:outerShdw blurRad="38100" dist="38100" dir="2700000" algn="tl">
                    <a:srgbClr val="000000">
                      <a:alpha val="43137"/>
                    </a:srgbClr>
                  </a:outerShdw>
                </a:effectLst>
              </a:rPr>
              <a:t>but increased risk of heart failure</a:t>
            </a:r>
          </a:p>
        </p:txBody>
      </p:sp>
      <p:sp>
        <p:nvSpPr>
          <p:cNvPr id="12" name="Rectangle 2"/>
          <p:cNvSpPr txBox="1">
            <a:spLocks noChangeArrowheads="1"/>
          </p:cNvSpPr>
          <p:nvPr/>
        </p:nvSpPr>
        <p:spPr bwMode="auto">
          <a:xfrm>
            <a:off x="251520" y="246617"/>
            <a:ext cx="8712968" cy="590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a:lstStyle>
          <a:p>
            <a:pPr algn="ctr"/>
            <a:r>
              <a:rPr lang="fr-FR" sz="2800" kern="0">
                <a:solidFill>
                  <a:srgbClr val="0000FF"/>
                </a:solidFill>
                <a:effectLst>
                  <a:outerShdw blurRad="38100" dist="38100" dir="2700000" algn="tl">
                    <a:srgbClr val="000000">
                      <a:alpha val="43137"/>
                    </a:srgbClr>
                  </a:outerShdw>
                </a:effectLst>
              </a:rPr>
              <a:t>Safety studies </a:t>
            </a:r>
            <a:r>
              <a:rPr lang="fr-FR" sz="2800" kern="0">
                <a:solidFill>
                  <a:srgbClr val="000000"/>
                </a:solidFill>
              </a:rPr>
              <a:t>evaluating anti-diabetic agents</a:t>
            </a:r>
          </a:p>
        </p:txBody>
      </p:sp>
      <p:sp>
        <p:nvSpPr>
          <p:cNvPr id="13" name="Line 3"/>
          <p:cNvSpPr>
            <a:spLocks noChangeShapeType="1"/>
          </p:cNvSpPr>
          <p:nvPr/>
        </p:nvSpPr>
        <p:spPr bwMode="auto">
          <a:xfrm>
            <a:off x="215329" y="980728"/>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sp>
        <p:nvSpPr>
          <p:cNvPr id="14" name="ZoneTexte 13"/>
          <p:cNvSpPr txBox="1"/>
          <p:nvPr/>
        </p:nvSpPr>
        <p:spPr>
          <a:xfrm>
            <a:off x="865929" y="1217045"/>
            <a:ext cx="7484149" cy="461665"/>
          </a:xfrm>
          <a:prstGeom prst="rect">
            <a:avLst/>
          </a:prstGeom>
          <a:solidFill>
            <a:schemeClr val="bg1"/>
          </a:solidFill>
          <a:ln>
            <a:solidFill>
              <a:schemeClr val="tx1"/>
            </a:solidFill>
          </a:ln>
        </p:spPr>
        <p:txBody>
          <a:bodyPr wrap="square" rtlCol="0">
            <a:spAutoFit/>
          </a:bodyPr>
          <a:lstStyle/>
          <a:p>
            <a:pPr algn="ctr"/>
            <a:r>
              <a:rPr lang="fr-FR"/>
              <a:t>A</a:t>
            </a:r>
            <a:r>
              <a:rPr lang="fr-FR" smtClean="0"/>
              <a:t>gents </a:t>
            </a:r>
            <a:r>
              <a:rPr lang="fr-FR"/>
              <a:t>for which outcome studies are available</a:t>
            </a:r>
          </a:p>
        </p:txBody>
      </p:sp>
    </p:spTree>
    <p:extLst>
      <p:ext uri="{BB962C8B-B14F-4D97-AF65-F5344CB8AC3E}">
        <p14:creationId xmlns:p14="http://schemas.microsoft.com/office/powerpoint/2010/main" val="362560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7"/>
                                        </p:tgtEl>
                                        <p:attrNameLst>
                                          <p:attrName>style.opacity</p:attrName>
                                        </p:attrNameLst>
                                      </p:cBhvr>
                                      <p:to>
                                        <p:strVal val="0.25"/>
                                      </p:to>
                                    </p:set>
                                    <p:animEffect filter="image" prLst="opacity: 0.25">
                                      <p:cBhvr rctx="IE">
                                        <p:cTn id="7" dur="indefinite"/>
                                        <p:tgtEl>
                                          <p:spTgt spid="17"/>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25"/>
                                      </p:to>
                                    </p:set>
                                    <p:animEffect filter="image" prLst="opacity: 0.25">
                                      <p:cBhvr rctx="IE">
                                        <p:cTn id="10"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3"/>
          <p:cNvSpPr>
            <a:spLocks noChangeShapeType="1"/>
          </p:cNvSpPr>
          <p:nvPr/>
        </p:nvSpPr>
        <p:spPr bwMode="auto">
          <a:xfrm>
            <a:off x="179139" y="1556792"/>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sp>
        <p:nvSpPr>
          <p:cNvPr id="2" name="ZoneTexte 1"/>
          <p:cNvSpPr txBox="1"/>
          <p:nvPr>
            <p:custDataLst>
              <p:tags r:id="rId1"/>
            </p:custDataLst>
          </p:nvPr>
        </p:nvSpPr>
        <p:spPr>
          <a:xfrm>
            <a:off x="11023600" y="0"/>
            <a:ext cx="635000" cy="635000"/>
          </a:xfrm>
          <a:prstGeom prst="rect">
            <a:avLst/>
          </a:prstGeom>
          <a:noFill/>
        </p:spPr>
        <p:txBody>
          <a:bodyPr vert="horz" rtlCol="0">
            <a:spAutoFit/>
          </a:bodyPr>
          <a:lstStyle/>
          <a:p>
            <a:pPr fontAlgn="auto">
              <a:spcBef>
                <a:spcPts val="0"/>
              </a:spcBef>
              <a:spcAft>
                <a:spcPts val="0"/>
              </a:spcAft>
            </a:pPr>
            <a:endParaRPr lang="en-GB" sz="1800" b="0">
              <a:solidFill>
                <a:srgbClr val="000000"/>
              </a:solidFill>
              <a:latin typeface="Arial"/>
              <a:cs typeface="+mn-cs"/>
            </a:endParaRPr>
          </a:p>
        </p:txBody>
      </p:sp>
      <p:sp>
        <p:nvSpPr>
          <p:cNvPr id="15" name="Rectangle 2"/>
          <p:cNvSpPr txBox="1">
            <a:spLocks noChangeArrowheads="1"/>
          </p:cNvSpPr>
          <p:nvPr/>
        </p:nvSpPr>
        <p:spPr bwMode="auto">
          <a:xfrm>
            <a:off x="467544" y="242471"/>
            <a:ext cx="8064896" cy="1094151"/>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a:lstStyle>
          <a:p>
            <a:pPr algn="ctr"/>
            <a:r>
              <a:rPr lang="fr-FR" sz="2800" kern="0">
                <a:solidFill>
                  <a:srgbClr val="0000FF"/>
                </a:solidFill>
                <a:effectLst>
                  <a:outerShdw blurRad="38100" dist="38100" dir="2700000" algn="tl">
                    <a:srgbClr val="000000">
                      <a:alpha val="43137"/>
                    </a:srgbClr>
                  </a:outerShdw>
                </a:effectLst>
              </a:rPr>
              <a:t>Outcome studies demonstrating CV benefit </a:t>
            </a:r>
            <a:r>
              <a:rPr lang="fr-FR" sz="2800" b="0" i="1" kern="0">
                <a:solidFill>
                  <a:schemeClr val="tx1"/>
                </a:solidFill>
              </a:rPr>
              <a:t>The example of </a:t>
            </a:r>
            <a:r>
              <a:rPr lang="fr-FR" sz="2800" b="0" i="1" kern="0">
                <a:solidFill>
                  <a:schemeClr val="tx1"/>
                </a:solidFill>
                <a:effectLst>
                  <a:outerShdw blurRad="38100" dist="38100" dir="2700000" algn="tl">
                    <a:srgbClr val="000000">
                      <a:alpha val="43137"/>
                    </a:srgbClr>
                  </a:outerShdw>
                </a:effectLst>
              </a:rPr>
              <a:t>Liraglutide </a:t>
            </a:r>
            <a:r>
              <a:rPr lang="fr-FR" sz="1800" b="0" i="1" kern="0">
                <a:solidFill>
                  <a:schemeClr val="tx1"/>
                </a:solidFill>
                <a:effectLst>
                  <a:outerShdw blurRad="38100" dist="38100" dir="2700000" algn="tl">
                    <a:srgbClr val="000000">
                      <a:alpha val="43137"/>
                    </a:srgbClr>
                  </a:outerShdw>
                </a:effectLst>
              </a:rPr>
              <a:t>(LEADER Study)</a:t>
            </a:r>
            <a:endParaRPr lang="fr-FR" sz="2800" b="0" i="1" kern="0">
              <a:solidFill>
                <a:schemeClr val="tx1"/>
              </a:solidFill>
            </a:endParaRPr>
          </a:p>
          <a:p>
            <a:pPr algn="ctr"/>
            <a:endParaRPr lang="fr-FR" sz="2800" b="0" i="1" kern="0">
              <a:solidFill>
                <a:srgbClr val="000000"/>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298" y="1772816"/>
            <a:ext cx="7076190" cy="1000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169563"/>
            <a:ext cx="5328592" cy="2992770"/>
          </a:xfrm>
          <a:prstGeom prst="rect">
            <a:avLst/>
          </a:prstGeom>
          <a:ln>
            <a:solidFill>
              <a:schemeClr val="tx1"/>
            </a:solidFill>
          </a:ln>
        </p:spPr>
      </p:pic>
      <p:sp>
        <p:nvSpPr>
          <p:cNvPr id="19" name="ZoneTexte 18"/>
          <p:cNvSpPr txBox="1"/>
          <p:nvPr/>
        </p:nvSpPr>
        <p:spPr>
          <a:xfrm>
            <a:off x="5642182" y="3284984"/>
            <a:ext cx="3347864" cy="1323439"/>
          </a:xfrm>
          <a:prstGeom prst="rect">
            <a:avLst/>
          </a:prstGeom>
          <a:noFill/>
        </p:spPr>
        <p:txBody>
          <a:bodyPr wrap="square" rtlCol="0">
            <a:spAutoFit/>
          </a:bodyPr>
          <a:lstStyle/>
          <a:p>
            <a:r>
              <a:rPr lang="fr-FR" sz="2000"/>
              <a:t>Liraglutide demonstrates </a:t>
            </a:r>
            <a:r>
              <a:rPr lang="fr-FR" sz="2000">
                <a:solidFill>
                  <a:srgbClr val="0000FF"/>
                </a:solidFill>
                <a:effectLst>
                  <a:outerShdw blurRad="38100" dist="38100" dir="2700000" algn="tl">
                    <a:srgbClr val="000000">
                      <a:alpha val="43137"/>
                    </a:srgbClr>
                  </a:outerShdw>
                </a:effectLst>
              </a:rPr>
              <a:t>an extra benefit</a:t>
            </a:r>
          </a:p>
          <a:p>
            <a:r>
              <a:rPr lang="fr-FR" sz="2000" i="1"/>
              <a:t>added to that of  decreasing blood glucose </a:t>
            </a:r>
          </a:p>
        </p:txBody>
      </p:sp>
      <p:sp>
        <p:nvSpPr>
          <p:cNvPr id="20" name="Rectangle 19"/>
          <p:cNvSpPr/>
          <p:nvPr/>
        </p:nvSpPr>
        <p:spPr>
          <a:xfrm>
            <a:off x="5670342" y="4722781"/>
            <a:ext cx="3212200" cy="707886"/>
          </a:xfrm>
          <a:prstGeom prst="rect">
            <a:avLst/>
          </a:prstGeom>
        </p:spPr>
        <p:txBody>
          <a:bodyPr wrap="square">
            <a:spAutoFit/>
          </a:bodyPr>
          <a:lstStyle/>
          <a:p>
            <a:pPr lvl="0" fontAlgn="auto">
              <a:spcBef>
                <a:spcPts val="0"/>
              </a:spcBef>
              <a:spcAft>
                <a:spcPts val="0"/>
              </a:spcAft>
            </a:pPr>
            <a:r>
              <a:rPr lang="fr-FR" sz="2000" b="0" i="1">
                <a:solidFill>
                  <a:srgbClr val="000000"/>
                </a:solidFill>
                <a:effectLst>
                  <a:outerShdw blurRad="38100" dist="38100" dir="2700000" algn="tl">
                    <a:srgbClr val="000000">
                      <a:alpha val="43137"/>
                    </a:srgbClr>
                  </a:outerShdw>
                </a:effectLst>
                <a:latin typeface="Arial"/>
                <a:cs typeface="Arial"/>
              </a:rPr>
              <a:t>at least in situations of CV secondary prevention</a:t>
            </a:r>
          </a:p>
        </p:txBody>
      </p:sp>
      <p:sp>
        <p:nvSpPr>
          <p:cNvPr id="21" name="TextBox 6"/>
          <p:cNvSpPr txBox="1"/>
          <p:nvPr/>
        </p:nvSpPr>
        <p:spPr>
          <a:xfrm>
            <a:off x="7668344" y="2447310"/>
            <a:ext cx="1266693" cy="261610"/>
          </a:xfrm>
          <a:prstGeom prst="rect">
            <a:avLst/>
          </a:prstGeom>
          <a:noFill/>
        </p:spPr>
        <p:txBody>
          <a:bodyPr wrap="none">
            <a:spAutoFit/>
          </a:bodyPr>
          <a:lstStyle/>
          <a:p>
            <a:pPr eaLnBrk="0" hangingPunct="0">
              <a:spcBef>
                <a:spcPct val="50000"/>
              </a:spcBef>
              <a:buFont typeface="Monotype Sorts" pitchFamily="1" charset="2"/>
              <a:buNone/>
              <a:defRPr/>
            </a:pPr>
            <a:r>
              <a:rPr lang="en-US" sz="1100" b="0" i="1">
                <a:solidFill>
                  <a:srgbClr val="000000"/>
                </a:solidFill>
                <a:latin typeface="Arial"/>
                <a:cs typeface="Arial"/>
              </a:rPr>
              <a:t>NEJM June 2016</a:t>
            </a:r>
            <a:endParaRPr lang="en-US" sz="1100" b="0" i="1" dirty="0">
              <a:solidFill>
                <a:srgbClr val="000000"/>
              </a:solidFill>
              <a:latin typeface="Arial"/>
              <a:cs typeface="Arial"/>
            </a:endParaRPr>
          </a:p>
        </p:txBody>
      </p:sp>
      <p:cxnSp>
        <p:nvCxnSpPr>
          <p:cNvPr id="23" name="Connecteur droit 22"/>
          <p:cNvCxnSpPr/>
          <p:nvPr/>
        </p:nvCxnSpPr>
        <p:spPr>
          <a:xfrm>
            <a:off x="1979712" y="2204864"/>
            <a:ext cx="1656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952260"/>
            <a:ext cx="1531610" cy="61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a:extLst>
              <a:ext uri="{FF2B5EF4-FFF2-40B4-BE49-F238E27FC236}">
                <a16:creationId xmlns="" xmlns:a16="http://schemas.microsoft.com/office/drawing/2014/main" id="{FA6BE4D9-DB1E-4556-974D-072B1E6CC5DD}"/>
              </a:ext>
            </a:extLst>
          </p:cNvPr>
          <p:cNvSpPr txBox="1"/>
          <p:nvPr/>
        </p:nvSpPr>
        <p:spPr>
          <a:xfrm>
            <a:off x="1331640" y="4300792"/>
            <a:ext cx="2304256" cy="415498"/>
          </a:xfrm>
          <a:prstGeom prst="rect">
            <a:avLst/>
          </a:prstGeom>
          <a:noFill/>
        </p:spPr>
        <p:txBody>
          <a:bodyPr wrap="square" rtlCol="0">
            <a:spAutoFit/>
          </a:bodyPr>
          <a:lstStyle/>
          <a:p>
            <a:r>
              <a:rPr lang="fr-FR" sz="1050" b="0">
                <a:effectLst>
                  <a:outerShdw blurRad="38100" dist="38100" dir="2700000" algn="tl">
                    <a:srgbClr val="000000">
                      <a:alpha val="43137"/>
                    </a:srgbClr>
                  </a:outerShdw>
                </a:effectLst>
              </a:rPr>
              <a:t>With almost no difference (0,4%) for HbA1C between the 2 arms</a:t>
            </a:r>
          </a:p>
        </p:txBody>
      </p:sp>
    </p:spTree>
    <p:extLst>
      <p:ext uri="{BB962C8B-B14F-4D97-AF65-F5344CB8AC3E}">
        <p14:creationId xmlns:p14="http://schemas.microsoft.com/office/powerpoint/2010/main" val="963279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3"/>
          <p:cNvSpPr>
            <a:spLocks noChangeShapeType="1"/>
          </p:cNvSpPr>
          <p:nvPr/>
        </p:nvSpPr>
        <p:spPr bwMode="auto">
          <a:xfrm>
            <a:off x="179139" y="1556792"/>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sp>
        <p:nvSpPr>
          <p:cNvPr id="2" name="ZoneTexte 1"/>
          <p:cNvSpPr txBox="1"/>
          <p:nvPr>
            <p:custDataLst>
              <p:tags r:id="rId1"/>
            </p:custDataLst>
          </p:nvPr>
        </p:nvSpPr>
        <p:spPr>
          <a:xfrm>
            <a:off x="11023600" y="0"/>
            <a:ext cx="635000" cy="635000"/>
          </a:xfrm>
          <a:prstGeom prst="rect">
            <a:avLst/>
          </a:prstGeom>
          <a:noFill/>
        </p:spPr>
        <p:txBody>
          <a:bodyPr vert="horz" rtlCol="0">
            <a:spAutoFit/>
          </a:bodyPr>
          <a:lstStyle/>
          <a:p>
            <a:pPr fontAlgn="auto">
              <a:spcBef>
                <a:spcPts val="0"/>
              </a:spcBef>
              <a:spcAft>
                <a:spcPts val="0"/>
              </a:spcAft>
            </a:pPr>
            <a:endParaRPr lang="en-GB" sz="1800" b="0">
              <a:solidFill>
                <a:srgbClr val="000000"/>
              </a:solidFill>
              <a:latin typeface="Arial"/>
              <a:cs typeface="+mn-cs"/>
            </a:endParaRPr>
          </a:p>
        </p:txBody>
      </p:sp>
      <p:sp>
        <p:nvSpPr>
          <p:cNvPr id="15" name="Rectangle 2"/>
          <p:cNvSpPr txBox="1">
            <a:spLocks noChangeArrowheads="1"/>
          </p:cNvSpPr>
          <p:nvPr/>
        </p:nvSpPr>
        <p:spPr bwMode="auto">
          <a:xfrm>
            <a:off x="467544" y="242471"/>
            <a:ext cx="8064896" cy="1094151"/>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a:lstStyle>
          <a:p>
            <a:pPr algn="ctr"/>
            <a:r>
              <a:rPr lang="fr-FR" sz="2800" kern="0">
                <a:solidFill>
                  <a:srgbClr val="0000FF"/>
                </a:solidFill>
                <a:effectLst>
                  <a:outerShdw blurRad="38100" dist="38100" dir="2700000" algn="tl">
                    <a:srgbClr val="000000">
                      <a:alpha val="43137"/>
                    </a:srgbClr>
                  </a:outerShdw>
                </a:effectLst>
              </a:rPr>
              <a:t>Outcome studies demonstrating CV benefit </a:t>
            </a:r>
            <a:r>
              <a:rPr lang="fr-FR" sz="2800" b="0" i="1" kern="0">
                <a:solidFill>
                  <a:schemeClr val="tx1"/>
                </a:solidFill>
              </a:rPr>
              <a:t>The example of </a:t>
            </a:r>
            <a:r>
              <a:rPr lang="fr-FR" sz="2800" b="0" i="1" kern="0">
                <a:solidFill>
                  <a:schemeClr val="tx1"/>
                </a:solidFill>
                <a:effectLst>
                  <a:outerShdw blurRad="38100" dist="38100" dir="2700000" algn="tl">
                    <a:srgbClr val="000000">
                      <a:alpha val="43137"/>
                    </a:srgbClr>
                  </a:outerShdw>
                </a:effectLst>
              </a:rPr>
              <a:t>Liraglutide </a:t>
            </a:r>
            <a:r>
              <a:rPr lang="fr-FR" sz="1800" b="0" i="1" kern="0">
                <a:solidFill>
                  <a:schemeClr val="tx1"/>
                </a:solidFill>
                <a:effectLst>
                  <a:outerShdw blurRad="38100" dist="38100" dir="2700000" algn="tl">
                    <a:srgbClr val="000000">
                      <a:alpha val="43137"/>
                    </a:srgbClr>
                  </a:outerShdw>
                </a:effectLst>
              </a:rPr>
              <a:t>(LEADER Study)</a:t>
            </a:r>
            <a:endParaRPr lang="fr-FR" sz="2800" b="0" i="1" kern="0">
              <a:solidFill>
                <a:schemeClr val="tx1"/>
              </a:solidFill>
            </a:endParaRPr>
          </a:p>
          <a:p>
            <a:pPr algn="ctr"/>
            <a:endParaRPr lang="fr-FR" sz="2800" b="0" i="1" kern="0">
              <a:solidFill>
                <a:srgbClr val="000000"/>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298" y="1772816"/>
            <a:ext cx="7076190" cy="1000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169563"/>
            <a:ext cx="5328592" cy="2992770"/>
          </a:xfrm>
          <a:prstGeom prst="rect">
            <a:avLst/>
          </a:prstGeom>
          <a:ln>
            <a:solidFill>
              <a:schemeClr val="tx1"/>
            </a:solidFill>
          </a:ln>
        </p:spPr>
      </p:pic>
      <p:sp>
        <p:nvSpPr>
          <p:cNvPr id="19" name="ZoneTexte 18"/>
          <p:cNvSpPr txBox="1"/>
          <p:nvPr/>
        </p:nvSpPr>
        <p:spPr>
          <a:xfrm>
            <a:off x="5642182" y="3284984"/>
            <a:ext cx="3347864" cy="1323439"/>
          </a:xfrm>
          <a:prstGeom prst="rect">
            <a:avLst/>
          </a:prstGeom>
          <a:noFill/>
        </p:spPr>
        <p:txBody>
          <a:bodyPr wrap="square" rtlCol="0">
            <a:spAutoFit/>
          </a:bodyPr>
          <a:lstStyle/>
          <a:p>
            <a:r>
              <a:rPr lang="fr-FR" sz="2000"/>
              <a:t>Liraglutide demonstrates </a:t>
            </a:r>
            <a:r>
              <a:rPr lang="fr-FR" sz="2000">
                <a:solidFill>
                  <a:srgbClr val="0000FF"/>
                </a:solidFill>
                <a:effectLst>
                  <a:outerShdw blurRad="38100" dist="38100" dir="2700000" algn="tl">
                    <a:srgbClr val="000000">
                      <a:alpha val="43137"/>
                    </a:srgbClr>
                  </a:outerShdw>
                </a:effectLst>
              </a:rPr>
              <a:t>an extra benefit</a:t>
            </a:r>
          </a:p>
          <a:p>
            <a:r>
              <a:rPr lang="fr-FR" sz="2000" i="1"/>
              <a:t>added to that of  decreasing blood glucose </a:t>
            </a:r>
          </a:p>
        </p:txBody>
      </p:sp>
      <p:sp>
        <p:nvSpPr>
          <p:cNvPr id="20" name="Rectangle 19"/>
          <p:cNvSpPr/>
          <p:nvPr/>
        </p:nvSpPr>
        <p:spPr>
          <a:xfrm>
            <a:off x="5670342" y="4722781"/>
            <a:ext cx="3212200" cy="707886"/>
          </a:xfrm>
          <a:prstGeom prst="rect">
            <a:avLst/>
          </a:prstGeom>
        </p:spPr>
        <p:txBody>
          <a:bodyPr wrap="square">
            <a:spAutoFit/>
          </a:bodyPr>
          <a:lstStyle/>
          <a:p>
            <a:pPr lvl="0" fontAlgn="auto">
              <a:spcBef>
                <a:spcPts val="0"/>
              </a:spcBef>
              <a:spcAft>
                <a:spcPts val="0"/>
              </a:spcAft>
            </a:pPr>
            <a:r>
              <a:rPr lang="fr-FR" sz="2000" b="0" i="1">
                <a:solidFill>
                  <a:srgbClr val="000000"/>
                </a:solidFill>
                <a:effectLst>
                  <a:outerShdw blurRad="38100" dist="38100" dir="2700000" algn="tl">
                    <a:srgbClr val="000000">
                      <a:alpha val="43137"/>
                    </a:srgbClr>
                  </a:outerShdw>
                </a:effectLst>
                <a:latin typeface="Arial"/>
                <a:cs typeface="Arial"/>
              </a:rPr>
              <a:t>at least in situations of CV secondary prevention</a:t>
            </a:r>
          </a:p>
        </p:txBody>
      </p:sp>
      <p:sp>
        <p:nvSpPr>
          <p:cNvPr id="21" name="TextBox 6"/>
          <p:cNvSpPr txBox="1"/>
          <p:nvPr/>
        </p:nvSpPr>
        <p:spPr>
          <a:xfrm>
            <a:off x="7668344" y="2447310"/>
            <a:ext cx="1266693" cy="261610"/>
          </a:xfrm>
          <a:prstGeom prst="rect">
            <a:avLst/>
          </a:prstGeom>
          <a:noFill/>
        </p:spPr>
        <p:txBody>
          <a:bodyPr wrap="none">
            <a:spAutoFit/>
          </a:bodyPr>
          <a:lstStyle/>
          <a:p>
            <a:pPr eaLnBrk="0" hangingPunct="0">
              <a:spcBef>
                <a:spcPct val="50000"/>
              </a:spcBef>
              <a:buFont typeface="Monotype Sorts" pitchFamily="1" charset="2"/>
              <a:buNone/>
              <a:defRPr/>
            </a:pPr>
            <a:r>
              <a:rPr lang="en-US" sz="1100" b="0" i="1">
                <a:solidFill>
                  <a:srgbClr val="000000"/>
                </a:solidFill>
                <a:latin typeface="Arial"/>
                <a:cs typeface="Arial"/>
              </a:rPr>
              <a:t>NEJM June 2016</a:t>
            </a:r>
            <a:endParaRPr lang="en-US" sz="1100" b="0" i="1" dirty="0">
              <a:solidFill>
                <a:srgbClr val="000000"/>
              </a:solidFill>
              <a:latin typeface="Arial"/>
              <a:cs typeface="Arial"/>
            </a:endParaRPr>
          </a:p>
        </p:txBody>
      </p:sp>
      <p:cxnSp>
        <p:nvCxnSpPr>
          <p:cNvPr id="23" name="Connecteur droit 22"/>
          <p:cNvCxnSpPr/>
          <p:nvPr/>
        </p:nvCxnSpPr>
        <p:spPr>
          <a:xfrm>
            <a:off x="1979712" y="2204864"/>
            <a:ext cx="1656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952260"/>
            <a:ext cx="1531610" cy="61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a:extLst>
              <a:ext uri="{FF2B5EF4-FFF2-40B4-BE49-F238E27FC236}">
                <a16:creationId xmlns="" xmlns:a16="http://schemas.microsoft.com/office/drawing/2014/main" id="{FA6BE4D9-DB1E-4556-974D-072B1E6CC5DD}"/>
              </a:ext>
            </a:extLst>
          </p:cNvPr>
          <p:cNvSpPr txBox="1"/>
          <p:nvPr/>
        </p:nvSpPr>
        <p:spPr>
          <a:xfrm>
            <a:off x="1331640" y="4300792"/>
            <a:ext cx="2304256" cy="415498"/>
          </a:xfrm>
          <a:prstGeom prst="rect">
            <a:avLst/>
          </a:prstGeom>
          <a:noFill/>
        </p:spPr>
        <p:txBody>
          <a:bodyPr wrap="square" rtlCol="0">
            <a:spAutoFit/>
          </a:bodyPr>
          <a:lstStyle/>
          <a:p>
            <a:r>
              <a:rPr lang="fr-FR" sz="1050" b="0">
                <a:effectLst>
                  <a:outerShdw blurRad="38100" dist="38100" dir="2700000" algn="tl">
                    <a:srgbClr val="000000">
                      <a:alpha val="43137"/>
                    </a:srgbClr>
                  </a:outerShdw>
                </a:effectLst>
              </a:rPr>
              <a:t>With almost no difference (0,4%) for HbA1C between the 2 arms</a:t>
            </a:r>
          </a:p>
        </p:txBody>
      </p:sp>
      <p:sp>
        <p:nvSpPr>
          <p:cNvPr id="5" name="ZoneTexte 4"/>
          <p:cNvSpPr txBox="1"/>
          <p:nvPr/>
        </p:nvSpPr>
        <p:spPr>
          <a:xfrm>
            <a:off x="1449373" y="3038762"/>
            <a:ext cx="7515115" cy="1815882"/>
          </a:xfrm>
          <a:prstGeom prst="rect">
            <a:avLst/>
          </a:prstGeom>
          <a:solidFill>
            <a:srgbClr val="00FFFF"/>
          </a:solidFill>
          <a:ln>
            <a:solidFill>
              <a:schemeClr val="tx1"/>
            </a:solidFill>
          </a:ln>
        </p:spPr>
        <p:txBody>
          <a:bodyPr wrap="square" rtlCol="0">
            <a:spAutoFit/>
          </a:bodyPr>
          <a:lstStyle/>
          <a:p>
            <a:r>
              <a:rPr lang="fr-FR" sz="2800" smtClean="0">
                <a:effectLst>
                  <a:outerShdw blurRad="38100" dist="38100" dir="2700000" algn="tl">
                    <a:srgbClr val="000000">
                      <a:alpha val="43137"/>
                    </a:srgbClr>
                  </a:outerShdw>
                </a:effectLst>
              </a:rPr>
              <a:t>A class effect for GLP1r-agonists</a:t>
            </a:r>
            <a:r>
              <a:rPr lang="fr-FR" sz="2800" smtClean="0"/>
              <a:t>: </a:t>
            </a:r>
          </a:p>
          <a:p>
            <a:r>
              <a:rPr lang="fr-FR" sz="2800" smtClean="0"/>
              <a:t>similar positive results </a:t>
            </a:r>
          </a:p>
          <a:p>
            <a:r>
              <a:rPr lang="fr-FR" sz="2800" b="0" i="1" smtClean="0">
                <a:effectLst>
                  <a:outerShdw blurRad="38100" dist="38100" dir="2700000" algn="tl">
                    <a:srgbClr val="000000">
                      <a:alpha val="43137"/>
                    </a:srgbClr>
                  </a:outerShdw>
                </a:effectLst>
              </a:rPr>
              <a:t>published or announced  </a:t>
            </a:r>
          </a:p>
          <a:p>
            <a:r>
              <a:rPr lang="fr-FR" sz="2800" smtClean="0"/>
              <a:t>for </a:t>
            </a:r>
            <a:r>
              <a:rPr lang="fr-FR" sz="2800" smtClean="0">
                <a:effectLst>
                  <a:outerShdw blurRad="38100" dist="38100" dir="2700000" algn="tl">
                    <a:srgbClr val="000000">
                      <a:alpha val="43137"/>
                    </a:srgbClr>
                  </a:outerShdw>
                </a:effectLst>
              </a:rPr>
              <a:t>Semaglutide - Dulaglutide - Albiglutide</a:t>
            </a:r>
            <a:endParaRPr lang="fr-FR" sz="2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845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1" y="202188"/>
            <a:ext cx="8389305" cy="1138578"/>
          </a:xfrm>
          <a:prstGeom prst="rect">
            <a:avLst/>
          </a:prstGeom>
          <a:solidFill>
            <a:schemeClr val="bg1"/>
          </a:solidFill>
          <a:ln>
            <a:solidFill>
              <a:schemeClr val="accent1"/>
            </a:solidFill>
          </a:ln>
        </p:spPr>
        <p:txBody>
          <a:bodyPr wrap="square" rtlCol="0">
            <a:noAutofit/>
          </a:bodyPr>
          <a:lstStyle/>
          <a:p>
            <a:pPr algn="ctr">
              <a:lnSpc>
                <a:spcPts val="4400"/>
              </a:lnSpc>
            </a:pPr>
            <a:r>
              <a:rPr lang="en-US" sz="2800"/>
              <a:t>Changing focus in type 2 diabetes</a:t>
            </a:r>
            <a:endParaRPr lang="fr-FR" sz="2800" b="0" i="1">
              <a:solidFill>
                <a:srgbClr val="0000FF"/>
              </a:solidFill>
              <a:effectLst>
                <a:outerShdw blurRad="38100" dist="38100" dir="2700000" algn="tl">
                  <a:srgbClr val="000000">
                    <a:alpha val="43137"/>
                  </a:srgbClr>
                </a:outerShdw>
              </a:effectLst>
            </a:endParaRPr>
          </a:p>
        </p:txBody>
      </p:sp>
      <p:sp>
        <p:nvSpPr>
          <p:cNvPr id="5" name="Line 3"/>
          <p:cNvSpPr>
            <a:spLocks noChangeShapeType="1"/>
          </p:cNvSpPr>
          <p:nvPr/>
        </p:nvSpPr>
        <p:spPr bwMode="auto">
          <a:xfrm>
            <a:off x="251520" y="1484784"/>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sp>
        <p:nvSpPr>
          <p:cNvPr id="7" name="Rectangle 6">
            <a:extLst>
              <a:ext uri="{FF2B5EF4-FFF2-40B4-BE49-F238E27FC236}">
                <a16:creationId xmlns="" xmlns:a16="http://schemas.microsoft.com/office/drawing/2014/main" id="{BF91D6AE-6FFA-44E7-99B4-7205A05AAD63}"/>
              </a:ext>
            </a:extLst>
          </p:cNvPr>
          <p:cNvSpPr/>
          <p:nvPr/>
        </p:nvSpPr>
        <p:spPr>
          <a:xfrm>
            <a:off x="492663" y="1700808"/>
            <a:ext cx="8352928" cy="2431435"/>
          </a:xfrm>
          <a:prstGeom prst="rect">
            <a:avLst/>
          </a:prstGeom>
        </p:spPr>
        <p:txBody>
          <a:bodyPr wrap="square">
            <a:spAutoFit/>
          </a:bodyPr>
          <a:lstStyle/>
          <a:p>
            <a:pPr marL="514350" indent="-514350">
              <a:buFont typeface="+mj-lt"/>
              <a:buAutoNum type="arabicPeriod"/>
            </a:pPr>
            <a:r>
              <a:rPr lang="en-US" sz="2800">
                <a:effectLst>
                  <a:outerShdw blurRad="38100" dist="38100" dir="2700000" algn="tl">
                    <a:srgbClr val="000000">
                      <a:alpha val="43137"/>
                    </a:srgbClr>
                  </a:outerShdw>
                </a:effectLst>
              </a:rPr>
              <a:t>Is Type 2 Diabetes more a cardio-vascular disease than a metabolic disease? </a:t>
            </a:r>
          </a:p>
          <a:p>
            <a:pPr marL="514350" indent="-514350">
              <a:buFont typeface="+mj-lt"/>
              <a:buAutoNum type="arabicPeriod"/>
            </a:pPr>
            <a:endParaRPr lang="en-US" sz="3200">
              <a:effectLst>
                <a:outerShdw blurRad="38100" dist="38100" dir="2700000" algn="tl">
                  <a:srgbClr val="000000">
                    <a:alpha val="43137"/>
                  </a:srgbClr>
                </a:outerShdw>
              </a:effectLst>
            </a:endParaRPr>
          </a:p>
          <a:p>
            <a:pPr marL="514350" indent="-514350">
              <a:buFont typeface="+mj-lt"/>
              <a:buAutoNum type="arabicPeriod"/>
            </a:pPr>
            <a:endParaRPr lang="en-US" sz="3200">
              <a:effectLst>
                <a:outerShdw blurRad="38100" dist="38100" dir="2700000" algn="tl">
                  <a:srgbClr val="000000">
                    <a:alpha val="43137"/>
                  </a:srgbClr>
                </a:outerShdw>
              </a:effectLst>
            </a:endParaRPr>
          </a:p>
          <a:p>
            <a:pPr marL="514350" indent="-514350">
              <a:buFont typeface="+mj-lt"/>
              <a:buAutoNum type="arabicPeriod"/>
            </a:pPr>
            <a:endParaRPr lang="en-US" sz="3200">
              <a:effectLst>
                <a:outerShdw blurRad="38100" dist="38100" dir="2700000" algn="tl">
                  <a:srgbClr val="000000">
                    <a:alpha val="43137"/>
                  </a:srgbClr>
                </a:outerShdw>
              </a:effectLst>
            </a:endParaRPr>
          </a:p>
        </p:txBody>
      </p:sp>
      <p:sp>
        <p:nvSpPr>
          <p:cNvPr id="8" name="ZoneTexte 7">
            <a:extLst>
              <a:ext uri="{FF2B5EF4-FFF2-40B4-BE49-F238E27FC236}">
                <a16:creationId xmlns="" xmlns:a16="http://schemas.microsoft.com/office/drawing/2014/main" id="{AA32AB9C-4DE1-45A4-98A3-F6C6930FE1B8}"/>
              </a:ext>
            </a:extLst>
          </p:cNvPr>
          <p:cNvSpPr txBox="1"/>
          <p:nvPr/>
        </p:nvSpPr>
        <p:spPr>
          <a:xfrm>
            <a:off x="1187624" y="2564904"/>
            <a:ext cx="7381193" cy="1446550"/>
          </a:xfrm>
          <a:prstGeom prst="rect">
            <a:avLst/>
          </a:prstGeom>
          <a:noFill/>
        </p:spPr>
        <p:txBody>
          <a:bodyPr wrap="square" rtlCol="0">
            <a:spAutoFit/>
          </a:bodyPr>
          <a:lstStyle/>
          <a:p>
            <a:r>
              <a:rPr lang="en-US" b="0" i="1">
                <a:solidFill>
                  <a:srgbClr val="0000FF"/>
                </a:solidFill>
                <a:effectLst>
                  <a:outerShdw blurRad="38100" dist="38100" dir="2700000" algn="tl">
                    <a:srgbClr val="000000">
                      <a:alpha val="43137"/>
                    </a:srgbClr>
                  </a:outerShdw>
                </a:effectLst>
              </a:rPr>
              <a:t>i</a:t>
            </a:r>
            <a:r>
              <a:rPr lang="en-US" sz="2000" b="0" i="1">
                <a:solidFill>
                  <a:srgbClr val="0000FF"/>
                </a:solidFill>
                <a:effectLst>
                  <a:outerShdw blurRad="38100" dist="38100" dir="2700000" algn="tl">
                    <a:srgbClr val="000000">
                      <a:alpha val="43137"/>
                    </a:srgbClr>
                  </a:outerShdw>
                </a:effectLst>
              </a:rPr>
              <a:t>n other terms, is the management of type 2 Diabetes driven </a:t>
            </a:r>
          </a:p>
          <a:p>
            <a:r>
              <a:rPr lang="en-US" sz="2000" b="0" i="1">
                <a:solidFill>
                  <a:srgbClr val="0000FF"/>
                </a:solidFill>
                <a:effectLst>
                  <a:outerShdw blurRad="38100" dist="38100" dir="2700000" algn="tl">
                    <a:srgbClr val="000000">
                      <a:alpha val="43137"/>
                    </a:srgbClr>
                  </a:outerShdw>
                </a:effectLst>
              </a:rPr>
              <a:t>     by blood glucose control </a:t>
            </a:r>
          </a:p>
          <a:p>
            <a:r>
              <a:rPr lang="en-US" sz="2000" b="0" i="1">
                <a:solidFill>
                  <a:srgbClr val="0000FF"/>
                </a:solidFill>
                <a:effectLst>
                  <a:outerShdw blurRad="38100" dist="38100" dir="2700000" algn="tl">
                    <a:srgbClr val="000000">
                      <a:alpha val="43137"/>
                    </a:srgbClr>
                  </a:outerShdw>
                </a:effectLst>
              </a:rPr>
              <a:t>     or by cardio-vascular events prevention? </a:t>
            </a:r>
          </a:p>
          <a:p>
            <a:endParaRPr lang="fr-FR"/>
          </a:p>
        </p:txBody>
      </p:sp>
      <p:sp>
        <p:nvSpPr>
          <p:cNvPr id="2" name="ZoneTexte 1">
            <a:extLst>
              <a:ext uri="{FF2B5EF4-FFF2-40B4-BE49-F238E27FC236}">
                <a16:creationId xmlns="" xmlns:a16="http://schemas.microsoft.com/office/drawing/2014/main" id="{12597745-4D3A-4511-802F-A100B0104431}"/>
              </a:ext>
            </a:extLst>
          </p:cNvPr>
          <p:cNvSpPr txBox="1"/>
          <p:nvPr/>
        </p:nvSpPr>
        <p:spPr>
          <a:xfrm>
            <a:off x="683568" y="781541"/>
            <a:ext cx="7488832" cy="830997"/>
          </a:xfrm>
          <a:prstGeom prst="rect">
            <a:avLst/>
          </a:prstGeom>
          <a:noFill/>
        </p:spPr>
        <p:txBody>
          <a:bodyPr wrap="square" rtlCol="0">
            <a:spAutoFit/>
          </a:bodyPr>
          <a:lstStyle/>
          <a:p>
            <a:pPr algn="ctr"/>
            <a:r>
              <a:rPr lang="en-US" i="1">
                <a:solidFill>
                  <a:srgbClr val="0000FF"/>
                </a:solidFill>
                <a:effectLst>
                  <a:outerShdw blurRad="38100" dist="38100" dir="2700000" algn="tl">
                    <a:srgbClr val="000000">
                      <a:alpha val="43137"/>
                    </a:srgbClr>
                  </a:outerShdw>
                </a:effectLst>
              </a:rPr>
              <a:t>from glucose to cardiovascular</a:t>
            </a:r>
            <a:r>
              <a:rPr lang="en-US" b="0" i="1">
                <a:solidFill>
                  <a:srgbClr val="0000FF"/>
                </a:solidFill>
                <a:effectLst>
                  <a:outerShdw blurRad="38100" dist="38100" dir="2700000" algn="tl">
                    <a:srgbClr val="000000">
                      <a:alpha val="43137"/>
                    </a:srgbClr>
                  </a:outerShdw>
                </a:effectLst>
              </a:rPr>
              <a:t> risk management</a:t>
            </a:r>
            <a:endParaRPr lang="fr-FR" b="0" i="1">
              <a:solidFill>
                <a:srgbClr val="0000FF"/>
              </a:solidFill>
              <a:effectLst>
                <a:outerShdw blurRad="38100" dist="38100" dir="2700000" algn="tl">
                  <a:srgbClr val="000000">
                    <a:alpha val="43137"/>
                  </a:srgbClr>
                </a:outerShdw>
              </a:effectLst>
            </a:endParaRPr>
          </a:p>
          <a:p>
            <a:endParaRPr lang="fr-FR"/>
          </a:p>
        </p:txBody>
      </p:sp>
      <p:sp>
        <p:nvSpPr>
          <p:cNvPr id="3" name="ZoneTexte 2">
            <a:extLst>
              <a:ext uri="{FF2B5EF4-FFF2-40B4-BE49-F238E27FC236}">
                <a16:creationId xmlns="" xmlns:a16="http://schemas.microsoft.com/office/drawing/2014/main" id="{ABBC0722-3B3E-4D4B-A835-A9EADF4C3543}"/>
              </a:ext>
            </a:extLst>
          </p:cNvPr>
          <p:cNvSpPr txBox="1"/>
          <p:nvPr/>
        </p:nvSpPr>
        <p:spPr>
          <a:xfrm>
            <a:off x="755576" y="3901261"/>
            <a:ext cx="7734709" cy="2511862"/>
          </a:xfrm>
          <a:prstGeom prst="rect">
            <a:avLst/>
          </a:prstGeom>
          <a:solidFill>
            <a:schemeClr val="bg1"/>
          </a:solidFill>
          <a:ln>
            <a:solidFill>
              <a:schemeClr val="accent1"/>
            </a:solidFill>
          </a:ln>
        </p:spPr>
        <p:txBody>
          <a:bodyPr wrap="square" rtlCol="0">
            <a:noAutofit/>
          </a:bodyPr>
          <a:lstStyle/>
          <a:p>
            <a:r>
              <a:rPr lang="en-US" sz="2800">
                <a:effectLst>
                  <a:outerShdw blurRad="38100" dist="38100" dir="2700000" algn="tl">
                    <a:srgbClr val="000000">
                      <a:alpha val="43137"/>
                    </a:srgbClr>
                  </a:outerShdw>
                </a:effectLst>
              </a:rPr>
              <a:t>At the light of the outcome studies, </a:t>
            </a:r>
          </a:p>
          <a:p>
            <a:r>
              <a:rPr lang="en-US" sz="2800">
                <a:effectLst>
                  <a:outerShdw blurRad="38100" dist="38100" dir="2700000" algn="tl">
                    <a:srgbClr val="000000">
                      <a:alpha val="43137"/>
                    </a:srgbClr>
                  </a:outerShdw>
                </a:effectLst>
              </a:rPr>
              <a:t>the answer is: </a:t>
            </a:r>
          </a:p>
          <a:p>
            <a:pPr marL="342900" indent="-342900">
              <a:buFont typeface="Wingdings" panose="05000000000000000000" pitchFamily="2" charset="2"/>
              <a:buChar char="§"/>
            </a:pPr>
            <a:r>
              <a:rPr lang="en-US" b="0" i="1">
                <a:effectLst>
                  <a:outerShdw blurRad="38100" dist="38100" dir="2700000" algn="tl">
                    <a:srgbClr val="000000">
                      <a:alpha val="43137"/>
                    </a:srgbClr>
                  </a:outerShdw>
                </a:effectLst>
              </a:rPr>
              <a:t>Diabetes is </a:t>
            </a:r>
            <a:r>
              <a:rPr lang="en-US" i="1" smtClean="0">
                <a:effectLst>
                  <a:outerShdw blurRad="38100" dist="38100" dir="2700000" algn="tl">
                    <a:srgbClr val="000000">
                      <a:alpha val="43137"/>
                    </a:srgbClr>
                  </a:outerShdw>
                </a:effectLst>
              </a:rPr>
              <a:t>both a </a:t>
            </a:r>
            <a:r>
              <a:rPr lang="en-US" i="1">
                <a:effectLst>
                  <a:outerShdw blurRad="38100" dist="38100" dir="2700000" algn="tl">
                    <a:srgbClr val="000000">
                      <a:alpha val="43137"/>
                    </a:srgbClr>
                  </a:outerShdw>
                </a:effectLst>
              </a:rPr>
              <a:t>cardio-vascular </a:t>
            </a:r>
            <a:endParaRPr lang="en-US" i="1" smtClean="0">
              <a:effectLst>
                <a:outerShdw blurRad="38100" dist="38100" dir="2700000" algn="tl">
                  <a:srgbClr val="000000">
                    <a:alpha val="43137"/>
                  </a:srgbClr>
                </a:outerShdw>
              </a:effectLst>
            </a:endParaRPr>
          </a:p>
          <a:p>
            <a:r>
              <a:rPr lang="en-US" i="1">
                <a:effectLst>
                  <a:outerShdw blurRad="38100" dist="38100" dir="2700000" algn="tl">
                    <a:srgbClr val="000000">
                      <a:alpha val="43137"/>
                    </a:srgbClr>
                  </a:outerShdw>
                </a:effectLst>
              </a:rPr>
              <a:t> </a:t>
            </a:r>
            <a:r>
              <a:rPr lang="en-US" i="1" smtClean="0">
                <a:effectLst>
                  <a:outerShdw blurRad="38100" dist="38100" dir="2700000" algn="tl">
                    <a:srgbClr val="000000">
                      <a:alpha val="43137"/>
                    </a:srgbClr>
                  </a:outerShdw>
                </a:effectLst>
              </a:rPr>
              <a:t>   and a metabolic disease </a:t>
            </a:r>
            <a:endParaRPr lang="en-US" i="1">
              <a:effectLst>
                <a:outerShdw blurRad="38100" dist="38100" dir="2700000" algn="tl">
                  <a:srgbClr val="000000">
                    <a:alpha val="43137"/>
                  </a:srgbClr>
                </a:outerShdw>
              </a:effectLst>
            </a:endParaRPr>
          </a:p>
          <a:p>
            <a:pPr marL="342900" indent="-342900">
              <a:buFont typeface="Wingdings" panose="05000000000000000000" pitchFamily="2" charset="2"/>
              <a:buChar char="§"/>
            </a:pPr>
            <a:r>
              <a:rPr lang="en-US" b="0" i="1">
                <a:effectLst>
                  <a:outerShdw blurRad="38100" dist="38100" dir="2700000" algn="tl">
                    <a:srgbClr val="000000">
                      <a:alpha val="43137"/>
                    </a:srgbClr>
                  </a:outerShdw>
                </a:effectLst>
              </a:rPr>
              <a:t>and </a:t>
            </a:r>
            <a:r>
              <a:rPr lang="en-US" b="0" i="1">
                <a:solidFill>
                  <a:srgbClr val="0000FF"/>
                </a:solidFill>
                <a:effectLst>
                  <a:outerShdw blurRad="38100" dist="38100" dir="2700000" algn="tl">
                    <a:srgbClr val="000000">
                      <a:alpha val="43137"/>
                    </a:srgbClr>
                  </a:outerShdw>
                </a:effectLst>
              </a:rPr>
              <a:t>management is driven </a:t>
            </a:r>
            <a:r>
              <a:rPr lang="en-US" i="1" u="sng">
                <a:solidFill>
                  <a:srgbClr val="0000FF"/>
                </a:solidFill>
                <a:effectLst>
                  <a:outerShdw blurRad="38100" dist="38100" dir="2700000" algn="tl">
                    <a:srgbClr val="000000">
                      <a:alpha val="43137"/>
                    </a:srgbClr>
                  </a:outerShdw>
                </a:effectLst>
              </a:rPr>
              <a:t>both</a:t>
            </a:r>
            <a:r>
              <a:rPr lang="en-US" i="1">
                <a:solidFill>
                  <a:srgbClr val="0000FF"/>
                </a:solidFill>
              </a:rPr>
              <a:t> </a:t>
            </a:r>
            <a:r>
              <a:rPr lang="en-US" i="1">
                <a:solidFill>
                  <a:srgbClr val="0000FF"/>
                </a:solidFill>
                <a:effectLst>
                  <a:outerShdw blurRad="38100" dist="38100" dir="2700000" algn="tl">
                    <a:srgbClr val="000000">
                      <a:alpha val="43137"/>
                    </a:srgbClr>
                  </a:outerShdw>
                </a:effectLst>
              </a:rPr>
              <a:t>by glucose control and prevention of cardio-vascular events</a:t>
            </a:r>
          </a:p>
          <a:p>
            <a:endParaRPr lang="fr-FR"/>
          </a:p>
        </p:txBody>
      </p:sp>
    </p:spTree>
    <p:extLst>
      <p:ext uri="{BB962C8B-B14F-4D97-AF65-F5344CB8AC3E}">
        <p14:creationId xmlns:p14="http://schemas.microsoft.com/office/powerpoint/2010/main" val="2481632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B086E5E3-84A0-44FC-B210-C9AE863FAC9B}"/>
              </a:ext>
            </a:extLst>
          </p:cNvPr>
          <p:cNvSpPr txBox="1"/>
          <p:nvPr/>
        </p:nvSpPr>
        <p:spPr>
          <a:xfrm>
            <a:off x="1601772" y="1278388"/>
            <a:ext cx="6138579" cy="6771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rPr>
              <a:t>All anti-diabetic agents reduce blood glucose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ZoneTexte 5">
            <a:extLst>
              <a:ext uri="{FF2B5EF4-FFF2-40B4-BE49-F238E27FC236}">
                <a16:creationId xmlns="" xmlns:a16="http://schemas.microsoft.com/office/drawing/2014/main" id="{B65B8443-3B33-4D0E-811D-0DDC17CA2197}"/>
              </a:ext>
            </a:extLst>
          </p:cNvPr>
          <p:cNvSpPr txBox="1"/>
          <p:nvPr/>
        </p:nvSpPr>
        <p:spPr>
          <a:xfrm>
            <a:off x="455276" y="262970"/>
            <a:ext cx="83651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mn-cs"/>
              </a:rPr>
              <a:t>A new classification </a:t>
            </a:r>
            <a:r>
              <a:rPr kumimoji="0" lang="fr-FR"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rPr>
              <a:t>of anti-diabetic 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Line 3">
            <a:extLst>
              <a:ext uri="{FF2B5EF4-FFF2-40B4-BE49-F238E27FC236}">
                <a16:creationId xmlns="" xmlns:a16="http://schemas.microsoft.com/office/drawing/2014/main" id="{D00F769B-E4F9-4842-8345-C24B6C4F0083}"/>
              </a:ext>
            </a:extLst>
          </p:cNvPr>
          <p:cNvSpPr>
            <a:spLocks noChangeShapeType="1"/>
          </p:cNvSpPr>
          <p:nvPr/>
        </p:nvSpPr>
        <p:spPr bwMode="auto">
          <a:xfrm>
            <a:off x="339941" y="980728"/>
            <a:ext cx="8569325" cy="0"/>
          </a:xfrm>
          <a:prstGeom prst="line">
            <a:avLst/>
          </a:prstGeom>
          <a:noFill/>
          <a:ln w="57150" cmpd="thinThick">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 name="ZoneTexte 1">
            <a:extLst>
              <a:ext uri="{FF2B5EF4-FFF2-40B4-BE49-F238E27FC236}">
                <a16:creationId xmlns="" xmlns:a16="http://schemas.microsoft.com/office/drawing/2014/main" id="{E5B718C9-E4E9-45A6-99C3-0B15FAC7748A}"/>
              </a:ext>
            </a:extLst>
          </p:cNvPr>
          <p:cNvSpPr txBox="1"/>
          <p:nvPr/>
        </p:nvSpPr>
        <p:spPr>
          <a:xfrm>
            <a:off x="455276" y="1729927"/>
            <a:ext cx="8424936" cy="369332"/>
          </a:xfrm>
          <a:prstGeom prst="rect">
            <a:avLst/>
          </a:prstGeom>
          <a:noFill/>
        </p:spPr>
        <p:txBody>
          <a:bodyPr wrap="square" rtlCol="0">
            <a:spAutoFit/>
          </a:bodyPr>
          <a:lstStyle/>
          <a:p>
            <a:pPr algn="ctr"/>
            <a:r>
              <a:rPr lang="fr-FR" sz="1800" i="1" smtClean="0">
                <a:effectLst>
                  <a:outerShdw blurRad="38100" dist="38100" dir="2700000" algn="tl">
                    <a:srgbClr val="000000">
                      <a:alpha val="43137"/>
                    </a:srgbClr>
                  </a:outerShdw>
                </a:effectLst>
              </a:rPr>
              <a:t>and </a:t>
            </a:r>
            <a:r>
              <a:rPr lang="fr-FR" sz="1800" i="1">
                <a:effectLst>
                  <a:outerShdw blurRad="38100" dist="38100" dir="2700000" algn="tl">
                    <a:srgbClr val="000000">
                      <a:alpha val="43137"/>
                    </a:srgbClr>
                  </a:outerShdw>
                </a:effectLst>
              </a:rPr>
              <a:t>can thus reduce the microvascular and </a:t>
            </a:r>
            <a:r>
              <a:rPr lang="fr-FR" sz="1800" i="1" smtClean="0">
                <a:effectLst>
                  <a:outerShdw blurRad="38100" dist="38100" dir="2700000" algn="tl">
                    <a:srgbClr val="000000">
                      <a:alpha val="43137"/>
                    </a:srgbClr>
                  </a:outerShdw>
                </a:effectLst>
              </a:rPr>
              <a:t>probably the </a:t>
            </a:r>
            <a:r>
              <a:rPr lang="fr-FR" sz="1800" i="1">
                <a:effectLst>
                  <a:outerShdw blurRad="38100" dist="38100" dir="2700000" algn="tl">
                    <a:srgbClr val="000000">
                      <a:alpha val="43137"/>
                    </a:srgbClr>
                  </a:outerShdw>
                </a:effectLst>
              </a:rPr>
              <a:t>CV </a:t>
            </a:r>
            <a:r>
              <a:rPr lang="fr-FR" sz="1800" i="1" smtClean="0">
                <a:effectLst>
                  <a:outerShdw blurRad="38100" dist="38100" dir="2700000" algn="tl">
                    <a:srgbClr val="000000">
                      <a:alpha val="43137"/>
                    </a:srgbClr>
                  </a:outerShdw>
                </a:effectLst>
              </a:rPr>
              <a:t>complications</a:t>
            </a:r>
            <a:endParaRPr lang="fr-FR" sz="1800" i="1">
              <a:effectLst>
                <a:outerShdw blurRad="38100" dist="38100" dir="2700000" algn="tl">
                  <a:srgbClr val="000000">
                    <a:alpha val="43137"/>
                  </a:srgbClr>
                </a:outerShdw>
              </a:effectLst>
            </a:endParaRPr>
          </a:p>
        </p:txBody>
      </p:sp>
      <p:pic>
        <p:nvPicPr>
          <p:cNvPr id="8" name="Image 7">
            <a:extLst>
              <a:ext uri="{FF2B5EF4-FFF2-40B4-BE49-F238E27FC236}">
                <a16:creationId xmlns="" xmlns:a16="http://schemas.microsoft.com/office/drawing/2014/main" id="{10606E32-91AB-4BAB-A357-86E7289DD38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Lst>
          </a:blip>
          <a:stretch>
            <a:fillRect/>
          </a:stretch>
        </p:blipFill>
        <p:spPr>
          <a:xfrm>
            <a:off x="1331640" y="2558437"/>
            <a:ext cx="5742515" cy="3966907"/>
          </a:xfrm>
          <a:prstGeom prst="rect">
            <a:avLst/>
          </a:prstGeom>
          <a:ln>
            <a:solidFill>
              <a:schemeClr val="accent1"/>
            </a:solidFill>
          </a:ln>
        </p:spPr>
      </p:pic>
      <p:sp>
        <p:nvSpPr>
          <p:cNvPr id="9" name="Rectangle 8">
            <a:extLst>
              <a:ext uri="{FF2B5EF4-FFF2-40B4-BE49-F238E27FC236}">
                <a16:creationId xmlns="" xmlns:a16="http://schemas.microsoft.com/office/drawing/2014/main" id="{5B2A22CC-F09C-4011-B4F8-173589B27BC3}"/>
              </a:ext>
            </a:extLst>
          </p:cNvPr>
          <p:cNvSpPr/>
          <p:nvPr/>
        </p:nvSpPr>
        <p:spPr>
          <a:xfrm>
            <a:off x="1583354" y="6183895"/>
            <a:ext cx="5346491"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4624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B086E5E3-84A0-44FC-B210-C9AE863FAC9B}"/>
              </a:ext>
            </a:extLst>
          </p:cNvPr>
          <p:cNvSpPr txBox="1"/>
          <p:nvPr/>
        </p:nvSpPr>
        <p:spPr>
          <a:xfrm>
            <a:off x="1423322" y="1196752"/>
            <a:ext cx="6138579"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1" i="0" u="none" strike="noStrike" kern="1200" cap="none" spc="0" normalizeH="0" baseline="0" noProof="0">
                <a:ln>
                  <a:noFill/>
                </a:ln>
                <a:solidFill>
                  <a:srgbClr val="000000"/>
                </a:solidFill>
                <a:effectLst/>
                <a:uLnTx/>
                <a:uFillTx/>
                <a:latin typeface="Arial"/>
                <a:ea typeface="+mn-ea"/>
                <a:cs typeface="+mn-cs"/>
              </a:rPr>
              <a:t>All anti-diabetic agents reduce blood glucose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000000"/>
              </a:solidFill>
              <a:effectLst/>
              <a:uLnTx/>
              <a:uFillTx/>
              <a:latin typeface="Arial"/>
              <a:ea typeface="+mn-ea"/>
              <a:cs typeface="+mn-cs"/>
            </a:endParaRPr>
          </a:p>
        </p:txBody>
      </p:sp>
      <p:sp>
        <p:nvSpPr>
          <p:cNvPr id="6" name="ZoneTexte 5">
            <a:extLst>
              <a:ext uri="{FF2B5EF4-FFF2-40B4-BE49-F238E27FC236}">
                <a16:creationId xmlns="" xmlns:a16="http://schemas.microsoft.com/office/drawing/2014/main" id="{B65B8443-3B33-4D0E-811D-0DDC17CA2197}"/>
              </a:ext>
            </a:extLst>
          </p:cNvPr>
          <p:cNvSpPr txBox="1"/>
          <p:nvPr/>
        </p:nvSpPr>
        <p:spPr>
          <a:xfrm>
            <a:off x="455276" y="262970"/>
            <a:ext cx="83651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mn-cs"/>
              </a:rPr>
              <a:t>A new classification </a:t>
            </a:r>
            <a:r>
              <a:rPr kumimoji="0" lang="fr-FR"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rPr>
              <a:t>of anti-diabetic 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pic>
        <p:nvPicPr>
          <p:cNvPr id="13" name="Image 12">
            <a:extLst>
              <a:ext uri="{FF2B5EF4-FFF2-40B4-BE49-F238E27FC236}">
                <a16:creationId xmlns="" xmlns:a16="http://schemas.microsoft.com/office/drawing/2014/main" id="{8063C16F-918F-4925-A7F5-F1371DC1C89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Lst>
          </a:blip>
          <a:stretch>
            <a:fillRect/>
          </a:stretch>
        </p:blipFill>
        <p:spPr>
          <a:xfrm>
            <a:off x="1331640" y="2558437"/>
            <a:ext cx="5742515" cy="3966907"/>
          </a:xfrm>
          <a:prstGeom prst="rect">
            <a:avLst/>
          </a:prstGeom>
          <a:ln>
            <a:solidFill>
              <a:schemeClr val="accent1"/>
            </a:solidFill>
          </a:ln>
        </p:spPr>
      </p:pic>
      <p:sp>
        <p:nvSpPr>
          <p:cNvPr id="14" name="Line 3">
            <a:extLst>
              <a:ext uri="{FF2B5EF4-FFF2-40B4-BE49-F238E27FC236}">
                <a16:creationId xmlns="" xmlns:a16="http://schemas.microsoft.com/office/drawing/2014/main" id="{D00F769B-E4F9-4842-8345-C24B6C4F0083}"/>
              </a:ext>
            </a:extLst>
          </p:cNvPr>
          <p:cNvSpPr>
            <a:spLocks noChangeShapeType="1"/>
          </p:cNvSpPr>
          <p:nvPr/>
        </p:nvSpPr>
        <p:spPr bwMode="auto">
          <a:xfrm>
            <a:off x="339941" y="980728"/>
            <a:ext cx="8569325" cy="0"/>
          </a:xfrm>
          <a:prstGeom prst="line">
            <a:avLst/>
          </a:prstGeom>
          <a:noFill/>
          <a:ln w="57150" cmpd="thinThick">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 name="ZoneTexte 1">
            <a:extLst>
              <a:ext uri="{FF2B5EF4-FFF2-40B4-BE49-F238E27FC236}">
                <a16:creationId xmlns="" xmlns:a16="http://schemas.microsoft.com/office/drawing/2014/main" id="{E5B718C9-E4E9-45A6-99C3-0B15FAC7748A}"/>
              </a:ext>
            </a:extLst>
          </p:cNvPr>
          <p:cNvSpPr txBox="1"/>
          <p:nvPr/>
        </p:nvSpPr>
        <p:spPr>
          <a:xfrm>
            <a:off x="1403648" y="1616851"/>
            <a:ext cx="5742515" cy="707886"/>
          </a:xfrm>
          <a:prstGeom prst="rect">
            <a:avLst/>
          </a:prstGeom>
          <a:noFill/>
        </p:spPr>
        <p:txBody>
          <a:bodyPr wrap="square" rtlCol="0">
            <a:spAutoFit/>
          </a:bodyPr>
          <a:lstStyle/>
          <a:p>
            <a:pPr marL="285750" lvl="0" indent="-285750" fontAlgn="auto">
              <a:spcBef>
                <a:spcPts val="0"/>
              </a:spcBef>
              <a:spcAft>
                <a:spcPts val="0"/>
              </a:spcAft>
              <a:buFont typeface="Wingdings" panose="05000000000000000000" pitchFamily="2" charset="2"/>
              <a:buChar char="Ø"/>
              <a:defRPr/>
            </a:pPr>
            <a:r>
              <a:rPr lang="fr-FR" sz="2000" i="1">
                <a:solidFill>
                  <a:srgbClr val="000000"/>
                </a:solidFill>
                <a:effectLst>
                  <a:outerShdw blurRad="38100" dist="38100" dir="2700000" algn="tl">
                    <a:srgbClr val="000000">
                      <a:alpha val="43137"/>
                    </a:srgbClr>
                  </a:outerShdw>
                </a:effectLst>
                <a:latin typeface="Arial"/>
              </a:rPr>
              <a:t>But with or without a CV benefit</a:t>
            </a:r>
          </a:p>
          <a:p>
            <a:pPr lvl="0" fontAlgn="auto">
              <a:spcBef>
                <a:spcPts val="0"/>
              </a:spcBef>
              <a:spcAft>
                <a:spcPts val="0"/>
              </a:spcAft>
              <a:defRPr/>
            </a:pPr>
            <a:r>
              <a:rPr lang="fr-FR" sz="2000" i="1">
                <a:solidFill>
                  <a:srgbClr val="000000"/>
                </a:solidFill>
                <a:effectLst>
                  <a:outerShdw blurRad="38100" dist="38100" dir="2700000" algn="tl">
                    <a:srgbClr val="000000">
                      <a:alpha val="43137"/>
                    </a:srgbClr>
                  </a:outerShdw>
                </a:effectLst>
                <a:latin typeface="Arial"/>
              </a:rPr>
              <a:t>    </a:t>
            </a:r>
            <a:r>
              <a:rPr lang="fr-FR" sz="1800" b="0" i="1">
                <a:solidFill>
                  <a:srgbClr val="000000"/>
                </a:solidFill>
                <a:effectLst>
                  <a:outerShdw blurRad="38100" dist="38100" dir="2700000" algn="tl">
                    <a:srgbClr val="000000">
                      <a:alpha val="43137"/>
                    </a:srgbClr>
                  </a:outerShdw>
                </a:effectLst>
                <a:latin typeface="Arial"/>
              </a:rPr>
              <a:t>(added to the CV benefit of lowering blood glucose)</a:t>
            </a:r>
          </a:p>
        </p:txBody>
      </p:sp>
    </p:spTree>
    <p:extLst>
      <p:ext uri="{BB962C8B-B14F-4D97-AF65-F5344CB8AC3E}">
        <p14:creationId xmlns:p14="http://schemas.microsoft.com/office/powerpoint/2010/main" val="3624243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262780E-53A2-4994-8D59-0084D4B76D67}"/>
              </a:ext>
            </a:extLst>
          </p:cNvPr>
          <p:cNvSpPr txBox="1"/>
          <p:nvPr/>
        </p:nvSpPr>
        <p:spPr>
          <a:xfrm>
            <a:off x="1259632" y="116632"/>
            <a:ext cx="6840760" cy="1200329"/>
          </a:xfrm>
          <a:prstGeom prst="rect">
            <a:avLst/>
          </a:prstGeom>
          <a:noFill/>
        </p:spPr>
        <p:txBody>
          <a:bodyPr wrap="square" rtlCol="0">
            <a:spAutoFit/>
          </a:bodyPr>
          <a:lstStyle/>
          <a:p>
            <a:r>
              <a:rPr lang="fr-FR">
                <a:effectLst>
                  <a:outerShdw blurRad="38100" dist="38100" dir="2700000" algn="tl">
                    <a:srgbClr val="000000">
                      <a:alpha val="43137"/>
                    </a:srgbClr>
                  </a:outerShdw>
                </a:effectLst>
              </a:rPr>
              <a:t>The example of SGLT2-inhibitors </a:t>
            </a:r>
            <a:r>
              <a:rPr lang="en-US" b="0"/>
              <a:t>which </a:t>
            </a:r>
            <a:r>
              <a:rPr lang="en-US" i="1">
                <a:solidFill>
                  <a:srgbClr val="0000FF"/>
                </a:solidFill>
              </a:rPr>
              <a:t>both: </a:t>
            </a:r>
          </a:p>
          <a:p>
            <a:pPr marL="342900" indent="-342900">
              <a:buFont typeface="Wingdings" panose="05000000000000000000" pitchFamily="2" charset="2"/>
              <a:buChar char="§"/>
            </a:pPr>
            <a:r>
              <a:rPr lang="en-US" b="0" i="1">
                <a:solidFill>
                  <a:srgbClr val="0000FF"/>
                </a:solidFill>
                <a:effectLst>
                  <a:outerShdw blurRad="38100" dist="38100" dir="2700000" algn="tl">
                    <a:srgbClr val="000000">
                      <a:alpha val="43137"/>
                    </a:srgbClr>
                  </a:outerShdw>
                </a:effectLst>
              </a:rPr>
              <a:t>improve glucose control </a:t>
            </a:r>
          </a:p>
          <a:p>
            <a:pPr marL="342900" indent="-342900">
              <a:buFont typeface="Wingdings" panose="05000000000000000000" pitchFamily="2" charset="2"/>
              <a:buChar char="§"/>
            </a:pPr>
            <a:r>
              <a:rPr lang="en-US" b="0" i="1">
                <a:solidFill>
                  <a:srgbClr val="0000FF"/>
                </a:solidFill>
                <a:effectLst>
                  <a:outerShdw blurRad="38100" dist="38100" dir="2700000" algn="tl">
                    <a:srgbClr val="000000">
                      <a:alpha val="43137"/>
                    </a:srgbClr>
                  </a:outerShdw>
                </a:effectLst>
              </a:rPr>
              <a:t>and prevent cardio-vascular events</a:t>
            </a:r>
            <a:endParaRPr lang="fr-FR" b="0" i="1">
              <a:solidFill>
                <a:srgbClr val="0000FF"/>
              </a:solidFill>
              <a:effectLst>
                <a:outerShdw blurRad="38100" dist="38100" dir="2700000" algn="tl">
                  <a:srgbClr val="000000">
                    <a:alpha val="43137"/>
                  </a:srgbClr>
                </a:outerShdw>
              </a:effectLst>
            </a:endParaRPr>
          </a:p>
        </p:txBody>
      </p:sp>
      <p:pic>
        <p:nvPicPr>
          <p:cNvPr id="6" name="Image 5">
            <a:extLst>
              <a:ext uri="{FF2B5EF4-FFF2-40B4-BE49-F238E27FC236}">
                <a16:creationId xmlns="" xmlns:a16="http://schemas.microsoft.com/office/drawing/2014/main" id="{AF3A55A0-758D-4EFF-874F-3555EEB78865}"/>
              </a:ext>
            </a:extLst>
          </p:cNvPr>
          <p:cNvPicPr>
            <a:picLocks noChangeAspect="1"/>
          </p:cNvPicPr>
          <p:nvPr/>
        </p:nvPicPr>
        <p:blipFill>
          <a:blip r:embed="rId2"/>
          <a:stretch>
            <a:fillRect/>
          </a:stretch>
        </p:blipFill>
        <p:spPr>
          <a:xfrm>
            <a:off x="817141" y="1469822"/>
            <a:ext cx="7283251" cy="5271343"/>
          </a:xfrm>
          <a:prstGeom prst="rect">
            <a:avLst/>
          </a:prstGeom>
        </p:spPr>
      </p:pic>
    </p:spTree>
    <p:extLst>
      <p:ext uri="{BB962C8B-B14F-4D97-AF65-F5344CB8AC3E}">
        <p14:creationId xmlns:p14="http://schemas.microsoft.com/office/powerpoint/2010/main" val="399872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02188"/>
            <a:ext cx="8712968" cy="1138578"/>
          </a:xfrm>
          <a:prstGeom prst="rect">
            <a:avLst/>
          </a:prstGeom>
          <a:solidFill>
            <a:schemeClr val="bg1"/>
          </a:solidFill>
          <a:ln>
            <a:solidFill>
              <a:schemeClr val="accent1"/>
            </a:solidFill>
          </a:ln>
        </p:spPr>
        <p:txBody>
          <a:bodyPr wrap="square" rtlCol="0">
            <a:noAutofit/>
          </a:bodyPr>
          <a:lstStyle/>
          <a:p>
            <a:pPr algn="ctr">
              <a:lnSpc>
                <a:spcPts val="4400"/>
              </a:lnSpc>
            </a:pPr>
            <a:r>
              <a:rPr lang="en-US" sz="2800"/>
              <a:t>Changing focus in type 2 diabetes</a:t>
            </a:r>
          </a:p>
          <a:p>
            <a:pPr algn="ctr"/>
            <a:r>
              <a:rPr lang="fr-FR" sz="2800">
                <a:solidFill>
                  <a:srgbClr val="0000FF"/>
                </a:solidFill>
                <a:effectLst>
                  <a:outerShdw blurRad="38100" dist="38100" dir="2700000" algn="tl">
                    <a:srgbClr val="000000">
                      <a:alpha val="43137"/>
                    </a:srgbClr>
                  </a:outerShdw>
                </a:effectLst>
              </a:rPr>
              <a:t>Two main questions</a:t>
            </a:r>
          </a:p>
        </p:txBody>
      </p:sp>
      <p:sp>
        <p:nvSpPr>
          <p:cNvPr id="5" name="Line 3"/>
          <p:cNvSpPr>
            <a:spLocks noChangeShapeType="1"/>
          </p:cNvSpPr>
          <p:nvPr/>
        </p:nvSpPr>
        <p:spPr bwMode="auto">
          <a:xfrm>
            <a:off x="251520" y="1628800"/>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grpSp>
        <p:nvGrpSpPr>
          <p:cNvPr id="9" name="Groupe 8">
            <a:extLst>
              <a:ext uri="{FF2B5EF4-FFF2-40B4-BE49-F238E27FC236}">
                <a16:creationId xmlns="" xmlns:a16="http://schemas.microsoft.com/office/drawing/2014/main" id="{FF6D57C7-FE44-45EA-BA8E-F35BB3F63997}"/>
              </a:ext>
            </a:extLst>
          </p:cNvPr>
          <p:cNvGrpSpPr/>
          <p:nvPr/>
        </p:nvGrpSpPr>
        <p:grpSpPr>
          <a:xfrm>
            <a:off x="492663" y="2010320"/>
            <a:ext cx="8399817" cy="4154984"/>
            <a:chOff x="492663" y="1772816"/>
            <a:chExt cx="8399817" cy="4154984"/>
          </a:xfrm>
        </p:grpSpPr>
        <p:sp>
          <p:nvSpPr>
            <p:cNvPr id="7" name="Rectangle 6">
              <a:extLst>
                <a:ext uri="{FF2B5EF4-FFF2-40B4-BE49-F238E27FC236}">
                  <a16:creationId xmlns="" xmlns:a16="http://schemas.microsoft.com/office/drawing/2014/main" id="{BF91D6AE-6FFA-44E7-99B4-7205A05AAD63}"/>
                </a:ext>
              </a:extLst>
            </p:cNvPr>
            <p:cNvSpPr/>
            <p:nvPr/>
          </p:nvSpPr>
          <p:spPr>
            <a:xfrm>
              <a:off x="492663" y="1772816"/>
              <a:ext cx="8352928" cy="4154984"/>
            </a:xfrm>
            <a:prstGeom prst="rect">
              <a:avLst/>
            </a:prstGeom>
          </p:spPr>
          <p:txBody>
            <a:bodyPr wrap="square">
              <a:spAutoFit/>
            </a:bodyPr>
            <a:lstStyle/>
            <a:p>
              <a:pPr marL="514350" indent="-514350">
                <a:buFont typeface="+mj-lt"/>
                <a:buAutoNum type="arabicPeriod"/>
              </a:pPr>
              <a:r>
                <a:rPr lang="en-US" sz="2800">
                  <a:effectLst>
                    <a:outerShdw blurRad="38100" dist="38100" dir="2700000" algn="tl">
                      <a:srgbClr val="000000">
                        <a:alpha val="43137"/>
                      </a:srgbClr>
                    </a:outerShdw>
                  </a:effectLst>
                </a:rPr>
                <a:t>Is Type 2 Diabetes </a:t>
              </a:r>
              <a:r>
                <a:rPr lang="en-US" sz="2800" smtClean="0">
                  <a:effectLst>
                    <a:outerShdw blurRad="38100" dist="38100" dir="2700000" algn="tl">
                      <a:srgbClr val="000000">
                        <a:alpha val="43137"/>
                      </a:srgbClr>
                    </a:outerShdw>
                  </a:effectLst>
                </a:rPr>
                <a:t>more a </a:t>
              </a:r>
              <a:r>
                <a:rPr lang="en-US" sz="2800">
                  <a:effectLst>
                    <a:outerShdw blurRad="38100" dist="38100" dir="2700000" algn="tl">
                      <a:srgbClr val="000000">
                        <a:alpha val="43137"/>
                      </a:srgbClr>
                    </a:outerShdw>
                  </a:effectLst>
                </a:rPr>
                <a:t>cardio-vascular </a:t>
              </a:r>
              <a:r>
                <a:rPr lang="en-US" sz="2800" smtClean="0">
                  <a:effectLst>
                    <a:outerShdw blurRad="38100" dist="38100" dir="2700000" algn="tl">
                      <a:srgbClr val="000000">
                        <a:alpha val="43137"/>
                      </a:srgbClr>
                    </a:outerShdw>
                  </a:effectLst>
                </a:rPr>
                <a:t>disease than a metabolic disease? </a:t>
              </a:r>
            </a:p>
            <a:p>
              <a:pPr marL="514350" indent="-514350">
                <a:buFont typeface="+mj-lt"/>
                <a:buAutoNum type="arabicPeriod"/>
              </a:pPr>
              <a:endParaRPr lang="en-US" sz="2800">
                <a:effectLst>
                  <a:outerShdw blurRad="38100" dist="38100" dir="2700000" algn="tl">
                    <a:srgbClr val="000000">
                      <a:alpha val="43137"/>
                    </a:srgbClr>
                  </a:outerShdw>
                </a:effectLst>
              </a:endParaRPr>
            </a:p>
            <a:p>
              <a:pPr marL="514350" indent="-514350">
                <a:buFont typeface="+mj-lt"/>
                <a:buAutoNum type="arabicPeriod"/>
              </a:pPr>
              <a:endParaRPr lang="en-US" sz="3200">
                <a:effectLst>
                  <a:outerShdw blurRad="38100" dist="38100" dir="2700000" algn="tl">
                    <a:srgbClr val="000000">
                      <a:alpha val="43137"/>
                    </a:srgbClr>
                  </a:outerShdw>
                </a:effectLst>
              </a:endParaRPr>
            </a:p>
            <a:p>
              <a:pPr marL="514350" indent="-514350">
                <a:buFont typeface="+mj-lt"/>
                <a:buAutoNum type="arabicPeriod"/>
              </a:pPr>
              <a:endParaRPr lang="en-US" sz="3200">
                <a:effectLst>
                  <a:outerShdw blurRad="38100" dist="38100" dir="2700000" algn="tl">
                    <a:srgbClr val="000000">
                      <a:alpha val="43137"/>
                    </a:srgbClr>
                  </a:outerShdw>
                </a:effectLst>
              </a:endParaRPr>
            </a:p>
            <a:p>
              <a:pPr marL="514350" indent="-514350">
                <a:buFont typeface="+mj-lt"/>
                <a:buAutoNum type="arabicPeriod"/>
              </a:pPr>
              <a:endParaRPr lang="en-US" sz="3200">
                <a:effectLst>
                  <a:outerShdw blurRad="38100" dist="38100" dir="2700000" algn="tl">
                    <a:srgbClr val="000000">
                      <a:alpha val="43137"/>
                    </a:srgbClr>
                  </a:outerShdw>
                </a:effectLst>
              </a:endParaRPr>
            </a:p>
            <a:p>
              <a:r>
                <a:rPr lang="en-US" sz="2800" b="0" i="1">
                  <a:effectLst>
                    <a:outerShdw blurRad="38100" dist="38100" dir="2700000" algn="tl">
                      <a:srgbClr val="000000">
                        <a:alpha val="43137"/>
                      </a:srgbClr>
                    </a:outerShdw>
                  </a:effectLst>
                </a:rPr>
                <a:t>     </a:t>
              </a:r>
              <a:endParaRPr lang="en-US" sz="2800">
                <a:effectLst>
                  <a:outerShdw blurRad="38100" dist="38100" dir="2700000" algn="tl">
                    <a:srgbClr val="000000">
                      <a:alpha val="43137"/>
                    </a:srgbClr>
                  </a:outerShdw>
                </a:effectLst>
              </a:endParaRPr>
            </a:p>
            <a:p>
              <a:pPr marL="514350" indent="-514350">
                <a:buFont typeface="+mj-lt"/>
                <a:buAutoNum type="arabicPeriod" startAt="2"/>
              </a:pPr>
              <a:r>
                <a:rPr lang="en-US" sz="2800">
                  <a:effectLst>
                    <a:outerShdw blurRad="38100" dist="38100" dir="2700000" algn="tl">
                      <a:srgbClr val="000000">
                        <a:alpha val="43137"/>
                      </a:srgbClr>
                    </a:outerShdw>
                  </a:effectLst>
                </a:rPr>
                <a:t>Which lessons from </a:t>
              </a:r>
            </a:p>
            <a:p>
              <a:r>
                <a:rPr lang="en-US" sz="2800">
                  <a:effectLst>
                    <a:outerShdw blurRad="38100" dist="38100" dir="2700000" algn="tl">
                      <a:srgbClr val="000000">
                        <a:alpha val="43137"/>
                      </a:srgbClr>
                    </a:outerShdw>
                  </a:effectLst>
                </a:rPr>
                <a:t>     the outcome studies?</a:t>
              </a:r>
            </a:p>
          </p:txBody>
        </p:sp>
        <p:sp>
          <p:nvSpPr>
            <p:cNvPr id="8" name="ZoneTexte 7">
              <a:extLst>
                <a:ext uri="{FF2B5EF4-FFF2-40B4-BE49-F238E27FC236}">
                  <a16:creationId xmlns="" xmlns:a16="http://schemas.microsoft.com/office/drawing/2014/main" id="{AA32AB9C-4DE1-45A4-98A3-F6C6930FE1B8}"/>
                </a:ext>
              </a:extLst>
            </p:cNvPr>
            <p:cNvSpPr txBox="1"/>
            <p:nvPr/>
          </p:nvSpPr>
          <p:spPr>
            <a:xfrm>
              <a:off x="1511287" y="2759448"/>
              <a:ext cx="7381193" cy="2616101"/>
            </a:xfrm>
            <a:prstGeom prst="rect">
              <a:avLst/>
            </a:prstGeom>
            <a:noFill/>
          </p:spPr>
          <p:txBody>
            <a:bodyPr wrap="square" rtlCol="0">
              <a:spAutoFit/>
            </a:bodyPr>
            <a:lstStyle/>
            <a:p>
              <a:r>
                <a:rPr lang="en-US" sz="3200" b="0" i="1">
                  <a:solidFill>
                    <a:srgbClr val="0000FF"/>
                  </a:solidFill>
                  <a:effectLst>
                    <a:outerShdw blurRad="38100" dist="38100" dir="2700000" algn="tl">
                      <a:srgbClr val="000000">
                        <a:alpha val="43137"/>
                      </a:srgbClr>
                    </a:outerShdw>
                  </a:effectLst>
                </a:rPr>
                <a:t>i</a:t>
              </a:r>
              <a:r>
                <a:rPr lang="en-US" sz="2800" b="0" i="1">
                  <a:solidFill>
                    <a:srgbClr val="0000FF"/>
                  </a:solidFill>
                  <a:effectLst>
                    <a:outerShdw blurRad="38100" dist="38100" dir="2700000" algn="tl">
                      <a:srgbClr val="000000">
                        <a:alpha val="43137"/>
                      </a:srgbClr>
                    </a:outerShdw>
                  </a:effectLst>
                </a:rPr>
                <a:t>n other terms, is the management of </a:t>
              </a:r>
              <a:endParaRPr lang="en-US" sz="2800" b="0" i="1" smtClean="0">
                <a:solidFill>
                  <a:srgbClr val="0000FF"/>
                </a:solidFill>
                <a:effectLst>
                  <a:outerShdw blurRad="38100" dist="38100" dir="2700000" algn="tl">
                    <a:srgbClr val="000000">
                      <a:alpha val="43137"/>
                    </a:srgbClr>
                  </a:outerShdw>
                </a:effectLst>
              </a:endParaRPr>
            </a:p>
            <a:p>
              <a:r>
                <a:rPr lang="en-US" sz="2800" b="0" i="1" smtClean="0">
                  <a:solidFill>
                    <a:srgbClr val="0000FF"/>
                  </a:solidFill>
                  <a:effectLst>
                    <a:outerShdw blurRad="38100" dist="38100" dir="2700000" algn="tl">
                      <a:srgbClr val="000000">
                        <a:alpha val="43137"/>
                      </a:srgbClr>
                    </a:outerShdw>
                  </a:effectLst>
                </a:rPr>
                <a:t>type </a:t>
              </a:r>
              <a:r>
                <a:rPr lang="en-US" sz="2800" b="0" i="1">
                  <a:solidFill>
                    <a:srgbClr val="0000FF"/>
                  </a:solidFill>
                  <a:effectLst>
                    <a:outerShdw blurRad="38100" dist="38100" dir="2700000" algn="tl">
                      <a:srgbClr val="000000">
                        <a:alpha val="43137"/>
                      </a:srgbClr>
                    </a:outerShdw>
                  </a:effectLst>
                </a:rPr>
                <a:t>2 Diabetes driven </a:t>
              </a:r>
            </a:p>
            <a:p>
              <a:r>
                <a:rPr lang="en-US" sz="2800" b="0" i="1">
                  <a:solidFill>
                    <a:srgbClr val="0000FF"/>
                  </a:solidFill>
                  <a:effectLst>
                    <a:outerShdw blurRad="38100" dist="38100" dir="2700000" algn="tl">
                      <a:srgbClr val="000000">
                        <a:alpha val="43137"/>
                      </a:srgbClr>
                    </a:outerShdw>
                  </a:effectLst>
                </a:rPr>
                <a:t>     by blood glucose control </a:t>
              </a:r>
            </a:p>
            <a:p>
              <a:r>
                <a:rPr lang="en-US" sz="2800" b="0" i="1">
                  <a:solidFill>
                    <a:srgbClr val="0000FF"/>
                  </a:solidFill>
                  <a:effectLst>
                    <a:outerShdw blurRad="38100" dist="38100" dir="2700000" algn="tl">
                      <a:srgbClr val="000000">
                        <a:alpha val="43137"/>
                      </a:srgbClr>
                    </a:outerShdw>
                  </a:effectLst>
                </a:rPr>
                <a:t>     or by cardio-vascular events prevention? </a:t>
              </a:r>
              <a:endParaRPr lang="en-US" sz="2800" b="0" i="1" smtClean="0">
                <a:solidFill>
                  <a:srgbClr val="0000FF"/>
                </a:solidFill>
                <a:effectLst>
                  <a:outerShdw blurRad="38100" dist="38100" dir="2700000" algn="tl">
                    <a:srgbClr val="000000">
                      <a:alpha val="43137"/>
                    </a:srgbClr>
                  </a:outerShdw>
                </a:effectLst>
              </a:endParaRPr>
            </a:p>
            <a:p>
              <a:endParaRPr lang="en-US" b="0" i="1">
                <a:solidFill>
                  <a:srgbClr val="0000FF"/>
                </a:solidFill>
                <a:effectLst>
                  <a:outerShdw blurRad="38100" dist="38100" dir="2700000" algn="tl">
                    <a:srgbClr val="000000">
                      <a:alpha val="43137"/>
                    </a:srgbClr>
                  </a:outerShdw>
                </a:effectLst>
              </a:endParaRPr>
            </a:p>
            <a:p>
              <a:endParaRPr lang="fr-FR"/>
            </a:p>
          </p:txBody>
        </p:sp>
      </p:grpSp>
    </p:spTree>
    <p:extLst>
      <p:ext uri="{BB962C8B-B14F-4D97-AF65-F5344CB8AC3E}">
        <p14:creationId xmlns:p14="http://schemas.microsoft.com/office/powerpoint/2010/main" val="578993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Neph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6"/>
          <p:cNvSpPr>
            <a:spLocks noChangeArrowheads="1"/>
          </p:cNvSpPr>
          <p:nvPr/>
        </p:nvSpPr>
        <p:spPr bwMode="auto">
          <a:xfrm>
            <a:off x="971550" y="1285429"/>
            <a:ext cx="3594100" cy="420687"/>
          </a:xfrm>
          <a:prstGeom prst="rect">
            <a:avLst/>
          </a:prstGeom>
          <a:gradFill rotWithShape="1">
            <a:gsLst>
              <a:gs pos="0">
                <a:schemeClr val="bg1"/>
              </a:gs>
              <a:gs pos="50000">
                <a:schemeClr val="accent1"/>
              </a:gs>
              <a:gs pos="100000">
                <a:schemeClr val="bg1"/>
              </a:gs>
            </a:gsLst>
            <a:lin ang="5400000" scaled="1"/>
          </a:gradFill>
          <a:ln w="9525">
            <a:noFill/>
            <a:miter lim="800000"/>
            <a:headEnd/>
            <a:tailEnd/>
          </a:ln>
          <a:effectLst/>
        </p:spPr>
        <p:txBody>
          <a:bodyPr lIns="91389" tIns="45694" rIns="91389" bIns="45694" anchor="ct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pitchFamily="34" charset="0"/>
                <a:ea typeface="ＭＳ Ｐゴシック" pitchFamily="34" charset="-128"/>
                <a:cs typeface="Arial"/>
              </a:rPr>
              <a:t>&gt; 200 g/day</a:t>
            </a:r>
          </a:p>
        </p:txBody>
      </p:sp>
      <p:sp>
        <p:nvSpPr>
          <p:cNvPr id="64522" name="Rectangle 10"/>
          <p:cNvSpPr>
            <a:spLocks noChangeArrowheads="1"/>
          </p:cNvSpPr>
          <p:nvPr/>
        </p:nvSpPr>
        <p:spPr bwMode="auto">
          <a:xfrm>
            <a:off x="2089150" y="2398266"/>
            <a:ext cx="1174750" cy="2413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19050">
            <a:solidFill>
              <a:schemeClr val="accent1"/>
            </a:solidFill>
            <a:miter lim="800000"/>
            <a:headEnd/>
            <a:tailEnd/>
          </a:ln>
        </p:spPr>
        <p:txBody>
          <a:bodyPr lIns="91389" tIns="45694" rIns="91389" bIns="45694"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pitchFamily="34" charset="0"/>
                <a:ea typeface="ＭＳ Ｐゴシック" pitchFamily="34" charset="-128"/>
                <a:cs typeface="Arial"/>
              </a:rPr>
              <a:t>Glucose</a:t>
            </a:r>
          </a:p>
        </p:txBody>
      </p:sp>
      <p:sp>
        <p:nvSpPr>
          <p:cNvPr id="139275" name="Line 16"/>
          <p:cNvSpPr>
            <a:spLocks noChangeShapeType="1"/>
          </p:cNvSpPr>
          <p:nvPr/>
        </p:nvSpPr>
        <p:spPr bwMode="auto">
          <a:xfrm>
            <a:off x="2819400" y="1747391"/>
            <a:ext cx="0" cy="601663"/>
          </a:xfrm>
          <a:prstGeom prst="line">
            <a:avLst/>
          </a:prstGeom>
          <a:noFill/>
          <a:ln w="76200">
            <a:solidFill>
              <a:schemeClr val="accent1"/>
            </a:solidFill>
            <a:round/>
            <a:headEnd/>
            <a:tailEnd type="stealth" w="med"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FFFFFF"/>
              </a:solidFill>
              <a:effectLst/>
              <a:uLnTx/>
              <a:uFillTx/>
              <a:latin typeface="Arial"/>
              <a:ea typeface="+mn-ea"/>
              <a:cs typeface="Arial"/>
            </a:endParaRPr>
          </a:p>
        </p:txBody>
      </p:sp>
      <p:sp>
        <p:nvSpPr>
          <p:cNvPr id="617545" name="Rectangle 73"/>
          <p:cNvSpPr>
            <a:spLocks noGrp="1" noChangeArrowheads="1"/>
          </p:cNvSpPr>
          <p:nvPr>
            <p:ph type="title" idx="4294967295"/>
          </p:nvPr>
        </p:nvSpPr>
        <p:spPr>
          <a:xfrm>
            <a:off x="0" y="0"/>
            <a:ext cx="8975725" cy="980728"/>
          </a:xfrm>
        </p:spPr>
        <p:txBody>
          <a:bodyPr/>
          <a:lstStyle/>
          <a:p>
            <a:pPr eaLnBrk="1" hangingPunct="1">
              <a:defRPr/>
            </a:pPr>
            <a:r>
              <a:rPr lang="en-US">
                <a:effectLst>
                  <a:outerShdw blurRad="38100" dist="38100" dir="2700000" algn="tl">
                    <a:srgbClr val="000000"/>
                  </a:outerShdw>
                </a:effectLst>
              </a:rPr>
              <a:t>SGLT2-inhibitors: </a:t>
            </a:r>
            <a:br>
              <a:rPr lang="en-US">
                <a:effectLst>
                  <a:outerShdw blurRad="38100" dist="38100" dir="2700000" algn="tl">
                    <a:srgbClr val="000000"/>
                  </a:outerShdw>
                </a:effectLst>
              </a:rPr>
            </a:br>
            <a:r>
              <a:rPr lang="en-US">
                <a:effectLst>
                  <a:outerShdw blurRad="38100" dist="38100" dir="2700000" algn="tl">
                    <a:srgbClr val="000000"/>
                  </a:outerShdw>
                </a:effectLst>
              </a:rPr>
              <a:t>induce an osmotic diuresis</a:t>
            </a:r>
            <a:endParaRPr lang="en-US" b="0" i="1">
              <a:effectLst>
                <a:outerShdw blurRad="38100" dist="38100" dir="2700000" algn="tl">
                  <a:srgbClr val="000000"/>
                </a:outerShdw>
              </a:effectLst>
            </a:endParaRPr>
          </a:p>
        </p:txBody>
      </p:sp>
      <p:sp>
        <p:nvSpPr>
          <p:cNvPr id="139278" name="Rectangle 3"/>
          <p:cNvSpPr>
            <a:spLocks noChangeArrowheads="1"/>
          </p:cNvSpPr>
          <p:nvPr/>
        </p:nvSpPr>
        <p:spPr bwMode="auto">
          <a:xfrm>
            <a:off x="3357563" y="2637979"/>
            <a:ext cx="126523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89" tIns="45694" rIns="91389" bIns="45694" anchor="ctr"/>
          <a:lstStyle>
            <a:lvl1pPr eaLnBrk="0" hangingPunct="0">
              <a:spcBef>
                <a:spcPct val="20000"/>
              </a:spcBef>
              <a:buClr>
                <a:srgbClr val="FF6E2D"/>
              </a:buClr>
              <a:buChar char="•"/>
              <a:defRPr sz="2400">
                <a:solidFill>
                  <a:schemeClr val="tx1"/>
                </a:solidFill>
                <a:latin typeface="Arial" charset="0"/>
                <a:cs typeface="Arial" charset="0"/>
              </a:defRPr>
            </a:lvl1pPr>
            <a:lvl2pPr marL="742950" indent="-285750" eaLnBrk="0" hangingPunct="0">
              <a:spcBef>
                <a:spcPct val="20000"/>
              </a:spcBef>
              <a:buClr>
                <a:srgbClr val="FF6E2D"/>
              </a:buClr>
              <a:buChar char="–"/>
              <a:defRPr sz="2400">
                <a:solidFill>
                  <a:schemeClr val="tx1"/>
                </a:solidFill>
                <a:latin typeface="Arial" charset="0"/>
                <a:cs typeface="Arial" charset="0"/>
              </a:defRPr>
            </a:lvl2pPr>
            <a:lvl3pPr marL="1143000" indent="-228600" eaLnBrk="0" hangingPunct="0">
              <a:spcBef>
                <a:spcPct val="20000"/>
              </a:spcBef>
              <a:buClr>
                <a:srgbClr val="FF6E2D"/>
              </a:buClr>
              <a:buChar char="•"/>
              <a:defRPr sz="2000">
                <a:solidFill>
                  <a:schemeClr val="tx1"/>
                </a:solidFill>
                <a:latin typeface="Arial" charset="0"/>
                <a:cs typeface="Arial" charset="0"/>
              </a:defRPr>
            </a:lvl3pPr>
            <a:lvl4pPr marL="1600200" indent="-228600" eaLnBrk="0" hangingPunct="0">
              <a:spcBef>
                <a:spcPct val="20000"/>
              </a:spcBef>
              <a:buClr>
                <a:srgbClr val="FF6E2D"/>
              </a:buClr>
              <a:buChar char="–"/>
              <a:defRPr sz="2000">
                <a:solidFill>
                  <a:schemeClr val="tx1"/>
                </a:solidFill>
                <a:latin typeface="Arial" charset="0"/>
                <a:cs typeface="Arial" charset="0"/>
              </a:defRPr>
            </a:lvl4pPr>
            <a:lvl5pPr marL="2057400" indent="-228600" eaLnBrk="0" hangingPunct="0">
              <a:spcBef>
                <a:spcPct val="20000"/>
              </a:spcBef>
              <a:buClr>
                <a:srgbClr val="FF6E2D"/>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6E2D"/>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6E2D"/>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6E2D"/>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6E2D"/>
              </a:buClr>
              <a:buChar char="»"/>
              <a:defRPr sz="2000">
                <a:solidFill>
                  <a:schemeClr val="tx1"/>
                </a:solidFill>
                <a:latin typeface="Arial" charset="0"/>
                <a:cs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fr-FR" sz="1800" b="1" i="0" u="none" strike="noStrike" kern="1200" cap="none" spc="0" normalizeH="0" baseline="0" noProof="0">
                <a:ln>
                  <a:noFill/>
                </a:ln>
                <a:solidFill>
                  <a:srgbClr val="80FF00"/>
                </a:solidFill>
                <a:effectLst/>
                <a:uLnTx/>
                <a:uFillTx/>
                <a:latin typeface="Helvetica" pitchFamily="34" charset="0"/>
                <a:ea typeface="ＭＳ Ｐゴシック" pitchFamily="34" charset="-128"/>
                <a:cs typeface="Arial" charset="0"/>
              </a:rPr>
              <a:t>SGLT2</a:t>
            </a:r>
          </a:p>
        </p:txBody>
      </p:sp>
      <p:cxnSp>
        <p:nvCxnSpPr>
          <p:cNvPr id="4" name="Connecteur droit 3"/>
          <p:cNvCxnSpPr/>
          <p:nvPr/>
        </p:nvCxnSpPr>
        <p:spPr>
          <a:xfrm flipH="1">
            <a:off x="3665989" y="2398266"/>
            <a:ext cx="639311" cy="8077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3665989" y="2398266"/>
            <a:ext cx="738231" cy="8077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ZoneTexte 28"/>
          <p:cNvSpPr txBox="1">
            <a:spLocks noChangeArrowheads="1"/>
          </p:cNvSpPr>
          <p:nvPr/>
        </p:nvSpPr>
        <p:spPr bwMode="auto">
          <a:xfrm>
            <a:off x="4938620" y="3645024"/>
            <a:ext cx="2931161" cy="1079921"/>
          </a:xfrm>
          <a:prstGeom prst="rect">
            <a:avLst/>
          </a:prstGeom>
          <a:solidFill>
            <a:schemeClr val="bg1"/>
          </a:solidFill>
          <a:ln w="9525">
            <a:solidFill>
              <a:srgbClr val="FFFF00"/>
            </a:solidFill>
            <a:miter lim="800000"/>
            <a:headEnd/>
            <a:tailEnd/>
          </a:ln>
        </p:spPr>
        <p:txBody>
          <a:bodyPr/>
          <a:lstStyle>
            <a:lvl1pPr eaLnBrk="0" hangingPunct="0">
              <a:defRPr sz="2800" b="1">
                <a:solidFill>
                  <a:schemeClr val="tx1"/>
                </a:solidFill>
                <a:latin typeface="Arial" charset="0"/>
              </a:defRPr>
            </a:lvl1pPr>
            <a:lvl2pPr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altLang="fr-FR" sz="2000" b="1" i="0" u="none" strike="noStrike" kern="1200" cap="none" spc="0" normalizeH="0" baseline="0" noProof="0">
                <a:ln>
                  <a:noFill/>
                </a:ln>
                <a:solidFill>
                  <a:srgbClr val="FFFFFF"/>
                </a:solidFill>
                <a:effectLst/>
                <a:uLnTx/>
                <a:uFillTx/>
                <a:latin typeface="Arial" charset="0"/>
                <a:ea typeface="+mn-ea"/>
                <a:cs typeface="Arial"/>
              </a:rPr>
              <a:t>Filtered glucose is not reabsorbed and thus eliminated in urine</a:t>
            </a:r>
            <a:endParaRPr kumimoji="0" lang="fr-FR" altLang="fr-FR" sz="2800" b="0" i="0" u="none" strike="noStrike" kern="1200" cap="none" spc="0" normalizeH="0" baseline="0" noProof="0">
              <a:ln>
                <a:noFill/>
              </a:ln>
              <a:solidFill>
                <a:srgbClr val="FFFFFF"/>
              </a:solidFill>
              <a:effectLst/>
              <a:uLnTx/>
              <a:uFillTx/>
              <a:latin typeface="Arial" charset="0"/>
              <a:ea typeface="+mn-ea"/>
              <a:cs typeface="Arial"/>
            </a:endParaRPr>
          </a:p>
        </p:txBody>
      </p:sp>
      <p:sp>
        <p:nvSpPr>
          <p:cNvPr id="33" name="ZoneTexte 1"/>
          <p:cNvSpPr txBox="1">
            <a:spLocks noChangeArrowheads="1"/>
          </p:cNvSpPr>
          <p:nvPr/>
        </p:nvSpPr>
        <p:spPr bwMode="auto">
          <a:xfrm>
            <a:off x="612064" y="4005169"/>
            <a:ext cx="1871703" cy="923330"/>
          </a:xfrm>
          <a:prstGeom prst="rect">
            <a:avLst/>
          </a:prstGeom>
          <a:solidFill>
            <a:srgbClr val="FFD44C"/>
          </a:solidFill>
          <a:ln w="9525">
            <a:solidFill>
              <a:srgbClr val="3D168B"/>
            </a:solid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800" b="1" i="0" u="none" strike="noStrike" kern="0" cap="none" spc="0" normalizeH="0" baseline="0" noProof="0">
                <a:ln>
                  <a:noFill/>
                </a:ln>
                <a:solidFill>
                  <a:srgbClr val="000000"/>
                </a:solidFill>
                <a:effectLst/>
                <a:uLnTx/>
                <a:uFillTx/>
                <a:latin typeface="Arial" charset="0"/>
                <a:ea typeface="+mn-ea"/>
                <a:cs typeface="Arial"/>
              </a:rPr>
              <a:t>Dapagliflozin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800" b="1" i="0" u="none" strike="noStrike" kern="0" cap="none" spc="0" normalizeH="0" baseline="0" noProof="0">
                <a:ln>
                  <a:noFill/>
                </a:ln>
                <a:solidFill>
                  <a:srgbClr val="000000"/>
                </a:solidFill>
                <a:effectLst/>
                <a:uLnTx/>
                <a:uFillTx/>
                <a:latin typeface="Arial" charset="0"/>
                <a:ea typeface="+mn-ea"/>
                <a:cs typeface="Arial"/>
              </a:rPr>
              <a:t>Canagliflozin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800" b="1" i="0" u="none" strike="noStrike" kern="0" cap="none" spc="0" normalizeH="0" baseline="0" noProof="0">
                <a:ln>
                  <a:noFill/>
                </a:ln>
                <a:solidFill>
                  <a:srgbClr val="000000"/>
                </a:solidFill>
                <a:effectLst/>
                <a:uLnTx/>
                <a:uFillTx/>
                <a:latin typeface="Arial" charset="0"/>
                <a:ea typeface="+mn-ea"/>
                <a:cs typeface="Arial"/>
              </a:rPr>
              <a:t>Empagliflozin</a:t>
            </a:r>
          </a:p>
        </p:txBody>
      </p:sp>
      <p:sp>
        <p:nvSpPr>
          <p:cNvPr id="18" name="Rectangle 11"/>
          <p:cNvSpPr>
            <a:spLocks noChangeArrowheads="1"/>
          </p:cNvSpPr>
          <p:nvPr/>
        </p:nvSpPr>
        <p:spPr bwMode="auto">
          <a:xfrm>
            <a:off x="6012160" y="5872217"/>
            <a:ext cx="2155825" cy="391105"/>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12700">
            <a:solidFill>
              <a:srgbClr val="0000FF"/>
            </a:solidFill>
            <a:miter lim="800000"/>
            <a:headEnd/>
            <a:tailEnd/>
          </a:ln>
        </p:spPr>
        <p:txBody>
          <a:bodyPr lIns="91389" tIns="45694" rIns="91389" bIns="45694"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pitchFamily="34" charset="0"/>
                <a:ea typeface="ＭＳ Ｐゴシック" pitchFamily="34" charset="-128"/>
                <a:cs typeface="Arial"/>
              </a:rPr>
              <a:t>Glycosuria</a:t>
            </a:r>
          </a:p>
        </p:txBody>
      </p:sp>
      <p:sp>
        <p:nvSpPr>
          <p:cNvPr id="19" name="Text Box 28"/>
          <p:cNvSpPr txBox="1">
            <a:spLocks noChangeArrowheads="1"/>
          </p:cNvSpPr>
          <p:nvPr/>
        </p:nvSpPr>
        <p:spPr bwMode="auto">
          <a:xfrm>
            <a:off x="5051002" y="1487120"/>
            <a:ext cx="37694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30000"/>
              </a:spcBef>
              <a:buClr>
                <a:schemeClr val="accent1"/>
              </a:buClr>
              <a:buFont typeface="Wingdings" pitchFamily="2" charset="2"/>
              <a:buBlip>
                <a:blip r:embed="rId4"/>
              </a:buBlip>
              <a:defRPr sz="2200">
                <a:solidFill>
                  <a:schemeClr val="tx1"/>
                </a:solidFill>
                <a:latin typeface="Arial" charset="0"/>
                <a:cs typeface="Arial" charset="0"/>
              </a:defRPr>
            </a:lvl1pPr>
            <a:lvl2pPr marL="742950" indent="-285750" eaLnBrk="0" hangingPunct="0">
              <a:spcBef>
                <a:spcPct val="30000"/>
              </a:spcBef>
              <a:buClr>
                <a:schemeClr val="accent1"/>
              </a:buClr>
              <a:buChar char="–"/>
              <a:defRPr sz="2000">
                <a:solidFill>
                  <a:schemeClr val="tx1"/>
                </a:solidFill>
                <a:latin typeface="Arial" charset="0"/>
                <a:cs typeface="Arial" charset="0"/>
              </a:defRPr>
            </a:lvl2pPr>
            <a:lvl3pPr marL="1143000" indent="-228600" eaLnBrk="0" hangingPunct="0">
              <a:spcBef>
                <a:spcPct val="30000"/>
              </a:spcBef>
              <a:buClr>
                <a:schemeClr val="accent1"/>
              </a:buClr>
              <a:buChar char="•"/>
              <a:defRPr sz="2000">
                <a:solidFill>
                  <a:schemeClr val="tx1"/>
                </a:solidFill>
                <a:latin typeface="Arial" charset="0"/>
                <a:cs typeface="Arial" charset="0"/>
              </a:defRPr>
            </a:lvl3pPr>
            <a:lvl4pPr marL="1600200" indent="-228600" eaLnBrk="0" hangingPunct="0">
              <a:spcBef>
                <a:spcPct val="30000"/>
              </a:spcBef>
              <a:buClr>
                <a:schemeClr val="accent1"/>
              </a:buClr>
              <a:buChar char="–"/>
              <a:defRPr sz="2000">
                <a:solidFill>
                  <a:schemeClr val="tx1"/>
                </a:solidFill>
                <a:latin typeface="Arial" charset="0"/>
                <a:cs typeface="Arial" charset="0"/>
              </a:defRPr>
            </a:lvl4pPr>
            <a:lvl5pPr marL="2057400" indent="-228600" eaLnBrk="0" hangingPunct="0">
              <a:spcBef>
                <a:spcPct val="30000"/>
              </a:spcBef>
              <a:buClr>
                <a:schemeClr val="accent1"/>
              </a:buClr>
              <a:buChar char="•"/>
              <a:defRPr sz="2000">
                <a:solidFill>
                  <a:schemeClr val="tx1"/>
                </a:solidFill>
                <a:latin typeface="Arial" charset="0"/>
                <a:cs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fr-FR" altLang="fr-FR" sz="2400" b="0" i="0" u="none" strike="noStrike" kern="1200" cap="none" spc="0" normalizeH="0" baseline="0" noProof="0">
                <a:ln>
                  <a:noFill/>
                </a:ln>
                <a:solidFill>
                  <a:srgbClr val="FFFFFF"/>
                </a:solidFill>
                <a:effectLst/>
                <a:uLnTx/>
                <a:uFillTx/>
                <a:latin typeface="Arial" charset="0"/>
                <a:ea typeface="+mn-ea"/>
                <a:cs typeface="Arial" charset="0"/>
              </a:rPr>
              <a:t>Decrease blood glucose by inducing glycosuria</a:t>
            </a:r>
            <a:endParaRPr kumimoji="0" lang="fr-FR" altLang="fr-FR" sz="2400" b="1"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0" name="Rectangle 2"/>
          <p:cNvSpPr>
            <a:spLocks noChangeArrowheads="1"/>
          </p:cNvSpPr>
          <p:nvPr/>
        </p:nvSpPr>
        <p:spPr bwMode="auto">
          <a:xfrm>
            <a:off x="5473579" y="2291731"/>
            <a:ext cx="2903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chemeClr val="accent1"/>
              </a:buClr>
              <a:buFont typeface="Wingdings" pitchFamily="2" charset="2"/>
              <a:buBlip>
                <a:blip r:embed="rId4"/>
              </a:buBlip>
              <a:defRPr sz="2200">
                <a:solidFill>
                  <a:schemeClr val="tx1"/>
                </a:solidFill>
                <a:latin typeface="Arial" charset="0"/>
                <a:cs typeface="Arial" charset="0"/>
              </a:defRPr>
            </a:lvl1pPr>
            <a:lvl2pPr marL="742950" indent="-285750" eaLnBrk="0" hangingPunct="0">
              <a:spcBef>
                <a:spcPct val="30000"/>
              </a:spcBef>
              <a:buClr>
                <a:schemeClr val="accent1"/>
              </a:buClr>
              <a:buChar char="–"/>
              <a:defRPr sz="2000">
                <a:solidFill>
                  <a:schemeClr val="tx1"/>
                </a:solidFill>
                <a:latin typeface="Arial" charset="0"/>
                <a:cs typeface="Arial" charset="0"/>
              </a:defRPr>
            </a:lvl2pPr>
            <a:lvl3pPr marL="1143000" indent="-228600" eaLnBrk="0" hangingPunct="0">
              <a:spcBef>
                <a:spcPct val="30000"/>
              </a:spcBef>
              <a:buClr>
                <a:schemeClr val="accent1"/>
              </a:buClr>
              <a:buChar char="•"/>
              <a:defRPr sz="2000">
                <a:solidFill>
                  <a:schemeClr val="tx1"/>
                </a:solidFill>
                <a:latin typeface="Arial" charset="0"/>
                <a:cs typeface="Arial" charset="0"/>
              </a:defRPr>
            </a:lvl3pPr>
            <a:lvl4pPr marL="1600200" indent="-228600" eaLnBrk="0" hangingPunct="0">
              <a:spcBef>
                <a:spcPct val="30000"/>
              </a:spcBef>
              <a:buClr>
                <a:schemeClr val="accent1"/>
              </a:buClr>
              <a:buChar char="–"/>
              <a:defRPr sz="2000">
                <a:solidFill>
                  <a:schemeClr val="tx1"/>
                </a:solidFill>
                <a:latin typeface="Arial" charset="0"/>
                <a:cs typeface="Arial" charset="0"/>
              </a:defRPr>
            </a:lvl4pPr>
            <a:lvl5pPr marL="2057400" indent="-228600" eaLnBrk="0" hangingPunct="0">
              <a:spcBef>
                <a:spcPct val="30000"/>
              </a:spcBef>
              <a:buClr>
                <a:schemeClr val="accent1"/>
              </a:buClr>
              <a:buChar char="•"/>
              <a:defRPr sz="2000">
                <a:solidFill>
                  <a:schemeClr val="tx1"/>
                </a:solidFill>
                <a:latin typeface="Arial" charset="0"/>
                <a:cs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0" i="1" u="none" strike="noStrike" kern="1200" cap="none" spc="0" normalizeH="0" baseline="0" noProof="0">
                <a:ln>
                  <a:noFill/>
                </a:ln>
                <a:solidFill>
                  <a:srgbClr val="FFFFFF"/>
                </a:solidFill>
                <a:effectLst/>
                <a:uLnTx/>
                <a:uFillTx/>
                <a:latin typeface="Arial" charset="0"/>
                <a:ea typeface="+mn-ea"/>
                <a:cs typeface="Arial" charset="0"/>
              </a:rPr>
              <a:t>(</a:t>
            </a:r>
            <a:r>
              <a:rPr kumimoji="0" lang="fr-FR" altLang="fr-FR" sz="1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Arial" charset="0"/>
              </a:rPr>
              <a:t>loss of glucose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1200" cap="none" spc="0" normalizeH="0" baseline="0" noProof="0">
                <a:ln>
                  <a:noFill/>
                </a:ln>
                <a:solidFill>
                  <a:srgbClr val="FFFF00"/>
                </a:solidFill>
                <a:effectLst/>
                <a:uLnTx/>
                <a:uFillTx/>
                <a:latin typeface="Arial" charset="0"/>
                <a:ea typeface="+mn-ea"/>
                <a:cs typeface="Arial" charset="0"/>
              </a:rPr>
              <a:t>but also related calories</a:t>
            </a:r>
            <a:r>
              <a:rPr kumimoji="0" lang="fr-FR" altLang="fr-FR" sz="1800" b="0" i="1" u="none" strike="noStrike" kern="1200" cap="none" spc="0" normalizeH="0" baseline="0" noProof="0">
                <a:ln>
                  <a:noFill/>
                </a:ln>
                <a:solidFill>
                  <a:srgbClr val="FFFFFF"/>
                </a:solidFill>
                <a:effectLst/>
                <a:uLnTx/>
                <a:uFillTx/>
                <a:latin typeface="Arial" charset="0"/>
                <a:ea typeface="+mn-ea"/>
                <a:cs typeface="Arial" charset="0"/>
              </a:rPr>
              <a:t>)</a:t>
            </a:r>
          </a:p>
        </p:txBody>
      </p:sp>
      <p:cxnSp>
        <p:nvCxnSpPr>
          <p:cNvPr id="3" name="Connecteur droit avec flèche 2"/>
          <p:cNvCxnSpPr/>
          <p:nvPr/>
        </p:nvCxnSpPr>
        <p:spPr>
          <a:xfrm flipV="1">
            <a:off x="2195736" y="2985641"/>
            <a:ext cx="1470253" cy="102450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156176" y="790230"/>
            <a:ext cx="2664296" cy="400110"/>
          </a:xfrm>
          <a:prstGeom prst="rect">
            <a:avLst/>
          </a:prstGeom>
          <a:solidFill>
            <a:srgbClr val="0000FF"/>
          </a:solidFill>
          <a:ln>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srgbClr val="FFFFFF"/>
                </a:solidFill>
                <a:effectLst/>
                <a:uLnTx/>
                <a:uFillTx/>
                <a:latin typeface="Arial"/>
                <a:ea typeface="+mn-ea"/>
                <a:cs typeface="Arial"/>
              </a:rPr>
              <a:t>Diabetic subjects</a:t>
            </a:r>
          </a:p>
        </p:txBody>
      </p:sp>
      <p:sp>
        <p:nvSpPr>
          <p:cNvPr id="2" name="ZoneTexte 1">
            <a:extLst>
              <a:ext uri="{FF2B5EF4-FFF2-40B4-BE49-F238E27FC236}">
                <a16:creationId xmlns="" xmlns:a16="http://schemas.microsoft.com/office/drawing/2014/main" id="{2388FD60-639B-41D4-A7A6-01601B8C3437}"/>
              </a:ext>
            </a:extLst>
          </p:cNvPr>
          <p:cNvSpPr txBox="1"/>
          <p:nvPr/>
        </p:nvSpPr>
        <p:spPr>
          <a:xfrm>
            <a:off x="467544" y="5744473"/>
            <a:ext cx="4776776" cy="573316"/>
          </a:xfrm>
          <a:prstGeom prst="rect">
            <a:avLst/>
          </a:prstGeom>
          <a:solidFill>
            <a:srgbClr val="0000FF"/>
          </a:solidFill>
          <a:ln>
            <a:solidFill>
              <a:srgbClr val="FFFF0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Arial"/>
                <a:ea typeface="+mn-ea"/>
                <a:cs typeface="Arial"/>
              </a:rPr>
              <a:t>SG (</a:t>
            </a:r>
            <a:r>
              <a:rPr kumimoji="0" lang="en-US" sz="14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t>Sodium</a:t>
            </a:r>
            <a:r>
              <a:rPr kumimoji="0" lang="en-US" sz="1400" b="0" i="0" u="none" strike="noStrike" kern="0" cap="none" spc="0" normalizeH="0" baseline="0" noProof="0">
                <a:ln>
                  <a:noFill/>
                </a:ln>
                <a:solidFill>
                  <a:srgbClr val="FFFFFF"/>
                </a:solidFill>
                <a:effectLst/>
                <a:uLnTx/>
                <a:uFillTx/>
                <a:latin typeface="Arial"/>
                <a:ea typeface="+mn-ea"/>
                <a:cs typeface="Arial"/>
              </a:rPr>
              <a:t> – Glucose) LTransporter 2-inhibitors: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t>induce not only glycosuria but also natriuresis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FFFFFF"/>
              </a:solidFill>
              <a:effectLst/>
              <a:uLnTx/>
              <a:uFillTx/>
              <a:latin typeface="Arial" pitchFamily="34" charset="0"/>
              <a:ea typeface="+mn-ea"/>
              <a:cs typeface="Arial"/>
            </a:endParaRPr>
          </a:p>
        </p:txBody>
      </p:sp>
    </p:spTree>
    <p:extLst>
      <p:ext uri="{BB962C8B-B14F-4D97-AF65-F5344CB8AC3E}">
        <p14:creationId xmlns:p14="http://schemas.microsoft.com/office/powerpoint/2010/main" val="1662660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0575"/>
            <a:ext cx="7560840" cy="1777724"/>
          </a:xfrm>
          <a:prstGeom prst="rect">
            <a:avLst/>
          </a:prstGeom>
        </p:spPr>
      </p:pic>
      <p:sp>
        <p:nvSpPr>
          <p:cNvPr id="6" name="Line 3"/>
          <p:cNvSpPr>
            <a:spLocks noChangeShapeType="1"/>
          </p:cNvSpPr>
          <p:nvPr/>
        </p:nvSpPr>
        <p:spPr bwMode="auto">
          <a:xfrm>
            <a:off x="198758" y="2060848"/>
            <a:ext cx="8569325" cy="0"/>
          </a:xfrm>
          <a:prstGeom prst="line">
            <a:avLst/>
          </a:prstGeom>
          <a:noFill/>
          <a:ln w="57150" cmpd="thinThick">
            <a:solidFill>
              <a:srgbClr val="FF0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76872"/>
            <a:ext cx="7812360" cy="3261759"/>
          </a:xfrm>
          <a:prstGeom prst="rect">
            <a:avLst/>
          </a:prstGeom>
          <a:ln>
            <a:solidFill>
              <a:schemeClr val="tx1"/>
            </a:solidFill>
          </a:ln>
        </p:spPr>
      </p:pic>
      <p:sp>
        <p:nvSpPr>
          <p:cNvPr id="7" name="ZoneTexte 6"/>
          <p:cNvSpPr txBox="1"/>
          <p:nvPr/>
        </p:nvSpPr>
        <p:spPr>
          <a:xfrm>
            <a:off x="1079104" y="5661248"/>
            <a:ext cx="74168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a:ea typeface="+mn-ea"/>
                <a:cs typeface="+mn-cs"/>
              </a:rPr>
              <a:t>SGLT2-inhibition induced</a:t>
            </a:r>
            <a:r>
              <a:rPr kumimoji="0" lang="fr-FR" sz="1800" b="1" i="0" u="none" strike="noStrike" kern="1200" cap="none" spc="0" normalizeH="0" baseline="0" noProof="0">
                <a:ln>
                  <a:noFill/>
                </a:ln>
                <a:solidFill>
                  <a:srgbClr val="0000FF"/>
                </a:solidFill>
                <a:effectLst/>
                <a:uLnTx/>
                <a:uFillTx/>
                <a:latin typeface="Arial"/>
                <a:ea typeface="+mn-ea"/>
                <a:cs typeface="+mn-cs"/>
              </a:rPr>
              <a:t> </a:t>
            </a:r>
            <a:r>
              <a:rPr kumimoji="0" lang="en-US" sz="1800" b="1" i="0" u="none" strike="noStrike" kern="1200" cap="none" spc="0" normalizeH="0" baseline="0" noProof="0">
                <a:ln>
                  <a:noFill/>
                </a:ln>
                <a:solidFill>
                  <a:srgbClr val="0000FF"/>
                </a:solidFill>
                <a:effectLst/>
                <a:uLnTx/>
                <a:uFillTx/>
                <a:latin typeface="Arial"/>
                <a:ea typeface="+mn-ea"/>
                <a:cs typeface="+mn-cs"/>
              </a:rPr>
              <a:t>glycosuria </a:t>
            </a:r>
            <a:r>
              <a:rPr kumimoji="0" lang="en-US" sz="1800" b="1" i="0" u="none" strike="noStrike" kern="1200" cap="none" spc="0" normalizeH="0" baseline="0" noProof="0">
                <a:ln>
                  <a:noFill/>
                </a:ln>
                <a:solidFill>
                  <a:srgbClr val="000000"/>
                </a:solidFill>
                <a:effectLst/>
                <a:uLnTx/>
                <a:uFillTx/>
                <a:latin typeface="Arial"/>
                <a:ea typeface="+mn-ea"/>
                <a:cs typeface="+mn-cs"/>
              </a:rPr>
              <a:t>can be described</a:t>
            </a:r>
            <a:r>
              <a:rPr kumimoji="0" lang="fr-FR" sz="1800" b="1" i="0" u="none" strike="noStrike" kern="1200" cap="none" spc="0" normalizeH="0" baseline="0" noProof="0">
                <a:ln>
                  <a:noFill/>
                </a:ln>
                <a:solidFill>
                  <a:srgbClr val="000000"/>
                </a:solidFill>
                <a:effectLst/>
                <a:uLnTx/>
                <a:uFillTx/>
                <a:latin typeface="Arial"/>
                <a:ea typeface="+mn-ea"/>
                <a:cs typeface="+mn-cs"/>
              </a:rPr>
              <a:t> </a:t>
            </a:r>
            <a:r>
              <a:rPr kumimoji="0" lang="en-US" sz="1800" b="1" i="0" u="none" strike="noStrike" kern="1200" cap="none" spc="0" normalizeH="0" baseline="0" noProof="0">
                <a:ln>
                  <a:noFill/>
                </a:ln>
                <a:solidFill>
                  <a:srgbClr val="000000"/>
                </a:solidFill>
                <a:effectLst/>
                <a:uLnTx/>
                <a:uFillTx/>
                <a:latin typeface="Arial"/>
                <a:ea typeface="+mn-ea"/>
                <a:cs typeface="+mn-cs"/>
              </a:rPr>
              <a:t>as a dual function of the GFR and plasma</a:t>
            </a:r>
            <a:r>
              <a:rPr kumimoji="0" lang="fr-FR" sz="1800" b="1" i="0" u="none" strike="noStrike" kern="1200" cap="none" spc="0" normalizeH="0" baseline="0" noProof="0">
                <a:ln>
                  <a:noFill/>
                </a:ln>
                <a:solidFill>
                  <a:srgbClr val="000000"/>
                </a:solidFill>
                <a:effectLst/>
                <a:uLnTx/>
                <a:uFillTx/>
                <a:latin typeface="Arial"/>
                <a:ea typeface="+mn-ea"/>
                <a:cs typeface="+mn-cs"/>
              </a:rPr>
              <a:t> </a:t>
            </a:r>
            <a:r>
              <a:rPr kumimoji="0" lang="en-US" sz="1800" b="1" i="0" u="none" strike="noStrike" kern="1200" cap="none" spc="0" normalizeH="0" baseline="0" noProof="0">
                <a:ln>
                  <a:noFill/>
                </a:ln>
                <a:solidFill>
                  <a:srgbClr val="000000"/>
                </a:solidFill>
                <a:effectLst/>
                <a:uLnTx/>
                <a:uFillTx/>
                <a:latin typeface="Arial"/>
                <a:ea typeface="+mn-ea"/>
                <a:cs typeface="+mn-cs"/>
              </a:rPr>
              <a:t>glucose levels </a:t>
            </a:r>
            <a:r>
              <a:rPr kumimoji="0" lang="en-US" sz="1800" b="0" i="1" u="none" strike="noStrike" kern="1200" cap="none" spc="0" normalizeH="0" baseline="0" noProof="0">
                <a:ln>
                  <a:noFill/>
                </a:ln>
                <a:solidFill>
                  <a:srgbClr val="000000"/>
                </a:solidFill>
                <a:effectLst/>
                <a:uLnTx/>
                <a:uFillTx/>
                <a:latin typeface="Arial"/>
                <a:ea typeface="+mn-ea"/>
                <a:cs typeface="+mn-cs"/>
              </a:rPr>
              <a:t>with a coefficient of determination</a:t>
            </a:r>
            <a:r>
              <a:rPr kumimoji="0" lang="fr-FR" sz="1800" b="0" i="1" u="none" strike="noStrike" kern="1200" cap="none" spc="0" normalizeH="0" baseline="0" noProof="0">
                <a:ln>
                  <a:noFill/>
                </a:ln>
                <a:solidFill>
                  <a:srgbClr val="000000"/>
                </a:solidFill>
                <a:effectLst/>
                <a:uLnTx/>
                <a:uFillTx/>
                <a:latin typeface="Arial"/>
                <a:ea typeface="+mn-ea"/>
                <a:cs typeface="+mn-cs"/>
              </a:rPr>
              <a:t> </a:t>
            </a:r>
            <a:r>
              <a:rPr kumimoji="0" lang="en-US" sz="1800" b="0" i="1" u="none" strike="noStrike" kern="1200" cap="none" spc="0" normalizeH="0" baseline="0" noProof="0">
                <a:ln>
                  <a:noFill/>
                </a:ln>
                <a:solidFill>
                  <a:srgbClr val="000000"/>
                </a:solidFill>
                <a:effectLst/>
                <a:uLnTx/>
                <a:uFillTx/>
                <a:latin typeface="Arial"/>
                <a:ea typeface="+mn-ea"/>
                <a:cs typeface="+mn-cs"/>
              </a:rPr>
              <a:t>of 65%</a:t>
            </a:r>
            <a:endParaRPr kumimoji="0" lang="fr-FR" sz="1800" b="0" i="1"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29232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0575"/>
            <a:ext cx="7560840" cy="1777724"/>
          </a:xfrm>
          <a:prstGeom prst="rect">
            <a:avLst/>
          </a:prstGeom>
        </p:spPr>
      </p:pic>
      <p:sp>
        <p:nvSpPr>
          <p:cNvPr id="6" name="Line 3"/>
          <p:cNvSpPr>
            <a:spLocks noChangeShapeType="1"/>
          </p:cNvSpPr>
          <p:nvPr/>
        </p:nvSpPr>
        <p:spPr bwMode="auto">
          <a:xfrm>
            <a:off x="198758" y="2060848"/>
            <a:ext cx="8569325" cy="0"/>
          </a:xfrm>
          <a:prstGeom prst="line">
            <a:avLst/>
          </a:prstGeom>
          <a:noFill/>
          <a:ln w="57150" cmpd="thinThick">
            <a:solidFill>
              <a:srgbClr val="FF0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76872"/>
            <a:ext cx="7812360" cy="3261759"/>
          </a:xfrm>
          <a:prstGeom prst="rect">
            <a:avLst/>
          </a:prstGeom>
          <a:ln>
            <a:solidFill>
              <a:schemeClr val="tx1"/>
            </a:solidFill>
          </a:ln>
        </p:spPr>
      </p:pic>
      <p:sp>
        <p:nvSpPr>
          <p:cNvPr id="7" name="ZoneTexte 6"/>
          <p:cNvSpPr txBox="1"/>
          <p:nvPr/>
        </p:nvSpPr>
        <p:spPr>
          <a:xfrm>
            <a:off x="1079104" y="5661248"/>
            <a:ext cx="74168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a:ea typeface="+mn-ea"/>
                <a:cs typeface="+mn-cs"/>
              </a:rPr>
              <a:t>SGLT2-inhibition induced</a:t>
            </a:r>
            <a:r>
              <a:rPr kumimoji="0" lang="fr-FR" sz="1800" b="1" i="0" u="none" strike="noStrike" kern="1200" cap="none" spc="0" normalizeH="0" baseline="0" noProof="0">
                <a:ln>
                  <a:noFill/>
                </a:ln>
                <a:solidFill>
                  <a:srgbClr val="0000FF"/>
                </a:solidFill>
                <a:effectLst/>
                <a:uLnTx/>
                <a:uFillTx/>
                <a:latin typeface="Arial"/>
                <a:ea typeface="+mn-ea"/>
                <a:cs typeface="+mn-cs"/>
              </a:rPr>
              <a:t> </a:t>
            </a:r>
            <a:r>
              <a:rPr kumimoji="0" lang="en-US" sz="1800" b="1" i="0" u="none" strike="noStrike" kern="1200" cap="none" spc="0" normalizeH="0" baseline="0" noProof="0">
                <a:ln>
                  <a:noFill/>
                </a:ln>
                <a:solidFill>
                  <a:srgbClr val="0000FF"/>
                </a:solidFill>
                <a:effectLst/>
                <a:uLnTx/>
                <a:uFillTx/>
                <a:latin typeface="Arial"/>
                <a:ea typeface="+mn-ea"/>
                <a:cs typeface="+mn-cs"/>
              </a:rPr>
              <a:t>glycosuria </a:t>
            </a:r>
            <a:r>
              <a:rPr kumimoji="0" lang="en-US" sz="1800" b="1" i="0" u="none" strike="noStrike" kern="1200" cap="none" spc="0" normalizeH="0" baseline="0" noProof="0">
                <a:ln>
                  <a:noFill/>
                </a:ln>
                <a:solidFill>
                  <a:srgbClr val="000000"/>
                </a:solidFill>
                <a:effectLst/>
                <a:uLnTx/>
                <a:uFillTx/>
                <a:latin typeface="Arial"/>
                <a:ea typeface="+mn-ea"/>
                <a:cs typeface="+mn-cs"/>
              </a:rPr>
              <a:t>can be described</a:t>
            </a:r>
            <a:r>
              <a:rPr kumimoji="0" lang="fr-FR" sz="1800" b="1" i="0" u="none" strike="noStrike" kern="1200" cap="none" spc="0" normalizeH="0" baseline="0" noProof="0">
                <a:ln>
                  <a:noFill/>
                </a:ln>
                <a:solidFill>
                  <a:srgbClr val="000000"/>
                </a:solidFill>
                <a:effectLst/>
                <a:uLnTx/>
                <a:uFillTx/>
                <a:latin typeface="Arial"/>
                <a:ea typeface="+mn-ea"/>
                <a:cs typeface="+mn-cs"/>
              </a:rPr>
              <a:t> </a:t>
            </a:r>
            <a:r>
              <a:rPr kumimoji="0" lang="en-US" sz="1800" b="1" i="0" u="none" strike="noStrike" kern="1200" cap="none" spc="0" normalizeH="0" baseline="0" noProof="0">
                <a:ln>
                  <a:noFill/>
                </a:ln>
                <a:solidFill>
                  <a:srgbClr val="000000"/>
                </a:solidFill>
                <a:effectLst/>
                <a:uLnTx/>
                <a:uFillTx/>
                <a:latin typeface="Arial"/>
                <a:ea typeface="+mn-ea"/>
                <a:cs typeface="+mn-cs"/>
              </a:rPr>
              <a:t>as a dual function of the GFR and plasma</a:t>
            </a:r>
            <a:r>
              <a:rPr kumimoji="0" lang="fr-FR" sz="1800" b="1" i="0" u="none" strike="noStrike" kern="1200" cap="none" spc="0" normalizeH="0" baseline="0" noProof="0">
                <a:ln>
                  <a:noFill/>
                </a:ln>
                <a:solidFill>
                  <a:srgbClr val="000000"/>
                </a:solidFill>
                <a:effectLst/>
                <a:uLnTx/>
                <a:uFillTx/>
                <a:latin typeface="Arial"/>
                <a:ea typeface="+mn-ea"/>
                <a:cs typeface="+mn-cs"/>
              </a:rPr>
              <a:t> </a:t>
            </a:r>
            <a:r>
              <a:rPr kumimoji="0" lang="en-US" sz="1800" b="1" i="0" u="none" strike="noStrike" kern="1200" cap="none" spc="0" normalizeH="0" baseline="0" noProof="0">
                <a:ln>
                  <a:noFill/>
                </a:ln>
                <a:solidFill>
                  <a:srgbClr val="000000"/>
                </a:solidFill>
                <a:effectLst/>
                <a:uLnTx/>
                <a:uFillTx/>
                <a:latin typeface="Arial"/>
                <a:ea typeface="+mn-ea"/>
                <a:cs typeface="+mn-cs"/>
              </a:rPr>
              <a:t>glucose levels </a:t>
            </a:r>
            <a:r>
              <a:rPr kumimoji="0" lang="en-US" sz="1800" b="0" i="1" u="none" strike="noStrike" kern="1200" cap="none" spc="0" normalizeH="0" baseline="0" noProof="0">
                <a:ln>
                  <a:noFill/>
                </a:ln>
                <a:solidFill>
                  <a:srgbClr val="000000"/>
                </a:solidFill>
                <a:effectLst/>
                <a:uLnTx/>
                <a:uFillTx/>
                <a:latin typeface="Arial"/>
                <a:ea typeface="+mn-ea"/>
                <a:cs typeface="+mn-cs"/>
              </a:rPr>
              <a:t>with a coefficient of determination</a:t>
            </a:r>
            <a:r>
              <a:rPr kumimoji="0" lang="fr-FR" sz="1800" b="0" i="1" u="none" strike="noStrike" kern="1200" cap="none" spc="0" normalizeH="0" baseline="0" noProof="0">
                <a:ln>
                  <a:noFill/>
                </a:ln>
                <a:solidFill>
                  <a:srgbClr val="000000"/>
                </a:solidFill>
                <a:effectLst/>
                <a:uLnTx/>
                <a:uFillTx/>
                <a:latin typeface="Arial"/>
                <a:ea typeface="+mn-ea"/>
                <a:cs typeface="+mn-cs"/>
              </a:rPr>
              <a:t> </a:t>
            </a:r>
            <a:r>
              <a:rPr kumimoji="0" lang="en-US" sz="1800" b="0" i="1" u="none" strike="noStrike" kern="1200" cap="none" spc="0" normalizeH="0" baseline="0" noProof="0">
                <a:ln>
                  <a:noFill/>
                </a:ln>
                <a:solidFill>
                  <a:srgbClr val="000000"/>
                </a:solidFill>
                <a:effectLst/>
                <a:uLnTx/>
                <a:uFillTx/>
                <a:latin typeface="Arial"/>
                <a:ea typeface="+mn-ea"/>
                <a:cs typeface="+mn-cs"/>
              </a:rPr>
              <a:t>of 65%</a:t>
            </a:r>
            <a:endParaRPr kumimoji="0" lang="fr-FR" sz="1800" b="0" i="1" u="none" strike="noStrike" kern="1200" cap="none" spc="0" normalizeH="0" baseline="0" noProof="0">
              <a:ln>
                <a:noFill/>
              </a:ln>
              <a:solidFill>
                <a:srgbClr val="000000"/>
              </a:solidFill>
              <a:effectLst/>
              <a:uLnTx/>
              <a:uFillTx/>
              <a:latin typeface="Arial"/>
              <a:ea typeface="+mn-ea"/>
              <a:cs typeface="+mn-cs"/>
            </a:endParaRPr>
          </a:p>
        </p:txBody>
      </p:sp>
      <p:sp>
        <p:nvSpPr>
          <p:cNvPr id="9" name="ZoneTexte 8">
            <a:extLst>
              <a:ext uri="{FF2B5EF4-FFF2-40B4-BE49-F238E27FC236}">
                <a16:creationId xmlns="" xmlns:a16="http://schemas.microsoft.com/office/drawing/2014/main" id="{AF8A9065-1FF5-43E0-B5B1-44B031555EC6}"/>
              </a:ext>
            </a:extLst>
          </p:cNvPr>
          <p:cNvSpPr txBox="1"/>
          <p:nvPr/>
        </p:nvSpPr>
        <p:spPr>
          <a:xfrm>
            <a:off x="5436097" y="3392610"/>
            <a:ext cx="2761801" cy="954107"/>
          </a:xfrm>
          <a:prstGeom prst="rect">
            <a:avLst/>
          </a:prstGeom>
          <a:solidFill>
            <a:schemeClr val="accent6">
              <a:lumMod val="20000"/>
              <a:lumOff val="80000"/>
            </a:schemeClr>
          </a:solidFill>
          <a:ln>
            <a:solidFill>
              <a:schemeClr val="accent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The higher is blood glucose,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uLnTx/>
                <a:uFillTx/>
                <a:latin typeface="Arial" pitchFamily="34" charset="0"/>
                <a:ea typeface="+mn-ea"/>
                <a:cs typeface="Arial"/>
              </a:rPr>
              <a:t>the higher is the amount of glucose filtered,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the higher is glycosuria</a:t>
            </a:r>
          </a:p>
        </p:txBody>
      </p:sp>
      <p:sp>
        <p:nvSpPr>
          <p:cNvPr id="10" name="ZoneTexte 9">
            <a:extLst>
              <a:ext uri="{FF2B5EF4-FFF2-40B4-BE49-F238E27FC236}">
                <a16:creationId xmlns="" xmlns:a16="http://schemas.microsoft.com/office/drawing/2014/main" id="{B0FEE01C-A5C4-48E9-9F63-F515F6301D48}"/>
              </a:ext>
            </a:extLst>
          </p:cNvPr>
          <p:cNvSpPr txBox="1"/>
          <p:nvPr/>
        </p:nvSpPr>
        <p:spPr>
          <a:xfrm>
            <a:off x="1702187" y="3383995"/>
            <a:ext cx="2761801" cy="954107"/>
          </a:xfrm>
          <a:prstGeom prst="rect">
            <a:avLst/>
          </a:prstGeom>
          <a:solidFill>
            <a:schemeClr val="accent6">
              <a:lumMod val="20000"/>
              <a:lumOff val="80000"/>
            </a:schemeClr>
          </a:solidFill>
          <a:ln>
            <a:solidFill>
              <a:schemeClr val="accent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The lower is GFR,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Arial" pitchFamily="34" charset="0"/>
                <a:ea typeface="+mn-ea"/>
                <a:cs typeface="Arial"/>
              </a:rPr>
              <a:t>the lower is the amount of glucose filtered,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the lower is glycosuria</a:t>
            </a:r>
          </a:p>
        </p:txBody>
      </p:sp>
      <p:cxnSp>
        <p:nvCxnSpPr>
          <p:cNvPr id="8" name="Connecteur droit avec flèche 7">
            <a:extLst>
              <a:ext uri="{FF2B5EF4-FFF2-40B4-BE49-F238E27FC236}">
                <a16:creationId xmlns="" xmlns:a16="http://schemas.microsoft.com/office/drawing/2014/main" id="{58B3D8FD-C161-4B0D-8052-82F57722F79B}"/>
              </a:ext>
            </a:extLst>
          </p:cNvPr>
          <p:cNvCxnSpPr>
            <a:cxnSpLocks/>
          </p:cNvCxnSpPr>
          <p:nvPr/>
        </p:nvCxnSpPr>
        <p:spPr bwMode="auto">
          <a:xfrm flipH="1">
            <a:off x="2483768" y="4725144"/>
            <a:ext cx="1440160" cy="0"/>
          </a:xfrm>
          <a:prstGeom prst="straightConnector1">
            <a:avLst/>
          </a:prstGeom>
          <a:solidFill>
            <a:schemeClr val="accent1"/>
          </a:solidFill>
          <a:ln w="57150" cap="flat" cmpd="sng" algn="ctr">
            <a:solidFill>
              <a:srgbClr val="FF0000"/>
            </a:solidFill>
            <a:prstDash val="sysDash"/>
            <a:round/>
            <a:headEnd type="none" w="med" len="med"/>
            <a:tailEnd type="arrow"/>
          </a:ln>
          <a:effectLst/>
        </p:spPr>
      </p:cxnSp>
      <p:cxnSp>
        <p:nvCxnSpPr>
          <p:cNvPr id="11" name="Connecteur droit avec flèche 10">
            <a:extLst>
              <a:ext uri="{FF2B5EF4-FFF2-40B4-BE49-F238E27FC236}">
                <a16:creationId xmlns="" xmlns:a16="http://schemas.microsoft.com/office/drawing/2014/main" id="{6D2C518C-E657-4EC3-B723-590B3B942C39}"/>
              </a:ext>
            </a:extLst>
          </p:cNvPr>
          <p:cNvCxnSpPr>
            <a:cxnSpLocks/>
          </p:cNvCxnSpPr>
          <p:nvPr/>
        </p:nvCxnSpPr>
        <p:spPr bwMode="auto">
          <a:xfrm>
            <a:off x="6300192" y="4740079"/>
            <a:ext cx="1512168" cy="0"/>
          </a:xfrm>
          <a:prstGeom prst="straightConnector1">
            <a:avLst/>
          </a:prstGeom>
          <a:solidFill>
            <a:schemeClr val="accent1"/>
          </a:solidFill>
          <a:ln w="57150" cap="flat" cmpd="sng" algn="ctr">
            <a:solidFill>
              <a:srgbClr val="FF0000"/>
            </a:solidFill>
            <a:prstDash val="sysDash"/>
            <a:round/>
            <a:headEnd type="none" w="med" len="med"/>
            <a:tailEnd type="arrow"/>
          </a:ln>
          <a:effectLst/>
        </p:spPr>
      </p:cxnSp>
    </p:spTree>
    <p:extLst>
      <p:ext uri="{BB962C8B-B14F-4D97-AF65-F5344CB8AC3E}">
        <p14:creationId xmlns:p14="http://schemas.microsoft.com/office/powerpoint/2010/main" val="1472978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a:off x="287337" y="1124744"/>
            <a:ext cx="8569325" cy="0"/>
          </a:xfrm>
          <a:prstGeom prst="line">
            <a:avLst/>
          </a:prstGeom>
          <a:noFill/>
          <a:ln w="57150" cmpd="thinThick">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a:endParaRPr>
          </a:p>
        </p:txBody>
      </p:sp>
      <p:sp>
        <p:nvSpPr>
          <p:cNvPr id="15" name="ZoneTexte 14"/>
          <p:cNvSpPr txBox="1"/>
          <p:nvPr/>
        </p:nvSpPr>
        <p:spPr>
          <a:xfrm>
            <a:off x="636736" y="188642"/>
            <a:ext cx="7776864" cy="646331"/>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0" smtClean="0">
                <a:solidFill>
                  <a:srgbClr val="000000"/>
                </a:solidFill>
                <a:latin typeface="Arial"/>
                <a:cs typeface="Arial"/>
              </a:rPr>
              <a:t>Metabolic r</a:t>
            </a:r>
            <a:r>
              <a:rPr kumimoji="0" lang="en-US" sz="1800" b="1" i="0" u="none" strike="noStrike" kern="0" cap="none" spc="0" normalizeH="0" baseline="0" noProof="0" smtClean="0">
                <a:ln>
                  <a:noFill/>
                </a:ln>
                <a:solidFill>
                  <a:srgbClr val="000000"/>
                </a:solidFill>
                <a:effectLst/>
                <a:uLnTx/>
                <a:uFillTx/>
                <a:latin typeface="Arial"/>
                <a:ea typeface="+mn-ea"/>
                <a:cs typeface="Arial"/>
              </a:rPr>
              <a:t>esponse </a:t>
            </a:r>
            <a:r>
              <a:rPr kumimoji="0" lang="en-US" sz="1800" b="1" i="0" u="none" strike="noStrike" kern="0" cap="none" spc="0" normalizeH="0" baseline="0" noProof="0">
                <a:ln>
                  <a:noFill/>
                </a:ln>
                <a:solidFill>
                  <a:srgbClr val="000000"/>
                </a:solidFill>
                <a:effectLst/>
                <a:uLnTx/>
                <a:uFillTx/>
                <a:latin typeface="Arial"/>
                <a:ea typeface="+mn-ea"/>
                <a:cs typeface="Arial"/>
              </a:rPr>
              <a:t>to SGLT2-inhibitors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A1C Reduction </a:t>
            </a:r>
            <a:r>
              <a:rPr kumimoji="0" 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Is Proportional to </a:t>
            </a:r>
            <a:r>
              <a:rPr kumimoji="0" lang="en-US" sz="1800" b="1" i="0" u="none" strike="noStrike" kern="0" cap="none" spc="0" normalizeH="0" baseline="0" noProof="0">
                <a:ln>
                  <a:noFill/>
                </a:ln>
                <a:solidFill>
                  <a:srgbClr val="0000FF"/>
                </a:solidFill>
                <a:effectLst/>
                <a:uLnTx/>
                <a:uFillTx/>
                <a:latin typeface="Arial"/>
                <a:ea typeface="+mn-ea"/>
                <a:cs typeface="Arial"/>
              </a:rPr>
              <a:t>Baseline A1C and Baseline eGFR</a:t>
            </a:r>
            <a:r>
              <a:rPr kumimoji="0" lang="en-US" sz="1800" b="0" i="0" u="none" strike="noStrike" kern="0" cap="none" spc="0" normalizeH="0" baseline="0" noProof="0">
                <a:ln>
                  <a:noFill/>
                </a:ln>
                <a:solidFill>
                  <a:srgbClr val="000000"/>
                </a:solidFill>
                <a:effectLst/>
                <a:uLnTx/>
                <a:uFillTx/>
                <a:latin typeface="Arial"/>
                <a:ea typeface="+mn-ea"/>
                <a:cs typeface="Arial"/>
              </a:rPr>
              <a:t>*</a:t>
            </a:r>
            <a:r>
              <a:rPr kumimoji="0" lang="en-US" sz="1800" b="0" i="0" u="none" strike="noStrike" kern="0" cap="none" spc="0" normalizeH="0" baseline="30000" noProof="0">
                <a:ln>
                  <a:noFill/>
                </a:ln>
                <a:solidFill>
                  <a:srgbClr val="000000"/>
                </a:solidFill>
                <a:effectLst/>
                <a:uLnTx/>
                <a:uFillTx/>
                <a:latin typeface="Arial"/>
                <a:ea typeface="+mn-ea"/>
                <a:cs typeface="Arial"/>
              </a:rPr>
              <a:t>1-6</a:t>
            </a:r>
            <a:endParaRPr kumimoji="0" lang="en-US" sz="1800" b="0" i="0" u="none" strike="noStrike" kern="0" cap="none" spc="0" normalizeH="0" baseline="30000" noProof="0" dirty="0">
              <a:ln>
                <a:noFill/>
              </a:ln>
              <a:solidFill>
                <a:srgbClr val="000000"/>
              </a:solidFill>
              <a:effectLst/>
              <a:uLnTx/>
              <a:uFillTx/>
              <a:latin typeface="Arial"/>
              <a:ea typeface="+mn-ea"/>
              <a:cs typeface="Arial"/>
            </a:endParaRPr>
          </a:p>
        </p:txBody>
      </p:sp>
      <p:sp>
        <p:nvSpPr>
          <p:cNvPr id="16" name="Text Box 77"/>
          <p:cNvSpPr txBox="1">
            <a:spLocks noChangeArrowheads="1"/>
          </p:cNvSpPr>
          <p:nvPr/>
        </p:nvSpPr>
        <p:spPr bwMode="auto">
          <a:xfrm>
            <a:off x="241300" y="5595154"/>
            <a:ext cx="8567737" cy="116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marL="171450" indent="-1714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3736" marR="0" lvl="0" indent="-173736" algn="l" defTabSz="914400" rtl="0" eaLnBrk="1" fontAlgn="base" latinLnBrk="0" hangingPunct="1">
              <a:lnSpc>
                <a:spcPct val="80000"/>
              </a:lnSpc>
              <a:spcBef>
                <a:spcPts val="24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These graphs represent models based on trends in data observed for SGLT2 inhibitors. </a:t>
            </a:r>
          </a:p>
          <a:p>
            <a:pPr marL="173736" marR="0" lvl="0" indent="-173736" algn="l" defTabSz="914400" rtl="0" eaLnBrk="1" fontAlgn="base" latinLnBrk="0" hangingPunct="1">
              <a:lnSpc>
                <a:spcPct val="80000"/>
              </a:lnSpc>
              <a:spcBef>
                <a:spcPts val="24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SGLT=sodium-glucose </a:t>
            </a:r>
            <a:r>
              <a:rPr kumimoji="0" lang="en-US" altLang="en-US" sz="1000" b="0" i="0" u="none" strike="noStrike" kern="1200" cap="none" spc="0" normalizeH="0" baseline="0" noProof="0" dirty="0" err="1">
                <a:ln>
                  <a:noFill/>
                </a:ln>
                <a:solidFill>
                  <a:prstClr val="black"/>
                </a:solidFill>
                <a:effectLst/>
                <a:uLnTx/>
                <a:uFillTx/>
                <a:latin typeface="Arial" pitchFamily="34" charset="0"/>
                <a:ea typeface="Arial Unicode MS" pitchFamily="34" charset="-128"/>
                <a:cs typeface="Arial Unicode MS" pitchFamily="34" charset="-128"/>
              </a:rPr>
              <a:t>cotransporter</a:t>
            </a: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a:t>
            </a:r>
            <a:r>
              <a:rPr kumimoji="0" lang="en-US" altLang="en-US" sz="1000" b="0" i="0" u="none" strike="noStrike" kern="1200" cap="none" spc="0" normalizeH="0" baseline="0" noProof="0" dirty="0" err="1">
                <a:ln>
                  <a:noFill/>
                </a:ln>
                <a:solidFill>
                  <a:prstClr val="black"/>
                </a:solidFill>
                <a:effectLst/>
                <a:uLnTx/>
                <a:uFillTx/>
                <a:latin typeface="Arial" pitchFamily="34" charset="0"/>
                <a:ea typeface="Arial Unicode MS" pitchFamily="34" charset="-128"/>
                <a:cs typeface="Arial Unicode MS" pitchFamily="34" charset="-128"/>
              </a:rPr>
              <a:t>eGFR</a:t>
            </a: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=estimated glomerular filtration rate. </a:t>
            </a:r>
          </a:p>
          <a:p>
            <a:pPr marL="173736" marR="0" lvl="0" indent="-173736" algn="l" defTabSz="914400" rtl="0" eaLnBrk="1" fontAlgn="base" latinLnBrk="0" hangingPunct="1">
              <a:lnSpc>
                <a:spcPct val="80000"/>
              </a:lnSpc>
              <a:spcBef>
                <a:spcPts val="240"/>
              </a:spcBef>
              <a:spcAft>
                <a:spcPts val="0"/>
              </a:spcAft>
              <a:buClrTx/>
              <a:buSzTx/>
              <a:buFontTx/>
              <a:buAutoNum type="arabicPeriod"/>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Henry R et al. ADS-ASEA 2013. http://ads-adea-2013.p.asnevents.com.au/event/abstract/6757.</a:t>
            </a:r>
          </a:p>
          <a:p>
            <a:pPr marL="173736" marR="0" lvl="0" indent="-173736" algn="l" defTabSz="914400" rtl="0" eaLnBrk="0" fontAlgn="auto" latinLnBrk="0" hangingPunct="0">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Kohan DE et al. </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Kidney Int. </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2014;85:962-971. </a:t>
            </a:r>
          </a:p>
          <a:p>
            <a:pPr marL="173736" marR="0" lvl="0" indent="-173736" algn="l" defTabSz="914400" rtl="0" eaLnBrk="0" fontAlgn="auto" latinLnBrk="0" hangingPunct="0">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Yale </a:t>
            </a:r>
            <a:r>
              <a:rPr kumimoji="0" lang="en-US" sz="1000" b="0" i="0"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JF</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 et al. </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Diabetes </a:t>
            </a:r>
            <a:r>
              <a:rPr kumimoji="0" lang="en-US" sz="1000" b="0" i="1"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Obes</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 Metab. </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2013;15:463-473.</a:t>
            </a:r>
          </a:p>
          <a:p>
            <a:pPr marL="173736" marR="0" lvl="0" indent="-173736" algn="l" defTabSz="914400" rtl="0" eaLnBrk="0" fontAlgn="auto" latinLnBrk="0" hangingPunct="0">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Barnett AH et al. </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Lancet Diabetes </a:t>
            </a:r>
            <a:r>
              <a:rPr kumimoji="0" lang="en-US" sz="1000" b="0" i="1"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Endocrinol</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 </a:t>
            </a:r>
            <a:r>
              <a:rPr kumimoji="0" lang="en-US" sz="1000" b="0" i="0"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2014;doi:10.1016</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a:t>
            </a:r>
            <a:r>
              <a:rPr kumimoji="0" lang="en-US" sz="1000" b="0" i="0"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S2213</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-8587(13)70208-0.</a:t>
            </a:r>
          </a:p>
          <a:p>
            <a:pPr marL="173736" marR="0" lvl="0" indent="-173736" algn="l" defTabSz="914400" rtl="0" eaLnBrk="1" fontAlgn="base" latinLnBrk="0" hangingPunct="1">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a:ln>
                  <a:noFill/>
                </a:ln>
                <a:solidFill>
                  <a:srgbClr val="000000"/>
                </a:solidFill>
                <a:effectLst/>
                <a:uLnTx/>
                <a:uFillTx/>
                <a:latin typeface="Arial" pitchFamily="34" charset="0"/>
                <a:ea typeface="+mn-ea"/>
                <a:cs typeface="Arial"/>
              </a:rPr>
              <a:t>FARXIGA [package insert]. AstraZeneca Pharmaceuticals. March 2015.</a:t>
            </a:r>
            <a:r>
              <a:rPr kumimoji="0" lang="fr-FR" altLang="en-US" sz="1000" b="0" i="0" u="none" strike="noStrike" kern="1200" cap="none" spc="0" normalizeH="0" baseline="0" noProof="0" dirty="0">
                <a:ln>
                  <a:noFill/>
                </a:ln>
                <a:solidFill>
                  <a:srgbClr val="000000"/>
                </a:solidFill>
                <a:effectLst/>
                <a:uLnTx/>
                <a:uFillTx/>
                <a:latin typeface="Arial" pitchFamily="34" charset="0"/>
                <a:ea typeface="Arial Unicode MS" pitchFamily="34" charset="-128"/>
                <a:cs typeface="Arial Unicode MS" pitchFamily="34" charset="-128"/>
              </a:rPr>
              <a:t> </a:t>
            </a:r>
          </a:p>
          <a:p>
            <a:pPr marL="173736" marR="0" lvl="0" indent="-173736" algn="l" defTabSz="914400" rtl="0" eaLnBrk="1" fontAlgn="base" latinLnBrk="0" hangingPunct="1">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err="1">
                <a:ln>
                  <a:noFill/>
                </a:ln>
                <a:solidFill>
                  <a:prstClr val="black"/>
                </a:solidFill>
                <a:effectLst/>
                <a:uLnTx/>
                <a:uFillTx/>
                <a:latin typeface="Arial" pitchFamily="34" charset="0"/>
                <a:ea typeface="Arial Unicode MS" pitchFamily="34" charset="-128"/>
                <a:cs typeface="Arial Unicode MS" pitchFamily="34" charset="-128"/>
              </a:rPr>
              <a:t>Invokana</a:t>
            </a:r>
            <a:r>
              <a:rPr kumimoji="0" 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[package insert]. Titusville, NJ: Janssen Pharmaceuticals, </a:t>
            </a:r>
            <a:r>
              <a:rPr kumimoji="0" lang="en-US" sz="1000" b="0" i="0" u="none" strike="noStrike" kern="1200" cap="none" spc="0" normalizeH="0" baseline="0" noProof="0" dirty="0" err="1">
                <a:ln>
                  <a:noFill/>
                </a:ln>
                <a:solidFill>
                  <a:prstClr val="black"/>
                </a:solidFill>
                <a:effectLst/>
                <a:uLnTx/>
                <a:uFillTx/>
                <a:latin typeface="Arial" pitchFamily="34" charset="0"/>
                <a:ea typeface="Arial Unicode MS" pitchFamily="34" charset="-128"/>
                <a:cs typeface="Arial Unicode MS" pitchFamily="34" charset="-128"/>
              </a:rPr>
              <a:t>Inc</a:t>
            </a:r>
            <a:r>
              <a:rPr kumimoji="0" 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2013.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636" y="1646499"/>
            <a:ext cx="6123852" cy="3294669"/>
          </a:xfrm>
          <a:prstGeom prst="rect">
            <a:avLst/>
          </a:prstGeom>
          <a:ln>
            <a:solidFill>
              <a:schemeClr val="tx1"/>
            </a:solidFill>
          </a:ln>
        </p:spPr>
      </p:pic>
      <p:sp>
        <p:nvSpPr>
          <p:cNvPr id="17" name="ZoneTexte 16"/>
          <p:cNvSpPr txBox="1"/>
          <p:nvPr/>
        </p:nvSpPr>
        <p:spPr>
          <a:xfrm>
            <a:off x="107504" y="1340769"/>
            <a:ext cx="2736304" cy="1224136"/>
          </a:xfrm>
          <a:prstGeom prst="rect">
            <a:avLst/>
          </a:prstGeom>
          <a:solidFill>
            <a:schemeClr val="accent6">
              <a:lumMod val="20000"/>
              <a:lumOff val="80000"/>
            </a:schemeClr>
          </a:soli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rgbClr val="000000"/>
                </a:solidFill>
                <a:effectLst>
                  <a:outerShdw blurRad="38100" dist="38100" dir="2700000" algn="tl">
                    <a:srgbClr val="000000">
                      <a:alpha val="43137"/>
                    </a:srgbClr>
                  </a:outerShdw>
                </a:effectLst>
                <a:latin typeface="Arial"/>
                <a:cs typeface="Arial"/>
              </a:rPr>
              <a:t>G</a:t>
            </a:r>
            <a:r>
              <a:rPr kumimoji="0" lang="fr-FR" sz="1800" b="1"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ea typeface="+mn-ea"/>
                <a:cs typeface="Arial"/>
              </a:rPr>
              <a:t>ood HbA1c response </a:t>
            </a:r>
            <a:endParaRPr kumimoji="0" lang="fr-FR"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when HbA1c &gt; 8,5%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and e-GFR &gt; 70 mL/minute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200" b="1" i="0" u="none" strike="noStrike" kern="1200" cap="none" spc="0" normalizeH="0" baseline="0" noProof="0">
              <a:ln>
                <a:noFill/>
              </a:ln>
              <a:solidFill>
                <a:srgbClr val="000000"/>
              </a:solidFill>
              <a:effectLst/>
              <a:uLnTx/>
              <a:uFillTx/>
              <a:latin typeface="Arial"/>
              <a:ea typeface="+mn-ea"/>
              <a:cs typeface="Arial"/>
            </a:endParaRPr>
          </a:p>
        </p:txBody>
      </p:sp>
      <p:sp>
        <p:nvSpPr>
          <p:cNvPr id="9" name="ZoneTexte 8"/>
          <p:cNvSpPr txBox="1"/>
          <p:nvPr/>
        </p:nvSpPr>
        <p:spPr>
          <a:xfrm>
            <a:off x="6179767" y="5595154"/>
            <a:ext cx="286478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Arial"/>
              </a:rPr>
              <a:t>This drug is not used in patients with moderate to severe renal impairment (patients with creatinine clearance [CrCl] &lt; 60 ml/min or estimated glomerular filtration rate [eGFR] &lt; 60 ml/min/1.73 m2). </a:t>
            </a:r>
            <a:endParaRPr kumimoji="0" lang="fr-FR" sz="1100" b="0" i="0" u="none" strike="noStrike" kern="1200" cap="none" spc="0" normalizeH="0" baseline="0" noProof="0">
              <a:ln>
                <a:noFill/>
              </a:ln>
              <a:solidFill>
                <a:srgbClr val="000000"/>
              </a:solidFill>
              <a:effectLst/>
              <a:uLnTx/>
              <a:uFillTx/>
              <a:latin typeface="Arial"/>
              <a:ea typeface="+mn-ea"/>
              <a:cs typeface="Arial"/>
            </a:endParaRPr>
          </a:p>
        </p:txBody>
      </p:sp>
      <p:sp>
        <p:nvSpPr>
          <p:cNvPr id="4" name="ZoneTexte 3">
            <a:extLst>
              <a:ext uri="{FF2B5EF4-FFF2-40B4-BE49-F238E27FC236}">
                <a16:creationId xmlns="" xmlns:a16="http://schemas.microsoft.com/office/drawing/2014/main" id="{A9673CA1-5956-4DAD-B2E6-9EC74381A307}"/>
              </a:ext>
            </a:extLst>
          </p:cNvPr>
          <p:cNvSpPr txBox="1"/>
          <p:nvPr/>
        </p:nvSpPr>
        <p:spPr>
          <a:xfrm>
            <a:off x="4186060" y="1304293"/>
            <a:ext cx="936104" cy="369332"/>
          </a:xfrm>
          <a:prstGeom prst="rect">
            <a:avLst/>
          </a:prstGeom>
          <a:solidFill>
            <a:schemeClr val="bg1"/>
          </a:solidFill>
          <a:ln>
            <a:solidFill>
              <a:schemeClr val="accent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itchFamily="34" charset="0"/>
                <a:ea typeface="+mn-ea"/>
                <a:cs typeface="Arial"/>
              </a:rPr>
              <a:t>HbA1c</a:t>
            </a:r>
          </a:p>
        </p:txBody>
      </p:sp>
      <p:sp>
        <p:nvSpPr>
          <p:cNvPr id="14" name="ZoneTexte 13">
            <a:extLst>
              <a:ext uri="{FF2B5EF4-FFF2-40B4-BE49-F238E27FC236}">
                <a16:creationId xmlns="" xmlns:a16="http://schemas.microsoft.com/office/drawing/2014/main" id="{47E57987-333C-4E7A-BE1F-F96153EB9EF2}"/>
              </a:ext>
            </a:extLst>
          </p:cNvPr>
          <p:cNvSpPr txBox="1"/>
          <p:nvPr/>
        </p:nvSpPr>
        <p:spPr>
          <a:xfrm>
            <a:off x="7273050" y="1344018"/>
            <a:ext cx="936104" cy="369332"/>
          </a:xfrm>
          <a:prstGeom prst="rect">
            <a:avLst/>
          </a:prstGeom>
          <a:solidFill>
            <a:schemeClr val="bg1"/>
          </a:solidFill>
          <a:ln>
            <a:solidFill>
              <a:schemeClr val="accent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itchFamily="34" charset="0"/>
                <a:ea typeface="+mn-ea"/>
                <a:cs typeface="Arial"/>
              </a:rPr>
              <a:t>eGFR</a:t>
            </a:r>
          </a:p>
        </p:txBody>
      </p:sp>
      <p:cxnSp>
        <p:nvCxnSpPr>
          <p:cNvPr id="7" name="Connecteur droit avec flèche 6"/>
          <p:cNvCxnSpPr/>
          <p:nvPr/>
        </p:nvCxnSpPr>
        <p:spPr bwMode="auto">
          <a:xfrm>
            <a:off x="4654112" y="2348880"/>
            <a:ext cx="838920" cy="0"/>
          </a:xfrm>
          <a:prstGeom prst="straightConnector1">
            <a:avLst/>
          </a:prstGeom>
          <a:solidFill>
            <a:schemeClr val="accent1"/>
          </a:solidFill>
          <a:ln w="57150" cap="flat" cmpd="sng" algn="ctr">
            <a:solidFill>
              <a:srgbClr val="FF0000"/>
            </a:solidFill>
            <a:prstDash val="solid"/>
            <a:round/>
            <a:headEnd type="arrow"/>
            <a:tailEnd type="arrow"/>
          </a:ln>
          <a:effectLst/>
        </p:spPr>
      </p:cxnSp>
      <p:cxnSp>
        <p:nvCxnSpPr>
          <p:cNvPr id="22" name="Connecteur droit avec flèche 21"/>
          <p:cNvCxnSpPr/>
          <p:nvPr/>
        </p:nvCxnSpPr>
        <p:spPr bwMode="auto">
          <a:xfrm>
            <a:off x="7653272" y="2348880"/>
            <a:ext cx="838920" cy="0"/>
          </a:xfrm>
          <a:prstGeom prst="straightConnector1">
            <a:avLst/>
          </a:prstGeom>
          <a:solidFill>
            <a:schemeClr val="accent1"/>
          </a:solidFill>
          <a:ln w="57150" cap="flat" cmpd="sng" algn="ctr">
            <a:solidFill>
              <a:srgbClr val="FF0000"/>
            </a:solidFill>
            <a:prstDash val="solid"/>
            <a:round/>
            <a:headEnd type="arrow"/>
            <a:tailEnd type="arrow"/>
          </a:ln>
          <a:effectLst/>
        </p:spPr>
      </p:cxnSp>
      <p:sp>
        <p:nvSpPr>
          <p:cNvPr id="10" name="Rectangle 9"/>
          <p:cNvSpPr/>
          <p:nvPr/>
        </p:nvSpPr>
        <p:spPr bwMode="auto">
          <a:xfrm>
            <a:off x="3203848" y="3293833"/>
            <a:ext cx="5605189" cy="71123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sng"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cxnSp>
        <p:nvCxnSpPr>
          <p:cNvPr id="8" name="Connecteur en angle 7"/>
          <p:cNvCxnSpPr>
            <a:stCxn id="17" idx="2"/>
          </p:cNvCxnSpPr>
          <p:nvPr/>
        </p:nvCxnSpPr>
        <p:spPr bwMode="auto">
          <a:xfrm rot="16200000" flipH="1">
            <a:off x="1797481" y="2243080"/>
            <a:ext cx="1084545" cy="1728194"/>
          </a:xfrm>
          <a:prstGeom prst="bentConnector2">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190019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a:off x="287337" y="1124744"/>
            <a:ext cx="8569325" cy="0"/>
          </a:xfrm>
          <a:prstGeom prst="line">
            <a:avLst/>
          </a:prstGeom>
          <a:noFill/>
          <a:ln w="57150" cmpd="thinThick">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a:endParaRPr>
          </a:p>
        </p:txBody>
      </p:sp>
      <p:sp>
        <p:nvSpPr>
          <p:cNvPr id="15" name="ZoneTexte 14"/>
          <p:cNvSpPr txBox="1"/>
          <p:nvPr/>
        </p:nvSpPr>
        <p:spPr>
          <a:xfrm>
            <a:off x="636736" y="188642"/>
            <a:ext cx="7776864" cy="646331"/>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0" smtClean="0">
                <a:solidFill>
                  <a:srgbClr val="000000"/>
                </a:solidFill>
                <a:latin typeface="Arial"/>
                <a:cs typeface="Arial"/>
              </a:rPr>
              <a:t>Metabolic r</a:t>
            </a:r>
            <a:r>
              <a:rPr kumimoji="0" lang="en-US" sz="1800" b="1" i="0" u="none" strike="noStrike" kern="0" cap="none" spc="0" normalizeH="0" baseline="0" noProof="0" smtClean="0">
                <a:ln>
                  <a:noFill/>
                </a:ln>
                <a:solidFill>
                  <a:srgbClr val="000000"/>
                </a:solidFill>
                <a:effectLst/>
                <a:uLnTx/>
                <a:uFillTx/>
                <a:latin typeface="Arial"/>
                <a:ea typeface="+mn-ea"/>
                <a:cs typeface="Arial"/>
              </a:rPr>
              <a:t>esponse </a:t>
            </a:r>
            <a:r>
              <a:rPr kumimoji="0" lang="en-US" sz="1800" b="1" i="0" u="none" strike="noStrike" kern="0" cap="none" spc="0" normalizeH="0" baseline="0" noProof="0">
                <a:ln>
                  <a:noFill/>
                </a:ln>
                <a:solidFill>
                  <a:srgbClr val="000000"/>
                </a:solidFill>
                <a:effectLst/>
                <a:uLnTx/>
                <a:uFillTx/>
                <a:latin typeface="Arial"/>
                <a:ea typeface="+mn-ea"/>
                <a:cs typeface="Arial"/>
              </a:rPr>
              <a:t>to SGLT2-inhibitors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A1C Reduction </a:t>
            </a:r>
            <a:r>
              <a:rPr kumimoji="0" 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Is Proportional to </a:t>
            </a:r>
            <a:r>
              <a:rPr kumimoji="0" lang="en-US" sz="1800" b="1" i="0" u="none" strike="noStrike" kern="0" cap="none" spc="0" normalizeH="0" baseline="0" noProof="0">
                <a:ln>
                  <a:noFill/>
                </a:ln>
                <a:solidFill>
                  <a:srgbClr val="0000FF"/>
                </a:solidFill>
                <a:effectLst/>
                <a:uLnTx/>
                <a:uFillTx/>
                <a:latin typeface="Arial"/>
                <a:ea typeface="+mn-ea"/>
                <a:cs typeface="Arial"/>
              </a:rPr>
              <a:t>Baseline A1C and Baseline eGFR</a:t>
            </a:r>
            <a:r>
              <a:rPr kumimoji="0" lang="en-US" sz="1800" b="0" i="0" u="none" strike="noStrike" kern="0" cap="none" spc="0" normalizeH="0" baseline="0" noProof="0">
                <a:ln>
                  <a:noFill/>
                </a:ln>
                <a:solidFill>
                  <a:srgbClr val="000000"/>
                </a:solidFill>
                <a:effectLst/>
                <a:uLnTx/>
                <a:uFillTx/>
                <a:latin typeface="Arial"/>
                <a:ea typeface="+mn-ea"/>
                <a:cs typeface="Arial"/>
              </a:rPr>
              <a:t>*</a:t>
            </a:r>
            <a:r>
              <a:rPr kumimoji="0" lang="en-US" sz="1800" b="0" i="0" u="none" strike="noStrike" kern="0" cap="none" spc="0" normalizeH="0" baseline="30000" noProof="0">
                <a:ln>
                  <a:noFill/>
                </a:ln>
                <a:solidFill>
                  <a:srgbClr val="000000"/>
                </a:solidFill>
                <a:effectLst/>
                <a:uLnTx/>
                <a:uFillTx/>
                <a:latin typeface="Arial"/>
                <a:ea typeface="+mn-ea"/>
                <a:cs typeface="Arial"/>
              </a:rPr>
              <a:t>1-6</a:t>
            </a:r>
            <a:endParaRPr kumimoji="0" lang="en-US" sz="1800" b="0" i="0" u="none" strike="noStrike" kern="0" cap="none" spc="0" normalizeH="0" baseline="30000" noProof="0" dirty="0">
              <a:ln>
                <a:noFill/>
              </a:ln>
              <a:solidFill>
                <a:srgbClr val="000000"/>
              </a:solidFill>
              <a:effectLst/>
              <a:uLnTx/>
              <a:uFillTx/>
              <a:latin typeface="Arial"/>
              <a:ea typeface="+mn-ea"/>
              <a:cs typeface="Arial"/>
            </a:endParaRPr>
          </a:p>
        </p:txBody>
      </p:sp>
      <p:sp>
        <p:nvSpPr>
          <p:cNvPr id="16" name="Text Box 77"/>
          <p:cNvSpPr txBox="1">
            <a:spLocks noChangeArrowheads="1"/>
          </p:cNvSpPr>
          <p:nvPr/>
        </p:nvSpPr>
        <p:spPr bwMode="auto">
          <a:xfrm>
            <a:off x="241300" y="5595154"/>
            <a:ext cx="8567737" cy="116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marL="171450" indent="-1714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3736" marR="0" lvl="0" indent="-173736" algn="l" defTabSz="914400" rtl="0" eaLnBrk="1" fontAlgn="base" latinLnBrk="0" hangingPunct="1">
              <a:lnSpc>
                <a:spcPct val="80000"/>
              </a:lnSpc>
              <a:spcBef>
                <a:spcPts val="24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These graphs represent models based on trends in data observed for SGLT2 inhibitors. </a:t>
            </a:r>
          </a:p>
          <a:p>
            <a:pPr marL="173736" marR="0" lvl="0" indent="-173736" algn="l" defTabSz="914400" rtl="0" eaLnBrk="1" fontAlgn="base" latinLnBrk="0" hangingPunct="1">
              <a:lnSpc>
                <a:spcPct val="80000"/>
              </a:lnSpc>
              <a:spcBef>
                <a:spcPts val="24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SGLT=sodium-glucose </a:t>
            </a:r>
            <a:r>
              <a:rPr kumimoji="0" lang="en-US" altLang="en-US" sz="1000" b="0" i="0" u="none" strike="noStrike" kern="1200" cap="none" spc="0" normalizeH="0" baseline="0" noProof="0" dirty="0" err="1">
                <a:ln>
                  <a:noFill/>
                </a:ln>
                <a:solidFill>
                  <a:prstClr val="black"/>
                </a:solidFill>
                <a:effectLst/>
                <a:uLnTx/>
                <a:uFillTx/>
                <a:latin typeface="Arial" pitchFamily="34" charset="0"/>
                <a:ea typeface="Arial Unicode MS" pitchFamily="34" charset="-128"/>
                <a:cs typeface="Arial Unicode MS" pitchFamily="34" charset="-128"/>
              </a:rPr>
              <a:t>cotransporter</a:t>
            </a: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a:t>
            </a:r>
            <a:r>
              <a:rPr kumimoji="0" lang="en-US" altLang="en-US" sz="1000" b="0" i="0" u="none" strike="noStrike" kern="1200" cap="none" spc="0" normalizeH="0" baseline="0" noProof="0" dirty="0" err="1">
                <a:ln>
                  <a:noFill/>
                </a:ln>
                <a:solidFill>
                  <a:prstClr val="black"/>
                </a:solidFill>
                <a:effectLst/>
                <a:uLnTx/>
                <a:uFillTx/>
                <a:latin typeface="Arial" pitchFamily="34" charset="0"/>
                <a:ea typeface="Arial Unicode MS" pitchFamily="34" charset="-128"/>
                <a:cs typeface="Arial Unicode MS" pitchFamily="34" charset="-128"/>
              </a:rPr>
              <a:t>eGFR</a:t>
            </a: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=estimated glomerular filtration rate. </a:t>
            </a:r>
          </a:p>
          <a:p>
            <a:pPr marL="173736" marR="0" lvl="0" indent="-173736" algn="l" defTabSz="914400" rtl="0" eaLnBrk="1" fontAlgn="base" latinLnBrk="0" hangingPunct="1">
              <a:lnSpc>
                <a:spcPct val="80000"/>
              </a:lnSpc>
              <a:spcBef>
                <a:spcPts val="240"/>
              </a:spcBef>
              <a:spcAft>
                <a:spcPts val="0"/>
              </a:spcAft>
              <a:buClrTx/>
              <a:buSzTx/>
              <a:buFontTx/>
              <a:buAutoNum type="arabicPeriod"/>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Henry R et al. ADS-ASEA 2013. http://ads-adea-2013.p.asnevents.com.au/event/abstract/6757.</a:t>
            </a:r>
          </a:p>
          <a:p>
            <a:pPr marL="173736" marR="0" lvl="0" indent="-173736" algn="l" defTabSz="914400" rtl="0" eaLnBrk="0" fontAlgn="auto" latinLnBrk="0" hangingPunct="0">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Kohan DE et al. </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Kidney Int. </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2014;85:962-971. </a:t>
            </a:r>
          </a:p>
          <a:p>
            <a:pPr marL="173736" marR="0" lvl="0" indent="-173736" algn="l" defTabSz="914400" rtl="0" eaLnBrk="0" fontAlgn="auto" latinLnBrk="0" hangingPunct="0">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Yale </a:t>
            </a:r>
            <a:r>
              <a:rPr kumimoji="0" lang="en-US" sz="1000" b="0" i="0"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JF</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 et al. </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Diabetes </a:t>
            </a:r>
            <a:r>
              <a:rPr kumimoji="0" lang="en-US" sz="1000" b="0" i="1"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Obes</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 Metab. </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2013;15:463-473.</a:t>
            </a:r>
          </a:p>
          <a:p>
            <a:pPr marL="173736" marR="0" lvl="0" indent="-173736" algn="l" defTabSz="914400" rtl="0" eaLnBrk="0" fontAlgn="auto" latinLnBrk="0" hangingPunct="0">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Barnett AH et al. </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Lancet Diabetes </a:t>
            </a:r>
            <a:r>
              <a:rPr kumimoji="0" lang="en-US" sz="1000" b="0" i="1"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Endocrinol</a:t>
            </a:r>
            <a:r>
              <a:rPr kumimoji="0" lang="en-US" sz="1000" b="0" i="1"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 </a:t>
            </a:r>
            <a:r>
              <a:rPr kumimoji="0" lang="en-US" sz="1000" b="0" i="0"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2014;doi:10.1016</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a:t>
            </a:r>
            <a:r>
              <a:rPr kumimoji="0" lang="en-US" sz="1000" b="0" i="0" u="none" strike="noStrike" kern="1200" cap="none" spc="0" normalizeH="0" baseline="0" noProof="0" dirty="0" err="1">
                <a:ln>
                  <a:noFill/>
                </a:ln>
                <a:solidFill>
                  <a:srgbClr val="221F1F"/>
                </a:solidFill>
                <a:effectLst/>
                <a:uLnTx/>
                <a:uFillTx/>
                <a:latin typeface="Arial" pitchFamily="34" charset="0"/>
                <a:ea typeface="ＭＳ Ｐゴシック" charset="0"/>
                <a:cs typeface="Gill Sans Light" charset="0"/>
                <a:sym typeface="Gill Sans Light" charset="0"/>
              </a:rPr>
              <a:t>S2213</a:t>
            </a:r>
            <a:r>
              <a:rPr kumimoji="0" lang="en-US" sz="1000" b="0" i="0" u="none" strike="noStrike" kern="1200" cap="none" spc="0" normalizeH="0" baseline="0" noProof="0" dirty="0">
                <a:ln>
                  <a:noFill/>
                </a:ln>
                <a:solidFill>
                  <a:srgbClr val="221F1F"/>
                </a:solidFill>
                <a:effectLst/>
                <a:uLnTx/>
                <a:uFillTx/>
                <a:latin typeface="Arial" pitchFamily="34" charset="0"/>
                <a:ea typeface="ＭＳ Ｐゴシック" charset="0"/>
                <a:cs typeface="Gill Sans Light" charset="0"/>
                <a:sym typeface="Gill Sans Light" charset="0"/>
              </a:rPr>
              <a:t>-8587(13)70208-0.</a:t>
            </a:r>
          </a:p>
          <a:p>
            <a:pPr marL="173736" marR="0" lvl="0" indent="-173736" algn="l" defTabSz="914400" rtl="0" eaLnBrk="1" fontAlgn="base" latinLnBrk="0" hangingPunct="1">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a:ln>
                  <a:noFill/>
                </a:ln>
                <a:solidFill>
                  <a:srgbClr val="000000"/>
                </a:solidFill>
                <a:effectLst/>
                <a:uLnTx/>
                <a:uFillTx/>
                <a:latin typeface="Arial" pitchFamily="34" charset="0"/>
                <a:ea typeface="+mn-ea"/>
                <a:cs typeface="Arial"/>
              </a:rPr>
              <a:t>FARXIGA [package insert]. AstraZeneca Pharmaceuticals. March 2015.</a:t>
            </a:r>
            <a:r>
              <a:rPr kumimoji="0" lang="fr-FR" altLang="en-US" sz="1000" b="0" i="0" u="none" strike="noStrike" kern="1200" cap="none" spc="0" normalizeH="0" baseline="0" noProof="0" dirty="0">
                <a:ln>
                  <a:noFill/>
                </a:ln>
                <a:solidFill>
                  <a:srgbClr val="000000"/>
                </a:solidFill>
                <a:effectLst/>
                <a:uLnTx/>
                <a:uFillTx/>
                <a:latin typeface="Arial" pitchFamily="34" charset="0"/>
                <a:ea typeface="Arial Unicode MS" pitchFamily="34" charset="-128"/>
                <a:cs typeface="Arial Unicode MS" pitchFamily="34" charset="-128"/>
              </a:rPr>
              <a:t> </a:t>
            </a:r>
          </a:p>
          <a:p>
            <a:pPr marL="173736" marR="0" lvl="0" indent="-173736" algn="l" defTabSz="914400" rtl="0" eaLnBrk="1" fontAlgn="base" latinLnBrk="0" hangingPunct="1">
              <a:lnSpc>
                <a:spcPct val="80000"/>
              </a:lnSpc>
              <a:spcBef>
                <a:spcPts val="240"/>
              </a:spcBef>
              <a:spcAft>
                <a:spcPts val="0"/>
              </a:spcAft>
              <a:buClrTx/>
              <a:buSzTx/>
              <a:buFontTx/>
              <a:buAutoNum type="arabicPeriod"/>
              <a:tabLst/>
              <a:defRPr/>
            </a:pPr>
            <a:r>
              <a:rPr kumimoji="0" lang="en-US" sz="1000" b="0" i="0" u="none" strike="noStrike" kern="1200" cap="none" spc="0" normalizeH="0" baseline="0" noProof="0" dirty="0" err="1">
                <a:ln>
                  <a:noFill/>
                </a:ln>
                <a:solidFill>
                  <a:prstClr val="black"/>
                </a:solidFill>
                <a:effectLst/>
                <a:uLnTx/>
                <a:uFillTx/>
                <a:latin typeface="Arial" pitchFamily="34" charset="0"/>
                <a:ea typeface="Arial Unicode MS" pitchFamily="34" charset="-128"/>
                <a:cs typeface="Arial Unicode MS" pitchFamily="34" charset="-128"/>
              </a:rPr>
              <a:t>Invokana</a:t>
            </a:r>
            <a:r>
              <a:rPr kumimoji="0" 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[package insert]. Titusville, NJ: Janssen Pharmaceuticals, </a:t>
            </a:r>
            <a:r>
              <a:rPr kumimoji="0" lang="en-US" sz="1000" b="0" i="0" u="none" strike="noStrike" kern="1200" cap="none" spc="0" normalizeH="0" baseline="0" noProof="0" dirty="0" err="1">
                <a:ln>
                  <a:noFill/>
                </a:ln>
                <a:solidFill>
                  <a:prstClr val="black"/>
                </a:solidFill>
                <a:effectLst/>
                <a:uLnTx/>
                <a:uFillTx/>
                <a:latin typeface="Arial" pitchFamily="34" charset="0"/>
                <a:ea typeface="Arial Unicode MS" pitchFamily="34" charset="-128"/>
                <a:cs typeface="Arial Unicode MS" pitchFamily="34" charset="-128"/>
              </a:rPr>
              <a:t>Inc</a:t>
            </a:r>
            <a:r>
              <a:rPr kumimoji="0" lang="en-US" sz="1000" b="0" i="0" u="none" strike="noStrike" kern="1200" cap="none" spc="0" normalizeH="0" baseline="0" noProof="0" dirty="0">
                <a:ln>
                  <a:noFill/>
                </a:ln>
                <a:solidFill>
                  <a:prstClr val="black"/>
                </a:solidFill>
                <a:effectLst/>
                <a:uLnTx/>
                <a:uFillTx/>
                <a:latin typeface="Arial" pitchFamily="34" charset="0"/>
                <a:ea typeface="Arial Unicode MS" pitchFamily="34" charset="-128"/>
                <a:cs typeface="Arial Unicode MS" pitchFamily="34" charset="-128"/>
              </a:rPr>
              <a:t>; 2013.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636" y="1646499"/>
            <a:ext cx="6123852" cy="3294669"/>
          </a:xfrm>
          <a:prstGeom prst="rect">
            <a:avLst/>
          </a:prstGeom>
          <a:ln>
            <a:solidFill>
              <a:schemeClr val="tx1"/>
            </a:solidFill>
          </a:ln>
        </p:spPr>
      </p:pic>
      <p:sp>
        <p:nvSpPr>
          <p:cNvPr id="9" name="ZoneTexte 8"/>
          <p:cNvSpPr txBox="1"/>
          <p:nvPr/>
        </p:nvSpPr>
        <p:spPr>
          <a:xfrm>
            <a:off x="6179767" y="5595154"/>
            <a:ext cx="286478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Arial"/>
              </a:rPr>
              <a:t>This drug is not used in patients with moderate to severe renal impairment (patients with creatinine clearance [CrCl] &lt; 60 ml/min or estimated glomerular filtration rate [eGFR] &lt; 60 ml/min/1.73 m2). </a:t>
            </a:r>
            <a:endParaRPr kumimoji="0" lang="fr-FR" sz="1100" b="0" i="0" u="none" strike="noStrike" kern="1200" cap="none" spc="0" normalizeH="0" baseline="0" noProof="0">
              <a:ln>
                <a:noFill/>
              </a:ln>
              <a:solidFill>
                <a:srgbClr val="000000"/>
              </a:solidFill>
              <a:effectLst/>
              <a:uLnTx/>
              <a:uFillTx/>
              <a:latin typeface="Arial"/>
              <a:ea typeface="+mn-ea"/>
              <a:cs typeface="Arial"/>
            </a:endParaRPr>
          </a:p>
        </p:txBody>
      </p:sp>
      <p:sp>
        <p:nvSpPr>
          <p:cNvPr id="4" name="ZoneTexte 3">
            <a:extLst>
              <a:ext uri="{FF2B5EF4-FFF2-40B4-BE49-F238E27FC236}">
                <a16:creationId xmlns="" xmlns:a16="http://schemas.microsoft.com/office/drawing/2014/main" id="{A9673CA1-5956-4DAD-B2E6-9EC74381A307}"/>
              </a:ext>
            </a:extLst>
          </p:cNvPr>
          <p:cNvSpPr txBox="1"/>
          <p:nvPr/>
        </p:nvSpPr>
        <p:spPr>
          <a:xfrm>
            <a:off x="4057116" y="1304293"/>
            <a:ext cx="936104" cy="369332"/>
          </a:xfrm>
          <a:prstGeom prst="rect">
            <a:avLst/>
          </a:prstGeom>
          <a:solidFill>
            <a:schemeClr val="bg1"/>
          </a:solidFill>
          <a:ln>
            <a:solidFill>
              <a:schemeClr val="accent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itchFamily="34" charset="0"/>
                <a:ea typeface="+mn-ea"/>
                <a:cs typeface="Arial"/>
              </a:rPr>
              <a:t>HbA1c</a:t>
            </a:r>
          </a:p>
        </p:txBody>
      </p:sp>
      <p:sp>
        <p:nvSpPr>
          <p:cNvPr id="14" name="ZoneTexte 13">
            <a:extLst>
              <a:ext uri="{FF2B5EF4-FFF2-40B4-BE49-F238E27FC236}">
                <a16:creationId xmlns="" xmlns:a16="http://schemas.microsoft.com/office/drawing/2014/main" id="{47E57987-333C-4E7A-BE1F-F96153EB9EF2}"/>
              </a:ext>
            </a:extLst>
          </p:cNvPr>
          <p:cNvSpPr txBox="1"/>
          <p:nvPr/>
        </p:nvSpPr>
        <p:spPr>
          <a:xfrm>
            <a:off x="7273050" y="1344018"/>
            <a:ext cx="936104" cy="369332"/>
          </a:xfrm>
          <a:prstGeom prst="rect">
            <a:avLst/>
          </a:prstGeom>
          <a:solidFill>
            <a:schemeClr val="bg1"/>
          </a:solidFill>
          <a:ln>
            <a:solidFill>
              <a:schemeClr val="accent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itchFamily="34" charset="0"/>
                <a:ea typeface="+mn-ea"/>
                <a:cs typeface="Arial"/>
              </a:rPr>
              <a:t>eGFR</a:t>
            </a:r>
          </a:p>
        </p:txBody>
      </p:sp>
      <p:sp>
        <p:nvSpPr>
          <p:cNvPr id="13" name="ZoneTexte 12"/>
          <p:cNvSpPr txBox="1"/>
          <p:nvPr/>
        </p:nvSpPr>
        <p:spPr>
          <a:xfrm>
            <a:off x="164509" y="1484784"/>
            <a:ext cx="2676128" cy="1570261"/>
          </a:xfrm>
          <a:prstGeom prst="rect">
            <a:avLst/>
          </a:prstGeom>
          <a:solidFill>
            <a:schemeClr val="accent6">
              <a:lumMod val="20000"/>
              <a:lumOff val="80000"/>
            </a:schemeClr>
          </a:soli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smtClean="0">
                <a:solidFill>
                  <a:srgbClr val="000000"/>
                </a:solidFill>
                <a:effectLst>
                  <a:outerShdw blurRad="38100" dist="38100" dir="2700000" algn="tl">
                    <a:srgbClr val="000000">
                      <a:alpha val="43137"/>
                    </a:srgbClr>
                  </a:outerShdw>
                </a:effectLst>
                <a:latin typeface="Arial"/>
                <a:cs typeface="Arial"/>
              </a:rPr>
              <a:t>Relatively p</a:t>
            </a:r>
            <a:r>
              <a:rPr kumimoji="0" lang="fr-FR" sz="1800" b="1"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a:ea typeface="+mn-ea"/>
                <a:cs typeface="Arial"/>
              </a:rPr>
              <a:t>oor HbA1c response </a:t>
            </a:r>
            <a:r>
              <a:rPr lang="fr-FR" sz="1800" smtClean="0">
                <a:solidFill>
                  <a:srgbClr val="000000"/>
                </a:solidFill>
                <a:effectLst>
                  <a:outerShdw blurRad="38100" dist="38100" dir="2700000" algn="tl">
                    <a:srgbClr val="000000">
                      <a:alpha val="43137"/>
                    </a:srgbClr>
                  </a:outerShdw>
                </a:effectLst>
                <a:latin typeface="Arial"/>
                <a:cs typeface="Arial"/>
              </a:rPr>
              <a:t>in </a:t>
            </a:r>
            <a:r>
              <a:rPr kumimoji="0" lang="fr-FR" sz="1800" b="1" i="0" u="none" strike="noStrike" kern="1200" cap="none" spc="0" normalizeH="0" baseline="0" noProof="0" smtClean="0">
                <a:ln>
                  <a:noFill/>
                </a:ln>
                <a:solidFill>
                  <a:srgbClr val="000000"/>
                </a:solidFill>
                <a:effectLst/>
                <a:uLnTx/>
                <a:uFillTx/>
                <a:latin typeface="Arial"/>
                <a:ea typeface="+mn-ea"/>
                <a:cs typeface="Arial"/>
              </a:rPr>
              <a:t>patients </a:t>
            </a:r>
            <a:endParaRPr kumimoji="0" lang="fr-FR" sz="1800" b="1"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with e-GFR &lt; 60 mL/minute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sng"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and</a:t>
            </a:r>
            <a:r>
              <a:rPr kumimoji="0" lang="fr-FR" sz="18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 HbA1c &lt; 7,5%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a:endParaRPr>
          </a:p>
        </p:txBody>
      </p:sp>
      <p:sp>
        <p:nvSpPr>
          <p:cNvPr id="2" name="Rectangle 1"/>
          <p:cNvSpPr/>
          <p:nvPr/>
        </p:nvSpPr>
        <p:spPr bwMode="auto">
          <a:xfrm>
            <a:off x="3188776" y="1713350"/>
            <a:ext cx="1152128" cy="128360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sng"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8" name="Rectangle 17"/>
          <p:cNvSpPr/>
          <p:nvPr/>
        </p:nvSpPr>
        <p:spPr bwMode="auto">
          <a:xfrm>
            <a:off x="6213112" y="1785358"/>
            <a:ext cx="1296144" cy="142761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sng"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ZoneTexte 5">
            <a:extLst>
              <a:ext uri="{FF2B5EF4-FFF2-40B4-BE49-F238E27FC236}">
                <a16:creationId xmlns="" xmlns:a16="http://schemas.microsoft.com/office/drawing/2014/main" id="{AAE80B98-7381-4751-B9B5-7717E5657DFB}"/>
              </a:ext>
            </a:extLst>
          </p:cNvPr>
          <p:cNvSpPr txBox="1"/>
          <p:nvPr/>
        </p:nvSpPr>
        <p:spPr>
          <a:xfrm>
            <a:off x="395536" y="4221088"/>
            <a:ext cx="1872208" cy="584775"/>
          </a:xfrm>
          <a:prstGeom prst="rect">
            <a:avLst/>
          </a:prstGeom>
          <a:noFill/>
        </p:spPr>
        <p:txBody>
          <a:bodyPr wrap="square" rtlCol="0">
            <a:spAutoFit/>
          </a:bodyPr>
          <a:lstStyle/>
          <a:p>
            <a:pPr algn="ctr"/>
            <a:r>
              <a:rPr lang="fr-FR" sz="1600"/>
              <a:t>S</a:t>
            </a:r>
            <a:r>
              <a:rPr lang="fr-FR" sz="1600" smtClean="0"/>
              <a:t>till </a:t>
            </a:r>
            <a:r>
              <a:rPr lang="fr-FR" sz="1600"/>
              <a:t>a CV and renal benefit</a:t>
            </a:r>
          </a:p>
        </p:txBody>
      </p:sp>
      <p:sp>
        <p:nvSpPr>
          <p:cNvPr id="7" name="ZoneTexte 6"/>
          <p:cNvSpPr txBox="1"/>
          <p:nvPr/>
        </p:nvSpPr>
        <p:spPr>
          <a:xfrm>
            <a:off x="467544" y="3068960"/>
            <a:ext cx="2135064" cy="338554"/>
          </a:xfrm>
          <a:prstGeom prst="rect">
            <a:avLst/>
          </a:prstGeom>
          <a:noFill/>
        </p:spPr>
        <p:txBody>
          <a:bodyPr wrap="square" rtlCol="0">
            <a:spAutoFit/>
          </a:bodyPr>
          <a:lstStyle/>
          <a:p>
            <a:r>
              <a:rPr lang="fr-FR" sz="1600" smtClean="0"/>
              <a:t>Metabolic response</a:t>
            </a:r>
            <a:endParaRPr lang="fr-FR" sz="1600"/>
          </a:p>
        </p:txBody>
      </p:sp>
      <p:sp>
        <p:nvSpPr>
          <p:cNvPr id="17" name="ZoneTexte 16"/>
          <p:cNvSpPr txBox="1"/>
          <p:nvPr/>
        </p:nvSpPr>
        <p:spPr>
          <a:xfrm>
            <a:off x="258009" y="3879610"/>
            <a:ext cx="2124423" cy="338554"/>
          </a:xfrm>
          <a:prstGeom prst="rect">
            <a:avLst/>
          </a:prstGeom>
          <a:noFill/>
        </p:spPr>
        <p:txBody>
          <a:bodyPr wrap="square" rtlCol="0">
            <a:spAutoFit/>
          </a:bodyPr>
          <a:lstStyle/>
          <a:p>
            <a:r>
              <a:rPr lang="fr-FR" sz="1600" smtClean="0"/>
              <a:t>CV/Renal outcomes </a:t>
            </a:r>
            <a:endParaRPr lang="fr-FR" sz="1600"/>
          </a:p>
        </p:txBody>
      </p:sp>
      <p:sp>
        <p:nvSpPr>
          <p:cNvPr id="8" name="Rectangle 7"/>
          <p:cNvSpPr/>
          <p:nvPr/>
        </p:nvSpPr>
        <p:spPr bwMode="auto">
          <a:xfrm>
            <a:off x="241300" y="3717032"/>
            <a:ext cx="2170460" cy="1224136"/>
          </a:xfrm>
          <a:prstGeom prst="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40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63030BBD-3828-4519-92D2-41BE92F4FEB9}"/>
              </a:ext>
            </a:extLst>
          </p:cNvPr>
          <p:cNvSpPr txBox="1"/>
          <p:nvPr/>
        </p:nvSpPr>
        <p:spPr>
          <a:xfrm>
            <a:off x="1115616" y="1196752"/>
            <a:ext cx="6768752" cy="44012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a:ln>
                  <a:noFill/>
                </a:ln>
                <a:solidFill>
                  <a:srgbClr val="000000"/>
                </a:solidFill>
                <a:effectLst/>
                <a:uLnTx/>
                <a:uFillTx/>
                <a:latin typeface="Arial" pitchFamily="34" charset="0"/>
                <a:ea typeface="+mn-ea"/>
                <a:cs typeface="Arial"/>
              </a:rPr>
              <a:t>SGLT2-inhibitors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1200" cap="none" spc="0" normalizeH="0" baseline="0" noProof="0">
              <a:ln>
                <a:noFill/>
              </a:ln>
              <a:solidFill>
                <a:srgbClr val="000000"/>
              </a:solidFill>
              <a:effectLst/>
              <a:uLnTx/>
              <a:uFillTx/>
              <a:latin typeface="Arial"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1200" cap="none" spc="0" normalizeH="0" baseline="0" noProof="0">
              <a:ln>
                <a:noFill/>
              </a:ln>
              <a:solidFill>
                <a:srgbClr val="000000"/>
              </a:solidFill>
              <a:effectLst/>
              <a:uLnTx/>
              <a:uFillTx/>
              <a:latin typeface="Arial"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4000" b="1" i="0" u="none" strike="noStrike" kern="1200" cap="none" spc="0" normalizeH="0" baseline="0" noProof="0" smtClean="0">
                <a:ln>
                  <a:noFill/>
                </a:ln>
                <a:solidFill>
                  <a:srgbClr val="0000FF"/>
                </a:solidFill>
                <a:effectLst>
                  <a:outerShdw blurRad="38100" dist="38100" dir="2700000" algn="tl">
                    <a:srgbClr val="000000">
                      <a:alpha val="43137"/>
                    </a:srgbClr>
                  </a:outerShdw>
                </a:effectLst>
                <a:uLnTx/>
                <a:uFillTx/>
                <a:latin typeface="Arial" pitchFamily="34" charset="0"/>
                <a:ea typeface="+mn-ea"/>
                <a:cs typeface="Arial"/>
              </a:rPr>
              <a:t>Efficacy </a:t>
            </a:r>
            <a:r>
              <a:rPr kumimoji="0" lang="fr-FR" sz="3600" b="0" i="1" u="none" strike="noStrike" kern="1200" cap="none" spc="0" normalizeH="0" baseline="0" noProof="0" smtClean="0">
                <a:ln>
                  <a:noFill/>
                </a:ln>
                <a:solidFill>
                  <a:srgbClr val="0000FF"/>
                </a:solidFill>
                <a:effectLst>
                  <a:outerShdw blurRad="38100" dist="38100" dir="2700000" algn="tl">
                    <a:srgbClr val="000000">
                      <a:alpha val="43137"/>
                    </a:srgbClr>
                  </a:outerShdw>
                </a:effectLst>
                <a:uLnTx/>
                <a:uFillTx/>
                <a:latin typeface="Arial" pitchFamily="34" charset="0"/>
                <a:ea typeface="+mn-ea"/>
                <a:cs typeface="Arial"/>
              </a:rPr>
              <a:t>(metabolic)</a:t>
            </a:r>
            <a:endParaRPr kumimoji="0" lang="fr-FR" sz="3600" b="0"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40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ea typeface="+mn-ea"/>
              <a:cs typeface="Arial"/>
            </a:endParaRPr>
          </a:p>
          <a:p>
            <a:pPr algn="ctr" eaLnBrk="0" hangingPunct="0">
              <a:defRPr/>
            </a:pPr>
            <a:r>
              <a:rPr lang="fr-FR" sz="2000" b="0" i="1">
                <a:solidFill>
                  <a:srgbClr val="000000"/>
                </a:solidFill>
                <a:effectLst>
                  <a:outerShdw blurRad="38100" dist="38100" dir="2700000" algn="tl">
                    <a:srgbClr val="000000">
                      <a:alpha val="43137"/>
                    </a:srgbClr>
                  </a:outerShdw>
                </a:effectLst>
                <a:latin typeface="Arial" pitchFamily="34" charset="0"/>
                <a:cs typeface="Arial"/>
              </a:rPr>
              <a:t>(in patients </a:t>
            </a:r>
            <a:r>
              <a:rPr lang="fr-FR" sz="2000" b="0" i="1">
                <a:solidFill>
                  <a:srgbClr val="000000"/>
                </a:solidFill>
                <a:effectLst>
                  <a:outerShdw blurRad="38100" dist="38100" dir="2700000" algn="tl">
                    <a:srgbClr val="000000">
                      <a:alpha val="43137"/>
                    </a:srgbClr>
                  </a:outerShdw>
                </a:effectLst>
                <a:latin typeface="Arial"/>
                <a:cs typeface="Arial"/>
              </a:rPr>
              <a:t>with e-GFR &gt; 60 mL/minute)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1200" cap="none" spc="0" normalizeH="0" baseline="0" noProof="0">
              <a:ln>
                <a:noFill/>
              </a:ln>
              <a:solidFill>
                <a:srgbClr val="000000"/>
              </a:solidFill>
              <a:effectLst/>
              <a:uLnTx/>
              <a:uFillTx/>
              <a:latin typeface="Arial" pitchFamily="34" charset="0"/>
              <a:ea typeface="+mn-ea"/>
              <a:cs typeface="Arial"/>
            </a:endParaRPr>
          </a:p>
        </p:txBody>
      </p:sp>
    </p:spTree>
    <p:extLst>
      <p:ext uri="{BB962C8B-B14F-4D97-AF65-F5344CB8AC3E}">
        <p14:creationId xmlns:p14="http://schemas.microsoft.com/office/powerpoint/2010/main" val="1018960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07509" y="86826"/>
            <a:ext cx="8928987"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a:ea typeface="+mn-ea"/>
                <a:cs typeface="Arial"/>
              </a:rPr>
              <a:t>SGLT2-inhibitors </a:t>
            </a:r>
            <a:r>
              <a:rPr kumimoji="0" lang="en-GB"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(Dapagliflozin): </a:t>
            </a:r>
            <a:r>
              <a:rPr kumimoji="0" lang="en-GB"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a good blood glucose lowering efficacy </a:t>
            </a:r>
            <a:r>
              <a:rPr kumimoji="0" lang="en-GB" sz="2400" b="0"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at all stages of treatment intensification</a:t>
            </a:r>
            <a:endParaRPr kumimoji="0" lang="fr-FR" sz="2800" b="0"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endParaRPr>
          </a:p>
        </p:txBody>
      </p:sp>
      <p:sp>
        <p:nvSpPr>
          <p:cNvPr id="9" name="Line 12"/>
          <p:cNvSpPr>
            <a:spLocks noChangeShapeType="1"/>
          </p:cNvSpPr>
          <p:nvPr/>
        </p:nvSpPr>
        <p:spPr bwMode="auto">
          <a:xfrm>
            <a:off x="238447" y="980728"/>
            <a:ext cx="8582025" cy="1587"/>
          </a:xfrm>
          <a:prstGeom prst="line">
            <a:avLst/>
          </a:prstGeom>
          <a:noFill/>
          <a:ln w="57150" cmpd="thinThick">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ZoneTexte 3"/>
          <p:cNvSpPr txBox="1"/>
          <p:nvPr/>
        </p:nvSpPr>
        <p:spPr>
          <a:xfrm>
            <a:off x="4932040" y="6462301"/>
            <a:ext cx="4104454" cy="381686"/>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1 - Diabetes Care 33:2217–2224, 2010     2 -  Lancet 2010; 375: 2223–33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3 - Diabetes Care 2015;38:365–372          </a:t>
            </a:r>
            <a:r>
              <a:rPr kumimoji="0" lang="fr-FR" sz="8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4 - Ann Intern Med. 2012;156:405-415</a:t>
            </a:r>
            <a:r>
              <a:rPr kumimoji="0" lang="fr-FR" sz="800" b="1" i="0" u="none" strike="noStrike" kern="1200" cap="none" spc="0" normalizeH="0" baseline="0" noProof="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1"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1"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ZoneTexte 5"/>
          <p:cNvSpPr txBox="1"/>
          <p:nvPr/>
        </p:nvSpPr>
        <p:spPr>
          <a:xfrm>
            <a:off x="400605" y="3450041"/>
            <a:ext cx="2663558" cy="677108"/>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FF"/>
                </a:solidFill>
                <a:effectLst/>
                <a:uLnTx/>
                <a:uFillTx/>
                <a:latin typeface="Arial" charset="0"/>
                <a:ea typeface="+mn-ea"/>
                <a:cs typeface="Arial" charset="0"/>
              </a:rPr>
              <a:t>Monothérapy: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Dapagliflozine vs Placebo</a:t>
            </a:r>
            <a:r>
              <a:rPr kumimoji="0" lang="fr-FR" sz="1200" b="1" i="0" u="none" strike="noStrike" kern="1200" cap="none" spc="0" normalizeH="0" baseline="30000" noProof="0">
                <a:ln>
                  <a:noFill/>
                </a:ln>
                <a:solidFill>
                  <a:srgbClr val="000000"/>
                </a:solidFill>
                <a:effectLst/>
                <a:uLnTx/>
                <a:uFillTx/>
                <a:latin typeface="Arial" charset="0"/>
                <a:ea typeface="+mn-ea"/>
                <a:cs typeface="Arial" charset="0"/>
              </a:rPr>
              <a:t>1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n=485 </a:t>
            </a:r>
            <a:r>
              <a:rPr kumimoji="0" lang="fr-FR" sz="1400" b="1" i="0" u="none" strike="noStrike" kern="1200" cap="none" spc="0" normalizeH="0" baseline="0" noProof="0">
                <a:ln>
                  <a:noFill/>
                </a:ln>
                <a:solidFill>
                  <a:srgbClr val="0000FF"/>
                </a:solidFill>
                <a:effectLst/>
                <a:uLnTx/>
                <a:uFillTx/>
                <a:latin typeface="Arial" charset="0"/>
                <a:ea typeface="+mn-ea"/>
                <a:cs typeface="Arial" charset="0"/>
              </a:rPr>
              <a:t>-0,66% </a:t>
            </a:r>
            <a:r>
              <a:rPr kumimoji="0" lang="fr-FR" sz="1100" b="0" i="1" u="none" strike="noStrike" kern="1200" cap="none" spc="0" normalizeH="0" baseline="0" noProof="0">
                <a:ln>
                  <a:noFill/>
                </a:ln>
                <a:solidFill>
                  <a:srgbClr val="0000FF"/>
                </a:solidFill>
                <a:effectLst/>
                <a:uLnTx/>
                <a:uFillTx/>
                <a:latin typeface="Arial" charset="0"/>
                <a:ea typeface="+mn-ea"/>
                <a:cs typeface="Arial" charset="0"/>
              </a:rPr>
              <a:t>for Dapa 10mg (baseline 8%)</a:t>
            </a:r>
          </a:p>
        </p:txBody>
      </p:sp>
      <p:sp>
        <p:nvSpPr>
          <p:cNvPr id="12" name="ZoneTexte 11"/>
          <p:cNvSpPr txBox="1"/>
          <p:nvPr/>
        </p:nvSpPr>
        <p:spPr>
          <a:xfrm>
            <a:off x="395536" y="5949280"/>
            <a:ext cx="2833362" cy="67710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FF"/>
                </a:solidFill>
                <a:effectLst/>
                <a:uLnTx/>
                <a:uFillTx/>
                <a:latin typeface="Arial" charset="0"/>
                <a:ea typeface="+mn-ea"/>
                <a:cs typeface="Arial" charset="0"/>
              </a:rPr>
              <a:t>Dual therapy</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a:t>
            </a:r>
            <a:r>
              <a:rPr kumimoji="0" lang="fr-FR" sz="1200" b="0" i="1" u="none" strike="noStrike" kern="1200" cap="none" spc="0" normalizeH="0" baseline="0" noProof="0">
                <a:ln>
                  <a:noFill/>
                </a:ln>
                <a:solidFill>
                  <a:srgbClr val="000000"/>
                </a:solidFill>
                <a:effectLst/>
                <a:uLnTx/>
                <a:uFillTx/>
                <a:latin typeface="Arial" charset="0"/>
                <a:ea typeface="+mn-ea"/>
                <a:cs typeface="Arial" charset="0"/>
              </a:rPr>
              <a:t>as add-on to metformin: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Dapagliflozin vs Placebo</a:t>
            </a:r>
            <a:r>
              <a:rPr kumimoji="0" lang="fr-FR" sz="1200" b="1" i="0" u="none" strike="noStrike" kern="1200" cap="none" spc="0" normalizeH="0" baseline="30000" noProof="0">
                <a:ln>
                  <a:noFill/>
                </a:ln>
                <a:solidFill>
                  <a:srgbClr val="000000"/>
                </a:solidFill>
                <a:effectLst/>
                <a:uLnTx/>
                <a:uFillTx/>
                <a:latin typeface="Arial" charset="0"/>
                <a:ea typeface="+mn-ea"/>
                <a:cs typeface="Arial" charset="0"/>
              </a:rPr>
              <a:t>2</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n=546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FF"/>
                </a:solidFill>
                <a:effectLst/>
                <a:uLnTx/>
                <a:uFillTx/>
                <a:latin typeface="Arial" charset="0"/>
                <a:ea typeface="+mn-ea"/>
                <a:cs typeface="Arial" charset="0"/>
              </a:rPr>
              <a:t>- 0,54%</a:t>
            </a:r>
            <a:r>
              <a:rPr kumimoji="0" lang="fr-FR" sz="1100" b="0" i="1" u="none" strike="noStrike" kern="1200" cap="none" spc="0" normalizeH="0" baseline="0" noProof="0">
                <a:ln>
                  <a:noFill/>
                </a:ln>
                <a:solidFill>
                  <a:srgbClr val="0000FF"/>
                </a:solidFill>
                <a:effectLst/>
                <a:uLnTx/>
                <a:uFillTx/>
                <a:latin typeface="Arial" charset="0"/>
                <a:ea typeface="+mn-ea"/>
                <a:cs typeface="Arial" charset="0"/>
              </a:rPr>
              <a:t> for Dapa 10mg (baseline 8%)</a:t>
            </a:r>
            <a:endParaRPr kumimoji="0" lang="fr-FR" sz="1400" b="1" i="0" u="none" strike="noStrike" kern="1200" cap="none" spc="0" normalizeH="0" baseline="0" noProof="0">
              <a:ln>
                <a:noFill/>
              </a:ln>
              <a:solidFill>
                <a:srgbClr val="0000FF"/>
              </a:solidFill>
              <a:effectLst/>
              <a:uLnTx/>
              <a:uFillTx/>
              <a:latin typeface="Arial" charset="0"/>
              <a:ea typeface="+mn-ea"/>
              <a:cs typeface="Arial" charset="0"/>
            </a:endParaRPr>
          </a:p>
        </p:txBody>
      </p:sp>
      <p:sp>
        <p:nvSpPr>
          <p:cNvPr id="13" name="ZoneTexte 12"/>
          <p:cNvSpPr txBox="1"/>
          <p:nvPr/>
        </p:nvSpPr>
        <p:spPr>
          <a:xfrm>
            <a:off x="5073805" y="2914105"/>
            <a:ext cx="3744417" cy="86177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FF"/>
                </a:solidFill>
                <a:effectLst/>
                <a:uLnTx/>
                <a:uFillTx/>
                <a:latin typeface="Arial" charset="0"/>
                <a:ea typeface="+mn-ea"/>
                <a:cs typeface="Arial" charset="0"/>
              </a:rPr>
              <a:t>Triple oral therapy</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a:ln>
                  <a:noFill/>
                </a:ln>
                <a:solidFill>
                  <a:srgbClr val="000000"/>
                </a:solidFill>
                <a:effectLst/>
                <a:uLnTx/>
                <a:uFillTx/>
                <a:latin typeface="Arial" charset="0"/>
                <a:ea typeface="+mn-ea"/>
                <a:cs typeface="Arial" charset="0"/>
              </a:rPr>
              <a:t>as add-on to metformin + sulfonylureas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Dapagliflozin vs Placebo</a:t>
            </a:r>
            <a:r>
              <a:rPr kumimoji="0" lang="fr-FR" sz="1200" b="1" i="0" u="none" strike="noStrike" kern="1200" cap="none" spc="0" normalizeH="0" baseline="30000" noProof="0">
                <a:ln>
                  <a:noFill/>
                </a:ln>
                <a:solidFill>
                  <a:srgbClr val="000000"/>
                </a:solidFill>
                <a:effectLst/>
                <a:uLnTx/>
                <a:uFillTx/>
                <a:latin typeface="Arial" charset="0"/>
                <a:ea typeface="+mn-ea"/>
                <a:cs typeface="Arial" charset="0"/>
              </a:rPr>
              <a:t>3</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n=216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FF"/>
                </a:solidFill>
                <a:effectLst/>
                <a:uLnTx/>
                <a:uFillTx/>
                <a:latin typeface="Arial" charset="0"/>
                <a:ea typeface="+mn-ea"/>
                <a:cs typeface="Arial" charset="0"/>
              </a:rPr>
              <a:t>-0,69% </a:t>
            </a:r>
            <a:r>
              <a:rPr kumimoji="0" lang="fr-FR" sz="1100" b="0" i="1" u="none" strike="noStrike" kern="1200" cap="none" spc="0" normalizeH="0" baseline="0" noProof="0">
                <a:ln>
                  <a:noFill/>
                </a:ln>
                <a:solidFill>
                  <a:srgbClr val="0000FF"/>
                </a:solidFill>
                <a:effectLst/>
                <a:uLnTx/>
                <a:uFillTx/>
                <a:latin typeface="Arial" charset="0"/>
                <a:ea typeface="+mn-ea"/>
                <a:cs typeface="Arial" charset="0"/>
              </a:rPr>
              <a:t>for Dapa 10mg (baseline 8,1%)</a:t>
            </a:r>
            <a:endParaRPr kumimoji="0" lang="fr-FR" sz="1400" b="1" i="0" u="none" strike="noStrike" kern="1200" cap="none" spc="0" normalizeH="0" baseline="0" noProof="0">
              <a:ln>
                <a:noFill/>
              </a:ln>
              <a:solidFill>
                <a:srgbClr val="0000FF"/>
              </a:solidFill>
              <a:effectLst/>
              <a:uLnTx/>
              <a:uFillTx/>
              <a:latin typeface="Arial" charset="0"/>
              <a:ea typeface="+mn-ea"/>
              <a:cs typeface="Arial" charset="0"/>
            </a:endParaRPr>
          </a:p>
        </p:txBody>
      </p:sp>
      <p:pic>
        <p:nvPicPr>
          <p:cNvPr id="3" name="Image 2">
            <a:extLst>
              <a:ext uri="{FF2B5EF4-FFF2-40B4-BE49-F238E27FC236}">
                <a16:creationId xmlns="" xmlns:a16="http://schemas.microsoft.com/office/drawing/2014/main" id="{D0E04D86-1752-433E-89E5-21E584F1C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70245"/>
            <a:ext cx="2765065" cy="2213302"/>
          </a:xfrm>
          <a:prstGeom prst="rect">
            <a:avLst/>
          </a:prstGeom>
          <a:ln>
            <a:solidFill>
              <a:schemeClr val="tx1"/>
            </a:solidFill>
          </a:ln>
        </p:spPr>
      </p:pic>
      <p:pic>
        <p:nvPicPr>
          <p:cNvPr id="7" name="Image 6">
            <a:extLst>
              <a:ext uri="{FF2B5EF4-FFF2-40B4-BE49-F238E27FC236}">
                <a16:creationId xmlns="" xmlns:a16="http://schemas.microsoft.com/office/drawing/2014/main" id="{6810F106-C414-4051-8F30-5B925364B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29" y="4298034"/>
            <a:ext cx="2765064" cy="1575790"/>
          </a:xfrm>
          <a:prstGeom prst="rect">
            <a:avLst/>
          </a:prstGeom>
          <a:ln>
            <a:solidFill>
              <a:schemeClr val="tx1"/>
            </a:solidFill>
          </a:ln>
        </p:spPr>
      </p:pic>
      <p:pic>
        <p:nvPicPr>
          <p:cNvPr id="11" name="Image 10">
            <a:extLst>
              <a:ext uri="{FF2B5EF4-FFF2-40B4-BE49-F238E27FC236}">
                <a16:creationId xmlns="" xmlns:a16="http://schemas.microsoft.com/office/drawing/2014/main" id="{D646737F-1372-4EAA-9B2B-DD70489F42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236737"/>
            <a:ext cx="3283272" cy="1604625"/>
          </a:xfrm>
          <a:prstGeom prst="rect">
            <a:avLst/>
          </a:prstGeom>
          <a:ln>
            <a:solidFill>
              <a:schemeClr val="tx1"/>
            </a:solidFill>
          </a:ln>
        </p:spPr>
      </p:pic>
      <p:pic>
        <p:nvPicPr>
          <p:cNvPr id="21" name="Image 20">
            <a:extLst>
              <a:ext uri="{FF2B5EF4-FFF2-40B4-BE49-F238E27FC236}">
                <a16:creationId xmlns="" xmlns:a16="http://schemas.microsoft.com/office/drawing/2014/main" id="{8F1CD073-9E50-469C-BCCC-711B0AFC3E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3898388"/>
            <a:ext cx="2515929" cy="1772745"/>
          </a:xfrm>
          <a:prstGeom prst="rect">
            <a:avLst/>
          </a:prstGeom>
          <a:ln>
            <a:solidFill>
              <a:schemeClr val="tx1"/>
            </a:solidFill>
          </a:ln>
        </p:spPr>
      </p:pic>
      <p:cxnSp>
        <p:nvCxnSpPr>
          <p:cNvPr id="25" name="Connecteur droit avec flèche 24"/>
          <p:cNvCxnSpPr/>
          <p:nvPr/>
        </p:nvCxnSpPr>
        <p:spPr>
          <a:xfrm>
            <a:off x="3249985" y="1988840"/>
            <a:ext cx="0" cy="721241"/>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275856" y="4797897"/>
            <a:ext cx="0" cy="576064"/>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8460432" y="1844824"/>
            <a:ext cx="0" cy="576064"/>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150906" y="5393378"/>
            <a:ext cx="2833361" cy="86177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FF"/>
                </a:solidFill>
                <a:effectLst/>
                <a:uLnTx/>
                <a:uFillTx/>
                <a:latin typeface="Arial" charset="0"/>
                <a:ea typeface="+mn-ea"/>
                <a:cs typeface="Arial" charset="0"/>
              </a:rPr>
              <a:t>Combined with insulin: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Dapagliflozin vs Placebo</a:t>
            </a:r>
            <a:r>
              <a:rPr kumimoji="0" lang="fr-FR" sz="1200" b="1" i="0" u="none" strike="noStrike" kern="1200" cap="none" spc="0" normalizeH="0" baseline="30000" noProof="0">
                <a:ln>
                  <a:noFill/>
                </a:ln>
                <a:solidFill>
                  <a:srgbClr val="000000"/>
                </a:solidFill>
                <a:effectLst/>
                <a:uLnTx/>
                <a:uFillTx/>
                <a:latin typeface="Arial" charset="0"/>
                <a:ea typeface="+mn-ea"/>
                <a:cs typeface="Arial" charset="0"/>
              </a:rPr>
              <a:t>4</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rial" charset="0"/>
                <a:ea typeface="+mn-ea"/>
                <a:cs typeface="Arial" charset="0"/>
              </a:rPr>
              <a:t>(+ insulin high doses)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n=607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FF"/>
                </a:solidFill>
                <a:effectLst/>
                <a:uLnTx/>
                <a:uFillTx/>
                <a:latin typeface="Arial" charset="0"/>
                <a:ea typeface="+mn-ea"/>
                <a:cs typeface="Arial" charset="0"/>
              </a:rPr>
              <a:t>-0,57%</a:t>
            </a:r>
            <a:r>
              <a:rPr kumimoji="0" lang="fr-FR" sz="1100" b="0" i="1" u="none" strike="noStrike" kern="1200" cap="none" spc="0" normalizeH="0" baseline="0" noProof="0">
                <a:ln>
                  <a:noFill/>
                </a:ln>
                <a:solidFill>
                  <a:srgbClr val="0000FF"/>
                </a:solidFill>
                <a:effectLst/>
                <a:uLnTx/>
                <a:uFillTx/>
                <a:latin typeface="Arial" charset="0"/>
                <a:ea typeface="+mn-ea"/>
                <a:cs typeface="Arial" charset="0"/>
              </a:rPr>
              <a:t> for Dapa 10mg (baseline 8,5%)</a:t>
            </a:r>
            <a:endParaRPr kumimoji="0" lang="fr-FR" sz="1400" b="1" i="0" u="none" strike="noStrike" kern="1200" cap="none" spc="0" normalizeH="0" baseline="0" noProof="0">
              <a:ln>
                <a:noFill/>
              </a:ln>
              <a:solidFill>
                <a:srgbClr val="0000FF"/>
              </a:solidFill>
              <a:effectLst/>
              <a:uLnTx/>
              <a:uFillTx/>
              <a:latin typeface="Arial" charset="0"/>
              <a:ea typeface="+mn-ea"/>
              <a:cs typeface="Arial" charset="0"/>
            </a:endParaRPr>
          </a:p>
        </p:txBody>
      </p:sp>
      <p:cxnSp>
        <p:nvCxnSpPr>
          <p:cNvPr id="22" name="Connecteur droit avec flèche 21"/>
          <p:cNvCxnSpPr>
            <a:cxnSpLocks/>
          </p:cNvCxnSpPr>
          <p:nvPr/>
        </p:nvCxnSpPr>
        <p:spPr>
          <a:xfrm>
            <a:off x="8676456" y="4570082"/>
            <a:ext cx="0" cy="659118"/>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92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428580" y="188640"/>
            <a:ext cx="6624731" cy="153888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a:ea typeface="+mn-ea"/>
                <a:cs typeface="Arial"/>
              </a:rPr>
              <a:t>SGLT2-inhibitors </a:t>
            </a:r>
            <a:r>
              <a:rPr kumimoji="0" lang="en-GB"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(Dapagliflozin)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a good blood glucose lowering efficacy</a:t>
            </a:r>
            <a:r>
              <a:rPr kumimoji="0" lang="fr-FR" sz="2800" b="0"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 </a:t>
            </a:r>
            <a:r>
              <a:rPr kumimoji="0" lang="fr-FR" sz="28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with no or very few hypoglycaemia</a:t>
            </a:r>
            <a:endParaRPr kumimoji="0" lang="en-GB" sz="2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endParaRPr>
          </a:p>
        </p:txBody>
      </p:sp>
      <p:sp>
        <p:nvSpPr>
          <p:cNvPr id="9" name="Line 12"/>
          <p:cNvSpPr>
            <a:spLocks noChangeShapeType="1"/>
          </p:cNvSpPr>
          <p:nvPr/>
        </p:nvSpPr>
        <p:spPr bwMode="auto">
          <a:xfrm>
            <a:off x="280987" y="1916832"/>
            <a:ext cx="8582025" cy="1587"/>
          </a:xfrm>
          <a:prstGeom prst="line">
            <a:avLst/>
          </a:prstGeom>
          <a:noFill/>
          <a:ln w="57150" cmpd="thinThick">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Rectangle 9">
            <a:extLst>
              <a:ext uri="{FF2B5EF4-FFF2-40B4-BE49-F238E27FC236}">
                <a16:creationId xmlns="" xmlns:a16="http://schemas.microsoft.com/office/drawing/2014/main" id="{620E6157-E809-4653-8476-8BCF607A7A23}"/>
              </a:ext>
            </a:extLst>
          </p:cNvPr>
          <p:cNvSpPr/>
          <p:nvPr/>
        </p:nvSpPr>
        <p:spPr>
          <a:xfrm>
            <a:off x="3275349" y="6392361"/>
            <a:ext cx="5834970" cy="276999"/>
          </a:xfrm>
          <a:prstGeom prst="rect">
            <a:avLst/>
          </a:prstGeom>
        </p:spPr>
        <p:txBody>
          <a:bodyPr wrap="square">
            <a:spAutoFit/>
          </a:bodyPr>
          <a:lstStyle/>
          <a:p>
            <a:pPr marL="0" marR="0" lvl="0" indent="0" algn="l" defTabSz="685766" rtl="0" eaLnBrk="1" fontAlgn="base" latinLnBrk="0" hangingPunct="1">
              <a:lnSpc>
                <a:spcPct val="100000"/>
              </a:lnSpc>
              <a:spcBef>
                <a:spcPct val="0"/>
              </a:spcBef>
              <a:spcAft>
                <a:spcPts val="0"/>
              </a:spcAft>
              <a:buClr>
                <a:srgbClr val="830051"/>
              </a:buClr>
              <a:buSzTx/>
              <a:buFontTx/>
              <a:buNone/>
              <a:tabLst/>
              <a:defRPr/>
            </a:pPr>
            <a:r>
              <a:rPr kumimoji="0" lang="en-GB" altLang="en-US" sz="600" b="0" i="0" u="none" strike="noStrike" kern="0" cap="none" spc="0" normalizeH="0" baseline="0" noProof="0">
                <a:ln>
                  <a:noFill/>
                </a:ln>
                <a:solidFill>
                  <a:srgbClr val="000000"/>
                </a:solidFill>
                <a:effectLst/>
                <a:uLnTx/>
                <a:uFillTx/>
                <a:latin typeface="Arial" pitchFamily="34" charset="0"/>
                <a:ea typeface="+mn-ea"/>
                <a:cs typeface="Arial" pitchFamily="34" charset="0"/>
              </a:rPr>
              <a:t>1. Dapagliflozin. Summary of product characteristics, 2014; 2. </a:t>
            </a:r>
            <a:r>
              <a:rPr kumimoji="0" lang="en-US" altLang="en-US" sz="600" b="0" i="0" u="none" strike="noStrike" kern="0" cap="none" spc="0" normalizeH="0" baseline="0" noProof="0">
                <a:ln>
                  <a:noFill/>
                </a:ln>
                <a:solidFill>
                  <a:srgbClr val="000000"/>
                </a:solidFill>
                <a:effectLst/>
                <a:uLnTx/>
                <a:uFillTx/>
                <a:latin typeface="Arial" pitchFamily="34" charset="0"/>
                <a:ea typeface="+mn-ea"/>
                <a:cs typeface="Arial" pitchFamily="34" charset="0"/>
              </a:rPr>
              <a:t>EMDAC Background document. Available at: http://www.fda.gov/downloads/advisorycommittees/</a:t>
            </a:r>
            <a:br>
              <a:rPr kumimoji="0" lang="en-US" altLang="en-US" sz="600" b="0" i="0" u="none" strike="noStrike" kern="0" cap="none" spc="0" normalizeH="0" baseline="0" noProof="0">
                <a:ln>
                  <a:noFill/>
                </a:ln>
                <a:solidFill>
                  <a:srgbClr val="000000"/>
                </a:solidFill>
                <a:effectLst/>
                <a:uLnTx/>
                <a:uFillTx/>
                <a:latin typeface="Arial" pitchFamily="34" charset="0"/>
                <a:ea typeface="+mn-ea"/>
                <a:cs typeface="Arial" pitchFamily="34" charset="0"/>
              </a:rPr>
            </a:br>
            <a:r>
              <a:rPr kumimoji="0" lang="en-US" altLang="en-US" sz="600" b="0" i="0" u="none" strike="noStrike" kern="0" cap="none" spc="0" normalizeH="0" baseline="0" noProof="0">
                <a:ln>
                  <a:noFill/>
                </a:ln>
                <a:solidFill>
                  <a:srgbClr val="000000"/>
                </a:solidFill>
                <a:effectLst/>
                <a:uLnTx/>
                <a:uFillTx/>
                <a:latin typeface="Arial" pitchFamily="34" charset="0"/>
                <a:ea typeface="+mn-ea"/>
                <a:cs typeface="Arial" pitchFamily="34" charset="0"/>
              </a:rPr>
              <a:t>committeesmeetingmaterials/drugs/endocrinologicandmetabolicdrugsadvisorycommittee/ucm378079.pdf. Last accessed September 2014. </a:t>
            </a:r>
            <a:endParaRPr kumimoji="0" lang="en-US" altLang="en-US" sz="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6" name="Image 15">
            <a:extLst>
              <a:ext uri="{FF2B5EF4-FFF2-40B4-BE49-F238E27FC236}">
                <a16:creationId xmlns="" xmlns:a16="http://schemas.microsoft.com/office/drawing/2014/main" id="{A54C699F-0492-40C1-AF99-393A3BCE0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171211"/>
            <a:ext cx="8112354" cy="3525218"/>
          </a:xfrm>
          <a:prstGeom prst="rect">
            <a:avLst/>
          </a:prstGeom>
          <a:ln>
            <a:solidFill>
              <a:schemeClr val="tx1"/>
            </a:solidFill>
          </a:ln>
        </p:spPr>
      </p:pic>
      <p:sp>
        <p:nvSpPr>
          <p:cNvPr id="17" name="Rectangle 16">
            <a:extLst>
              <a:ext uri="{FF2B5EF4-FFF2-40B4-BE49-F238E27FC236}">
                <a16:creationId xmlns="" xmlns:a16="http://schemas.microsoft.com/office/drawing/2014/main" id="{96CED4B4-887A-4751-861C-C98C23DAC79F}"/>
              </a:ext>
            </a:extLst>
          </p:cNvPr>
          <p:cNvSpPr/>
          <p:nvPr/>
        </p:nvSpPr>
        <p:spPr>
          <a:xfrm>
            <a:off x="2051720" y="3140968"/>
            <a:ext cx="4464496" cy="954107"/>
          </a:xfrm>
          <a:prstGeom prst="rect">
            <a:avLst/>
          </a:prstGeom>
          <a:solidFill>
            <a:schemeClr val="accent5">
              <a:lumMod val="20000"/>
              <a:lumOff val="80000"/>
            </a:schemeClr>
          </a:solidFill>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a:ln>
                  <a:noFill/>
                </a:ln>
                <a:solidFill>
                  <a:srgbClr val="000000"/>
                </a:solidFill>
                <a:effectLst/>
                <a:uLnTx/>
                <a:uFillTx/>
                <a:latin typeface="Arial" pitchFamily="34" charset="0"/>
                <a:ea typeface="+mn-ea"/>
                <a:cs typeface="Arial"/>
              </a:rPr>
              <a:t>The frequency of hypoglycaemia was </a:t>
            </a:r>
            <a:r>
              <a:rPr kumimoji="0" lang="en-GB" sz="14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similar with dapagliflozin 10 mg versus placebo </a:t>
            </a:r>
            <a:r>
              <a:rPr kumimoji="0" lang="en-GB" sz="1400" b="0" i="1" u="none" strike="noStrike" kern="1200" cap="none" spc="0" normalizeH="0" baseline="0" noProof="0">
                <a:ln>
                  <a:noFill/>
                </a:ln>
                <a:solidFill>
                  <a:srgbClr val="000000"/>
                </a:solidFill>
                <a:effectLst/>
                <a:uLnTx/>
                <a:uFillTx/>
                <a:latin typeface="Arial" pitchFamily="34" charset="0"/>
                <a:ea typeface="+mn-ea"/>
                <a:cs typeface="Arial"/>
              </a:rPr>
              <a:t>(including up to 102 weeks of treatment), </a:t>
            </a:r>
            <a:r>
              <a:rPr kumimoji="0" lang="en-GB" sz="14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with the exception of studies with add-on to SU and add-on to insulin therapies</a:t>
            </a:r>
            <a:r>
              <a:rPr kumimoji="0" lang="en-GB" sz="1400" b="0" i="1"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1</a:t>
            </a:r>
            <a:endParaRPr kumimoji="0" lang="en-GB" sz="1400" b="0" i="1"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endParaRPr>
          </a:p>
        </p:txBody>
      </p:sp>
      <p:sp>
        <p:nvSpPr>
          <p:cNvPr id="18" name="Rectangle 17">
            <a:extLst>
              <a:ext uri="{FF2B5EF4-FFF2-40B4-BE49-F238E27FC236}">
                <a16:creationId xmlns="" xmlns:a16="http://schemas.microsoft.com/office/drawing/2014/main" id="{C3D3D00C-6A0A-4616-8EE3-1FE597412253}"/>
              </a:ext>
            </a:extLst>
          </p:cNvPr>
          <p:cNvSpPr/>
          <p:nvPr/>
        </p:nvSpPr>
        <p:spPr>
          <a:xfrm>
            <a:off x="1691680" y="4437112"/>
            <a:ext cx="403244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FFFFCC"/>
              </a:solidFill>
              <a:effectLst/>
              <a:uLnTx/>
              <a:uFillTx/>
              <a:latin typeface="Arial"/>
              <a:ea typeface="+mn-ea"/>
              <a:cs typeface="Arial"/>
            </a:endParaRPr>
          </a:p>
        </p:txBody>
      </p:sp>
    </p:spTree>
    <p:extLst>
      <p:ext uri="{BB962C8B-B14F-4D97-AF65-F5344CB8AC3E}">
        <p14:creationId xmlns:p14="http://schemas.microsoft.com/office/powerpoint/2010/main" val="327757600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32040" y="6462301"/>
            <a:ext cx="4104454" cy="381686"/>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1 - Diabetes Care 33:2217–2224, 2010     2 -  Lancet 2010; 375: 2223–33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3 - Diabetes Care 2015;38:365–372          </a:t>
            </a:r>
            <a:r>
              <a:rPr kumimoji="0" lang="fr-FR" sz="8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4 - Ann Intern Med. 2012;156:405-415</a:t>
            </a:r>
            <a:r>
              <a:rPr kumimoji="0" lang="fr-FR" sz="800" b="1" i="0" u="none" strike="noStrike" kern="1200" cap="none" spc="0" normalizeH="0" baseline="0" noProof="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1"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1"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ZoneTexte 5"/>
          <p:cNvSpPr txBox="1"/>
          <p:nvPr/>
        </p:nvSpPr>
        <p:spPr>
          <a:xfrm>
            <a:off x="328597" y="3469021"/>
            <a:ext cx="2731231" cy="707886"/>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FF"/>
                </a:solidFill>
                <a:effectLst/>
                <a:uLnTx/>
                <a:uFillTx/>
                <a:latin typeface="Arial" charset="0"/>
                <a:ea typeface="+mn-ea"/>
                <a:cs typeface="Arial" charset="0"/>
              </a:rPr>
              <a:t>Monothérapy: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Dapagliflozine vs Placebo</a:t>
            </a:r>
            <a:r>
              <a:rPr kumimoji="0" lang="fr-FR" sz="1200" b="1" i="0" u="none" strike="noStrike" kern="1200" cap="none" spc="0" normalizeH="0" baseline="30000" noProof="0">
                <a:ln>
                  <a:noFill/>
                </a:ln>
                <a:solidFill>
                  <a:srgbClr val="000000"/>
                </a:solidFill>
                <a:effectLst/>
                <a:uLnTx/>
                <a:uFillTx/>
                <a:latin typeface="Arial" charset="0"/>
                <a:ea typeface="+mn-ea"/>
                <a:cs typeface="Arial" charset="0"/>
              </a:rPr>
              <a:t>1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n=485 </a:t>
            </a:r>
            <a:r>
              <a:rPr kumimoji="0" lang="fr-FR" sz="1400" b="1" i="0" u="none" strike="noStrike" kern="1200" cap="none" spc="0" normalizeH="0" baseline="0" noProof="0">
                <a:ln>
                  <a:noFill/>
                </a:ln>
                <a:solidFill>
                  <a:srgbClr val="0000FF"/>
                </a:solidFill>
                <a:effectLst/>
                <a:uLnTx/>
                <a:uFillTx/>
                <a:latin typeface="Arial" charset="0"/>
                <a:ea typeface="+mn-ea"/>
                <a:cs typeface="Arial" charset="0"/>
              </a:rPr>
              <a:t>    -1 kg </a:t>
            </a:r>
            <a:r>
              <a:rPr kumimoji="0" lang="fr-FR" sz="1100" b="0" i="1" u="none" strike="noStrike" kern="1200" cap="none" spc="0" normalizeH="0" baseline="0" noProof="0">
                <a:ln>
                  <a:noFill/>
                </a:ln>
                <a:solidFill>
                  <a:srgbClr val="0000FF"/>
                </a:solidFill>
                <a:effectLst/>
                <a:uLnTx/>
                <a:uFillTx/>
                <a:latin typeface="Arial" charset="0"/>
                <a:ea typeface="+mn-ea"/>
                <a:cs typeface="Arial" charset="0"/>
              </a:rPr>
              <a:t>for Dapa 10mg (Pbo substracted)</a:t>
            </a:r>
          </a:p>
        </p:txBody>
      </p:sp>
      <p:sp>
        <p:nvSpPr>
          <p:cNvPr id="12" name="ZoneTexte 11"/>
          <p:cNvSpPr txBox="1"/>
          <p:nvPr/>
        </p:nvSpPr>
        <p:spPr>
          <a:xfrm>
            <a:off x="395536" y="5949280"/>
            <a:ext cx="3024336" cy="67710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FF"/>
                </a:solidFill>
                <a:effectLst/>
                <a:uLnTx/>
                <a:uFillTx/>
                <a:latin typeface="Arial" charset="0"/>
                <a:ea typeface="+mn-ea"/>
                <a:cs typeface="Arial" charset="0"/>
              </a:rPr>
              <a:t>Dual therapy</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a:t>
            </a:r>
            <a:r>
              <a:rPr kumimoji="0" lang="fr-FR" sz="1200" b="0" i="1" u="none" strike="noStrike" kern="1200" cap="none" spc="0" normalizeH="0" baseline="0" noProof="0">
                <a:ln>
                  <a:noFill/>
                </a:ln>
                <a:solidFill>
                  <a:srgbClr val="000000"/>
                </a:solidFill>
                <a:effectLst/>
                <a:uLnTx/>
                <a:uFillTx/>
                <a:latin typeface="Arial" charset="0"/>
                <a:ea typeface="+mn-ea"/>
                <a:cs typeface="Arial" charset="0"/>
              </a:rPr>
              <a:t>as add-on to metformin: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Dapagliflozin vs Placebo</a:t>
            </a:r>
            <a:r>
              <a:rPr kumimoji="0" lang="fr-FR" sz="1200" b="1" i="0" u="none" strike="noStrike" kern="1200" cap="none" spc="0" normalizeH="0" baseline="30000" noProof="0">
                <a:ln>
                  <a:noFill/>
                </a:ln>
                <a:solidFill>
                  <a:srgbClr val="000000"/>
                </a:solidFill>
                <a:effectLst/>
                <a:uLnTx/>
                <a:uFillTx/>
                <a:latin typeface="Arial" charset="0"/>
                <a:ea typeface="+mn-ea"/>
                <a:cs typeface="Arial" charset="0"/>
              </a:rPr>
              <a:t>2</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n=546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FF"/>
                </a:solidFill>
                <a:effectLst/>
                <a:uLnTx/>
                <a:uFillTx/>
                <a:latin typeface="Arial" charset="0"/>
                <a:ea typeface="+mn-ea"/>
                <a:cs typeface="Arial" charset="0"/>
              </a:rPr>
              <a:t>- 2,1 kgs</a:t>
            </a:r>
            <a:r>
              <a:rPr kumimoji="0" lang="fr-FR" sz="1100" b="0" i="1" u="none" strike="noStrike" kern="1200" cap="none" spc="0" normalizeH="0" baseline="0" noProof="0">
                <a:ln>
                  <a:noFill/>
                </a:ln>
                <a:solidFill>
                  <a:srgbClr val="0000FF"/>
                </a:solidFill>
                <a:effectLst/>
                <a:uLnTx/>
                <a:uFillTx/>
                <a:latin typeface="Arial" charset="0"/>
                <a:ea typeface="+mn-ea"/>
                <a:cs typeface="Arial" charset="0"/>
              </a:rPr>
              <a:t> for Dapa 10mg (Pbo substracted)</a:t>
            </a:r>
            <a:endParaRPr kumimoji="0" lang="fr-FR" sz="1400" b="1" i="0" u="none" strike="noStrike" kern="1200" cap="none" spc="0" normalizeH="0" baseline="0" noProof="0">
              <a:ln>
                <a:noFill/>
              </a:ln>
              <a:solidFill>
                <a:srgbClr val="0000FF"/>
              </a:solidFill>
              <a:effectLst/>
              <a:uLnTx/>
              <a:uFillTx/>
              <a:latin typeface="Arial" charset="0"/>
              <a:ea typeface="+mn-ea"/>
              <a:cs typeface="Arial" charset="0"/>
            </a:endParaRPr>
          </a:p>
        </p:txBody>
      </p:sp>
      <p:sp>
        <p:nvSpPr>
          <p:cNvPr id="13" name="ZoneTexte 12"/>
          <p:cNvSpPr txBox="1"/>
          <p:nvPr/>
        </p:nvSpPr>
        <p:spPr>
          <a:xfrm>
            <a:off x="5073805" y="2914105"/>
            <a:ext cx="3744417" cy="86177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FF"/>
                </a:solidFill>
                <a:effectLst/>
                <a:uLnTx/>
                <a:uFillTx/>
                <a:latin typeface="Arial" charset="0"/>
                <a:ea typeface="+mn-ea"/>
                <a:cs typeface="Arial" charset="0"/>
              </a:rPr>
              <a:t>Triple oral therapy</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a:ln>
                  <a:noFill/>
                </a:ln>
                <a:solidFill>
                  <a:srgbClr val="000000"/>
                </a:solidFill>
                <a:effectLst/>
                <a:uLnTx/>
                <a:uFillTx/>
                <a:latin typeface="Arial" charset="0"/>
                <a:ea typeface="+mn-ea"/>
                <a:cs typeface="Arial" charset="0"/>
              </a:rPr>
              <a:t>as add-on to metformin + sulfonylureas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Dapagliflozin vs Placebo</a:t>
            </a:r>
            <a:r>
              <a:rPr kumimoji="0" lang="fr-FR" sz="1200" b="1" i="0" u="none" strike="noStrike" kern="1200" cap="none" spc="0" normalizeH="0" baseline="30000" noProof="0">
                <a:ln>
                  <a:noFill/>
                </a:ln>
                <a:solidFill>
                  <a:srgbClr val="000000"/>
                </a:solidFill>
                <a:effectLst/>
                <a:uLnTx/>
                <a:uFillTx/>
                <a:latin typeface="Arial" charset="0"/>
                <a:ea typeface="+mn-ea"/>
                <a:cs typeface="Arial" charset="0"/>
              </a:rPr>
              <a:t>3</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n=216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FF"/>
                </a:solidFill>
                <a:effectLst/>
                <a:uLnTx/>
                <a:uFillTx/>
                <a:latin typeface="Arial" charset="0"/>
                <a:ea typeface="+mn-ea"/>
                <a:cs typeface="Arial" charset="0"/>
              </a:rPr>
              <a:t>-2,1 kgs </a:t>
            </a:r>
            <a:r>
              <a:rPr kumimoji="0" lang="fr-FR" sz="1100" b="0" i="1" u="none" strike="noStrike" kern="1200" cap="none" spc="0" normalizeH="0" baseline="0" noProof="0">
                <a:ln>
                  <a:noFill/>
                </a:ln>
                <a:solidFill>
                  <a:srgbClr val="0000FF"/>
                </a:solidFill>
                <a:effectLst/>
                <a:uLnTx/>
                <a:uFillTx/>
                <a:latin typeface="Arial" charset="0"/>
                <a:ea typeface="+mn-ea"/>
                <a:cs typeface="Arial" charset="0"/>
              </a:rPr>
              <a:t>for Dapa 10mg (Pbo substracted)</a:t>
            </a:r>
            <a:endParaRPr kumimoji="0" lang="fr-FR" sz="1400" b="1" i="0" u="none" strike="noStrike" kern="1200" cap="none" spc="0" normalizeH="0" baseline="0" noProof="0">
              <a:ln>
                <a:noFill/>
              </a:ln>
              <a:solidFill>
                <a:srgbClr val="0000FF"/>
              </a:solidFill>
              <a:effectLst/>
              <a:uLnTx/>
              <a:uFillTx/>
              <a:latin typeface="Arial" charset="0"/>
              <a:ea typeface="+mn-ea"/>
              <a:cs typeface="Arial" charset="0"/>
            </a:endParaRPr>
          </a:p>
        </p:txBody>
      </p:sp>
      <p:cxnSp>
        <p:nvCxnSpPr>
          <p:cNvPr id="25" name="Connecteur droit avec flèche 24"/>
          <p:cNvCxnSpPr>
            <a:cxnSpLocks/>
          </p:cNvCxnSpPr>
          <p:nvPr/>
        </p:nvCxnSpPr>
        <p:spPr>
          <a:xfrm>
            <a:off x="3059832" y="2276872"/>
            <a:ext cx="0" cy="433209"/>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563888" y="4927755"/>
            <a:ext cx="0" cy="576064"/>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cxnSpLocks/>
          </p:cNvCxnSpPr>
          <p:nvPr/>
        </p:nvCxnSpPr>
        <p:spPr>
          <a:xfrm>
            <a:off x="8388424" y="1725346"/>
            <a:ext cx="0" cy="695542"/>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cxnSpLocks/>
          </p:cNvCxnSpPr>
          <p:nvPr/>
        </p:nvCxnSpPr>
        <p:spPr>
          <a:xfrm>
            <a:off x="8964488" y="4365104"/>
            <a:ext cx="0" cy="936104"/>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 xmlns:a16="http://schemas.microsoft.com/office/drawing/2014/main" id="{C26390FD-467D-4077-9E9A-B2A8DBEA3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5" y="1201515"/>
            <a:ext cx="2542991" cy="2199790"/>
          </a:xfrm>
          <a:prstGeom prst="rect">
            <a:avLst/>
          </a:prstGeom>
          <a:ln>
            <a:solidFill>
              <a:schemeClr val="tx1"/>
            </a:solidFill>
          </a:ln>
        </p:spPr>
      </p:pic>
      <p:pic>
        <p:nvPicPr>
          <p:cNvPr id="28" name="Image 27">
            <a:extLst>
              <a:ext uri="{FF2B5EF4-FFF2-40B4-BE49-F238E27FC236}">
                <a16:creationId xmlns="" xmlns:a16="http://schemas.microsoft.com/office/drawing/2014/main" id="{D7E968A5-7B39-4535-8998-B928D4DC3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861" y="3864890"/>
            <a:ext cx="3178166" cy="2244842"/>
          </a:xfrm>
          <a:prstGeom prst="rect">
            <a:avLst/>
          </a:prstGeom>
          <a:ln>
            <a:solidFill>
              <a:schemeClr val="tx1"/>
            </a:solidFill>
          </a:ln>
        </p:spPr>
      </p:pic>
      <p:pic>
        <p:nvPicPr>
          <p:cNvPr id="18" name="Image 17">
            <a:extLst>
              <a:ext uri="{FF2B5EF4-FFF2-40B4-BE49-F238E27FC236}">
                <a16:creationId xmlns="" xmlns:a16="http://schemas.microsoft.com/office/drawing/2014/main" id="{34C28EC4-C394-4A70-8B85-13BFB1A79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69" y="4336056"/>
            <a:ext cx="3064771" cy="1536455"/>
          </a:xfrm>
          <a:prstGeom prst="rect">
            <a:avLst/>
          </a:prstGeom>
          <a:ln>
            <a:solidFill>
              <a:schemeClr val="tx1"/>
            </a:solidFill>
          </a:ln>
        </p:spPr>
      </p:pic>
      <p:pic>
        <p:nvPicPr>
          <p:cNvPr id="23" name="Image 22">
            <a:extLst>
              <a:ext uri="{FF2B5EF4-FFF2-40B4-BE49-F238E27FC236}">
                <a16:creationId xmlns="" xmlns:a16="http://schemas.microsoft.com/office/drawing/2014/main" id="{9331BE58-8A36-4780-8700-EB954DAD0C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8433" y="1144489"/>
            <a:ext cx="3149704" cy="1666041"/>
          </a:xfrm>
          <a:prstGeom prst="rect">
            <a:avLst/>
          </a:prstGeom>
          <a:ln>
            <a:solidFill>
              <a:schemeClr val="tx1"/>
            </a:solidFill>
          </a:ln>
        </p:spPr>
      </p:pic>
      <p:sp>
        <p:nvSpPr>
          <p:cNvPr id="14" name="ZoneTexte 13"/>
          <p:cNvSpPr txBox="1"/>
          <p:nvPr/>
        </p:nvSpPr>
        <p:spPr>
          <a:xfrm>
            <a:off x="4112652" y="5424243"/>
            <a:ext cx="2833361" cy="86177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0000FF"/>
                </a:solidFill>
                <a:effectLst/>
                <a:uLnTx/>
                <a:uFillTx/>
                <a:latin typeface="Arial" charset="0"/>
                <a:ea typeface="+mn-ea"/>
                <a:cs typeface="Arial" charset="0"/>
              </a:rPr>
              <a:t>Combined with insulin: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Dapagliflozin vs Placebo</a:t>
            </a:r>
            <a:r>
              <a:rPr kumimoji="0" lang="fr-FR" sz="1200" b="1" i="0" u="none" strike="noStrike" kern="1200" cap="none" spc="0" normalizeH="0" baseline="30000" noProof="0">
                <a:ln>
                  <a:noFill/>
                </a:ln>
                <a:solidFill>
                  <a:srgbClr val="000000"/>
                </a:solidFill>
                <a:effectLst/>
                <a:uLnTx/>
                <a:uFillTx/>
                <a:latin typeface="Arial" charset="0"/>
                <a:ea typeface="+mn-ea"/>
                <a:cs typeface="Arial" charset="0"/>
              </a:rPr>
              <a:t>4</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rial" charset="0"/>
                <a:ea typeface="+mn-ea"/>
                <a:cs typeface="Arial" charset="0"/>
              </a:rPr>
              <a:t>(+ insulin high doses) </a:t>
            </a:r>
            <a:r>
              <a:rPr kumimoji="0" lang="fr-FR" sz="1200" b="1" i="0" u="none" strike="noStrike" kern="1200" cap="none" spc="0" normalizeH="0" baseline="0" noProof="0">
                <a:ln>
                  <a:noFill/>
                </a:ln>
                <a:solidFill>
                  <a:srgbClr val="000000"/>
                </a:solidFill>
                <a:effectLst/>
                <a:uLnTx/>
                <a:uFillTx/>
                <a:latin typeface="Arial" charset="0"/>
                <a:ea typeface="+mn-ea"/>
                <a:cs typeface="Arial" charset="0"/>
              </a:rPr>
              <a:t>n=607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FF"/>
                </a:solidFill>
                <a:effectLst/>
                <a:uLnTx/>
                <a:uFillTx/>
                <a:latin typeface="Arial" charset="0"/>
                <a:ea typeface="+mn-ea"/>
                <a:cs typeface="Arial" charset="0"/>
              </a:rPr>
              <a:t>-2 kgs</a:t>
            </a:r>
            <a:r>
              <a:rPr kumimoji="0" lang="fr-FR" sz="1100" b="0" i="1" u="none" strike="noStrike" kern="1200" cap="none" spc="0" normalizeH="0" baseline="0" noProof="0">
                <a:ln>
                  <a:noFill/>
                </a:ln>
                <a:solidFill>
                  <a:srgbClr val="0000FF"/>
                </a:solidFill>
                <a:effectLst/>
                <a:uLnTx/>
                <a:uFillTx/>
                <a:latin typeface="Arial" charset="0"/>
                <a:ea typeface="+mn-ea"/>
                <a:cs typeface="Arial" charset="0"/>
              </a:rPr>
              <a:t> for Dapa 10mg (Pbo substracted</a:t>
            </a:r>
            <a:endParaRPr kumimoji="0" lang="fr-FR" sz="1400" b="1" i="0" u="none" strike="noStrike" kern="1200" cap="none" spc="0" normalizeH="0" baseline="0" noProof="0">
              <a:ln>
                <a:noFill/>
              </a:ln>
              <a:solidFill>
                <a:srgbClr val="0000FF"/>
              </a:solidFill>
              <a:effectLst/>
              <a:uLnTx/>
              <a:uFillTx/>
              <a:latin typeface="Arial" charset="0"/>
              <a:ea typeface="+mn-ea"/>
              <a:cs typeface="Arial" charset="0"/>
            </a:endParaRPr>
          </a:p>
        </p:txBody>
      </p:sp>
      <p:sp>
        <p:nvSpPr>
          <p:cNvPr id="29" name="Rectangle 28">
            <a:extLst>
              <a:ext uri="{FF2B5EF4-FFF2-40B4-BE49-F238E27FC236}">
                <a16:creationId xmlns="" xmlns:a16="http://schemas.microsoft.com/office/drawing/2014/main" id="{BE676CA6-FF9E-43EC-98CF-B1F44C941B6C}"/>
              </a:ext>
            </a:extLst>
          </p:cNvPr>
          <p:cNvSpPr>
            <a:spLocks noChangeArrowheads="1"/>
          </p:cNvSpPr>
          <p:nvPr/>
        </p:nvSpPr>
        <p:spPr bwMode="auto">
          <a:xfrm>
            <a:off x="2411760" y="67522"/>
            <a:ext cx="4665787"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a:ea typeface="+mn-ea"/>
                <a:cs typeface="Arial"/>
              </a:rPr>
              <a:t>SGLT2-inhibitors </a:t>
            </a:r>
            <a:r>
              <a:rPr kumimoji="0" lang="en-GB"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(Dapagliflozin): </a:t>
            </a:r>
            <a:r>
              <a:rPr kumimoji="0" lang="en-GB"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the added value of weight loss</a:t>
            </a:r>
            <a:endParaRPr kumimoji="0" lang="fr-FR" sz="2800" b="0"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endParaRPr>
          </a:p>
        </p:txBody>
      </p:sp>
      <p:sp>
        <p:nvSpPr>
          <p:cNvPr id="30" name="Line 12">
            <a:extLst>
              <a:ext uri="{FF2B5EF4-FFF2-40B4-BE49-F238E27FC236}">
                <a16:creationId xmlns="" xmlns:a16="http://schemas.microsoft.com/office/drawing/2014/main" id="{F2D3EE28-4F22-4418-B124-6460610CD93A}"/>
              </a:ext>
            </a:extLst>
          </p:cNvPr>
          <p:cNvSpPr>
            <a:spLocks noChangeShapeType="1"/>
          </p:cNvSpPr>
          <p:nvPr/>
        </p:nvSpPr>
        <p:spPr bwMode="auto">
          <a:xfrm>
            <a:off x="238447" y="980728"/>
            <a:ext cx="8582025" cy="1587"/>
          </a:xfrm>
          <a:prstGeom prst="line">
            <a:avLst/>
          </a:prstGeom>
          <a:noFill/>
          <a:ln w="57150" cmpd="thinThick">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080906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FBB2A9B4-79D5-4B13-BB17-043310C30F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64" y="183931"/>
            <a:ext cx="4178107" cy="3158819"/>
          </a:xfrm>
          <a:prstGeom prst="rect">
            <a:avLst/>
          </a:prstGeom>
          <a:ln>
            <a:solidFill>
              <a:schemeClr val="tx1"/>
            </a:solidFill>
          </a:ln>
        </p:spPr>
      </p:pic>
      <p:pic>
        <p:nvPicPr>
          <p:cNvPr id="5" name="Image 4">
            <a:extLst>
              <a:ext uri="{FF2B5EF4-FFF2-40B4-BE49-F238E27FC236}">
                <a16:creationId xmlns="" xmlns:a16="http://schemas.microsoft.com/office/drawing/2014/main" id="{70E145E9-B1C8-468B-A3AD-3A75CE044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4" y="3432179"/>
            <a:ext cx="3834099" cy="2973077"/>
          </a:xfrm>
          <a:prstGeom prst="rect">
            <a:avLst/>
          </a:prstGeom>
          <a:ln>
            <a:solidFill>
              <a:schemeClr val="tx1"/>
            </a:solidFill>
          </a:ln>
        </p:spPr>
      </p:pic>
      <p:sp>
        <p:nvSpPr>
          <p:cNvPr id="2" name="ZoneTexte 1">
            <a:extLst>
              <a:ext uri="{FF2B5EF4-FFF2-40B4-BE49-F238E27FC236}">
                <a16:creationId xmlns="" xmlns:a16="http://schemas.microsoft.com/office/drawing/2014/main" id="{B013B33F-A557-4C8A-BF18-66140DE98AFB}"/>
              </a:ext>
            </a:extLst>
          </p:cNvPr>
          <p:cNvSpPr txBox="1"/>
          <p:nvPr/>
        </p:nvSpPr>
        <p:spPr>
          <a:xfrm>
            <a:off x="5076056" y="1718048"/>
            <a:ext cx="3312368"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 </a:t>
            </a:r>
            <a:r>
              <a:rPr kumimoji="0" lang="en-GB" sz="1800" b="1" i="0" u="none" strike="noStrike" kern="1200" cap="none" spc="0" normalizeH="0" baseline="0" noProof="0">
                <a:ln>
                  <a:noFill/>
                </a:ln>
                <a:solidFill>
                  <a:srgbClr val="000000"/>
                </a:solidFill>
                <a:effectLst/>
                <a:uLnTx/>
                <a:uFillTx/>
                <a:latin typeface="Arial" pitchFamily="34" charset="0"/>
                <a:ea typeface="+mn-ea"/>
                <a:cs typeface="Arial" charset="0"/>
              </a:rPr>
              <a:t/>
            </a:r>
            <a:br>
              <a:rPr kumimoji="0" lang="en-GB" sz="1800" b="1" i="0" u="none" strike="noStrike" kern="1200" cap="none" spc="0" normalizeH="0" baseline="0" noProof="0">
                <a:ln>
                  <a:noFill/>
                </a:ln>
                <a:solidFill>
                  <a:srgbClr val="000000"/>
                </a:solidFill>
                <a:effectLst/>
                <a:uLnTx/>
                <a:uFillTx/>
                <a:latin typeface="Arial" pitchFamily="34" charset="0"/>
                <a:ea typeface="+mn-ea"/>
                <a:cs typeface="Arial" charset="0"/>
              </a:rPr>
            </a:br>
            <a:r>
              <a:rPr lang="en-GB" sz="1800" i="1">
                <a:solidFill>
                  <a:srgbClr val="000000"/>
                </a:solidFill>
                <a:effectLst>
                  <a:outerShdw blurRad="38100" dist="38100" dir="2700000" algn="tl">
                    <a:srgbClr val="000000">
                      <a:alpha val="43137"/>
                    </a:srgbClr>
                  </a:outerShdw>
                </a:effectLst>
                <a:latin typeface="Arial" pitchFamily="34" charset="0"/>
              </a:rPr>
              <a:t>c</a:t>
            </a:r>
            <a:r>
              <a:rPr kumimoji="0" lang="en-GB" sz="18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omparable HbA</a:t>
            </a:r>
            <a:r>
              <a:rPr kumimoji="0" lang="en-GB" sz="1800" b="1" i="1" u="none" strike="noStrike" kern="1200" cap="none" spc="0" normalizeH="0" baseline="-2500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1c</a:t>
            </a:r>
            <a:r>
              <a:rPr kumimoji="0" lang="en-GB" sz="18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 reductions </a:t>
            </a:r>
            <a:r>
              <a:rPr kumimoji="0" lang="en-GB" sz="1800" b="0" i="1" u="none" strike="noStrike" kern="1200" cap="none" spc="0" normalizeH="0" baseline="0" noProof="0">
                <a:ln>
                  <a:noFill/>
                </a:ln>
                <a:solidFill>
                  <a:srgbClr val="000000"/>
                </a:solidFill>
                <a:uLnTx/>
                <a:uFillTx/>
                <a:latin typeface="Arial" pitchFamily="34" charset="0"/>
                <a:ea typeface="+mn-ea"/>
                <a:cs typeface="Arial" charset="0"/>
              </a:rPr>
              <a:t>(slightly better for dapagliflozin) </a:t>
            </a:r>
            <a:r>
              <a:rPr kumimoji="0" lang="en-GB" sz="18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over 4 years</a:t>
            </a:r>
            <a:r>
              <a:rPr kumimoji="0" lang="en-GB" sz="1800" b="1" i="1"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1</a:t>
            </a:r>
            <a:endParaRPr kumimoji="0" lang="fr-FR" sz="18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endParaRPr>
          </a:p>
        </p:txBody>
      </p:sp>
      <p:sp>
        <p:nvSpPr>
          <p:cNvPr id="4" name="ZoneTexte 3">
            <a:extLst>
              <a:ext uri="{FF2B5EF4-FFF2-40B4-BE49-F238E27FC236}">
                <a16:creationId xmlns="" xmlns:a16="http://schemas.microsoft.com/office/drawing/2014/main" id="{072C22B3-E2A8-4374-9A5B-986D942F56FB}"/>
              </a:ext>
            </a:extLst>
          </p:cNvPr>
          <p:cNvSpPr txBox="1"/>
          <p:nvPr/>
        </p:nvSpPr>
        <p:spPr>
          <a:xfrm>
            <a:off x="2574903" y="6474822"/>
            <a:ext cx="6552728"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800" b="0" i="1" u="none" strike="noStrike" kern="1200" cap="none" spc="0" normalizeH="0" baseline="0" noProof="0">
                <a:ln>
                  <a:noFill/>
                </a:ln>
                <a:solidFill>
                  <a:srgbClr val="000000"/>
                </a:solidFill>
                <a:effectLst/>
                <a:uLnTx/>
                <a:uFillTx/>
                <a:latin typeface="Arial" pitchFamily="34" charset="0"/>
                <a:ea typeface="+mn-ea"/>
                <a:cs typeface="Times New Roman" pitchFamily="18" charset="0"/>
              </a:rPr>
              <a:t>1. </a:t>
            </a:r>
            <a:r>
              <a:rPr kumimoji="0" lang="pt-BR" sz="800" b="0" i="1" u="none" strike="noStrike" kern="1200" cap="none" spc="0" normalizeH="0" baseline="0" noProof="0">
                <a:ln>
                  <a:noFill/>
                </a:ln>
                <a:solidFill>
                  <a:srgbClr val="000000"/>
                </a:solidFill>
                <a:effectLst/>
                <a:uLnTx/>
                <a:uFillTx/>
                <a:latin typeface="Arial" pitchFamily="34" charset="0"/>
                <a:ea typeface="+mn-ea"/>
                <a:cs typeface="Arial" charset="0"/>
              </a:rPr>
              <a:t>Del Prato S, et al. Diabetes Obes Metab. 2015 Mar 4. doi: 10.1111/dom.12459</a:t>
            </a:r>
            <a:r>
              <a:rPr kumimoji="0" lang="tr-TR" sz="800" b="0" i="1" u="none" strike="noStrike" kern="1200" cap="none" spc="0" normalizeH="0" baseline="0" noProof="0">
                <a:ln>
                  <a:noFill/>
                </a:ln>
                <a:solidFill>
                  <a:srgbClr val="000000"/>
                </a:solidFill>
                <a:effectLst/>
                <a:uLnTx/>
                <a:uFillTx/>
                <a:latin typeface="Arial" pitchFamily="34" charset="0"/>
                <a:ea typeface="+mn-ea"/>
                <a:cs typeface="Times New Roman" pitchFamily="18" charset="0"/>
              </a:rPr>
              <a:t>;</a:t>
            </a:r>
            <a:r>
              <a:rPr kumimoji="0" lang="en-GB" altLang="en-US" sz="800" b="0" i="1" u="none" strike="noStrike" kern="1200" cap="none" spc="0" normalizeH="0" baseline="0" noProof="0">
                <a:ln>
                  <a:noFill/>
                </a:ln>
                <a:solidFill>
                  <a:srgbClr val="000000"/>
                </a:solidFill>
                <a:effectLst/>
                <a:uLnTx/>
                <a:uFillTx/>
                <a:latin typeface="Arial" pitchFamily="34" charset="0"/>
                <a:ea typeface="+mn-ea"/>
                <a:cs typeface="Times New Roman" pitchFamily="18" charset="0"/>
              </a:rPr>
              <a:t> 2. Nauck MA, et al. Diabetes Care 2011;34:2015–22; 3. </a:t>
            </a:r>
            <a:r>
              <a:rPr kumimoji="0" lang="en-GB" altLang="en-US" sz="800" b="0" i="1" u="none" strike="noStrike" kern="1200" cap="none" spc="0" normalizeH="0" baseline="0" noProof="0">
                <a:ln>
                  <a:noFill/>
                </a:ln>
                <a:solidFill>
                  <a:srgbClr val="000000"/>
                </a:solidFill>
                <a:effectLst/>
                <a:uLnTx/>
                <a:uFillTx/>
                <a:latin typeface="Arial" pitchFamily="34" charset="0"/>
                <a:ea typeface="+mn-ea"/>
                <a:cs typeface="Arial" charset="0"/>
              </a:rPr>
              <a:t>Dapagliflozin. Summary of product characteristics, 2014; 4. Bailey CJ, et al. Lancet 2010;375:2223–33.</a:t>
            </a:r>
            <a:endParaRPr kumimoji="0" lang="fr-FR" sz="2400" b="0" i="1" u="none" strike="noStrike" kern="1200" cap="none" spc="0" normalizeH="0" baseline="0" noProof="0">
              <a:ln>
                <a:noFill/>
              </a:ln>
              <a:solidFill>
                <a:srgbClr val="000000"/>
              </a:solidFill>
              <a:effectLst/>
              <a:uLnTx/>
              <a:uFillTx/>
              <a:latin typeface="Arial" pitchFamily="34" charset="0"/>
              <a:ea typeface="+mn-ea"/>
              <a:cs typeface="Arial" charset="0"/>
            </a:endParaRPr>
          </a:p>
        </p:txBody>
      </p:sp>
      <p:sp>
        <p:nvSpPr>
          <p:cNvPr id="7" name="ZoneTexte 6">
            <a:extLst>
              <a:ext uri="{FF2B5EF4-FFF2-40B4-BE49-F238E27FC236}">
                <a16:creationId xmlns="" xmlns:a16="http://schemas.microsoft.com/office/drawing/2014/main" id="{A63E6EC8-6DF0-41F0-BD67-DD9AB9228A61}"/>
              </a:ext>
            </a:extLst>
          </p:cNvPr>
          <p:cNvSpPr txBox="1"/>
          <p:nvPr/>
        </p:nvSpPr>
        <p:spPr>
          <a:xfrm>
            <a:off x="4111963" y="4433788"/>
            <a:ext cx="3834099"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 </a:t>
            </a:r>
            <a:r>
              <a:rPr kumimoji="0" lang="en-US" sz="18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Additional benefit of weight loss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0099"/>
                </a:solidFill>
                <a:effectLst>
                  <a:outerShdw blurRad="38100" dist="38100" dir="2700000" algn="tl">
                    <a:srgbClr val="000000">
                      <a:alpha val="43137"/>
                    </a:srgbClr>
                  </a:outerShdw>
                </a:effectLst>
                <a:uLnTx/>
                <a:uFillTx/>
                <a:latin typeface="Arial" pitchFamily="34" charset="0"/>
                <a:ea typeface="+mn-ea"/>
                <a:cs typeface="Arial" charset="0"/>
              </a:rPr>
              <a:t>(and reduced blood pressure)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sustained over 4 years</a:t>
            </a:r>
            <a:r>
              <a:rPr kumimoji="0" lang="en-US" sz="1800" b="1" i="1"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rPr>
              <a:t>1</a:t>
            </a:r>
            <a:endParaRPr kumimoji="0" lang="fr-FR" sz="1800" b="1" i="1"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charset="0"/>
            </a:endParaRPr>
          </a:p>
        </p:txBody>
      </p:sp>
      <p:sp>
        <p:nvSpPr>
          <p:cNvPr id="8" name="ZoneTexte 7">
            <a:extLst>
              <a:ext uri="{FF2B5EF4-FFF2-40B4-BE49-F238E27FC236}">
                <a16:creationId xmlns="" xmlns:a16="http://schemas.microsoft.com/office/drawing/2014/main" id="{CE914C44-8CA9-43D1-A049-6C3F9E8CF331}"/>
              </a:ext>
            </a:extLst>
          </p:cNvPr>
          <p:cNvSpPr txBox="1"/>
          <p:nvPr/>
        </p:nvSpPr>
        <p:spPr>
          <a:xfrm>
            <a:off x="5004048" y="194024"/>
            <a:ext cx="3456384" cy="646331"/>
          </a:xfrm>
          <a:prstGeom prst="rect">
            <a:avLst/>
          </a:prstGeom>
          <a:solidFill>
            <a:srgbClr val="00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a:ea typeface="+mn-ea"/>
                <a:cs typeface="Arial" charset="0"/>
              </a:rPr>
              <a:t>SGLT2i versus Sulfonylureas </a:t>
            </a:r>
            <a:r>
              <a:rPr kumimoji="0" lang="fr-FR"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charset="0"/>
              </a:rPr>
              <a:t>long-term</a:t>
            </a:r>
          </a:p>
        </p:txBody>
      </p:sp>
      <p:sp>
        <p:nvSpPr>
          <p:cNvPr id="6" name="ZoneTexte 5">
            <a:extLst>
              <a:ext uri="{FF2B5EF4-FFF2-40B4-BE49-F238E27FC236}">
                <a16:creationId xmlns="" xmlns:a16="http://schemas.microsoft.com/office/drawing/2014/main" id="{762CF9CE-1C73-4DFF-8206-1A93A40A5A5B}"/>
              </a:ext>
            </a:extLst>
          </p:cNvPr>
          <p:cNvSpPr txBox="1"/>
          <p:nvPr/>
        </p:nvSpPr>
        <p:spPr>
          <a:xfrm>
            <a:off x="4788024" y="963172"/>
            <a:ext cx="3960440" cy="843992"/>
          </a:xfrm>
          <a:prstGeom prst="rect">
            <a:avLst/>
          </a:prstGeom>
          <a:solidFill>
            <a:schemeClr val="bg1"/>
          </a:solidFill>
          <a:ln>
            <a:solidFill>
              <a:schemeClr val="accent1"/>
            </a:solidFill>
          </a:ln>
        </p:spPr>
        <p:txBody>
          <a:bodyPr wrap="square" rtlCol="0">
            <a:noAutofit/>
          </a:bodyPr>
          <a:lstStyle/>
          <a:p>
            <a:r>
              <a:rPr lang="en-GB">
                <a:solidFill>
                  <a:srgbClr val="000000"/>
                </a:solidFill>
                <a:effectLst>
                  <a:outerShdw blurRad="38100" dist="38100" dir="2700000" algn="tl">
                    <a:srgbClr val="000000">
                      <a:alpha val="43137"/>
                    </a:srgbClr>
                  </a:outerShdw>
                </a:effectLst>
                <a:latin typeface="Arial" pitchFamily="34" charset="0"/>
              </a:rPr>
              <a:t>Dapagliflozin as add-on to metformin versus SU</a:t>
            </a:r>
          </a:p>
          <a:p>
            <a:endParaRPr lang="fr-FR"/>
          </a:p>
        </p:txBody>
      </p:sp>
      <p:sp>
        <p:nvSpPr>
          <p:cNvPr id="11" name="ZoneTexte 10">
            <a:extLst>
              <a:ext uri="{FF2B5EF4-FFF2-40B4-BE49-F238E27FC236}">
                <a16:creationId xmlns="" xmlns:a16="http://schemas.microsoft.com/office/drawing/2014/main" id="{E66CAC8B-E774-4C31-B7E9-105588ED2FFF}"/>
              </a:ext>
            </a:extLst>
          </p:cNvPr>
          <p:cNvSpPr txBox="1"/>
          <p:nvPr/>
        </p:nvSpPr>
        <p:spPr>
          <a:xfrm>
            <a:off x="4860032" y="3018438"/>
            <a:ext cx="3960440" cy="338554"/>
          </a:xfrm>
          <a:prstGeom prst="rect">
            <a:avLst/>
          </a:prstGeom>
          <a:solidFill>
            <a:schemeClr val="accent6">
              <a:lumMod val="20000"/>
              <a:lumOff val="80000"/>
            </a:schemeClr>
          </a:solidFill>
        </p:spPr>
        <p:txBody>
          <a:bodyPr wrap="square" rtlCol="0">
            <a:spAutoFit/>
          </a:bodyPr>
          <a:lstStyle/>
          <a:p>
            <a:pPr algn="ctr"/>
            <a:r>
              <a:rPr lang="fr-FR" sz="1600" b="0" i="1">
                <a:effectLst>
                  <a:outerShdw blurRad="38100" dist="38100" dir="2700000" algn="tl">
                    <a:srgbClr val="000000">
                      <a:alpha val="43137"/>
                    </a:srgbClr>
                  </a:outerShdw>
                </a:effectLst>
              </a:rPr>
              <a:t>With no hypo compared to &gt;30% on SUs</a:t>
            </a:r>
          </a:p>
        </p:txBody>
      </p:sp>
      <p:sp>
        <p:nvSpPr>
          <p:cNvPr id="10" name="ZoneTexte 9"/>
          <p:cNvSpPr txBox="1"/>
          <p:nvPr/>
        </p:nvSpPr>
        <p:spPr>
          <a:xfrm>
            <a:off x="1331640" y="4437112"/>
            <a:ext cx="165618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a:ea typeface="+mn-ea"/>
                <a:cs typeface="+mn-cs"/>
              </a:rPr>
              <a:t>Weight loss vs weight gain</a:t>
            </a:r>
          </a:p>
        </p:txBody>
      </p:sp>
      <p:cxnSp>
        <p:nvCxnSpPr>
          <p:cNvPr id="12" name="Connecteur droit avec flèche 11"/>
          <p:cNvCxnSpPr/>
          <p:nvPr/>
        </p:nvCxnSpPr>
        <p:spPr>
          <a:xfrm>
            <a:off x="3563888" y="4437112"/>
            <a:ext cx="0" cy="701824"/>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843808" y="4634135"/>
            <a:ext cx="792088" cy="307777"/>
          </a:xfrm>
          <a:prstGeom prst="rect">
            <a:avLst/>
          </a:prstGeom>
          <a:noFill/>
          <a:ln>
            <a:noFill/>
          </a:ln>
        </p:spPr>
        <p:txBody>
          <a:bodyPr wrap="square" rtlCol="0">
            <a:spAutoFit/>
          </a:bodyPr>
          <a:lstStyle/>
          <a:p>
            <a:pPr>
              <a:lnSpc>
                <a:spcPct val="100000"/>
              </a:lnSpc>
            </a:pPr>
            <a:r>
              <a:rPr lang="fr-FR" sz="1400" smtClean="0">
                <a:solidFill>
                  <a:srgbClr val="FF0000"/>
                </a:solidFill>
              </a:rPr>
              <a:t>~5 kgs</a:t>
            </a:r>
            <a:endParaRPr lang="fr-FR" sz="1400">
              <a:solidFill>
                <a:srgbClr val="FF0000"/>
              </a:solidFill>
            </a:endParaRPr>
          </a:p>
        </p:txBody>
      </p:sp>
    </p:spTree>
    <p:extLst>
      <p:ext uri="{BB962C8B-B14F-4D97-AF65-F5344CB8AC3E}">
        <p14:creationId xmlns:p14="http://schemas.microsoft.com/office/powerpoint/2010/main" val="18139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9" y="188640"/>
            <a:ext cx="4896543" cy="1077218"/>
          </a:xfrm>
          <a:prstGeom prst="rect">
            <a:avLst/>
          </a:prstGeom>
        </p:spPr>
        <p:txBody>
          <a:bodyPr wrap="square">
            <a:spAutoFit/>
          </a:bodyPr>
          <a:lstStyle/>
          <a:p>
            <a:r>
              <a:rPr lang="en-US" sz="3200">
                <a:effectLst>
                  <a:outerShdw blurRad="38100" dist="38100" dir="2700000" algn="tl">
                    <a:srgbClr val="000000">
                      <a:alpha val="43137"/>
                    </a:srgbClr>
                  </a:outerShdw>
                </a:effectLst>
              </a:rPr>
              <a:t>Of course, Diabetes is a cardio-vascular disease </a:t>
            </a:r>
            <a:endParaRPr lang="fr-FR" sz="3200"/>
          </a:p>
        </p:txBody>
      </p:sp>
      <p:sp>
        <p:nvSpPr>
          <p:cNvPr id="3" name="Line 3"/>
          <p:cNvSpPr>
            <a:spLocks noChangeShapeType="1"/>
          </p:cNvSpPr>
          <p:nvPr/>
        </p:nvSpPr>
        <p:spPr bwMode="auto">
          <a:xfrm>
            <a:off x="251520" y="1412776"/>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pic>
        <p:nvPicPr>
          <p:cNvPr id="6" name="Picture 3" descr="hear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0378" y="2276872"/>
            <a:ext cx="2514070" cy="31171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5"/>
          <p:cNvSpPr>
            <a:spLocks noChangeArrowheads="1"/>
          </p:cNvSpPr>
          <p:nvPr/>
        </p:nvSpPr>
        <p:spPr bwMode="auto">
          <a:xfrm>
            <a:off x="251520" y="1844824"/>
            <a:ext cx="562741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30000"/>
              </a:spcBef>
              <a:buClr>
                <a:schemeClr val="accent1"/>
              </a:buClr>
              <a:buFont typeface="Wingdings" pitchFamily="2" charset="2"/>
              <a:buBlip>
                <a:blip r:embed="rId3"/>
              </a:buBlip>
              <a:defRPr sz="2200">
                <a:solidFill>
                  <a:schemeClr val="tx1"/>
                </a:solidFill>
                <a:latin typeface="Arial" charset="0"/>
              </a:defRPr>
            </a:lvl1pPr>
            <a:lvl2pPr marL="742950" indent="-285750" eaLnBrk="0" hangingPunct="0">
              <a:spcBef>
                <a:spcPct val="30000"/>
              </a:spcBef>
              <a:buClr>
                <a:schemeClr val="accent1"/>
              </a:buClr>
              <a:buChar char="–"/>
              <a:defRPr sz="2000">
                <a:solidFill>
                  <a:schemeClr val="tx1"/>
                </a:solidFill>
                <a:latin typeface="Arial" charset="0"/>
              </a:defRPr>
            </a:lvl2pPr>
            <a:lvl3pPr marL="1143000" indent="-228600" eaLnBrk="0" hangingPunct="0">
              <a:spcBef>
                <a:spcPct val="30000"/>
              </a:spcBef>
              <a:buClr>
                <a:schemeClr val="accent1"/>
              </a:buClr>
              <a:buChar char="•"/>
              <a:defRPr sz="2000">
                <a:solidFill>
                  <a:schemeClr val="tx1"/>
                </a:solidFill>
                <a:latin typeface="Arial" charset="0"/>
              </a:defRPr>
            </a:lvl3pPr>
            <a:lvl4pPr marL="1600200" indent="-228600" eaLnBrk="0" hangingPunct="0">
              <a:spcBef>
                <a:spcPct val="30000"/>
              </a:spcBef>
              <a:buClr>
                <a:schemeClr val="accent1"/>
              </a:buClr>
              <a:buChar char="–"/>
              <a:defRPr sz="2000">
                <a:solidFill>
                  <a:schemeClr val="tx1"/>
                </a:solidFill>
                <a:latin typeface="Arial" charset="0"/>
              </a:defRPr>
            </a:lvl4pPr>
            <a:lvl5pPr marL="2057400" indent="-228600" eaLnBrk="0" hangingPunct="0">
              <a:spcBef>
                <a:spcPct val="30000"/>
              </a:spcBef>
              <a:buClr>
                <a:schemeClr val="accent1"/>
              </a:buClr>
              <a:buChar char="•"/>
              <a:defRPr sz="2000">
                <a:solidFill>
                  <a:schemeClr val="tx1"/>
                </a:solidFill>
                <a:latin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defRPr>
            </a:lvl9pPr>
          </a:lstStyle>
          <a:p>
            <a:pPr eaLnBrk="1" hangingPunct="1">
              <a:lnSpc>
                <a:spcPct val="100000"/>
              </a:lnSpc>
            </a:pPr>
            <a:r>
              <a:rPr lang="en-US" altLang="fr-FR" sz="2400"/>
              <a:t>50</a:t>
            </a:r>
            <a:r>
              <a:rPr lang="fr-FR" altLang="fr-FR" sz="2400"/>
              <a:t> </a:t>
            </a:r>
            <a:r>
              <a:rPr lang="en-US" altLang="fr-FR" sz="2400"/>
              <a:t>% </a:t>
            </a:r>
            <a:r>
              <a:rPr lang="fr-FR" altLang="fr-FR" sz="2400"/>
              <a:t>of the diabetic patients die from an heart attack</a:t>
            </a:r>
            <a:endParaRPr lang="en-US" altLang="fr-FR" sz="2400"/>
          </a:p>
          <a:p>
            <a:pPr eaLnBrk="1" hangingPunct="1">
              <a:lnSpc>
                <a:spcPct val="100000"/>
              </a:lnSpc>
            </a:pPr>
            <a:r>
              <a:rPr lang="en-US" altLang="fr-FR" sz="2400"/>
              <a:t>2/3 of patients in intensive care cardiology units have some kind of glucose intolerance</a:t>
            </a:r>
          </a:p>
          <a:p>
            <a:pPr eaLnBrk="1" hangingPunct="1">
              <a:lnSpc>
                <a:spcPct val="100000"/>
              </a:lnSpc>
            </a:pPr>
            <a:r>
              <a:rPr lang="en-US" altLang="fr-FR" sz="2400"/>
              <a:t>High prevalence of strokes in diabetic patients</a:t>
            </a:r>
          </a:p>
          <a:p>
            <a:pPr eaLnBrk="1" hangingPunct="1">
              <a:lnSpc>
                <a:spcPct val="100000"/>
              </a:lnSpc>
            </a:pPr>
            <a:r>
              <a:rPr lang="en-US" altLang="fr-FR" sz="2400"/>
              <a:t>Heart Failure is becoming the most frequent and serious cardio-vascular complication of Diabetes</a:t>
            </a:r>
          </a:p>
          <a:p>
            <a:pPr eaLnBrk="1" hangingPunct="1">
              <a:lnSpc>
                <a:spcPct val="100000"/>
              </a:lnSpc>
              <a:buFont typeface="Wingdings" pitchFamily="2" charset="2"/>
              <a:buNone/>
            </a:pPr>
            <a:endParaRPr lang="fr-FR" altLang="fr-FR" sz="2600" b="0"/>
          </a:p>
        </p:txBody>
      </p:sp>
      <p:sp>
        <p:nvSpPr>
          <p:cNvPr id="8" name="Rectangle 7"/>
          <p:cNvSpPr/>
          <p:nvPr/>
        </p:nvSpPr>
        <p:spPr>
          <a:xfrm>
            <a:off x="4441825" y="6221413"/>
            <a:ext cx="4572000" cy="576262"/>
          </a:xfrm>
          <a:prstGeom prst="rect">
            <a:avLst/>
          </a:prstGeom>
        </p:spPr>
        <p:txBody>
          <a:bodyPr>
            <a:spAutoFit/>
          </a:bodyPr>
          <a:lstStyle/>
          <a:p>
            <a:pPr algn="r">
              <a:lnSpc>
                <a:spcPct val="100000"/>
              </a:lnSpc>
              <a:defRPr/>
            </a:pPr>
            <a:r>
              <a:rPr lang="en-US" sz="1050" b="0" i="1"/>
              <a:t>Morrish NJ, Wang SL, Stevens LK, Fuller JH, Keen H. Mortality and causes of death in the WHO Multinational Study of Vascular Disease in Diabetes. Diabetologia 2001, 44 Suppl 2:S14–S21.</a:t>
            </a:r>
          </a:p>
        </p:txBody>
      </p:sp>
    </p:spTree>
    <p:extLst>
      <p:ext uri="{BB962C8B-B14F-4D97-AF65-F5344CB8AC3E}">
        <p14:creationId xmlns:p14="http://schemas.microsoft.com/office/powerpoint/2010/main" val="3979784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67744" y="116632"/>
            <a:ext cx="5112568"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a:ea typeface="+mn-ea"/>
                <a:cs typeface="Arial"/>
              </a:rPr>
              <a:t>SGLT2-inhibitors</a:t>
            </a:r>
            <a:r>
              <a:rPr kumimoji="0" lang="en-GB"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Arial"/>
              </a:rPr>
              <a:t>: </a:t>
            </a:r>
            <a:r>
              <a:rPr kumimoji="0" lang="en-GB"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rPr>
              <a:t>the added value of lowering blood pressure</a:t>
            </a:r>
            <a:endParaRPr kumimoji="0" lang="fr-FR" sz="2800" b="0"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Arial"/>
            </a:endParaRPr>
          </a:p>
        </p:txBody>
      </p:sp>
      <p:sp>
        <p:nvSpPr>
          <p:cNvPr id="9" name="Line 12"/>
          <p:cNvSpPr>
            <a:spLocks noChangeShapeType="1"/>
          </p:cNvSpPr>
          <p:nvPr/>
        </p:nvSpPr>
        <p:spPr bwMode="auto">
          <a:xfrm>
            <a:off x="280987" y="1052736"/>
            <a:ext cx="8582025" cy="1587"/>
          </a:xfrm>
          <a:prstGeom prst="line">
            <a:avLst/>
          </a:prstGeom>
          <a:noFill/>
          <a:ln w="57150" cmpd="thinThick">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5" name="Image 4">
            <a:extLst>
              <a:ext uri="{FF2B5EF4-FFF2-40B4-BE49-F238E27FC236}">
                <a16:creationId xmlns="" xmlns:a16="http://schemas.microsoft.com/office/drawing/2014/main" id="{EEB60CA6-0C4E-495C-A216-A0F48B20D5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196752"/>
            <a:ext cx="7848872" cy="1306155"/>
          </a:xfrm>
          <a:prstGeom prst="rect">
            <a:avLst/>
          </a:prstGeom>
        </p:spPr>
      </p:pic>
      <p:cxnSp>
        <p:nvCxnSpPr>
          <p:cNvPr id="7" name="Connecteur droit 6">
            <a:extLst>
              <a:ext uri="{FF2B5EF4-FFF2-40B4-BE49-F238E27FC236}">
                <a16:creationId xmlns="" xmlns:a16="http://schemas.microsoft.com/office/drawing/2014/main" id="{D8609FD5-DCB8-4DDE-AB1F-27AE12D2D02C}"/>
              </a:ext>
            </a:extLst>
          </p:cNvPr>
          <p:cNvCxnSpPr/>
          <p:nvPr/>
        </p:nvCxnSpPr>
        <p:spPr>
          <a:xfrm>
            <a:off x="1043608" y="2132856"/>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 xmlns:a16="http://schemas.microsoft.com/office/drawing/2014/main" id="{96FA004E-0182-404D-8B86-2C7B105C5EB0}"/>
              </a:ext>
            </a:extLst>
          </p:cNvPr>
          <p:cNvGrpSpPr/>
          <p:nvPr/>
        </p:nvGrpSpPr>
        <p:grpSpPr>
          <a:xfrm>
            <a:off x="1043608" y="2708920"/>
            <a:ext cx="3505545" cy="3830671"/>
            <a:chOff x="2627784" y="2708920"/>
            <a:chExt cx="3505545" cy="3830671"/>
          </a:xfrm>
        </p:grpSpPr>
        <p:pic>
          <p:nvPicPr>
            <p:cNvPr id="3" name="Image 2">
              <a:extLst>
                <a:ext uri="{FF2B5EF4-FFF2-40B4-BE49-F238E27FC236}">
                  <a16:creationId xmlns="" xmlns:a16="http://schemas.microsoft.com/office/drawing/2014/main" id="{24E30CA4-8B80-459B-B445-1414E8035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2708920"/>
              <a:ext cx="3456384" cy="3830671"/>
            </a:xfrm>
            <a:prstGeom prst="rect">
              <a:avLst/>
            </a:prstGeom>
            <a:ln>
              <a:solidFill>
                <a:schemeClr val="tx1"/>
              </a:solidFill>
            </a:ln>
          </p:spPr>
        </p:pic>
        <p:sp>
          <p:nvSpPr>
            <p:cNvPr id="10" name="ZoneTexte 9">
              <a:extLst>
                <a:ext uri="{FF2B5EF4-FFF2-40B4-BE49-F238E27FC236}">
                  <a16:creationId xmlns="" xmlns:a16="http://schemas.microsoft.com/office/drawing/2014/main" id="{0FD805B5-A55B-4473-B528-D03F87D1678E}"/>
                </a:ext>
              </a:extLst>
            </p:cNvPr>
            <p:cNvSpPr txBox="1"/>
            <p:nvPr/>
          </p:nvSpPr>
          <p:spPr>
            <a:xfrm>
              <a:off x="3302169" y="5805264"/>
              <a:ext cx="144016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srgbClr val="000000"/>
                  </a:solidFill>
                  <a:effectLst/>
                  <a:uLnTx/>
                  <a:uFillTx/>
                  <a:latin typeface="Arial" pitchFamily="34" charset="0"/>
                  <a:ea typeface="+mn-ea"/>
                  <a:cs typeface="Arial"/>
                </a:rPr>
                <a:t>Systolic</a:t>
              </a:r>
            </a:p>
          </p:txBody>
        </p:sp>
        <p:sp>
          <p:nvSpPr>
            <p:cNvPr id="11" name="ZoneTexte 10">
              <a:extLst>
                <a:ext uri="{FF2B5EF4-FFF2-40B4-BE49-F238E27FC236}">
                  <a16:creationId xmlns="" xmlns:a16="http://schemas.microsoft.com/office/drawing/2014/main" id="{DD9788D4-8CA1-459D-88B4-5B5EAB14F70A}"/>
                </a:ext>
              </a:extLst>
            </p:cNvPr>
            <p:cNvSpPr txBox="1"/>
            <p:nvPr/>
          </p:nvSpPr>
          <p:spPr>
            <a:xfrm>
              <a:off x="4693169" y="5805264"/>
              <a:ext cx="144016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srgbClr val="000000"/>
                  </a:solidFill>
                  <a:effectLst/>
                  <a:uLnTx/>
                  <a:uFillTx/>
                  <a:latin typeface="Arial" pitchFamily="34" charset="0"/>
                  <a:ea typeface="+mn-ea"/>
                  <a:cs typeface="Arial"/>
                </a:rPr>
                <a:t>Diastolic</a:t>
              </a:r>
            </a:p>
          </p:txBody>
        </p:sp>
      </p:grpSp>
      <p:sp>
        <p:nvSpPr>
          <p:cNvPr id="12" name="Rectangle 11">
            <a:extLst>
              <a:ext uri="{FF2B5EF4-FFF2-40B4-BE49-F238E27FC236}">
                <a16:creationId xmlns="" xmlns:a16="http://schemas.microsoft.com/office/drawing/2014/main" id="{5D6D4AB4-B8BE-4A59-886E-53E3827506E4}"/>
              </a:ext>
            </a:extLst>
          </p:cNvPr>
          <p:cNvSpPr/>
          <p:nvPr/>
        </p:nvSpPr>
        <p:spPr>
          <a:xfrm>
            <a:off x="4860032" y="3573016"/>
            <a:ext cx="3276364" cy="2092881"/>
          </a:xfrm>
          <a:prstGeom prst="rect">
            <a:avLst/>
          </a:prstGeom>
          <a:solidFill>
            <a:srgbClr val="FFFFFF"/>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F3300"/>
              </a:buClr>
              <a:buSzTx/>
              <a:buFontTx/>
              <a:buNone/>
              <a:tabLst/>
              <a:defRPr/>
            </a:pPr>
            <a:r>
              <a:rPr kumimoji="0" lang="en-US" altLang="fr-FR" sz="2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Reduction in </a:t>
            </a:r>
            <a:r>
              <a:rPr kumimoji="0" lang="en-US" altLang="fr-FR"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systolic </a:t>
            </a:r>
          </a:p>
          <a:p>
            <a:pPr marL="0" marR="0" lvl="0" indent="0" algn="l" defTabSz="914400" rtl="0" eaLnBrk="0" fontAlgn="base" latinLnBrk="0" hangingPunct="0">
              <a:lnSpc>
                <a:spcPct val="100000"/>
              </a:lnSpc>
              <a:spcBef>
                <a:spcPct val="0"/>
              </a:spcBef>
              <a:spcAft>
                <a:spcPct val="0"/>
              </a:spcAft>
              <a:buClr>
                <a:srgbClr val="FF3300"/>
              </a:buClr>
              <a:buSzTx/>
              <a:buFontTx/>
              <a:buNone/>
              <a:tabLst/>
              <a:defRPr/>
            </a:pPr>
            <a:r>
              <a:rPr kumimoji="0" lang="en-US" altLang="fr-FR" sz="2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and, to a lesser extent, </a:t>
            </a:r>
            <a:r>
              <a:rPr kumimoji="0" lang="en-US" altLang="fr-FR"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diastolic  blood pressure </a:t>
            </a:r>
          </a:p>
          <a:p>
            <a:pPr marL="0" marR="0" lvl="0" indent="0" algn="l" defTabSz="914400" rtl="0" eaLnBrk="0" fontAlgn="base" latinLnBrk="0" hangingPunct="0">
              <a:lnSpc>
                <a:spcPct val="100000"/>
              </a:lnSpc>
              <a:spcBef>
                <a:spcPct val="0"/>
              </a:spcBef>
              <a:spcAft>
                <a:spcPct val="0"/>
              </a:spcAft>
              <a:buClr>
                <a:srgbClr val="FF3300"/>
              </a:buClr>
              <a:buSzTx/>
              <a:buFontTx/>
              <a:buNone/>
              <a:tabLst/>
              <a:defRPr/>
            </a:pPr>
            <a:r>
              <a:rPr kumimoji="0" lang="en-US" altLang="fr-FR" sz="2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by &gt; 2 mm Hg </a:t>
            </a:r>
          </a:p>
          <a:p>
            <a:pPr marL="0" marR="0" lvl="0" indent="0" algn="l" defTabSz="914400" rtl="0" eaLnBrk="0" fontAlgn="base" latinLnBrk="0" hangingPunct="0">
              <a:lnSpc>
                <a:spcPct val="100000"/>
              </a:lnSpc>
              <a:spcBef>
                <a:spcPct val="0"/>
              </a:spcBef>
              <a:spcAft>
                <a:spcPct val="0"/>
              </a:spcAft>
              <a:buClr>
                <a:srgbClr val="FF3300"/>
              </a:buClr>
              <a:buSzTx/>
              <a:buFontTx/>
              <a:buNone/>
              <a:tabLst/>
              <a:defRPr/>
            </a:pPr>
            <a:endParaRPr kumimoji="0" lang="en-US" altLang="fr-FR"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endParaRPr>
          </a:p>
          <a:p>
            <a:pPr marL="0" marR="0" lvl="0" indent="0" algn="l" defTabSz="914400" rtl="0" eaLnBrk="0" fontAlgn="base" latinLnBrk="0" hangingPunct="0">
              <a:lnSpc>
                <a:spcPct val="100000"/>
              </a:lnSpc>
              <a:spcBef>
                <a:spcPct val="0"/>
              </a:spcBef>
              <a:spcAft>
                <a:spcPct val="0"/>
              </a:spcAft>
              <a:buClr>
                <a:srgbClr val="FF3300"/>
              </a:buClr>
              <a:buSzTx/>
              <a:buFontTx/>
              <a:buNone/>
              <a:tabLst/>
              <a:defRPr/>
            </a:pPr>
            <a:r>
              <a:rPr kumimoji="0" lang="en-US" altLang="fr-FR" sz="1600" b="0" i="1" u="none" strike="noStrike" kern="1200" cap="none" spc="0" normalizeH="0" baseline="0" noProof="0">
                <a:ln>
                  <a:noFill/>
                </a:ln>
                <a:solidFill>
                  <a:srgbClr val="000000"/>
                </a:solidFill>
                <a:effectLst/>
                <a:uLnTx/>
                <a:uFillTx/>
                <a:latin typeface="Arial" pitchFamily="34" charset="0"/>
                <a:ea typeface="+mn-ea"/>
                <a:cs typeface="Arial"/>
              </a:rPr>
              <a:t>accentuated during the daytime </a:t>
            </a:r>
          </a:p>
          <a:p>
            <a:pPr marL="0" marR="0" lvl="0" indent="0" algn="l" defTabSz="914400" rtl="0" eaLnBrk="0" fontAlgn="base" latinLnBrk="0" hangingPunct="0">
              <a:lnSpc>
                <a:spcPct val="100000"/>
              </a:lnSpc>
              <a:spcBef>
                <a:spcPct val="0"/>
              </a:spcBef>
              <a:spcAft>
                <a:spcPct val="0"/>
              </a:spcAft>
              <a:buClr>
                <a:srgbClr val="FF3300"/>
              </a:buClr>
              <a:buSzTx/>
              <a:buFontTx/>
              <a:buNone/>
              <a:tabLst/>
              <a:defRPr/>
            </a:pPr>
            <a:r>
              <a:rPr kumimoji="0" lang="en-US" altLang="fr-FR" sz="1600" b="0" i="1" u="none" strike="noStrike" kern="1200" cap="none" spc="0" normalizeH="0" baseline="0" noProof="0">
                <a:ln>
                  <a:noFill/>
                </a:ln>
                <a:solidFill>
                  <a:srgbClr val="000000"/>
                </a:solidFill>
                <a:effectLst/>
                <a:uLnTx/>
                <a:uFillTx/>
                <a:latin typeface="Arial" pitchFamily="34" charset="0"/>
                <a:ea typeface="+mn-ea"/>
                <a:cs typeface="Arial"/>
              </a:rPr>
              <a:t>and in hypertensive patients</a:t>
            </a:r>
          </a:p>
        </p:txBody>
      </p:sp>
      <p:sp>
        <p:nvSpPr>
          <p:cNvPr id="14" name="Title 1">
            <a:extLst>
              <a:ext uri="{FF2B5EF4-FFF2-40B4-BE49-F238E27FC236}">
                <a16:creationId xmlns="" xmlns:a16="http://schemas.microsoft.com/office/drawing/2014/main" id="{BDBAD9F9-7549-4967-8A4C-D7E29C2ED041}"/>
              </a:ext>
            </a:extLst>
          </p:cNvPr>
          <p:cNvSpPr txBox="1">
            <a:spLocks/>
          </p:cNvSpPr>
          <p:nvPr/>
        </p:nvSpPr>
        <p:spPr bwMode="auto">
          <a:xfrm>
            <a:off x="5024061" y="6381328"/>
            <a:ext cx="383895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18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1800" b="1">
                <a:solidFill>
                  <a:schemeClr val="tx2"/>
                </a:solidFill>
                <a:latin typeface="Arial" charset="0"/>
                <a:cs typeface="Arial" charset="0"/>
              </a:defRPr>
            </a:lvl2pPr>
            <a:lvl3pPr algn="l" rtl="0" eaLnBrk="0" fontAlgn="base" hangingPunct="0">
              <a:spcBef>
                <a:spcPct val="0"/>
              </a:spcBef>
              <a:spcAft>
                <a:spcPct val="0"/>
              </a:spcAft>
              <a:defRPr sz="1800" b="1">
                <a:solidFill>
                  <a:schemeClr val="tx2"/>
                </a:solidFill>
                <a:latin typeface="Arial" charset="0"/>
                <a:cs typeface="Arial" charset="0"/>
              </a:defRPr>
            </a:lvl3pPr>
            <a:lvl4pPr algn="l" rtl="0" eaLnBrk="0" fontAlgn="base" hangingPunct="0">
              <a:spcBef>
                <a:spcPct val="0"/>
              </a:spcBef>
              <a:spcAft>
                <a:spcPct val="0"/>
              </a:spcAft>
              <a:defRPr sz="1800" b="1">
                <a:solidFill>
                  <a:schemeClr val="tx2"/>
                </a:solidFill>
                <a:latin typeface="Arial" charset="0"/>
                <a:cs typeface="Arial" charset="0"/>
              </a:defRPr>
            </a:lvl4pPr>
            <a:lvl5pPr algn="l" rtl="0" eaLnBrk="0" fontAlgn="base" hangingPunct="0">
              <a:spcBef>
                <a:spcPct val="0"/>
              </a:spcBef>
              <a:spcAft>
                <a:spcPct val="0"/>
              </a:spcAft>
              <a:defRPr sz="1800" b="1">
                <a:solidFill>
                  <a:schemeClr val="tx2"/>
                </a:solidFill>
                <a:latin typeface="Arial" charset="0"/>
                <a:cs typeface="Arial" charset="0"/>
              </a:defRPr>
            </a:lvl5pPr>
            <a:lvl6pPr marL="342900" algn="l" rtl="0" eaLnBrk="1" fontAlgn="base" hangingPunct="1">
              <a:spcBef>
                <a:spcPct val="0"/>
              </a:spcBef>
              <a:spcAft>
                <a:spcPct val="0"/>
              </a:spcAft>
              <a:defRPr sz="2100" b="1">
                <a:solidFill>
                  <a:schemeClr val="tx2"/>
                </a:solidFill>
                <a:latin typeface="Arial" charset="0"/>
              </a:defRPr>
            </a:lvl6pPr>
            <a:lvl7pPr marL="685800" algn="l" rtl="0" eaLnBrk="1" fontAlgn="base" hangingPunct="1">
              <a:spcBef>
                <a:spcPct val="0"/>
              </a:spcBef>
              <a:spcAft>
                <a:spcPct val="0"/>
              </a:spcAft>
              <a:defRPr sz="2100" b="1">
                <a:solidFill>
                  <a:schemeClr val="tx2"/>
                </a:solidFill>
                <a:latin typeface="Arial" charset="0"/>
              </a:defRPr>
            </a:lvl7pPr>
            <a:lvl8pPr marL="1028700" algn="l" rtl="0" eaLnBrk="1" fontAlgn="base" hangingPunct="1">
              <a:spcBef>
                <a:spcPct val="0"/>
              </a:spcBef>
              <a:spcAft>
                <a:spcPct val="0"/>
              </a:spcAft>
              <a:defRPr sz="2100" b="1">
                <a:solidFill>
                  <a:schemeClr val="tx2"/>
                </a:solidFill>
                <a:latin typeface="Arial" charset="0"/>
              </a:defRPr>
            </a:lvl8pPr>
            <a:lvl9pPr marL="1371600" algn="l" rtl="0" eaLnBrk="1" fontAlgn="base" hangingPunct="1">
              <a:spcBef>
                <a:spcPct val="0"/>
              </a:spcBef>
              <a:spcAft>
                <a:spcPct val="0"/>
              </a:spcAft>
              <a:defRPr sz="2100" b="1">
                <a:solidFill>
                  <a:schemeClr val="tx2"/>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pitchFamily="34" charset="0"/>
                <a:ea typeface="+mj-ea"/>
                <a:cs typeface="Arial" pitchFamily="34" charset="0"/>
              </a:rPr>
              <a:t>J Am Heart Assoc. 2017</a:t>
            </a:r>
            <a:endParaRPr kumimoji="0" lang="en-GB" sz="1600" b="1" i="1"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3917412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E2BC09B0-E128-44F1-94BD-0F6D5DC62D18}"/>
              </a:ext>
            </a:extLst>
          </p:cNvPr>
          <p:cNvSpPr txBox="1"/>
          <p:nvPr/>
        </p:nvSpPr>
        <p:spPr>
          <a:xfrm>
            <a:off x="503547" y="2564904"/>
            <a:ext cx="8136904" cy="236988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mn-cs"/>
              </a:rPr>
              <a:t>G</a:t>
            </a:r>
            <a:r>
              <a:rPr kumimoji="0" lang="fr-FR" sz="18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mn-cs"/>
              </a:rPr>
              <a:t>enital mycotic infections</a:t>
            </a:r>
            <a:r>
              <a:rPr kumimoji="0" lang="fr-FR" sz="1800" b="0" i="0" u="none" strike="noStrike" kern="1200" cap="none" spc="0" normalizeH="0" baseline="0" noProof="0">
                <a:ln>
                  <a:noFill/>
                </a:ln>
                <a:solidFill>
                  <a:srgbClr val="000000"/>
                </a:solidFill>
                <a:effectLst/>
                <a:uLnTx/>
                <a:uFillTx/>
                <a:latin typeface="Arial"/>
                <a:ea typeface="+mn-ea"/>
                <a:cs typeface="+mn-cs"/>
              </a:rPr>
              <a:t>, </a:t>
            </a:r>
            <a:r>
              <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rPr>
              <a:t>about 10-15% higher in women and about 5% higher in men compared with placebo</a:t>
            </a:r>
            <a:r>
              <a:rPr kumimoji="0" lang="en-US" sz="1800" b="0" i="0" u="none" strike="noStrike" kern="1200" cap="none" spc="0" normalizeH="0" baseline="0" noProof="0">
                <a:ln>
                  <a:noFill/>
                </a:ln>
                <a:solidFill>
                  <a:srgbClr val="000000"/>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n-ea"/>
                <a:cs typeface="+mn-cs"/>
              </a:rPr>
              <a:t>U</a:t>
            </a:r>
            <a:r>
              <a:rPr kumimoji="0" lang="en-US" sz="2000" b="0"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ea typeface="+mn-ea"/>
                <a:cs typeface="+mn-cs"/>
              </a:rPr>
              <a:t>rinary tract infections </a:t>
            </a:r>
            <a:r>
              <a:rPr kumimoji="0" lang="en-US" sz="2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(small increase)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ea typeface="+mn-ea"/>
                <a:cs typeface="+mn-cs"/>
              </a:rPr>
              <a:t>Rare cases of ketoacidosis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srgbClr val="000000"/>
                </a:solidFill>
                <a:effectLst/>
                <a:uLnTx/>
                <a:uFillTx/>
                <a:latin typeface="Arial" pitchFamily="34" charset="0"/>
                <a:ea typeface="+mn-ea"/>
                <a:cs typeface="+mn-cs"/>
              </a:rPr>
              <a:t>For the only Canagliflozin</a:t>
            </a: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a:t>
            </a:r>
            <a:endParaRPr kumimoji="0" lang="fr-FR"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 name="ZoneTexte 2">
            <a:extLst>
              <a:ext uri="{FF2B5EF4-FFF2-40B4-BE49-F238E27FC236}">
                <a16:creationId xmlns="" xmlns:a16="http://schemas.microsoft.com/office/drawing/2014/main" id="{B9EA3E32-F4C5-4870-A11C-E22167C6F860}"/>
              </a:ext>
            </a:extLst>
          </p:cNvPr>
          <p:cNvSpPr txBox="1"/>
          <p:nvPr/>
        </p:nvSpPr>
        <p:spPr>
          <a:xfrm>
            <a:off x="611559" y="1105581"/>
            <a:ext cx="7920880" cy="523220"/>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a:ln>
                  <a:noFill/>
                </a:ln>
                <a:solidFill>
                  <a:srgbClr val="000000"/>
                </a:solidFill>
                <a:effectLst/>
                <a:uLnTx/>
                <a:uFillTx/>
                <a:latin typeface="Arial" pitchFamily="34" charset="0"/>
                <a:ea typeface="+mn-ea"/>
                <a:cs typeface="+mn-cs"/>
              </a:rPr>
              <a:t>SGLT2-inhibitors: </a:t>
            </a:r>
            <a:r>
              <a:rPr kumimoji="0" lang="fr-FR" sz="2400"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Globally well tolerated</a:t>
            </a:r>
          </a:p>
        </p:txBody>
      </p:sp>
      <p:sp>
        <p:nvSpPr>
          <p:cNvPr id="4" name="Line 3">
            <a:extLst>
              <a:ext uri="{FF2B5EF4-FFF2-40B4-BE49-F238E27FC236}">
                <a16:creationId xmlns="" xmlns:a16="http://schemas.microsoft.com/office/drawing/2014/main" id="{58B37D21-DB51-447B-B8C9-639B68FEB536}"/>
              </a:ext>
            </a:extLst>
          </p:cNvPr>
          <p:cNvSpPr>
            <a:spLocks noChangeShapeType="1"/>
          </p:cNvSpPr>
          <p:nvPr/>
        </p:nvSpPr>
        <p:spPr bwMode="auto">
          <a:xfrm>
            <a:off x="287337" y="908720"/>
            <a:ext cx="8569325" cy="0"/>
          </a:xfrm>
          <a:prstGeom prst="line">
            <a:avLst/>
          </a:prstGeom>
          <a:noFill/>
          <a:ln w="57150" cmpd="thinThick">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ZoneTexte 4"/>
          <p:cNvSpPr txBox="1"/>
          <p:nvPr/>
        </p:nvSpPr>
        <p:spPr>
          <a:xfrm>
            <a:off x="2195736" y="1862827"/>
            <a:ext cx="4824536"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000000"/>
                </a:solidFill>
                <a:effectLst/>
                <a:uLnTx/>
                <a:uFillTx/>
                <a:latin typeface="Arial" pitchFamily="34" charset="0"/>
                <a:ea typeface="+mn-ea"/>
                <a:cs typeface="+mn-cs"/>
              </a:rPr>
              <a:t>The main reported side-effects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ZoneTexte 5">
            <a:extLst>
              <a:ext uri="{FF2B5EF4-FFF2-40B4-BE49-F238E27FC236}">
                <a16:creationId xmlns="" xmlns:a16="http://schemas.microsoft.com/office/drawing/2014/main" id="{4C619B5F-68F7-46A6-9AD8-B10B44C417F4}"/>
              </a:ext>
            </a:extLst>
          </p:cNvPr>
          <p:cNvSpPr txBox="1"/>
          <p:nvPr/>
        </p:nvSpPr>
        <p:spPr>
          <a:xfrm>
            <a:off x="755576" y="188640"/>
            <a:ext cx="7128792" cy="954107"/>
          </a:xfrm>
          <a:prstGeom prst="rect">
            <a:avLst/>
          </a:prstGeom>
          <a:noFill/>
        </p:spPr>
        <p:txBody>
          <a:bodyPr wrap="square" rtlCol="0">
            <a:spAutoFit/>
          </a:bodyPr>
          <a:lstStyle/>
          <a:p>
            <a:pPr algn="ctr"/>
            <a:r>
              <a:rPr lang="fr-FR" sz="3200"/>
              <a:t>Safety and tolerability</a:t>
            </a:r>
          </a:p>
          <a:p>
            <a:endParaRPr lang="fr-FR"/>
          </a:p>
        </p:txBody>
      </p:sp>
      <p:sp>
        <p:nvSpPr>
          <p:cNvPr id="7" name="ZoneTexte 6">
            <a:extLst>
              <a:ext uri="{FF2B5EF4-FFF2-40B4-BE49-F238E27FC236}">
                <a16:creationId xmlns="" xmlns:a16="http://schemas.microsoft.com/office/drawing/2014/main" id="{FDE138FD-E301-407E-8E7F-7A2DC3599230}"/>
              </a:ext>
            </a:extLst>
          </p:cNvPr>
          <p:cNvSpPr txBox="1"/>
          <p:nvPr/>
        </p:nvSpPr>
        <p:spPr>
          <a:xfrm>
            <a:off x="971600" y="4857634"/>
            <a:ext cx="4347883" cy="1061829"/>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bone fractures ?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toe amputations </a:t>
            </a:r>
            <a:r>
              <a:rPr kumimoji="0" lang="en-US" sz="1600" b="0" i="1" u="none" strike="noStrike" kern="1200" cap="none" spc="0" normalizeH="0" baseline="0" noProof="0">
                <a:ln>
                  <a:noFill/>
                </a:ln>
                <a:solidFill>
                  <a:srgbClr val="000000"/>
                </a:solidFill>
                <a:effectLst/>
                <a:uLnTx/>
                <a:uFillTx/>
                <a:latin typeface="Arial" pitchFamily="34" charset="0"/>
                <a:ea typeface="+mn-ea"/>
                <a:cs typeface="+mn-cs"/>
              </a:rPr>
              <a:t>(number very small and plausible causal explanation not available)</a:t>
            </a:r>
            <a:endParaRPr kumimoji="0" lang="fr-FR" sz="2800" b="1" i="1" u="none" strike="noStrike" kern="1200" cap="none" spc="0" normalizeH="0" baseline="0" noProof="0">
              <a:ln>
                <a:noFill/>
              </a:ln>
              <a:solidFill>
                <a:srgbClr val="000000"/>
              </a:solidFill>
              <a:effectLst/>
              <a:uLnTx/>
              <a:uFillTx/>
              <a:latin typeface="Arial" charset="0"/>
              <a:ea typeface="+mn-ea"/>
              <a:cs typeface="+mn-cs"/>
            </a:endParaRPr>
          </a:p>
        </p:txBody>
      </p:sp>
      <p:sp>
        <p:nvSpPr>
          <p:cNvPr id="8" name="ZoneTexte 7">
            <a:extLst>
              <a:ext uri="{FF2B5EF4-FFF2-40B4-BE49-F238E27FC236}">
                <a16:creationId xmlns="" xmlns:a16="http://schemas.microsoft.com/office/drawing/2014/main" id="{B167C27D-4A43-4A4F-99BE-D489FA81E8E9}"/>
              </a:ext>
            </a:extLst>
          </p:cNvPr>
          <p:cNvSpPr txBox="1"/>
          <p:nvPr/>
        </p:nvSpPr>
        <p:spPr>
          <a:xfrm>
            <a:off x="5668997" y="5134246"/>
            <a:ext cx="3334981"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Not observed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charset="0"/>
                <a:ea typeface="+mn-ea"/>
                <a:cs typeface="+mn-cs"/>
              </a:rPr>
              <a:t>on Empagliflozin </a:t>
            </a:r>
            <a:r>
              <a:rPr kumimoji="0" lang="fr-FR" sz="1200" b="0" i="1" u="none" strike="noStrike" kern="1200" cap="none" spc="0" normalizeH="0" baseline="0" noProof="0">
                <a:ln>
                  <a:noFill/>
                </a:ln>
                <a:solidFill>
                  <a:srgbClr val="000000"/>
                </a:solidFill>
                <a:effectLst/>
                <a:uLnTx/>
                <a:uFillTx/>
                <a:latin typeface="Arial" charset="0"/>
                <a:ea typeface="+mn-ea"/>
                <a:cs typeface="+mn-cs"/>
              </a:rPr>
              <a:t>(EMPAREG Study)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charset="0"/>
                <a:ea typeface="+mn-ea"/>
                <a:cs typeface="+mn-cs"/>
              </a:rPr>
              <a:t>or Dapagliflozin </a:t>
            </a:r>
            <a:r>
              <a:rPr kumimoji="0" lang="fr-FR" sz="1200" b="0" i="1" u="none" strike="noStrike" kern="1200" cap="none" spc="0" normalizeH="0" baseline="0" noProof="0">
                <a:ln>
                  <a:noFill/>
                </a:ln>
                <a:solidFill>
                  <a:srgbClr val="000000"/>
                </a:solidFill>
                <a:effectLst/>
                <a:uLnTx/>
                <a:uFillTx/>
                <a:latin typeface="Arial" charset="0"/>
                <a:ea typeface="+mn-ea"/>
                <a:cs typeface="+mn-cs"/>
              </a:rPr>
              <a:t>(DECLARE Study)</a:t>
            </a:r>
            <a:endParaRPr kumimoji="0" lang="fr-FR" sz="1400" b="0" i="1" u="none" strike="noStrike" kern="1200" cap="none" spc="0" normalizeH="0" baseline="0" noProof="0">
              <a:ln>
                <a:noFill/>
              </a:ln>
              <a:solidFill>
                <a:srgbClr val="000000"/>
              </a:solidFill>
              <a:effectLst/>
              <a:uLnTx/>
              <a:uFillTx/>
              <a:latin typeface="Arial" charset="0"/>
              <a:ea typeface="+mn-ea"/>
              <a:cs typeface="+mn-cs"/>
            </a:endParaRPr>
          </a:p>
        </p:txBody>
      </p:sp>
      <p:sp>
        <p:nvSpPr>
          <p:cNvPr id="9" name="Accolade fermante 8">
            <a:extLst>
              <a:ext uri="{FF2B5EF4-FFF2-40B4-BE49-F238E27FC236}">
                <a16:creationId xmlns="" xmlns:a16="http://schemas.microsoft.com/office/drawing/2014/main" id="{2DEBB218-DB9E-4786-82EB-AD9CCB317263}"/>
              </a:ext>
            </a:extLst>
          </p:cNvPr>
          <p:cNvSpPr/>
          <p:nvPr/>
        </p:nvSpPr>
        <p:spPr>
          <a:xfrm>
            <a:off x="5319483" y="5124665"/>
            <a:ext cx="291353" cy="73062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54564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63030BBD-3828-4519-92D2-41BE92F4FEB9}"/>
              </a:ext>
            </a:extLst>
          </p:cNvPr>
          <p:cNvSpPr txBox="1"/>
          <p:nvPr/>
        </p:nvSpPr>
        <p:spPr>
          <a:xfrm>
            <a:off x="899592" y="1193198"/>
            <a:ext cx="7704856" cy="4278094"/>
          </a:xfrm>
          <a:prstGeom prst="rect">
            <a:avLst/>
          </a:prstGeom>
          <a:noFill/>
        </p:spPr>
        <p:txBody>
          <a:bodyPr wrap="square" rtlCol="0">
            <a:spAutoFit/>
          </a:bodyPr>
          <a:lstStyle/>
          <a:p>
            <a:pPr lvl="0" algn="ctr" eaLnBrk="0" hangingPunct="0">
              <a:defRPr/>
            </a:pPr>
            <a:r>
              <a:rPr kumimoji="0" lang="fr-FR" sz="3200" b="1" i="0" u="none" strike="noStrike" kern="1200" cap="none" spc="0" normalizeH="0" baseline="0" noProof="0">
                <a:ln>
                  <a:noFill/>
                </a:ln>
                <a:solidFill>
                  <a:srgbClr val="000000"/>
                </a:solidFill>
                <a:effectLst/>
                <a:uLnTx/>
                <a:uFillTx/>
                <a:latin typeface="Arial" pitchFamily="34" charset="0"/>
                <a:ea typeface="+mn-ea"/>
                <a:cs typeface="Arial"/>
              </a:rPr>
              <a:t>SGLT2-inhibitors </a:t>
            </a:r>
          </a:p>
          <a:p>
            <a:pPr lvl="0" algn="ctr" eaLnBrk="0" hangingPunct="0">
              <a:defRPr/>
            </a:pPr>
            <a:r>
              <a:rPr lang="en-US" sz="3200" b="0" i="1">
                <a:effectLst>
                  <a:outerShdw blurRad="38100" dist="38100" dir="2700000" algn="tl">
                    <a:srgbClr val="000000">
                      <a:alpha val="43137"/>
                    </a:srgbClr>
                  </a:outerShdw>
                </a:effectLst>
              </a:rPr>
              <a:t>prevent </a:t>
            </a:r>
            <a:r>
              <a:rPr lang="en-US" sz="3200" b="0" i="1" smtClean="0">
                <a:effectLst>
                  <a:outerShdw blurRad="38100" dist="38100" dir="2700000" algn="tl">
                    <a:srgbClr val="000000">
                      <a:alpha val="43137"/>
                    </a:srgbClr>
                  </a:outerShdw>
                </a:effectLst>
              </a:rPr>
              <a:t>cardio-vascular and renal  </a:t>
            </a:r>
            <a:r>
              <a:rPr lang="en-US" sz="3200" b="0" i="1">
                <a:effectLst>
                  <a:outerShdw blurRad="38100" dist="38100" dir="2700000" algn="tl">
                    <a:srgbClr val="000000">
                      <a:alpha val="43137"/>
                    </a:srgbClr>
                  </a:outerShdw>
                </a:effectLst>
              </a:rPr>
              <a:t>events </a:t>
            </a:r>
            <a:r>
              <a:rPr lang="en-US" sz="3200" b="0" i="1">
                <a:solidFill>
                  <a:srgbClr val="0000FF"/>
                </a:solidFill>
                <a:effectLst>
                  <a:outerShdw blurRad="38100" dist="38100" dir="2700000" algn="tl">
                    <a:srgbClr val="000000">
                      <a:alpha val="43137"/>
                    </a:srgbClr>
                  </a:outerShdw>
                </a:effectLst>
              </a:rPr>
              <a:t>beyond their glucose lowering effect</a:t>
            </a:r>
            <a:endParaRPr kumimoji="0" lang="fr-FR" sz="3200" b="1" i="0" u="none" strike="noStrike" kern="1200" cap="none" spc="0" normalizeH="0" baseline="0" noProof="0">
              <a:ln>
                <a:noFill/>
              </a:ln>
              <a:solidFill>
                <a:srgbClr val="0000FF"/>
              </a:solidFill>
              <a:effectLst/>
              <a:uLnTx/>
              <a:uFillTx/>
              <a:latin typeface="Arial" pitchFamily="34"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1200" cap="none" spc="0" normalizeH="0" baseline="0" noProof="0">
              <a:ln>
                <a:noFill/>
              </a:ln>
              <a:solidFill>
                <a:srgbClr val="0000FF"/>
              </a:solidFill>
              <a:effectLst/>
              <a:uLnTx/>
              <a:uFillTx/>
              <a:latin typeface="Arial"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1200" cap="none" spc="0" normalizeH="0" baseline="0" noProof="0">
              <a:ln>
                <a:noFill/>
              </a:ln>
              <a:solidFill>
                <a:srgbClr val="000000"/>
              </a:solidFill>
              <a:effectLst/>
              <a:uLnTx/>
              <a:uFillTx/>
              <a:latin typeface="Arial"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ea typeface="+mn-ea"/>
                <a:cs typeface="Arial"/>
              </a:rPr>
              <a:t>Cardio-Vascular </a:t>
            </a:r>
            <a:r>
              <a:rPr kumimoji="0" lang="en-GB" sz="4000" b="1" i="0" u="none" strike="noStrike" kern="1200" cap="none" spc="0" normalizeH="0" baseline="0" noProof="0" smtClean="0">
                <a:ln>
                  <a:noFill/>
                </a:ln>
                <a:solidFill>
                  <a:srgbClr val="0000FF"/>
                </a:solidFill>
                <a:effectLst>
                  <a:outerShdw blurRad="38100" dist="38100" dir="2700000" algn="tl">
                    <a:srgbClr val="000000">
                      <a:alpha val="43137"/>
                    </a:srgbClr>
                  </a:outerShdw>
                </a:effectLst>
                <a:uLnTx/>
                <a:uFillTx/>
                <a:latin typeface="Arial" pitchFamily="34" charset="0"/>
                <a:ea typeface="+mn-ea"/>
                <a:cs typeface="Arial"/>
              </a:rPr>
              <a:t>and Renal Benefits</a:t>
            </a:r>
            <a:endParaRPr kumimoji="0" lang="en-GB" sz="40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1200" cap="none" spc="0" normalizeH="0" baseline="0" noProof="0">
              <a:ln>
                <a:noFill/>
              </a:ln>
              <a:solidFill>
                <a:srgbClr val="000000"/>
              </a:solidFill>
              <a:effectLst/>
              <a:uLnTx/>
              <a:uFillTx/>
              <a:latin typeface="Arial" pitchFamily="34" charset="0"/>
              <a:ea typeface="+mn-ea"/>
              <a:cs typeface="Arial"/>
            </a:endParaRPr>
          </a:p>
        </p:txBody>
      </p:sp>
      <p:sp>
        <p:nvSpPr>
          <p:cNvPr id="3" name="Rectangle 2"/>
          <p:cNvSpPr/>
          <p:nvPr/>
        </p:nvSpPr>
        <p:spPr>
          <a:xfrm>
            <a:off x="755576" y="836712"/>
            <a:ext cx="8064896" cy="2304256"/>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42605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246617"/>
            <a:ext cx="8712968" cy="590095"/>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j-ea"/>
                <a:cs typeface="+mj-cs"/>
              </a:rPr>
              <a:t>Studies </a:t>
            </a:r>
            <a:r>
              <a:rPr kumimoji="0" lang="fr-FR" sz="2800" b="1" i="0" u="none" strike="noStrike" kern="0" cap="none" spc="0" normalizeH="0" baseline="0" noProof="0">
                <a:ln>
                  <a:noFill/>
                </a:ln>
                <a:solidFill>
                  <a:srgbClr val="000000"/>
                </a:solidFill>
                <a:effectLst/>
                <a:uLnTx/>
                <a:uFillTx/>
                <a:latin typeface="Arial"/>
                <a:ea typeface="+mj-ea"/>
                <a:cs typeface="+mj-cs"/>
              </a:rPr>
              <a:t>evaluating safety of anti-diabetic agents</a:t>
            </a:r>
          </a:p>
        </p:txBody>
      </p:sp>
      <p:sp>
        <p:nvSpPr>
          <p:cNvPr id="8" name="ZoneTexte 7"/>
          <p:cNvSpPr txBox="1"/>
          <p:nvPr/>
        </p:nvSpPr>
        <p:spPr>
          <a:xfrm>
            <a:off x="215329" y="1124744"/>
            <a:ext cx="8749159" cy="1008112"/>
          </a:xfrm>
          <a:prstGeom prst="rect">
            <a:avLst/>
          </a:prstGeom>
          <a:solidFill>
            <a:schemeClr val="accent2">
              <a:lumMod val="20000"/>
              <a:lumOff val="80000"/>
            </a:schemeClr>
          </a:solidFill>
          <a:ln>
            <a:solidFill>
              <a:schemeClr val="accent1"/>
            </a:solidFill>
          </a:ln>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600" b="0" i="1" u="none" strike="noStrike" kern="0" cap="none" spc="0" normalizeH="0" baseline="0" noProof="0">
              <a:ln>
                <a:noFill/>
              </a:ln>
              <a:solidFill>
                <a:srgbClr val="0000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400" b="1" i="1" u="none" strike="noStrike" kern="0" cap="none" spc="0" normalizeH="0" baseline="0" noProof="0">
                <a:ln>
                  <a:noFill/>
                </a:ln>
                <a:solidFill>
                  <a:srgbClr val="000000"/>
                </a:solidFill>
                <a:effectLst/>
                <a:uLnTx/>
                <a:uFillTx/>
                <a:latin typeface="Arial" charset="0"/>
                <a:ea typeface="+mn-ea"/>
                <a:cs typeface="Arial" charset="0"/>
              </a:rPr>
              <a:t>The question: </a:t>
            </a:r>
            <a:r>
              <a:rPr kumimoji="0" lang="fr-FR" sz="2400" b="1" i="1"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is an anti-diabetic agent beneficial, neutral or deleterious</a:t>
            </a:r>
            <a:r>
              <a:rPr kumimoji="0" lang="fr-FR" sz="2400" b="1" i="1" u="none" strike="noStrike" kern="0" cap="none" spc="0" normalizeH="0" baseline="0" noProof="0">
                <a:ln>
                  <a:noFill/>
                </a:ln>
                <a:solidFill>
                  <a:srgbClr val="000000"/>
                </a:solidFill>
                <a:effectLst/>
                <a:uLnTx/>
                <a:uFillTx/>
                <a:latin typeface="Arial" charset="0"/>
                <a:ea typeface="+mn-ea"/>
                <a:cs typeface="Arial" charset="0"/>
              </a:rPr>
              <a:t>, </a:t>
            </a:r>
            <a:r>
              <a:rPr kumimoji="0" lang="fr-FR" sz="2400" b="0" i="1"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Arial" charset="0"/>
                <a:ea typeface="+mn-ea"/>
                <a:cs typeface="Arial" charset="0"/>
              </a:rPr>
              <a:t>independently of blood glucose lowering?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1" name="Line 3"/>
          <p:cNvSpPr>
            <a:spLocks noChangeShapeType="1"/>
          </p:cNvSpPr>
          <p:nvPr/>
        </p:nvSpPr>
        <p:spPr bwMode="auto">
          <a:xfrm>
            <a:off x="215329" y="980728"/>
            <a:ext cx="8569325" cy="0"/>
          </a:xfrm>
          <a:prstGeom prst="line">
            <a:avLst/>
          </a:prstGeom>
          <a:noFill/>
          <a:ln w="57150" cmpd="thinThick">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 name="ZoneTexte 1"/>
          <p:cNvSpPr txBox="1"/>
          <p:nvPr>
            <p:custDataLst>
              <p:tags r:id="rId1"/>
            </p:custDataLst>
          </p:nvPr>
        </p:nvSpPr>
        <p:spPr>
          <a:xfrm>
            <a:off x="11023600" y="0"/>
            <a:ext cx="635000" cy="635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 name="ZoneTexte 2"/>
          <p:cNvSpPr txBox="1"/>
          <p:nvPr/>
        </p:nvSpPr>
        <p:spPr>
          <a:xfrm>
            <a:off x="359346" y="2276872"/>
            <a:ext cx="8533134" cy="1754326"/>
          </a:xfrm>
          <a:prstGeom prst="rect">
            <a:avLst/>
          </a:prstGeom>
          <a:solidFill>
            <a:schemeClr val="bg1"/>
          </a:solid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In these so-called « safety studies » required by the FDA, the active drug is compared to a placebo, </a:t>
            </a:r>
            <a:r>
              <a:rPr kumimoji="0" lang="fr-FR"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both added on the top of other treatments intensified at best during the study.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These other treatments are logically more intensified (more oral agents, more insulin) in the placebo arm </a:t>
            </a:r>
            <a:r>
              <a:rPr kumimoji="0" lang="fr-FR"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to conteract the blood glucose lowering effect of the active drug.</a:t>
            </a:r>
          </a:p>
        </p:txBody>
      </p:sp>
      <p:sp>
        <p:nvSpPr>
          <p:cNvPr id="4" name="ZoneTexte 3"/>
          <p:cNvSpPr txBox="1"/>
          <p:nvPr/>
        </p:nvSpPr>
        <p:spPr>
          <a:xfrm>
            <a:off x="5268380" y="4420363"/>
            <a:ext cx="3336068" cy="1948284"/>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For example in the EMPAREG study </a:t>
            </a:r>
            <a:r>
              <a:rPr kumimoji="0" lang="fr-FR"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(empagliflozin vs placebo) </a:t>
            </a:r>
            <a:r>
              <a:rPr kumimoji="0" lang="fr-FR" sz="2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there is </a:t>
            </a:r>
            <a:r>
              <a:rPr kumimoji="0" lang="fr-FR"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only a small difference in HbA1C between the 2 arms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 name="Image 11">
            <a:extLst>
              <a:ext uri="{FF2B5EF4-FFF2-40B4-BE49-F238E27FC236}">
                <a16:creationId xmlns="" xmlns:a16="http://schemas.microsoft.com/office/drawing/2014/main" id="{4FD6D165-A27C-48B0-A07C-3960BCCF4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210057"/>
            <a:ext cx="4356484" cy="2368897"/>
          </a:xfrm>
          <a:prstGeom prst="rect">
            <a:avLst/>
          </a:prstGeom>
          <a:ln>
            <a:solidFill>
              <a:schemeClr val="accent1"/>
            </a:solidFill>
          </a:ln>
        </p:spPr>
      </p:pic>
      <p:grpSp>
        <p:nvGrpSpPr>
          <p:cNvPr id="14" name="Groupe 13">
            <a:extLst>
              <a:ext uri="{FF2B5EF4-FFF2-40B4-BE49-F238E27FC236}">
                <a16:creationId xmlns="" xmlns:a16="http://schemas.microsoft.com/office/drawing/2014/main" id="{FECC8B29-A2FC-4EE5-B31C-420A75FD5CC1}"/>
              </a:ext>
            </a:extLst>
          </p:cNvPr>
          <p:cNvGrpSpPr/>
          <p:nvPr/>
        </p:nvGrpSpPr>
        <p:grpSpPr>
          <a:xfrm>
            <a:off x="2502224" y="5662408"/>
            <a:ext cx="1398004" cy="430888"/>
            <a:chOff x="1835696" y="5626404"/>
            <a:chExt cx="1398004" cy="430888"/>
          </a:xfrm>
        </p:grpSpPr>
        <p:sp>
          <p:nvSpPr>
            <p:cNvPr id="13" name="ZoneTexte 12">
              <a:extLst>
                <a:ext uri="{FF2B5EF4-FFF2-40B4-BE49-F238E27FC236}">
                  <a16:creationId xmlns="" xmlns:a16="http://schemas.microsoft.com/office/drawing/2014/main" id="{7A6EE31B-68E0-48EF-A947-054EBBFF6F40}"/>
                </a:ext>
              </a:extLst>
            </p:cNvPr>
            <p:cNvSpPr txBox="1"/>
            <p:nvPr/>
          </p:nvSpPr>
          <p:spPr>
            <a:xfrm>
              <a:off x="1835696" y="5626405"/>
              <a:ext cx="1368152"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Arial" pitchFamily="34" charset="0"/>
                  <a:ea typeface="+mn-ea"/>
                  <a:cs typeface="+mn-cs"/>
                </a:rPr>
                <a:t>Mean difference at the end: 0,4%</a:t>
              </a:r>
            </a:p>
          </p:txBody>
        </p:sp>
        <p:sp>
          <p:nvSpPr>
            <p:cNvPr id="5" name="Rectangle 4"/>
            <p:cNvSpPr/>
            <p:nvPr/>
          </p:nvSpPr>
          <p:spPr>
            <a:xfrm>
              <a:off x="1865548" y="5626404"/>
              <a:ext cx="1368152"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985395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246617"/>
            <a:ext cx="8712968" cy="590095"/>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Arial"/>
                <a:ea typeface="+mj-ea"/>
                <a:cs typeface="+mj-cs"/>
              </a:rPr>
              <a:t>Studies </a:t>
            </a:r>
            <a:r>
              <a:rPr kumimoji="0" lang="fr-FR" sz="2800" b="1" i="0" u="none" strike="noStrike" kern="0" cap="none" spc="0" normalizeH="0" baseline="0" noProof="0">
                <a:ln>
                  <a:noFill/>
                </a:ln>
                <a:solidFill>
                  <a:srgbClr val="000000"/>
                </a:solidFill>
                <a:effectLst/>
                <a:uLnTx/>
                <a:uFillTx/>
                <a:latin typeface="Arial"/>
                <a:ea typeface="+mj-ea"/>
                <a:cs typeface="+mj-cs"/>
              </a:rPr>
              <a:t>evaluating safety of anti-diabetic agents</a:t>
            </a:r>
          </a:p>
        </p:txBody>
      </p:sp>
      <p:sp>
        <p:nvSpPr>
          <p:cNvPr id="8" name="ZoneTexte 7"/>
          <p:cNvSpPr txBox="1"/>
          <p:nvPr/>
        </p:nvSpPr>
        <p:spPr>
          <a:xfrm>
            <a:off x="215329" y="1124744"/>
            <a:ext cx="8749159" cy="1008112"/>
          </a:xfrm>
          <a:prstGeom prst="rect">
            <a:avLst/>
          </a:prstGeom>
          <a:solidFill>
            <a:schemeClr val="accent2">
              <a:lumMod val="20000"/>
              <a:lumOff val="80000"/>
            </a:schemeClr>
          </a:solidFill>
          <a:ln>
            <a:solidFill>
              <a:schemeClr val="accent1"/>
            </a:solidFill>
          </a:ln>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600" b="0" i="1" u="none" strike="noStrike" kern="0" cap="none" spc="0" normalizeH="0" baseline="0" noProof="0">
              <a:ln>
                <a:noFill/>
              </a:ln>
              <a:solidFill>
                <a:srgbClr val="0000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400" b="1" i="1" u="none" strike="noStrike" kern="0" cap="none" spc="0" normalizeH="0" baseline="0" noProof="0">
                <a:ln>
                  <a:noFill/>
                </a:ln>
                <a:solidFill>
                  <a:srgbClr val="000000"/>
                </a:solidFill>
                <a:effectLst/>
                <a:uLnTx/>
                <a:uFillTx/>
                <a:latin typeface="Arial" charset="0"/>
                <a:ea typeface="+mn-ea"/>
                <a:cs typeface="Arial" charset="0"/>
              </a:rPr>
              <a:t>The question: </a:t>
            </a:r>
            <a:r>
              <a:rPr kumimoji="0" lang="fr-FR" sz="2400" b="1" i="1"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is an anti-diabetic agent beneficial, neutral or deleterious</a:t>
            </a:r>
            <a:r>
              <a:rPr kumimoji="0" lang="fr-FR" sz="2400" b="1" i="1" u="none" strike="noStrike" kern="0" cap="none" spc="0" normalizeH="0" baseline="0" noProof="0">
                <a:ln>
                  <a:noFill/>
                </a:ln>
                <a:solidFill>
                  <a:srgbClr val="000000"/>
                </a:solidFill>
                <a:effectLst/>
                <a:uLnTx/>
                <a:uFillTx/>
                <a:latin typeface="Arial" charset="0"/>
                <a:ea typeface="+mn-ea"/>
                <a:cs typeface="Arial" charset="0"/>
              </a:rPr>
              <a:t>, </a:t>
            </a:r>
            <a:r>
              <a:rPr kumimoji="0" lang="fr-FR" sz="2400" b="0" i="1"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Arial" charset="0"/>
                <a:ea typeface="+mn-ea"/>
                <a:cs typeface="Arial" charset="0"/>
              </a:rPr>
              <a:t>independently of blood glucose lowering?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1" name="Line 3"/>
          <p:cNvSpPr>
            <a:spLocks noChangeShapeType="1"/>
          </p:cNvSpPr>
          <p:nvPr/>
        </p:nvSpPr>
        <p:spPr bwMode="auto">
          <a:xfrm>
            <a:off x="215329" y="980728"/>
            <a:ext cx="8569325" cy="0"/>
          </a:xfrm>
          <a:prstGeom prst="line">
            <a:avLst/>
          </a:prstGeom>
          <a:noFill/>
          <a:ln w="57150" cmpd="thinThick">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 name="ZoneTexte 1"/>
          <p:cNvSpPr txBox="1"/>
          <p:nvPr>
            <p:custDataLst>
              <p:tags r:id="rId1"/>
            </p:custDataLst>
          </p:nvPr>
        </p:nvSpPr>
        <p:spPr>
          <a:xfrm>
            <a:off x="11023600" y="0"/>
            <a:ext cx="635000" cy="635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 name="ZoneTexte 2"/>
          <p:cNvSpPr txBox="1"/>
          <p:nvPr/>
        </p:nvSpPr>
        <p:spPr>
          <a:xfrm>
            <a:off x="251520" y="2276872"/>
            <a:ext cx="8712968" cy="1754326"/>
          </a:xfrm>
          <a:prstGeom prst="rect">
            <a:avLst/>
          </a:prstGeom>
          <a:solidFill>
            <a:schemeClr val="bg1"/>
          </a:solid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In these so-called « safety studies » required by the FDA, the active drug is compared to a placebo, both added on the top of other treatments intensified at best during the study.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These other treatments are logically more intensified (more oral agents, more insulin) in the placebo arm </a:t>
            </a:r>
            <a:r>
              <a:rPr kumimoji="0" lang="fr-FR"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to conteract the blood glucose lowering effect of the active drug.</a:t>
            </a:r>
          </a:p>
        </p:txBody>
      </p:sp>
      <p:sp>
        <p:nvSpPr>
          <p:cNvPr id="4" name="ZoneTexte 3"/>
          <p:cNvSpPr txBox="1"/>
          <p:nvPr/>
        </p:nvSpPr>
        <p:spPr>
          <a:xfrm>
            <a:off x="5268380" y="4420363"/>
            <a:ext cx="3336068" cy="1948284"/>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For example in the EMPAREG study </a:t>
            </a:r>
            <a:r>
              <a:rPr kumimoji="0" lang="fr-FR"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(empagliflozin vs placebo) </a:t>
            </a:r>
            <a:r>
              <a:rPr kumimoji="0" lang="fr-FR" sz="2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there is </a:t>
            </a:r>
            <a:r>
              <a:rPr kumimoji="0" lang="fr-FR"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only a small difference in HbA1C between the 2 arms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 name="Image 11">
            <a:extLst>
              <a:ext uri="{FF2B5EF4-FFF2-40B4-BE49-F238E27FC236}">
                <a16:creationId xmlns="" xmlns:a16="http://schemas.microsoft.com/office/drawing/2014/main" id="{4FD6D165-A27C-48B0-A07C-3960BCCF4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210057"/>
            <a:ext cx="4356484" cy="2368897"/>
          </a:xfrm>
          <a:prstGeom prst="rect">
            <a:avLst/>
          </a:prstGeom>
          <a:ln>
            <a:solidFill>
              <a:schemeClr val="accent1"/>
            </a:solidFill>
          </a:ln>
        </p:spPr>
      </p:pic>
      <p:grpSp>
        <p:nvGrpSpPr>
          <p:cNvPr id="14" name="Groupe 13">
            <a:extLst>
              <a:ext uri="{FF2B5EF4-FFF2-40B4-BE49-F238E27FC236}">
                <a16:creationId xmlns="" xmlns:a16="http://schemas.microsoft.com/office/drawing/2014/main" id="{FECC8B29-A2FC-4EE5-B31C-420A75FD5CC1}"/>
              </a:ext>
            </a:extLst>
          </p:cNvPr>
          <p:cNvGrpSpPr/>
          <p:nvPr/>
        </p:nvGrpSpPr>
        <p:grpSpPr>
          <a:xfrm>
            <a:off x="2502224" y="5662408"/>
            <a:ext cx="1398004" cy="430888"/>
            <a:chOff x="1835696" y="5626404"/>
            <a:chExt cx="1398004" cy="430888"/>
          </a:xfrm>
        </p:grpSpPr>
        <p:sp>
          <p:nvSpPr>
            <p:cNvPr id="13" name="ZoneTexte 12">
              <a:extLst>
                <a:ext uri="{FF2B5EF4-FFF2-40B4-BE49-F238E27FC236}">
                  <a16:creationId xmlns="" xmlns:a16="http://schemas.microsoft.com/office/drawing/2014/main" id="{7A6EE31B-68E0-48EF-A947-054EBBFF6F40}"/>
                </a:ext>
              </a:extLst>
            </p:cNvPr>
            <p:cNvSpPr txBox="1"/>
            <p:nvPr/>
          </p:nvSpPr>
          <p:spPr>
            <a:xfrm>
              <a:off x="1835696" y="5626405"/>
              <a:ext cx="1368152"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Arial" pitchFamily="34" charset="0"/>
                  <a:ea typeface="+mn-ea"/>
                  <a:cs typeface="+mn-cs"/>
                </a:rPr>
                <a:t>Mean difference at the end: 0,4%</a:t>
              </a:r>
            </a:p>
          </p:txBody>
        </p:sp>
        <p:sp>
          <p:nvSpPr>
            <p:cNvPr id="5" name="Rectangle 4"/>
            <p:cNvSpPr/>
            <p:nvPr/>
          </p:nvSpPr>
          <p:spPr>
            <a:xfrm>
              <a:off x="1865548" y="5626404"/>
              <a:ext cx="1368152"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FFFFFF"/>
                </a:solidFill>
                <a:effectLst/>
                <a:uLnTx/>
                <a:uFillTx/>
                <a:latin typeface="Arial"/>
                <a:ea typeface="+mn-ea"/>
                <a:cs typeface="+mn-cs"/>
              </a:endParaRPr>
            </a:p>
          </p:txBody>
        </p:sp>
      </p:grpSp>
      <p:sp>
        <p:nvSpPr>
          <p:cNvPr id="15" name="ZoneTexte 14">
            <a:extLst>
              <a:ext uri="{FF2B5EF4-FFF2-40B4-BE49-F238E27FC236}">
                <a16:creationId xmlns="" xmlns:a16="http://schemas.microsoft.com/office/drawing/2014/main" id="{B1B3FDB7-1554-4123-B833-36F2C330A0AF}"/>
              </a:ext>
            </a:extLst>
          </p:cNvPr>
          <p:cNvSpPr txBox="1"/>
          <p:nvPr/>
        </p:nvSpPr>
        <p:spPr>
          <a:xfrm rot="-180000">
            <a:off x="1007587" y="2602209"/>
            <a:ext cx="7425502" cy="1569660"/>
          </a:xfrm>
          <a:prstGeom prst="rect">
            <a:avLst/>
          </a:prstGeom>
          <a:solidFill>
            <a:srgbClr val="CCFFFF"/>
          </a:solid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These studies are thus </a:t>
            </a:r>
            <a:r>
              <a:rPr kumimoji="0" lang="fr-FR"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driven by the outcome </a:t>
            </a:r>
            <a:r>
              <a:rPr kumimoji="0" lang="fr-FR"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on a given treatment </a:t>
            </a:r>
            <a:r>
              <a:rPr kumimoji="0" lang="fr-FR"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and not by blood glucose lowering</a:t>
            </a:r>
          </a:p>
        </p:txBody>
      </p:sp>
    </p:spTree>
    <p:extLst>
      <p:ext uri="{BB962C8B-B14F-4D97-AF65-F5344CB8AC3E}">
        <p14:creationId xmlns:p14="http://schemas.microsoft.com/office/powerpoint/2010/main" val="3444074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56"/>
          <p:cNvSpPr>
            <a:spLocks noChangeShapeType="1"/>
          </p:cNvSpPr>
          <p:nvPr/>
        </p:nvSpPr>
        <p:spPr bwMode="auto">
          <a:xfrm>
            <a:off x="251520" y="1268760"/>
            <a:ext cx="8582025" cy="1587"/>
          </a:xfrm>
          <a:prstGeom prst="line">
            <a:avLst/>
          </a:prstGeom>
          <a:noFill/>
          <a:ln w="57150" cmpd="thinThick">
            <a:solidFill>
              <a:srgbClr val="FF0000"/>
            </a:solidFill>
            <a:round/>
            <a:headEnd/>
            <a:tailEnd/>
          </a:ln>
          <a:effectLst/>
        </p:spPr>
        <p:txBody>
          <a:bodyPr wrap="none" anchor="ctr"/>
          <a:lstStyle/>
          <a:p>
            <a:pPr algn="ctr" eaLnBrk="0" hangingPunct="0">
              <a:defRPr/>
            </a:pPr>
            <a:endParaRPr lang="fr-FR">
              <a:solidFill>
                <a:srgbClr val="000000"/>
              </a:solidFill>
              <a:latin typeface="Arial"/>
            </a:endParaRPr>
          </a:p>
        </p:txBody>
      </p:sp>
      <p:sp>
        <p:nvSpPr>
          <p:cNvPr id="10" name="ZoneTexte 9"/>
          <p:cNvSpPr txBox="1"/>
          <p:nvPr/>
        </p:nvSpPr>
        <p:spPr>
          <a:xfrm>
            <a:off x="284290" y="185881"/>
            <a:ext cx="8464174" cy="830997"/>
          </a:xfrm>
          <a:prstGeom prst="rect">
            <a:avLst/>
          </a:prstGeom>
          <a:solidFill>
            <a:schemeClr val="bg1"/>
          </a:solidFill>
          <a:ln>
            <a:solidFill>
              <a:schemeClr val="accent1"/>
            </a:solidFill>
          </a:ln>
        </p:spPr>
        <p:txBody>
          <a:bodyPr wrap="square" rtlCol="0">
            <a:spAutoFit/>
          </a:bodyPr>
          <a:lstStyle/>
          <a:p>
            <a:pPr algn="ctr" fontAlgn="auto">
              <a:spcBef>
                <a:spcPts val="0"/>
              </a:spcBef>
              <a:spcAft>
                <a:spcPts val="0"/>
              </a:spcAft>
              <a:defRPr/>
            </a:pPr>
            <a:r>
              <a:rPr lang="fr-FR">
                <a:solidFill>
                  <a:srgbClr val="0000FF"/>
                </a:solidFill>
                <a:latin typeface="Arial"/>
              </a:rPr>
              <a:t>SGLT2-inhibitors: </a:t>
            </a:r>
            <a:r>
              <a:rPr lang="fr-FR">
                <a:solidFill>
                  <a:srgbClr val="000000"/>
                </a:solidFill>
                <a:latin typeface="Arial"/>
              </a:rPr>
              <a:t>3 large randomized controlled outcome studies have demonstrated a </a:t>
            </a:r>
            <a:r>
              <a:rPr lang="fr-FR">
                <a:solidFill>
                  <a:srgbClr val="0000FF"/>
                </a:solidFill>
                <a:effectLst>
                  <a:outerShdw blurRad="38100" dist="38100" dir="2700000" algn="tl">
                    <a:srgbClr val="000000">
                      <a:alpha val="43137"/>
                    </a:srgbClr>
                  </a:outerShdw>
                </a:effectLst>
                <a:latin typeface="Arial"/>
              </a:rPr>
              <a:t>CV benefit</a:t>
            </a:r>
            <a:endParaRPr lang="fr-FR" sz="1600" b="0">
              <a:solidFill>
                <a:srgbClr val="0000FF"/>
              </a:solidFill>
              <a:effectLst>
                <a:outerShdw blurRad="38100" dist="38100" dir="2700000" algn="tl">
                  <a:srgbClr val="000000">
                    <a:alpha val="43137"/>
                  </a:srgbClr>
                </a:outerShdw>
              </a:effectLst>
              <a:latin typeface="Arial"/>
            </a:endParaRPr>
          </a:p>
        </p:txBody>
      </p:sp>
      <p:sp>
        <p:nvSpPr>
          <p:cNvPr id="14" name="ZoneTexte 13">
            <a:extLst>
              <a:ext uri="{FF2B5EF4-FFF2-40B4-BE49-F238E27FC236}">
                <a16:creationId xmlns:a16="http://schemas.microsoft.com/office/drawing/2014/main" xmlns="" id="{4BFC73B9-92CD-4691-AD83-21452A50B8DC}"/>
              </a:ext>
            </a:extLst>
          </p:cNvPr>
          <p:cNvSpPr txBox="1"/>
          <p:nvPr/>
        </p:nvSpPr>
        <p:spPr>
          <a:xfrm>
            <a:off x="677326" y="4746590"/>
            <a:ext cx="5113978" cy="1569660"/>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fr-FR">
                <a:solidFill>
                  <a:srgbClr val="0000FF"/>
                </a:solidFill>
                <a:effectLst>
                  <a:outerShdw blurRad="38100" dist="38100" dir="2700000" algn="tl">
                    <a:srgbClr val="000000">
                      <a:alpha val="43137"/>
                    </a:srgbClr>
                  </a:outerShdw>
                </a:effectLst>
                <a:cs typeface="+mn-cs"/>
              </a:rPr>
              <a:t>All these 3 studies have demonstrated an extra CV benefit</a:t>
            </a:r>
          </a:p>
          <a:p>
            <a:pPr algn="ctr"/>
            <a:r>
              <a:rPr lang="fr-FR">
                <a:solidFill>
                  <a:srgbClr val="000000"/>
                </a:solidFill>
                <a:cs typeface="+mn-cs"/>
              </a:rPr>
              <a:t> </a:t>
            </a:r>
            <a:r>
              <a:rPr lang="fr-FR" b="0" i="1">
                <a:solidFill>
                  <a:srgbClr val="000000"/>
                </a:solidFill>
                <a:effectLst>
                  <a:outerShdw blurRad="38100" dist="38100" dir="2700000" algn="tl">
                    <a:srgbClr val="000000">
                      <a:alpha val="43137"/>
                    </a:srgbClr>
                  </a:outerShdw>
                </a:effectLst>
                <a:cs typeface="+mn-cs"/>
              </a:rPr>
              <a:t>added to the CV benefit </a:t>
            </a:r>
          </a:p>
          <a:p>
            <a:pPr algn="ctr"/>
            <a:r>
              <a:rPr lang="fr-FR" b="0" i="1">
                <a:solidFill>
                  <a:srgbClr val="000000"/>
                </a:solidFill>
                <a:effectLst>
                  <a:outerShdw blurRad="38100" dist="38100" dir="2700000" algn="tl">
                    <a:srgbClr val="000000">
                      <a:alpha val="43137"/>
                    </a:srgbClr>
                  </a:outerShdw>
                </a:effectLst>
                <a:cs typeface="+mn-cs"/>
              </a:rPr>
              <a:t>of lowering blood glucose</a:t>
            </a:r>
          </a:p>
        </p:txBody>
      </p:sp>
      <p:pic>
        <p:nvPicPr>
          <p:cNvPr id="11" name="Image 10">
            <a:extLst>
              <a:ext uri="{FF2B5EF4-FFF2-40B4-BE49-F238E27FC236}">
                <a16:creationId xmlns:a16="http://schemas.microsoft.com/office/drawing/2014/main" xmlns="" id="{918A23DF-F8ED-4BEE-AAF8-E9F24DE18942}"/>
              </a:ext>
            </a:extLst>
          </p:cNvPr>
          <p:cNvPicPr>
            <a:picLocks noChangeAspect="1"/>
          </p:cNvPicPr>
          <p:nvPr/>
        </p:nvPicPr>
        <p:blipFill>
          <a:blip r:embed="rId3"/>
          <a:stretch>
            <a:fillRect/>
          </a:stretch>
        </p:blipFill>
        <p:spPr>
          <a:xfrm>
            <a:off x="3234315" y="1711298"/>
            <a:ext cx="2486379" cy="949345"/>
          </a:xfrm>
          <a:prstGeom prst="rect">
            <a:avLst/>
          </a:prstGeom>
          <a:ln>
            <a:solidFill>
              <a:schemeClr val="accent1"/>
            </a:solidFill>
          </a:ln>
        </p:spPr>
      </p:pic>
      <p:pic>
        <p:nvPicPr>
          <p:cNvPr id="12" name="Image 11">
            <a:extLst>
              <a:ext uri="{FF2B5EF4-FFF2-40B4-BE49-F238E27FC236}">
                <a16:creationId xmlns:a16="http://schemas.microsoft.com/office/drawing/2014/main" xmlns="" id="{ECBB4FE2-22DB-48C7-89BA-F419415BB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54" y="1711471"/>
            <a:ext cx="2799240" cy="952519"/>
          </a:xfrm>
          <a:prstGeom prst="rect">
            <a:avLst/>
          </a:prstGeom>
          <a:ln>
            <a:solidFill>
              <a:schemeClr val="accent1"/>
            </a:solidFill>
          </a:ln>
        </p:spPr>
      </p:pic>
      <p:sp>
        <p:nvSpPr>
          <p:cNvPr id="7" name="Rectangle 6">
            <a:extLst>
              <a:ext uri="{FF2B5EF4-FFF2-40B4-BE49-F238E27FC236}">
                <a16:creationId xmlns:a16="http://schemas.microsoft.com/office/drawing/2014/main" xmlns="" id="{131D9377-85DA-42A5-9CF2-1685F872BCB9}"/>
              </a:ext>
            </a:extLst>
          </p:cNvPr>
          <p:cNvSpPr/>
          <p:nvPr/>
        </p:nvSpPr>
        <p:spPr>
          <a:xfrm>
            <a:off x="806195" y="2635845"/>
            <a:ext cx="1685077" cy="456535"/>
          </a:xfrm>
          <a:prstGeom prst="rect">
            <a:avLst/>
          </a:prstGeom>
        </p:spPr>
        <p:txBody>
          <a:bodyPr wrap="none">
            <a:spAutoFit/>
          </a:bodyPr>
          <a:lstStyle/>
          <a:p>
            <a:pPr>
              <a:lnSpc>
                <a:spcPct val="150000"/>
              </a:lnSpc>
            </a:pPr>
            <a:r>
              <a:rPr lang="en-US" sz="1800">
                <a:solidFill>
                  <a:srgbClr val="000000"/>
                </a:solidFill>
                <a:effectLst>
                  <a:outerShdw blurRad="38100" dist="38100" dir="2700000" algn="tl">
                    <a:srgbClr val="000000">
                      <a:alpha val="43137"/>
                    </a:srgbClr>
                  </a:outerShdw>
                </a:effectLst>
                <a:latin typeface="Arial"/>
                <a:cs typeface="+mn-cs"/>
              </a:rPr>
              <a:t>Empagliflozin</a:t>
            </a:r>
            <a:endParaRPr lang="fr-FR" sz="2800">
              <a:solidFill>
                <a:srgbClr val="000000"/>
              </a:solidFill>
              <a:cs typeface="+mn-cs"/>
            </a:endParaRPr>
          </a:p>
        </p:txBody>
      </p:sp>
      <p:sp>
        <p:nvSpPr>
          <p:cNvPr id="15" name="Rectangle 14">
            <a:extLst>
              <a:ext uri="{FF2B5EF4-FFF2-40B4-BE49-F238E27FC236}">
                <a16:creationId xmlns:a16="http://schemas.microsoft.com/office/drawing/2014/main" xmlns="" id="{1D854F93-9A3C-43FC-BD0A-731E5C5B0934}"/>
              </a:ext>
            </a:extLst>
          </p:cNvPr>
          <p:cNvSpPr/>
          <p:nvPr/>
        </p:nvSpPr>
        <p:spPr>
          <a:xfrm>
            <a:off x="3667027" y="2609878"/>
            <a:ext cx="1620957" cy="456535"/>
          </a:xfrm>
          <a:prstGeom prst="rect">
            <a:avLst/>
          </a:prstGeom>
        </p:spPr>
        <p:txBody>
          <a:bodyPr wrap="none">
            <a:spAutoFit/>
          </a:bodyPr>
          <a:lstStyle/>
          <a:p>
            <a:pPr>
              <a:lnSpc>
                <a:spcPct val="150000"/>
              </a:lnSpc>
            </a:pPr>
            <a:r>
              <a:rPr lang="en-US" sz="1800">
                <a:solidFill>
                  <a:srgbClr val="000000"/>
                </a:solidFill>
                <a:effectLst>
                  <a:outerShdw blurRad="38100" dist="38100" dir="2700000" algn="tl">
                    <a:srgbClr val="000000">
                      <a:alpha val="43137"/>
                    </a:srgbClr>
                  </a:outerShdw>
                </a:effectLst>
                <a:latin typeface="Arial"/>
                <a:cs typeface="+mn-cs"/>
              </a:rPr>
              <a:t>Canagliflozin</a:t>
            </a:r>
            <a:endParaRPr lang="fr-FR" sz="2800">
              <a:solidFill>
                <a:srgbClr val="000000"/>
              </a:solidFill>
              <a:cs typeface="+mn-cs"/>
            </a:endParaRPr>
          </a:p>
        </p:txBody>
      </p:sp>
      <p:sp>
        <p:nvSpPr>
          <p:cNvPr id="16" name="Rectangle 15">
            <a:extLst>
              <a:ext uri="{FF2B5EF4-FFF2-40B4-BE49-F238E27FC236}">
                <a16:creationId xmlns:a16="http://schemas.microsoft.com/office/drawing/2014/main" xmlns="" id="{B963C4B6-5E20-41E2-97CB-54568AF6B2D6}"/>
              </a:ext>
            </a:extLst>
          </p:cNvPr>
          <p:cNvSpPr/>
          <p:nvPr/>
        </p:nvSpPr>
        <p:spPr>
          <a:xfrm>
            <a:off x="6689911" y="2797310"/>
            <a:ext cx="1620957" cy="456535"/>
          </a:xfrm>
          <a:prstGeom prst="rect">
            <a:avLst/>
          </a:prstGeom>
        </p:spPr>
        <p:txBody>
          <a:bodyPr wrap="none">
            <a:spAutoFit/>
          </a:bodyPr>
          <a:lstStyle/>
          <a:p>
            <a:pPr>
              <a:lnSpc>
                <a:spcPct val="150000"/>
              </a:lnSpc>
            </a:pPr>
            <a:r>
              <a:rPr lang="en-US" sz="1800">
                <a:solidFill>
                  <a:srgbClr val="000000"/>
                </a:solidFill>
                <a:effectLst>
                  <a:outerShdw blurRad="38100" dist="38100" dir="2700000" algn="tl">
                    <a:srgbClr val="000000">
                      <a:alpha val="43137"/>
                    </a:srgbClr>
                  </a:outerShdw>
                </a:effectLst>
                <a:latin typeface="Arial"/>
                <a:cs typeface="+mn-cs"/>
              </a:rPr>
              <a:t>Dapagliflozin</a:t>
            </a:r>
            <a:endParaRPr lang="fr-FR" sz="2800">
              <a:solidFill>
                <a:srgbClr val="000000"/>
              </a:solidFill>
              <a:cs typeface="+mn-cs"/>
            </a:endParaRPr>
          </a:p>
        </p:txBody>
      </p:sp>
      <p:sp>
        <p:nvSpPr>
          <p:cNvPr id="3" name="ZoneTexte 2">
            <a:extLst>
              <a:ext uri="{FF2B5EF4-FFF2-40B4-BE49-F238E27FC236}">
                <a16:creationId xmlns:a16="http://schemas.microsoft.com/office/drawing/2014/main" xmlns="" id="{7BC5E6FE-7468-4486-BCDB-DF0AB9A8BEE7}"/>
              </a:ext>
            </a:extLst>
          </p:cNvPr>
          <p:cNvSpPr txBox="1"/>
          <p:nvPr/>
        </p:nvSpPr>
        <p:spPr>
          <a:xfrm>
            <a:off x="500079" y="3066413"/>
            <a:ext cx="2734236" cy="1231106"/>
          </a:xfrm>
          <a:prstGeom prst="rect">
            <a:avLst/>
          </a:prstGeom>
          <a:noFill/>
        </p:spPr>
        <p:txBody>
          <a:bodyPr wrap="square" rtlCol="0">
            <a:spAutoFit/>
          </a:bodyPr>
          <a:lstStyle/>
          <a:p>
            <a:r>
              <a:rPr lang="en-US" sz="1600" b="0">
                <a:solidFill>
                  <a:srgbClr val="000000"/>
                </a:solidFill>
                <a:effectLst>
                  <a:outerShdw blurRad="38100" dist="38100" dir="2700000" algn="tl">
                    <a:srgbClr val="000000">
                      <a:alpha val="43137"/>
                    </a:srgbClr>
                  </a:outerShdw>
                </a:effectLst>
                <a:latin typeface="Arial"/>
                <a:cs typeface="+mn-cs"/>
              </a:rPr>
              <a:t>All patients with established </a:t>
            </a:r>
            <a:r>
              <a:rPr lang="en-GB" sz="1600" b="0">
                <a:solidFill>
                  <a:srgbClr val="000000"/>
                </a:solidFill>
                <a:effectLst>
                  <a:outerShdw blurRad="38100" dist="38100" dir="2700000" algn="tl">
                    <a:srgbClr val="000000">
                      <a:alpha val="43137"/>
                    </a:srgbClr>
                  </a:outerShdw>
                </a:effectLst>
                <a:latin typeface="Arial"/>
                <a:cs typeface="+mn-cs"/>
              </a:rPr>
              <a:t>cardiovascular disease</a:t>
            </a:r>
          </a:p>
          <a:p>
            <a:pPr>
              <a:lnSpc>
                <a:spcPct val="150000"/>
              </a:lnSpc>
            </a:pPr>
            <a:endParaRPr lang="fr-FR" sz="2800">
              <a:solidFill>
                <a:srgbClr val="000000"/>
              </a:solidFill>
              <a:cs typeface="+mn-cs"/>
            </a:endParaRPr>
          </a:p>
        </p:txBody>
      </p:sp>
      <p:sp>
        <p:nvSpPr>
          <p:cNvPr id="17" name="ZoneTexte 16">
            <a:extLst>
              <a:ext uri="{FF2B5EF4-FFF2-40B4-BE49-F238E27FC236}">
                <a16:creationId xmlns:a16="http://schemas.microsoft.com/office/drawing/2014/main" xmlns="" id="{34F43ECA-98BD-400C-82B8-8445ADC385AA}"/>
              </a:ext>
            </a:extLst>
          </p:cNvPr>
          <p:cNvSpPr txBox="1"/>
          <p:nvPr/>
        </p:nvSpPr>
        <p:spPr>
          <a:xfrm>
            <a:off x="6427417" y="3260479"/>
            <a:ext cx="2579423" cy="1969770"/>
          </a:xfrm>
          <a:prstGeom prst="rect">
            <a:avLst/>
          </a:prstGeom>
          <a:noFill/>
        </p:spPr>
        <p:txBody>
          <a:bodyPr wrap="square" rtlCol="0">
            <a:spAutoFit/>
          </a:bodyPr>
          <a:lstStyle/>
          <a:p>
            <a:r>
              <a:rPr lang="en-US" sz="1600">
                <a:solidFill>
                  <a:srgbClr val="000000"/>
                </a:solidFill>
                <a:effectLst>
                  <a:outerShdw blurRad="38100" dist="38100" dir="2700000" algn="tl">
                    <a:srgbClr val="000000">
                      <a:alpha val="43137"/>
                    </a:srgbClr>
                  </a:outerShdw>
                </a:effectLst>
                <a:latin typeface="Arial"/>
                <a:cs typeface="+mn-cs"/>
              </a:rPr>
              <a:t>In a broader population </a:t>
            </a:r>
          </a:p>
          <a:p>
            <a:pPr marL="285750" indent="-285750">
              <a:buFont typeface="Wingdings" panose="05000000000000000000" pitchFamily="2" charset="2"/>
              <a:buChar char="§"/>
            </a:pPr>
            <a:r>
              <a:rPr lang="en-US" sz="1600" b="0">
                <a:solidFill>
                  <a:srgbClr val="000000"/>
                </a:solidFill>
                <a:latin typeface="Arial"/>
                <a:cs typeface="+mn-cs"/>
              </a:rPr>
              <a:t>40% with established </a:t>
            </a:r>
            <a:r>
              <a:rPr lang="en-GB" sz="1600" b="0">
                <a:solidFill>
                  <a:srgbClr val="000000"/>
                </a:solidFill>
                <a:latin typeface="Arial"/>
                <a:cs typeface="+mn-cs"/>
              </a:rPr>
              <a:t>cardiovascular </a:t>
            </a:r>
            <a:r>
              <a:rPr lang="en-GB" sz="1600" b="0" smtClean="0">
                <a:solidFill>
                  <a:srgbClr val="000000"/>
                </a:solidFill>
                <a:latin typeface="Arial"/>
                <a:cs typeface="+mn-cs"/>
              </a:rPr>
              <a:t>disease</a:t>
            </a:r>
            <a:endParaRPr lang="en-GB" sz="1600" b="0">
              <a:solidFill>
                <a:srgbClr val="000000"/>
              </a:solidFill>
              <a:latin typeface="Arial"/>
              <a:cs typeface="+mn-cs"/>
            </a:endParaRPr>
          </a:p>
          <a:p>
            <a:pPr marL="285750" indent="-285750">
              <a:buFont typeface="Wingdings" panose="05000000000000000000" pitchFamily="2" charset="2"/>
              <a:buChar char="§"/>
            </a:pPr>
            <a:r>
              <a:rPr lang="en-GB" sz="1600" b="0">
                <a:solidFill>
                  <a:srgbClr val="000000"/>
                </a:solidFill>
                <a:effectLst>
                  <a:outerShdw blurRad="38100" dist="38100" dir="2700000" algn="tl">
                    <a:srgbClr val="000000">
                      <a:alpha val="43137"/>
                    </a:srgbClr>
                  </a:outerShdw>
                </a:effectLst>
                <a:latin typeface="Arial"/>
                <a:cs typeface="+mn-cs"/>
              </a:rPr>
              <a:t>60% in a situation of primary CV prevention</a:t>
            </a:r>
          </a:p>
          <a:p>
            <a:pPr>
              <a:lnSpc>
                <a:spcPct val="150000"/>
              </a:lnSpc>
            </a:pPr>
            <a:endParaRPr lang="fr-FR" sz="2800">
              <a:solidFill>
                <a:srgbClr val="000000"/>
              </a:solidFill>
              <a:cs typeface="+mn-cs"/>
            </a:endParaRPr>
          </a:p>
        </p:txBody>
      </p:sp>
      <p:pic>
        <p:nvPicPr>
          <p:cNvPr id="5" name="Image 4">
            <a:extLst>
              <a:ext uri="{FF2B5EF4-FFF2-40B4-BE49-F238E27FC236}">
                <a16:creationId xmlns:a16="http://schemas.microsoft.com/office/drawing/2014/main" xmlns="" id="{419429F7-1F09-4AAB-87D9-032A14CE1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4878" y="1693110"/>
            <a:ext cx="1863448" cy="1114126"/>
          </a:xfrm>
          <a:prstGeom prst="rect">
            <a:avLst/>
          </a:prstGeom>
          <a:ln>
            <a:solidFill>
              <a:schemeClr val="accent1"/>
            </a:solidFill>
          </a:ln>
        </p:spPr>
      </p:pic>
      <p:sp>
        <p:nvSpPr>
          <p:cNvPr id="18" name="ZoneTexte 17">
            <a:extLst>
              <a:ext uri="{FF2B5EF4-FFF2-40B4-BE49-F238E27FC236}">
                <a16:creationId xmlns:a16="http://schemas.microsoft.com/office/drawing/2014/main" xmlns="" id="{30D48837-E953-45A2-B744-C83153C476CE}"/>
              </a:ext>
            </a:extLst>
          </p:cNvPr>
          <p:cNvSpPr txBox="1"/>
          <p:nvPr/>
        </p:nvSpPr>
        <p:spPr>
          <a:xfrm>
            <a:off x="3294687" y="3056057"/>
            <a:ext cx="3075183" cy="1969770"/>
          </a:xfrm>
          <a:prstGeom prst="rect">
            <a:avLst/>
          </a:prstGeom>
          <a:noFill/>
        </p:spPr>
        <p:txBody>
          <a:bodyPr wrap="square" rtlCol="0">
            <a:spAutoFit/>
          </a:bodyPr>
          <a:lstStyle/>
          <a:p>
            <a:pPr marL="285750" indent="-285750">
              <a:buFont typeface="Wingdings" panose="05000000000000000000" pitchFamily="2" charset="2"/>
              <a:buChar char="§"/>
            </a:pPr>
            <a:r>
              <a:rPr lang="en-US" sz="1600" b="0" smtClean="0">
                <a:solidFill>
                  <a:srgbClr val="000000"/>
                </a:solidFill>
                <a:effectLst>
                  <a:outerShdw blurRad="38100" dist="38100" dir="2700000" algn="tl">
                    <a:srgbClr val="000000">
                      <a:alpha val="43137"/>
                    </a:srgbClr>
                  </a:outerShdw>
                </a:effectLst>
                <a:latin typeface="Arial"/>
                <a:cs typeface="+mn-cs"/>
              </a:rPr>
              <a:t>66% of </a:t>
            </a:r>
            <a:r>
              <a:rPr lang="en-US" sz="1600" b="0">
                <a:solidFill>
                  <a:srgbClr val="000000"/>
                </a:solidFill>
                <a:effectLst>
                  <a:outerShdw blurRad="38100" dist="38100" dir="2700000" algn="tl">
                    <a:srgbClr val="000000">
                      <a:alpha val="43137"/>
                    </a:srgbClr>
                  </a:outerShdw>
                </a:effectLst>
                <a:latin typeface="Arial"/>
                <a:cs typeface="+mn-cs"/>
              </a:rPr>
              <a:t>the patients with established </a:t>
            </a:r>
            <a:r>
              <a:rPr lang="en-GB" sz="1600" b="0">
                <a:solidFill>
                  <a:srgbClr val="000000"/>
                </a:solidFill>
                <a:effectLst>
                  <a:outerShdw blurRad="38100" dist="38100" dir="2700000" algn="tl">
                    <a:srgbClr val="000000">
                      <a:alpha val="43137"/>
                    </a:srgbClr>
                  </a:outerShdw>
                </a:effectLst>
                <a:latin typeface="Arial"/>
                <a:cs typeface="+mn-cs"/>
              </a:rPr>
              <a:t>cardiovascular </a:t>
            </a:r>
            <a:r>
              <a:rPr lang="en-GB" sz="1600" b="0" smtClean="0">
                <a:solidFill>
                  <a:srgbClr val="000000"/>
                </a:solidFill>
                <a:effectLst>
                  <a:outerShdw blurRad="38100" dist="38100" dir="2700000" algn="tl">
                    <a:srgbClr val="000000">
                      <a:alpha val="43137"/>
                    </a:srgbClr>
                  </a:outerShdw>
                </a:effectLst>
                <a:latin typeface="Arial"/>
                <a:cs typeface="+mn-cs"/>
              </a:rPr>
              <a:t>disease</a:t>
            </a:r>
          </a:p>
          <a:p>
            <a:pPr marL="285750" indent="-285750">
              <a:buFont typeface="Wingdings" panose="05000000000000000000" pitchFamily="2" charset="2"/>
              <a:buChar char="§"/>
            </a:pPr>
            <a:r>
              <a:rPr lang="en-GB" sz="1600" b="0">
                <a:solidFill>
                  <a:srgbClr val="000000"/>
                </a:solidFill>
                <a:latin typeface="Arial"/>
                <a:cs typeface="+mn-cs"/>
              </a:rPr>
              <a:t>3</a:t>
            </a:r>
            <a:r>
              <a:rPr lang="en-GB" sz="1600" b="0" smtClean="0">
                <a:solidFill>
                  <a:srgbClr val="000000"/>
                </a:solidFill>
                <a:latin typeface="Arial"/>
                <a:cs typeface="+mn-cs"/>
              </a:rPr>
              <a:t>4%</a:t>
            </a:r>
            <a:r>
              <a:rPr lang="en-GB" sz="1600" b="0">
                <a:solidFill>
                  <a:srgbClr val="000000"/>
                </a:solidFill>
                <a:latin typeface="Arial"/>
                <a:cs typeface="+mn-cs"/>
              </a:rPr>
              <a:t> in a situation of primary CV prevention</a:t>
            </a:r>
          </a:p>
          <a:p>
            <a:pPr>
              <a:lnSpc>
                <a:spcPct val="150000"/>
              </a:lnSpc>
            </a:pPr>
            <a:endParaRPr lang="fr-FR" sz="2800">
              <a:solidFill>
                <a:srgbClr val="000000"/>
              </a:solidFill>
              <a:cs typeface="+mn-cs"/>
            </a:endParaRPr>
          </a:p>
        </p:txBody>
      </p:sp>
    </p:spTree>
    <p:extLst>
      <p:ext uri="{BB962C8B-B14F-4D97-AF65-F5344CB8AC3E}">
        <p14:creationId xmlns:p14="http://schemas.microsoft.com/office/powerpoint/2010/main" val="1786022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 xmlns:a16="http://schemas.microsoft.com/office/drawing/2014/main" id="{5220F59D-F1C4-4E38-BA7D-A1061DB9BE46}"/>
              </a:ext>
            </a:extLst>
          </p:cNvPr>
          <p:cNvSpPr txBox="1">
            <a:spLocks/>
          </p:cNvSpPr>
          <p:nvPr/>
        </p:nvSpPr>
        <p:spPr>
          <a:xfrm>
            <a:off x="221952" y="6388943"/>
            <a:ext cx="8231486" cy="352425"/>
          </a:xfrm>
          <a:prstGeom prst="rect">
            <a:avLst/>
          </a:prstGeom>
        </p:spPr>
        <p:txBody>
          <a:bodyPr/>
          <a:lstStyle>
            <a:lvl1pPr marL="342900" indent="-342900" algn="l" rtl="0" fontAlgn="base">
              <a:spcBef>
                <a:spcPct val="30000"/>
              </a:spcBef>
              <a:spcAft>
                <a:spcPct val="0"/>
              </a:spcAft>
              <a:buClr>
                <a:schemeClr val="accent1"/>
              </a:buClr>
              <a:buFont typeface="Wingdings" pitchFamily="2" charset="2"/>
              <a:buBlip>
                <a:blip r:embed="rId3"/>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a:lstStyle>
          <a:p>
            <a:pPr marL="0" indent="0">
              <a:buClr>
                <a:srgbClr val="3D168B"/>
              </a:buClr>
              <a:buFont typeface="Wingdings" pitchFamily="2" charset="2"/>
              <a:buNone/>
              <a:defRPr/>
            </a:pPr>
            <a:r>
              <a:rPr lang="en-US" sz="900" b="0" kern="0">
                <a:solidFill>
                  <a:srgbClr val="000000"/>
                </a:solidFill>
              </a:rPr>
              <a:t>1- </a:t>
            </a:r>
            <a:r>
              <a:rPr lang="en-US" sz="1050" b="0" kern="0">
                <a:solidFill>
                  <a:srgbClr val="000000"/>
                </a:solidFill>
              </a:rPr>
              <a:t>Zinman B, et al. </a:t>
            </a:r>
            <a:r>
              <a:rPr lang="en-US" sz="1050" b="0" i="1" kern="0">
                <a:solidFill>
                  <a:srgbClr val="000000"/>
                </a:solidFill>
              </a:rPr>
              <a:t>N Engl J Med </a:t>
            </a:r>
            <a:r>
              <a:rPr lang="en-US" sz="1050" b="0" kern="0">
                <a:solidFill>
                  <a:srgbClr val="000000"/>
                </a:solidFill>
              </a:rPr>
              <a:t>2015;373:2117–2128;; 2. Neal B, et al. </a:t>
            </a:r>
            <a:r>
              <a:rPr lang="en-US" sz="1050" b="0" i="1" kern="0">
                <a:solidFill>
                  <a:srgbClr val="000000"/>
                </a:solidFill>
              </a:rPr>
              <a:t>N Engl J Med </a:t>
            </a:r>
            <a:r>
              <a:rPr lang="en-US" sz="1050" b="0" kern="0">
                <a:solidFill>
                  <a:srgbClr val="000000"/>
                </a:solidFill>
              </a:rPr>
              <a:t>2017; DOI: 10.1056/NEJMoa1611925;3. Sattar Diabetologia (2013) 56:686–695 4. Raz I, et al. </a:t>
            </a:r>
            <a:r>
              <a:rPr lang="pt-BR" sz="1050" b="0" i="1" kern="0">
                <a:solidFill>
                  <a:srgbClr val="000000"/>
                </a:solidFill>
              </a:rPr>
              <a:t>Diabetes Obes Metab</a:t>
            </a:r>
            <a:r>
              <a:rPr lang="pt-BR" sz="1050" b="0" kern="0">
                <a:solidFill>
                  <a:srgbClr val="000000"/>
                </a:solidFill>
              </a:rPr>
              <a:t> 2018. http://dx.doi.org/10.1111/dom.13217</a:t>
            </a:r>
            <a:endParaRPr lang="en-US" sz="1050" b="0" kern="0">
              <a:solidFill>
                <a:srgbClr val="000000"/>
              </a:solidFill>
            </a:endParaRPr>
          </a:p>
        </p:txBody>
      </p:sp>
      <p:pic>
        <p:nvPicPr>
          <p:cNvPr id="4" name="Image 3">
            <a:extLst>
              <a:ext uri="{FF2B5EF4-FFF2-40B4-BE49-F238E27FC236}">
                <a16:creationId xmlns="" xmlns:a16="http://schemas.microsoft.com/office/drawing/2014/main" id="{0CFEBA33-627E-4018-9EF3-35A9E2755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28" y="260648"/>
            <a:ext cx="8616779" cy="4320480"/>
          </a:xfrm>
          <a:prstGeom prst="rect">
            <a:avLst/>
          </a:prstGeom>
          <a:ln>
            <a:solidFill>
              <a:schemeClr val="tx1"/>
            </a:solidFill>
          </a:ln>
        </p:spPr>
      </p:pic>
      <p:sp>
        <p:nvSpPr>
          <p:cNvPr id="5" name="ZoneTexte 4">
            <a:extLst>
              <a:ext uri="{FF2B5EF4-FFF2-40B4-BE49-F238E27FC236}">
                <a16:creationId xmlns="" xmlns:a16="http://schemas.microsoft.com/office/drawing/2014/main" id="{0A6DEF90-8313-43BF-A18E-5DBE80FF3217}"/>
              </a:ext>
            </a:extLst>
          </p:cNvPr>
          <p:cNvSpPr txBox="1"/>
          <p:nvPr/>
        </p:nvSpPr>
        <p:spPr>
          <a:xfrm>
            <a:off x="502589" y="4869160"/>
            <a:ext cx="8136904" cy="1296144"/>
          </a:xfrm>
          <a:prstGeom prst="rect">
            <a:avLst/>
          </a:prstGeom>
          <a:solidFill>
            <a:schemeClr val="accent2">
              <a:lumMod val="20000"/>
              <a:lumOff val="80000"/>
            </a:schemeClr>
          </a:solidFill>
          <a:ln>
            <a:solidFill>
              <a:schemeClr val="accent1"/>
            </a:solidFill>
          </a:ln>
        </p:spPr>
        <p:txBody>
          <a:bodyPr wrap="square" rtlCol="0">
            <a:noAutofit/>
          </a:bodyPr>
          <a:lstStyle/>
          <a:p>
            <a:pPr marL="628650" lvl="1" indent="-285750" defTabSz="685800" eaLnBrk="0" hangingPunct="0">
              <a:spcBef>
                <a:spcPts val="750"/>
              </a:spcBef>
              <a:buFont typeface="Wingdings" panose="05000000000000000000" pitchFamily="2" charset="2"/>
              <a:buChar char="§"/>
              <a:defRPr/>
            </a:pPr>
            <a:r>
              <a:rPr lang="en-GB" sz="1600">
                <a:solidFill>
                  <a:srgbClr val="000000"/>
                </a:solidFill>
                <a:latin typeface="Arial" pitchFamily="34" charset="0"/>
              </a:rPr>
              <a:t>Largest patient enrolment of the SGLT2 inhibitor CVOTs: 17,160 patients</a:t>
            </a:r>
          </a:p>
          <a:p>
            <a:pPr marL="628650" lvl="1" indent="-285750" defTabSz="685800" eaLnBrk="0" hangingPunct="0">
              <a:spcBef>
                <a:spcPts val="750"/>
              </a:spcBef>
              <a:buFont typeface="Wingdings" panose="05000000000000000000" pitchFamily="2" charset="2"/>
              <a:buChar char="§"/>
              <a:defRPr/>
            </a:pPr>
            <a:r>
              <a:rPr lang="en-GB" sz="1600">
                <a:solidFill>
                  <a:srgbClr val="000000"/>
                </a:solidFill>
                <a:latin typeface="Arial" pitchFamily="34" charset="0"/>
              </a:rPr>
              <a:t>Broad trial population comprising patients with multiple CV risk factors (~60%) or established CV disease (~40%). </a:t>
            </a:r>
            <a:r>
              <a:rPr lang="en-US" sz="1600" b="0" i="1">
                <a:solidFill>
                  <a:srgbClr val="000000"/>
                </a:solidFill>
                <a:latin typeface="Arial" pitchFamily="34" charset="0"/>
              </a:rPr>
              <a:t>The diversity of the trial population will strengthen the </a:t>
            </a:r>
            <a:r>
              <a:rPr lang="en-US" sz="1600" b="0" i="1" smtClean="0">
                <a:solidFill>
                  <a:srgbClr val="000000"/>
                </a:solidFill>
                <a:latin typeface="Arial" pitchFamily="34" charset="0"/>
              </a:rPr>
              <a:t>applicability </a:t>
            </a:r>
            <a:r>
              <a:rPr lang="en-US" sz="1600" b="0" i="1">
                <a:solidFill>
                  <a:srgbClr val="000000"/>
                </a:solidFill>
                <a:latin typeface="Arial" pitchFamily="34" charset="0"/>
              </a:rPr>
              <a:t>of the trial results </a:t>
            </a:r>
          </a:p>
          <a:p>
            <a:pPr algn="ctr" eaLnBrk="0" hangingPunct="0">
              <a:defRPr/>
            </a:pPr>
            <a:endParaRPr lang="fr-FR">
              <a:solidFill>
                <a:srgbClr val="000000"/>
              </a:solidFill>
              <a:latin typeface="Arial" pitchFamily="34" charset="0"/>
            </a:endParaRPr>
          </a:p>
        </p:txBody>
      </p:sp>
    </p:spTree>
    <p:extLst>
      <p:ext uri="{BB962C8B-B14F-4D97-AF65-F5344CB8AC3E}">
        <p14:creationId xmlns:p14="http://schemas.microsoft.com/office/powerpoint/2010/main" val="3847227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37C60B94-B2B3-4165-B9E1-2FC7A7A05CB5}"/>
              </a:ext>
            </a:extLst>
          </p:cNvPr>
          <p:cNvSpPr txBox="1"/>
          <p:nvPr/>
        </p:nvSpPr>
        <p:spPr>
          <a:xfrm>
            <a:off x="1290919" y="232583"/>
            <a:ext cx="7445188" cy="1305165"/>
          </a:xfrm>
          <a:prstGeom prst="rect">
            <a:avLst/>
          </a:prstGeom>
          <a:noFill/>
        </p:spPr>
        <p:txBody>
          <a:bodyPr wrap="square" rtlCol="0">
            <a:spAutoFit/>
          </a:bodyPr>
          <a:lstStyle/>
          <a:p>
            <a:pPr algn="ctr">
              <a:lnSpc>
                <a:spcPct val="150000"/>
              </a:lnSpc>
            </a:pPr>
            <a:r>
              <a:rPr lang="en-US" sz="2800">
                <a:solidFill>
                  <a:srgbClr val="000000"/>
                </a:solidFill>
                <a:latin typeface="Arial"/>
                <a:cs typeface="+mn-cs"/>
              </a:rPr>
              <a:t>The DECLARE Outcome Study</a:t>
            </a:r>
            <a:endParaRPr lang="fr-FR" sz="2800">
              <a:solidFill>
                <a:srgbClr val="000000"/>
              </a:solidFill>
              <a:latin typeface="Arial"/>
              <a:cs typeface="+mn-cs"/>
            </a:endParaRPr>
          </a:p>
          <a:p>
            <a:pPr>
              <a:lnSpc>
                <a:spcPct val="150000"/>
              </a:lnSpc>
            </a:pPr>
            <a:endParaRPr lang="fr-FR" sz="2800">
              <a:solidFill>
                <a:srgbClr val="000000"/>
              </a:solidFill>
              <a:cs typeface="+mn-cs"/>
            </a:endParaRPr>
          </a:p>
        </p:txBody>
      </p:sp>
      <p:pic>
        <p:nvPicPr>
          <p:cNvPr id="4" name="Image 3">
            <a:extLst>
              <a:ext uri="{FF2B5EF4-FFF2-40B4-BE49-F238E27FC236}">
                <a16:creationId xmlns:a16="http://schemas.microsoft.com/office/drawing/2014/main" xmlns="" id="{18C7A28F-A9B0-48DD-A691-B34D7C634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72" y="1308446"/>
            <a:ext cx="8502620" cy="2561187"/>
          </a:xfrm>
          <a:prstGeom prst="rect">
            <a:avLst/>
          </a:prstGeom>
          <a:ln>
            <a:solidFill>
              <a:schemeClr val="accent1"/>
            </a:solidFill>
          </a:ln>
        </p:spPr>
      </p:pic>
      <p:sp>
        <p:nvSpPr>
          <p:cNvPr id="7" name="ZoneTexte 6">
            <a:extLst>
              <a:ext uri="{FF2B5EF4-FFF2-40B4-BE49-F238E27FC236}">
                <a16:creationId xmlns:a16="http://schemas.microsoft.com/office/drawing/2014/main" xmlns="" id="{BC9165B2-0DEA-4546-900F-EFC866BF78E5}"/>
              </a:ext>
            </a:extLst>
          </p:cNvPr>
          <p:cNvSpPr txBox="1"/>
          <p:nvPr/>
        </p:nvSpPr>
        <p:spPr>
          <a:xfrm>
            <a:off x="579597" y="4225035"/>
            <a:ext cx="2664296" cy="738664"/>
          </a:xfrm>
          <a:prstGeom prst="rect">
            <a:avLst/>
          </a:prstGeom>
          <a:noFill/>
        </p:spPr>
        <p:txBody>
          <a:bodyPr wrap="square" rtlCol="0">
            <a:spAutoFit/>
          </a:bodyPr>
          <a:lstStyle/>
          <a:p>
            <a:pPr fontAlgn="auto">
              <a:spcBef>
                <a:spcPts val="0"/>
              </a:spcBef>
              <a:spcAft>
                <a:spcPts val="0"/>
              </a:spcAft>
              <a:defRPr/>
            </a:pPr>
            <a:r>
              <a:rPr lang="fr-FR" sz="1400">
                <a:solidFill>
                  <a:srgbClr val="000000"/>
                </a:solidFill>
                <a:latin typeface="Arial"/>
                <a:cs typeface="+mn-cs"/>
              </a:rPr>
              <a:t>HbA1c: </a:t>
            </a:r>
            <a:r>
              <a:rPr lang="fr-FR" sz="1400">
                <a:solidFill>
                  <a:srgbClr val="0000FF"/>
                </a:solidFill>
                <a:effectLst>
                  <a:outerShdw blurRad="38100" dist="38100" dir="2700000" algn="tl">
                    <a:srgbClr val="000000">
                      <a:alpha val="43137"/>
                    </a:srgbClr>
                  </a:outerShdw>
                </a:effectLst>
                <a:latin typeface="Arial"/>
                <a:cs typeface="+mn-cs"/>
              </a:rPr>
              <a:t>small difference </a:t>
            </a:r>
            <a:r>
              <a:rPr lang="fr-FR" sz="1400">
                <a:solidFill>
                  <a:srgbClr val="000000"/>
                </a:solidFill>
                <a:latin typeface="Arial"/>
                <a:cs typeface="+mn-cs"/>
              </a:rPr>
              <a:t>between the dapagliflozin and the placebo arms, </a:t>
            </a:r>
            <a:r>
              <a:rPr lang="fr-FR" sz="1400">
                <a:solidFill>
                  <a:srgbClr val="0000FF"/>
                </a:solidFill>
                <a:effectLst>
                  <a:outerShdw blurRad="38100" dist="38100" dir="2700000" algn="tl">
                    <a:srgbClr val="000000">
                      <a:alpha val="43137"/>
                    </a:srgbClr>
                  </a:outerShdw>
                </a:effectLst>
                <a:latin typeface="Arial"/>
                <a:cs typeface="+mn-cs"/>
              </a:rPr>
              <a:t>~0,4%</a:t>
            </a:r>
          </a:p>
        </p:txBody>
      </p:sp>
      <p:pic>
        <p:nvPicPr>
          <p:cNvPr id="8" name="Image 7">
            <a:extLst>
              <a:ext uri="{FF2B5EF4-FFF2-40B4-BE49-F238E27FC236}">
                <a16:creationId xmlns:a16="http://schemas.microsoft.com/office/drawing/2014/main" xmlns="" id="{ED152815-8C12-40FE-B57A-4C08D2B78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32583"/>
            <a:ext cx="1244075" cy="743813"/>
          </a:xfrm>
          <a:prstGeom prst="rect">
            <a:avLst/>
          </a:prstGeom>
          <a:ln>
            <a:solidFill>
              <a:schemeClr val="accent1"/>
            </a:solidFill>
          </a:ln>
        </p:spPr>
      </p:pic>
      <p:sp>
        <p:nvSpPr>
          <p:cNvPr id="9" name="Line 3">
            <a:extLst>
              <a:ext uri="{FF2B5EF4-FFF2-40B4-BE49-F238E27FC236}">
                <a16:creationId xmlns:a16="http://schemas.microsoft.com/office/drawing/2014/main" xmlns="" id="{3DA6A642-5EE9-4FFF-85B4-1FDCC4BE3D5B}"/>
              </a:ext>
            </a:extLst>
          </p:cNvPr>
          <p:cNvSpPr>
            <a:spLocks noChangeShapeType="1"/>
          </p:cNvSpPr>
          <p:nvPr/>
        </p:nvSpPr>
        <p:spPr bwMode="auto">
          <a:xfrm>
            <a:off x="259599" y="1142964"/>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cs typeface="+mn-cs"/>
            </a:endParaRPr>
          </a:p>
        </p:txBody>
      </p:sp>
      <p:sp>
        <p:nvSpPr>
          <p:cNvPr id="5" name="ZoneTexte 4">
            <a:extLst>
              <a:ext uri="{FF2B5EF4-FFF2-40B4-BE49-F238E27FC236}">
                <a16:creationId xmlns:a16="http://schemas.microsoft.com/office/drawing/2014/main" xmlns="" id="{4E474BFC-6819-41B6-B3C4-B70F8836B4FB}"/>
              </a:ext>
            </a:extLst>
          </p:cNvPr>
          <p:cNvSpPr txBox="1"/>
          <p:nvPr/>
        </p:nvSpPr>
        <p:spPr>
          <a:xfrm>
            <a:off x="112057" y="6348267"/>
            <a:ext cx="2443773" cy="307777"/>
          </a:xfrm>
          <a:prstGeom prst="rect">
            <a:avLst/>
          </a:prstGeom>
          <a:noFill/>
        </p:spPr>
        <p:txBody>
          <a:bodyPr wrap="square" rtlCol="0">
            <a:spAutoFit/>
          </a:bodyPr>
          <a:lstStyle/>
          <a:p>
            <a:pPr algn="r"/>
            <a:r>
              <a:rPr lang="fr-FR" sz="1400">
                <a:solidFill>
                  <a:srgbClr val="000000"/>
                </a:solidFill>
                <a:cs typeface="+mn-cs"/>
              </a:rPr>
              <a:t>NEJM, November 10, 2018</a:t>
            </a:r>
          </a:p>
        </p:txBody>
      </p:sp>
      <p:sp>
        <p:nvSpPr>
          <p:cNvPr id="10" name="ZoneTexte 9">
            <a:extLst>
              <a:ext uri="{FF2B5EF4-FFF2-40B4-BE49-F238E27FC236}">
                <a16:creationId xmlns:a16="http://schemas.microsoft.com/office/drawing/2014/main" xmlns="" id="{2CFC83B3-09F1-40AE-832C-32D146254928}"/>
              </a:ext>
            </a:extLst>
          </p:cNvPr>
          <p:cNvSpPr txBox="1"/>
          <p:nvPr/>
        </p:nvSpPr>
        <p:spPr>
          <a:xfrm>
            <a:off x="3299012" y="3701815"/>
            <a:ext cx="2664296" cy="523220"/>
          </a:xfrm>
          <a:prstGeom prst="rect">
            <a:avLst/>
          </a:prstGeom>
          <a:solidFill>
            <a:schemeClr val="bg1"/>
          </a:solidFill>
          <a:ln>
            <a:solidFill>
              <a:schemeClr val="accent1"/>
            </a:solidFill>
          </a:ln>
        </p:spPr>
        <p:txBody>
          <a:bodyPr wrap="square" rtlCol="0">
            <a:spAutoFit/>
          </a:bodyPr>
          <a:lstStyle/>
          <a:p>
            <a:pPr algn="ctr"/>
            <a:r>
              <a:rPr lang="fr-FR" sz="1400">
                <a:solidFill>
                  <a:srgbClr val="000000"/>
                </a:solidFill>
                <a:cs typeface="+mn-cs"/>
              </a:rPr>
              <a:t>Added to all other treatments intensified at best</a:t>
            </a:r>
          </a:p>
        </p:txBody>
      </p:sp>
      <p:cxnSp>
        <p:nvCxnSpPr>
          <p:cNvPr id="12" name="Connecteur droit avec flèche 11">
            <a:extLst>
              <a:ext uri="{FF2B5EF4-FFF2-40B4-BE49-F238E27FC236}">
                <a16:creationId xmlns:a16="http://schemas.microsoft.com/office/drawing/2014/main" xmlns="" id="{2A30ECFD-3BE7-4B5C-8A6A-EB05CA33C465}"/>
              </a:ext>
            </a:extLst>
          </p:cNvPr>
          <p:cNvCxnSpPr>
            <a:cxnSpLocks/>
          </p:cNvCxnSpPr>
          <p:nvPr/>
        </p:nvCxnSpPr>
        <p:spPr>
          <a:xfrm flipH="1">
            <a:off x="2922494" y="4225035"/>
            <a:ext cx="376519" cy="2080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4" name="Groupe 23">
            <a:extLst>
              <a:ext uri="{FF2B5EF4-FFF2-40B4-BE49-F238E27FC236}">
                <a16:creationId xmlns:a16="http://schemas.microsoft.com/office/drawing/2014/main" xmlns="" id="{50C9F392-8CCF-4114-A1FB-9D2E8CBBE656}"/>
              </a:ext>
            </a:extLst>
          </p:cNvPr>
          <p:cNvGrpSpPr/>
          <p:nvPr/>
        </p:nvGrpSpPr>
        <p:grpSpPr>
          <a:xfrm>
            <a:off x="5325032" y="4484595"/>
            <a:ext cx="2837330" cy="2017561"/>
            <a:chOff x="4867835" y="4576482"/>
            <a:chExt cx="2837330" cy="2017561"/>
          </a:xfrm>
        </p:grpSpPr>
        <p:pic>
          <p:nvPicPr>
            <p:cNvPr id="16" name="Image 15">
              <a:extLst>
                <a:ext uri="{FF2B5EF4-FFF2-40B4-BE49-F238E27FC236}">
                  <a16:creationId xmlns:a16="http://schemas.microsoft.com/office/drawing/2014/main" xmlns="" id="{FC0D5A21-84AD-4D48-B608-14DFA06172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4954" y="4648065"/>
              <a:ext cx="2615506" cy="310654"/>
            </a:xfrm>
            <a:prstGeom prst="rect">
              <a:avLst/>
            </a:prstGeom>
          </p:spPr>
        </p:pic>
        <p:pic>
          <p:nvPicPr>
            <p:cNvPr id="18" name="Image 17">
              <a:extLst>
                <a:ext uri="{FF2B5EF4-FFF2-40B4-BE49-F238E27FC236}">
                  <a16:creationId xmlns:a16="http://schemas.microsoft.com/office/drawing/2014/main" xmlns="" id="{33BA4259-A01A-4473-B683-A60EDD445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1510" y="5046930"/>
              <a:ext cx="2348838" cy="1547113"/>
            </a:xfrm>
            <a:prstGeom prst="rect">
              <a:avLst/>
            </a:prstGeom>
          </p:spPr>
        </p:pic>
        <p:sp>
          <p:nvSpPr>
            <p:cNvPr id="23" name="Rectangle 22">
              <a:extLst>
                <a:ext uri="{FF2B5EF4-FFF2-40B4-BE49-F238E27FC236}">
                  <a16:creationId xmlns:a16="http://schemas.microsoft.com/office/drawing/2014/main" xmlns="" id="{BE366FE4-37BF-43B4-896C-A422BE556550}"/>
                </a:ext>
              </a:extLst>
            </p:cNvPr>
            <p:cNvSpPr/>
            <p:nvPr/>
          </p:nvSpPr>
          <p:spPr>
            <a:xfrm>
              <a:off x="4867835" y="4576482"/>
              <a:ext cx="2837330" cy="2017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grpSp>
    </p:spTree>
    <p:extLst>
      <p:ext uri="{BB962C8B-B14F-4D97-AF65-F5344CB8AC3E}">
        <p14:creationId xmlns:p14="http://schemas.microsoft.com/office/powerpoint/2010/main" val="351847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37C60B94-B2B3-4165-B9E1-2FC7A7A05CB5}"/>
              </a:ext>
            </a:extLst>
          </p:cNvPr>
          <p:cNvSpPr txBox="1"/>
          <p:nvPr/>
        </p:nvSpPr>
        <p:spPr>
          <a:xfrm>
            <a:off x="1290919" y="232583"/>
            <a:ext cx="7445188" cy="1305165"/>
          </a:xfrm>
          <a:prstGeom prst="rect">
            <a:avLst/>
          </a:prstGeom>
          <a:noFill/>
        </p:spPr>
        <p:txBody>
          <a:bodyPr wrap="square" rtlCol="0">
            <a:spAutoFit/>
          </a:bodyPr>
          <a:lstStyle/>
          <a:p>
            <a:pPr algn="ctr">
              <a:lnSpc>
                <a:spcPct val="150000"/>
              </a:lnSpc>
            </a:pPr>
            <a:r>
              <a:rPr lang="en-US" sz="2800">
                <a:solidFill>
                  <a:srgbClr val="000000"/>
                </a:solidFill>
                <a:latin typeface="Arial"/>
                <a:cs typeface="+mn-cs"/>
              </a:rPr>
              <a:t>The DECLARE Outcome Study</a:t>
            </a:r>
            <a:endParaRPr lang="fr-FR" sz="2800">
              <a:solidFill>
                <a:srgbClr val="000000"/>
              </a:solidFill>
              <a:latin typeface="Arial"/>
              <a:cs typeface="+mn-cs"/>
            </a:endParaRPr>
          </a:p>
          <a:p>
            <a:pPr>
              <a:lnSpc>
                <a:spcPct val="150000"/>
              </a:lnSpc>
            </a:pPr>
            <a:endParaRPr lang="fr-FR" sz="2800">
              <a:solidFill>
                <a:srgbClr val="000000"/>
              </a:solidFill>
              <a:cs typeface="+mn-cs"/>
            </a:endParaRPr>
          </a:p>
        </p:txBody>
      </p:sp>
      <p:pic>
        <p:nvPicPr>
          <p:cNvPr id="8" name="Image 7">
            <a:extLst>
              <a:ext uri="{FF2B5EF4-FFF2-40B4-BE49-F238E27FC236}">
                <a16:creationId xmlns:a16="http://schemas.microsoft.com/office/drawing/2014/main" xmlns="" id="{ED152815-8C12-40FE-B57A-4C08D2B78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232583"/>
            <a:ext cx="1244075" cy="743813"/>
          </a:xfrm>
          <a:prstGeom prst="rect">
            <a:avLst/>
          </a:prstGeom>
          <a:ln>
            <a:solidFill>
              <a:schemeClr val="accent1"/>
            </a:solidFill>
          </a:ln>
        </p:spPr>
      </p:pic>
      <p:sp>
        <p:nvSpPr>
          <p:cNvPr id="9" name="Line 3">
            <a:extLst>
              <a:ext uri="{FF2B5EF4-FFF2-40B4-BE49-F238E27FC236}">
                <a16:creationId xmlns:a16="http://schemas.microsoft.com/office/drawing/2014/main" xmlns="" id="{3DA6A642-5EE9-4FFF-85B4-1FDCC4BE3D5B}"/>
              </a:ext>
            </a:extLst>
          </p:cNvPr>
          <p:cNvSpPr>
            <a:spLocks noChangeShapeType="1"/>
          </p:cNvSpPr>
          <p:nvPr/>
        </p:nvSpPr>
        <p:spPr bwMode="auto">
          <a:xfrm>
            <a:off x="259599" y="1142964"/>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cs typeface="+mn-cs"/>
            </a:endParaRPr>
          </a:p>
        </p:txBody>
      </p:sp>
      <p:sp>
        <p:nvSpPr>
          <p:cNvPr id="5" name="ZoneTexte 4">
            <a:extLst>
              <a:ext uri="{FF2B5EF4-FFF2-40B4-BE49-F238E27FC236}">
                <a16:creationId xmlns:a16="http://schemas.microsoft.com/office/drawing/2014/main" xmlns="" id="{4E474BFC-6819-41B6-B3C4-B70F8836B4FB}"/>
              </a:ext>
            </a:extLst>
          </p:cNvPr>
          <p:cNvSpPr txBox="1"/>
          <p:nvPr/>
        </p:nvSpPr>
        <p:spPr>
          <a:xfrm>
            <a:off x="6312156" y="6395328"/>
            <a:ext cx="2443773" cy="307777"/>
          </a:xfrm>
          <a:prstGeom prst="rect">
            <a:avLst/>
          </a:prstGeom>
          <a:noFill/>
        </p:spPr>
        <p:txBody>
          <a:bodyPr wrap="square" rtlCol="0">
            <a:spAutoFit/>
          </a:bodyPr>
          <a:lstStyle/>
          <a:p>
            <a:pPr algn="r"/>
            <a:r>
              <a:rPr lang="fr-FR" sz="1400">
                <a:solidFill>
                  <a:srgbClr val="000000"/>
                </a:solidFill>
                <a:cs typeface="+mn-cs"/>
              </a:rPr>
              <a:t>NEJM, November 10, 2018</a:t>
            </a:r>
          </a:p>
        </p:txBody>
      </p:sp>
      <p:pic>
        <p:nvPicPr>
          <p:cNvPr id="3" name="Image 2">
            <a:extLst>
              <a:ext uri="{FF2B5EF4-FFF2-40B4-BE49-F238E27FC236}">
                <a16:creationId xmlns:a16="http://schemas.microsoft.com/office/drawing/2014/main" xmlns="" id="{0142A092-7667-4C25-A721-586B9182F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06" y="1447851"/>
            <a:ext cx="6244789" cy="4385653"/>
          </a:xfrm>
          <a:prstGeom prst="rect">
            <a:avLst/>
          </a:prstGeom>
          <a:ln>
            <a:solidFill>
              <a:schemeClr val="tx1"/>
            </a:solidFill>
          </a:ln>
        </p:spPr>
      </p:pic>
      <p:sp>
        <p:nvSpPr>
          <p:cNvPr id="14" name="ZoneTexte 13">
            <a:extLst>
              <a:ext uri="{FF2B5EF4-FFF2-40B4-BE49-F238E27FC236}">
                <a16:creationId xmlns:a16="http://schemas.microsoft.com/office/drawing/2014/main" xmlns="" id="{C239808C-7A23-4129-94B5-24AD039E14A0}"/>
              </a:ext>
            </a:extLst>
          </p:cNvPr>
          <p:cNvSpPr txBox="1"/>
          <p:nvPr/>
        </p:nvSpPr>
        <p:spPr>
          <a:xfrm>
            <a:off x="6145306" y="2777685"/>
            <a:ext cx="2790298" cy="2308324"/>
          </a:xfrm>
          <a:prstGeom prst="rect">
            <a:avLst/>
          </a:prstGeom>
          <a:solidFill>
            <a:schemeClr val="accent6">
              <a:lumMod val="20000"/>
              <a:lumOff val="80000"/>
            </a:schemeClr>
          </a:solidFill>
          <a:ln>
            <a:solidFill>
              <a:schemeClr val="tx1"/>
            </a:solidFill>
          </a:ln>
        </p:spPr>
        <p:txBody>
          <a:bodyPr wrap="square" rtlCol="0">
            <a:spAutoFit/>
          </a:bodyPr>
          <a:lstStyle/>
          <a:p>
            <a:pPr>
              <a:defRPr/>
            </a:pPr>
            <a:r>
              <a:rPr lang="fr-FR" sz="1800">
                <a:solidFill>
                  <a:srgbClr val="000000"/>
                </a:solidFill>
              </a:rPr>
              <a:t>Dapagliflozin demonstrates </a:t>
            </a:r>
            <a:r>
              <a:rPr lang="fr-FR" sz="1800">
                <a:solidFill>
                  <a:srgbClr val="0000FF"/>
                </a:solidFill>
                <a:effectLst>
                  <a:outerShdw blurRad="38100" dist="38100" dir="2700000" algn="tl">
                    <a:srgbClr val="000000">
                      <a:alpha val="43137"/>
                    </a:srgbClr>
                  </a:outerShdw>
                </a:effectLst>
              </a:rPr>
              <a:t>an extra </a:t>
            </a:r>
            <a:r>
              <a:rPr lang="fr-FR" sz="1800" b="0" i="1">
                <a:solidFill>
                  <a:srgbClr val="0000FF"/>
                </a:solidFill>
                <a:effectLst>
                  <a:outerShdw blurRad="38100" dist="38100" dir="2700000" algn="tl">
                    <a:srgbClr val="000000">
                      <a:alpha val="43137"/>
                    </a:srgbClr>
                  </a:outerShdw>
                </a:effectLst>
              </a:rPr>
              <a:t>(and early) </a:t>
            </a:r>
            <a:r>
              <a:rPr lang="fr-FR" sz="1800">
                <a:solidFill>
                  <a:srgbClr val="0000FF"/>
                </a:solidFill>
                <a:effectLst>
                  <a:outerShdw blurRad="38100" dist="38100" dir="2700000" algn="tl">
                    <a:srgbClr val="000000">
                      <a:alpha val="43137"/>
                    </a:srgbClr>
                  </a:outerShdw>
                </a:effectLst>
              </a:rPr>
              <a:t>benefit </a:t>
            </a:r>
          </a:p>
          <a:p>
            <a:pPr>
              <a:defRPr/>
            </a:pPr>
            <a:r>
              <a:rPr lang="fr-FR" sz="1800" b="0" i="1">
                <a:solidFill>
                  <a:srgbClr val="000000"/>
                </a:solidFill>
              </a:rPr>
              <a:t>added to that of  decreasing blood glucose</a:t>
            </a:r>
            <a:r>
              <a:rPr lang="fr-FR" sz="1800" b="0">
                <a:solidFill>
                  <a:srgbClr val="000000"/>
                </a:solidFill>
              </a:rPr>
              <a:t>, </a:t>
            </a:r>
          </a:p>
          <a:p>
            <a:pPr>
              <a:defRPr/>
            </a:pPr>
            <a:r>
              <a:rPr lang="fr-FR" sz="1800" i="1">
                <a:solidFill>
                  <a:srgbClr val="0000FF"/>
                </a:solidFill>
                <a:effectLst>
                  <a:outerShdw blurRad="38100" dist="38100" dir="2700000" algn="tl">
                    <a:srgbClr val="000000">
                      <a:alpha val="43137"/>
                    </a:srgbClr>
                  </a:outerShdw>
                </a:effectLst>
              </a:rPr>
              <a:t>on CV mortality </a:t>
            </a:r>
          </a:p>
          <a:p>
            <a:pPr>
              <a:defRPr/>
            </a:pPr>
            <a:r>
              <a:rPr lang="fr-FR" sz="1800" i="1">
                <a:solidFill>
                  <a:srgbClr val="0000FF"/>
                </a:solidFill>
                <a:effectLst>
                  <a:outerShdw blurRad="38100" dist="38100" dir="2700000" algn="tl">
                    <a:srgbClr val="000000">
                      <a:alpha val="43137"/>
                    </a:srgbClr>
                  </a:outerShdw>
                </a:effectLst>
              </a:rPr>
              <a:t>and heart failure</a:t>
            </a:r>
          </a:p>
        </p:txBody>
      </p:sp>
      <p:sp>
        <p:nvSpPr>
          <p:cNvPr id="11" name="ZoneTexte 10">
            <a:extLst>
              <a:ext uri="{FF2B5EF4-FFF2-40B4-BE49-F238E27FC236}">
                <a16:creationId xmlns:a16="http://schemas.microsoft.com/office/drawing/2014/main" xmlns="" id="{CF6E8DD5-4B25-42D8-BE91-8BCC6D43EE34}"/>
              </a:ext>
            </a:extLst>
          </p:cNvPr>
          <p:cNvSpPr txBox="1"/>
          <p:nvPr/>
        </p:nvSpPr>
        <p:spPr>
          <a:xfrm>
            <a:off x="2813332" y="2402873"/>
            <a:ext cx="815788" cy="456535"/>
          </a:xfrm>
          <a:prstGeom prst="rect">
            <a:avLst/>
          </a:prstGeom>
          <a:noFill/>
        </p:spPr>
        <p:txBody>
          <a:bodyPr wrap="square" rtlCol="0">
            <a:spAutoFit/>
          </a:bodyPr>
          <a:lstStyle/>
          <a:p>
            <a:pPr>
              <a:lnSpc>
                <a:spcPct val="150000"/>
              </a:lnSpc>
            </a:pPr>
            <a:r>
              <a:rPr lang="fr-FR" sz="1800">
                <a:solidFill>
                  <a:srgbClr val="FF0000"/>
                </a:solidFill>
                <a:cs typeface="+mn-cs"/>
              </a:rPr>
              <a:t>-17%</a:t>
            </a:r>
          </a:p>
        </p:txBody>
      </p:sp>
      <p:sp>
        <p:nvSpPr>
          <p:cNvPr id="2" name="ZoneTexte 1"/>
          <p:cNvSpPr txBox="1"/>
          <p:nvPr/>
        </p:nvSpPr>
        <p:spPr>
          <a:xfrm>
            <a:off x="6860003" y="1097122"/>
            <a:ext cx="2075601" cy="830997"/>
          </a:xfrm>
          <a:prstGeom prst="rect">
            <a:avLst/>
          </a:prstGeom>
          <a:solidFill>
            <a:schemeClr val="bg1"/>
          </a:solidFill>
        </p:spPr>
        <p:txBody>
          <a:bodyPr wrap="square" rtlCol="0">
            <a:spAutoFit/>
          </a:bodyPr>
          <a:lstStyle/>
          <a:p>
            <a:r>
              <a:rPr lang="fr-FR" smtClean="0">
                <a:solidFill>
                  <a:srgbClr val="000000"/>
                </a:solidFill>
                <a:cs typeface="+mn-cs"/>
              </a:rPr>
              <a:t>Heart Failure</a:t>
            </a:r>
          </a:p>
          <a:p>
            <a:r>
              <a:rPr lang="fr-FR" smtClean="0">
                <a:solidFill>
                  <a:srgbClr val="000000"/>
                </a:solidFill>
                <a:cs typeface="+mn-cs"/>
              </a:rPr>
              <a:t>CV Death</a:t>
            </a:r>
            <a:endParaRPr lang="fr-FR">
              <a:solidFill>
                <a:srgbClr val="000000"/>
              </a:solidFill>
              <a:cs typeface="+mn-cs"/>
            </a:endParaRPr>
          </a:p>
        </p:txBody>
      </p:sp>
    </p:spTree>
    <p:extLst>
      <p:ext uri="{BB962C8B-B14F-4D97-AF65-F5344CB8AC3E}">
        <p14:creationId xmlns:p14="http://schemas.microsoft.com/office/powerpoint/2010/main" val="2113624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a:extLst>
              <a:ext uri="{FF2B5EF4-FFF2-40B4-BE49-F238E27FC236}">
                <a16:creationId xmlns:a16="http://schemas.microsoft.com/office/drawing/2014/main" xmlns="" id="{3DA6A642-5EE9-4FFF-85B4-1FDCC4BE3D5B}"/>
              </a:ext>
            </a:extLst>
          </p:cNvPr>
          <p:cNvSpPr>
            <a:spLocks noChangeShapeType="1"/>
          </p:cNvSpPr>
          <p:nvPr/>
        </p:nvSpPr>
        <p:spPr bwMode="auto">
          <a:xfrm>
            <a:off x="259599" y="1772816"/>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endParaRPr>
          </a:p>
        </p:txBody>
      </p:sp>
      <p:sp>
        <p:nvSpPr>
          <p:cNvPr id="5" name="ZoneTexte 4">
            <a:extLst>
              <a:ext uri="{FF2B5EF4-FFF2-40B4-BE49-F238E27FC236}">
                <a16:creationId xmlns:a16="http://schemas.microsoft.com/office/drawing/2014/main" xmlns="" id="{4E474BFC-6819-41B6-B3C4-B70F8836B4FB}"/>
              </a:ext>
            </a:extLst>
          </p:cNvPr>
          <p:cNvSpPr txBox="1"/>
          <p:nvPr/>
        </p:nvSpPr>
        <p:spPr>
          <a:xfrm>
            <a:off x="6434076" y="6505599"/>
            <a:ext cx="2443773" cy="307777"/>
          </a:xfrm>
          <a:prstGeom prst="rect">
            <a:avLst/>
          </a:prstGeom>
          <a:noFill/>
        </p:spPr>
        <p:txBody>
          <a:bodyPr wrap="square" rtlCol="0">
            <a:spAutoFit/>
          </a:bodyPr>
          <a:lstStyle/>
          <a:p>
            <a:pPr algn="r"/>
            <a:r>
              <a:rPr lang="fr-FR" sz="1400" smtClean="0">
                <a:solidFill>
                  <a:srgbClr val="000000"/>
                </a:solidFill>
              </a:rPr>
              <a:t>Lancet, </a:t>
            </a:r>
            <a:r>
              <a:rPr lang="fr-FR" sz="1400">
                <a:solidFill>
                  <a:srgbClr val="000000"/>
                </a:solidFill>
              </a:rPr>
              <a:t>November </a:t>
            </a:r>
            <a:r>
              <a:rPr lang="fr-FR" sz="1400" smtClean="0">
                <a:solidFill>
                  <a:srgbClr val="000000"/>
                </a:solidFill>
              </a:rPr>
              <a:t>2018</a:t>
            </a:r>
            <a:endParaRPr lang="fr-FR" sz="1400">
              <a:solidFill>
                <a:srgbClr val="000000"/>
              </a:solidFill>
            </a:endParaRPr>
          </a:p>
        </p:txBody>
      </p:sp>
      <p:sp>
        <p:nvSpPr>
          <p:cNvPr id="14" name="ZoneTexte 13">
            <a:extLst>
              <a:ext uri="{FF2B5EF4-FFF2-40B4-BE49-F238E27FC236}">
                <a16:creationId xmlns:a16="http://schemas.microsoft.com/office/drawing/2014/main" xmlns="" id="{C239808C-7A23-4129-94B5-24AD039E14A0}"/>
              </a:ext>
            </a:extLst>
          </p:cNvPr>
          <p:cNvSpPr txBox="1"/>
          <p:nvPr/>
        </p:nvSpPr>
        <p:spPr>
          <a:xfrm>
            <a:off x="1307284" y="5068341"/>
            <a:ext cx="6894086" cy="1384995"/>
          </a:xfrm>
          <a:prstGeom prst="rect">
            <a:avLst/>
          </a:prstGeom>
          <a:solidFill>
            <a:schemeClr val="accent6">
              <a:lumMod val="20000"/>
              <a:lumOff val="80000"/>
            </a:schemeClr>
          </a:solidFill>
          <a:ln>
            <a:solidFill>
              <a:schemeClr val="tx1"/>
            </a:solidFill>
          </a:ln>
        </p:spPr>
        <p:txBody>
          <a:bodyPr wrap="square" rtlCol="0">
            <a:spAutoFit/>
          </a:bodyPr>
          <a:lstStyle/>
          <a:p>
            <a:pPr>
              <a:defRPr/>
            </a:pPr>
            <a:r>
              <a:rPr lang="fr-FR" smtClean="0">
                <a:solidFill>
                  <a:srgbClr val="000000"/>
                </a:solidFill>
              </a:rPr>
              <a:t>Similar </a:t>
            </a:r>
            <a:r>
              <a:rPr lang="fr-FR" i="1" smtClean="0">
                <a:solidFill>
                  <a:srgbClr val="0000FF"/>
                </a:solidFill>
                <a:effectLst>
                  <a:outerShdw blurRad="38100" dist="38100" dir="2700000" algn="tl">
                    <a:srgbClr val="000000">
                      <a:alpha val="43137"/>
                    </a:srgbClr>
                  </a:outerShdw>
                </a:effectLst>
              </a:rPr>
              <a:t>benefit on </a:t>
            </a:r>
            <a:r>
              <a:rPr lang="fr-FR" i="1">
                <a:solidFill>
                  <a:srgbClr val="0000FF"/>
                </a:solidFill>
                <a:effectLst>
                  <a:outerShdw blurRad="38100" dist="38100" dir="2700000" algn="tl">
                    <a:srgbClr val="000000">
                      <a:alpha val="43137"/>
                    </a:srgbClr>
                  </a:outerShdw>
                </a:effectLst>
              </a:rPr>
              <a:t>Heart Failure/CV death </a:t>
            </a:r>
            <a:r>
              <a:rPr lang="fr-FR" b="0" smtClean="0">
                <a:solidFill>
                  <a:srgbClr val="000000"/>
                </a:solidFill>
              </a:rPr>
              <a:t>with</a:t>
            </a:r>
            <a:endParaRPr lang="fr-FR" b="0">
              <a:solidFill>
                <a:srgbClr val="000000"/>
              </a:solidFill>
            </a:endParaRP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Empagliflozin </a:t>
            </a:r>
            <a:r>
              <a:rPr lang="fr-FR" sz="2000">
                <a:solidFill>
                  <a:srgbClr val="000000"/>
                </a:solidFill>
              </a:rPr>
              <a:t>(EMPAREG Study)</a:t>
            </a: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Canagliflozin </a:t>
            </a:r>
            <a:r>
              <a:rPr lang="fr-FR" sz="2000">
                <a:solidFill>
                  <a:srgbClr val="000000"/>
                </a:solidFill>
              </a:rPr>
              <a:t>(</a:t>
            </a:r>
            <a:r>
              <a:rPr lang="fr-FR" sz="2000" smtClean="0">
                <a:solidFill>
                  <a:srgbClr val="000000"/>
                </a:solidFill>
              </a:rPr>
              <a:t>CANVAS Study)</a:t>
            </a: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Dapagliflozin (</a:t>
            </a:r>
            <a:r>
              <a:rPr lang="fr-FR" sz="2000" smtClean="0">
                <a:solidFill>
                  <a:srgbClr val="000000"/>
                </a:solidFill>
              </a:rPr>
              <a:t>DECLARE Stdudy)</a:t>
            </a:r>
            <a:endParaRPr lang="fr-FR" sz="2000">
              <a:solidFill>
                <a:srgbClr val="0000FF"/>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86" y="2431590"/>
            <a:ext cx="8599839" cy="2433711"/>
          </a:xfrm>
          <a:prstGeom prst="rect">
            <a:avLst/>
          </a:prstGeom>
          <a:ln>
            <a:solidFill>
              <a:schemeClr val="accent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144" y="173767"/>
            <a:ext cx="6191921" cy="1454895"/>
          </a:xfrm>
          <a:prstGeom prst="rect">
            <a:avLst/>
          </a:prstGeom>
        </p:spPr>
      </p:pic>
      <p:sp>
        <p:nvSpPr>
          <p:cNvPr id="11" name="Rectangle 10"/>
          <p:cNvSpPr/>
          <p:nvPr/>
        </p:nvSpPr>
        <p:spPr>
          <a:xfrm>
            <a:off x="1600200" y="2631202"/>
            <a:ext cx="4191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12" name="Rectangle 11"/>
          <p:cNvSpPr/>
          <p:nvPr/>
        </p:nvSpPr>
        <p:spPr>
          <a:xfrm>
            <a:off x="1600200" y="3694165"/>
            <a:ext cx="4191000" cy="38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cxnSp>
        <p:nvCxnSpPr>
          <p:cNvPr id="6" name="Connecteur droit 5"/>
          <p:cNvCxnSpPr/>
          <p:nvPr/>
        </p:nvCxnSpPr>
        <p:spPr>
          <a:xfrm>
            <a:off x="263186" y="2580546"/>
            <a:ext cx="31566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95536" y="3694165"/>
            <a:ext cx="1913324"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597867" y="1844824"/>
            <a:ext cx="4312919" cy="461665"/>
          </a:xfrm>
          <a:prstGeom prst="rect">
            <a:avLst/>
          </a:prstGeom>
          <a:solidFill>
            <a:schemeClr val="bg1"/>
          </a:solidFill>
          <a:ln>
            <a:solidFill>
              <a:schemeClr val="accent1"/>
            </a:solidFill>
          </a:ln>
        </p:spPr>
        <p:txBody>
          <a:bodyPr wrap="square" rtlCol="0">
            <a:spAutoFit/>
          </a:bodyPr>
          <a:lstStyle/>
          <a:p>
            <a:pPr algn="ctr"/>
            <a:r>
              <a:rPr lang="fr-FR" smtClean="0">
                <a:solidFill>
                  <a:srgbClr val="000000"/>
                </a:solidFill>
                <a:cs typeface="+mn-cs"/>
              </a:rPr>
              <a:t>Heart Failure/CV Death</a:t>
            </a:r>
            <a:endParaRPr lang="fr-FR">
              <a:solidFill>
                <a:srgbClr val="000000"/>
              </a:solidFill>
              <a:cs typeface="+mn-cs"/>
            </a:endParaRPr>
          </a:p>
        </p:txBody>
      </p:sp>
    </p:spTree>
    <p:extLst>
      <p:ext uri="{BB962C8B-B14F-4D97-AF65-F5344CB8AC3E}">
        <p14:creationId xmlns:p14="http://schemas.microsoft.com/office/powerpoint/2010/main" val="364452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280920" cy="1261884"/>
          </a:xfrm>
          <a:prstGeom prst="rect">
            <a:avLst/>
          </a:prstGeom>
          <a:noFill/>
        </p:spPr>
        <p:txBody>
          <a:bodyPr wrap="square" rtlCol="0">
            <a:spAutoFit/>
          </a:bodyPr>
          <a:lstStyle/>
          <a:p>
            <a:pPr eaLnBrk="1" hangingPunct="1">
              <a:lnSpc>
                <a:spcPct val="100000"/>
              </a:lnSpc>
            </a:pPr>
            <a:r>
              <a:rPr lang="en-US" altLang="fr-FR" sz="2800">
                <a:effectLst>
                  <a:outerShdw blurRad="38100" dist="38100" dir="2700000" algn="tl">
                    <a:srgbClr val="000000">
                      <a:alpha val="43137"/>
                    </a:srgbClr>
                  </a:outerShdw>
                </a:effectLst>
              </a:rPr>
              <a:t>Heart Failure </a:t>
            </a:r>
            <a:r>
              <a:rPr lang="en-US" altLang="fr-FR" sz="2800"/>
              <a:t>is becoming the most frequent cardio-vascular complication of Diabetes</a:t>
            </a:r>
          </a:p>
          <a:p>
            <a:pPr algn="ctr" eaLnBrk="0" hangingPunct="0"/>
            <a:endParaRPr lang="fr-FR" sz="2000">
              <a:solidFill>
                <a:srgbClr val="000000"/>
              </a:solidFill>
              <a:latin typeface="Arial" pitchFamily="34" charset="0"/>
              <a:cs typeface="+mn-cs"/>
            </a:endParaRPr>
          </a:p>
        </p:txBody>
      </p:sp>
      <p:sp>
        <p:nvSpPr>
          <p:cNvPr id="3" name="Line 3"/>
          <p:cNvSpPr>
            <a:spLocks noChangeShapeType="1"/>
          </p:cNvSpPr>
          <p:nvPr/>
        </p:nvSpPr>
        <p:spPr bwMode="auto">
          <a:xfrm>
            <a:off x="377601" y="1484784"/>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72816"/>
            <a:ext cx="6037594" cy="3960440"/>
          </a:xfrm>
          <a:prstGeom prst="rect">
            <a:avLst/>
          </a:prstGeom>
          <a:ln>
            <a:solidFill>
              <a:schemeClr val="accent1"/>
            </a:solidFill>
          </a:ln>
        </p:spPr>
      </p:pic>
      <p:sp>
        <p:nvSpPr>
          <p:cNvPr id="6" name="ZoneTexte 5"/>
          <p:cNvSpPr txBox="1"/>
          <p:nvPr/>
        </p:nvSpPr>
        <p:spPr>
          <a:xfrm>
            <a:off x="5835388" y="2636910"/>
            <a:ext cx="3171414" cy="1944217"/>
          </a:xfrm>
          <a:prstGeom prst="rect">
            <a:avLst/>
          </a:prstGeom>
          <a:solidFill>
            <a:schemeClr val="bg1"/>
          </a:solidFill>
          <a:ln>
            <a:solidFill>
              <a:schemeClr val="accent1"/>
            </a:solidFill>
          </a:ln>
        </p:spPr>
        <p:txBody>
          <a:bodyPr wrap="square" rtlCol="0">
            <a:noAutofit/>
          </a:bodyPr>
          <a:lstStyle/>
          <a:p>
            <a:pPr eaLnBrk="0" hangingPunct="0"/>
            <a:r>
              <a:rPr lang="en-US" sz="2000" i="1">
                <a:solidFill>
                  <a:srgbClr val="000000"/>
                </a:solidFill>
                <a:latin typeface="Arial" pitchFamily="34" charset="0"/>
                <a:cs typeface="+mn-cs"/>
              </a:rPr>
              <a:t>Retrospective cohort study, </a:t>
            </a:r>
          </a:p>
          <a:p>
            <a:pPr eaLnBrk="0" hangingPunct="0"/>
            <a:r>
              <a:rPr lang="en-US" sz="2000">
                <a:solidFill>
                  <a:srgbClr val="000000"/>
                </a:solidFill>
                <a:latin typeface="Arial" pitchFamily="34" charset="0"/>
                <a:cs typeface="+mn-cs"/>
              </a:rPr>
              <a:t>comparing Heart Failure to the classic primary </a:t>
            </a:r>
            <a:r>
              <a:rPr lang="en-US" sz="2000" smtClean="0">
                <a:solidFill>
                  <a:srgbClr val="000000"/>
                </a:solidFill>
                <a:latin typeface="Arial" pitchFamily="34" charset="0"/>
                <a:cs typeface="+mn-cs"/>
              </a:rPr>
              <a:t>endpoints* </a:t>
            </a:r>
            <a:r>
              <a:rPr lang="en-US" sz="2000">
                <a:solidFill>
                  <a:srgbClr val="000000"/>
                </a:solidFill>
                <a:latin typeface="Arial" pitchFamily="34" charset="0"/>
                <a:cs typeface="+mn-cs"/>
              </a:rPr>
              <a:t>in many diabetes trials</a:t>
            </a:r>
          </a:p>
          <a:p>
            <a:pPr algn="ctr" eaLnBrk="0" hangingPunct="0"/>
            <a:endParaRPr lang="fr-FR" sz="2000">
              <a:solidFill>
                <a:srgbClr val="000000"/>
              </a:solidFill>
              <a:latin typeface="Arial" pitchFamily="34" charset="0"/>
              <a:cs typeface="+mn-cs"/>
            </a:endParaRPr>
          </a:p>
        </p:txBody>
      </p:sp>
      <p:sp>
        <p:nvSpPr>
          <p:cNvPr id="7" name="ZoneTexte 6"/>
          <p:cNvSpPr txBox="1"/>
          <p:nvPr/>
        </p:nvSpPr>
        <p:spPr>
          <a:xfrm>
            <a:off x="648072" y="6402814"/>
            <a:ext cx="8028384" cy="276999"/>
          </a:xfrm>
          <a:prstGeom prst="rect">
            <a:avLst/>
          </a:prstGeom>
          <a:solidFill>
            <a:schemeClr val="bg1"/>
          </a:solidFill>
        </p:spPr>
        <p:txBody>
          <a:bodyPr wrap="square" rtlCol="0">
            <a:spAutoFit/>
          </a:bodyPr>
          <a:lstStyle/>
          <a:p>
            <a:pPr algn="r" eaLnBrk="0" hangingPunct="0"/>
            <a:r>
              <a:rPr lang="fr-FR" sz="1200" b="0">
                <a:solidFill>
                  <a:srgbClr val="000000"/>
                </a:solidFill>
                <a:latin typeface="Arial" pitchFamily="34" charset="0"/>
                <a:cs typeface="+mn-cs"/>
              </a:rPr>
              <a:t>Juhaeri J, Gao S, Dai WS: Pharmacoepidemiol Drug Saf 18:497–503, 2009</a:t>
            </a:r>
          </a:p>
        </p:txBody>
      </p:sp>
      <p:sp>
        <p:nvSpPr>
          <p:cNvPr id="5" name="ZoneTexte 4"/>
          <p:cNvSpPr txBox="1"/>
          <p:nvPr/>
        </p:nvSpPr>
        <p:spPr>
          <a:xfrm>
            <a:off x="6617918" y="4725144"/>
            <a:ext cx="2130546" cy="738664"/>
          </a:xfrm>
          <a:prstGeom prst="rect">
            <a:avLst/>
          </a:prstGeom>
          <a:noFill/>
        </p:spPr>
        <p:txBody>
          <a:bodyPr wrap="square" rtlCol="0">
            <a:spAutoFit/>
          </a:bodyPr>
          <a:lstStyle/>
          <a:p>
            <a:r>
              <a:rPr lang="fr-FR" sz="1400" smtClean="0"/>
              <a:t>*MACE: </a:t>
            </a:r>
          </a:p>
          <a:p>
            <a:r>
              <a:rPr lang="fr-FR" sz="1400" smtClean="0"/>
              <a:t>Myocardial infarction – Stroke – CV death</a:t>
            </a:r>
            <a:endParaRPr lang="fr-FR" sz="1400"/>
          </a:p>
        </p:txBody>
      </p:sp>
    </p:spTree>
    <p:extLst>
      <p:ext uri="{BB962C8B-B14F-4D97-AF65-F5344CB8AC3E}">
        <p14:creationId xmlns:p14="http://schemas.microsoft.com/office/powerpoint/2010/main" val="4180726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a:extLst>
              <a:ext uri="{FF2B5EF4-FFF2-40B4-BE49-F238E27FC236}">
                <a16:creationId xmlns:a16="http://schemas.microsoft.com/office/drawing/2014/main" xmlns="" id="{3DA6A642-5EE9-4FFF-85B4-1FDCC4BE3D5B}"/>
              </a:ext>
            </a:extLst>
          </p:cNvPr>
          <p:cNvSpPr>
            <a:spLocks noChangeShapeType="1"/>
          </p:cNvSpPr>
          <p:nvPr/>
        </p:nvSpPr>
        <p:spPr bwMode="auto">
          <a:xfrm>
            <a:off x="259599" y="1772816"/>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endParaRPr>
          </a:p>
        </p:txBody>
      </p:sp>
      <p:sp>
        <p:nvSpPr>
          <p:cNvPr id="5" name="ZoneTexte 4">
            <a:extLst>
              <a:ext uri="{FF2B5EF4-FFF2-40B4-BE49-F238E27FC236}">
                <a16:creationId xmlns:a16="http://schemas.microsoft.com/office/drawing/2014/main" xmlns="" id="{4E474BFC-6819-41B6-B3C4-B70F8836B4FB}"/>
              </a:ext>
            </a:extLst>
          </p:cNvPr>
          <p:cNvSpPr txBox="1"/>
          <p:nvPr/>
        </p:nvSpPr>
        <p:spPr>
          <a:xfrm>
            <a:off x="6434076" y="6505599"/>
            <a:ext cx="2443773" cy="307777"/>
          </a:xfrm>
          <a:prstGeom prst="rect">
            <a:avLst/>
          </a:prstGeom>
          <a:noFill/>
        </p:spPr>
        <p:txBody>
          <a:bodyPr wrap="square" rtlCol="0">
            <a:spAutoFit/>
          </a:bodyPr>
          <a:lstStyle/>
          <a:p>
            <a:pPr algn="r"/>
            <a:r>
              <a:rPr lang="fr-FR" sz="1400" smtClean="0">
                <a:solidFill>
                  <a:srgbClr val="000000"/>
                </a:solidFill>
              </a:rPr>
              <a:t>Lancet, </a:t>
            </a:r>
            <a:r>
              <a:rPr lang="fr-FR" sz="1400">
                <a:solidFill>
                  <a:srgbClr val="000000"/>
                </a:solidFill>
              </a:rPr>
              <a:t>November </a:t>
            </a:r>
            <a:r>
              <a:rPr lang="fr-FR" sz="1400" smtClean="0">
                <a:solidFill>
                  <a:srgbClr val="000000"/>
                </a:solidFill>
              </a:rPr>
              <a:t>2018</a:t>
            </a:r>
            <a:endParaRPr lang="fr-FR" sz="1400">
              <a:solidFill>
                <a:srgbClr val="000000"/>
              </a:solidFill>
            </a:endParaRPr>
          </a:p>
        </p:txBody>
      </p:sp>
      <p:sp>
        <p:nvSpPr>
          <p:cNvPr id="14" name="ZoneTexte 13">
            <a:extLst>
              <a:ext uri="{FF2B5EF4-FFF2-40B4-BE49-F238E27FC236}">
                <a16:creationId xmlns:a16="http://schemas.microsoft.com/office/drawing/2014/main" xmlns="" id="{C239808C-7A23-4129-94B5-24AD039E14A0}"/>
              </a:ext>
            </a:extLst>
          </p:cNvPr>
          <p:cNvSpPr txBox="1"/>
          <p:nvPr/>
        </p:nvSpPr>
        <p:spPr>
          <a:xfrm>
            <a:off x="1307284" y="5068341"/>
            <a:ext cx="6894086" cy="1384995"/>
          </a:xfrm>
          <a:prstGeom prst="rect">
            <a:avLst/>
          </a:prstGeom>
          <a:solidFill>
            <a:schemeClr val="accent6">
              <a:lumMod val="20000"/>
              <a:lumOff val="80000"/>
            </a:schemeClr>
          </a:solidFill>
          <a:ln>
            <a:solidFill>
              <a:schemeClr val="tx1"/>
            </a:solidFill>
          </a:ln>
        </p:spPr>
        <p:txBody>
          <a:bodyPr wrap="square" rtlCol="0">
            <a:spAutoFit/>
          </a:bodyPr>
          <a:lstStyle/>
          <a:p>
            <a:pPr>
              <a:defRPr/>
            </a:pPr>
            <a:r>
              <a:rPr lang="fr-FR" smtClean="0">
                <a:solidFill>
                  <a:srgbClr val="000000"/>
                </a:solidFill>
              </a:rPr>
              <a:t>Similar </a:t>
            </a:r>
            <a:r>
              <a:rPr lang="fr-FR" i="1" smtClean="0">
                <a:solidFill>
                  <a:srgbClr val="0000FF"/>
                </a:solidFill>
                <a:effectLst>
                  <a:outerShdw blurRad="38100" dist="38100" dir="2700000" algn="tl">
                    <a:srgbClr val="000000">
                      <a:alpha val="43137"/>
                    </a:srgbClr>
                  </a:outerShdw>
                </a:effectLst>
              </a:rPr>
              <a:t>benefit on </a:t>
            </a:r>
            <a:r>
              <a:rPr lang="fr-FR" i="1">
                <a:solidFill>
                  <a:srgbClr val="0000FF"/>
                </a:solidFill>
                <a:effectLst>
                  <a:outerShdw blurRad="38100" dist="38100" dir="2700000" algn="tl">
                    <a:srgbClr val="000000">
                      <a:alpha val="43137"/>
                    </a:srgbClr>
                  </a:outerShdw>
                </a:effectLst>
              </a:rPr>
              <a:t>Heart Failure/CV death </a:t>
            </a:r>
            <a:r>
              <a:rPr lang="fr-FR" b="0" smtClean="0">
                <a:solidFill>
                  <a:srgbClr val="000000"/>
                </a:solidFill>
              </a:rPr>
              <a:t>with</a:t>
            </a:r>
            <a:endParaRPr lang="fr-FR" b="0">
              <a:solidFill>
                <a:srgbClr val="000000"/>
              </a:solidFill>
            </a:endParaRP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Empagliflozin </a:t>
            </a:r>
            <a:r>
              <a:rPr lang="fr-FR" sz="2000">
                <a:solidFill>
                  <a:srgbClr val="000000"/>
                </a:solidFill>
              </a:rPr>
              <a:t>(EMPAREG Study)</a:t>
            </a: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Canagliflozin </a:t>
            </a:r>
            <a:r>
              <a:rPr lang="fr-FR" sz="2000">
                <a:solidFill>
                  <a:srgbClr val="000000"/>
                </a:solidFill>
              </a:rPr>
              <a:t>(</a:t>
            </a:r>
            <a:r>
              <a:rPr lang="fr-FR" sz="2000" smtClean="0">
                <a:solidFill>
                  <a:srgbClr val="000000"/>
                </a:solidFill>
              </a:rPr>
              <a:t>CANVAS Study)</a:t>
            </a: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Dapagliflozin (</a:t>
            </a:r>
            <a:r>
              <a:rPr lang="fr-FR" sz="2000" smtClean="0">
                <a:solidFill>
                  <a:srgbClr val="000000"/>
                </a:solidFill>
              </a:rPr>
              <a:t>DECLARE Stdudy)</a:t>
            </a:r>
            <a:endParaRPr lang="fr-FR" sz="2000">
              <a:solidFill>
                <a:srgbClr val="0000FF"/>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86" y="2431590"/>
            <a:ext cx="8599839" cy="2433711"/>
          </a:xfrm>
          <a:prstGeom prst="rect">
            <a:avLst/>
          </a:prstGeom>
          <a:ln>
            <a:solidFill>
              <a:schemeClr val="accent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144" y="173767"/>
            <a:ext cx="6191921" cy="1454895"/>
          </a:xfrm>
          <a:prstGeom prst="rect">
            <a:avLst/>
          </a:prstGeom>
        </p:spPr>
      </p:pic>
      <p:sp>
        <p:nvSpPr>
          <p:cNvPr id="11" name="Rectangle 10"/>
          <p:cNvSpPr/>
          <p:nvPr/>
        </p:nvSpPr>
        <p:spPr>
          <a:xfrm>
            <a:off x="1600200" y="2631202"/>
            <a:ext cx="4191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12" name="Rectangle 11"/>
          <p:cNvSpPr/>
          <p:nvPr/>
        </p:nvSpPr>
        <p:spPr>
          <a:xfrm>
            <a:off x="1600200" y="3694165"/>
            <a:ext cx="4191000" cy="38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cxnSp>
        <p:nvCxnSpPr>
          <p:cNvPr id="6" name="Connecteur droit 5"/>
          <p:cNvCxnSpPr/>
          <p:nvPr/>
        </p:nvCxnSpPr>
        <p:spPr>
          <a:xfrm>
            <a:off x="263186" y="2580546"/>
            <a:ext cx="31566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95536" y="3694165"/>
            <a:ext cx="1913324"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3491880" y="2580546"/>
            <a:ext cx="2808312" cy="523220"/>
          </a:xfrm>
          <a:prstGeom prst="rect">
            <a:avLst/>
          </a:prstGeom>
          <a:solidFill>
            <a:srgbClr val="00FFFF"/>
          </a:solidFill>
          <a:ln>
            <a:noFill/>
          </a:ln>
        </p:spPr>
        <p:txBody>
          <a:bodyPr wrap="square" rtlCol="0">
            <a:spAutoFit/>
          </a:bodyPr>
          <a:lstStyle/>
          <a:p>
            <a:r>
              <a:rPr lang="fr-FR" sz="1400" smtClean="0">
                <a:solidFill>
                  <a:srgbClr val="000000"/>
                </a:solidFill>
              </a:rPr>
              <a:t>Highly significant in situations of secondary CV prevention</a:t>
            </a:r>
            <a:endParaRPr lang="fr-FR" sz="1400">
              <a:solidFill>
                <a:srgbClr val="000000"/>
              </a:solidFill>
            </a:endParaRPr>
          </a:p>
        </p:txBody>
      </p:sp>
      <p:sp>
        <p:nvSpPr>
          <p:cNvPr id="15" name="ZoneTexte 14"/>
          <p:cNvSpPr txBox="1"/>
          <p:nvPr/>
        </p:nvSpPr>
        <p:spPr>
          <a:xfrm>
            <a:off x="3203848" y="3497486"/>
            <a:ext cx="3248744" cy="738664"/>
          </a:xfrm>
          <a:prstGeom prst="rect">
            <a:avLst/>
          </a:prstGeom>
          <a:solidFill>
            <a:srgbClr val="00FFFF"/>
          </a:solidFill>
          <a:ln>
            <a:noFill/>
          </a:ln>
        </p:spPr>
        <p:txBody>
          <a:bodyPr wrap="square" rtlCol="0">
            <a:spAutoFit/>
          </a:bodyPr>
          <a:lstStyle/>
          <a:p>
            <a:r>
              <a:rPr lang="fr-FR" sz="1400" smtClean="0">
                <a:solidFill>
                  <a:srgbClr val="000000"/>
                </a:solidFill>
              </a:rPr>
              <a:t>Same amplitude of decrease but non significant </a:t>
            </a:r>
            <a:r>
              <a:rPr lang="fr-FR" sz="1400" i="1" smtClean="0">
                <a:solidFill>
                  <a:srgbClr val="000000"/>
                </a:solidFill>
              </a:rPr>
              <a:t>(borderline) </a:t>
            </a:r>
            <a:r>
              <a:rPr lang="fr-FR" sz="1400" smtClean="0">
                <a:solidFill>
                  <a:srgbClr val="000000"/>
                </a:solidFill>
              </a:rPr>
              <a:t>in situations of primary CV prevention</a:t>
            </a:r>
            <a:endParaRPr lang="fr-FR" sz="1400">
              <a:solidFill>
                <a:srgbClr val="000000"/>
              </a:solidFill>
            </a:endParaRPr>
          </a:p>
        </p:txBody>
      </p:sp>
      <p:sp>
        <p:nvSpPr>
          <p:cNvPr id="17" name="ZoneTexte 16"/>
          <p:cNvSpPr txBox="1"/>
          <p:nvPr/>
        </p:nvSpPr>
        <p:spPr>
          <a:xfrm>
            <a:off x="2597867" y="1844824"/>
            <a:ext cx="4312919" cy="461665"/>
          </a:xfrm>
          <a:prstGeom prst="rect">
            <a:avLst/>
          </a:prstGeom>
          <a:solidFill>
            <a:schemeClr val="bg1"/>
          </a:solidFill>
          <a:ln>
            <a:solidFill>
              <a:schemeClr val="accent1"/>
            </a:solidFill>
          </a:ln>
        </p:spPr>
        <p:txBody>
          <a:bodyPr wrap="square" rtlCol="0">
            <a:spAutoFit/>
          </a:bodyPr>
          <a:lstStyle/>
          <a:p>
            <a:pPr algn="ctr"/>
            <a:r>
              <a:rPr lang="fr-FR" smtClean="0">
                <a:solidFill>
                  <a:srgbClr val="000000"/>
                </a:solidFill>
                <a:cs typeface="+mn-cs"/>
              </a:rPr>
              <a:t>Heart Failure/CV Death</a:t>
            </a:r>
            <a:endParaRPr lang="fr-FR">
              <a:solidFill>
                <a:srgbClr val="000000"/>
              </a:solidFill>
              <a:cs typeface="+mn-cs"/>
            </a:endParaRPr>
          </a:p>
        </p:txBody>
      </p:sp>
    </p:spTree>
    <p:extLst>
      <p:ext uri="{BB962C8B-B14F-4D97-AF65-F5344CB8AC3E}">
        <p14:creationId xmlns:p14="http://schemas.microsoft.com/office/powerpoint/2010/main" val="2377198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E027F87-BEB8-43A4-A8D9-84436D510FBC}"/>
              </a:ext>
            </a:extLst>
          </p:cNvPr>
          <p:cNvSpPr/>
          <p:nvPr/>
        </p:nvSpPr>
        <p:spPr>
          <a:xfrm>
            <a:off x="5255238" y="1976027"/>
            <a:ext cx="3708330" cy="1077218"/>
          </a:xfrm>
          <a:prstGeom prst="rect">
            <a:avLst/>
          </a:prstGeom>
        </p:spPr>
        <p:txBody>
          <a:bodyPr wrap="square">
            <a:spAutoFit/>
          </a:bodyPr>
          <a:lstStyle/>
          <a:p>
            <a:pPr algn="ctr" eaLnBrk="0" hangingPunct="0">
              <a:defRPr/>
            </a:pPr>
            <a:r>
              <a:rPr lang="en-GB">
                <a:solidFill>
                  <a:srgbClr val="0000FF"/>
                </a:solidFill>
                <a:effectLst>
                  <a:outerShdw blurRad="38100" dist="38100" dir="2700000" algn="tl">
                    <a:srgbClr val="000000">
                      <a:alpha val="43137"/>
                    </a:srgbClr>
                  </a:outerShdw>
                </a:effectLst>
                <a:latin typeface="Arial" pitchFamily="34" charset="0"/>
                <a:cs typeface="+mn-cs"/>
              </a:rPr>
              <a:t>CVD-REAL 1 </a:t>
            </a:r>
            <a:r>
              <a:rPr lang="en-GB" baseline="30000">
                <a:solidFill>
                  <a:srgbClr val="000000"/>
                </a:solidFill>
                <a:latin typeface="Arial" pitchFamily="34" charset="0"/>
                <a:cs typeface="+mn-cs"/>
              </a:rPr>
              <a:t>1</a:t>
            </a:r>
            <a:r>
              <a:rPr lang="en-GB">
                <a:solidFill>
                  <a:srgbClr val="000000"/>
                </a:solidFill>
                <a:latin typeface="Arial" pitchFamily="34" charset="0"/>
                <a:cs typeface="+mn-cs"/>
              </a:rPr>
              <a:t> </a:t>
            </a:r>
          </a:p>
          <a:p>
            <a:pPr algn="ctr" eaLnBrk="0" hangingPunct="0">
              <a:defRPr/>
            </a:pPr>
            <a:r>
              <a:rPr lang="en-GB" sz="2000">
                <a:solidFill>
                  <a:srgbClr val="000000"/>
                </a:solidFill>
                <a:latin typeface="Arial" pitchFamily="34" charset="0"/>
                <a:cs typeface="+mn-cs"/>
              </a:rPr>
              <a:t>enrolled </a:t>
            </a:r>
            <a:r>
              <a:rPr lang="en-GB" sz="2000">
                <a:solidFill>
                  <a:srgbClr val="000000"/>
                </a:solidFill>
                <a:effectLst>
                  <a:outerShdw blurRad="38100" dist="38100" dir="2700000" algn="tl">
                    <a:srgbClr val="000000">
                      <a:alpha val="43137"/>
                    </a:srgbClr>
                  </a:outerShdw>
                </a:effectLst>
                <a:latin typeface="Arial" pitchFamily="34" charset="0"/>
                <a:cs typeface="+mn-cs"/>
              </a:rPr>
              <a:t>~1,300,000 patients </a:t>
            </a:r>
          </a:p>
          <a:p>
            <a:pPr algn="ctr" eaLnBrk="0" hangingPunct="0">
              <a:defRPr/>
            </a:pPr>
            <a:r>
              <a:rPr lang="en-GB" sz="2000">
                <a:solidFill>
                  <a:srgbClr val="000000"/>
                </a:solidFill>
                <a:latin typeface="Arial" pitchFamily="34" charset="0"/>
                <a:cs typeface="+mn-cs"/>
              </a:rPr>
              <a:t>over 6 Countries</a:t>
            </a:r>
            <a:endParaRPr lang="fr-FR" sz="2000">
              <a:solidFill>
                <a:srgbClr val="000000"/>
              </a:solidFill>
              <a:latin typeface="Arial" pitchFamily="34" charset="0"/>
              <a:cs typeface="+mn-cs"/>
            </a:endParaRPr>
          </a:p>
        </p:txBody>
      </p:sp>
      <p:sp>
        <p:nvSpPr>
          <p:cNvPr id="4" name="Text Placeholder 4">
            <a:extLst>
              <a:ext uri="{FF2B5EF4-FFF2-40B4-BE49-F238E27FC236}">
                <a16:creationId xmlns:a16="http://schemas.microsoft.com/office/drawing/2014/main" xmlns="" id="{E5A8FC26-4335-451F-B089-4FB8D9441D79}"/>
              </a:ext>
            </a:extLst>
          </p:cNvPr>
          <p:cNvSpPr txBox="1">
            <a:spLocks/>
          </p:cNvSpPr>
          <p:nvPr/>
        </p:nvSpPr>
        <p:spPr>
          <a:xfrm>
            <a:off x="683568" y="6561348"/>
            <a:ext cx="8280000" cy="252028"/>
          </a:xfrm>
          <a:prstGeom prst="rect">
            <a:avLst/>
          </a:prstGeom>
        </p:spPr>
        <p:txBody>
          <a:bodyPr/>
          <a:lstStyle>
            <a:lvl1pPr marL="342900" indent="-342900" algn="l" rtl="0" fontAlgn="base">
              <a:spcBef>
                <a:spcPct val="30000"/>
              </a:spcBef>
              <a:spcAft>
                <a:spcPct val="0"/>
              </a:spcAft>
              <a:buClr>
                <a:schemeClr val="accent1"/>
              </a:buClr>
              <a:buFont typeface="Wingdings" pitchFamily="2" charset="2"/>
              <a:buBlip>
                <a:blip r:embed="rId2"/>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a:lstStyle>
          <a:p>
            <a:pPr marL="0" indent="0" algn="r">
              <a:buClr>
                <a:srgbClr val="3D168B"/>
              </a:buClr>
              <a:buFont typeface="Wingdings" pitchFamily="2" charset="2"/>
              <a:buNone/>
              <a:defRPr/>
            </a:pPr>
            <a:r>
              <a:rPr lang="en-GB" sz="1050" b="0" kern="0">
                <a:solidFill>
                  <a:srgbClr val="000000"/>
                </a:solidFill>
              </a:rPr>
              <a:t>1-Kosiborod M, et al. </a:t>
            </a:r>
            <a:r>
              <a:rPr lang="en-GB" sz="1050" b="0" i="1" kern="0">
                <a:solidFill>
                  <a:srgbClr val="000000"/>
                </a:solidFill>
              </a:rPr>
              <a:t>Circulation</a:t>
            </a:r>
            <a:r>
              <a:rPr lang="en-GB" sz="1050" b="0" kern="0">
                <a:solidFill>
                  <a:srgbClr val="000000"/>
                </a:solidFill>
              </a:rPr>
              <a:t> 2017       2-</a:t>
            </a:r>
            <a:r>
              <a:rPr lang="en-GB" sz="1050" b="0" kern="0">
                <a:solidFill>
                  <a:srgbClr val="000000"/>
                </a:solidFill>
                <a:ea typeface="Arial Unicode MS" pitchFamily="34" charset="-128"/>
                <a:cs typeface="Arial Unicode MS" pitchFamily="34" charset="-128"/>
              </a:rPr>
              <a:t>Kosiborod M, et al. </a:t>
            </a:r>
            <a:r>
              <a:rPr lang="en-GB" sz="1050" b="0" i="1" kern="0">
                <a:solidFill>
                  <a:srgbClr val="000000"/>
                </a:solidFill>
                <a:ea typeface="Arial Unicode MS" pitchFamily="34" charset="-128"/>
                <a:cs typeface="Arial Unicode MS" pitchFamily="34" charset="-128"/>
              </a:rPr>
              <a:t>JACC</a:t>
            </a:r>
            <a:r>
              <a:rPr lang="en-GB" sz="1050" b="0" kern="0">
                <a:solidFill>
                  <a:srgbClr val="000000"/>
                </a:solidFill>
                <a:ea typeface="Arial Unicode MS" pitchFamily="34" charset="-128"/>
                <a:cs typeface="Arial Unicode MS" pitchFamily="34" charset="-128"/>
              </a:rPr>
              <a:t> March 2018</a:t>
            </a:r>
            <a:endParaRPr lang="en-US" sz="1050" b="0" kern="0" dirty="0">
              <a:solidFill>
                <a:srgbClr val="000000"/>
              </a:solidFill>
              <a:ea typeface="Arial Unicode MS" pitchFamily="34" charset="-128"/>
              <a:cs typeface="Arial Unicode MS" pitchFamily="34" charset="-128"/>
            </a:endParaRPr>
          </a:p>
        </p:txBody>
      </p:sp>
      <p:sp>
        <p:nvSpPr>
          <p:cNvPr id="5" name="Rectangle 4">
            <a:extLst>
              <a:ext uri="{FF2B5EF4-FFF2-40B4-BE49-F238E27FC236}">
                <a16:creationId xmlns:a16="http://schemas.microsoft.com/office/drawing/2014/main" xmlns="" id="{2BD52FC0-50DB-4A84-AA82-F7EFA4AFB83D}"/>
              </a:ext>
            </a:extLst>
          </p:cNvPr>
          <p:cNvSpPr/>
          <p:nvPr/>
        </p:nvSpPr>
        <p:spPr>
          <a:xfrm>
            <a:off x="5327368" y="3970392"/>
            <a:ext cx="3637120" cy="1877437"/>
          </a:xfrm>
          <a:prstGeom prst="rect">
            <a:avLst/>
          </a:prstGeom>
        </p:spPr>
        <p:txBody>
          <a:bodyPr wrap="square">
            <a:spAutoFit/>
          </a:bodyPr>
          <a:lstStyle/>
          <a:p>
            <a:pPr algn="ctr" eaLnBrk="0" hangingPunct="0">
              <a:defRPr/>
            </a:pPr>
            <a:r>
              <a:rPr lang="en-GB">
                <a:solidFill>
                  <a:srgbClr val="0000FF"/>
                </a:solidFill>
                <a:effectLst>
                  <a:outerShdw blurRad="38100" dist="38100" dir="2700000" algn="tl">
                    <a:srgbClr val="000000">
                      <a:alpha val="43137"/>
                    </a:srgbClr>
                  </a:outerShdw>
                </a:effectLst>
                <a:latin typeface="Arial" pitchFamily="34" charset="0"/>
                <a:cs typeface="+mn-cs"/>
              </a:rPr>
              <a:t>CVD-REAL 2 </a:t>
            </a:r>
            <a:r>
              <a:rPr lang="en-GB" baseline="30000">
                <a:solidFill>
                  <a:srgbClr val="000000"/>
                </a:solidFill>
                <a:latin typeface="Arial" pitchFamily="34" charset="0"/>
                <a:cs typeface="+mn-cs"/>
              </a:rPr>
              <a:t>2</a:t>
            </a:r>
            <a:r>
              <a:rPr lang="en-GB">
                <a:solidFill>
                  <a:srgbClr val="000000"/>
                </a:solidFill>
                <a:latin typeface="Arial" pitchFamily="34" charset="0"/>
                <a:cs typeface="+mn-cs"/>
              </a:rPr>
              <a:t> </a:t>
            </a:r>
          </a:p>
          <a:p>
            <a:pPr algn="ctr" eaLnBrk="0" hangingPunct="0">
              <a:defRPr/>
            </a:pPr>
            <a:r>
              <a:rPr lang="en-GB" sz="2000">
                <a:solidFill>
                  <a:srgbClr val="000000"/>
                </a:solidFill>
                <a:latin typeface="Arial" pitchFamily="34" charset="0"/>
                <a:cs typeface="+mn-cs"/>
              </a:rPr>
              <a:t>enrolled </a:t>
            </a:r>
            <a:r>
              <a:rPr lang="en-GB" sz="2000">
                <a:solidFill>
                  <a:srgbClr val="000000"/>
                </a:solidFill>
                <a:effectLst>
                  <a:outerShdw blurRad="38100" dist="38100" dir="2700000" algn="tl">
                    <a:srgbClr val="000000">
                      <a:alpha val="43137"/>
                    </a:srgbClr>
                  </a:outerShdw>
                </a:effectLst>
                <a:latin typeface="Arial" pitchFamily="34" charset="0"/>
                <a:cs typeface="+mn-cs"/>
              </a:rPr>
              <a:t>~3,900,000 </a:t>
            </a:r>
            <a:r>
              <a:rPr lang="en-US" sz="2000">
                <a:solidFill>
                  <a:srgbClr val="000000"/>
                </a:solidFill>
                <a:effectLst>
                  <a:outerShdw blurRad="38100" dist="38100" dir="2700000" algn="tl">
                    <a:srgbClr val="000000">
                      <a:alpha val="43137"/>
                    </a:srgbClr>
                  </a:outerShdw>
                </a:effectLst>
                <a:latin typeface="Arial" pitchFamily="34" charset="0"/>
                <a:cs typeface="+mn-cs"/>
              </a:rPr>
              <a:t>patients</a:t>
            </a:r>
          </a:p>
          <a:p>
            <a:pPr algn="ctr" eaLnBrk="0" hangingPunct="0">
              <a:defRPr/>
            </a:pPr>
            <a:r>
              <a:rPr lang="en-US" sz="1600" b="0" i="1">
                <a:solidFill>
                  <a:srgbClr val="000000"/>
                </a:solidFill>
                <a:effectLst>
                  <a:outerShdw blurRad="38100" dist="38100" dir="2700000" algn="tl">
                    <a:srgbClr val="000000">
                      <a:alpha val="43137"/>
                    </a:srgbClr>
                  </a:outerShdw>
                </a:effectLst>
                <a:latin typeface="Arial" pitchFamily="34" charset="0"/>
                <a:cs typeface="+mn-cs"/>
              </a:rPr>
              <a:t>from 3 major world regions </a:t>
            </a:r>
          </a:p>
          <a:p>
            <a:pPr algn="ctr" eaLnBrk="0" hangingPunct="0">
              <a:defRPr/>
            </a:pPr>
            <a:r>
              <a:rPr lang="en-US" sz="1600" b="0" i="1">
                <a:solidFill>
                  <a:srgbClr val="000000"/>
                </a:solidFill>
                <a:effectLst>
                  <a:outerShdw blurRad="38100" dist="38100" dir="2700000" algn="tl">
                    <a:srgbClr val="000000">
                      <a:alpha val="43137"/>
                    </a:srgbClr>
                  </a:outerShdw>
                </a:effectLst>
                <a:latin typeface="Arial" pitchFamily="34" charset="0"/>
                <a:cs typeface="+mn-cs"/>
              </a:rPr>
              <a:t>Asia-Pacific, Middle East, and North America</a:t>
            </a:r>
          </a:p>
          <a:p>
            <a:pPr algn="ctr" eaLnBrk="0" hangingPunct="0">
              <a:defRPr/>
            </a:pPr>
            <a:endParaRPr lang="fr-FR">
              <a:solidFill>
                <a:srgbClr val="000000"/>
              </a:solidFill>
              <a:latin typeface="Arial" pitchFamily="34" charset="0"/>
              <a:cs typeface="+mn-cs"/>
            </a:endParaRPr>
          </a:p>
        </p:txBody>
      </p:sp>
      <p:pic>
        <p:nvPicPr>
          <p:cNvPr id="6" name="Image 5">
            <a:extLst>
              <a:ext uri="{FF2B5EF4-FFF2-40B4-BE49-F238E27FC236}">
                <a16:creationId xmlns:a16="http://schemas.microsoft.com/office/drawing/2014/main" xmlns="" id="{63668852-9883-41BC-894D-FB918802F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37" y="1015392"/>
            <a:ext cx="4877305" cy="2586083"/>
          </a:xfrm>
          <a:prstGeom prst="rect">
            <a:avLst/>
          </a:prstGeom>
          <a:ln>
            <a:solidFill>
              <a:schemeClr val="accent1"/>
            </a:solidFill>
          </a:ln>
        </p:spPr>
      </p:pic>
      <p:pic>
        <p:nvPicPr>
          <p:cNvPr id="8" name="Image 7">
            <a:extLst>
              <a:ext uri="{FF2B5EF4-FFF2-40B4-BE49-F238E27FC236}">
                <a16:creationId xmlns:a16="http://schemas.microsoft.com/office/drawing/2014/main" xmlns="" id="{D0797777-885E-4DC5-9C68-E3890D1CD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77" y="3833558"/>
            <a:ext cx="4811666" cy="2470481"/>
          </a:xfrm>
          <a:prstGeom prst="rect">
            <a:avLst/>
          </a:prstGeom>
          <a:ln>
            <a:solidFill>
              <a:schemeClr val="accent1"/>
            </a:solidFill>
          </a:ln>
        </p:spPr>
      </p:pic>
      <p:sp>
        <p:nvSpPr>
          <p:cNvPr id="9" name="Rectangle 8">
            <a:extLst>
              <a:ext uri="{FF2B5EF4-FFF2-40B4-BE49-F238E27FC236}">
                <a16:creationId xmlns:a16="http://schemas.microsoft.com/office/drawing/2014/main" xmlns="" id="{DD3CF368-8F35-4BB1-9930-942456E92F1B}"/>
              </a:ext>
            </a:extLst>
          </p:cNvPr>
          <p:cNvSpPr/>
          <p:nvPr/>
        </p:nvSpPr>
        <p:spPr>
          <a:xfrm>
            <a:off x="635848" y="146943"/>
            <a:ext cx="7872304" cy="523220"/>
          </a:xfrm>
          <a:prstGeom prst="rect">
            <a:avLst/>
          </a:prstGeom>
        </p:spPr>
        <p:txBody>
          <a:bodyPr wrap="square">
            <a:spAutoFit/>
          </a:bodyPr>
          <a:lstStyle/>
          <a:p>
            <a:pPr algn="ctr" fontAlgn="auto">
              <a:spcBef>
                <a:spcPts val="0"/>
              </a:spcBef>
              <a:spcAft>
                <a:spcPts val="0"/>
              </a:spcAft>
              <a:defRPr/>
            </a:pPr>
            <a:r>
              <a:rPr lang="en-GB" altLang="en-US" sz="2800">
                <a:solidFill>
                  <a:srgbClr val="000000"/>
                </a:solidFill>
                <a:latin typeface="Arial" pitchFamily="34" charset="0"/>
                <a:cs typeface="+mn-cs"/>
              </a:rPr>
              <a:t>The real world evidence studies </a:t>
            </a:r>
            <a:r>
              <a:rPr lang="en-GB" altLang="en-US" sz="2800">
                <a:solidFill>
                  <a:srgbClr val="0000FF"/>
                </a:solidFill>
                <a:effectLst>
                  <a:outerShdw blurRad="38100" dist="38100" dir="2700000" algn="tl">
                    <a:srgbClr val="000000">
                      <a:alpha val="43137"/>
                    </a:srgbClr>
                  </a:outerShdw>
                </a:effectLst>
                <a:latin typeface="Arial" pitchFamily="34" charset="0"/>
                <a:cs typeface="+mn-cs"/>
              </a:rPr>
              <a:t>CVD REAL </a:t>
            </a:r>
            <a:endParaRPr lang="fr-FR" sz="2800" b="0" i="1">
              <a:solidFill>
                <a:srgbClr val="0000FF"/>
              </a:solidFill>
              <a:effectLst>
                <a:outerShdw blurRad="38100" dist="38100" dir="2700000" algn="tl">
                  <a:srgbClr val="000000">
                    <a:alpha val="43137"/>
                  </a:srgbClr>
                </a:outerShdw>
              </a:effectLst>
              <a:latin typeface="Arial"/>
              <a:cs typeface="+mn-cs"/>
            </a:endParaRPr>
          </a:p>
        </p:txBody>
      </p:sp>
      <p:sp>
        <p:nvSpPr>
          <p:cNvPr id="10" name="Line 44">
            <a:extLst>
              <a:ext uri="{FF2B5EF4-FFF2-40B4-BE49-F238E27FC236}">
                <a16:creationId xmlns:a16="http://schemas.microsoft.com/office/drawing/2014/main" xmlns="" id="{6EA90304-3CA9-48EB-8F46-B575C9C347AA}"/>
              </a:ext>
            </a:extLst>
          </p:cNvPr>
          <p:cNvSpPr>
            <a:spLocks noChangeShapeType="1"/>
          </p:cNvSpPr>
          <p:nvPr/>
        </p:nvSpPr>
        <p:spPr bwMode="auto">
          <a:xfrm>
            <a:off x="337778" y="764704"/>
            <a:ext cx="8582025" cy="1588"/>
          </a:xfrm>
          <a:prstGeom prst="line">
            <a:avLst/>
          </a:prstGeom>
          <a:noFill/>
          <a:ln w="57150" cmpd="thinThick">
            <a:solidFill>
              <a:srgbClr val="FF0000"/>
            </a:solidFill>
            <a:round/>
            <a:headEnd/>
            <a:tailEnd/>
          </a:ln>
        </p:spPr>
        <p:txBody>
          <a:bodyPr wrap="none" anchor="ctr"/>
          <a:lstStyle/>
          <a:p>
            <a:pPr algn="ctr">
              <a:defRPr/>
            </a:pPr>
            <a:endParaRPr lang="fr-FR" sz="1600" b="0">
              <a:solidFill>
                <a:srgbClr val="000000"/>
              </a:solidFill>
              <a:latin typeface="Arial"/>
              <a:cs typeface="+mn-cs"/>
            </a:endParaRPr>
          </a:p>
        </p:txBody>
      </p:sp>
      <p:sp>
        <p:nvSpPr>
          <p:cNvPr id="11" name="ZoneTexte 10">
            <a:extLst>
              <a:ext uri="{FF2B5EF4-FFF2-40B4-BE49-F238E27FC236}">
                <a16:creationId xmlns:a16="http://schemas.microsoft.com/office/drawing/2014/main" xmlns="" id="{C631124F-C1B2-4241-8151-51C3DF0C517C}"/>
              </a:ext>
            </a:extLst>
          </p:cNvPr>
          <p:cNvSpPr txBox="1"/>
          <p:nvPr/>
        </p:nvSpPr>
        <p:spPr>
          <a:xfrm>
            <a:off x="3131840" y="3018650"/>
            <a:ext cx="1800200" cy="400110"/>
          </a:xfrm>
          <a:prstGeom prst="rect">
            <a:avLst/>
          </a:prstGeom>
          <a:solidFill>
            <a:schemeClr val="bg1"/>
          </a:solidFill>
          <a:ln>
            <a:solidFill>
              <a:schemeClr val="tx1"/>
            </a:solidFill>
          </a:ln>
        </p:spPr>
        <p:txBody>
          <a:bodyPr wrap="square" rtlCol="0">
            <a:spAutoFit/>
          </a:bodyPr>
          <a:lstStyle/>
          <a:p>
            <a:pPr algn="ctr" eaLnBrk="0" hangingPunct="0">
              <a:defRPr/>
            </a:pPr>
            <a:r>
              <a:rPr lang="fr-FR" sz="2000">
                <a:solidFill>
                  <a:srgbClr val="C00000"/>
                </a:solidFill>
                <a:latin typeface="Arial" pitchFamily="34" charset="0"/>
                <a:cs typeface="+mn-cs"/>
              </a:rPr>
              <a:t>CVD</a:t>
            </a:r>
            <a:r>
              <a:rPr lang="fr-FR" sz="2000">
                <a:solidFill>
                  <a:srgbClr val="000000"/>
                </a:solidFill>
                <a:latin typeface="Arial" pitchFamily="34" charset="0"/>
                <a:cs typeface="+mn-cs"/>
              </a:rPr>
              <a:t>REAL </a:t>
            </a:r>
            <a:r>
              <a:rPr lang="fr-FR" sz="2000">
                <a:solidFill>
                  <a:srgbClr val="C00000"/>
                </a:solidFill>
                <a:latin typeface="Arial" pitchFamily="34" charset="0"/>
                <a:cs typeface="+mn-cs"/>
              </a:rPr>
              <a:t>1</a:t>
            </a:r>
          </a:p>
        </p:txBody>
      </p:sp>
      <p:pic>
        <p:nvPicPr>
          <p:cNvPr id="12" name="Image 11">
            <a:extLst>
              <a:ext uri="{FF2B5EF4-FFF2-40B4-BE49-F238E27FC236}">
                <a16:creationId xmlns:a16="http://schemas.microsoft.com/office/drawing/2014/main" xmlns="" id="{0C4A2B4C-B1C8-421A-83AA-B32FEF5C6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3568" y="5664744"/>
            <a:ext cx="1656184" cy="599568"/>
          </a:xfrm>
          <a:prstGeom prst="rect">
            <a:avLst/>
          </a:prstGeom>
          <a:ln>
            <a:solidFill>
              <a:schemeClr val="tx1"/>
            </a:solidFill>
          </a:ln>
        </p:spPr>
      </p:pic>
      <p:sp>
        <p:nvSpPr>
          <p:cNvPr id="2" name="ZoneTexte 1"/>
          <p:cNvSpPr txBox="1"/>
          <p:nvPr/>
        </p:nvSpPr>
        <p:spPr>
          <a:xfrm>
            <a:off x="5327368" y="1106832"/>
            <a:ext cx="3592435" cy="461665"/>
          </a:xfrm>
          <a:prstGeom prst="rect">
            <a:avLst/>
          </a:prstGeom>
          <a:solidFill>
            <a:schemeClr val="bg1"/>
          </a:solidFill>
        </p:spPr>
        <p:txBody>
          <a:bodyPr wrap="square" rtlCol="0">
            <a:spAutoFit/>
          </a:bodyPr>
          <a:lstStyle/>
          <a:p>
            <a:pPr algn="ctr"/>
            <a:r>
              <a:rPr lang="fr-FR" smtClean="0">
                <a:solidFill>
                  <a:srgbClr val="000000"/>
                </a:solidFill>
                <a:cs typeface="+mn-cs"/>
              </a:rPr>
              <a:t>Observational Studies</a:t>
            </a:r>
            <a:endParaRPr lang="fr-FR">
              <a:solidFill>
                <a:srgbClr val="000000"/>
              </a:solidFill>
              <a:cs typeface="+mn-cs"/>
            </a:endParaRPr>
          </a:p>
        </p:txBody>
      </p:sp>
    </p:spTree>
    <p:extLst>
      <p:ext uri="{BB962C8B-B14F-4D97-AF65-F5344CB8AC3E}">
        <p14:creationId xmlns:p14="http://schemas.microsoft.com/office/powerpoint/2010/main" val="1787868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E027F87-BEB8-43A4-A8D9-84436D510FBC}"/>
              </a:ext>
            </a:extLst>
          </p:cNvPr>
          <p:cNvSpPr/>
          <p:nvPr/>
        </p:nvSpPr>
        <p:spPr>
          <a:xfrm>
            <a:off x="863588" y="141264"/>
            <a:ext cx="7416824" cy="1200329"/>
          </a:xfrm>
          <a:prstGeom prst="rect">
            <a:avLst/>
          </a:prstGeom>
        </p:spPr>
        <p:txBody>
          <a:bodyPr wrap="square">
            <a:spAutoFit/>
          </a:bodyPr>
          <a:lstStyle/>
          <a:p>
            <a:pPr algn="ctr" eaLnBrk="0" hangingPunct="0">
              <a:defRPr/>
            </a:pPr>
            <a:r>
              <a:rPr lang="en-GB">
                <a:solidFill>
                  <a:srgbClr val="000000"/>
                </a:solidFill>
                <a:latin typeface="Arial" pitchFamily="34" charset="0"/>
                <a:cs typeface="+mn-cs"/>
              </a:rPr>
              <a:t>CVD-REAL: </a:t>
            </a:r>
            <a:r>
              <a:rPr lang="en-GB">
                <a:solidFill>
                  <a:srgbClr val="000000"/>
                </a:solidFill>
                <a:effectLst>
                  <a:outerShdw blurRad="38100" dist="38100" dir="2700000" algn="tl">
                    <a:srgbClr val="000000">
                      <a:alpha val="43137"/>
                    </a:srgbClr>
                  </a:outerShdw>
                </a:effectLst>
                <a:latin typeface="Arial" pitchFamily="34" charset="0"/>
                <a:cs typeface="+mn-cs"/>
              </a:rPr>
              <a:t>SGLT2 inhibitors were associated with a significantly reduced risk </a:t>
            </a:r>
          </a:p>
          <a:p>
            <a:pPr algn="ctr" eaLnBrk="0" hangingPunct="0">
              <a:defRPr/>
            </a:pPr>
            <a:r>
              <a:rPr lang="en-GB">
                <a:solidFill>
                  <a:srgbClr val="000000"/>
                </a:solidFill>
                <a:effectLst>
                  <a:outerShdw blurRad="38100" dist="38100" dir="2700000" algn="tl">
                    <a:srgbClr val="000000">
                      <a:alpha val="43137"/>
                    </a:srgbClr>
                  </a:outerShdw>
                </a:effectLst>
                <a:latin typeface="Arial" pitchFamily="34" charset="0"/>
                <a:cs typeface="+mn-cs"/>
              </a:rPr>
              <a:t>of </a:t>
            </a:r>
            <a:r>
              <a:rPr lang="en-GB">
                <a:solidFill>
                  <a:srgbClr val="0000FF"/>
                </a:solidFill>
                <a:effectLst>
                  <a:outerShdw blurRad="38100" dist="38100" dir="2700000" algn="tl">
                    <a:srgbClr val="000000">
                      <a:alpha val="43137"/>
                    </a:srgbClr>
                  </a:outerShdw>
                </a:effectLst>
                <a:latin typeface="Arial" pitchFamily="34" charset="0"/>
                <a:cs typeface="+mn-cs"/>
              </a:rPr>
              <a:t>hospitalization for Heart Failure</a:t>
            </a:r>
            <a:endParaRPr lang="fr-FR">
              <a:solidFill>
                <a:srgbClr val="0000FF"/>
              </a:solidFill>
              <a:effectLst>
                <a:outerShdw blurRad="38100" dist="38100" dir="2700000" algn="tl">
                  <a:srgbClr val="000000">
                    <a:alpha val="43137"/>
                  </a:srgbClr>
                </a:outerShdw>
              </a:effectLst>
              <a:latin typeface="Arial" pitchFamily="34" charset="0"/>
              <a:cs typeface="+mn-cs"/>
            </a:endParaRPr>
          </a:p>
        </p:txBody>
      </p:sp>
      <p:sp>
        <p:nvSpPr>
          <p:cNvPr id="5" name="Text Placeholder 4">
            <a:extLst>
              <a:ext uri="{FF2B5EF4-FFF2-40B4-BE49-F238E27FC236}">
                <a16:creationId xmlns:a16="http://schemas.microsoft.com/office/drawing/2014/main" xmlns="" id="{8A4B1DFE-24A7-478C-8C39-04B9F232D603}"/>
              </a:ext>
            </a:extLst>
          </p:cNvPr>
          <p:cNvSpPr txBox="1">
            <a:spLocks/>
          </p:cNvSpPr>
          <p:nvPr/>
        </p:nvSpPr>
        <p:spPr>
          <a:xfrm>
            <a:off x="6444668" y="6402543"/>
            <a:ext cx="2591368" cy="389617"/>
          </a:xfrm>
          <a:prstGeom prst="rect">
            <a:avLst/>
          </a:prstGeom>
        </p:spPr>
        <p:txBody>
          <a:bodyPr/>
          <a:lstStyle>
            <a:lvl1pPr marL="342900" indent="-342900" algn="l" rtl="0" fontAlgn="base">
              <a:spcBef>
                <a:spcPct val="30000"/>
              </a:spcBef>
              <a:spcAft>
                <a:spcPct val="0"/>
              </a:spcAft>
              <a:buClr>
                <a:schemeClr val="accent1"/>
              </a:buClr>
              <a:buFont typeface="Wingdings" pitchFamily="2" charset="2"/>
              <a:buBlip>
                <a:blip r:embed="rId2"/>
              </a:buBlip>
              <a:defRPr sz="2200">
                <a:solidFill>
                  <a:schemeClr val="tx1"/>
                </a:solidFill>
                <a:latin typeface="+mn-lt"/>
                <a:ea typeface="+mn-ea"/>
                <a:cs typeface="+mn-cs"/>
              </a:defRPr>
            </a:lvl1pPr>
            <a:lvl2pPr marL="742950" indent="-285750" algn="l" rtl="0" fontAlgn="base">
              <a:spcBef>
                <a:spcPct val="30000"/>
              </a:spcBef>
              <a:spcAft>
                <a:spcPct val="0"/>
              </a:spcAft>
              <a:buClr>
                <a:schemeClr val="accent1"/>
              </a:buClr>
              <a:buChar char="–"/>
              <a:defRPr sz="2000">
                <a:solidFill>
                  <a:schemeClr val="tx1"/>
                </a:solidFill>
                <a:latin typeface="+mn-lt"/>
              </a:defRPr>
            </a:lvl2pPr>
            <a:lvl3pPr marL="1143000" indent="-228600" algn="l" rtl="0" fontAlgn="base">
              <a:spcBef>
                <a:spcPct val="30000"/>
              </a:spcBef>
              <a:spcAft>
                <a:spcPct val="0"/>
              </a:spcAft>
              <a:buClr>
                <a:schemeClr val="accent1"/>
              </a:buClr>
              <a:buChar char="•"/>
              <a:defRPr sz="2000">
                <a:solidFill>
                  <a:schemeClr val="tx1"/>
                </a:solidFill>
                <a:latin typeface="+mn-lt"/>
              </a:defRPr>
            </a:lvl3pPr>
            <a:lvl4pPr marL="1600200" indent="-228600" algn="l" rtl="0" fontAlgn="base">
              <a:spcBef>
                <a:spcPct val="30000"/>
              </a:spcBef>
              <a:spcAft>
                <a:spcPct val="0"/>
              </a:spcAft>
              <a:buClr>
                <a:schemeClr val="accent1"/>
              </a:buClr>
              <a:buChar char="–"/>
              <a:defRPr sz="2000">
                <a:solidFill>
                  <a:schemeClr val="tx1"/>
                </a:solidFill>
                <a:latin typeface="+mn-lt"/>
              </a:defRPr>
            </a:lvl4pPr>
            <a:lvl5pPr marL="2057400" indent="-228600" algn="l" rtl="0" fontAlgn="base">
              <a:spcBef>
                <a:spcPct val="30000"/>
              </a:spcBef>
              <a:spcAft>
                <a:spcPct val="0"/>
              </a:spcAft>
              <a:buClr>
                <a:schemeClr val="accent1"/>
              </a:buClr>
              <a:buChar char="•"/>
              <a:defRPr sz="2000">
                <a:solidFill>
                  <a:schemeClr val="tx1"/>
                </a:solidFill>
                <a:latin typeface="+mn-lt"/>
              </a:defRPr>
            </a:lvl5pPr>
            <a:lvl6pPr marL="2514600" indent="-228600" algn="l" rtl="0" fontAlgn="base">
              <a:spcBef>
                <a:spcPct val="30000"/>
              </a:spcBef>
              <a:spcAft>
                <a:spcPct val="0"/>
              </a:spcAft>
              <a:buClr>
                <a:schemeClr val="accent1"/>
              </a:buClr>
              <a:buChar char="•"/>
              <a:defRPr sz="2000">
                <a:solidFill>
                  <a:schemeClr val="tx1"/>
                </a:solidFill>
                <a:latin typeface="+mn-lt"/>
              </a:defRPr>
            </a:lvl6pPr>
            <a:lvl7pPr marL="2971800" indent="-228600" algn="l" rtl="0" fontAlgn="base">
              <a:spcBef>
                <a:spcPct val="30000"/>
              </a:spcBef>
              <a:spcAft>
                <a:spcPct val="0"/>
              </a:spcAft>
              <a:buClr>
                <a:schemeClr val="accent1"/>
              </a:buClr>
              <a:buChar char="•"/>
              <a:defRPr sz="2000">
                <a:solidFill>
                  <a:schemeClr val="tx1"/>
                </a:solidFill>
                <a:latin typeface="+mn-lt"/>
              </a:defRPr>
            </a:lvl7pPr>
            <a:lvl8pPr marL="3429000" indent="-228600" algn="l" rtl="0" fontAlgn="base">
              <a:spcBef>
                <a:spcPct val="30000"/>
              </a:spcBef>
              <a:spcAft>
                <a:spcPct val="0"/>
              </a:spcAft>
              <a:buClr>
                <a:schemeClr val="accent1"/>
              </a:buClr>
              <a:buChar char="•"/>
              <a:defRPr sz="2000">
                <a:solidFill>
                  <a:schemeClr val="tx1"/>
                </a:solidFill>
                <a:latin typeface="+mn-lt"/>
              </a:defRPr>
            </a:lvl8pPr>
            <a:lvl9pPr marL="3886200" indent="-228600" algn="l" rtl="0" fontAlgn="base">
              <a:spcBef>
                <a:spcPct val="30000"/>
              </a:spcBef>
              <a:spcAft>
                <a:spcPct val="0"/>
              </a:spcAft>
              <a:buClr>
                <a:schemeClr val="accent1"/>
              </a:buClr>
              <a:buChar char="•"/>
              <a:defRPr sz="2000">
                <a:solidFill>
                  <a:schemeClr val="tx1"/>
                </a:solidFill>
                <a:latin typeface="+mn-lt"/>
              </a:defRPr>
            </a:lvl9pPr>
          </a:lstStyle>
          <a:p>
            <a:pPr marL="0" indent="0" algn="r">
              <a:buClr>
                <a:srgbClr val="3D168B"/>
              </a:buClr>
              <a:buFont typeface="Wingdings" pitchFamily="2" charset="2"/>
              <a:buNone/>
              <a:defRPr/>
            </a:pPr>
            <a:r>
              <a:rPr lang="en-GB" sz="1050" b="0" kern="0">
                <a:solidFill>
                  <a:srgbClr val="000000"/>
                </a:solidFill>
              </a:rPr>
              <a:t>1-Kosiborod M, et al. </a:t>
            </a:r>
            <a:r>
              <a:rPr lang="en-GB" sz="1050" b="0" i="1" kern="0">
                <a:solidFill>
                  <a:srgbClr val="000000"/>
                </a:solidFill>
              </a:rPr>
              <a:t>Circulation</a:t>
            </a:r>
            <a:r>
              <a:rPr lang="en-GB" sz="1050" b="0" kern="0">
                <a:solidFill>
                  <a:srgbClr val="000000"/>
                </a:solidFill>
              </a:rPr>
              <a:t> 2017       2-</a:t>
            </a:r>
            <a:r>
              <a:rPr lang="en-GB" sz="1050" b="0" kern="0">
                <a:solidFill>
                  <a:srgbClr val="000000"/>
                </a:solidFill>
                <a:ea typeface="Arial Unicode MS" pitchFamily="34" charset="-128"/>
                <a:cs typeface="Arial Unicode MS" pitchFamily="34" charset="-128"/>
              </a:rPr>
              <a:t>Kosiborod M, et al. </a:t>
            </a:r>
            <a:r>
              <a:rPr lang="en-GB" sz="1050" b="0" i="1" kern="0">
                <a:solidFill>
                  <a:srgbClr val="000000"/>
                </a:solidFill>
                <a:ea typeface="Arial Unicode MS" pitchFamily="34" charset="-128"/>
                <a:cs typeface="Arial Unicode MS" pitchFamily="34" charset="-128"/>
              </a:rPr>
              <a:t>JACC</a:t>
            </a:r>
            <a:r>
              <a:rPr lang="en-GB" sz="1050" b="0" kern="0">
                <a:solidFill>
                  <a:srgbClr val="000000"/>
                </a:solidFill>
                <a:ea typeface="Arial Unicode MS" pitchFamily="34" charset="-128"/>
                <a:cs typeface="Arial Unicode MS" pitchFamily="34" charset="-128"/>
              </a:rPr>
              <a:t> March 2018</a:t>
            </a:r>
            <a:endParaRPr lang="en-US" sz="1050" b="0" kern="0" dirty="0">
              <a:solidFill>
                <a:srgbClr val="000000"/>
              </a:solidFill>
              <a:ea typeface="Arial Unicode MS" pitchFamily="34" charset="-128"/>
              <a:cs typeface="Arial Unicode MS" pitchFamily="34" charset="-128"/>
            </a:endParaRPr>
          </a:p>
        </p:txBody>
      </p:sp>
      <p:sp>
        <p:nvSpPr>
          <p:cNvPr id="6" name="Line 44">
            <a:extLst>
              <a:ext uri="{FF2B5EF4-FFF2-40B4-BE49-F238E27FC236}">
                <a16:creationId xmlns:a16="http://schemas.microsoft.com/office/drawing/2014/main" xmlns="" id="{831D9685-F686-4357-AABE-219DA8602E32}"/>
              </a:ext>
            </a:extLst>
          </p:cNvPr>
          <p:cNvSpPr>
            <a:spLocks noChangeShapeType="1"/>
          </p:cNvSpPr>
          <p:nvPr/>
        </p:nvSpPr>
        <p:spPr bwMode="auto">
          <a:xfrm>
            <a:off x="280987" y="1452709"/>
            <a:ext cx="8582025" cy="1588"/>
          </a:xfrm>
          <a:prstGeom prst="line">
            <a:avLst/>
          </a:prstGeom>
          <a:noFill/>
          <a:ln w="57150" cmpd="thinThick">
            <a:solidFill>
              <a:srgbClr val="FF0000"/>
            </a:solidFill>
            <a:round/>
            <a:headEnd/>
            <a:tailEnd/>
          </a:ln>
        </p:spPr>
        <p:txBody>
          <a:bodyPr wrap="none" anchor="ctr"/>
          <a:lstStyle/>
          <a:p>
            <a:pPr algn="ctr">
              <a:defRPr/>
            </a:pPr>
            <a:endParaRPr lang="fr-FR" sz="1600" b="0">
              <a:solidFill>
                <a:srgbClr val="000000"/>
              </a:solidFill>
              <a:latin typeface="Arial"/>
              <a:cs typeface="+mn-cs"/>
            </a:endParaRPr>
          </a:p>
        </p:txBody>
      </p:sp>
      <p:pic>
        <p:nvPicPr>
          <p:cNvPr id="7" name="Image 6">
            <a:extLst>
              <a:ext uri="{FF2B5EF4-FFF2-40B4-BE49-F238E27FC236}">
                <a16:creationId xmlns:a16="http://schemas.microsoft.com/office/drawing/2014/main" xmlns="" id="{C5B7C1B0-06A2-4E95-92C2-9398FA37F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19" y="4293097"/>
            <a:ext cx="4711027" cy="2423640"/>
          </a:xfrm>
          <a:prstGeom prst="rect">
            <a:avLst/>
          </a:prstGeom>
          <a:ln>
            <a:solidFill>
              <a:schemeClr val="tx1"/>
            </a:solidFill>
          </a:ln>
        </p:spPr>
      </p:pic>
      <p:sp>
        <p:nvSpPr>
          <p:cNvPr id="10" name="ZoneTexte 9">
            <a:extLst>
              <a:ext uri="{FF2B5EF4-FFF2-40B4-BE49-F238E27FC236}">
                <a16:creationId xmlns:a16="http://schemas.microsoft.com/office/drawing/2014/main" xmlns="" id="{F37AA87A-A510-422C-875A-3E3757F79A04}"/>
              </a:ext>
            </a:extLst>
          </p:cNvPr>
          <p:cNvSpPr txBox="1"/>
          <p:nvPr/>
        </p:nvSpPr>
        <p:spPr>
          <a:xfrm>
            <a:off x="6373301" y="1695725"/>
            <a:ext cx="2462780" cy="1200329"/>
          </a:xfrm>
          <a:prstGeom prst="rect">
            <a:avLst/>
          </a:prstGeom>
          <a:solidFill>
            <a:schemeClr val="bg1"/>
          </a:solidFill>
          <a:ln>
            <a:solidFill>
              <a:schemeClr val="tx1"/>
            </a:solidFill>
          </a:ln>
        </p:spPr>
        <p:txBody>
          <a:bodyPr wrap="square" rtlCol="0">
            <a:spAutoFit/>
          </a:bodyPr>
          <a:lstStyle/>
          <a:p>
            <a:pPr algn="ctr" eaLnBrk="0" hangingPunct="0">
              <a:defRPr/>
            </a:pPr>
            <a:r>
              <a:rPr lang="fr-FR" sz="1800">
                <a:solidFill>
                  <a:srgbClr val="000000"/>
                </a:solidFill>
                <a:latin typeface="Arial" pitchFamily="34" charset="0"/>
                <a:cs typeface="+mn-cs"/>
              </a:rPr>
              <a:t>Risk of </a:t>
            </a:r>
            <a:r>
              <a:rPr lang="fr-FR" sz="1800">
                <a:solidFill>
                  <a:srgbClr val="0000FF"/>
                </a:solidFill>
                <a:latin typeface="Arial" pitchFamily="34" charset="0"/>
                <a:cs typeface="+mn-cs"/>
              </a:rPr>
              <a:t>hHF</a:t>
            </a:r>
          </a:p>
          <a:p>
            <a:pPr algn="ctr" eaLnBrk="0" hangingPunct="0">
              <a:defRPr/>
            </a:pPr>
            <a:r>
              <a:rPr lang="fr-FR" sz="1800">
                <a:solidFill>
                  <a:srgbClr val="000000"/>
                </a:solidFill>
                <a:latin typeface="Arial" pitchFamily="34" charset="0"/>
                <a:cs typeface="+mn-cs"/>
              </a:rPr>
              <a:t>in SGLT2i treated </a:t>
            </a:r>
          </a:p>
          <a:p>
            <a:pPr algn="ctr" eaLnBrk="0" hangingPunct="0">
              <a:defRPr/>
            </a:pPr>
            <a:r>
              <a:rPr lang="fr-FR" sz="1800">
                <a:solidFill>
                  <a:srgbClr val="000000"/>
                </a:solidFill>
                <a:latin typeface="Arial" pitchFamily="34" charset="0"/>
                <a:cs typeface="+mn-cs"/>
              </a:rPr>
              <a:t>vs other antidiabetic agents-treated</a:t>
            </a:r>
          </a:p>
        </p:txBody>
      </p:sp>
      <p:pic>
        <p:nvPicPr>
          <p:cNvPr id="12" name="Image 11">
            <a:extLst>
              <a:ext uri="{FF2B5EF4-FFF2-40B4-BE49-F238E27FC236}">
                <a16:creationId xmlns:a16="http://schemas.microsoft.com/office/drawing/2014/main" xmlns="" id="{090F3A16-1455-41A2-8E14-0EAC29F0B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87" y="1650882"/>
            <a:ext cx="5730844" cy="2565138"/>
          </a:xfrm>
          <a:prstGeom prst="rect">
            <a:avLst/>
          </a:prstGeom>
          <a:ln>
            <a:solidFill>
              <a:schemeClr val="tx1"/>
            </a:solidFill>
          </a:ln>
        </p:spPr>
      </p:pic>
      <p:sp>
        <p:nvSpPr>
          <p:cNvPr id="13" name="ZoneTexte 12">
            <a:extLst>
              <a:ext uri="{FF2B5EF4-FFF2-40B4-BE49-F238E27FC236}">
                <a16:creationId xmlns:a16="http://schemas.microsoft.com/office/drawing/2014/main" xmlns="" id="{814BB468-A0D3-4DD7-9577-AAC7DD9FACD3}"/>
              </a:ext>
            </a:extLst>
          </p:cNvPr>
          <p:cNvSpPr txBox="1"/>
          <p:nvPr/>
        </p:nvSpPr>
        <p:spPr>
          <a:xfrm>
            <a:off x="6912030" y="3617339"/>
            <a:ext cx="864556" cy="369332"/>
          </a:xfrm>
          <a:prstGeom prst="rect">
            <a:avLst/>
          </a:prstGeom>
          <a:solidFill>
            <a:schemeClr val="bg1"/>
          </a:solidFill>
          <a:ln>
            <a:solidFill>
              <a:schemeClr val="tx1"/>
            </a:solidFill>
          </a:ln>
        </p:spPr>
        <p:txBody>
          <a:bodyPr wrap="square" rtlCol="0">
            <a:spAutoFit/>
          </a:bodyPr>
          <a:lstStyle/>
          <a:p>
            <a:pPr algn="ctr" eaLnBrk="0" hangingPunct="0">
              <a:defRPr/>
            </a:pPr>
            <a:r>
              <a:rPr lang="fr-FR" sz="1800">
                <a:solidFill>
                  <a:srgbClr val="000000"/>
                </a:solidFill>
                <a:latin typeface="Arial" pitchFamily="34" charset="0"/>
                <a:cs typeface="+mn-cs"/>
              </a:rPr>
              <a:t>-39%</a:t>
            </a:r>
          </a:p>
        </p:txBody>
      </p:sp>
      <p:sp>
        <p:nvSpPr>
          <p:cNvPr id="14" name="ZoneTexte 13">
            <a:extLst>
              <a:ext uri="{FF2B5EF4-FFF2-40B4-BE49-F238E27FC236}">
                <a16:creationId xmlns:a16="http://schemas.microsoft.com/office/drawing/2014/main" xmlns="" id="{7C10B3EA-93A7-4762-8670-2690406D3109}"/>
              </a:ext>
            </a:extLst>
          </p:cNvPr>
          <p:cNvSpPr txBox="1"/>
          <p:nvPr/>
        </p:nvSpPr>
        <p:spPr>
          <a:xfrm>
            <a:off x="5779947" y="5410974"/>
            <a:ext cx="900100" cy="369332"/>
          </a:xfrm>
          <a:prstGeom prst="rect">
            <a:avLst/>
          </a:prstGeom>
          <a:solidFill>
            <a:schemeClr val="bg1"/>
          </a:solidFill>
          <a:ln>
            <a:solidFill>
              <a:schemeClr val="tx1"/>
            </a:solidFill>
          </a:ln>
        </p:spPr>
        <p:txBody>
          <a:bodyPr wrap="square" rtlCol="0">
            <a:spAutoFit/>
          </a:bodyPr>
          <a:lstStyle/>
          <a:p>
            <a:pPr algn="ctr" eaLnBrk="0" hangingPunct="0">
              <a:defRPr/>
            </a:pPr>
            <a:r>
              <a:rPr lang="fr-FR" sz="1800">
                <a:solidFill>
                  <a:srgbClr val="000000"/>
                </a:solidFill>
                <a:latin typeface="Arial" pitchFamily="34" charset="0"/>
                <a:cs typeface="+mn-cs"/>
              </a:rPr>
              <a:t>-36%</a:t>
            </a:r>
          </a:p>
        </p:txBody>
      </p:sp>
      <p:sp>
        <p:nvSpPr>
          <p:cNvPr id="15" name="ZoneTexte 14">
            <a:extLst>
              <a:ext uri="{FF2B5EF4-FFF2-40B4-BE49-F238E27FC236}">
                <a16:creationId xmlns:a16="http://schemas.microsoft.com/office/drawing/2014/main" xmlns="" id="{ADAC0ADC-B899-490D-97DE-0AF87721F937}"/>
              </a:ext>
            </a:extLst>
          </p:cNvPr>
          <p:cNvSpPr txBox="1"/>
          <p:nvPr/>
        </p:nvSpPr>
        <p:spPr>
          <a:xfrm>
            <a:off x="6444208" y="3181597"/>
            <a:ext cx="1800200" cy="400110"/>
          </a:xfrm>
          <a:prstGeom prst="rect">
            <a:avLst/>
          </a:prstGeom>
          <a:solidFill>
            <a:schemeClr val="bg1"/>
          </a:solidFill>
          <a:ln>
            <a:solidFill>
              <a:schemeClr val="tx1"/>
            </a:solidFill>
          </a:ln>
        </p:spPr>
        <p:txBody>
          <a:bodyPr wrap="square" rtlCol="0">
            <a:spAutoFit/>
          </a:bodyPr>
          <a:lstStyle/>
          <a:p>
            <a:pPr algn="ctr" eaLnBrk="0" hangingPunct="0">
              <a:defRPr/>
            </a:pPr>
            <a:r>
              <a:rPr lang="fr-FR" sz="2000">
                <a:solidFill>
                  <a:srgbClr val="C00000"/>
                </a:solidFill>
                <a:latin typeface="Arial" pitchFamily="34" charset="0"/>
                <a:cs typeface="+mn-cs"/>
              </a:rPr>
              <a:t>CVD</a:t>
            </a:r>
            <a:r>
              <a:rPr lang="fr-FR" sz="2000">
                <a:solidFill>
                  <a:srgbClr val="000000"/>
                </a:solidFill>
                <a:latin typeface="Arial" pitchFamily="34" charset="0"/>
                <a:cs typeface="+mn-cs"/>
              </a:rPr>
              <a:t>REAL </a:t>
            </a:r>
            <a:r>
              <a:rPr lang="fr-FR" sz="2000">
                <a:solidFill>
                  <a:srgbClr val="C00000"/>
                </a:solidFill>
                <a:latin typeface="Arial" pitchFamily="34" charset="0"/>
                <a:cs typeface="+mn-cs"/>
              </a:rPr>
              <a:t>1</a:t>
            </a:r>
          </a:p>
        </p:txBody>
      </p:sp>
      <p:pic>
        <p:nvPicPr>
          <p:cNvPr id="16" name="Image 15">
            <a:extLst>
              <a:ext uri="{FF2B5EF4-FFF2-40B4-BE49-F238E27FC236}">
                <a16:creationId xmlns:a16="http://schemas.microsoft.com/office/drawing/2014/main" xmlns="" id="{A4090914-AEF8-41B2-800F-12645A4799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4770012"/>
            <a:ext cx="1656184" cy="599568"/>
          </a:xfrm>
          <a:prstGeom prst="rect">
            <a:avLst/>
          </a:prstGeom>
          <a:ln>
            <a:solidFill>
              <a:schemeClr val="tx1"/>
            </a:solidFill>
          </a:ln>
        </p:spPr>
      </p:pic>
      <p:sp>
        <p:nvSpPr>
          <p:cNvPr id="2" name="ZoneTexte 1"/>
          <p:cNvSpPr txBox="1"/>
          <p:nvPr/>
        </p:nvSpPr>
        <p:spPr>
          <a:xfrm>
            <a:off x="6948264" y="5504638"/>
            <a:ext cx="1914748" cy="584775"/>
          </a:xfrm>
          <a:prstGeom prst="rect">
            <a:avLst/>
          </a:prstGeom>
          <a:solidFill>
            <a:schemeClr val="accent6">
              <a:lumMod val="20000"/>
              <a:lumOff val="80000"/>
            </a:schemeClr>
          </a:solidFill>
          <a:ln>
            <a:solidFill>
              <a:schemeClr val="accent1"/>
            </a:solidFill>
          </a:ln>
        </p:spPr>
        <p:txBody>
          <a:bodyPr wrap="square" rtlCol="0">
            <a:spAutoFit/>
          </a:bodyPr>
          <a:lstStyle/>
          <a:p>
            <a:pPr algn="ctr" eaLnBrk="0" hangingPunct="0">
              <a:defRPr/>
            </a:pPr>
            <a:r>
              <a:rPr lang="fr-FR" sz="1600" b="0">
                <a:solidFill>
                  <a:srgbClr val="000000"/>
                </a:solidFill>
                <a:effectLst>
                  <a:outerShdw blurRad="38100" dist="38100" dir="2700000" algn="tl">
                    <a:srgbClr val="000000">
                      <a:alpha val="43137"/>
                    </a:srgbClr>
                  </a:outerShdw>
                </a:effectLst>
                <a:latin typeface="Arial" pitchFamily="34" charset="0"/>
                <a:cs typeface="+mn-cs"/>
              </a:rPr>
              <a:t>good consistency between countries</a:t>
            </a:r>
          </a:p>
        </p:txBody>
      </p:sp>
    </p:spTree>
    <p:extLst>
      <p:ext uri="{BB962C8B-B14F-4D97-AF65-F5344CB8AC3E}">
        <p14:creationId xmlns:p14="http://schemas.microsoft.com/office/powerpoint/2010/main" val="1092788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37C60B94-B2B3-4165-B9E1-2FC7A7A05CB5}"/>
              </a:ext>
            </a:extLst>
          </p:cNvPr>
          <p:cNvSpPr txBox="1"/>
          <p:nvPr/>
        </p:nvSpPr>
        <p:spPr>
          <a:xfrm>
            <a:off x="1290919" y="232583"/>
            <a:ext cx="7445188" cy="1305165"/>
          </a:xfrm>
          <a:prstGeom prst="rect">
            <a:avLst/>
          </a:prstGeom>
          <a:noFill/>
        </p:spPr>
        <p:txBody>
          <a:bodyPr wrap="square" rtlCol="0">
            <a:spAutoFit/>
          </a:bodyPr>
          <a:lstStyle/>
          <a:p>
            <a:pPr algn="ctr">
              <a:lnSpc>
                <a:spcPct val="150000"/>
              </a:lnSpc>
            </a:pPr>
            <a:r>
              <a:rPr lang="en-US" sz="2800">
                <a:solidFill>
                  <a:srgbClr val="000000"/>
                </a:solidFill>
                <a:latin typeface="Arial"/>
                <a:cs typeface="+mn-cs"/>
              </a:rPr>
              <a:t>The DECLARE Outcome Study</a:t>
            </a:r>
            <a:endParaRPr lang="fr-FR" sz="2800">
              <a:solidFill>
                <a:srgbClr val="000000"/>
              </a:solidFill>
              <a:latin typeface="Arial"/>
              <a:cs typeface="+mn-cs"/>
            </a:endParaRPr>
          </a:p>
          <a:p>
            <a:pPr>
              <a:lnSpc>
                <a:spcPct val="150000"/>
              </a:lnSpc>
            </a:pPr>
            <a:endParaRPr lang="fr-FR" sz="2800">
              <a:solidFill>
                <a:srgbClr val="000000"/>
              </a:solidFill>
              <a:cs typeface="+mn-cs"/>
            </a:endParaRPr>
          </a:p>
        </p:txBody>
      </p:sp>
      <p:pic>
        <p:nvPicPr>
          <p:cNvPr id="8" name="Image 7">
            <a:extLst>
              <a:ext uri="{FF2B5EF4-FFF2-40B4-BE49-F238E27FC236}">
                <a16:creationId xmlns:a16="http://schemas.microsoft.com/office/drawing/2014/main" xmlns="" id="{ED152815-8C12-40FE-B57A-4C08D2B78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232583"/>
            <a:ext cx="1244075" cy="743813"/>
          </a:xfrm>
          <a:prstGeom prst="rect">
            <a:avLst/>
          </a:prstGeom>
          <a:ln>
            <a:solidFill>
              <a:schemeClr val="accent1"/>
            </a:solidFill>
          </a:ln>
        </p:spPr>
      </p:pic>
      <p:sp>
        <p:nvSpPr>
          <p:cNvPr id="9" name="Line 3">
            <a:extLst>
              <a:ext uri="{FF2B5EF4-FFF2-40B4-BE49-F238E27FC236}">
                <a16:creationId xmlns:a16="http://schemas.microsoft.com/office/drawing/2014/main" xmlns="" id="{3DA6A642-5EE9-4FFF-85B4-1FDCC4BE3D5B}"/>
              </a:ext>
            </a:extLst>
          </p:cNvPr>
          <p:cNvSpPr>
            <a:spLocks noChangeShapeType="1"/>
          </p:cNvSpPr>
          <p:nvPr/>
        </p:nvSpPr>
        <p:spPr bwMode="auto">
          <a:xfrm>
            <a:off x="259599" y="1142964"/>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cs typeface="+mn-cs"/>
            </a:endParaRPr>
          </a:p>
        </p:txBody>
      </p:sp>
      <p:sp>
        <p:nvSpPr>
          <p:cNvPr id="5" name="ZoneTexte 4">
            <a:extLst>
              <a:ext uri="{FF2B5EF4-FFF2-40B4-BE49-F238E27FC236}">
                <a16:creationId xmlns:a16="http://schemas.microsoft.com/office/drawing/2014/main" xmlns="" id="{4E474BFC-6819-41B6-B3C4-B70F8836B4FB}"/>
              </a:ext>
            </a:extLst>
          </p:cNvPr>
          <p:cNvSpPr txBox="1"/>
          <p:nvPr/>
        </p:nvSpPr>
        <p:spPr>
          <a:xfrm>
            <a:off x="6312156" y="6395328"/>
            <a:ext cx="2443773" cy="307777"/>
          </a:xfrm>
          <a:prstGeom prst="rect">
            <a:avLst/>
          </a:prstGeom>
          <a:noFill/>
        </p:spPr>
        <p:txBody>
          <a:bodyPr wrap="square" rtlCol="0">
            <a:spAutoFit/>
          </a:bodyPr>
          <a:lstStyle/>
          <a:p>
            <a:pPr algn="r"/>
            <a:r>
              <a:rPr lang="fr-FR" sz="1400">
                <a:solidFill>
                  <a:srgbClr val="000000"/>
                </a:solidFill>
                <a:cs typeface="+mn-cs"/>
              </a:rPr>
              <a:t>NEJM, November 10, 2018</a:t>
            </a:r>
          </a:p>
        </p:txBody>
      </p:sp>
      <p:pic>
        <p:nvPicPr>
          <p:cNvPr id="4" name="Image 3">
            <a:extLst>
              <a:ext uri="{FF2B5EF4-FFF2-40B4-BE49-F238E27FC236}">
                <a16:creationId xmlns:a16="http://schemas.microsoft.com/office/drawing/2014/main" xmlns="" id="{53A640DD-D487-4758-BF06-04D4D476F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99" y="1888816"/>
            <a:ext cx="5781088" cy="4229642"/>
          </a:xfrm>
          <a:prstGeom prst="rect">
            <a:avLst/>
          </a:prstGeom>
          <a:ln>
            <a:solidFill>
              <a:schemeClr val="tx1"/>
            </a:solidFill>
          </a:ln>
        </p:spPr>
      </p:pic>
      <p:sp>
        <p:nvSpPr>
          <p:cNvPr id="14" name="ZoneTexte 13">
            <a:extLst>
              <a:ext uri="{FF2B5EF4-FFF2-40B4-BE49-F238E27FC236}">
                <a16:creationId xmlns:a16="http://schemas.microsoft.com/office/drawing/2014/main" xmlns="" id="{C239808C-7A23-4129-94B5-24AD039E14A0}"/>
              </a:ext>
            </a:extLst>
          </p:cNvPr>
          <p:cNvSpPr txBox="1"/>
          <p:nvPr/>
        </p:nvSpPr>
        <p:spPr>
          <a:xfrm>
            <a:off x="5760720" y="2759527"/>
            <a:ext cx="2975387" cy="2308324"/>
          </a:xfrm>
          <a:prstGeom prst="rect">
            <a:avLst/>
          </a:prstGeom>
          <a:solidFill>
            <a:schemeClr val="accent6">
              <a:lumMod val="20000"/>
              <a:lumOff val="80000"/>
            </a:schemeClr>
          </a:solidFill>
          <a:ln>
            <a:solidFill>
              <a:schemeClr val="tx1"/>
            </a:solidFill>
          </a:ln>
        </p:spPr>
        <p:txBody>
          <a:bodyPr wrap="square" rtlCol="0">
            <a:spAutoFit/>
          </a:bodyPr>
          <a:lstStyle/>
          <a:p>
            <a:pPr>
              <a:defRPr/>
            </a:pPr>
            <a:r>
              <a:rPr lang="fr-FR" sz="1800" b="0">
                <a:solidFill>
                  <a:srgbClr val="000000"/>
                </a:solidFill>
              </a:rPr>
              <a:t>Dapagliflozin showed a </a:t>
            </a:r>
            <a:r>
              <a:rPr lang="fr-FR" sz="1800" b="0">
                <a:solidFill>
                  <a:srgbClr val="000000"/>
                </a:solidFill>
                <a:effectLst>
                  <a:outerShdw blurRad="38100" dist="38100" dir="2700000" algn="tl">
                    <a:srgbClr val="000000">
                      <a:alpha val="43137"/>
                    </a:srgbClr>
                  </a:outerShdw>
                </a:effectLst>
              </a:rPr>
              <a:t>positive (but not significant) trend towards a benefit </a:t>
            </a:r>
          </a:p>
          <a:p>
            <a:pPr>
              <a:defRPr/>
            </a:pPr>
            <a:r>
              <a:rPr lang="fr-FR" sz="1800" b="0" i="1">
                <a:solidFill>
                  <a:srgbClr val="000000"/>
                </a:solidFill>
                <a:effectLst>
                  <a:outerShdw blurRad="38100" dist="38100" dir="2700000" algn="tl">
                    <a:srgbClr val="000000">
                      <a:alpha val="43137"/>
                    </a:srgbClr>
                  </a:outerShdw>
                </a:effectLst>
              </a:rPr>
              <a:t>on MACE (atherosclerotic complications)</a:t>
            </a:r>
          </a:p>
          <a:p>
            <a:pPr>
              <a:defRPr/>
            </a:pPr>
            <a:endParaRPr lang="fr-FR" sz="1800" b="0" i="1">
              <a:solidFill>
                <a:srgbClr val="000000"/>
              </a:solidFill>
              <a:effectLst>
                <a:outerShdw blurRad="38100" dist="38100" dir="2700000" algn="tl">
                  <a:srgbClr val="000000">
                    <a:alpha val="43137"/>
                  </a:srgbClr>
                </a:outerShdw>
              </a:effectLst>
            </a:endParaRPr>
          </a:p>
          <a:p>
            <a:pPr>
              <a:defRPr/>
            </a:pPr>
            <a:r>
              <a:rPr lang="fr-FR" sz="1800" i="1">
                <a:solidFill>
                  <a:srgbClr val="000000"/>
                </a:solidFill>
                <a:effectLst>
                  <a:outerShdw blurRad="38100" dist="38100" dir="2700000" algn="tl">
                    <a:srgbClr val="000000">
                      <a:alpha val="43137"/>
                    </a:srgbClr>
                  </a:outerShdw>
                </a:effectLst>
              </a:rPr>
              <a:t>which means </a:t>
            </a:r>
            <a:endParaRPr lang="fr-FR" sz="1800" i="1" smtClean="0">
              <a:solidFill>
                <a:srgbClr val="000000"/>
              </a:solidFill>
              <a:effectLst>
                <a:outerShdw blurRad="38100" dist="38100" dir="2700000" algn="tl">
                  <a:srgbClr val="000000">
                    <a:alpha val="43137"/>
                  </a:srgbClr>
                </a:outerShdw>
              </a:effectLst>
            </a:endParaRPr>
          </a:p>
          <a:p>
            <a:pPr>
              <a:defRPr/>
            </a:pPr>
            <a:r>
              <a:rPr lang="fr-FR" sz="1800" i="1" smtClean="0">
                <a:solidFill>
                  <a:srgbClr val="000000"/>
                </a:solidFill>
                <a:effectLst>
                  <a:outerShdw blurRad="38100" dist="38100" dir="2700000" algn="tl">
                    <a:srgbClr val="000000">
                      <a:alpha val="43137"/>
                    </a:srgbClr>
                  </a:outerShdw>
                </a:effectLst>
              </a:rPr>
              <a:t>at </a:t>
            </a:r>
            <a:r>
              <a:rPr lang="fr-FR" sz="1800" i="1">
                <a:solidFill>
                  <a:srgbClr val="000000"/>
                </a:solidFill>
                <a:effectLst>
                  <a:outerShdw blurRad="38100" dist="38100" dir="2700000" algn="tl">
                    <a:srgbClr val="000000">
                      <a:alpha val="43137"/>
                    </a:srgbClr>
                  </a:outerShdw>
                </a:effectLst>
              </a:rPr>
              <a:t>least CV safety</a:t>
            </a:r>
          </a:p>
        </p:txBody>
      </p:sp>
      <p:sp>
        <p:nvSpPr>
          <p:cNvPr id="7" name="ZoneTexte 6">
            <a:extLst>
              <a:ext uri="{FF2B5EF4-FFF2-40B4-BE49-F238E27FC236}">
                <a16:creationId xmlns:a16="http://schemas.microsoft.com/office/drawing/2014/main" xmlns="" id="{C419F68B-B569-41DC-A861-BA871EE0ADCE}"/>
              </a:ext>
            </a:extLst>
          </p:cNvPr>
          <p:cNvSpPr txBox="1"/>
          <p:nvPr/>
        </p:nvSpPr>
        <p:spPr>
          <a:xfrm>
            <a:off x="2120153" y="3053379"/>
            <a:ext cx="1604682" cy="507831"/>
          </a:xfrm>
          <a:prstGeom prst="rect">
            <a:avLst/>
          </a:prstGeom>
          <a:noFill/>
        </p:spPr>
        <p:txBody>
          <a:bodyPr wrap="square" rtlCol="0">
            <a:spAutoFit/>
          </a:bodyPr>
          <a:lstStyle/>
          <a:p>
            <a:r>
              <a:rPr lang="fr-FR" sz="900">
                <a:solidFill>
                  <a:srgbClr val="000000"/>
                </a:solidFill>
                <a:cs typeface="+mn-cs"/>
              </a:rPr>
              <a:t>CV death, </a:t>
            </a:r>
          </a:p>
          <a:p>
            <a:r>
              <a:rPr lang="fr-FR" sz="900">
                <a:solidFill>
                  <a:srgbClr val="000000"/>
                </a:solidFill>
                <a:cs typeface="+mn-cs"/>
              </a:rPr>
              <a:t>Myocardial infarction, </a:t>
            </a:r>
          </a:p>
          <a:p>
            <a:r>
              <a:rPr lang="fr-FR" sz="900">
                <a:solidFill>
                  <a:srgbClr val="000000"/>
                </a:solidFill>
                <a:cs typeface="+mn-cs"/>
              </a:rPr>
              <a:t>Stroke</a:t>
            </a:r>
          </a:p>
        </p:txBody>
      </p:sp>
      <p:sp>
        <p:nvSpPr>
          <p:cNvPr id="10" name="ZoneTexte 9"/>
          <p:cNvSpPr txBox="1"/>
          <p:nvPr/>
        </p:nvSpPr>
        <p:spPr>
          <a:xfrm>
            <a:off x="7347683" y="1066642"/>
            <a:ext cx="1491517" cy="461665"/>
          </a:xfrm>
          <a:prstGeom prst="rect">
            <a:avLst/>
          </a:prstGeom>
          <a:solidFill>
            <a:schemeClr val="bg1"/>
          </a:solidFill>
          <a:ln>
            <a:solidFill>
              <a:schemeClr val="accent1"/>
            </a:solidFill>
          </a:ln>
        </p:spPr>
        <p:txBody>
          <a:bodyPr wrap="square" rtlCol="0">
            <a:spAutoFit/>
          </a:bodyPr>
          <a:lstStyle/>
          <a:p>
            <a:pPr algn="ctr"/>
            <a:r>
              <a:rPr lang="fr-FR" smtClean="0">
                <a:solidFill>
                  <a:srgbClr val="000000"/>
                </a:solidFill>
                <a:cs typeface="+mn-cs"/>
              </a:rPr>
              <a:t>MACE</a:t>
            </a:r>
            <a:endParaRPr lang="fr-FR">
              <a:solidFill>
                <a:srgbClr val="000000"/>
              </a:solidFill>
              <a:cs typeface="+mn-cs"/>
            </a:endParaRPr>
          </a:p>
        </p:txBody>
      </p:sp>
      <p:sp>
        <p:nvSpPr>
          <p:cNvPr id="11" name="ZoneTexte 10">
            <a:extLst>
              <a:ext uri="{FF2B5EF4-FFF2-40B4-BE49-F238E27FC236}">
                <a16:creationId xmlns:a16="http://schemas.microsoft.com/office/drawing/2014/main" xmlns="" id="{C419F68B-B569-41DC-A861-BA871EE0ADCE}"/>
              </a:ext>
            </a:extLst>
          </p:cNvPr>
          <p:cNvSpPr txBox="1"/>
          <p:nvPr/>
        </p:nvSpPr>
        <p:spPr>
          <a:xfrm>
            <a:off x="6827520" y="1572996"/>
            <a:ext cx="2026920" cy="738664"/>
          </a:xfrm>
          <a:prstGeom prst="rect">
            <a:avLst/>
          </a:prstGeom>
          <a:solidFill>
            <a:schemeClr val="bg1"/>
          </a:solidFill>
          <a:ln>
            <a:solidFill>
              <a:schemeClr val="accent1"/>
            </a:solidFill>
          </a:ln>
        </p:spPr>
        <p:txBody>
          <a:bodyPr wrap="square" rtlCol="0">
            <a:spAutoFit/>
          </a:bodyPr>
          <a:lstStyle/>
          <a:p>
            <a:r>
              <a:rPr lang="fr-FR" sz="1400">
                <a:solidFill>
                  <a:srgbClr val="000000"/>
                </a:solidFill>
                <a:cs typeface="+mn-cs"/>
              </a:rPr>
              <a:t>CV </a:t>
            </a:r>
            <a:r>
              <a:rPr lang="fr-FR" sz="1400" smtClean="0">
                <a:solidFill>
                  <a:srgbClr val="000000"/>
                </a:solidFill>
                <a:cs typeface="+mn-cs"/>
              </a:rPr>
              <a:t>death, </a:t>
            </a:r>
            <a:endParaRPr lang="fr-FR" sz="1400">
              <a:solidFill>
                <a:srgbClr val="000000"/>
              </a:solidFill>
              <a:cs typeface="+mn-cs"/>
            </a:endParaRPr>
          </a:p>
          <a:p>
            <a:r>
              <a:rPr lang="fr-FR" sz="1400">
                <a:solidFill>
                  <a:srgbClr val="000000"/>
                </a:solidFill>
                <a:cs typeface="+mn-cs"/>
              </a:rPr>
              <a:t>Myocardial </a:t>
            </a:r>
            <a:r>
              <a:rPr lang="fr-FR" sz="1400" smtClean="0">
                <a:solidFill>
                  <a:srgbClr val="000000"/>
                </a:solidFill>
                <a:cs typeface="+mn-cs"/>
              </a:rPr>
              <a:t>infarction </a:t>
            </a:r>
            <a:endParaRPr lang="fr-FR" sz="1400">
              <a:solidFill>
                <a:srgbClr val="000000"/>
              </a:solidFill>
              <a:cs typeface="+mn-cs"/>
            </a:endParaRPr>
          </a:p>
          <a:p>
            <a:r>
              <a:rPr lang="fr-FR" sz="1400">
                <a:solidFill>
                  <a:srgbClr val="000000"/>
                </a:solidFill>
                <a:cs typeface="+mn-cs"/>
              </a:rPr>
              <a:t>Stroke</a:t>
            </a:r>
          </a:p>
        </p:txBody>
      </p:sp>
    </p:spTree>
    <p:extLst>
      <p:ext uri="{BB962C8B-B14F-4D97-AF65-F5344CB8AC3E}">
        <p14:creationId xmlns:p14="http://schemas.microsoft.com/office/powerpoint/2010/main" val="17583722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35" y="807943"/>
            <a:ext cx="7866529" cy="5899897"/>
          </a:xfrm>
          <a:prstGeom prst="rect">
            <a:avLst/>
          </a:prstGeom>
          <a:ln>
            <a:solidFill>
              <a:schemeClr val="accent1"/>
            </a:solidFill>
          </a:ln>
        </p:spPr>
      </p:pic>
      <p:sp>
        <p:nvSpPr>
          <p:cNvPr id="3" name="ZoneTexte 2">
            <a:extLst>
              <a:ext uri="{FF2B5EF4-FFF2-40B4-BE49-F238E27FC236}">
                <a16:creationId xmlns:a16="http://schemas.microsoft.com/office/drawing/2014/main" xmlns="" id="{A175C606-046B-41F6-B560-1F6DA94DDB42}"/>
              </a:ext>
            </a:extLst>
          </p:cNvPr>
          <p:cNvSpPr txBox="1"/>
          <p:nvPr/>
        </p:nvSpPr>
        <p:spPr>
          <a:xfrm>
            <a:off x="157832" y="150160"/>
            <a:ext cx="8828334" cy="461665"/>
          </a:xfrm>
          <a:prstGeom prst="rect">
            <a:avLst/>
          </a:prstGeom>
          <a:solidFill>
            <a:schemeClr val="bg1"/>
          </a:solidFill>
          <a:ln>
            <a:solidFill>
              <a:schemeClr val="accent1"/>
            </a:solidFill>
          </a:ln>
        </p:spPr>
        <p:txBody>
          <a:bodyPr wrap="square" rtlCol="0">
            <a:spAutoFit/>
          </a:bodyPr>
          <a:lstStyle/>
          <a:p>
            <a:pPr algn="ctr" fontAlgn="auto">
              <a:spcBef>
                <a:spcPts val="0"/>
              </a:spcBef>
              <a:spcAft>
                <a:spcPts val="0"/>
              </a:spcAft>
              <a:defRPr/>
            </a:pPr>
            <a:r>
              <a:rPr lang="fr-FR">
                <a:solidFill>
                  <a:srgbClr val="0000FF"/>
                </a:solidFill>
                <a:latin typeface="Arial"/>
              </a:rPr>
              <a:t>SGLT2-inhibitors: </a:t>
            </a:r>
            <a:r>
              <a:rPr lang="fr-FR">
                <a:solidFill>
                  <a:srgbClr val="000000"/>
                </a:solidFill>
                <a:latin typeface="Arial"/>
              </a:rPr>
              <a:t>± similar results in the 3 outcome studies</a:t>
            </a:r>
            <a:endParaRPr lang="fr-FR" sz="1600" b="0">
              <a:solidFill>
                <a:srgbClr val="000000"/>
              </a:solidFill>
              <a:effectLst>
                <a:outerShdw blurRad="38100" dist="38100" dir="2700000" algn="tl">
                  <a:srgbClr val="000000">
                    <a:alpha val="43137"/>
                  </a:srgbClr>
                </a:outerShdw>
              </a:effectLst>
              <a:latin typeface="Arial"/>
            </a:endParaRPr>
          </a:p>
        </p:txBody>
      </p:sp>
      <p:sp>
        <p:nvSpPr>
          <p:cNvPr id="5" name="Rectangle 4">
            <a:extLst>
              <a:ext uri="{FF2B5EF4-FFF2-40B4-BE49-F238E27FC236}">
                <a16:creationId xmlns:a16="http://schemas.microsoft.com/office/drawing/2014/main" xmlns="" id="{C7533825-7B0B-4C2F-899C-518E8F943E3A}"/>
              </a:ext>
            </a:extLst>
          </p:cNvPr>
          <p:cNvSpPr/>
          <p:nvPr/>
        </p:nvSpPr>
        <p:spPr>
          <a:xfrm>
            <a:off x="2967318" y="5602940"/>
            <a:ext cx="3030070" cy="259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7" name="Rectangle 6">
            <a:extLst>
              <a:ext uri="{FF2B5EF4-FFF2-40B4-BE49-F238E27FC236}">
                <a16:creationId xmlns:a16="http://schemas.microsoft.com/office/drawing/2014/main" xmlns="" id="{AA6E9860-78BE-4D19-97C9-8FD98133AE54}"/>
              </a:ext>
            </a:extLst>
          </p:cNvPr>
          <p:cNvSpPr/>
          <p:nvPr/>
        </p:nvSpPr>
        <p:spPr>
          <a:xfrm>
            <a:off x="690282" y="2882153"/>
            <a:ext cx="3195918" cy="322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8" name="Rectangle 7">
            <a:extLst>
              <a:ext uri="{FF2B5EF4-FFF2-40B4-BE49-F238E27FC236}">
                <a16:creationId xmlns:a16="http://schemas.microsoft.com/office/drawing/2014/main" xmlns="" id="{BA3B961D-73A5-47AD-B3D7-78F2E6D35EE8}"/>
              </a:ext>
            </a:extLst>
          </p:cNvPr>
          <p:cNvSpPr/>
          <p:nvPr/>
        </p:nvSpPr>
        <p:spPr>
          <a:xfrm>
            <a:off x="690282" y="4426323"/>
            <a:ext cx="1788459" cy="322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6" name="Rectangle 5"/>
          <p:cNvSpPr/>
          <p:nvPr/>
        </p:nvSpPr>
        <p:spPr>
          <a:xfrm>
            <a:off x="2819400" y="2103120"/>
            <a:ext cx="2194560" cy="641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9" name="ZoneTexte 8"/>
          <p:cNvSpPr txBox="1"/>
          <p:nvPr/>
        </p:nvSpPr>
        <p:spPr>
          <a:xfrm>
            <a:off x="3448946" y="2574376"/>
            <a:ext cx="2627107" cy="30777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fr-FR" sz="1400" smtClean="0">
                <a:solidFill>
                  <a:srgbClr val="000000"/>
                </a:solidFill>
                <a:cs typeface="+mn-cs"/>
              </a:rPr>
              <a:t>Secondary CV prevention</a:t>
            </a:r>
            <a:endParaRPr lang="fr-FR" sz="1400">
              <a:solidFill>
                <a:srgbClr val="000000"/>
              </a:solidFill>
              <a:cs typeface="+mn-cs"/>
            </a:endParaRPr>
          </a:p>
        </p:txBody>
      </p:sp>
      <p:sp>
        <p:nvSpPr>
          <p:cNvPr id="10" name="Rectangle 9"/>
          <p:cNvSpPr/>
          <p:nvPr/>
        </p:nvSpPr>
        <p:spPr>
          <a:xfrm>
            <a:off x="2967318" y="3250602"/>
            <a:ext cx="1604681" cy="8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11" name="Rectangle 10"/>
          <p:cNvSpPr/>
          <p:nvPr/>
        </p:nvSpPr>
        <p:spPr>
          <a:xfrm>
            <a:off x="2967318" y="4749052"/>
            <a:ext cx="1604681" cy="58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4" name="ZoneTexte 3"/>
          <p:cNvSpPr txBox="1"/>
          <p:nvPr/>
        </p:nvSpPr>
        <p:spPr>
          <a:xfrm>
            <a:off x="2432573" y="4547955"/>
            <a:ext cx="2124187" cy="30777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fr-FR" sz="1400" smtClean="0">
                <a:solidFill>
                  <a:srgbClr val="000000"/>
                </a:solidFill>
                <a:cs typeface="+mn-cs"/>
              </a:rPr>
              <a:t>Primary CV prevention</a:t>
            </a:r>
            <a:endParaRPr lang="fr-FR" sz="1400">
              <a:solidFill>
                <a:srgbClr val="000000"/>
              </a:solidFill>
              <a:cs typeface="+mn-cs"/>
            </a:endParaRPr>
          </a:p>
        </p:txBody>
      </p:sp>
      <p:sp>
        <p:nvSpPr>
          <p:cNvPr id="12" name="ZoneTexte 11">
            <a:extLst>
              <a:ext uri="{FF2B5EF4-FFF2-40B4-BE49-F238E27FC236}">
                <a16:creationId xmlns:a16="http://schemas.microsoft.com/office/drawing/2014/main" xmlns="" id="{C419F68B-B569-41DC-A861-BA871EE0ADCE}"/>
              </a:ext>
            </a:extLst>
          </p:cNvPr>
          <p:cNvSpPr txBox="1"/>
          <p:nvPr/>
        </p:nvSpPr>
        <p:spPr>
          <a:xfrm>
            <a:off x="1498226" y="1994002"/>
            <a:ext cx="1813560" cy="646331"/>
          </a:xfrm>
          <a:prstGeom prst="rect">
            <a:avLst/>
          </a:prstGeom>
          <a:solidFill>
            <a:schemeClr val="bg1"/>
          </a:solidFill>
          <a:ln>
            <a:noFill/>
          </a:ln>
        </p:spPr>
        <p:txBody>
          <a:bodyPr wrap="square" rtlCol="0">
            <a:spAutoFit/>
          </a:bodyPr>
          <a:lstStyle/>
          <a:p>
            <a:r>
              <a:rPr lang="fr-FR" sz="1200">
                <a:solidFill>
                  <a:srgbClr val="0000FF"/>
                </a:solidFill>
                <a:cs typeface="+mn-cs"/>
              </a:rPr>
              <a:t>CV </a:t>
            </a:r>
            <a:r>
              <a:rPr lang="fr-FR" sz="1200" smtClean="0">
                <a:solidFill>
                  <a:srgbClr val="0000FF"/>
                </a:solidFill>
                <a:cs typeface="+mn-cs"/>
              </a:rPr>
              <a:t>death, </a:t>
            </a:r>
            <a:endParaRPr lang="fr-FR" sz="1200">
              <a:solidFill>
                <a:srgbClr val="0000FF"/>
              </a:solidFill>
              <a:cs typeface="+mn-cs"/>
            </a:endParaRPr>
          </a:p>
          <a:p>
            <a:r>
              <a:rPr lang="fr-FR" sz="1200">
                <a:solidFill>
                  <a:srgbClr val="0000FF"/>
                </a:solidFill>
                <a:cs typeface="+mn-cs"/>
              </a:rPr>
              <a:t>Myocardial </a:t>
            </a:r>
            <a:r>
              <a:rPr lang="fr-FR" sz="1200" smtClean="0">
                <a:solidFill>
                  <a:srgbClr val="0000FF"/>
                </a:solidFill>
                <a:cs typeface="+mn-cs"/>
              </a:rPr>
              <a:t>infarction </a:t>
            </a:r>
            <a:endParaRPr lang="fr-FR" sz="1200">
              <a:solidFill>
                <a:srgbClr val="0000FF"/>
              </a:solidFill>
              <a:cs typeface="+mn-cs"/>
            </a:endParaRPr>
          </a:p>
          <a:p>
            <a:r>
              <a:rPr lang="fr-FR" sz="1200">
                <a:solidFill>
                  <a:srgbClr val="0000FF"/>
                </a:solidFill>
                <a:cs typeface="+mn-cs"/>
              </a:rPr>
              <a:t>Stroke</a:t>
            </a:r>
          </a:p>
        </p:txBody>
      </p:sp>
    </p:spTree>
    <p:extLst>
      <p:ext uri="{BB962C8B-B14F-4D97-AF65-F5344CB8AC3E}">
        <p14:creationId xmlns:p14="http://schemas.microsoft.com/office/powerpoint/2010/main" val="1963441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35" y="807943"/>
            <a:ext cx="7866529" cy="5899897"/>
          </a:xfrm>
          <a:prstGeom prst="rect">
            <a:avLst/>
          </a:prstGeom>
          <a:ln>
            <a:solidFill>
              <a:schemeClr val="accent1"/>
            </a:solidFill>
          </a:ln>
        </p:spPr>
      </p:pic>
      <p:sp>
        <p:nvSpPr>
          <p:cNvPr id="3" name="ZoneTexte 2">
            <a:extLst>
              <a:ext uri="{FF2B5EF4-FFF2-40B4-BE49-F238E27FC236}">
                <a16:creationId xmlns:a16="http://schemas.microsoft.com/office/drawing/2014/main" xmlns="" id="{A175C606-046B-41F6-B560-1F6DA94DDB42}"/>
              </a:ext>
            </a:extLst>
          </p:cNvPr>
          <p:cNvSpPr txBox="1"/>
          <p:nvPr/>
        </p:nvSpPr>
        <p:spPr>
          <a:xfrm>
            <a:off x="157832" y="150160"/>
            <a:ext cx="8828334" cy="461665"/>
          </a:xfrm>
          <a:prstGeom prst="rect">
            <a:avLst/>
          </a:prstGeom>
          <a:solidFill>
            <a:schemeClr val="bg1"/>
          </a:solidFill>
          <a:ln>
            <a:solidFill>
              <a:schemeClr val="accent1"/>
            </a:solidFill>
          </a:ln>
        </p:spPr>
        <p:txBody>
          <a:bodyPr wrap="square" rtlCol="0">
            <a:spAutoFit/>
          </a:bodyPr>
          <a:lstStyle/>
          <a:p>
            <a:pPr algn="ctr" fontAlgn="auto">
              <a:spcBef>
                <a:spcPts val="0"/>
              </a:spcBef>
              <a:spcAft>
                <a:spcPts val="0"/>
              </a:spcAft>
              <a:defRPr/>
            </a:pPr>
            <a:r>
              <a:rPr lang="fr-FR">
                <a:solidFill>
                  <a:srgbClr val="0000FF"/>
                </a:solidFill>
                <a:latin typeface="Arial"/>
              </a:rPr>
              <a:t>SGLT2-inhibitors: </a:t>
            </a:r>
            <a:r>
              <a:rPr lang="fr-FR">
                <a:solidFill>
                  <a:srgbClr val="000000"/>
                </a:solidFill>
                <a:latin typeface="Arial"/>
              </a:rPr>
              <a:t>± similar results in the 3 outcome studies</a:t>
            </a:r>
            <a:endParaRPr lang="fr-FR" sz="1600" b="0">
              <a:solidFill>
                <a:srgbClr val="000000"/>
              </a:solidFill>
              <a:effectLst>
                <a:outerShdw blurRad="38100" dist="38100" dir="2700000" algn="tl">
                  <a:srgbClr val="000000">
                    <a:alpha val="43137"/>
                  </a:srgbClr>
                </a:outerShdw>
              </a:effectLst>
              <a:latin typeface="Arial"/>
            </a:endParaRPr>
          </a:p>
        </p:txBody>
      </p:sp>
      <p:sp>
        <p:nvSpPr>
          <p:cNvPr id="5" name="Rectangle 4">
            <a:extLst>
              <a:ext uri="{FF2B5EF4-FFF2-40B4-BE49-F238E27FC236}">
                <a16:creationId xmlns:a16="http://schemas.microsoft.com/office/drawing/2014/main" xmlns="" id="{C7533825-7B0B-4C2F-899C-518E8F943E3A}"/>
              </a:ext>
            </a:extLst>
          </p:cNvPr>
          <p:cNvSpPr/>
          <p:nvPr/>
        </p:nvSpPr>
        <p:spPr>
          <a:xfrm>
            <a:off x="2967318" y="5602940"/>
            <a:ext cx="3030070" cy="259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7" name="Rectangle 6">
            <a:extLst>
              <a:ext uri="{FF2B5EF4-FFF2-40B4-BE49-F238E27FC236}">
                <a16:creationId xmlns:a16="http://schemas.microsoft.com/office/drawing/2014/main" xmlns="" id="{AA6E9860-78BE-4D19-97C9-8FD98133AE54}"/>
              </a:ext>
            </a:extLst>
          </p:cNvPr>
          <p:cNvSpPr/>
          <p:nvPr/>
        </p:nvSpPr>
        <p:spPr>
          <a:xfrm>
            <a:off x="690282" y="2882153"/>
            <a:ext cx="3195918" cy="322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8" name="Rectangle 7">
            <a:extLst>
              <a:ext uri="{FF2B5EF4-FFF2-40B4-BE49-F238E27FC236}">
                <a16:creationId xmlns:a16="http://schemas.microsoft.com/office/drawing/2014/main" xmlns="" id="{BA3B961D-73A5-47AD-B3D7-78F2E6D35EE8}"/>
              </a:ext>
            </a:extLst>
          </p:cNvPr>
          <p:cNvSpPr/>
          <p:nvPr/>
        </p:nvSpPr>
        <p:spPr>
          <a:xfrm>
            <a:off x="690282" y="4426323"/>
            <a:ext cx="1788459" cy="322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6" name="Rectangle 5"/>
          <p:cNvSpPr/>
          <p:nvPr/>
        </p:nvSpPr>
        <p:spPr>
          <a:xfrm>
            <a:off x="2819400" y="2103120"/>
            <a:ext cx="2194560" cy="641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9" name="ZoneTexte 8"/>
          <p:cNvSpPr txBox="1"/>
          <p:nvPr/>
        </p:nvSpPr>
        <p:spPr>
          <a:xfrm>
            <a:off x="3448946" y="2574376"/>
            <a:ext cx="2627107" cy="30777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fr-FR" sz="1400" smtClean="0">
                <a:solidFill>
                  <a:srgbClr val="000000"/>
                </a:solidFill>
                <a:cs typeface="+mn-cs"/>
              </a:rPr>
              <a:t>Secondary CV prevention</a:t>
            </a:r>
            <a:endParaRPr lang="fr-FR" sz="1400">
              <a:solidFill>
                <a:srgbClr val="000000"/>
              </a:solidFill>
              <a:cs typeface="+mn-cs"/>
            </a:endParaRPr>
          </a:p>
        </p:txBody>
      </p:sp>
      <p:sp>
        <p:nvSpPr>
          <p:cNvPr id="10" name="Rectangle 9"/>
          <p:cNvSpPr/>
          <p:nvPr/>
        </p:nvSpPr>
        <p:spPr>
          <a:xfrm>
            <a:off x="2967318" y="3250602"/>
            <a:ext cx="1604681" cy="8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11" name="Rectangle 10"/>
          <p:cNvSpPr/>
          <p:nvPr/>
        </p:nvSpPr>
        <p:spPr>
          <a:xfrm>
            <a:off x="2967318" y="4749052"/>
            <a:ext cx="1604681" cy="58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4" name="ZoneTexte 3"/>
          <p:cNvSpPr txBox="1"/>
          <p:nvPr/>
        </p:nvSpPr>
        <p:spPr>
          <a:xfrm>
            <a:off x="2432573" y="4547955"/>
            <a:ext cx="2124187" cy="30777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fr-FR" sz="1400" smtClean="0">
                <a:solidFill>
                  <a:srgbClr val="000000"/>
                </a:solidFill>
                <a:cs typeface="+mn-cs"/>
              </a:rPr>
              <a:t>Primary CV prevention</a:t>
            </a:r>
            <a:endParaRPr lang="fr-FR" sz="1400">
              <a:solidFill>
                <a:srgbClr val="000000"/>
              </a:solidFill>
              <a:cs typeface="+mn-cs"/>
            </a:endParaRPr>
          </a:p>
        </p:txBody>
      </p:sp>
      <p:sp>
        <p:nvSpPr>
          <p:cNvPr id="12" name="ZoneTexte 11">
            <a:extLst>
              <a:ext uri="{FF2B5EF4-FFF2-40B4-BE49-F238E27FC236}">
                <a16:creationId xmlns:a16="http://schemas.microsoft.com/office/drawing/2014/main" xmlns="" id="{6303135A-8FAF-4FC6-A42F-B2310BF371A8}"/>
              </a:ext>
            </a:extLst>
          </p:cNvPr>
          <p:cNvSpPr txBox="1"/>
          <p:nvPr/>
        </p:nvSpPr>
        <p:spPr>
          <a:xfrm>
            <a:off x="779335" y="3270711"/>
            <a:ext cx="3901732" cy="1015663"/>
          </a:xfrm>
          <a:prstGeom prst="rect">
            <a:avLst/>
          </a:prstGeom>
          <a:solidFill>
            <a:srgbClr val="66FFFF"/>
          </a:solidFill>
          <a:ln>
            <a:solidFill>
              <a:schemeClr val="tx1"/>
            </a:solidFill>
          </a:ln>
        </p:spPr>
        <p:txBody>
          <a:bodyPr wrap="square" rtlCol="0">
            <a:spAutoFit/>
          </a:bodyPr>
          <a:lstStyle/>
          <a:p>
            <a:r>
              <a:rPr lang="fr-FR" sz="2000">
                <a:solidFill>
                  <a:srgbClr val="000000"/>
                </a:solidFill>
                <a:cs typeface="+mn-cs"/>
              </a:rPr>
              <a:t>The benefit on MACE is mainly demonstrated in the situations of secondary CV prevention</a:t>
            </a:r>
          </a:p>
        </p:txBody>
      </p:sp>
      <p:cxnSp>
        <p:nvCxnSpPr>
          <p:cNvPr id="14" name="Connecteur droit avec flèche 13"/>
          <p:cNvCxnSpPr/>
          <p:nvPr/>
        </p:nvCxnSpPr>
        <p:spPr>
          <a:xfrm>
            <a:off x="4762499" y="3778542"/>
            <a:ext cx="510541"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xmlns="" id="{C419F68B-B569-41DC-A861-BA871EE0ADCE}"/>
              </a:ext>
            </a:extLst>
          </p:cNvPr>
          <p:cNvSpPr txBox="1"/>
          <p:nvPr/>
        </p:nvSpPr>
        <p:spPr>
          <a:xfrm>
            <a:off x="1498226" y="1994002"/>
            <a:ext cx="1813560" cy="646331"/>
          </a:xfrm>
          <a:prstGeom prst="rect">
            <a:avLst/>
          </a:prstGeom>
          <a:solidFill>
            <a:schemeClr val="bg1"/>
          </a:solidFill>
          <a:ln>
            <a:noFill/>
          </a:ln>
        </p:spPr>
        <p:txBody>
          <a:bodyPr wrap="square" rtlCol="0">
            <a:spAutoFit/>
          </a:bodyPr>
          <a:lstStyle/>
          <a:p>
            <a:r>
              <a:rPr lang="fr-FR" sz="1200">
                <a:solidFill>
                  <a:srgbClr val="0000FF"/>
                </a:solidFill>
                <a:cs typeface="+mn-cs"/>
              </a:rPr>
              <a:t>CV </a:t>
            </a:r>
            <a:r>
              <a:rPr lang="fr-FR" sz="1200" smtClean="0">
                <a:solidFill>
                  <a:srgbClr val="0000FF"/>
                </a:solidFill>
                <a:cs typeface="+mn-cs"/>
              </a:rPr>
              <a:t>death, </a:t>
            </a:r>
            <a:endParaRPr lang="fr-FR" sz="1200">
              <a:solidFill>
                <a:srgbClr val="0000FF"/>
              </a:solidFill>
              <a:cs typeface="+mn-cs"/>
            </a:endParaRPr>
          </a:p>
          <a:p>
            <a:r>
              <a:rPr lang="fr-FR" sz="1200">
                <a:solidFill>
                  <a:srgbClr val="0000FF"/>
                </a:solidFill>
                <a:cs typeface="+mn-cs"/>
              </a:rPr>
              <a:t>Myocardial </a:t>
            </a:r>
            <a:r>
              <a:rPr lang="fr-FR" sz="1200" smtClean="0">
                <a:solidFill>
                  <a:srgbClr val="0000FF"/>
                </a:solidFill>
                <a:cs typeface="+mn-cs"/>
              </a:rPr>
              <a:t>infarction </a:t>
            </a:r>
            <a:endParaRPr lang="fr-FR" sz="1200">
              <a:solidFill>
                <a:srgbClr val="0000FF"/>
              </a:solidFill>
              <a:cs typeface="+mn-cs"/>
            </a:endParaRPr>
          </a:p>
          <a:p>
            <a:r>
              <a:rPr lang="fr-FR" sz="1200">
                <a:solidFill>
                  <a:srgbClr val="0000FF"/>
                </a:solidFill>
                <a:cs typeface="+mn-cs"/>
              </a:rPr>
              <a:t>Stroke</a:t>
            </a:r>
          </a:p>
        </p:txBody>
      </p:sp>
    </p:spTree>
    <p:extLst>
      <p:ext uri="{BB962C8B-B14F-4D97-AF65-F5344CB8AC3E}">
        <p14:creationId xmlns:p14="http://schemas.microsoft.com/office/powerpoint/2010/main" val="1692980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35" y="807943"/>
            <a:ext cx="7866529" cy="5899897"/>
          </a:xfrm>
          <a:prstGeom prst="rect">
            <a:avLst/>
          </a:prstGeom>
          <a:ln>
            <a:solidFill>
              <a:schemeClr val="accent1"/>
            </a:solidFill>
          </a:ln>
        </p:spPr>
      </p:pic>
      <p:sp>
        <p:nvSpPr>
          <p:cNvPr id="3" name="ZoneTexte 2">
            <a:extLst>
              <a:ext uri="{FF2B5EF4-FFF2-40B4-BE49-F238E27FC236}">
                <a16:creationId xmlns:a16="http://schemas.microsoft.com/office/drawing/2014/main" xmlns="" id="{A175C606-046B-41F6-B560-1F6DA94DDB42}"/>
              </a:ext>
            </a:extLst>
          </p:cNvPr>
          <p:cNvSpPr txBox="1"/>
          <p:nvPr/>
        </p:nvSpPr>
        <p:spPr>
          <a:xfrm>
            <a:off x="157832" y="150160"/>
            <a:ext cx="8828334" cy="461665"/>
          </a:xfrm>
          <a:prstGeom prst="rect">
            <a:avLst/>
          </a:prstGeom>
          <a:solidFill>
            <a:schemeClr val="bg1"/>
          </a:solidFill>
          <a:ln>
            <a:solidFill>
              <a:schemeClr val="accent1"/>
            </a:solidFill>
          </a:ln>
        </p:spPr>
        <p:txBody>
          <a:bodyPr wrap="square" rtlCol="0">
            <a:spAutoFit/>
          </a:bodyPr>
          <a:lstStyle/>
          <a:p>
            <a:pPr algn="ctr" fontAlgn="auto">
              <a:spcBef>
                <a:spcPts val="0"/>
              </a:spcBef>
              <a:spcAft>
                <a:spcPts val="0"/>
              </a:spcAft>
              <a:defRPr/>
            </a:pPr>
            <a:r>
              <a:rPr lang="fr-FR">
                <a:solidFill>
                  <a:srgbClr val="0000FF"/>
                </a:solidFill>
                <a:latin typeface="Arial"/>
              </a:rPr>
              <a:t>SGLT2-inhibitors: </a:t>
            </a:r>
            <a:r>
              <a:rPr lang="fr-FR">
                <a:solidFill>
                  <a:srgbClr val="000000"/>
                </a:solidFill>
                <a:latin typeface="Arial"/>
              </a:rPr>
              <a:t>± similar results in the 3 outcome studies</a:t>
            </a:r>
            <a:endParaRPr lang="fr-FR" sz="1600" b="0">
              <a:solidFill>
                <a:srgbClr val="000000"/>
              </a:solidFill>
              <a:effectLst>
                <a:outerShdw blurRad="38100" dist="38100" dir="2700000" algn="tl">
                  <a:srgbClr val="000000">
                    <a:alpha val="43137"/>
                  </a:srgbClr>
                </a:outerShdw>
              </a:effectLst>
              <a:latin typeface="Arial"/>
            </a:endParaRPr>
          </a:p>
        </p:txBody>
      </p:sp>
      <p:sp>
        <p:nvSpPr>
          <p:cNvPr id="5" name="Rectangle 4">
            <a:extLst>
              <a:ext uri="{FF2B5EF4-FFF2-40B4-BE49-F238E27FC236}">
                <a16:creationId xmlns:a16="http://schemas.microsoft.com/office/drawing/2014/main" xmlns="" id="{C7533825-7B0B-4C2F-899C-518E8F943E3A}"/>
              </a:ext>
            </a:extLst>
          </p:cNvPr>
          <p:cNvSpPr/>
          <p:nvPr/>
        </p:nvSpPr>
        <p:spPr>
          <a:xfrm>
            <a:off x="2967318" y="5602940"/>
            <a:ext cx="3030070" cy="259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7" name="Rectangle 6">
            <a:extLst>
              <a:ext uri="{FF2B5EF4-FFF2-40B4-BE49-F238E27FC236}">
                <a16:creationId xmlns:a16="http://schemas.microsoft.com/office/drawing/2014/main" xmlns="" id="{AA6E9860-78BE-4D19-97C9-8FD98133AE54}"/>
              </a:ext>
            </a:extLst>
          </p:cNvPr>
          <p:cNvSpPr/>
          <p:nvPr/>
        </p:nvSpPr>
        <p:spPr>
          <a:xfrm>
            <a:off x="690282" y="2882153"/>
            <a:ext cx="3195918" cy="322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8" name="Rectangle 7">
            <a:extLst>
              <a:ext uri="{FF2B5EF4-FFF2-40B4-BE49-F238E27FC236}">
                <a16:creationId xmlns:a16="http://schemas.microsoft.com/office/drawing/2014/main" xmlns="" id="{BA3B961D-73A5-47AD-B3D7-78F2E6D35EE8}"/>
              </a:ext>
            </a:extLst>
          </p:cNvPr>
          <p:cNvSpPr/>
          <p:nvPr/>
        </p:nvSpPr>
        <p:spPr>
          <a:xfrm>
            <a:off x="690282" y="4426323"/>
            <a:ext cx="1788459" cy="322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6" name="Rectangle 5"/>
          <p:cNvSpPr/>
          <p:nvPr/>
        </p:nvSpPr>
        <p:spPr>
          <a:xfrm>
            <a:off x="2819400" y="2103120"/>
            <a:ext cx="2194560" cy="641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9" name="ZoneTexte 8"/>
          <p:cNvSpPr txBox="1"/>
          <p:nvPr/>
        </p:nvSpPr>
        <p:spPr>
          <a:xfrm>
            <a:off x="3448946" y="2574376"/>
            <a:ext cx="2627107" cy="30777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fr-FR" sz="1400" smtClean="0">
                <a:solidFill>
                  <a:srgbClr val="000000"/>
                </a:solidFill>
                <a:cs typeface="+mn-cs"/>
              </a:rPr>
              <a:t>Secondary CV prevention</a:t>
            </a:r>
            <a:endParaRPr lang="fr-FR" sz="1400">
              <a:solidFill>
                <a:srgbClr val="000000"/>
              </a:solidFill>
              <a:cs typeface="+mn-cs"/>
            </a:endParaRPr>
          </a:p>
        </p:txBody>
      </p:sp>
      <p:sp>
        <p:nvSpPr>
          <p:cNvPr id="11" name="Rectangle 10"/>
          <p:cNvSpPr/>
          <p:nvPr/>
        </p:nvSpPr>
        <p:spPr>
          <a:xfrm>
            <a:off x="2967318" y="4749052"/>
            <a:ext cx="1604681" cy="58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4" name="ZoneTexte 3"/>
          <p:cNvSpPr txBox="1"/>
          <p:nvPr/>
        </p:nvSpPr>
        <p:spPr>
          <a:xfrm>
            <a:off x="2432573" y="4547955"/>
            <a:ext cx="2124187" cy="30777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fr-FR" sz="1400" smtClean="0">
                <a:solidFill>
                  <a:srgbClr val="000000"/>
                </a:solidFill>
                <a:cs typeface="+mn-cs"/>
              </a:rPr>
              <a:t>Primary CV prevention</a:t>
            </a:r>
            <a:endParaRPr lang="fr-FR" sz="1400">
              <a:solidFill>
                <a:srgbClr val="000000"/>
              </a:solidFill>
              <a:cs typeface="+mn-cs"/>
            </a:endParaRPr>
          </a:p>
        </p:txBody>
      </p:sp>
      <p:sp>
        <p:nvSpPr>
          <p:cNvPr id="15" name="ZoneTexte 14">
            <a:extLst>
              <a:ext uri="{FF2B5EF4-FFF2-40B4-BE49-F238E27FC236}">
                <a16:creationId xmlns:a16="http://schemas.microsoft.com/office/drawing/2014/main" xmlns="" id="{C419F68B-B569-41DC-A861-BA871EE0ADCE}"/>
              </a:ext>
            </a:extLst>
          </p:cNvPr>
          <p:cNvSpPr txBox="1"/>
          <p:nvPr/>
        </p:nvSpPr>
        <p:spPr>
          <a:xfrm>
            <a:off x="1498226" y="1994002"/>
            <a:ext cx="1813560" cy="646331"/>
          </a:xfrm>
          <a:prstGeom prst="rect">
            <a:avLst/>
          </a:prstGeom>
          <a:solidFill>
            <a:schemeClr val="bg1"/>
          </a:solidFill>
          <a:ln>
            <a:noFill/>
          </a:ln>
        </p:spPr>
        <p:txBody>
          <a:bodyPr wrap="square" rtlCol="0">
            <a:spAutoFit/>
          </a:bodyPr>
          <a:lstStyle/>
          <a:p>
            <a:r>
              <a:rPr lang="fr-FR" sz="1200">
                <a:solidFill>
                  <a:srgbClr val="0000FF"/>
                </a:solidFill>
                <a:cs typeface="+mn-cs"/>
              </a:rPr>
              <a:t>CV </a:t>
            </a:r>
            <a:r>
              <a:rPr lang="fr-FR" sz="1200" smtClean="0">
                <a:solidFill>
                  <a:srgbClr val="0000FF"/>
                </a:solidFill>
                <a:cs typeface="+mn-cs"/>
              </a:rPr>
              <a:t>death, </a:t>
            </a:r>
            <a:endParaRPr lang="fr-FR" sz="1200">
              <a:solidFill>
                <a:srgbClr val="0000FF"/>
              </a:solidFill>
              <a:cs typeface="+mn-cs"/>
            </a:endParaRPr>
          </a:p>
          <a:p>
            <a:r>
              <a:rPr lang="fr-FR" sz="1200">
                <a:solidFill>
                  <a:srgbClr val="0000FF"/>
                </a:solidFill>
                <a:cs typeface="+mn-cs"/>
              </a:rPr>
              <a:t>Myocardial </a:t>
            </a:r>
            <a:r>
              <a:rPr lang="fr-FR" sz="1200" smtClean="0">
                <a:solidFill>
                  <a:srgbClr val="0000FF"/>
                </a:solidFill>
                <a:cs typeface="+mn-cs"/>
              </a:rPr>
              <a:t>infarction </a:t>
            </a:r>
            <a:endParaRPr lang="fr-FR" sz="1200">
              <a:solidFill>
                <a:srgbClr val="0000FF"/>
              </a:solidFill>
              <a:cs typeface="+mn-cs"/>
            </a:endParaRPr>
          </a:p>
          <a:p>
            <a:r>
              <a:rPr lang="fr-FR" sz="1200">
                <a:solidFill>
                  <a:srgbClr val="0000FF"/>
                </a:solidFill>
                <a:cs typeface="+mn-cs"/>
              </a:rPr>
              <a:t>Stroke</a:t>
            </a:r>
          </a:p>
        </p:txBody>
      </p:sp>
      <p:sp>
        <p:nvSpPr>
          <p:cNvPr id="16" name="Rectangle 15"/>
          <p:cNvSpPr/>
          <p:nvPr/>
        </p:nvSpPr>
        <p:spPr>
          <a:xfrm>
            <a:off x="2967318" y="5345556"/>
            <a:ext cx="1604681" cy="8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a:solidFill>
                <a:srgbClr val="FFFFFF"/>
              </a:solidFill>
            </a:endParaRPr>
          </a:p>
        </p:txBody>
      </p:sp>
      <p:sp>
        <p:nvSpPr>
          <p:cNvPr id="17" name="ZoneTexte 16">
            <a:extLst>
              <a:ext uri="{FF2B5EF4-FFF2-40B4-BE49-F238E27FC236}">
                <a16:creationId xmlns:a16="http://schemas.microsoft.com/office/drawing/2014/main" xmlns="" id="{6303135A-8FAF-4FC6-A42F-B2310BF371A8}"/>
              </a:ext>
            </a:extLst>
          </p:cNvPr>
          <p:cNvSpPr txBox="1"/>
          <p:nvPr/>
        </p:nvSpPr>
        <p:spPr>
          <a:xfrm>
            <a:off x="779334" y="5373216"/>
            <a:ext cx="4611421" cy="707886"/>
          </a:xfrm>
          <a:prstGeom prst="rect">
            <a:avLst/>
          </a:prstGeom>
          <a:solidFill>
            <a:srgbClr val="66FFFF"/>
          </a:solidFill>
          <a:ln>
            <a:solidFill>
              <a:schemeClr val="tx1"/>
            </a:solidFill>
          </a:ln>
        </p:spPr>
        <p:txBody>
          <a:bodyPr wrap="square" rtlCol="0">
            <a:spAutoFit/>
          </a:bodyPr>
          <a:lstStyle/>
          <a:p>
            <a:r>
              <a:rPr lang="fr-FR" sz="2000" smtClean="0">
                <a:solidFill>
                  <a:srgbClr val="000000"/>
                </a:solidFill>
                <a:cs typeface="+mn-cs"/>
              </a:rPr>
              <a:t>No clear </a:t>
            </a:r>
            <a:r>
              <a:rPr lang="fr-FR" sz="2000">
                <a:solidFill>
                  <a:srgbClr val="000000"/>
                </a:solidFill>
                <a:cs typeface="+mn-cs"/>
              </a:rPr>
              <a:t>benefit on MACE </a:t>
            </a:r>
            <a:r>
              <a:rPr lang="fr-FR" sz="2000" smtClean="0">
                <a:solidFill>
                  <a:srgbClr val="000000"/>
                </a:solidFill>
                <a:cs typeface="+mn-cs"/>
              </a:rPr>
              <a:t>in </a:t>
            </a:r>
            <a:r>
              <a:rPr lang="fr-FR" sz="2000">
                <a:solidFill>
                  <a:srgbClr val="000000"/>
                </a:solidFill>
                <a:cs typeface="+mn-cs"/>
              </a:rPr>
              <a:t>the situations of </a:t>
            </a:r>
            <a:r>
              <a:rPr lang="fr-FR" sz="2000" smtClean="0">
                <a:solidFill>
                  <a:srgbClr val="000000"/>
                </a:solidFill>
                <a:cs typeface="+mn-cs"/>
              </a:rPr>
              <a:t>primary </a:t>
            </a:r>
            <a:r>
              <a:rPr lang="fr-FR" sz="2000">
                <a:solidFill>
                  <a:srgbClr val="000000"/>
                </a:solidFill>
                <a:cs typeface="+mn-cs"/>
              </a:rPr>
              <a:t>CV prevention</a:t>
            </a:r>
          </a:p>
        </p:txBody>
      </p:sp>
      <p:cxnSp>
        <p:nvCxnSpPr>
          <p:cNvPr id="22" name="Connecteur droit avec flèche 21"/>
          <p:cNvCxnSpPr/>
          <p:nvPr/>
        </p:nvCxnSpPr>
        <p:spPr>
          <a:xfrm flipV="1">
            <a:off x="5390755" y="5157192"/>
            <a:ext cx="261365"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9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37C60B94-B2B3-4165-B9E1-2FC7A7A05CB5}"/>
              </a:ext>
            </a:extLst>
          </p:cNvPr>
          <p:cNvSpPr txBox="1"/>
          <p:nvPr/>
        </p:nvSpPr>
        <p:spPr>
          <a:xfrm>
            <a:off x="1290919" y="214654"/>
            <a:ext cx="7445188" cy="1305165"/>
          </a:xfrm>
          <a:prstGeom prst="rect">
            <a:avLst/>
          </a:prstGeom>
          <a:noFill/>
        </p:spPr>
        <p:txBody>
          <a:bodyPr wrap="square" rtlCol="0">
            <a:spAutoFit/>
          </a:bodyPr>
          <a:lstStyle/>
          <a:p>
            <a:pPr algn="ctr">
              <a:lnSpc>
                <a:spcPct val="150000"/>
              </a:lnSpc>
            </a:pPr>
            <a:r>
              <a:rPr lang="en-US" sz="2800">
                <a:solidFill>
                  <a:srgbClr val="000000"/>
                </a:solidFill>
                <a:latin typeface="Arial"/>
                <a:cs typeface="+mn-cs"/>
              </a:rPr>
              <a:t>The DECLARE Outcome Study</a:t>
            </a:r>
            <a:endParaRPr lang="fr-FR" sz="2800">
              <a:solidFill>
                <a:srgbClr val="000000"/>
              </a:solidFill>
              <a:latin typeface="Arial"/>
              <a:cs typeface="+mn-cs"/>
            </a:endParaRPr>
          </a:p>
          <a:p>
            <a:pPr>
              <a:lnSpc>
                <a:spcPct val="150000"/>
              </a:lnSpc>
            </a:pPr>
            <a:endParaRPr lang="fr-FR" sz="2800">
              <a:solidFill>
                <a:srgbClr val="000000"/>
              </a:solidFill>
              <a:cs typeface="+mn-cs"/>
            </a:endParaRPr>
          </a:p>
        </p:txBody>
      </p:sp>
      <p:pic>
        <p:nvPicPr>
          <p:cNvPr id="8" name="Image 7">
            <a:extLst>
              <a:ext uri="{FF2B5EF4-FFF2-40B4-BE49-F238E27FC236}">
                <a16:creationId xmlns:a16="http://schemas.microsoft.com/office/drawing/2014/main" xmlns="" id="{ED152815-8C12-40FE-B57A-4C08D2B78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232583"/>
            <a:ext cx="1244075" cy="743813"/>
          </a:xfrm>
          <a:prstGeom prst="rect">
            <a:avLst/>
          </a:prstGeom>
          <a:ln>
            <a:solidFill>
              <a:schemeClr val="accent1"/>
            </a:solidFill>
          </a:ln>
        </p:spPr>
      </p:pic>
      <p:sp>
        <p:nvSpPr>
          <p:cNvPr id="9" name="Line 3">
            <a:extLst>
              <a:ext uri="{FF2B5EF4-FFF2-40B4-BE49-F238E27FC236}">
                <a16:creationId xmlns:a16="http://schemas.microsoft.com/office/drawing/2014/main" xmlns="" id="{3DA6A642-5EE9-4FFF-85B4-1FDCC4BE3D5B}"/>
              </a:ext>
            </a:extLst>
          </p:cNvPr>
          <p:cNvSpPr>
            <a:spLocks noChangeShapeType="1"/>
          </p:cNvSpPr>
          <p:nvPr/>
        </p:nvSpPr>
        <p:spPr bwMode="auto">
          <a:xfrm>
            <a:off x="259599" y="1142964"/>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cs typeface="+mn-cs"/>
            </a:endParaRPr>
          </a:p>
        </p:txBody>
      </p:sp>
      <p:sp>
        <p:nvSpPr>
          <p:cNvPr id="5" name="ZoneTexte 4">
            <a:extLst>
              <a:ext uri="{FF2B5EF4-FFF2-40B4-BE49-F238E27FC236}">
                <a16:creationId xmlns:a16="http://schemas.microsoft.com/office/drawing/2014/main" xmlns="" id="{4E474BFC-6819-41B6-B3C4-B70F8836B4FB}"/>
              </a:ext>
            </a:extLst>
          </p:cNvPr>
          <p:cNvSpPr txBox="1"/>
          <p:nvPr/>
        </p:nvSpPr>
        <p:spPr>
          <a:xfrm>
            <a:off x="6312156" y="6395328"/>
            <a:ext cx="2443773" cy="307777"/>
          </a:xfrm>
          <a:prstGeom prst="rect">
            <a:avLst/>
          </a:prstGeom>
          <a:noFill/>
        </p:spPr>
        <p:txBody>
          <a:bodyPr wrap="square" rtlCol="0">
            <a:spAutoFit/>
          </a:bodyPr>
          <a:lstStyle/>
          <a:p>
            <a:pPr algn="r"/>
            <a:r>
              <a:rPr lang="fr-FR" sz="1400">
                <a:solidFill>
                  <a:srgbClr val="000000"/>
                </a:solidFill>
                <a:cs typeface="+mn-cs"/>
              </a:rPr>
              <a:t>NEJM, November 10, 2018</a:t>
            </a:r>
          </a:p>
        </p:txBody>
      </p:sp>
      <p:pic>
        <p:nvPicPr>
          <p:cNvPr id="3" name="Image 2">
            <a:extLst>
              <a:ext uri="{FF2B5EF4-FFF2-40B4-BE49-F238E27FC236}">
                <a16:creationId xmlns:a16="http://schemas.microsoft.com/office/drawing/2014/main" xmlns="" id="{04CBD132-C7DB-4237-B02C-DFC1ADE2A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54" y="2083799"/>
            <a:ext cx="5789755" cy="4203640"/>
          </a:xfrm>
          <a:prstGeom prst="rect">
            <a:avLst/>
          </a:prstGeom>
          <a:ln>
            <a:solidFill>
              <a:schemeClr val="tx1"/>
            </a:solidFill>
          </a:ln>
        </p:spPr>
      </p:pic>
      <p:sp>
        <p:nvSpPr>
          <p:cNvPr id="7" name="ZoneTexte 6">
            <a:extLst>
              <a:ext uri="{FF2B5EF4-FFF2-40B4-BE49-F238E27FC236}">
                <a16:creationId xmlns:a16="http://schemas.microsoft.com/office/drawing/2014/main" xmlns="" id="{C419F68B-B569-41DC-A861-BA871EE0ADCE}"/>
              </a:ext>
            </a:extLst>
          </p:cNvPr>
          <p:cNvSpPr txBox="1"/>
          <p:nvPr/>
        </p:nvSpPr>
        <p:spPr>
          <a:xfrm>
            <a:off x="1913963" y="2950832"/>
            <a:ext cx="1604682" cy="507831"/>
          </a:xfrm>
          <a:prstGeom prst="rect">
            <a:avLst/>
          </a:prstGeom>
          <a:noFill/>
        </p:spPr>
        <p:txBody>
          <a:bodyPr wrap="square" rtlCol="0">
            <a:spAutoFit/>
          </a:bodyPr>
          <a:lstStyle/>
          <a:p>
            <a:r>
              <a:rPr lang="fr-FR" sz="900">
                <a:solidFill>
                  <a:srgbClr val="000000"/>
                </a:solidFill>
                <a:cs typeface="+mn-cs"/>
              </a:rPr>
              <a:t>40% decrease in GFR</a:t>
            </a:r>
          </a:p>
          <a:p>
            <a:r>
              <a:rPr lang="fr-FR" sz="900">
                <a:solidFill>
                  <a:srgbClr val="000000"/>
                </a:solidFill>
                <a:cs typeface="+mn-cs"/>
              </a:rPr>
              <a:t>End Stage Renal disease</a:t>
            </a:r>
          </a:p>
          <a:p>
            <a:r>
              <a:rPr lang="fr-FR" sz="900">
                <a:solidFill>
                  <a:srgbClr val="000000"/>
                </a:solidFill>
                <a:cs typeface="+mn-cs"/>
              </a:rPr>
              <a:t>Renal or CV Death</a:t>
            </a:r>
          </a:p>
        </p:txBody>
      </p:sp>
      <p:sp>
        <p:nvSpPr>
          <p:cNvPr id="11" name="ZoneTexte 10">
            <a:extLst>
              <a:ext uri="{FF2B5EF4-FFF2-40B4-BE49-F238E27FC236}">
                <a16:creationId xmlns:a16="http://schemas.microsoft.com/office/drawing/2014/main" xmlns="" id="{8E069468-A623-4B4C-B4DE-868AA05524FA}"/>
              </a:ext>
            </a:extLst>
          </p:cNvPr>
          <p:cNvSpPr txBox="1"/>
          <p:nvPr/>
        </p:nvSpPr>
        <p:spPr>
          <a:xfrm>
            <a:off x="2195021" y="3458663"/>
            <a:ext cx="815788" cy="456535"/>
          </a:xfrm>
          <a:prstGeom prst="rect">
            <a:avLst/>
          </a:prstGeom>
          <a:noFill/>
        </p:spPr>
        <p:txBody>
          <a:bodyPr wrap="square" rtlCol="0">
            <a:spAutoFit/>
          </a:bodyPr>
          <a:lstStyle/>
          <a:p>
            <a:pPr>
              <a:lnSpc>
                <a:spcPct val="150000"/>
              </a:lnSpc>
            </a:pPr>
            <a:r>
              <a:rPr lang="fr-FR" sz="1800">
                <a:solidFill>
                  <a:srgbClr val="FF0000"/>
                </a:solidFill>
                <a:cs typeface="+mn-cs"/>
              </a:rPr>
              <a:t>-24%</a:t>
            </a:r>
          </a:p>
        </p:txBody>
      </p:sp>
      <p:sp>
        <p:nvSpPr>
          <p:cNvPr id="14" name="ZoneTexte 13">
            <a:extLst>
              <a:ext uri="{FF2B5EF4-FFF2-40B4-BE49-F238E27FC236}">
                <a16:creationId xmlns:a16="http://schemas.microsoft.com/office/drawing/2014/main" xmlns="" id="{C239808C-7A23-4129-94B5-24AD039E14A0}"/>
              </a:ext>
            </a:extLst>
          </p:cNvPr>
          <p:cNvSpPr txBox="1"/>
          <p:nvPr/>
        </p:nvSpPr>
        <p:spPr>
          <a:xfrm>
            <a:off x="5887604" y="3143787"/>
            <a:ext cx="3063240" cy="2308324"/>
          </a:xfrm>
          <a:prstGeom prst="rect">
            <a:avLst/>
          </a:prstGeom>
          <a:solidFill>
            <a:schemeClr val="accent6">
              <a:lumMod val="20000"/>
              <a:lumOff val="80000"/>
            </a:schemeClr>
          </a:solidFill>
          <a:ln>
            <a:solidFill>
              <a:schemeClr val="tx1"/>
            </a:solidFill>
          </a:ln>
        </p:spPr>
        <p:txBody>
          <a:bodyPr wrap="square" rtlCol="0">
            <a:spAutoFit/>
          </a:bodyPr>
          <a:lstStyle/>
          <a:p>
            <a:pPr fontAlgn="auto">
              <a:spcBef>
                <a:spcPts val="0"/>
              </a:spcBef>
              <a:spcAft>
                <a:spcPts val="0"/>
              </a:spcAft>
              <a:defRPr/>
            </a:pPr>
            <a:r>
              <a:rPr lang="en-US" b="0">
                <a:solidFill>
                  <a:srgbClr val="000000"/>
                </a:solidFill>
                <a:latin typeface="Arial"/>
              </a:rPr>
              <a:t>Patients on dapagliflozin demonstrated </a:t>
            </a:r>
            <a:r>
              <a:rPr lang="en-US" b="0">
                <a:solidFill>
                  <a:srgbClr val="0000FF"/>
                </a:solidFill>
                <a:effectLst>
                  <a:outerShdw blurRad="38100" dist="38100" dir="2700000" algn="tl">
                    <a:srgbClr val="000000">
                      <a:alpha val="43137"/>
                    </a:srgbClr>
                  </a:outerShdw>
                </a:effectLst>
                <a:latin typeface="Arial"/>
              </a:rPr>
              <a:t>a reduced risk in the </a:t>
            </a:r>
            <a:r>
              <a:rPr lang="en-US">
                <a:solidFill>
                  <a:srgbClr val="0000FF"/>
                </a:solidFill>
                <a:effectLst>
                  <a:outerShdw blurRad="38100" dist="38100" dir="2700000" algn="tl">
                    <a:srgbClr val="000000">
                      <a:alpha val="43137"/>
                    </a:srgbClr>
                  </a:outerShdw>
                </a:effectLst>
                <a:latin typeface="Arial"/>
              </a:rPr>
              <a:t>composite of hard renal end-points</a:t>
            </a:r>
          </a:p>
        </p:txBody>
      </p:sp>
      <p:sp>
        <p:nvSpPr>
          <p:cNvPr id="12" name="ZoneTexte 11"/>
          <p:cNvSpPr txBox="1"/>
          <p:nvPr/>
        </p:nvSpPr>
        <p:spPr>
          <a:xfrm>
            <a:off x="6058809" y="1066642"/>
            <a:ext cx="2780392" cy="461665"/>
          </a:xfrm>
          <a:prstGeom prst="rect">
            <a:avLst/>
          </a:prstGeom>
          <a:solidFill>
            <a:schemeClr val="bg1"/>
          </a:solidFill>
        </p:spPr>
        <p:txBody>
          <a:bodyPr wrap="square" rtlCol="0">
            <a:spAutoFit/>
          </a:bodyPr>
          <a:lstStyle/>
          <a:p>
            <a:pPr algn="ctr"/>
            <a:r>
              <a:rPr lang="fr-FR" smtClean="0">
                <a:solidFill>
                  <a:srgbClr val="000000"/>
                </a:solidFill>
                <a:cs typeface="+mn-cs"/>
              </a:rPr>
              <a:t>Renal outcomes</a:t>
            </a:r>
            <a:endParaRPr lang="fr-FR">
              <a:solidFill>
                <a:srgbClr val="000000"/>
              </a:solidFill>
              <a:cs typeface="+mn-cs"/>
            </a:endParaRPr>
          </a:p>
        </p:txBody>
      </p:sp>
      <p:sp>
        <p:nvSpPr>
          <p:cNvPr id="13" name="ZoneTexte 12">
            <a:extLst>
              <a:ext uri="{FF2B5EF4-FFF2-40B4-BE49-F238E27FC236}">
                <a16:creationId xmlns:a16="http://schemas.microsoft.com/office/drawing/2014/main" xmlns="" id="{C419F68B-B569-41DC-A861-BA871EE0ADCE}"/>
              </a:ext>
            </a:extLst>
          </p:cNvPr>
          <p:cNvSpPr txBox="1"/>
          <p:nvPr/>
        </p:nvSpPr>
        <p:spPr>
          <a:xfrm>
            <a:off x="6058809" y="1572996"/>
            <a:ext cx="2795631" cy="738664"/>
          </a:xfrm>
          <a:prstGeom prst="rect">
            <a:avLst/>
          </a:prstGeom>
          <a:solidFill>
            <a:schemeClr val="bg1"/>
          </a:solidFill>
          <a:ln>
            <a:solidFill>
              <a:schemeClr val="accent1"/>
            </a:solidFill>
          </a:ln>
        </p:spPr>
        <p:txBody>
          <a:bodyPr wrap="square" rtlCol="0">
            <a:spAutoFit/>
          </a:bodyPr>
          <a:lstStyle/>
          <a:p>
            <a:pPr marL="285750" indent="-285750">
              <a:buFont typeface="Wingdings" panose="05000000000000000000" pitchFamily="2" charset="2"/>
              <a:buChar char="§"/>
            </a:pPr>
            <a:r>
              <a:rPr lang="fr-FR" sz="1400">
                <a:solidFill>
                  <a:srgbClr val="000000"/>
                </a:solidFill>
                <a:cs typeface="+mn-cs"/>
              </a:rPr>
              <a:t>40% decrease in </a:t>
            </a:r>
            <a:r>
              <a:rPr lang="fr-FR" sz="1400" smtClean="0">
                <a:solidFill>
                  <a:srgbClr val="000000"/>
                </a:solidFill>
                <a:cs typeface="+mn-cs"/>
              </a:rPr>
              <a:t>GFR</a:t>
            </a:r>
          </a:p>
          <a:p>
            <a:pPr marL="285750" indent="-285750">
              <a:buFont typeface="Wingdings" panose="05000000000000000000" pitchFamily="2" charset="2"/>
              <a:buChar char="§"/>
            </a:pPr>
            <a:r>
              <a:rPr lang="fr-FR" sz="1400" smtClean="0">
                <a:solidFill>
                  <a:srgbClr val="000000"/>
                </a:solidFill>
                <a:cs typeface="+mn-cs"/>
              </a:rPr>
              <a:t>End </a:t>
            </a:r>
            <a:r>
              <a:rPr lang="fr-FR" sz="1400">
                <a:solidFill>
                  <a:srgbClr val="000000"/>
                </a:solidFill>
                <a:cs typeface="+mn-cs"/>
              </a:rPr>
              <a:t>Stage Renal </a:t>
            </a:r>
            <a:r>
              <a:rPr lang="fr-FR" sz="1400" smtClean="0">
                <a:solidFill>
                  <a:srgbClr val="000000"/>
                </a:solidFill>
                <a:cs typeface="+mn-cs"/>
              </a:rPr>
              <a:t>disease</a:t>
            </a:r>
          </a:p>
          <a:p>
            <a:pPr marL="285750" indent="-285750">
              <a:buFont typeface="Wingdings" panose="05000000000000000000" pitchFamily="2" charset="2"/>
              <a:buChar char="§"/>
            </a:pPr>
            <a:r>
              <a:rPr lang="fr-FR" sz="1400" smtClean="0">
                <a:solidFill>
                  <a:srgbClr val="000000"/>
                </a:solidFill>
                <a:cs typeface="+mn-cs"/>
              </a:rPr>
              <a:t>Renal </a:t>
            </a:r>
            <a:r>
              <a:rPr lang="fr-FR" sz="1400">
                <a:solidFill>
                  <a:srgbClr val="000000"/>
                </a:solidFill>
                <a:cs typeface="+mn-cs"/>
              </a:rPr>
              <a:t>or CV Death</a:t>
            </a:r>
          </a:p>
        </p:txBody>
      </p:sp>
    </p:spTree>
    <p:extLst>
      <p:ext uri="{BB962C8B-B14F-4D97-AF65-F5344CB8AC3E}">
        <p14:creationId xmlns:p14="http://schemas.microsoft.com/office/powerpoint/2010/main" val="1341518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a:extLst>
              <a:ext uri="{FF2B5EF4-FFF2-40B4-BE49-F238E27FC236}">
                <a16:creationId xmlns="" xmlns:a16="http://schemas.microsoft.com/office/drawing/2014/main" id="{3DA6A642-5EE9-4FFF-85B4-1FDCC4BE3D5B}"/>
              </a:ext>
            </a:extLst>
          </p:cNvPr>
          <p:cNvSpPr>
            <a:spLocks noChangeShapeType="1"/>
          </p:cNvSpPr>
          <p:nvPr/>
        </p:nvSpPr>
        <p:spPr bwMode="auto">
          <a:xfrm>
            <a:off x="259599" y="1340768"/>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endParaRPr>
          </a:p>
        </p:txBody>
      </p:sp>
      <p:sp>
        <p:nvSpPr>
          <p:cNvPr id="5" name="ZoneTexte 4">
            <a:extLst>
              <a:ext uri="{FF2B5EF4-FFF2-40B4-BE49-F238E27FC236}">
                <a16:creationId xmlns="" xmlns:a16="http://schemas.microsoft.com/office/drawing/2014/main" id="{4E474BFC-6819-41B6-B3C4-B70F8836B4FB}"/>
              </a:ext>
            </a:extLst>
          </p:cNvPr>
          <p:cNvSpPr txBox="1"/>
          <p:nvPr/>
        </p:nvSpPr>
        <p:spPr>
          <a:xfrm>
            <a:off x="6592723" y="6505599"/>
            <a:ext cx="2443773" cy="307777"/>
          </a:xfrm>
          <a:prstGeom prst="rect">
            <a:avLst/>
          </a:prstGeom>
          <a:noFill/>
        </p:spPr>
        <p:txBody>
          <a:bodyPr wrap="square" rtlCol="0">
            <a:spAutoFit/>
          </a:bodyPr>
          <a:lstStyle/>
          <a:p>
            <a:pPr algn="r"/>
            <a:r>
              <a:rPr lang="fr-FR" sz="1400" smtClean="0">
                <a:solidFill>
                  <a:srgbClr val="000000"/>
                </a:solidFill>
              </a:rPr>
              <a:t>Lancet, </a:t>
            </a:r>
            <a:r>
              <a:rPr lang="fr-FR" sz="1400">
                <a:solidFill>
                  <a:srgbClr val="000000"/>
                </a:solidFill>
              </a:rPr>
              <a:t>November </a:t>
            </a:r>
            <a:r>
              <a:rPr lang="fr-FR" sz="1400" smtClean="0">
                <a:solidFill>
                  <a:srgbClr val="000000"/>
                </a:solidFill>
              </a:rPr>
              <a:t>2018</a:t>
            </a:r>
            <a:endParaRPr lang="fr-FR" sz="1400">
              <a:solidFill>
                <a:srgbClr val="000000"/>
              </a:solidFill>
            </a:endParaRPr>
          </a:p>
        </p:txBody>
      </p:sp>
      <p:sp>
        <p:nvSpPr>
          <p:cNvPr id="14" name="ZoneTexte 13">
            <a:extLst>
              <a:ext uri="{FF2B5EF4-FFF2-40B4-BE49-F238E27FC236}">
                <a16:creationId xmlns="" xmlns:a16="http://schemas.microsoft.com/office/drawing/2014/main" id="{C239808C-7A23-4129-94B5-24AD039E14A0}"/>
              </a:ext>
            </a:extLst>
          </p:cNvPr>
          <p:cNvSpPr txBox="1"/>
          <p:nvPr/>
        </p:nvSpPr>
        <p:spPr>
          <a:xfrm>
            <a:off x="971600" y="5013176"/>
            <a:ext cx="7502390" cy="1384995"/>
          </a:xfrm>
          <a:prstGeom prst="rect">
            <a:avLst/>
          </a:prstGeom>
          <a:solidFill>
            <a:schemeClr val="accent6">
              <a:lumMod val="20000"/>
              <a:lumOff val="80000"/>
            </a:schemeClr>
          </a:solidFill>
          <a:ln>
            <a:solidFill>
              <a:schemeClr val="tx1"/>
            </a:solidFill>
          </a:ln>
        </p:spPr>
        <p:txBody>
          <a:bodyPr wrap="square" rtlCol="0">
            <a:spAutoFit/>
          </a:bodyPr>
          <a:lstStyle/>
          <a:p>
            <a:pPr>
              <a:defRPr/>
            </a:pPr>
            <a:r>
              <a:rPr lang="fr-FR">
                <a:solidFill>
                  <a:srgbClr val="000000"/>
                </a:solidFill>
              </a:rPr>
              <a:t>Similar </a:t>
            </a:r>
            <a:r>
              <a:rPr lang="fr-FR" i="1">
                <a:solidFill>
                  <a:srgbClr val="0000FF"/>
                </a:solidFill>
                <a:effectLst>
                  <a:outerShdw blurRad="38100" dist="38100" dir="2700000" algn="tl">
                    <a:srgbClr val="000000">
                      <a:alpha val="43137"/>
                    </a:srgbClr>
                  </a:outerShdw>
                </a:effectLst>
              </a:rPr>
              <a:t>impressive</a:t>
            </a:r>
            <a:r>
              <a:rPr lang="fr-FR">
                <a:solidFill>
                  <a:srgbClr val="000000"/>
                </a:solidFill>
              </a:rPr>
              <a:t> </a:t>
            </a:r>
            <a:r>
              <a:rPr lang="fr-FR" i="1">
                <a:solidFill>
                  <a:srgbClr val="0000FF"/>
                </a:solidFill>
                <a:effectLst>
                  <a:outerShdw blurRad="38100" dist="38100" dir="2700000" algn="tl">
                    <a:srgbClr val="000000">
                      <a:alpha val="43137"/>
                    </a:srgbClr>
                  </a:outerShdw>
                </a:effectLst>
              </a:rPr>
              <a:t>benefit </a:t>
            </a:r>
            <a:r>
              <a:rPr lang="fr-FR" i="1" smtClean="0">
                <a:solidFill>
                  <a:srgbClr val="0000FF"/>
                </a:solidFill>
                <a:effectLst>
                  <a:outerShdw blurRad="38100" dist="38100" dir="2700000" algn="tl">
                    <a:srgbClr val="000000">
                      <a:alpha val="43137"/>
                    </a:srgbClr>
                  </a:outerShdw>
                </a:effectLst>
              </a:rPr>
              <a:t>on </a:t>
            </a:r>
            <a:r>
              <a:rPr lang="fr-FR" i="1">
                <a:solidFill>
                  <a:srgbClr val="0000FF"/>
                </a:solidFill>
                <a:effectLst>
                  <a:outerShdw blurRad="38100" dist="38100" dir="2700000" algn="tl">
                    <a:srgbClr val="000000">
                      <a:alpha val="43137"/>
                    </a:srgbClr>
                  </a:outerShdw>
                </a:effectLst>
              </a:rPr>
              <a:t>renal </a:t>
            </a:r>
            <a:r>
              <a:rPr lang="fr-FR" i="1" smtClean="0">
                <a:solidFill>
                  <a:srgbClr val="0000FF"/>
                </a:solidFill>
                <a:effectLst>
                  <a:outerShdw blurRad="38100" dist="38100" dir="2700000" algn="tl">
                    <a:srgbClr val="000000">
                      <a:alpha val="43137"/>
                    </a:srgbClr>
                  </a:outerShdw>
                </a:effectLst>
              </a:rPr>
              <a:t>outcomes </a:t>
            </a:r>
            <a:r>
              <a:rPr lang="fr-FR" b="0" smtClean="0">
                <a:solidFill>
                  <a:srgbClr val="000000"/>
                </a:solidFill>
              </a:rPr>
              <a:t>with</a:t>
            </a:r>
            <a:endParaRPr lang="fr-FR" b="0">
              <a:solidFill>
                <a:srgbClr val="000000"/>
              </a:solidFill>
            </a:endParaRP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Empagliflozin </a:t>
            </a:r>
            <a:r>
              <a:rPr lang="fr-FR" sz="2000">
                <a:solidFill>
                  <a:srgbClr val="000000"/>
                </a:solidFill>
              </a:rPr>
              <a:t>(EMPAREG Study)</a:t>
            </a: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Canagliflozin </a:t>
            </a:r>
            <a:r>
              <a:rPr lang="fr-FR" sz="2000">
                <a:solidFill>
                  <a:srgbClr val="000000"/>
                </a:solidFill>
              </a:rPr>
              <a:t>(</a:t>
            </a:r>
            <a:r>
              <a:rPr lang="fr-FR" sz="2000" smtClean="0">
                <a:solidFill>
                  <a:srgbClr val="000000"/>
                </a:solidFill>
              </a:rPr>
              <a:t>CANVAS Study)</a:t>
            </a: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Dapagliflozin (</a:t>
            </a:r>
            <a:r>
              <a:rPr lang="fr-FR" sz="2000" smtClean="0">
                <a:solidFill>
                  <a:srgbClr val="000000"/>
                </a:solidFill>
              </a:rPr>
              <a:t>DECLARE Stdudy)</a:t>
            </a:r>
            <a:endParaRPr lang="fr-FR" sz="2000">
              <a:solidFill>
                <a:srgbClr val="0000FF"/>
              </a:solidFill>
            </a:endParaRPr>
          </a:p>
        </p:txBody>
      </p:sp>
      <p:sp>
        <p:nvSpPr>
          <p:cNvPr id="16" name="ZoneTexte 15"/>
          <p:cNvSpPr txBox="1"/>
          <p:nvPr/>
        </p:nvSpPr>
        <p:spPr>
          <a:xfrm>
            <a:off x="2282317" y="1412776"/>
            <a:ext cx="5008176" cy="707886"/>
          </a:xfrm>
          <a:prstGeom prst="rect">
            <a:avLst/>
          </a:prstGeom>
          <a:solidFill>
            <a:schemeClr val="bg1"/>
          </a:solidFill>
          <a:ln>
            <a:solidFill>
              <a:schemeClr val="tx1"/>
            </a:solidFill>
          </a:ln>
        </p:spPr>
        <p:txBody>
          <a:bodyPr wrap="square" rtlCol="0">
            <a:spAutoFit/>
          </a:bodyPr>
          <a:lstStyle/>
          <a:p>
            <a:r>
              <a:rPr lang="en-US" sz="2000">
                <a:solidFill>
                  <a:srgbClr val="000000"/>
                </a:solidFill>
                <a:cs typeface="+mn-cs"/>
              </a:rPr>
              <a:t>Composite of renal worsening, </a:t>
            </a:r>
            <a:endParaRPr lang="en-US" sz="2000" smtClean="0">
              <a:solidFill>
                <a:srgbClr val="000000"/>
              </a:solidFill>
              <a:cs typeface="+mn-cs"/>
            </a:endParaRPr>
          </a:p>
          <a:p>
            <a:r>
              <a:rPr lang="en-US" sz="2000" smtClean="0">
                <a:solidFill>
                  <a:srgbClr val="000000"/>
                </a:solidFill>
                <a:cs typeface="+mn-cs"/>
              </a:rPr>
              <a:t>end-stage </a:t>
            </a:r>
            <a:r>
              <a:rPr lang="en-US" sz="2000">
                <a:solidFill>
                  <a:srgbClr val="000000"/>
                </a:solidFill>
                <a:cs typeface="+mn-cs"/>
              </a:rPr>
              <a:t>renal disease, or renal death</a:t>
            </a:r>
            <a:endParaRPr lang="fr-FR" sz="2000">
              <a:solidFill>
                <a:srgbClr val="000000"/>
              </a:solidFill>
              <a:cs typeface="+mn-cs"/>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174" y="116632"/>
            <a:ext cx="4621098" cy="1087317"/>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65" y="2276872"/>
            <a:ext cx="8531740" cy="2649830"/>
          </a:xfrm>
          <a:prstGeom prst="rect">
            <a:avLst/>
          </a:prstGeom>
          <a:ln>
            <a:solidFill>
              <a:schemeClr val="accent1"/>
            </a:solidFill>
          </a:ln>
        </p:spPr>
      </p:pic>
      <p:sp>
        <p:nvSpPr>
          <p:cNvPr id="4" name="Rectangle 3"/>
          <p:cNvSpPr/>
          <p:nvPr/>
        </p:nvSpPr>
        <p:spPr>
          <a:xfrm>
            <a:off x="1907704" y="2420888"/>
            <a:ext cx="30243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07704" y="3601787"/>
            <a:ext cx="3168352" cy="403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3073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a:extLst>
              <a:ext uri="{FF2B5EF4-FFF2-40B4-BE49-F238E27FC236}">
                <a16:creationId xmlns="" xmlns:a16="http://schemas.microsoft.com/office/drawing/2014/main" id="{3DA6A642-5EE9-4FFF-85B4-1FDCC4BE3D5B}"/>
              </a:ext>
            </a:extLst>
          </p:cNvPr>
          <p:cNvSpPr>
            <a:spLocks noChangeShapeType="1"/>
          </p:cNvSpPr>
          <p:nvPr/>
        </p:nvSpPr>
        <p:spPr bwMode="auto">
          <a:xfrm>
            <a:off x="259599" y="1340768"/>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endParaRPr>
          </a:p>
        </p:txBody>
      </p:sp>
      <p:sp>
        <p:nvSpPr>
          <p:cNvPr id="5" name="ZoneTexte 4">
            <a:extLst>
              <a:ext uri="{FF2B5EF4-FFF2-40B4-BE49-F238E27FC236}">
                <a16:creationId xmlns="" xmlns:a16="http://schemas.microsoft.com/office/drawing/2014/main" id="{4E474BFC-6819-41B6-B3C4-B70F8836B4FB}"/>
              </a:ext>
            </a:extLst>
          </p:cNvPr>
          <p:cNvSpPr txBox="1"/>
          <p:nvPr/>
        </p:nvSpPr>
        <p:spPr>
          <a:xfrm>
            <a:off x="6592723" y="6505599"/>
            <a:ext cx="2443773" cy="307777"/>
          </a:xfrm>
          <a:prstGeom prst="rect">
            <a:avLst/>
          </a:prstGeom>
          <a:noFill/>
        </p:spPr>
        <p:txBody>
          <a:bodyPr wrap="square" rtlCol="0">
            <a:spAutoFit/>
          </a:bodyPr>
          <a:lstStyle/>
          <a:p>
            <a:pPr algn="r"/>
            <a:r>
              <a:rPr lang="fr-FR" sz="1400" smtClean="0">
                <a:solidFill>
                  <a:srgbClr val="000000"/>
                </a:solidFill>
              </a:rPr>
              <a:t>Lancet, </a:t>
            </a:r>
            <a:r>
              <a:rPr lang="fr-FR" sz="1400">
                <a:solidFill>
                  <a:srgbClr val="000000"/>
                </a:solidFill>
              </a:rPr>
              <a:t>November </a:t>
            </a:r>
            <a:r>
              <a:rPr lang="fr-FR" sz="1400" smtClean="0">
                <a:solidFill>
                  <a:srgbClr val="000000"/>
                </a:solidFill>
              </a:rPr>
              <a:t>2018</a:t>
            </a:r>
            <a:endParaRPr lang="fr-FR" sz="1400">
              <a:solidFill>
                <a:srgbClr val="000000"/>
              </a:solidFill>
            </a:endParaRPr>
          </a:p>
        </p:txBody>
      </p:sp>
      <p:sp>
        <p:nvSpPr>
          <p:cNvPr id="14" name="ZoneTexte 13">
            <a:extLst>
              <a:ext uri="{FF2B5EF4-FFF2-40B4-BE49-F238E27FC236}">
                <a16:creationId xmlns="" xmlns:a16="http://schemas.microsoft.com/office/drawing/2014/main" id="{C239808C-7A23-4129-94B5-24AD039E14A0}"/>
              </a:ext>
            </a:extLst>
          </p:cNvPr>
          <p:cNvSpPr txBox="1"/>
          <p:nvPr/>
        </p:nvSpPr>
        <p:spPr>
          <a:xfrm>
            <a:off x="971600" y="5013176"/>
            <a:ext cx="7502390" cy="1384995"/>
          </a:xfrm>
          <a:prstGeom prst="rect">
            <a:avLst/>
          </a:prstGeom>
          <a:solidFill>
            <a:schemeClr val="accent6">
              <a:lumMod val="20000"/>
              <a:lumOff val="80000"/>
            </a:schemeClr>
          </a:solidFill>
          <a:ln>
            <a:solidFill>
              <a:schemeClr val="tx1"/>
            </a:solidFill>
          </a:ln>
        </p:spPr>
        <p:txBody>
          <a:bodyPr wrap="square" rtlCol="0">
            <a:spAutoFit/>
          </a:bodyPr>
          <a:lstStyle/>
          <a:p>
            <a:pPr>
              <a:defRPr/>
            </a:pPr>
            <a:r>
              <a:rPr lang="fr-FR">
                <a:solidFill>
                  <a:srgbClr val="000000"/>
                </a:solidFill>
              </a:rPr>
              <a:t>Similar </a:t>
            </a:r>
            <a:r>
              <a:rPr lang="fr-FR" i="1">
                <a:solidFill>
                  <a:srgbClr val="0000FF"/>
                </a:solidFill>
                <a:effectLst>
                  <a:outerShdw blurRad="38100" dist="38100" dir="2700000" algn="tl">
                    <a:srgbClr val="000000">
                      <a:alpha val="43137"/>
                    </a:srgbClr>
                  </a:outerShdw>
                </a:effectLst>
              </a:rPr>
              <a:t>impressive</a:t>
            </a:r>
            <a:r>
              <a:rPr lang="fr-FR">
                <a:solidFill>
                  <a:srgbClr val="000000"/>
                </a:solidFill>
              </a:rPr>
              <a:t> </a:t>
            </a:r>
            <a:r>
              <a:rPr lang="fr-FR" i="1">
                <a:solidFill>
                  <a:srgbClr val="0000FF"/>
                </a:solidFill>
                <a:effectLst>
                  <a:outerShdw blurRad="38100" dist="38100" dir="2700000" algn="tl">
                    <a:srgbClr val="000000">
                      <a:alpha val="43137"/>
                    </a:srgbClr>
                  </a:outerShdw>
                </a:effectLst>
              </a:rPr>
              <a:t>benefit </a:t>
            </a:r>
            <a:r>
              <a:rPr lang="fr-FR" i="1" smtClean="0">
                <a:solidFill>
                  <a:srgbClr val="0000FF"/>
                </a:solidFill>
                <a:effectLst>
                  <a:outerShdw blurRad="38100" dist="38100" dir="2700000" algn="tl">
                    <a:srgbClr val="000000">
                      <a:alpha val="43137"/>
                    </a:srgbClr>
                  </a:outerShdw>
                </a:effectLst>
              </a:rPr>
              <a:t>on </a:t>
            </a:r>
            <a:r>
              <a:rPr lang="fr-FR" i="1">
                <a:solidFill>
                  <a:srgbClr val="0000FF"/>
                </a:solidFill>
                <a:effectLst>
                  <a:outerShdw blurRad="38100" dist="38100" dir="2700000" algn="tl">
                    <a:srgbClr val="000000">
                      <a:alpha val="43137"/>
                    </a:srgbClr>
                  </a:outerShdw>
                </a:effectLst>
              </a:rPr>
              <a:t>renal </a:t>
            </a:r>
            <a:r>
              <a:rPr lang="fr-FR" i="1" smtClean="0">
                <a:solidFill>
                  <a:srgbClr val="0000FF"/>
                </a:solidFill>
                <a:effectLst>
                  <a:outerShdw blurRad="38100" dist="38100" dir="2700000" algn="tl">
                    <a:srgbClr val="000000">
                      <a:alpha val="43137"/>
                    </a:srgbClr>
                  </a:outerShdw>
                </a:effectLst>
              </a:rPr>
              <a:t>outcomes </a:t>
            </a:r>
            <a:r>
              <a:rPr lang="fr-FR" b="0" smtClean="0">
                <a:solidFill>
                  <a:srgbClr val="000000"/>
                </a:solidFill>
              </a:rPr>
              <a:t>with</a:t>
            </a:r>
            <a:endParaRPr lang="fr-FR" b="0">
              <a:solidFill>
                <a:srgbClr val="000000"/>
              </a:solidFill>
            </a:endParaRP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Empagliflozin </a:t>
            </a:r>
            <a:r>
              <a:rPr lang="fr-FR" sz="2000">
                <a:solidFill>
                  <a:srgbClr val="000000"/>
                </a:solidFill>
              </a:rPr>
              <a:t>(EMPAREG Study)</a:t>
            </a: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Canagliflozin </a:t>
            </a:r>
            <a:r>
              <a:rPr lang="fr-FR" sz="2000">
                <a:solidFill>
                  <a:srgbClr val="000000"/>
                </a:solidFill>
              </a:rPr>
              <a:t>(</a:t>
            </a:r>
            <a:r>
              <a:rPr lang="fr-FR" sz="2000" smtClean="0">
                <a:solidFill>
                  <a:srgbClr val="000000"/>
                </a:solidFill>
              </a:rPr>
              <a:t>CANVAS Study)</a:t>
            </a:r>
          </a:p>
          <a:p>
            <a:pPr marL="342900" indent="-342900">
              <a:buFont typeface="Wingdings" panose="05000000000000000000" pitchFamily="2" charset="2"/>
              <a:buChar char="§"/>
              <a:defRPr/>
            </a:pPr>
            <a:r>
              <a:rPr lang="fr-FR" sz="2000" i="1" smtClean="0">
                <a:solidFill>
                  <a:srgbClr val="000000"/>
                </a:solidFill>
                <a:effectLst>
                  <a:outerShdw blurRad="38100" dist="38100" dir="2700000" algn="tl">
                    <a:srgbClr val="000000">
                      <a:alpha val="43137"/>
                    </a:srgbClr>
                  </a:outerShdw>
                </a:effectLst>
              </a:rPr>
              <a:t>Dapagliflozin (</a:t>
            </a:r>
            <a:r>
              <a:rPr lang="fr-FR" sz="2000" smtClean="0">
                <a:solidFill>
                  <a:srgbClr val="000000"/>
                </a:solidFill>
              </a:rPr>
              <a:t>DECLARE Stdudy)</a:t>
            </a:r>
            <a:endParaRPr lang="fr-FR" sz="2000">
              <a:solidFill>
                <a:srgbClr val="0000FF"/>
              </a:solidFill>
            </a:endParaRPr>
          </a:p>
        </p:txBody>
      </p:sp>
      <p:sp>
        <p:nvSpPr>
          <p:cNvPr id="16" name="ZoneTexte 15"/>
          <p:cNvSpPr txBox="1"/>
          <p:nvPr/>
        </p:nvSpPr>
        <p:spPr>
          <a:xfrm>
            <a:off x="2282317" y="1494555"/>
            <a:ext cx="5008176" cy="707886"/>
          </a:xfrm>
          <a:prstGeom prst="rect">
            <a:avLst/>
          </a:prstGeom>
          <a:solidFill>
            <a:schemeClr val="bg1"/>
          </a:solidFill>
          <a:ln>
            <a:solidFill>
              <a:schemeClr val="tx1"/>
            </a:solidFill>
          </a:ln>
        </p:spPr>
        <p:txBody>
          <a:bodyPr wrap="square" rtlCol="0">
            <a:spAutoFit/>
          </a:bodyPr>
          <a:lstStyle/>
          <a:p>
            <a:r>
              <a:rPr lang="en-US" sz="2000">
                <a:solidFill>
                  <a:srgbClr val="000000"/>
                </a:solidFill>
                <a:cs typeface="+mn-cs"/>
              </a:rPr>
              <a:t>Composite of renal worsening, </a:t>
            </a:r>
            <a:endParaRPr lang="en-US" sz="2000" smtClean="0">
              <a:solidFill>
                <a:srgbClr val="000000"/>
              </a:solidFill>
              <a:cs typeface="+mn-cs"/>
            </a:endParaRPr>
          </a:p>
          <a:p>
            <a:r>
              <a:rPr lang="en-US" sz="2000" smtClean="0">
                <a:solidFill>
                  <a:srgbClr val="000000"/>
                </a:solidFill>
                <a:cs typeface="+mn-cs"/>
              </a:rPr>
              <a:t>end-stage </a:t>
            </a:r>
            <a:r>
              <a:rPr lang="en-US" sz="2000">
                <a:solidFill>
                  <a:srgbClr val="000000"/>
                </a:solidFill>
                <a:cs typeface="+mn-cs"/>
              </a:rPr>
              <a:t>renal disease, or renal death</a:t>
            </a:r>
            <a:endParaRPr lang="fr-FR" sz="2000">
              <a:solidFill>
                <a:srgbClr val="000000"/>
              </a:solidFill>
              <a:cs typeface="+mn-cs"/>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174" y="116632"/>
            <a:ext cx="4621098" cy="1087317"/>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65" y="2276872"/>
            <a:ext cx="8531740" cy="2649830"/>
          </a:xfrm>
          <a:prstGeom prst="rect">
            <a:avLst/>
          </a:prstGeom>
          <a:ln>
            <a:solidFill>
              <a:schemeClr val="accent1"/>
            </a:solidFill>
          </a:ln>
        </p:spPr>
      </p:pic>
      <p:sp>
        <p:nvSpPr>
          <p:cNvPr id="4" name="Rectangle 3"/>
          <p:cNvSpPr/>
          <p:nvPr/>
        </p:nvSpPr>
        <p:spPr>
          <a:xfrm>
            <a:off x="1907704" y="2420888"/>
            <a:ext cx="30243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07704" y="3601787"/>
            <a:ext cx="3168352" cy="403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83567" y="4345940"/>
            <a:ext cx="3744417" cy="523220"/>
          </a:xfrm>
          <a:prstGeom prst="rect">
            <a:avLst/>
          </a:prstGeom>
          <a:solidFill>
            <a:srgbClr val="00FFFF"/>
          </a:solidFill>
          <a:ln>
            <a:noFill/>
          </a:ln>
        </p:spPr>
        <p:txBody>
          <a:bodyPr wrap="square" rtlCol="0">
            <a:spAutoFit/>
          </a:bodyPr>
          <a:lstStyle/>
          <a:p>
            <a:r>
              <a:rPr lang="fr-FR" sz="1400" smtClean="0">
                <a:solidFill>
                  <a:srgbClr val="000000"/>
                </a:solidFill>
              </a:rPr>
              <a:t>Highly significant in both situations of primary and secondary CV prevention</a:t>
            </a:r>
            <a:endParaRPr lang="fr-FR" sz="1400">
              <a:solidFill>
                <a:srgbClr val="000000"/>
              </a:solidFill>
            </a:endParaRPr>
          </a:p>
        </p:txBody>
      </p:sp>
    </p:spTree>
    <p:extLst>
      <p:ext uri="{BB962C8B-B14F-4D97-AF65-F5344CB8AC3E}">
        <p14:creationId xmlns:p14="http://schemas.microsoft.com/office/powerpoint/2010/main" val="691874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apture.JPG"/>
          <p:cNvPicPr>
            <a:picLocks noChangeAspect="1"/>
          </p:cNvPicPr>
          <p:nvPr/>
        </p:nvPicPr>
        <p:blipFill>
          <a:blip r:embed="rId2" cstate="print"/>
          <a:stretch>
            <a:fillRect/>
          </a:stretch>
        </p:blipFill>
        <p:spPr>
          <a:xfrm>
            <a:off x="665567" y="2338741"/>
            <a:ext cx="7236801" cy="3213019"/>
          </a:xfrm>
          <a:prstGeom prst="rect">
            <a:avLst/>
          </a:prstGeom>
          <a:ln>
            <a:solidFill>
              <a:schemeClr val="tx1"/>
            </a:solidFill>
          </a:ln>
        </p:spPr>
      </p:pic>
      <p:sp>
        <p:nvSpPr>
          <p:cNvPr id="8" name="ZoneTexte 7"/>
          <p:cNvSpPr txBox="1"/>
          <p:nvPr/>
        </p:nvSpPr>
        <p:spPr>
          <a:xfrm>
            <a:off x="395536" y="5733250"/>
            <a:ext cx="8280920" cy="707886"/>
          </a:xfrm>
          <a:prstGeom prst="rect">
            <a:avLst/>
          </a:prstGeom>
          <a:solidFill>
            <a:schemeClr val="tx1">
              <a:lumMod val="10000"/>
              <a:lumOff val="90000"/>
            </a:schemeClr>
          </a:solidFill>
          <a:ln>
            <a:solidFill>
              <a:schemeClr val="tx1"/>
            </a:solidFill>
          </a:ln>
        </p:spPr>
        <p:txBody>
          <a:bodyPr wrap="square" rtlCol="0">
            <a:spAutoFit/>
          </a:bodyPr>
          <a:lstStyle/>
          <a:p>
            <a:pPr algn="ctr" fontAlgn="auto">
              <a:spcBef>
                <a:spcPts val="0"/>
              </a:spcBef>
              <a:spcAft>
                <a:spcPts val="0"/>
              </a:spcAft>
            </a:pPr>
            <a:r>
              <a:rPr lang="fr-FR" sz="2000">
                <a:solidFill>
                  <a:srgbClr val="000000"/>
                </a:solidFill>
                <a:latin typeface="Arial"/>
                <a:cs typeface="+mn-cs"/>
              </a:rPr>
              <a:t>Between 1 and 7 years </a:t>
            </a:r>
            <a:r>
              <a:rPr lang="fr-FR" sz="2000" b="0">
                <a:solidFill>
                  <a:srgbClr val="000000"/>
                </a:solidFill>
                <a:latin typeface="Arial"/>
                <a:cs typeface="+mn-cs"/>
              </a:rPr>
              <a:t>(</a:t>
            </a:r>
            <a:r>
              <a:rPr lang="fr-FR" sz="2000" b="0" i="1">
                <a:solidFill>
                  <a:srgbClr val="000000"/>
                </a:solidFill>
                <a:latin typeface="Arial"/>
                <a:cs typeface="+mn-cs"/>
              </a:rPr>
              <a:t>&lt;80 years old</a:t>
            </a:r>
            <a:r>
              <a:rPr lang="fr-FR" sz="2000" b="0">
                <a:solidFill>
                  <a:srgbClr val="000000"/>
                </a:solidFill>
                <a:latin typeface="Arial"/>
                <a:cs typeface="+mn-cs"/>
              </a:rPr>
              <a:t>) </a:t>
            </a:r>
            <a:r>
              <a:rPr lang="fr-FR" sz="2000">
                <a:solidFill>
                  <a:srgbClr val="000000"/>
                </a:solidFill>
                <a:latin typeface="Arial"/>
                <a:cs typeface="+mn-cs"/>
              </a:rPr>
              <a:t>of life lost due to Diabetes</a:t>
            </a:r>
          </a:p>
          <a:p>
            <a:pPr algn="ctr" fontAlgn="auto">
              <a:spcBef>
                <a:spcPts val="0"/>
              </a:spcBef>
              <a:spcAft>
                <a:spcPts val="0"/>
              </a:spcAft>
            </a:pPr>
            <a:r>
              <a:rPr lang="fr-FR" sz="2000" i="1">
                <a:solidFill>
                  <a:srgbClr val="0000FF"/>
                </a:solidFill>
                <a:latin typeface="Arial"/>
                <a:cs typeface="+mn-cs"/>
              </a:rPr>
              <a:t>~½ vascular and ~½ non-vascular</a:t>
            </a:r>
          </a:p>
        </p:txBody>
      </p:sp>
      <p:cxnSp>
        <p:nvCxnSpPr>
          <p:cNvPr id="9" name="Connecteur droit avec flèche 8"/>
          <p:cNvCxnSpPr>
            <a:cxnSpLocks/>
          </p:cNvCxnSpPr>
          <p:nvPr/>
        </p:nvCxnSpPr>
        <p:spPr>
          <a:xfrm flipH="1">
            <a:off x="2123728" y="3590280"/>
            <a:ext cx="1080120" cy="8346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cxnSpLocks/>
          </p:cNvCxnSpPr>
          <p:nvPr/>
        </p:nvCxnSpPr>
        <p:spPr>
          <a:xfrm flipH="1">
            <a:off x="1727684" y="3068959"/>
            <a:ext cx="1188132" cy="4772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444208" y="6444044"/>
            <a:ext cx="2592288" cy="369332"/>
          </a:xfrm>
          <a:prstGeom prst="rect">
            <a:avLst/>
          </a:prstGeom>
          <a:noFill/>
        </p:spPr>
        <p:txBody>
          <a:bodyPr wrap="square" rtlCol="0">
            <a:spAutoFit/>
          </a:bodyPr>
          <a:lstStyle/>
          <a:p>
            <a:pPr fontAlgn="auto">
              <a:spcBef>
                <a:spcPts val="0"/>
              </a:spcBef>
              <a:spcAft>
                <a:spcPts val="0"/>
              </a:spcAft>
            </a:pPr>
            <a:r>
              <a:rPr lang="fr-FR" sz="1100" b="0">
                <a:solidFill>
                  <a:srgbClr val="000000"/>
                </a:solidFill>
                <a:latin typeface="Arial"/>
                <a:cs typeface="+mn-cs"/>
              </a:rPr>
              <a:t>N Engl J Med 2011;364:829-41</a:t>
            </a:r>
            <a:r>
              <a:rPr lang="fr-FR" sz="1800" b="0">
                <a:solidFill>
                  <a:srgbClr val="000000"/>
                </a:solidFill>
                <a:latin typeface="Arial"/>
                <a:cs typeface="+mn-cs"/>
              </a:rPr>
              <a:t>.</a:t>
            </a:r>
          </a:p>
        </p:txBody>
      </p:sp>
      <p:sp>
        <p:nvSpPr>
          <p:cNvPr id="14" name="Line 3"/>
          <p:cNvSpPr>
            <a:spLocks noChangeShapeType="1"/>
          </p:cNvSpPr>
          <p:nvPr/>
        </p:nvSpPr>
        <p:spPr bwMode="auto">
          <a:xfrm>
            <a:off x="251520" y="1412776"/>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sp>
        <p:nvSpPr>
          <p:cNvPr id="2" name="Accolade ouvrante 1"/>
          <p:cNvSpPr/>
          <p:nvPr/>
        </p:nvSpPr>
        <p:spPr>
          <a:xfrm>
            <a:off x="2987824" y="2780928"/>
            <a:ext cx="144016" cy="576063"/>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9" name="Connecteur droit 18"/>
          <p:cNvCxnSpPr>
            <a:cxnSpLocks/>
          </p:cNvCxnSpPr>
          <p:nvPr/>
        </p:nvCxnSpPr>
        <p:spPr>
          <a:xfrm>
            <a:off x="3203848" y="2564904"/>
            <a:ext cx="28083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159DB608-830D-44E9-84E4-FAF97A5B7F51}"/>
              </a:ext>
            </a:extLst>
          </p:cNvPr>
          <p:cNvSpPr/>
          <p:nvPr/>
        </p:nvSpPr>
        <p:spPr>
          <a:xfrm>
            <a:off x="1007607" y="116632"/>
            <a:ext cx="7344815" cy="1200329"/>
          </a:xfrm>
          <a:prstGeom prst="rect">
            <a:avLst/>
          </a:prstGeom>
        </p:spPr>
        <p:txBody>
          <a:bodyPr wrap="square">
            <a:spAutoFit/>
          </a:bodyPr>
          <a:lstStyle/>
          <a:p>
            <a:pPr algn="ctr"/>
            <a:r>
              <a:rPr lang="en-US" b="0" i="1"/>
              <a:t>Diabetes is a cardio-vascular disease </a:t>
            </a:r>
          </a:p>
          <a:p>
            <a:pPr algn="ctr"/>
            <a:r>
              <a:rPr lang="en-US">
                <a:effectLst>
                  <a:outerShdw blurRad="38100" dist="38100" dir="2700000" algn="tl">
                    <a:srgbClr val="000000">
                      <a:alpha val="43137"/>
                    </a:srgbClr>
                  </a:outerShdw>
                </a:effectLst>
              </a:rPr>
              <a:t>but is also much more </a:t>
            </a:r>
          </a:p>
          <a:p>
            <a:pPr algn="ctr"/>
            <a:r>
              <a:rPr lang="en-US">
                <a:effectLst>
                  <a:outerShdw blurRad="38100" dist="38100" dir="2700000" algn="tl">
                    <a:srgbClr val="000000">
                      <a:alpha val="43137"/>
                    </a:srgbClr>
                  </a:outerShdw>
                </a:effectLst>
              </a:rPr>
              <a:t>than a cardio-vascular disease </a:t>
            </a:r>
            <a:endParaRPr lang="fr-FR"/>
          </a:p>
        </p:txBody>
      </p:sp>
      <p:sp>
        <p:nvSpPr>
          <p:cNvPr id="15" name="ZoneTexte 14">
            <a:extLst>
              <a:ext uri="{FF2B5EF4-FFF2-40B4-BE49-F238E27FC236}">
                <a16:creationId xmlns="" xmlns:a16="http://schemas.microsoft.com/office/drawing/2014/main" id="{5D1525A2-0634-45D5-8D14-9184E8F3329E}"/>
              </a:ext>
            </a:extLst>
          </p:cNvPr>
          <p:cNvSpPr txBox="1"/>
          <p:nvPr/>
        </p:nvSpPr>
        <p:spPr>
          <a:xfrm>
            <a:off x="1043608" y="1584797"/>
            <a:ext cx="6624736" cy="646331"/>
          </a:xfrm>
          <a:prstGeom prst="rect">
            <a:avLst/>
          </a:prstGeom>
          <a:solidFill>
            <a:schemeClr val="bg1"/>
          </a:solidFill>
          <a:ln>
            <a:solidFill>
              <a:schemeClr val="tx1"/>
            </a:solidFill>
          </a:ln>
        </p:spPr>
        <p:txBody>
          <a:bodyPr wrap="square" rtlCol="0">
            <a:spAutoFit/>
          </a:bodyPr>
          <a:lstStyle/>
          <a:p>
            <a:pPr fontAlgn="auto">
              <a:spcBef>
                <a:spcPts val="0"/>
              </a:spcBef>
              <a:spcAft>
                <a:spcPts val="0"/>
              </a:spcAft>
            </a:pPr>
            <a:r>
              <a:rPr lang="en-US" sz="1600">
                <a:solidFill>
                  <a:srgbClr val="000000"/>
                </a:solidFill>
                <a:effectLst>
                  <a:outerShdw blurRad="38100" dist="38100" dir="2700000" algn="tl">
                    <a:srgbClr val="000000">
                      <a:alpha val="43137"/>
                    </a:srgbClr>
                  </a:outerShdw>
                </a:effectLst>
                <a:latin typeface="Arial"/>
                <a:cs typeface="+mn-cs"/>
              </a:rPr>
              <a:t>Deaths</a:t>
            </a:r>
            <a:r>
              <a:rPr lang="en-US" sz="1400">
                <a:solidFill>
                  <a:srgbClr val="000000"/>
                </a:solidFill>
                <a:latin typeface="Arial"/>
                <a:cs typeface="+mn-cs"/>
              </a:rPr>
              <a:t>,</a:t>
            </a:r>
            <a:r>
              <a:rPr lang="en-US" sz="1100">
                <a:solidFill>
                  <a:srgbClr val="000000"/>
                </a:solidFill>
                <a:latin typeface="Arial"/>
                <a:cs typeface="+mn-cs"/>
              </a:rPr>
              <a:t> </a:t>
            </a:r>
            <a:r>
              <a:rPr lang="en-US" sz="1400" i="1">
                <a:solidFill>
                  <a:srgbClr val="0000FF"/>
                </a:solidFill>
                <a:latin typeface="Arial"/>
                <a:cs typeface="+mn-cs"/>
              </a:rPr>
              <a:t>according to baseline diabetes, </a:t>
            </a:r>
            <a:r>
              <a:rPr lang="en-US" sz="1400">
                <a:solidFill>
                  <a:srgbClr val="000000"/>
                </a:solidFill>
                <a:latin typeface="Arial"/>
                <a:cs typeface="+mn-cs"/>
              </a:rPr>
              <a:t>among 820,900 people </a:t>
            </a:r>
          </a:p>
          <a:p>
            <a:pPr fontAlgn="auto">
              <a:spcBef>
                <a:spcPts val="0"/>
              </a:spcBef>
              <a:spcAft>
                <a:spcPts val="0"/>
              </a:spcAft>
              <a:buClr>
                <a:srgbClr val="FF0000"/>
              </a:buClr>
            </a:pPr>
            <a:r>
              <a:rPr lang="en-US" sz="1400" smtClean="0">
                <a:solidFill>
                  <a:srgbClr val="000000"/>
                </a:solidFill>
                <a:latin typeface="Arial"/>
                <a:cs typeface="+mn-cs"/>
              </a:rPr>
              <a:t>who </a:t>
            </a:r>
            <a:r>
              <a:rPr lang="en-US" sz="1400">
                <a:solidFill>
                  <a:srgbClr val="000000"/>
                </a:solidFill>
                <a:latin typeface="Arial"/>
                <a:cs typeface="+mn-cs"/>
              </a:rPr>
              <a:t>had no known </a:t>
            </a:r>
            <a:r>
              <a:rPr lang="fr-FR" sz="1400">
                <a:solidFill>
                  <a:srgbClr val="000000"/>
                </a:solidFill>
                <a:latin typeface="Arial"/>
                <a:cs typeface="+mn-cs"/>
              </a:rPr>
              <a:t>vascular disease at baseline, </a:t>
            </a:r>
            <a:r>
              <a:rPr lang="en-US" sz="1400">
                <a:solidFill>
                  <a:srgbClr val="0000FF"/>
                </a:solidFill>
                <a:latin typeface="Arial"/>
                <a:cs typeface="+mn-cs"/>
              </a:rPr>
              <a:t>in 97 prospective studies</a:t>
            </a:r>
            <a:r>
              <a:rPr lang="en-US" sz="2000" b="0">
                <a:solidFill>
                  <a:srgbClr val="0000FF"/>
                </a:solidFill>
                <a:latin typeface="Arial"/>
                <a:cs typeface="+mn-cs"/>
              </a:rPr>
              <a:t>.</a:t>
            </a:r>
            <a:endParaRPr lang="fr-FR" sz="2000" b="0">
              <a:solidFill>
                <a:srgbClr val="0000FF"/>
              </a:solidFill>
              <a:latin typeface="Arial"/>
              <a:cs typeface="+mn-cs"/>
            </a:endParaRPr>
          </a:p>
        </p:txBody>
      </p:sp>
      <p:sp>
        <p:nvSpPr>
          <p:cNvPr id="3" name="ZoneTexte 2">
            <a:extLst>
              <a:ext uri="{FF2B5EF4-FFF2-40B4-BE49-F238E27FC236}">
                <a16:creationId xmlns="" xmlns:a16="http://schemas.microsoft.com/office/drawing/2014/main" id="{B642E1A9-265B-4E0F-97A2-4476ABCEACF6}"/>
              </a:ext>
            </a:extLst>
          </p:cNvPr>
          <p:cNvSpPr txBox="1"/>
          <p:nvPr/>
        </p:nvSpPr>
        <p:spPr>
          <a:xfrm>
            <a:off x="6192182" y="2780928"/>
            <a:ext cx="2160240" cy="906342"/>
          </a:xfrm>
          <a:prstGeom prst="rect">
            <a:avLst/>
          </a:prstGeom>
          <a:solidFill>
            <a:schemeClr val="accent6">
              <a:lumMod val="20000"/>
              <a:lumOff val="80000"/>
            </a:schemeClr>
          </a:solidFill>
          <a:ln>
            <a:solidFill>
              <a:schemeClr val="accent1"/>
            </a:solidFill>
          </a:ln>
        </p:spPr>
        <p:txBody>
          <a:bodyPr wrap="square" rtlCol="0">
            <a:noAutofit/>
          </a:bodyPr>
          <a:lstStyle/>
          <a:p>
            <a:pPr fontAlgn="auto">
              <a:spcBef>
                <a:spcPts val="0"/>
              </a:spcBef>
              <a:spcAft>
                <a:spcPts val="0"/>
              </a:spcAft>
              <a:buClr>
                <a:srgbClr val="FF0000"/>
              </a:buClr>
              <a:buFont typeface="Wingdings" pitchFamily="2" charset="2"/>
              <a:buChar char="v"/>
            </a:pPr>
            <a:r>
              <a:rPr lang="en-US" sz="1200" b="0">
                <a:solidFill>
                  <a:srgbClr val="000000"/>
                </a:solidFill>
                <a:effectLst>
                  <a:outerShdw blurRad="38100" dist="38100" dir="2700000" algn="tl">
                    <a:srgbClr val="000000">
                      <a:alpha val="43137"/>
                    </a:srgbClr>
                  </a:outerShdw>
                </a:effectLst>
                <a:latin typeface="Arial"/>
              </a:rPr>
              <a:t> </a:t>
            </a:r>
            <a:r>
              <a:rPr lang="en-US" sz="1200" b="0">
                <a:solidFill>
                  <a:srgbClr val="0000FF"/>
                </a:solidFill>
                <a:effectLst>
                  <a:outerShdw blurRad="38100" dist="38100" dir="2700000" algn="tl">
                    <a:srgbClr val="000000">
                      <a:alpha val="43137"/>
                    </a:srgbClr>
                  </a:outerShdw>
                </a:effectLst>
                <a:latin typeface="Arial"/>
              </a:rPr>
              <a:t>cancers</a:t>
            </a:r>
            <a:r>
              <a:rPr lang="en-US" sz="1200" b="0">
                <a:solidFill>
                  <a:srgbClr val="000000"/>
                </a:solidFill>
                <a:effectLst>
                  <a:outerShdw blurRad="38100" dist="38100" dir="2700000" algn="tl">
                    <a:srgbClr val="000000">
                      <a:alpha val="43137"/>
                    </a:srgbClr>
                  </a:outerShdw>
                </a:effectLst>
                <a:latin typeface="Arial"/>
              </a:rPr>
              <a:t>,</a:t>
            </a:r>
          </a:p>
          <a:p>
            <a:pPr fontAlgn="auto">
              <a:spcBef>
                <a:spcPts val="0"/>
              </a:spcBef>
              <a:spcAft>
                <a:spcPts val="0"/>
              </a:spcAft>
              <a:buClr>
                <a:srgbClr val="FF0000"/>
              </a:buClr>
              <a:buFont typeface="Wingdings" pitchFamily="2" charset="2"/>
              <a:buChar char="v"/>
            </a:pPr>
            <a:r>
              <a:rPr lang="en-US" sz="1200" b="0">
                <a:solidFill>
                  <a:srgbClr val="0000FF"/>
                </a:solidFill>
                <a:effectLst>
                  <a:outerShdw blurRad="38100" dist="38100" dir="2700000" algn="tl">
                    <a:srgbClr val="000000">
                      <a:alpha val="43137"/>
                    </a:srgbClr>
                  </a:outerShdw>
                </a:effectLst>
                <a:latin typeface="Arial"/>
              </a:rPr>
              <a:t> </a:t>
            </a:r>
            <a:r>
              <a:rPr lang="fr-FR" sz="1200" b="0">
                <a:solidFill>
                  <a:srgbClr val="0000FF"/>
                </a:solidFill>
                <a:effectLst>
                  <a:outerShdw blurRad="38100" dist="38100" dir="2700000" algn="tl">
                    <a:srgbClr val="000000">
                      <a:alpha val="43137"/>
                    </a:srgbClr>
                  </a:outerShdw>
                </a:effectLst>
                <a:latin typeface="Arial"/>
              </a:rPr>
              <a:t>infectious diseases</a:t>
            </a:r>
            <a:r>
              <a:rPr lang="fr-FR" sz="1200" b="0">
                <a:solidFill>
                  <a:srgbClr val="000000"/>
                </a:solidFill>
                <a:effectLst>
                  <a:outerShdw blurRad="38100" dist="38100" dir="2700000" algn="tl">
                    <a:srgbClr val="000000">
                      <a:alpha val="43137"/>
                    </a:srgbClr>
                  </a:outerShdw>
                </a:effectLst>
                <a:latin typeface="Arial"/>
              </a:rPr>
              <a:t>, </a:t>
            </a:r>
          </a:p>
          <a:p>
            <a:pPr fontAlgn="auto">
              <a:spcBef>
                <a:spcPts val="0"/>
              </a:spcBef>
              <a:spcAft>
                <a:spcPts val="0"/>
              </a:spcAft>
              <a:buClr>
                <a:srgbClr val="FF0000"/>
              </a:buClr>
              <a:buFont typeface="Wingdings" pitchFamily="2" charset="2"/>
              <a:buChar char="v"/>
            </a:pPr>
            <a:r>
              <a:rPr lang="fr-FR" sz="1200" b="0">
                <a:solidFill>
                  <a:srgbClr val="000000"/>
                </a:solidFill>
                <a:effectLst>
                  <a:outerShdw blurRad="38100" dist="38100" dir="2700000" algn="tl">
                    <a:srgbClr val="000000">
                      <a:alpha val="43137"/>
                    </a:srgbClr>
                  </a:outerShdw>
                </a:effectLst>
                <a:latin typeface="Arial"/>
              </a:rPr>
              <a:t> intentional </a:t>
            </a:r>
            <a:r>
              <a:rPr lang="en-US" sz="1200" b="0">
                <a:solidFill>
                  <a:srgbClr val="0000FF"/>
                </a:solidFill>
                <a:effectLst>
                  <a:outerShdw blurRad="38100" dist="38100" dir="2700000" algn="tl">
                    <a:srgbClr val="000000">
                      <a:alpha val="43137"/>
                    </a:srgbClr>
                  </a:outerShdw>
                </a:effectLst>
                <a:latin typeface="Arial"/>
              </a:rPr>
              <a:t>self-harm</a:t>
            </a:r>
            <a:r>
              <a:rPr lang="en-US" sz="1200" b="0">
                <a:solidFill>
                  <a:srgbClr val="000000"/>
                </a:solidFill>
                <a:effectLst>
                  <a:outerShdw blurRad="38100" dist="38100" dir="2700000" algn="tl">
                    <a:srgbClr val="000000">
                      <a:alpha val="43137"/>
                    </a:srgbClr>
                  </a:outerShdw>
                </a:effectLst>
                <a:latin typeface="Arial"/>
              </a:rPr>
              <a:t>, </a:t>
            </a:r>
          </a:p>
          <a:p>
            <a:pPr fontAlgn="auto">
              <a:spcBef>
                <a:spcPts val="0"/>
              </a:spcBef>
              <a:spcAft>
                <a:spcPts val="0"/>
              </a:spcAft>
              <a:buClr>
                <a:srgbClr val="FF0000"/>
              </a:buClr>
              <a:buFont typeface="Wingdings" pitchFamily="2" charset="2"/>
              <a:buChar char="v"/>
            </a:pPr>
            <a:r>
              <a:rPr lang="en-US" sz="1200" b="0">
                <a:solidFill>
                  <a:srgbClr val="000000"/>
                </a:solidFill>
                <a:effectLst>
                  <a:outerShdw blurRad="38100" dist="38100" dir="2700000" algn="tl">
                    <a:srgbClr val="000000">
                      <a:alpha val="43137"/>
                    </a:srgbClr>
                  </a:outerShdw>
                </a:effectLst>
                <a:latin typeface="Arial"/>
              </a:rPr>
              <a:t> </a:t>
            </a:r>
            <a:r>
              <a:rPr lang="en-US" sz="1200" b="0">
                <a:solidFill>
                  <a:srgbClr val="0000FF"/>
                </a:solidFill>
                <a:effectLst>
                  <a:outerShdw blurRad="38100" dist="38100" dir="2700000" algn="tl">
                    <a:srgbClr val="000000">
                      <a:alpha val="43137"/>
                    </a:srgbClr>
                  </a:outerShdw>
                </a:effectLst>
                <a:latin typeface="Arial"/>
              </a:rPr>
              <a:t>degenerative </a:t>
            </a:r>
            <a:r>
              <a:rPr lang="en-US" sz="1200" b="0">
                <a:solidFill>
                  <a:srgbClr val="000000"/>
                </a:solidFill>
                <a:effectLst>
                  <a:outerShdw blurRad="38100" dist="38100" dir="2700000" algn="tl">
                    <a:srgbClr val="000000">
                      <a:alpha val="43137"/>
                    </a:srgbClr>
                  </a:outerShdw>
                </a:effectLst>
                <a:latin typeface="Arial"/>
              </a:rPr>
              <a:t>disorders...</a:t>
            </a:r>
          </a:p>
          <a:p>
            <a:endParaRPr lang="fr-FR"/>
          </a:p>
        </p:txBody>
      </p:sp>
    </p:spTree>
    <p:extLst>
      <p:ext uri="{BB962C8B-B14F-4D97-AF65-F5344CB8AC3E}">
        <p14:creationId xmlns:p14="http://schemas.microsoft.com/office/powerpoint/2010/main" val="23303685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0AF9F9F-4D65-457A-B9D9-4921B22521A6}"/>
              </a:ext>
            </a:extLst>
          </p:cNvPr>
          <p:cNvSpPr txBox="1"/>
          <p:nvPr/>
        </p:nvSpPr>
        <p:spPr>
          <a:xfrm>
            <a:off x="284290" y="185881"/>
            <a:ext cx="8464174" cy="830997"/>
          </a:xfrm>
          <a:prstGeom prst="rect">
            <a:avLst/>
          </a:prstGeom>
          <a:solidFill>
            <a:schemeClr val="bg1"/>
          </a:solidFill>
          <a:ln>
            <a:solidFill>
              <a:schemeClr val="accent1"/>
            </a:solidFill>
          </a:ln>
        </p:spPr>
        <p:txBody>
          <a:bodyPr wrap="square" rtlCol="0">
            <a:spAutoFit/>
          </a:bodyPr>
          <a:lstStyle/>
          <a:p>
            <a:pPr algn="ctr" fontAlgn="auto">
              <a:spcBef>
                <a:spcPts val="0"/>
              </a:spcBef>
              <a:spcAft>
                <a:spcPts val="0"/>
              </a:spcAft>
              <a:defRPr/>
            </a:pPr>
            <a:r>
              <a:rPr lang="fr-FR">
                <a:solidFill>
                  <a:srgbClr val="0000FF"/>
                </a:solidFill>
                <a:latin typeface="Arial"/>
              </a:rPr>
              <a:t>SGLT2-inhibitors: </a:t>
            </a:r>
            <a:r>
              <a:rPr lang="fr-FR">
                <a:solidFill>
                  <a:srgbClr val="000000"/>
                </a:solidFill>
                <a:latin typeface="Arial"/>
              </a:rPr>
              <a:t>3 large randomized controlled outcome studies have demonstrated a </a:t>
            </a:r>
            <a:r>
              <a:rPr lang="fr-FR" smtClean="0">
                <a:solidFill>
                  <a:srgbClr val="0000FF"/>
                </a:solidFill>
                <a:effectLst>
                  <a:outerShdw blurRad="38100" dist="38100" dir="2700000" algn="tl">
                    <a:srgbClr val="000000">
                      <a:alpha val="43137"/>
                    </a:srgbClr>
                  </a:outerShdw>
                </a:effectLst>
                <a:latin typeface="Arial"/>
              </a:rPr>
              <a:t>CV/renal </a:t>
            </a:r>
            <a:r>
              <a:rPr lang="fr-FR">
                <a:solidFill>
                  <a:srgbClr val="0000FF"/>
                </a:solidFill>
                <a:effectLst>
                  <a:outerShdw blurRad="38100" dist="38100" dir="2700000" algn="tl">
                    <a:srgbClr val="000000">
                      <a:alpha val="43137"/>
                    </a:srgbClr>
                  </a:outerShdw>
                </a:effectLst>
                <a:latin typeface="Arial"/>
              </a:rPr>
              <a:t>benefit</a:t>
            </a:r>
            <a:endParaRPr lang="fr-FR" sz="1600" b="0">
              <a:solidFill>
                <a:srgbClr val="0000FF"/>
              </a:solidFill>
              <a:effectLst>
                <a:outerShdw blurRad="38100" dist="38100" dir="2700000" algn="tl">
                  <a:srgbClr val="000000">
                    <a:alpha val="43137"/>
                  </a:srgbClr>
                </a:outerShdw>
              </a:effectLst>
              <a:latin typeface="Arial"/>
            </a:endParaRPr>
          </a:p>
        </p:txBody>
      </p:sp>
      <p:sp>
        <p:nvSpPr>
          <p:cNvPr id="7" name="Line 3">
            <a:extLst>
              <a:ext uri="{FF2B5EF4-FFF2-40B4-BE49-F238E27FC236}">
                <a16:creationId xmlns:a16="http://schemas.microsoft.com/office/drawing/2014/main" xmlns="" id="{CC7B4EB8-6879-463F-B95F-562DA11CD4CB}"/>
              </a:ext>
            </a:extLst>
          </p:cNvPr>
          <p:cNvSpPr>
            <a:spLocks noChangeShapeType="1"/>
          </p:cNvSpPr>
          <p:nvPr/>
        </p:nvSpPr>
        <p:spPr bwMode="auto">
          <a:xfrm>
            <a:off x="259599" y="1196752"/>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defRPr/>
            </a:pPr>
            <a:endParaRPr lang="fr-FR" sz="1800" b="0">
              <a:solidFill>
                <a:srgbClr val="000000"/>
              </a:solidFill>
              <a:latin typeface="Arial"/>
              <a:cs typeface="+mn-cs"/>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50" y="2492896"/>
            <a:ext cx="8557338" cy="3744416"/>
          </a:xfrm>
          <a:prstGeom prst="rect">
            <a:avLst/>
          </a:prstGeom>
          <a:ln>
            <a:solidFill>
              <a:schemeClr val="accent1"/>
            </a:solidFill>
          </a:ln>
        </p:spPr>
      </p:pic>
      <p:sp>
        <p:nvSpPr>
          <p:cNvPr id="8" name="ZoneTexte 7"/>
          <p:cNvSpPr txBox="1"/>
          <p:nvPr/>
        </p:nvSpPr>
        <p:spPr>
          <a:xfrm>
            <a:off x="407150" y="1340768"/>
            <a:ext cx="8557338" cy="1015663"/>
          </a:xfrm>
          <a:prstGeom prst="rect">
            <a:avLst/>
          </a:prstGeom>
          <a:solidFill>
            <a:schemeClr val="bg1">
              <a:lumMod val="95000"/>
            </a:schemeClr>
          </a:solidFill>
          <a:ln>
            <a:solidFill>
              <a:schemeClr val="accent1"/>
            </a:solidFill>
          </a:ln>
        </p:spPr>
        <p:txBody>
          <a:bodyPr wrap="square" rtlCol="0">
            <a:spAutoFit/>
          </a:bodyPr>
          <a:lstStyle/>
          <a:p>
            <a:r>
              <a:rPr lang="fr-FR" sz="2000" smtClean="0">
                <a:effectLst>
                  <a:outerShdw blurRad="38100" dist="38100" dir="2700000" algn="tl">
                    <a:srgbClr val="000000">
                      <a:alpha val="43137"/>
                    </a:srgbClr>
                  </a:outerShdw>
                </a:effectLst>
              </a:rPr>
              <a:t>The benefit of SGLT2-inhibitors has been demonstrated </a:t>
            </a:r>
          </a:p>
          <a:p>
            <a:r>
              <a:rPr lang="fr-FR" sz="2000" smtClean="0">
                <a:effectLst>
                  <a:outerShdw blurRad="38100" dist="38100" dir="2700000" algn="tl">
                    <a:srgbClr val="000000">
                      <a:alpha val="43137"/>
                    </a:srgbClr>
                  </a:outerShdw>
                </a:effectLst>
              </a:rPr>
              <a:t>for 3 different kind of events: </a:t>
            </a:r>
          </a:p>
          <a:p>
            <a:pPr marL="342900" indent="-342900">
              <a:buFont typeface="Wingdings" panose="05000000000000000000" pitchFamily="2" charset="2"/>
              <a:buChar char="Ø"/>
            </a:pPr>
            <a:r>
              <a:rPr lang="fr-FR" sz="2000" i="1" smtClean="0">
                <a:solidFill>
                  <a:srgbClr val="0000FF"/>
                </a:solidFill>
                <a:effectLst>
                  <a:outerShdw blurRad="38100" dist="38100" dir="2700000" algn="tl">
                    <a:srgbClr val="000000">
                      <a:alpha val="43137"/>
                    </a:srgbClr>
                  </a:outerShdw>
                </a:effectLst>
              </a:rPr>
              <a:t>MACE (atherosclerosis), Heart Failure (Heart function) and Kidney</a:t>
            </a:r>
            <a:endParaRPr lang="fr-FR" sz="2000" i="1">
              <a:solidFill>
                <a:srgbClr val="0000FF"/>
              </a:solidFill>
              <a:effectLst>
                <a:outerShdw blurRad="38100" dist="38100" dir="2700000" algn="tl">
                  <a:srgbClr val="000000">
                    <a:alpha val="43137"/>
                  </a:srgbClr>
                </a:outerShdw>
              </a:effectLst>
            </a:endParaRPr>
          </a:p>
        </p:txBody>
      </p:sp>
      <p:sp>
        <p:nvSpPr>
          <p:cNvPr id="10" name="ZoneTexte 9">
            <a:extLst>
              <a:ext uri="{FF2B5EF4-FFF2-40B4-BE49-F238E27FC236}">
                <a16:creationId xmlns="" xmlns:a16="http://schemas.microsoft.com/office/drawing/2014/main" id="{4E474BFC-6819-41B6-B3C4-B70F8836B4FB}"/>
              </a:ext>
            </a:extLst>
          </p:cNvPr>
          <p:cNvSpPr txBox="1"/>
          <p:nvPr/>
        </p:nvSpPr>
        <p:spPr>
          <a:xfrm>
            <a:off x="6592723" y="6505599"/>
            <a:ext cx="2443773" cy="307777"/>
          </a:xfrm>
          <a:prstGeom prst="rect">
            <a:avLst/>
          </a:prstGeom>
          <a:noFill/>
        </p:spPr>
        <p:txBody>
          <a:bodyPr wrap="square" rtlCol="0">
            <a:spAutoFit/>
          </a:bodyPr>
          <a:lstStyle/>
          <a:p>
            <a:pPr algn="r"/>
            <a:r>
              <a:rPr lang="fr-FR" sz="1400" smtClean="0">
                <a:solidFill>
                  <a:srgbClr val="000000"/>
                </a:solidFill>
              </a:rPr>
              <a:t>Lancet, </a:t>
            </a:r>
            <a:r>
              <a:rPr lang="fr-FR" sz="1400">
                <a:solidFill>
                  <a:srgbClr val="000000"/>
                </a:solidFill>
              </a:rPr>
              <a:t>November </a:t>
            </a:r>
            <a:r>
              <a:rPr lang="fr-FR" sz="1400" smtClean="0">
                <a:solidFill>
                  <a:srgbClr val="000000"/>
                </a:solidFill>
              </a:rPr>
              <a:t>2018</a:t>
            </a:r>
            <a:endParaRPr lang="fr-FR" sz="1400">
              <a:solidFill>
                <a:srgbClr val="000000"/>
              </a:solidFill>
            </a:endParaRPr>
          </a:p>
        </p:txBody>
      </p:sp>
    </p:spTree>
    <p:extLst>
      <p:ext uri="{BB962C8B-B14F-4D97-AF65-F5344CB8AC3E}">
        <p14:creationId xmlns:p14="http://schemas.microsoft.com/office/powerpoint/2010/main" val="400906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63030BBD-3828-4519-92D2-41BE92F4FEB9}"/>
              </a:ext>
            </a:extLst>
          </p:cNvPr>
          <p:cNvSpPr txBox="1"/>
          <p:nvPr/>
        </p:nvSpPr>
        <p:spPr>
          <a:xfrm>
            <a:off x="827584" y="260648"/>
            <a:ext cx="7632848"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a:ln>
                  <a:noFill/>
                </a:ln>
                <a:solidFill>
                  <a:srgbClr val="000000"/>
                </a:solidFill>
                <a:effectLst/>
                <a:uLnTx/>
                <a:uFillTx/>
                <a:latin typeface="Arial" pitchFamily="34" charset="0"/>
                <a:ea typeface="+mn-ea"/>
                <a:cs typeface="Arial"/>
              </a:rPr>
              <a:t>SGLT2-inhibitors: a </a:t>
            </a:r>
            <a:r>
              <a:rPr kumimoji="0" lang="en-GB"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a:rPr>
              <a:t>positive CV profile </a:t>
            </a:r>
            <a:endParaRPr kumimoji="0" lang="en-GB"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ea typeface="+mn-ea"/>
                <a:cs typeface="+mn-cs"/>
              </a:rPr>
              <a:t>The mechanisms are speculative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1200" cap="none" spc="0" normalizeH="0" baseline="0" noProof="0">
              <a:ln>
                <a:noFill/>
              </a:ln>
              <a:solidFill>
                <a:srgbClr val="000000"/>
              </a:solidFill>
              <a:effectLst/>
              <a:uLnTx/>
              <a:uFillTx/>
              <a:latin typeface="Arial" pitchFamily="34" charset="0"/>
              <a:ea typeface="+mn-ea"/>
              <a:cs typeface="Arial"/>
            </a:endParaRPr>
          </a:p>
        </p:txBody>
      </p:sp>
      <p:sp>
        <p:nvSpPr>
          <p:cNvPr id="4" name="Line 44">
            <a:extLst>
              <a:ext uri="{FF2B5EF4-FFF2-40B4-BE49-F238E27FC236}">
                <a16:creationId xmlns="" xmlns:a16="http://schemas.microsoft.com/office/drawing/2014/main" id="{E6CCDF70-D8F8-4C74-9F10-B0FE211E1906}"/>
              </a:ext>
            </a:extLst>
          </p:cNvPr>
          <p:cNvSpPr>
            <a:spLocks noChangeShapeType="1"/>
          </p:cNvSpPr>
          <p:nvPr/>
        </p:nvSpPr>
        <p:spPr bwMode="auto">
          <a:xfrm>
            <a:off x="352995" y="1484784"/>
            <a:ext cx="8582025" cy="1588"/>
          </a:xfrm>
          <a:prstGeom prst="line">
            <a:avLst/>
          </a:prstGeom>
          <a:noFill/>
          <a:ln w="57150" cmpd="thinThick">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Image 5">
            <a:extLst>
              <a:ext uri="{FF2B5EF4-FFF2-40B4-BE49-F238E27FC236}">
                <a16:creationId xmlns="" xmlns:a16="http://schemas.microsoft.com/office/drawing/2014/main" id="{82F30CA0-06D2-4A82-BBF0-304CDCC41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518" y="1844824"/>
            <a:ext cx="4680520" cy="3574216"/>
          </a:xfrm>
          <a:prstGeom prst="rect">
            <a:avLst/>
          </a:prstGeom>
          <a:ln>
            <a:solidFill>
              <a:schemeClr val="accent1"/>
            </a:solidFill>
          </a:ln>
        </p:spPr>
      </p:pic>
      <p:sp>
        <p:nvSpPr>
          <p:cNvPr id="3" name="ZoneTexte 2">
            <a:extLst>
              <a:ext uri="{FF2B5EF4-FFF2-40B4-BE49-F238E27FC236}">
                <a16:creationId xmlns="" xmlns:a16="http://schemas.microsoft.com/office/drawing/2014/main" id="{FF5C5DAC-FB64-4E61-B838-00A1690DDD83}"/>
              </a:ext>
            </a:extLst>
          </p:cNvPr>
          <p:cNvSpPr txBox="1"/>
          <p:nvPr/>
        </p:nvSpPr>
        <p:spPr>
          <a:xfrm>
            <a:off x="5113294" y="1772816"/>
            <a:ext cx="3851194" cy="3830940"/>
          </a:xfrm>
          <a:prstGeom prst="rect">
            <a:avLst/>
          </a:prstGeom>
          <a:noFill/>
        </p:spPr>
        <p:txBody>
          <a:bodyPr wrap="square" rtlCol="0">
            <a:no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Diuretic effect </a:t>
            </a: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of SGLT2i can produce afterload reduction, leading to improved left ventricular function, reduced cardiac workload, and diminished myocardial oxygen demand</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Preferential ketone oxidation </a:t>
            </a: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by myocardial cells could provide an energetic advantage to the failing heart</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Synergy of metabolic benefits</a:t>
            </a: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 reduced blood pressure, reduced body weight, reduced blood glucose…</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Other potential mechanisms </a:t>
            </a: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n-ea"/>
                <a:cs typeface="+mn-cs"/>
              </a:rPr>
              <a:t>such as inhibition of cardiac sympathetic nerves, increased glucagon, decreased uric acid…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1" i="0" u="none" strike="noStrike" kern="1200" cap="none" spc="0" normalizeH="0" baseline="0" noProof="0">
              <a:ln>
                <a:noFill/>
              </a:ln>
              <a:solidFill>
                <a:srgbClr val="000000"/>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ZoneTexte 4">
            <a:extLst>
              <a:ext uri="{FF2B5EF4-FFF2-40B4-BE49-F238E27FC236}">
                <a16:creationId xmlns="" xmlns:a16="http://schemas.microsoft.com/office/drawing/2014/main" id="{5D5F4D87-B8D7-40EB-AC45-F1F7CB32FEBF}"/>
              </a:ext>
            </a:extLst>
          </p:cNvPr>
          <p:cNvSpPr txBox="1"/>
          <p:nvPr/>
        </p:nvSpPr>
        <p:spPr>
          <a:xfrm>
            <a:off x="6732240" y="6510536"/>
            <a:ext cx="2088232" cy="2308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a:ln>
                  <a:noFill/>
                </a:ln>
                <a:solidFill>
                  <a:srgbClr val="000000"/>
                </a:solidFill>
                <a:effectLst/>
                <a:uLnTx/>
                <a:uFillTx/>
                <a:latin typeface="Arial" pitchFamily="34" charset="0"/>
                <a:ea typeface="+mn-ea"/>
                <a:cs typeface="+mn-cs"/>
              </a:rPr>
              <a:t>Adapted from R DeFronzo 2017</a:t>
            </a:r>
          </a:p>
        </p:txBody>
      </p:sp>
      <p:sp>
        <p:nvSpPr>
          <p:cNvPr id="7" name="ZoneTexte 6"/>
          <p:cNvSpPr txBox="1"/>
          <p:nvPr/>
        </p:nvSpPr>
        <p:spPr>
          <a:xfrm>
            <a:off x="304909" y="5733256"/>
            <a:ext cx="5707251" cy="923330"/>
          </a:xfrm>
          <a:prstGeom prst="rect">
            <a:avLst/>
          </a:prstGeom>
          <a:noFill/>
        </p:spPr>
        <p:txBody>
          <a:bodyPr wrap="square" rtlCol="0">
            <a:spAutoFit/>
          </a:bodyPr>
          <a:lstStyle/>
          <a:p>
            <a:r>
              <a:rPr lang="fr-FR" sz="1800" smtClean="0"/>
              <a:t>The mechanisms of the renal protection (improvement of the tubulo-glomerular feed-back) are different</a:t>
            </a:r>
            <a:endParaRPr lang="fr-FR" sz="1800"/>
          </a:p>
        </p:txBody>
      </p:sp>
    </p:spTree>
    <p:extLst>
      <p:ext uri="{BB962C8B-B14F-4D97-AF65-F5344CB8AC3E}">
        <p14:creationId xmlns:p14="http://schemas.microsoft.com/office/powerpoint/2010/main" val="77847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42" name="Line 2"/>
          <p:cNvSpPr>
            <a:spLocks noChangeShapeType="1"/>
          </p:cNvSpPr>
          <p:nvPr/>
        </p:nvSpPr>
        <p:spPr bwMode="auto">
          <a:xfrm>
            <a:off x="251147" y="1268760"/>
            <a:ext cx="8569325"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2" name="ZoneTexte 1"/>
          <p:cNvSpPr txBox="1"/>
          <p:nvPr/>
        </p:nvSpPr>
        <p:spPr>
          <a:xfrm>
            <a:off x="752165" y="5681999"/>
            <a:ext cx="8140315" cy="483305"/>
          </a:xfrm>
          <a:prstGeom prst="rect">
            <a:avLst/>
          </a:prstGeom>
          <a:noFill/>
        </p:spPr>
        <p:txBody>
          <a:bodyPr wrap="square" rtlCol="0">
            <a:noAutofit/>
          </a:bodyPr>
          <a:lstStyle/>
          <a:p>
            <a:pPr marL="0" marR="0" lvl="0" indent="0" algn="ctr" defTabSz="914400" rtl="0" eaLnBrk="1" fontAlgn="base" latinLnBrk="0" hangingPunct="1">
              <a:spcBef>
                <a:spcPct val="0"/>
              </a:spcBef>
              <a:spcAft>
                <a:spcPct val="0"/>
              </a:spcAft>
              <a:buClrTx/>
              <a:buSzTx/>
              <a:buFontTx/>
              <a:buNone/>
              <a:tabLst/>
              <a:defRPr/>
            </a:pPr>
            <a:r>
              <a:rPr kumimoji="0" lang="en-US" sz="2000" b="0" i="1"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charset="0"/>
                <a:ea typeface="+mn-ea"/>
                <a:cs typeface="+mn-cs"/>
              </a:rPr>
              <a:t>ADA/EASD statement September 2018</a:t>
            </a:r>
            <a:endParaRPr kumimoji="0" lang="en-US"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 xmlns:a16="http://schemas.microsoft.com/office/drawing/2014/main" id="{6737AF23-671E-4FE7-8C98-EE096E7024CE}"/>
              </a:ext>
            </a:extLst>
          </p:cNvPr>
          <p:cNvPicPr>
            <a:picLocks noChangeAspect="1"/>
          </p:cNvPicPr>
          <p:nvPr/>
        </p:nvPicPr>
        <p:blipFill>
          <a:blip r:embed="rId2"/>
          <a:srcRect/>
          <a:stretch>
            <a:fillRect/>
          </a:stretch>
        </p:blipFill>
        <p:spPr bwMode="auto">
          <a:xfrm>
            <a:off x="249525" y="6049286"/>
            <a:ext cx="1946211" cy="603967"/>
          </a:xfrm>
          <a:prstGeom prst="rect">
            <a:avLst/>
          </a:prstGeom>
          <a:noFill/>
          <a:ln w="9525">
            <a:noFill/>
            <a:miter lim="800000"/>
            <a:headEnd/>
            <a:tailEnd/>
          </a:ln>
        </p:spPr>
      </p:pic>
      <p:pic>
        <p:nvPicPr>
          <p:cNvPr id="9" name="Picture 7" descr="easd.tiff">
            <a:extLst>
              <a:ext uri="{FF2B5EF4-FFF2-40B4-BE49-F238E27FC236}">
                <a16:creationId xmlns="" xmlns:a16="http://schemas.microsoft.com/office/drawing/2014/main" id="{DAF8741A-DBA8-42E8-B395-FE70CE89AFD5}"/>
              </a:ext>
            </a:extLst>
          </p:cNvPr>
          <p:cNvPicPr>
            <a:picLocks noChangeAspect="1"/>
          </p:cNvPicPr>
          <p:nvPr/>
        </p:nvPicPr>
        <p:blipFill>
          <a:blip r:embed="rId3"/>
          <a:stretch>
            <a:fillRect/>
          </a:stretch>
        </p:blipFill>
        <p:spPr>
          <a:xfrm>
            <a:off x="7455881" y="6049286"/>
            <a:ext cx="1223986" cy="612304"/>
          </a:xfrm>
          <a:prstGeom prst="rect">
            <a:avLst/>
          </a:prstGeom>
        </p:spPr>
      </p:pic>
      <p:sp>
        <p:nvSpPr>
          <p:cNvPr id="10" name="TextBox 21">
            <a:extLst>
              <a:ext uri="{FF2B5EF4-FFF2-40B4-BE49-F238E27FC236}">
                <a16:creationId xmlns="" xmlns:a16="http://schemas.microsoft.com/office/drawing/2014/main" id="{73DCE851-8EA4-4027-8309-7CB05D067630}"/>
              </a:ext>
            </a:extLst>
          </p:cNvPr>
          <p:cNvSpPr txBox="1">
            <a:spLocks noChangeArrowheads="1"/>
          </p:cNvSpPr>
          <p:nvPr/>
        </p:nvSpPr>
        <p:spPr bwMode="auto">
          <a:xfrm>
            <a:off x="2236523" y="6146148"/>
            <a:ext cx="4639733" cy="523212"/>
          </a:xfrm>
          <a:prstGeom prst="rect">
            <a:avLst/>
          </a:prstGeom>
          <a:noFill/>
          <a:ln w="9525">
            <a:noFill/>
            <a:miter lim="800000"/>
            <a:headEnd/>
            <a:tailEnd/>
          </a:ln>
        </p:spPr>
        <p:txBody>
          <a:bodyPr wrap="square" lIns="91431" tIns="45716" rIns="91431" bIns="45716">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Times"/>
                <a:ea typeface="Times New Roman" charset="0"/>
                <a:cs typeface="Times"/>
              </a:rPr>
              <a:t>Diabetes </a:t>
            </a:r>
            <a:r>
              <a:rPr kumimoji="0" lang="en-US" sz="1400" b="0" i="1" u="none" strike="noStrike" kern="1200" cap="none" spc="0" normalizeH="0" baseline="0" noProof="0">
                <a:ln>
                  <a:noFill/>
                </a:ln>
                <a:solidFill>
                  <a:srgbClr val="000000"/>
                </a:solidFill>
                <a:effectLst/>
                <a:uLnTx/>
                <a:uFillTx/>
                <a:latin typeface="Times"/>
                <a:ea typeface="Times New Roman" charset="0"/>
                <a:cs typeface="Times"/>
              </a:rPr>
              <a:t>Care</a:t>
            </a:r>
            <a:r>
              <a:rPr kumimoji="0" lang="en-US" sz="1400" b="0" i="0" u="none" strike="noStrike" kern="1200" cap="none" spc="0" normalizeH="0" baseline="0" noProof="0">
                <a:ln>
                  <a:noFill/>
                </a:ln>
                <a:solidFill>
                  <a:srgbClr val="000000"/>
                </a:solidFill>
                <a:effectLst/>
                <a:uLnTx/>
                <a:uFillTx/>
                <a:latin typeface="Times"/>
                <a:ea typeface="Times New Roman" charset="0"/>
                <a:cs typeface="Times"/>
              </a:rPr>
              <a:t> November 2018</a:t>
            </a:r>
            <a:endParaRPr kumimoji="0" lang="en-US" sz="1400" b="0" i="0" u="none" strike="noStrike" kern="1200" cap="none" spc="0" normalizeH="0" baseline="0" noProof="0" dirty="0">
              <a:ln>
                <a:noFill/>
              </a:ln>
              <a:solidFill>
                <a:srgbClr val="000000"/>
              </a:solidFill>
              <a:effectLst/>
              <a:uLnTx/>
              <a:uFillTx/>
              <a:latin typeface="Times"/>
              <a:ea typeface="Times New Roman" charset="0"/>
              <a:cs typeface="Time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err="1">
                <a:ln>
                  <a:noFill/>
                </a:ln>
                <a:solidFill>
                  <a:srgbClr val="000000"/>
                </a:solidFill>
                <a:effectLst/>
                <a:uLnTx/>
                <a:uFillTx/>
                <a:latin typeface="Times"/>
                <a:ea typeface="Times New Roman" charset="0"/>
                <a:cs typeface="Times"/>
              </a:rPr>
              <a:t>Diabetologia</a:t>
            </a:r>
            <a:r>
              <a:rPr kumimoji="0" lang="en-US" sz="1400" b="0" i="0" u="none" strike="noStrike" kern="1200" cap="none" spc="0" normalizeH="0" baseline="0" noProof="0">
                <a:ln>
                  <a:noFill/>
                </a:ln>
                <a:solidFill>
                  <a:srgbClr val="000000"/>
                </a:solidFill>
                <a:effectLst/>
                <a:uLnTx/>
                <a:uFillTx/>
                <a:latin typeface="Times"/>
                <a:ea typeface="Times New Roman" charset="0"/>
                <a:cs typeface="Times"/>
              </a:rPr>
              <a:t> November 2018</a:t>
            </a:r>
            <a:endParaRPr kumimoji="0" lang="en-US" sz="1400" b="0"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endParaRPr>
          </a:p>
        </p:txBody>
      </p:sp>
      <p:sp>
        <p:nvSpPr>
          <p:cNvPr id="11" name="ZoneTexte 10">
            <a:extLst>
              <a:ext uri="{FF2B5EF4-FFF2-40B4-BE49-F238E27FC236}">
                <a16:creationId xmlns="" xmlns:a16="http://schemas.microsoft.com/office/drawing/2014/main" id="{560BEB8D-89FF-4804-BE50-58CC6BD7D53B}"/>
              </a:ext>
            </a:extLst>
          </p:cNvPr>
          <p:cNvSpPr txBox="1"/>
          <p:nvPr/>
        </p:nvSpPr>
        <p:spPr>
          <a:xfrm>
            <a:off x="370577" y="140514"/>
            <a:ext cx="8280920"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a:ln>
                  <a:noFill/>
                </a:ln>
                <a:solidFill>
                  <a:srgbClr val="000000"/>
                </a:solidFill>
                <a:effectLst/>
                <a:uLnTx/>
                <a:uFillTx/>
                <a:latin typeface="Arial" pitchFamily="34" charset="0"/>
                <a:ea typeface="+mn-ea"/>
                <a:cs typeface="+mn-cs"/>
              </a:rPr>
              <a:t>SGLT2-inhibitors</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a:solidFill>
                  <a:srgbClr val="0000FF"/>
                </a:solidFill>
                <a:effectLst>
                  <a:outerShdw blurRad="38100" dist="38100" dir="2700000" algn="tl">
                    <a:srgbClr val="000000">
                      <a:alpha val="43137"/>
                    </a:srgbClr>
                  </a:outerShdw>
                </a:effectLst>
                <a:latin typeface="Arial" pitchFamily="34" charset="0"/>
                <a:cs typeface="+mn-cs"/>
              </a:rPr>
              <a:t>t</a:t>
            </a:r>
            <a:r>
              <a:rPr kumimoji="0" lang="fr-FR" sz="32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cs typeface="+mn-cs"/>
              </a:rPr>
              <a:t>he place in the treatment algorithm</a:t>
            </a:r>
          </a:p>
        </p:txBody>
      </p:sp>
      <p:pic>
        <p:nvPicPr>
          <p:cNvPr id="12" name="Image 11">
            <a:extLst>
              <a:ext uri="{FF2B5EF4-FFF2-40B4-BE49-F238E27FC236}">
                <a16:creationId xmlns="" xmlns:a16="http://schemas.microsoft.com/office/drawing/2014/main" id="{9E513025-9983-49B7-BD5A-E9406AC4D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63" y="1628800"/>
            <a:ext cx="7915393" cy="3888432"/>
          </a:xfrm>
          <a:prstGeom prst="rect">
            <a:avLst/>
          </a:prstGeom>
          <a:ln>
            <a:solidFill>
              <a:schemeClr val="tx1"/>
            </a:solidFill>
          </a:ln>
        </p:spPr>
      </p:pic>
    </p:spTree>
    <p:extLst>
      <p:ext uri="{BB962C8B-B14F-4D97-AF65-F5344CB8AC3E}">
        <p14:creationId xmlns:p14="http://schemas.microsoft.com/office/powerpoint/2010/main" val="726250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42" name="Line 2"/>
          <p:cNvSpPr>
            <a:spLocks noChangeShapeType="1"/>
          </p:cNvSpPr>
          <p:nvPr/>
        </p:nvSpPr>
        <p:spPr bwMode="auto">
          <a:xfrm>
            <a:off x="251147" y="1268760"/>
            <a:ext cx="8569325"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pic>
        <p:nvPicPr>
          <p:cNvPr id="8" name="Picture 7">
            <a:extLst>
              <a:ext uri="{FF2B5EF4-FFF2-40B4-BE49-F238E27FC236}">
                <a16:creationId xmlns="" xmlns:a16="http://schemas.microsoft.com/office/drawing/2014/main" id="{6737AF23-671E-4FE7-8C98-EE096E7024CE}"/>
              </a:ext>
            </a:extLst>
          </p:cNvPr>
          <p:cNvPicPr>
            <a:picLocks noChangeAspect="1"/>
          </p:cNvPicPr>
          <p:nvPr/>
        </p:nvPicPr>
        <p:blipFill>
          <a:blip r:embed="rId2"/>
          <a:srcRect/>
          <a:stretch>
            <a:fillRect/>
          </a:stretch>
        </p:blipFill>
        <p:spPr bwMode="auto">
          <a:xfrm>
            <a:off x="249525" y="6049286"/>
            <a:ext cx="1946211" cy="603967"/>
          </a:xfrm>
          <a:prstGeom prst="rect">
            <a:avLst/>
          </a:prstGeom>
          <a:noFill/>
          <a:ln w="9525">
            <a:noFill/>
            <a:miter lim="800000"/>
            <a:headEnd/>
            <a:tailEnd/>
          </a:ln>
        </p:spPr>
      </p:pic>
      <p:pic>
        <p:nvPicPr>
          <p:cNvPr id="9" name="Picture 7" descr="easd.tiff">
            <a:extLst>
              <a:ext uri="{FF2B5EF4-FFF2-40B4-BE49-F238E27FC236}">
                <a16:creationId xmlns="" xmlns:a16="http://schemas.microsoft.com/office/drawing/2014/main" id="{DAF8741A-DBA8-42E8-B395-FE70CE89AFD5}"/>
              </a:ext>
            </a:extLst>
          </p:cNvPr>
          <p:cNvPicPr>
            <a:picLocks noChangeAspect="1"/>
          </p:cNvPicPr>
          <p:nvPr/>
        </p:nvPicPr>
        <p:blipFill>
          <a:blip r:embed="rId3"/>
          <a:stretch>
            <a:fillRect/>
          </a:stretch>
        </p:blipFill>
        <p:spPr>
          <a:xfrm>
            <a:off x="7455881" y="6049286"/>
            <a:ext cx="1223986" cy="612304"/>
          </a:xfrm>
          <a:prstGeom prst="rect">
            <a:avLst/>
          </a:prstGeom>
        </p:spPr>
      </p:pic>
      <p:sp>
        <p:nvSpPr>
          <p:cNvPr id="10" name="TextBox 21">
            <a:extLst>
              <a:ext uri="{FF2B5EF4-FFF2-40B4-BE49-F238E27FC236}">
                <a16:creationId xmlns="" xmlns:a16="http://schemas.microsoft.com/office/drawing/2014/main" id="{73DCE851-8EA4-4027-8309-7CB05D067630}"/>
              </a:ext>
            </a:extLst>
          </p:cNvPr>
          <p:cNvSpPr txBox="1">
            <a:spLocks noChangeArrowheads="1"/>
          </p:cNvSpPr>
          <p:nvPr/>
        </p:nvSpPr>
        <p:spPr bwMode="auto">
          <a:xfrm>
            <a:off x="2236523" y="6146148"/>
            <a:ext cx="4639733" cy="523212"/>
          </a:xfrm>
          <a:prstGeom prst="rect">
            <a:avLst/>
          </a:prstGeom>
          <a:noFill/>
          <a:ln w="9525">
            <a:noFill/>
            <a:miter lim="800000"/>
            <a:headEnd/>
            <a:tailEnd/>
          </a:ln>
        </p:spPr>
        <p:txBody>
          <a:bodyPr wrap="square" lIns="91431" tIns="45716" rIns="91431" bIns="45716">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Times"/>
                <a:ea typeface="Times New Roman" charset="0"/>
                <a:cs typeface="Times"/>
              </a:rPr>
              <a:t>Diabetes </a:t>
            </a:r>
            <a:r>
              <a:rPr kumimoji="0" lang="en-US" sz="1400" b="0" i="1" u="none" strike="noStrike" kern="1200" cap="none" spc="0" normalizeH="0" baseline="0" noProof="0">
                <a:ln>
                  <a:noFill/>
                </a:ln>
                <a:solidFill>
                  <a:srgbClr val="000000"/>
                </a:solidFill>
                <a:effectLst/>
                <a:uLnTx/>
                <a:uFillTx/>
                <a:latin typeface="Times"/>
                <a:ea typeface="Times New Roman" charset="0"/>
                <a:cs typeface="Times"/>
              </a:rPr>
              <a:t>Care</a:t>
            </a:r>
            <a:r>
              <a:rPr kumimoji="0" lang="en-US" sz="1400" b="0" i="0" u="none" strike="noStrike" kern="1200" cap="none" spc="0" normalizeH="0" baseline="0" noProof="0">
                <a:ln>
                  <a:noFill/>
                </a:ln>
                <a:solidFill>
                  <a:srgbClr val="000000"/>
                </a:solidFill>
                <a:effectLst/>
                <a:uLnTx/>
                <a:uFillTx/>
                <a:latin typeface="Times"/>
                <a:ea typeface="Times New Roman" charset="0"/>
                <a:cs typeface="Times"/>
              </a:rPr>
              <a:t> November 2018</a:t>
            </a:r>
            <a:endParaRPr kumimoji="0" lang="en-US" sz="1400" b="0" i="0" u="none" strike="noStrike" kern="1200" cap="none" spc="0" normalizeH="0" baseline="0" noProof="0" dirty="0">
              <a:ln>
                <a:noFill/>
              </a:ln>
              <a:solidFill>
                <a:srgbClr val="000000"/>
              </a:solidFill>
              <a:effectLst/>
              <a:uLnTx/>
              <a:uFillTx/>
              <a:latin typeface="Times"/>
              <a:ea typeface="Times New Roman" charset="0"/>
              <a:cs typeface="Time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err="1">
                <a:ln>
                  <a:noFill/>
                </a:ln>
                <a:solidFill>
                  <a:srgbClr val="000000"/>
                </a:solidFill>
                <a:effectLst/>
                <a:uLnTx/>
                <a:uFillTx/>
                <a:latin typeface="Times"/>
                <a:ea typeface="Times New Roman" charset="0"/>
                <a:cs typeface="Times"/>
              </a:rPr>
              <a:t>Diabetologia</a:t>
            </a:r>
            <a:r>
              <a:rPr kumimoji="0" lang="en-US" sz="1400" b="0" i="0" u="none" strike="noStrike" kern="1200" cap="none" spc="0" normalizeH="0" baseline="0" noProof="0">
                <a:ln>
                  <a:noFill/>
                </a:ln>
                <a:solidFill>
                  <a:srgbClr val="000000"/>
                </a:solidFill>
                <a:effectLst/>
                <a:uLnTx/>
                <a:uFillTx/>
                <a:latin typeface="Times"/>
                <a:ea typeface="Times New Roman" charset="0"/>
                <a:cs typeface="Times"/>
              </a:rPr>
              <a:t> November 2018</a:t>
            </a:r>
            <a:endParaRPr kumimoji="0" lang="en-US" sz="1400" b="0"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endParaRPr>
          </a:p>
        </p:txBody>
      </p:sp>
      <p:sp>
        <p:nvSpPr>
          <p:cNvPr id="11" name="ZoneTexte 10">
            <a:extLst>
              <a:ext uri="{FF2B5EF4-FFF2-40B4-BE49-F238E27FC236}">
                <a16:creationId xmlns="" xmlns:a16="http://schemas.microsoft.com/office/drawing/2014/main" id="{560BEB8D-89FF-4804-BE50-58CC6BD7D53B}"/>
              </a:ext>
            </a:extLst>
          </p:cNvPr>
          <p:cNvSpPr txBox="1"/>
          <p:nvPr/>
        </p:nvSpPr>
        <p:spPr>
          <a:xfrm>
            <a:off x="370577" y="140514"/>
            <a:ext cx="8280920"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a:ln>
                  <a:noFill/>
                </a:ln>
                <a:solidFill>
                  <a:srgbClr val="000000"/>
                </a:solidFill>
                <a:effectLst/>
                <a:uLnTx/>
                <a:uFillTx/>
                <a:latin typeface="Arial" pitchFamily="34" charset="0"/>
                <a:ea typeface="+mn-ea"/>
                <a:cs typeface="+mn-cs"/>
              </a:rPr>
              <a:t>SGLT2-inhibitors</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a:solidFill>
                  <a:srgbClr val="0000FF"/>
                </a:solidFill>
                <a:effectLst>
                  <a:outerShdw blurRad="38100" dist="38100" dir="2700000" algn="tl">
                    <a:srgbClr val="000000">
                      <a:alpha val="43137"/>
                    </a:srgbClr>
                  </a:outerShdw>
                </a:effectLst>
                <a:latin typeface="Arial" pitchFamily="34" charset="0"/>
                <a:cs typeface="+mn-cs"/>
              </a:rPr>
              <a:t>t</a:t>
            </a:r>
            <a:r>
              <a:rPr kumimoji="0" lang="fr-FR" sz="32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itchFamily="34" charset="0"/>
                <a:cs typeface="+mn-cs"/>
              </a:rPr>
              <a:t>he place in the treatment algorithm</a:t>
            </a:r>
          </a:p>
        </p:txBody>
      </p:sp>
      <p:sp>
        <p:nvSpPr>
          <p:cNvPr id="13" name="ZoneTexte 12">
            <a:extLst>
              <a:ext uri="{FF2B5EF4-FFF2-40B4-BE49-F238E27FC236}">
                <a16:creationId xmlns="" xmlns:a16="http://schemas.microsoft.com/office/drawing/2014/main" id="{BCE45524-9615-41B3-879C-DDCDAAACE23A}"/>
              </a:ext>
            </a:extLst>
          </p:cNvPr>
          <p:cNvSpPr txBox="1"/>
          <p:nvPr/>
        </p:nvSpPr>
        <p:spPr>
          <a:xfrm>
            <a:off x="1115616" y="1700808"/>
            <a:ext cx="7272808" cy="3724096"/>
          </a:xfrm>
          <a:prstGeom prst="rect">
            <a:avLst/>
          </a:prstGeom>
          <a:solidFill>
            <a:schemeClr val="accent6">
              <a:lumMod val="20000"/>
              <a:lumOff val="80000"/>
            </a:schemeClr>
          </a:solidFill>
          <a:ln>
            <a:solidFill>
              <a:schemeClr val="tx1"/>
            </a:solidFill>
          </a:ln>
        </p:spPr>
        <p:txBody>
          <a:bodyPr wrap="square" rtlCol="0">
            <a:spAutoFit/>
          </a:bodyPr>
          <a:lstStyle/>
          <a:p>
            <a:pPr>
              <a:defRPr/>
            </a:pPr>
            <a:r>
              <a:rPr lang="fr-FR" sz="2800" smtClean="0">
                <a:solidFill>
                  <a:srgbClr val="000000"/>
                </a:solidFill>
                <a:effectLst>
                  <a:outerShdw blurRad="38100" dist="38100" dir="2700000" algn="tl">
                    <a:srgbClr val="000000">
                      <a:alpha val="43137"/>
                    </a:srgbClr>
                  </a:outerShdw>
                </a:effectLst>
              </a:rPr>
              <a:t>why </a:t>
            </a:r>
            <a:r>
              <a:rPr lang="fr-FR" sz="2800">
                <a:solidFill>
                  <a:srgbClr val="000000"/>
                </a:solidFill>
                <a:effectLst>
                  <a:outerShdw blurRad="38100" dist="38100" dir="2700000" algn="tl">
                    <a:srgbClr val="000000">
                      <a:alpha val="43137"/>
                    </a:srgbClr>
                  </a:outerShdw>
                </a:effectLst>
              </a:rPr>
              <a:t>SGLT2-inhibitors are recommended, </a:t>
            </a:r>
          </a:p>
          <a:p>
            <a:pPr>
              <a:defRPr/>
            </a:pPr>
            <a:r>
              <a:rPr lang="fr-FR" sz="2800" b="0" i="1">
                <a:solidFill>
                  <a:srgbClr val="000000"/>
                </a:solidFill>
              </a:rPr>
              <a:t>if renal function is adequate, </a:t>
            </a:r>
          </a:p>
          <a:p>
            <a:pPr>
              <a:defRPr/>
            </a:pPr>
            <a:r>
              <a:rPr lang="fr-FR" sz="2800">
                <a:solidFill>
                  <a:srgbClr val="000000"/>
                </a:solidFill>
                <a:effectLst>
                  <a:outerShdw blurRad="38100" dist="38100" dir="2700000" algn="tl">
                    <a:srgbClr val="000000">
                      <a:alpha val="43137"/>
                    </a:srgbClr>
                  </a:outerShdw>
                </a:effectLst>
              </a:rPr>
              <a:t>early in the treatment algorithm,</a:t>
            </a:r>
          </a:p>
          <a:p>
            <a:pPr>
              <a:defRPr/>
            </a:pPr>
            <a:r>
              <a:rPr lang="fr-FR" sz="2800">
                <a:solidFill>
                  <a:srgbClr val="000000"/>
                </a:solidFill>
                <a:effectLst>
                  <a:outerShdw blurRad="38100" dist="38100" dir="2700000" algn="tl">
                    <a:srgbClr val="000000">
                      <a:alpha val="43137"/>
                    </a:srgbClr>
                  </a:outerShdw>
                </a:effectLst>
              </a:rPr>
              <a:t>in most of the clinical </a:t>
            </a:r>
            <a:r>
              <a:rPr lang="fr-FR" sz="2800" smtClean="0">
                <a:solidFill>
                  <a:srgbClr val="000000"/>
                </a:solidFill>
                <a:effectLst>
                  <a:outerShdw blurRad="38100" dist="38100" dir="2700000" algn="tl">
                    <a:srgbClr val="000000">
                      <a:alpha val="43137"/>
                    </a:srgbClr>
                  </a:outerShdw>
                </a:effectLst>
              </a:rPr>
              <a:t>situations</a:t>
            </a:r>
          </a:p>
          <a:p>
            <a:pPr>
              <a:defRPr/>
            </a:pPr>
            <a:endParaRPr lang="fr-FR" sz="2800" smtClean="0">
              <a:solidFill>
                <a:srgbClr val="000000"/>
              </a:solidFill>
              <a:effectLst>
                <a:outerShdw blurRad="38100" dist="38100" dir="2700000" algn="tl">
                  <a:srgbClr val="000000">
                    <a:alpha val="43137"/>
                  </a:srgbClr>
                </a:outerShdw>
              </a:effectLst>
            </a:endParaRPr>
          </a:p>
          <a:p>
            <a:pPr marL="457200" indent="-457200">
              <a:buFont typeface="Wingdings" panose="05000000000000000000" pitchFamily="2" charset="2"/>
              <a:buChar char="Ø"/>
              <a:defRPr/>
            </a:pPr>
            <a:r>
              <a:rPr lang="fr-FR" i="1">
                <a:solidFill>
                  <a:srgbClr val="0000FF"/>
                </a:solidFill>
                <a:effectLst>
                  <a:outerShdw blurRad="38100" dist="38100" dir="2700000" algn="tl">
                    <a:srgbClr val="000000">
                      <a:alpha val="43137"/>
                    </a:srgbClr>
                  </a:outerShdw>
                </a:effectLst>
              </a:rPr>
              <a:t>n</a:t>
            </a:r>
            <a:r>
              <a:rPr lang="fr-FR" i="1" smtClean="0">
                <a:solidFill>
                  <a:srgbClr val="0000FF"/>
                </a:solidFill>
                <a:effectLst>
                  <a:outerShdw blurRad="38100" dist="38100" dir="2700000" algn="tl">
                    <a:srgbClr val="000000">
                      <a:alpha val="43137"/>
                    </a:srgbClr>
                  </a:outerShdw>
                </a:effectLst>
              </a:rPr>
              <a:t>ot only for controlling  blood glucose </a:t>
            </a:r>
          </a:p>
          <a:p>
            <a:pPr>
              <a:defRPr/>
            </a:pPr>
            <a:r>
              <a:rPr lang="fr-FR" i="1">
                <a:solidFill>
                  <a:srgbClr val="0000FF"/>
                </a:solidFill>
                <a:effectLst>
                  <a:outerShdw blurRad="38100" dist="38100" dir="2700000" algn="tl">
                    <a:srgbClr val="000000">
                      <a:alpha val="43137"/>
                    </a:srgbClr>
                  </a:outerShdw>
                </a:effectLst>
              </a:rPr>
              <a:t> </a:t>
            </a:r>
            <a:r>
              <a:rPr lang="fr-FR" i="1" smtClean="0">
                <a:solidFill>
                  <a:srgbClr val="0000FF"/>
                </a:solidFill>
                <a:effectLst>
                  <a:outerShdw blurRad="38100" dist="38100" dir="2700000" algn="tl">
                    <a:srgbClr val="000000">
                      <a:alpha val="43137"/>
                    </a:srgbClr>
                  </a:outerShdw>
                </a:effectLst>
              </a:rPr>
              <a:t>    </a:t>
            </a:r>
            <a:r>
              <a:rPr lang="fr-FR" b="0" i="1" smtClean="0">
                <a:solidFill>
                  <a:srgbClr val="0000FF"/>
                </a:solidFill>
                <a:effectLst>
                  <a:outerShdw blurRad="38100" dist="38100" dir="2700000" algn="tl">
                    <a:srgbClr val="000000">
                      <a:alpha val="43137"/>
                    </a:srgbClr>
                  </a:outerShdw>
                </a:effectLst>
              </a:rPr>
              <a:t>with weight loss and no hypos</a:t>
            </a:r>
          </a:p>
          <a:p>
            <a:pPr marL="457200" indent="-457200">
              <a:buFont typeface="Wingdings" panose="05000000000000000000" pitchFamily="2" charset="2"/>
              <a:buChar char="Ø"/>
              <a:defRPr/>
            </a:pPr>
            <a:r>
              <a:rPr lang="fr-FR" i="1" smtClean="0">
                <a:solidFill>
                  <a:srgbClr val="0000FF"/>
                </a:solidFill>
                <a:effectLst>
                  <a:outerShdw blurRad="38100" dist="38100" dir="2700000" algn="tl">
                    <a:srgbClr val="000000">
                      <a:alpha val="43137"/>
                    </a:srgbClr>
                  </a:outerShdw>
                </a:effectLst>
              </a:rPr>
              <a:t>but also for their added benefit on different outcomes</a:t>
            </a:r>
            <a:endParaRPr lang="fr-FR" i="1">
              <a:solidFill>
                <a:srgbClr val="0000FF"/>
              </a:solidFill>
              <a:effectLst>
                <a:outerShdw blurRad="38100" dist="38100" dir="2700000" algn="tl">
                  <a:srgbClr val="000000">
                    <a:alpha val="43137"/>
                  </a:srgbClr>
                </a:outerShdw>
              </a:effectLst>
            </a:endParaRPr>
          </a:p>
        </p:txBody>
      </p:sp>
      <p:sp>
        <p:nvSpPr>
          <p:cNvPr id="12" name="ZoneTexte 11"/>
          <p:cNvSpPr txBox="1"/>
          <p:nvPr/>
        </p:nvSpPr>
        <p:spPr>
          <a:xfrm>
            <a:off x="752165" y="5681999"/>
            <a:ext cx="8140315" cy="483305"/>
          </a:xfrm>
          <a:prstGeom prst="rect">
            <a:avLst/>
          </a:prstGeom>
          <a:noFill/>
        </p:spPr>
        <p:txBody>
          <a:bodyPr wrap="square" rtlCol="0">
            <a:noAutofit/>
          </a:bodyPr>
          <a:lstStyle/>
          <a:p>
            <a:pPr marL="0" marR="0" lvl="0" indent="0" algn="ctr" defTabSz="914400" rtl="0" eaLnBrk="1" fontAlgn="base" latinLnBrk="0" hangingPunct="1">
              <a:spcBef>
                <a:spcPct val="0"/>
              </a:spcBef>
              <a:spcAft>
                <a:spcPct val="0"/>
              </a:spcAft>
              <a:buClrTx/>
              <a:buSzTx/>
              <a:buFontTx/>
              <a:buNone/>
              <a:tabLst/>
              <a:defRPr/>
            </a:pPr>
            <a:r>
              <a:rPr kumimoji="0" lang="en-US" sz="2000" b="0" i="1"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charset="0"/>
                <a:ea typeface="+mn-ea"/>
                <a:cs typeface="+mn-cs"/>
              </a:rPr>
              <a:t>ADA/EASD statement September 2018</a:t>
            </a:r>
            <a:endParaRPr kumimoji="0" lang="en-US"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36446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9"/>
          <p:cNvSpPr txBox="1">
            <a:spLocks noChangeArrowheads="1"/>
          </p:cNvSpPr>
          <p:nvPr/>
        </p:nvSpPr>
        <p:spPr bwMode="auto">
          <a:xfrm>
            <a:off x="180372" y="188640"/>
            <a:ext cx="8783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Arial" charset="0"/>
                <a:ea typeface="+mn-ea"/>
                <a:cs typeface="Arial"/>
              </a:rPr>
              <a:t>What should be </a:t>
            </a:r>
            <a:r>
              <a:rPr kumimoji="0" lang="en-US"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a:rPr>
              <a:t>added to </a:t>
            </a:r>
            <a:r>
              <a:rPr kumimoji="0" lang="en-US" b="1" i="1"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charset="0"/>
                <a:ea typeface="+mn-ea"/>
                <a:cs typeface="Arial"/>
              </a:rPr>
              <a:t>metformin</a:t>
            </a:r>
            <a:r>
              <a:rPr kumimoji="0" lang="en-US" b="1" i="1" u="none" strike="noStrike" kern="1200" cap="none" spc="0" normalizeH="0" noProof="0" smtClean="0">
                <a:ln>
                  <a:noFill/>
                </a:ln>
                <a:solidFill>
                  <a:srgbClr val="000000"/>
                </a:solidFill>
                <a:effectLst>
                  <a:outerShdw blurRad="38100" dist="38100" dir="2700000" algn="tl">
                    <a:srgbClr val="000000">
                      <a:alpha val="43137"/>
                    </a:srgbClr>
                  </a:outerShdw>
                </a:effectLst>
                <a:uLnTx/>
                <a:uFillTx/>
                <a:latin typeface="Arial" charset="0"/>
                <a:ea typeface="+mn-ea"/>
                <a:cs typeface="Arial"/>
              </a:rPr>
              <a:t> </a:t>
            </a:r>
            <a:r>
              <a:rPr kumimoji="0" lang="fr-FR" sz="2400" b="1" i="1" u="none" strike="noStrike" kern="1200" cap="none" spc="0" normalizeH="0" baseline="0" noProof="0" smtClean="0">
                <a:ln>
                  <a:noFill/>
                </a:ln>
                <a:solidFill>
                  <a:srgbClr val="000000"/>
                </a:solidFill>
                <a:effectLst/>
                <a:uLnTx/>
                <a:uFillTx/>
                <a:latin typeface="Arial" charset="0"/>
                <a:ea typeface="+mn-ea"/>
                <a:cs typeface="Arial"/>
              </a:rPr>
              <a:t>as </a:t>
            </a:r>
            <a:r>
              <a:rPr kumimoji="0" lang="fr-FR" sz="2400" b="1"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charset="0"/>
                <a:ea typeface="+mn-ea"/>
                <a:cs typeface="Arial"/>
              </a:rPr>
              <a:t>2</a:t>
            </a:r>
            <a:r>
              <a:rPr kumimoji="0" lang="fr-FR" sz="2400" b="1" i="1" u="none" strike="noStrike" kern="1200" cap="none" spc="0" normalizeH="0" baseline="30000" noProof="0">
                <a:ln>
                  <a:noFill/>
                </a:ln>
                <a:solidFill>
                  <a:srgbClr val="0000FF"/>
                </a:solidFill>
                <a:effectLst>
                  <a:outerShdw blurRad="38100" dist="38100" dir="2700000" algn="tl">
                    <a:srgbClr val="000000">
                      <a:alpha val="43137"/>
                    </a:srgbClr>
                  </a:outerShdw>
                </a:effectLst>
                <a:uLnTx/>
                <a:uFillTx/>
                <a:latin typeface="Arial" charset="0"/>
                <a:ea typeface="+mn-ea"/>
                <a:cs typeface="Arial"/>
              </a:rPr>
              <a:t>nd</a:t>
            </a:r>
            <a:r>
              <a:rPr kumimoji="0" lang="fr-FR" sz="2400" b="1"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charset="0"/>
                <a:ea typeface="+mn-ea"/>
                <a:cs typeface="Arial"/>
              </a:rPr>
              <a:t> line agent</a:t>
            </a:r>
            <a:endParaRPr kumimoji="0" lang="fr-FR" b="1"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charset="0"/>
              <a:ea typeface="+mn-ea"/>
              <a:cs typeface="Arial"/>
            </a:endParaRPr>
          </a:p>
        </p:txBody>
      </p:sp>
      <p:sp>
        <p:nvSpPr>
          <p:cNvPr id="29" name="Line 12"/>
          <p:cNvSpPr>
            <a:spLocks noChangeShapeType="1"/>
          </p:cNvSpPr>
          <p:nvPr/>
        </p:nvSpPr>
        <p:spPr bwMode="auto">
          <a:xfrm>
            <a:off x="280985" y="836712"/>
            <a:ext cx="8582025" cy="1587"/>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uLnTx/>
              <a:uFillTx/>
              <a:latin typeface="Arial" charset="0"/>
              <a:ea typeface="+mn-ea"/>
              <a:cs typeface="Aria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12" y="1196752"/>
            <a:ext cx="8929375" cy="818551"/>
          </a:xfrm>
          <a:prstGeom prst="rect">
            <a:avLst/>
          </a:prstGeom>
          <a:ln>
            <a:solidFill>
              <a:schemeClr val="tx1"/>
            </a:solidFill>
          </a:ln>
        </p:spPr>
      </p:pic>
      <p:sp>
        <p:nvSpPr>
          <p:cNvPr id="8" name="Accolade fermante 7"/>
          <p:cNvSpPr/>
          <p:nvPr/>
        </p:nvSpPr>
        <p:spPr>
          <a:xfrm rot="5400000">
            <a:off x="7521816" y="1441876"/>
            <a:ext cx="216024" cy="158417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Arial"/>
              <a:ea typeface="+mn-ea"/>
              <a:cs typeface="Arial"/>
            </a:endParaRPr>
          </a:p>
        </p:txBody>
      </p:sp>
      <p:sp>
        <p:nvSpPr>
          <p:cNvPr id="15" name="Accolade fermante 14"/>
          <p:cNvSpPr/>
          <p:nvPr/>
        </p:nvSpPr>
        <p:spPr>
          <a:xfrm rot="5400000">
            <a:off x="3609399" y="276697"/>
            <a:ext cx="216024" cy="390782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Arial"/>
              <a:ea typeface="+mn-ea"/>
              <a:cs typeface="Arial"/>
            </a:endParaRPr>
          </a:p>
        </p:txBody>
      </p:sp>
      <p:sp>
        <p:nvSpPr>
          <p:cNvPr id="17" name="ZoneTexte 22">
            <a:extLst>
              <a:ext uri="{FF2B5EF4-FFF2-40B4-BE49-F238E27FC236}">
                <a16:creationId xmlns="" xmlns:a16="http://schemas.microsoft.com/office/drawing/2014/main" id="{E5B5CC2B-B60A-4304-AFA7-426E4AD4577A}"/>
              </a:ext>
            </a:extLst>
          </p:cNvPr>
          <p:cNvSpPr txBox="1">
            <a:spLocks noChangeArrowheads="1"/>
          </p:cNvSpPr>
          <p:nvPr/>
        </p:nvSpPr>
        <p:spPr bwMode="auto">
          <a:xfrm>
            <a:off x="2082639" y="2879331"/>
            <a:ext cx="3269541" cy="400110"/>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30000"/>
              </a:spcBef>
              <a:buClr>
                <a:schemeClr val="accent1"/>
              </a:buClr>
              <a:buFont typeface="Wingdings" pitchFamily="2" charset="2"/>
              <a:buBlip>
                <a:blip r:embed="rId3"/>
              </a:buBlip>
              <a:defRPr sz="2200">
                <a:solidFill>
                  <a:schemeClr val="tx1"/>
                </a:solidFill>
                <a:latin typeface="Arial" charset="0"/>
                <a:cs typeface="Arial" charset="0"/>
              </a:defRPr>
            </a:lvl1pPr>
            <a:lvl2pPr marL="742950" indent="-285750" eaLnBrk="0" hangingPunct="0">
              <a:spcBef>
                <a:spcPct val="30000"/>
              </a:spcBef>
              <a:buClr>
                <a:schemeClr val="accent1"/>
              </a:buClr>
              <a:buChar char="–"/>
              <a:defRPr sz="2000">
                <a:solidFill>
                  <a:schemeClr val="tx1"/>
                </a:solidFill>
                <a:latin typeface="Arial" charset="0"/>
                <a:cs typeface="Arial" charset="0"/>
              </a:defRPr>
            </a:lvl2pPr>
            <a:lvl3pPr marL="1143000" indent="-228600" eaLnBrk="0" hangingPunct="0">
              <a:spcBef>
                <a:spcPct val="30000"/>
              </a:spcBef>
              <a:buClr>
                <a:schemeClr val="accent1"/>
              </a:buClr>
              <a:buChar char="•"/>
              <a:defRPr sz="2000">
                <a:solidFill>
                  <a:schemeClr val="tx1"/>
                </a:solidFill>
                <a:latin typeface="Arial" charset="0"/>
                <a:cs typeface="Arial" charset="0"/>
              </a:defRPr>
            </a:lvl3pPr>
            <a:lvl4pPr marL="1600200" indent="-228600" eaLnBrk="0" hangingPunct="0">
              <a:spcBef>
                <a:spcPct val="30000"/>
              </a:spcBef>
              <a:buClr>
                <a:schemeClr val="accent1"/>
              </a:buClr>
              <a:buChar char="–"/>
              <a:defRPr sz="2000">
                <a:solidFill>
                  <a:schemeClr val="tx1"/>
                </a:solidFill>
                <a:latin typeface="Arial" charset="0"/>
                <a:cs typeface="Arial" charset="0"/>
              </a:defRPr>
            </a:lvl4pPr>
            <a:lvl5pPr marL="2057400" indent="-228600" eaLnBrk="0" hangingPunct="0">
              <a:spcBef>
                <a:spcPct val="30000"/>
              </a:spcBef>
              <a:buClr>
                <a:schemeClr val="accent1"/>
              </a:buClr>
              <a:buChar char="•"/>
              <a:defRPr sz="2000">
                <a:solidFill>
                  <a:schemeClr val="tx1"/>
                </a:solidFill>
                <a:latin typeface="Arial" charset="0"/>
                <a:cs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000000"/>
                </a:solidFill>
                <a:effectLst/>
                <a:uLnTx/>
                <a:uFillTx/>
                <a:latin typeface="Arial" charset="0"/>
                <a:ea typeface="+mn-ea"/>
                <a:cs typeface="Arial" charset="0"/>
              </a:rPr>
              <a:t>The usual 2</a:t>
            </a:r>
            <a:r>
              <a:rPr kumimoji="0" lang="fr-FR" altLang="fr-FR" sz="2000" b="1" i="0" u="none" strike="noStrike" kern="1200" cap="none" spc="0" normalizeH="0" baseline="30000" noProof="0">
                <a:ln>
                  <a:noFill/>
                </a:ln>
                <a:solidFill>
                  <a:srgbClr val="000000"/>
                </a:solidFill>
                <a:effectLst/>
                <a:uLnTx/>
                <a:uFillTx/>
                <a:latin typeface="Arial" charset="0"/>
                <a:ea typeface="+mn-ea"/>
                <a:cs typeface="Arial" charset="0"/>
              </a:rPr>
              <a:t>nd</a:t>
            </a:r>
            <a:r>
              <a:rPr kumimoji="0" lang="fr-FR" altLang="fr-FR" sz="2000" b="1" i="0" u="none" strike="noStrike" kern="1200" cap="none" spc="0" normalizeH="0" baseline="0" noProof="0">
                <a:ln>
                  <a:noFill/>
                </a:ln>
                <a:solidFill>
                  <a:srgbClr val="000000"/>
                </a:solidFill>
                <a:effectLst/>
                <a:uLnTx/>
                <a:uFillTx/>
                <a:latin typeface="Arial" charset="0"/>
                <a:ea typeface="+mn-ea"/>
                <a:cs typeface="Arial" charset="0"/>
              </a:rPr>
              <a:t> line option</a:t>
            </a:r>
          </a:p>
        </p:txBody>
      </p:sp>
      <p:sp>
        <p:nvSpPr>
          <p:cNvPr id="18" name="ZoneTexte 22">
            <a:extLst>
              <a:ext uri="{FF2B5EF4-FFF2-40B4-BE49-F238E27FC236}">
                <a16:creationId xmlns="" xmlns:a16="http://schemas.microsoft.com/office/drawing/2014/main" id="{D9E6976E-735F-4529-8347-518ECCCD8A29}"/>
              </a:ext>
            </a:extLst>
          </p:cNvPr>
          <p:cNvSpPr txBox="1">
            <a:spLocks noChangeArrowheads="1"/>
          </p:cNvSpPr>
          <p:nvPr/>
        </p:nvSpPr>
        <p:spPr bwMode="auto">
          <a:xfrm>
            <a:off x="6576060" y="2879331"/>
            <a:ext cx="2190651" cy="369332"/>
          </a:xfrm>
          <a:prstGeom prst="rect">
            <a:avLst/>
          </a:prstGeom>
          <a:solidFill>
            <a:srgbClr val="FFFFFF"/>
          </a:solidFill>
          <a:ln w="9525">
            <a:solidFill>
              <a:schemeClr val="tx1"/>
            </a:solidFill>
            <a:miter lim="800000"/>
            <a:headEnd/>
            <a:tailEnd/>
          </a:ln>
        </p:spPr>
        <p:txBody>
          <a:bodyPr wrap="square">
            <a:spAutoFit/>
          </a:bodyPr>
          <a:lstStyle>
            <a:lvl1pPr eaLnBrk="0" hangingPunct="0">
              <a:spcBef>
                <a:spcPct val="30000"/>
              </a:spcBef>
              <a:buClr>
                <a:schemeClr val="accent1"/>
              </a:buClr>
              <a:buFont typeface="Wingdings" pitchFamily="2" charset="2"/>
              <a:buBlip>
                <a:blip r:embed="rId3"/>
              </a:buBlip>
              <a:defRPr sz="2200">
                <a:solidFill>
                  <a:schemeClr val="tx1"/>
                </a:solidFill>
                <a:latin typeface="Arial" charset="0"/>
                <a:cs typeface="Arial" charset="0"/>
              </a:defRPr>
            </a:lvl1pPr>
            <a:lvl2pPr marL="742950" indent="-285750" eaLnBrk="0" hangingPunct="0">
              <a:spcBef>
                <a:spcPct val="30000"/>
              </a:spcBef>
              <a:buClr>
                <a:schemeClr val="accent1"/>
              </a:buClr>
              <a:buChar char="–"/>
              <a:defRPr sz="2000">
                <a:solidFill>
                  <a:schemeClr val="tx1"/>
                </a:solidFill>
                <a:latin typeface="Arial" charset="0"/>
                <a:cs typeface="Arial" charset="0"/>
              </a:defRPr>
            </a:lvl2pPr>
            <a:lvl3pPr marL="1143000" indent="-228600" eaLnBrk="0" hangingPunct="0">
              <a:spcBef>
                <a:spcPct val="30000"/>
              </a:spcBef>
              <a:buClr>
                <a:schemeClr val="accent1"/>
              </a:buClr>
              <a:buChar char="•"/>
              <a:defRPr sz="2000">
                <a:solidFill>
                  <a:schemeClr val="tx1"/>
                </a:solidFill>
                <a:latin typeface="Arial" charset="0"/>
                <a:cs typeface="Arial" charset="0"/>
              </a:defRPr>
            </a:lvl3pPr>
            <a:lvl4pPr marL="1600200" indent="-228600" eaLnBrk="0" hangingPunct="0">
              <a:spcBef>
                <a:spcPct val="30000"/>
              </a:spcBef>
              <a:buClr>
                <a:schemeClr val="accent1"/>
              </a:buClr>
              <a:buChar char="–"/>
              <a:defRPr sz="2000">
                <a:solidFill>
                  <a:schemeClr val="tx1"/>
                </a:solidFill>
                <a:latin typeface="Arial" charset="0"/>
                <a:cs typeface="Arial" charset="0"/>
              </a:defRPr>
            </a:lvl4pPr>
            <a:lvl5pPr marL="2057400" indent="-228600" eaLnBrk="0" hangingPunct="0">
              <a:spcBef>
                <a:spcPct val="30000"/>
              </a:spcBef>
              <a:buClr>
                <a:schemeClr val="accent1"/>
              </a:buClr>
              <a:buChar char="•"/>
              <a:defRPr sz="2000">
                <a:solidFill>
                  <a:schemeClr val="tx1"/>
                </a:solidFill>
                <a:latin typeface="Arial" charset="0"/>
                <a:cs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00000"/>
                </a:solidFill>
                <a:effectLst/>
                <a:uLnTx/>
                <a:uFillTx/>
                <a:latin typeface="Arial" charset="0"/>
                <a:ea typeface="+mn-ea"/>
                <a:cs typeface="Arial" charset="0"/>
              </a:rPr>
              <a:t>In specific cases</a:t>
            </a:r>
          </a:p>
        </p:txBody>
      </p:sp>
      <p:sp>
        <p:nvSpPr>
          <p:cNvPr id="19" name="ZoneTexte 37">
            <a:extLst>
              <a:ext uri="{FF2B5EF4-FFF2-40B4-BE49-F238E27FC236}">
                <a16:creationId xmlns="" xmlns:a16="http://schemas.microsoft.com/office/drawing/2014/main" id="{D5DEF72E-1F2A-489E-8D52-93C721A09878}"/>
              </a:ext>
            </a:extLst>
          </p:cNvPr>
          <p:cNvSpPr txBox="1">
            <a:spLocks noChangeArrowheads="1"/>
          </p:cNvSpPr>
          <p:nvPr/>
        </p:nvSpPr>
        <p:spPr bwMode="auto">
          <a:xfrm>
            <a:off x="2776023" y="2451673"/>
            <a:ext cx="1882775" cy="338138"/>
          </a:xfrm>
          <a:prstGeom prst="rect">
            <a:avLst/>
          </a:prstGeom>
          <a:solidFill>
            <a:srgbClr val="00FFFF"/>
          </a:solidFill>
          <a:ln w="952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000000"/>
                </a:solidFill>
                <a:effectLst/>
                <a:uLnTx/>
                <a:uFillTx/>
                <a:latin typeface="Arial" charset="0"/>
                <a:ea typeface="+mn-ea"/>
                <a:cs typeface="Arial" charset="0"/>
              </a:rPr>
              <a:t>Oral agents</a:t>
            </a:r>
          </a:p>
        </p:txBody>
      </p:sp>
      <p:sp>
        <p:nvSpPr>
          <p:cNvPr id="20" name="ZoneTexte 18">
            <a:extLst>
              <a:ext uri="{FF2B5EF4-FFF2-40B4-BE49-F238E27FC236}">
                <a16:creationId xmlns="" xmlns:a16="http://schemas.microsoft.com/office/drawing/2014/main" id="{CAF6BC50-6B93-4258-A125-7221D9DCA68C}"/>
              </a:ext>
            </a:extLst>
          </p:cNvPr>
          <p:cNvSpPr txBox="1">
            <a:spLocks noChangeArrowheads="1"/>
          </p:cNvSpPr>
          <p:nvPr/>
        </p:nvSpPr>
        <p:spPr bwMode="auto">
          <a:xfrm>
            <a:off x="6921009" y="2451673"/>
            <a:ext cx="1417638" cy="338138"/>
          </a:xfrm>
          <a:prstGeom prst="rect">
            <a:avLst/>
          </a:prstGeom>
          <a:solidFill>
            <a:srgbClr val="FFFFFF"/>
          </a:solidFill>
          <a:ln w="9525">
            <a:solidFill>
              <a:schemeClr val="tx1"/>
            </a:solidFill>
            <a:miter lim="800000"/>
            <a:headEnd/>
            <a:tailEnd/>
          </a:ln>
        </p:spPr>
        <p:txBody>
          <a:bodyPr>
            <a:spAutoFit/>
          </a:bodyPr>
          <a:lstStyle>
            <a:lvl1pPr eaLnBrk="0" hangingPunct="0">
              <a:spcBef>
                <a:spcPct val="30000"/>
              </a:spcBef>
              <a:buClr>
                <a:schemeClr val="accent1"/>
              </a:buClr>
              <a:buFont typeface="Wingdings" pitchFamily="2" charset="2"/>
              <a:buBlip>
                <a:blip r:embed="rId3"/>
              </a:buBlip>
              <a:defRPr sz="2200">
                <a:solidFill>
                  <a:schemeClr val="tx1"/>
                </a:solidFill>
                <a:latin typeface="Arial" charset="0"/>
                <a:cs typeface="Arial" charset="0"/>
              </a:defRPr>
            </a:lvl1pPr>
            <a:lvl2pPr marL="742950" indent="-285750" eaLnBrk="0" hangingPunct="0">
              <a:spcBef>
                <a:spcPct val="30000"/>
              </a:spcBef>
              <a:buClr>
                <a:schemeClr val="accent1"/>
              </a:buClr>
              <a:buChar char="–"/>
              <a:defRPr sz="2000">
                <a:solidFill>
                  <a:schemeClr val="tx1"/>
                </a:solidFill>
                <a:latin typeface="Arial" charset="0"/>
                <a:cs typeface="Arial" charset="0"/>
              </a:defRPr>
            </a:lvl2pPr>
            <a:lvl3pPr marL="1143000" indent="-228600" eaLnBrk="0" hangingPunct="0">
              <a:spcBef>
                <a:spcPct val="30000"/>
              </a:spcBef>
              <a:buClr>
                <a:schemeClr val="accent1"/>
              </a:buClr>
              <a:buChar char="•"/>
              <a:defRPr sz="2000">
                <a:solidFill>
                  <a:schemeClr val="tx1"/>
                </a:solidFill>
                <a:latin typeface="Arial" charset="0"/>
                <a:cs typeface="Arial" charset="0"/>
              </a:defRPr>
            </a:lvl3pPr>
            <a:lvl4pPr marL="1600200" indent="-228600" eaLnBrk="0" hangingPunct="0">
              <a:spcBef>
                <a:spcPct val="30000"/>
              </a:spcBef>
              <a:buClr>
                <a:schemeClr val="accent1"/>
              </a:buClr>
              <a:buChar char="–"/>
              <a:defRPr sz="2000">
                <a:solidFill>
                  <a:schemeClr val="tx1"/>
                </a:solidFill>
                <a:latin typeface="Arial" charset="0"/>
                <a:cs typeface="Arial" charset="0"/>
              </a:defRPr>
            </a:lvl4pPr>
            <a:lvl5pPr marL="2057400" indent="-228600" eaLnBrk="0" hangingPunct="0">
              <a:spcBef>
                <a:spcPct val="30000"/>
              </a:spcBef>
              <a:buClr>
                <a:schemeClr val="accent1"/>
              </a:buClr>
              <a:buChar char="•"/>
              <a:defRPr sz="2000">
                <a:solidFill>
                  <a:schemeClr val="tx1"/>
                </a:solidFill>
                <a:latin typeface="Arial" charset="0"/>
                <a:cs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000000"/>
                </a:solidFill>
                <a:effectLst/>
                <a:uLnTx/>
                <a:uFillTx/>
                <a:latin typeface="Arial" charset="0"/>
                <a:ea typeface="+mn-ea"/>
                <a:cs typeface="Arial" charset="0"/>
              </a:rPr>
              <a:t>Injections</a:t>
            </a:r>
          </a:p>
        </p:txBody>
      </p:sp>
      <p:sp>
        <p:nvSpPr>
          <p:cNvPr id="14" name="ZoneTexte 13">
            <a:extLst>
              <a:ext uri="{FF2B5EF4-FFF2-40B4-BE49-F238E27FC236}">
                <a16:creationId xmlns="" xmlns:a16="http://schemas.microsoft.com/office/drawing/2014/main" id="{FF2BF943-207E-4D07-BDF5-59EEA0CB3CDA}"/>
              </a:ext>
            </a:extLst>
          </p:cNvPr>
          <p:cNvSpPr txBox="1"/>
          <p:nvPr/>
        </p:nvSpPr>
        <p:spPr>
          <a:xfrm>
            <a:off x="2216477" y="3428999"/>
            <a:ext cx="6271405" cy="1323439"/>
          </a:xfrm>
          <a:prstGeom prst="rect">
            <a:avLst/>
          </a:prstGeom>
          <a:solidFill>
            <a:srgbClr val="FFFFFF"/>
          </a:solidFill>
          <a:ln>
            <a:solidFill>
              <a:srgbClr val="3D168B"/>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cs typeface="Arial"/>
              </a:rPr>
              <a:t>The choice of the 2</a:t>
            </a:r>
            <a:r>
              <a:rPr kumimoji="0" lang="fr-FR" sz="2000" b="0" i="0" u="none" strike="noStrike" kern="0" cap="none" spc="0" normalizeH="0" baseline="30000" noProof="0">
                <a:ln>
                  <a:noFill/>
                </a:ln>
                <a:solidFill>
                  <a:srgbClr val="000000"/>
                </a:solidFill>
                <a:effectLst>
                  <a:outerShdw blurRad="38100" dist="38100" dir="2700000" algn="tl">
                    <a:srgbClr val="000000">
                      <a:alpha val="43137"/>
                    </a:srgbClr>
                  </a:outerShdw>
                </a:effectLst>
                <a:uLnTx/>
                <a:uFillTx/>
                <a:cs typeface="Arial"/>
              </a:rPr>
              <a:t>nd</a:t>
            </a:r>
            <a:r>
              <a:rPr kumimoji="0" lang="fr-FR" sz="20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cs typeface="Arial"/>
              </a:rPr>
              <a:t> line agent will take into account </a:t>
            </a:r>
            <a:endParaRPr kumimoji="0" lang="fr-FR" sz="2000" b="0"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i="1" u="none" strike="noStrike" kern="0" cap="none" spc="0" normalizeH="0" baseline="0" noProof="0" smtClean="0">
                <a:ln>
                  <a:noFill/>
                </a:ln>
                <a:solidFill>
                  <a:srgbClr val="0000FF"/>
                </a:solidFill>
                <a:effectLst>
                  <a:outerShdw blurRad="38100" dist="38100" dir="2700000" algn="tl">
                    <a:srgbClr val="000000">
                      <a:alpha val="43137"/>
                    </a:srgbClr>
                  </a:outerShdw>
                </a:effectLst>
                <a:uLnTx/>
                <a:uFillTx/>
                <a:cs typeface="Arial"/>
              </a:rPr>
              <a:t>the </a:t>
            </a:r>
            <a:r>
              <a:rPr kumimoji="0" lang="fr-FR" sz="2000" i="1" u="none" strike="noStrike" kern="0" cap="none" spc="0" normalizeH="0" baseline="0" noProof="0">
                <a:ln>
                  <a:noFill/>
                </a:ln>
                <a:solidFill>
                  <a:srgbClr val="0000FF"/>
                </a:solidFill>
                <a:effectLst>
                  <a:outerShdw blurRad="38100" dist="38100" dir="2700000" algn="tl">
                    <a:srgbClr val="000000">
                      <a:alpha val="43137"/>
                    </a:srgbClr>
                  </a:outerShdw>
                </a:effectLst>
                <a:uLnTx/>
                <a:uFillTx/>
                <a:cs typeface="Arial"/>
              </a:rPr>
              <a:t>CV status of the patient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cs typeface="Arial"/>
              </a:rPr>
              <a:t>and the 3 following characteristics of the agents: </a:t>
            </a:r>
            <a:endParaRPr kumimoji="0" lang="fr-FR" sz="2000" b="0" i="1" u="none" strike="noStrike" kern="0" cap="none" spc="0" normalizeH="0" baseline="0" noProof="0" smtClean="0">
              <a:ln>
                <a:noFill/>
              </a:ln>
              <a:solidFill>
                <a:srgbClr val="0000FF"/>
              </a:solidFill>
              <a:effectLst>
                <a:outerShdw blurRad="38100" dist="38100" dir="2700000" algn="tl">
                  <a:srgbClr val="000000">
                    <a:alpha val="43137"/>
                  </a:srgbClr>
                </a:outerShdw>
              </a:effectLst>
              <a:uLnTx/>
              <a:uFillTx/>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i="1" u="none" strike="noStrike" kern="0" cap="none" spc="0" normalizeH="0" baseline="0" noProof="0" smtClean="0">
                <a:ln>
                  <a:noFill/>
                </a:ln>
                <a:solidFill>
                  <a:srgbClr val="0000FF"/>
                </a:solidFill>
                <a:effectLst>
                  <a:outerShdw blurRad="38100" dist="38100" dir="2700000" algn="tl">
                    <a:srgbClr val="000000">
                      <a:alpha val="43137"/>
                    </a:srgbClr>
                  </a:outerShdw>
                </a:effectLst>
                <a:uLnTx/>
                <a:uFillTx/>
                <a:cs typeface="Arial"/>
              </a:rPr>
              <a:t>risk </a:t>
            </a:r>
            <a:r>
              <a:rPr kumimoji="0" lang="fr-FR" sz="2000" i="1" u="none" strike="noStrike" kern="0" cap="none" spc="0" normalizeH="0" baseline="0" noProof="0">
                <a:ln>
                  <a:noFill/>
                </a:ln>
                <a:solidFill>
                  <a:srgbClr val="0000FF"/>
                </a:solidFill>
                <a:effectLst>
                  <a:outerShdw blurRad="38100" dist="38100" dir="2700000" algn="tl">
                    <a:srgbClr val="000000">
                      <a:alpha val="43137"/>
                    </a:srgbClr>
                  </a:outerShdw>
                </a:effectLst>
                <a:uLnTx/>
                <a:uFillTx/>
                <a:cs typeface="Arial"/>
              </a:rPr>
              <a:t>of hypo – effect on weight - cost</a:t>
            </a:r>
          </a:p>
        </p:txBody>
      </p:sp>
      <p:pic>
        <p:nvPicPr>
          <p:cNvPr id="16" name="Picture 7">
            <a:extLst>
              <a:ext uri="{FF2B5EF4-FFF2-40B4-BE49-F238E27FC236}">
                <a16:creationId xmlns="" xmlns:a16="http://schemas.microsoft.com/office/drawing/2014/main" id="{2E748A3A-1159-47EC-87C2-F2ADF7F72DAE}"/>
              </a:ext>
            </a:extLst>
          </p:cNvPr>
          <p:cNvPicPr>
            <a:picLocks noChangeAspect="1"/>
          </p:cNvPicPr>
          <p:nvPr/>
        </p:nvPicPr>
        <p:blipFill>
          <a:blip r:embed="rId4"/>
          <a:srcRect/>
          <a:stretch>
            <a:fillRect/>
          </a:stretch>
        </p:blipFill>
        <p:spPr bwMode="auto">
          <a:xfrm>
            <a:off x="1059869" y="5147362"/>
            <a:ext cx="1423899" cy="441878"/>
          </a:xfrm>
          <a:prstGeom prst="rect">
            <a:avLst/>
          </a:prstGeom>
          <a:noFill/>
          <a:ln w="9525">
            <a:noFill/>
            <a:miter lim="800000"/>
            <a:headEnd/>
            <a:tailEnd/>
          </a:ln>
        </p:spPr>
      </p:pic>
      <p:pic>
        <p:nvPicPr>
          <p:cNvPr id="21" name="Picture 7" descr="easd.tiff">
            <a:extLst>
              <a:ext uri="{FF2B5EF4-FFF2-40B4-BE49-F238E27FC236}">
                <a16:creationId xmlns="" xmlns:a16="http://schemas.microsoft.com/office/drawing/2014/main" id="{01C3BA6A-C41D-4917-8084-399C341B4185}"/>
              </a:ext>
            </a:extLst>
          </p:cNvPr>
          <p:cNvPicPr>
            <a:picLocks noChangeAspect="1"/>
          </p:cNvPicPr>
          <p:nvPr/>
        </p:nvPicPr>
        <p:blipFill>
          <a:blip r:embed="rId5"/>
          <a:stretch>
            <a:fillRect/>
          </a:stretch>
        </p:blipFill>
        <p:spPr>
          <a:xfrm>
            <a:off x="7880948" y="5173837"/>
            <a:ext cx="885763" cy="443107"/>
          </a:xfrm>
          <a:prstGeom prst="rect">
            <a:avLst/>
          </a:prstGeom>
        </p:spPr>
      </p:pic>
      <p:sp>
        <p:nvSpPr>
          <p:cNvPr id="23" name="ZoneTexte 22"/>
          <p:cNvSpPr txBox="1"/>
          <p:nvPr/>
        </p:nvSpPr>
        <p:spPr>
          <a:xfrm>
            <a:off x="2006790" y="5123271"/>
            <a:ext cx="6168843" cy="483305"/>
          </a:xfrm>
          <a:prstGeom prst="rect">
            <a:avLst/>
          </a:prstGeom>
          <a:noFill/>
        </p:spPr>
        <p:txBody>
          <a:bodyPr wrap="square" rtlCol="0">
            <a:noAutofit/>
          </a:bodyPr>
          <a:lstStyle/>
          <a:p>
            <a:pPr marL="0" marR="0" lvl="0" indent="0" algn="ctr" defTabSz="914400" rtl="0" eaLnBrk="1" fontAlgn="base" latinLnBrk="0" hangingPunct="1">
              <a:spcBef>
                <a:spcPct val="0"/>
              </a:spcBef>
              <a:spcAft>
                <a:spcPct val="0"/>
              </a:spcAft>
              <a:buClrTx/>
              <a:buSzTx/>
              <a:buFontTx/>
              <a:buNone/>
              <a:tabLst/>
              <a:defRPr/>
            </a:pPr>
            <a:r>
              <a:rPr kumimoji="0" lang="en-US" sz="2000" b="0" i="1"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charset="0"/>
                <a:ea typeface="+mn-ea"/>
                <a:cs typeface="+mn-cs"/>
              </a:rPr>
              <a:t>ADA/EASD statement September 2018</a:t>
            </a:r>
            <a:endParaRPr kumimoji="0" lang="en-US" sz="20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9274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9"/>
          <p:cNvSpPr txBox="1">
            <a:spLocks noChangeArrowheads="1"/>
          </p:cNvSpPr>
          <p:nvPr/>
        </p:nvSpPr>
        <p:spPr bwMode="auto">
          <a:xfrm>
            <a:off x="180372" y="188640"/>
            <a:ext cx="8783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Arial" charset="0"/>
                <a:ea typeface="+mn-ea"/>
                <a:cs typeface="Arial"/>
              </a:rPr>
              <a:t>What should be </a:t>
            </a:r>
            <a:r>
              <a:rPr kumimoji="0" lang="en-US" b="1"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Arial"/>
              </a:rPr>
              <a:t>added to </a:t>
            </a:r>
            <a:r>
              <a:rPr kumimoji="0" lang="en-US" b="1" i="1"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charset="0"/>
                <a:ea typeface="+mn-ea"/>
                <a:cs typeface="Arial"/>
              </a:rPr>
              <a:t>metformin</a:t>
            </a:r>
            <a:r>
              <a:rPr kumimoji="0" lang="en-US" b="1" i="1" u="none" strike="noStrike" kern="1200" cap="none" spc="0" normalizeH="0" noProof="0" smtClean="0">
                <a:ln>
                  <a:noFill/>
                </a:ln>
                <a:solidFill>
                  <a:srgbClr val="000000"/>
                </a:solidFill>
                <a:effectLst>
                  <a:outerShdw blurRad="38100" dist="38100" dir="2700000" algn="tl">
                    <a:srgbClr val="000000">
                      <a:alpha val="43137"/>
                    </a:srgbClr>
                  </a:outerShdw>
                </a:effectLst>
                <a:uLnTx/>
                <a:uFillTx/>
                <a:latin typeface="Arial" charset="0"/>
                <a:ea typeface="+mn-ea"/>
                <a:cs typeface="Arial"/>
              </a:rPr>
              <a:t> </a:t>
            </a:r>
            <a:r>
              <a:rPr kumimoji="0" lang="fr-FR" sz="2400" b="1" i="1" u="none" strike="noStrike" kern="1200" cap="none" spc="0" normalizeH="0" baseline="0" noProof="0" smtClean="0">
                <a:ln>
                  <a:noFill/>
                </a:ln>
                <a:solidFill>
                  <a:srgbClr val="000000"/>
                </a:solidFill>
                <a:effectLst/>
                <a:uLnTx/>
                <a:uFillTx/>
                <a:latin typeface="Arial" charset="0"/>
                <a:ea typeface="+mn-ea"/>
                <a:cs typeface="Arial"/>
              </a:rPr>
              <a:t>as </a:t>
            </a:r>
            <a:r>
              <a:rPr kumimoji="0" lang="fr-FR" sz="2400" b="1"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charset="0"/>
                <a:ea typeface="+mn-ea"/>
                <a:cs typeface="Arial"/>
              </a:rPr>
              <a:t>2</a:t>
            </a:r>
            <a:r>
              <a:rPr kumimoji="0" lang="fr-FR" sz="2400" b="1" i="1" u="none" strike="noStrike" kern="1200" cap="none" spc="0" normalizeH="0" baseline="30000" noProof="0">
                <a:ln>
                  <a:noFill/>
                </a:ln>
                <a:solidFill>
                  <a:srgbClr val="0000FF"/>
                </a:solidFill>
                <a:effectLst>
                  <a:outerShdw blurRad="38100" dist="38100" dir="2700000" algn="tl">
                    <a:srgbClr val="000000">
                      <a:alpha val="43137"/>
                    </a:srgbClr>
                  </a:outerShdw>
                </a:effectLst>
                <a:uLnTx/>
                <a:uFillTx/>
                <a:latin typeface="Arial" charset="0"/>
                <a:ea typeface="+mn-ea"/>
                <a:cs typeface="Arial"/>
              </a:rPr>
              <a:t>nd</a:t>
            </a:r>
            <a:r>
              <a:rPr kumimoji="0" lang="fr-FR" sz="2400" b="1"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charset="0"/>
                <a:ea typeface="+mn-ea"/>
                <a:cs typeface="Arial"/>
              </a:rPr>
              <a:t> line agent</a:t>
            </a:r>
            <a:endParaRPr kumimoji="0" lang="fr-FR" b="1" i="1"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charset="0"/>
              <a:ea typeface="+mn-ea"/>
              <a:cs typeface="Arial"/>
            </a:endParaRPr>
          </a:p>
        </p:txBody>
      </p:sp>
      <p:sp>
        <p:nvSpPr>
          <p:cNvPr id="29" name="Line 12"/>
          <p:cNvSpPr>
            <a:spLocks noChangeShapeType="1"/>
          </p:cNvSpPr>
          <p:nvPr/>
        </p:nvSpPr>
        <p:spPr bwMode="auto">
          <a:xfrm>
            <a:off x="280985" y="836712"/>
            <a:ext cx="8582025" cy="1587"/>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FR" sz="2800" b="1" i="0" u="none" strike="noStrike" kern="1200" cap="none" spc="0" normalizeH="0" baseline="0" noProof="0">
              <a:ln>
                <a:noFill/>
              </a:ln>
              <a:solidFill>
                <a:srgbClr val="000000"/>
              </a:solidFill>
              <a:effectLst/>
              <a:uLnTx/>
              <a:uFillTx/>
              <a:latin typeface="Arial" charset="0"/>
              <a:ea typeface="+mn-ea"/>
              <a:cs typeface="Aria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12" y="1196752"/>
            <a:ext cx="8929375" cy="818551"/>
          </a:xfrm>
          <a:prstGeom prst="rect">
            <a:avLst/>
          </a:prstGeom>
          <a:ln>
            <a:solidFill>
              <a:schemeClr val="tx1"/>
            </a:solidFill>
          </a:ln>
        </p:spPr>
      </p:pic>
      <p:sp>
        <p:nvSpPr>
          <p:cNvPr id="8" name="Accolade fermante 7"/>
          <p:cNvSpPr/>
          <p:nvPr/>
        </p:nvSpPr>
        <p:spPr>
          <a:xfrm rot="5400000">
            <a:off x="7521816" y="1441876"/>
            <a:ext cx="216024" cy="158417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Arial"/>
              <a:ea typeface="+mn-ea"/>
              <a:cs typeface="Arial"/>
            </a:endParaRPr>
          </a:p>
        </p:txBody>
      </p:sp>
      <p:sp>
        <p:nvSpPr>
          <p:cNvPr id="15" name="Accolade fermante 14"/>
          <p:cNvSpPr/>
          <p:nvPr/>
        </p:nvSpPr>
        <p:spPr>
          <a:xfrm rot="5400000">
            <a:off x="3609399" y="276697"/>
            <a:ext cx="216024" cy="390782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Arial"/>
              <a:ea typeface="+mn-ea"/>
              <a:cs typeface="Arial"/>
            </a:endParaRPr>
          </a:p>
        </p:txBody>
      </p:sp>
      <p:sp>
        <p:nvSpPr>
          <p:cNvPr id="17" name="ZoneTexte 22">
            <a:extLst>
              <a:ext uri="{FF2B5EF4-FFF2-40B4-BE49-F238E27FC236}">
                <a16:creationId xmlns="" xmlns:a16="http://schemas.microsoft.com/office/drawing/2014/main" id="{E5B5CC2B-B60A-4304-AFA7-426E4AD4577A}"/>
              </a:ext>
            </a:extLst>
          </p:cNvPr>
          <p:cNvSpPr txBox="1">
            <a:spLocks noChangeArrowheads="1"/>
          </p:cNvSpPr>
          <p:nvPr/>
        </p:nvSpPr>
        <p:spPr bwMode="auto">
          <a:xfrm>
            <a:off x="2082639" y="2879331"/>
            <a:ext cx="3269541" cy="400110"/>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30000"/>
              </a:spcBef>
              <a:buClr>
                <a:schemeClr val="accent1"/>
              </a:buClr>
              <a:buFont typeface="Wingdings" pitchFamily="2" charset="2"/>
              <a:buBlip>
                <a:blip r:embed="rId3"/>
              </a:buBlip>
              <a:defRPr sz="2200">
                <a:solidFill>
                  <a:schemeClr val="tx1"/>
                </a:solidFill>
                <a:latin typeface="Arial" charset="0"/>
                <a:cs typeface="Arial" charset="0"/>
              </a:defRPr>
            </a:lvl1pPr>
            <a:lvl2pPr marL="742950" indent="-285750" eaLnBrk="0" hangingPunct="0">
              <a:spcBef>
                <a:spcPct val="30000"/>
              </a:spcBef>
              <a:buClr>
                <a:schemeClr val="accent1"/>
              </a:buClr>
              <a:buChar char="–"/>
              <a:defRPr sz="2000">
                <a:solidFill>
                  <a:schemeClr val="tx1"/>
                </a:solidFill>
                <a:latin typeface="Arial" charset="0"/>
                <a:cs typeface="Arial" charset="0"/>
              </a:defRPr>
            </a:lvl2pPr>
            <a:lvl3pPr marL="1143000" indent="-228600" eaLnBrk="0" hangingPunct="0">
              <a:spcBef>
                <a:spcPct val="30000"/>
              </a:spcBef>
              <a:buClr>
                <a:schemeClr val="accent1"/>
              </a:buClr>
              <a:buChar char="•"/>
              <a:defRPr sz="2000">
                <a:solidFill>
                  <a:schemeClr val="tx1"/>
                </a:solidFill>
                <a:latin typeface="Arial" charset="0"/>
                <a:cs typeface="Arial" charset="0"/>
              </a:defRPr>
            </a:lvl3pPr>
            <a:lvl4pPr marL="1600200" indent="-228600" eaLnBrk="0" hangingPunct="0">
              <a:spcBef>
                <a:spcPct val="30000"/>
              </a:spcBef>
              <a:buClr>
                <a:schemeClr val="accent1"/>
              </a:buClr>
              <a:buChar char="–"/>
              <a:defRPr sz="2000">
                <a:solidFill>
                  <a:schemeClr val="tx1"/>
                </a:solidFill>
                <a:latin typeface="Arial" charset="0"/>
                <a:cs typeface="Arial" charset="0"/>
              </a:defRPr>
            </a:lvl4pPr>
            <a:lvl5pPr marL="2057400" indent="-228600" eaLnBrk="0" hangingPunct="0">
              <a:spcBef>
                <a:spcPct val="30000"/>
              </a:spcBef>
              <a:buClr>
                <a:schemeClr val="accent1"/>
              </a:buClr>
              <a:buChar char="•"/>
              <a:defRPr sz="2000">
                <a:solidFill>
                  <a:schemeClr val="tx1"/>
                </a:solidFill>
                <a:latin typeface="Arial" charset="0"/>
                <a:cs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000000"/>
                </a:solidFill>
                <a:effectLst/>
                <a:uLnTx/>
                <a:uFillTx/>
                <a:latin typeface="Arial" charset="0"/>
                <a:ea typeface="+mn-ea"/>
                <a:cs typeface="Arial" charset="0"/>
              </a:rPr>
              <a:t>The usual 2</a:t>
            </a:r>
            <a:r>
              <a:rPr kumimoji="0" lang="fr-FR" altLang="fr-FR" sz="2000" b="1" i="0" u="none" strike="noStrike" kern="1200" cap="none" spc="0" normalizeH="0" baseline="30000" noProof="0">
                <a:ln>
                  <a:noFill/>
                </a:ln>
                <a:solidFill>
                  <a:srgbClr val="000000"/>
                </a:solidFill>
                <a:effectLst/>
                <a:uLnTx/>
                <a:uFillTx/>
                <a:latin typeface="Arial" charset="0"/>
                <a:ea typeface="+mn-ea"/>
                <a:cs typeface="Arial" charset="0"/>
              </a:rPr>
              <a:t>nd</a:t>
            </a:r>
            <a:r>
              <a:rPr kumimoji="0" lang="fr-FR" altLang="fr-FR" sz="2000" b="1" i="0" u="none" strike="noStrike" kern="1200" cap="none" spc="0" normalizeH="0" baseline="0" noProof="0">
                <a:ln>
                  <a:noFill/>
                </a:ln>
                <a:solidFill>
                  <a:srgbClr val="000000"/>
                </a:solidFill>
                <a:effectLst/>
                <a:uLnTx/>
                <a:uFillTx/>
                <a:latin typeface="Arial" charset="0"/>
                <a:ea typeface="+mn-ea"/>
                <a:cs typeface="Arial" charset="0"/>
              </a:rPr>
              <a:t> line option</a:t>
            </a:r>
          </a:p>
        </p:txBody>
      </p:sp>
      <p:sp>
        <p:nvSpPr>
          <p:cNvPr id="18" name="ZoneTexte 22">
            <a:extLst>
              <a:ext uri="{FF2B5EF4-FFF2-40B4-BE49-F238E27FC236}">
                <a16:creationId xmlns="" xmlns:a16="http://schemas.microsoft.com/office/drawing/2014/main" id="{D9E6976E-735F-4529-8347-518ECCCD8A29}"/>
              </a:ext>
            </a:extLst>
          </p:cNvPr>
          <p:cNvSpPr txBox="1">
            <a:spLocks noChangeArrowheads="1"/>
          </p:cNvSpPr>
          <p:nvPr/>
        </p:nvSpPr>
        <p:spPr bwMode="auto">
          <a:xfrm>
            <a:off x="6576060" y="2879331"/>
            <a:ext cx="2190651" cy="369332"/>
          </a:xfrm>
          <a:prstGeom prst="rect">
            <a:avLst/>
          </a:prstGeom>
          <a:solidFill>
            <a:srgbClr val="FFFFFF"/>
          </a:solidFill>
          <a:ln w="9525">
            <a:solidFill>
              <a:schemeClr val="tx1"/>
            </a:solidFill>
            <a:miter lim="800000"/>
            <a:headEnd/>
            <a:tailEnd/>
          </a:ln>
        </p:spPr>
        <p:txBody>
          <a:bodyPr wrap="square">
            <a:spAutoFit/>
          </a:bodyPr>
          <a:lstStyle>
            <a:lvl1pPr eaLnBrk="0" hangingPunct="0">
              <a:spcBef>
                <a:spcPct val="30000"/>
              </a:spcBef>
              <a:buClr>
                <a:schemeClr val="accent1"/>
              </a:buClr>
              <a:buFont typeface="Wingdings" pitchFamily="2" charset="2"/>
              <a:buBlip>
                <a:blip r:embed="rId3"/>
              </a:buBlip>
              <a:defRPr sz="2200">
                <a:solidFill>
                  <a:schemeClr val="tx1"/>
                </a:solidFill>
                <a:latin typeface="Arial" charset="0"/>
                <a:cs typeface="Arial" charset="0"/>
              </a:defRPr>
            </a:lvl1pPr>
            <a:lvl2pPr marL="742950" indent="-285750" eaLnBrk="0" hangingPunct="0">
              <a:spcBef>
                <a:spcPct val="30000"/>
              </a:spcBef>
              <a:buClr>
                <a:schemeClr val="accent1"/>
              </a:buClr>
              <a:buChar char="–"/>
              <a:defRPr sz="2000">
                <a:solidFill>
                  <a:schemeClr val="tx1"/>
                </a:solidFill>
                <a:latin typeface="Arial" charset="0"/>
                <a:cs typeface="Arial" charset="0"/>
              </a:defRPr>
            </a:lvl2pPr>
            <a:lvl3pPr marL="1143000" indent="-228600" eaLnBrk="0" hangingPunct="0">
              <a:spcBef>
                <a:spcPct val="30000"/>
              </a:spcBef>
              <a:buClr>
                <a:schemeClr val="accent1"/>
              </a:buClr>
              <a:buChar char="•"/>
              <a:defRPr sz="2000">
                <a:solidFill>
                  <a:schemeClr val="tx1"/>
                </a:solidFill>
                <a:latin typeface="Arial" charset="0"/>
                <a:cs typeface="Arial" charset="0"/>
              </a:defRPr>
            </a:lvl3pPr>
            <a:lvl4pPr marL="1600200" indent="-228600" eaLnBrk="0" hangingPunct="0">
              <a:spcBef>
                <a:spcPct val="30000"/>
              </a:spcBef>
              <a:buClr>
                <a:schemeClr val="accent1"/>
              </a:buClr>
              <a:buChar char="–"/>
              <a:defRPr sz="2000">
                <a:solidFill>
                  <a:schemeClr val="tx1"/>
                </a:solidFill>
                <a:latin typeface="Arial" charset="0"/>
                <a:cs typeface="Arial" charset="0"/>
              </a:defRPr>
            </a:lvl4pPr>
            <a:lvl5pPr marL="2057400" indent="-228600" eaLnBrk="0" hangingPunct="0">
              <a:spcBef>
                <a:spcPct val="30000"/>
              </a:spcBef>
              <a:buClr>
                <a:schemeClr val="accent1"/>
              </a:buClr>
              <a:buChar char="•"/>
              <a:defRPr sz="2000">
                <a:solidFill>
                  <a:schemeClr val="tx1"/>
                </a:solidFill>
                <a:latin typeface="Arial" charset="0"/>
                <a:cs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00000"/>
                </a:solidFill>
                <a:effectLst/>
                <a:uLnTx/>
                <a:uFillTx/>
                <a:latin typeface="Arial" charset="0"/>
                <a:ea typeface="+mn-ea"/>
                <a:cs typeface="Arial" charset="0"/>
              </a:rPr>
              <a:t>In specific cases</a:t>
            </a:r>
          </a:p>
        </p:txBody>
      </p:sp>
      <p:sp>
        <p:nvSpPr>
          <p:cNvPr id="19" name="ZoneTexte 37">
            <a:extLst>
              <a:ext uri="{FF2B5EF4-FFF2-40B4-BE49-F238E27FC236}">
                <a16:creationId xmlns="" xmlns:a16="http://schemas.microsoft.com/office/drawing/2014/main" id="{D5DEF72E-1F2A-489E-8D52-93C721A09878}"/>
              </a:ext>
            </a:extLst>
          </p:cNvPr>
          <p:cNvSpPr txBox="1">
            <a:spLocks noChangeArrowheads="1"/>
          </p:cNvSpPr>
          <p:nvPr/>
        </p:nvSpPr>
        <p:spPr bwMode="auto">
          <a:xfrm>
            <a:off x="2776023" y="2451673"/>
            <a:ext cx="1882775" cy="338138"/>
          </a:xfrm>
          <a:prstGeom prst="rect">
            <a:avLst/>
          </a:prstGeom>
          <a:solidFill>
            <a:srgbClr val="00FFFF"/>
          </a:solidFill>
          <a:ln w="952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000000"/>
                </a:solidFill>
                <a:effectLst/>
                <a:uLnTx/>
                <a:uFillTx/>
                <a:latin typeface="Arial" charset="0"/>
                <a:ea typeface="+mn-ea"/>
                <a:cs typeface="Arial" charset="0"/>
              </a:rPr>
              <a:t>Oral agents</a:t>
            </a:r>
          </a:p>
        </p:txBody>
      </p:sp>
      <p:sp>
        <p:nvSpPr>
          <p:cNvPr id="20" name="ZoneTexte 18">
            <a:extLst>
              <a:ext uri="{FF2B5EF4-FFF2-40B4-BE49-F238E27FC236}">
                <a16:creationId xmlns="" xmlns:a16="http://schemas.microsoft.com/office/drawing/2014/main" id="{CAF6BC50-6B93-4258-A125-7221D9DCA68C}"/>
              </a:ext>
            </a:extLst>
          </p:cNvPr>
          <p:cNvSpPr txBox="1">
            <a:spLocks noChangeArrowheads="1"/>
          </p:cNvSpPr>
          <p:nvPr/>
        </p:nvSpPr>
        <p:spPr bwMode="auto">
          <a:xfrm>
            <a:off x="6921009" y="2451673"/>
            <a:ext cx="1417638" cy="338138"/>
          </a:xfrm>
          <a:prstGeom prst="rect">
            <a:avLst/>
          </a:prstGeom>
          <a:solidFill>
            <a:srgbClr val="FFFFFF"/>
          </a:solidFill>
          <a:ln w="9525">
            <a:solidFill>
              <a:schemeClr val="tx1"/>
            </a:solidFill>
            <a:miter lim="800000"/>
            <a:headEnd/>
            <a:tailEnd/>
          </a:ln>
        </p:spPr>
        <p:txBody>
          <a:bodyPr>
            <a:spAutoFit/>
          </a:bodyPr>
          <a:lstStyle>
            <a:lvl1pPr eaLnBrk="0" hangingPunct="0">
              <a:spcBef>
                <a:spcPct val="30000"/>
              </a:spcBef>
              <a:buClr>
                <a:schemeClr val="accent1"/>
              </a:buClr>
              <a:buFont typeface="Wingdings" pitchFamily="2" charset="2"/>
              <a:buBlip>
                <a:blip r:embed="rId3"/>
              </a:buBlip>
              <a:defRPr sz="2200">
                <a:solidFill>
                  <a:schemeClr val="tx1"/>
                </a:solidFill>
                <a:latin typeface="Arial" charset="0"/>
                <a:cs typeface="Arial" charset="0"/>
              </a:defRPr>
            </a:lvl1pPr>
            <a:lvl2pPr marL="742950" indent="-285750" eaLnBrk="0" hangingPunct="0">
              <a:spcBef>
                <a:spcPct val="30000"/>
              </a:spcBef>
              <a:buClr>
                <a:schemeClr val="accent1"/>
              </a:buClr>
              <a:buChar char="–"/>
              <a:defRPr sz="2000">
                <a:solidFill>
                  <a:schemeClr val="tx1"/>
                </a:solidFill>
                <a:latin typeface="Arial" charset="0"/>
                <a:cs typeface="Arial" charset="0"/>
              </a:defRPr>
            </a:lvl2pPr>
            <a:lvl3pPr marL="1143000" indent="-228600" eaLnBrk="0" hangingPunct="0">
              <a:spcBef>
                <a:spcPct val="30000"/>
              </a:spcBef>
              <a:buClr>
                <a:schemeClr val="accent1"/>
              </a:buClr>
              <a:buChar char="•"/>
              <a:defRPr sz="2000">
                <a:solidFill>
                  <a:schemeClr val="tx1"/>
                </a:solidFill>
                <a:latin typeface="Arial" charset="0"/>
                <a:cs typeface="Arial" charset="0"/>
              </a:defRPr>
            </a:lvl3pPr>
            <a:lvl4pPr marL="1600200" indent="-228600" eaLnBrk="0" hangingPunct="0">
              <a:spcBef>
                <a:spcPct val="30000"/>
              </a:spcBef>
              <a:buClr>
                <a:schemeClr val="accent1"/>
              </a:buClr>
              <a:buChar char="–"/>
              <a:defRPr sz="2000">
                <a:solidFill>
                  <a:schemeClr val="tx1"/>
                </a:solidFill>
                <a:latin typeface="Arial" charset="0"/>
                <a:cs typeface="Arial" charset="0"/>
              </a:defRPr>
            </a:lvl4pPr>
            <a:lvl5pPr marL="2057400" indent="-228600" eaLnBrk="0" hangingPunct="0">
              <a:spcBef>
                <a:spcPct val="30000"/>
              </a:spcBef>
              <a:buClr>
                <a:schemeClr val="accent1"/>
              </a:buClr>
              <a:buChar char="•"/>
              <a:defRPr sz="2000">
                <a:solidFill>
                  <a:schemeClr val="tx1"/>
                </a:solidFill>
                <a:latin typeface="Arial" charset="0"/>
                <a:cs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000000"/>
                </a:solidFill>
                <a:effectLst/>
                <a:uLnTx/>
                <a:uFillTx/>
                <a:latin typeface="Arial" charset="0"/>
                <a:ea typeface="+mn-ea"/>
                <a:cs typeface="Arial" charset="0"/>
              </a:rPr>
              <a:t>Injections</a:t>
            </a:r>
          </a:p>
        </p:txBody>
      </p:sp>
      <p:sp>
        <p:nvSpPr>
          <p:cNvPr id="14" name="ZoneTexte 13">
            <a:extLst>
              <a:ext uri="{FF2B5EF4-FFF2-40B4-BE49-F238E27FC236}">
                <a16:creationId xmlns="" xmlns:a16="http://schemas.microsoft.com/office/drawing/2014/main" id="{FF2BF943-207E-4D07-BDF5-59EEA0CB3CDA}"/>
              </a:ext>
            </a:extLst>
          </p:cNvPr>
          <p:cNvSpPr txBox="1"/>
          <p:nvPr/>
        </p:nvSpPr>
        <p:spPr>
          <a:xfrm>
            <a:off x="2216477" y="3428999"/>
            <a:ext cx="6271405" cy="1323439"/>
          </a:xfrm>
          <a:prstGeom prst="rect">
            <a:avLst/>
          </a:prstGeom>
          <a:solidFill>
            <a:srgbClr val="FFFFFF"/>
          </a:solidFill>
          <a:ln>
            <a:solidFill>
              <a:srgbClr val="3D168B"/>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cs typeface="Arial"/>
              </a:rPr>
              <a:t>The choice of the 2</a:t>
            </a:r>
            <a:r>
              <a:rPr kumimoji="0" lang="fr-FR" sz="2000" b="0" i="0" u="none" strike="noStrike" kern="0" cap="none" spc="0" normalizeH="0" baseline="30000" noProof="0">
                <a:ln>
                  <a:noFill/>
                </a:ln>
                <a:solidFill>
                  <a:srgbClr val="000000"/>
                </a:solidFill>
                <a:effectLst>
                  <a:outerShdw blurRad="38100" dist="38100" dir="2700000" algn="tl">
                    <a:srgbClr val="000000">
                      <a:alpha val="43137"/>
                    </a:srgbClr>
                  </a:outerShdw>
                </a:effectLst>
                <a:uLnTx/>
                <a:uFillTx/>
                <a:cs typeface="Arial"/>
              </a:rPr>
              <a:t>nd</a:t>
            </a:r>
            <a:r>
              <a:rPr kumimoji="0" lang="fr-FR" sz="20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cs typeface="Arial"/>
              </a:rPr>
              <a:t> line agent will take into account </a:t>
            </a:r>
            <a:endParaRPr kumimoji="0" lang="fr-FR" sz="2000" b="0"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i="1" u="none" strike="noStrike" kern="0" cap="none" spc="0" normalizeH="0" baseline="0" noProof="0" smtClean="0">
                <a:ln>
                  <a:noFill/>
                </a:ln>
                <a:solidFill>
                  <a:srgbClr val="0000FF"/>
                </a:solidFill>
                <a:effectLst>
                  <a:outerShdw blurRad="38100" dist="38100" dir="2700000" algn="tl">
                    <a:srgbClr val="000000">
                      <a:alpha val="43137"/>
                    </a:srgbClr>
                  </a:outerShdw>
                </a:effectLst>
                <a:uLnTx/>
                <a:uFillTx/>
                <a:cs typeface="Arial"/>
              </a:rPr>
              <a:t>the </a:t>
            </a:r>
            <a:r>
              <a:rPr kumimoji="0" lang="fr-FR" sz="2000" i="1" u="none" strike="noStrike" kern="0" cap="none" spc="0" normalizeH="0" baseline="0" noProof="0">
                <a:ln>
                  <a:noFill/>
                </a:ln>
                <a:solidFill>
                  <a:srgbClr val="0000FF"/>
                </a:solidFill>
                <a:effectLst>
                  <a:outerShdw blurRad="38100" dist="38100" dir="2700000" algn="tl">
                    <a:srgbClr val="000000">
                      <a:alpha val="43137"/>
                    </a:srgbClr>
                  </a:outerShdw>
                </a:effectLst>
                <a:uLnTx/>
                <a:uFillTx/>
                <a:cs typeface="Arial"/>
              </a:rPr>
              <a:t>CV status of the patient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cs typeface="Arial"/>
              </a:rPr>
              <a:t>and the 3 following characteristics of the agents: </a:t>
            </a:r>
            <a:endParaRPr kumimoji="0" lang="fr-FR" sz="2000" b="0" i="1" u="none" strike="noStrike" kern="0" cap="none" spc="0" normalizeH="0" baseline="0" noProof="0" smtClean="0">
              <a:ln>
                <a:noFill/>
              </a:ln>
              <a:solidFill>
                <a:srgbClr val="0000FF"/>
              </a:solidFill>
              <a:effectLst>
                <a:outerShdw blurRad="38100" dist="38100" dir="2700000" algn="tl">
                  <a:srgbClr val="000000">
                    <a:alpha val="43137"/>
                  </a:srgbClr>
                </a:outerShdw>
              </a:effectLst>
              <a:uLnTx/>
              <a:uFillTx/>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i="1" u="none" strike="noStrike" kern="0" cap="none" spc="0" normalizeH="0" baseline="0" noProof="0" smtClean="0">
                <a:ln>
                  <a:noFill/>
                </a:ln>
                <a:solidFill>
                  <a:srgbClr val="0000FF"/>
                </a:solidFill>
                <a:effectLst>
                  <a:outerShdw blurRad="38100" dist="38100" dir="2700000" algn="tl">
                    <a:srgbClr val="000000">
                      <a:alpha val="43137"/>
                    </a:srgbClr>
                  </a:outerShdw>
                </a:effectLst>
                <a:uLnTx/>
                <a:uFillTx/>
                <a:cs typeface="Arial"/>
              </a:rPr>
              <a:t>risk </a:t>
            </a:r>
            <a:r>
              <a:rPr kumimoji="0" lang="fr-FR" sz="2000" i="1" u="none" strike="noStrike" kern="0" cap="none" spc="0" normalizeH="0" baseline="0" noProof="0">
                <a:ln>
                  <a:noFill/>
                </a:ln>
                <a:solidFill>
                  <a:srgbClr val="0000FF"/>
                </a:solidFill>
                <a:effectLst>
                  <a:outerShdw blurRad="38100" dist="38100" dir="2700000" algn="tl">
                    <a:srgbClr val="000000">
                      <a:alpha val="43137"/>
                    </a:srgbClr>
                  </a:outerShdw>
                </a:effectLst>
                <a:uLnTx/>
                <a:uFillTx/>
                <a:cs typeface="Arial"/>
              </a:rPr>
              <a:t>of hypo – effect on weight - cost</a:t>
            </a:r>
          </a:p>
        </p:txBody>
      </p:sp>
      <p:sp>
        <p:nvSpPr>
          <p:cNvPr id="2" name="ZoneTexte 1">
            <a:extLst>
              <a:ext uri="{FF2B5EF4-FFF2-40B4-BE49-F238E27FC236}">
                <a16:creationId xmlns="" xmlns:a16="http://schemas.microsoft.com/office/drawing/2014/main" id="{B0640627-FEFC-4534-9CB0-CB1D890575BF}"/>
              </a:ext>
            </a:extLst>
          </p:cNvPr>
          <p:cNvSpPr txBox="1"/>
          <p:nvPr/>
        </p:nvSpPr>
        <p:spPr>
          <a:xfrm>
            <a:off x="1371616" y="5013174"/>
            <a:ext cx="7491394" cy="1138773"/>
          </a:xfrm>
          <a:prstGeom prst="rect">
            <a:avLst/>
          </a:prstGeom>
          <a:solidFill>
            <a:srgbClr val="00FFFF"/>
          </a:solidFill>
          <a:ln>
            <a:solidFill>
              <a:schemeClr val="tx1"/>
            </a:solidFill>
          </a:ln>
        </p:spPr>
        <p:txBody>
          <a:bodyPr wrap="square" rtlCol="0">
            <a:spAutoFit/>
          </a:bodyPr>
          <a:lstStyle/>
          <a:p>
            <a:pPr algn="ctr"/>
            <a:r>
              <a:rPr lang="fr-FR">
                <a:effectLst>
                  <a:outerShdw blurRad="38100" dist="38100" dir="2700000" algn="tl">
                    <a:srgbClr val="000000">
                      <a:alpha val="43137"/>
                    </a:srgbClr>
                  </a:outerShdw>
                </a:effectLst>
              </a:rPr>
              <a:t>w</a:t>
            </a:r>
            <a:r>
              <a:rPr lang="fr-FR" smtClean="0">
                <a:effectLst>
                  <a:outerShdw blurRad="38100" dist="38100" dir="2700000" algn="tl">
                    <a:srgbClr val="000000">
                      <a:alpha val="43137"/>
                    </a:srgbClr>
                  </a:outerShdw>
                </a:effectLst>
              </a:rPr>
              <a:t>hy </a:t>
            </a:r>
            <a:r>
              <a:rPr lang="fr-FR">
                <a:effectLst>
                  <a:outerShdw blurRad="38100" dist="38100" dir="2700000" algn="tl">
                    <a:srgbClr val="000000">
                      <a:alpha val="43137"/>
                    </a:srgbClr>
                  </a:outerShdw>
                </a:effectLst>
              </a:rPr>
              <a:t>SGLT2-inhibitors are recommended, </a:t>
            </a:r>
          </a:p>
          <a:p>
            <a:pPr algn="ctr"/>
            <a:r>
              <a:rPr lang="fr-FR" smtClean="0">
                <a:effectLst>
                  <a:outerShdw blurRad="38100" dist="38100" dir="2700000" algn="tl">
                    <a:srgbClr val="000000">
                      <a:alpha val="43137"/>
                    </a:srgbClr>
                  </a:outerShdw>
                </a:effectLst>
              </a:rPr>
              <a:t>in </a:t>
            </a:r>
            <a:r>
              <a:rPr lang="fr-FR">
                <a:effectLst>
                  <a:outerShdw blurRad="38100" dist="38100" dir="2700000" algn="tl">
                    <a:srgbClr val="000000">
                      <a:alpha val="43137"/>
                    </a:srgbClr>
                  </a:outerShdw>
                </a:effectLst>
              </a:rPr>
              <a:t>most of the clinical </a:t>
            </a:r>
            <a:r>
              <a:rPr lang="fr-FR" smtClean="0">
                <a:effectLst>
                  <a:outerShdw blurRad="38100" dist="38100" dir="2700000" algn="tl">
                    <a:srgbClr val="000000">
                      <a:alpha val="43137"/>
                    </a:srgbClr>
                  </a:outerShdw>
                </a:effectLst>
              </a:rPr>
              <a:t>situations, </a:t>
            </a:r>
          </a:p>
          <a:p>
            <a:pPr algn="ctr"/>
            <a:r>
              <a:rPr lang="fr-FR" sz="2000" b="0" i="1" smtClean="0">
                <a:effectLst>
                  <a:outerShdw blurRad="38100" dist="38100" dir="2700000" algn="tl">
                    <a:srgbClr val="000000">
                      <a:alpha val="43137"/>
                    </a:srgbClr>
                  </a:outerShdw>
                </a:effectLst>
              </a:rPr>
              <a:t>especially in patients with established CV disease or CKD</a:t>
            </a:r>
            <a:endParaRPr lang="fr-FR" sz="2000" b="0" i="1">
              <a:effectLst>
                <a:outerShdw blurRad="38100" dist="38100" dir="2700000" algn="tl">
                  <a:srgbClr val="000000">
                    <a:alpha val="43137"/>
                  </a:srgbClr>
                </a:outerShdw>
              </a:effectLst>
            </a:endParaRPr>
          </a:p>
        </p:txBody>
      </p:sp>
      <p:pic>
        <p:nvPicPr>
          <p:cNvPr id="16" name="Picture 7">
            <a:extLst>
              <a:ext uri="{FF2B5EF4-FFF2-40B4-BE49-F238E27FC236}">
                <a16:creationId xmlns="" xmlns:a16="http://schemas.microsoft.com/office/drawing/2014/main" id="{2E748A3A-1159-47EC-87C2-F2ADF7F72DAE}"/>
              </a:ext>
            </a:extLst>
          </p:cNvPr>
          <p:cNvPicPr>
            <a:picLocks noChangeAspect="1"/>
          </p:cNvPicPr>
          <p:nvPr/>
        </p:nvPicPr>
        <p:blipFill>
          <a:blip r:embed="rId4"/>
          <a:srcRect/>
          <a:stretch>
            <a:fillRect/>
          </a:stretch>
        </p:blipFill>
        <p:spPr bwMode="auto">
          <a:xfrm>
            <a:off x="339789" y="3740074"/>
            <a:ext cx="1423899" cy="441878"/>
          </a:xfrm>
          <a:prstGeom prst="rect">
            <a:avLst/>
          </a:prstGeom>
          <a:noFill/>
          <a:ln w="9525">
            <a:noFill/>
            <a:miter lim="800000"/>
            <a:headEnd/>
            <a:tailEnd/>
          </a:ln>
        </p:spPr>
      </p:pic>
      <p:pic>
        <p:nvPicPr>
          <p:cNvPr id="21" name="Picture 7" descr="easd.tiff">
            <a:extLst>
              <a:ext uri="{FF2B5EF4-FFF2-40B4-BE49-F238E27FC236}">
                <a16:creationId xmlns="" xmlns:a16="http://schemas.microsoft.com/office/drawing/2014/main" id="{01C3BA6A-C41D-4917-8084-399C341B4185}"/>
              </a:ext>
            </a:extLst>
          </p:cNvPr>
          <p:cNvPicPr>
            <a:picLocks noChangeAspect="1"/>
          </p:cNvPicPr>
          <p:nvPr/>
        </p:nvPicPr>
        <p:blipFill>
          <a:blip r:embed="rId5"/>
          <a:stretch>
            <a:fillRect/>
          </a:stretch>
        </p:blipFill>
        <p:spPr>
          <a:xfrm>
            <a:off x="372372" y="4426053"/>
            <a:ext cx="885763" cy="443107"/>
          </a:xfrm>
          <a:prstGeom prst="rect">
            <a:avLst/>
          </a:prstGeom>
        </p:spPr>
      </p:pic>
    </p:spTree>
    <p:extLst>
      <p:ext uri="{BB962C8B-B14F-4D97-AF65-F5344CB8AC3E}">
        <p14:creationId xmlns:p14="http://schemas.microsoft.com/office/powerpoint/2010/main" val="289258468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08313" y="412420"/>
            <a:ext cx="3112215" cy="1148328"/>
          </a:xfrm>
          <a:prstGeom prst="roundRect">
            <a:avLst/>
          </a:prstGeom>
          <a:solidFill>
            <a:schemeClr val="bg1"/>
          </a:solidFill>
          <a:ln>
            <a:solidFill>
              <a:srgbClr val="033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fr-FR" sz="1800" b="0">
              <a:solidFill>
                <a:prstClr val="white"/>
              </a:solidFill>
            </a:endParaRPr>
          </a:p>
        </p:txBody>
      </p:sp>
      <p:pic>
        <p:nvPicPr>
          <p:cNvPr id="8" name="Image 7">
            <a:extLst>
              <a:ext uri="{FF2B5EF4-FFF2-40B4-BE49-F238E27FC236}">
                <a16:creationId xmlns="" xmlns:a16="http://schemas.microsoft.com/office/drawing/2014/main" id="{C1FAB510-8713-432C-92FE-0D4AB7B88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54" y="530063"/>
            <a:ext cx="3003731" cy="913041"/>
          </a:xfrm>
          <a:prstGeom prst="rect">
            <a:avLst/>
          </a:prstGeom>
        </p:spPr>
      </p:pic>
      <p:sp>
        <p:nvSpPr>
          <p:cNvPr id="14" name="ZoneTexte 13">
            <a:extLst>
              <a:ext uri="{FF2B5EF4-FFF2-40B4-BE49-F238E27FC236}">
                <a16:creationId xmlns="" xmlns:a16="http://schemas.microsoft.com/office/drawing/2014/main" id="{05B40022-546D-451F-99BA-E37333B5F0FC}"/>
              </a:ext>
            </a:extLst>
          </p:cNvPr>
          <p:cNvSpPr txBox="1"/>
          <p:nvPr/>
        </p:nvSpPr>
        <p:spPr>
          <a:xfrm>
            <a:off x="4859845" y="1908121"/>
            <a:ext cx="3801588" cy="584775"/>
          </a:xfrm>
          <a:prstGeom prst="rect">
            <a:avLst/>
          </a:prstGeom>
          <a:noFill/>
        </p:spPr>
        <p:txBody>
          <a:bodyPr wrap="square" rtlCol="0">
            <a:spAutoFit/>
          </a:bodyPr>
          <a:lstStyle/>
          <a:p>
            <a:pPr algn="ctr" fontAlgn="auto">
              <a:spcBef>
                <a:spcPts val="0"/>
              </a:spcBef>
              <a:spcAft>
                <a:spcPts val="0"/>
              </a:spcAft>
              <a:defRPr/>
            </a:pPr>
            <a:r>
              <a:rPr lang="fr-FR" sz="1600" smtClean="0">
                <a:solidFill>
                  <a:srgbClr val="033572"/>
                </a:solidFill>
                <a:latin typeface="Arial" panose="020B0604020202020204" pitchFamily="34" charset="0"/>
                <a:cs typeface="Arial" panose="020B0604020202020204" pitchFamily="34" charset="0"/>
              </a:rPr>
              <a:t>A new classification </a:t>
            </a:r>
          </a:p>
          <a:p>
            <a:pPr algn="ctr" fontAlgn="auto">
              <a:spcBef>
                <a:spcPts val="0"/>
              </a:spcBef>
              <a:spcAft>
                <a:spcPts val="0"/>
              </a:spcAft>
              <a:defRPr/>
            </a:pPr>
            <a:r>
              <a:rPr lang="fr-FR" sz="1600" smtClean="0">
                <a:solidFill>
                  <a:srgbClr val="033572"/>
                </a:solidFill>
                <a:latin typeface="Arial" panose="020B0604020202020204" pitchFamily="34" charset="0"/>
                <a:cs typeface="Arial" panose="020B0604020202020204" pitchFamily="34" charset="0"/>
              </a:rPr>
              <a:t>of  anti-diabetic agents</a:t>
            </a:r>
            <a:endParaRPr lang="fr-FR" sz="1600" dirty="0">
              <a:solidFill>
                <a:srgbClr val="033572"/>
              </a:solidFill>
              <a:latin typeface="Arial" panose="020B0604020202020204" pitchFamily="34" charset="0"/>
              <a:cs typeface="Arial" panose="020B0604020202020204" pitchFamily="34" charset="0"/>
            </a:endParaRPr>
          </a:p>
        </p:txBody>
      </p:sp>
      <p:pic>
        <p:nvPicPr>
          <p:cNvPr id="17" name="Image 16">
            <a:extLst>
              <a:ext uri="{FF2B5EF4-FFF2-40B4-BE49-F238E27FC236}">
                <a16:creationId xmlns="" xmlns:a16="http://schemas.microsoft.com/office/drawing/2014/main" id="{31E00454-EB80-4D19-9367-E99C02E456D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Lst>
          </a:blip>
          <a:stretch>
            <a:fillRect/>
          </a:stretch>
        </p:blipFill>
        <p:spPr>
          <a:xfrm>
            <a:off x="4859845" y="2589503"/>
            <a:ext cx="3801588" cy="2626122"/>
          </a:xfrm>
          <a:prstGeom prst="rect">
            <a:avLst/>
          </a:prstGeom>
          <a:ln>
            <a:noFill/>
          </a:ln>
        </p:spPr>
      </p:pic>
      <p:sp>
        <p:nvSpPr>
          <p:cNvPr id="16" name="ZoneTexte 15">
            <a:extLst>
              <a:ext uri="{FF2B5EF4-FFF2-40B4-BE49-F238E27FC236}">
                <a16:creationId xmlns="" xmlns:a16="http://schemas.microsoft.com/office/drawing/2014/main" id="{92548AEF-E597-4200-81F0-33469169AF3A}"/>
              </a:ext>
            </a:extLst>
          </p:cNvPr>
          <p:cNvSpPr txBox="1"/>
          <p:nvPr/>
        </p:nvSpPr>
        <p:spPr>
          <a:xfrm>
            <a:off x="371057" y="1700808"/>
            <a:ext cx="3997230" cy="2154436"/>
          </a:xfrm>
          <a:prstGeom prst="rect">
            <a:avLst/>
          </a:prstGeom>
          <a:noFill/>
        </p:spPr>
        <p:txBody>
          <a:bodyPr wrap="square" rtlCol="0">
            <a:spAutoFit/>
          </a:bodyPr>
          <a:lstStyle/>
          <a:p>
            <a:pPr fontAlgn="auto">
              <a:spcBef>
                <a:spcPts val="0"/>
              </a:spcBef>
              <a:spcAft>
                <a:spcPts val="0"/>
              </a:spcAft>
              <a:defRPr/>
            </a:pPr>
            <a:r>
              <a:rPr lang="fr-FR" sz="1600" smtClean="0">
                <a:solidFill>
                  <a:srgbClr val="033572"/>
                </a:solidFill>
                <a:effectLst>
                  <a:outerShdw blurRad="38100" dist="38100" dir="2700000" algn="tl">
                    <a:srgbClr val="000000">
                      <a:alpha val="43137"/>
                    </a:srgbClr>
                  </a:outerShdw>
                </a:effectLst>
                <a:ea typeface="Arial" charset="0"/>
              </a:rPr>
              <a:t>To prevent the complications </a:t>
            </a:r>
          </a:p>
          <a:p>
            <a:pPr fontAlgn="auto">
              <a:spcBef>
                <a:spcPts val="0"/>
              </a:spcBef>
              <a:spcAft>
                <a:spcPts val="0"/>
              </a:spcAft>
              <a:defRPr/>
            </a:pPr>
            <a:r>
              <a:rPr lang="fr-FR" sz="1600" smtClean="0">
                <a:solidFill>
                  <a:srgbClr val="033572"/>
                </a:solidFill>
                <a:effectLst>
                  <a:outerShdw blurRad="38100" dist="38100" dir="2700000" algn="tl">
                    <a:srgbClr val="000000">
                      <a:alpha val="43137"/>
                    </a:srgbClr>
                  </a:outerShdw>
                </a:effectLst>
                <a:ea typeface="Arial" charset="0"/>
              </a:rPr>
              <a:t>of Type 2 Diabetes</a:t>
            </a:r>
            <a:endParaRPr lang="fr-FR" sz="1600">
              <a:solidFill>
                <a:srgbClr val="033572"/>
              </a:solidFill>
              <a:effectLst>
                <a:outerShdw blurRad="38100" dist="38100" dir="2700000" algn="tl">
                  <a:srgbClr val="000000">
                    <a:alpha val="43137"/>
                  </a:srgbClr>
                </a:outerShdw>
              </a:effectLst>
              <a:ea typeface="Arial" charset="0"/>
            </a:endParaRPr>
          </a:p>
          <a:p>
            <a:pPr fontAlgn="auto">
              <a:spcBef>
                <a:spcPts val="0"/>
              </a:spcBef>
              <a:spcAft>
                <a:spcPts val="0"/>
              </a:spcAft>
              <a:defRPr/>
            </a:pPr>
            <a:endParaRPr lang="fr-FR" sz="1400">
              <a:solidFill>
                <a:srgbClr val="033572"/>
              </a:solidFill>
              <a:ea typeface="Arial" charset="0"/>
            </a:endParaRPr>
          </a:p>
          <a:p>
            <a:pPr marL="342900" indent="-342900" fontAlgn="auto">
              <a:spcBef>
                <a:spcPts val="0"/>
              </a:spcBef>
              <a:spcAft>
                <a:spcPts val="0"/>
              </a:spcAft>
              <a:buFont typeface="+mj-lt"/>
              <a:buAutoNum type="arabicPeriod"/>
              <a:defRPr/>
            </a:pPr>
            <a:r>
              <a:rPr lang="fr-FR" sz="1600" smtClean="0">
                <a:solidFill>
                  <a:srgbClr val="033572"/>
                </a:solidFill>
                <a:effectLst>
                  <a:outerShdw blurRad="38100" dist="38100" dir="2700000" algn="tl">
                    <a:srgbClr val="000000">
                      <a:alpha val="43137"/>
                    </a:srgbClr>
                  </a:outerShdw>
                </a:effectLst>
                <a:ea typeface="Arial" charset="0"/>
              </a:rPr>
              <a:t>Glycaemic control is critical </a:t>
            </a:r>
            <a:r>
              <a:rPr lang="fr-FR" sz="1600" b="0" smtClean="0">
                <a:solidFill>
                  <a:srgbClr val="033572"/>
                </a:solidFill>
                <a:effectLst>
                  <a:outerShdw blurRad="38100" dist="38100" dir="2700000" algn="tl">
                    <a:srgbClr val="000000">
                      <a:alpha val="43137"/>
                    </a:srgbClr>
                  </a:outerShdw>
                </a:effectLst>
                <a:ea typeface="Arial" charset="0"/>
              </a:rPr>
              <a:t>to prevent both micro and (on the long term) cardio-vascular complications</a:t>
            </a:r>
            <a:endParaRPr lang="fr-FR" sz="1600" b="0">
              <a:solidFill>
                <a:srgbClr val="033572"/>
              </a:solidFill>
              <a:effectLst>
                <a:outerShdw blurRad="38100" dist="38100" dir="2700000" algn="tl">
                  <a:srgbClr val="000000">
                    <a:alpha val="43137"/>
                  </a:srgbClr>
                </a:outerShdw>
              </a:effectLst>
              <a:ea typeface="Arial" charset="0"/>
            </a:endParaRPr>
          </a:p>
          <a:p>
            <a:pPr marL="342900" indent="-342900" fontAlgn="auto">
              <a:spcBef>
                <a:spcPts val="0"/>
              </a:spcBef>
              <a:spcAft>
                <a:spcPts val="0"/>
              </a:spcAft>
              <a:buFont typeface="+mj-lt"/>
              <a:buAutoNum type="arabicPeriod"/>
              <a:defRPr/>
            </a:pPr>
            <a:endParaRPr lang="fr-FR" sz="1400" b="0">
              <a:solidFill>
                <a:srgbClr val="033572"/>
              </a:solidFill>
              <a:ea typeface="Arial" charset="0"/>
            </a:endParaRPr>
          </a:p>
          <a:p>
            <a:pPr marL="342900" indent="-342900" fontAlgn="auto">
              <a:spcBef>
                <a:spcPts val="0"/>
              </a:spcBef>
              <a:spcAft>
                <a:spcPts val="0"/>
              </a:spcAft>
              <a:buFont typeface="+mj-lt"/>
              <a:buAutoNum type="arabicPeriod"/>
              <a:defRPr/>
            </a:pPr>
            <a:endParaRPr lang="fr-FR" sz="1300" b="0">
              <a:solidFill>
                <a:srgbClr val="033572"/>
              </a:solidFill>
              <a:ea typeface="Arial" charset="0"/>
            </a:endParaRPr>
          </a:p>
          <a:p>
            <a:pPr fontAlgn="auto">
              <a:spcBef>
                <a:spcPts val="0"/>
              </a:spcBef>
              <a:spcAft>
                <a:spcPts val="0"/>
              </a:spcAft>
              <a:defRPr/>
            </a:pPr>
            <a:endParaRPr lang="fr-FR" sz="1300" dirty="0">
              <a:solidFill>
                <a:srgbClr val="033572"/>
              </a:solidFill>
              <a:ea typeface="Arial" charset="0"/>
            </a:endParaRPr>
          </a:p>
        </p:txBody>
      </p:sp>
      <p:sp>
        <p:nvSpPr>
          <p:cNvPr id="24" name="Rectangle 23"/>
          <p:cNvSpPr/>
          <p:nvPr/>
        </p:nvSpPr>
        <p:spPr>
          <a:xfrm>
            <a:off x="4716089" y="2604007"/>
            <a:ext cx="4045203" cy="2872226"/>
          </a:xfrm>
          <a:prstGeom prst="rect">
            <a:avLst/>
          </a:prstGeom>
          <a:noFill/>
          <a:ln>
            <a:solidFill>
              <a:srgbClr val="033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fr-FR" sz="1800" b="0">
              <a:solidFill>
                <a:prstClr val="white"/>
              </a:solidFill>
            </a:endParaRPr>
          </a:p>
        </p:txBody>
      </p:sp>
      <p:sp>
        <p:nvSpPr>
          <p:cNvPr id="25" name="Rectangle à coins arrondis 24"/>
          <p:cNvSpPr/>
          <p:nvPr/>
        </p:nvSpPr>
        <p:spPr>
          <a:xfrm>
            <a:off x="4355976" y="5614054"/>
            <a:ext cx="4667400" cy="407234"/>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fr-FR" sz="1600" smtClean="0">
                <a:solidFill>
                  <a:srgbClr val="033572"/>
                </a:solidFill>
                <a:latin typeface="Arial" charset="0"/>
                <a:ea typeface="Arial" charset="0"/>
                <a:cs typeface="Arial" charset="0"/>
              </a:rPr>
              <a:t>All agents reduce HbA1c but with or without an added benefit on outcomes</a:t>
            </a:r>
            <a:endParaRPr lang="fr-FR" sz="1600" dirty="0">
              <a:solidFill>
                <a:srgbClr val="033572"/>
              </a:solidFill>
              <a:latin typeface="Arial" charset="0"/>
              <a:ea typeface="Arial" charset="0"/>
              <a:cs typeface="Arial" charset="0"/>
            </a:endParaRPr>
          </a:p>
        </p:txBody>
      </p:sp>
      <p:sp>
        <p:nvSpPr>
          <p:cNvPr id="15" name="Titre 1">
            <a:extLst>
              <a:ext uri="{FF2B5EF4-FFF2-40B4-BE49-F238E27FC236}">
                <a16:creationId xmlns="" xmlns:a16="http://schemas.microsoft.com/office/drawing/2014/main" id="{6422F9B4-142B-456D-B8A5-BBB3A513F611}"/>
              </a:ext>
            </a:extLst>
          </p:cNvPr>
          <p:cNvSpPr txBox="1">
            <a:spLocks/>
          </p:cNvSpPr>
          <p:nvPr/>
        </p:nvSpPr>
        <p:spPr>
          <a:xfrm>
            <a:off x="3458027" y="311477"/>
            <a:ext cx="5577660" cy="741259"/>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2400" kern="1200">
                <a:solidFill>
                  <a:schemeClr val="bg1"/>
                </a:solidFill>
                <a:latin typeface="Arial" charset="0"/>
                <a:ea typeface="Arial" charset="0"/>
                <a:cs typeface="Arial" charset="0"/>
              </a:defRPr>
            </a:lvl1pPr>
          </a:lstStyle>
          <a:p>
            <a:pPr fontAlgn="auto">
              <a:spcAft>
                <a:spcPts val="0"/>
              </a:spcAft>
              <a:defRPr/>
            </a:pPr>
            <a:r>
              <a:rPr lang="en-US" sz="2000" smtClean="0">
                <a:solidFill>
                  <a:prstClr val="white"/>
                </a:solidFill>
              </a:rPr>
              <a:t>From </a:t>
            </a:r>
            <a:r>
              <a:rPr lang="en-US" sz="2000">
                <a:solidFill>
                  <a:prstClr val="white"/>
                </a:solidFill>
              </a:rPr>
              <a:t>glucose </a:t>
            </a:r>
            <a:r>
              <a:rPr lang="en-US" sz="2000" smtClean="0">
                <a:solidFill>
                  <a:prstClr val="white"/>
                </a:solidFill>
              </a:rPr>
              <a:t>to </a:t>
            </a:r>
            <a:r>
              <a:rPr lang="en-US" sz="2000">
                <a:solidFill>
                  <a:prstClr val="white"/>
                </a:solidFill>
              </a:rPr>
              <a:t>cardiovascular risk </a:t>
            </a:r>
            <a:r>
              <a:rPr lang="en-US" sz="2000" smtClean="0">
                <a:solidFill>
                  <a:prstClr val="white"/>
                </a:solidFill>
              </a:rPr>
              <a:t>management: </a:t>
            </a:r>
            <a:r>
              <a:rPr lang="en-US" sz="2000" i="1" smtClean="0">
                <a:solidFill>
                  <a:prstClr val="white"/>
                </a:solidFill>
                <a:effectLst>
                  <a:outerShdw blurRad="38100" dist="38100" dir="2700000" algn="tl">
                    <a:srgbClr val="000000">
                      <a:alpha val="43137"/>
                    </a:srgbClr>
                  </a:outerShdw>
                </a:effectLst>
              </a:rPr>
              <a:t>a new paradigm</a:t>
            </a:r>
            <a:endParaRPr lang="en-US" sz="2000" i="1">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58147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08313" y="412420"/>
            <a:ext cx="3112215" cy="1148328"/>
          </a:xfrm>
          <a:prstGeom prst="roundRect">
            <a:avLst/>
          </a:prstGeom>
          <a:solidFill>
            <a:schemeClr val="bg1"/>
          </a:solidFill>
          <a:ln>
            <a:solidFill>
              <a:srgbClr val="033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fr-FR" sz="1800" b="0">
              <a:solidFill>
                <a:prstClr val="white"/>
              </a:solidFill>
            </a:endParaRPr>
          </a:p>
        </p:txBody>
      </p:sp>
      <p:pic>
        <p:nvPicPr>
          <p:cNvPr id="8" name="Image 7">
            <a:extLst>
              <a:ext uri="{FF2B5EF4-FFF2-40B4-BE49-F238E27FC236}">
                <a16:creationId xmlns="" xmlns:a16="http://schemas.microsoft.com/office/drawing/2014/main" id="{C1FAB510-8713-432C-92FE-0D4AB7B88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54" y="530063"/>
            <a:ext cx="3003731" cy="913041"/>
          </a:xfrm>
          <a:prstGeom prst="rect">
            <a:avLst/>
          </a:prstGeom>
        </p:spPr>
      </p:pic>
      <p:sp>
        <p:nvSpPr>
          <p:cNvPr id="14" name="ZoneTexte 13">
            <a:extLst>
              <a:ext uri="{FF2B5EF4-FFF2-40B4-BE49-F238E27FC236}">
                <a16:creationId xmlns="" xmlns:a16="http://schemas.microsoft.com/office/drawing/2014/main" id="{05B40022-546D-451F-99BA-E37333B5F0FC}"/>
              </a:ext>
            </a:extLst>
          </p:cNvPr>
          <p:cNvSpPr txBox="1"/>
          <p:nvPr/>
        </p:nvSpPr>
        <p:spPr>
          <a:xfrm>
            <a:off x="4859845" y="1908121"/>
            <a:ext cx="3801588" cy="584775"/>
          </a:xfrm>
          <a:prstGeom prst="rect">
            <a:avLst/>
          </a:prstGeom>
          <a:noFill/>
        </p:spPr>
        <p:txBody>
          <a:bodyPr wrap="square" rtlCol="0">
            <a:spAutoFit/>
          </a:bodyPr>
          <a:lstStyle/>
          <a:p>
            <a:pPr algn="ctr" fontAlgn="auto">
              <a:spcBef>
                <a:spcPts val="0"/>
              </a:spcBef>
              <a:spcAft>
                <a:spcPts val="0"/>
              </a:spcAft>
              <a:defRPr/>
            </a:pPr>
            <a:r>
              <a:rPr lang="fr-FR" sz="1600" smtClean="0">
                <a:solidFill>
                  <a:srgbClr val="033572"/>
                </a:solidFill>
                <a:latin typeface="Arial" panose="020B0604020202020204" pitchFamily="34" charset="0"/>
                <a:cs typeface="Arial" panose="020B0604020202020204" pitchFamily="34" charset="0"/>
              </a:rPr>
              <a:t>A new classification </a:t>
            </a:r>
          </a:p>
          <a:p>
            <a:pPr algn="ctr" fontAlgn="auto">
              <a:spcBef>
                <a:spcPts val="0"/>
              </a:spcBef>
              <a:spcAft>
                <a:spcPts val="0"/>
              </a:spcAft>
              <a:defRPr/>
            </a:pPr>
            <a:r>
              <a:rPr lang="fr-FR" sz="1600" smtClean="0">
                <a:solidFill>
                  <a:srgbClr val="033572"/>
                </a:solidFill>
                <a:latin typeface="Arial" panose="020B0604020202020204" pitchFamily="34" charset="0"/>
                <a:cs typeface="Arial" panose="020B0604020202020204" pitchFamily="34" charset="0"/>
              </a:rPr>
              <a:t>of  anti-diabetic agents</a:t>
            </a:r>
            <a:endParaRPr lang="fr-FR" sz="1600" dirty="0">
              <a:solidFill>
                <a:srgbClr val="033572"/>
              </a:solidFill>
              <a:latin typeface="Arial" panose="020B0604020202020204" pitchFamily="34" charset="0"/>
              <a:cs typeface="Arial" panose="020B0604020202020204" pitchFamily="34" charset="0"/>
            </a:endParaRPr>
          </a:p>
        </p:txBody>
      </p:sp>
      <p:pic>
        <p:nvPicPr>
          <p:cNvPr id="17" name="Image 16">
            <a:extLst>
              <a:ext uri="{FF2B5EF4-FFF2-40B4-BE49-F238E27FC236}">
                <a16:creationId xmlns="" xmlns:a16="http://schemas.microsoft.com/office/drawing/2014/main" id="{31E00454-EB80-4D19-9367-E99C02E456D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Lst>
          </a:blip>
          <a:stretch>
            <a:fillRect/>
          </a:stretch>
        </p:blipFill>
        <p:spPr>
          <a:xfrm>
            <a:off x="4859845" y="2589503"/>
            <a:ext cx="3801588" cy="2626122"/>
          </a:xfrm>
          <a:prstGeom prst="rect">
            <a:avLst/>
          </a:prstGeom>
          <a:ln>
            <a:noFill/>
          </a:ln>
        </p:spPr>
      </p:pic>
      <p:sp>
        <p:nvSpPr>
          <p:cNvPr id="16" name="ZoneTexte 15">
            <a:extLst>
              <a:ext uri="{FF2B5EF4-FFF2-40B4-BE49-F238E27FC236}">
                <a16:creationId xmlns="" xmlns:a16="http://schemas.microsoft.com/office/drawing/2014/main" id="{92548AEF-E597-4200-81F0-33469169AF3A}"/>
              </a:ext>
            </a:extLst>
          </p:cNvPr>
          <p:cNvSpPr txBox="1"/>
          <p:nvPr/>
        </p:nvSpPr>
        <p:spPr>
          <a:xfrm>
            <a:off x="179512" y="1628800"/>
            <a:ext cx="4345032" cy="3631763"/>
          </a:xfrm>
          <a:prstGeom prst="rect">
            <a:avLst/>
          </a:prstGeom>
          <a:noFill/>
        </p:spPr>
        <p:txBody>
          <a:bodyPr wrap="square" rtlCol="0">
            <a:spAutoFit/>
          </a:bodyPr>
          <a:lstStyle/>
          <a:p>
            <a:pPr fontAlgn="auto">
              <a:spcBef>
                <a:spcPts val="0"/>
              </a:spcBef>
              <a:spcAft>
                <a:spcPts val="0"/>
              </a:spcAft>
              <a:defRPr/>
            </a:pPr>
            <a:r>
              <a:rPr lang="fr-FR" sz="1600" smtClean="0">
                <a:solidFill>
                  <a:srgbClr val="033572"/>
                </a:solidFill>
                <a:effectLst>
                  <a:outerShdw blurRad="38100" dist="38100" dir="2700000" algn="tl">
                    <a:srgbClr val="000000">
                      <a:alpha val="43137"/>
                    </a:srgbClr>
                  </a:outerShdw>
                </a:effectLst>
                <a:ea typeface="Arial" charset="0"/>
              </a:rPr>
              <a:t>To prevent the complications </a:t>
            </a:r>
          </a:p>
          <a:p>
            <a:pPr fontAlgn="auto">
              <a:spcBef>
                <a:spcPts val="0"/>
              </a:spcBef>
              <a:spcAft>
                <a:spcPts val="0"/>
              </a:spcAft>
              <a:defRPr/>
            </a:pPr>
            <a:r>
              <a:rPr lang="fr-FR" sz="1600" smtClean="0">
                <a:solidFill>
                  <a:srgbClr val="033572"/>
                </a:solidFill>
                <a:effectLst>
                  <a:outerShdw blurRad="38100" dist="38100" dir="2700000" algn="tl">
                    <a:srgbClr val="000000">
                      <a:alpha val="43137"/>
                    </a:srgbClr>
                  </a:outerShdw>
                </a:effectLst>
                <a:ea typeface="Arial" charset="0"/>
              </a:rPr>
              <a:t>of Type 2 Diabetes</a:t>
            </a:r>
            <a:endParaRPr lang="fr-FR" sz="1600">
              <a:solidFill>
                <a:srgbClr val="033572"/>
              </a:solidFill>
              <a:effectLst>
                <a:outerShdw blurRad="38100" dist="38100" dir="2700000" algn="tl">
                  <a:srgbClr val="000000">
                    <a:alpha val="43137"/>
                  </a:srgbClr>
                </a:outerShdw>
              </a:effectLst>
              <a:ea typeface="Arial" charset="0"/>
            </a:endParaRPr>
          </a:p>
          <a:p>
            <a:pPr fontAlgn="auto">
              <a:spcBef>
                <a:spcPts val="0"/>
              </a:spcBef>
              <a:spcAft>
                <a:spcPts val="0"/>
              </a:spcAft>
              <a:defRPr/>
            </a:pPr>
            <a:endParaRPr lang="fr-FR" sz="1400">
              <a:solidFill>
                <a:srgbClr val="033572"/>
              </a:solidFill>
              <a:ea typeface="Arial" charset="0"/>
            </a:endParaRPr>
          </a:p>
          <a:p>
            <a:pPr marL="342900" indent="-342900" fontAlgn="auto">
              <a:spcBef>
                <a:spcPts val="0"/>
              </a:spcBef>
              <a:spcAft>
                <a:spcPts val="0"/>
              </a:spcAft>
              <a:buFont typeface="+mj-lt"/>
              <a:buAutoNum type="arabicPeriod"/>
              <a:defRPr/>
            </a:pPr>
            <a:r>
              <a:rPr lang="fr-FR" sz="1600" smtClean="0">
                <a:solidFill>
                  <a:srgbClr val="033572"/>
                </a:solidFill>
                <a:effectLst>
                  <a:outerShdw blurRad="38100" dist="38100" dir="2700000" algn="tl">
                    <a:srgbClr val="000000">
                      <a:alpha val="43137"/>
                    </a:srgbClr>
                  </a:outerShdw>
                </a:effectLst>
                <a:ea typeface="Arial" charset="0"/>
              </a:rPr>
              <a:t>Glycaemic control is critical </a:t>
            </a:r>
            <a:r>
              <a:rPr lang="fr-FR" sz="1600" b="0" smtClean="0">
                <a:solidFill>
                  <a:srgbClr val="033572"/>
                </a:solidFill>
                <a:effectLst>
                  <a:outerShdw blurRad="38100" dist="38100" dir="2700000" algn="tl">
                    <a:srgbClr val="000000">
                      <a:alpha val="43137"/>
                    </a:srgbClr>
                  </a:outerShdw>
                </a:effectLst>
                <a:ea typeface="Arial" charset="0"/>
              </a:rPr>
              <a:t>to prevent both micro and (on the long term) cardio-vascular complications</a:t>
            </a:r>
          </a:p>
          <a:p>
            <a:pPr marL="342900" indent="-342900" fontAlgn="auto">
              <a:spcBef>
                <a:spcPts val="0"/>
              </a:spcBef>
              <a:spcAft>
                <a:spcPts val="0"/>
              </a:spcAft>
              <a:buFont typeface="+mj-lt"/>
              <a:buAutoNum type="arabicPeriod"/>
              <a:defRPr/>
            </a:pPr>
            <a:endParaRPr lang="fr-FR" sz="1600" b="0">
              <a:solidFill>
                <a:srgbClr val="033572"/>
              </a:solidFill>
              <a:effectLst>
                <a:outerShdw blurRad="38100" dist="38100" dir="2700000" algn="tl">
                  <a:srgbClr val="000000">
                    <a:alpha val="43137"/>
                  </a:srgbClr>
                </a:outerShdw>
              </a:effectLst>
              <a:ea typeface="Arial" charset="0"/>
            </a:endParaRPr>
          </a:p>
          <a:p>
            <a:pPr marL="342900" indent="-342900" fontAlgn="auto">
              <a:spcBef>
                <a:spcPts val="0"/>
              </a:spcBef>
              <a:spcAft>
                <a:spcPts val="0"/>
              </a:spcAft>
              <a:buFont typeface="+mj-lt"/>
              <a:buAutoNum type="arabicPeriod"/>
              <a:defRPr/>
            </a:pPr>
            <a:r>
              <a:rPr lang="fr-FR" sz="1600" b="0" i="1">
                <a:solidFill>
                  <a:srgbClr val="033572"/>
                </a:solidFill>
                <a:effectLst>
                  <a:outerShdw blurRad="38100" dist="38100" dir="2700000" algn="tl">
                    <a:srgbClr val="000000">
                      <a:alpha val="43137"/>
                    </a:srgbClr>
                  </a:outerShdw>
                </a:effectLst>
                <a:ea typeface="Arial" charset="0"/>
              </a:rPr>
              <a:t>Beyond the benefit resulting from a good metabolic control, </a:t>
            </a:r>
            <a:r>
              <a:rPr lang="fr-FR" sz="1600" i="1">
                <a:effectLst>
                  <a:outerShdw blurRad="38100" dist="38100" dir="2700000" algn="tl">
                    <a:srgbClr val="000000">
                      <a:alpha val="43137"/>
                    </a:srgbClr>
                  </a:outerShdw>
                </a:effectLst>
                <a:ea typeface="Arial" charset="0"/>
              </a:rPr>
              <a:t>2 classes of anti-diabetic agents have demonstrated an added benefit on outcomes</a:t>
            </a:r>
          </a:p>
          <a:p>
            <a:pPr marL="342900" indent="-342900" fontAlgn="auto">
              <a:spcBef>
                <a:spcPts val="0"/>
              </a:spcBef>
              <a:spcAft>
                <a:spcPts val="0"/>
              </a:spcAft>
              <a:buFont typeface="+mj-lt"/>
              <a:buAutoNum type="arabicPeriod"/>
              <a:defRPr/>
            </a:pPr>
            <a:endParaRPr lang="fr-FR" sz="1600" b="0">
              <a:solidFill>
                <a:srgbClr val="033572"/>
              </a:solidFill>
              <a:effectLst>
                <a:outerShdw blurRad="38100" dist="38100" dir="2700000" algn="tl">
                  <a:srgbClr val="000000">
                    <a:alpha val="43137"/>
                  </a:srgbClr>
                </a:outerShdw>
              </a:effectLst>
              <a:ea typeface="Arial" charset="0"/>
            </a:endParaRPr>
          </a:p>
          <a:p>
            <a:pPr marL="342900" indent="-342900" fontAlgn="auto">
              <a:spcBef>
                <a:spcPts val="0"/>
              </a:spcBef>
              <a:spcAft>
                <a:spcPts val="0"/>
              </a:spcAft>
              <a:buFont typeface="+mj-lt"/>
              <a:buAutoNum type="arabicPeriod"/>
              <a:defRPr/>
            </a:pPr>
            <a:endParaRPr lang="fr-FR" sz="1400" b="0">
              <a:solidFill>
                <a:srgbClr val="033572"/>
              </a:solidFill>
              <a:ea typeface="Arial" charset="0"/>
            </a:endParaRPr>
          </a:p>
          <a:p>
            <a:pPr marL="342900" indent="-342900" fontAlgn="auto">
              <a:spcBef>
                <a:spcPts val="0"/>
              </a:spcBef>
              <a:spcAft>
                <a:spcPts val="0"/>
              </a:spcAft>
              <a:buFont typeface="+mj-lt"/>
              <a:buAutoNum type="arabicPeriod"/>
              <a:defRPr/>
            </a:pPr>
            <a:endParaRPr lang="fr-FR" sz="1300" b="0">
              <a:solidFill>
                <a:srgbClr val="033572"/>
              </a:solidFill>
              <a:ea typeface="Arial" charset="0"/>
            </a:endParaRPr>
          </a:p>
          <a:p>
            <a:pPr fontAlgn="auto">
              <a:spcBef>
                <a:spcPts val="0"/>
              </a:spcBef>
              <a:spcAft>
                <a:spcPts val="0"/>
              </a:spcAft>
              <a:defRPr/>
            </a:pPr>
            <a:endParaRPr lang="fr-FR" sz="1300" dirty="0">
              <a:solidFill>
                <a:srgbClr val="033572"/>
              </a:solidFill>
              <a:ea typeface="Arial" charset="0"/>
            </a:endParaRPr>
          </a:p>
        </p:txBody>
      </p:sp>
      <p:sp>
        <p:nvSpPr>
          <p:cNvPr id="24" name="Rectangle 23"/>
          <p:cNvSpPr/>
          <p:nvPr/>
        </p:nvSpPr>
        <p:spPr>
          <a:xfrm>
            <a:off x="4716089" y="2604007"/>
            <a:ext cx="4045203" cy="2872226"/>
          </a:xfrm>
          <a:prstGeom prst="rect">
            <a:avLst/>
          </a:prstGeom>
          <a:noFill/>
          <a:ln>
            <a:solidFill>
              <a:srgbClr val="033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fr-FR" sz="1800" b="0">
              <a:solidFill>
                <a:prstClr val="white"/>
              </a:solidFill>
            </a:endParaRPr>
          </a:p>
        </p:txBody>
      </p:sp>
      <p:sp>
        <p:nvSpPr>
          <p:cNvPr id="25" name="Rectangle à coins arrondis 24"/>
          <p:cNvSpPr/>
          <p:nvPr/>
        </p:nvSpPr>
        <p:spPr>
          <a:xfrm>
            <a:off x="4355976" y="5614054"/>
            <a:ext cx="4667400" cy="407234"/>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fr-FR" sz="1600" smtClean="0">
                <a:solidFill>
                  <a:srgbClr val="033572"/>
                </a:solidFill>
                <a:latin typeface="Arial" charset="0"/>
                <a:ea typeface="Arial" charset="0"/>
                <a:cs typeface="Arial" charset="0"/>
              </a:rPr>
              <a:t>All agents reduce HbA1c but with or without an added benefit on outcomes</a:t>
            </a:r>
            <a:endParaRPr lang="fr-FR" sz="1600" dirty="0">
              <a:solidFill>
                <a:srgbClr val="033572"/>
              </a:solidFill>
              <a:latin typeface="Arial" charset="0"/>
              <a:ea typeface="Arial" charset="0"/>
              <a:cs typeface="Arial" charset="0"/>
            </a:endParaRPr>
          </a:p>
        </p:txBody>
      </p:sp>
      <p:sp>
        <p:nvSpPr>
          <p:cNvPr id="15" name="Titre 1">
            <a:extLst>
              <a:ext uri="{FF2B5EF4-FFF2-40B4-BE49-F238E27FC236}">
                <a16:creationId xmlns="" xmlns:a16="http://schemas.microsoft.com/office/drawing/2014/main" id="{6422F9B4-142B-456D-B8A5-BBB3A513F611}"/>
              </a:ext>
            </a:extLst>
          </p:cNvPr>
          <p:cNvSpPr txBox="1">
            <a:spLocks/>
          </p:cNvSpPr>
          <p:nvPr/>
        </p:nvSpPr>
        <p:spPr>
          <a:xfrm>
            <a:off x="3458027" y="311477"/>
            <a:ext cx="5577660" cy="741259"/>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2400" kern="1200">
                <a:solidFill>
                  <a:schemeClr val="bg1"/>
                </a:solidFill>
                <a:latin typeface="Arial" charset="0"/>
                <a:ea typeface="Arial" charset="0"/>
                <a:cs typeface="Arial" charset="0"/>
              </a:defRPr>
            </a:lvl1pPr>
          </a:lstStyle>
          <a:p>
            <a:pPr fontAlgn="auto">
              <a:spcAft>
                <a:spcPts val="0"/>
              </a:spcAft>
              <a:defRPr/>
            </a:pPr>
            <a:r>
              <a:rPr lang="en-US" sz="2000" smtClean="0">
                <a:solidFill>
                  <a:prstClr val="white"/>
                </a:solidFill>
              </a:rPr>
              <a:t>From </a:t>
            </a:r>
            <a:r>
              <a:rPr lang="en-US" sz="2000">
                <a:solidFill>
                  <a:prstClr val="white"/>
                </a:solidFill>
              </a:rPr>
              <a:t>glucose </a:t>
            </a:r>
            <a:r>
              <a:rPr lang="en-US" sz="2000" smtClean="0">
                <a:solidFill>
                  <a:prstClr val="white"/>
                </a:solidFill>
              </a:rPr>
              <a:t>to </a:t>
            </a:r>
            <a:r>
              <a:rPr lang="en-US" sz="2000">
                <a:solidFill>
                  <a:prstClr val="white"/>
                </a:solidFill>
              </a:rPr>
              <a:t>cardiovascular risk </a:t>
            </a:r>
            <a:r>
              <a:rPr lang="en-US" sz="2000" smtClean="0">
                <a:solidFill>
                  <a:prstClr val="white"/>
                </a:solidFill>
              </a:rPr>
              <a:t>management: </a:t>
            </a:r>
            <a:r>
              <a:rPr lang="en-US" sz="2000" i="1" smtClean="0">
                <a:solidFill>
                  <a:prstClr val="white"/>
                </a:solidFill>
                <a:effectLst>
                  <a:outerShdw blurRad="38100" dist="38100" dir="2700000" algn="tl">
                    <a:srgbClr val="000000">
                      <a:alpha val="43137"/>
                    </a:srgbClr>
                  </a:outerShdw>
                </a:effectLst>
              </a:rPr>
              <a:t>a new paradigm</a:t>
            </a:r>
            <a:endParaRPr lang="en-US" sz="2000" i="1">
              <a:solidFill>
                <a:prstClr val="white"/>
              </a:solidFill>
              <a:effectLst>
                <a:outerShdw blurRad="38100" dist="38100" dir="2700000" algn="tl">
                  <a:srgbClr val="000000">
                    <a:alpha val="43137"/>
                  </a:srgbClr>
                </a:outerShdw>
              </a:effectLst>
            </a:endParaRPr>
          </a:p>
        </p:txBody>
      </p:sp>
      <p:sp>
        <p:nvSpPr>
          <p:cNvPr id="10" name="ZoneTexte 9">
            <a:extLst>
              <a:ext uri="{FF2B5EF4-FFF2-40B4-BE49-F238E27FC236}">
                <a16:creationId xmlns="" xmlns:a16="http://schemas.microsoft.com/office/drawing/2014/main" id="{0B649264-53BE-47B9-9635-97BB71A006EB}"/>
              </a:ext>
            </a:extLst>
          </p:cNvPr>
          <p:cNvSpPr txBox="1"/>
          <p:nvPr/>
        </p:nvSpPr>
        <p:spPr>
          <a:xfrm>
            <a:off x="755576" y="4357553"/>
            <a:ext cx="3768968" cy="1015663"/>
          </a:xfrm>
          <a:prstGeom prst="rect">
            <a:avLst/>
          </a:prstGeom>
          <a:noFill/>
        </p:spPr>
        <p:txBody>
          <a:bodyPr wrap="square" rtlCol="0">
            <a:spAutoFit/>
          </a:bodyPr>
          <a:lstStyle/>
          <a:p>
            <a:pPr fontAlgn="auto">
              <a:spcBef>
                <a:spcPts val="0"/>
              </a:spcBef>
              <a:spcAft>
                <a:spcPts val="0"/>
              </a:spcAft>
              <a:defRPr/>
            </a:pPr>
            <a:r>
              <a:rPr lang="fr-FR" sz="1600" smtClean="0">
                <a:solidFill>
                  <a:srgbClr val="0000FF"/>
                </a:solidFill>
                <a:effectLst>
                  <a:outerShdw blurRad="38100" dist="38100" dir="2700000" algn="tl">
                    <a:srgbClr val="000000">
                      <a:alpha val="43137"/>
                    </a:srgbClr>
                  </a:outerShdw>
                </a:effectLst>
                <a:latin typeface="Calibri"/>
                <a:cs typeface="+mn-cs"/>
              </a:rPr>
              <a:t>GLP1r-agonists:</a:t>
            </a:r>
            <a:r>
              <a:rPr lang="fr-FR" sz="1600" b="0" i="1" smtClean="0">
                <a:solidFill>
                  <a:prstClr val="black"/>
                </a:solidFill>
                <a:latin typeface="Calibri"/>
                <a:cs typeface="+mn-cs"/>
              </a:rPr>
              <a:t> </a:t>
            </a:r>
            <a:r>
              <a:rPr lang="fr-FR" sz="1600" b="0" smtClean="0">
                <a:solidFill>
                  <a:prstClr val="black"/>
                </a:solidFill>
                <a:effectLst>
                  <a:outerShdw blurRad="38100" dist="38100" dir="2700000" algn="tl">
                    <a:srgbClr val="000000">
                      <a:alpha val="43137"/>
                    </a:srgbClr>
                  </a:outerShdw>
                </a:effectLst>
                <a:latin typeface="Calibri"/>
                <a:cs typeface="+mn-cs"/>
              </a:rPr>
              <a:t>on MACE </a:t>
            </a:r>
          </a:p>
          <a:p>
            <a:pPr fontAlgn="auto">
              <a:spcBef>
                <a:spcPts val="0"/>
              </a:spcBef>
              <a:spcAft>
                <a:spcPts val="0"/>
              </a:spcAft>
              <a:defRPr/>
            </a:pPr>
            <a:r>
              <a:rPr lang="fr-FR" sz="1600" b="0" smtClean="0">
                <a:solidFill>
                  <a:prstClr val="black"/>
                </a:solidFill>
                <a:effectLst>
                  <a:outerShdw blurRad="38100" dist="38100" dir="2700000" algn="tl">
                    <a:srgbClr val="000000">
                      <a:alpha val="43137"/>
                    </a:srgbClr>
                  </a:outerShdw>
                </a:effectLst>
                <a:latin typeface="Calibri"/>
                <a:cs typeface="+mn-cs"/>
              </a:rPr>
              <a:t>in situations of secondary CV prevention</a:t>
            </a:r>
            <a:endParaRPr lang="fr-FR" sz="1600" b="0">
              <a:solidFill>
                <a:prstClr val="black"/>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endParaRPr lang="fr-FR" sz="1400" b="0" dirty="0">
              <a:solidFill>
                <a:prstClr val="black"/>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endParaRPr lang="fr-FR" sz="1400" b="0" dirty="0">
              <a:solidFill>
                <a:prstClr val="black"/>
              </a:solidFill>
              <a:effectLst>
                <a:outerShdw blurRad="38100" dist="38100" dir="2700000" algn="tl">
                  <a:srgbClr val="000000">
                    <a:alpha val="43137"/>
                  </a:srgbClr>
                </a:outerShdw>
              </a:effectLst>
              <a:latin typeface="Calibri"/>
              <a:cs typeface="+mn-cs"/>
            </a:endParaRPr>
          </a:p>
        </p:txBody>
      </p:sp>
      <p:sp>
        <p:nvSpPr>
          <p:cNvPr id="11" name="ZoneTexte 10">
            <a:extLst>
              <a:ext uri="{FF2B5EF4-FFF2-40B4-BE49-F238E27FC236}">
                <a16:creationId xmlns="" xmlns:a16="http://schemas.microsoft.com/office/drawing/2014/main" id="{2F1DF1B3-AA39-4796-861C-81BBA283E833}"/>
              </a:ext>
            </a:extLst>
          </p:cNvPr>
          <p:cNvSpPr txBox="1"/>
          <p:nvPr/>
        </p:nvSpPr>
        <p:spPr>
          <a:xfrm>
            <a:off x="755576" y="4941168"/>
            <a:ext cx="3456384" cy="1538883"/>
          </a:xfrm>
          <a:prstGeom prst="rect">
            <a:avLst/>
          </a:prstGeom>
          <a:noFill/>
        </p:spPr>
        <p:txBody>
          <a:bodyPr wrap="square" rtlCol="0">
            <a:spAutoFit/>
          </a:bodyPr>
          <a:lstStyle/>
          <a:p>
            <a:pPr fontAlgn="auto">
              <a:spcBef>
                <a:spcPts val="0"/>
              </a:spcBef>
              <a:spcAft>
                <a:spcPts val="0"/>
              </a:spcAft>
              <a:defRPr/>
            </a:pPr>
            <a:r>
              <a:rPr lang="fr-FR" sz="1600" smtClean="0">
                <a:solidFill>
                  <a:srgbClr val="0000FF"/>
                </a:solidFill>
                <a:effectLst>
                  <a:outerShdw blurRad="38100" dist="38100" dir="2700000" algn="tl">
                    <a:srgbClr val="000000">
                      <a:alpha val="43137"/>
                    </a:srgbClr>
                  </a:outerShdw>
                </a:effectLst>
                <a:latin typeface="Calibri"/>
                <a:cs typeface="+mn-cs"/>
              </a:rPr>
              <a:t>SGLT2-inhibitors</a:t>
            </a:r>
            <a:r>
              <a:rPr lang="fr-FR" sz="1600" b="0">
                <a:solidFill>
                  <a:prstClr val="black"/>
                </a:solidFill>
                <a:effectLst>
                  <a:outerShdw blurRad="38100" dist="38100" dir="2700000" algn="tl">
                    <a:srgbClr val="000000">
                      <a:alpha val="43137"/>
                    </a:srgbClr>
                  </a:outerShdw>
                </a:effectLst>
                <a:latin typeface="Calibri"/>
                <a:cs typeface="+mn-cs"/>
              </a:rPr>
              <a:t>: </a:t>
            </a:r>
            <a:endParaRPr lang="fr-FR" sz="1600" b="0" smtClean="0">
              <a:solidFill>
                <a:prstClr val="black"/>
              </a:solidFill>
              <a:effectLst>
                <a:outerShdw blurRad="38100" dist="38100" dir="2700000" algn="tl">
                  <a:srgbClr val="000000">
                    <a:alpha val="43137"/>
                  </a:srgbClr>
                </a:outerShdw>
              </a:effectLst>
              <a:latin typeface="Calibri"/>
              <a:cs typeface="+mn-cs"/>
            </a:endParaRPr>
          </a:p>
          <a:p>
            <a:pPr marL="285750" indent="-285750" fontAlgn="auto">
              <a:spcBef>
                <a:spcPts val="0"/>
              </a:spcBef>
              <a:spcAft>
                <a:spcPts val="0"/>
              </a:spcAft>
              <a:buFont typeface="Arial" panose="020B0604020202020204" pitchFamily="34" charset="0"/>
              <a:buChar char="•"/>
              <a:defRPr/>
            </a:pPr>
            <a:r>
              <a:rPr lang="fr-FR" sz="1600" b="0" smtClean="0">
                <a:solidFill>
                  <a:prstClr val="black"/>
                </a:solidFill>
                <a:effectLst>
                  <a:outerShdw blurRad="38100" dist="38100" dir="2700000" algn="tl">
                    <a:srgbClr val="000000">
                      <a:alpha val="43137"/>
                    </a:srgbClr>
                  </a:outerShdw>
                </a:effectLst>
                <a:latin typeface="Calibri"/>
              </a:rPr>
              <a:t>on </a:t>
            </a:r>
            <a:r>
              <a:rPr lang="fr-FR" sz="1600" b="0">
                <a:solidFill>
                  <a:prstClr val="black"/>
                </a:solidFill>
                <a:effectLst>
                  <a:outerShdw blurRad="38100" dist="38100" dir="2700000" algn="tl">
                    <a:srgbClr val="000000">
                      <a:alpha val="43137"/>
                    </a:srgbClr>
                  </a:outerShdw>
                </a:effectLst>
                <a:latin typeface="Calibri"/>
              </a:rPr>
              <a:t>MACE in situations of secondary CV </a:t>
            </a:r>
            <a:r>
              <a:rPr lang="fr-FR" sz="1600" b="0" smtClean="0">
                <a:solidFill>
                  <a:prstClr val="black"/>
                </a:solidFill>
                <a:effectLst>
                  <a:outerShdw blurRad="38100" dist="38100" dir="2700000" algn="tl">
                    <a:srgbClr val="000000">
                      <a:alpha val="43137"/>
                    </a:srgbClr>
                  </a:outerShdw>
                </a:effectLst>
                <a:latin typeface="Calibri"/>
              </a:rPr>
              <a:t>prevention, </a:t>
            </a:r>
          </a:p>
          <a:p>
            <a:pPr marL="285750" indent="-285750" fontAlgn="auto">
              <a:spcBef>
                <a:spcPts val="0"/>
              </a:spcBef>
              <a:spcAft>
                <a:spcPts val="0"/>
              </a:spcAft>
              <a:buFont typeface="Arial" panose="020B0604020202020204" pitchFamily="34" charset="0"/>
              <a:buChar char="•"/>
              <a:defRPr/>
            </a:pPr>
            <a:r>
              <a:rPr lang="fr-FR" sz="1600" b="0" smtClean="0">
                <a:solidFill>
                  <a:prstClr val="black"/>
                </a:solidFill>
                <a:effectLst>
                  <a:outerShdw blurRad="38100" dist="38100" dir="2700000" algn="tl">
                    <a:srgbClr val="000000">
                      <a:alpha val="43137"/>
                    </a:srgbClr>
                  </a:outerShdw>
                </a:effectLst>
                <a:latin typeface="Calibri"/>
              </a:rPr>
              <a:t>on Heart Failure and renal events in all the situations</a:t>
            </a:r>
            <a:endParaRPr lang="fr-FR" sz="1600" b="0">
              <a:solidFill>
                <a:prstClr val="black"/>
              </a:solidFill>
              <a:effectLst>
                <a:outerShdw blurRad="38100" dist="38100" dir="2700000" algn="tl">
                  <a:srgbClr val="000000">
                    <a:alpha val="43137"/>
                  </a:srgbClr>
                </a:outerShdw>
              </a:effectLst>
              <a:latin typeface="Calibri"/>
            </a:endParaRPr>
          </a:p>
          <a:p>
            <a:pPr fontAlgn="auto">
              <a:spcBef>
                <a:spcPts val="0"/>
              </a:spcBef>
              <a:spcAft>
                <a:spcPts val="0"/>
              </a:spcAft>
              <a:defRPr/>
            </a:pPr>
            <a:endParaRPr lang="fr-FR" sz="1400" b="0" dirty="0">
              <a:solidFill>
                <a:prstClr val="black"/>
              </a:solidFill>
              <a:effectLst>
                <a:outerShdw blurRad="38100" dist="38100" dir="2700000" algn="tl">
                  <a:srgbClr val="000000">
                    <a:alpha val="43137"/>
                  </a:srgbClr>
                </a:outerShdw>
              </a:effectLst>
              <a:latin typeface="Calibri"/>
              <a:cs typeface="+mn-cs"/>
            </a:endParaRPr>
          </a:p>
        </p:txBody>
      </p:sp>
    </p:spTree>
    <p:extLst>
      <p:ext uri="{BB962C8B-B14F-4D97-AF65-F5344CB8AC3E}">
        <p14:creationId xmlns:p14="http://schemas.microsoft.com/office/powerpoint/2010/main" val="2473419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Imag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3789363"/>
            <a:ext cx="2413000" cy="293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85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788" y="1268413"/>
            <a:ext cx="2520950" cy="34591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8" name="Picture 4" descr="aks1b"/>
          <p:cNvPicPr>
            <a:picLocks noChangeAspect="1" noChangeArrowheads="1"/>
          </p:cNvPicPr>
          <p:nvPr/>
        </p:nvPicPr>
        <p:blipFill>
          <a:blip r:embed="rId5">
            <a:lum bright="12000" contrast="54000"/>
            <a:extLst>
              <a:ext uri="{28A0092B-C50C-407E-A947-70E740481C1C}">
                <a14:useLocalDpi xmlns:a14="http://schemas.microsoft.com/office/drawing/2010/main" val="0"/>
              </a:ext>
            </a:extLst>
          </a:blip>
          <a:srcRect l="1813" t="3831" r="6470" b="3976"/>
          <a:stretch>
            <a:fillRect/>
          </a:stretch>
        </p:blipFill>
        <p:spPr bwMode="auto">
          <a:xfrm>
            <a:off x="395288" y="1052513"/>
            <a:ext cx="3689350" cy="249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49" name="Text Box 5"/>
          <p:cNvSpPr txBox="1">
            <a:spLocks noChangeArrowheads="1"/>
          </p:cNvSpPr>
          <p:nvPr/>
        </p:nvSpPr>
        <p:spPr bwMode="auto">
          <a:xfrm>
            <a:off x="323528" y="1774825"/>
            <a:ext cx="3844925" cy="914400"/>
          </a:xfrm>
          <a:prstGeom prst="rect">
            <a:avLst/>
          </a:prstGeom>
          <a:solidFill>
            <a:schemeClr val="bg1"/>
          </a:solidFill>
          <a:ln>
            <a:solidFill>
              <a:schemeClr val="accent1"/>
            </a:solidFill>
          </a:ln>
          <a:effectLst/>
          <a:extLst/>
        </p:spPr>
        <p:txBody>
          <a:bodyPr>
            <a:spAutoFit/>
          </a:bodyPr>
          <a:lstStyle>
            <a:lvl1pPr eaLnBrk="0" hangingPunct="0">
              <a:spcBef>
                <a:spcPct val="30000"/>
              </a:spcBef>
              <a:buClr>
                <a:schemeClr val="accent1"/>
              </a:buClr>
              <a:buFont typeface="Wingdings" pitchFamily="2" charset="2"/>
              <a:buBlip>
                <a:blip r:embed="rId6"/>
              </a:buBlip>
              <a:defRPr sz="2200">
                <a:solidFill>
                  <a:schemeClr val="tx1"/>
                </a:solidFill>
                <a:latin typeface="Arial" charset="0"/>
              </a:defRPr>
            </a:lvl1pPr>
            <a:lvl2pPr marL="742950" indent="-285750" eaLnBrk="0" hangingPunct="0">
              <a:spcBef>
                <a:spcPct val="30000"/>
              </a:spcBef>
              <a:buClr>
                <a:schemeClr val="accent1"/>
              </a:buClr>
              <a:buChar char="–"/>
              <a:defRPr sz="2000">
                <a:solidFill>
                  <a:schemeClr val="tx1"/>
                </a:solidFill>
                <a:latin typeface="Arial" charset="0"/>
              </a:defRPr>
            </a:lvl2pPr>
            <a:lvl3pPr marL="1143000" indent="-228600" eaLnBrk="0" hangingPunct="0">
              <a:spcBef>
                <a:spcPct val="30000"/>
              </a:spcBef>
              <a:buClr>
                <a:schemeClr val="accent1"/>
              </a:buClr>
              <a:buChar char="•"/>
              <a:defRPr sz="2000">
                <a:solidFill>
                  <a:schemeClr val="tx1"/>
                </a:solidFill>
                <a:latin typeface="Arial" charset="0"/>
              </a:defRPr>
            </a:lvl3pPr>
            <a:lvl4pPr marL="1600200" indent="-228600" eaLnBrk="0" hangingPunct="0">
              <a:spcBef>
                <a:spcPct val="30000"/>
              </a:spcBef>
              <a:buClr>
                <a:schemeClr val="accent1"/>
              </a:buClr>
              <a:buChar char="–"/>
              <a:defRPr sz="2000">
                <a:solidFill>
                  <a:schemeClr val="tx1"/>
                </a:solidFill>
                <a:latin typeface="Arial" charset="0"/>
              </a:defRPr>
            </a:lvl4pPr>
            <a:lvl5pPr marL="2057400" indent="-228600" eaLnBrk="0" hangingPunct="0">
              <a:spcBef>
                <a:spcPct val="30000"/>
              </a:spcBef>
              <a:buClr>
                <a:schemeClr val="accent1"/>
              </a:buClr>
              <a:buChar char="•"/>
              <a:defRPr sz="2000">
                <a:solidFill>
                  <a:schemeClr val="tx1"/>
                </a:solidFill>
                <a:latin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defRPr>
            </a:lvl9pPr>
          </a:lstStyle>
          <a:p>
            <a:pPr eaLnBrk="1" hangingPunct="1">
              <a:lnSpc>
                <a:spcPct val="90000"/>
              </a:lnSpc>
              <a:spcBef>
                <a:spcPct val="50000"/>
              </a:spcBef>
              <a:buClrTx/>
              <a:buFontTx/>
              <a:buNone/>
            </a:pPr>
            <a:r>
              <a:rPr lang="da-DK" altLang="fr-FR" sz="2000">
                <a:solidFill>
                  <a:srgbClr val="000000"/>
                </a:solidFill>
                <a:cs typeface="+mn-cs"/>
              </a:rPr>
              <a:t>Diabetic retinopathy remains a leading cause of blindness in people of working age</a:t>
            </a:r>
            <a:endParaRPr lang="fr-FR" altLang="fr-FR" sz="2000">
              <a:solidFill>
                <a:srgbClr val="000000"/>
              </a:solidFill>
              <a:cs typeface="+mn-cs"/>
            </a:endParaRPr>
          </a:p>
        </p:txBody>
      </p:sp>
      <p:sp>
        <p:nvSpPr>
          <p:cNvPr id="108550" name="Text Box 6"/>
          <p:cNvSpPr txBox="1">
            <a:spLocks noChangeArrowheads="1"/>
          </p:cNvSpPr>
          <p:nvPr/>
        </p:nvSpPr>
        <p:spPr bwMode="auto">
          <a:xfrm>
            <a:off x="5008563" y="4589463"/>
            <a:ext cx="3795712" cy="11096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lr>
                <a:schemeClr val="accent1"/>
              </a:buClr>
              <a:buFont typeface="Wingdings" pitchFamily="2" charset="2"/>
              <a:buBlip>
                <a:blip r:embed="rId6"/>
              </a:buBlip>
              <a:defRPr sz="2200">
                <a:solidFill>
                  <a:schemeClr val="tx1"/>
                </a:solidFill>
                <a:latin typeface="Arial" charset="0"/>
              </a:defRPr>
            </a:lvl1pPr>
            <a:lvl2pPr marL="742950" indent="-285750" eaLnBrk="0" hangingPunct="0">
              <a:spcBef>
                <a:spcPct val="30000"/>
              </a:spcBef>
              <a:buClr>
                <a:schemeClr val="accent1"/>
              </a:buClr>
              <a:buChar char="–"/>
              <a:defRPr sz="2000">
                <a:solidFill>
                  <a:schemeClr val="tx1"/>
                </a:solidFill>
                <a:latin typeface="Arial" charset="0"/>
              </a:defRPr>
            </a:lvl2pPr>
            <a:lvl3pPr marL="1143000" indent="-228600" eaLnBrk="0" hangingPunct="0">
              <a:spcBef>
                <a:spcPct val="30000"/>
              </a:spcBef>
              <a:buClr>
                <a:schemeClr val="accent1"/>
              </a:buClr>
              <a:buChar char="•"/>
              <a:defRPr sz="2000">
                <a:solidFill>
                  <a:schemeClr val="tx1"/>
                </a:solidFill>
                <a:latin typeface="Arial" charset="0"/>
              </a:defRPr>
            </a:lvl3pPr>
            <a:lvl4pPr marL="1600200" indent="-228600" eaLnBrk="0" hangingPunct="0">
              <a:spcBef>
                <a:spcPct val="30000"/>
              </a:spcBef>
              <a:buClr>
                <a:schemeClr val="accent1"/>
              </a:buClr>
              <a:buChar char="–"/>
              <a:defRPr sz="2000">
                <a:solidFill>
                  <a:schemeClr val="tx1"/>
                </a:solidFill>
                <a:latin typeface="Arial" charset="0"/>
              </a:defRPr>
            </a:lvl4pPr>
            <a:lvl5pPr marL="2057400" indent="-228600" eaLnBrk="0" hangingPunct="0">
              <a:spcBef>
                <a:spcPct val="30000"/>
              </a:spcBef>
              <a:buClr>
                <a:schemeClr val="accent1"/>
              </a:buClr>
              <a:buChar char="•"/>
              <a:defRPr sz="2000">
                <a:solidFill>
                  <a:schemeClr val="tx1"/>
                </a:solidFill>
                <a:latin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defRPr>
            </a:lvl9pPr>
          </a:lstStyle>
          <a:p>
            <a:pPr eaLnBrk="1" hangingPunct="1">
              <a:lnSpc>
                <a:spcPct val="110000"/>
              </a:lnSpc>
              <a:spcBef>
                <a:spcPct val="50000"/>
              </a:spcBef>
              <a:buClrTx/>
              <a:buFontTx/>
              <a:buNone/>
            </a:pPr>
            <a:r>
              <a:rPr lang="en-US" altLang="en-US" sz="2000">
                <a:solidFill>
                  <a:srgbClr val="000000"/>
                </a:solidFill>
                <a:cs typeface="+mn-cs"/>
              </a:rPr>
              <a:t>Diabetic Nephropathy: the most common cause of End Stage Renal Disease</a:t>
            </a:r>
            <a:endParaRPr lang="fr-FR" altLang="fr-FR" sz="2000">
              <a:solidFill>
                <a:srgbClr val="000000"/>
              </a:solidFill>
              <a:cs typeface="+mn-cs"/>
            </a:endParaRPr>
          </a:p>
        </p:txBody>
      </p:sp>
      <p:sp>
        <p:nvSpPr>
          <p:cNvPr id="108551" name="Text Box 7"/>
          <p:cNvSpPr txBox="1">
            <a:spLocks noChangeArrowheads="1"/>
          </p:cNvSpPr>
          <p:nvPr/>
        </p:nvSpPr>
        <p:spPr bwMode="auto">
          <a:xfrm>
            <a:off x="2627313" y="5894388"/>
            <a:ext cx="3713162" cy="774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lr>
                <a:schemeClr val="accent1"/>
              </a:buClr>
              <a:buFont typeface="Wingdings" pitchFamily="2" charset="2"/>
              <a:buBlip>
                <a:blip r:embed="rId6"/>
              </a:buBlip>
              <a:defRPr sz="2200">
                <a:solidFill>
                  <a:schemeClr val="tx1"/>
                </a:solidFill>
                <a:latin typeface="Arial" charset="0"/>
              </a:defRPr>
            </a:lvl1pPr>
            <a:lvl2pPr marL="742950" indent="-285750" eaLnBrk="0" hangingPunct="0">
              <a:spcBef>
                <a:spcPct val="30000"/>
              </a:spcBef>
              <a:buClr>
                <a:schemeClr val="accent1"/>
              </a:buClr>
              <a:buChar char="–"/>
              <a:defRPr sz="2000">
                <a:solidFill>
                  <a:schemeClr val="tx1"/>
                </a:solidFill>
                <a:latin typeface="Arial" charset="0"/>
              </a:defRPr>
            </a:lvl2pPr>
            <a:lvl3pPr marL="1143000" indent="-228600" eaLnBrk="0" hangingPunct="0">
              <a:spcBef>
                <a:spcPct val="30000"/>
              </a:spcBef>
              <a:buClr>
                <a:schemeClr val="accent1"/>
              </a:buClr>
              <a:buChar char="•"/>
              <a:defRPr sz="2000">
                <a:solidFill>
                  <a:schemeClr val="tx1"/>
                </a:solidFill>
                <a:latin typeface="Arial" charset="0"/>
              </a:defRPr>
            </a:lvl3pPr>
            <a:lvl4pPr marL="1600200" indent="-228600" eaLnBrk="0" hangingPunct="0">
              <a:spcBef>
                <a:spcPct val="30000"/>
              </a:spcBef>
              <a:buClr>
                <a:schemeClr val="accent1"/>
              </a:buClr>
              <a:buChar char="–"/>
              <a:defRPr sz="2000">
                <a:solidFill>
                  <a:schemeClr val="tx1"/>
                </a:solidFill>
                <a:latin typeface="Arial" charset="0"/>
              </a:defRPr>
            </a:lvl4pPr>
            <a:lvl5pPr marL="2057400" indent="-228600" eaLnBrk="0" hangingPunct="0">
              <a:spcBef>
                <a:spcPct val="30000"/>
              </a:spcBef>
              <a:buClr>
                <a:schemeClr val="accent1"/>
              </a:buClr>
              <a:buChar char="•"/>
              <a:defRPr sz="2000">
                <a:solidFill>
                  <a:schemeClr val="tx1"/>
                </a:solidFill>
                <a:latin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defRPr>
            </a:lvl9pPr>
          </a:lstStyle>
          <a:p>
            <a:pPr eaLnBrk="1" hangingPunct="1">
              <a:lnSpc>
                <a:spcPct val="110000"/>
              </a:lnSpc>
              <a:spcBef>
                <a:spcPct val="50000"/>
              </a:spcBef>
              <a:buClrTx/>
              <a:buFontTx/>
              <a:buNone/>
            </a:pPr>
            <a:r>
              <a:rPr lang="fr-FR" altLang="fr-FR" sz="2000">
                <a:solidFill>
                  <a:srgbClr val="000000"/>
                </a:solidFill>
                <a:cs typeface="+mn-cs"/>
              </a:rPr>
              <a:t>The « diabetic foot » : a major cause of amputations</a:t>
            </a:r>
          </a:p>
        </p:txBody>
      </p:sp>
      <p:sp>
        <p:nvSpPr>
          <p:cNvPr id="1470472" name="Line 8"/>
          <p:cNvSpPr>
            <a:spLocks noChangeShapeType="1"/>
          </p:cNvSpPr>
          <p:nvPr/>
        </p:nvSpPr>
        <p:spPr bwMode="auto">
          <a:xfrm>
            <a:off x="4643438" y="981075"/>
            <a:ext cx="4103687" cy="42863"/>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50000"/>
              </a:lnSpc>
              <a:defRPr/>
            </a:pPr>
            <a:endParaRPr lang="fr-FR" sz="2800">
              <a:solidFill>
                <a:srgbClr val="000000"/>
              </a:solidFill>
              <a:effectLst>
                <a:outerShdw blurRad="38100" dist="38100" dir="2700000" algn="tl">
                  <a:srgbClr val="000000">
                    <a:alpha val="43137"/>
                  </a:srgbClr>
                </a:outerShdw>
              </a:effectLst>
              <a:cs typeface="+mn-cs"/>
            </a:endParaRPr>
          </a:p>
        </p:txBody>
      </p:sp>
      <p:sp>
        <p:nvSpPr>
          <p:cNvPr id="108553" name="Text Box 9"/>
          <p:cNvSpPr txBox="1">
            <a:spLocks noChangeArrowheads="1"/>
          </p:cNvSpPr>
          <p:nvPr/>
        </p:nvSpPr>
        <p:spPr bwMode="auto">
          <a:xfrm>
            <a:off x="71438" y="188913"/>
            <a:ext cx="89646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lr>
                <a:schemeClr val="accent1"/>
              </a:buClr>
              <a:buFont typeface="Wingdings" pitchFamily="2" charset="2"/>
              <a:buBlip>
                <a:blip r:embed="rId6"/>
              </a:buBlip>
              <a:defRPr sz="2200">
                <a:solidFill>
                  <a:schemeClr val="tx1"/>
                </a:solidFill>
                <a:latin typeface="Arial" charset="0"/>
              </a:defRPr>
            </a:lvl1pPr>
            <a:lvl2pPr marL="742950" indent="-285750" eaLnBrk="0" hangingPunct="0">
              <a:spcBef>
                <a:spcPct val="30000"/>
              </a:spcBef>
              <a:buClr>
                <a:schemeClr val="accent1"/>
              </a:buClr>
              <a:buChar char="–"/>
              <a:defRPr sz="2000">
                <a:solidFill>
                  <a:schemeClr val="tx1"/>
                </a:solidFill>
                <a:latin typeface="Arial" charset="0"/>
              </a:defRPr>
            </a:lvl2pPr>
            <a:lvl3pPr marL="1143000" indent="-228600" eaLnBrk="0" hangingPunct="0">
              <a:spcBef>
                <a:spcPct val="30000"/>
              </a:spcBef>
              <a:buClr>
                <a:schemeClr val="accent1"/>
              </a:buClr>
              <a:buChar char="•"/>
              <a:defRPr sz="2000">
                <a:solidFill>
                  <a:schemeClr val="tx1"/>
                </a:solidFill>
                <a:latin typeface="Arial" charset="0"/>
              </a:defRPr>
            </a:lvl3pPr>
            <a:lvl4pPr marL="1600200" indent="-228600" eaLnBrk="0" hangingPunct="0">
              <a:spcBef>
                <a:spcPct val="30000"/>
              </a:spcBef>
              <a:buClr>
                <a:schemeClr val="accent1"/>
              </a:buClr>
              <a:buChar char="–"/>
              <a:defRPr sz="2000">
                <a:solidFill>
                  <a:schemeClr val="tx1"/>
                </a:solidFill>
                <a:latin typeface="Arial" charset="0"/>
              </a:defRPr>
            </a:lvl4pPr>
            <a:lvl5pPr marL="2057400" indent="-228600" eaLnBrk="0" hangingPunct="0">
              <a:spcBef>
                <a:spcPct val="30000"/>
              </a:spcBef>
              <a:buClr>
                <a:schemeClr val="accent1"/>
              </a:buClr>
              <a:buChar char="•"/>
              <a:defRPr sz="2000">
                <a:solidFill>
                  <a:schemeClr val="tx1"/>
                </a:solidFill>
                <a:latin typeface="Arial" charset="0"/>
              </a:defRPr>
            </a:lvl5pPr>
            <a:lvl6pPr marL="2514600" indent="-228600" eaLnBrk="0" fontAlgn="base" hangingPunct="0">
              <a:spcBef>
                <a:spcPct val="3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3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3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30000"/>
              </a:spcBef>
              <a:spcAft>
                <a:spcPct val="0"/>
              </a:spcAft>
              <a:buClr>
                <a:schemeClr val="accent1"/>
              </a:buClr>
              <a:buChar char="•"/>
              <a:defRPr sz="2000">
                <a:solidFill>
                  <a:schemeClr val="tx1"/>
                </a:solidFill>
                <a:latin typeface="Arial" charset="0"/>
              </a:defRPr>
            </a:lvl9pPr>
          </a:lstStyle>
          <a:p>
            <a:pPr algn="ctr">
              <a:spcBef>
                <a:spcPct val="50000"/>
              </a:spcBef>
              <a:buClrTx/>
              <a:buFontTx/>
              <a:buNone/>
            </a:pPr>
            <a:r>
              <a:rPr lang="fr-FR" altLang="fr-FR" sz="2800">
                <a:solidFill>
                  <a:srgbClr val="000000"/>
                </a:solidFill>
                <a:cs typeface="+mn-cs"/>
              </a:rPr>
              <a:t>The burden of </a:t>
            </a:r>
            <a:r>
              <a:rPr lang="fr-FR" altLang="fr-FR" sz="2800">
                <a:solidFill>
                  <a:srgbClr val="000000"/>
                </a:solidFill>
                <a:effectLst>
                  <a:outerShdw blurRad="38100" dist="38100" dir="2700000" algn="tl">
                    <a:srgbClr val="000000">
                      <a:alpha val="43137"/>
                    </a:srgbClr>
                  </a:outerShdw>
                </a:effectLst>
                <a:cs typeface="+mn-cs"/>
              </a:rPr>
              <a:t>« micro-vascular » </a:t>
            </a:r>
            <a:r>
              <a:rPr lang="fr-FR" altLang="fr-FR" sz="2800">
                <a:solidFill>
                  <a:srgbClr val="000000"/>
                </a:solidFill>
                <a:cs typeface="+mn-cs"/>
              </a:rPr>
              <a:t>complications</a:t>
            </a:r>
            <a:r>
              <a:rPr lang="fr-FR" altLang="fr-FR" sz="2400">
                <a:solidFill>
                  <a:srgbClr val="000000"/>
                </a:solidFill>
                <a:cs typeface="+mn-cs"/>
              </a:rPr>
              <a:t> </a:t>
            </a:r>
          </a:p>
        </p:txBody>
      </p:sp>
    </p:spTree>
    <p:extLst>
      <p:ext uri="{BB962C8B-B14F-4D97-AF65-F5344CB8AC3E}">
        <p14:creationId xmlns:p14="http://schemas.microsoft.com/office/powerpoint/2010/main" val="3516943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32656"/>
            <a:ext cx="8640960" cy="4031873"/>
          </a:xfrm>
          <a:prstGeom prst="rect">
            <a:avLst/>
          </a:prstGeom>
        </p:spPr>
        <p:txBody>
          <a:bodyPr wrap="square">
            <a:spAutoFit/>
          </a:bodyPr>
          <a:lstStyle/>
          <a:p>
            <a:r>
              <a:rPr lang="en-US" sz="3200">
                <a:solidFill>
                  <a:srgbClr val="000000"/>
                </a:solidFill>
                <a:effectLst>
                  <a:outerShdw blurRad="38100" dist="38100" dir="2700000" algn="tl">
                    <a:srgbClr val="000000">
                      <a:alpha val="43137"/>
                    </a:srgbClr>
                  </a:outerShdw>
                </a:effectLst>
              </a:rPr>
              <a:t>In summary, </a:t>
            </a:r>
          </a:p>
          <a:p>
            <a:endParaRPr lang="en-US" sz="3200">
              <a:solidFill>
                <a:srgbClr val="000000"/>
              </a:solidFill>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n-US" sz="3200">
                <a:solidFill>
                  <a:srgbClr val="000000"/>
                </a:solidFill>
                <a:effectLst>
                  <a:outerShdw blurRad="38100" dist="38100" dir="2700000" algn="tl">
                    <a:srgbClr val="000000">
                      <a:alpha val="43137"/>
                    </a:srgbClr>
                  </a:outerShdw>
                </a:effectLst>
              </a:rPr>
              <a:t>Type 2 Diabetes is a cardio-vascular disease</a:t>
            </a:r>
          </a:p>
          <a:p>
            <a:pPr marL="457200" indent="-457200">
              <a:buFont typeface="Wingdings" panose="05000000000000000000" pitchFamily="2" charset="2"/>
              <a:buChar char="§"/>
            </a:pPr>
            <a:endParaRPr lang="en-US" sz="3200">
              <a:solidFill>
                <a:srgbClr val="000000"/>
              </a:solidFill>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n-US" sz="3200">
                <a:solidFill>
                  <a:srgbClr val="000000"/>
                </a:solidFill>
                <a:effectLst>
                  <a:outerShdw blurRad="38100" dist="38100" dir="2700000" algn="tl">
                    <a:srgbClr val="000000">
                      <a:alpha val="43137"/>
                    </a:srgbClr>
                  </a:outerShdw>
                </a:effectLst>
              </a:rPr>
              <a:t>but is much more, </a:t>
            </a:r>
          </a:p>
          <a:p>
            <a:r>
              <a:rPr lang="en-US" sz="3200">
                <a:solidFill>
                  <a:srgbClr val="000000"/>
                </a:solidFill>
                <a:effectLst>
                  <a:outerShdw blurRad="38100" dist="38100" dir="2700000" algn="tl">
                    <a:srgbClr val="000000">
                      <a:alpha val="43137"/>
                    </a:srgbClr>
                  </a:outerShdw>
                </a:effectLst>
              </a:rPr>
              <a:t>    both for mortality and morbidity</a:t>
            </a:r>
          </a:p>
          <a:p>
            <a:endParaRPr lang="en-US" sz="3200">
              <a:solidFill>
                <a:srgbClr val="000000"/>
              </a:solidFill>
              <a:effectLst>
                <a:outerShdw blurRad="38100" dist="38100" dir="2700000" algn="tl">
                  <a:srgbClr val="000000">
                    <a:alpha val="43137"/>
                  </a:srgbClr>
                </a:outerShdw>
              </a:effectLst>
            </a:endParaRPr>
          </a:p>
        </p:txBody>
      </p:sp>
      <p:sp>
        <p:nvSpPr>
          <p:cNvPr id="4" name="Rectangle 3">
            <a:extLst>
              <a:ext uri="{FF2B5EF4-FFF2-40B4-BE49-F238E27FC236}">
                <a16:creationId xmlns="" xmlns:a16="http://schemas.microsoft.com/office/drawing/2014/main" id="{6F54C7CA-9E30-46F6-AA68-38963CF83037}"/>
              </a:ext>
            </a:extLst>
          </p:cNvPr>
          <p:cNvSpPr/>
          <p:nvPr/>
        </p:nvSpPr>
        <p:spPr>
          <a:xfrm>
            <a:off x="1979712" y="4509120"/>
            <a:ext cx="4536504" cy="1077218"/>
          </a:xfrm>
          <a:prstGeom prst="rect">
            <a:avLst/>
          </a:prstGeom>
          <a:solidFill>
            <a:schemeClr val="accent6">
              <a:lumMod val="20000"/>
              <a:lumOff val="80000"/>
            </a:schemeClr>
          </a:solidFill>
          <a:ln>
            <a:solidFill>
              <a:schemeClr val="accent1"/>
            </a:solidFill>
          </a:ln>
        </p:spPr>
        <p:txBody>
          <a:bodyPr wrap="square">
            <a:spAutoFit/>
          </a:bodyPr>
          <a:lstStyle/>
          <a:p>
            <a:pPr lvl="0"/>
            <a:r>
              <a:rPr lang="en-US" sz="3200">
                <a:solidFill>
                  <a:srgbClr val="000000"/>
                </a:solidFill>
                <a:effectLst>
                  <a:outerShdw blurRad="38100" dist="38100" dir="2700000" algn="tl">
                    <a:srgbClr val="000000">
                      <a:alpha val="43137"/>
                    </a:srgbClr>
                  </a:outerShdw>
                </a:effectLst>
              </a:rPr>
              <a:t>Which lessons from the outcome studies?</a:t>
            </a:r>
          </a:p>
        </p:txBody>
      </p:sp>
    </p:spTree>
    <p:extLst>
      <p:ext uri="{BB962C8B-B14F-4D97-AF65-F5344CB8AC3E}">
        <p14:creationId xmlns:p14="http://schemas.microsoft.com/office/powerpoint/2010/main" val="1988908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60648"/>
            <a:ext cx="8424936" cy="584775"/>
          </a:xfrm>
          <a:prstGeom prst="rect">
            <a:avLst/>
          </a:prstGeom>
        </p:spPr>
        <p:txBody>
          <a:bodyPr wrap="square">
            <a:spAutoFit/>
          </a:bodyPr>
          <a:lstStyle/>
          <a:p>
            <a:pPr lvl="0"/>
            <a:r>
              <a:rPr lang="en-US" sz="3200">
                <a:solidFill>
                  <a:srgbClr val="000000"/>
                </a:solidFill>
                <a:effectLst>
                  <a:outerShdw blurRad="38100" dist="38100" dir="2700000" algn="tl">
                    <a:srgbClr val="000000">
                      <a:alpha val="43137"/>
                    </a:srgbClr>
                  </a:outerShdw>
                </a:effectLst>
              </a:rPr>
              <a:t>Which lessons from the outcome studies?</a:t>
            </a:r>
          </a:p>
        </p:txBody>
      </p:sp>
      <p:sp>
        <p:nvSpPr>
          <p:cNvPr id="4" name="ZoneTexte 3"/>
          <p:cNvSpPr txBox="1"/>
          <p:nvPr/>
        </p:nvSpPr>
        <p:spPr>
          <a:xfrm>
            <a:off x="395536" y="1444425"/>
            <a:ext cx="8138783" cy="584775"/>
          </a:xfrm>
          <a:prstGeom prst="rect">
            <a:avLst/>
          </a:prstGeom>
          <a:noFill/>
        </p:spPr>
        <p:txBody>
          <a:bodyPr wrap="square" rtlCol="0">
            <a:spAutoFit/>
          </a:bodyPr>
          <a:lstStyle/>
          <a:p>
            <a:pPr algn="ctr"/>
            <a:r>
              <a:rPr lang="fr-FR" sz="3200">
                <a:solidFill>
                  <a:srgbClr val="000000"/>
                </a:solidFill>
              </a:rPr>
              <a:t>A good </a:t>
            </a:r>
            <a:r>
              <a:rPr lang="fr-FR" sz="3200" err="1">
                <a:solidFill>
                  <a:srgbClr val="000000"/>
                </a:solidFill>
              </a:rPr>
              <a:t>study</a:t>
            </a:r>
            <a:r>
              <a:rPr lang="fr-FR" sz="3200">
                <a:solidFill>
                  <a:srgbClr val="000000"/>
                </a:solidFill>
              </a:rPr>
              <a:t> </a:t>
            </a:r>
            <a:r>
              <a:rPr lang="fr-FR" sz="3200" err="1">
                <a:solidFill>
                  <a:srgbClr val="000000"/>
                </a:solidFill>
              </a:rPr>
              <a:t>raises</a:t>
            </a:r>
            <a:r>
              <a:rPr lang="fr-FR" sz="3200">
                <a:solidFill>
                  <a:srgbClr val="000000"/>
                </a:solidFill>
              </a:rPr>
              <a:t> </a:t>
            </a:r>
            <a:r>
              <a:rPr lang="fr-FR" sz="3200">
                <a:solidFill>
                  <a:srgbClr val="0000FF"/>
                </a:solidFill>
              </a:rPr>
              <a:t>ONE question</a:t>
            </a:r>
            <a:endParaRPr lang="fr-FR" sz="1600">
              <a:solidFill>
                <a:srgbClr val="0000FF"/>
              </a:solidFill>
            </a:endParaRPr>
          </a:p>
        </p:txBody>
      </p:sp>
      <p:sp>
        <p:nvSpPr>
          <p:cNvPr id="5" name="ZoneTexte 4"/>
          <p:cNvSpPr txBox="1"/>
          <p:nvPr/>
        </p:nvSpPr>
        <p:spPr>
          <a:xfrm>
            <a:off x="251520" y="3686039"/>
            <a:ext cx="3384376" cy="2139047"/>
          </a:xfrm>
          <a:prstGeom prst="rect">
            <a:avLst/>
          </a:prstGeom>
          <a:solidFill>
            <a:schemeClr val="bg1"/>
          </a:solidFill>
          <a:ln>
            <a:solidFill>
              <a:schemeClr val="accent1"/>
            </a:solidFill>
          </a:ln>
        </p:spPr>
        <p:txBody>
          <a:bodyPr wrap="square" rtlCol="0">
            <a:spAutoFit/>
          </a:bodyPr>
          <a:lstStyle/>
          <a:p>
            <a:r>
              <a:rPr lang="fr-FR">
                <a:solidFill>
                  <a:srgbClr val="000000"/>
                </a:solidFill>
              </a:rPr>
              <a:t>Studies adressing </a:t>
            </a:r>
          </a:p>
          <a:p>
            <a:r>
              <a:rPr lang="fr-FR">
                <a:solidFill>
                  <a:srgbClr val="000000"/>
                </a:solidFill>
              </a:rPr>
              <a:t>the level of HbA1c: </a:t>
            </a:r>
          </a:p>
          <a:p>
            <a:endParaRPr lang="fr-FR" sz="700" i="1">
              <a:solidFill>
                <a:srgbClr val="0000FF"/>
              </a:solidFill>
            </a:endParaRPr>
          </a:p>
          <a:p>
            <a:r>
              <a:rPr lang="fr-FR" sz="2000" i="1">
                <a:solidFill>
                  <a:srgbClr val="0000FF"/>
                </a:solidFill>
              </a:rPr>
              <a:t>Does reducing blood glucose </a:t>
            </a:r>
            <a:r>
              <a:rPr lang="fr-FR" sz="1800" b="0" i="1">
                <a:solidFill>
                  <a:srgbClr val="0000FF"/>
                </a:solidFill>
              </a:rPr>
              <a:t>(whatever the treatments used in that aim) </a:t>
            </a:r>
            <a:r>
              <a:rPr lang="fr-FR" sz="2000" i="1">
                <a:solidFill>
                  <a:srgbClr val="0000FF"/>
                </a:solidFill>
              </a:rPr>
              <a:t>prevent complications ?</a:t>
            </a:r>
            <a:endParaRPr lang="fr-FR" sz="2000">
              <a:solidFill>
                <a:srgbClr val="0000FF"/>
              </a:solidFill>
            </a:endParaRPr>
          </a:p>
        </p:txBody>
      </p:sp>
      <p:sp>
        <p:nvSpPr>
          <p:cNvPr id="7" name="ZoneTexte 6"/>
          <p:cNvSpPr txBox="1"/>
          <p:nvPr/>
        </p:nvSpPr>
        <p:spPr>
          <a:xfrm>
            <a:off x="467544" y="2150641"/>
            <a:ext cx="8280920" cy="1080120"/>
          </a:xfrm>
          <a:prstGeom prst="rect">
            <a:avLst/>
          </a:prstGeom>
          <a:noFill/>
          <a:ln>
            <a:noFill/>
          </a:ln>
        </p:spPr>
        <p:txBody>
          <a:bodyPr wrap="square" rtlCol="0">
            <a:noAutofit/>
          </a:bodyPr>
          <a:lstStyle/>
          <a:p>
            <a:pPr algn="ctr"/>
            <a:r>
              <a:rPr lang="fr-FR" sz="2800">
                <a:solidFill>
                  <a:srgbClr val="000000"/>
                </a:solidFill>
              </a:rPr>
              <a:t>There are </a:t>
            </a:r>
            <a:r>
              <a:rPr lang="fr-FR" sz="2800">
                <a:solidFill>
                  <a:srgbClr val="000000"/>
                </a:solidFill>
                <a:effectLst>
                  <a:outerShdw blurRad="38100" dist="38100" dir="2700000" algn="tl">
                    <a:srgbClr val="000000">
                      <a:alpha val="43137"/>
                    </a:srgbClr>
                  </a:outerShdw>
                </a:effectLst>
              </a:rPr>
              <a:t>2 types of </a:t>
            </a:r>
            <a:r>
              <a:rPr lang="fr-FR" sz="2800" err="1">
                <a:solidFill>
                  <a:srgbClr val="000000"/>
                </a:solidFill>
                <a:effectLst>
                  <a:outerShdw blurRad="38100" dist="38100" dir="2700000" algn="tl">
                    <a:srgbClr val="000000">
                      <a:alpha val="43137"/>
                    </a:srgbClr>
                  </a:outerShdw>
                </a:effectLst>
              </a:rPr>
              <a:t>outcome</a:t>
            </a:r>
            <a:r>
              <a:rPr lang="fr-FR" sz="2800">
                <a:solidFill>
                  <a:srgbClr val="000000"/>
                </a:solidFill>
                <a:effectLst>
                  <a:outerShdw blurRad="38100" dist="38100" dir="2700000" algn="tl">
                    <a:srgbClr val="000000">
                      <a:alpha val="43137"/>
                    </a:srgbClr>
                  </a:outerShdw>
                </a:effectLst>
              </a:rPr>
              <a:t> </a:t>
            </a:r>
            <a:r>
              <a:rPr lang="fr-FR" sz="2800" err="1">
                <a:solidFill>
                  <a:srgbClr val="000000"/>
                </a:solidFill>
                <a:effectLst>
                  <a:outerShdw blurRad="38100" dist="38100" dir="2700000" algn="tl">
                    <a:srgbClr val="000000">
                      <a:alpha val="43137"/>
                    </a:srgbClr>
                  </a:outerShdw>
                </a:effectLst>
              </a:rPr>
              <a:t>studies</a:t>
            </a:r>
            <a:r>
              <a:rPr lang="fr-FR" sz="2800">
                <a:solidFill>
                  <a:srgbClr val="000000"/>
                </a:solidFill>
                <a:effectLst>
                  <a:outerShdw blurRad="38100" dist="38100" dir="2700000" algn="tl">
                    <a:srgbClr val="000000">
                      <a:alpha val="43137"/>
                    </a:srgbClr>
                  </a:outerShdw>
                </a:effectLst>
              </a:rPr>
              <a:t> </a:t>
            </a:r>
            <a:r>
              <a:rPr lang="fr-FR" sz="2800">
                <a:solidFill>
                  <a:srgbClr val="000000"/>
                </a:solidFill>
              </a:rPr>
              <a:t>in </a:t>
            </a:r>
            <a:r>
              <a:rPr lang="fr-FR" sz="2800" err="1">
                <a:solidFill>
                  <a:srgbClr val="000000"/>
                </a:solidFill>
              </a:rPr>
              <a:t>diabetic</a:t>
            </a:r>
            <a:r>
              <a:rPr lang="fr-FR" sz="2800">
                <a:solidFill>
                  <a:srgbClr val="000000"/>
                </a:solidFill>
              </a:rPr>
              <a:t> patients </a:t>
            </a:r>
            <a:r>
              <a:rPr lang="fr-FR" sz="2800">
                <a:solidFill>
                  <a:srgbClr val="000000"/>
                </a:solidFill>
                <a:effectLst>
                  <a:outerShdw blurRad="38100" dist="38100" dir="2700000" algn="tl">
                    <a:srgbClr val="000000">
                      <a:alpha val="43137"/>
                    </a:srgbClr>
                  </a:outerShdw>
                </a:effectLst>
              </a:rPr>
              <a:t>which must not </a:t>
            </a:r>
            <a:r>
              <a:rPr lang="fr-FR" sz="2800" err="1">
                <a:solidFill>
                  <a:srgbClr val="000000"/>
                </a:solidFill>
                <a:effectLst>
                  <a:outerShdw blurRad="38100" dist="38100" dir="2700000" algn="tl">
                    <a:srgbClr val="000000">
                      <a:alpha val="43137"/>
                    </a:srgbClr>
                  </a:outerShdw>
                </a:effectLst>
              </a:rPr>
              <a:t>be</a:t>
            </a:r>
            <a:r>
              <a:rPr lang="fr-FR" sz="2800">
                <a:solidFill>
                  <a:srgbClr val="000000"/>
                </a:solidFill>
                <a:effectLst>
                  <a:outerShdw blurRad="38100" dist="38100" dir="2700000" algn="tl">
                    <a:srgbClr val="000000">
                      <a:alpha val="43137"/>
                    </a:srgbClr>
                  </a:outerShdw>
                </a:effectLst>
              </a:rPr>
              <a:t> </a:t>
            </a:r>
            <a:r>
              <a:rPr lang="fr-FR" sz="2800" err="1">
                <a:solidFill>
                  <a:srgbClr val="000000"/>
                </a:solidFill>
                <a:effectLst>
                  <a:outerShdw blurRad="38100" dist="38100" dir="2700000" algn="tl">
                    <a:srgbClr val="000000">
                      <a:alpha val="43137"/>
                    </a:srgbClr>
                  </a:outerShdw>
                </a:effectLst>
              </a:rPr>
              <a:t>confused</a:t>
            </a:r>
            <a:endParaRPr lang="fr-FR" sz="1600">
              <a:solidFill>
                <a:srgbClr val="000000"/>
              </a:solidFill>
              <a:effectLst>
                <a:outerShdw blurRad="38100" dist="38100" dir="2700000" algn="tl">
                  <a:srgbClr val="000000">
                    <a:alpha val="43137"/>
                  </a:srgbClr>
                </a:outerShdw>
              </a:effectLst>
            </a:endParaRPr>
          </a:p>
        </p:txBody>
      </p:sp>
      <p:sp>
        <p:nvSpPr>
          <p:cNvPr id="8" name="Line 3"/>
          <p:cNvSpPr>
            <a:spLocks noChangeShapeType="1"/>
          </p:cNvSpPr>
          <p:nvPr/>
        </p:nvSpPr>
        <p:spPr bwMode="auto">
          <a:xfrm>
            <a:off x="251520" y="1196752"/>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pic>
        <p:nvPicPr>
          <p:cNvPr id="2" name="Image 1">
            <a:extLst>
              <a:ext uri="{FF2B5EF4-FFF2-40B4-BE49-F238E27FC236}">
                <a16:creationId xmlns="" xmlns:a16="http://schemas.microsoft.com/office/drawing/2014/main" id="{08F2E65E-9DDA-493D-9FB0-4D17A8E6A3C6}"/>
              </a:ext>
            </a:extLst>
          </p:cNvPr>
          <p:cNvPicPr>
            <a:picLocks noChangeAspect="1"/>
          </p:cNvPicPr>
          <p:nvPr/>
        </p:nvPicPr>
        <p:blipFill>
          <a:blip r:embed="rId2"/>
          <a:stretch>
            <a:fillRect/>
          </a:stretch>
        </p:blipFill>
        <p:spPr>
          <a:xfrm>
            <a:off x="3291228" y="3645024"/>
            <a:ext cx="1337407" cy="1297747"/>
          </a:xfrm>
          <a:prstGeom prst="rect">
            <a:avLst/>
          </a:prstGeom>
          <a:ln>
            <a:solidFill>
              <a:schemeClr val="accent1"/>
            </a:solidFill>
          </a:ln>
        </p:spPr>
      </p:pic>
      <p:grpSp>
        <p:nvGrpSpPr>
          <p:cNvPr id="11" name="Groupe 10">
            <a:extLst>
              <a:ext uri="{FF2B5EF4-FFF2-40B4-BE49-F238E27FC236}">
                <a16:creationId xmlns="" xmlns:a16="http://schemas.microsoft.com/office/drawing/2014/main" id="{0759F22B-6A74-4517-A09C-7AD4DC1A3614}"/>
              </a:ext>
            </a:extLst>
          </p:cNvPr>
          <p:cNvGrpSpPr/>
          <p:nvPr/>
        </p:nvGrpSpPr>
        <p:grpSpPr>
          <a:xfrm>
            <a:off x="4773024" y="3573016"/>
            <a:ext cx="4191464" cy="2744723"/>
            <a:chOff x="4773024" y="3501008"/>
            <a:chExt cx="4191464" cy="2744723"/>
          </a:xfrm>
        </p:grpSpPr>
        <p:sp>
          <p:nvSpPr>
            <p:cNvPr id="9" name="ZoneTexte 8">
              <a:extLst>
                <a:ext uri="{FF2B5EF4-FFF2-40B4-BE49-F238E27FC236}">
                  <a16:creationId xmlns="" xmlns:a16="http://schemas.microsoft.com/office/drawing/2014/main" id="{EC245152-8093-47F8-845A-6DA360BA7ED6}"/>
                </a:ext>
              </a:extLst>
            </p:cNvPr>
            <p:cNvSpPr txBox="1"/>
            <p:nvPr/>
          </p:nvSpPr>
          <p:spPr>
            <a:xfrm>
              <a:off x="4773024" y="3501008"/>
              <a:ext cx="4047821" cy="1754326"/>
            </a:xfrm>
            <a:prstGeom prst="rect">
              <a:avLst/>
            </a:prstGeom>
            <a:noFill/>
          </p:spPr>
          <p:txBody>
            <a:bodyPr wrap="square" rtlCol="0">
              <a:spAutoFit/>
            </a:bodyPr>
            <a:lstStyle/>
            <a:p>
              <a:r>
                <a:rPr lang="fr-FR" sz="1800"/>
                <a:t>The answer is:</a:t>
              </a:r>
            </a:p>
            <a:p>
              <a:pPr marL="285750" indent="-285750">
                <a:buFont typeface="Wingdings" panose="05000000000000000000" pitchFamily="2" charset="2"/>
                <a:buChar char="v"/>
              </a:pPr>
              <a:r>
                <a:rPr lang="fr-FR" sz="1800" i="1">
                  <a:effectLst>
                    <a:outerShdw blurRad="38100" dist="38100" dir="2700000" algn="tl">
                      <a:srgbClr val="000000">
                        <a:alpha val="43137"/>
                      </a:srgbClr>
                    </a:outerShdw>
                  </a:effectLst>
                </a:rPr>
                <a:t>microvascular complications: </a:t>
              </a:r>
              <a:r>
                <a:rPr lang="fr-FR" sz="1800">
                  <a:solidFill>
                    <a:srgbClr val="0000FF"/>
                  </a:solidFill>
                  <a:effectLst>
                    <a:outerShdw blurRad="38100" dist="38100" dir="2700000" algn="tl">
                      <a:srgbClr val="000000">
                        <a:alpha val="43137"/>
                      </a:srgbClr>
                    </a:outerShdw>
                  </a:effectLst>
                </a:rPr>
                <a:t>Yes</a:t>
              </a:r>
            </a:p>
            <a:p>
              <a:pPr marL="285750" indent="-285750">
                <a:buFont typeface="Wingdings" panose="05000000000000000000" pitchFamily="2" charset="2"/>
                <a:buChar char="v"/>
              </a:pPr>
              <a:r>
                <a:rPr lang="fr-FR" sz="1800" i="1">
                  <a:effectLst>
                    <a:outerShdw blurRad="38100" dist="38100" dir="2700000" algn="tl">
                      <a:srgbClr val="000000">
                        <a:alpha val="43137"/>
                      </a:srgbClr>
                    </a:outerShdw>
                  </a:effectLst>
                </a:rPr>
                <a:t>cardiovascular complications: </a:t>
              </a:r>
              <a:r>
                <a:rPr lang="fr-FR" sz="1800">
                  <a:solidFill>
                    <a:srgbClr val="0000FF"/>
                  </a:solidFill>
                  <a:effectLst>
                    <a:outerShdw blurRad="38100" dist="38100" dir="2700000" algn="tl">
                      <a:srgbClr val="000000">
                        <a:alpha val="43137"/>
                      </a:srgbClr>
                    </a:outerShdw>
                  </a:effectLst>
                </a:rPr>
                <a:t>Probably  yes, </a:t>
              </a:r>
            </a:p>
            <a:p>
              <a:r>
                <a:rPr lang="fr-FR" sz="1800" b="0">
                  <a:solidFill>
                    <a:srgbClr val="0000FF"/>
                  </a:solidFill>
                  <a:effectLst>
                    <a:outerShdw blurRad="38100" dist="38100" dir="2700000" algn="tl">
                      <a:srgbClr val="000000">
                        <a:alpha val="43137"/>
                      </a:srgbClr>
                    </a:outerShdw>
                  </a:effectLst>
                </a:rPr>
                <a:t>    </a:t>
              </a:r>
              <a:endParaRPr lang="fr-FR" sz="1800"/>
            </a:p>
          </p:txBody>
        </p:sp>
        <p:sp>
          <p:nvSpPr>
            <p:cNvPr id="10" name="ZoneTexte 9">
              <a:extLst>
                <a:ext uri="{FF2B5EF4-FFF2-40B4-BE49-F238E27FC236}">
                  <a16:creationId xmlns="" xmlns:a16="http://schemas.microsoft.com/office/drawing/2014/main" id="{E12D32C1-834E-4B9E-A7D8-3826E1954D49}"/>
                </a:ext>
              </a:extLst>
            </p:cNvPr>
            <p:cNvSpPr txBox="1"/>
            <p:nvPr/>
          </p:nvSpPr>
          <p:spPr>
            <a:xfrm>
              <a:off x="5199440" y="4941168"/>
              <a:ext cx="3765048" cy="1304563"/>
            </a:xfrm>
            <a:prstGeom prst="rect">
              <a:avLst/>
            </a:prstGeom>
            <a:noFill/>
          </p:spPr>
          <p:txBody>
            <a:bodyPr wrap="square" rtlCol="0">
              <a:noAutofit/>
            </a:bodyPr>
            <a:lstStyle/>
            <a:p>
              <a:pPr marL="285750" indent="-285750">
                <a:buFont typeface="Wingdings" panose="05000000000000000000" pitchFamily="2" charset="2"/>
                <a:buChar char="§"/>
              </a:pPr>
              <a:r>
                <a:rPr lang="fr-FR" sz="1600" b="0"/>
                <a:t>but it takes some time (&gt; 5 years…)</a:t>
              </a:r>
            </a:p>
            <a:p>
              <a:pPr marL="285750" indent="-285750">
                <a:buFont typeface="Wingdings" panose="05000000000000000000" pitchFamily="2" charset="2"/>
                <a:buChar char="§"/>
              </a:pPr>
              <a:r>
                <a:rPr lang="fr-FR" sz="1600" b="0"/>
                <a:t>and the level of evidence is not as strong as for the micro-vascular complications</a:t>
              </a:r>
            </a:p>
            <a:p>
              <a:endParaRPr lang="fr-FR"/>
            </a:p>
          </p:txBody>
        </p:sp>
      </p:grpSp>
    </p:spTree>
    <p:extLst>
      <p:ext uri="{BB962C8B-B14F-4D97-AF65-F5344CB8AC3E}">
        <p14:creationId xmlns:p14="http://schemas.microsoft.com/office/powerpoint/2010/main" val="163355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60648"/>
            <a:ext cx="8424936" cy="1077218"/>
          </a:xfrm>
          <a:prstGeom prst="rect">
            <a:avLst/>
          </a:prstGeom>
        </p:spPr>
        <p:txBody>
          <a:bodyPr wrap="square">
            <a:spAutoFit/>
          </a:bodyPr>
          <a:lstStyle/>
          <a:p>
            <a:pPr lvl="0"/>
            <a:r>
              <a:rPr lang="en-US" sz="3200">
                <a:solidFill>
                  <a:srgbClr val="000000"/>
                </a:solidFill>
                <a:effectLst>
                  <a:outerShdw blurRad="38100" dist="38100" dir="2700000" algn="tl">
                    <a:srgbClr val="000000">
                      <a:alpha val="43137"/>
                    </a:srgbClr>
                  </a:outerShdw>
                </a:effectLst>
              </a:rPr>
              <a:t>Which lessons from the cardio-vascular outcome studies?</a:t>
            </a:r>
          </a:p>
        </p:txBody>
      </p:sp>
      <p:sp>
        <p:nvSpPr>
          <p:cNvPr id="4" name="ZoneTexte 3"/>
          <p:cNvSpPr txBox="1"/>
          <p:nvPr/>
        </p:nvSpPr>
        <p:spPr>
          <a:xfrm>
            <a:off x="393657" y="1692097"/>
            <a:ext cx="8138783" cy="584775"/>
          </a:xfrm>
          <a:prstGeom prst="rect">
            <a:avLst/>
          </a:prstGeom>
          <a:noFill/>
        </p:spPr>
        <p:txBody>
          <a:bodyPr wrap="square" rtlCol="0">
            <a:spAutoFit/>
          </a:bodyPr>
          <a:lstStyle/>
          <a:p>
            <a:pPr algn="ctr"/>
            <a:r>
              <a:rPr lang="fr-FR" sz="3200">
                <a:solidFill>
                  <a:srgbClr val="000000"/>
                </a:solidFill>
              </a:rPr>
              <a:t>A good </a:t>
            </a:r>
            <a:r>
              <a:rPr lang="fr-FR" sz="3200" err="1">
                <a:solidFill>
                  <a:srgbClr val="000000"/>
                </a:solidFill>
              </a:rPr>
              <a:t>study</a:t>
            </a:r>
            <a:r>
              <a:rPr lang="fr-FR" sz="3200">
                <a:solidFill>
                  <a:srgbClr val="000000"/>
                </a:solidFill>
              </a:rPr>
              <a:t> </a:t>
            </a:r>
            <a:r>
              <a:rPr lang="fr-FR" sz="3200" err="1">
                <a:solidFill>
                  <a:srgbClr val="000000"/>
                </a:solidFill>
              </a:rPr>
              <a:t>raises</a:t>
            </a:r>
            <a:r>
              <a:rPr lang="fr-FR" sz="3200">
                <a:solidFill>
                  <a:srgbClr val="000000"/>
                </a:solidFill>
              </a:rPr>
              <a:t> </a:t>
            </a:r>
            <a:r>
              <a:rPr lang="fr-FR" sz="3200">
                <a:solidFill>
                  <a:srgbClr val="0000FF"/>
                </a:solidFill>
              </a:rPr>
              <a:t>ONE question</a:t>
            </a:r>
            <a:endParaRPr lang="fr-FR" sz="1600">
              <a:solidFill>
                <a:srgbClr val="0000FF"/>
              </a:solidFill>
            </a:endParaRPr>
          </a:p>
        </p:txBody>
      </p:sp>
      <p:sp>
        <p:nvSpPr>
          <p:cNvPr id="5" name="ZoneTexte 4"/>
          <p:cNvSpPr txBox="1"/>
          <p:nvPr/>
        </p:nvSpPr>
        <p:spPr>
          <a:xfrm>
            <a:off x="323528" y="3561978"/>
            <a:ext cx="3998998" cy="2554545"/>
          </a:xfrm>
          <a:prstGeom prst="rect">
            <a:avLst/>
          </a:prstGeom>
          <a:solidFill>
            <a:schemeClr val="bg1"/>
          </a:solidFill>
          <a:ln>
            <a:solidFill>
              <a:schemeClr val="accent1"/>
            </a:solidFill>
          </a:ln>
        </p:spPr>
        <p:txBody>
          <a:bodyPr wrap="square" rtlCol="0">
            <a:spAutoFit/>
          </a:bodyPr>
          <a:lstStyle/>
          <a:p>
            <a:r>
              <a:rPr lang="fr-FR" sz="2800">
                <a:solidFill>
                  <a:srgbClr val="000000"/>
                </a:solidFill>
              </a:rPr>
              <a:t>Studies adressing </a:t>
            </a:r>
          </a:p>
          <a:p>
            <a:r>
              <a:rPr lang="fr-FR" sz="2800">
                <a:solidFill>
                  <a:srgbClr val="000000"/>
                </a:solidFill>
              </a:rPr>
              <a:t>the level of HbA1c: </a:t>
            </a:r>
          </a:p>
          <a:p>
            <a:endParaRPr lang="fr-FR" sz="800" i="1">
              <a:solidFill>
                <a:srgbClr val="0000FF"/>
              </a:solidFill>
            </a:endParaRPr>
          </a:p>
          <a:p>
            <a:r>
              <a:rPr lang="fr-FR" i="1">
                <a:solidFill>
                  <a:srgbClr val="0000FF"/>
                </a:solidFill>
              </a:rPr>
              <a:t>Does reducing blood glucose </a:t>
            </a:r>
            <a:r>
              <a:rPr lang="fr-FR" sz="2000" b="0" i="1">
                <a:solidFill>
                  <a:srgbClr val="0000FF"/>
                </a:solidFill>
              </a:rPr>
              <a:t>(whatever the treatments used in that aim) </a:t>
            </a:r>
            <a:r>
              <a:rPr lang="fr-FR" i="1">
                <a:solidFill>
                  <a:srgbClr val="0000FF"/>
                </a:solidFill>
              </a:rPr>
              <a:t>prevent complications ?</a:t>
            </a:r>
            <a:endParaRPr lang="fr-FR">
              <a:solidFill>
                <a:srgbClr val="0000FF"/>
              </a:solidFill>
            </a:endParaRPr>
          </a:p>
        </p:txBody>
      </p:sp>
      <p:sp>
        <p:nvSpPr>
          <p:cNvPr id="6" name="Rectangle 2"/>
          <p:cNvSpPr txBox="1">
            <a:spLocks noChangeArrowheads="1"/>
          </p:cNvSpPr>
          <p:nvPr/>
        </p:nvSpPr>
        <p:spPr bwMode="auto">
          <a:xfrm>
            <a:off x="4538556" y="3561978"/>
            <a:ext cx="4425932" cy="2554545"/>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500" b="1">
                <a:solidFill>
                  <a:schemeClr val="accent1"/>
                </a:solidFill>
                <a:latin typeface="+mj-lt"/>
                <a:ea typeface="+mj-ea"/>
                <a:cs typeface="+mj-cs"/>
              </a:defRPr>
            </a:lvl1pPr>
            <a:lvl2pPr algn="l" rtl="0" fontAlgn="base">
              <a:spcBef>
                <a:spcPct val="0"/>
              </a:spcBef>
              <a:spcAft>
                <a:spcPct val="0"/>
              </a:spcAft>
              <a:defRPr sz="2500" b="1">
                <a:solidFill>
                  <a:schemeClr val="accent1"/>
                </a:solidFill>
                <a:latin typeface="Arial" charset="0"/>
              </a:defRPr>
            </a:lvl2pPr>
            <a:lvl3pPr algn="l" rtl="0" fontAlgn="base">
              <a:spcBef>
                <a:spcPct val="0"/>
              </a:spcBef>
              <a:spcAft>
                <a:spcPct val="0"/>
              </a:spcAft>
              <a:defRPr sz="2500" b="1">
                <a:solidFill>
                  <a:schemeClr val="accent1"/>
                </a:solidFill>
                <a:latin typeface="Arial" charset="0"/>
              </a:defRPr>
            </a:lvl3pPr>
            <a:lvl4pPr algn="l" rtl="0" fontAlgn="base">
              <a:spcBef>
                <a:spcPct val="0"/>
              </a:spcBef>
              <a:spcAft>
                <a:spcPct val="0"/>
              </a:spcAft>
              <a:defRPr sz="2500" b="1">
                <a:solidFill>
                  <a:schemeClr val="accent1"/>
                </a:solidFill>
                <a:latin typeface="Arial" charset="0"/>
              </a:defRPr>
            </a:lvl4pPr>
            <a:lvl5pPr algn="l" rtl="0" fontAlgn="base">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2500" b="1">
                <a:solidFill>
                  <a:schemeClr val="accent1"/>
                </a:solidFill>
                <a:latin typeface="Arial" charset="0"/>
              </a:defRPr>
            </a:lvl6pPr>
            <a:lvl7pPr marL="914400" algn="l" rtl="0" fontAlgn="base">
              <a:spcBef>
                <a:spcPct val="0"/>
              </a:spcBef>
              <a:spcAft>
                <a:spcPct val="0"/>
              </a:spcAft>
              <a:defRPr sz="2500" b="1">
                <a:solidFill>
                  <a:schemeClr val="accent1"/>
                </a:solidFill>
                <a:latin typeface="Arial" charset="0"/>
              </a:defRPr>
            </a:lvl7pPr>
            <a:lvl8pPr marL="1371600" algn="l" rtl="0" fontAlgn="base">
              <a:spcBef>
                <a:spcPct val="0"/>
              </a:spcBef>
              <a:spcAft>
                <a:spcPct val="0"/>
              </a:spcAft>
              <a:defRPr sz="2500" b="1">
                <a:solidFill>
                  <a:schemeClr val="accent1"/>
                </a:solidFill>
                <a:latin typeface="Arial" charset="0"/>
              </a:defRPr>
            </a:lvl8pPr>
            <a:lvl9pPr marL="1828800" algn="l" rtl="0" fontAlgn="base">
              <a:spcBef>
                <a:spcPct val="0"/>
              </a:spcBef>
              <a:spcAft>
                <a:spcPct val="0"/>
              </a:spcAft>
              <a:defRPr sz="2500" b="1">
                <a:solidFill>
                  <a:schemeClr val="accent1"/>
                </a:solidFill>
                <a:latin typeface="Arial" charset="0"/>
              </a:defRPr>
            </a:lvl9pPr>
          </a:lstStyle>
          <a:p>
            <a:r>
              <a:rPr lang="fr-FR" sz="2800" kern="0">
                <a:solidFill>
                  <a:srgbClr val="000000"/>
                </a:solidFill>
              </a:rPr>
              <a:t>Studies evaluating anti-diabetic agents:</a:t>
            </a:r>
          </a:p>
          <a:p>
            <a:endParaRPr lang="fr-FR" sz="800" b="0" i="1" kern="0">
              <a:solidFill>
                <a:srgbClr val="0000FF"/>
              </a:solidFill>
            </a:endParaRPr>
          </a:p>
          <a:p>
            <a:r>
              <a:rPr lang="fr-FR" sz="2400" i="1" kern="0">
                <a:solidFill>
                  <a:srgbClr val="0000FF"/>
                </a:solidFill>
              </a:rPr>
              <a:t>Is a given anti-diabetic agent beneficial, neutral or deleterious, </a:t>
            </a:r>
            <a:r>
              <a:rPr lang="fr-FR" sz="2400" b="0" i="1" kern="0">
                <a:solidFill>
                  <a:srgbClr val="0000FF"/>
                </a:solidFill>
              </a:rPr>
              <a:t>independently of any blood glucose lowering?</a:t>
            </a:r>
          </a:p>
        </p:txBody>
      </p:sp>
      <p:sp>
        <p:nvSpPr>
          <p:cNvPr id="7" name="ZoneTexte 6"/>
          <p:cNvSpPr txBox="1"/>
          <p:nvPr/>
        </p:nvSpPr>
        <p:spPr>
          <a:xfrm>
            <a:off x="467544" y="2348880"/>
            <a:ext cx="8280920" cy="1080120"/>
          </a:xfrm>
          <a:prstGeom prst="rect">
            <a:avLst/>
          </a:prstGeom>
          <a:noFill/>
          <a:ln>
            <a:noFill/>
          </a:ln>
        </p:spPr>
        <p:txBody>
          <a:bodyPr wrap="square" rtlCol="0">
            <a:noAutofit/>
          </a:bodyPr>
          <a:lstStyle/>
          <a:p>
            <a:pPr algn="ctr"/>
            <a:r>
              <a:rPr lang="fr-FR" sz="2800">
                <a:solidFill>
                  <a:srgbClr val="000000"/>
                </a:solidFill>
              </a:rPr>
              <a:t>There are </a:t>
            </a:r>
            <a:r>
              <a:rPr lang="fr-FR" sz="2800">
                <a:solidFill>
                  <a:srgbClr val="000000"/>
                </a:solidFill>
                <a:effectLst>
                  <a:outerShdw blurRad="38100" dist="38100" dir="2700000" algn="tl">
                    <a:srgbClr val="000000">
                      <a:alpha val="43137"/>
                    </a:srgbClr>
                  </a:outerShdw>
                </a:effectLst>
              </a:rPr>
              <a:t>2 types of </a:t>
            </a:r>
            <a:r>
              <a:rPr lang="fr-FR" sz="2800" err="1">
                <a:solidFill>
                  <a:srgbClr val="000000"/>
                </a:solidFill>
                <a:effectLst>
                  <a:outerShdw blurRad="38100" dist="38100" dir="2700000" algn="tl">
                    <a:srgbClr val="000000">
                      <a:alpha val="43137"/>
                    </a:srgbClr>
                  </a:outerShdw>
                </a:effectLst>
              </a:rPr>
              <a:t>outcome</a:t>
            </a:r>
            <a:r>
              <a:rPr lang="fr-FR" sz="2800">
                <a:solidFill>
                  <a:srgbClr val="000000"/>
                </a:solidFill>
                <a:effectLst>
                  <a:outerShdw blurRad="38100" dist="38100" dir="2700000" algn="tl">
                    <a:srgbClr val="000000">
                      <a:alpha val="43137"/>
                    </a:srgbClr>
                  </a:outerShdw>
                </a:effectLst>
              </a:rPr>
              <a:t> </a:t>
            </a:r>
            <a:r>
              <a:rPr lang="fr-FR" sz="2800" err="1">
                <a:solidFill>
                  <a:srgbClr val="000000"/>
                </a:solidFill>
                <a:effectLst>
                  <a:outerShdw blurRad="38100" dist="38100" dir="2700000" algn="tl">
                    <a:srgbClr val="000000">
                      <a:alpha val="43137"/>
                    </a:srgbClr>
                  </a:outerShdw>
                </a:effectLst>
              </a:rPr>
              <a:t>studies</a:t>
            </a:r>
            <a:r>
              <a:rPr lang="fr-FR" sz="2800">
                <a:solidFill>
                  <a:srgbClr val="000000"/>
                </a:solidFill>
                <a:effectLst>
                  <a:outerShdw blurRad="38100" dist="38100" dir="2700000" algn="tl">
                    <a:srgbClr val="000000">
                      <a:alpha val="43137"/>
                    </a:srgbClr>
                  </a:outerShdw>
                </a:effectLst>
              </a:rPr>
              <a:t> </a:t>
            </a:r>
            <a:r>
              <a:rPr lang="fr-FR" sz="2800">
                <a:solidFill>
                  <a:srgbClr val="000000"/>
                </a:solidFill>
              </a:rPr>
              <a:t>in </a:t>
            </a:r>
            <a:r>
              <a:rPr lang="fr-FR" sz="2800" err="1">
                <a:solidFill>
                  <a:srgbClr val="000000"/>
                </a:solidFill>
              </a:rPr>
              <a:t>diabetic</a:t>
            </a:r>
            <a:r>
              <a:rPr lang="fr-FR" sz="2800">
                <a:solidFill>
                  <a:srgbClr val="000000"/>
                </a:solidFill>
              </a:rPr>
              <a:t> patients </a:t>
            </a:r>
            <a:r>
              <a:rPr lang="fr-FR" sz="2800">
                <a:solidFill>
                  <a:srgbClr val="000000"/>
                </a:solidFill>
                <a:effectLst>
                  <a:outerShdw blurRad="38100" dist="38100" dir="2700000" algn="tl">
                    <a:srgbClr val="000000">
                      <a:alpha val="43137"/>
                    </a:srgbClr>
                  </a:outerShdw>
                </a:effectLst>
              </a:rPr>
              <a:t>which must not </a:t>
            </a:r>
            <a:r>
              <a:rPr lang="fr-FR" sz="2800" err="1">
                <a:solidFill>
                  <a:srgbClr val="000000"/>
                </a:solidFill>
                <a:effectLst>
                  <a:outerShdw blurRad="38100" dist="38100" dir="2700000" algn="tl">
                    <a:srgbClr val="000000">
                      <a:alpha val="43137"/>
                    </a:srgbClr>
                  </a:outerShdw>
                </a:effectLst>
              </a:rPr>
              <a:t>be</a:t>
            </a:r>
            <a:r>
              <a:rPr lang="fr-FR" sz="2800">
                <a:solidFill>
                  <a:srgbClr val="000000"/>
                </a:solidFill>
                <a:effectLst>
                  <a:outerShdw blurRad="38100" dist="38100" dir="2700000" algn="tl">
                    <a:srgbClr val="000000">
                      <a:alpha val="43137"/>
                    </a:srgbClr>
                  </a:outerShdw>
                </a:effectLst>
              </a:rPr>
              <a:t> </a:t>
            </a:r>
            <a:r>
              <a:rPr lang="fr-FR" sz="2800" err="1">
                <a:solidFill>
                  <a:srgbClr val="000000"/>
                </a:solidFill>
                <a:effectLst>
                  <a:outerShdw blurRad="38100" dist="38100" dir="2700000" algn="tl">
                    <a:srgbClr val="000000">
                      <a:alpha val="43137"/>
                    </a:srgbClr>
                  </a:outerShdw>
                </a:effectLst>
              </a:rPr>
              <a:t>confused</a:t>
            </a:r>
            <a:endParaRPr lang="fr-FR" sz="1600">
              <a:solidFill>
                <a:srgbClr val="000000"/>
              </a:solidFill>
              <a:effectLst>
                <a:outerShdw blurRad="38100" dist="38100" dir="2700000" algn="tl">
                  <a:srgbClr val="000000">
                    <a:alpha val="43137"/>
                  </a:srgbClr>
                </a:outerShdw>
              </a:effectLst>
            </a:endParaRPr>
          </a:p>
        </p:txBody>
      </p:sp>
      <p:sp>
        <p:nvSpPr>
          <p:cNvPr id="8" name="Line 3"/>
          <p:cNvSpPr>
            <a:spLocks noChangeShapeType="1"/>
          </p:cNvSpPr>
          <p:nvPr/>
        </p:nvSpPr>
        <p:spPr bwMode="auto">
          <a:xfrm>
            <a:off x="251520" y="1484784"/>
            <a:ext cx="8569325" cy="0"/>
          </a:xfrm>
          <a:prstGeom prst="line">
            <a:avLst/>
          </a:prstGeom>
          <a:noFill/>
          <a:ln w="57150" cmpd="thinThick">
            <a:solidFill>
              <a:srgbClr val="FF0000"/>
            </a:solidFill>
            <a:round/>
            <a:headEnd/>
            <a:tailEnd/>
          </a:ln>
        </p:spPr>
        <p:txBody>
          <a:bodyPr wrap="none" anchor="ctr"/>
          <a:lstStyle/>
          <a:p>
            <a:pPr fontAlgn="auto">
              <a:spcBef>
                <a:spcPts val="0"/>
              </a:spcBef>
              <a:spcAft>
                <a:spcPts val="0"/>
              </a:spcAft>
            </a:pPr>
            <a:endParaRPr lang="fr-FR" sz="1800" b="0">
              <a:solidFill>
                <a:srgbClr val="000000"/>
              </a:solidFill>
              <a:latin typeface="Arial"/>
              <a:cs typeface="+mn-cs"/>
            </a:endParaRPr>
          </a:p>
        </p:txBody>
      </p:sp>
    </p:spTree>
    <p:extLst>
      <p:ext uri="{BB962C8B-B14F-4D97-AF65-F5344CB8AC3E}">
        <p14:creationId xmlns:p14="http://schemas.microsoft.com/office/powerpoint/2010/main" val="26882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2.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3.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4.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5.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6.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7.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8.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heme/theme1.xml><?xml version="1.0" encoding="utf-8"?>
<a:theme xmlns:a="http://schemas.openxmlformats.org/drawingml/2006/main" name="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onf presse Munich 09 2004">
  <a:themeElements>
    <a:clrScheme name="4_Conf presse Munich 09 2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4_Conf presse Munich 09 200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f presse Munich 09 20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onf presse Munich 09 2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onf presse Munich 09 20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onf presse Munich 09 2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onf presse Munich 09 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onf presse Munich 09 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onf presse Munich 09 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1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Conf presse Munich 09 2004">
  <a:themeElements>
    <a:clrScheme name="4_Conf presse Munich 09 2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4_Conf presse Munich 09 200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f presse Munich 09 20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onf presse Munich 09 2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onf presse Munich 09 20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onf presse Munich 09 2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onf presse Munich 09 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onf presse Munich 09 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onf presse Munich 09 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7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8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4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4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2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6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8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2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9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2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7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0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17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8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0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52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3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6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5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7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8_Default Design">
  <a:themeElements>
    <a:clrScheme name="2_Default Design 8">
      <a:dk1>
        <a:srgbClr val="E87B00"/>
      </a:dk1>
      <a:lt1>
        <a:srgbClr val="FFFFFF"/>
      </a:lt1>
      <a:dk2>
        <a:srgbClr val="042D56"/>
      </a:dk2>
      <a:lt2>
        <a:srgbClr val="FFFFFF"/>
      </a:lt2>
      <a:accent1>
        <a:srgbClr val="FF6600"/>
      </a:accent1>
      <a:accent2>
        <a:srgbClr val="5C114A"/>
      </a:accent2>
      <a:accent3>
        <a:srgbClr val="AAADB4"/>
      </a:accent3>
      <a:accent4>
        <a:srgbClr val="DADADA"/>
      </a:accent4>
      <a:accent5>
        <a:srgbClr val="FFB8AA"/>
      </a:accent5>
      <a:accent6>
        <a:srgbClr val="530E42"/>
      </a:accent6>
      <a:hlink>
        <a:srgbClr val="006DE8"/>
      </a:hlink>
      <a:folHlink>
        <a:srgbClr val="EEA3DC"/>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E87B00"/>
        </a:dk1>
        <a:lt1>
          <a:srgbClr val="FFFFFF"/>
        </a:lt1>
        <a:dk2>
          <a:srgbClr val="042D56"/>
        </a:dk2>
        <a:lt2>
          <a:srgbClr val="FFFFFF"/>
        </a:lt2>
        <a:accent1>
          <a:srgbClr val="FF6600"/>
        </a:accent1>
        <a:accent2>
          <a:srgbClr val="5C114A"/>
        </a:accent2>
        <a:accent3>
          <a:srgbClr val="AAADB4"/>
        </a:accent3>
        <a:accent4>
          <a:srgbClr val="DADADA"/>
        </a:accent4>
        <a:accent5>
          <a:srgbClr val="FFB8AA"/>
        </a:accent5>
        <a:accent6>
          <a:srgbClr val="530E42"/>
        </a:accent6>
        <a:hlink>
          <a:srgbClr val="006DE8"/>
        </a:hlink>
        <a:folHlink>
          <a:srgbClr val="EEA3D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8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8_Default Design">
  <a:themeElements>
    <a:clrScheme name="">
      <a:dk1>
        <a:srgbClr val="000000"/>
      </a:dk1>
      <a:lt1>
        <a:srgbClr val="FFFFFF"/>
      </a:lt1>
      <a:dk2>
        <a:srgbClr val="B56C94"/>
      </a:dk2>
      <a:lt2>
        <a:srgbClr val="8C7DCF"/>
      </a:lt2>
      <a:accent1>
        <a:srgbClr val="3D168B"/>
      </a:accent1>
      <a:accent2>
        <a:srgbClr val="FFD44C"/>
      </a:accent2>
      <a:accent3>
        <a:srgbClr val="FFFFFF"/>
      </a:accent3>
      <a:accent4>
        <a:srgbClr val="000000"/>
      </a:accent4>
      <a:accent5>
        <a:srgbClr val="AFABC4"/>
      </a:accent5>
      <a:accent6>
        <a:srgbClr val="E7C044"/>
      </a:accent6>
      <a:hlink>
        <a:srgbClr val="59B5D0"/>
      </a:hlink>
      <a:folHlink>
        <a:srgbClr val="EC8D34"/>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2007 Prévention Coeur et diabète</Template>
  <TotalTime>8677</TotalTime>
  <Words>3531</Words>
  <Application>Microsoft Office PowerPoint</Application>
  <PresentationFormat>On-screen Show (4:3)</PresentationFormat>
  <Paragraphs>534</Paragraphs>
  <Slides>57</Slides>
  <Notes>5</Notes>
  <HiddenSlides>0</HiddenSlides>
  <MMClips>0</MMClips>
  <ScaleCrop>false</ScaleCrop>
  <HeadingPairs>
    <vt:vector size="4" baseType="variant">
      <vt:variant>
        <vt:lpstr>Theme</vt:lpstr>
      </vt:variant>
      <vt:variant>
        <vt:i4>30</vt:i4>
      </vt:variant>
      <vt:variant>
        <vt:lpstr>Slide Titles</vt:lpstr>
      </vt:variant>
      <vt:variant>
        <vt:i4>57</vt:i4>
      </vt:variant>
    </vt:vector>
  </HeadingPairs>
  <TitlesOfParts>
    <vt:vector size="87" baseType="lpstr">
      <vt:lpstr>Default Design</vt:lpstr>
      <vt:lpstr>5_Default Design</vt:lpstr>
      <vt:lpstr>116_Default Design</vt:lpstr>
      <vt:lpstr>85_Default Design</vt:lpstr>
      <vt:lpstr>147_Default Design</vt:lpstr>
      <vt:lpstr>1_Default Design</vt:lpstr>
      <vt:lpstr>148_Default Design</vt:lpstr>
      <vt:lpstr>38_Default Design</vt:lpstr>
      <vt:lpstr>58_Default Design</vt:lpstr>
      <vt:lpstr>6_Conf presse Munich 09 2004</vt:lpstr>
      <vt:lpstr>51_Default Design</vt:lpstr>
      <vt:lpstr>7_Conf presse Munich 09 2004</vt:lpstr>
      <vt:lpstr>67_Default Design</vt:lpstr>
      <vt:lpstr>138_Default Design</vt:lpstr>
      <vt:lpstr>54_Default Design</vt:lpstr>
      <vt:lpstr>44_Default Design</vt:lpstr>
      <vt:lpstr>62_Default Design</vt:lpstr>
      <vt:lpstr>9_Default Design</vt:lpstr>
      <vt:lpstr>86_Default Design</vt:lpstr>
      <vt:lpstr>48_Default Design</vt:lpstr>
      <vt:lpstr>69_Default Design</vt:lpstr>
      <vt:lpstr>2_Default Design</vt:lpstr>
      <vt:lpstr>7_Default Design</vt:lpstr>
      <vt:lpstr>100_Default Design</vt:lpstr>
      <vt:lpstr>117_Default Design</vt:lpstr>
      <vt:lpstr>68_Default Design</vt:lpstr>
      <vt:lpstr>80_Default Design</vt:lpstr>
      <vt:lpstr>52_Default Design</vt:lpstr>
      <vt:lpstr>53_Default Design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SGLT2-inhibitors:  induce an osmotic diuresis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ARENDIAB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Bernard Charbonnel</dc:creator>
  <cp:lastModifiedBy>Art</cp:lastModifiedBy>
  <cp:revision>966</cp:revision>
  <dcterms:created xsi:type="dcterms:W3CDTF">2007-02-25T18:47:03Z</dcterms:created>
  <dcterms:modified xsi:type="dcterms:W3CDTF">2019-04-20T10:54:56Z</dcterms:modified>
</cp:coreProperties>
</file>