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4" r:id="rId3"/>
    <p:sldId id="395" r:id="rId4"/>
    <p:sldId id="397" r:id="rId5"/>
    <p:sldId id="398" r:id="rId6"/>
    <p:sldId id="399" r:id="rId7"/>
    <p:sldId id="432" r:id="rId8"/>
    <p:sldId id="431" r:id="rId9"/>
    <p:sldId id="433" r:id="rId10"/>
    <p:sldId id="396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11" r:id="rId19"/>
    <p:sldId id="407" r:id="rId20"/>
    <p:sldId id="408" r:id="rId21"/>
    <p:sldId id="409" r:id="rId22"/>
    <p:sldId id="410" r:id="rId23"/>
    <p:sldId id="412" r:id="rId24"/>
    <p:sldId id="413" r:id="rId25"/>
    <p:sldId id="414" r:id="rId26"/>
    <p:sldId id="437" r:id="rId27"/>
    <p:sldId id="438" r:id="rId28"/>
    <p:sldId id="436" r:id="rId29"/>
    <p:sldId id="415" r:id="rId30"/>
    <p:sldId id="416" r:id="rId31"/>
    <p:sldId id="417" r:id="rId32"/>
    <p:sldId id="418" r:id="rId33"/>
    <p:sldId id="419" r:id="rId34"/>
    <p:sldId id="421" r:id="rId35"/>
    <p:sldId id="422" r:id="rId36"/>
    <p:sldId id="423" r:id="rId37"/>
    <p:sldId id="420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39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8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8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the </a:t>
            </a:r>
            <a:r>
              <a:rPr lang="en-US" dirty="0"/>
              <a:t>Adult with </a:t>
            </a:r>
            <a:r>
              <a:rPr lang="en-US" b="1" dirty="0" smtClean="0"/>
              <a:t>CAH</a:t>
            </a:r>
            <a:r>
              <a:rPr lang="en-US" dirty="0" smtClean="0"/>
              <a:t> due </a:t>
            </a:r>
            <a:r>
              <a:rPr lang="en-US" dirty="0"/>
              <a:t>to 21-Hydroxylase Deficiency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Abolfazl</a:t>
            </a:r>
            <a:r>
              <a:rPr lang="en-US" dirty="0" smtClean="0"/>
              <a:t> </a:t>
            </a:r>
            <a:r>
              <a:rPr lang="en-US" dirty="0" err="1" smtClean="0"/>
              <a:t>Heidari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Cardiovascular (CV)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 </a:t>
            </a:r>
            <a:r>
              <a:rPr lang="en-US" b="1" dirty="0" smtClean="0">
                <a:solidFill>
                  <a:srgbClr val="FF0000"/>
                </a:solidFill>
              </a:rPr>
              <a:t>pressure</a:t>
            </a:r>
          </a:p>
          <a:p>
            <a:pPr lvl="1"/>
            <a:r>
              <a:rPr lang="en-US" dirty="0"/>
              <a:t>In a recent </a:t>
            </a:r>
            <a:r>
              <a:rPr lang="en-US" b="1" dirty="0"/>
              <a:t>epidemiological Swedish registry study</a:t>
            </a:r>
            <a:r>
              <a:rPr lang="en-US" dirty="0" smtClean="0"/>
              <a:t>, increased </a:t>
            </a:r>
            <a:r>
              <a:rPr lang="en-US" dirty="0"/>
              <a:t>frequency of </a:t>
            </a:r>
            <a:r>
              <a:rPr lang="en-US" b="1" dirty="0"/>
              <a:t>hypertension</a:t>
            </a:r>
            <a:r>
              <a:rPr lang="en-US" dirty="0"/>
              <a:t> in individuals </a:t>
            </a:r>
            <a:r>
              <a:rPr lang="en-US" dirty="0" smtClean="0"/>
              <a:t>with CAH </a:t>
            </a:r>
            <a:r>
              <a:rPr lang="en-US" dirty="0"/>
              <a:t>has been shown, but when analyzing the </a:t>
            </a:r>
            <a:r>
              <a:rPr lang="en-US" dirty="0" smtClean="0"/>
              <a:t>different subgroups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only SV females</a:t>
            </a:r>
            <a:r>
              <a:rPr lang="en-US" dirty="0"/>
              <a:t> had increased blood pressure</a:t>
            </a:r>
            <a:r>
              <a:rPr lang="en-US" dirty="0" smtClean="0"/>
              <a:t>, whereas </a:t>
            </a:r>
            <a:r>
              <a:rPr lang="en-US" dirty="0"/>
              <a:t>this was </a:t>
            </a:r>
            <a:r>
              <a:rPr lang="en-US" u="sng" dirty="0"/>
              <a:t>rare or nonexistent </a:t>
            </a:r>
            <a:r>
              <a:rPr lang="en-US" dirty="0"/>
              <a:t>in the </a:t>
            </a:r>
            <a:r>
              <a:rPr lang="en-US" b="1" dirty="0"/>
              <a:t>more </a:t>
            </a:r>
            <a:r>
              <a:rPr lang="en-US" b="1" dirty="0" smtClean="0"/>
              <a:t>severe phenotypes </a:t>
            </a:r>
            <a:r>
              <a:rPr lang="en-US" b="1" dirty="0"/>
              <a:t>and </a:t>
            </a:r>
            <a:r>
              <a:rPr lang="en-US" b="1" dirty="0" smtClean="0"/>
              <a:t>genotypes</a:t>
            </a:r>
            <a:r>
              <a:rPr lang="en-US" dirty="0" smtClean="0"/>
              <a:t>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Dyslipidemia</a:t>
            </a:r>
          </a:p>
          <a:p>
            <a:pPr lvl="1"/>
            <a:r>
              <a:rPr lang="en-US" dirty="0"/>
              <a:t>In the </a:t>
            </a:r>
            <a:r>
              <a:rPr lang="en-US" b="1" dirty="0"/>
              <a:t>epidemiological </a:t>
            </a:r>
            <a:r>
              <a:rPr lang="en-US" b="1" dirty="0" smtClean="0"/>
              <a:t>Swedish registry </a:t>
            </a:r>
            <a:r>
              <a:rPr lang="en-US" b="1" dirty="0"/>
              <a:t>study</a:t>
            </a:r>
            <a:r>
              <a:rPr lang="en-US" dirty="0"/>
              <a:t>, an </a:t>
            </a:r>
            <a:r>
              <a:rPr lang="en-US" u="sng" dirty="0"/>
              <a:t>increased rate of dyslipidemia</a:t>
            </a:r>
            <a:r>
              <a:rPr lang="en-US" dirty="0"/>
              <a:t> </a:t>
            </a:r>
            <a:r>
              <a:rPr lang="en-US" dirty="0" smtClean="0"/>
              <a:t>was found</a:t>
            </a:r>
            <a:r>
              <a:rPr lang="en-US" dirty="0"/>
              <a:t>, especially in </a:t>
            </a:r>
            <a:r>
              <a:rPr lang="en-US" u="sng" dirty="0"/>
              <a:t>males with a null </a:t>
            </a:r>
            <a:r>
              <a:rPr lang="en-US" u="sng" dirty="0" smtClean="0"/>
              <a:t>genotype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 the </a:t>
            </a:r>
            <a:r>
              <a:rPr lang="en-US" b="1" dirty="0"/>
              <a:t>NIH cohort</a:t>
            </a:r>
            <a:r>
              <a:rPr lang="en-US"/>
              <a:t>, </a:t>
            </a:r>
            <a:r>
              <a:rPr lang="en-US" smtClean="0"/>
              <a:t>In </a:t>
            </a:r>
            <a:r>
              <a:rPr lang="en-US" dirty="0"/>
              <a:t>adults, 6% </a:t>
            </a:r>
            <a:r>
              <a:rPr lang="en-US" dirty="0" smtClean="0"/>
              <a:t>had </a:t>
            </a:r>
            <a:r>
              <a:rPr lang="en-US" dirty="0" smtClean="0">
                <a:solidFill>
                  <a:srgbClr val="00B0F0"/>
                </a:solidFill>
              </a:rPr>
              <a:t>elevated </a:t>
            </a:r>
            <a:r>
              <a:rPr lang="en-US" dirty="0">
                <a:solidFill>
                  <a:srgbClr val="00B0F0"/>
                </a:solidFill>
              </a:rPr>
              <a:t>total cholesterol</a:t>
            </a:r>
            <a:r>
              <a:rPr lang="en-US" dirty="0"/>
              <a:t>, whereas approximately 15</a:t>
            </a:r>
            <a:r>
              <a:rPr lang="en-US" dirty="0" smtClean="0"/>
              <a:t>% had </a:t>
            </a:r>
            <a:r>
              <a:rPr lang="en-US" dirty="0">
                <a:solidFill>
                  <a:srgbClr val="00B0F0"/>
                </a:solidFill>
              </a:rPr>
              <a:t>decreased </a:t>
            </a:r>
            <a:r>
              <a:rPr lang="en-US" dirty="0" smtClean="0">
                <a:solidFill>
                  <a:srgbClr val="00B0F0"/>
                </a:solidFill>
              </a:rPr>
              <a:t>HDL.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3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Cardiovascular (CV)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Carotid intima-media </a:t>
            </a:r>
            <a:r>
              <a:rPr lang="en-US" b="1" dirty="0" smtClean="0">
                <a:solidFill>
                  <a:srgbClr val="FF0000"/>
                </a:solidFill>
              </a:rPr>
              <a:t>thickness (</a:t>
            </a:r>
            <a:r>
              <a:rPr lang="en-US" b="1" dirty="0" err="1">
                <a:solidFill>
                  <a:srgbClr val="FF0000"/>
                </a:solidFill>
              </a:rPr>
              <a:t>cIMT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/>
              <a:t>is a well-established marker of </a:t>
            </a:r>
            <a:r>
              <a:rPr lang="en-US" i="1" dirty="0"/>
              <a:t>early, </a:t>
            </a:r>
            <a:r>
              <a:rPr lang="en-US" i="1" dirty="0" smtClean="0"/>
              <a:t>subclinical atherosclerotic </a:t>
            </a:r>
            <a:r>
              <a:rPr lang="en-US" i="1" dirty="0"/>
              <a:t>change</a:t>
            </a:r>
            <a:r>
              <a:rPr lang="en-US" dirty="0"/>
              <a:t>, that is correlated to the risk </a:t>
            </a:r>
            <a:r>
              <a:rPr lang="en-US" dirty="0" smtClean="0"/>
              <a:t>for coronary </a:t>
            </a:r>
            <a:r>
              <a:rPr lang="en-US" dirty="0"/>
              <a:t>artery disease and </a:t>
            </a:r>
            <a:r>
              <a:rPr lang="en-US" dirty="0" smtClean="0"/>
              <a:t>stroke.</a:t>
            </a:r>
          </a:p>
          <a:p>
            <a:r>
              <a:rPr lang="en-US" dirty="0"/>
              <a:t>However, </a:t>
            </a:r>
            <a:r>
              <a:rPr lang="en-US" b="1" dirty="0" err="1" smtClean="0"/>
              <a:t>cIMT</a:t>
            </a:r>
            <a:r>
              <a:rPr lang="en-US" b="1" dirty="0" smtClean="0"/>
              <a:t> results </a:t>
            </a:r>
            <a:r>
              <a:rPr lang="en-US" b="1" dirty="0"/>
              <a:t>vary </a:t>
            </a:r>
            <a:r>
              <a:rPr lang="en-US" dirty="0"/>
              <a:t>in existing studies of individuals with </a:t>
            </a:r>
            <a:r>
              <a:rPr lang="en-US" dirty="0" smtClean="0"/>
              <a:t>CAH. Adults </a:t>
            </a:r>
            <a:r>
              <a:rPr lang="en-US" dirty="0"/>
              <a:t>with CAH have </a:t>
            </a:r>
            <a:r>
              <a:rPr lang="en-US" dirty="0" smtClean="0"/>
              <a:t>been found </a:t>
            </a:r>
            <a:r>
              <a:rPr lang="en-US" dirty="0"/>
              <a:t>to have </a:t>
            </a:r>
            <a:r>
              <a:rPr lang="en-US" b="1" dirty="0"/>
              <a:t>increased </a:t>
            </a:r>
            <a:r>
              <a:rPr lang="en-US" b="1" dirty="0" err="1"/>
              <a:t>cIMT</a:t>
            </a:r>
            <a:r>
              <a:rPr lang="en-US" b="1" dirty="0"/>
              <a:t> in one </a:t>
            </a:r>
            <a:r>
              <a:rPr lang="en-US" b="1" dirty="0" smtClean="0"/>
              <a:t>study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u="sng" dirty="0"/>
              <a:t>adolescent and adult </a:t>
            </a:r>
            <a:r>
              <a:rPr lang="en-US" dirty="0"/>
              <a:t>CAH patients, </a:t>
            </a:r>
            <a:r>
              <a:rPr lang="en-US" u="sng" dirty="0" smtClean="0"/>
              <a:t>normal left </a:t>
            </a:r>
            <a:r>
              <a:rPr lang="en-US" u="sng" dirty="0"/>
              <a:t>ventricular morphology</a:t>
            </a:r>
            <a:r>
              <a:rPr lang="en-US" dirty="0"/>
              <a:t> has been </a:t>
            </a:r>
            <a:r>
              <a:rPr lang="en-US" dirty="0" smtClean="0"/>
              <a:t>reported, but </a:t>
            </a:r>
            <a:r>
              <a:rPr lang="en-US" b="1" dirty="0"/>
              <a:t>mild diastolic dysfunction </a:t>
            </a:r>
            <a:r>
              <a:rPr lang="en-US" dirty="0"/>
              <a:t>and </a:t>
            </a:r>
            <a:r>
              <a:rPr lang="en-US" b="1" dirty="0"/>
              <a:t>impaired </a:t>
            </a:r>
            <a:r>
              <a:rPr lang="en-US" b="1" dirty="0" smtClean="0"/>
              <a:t>exercise performance </a:t>
            </a:r>
            <a:r>
              <a:rPr lang="en-US" dirty="0"/>
              <a:t>were shown. </a:t>
            </a:r>
            <a:endParaRPr lang="en-US" dirty="0" smtClean="0"/>
          </a:p>
          <a:p>
            <a:r>
              <a:rPr lang="en-US" dirty="0" smtClean="0"/>
              <a:t>Recently</a:t>
            </a:r>
            <a:r>
              <a:rPr lang="en-US" dirty="0"/>
              <a:t>, we reported </a:t>
            </a:r>
            <a:r>
              <a:rPr lang="en-US" dirty="0" smtClean="0"/>
              <a:t>the complex </a:t>
            </a:r>
            <a:r>
              <a:rPr lang="en-US" dirty="0"/>
              <a:t>interactions between </a:t>
            </a:r>
            <a:r>
              <a:rPr lang="en-US" u="sng" dirty="0" smtClean="0"/>
              <a:t>gonadotropins and steroid hormones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b="1" dirty="0"/>
              <a:t>duration of ventricular repolarization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 found that CAH </a:t>
            </a:r>
            <a:r>
              <a:rPr lang="en-US" b="1" dirty="0"/>
              <a:t>QT interval duration </a:t>
            </a:r>
            <a:r>
              <a:rPr lang="en-US" dirty="0"/>
              <a:t>was </a:t>
            </a:r>
            <a:r>
              <a:rPr lang="en-US" dirty="0" smtClean="0">
                <a:solidFill>
                  <a:srgbClr val="FF0000"/>
                </a:solidFill>
              </a:rPr>
              <a:t>shorter</a:t>
            </a:r>
            <a:r>
              <a:rPr lang="en-US" dirty="0" smtClean="0"/>
              <a:t> in </a:t>
            </a:r>
            <a:r>
              <a:rPr lang="en-US" dirty="0"/>
              <a:t>women with CAH than that in control women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40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Cardiovascular (CV)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long-term </a:t>
            </a:r>
            <a:r>
              <a:rPr lang="en-US" b="1" dirty="0" smtClean="0"/>
              <a:t>outcomes </a:t>
            </a:r>
            <a:r>
              <a:rPr lang="en-US" dirty="0" smtClean="0"/>
              <a:t>in </a:t>
            </a:r>
            <a:r>
              <a:rPr lang="en-US" dirty="0"/>
              <a:t>CAH patients were studied using the </a:t>
            </a:r>
            <a:r>
              <a:rPr lang="en-US" u="sng" dirty="0"/>
              <a:t>Swedish </a:t>
            </a:r>
            <a:r>
              <a:rPr lang="en-US" u="sng" dirty="0" smtClean="0"/>
              <a:t>national CAH </a:t>
            </a:r>
            <a:r>
              <a:rPr lang="en-US" u="sng" dirty="0"/>
              <a:t>registry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mean age of death </a:t>
            </a:r>
            <a:r>
              <a:rPr lang="en-US" dirty="0" smtClean="0"/>
              <a:t>was </a:t>
            </a:r>
            <a:r>
              <a:rPr lang="en-US" b="1" dirty="0" smtClean="0"/>
              <a:t>lower</a:t>
            </a:r>
            <a:r>
              <a:rPr lang="en-US" dirty="0" smtClean="0"/>
              <a:t> </a:t>
            </a:r>
            <a:r>
              <a:rPr lang="en-US" dirty="0"/>
              <a:t>in CAH patients (</a:t>
            </a:r>
            <a:r>
              <a:rPr lang="en-US" dirty="0">
                <a:solidFill>
                  <a:srgbClr val="00B0F0"/>
                </a:solidFill>
              </a:rPr>
              <a:t>41.2</a:t>
            </a:r>
            <a:r>
              <a:rPr lang="en-US" dirty="0"/>
              <a:t> ± 26.9 vs </a:t>
            </a:r>
            <a:r>
              <a:rPr lang="en-US" dirty="0">
                <a:solidFill>
                  <a:srgbClr val="00B0F0"/>
                </a:solidFill>
              </a:rPr>
              <a:t>47.7</a:t>
            </a:r>
            <a:r>
              <a:rPr lang="en-US" dirty="0"/>
              <a:t> ± 27.7 </a:t>
            </a:r>
            <a:r>
              <a:rPr lang="en-US" dirty="0" smtClean="0"/>
              <a:t>years (</a:t>
            </a:r>
            <a:r>
              <a:rPr lang="en-US" dirty="0"/>
              <a:t>P &lt; 0.001)).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causes of </a:t>
            </a:r>
            <a:r>
              <a:rPr lang="en-US" dirty="0" smtClean="0"/>
              <a:t>death were </a:t>
            </a:r>
          </a:p>
          <a:p>
            <a:pPr lvl="1"/>
            <a:r>
              <a:rPr lang="en-US" dirty="0" smtClean="0"/>
              <a:t>adrenal </a:t>
            </a:r>
            <a:r>
              <a:rPr lang="en-US" dirty="0"/>
              <a:t>crisis (42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cardiovascular </a:t>
            </a:r>
            <a:r>
              <a:rPr lang="en-US" dirty="0"/>
              <a:t>diseases (32</a:t>
            </a:r>
            <a:r>
              <a:rPr lang="en-US" dirty="0" smtClean="0"/>
              <a:t>%)</a:t>
            </a:r>
            <a:endParaRPr lang="en-US" dirty="0"/>
          </a:p>
          <a:p>
            <a:pPr lvl="1"/>
            <a:r>
              <a:rPr lang="en-US" dirty="0"/>
              <a:t>cancer (16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suicide </a:t>
            </a:r>
            <a:r>
              <a:rPr lang="en-US" dirty="0"/>
              <a:t>(10</a:t>
            </a:r>
            <a:r>
              <a:rPr lang="en-US" dirty="0" smtClean="0"/>
              <a:t>%)</a:t>
            </a:r>
          </a:p>
          <a:p>
            <a:r>
              <a:rPr lang="en-US" dirty="0"/>
              <a:t>CAH is therefore associated with </a:t>
            </a:r>
            <a:r>
              <a:rPr lang="en-US" b="1" dirty="0"/>
              <a:t>higher CV </a:t>
            </a:r>
            <a:r>
              <a:rPr lang="en-US" b="1" dirty="0" smtClean="0"/>
              <a:t>risk factors </a:t>
            </a:r>
            <a:r>
              <a:rPr lang="en-US" dirty="0"/>
              <a:t>and probably with </a:t>
            </a:r>
            <a:r>
              <a:rPr lang="en-US" b="1" dirty="0"/>
              <a:t>excess CV and </a:t>
            </a:r>
            <a:r>
              <a:rPr lang="en-US" b="1" dirty="0" smtClean="0"/>
              <a:t>metabolic morbidity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5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Fertility in </a:t>
            </a:r>
            <a:r>
              <a:rPr lang="en-US" b="1" dirty="0"/>
              <a:t>women</a:t>
            </a:r>
            <a:r>
              <a:rPr lang="en-US" dirty="0"/>
              <a:t> with classic CAH </a:t>
            </a:r>
            <a:r>
              <a:rPr lang="en-US" u="sng" dirty="0"/>
              <a:t>is reduced</a:t>
            </a:r>
            <a:r>
              <a:rPr lang="en-US" dirty="0"/>
              <a:t>, </a:t>
            </a:r>
            <a:r>
              <a:rPr lang="en-US" dirty="0" smtClean="0"/>
              <a:t>especially for </a:t>
            </a:r>
            <a:r>
              <a:rPr lang="en-US" dirty="0"/>
              <a:t>the patients with the </a:t>
            </a:r>
            <a:r>
              <a:rPr lang="en-US" b="1" dirty="0"/>
              <a:t>SW</a:t>
            </a:r>
            <a:r>
              <a:rPr lang="en-US" dirty="0"/>
              <a:t> form, as a result of </a:t>
            </a:r>
            <a:r>
              <a:rPr lang="en-US" dirty="0" smtClean="0"/>
              <a:t>several issues </a:t>
            </a:r>
            <a:r>
              <a:rPr lang="en-US" dirty="0"/>
              <a:t>such as </a:t>
            </a:r>
            <a:endParaRPr lang="en-US" dirty="0" smtClean="0"/>
          </a:p>
          <a:p>
            <a:pPr lvl="1"/>
            <a:r>
              <a:rPr lang="en-US" b="1" dirty="0" smtClean="0"/>
              <a:t>biological</a:t>
            </a:r>
            <a:r>
              <a:rPr lang="en-US" dirty="0" smtClean="0"/>
              <a:t> </a:t>
            </a:r>
            <a:r>
              <a:rPr lang="en-US" dirty="0"/>
              <a:t>(poor hormonal </a:t>
            </a:r>
            <a:r>
              <a:rPr lang="en-US" dirty="0" smtClean="0"/>
              <a:t>balance)</a:t>
            </a:r>
          </a:p>
          <a:p>
            <a:pPr lvl="1"/>
            <a:r>
              <a:rPr lang="en-US" b="1" dirty="0" smtClean="0"/>
              <a:t>mechanical</a:t>
            </a:r>
            <a:r>
              <a:rPr lang="en-US" dirty="0" smtClean="0"/>
              <a:t> </a:t>
            </a:r>
            <a:r>
              <a:rPr lang="en-US" dirty="0"/>
              <a:t>(related to surgeries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psychological</a:t>
            </a:r>
            <a:r>
              <a:rPr lang="en-US" dirty="0" smtClean="0"/>
              <a:t> and </a:t>
            </a:r>
            <a:r>
              <a:rPr lang="en-US" b="1" dirty="0" smtClean="0"/>
              <a:t>sexual</a:t>
            </a:r>
            <a:r>
              <a:rPr lang="en-US" dirty="0" smtClean="0"/>
              <a:t> </a:t>
            </a:r>
            <a:r>
              <a:rPr lang="en-US" dirty="0"/>
              <a:t>factors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5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Menstrual irregularities </a:t>
            </a:r>
            <a:r>
              <a:rPr lang="en-US" dirty="0"/>
              <a:t>and </a:t>
            </a:r>
            <a:r>
              <a:rPr lang="en-US" b="1" dirty="0"/>
              <a:t>anovulation</a:t>
            </a:r>
            <a:r>
              <a:rPr lang="en-US" dirty="0"/>
              <a:t> are </a:t>
            </a:r>
            <a:r>
              <a:rPr lang="en-US" dirty="0" smtClean="0"/>
              <a:t>frequent in </a:t>
            </a:r>
            <a:r>
              <a:rPr lang="en-US" dirty="0"/>
              <a:t>CAH women, affecting from 30% to 68% of </a:t>
            </a:r>
            <a:r>
              <a:rPr lang="en-US" dirty="0" smtClean="0"/>
              <a:t>women with </a:t>
            </a:r>
            <a:r>
              <a:rPr lang="en-US" dirty="0"/>
              <a:t>the </a:t>
            </a:r>
            <a:r>
              <a:rPr lang="en-US" b="1" dirty="0"/>
              <a:t>SW</a:t>
            </a:r>
            <a:r>
              <a:rPr lang="en-US" dirty="0"/>
              <a:t> form and 30–75% of those with the </a:t>
            </a:r>
            <a:r>
              <a:rPr lang="en-US" b="1" dirty="0" smtClean="0"/>
              <a:t>SV</a:t>
            </a:r>
            <a:r>
              <a:rPr lang="en-US" dirty="0" smtClean="0"/>
              <a:t> form.</a:t>
            </a:r>
          </a:p>
          <a:p>
            <a:endParaRPr lang="en-US" dirty="0" smtClean="0"/>
          </a:p>
          <a:p>
            <a:r>
              <a:rPr lang="en-US" dirty="0" smtClean="0"/>
              <a:t>Several factors </a:t>
            </a:r>
            <a:r>
              <a:rPr lang="en-US" dirty="0"/>
              <a:t>(</a:t>
            </a:r>
            <a:r>
              <a:rPr lang="en-US" b="1" i="1" dirty="0"/>
              <a:t>androgen</a:t>
            </a:r>
            <a:r>
              <a:rPr lang="en-US" dirty="0"/>
              <a:t> and </a:t>
            </a:r>
            <a:r>
              <a:rPr lang="en-US" b="1" i="1" dirty="0"/>
              <a:t>progesterone overproduction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prenatal </a:t>
            </a:r>
            <a:r>
              <a:rPr lang="en-US" b="1" i="1" dirty="0"/>
              <a:t>exposure to sexual steroid</a:t>
            </a:r>
            <a:r>
              <a:rPr lang="en-US" dirty="0"/>
              <a:t>) are suspected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rgbClr val="FF0000"/>
                </a:solidFill>
              </a:rPr>
              <a:t>disturb </a:t>
            </a:r>
            <a:r>
              <a:rPr lang="en-US" i="1" dirty="0">
                <a:solidFill>
                  <a:srgbClr val="FF0000"/>
                </a:solidFill>
              </a:rPr>
              <a:t>the reproductive axis </a:t>
            </a:r>
            <a:r>
              <a:rPr lang="en-US" i="1" dirty="0"/>
              <a:t>in CAH females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0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recent study has described LH </a:t>
            </a:r>
            <a:r>
              <a:rPr lang="en-US" dirty="0" err="1"/>
              <a:t>pulsatility</a:t>
            </a:r>
            <a:r>
              <a:rPr lang="en-US" dirty="0"/>
              <a:t> in women with classic CAH.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CAH patients, </a:t>
            </a:r>
            <a:r>
              <a:rPr lang="en-US" b="1" dirty="0" smtClean="0"/>
              <a:t>2 different </a:t>
            </a:r>
            <a:r>
              <a:rPr lang="en-US" b="1" dirty="0"/>
              <a:t>profiles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LH </a:t>
            </a:r>
            <a:r>
              <a:rPr lang="en-US" b="1" dirty="0" err="1">
                <a:solidFill>
                  <a:srgbClr val="FF0000"/>
                </a:solidFill>
              </a:rPr>
              <a:t>pulsatility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were recorded. </a:t>
            </a:r>
            <a:endParaRPr lang="en-US" dirty="0" smtClean="0"/>
          </a:p>
          <a:p>
            <a:pPr marL="971538" lvl="1" indent="-514350">
              <a:buFont typeface="+mj-lt"/>
              <a:buAutoNum type="arabicParenR"/>
            </a:pPr>
            <a:r>
              <a:rPr lang="en-US" dirty="0" smtClean="0"/>
              <a:t>One group </a:t>
            </a:r>
            <a:r>
              <a:rPr lang="en-US" dirty="0"/>
              <a:t>of patients had LH </a:t>
            </a:r>
            <a:r>
              <a:rPr lang="en-US" dirty="0" err="1"/>
              <a:t>pulsatility</a:t>
            </a:r>
            <a:r>
              <a:rPr lang="en-US" dirty="0"/>
              <a:t> patterns </a:t>
            </a:r>
            <a:r>
              <a:rPr lang="en-US" u="sng" dirty="0" smtClean="0"/>
              <a:t>similar to </a:t>
            </a:r>
            <a:r>
              <a:rPr lang="en-US" u="sng" dirty="0"/>
              <a:t>the controls</a:t>
            </a:r>
            <a:r>
              <a:rPr lang="en-US" dirty="0"/>
              <a:t>. </a:t>
            </a:r>
            <a:endParaRPr lang="en-US" dirty="0" smtClean="0"/>
          </a:p>
          <a:p>
            <a:pPr marL="971538" lvl="1" indent="-51435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other one had </a:t>
            </a:r>
            <a:endParaRPr lang="en-US" dirty="0" smtClean="0"/>
          </a:p>
          <a:p>
            <a:pPr lvl="2"/>
            <a:r>
              <a:rPr lang="en-US" b="1" dirty="0" smtClean="0"/>
              <a:t>lower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LH </a:t>
            </a:r>
            <a:r>
              <a:rPr lang="en-US" dirty="0" smtClean="0">
                <a:solidFill>
                  <a:srgbClr val="FF0000"/>
                </a:solidFill>
              </a:rPr>
              <a:t>pulses amplitude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frequency</a:t>
            </a:r>
            <a:r>
              <a:rPr lang="en-US" dirty="0"/>
              <a:t> and </a:t>
            </a:r>
            <a:endParaRPr lang="en-US" dirty="0" smtClean="0"/>
          </a:p>
          <a:p>
            <a:pPr lvl="2"/>
            <a:r>
              <a:rPr lang="en-US" dirty="0" smtClean="0"/>
              <a:t>presented </a:t>
            </a:r>
            <a:r>
              <a:rPr lang="en-US" dirty="0"/>
              <a:t>more </a:t>
            </a:r>
            <a:r>
              <a:rPr lang="en-US" dirty="0" smtClean="0"/>
              <a:t>frequently with: </a:t>
            </a:r>
          </a:p>
          <a:p>
            <a:pPr lvl="3"/>
            <a:r>
              <a:rPr lang="en-US" dirty="0" smtClean="0"/>
              <a:t>menstrual </a:t>
            </a:r>
            <a:r>
              <a:rPr lang="en-US" dirty="0"/>
              <a:t>cycle disturbances, </a:t>
            </a:r>
            <a:endParaRPr lang="en-US" dirty="0" smtClean="0"/>
          </a:p>
          <a:p>
            <a:pPr lvl="3"/>
            <a:r>
              <a:rPr lang="en-US" b="1" dirty="0" smtClean="0"/>
              <a:t>higher</a:t>
            </a:r>
            <a:r>
              <a:rPr lang="en-US" dirty="0" smtClean="0"/>
              <a:t> 17OH progesterone </a:t>
            </a:r>
            <a:r>
              <a:rPr lang="en-US" dirty="0"/>
              <a:t>(17OHP), testosterone, progesterone </a:t>
            </a:r>
            <a:r>
              <a:rPr lang="en-US" dirty="0" smtClean="0"/>
              <a:t>and androstenedione </a:t>
            </a:r>
            <a:r>
              <a:rPr lang="en-US" dirty="0"/>
              <a:t>levels and </a:t>
            </a:r>
            <a:endParaRPr lang="en-US" dirty="0" smtClean="0"/>
          </a:p>
          <a:p>
            <a:pPr lvl="3"/>
            <a:r>
              <a:rPr lang="en-US" b="1" dirty="0" smtClean="0"/>
              <a:t>lower</a:t>
            </a:r>
            <a:r>
              <a:rPr lang="en-US" dirty="0" smtClean="0"/>
              <a:t> </a:t>
            </a:r>
            <a:r>
              <a:rPr lang="en-US" dirty="0"/>
              <a:t>FSH levels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7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consequences</a:t>
            </a:r>
            <a:r>
              <a:rPr lang="en-US" dirty="0"/>
              <a:t> of the </a:t>
            </a:r>
            <a:r>
              <a:rPr lang="en-US" b="1" dirty="0"/>
              <a:t>genital surgery </a:t>
            </a:r>
            <a:r>
              <a:rPr lang="en-US" dirty="0"/>
              <a:t>are </a:t>
            </a:r>
            <a:r>
              <a:rPr lang="en-US" dirty="0" smtClean="0"/>
              <a:t>another factor </a:t>
            </a:r>
            <a:r>
              <a:rPr lang="en-US" dirty="0"/>
              <a:t>implicated in the reduced fertility of </a:t>
            </a:r>
            <a:r>
              <a:rPr lang="en-US" dirty="0" smtClean="0"/>
              <a:t>CAH women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Surgery </a:t>
            </a:r>
            <a:r>
              <a:rPr lang="en-US" dirty="0"/>
              <a:t>can include </a:t>
            </a:r>
            <a:r>
              <a:rPr lang="en-US" b="1" i="1" dirty="0" err="1"/>
              <a:t>clitoroplasty</a:t>
            </a:r>
            <a:r>
              <a:rPr lang="en-US" dirty="0"/>
              <a:t>, </a:t>
            </a:r>
            <a:r>
              <a:rPr lang="en-US" b="1" i="1" dirty="0" err="1" smtClean="0"/>
              <a:t>vaginoplasty</a:t>
            </a:r>
            <a:r>
              <a:rPr lang="en-US" dirty="0" smtClean="0"/>
              <a:t> and </a:t>
            </a:r>
            <a:r>
              <a:rPr lang="en-US" b="1" i="1" dirty="0" err="1" smtClean="0"/>
              <a:t>labiaplasty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Urinary incontinence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vaginal stenosis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inadequate </a:t>
            </a:r>
            <a:r>
              <a:rPr lang="en-US" dirty="0" err="1">
                <a:solidFill>
                  <a:srgbClr val="FF0000"/>
                </a:solidFill>
              </a:rPr>
              <a:t>introitus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poor </a:t>
            </a:r>
            <a:r>
              <a:rPr lang="en-US" dirty="0">
                <a:solidFill>
                  <a:srgbClr val="FF0000"/>
                </a:solidFill>
              </a:rPr>
              <a:t>cosmetics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anorgasmia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painful </a:t>
            </a:r>
            <a:r>
              <a:rPr lang="en-US" dirty="0" smtClean="0">
                <a:solidFill>
                  <a:srgbClr val="FF0000"/>
                </a:solidFill>
              </a:rPr>
              <a:t>intercourse </a:t>
            </a:r>
            <a:r>
              <a:rPr lang="en-US" dirty="0" smtClean="0"/>
              <a:t>have </a:t>
            </a:r>
            <a:r>
              <a:rPr lang="en-US" dirty="0"/>
              <a:t>been reported and currently remain relevant </a:t>
            </a:r>
            <a:r>
              <a:rPr lang="en-US" dirty="0" smtClean="0"/>
              <a:t>issues.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27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well established that there is a </a:t>
            </a:r>
            <a:r>
              <a:rPr lang="en-US" dirty="0" smtClean="0"/>
              <a:t>relationship between </a:t>
            </a:r>
            <a:r>
              <a:rPr lang="en-US" u="sng" dirty="0"/>
              <a:t>sexual activity </a:t>
            </a:r>
            <a:r>
              <a:rPr lang="en-US" dirty="0"/>
              <a:t>and </a:t>
            </a:r>
            <a:r>
              <a:rPr lang="en-US" u="sng" dirty="0"/>
              <a:t>vaginal function</a:t>
            </a:r>
            <a:r>
              <a:rPr lang="en-US" dirty="0"/>
              <a:t>; thus</a:t>
            </a:r>
            <a:r>
              <a:rPr lang="en-US" dirty="0" smtClean="0"/>
              <a:t>, </a:t>
            </a:r>
            <a:r>
              <a:rPr lang="en-US" b="1" i="1" dirty="0" smtClean="0"/>
              <a:t>genital </a:t>
            </a:r>
            <a:r>
              <a:rPr lang="en-US" b="1" i="1" dirty="0"/>
              <a:t>surgery </a:t>
            </a:r>
            <a:r>
              <a:rPr lang="en-US" dirty="0"/>
              <a:t>may result in </a:t>
            </a:r>
            <a:r>
              <a:rPr lang="en-US" b="1" dirty="0"/>
              <a:t>sexual dissatisfaction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Fertility rate</a:t>
            </a:r>
            <a:r>
              <a:rPr lang="en-US" dirty="0"/>
              <a:t>, i.e. live births per woman, is </a:t>
            </a:r>
            <a:r>
              <a:rPr lang="en-US" dirty="0" smtClean="0">
                <a:solidFill>
                  <a:srgbClr val="FF0000"/>
                </a:solidFill>
              </a:rPr>
              <a:t>significantly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lower </a:t>
            </a:r>
            <a:r>
              <a:rPr lang="en-US" dirty="0">
                <a:solidFill>
                  <a:srgbClr val="FF0000"/>
                </a:solidFill>
              </a:rPr>
              <a:t>in CAH women </a:t>
            </a:r>
            <a:r>
              <a:rPr lang="en-US" dirty="0"/>
              <a:t>than in the general </a:t>
            </a:r>
            <a:r>
              <a:rPr lang="en-US" dirty="0" smtClean="0"/>
              <a:t>female population.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66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Better fertility and fecundity </a:t>
            </a:r>
            <a:r>
              <a:rPr lang="en-US" dirty="0"/>
              <a:t>in </a:t>
            </a:r>
            <a:r>
              <a:rPr lang="en-US" dirty="0" smtClean="0"/>
              <a:t>CAH women </a:t>
            </a:r>
            <a:r>
              <a:rPr lang="en-US" dirty="0"/>
              <a:t>will be largely dependent </a:t>
            </a:r>
            <a:r>
              <a:rPr lang="en-US" dirty="0" smtClean="0"/>
              <a:t>on:</a:t>
            </a:r>
          </a:p>
          <a:p>
            <a:pPr lvl="1"/>
            <a:r>
              <a:rPr lang="en-US" b="1" dirty="0" smtClean="0"/>
              <a:t>surgical advances </a:t>
            </a:r>
            <a:r>
              <a:rPr lang="en-US" dirty="0" smtClean="0"/>
              <a:t>in </a:t>
            </a:r>
            <a:r>
              <a:rPr lang="en-US" dirty="0"/>
              <a:t>genital reconstruction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earlier</a:t>
            </a:r>
            <a:r>
              <a:rPr lang="en-US" dirty="0"/>
              <a:t> treatment, </a:t>
            </a:r>
            <a:endParaRPr lang="en-US" dirty="0" smtClean="0"/>
          </a:p>
          <a:p>
            <a:pPr lvl="1"/>
            <a:r>
              <a:rPr lang="en-US" b="1" dirty="0" smtClean="0"/>
              <a:t>optimized compliance </a:t>
            </a:r>
            <a:r>
              <a:rPr lang="en-US" dirty="0"/>
              <a:t>to therapy, </a:t>
            </a:r>
            <a:endParaRPr lang="en-US" dirty="0" smtClean="0"/>
          </a:p>
          <a:p>
            <a:pPr lvl="1"/>
            <a:r>
              <a:rPr lang="en-US" dirty="0" smtClean="0"/>
              <a:t>availability </a:t>
            </a:r>
            <a:r>
              <a:rPr lang="en-US" dirty="0"/>
              <a:t>of </a:t>
            </a:r>
            <a:r>
              <a:rPr lang="en-US" b="1" dirty="0" smtClean="0"/>
              <a:t>psychological support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organization of transition from pediatric to </a:t>
            </a:r>
            <a:r>
              <a:rPr lang="en-US" dirty="0" smtClean="0"/>
              <a:t>adult specialist </a:t>
            </a:r>
            <a:r>
              <a:rPr lang="en-US" dirty="0"/>
              <a:t>care, </a:t>
            </a:r>
            <a:endParaRPr lang="en-US" dirty="0" smtClean="0"/>
          </a:p>
          <a:p>
            <a:pPr lvl="1"/>
            <a:r>
              <a:rPr lang="en-US" dirty="0" smtClean="0"/>
              <a:t>procuration </a:t>
            </a:r>
            <a:r>
              <a:rPr lang="en-US" dirty="0"/>
              <a:t>of </a:t>
            </a:r>
            <a:r>
              <a:rPr lang="en-US" b="1" dirty="0"/>
              <a:t>menstrual cycle control </a:t>
            </a:r>
            <a:r>
              <a:rPr lang="en-US" dirty="0" smtClean="0"/>
              <a:t>and </a:t>
            </a:r>
          </a:p>
          <a:p>
            <a:pPr lvl="1"/>
            <a:r>
              <a:rPr lang="en-US" b="1" dirty="0" smtClean="0"/>
              <a:t>sexual well-being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99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appears that </a:t>
            </a:r>
            <a:r>
              <a:rPr lang="en-US" b="1" dirty="0"/>
              <a:t>adult males </a:t>
            </a:r>
            <a:r>
              <a:rPr lang="en-US" b="1" dirty="0" smtClean="0"/>
              <a:t>with CAH </a:t>
            </a:r>
            <a:r>
              <a:rPr lang="en-US" u="sng" dirty="0"/>
              <a:t>face a dual problem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Adrenal </a:t>
            </a:r>
            <a:r>
              <a:rPr lang="en-US" dirty="0">
                <a:solidFill>
                  <a:srgbClr val="FF0000"/>
                </a:solidFill>
              </a:rPr>
              <a:t>steroid overproduction</a:t>
            </a:r>
            <a:r>
              <a:rPr lang="en-US" dirty="0" smtClean="0"/>
              <a:t>, especially </a:t>
            </a:r>
            <a:r>
              <a:rPr lang="en-US" b="1" dirty="0"/>
              <a:t>androgen</a:t>
            </a:r>
            <a:r>
              <a:rPr lang="en-US" dirty="0"/>
              <a:t> and </a:t>
            </a:r>
            <a:r>
              <a:rPr lang="en-US" b="1" dirty="0"/>
              <a:t>progesterone</a:t>
            </a:r>
            <a:r>
              <a:rPr lang="en-US" dirty="0"/>
              <a:t>, might </a:t>
            </a:r>
            <a:r>
              <a:rPr lang="en-US" dirty="0" smtClean="0">
                <a:solidFill>
                  <a:schemeClr val="accent1"/>
                </a:solidFill>
              </a:rPr>
              <a:t>interfere with </a:t>
            </a:r>
            <a:r>
              <a:rPr lang="en-US" dirty="0">
                <a:solidFill>
                  <a:schemeClr val="accent1"/>
                </a:solidFill>
              </a:rPr>
              <a:t>FSH and LH production</a:t>
            </a:r>
            <a:r>
              <a:rPr lang="en-US" dirty="0"/>
              <a:t>, resulting in </a:t>
            </a:r>
            <a:r>
              <a:rPr lang="en-US" dirty="0" smtClean="0"/>
              <a:t>gonadotropic deficiency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b="1" dirty="0">
                <a:solidFill>
                  <a:srgbClr val="FF0000"/>
                </a:solidFill>
              </a:rPr>
              <a:t>testicular adrenal rest </a:t>
            </a:r>
            <a:r>
              <a:rPr lang="en-US" b="1" dirty="0" smtClean="0">
                <a:solidFill>
                  <a:srgbClr val="FF0000"/>
                </a:solidFill>
              </a:rPr>
              <a:t>tumors (</a:t>
            </a:r>
            <a:r>
              <a:rPr lang="en-US" b="1" dirty="0">
                <a:solidFill>
                  <a:srgbClr val="FF0000"/>
                </a:solidFill>
              </a:rPr>
              <a:t>TARTs) </a:t>
            </a:r>
            <a:r>
              <a:rPr lang="en-US" dirty="0"/>
              <a:t>may become hypertrophic under </a:t>
            </a:r>
            <a:r>
              <a:rPr lang="en-US" u="sng" dirty="0"/>
              <a:t>chronic </a:t>
            </a:r>
            <a:r>
              <a:rPr lang="en-US" u="sng" dirty="0" smtClean="0"/>
              <a:t>ACTH stimulation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influence both endocrine and </a:t>
            </a:r>
            <a:r>
              <a:rPr lang="en-US" dirty="0" smtClean="0">
                <a:solidFill>
                  <a:schemeClr val="accent1"/>
                </a:solidFill>
              </a:rPr>
              <a:t>exocrine testicular functions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8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CAH is a group of </a:t>
            </a:r>
            <a:r>
              <a:rPr lang="en-US" b="1" dirty="0"/>
              <a:t>autosomal recessive </a:t>
            </a:r>
            <a:r>
              <a:rPr lang="en-US" dirty="0"/>
              <a:t>disorders </a:t>
            </a:r>
            <a:r>
              <a:rPr lang="en-US" dirty="0" smtClean="0"/>
              <a:t>characterized by </a:t>
            </a:r>
            <a:r>
              <a:rPr lang="en-US" dirty="0"/>
              <a:t>impaired cortisol synthesis.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incidence ranges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1:10,000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1:20,000</a:t>
            </a:r>
            <a:r>
              <a:rPr lang="en-US" dirty="0"/>
              <a:t> births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The </a:t>
            </a:r>
            <a:r>
              <a:rPr lang="en-US" u="sng" dirty="0"/>
              <a:t>most </a:t>
            </a:r>
            <a:r>
              <a:rPr lang="en-US" u="sng" dirty="0" smtClean="0"/>
              <a:t>common form </a:t>
            </a:r>
            <a:r>
              <a:rPr lang="en-US" dirty="0"/>
              <a:t>of CAH is caused by mutations in </a:t>
            </a:r>
            <a:r>
              <a:rPr lang="en-US" b="1" dirty="0">
                <a:solidFill>
                  <a:srgbClr val="FF0000"/>
                </a:solidFill>
              </a:rPr>
              <a:t>CYP21A2</a:t>
            </a:r>
            <a:r>
              <a:rPr lang="en-US" dirty="0" smtClean="0"/>
              <a:t>, the </a:t>
            </a:r>
            <a:r>
              <a:rPr lang="en-US" dirty="0"/>
              <a:t>gene encoding the adrenal steroid </a:t>
            </a:r>
            <a:r>
              <a:rPr lang="en-US" b="1" dirty="0"/>
              <a:t>21-hydroxylase </a:t>
            </a:r>
            <a:r>
              <a:rPr lang="en-US" b="1" dirty="0" smtClean="0"/>
              <a:t>enzyme</a:t>
            </a:r>
            <a:r>
              <a:rPr lang="en-US" dirty="0" smtClean="0"/>
              <a:t> (</a:t>
            </a:r>
            <a:r>
              <a:rPr lang="en-US" dirty="0"/>
              <a:t>P450c21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this enzyme </a:t>
            </a:r>
            <a:r>
              <a:rPr lang="en-US" dirty="0" smtClean="0"/>
              <a:t>deficiency accounts </a:t>
            </a:r>
            <a:r>
              <a:rPr lang="en-US" dirty="0"/>
              <a:t>for </a:t>
            </a:r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0000"/>
                </a:solidFill>
              </a:rPr>
              <a:t>95%</a:t>
            </a:r>
            <a:r>
              <a:rPr lang="en-US" dirty="0" smtClean="0"/>
              <a:t> of </a:t>
            </a:r>
            <a:r>
              <a:rPr lang="en-US" dirty="0"/>
              <a:t>CAH</a:t>
            </a:r>
            <a:r>
              <a:rPr lang="en-US" dirty="0" smtClean="0"/>
              <a:t>, we will discuss </a:t>
            </a:r>
            <a:r>
              <a:rPr lang="en-US" dirty="0"/>
              <a:t>only 21-hydroxylase deficiency </a:t>
            </a:r>
            <a:r>
              <a:rPr lang="en-US" dirty="0" smtClean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TARTs have been identified </a:t>
            </a:r>
            <a:r>
              <a:rPr lang="en-US" dirty="0" smtClean="0"/>
              <a:t>with a </a:t>
            </a:r>
            <a:r>
              <a:rPr lang="en-US" b="1" dirty="0"/>
              <a:t>prevalence of 30–95% </a:t>
            </a:r>
            <a:r>
              <a:rPr lang="en-US" dirty="0"/>
              <a:t>depending on </a:t>
            </a:r>
            <a:r>
              <a:rPr lang="en-US" dirty="0">
                <a:solidFill>
                  <a:schemeClr val="accent1"/>
                </a:solidFill>
              </a:rPr>
              <a:t>age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modality of </a:t>
            </a:r>
            <a:r>
              <a:rPr lang="en-US" dirty="0">
                <a:solidFill>
                  <a:schemeClr val="accent1"/>
                </a:solidFill>
              </a:rPr>
              <a:t>diagnosis</a:t>
            </a:r>
            <a:r>
              <a:rPr lang="en-US" dirty="0"/>
              <a:t>, i.e. </a:t>
            </a:r>
            <a:r>
              <a:rPr lang="en-US" u="sng" dirty="0"/>
              <a:t>palpation</a:t>
            </a:r>
            <a:r>
              <a:rPr lang="en-US" dirty="0"/>
              <a:t> or </a:t>
            </a:r>
            <a:r>
              <a:rPr lang="en-US" u="sng" dirty="0" smtClean="0"/>
              <a:t>ultrasound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prevalence</a:t>
            </a:r>
            <a:r>
              <a:rPr lang="en-US" dirty="0" smtClean="0"/>
              <a:t> </a:t>
            </a:r>
            <a:r>
              <a:rPr lang="en-US" dirty="0"/>
              <a:t>of TARTs increases with </a:t>
            </a:r>
            <a:r>
              <a:rPr lang="en-US" dirty="0">
                <a:solidFill>
                  <a:schemeClr val="accent1"/>
                </a:solidFill>
              </a:rPr>
              <a:t>age</a:t>
            </a:r>
            <a:r>
              <a:rPr lang="en-US" dirty="0"/>
              <a:t>, after onset </a:t>
            </a:r>
            <a:r>
              <a:rPr lang="en-US" dirty="0" smtClean="0"/>
              <a:t>of puberty. </a:t>
            </a:r>
          </a:p>
          <a:p>
            <a:endParaRPr lang="en-US" dirty="0" smtClean="0"/>
          </a:p>
          <a:p>
            <a:r>
              <a:rPr lang="en-US" dirty="0" smtClean="0"/>
              <a:t>TARTs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prevalence</a:t>
            </a:r>
            <a:r>
              <a:rPr lang="en-US" dirty="0"/>
              <a:t> </a:t>
            </a:r>
            <a:r>
              <a:rPr lang="en-US" dirty="0" smtClean="0"/>
              <a:t>seem </a:t>
            </a:r>
            <a:r>
              <a:rPr lang="en-US" b="1" dirty="0" smtClean="0"/>
              <a:t>higher</a:t>
            </a:r>
            <a:r>
              <a:rPr lang="en-US" dirty="0" smtClean="0"/>
              <a:t> </a:t>
            </a:r>
            <a:r>
              <a:rPr lang="en-US" dirty="0"/>
              <a:t>in patients with </a:t>
            </a:r>
            <a:r>
              <a:rPr lang="en-US" b="1" dirty="0">
                <a:solidFill>
                  <a:srgbClr val="00B0F0"/>
                </a:solidFill>
              </a:rPr>
              <a:t>SW</a:t>
            </a:r>
            <a:r>
              <a:rPr lang="en-US" dirty="0"/>
              <a:t> form compared with </a:t>
            </a:r>
            <a:r>
              <a:rPr lang="en-US" dirty="0" smtClean="0"/>
              <a:t>those in </a:t>
            </a:r>
            <a:r>
              <a:rPr lang="en-US" dirty="0"/>
              <a:t>the </a:t>
            </a:r>
            <a:r>
              <a:rPr lang="en-US" b="1" dirty="0"/>
              <a:t>SV</a:t>
            </a:r>
            <a:r>
              <a:rPr lang="en-US" dirty="0"/>
              <a:t> </a:t>
            </a:r>
            <a:r>
              <a:rPr lang="en-US" dirty="0" smtClean="0"/>
              <a:t>form.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studies report </a:t>
            </a:r>
            <a:r>
              <a:rPr lang="en-US" dirty="0" smtClean="0"/>
              <a:t>the </a:t>
            </a:r>
            <a:r>
              <a:rPr lang="en-US" b="1" dirty="0" smtClean="0"/>
              <a:t>development </a:t>
            </a:r>
            <a:r>
              <a:rPr lang="en-US" b="1" dirty="0"/>
              <a:t>of TARTs </a:t>
            </a:r>
            <a:r>
              <a:rPr lang="en-US" u="sng" dirty="0"/>
              <a:t>despite good hormonal control</a:t>
            </a:r>
            <a:r>
              <a:rPr lang="en-US" dirty="0" smtClean="0"/>
              <a:t>, suggesting </a:t>
            </a:r>
            <a:r>
              <a:rPr lang="en-US" dirty="0"/>
              <a:t>that </a:t>
            </a:r>
            <a:r>
              <a:rPr lang="en-US" dirty="0" err="1">
                <a:solidFill>
                  <a:srgbClr val="FF0000"/>
                </a:solidFill>
              </a:rPr>
              <a:t>undertreatment</a:t>
            </a:r>
            <a:r>
              <a:rPr lang="en-US" dirty="0"/>
              <a:t> is not the only </a:t>
            </a:r>
            <a:r>
              <a:rPr lang="en-US" dirty="0" smtClean="0"/>
              <a:t>cause for </a:t>
            </a:r>
            <a:r>
              <a:rPr lang="en-US" dirty="0"/>
              <a:t>their </a:t>
            </a:r>
            <a:r>
              <a:rPr lang="en-US" dirty="0" smtClean="0"/>
              <a:t>growth.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87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TARTs</a:t>
            </a:r>
            <a:r>
              <a:rPr lang="en-US" dirty="0"/>
              <a:t> are most often responsible for </a:t>
            </a:r>
            <a:r>
              <a:rPr lang="en-US" dirty="0" smtClean="0">
                <a:solidFill>
                  <a:srgbClr val="FF0000"/>
                </a:solidFill>
              </a:rPr>
              <a:t>impaired spermatogenesis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patients </a:t>
            </a:r>
            <a:r>
              <a:rPr lang="en-US" b="1" dirty="0"/>
              <a:t>with</a:t>
            </a:r>
            <a:r>
              <a:rPr lang="en-US" dirty="0"/>
              <a:t> and </a:t>
            </a:r>
            <a:r>
              <a:rPr lang="en-US" b="1" dirty="0"/>
              <a:t>without</a:t>
            </a:r>
            <a:r>
              <a:rPr lang="en-US" dirty="0"/>
              <a:t> TARTs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inhibin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levels differ significantly and there are </a:t>
            </a:r>
            <a:r>
              <a:rPr lang="en-US" u="sng" dirty="0" smtClean="0"/>
              <a:t>higher total </a:t>
            </a:r>
            <a:r>
              <a:rPr lang="en-US" u="sng" dirty="0"/>
              <a:t>sperm counts</a:t>
            </a:r>
            <a:r>
              <a:rPr lang="en-US" dirty="0"/>
              <a:t> and </a:t>
            </a:r>
            <a:r>
              <a:rPr lang="en-US" u="sng" dirty="0"/>
              <a:t>concentration</a:t>
            </a:r>
            <a:r>
              <a:rPr lang="en-US" dirty="0"/>
              <a:t> in patients </a:t>
            </a:r>
            <a:r>
              <a:rPr lang="en-US" b="1" dirty="0" smtClean="0"/>
              <a:t>without TARTs</a:t>
            </a:r>
            <a:r>
              <a:rPr lang="en-US" dirty="0" smtClean="0"/>
              <a:t>.</a:t>
            </a:r>
          </a:p>
          <a:p>
            <a:r>
              <a:rPr lang="en-US" dirty="0"/>
              <a:t>In a large cohort of 164 male CAH </a:t>
            </a:r>
            <a:r>
              <a:rPr lang="en-US" dirty="0" smtClean="0"/>
              <a:t>patients who </a:t>
            </a:r>
            <a:r>
              <a:rPr lang="en-US" dirty="0"/>
              <a:t>underwent </a:t>
            </a:r>
            <a:r>
              <a:rPr lang="en-US" b="1" dirty="0"/>
              <a:t>testicular assessment with ultrasound</a:t>
            </a:r>
            <a:r>
              <a:rPr lang="en-US" dirty="0" smtClean="0"/>
              <a:t>, 71 </a:t>
            </a:r>
            <a:r>
              <a:rPr lang="en-US" dirty="0"/>
              <a:t>had a </a:t>
            </a:r>
            <a:r>
              <a:rPr lang="en-US" b="1" dirty="0"/>
              <a:t>sperm analysis</a:t>
            </a:r>
            <a:r>
              <a:rPr lang="en-US" dirty="0"/>
              <a:t>. </a:t>
            </a:r>
            <a:endParaRPr lang="en-US" dirty="0" smtClean="0"/>
          </a:p>
          <a:p>
            <a:pPr marL="45718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70%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patients had </a:t>
            </a:r>
            <a:r>
              <a:rPr lang="en-US" dirty="0"/>
              <a:t>severe </a:t>
            </a:r>
            <a:r>
              <a:rPr lang="en-US" b="1" dirty="0" err="1"/>
              <a:t>oligospermia</a:t>
            </a:r>
            <a:r>
              <a:rPr lang="en-US" dirty="0"/>
              <a:t> or </a:t>
            </a:r>
            <a:r>
              <a:rPr lang="en-US" b="1" dirty="0"/>
              <a:t>azoospermia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when TARTs </a:t>
            </a:r>
            <a:r>
              <a:rPr lang="en-US" dirty="0" smtClean="0">
                <a:solidFill>
                  <a:srgbClr val="00B0F0"/>
                </a:solidFill>
              </a:rPr>
              <a:t>were found </a:t>
            </a:r>
            <a:r>
              <a:rPr lang="en-US" dirty="0"/>
              <a:t>versus only </a:t>
            </a:r>
            <a:r>
              <a:rPr lang="en-US" dirty="0">
                <a:solidFill>
                  <a:srgbClr val="FF0000"/>
                </a:solidFill>
              </a:rPr>
              <a:t>3.6%</a:t>
            </a:r>
            <a:r>
              <a:rPr lang="en-US" dirty="0"/>
              <a:t> when they were </a:t>
            </a:r>
            <a:r>
              <a:rPr lang="en-US" dirty="0" smtClean="0"/>
              <a:t>not.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3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TARTs can lead </a:t>
            </a:r>
            <a:r>
              <a:rPr lang="en-US" dirty="0"/>
              <a:t>to </a:t>
            </a:r>
            <a:r>
              <a:rPr lang="en-US" b="1" dirty="0"/>
              <a:t>compression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seminiferous tubules </a:t>
            </a:r>
            <a:r>
              <a:rPr lang="en-US" dirty="0"/>
              <a:t>that </a:t>
            </a:r>
            <a:r>
              <a:rPr lang="en-US" dirty="0" smtClean="0"/>
              <a:t>may finally </a:t>
            </a:r>
            <a:r>
              <a:rPr lang="en-US" dirty="0"/>
              <a:t>lead to </a:t>
            </a:r>
            <a:r>
              <a:rPr lang="en-US" b="1" dirty="0">
                <a:solidFill>
                  <a:srgbClr val="FF0000"/>
                </a:solidFill>
              </a:rPr>
              <a:t>obstructive azoospermia </a:t>
            </a:r>
            <a:r>
              <a:rPr lang="en-US" dirty="0"/>
              <a:t>and </a:t>
            </a:r>
            <a:r>
              <a:rPr lang="en-US" sz="3000" b="1" dirty="0" smtClean="0"/>
              <a:t>irreversible damage </a:t>
            </a:r>
            <a:r>
              <a:rPr lang="en-US" dirty="0"/>
              <a:t>of the surrounding testicular </a:t>
            </a:r>
            <a:r>
              <a:rPr lang="en-US" dirty="0" smtClean="0"/>
              <a:t>tissue.</a:t>
            </a:r>
          </a:p>
          <a:p>
            <a:endParaRPr lang="en-US" dirty="0" smtClean="0"/>
          </a:p>
          <a:p>
            <a:r>
              <a:rPr lang="en-US" dirty="0" smtClean="0"/>
              <a:t> They also </a:t>
            </a:r>
            <a:r>
              <a:rPr lang="en-US" dirty="0"/>
              <a:t>can </a:t>
            </a:r>
            <a:r>
              <a:rPr lang="en-US" dirty="0">
                <a:solidFill>
                  <a:srgbClr val="FF0000"/>
                </a:solidFill>
              </a:rPr>
              <a:t>destroy and replace healthy testicular tissue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profile </a:t>
            </a:r>
            <a:r>
              <a:rPr lang="en-US" dirty="0"/>
              <a:t>of the </a:t>
            </a:r>
            <a:r>
              <a:rPr lang="en-US" u="sng" dirty="0"/>
              <a:t>gonadotropic–testicular axis </a:t>
            </a:r>
            <a:r>
              <a:rPr lang="en-US" dirty="0"/>
              <a:t>in these </a:t>
            </a:r>
            <a:r>
              <a:rPr lang="en-US" dirty="0" smtClean="0"/>
              <a:t>patients will </a:t>
            </a:r>
            <a:r>
              <a:rPr lang="en-US" dirty="0"/>
              <a:t>primarily show </a:t>
            </a:r>
            <a:r>
              <a:rPr lang="en-US" b="1" dirty="0"/>
              <a:t>testicular failure</a:t>
            </a:r>
            <a:r>
              <a:rPr lang="en-US" dirty="0"/>
              <a:t> and eventually </a:t>
            </a:r>
            <a:r>
              <a:rPr lang="en-US" dirty="0" smtClean="0"/>
              <a:t>reveal </a:t>
            </a:r>
            <a:r>
              <a:rPr lang="en-US" i="1" dirty="0" smtClean="0"/>
              <a:t>endocrine </a:t>
            </a:r>
            <a:r>
              <a:rPr lang="en-US" i="1" dirty="0"/>
              <a:t>and exocrine testicular </a:t>
            </a:r>
            <a:r>
              <a:rPr lang="en-US" i="1" dirty="0" smtClean="0"/>
              <a:t>dysfunctions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2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Treatment options </a:t>
            </a:r>
            <a:r>
              <a:rPr lang="en-US" dirty="0"/>
              <a:t>for male patients with </a:t>
            </a:r>
            <a:r>
              <a:rPr lang="en-US" dirty="0" smtClean="0"/>
              <a:t>TARTs are </a:t>
            </a:r>
            <a:r>
              <a:rPr lang="en-US" dirty="0"/>
              <a:t>still limited and mainly based on a </a:t>
            </a:r>
            <a:r>
              <a:rPr lang="en-US" b="1" dirty="0">
                <a:solidFill>
                  <a:srgbClr val="FF0000"/>
                </a:solidFill>
              </a:rPr>
              <a:t>good </a:t>
            </a:r>
            <a:r>
              <a:rPr lang="en-US" b="1" dirty="0" smtClean="0">
                <a:solidFill>
                  <a:srgbClr val="FF0000"/>
                </a:solidFill>
              </a:rPr>
              <a:t>hormonal control </a:t>
            </a:r>
            <a:r>
              <a:rPr lang="en-US" b="1" dirty="0">
                <a:solidFill>
                  <a:srgbClr val="FF0000"/>
                </a:solidFill>
              </a:rPr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GC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Surgery</a:t>
            </a:r>
            <a:r>
              <a:rPr lang="en-US" dirty="0" smtClean="0"/>
              <a:t> </a:t>
            </a:r>
            <a:r>
              <a:rPr lang="en-US" dirty="0"/>
              <a:t>can be proposed but there are </a:t>
            </a:r>
            <a:r>
              <a:rPr lang="en-US" dirty="0" smtClean="0"/>
              <a:t>no data </a:t>
            </a:r>
            <a:r>
              <a:rPr lang="en-US" dirty="0"/>
              <a:t>on fertility preservation.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Recently</a:t>
            </a:r>
            <a:r>
              <a:rPr lang="en-US" dirty="0"/>
              <a:t>, </a:t>
            </a:r>
            <a:r>
              <a:rPr lang="en-US" dirty="0" err="1"/>
              <a:t>Bry</a:t>
            </a:r>
            <a:r>
              <a:rPr lang="en-US" dirty="0"/>
              <a:t>-Gaillard et al</a:t>
            </a:r>
            <a:r>
              <a:rPr lang="en-US" dirty="0" smtClean="0"/>
              <a:t>. have </a:t>
            </a:r>
            <a:r>
              <a:rPr lang="en-US" dirty="0"/>
              <a:t>shown that </a:t>
            </a:r>
            <a:r>
              <a:rPr lang="en-US" b="1" dirty="0" err="1">
                <a:solidFill>
                  <a:srgbClr val="FF0000"/>
                </a:solidFill>
              </a:rPr>
              <a:t>mitotane</a:t>
            </a:r>
            <a:r>
              <a:rPr lang="en-US" dirty="0"/>
              <a:t> </a:t>
            </a:r>
            <a:r>
              <a:rPr lang="en-US" u="sng" dirty="0"/>
              <a:t>could restore fertility in </a:t>
            </a:r>
            <a:r>
              <a:rPr lang="en-US" u="sng" dirty="0" smtClean="0"/>
              <a:t>CAH patients </a:t>
            </a:r>
            <a:r>
              <a:rPr lang="en-US" u="sng" dirty="0"/>
              <a:t>with </a:t>
            </a:r>
            <a:r>
              <a:rPr lang="en-US" u="sng" dirty="0" smtClean="0"/>
              <a:t>TARTs</a:t>
            </a:r>
            <a:r>
              <a:rPr lang="en-US" dirty="0" smtClean="0"/>
              <a:t>. </a:t>
            </a:r>
            <a:r>
              <a:rPr lang="en-US" b="1" dirty="0" smtClean="0"/>
              <a:t>After </a:t>
            </a:r>
            <a:r>
              <a:rPr lang="en-US" b="1" dirty="0"/>
              <a:t>8 months</a:t>
            </a:r>
            <a:r>
              <a:rPr lang="en-US" dirty="0"/>
              <a:t> of treatment</a:t>
            </a:r>
            <a:r>
              <a:rPr lang="en-US" dirty="0" smtClean="0"/>
              <a:t>, gonadotropins </a:t>
            </a:r>
            <a:r>
              <a:rPr lang="en-US" dirty="0"/>
              <a:t>levels, inhibin B and sperm counts </a:t>
            </a:r>
            <a:r>
              <a:rPr lang="en-US" dirty="0" smtClean="0"/>
              <a:t>have improved</a:t>
            </a:r>
            <a:r>
              <a:rPr lang="en-US" dirty="0"/>
              <a:t>, and on the other hand, size of TARTs has shrunk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19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Prevention</a:t>
            </a:r>
            <a:r>
              <a:rPr lang="en-US" dirty="0"/>
              <a:t> has a real important place in the management of male CAH fertility.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systematic</a:t>
            </a:r>
            <a:r>
              <a:rPr lang="en-US" dirty="0">
                <a:solidFill>
                  <a:srgbClr val="FF0000"/>
                </a:solidFill>
              </a:rPr>
              <a:t> ultrasound </a:t>
            </a:r>
            <a:r>
              <a:rPr lang="en-US" dirty="0"/>
              <a:t>evaluation is recommended </a:t>
            </a:r>
            <a:r>
              <a:rPr lang="en-US" u="sng" dirty="0"/>
              <a:t>at puberty </a:t>
            </a:r>
            <a:r>
              <a:rPr lang="en-US" dirty="0"/>
              <a:t>to detect lesions at an early stage.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semen analysis </a:t>
            </a:r>
            <a:r>
              <a:rPr lang="en-US" dirty="0"/>
              <a:t>should also be realized as soon as possible,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 question of systematic </a:t>
            </a:r>
            <a:r>
              <a:rPr lang="en-US" dirty="0">
                <a:solidFill>
                  <a:srgbClr val="FF0000"/>
                </a:solidFill>
              </a:rPr>
              <a:t>sperm cryopreservation</a:t>
            </a:r>
            <a:r>
              <a:rPr lang="en-US" dirty="0"/>
              <a:t> seems fully justified.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85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Male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Reduced fertility in CAH men can also be secondary </a:t>
            </a:r>
            <a:r>
              <a:rPr lang="en-US" dirty="0" smtClean="0"/>
              <a:t>to </a:t>
            </a:r>
            <a:r>
              <a:rPr lang="en-US" b="1" dirty="0" smtClean="0"/>
              <a:t>hypogonadotropic </a:t>
            </a:r>
            <a:r>
              <a:rPr lang="en-US" b="1" dirty="0"/>
              <a:t>hypogonadism </a:t>
            </a:r>
            <a:r>
              <a:rPr lang="en-US" dirty="0"/>
              <a:t>due to </a:t>
            </a:r>
            <a:r>
              <a:rPr lang="en-US" b="1" dirty="0"/>
              <a:t>poor </a:t>
            </a:r>
            <a:r>
              <a:rPr lang="en-US" b="1" dirty="0" smtClean="0"/>
              <a:t>hormonal control </a:t>
            </a:r>
            <a:r>
              <a:rPr lang="en-US" dirty="0"/>
              <a:t>with increased </a:t>
            </a:r>
            <a:r>
              <a:rPr lang="en-US" dirty="0">
                <a:solidFill>
                  <a:srgbClr val="FF0000"/>
                </a:solidFill>
              </a:rPr>
              <a:t>adrenal androgens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progesterone</a:t>
            </a:r>
            <a:r>
              <a:rPr lang="en-US" dirty="0" smtClean="0"/>
              <a:t>, leading </a:t>
            </a:r>
            <a:r>
              <a:rPr lang="en-US" dirty="0"/>
              <a:t>to an increase in </a:t>
            </a:r>
            <a:r>
              <a:rPr lang="en-US" dirty="0">
                <a:solidFill>
                  <a:srgbClr val="FF0000"/>
                </a:solidFill>
              </a:rPr>
              <a:t>estrogen</a:t>
            </a:r>
            <a:r>
              <a:rPr lang="en-US" dirty="0"/>
              <a:t> levels by aromatization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Besides these </a:t>
            </a:r>
            <a:r>
              <a:rPr lang="en-US" b="1" dirty="0"/>
              <a:t>somatic</a:t>
            </a:r>
            <a:r>
              <a:rPr lang="en-US" dirty="0"/>
              <a:t> causes of impaired </a:t>
            </a:r>
            <a:r>
              <a:rPr lang="en-US" dirty="0" smtClean="0"/>
              <a:t>fertility in </a:t>
            </a:r>
            <a:r>
              <a:rPr lang="en-US" dirty="0"/>
              <a:t>CAH males, there might be aspects of </a:t>
            </a:r>
            <a:r>
              <a:rPr lang="en-US" dirty="0" smtClean="0">
                <a:solidFill>
                  <a:srgbClr val="FF0000"/>
                </a:solidFill>
              </a:rPr>
              <a:t>psychosocial adaptation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sexual well-being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sexual well-being study of 20 </a:t>
            </a:r>
            <a:r>
              <a:rPr lang="en-US" dirty="0" smtClean="0"/>
              <a:t>CAH males </a:t>
            </a:r>
            <a:r>
              <a:rPr lang="en-US" dirty="0"/>
              <a:t>has revealed impairments in </a:t>
            </a:r>
            <a:r>
              <a:rPr lang="en-US" b="1" dirty="0"/>
              <a:t>sexual drive</a:t>
            </a:r>
            <a:r>
              <a:rPr lang="en-US" dirty="0"/>
              <a:t>, </a:t>
            </a:r>
            <a:r>
              <a:rPr lang="en-US" b="1" dirty="0" smtClean="0"/>
              <a:t>erections</a:t>
            </a:r>
            <a:r>
              <a:rPr lang="en-US" dirty="0" smtClean="0"/>
              <a:t> and </a:t>
            </a:r>
            <a:r>
              <a:rPr lang="en-US" b="1" dirty="0" smtClean="0"/>
              <a:t>ejaculations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1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Genetic counseling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An Endocrine </a:t>
            </a:r>
            <a:r>
              <a:rPr lang="en-US" sz="1400" dirty="0" smtClean="0"/>
              <a:t>Society Clinical </a:t>
            </a:r>
            <a:r>
              <a:rPr lang="en-US" sz="1400" dirty="0"/>
              <a:t>Practice </a:t>
            </a:r>
            <a:r>
              <a:rPr lang="en-US" sz="1400" dirty="0" smtClean="0"/>
              <a:t>Guideline 2010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" y="2743200"/>
            <a:ext cx="7110138" cy="1723231"/>
          </a:xfrm>
        </p:spPr>
      </p:pic>
    </p:spTree>
    <p:extLst>
      <p:ext uri="{BB962C8B-B14F-4D97-AF65-F5344CB8AC3E}">
        <p14:creationId xmlns:p14="http://schemas.microsoft.com/office/powerpoint/2010/main" val="32674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Genetic counseling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An Endocrine </a:t>
            </a:r>
            <a:r>
              <a:rPr lang="en-US" sz="1400" dirty="0" smtClean="0"/>
              <a:t>Society Clinical </a:t>
            </a:r>
            <a:r>
              <a:rPr lang="en-US" sz="1400" dirty="0"/>
              <a:t>Practice </a:t>
            </a:r>
            <a:r>
              <a:rPr lang="en-US" sz="1400" dirty="0" smtClean="0"/>
              <a:t>Guideline 2010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CAH is autosomal recessive.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Based on a </a:t>
            </a:r>
            <a:r>
              <a:rPr lang="en-US" dirty="0">
                <a:solidFill>
                  <a:schemeClr val="accent1"/>
                </a:solidFill>
              </a:rPr>
              <a:t>classical CAH </a:t>
            </a:r>
            <a:r>
              <a:rPr lang="en-US" dirty="0" smtClean="0"/>
              <a:t>incidence of 1:10,000–1:20,000, </a:t>
            </a:r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incidence of carriers </a:t>
            </a:r>
            <a:r>
              <a:rPr lang="en-US" dirty="0"/>
              <a:t>in </a:t>
            </a:r>
            <a:r>
              <a:rPr lang="en-US" dirty="0" smtClean="0"/>
              <a:t>the general </a:t>
            </a:r>
            <a:r>
              <a:rPr lang="en-US" dirty="0"/>
              <a:t>population is 1:50–1:71.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dirty="0"/>
              <a:t>a median value </a:t>
            </a:r>
            <a:r>
              <a:rPr lang="en-US" dirty="0" smtClean="0"/>
              <a:t>of 1:60</a:t>
            </a:r>
            <a:r>
              <a:rPr lang="en-US" dirty="0"/>
              <a:t>, a patient with </a:t>
            </a:r>
            <a:r>
              <a:rPr lang="en-US" u="sng" dirty="0"/>
              <a:t>classic CAH </a:t>
            </a:r>
            <a:r>
              <a:rPr lang="en-US" dirty="0"/>
              <a:t>would have a </a:t>
            </a:r>
            <a:r>
              <a:rPr lang="en-US" dirty="0">
                <a:solidFill>
                  <a:srgbClr val="FF0000"/>
                </a:solidFill>
              </a:rPr>
              <a:t>one in </a:t>
            </a:r>
            <a:r>
              <a:rPr lang="en-US" dirty="0" smtClean="0">
                <a:solidFill>
                  <a:srgbClr val="FF0000"/>
                </a:solidFill>
              </a:rPr>
              <a:t>120 </a:t>
            </a:r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having a child </a:t>
            </a:r>
            <a:r>
              <a:rPr lang="en-US" dirty="0"/>
              <a:t>with </a:t>
            </a:r>
            <a:r>
              <a:rPr lang="en-US" b="1" dirty="0" smtClean="0"/>
              <a:t>classic CAH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For NCCAH, about </a:t>
            </a:r>
            <a:r>
              <a:rPr lang="en-US" u="sng" dirty="0"/>
              <a:t>two thirds </a:t>
            </a:r>
            <a:r>
              <a:rPr lang="en-US" dirty="0"/>
              <a:t>of patients are compound </a:t>
            </a:r>
            <a:r>
              <a:rPr lang="en-US" b="1" dirty="0"/>
              <a:t>heterozygotes</a:t>
            </a:r>
            <a:r>
              <a:rPr lang="en-US" dirty="0" smtClean="0"/>
              <a:t>, carrying </a:t>
            </a:r>
            <a:r>
              <a:rPr lang="en-US" dirty="0"/>
              <a:t>one allele that causes </a:t>
            </a:r>
            <a:r>
              <a:rPr lang="en-US" u="sng" dirty="0"/>
              <a:t>classic CAH </a:t>
            </a:r>
            <a:r>
              <a:rPr lang="en-US" dirty="0"/>
              <a:t>and one </a:t>
            </a:r>
            <a:r>
              <a:rPr lang="en-US" dirty="0" smtClean="0"/>
              <a:t>that causes </a:t>
            </a:r>
            <a:r>
              <a:rPr lang="en-US" u="sng" dirty="0"/>
              <a:t>NCCAH</a:t>
            </a:r>
            <a:r>
              <a:rPr lang="en-US" dirty="0"/>
              <a:t>. </a:t>
            </a:r>
            <a:r>
              <a:rPr lang="en-US" dirty="0">
                <a:solidFill>
                  <a:schemeClr val="accent1"/>
                </a:solidFill>
              </a:rPr>
              <a:t>The milder mutation will determine </a:t>
            </a:r>
            <a:r>
              <a:rPr lang="en-US" dirty="0" smtClean="0">
                <a:solidFill>
                  <a:schemeClr val="accent1"/>
                </a:solidFill>
              </a:rPr>
              <a:t>the phenotype</a:t>
            </a:r>
            <a:r>
              <a:rPr lang="en-US" dirty="0"/>
              <a:t>; hence, the </a:t>
            </a:r>
            <a:r>
              <a:rPr lang="en-US" b="1" dirty="0"/>
              <a:t>NCCAH</a:t>
            </a:r>
            <a:r>
              <a:rPr lang="en-US" dirty="0"/>
              <a:t> parent has a </a:t>
            </a:r>
            <a:r>
              <a:rPr lang="en-US" dirty="0">
                <a:solidFill>
                  <a:srgbClr val="FF0000"/>
                </a:solidFill>
              </a:rPr>
              <a:t>one in 240 </a:t>
            </a:r>
            <a:r>
              <a:rPr lang="en-US" dirty="0" smtClean="0"/>
              <a:t>risk of </a:t>
            </a:r>
            <a:r>
              <a:rPr lang="en-US" dirty="0"/>
              <a:t>having a child with </a:t>
            </a:r>
            <a:r>
              <a:rPr lang="en-US" b="1" dirty="0"/>
              <a:t>classic CAH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5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Treatment of classic CAH 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An Endocrine </a:t>
            </a:r>
            <a:r>
              <a:rPr lang="en-US" sz="1400" dirty="0" smtClean="0"/>
              <a:t>Society Clinical </a:t>
            </a:r>
            <a:r>
              <a:rPr lang="en-US" sz="1400" dirty="0"/>
              <a:t>Practice </a:t>
            </a:r>
            <a:r>
              <a:rPr lang="en-US" sz="1400" dirty="0" smtClean="0"/>
              <a:t>Guideline 2010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0" y="2667000"/>
            <a:ext cx="8576920" cy="1601713"/>
          </a:xfrm>
        </p:spPr>
      </p:pic>
    </p:spTree>
    <p:extLst>
      <p:ext uri="{BB962C8B-B14F-4D97-AF65-F5344CB8AC3E}">
        <p14:creationId xmlns:p14="http://schemas.microsoft.com/office/powerpoint/2010/main" val="35599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Treatment of classic CAH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GC substitution is available since the 50s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Although this </a:t>
            </a:r>
            <a:r>
              <a:rPr lang="en-US" dirty="0"/>
              <a:t>treatment has notably </a:t>
            </a:r>
            <a:r>
              <a:rPr lang="en-US" u="sng" dirty="0"/>
              <a:t>changed the prognosis </a:t>
            </a:r>
            <a:r>
              <a:rPr lang="en-US" u="sng" dirty="0" smtClean="0"/>
              <a:t>of children</a:t>
            </a:r>
            <a:r>
              <a:rPr lang="en-US" dirty="0" smtClean="0"/>
              <a:t> </a:t>
            </a:r>
            <a:r>
              <a:rPr lang="en-US" dirty="0"/>
              <a:t>with CAH, it has remained the </a:t>
            </a:r>
            <a:r>
              <a:rPr lang="en-US" b="1" dirty="0"/>
              <a:t>only </a:t>
            </a:r>
            <a:r>
              <a:rPr lang="en-US" b="1" dirty="0" smtClean="0"/>
              <a:t>medical solution </a:t>
            </a:r>
            <a:r>
              <a:rPr lang="en-US" dirty="0"/>
              <a:t>for the last decades and has failed to meet </a:t>
            </a:r>
            <a:r>
              <a:rPr lang="en-US" dirty="0" smtClean="0"/>
              <a:t>all the </a:t>
            </a:r>
            <a:r>
              <a:rPr lang="en-US" dirty="0"/>
              <a:t>needs for the patient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Indeed, contrarily to </a:t>
            </a:r>
            <a:r>
              <a:rPr lang="en-US" u="sng" dirty="0" smtClean="0"/>
              <a:t>primary adrenal </a:t>
            </a:r>
            <a:r>
              <a:rPr lang="en-US" u="sng" dirty="0"/>
              <a:t>insufficiency</a:t>
            </a:r>
            <a:r>
              <a:rPr lang="en-US" dirty="0"/>
              <a:t>, the aim of GC treatment is </a:t>
            </a:r>
            <a:r>
              <a:rPr lang="en-US" dirty="0" smtClean="0"/>
              <a:t>not only </a:t>
            </a:r>
            <a:r>
              <a:rPr lang="en-US" dirty="0"/>
              <a:t>to </a:t>
            </a:r>
            <a:r>
              <a:rPr lang="en-US" b="1" dirty="0"/>
              <a:t>compensate for the deficient hormone</a:t>
            </a:r>
            <a:r>
              <a:rPr lang="en-US" dirty="0"/>
              <a:t> but </a:t>
            </a:r>
            <a:r>
              <a:rPr lang="en-US" dirty="0" smtClean="0"/>
              <a:t>also to </a:t>
            </a:r>
            <a:r>
              <a:rPr lang="en-US" dirty="0">
                <a:solidFill>
                  <a:srgbClr val="FF0000"/>
                </a:solidFill>
              </a:rPr>
              <a:t>blunt the nocturnal ACTH secretion</a:t>
            </a:r>
            <a:r>
              <a:rPr lang="en-US" dirty="0"/>
              <a:t>, which is </a:t>
            </a:r>
            <a:r>
              <a:rPr lang="en-US" dirty="0" smtClean="0"/>
              <a:t>the major </a:t>
            </a:r>
            <a:r>
              <a:rPr lang="en-US" dirty="0"/>
              <a:t>driver of adrenal androgen production.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63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692991" cy="6126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856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Treatment of classic CAH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 cortisol is </a:t>
            </a:r>
            <a:r>
              <a:rPr lang="en-US" dirty="0"/>
              <a:t>secreted mainly in the morning and, reaches a </a:t>
            </a:r>
            <a:r>
              <a:rPr lang="en-US" b="1" dirty="0" smtClean="0"/>
              <a:t>peak</a:t>
            </a:r>
            <a:r>
              <a:rPr lang="en-US" dirty="0" smtClean="0"/>
              <a:t> between </a:t>
            </a:r>
            <a:r>
              <a:rPr lang="en-US" dirty="0"/>
              <a:t>06:00 and 08:00 h, most oral GC regimens </a:t>
            </a:r>
            <a:r>
              <a:rPr lang="en-US" dirty="0" smtClean="0"/>
              <a:t>are proposed </a:t>
            </a:r>
            <a:r>
              <a:rPr lang="en-US" dirty="0"/>
              <a:t>with at least </a:t>
            </a:r>
            <a:r>
              <a:rPr lang="en-US" dirty="0">
                <a:solidFill>
                  <a:srgbClr val="FF0000"/>
                </a:solidFill>
              </a:rPr>
              <a:t>half or 2/3</a:t>
            </a:r>
            <a:r>
              <a:rPr lang="en-US" dirty="0"/>
              <a:t> of the global dose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morning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until now, whatever regimen was used, </a:t>
            </a:r>
            <a:r>
              <a:rPr lang="en-US" dirty="0" smtClean="0"/>
              <a:t>the dilemma </a:t>
            </a:r>
            <a:r>
              <a:rPr lang="en-US" dirty="0"/>
              <a:t>has persisted between using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physiological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hydrocortisone</a:t>
            </a:r>
            <a:r>
              <a:rPr lang="en-US" dirty="0" smtClean="0"/>
              <a:t> </a:t>
            </a:r>
            <a:r>
              <a:rPr lang="en-US" dirty="0"/>
              <a:t>(HC), well tolerated but with a </a:t>
            </a:r>
            <a:r>
              <a:rPr lang="en-US" u="sng" dirty="0" smtClean="0"/>
              <a:t>poor control </a:t>
            </a:r>
            <a:r>
              <a:rPr lang="en-US" u="sng" dirty="0"/>
              <a:t>of androgen secretion </a:t>
            </a:r>
            <a:r>
              <a:rPr lang="en-US" dirty="0"/>
              <a:t>or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long-acting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prednisone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prednisolone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dexamethasone</a:t>
            </a:r>
            <a:r>
              <a:rPr lang="en-US" dirty="0"/>
              <a:t> (DEX), </a:t>
            </a:r>
            <a:r>
              <a:rPr lang="en-US" dirty="0" smtClean="0"/>
              <a:t>with a </a:t>
            </a:r>
            <a:r>
              <a:rPr lang="en-US" dirty="0"/>
              <a:t>higher risk of side effects.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05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642063" cy="55165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Approach to the Adult with </a:t>
            </a:r>
            <a:r>
              <a:rPr lang="en-US" sz="1400" dirty="0" smtClean="0"/>
              <a:t>CAH due </a:t>
            </a:r>
            <a:r>
              <a:rPr lang="en-US" sz="1400" dirty="0"/>
              <a:t>to 21-Hydroxylase </a:t>
            </a:r>
            <a:r>
              <a:rPr lang="en-US" sz="1400" dirty="0" smtClean="0"/>
              <a:t>Deficiency </a:t>
            </a:r>
            <a:r>
              <a:rPr lang="en-US" sz="1400" dirty="0"/>
              <a:t>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, March 2008, 93(3):653–660</a:t>
            </a:r>
          </a:p>
        </p:txBody>
      </p:sp>
    </p:spTree>
    <p:extLst>
      <p:ext uri="{BB962C8B-B14F-4D97-AF65-F5344CB8AC3E}">
        <p14:creationId xmlns:p14="http://schemas.microsoft.com/office/powerpoint/2010/main" val="22725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725225" cy="5668963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Approach to the Adult with </a:t>
            </a:r>
            <a:r>
              <a:rPr lang="en-US" sz="1400" dirty="0" smtClean="0"/>
              <a:t>CAH due </a:t>
            </a:r>
            <a:r>
              <a:rPr lang="en-US" sz="1400" dirty="0"/>
              <a:t>to 21-Hydroxylase </a:t>
            </a:r>
            <a:r>
              <a:rPr lang="en-US" sz="1400" dirty="0" smtClean="0"/>
              <a:t>Deficiency </a:t>
            </a:r>
            <a:r>
              <a:rPr lang="en-US" sz="1400" dirty="0"/>
              <a:t>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, March 2008, 93(3):653–660</a:t>
            </a:r>
          </a:p>
        </p:txBody>
      </p:sp>
    </p:spTree>
    <p:extLst>
      <p:ext uri="{BB962C8B-B14F-4D97-AF65-F5344CB8AC3E}">
        <p14:creationId xmlns:p14="http://schemas.microsoft.com/office/powerpoint/2010/main" val="6870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Plenadren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dirty="0"/>
              <a:t>dual-release HC</a:t>
            </a:r>
            <a:r>
              <a:rPr lang="en-US" dirty="0"/>
              <a:t>, which </a:t>
            </a:r>
            <a:r>
              <a:rPr lang="en-US" dirty="0" smtClean="0"/>
              <a:t>was developed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once-daily morning administration </a:t>
            </a:r>
            <a:r>
              <a:rPr lang="en-US" dirty="0" smtClean="0"/>
              <a:t>in patients </a:t>
            </a:r>
            <a:r>
              <a:rPr lang="en-US" dirty="0"/>
              <a:t>with primary adrenal </a:t>
            </a:r>
            <a:r>
              <a:rPr lang="en-US" dirty="0" smtClean="0"/>
              <a:t>insufficiency.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</a:t>
            </a:r>
            <a:r>
              <a:rPr lang="en-US" b="1" dirty="0"/>
              <a:t>modified-release HC </a:t>
            </a:r>
            <a:r>
              <a:rPr lang="en-US" dirty="0" smtClean="0"/>
              <a:t>with an </a:t>
            </a:r>
            <a:r>
              <a:rPr lang="en-US" dirty="0"/>
              <a:t>outer coating layer that provides an </a:t>
            </a:r>
            <a:r>
              <a:rPr lang="en-US" dirty="0">
                <a:solidFill>
                  <a:srgbClr val="FF0000"/>
                </a:solidFill>
              </a:rPr>
              <a:t>immediate </a:t>
            </a:r>
            <a:r>
              <a:rPr lang="en-US" dirty="0" smtClean="0">
                <a:solidFill>
                  <a:srgbClr val="FF0000"/>
                </a:solidFill>
              </a:rPr>
              <a:t>release </a:t>
            </a:r>
            <a:r>
              <a:rPr lang="en-US" dirty="0" smtClean="0"/>
              <a:t>of </a:t>
            </a:r>
            <a:r>
              <a:rPr lang="en-US" dirty="0"/>
              <a:t>the drug and an </a:t>
            </a:r>
            <a:r>
              <a:rPr lang="en-US" dirty="0">
                <a:solidFill>
                  <a:srgbClr val="FF0000"/>
                </a:solidFill>
              </a:rPr>
              <a:t>extended-release core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provides </a:t>
            </a:r>
            <a:r>
              <a:rPr lang="en-US" dirty="0" smtClean="0"/>
              <a:t>a more </a:t>
            </a:r>
            <a:r>
              <a:rPr lang="en-US" dirty="0"/>
              <a:t>extended serum profile of cortisol compared </a:t>
            </a:r>
            <a:r>
              <a:rPr lang="en-US" dirty="0" smtClean="0"/>
              <a:t>with immediate-release </a:t>
            </a:r>
            <a:r>
              <a:rPr lang="en-US" dirty="0"/>
              <a:t>HC.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adults, a </a:t>
            </a:r>
            <a:r>
              <a:rPr lang="en-US" dirty="0">
                <a:solidFill>
                  <a:srgbClr val="FF0000"/>
                </a:solidFill>
              </a:rPr>
              <a:t>single morning </a:t>
            </a:r>
            <a:r>
              <a:rPr lang="en-US" dirty="0" smtClean="0">
                <a:solidFill>
                  <a:srgbClr val="FF0000"/>
                </a:solidFill>
              </a:rPr>
              <a:t>dose </a:t>
            </a:r>
            <a:r>
              <a:rPr lang="en-US" dirty="0" smtClean="0"/>
              <a:t>of </a:t>
            </a:r>
            <a:r>
              <a:rPr lang="en-US" dirty="0" err="1"/>
              <a:t>Plenadren</a:t>
            </a:r>
            <a:r>
              <a:rPr lang="en-US" dirty="0"/>
              <a:t> gives similar cortisol exposure to a </a:t>
            </a:r>
            <a:r>
              <a:rPr lang="en-US" dirty="0" smtClean="0">
                <a:solidFill>
                  <a:srgbClr val="FF0000"/>
                </a:solidFill>
              </a:rPr>
              <a:t>thrice daily </a:t>
            </a:r>
            <a:r>
              <a:rPr lang="en-US" dirty="0" smtClean="0"/>
              <a:t>regimen </a:t>
            </a:r>
            <a:r>
              <a:rPr lang="en-US" dirty="0"/>
              <a:t>of immediate-release HC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Preliminary studies </a:t>
            </a:r>
            <a:r>
              <a:rPr lang="en-US" dirty="0"/>
              <a:t>in patients with </a:t>
            </a:r>
            <a:r>
              <a:rPr lang="en-US" u="sng" dirty="0"/>
              <a:t>primary adrenal insufficiency </a:t>
            </a:r>
            <a:r>
              <a:rPr lang="en-US" dirty="0" smtClean="0"/>
              <a:t>and </a:t>
            </a:r>
            <a:r>
              <a:rPr lang="en-US" u="sng" dirty="0" smtClean="0"/>
              <a:t>CAH</a:t>
            </a:r>
            <a:r>
              <a:rPr lang="en-US" dirty="0" smtClean="0"/>
              <a:t> </a:t>
            </a:r>
            <a:r>
              <a:rPr lang="en-US" dirty="0"/>
              <a:t>have demonstrated that this new formula </a:t>
            </a:r>
            <a:r>
              <a:rPr lang="en-US" u="sng" dirty="0" smtClean="0"/>
              <a:t>compared with </a:t>
            </a:r>
            <a:r>
              <a:rPr lang="en-US" u="sng" dirty="0"/>
              <a:t>HC regimen</a:t>
            </a:r>
            <a:r>
              <a:rPr lang="en-US" dirty="0"/>
              <a:t>, improves </a:t>
            </a:r>
            <a:r>
              <a:rPr lang="en-US" b="1" dirty="0"/>
              <a:t>body weight</a:t>
            </a:r>
            <a:r>
              <a:rPr lang="en-US" dirty="0"/>
              <a:t>, </a:t>
            </a:r>
            <a:r>
              <a:rPr lang="en-US" b="1" dirty="0" smtClean="0"/>
              <a:t>systolic and </a:t>
            </a:r>
            <a:r>
              <a:rPr lang="en-US" b="1" dirty="0"/>
              <a:t>diastolic blood pressure</a:t>
            </a:r>
            <a:r>
              <a:rPr lang="en-US" dirty="0"/>
              <a:t> and </a:t>
            </a:r>
            <a:r>
              <a:rPr lang="en-US" b="1" dirty="0"/>
              <a:t>glucose </a:t>
            </a:r>
            <a:r>
              <a:rPr lang="en-US" b="1" dirty="0" smtClean="0"/>
              <a:t>metabolism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974931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molecule also provides a </a:t>
            </a:r>
            <a:r>
              <a:rPr lang="en-US" b="1" dirty="0"/>
              <a:t>more </a:t>
            </a:r>
            <a:r>
              <a:rPr lang="en-US" b="1" dirty="0" smtClean="0"/>
              <a:t>circadian based serum </a:t>
            </a:r>
            <a:r>
              <a:rPr lang="en-US" b="1" dirty="0"/>
              <a:t>cortisol profile </a:t>
            </a:r>
            <a:r>
              <a:rPr lang="en-US" dirty="0"/>
              <a:t>in patients with </a:t>
            </a:r>
            <a:r>
              <a:rPr lang="en-US" u="sng" dirty="0" smtClean="0"/>
              <a:t>primary adrenal </a:t>
            </a:r>
            <a:r>
              <a:rPr lang="en-US" u="sng" dirty="0"/>
              <a:t>insufficiency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Unfortunately</a:t>
            </a:r>
            <a:r>
              <a:rPr lang="en-US" dirty="0"/>
              <a:t>, there are no </a:t>
            </a:r>
            <a:r>
              <a:rPr lang="en-US" dirty="0" smtClean="0"/>
              <a:t>data currently </a:t>
            </a:r>
            <a:r>
              <a:rPr lang="en-US" dirty="0"/>
              <a:t>available regarding </a:t>
            </a:r>
            <a:r>
              <a:rPr lang="en-US" b="1" dirty="0"/>
              <a:t>hormonal control </a:t>
            </a:r>
            <a:r>
              <a:rPr lang="en-US" dirty="0"/>
              <a:t>in </a:t>
            </a:r>
            <a:r>
              <a:rPr lang="en-US" dirty="0" smtClean="0"/>
              <a:t>patients with </a:t>
            </a:r>
            <a:r>
              <a:rPr lang="en-US" b="1" dirty="0"/>
              <a:t>CAH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in the latter case, this molecule </a:t>
            </a:r>
            <a:r>
              <a:rPr lang="en-US" dirty="0" smtClean="0"/>
              <a:t>is </a:t>
            </a:r>
            <a:r>
              <a:rPr lang="en-US" b="1" dirty="0" smtClean="0"/>
              <a:t>unlikely </a:t>
            </a:r>
            <a:r>
              <a:rPr lang="en-US" b="1" dirty="0"/>
              <a:t>to control excess androgens</a:t>
            </a:r>
            <a:r>
              <a:rPr lang="en-US" dirty="0"/>
              <a:t> as the </a:t>
            </a:r>
            <a:r>
              <a:rPr lang="en-US" u="sng" dirty="0"/>
              <a:t>overnight </a:t>
            </a:r>
            <a:r>
              <a:rPr lang="en-US" u="sng" dirty="0" smtClean="0"/>
              <a:t>rise in </a:t>
            </a:r>
            <a:r>
              <a:rPr lang="en-US" u="sng" dirty="0"/>
              <a:t>cortisol is not replicated</a:t>
            </a:r>
            <a:r>
              <a:rPr lang="en-US" dirty="0"/>
              <a:t>, and evening administration </a:t>
            </a:r>
            <a:r>
              <a:rPr lang="en-US" dirty="0" smtClean="0"/>
              <a:t>of </a:t>
            </a:r>
            <a:r>
              <a:rPr lang="en-US" dirty="0" err="1" smtClean="0"/>
              <a:t>Plenadren</a:t>
            </a:r>
            <a:r>
              <a:rPr lang="en-US" dirty="0" smtClean="0"/>
              <a:t> </a:t>
            </a:r>
            <a:r>
              <a:rPr lang="en-US" dirty="0"/>
              <a:t>would </a:t>
            </a:r>
            <a:r>
              <a:rPr lang="en-US" u="sng" dirty="0"/>
              <a:t>expose patients to high levels of </a:t>
            </a:r>
            <a:r>
              <a:rPr lang="en-US" u="sng" dirty="0" smtClean="0"/>
              <a:t>cortisol during </a:t>
            </a:r>
            <a:r>
              <a:rPr lang="en-US" u="sng" dirty="0"/>
              <a:t>the night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32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second molecule, </a:t>
            </a:r>
            <a:r>
              <a:rPr lang="en-US" b="1" dirty="0" err="1" smtClean="0">
                <a:solidFill>
                  <a:srgbClr val="FF0000"/>
                </a:solidFill>
              </a:rPr>
              <a:t>Chronocort</a:t>
            </a:r>
            <a:r>
              <a:rPr lang="en-US" dirty="0" smtClean="0"/>
              <a:t>, </a:t>
            </a:r>
            <a:r>
              <a:rPr lang="en-US" dirty="0"/>
              <a:t>is </a:t>
            </a:r>
            <a:r>
              <a:rPr lang="en-US" dirty="0" smtClean="0"/>
              <a:t>under current </a:t>
            </a:r>
            <a:r>
              <a:rPr lang="en-US" dirty="0"/>
              <a:t>development by Diurnal (Cardiff, UK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This molecule </a:t>
            </a:r>
            <a:r>
              <a:rPr lang="en-US" dirty="0"/>
              <a:t>is a modified-release HC, but it differs </a:t>
            </a:r>
            <a:r>
              <a:rPr lang="en-US" dirty="0" smtClean="0"/>
              <a:t>from </a:t>
            </a:r>
            <a:r>
              <a:rPr lang="en-US" dirty="0" err="1" smtClean="0"/>
              <a:t>Plenadren</a:t>
            </a:r>
            <a:r>
              <a:rPr lang="en-US" dirty="0" smtClean="0"/>
              <a:t> </a:t>
            </a:r>
            <a:r>
              <a:rPr lang="en-US" dirty="0"/>
              <a:t>by having a </a:t>
            </a:r>
            <a:r>
              <a:rPr lang="en-US" b="1" dirty="0"/>
              <a:t>delayed and sustained </a:t>
            </a:r>
            <a:r>
              <a:rPr lang="en-US" b="1" dirty="0" smtClean="0"/>
              <a:t>absorption </a:t>
            </a:r>
            <a:r>
              <a:rPr lang="en-US" dirty="0" smtClean="0"/>
              <a:t>profile </a:t>
            </a:r>
            <a:r>
              <a:rPr lang="en-US" dirty="0"/>
              <a:t>rather than an </a:t>
            </a:r>
            <a:r>
              <a:rPr lang="en-US" u="sng" dirty="0"/>
              <a:t>immediate- and </a:t>
            </a:r>
            <a:r>
              <a:rPr lang="en-US" u="sng" dirty="0" smtClean="0"/>
              <a:t>sustained-release </a:t>
            </a:r>
            <a:r>
              <a:rPr lang="en-US" dirty="0" smtClean="0"/>
              <a:t>profile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Chronocort</a:t>
            </a:r>
            <a:r>
              <a:rPr lang="en-US" dirty="0" smtClean="0"/>
              <a:t> </a:t>
            </a:r>
            <a:r>
              <a:rPr lang="en-US" dirty="0"/>
              <a:t>aims at replacing </a:t>
            </a:r>
            <a:r>
              <a:rPr lang="en-US" dirty="0" smtClean="0"/>
              <a:t>physiological cortisol </a:t>
            </a:r>
            <a:r>
              <a:rPr lang="en-US" dirty="0"/>
              <a:t>concentrations by dosing at </a:t>
            </a:r>
            <a:r>
              <a:rPr lang="en-US" u="sng" dirty="0"/>
              <a:t>morning </a:t>
            </a:r>
            <a:r>
              <a:rPr lang="en-US" u="sng" dirty="0" smtClean="0"/>
              <a:t>and night </a:t>
            </a:r>
            <a:r>
              <a:rPr lang="en-US" dirty="0"/>
              <a:t>such that the </a:t>
            </a:r>
            <a:r>
              <a:rPr lang="en-US" b="1" dirty="0"/>
              <a:t>night dose </a:t>
            </a:r>
            <a:r>
              <a:rPr lang="en-US" dirty="0"/>
              <a:t>provides release </a:t>
            </a:r>
            <a:r>
              <a:rPr lang="en-US" dirty="0" smtClean="0"/>
              <a:t>of HC </a:t>
            </a:r>
            <a:r>
              <a:rPr lang="en-US" dirty="0"/>
              <a:t>in the early hours of the morning providing </a:t>
            </a:r>
            <a:r>
              <a:rPr lang="en-US" dirty="0" smtClean="0"/>
              <a:t>a pre-waking </a:t>
            </a:r>
            <a:r>
              <a:rPr lang="en-US" dirty="0"/>
              <a:t>rise in cortisol levels.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59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Parenteral GC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continuous subcutaneous HC </a:t>
            </a:r>
            <a:r>
              <a:rPr lang="en-US" b="1" dirty="0" smtClean="0">
                <a:solidFill>
                  <a:srgbClr val="FF0000"/>
                </a:solidFill>
              </a:rPr>
              <a:t>infusion</a:t>
            </a:r>
          </a:p>
          <a:p>
            <a:pPr lvl="2"/>
            <a:r>
              <a:rPr lang="en-US" b="1" dirty="0" smtClean="0"/>
              <a:t>ACTH</a:t>
            </a:r>
            <a:r>
              <a:rPr lang="en-US" dirty="0" smtClean="0"/>
              <a:t> levels </a:t>
            </a:r>
            <a:r>
              <a:rPr lang="en-US" dirty="0"/>
              <a:t>and </a:t>
            </a:r>
            <a:r>
              <a:rPr lang="en-US" b="1" dirty="0"/>
              <a:t>cortisol </a:t>
            </a:r>
            <a:r>
              <a:rPr lang="en-US" dirty="0"/>
              <a:t>profiles were respectively </a:t>
            </a:r>
            <a:r>
              <a:rPr lang="en-US" u="sng" dirty="0" smtClean="0"/>
              <a:t>lower and </a:t>
            </a:r>
            <a:r>
              <a:rPr lang="en-US" u="sng" dirty="0"/>
              <a:t>more physiological</a:t>
            </a:r>
            <a:r>
              <a:rPr lang="en-US" dirty="0"/>
              <a:t> than those observed </a:t>
            </a:r>
            <a:r>
              <a:rPr lang="en-US" dirty="0" smtClean="0"/>
              <a:t>under </a:t>
            </a:r>
            <a:r>
              <a:rPr lang="en-US" b="1" dirty="0" smtClean="0"/>
              <a:t>conventional </a:t>
            </a:r>
            <a:r>
              <a:rPr lang="en-US" b="1" dirty="0"/>
              <a:t>GC therapy</a:t>
            </a:r>
            <a:r>
              <a:rPr lang="en-US" dirty="0"/>
              <a:t>. However, the impact of </a:t>
            </a:r>
            <a:r>
              <a:rPr lang="en-US" dirty="0" smtClean="0"/>
              <a:t>this treatment </a:t>
            </a:r>
            <a:r>
              <a:rPr lang="en-US" dirty="0"/>
              <a:t>on </a:t>
            </a:r>
            <a:r>
              <a:rPr lang="en-US" b="1" dirty="0"/>
              <a:t>quality of life </a:t>
            </a:r>
            <a:r>
              <a:rPr lang="en-US" dirty="0"/>
              <a:t>remains a matter of </a:t>
            </a:r>
            <a:r>
              <a:rPr lang="en-US" dirty="0" smtClean="0"/>
              <a:t>debate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subcutaneous </a:t>
            </a:r>
            <a:r>
              <a:rPr lang="en-US" b="1" dirty="0">
                <a:solidFill>
                  <a:srgbClr val="FF0000"/>
                </a:solidFill>
              </a:rPr>
              <a:t>hydrocortisone </a:t>
            </a:r>
            <a:r>
              <a:rPr lang="en-US" b="1" dirty="0" smtClean="0">
                <a:solidFill>
                  <a:srgbClr val="FF0000"/>
                </a:solidFill>
              </a:rPr>
              <a:t>pump</a:t>
            </a:r>
            <a:endParaRPr lang="en-US" dirty="0" smtClean="0"/>
          </a:p>
          <a:p>
            <a:pPr lvl="2"/>
            <a:r>
              <a:rPr lang="en-US" dirty="0" smtClean="0"/>
              <a:t>subcutaneous </a:t>
            </a:r>
            <a:r>
              <a:rPr lang="en-US" dirty="0"/>
              <a:t>hydrocortisone </a:t>
            </a:r>
            <a:r>
              <a:rPr lang="en-US" dirty="0" smtClean="0"/>
              <a:t>pump </a:t>
            </a:r>
            <a:r>
              <a:rPr lang="en-US" u="sng" dirty="0" smtClean="0"/>
              <a:t>approximated </a:t>
            </a:r>
            <a:r>
              <a:rPr lang="en-US" u="sng" dirty="0"/>
              <a:t>physiologic cortisol secretion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u="sng" dirty="0"/>
              <a:t>cost</a:t>
            </a:r>
            <a:r>
              <a:rPr lang="en-US" dirty="0"/>
              <a:t> of </a:t>
            </a:r>
            <a:r>
              <a:rPr lang="en-US" dirty="0" smtClean="0"/>
              <a:t>these pumps</a:t>
            </a:r>
            <a:r>
              <a:rPr lang="en-US" dirty="0"/>
              <a:t>, the </a:t>
            </a:r>
            <a:r>
              <a:rPr lang="en-US" u="sng" dirty="0"/>
              <a:t>potential dysfunction </a:t>
            </a:r>
            <a:r>
              <a:rPr lang="en-US" dirty="0"/>
              <a:t>and </a:t>
            </a:r>
            <a:r>
              <a:rPr lang="en-US" u="sng" dirty="0"/>
              <a:t>local irritation</a:t>
            </a:r>
            <a:r>
              <a:rPr lang="en-US" dirty="0" smtClean="0"/>
              <a:t>, may </a:t>
            </a:r>
            <a:r>
              <a:rPr lang="en-US" dirty="0"/>
              <a:t>also be considered as limiting factors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42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Non-glucocorticoid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radical treatment is the </a:t>
            </a:r>
            <a:r>
              <a:rPr lang="en-US" b="1" dirty="0">
                <a:solidFill>
                  <a:srgbClr val="FF0000"/>
                </a:solidFill>
              </a:rPr>
              <a:t>surgical removal</a:t>
            </a:r>
            <a:r>
              <a:rPr lang="en-US" dirty="0"/>
              <a:t> of </a:t>
            </a:r>
            <a:r>
              <a:rPr lang="en-US" dirty="0" smtClean="0"/>
              <a:t>both adrenal </a:t>
            </a:r>
            <a:r>
              <a:rPr lang="en-US" dirty="0"/>
              <a:t>glands.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approach must be carefully </a:t>
            </a:r>
            <a:r>
              <a:rPr lang="en-US" dirty="0" smtClean="0"/>
              <a:t>discussed as </a:t>
            </a:r>
            <a:r>
              <a:rPr lang="en-US" dirty="0"/>
              <a:t>it can </a:t>
            </a:r>
            <a:r>
              <a:rPr lang="en-US" u="sng" dirty="0"/>
              <a:t>induce the development </a:t>
            </a:r>
            <a:r>
              <a:rPr lang="en-US" dirty="0"/>
              <a:t>of </a:t>
            </a:r>
            <a:r>
              <a:rPr lang="en-US" b="1" dirty="0"/>
              <a:t>TARTs</a:t>
            </a:r>
            <a:r>
              <a:rPr lang="en-US" dirty="0"/>
              <a:t> in men and </a:t>
            </a:r>
            <a:r>
              <a:rPr lang="en-US" dirty="0" smtClean="0"/>
              <a:t>less frequently </a:t>
            </a:r>
            <a:r>
              <a:rPr lang="en-US" b="1" dirty="0"/>
              <a:t>retroperitoneal adrenal rest tumors</a:t>
            </a:r>
            <a:r>
              <a:rPr lang="en-US" dirty="0"/>
              <a:t> in </a:t>
            </a:r>
            <a:r>
              <a:rPr lang="en-US" dirty="0" smtClean="0"/>
              <a:t>women.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446770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Non-glucocorticoid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Chemical </a:t>
            </a:r>
            <a:r>
              <a:rPr lang="en-US" b="1" dirty="0" err="1"/>
              <a:t>adrenalectomy</a:t>
            </a:r>
            <a:r>
              <a:rPr lang="en-US" b="1" dirty="0"/>
              <a:t> </a:t>
            </a:r>
            <a:r>
              <a:rPr lang="en-US" dirty="0"/>
              <a:t>may be obtained </a:t>
            </a:r>
            <a:r>
              <a:rPr lang="en-US" dirty="0" smtClean="0"/>
              <a:t>using </a:t>
            </a:r>
            <a:r>
              <a:rPr lang="en-US" b="1" dirty="0" err="1" smtClean="0">
                <a:solidFill>
                  <a:srgbClr val="FF0000"/>
                </a:solidFill>
              </a:rPr>
              <a:t>mitotane</a:t>
            </a:r>
            <a:r>
              <a:rPr lang="en-US" dirty="0"/>
              <a:t>, an adrenolytic agent for which the </a:t>
            </a:r>
            <a:r>
              <a:rPr lang="en-US" dirty="0" smtClean="0"/>
              <a:t>mechanisms of </a:t>
            </a:r>
            <a:r>
              <a:rPr lang="en-US" dirty="0"/>
              <a:t>action remain poorly understood. </a:t>
            </a:r>
            <a:endParaRPr lang="en-US" dirty="0" smtClean="0"/>
          </a:p>
          <a:p>
            <a:pPr lvl="1"/>
            <a:r>
              <a:rPr lang="en-US" dirty="0" smtClean="0"/>
              <a:t>Recent evidence focuses </a:t>
            </a:r>
            <a:r>
              <a:rPr lang="en-US" dirty="0"/>
              <a:t>on </a:t>
            </a:r>
            <a:r>
              <a:rPr lang="en-US" b="1" dirty="0"/>
              <a:t>apoptotic effects </a:t>
            </a:r>
            <a:r>
              <a:rPr lang="en-US" dirty="0"/>
              <a:t>at adrenocortical </a:t>
            </a:r>
            <a:r>
              <a:rPr lang="en-US" dirty="0" smtClean="0"/>
              <a:t>level reducing </a:t>
            </a:r>
            <a:r>
              <a:rPr lang="en-US" dirty="0"/>
              <a:t>the activity of the respiratory chain </a:t>
            </a:r>
            <a:r>
              <a:rPr lang="en-US" dirty="0" smtClean="0"/>
              <a:t>complex and </a:t>
            </a:r>
            <a:r>
              <a:rPr lang="en-US" dirty="0"/>
              <a:t>inducing mitochondrial fragmentation, leading </a:t>
            </a:r>
            <a:r>
              <a:rPr lang="en-US" dirty="0" smtClean="0"/>
              <a:t>to programmed </a:t>
            </a:r>
            <a:r>
              <a:rPr lang="en-US" dirty="0"/>
              <a:t>cell </a:t>
            </a:r>
            <a:r>
              <a:rPr lang="en-US" dirty="0" smtClean="0"/>
              <a:t>death.</a:t>
            </a:r>
          </a:p>
          <a:p>
            <a:pPr lvl="1"/>
            <a:r>
              <a:rPr lang="en-US" dirty="0" err="1" smtClean="0"/>
              <a:t>Mitotane</a:t>
            </a:r>
            <a:r>
              <a:rPr lang="en-US" dirty="0" smtClean="0"/>
              <a:t> </a:t>
            </a:r>
            <a:r>
              <a:rPr lang="en-US" dirty="0"/>
              <a:t>also </a:t>
            </a:r>
            <a:r>
              <a:rPr lang="en-US" b="1" dirty="0" smtClean="0"/>
              <a:t>modulates the </a:t>
            </a:r>
            <a:r>
              <a:rPr lang="en-US" b="1" dirty="0"/>
              <a:t>expression of several genes </a:t>
            </a:r>
            <a:r>
              <a:rPr lang="en-US" dirty="0"/>
              <a:t>involved in </a:t>
            </a:r>
            <a:r>
              <a:rPr lang="en-US" dirty="0" smtClean="0"/>
              <a:t>steroid hormone biosynthesis.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the </a:t>
            </a:r>
            <a:r>
              <a:rPr lang="en-US" b="1" dirty="0"/>
              <a:t>lack of </a:t>
            </a:r>
            <a:r>
              <a:rPr lang="en-US" b="1" dirty="0" smtClean="0"/>
              <a:t>LH increase </a:t>
            </a:r>
            <a:r>
              <a:rPr lang="en-US" dirty="0"/>
              <a:t>after the decrease in free testosterone suggests </a:t>
            </a:r>
            <a:r>
              <a:rPr lang="en-US" dirty="0" smtClean="0"/>
              <a:t>that </a:t>
            </a:r>
            <a:r>
              <a:rPr lang="en-US" dirty="0" err="1" smtClean="0"/>
              <a:t>mitotane</a:t>
            </a:r>
            <a:r>
              <a:rPr lang="en-US" dirty="0" smtClean="0"/>
              <a:t> </a:t>
            </a:r>
            <a:r>
              <a:rPr lang="en-US" dirty="0"/>
              <a:t>may have a </a:t>
            </a:r>
            <a:r>
              <a:rPr lang="en-US" b="1" dirty="0"/>
              <a:t>toxic effect on the </a:t>
            </a:r>
            <a:r>
              <a:rPr lang="en-US" b="1" dirty="0">
                <a:solidFill>
                  <a:srgbClr val="FF0000"/>
                </a:solidFill>
              </a:rPr>
              <a:t>testes</a:t>
            </a:r>
            <a:r>
              <a:rPr lang="en-US" b="1" dirty="0"/>
              <a:t> </a:t>
            </a:r>
            <a:r>
              <a:rPr lang="en-US" dirty="0"/>
              <a:t>and also </a:t>
            </a:r>
            <a:r>
              <a:rPr lang="en-US" dirty="0" smtClean="0"/>
              <a:t>on the </a:t>
            </a:r>
            <a:r>
              <a:rPr lang="en-US" b="1" dirty="0">
                <a:solidFill>
                  <a:srgbClr val="FF0000"/>
                </a:solidFill>
              </a:rPr>
              <a:t>pituitary</a:t>
            </a:r>
            <a:r>
              <a:rPr lang="en-US" dirty="0"/>
              <a:t> by reducing the viability of </a:t>
            </a:r>
            <a:r>
              <a:rPr lang="en-US" dirty="0" err="1"/>
              <a:t>gonadotroph</a:t>
            </a:r>
            <a:r>
              <a:rPr lang="en-US" dirty="0"/>
              <a:t> </a:t>
            </a:r>
            <a:r>
              <a:rPr lang="en-US" dirty="0" smtClean="0"/>
              <a:t>cell lines </a:t>
            </a:r>
            <a:r>
              <a:rPr lang="en-US" dirty="0"/>
              <a:t>through </a:t>
            </a:r>
            <a:r>
              <a:rPr lang="en-US" dirty="0" smtClean="0"/>
              <a:t>activated apoptosis.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44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Non-glucocorticoid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novel approaches are under current investigation:</a:t>
            </a:r>
          </a:p>
          <a:p>
            <a:pPr lvl="1"/>
            <a:r>
              <a:rPr lang="en-US" dirty="0"/>
              <a:t>the development of </a:t>
            </a:r>
            <a:r>
              <a:rPr lang="en-US" b="1" dirty="0"/>
              <a:t>androgen biosynthesis </a:t>
            </a:r>
            <a:r>
              <a:rPr lang="en-US" b="1" dirty="0" smtClean="0"/>
              <a:t>inhibitors</a:t>
            </a:r>
            <a:endParaRPr lang="en-US" b="1" dirty="0"/>
          </a:p>
          <a:p>
            <a:pPr lvl="1"/>
            <a:r>
              <a:rPr lang="en-US" dirty="0"/>
              <a:t>the development of </a:t>
            </a:r>
            <a:r>
              <a:rPr lang="en-US" b="1" dirty="0"/>
              <a:t>ACTH</a:t>
            </a:r>
            <a:r>
              <a:rPr lang="en-US" dirty="0"/>
              <a:t> and </a:t>
            </a:r>
            <a:r>
              <a:rPr lang="en-US" b="1" dirty="0"/>
              <a:t>CRH receptor </a:t>
            </a:r>
            <a:r>
              <a:rPr lang="en-US" b="1" dirty="0" smtClean="0"/>
              <a:t>antagonists</a:t>
            </a:r>
          </a:p>
          <a:p>
            <a:pPr lvl="1"/>
            <a:endParaRPr lang="en-US" b="1" dirty="0" smtClean="0"/>
          </a:p>
          <a:p>
            <a:r>
              <a:rPr lang="en-US" b="1" dirty="0" err="1">
                <a:solidFill>
                  <a:srgbClr val="FF0000"/>
                </a:solidFill>
              </a:rPr>
              <a:t>Abiraterone</a:t>
            </a:r>
            <a:r>
              <a:rPr lang="en-US" b="1" dirty="0"/>
              <a:t> </a:t>
            </a:r>
            <a:r>
              <a:rPr lang="en-US" dirty="0"/>
              <a:t>is an inhibitor of </a:t>
            </a:r>
            <a:r>
              <a:rPr lang="en-US" b="1" dirty="0"/>
              <a:t>CYP17A1</a:t>
            </a:r>
            <a:r>
              <a:rPr lang="en-US" dirty="0"/>
              <a:t>, </a:t>
            </a:r>
            <a:r>
              <a:rPr lang="en-US" dirty="0" smtClean="0"/>
              <a:t>an enzyme </a:t>
            </a:r>
            <a:r>
              <a:rPr lang="en-US" dirty="0"/>
              <a:t>necessary for androgen </a:t>
            </a:r>
            <a:r>
              <a:rPr lang="en-US" dirty="0" smtClean="0"/>
              <a:t>synthesis. </a:t>
            </a:r>
          </a:p>
          <a:p>
            <a:r>
              <a:rPr lang="en-US" dirty="0" smtClean="0"/>
              <a:t>In men </a:t>
            </a:r>
            <a:r>
              <a:rPr lang="en-US" dirty="0"/>
              <a:t>treated for </a:t>
            </a:r>
            <a:r>
              <a:rPr lang="en-US" b="1" dirty="0"/>
              <a:t>prostate cancer</a:t>
            </a:r>
            <a:r>
              <a:rPr lang="en-US" dirty="0"/>
              <a:t>, </a:t>
            </a:r>
            <a:r>
              <a:rPr lang="en-US" dirty="0" err="1"/>
              <a:t>abiraterone</a:t>
            </a:r>
            <a:r>
              <a:rPr lang="en-US" dirty="0"/>
              <a:t> acetate </a:t>
            </a:r>
            <a:r>
              <a:rPr lang="en-US" dirty="0" smtClean="0"/>
              <a:t>has proven </a:t>
            </a:r>
            <a:r>
              <a:rPr lang="en-US" dirty="0"/>
              <a:t>its efficiency in decreasing testosterone </a:t>
            </a:r>
            <a:r>
              <a:rPr lang="en-US" dirty="0" smtClean="0"/>
              <a:t>levels.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77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7" y="381000"/>
            <a:ext cx="7077176" cy="6126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26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Non-glucocorticoid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recent phase I study in CAH women permitted </a:t>
            </a:r>
            <a:r>
              <a:rPr lang="en-US" dirty="0" smtClean="0"/>
              <a:t>to observe</a:t>
            </a:r>
            <a:r>
              <a:rPr lang="en-US" dirty="0"/>
              <a:t>, </a:t>
            </a:r>
            <a:r>
              <a:rPr lang="en-US" u="sng" dirty="0"/>
              <a:t>after 6 days </a:t>
            </a:r>
            <a:r>
              <a:rPr lang="en-US" dirty="0"/>
              <a:t>of treatment, a decrease by </a:t>
            </a:r>
            <a:r>
              <a:rPr lang="en-US" dirty="0">
                <a:solidFill>
                  <a:srgbClr val="FF0000"/>
                </a:solidFill>
              </a:rPr>
              <a:t>2/3</a:t>
            </a:r>
            <a:r>
              <a:rPr lang="en-US" dirty="0"/>
              <a:t> of </a:t>
            </a:r>
            <a:r>
              <a:rPr lang="en-US" dirty="0" smtClean="0"/>
              <a:t>the </a:t>
            </a:r>
            <a:r>
              <a:rPr lang="en-US" b="1" dirty="0" smtClean="0"/>
              <a:t>androstenedione </a:t>
            </a:r>
            <a:r>
              <a:rPr lang="en-US" b="1" dirty="0"/>
              <a:t>level </a:t>
            </a:r>
            <a:r>
              <a:rPr lang="en-US" dirty="0"/>
              <a:t>when the administered dose </a:t>
            </a:r>
            <a:r>
              <a:rPr lang="en-US" dirty="0" smtClean="0"/>
              <a:t>was 100 </a:t>
            </a:r>
            <a:r>
              <a:rPr lang="en-US" dirty="0"/>
              <a:t>mg/day. When the dose was increased up to 250 </a:t>
            </a:r>
            <a:r>
              <a:rPr lang="en-US" dirty="0" smtClean="0"/>
              <a:t>mg/day </a:t>
            </a:r>
            <a:r>
              <a:rPr lang="en-US" dirty="0"/>
              <a:t>the androstenedione level was </a:t>
            </a:r>
            <a:r>
              <a:rPr lang="en-US" dirty="0">
                <a:solidFill>
                  <a:srgbClr val="FF0000"/>
                </a:solidFill>
              </a:rPr>
              <a:t>completely </a:t>
            </a:r>
            <a:r>
              <a:rPr lang="en-US" dirty="0" smtClean="0">
                <a:solidFill>
                  <a:srgbClr val="FF0000"/>
                </a:solidFill>
              </a:rPr>
              <a:t>normalized</a:t>
            </a:r>
            <a:r>
              <a:rPr lang="en-US" dirty="0" smtClean="0"/>
              <a:t> after </a:t>
            </a:r>
            <a:r>
              <a:rPr lang="en-US" dirty="0"/>
              <a:t>6 days of treatment.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this approach </a:t>
            </a:r>
            <a:r>
              <a:rPr lang="en-US" dirty="0" smtClean="0"/>
              <a:t>does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compensate </a:t>
            </a:r>
            <a:r>
              <a:rPr lang="en-US" dirty="0"/>
              <a:t>for the </a:t>
            </a:r>
            <a:r>
              <a:rPr lang="en-US" b="1" dirty="0"/>
              <a:t>adrenal insufficiency</a:t>
            </a:r>
            <a:r>
              <a:rPr lang="en-US" dirty="0"/>
              <a:t>, </a:t>
            </a:r>
            <a:r>
              <a:rPr lang="en-US" dirty="0" smtClean="0"/>
              <a:t>and therefore</a:t>
            </a:r>
            <a:r>
              <a:rPr lang="en-US" dirty="0"/>
              <a:t>, requires the adjunction of a GC, and in </a:t>
            </a:r>
            <a:r>
              <a:rPr lang="en-US" dirty="0" smtClean="0"/>
              <a:t>some patients</a:t>
            </a:r>
            <a:r>
              <a:rPr lang="en-US" dirty="0"/>
              <a:t>, MC </a:t>
            </a:r>
            <a:r>
              <a:rPr lang="en-US" dirty="0" smtClean="0"/>
              <a:t>treatment. 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treatment </a:t>
            </a:r>
            <a:r>
              <a:rPr lang="en-US" dirty="0">
                <a:solidFill>
                  <a:srgbClr val="FF0000"/>
                </a:solidFill>
              </a:rPr>
              <a:t>cannot </a:t>
            </a:r>
            <a:r>
              <a:rPr lang="en-US" dirty="0" smtClean="0">
                <a:solidFill>
                  <a:srgbClr val="FF0000"/>
                </a:solidFill>
              </a:rPr>
              <a:t>be used </a:t>
            </a:r>
            <a:r>
              <a:rPr lang="en-US" dirty="0">
                <a:solidFill>
                  <a:srgbClr val="FF0000"/>
                </a:solidFill>
              </a:rPr>
              <a:t>in male </a:t>
            </a:r>
            <a:r>
              <a:rPr lang="en-US" dirty="0"/>
              <a:t>patients, as </a:t>
            </a:r>
            <a:r>
              <a:rPr lang="en-US" b="1" dirty="0"/>
              <a:t>it blocks all androgen synthesis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6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Non-glucocorticoid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Selective CRH </a:t>
            </a:r>
            <a:r>
              <a:rPr lang="en-US" b="1" dirty="0"/>
              <a:t>receptor </a:t>
            </a:r>
            <a:r>
              <a:rPr lang="en-US" dirty="0"/>
              <a:t>type 1 antagonist </a:t>
            </a:r>
            <a:r>
              <a:rPr lang="en-US" b="1" dirty="0" smtClean="0">
                <a:solidFill>
                  <a:srgbClr val="FF0000"/>
                </a:solidFill>
              </a:rPr>
              <a:t>NBI-77860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In a </a:t>
            </a:r>
            <a:r>
              <a:rPr lang="en-US" dirty="0" smtClean="0"/>
              <a:t>single blind, placebo-controlled </a:t>
            </a:r>
            <a:r>
              <a:rPr lang="en-US" dirty="0"/>
              <a:t>study, 8 patients with </a:t>
            </a:r>
            <a:r>
              <a:rPr lang="en-US" dirty="0" smtClean="0"/>
              <a:t>CAH have </a:t>
            </a:r>
            <a:r>
              <a:rPr lang="en-US" dirty="0"/>
              <a:t>received a </a:t>
            </a:r>
            <a:r>
              <a:rPr lang="en-US" b="1" dirty="0"/>
              <a:t>fixed dose of 300 or 600 </a:t>
            </a:r>
            <a:r>
              <a:rPr lang="en-US" b="1" dirty="0" smtClean="0"/>
              <a:t>mg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Treatment </a:t>
            </a:r>
            <a:r>
              <a:rPr lang="en-US" dirty="0"/>
              <a:t>was prescribed at 22:00 h, and </a:t>
            </a:r>
            <a:r>
              <a:rPr lang="en-US" b="1" dirty="0" smtClean="0"/>
              <a:t>ACTH</a:t>
            </a:r>
            <a:r>
              <a:rPr lang="en-US" dirty="0" smtClean="0"/>
              <a:t> and </a:t>
            </a:r>
            <a:r>
              <a:rPr lang="en-US" b="1" dirty="0"/>
              <a:t>17OHP</a:t>
            </a:r>
            <a:r>
              <a:rPr lang="en-US" dirty="0"/>
              <a:t> were measured sequentially during the </a:t>
            </a:r>
            <a:r>
              <a:rPr lang="en-US" dirty="0" smtClean="0"/>
              <a:t>day after </a:t>
            </a:r>
            <a:r>
              <a:rPr lang="en-US" dirty="0"/>
              <a:t>treatment administration.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was a reduction </a:t>
            </a:r>
            <a:r>
              <a:rPr lang="en-US" dirty="0" smtClean="0"/>
              <a:t>of ACTH </a:t>
            </a:r>
            <a:r>
              <a:rPr lang="en-US" dirty="0"/>
              <a:t>by a mean of </a:t>
            </a:r>
            <a:r>
              <a:rPr lang="en-US" dirty="0">
                <a:solidFill>
                  <a:srgbClr val="FF0000"/>
                </a:solidFill>
              </a:rPr>
              <a:t>43%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41%</a:t>
            </a:r>
            <a:r>
              <a:rPr lang="en-US" dirty="0"/>
              <a:t>, under 300 and 600 </a:t>
            </a:r>
            <a:r>
              <a:rPr lang="en-US" dirty="0" smtClean="0"/>
              <a:t>mg respectively </a:t>
            </a:r>
            <a:r>
              <a:rPr lang="en-US" dirty="0"/>
              <a:t>compared with </a:t>
            </a:r>
            <a:r>
              <a:rPr lang="en-US" dirty="0" smtClean="0"/>
              <a:t>placebo.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71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Prenatal management of 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Prenatal treatment was first introduced in </a:t>
            </a:r>
            <a:r>
              <a:rPr lang="en-US" dirty="0" smtClean="0"/>
              <a:t>the early </a:t>
            </a:r>
            <a:r>
              <a:rPr lang="en-US" b="1" dirty="0" smtClean="0"/>
              <a:t>80</a:t>
            </a:r>
            <a:r>
              <a:rPr lang="en-US" dirty="0" smtClean="0"/>
              <a:t>s, </a:t>
            </a:r>
            <a:r>
              <a:rPr lang="en-US" dirty="0"/>
              <a:t>using </a:t>
            </a:r>
            <a:r>
              <a:rPr lang="en-US" b="1" dirty="0"/>
              <a:t>DEX</a:t>
            </a:r>
            <a:r>
              <a:rPr lang="en-US" dirty="0"/>
              <a:t>, which is a synthetic </a:t>
            </a:r>
            <a:r>
              <a:rPr lang="en-US" dirty="0" smtClean="0"/>
              <a:t>GC with </a:t>
            </a:r>
            <a:r>
              <a:rPr lang="en-US" dirty="0"/>
              <a:t>a long half-life, not deactivated by the </a:t>
            </a:r>
            <a:r>
              <a:rPr lang="en-US" dirty="0" smtClean="0"/>
              <a:t>placental </a:t>
            </a:r>
            <a:r>
              <a:rPr lang="en-US" dirty="0" smtClean="0">
                <a:solidFill>
                  <a:srgbClr val="FF0000"/>
                </a:solidFill>
              </a:rPr>
              <a:t>11-hydroxysteroid </a:t>
            </a:r>
            <a:r>
              <a:rPr lang="en-US" dirty="0">
                <a:solidFill>
                  <a:srgbClr val="FF0000"/>
                </a:solidFill>
              </a:rPr>
              <a:t>dehydrogenase type 2</a:t>
            </a:r>
            <a:r>
              <a:rPr lang="en-US" dirty="0"/>
              <a:t> and that </a:t>
            </a:r>
            <a:r>
              <a:rPr lang="en-US" dirty="0" smtClean="0"/>
              <a:t>crosses the </a:t>
            </a:r>
            <a:r>
              <a:rPr lang="en-US" dirty="0"/>
              <a:t>placenta and becomes bioavailable to the fetus.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CAH </a:t>
            </a:r>
            <a:r>
              <a:rPr lang="en-US" dirty="0"/>
              <a:t>fetus, DEX leads to </a:t>
            </a:r>
            <a:r>
              <a:rPr lang="en-US" b="1" dirty="0"/>
              <a:t>ACTH suppression </a:t>
            </a:r>
            <a:r>
              <a:rPr lang="en-US" dirty="0"/>
              <a:t>and </a:t>
            </a:r>
            <a:r>
              <a:rPr lang="en-US" b="1" dirty="0" smtClean="0"/>
              <a:t>reduction of </a:t>
            </a:r>
            <a:r>
              <a:rPr lang="en-US" b="1" dirty="0"/>
              <a:t>androgen excess</a:t>
            </a:r>
            <a:r>
              <a:rPr lang="en-US" dirty="0"/>
              <a:t>, which blocks the </a:t>
            </a:r>
            <a:r>
              <a:rPr lang="en-US" dirty="0" err="1"/>
              <a:t>virilization</a:t>
            </a:r>
            <a:r>
              <a:rPr lang="en-US" dirty="0"/>
              <a:t> of </a:t>
            </a:r>
            <a:r>
              <a:rPr lang="en-US" dirty="0" smtClean="0"/>
              <a:t>the external </a:t>
            </a:r>
            <a:r>
              <a:rPr lang="en-US" dirty="0"/>
              <a:t>genitalia in female fetuses.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dose of DEX </a:t>
            </a:r>
            <a:r>
              <a:rPr lang="en-US" dirty="0" smtClean="0"/>
              <a:t>used is </a:t>
            </a:r>
            <a:r>
              <a:rPr lang="en-US" b="1" dirty="0"/>
              <a:t>20 </a:t>
            </a:r>
            <a:r>
              <a:rPr lang="en-US" b="1" dirty="0" err="1"/>
              <a:t>μg</a:t>
            </a:r>
            <a:r>
              <a:rPr lang="en-US" b="1" dirty="0"/>
              <a:t>/kg maternal body weight (pre-conception)/day</a:t>
            </a:r>
            <a:r>
              <a:rPr lang="en-US" dirty="0" smtClean="0"/>
              <a:t>, divided </a:t>
            </a:r>
            <a:r>
              <a:rPr lang="en-US" dirty="0"/>
              <a:t>in 2 or 3 daily doses, </a:t>
            </a:r>
            <a:r>
              <a:rPr lang="en-US" u="sng" dirty="0"/>
              <a:t>without exceeding 1.5 mg</a:t>
            </a:r>
            <a:r>
              <a:rPr lang="en-US" u="sng" dirty="0" smtClean="0"/>
              <a:t>/ day</a:t>
            </a:r>
            <a:r>
              <a:rPr lang="en-US" dirty="0" smtClean="0"/>
              <a:t>. </a:t>
            </a:r>
            <a:r>
              <a:rPr lang="en-US" dirty="0"/>
              <a:t>This dose corresponds to about </a:t>
            </a:r>
            <a:r>
              <a:rPr lang="en-US" dirty="0">
                <a:solidFill>
                  <a:srgbClr val="FF0000"/>
                </a:solidFill>
              </a:rPr>
              <a:t>6 times </a:t>
            </a:r>
            <a:r>
              <a:rPr lang="en-US" dirty="0" smtClean="0"/>
              <a:t>the physiologic </a:t>
            </a:r>
            <a:r>
              <a:rPr lang="en-US" dirty="0"/>
              <a:t>GC needs of the </a:t>
            </a:r>
            <a:r>
              <a:rPr lang="en-US" dirty="0" smtClean="0"/>
              <a:t>mother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60 </a:t>
            </a:r>
            <a:r>
              <a:rPr lang="en-US" dirty="0" smtClean="0">
                <a:solidFill>
                  <a:srgbClr val="FF0000"/>
                </a:solidFill>
              </a:rPr>
              <a:t>times </a:t>
            </a:r>
            <a:r>
              <a:rPr lang="en-US" dirty="0" smtClean="0"/>
              <a:t>the </a:t>
            </a:r>
            <a:r>
              <a:rPr lang="en-US" dirty="0"/>
              <a:t>fetus</a:t>
            </a:r>
            <a:r>
              <a:rPr lang="en-US" dirty="0" smtClean="0"/>
              <a:t>’.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2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Prenatal management of 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DEX must be initiated before the presumed </a:t>
            </a:r>
            <a:r>
              <a:rPr lang="en-US" dirty="0" smtClean="0"/>
              <a:t>date of </a:t>
            </a:r>
            <a:r>
              <a:rPr lang="en-US" dirty="0"/>
              <a:t>genital sensitivity to androgens, at the latest at the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week of gestation </a:t>
            </a:r>
            <a:r>
              <a:rPr lang="en-US" dirty="0"/>
              <a:t>(WG) or </a:t>
            </a:r>
            <a:r>
              <a:rPr lang="en-US" dirty="0">
                <a:solidFill>
                  <a:srgbClr val="FF0000"/>
                </a:solidFill>
              </a:rPr>
              <a:t>9th week of amenorrhea</a:t>
            </a:r>
            <a:r>
              <a:rPr lang="en-US" dirty="0"/>
              <a:t> </a:t>
            </a:r>
            <a:r>
              <a:rPr lang="en-US" dirty="0" smtClean="0"/>
              <a:t>and continued </a:t>
            </a:r>
            <a:r>
              <a:rPr lang="en-US" b="1" dirty="0"/>
              <a:t>until birth </a:t>
            </a:r>
            <a:r>
              <a:rPr lang="en-US" dirty="0"/>
              <a:t>in CAH females to ensure its </a:t>
            </a:r>
            <a:r>
              <a:rPr lang="en-US" dirty="0" smtClean="0"/>
              <a:t>efficacy. </a:t>
            </a:r>
          </a:p>
          <a:p>
            <a:endParaRPr lang="en-US" dirty="0" smtClean="0"/>
          </a:p>
          <a:p>
            <a:r>
              <a:rPr lang="en-US" dirty="0" smtClean="0"/>
              <a:t>Prenatal </a:t>
            </a:r>
            <a:r>
              <a:rPr lang="en-US" dirty="0"/>
              <a:t>DEX exposure has </a:t>
            </a:r>
            <a:r>
              <a:rPr lang="en-US" u="sng" dirty="0"/>
              <a:t>decreased</a:t>
            </a:r>
            <a:r>
              <a:rPr lang="en-US" dirty="0"/>
              <a:t> over the years</a:t>
            </a:r>
            <a:r>
              <a:rPr lang="en-US" dirty="0" smtClean="0"/>
              <a:t>. Circulating </a:t>
            </a:r>
            <a:r>
              <a:rPr lang="en-US" b="1" dirty="0"/>
              <a:t>cell-free DNA </a:t>
            </a:r>
            <a:r>
              <a:rPr lang="en-US" dirty="0"/>
              <a:t>in maternal serum allows </a:t>
            </a:r>
            <a:r>
              <a:rPr lang="en-US" b="1" dirty="0" smtClean="0"/>
              <a:t>fetal sex </a:t>
            </a:r>
            <a:r>
              <a:rPr lang="en-US" b="1" dirty="0"/>
              <a:t>determination </a:t>
            </a:r>
            <a:r>
              <a:rPr lang="en-US" dirty="0"/>
              <a:t>by detecting the Y chromosome (</a:t>
            </a:r>
            <a:r>
              <a:rPr lang="en-US" b="1" dirty="0" smtClean="0">
                <a:solidFill>
                  <a:srgbClr val="FF0000"/>
                </a:solidFill>
              </a:rPr>
              <a:t>SRY test</a:t>
            </a:r>
            <a:r>
              <a:rPr lang="en-US" dirty="0"/>
              <a:t>). It was first described in the late </a:t>
            </a:r>
            <a:r>
              <a:rPr lang="en-US" b="1" dirty="0" smtClean="0"/>
              <a:t>90</a:t>
            </a:r>
            <a:r>
              <a:rPr lang="en-US" dirty="0" smtClean="0"/>
              <a:t>s </a:t>
            </a:r>
            <a:r>
              <a:rPr lang="en-US" dirty="0"/>
              <a:t>and </a:t>
            </a:r>
            <a:r>
              <a:rPr lang="en-US" dirty="0" smtClean="0"/>
              <a:t>used in </a:t>
            </a:r>
            <a:r>
              <a:rPr lang="en-US" dirty="0"/>
              <a:t>CAH a few years later </a:t>
            </a:r>
            <a:r>
              <a:rPr lang="en-US" u="sng" dirty="0"/>
              <a:t>to prevent the use of DEX </a:t>
            </a:r>
            <a:r>
              <a:rPr lang="en-US" u="sng" dirty="0" smtClean="0"/>
              <a:t>in CAH </a:t>
            </a:r>
            <a:r>
              <a:rPr lang="en-US" u="sng" dirty="0"/>
              <a:t>males</a:t>
            </a:r>
            <a:r>
              <a:rPr lang="en-US" dirty="0"/>
              <a:t> and to initiate the treatment at the latest at </a:t>
            </a:r>
            <a:r>
              <a:rPr lang="en-US" dirty="0" smtClean="0"/>
              <a:t>6 WG </a:t>
            </a:r>
            <a:r>
              <a:rPr lang="en-US" dirty="0"/>
              <a:t>in </a:t>
            </a:r>
            <a:r>
              <a:rPr lang="en-US" dirty="0" smtClean="0"/>
              <a:t>females.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has recently been shown </a:t>
            </a:r>
            <a:r>
              <a:rPr lang="en-US" dirty="0" smtClean="0"/>
              <a:t>that the </a:t>
            </a:r>
            <a:r>
              <a:rPr lang="en-US" b="1" dirty="0"/>
              <a:t>sensitivity</a:t>
            </a:r>
            <a:r>
              <a:rPr lang="en-US" dirty="0"/>
              <a:t> of the SRY test was guaranteed just </a:t>
            </a:r>
            <a:r>
              <a:rPr lang="en-US" dirty="0" smtClean="0"/>
              <a:t>after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>
                <a:solidFill>
                  <a:srgbClr val="FF0000"/>
                </a:solidFill>
              </a:rPr>
              <a:t>WG </a:t>
            </a:r>
            <a:r>
              <a:rPr lang="en-US" dirty="0"/>
              <a:t>in 96% </a:t>
            </a:r>
            <a:r>
              <a:rPr lang="en-US" dirty="0" smtClean="0"/>
              <a:t>cases.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5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Prenatal management of 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Moreover, </a:t>
            </a:r>
            <a:r>
              <a:rPr lang="en-US" b="1" u="sng" dirty="0"/>
              <a:t>trophoblast </a:t>
            </a:r>
            <a:r>
              <a:rPr lang="en-US" b="1" u="sng" dirty="0" smtClean="0"/>
              <a:t>retrieval and </a:t>
            </a:r>
            <a:r>
              <a:rPr lang="en-US" b="1" u="sng" dirty="0"/>
              <a:t>isolation </a:t>
            </a:r>
            <a:r>
              <a:rPr lang="en-US" u="sng" dirty="0"/>
              <a:t>from the cervix</a:t>
            </a:r>
            <a:r>
              <a:rPr lang="en-US" dirty="0"/>
              <a:t> was recently proven to </a:t>
            </a:r>
            <a:r>
              <a:rPr lang="en-US" dirty="0" smtClean="0"/>
              <a:t>be an </a:t>
            </a:r>
            <a:r>
              <a:rPr lang="en-US" dirty="0"/>
              <a:t>approach that noninvasively and correctly </a:t>
            </a:r>
            <a:r>
              <a:rPr lang="en-US" dirty="0" smtClean="0"/>
              <a:t>identifies </a:t>
            </a:r>
            <a:r>
              <a:rPr lang="en-US" b="1" dirty="0" smtClean="0"/>
              <a:t>male </a:t>
            </a:r>
            <a:r>
              <a:rPr lang="en-US" b="1" dirty="0"/>
              <a:t>fetal DNA </a:t>
            </a:r>
            <a:r>
              <a:rPr lang="en-US" dirty="0"/>
              <a:t>in fetuses at risk for CAH as early as </a:t>
            </a:r>
            <a:r>
              <a:rPr lang="en-US" dirty="0" smtClean="0">
                <a:solidFill>
                  <a:srgbClr val="FF0000"/>
                </a:solidFill>
              </a:rPr>
              <a:t>5 WG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the development of </a:t>
            </a:r>
            <a:r>
              <a:rPr lang="en-US" b="1" dirty="0"/>
              <a:t>chorionic </a:t>
            </a:r>
            <a:r>
              <a:rPr lang="en-US" b="1" dirty="0" smtClean="0"/>
              <a:t>villi sampling </a:t>
            </a:r>
            <a:r>
              <a:rPr lang="en-US" dirty="0"/>
              <a:t>(</a:t>
            </a:r>
            <a:r>
              <a:rPr lang="en-US" b="1" dirty="0"/>
              <a:t>CVS</a:t>
            </a:r>
            <a:r>
              <a:rPr lang="en-US" dirty="0"/>
              <a:t>) performed earlier than </a:t>
            </a:r>
            <a:r>
              <a:rPr lang="en-US" dirty="0" smtClean="0"/>
              <a:t>amniocentesis (</a:t>
            </a:r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14 WG </a:t>
            </a:r>
            <a:r>
              <a:rPr lang="en-US" dirty="0"/>
              <a:t>vs 20 WG) and with a </a:t>
            </a:r>
            <a:r>
              <a:rPr lang="en-US" dirty="0" smtClean="0"/>
              <a:t>shorter response </a:t>
            </a:r>
            <a:r>
              <a:rPr lang="en-US" dirty="0"/>
              <a:t>delay has allowed minimizing DEX </a:t>
            </a:r>
            <a:r>
              <a:rPr lang="en-US" dirty="0" smtClean="0"/>
              <a:t>exposure of </a:t>
            </a:r>
            <a:r>
              <a:rPr lang="en-US" b="1" dirty="0"/>
              <a:t>non-CAH females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/>
              <a:t>interestingly, the </a:t>
            </a:r>
            <a:r>
              <a:rPr lang="en-US" dirty="0" smtClean="0"/>
              <a:t>first demonstration </a:t>
            </a:r>
            <a:r>
              <a:rPr lang="en-US" dirty="0"/>
              <a:t>of non-invasive prenatal </a:t>
            </a:r>
            <a:r>
              <a:rPr lang="en-US" b="1" dirty="0"/>
              <a:t>diagnosis of </a:t>
            </a:r>
            <a:r>
              <a:rPr lang="en-US" b="1" dirty="0" smtClean="0"/>
              <a:t>CAH </a:t>
            </a:r>
            <a:r>
              <a:rPr lang="en-US" dirty="0" smtClean="0"/>
              <a:t>using </a:t>
            </a:r>
            <a:r>
              <a:rPr lang="en-US" b="1" dirty="0"/>
              <a:t>cell-free fetal DNA </a:t>
            </a:r>
            <a:r>
              <a:rPr lang="en-US" dirty="0"/>
              <a:t>in maternal plasma, as early as </a:t>
            </a:r>
            <a:r>
              <a:rPr lang="en-US" dirty="0" smtClean="0">
                <a:solidFill>
                  <a:srgbClr val="FF0000"/>
                </a:solidFill>
              </a:rPr>
              <a:t>6 WG</a:t>
            </a:r>
            <a:r>
              <a:rPr lang="en-US" dirty="0"/>
              <a:t>, has recently been </a:t>
            </a:r>
            <a:r>
              <a:rPr lang="en-US" dirty="0" smtClean="0"/>
              <a:t>published.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08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83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78688" cy="3472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27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Diagnosis of NCCAH/CAH </a:t>
            </a:r>
            <a:r>
              <a:rPr lang="en-US" sz="4000" b="1" dirty="0">
                <a:solidFill>
                  <a:schemeClr val="accent1"/>
                </a:solidFill>
              </a:rPr>
              <a:t>after infancy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5" y="1543666"/>
            <a:ext cx="7026496" cy="4582498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An Endocrine </a:t>
            </a:r>
            <a:r>
              <a:rPr lang="en-US" sz="1400" dirty="0" smtClean="0"/>
              <a:t>Society Clinical </a:t>
            </a:r>
            <a:r>
              <a:rPr lang="en-US" sz="1400" dirty="0"/>
              <a:t>Practice </a:t>
            </a:r>
            <a:r>
              <a:rPr lang="en-US" sz="1400" dirty="0" smtClean="0"/>
              <a:t>Guideline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98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Diagnosis of NCCAH/CAH </a:t>
            </a:r>
            <a:r>
              <a:rPr lang="en-US" sz="4000" b="1" dirty="0">
                <a:solidFill>
                  <a:schemeClr val="accent1"/>
                </a:solidFill>
              </a:rPr>
              <a:t>after infancy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98" y="1543666"/>
            <a:ext cx="6746290" cy="4582498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An Endocrine </a:t>
            </a:r>
            <a:r>
              <a:rPr lang="en-US" sz="1400" dirty="0" smtClean="0"/>
              <a:t>Society Clinical </a:t>
            </a:r>
            <a:r>
              <a:rPr lang="en-US" sz="1400" dirty="0"/>
              <a:t>Practice </a:t>
            </a:r>
            <a:r>
              <a:rPr lang="en-US" sz="1400" dirty="0" smtClean="0"/>
              <a:t>Guideline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45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Complications of </a:t>
            </a:r>
            <a:r>
              <a:rPr lang="en-US" b="1" dirty="0" smtClean="0">
                <a:solidFill>
                  <a:schemeClr val="accent1"/>
                </a:solidFill>
              </a:rPr>
              <a:t>CAH in Adult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Cardiovascular </a:t>
            </a:r>
            <a:r>
              <a:rPr lang="en-US" b="1" dirty="0">
                <a:solidFill>
                  <a:schemeClr val="accent1"/>
                </a:solidFill>
              </a:rPr>
              <a:t>(CV) </a:t>
            </a:r>
            <a:r>
              <a:rPr lang="en-US" b="1" dirty="0" smtClean="0">
                <a:solidFill>
                  <a:schemeClr val="accent1"/>
                </a:solidFill>
              </a:rPr>
              <a:t>risk</a:t>
            </a:r>
          </a:p>
          <a:p>
            <a:r>
              <a:rPr lang="en-US" b="1" dirty="0">
                <a:solidFill>
                  <a:schemeClr val="accent1"/>
                </a:solidFill>
              </a:rPr>
              <a:t>Female </a:t>
            </a:r>
            <a:r>
              <a:rPr lang="en-US" b="1" dirty="0" smtClean="0">
                <a:solidFill>
                  <a:schemeClr val="accent1"/>
                </a:solidFill>
              </a:rPr>
              <a:t>fertility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Male </a:t>
            </a:r>
            <a:r>
              <a:rPr lang="en-US" b="1" dirty="0">
                <a:solidFill>
                  <a:schemeClr val="accent1"/>
                </a:solidFill>
              </a:rPr>
              <a:t>fertility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80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Cardiovascular (CV)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Overweight and obesity</a:t>
            </a:r>
          </a:p>
          <a:p>
            <a:pPr lvl="1"/>
            <a:r>
              <a:rPr lang="en-US" dirty="0"/>
              <a:t>In the prospective cross-sectional study </a:t>
            </a:r>
            <a:r>
              <a:rPr lang="en-US" dirty="0" smtClean="0"/>
              <a:t>conducted in </a:t>
            </a:r>
            <a:r>
              <a:rPr lang="en-US" dirty="0"/>
              <a:t>the United </a:t>
            </a:r>
            <a:r>
              <a:rPr lang="en-US" u="sng" dirty="0"/>
              <a:t>Kingdom</a:t>
            </a:r>
            <a:r>
              <a:rPr lang="en-US" dirty="0"/>
              <a:t> (UK) among 199 patients, </a:t>
            </a:r>
            <a:r>
              <a:rPr lang="en-US" b="1" dirty="0" smtClean="0"/>
              <a:t>BMI was </a:t>
            </a:r>
            <a:r>
              <a:rPr lang="en-US" b="1" dirty="0"/>
              <a:t>found to be higher in CAH patients </a:t>
            </a:r>
            <a:r>
              <a:rPr lang="en-US" dirty="0"/>
              <a:t>than that in </a:t>
            </a:r>
            <a:r>
              <a:rPr lang="en-US" dirty="0" smtClean="0"/>
              <a:t>the general population.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u="sng" dirty="0"/>
              <a:t>American</a:t>
            </a:r>
            <a:r>
              <a:rPr lang="en-US" dirty="0"/>
              <a:t> cross-sectional study of 244 </a:t>
            </a:r>
            <a:r>
              <a:rPr lang="en-US" dirty="0" smtClean="0"/>
              <a:t>CAH patients</a:t>
            </a:r>
            <a:r>
              <a:rPr lang="en-US" dirty="0"/>
              <a:t>, prevalence of obesity </a:t>
            </a:r>
            <a:r>
              <a:rPr lang="en-US" b="1" dirty="0" smtClean="0"/>
              <a:t>was </a:t>
            </a:r>
            <a:r>
              <a:rPr lang="en-US" b="1" dirty="0"/>
              <a:t>similar </a:t>
            </a:r>
            <a:r>
              <a:rPr lang="en-US" dirty="0"/>
              <a:t>to the adult U.S. </a:t>
            </a:r>
            <a:r>
              <a:rPr lang="en-US" dirty="0" smtClean="0"/>
              <a:t>obesity rate </a:t>
            </a:r>
            <a:r>
              <a:rPr lang="en-US" dirty="0"/>
              <a:t>of 36%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two </a:t>
            </a:r>
            <a:r>
              <a:rPr lang="en-US" u="sng" dirty="0"/>
              <a:t>French</a:t>
            </a:r>
            <a:r>
              <a:rPr lang="en-US" dirty="0"/>
              <a:t> cohorts of </a:t>
            </a:r>
            <a:r>
              <a:rPr lang="en-US" dirty="0" smtClean="0"/>
              <a:t>respectively 108 </a:t>
            </a:r>
            <a:r>
              <a:rPr lang="en-US" dirty="0"/>
              <a:t>and 219 patients, the prevalence of obesity </a:t>
            </a:r>
            <a:r>
              <a:rPr lang="en-US" dirty="0" smtClean="0"/>
              <a:t>and overweight </a:t>
            </a:r>
            <a:r>
              <a:rPr lang="en-US" dirty="0"/>
              <a:t>in CAH patients </a:t>
            </a:r>
            <a:r>
              <a:rPr lang="en-US" b="1" dirty="0"/>
              <a:t>was similar</a:t>
            </a:r>
            <a:r>
              <a:rPr lang="en-US" dirty="0"/>
              <a:t> to that found </a:t>
            </a:r>
            <a:r>
              <a:rPr lang="en-US" dirty="0" smtClean="0"/>
              <a:t>in the </a:t>
            </a:r>
            <a:r>
              <a:rPr lang="en-US" dirty="0"/>
              <a:t>general </a:t>
            </a:r>
            <a:r>
              <a:rPr lang="en-US" dirty="0" smtClean="0"/>
              <a:t>population.</a:t>
            </a:r>
          </a:p>
          <a:p>
            <a:pPr lvl="1"/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Metabolic syndrome </a:t>
            </a:r>
            <a:r>
              <a:rPr lang="en-US" dirty="0"/>
              <a:t>was also evaluated in </a:t>
            </a:r>
            <a:r>
              <a:rPr lang="en-US" dirty="0" smtClean="0"/>
              <a:t>CAH patients </a:t>
            </a:r>
            <a:r>
              <a:rPr lang="en-US" dirty="0"/>
              <a:t>and was observed in nearly </a:t>
            </a:r>
            <a:r>
              <a:rPr lang="en-US" dirty="0">
                <a:solidFill>
                  <a:srgbClr val="FF0000"/>
                </a:solidFill>
              </a:rPr>
              <a:t>20%</a:t>
            </a:r>
            <a:r>
              <a:rPr lang="en-US" dirty="0"/>
              <a:t> of adults in </a:t>
            </a:r>
            <a:r>
              <a:rPr lang="en-US" dirty="0" smtClean="0"/>
              <a:t>the </a:t>
            </a:r>
            <a:r>
              <a:rPr lang="en-US" b="1" dirty="0" smtClean="0"/>
              <a:t>NIH cohort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6308733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European Journal of Endocrinology (2017) 176, R167–R181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57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5320</TotalTime>
  <Words>3191</Words>
  <Application>Microsoft Office PowerPoint</Application>
  <PresentationFormat>On-screen Show (4:3)</PresentationFormat>
  <Paragraphs>258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Management of the Adult with CAH due to 21-Hydroxylase Deficiency</vt:lpstr>
      <vt:lpstr>PowerPoint Presentation</vt:lpstr>
      <vt:lpstr>PowerPoint Presentation</vt:lpstr>
      <vt:lpstr>PowerPoint Presentation</vt:lpstr>
      <vt:lpstr>PowerPoint Presentation</vt:lpstr>
      <vt:lpstr>Diagnosis of NCCAH/CAH after infancy</vt:lpstr>
      <vt:lpstr>Diagnosis of NCCAH/CAH after infancy</vt:lpstr>
      <vt:lpstr>Complications of CAH in Adult</vt:lpstr>
      <vt:lpstr>Cardiovascular (CV) risk</vt:lpstr>
      <vt:lpstr>Cardiovascular (CV) risk</vt:lpstr>
      <vt:lpstr>Cardiovascular (CV) risk</vt:lpstr>
      <vt:lpstr>Cardiovascular (CV) risk</vt:lpstr>
      <vt:lpstr>Female fertility</vt:lpstr>
      <vt:lpstr>Female fertility</vt:lpstr>
      <vt:lpstr>Female fertility</vt:lpstr>
      <vt:lpstr>Female fertility</vt:lpstr>
      <vt:lpstr>Female fertility</vt:lpstr>
      <vt:lpstr>Female fertility</vt:lpstr>
      <vt:lpstr>Male fertility</vt:lpstr>
      <vt:lpstr>Male fertility</vt:lpstr>
      <vt:lpstr>Male fertility</vt:lpstr>
      <vt:lpstr>Male fertility</vt:lpstr>
      <vt:lpstr>Male fertility</vt:lpstr>
      <vt:lpstr>Male fertility</vt:lpstr>
      <vt:lpstr>Male fertility</vt:lpstr>
      <vt:lpstr>Genetic counseling</vt:lpstr>
      <vt:lpstr>Genetic counseling</vt:lpstr>
      <vt:lpstr>Treatment of classic CAH </vt:lpstr>
      <vt:lpstr>Treatment of classic CAH in adults</vt:lpstr>
      <vt:lpstr>Treatment of classic CAH in adults</vt:lpstr>
      <vt:lpstr>PowerPoint Presentation</vt:lpstr>
      <vt:lpstr>PowerPoint Presentation</vt:lpstr>
      <vt:lpstr>New glucocorticoid approaches</vt:lpstr>
      <vt:lpstr>New glucocorticoid approaches</vt:lpstr>
      <vt:lpstr>New glucocorticoid approaches</vt:lpstr>
      <vt:lpstr>New glucocorticoid approaches</vt:lpstr>
      <vt:lpstr>Non-glucocorticoid approaches</vt:lpstr>
      <vt:lpstr>Non-glucocorticoid approaches</vt:lpstr>
      <vt:lpstr>Non-glucocorticoid approaches</vt:lpstr>
      <vt:lpstr>Non-glucocorticoid approaches</vt:lpstr>
      <vt:lpstr>Non-glucocorticoid approaches</vt:lpstr>
      <vt:lpstr>Prenatal management of CAH</vt:lpstr>
      <vt:lpstr>Prenatal management of CAH</vt:lpstr>
      <vt:lpstr>Prenatal management of CAH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</dc:creator>
  <cp:lastModifiedBy>Saloon3</cp:lastModifiedBy>
  <cp:revision>357</cp:revision>
  <dcterms:created xsi:type="dcterms:W3CDTF">2006-08-16T00:00:00Z</dcterms:created>
  <dcterms:modified xsi:type="dcterms:W3CDTF">2017-05-22T05:03:03Z</dcterms:modified>
</cp:coreProperties>
</file>