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337" r:id="rId2"/>
    <p:sldId id="440" r:id="rId3"/>
    <p:sldId id="442" r:id="rId4"/>
    <p:sldId id="444" r:id="rId5"/>
    <p:sldId id="523" r:id="rId6"/>
    <p:sldId id="349" r:id="rId7"/>
    <p:sldId id="458" r:id="rId8"/>
    <p:sldId id="459" r:id="rId9"/>
    <p:sldId id="460" r:id="rId10"/>
    <p:sldId id="462" r:id="rId11"/>
    <p:sldId id="515" r:id="rId12"/>
    <p:sldId id="463" r:id="rId13"/>
    <p:sldId id="464" r:id="rId14"/>
    <p:sldId id="536" r:id="rId15"/>
    <p:sldId id="537" r:id="rId16"/>
    <p:sldId id="539" r:id="rId17"/>
    <p:sldId id="525" r:id="rId18"/>
    <p:sldId id="470" r:id="rId19"/>
    <p:sldId id="516" r:id="rId20"/>
    <p:sldId id="472" r:id="rId21"/>
    <p:sldId id="540" r:id="rId22"/>
    <p:sldId id="471" r:id="rId23"/>
    <p:sldId id="524" r:id="rId24"/>
    <p:sldId id="506" r:id="rId25"/>
    <p:sldId id="507" r:id="rId26"/>
    <p:sldId id="541" r:id="rId27"/>
    <p:sldId id="508" r:id="rId28"/>
    <p:sldId id="526" r:id="rId29"/>
    <p:sldId id="512" r:id="rId30"/>
    <p:sldId id="527" r:id="rId31"/>
    <p:sldId id="544" r:id="rId32"/>
    <p:sldId id="514" r:id="rId33"/>
    <p:sldId id="401" r:id="rId34"/>
    <p:sldId id="466" r:id="rId35"/>
    <p:sldId id="467" r:id="rId36"/>
    <p:sldId id="468" r:id="rId37"/>
    <p:sldId id="497" r:id="rId38"/>
    <p:sldId id="498" r:id="rId39"/>
    <p:sldId id="499" r:id="rId40"/>
    <p:sldId id="500" r:id="rId41"/>
    <p:sldId id="501" r:id="rId42"/>
    <p:sldId id="502" r:id="rId43"/>
    <p:sldId id="503" r:id="rId44"/>
    <p:sldId id="504" r:id="rId45"/>
    <p:sldId id="505" r:id="rId46"/>
    <p:sldId id="530" r:id="rId47"/>
    <p:sldId id="531" r:id="rId48"/>
    <p:sldId id="532" r:id="rId49"/>
    <p:sldId id="533" r:id="rId50"/>
    <p:sldId id="535" r:id="rId51"/>
    <p:sldId id="473" r:id="rId52"/>
    <p:sldId id="474" r:id="rId53"/>
    <p:sldId id="476" r:id="rId54"/>
    <p:sldId id="477" r:id="rId55"/>
    <p:sldId id="478" r:id="rId56"/>
    <p:sldId id="475" r:id="rId57"/>
    <p:sldId id="480" r:id="rId58"/>
    <p:sldId id="542" r:id="rId59"/>
    <p:sldId id="481" r:id="rId60"/>
    <p:sldId id="484" r:id="rId61"/>
    <p:sldId id="482" r:id="rId62"/>
    <p:sldId id="483" r:id="rId63"/>
    <p:sldId id="495" r:id="rId64"/>
    <p:sldId id="519" r:id="rId65"/>
    <p:sldId id="520" r:id="rId66"/>
    <p:sldId id="522" r:id="rId67"/>
    <p:sldId id="48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01" autoAdjust="0"/>
    <p:restoredTop sz="93403" autoAdjust="0"/>
  </p:normalViewPr>
  <p:slideViewPr>
    <p:cSldViewPr>
      <p:cViewPr varScale="1">
        <p:scale>
          <a:sx n="78" d="100"/>
          <a:sy n="78" d="100"/>
        </p:scale>
        <p:origin x="-20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EB062-350C-437D-847B-73F265FB26CA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7DA6A-17C6-41C3-B04C-FB9B79DCF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788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DA6A-17C6-41C3-B04C-FB9B79DCF1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7EF5-862B-47F3-8E2F-2EDE8F7E46C5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83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90663-CC4D-40F1-9777-895BC1704DBE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9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B3AA-B148-41B4-B4E5-91FA569463EB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06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9FCB-5607-4478-842E-B7B543BAFB9A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0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3DAB-7D9B-4ED2-A157-857611B03109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27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3BD8-AE0D-470C-A4EF-A64DA0CBE909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69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BC16-E12C-46D6-900E-D754D36F3AFD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8EE67-F643-4FA9-84F1-B4AD5E40F8E4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4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C9DA-2B9F-4E30-A50D-50FEBEA1961E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00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0482-04A1-4788-B7C5-6D3017F0CEE8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962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D88-CEA0-4971-89DE-AC46A56B9246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120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5C44-F675-4917-A453-CE7B252A909D}" type="datetime1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D5F8-049C-4812-98B4-76B680EDB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7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:\ask\natur\natur\awesome_photos_4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44000" cy="7715280"/>
          </a:xfrm>
          <a:prstGeom prst="rect">
            <a:avLst/>
          </a:prstGeom>
          <a:noFill/>
        </p:spPr>
      </p:pic>
      <p:pic>
        <p:nvPicPr>
          <p:cNvPr id="10" name="Picture 9" descr="C:\Documents and Settings\DELL\Desktop\Pics\Besm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-357214"/>
            <a:ext cx="4277368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14810" y="435769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b="1" dirty="0" smtClean="0"/>
              <a:t>اي همت هستي زتو پيدا شده</a:t>
            </a:r>
            <a:endParaRPr lang="en-US" sz="3600" b="1" dirty="0" smtClean="0"/>
          </a:p>
          <a:p>
            <a:pPr algn="r" rtl="1"/>
            <a:r>
              <a:rPr lang="fa-IR" sz="3600" b="1" dirty="0" smtClean="0"/>
              <a:t>خاک ضعيف از تو توانا شده</a:t>
            </a:r>
            <a:endParaRPr lang="en-US" sz="3600" b="1" dirty="0" smtClean="0"/>
          </a:p>
          <a:p>
            <a:pPr algn="r" rtl="1"/>
            <a:r>
              <a:rPr lang="fa-IR" sz="3600" b="1" dirty="0" smtClean="0"/>
              <a:t>زيرنشين علمت کاينات</a:t>
            </a:r>
            <a:endParaRPr lang="en-US" sz="3600" b="1" dirty="0" smtClean="0"/>
          </a:p>
          <a:p>
            <a:pPr algn="r" rtl="1"/>
            <a:r>
              <a:rPr lang="fa-IR" sz="3600" b="1" dirty="0" smtClean="0"/>
              <a:t>ما بتو قائم چو تو قائم بذات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3595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1538" y="4929198"/>
            <a:ext cx="7572428" cy="1428760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LCAT catalyzes the transfer of 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acyl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group from lecithin to FC and generates hydrophobic CE, which migrate to the core of HDL-P thus leading to the formation of spherical mature particles (medium HDL [HDL-M] in the standardized nomenclature</a:t>
            </a:r>
            <a:r>
              <a:rPr lang="en-US" sz="1600" dirty="0" smtClean="0"/>
              <a:t>).</a:t>
            </a:r>
            <a:endParaRPr lang="fa-IR" sz="1600" dirty="0" smtClean="0"/>
          </a:p>
          <a:p>
            <a:endParaRPr lang="fa-IR" sz="1600" dirty="0" smtClean="0"/>
          </a:p>
          <a:p>
            <a:r>
              <a:rPr lang="fa-IR" sz="1600" i="1" dirty="0" smtClean="0">
                <a:solidFill>
                  <a:schemeClr val="tx1"/>
                </a:solidFill>
              </a:rPr>
              <a:t>                                                                 </a:t>
            </a:r>
            <a:r>
              <a:rPr lang="en-US" sz="1600" i="1" dirty="0" smtClean="0">
                <a:solidFill>
                  <a:schemeClr val="tx1"/>
                </a:solidFill>
              </a:rPr>
              <a:t>Lipids 2014: New Guidelines,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0"/>
          <p:cNvGrpSpPr>
            <a:grpSpLocks noGrp="1"/>
          </p:cNvGrpSpPr>
          <p:nvPr>
            <p:ph idx="1"/>
          </p:nvPr>
        </p:nvGrpSpPr>
        <p:grpSpPr bwMode="auto">
          <a:xfrm>
            <a:off x="785786" y="2428868"/>
            <a:ext cx="1900222" cy="2214578"/>
            <a:chOff x="864" y="1824"/>
            <a:chExt cx="1200" cy="768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864" y="1824"/>
              <a:ext cx="1200" cy="768"/>
            </a:xfrm>
            <a:prstGeom prst="can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1488" y="1920"/>
              <a:ext cx="96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1440" y="2064"/>
              <a:ext cx="96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960" y="1920"/>
              <a:ext cx="96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1344" y="1872"/>
              <a:ext cx="96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1200" y="1968"/>
              <a:ext cx="96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1728" y="1968"/>
              <a:ext cx="96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AutoShape 18"/>
            <p:cNvSpPr>
              <a:spLocks noChangeArrowheads="1"/>
            </p:cNvSpPr>
            <p:nvPr/>
          </p:nvSpPr>
          <p:spPr bwMode="auto">
            <a:xfrm>
              <a:off x="1872" y="1920"/>
              <a:ext cx="96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1440" y="2232"/>
              <a:ext cx="85" cy="174"/>
              <a:chOff x="1440" y="2232"/>
              <a:chExt cx="85" cy="174"/>
            </a:xfrm>
          </p:grpSpPr>
          <p:sp>
            <p:nvSpPr>
              <p:cNvPr id="102" name="Oval 20"/>
              <p:cNvSpPr>
                <a:spLocks noChangeArrowheads="1"/>
              </p:cNvSpPr>
              <p:nvPr/>
            </p:nvSpPr>
            <p:spPr bwMode="auto">
              <a:xfrm>
                <a:off x="1440" y="2232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Freeform 21"/>
              <p:cNvSpPr>
                <a:spLocks/>
              </p:cNvSpPr>
              <p:nvPr/>
            </p:nvSpPr>
            <p:spPr bwMode="auto">
              <a:xfrm>
                <a:off x="1505" y="2288"/>
                <a:ext cx="15" cy="9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68"/>
                  </a:cxn>
                  <a:cxn ang="0">
                    <a:pos x="6" y="99"/>
                  </a:cxn>
                </a:cxnLst>
                <a:rect l="0" t="0" r="r" b="b"/>
                <a:pathLst>
                  <a:path w="15" h="99">
                    <a:moveTo>
                      <a:pt x="0" y="17"/>
                    </a:moveTo>
                    <a:cubicBezTo>
                      <a:pt x="15" y="82"/>
                      <a:pt x="0" y="0"/>
                      <a:pt x="0" y="68"/>
                    </a:cubicBezTo>
                    <a:cubicBezTo>
                      <a:pt x="0" y="78"/>
                      <a:pt x="6" y="88"/>
                      <a:pt x="6" y="9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Freeform 22"/>
              <p:cNvSpPr>
                <a:spLocks/>
              </p:cNvSpPr>
              <p:nvPr/>
            </p:nvSpPr>
            <p:spPr bwMode="auto">
              <a:xfrm>
                <a:off x="1443" y="2305"/>
                <a:ext cx="21" cy="10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57"/>
                  </a:cxn>
                  <a:cxn ang="0">
                    <a:pos x="5" y="101"/>
                  </a:cxn>
                </a:cxnLst>
                <a:rect l="0" t="0" r="r" b="b"/>
                <a:pathLst>
                  <a:path w="21" h="101">
                    <a:moveTo>
                      <a:pt x="11" y="0"/>
                    </a:moveTo>
                    <a:cubicBezTo>
                      <a:pt x="0" y="33"/>
                      <a:pt x="21" y="23"/>
                      <a:pt x="11" y="57"/>
                    </a:cubicBezTo>
                    <a:cubicBezTo>
                      <a:pt x="9" y="71"/>
                      <a:pt x="5" y="101"/>
                      <a:pt x="5" y="10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1584" y="2406"/>
              <a:ext cx="85" cy="154"/>
              <a:chOff x="1584" y="2406"/>
              <a:chExt cx="85" cy="154"/>
            </a:xfrm>
          </p:grpSpPr>
          <p:sp>
            <p:nvSpPr>
              <p:cNvPr id="99" name="Oval 24"/>
              <p:cNvSpPr>
                <a:spLocks noChangeArrowheads="1"/>
              </p:cNvSpPr>
              <p:nvPr/>
            </p:nvSpPr>
            <p:spPr bwMode="auto">
              <a:xfrm>
                <a:off x="1584" y="2488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Freeform 25"/>
              <p:cNvSpPr>
                <a:spLocks/>
              </p:cNvSpPr>
              <p:nvPr/>
            </p:nvSpPr>
            <p:spPr bwMode="auto">
              <a:xfrm>
                <a:off x="1651" y="2406"/>
                <a:ext cx="13" cy="89"/>
              </a:xfrm>
              <a:custGeom>
                <a:avLst/>
                <a:gdLst/>
                <a:ahLst/>
                <a:cxnLst>
                  <a:cxn ang="0">
                    <a:pos x="6" y="89"/>
                  </a:cxn>
                  <a:cxn ang="0">
                    <a:pos x="0" y="0"/>
                  </a:cxn>
                </a:cxnLst>
                <a:rect l="0" t="0" r="r" b="b"/>
                <a:pathLst>
                  <a:path w="13" h="89">
                    <a:moveTo>
                      <a:pt x="6" y="89"/>
                    </a:moveTo>
                    <a:cubicBezTo>
                      <a:pt x="13" y="48"/>
                      <a:pt x="0" y="35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Freeform 26"/>
              <p:cNvSpPr>
                <a:spLocks/>
              </p:cNvSpPr>
              <p:nvPr/>
            </p:nvSpPr>
            <p:spPr bwMode="auto">
              <a:xfrm>
                <a:off x="1593" y="2406"/>
                <a:ext cx="8" cy="89"/>
              </a:xfrm>
              <a:custGeom>
                <a:avLst/>
                <a:gdLst/>
                <a:ahLst/>
                <a:cxnLst>
                  <a:cxn ang="0">
                    <a:pos x="7" y="89"/>
                  </a:cxn>
                  <a:cxn ang="0">
                    <a:pos x="1" y="26"/>
                  </a:cxn>
                  <a:cxn ang="0">
                    <a:pos x="7" y="0"/>
                  </a:cxn>
                </a:cxnLst>
                <a:rect l="0" t="0" r="r" b="b"/>
                <a:pathLst>
                  <a:path w="8" h="89">
                    <a:moveTo>
                      <a:pt x="7" y="89"/>
                    </a:moveTo>
                    <a:cubicBezTo>
                      <a:pt x="0" y="63"/>
                      <a:pt x="8" y="50"/>
                      <a:pt x="1" y="26"/>
                    </a:cubicBezTo>
                    <a:cubicBezTo>
                      <a:pt x="3" y="17"/>
                      <a:pt x="7" y="0"/>
                      <a:pt x="7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1647" y="2225"/>
              <a:ext cx="86" cy="149"/>
              <a:chOff x="1584" y="2232"/>
              <a:chExt cx="86" cy="149"/>
            </a:xfrm>
          </p:grpSpPr>
          <p:sp>
            <p:nvSpPr>
              <p:cNvPr id="96" name="Oval 28"/>
              <p:cNvSpPr>
                <a:spLocks noChangeArrowheads="1"/>
              </p:cNvSpPr>
              <p:nvPr/>
            </p:nvSpPr>
            <p:spPr bwMode="auto">
              <a:xfrm>
                <a:off x="1584" y="2232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Freeform 29"/>
              <p:cNvSpPr>
                <a:spLocks/>
              </p:cNvSpPr>
              <p:nvPr/>
            </p:nvSpPr>
            <p:spPr bwMode="auto">
              <a:xfrm>
                <a:off x="1594" y="2298"/>
                <a:ext cx="25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4"/>
                  </a:cxn>
                  <a:cxn ang="0">
                    <a:pos x="25" y="83"/>
                  </a:cxn>
                </a:cxnLst>
                <a:rect l="0" t="0" r="r" b="b"/>
                <a:pathLst>
                  <a:path w="25" h="83">
                    <a:moveTo>
                      <a:pt x="0" y="0"/>
                    </a:moveTo>
                    <a:cubicBezTo>
                      <a:pt x="5" y="22"/>
                      <a:pt x="11" y="42"/>
                      <a:pt x="19" y="64"/>
                    </a:cubicBezTo>
                    <a:cubicBezTo>
                      <a:pt x="21" y="70"/>
                      <a:pt x="25" y="83"/>
                      <a:pt x="25" y="8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Freeform 30"/>
              <p:cNvSpPr>
                <a:spLocks/>
              </p:cNvSpPr>
              <p:nvPr/>
            </p:nvSpPr>
            <p:spPr bwMode="auto">
              <a:xfrm>
                <a:off x="1657" y="2292"/>
                <a:ext cx="13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70"/>
                  </a:cxn>
                  <a:cxn ang="0">
                    <a:pos x="13" y="89"/>
                  </a:cxn>
                </a:cxnLst>
                <a:rect l="0" t="0" r="r" b="b"/>
                <a:pathLst>
                  <a:path w="13" h="89">
                    <a:moveTo>
                      <a:pt x="0" y="0"/>
                    </a:moveTo>
                    <a:cubicBezTo>
                      <a:pt x="2" y="23"/>
                      <a:pt x="2" y="46"/>
                      <a:pt x="6" y="70"/>
                    </a:cubicBezTo>
                    <a:cubicBezTo>
                      <a:pt x="6" y="76"/>
                      <a:pt x="13" y="89"/>
                      <a:pt x="13" y="8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1824" y="2352"/>
              <a:ext cx="86" cy="156"/>
              <a:chOff x="1781" y="2368"/>
              <a:chExt cx="86" cy="156"/>
            </a:xfrm>
          </p:grpSpPr>
          <p:sp>
            <p:nvSpPr>
              <p:cNvPr id="93" name="Oval 32"/>
              <p:cNvSpPr>
                <a:spLocks noChangeArrowheads="1"/>
              </p:cNvSpPr>
              <p:nvPr/>
            </p:nvSpPr>
            <p:spPr bwMode="auto">
              <a:xfrm>
                <a:off x="1781" y="2452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Freeform 33"/>
              <p:cNvSpPr>
                <a:spLocks/>
              </p:cNvSpPr>
              <p:nvPr/>
            </p:nvSpPr>
            <p:spPr bwMode="auto">
              <a:xfrm>
                <a:off x="1797" y="2381"/>
                <a:ext cx="7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6" y="0"/>
                  </a:cxn>
                </a:cxnLst>
                <a:rect l="0" t="0" r="r" b="b"/>
                <a:pathLst>
                  <a:path w="7" h="83">
                    <a:moveTo>
                      <a:pt x="0" y="83"/>
                    </a:moveTo>
                    <a:cubicBezTo>
                      <a:pt x="7" y="25"/>
                      <a:pt x="6" y="53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Freeform 34"/>
              <p:cNvSpPr>
                <a:spLocks/>
              </p:cNvSpPr>
              <p:nvPr/>
            </p:nvSpPr>
            <p:spPr bwMode="auto">
              <a:xfrm>
                <a:off x="1840" y="2368"/>
                <a:ext cx="27" cy="136"/>
              </a:xfrm>
              <a:custGeom>
                <a:avLst/>
                <a:gdLst/>
                <a:ahLst/>
                <a:cxnLst>
                  <a:cxn ang="0">
                    <a:pos x="20" y="102"/>
                  </a:cxn>
                  <a:cxn ang="0">
                    <a:pos x="20" y="57"/>
                  </a:cxn>
                  <a:cxn ang="0">
                    <a:pos x="8" y="19"/>
                  </a:cxn>
                  <a:cxn ang="0">
                    <a:pos x="8" y="0"/>
                  </a:cxn>
                </a:cxnLst>
                <a:rect l="0" t="0" r="r" b="b"/>
                <a:pathLst>
                  <a:path w="27" h="136">
                    <a:moveTo>
                      <a:pt x="20" y="102"/>
                    </a:moveTo>
                    <a:cubicBezTo>
                      <a:pt x="0" y="39"/>
                      <a:pt x="27" y="136"/>
                      <a:pt x="20" y="57"/>
                    </a:cubicBezTo>
                    <a:cubicBezTo>
                      <a:pt x="18" y="43"/>
                      <a:pt x="8" y="32"/>
                      <a:pt x="8" y="19"/>
                    </a:cubicBezTo>
                    <a:cubicBezTo>
                      <a:pt x="8" y="12"/>
                      <a:pt x="8" y="6"/>
                      <a:pt x="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766" y="2202"/>
              <a:ext cx="48" cy="144"/>
              <a:chOff x="3984" y="1872"/>
              <a:chExt cx="48" cy="192"/>
            </a:xfrm>
          </p:grpSpPr>
          <p:sp>
            <p:nvSpPr>
              <p:cNvPr id="91" name="AutoShape 36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AutoShape 37"/>
              <p:cNvSpPr>
                <a:spLocks noChangeArrowheads="1"/>
              </p:cNvSpPr>
              <p:nvPr/>
            </p:nvSpPr>
            <p:spPr bwMode="auto">
              <a:xfrm rot="10772216">
                <a:off x="3984" y="1968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oup 38"/>
            <p:cNvGrpSpPr>
              <a:grpSpLocks/>
            </p:cNvGrpSpPr>
            <p:nvPr/>
          </p:nvGrpSpPr>
          <p:grpSpPr bwMode="auto">
            <a:xfrm>
              <a:off x="1488" y="2448"/>
              <a:ext cx="48" cy="144"/>
              <a:chOff x="3984" y="1872"/>
              <a:chExt cx="48" cy="192"/>
            </a:xfrm>
          </p:grpSpPr>
          <p:sp>
            <p:nvSpPr>
              <p:cNvPr id="89" name="AutoShape 39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AutoShape 40"/>
              <p:cNvSpPr>
                <a:spLocks noChangeArrowheads="1"/>
              </p:cNvSpPr>
              <p:nvPr/>
            </p:nvSpPr>
            <p:spPr bwMode="auto">
              <a:xfrm rot="10772216">
                <a:off x="3984" y="1968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41"/>
            <p:cNvGrpSpPr>
              <a:grpSpLocks/>
            </p:cNvGrpSpPr>
            <p:nvPr/>
          </p:nvGrpSpPr>
          <p:grpSpPr bwMode="auto">
            <a:xfrm>
              <a:off x="1968" y="2352"/>
              <a:ext cx="48" cy="144"/>
              <a:chOff x="3984" y="1872"/>
              <a:chExt cx="48" cy="192"/>
            </a:xfrm>
          </p:grpSpPr>
          <p:sp>
            <p:nvSpPr>
              <p:cNvPr id="87" name="AutoShape 42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AutoShape 43"/>
              <p:cNvSpPr>
                <a:spLocks noChangeArrowheads="1"/>
              </p:cNvSpPr>
              <p:nvPr/>
            </p:nvSpPr>
            <p:spPr bwMode="auto">
              <a:xfrm rot="10772216">
                <a:off x="3984" y="1968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985" y="2109"/>
              <a:ext cx="67" cy="202"/>
              <a:chOff x="1985" y="2109"/>
              <a:chExt cx="67" cy="202"/>
            </a:xfrm>
          </p:grpSpPr>
          <p:sp>
            <p:nvSpPr>
              <p:cNvPr id="84" name="Oval 45"/>
              <p:cNvSpPr>
                <a:spLocks noChangeArrowheads="1"/>
              </p:cNvSpPr>
              <p:nvPr/>
            </p:nvSpPr>
            <p:spPr bwMode="auto">
              <a:xfrm>
                <a:off x="1985" y="2109"/>
                <a:ext cx="67" cy="1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5" name="Freeform 46"/>
              <p:cNvSpPr>
                <a:spLocks/>
              </p:cNvSpPr>
              <p:nvPr/>
            </p:nvSpPr>
            <p:spPr bwMode="auto">
              <a:xfrm>
                <a:off x="2032" y="2203"/>
                <a:ext cx="9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9"/>
                  </a:cxn>
                </a:cxnLst>
                <a:rect l="0" t="0" r="r" b="b"/>
                <a:pathLst>
                  <a:path w="9" h="97">
                    <a:moveTo>
                      <a:pt x="0" y="0"/>
                    </a:moveTo>
                    <a:cubicBezTo>
                      <a:pt x="9" y="97"/>
                      <a:pt x="0" y="35"/>
                      <a:pt x="0" y="8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Freeform 47"/>
              <p:cNvSpPr>
                <a:spLocks/>
              </p:cNvSpPr>
              <p:nvPr/>
            </p:nvSpPr>
            <p:spPr bwMode="auto">
              <a:xfrm>
                <a:off x="2000" y="2203"/>
                <a:ext cx="13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51"/>
                  </a:cxn>
                  <a:cxn ang="0">
                    <a:pos x="6" y="70"/>
                  </a:cxn>
                  <a:cxn ang="0">
                    <a:pos x="6" y="108"/>
                  </a:cxn>
                </a:cxnLst>
                <a:rect l="0" t="0" r="r" b="b"/>
                <a:pathLst>
                  <a:path w="13" h="108">
                    <a:moveTo>
                      <a:pt x="0" y="0"/>
                    </a:moveTo>
                    <a:cubicBezTo>
                      <a:pt x="3" y="17"/>
                      <a:pt x="13" y="33"/>
                      <a:pt x="13" y="51"/>
                    </a:cubicBezTo>
                    <a:cubicBezTo>
                      <a:pt x="13" y="57"/>
                      <a:pt x="6" y="63"/>
                      <a:pt x="6" y="70"/>
                    </a:cubicBezTo>
                    <a:cubicBezTo>
                      <a:pt x="4" y="82"/>
                      <a:pt x="6" y="95"/>
                      <a:pt x="6" y="1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" name="Group 48"/>
            <p:cNvGrpSpPr>
              <a:grpSpLocks/>
            </p:cNvGrpSpPr>
            <p:nvPr/>
          </p:nvGrpSpPr>
          <p:grpSpPr bwMode="auto">
            <a:xfrm>
              <a:off x="864" y="2112"/>
              <a:ext cx="67" cy="202"/>
              <a:chOff x="1985" y="2109"/>
              <a:chExt cx="67" cy="202"/>
            </a:xfrm>
          </p:grpSpPr>
          <p:sp>
            <p:nvSpPr>
              <p:cNvPr id="81" name="Oval 49"/>
              <p:cNvSpPr>
                <a:spLocks noChangeArrowheads="1"/>
              </p:cNvSpPr>
              <p:nvPr/>
            </p:nvSpPr>
            <p:spPr bwMode="auto">
              <a:xfrm>
                <a:off x="1985" y="2109"/>
                <a:ext cx="67" cy="10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Freeform 50"/>
              <p:cNvSpPr>
                <a:spLocks/>
              </p:cNvSpPr>
              <p:nvPr/>
            </p:nvSpPr>
            <p:spPr bwMode="auto">
              <a:xfrm>
                <a:off x="2032" y="2203"/>
                <a:ext cx="9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9"/>
                  </a:cxn>
                </a:cxnLst>
                <a:rect l="0" t="0" r="r" b="b"/>
                <a:pathLst>
                  <a:path w="9" h="97">
                    <a:moveTo>
                      <a:pt x="0" y="0"/>
                    </a:moveTo>
                    <a:cubicBezTo>
                      <a:pt x="9" y="97"/>
                      <a:pt x="0" y="35"/>
                      <a:pt x="0" y="8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Freeform 51"/>
              <p:cNvSpPr>
                <a:spLocks/>
              </p:cNvSpPr>
              <p:nvPr/>
            </p:nvSpPr>
            <p:spPr bwMode="auto">
              <a:xfrm>
                <a:off x="2000" y="2203"/>
                <a:ext cx="13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51"/>
                  </a:cxn>
                  <a:cxn ang="0">
                    <a:pos x="6" y="70"/>
                  </a:cxn>
                  <a:cxn ang="0">
                    <a:pos x="6" y="108"/>
                  </a:cxn>
                </a:cxnLst>
                <a:rect l="0" t="0" r="r" b="b"/>
                <a:pathLst>
                  <a:path w="13" h="108">
                    <a:moveTo>
                      <a:pt x="0" y="0"/>
                    </a:moveTo>
                    <a:cubicBezTo>
                      <a:pt x="3" y="17"/>
                      <a:pt x="13" y="33"/>
                      <a:pt x="13" y="51"/>
                    </a:cubicBezTo>
                    <a:cubicBezTo>
                      <a:pt x="13" y="57"/>
                      <a:pt x="6" y="63"/>
                      <a:pt x="6" y="70"/>
                    </a:cubicBezTo>
                    <a:cubicBezTo>
                      <a:pt x="4" y="82"/>
                      <a:pt x="6" y="95"/>
                      <a:pt x="6" y="1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Group 52"/>
            <p:cNvGrpSpPr>
              <a:grpSpLocks/>
            </p:cNvGrpSpPr>
            <p:nvPr/>
          </p:nvGrpSpPr>
          <p:grpSpPr bwMode="auto">
            <a:xfrm>
              <a:off x="946" y="2160"/>
              <a:ext cx="85" cy="178"/>
              <a:chOff x="971" y="2160"/>
              <a:chExt cx="85" cy="178"/>
            </a:xfrm>
          </p:grpSpPr>
          <p:sp>
            <p:nvSpPr>
              <p:cNvPr id="78" name="Oval 53"/>
              <p:cNvSpPr>
                <a:spLocks noChangeArrowheads="1"/>
              </p:cNvSpPr>
              <p:nvPr/>
            </p:nvSpPr>
            <p:spPr bwMode="auto">
              <a:xfrm>
                <a:off x="971" y="2160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Freeform 54"/>
              <p:cNvSpPr>
                <a:spLocks/>
              </p:cNvSpPr>
              <p:nvPr/>
            </p:nvSpPr>
            <p:spPr bwMode="auto">
              <a:xfrm>
                <a:off x="978" y="2222"/>
                <a:ext cx="19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70"/>
                  </a:cxn>
                  <a:cxn ang="0">
                    <a:pos x="0" y="115"/>
                  </a:cxn>
                </a:cxnLst>
                <a:rect l="0" t="0" r="r" b="b"/>
                <a:pathLst>
                  <a:path w="19" h="115">
                    <a:moveTo>
                      <a:pt x="0" y="0"/>
                    </a:moveTo>
                    <a:cubicBezTo>
                      <a:pt x="7" y="23"/>
                      <a:pt x="12" y="46"/>
                      <a:pt x="19" y="70"/>
                    </a:cubicBezTo>
                    <a:cubicBezTo>
                      <a:pt x="13" y="85"/>
                      <a:pt x="10" y="102"/>
                      <a:pt x="0" y="11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Freeform 55"/>
              <p:cNvSpPr>
                <a:spLocks/>
              </p:cNvSpPr>
              <p:nvPr/>
            </p:nvSpPr>
            <p:spPr bwMode="auto">
              <a:xfrm>
                <a:off x="1018" y="2229"/>
                <a:ext cx="23" cy="10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7" y="76"/>
                  </a:cxn>
                  <a:cxn ang="0">
                    <a:pos x="17" y="108"/>
                  </a:cxn>
                </a:cxnLst>
                <a:rect l="0" t="0" r="r" b="b"/>
                <a:pathLst>
                  <a:path w="23" h="109">
                    <a:moveTo>
                      <a:pt x="23" y="0"/>
                    </a:moveTo>
                    <a:cubicBezTo>
                      <a:pt x="14" y="26"/>
                      <a:pt x="22" y="46"/>
                      <a:pt x="17" y="76"/>
                    </a:cubicBezTo>
                    <a:cubicBezTo>
                      <a:pt x="11" y="109"/>
                      <a:pt x="0" y="108"/>
                      <a:pt x="17" y="1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4" name="Group 56"/>
            <p:cNvGrpSpPr>
              <a:grpSpLocks/>
            </p:cNvGrpSpPr>
            <p:nvPr/>
          </p:nvGrpSpPr>
          <p:grpSpPr bwMode="auto">
            <a:xfrm>
              <a:off x="1101" y="2208"/>
              <a:ext cx="88" cy="179"/>
              <a:chOff x="1101" y="2208"/>
              <a:chExt cx="88" cy="179"/>
            </a:xfrm>
          </p:grpSpPr>
          <p:sp>
            <p:nvSpPr>
              <p:cNvPr id="75" name="Oval 57"/>
              <p:cNvSpPr>
                <a:spLocks noChangeArrowheads="1"/>
              </p:cNvSpPr>
              <p:nvPr/>
            </p:nvSpPr>
            <p:spPr bwMode="auto">
              <a:xfrm>
                <a:off x="1104" y="2208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Freeform 58"/>
              <p:cNvSpPr>
                <a:spLocks/>
              </p:cNvSpPr>
              <p:nvPr/>
            </p:nvSpPr>
            <p:spPr bwMode="auto">
              <a:xfrm>
                <a:off x="1155" y="2273"/>
                <a:ext cx="13" cy="11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83"/>
                  </a:cxn>
                  <a:cxn ang="0">
                    <a:pos x="7" y="114"/>
                  </a:cxn>
                </a:cxnLst>
                <a:rect l="0" t="0" r="r" b="b"/>
                <a:pathLst>
                  <a:path w="13" h="114">
                    <a:moveTo>
                      <a:pt x="13" y="0"/>
                    </a:moveTo>
                    <a:cubicBezTo>
                      <a:pt x="2" y="31"/>
                      <a:pt x="0" y="36"/>
                      <a:pt x="0" y="83"/>
                    </a:cubicBezTo>
                    <a:cubicBezTo>
                      <a:pt x="0" y="93"/>
                      <a:pt x="7" y="103"/>
                      <a:pt x="7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Freeform 59"/>
              <p:cNvSpPr>
                <a:spLocks/>
              </p:cNvSpPr>
              <p:nvPr/>
            </p:nvSpPr>
            <p:spPr bwMode="auto">
              <a:xfrm>
                <a:off x="1101" y="2267"/>
                <a:ext cx="23" cy="11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38"/>
                  </a:cxn>
                  <a:cxn ang="0">
                    <a:pos x="23" y="114"/>
                  </a:cxn>
                </a:cxnLst>
                <a:rect l="0" t="0" r="r" b="b"/>
                <a:pathLst>
                  <a:path w="23" h="114">
                    <a:moveTo>
                      <a:pt x="16" y="0"/>
                    </a:moveTo>
                    <a:cubicBezTo>
                      <a:pt x="12" y="12"/>
                      <a:pt x="0" y="25"/>
                      <a:pt x="4" y="38"/>
                    </a:cubicBezTo>
                    <a:cubicBezTo>
                      <a:pt x="11" y="60"/>
                      <a:pt x="23" y="89"/>
                      <a:pt x="23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" name="Group 60"/>
            <p:cNvGrpSpPr>
              <a:grpSpLocks/>
            </p:cNvGrpSpPr>
            <p:nvPr/>
          </p:nvGrpSpPr>
          <p:grpSpPr bwMode="auto">
            <a:xfrm>
              <a:off x="1200" y="2208"/>
              <a:ext cx="48" cy="144"/>
              <a:chOff x="3984" y="1872"/>
              <a:chExt cx="48" cy="192"/>
            </a:xfrm>
          </p:grpSpPr>
          <p:sp>
            <p:nvSpPr>
              <p:cNvPr id="73" name="AutoShape 61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AutoShape 62"/>
              <p:cNvSpPr>
                <a:spLocks noChangeArrowheads="1"/>
              </p:cNvSpPr>
              <p:nvPr/>
            </p:nvSpPr>
            <p:spPr bwMode="auto">
              <a:xfrm rot="10772216">
                <a:off x="3984" y="1968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" name="Group 63"/>
            <p:cNvGrpSpPr>
              <a:grpSpLocks/>
            </p:cNvGrpSpPr>
            <p:nvPr/>
          </p:nvGrpSpPr>
          <p:grpSpPr bwMode="auto">
            <a:xfrm>
              <a:off x="912" y="2304"/>
              <a:ext cx="48" cy="144"/>
              <a:chOff x="3984" y="1872"/>
              <a:chExt cx="48" cy="192"/>
            </a:xfrm>
          </p:grpSpPr>
          <p:sp>
            <p:nvSpPr>
              <p:cNvPr id="71" name="AutoShape 64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AutoShape 65"/>
              <p:cNvSpPr>
                <a:spLocks noChangeArrowheads="1"/>
              </p:cNvSpPr>
              <p:nvPr/>
            </p:nvSpPr>
            <p:spPr bwMode="auto">
              <a:xfrm rot="10772216">
                <a:off x="3984" y="1968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66"/>
            <p:cNvGrpSpPr>
              <a:grpSpLocks/>
            </p:cNvGrpSpPr>
            <p:nvPr/>
          </p:nvGrpSpPr>
          <p:grpSpPr bwMode="auto">
            <a:xfrm rot="10505383">
              <a:off x="1008" y="2352"/>
              <a:ext cx="88" cy="179"/>
              <a:chOff x="1101" y="2208"/>
              <a:chExt cx="88" cy="179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1104" y="2208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1155" y="2273"/>
                <a:ext cx="13" cy="11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83"/>
                  </a:cxn>
                  <a:cxn ang="0">
                    <a:pos x="7" y="114"/>
                  </a:cxn>
                </a:cxnLst>
                <a:rect l="0" t="0" r="r" b="b"/>
                <a:pathLst>
                  <a:path w="13" h="114">
                    <a:moveTo>
                      <a:pt x="13" y="0"/>
                    </a:moveTo>
                    <a:cubicBezTo>
                      <a:pt x="2" y="31"/>
                      <a:pt x="0" y="36"/>
                      <a:pt x="0" y="83"/>
                    </a:cubicBezTo>
                    <a:cubicBezTo>
                      <a:pt x="0" y="93"/>
                      <a:pt x="7" y="103"/>
                      <a:pt x="7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1101" y="2267"/>
                <a:ext cx="23" cy="11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38"/>
                  </a:cxn>
                  <a:cxn ang="0">
                    <a:pos x="23" y="114"/>
                  </a:cxn>
                </a:cxnLst>
                <a:rect l="0" t="0" r="r" b="b"/>
                <a:pathLst>
                  <a:path w="23" h="114">
                    <a:moveTo>
                      <a:pt x="16" y="0"/>
                    </a:moveTo>
                    <a:cubicBezTo>
                      <a:pt x="12" y="12"/>
                      <a:pt x="0" y="25"/>
                      <a:pt x="4" y="38"/>
                    </a:cubicBezTo>
                    <a:cubicBezTo>
                      <a:pt x="11" y="60"/>
                      <a:pt x="23" y="89"/>
                      <a:pt x="23" y="1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70"/>
            <p:cNvGrpSpPr>
              <a:grpSpLocks/>
            </p:cNvGrpSpPr>
            <p:nvPr/>
          </p:nvGrpSpPr>
          <p:grpSpPr bwMode="auto">
            <a:xfrm>
              <a:off x="1364" y="2426"/>
              <a:ext cx="97" cy="155"/>
              <a:chOff x="1332" y="2413"/>
              <a:chExt cx="97" cy="155"/>
            </a:xfrm>
          </p:grpSpPr>
          <p:sp>
            <p:nvSpPr>
              <p:cNvPr id="65" name="Oval 71"/>
              <p:cNvSpPr>
                <a:spLocks noChangeArrowheads="1"/>
              </p:cNvSpPr>
              <p:nvPr/>
            </p:nvSpPr>
            <p:spPr bwMode="auto">
              <a:xfrm>
                <a:off x="1344" y="2496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Freeform 72"/>
              <p:cNvSpPr>
                <a:spLocks/>
              </p:cNvSpPr>
              <p:nvPr/>
            </p:nvSpPr>
            <p:spPr bwMode="auto">
              <a:xfrm>
                <a:off x="1409" y="2419"/>
                <a:ext cx="14" cy="8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7" y="0"/>
                  </a:cxn>
                </a:cxnLst>
                <a:rect l="0" t="0" r="r" b="b"/>
                <a:pathLst>
                  <a:path w="14" h="83">
                    <a:moveTo>
                      <a:pt x="0" y="83"/>
                    </a:moveTo>
                    <a:cubicBezTo>
                      <a:pt x="14" y="43"/>
                      <a:pt x="7" y="70"/>
                      <a:pt x="7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Freeform 73"/>
              <p:cNvSpPr>
                <a:spLocks/>
              </p:cNvSpPr>
              <p:nvPr/>
            </p:nvSpPr>
            <p:spPr bwMode="auto">
              <a:xfrm>
                <a:off x="1332" y="2413"/>
                <a:ext cx="52" cy="89"/>
              </a:xfrm>
              <a:custGeom>
                <a:avLst/>
                <a:gdLst/>
                <a:ahLst/>
                <a:cxnLst>
                  <a:cxn ang="0">
                    <a:pos x="39" y="89"/>
                  </a:cxn>
                  <a:cxn ang="0">
                    <a:pos x="52" y="0"/>
                  </a:cxn>
                </a:cxnLst>
                <a:rect l="0" t="0" r="r" b="b"/>
                <a:pathLst>
                  <a:path w="52" h="89">
                    <a:moveTo>
                      <a:pt x="39" y="89"/>
                    </a:moveTo>
                    <a:cubicBezTo>
                      <a:pt x="30" y="62"/>
                      <a:pt x="0" y="0"/>
                      <a:pt x="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9" name="Group 74"/>
            <p:cNvGrpSpPr>
              <a:grpSpLocks/>
            </p:cNvGrpSpPr>
            <p:nvPr/>
          </p:nvGrpSpPr>
          <p:grpSpPr bwMode="auto">
            <a:xfrm>
              <a:off x="1872" y="2160"/>
              <a:ext cx="85" cy="183"/>
              <a:chOff x="1872" y="2160"/>
              <a:chExt cx="85" cy="183"/>
            </a:xfrm>
          </p:grpSpPr>
          <p:sp>
            <p:nvSpPr>
              <p:cNvPr id="62" name="Oval 75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Freeform 76"/>
              <p:cNvSpPr>
                <a:spLocks/>
              </p:cNvSpPr>
              <p:nvPr/>
            </p:nvSpPr>
            <p:spPr bwMode="auto">
              <a:xfrm>
                <a:off x="1936" y="2222"/>
                <a:ext cx="13" cy="10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45"/>
                  </a:cxn>
                  <a:cxn ang="0">
                    <a:pos x="0" y="102"/>
                  </a:cxn>
                </a:cxnLst>
                <a:rect l="0" t="0" r="r" b="b"/>
                <a:pathLst>
                  <a:path w="13" h="102">
                    <a:moveTo>
                      <a:pt x="7" y="0"/>
                    </a:moveTo>
                    <a:cubicBezTo>
                      <a:pt x="9" y="15"/>
                      <a:pt x="13" y="29"/>
                      <a:pt x="13" y="45"/>
                    </a:cubicBezTo>
                    <a:cubicBezTo>
                      <a:pt x="13" y="66"/>
                      <a:pt x="0" y="82"/>
                      <a:pt x="0" y="1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Freeform 77"/>
              <p:cNvSpPr>
                <a:spLocks/>
              </p:cNvSpPr>
              <p:nvPr/>
            </p:nvSpPr>
            <p:spPr bwMode="auto">
              <a:xfrm>
                <a:off x="1873" y="2235"/>
                <a:ext cx="25" cy="10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108"/>
                  </a:cxn>
                </a:cxnLst>
                <a:rect l="0" t="0" r="r" b="b"/>
                <a:pathLst>
                  <a:path w="25" h="108">
                    <a:moveTo>
                      <a:pt x="13" y="0"/>
                    </a:moveTo>
                    <a:cubicBezTo>
                      <a:pt x="0" y="35"/>
                      <a:pt x="25" y="70"/>
                      <a:pt x="25" y="1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" name="Group 78"/>
            <p:cNvGrpSpPr>
              <a:grpSpLocks/>
            </p:cNvGrpSpPr>
            <p:nvPr/>
          </p:nvGrpSpPr>
          <p:grpSpPr bwMode="auto">
            <a:xfrm>
              <a:off x="1296" y="2208"/>
              <a:ext cx="85" cy="183"/>
              <a:chOff x="1872" y="2160"/>
              <a:chExt cx="85" cy="183"/>
            </a:xfrm>
          </p:grpSpPr>
          <p:sp>
            <p:nvSpPr>
              <p:cNvPr id="59" name="Oval 79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1936" y="2222"/>
                <a:ext cx="13" cy="10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45"/>
                  </a:cxn>
                  <a:cxn ang="0">
                    <a:pos x="0" y="102"/>
                  </a:cxn>
                </a:cxnLst>
                <a:rect l="0" t="0" r="r" b="b"/>
                <a:pathLst>
                  <a:path w="13" h="102">
                    <a:moveTo>
                      <a:pt x="7" y="0"/>
                    </a:moveTo>
                    <a:cubicBezTo>
                      <a:pt x="9" y="15"/>
                      <a:pt x="13" y="29"/>
                      <a:pt x="13" y="45"/>
                    </a:cubicBezTo>
                    <a:cubicBezTo>
                      <a:pt x="13" y="66"/>
                      <a:pt x="0" y="82"/>
                      <a:pt x="0" y="1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1873" y="2235"/>
                <a:ext cx="25" cy="10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108"/>
                  </a:cxn>
                </a:cxnLst>
                <a:rect l="0" t="0" r="r" b="b"/>
                <a:pathLst>
                  <a:path w="25" h="108">
                    <a:moveTo>
                      <a:pt x="13" y="0"/>
                    </a:moveTo>
                    <a:cubicBezTo>
                      <a:pt x="0" y="35"/>
                      <a:pt x="25" y="70"/>
                      <a:pt x="25" y="1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82"/>
            <p:cNvGrpSpPr>
              <a:grpSpLocks/>
            </p:cNvGrpSpPr>
            <p:nvPr/>
          </p:nvGrpSpPr>
          <p:grpSpPr bwMode="auto">
            <a:xfrm>
              <a:off x="1200" y="2400"/>
              <a:ext cx="85" cy="154"/>
              <a:chOff x="1584" y="2406"/>
              <a:chExt cx="85" cy="154"/>
            </a:xfrm>
          </p:grpSpPr>
          <p:sp>
            <p:nvSpPr>
              <p:cNvPr id="56" name="Oval 83"/>
              <p:cNvSpPr>
                <a:spLocks noChangeArrowheads="1"/>
              </p:cNvSpPr>
              <p:nvPr/>
            </p:nvSpPr>
            <p:spPr bwMode="auto">
              <a:xfrm>
                <a:off x="1584" y="2488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Freeform 84"/>
              <p:cNvSpPr>
                <a:spLocks/>
              </p:cNvSpPr>
              <p:nvPr/>
            </p:nvSpPr>
            <p:spPr bwMode="auto">
              <a:xfrm>
                <a:off x="1651" y="2406"/>
                <a:ext cx="13" cy="89"/>
              </a:xfrm>
              <a:custGeom>
                <a:avLst/>
                <a:gdLst/>
                <a:ahLst/>
                <a:cxnLst>
                  <a:cxn ang="0">
                    <a:pos x="6" y="89"/>
                  </a:cxn>
                  <a:cxn ang="0">
                    <a:pos x="0" y="0"/>
                  </a:cxn>
                </a:cxnLst>
                <a:rect l="0" t="0" r="r" b="b"/>
                <a:pathLst>
                  <a:path w="13" h="89">
                    <a:moveTo>
                      <a:pt x="6" y="89"/>
                    </a:moveTo>
                    <a:cubicBezTo>
                      <a:pt x="13" y="48"/>
                      <a:pt x="0" y="35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Freeform 85"/>
              <p:cNvSpPr>
                <a:spLocks/>
              </p:cNvSpPr>
              <p:nvPr/>
            </p:nvSpPr>
            <p:spPr bwMode="auto">
              <a:xfrm>
                <a:off x="1593" y="2406"/>
                <a:ext cx="8" cy="89"/>
              </a:xfrm>
              <a:custGeom>
                <a:avLst/>
                <a:gdLst/>
                <a:ahLst/>
                <a:cxnLst>
                  <a:cxn ang="0">
                    <a:pos x="7" y="89"/>
                  </a:cxn>
                  <a:cxn ang="0">
                    <a:pos x="1" y="26"/>
                  </a:cxn>
                  <a:cxn ang="0">
                    <a:pos x="7" y="0"/>
                  </a:cxn>
                </a:cxnLst>
                <a:rect l="0" t="0" r="r" b="b"/>
                <a:pathLst>
                  <a:path w="8" h="89">
                    <a:moveTo>
                      <a:pt x="7" y="89"/>
                    </a:moveTo>
                    <a:cubicBezTo>
                      <a:pt x="0" y="63"/>
                      <a:pt x="8" y="50"/>
                      <a:pt x="1" y="26"/>
                    </a:cubicBezTo>
                    <a:cubicBezTo>
                      <a:pt x="3" y="17"/>
                      <a:pt x="7" y="0"/>
                      <a:pt x="7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" name="Group 86"/>
            <p:cNvGrpSpPr>
              <a:grpSpLocks/>
            </p:cNvGrpSpPr>
            <p:nvPr/>
          </p:nvGrpSpPr>
          <p:grpSpPr bwMode="auto">
            <a:xfrm>
              <a:off x="1104" y="2400"/>
              <a:ext cx="48" cy="144"/>
              <a:chOff x="3984" y="1872"/>
              <a:chExt cx="48" cy="192"/>
            </a:xfrm>
          </p:grpSpPr>
          <p:sp>
            <p:nvSpPr>
              <p:cNvPr id="54" name="AutoShape 87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AutoShape 88"/>
              <p:cNvSpPr>
                <a:spLocks noChangeArrowheads="1"/>
              </p:cNvSpPr>
              <p:nvPr/>
            </p:nvSpPr>
            <p:spPr bwMode="auto">
              <a:xfrm rot="10772216">
                <a:off x="3984" y="1968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3" name="Group 89"/>
            <p:cNvGrpSpPr>
              <a:grpSpLocks/>
            </p:cNvGrpSpPr>
            <p:nvPr/>
          </p:nvGrpSpPr>
          <p:grpSpPr bwMode="auto">
            <a:xfrm flipH="1" flipV="1">
              <a:off x="1728" y="2352"/>
              <a:ext cx="85" cy="183"/>
              <a:chOff x="1872" y="2160"/>
              <a:chExt cx="85" cy="183"/>
            </a:xfrm>
          </p:grpSpPr>
          <p:sp>
            <p:nvSpPr>
              <p:cNvPr id="51" name="Oval 90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85" cy="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Freeform 91"/>
              <p:cNvSpPr>
                <a:spLocks/>
              </p:cNvSpPr>
              <p:nvPr/>
            </p:nvSpPr>
            <p:spPr bwMode="auto">
              <a:xfrm>
                <a:off x="1936" y="2222"/>
                <a:ext cx="13" cy="10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45"/>
                  </a:cxn>
                  <a:cxn ang="0">
                    <a:pos x="0" y="102"/>
                  </a:cxn>
                </a:cxnLst>
                <a:rect l="0" t="0" r="r" b="b"/>
                <a:pathLst>
                  <a:path w="13" h="102">
                    <a:moveTo>
                      <a:pt x="7" y="0"/>
                    </a:moveTo>
                    <a:cubicBezTo>
                      <a:pt x="9" y="15"/>
                      <a:pt x="13" y="29"/>
                      <a:pt x="13" y="45"/>
                    </a:cubicBezTo>
                    <a:cubicBezTo>
                      <a:pt x="13" y="66"/>
                      <a:pt x="0" y="82"/>
                      <a:pt x="0" y="1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Freeform 92"/>
              <p:cNvSpPr>
                <a:spLocks/>
              </p:cNvSpPr>
              <p:nvPr/>
            </p:nvSpPr>
            <p:spPr bwMode="auto">
              <a:xfrm>
                <a:off x="1873" y="2235"/>
                <a:ext cx="25" cy="10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108"/>
                  </a:cxn>
                </a:cxnLst>
                <a:rect l="0" t="0" r="r" b="b"/>
                <a:pathLst>
                  <a:path w="25" h="108">
                    <a:moveTo>
                      <a:pt x="13" y="0"/>
                    </a:moveTo>
                    <a:cubicBezTo>
                      <a:pt x="0" y="35"/>
                      <a:pt x="25" y="70"/>
                      <a:pt x="25" y="1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Freeform 93"/>
            <p:cNvSpPr>
              <a:spLocks/>
            </p:cNvSpPr>
            <p:nvPr/>
          </p:nvSpPr>
          <p:spPr bwMode="auto">
            <a:xfrm>
              <a:off x="864" y="2016"/>
              <a:ext cx="1200" cy="56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6" y="504"/>
                </a:cxn>
                <a:cxn ang="0">
                  <a:pos x="480" y="168"/>
                </a:cxn>
                <a:cxn ang="0">
                  <a:pos x="816" y="552"/>
                </a:cxn>
                <a:cxn ang="0">
                  <a:pos x="1056" y="72"/>
                </a:cxn>
                <a:cxn ang="0">
                  <a:pos x="1152" y="120"/>
                </a:cxn>
              </a:cxnLst>
              <a:rect l="0" t="0" r="r" b="b"/>
              <a:pathLst>
                <a:path w="1152" h="568">
                  <a:moveTo>
                    <a:pt x="0" y="24"/>
                  </a:moveTo>
                  <a:cubicBezTo>
                    <a:pt x="8" y="252"/>
                    <a:pt x="16" y="480"/>
                    <a:pt x="96" y="504"/>
                  </a:cubicBezTo>
                  <a:cubicBezTo>
                    <a:pt x="175" y="527"/>
                    <a:pt x="360" y="160"/>
                    <a:pt x="480" y="168"/>
                  </a:cubicBezTo>
                  <a:cubicBezTo>
                    <a:pt x="599" y="175"/>
                    <a:pt x="720" y="568"/>
                    <a:pt x="816" y="552"/>
                  </a:cubicBezTo>
                  <a:cubicBezTo>
                    <a:pt x="912" y="536"/>
                    <a:pt x="1000" y="144"/>
                    <a:pt x="1056" y="72"/>
                  </a:cubicBezTo>
                  <a:cubicBezTo>
                    <a:pt x="1112" y="0"/>
                    <a:pt x="1136" y="112"/>
                    <a:pt x="1152" y="120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Arc 94"/>
            <p:cNvSpPr>
              <a:spLocks/>
            </p:cNvSpPr>
            <p:nvPr/>
          </p:nvSpPr>
          <p:spPr bwMode="auto">
            <a:xfrm rot="5400000" flipH="1">
              <a:off x="1136" y="2060"/>
              <a:ext cx="63" cy="103"/>
            </a:xfrm>
            <a:custGeom>
              <a:avLst/>
              <a:gdLst>
                <a:gd name="G0" fmla="+- 79 0 0"/>
                <a:gd name="G1" fmla="+- 21600 0 0"/>
                <a:gd name="G2" fmla="+- 21600 0 0"/>
                <a:gd name="T0" fmla="*/ 79 w 21679"/>
                <a:gd name="T1" fmla="*/ 0 h 43200"/>
                <a:gd name="T2" fmla="*/ 0 w 21679"/>
                <a:gd name="T3" fmla="*/ 43199 h 43200"/>
                <a:gd name="T4" fmla="*/ 79 w 2167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9" h="43200" fill="none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</a:path>
                <a:path w="21679" h="43200" stroke="0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  <a:lnTo>
                    <a:pt x="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Arc 95"/>
            <p:cNvSpPr>
              <a:spLocks/>
            </p:cNvSpPr>
            <p:nvPr/>
          </p:nvSpPr>
          <p:spPr bwMode="auto">
            <a:xfrm rot="5400000" flipH="1">
              <a:off x="1335" y="2012"/>
              <a:ext cx="63" cy="103"/>
            </a:xfrm>
            <a:custGeom>
              <a:avLst/>
              <a:gdLst>
                <a:gd name="G0" fmla="+- 79 0 0"/>
                <a:gd name="G1" fmla="+- 21600 0 0"/>
                <a:gd name="G2" fmla="+- 21600 0 0"/>
                <a:gd name="T0" fmla="*/ 79 w 21679"/>
                <a:gd name="T1" fmla="*/ 0 h 43200"/>
                <a:gd name="T2" fmla="*/ 0 w 21679"/>
                <a:gd name="T3" fmla="*/ 43199 h 43200"/>
                <a:gd name="T4" fmla="*/ 79 w 2167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9" h="43200" fill="none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</a:path>
                <a:path w="21679" h="43200" stroke="0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  <a:lnTo>
                    <a:pt x="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Arc 96"/>
            <p:cNvSpPr>
              <a:spLocks/>
            </p:cNvSpPr>
            <p:nvPr/>
          </p:nvSpPr>
          <p:spPr bwMode="auto">
            <a:xfrm rot="5400000" flipH="1">
              <a:off x="1653" y="1852"/>
              <a:ext cx="63" cy="103"/>
            </a:xfrm>
            <a:custGeom>
              <a:avLst/>
              <a:gdLst>
                <a:gd name="G0" fmla="+- 79 0 0"/>
                <a:gd name="G1" fmla="+- 21600 0 0"/>
                <a:gd name="G2" fmla="+- 21600 0 0"/>
                <a:gd name="T0" fmla="*/ 79 w 21679"/>
                <a:gd name="T1" fmla="*/ 0 h 43200"/>
                <a:gd name="T2" fmla="*/ 0 w 21679"/>
                <a:gd name="T3" fmla="*/ 43199 h 43200"/>
                <a:gd name="T4" fmla="*/ 79 w 2167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9" h="43200" fill="none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</a:path>
                <a:path w="21679" h="43200" stroke="0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  <a:lnTo>
                    <a:pt x="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Arc 97"/>
            <p:cNvSpPr>
              <a:spLocks/>
            </p:cNvSpPr>
            <p:nvPr/>
          </p:nvSpPr>
          <p:spPr bwMode="auto">
            <a:xfrm rot="5400000" flipH="1">
              <a:off x="1613" y="2077"/>
              <a:ext cx="63" cy="103"/>
            </a:xfrm>
            <a:custGeom>
              <a:avLst/>
              <a:gdLst>
                <a:gd name="G0" fmla="+- 79 0 0"/>
                <a:gd name="G1" fmla="+- 21600 0 0"/>
                <a:gd name="G2" fmla="+- 21600 0 0"/>
                <a:gd name="T0" fmla="*/ 79 w 21679"/>
                <a:gd name="T1" fmla="*/ 0 h 43200"/>
                <a:gd name="T2" fmla="*/ 0 w 21679"/>
                <a:gd name="T3" fmla="*/ 43199 h 43200"/>
                <a:gd name="T4" fmla="*/ 79 w 2167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9" h="43200" fill="none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</a:path>
                <a:path w="21679" h="43200" stroke="0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  <a:lnTo>
                    <a:pt x="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" name="Arc 98"/>
            <p:cNvSpPr>
              <a:spLocks/>
            </p:cNvSpPr>
            <p:nvPr/>
          </p:nvSpPr>
          <p:spPr bwMode="auto">
            <a:xfrm rot="5400000" flipH="1">
              <a:off x="1780" y="2045"/>
              <a:ext cx="63" cy="103"/>
            </a:xfrm>
            <a:custGeom>
              <a:avLst/>
              <a:gdLst>
                <a:gd name="G0" fmla="+- 79 0 0"/>
                <a:gd name="G1" fmla="+- 21600 0 0"/>
                <a:gd name="G2" fmla="+- 21600 0 0"/>
                <a:gd name="T0" fmla="*/ 79 w 21679"/>
                <a:gd name="T1" fmla="*/ 0 h 43200"/>
                <a:gd name="T2" fmla="*/ 0 w 21679"/>
                <a:gd name="T3" fmla="*/ 43199 h 43200"/>
                <a:gd name="T4" fmla="*/ 79 w 2167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9" h="43200" fill="none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</a:path>
                <a:path w="21679" h="43200" stroke="0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  <a:lnTo>
                    <a:pt x="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0" name="Arc 99"/>
            <p:cNvSpPr>
              <a:spLocks/>
            </p:cNvSpPr>
            <p:nvPr/>
          </p:nvSpPr>
          <p:spPr bwMode="auto">
            <a:xfrm rot="5400000" flipH="1">
              <a:off x="1129" y="1868"/>
              <a:ext cx="63" cy="103"/>
            </a:xfrm>
            <a:custGeom>
              <a:avLst/>
              <a:gdLst>
                <a:gd name="G0" fmla="+- 79 0 0"/>
                <a:gd name="G1" fmla="+- 21600 0 0"/>
                <a:gd name="G2" fmla="+- 21600 0 0"/>
                <a:gd name="T0" fmla="*/ 79 w 21679"/>
                <a:gd name="T1" fmla="*/ 0 h 43200"/>
                <a:gd name="T2" fmla="*/ 0 w 21679"/>
                <a:gd name="T3" fmla="*/ 43199 h 43200"/>
                <a:gd name="T4" fmla="*/ 79 w 2167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9" h="43200" fill="none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</a:path>
                <a:path w="21679" h="43200" stroke="0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  <a:lnTo>
                    <a:pt x="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Arc 100"/>
            <p:cNvSpPr>
              <a:spLocks/>
            </p:cNvSpPr>
            <p:nvPr/>
          </p:nvSpPr>
          <p:spPr bwMode="auto">
            <a:xfrm rot="5400000" flipH="1">
              <a:off x="1004" y="1996"/>
              <a:ext cx="63" cy="103"/>
            </a:xfrm>
            <a:custGeom>
              <a:avLst/>
              <a:gdLst>
                <a:gd name="G0" fmla="+- 79 0 0"/>
                <a:gd name="G1" fmla="+- 21600 0 0"/>
                <a:gd name="G2" fmla="+- 21600 0 0"/>
                <a:gd name="T0" fmla="*/ 79 w 21679"/>
                <a:gd name="T1" fmla="*/ 0 h 43200"/>
                <a:gd name="T2" fmla="*/ 0 w 21679"/>
                <a:gd name="T3" fmla="*/ 43199 h 43200"/>
                <a:gd name="T4" fmla="*/ 79 w 2167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9" h="43200" fill="none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</a:path>
                <a:path w="21679" h="43200" stroke="0" extrusionOk="0">
                  <a:moveTo>
                    <a:pt x="78" y="0"/>
                  </a:moveTo>
                  <a:cubicBezTo>
                    <a:pt x="12008" y="0"/>
                    <a:pt x="21679" y="9670"/>
                    <a:pt x="21679" y="21600"/>
                  </a:cubicBezTo>
                  <a:cubicBezTo>
                    <a:pt x="21679" y="33529"/>
                    <a:pt x="12008" y="43200"/>
                    <a:pt x="79" y="43200"/>
                  </a:cubicBezTo>
                  <a:cubicBezTo>
                    <a:pt x="52" y="43200"/>
                    <a:pt x="26" y="43199"/>
                    <a:pt x="-1" y="43199"/>
                  </a:cubicBezTo>
                  <a:lnTo>
                    <a:pt x="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42" name="Group 101"/>
            <p:cNvGrpSpPr>
              <a:grpSpLocks/>
            </p:cNvGrpSpPr>
            <p:nvPr/>
          </p:nvGrpSpPr>
          <p:grpSpPr bwMode="auto">
            <a:xfrm>
              <a:off x="1311" y="2423"/>
              <a:ext cx="48" cy="144"/>
              <a:chOff x="3984" y="1872"/>
              <a:chExt cx="48" cy="192"/>
            </a:xfrm>
          </p:grpSpPr>
          <p:sp>
            <p:nvSpPr>
              <p:cNvPr id="49" name="AutoShape 102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AutoShape 103"/>
              <p:cNvSpPr>
                <a:spLocks noChangeArrowheads="1"/>
              </p:cNvSpPr>
              <p:nvPr/>
            </p:nvSpPr>
            <p:spPr bwMode="auto">
              <a:xfrm rot="10772216">
                <a:off x="3984" y="1968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3" name="Group 104"/>
            <p:cNvGrpSpPr>
              <a:grpSpLocks/>
            </p:cNvGrpSpPr>
            <p:nvPr/>
          </p:nvGrpSpPr>
          <p:grpSpPr bwMode="auto">
            <a:xfrm>
              <a:off x="1570" y="2234"/>
              <a:ext cx="48" cy="144"/>
              <a:chOff x="3984" y="1872"/>
              <a:chExt cx="48" cy="192"/>
            </a:xfrm>
          </p:grpSpPr>
          <p:sp>
            <p:nvSpPr>
              <p:cNvPr id="47" name="AutoShape 105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AutoShape 106"/>
              <p:cNvSpPr>
                <a:spLocks noChangeArrowheads="1"/>
              </p:cNvSpPr>
              <p:nvPr/>
            </p:nvSpPr>
            <p:spPr bwMode="auto">
              <a:xfrm rot="10772216">
                <a:off x="3984" y="1968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Group 107"/>
            <p:cNvGrpSpPr>
              <a:grpSpLocks/>
            </p:cNvGrpSpPr>
            <p:nvPr/>
          </p:nvGrpSpPr>
          <p:grpSpPr bwMode="auto">
            <a:xfrm>
              <a:off x="1039" y="2201"/>
              <a:ext cx="48" cy="144"/>
              <a:chOff x="3984" y="1872"/>
              <a:chExt cx="48" cy="192"/>
            </a:xfrm>
          </p:grpSpPr>
          <p:sp>
            <p:nvSpPr>
              <p:cNvPr id="45" name="AutoShape 108"/>
              <p:cNvSpPr>
                <a:spLocks noChangeArrowheads="1"/>
              </p:cNvSpPr>
              <p:nvPr/>
            </p:nvSpPr>
            <p:spPr bwMode="auto">
              <a:xfrm>
                <a:off x="3984" y="1872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AutoShape 109"/>
              <p:cNvSpPr>
                <a:spLocks noChangeArrowheads="1"/>
              </p:cNvSpPr>
              <p:nvPr/>
            </p:nvSpPr>
            <p:spPr bwMode="auto">
              <a:xfrm rot="10772216">
                <a:off x="3984" y="1968"/>
                <a:ext cx="48" cy="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5" name="Group 112"/>
          <p:cNvGrpSpPr>
            <a:grpSpLocks/>
          </p:cNvGrpSpPr>
          <p:nvPr/>
        </p:nvGrpSpPr>
        <p:grpSpPr bwMode="auto">
          <a:xfrm>
            <a:off x="5572132" y="2643182"/>
            <a:ext cx="1903412" cy="1927225"/>
            <a:chOff x="3703" y="1528"/>
            <a:chExt cx="1199" cy="1214"/>
          </a:xfrm>
        </p:grpSpPr>
        <p:grpSp>
          <p:nvGrpSpPr>
            <p:cNvPr id="106" name="Group 113"/>
            <p:cNvGrpSpPr>
              <a:grpSpLocks/>
            </p:cNvGrpSpPr>
            <p:nvPr/>
          </p:nvGrpSpPr>
          <p:grpSpPr bwMode="auto">
            <a:xfrm>
              <a:off x="3722" y="1554"/>
              <a:ext cx="1180" cy="1188"/>
              <a:chOff x="3722" y="1554"/>
              <a:chExt cx="1180" cy="1188"/>
            </a:xfrm>
          </p:grpSpPr>
          <p:grpSp>
            <p:nvGrpSpPr>
              <p:cNvPr id="108" name="Group 114"/>
              <p:cNvGrpSpPr>
                <a:grpSpLocks/>
              </p:cNvGrpSpPr>
              <p:nvPr/>
            </p:nvGrpSpPr>
            <p:grpSpPr bwMode="auto">
              <a:xfrm>
                <a:off x="3722" y="1554"/>
                <a:ext cx="1176" cy="1188"/>
                <a:chOff x="3639" y="1574"/>
                <a:chExt cx="1176" cy="1188"/>
              </a:xfrm>
            </p:grpSpPr>
            <p:sp>
              <p:nvSpPr>
                <p:cNvPr id="331" name="Oval 115"/>
                <p:cNvSpPr>
                  <a:spLocks noChangeArrowheads="1"/>
                </p:cNvSpPr>
                <p:nvPr/>
              </p:nvSpPr>
              <p:spPr bwMode="auto">
                <a:xfrm>
                  <a:off x="3639" y="1574"/>
                  <a:ext cx="1176" cy="11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32" name="Group 116"/>
                <p:cNvGrpSpPr>
                  <a:grpSpLocks/>
                </p:cNvGrpSpPr>
                <p:nvPr/>
              </p:nvGrpSpPr>
              <p:grpSpPr bwMode="auto">
                <a:xfrm>
                  <a:off x="3788" y="1610"/>
                  <a:ext cx="1025" cy="877"/>
                  <a:chOff x="3788" y="1610"/>
                  <a:chExt cx="1025" cy="877"/>
                </a:xfrm>
              </p:grpSpPr>
              <p:sp>
                <p:nvSpPr>
                  <p:cNvPr id="335" name="Arc 117"/>
                  <p:cNvSpPr>
                    <a:spLocks/>
                  </p:cNvSpPr>
                  <p:nvPr/>
                </p:nvSpPr>
                <p:spPr bwMode="auto">
                  <a:xfrm>
                    <a:off x="3788" y="1610"/>
                    <a:ext cx="996" cy="64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136 w 41801"/>
                      <a:gd name="T1" fmla="*/ 24016 h 24016"/>
                      <a:gd name="T2" fmla="*/ 41801 w 41801"/>
                      <a:gd name="T3" fmla="*/ 13954 h 24016"/>
                      <a:gd name="T4" fmla="*/ 21600 w 41801"/>
                      <a:gd name="T5" fmla="*/ 21600 h 240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801" h="24016" fill="none" extrusionOk="0">
                        <a:moveTo>
                          <a:pt x="135" y="24016"/>
                        </a:moveTo>
                        <a:cubicBezTo>
                          <a:pt x="45" y="23213"/>
                          <a:pt x="0" y="224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0579" y="-1"/>
                          <a:pt x="38622" y="5555"/>
                          <a:pt x="41801" y="13953"/>
                        </a:cubicBezTo>
                      </a:path>
                      <a:path w="41801" h="24016" stroke="0" extrusionOk="0">
                        <a:moveTo>
                          <a:pt x="135" y="24016"/>
                        </a:moveTo>
                        <a:cubicBezTo>
                          <a:pt x="45" y="23213"/>
                          <a:pt x="0" y="224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0579" y="-1"/>
                          <a:pt x="38622" y="5555"/>
                          <a:pt x="41801" y="13953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" name="Arc 118"/>
                  <p:cNvSpPr>
                    <a:spLocks/>
                  </p:cNvSpPr>
                  <p:nvPr/>
                </p:nvSpPr>
                <p:spPr bwMode="auto">
                  <a:xfrm flipH="1" flipV="1">
                    <a:off x="3790" y="2203"/>
                    <a:ext cx="1023" cy="284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324 w 43200"/>
                      <a:gd name="T1" fmla="*/ 25325 h 25325"/>
                      <a:gd name="T2" fmla="*/ 43200 w 43200"/>
                      <a:gd name="T3" fmla="*/ 21600 h 25325"/>
                      <a:gd name="T4" fmla="*/ 21600 w 43200"/>
                      <a:gd name="T5" fmla="*/ 21600 h 25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5325" fill="none" extrusionOk="0">
                        <a:moveTo>
                          <a:pt x="323" y="25325"/>
                        </a:moveTo>
                        <a:cubicBezTo>
                          <a:pt x="108" y="24095"/>
                          <a:pt x="0" y="2284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</a:path>
                      <a:path w="43200" h="25325" stroke="0" extrusionOk="0">
                        <a:moveTo>
                          <a:pt x="323" y="25325"/>
                        </a:moveTo>
                        <a:cubicBezTo>
                          <a:pt x="108" y="24095"/>
                          <a:pt x="0" y="2284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-1"/>
                          <a:pt x="43199" y="9670"/>
                          <a:pt x="43200" y="2159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3" name="Arc 119"/>
                <p:cNvSpPr>
                  <a:spLocks/>
                </p:cNvSpPr>
                <p:nvPr/>
              </p:nvSpPr>
              <p:spPr bwMode="auto">
                <a:xfrm>
                  <a:off x="3974" y="1789"/>
                  <a:ext cx="698" cy="396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36 w 43200"/>
                    <a:gd name="T1" fmla="*/ 24016 h 24016"/>
                    <a:gd name="T2" fmla="*/ 43199 w 43200"/>
                    <a:gd name="T3" fmla="*/ 21652 h 24016"/>
                    <a:gd name="T4" fmla="*/ 21600 w 43200"/>
                    <a:gd name="T5" fmla="*/ 21600 h 24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4016" fill="none" extrusionOk="0">
                      <a:moveTo>
                        <a:pt x="135" y="24016"/>
                      </a:moveTo>
                      <a:cubicBezTo>
                        <a:pt x="45" y="23213"/>
                        <a:pt x="0" y="2240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617"/>
                        <a:pt x="43199" y="21634"/>
                        <a:pt x="43199" y="21652"/>
                      </a:cubicBezTo>
                    </a:path>
                    <a:path w="43200" h="24016" stroke="0" extrusionOk="0">
                      <a:moveTo>
                        <a:pt x="135" y="24016"/>
                      </a:moveTo>
                      <a:cubicBezTo>
                        <a:pt x="45" y="23213"/>
                        <a:pt x="0" y="2240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1617"/>
                        <a:pt x="43199" y="21634"/>
                        <a:pt x="43199" y="2165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Arc 120"/>
                <p:cNvSpPr>
                  <a:spLocks/>
                </p:cNvSpPr>
                <p:nvPr/>
              </p:nvSpPr>
              <p:spPr bwMode="auto">
                <a:xfrm flipH="1" flipV="1">
                  <a:off x="3974" y="2151"/>
                  <a:ext cx="694" cy="17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24 w 43200"/>
                    <a:gd name="T1" fmla="*/ 25325 h 25325"/>
                    <a:gd name="T2" fmla="*/ 43200 w 43200"/>
                    <a:gd name="T3" fmla="*/ 21600 h 25325"/>
                    <a:gd name="T4" fmla="*/ 21600 w 43200"/>
                    <a:gd name="T5" fmla="*/ 21600 h 25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5325" fill="none" extrusionOk="0">
                      <a:moveTo>
                        <a:pt x="323" y="25325"/>
                      </a:moveTo>
                      <a:cubicBezTo>
                        <a:pt x="108" y="24095"/>
                        <a:pt x="0" y="2284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5325" stroke="0" extrusionOk="0">
                      <a:moveTo>
                        <a:pt x="323" y="25325"/>
                      </a:moveTo>
                      <a:cubicBezTo>
                        <a:pt x="108" y="24095"/>
                        <a:pt x="0" y="2284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Text Box 121"/>
              <p:cNvSpPr txBox="1">
                <a:spLocks noChangeArrowheads="1"/>
              </p:cNvSpPr>
              <p:nvPr/>
            </p:nvSpPr>
            <p:spPr bwMode="auto">
              <a:xfrm>
                <a:off x="4264" y="1962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 b="1">
                    <a:latin typeface="Helvetica" pitchFamily="34" charset="0"/>
                  </a:rPr>
                  <a:t>CE</a:t>
                </a:r>
              </a:p>
            </p:txBody>
          </p:sp>
          <p:grpSp>
            <p:nvGrpSpPr>
              <p:cNvPr id="110" name="Group 122"/>
              <p:cNvGrpSpPr>
                <a:grpSpLocks/>
              </p:cNvGrpSpPr>
              <p:nvPr/>
            </p:nvGrpSpPr>
            <p:grpSpPr bwMode="auto">
              <a:xfrm rot="-1199788">
                <a:off x="4235" y="1614"/>
                <a:ext cx="85" cy="178"/>
                <a:chOff x="971" y="2160"/>
                <a:chExt cx="85" cy="178"/>
              </a:xfrm>
            </p:grpSpPr>
            <p:sp>
              <p:nvSpPr>
                <p:cNvPr id="328" name="Oval 123"/>
                <p:cNvSpPr>
                  <a:spLocks noChangeArrowheads="1"/>
                </p:cNvSpPr>
                <p:nvPr/>
              </p:nvSpPr>
              <p:spPr bwMode="auto">
                <a:xfrm>
                  <a:off x="971" y="2160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" name="Freeform 124"/>
                <p:cNvSpPr>
                  <a:spLocks/>
                </p:cNvSpPr>
                <p:nvPr/>
              </p:nvSpPr>
              <p:spPr bwMode="auto">
                <a:xfrm>
                  <a:off x="978" y="2222"/>
                  <a:ext cx="19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70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19" h="115">
                      <a:moveTo>
                        <a:pt x="0" y="0"/>
                      </a:moveTo>
                      <a:cubicBezTo>
                        <a:pt x="7" y="23"/>
                        <a:pt x="12" y="46"/>
                        <a:pt x="19" y="70"/>
                      </a:cubicBezTo>
                      <a:cubicBezTo>
                        <a:pt x="13" y="85"/>
                        <a:pt x="10" y="102"/>
                        <a:pt x="0" y="11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Freeform 125"/>
                <p:cNvSpPr>
                  <a:spLocks/>
                </p:cNvSpPr>
                <p:nvPr/>
              </p:nvSpPr>
              <p:spPr bwMode="auto">
                <a:xfrm>
                  <a:off x="1018" y="2229"/>
                  <a:ext cx="23" cy="109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7" y="76"/>
                    </a:cxn>
                    <a:cxn ang="0">
                      <a:pos x="17" y="108"/>
                    </a:cxn>
                  </a:cxnLst>
                  <a:rect l="0" t="0" r="r" b="b"/>
                  <a:pathLst>
                    <a:path w="23" h="109">
                      <a:moveTo>
                        <a:pt x="23" y="0"/>
                      </a:moveTo>
                      <a:cubicBezTo>
                        <a:pt x="14" y="26"/>
                        <a:pt x="22" y="46"/>
                        <a:pt x="17" y="76"/>
                      </a:cubicBezTo>
                      <a:cubicBezTo>
                        <a:pt x="11" y="109"/>
                        <a:pt x="0" y="108"/>
                        <a:pt x="17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26"/>
              <p:cNvGrpSpPr>
                <a:grpSpLocks/>
              </p:cNvGrpSpPr>
              <p:nvPr/>
            </p:nvGrpSpPr>
            <p:grpSpPr bwMode="auto">
              <a:xfrm>
                <a:off x="4363" y="2318"/>
                <a:ext cx="85" cy="154"/>
                <a:chOff x="1584" y="2406"/>
                <a:chExt cx="85" cy="154"/>
              </a:xfrm>
            </p:grpSpPr>
            <p:sp>
              <p:nvSpPr>
                <p:cNvPr id="325" name="Oval 127"/>
                <p:cNvSpPr>
                  <a:spLocks noChangeArrowheads="1"/>
                </p:cNvSpPr>
                <p:nvPr/>
              </p:nvSpPr>
              <p:spPr bwMode="auto">
                <a:xfrm>
                  <a:off x="1584" y="2488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" name="Freeform 128"/>
                <p:cNvSpPr>
                  <a:spLocks/>
                </p:cNvSpPr>
                <p:nvPr/>
              </p:nvSpPr>
              <p:spPr bwMode="auto">
                <a:xfrm>
                  <a:off x="1651" y="2406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6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9">
                      <a:moveTo>
                        <a:pt x="6" y="89"/>
                      </a:moveTo>
                      <a:cubicBezTo>
                        <a:pt x="13" y="48"/>
                        <a:pt x="0" y="3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" name="Freeform 129"/>
                <p:cNvSpPr>
                  <a:spLocks/>
                </p:cNvSpPr>
                <p:nvPr/>
              </p:nvSpPr>
              <p:spPr bwMode="auto">
                <a:xfrm>
                  <a:off x="1593" y="2406"/>
                  <a:ext cx="8" cy="89"/>
                </a:xfrm>
                <a:custGeom>
                  <a:avLst/>
                  <a:gdLst/>
                  <a:ahLst/>
                  <a:cxnLst>
                    <a:cxn ang="0">
                      <a:pos x="7" y="89"/>
                    </a:cxn>
                    <a:cxn ang="0">
                      <a:pos x="1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89">
                      <a:moveTo>
                        <a:pt x="7" y="89"/>
                      </a:moveTo>
                      <a:cubicBezTo>
                        <a:pt x="0" y="63"/>
                        <a:pt x="8" y="50"/>
                        <a:pt x="1" y="26"/>
                      </a:cubicBezTo>
                      <a:cubicBezTo>
                        <a:pt x="3" y="17"/>
                        <a:pt x="7" y="0"/>
                        <a:pt x="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30"/>
              <p:cNvGrpSpPr>
                <a:grpSpLocks/>
              </p:cNvGrpSpPr>
              <p:nvPr/>
            </p:nvGrpSpPr>
            <p:grpSpPr bwMode="auto">
              <a:xfrm rot="-830533">
                <a:off x="4485" y="2302"/>
                <a:ext cx="86" cy="156"/>
                <a:chOff x="1781" y="2368"/>
                <a:chExt cx="86" cy="156"/>
              </a:xfrm>
            </p:grpSpPr>
            <p:sp>
              <p:nvSpPr>
                <p:cNvPr id="322" name="Oval 131"/>
                <p:cNvSpPr>
                  <a:spLocks noChangeArrowheads="1"/>
                </p:cNvSpPr>
                <p:nvPr/>
              </p:nvSpPr>
              <p:spPr bwMode="auto">
                <a:xfrm>
                  <a:off x="1781" y="2452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Freeform 132"/>
                <p:cNvSpPr>
                  <a:spLocks/>
                </p:cNvSpPr>
                <p:nvPr/>
              </p:nvSpPr>
              <p:spPr bwMode="auto">
                <a:xfrm>
                  <a:off x="1797" y="2381"/>
                  <a:ext cx="7" cy="83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" h="83">
                      <a:moveTo>
                        <a:pt x="0" y="83"/>
                      </a:moveTo>
                      <a:cubicBezTo>
                        <a:pt x="7" y="25"/>
                        <a:pt x="6" y="53"/>
                        <a:pt x="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Freeform 133"/>
                <p:cNvSpPr>
                  <a:spLocks/>
                </p:cNvSpPr>
                <p:nvPr/>
              </p:nvSpPr>
              <p:spPr bwMode="auto">
                <a:xfrm>
                  <a:off x="1840" y="2368"/>
                  <a:ext cx="27" cy="136"/>
                </a:xfrm>
                <a:custGeom>
                  <a:avLst/>
                  <a:gdLst/>
                  <a:ahLst/>
                  <a:cxnLst>
                    <a:cxn ang="0">
                      <a:pos x="20" y="102"/>
                    </a:cxn>
                    <a:cxn ang="0">
                      <a:pos x="20" y="57"/>
                    </a:cxn>
                    <a:cxn ang="0">
                      <a:pos x="8" y="19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7" h="136">
                      <a:moveTo>
                        <a:pt x="20" y="102"/>
                      </a:moveTo>
                      <a:cubicBezTo>
                        <a:pt x="0" y="39"/>
                        <a:pt x="27" y="136"/>
                        <a:pt x="20" y="57"/>
                      </a:cubicBezTo>
                      <a:cubicBezTo>
                        <a:pt x="18" y="43"/>
                        <a:pt x="8" y="32"/>
                        <a:pt x="8" y="19"/>
                      </a:cubicBezTo>
                      <a:cubicBezTo>
                        <a:pt x="8" y="12"/>
                        <a:pt x="8" y="6"/>
                        <a:pt x="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" name="Group 134"/>
              <p:cNvGrpSpPr>
                <a:grpSpLocks/>
              </p:cNvGrpSpPr>
              <p:nvPr/>
            </p:nvGrpSpPr>
            <p:grpSpPr bwMode="auto">
              <a:xfrm rot="727668">
                <a:off x="4191" y="2306"/>
                <a:ext cx="85" cy="154"/>
                <a:chOff x="1584" y="2406"/>
                <a:chExt cx="85" cy="154"/>
              </a:xfrm>
            </p:grpSpPr>
            <p:sp>
              <p:nvSpPr>
                <p:cNvPr id="319" name="Oval 135"/>
                <p:cNvSpPr>
                  <a:spLocks noChangeArrowheads="1"/>
                </p:cNvSpPr>
                <p:nvPr/>
              </p:nvSpPr>
              <p:spPr bwMode="auto">
                <a:xfrm>
                  <a:off x="1584" y="2488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Freeform 136"/>
                <p:cNvSpPr>
                  <a:spLocks/>
                </p:cNvSpPr>
                <p:nvPr/>
              </p:nvSpPr>
              <p:spPr bwMode="auto">
                <a:xfrm>
                  <a:off x="1651" y="2406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6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9">
                      <a:moveTo>
                        <a:pt x="6" y="89"/>
                      </a:moveTo>
                      <a:cubicBezTo>
                        <a:pt x="13" y="48"/>
                        <a:pt x="0" y="3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Freeform 137"/>
                <p:cNvSpPr>
                  <a:spLocks/>
                </p:cNvSpPr>
                <p:nvPr/>
              </p:nvSpPr>
              <p:spPr bwMode="auto">
                <a:xfrm>
                  <a:off x="1593" y="2406"/>
                  <a:ext cx="8" cy="89"/>
                </a:xfrm>
                <a:custGeom>
                  <a:avLst/>
                  <a:gdLst/>
                  <a:ahLst/>
                  <a:cxnLst>
                    <a:cxn ang="0">
                      <a:pos x="7" y="89"/>
                    </a:cxn>
                    <a:cxn ang="0">
                      <a:pos x="1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89">
                      <a:moveTo>
                        <a:pt x="7" y="89"/>
                      </a:moveTo>
                      <a:cubicBezTo>
                        <a:pt x="0" y="63"/>
                        <a:pt x="8" y="50"/>
                        <a:pt x="1" y="26"/>
                      </a:cubicBezTo>
                      <a:cubicBezTo>
                        <a:pt x="3" y="17"/>
                        <a:pt x="7" y="0"/>
                        <a:pt x="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" name="Group 138"/>
              <p:cNvGrpSpPr>
                <a:grpSpLocks/>
              </p:cNvGrpSpPr>
              <p:nvPr/>
            </p:nvGrpSpPr>
            <p:grpSpPr bwMode="auto">
              <a:xfrm rot="12115023">
                <a:off x="4636" y="1717"/>
                <a:ext cx="85" cy="154"/>
                <a:chOff x="1584" y="2406"/>
                <a:chExt cx="85" cy="154"/>
              </a:xfrm>
            </p:grpSpPr>
            <p:sp>
              <p:nvSpPr>
                <p:cNvPr id="316" name="Oval 139"/>
                <p:cNvSpPr>
                  <a:spLocks noChangeArrowheads="1"/>
                </p:cNvSpPr>
                <p:nvPr/>
              </p:nvSpPr>
              <p:spPr bwMode="auto">
                <a:xfrm>
                  <a:off x="1584" y="2488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" name="Freeform 140"/>
                <p:cNvSpPr>
                  <a:spLocks/>
                </p:cNvSpPr>
                <p:nvPr/>
              </p:nvSpPr>
              <p:spPr bwMode="auto">
                <a:xfrm>
                  <a:off x="1651" y="2406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6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9">
                      <a:moveTo>
                        <a:pt x="6" y="89"/>
                      </a:moveTo>
                      <a:cubicBezTo>
                        <a:pt x="13" y="48"/>
                        <a:pt x="0" y="3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" name="Freeform 141"/>
                <p:cNvSpPr>
                  <a:spLocks/>
                </p:cNvSpPr>
                <p:nvPr/>
              </p:nvSpPr>
              <p:spPr bwMode="auto">
                <a:xfrm>
                  <a:off x="1593" y="2406"/>
                  <a:ext cx="8" cy="89"/>
                </a:xfrm>
                <a:custGeom>
                  <a:avLst/>
                  <a:gdLst/>
                  <a:ahLst/>
                  <a:cxnLst>
                    <a:cxn ang="0">
                      <a:pos x="7" y="89"/>
                    </a:cxn>
                    <a:cxn ang="0">
                      <a:pos x="1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89">
                      <a:moveTo>
                        <a:pt x="7" y="89"/>
                      </a:moveTo>
                      <a:cubicBezTo>
                        <a:pt x="0" y="63"/>
                        <a:pt x="8" y="50"/>
                        <a:pt x="1" y="26"/>
                      </a:cubicBezTo>
                      <a:cubicBezTo>
                        <a:pt x="3" y="17"/>
                        <a:pt x="7" y="0"/>
                        <a:pt x="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5" name="Group 142"/>
              <p:cNvGrpSpPr>
                <a:grpSpLocks/>
              </p:cNvGrpSpPr>
              <p:nvPr/>
            </p:nvGrpSpPr>
            <p:grpSpPr bwMode="auto">
              <a:xfrm>
                <a:off x="4301" y="2321"/>
                <a:ext cx="48" cy="144"/>
                <a:chOff x="3984" y="1872"/>
                <a:chExt cx="48" cy="192"/>
              </a:xfrm>
            </p:grpSpPr>
            <p:sp>
              <p:nvSpPr>
                <p:cNvPr id="314" name="AutoShape 143"/>
                <p:cNvSpPr>
                  <a:spLocks noChangeArrowheads="1"/>
                </p:cNvSpPr>
                <p:nvPr/>
              </p:nvSpPr>
              <p:spPr bwMode="auto">
                <a:xfrm>
                  <a:off x="3984" y="1872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" name="AutoShape 144"/>
                <p:cNvSpPr>
                  <a:spLocks noChangeArrowheads="1"/>
                </p:cNvSpPr>
                <p:nvPr/>
              </p:nvSpPr>
              <p:spPr bwMode="auto">
                <a:xfrm rot="10772216">
                  <a:off x="3984" y="1968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45"/>
              <p:cNvGrpSpPr>
                <a:grpSpLocks/>
              </p:cNvGrpSpPr>
              <p:nvPr/>
            </p:nvGrpSpPr>
            <p:grpSpPr bwMode="auto">
              <a:xfrm rot="1204676">
                <a:off x="4045" y="2250"/>
                <a:ext cx="85" cy="154"/>
                <a:chOff x="1584" y="2406"/>
                <a:chExt cx="85" cy="154"/>
              </a:xfrm>
            </p:grpSpPr>
            <p:sp>
              <p:nvSpPr>
                <p:cNvPr id="311" name="Oval 146"/>
                <p:cNvSpPr>
                  <a:spLocks noChangeArrowheads="1"/>
                </p:cNvSpPr>
                <p:nvPr/>
              </p:nvSpPr>
              <p:spPr bwMode="auto">
                <a:xfrm>
                  <a:off x="1584" y="2488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Freeform 147"/>
                <p:cNvSpPr>
                  <a:spLocks/>
                </p:cNvSpPr>
                <p:nvPr/>
              </p:nvSpPr>
              <p:spPr bwMode="auto">
                <a:xfrm>
                  <a:off x="1651" y="2406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6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9">
                      <a:moveTo>
                        <a:pt x="6" y="89"/>
                      </a:moveTo>
                      <a:cubicBezTo>
                        <a:pt x="13" y="48"/>
                        <a:pt x="0" y="3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Freeform 148"/>
                <p:cNvSpPr>
                  <a:spLocks/>
                </p:cNvSpPr>
                <p:nvPr/>
              </p:nvSpPr>
              <p:spPr bwMode="auto">
                <a:xfrm>
                  <a:off x="1593" y="2406"/>
                  <a:ext cx="8" cy="89"/>
                </a:xfrm>
                <a:custGeom>
                  <a:avLst/>
                  <a:gdLst/>
                  <a:ahLst/>
                  <a:cxnLst>
                    <a:cxn ang="0">
                      <a:pos x="7" y="89"/>
                    </a:cxn>
                    <a:cxn ang="0">
                      <a:pos x="1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89">
                      <a:moveTo>
                        <a:pt x="7" y="89"/>
                      </a:moveTo>
                      <a:cubicBezTo>
                        <a:pt x="0" y="63"/>
                        <a:pt x="8" y="50"/>
                        <a:pt x="1" y="26"/>
                      </a:cubicBezTo>
                      <a:cubicBezTo>
                        <a:pt x="3" y="17"/>
                        <a:pt x="7" y="0"/>
                        <a:pt x="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149"/>
              <p:cNvGrpSpPr>
                <a:grpSpLocks/>
              </p:cNvGrpSpPr>
              <p:nvPr/>
            </p:nvGrpSpPr>
            <p:grpSpPr bwMode="auto">
              <a:xfrm rot="1106097">
                <a:off x="4143" y="2290"/>
                <a:ext cx="48" cy="144"/>
                <a:chOff x="3984" y="1872"/>
                <a:chExt cx="48" cy="192"/>
              </a:xfrm>
            </p:grpSpPr>
            <p:sp>
              <p:nvSpPr>
                <p:cNvPr id="309" name="AutoShape 150"/>
                <p:cNvSpPr>
                  <a:spLocks noChangeArrowheads="1"/>
                </p:cNvSpPr>
                <p:nvPr/>
              </p:nvSpPr>
              <p:spPr bwMode="auto">
                <a:xfrm>
                  <a:off x="3984" y="1872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AutoShape 151"/>
                <p:cNvSpPr>
                  <a:spLocks noChangeArrowheads="1"/>
                </p:cNvSpPr>
                <p:nvPr/>
              </p:nvSpPr>
              <p:spPr bwMode="auto">
                <a:xfrm rot="10772216">
                  <a:off x="3984" y="1968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8" name="Group 152"/>
              <p:cNvGrpSpPr>
                <a:grpSpLocks/>
              </p:cNvGrpSpPr>
              <p:nvPr/>
            </p:nvGrpSpPr>
            <p:grpSpPr bwMode="auto">
              <a:xfrm rot="-6299866">
                <a:off x="3941" y="2123"/>
                <a:ext cx="67" cy="202"/>
                <a:chOff x="1985" y="2109"/>
                <a:chExt cx="67" cy="202"/>
              </a:xfrm>
            </p:grpSpPr>
            <p:sp>
              <p:nvSpPr>
                <p:cNvPr id="306" name="Oval 153"/>
                <p:cNvSpPr>
                  <a:spLocks noChangeArrowheads="1"/>
                </p:cNvSpPr>
                <p:nvPr/>
              </p:nvSpPr>
              <p:spPr bwMode="auto">
                <a:xfrm>
                  <a:off x="1985" y="2109"/>
                  <a:ext cx="67" cy="10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Freeform 154"/>
                <p:cNvSpPr>
                  <a:spLocks/>
                </p:cNvSpPr>
                <p:nvPr/>
              </p:nvSpPr>
              <p:spPr bwMode="auto">
                <a:xfrm>
                  <a:off x="2032" y="2203"/>
                  <a:ext cx="9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9" h="97">
                      <a:moveTo>
                        <a:pt x="0" y="0"/>
                      </a:moveTo>
                      <a:cubicBezTo>
                        <a:pt x="9" y="97"/>
                        <a:pt x="0" y="35"/>
                        <a:pt x="0" y="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Freeform 155"/>
                <p:cNvSpPr>
                  <a:spLocks/>
                </p:cNvSpPr>
                <p:nvPr/>
              </p:nvSpPr>
              <p:spPr bwMode="auto">
                <a:xfrm>
                  <a:off x="2000" y="2203"/>
                  <a:ext cx="13" cy="1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51"/>
                    </a:cxn>
                    <a:cxn ang="0">
                      <a:pos x="6" y="70"/>
                    </a:cxn>
                    <a:cxn ang="0">
                      <a:pos x="6" y="108"/>
                    </a:cxn>
                  </a:cxnLst>
                  <a:rect l="0" t="0" r="r" b="b"/>
                  <a:pathLst>
                    <a:path w="13" h="108">
                      <a:moveTo>
                        <a:pt x="0" y="0"/>
                      </a:moveTo>
                      <a:cubicBezTo>
                        <a:pt x="3" y="17"/>
                        <a:pt x="13" y="33"/>
                        <a:pt x="13" y="51"/>
                      </a:cubicBezTo>
                      <a:cubicBezTo>
                        <a:pt x="13" y="57"/>
                        <a:pt x="6" y="63"/>
                        <a:pt x="6" y="70"/>
                      </a:cubicBezTo>
                      <a:cubicBezTo>
                        <a:pt x="4" y="82"/>
                        <a:pt x="6" y="95"/>
                        <a:pt x="6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9" name="Group 156"/>
              <p:cNvGrpSpPr>
                <a:grpSpLocks/>
              </p:cNvGrpSpPr>
              <p:nvPr/>
            </p:nvGrpSpPr>
            <p:grpSpPr bwMode="auto">
              <a:xfrm rot="-8021005">
                <a:off x="3992" y="2191"/>
                <a:ext cx="67" cy="202"/>
                <a:chOff x="1985" y="2109"/>
                <a:chExt cx="67" cy="202"/>
              </a:xfrm>
            </p:grpSpPr>
            <p:sp>
              <p:nvSpPr>
                <p:cNvPr id="303" name="Oval 157"/>
                <p:cNvSpPr>
                  <a:spLocks noChangeArrowheads="1"/>
                </p:cNvSpPr>
                <p:nvPr/>
              </p:nvSpPr>
              <p:spPr bwMode="auto">
                <a:xfrm>
                  <a:off x="1985" y="2109"/>
                  <a:ext cx="67" cy="10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Freeform 158"/>
                <p:cNvSpPr>
                  <a:spLocks/>
                </p:cNvSpPr>
                <p:nvPr/>
              </p:nvSpPr>
              <p:spPr bwMode="auto">
                <a:xfrm>
                  <a:off x="2032" y="2203"/>
                  <a:ext cx="9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9" h="97">
                      <a:moveTo>
                        <a:pt x="0" y="0"/>
                      </a:moveTo>
                      <a:cubicBezTo>
                        <a:pt x="9" y="97"/>
                        <a:pt x="0" y="35"/>
                        <a:pt x="0" y="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Freeform 159"/>
                <p:cNvSpPr>
                  <a:spLocks/>
                </p:cNvSpPr>
                <p:nvPr/>
              </p:nvSpPr>
              <p:spPr bwMode="auto">
                <a:xfrm>
                  <a:off x="2000" y="2203"/>
                  <a:ext cx="13" cy="1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51"/>
                    </a:cxn>
                    <a:cxn ang="0">
                      <a:pos x="6" y="70"/>
                    </a:cxn>
                    <a:cxn ang="0">
                      <a:pos x="6" y="108"/>
                    </a:cxn>
                  </a:cxnLst>
                  <a:rect l="0" t="0" r="r" b="b"/>
                  <a:pathLst>
                    <a:path w="13" h="108">
                      <a:moveTo>
                        <a:pt x="0" y="0"/>
                      </a:moveTo>
                      <a:cubicBezTo>
                        <a:pt x="3" y="17"/>
                        <a:pt x="13" y="33"/>
                        <a:pt x="13" y="51"/>
                      </a:cubicBezTo>
                      <a:cubicBezTo>
                        <a:pt x="13" y="57"/>
                        <a:pt x="6" y="63"/>
                        <a:pt x="6" y="70"/>
                      </a:cubicBezTo>
                      <a:cubicBezTo>
                        <a:pt x="4" y="82"/>
                        <a:pt x="6" y="95"/>
                        <a:pt x="6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60"/>
              <p:cNvGrpSpPr>
                <a:grpSpLocks/>
              </p:cNvGrpSpPr>
              <p:nvPr/>
            </p:nvGrpSpPr>
            <p:grpSpPr bwMode="auto">
              <a:xfrm rot="-2577275">
                <a:off x="4696" y="2239"/>
                <a:ext cx="48" cy="144"/>
                <a:chOff x="3984" y="1872"/>
                <a:chExt cx="48" cy="192"/>
              </a:xfrm>
            </p:grpSpPr>
            <p:sp>
              <p:nvSpPr>
                <p:cNvPr id="301" name="AutoShape 161"/>
                <p:cNvSpPr>
                  <a:spLocks noChangeArrowheads="1"/>
                </p:cNvSpPr>
                <p:nvPr/>
              </p:nvSpPr>
              <p:spPr bwMode="auto">
                <a:xfrm>
                  <a:off x="3984" y="1872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62"/>
                <p:cNvSpPr>
                  <a:spLocks noChangeArrowheads="1"/>
                </p:cNvSpPr>
                <p:nvPr/>
              </p:nvSpPr>
              <p:spPr bwMode="auto">
                <a:xfrm rot="10772216">
                  <a:off x="3984" y="1968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1" name="Group 163"/>
              <p:cNvGrpSpPr>
                <a:grpSpLocks/>
              </p:cNvGrpSpPr>
              <p:nvPr/>
            </p:nvGrpSpPr>
            <p:grpSpPr bwMode="auto">
              <a:xfrm rot="-14228423">
                <a:off x="4754" y="2174"/>
                <a:ext cx="61" cy="175"/>
                <a:chOff x="1985" y="2109"/>
                <a:chExt cx="67" cy="202"/>
              </a:xfrm>
            </p:grpSpPr>
            <p:sp>
              <p:nvSpPr>
                <p:cNvPr id="298" name="Oval 164"/>
                <p:cNvSpPr>
                  <a:spLocks noChangeArrowheads="1"/>
                </p:cNvSpPr>
                <p:nvPr/>
              </p:nvSpPr>
              <p:spPr bwMode="auto">
                <a:xfrm>
                  <a:off x="1985" y="2109"/>
                  <a:ext cx="67" cy="10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Freeform 165"/>
                <p:cNvSpPr>
                  <a:spLocks/>
                </p:cNvSpPr>
                <p:nvPr/>
              </p:nvSpPr>
              <p:spPr bwMode="auto">
                <a:xfrm>
                  <a:off x="2032" y="2203"/>
                  <a:ext cx="9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9" h="97">
                      <a:moveTo>
                        <a:pt x="0" y="0"/>
                      </a:moveTo>
                      <a:cubicBezTo>
                        <a:pt x="9" y="97"/>
                        <a:pt x="0" y="35"/>
                        <a:pt x="0" y="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Freeform 166"/>
                <p:cNvSpPr>
                  <a:spLocks/>
                </p:cNvSpPr>
                <p:nvPr/>
              </p:nvSpPr>
              <p:spPr bwMode="auto">
                <a:xfrm>
                  <a:off x="2000" y="2203"/>
                  <a:ext cx="13" cy="10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51"/>
                    </a:cxn>
                    <a:cxn ang="0">
                      <a:pos x="6" y="70"/>
                    </a:cxn>
                    <a:cxn ang="0">
                      <a:pos x="6" y="108"/>
                    </a:cxn>
                  </a:cxnLst>
                  <a:rect l="0" t="0" r="r" b="b"/>
                  <a:pathLst>
                    <a:path w="13" h="108">
                      <a:moveTo>
                        <a:pt x="0" y="0"/>
                      </a:moveTo>
                      <a:cubicBezTo>
                        <a:pt x="3" y="17"/>
                        <a:pt x="13" y="33"/>
                        <a:pt x="13" y="51"/>
                      </a:cubicBezTo>
                      <a:cubicBezTo>
                        <a:pt x="13" y="57"/>
                        <a:pt x="6" y="63"/>
                        <a:pt x="6" y="70"/>
                      </a:cubicBezTo>
                      <a:cubicBezTo>
                        <a:pt x="4" y="82"/>
                        <a:pt x="6" y="95"/>
                        <a:pt x="6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67"/>
              <p:cNvGrpSpPr>
                <a:grpSpLocks/>
              </p:cNvGrpSpPr>
              <p:nvPr/>
            </p:nvGrpSpPr>
            <p:grpSpPr bwMode="auto">
              <a:xfrm rot="9367768">
                <a:off x="4605" y="2260"/>
                <a:ext cx="85" cy="178"/>
                <a:chOff x="971" y="2160"/>
                <a:chExt cx="85" cy="178"/>
              </a:xfrm>
            </p:grpSpPr>
            <p:sp>
              <p:nvSpPr>
                <p:cNvPr id="295" name="Oval 168"/>
                <p:cNvSpPr>
                  <a:spLocks noChangeArrowheads="1"/>
                </p:cNvSpPr>
                <p:nvPr/>
              </p:nvSpPr>
              <p:spPr bwMode="auto">
                <a:xfrm>
                  <a:off x="971" y="2160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Freeform 169"/>
                <p:cNvSpPr>
                  <a:spLocks/>
                </p:cNvSpPr>
                <p:nvPr/>
              </p:nvSpPr>
              <p:spPr bwMode="auto">
                <a:xfrm>
                  <a:off x="978" y="2222"/>
                  <a:ext cx="19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70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19" h="115">
                      <a:moveTo>
                        <a:pt x="0" y="0"/>
                      </a:moveTo>
                      <a:cubicBezTo>
                        <a:pt x="7" y="23"/>
                        <a:pt x="12" y="46"/>
                        <a:pt x="19" y="70"/>
                      </a:cubicBezTo>
                      <a:cubicBezTo>
                        <a:pt x="13" y="85"/>
                        <a:pt x="10" y="102"/>
                        <a:pt x="0" y="11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Freeform 170"/>
                <p:cNvSpPr>
                  <a:spLocks/>
                </p:cNvSpPr>
                <p:nvPr/>
              </p:nvSpPr>
              <p:spPr bwMode="auto">
                <a:xfrm>
                  <a:off x="1018" y="2229"/>
                  <a:ext cx="23" cy="109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7" y="76"/>
                    </a:cxn>
                    <a:cxn ang="0">
                      <a:pos x="17" y="108"/>
                    </a:cxn>
                  </a:cxnLst>
                  <a:rect l="0" t="0" r="r" b="b"/>
                  <a:pathLst>
                    <a:path w="23" h="109">
                      <a:moveTo>
                        <a:pt x="23" y="0"/>
                      </a:moveTo>
                      <a:cubicBezTo>
                        <a:pt x="14" y="26"/>
                        <a:pt x="22" y="46"/>
                        <a:pt x="17" y="76"/>
                      </a:cubicBezTo>
                      <a:cubicBezTo>
                        <a:pt x="11" y="109"/>
                        <a:pt x="0" y="108"/>
                        <a:pt x="17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71"/>
              <p:cNvGrpSpPr>
                <a:grpSpLocks/>
              </p:cNvGrpSpPr>
              <p:nvPr/>
            </p:nvGrpSpPr>
            <p:grpSpPr bwMode="auto">
              <a:xfrm rot="-4722979">
                <a:off x="4786" y="2138"/>
                <a:ext cx="48" cy="144"/>
                <a:chOff x="3984" y="1872"/>
                <a:chExt cx="48" cy="192"/>
              </a:xfrm>
            </p:grpSpPr>
            <p:sp>
              <p:nvSpPr>
                <p:cNvPr id="293" name="AutoShape 172"/>
                <p:cNvSpPr>
                  <a:spLocks noChangeArrowheads="1"/>
                </p:cNvSpPr>
                <p:nvPr/>
              </p:nvSpPr>
              <p:spPr bwMode="auto">
                <a:xfrm>
                  <a:off x="3984" y="1872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AutoShape 173"/>
                <p:cNvSpPr>
                  <a:spLocks noChangeArrowheads="1"/>
                </p:cNvSpPr>
                <p:nvPr/>
              </p:nvSpPr>
              <p:spPr bwMode="auto">
                <a:xfrm rot="10772216">
                  <a:off x="3984" y="1968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74"/>
              <p:cNvGrpSpPr>
                <a:grpSpLocks/>
              </p:cNvGrpSpPr>
              <p:nvPr/>
            </p:nvGrpSpPr>
            <p:grpSpPr bwMode="auto">
              <a:xfrm rot="5361782">
                <a:off x="3922" y="2088"/>
                <a:ext cx="48" cy="144"/>
                <a:chOff x="3984" y="1872"/>
                <a:chExt cx="48" cy="192"/>
              </a:xfrm>
            </p:grpSpPr>
            <p:sp>
              <p:nvSpPr>
                <p:cNvPr id="291" name="AutoShape 175"/>
                <p:cNvSpPr>
                  <a:spLocks noChangeArrowheads="1"/>
                </p:cNvSpPr>
                <p:nvPr/>
              </p:nvSpPr>
              <p:spPr bwMode="auto">
                <a:xfrm>
                  <a:off x="3984" y="1872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AutoShape 176"/>
                <p:cNvSpPr>
                  <a:spLocks noChangeArrowheads="1"/>
                </p:cNvSpPr>
                <p:nvPr/>
              </p:nvSpPr>
              <p:spPr bwMode="auto">
                <a:xfrm rot="10772216">
                  <a:off x="3984" y="1968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77"/>
              <p:cNvGrpSpPr>
                <a:grpSpLocks/>
              </p:cNvGrpSpPr>
              <p:nvPr/>
            </p:nvGrpSpPr>
            <p:grpSpPr bwMode="auto">
              <a:xfrm rot="17156770">
                <a:off x="3928" y="1998"/>
                <a:ext cx="85" cy="178"/>
                <a:chOff x="971" y="2160"/>
                <a:chExt cx="85" cy="178"/>
              </a:xfrm>
            </p:grpSpPr>
            <p:sp>
              <p:nvSpPr>
                <p:cNvPr id="288" name="Oval 178"/>
                <p:cNvSpPr>
                  <a:spLocks noChangeArrowheads="1"/>
                </p:cNvSpPr>
                <p:nvPr/>
              </p:nvSpPr>
              <p:spPr bwMode="auto">
                <a:xfrm>
                  <a:off x="971" y="2160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Freeform 179"/>
                <p:cNvSpPr>
                  <a:spLocks/>
                </p:cNvSpPr>
                <p:nvPr/>
              </p:nvSpPr>
              <p:spPr bwMode="auto">
                <a:xfrm>
                  <a:off x="978" y="2222"/>
                  <a:ext cx="19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70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19" h="115">
                      <a:moveTo>
                        <a:pt x="0" y="0"/>
                      </a:moveTo>
                      <a:cubicBezTo>
                        <a:pt x="7" y="23"/>
                        <a:pt x="12" y="46"/>
                        <a:pt x="19" y="70"/>
                      </a:cubicBezTo>
                      <a:cubicBezTo>
                        <a:pt x="13" y="85"/>
                        <a:pt x="10" y="102"/>
                        <a:pt x="0" y="11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Freeform 180"/>
                <p:cNvSpPr>
                  <a:spLocks/>
                </p:cNvSpPr>
                <p:nvPr/>
              </p:nvSpPr>
              <p:spPr bwMode="auto">
                <a:xfrm>
                  <a:off x="1018" y="2229"/>
                  <a:ext cx="23" cy="109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7" y="76"/>
                    </a:cxn>
                    <a:cxn ang="0">
                      <a:pos x="17" y="108"/>
                    </a:cxn>
                  </a:cxnLst>
                  <a:rect l="0" t="0" r="r" b="b"/>
                  <a:pathLst>
                    <a:path w="23" h="109">
                      <a:moveTo>
                        <a:pt x="23" y="0"/>
                      </a:moveTo>
                      <a:cubicBezTo>
                        <a:pt x="14" y="26"/>
                        <a:pt x="22" y="46"/>
                        <a:pt x="17" y="76"/>
                      </a:cubicBezTo>
                      <a:cubicBezTo>
                        <a:pt x="11" y="109"/>
                        <a:pt x="0" y="108"/>
                        <a:pt x="17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81"/>
              <p:cNvGrpSpPr>
                <a:grpSpLocks/>
              </p:cNvGrpSpPr>
              <p:nvPr/>
            </p:nvGrpSpPr>
            <p:grpSpPr bwMode="auto">
              <a:xfrm rot="16353160">
                <a:off x="4782" y="2054"/>
                <a:ext cx="85" cy="154"/>
                <a:chOff x="1584" y="2406"/>
                <a:chExt cx="85" cy="154"/>
              </a:xfrm>
            </p:grpSpPr>
            <p:sp>
              <p:nvSpPr>
                <p:cNvPr id="285" name="Oval 182"/>
                <p:cNvSpPr>
                  <a:spLocks noChangeArrowheads="1"/>
                </p:cNvSpPr>
                <p:nvPr/>
              </p:nvSpPr>
              <p:spPr bwMode="auto">
                <a:xfrm>
                  <a:off x="1584" y="2488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Freeform 183"/>
                <p:cNvSpPr>
                  <a:spLocks/>
                </p:cNvSpPr>
                <p:nvPr/>
              </p:nvSpPr>
              <p:spPr bwMode="auto">
                <a:xfrm>
                  <a:off x="1651" y="2406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6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9">
                      <a:moveTo>
                        <a:pt x="6" y="89"/>
                      </a:moveTo>
                      <a:cubicBezTo>
                        <a:pt x="13" y="48"/>
                        <a:pt x="0" y="3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Freeform 184"/>
                <p:cNvSpPr>
                  <a:spLocks/>
                </p:cNvSpPr>
                <p:nvPr/>
              </p:nvSpPr>
              <p:spPr bwMode="auto">
                <a:xfrm>
                  <a:off x="1593" y="2406"/>
                  <a:ext cx="8" cy="89"/>
                </a:xfrm>
                <a:custGeom>
                  <a:avLst/>
                  <a:gdLst/>
                  <a:ahLst/>
                  <a:cxnLst>
                    <a:cxn ang="0">
                      <a:pos x="7" y="89"/>
                    </a:cxn>
                    <a:cxn ang="0">
                      <a:pos x="1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89">
                      <a:moveTo>
                        <a:pt x="7" y="89"/>
                      </a:moveTo>
                      <a:cubicBezTo>
                        <a:pt x="0" y="63"/>
                        <a:pt x="8" y="50"/>
                        <a:pt x="1" y="26"/>
                      </a:cubicBezTo>
                      <a:cubicBezTo>
                        <a:pt x="3" y="17"/>
                        <a:pt x="7" y="0"/>
                        <a:pt x="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5"/>
              <p:cNvGrpSpPr>
                <a:grpSpLocks/>
              </p:cNvGrpSpPr>
              <p:nvPr/>
            </p:nvGrpSpPr>
            <p:grpSpPr bwMode="auto">
              <a:xfrm rot="12115023">
                <a:off x="4566" y="1660"/>
                <a:ext cx="85" cy="154"/>
                <a:chOff x="1584" y="2406"/>
                <a:chExt cx="85" cy="154"/>
              </a:xfrm>
            </p:grpSpPr>
            <p:sp>
              <p:nvSpPr>
                <p:cNvPr id="282" name="Oval 186"/>
                <p:cNvSpPr>
                  <a:spLocks noChangeArrowheads="1"/>
                </p:cNvSpPr>
                <p:nvPr/>
              </p:nvSpPr>
              <p:spPr bwMode="auto">
                <a:xfrm>
                  <a:off x="1584" y="2488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Freeform 187"/>
                <p:cNvSpPr>
                  <a:spLocks/>
                </p:cNvSpPr>
                <p:nvPr/>
              </p:nvSpPr>
              <p:spPr bwMode="auto">
                <a:xfrm>
                  <a:off x="1651" y="2406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6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9">
                      <a:moveTo>
                        <a:pt x="6" y="89"/>
                      </a:moveTo>
                      <a:cubicBezTo>
                        <a:pt x="13" y="48"/>
                        <a:pt x="0" y="3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Freeform 188"/>
                <p:cNvSpPr>
                  <a:spLocks/>
                </p:cNvSpPr>
                <p:nvPr/>
              </p:nvSpPr>
              <p:spPr bwMode="auto">
                <a:xfrm>
                  <a:off x="1593" y="2406"/>
                  <a:ext cx="8" cy="89"/>
                </a:xfrm>
                <a:custGeom>
                  <a:avLst/>
                  <a:gdLst/>
                  <a:ahLst/>
                  <a:cxnLst>
                    <a:cxn ang="0">
                      <a:pos x="7" y="89"/>
                    </a:cxn>
                    <a:cxn ang="0">
                      <a:pos x="1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89">
                      <a:moveTo>
                        <a:pt x="7" y="89"/>
                      </a:moveTo>
                      <a:cubicBezTo>
                        <a:pt x="0" y="63"/>
                        <a:pt x="8" y="50"/>
                        <a:pt x="1" y="26"/>
                      </a:cubicBezTo>
                      <a:cubicBezTo>
                        <a:pt x="3" y="17"/>
                        <a:pt x="7" y="0"/>
                        <a:pt x="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9"/>
              <p:cNvGrpSpPr>
                <a:grpSpLocks/>
              </p:cNvGrpSpPr>
              <p:nvPr/>
            </p:nvGrpSpPr>
            <p:grpSpPr bwMode="auto">
              <a:xfrm rot="13886437">
                <a:off x="4707" y="1794"/>
                <a:ext cx="85" cy="154"/>
                <a:chOff x="1584" y="2406"/>
                <a:chExt cx="85" cy="154"/>
              </a:xfrm>
            </p:grpSpPr>
            <p:sp>
              <p:nvSpPr>
                <p:cNvPr id="279" name="Oval 190"/>
                <p:cNvSpPr>
                  <a:spLocks noChangeArrowheads="1"/>
                </p:cNvSpPr>
                <p:nvPr/>
              </p:nvSpPr>
              <p:spPr bwMode="auto">
                <a:xfrm>
                  <a:off x="1584" y="2488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Freeform 191"/>
                <p:cNvSpPr>
                  <a:spLocks/>
                </p:cNvSpPr>
                <p:nvPr/>
              </p:nvSpPr>
              <p:spPr bwMode="auto">
                <a:xfrm>
                  <a:off x="1651" y="2406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6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9">
                      <a:moveTo>
                        <a:pt x="6" y="89"/>
                      </a:moveTo>
                      <a:cubicBezTo>
                        <a:pt x="13" y="48"/>
                        <a:pt x="0" y="3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Freeform 192"/>
                <p:cNvSpPr>
                  <a:spLocks/>
                </p:cNvSpPr>
                <p:nvPr/>
              </p:nvSpPr>
              <p:spPr bwMode="auto">
                <a:xfrm>
                  <a:off x="1593" y="2406"/>
                  <a:ext cx="8" cy="89"/>
                </a:xfrm>
                <a:custGeom>
                  <a:avLst/>
                  <a:gdLst/>
                  <a:ahLst/>
                  <a:cxnLst>
                    <a:cxn ang="0">
                      <a:pos x="7" y="89"/>
                    </a:cxn>
                    <a:cxn ang="0">
                      <a:pos x="1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89">
                      <a:moveTo>
                        <a:pt x="7" y="89"/>
                      </a:moveTo>
                      <a:cubicBezTo>
                        <a:pt x="0" y="63"/>
                        <a:pt x="8" y="50"/>
                        <a:pt x="1" y="26"/>
                      </a:cubicBezTo>
                      <a:cubicBezTo>
                        <a:pt x="3" y="17"/>
                        <a:pt x="7" y="0"/>
                        <a:pt x="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15916890">
                <a:off x="4778" y="1960"/>
                <a:ext cx="85" cy="154"/>
                <a:chOff x="1584" y="2406"/>
                <a:chExt cx="85" cy="154"/>
              </a:xfrm>
            </p:grpSpPr>
            <p:sp>
              <p:nvSpPr>
                <p:cNvPr id="276" name="Oval 194"/>
                <p:cNvSpPr>
                  <a:spLocks noChangeArrowheads="1"/>
                </p:cNvSpPr>
                <p:nvPr/>
              </p:nvSpPr>
              <p:spPr bwMode="auto">
                <a:xfrm>
                  <a:off x="1584" y="2488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Freeform 195"/>
                <p:cNvSpPr>
                  <a:spLocks/>
                </p:cNvSpPr>
                <p:nvPr/>
              </p:nvSpPr>
              <p:spPr bwMode="auto">
                <a:xfrm>
                  <a:off x="1651" y="2406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6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9">
                      <a:moveTo>
                        <a:pt x="6" y="89"/>
                      </a:moveTo>
                      <a:cubicBezTo>
                        <a:pt x="13" y="48"/>
                        <a:pt x="0" y="3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Freeform 196"/>
                <p:cNvSpPr>
                  <a:spLocks/>
                </p:cNvSpPr>
                <p:nvPr/>
              </p:nvSpPr>
              <p:spPr bwMode="auto">
                <a:xfrm>
                  <a:off x="1593" y="2406"/>
                  <a:ext cx="8" cy="89"/>
                </a:xfrm>
                <a:custGeom>
                  <a:avLst/>
                  <a:gdLst/>
                  <a:ahLst/>
                  <a:cxnLst>
                    <a:cxn ang="0">
                      <a:pos x="7" y="89"/>
                    </a:cxn>
                    <a:cxn ang="0">
                      <a:pos x="1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89">
                      <a:moveTo>
                        <a:pt x="7" y="89"/>
                      </a:moveTo>
                      <a:cubicBezTo>
                        <a:pt x="0" y="63"/>
                        <a:pt x="8" y="50"/>
                        <a:pt x="1" y="26"/>
                      </a:cubicBezTo>
                      <a:cubicBezTo>
                        <a:pt x="3" y="17"/>
                        <a:pt x="7" y="0"/>
                        <a:pt x="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7"/>
              <p:cNvGrpSpPr>
                <a:grpSpLocks/>
              </p:cNvGrpSpPr>
              <p:nvPr/>
            </p:nvGrpSpPr>
            <p:grpSpPr bwMode="auto">
              <a:xfrm rot="14687391" flipV="1">
                <a:off x="4766" y="1876"/>
                <a:ext cx="47" cy="144"/>
                <a:chOff x="3984" y="1872"/>
                <a:chExt cx="48" cy="192"/>
              </a:xfrm>
            </p:grpSpPr>
            <p:sp>
              <p:nvSpPr>
                <p:cNvPr id="274" name="AutoShape 198"/>
                <p:cNvSpPr>
                  <a:spLocks noChangeArrowheads="1"/>
                </p:cNvSpPr>
                <p:nvPr/>
              </p:nvSpPr>
              <p:spPr bwMode="auto">
                <a:xfrm>
                  <a:off x="3984" y="1872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5" name="AutoShape 199"/>
                <p:cNvSpPr>
                  <a:spLocks noChangeArrowheads="1"/>
                </p:cNvSpPr>
                <p:nvPr/>
              </p:nvSpPr>
              <p:spPr bwMode="auto">
                <a:xfrm rot="10772216">
                  <a:off x="3984" y="1968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0"/>
              <p:cNvGrpSpPr>
                <a:grpSpLocks/>
              </p:cNvGrpSpPr>
              <p:nvPr/>
            </p:nvGrpSpPr>
            <p:grpSpPr bwMode="auto">
              <a:xfrm>
                <a:off x="4477" y="1623"/>
                <a:ext cx="85" cy="178"/>
                <a:chOff x="971" y="2160"/>
                <a:chExt cx="85" cy="178"/>
              </a:xfrm>
            </p:grpSpPr>
            <p:sp>
              <p:nvSpPr>
                <p:cNvPr id="271" name="Oval 201"/>
                <p:cNvSpPr>
                  <a:spLocks noChangeArrowheads="1"/>
                </p:cNvSpPr>
                <p:nvPr/>
              </p:nvSpPr>
              <p:spPr bwMode="auto">
                <a:xfrm>
                  <a:off x="971" y="2160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Freeform 202"/>
                <p:cNvSpPr>
                  <a:spLocks/>
                </p:cNvSpPr>
                <p:nvPr/>
              </p:nvSpPr>
              <p:spPr bwMode="auto">
                <a:xfrm>
                  <a:off x="978" y="2222"/>
                  <a:ext cx="19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70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19" h="115">
                      <a:moveTo>
                        <a:pt x="0" y="0"/>
                      </a:moveTo>
                      <a:cubicBezTo>
                        <a:pt x="7" y="23"/>
                        <a:pt x="12" y="46"/>
                        <a:pt x="19" y="70"/>
                      </a:cubicBezTo>
                      <a:cubicBezTo>
                        <a:pt x="13" y="85"/>
                        <a:pt x="10" y="102"/>
                        <a:pt x="0" y="11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Freeform 203"/>
                <p:cNvSpPr>
                  <a:spLocks/>
                </p:cNvSpPr>
                <p:nvPr/>
              </p:nvSpPr>
              <p:spPr bwMode="auto">
                <a:xfrm>
                  <a:off x="1018" y="2229"/>
                  <a:ext cx="23" cy="109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7" y="76"/>
                    </a:cxn>
                    <a:cxn ang="0">
                      <a:pos x="17" y="108"/>
                    </a:cxn>
                  </a:cxnLst>
                  <a:rect l="0" t="0" r="r" b="b"/>
                  <a:pathLst>
                    <a:path w="23" h="109">
                      <a:moveTo>
                        <a:pt x="23" y="0"/>
                      </a:moveTo>
                      <a:cubicBezTo>
                        <a:pt x="14" y="26"/>
                        <a:pt x="22" y="46"/>
                        <a:pt x="17" y="76"/>
                      </a:cubicBezTo>
                      <a:cubicBezTo>
                        <a:pt x="11" y="109"/>
                        <a:pt x="0" y="108"/>
                        <a:pt x="17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04"/>
              <p:cNvGrpSpPr>
                <a:grpSpLocks/>
              </p:cNvGrpSpPr>
              <p:nvPr/>
            </p:nvGrpSpPr>
            <p:grpSpPr bwMode="auto">
              <a:xfrm rot="-3961234">
                <a:off x="3942" y="1904"/>
                <a:ext cx="85" cy="174"/>
                <a:chOff x="1440" y="2232"/>
                <a:chExt cx="85" cy="174"/>
              </a:xfrm>
            </p:grpSpPr>
            <p:sp>
              <p:nvSpPr>
                <p:cNvPr id="268" name="Oval 205"/>
                <p:cNvSpPr>
                  <a:spLocks noChangeArrowheads="1"/>
                </p:cNvSpPr>
                <p:nvPr/>
              </p:nvSpPr>
              <p:spPr bwMode="auto">
                <a:xfrm>
                  <a:off x="1440" y="2232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Freeform 206"/>
                <p:cNvSpPr>
                  <a:spLocks/>
                </p:cNvSpPr>
                <p:nvPr/>
              </p:nvSpPr>
              <p:spPr bwMode="auto">
                <a:xfrm>
                  <a:off x="1505" y="2288"/>
                  <a:ext cx="15" cy="99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68"/>
                    </a:cxn>
                    <a:cxn ang="0">
                      <a:pos x="6" y="99"/>
                    </a:cxn>
                  </a:cxnLst>
                  <a:rect l="0" t="0" r="r" b="b"/>
                  <a:pathLst>
                    <a:path w="15" h="99">
                      <a:moveTo>
                        <a:pt x="0" y="17"/>
                      </a:moveTo>
                      <a:cubicBezTo>
                        <a:pt x="15" y="82"/>
                        <a:pt x="0" y="0"/>
                        <a:pt x="0" y="68"/>
                      </a:cubicBezTo>
                      <a:cubicBezTo>
                        <a:pt x="0" y="78"/>
                        <a:pt x="6" y="88"/>
                        <a:pt x="6" y="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Freeform 207"/>
                <p:cNvSpPr>
                  <a:spLocks/>
                </p:cNvSpPr>
                <p:nvPr/>
              </p:nvSpPr>
              <p:spPr bwMode="auto">
                <a:xfrm>
                  <a:off x="1443" y="2305"/>
                  <a:ext cx="21" cy="101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1" y="57"/>
                    </a:cxn>
                    <a:cxn ang="0">
                      <a:pos x="5" y="101"/>
                    </a:cxn>
                  </a:cxnLst>
                  <a:rect l="0" t="0" r="r" b="b"/>
                  <a:pathLst>
                    <a:path w="21" h="101">
                      <a:moveTo>
                        <a:pt x="11" y="0"/>
                      </a:moveTo>
                      <a:cubicBezTo>
                        <a:pt x="0" y="33"/>
                        <a:pt x="21" y="23"/>
                        <a:pt x="11" y="57"/>
                      </a:cubicBezTo>
                      <a:cubicBezTo>
                        <a:pt x="9" y="71"/>
                        <a:pt x="5" y="101"/>
                        <a:pt x="5" y="1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208"/>
              <p:cNvGrpSpPr>
                <a:grpSpLocks/>
              </p:cNvGrpSpPr>
              <p:nvPr/>
            </p:nvGrpSpPr>
            <p:grpSpPr bwMode="auto">
              <a:xfrm rot="284804">
                <a:off x="4375" y="1592"/>
                <a:ext cx="85" cy="174"/>
                <a:chOff x="1440" y="2232"/>
                <a:chExt cx="85" cy="174"/>
              </a:xfrm>
            </p:grpSpPr>
            <p:sp>
              <p:nvSpPr>
                <p:cNvPr id="265" name="Oval 209"/>
                <p:cNvSpPr>
                  <a:spLocks noChangeArrowheads="1"/>
                </p:cNvSpPr>
                <p:nvPr/>
              </p:nvSpPr>
              <p:spPr bwMode="auto">
                <a:xfrm>
                  <a:off x="1440" y="2232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Freeform 210"/>
                <p:cNvSpPr>
                  <a:spLocks/>
                </p:cNvSpPr>
                <p:nvPr/>
              </p:nvSpPr>
              <p:spPr bwMode="auto">
                <a:xfrm>
                  <a:off x="1505" y="2288"/>
                  <a:ext cx="15" cy="99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68"/>
                    </a:cxn>
                    <a:cxn ang="0">
                      <a:pos x="6" y="99"/>
                    </a:cxn>
                  </a:cxnLst>
                  <a:rect l="0" t="0" r="r" b="b"/>
                  <a:pathLst>
                    <a:path w="15" h="99">
                      <a:moveTo>
                        <a:pt x="0" y="17"/>
                      </a:moveTo>
                      <a:cubicBezTo>
                        <a:pt x="15" y="82"/>
                        <a:pt x="0" y="0"/>
                        <a:pt x="0" y="68"/>
                      </a:cubicBezTo>
                      <a:cubicBezTo>
                        <a:pt x="0" y="78"/>
                        <a:pt x="6" y="88"/>
                        <a:pt x="6" y="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Freeform 211"/>
                <p:cNvSpPr>
                  <a:spLocks/>
                </p:cNvSpPr>
                <p:nvPr/>
              </p:nvSpPr>
              <p:spPr bwMode="auto">
                <a:xfrm>
                  <a:off x="1443" y="2305"/>
                  <a:ext cx="21" cy="101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1" y="57"/>
                    </a:cxn>
                    <a:cxn ang="0">
                      <a:pos x="5" y="101"/>
                    </a:cxn>
                  </a:cxnLst>
                  <a:rect l="0" t="0" r="r" b="b"/>
                  <a:pathLst>
                    <a:path w="21" h="101">
                      <a:moveTo>
                        <a:pt x="11" y="0"/>
                      </a:moveTo>
                      <a:cubicBezTo>
                        <a:pt x="0" y="33"/>
                        <a:pt x="21" y="23"/>
                        <a:pt x="11" y="57"/>
                      </a:cubicBezTo>
                      <a:cubicBezTo>
                        <a:pt x="9" y="71"/>
                        <a:pt x="5" y="101"/>
                        <a:pt x="5" y="1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212"/>
              <p:cNvGrpSpPr>
                <a:grpSpLocks/>
              </p:cNvGrpSpPr>
              <p:nvPr/>
            </p:nvGrpSpPr>
            <p:grpSpPr bwMode="auto">
              <a:xfrm rot="21007793" flipV="1">
                <a:off x="4315" y="1610"/>
                <a:ext cx="47" cy="144"/>
                <a:chOff x="3984" y="1872"/>
                <a:chExt cx="48" cy="192"/>
              </a:xfrm>
            </p:grpSpPr>
            <p:sp>
              <p:nvSpPr>
                <p:cNvPr id="263" name="AutoShape 213"/>
                <p:cNvSpPr>
                  <a:spLocks noChangeArrowheads="1"/>
                </p:cNvSpPr>
                <p:nvPr/>
              </p:nvSpPr>
              <p:spPr bwMode="auto">
                <a:xfrm>
                  <a:off x="3984" y="1872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AutoShape 214"/>
                <p:cNvSpPr>
                  <a:spLocks noChangeArrowheads="1"/>
                </p:cNvSpPr>
                <p:nvPr/>
              </p:nvSpPr>
              <p:spPr bwMode="auto">
                <a:xfrm rot="10772216">
                  <a:off x="3984" y="1968"/>
                  <a:ext cx="48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215"/>
              <p:cNvGrpSpPr>
                <a:grpSpLocks/>
              </p:cNvGrpSpPr>
              <p:nvPr/>
            </p:nvGrpSpPr>
            <p:grpSpPr bwMode="auto">
              <a:xfrm rot="-3472349">
                <a:off x="3982" y="1825"/>
                <a:ext cx="85" cy="178"/>
                <a:chOff x="971" y="2160"/>
                <a:chExt cx="85" cy="178"/>
              </a:xfrm>
            </p:grpSpPr>
            <p:sp>
              <p:nvSpPr>
                <p:cNvPr id="260" name="Oval 216"/>
                <p:cNvSpPr>
                  <a:spLocks noChangeArrowheads="1"/>
                </p:cNvSpPr>
                <p:nvPr/>
              </p:nvSpPr>
              <p:spPr bwMode="auto">
                <a:xfrm>
                  <a:off x="971" y="2160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Freeform 217"/>
                <p:cNvSpPr>
                  <a:spLocks/>
                </p:cNvSpPr>
                <p:nvPr/>
              </p:nvSpPr>
              <p:spPr bwMode="auto">
                <a:xfrm>
                  <a:off x="978" y="2222"/>
                  <a:ext cx="19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70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19" h="115">
                      <a:moveTo>
                        <a:pt x="0" y="0"/>
                      </a:moveTo>
                      <a:cubicBezTo>
                        <a:pt x="7" y="23"/>
                        <a:pt x="12" y="46"/>
                        <a:pt x="19" y="70"/>
                      </a:cubicBezTo>
                      <a:cubicBezTo>
                        <a:pt x="13" y="85"/>
                        <a:pt x="10" y="102"/>
                        <a:pt x="0" y="11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Freeform 218"/>
                <p:cNvSpPr>
                  <a:spLocks/>
                </p:cNvSpPr>
                <p:nvPr/>
              </p:nvSpPr>
              <p:spPr bwMode="auto">
                <a:xfrm>
                  <a:off x="1018" y="2229"/>
                  <a:ext cx="23" cy="109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7" y="76"/>
                    </a:cxn>
                    <a:cxn ang="0">
                      <a:pos x="17" y="108"/>
                    </a:cxn>
                  </a:cxnLst>
                  <a:rect l="0" t="0" r="r" b="b"/>
                  <a:pathLst>
                    <a:path w="23" h="109">
                      <a:moveTo>
                        <a:pt x="23" y="0"/>
                      </a:moveTo>
                      <a:cubicBezTo>
                        <a:pt x="14" y="26"/>
                        <a:pt x="22" y="46"/>
                        <a:pt x="17" y="76"/>
                      </a:cubicBezTo>
                      <a:cubicBezTo>
                        <a:pt x="11" y="109"/>
                        <a:pt x="0" y="108"/>
                        <a:pt x="17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19"/>
              <p:cNvGrpSpPr>
                <a:grpSpLocks/>
              </p:cNvGrpSpPr>
              <p:nvPr/>
            </p:nvGrpSpPr>
            <p:grpSpPr bwMode="auto">
              <a:xfrm rot="-2039138">
                <a:off x="4143" y="1655"/>
                <a:ext cx="85" cy="174"/>
                <a:chOff x="1440" y="2232"/>
                <a:chExt cx="85" cy="174"/>
              </a:xfrm>
            </p:grpSpPr>
            <p:sp>
              <p:nvSpPr>
                <p:cNvPr id="257" name="Oval 220"/>
                <p:cNvSpPr>
                  <a:spLocks noChangeArrowheads="1"/>
                </p:cNvSpPr>
                <p:nvPr/>
              </p:nvSpPr>
              <p:spPr bwMode="auto">
                <a:xfrm>
                  <a:off x="1440" y="2232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Freeform 221"/>
                <p:cNvSpPr>
                  <a:spLocks/>
                </p:cNvSpPr>
                <p:nvPr/>
              </p:nvSpPr>
              <p:spPr bwMode="auto">
                <a:xfrm>
                  <a:off x="1505" y="2288"/>
                  <a:ext cx="15" cy="99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68"/>
                    </a:cxn>
                    <a:cxn ang="0">
                      <a:pos x="6" y="99"/>
                    </a:cxn>
                  </a:cxnLst>
                  <a:rect l="0" t="0" r="r" b="b"/>
                  <a:pathLst>
                    <a:path w="15" h="99">
                      <a:moveTo>
                        <a:pt x="0" y="17"/>
                      </a:moveTo>
                      <a:cubicBezTo>
                        <a:pt x="15" y="82"/>
                        <a:pt x="0" y="0"/>
                        <a:pt x="0" y="68"/>
                      </a:cubicBezTo>
                      <a:cubicBezTo>
                        <a:pt x="0" y="78"/>
                        <a:pt x="6" y="88"/>
                        <a:pt x="6" y="9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Freeform 222"/>
                <p:cNvSpPr>
                  <a:spLocks/>
                </p:cNvSpPr>
                <p:nvPr/>
              </p:nvSpPr>
              <p:spPr bwMode="auto">
                <a:xfrm>
                  <a:off x="1443" y="2305"/>
                  <a:ext cx="21" cy="101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1" y="57"/>
                    </a:cxn>
                    <a:cxn ang="0">
                      <a:pos x="5" y="101"/>
                    </a:cxn>
                  </a:cxnLst>
                  <a:rect l="0" t="0" r="r" b="b"/>
                  <a:pathLst>
                    <a:path w="21" h="101">
                      <a:moveTo>
                        <a:pt x="11" y="0"/>
                      </a:moveTo>
                      <a:cubicBezTo>
                        <a:pt x="0" y="33"/>
                        <a:pt x="21" y="23"/>
                        <a:pt x="11" y="57"/>
                      </a:cubicBezTo>
                      <a:cubicBezTo>
                        <a:pt x="9" y="71"/>
                        <a:pt x="5" y="101"/>
                        <a:pt x="5" y="1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23"/>
              <p:cNvGrpSpPr>
                <a:grpSpLocks/>
              </p:cNvGrpSpPr>
              <p:nvPr/>
            </p:nvGrpSpPr>
            <p:grpSpPr bwMode="auto">
              <a:xfrm rot="-3472349">
                <a:off x="4085" y="1698"/>
                <a:ext cx="85" cy="178"/>
                <a:chOff x="971" y="2160"/>
                <a:chExt cx="85" cy="178"/>
              </a:xfrm>
            </p:grpSpPr>
            <p:sp>
              <p:nvSpPr>
                <p:cNvPr id="254" name="Oval 224"/>
                <p:cNvSpPr>
                  <a:spLocks noChangeArrowheads="1"/>
                </p:cNvSpPr>
                <p:nvPr/>
              </p:nvSpPr>
              <p:spPr bwMode="auto">
                <a:xfrm>
                  <a:off x="971" y="2160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Freeform 225"/>
                <p:cNvSpPr>
                  <a:spLocks/>
                </p:cNvSpPr>
                <p:nvPr/>
              </p:nvSpPr>
              <p:spPr bwMode="auto">
                <a:xfrm>
                  <a:off x="978" y="2222"/>
                  <a:ext cx="19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70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19" h="115">
                      <a:moveTo>
                        <a:pt x="0" y="0"/>
                      </a:moveTo>
                      <a:cubicBezTo>
                        <a:pt x="7" y="23"/>
                        <a:pt x="12" y="46"/>
                        <a:pt x="19" y="70"/>
                      </a:cubicBezTo>
                      <a:cubicBezTo>
                        <a:pt x="13" y="85"/>
                        <a:pt x="10" y="102"/>
                        <a:pt x="0" y="11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Freeform 226"/>
                <p:cNvSpPr>
                  <a:spLocks/>
                </p:cNvSpPr>
                <p:nvPr/>
              </p:nvSpPr>
              <p:spPr bwMode="auto">
                <a:xfrm>
                  <a:off x="1018" y="2229"/>
                  <a:ext cx="23" cy="109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7" y="76"/>
                    </a:cxn>
                    <a:cxn ang="0">
                      <a:pos x="17" y="108"/>
                    </a:cxn>
                  </a:cxnLst>
                  <a:rect l="0" t="0" r="r" b="b"/>
                  <a:pathLst>
                    <a:path w="23" h="109">
                      <a:moveTo>
                        <a:pt x="23" y="0"/>
                      </a:moveTo>
                      <a:cubicBezTo>
                        <a:pt x="14" y="26"/>
                        <a:pt x="22" y="46"/>
                        <a:pt x="17" y="76"/>
                      </a:cubicBezTo>
                      <a:cubicBezTo>
                        <a:pt x="11" y="109"/>
                        <a:pt x="0" y="108"/>
                        <a:pt x="17" y="1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227"/>
              <p:cNvGrpSpPr>
                <a:grpSpLocks/>
              </p:cNvGrpSpPr>
              <p:nvPr/>
            </p:nvGrpSpPr>
            <p:grpSpPr bwMode="auto">
              <a:xfrm rot="7675642">
                <a:off x="4021" y="1762"/>
                <a:ext cx="85" cy="154"/>
                <a:chOff x="1584" y="2406"/>
                <a:chExt cx="85" cy="154"/>
              </a:xfrm>
            </p:grpSpPr>
            <p:sp>
              <p:nvSpPr>
                <p:cNvPr id="251" name="Oval 228"/>
                <p:cNvSpPr>
                  <a:spLocks noChangeArrowheads="1"/>
                </p:cNvSpPr>
                <p:nvPr/>
              </p:nvSpPr>
              <p:spPr bwMode="auto">
                <a:xfrm>
                  <a:off x="1584" y="2488"/>
                  <a:ext cx="85" cy="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Freeform 229"/>
                <p:cNvSpPr>
                  <a:spLocks/>
                </p:cNvSpPr>
                <p:nvPr/>
              </p:nvSpPr>
              <p:spPr bwMode="auto">
                <a:xfrm>
                  <a:off x="1651" y="2406"/>
                  <a:ext cx="13" cy="89"/>
                </a:xfrm>
                <a:custGeom>
                  <a:avLst/>
                  <a:gdLst/>
                  <a:ahLst/>
                  <a:cxnLst>
                    <a:cxn ang="0">
                      <a:pos x="6" y="8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89">
                      <a:moveTo>
                        <a:pt x="6" y="89"/>
                      </a:moveTo>
                      <a:cubicBezTo>
                        <a:pt x="13" y="48"/>
                        <a:pt x="0" y="3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Freeform 230"/>
                <p:cNvSpPr>
                  <a:spLocks/>
                </p:cNvSpPr>
                <p:nvPr/>
              </p:nvSpPr>
              <p:spPr bwMode="auto">
                <a:xfrm>
                  <a:off x="1593" y="2406"/>
                  <a:ext cx="8" cy="89"/>
                </a:xfrm>
                <a:custGeom>
                  <a:avLst/>
                  <a:gdLst/>
                  <a:ahLst/>
                  <a:cxnLst>
                    <a:cxn ang="0">
                      <a:pos x="7" y="89"/>
                    </a:cxn>
                    <a:cxn ang="0">
                      <a:pos x="1" y="2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89">
                      <a:moveTo>
                        <a:pt x="7" y="89"/>
                      </a:moveTo>
                      <a:cubicBezTo>
                        <a:pt x="0" y="63"/>
                        <a:pt x="8" y="50"/>
                        <a:pt x="1" y="26"/>
                      </a:cubicBezTo>
                      <a:cubicBezTo>
                        <a:pt x="3" y="17"/>
                        <a:pt x="7" y="0"/>
                        <a:pt x="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" name="Group 231"/>
              <p:cNvGrpSpPr>
                <a:grpSpLocks/>
              </p:cNvGrpSpPr>
              <p:nvPr/>
            </p:nvGrpSpPr>
            <p:grpSpPr bwMode="auto">
              <a:xfrm>
                <a:off x="4489" y="1925"/>
                <a:ext cx="190" cy="88"/>
                <a:chOff x="4489" y="1925"/>
                <a:chExt cx="190" cy="88"/>
              </a:xfrm>
            </p:grpSpPr>
            <p:grpSp>
              <p:nvGrpSpPr>
                <p:cNvPr id="247" name="Group 232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49" name="AutoShape 23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AutoShape 23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8" name="Freeform 235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236"/>
              <p:cNvGrpSpPr>
                <a:grpSpLocks/>
              </p:cNvGrpSpPr>
              <p:nvPr/>
            </p:nvGrpSpPr>
            <p:grpSpPr bwMode="auto">
              <a:xfrm rot="-2139181">
                <a:off x="4406" y="1850"/>
                <a:ext cx="190" cy="88"/>
                <a:chOff x="4489" y="1925"/>
                <a:chExt cx="190" cy="88"/>
              </a:xfrm>
            </p:grpSpPr>
            <p:grpSp>
              <p:nvGrpSpPr>
                <p:cNvPr id="243" name="Group 237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45" name="AutoShape 23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AutoShape 23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4" name="Freeform 240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241"/>
              <p:cNvGrpSpPr>
                <a:grpSpLocks/>
              </p:cNvGrpSpPr>
              <p:nvPr/>
            </p:nvGrpSpPr>
            <p:grpSpPr bwMode="auto">
              <a:xfrm rot="1287736">
                <a:off x="4534" y="2034"/>
                <a:ext cx="190" cy="88"/>
                <a:chOff x="4489" y="1925"/>
                <a:chExt cx="190" cy="88"/>
              </a:xfrm>
            </p:grpSpPr>
            <p:grpSp>
              <p:nvGrpSpPr>
                <p:cNvPr id="239" name="Group 242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41" name="AutoShape 24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AutoShape 24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0" name="Freeform 245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246"/>
              <p:cNvGrpSpPr>
                <a:grpSpLocks/>
              </p:cNvGrpSpPr>
              <p:nvPr/>
            </p:nvGrpSpPr>
            <p:grpSpPr bwMode="auto">
              <a:xfrm rot="2023569">
                <a:off x="4529" y="2098"/>
                <a:ext cx="190" cy="88"/>
                <a:chOff x="4489" y="1925"/>
                <a:chExt cx="190" cy="88"/>
              </a:xfrm>
            </p:grpSpPr>
            <p:grpSp>
              <p:nvGrpSpPr>
                <p:cNvPr id="235" name="Group 247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37" name="AutoShape 24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AutoShape 24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6" name="Freeform 250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" name="Group 251"/>
              <p:cNvGrpSpPr>
                <a:grpSpLocks/>
              </p:cNvGrpSpPr>
              <p:nvPr/>
            </p:nvGrpSpPr>
            <p:grpSpPr bwMode="auto">
              <a:xfrm rot="-17921755">
                <a:off x="4491" y="2156"/>
                <a:ext cx="190" cy="88"/>
                <a:chOff x="4489" y="1925"/>
                <a:chExt cx="190" cy="88"/>
              </a:xfrm>
            </p:grpSpPr>
            <p:grpSp>
              <p:nvGrpSpPr>
                <p:cNvPr id="231" name="Group 252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33" name="AutoShape 25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AutoShape 25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2" name="Freeform 255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" name="Group 256"/>
              <p:cNvGrpSpPr>
                <a:grpSpLocks/>
              </p:cNvGrpSpPr>
              <p:nvPr/>
            </p:nvGrpSpPr>
            <p:grpSpPr bwMode="auto">
              <a:xfrm rot="-1569369">
                <a:off x="4456" y="1906"/>
                <a:ext cx="190" cy="75"/>
                <a:chOff x="4489" y="1925"/>
                <a:chExt cx="190" cy="88"/>
              </a:xfrm>
            </p:grpSpPr>
            <p:grpSp>
              <p:nvGrpSpPr>
                <p:cNvPr id="227" name="Group 257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29" name="AutoShape 25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AutoShape 25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8" name="Freeform 260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261"/>
              <p:cNvGrpSpPr>
                <a:grpSpLocks/>
              </p:cNvGrpSpPr>
              <p:nvPr/>
            </p:nvGrpSpPr>
            <p:grpSpPr bwMode="auto">
              <a:xfrm>
                <a:off x="4515" y="1977"/>
                <a:ext cx="190" cy="88"/>
                <a:chOff x="4489" y="1925"/>
                <a:chExt cx="190" cy="88"/>
              </a:xfrm>
            </p:grpSpPr>
            <p:grpSp>
              <p:nvGrpSpPr>
                <p:cNvPr id="223" name="Group 262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25" name="AutoShape 26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AutoShape 26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4" name="Freeform 265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6" name="Group 266"/>
              <p:cNvGrpSpPr>
                <a:grpSpLocks/>
              </p:cNvGrpSpPr>
              <p:nvPr/>
            </p:nvGrpSpPr>
            <p:grpSpPr bwMode="auto">
              <a:xfrm rot="10531168">
                <a:off x="4078" y="2099"/>
                <a:ext cx="190" cy="88"/>
                <a:chOff x="4489" y="1925"/>
                <a:chExt cx="190" cy="88"/>
              </a:xfrm>
            </p:grpSpPr>
            <p:grpSp>
              <p:nvGrpSpPr>
                <p:cNvPr id="219" name="Group 267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21" name="AutoShape 26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AutoShape 26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0" name="Freeform 270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271"/>
              <p:cNvGrpSpPr>
                <a:grpSpLocks/>
              </p:cNvGrpSpPr>
              <p:nvPr/>
            </p:nvGrpSpPr>
            <p:grpSpPr bwMode="auto">
              <a:xfrm rot="9008522">
                <a:off x="4129" y="2132"/>
                <a:ext cx="190" cy="88"/>
                <a:chOff x="4489" y="1925"/>
                <a:chExt cx="190" cy="88"/>
              </a:xfrm>
            </p:grpSpPr>
            <p:grpSp>
              <p:nvGrpSpPr>
                <p:cNvPr id="215" name="Group 272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17" name="AutoShape 27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AutoShape 27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" name="Freeform 275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8" name="Group 276"/>
              <p:cNvGrpSpPr>
                <a:grpSpLocks/>
              </p:cNvGrpSpPr>
              <p:nvPr/>
            </p:nvGrpSpPr>
            <p:grpSpPr bwMode="auto">
              <a:xfrm rot="-3743890">
                <a:off x="4337" y="1838"/>
                <a:ext cx="190" cy="88"/>
                <a:chOff x="4489" y="1925"/>
                <a:chExt cx="190" cy="88"/>
              </a:xfrm>
            </p:grpSpPr>
            <p:grpSp>
              <p:nvGrpSpPr>
                <p:cNvPr id="211" name="Group 277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13" name="AutoShape 27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" name="AutoShape 27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2" name="Freeform 280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281"/>
              <p:cNvGrpSpPr>
                <a:grpSpLocks/>
              </p:cNvGrpSpPr>
              <p:nvPr/>
            </p:nvGrpSpPr>
            <p:grpSpPr bwMode="auto">
              <a:xfrm>
                <a:off x="4055" y="2048"/>
                <a:ext cx="192" cy="71"/>
                <a:chOff x="4055" y="2048"/>
                <a:chExt cx="192" cy="71"/>
              </a:xfrm>
            </p:grpSpPr>
            <p:grpSp>
              <p:nvGrpSpPr>
                <p:cNvPr id="207" name="Group 282"/>
                <p:cNvGrpSpPr>
                  <a:grpSpLocks/>
                </p:cNvGrpSpPr>
                <p:nvPr/>
              </p:nvGrpSpPr>
              <p:grpSpPr bwMode="auto">
                <a:xfrm rot="4128895" flipV="1">
                  <a:off x="4103" y="2024"/>
                  <a:ext cx="47" cy="144"/>
                  <a:chOff x="3984" y="1872"/>
                  <a:chExt cx="48" cy="192"/>
                </a:xfrm>
              </p:grpSpPr>
              <p:sp>
                <p:nvSpPr>
                  <p:cNvPr id="209" name="AutoShape 28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AutoShape 28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8" name="Freeform 285"/>
                <p:cNvSpPr>
                  <a:spLocks/>
                </p:cNvSpPr>
                <p:nvPr/>
              </p:nvSpPr>
              <p:spPr bwMode="auto">
                <a:xfrm>
                  <a:off x="4190" y="2048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57" y="22"/>
                    </a:cxn>
                  </a:cxnLst>
                  <a:rect l="0" t="0" r="r" b="b"/>
                  <a:pathLst>
                    <a:path w="57" h="22">
                      <a:moveTo>
                        <a:pt x="0" y="22"/>
                      </a:moveTo>
                      <a:cubicBezTo>
                        <a:pt x="28" y="15"/>
                        <a:pt x="37" y="0"/>
                        <a:pt x="57" y="2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286"/>
              <p:cNvGrpSpPr>
                <a:grpSpLocks/>
              </p:cNvGrpSpPr>
              <p:nvPr/>
            </p:nvGrpSpPr>
            <p:grpSpPr bwMode="auto">
              <a:xfrm rot="-8545383">
                <a:off x="4079" y="1978"/>
                <a:ext cx="190" cy="88"/>
                <a:chOff x="4489" y="1925"/>
                <a:chExt cx="190" cy="88"/>
              </a:xfrm>
            </p:grpSpPr>
            <p:grpSp>
              <p:nvGrpSpPr>
                <p:cNvPr id="203" name="Group 287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205" name="AutoShape 28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AutoShape 28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4" name="Freeform 290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1" name="Group 291"/>
              <p:cNvGrpSpPr>
                <a:grpSpLocks/>
              </p:cNvGrpSpPr>
              <p:nvPr/>
            </p:nvGrpSpPr>
            <p:grpSpPr bwMode="auto">
              <a:xfrm rot="-5959109">
                <a:off x="4418" y="2162"/>
                <a:ext cx="192" cy="71"/>
                <a:chOff x="4055" y="2048"/>
                <a:chExt cx="192" cy="71"/>
              </a:xfrm>
            </p:grpSpPr>
            <p:grpSp>
              <p:nvGrpSpPr>
                <p:cNvPr id="199" name="Group 292"/>
                <p:cNvGrpSpPr>
                  <a:grpSpLocks/>
                </p:cNvGrpSpPr>
                <p:nvPr/>
              </p:nvGrpSpPr>
              <p:grpSpPr bwMode="auto">
                <a:xfrm rot="4128895" flipV="1">
                  <a:off x="4103" y="2024"/>
                  <a:ext cx="47" cy="144"/>
                  <a:chOff x="3984" y="1872"/>
                  <a:chExt cx="48" cy="192"/>
                </a:xfrm>
              </p:grpSpPr>
              <p:sp>
                <p:nvSpPr>
                  <p:cNvPr id="201" name="AutoShape 29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2" name="AutoShape 29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295"/>
                <p:cNvSpPr>
                  <a:spLocks/>
                </p:cNvSpPr>
                <p:nvPr/>
              </p:nvSpPr>
              <p:spPr bwMode="auto">
                <a:xfrm>
                  <a:off x="4190" y="2048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57" y="22"/>
                    </a:cxn>
                  </a:cxnLst>
                  <a:rect l="0" t="0" r="r" b="b"/>
                  <a:pathLst>
                    <a:path w="57" h="22">
                      <a:moveTo>
                        <a:pt x="0" y="22"/>
                      </a:moveTo>
                      <a:cubicBezTo>
                        <a:pt x="28" y="15"/>
                        <a:pt x="37" y="0"/>
                        <a:pt x="57" y="2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2" name="Group 296"/>
              <p:cNvGrpSpPr>
                <a:grpSpLocks/>
              </p:cNvGrpSpPr>
              <p:nvPr/>
            </p:nvGrpSpPr>
            <p:grpSpPr bwMode="auto">
              <a:xfrm rot="6912654">
                <a:off x="4346" y="2171"/>
                <a:ext cx="190" cy="88"/>
                <a:chOff x="4489" y="1925"/>
                <a:chExt cx="190" cy="88"/>
              </a:xfrm>
            </p:grpSpPr>
            <p:grpSp>
              <p:nvGrpSpPr>
                <p:cNvPr id="195" name="Group 297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197" name="AutoShape 29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AutoShape 29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" name="Freeform 300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3" name="Group 301"/>
              <p:cNvGrpSpPr>
                <a:grpSpLocks/>
              </p:cNvGrpSpPr>
              <p:nvPr/>
            </p:nvGrpSpPr>
            <p:grpSpPr bwMode="auto">
              <a:xfrm rot="7453420">
                <a:off x="4281" y="2167"/>
                <a:ext cx="190" cy="88"/>
                <a:chOff x="4489" y="1925"/>
                <a:chExt cx="190" cy="88"/>
              </a:xfrm>
            </p:grpSpPr>
            <p:grpSp>
              <p:nvGrpSpPr>
                <p:cNvPr id="191" name="Group 302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193" name="AutoShape 30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AutoShape 30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" name="Freeform 305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306"/>
              <p:cNvGrpSpPr>
                <a:grpSpLocks/>
              </p:cNvGrpSpPr>
              <p:nvPr/>
            </p:nvGrpSpPr>
            <p:grpSpPr bwMode="auto">
              <a:xfrm rot="7974185">
                <a:off x="4206" y="2155"/>
                <a:ext cx="190" cy="88"/>
                <a:chOff x="4489" y="1925"/>
                <a:chExt cx="190" cy="88"/>
              </a:xfrm>
            </p:grpSpPr>
            <p:grpSp>
              <p:nvGrpSpPr>
                <p:cNvPr id="187" name="Group 307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189" name="AutoShape 30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" name="AutoShape 30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" name="Freeform 310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311"/>
              <p:cNvGrpSpPr>
                <a:grpSpLocks/>
              </p:cNvGrpSpPr>
              <p:nvPr/>
            </p:nvGrpSpPr>
            <p:grpSpPr bwMode="auto">
              <a:xfrm rot="-4660779">
                <a:off x="4281" y="1844"/>
                <a:ext cx="190" cy="88"/>
                <a:chOff x="4489" y="1925"/>
                <a:chExt cx="190" cy="88"/>
              </a:xfrm>
            </p:grpSpPr>
            <p:grpSp>
              <p:nvGrpSpPr>
                <p:cNvPr id="183" name="Group 312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185" name="AutoShape 3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AutoShape 31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" name="Freeform 315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316"/>
              <p:cNvGrpSpPr>
                <a:grpSpLocks/>
              </p:cNvGrpSpPr>
              <p:nvPr/>
            </p:nvGrpSpPr>
            <p:grpSpPr bwMode="auto">
              <a:xfrm rot="-27045846">
                <a:off x="4226" y="1858"/>
                <a:ext cx="190" cy="88"/>
                <a:chOff x="4489" y="1925"/>
                <a:chExt cx="190" cy="88"/>
              </a:xfrm>
            </p:grpSpPr>
            <p:grpSp>
              <p:nvGrpSpPr>
                <p:cNvPr id="179" name="Group 317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181" name="AutoShape 31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AutoShape 31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0" name="Freeform 320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321"/>
              <p:cNvGrpSpPr>
                <a:grpSpLocks/>
              </p:cNvGrpSpPr>
              <p:nvPr/>
            </p:nvGrpSpPr>
            <p:grpSpPr bwMode="auto">
              <a:xfrm rot="14133287">
                <a:off x="4125" y="1942"/>
                <a:ext cx="190" cy="88"/>
                <a:chOff x="4489" y="1925"/>
                <a:chExt cx="190" cy="88"/>
              </a:xfrm>
            </p:grpSpPr>
            <p:grpSp>
              <p:nvGrpSpPr>
                <p:cNvPr id="175" name="Group 322"/>
                <p:cNvGrpSpPr>
                  <a:grpSpLocks/>
                </p:cNvGrpSpPr>
                <p:nvPr/>
              </p:nvGrpSpPr>
              <p:grpSpPr bwMode="auto">
                <a:xfrm rot="14687391" flipV="1">
                  <a:off x="4583" y="1877"/>
                  <a:ext cx="47" cy="144"/>
                  <a:chOff x="3984" y="1872"/>
                  <a:chExt cx="48" cy="192"/>
                </a:xfrm>
              </p:grpSpPr>
              <p:sp>
                <p:nvSpPr>
                  <p:cNvPr id="177" name="AutoShape 32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AutoShape 324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6" name="Freeform 325"/>
                <p:cNvSpPr>
                  <a:spLocks/>
                </p:cNvSpPr>
                <p:nvPr/>
              </p:nvSpPr>
              <p:spPr bwMode="auto">
                <a:xfrm>
                  <a:off x="4489" y="1981"/>
                  <a:ext cx="57" cy="32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7" h="32">
                      <a:moveTo>
                        <a:pt x="57" y="0"/>
                      </a:moveTo>
                      <a:cubicBezTo>
                        <a:pt x="28" y="6"/>
                        <a:pt x="23" y="18"/>
                        <a:pt x="0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8" name="Group 326"/>
              <p:cNvGrpSpPr>
                <a:grpSpLocks/>
              </p:cNvGrpSpPr>
              <p:nvPr/>
            </p:nvGrpSpPr>
            <p:grpSpPr bwMode="auto">
              <a:xfrm rot="-17488165">
                <a:off x="4165" y="1896"/>
                <a:ext cx="192" cy="71"/>
                <a:chOff x="4055" y="2048"/>
                <a:chExt cx="192" cy="71"/>
              </a:xfrm>
            </p:grpSpPr>
            <p:grpSp>
              <p:nvGrpSpPr>
                <p:cNvPr id="171" name="Group 327"/>
                <p:cNvGrpSpPr>
                  <a:grpSpLocks/>
                </p:cNvGrpSpPr>
                <p:nvPr/>
              </p:nvGrpSpPr>
              <p:grpSpPr bwMode="auto">
                <a:xfrm rot="4128895" flipV="1">
                  <a:off x="4103" y="2024"/>
                  <a:ext cx="47" cy="144"/>
                  <a:chOff x="3984" y="1872"/>
                  <a:chExt cx="48" cy="192"/>
                </a:xfrm>
              </p:grpSpPr>
              <p:sp>
                <p:nvSpPr>
                  <p:cNvPr id="173" name="AutoShape 32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872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AutoShape 329"/>
                  <p:cNvSpPr>
                    <a:spLocks noChangeArrowheads="1"/>
                  </p:cNvSpPr>
                  <p:nvPr/>
                </p:nvSpPr>
                <p:spPr bwMode="auto">
                  <a:xfrm rot="10772216">
                    <a:off x="3984" y="1968"/>
                    <a:ext cx="48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2" name="Freeform 330"/>
                <p:cNvSpPr>
                  <a:spLocks/>
                </p:cNvSpPr>
                <p:nvPr/>
              </p:nvSpPr>
              <p:spPr bwMode="auto">
                <a:xfrm>
                  <a:off x="4190" y="2048"/>
                  <a:ext cx="57" cy="2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57" y="22"/>
                    </a:cxn>
                  </a:cxnLst>
                  <a:rect l="0" t="0" r="r" b="b"/>
                  <a:pathLst>
                    <a:path w="57" h="22">
                      <a:moveTo>
                        <a:pt x="0" y="22"/>
                      </a:moveTo>
                      <a:cubicBezTo>
                        <a:pt x="28" y="15"/>
                        <a:pt x="37" y="0"/>
                        <a:pt x="57" y="2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9" name="AutoShape 331"/>
              <p:cNvSpPr>
                <a:spLocks noChangeArrowheads="1"/>
              </p:cNvSpPr>
              <p:nvPr/>
            </p:nvSpPr>
            <p:spPr bwMode="auto">
              <a:xfrm rot="-2901987">
                <a:off x="3975" y="1654"/>
                <a:ext cx="96" cy="4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AutoShape 332"/>
              <p:cNvSpPr>
                <a:spLocks noChangeArrowheads="1"/>
              </p:cNvSpPr>
              <p:nvPr/>
            </p:nvSpPr>
            <p:spPr bwMode="auto">
              <a:xfrm rot="-4727105">
                <a:off x="3760" y="1991"/>
                <a:ext cx="96" cy="4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AutoShape 333"/>
              <p:cNvSpPr>
                <a:spLocks noChangeArrowheads="1"/>
              </p:cNvSpPr>
              <p:nvPr/>
            </p:nvSpPr>
            <p:spPr bwMode="auto">
              <a:xfrm rot="-8418872">
                <a:off x="4008" y="2480"/>
                <a:ext cx="96" cy="4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AutoShape 334"/>
              <p:cNvSpPr>
                <a:spLocks noChangeArrowheads="1"/>
              </p:cNvSpPr>
              <p:nvPr/>
            </p:nvSpPr>
            <p:spPr bwMode="auto">
              <a:xfrm rot="-11567007">
                <a:off x="4523" y="2518"/>
                <a:ext cx="96" cy="4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Arc 335"/>
              <p:cNvSpPr>
                <a:spLocks/>
              </p:cNvSpPr>
              <p:nvPr/>
            </p:nvSpPr>
            <p:spPr bwMode="auto">
              <a:xfrm rot="16282416" flipH="1">
                <a:off x="4280" y="2643"/>
                <a:ext cx="63" cy="103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79 w 21679"/>
                  <a:gd name="T1" fmla="*/ 0 h 43200"/>
                  <a:gd name="T2" fmla="*/ 0 w 21679"/>
                  <a:gd name="T3" fmla="*/ 43199 h 43200"/>
                  <a:gd name="T4" fmla="*/ 79 w 2167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43200" fill="none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</a:path>
                  <a:path w="21679" h="43200" stroke="0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Arc 336"/>
              <p:cNvSpPr>
                <a:spLocks/>
              </p:cNvSpPr>
              <p:nvPr/>
            </p:nvSpPr>
            <p:spPr bwMode="auto">
              <a:xfrm rot="18435555" flipH="1">
                <a:off x="4014" y="2542"/>
                <a:ext cx="63" cy="103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79 w 21679"/>
                  <a:gd name="T1" fmla="*/ 0 h 43200"/>
                  <a:gd name="T2" fmla="*/ 0 w 21679"/>
                  <a:gd name="T3" fmla="*/ 43199 h 43200"/>
                  <a:gd name="T4" fmla="*/ 79 w 2167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43200" fill="none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</a:path>
                  <a:path w="21679" h="43200" stroke="0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Arc 337"/>
              <p:cNvSpPr>
                <a:spLocks/>
              </p:cNvSpPr>
              <p:nvPr/>
            </p:nvSpPr>
            <p:spPr bwMode="auto">
              <a:xfrm rot="19670939" flipH="1">
                <a:off x="3857" y="2370"/>
                <a:ext cx="63" cy="103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79 w 21679"/>
                  <a:gd name="T1" fmla="*/ 0 h 43200"/>
                  <a:gd name="T2" fmla="*/ 0 w 21679"/>
                  <a:gd name="T3" fmla="*/ 43199 h 43200"/>
                  <a:gd name="T4" fmla="*/ 79 w 2167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43200" fill="none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</a:path>
                  <a:path w="21679" h="43200" stroke="0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Arc 338"/>
              <p:cNvSpPr>
                <a:spLocks/>
              </p:cNvSpPr>
              <p:nvPr/>
            </p:nvSpPr>
            <p:spPr bwMode="auto">
              <a:xfrm rot="21188503" flipH="1">
                <a:off x="3770" y="2224"/>
                <a:ext cx="63" cy="103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79 w 21679"/>
                  <a:gd name="T1" fmla="*/ 0 h 43200"/>
                  <a:gd name="T2" fmla="*/ 0 w 21679"/>
                  <a:gd name="T3" fmla="*/ 43199 h 43200"/>
                  <a:gd name="T4" fmla="*/ 79 w 2167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43200" fill="none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</a:path>
                  <a:path w="21679" h="43200" stroke="0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Arc 339"/>
              <p:cNvSpPr>
                <a:spLocks/>
              </p:cNvSpPr>
              <p:nvPr/>
            </p:nvSpPr>
            <p:spPr bwMode="auto">
              <a:xfrm rot="2157632" flipH="1">
                <a:off x="3829" y="1830"/>
                <a:ext cx="63" cy="103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79 w 21679"/>
                  <a:gd name="T1" fmla="*/ 0 h 43200"/>
                  <a:gd name="T2" fmla="*/ 0 w 21679"/>
                  <a:gd name="T3" fmla="*/ 43199 h 43200"/>
                  <a:gd name="T4" fmla="*/ 79 w 2167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43200" fill="none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</a:path>
                  <a:path w="21679" h="43200" stroke="0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Arc 340"/>
              <p:cNvSpPr>
                <a:spLocks/>
              </p:cNvSpPr>
              <p:nvPr/>
            </p:nvSpPr>
            <p:spPr bwMode="auto">
              <a:xfrm rot="15662138" flipH="1">
                <a:off x="4445" y="2561"/>
                <a:ext cx="63" cy="103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79 w 21679"/>
                  <a:gd name="T1" fmla="*/ 0 h 43200"/>
                  <a:gd name="T2" fmla="*/ 0 w 21679"/>
                  <a:gd name="T3" fmla="*/ 43199 h 43200"/>
                  <a:gd name="T4" fmla="*/ 79 w 2167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43200" fill="none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</a:path>
                  <a:path w="21679" h="43200" stroke="0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Arc 341"/>
              <p:cNvSpPr>
                <a:spLocks/>
              </p:cNvSpPr>
              <p:nvPr/>
            </p:nvSpPr>
            <p:spPr bwMode="auto">
              <a:xfrm rot="15247748" flipH="1">
                <a:off x="4669" y="2435"/>
                <a:ext cx="63" cy="103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79 w 21679"/>
                  <a:gd name="T1" fmla="*/ 0 h 43200"/>
                  <a:gd name="T2" fmla="*/ 0 w 21679"/>
                  <a:gd name="T3" fmla="*/ 43199 h 43200"/>
                  <a:gd name="T4" fmla="*/ 79 w 2167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43200" fill="none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</a:path>
                  <a:path w="21679" h="43200" stroke="0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Arc 342"/>
              <p:cNvSpPr>
                <a:spLocks/>
              </p:cNvSpPr>
              <p:nvPr/>
            </p:nvSpPr>
            <p:spPr bwMode="auto">
              <a:xfrm rot="16827557" flipH="1">
                <a:off x="4242" y="2486"/>
                <a:ext cx="63" cy="103"/>
              </a:xfrm>
              <a:custGeom>
                <a:avLst/>
                <a:gdLst>
                  <a:gd name="G0" fmla="+- 79 0 0"/>
                  <a:gd name="G1" fmla="+- 21600 0 0"/>
                  <a:gd name="G2" fmla="+- 21600 0 0"/>
                  <a:gd name="T0" fmla="*/ 79 w 21679"/>
                  <a:gd name="T1" fmla="*/ 0 h 43200"/>
                  <a:gd name="T2" fmla="*/ 0 w 21679"/>
                  <a:gd name="T3" fmla="*/ 43199 h 43200"/>
                  <a:gd name="T4" fmla="*/ 79 w 21679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9" h="43200" fill="none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</a:path>
                  <a:path w="21679" h="43200" stroke="0" extrusionOk="0">
                    <a:moveTo>
                      <a:pt x="78" y="0"/>
                    </a:moveTo>
                    <a:cubicBezTo>
                      <a:pt x="12008" y="0"/>
                      <a:pt x="21679" y="9670"/>
                      <a:pt x="21679" y="21600"/>
                    </a:cubicBezTo>
                    <a:cubicBezTo>
                      <a:pt x="21679" y="33529"/>
                      <a:pt x="12008" y="43200"/>
                      <a:pt x="79" y="43200"/>
                    </a:cubicBezTo>
                    <a:cubicBezTo>
                      <a:pt x="52" y="43200"/>
                      <a:pt x="26" y="43199"/>
                      <a:pt x="-1" y="43199"/>
                    </a:cubicBezTo>
                    <a:lnTo>
                      <a:pt x="7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Freeform 343"/>
            <p:cNvSpPr>
              <a:spLocks/>
            </p:cNvSpPr>
            <p:nvPr/>
          </p:nvSpPr>
          <p:spPr bwMode="auto">
            <a:xfrm>
              <a:off x="3703" y="1528"/>
              <a:ext cx="1173" cy="1193"/>
            </a:xfrm>
            <a:custGeom>
              <a:avLst/>
              <a:gdLst/>
              <a:ahLst/>
              <a:cxnLst>
                <a:cxn ang="0">
                  <a:pos x="805" y="72"/>
                </a:cxn>
                <a:cxn ang="0">
                  <a:pos x="481" y="21"/>
                </a:cxn>
                <a:cxn ang="0">
                  <a:pos x="367" y="193"/>
                </a:cxn>
                <a:cxn ang="0">
                  <a:pos x="144" y="269"/>
                </a:cxn>
                <a:cxn ang="0">
                  <a:pos x="176" y="472"/>
                </a:cxn>
                <a:cxn ang="0">
                  <a:pos x="24" y="707"/>
                </a:cxn>
                <a:cxn ang="0">
                  <a:pos x="316" y="872"/>
                </a:cxn>
                <a:cxn ang="0">
                  <a:pos x="379" y="1183"/>
                </a:cxn>
                <a:cxn ang="0">
                  <a:pos x="767" y="936"/>
                </a:cxn>
                <a:cxn ang="0">
                  <a:pos x="1090" y="993"/>
                </a:cxn>
                <a:cxn ang="0">
                  <a:pos x="1173" y="770"/>
                </a:cxn>
              </a:cxnLst>
              <a:rect l="0" t="0" r="r" b="b"/>
              <a:pathLst>
                <a:path w="1173" h="1193">
                  <a:moveTo>
                    <a:pt x="805" y="72"/>
                  </a:moveTo>
                  <a:cubicBezTo>
                    <a:pt x="679" y="36"/>
                    <a:pt x="554" y="0"/>
                    <a:pt x="481" y="21"/>
                  </a:cubicBezTo>
                  <a:cubicBezTo>
                    <a:pt x="408" y="41"/>
                    <a:pt x="423" y="151"/>
                    <a:pt x="367" y="193"/>
                  </a:cubicBezTo>
                  <a:cubicBezTo>
                    <a:pt x="310" y="234"/>
                    <a:pt x="175" y="222"/>
                    <a:pt x="144" y="269"/>
                  </a:cubicBezTo>
                  <a:cubicBezTo>
                    <a:pt x="112" y="315"/>
                    <a:pt x="196" y="398"/>
                    <a:pt x="176" y="472"/>
                  </a:cubicBezTo>
                  <a:cubicBezTo>
                    <a:pt x="155" y="545"/>
                    <a:pt x="0" y="640"/>
                    <a:pt x="24" y="707"/>
                  </a:cubicBezTo>
                  <a:cubicBezTo>
                    <a:pt x="47" y="773"/>
                    <a:pt x="256" y="792"/>
                    <a:pt x="316" y="872"/>
                  </a:cubicBezTo>
                  <a:cubicBezTo>
                    <a:pt x="375" y="951"/>
                    <a:pt x="303" y="1172"/>
                    <a:pt x="379" y="1183"/>
                  </a:cubicBezTo>
                  <a:cubicBezTo>
                    <a:pt x="454" y="1193"/>
                    <a:pt x="648" y="967"/>
                    <a:pt x="767" y="936"/>
                  </a:cubicBezTo>
                  <a:cubicBezTo>
                    <a:pt x="885" y="904"/>
                    <a:pt x="1022" y="1020"/>
                    <a:pt x="1090" y="993"/>
                  </a:cubicBezTo>
                  <a:cubicBezTo>
                    <a:pt x="1157" y="965"/>
                    <a:pt x="1158" y="807"/>
                    <a:pt x="1173" y="77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" name="AutoShape 2"/>
          <p:cNvSpPr>
            <a:spLocks noChangeArrowheads="1"/>
          </p:cNvSpPr>
          <p:nvPr/>
        </p:nvSpPr>
        <p:spPr bwMode="auto">
          <a:xfrm>
            <a:off x="3143240" y="3643314"/>
            <a:ext cx="2286016" cy="357190"/>
          </a:xfrm>
          <a:prstGeom prst="rightArrow">
            <a:avLst>
              <a:gd name="adj1" fmla="val 50000"/>
              <a:gd name="adj2" fmla="val 2741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Text Box 3"/>
          <p:cNvSpPr txBox="1">
            <a:spLocks noChangeArrowheads="1"/>
          </p:cNvSpPr>
          <p:nvPr/>
        </p:nvSpPr>
        <p:spPr bwMode="auto">
          <a:xfrm>
            <a:off x="3357554" y="3286124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 dirty="0">
                <a:solidFill>
                  <a:srgbClr val="FF0000"/>
                </a:solidFill>
                <a:latin typeface="Helvetica" pitchFamily="34" charset="0"/>
              </a:rPr>
              <a:t>LCAT</a:t>
            </a:r>
          </a:p>
        </p:txBody>
      </p:sp>
      <p:sp>
        <p:nvSpPr>
          <p:cNvPr id="339" name="Text Box 6"/>
          <p:cNvSpPr txBox="1">
            <a:spLocks noChangeArrowheads="1"/>
          </p:cNvSpPr>
          <p:nvPr/>
        </p:nvSpPr>
        <p:spPr bwMode="auto">
          <a:xfrm>
            <a:off x="2285984" y="1857364"/>
            <a:ext cx="462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i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LCAT</a:t>
            </a:r>
            <a:r>
              <a:rPr lang="en-US" altLang="en-US" sz="2000" b="1" dirty="0">
                <a:solidFill>
                  <a:srgbClr val="FFCC00"/>
                </a:solidFill>
                <a:latin typeface="Helvetica" pitchFamily="34" charset="0"/>
              </a:rPr>
              <a:t>:</a:t>
            </a:r>
            <a:r>
              <a:rPr lang="en-US" altLang="en-US" sz="2000" b="1" dirty="0">
                <a:solidFill>
                  <a:schemeClr val="accent2"/>
                </a:solidFill>
                <a:latin typeface="Helvetica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Helvetica" pitchFamily="34" charset="0"/>
              </a:rPr>
              <a:t>Disk to sphere transformation</a:t>
            </a:r>
            <a:endParaRPr lang="en-US" altLang="en-US" b="1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340" name="Text Box 363"/>
          <p:cNvSpPr txBox="1">
            <a:spLocks noChangeArrowheads="1"/>
          </p:cNvSpPr>
          <p:nvPr/>
        </p:nvSpPr>
        <p:spPr bwMode="auto">
          <a:xfrm>
            <a:off x="2071670" y="5500702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Free cholesterol         </a:t>
            </a:r>
            <a:r>
              <a:rPr lang="en-US" altLang="en-US" sz="2000" dirty="0" err="1">
                <a:solidFill>
                  <a:srgbClr val="FF0000"/>
                </a:solidFill>
              </a:rPr>
              <a:t>Cholesteryl</a:t>
            </a:r>
            <a:r>
              <a:rPr lang="en-US" altLang="en-US" sz="2000" dirty="0">
                <a:solidFill>
                  <a:srgbClr val="FF0000"/>
                </a:solidFill>
              </a:rPr>
              <a:t> ester</a:t>
            </a:r>
          </a:p>
        </p:txBody>
      </p:sp>
      <p:sp>
        <p:nvSpPr>
          <p:cNvPr id="341" name="Text Box 9"/>
          <p:cNvSpPr txBox="1">
            <a:spLocks noChangeArrowheads="1"/>
          </p:cNvSpPr>
          <p:nvPr/>
        </p:nvSpPr>
        <p:spPr bwMode="auto">
          <a:xfrm>
            <a:off x="5929322" y="4714884"/>
            <a:ext cx="2085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 dirty="0" err="1">
                <a:latin typeface="Helvetica" pitchFamily="34" charset="0"/>
              </a:rPr>
              <a:t>Cholesteryl</a:t>
            </a:r>
            <a:r>
              <a:rPr lang="en-US" altLang="en-US" sz="1400" b="1" dirty="0">
                <a:latin typeface="Helvetica" pitchFamily="34" charset="0"/>
              </a:rPr>
              <a:t> ester  (CE)</a:t>
            </a:r>
          </a:p>
          <a:p>
            <a:pPr eaLnBrk="0" hangingPunct="0"/>
            <a:r>
              <a:rPr lang="en-US" altLang="en-US" sz="1400" b="1" dirty="0">
                <a:latin typeface="Helvetica" pitchFamily="34" charset="0"/>
              </a:rPr>
              <a:t>plus </a:t>
            </a:r>
            <a:r>
              <a:rPr lang="en-US" altLang="en-US" sz="1400" b="1" dirty="0" err="1">
                <a:latin typeface="Helvetica" pitchFamily="34" charset="0"/>
              </a:rPr>
              <a:t>lysophospholipid</a:t>
            </a:r>
            <a:endParaRPr lang="en-US" altLang="en-US" sz="1400" b="1" dirty="0">
              <a:latin typeface="Helvetica" pitchFamily="34" charset="0"/>
            </a:endParaRPr>
          </a:p>
        </p:txBody>
      </p:sp>
      <p:sp>
        <p:nvSpPr>
          <p:cNvPr id="342" name="Text Box 4"/>
          <p:cNvSpPr txBox="1">
            <a:spLocks noChangeArrowheads="1"/>
          </p:cNvSpPr>
          <p:nvPr/>
        </p:nvSpPr>
        <p:spPr bwMode="auto">
          <a:xfrm>
            <a:off x="500034" y="4857760"/>
            <a:ext cx="271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b="1" dirty="0" err="1">
                <a:latin typeface="Helvetica" pitchFamily="34" charset="0"/>
              </a:rPr>
              <a:t>Phospholipid</a:t>
            </a:r>
            <a:r>
              <a:rPr lang="en-US" altLang="en-US" sz="1400" b="1" dirty="0">
                <a:latin typeface="Helvetica" pitchFamily="34" charset="0"/>
              </a:rPr>
              <a:t> plus cholesterol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3595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662" y="4786322"/>
            <a:ext cx="7358114" cy="186371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Mature HDL-M bind with </a:t>
            </a:r>
            <a:r>
              <a:rPr lang="en-US" sz="1600" dirty="0" smtClean="0">
                <a:solidFill>
                  <a:srgbClr val="FF0000"/>
                </a:solidFill>
              </a:rPr>
              <a:t>(ABCG1)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rgbClr val="FF0000"/>
                </a:solidFill>
              </a:rPr>
              <a:t>SR-B</a:t>
            </a:r>
            <a:r>
              <a:rPr lang="en-US" sz="1600" dirty="0" smtClean="0">
                <a:solidFill>
                  <a:schemeClr val="tx1"/>
                </a:solidFill>
              </a:rPr>
              <a:t>I, which are responsible for additional cholesterol efflux to mature HDL particles, further increasing the size and </a:t>
            </a:r>
            <a:r>
              <a:rPr lang="en-US" sz="1600" dirty="0" smtClean="0">
                <a:solidFill>
                  <a:srgbClr val="7030A0"/>
                </a:solidFill>
              </a:rPr>
              <a:t>CE content </a:t>
            </a:r>
            <a:r>
              <a:rPr lang="en-US" sz="1600" dirty="0" smtClean="0">
                <a:solidFill>
                  <a:schemeClr val="tx1"/>
                </a:solidFill>
              </a:rPr>
              <a:t>of the now buoyant and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spherical HDL particle (large HDL [HDL-L] and very large HDL [HDL-VL] in the standardized nomenclature).</a:t>
            </a:r>
            <a:endParaRPr lang="fa-IR" sz="1600" dirty="0" smtClean="0">
              <a:solidFill>
                <a:schemeClr val="tx1"/>
              </a:solidFill>
            </a:endParaRPr>
          </a:p>
          <a:p>
            <a:endParaRPr lang="fa-IR" sz="1600" i="1" dirty="0" smtClean="0">
              <a:solidFill>
                <a:schemeClr val="tx1"/>
              </a:solidFill>
            </a:endParaRPr>
          </a:p>
          <a:p>
            <a:r>
              <a:rPr lang="fa-IR" sz="1600" i="1" dirty="0" smtClean="0">
                <a:solidFill>
                  <a:schemeClr val="tx1"/>
                </a:solidFill>
              </a:rPr>
              <a:t>                                                                        </a:t>
            </a:r>
            <a:r>
              <a:rPr lang="en-US" sz="1600" i="1" dirty="0" smtClean="0">
                <a:solidFill>
                  <a:schemeClr val="tx1"/>
                </a:solidFill>
              </a:rPr>
              <a:t>Lipids 2014: New Guidelines,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3595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2976" y="5143512"/>
            <a:ext cx="7072362" cy="1577963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delivery to the liver by 2 different mechanisms. </a:t>
            </a:r>
            <a:r>
              <a:rPr lang="en-US" sz="1600" dirty="0" smtClean="0">
                <a:solidFill>
                  <a:srgbClr val="FF0000"/>
                </a:solidFill>
              </a:rPr>
              <a:t>First, </a:t>
            </a:r>
            <a:r>
              <a:rPr lang="en-US" sz="1600" dirty="0" smtClean="0">
                <a:solidFill>
                  <a:schemeClr val="tx1"/>
                </a:solidFill>
              </a:rPr>
              <a:t>HDL-L and HDL-VL are selectively taken up in the liver by </a:t>
            </a:r>
            <a:r>
              <a:rPr lang="en-US" sz="1600" dirty="0" smtClean="0">
                <a:solidFill>
                  <a:srgbClr val="92D050"/>
                </a:solidFill>
              </a:rPr>
              <a:t>SR-BI receptors</a:t>
            </a:r>
            <a:r>
              <a:rPr lang="en-US" sz="1600" dirty="0" smtClean="0">
                <a:solidFill>
                  <a:schemeClr val="tx1"/>
                </a:solidFill>
              </a:rPr>
              <a:t>.  </a:t>
            </a:r>
            <a:r>
              <a:rPr lang="en-US" sz="1600" dirty="0" smtClean="0">
                <a:solidFill>
                  <a:srgbClr val="FF0000"/>
                </a:solidFill>
              </a:rPr>
              <a:t>In addition, </a:t>
            </a:r>
            <a:r>
              <a:rPr lang="en-US" sz="1600" dirty="0" smtClean="0">
                <a:solidFill>
                  <a:srgbClr val="00B0F0"/>
                </a:solidFill>
              </a:rPr>
              <a:t>CETP </a:t>
            </a:r>
            <a:r>
              <a:rPr lang="en-US" sz="1600" dirty="0" smtClean="0">
                <a:solidFill>
                  <a:schemeClr val="tx1"/>
                </a:solidFill>
              </a:rPr>
              <a:t>transfers CE from HDL particles to TG-rich lipoproteins (very </a:t>
            </a:r>
            <a:r>
              <a:rPr lang="en-US" sz="1600" dirty="0" err="1" smtClean="0">
                <a:solidFill>
                  <a:schemeClr val="tx1"/>
                </a:solidFill>
              </a:rPr>
              <a:t>lowdensity</a:t>
            </a:r>
            <a:r>
              <a:rPr lang="en-US" sz="1600" dirty="0" smtClean="0">
                <a:solidFill>
                  <a:schemeClr val="tx1"/>
                </a:solidFill>
              </a:rPr>
              <a:t> lipoprotein [VLDL] and LDL); cholesterol finally reaches the liver when LDL-P are taken up by the liver via the LDL receptor</a:t>
            </a:r>
            <a:r>
              <a:rPr lang="en-US" sz="1600" dirty="0" smtClean="0"/>
              <a:t>.</a:t>
            </a:r>
            <a:endParaRPr lang="fa-IR" sz="1600" dirty="0" smtClean="0"/>
          </a:p>
          <a:p>
            <a:r>
              <a:rPr lang="fa-IR" sz="1600" i="1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en-US" sz="1600" i="1" dirty="0" smtClean="0">
                <a:solidFill>
                  <a:schemeClr val="tx1"/>
                </a:solidFill>
              </a:rPr>
              <a:t>Lipids 2014: New Guidelines,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۲۰۱۵۰۲۲۱_۲۲۳۶۲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00230" y="214290"/>
            <a:ext cx="12573088" cy="66437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۲۰۱۵۰۲۲۱_۲۲۳۷۰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5008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Introduction.</a:t>
            </a:r>
            <a:endParaRPr lang="fa-IR" i="1" dirty="0" smtClean="0"/>
          </a:p>
          <a:p>
            <a:r>
              <a:rPr lang="en-US" i="1" dirty="0" smtClean="0"/>
              <a:t>Overview of high-density lipoprotein metabolic </a:t>
            </a:r>
            <a:r>
              <a:rPr lang="en-US" i="1" dirty="0" err="1" smtClean="0"/>
              <a:t>pathways:reverse</a:t>
            </a:r>
            <a:r>
              <a:rPr lang="en-US" i="1" dirty="0" smtClean="0"/>
              <a:t> cholesterol transport</a:t>
            </a:r>
            <a:r>
              <a:rPr lang="fa-IR" i="1" dirty="0" smtClean="0"/>
              <a:t>.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Rview</a:t>
            </a:r>
            <a:r>
              <a:rPr lang="en-US" i="1" dirty="0" smtClean="0">
                <a:solidFill>
                  <a:srgbClr val="FF0000"/>
                </a:solidFill>
              </a:rPr>
              <a:t> studies suggesting an inverse relationship between HDL-C concentrations and CVD risk</a:t>
            </a:r>
            <a:r>
              <a:rPr lang="fa-IR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smtClean="0"/>
              <a:t>Review studies suggesting no relationship between HDL-C concentrations and CVD risk.</a:t>
            </a:r>
          </a:p>
          <a:p>
            <a:r>
              <a:rPr lang="en-US" i="1" dirty="0" smtClean="0"/>
              <a:t>Comparison of The Tehran Lipid and Glucose Study (TLGS) outcomes.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6446" y="6286520"/>
            <a:ext cx="2895600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Changes in HDL cholesterol and cardiovascular outcomes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500306"/>
            <a:ext cx="8229600" cy="1400172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solidFill>
                  <a:srgbClr val="FF0000"/>
                </a:solidFill>
              </a:rPr>
              <a:t>Observational studies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HDL Cholesterol and Protective Factors in Atherosclerosis</a:t>
            </a:r>
            <a:r>
              <a:rPr lang="fa-IR" sz="2400" b="1" dirty="0" smtClean="0"/>
              <a:t/>
            </a:r>
            <a:br>
              <a:rPr lang="fa-IR" sz="2400" b="1" dirty="0" smtClean="0"/>
            </a:b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</a:rPr>
              <a:t>Gerd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</a:rPr>
              <a:t>Assmann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, MD; Antonio M.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</a:rPr>
              <a:t>Gotto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</a:rPr>
              <a:t>Jr</a:t>
            </a:r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, MD, </a:t>
            </a:r>
            <a:r>
              <a:rPr lang="en-US" sz="1800" i="1" dirty="0" err="1" smtClean="0">
                <a:solidFill>
                  <a:schemeClr val="accent6">
                    <a:lumMod val="50000"/>
                  </a:schemeClr>
                </a:solidFill>
              </a:rPr>
              <a:t>DPhil</a:t>
            </a:r>
            <a:endParaRPr lang="en-US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review considers the</a:t>
            </a:r>
            <a:r>
              <a:rPr lang="fa-IR" sz="2800" dirty="0" smtClean="0"/>
              <a:t> </a:t>
            </a:r>
            <a:r>
              <a:rPr lang="en-US" sz="2800" dirty="0" smtClean="0"/>
              <a:t>potential</a:t>
            </a:r>
            <a:r>
              <a:rPr lang="fa-IR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mechanisms</a:t>
            </a:r>
            <a:r>
              <a:rPr lang="en-US" sz="2800" dirty="0" smtClean="0"/>
              <a:t> by which HDL-C may exert its</a:t>
            </a:r>
            <a:r>
              <a:rPr lang="fa-IR" sz="2800" dirty="0" smtClean="0"/>
              <a:t> </a:t>
            </a:r>
            <a:r>
              <a:rPr lang="en-US" sz="2800" dirty="0" smtClean="0"/>
              <a:t>anti </a:t>
            </a:r>
            <a:r>
              <a:rPr lang="en-US" sz="2800" dirty="0" err="1" smtClean="0"/>
              <a:t>atherogenic</a:t>
            </a:r>
            <a:r>
              <a:rPr lang="fa-IR" sz="2800" dirty="0" smtClean="0"/>
              <a:t> </a:t>
            </a:r>
            <a:r>
              <a:rPr lang="en-US" sz="2800" dirty="0" smtClean="0"/>
              <a:t>effects, discusses disorders of HDL and how to</a:t>
            </a:r>
            <a:r>
              <a:rPr lang="fa-IR" sz="2800" dirty="0" smtClean="0"/>
              <a:t> </a:t>
            </a:r>
            <a:r>
              <a:rPr lang="en-US" sz="2800" dirty="0" smtClean="0"/>
              <a:t>interpret them in the clinical setting</a:t>
            </a:r>
            <a:r>
              <a:rPr lang="fa-IR" sz="2800" dirty="0" smtClean="0"/>
              <a:t>.</a:t>
            </a:r>
          </a:p>
          <a:p>
            <a:pPr>
              <a:buNone/>
            </a:pPr>
            <a:endParaRPr lang="fa-IR" sz="2800" dirty="0" smtClean="0"/>
          </a:p>
          <a:p>
            <a:r>
              <a:rPr lang="en-US" sz="2800" dirty="0" smtClean="0"/>
              <a:t>In an analysis of 4 American studies (2 observational studies</a:t>
            </a:r>
            <a:r>
              <a:rPr lang="fa-IR" sz="2800" dirty="0" smtClean="0"/>
              <a:t> </a:t>
            </a:r>
            <a:r>
              <a:rPr lang="en-US" sz="2800" dirty="0" smtClean="0"/>
              <a:t>and the control groups of 2 clinical trials),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733948" cy="365125"/>
          </a:xfrm>
        </p:spPr>
        <p:txBody>
          <a:bodyPr/>
          <a:lstStyle/>
          <a:p>
            <a:r>
              <a:rPr lang="fr-FR" b="1" i="1" dirty="0" smtClean="0">
                <a:solidFill>
                  <a:schemeClr val="tx1"/>
                </a:solidFill>
              </a:rPr>
              <a:t>(Circulation. 2004;109[</a:t>
            </a:r>
            <a:r>
              <a:rPr lang="fr-FR" b="1" i="1" dirty="0" err="1" smtClean="0">
                <a:solidFill>
                  <a:schemeClr val="tx1"/>
                </a:solidFill>
              </a:rPr>
              <a:t>suppl</a:t>
            </a:r>
            <a:r>
              <a:rPr lang="fr-FR" b="1" i="1" dirty="0" smtClean="0">
                <a:solidFill>
                  <a:schemeClr val="tx1"/>
                </a:solidFill>
              </a:rPr>
              <a:t> III]:III-8 –III-14.)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290"/>
            <a:ext cx="82296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Changes in HDL cholesterol and cardiovascular outcomes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</p:spPr>
        <p:txBody>
          <a:bodyPr/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Dr.Bijan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ghobadian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Shahid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Beheshti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University of Medical Sciences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3570" y="6072206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06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14422"/>
            <a:ext cx="8001056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0562" y="6143644"/>
            <a:ext cx="428628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(Circulation 1989;79:8-15)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81439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Proportional Hazards Regression Coefficients for</a:t>
            </a:r>
            <a:br>
              <a:rPr lang="en-US" sz="3200" dirty="0" smtClean="0"/>
            </a:br>
            <a:r>
              <a:rPr lang="en-US" sz="3200" dirty="0" smtClean="0"/>
              <a:t>High-Density Lipoprotein Cholesterol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214346" y="1214422"/>
            <a:ext cx="971553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8429652" y="1857364"/>
            <a:ext cx="978408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654796" y="6643686"/>
            <a:ext cx="97840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654796" y="4714884"/>
            <a:ext cx="97840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654796" y="5357826"/>
            <a:ext cx="97840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654796" y="6000768"/>
            <a:ext cx="97840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654796" y="3286124"/>
            <a:ext cx="97840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CHD risk was</a:t>
            </a:r>
            <a:r>
              <a:rPr lang="fa-IR" dirty="0" smtClean="0"/>
              <a:t> </a:t>
            </a:r>
            <a:r>
              <a:rPr lang="en-US" dirty="0" smtClean="0"/>
              <a:t>found to decrease by 2% to 3% with each increment of 1</a:t>
            </a:r>
            <a:r>
              <a:rPr lang="fa-IR" dirty="0" smtClean="0"/>
              <a:t>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 in HDL-C levels.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 Clinical trials </a:t>
            </a:r>
            <a:r>
              <a:rPr lang="en-US" dirty="0" smtClean="0">
                <a:solidFill>
                  <a:srgbClr val="FF0000"/>
                </a:solidFill>
              </a:rPr>
              <a:t>do no</a:t>
            </a:r>
            <a:r>
              <a:rPr lang="en-US" dirty="0" smtClean="0"/>
              <a:t>t yet</a:t>
            </a:r>
            <a:r>
              <a:rPr lang="fa-IR" dirty="0" smtClean="0"/>
              <a:t> </a:t>
            </a:r>
            <a:r>
              <a:rPr lang="en-US" dirty="0" smtClean="0"/>
              <a:t>provide strong and consistent</a:t>
            </a:r>
            <a:r>
              <a:rPr lang="fa-IR" dirty="0" smtClean="0"/>
              <a:t> </a:t>
            </a:r>
            <a:r>
              <a:rPr lang="en-US" dirty="0" smtClean="0"/>
              <a:t>evidence concerning the benefit</a:t>
            </a:r>
            <a:r>
              <a:rPr lang="fa-IR" dirty="0" smtClean="0"/>
              <a:t> </a:t>
            </a:r>
            <a:r>
              <a:rPr lang="en-US" dirty="0" smtClean="0"/>
              <a:t>of raising HDL levels.</a:t>
            </a:r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0562" y="6072206"/>
            <a:ext cx="3590940" cy="365125"/>
          </a:xfrm>
        </p:spPr>
        <p:txBody>
          <a:bodyPr/>
          <a:lstStyle/>
          <a:p>
            <a:r>
              <a:rPr lang="fr-FR" b="1" i="1" dirty="0" smtClean="0">
                <a:solidFill>
                  <a:schemeClr val="tx1"/>
                </a:solidFill>
              </a:rPr>
              <a:t>Circulation. 2004;109[</a:t>
            </a:r>
            <a:r>
              <a:rPr lang="fr-FR" b="1" i="1" dirty="0" err="1" smtClean="0">
                <a:solidFill>
                  <a:schemeClr val="tx1"/>
                </a:solidFill>
              </a:rPr>
              <a:t>suppl</a:t>
            </a:r>
            <a:r>
              <a:rPr lang="fr-FR" b="1" i="1" dirty="0" smtClean="0">
                <a:solidFill>
                  <a:schemeClr val="tx1"/>
                </a:solidFill>
              </a:rPr>
              <a:t> III]:III-8 –III-14.)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levels</a:t>
            </a:r>
            <a:r>
              <a:rPr lang="fa-IR" dirty="0" smtClean="0"/>
              <a:t> </a:t>
            </a:r>
            <a:r>
              <a:rPr lang="en-US" dirty="0" smtClean="0"/>
              <a:t>of HDL are now identified as a major independent risk factor for</a:t>
            </a:r>
            <a:r>
              <a:rPr lang="fa-IR" dirty="0" smtClean="0"/>
              <a:t> </a:t>
            </a:r>
            <a:r>
              <a:rPr lang="en-US" dirty="0" smtClean="0"/>
              <a:t>CHD.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 Although epidemiological data show an inverse relation</a:t>
            </a:r>
            <a:r>
              <a:rPr lang="fa-IR" dirty="0" smtClean="0"/>
              <a:t> </a:t>
            </a:r>
            <a:r>
              <a:rPr lang="en-US" dirty="0" smtClean="0"/>
              <a:t>between HDL-C levels and CHD risk, the </a:t>
            </a:r>
            <a:r>
              <a:rPr lang="en-US" dirty="0" smtClean="0">
                <a:solidFill>
                  <a:srgbClr val="00B0F0"/>
                </a:solidFill>
              </a:rPr>
              <a:t>outcomes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clinical trials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evaluating </a:t>
            </a:r>
            <a:r>
              <a:rPr lang="en-US" dirty="0" smtClean="0">
                <a:solidFill>
                  <a:srgbClr val="00B050"/>
                </a:solidFill>
              </a:rPr>
              <a:t>HDL-C–raising therapies </a:t>
            </a:r>
            <a:r>
              <a:rPr lang="en-US" dirty="0" smtClean="0"/>
              <a:t>lack the strength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Lipids and Risk of Coronary Heart Disease</a:t>
            </a:r>
            <a:br>
              <a:rPr lang="en-US" sz="2800" b="1" dirty="0" smtClean="0"/>
            </a:br>
            <a:r>
              <a:rPr lang="en-US" sz="2800" b="1" dirty="0" smtClean="0"/>
              <a:t>The Framingham Study</a:t>
            </a: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en-US" sz="2000" dirty="0" smtClean="0"/>
              <a:t>William P. </a:t>
            </a:r>
            <a:r>
              <a:rPr lang="en-US" sz="2000" dirty="0" err="1" smtClean="0"/>
              <a:t>Castelli</a:t>
            </a:r>
            <a:r>
              <a:rPr lang="en-US" sz="2000" dirty="0" smtClean="0"/>
              <a:t>, MD, </a:t>
            </a:r>
            <a:r>
              <a:rPr lang="en-US" sz="2000" dirty="0" err="1" smtClean="0"/>
              <a:t>Keaven</a:t>
            </a:r>
            <a:r>
              <a:rPr lang="en-US" sz="2000" dirty="0" smtClean="0"/>
              <a:t> Anderson, PhD, Peter W. F. Wilson,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article extends observations </a:t>
            </a:r>
            <a:r>
              <a:rPr lang="en-US" dirty="0" smtClean="0">
                <a:solidFill>
                  <a:srgbClr val="FF0000"/>
                </a:solidFill>
              </a:rPr>
              <a:t>not only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explores </a:t>
            </a:r>
            <a:r>
              <a:rPr lang="en-US" dirty="0" smtClean="0">
                <a:solidFill>
                  <a:srgbClr val="92D050"/>
                </a:solidFill>
              </a:rPr>
              <a:t>the risk </a:t>
            </a:r>
            <a:r>
              <a:rPr lang="en-US" dirty="0" smtClean="0"/>
              <a:t>attributable to total cholesterol level </a:t>
            </a:r>
            <a:r>
              <a:rPr lang="en-US" dirty="0" smtClean="0">
                <a:solidFill>
                  <a:srgbClr val="FF0000"/>
                </a:solidFill>
              </a:rPr>
              <a:t>but also </a:t>
            </a:r>
            <a:r>
              <a:rPr lang="en-US" dirty="0" smtClean="0"/>
              <a:t>expands the view to</a:t>
            </a:r>
            <a:r>
              <a:rPr lang="fa-IR" dirty="0" smtClean="0"/>
              <a:t> </a:t>
            </a:r>
            <a:r>
              <a:rPr lang="en-US" dirty="0" smtClean="0"/>
              <a:t>be much better </a:t>
            </a:r>
            <a:r>
              <a:rPr lang="en-US" dirty="0" smtClean="0">
                <a:solidFill>
                  <a:srgbClr val="00B0F0"/>
                </a:solidFill>
              </a:rPr>
              <a:t>predictors</a:t>
            </a:r>
            <a:r>
              <a:rPr lang="en-US" dirty="0" smtClean="0"/>
              <a:t> of CHD risk at any age but</a:t>
            </a:r>
            <a:r>
              <a:rPr lang="fa-IR" dirty="0" smtClean="0"/>
              <a:t> </a:t>
            </a:r>
            <a:r>
              <a:rPr lang="en-US" dirty="0" smtClean="0"/>
              <a:t>particularly in the elderly</a:t>
            </a:r>
            <a:r>
              <a:rPr lang="fa-IR" dirty="0" smtClean="0"/>
              <a:t>.</a:t>
            </a:r>
          </a:p>
          <a:p>
            <a:r>
              <a:rPr lang="en-US" dirty="0" smtClean="0"/>
              <a:t>The Framingham Study has followed a cohort of 5209 men and women who were</a:t>
            </a:r>
            <a:r>
              <a:rPr lang="fa-IR" dirty="0" smtClean="0"/>
              <a:t> </a:t>
            </a:r>
            <a:r>
              <a:rPr lang="en-US" dirty="0" smtClean="0"/>
              <a:t>selected largely in 1948 and who were between the ages of 30 and 62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57884" y="6072206"/>
            <a:ext cx="28956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Ann </a:t>
            </a:r>
            <a:r>
              <a:rPr lang="en-US" sz="1600" dirty="0" err="1" smtClean="0">
                <a:solidFill>
                  <a:schemeClr val="tx1"/>
                </a:solidFill>
              </a:rPr>
              <a:t>Epidemiol</a:t>
            </a:r>
            <a:r>
              <a:rPr lang="en-US" sz="1600" dirty="0" smtClean="0">
                <a:solidFill>
                  <a:schemeClr val="tx1"/>
                </a:solidFill>
              </a:rPr>
              <a:t> 1992;2 ~23-28.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428604"/>
            <a:ext cx="7072362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00694" y="6492875"/>
            <a:ext cx="28956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Ann </a:t>
            </a:r>
            <a:r>
              <a:rPr lang="en-US" sz="1600" dirty="0" err="1" smtClean="0">
                <a:solidFill>
                  <a:schemeClr val="tx1"/>
                </a:solidFill>
              </a:rPr>
              <a:t>Epidemiol</a:t>
            </a:r>
            <a:r>
              <a:rPr lang="en-US" sz="1600" dirty="0" smtClean="0">
                <a:solidFill>
                  <a:schemeClr val="tx1"/>
                </a:solidFill>
              </a:rPr>
              <a:t> 1992;2 ~23-28.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Multivariate regression</a:t>
            </a:r>
            <a:r>
              <a:rPr lang="fa-IR" sz="2400" dirty="0" smtClean="0"/>
              <a:t> </a:t>
            </a:r>
            <a:r>
              <a:rPr lang="en-US" sz="2400" dirty="0" err="1" smtClean="0"/>
              <a:t>coefficients,excluding</a:t>
            </a:r>
            <a:r>
              <a:rPr lang="en-US" sz="2400" dirty="0" smtClean="0"/>
              <a:t> prevalent CHD, blocked by 5-year age 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285860"/>
            <a:ext cx="82296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4282" y="3857628"/>
            <a:ext cx="9144000" cy="6667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1974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Triglycerides</a:t>
            </a:r>
            <a:r>
              <a:rPr lang="en-US" dirty="0" smtClean="0"/>
              <a:t> are </a:t>
            </a:r>
            <a:r>
              <a:rPr lang="en-US" i="1" dirty="0" smtClean="0"/>
              <a:t>independently</a:t>
            </a:r>
            <a:r>
              <a:rPr lang="fa-IR" i="1" dirty="0" smtClean="0"/>
              <a:t> </a:t>
            </a:r>
            <a:r>
              <a:rPr lang="en-US" dirty="0" smtClean="0"/>
              <a:t>related </a:t>
            </a:r>
            <a:r>
              <a:rPr lang="en-US" i="1" dirty="0" smtClean="0"/>
              <a:t>in </a:t>
            </a:r>
            <a:r>
              <a:rPr lang="en-US" i="1" dirty="0" smtClean="0">
                <a:solidFill>
                  <a:srgbClr val="FF0000"/>
                </a:solidFill>
              </a:rPr>
              <a:t>women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92D050"/>
                </a:solidFill>
              </a:rPr>
              <a:t>at all ages</a:t>
            </a:r>
            <a:r>
              <a:rPr lang="en-US" i="1" dirty="0" smtClean="0"/>
              <a:t>, but miss statistical significance in the multivariate studies in</a:t>
            </a:r>
            <a:r>
              <a:rPr lang="fa-IR" i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men.</a:t>
            </a:r>
            <a:r>
              <a:rPr lang="en-US" dirty="0" smtClean="0"/>
              <a:t> </a:t>
            </a:r>
            <a:endParaRPr lang="fa-IR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total cholesterol-HDL cholesterol ratio </a:t>
            </a:r>
            <a:r>
              <a:rPr lang="en-US" dirty="0" smtClean="0"/>
              <a:t>is another powerful </a:t>
            </a:r>
            <a:r>
              <a:rPr lang="en-US" dirty="0" err="1" smtClean="0">
                <a:solidFill>
                  <a:srgbClr val="C00000"/>
                </a:solidFill>
              </a:rPr>
              <a:t>predictorar</a:t>
            </a:r>
            <a:r>
              <a:rPr lang="en-US" dirty="0" smtClean="0"/>
              <a:t> all ages in </a:t>
            </a:r>
            <a:r>
              <a:rPr lang="en-US" dirty="0" smtClean="0">
                <a:solidFill>
                  <a:srgbClr val="FF0000"/>
                </a:solidFill>
              </a:rPr>
              <a:t>women</a:t>
            </a:r>
            <a:r>
              <a:rPr lang="fa-IR" dirty="0" smtClean="0"/>
              <a:t> </a:t>
            </a:r>
            <a:r>
              <a:rPr lang="en-US" dirty="0" smtClean="0"/>
              <a:t>and is the only lipid predictor independently related to CHD </a:t>
            </a:r>
            <a:r>
              <a:rPr lang="en-US" i="1" dirty="0" smtClean="0"/>
              <a:t>in </a:t>
            </a:r>
            <a:r>
              <a:rPr lang="en-US" i="1" dirty="0" smtClean="0">
                <a:solidFill>
                  <a:srgbClr val="92D050"/>
                </a:solidFill>
              </a:rPr>
              <a:t>men</a:t>
            </a:r>
            <a:r>
              <a:rPr lang="en-US" i="1" dirty="0" smtClean="0"/>
              <a:t> 65 to 80 years </a:t>
            </a:r>
            <a:endParaRPr lang="fa-IR" i="1" dirty="0" smtClean="0"/>
          </a:p>
          <a:p>
            <a:r>
              <a:rPr lang="en-US" i="1" dirty="0" smtClean="0"/>
              <a:t>Inspection</a:t>
            </a:r>
            <a:r>
              <a:rPr lang="fa-IR" i="1" dirty="0" smtClean="0"/>
              <a:t> </a:t>
            </a:r>
            <a:r>
              <a:rPr lang="en-US" dirty="0" smtClean="0"/>
              <a:t>of the age-specific association of cholesterol with risk in men </a:t>
            </a:r>
            <a:r>
              <a:rPr lang="en-US" i="1" dirty="0" smtClean="0"/>
              <a:t>and women also reveals that the</a:t>
            </a:r>
            <a:r>
              <a:rPr lang="fa-IR" i="1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absolute rates </a:t>
            </a:r>
            <a:r>
              <a:rPr lang="en-US" dirty="0" smtClean="0"/>
              <a:t>of disease </a:t>
            </a:r>
            <a:r>
              <a:rPr lang="en-US" dirty="0" smtClean="0">
                <a:solidFill>
                  <a:srgbClr val="00B0F0"/>
                </a:solidFill>
              </a:rPr>
              <a:t>worsen</a:t>
            </a:r>
            <a:r>
              <a:rPr lang="en-US" dirty="0" smtClean="0"/>
              <a:t> with </a:t>
            </a:r>
            <a:r>
              <a:rPr lang="en-US" i="1" dirty="0" smtClean="0">
                <a:solidFill>
                  <a:srgbClr val="FF0000"/>
                </a:solidFill>
              </a:rPr>
              <a:t>age.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3438" y="6143644"/>
            <a:ext cx="28956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Ann </a:t>
            </a:r>
            <a:r>
              <a:rPr lang="en-US" sz="1600" dirty="0" err="1" smtClean="0">
                <a:solidFill>
                  <a:schemeClr val="tx1"/>
                </a:solidFill>
              </a:rPr>
              <a:t>Epidemiol</a:t>
            </a:r>
            <a:r>
              <a:rPr lang="en-US" sz="1600" dirty="0" smtClean="0">
                <a:solidFill>
                  <a:schemeClr val="tx1"/>
                </a:solidFill>
              </a:rPr>
              <a:t> 1992;2 ~23-28.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4348" y="3000372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1" dirty="0" smtClean="0">
                <a:solidFill>
                  <a:srgbClr val="FF0000"/>
                </a:solidFill>
              </a:rPr>
              <a:t>Interventional studies</a:t>
            </a:r>
            <a:endParaRPr lang="en-US" sz="6000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Effects of </a:t>
            </a:r>
            <a:r>
              <a:rPr lang="en-US" sz="3200" b="1" dirty="0" err="1" smtClean="0"/>
              <a:t>fibrates</a:t>
            </a:r>
            <a:r>
              <a:rPr lang="en-US" sz="3200" b="1" dirty="0" smtClean="0"/>
              <a:t> on cardiovascular outcomes: a systematic review and meta-analysis</a:t>
            </a:r>
            <a:br>
              <a:rPr lang="en-US" sz="3200" b="1" dirty="0" smtClean="0"/>
            </a:br>
            <a:r>
              <a:rPr lang="en-US" sz="1800" i="1" dirty="0" smtClean="0"/>
              <a:t>Min Jun, Celine Foote, </a:t>
            </a:r>
            <a:r>
              <a:rPr lang="en-US" sz="1800" i="1" dirty="0" err="1" smtClean="0"/>
              <a:t>Jicheng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Lv</a:t>
            </a:r>
            <a:r>
              <a:rPr lang="en-US" sz="1800" i="1" dirty="0" smtClean="0"/>
              <a:t>, Bruce Neal, </a:t>
            </a:r>
            <a:r>
              <a:rPr lang="en-US" sz="1800" i="1" dirty="0" err="1" smtClean="0"/>
              <a:t>Anushka</a:t>
            </a:r>
            <a:r>
              <a:rPr lang="en-US" sz="1800" i="1" dirty="0" smtClean="0"/>
              <a:t> Patel, Stephen J Nicholls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aimed to </a:t>
            </a:r>
            <a:r>
              <a:rPr lang="en-US" dirty="0" err="1" smtClean="0"/>
              <a:t>synthesise</a:t>
            </a:r>
            <a:r>
              <a:rPr lang="en-US" dirty="0" smtClean="0"/>
              <a:t> the available clinical trial evidence and to improve definition of the likely effects of </a:t>
            </a:r>
            <a:r>
              <a:rPr lang="en-US" dirty="0" err="1" smtClean="0">
                <a:solidFill>
                  <a:srgbClr val="FF0000"/>
                </a:solidFill>
              </a:rPr>
              <a:t>fibrate</a:t>
            </a:r>
            <a:r>
              <a:rPr lang="en-US" dirty="0" smtClean="0">
                <a:solidFill>
                  <a:srgbClr val="FF0000"/>
                </a:solidFill>
              </a:rPr>
              <a:t> therapy on major clinical outcomes.</a:t>
            </a:r>
          </a:p>
          <a:p>
            <a:r>
              <a:rPr lang="en-US" dirty="0" smtClean="0"/>
              <a:t>We identified </a:t>
            </a:r>
            <a:r>
              <a:rPr lang="en-US" dirty="0" smtClean="0">
                <a:solidFill>
                  <a:srgbClr val="7030A0"/>
                </a:solidFill>
              </a:rPr>
              <a:t>18 </a:t>
            </a:r>
            <a:r>
              <a:rPr lang="en-US" dirty="0" smtClean="0"/>
              <a:t>trials providing data for</a:t>
            </a:r>
          </a:p>
          <a:p>
            <a:pPr>
              <a:buNone/>
            </a:pPr>
            <a:r>
              <a:rPr lang="en-US" dirty="0" smtClean="0"/>
              <a:t>    45 058 participants, including </a:t>
            </a:r>
            <a:r>
              <a:rPr lang="en-US" dirty="0" smtClean="0">
                <a:solidFill>
                  <a:srgbClr val="00B0F0"/>
                </a:solidFill>
              </a:rPr>
              <a:t>4552 coronary </a:t>
            </a:r>
            <a:r>
              <a:rPr lang="en-US" dirty="0" smtClean="0"/>
              <a:t>events, </a:t>
            </a:r>
            <a:r>
              <a:rPr lang="en-US" dirty="0" smtClean="0">
                <a:solidFill>
                  <a:srgbClr val="92D050"/>
                </a:solidFill>
              </a:rPr>
              <a:t>2870 major cardiovascular </a:t>
            </a:r>
            <a:r>
              <a:rPr lang="en-US" dirty="0" smtClean="0"/>
              <a:t>events, and </a:t>
            </a:r>
            <a:r>
              <a:rPr lang="en-US" dirty="0" smtClean="0">
                <a:solidFill>
                  <a:srgbClr val="00B050"/>
                </a:solidFill>
              </a:rPr>
              <a:t>3880 deaths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1934" y="5929330"/>
            <a:ext cx="4662510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chemeClr val="tx1"/>
                </a:solidFill>
              </a:rPr>
              <a:t>Lancet 2010; 375: 1875–84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Introduction.</a:t>
            </a:r>
            <a:endParaRPr lang="fa-IR" sz="2800" i="1" dirty="0" smtClean="0"/>
          </a:p>
          <a:p>
            <a:r>
              <a:rPr lang="en-US" sz="2800" i="1" dirty="0" smtClean="0"/>
              <a:t>Overview of high-density lipoprotein metabolic </a:t>
            </a:r>
            <a:r>
              <a:rPr lang="en-US" sz="2800" i="1" dirty="0" err="1" smtClean="0"/>
              <a:t>pathways:reverse</a:t>
            </a:r>
            <a:r>
              <a:rPr lang="en-US" sz="2800" i="1" dirty="0" smtClean="0"/>
              <a:t> cholesterol transport</a:t>
            </a:r>
            <a:r>
              <a:rPr lang="fa-IR" sz="2800" i="1" dirty="0" smtClean="0"/>
              <a:t>.</a:t>
            </a:r>
          </a:p>
          <a:p>
            <a:r>
              <a:rPr lang="en-US" sz="2800" i="1" dirty="0" smtClean="0"/>
              <a:t>Review studies suggesting an inverse relationship between HDL-C concentrations and CVD risk</a:t>
            </a:r>
            <a:r>
              <a:rPr lang="fa-IR" sz="2800" i="1" dirty="0" smtClean="0"/>
              <a:t>.</a:t>
            </a:r>
            <a:endParaRPr lang="en-US" sz="2800" i="1" dirty="0" smtClean="0"/>
          </a:p>
          <a:p>
            <a:r>
              <a:rPr lang="en-US" sz="2800" i="1" dirty="0" smtClean="0"/>
              <a:t>Comparison of The Tehran Lipid and Glucose Study (TLGS) outcomes.</a:t>
            </a:r>
            <a:endParaRPr lang="fa-IR" sz="2800" i="1" dirty="0" smtClean="0"/>
          </a:p>
          <a:p>
            <a:r>
              <a:rPr lang="en-US" sz="2800" i="1" dirty="0" smtClean="0"/>
              <a:t>Review studies suggesting no relationship between HDL-C concentrations and CVD risk.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2132" y="6143644"/>
            <a:ext cx="2895600" cy="365125"/>
          </a:xfrm>
        </p:spPr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6286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Effect </a:t>
            </a:r>
            <a:r>
              <a:rPr lang="en-US" sz="2400" b="1" dirty="0" smtClean="0"/>
              <a:t>of lipid level </a:t>
            </a:r>
            <a:r>
              <a:rPr lang="en-US" sz="2400" b="1" dirty="0" smtClean="0"/>
              <a:t>differences </a:t>
            </a:r>
            <a:r>
              <a:rPr lang="en-US" sz="2400" b="1" dirty="0" smtClean="0"/>
              <a:t>between treatment and placebo groups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0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7643834" y="4071942"/>
            <a:ext cx="48463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5016"/>
            <a:ext cx="3362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72066" y="6492875"/>
            <a:ext cx="3733816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chemeClr val="tx1"/>
                </a:solidFill>
              </a:rPr>
              <a:t>Lancet 2010; 375: 1875–84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Fibrates</a:t>
            </a:r>
            <a:r>
              <a:rPr lang="en-US" dirty="0" smtClean="0"/>
              <a:t> can </a:t>
            </a:r>
            <a:r>
              <a:rPr lang="en-US" dirty="0" smtClean="0">
                <a:solidFill>
                  <a:srgbClr val="00B0F0"/>
                </a:solidFill>
              </a:rPr>
              <a:t>reduce</a:t>
            </a:r>
            <a:r>
              <a:rPr lang="en-US" dirty="0" smtClean="0"/>
              <a:t> the risk of major cardiovascular events predominantly by </a:t>
            </a:r>
            <a:r>
              <a:rPr lang="en-US" dirty="0" smtClean="0">
                <a:solidFill>
                  <a:srgbClr val="C00000"/>
                </a:solidFill>
              </a:rPr>
              <a:t>prevention of coronary events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analyses did suggest that the magnitude of the </a:t>
            </a:r>
            <a:r>
              <a:rPr lang="en-US" dirty="0" smtClean="0">
                <a:solidFill>
                  <a:srgbClr val="92D050"/>
                </a:solidFill>
              </a:rPr>
              <a:t>benefit</a:t>
            </a:r>
            <a:r>
              <a:rPr lang="en-US" dirty="0" smtClean="0"/>
              <a:t> might be dependent on both the </a:t>
            </a:r>
            <a:r>
              <a:rPr lang="en-US" dirty="0" smtClean="0">
                <a:solidFill>
                  <a:srgbClr val="00B0F0"/>
                </a:solidFill>
              </a:rPr>
              <a:t>baseline and follow-up </a:t>
            </a:r>
            <a:r>
              <a:rPr lang="en-US" dirty="0" smtClean="0"/>
              <a:t>concentrations of </a:t>
            </a:r>
            <a:r>
              <a:rPr lang="en-US" dirty="0" smtClean="0">
                <a:solidFill>
                  <a:srgbClr val="7030A0"/>
                </a:solidFill>
              </a:rPr>
              <a:t>lipid fractions,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Protection </a:t>
            </a:r>
            <a:r>
              <a:rPr lang="en-US" dirty="0" smtClean="0"/>
              <a:t>was not restricted to those with severe derangements of </a:t>
            </a:r>
            <a:r>
              <a:rPr lang="en-US" dirty="0" smtClean="0">
                <a:solidFill>
                  <a:srgbClr val="00B0F0"/>
                </a:solidFill>
              </a:rPr>
              <a:t>HDL cholesterol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B0F0"/>
                </a:solidFill>
              </a:rPr>
              <a:t>triglycerides.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Secondary Prevention by Raising HDL Cholesterol and</a:t>
            </a:r>
            <a:br>
              <a:rPr lang="en-US" sz="2400" b="1" dirty="0" smtClean="0"/>
            </a:br>
            <a:r>
              <a:rPr lang="en-US" sz="2400" b="1" dirty="0" smtClean="0"/>
              <a:t>Reducing Triglycerides in Patients With Coronary Artery Disease 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Bezafibrate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 Infarction Prevention (BIP) Study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525963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2400" dirty="0" smtClean="0"/>
              <a:t>The BIP study18 was designed and initiated in 1990. </a:t>
            </a:r>
          </a:p>
          <a:p>
            <a:r>
              <a:rPr lang="en-US" sz="2400" dirty="0" smtClean="0"/>
              <a:t>The</a:t>
            </a:r>
            <a:r>
              <a:rPr lang="fa-IR" sz="2400" dirty="0" smtClean="0"/>
              <a:t> </a:t>
            </a:r>
            <a:r>
              <a:rPr lang="en-US" sz="2400" dirty="0" smtClean="0"/>
              <a:t>primary question of the trial was whether </a:t>
            </a:r>
            <a:r>
              <a:rPr lang="en-US" sz="2400" dirty="0" err="1" smtClean="0"/>
              <a:t>bezafibrate</a:t>
            </a:r>
            <a:r>
              <a:rPr lang="en-US" sz="2400" dirty="0" smtClean="0"/>
              <a:t>, which</a:t>
            </a:r>
            <a:r>
              <a:rPr lang="fa-IR" sz="2400" dirty="0" smtClean="0"/>
              <a:t> </a:t>
            </a:r>
            <a:r>
              <a:rPr lang="en-US" sz="2400" dirty="0" smtClean="0"/>
              <a:t>raises HDL-C and reduces triglycerides, would reduce CAD</a:t>
            </a:r>
            <a:r>
              <a:rPr lang="fa-IR" sz="2400" dirty="0" smtClean="0"/>
              <a:t> </a:t>
            </a:r>
            <a:r>
              <a:rPr lang="en-US" sz="2400" dirty="0" smtClean="0"/>
              <a:t>mortality and nonfatal myocardial infarction (MI) in patients</a:t>
            </a:r>
            <a:r>
              <a:rPr lang="fa-IR" sz="2400" dirty="0" smtClean="0"/>
              <a:t> </a:t>
            </a:r>
            <a:r>
              <a:rPr lang="en-US" sz="2400" dirty="0" smtClean="0"/>
              <a:t>with established CAD.</a:t>
            </a:r>
            <a:endParaRPr lang="fa-IR" sz="2400" dirty="0" smtClean="0"/>
          </a:p>
          <a:p>
            <a:r>
              <a:rPr lang="en-US" sz="2400" dirty="0" smtClean="0"/>
              <a:t>15 524 male and female</a:t>
            </a:r>
            <a:r>
              <a:rPr lang="fa-IR" sz="2400" dirty="0" smtClean="0"/>
              <a:t> </a:t>
            </a:r>
            <a:r>
              <a:rPr lang="en-US" sz="2400" dirty="0" smtClean="0"/>
              <a:t>patients </a:t>
            </a:r>
            <a:r>
              <a:rPr lang="en-US" sz="2400" dirty="0" smtClean="0">
                <a:solidFill>
                  <a:srgbClr val="FF0000"/>
                </a:solidFill>
              </a:rPr>
              <a:t>with CAD </a:t>
            </a:r>
            <a:r>
              <a:rPr lang="en-US" sz="2400" dirty="0" smtClean="0"/>
              <a:t>aged 45 to 74 years were screened for inclusion</a:t>
            </a:r>
            <a:r>
              <a:rPr lang="fa-IR" sz="2400" dirty="0" smtClean="0"/>
              <a:t> </a:t>
            </a:r>
            <a:r>
              <a:rPr lang="en-US" sz="2400" dirty="0" smtClean="0"/>
              <a:t>in the BIP study in 18 of the </a:t>
            </a:r>
            <a:r>
              <a:rPr lang="en-US" sz="2400" dirty="0" smtClean="0">
                <a:solidFill>
                  <a:srgbClr val="92D050"/>
                </a:solidFill>
              </a:rPr>
              <a:t>25 cardiology departments</a:t>
            </a:r>
            <a:r>
              <a:rPr lang="en-US" sz="2400" dirty="0" smtClean="0"/>
              <a:t> in</a:t>
            </a:r>
            <a:r>
              <a:rPr lang="fa-IR" sz="2400" dirty="0" smtClean="0"/>
              <a:t>  </a:t>
            </a:r>
            <a:r>
              <a:rPr lang="en-US" sz="2400" dirty="0" smtClean="0"/>
              <a:t> </a:t>
            </a:r>
            <a:r>
              <a:rPr lang="en-US" sz="2000" dirty="0" err="1" smtClean="0"/>
              <a:t>israel</a:t>
            </a:r>
            <a:r>
              <a:rPr lang="en-US" sz="2000" dirty="0" smtClean="0"/>
              <a:t>.</a:t>
            </a:r>
            <a:endParaRPr lang="fa-IR" sz="2400" dirty="0" smtClean="0"/>
          </a:p>
          <a:p>
            <a:endParaRPr lang="fa-IR" sz="2000" dirty="0" smtClean="0"/>
          </a:p>
          <a:p>
            <a:endParaRPr lang="en-US" sz="1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71868" y="6000768"/>
            <a:ext cx="4662510" cy="365125"/>
          </a:xfrm>
        </p:spPr>
        <p:txBody>
          <a:bodyPr/>
          <a:lstStyle/>
          <a:p>
            <a:r>
              <a:rPr lang="en-US" sz="1800" b="1" i="1" dirty="0" smtClean="0">
                <a:solidFill>
                  <a:schemeClr val="tx1"/>
                </a:solidFill>
              </a:rPr>
              <a:t>Circulation. 2000;102:21-27</a:t>
            </a:r>
            <a:r>
              <a:rPr lang="en-US" sz="1800" b="1" i="1" dirty="0" smtClean="0"/>
              <a:t>.)</a:t>
            </a:r>
            <a:endParaRPr lang="en-US" sz="1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Effect of treatment on lipids and fibrinogen. TC indicates</a:t>
            </a:r>
            <a:br>
              <a:rPr lang="en-US" sz="2400" dirty="0" smtClean="0"/>
            </a:br>
            <a:r>
              <a:rPr lang="en-US" sz="2400" dirty="0" smtClean="0"/>
              <a:t>total cholesterol. Values are in mg/</a:t>
            </a:r>
            <a:r>
              <a:rPr lang="en-US" sz="2400" dirty="0" err="1" smtClean="0"/>
              <a:t>dL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9294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91006" cy="365125"/>
          </a:xfrm>
        </p:spPr>
        <p:txBody>
          <a:bodyPr/>
          <a:lstStyle/>
          <a:p>
            <a:r>
              <a:rPr lang="en-US" sz="1800" b="1" i="1" dirty="0" smtClean="0">
                <a:solidFill>
                  <a:schemeClr val="tx1"/>
                </a:solidFill>
              </a:rPr>
              <a:t>Circulation. 2000;102:21-27</a:t>
            </a:r>
            <a:r>
              <a:rPr lang="en-US" sz="1800" b="1" i="1" dirty="0" smtClean="0"/>
              <a:t>.)</a:t>
            </a:r>
            <a:endParaRPr lang="en-US" sz="1800" b="1" i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Cumulative Probability of Primary End Points at 6.2</a:t>
            </a:r>
            <a:br>
              <a:rPr lang="en-US" sz="2400" b="1" dirty="0" smtClean="0"/>
            </a:br>
            <a:r>
              <a:rPr lang="en-US" sz="2400" b="1" dirty="0" smtClean="0"/>
              <a:t>Years of Follow-Up by Baseline Triglycerides and HDL-C Levels</a:t>
            </a:r>
            <a:endParaRPr lang="en-US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01122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8358214" y="4643446"/>
            <a:ext cx="5715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5720" y="4714884"/>
            <a:ext cx="8072494" cy="35719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Bezafibrate</a:t>
            </a:r>
            <a:r>
              <a:rPr lang="en-US" dirty="0" smtClean="0"/>
              <a:t> was found to be safe and was</a:t>
            </a:r>
            <a:r>
              <a:rPr lang="fa-IR" dirty="0" smtClean="0"/>
              <a:t> </a:t>
            </a:r>
            <a:r>
              <a:rPr lang="en-US" dirty="0" smtClean="0"/>
              <a:t>effective in elevating HDL-C and</a:t>
            </a:r>
            <a:r>
              <a:rPr lang="fa-IR" dirty="0" smtClean="0"/>
              <a:t> </a:t>
            </a:r>
            <a:r>
              <a:rPr lang="en-US" dirty="0" smtClean="0"/>
              <a:t>lowering triglycerides.</a:t>
            </a:r>
            <a:endParaRPr lang="fa-IR" dirty="0" smtClean="0"/>
          </a:p>
          <a:p>
            <a:r>
              <a:rPr lang="en-US" dirty="0" smtClean="0"/>
              <a:t> Although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overall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effect </a:t>
            </a:r>
            <a:r>
              <a:rPr lang="en-US" dirty="0" smtClean="0"/>
              <a:t>of </a:t>
            </a:r>
            <a:r>
              <a:rPr lang="en-US" dirty="0" err="1" smtClean="0"/>
              <a:t>bezafibrate</a:t>
            </a:r>
            <a:r>
              <a:rPr lang="en-US" dirty="0" smtClean="0"/>
              <a:t> on the incidence of</a:t>
            </a:r>
            <a:r>
              <a:rPr lang="fa-IR" dirty="0" smtClean="0"/>
              <a:t> </a:t>
            </a:r>
            <a:r>
              <a:rPr lang="en-US" dirty="0" smtClean="0"/>
              <a:t>primary end points was </a:t>
            </a:r>
            <a:r>
              <a:rPr lang="en-US" dirty="0" err="1" smtClean="0">
                <a:solidFill>
                  <a:srgbClr val="92D050"/>
                </a:solidFill>
              </a:rPr>
              <a:t>moderat</a:t>
            </a:r>
            <a:r>
              <a:rPr lang="fa-IR" dirty="0" smtClean="0"/>
              <a:t>.</a:t>
            </a:r>
            <a:endParaRPr lang="fa-IR" dirty="0" smtClean="0"/>
          </a:p>
          <a:p>
            <a:r>
              <a:rPr lang="en-US" i="1" dirty="0" smtClean="0"/>
              <a:t>the </a:t>
            </a:r>
            <a:r>
              <a:rPr lang="en-US" i="1" dirty="0" smtClean="0"/>
              <a:t>reduction in the</a:t>
            </a:r>
            <a:r>
              <a:rPr lang="fa-IR" i="1" dirty="0" smtClean="0"/>
              <a:t> </a:t>
            </a:r>
            <a:r>
              <a:rPr lang="en-US" dirty="0" smtClean="0"/>
              <a:t>primary end point was impressive in the </a:t>
            </a:r>
            <a:r>
              <a:rPr lang="en-US" dirty="0" smtClean="0">
                <a:solidFill>
                  <a:srgbClr val="00B0F0"/>
                </a:solidFill>
              </a:rPr>
              <a:t>subgroup of patients</a:t>
            </a:r>
            <a:r>
              <a:rPr lang="fa-IR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8992" y="6492875"/>
            <a:ext cx="6019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Circulation. 2000;102:21-27</a:t>
            </a:r>
            <a:r>
              <a:rPr lang="en-US" sz="2000" b="1" i="1" dirty="0" smtClean="0"/>
              <a:t>.)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Introduction.</a:t>
            </a:r>
            <a:endParaRPr lang="fa-IR" i="1" dirty="0" smtClean="0"/>
          </a:p>
          <a:p>
            <a:r>
              <a:rPr lang="en-US" i="1" dirty="0" smtClean="0"/>
              <a:t>Overview of high-density lipoprotein metabolic </a:t>
            </a:r>
            <a:r>
              <a:rPr lang="en-US" i="1" dirty="0" err="1" smtClean="0"/>
              <a:t>pathways:reversecholesterol</a:t>
            </a:r>
            <a:r>
              <a:rPr lang="en-US" i="1" dirty="0" smtClean="0"/>
              <a:t> transport</a:t>
            </a:r>
            <a:r>
              <a:rPr lang="fa-IR" i="1" dirty="0" smtClean="0"/>
              <a:t>.</a:t>
            </a:r>
          </a:p>
          <a:p>
            <a:r>
              <a:rPr lang="en-US" i="1" dirty="0" smtClean="0"/>
              <a:t>Review studies suggesting an inverse relationship between HDL-C concentrations and CVD risk</a:t>
            </a:r>
            <a:r>
              <a:rPr lang="fa-IR" i="1" dirty="0" smtClean="0"/>
              <a:t>.</a:t>
            </a:r>
            <a:endParaRPr lang="en-US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Comparison of The Tehran Lipid and Glucose Study (TLGS) outcomes</a:t>
            </a:r>
            <a:r>
              <a:rPr lang="en-US" i="1" dirty="0" smtClean="0"/>
              <a:t>.</a:t>
            </a:r>
            <a:endParaRPr lang="fa-IR" i="1" dirty="0" smtClean="0"/>
          </a:p>
          <a:p>
            <a:r>
              <a:rPr lang="en-US" i="1" dirty="0" smtClean="0"/>
              <a:t>Review studies suggesting no relationship between HDL-C concentrations and CVD risk.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2895600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Changes in HDL cholesterol and cardiovascular outcomes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Lipid measures for prediction of incident cardiovascular disease in diabetic and </a:t>
            </a:r>
            <a:r>
              <a:rPr lang="en-US" sz="2400" dirty="0" err="1" smtClean="0"/>
              <a:t>nondiabetic</a:t>
            </a:r>
            <a:r>
              <a:rPr lang="en-US" sz="2400" dirty="0" smtClean="0"/>
              <a:t> adults: results of the 8.6 years follow-up of a population based cohort study</a:t>
            </a:r>
            <a:r>
              <a:rPr lang="fa-IR" sz="2400" dirty="0" smtClean="0"/>
              <a:t>.</a:t>
            </a:r>
            <a:br>
              <a:rPr lang="fa-IR" sz="2400" dirty="0" smtClean="0"/>
            </a:br>
            <a:r>
              <a:rPr lang="en-US" sz="1800" i="1" dirty="0" smtClean="0"/>
              <a:t> </a:t>
            </a:r>
            <a:r>
              <a:rPr lang="en-US" sz="1400" i="1" dirty="0" err="1" smtClean="0"/>
              <a:t>Maryam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Tohidi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Masumeh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Hatami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Farzad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Hadaegh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Maryam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Safarkhani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Hadi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Harati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Fereidoun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Azizi</a:t>
            </a:r>
            <a:endParaRPr lang="en-US" sz="14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aim of this</a:t>
            </a:r>
            <a:r>
              <a:rPr lang="fa-IR" sz="2800" dirty="0" smtClean="0"/>
              <a:t> </a:t>
            </a:r>
            <a:r>
              <a:rPr lang="en-US" sz="2800" dirty="0" smtClean="0"/>
              <a:t>study is to evaluate the ability of different </a:t>
            </a:r>
            <a:r>
              <a:rPr lang="en-US" sz="2800" dirty="0" smtClean="0">
                <a:solidFill>
                  <a:srgbClr val="7030A0"/>
                </a:solidFill>
              </a:rPr>
              <a:t>lipid measures</a:t>
            </a:r>
            <a:r>
              <a:rPr lang="fa-IR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/>
              <a:t>head-to head for </a:t>
            </a:r>
            <a:r>
              <a:rPr lang="en-US" sz="2800" dirty="0" smtClean="0">
                <a:solidFill>
                  <a:srgbClr val="FF0000"/>
                </a:solidFill>
              </a:rPr>
              <a:t>predicting CVD</a:t>
            </a:r>
            <a:r>
              <a:rPr lang="en-US" sz="2800" dirty="0" smtClean="0"/>
              <a:t> risk in Iranian </a:t>
            </a:r>
            <a:r>
              <a:rPr lang="en-US" sz="2800" dirty="0" smtClean="0">
                <a:solidFill>
                  <a:srgbClr val="00B0F0"/>
                </a:solidFill>
              </a:rPr>
              <a:t>men and</a:t>
            </a:r>
            <a:r>
              <a:rPr lang="fa-IR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women </a:t>
            </a:r>
            <a:r>
              <a:rPr lang="en-US" sz="2800" dirty="0" smtClean="0"/>
              <a:t>with and without </a:t>
            </a:r>
            <a:r>
              <a:rPr lang="en-US" sz="2800" dirty="0" smtClean="0">
                <a:solidFill>
                  <a:srgbClr val="00B050"/>
                </a:solidFill>
              </a:rPr>
              <a:t>type 2</a:t>
            </a:r>
            <a:r>
              <a:rPr lang="en-US" sz="2800" dirty="0" smtClean="0"/>
              <a:t>.</a:t>
            </a:r>
            <a:endParaRPr lang="fa-IR" sz="2800" dirty="0" smtClean="0"/>
          </a:p>
          <a:p>
            <a:endParaRPr lang="fa-IR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7614</a:t>
            </a:r>
            <a:r>
              <a:rPr lang="en-US" sz="2800" dirty="0" smtClean="0"/>
              <a:t> individuals (1358 diabetic</a:t>
            </a:r>
            <a:r>
              <a:rPr lang="fa-IR" sz="2800" dirty="0" smtClean="0"/>
              <a:t> </a:t>
            </a:r>
            <a:r>
              <a:rPr lang="en-US" sz="2800" dirty="0" smtClean="0"/>
              <a:t>and 6256 non-diabetic subjects) aged 30 years old</a:t>
            </a:r>
            <a:r>
              <a:rPr lang="fa-IR" sz="2800" dirty="0" smtClean="0"/>
              <a:t> </a:t>
            </a:r>
            <a:r>
              <a:rPr lang="en-US" sz="2800" dirty="0" smtClean="0"/>
              <a:t>and over were evaluated in a cross-sectional phase of</a:t>
            </a:r>
            <a:r>
              <a:rPr lang="fa-IR" sz="2800" dirty="0" smtClean="0"/>
              <a:t> </a:t>
            </a:r>
            <a:r>
              <a:rPr lang="en-US" sz="2800" dirty="0" smtClean="0"/>
              <a:t>TLGS (February 1999 to August 2001).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00628" y="6215082"/>
            <a:ext cx="3714776" cy="365125"/>
          </a:xfrm>
        </p:spPr>
        <p:txBody>
          <a:bodyPr/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3438" y="6286520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Lipids in Health and Disease 2010, 9:6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844" y="5072074"/>
            <a:ext cx="8858312" cy="35719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i="1" dirty="0" smtClean="0">
                <a:solidFill>
                  <a:srgbClr val="FF0000"/>
                </a:solidFill>
              </a:rPr>
              <a:t>Introduction.</a:t>
            </a:r>
            <a:endParaRPr lang="fa-IR" sz="5100" i="1" dirty="0" smtClean="0">
              <a:solidFill>
                <a:srgbClr val="FF0000"/>
              </a:solidFill>
            </a:endParaRPr>
          </a:p>
          <a:p>
            <a:r>
              <a:rPr lang="en-US" sz="5100" i="1" dirty="0" smtClean="0"/>
              <a:t>Overview of high-density lipoprotein metabolic </a:t>
            </a:r>
            <a:r>
              <a:rPr lang="en-US" sz="5100" i="1" dirty="0" err="1" smtClean="0"/>
              <a:t>pathways:reversecholesterol</a:t>
            </a:r>
            <a:r>
              <a:rPr lang="en-US" sz="5100" i="1" dirty="0" smtClean="0"/>
              <a:t> transport</a:t>
            </a:r>
            <a:r>
              <a:rPr lang="fa-IR" sz="5100" i="1" dirty="0" smtClean="0"/>
              <a:t>.</a:t>
            </a:r>
          </a:p>
          <a:p>
            <a:r>
              <a:rPr lang="en-US" sz="5100" i="1" dirty="0" smtClean="0"/>
              <a:t>Review studies suggesting an inverse relationship between HDL-C concentrations and CVD risk</a:t>
            </a:r>
            <a:r>
              <a:rPr lang="fa-IR" sz="5100" i="1" dirty="0" smtClean="0"/>
              <a:t>.</a:t>
            </a:r>
            <a:r>
              <a:rPr lang="en-US" sz="5100" i="1" dirty="0" smtClean="0"/>
              <a:t> </a:t>
            </a:r>
          </a:p>
          <a:p>
            <a:r>
              <a:rPr lang="en-US" sz="5100" i="1" dirty="0" smtClean="0"/>
              <a:t>Comparison of The Tehran Lipid and Glucose Study (TLGS) outcomes</a:t>
            </a:r>
            <a:r>
              <a:rPr lang="en-US" sz="4000" i="1" dirty="0" smtClean="0"/>
              <a:t>.</a:t>
            </a:r>
            <a:endParaRPr lang="fa-IR" sz="5100" i="1" dirty="0" smtClean="0"/>
          </a:p>
          <a:p>
            <a:r>
              <a:rPr lang="en-US" sz="5100" i="1" dirty="0" smtClean="0"/>
              <a:t>Review studies suggesting no relationship between HDL-C concentrations and CVD risk.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43570" y="6492875"/>
            <a:ext cx="2895600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Changes in HDL cholesterol and cardiovascular outcomes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Hazard ratios and discrimination of lipid measures for predicting cardiovascular events in diabetic men and</a:t>
            </a:r>
            <a:r>
              <a:rPr lang="fa-IR" sz="2400" dirty="0" smtClean="0"/>
              <a:t> </a:t>
            </a:r>
            <a:r>
              <a:rPr lang="en-US" sz="2400" dirty="0" smtClean="0"/>
              <a:t>women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914406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072330" y="3571876"/>
            <a:ext cx="50006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072330" y="6143644"/>
            <a:ext cx="42862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b="1" i="1" dirty="0" smtClean="0"/>
              <a:t>Hazard ratios and discrimination of lipid measures for predicting cardiovascular events in non-diabetic men</a:t>
            </a:r>
            <a:r>
              <a:rPr lang="fa-IR" sz="1800" b="1" i="1" dirty="0" smtClean="0"/>
              <a:t> </a:t>
            </a:r>
            <a:r>
              <a:rPr lang="en-US" sz="1800" b="1" i="1" dirty="0" smtClean="0"/>
              <a:t>and women</a:t>
            </a:r>
            <a:endParaRPr lang="en-US" sz="18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142984"/>
            <a:ext cx="1135861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8715372" y="2714620"/>
            <a:ext cx="428628" cy="4643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study, among the </a:t>
            </a:r>
            <a:r>
              <a:rPr lang="en-US" dirty="0" smtClean="0">
                <a:solidFill>
                  <a:srgbClr val="FF0000"/>
                </a:solidFill>
              </a:rPr>
              <a:t>diabetic</a:t>
            </a:r>
            <a:r>
              <a:rPr lang="en-US" dirty="0" smtClean="0"/>
              <a:t> population, HDL-C</a:t>
            </a:r>
            <a:r>
              <a:rPr lang="fa-IR" dirty="0" smtClean="0"/>
              <a:t> </a:t>
            </a:r>
            <a:r>
              <a:rPr lang="en-US" dirty="0" smtClean="0"/>
              <a:t>in both genders was </a:t>
            </a:r>
            <a:r>
              <a:rPr lang="en-US" dirty="0" smtClean="0">
                <a:solidFill>
                  <a:srgbClr val="C00000"/>
                </a:solidFill>
              </a:rPr>
              <a:t>not associated </a:t>
            </a:r>
            <a:r>
              <a:rPr lang="en-US" dirty="0" smtClean="0"/>
              <a:t>with incident CVD,</a:t>
            </a:r>
            <a:endParaRPr lang="fa-IR" dirty="0" smtClean="0"/>
          </a:p>
          <a:p>
            <a:r>
              <a:rPr lang="fa-IR" dirty="0" smtClean="0"/>
              <a:t> </a:t>
            </a:r>
            <a:r>
              <a:rPr lang="en-US" dirty="0" smtClean="0"/>
              <a:t> Although there was</a:t>
            </a:r>
            <a:r>
              <a:rPr lang="fa-IR" dirty="0" smtClean="0"/>
              <a:t> </a:t>
            </a:r>
            <a:r>
              <a:rPr lang="en-US" dirty="0" smtClean="0"/>
              <a:t>significant protective effect of HDLC</a:t>
            </a:r>
            <a:r>
              <a:rPr lang="fa-IR" dirty="0" smtClean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non-diabetic men.</a:t>
            </a:r>
            <a:endParaRPr lang="fa-IR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9 mg/dl (0.24 </a:t>
            </a:r>
            <a:r>
              <a:rPr lang="en-US" dirty="0" err="1" smtClean="0"/>
              <a:t>mmol</a:t>
            </a:r>
            <a:r>
              <a:rPr lang="en-US" dirty="0" smtClean="0"/>
              <a:t>/L) increase in HDL-C decreased by the 17% risk of CVD in</a:t>
            </a:r>
            <a:r>
              <a:rPr lang="fa-IR" dirty="0" smtClean="0"/>
              <a:t> </a:t>
            </a:r>
            <a:r>
              <a:rPr lang="en-US" dirty="0" smtClean="0"/>
              <a:t>our non-diabetic men, but not in non-diabetic women.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14"/>
          </a:xfrm>
        </p:spPr>
        <p:txBody>
          <a:bodyPr>
            <a:noAutofit/>
          </a:bodyPr>
          <a:lstStyle/>
          <a:p>
            <a:r>
              <a:rPr lang="en-US" sz="2400" dirty="0" smtClean="0"/>
              <a:t>Lipid profile components and incident </a:t>
            </a:r>
            <a:r>
              <a:rPr lang="en-US" sz="2400" dirty="0" err="1" smtClean="0"/>
              <a:t>cerebrovascular</a:t>
            </a:r>
            <a:r>
              <a:rPr lang="en-US" sz="2400" dirty="0" smtClean="0"/>
              <a:t> events versus coronary heart disease; the result of 9 years follow-up in Tehran Lipid and Glucose Study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en-US" sz="1400" dirty="0" err="1" smtClean="0"/>
              <a:t>Maryam</a:t>
            </a:r>
            <a:r>
              <a:rPr lang="en-US" sz="1400" dirty="0" smtClean="0"/>
              <a:t> </a:t>
            </a:r>
            <a:r>
              <a:rPr lang="en-US" sz="1400" dirty="0" err="1" smtClean="0"/>
              <a:t>Tohidi</a:t>
            </a:r>
            <a:r>
              <a:rPr lang="en-US" sz="1400" dirty="0" smtClean="0"/>
              <a:t>, Reza </a:t>
            </a:r>
            <a:r>
              <a:rPr lang="en-US" sz="1400" dirty="0" err="1" smtClean="0"/>
              <a:t>Mohebi</a:t>
            </a:r>
            <a:r>
              <a:rPr lang="en-US" sz="1400" dirty="0" smtClean="0"/>
              <a:t>, Leila </a:t>
            </a:r>
            <a:r>
              <a:rPr lang="en-US" sz="1400" dirty="0" err="1" smtClean="0"/>
              <a:t>Cheraghi</a:t>
            </a:r>
            <a:r>
              <a:rPr lang="en-US" sz="1400" dirty="0" smtClean="0"/>
              <a:t>, </a:t>
            </a:r>
            <a:r>
              <a:rPr lang="en-US" sz="1400" dirty="0" err="1" smtClean="0"/>
              <a:t>Farhad</a:t>
            </a:r>
            <a:r>
              <a:rPr lang="en-US" sz="1400" dirty="0" smtClean="0"/>
              <a:t> </a:t>
            </a:r>
            <a:r>
              <a:rPr lang="en-US" sz="1400" dirty="0" err="1" smtClean="0"/>
              <a:t>Hajsheikholeslami</a:t>
            </a:r>
            <a:r>
              <a:rPr lang="en-US" sz="1400" dirty="0" smtClean="0"/>
              <a:t>, </a:t>
            </a:r>
            <a:r>
              <a:rPr lang="en-US" sz="1400" dirty="0" err="1" smtClean="0"/>
              <a:t>Fereidoun</a:t>
            </a:r>
            <a:r>
              <a:rPr lang="en-US" sz="1400" dirty="0" smtClean="0"/>
              <a:t> </a:t>
            </a:r>
            <a:r>
              <a:rPr lang="en-US" sz="1400" dirty="0" err="1" smtClean="0"/>
              <a:t>Azizi</a:t>
            </a:r>
            <a:r>
              <a:rPr lang="en-US" sz="1400" dirty="0" smtClean="0"/>
              <a:t>, </a:t>
            </a:r>
            <a:r>
              <a:rPr lang="en-US" sz="1400" dirty="0" err="1" smtClean="0"/>
              <a:t>Farzad</a:t>
            </a:r>
            <a:r>
              <a:rPr lang="en-US" sz="1400" dirty="0" smtClean="0"/>
              <a:t> </a:t>
            </a:r>
            <a:r>
              <a:rPr lang="en-US" sz="1400" dirty="0" err="1" smtClean="0"/>
              <a:t>Hadaegh</a:t>
            </a:r>
            <a:r>
              <a:rPr lang="en-US" sz="1400" dirty="0" smtClean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r>
              <a:rPr lang="en-US" dirty="0" smtClean="0"/>
              <a:t>The aim of the present study was to evaluate the independent</a:t>
            </a:r>
            <a:r>
              <a:rPr lang="fa-IR" dirty="0" smtClean="0"/>
              <a:t> </a:t>
            </a:r>
            <a:r>
              <a:rPr lang="en-US" dirty="0" smtClean="0"/>
              <a:t>association of </a:t>
            </a:r>
            <a:r>
              <a:rPr lang="en-US" dirty="0" smtClean="0">
                <a:solidFill>
                  <a:srgbClr val="7030A0"/>
                </a:solidFill>
              </a:rPr>
              <a:t>lipid profile </a:t>
            </a:r>
            <a:r>
              <a:rPr lang="en-US" dirty="0" smtClean="0"/>
              <a:t>components with </a:t>
            </a:r>
            <a:r>
              <a:rPr lang="en-US" dirty="0" smtClean="0">
                <a:solidFill>
                  <a:srgbClr val="00B050"/>
                </a:solidFill>
              </a:rPr>
              <a:t>stroke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CHD</a:t>
            </a:r>
            <a:r>
              <a:rPr lang="en-US" dirty="0" smtClean="0"/>
              <a:t> events</a:t>
            </a:r>
            <a:r>
              <a:rPr lang="en-US" dirty="0" smtClean="0"/>
              <a:t>.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The study was conducted on </a:t>
            </a:r>
            <a:r>
              <a:rPr lang="en-US" dirty="0" smtClean="0">
                <a:solidFill>
                  <a:srgbClr val="FF0000"/>
                </a:solidFill>
              </a:rPr>
              <a:t>2620</a:t>
            </a:r>
            <a:r>
              <a:rPr lang="en-US" dirty="0" smtClean="0"/>
              <a:t> Iranians, aged ≥ 50 years, </a:t>
            </a:r>
            <a:r>
              <a:rPr lang="en-US" dirty="0" smtClean="0">
                <a:solidFill>
                  <a:srgbClr val="00B0F0"/>
                </a:solidFill>
              </a:rPr>
              <a:t>free from cardiovascular events</a:t>
            </a:r>
            <a:r>
              <a:rPr lang="en-US" dirty="0" smtClean="0"/>
              <a:t> at</a:t>
            </a:r>
            <a:r>
              <a:rPr lang="fa-IR" dirty="0" smtClean="0"/>
              <a:t> </a:t>
            </a:r>
            <a:r>
              <a:rPr lang="en-US" dirty="0" smtClean="0"/>
              <a:t>baseline (1999–2001).</a:t>
            </a:r>
            <a:endParaRPr lang="fa-IR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50122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4286256"/>
            <a:ext cx="9144000" cy="66674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9144000" y="4286256"/>
            <a:ext cx="285752" cy="6072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00034" y="4357694"/>
            <a:ext cx="2143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the lipid profile</a:t>
            </a:r>
            <a:r>
              <a:rPr lang="fa-IR" dirty="0" smtClean="0"/>
              <a:t> </a:t>
            </a:r>
            <a:r>
              <a:rPr lang="en-US" dirty="0" smtClean="0"/>
              <a:t>components were associated with </a:t>
            </a:r>
            <a:r>
              <a:rPr lang="en-US" dirty="0" smtClean="0">
                <a:solidFill>
                  <a:srgbClr val="FF0000"/>
                </a:solidFill>
              </a:rPr>
              <a:t>increased risk of CHD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/>
              <a:t>In this study, there was </a:t>
            </a:r>
            <a:r>
              <a:rPr lang="en-US" dirty="0" smtClean="0">
                <a:solidFill>
                  <a:srgbClr val="00B0F0"/>
                </a:solidFill>
              </a:rPr>
              <a:t>no association </a:t>
            </a:r>
            <a:r>
              <a:rPr lang="en-US" dirty="0" smtClean="0"/>
              <a:t>between HDL-C and ischemic stroke in</a:t>
            </a:r>
            <a:r>
              <a:rPr lang="fa-IR" dirty="0" smtClean="0"/>
              <a:t> </a:t>
            </a:r>
            <a:r>
              <a:rPr lang="en-US" dirty="0" smtClean="0"/>
              <a:t>both sexes.</a:t>
            </a:r>
            <a:endParaRPr lang="fa-IR" dirty="0" smtClean="0"/>
          </a:p>
          <a:p>
            <a:r>
              <a:rPr lang="en-US" dirty="0" smtClean="0"/>
              <a:t>The absence of association of HDL-C with stroke in our study may contribute to lack of variation on HDL-C distribution due</a:t>
            </a:r>
            <a:r>
              <a:rPr lang="fa-IR" dirty="0" smtClean="0"/>
              <a:t> </a:t>
            </a:r>
            <a:r>
              <a:rPr lang="en-US" dirty="0" smtClean="0"/>
              <a:t>to the high prevalence of </a:t>
            </a:r>
            <a:r>
              <a:rPr lang="en-US" dirty="0" smtClean="0">
                <a:solidFill>
                  <a:srgbClr val="7030A0"/>
                </a:solidFill>
              </a:rPr>
              <a:t>low HDL-C among the </a:t>
            </a:r>
            <a:r>
              <a:rPr lang="en-US" dirty="0" err="1" smtClean="0">
                <a:solidFill>
                  <a:srgbClr val="7030A0"/>
                </a:solidFill>
              </a:rPr>
              <a:t>Tehranian</a:t>
            </a:r>
            <a:r>
              <a:rPr lang="en-US" dirty="0" smtClean="0">
                <a:solidFill>
                  <a:srgbClr val="7030A0"/>
                </a:solidFill>
              </a:rPr>
              <a:t> population</a:t>
            </a:r>
            <a:r>
              <a:rPr lang="fa-IR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Changes in lipid measures and incident coronary heart disease: Tehran</a:t>
            </a:r>
            <a:r>
              <a:rPr lang="fa-IR" sz="2400" dirty="0" smtClean="0"/>
              <a:t> </a:t>
            </a:r>
            <a:r>
              <a:rPr lang="en-US" sz="2400" dirty="0" smtClean="0"/>
              <a:t>Lipid &amp; Glucose Study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err="1" smtClean="0"/>
              <a:t>Amirahmad</a:t>
            </a:r>
            <a:r>
              <a:rPr lang="en-US" sz="1600" dirty="0" smtClean="0"/>
              <a:t> </a:t>
            </a:r>
            <a:r>
              <a:rPr lang="en-US" sz="1600" dirty="0" err="1" smtClean="0"/>
              <a:t>Nejat</a:t>
            </a:r>
            <a:r>
              <a:rPr lang="en-US" sz="1600" dirty="0" smtClean="0"/>
              <a:t> a,, </a:t>
            </a:r>
            <a:r>
              <a:rPr lang="en-US" sz="1600" dirty="0" err="1" smtClean="0"/>
              <a:t>MaryamTohidi</a:t>
            </a:r>
            <a:r>
              <a:rPr lang="en-US" sz="1600" dirty="0" smtClean="0"/>
              <a:t> </a:t>
            </a:r>
            <a:r>
              <a:rPr lang="en-US" sz="1600" dirty="0" err="1" smtClean="0"/>
              <a:t>a,Navid</a:t>
            </a:r>
            <a:r>
              <a:rPr lang="en-US" sz="1600" dirty="0" smtClean="0"/>
              <a:t> </a:t>
            </a:r>
            <a:r>
              <a:rPr lang="en-US" sz="1600" dirty="0" err="1" smtClean="0"/>
              <a:t>Saadat</a:t>
            </a:r>
            <a:r>
              <a:rPr lang="en-US" sz="1600" dirty="0" smtClean="0"/>
              <a:t> a, </a:t>
            </a:r>
            <a:r>
              <a:rPr lang="en-US" sz="1600" dirty="0" err="1" smtClean="0"/>
              <a:t>Fereidoun</a:t>
            </a:r>
            <a:r>
              <a:rPr lang="en-US" sz="1600" dirty="0" smtClean="0"/>
              <a:t> </a:t>
            </a:r>
            <a:r>
              <a:rPr lang="en-US" sz="1600" dirty="0" err="1" smtClean="0"/>
              <a:t>Azizi</a:t>
            </a:r>
            <a:r>
              <a:rPr lang="en-US" sz="1600" dirty="0" smtClean="0"/>
              <a:t> b, </a:t>
            </a:r>
            <a:r>
              <a:rPr lang="en-US" sz="1600" dirty="0" err="1" smtClean="0"/>
              <a:t>Farzad</a:t>
            </a:r>
            <a:r>
              <a:rPr lang="en-US" sz="1600" dirty="0" smtClean="0"/>
              <a:t> </a:t>
            </a:r>
            <a:r>
              <a:rPr lang="en-US" sz="1600" dirty="0" err="1" smtClean="0"/>
              <a:t>Hadaegh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aim of this study was to evaluate the </a:t>
            </a:r>
            <a:r>
              <a:rPr lang="en-US" dirty="0" smtClean="0">
                <a:solidFill>
                  <a:srgbClr val="7030A0"/>
                </a:solidFill>
              </a:rPr>
              <a:t>association of</a:t>
            </a:r>
            <a:r>
              <a:rPr lang="fa-IR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changes </a:t>
            </a:r>
            <a:r>
              <a:rPr lang="en-US" dirty="0" smtClean="0"/>
              <a:t>in lipid concentration with </a:t>
            </a:r>
            <a:r>
              <a:rPr lang="en-US" dirty="0" smtClean="0">
                <a:solidFill>
                  <a:srgbClr val="FF0000"/>
                </a:solidFill>
              </a:rPr>
              <a:t>CHD outcomes </a:t>
            </a:r>
            <a:r>
              <a:rPr lang="en-US" dirty="0" smtClean="0"/>
              <a:t>among</a:t>
            </a:r>
            <a:r>
              <a:rPr lang="fa-IR" dirty="0" smtClean="0"/>
              <a:t> </a:t>
            </a:r>
            <a:r>
              <a:rPr lang="en-US" dirty="0" smtClean="0"/>
              <a:t>an Iranian population with high prevalence of </a:t>
            </a:r>
            <a:r>
              <a:rPr lang="en-US" dirty="0" err="1" smtClean="0">
                <a:solidFill>
                  <a:srgbClr val="92D050"/>
                </a:solidFill>
              </a:rPr>
              <a:t>dyslipidemia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  <a:endParaRPr lang="fa-IR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Study was conducted in 4459 adults, aged ≥30 years, </a:t>
            </a:r>
            <a:r>
              <a:rPr lang="en-US" dirty="0" smtClean="0">
                <a:solidFill>
                  <a:srgbClr val="00B0F0"/>
                </a:solidFill>
              </a:rPr>
              <a:t>free of cardiovascular</a:t>
            </a:r>
            <a:r>
              <a:rPr lang="en-US" dirty="0" smtClean="0"/>
              <a:t> disease at baseline</a:t>
            </a:r>
            <a:r>
              <a:rPr lang="fa-IR" dirty="0" smtClean="0"/>
              <a:t> </a:t>
            </a:r>
            <a:r>
              <a:rPr lang="en-US" dirty="0" smtClean="0"/>
              <a:t>who attended two consecutive examinations in 1999–2010.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19568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Clinical Biochemistry 47 (2014) 1239–1244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Hazard ratio of different lipids measures for coronary heart disease.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14422"/>
            <a:ext cx="9786974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2844" y="5429264"/>
            <a:ext cx="9001156" cy="12858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Hazard ratio for different lipid ratios for coronary heart disease.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357298"/>
            <a:ext cx="9429784" cy="5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715272" y="3357562"/>
            <a:ext cx="346328" cy="4643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Surprisingly, contrary to previous studies, our study </a:t>
            </a:r>
            <a:r>
              <a:rPr lang="en-US" dirty="0" smtClean="0">
                <a:solidFill>
                  <a:srgbClr val="FF0000"/>
                </a:solidFill>
              </a:rPr>
              <a:t>did not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show an </a:t>
            </a:r>
            <a:r>
              <a:rPr lang="en-US" dirty="0" smtClean="0">
                <a:solidFill>
                  <a:srgbClr val="FF0000"/>
                </a:solidFill>
              </a:rPr>
              <a:t>association</a:t>
            </a:r>
            <a:r>
              <a:rPr lang="en-US" dirty="0" smtClean="0"/>
              <a:t> between HDL-C change and CHD outcome</a:t>
            </a:r>
            <a:r>
              <a:rPr lang="fa-IR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fa-IR" dirty="0" smtClean="0"/>
          </a:p>
          <a:p>
            <a:r>
              <a:rPr lang="en-US" dirty="0" smtClean="0"/>
              <a:t>This</a:t>
            </a:r>
            <a:r>
              <a:rPr lang="fa-IR" dirty="0" smtClean="0"/>
              <a:t> </a:t>
            </a:r>
            <a:r>
              <a:rPr lang="en-US" dirty="0" smtClean="0"/>
              <a:t>might be due to the relatively high</a:t>
            </a:r>
            <a:r>
              <a:rPr lang="fa-IR" dirty="0" smtClean="0"/>
              <a:t> </a:t>
            </a:r>
            <a:r>
              <a:rPr lang="en-US" dirty="0" smtClean="0"/>
              <a:t>prevalence of </a:t>
            </a:r>
            <a:r>
              <a:rPr lang="en-US" dirty="0" smtClean="0">
                <a:solidFill>
                  <a:srgbClr val="FF0000"/>
                </a:solidFill>
              </a:rPr>
              <a:t>low HDL-cholesterol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subsequent lack of variation in the TLGS</a:t>
            </a:r>
            <a:r>
              <a:rPr lang="fa-IR" dirty="0" smtClean="0"/>
              <a:t> </a:t>
            </a:r>
            <a:r>
              <a:rPr lang="en-US" dirty="0" smtClean="0"/>
              <a:t>population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Cardiovascular diseases are among the leading causes of mortality and morbidity worldwide. They account for 38–50% of deaths in Iran.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The prevalence of </a:t>
            </a:r>
            <a:r>
              <a:rPr lang="en-US" dirty="0" err="1" smtClean="0"/>
              <a:t>dyslipidemia</a:t>
            </a:r>
            <a:r>
              <a:rPr lang="en-US" dirty="0" smtClean="0"/>
              <a:t> among a </a:t>
            </a:r>
            <a:r>
              <a:rPr lang="en-US" dirty="0" err="1" smtClean="0"/>
              <a:t>Tehranian</a:t>
            </a:r>
            <a:r>
              <a:rPr lang="en-US" dirty="0" smtClean="0"/>
              <a:t> adult population was shown to be high i.e. 55% for total cholesterol (TC), 47% for triglycerides (TG) and 30% of </a:t>
            </a:r>
            <a:r>
              <a:rPr lang="en-US" dirty="0" smtClean="0">
                <a:solidFill>
                  <a:srgbClr val="92D050"/>
                </a:solidFill>
              </a:rPr>
              <a:t>men</a:t>
            </a:r>
            <a:r>
              <a:rPr lang="en-US" dirty="0" smtClean="0"/>
              <a:t> and 13% of </a:t>
            </a:r>
            <a:r>
              <a:rPr lang="en-US" dirty="0" smtClean="0">
                <a:solidFill>
                  <a:srgbClr val="FF0000"/>
                </a:solidFill>
              </a:rPr>
              <a:t>women</a:t>
            </a:r>
            <a:r>
              <a:rPr lang="en-US" dirty="0" smtClean="0"/>
              <a:t> had high density lipoprotein cholesterol  (HDL-C)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9256" y="6000768"/>
            <a:ext cx="2895600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Lipids in Health and Disease 2010, 9:6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total cholesterol, TG and LDL-C (marginally</a:t>
            </a:r>
            <a:r>
              <a:rPr lang="fa-IR" dirty="0" smtClean="0"/>
              <a:t> </a:t>
            </a:r>
            <a:r>
              <a:rPr lang="en-US" dirty="0" smtClean="0"/>
              <a:t>significant) along with change in </a:t>
            </a:r>
            <a:r>
              <a:rPr lang="en-US" dirty="0" smtClean="0">
                <a:solidFill>
                  <a:srgbClr val="FF0000"/>
                </a:solidFill>
              </a:rPr>
              <a:t>TC/HDL-C and TG/HDL-C </a:t>
            </a:r>
            <a:r>
              <a:rPr lang="en-US" dirty="0" smtClean="0"/>
              <a:t>ratios were</a:t>
            </a:r>
            <a:r>
              <a:rPr lang="fa-IR" dirty="0" smtClean="0"/>
              <a:t> </a:t>
            </a:r>
            <a:r>
              <a:rPr lang="en-US" dirty="0" smtClean="0"/>
              <a:t>predictors of CHD outcome in this Iranian population.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Introduction.</a:t>
            </a:r>
            <a:endParaRPr lang="fa-IR" i="1" dirty="0" smtClean="0"/>
          </a:p>
          <a:p>
            <a:r>
              <a:rPr lang="en-US" i="1" dirty="0" smtClean="0"/>
              <a:t>Overview of high-density lipoprotein metabolic </a:t>
            </a:r>
            <a:r>
              <a:rPr lang="en-US" i="1" dirty="0" err="1" smtClean="0"/>
              <a:t>pathways:reversecholesterol</a:t>
            </a:r>
            <a:r>
              <a:rPr lang="en-US" i="1" dirty="0" smtClean="0"/>
              <a:t> transport</a:t>
            </a:r>
            <a:r>
              <a:rPr lang="fa-IR" i="1" dirty="0" smtClean="0"/>
              <a:t>.</a:t>
            </a:r>
          </a:p>
          <a:p>
            <a:r>
              <a:rPr lang="en-US" i="1" dirty="0" smtClean="0"/>
              <a:t>Review studies suggesting an inverse relationship between HDL-C concentrations and CVD risk</a:t>
            </a:r>
            <a:r>
              <a:rPr lang="fa-IR" i="1" dirty="0" smtClean="0"/>
              <a:t>.</a:t>
            </a:r>
            <a:endParaRPr lang="en-US" i="1" dirty="0" smtClean="0"/>
          </a:p>
          <a:p>
            <a:r>
              <a:rPr lang="en-US" i="1" dirty="0" smtClean="0"/>
              <a:t>Comparison of The Tehran Lipid and Glucose Study (TLGS) outcomes.</a:t>
            </a:r>
            <a:endParaRPr lang="fa-IR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Review studies suggesting no relationship between HDL-C concentrations and CVD risk.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2" y="5929330"/>
            <a:ext cx="5091138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Changes in HDL cholesterol and cardiovascular outcomes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 smtClean="0"/>
              <a:t>Effect on cardiovascular risk of high density lipoprotein</a:t>
            </a:r>
            <a:br>
              <a:rPr lang="en-US" sz="2400" b="1" i="1" dirty="0" smtClean="0"/>
            </a:br>
            <a:r>
              <a:rPr lang="en-US" sz="2400" b="1" i="1" dirty="0" smtClean="0"/>
              <a:t>targeted drug treatments niacin, </a:t>
            </a:r>
            <a:r>
              <a:rPr lang="en-US" sz="2400" b="1" i="1" dirty="0" err="1" smtClean="0"/>
              <a:t>fibrates</a:t>
            </a:r>
            <a:r>
              <a:rPr lang="en-US" sz="2400" b="1" i="1" dirty="0" smtClean="0"/>
              <a:t>, and CETP</a:t>
            </a:r>
            <a:r>
              <a:rPr lang="fa-IR" sz="2400" b="1" i="1" dirty="0" smtClean="0"/>
              <a:t> </a:t>
            </a:r>
            <a:r>
              <a:rPr lang="en-US" sz="2400" b="1" i="1" dirty="0" smtClean="0"/>
              <a:t>inhibitors</a:t>
            </a:r>
            <a:r>
              <a:rPr lang="fa-IR" sz="2400" b="1" i="1" dirty="0" smtClean="0"/>
              <a:t> </a:t>
            </a:r>
            <a:br>
              <a:rPr lang="fa-IR" sz="2400" b="1" i="1" dirty="0" smtClean="0"/>
            </a:br>
            <a:r>
              <a:rPr lang="fa-IR" sz="2400" b="1" i="1" dirty="0" smtClean="0"/>
              <a:t/>
            </a:r>
            <a:br>
              <a:rPr lang="fa-IR" sz="2400" b="1" i="1" dirty="0" smtClean="0"/>
            </a:br>
            <a:r>
              <a:rPr lang="en-US" sz="1600" dirty="0" smtClean="0"/>
              <a:t>Daniel Keene</a:t>
            </a:r>
            <a:r>
              <a:rPr lang="en-US" sz="1600" i="1" dirty="0" smtClean="0"/>
              <a:t>, Clare Price r, Matthew</a:t>
            </a:r>
            <a:r>
              <a:rPr lang="fa-IR" sz="1600" i="1" dirty="0" smtClean="0"/>
              <a:t> </a:t>
            </a:r>
            <a:r>
              <a:rPr lang="en-US" sz="1600" dirty="0" smtClean="0"/>
              <a:t>J Shun-Shin </a:t>
            </a:r>
            <a:r>
              <a:rPr lang="en-US" sz="1600" i="1" dirty="0" err="1" smtClean="0"/>
              <a:t>ogy</a:t>
            </a:r>
            <a:r>
              <a:rPr lang="en-US" sz="1600" i="1" dirty="0" smtClean="0"/>
              <a:t>, Darrel P Francis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/>
          <a:lstStyle/>
          <a:p>
            <a:r>
              <a:rPr lang="en-US" dirty="0" smtClean="0"/>
              <a:t>Conducted a meta-analysis of </a:t>
            </a:r>
            <a:r>
              <a:rPr lang="en-US" dirty="0" err="1" smtClean="0"/>
              <a:t>randomised</a:t>
            </a:r>
            <a:r>
              <a:rPr lang="fa-IR" dirty="0" smtClean="0"/>
              <a:t> </a:t>
            </a:r>
            <a:r>
              <a:rPr lang="en-US" dirty="0" smtClean="0"/>
              <a:t>controlled trials of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three classes </a:t>
            </a:r>
            <a:r>
              <a:rPr lang="en-US" dirty="0" smtClean="0"/>
              <a:t>of agents to determine their effects on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mortality and cardiovascular events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117 411 </a:t>
            </a:r>
            <a:r>
              <a:rPr lang="en-US" dirty="0" smtClean="0"/>
              <a:t>patients were </a:t>
            </a:r>
            <a:r>
              <a:rPr lang="en-US" dirty="0" err="1" smtClean="0"/>
              <a:t>randomised</a:t>
            </a:r>
            <a:r>
              <a:rPr lang="en-US" dirty="0" smtClean="0"/>
              <a:t> in a total</a:t>
            </a:r>
            <a:r>
              <a:rPr lang="fa-IR" dirty="0" smtClean="0"/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39 trials</a:t>
            </a:r>
            <a:r>
              <a:rPr lang="en-US" dirty="0" smtClean="0"/>
              <a:t>. All</a:t>
            </a:r>
            <a:r>
              <a:rPr lang="fa-IR" dirty="0" smtClean="0"/>
              <a:t> </a:t>
            </a:r>
            <a:r>
              <a:rPr lang="en-US" dirty="0" smtClean="0"/>
              <a:t>interventions increased the levels of high density lipoprotein cholesterol.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48328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BMJ 2014;349:g4379 </a:t>
            </a:r>
            <a:r>
              <a:rPr lang="en-US" i="1" dirty="0" err="1" smtClean="0">
                <a:solidFill>
                  <a:schemeClr val="tx1"/>
                </a:solidFill>
              </a:rPr>
              <a:t>doi</a:t>
            </a:r>
            <a:r>
              <a:rPr lang="en-US" i="1" dirty="0" smtClean="0">
                <a:solidFill>
                  <a:schemeClr val="tx1"/>
                </a:solidFill>
              </a:rPr>
              <a:t>: 10.1136/bmj.g4379 (Published 18 July 2014)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6116" y="6492875"/>
            <a:ext cx="5234014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BMJ 2014;349:g4379 </a:t>
            </a:r>
            <a:r>
              <a:rPr lang="en-US" i="1" dirty="0" err="1" smtClean="0">
                <a:solidFill>
                  <a:schemeClr val="tx1"/>
                </a:solidFill>
              </a:rPr>
              <a:t>doi</a:t>
            </a:r>
            <a:r>
              <a:rPr lang="en-US" i="1" dirty="0" smtClean="0">
                <a:solidFill>
                  <a:schemeClr val="tx1"/>
                </a:solidFill>
              </a:rPr>
              <a:t>: 10.1136/bmj.g4379 (Published 18 July 2014)</a:t>
            </a:r>
          </a:p>
          <a:p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8358214" y="4214818"/>
            <a:ext cx="78578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8687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5448328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BMJ 2014;349:g4379 </a:t>
            </a:r>
            <a:r>
              <a:rPr lang="en-US" i="1" dirty="0" err="1" smtClean="0">
                <a:solidFill>
                  <a:schemeClr val="tx1"/>
                </a:solidFill>
              </a:rPr>
              <a:t>doi</a:t>
            </a:r>
            <a:r>
              <a:rPr lang="en-US" i="1" dirty="0" smtClean="0">
                <a:solidFill>
                  <a:schemeClr val="tx1"/>
                </a:solidFill>
              </a:rPr>
              <a:t>: 10.1136/bmj.g4379 (Published 18 July 2014)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92971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eft Arrow 7"/>
          <p:cNvSpPr/>
          <p:nvPr/>
        </p:nvSpPr>
        <p:spPr>
          <a:xfrm>
            <a:off x="8797672" y="4071942"/>
            <a:ext cx="346328" cy="464348"/>
          </a:xfrm>
          <a:prstGeom prst="leftArrow">
            <a:avLst>
              <a:gd name="adj1" fmla="val 50000"/>
              <a:gd name="adj2" fmla="val 81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797672" y="4429132"/>
            <a:ext cx="346328" cy="464348"/>
          </a:xfrm>
          <a:prstGeom prst="leftArrow">
            <a:avLst>
              <a:gd name="adj1" fmla="val 100000"/>
              <a:gd name="adj2" fmla="val 81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8229600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14678" y="6000768"/>
            <a:ext cx="5519766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BMJ 2014;349:g4379 </a:t>
            </a:r>
            <a:r>
              <a:rPr lang="en-US" i="1" dirty="0" err="1" smtClean="0">
                <a:solidFill>
                  <a:schemeClr val="tx1"/>
                </a:solidFill>
              </a:rPr>
              <a:t>doi</a:t>
            </a:r>
            <a:r>
              <a:rPr lang="en-US" i="1" dirty="0" smtClean="0">
                <a:solidFill>
                  <a:schemeClr val="tx1"/>
                </a:solidFill>
              </a:rPr>
              <a:t>: 10.1136/bmj.g4379 (Published 18 July 2014)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864399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dirty="0" err="1" smtClean="0"/>
              <a:t>statin</a:t>
            </a:r>
            <a:r>
              <a:rPr lang="en-US" sz="1800" dirty="0" smtClean="0"/>
              <a:t> revolution: without background </a:t>
            </a:r>
            <a:r>
              <a:rPr lang="en-US" sz="1800" dirty="0" err="1" smtClean="0"/>
              <a:t>statin</a:t>
            </a:r>
            <a:r>
              <a:rPr lang="en-US" sz="1800" dirty="0" smtClean="0"/>
              <a:t> treatment, </a:t>
            </a:r>
            <a:r>
              <a:rPr lang="en-US" sz="1800" dirty="0" err="1" smtClean="0"/>
              <a:t>fibrates</a:t>
            </a:r>
            <a:r>
              <a:rPr lang="en-US" sz="1800" dirty="0" smtClean="0"/>
              <a:t> and</a:t>
            </a:r>
            <a:r>
              <a:rPr lang="fa-IR" sz="1800" dirty="0" smtClean="0"/>
              <a:t> </a:t>
            </a:r>
            <a:r>
              <a:rPr lang="en-US" sz="1800" dirty="0" smtClean="0"/>
              <a:t>niacin were found to reduce non-fatal myocardial</a:t>
            </a:r>
            <a:r>
              <a:rPr lang="fa-IR" sz="1800" dirty="0" smtClean="0"/>
              <a:t> </a:t>
            </a:r>
            <a:r>
              <a:rPr lang="en-US" sz="1800" dirty="0" smtClean="0"/>
              <a:t>infarction. In the modern era, however, when background treatment</a:t>
            </a:r>
            <a:r>
              <a:rPr lang="fa-IR" sz="1800" dirty="0" smtClean="0"/>
              <a:t> </a:t>
            </a:r>
            <a:r>
              <a:rPr lang="en-US" sz="1800" dirty="0" smtClean="0"/>
              <a:t>of patients with </a:t>
            </a:r>
            <a:r>
              <a:rPr lang="en-US" sz="1800" dirty="0" err="1" smtClean="0"/>
              <a:t>dys</a:t>
            </a:r>
            <a:r>
              <a:rPr lang="en-US" sz="1800" dirty="0" smtClean="0"/>
              <a:t> </a:t>
            </a:r>
            <a:r>
              <a:rPr lang="en-US" sz="1800" dirty="0" err="1" smtClean="0"/>
              <a:t>lipidaemia</a:t>
            </a:r>
            <a:r>
              <a:rPr lang="en-US" sz="1800" dirty="0" smtClean="0"/>
              <a:t> typically includes </a:t>
            </a:r>
            <a:r>
              <a:rPr lang="en-US" sz="1800" dirty="0" err="1" smtClean="0"/>
              <a:t>statins</a:t>
            </a:r>
            <a:r>
              <a:rPr lang="en-US" sz="1800" dirty="0" smtClean="0"/>
              <a:t>,</a:t>
            </a:r>
            <a:r>
              <a:rPr lang="fa-IR" sz="1800" dirty="0" smtClean="0"/>
              <a:t> </a:t>
            </a:r>
            <a:r>
              <a:rPr lang="en-US" sz="1800" dirty="0" smtClean="0"/>
              <a:t>this effect was not apparent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229600" cy="45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734080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BMJ 2014;349:g4379 </a:t>
            </a:r>
            <a:r>
              <a:rPr lang="en-US" i="1" dirty="0" err="1" smtClean="0">
                <a:solidFill>
                  <a:schemeClr val="tx1"/>
                </a:solidFill>
              </a:rPr>
              <a:t>doi</a:t>
            </a:r>
            <a:r>
              <a:rPr lang="en-US" i="1" dirty="0" smtClean="0">
                <a:solidFill>
                  <a:schemeClr val="tx1"/>
                </a:solidFill>
              </a:rPr>
              <a:t>: 10.1136/bmj.g4379 (Published 18 July 2014)</a:t>
            </a:r>
          </a:p>
        </p:txBody>
      </p:sp>
      <p:sp>
        <p:nvSpPr>
          <p:cNvPr id="5" name="Left Arrow 4"/>
          <p:cNvSpPr/>
          <p:nvPr/>
        </p:nvSpPr>
        <p:spPr>
          <a:xfrm>
            <a:off x="8751107" y="2643182"/>
            <a:ext cx="39289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8751107" y="3857628"/>
            <a:ext cx="39289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The simple </a:t>
            </a:r>
            <a:r>
              <a:rPr lang="en-US" dirty="0" smtClean="0">
                <a:solidFill>
                  <a:srgbClr val="0070C0"/>
                </a:solidFill>
              </a:rPr>
              <a:t>hypothesis</a:t>
            </a:r>
            <a:r>
              <a:rPr lang="en-US" dirty="0" smtClean="0"/>
              <a:t> that any agent that raises high density</a:t>
            </a:r>
            <a:r>
              <a:rPr lang="fa-IR" dirty="0" smtClean="0"/>
              <a:t> </a:t>
            </a:r>
            <a:r>
              <a:rPr lang="en-US" dirty="0" smtClean="0"/>
              <a:t>lipoprotein levels should decrease cardiovascular events may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not be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correct.</a:t>
            </a:r>
            <a:endParaRPr lang="fa-IR" dirty="0" smtClean="0">
              <a:solidFill>
                <a:srgbClr val="FF0000"/>
              </a:solidFill>
            </a:endParaRPr>
          </a:p>
          <a:p>
            <a:pPr lvl="0"/>
            <a:endParaRPr lang="fa-IR" dirty="0" smtClean="0"/>
          </a:p>
          <a:p>
            <a:r>
              <a:rPr lang="en-US" dirty="0" smtClean="0"/>
              <a:t>Neither </a:t>
            </a:r>
            <a:r>
              <a:rPr lang="en-US" i="1" dirty="0" smtClean="0"/>
              <a:t>niacin, </a:t>
            </a:r>
            <a:r>
              <a:rPr lang="en-US" i="1" dirty="0" err="1" smtClean="0"/>
              <a:t>fibrates</a:t>
            </a:r>
            <a:r>
              <a:rPr lang="en-US" i="1" dirty="0" smtClean="0"/>
              <a:t>, nor CETP inhibitors</a:t>
            </a:r>
            <a:r>
              <a:rPr lang="en-US" dirty="0" smtClean="0"/>
              <a:t>, three highly</a:t>
            </a:r>
            <a:r>
              <a:rPr lang="fa-IR" dirty="0" smtClean="0"/>
              <a:t> </a:t>
            </a:r>
            <a:r>
              <a:rPr lang="en-US" dirty="0" smtClean="0"/>
              <a:t>effective agents for </a:t>
            </a:r>
            <a:r>
              <a:rPr lang="en-US" dirty="0" smtClean="0">
                <a:solidFill>
                  <a:srgbClr val="7030A0"/>
                </a:solidFill>
              </a:rPr>
              <a:t>increasing high density lipoprotein </a:t>
            </a:r>
            <a:r>
              <a:rPr lang="en-US" dirty="0" smtClean="0"/>
              <a:t>levels, reduced</a:t>
            </a:r>
            <a:r>
              <a:rPr lang="fa-IR" dirty="0" smtClean="0"/>
              <a:t> </a:t>
            </a:r>
            <a:r>
              <a:rPr lang="en-US" dirty="0" smtClean="0"/>
              <a:t>all </a:t>
            </a:r>
            <a:r>
              <a:rPr lang="en-US" dirty="0" smtClean="0">
                <a:solidFill>
                  <a:srgbClr val="FF0000"/>
                </a:solidFill>
              </a:rPr>
              <a:t>cause mortality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2D050"/>
                </a:solidFill>
              </a:rPr>
              <a:t>coronary heart disease mortality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myocardial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infarction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7030A0"/>
                </a:solidFill>
              </a:rPr>
              <a:t>stroke</a:t>
            </a:r>
            <a:r>
              <a:rPr lang="en-US" dirty="0" smtClean="0"/>
              <a:t> in patients treated </a:t>
            </a:r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 err="1" smtClean="0">
                <a:solidFill>
                  <a:srgbClr val="FF0000"/>
                </a:solidFill>
              </a:rPr>
              <a:t>statins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fa-IR" dirty="0" smtClean="0">
              <a:solidFill>
                <a:srgbClr val="FF0000"/>
              </a:solidFill>
            </a:endParaRPr>
          </a:p>
          <a:p>
            <a:endParaRPr lang="fa-IR" dirty="0" smtClean="0"/>
          </a:p>
          <a:p>
            <a:endParaRPr lang="fa-IR" dirty="0" smtClean="0"/>
          </a:p>
          <a:p>
            <a:pPr lvl="0"/>
            <a:endParaRPr lang="fa-IR" dirty="0" smtClean="0"/>
          </a:p>
          <a:p>
            <a:pPr lvl="0"/>
            <a:endParaRPr lang="fa-IR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448328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BMJ 2014;349:g4379 </a:t>
            </a:r>
            <a:r>
              <a:rPr lang="en-US" i="1" dirty="0" err="1" smtClean="0">
                <a:solidFill>
                  <a:schemeClr val="tx1"/>
                </a:solidFill>
              </a:rPr>
              <a:t>doi</a:t>
            </a:r>
            <a:r>
              <a:rPr lang="en-US" i="1" dirty="0" smtClean="0">
                <a:solidFill>
                  <a:schemeClr val="tx1"/>
                </a:solidFill>
              </a:rPr>
              <a:t>: 10.1136/bmj.g4379 (Published 18 July 2014)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 lvl="0"/>
            <a:r>
              <a:rPr lang="en-US" dirty="0" smtClean="0"/>
              <a:t>For patients who are unable to take </a:t>
            </a:r>
            <a:r>
              <a:rPr lang="en-US" dirty="0" err="1" smtClean="0">
                <a:solidFill>
                  <a:srgbClr val="92D050"/>
                </a:solidFill>
              </a:rPr>
              <a:t>statins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fibrates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have been</a:t>
            </a:r>
            <a:r>
              <a:rPr lang="fa-IR" dirty="0" smtClean="0"/>
              <a:t> </a:t>
            </a:r>
            <a:r>
              <a:rPr lang="en-US" dirty="0" smtClean="0"/>
              <a:t>shown to reduce non-fatal myocardial infarction,</a:t>
            </a:r>
            <a:endParaRPr lang="fa-IR" dirty="0" smtClean="0"/>
          </a:p>
          <a:p>
            <a:pPr lvl="0">
              <a:buNone/>
            </a:pPr>
            <a:endParaRPr lang="fa-IR" dirty="0" smtClean="0"/>
          </a:p>
          <a:p>
            <a:pPr lvl="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Niacin</a:t>
            </a:r>
            <a:r>
              <a:rPr lang="en-US" dirty="0" smtClean="0"/>
              <a:t> has</a:t>
            </a:r>
            <a:r>
              <a:rPr lang="fa-IR" dirty="0" smtClean="0"/>
              <a:t> </a:t>
            </a:r>
            <a:r>
              <a:rPr lang="en-US" dirty="0" smtClean="0"/>
              <a:t>been shown to </a:t>
            </a:r>
            <a:r>
              <a:rPr lang="en-US" dirty="0" smtClean="0">
                <a:solidFill>
                  <a:srgbClr val="7030A0"/>
                </a:solidFill>
              </a:rPr>
              <a:t>reduce</a:t>
            </a:r>
            <a:r>
              <a:rPr lang="en-US" dirty="0" smtClean="0"/>
              <a:t> both stroke and non-fatal myocardial</a:t>
            </a:r>
            <a:r>
              <a:rPr lang="fa-IR" dirty="0" smtClean="0"/>
              <a:t> </a:t>
            </a:r>
            <a:r>
              <a:rPr lang="en-US" dirty="0" smtClean="0"/>
              <a:t>infarction, despite neither reducing all </a:t>
            </a:r>
            <a:r>
              <a:rPr lang="en-US" dirty="0" smtClean="0">
                <a:solidFill>
                  <a:srgbClr val="FF0000"/>
                </a:solidFill>
              </a:rPr>
              <a:t>cause mortality</a:t>
            </a:r>
            <a:r>
              <a:rPr lang="en-US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234014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BMJ 2014;349:g4379 </a:t>
            </a:r>
            <a:r>
              <a:rPr lang="en-US" i="1" dirty="0" err="1" smtClean="0">
                <a:solidFill>
                  <a:schemeClr val="tx1"/>
                </a:solidFill>
              </a:rPr>
              <a:t>doi</a:t>
            </a:r>
            <a:r>
              <a:rPr lang="en-US" i="1" dirty="0" smtClean="0">
                <a:solidFill>
                  <a:schemeClr val="tx1"/>
                </a:solidFill>
              </a:rPr>
              <a:t>: 10.1136/bmj.g4379 (Published 18 July 2014)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Niacin in Patients with Low HDL Cholesterol Levels</a:t>
            </a:r>
            <a:br>
              <a:rPr lang="en-US" sz="2800" b="1" dirty="0" smtClean="0"/>
            </a:br>
            <a:r>
              <a:rPr lang="en-US" sz="2800" b="1" dirty="0" smtClean="0"/>
              <a:t>Receiving Intensive </a:t>
            </a:r>
            <a:r>
              <a:rPr lang="en-US" sz="2800" b="1" dirty="0" err="1" smtClean="0"/>
              <a:t>Statin</a:t>
            </a:r>
            <a:r>
              <a:rPr lang="en-US" sz="2800" b="1" dirty="0" smtClean="0"/>
              <a:t> Therapy</a:t>
            </a: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en-US" sz="1800" dirty="0" smtClean="0"/>
              <a:t>The AIM-HIGH Investigators</a:t>
            </a:r>
            <a:r>
              <a:rPr lang="fa-IR" sz="1800" dirty="0" smtClean="0"/>
              <a:t> )</a:t>
            </a:r>
            <a:r>
              <a:rPr lang="en-US" sz="1800" dirty="0" smtClean="0"/>
              <a:t> </a:t>
            </a:r>
            <a:r>
              <a:rPr lang="en-US" sz="1800" dirty="0" err="1" smtClean="0"/>
              <a:t>Atherothrombosis</a:t>
            </a:r>
            <a:r>
              <a:rPr lang="fa-IR" sz="1800" dirty="0" smtClean="0"/>
              <a:t> </a:t>
            </a:r>
            <a:r>
              <a:rPr lang="en-US" sz="1800" dirty="0" smtClean="0"/>
              <a:t>Intervention in Metabolic Syndrome</a:t>
            </a:r>
            <a:r>
              <a:rPr lang="fa-IR" sz="1800" dirty="0" smtClean="0"/>
              <a:t>(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Whether </a:t>
            </a:r>
            <a:r>
              <a:rPr lang="en-US" dirty="0" smtClean="0">
                <a:solidFill>
                  <a:srgbClr val="7030A0"/>
                </a:solidFill>
              </a:rPr>
              <a:t>niacin </a:t>
            </a:r>
            <a:r>
              <a:rPr lang="en-US" dirty="0" smtClean="0"/>
              <a:t>added</a:t>
            </a:r>
            <a:r>
              <a:rPr lang="fa-IR" dirty="0" smtClean="0"/>
              <a:t>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intensive </a:t>
            </a:r>
            <a:r>
              <a:rPr lang="en-US" dirty="0" err="1" smtClean="0">
                <a:solidFill>
                  <a:srgbClr val="FF0000"/>
                </a:solidFill>
              </a:rPr>
              <a:t>statin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therapy, as compared with </a:t>
            </a:r>
            <a:r>
              <a:rPr lang="en-US" dirty="0" err="1" smtClean="0"/>
              <a:t>statin</a:t>
            </a:r>
            <a:r>
              <a:rPr lang="fa-IR" dirty="0" smtClean="0"/>
              <a:t> </a:t>
            </a:r>
            <a:r>
              <a:rPr lang="en-US" dirty="0" smtClean="0"/>
              <a:t>therapy </a:t>
            </a:r>
            <a:r>
              <a:rPr lang="en-US" dirty="0" smtClean="0">
                <a:solidFill>
                  <a:srgbClr val="00B0F0"/>
                </a:solidFill>
              </a:rPr>
              <a:t>alone</a:t>
            </a:r>
            <a:r>
              <a:rPr lang="en-US" dirty="0" smtClean="0"/>
              <a:t>, would reduce the risk of</a:t>
            </a:r>
            <a:r>
              <a:rPr lang="fa-IR" dirty="0" smtClean="0"/>
              <a:t> </a:t>
            </a:r>
            <a:r>
              <a:rPr lang="en-US" dirty="0" smtClean="0"/>
              <a:t>cardio vascular events in patients </a:t>
            </a:r>
            <a:r>
              <a:rPr lang="en-US" dirty="0" smtClean="0">
                <a:solidFill>
                  <a:srgbClr val="92D050"/>
                </a:solidFill>
              </a:rPr>
              <a:t>with established atherosclerotic</a:t>
            </a:r>
            <a:r>
              <a:rPr lang="fa-IR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cardiovascular disease and </a:t>
            </a:r>
            <a:r>
              <a:rPr lang="en-US" dirty="0" err="1" smtClean="0">
                <a:solidFill>
                  <a:srgbClr val="7030A0"/>
                </a:solidFill>
              </a:rPr>
              <a:t>dyslipidemia</a:t>
            </a:r>
            <a:r>
              <a:rPr lang="fa-IR" dirty="0" smtClean="0"/>
              <a:t>.</a:t>
            </a:r>
          </a:p>
          <a:p>
            <a:r>
              <a:rPr lang="en-US" dirty="0" smtClean="0"/>
              <a:t>A total of 3414 patients were randomly assigned to receive niacin (1718) or placebo</a:t>
            </a:r>
            <a:r>
              <a:rPr lang="fa-IR" dirty="0" smtClean="0"/>
              <a:t> </a:t>
            </a:r>
            <a:r>
              <a:rPr lang="en-US" dirty="0" smtClean="0"/>
              <a:t> (1696). The trial was stopped after a mean follow-up period of 3 years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76824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n </a:t>
            </a:r>
            <a:r>
              <a:rPr lang="en-US" b="1" i="1" dirty="0" err="1" smtClean="0">
                <a:solidFill>
                  <a:schemeClr val="tx1"/>
                </a:solidFill>
              </a:rPr>
              <a:t>engl</a:t>
            </a:r>
            <a:r>
              <a:rPr lang="en-US" b="1" i="1" dirty="0" smtClean="0">
                <a:solidFill>
                  <a:schemeClr val="tx1"/>
                </a:solidFill>
              </a:rPr>
              <a:t> j med 365;24 nejm.org </a:t>
            </a:r>
            <a:r>
              <a:rPr lang="en-US" b="1" i="1" dirty="0" err="1" smtClean="0">
                <a:solidFill>
                  <a:schemeClr val="tx1"/>
                </a:solidFill>
              </a:rPr>
              <a:t>december</a:t>
            </a:r>
            <a:r>
              <a:rPr lang="en-US" b="1" i="1" dirty="0" smtClean="0">
                <a:solidFill>
                  <a:schemeClr val="tx1"/>
                </a:solidFill>
              </a:rPr>
              <a:t> 15, 2011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the last </a:t>
            </a:r>
            <a:r>
              <a:rPr lang="en-US" dirty="0" smtClean="0">
                <a:solidFill>
                  <a:srgbClr val="FF0000"/>
                </a:solidFill>
              </a:rPr>
              <a:t>60</a:t>
            </a:r>
            <a:r>
              <a:rPr lang="en-US" dirty="0" smtClean="0"/>
              <a:t> years, high-density lipoproteins (HDL) have been widely considered to reduce the risk for cardiovascular disease (CVD</a:t>
            </a:r>
            <a:r>
              <a:rPr lang="en-US" dirty="0" smtClean="0"/>
              <a:t>);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in fact, the cholesterol carried by HDL (HDL-C) has earned the moniker of “</a:t>
            </a:r>
            <a:r>
              <a:rPr lang="en-US" dirty="0" smtClean="0">
                <a:solidFill>
                  <a:srgbClr val="FF0000"/>
                </a:solidFill>
              </a:rPr>
              <a:t>good cholesterol</a:t>
            </a:r>
            <a:r>
              <a:rPr lang="en-US" dirty="0" smtClean="0"/>
              <a:t>”.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remains uncertain whether pharmacologic intervention that raises HDL cholesterol levels results in decreased cardiovascular risk.</a:t>
            </a:r>
          </a:p>
          <a:p>
            <a:endParaRPr lang="en-US" sz="2400" b="1" dirty="0" smtClean="0"/>
          </a:p>
          <a:p>
            <a:endParaRPr lang="fa-IR" sz="2400" b="1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72066" y="5857892"/>
            <a:ext cx="3357586" cy="365125"/>
          </a:xfrm>
        </p:spPr>
        <p:txBody>
          <a:bodyPr/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Lipids in Health and Disease 2010, 9:6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/>
        </p:nvSpPr>
        <p:spPr>
          <a:xfrm>
            <a:off x="5286380" y="61436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/>
        </p:nvSpPr>
        <p:spPr>
          <a:xfrm>
            <a:off x="4572000" y="5857892"/>
            <a:ext cx="3609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Lipid Values at Baseline and during Follow-up</a:t>
            </a:r>
            <a:endParaRPr lang="en-US" sz="3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7868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38548" y="6492875"/>
            <a:ext cx="5305452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n </a:t>
            </a:r>
            <a:r>
              <a:rPr lang="en-US" b="1" i="1" dirty="0" err="1" smtClean="0">
                <a:solidFill>
                  <a:schemeClr val="tx1"/>
                </a:solidFill>
              </a:rPr>
              <a:t>engl</a:t>
            </a:r>
            <a:r>
              <a:rPr lang="en-US" b="1" i="1" dirty="0" smtClean="0">
                <a:solidFill>
                  <a:schemeClr val="tx1"/>
                </a:solidFill>
              </a:rPr>
              <a:t> j med 365;24 nejm.org 2264 </a:t>
            </a:r>
            <a:r>
              <a:rPr lang="en-US" b="1" i="1" dirty="0" err="1" smtClean="0">
                <a:solidFill>
                  <a:schemeClr val="tx1"/>
                </a:solidFill>
              </a:rPr>
              <a:t>december</a:t>
            </a:r>
            <a:r>
              <a:rPr lang="en-US" b="1" i="1" dirty="0" smtClean="0">
                <a:solidFill>
                  <a:schemeClr val="tx1"/>
                </a:solidFill>
              </a:rPr>
              <a:t> 15, 2011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844" y="4714884"/>
            <a:ext cx="8858312" cy="18573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8358214" y="6215082"/>
            <a:ext cx="48463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000628" y="6215082"/>
            <a:ext cx="48463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Primary, Secondary, and Tertiary End Points.</a:t>
            </a:r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39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8992" y="6492875"/>
            <a:ext cx="5305452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n </a:t>
            </a:r>
            <a:r>
              <a:rPr lang="en-US" b="1" i="1" dirty="0" err="1" smtClean="0">
                <a:solidFill>
                  <a:schemeClr val="tx1"/>
                </a:solidFill>
              </a:rPr>
              <a:t>engl</a:t>
            </a:r>
            <a:r>
              <a:rPr lang="en-US" b="1" i="1" dirty="0" smtClean="0">
                <a:solidFill>
                  <a:schemeClr val="tx1"/>
                </a:solidFill>
              </a:rPr>
              <a:t> j med 365;24 nejm.org 2264 </a:t>
            </a:r>
            <a:r>
              <a:rPr lang="en-US" b="1" i="1" dirty="0" err="1" smtClean="0">
                <a:solidFill>
                  <a:schemeClr val="tx1"/>
                </a:solidFill>
              </a:rPr>
              <a:t>december</a:t>
            </a:r>
            <a:r>
              <a:rPr lang="en-US" b="1" i="1" dirty="0" smtClean="0">
                <a:solidFill>
                  <a:schemeClr val="tx1"/>
                </a:solidFill>
              </a:rPr>
              <a:t> 15, 2011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Among patients with atherosclerotic cardiovascular disease and LDL cholesterol levels</a:t>
            </a:r>
            <a:r>
              <a:rPr lang="fa-IR" dirty="0" smtClean="0"/>
              <a:t> </a:t>
            </a:r>
            <a:r>
              <a:rPr lang="en-US" dirty="0" smtClean="0"/>
              <a:t>of less than 70 mg per deciliter there was </a:t>
            </a:r>
            <a:r>
              <a:rPr lang="en-US" dirty="0" smtClean="0">
                <a:solidFill>
                  <a:srgbClr val="FF0000"/>
                </a:solidFill>
              </a:rPr>
              <a:t>no incremental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clinical benefit </a:t>
            </a:r>
            <a:r>
              <a:rPr lang="en-US" dirty="0" smtClean="0"/>
              <a:t>from the addition of niacin to </a:t>
            </a:r>
            <a:r>
              <a:rPr lang="en-US" dirty="0" err="1" smtClean="0"/>
              <a:t>statin</a:t>
            </a:r>
            <a:r>
              <a:rPr lang="en-US" dirty="0" smtClean="0"/>
              <a:t> therapy during a 36-month</a:t>
            </a:r>
            <a:r>
              <a:rPr lang="fa-IR" dirty="0" smtClean="0"/>
              <a:t> </a:t>
            </a:r>
            <a:r>
              <a:rPr lang="en-US" dirty="0" smtClean="0"/>
              <a:t>follow-up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r>
              <a:rPr lang="en-US" dirty="0" smtClean="0"/>
              <a:t>Whether such benefits might be observed in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higher-risk cardiac patients </a:t>
            </a:r>
            <a:r>
              <a:rPr lang="en-US" dirty="0" smtClean="0"/>
              <a:t>or in those whose LDL</a:t>
            </a:r>
            <a:r>
              <a:rPr lang="fa-IR" dirty="0" smtClean="0"/>
              <a:t> </a:t>
            </a:r>
            <a:r>
              <a:rPr lang="en-US" dirty="0" smtClean="0"/>
              <a:t>cholesterol levels are </a:t>
            </a:r>
            <a:r>
              <a:rPr lang="en-US" dirty="0" smtClean="0">
                <a:solidFill>
                  <a:srgbClr val="7030A0"/>
                </a:solidFill>
              </a:rPr>
              <a:t>not intensively controlled </a:t>
            </a:r>
            <a:r>
              <a:rPr lang="en-US" dirty="0" smtClean="0"/>
              <a:t>by</a:t>
            </a:r>
            <a:r>
              <a:rPr lang="fa-IR" dirty="0" smtClean="0"/>
              <a:t> </a:t>
            </a:r>
            <a:r>
              <a:rPr lang="en-US" dirty="0" err="1" smtClean="0"/>
              <a:t>statins</a:t>
            </a:r>
            <a:r>
              <a:rPr lang="en-US" dirty="0" smtClean="0"/>
              <a:t> will require further </a:t>
            </a:r>
            <a:r>
              <a:rPr lang="en-US" dirty="0" smtClean="0">
                <a:solidFill>
                  <a:srgbClr val="FF0000"/>
                </a:solidFill>
              </a:rPr>
              <a:t>prospective study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7554" y="6072206"/>
            <a:ext cx="5234014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n </a:t>
            </a:r>
            <a:r>
              <a:rPr lang="en-US" i="1" dirty="0" err="1" smtClean="0">
                <a:solidFill>
                  <a:schemeClr val="tx1"/>
                </a:solidFill>
              </a:rPr>
              <a:t>engl</a:t>
            </a:r>
            <a:r>
              <a:rPr lang="en-US" i="1" dirty="0" smtClean="0">
                <a:solidFill>
                  <a:schemeClr val="tx1"/>
                </a:solidFill>
              </a:rPr>
              <a:t> j med 365;24 nejm.org </a:t>
            </a:r>
            <a:r>
              <a:rPr lang="en-US" i="1" dirty="0" err="1" smtClean="0">
                <a:solidFill>
                  <a:schemeClr val="tx1"/>
                </a:solidFill>
              </a:rPr>
              <a:t>december</a:t>
            </a:r>
            <a:r>
              <a:rPr lang="en-US" i="1" dirty="0" smtClean="0">
                <a:solidFill>
                  <a:schemeClr val="tx1"/>
                </a:solidFill>
              </a:rPr>
              <a:t> 15, 2011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(1)Numerous human population studies have shown that the </a:t>
            </a:r>
            <a:r>
              <a:rPr lang="en-US" dirty="0" smtClean="0">
                <a:solidFill>
                  <a:srgbClr val="FF0000"/>
                </a:solidFill>
              </a:rPr>
              <a:t>HDLC and </a:t>
            </a:r>
            <a:r>
              <a:rPr lang="en-US" dirty="0" err="1" smtClean="0">
                <a:solidFill>
                  <a:srgbClr val="FF0000"/>
                </a:solidFill>
              </a:rPr>
              <a:t>apoA</a:t>
            </a:r>
            <a:r>
              <a:rPr lang="en-US" dirty="0" smtClean="0">
                <a:solidFill>
                  <a:srgbClr val="FF0000"/>
                </a:solidFill>
              </a:rPr>
              <a:t>-I</a:t>
            </a:r>
            <a:r>
              <a:rPr lang="en-US" dirty="0" smtClean="0"/>
              <a:t>, are </a:t>
            </a:r>
            <a:r>
              <a:rPr lang="en-US" dirty="0" smtClean="0">
                <a:solidFill>
                  <a:srgbClr val="7030A0"/>
                </a:solidFill>
              </a:rPr>
              <a:t>independent, inverse </a:t>
            </a:r>
            <a:r>
              <a:rPr lang="en-US" dirty="0" smtClean="0">
                <a:solidFill>
                  <a:srgbClr val="92D050"/>
                </a:solidFill>
              </a:rPr>
              <a:t>predictors</a:t>
            </a:r>
            <a:r>
              <a:rPr lang="en-US" dirty="0" smtClean="0"/>
              <a:t> of the risk of having a CVD event.</a:t>
            </a:r>
          </a:p>
          <a:p>
            <a:r>
              <a:rPr lang="en-US" dirty="0" smtClean="0"/>
              <a:t>(2) HDL have several well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documented functions </a:t>
            </a:r>
            <a:r>
              <a:rPr lang="en-US" dirty="0" smtClean="0"/>
              <a:t>with the potential to </a:t>
            </a:r>
            <a:r>
              <a:rPr lang="en-US" dirty="0" smtClean="0">
                <a:solidFill>
                  <a:srgbClr val="00B050"/>
                </a:solidFill>
              </a:rPr>
              <a:t>protect</a:t>
            </a:r>
            <a:r>
              <a:rPr lang="en-US" dirty="0" smtClean="0"/>
              <a:t> against cardiovascular disease</a:t>
            </a:r>
            <a:endParaRPr lang="fa-IR" dirty="0" smtClean="0"/>
          </a:p>
          <a:p>
            <a:r>
              <a:rPr lang="en-US" dirty="0" smtClean="0"/>
              <a:t>(3) </a:t>
            </a:r>
            <a:r>
              <a:rPr lang="en-US" dirty="0" smtClean="0">
                <a:solidFill>
                  <a:srgbClr val="FF0000"/>
                </a:solidFill>
              </a:rPr>
              <a:t>Interventions</a:t>
            </a:r>
            <a:r>
              <a:rPr lang="en-US" dirty="0" smtClean="0"/>
              <a:t> that increase the concentration of HDL inhibit the development and progression of atherosclerosis.</a:t>
            </a:r>
          </a:p>
          <a:p>
            <a:r>
              <a:rPr lang="en-US" dirty="0" smtClean="0"/>
              <a:t>(4) In proof-of-concept studies in humans, </a:t>
            </a:r>
            <a:r>
              <a:rPr lang="en-US" dirty="0" smtClean="0">
                <a:solidFill>
                  <a:srgbClr val="FF0000"/>
                </a:solidFill>
              </a:rPr>
              <a:t>intravenous infusions</a:t>
            </a:r>
            <a:r>
              <a:rPr lang="en-US" dirty="0" smtClean="0"/>
              <a:t> of reconstituted HDL </a:t>
            </a:r>
            <a:r>
              <a:rPr lang="en-US" dirty="0" smtClean="0">
                <a:solidFill>
                  <a:srgbClr val="00B050"/>
                </a:solidFill>
              </a:rPr>
              <a:t>regression </a:t>
            </a:r>
            <a:r>
              <a:rPr lang="en-US" dirty="0" smtClean="0"/>
              <a:t>of coronary </a:t>
            </a:r>
            <a:r>
              <a:rPr lang="en-US" dirty="0" err="1" smtClean="0"/>
              <a:t>atheroma</a:t>
            </a:r>
            <a:r>
              <a:rPr lang="en-US" dirty="0" smtClean="0"/>
              <a:t>.</a:t>
            </a:r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Problem: A recent study showed that some </a:t>
            </a:r>
            <a:r>
              <a:rPr lang="en-US" dirty="0" smtClean="0">
                <a:solidFill>
                  <a:srgbClr val="FF0000"/>
                </a:solidFill>
              </a:rPr>
              <a:t>genetic varian</a:t>
            </a:r>
            <a:r>
              <a:rPr lang="en-US" dirty="0" smtClean="0"/>
              <a:t>ts in the endothelial lipase (EL) gene that raise HDL-C levels are not associated with a proportionally lower risk of myocardial infarction.</a:t>
            </a:r>
          </a:p>
          <a:p>
            <a:r>
              <a:rPr lang="en-US" dirty="0" smtClean="0"/>
              <a:t>2. Problem: A sub analysis of the JUPITER trial has shown that </a:t>
            </a:r>
            <a:r>
              <a:rPr lang="en-US" dirty="0" smtClean="0">
                <a:solidFill>
                  <a:srgbClr val="FF0000"/>
                </a:solidFill>
              </a:rPr>
              <a:t>HDL-C and </a:t>
            </a:r>
            <a:r>
              <a:rPr lang="en-US" dirty="0" err="1" smtClean="0">
                <a:solidFill>
                  <a:srgbClr val="FF0000"/>
                </a:solidFill>
              </a:rPr>
              <a:t>apoA</a:t>
            </a:r>
            <a:r>
              <a:rPr lang="en-US" dirty="0" smtClean="0">
                <a:solidFill>
                  <a:srgbClr val="FF0000"/>
                </a:solidFill>
              </a:rPr>
              <a:t>-I </a:t>
            </a:r>
            <a:r>
              <a:rPr lang="en-US" dirty="0" smtClean="0"/>
              <a:t>were associated with reduced CVD risk only among patients in the </a:t>
            </a:r>
            <a:r>
              <a:rPr lang="en-US" dirty="0" smtClean="0">
                <a:solidFill>
                  <a:srgbClr val="FF0000"/>
                </a:solidFill>
              </a:rPr>
              <a:t>placebo arm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2132" y="5857892"/>
            <a:ext cx="2895600" cy="36512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Lipids 2014: New Guidelines,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3. Problem: A recent meta-analysis and some population studies suggest that changes in HDL-C levels </a:t>
            </a:r>
            <a:r>
              <a:rPr lang="en-US" dirty="0" smtClean="0">
                <a:solidFill>
                  <a:srgbClr val="7030A0"/>
                </a:solidFill>
              </a:rPr>
              <a:t>after initiation of lipid-modifying </a:t>
            </a:r>
            <a:r>
              <a:rPr lang="en-US" dirty="0" smtClean="0"/>
              <a:t>therapy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independently</a:t>
            </a:r>
            <a:r>
              <a:rPr lang="en-US" dirty="0" smtClean="0"/>
              <a:t> associated with CVD risk.</a:t>
            </a:r>
          </a:p>
          <a:p>
            <a:r>
              <a:rPr lang="en-US" dirty="0" smtClean="0"/>
              <a:t>4. Problem: </a:t>
            </a:r>
            <a:r>
              <a:rPr lang="en-US" dirty="0" smtClean="0">
                <a:solidFill>
                  <a:srgbClr val="FF0000"/>
                </a:solidFill>
              </a:rPr>
              <a:t>Recent</a:t>
            </a:r>
            <a:r>
              <a:rPr lang="en-US" dirty="0" smtClean="0"/>
              <a:t> clinical trials have shown that HDL-C–raising pharmacologic therapy increases HDL-C levels but </a:t>
            </a:r>
            <a:r>
              <a:rPr lang="en-US" dirty="0" smtClean="0">
                <a:solidFill>
                  <a:srgbClr val="FF0000"/>
                </a:solidFill>
              </a:rPr>
              <a:t>does not</a:t>
            </a:r>
            <a:r>
              <a:rPr lang="en-US" dirty="0" smtClean="0"/>
              <a:t> reduce CVD events.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00628" y="5857892"/>
            <a:ext cx="2895600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Lipids 2014: New Guidelines,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Atherogenicity</a:t>
            </a:r>
            <a:r>
              <a:rPr lang="en-US" dirty="0" smtClean="0"/>
              <a:t> of HDL-C may be</a:t>
            </a:r>
            <a:r>
              <a:rPr lang="fa-IR" dirty="0" smtClean="0"/>
              <a:t> </a:t>
            </a:r>
            <a:r>
              <a:rPr lang="en-US" dirty="0" smtClean="0"/>
              <a:t>influenced by </a:t>
            </a:r>
            <a:r>
              <a:rPr lang="en-US" dirty="0" smtClean="0">
                <a:solidFill>
                  <a:srgbClr val="FF0000"/>
                </a:solidFill>
              </a:rPr>
              <a:t>unmeasured variables </a:t>
            </a:r>
            <a:r>
              <a:rPr lang="en-US" dirty="0" smtClean="0"/>
              <a:t>including </a:t>
            </a:r>
            <a:r>
              <a:rPr lang="en-US" dirty="0" smtClean="0">
                <a:solidFill>
                  <a:srgbClr val="7030A0"/>
                </a:solidFill>
              </a:rPr>
              <a:t>genetic</a:t>
            </a:r>
            <a:r>
              <a:rPr lang="en-US" dirty="0" smtClean="0"/>
              <a:t> and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acquired factors</a:t>
            </a:r>
            <a:r>
              <a:rPr lang="en-US" dirty="0" smtClean="0"/>
              <a:t>, or that the </a:t>
            </a:r>
            <a:r>
              <a:rPr lang="en-US" dirty="0" smtClean="0">
                <a:solidFill>
                  <a:srgbClr val="7030A0"/>
                </a:solidFill>
              </a:rPr>
              <a:t>concentration of HDL subclasses</a:t>
            </a:r>
            <a:r>
              <a:rPr lang="fa-IR" dirty="0" smtClean="0"/>
              <a:t>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92D050"/>
                </a:solidFill>
              </a:rPr>
              <a:t>kinetics of HDL metabolism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not the absolute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quantity of HDL</a:t>
            </a:r>
            <a:r>
              <a:rPr lang="fa-IR" dirty="0" smtClean="0"/>
              <a:t>.</a:t>
            </a:r>
          </a:p>
          <a:p>
            <a:r>
              <a:rPr lang="en-US" dirty="0" smtClean="0"/>
              <a:t>HDL-C is still </a:t>
            </a:r>
            <a:r>
              <a:rPr lang="en-US" dirty="0" smtClean="0">
                <a:solidFill>
                  <a:srgbClr val="FF0000"/>
                </a:solidFill>
              </a:rPr>
              <a:t>not considered</a:t>
            </a:r>
            <a:r>
              <a:rPr lang="en-US" dirty="0" smtClean="0"/>
              <a:t> a primary target of therapy in the National Cholesterol</a:t>
            </a:r>
            <a:r>
              <a:rPr lang="fa-IR" dirty="0" smtClean="0"/>
              <a:t> </a:t>
            </a:r>
            <a:r>
              <a:rPr lang="en-US" dirty="0" smtClean="0"/>
              <a:t>Education Program guidelines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72396" y="5572140"/>
            <a:ext cx="1170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Luck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Û²Û°Û±ÛµÛ°Û²Û±Û³_Û²Û°Û°Û¸Û³Û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42852"/>
            <a:ext cx="5715040" cy="657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Introduction.</a:t>
            </a:r>
            <a:endParaRPr lang="fa-IR" i="1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Overview of high-density lipoprotein metabolic </a:t>
            </a:r>
            <a:r>
              <a:rPr lang="en-US" i="1" dirty="0" err="1" smtClean="0">
                <a:solidFill>
                  <a:srgbClr val="FF0000"/>
                </a:solidFill>
              </a:rPr>
              <a:t>pathways:reverse</a:t>
            </a:r>
            <a:r>
              <a:rPr lang="en-US" i="1" dirty="0" smtClean="0">
                <a:solidFill>
                  <a:srgbClr val="FF0000"/>
                </a:solidFill>
              </a:rPr>
              <a:t> cholesterol transport</a:t>
            </a:r>
            <a:r>
              <a:rPr lang="fa-IR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smtClean="0"/>
              <a:t>Review studies suggesting an inverse relationship between HDL-C concentrations and CVD risk</a:t>
            </a:r>
            <a:r>
              <a:rPr lang="fa-IR" i="1" dirty="0" smtClean="0"/>
              <a:t>.</a:t>
            </a:r>
          </a:p>
          <a:p>
            <a:r>
              <a:rPr lang="en-US" i="1" dirty="0" smtClean="0"/>
              <a:t>Review studies suggesting no relationship between HDL-C concentrations and CVD risk.</a:t>
            </a:r>
          </a:p>
          <a:p>
            <a:r>
              <a:rPr lang="en-US" i="1" dirty="0" smtClean="0"/>
              <a:t>Comparison of The Tehran Lipid and Glucose Study (TLGS) outcomes.</a:t>
            </a:r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72132" y="6492875"/>
            <a:ext cx="2895600" cy="365125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Changes in HDL cholesterol and cardiovascular outcomes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3595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4414" y="5000636"/>
            <a:ext cx="6858048" cy="1571636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Lipid-free </a:t>
            </a:r>
            <a:r>
              <a:rPr lang="en-US" sz="1600" b="1" dirty="0" err="1" smtClean="0">
                <a:solidFill>
                  <a:schemeClr val="tx1"/>
                </a:solidFill>
              </a:rPr>
              <a:t>apoA</a:t>
            </a:r>
            <a:r>
              <a:rPr lang="en-US" sz="1600" b="1" dirty="0" smtClean="0">
                <a:solidFill>
                  <a:schemeClr val="tx1"/>
                </a:solidFill>
              </a:rPr>
              <a:t>-I rapidly obtains small amounts of PL (very small HDL[HDL-VS] in the standardized nomenclature, also called  </a:t>
            </a:r>
            <a:r>
              <a:rPr lang="en-US" sz="1600" b="1" dirty="0" smtClean="0">
                <a:solidFill>
                  <a:srgbClr val="FF0000"/>
                </a:solidFill>
              </a:rPr>
              <a:t>pre-b migrating HDL</a:t>
            </a:r>
            <a:r>
              <a:rPr lang="en-US" sz="1600" b="1" dirty="0" smtClean="0">
                <a:solidFill>
                  <a:schemeClr val="tx1"/>
                </a:solidFill>
              </a:rPr>
              <a:t>).</a:t>
            </a:r>
            <a:endParaRPr lang="fa-IR" sz="1600" b="1" dirty="0" smtClean="0">
              <a:solidFill>
                <a:schemeClr val="tx1"/>
              </a:solidFill>
            </a:endParaRPr>
          </a:p>
          <a:p>
            <a:r>
              <a:rPr lang="fa-IR" sz="1600" i="1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r>
              <a:rPr lang="fa-IR" sz="1600" i="1" dirty="0" smtClean="0">
                <a:solidFill>
                  <a:schemeClr val="tx1"/>
                </a:solidFill>
              </a:rPr>
              <a:t>                                                       </a:t>
            </a:r>
            <a:r>
              <a:rPr lang="en-US" sz="1600" i="1" dirty="0" smtClean="0">
                <a:solidFill>
                  <a:schemeClr val="tx1"/>
                </a:solidFill>
              </a:rPr>
              <a:t>Lipids 2014: New Guidelines</a:t>
            </a:r>
            <a:r>
              <a:rPr lang="en-US" sz="1600" dirty="0" smtClean="0"/>
              <a:t>,</a:t>
            </a:r>
            <a:endParaRPr lang="fa-IR" sz="1600" dirty="0" smtClean="0"/>
          </a:p>
          <a:p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3595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662" y="4929198"/>
            <a:ext cx="6643734" cy="1792277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These HDL-VS bind to (ABCA1) on liver, intestine, or macrophages, thus acquiring FC, </a:t>
            </a:r>
            <a:r>
              <a:rPr lang="en-US" sz="1800" b="1" dirty="0" smtClean="0">
                <a:solidFill>
                  <a:srgbClr val="FF0000"/>
                </a:solidFill>
              </a:rPr>
              <a:t>increasing its lipid content </a:t>
            </a:r>
            <a:r>
              <a:rPr lang="en-US" sz="1800" b="1" dirty="0" smtClean="0">
                <a:solidFill>
                  <a:schemeClr val="tx1"/>
                </a:solidFill>
              </a:rPr>
              <a:t>and becoming </a:t>
            </a:r>
            <a:r>
              <a:rPr lang="en-US" sz="1800" b="1" dirty="0" smtClean="0">
                <a:solidFill>
                  <a:srgbClr val="7030A0"/>
                </a:solidFill>
              </a:rPr>
              <a:t>discoid-shaped </a:t>
            </a:r>
            <a:r>
              <a:rPr lang="en-US" sz="1800" b="1" dirty="0" smtClean="0">
                <a:solidFill>
                  <a:schemeClr val="tx1"/>
                </a:solidFill>
              </a:rPr>
              <a:t>larger HDL particles (small HDL [HDL-S]).</a:t>
            </a:r>
            <a:endParaRPr lang="fa-IR" sz="1800" b="1" dirty="0" smtClean="0">
              <a:solidFill>
                <a:schemeClr val="tx1"/>
              </a:solidFill>
            </a:endParaRPr>
          </a:p>
          <a:p>
            <a:endParaRPr lang="fa-IR" sz="1800" i="1" dirty="0" smtClean="0">
              <a:solidFill>
                <a:schemeClr val="tx1"/>
              </a:solidFill>
            </a:endParaRPr>
          </a:p>
          <a:p>
            <a:r>
              <a:rPr lang="fa-IR" sz="1800" i="1" dirty="0" smtClean="0">
                <a:solidFill>
                  <a:schemeClr val="tx1"/>
                </a:solidFill>
              </a:rPr>
              <a:t>                                                      </a:t>
            </a:r>
            <a:r>
              <a:rPr lang="en-US" sz="1400" i="1" dirty="0" smtClean="0">
                <a:solidFill>
                  <a:schemeClr val="tx1"/>
                </a:solidFill>
              </a:rPr>
              <a:t>Lipids 2014: New Guidelines,</a:t>
            </a:r>
            <a:endParaRPr lang="en-US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4756</TotalTime>
  <Words>2707</Words>
  <Application>Microsoft Office PowerPoint</Application>
  <PresentationFormat>On-screen Show (4:3)</PresentationFormat>
  <Paragraphs>215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Slide 1</vt:lpstr>
      <vt:lpstr>Changes in HDL cholesterol and cardiovascular outcomes     </vt:lpstr>
      <vt:lpstr>Agenda</vt:lpstr>
      <vt:lpstr>Agenda</vt:lpstr>
      <vt:lpstr>Introduction</vt:lpstr>
      <vt:lpstr>Introduction</vt:lpstr>
      <vt:lpstr>Agenda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Agenda</vt:lpstr>
      <vt:lpstr>Slide 17</vt:lpstr>
      <vt:lpstr>HDL Cholesterol and Protective Factors in Atherosclerosis Gerd Assmann, MD; Antonio M. Gotto, Jr, MD, DPhil</vt:lpstr>
      <vt:lpstr>Slide 19</vt:lpstr>
      <vt:lpstr>Slide 20</vt:lpstr>
      <vt:lpstr>Proportional Hazards Regression Coefficients for High-Density Lipoprotein Cholesterol</vt:lpstr>
      <vt:lpstr>Key message</vt:lpstr>
      <vt:lpstr>Slide 23</vt:lpstr>
      <vt:lpstr>Lipids and Risk of Coronary Heart Disease The Framingham Study William P. Castelli, MD, Keaven Anderson, PhD, Peter W. F. Wilson,</vt:lpstr>
      <vt:lpstr>Slide 25</vt:lpstr>
      <vt:lpstr>Multivariate regression coefficients,excluding prevalent CHD, blocked by 5-year age </vt:lpstr>
      <vt:lpstr>Key message</vt:lpstr>
      <vt:lpstr>Slide 28</vt:lpstr>
      <vt:lpstr>Effects of fibrates on cardiovascular outcomes: a systematic review and meta-analysis Min Jun, Celine Foote, Jicheng Lv, Bruce Neal, Anushka Patel, Stephen J Nicholls</vt:lpstr>
      <vt:lpstr>Effect of lipid level differences between treatment and placebo groups</vt:lpstr>
      <vt:lpstr>Slide 31</vt:lpstr>
      <vt:lpstr>Key message</vt:lpstr>
      <vt:lpstr>Secondary Prevention by Raising HDL Cholesterol and Reducing Triglycerides in Patients With Coronary Artery Disease   The Bezafibrate Infarction Prevention (BIP) Study</vt:lpstr>
      <vt:lpstr>Effect of treatment on lipids and fibrinogen. TC indicates total cholesterol. Values are in mg/dL.</vt:lpstr>
      <vt:lpstr>Cumulative Probability of Primary End Points at 6.2 Years of Follow-Up by Baseline Triglycerides and HDL-C Levels</vt:lpstr>
      <vt:lpstr>Key message</vt:lpstr>
      <vt:lpstr>Agenda</vt:lpstr>
      <vt:lpstr>Lipid measures for prediction of incident cardiovascular disease in diabetic and nondiabetic adults: results of the 8.6 years follow-up of a population based cohort study.  Maryam Tohidi, Masumeh Hatami, Farzad Hadaegh, Maryam Safarkhani, Hadi Harati, Fereidoun Azizi</vt:lpstr>
      <vt:lpstr>Slide 39</vt:lpstr>
      <vt:lpstr>Hazard ratios and discrimination of lipid measures for predicting cardiovascular events in diabetic men and women</vt:lpstr>
      <vt:lpstr>Hazard ratios and discrimination of lipid measures for predicting cardiovascular events in non-diabetic men and women</vt:lpstr>
      <vt:lpstr>Key message</vt:lpstr>
      <vt:lpstr>Lipid profile components and incident cerebrovascular events versus coronary heart disease; the result of 9 years follow-up in Tehran Lipid and Glucose Study Maryam Tohidi, Reza Mohebi, Leila Cheraghi, Farhad Hajsheikholeslami, Fereidoun Azizi, Farzad Hadaegh  </vt:lpstr>
      <vt:lpstr>Slide 44</vt:lpstr>
      <vt:lpstr>Key message</vt:lpstr>
      <vt:lpstr>Changes in lipid measures and incident coronary heart disease: Tehran Lipid &amp; Glucose Study Amirahmad Nejat a,, MaryamTohidi a,Navid Saadat a, Fereidoun Azizi b, Farzad Hadaegh</vt:lpstr>
      <vt:lpstr>Hazard ratio of different lipids measures for coronary heart disease.</vt:lpstr>
      <vt:lpstr>Hazard ratio for different lipid ratios for coronary heart disease.</vt:lpstr>
      <vt:lpstr>Key message</vt:lpstr>
      <vt:lpstr>Key message</vt:lpstr>
      <vt:lpstr>Agenda</vt:lpstr>
      <vt:lpstr>Effect on cardiovascular risk of high density lipoprotein targeted drug treatments niacin, fibrates, and CETP inhibitors   Daniel Keene, Clare Price r, Matthew J Shun-Shin ogy, Darrel P Francis</vt:lpstr>
      <vt:lpstr>Slide 53</vt:lpstr>
      <vt:lpstr>Slide 54</vt:lpstr>
      <vt:lpstr>Slide 55</vt:lpstr>
      <vt:lpstr>The statin revolution: without background statin treatment, fibrates and niacin were found to reduce non-fatal myocardial infarction. In the modern era, however, when background treatment of patients with dys lipidaemia typically includes statins, this effect was not apparent</vt:lpstr>
      <vt:lpstr>Slide 57</vt:lpstr>
      <vt:lpstr>Slide 58</vt:lpstr>
      <vt:lpstr>Niacin in Patients with Low HDL Cholesterol Levels Receiving Intensive Statin Therapy The AIM-HIGH Investigators ) Atherothrombosis Intervention in Metabolic Syndrome( </vt:lpstr>
      <vt:lpstr>Lipid Values at Baseline and during Follow-up</vt:lpstr>
      <vt:lpstr>Primary, Secondary, and Tertiary End Points.</vt:lpstr>
      <vt:lpstr>Key message</vt:lpstr>
      <vt:lpstr>End points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Hosna</dc:creator>
  <cp:lastModifiedBy>ark</cp:lastModifiedBy>
  <cp:revision>518</cp:revision>
  <dcterms:created xsi:type="dcterms:W3CDTF">2014-11-30T13:15:01Z</dcterms:created>
  <dcterms:modified xsi:type="dcterms:W3CDTF">2014-12-06T08:55:56Z</dcterms:modified>
</cp:coreProperties>
</file>