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74" r:id="rId3"/>
    <p:sldId id="278" r:id="rId4"/>
    <p:sldId id="277" r:id="rId5"/>
    <p:sldId id="275" r:id="rId6"/>
    <p:sldId id="276" r:id="rId7"/>
    <p:sldId id="279" r:id="rId8"/>
    <p:sldId id="259" r:id="rId9"/>
    <p:sldId id="266" r:id="rId10"/>
    <p:sldId id="258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839A3-E6BE-4DD5-811B-2ADB7DF45C5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B8B4C-D31B-485A-813F-2D2410CE9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8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4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3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4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0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2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9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7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8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5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A8079-82A6-443A-B3C2-EDCC9B0A05C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4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functional+food&amp;source=images&amp;cd=&amp;cad=rja&amp;docid=QDW4Hrcx9Iq6kM&amp;tbnid=Xoz-YvypvszjiM:&amp;ved=&amp;url=http://danicee.com/functional-foods/&amp;ei=uPEIUqb2D465hAfqhYH4BQ&amp;bvm=bv.50500085,d.ZG4&amp;psig=AFQjCNEiWIuEwJEHXXCK6mIFa0fwKeP0fw&amp;ust=137640428065990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432" y="958945"/>
            <a:ext cx="7845136" cy="1832939"/>
          </a:xfrm>
        </p:spPr>
        <p:txBody>
          <a:bodyPr>
            <a:normAutofit fontScale="90000"/>
          </a:bodyPr>
          <a:lstStyle/>
          <a:p>
            <a:pPr rtl="1"/>
            <a:r>
              <a:rPr lang="fa-IR" sz="72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سمپوزیوم </a:t>
            </a:r>
            <a:br>
              <a:rPr lang="fa-IR" sz="72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</a:br>
            <a:r>
              <a:rPr lang="fa-IR" sz="72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تغذیه </a:t>
            </a:r>
            <a:r>
              <a:rPr lang="fa-IR" sz="7200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و اندوکرین</a:t>
            </a:r>
            <a:endParaRPr lang="en-US" sz="72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" name="Subtitle 3"/>
          <p:cNvSpPr txBox="1">
            <a:spLocks noGrp="1"/>
          </p:cNvSpPr>
          <p:nvPr>
            <p:ph type="subTitle" idx="1"/>
          </p:nvPr>
        </p:nvSpPr>
        <p:spPr>
          <a:xfrm>
            <a:off x="2059220" y="4995914"/>
            <a:ext cx="5025559" cy="1170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fa-IR" sz="2800" b="1" dirty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دکتر </a:t>
            </a: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میرمیران</a:t>
            </a:r>
            <a:endParaRPr lang="fa-IR" sz="28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  <a:p>
            <a:pPr rtl="1"/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پژوهشکده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علوم غدد درون ریز و متابولیسم، دانشگاه علوم پزشکی شهید بهشتی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</p:txBody>
      </p:sp>
      <p:pic>
        <p:nvPicPr>
          <p:cNvPr id="2050" name="Picture 2" descr="Image result for nutrition and endocrine dise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4" y="3165236"/>
            <a:ext cx="31432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>
                <a:cs typeface="B Nazanin" pitchFamily="2" charset="-78"/>
              </a:rPr>
              <a:t>تغذیه در دیس لیپیدمی</a:t>
            </a:r>
            <a:r>
              <a:rPr lang="fa-IR" dirty="0"/>
              <a:t>   </a:t>
            </a:r>
            <a:endParaRPr lang="en-US" dirty="0" smtClean="0"/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>
                <a:cs typeface="B Nazanin" pitchFamily="2" charset="-78"/>
              </a:rPr>
              <a:t>تغذیه در کبد چرب</a:t>
            </a:r>
            <a:r>
              <a:rPr lang="fa-IR" dirty="0"/>
              <a:t> </a:t>
            </a:r>
            <a:r>
              <a:rPr lang="fa-IR" dirty="0">
                <a:cs typeface="B Nazanin" pitchFamily="2" charset="-78"/>
              </a:rPr>
              <a:t>  </a:t>
            </a:r>
            <a:endParaRPr lang="en-US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>
                <a:cs typeface="B Nazanin" pitchFamily="2" charset="-78"/>
              </a:rPr>
              <a:t>تغذیه در پرفشاری خون   </a:t>
            </a:r>
            <a:endParaRPr lang="en-US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>
                <a:cs typeface="B Nazanin" pitchFamily="2" charset="-78"/>
              </a:rPr>
              <a:t>تغذیه در سندرم پیش قاعدگی و سندرم تخمدان پلی کیستیک   </a:t>
            </a:r>
            <a:endParaRPr lang="en-US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>
                <a:cs typeface="B Nazanin" pitchFamily="2" charset="-78"/>
              </a:rPr>
              <a:t>تغذیه در اختلالات مرتبط با استخوان   </a:t>
            </a:r>
            <a:endParaRPr lang="en-US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>
                <a:cs typeface="B Nazanin" pitchFamily="2" charset="-78"/>
              </a:rPr>
              <a:t>نکات تغذیه ای در سایر اختلالات غدد درون ریز (تیروئید، پاراتیروئید، فوق کلیوی، اختلال متابولیسم پورینها) 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8818"/>
          </a:xfrm>
        </p:spPr>
        <p:txBody>
          <a:bodyPr>
            <a:normAutofit/>
          </a:bodyPr>
          <a:lstStyle/>
          <a:p>
            <a:pPr algn="ctr" rtl="1"/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محتوای سمپوزیوم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51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t2.gstatic.com/images?q=tbn:ANd9GcSr0yJqMjdVNoQiAIIULoGHw-C8Q324x6Lh9VFyzIihVj1ae7Ym6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1623" y="1891855"/>
            <a:ext cx="6013680" cy="3156117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</p:pic>
      <p:cxnSp>
        <p:nvCxnSpPr>
          <p:cNvPr id="6" name="Straight Connector 5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55576" y="5949280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0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 the name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03" y="906215"/>
            <a:ext cx="6868680" cy="491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frontiersin.org/files/Articles/225606/fphys-07-00504-HTML/image_m/fphys-07-00504-g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" y="1330036"/>
            <a:ext cx="8261062" cy="493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7868" y="271608"/>
            <a:ext cx="7886700" cy="1058429"/>
          </a:xfrm>
        </p:spPr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نقش تغذیه در بروز بیماری های کاردیومتابولیک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2048" y="1969161"/>
            <a:ext cx="7886700" cy="32262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00B050"/>
                </a:solidFill>
                <a:latin typeface="Times New Roman" pitchFamily="18" charset="0"/>
                <a:cs typeface="B Nazanin" pitchFamily="2" charset="-78"/>
              </a:rPr>
              <a:t>ابتلا به بیماری های کاردیومتابولیک (</a:t>
            </a:r>
            <a:r>
              <a:rPr lang="fa-IR" sz="2800" dirty="0" smtClean="0">
                <a:solidFill>
                  <a:srgbClr val="00B050"/>
                </a:solidFill>
                <a:latin typeface="Times New Roman" pitchFamily="18" charset="0"/>
                <a:cs typeface="B Nazanin" pitchFamily="2" charset="-78"/>
              </a:rPr>
              <a:t>پرفشاری خون، چاقی، دیابت، کبد چرب، مقاومت به انسولین، دیس لیپیدمی)</a:t>
            </a:r>
            <a:r>
              <a:rPr lang="fa-IR" sz="2800" b="1" dirty="0" smtClean="0">
                <a:solidFill>
                  <a:srgbClr val="00B050"/>
                </a:solidFill>
                <a:latin typeface="Times New Roman" pitchFamily="18" charset="0"/>
                <a:cs typeface="B Nazanin" pitchFamily="2" charset="-78"/>
              </a:rPr>
              <a:t> فرآیندی است که از دوران جنینی (در مواجهه با رژیم غذایی مادر) آغاز و در بزرگسالی ادامه می یابد.</a:t>
            </a:r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B Nazanin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07868" y="1214620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64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372" y="1629440"/>
            <a:ext cx="8411444" cy="36556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DALYs*</a:t>
            </a:r>
            <a:r>
              <a:rPr lang="en-US" dirty="0" smtClean="0"/>
              <a:t> related to: 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Iodine deficiency</a:t>
            </a:r>
            <a:r>
              <a:rPr lang="en-US" dirty="0" smtClean="0"/>
              <a:t>=3.5 </a:t>
            </a:r>
            <a:r>
              <a:rPr lang="en-US" dirty="0"/>
              <a:t>million </a:t>
            </a:r>
            <a:r>
              <a:rPr lang="en-US" sz="1600" dirty="0" smtClean="0"/>
              <a:t>(</a:t>
            </a:r>
            <a:r>
              <a:rPr lang="en-US" sz="1600" dirty="0"/>
              <a:t>0.2% of </a:t>
            </a:r>
            <a:r>
              <a:rPr lang="en-US" sz="1600" dirty="0" smtClean="0"/>
              <a:t>global</a:t>
            </a:r>
            <a:r>
              <a:rPr lang="fa-IR" sz="1600" dirty="0" smtClean="0"/>
              <a:t> </a:t>
            </a:r>
            <a:r>
              <a:rPr lang="en-US" sz="1600" dirty="0" smtClean="0"/>
              <a:t>total DALYs)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00B050"/>
                </a:solidFill>
              </a:rPr>
              <a:t>Iron deficiency anemia</a:t>
            </a:r>
            <a:r>
              <a:rPr lang="en-US" dirty="0" smtClean="0"/>
              <a:t>=19.7 million </a:t>
            </a:r>
            <a:r>
              <a:rPr lang="en-US" sz="1600" dirty="0"/>
              <a:t>(1.3% of global</a:t>
            </a:r>
            <a:r>
              <a:rPr lang="fa-IR" sz="1600" dirty="0"/>
              <a:t> </a:t>
            </a:r>
            <a:r>
              <a:rPr lang="en-US" sz="1600" dirty="0"/>
              <a:t>total </a:t>
            </a:r>
            <a:r>
              <a:rPr lang="en-US" sz="1600" dirty="0" smtClean="0"/>
              <a:t>DALYs)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00B050"/>
                </a:solidFill>
              </a:rPr>
              <a:t>Vitamin A and zinc deficiency</a:t>
            </a:r>
            <a:r>
              <a:rPr lang="en-US" dirty="0" smtClean="0"/>
              <a:t>= 1.5% and 1.0% </a:t>
            </a:r>
            <a:r>
              <a:rPr lang="en-US" sz="1600" dirty="0"/>
              <a:t>of global</a:t>
            </a:r>
            <a:r>
              <a:rPr lang="fa-IR" sz="1600" dirty="0"/>
              <a:t> </a:t>
            </a:r>
            <a:r>
              <a:rPr lang="en-US" sz="1600" dirty="0"/>
              <a:t>total DALYs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dirty="0"/>
              <a:t>Low </a:t>
            </a:r>
            <a:r>
              <a:rPr lang="en-US" dirty="0" smtClean="0"/>
              <a:t>fruit and vegetable intake = 1.1% </a:t>
            </a:r>
            <a:r>
              <a:rPr lang="en-US" sz="2000" dirty="0"/>
              <a:t>of global</a:t>
            </a:r>
            <a:r>
              <a:rPr lang="fa-IR" sz="2000" dirty="0"/>
              <a:t> </a:t>
            </a:r>
            <a:r>
              <a:rPr lang="en-US" sz="2000" dirty="0"/>
              <a:t>total DALYs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5826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ناتوانی ناشی از بیماریهای مزمن وابسته به تغذیه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5297429"/>
            <a:ext cx="7808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33333"/>
                </a:solidFill>
                <a:latin typeface="Helvetica" panose="020B0604020202030204" pitchFamily="34" charset="0"/>
              </a:rPr>
              <a:t>*DALYs (Disability </a:t>
            </a:r>
            <a:r>
              <a:rPr lang="en-US" sz="1600" dirty="0">
                <a:solidFill>
                  <a:srgbClr val="333333"/>
                </a:solidFill>
                <a:latin typeface="Helvetica" panose="020B0604020202030204" pitchFamily="34" charset="0"/>
              </a:rPr>
              <a:t>Adjusted Life </a:t>
            </a:r>
            <a:r>
              <a:rPr lang="en-US" sz="1600" dirty="0" smtClean="0">
                <a:solidFill>
                  <a:srgbClr val="333333"/>
                </a:solidFill>
                <a:latin typeface="Helvetica" panose="020B0604020202030204" pitchFamily="34" charset="0"/>
              </a:rPr>
              <a:t>Years)</a:t>
            </a:r>
            <a:r>
              <a:rPr lang="en-US" sz="1600" dirty="0" smtClean="0"/>
              <a:t> is </a:t>
            </a:r>
            <a:r>
              <a:rPr lang="en-US" sz="1600" dirty="0" smtClean="0">
                <a:solidFill>
                  <a:srgbClr val="333333"/>
                </a:solidFill>
                <a:latin typeface="Helvetica" panose="020B0604020202030204" pitchFamily="34" charset="0"/>
              </a:rPr>
              <a:t>the </a:t>
            </a:r>
            <a:r>
              <a:rPr lang="en-US" sz="1600" dirty="0">
                <a:solidFill>
                  <a:srgbClr val="333333"/>
                </a:solidFill>
                <a:latin typeface="Helvetica" panose="020B0604020202030204" pitchFamily="34" charset="0"/>
              </a:rPr>
              <a:t>sum of years of potential life lost due to </a:t>
            </a:r>
            <a:r>
              <a:rPr lang="en-US" sz="1600" dirty="0" smtClean="0">
                <a:solidFill>
                  <a:srgbClr val="333333"/>
                </a:solidFill>
                <a:latin typeface="Helvetica" panose="020B0604020202030204" pitchFamily="34" charset="0"/>
              </a:rPr>
              <a:t>premature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333333"/>
                </a:solidFill>
                <a:latin typeface="Helvetica" panose="020B0604020202030204" pitchFamily="34" charset="0"/>
              </a:rPr>
              <a:t>mortality </a:t>
            </a:r>
            <a:r>
              <a:rPr lang="en-US" sz="1600" dirty="0">
                <a:solidFill>
                  <a:srgbClr val="333333"/>
                </a:solidFill>
                <a:latin typeface="Helvetica" panose="020B0604020202030204" pitchFamily="34" charset="0"/>
              </a:rPr>
              <a:t>and the years of productive life lost due to disability.</a:t>
            </a:r>
            <a:endParaRPr lang="en-US" sz="16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8650" y="5947366"/>
            <a:ext cx="6412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BMC Public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2018, 18:552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WHO. Global health risks: mortality and burden of disease attributable to selected major risks. 2009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2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6500"/>
            <a:ext cx="7886700" cy="4351338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fa-IR" sz="2600" dirty="0" smtClean="0">
                <a:cs typeface="B Nazanin" pitchFamily="2" charset="-78"/>
              </a:rPr>
              <a:t>افزایش قابل ملاحضه </a:t>
            </a:r>
            <a:r>
              <a:rPr lang="fa-IR" sz="2600" dirty="0">
                <a:solidFill>
                  <a:srgbClr val="FF0000"/>
                </a:solidFill>
                <a:cs typeface="B Nazanin" pitchFamily="2" charset="-78"/>
              </a:rPr>
              <a:t>خطر قابل انتساب </a:t>
            </a:r>
            <a:r>
              <a:rPr lang="fa-IR" sz="2600" dirty="0">
                <a:cs typeface="B Nazanin" pitchFamily="2" charset="-78"/>
              </a:rPr>
              <a:t>به تغذیه ناسالم برای </a:t>
            </a:r>
            <a:r>
              <a:rPr lang="fa-IR" sz="2600" b="1" dirty="0">
                <a:solidFill>
                  <a:srgbClr val="FF0000"/>
                </a:solidFill>
                <a:cs typeface="B Nazanin" pitchFamily="2" charset="-78"/>
              </a:rPr>
              <a:t>مرگ و میر </a:t>
            </a:r>
            <a:r>
              <a:rPr lang="fa-IR" sz="2600" dirty="0">
                <a:cs typeface="B Nazanin" pitchFamily="2" charset="-78"/>
              </a:rPr>
              <a:t>و بیماری های مزمن غیر </a:t>
            </a:r>
            <a:r>
              <a:rPr lang="fa-IR" sz="2600" dirty="0" smtClean="0">
                <a:cs typeface="B Nazanin" pitchFamily="2" charset="-78"/>
              </a:rPr>
              <a:t>واگیر طی دو دهه اخیر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E</a:t>
            </a:r>
            <a:r>
              <a:rPr lang="en-US" sz="2400" b="1" dirty="0" smtClean="0"/>
              <a:t>stimated attributable risks to</a:t>
            </a:r>
            <a:r>
              <a:rPr lang="en-US" sz="2400" b="1" dirty="0"/>
              <a:t> </a:t>
            </a:r>
            <a:r>
              <a:rPr lang="en-US" sz="2400" b="1" dirty="0" smtClean="0"/>
              <a:t>diet: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Metabolic disorders: </a:t>
            </a:r>
            <a:r>
              <a:rPr lang="en-US" sz="2400" b="1" dirty="0">
                <a:solidFill>
                  <a:srgbClr val="FF0000"/>
                </a:solidFill>
              </a:rPr>
              <a:t>24.2%</a:t>
            </a:r>
            <a:r>
              <a:rPr lang="en-US" sz="2400" dirty="0"/>
              <a:t> [95% UI: 22.2–26.1</a:t>
            </a:r>
            <a:r>
              <a:rPr lang="en-US" sz="2400" dirty="0" smtClean="0"/>
              <a:t>]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00B050"/>
                </a:solidFill>
              </a:rPr>
              <a:t>Low fruit and vegetable intake </a:t>
            </a:r>
            <a:r>
              <a:rPr lang="en-US" sz="2400" dirty="0"/>
              <a:t>= </a:t>
            </a:r>
            <a:r>
              <a:rPr lang="en-US" sz="2400" dirty="0" smtClean="0"/>
              <a:t>2.9% </a:t>
            </a:r>
            <a:r>
              <a:rPr lang="en-US" sz="1800" dirty="0"/>
              <a:t>of global</a:t>
            </a:r>
            <a:r>
              <a:rPr lang="fa-IR" sz="1800" dirty="0"/>
              <a:t> </a:t>
            </a:r>
            <a:r>
              <a:rPr lang="en-US" sz="1800" dirty="0"/>
              <a:t>death (</a:t>
            </a:r>
            <a:r>
              <a:rPr lang="en-US" sz="1800" dirty="0" smtClean="0"/>
              <a:t>2.9% in </a:t>
            </a:r>
            <a:r>
              <a:rPr lang="en-US" sz="1800" dirty="0"/>
              <a:t>Low and middle income and </a:t>
            </a:r>
            <a:r>
              <a:rPr lang="en-US" sz="1800" dirty="0" smtClean="0"/>
              <a:t>2.5% in high income countries) in 2004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b="1" dirty="0"/>
              <a:t>All-cause deaths=</a:t>
            </a:r>
            <a:r>
              <a:rPr lang="en-US" b="1" dirty="0">
                <a:solidFill>
                  <a:srgbClr val="FF0000"/>
                </a:solidFill>
              </a:rPr>
              <a:t>14.5% </a:t>
            </a:r>
            <a:r>
              <a:rPr lang="en-US" b="1" dirty="0"/>
              <a:t>[95% UI: 11.7–18.0] </a:t>
            </a:r>
            <a:r>
              <a:rPr lang="en-US" b="1" dirty="0" smtClean="0"/>
              <a:t>in 2018</a:t>
            </a:r>
            <a:endParaRPr lang="en-US" b="1" dirty="0"/>
          </a:p>
          <a:p>
            <a:pPr marL="0" indent="0">
              <a:lnSpc>
                <a:spcPct val="150000"/>
              </a:lnSpc>
              <a:buNone/>
            </a:pPr>
            <a:endParaRPr lang="en-US" sz="2600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28650" y="5947838"/>
            <a:ext cx="64123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*UI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Uncertainty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interval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BMC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2018, 18:552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WHO. Global health risks: mortality and burden of disease attributable to selected major risks. 2009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5826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مرگ و میر ناشی از بیماریهای مزمن وابسته به تغذیه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60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130" y="1371599"/>
            <a:ext cx="8234795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 WHO </a:t>
            </a:r>
            <a:r>
              <a:rPr lang="en-US" dirty="0"/>
              <a:t>European Region (1990 and </a:t>
            </a:r>
            <a:r>
              <a:rPr lang="en-US" dirty="0" smtClean="0"/>
              <a:t>2016):</a:t>
            </a:r>
            <a:endParaRPr lang="fa-IR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Diet-related all-cause and CVD deaths: </a:t>
            </a:r>
            <a:r>
              <a:rPr lang="en-US" sz="2400" b="1" dirty="0" smtClean="0">
                <a:solidFill>
                  <a:srgbClr val="FF0000"/>
                </a:solidFill>
              </a:rPr>
              <a:t>22.4</a:t>
            </a:r>
            <a:r>
              <a:rPr lang="en-US" sz="2400" b="1" dirty="0">
                <a:solidFill>
                  <a:srgbClr val="FF0000"/>
                </a:solidFill>
              </a:rPr>
              <a:t>% </a:t>
            </a:r>
            <a:r>
              <a:rPr lang="en-US" sz="2400" b="1" dirty="0" smtClean="0">
                <a:solidFill>
                  <a:srgbClr val="FF0000"/>
                </a:solidFill>
              </a:rPr>
              <a:t>and </a:t>
            </a:r>
            <a:r>
              <a:rPr lang="en-US" sz="2400" b="1" dirty="0">
                <a:solidFill>
                  <a:srgbClr val="FF0000"/>
                </a:solidFill>
              </a:rPr>
              <a:t>49.2%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Diet </a:t>
            </a:r>
            <a:r>
              <a:rPr lang="en-US" b="1" dirty="0">
                <a:solidFill>
                  <a:srgbClr val="FF0000"/>
                </a:solidFill>
              </a:rPr>
              <a:t>low </a:t>
            </a:r>
            <a:r>
              <a:rPr lang="en-US" b="1" dirty="0" smtClean="0">
                <a:solidFill>
                  <a:srgbClr val="FF0000"/>
                </a:solidFill>
              </a:rPr>
              <a:t>in</a:t>
            </a:r>
          </a:p>
          <a:p>
            <a:pPr lvl="2">
              <a:lnSpc>
                <a:spcPct val="15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hole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grains:</a:t>
            </a:r>
            <a:r>
              <a:rPr lang="en-US" dirty="0" smtClean="0"/>
              <a:t> 429,000 deaths</a:t>
            </a:r>
          </a:p>
          <a:p>
            <a:pPr lvl="2">
              <a:lnSpc>
                <a:spcPct val="15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uts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and seeds:</a:t>
            </a:r>
            <a:r>
              <a:rPr lang="en-US" dirty="0" smtClean="0"/>
              <a:t> 341,000 deaths</a:t>
            </a:r>
          </a:p>
          <a:p>
            <a:pPr lvl="2">
              <a:lnSpc>
                <a:spcPct val="150000"/>
              </a:lnSpc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Fruits:</a:t>
            </a:r>
            <a:r>
              <a:rPr lang="en-US" dirty="0" smtClean="0"/>
              <a:t> 262,000 deaths</a:t>
            </a:r>
          </a:p>
          <a:p>
            <a:pPr lvl="2">
              <a:lnSpc>
                <a:spcPct val="15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-3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fatty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acids: </a:t>
            </a:r>
            <a:r>
              <a:rPr lang="en-US" dirty="0" smtClean="0"/>
              <a:t>227,000 death</a:t>
            </a:r>
            <a:endParaRPr lang="en-US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Diet </a:t>
            </a:r>
            <a:r>
              <a:rPr lang="en-US" b="1" dirty="0">
                <a:solidFill>
                  <a:srgbClr val="FF0000"/>
                </a:solidFill>
              </a:rPr>
              <a:t>high in </a:t>
            </a:r>
            <a:r>
              <a:rPr lang="en-US" b="1" dirty="0" smtClean="0">
                <a:solidFill>
                  <a:srgbClr val="FF0000"/>
                </a:solidFill>
              </a:rPr>
              <a:t>sodium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251,000 deaths</a:t>
            </a:r>
          </a:p>
          <a:p>
            <a:pPr marL="914400" lvl="2" indent="0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976744" y="6243820"/>
            <a:ext cx="52681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Journal of Epidemiology (2019) 34:37–55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11560" y="1443220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5826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مرگ و میر ناشی از بیماریهای مزمن وابسته به تغذیه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78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276" y="2945102"/>
            <a:ext cx="5271794" cy="284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59823" y="488373"/>
            <a:ext cx="7886700" cy="2085544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اصول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کلی </a:t>
            </a: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تغذیه سالم برای پیشگیری و مدیریت بیماری های کاردیومتابولیک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2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آشنایی با اصول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کلی راهنماهای تغذیه­ای </a:t>
            </a:r>
            <a:r>
              <a:rPr lang="fa-IR" dirty="0">
                <a:cs typeface="B Nazanin" pitchFamily="2" charset="-78"/>
              </a:rPr>
              <a:t/>
            </a:r>
            <a:br>
              <a:rPr lang="fa-IR" dirty="0">
                <a:cs typeface="B Nazanin" pitchFamily="2" charset="-78"/>
              </a:rPr>
            </a:b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r" rtl="1">
              <a:lnSpc>
                <a:spcPct val="16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 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704850" y="158199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Clr>
                <a:srgbClr val="FF0000"/>
              </a:buClr>
              <a:buNone/>
            </a:pPr>
            <a:r>
              <a:rPr lang="fa-IR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1-</a:t>
            </a:r>
            <a:r>
              <a:rPr lang="fa-IR" b="1" dirty="0">
                <a:cs typeface="B Nazanin" panose="00000400000000000000" pitchFamily="2" charset="-78"/>
              </a:rPr>
              <a:t>پیروی از الگوی تغذیه ای سالم در طول عمر</a:t>
            </a:r>
          </a:p>
          <a:p>
            <a:pPr marL="0" indent="0" algn="just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dirty="0">
                <a:cs typeface="B Nazanin" panose="00000400000000000000" pitchFamily="2" charset="-78"/>
              </a:rPr>
              <a:t>رسیدن به وزن </a:t>
            </a:r>
            <a:r>
              <a:rPr lang="fa-IR" dirty="0" smtClean="0">
                <a:cs typeface="B Nazanin" panose="00000400000000000000" pitchFamily="2" charset="-78"/>
              </a:rPr>
              <a:t>سالم، </a:t>
            </a:r>
            <a:r>
              <a:rPr lang="fa-IR" dirty="0">
                <a:cs typeface="B Nazanin" panose="00000400000000000000" pitchFamily="2" charset="-78"/>
              </a:rPr>
              <a:t>کفایت دریافت مواد مغذی برای کاهش بیماریهای مزمن</a:t>
            </a:r>
          </a:p>
          <a:p>
            <a:pPr marL="0" indent="0" algn="just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2-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b="1" dirty="0">
                <a:cs typeface="B Nazanin" panose="00000400000000000000" pitchFamily="2" charset="-78"/>
              </a:rPr>
              <a:t>تاکید </a:t>
            </a:r>
            <a:r>
              <a:rPr lang="fa-IR" b="1" dirty="0" smtClean="0">
                <a:cs typeface="B Nazanin" panose="00000400000000000000" pitchFamily="2" charset="-78"/>
              </a:rPr>
              <a:t>بر رعایت تنوع و رژیم غذایی با چگالی بالای مواد </a:t>
            </a:r>
            <a:r>
              <a:rPr lang="fa-IR" b="1" dirty="0">
                <a:cs typeface="B Nazanin" panose="00000400000000000000" pitchFamily="2" charset="-78"/>
              </a:rPr>
              <a:t>مغذی </a:t>
            </a:r>
            <a:r>
              <a:rPr lang="fa-IR" sz="2600" dirty="0" smtClean="0">
                <a:cs typeface="B Nazanin" panose="00000400000000000000" pitchFamily="2" charset="-78"/>
              </a:rPr>
              <a:t>(با توجه به واحدهای مصرفی توصیه شده)</a:t>
            </a:r>
            <a:endParaRPr lang="fa-IR" dirty="0" smtClean="0">
              <a:cs typeface="B Nazanin" panose="00000400000000000000" pitchFamily="2" charset="-78"/>
            </a:endParaRPr>
          </a:p>
          <a:p>
            <a:pPr marL="457200" lvl="1" indent="0" algn="just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تنوع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: </a:t>
            </a:r>
            <a:r>
              <a:rPr lang="fa-IR" dirty="0">
                <a:cs typeface="B Nazanin" panose="00000400000000000000" pitchFamily="2" charset="-78"/>
              </a:rPr>
              <a:t>انتخاب متنوعی از غذاها و نوشیدنی ها در گروهها و </a:t>
            </a:r>
            <a:r>
              <a:rPr lang="fa-IR" dirty="0" smtClean="0">
                <a:cs typeface="B Nazanin" panose="00000400000000000000" pitchFamily="2" charset="-78"/>
              </a:rPr>
              <a:t>زیرگروههای </a:t>
            </a:r>
            <a:r>
              <a:rPr lang="fa-IR" dirty="0">
                <a:cs typeface="B Nazanin" panose="00000400000000000000" pitchFamily="2" charset="-78"/>
              </a:rPr>
              <a:t>غذایی با درنظرگرفتن میزان توصیه شده آن گروه و </a:t>
            </a:r>
            <a:r>
              <a:rPr lang="fa-IR" dirty="0" smtClean="0">
                <a:cs typeface="B Nazanin" panose="00000400000000000000" pitchFamily="2" charset="-78"/>
              </a:rPr>
              <a:t>کالری </a:t>
            </a:r>
            <a:r>
              <a:rPr lang="fa-IR" dirty="0">
                <a:cs typeface="B Nazanin" panose="00000400000000000000" pitchFamily="2" charset="-78"/>
              </a:rPr>
              <a:t>مورد </a:t>
            </a:r>
            <a:r>
              <a:rPr lang="fa-IR" dirty="0" smtClean="0">
                <a:cs typeface="B Nazanin" panose="00000400000000000000" pitchFamily="2" charset="-78"/>
              </a:rPr>
              <a:t>نیاز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933330"/>
            <a:ext cx="7855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Department of Health and Human Services and U.S. Department of Agriculture.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2015–2020 Dietary Guidelines for Americans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8th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Edition. December 2015.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at http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://health.gov/dietaryguidelines/2015/guidelines/.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اصول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کلی راهنماهای تغذیه­ای </a:t>
            </a:r>
            <a:r>
              <a:rPr lang="fa-IR" dirty="0">
                <a:cs typeface="B Nazanin" pitchFamily="2" charset="-78"/>
              </a:rPr>
              <a:t/>
            </a:r>
            <a:br>
              <a:rPr lang="fa-IR" dirty="0">
                <a:cs typeface="B Nazanin" pitchFamily="2" charset="-78"/>
              </a:rPr>
            </a:b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r" rtl="1">
              <a:lnSpc>
                <a:spcPct val="16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 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Image result for nutritional guidel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09" y="582450"/>
            <a:ext cx="1423555" cy="142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831272" y="1627894"/>
            <a:ext cx="7701167" cy="451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20000"/>
              </a:lnSpc>
              <a:buClr>
                <a:srgbClr val="FF0000"/>
              </a:buClr>
              <a:buNone/>
            </a:pPr>
            <a:r>
              <a:rPr lang="fa-IR" b="1" dirty="0" smtClean="0">
                <a:latin typeface="+mj-lt"/>
                <a:ea typeface="+mj-ea"/>
                <a:cs typeface="B Nazanin" panose="00000400000000000000" pitchFamily="2" charset="-78"/>
              </a:rPr>
              <a:t>ویژگیهای الگوی غذایی سالم</a:t>
            </a:r>
          </a:p>
          <a:p>
            <a:pPr lvl="1" algn="r" rtl="1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B Nazanin" panose="00000400000000000000" pitchFamily="2" charset="-78"/>
              </a:rPr>
              <a:t>سبزیجات متنوع از زیر گروههای سبزیجات برگ سبز، قرمز، زرد و نارنجی، حبوبات، نشاسته ای، و سایر سبزی ها</a:t>
            </a:r>
          </a:p>
          <a:p>
            <a:pPr lvl="1" algn="r" rtl="1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B Nazanin" panose="00000400000000000000" pitchFamily="2" charset="-78"/>
              </a:rPr>
              <a:t>میوه ها به خصوص میوه های متنوع و کامل</a:t>
            </a:r>
          </a:p>
          <a:p>
            <a:pPr lvl="1" algn="r" rtl="1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B Nazanin" panose="00000400000000000000" pitchFamily="2" charset="-78"/>
              </a:rPr>
              <a:t>غلات، حداقل نیمی از غلات دریافتی از غلات کامل باشد</a:t>
            </a:r>
          </a:p>
          <a:p>
            <a:pPr lvl="1" algn="r" rtl="1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B Nazanin" panose="00000400000000000000" pitchFamily="2" charset="-78"/>
              </a:rPr>
              <a:t>ترکیب متنوعی از غذاهای پروتئینی شامل ماهی ها، گوشت قرمز، مرغ، حبوبات، آجیل و دانه ها (تخمه ها) و فرآورده های سویا</a:t>
            </a:r>
          </a:p>
          <a:p>
            <a:pPr lvl="1" algn="r" rtl="1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B Nazanin" panose="00000400000000000000" pitchFamily="2" charset="-78"/>
              </a:rPr>
              <a:t>روغن مایع بویژه روغن زیتون و کلزا (کانولا)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937891"/>
            <a:ext cx="8058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Department of Health and Human Services and U.S. Department of Agriculture.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2015–2020 Dietary Guidelines for Americans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8th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Edition. December 2015.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at http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://health.gov/dietaryguidelines/2015/guidelines/.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544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 Nazanin</vt:lpstr>
      <vt:lpstr>Calibri</vt:lpstr>
      <vt:lpstr>Calibri Light</vt:lpstr>
      <vt:lpstr>Helvetica</vt:lpstr>
      <vt:lpstr>Times New Roman</vt:lpstr>
      <vt:lpstr>Wingdings</vt:lpstr>
      <vt:lpstr>Office Theme</vt:lpstr>
      <vt:lpstr>سمپوزیوم  تغذیه و اندوکرین</vt:lpstr>
      <vt:lpstr>PowerPoint Presentation</vt:lpstr>
      <vt:lpstr>نقش تغذیه در بروز بیماری های کاردیومتابولیک</vt:lpstr>
      <vt:lpstr>ناتوانی ناشی از بیماریهای مزمن وابسته به تغذیه</vt:lpstr>
      <vt:lpstr>مرگ و میر ناشی از بیماریهای مزمن وابسته به تغذیه</vt:lpstr>
      <vt:lpstr>مرگ و میر ناشی از بیماریهای مزمن وابسته به تغذیه</vt:lpstr>
      <vt:lpstr>اصول کلی تغذیه سالم برای پیشگیری و مدیریت بیماری های کاردیومتابولیک</vt:lpstr>
      <vt:lpstr>آشنایی با اصول کلی راهنماهای تغذیه­ای  </vt:lpstr>
      <vt:lpstr>اصول کلی راهنماهای تغذیه­ای  </vt:lpstr>
      <vt:lpstr>محتوای سمپوزیوم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تغذیه و اندوکرین</dc:title>
  <dc:creator>Ms.Bahadoran</dc:creator>
  <cp:lastModifiedBy>زهرا بهادران</cp:lastModifiedBy>
  <cp:revision>70</cp:revision>
  <dcterms:created xsi:type="dcterms:W3CDTF">2018-01-21T12:20:46Z</dcterms:created>
  <dcterms:modified xsi:type="dcterms:W3CDTF">2019-08-03T06:16:56Z</dcterms:modified>
</cp:coreProperties>
</file>