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4" r:id="rId2"/>
    <p:sldId id="256" r:id="rId3"/>
    <p:sldId id="293" r:id="rId4"/>
    <p:sldId id="257" r:id="rId5"/>
    <p:sldId id="296" r:id="rId6"/>
    <p:sldId id="299" r:id="rId7"/>
    <p:sldId id="273" r:id="rId8"/>
    <p:sldId id="309" r:id="rId9"/>
    <p:sldId id="301" r:id="rId10"/>
    <p:sldId id="302" r:id="rId11"/>
    <p:sldId id="303" r:id="rId12"/>
    <p:sldId id="306" r:id="rId13"/>
    <p:sldId id="307" r:id="rId14"/>
    <p:sldId id="308" r:id="rId15"/>
    <p:sldId id="274" r:id="rId16"/>
    <p:sldId id="310" r:id="rId17"/>
    <p:sldId id="311" r:id="rId18"/>
    <p:sldId id="275" r:id="rId19"/>
    <p:sldId id="312" r:id="rId20"/>
    <p:sldId id="276" r:id="rId21"/>
    <p:sldId id="313" r:id="rId22"/>
    <p:sldId id="314" r:id="rId23"/>
    <p:sldId id="315" r:id="rId24"/>
    <p:sldId id="277" r:id="rId25"/>
    <p:sldId id="294" r:id="rId26"/>
    <p:sldId id="316" r:id="rId27"/>
    <p:sldId id="258" r:id="rId28"/>
    <p:sldId id="278" r:id="rId29"/>
    <p:sldId id="318" r:id="rId30"/>
    <p:sldId id="321" r:id="rId31"/>
    <p:sldId id="425" r:id="rId32"/>
    <p:sldId id="282" r:id="rId33"/>
    <p:sldId id="322" r:id="rId34"/>
    <p:sldId id="323" r:id="rId35"/>
    <p:sldId id="324" r:id="rId36"/>
    <p:sldId id="325" r:id="rId37"/>
    <p:sldId id="326" r:id="rId38"/>
    <p:sldId id="327" r:id="rId39"/>
    <p:sldId id="328" r:id="rId40"/>
    <p:sldId id="329" r:id="rId41"/>
    <p:sldId id="330" r:id="rId42"/>
    <p:sldId id="420" r:id="rId43"/>
    <p:sldId id="426" r:id="rId44"/>
    <p:sldId id="331" r:id="rId45"/>
    <p:sldId id="333" r:id="rId46"/>
    <p:sldId id="334" r:id="rId47"/>
    <p:sldId id="335" r:id="rId48"/>
    <p:sldId id="336" r:id="rId49"/>
    <p:sldId id="286" r:id="rId50"/>
    <p:sldId id="427" r:id="rId51"/>
    <p:sldId id="340" r:id="rId52"/>
    <p:sldId id="429" r:id="rId53"/>
    <p:sldId id="428" r:id="rId54"/>
    <p:sldId id="291" r:id="rId55"/>
    <p:sldId id="341" r:id="rId56"/>
    <p:sldId id="342" r:id="rId57"/>
    <p:sldId id="531" r:id="rId58"/>
    <p:sldId id="292" r:id="rId59"/>
    <p:sldId id="343" r:id="rId60"/>
    <p:sldId id="430" r:id="rId61"/>
    <p:sldId id="344" r:id="rId62"/>
    <p:sldId id="362" r:id="rId63"/>
    <p:sldId id="363" r:id="rId64"/>
    <p:sldId id="259" r:id="rId65"/>
    <p:sldId id="384" r:id="rId66"/>
    <p:sldId id="385" r:id="rId67"/>
    <p:sldId id="532" r:id="rId68"/>
    <p:sldId id="386" r:id="rId69"/>
    <p:sldId id="387" r:id="rId70"/>
    <p:sldId id="432" r:id="rId71"/>
    <p:sldId id="346" r:id="rId72"/>
    <p:sldId id="388" r:id="rId73"/>
    <p:sldId id="389" r:id="rId74"/>
    <p:sldId id="347" r:id="rId75"/>
    <p:sldId id="390" r:id="rId76"/>
    <p:sldId id="391" r:id="rId77"/>
    <p:sldId id="392" r:id="rId78"/>
    <p:sldId id="393" r:id="rId79"/>
    <p:sldId id="348" r:id="rId80"/>
    <p:sldId id="394" r:id="rId81"/>
    <p:sldId id="349" r:id="rId82"/>
    <p:sldId id="395" r:id="rId83"/>
    <p:sldId id="396" r:id="rId84"/>
    <p:sldId id="397" r:id="rId85"/>
    <p:sldId id="350" r:id="rId86"/>
    <p:sldId id="400" r:id="rId87"/>
    <p:sldId id="401" r:id="rId88"/>
    <p:sldId id="402" r:id="rId89"/>
    <p:sldId id="352" r:id="rId90"/>
    <p:sldId id="404" r:id="rId91"/>
    <p:sldId id="260" r:id="rId92"/>
    <p:sldId id="379" r:id="rId93"/>
    <p:sldId id="378" r:id="rId94"/>
    <p:sldId id="377" r:id="rId95"/>
    <p:sldId id="376" r:id="rId96"/>
    <p:sldId id="375" r:id="rId97"/>
    <p:sldId id="374" r:id="rId98"/>
    <p:sldId id="373" r:id="rId99"/>
    <p:sldId id="381" r:id="rId100"/>
    <p:sldId id="382" r:id="rId101"/>
    <p:sldId id="421" r:id="rId102"/>
    <p:sldId id="422" r:id="rId103"/>
    <p:sldId id="423" r:id="rId104"/>
    <p:sldId id="380" r:id="rId105"/>
    <p:sldId id="372" r:id="rId106"/>
    <p:sldId id="405" r:id="rId107"/>
    <p:sldId id="371" r:id="rId108"/>
    <p:sldId id="406" r:id="rId109"/>
    <p:sldId id="370" r:id="rId110"/>
    <p:sldId id="412" r:id="rId111"/>
    <p:sldId id="413" r:id="rId112"/>
    <p:sldId id="414" r:id="rId113"/>
    <p:sldId id="415" r:id="rId114"/>
    <p:sldId id="416" r:id="rId115"/>
    <p:sldId id="417" r:id="rId116"/>
    <p:sldId id="418" r:id="rId117"/>
    <p:sldId id="419" r:id="rId118"/>
    <p:sldId id="383" r:id="rId119"/>
    <p:sldId id="369" r:id="rId120"/>
    <p:sldId id="261" r:id="rId121"/>
    <p:sldId id="447" r:id="rId122"/>
    <p:sldId id="445" r:id="rId123"/>
    <p:sldId id="444" r:id="rId124"/>
    <p:sldId id="478" r:id="rId125"/>
    <p:sldId id="479" r:id="rId126"/>
    <p:sldId id="480" r:id="rId127"/>
    <p:sldId id="443" r:id="rId128"/>
    <p:sldId id="482" r:id="rId129"/>
    <p:sldId id="483" r:id="rId130"/>
    <p:sldId id="484" r:id="rId131"/>
    <p:sldId id="442" r:id="rId132"/>
    <p:sldId id="485" r:id="rId133"/>
    <p:sldId id="486" r:id="rId134"/>
    <p:sldId id="487" r:id="rId135"/>
    <p:sldId id="488" r:id="rId136"/>
    <p:sldId id="489" r:id="rId137"/>
    <p:sldId id="441" r:id="rId138"/>
    <p:sldId id="490" r:id="rId139"/>
    <p:sldId id="491" r:id="rId140"/>
    <p:sldId id="440" r:id="rId141"/>
    <p:sldId id="439" r:id="rId142"/>
    <p:sldId id="438" r:id="rId143"/>
    <p:sldId id="492" r:id="rId144"/>
    <p:sldId id="493" r:id="rId145"/>
    <p:sldId id="495" r:id="rId146"/>
    <p:sldId id="496" r:id="rId147"/>
    <p:sldId id="437" r:id="rId148"/>
    <p:sldId id="497" r:id="rId149"/>
    <p:sldId id="436" r:id="rId150"/>
    <p:sldId id="435" r:id="rId151"/>
    <p:sldId id="498" r:id="rId152"/>
    <p:sldId id="499" r:id="rId153"/>
    <p:sldId id="434" r:id="rId154"/>
    <p:sldId id="433" r:id="rId155"/>
    <p:sldId id="501" r:id="rId156"/>
    <p:sldId id="503" r:id="rId157"/>
    <p:sldId id="504" r:id="rId158"/>
    <p:sldId id="506" r:id="rId159"/>
    <p:sldId id="453" r:id="rId160"/>
    <p:sldId id="507" r:id="rId161"/>
    <p:sldId id="452" r:id="rId162"/>
    <p:sldId id="508" r:id="rId163"/>
    <p:sldId id="510" r:id="rId164"/>
    <p:sldId id="511" r:id="rId165"/>
    <p:sldId id="451" r:id="rId166"/>
    <p:sldId id="450" r:id="rId167"/>
    <p:sldId id="512" r:id="rId168"/>
    <p:sldId id="449" r:id="rId169"/>
    <p:sldId id="513" r:id="rId170"/>
    <p:sldId id="514" r:id="rId171"/>
    <p:sldId id="448" r:id="rId172"/>
    <p:sldId id="515" r:id="rId173"/>
    <p:sldId id="516" r:id="rId174"/>
    <p:sldId id="460" r:id="rId175"/>
    <p:sldId id="517" r:id="rId176"/>
    <p:sldId id="518" r:id="rId177"/>
    <p:sldId id="519" r:id="rId178"/>
    <p:sldId id="520" r:id="rId179"/>
    <p:sldId id="459" r:id="rId180"/>
    <p:sldId id="521" r:id="rId181"/>
    <p:sldId id="522" r:id="rId182"/>
    <p:sldId id="523" r:id="rId183"/>
    <p:sldId id="524" r:id="rId184"/>
    <p:sldId id="525" r:id="rId185"/>
    <p:sldId id="526" r:id="rId186"/>
    <p:sldId id="527" r:id="rId187"/>
    <p:sldId id="458" r:id="rId188"/>
    <p:sldId id="528" r:id="rId189"/>
    <p:sldId id="529" r:id="rId190"/>
    <p:sldId id="457" r:id="rId191"/>
    <p:sldId id="530" r:id="rId192"/>
    <p:sldId id="477" r:id="rId193"/>
    <p:sldId id="476" r:id="rId194"/>
    <p:sldId id="475" r:id="rId195"/>
    <p:sldId id="474" r:id="rId196"/>
    <p:sldId id="473" r:id="rId197"/>
    <p:sldId id="472" r:id="rId198"/>
    <p:sldId id="471" r:id="rId199"/>
    <p:sldId id="470" r:id="rId200"/>
    <p:sldId id="469" r:id="rId201"/>
    <p:sldId id="468" r:id="rId202"/>
    <p:sldId id="467" r:id="rId203"/>
    <p:sldId id="466" r:id="rId2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6" autoAdjust="0"/>
    <p:restoredTop sz="94660"/>
  </p:normalViewPr>
  <p:slideViewPr>
    <p:cSldViewPr>
      <p:cViewPr varScale="1">
        <p:scale>
          <a:sx n="87" d="100"/>
          <a:sy n="87" d="100"/>
        </p:scale>
        <p:origin x="17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C93708-A388-45F5-92F6-2F8BDFB648E5}"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93708-A388-45F5-92F6-2F8BDFB648E5}"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93708-A388-45F5-92F6-2F8BDFB648E5}"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93708-A388-45F5-92F6-2F8BDFB648E5}"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93708-A388-45F5-92F6-2F8BDFB648E5}" type="datetimeFigureOut">
              <a:rPr lang="en-US" smtClean="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C93708-A388-45F5-92F6-2F8BDFB648E5}"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93708-A388-45F5-92F6-2F8BDFB648E5}" type="datetimeFigureOut">
              <a:rPr lang="en-US" smtClean="0"/>
              <a:pPr/>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93708-A388-45F5-92F6-2F8BDFB648E5}" type="datetimeFigureOut">
              <a:rPr lang="en-US" smtClean="0"/>
              <a:pPr/>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93708-A388-45F5-92F6-2F8BDFB648E5}" type="datetimeFigureOut">
              <a:rPr lang="en-US" smtClean="0"/>
              <a:pPr/>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93708-A388-45F5-92F6-2F8BDFB648E5}"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93708-A388-45F5-92F6-2F8BDFB648E5}" type="datetimeFigureOut">
              <a:rPr lang="en-US" smtClean="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751E-6CE6-409C-A7A8-81AC2C7534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93708-A388-45F5-92F6-2F8BDFB648E5}" type="datetimeFigureOut">
              <a:rPr lang="en-US" smtClean="0"/>
              <a:pPr/>
              <a:t>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B751E-6CE6-409C-A7A8-81AC2C753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xml"/><Relationship Id="rId4" Type="http://schemas.openxmlformats.org/officeDocument/2006/relationships/image" Target="../media/image107.png"/></Relationships>
</file>

<file path=ppt/slides/_rels/slide10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 Id="rId5" Type="http://schemas.openxmlformats.org/officeDocument/2006/relationships/image" Target="../media/image157.png"/><Relationship Id="rId4" Type="http://schemas.openxmlformats.org/officeDocument/2006/relationships/image" Target="../media/image156.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163.png"/><Relationship Id="rId4" Type="http://schemas.openxmlformats.org/officeDocument/2006/relationships/image" Target="../media/image162.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 Id="rId5" Type="http://schemas.openxmlformats.org/officeDocument/2006/relationships/image" Target="../media/image174.png"/><Relationship Id="rId4" Type="http://schemas.openxmlformats.org/officeDocument/2006/relationships/image" Target="../media/image173.png"/></Relationships>
</file>

<file path=ppt/slides/_rels/slide177.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2.xml"/><Relationship Id="rId4" Type="http://schemas.openxmlformats.org/officeDocument/2006/relationships/image" Target="../media/image184.png"/></Relationships>
</file>

<file path=ppt/slides/_rels/slide184.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بسم الله الرحمن الرحي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46" y="1214422"/>
            <a:ext cx="4357718" cy="4251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err="1" smtClean="0"/>
              <a:t>teleconsultation</a:t>
            </a:r>
            <a:r>
              <a:rPr lang="en-US" sz="2800" dirty="0" smtClean="0"/>
              <a:t> was the most effective telemedicine strategy, followed by </a:t>
            </a:r>
            <a:r>
              <a:rPr lang="en-US" sz="2800" dirty="0" err="1" smtClean="0"/>
              <a:t>telecase</a:t>
            </a:r>
            <a:r>
              <a:rPr lang="en-US" sz="2800" dirty="0" smtClean="0"/>
              <a:t>-management plus </a:t>
            </a:r>
            <a:r>
              <a:rPr lang="en-US" sz="2800" dirty="0" err="1" smtClean="0"/>
              <a:t>telemonitoring</a:t>
            </a:r>
            <a:r>
              <a:rPr lang="en-US" sz="2800" dirty="0" smtClean="0"/>
              <a:t>, and finally </a:t>
            </a:r>
            <a:r>
              <a:rPr lang="en-US" sz="2800" dirty="0" err="1" smtClean="0"/>
              <a:t>teleeducation</a:t>
            </a:r>
            <a:r>
              <a:rPr lang="en-US" sz="2800" dirty="0" smtClean="0"/>
              <a:t> plus </a:t>
            </a:r>
            <a:r>
              <a:rPr lang="en-US" sz="2800" dirty="0" err="1" smtClean="0"/>
              <a:t>telecase</a:t>
            </a:r>
            <a:r>
              <a:rPr lang="en-US" sz="2800" dirty="0" smtClean="0"/>
              <a:t>-management</a:t>
            </a:r>
          </a:p>
          <a:p>
            <a:r>
              <a:rPr lang="en-US" sz="2800" dirty="0" smtClean="0"/>
              <a:t> The review indicates that most telemedicine strategies can be useful, either as an adjunct or to replace usual care, leading to clinically meaningful reduction in HbA1c</a:t>
            </a:r>
            <a:endParaRPr lang="en-US" sz="2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dirty="0">
              <a:solidFill>
                <a:schemeClr val="accent6">
                  <a:lumMod val="75000"/>
                </a:schemeClr>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071538" y="1785926"/>
            <a:ext cx="7143800" cy="29599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7364"/>
            <a:ext cx="9144000" cy="5000636"/>
          </a:xfrm>
        </p:spPr>
        <p:txBody>
          <a:bodyPr>
            <a:normAutofit/>
          </a:bodyPr>
          <a:lstStyle/>
          <a:p>
            <a:r>
              <a:rPr lang="en-US" sz="2800" dirty="0" smtClean="0"/>
              <a:t>From January 2000 to December 2002</a:t>
            </a:r>
          </a:p>
          <a:p>
            <a:r>
              <a:rPr lang="en-US" sz="2800" dirty="0" smtClean="0"/>
              <a:t> patients with type 2 diabetes aged 25–75 years without CKD(GFR ≥ 60 </a:t>
            </a:r>
            <a:r>
              <a:rPr lang="en-US" sz="2800" dirty="0" err="1" smtClean="0"/>
              <a:t>mL</a:t>
            </a:r>
            <a:r>
              <a:rPr lang="en-US" sz="2800" dirty="0" smtClean="0"/>
              <a:t>/min/1.73 m2) (n = 1,217)</a:t>
            </a:r>
          </a:p>
          <a:p>
            <a:r>
              <a:rPr lang="en-US" sz="2800" dirty="0" smtClean="0"/>
              <a:t>followed-up in January 2011 and May 2012</a:t>
            </a:r>
          </a:p>
          <a:p>
            <a:r>
              <a:rPr lang="en-US" sz="2800" dirty="0" smtClean="0"/>
              <a:t>The incidence of SH events was higher in older patients (P , 0.001), in those with a longer duration of diabetes (P , 0.001), in those who used insulin (P , 0.001) and sulfonylurea (P = 0.003)</a:t>
            </a:r>
          </a:p>
        </p:txBody>
      </p:sp>
      <p:pic>
        <p:nvPicPr>
          <p:cNvPr id="2050" name="Picture 2"/>
          <p:cNvPicPr>
            <a:picLocks noChangeAspect="1" noChangeArrowheads="1"/>
          </p:cNvPicPr>
          <p:nvPr/>
        </p:nvPicPr>
        <p:blipFill>
          <a:blip r:embed="rId2"/>
          <a:srcRect/>
          <a:stretch>
            <a:fillRect/>
          </a:stretch>
        </p:blipFill>
        <p:spPr bwMode="auto">
          <a:xfrm>
            <a:off x="500034" y="0"/>
            <a:ext cx="8162925" cy="150017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286512" y="1071546"/>
            <a:ext cx="1990725" cy="200025"/>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00042"/>
            <a:ext cx="8229600" cy="1285884"/>
          </a:xfrm>
        </p:spPr>
        <p:txBody>
          <a:bodyPr>
            <a:normAutofit fontScale="90000"/>
          </a:bodyPr>
          <a:lstStyle/>
          <a:p>
            <a:pPr algn="l"/>
            <a:r>
              <a:rPr lang="en-US" sz="3100" dirty="0" smtClean="0"/>
              <a:t>The development of SH was independently associated with duration of diabetes and presence of </a:t>
            </a:r>
            <a:r>
              <a:rPr lang="en-US" sz="3100" dirty="0" err="1" smtClean="0"/>
              <a:t>macroalbuminuria</a:t>
            </a:r>
            <a:r>
              <a:rPr lang="en-US" sz="3100" dirty="0" smtClean="0"/>
              <a:t>, even with normal renal function in patients with type 2 diabetes</a:t>
            </a:r>
            <a:r>
              <a:rPr lang="en-US" dirty="0" smtClean="0"/>
              <a:t/>
            </a:r>
            <a:br>
              <a:rPr lang="en-US" dirty="0" smtClean="0"/>
            </a:br>
            <a:endParaRPr lang="en-US" dirty="0"/>
          </a:p>
        </p:txBody>
      </p:sp>
      <p:pic>
        <p:nvPicPr>
          <p:cNvPr id="3074" name="Picture 2"/>
          <p:cNvPicPr>
            <a:picLocks noGrp="1" noChangeAspect="1" noChangeArrowheads="1"/>
          </p:cNvPicPr>
          <p:nvPr>
            <p:ph idx="1"/>
          </p:nvPr>
        </p:nvPicPr>
        <p:blipFill>
          <a:blip r:embed="rId2"/>
          <a:stretch>
            <a:fillRect/>
          </a:stretch>
        </p:blipFill>
        <p:spPr bwMode="auto">
          <a:xfrm>
            <a:off x="2357422" y="1928802"/>
            <a:ext cx="4510055" cy="4525963"/>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7364"/>
            <a:ext cx="8686800" cy="5000636"/>
          </a:xfrm>
        </p:spPr>
        <p:txBody>
          <a:bodyPr>
            <a:normAutofit/>
          </a:bodyPr>
          <a:lstStyle/>
          <a:p>
            <a:r>
              <a:rPr lang="en-US" sz="2800" dirty="0" smtClean="0"/>
              <a:t>used inpatient National Claims History files from the Centers for Medicare and Medicaid Services (CMS) to identify all fee-for-service (FFS) Medicare beneficiaries 65 years or older from 1999 to 2011</a:t>
            </a:r>
          </a:p>
          <a:p>
            <a:endParaRPr lang="en-US" sz="2800" dirty="0" smtClean="0"/>
          </a:p>
          <a:p>
            <a:r>
              <a:rPr lang="en-US" sz="2800" dirty="0" smtClean="0"/>
              <a:t>older patients may be more susceptible to hypoglycemia and its adverse consequences owing to aging-related changes in renal function, drug clearance, counter-regulatory responses, as well as cognitive dysfunction and highly prevalent </a:t>
            </a:r>
            <a:r>
              <a:rPr lang="en-US" sz="2800" dirty="0" err="1" smtClean="0"/>
              <a:t>polypharmacy</a:t>
            </a:r>
            <a:endParaRPr lang="en-US" sz="2800" dirty="0"/>
          </a:p>
        </p:txBody>
      </p:sp>
      <p:pic>
        <p:nvPicPr>
          <p:cNvPr id="4098" name="Picture 2"/>
          <p:cNvPicPr>
            <a:picLocks noChangeAspect="1" noChangeArrowheads="1"/>
          </p:cNvPicPr>
          <p:nvPr/>
        </p:nvPicPr>
        <p:blipFill>
          <a:blip r:embed="rId2"/>
          <a:srcRect/>
          <a:stretch>
            <a:fillRect/>
          </a:stretch>
        </p:blipFill>
        <p:spPr bwMode="auto">
          <a:xfrm>
            <a:off x="0" y="0"/>
            <a:ext cx="6215074" cy="1428736"/>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57256"/>
          </a:xfrm>
        </p:spPr>
        <p:txBody>
          <a:bodyPr>
            <a:normAutofit fontScale="90000"/>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4" name="Text Placeholder 3"/>
          <p:cNvSpPr>
            <a:spLocks noGrp="1"/>
          </p:cNvSpPr>
          <p:nvPr>
            <p:ph type="body" idx="1"/>
          </p:nvPr>
        </p:nvSpPr>
        <p:spPr>
          <a:xfrm>
            <a:off x="5118424" y="1097791"/>
            <a:ext cx="3168352" cy="500065"/>
          </a:xfrm>
          <a:solidFill>
            <a:schemeClr val="accent3">
              <a:lumMod val="60000"/>
              <a:lumOff val="40000"/>
            </a:schemeClr>
          </a:solidFill>
        </p:spPr>
        <p:txBody>
          <a:bodyPr>
            <a:normAutofit fontScale="92500" lnSpcReduction="20000"/>
          </a:bodyPr>
          <a:lstStyle/>
          <a:p>
            <a:pPr algn="ctr"/>
            <a:r>
              <a:rPr lang="en-US" sz="3200" dirty="0" smtClean="0"/>
              <a:t>ADA 2019</a:t>
            </a:r>
            <a:endParaRPr lang="en-US" sz="3200" dirty="0"/>
          </a:p>
        </p:txBody>
      </p:sp>
      <p:sp>
        <p:nvSpPr>
          <p:cNvPr id="5" name="Text Placeholder 4"/>
          <p:cNvSpPr>
            <a:spLocks noGrp="1"/>
          </p:cNvSpPr>
          <p:nvPr>
            <p:ph type="body" sz="quarter" idx="3"/>
          </p:nvPr>
        </p:nvSpPr>
        <p:spPr>
          <a:xfrm>
            <a:off x="634195" y="1080120"/>
            <a:ext cx="3549836" cy="486385"/>
          </a:xfrm>
          <a:solidFill>
            <a:schemeClr val="accent6">
              <a:lumMod val="60000"/>
              <a:lumOff val="40000"/>
            </a:schemeClr>
          </a:solidFill>
        </p:spPr>
        <p:txBody>
          <a:bodyPr>
            <a:normAutofit fontScale="92500" lnSpcReduction="20000"/>
          </a:bodyPr>
          <a:lstStyle/>
          <a:p>
            <a:pPr algn="ctr"/>
            <a:r>
              <a:rPr lang="en-US" sz="3200" dirty="0" smtClean="0"/>
              <a:t>ADA 2018</a:t>
            </a:r>
            <a:endParaRPr lang="en-US" sz="3200" dirty="0"/>
          </a:p>
        </p:txBody>
      </p:sp>
      <p:pic>
        <p:nvPicPr>
          <p:cNvPr id="5122" name="Picture 2"/>
          <p:cNvPicPr>
            <a:picLocks noGrp="1" noChangeAspect="1" noChangeArrowheads="1"/>
          </p:cNvPicPr>
          <p:nvPr>
            <p:ph sz="half" idx="2"/>
          </p:nvPr>
        </p:nvPicPr>
        <p:blipFill>
          <a:blip r:embed="rId2"/>
          <a:srcRect/>
          <a:stretch>
            <a:fillRect/>
          </a:stretch>
        </p:blipFill>
        <p:spPr bwMode="auto">
          <a:xfrm>
            <a:off x="5076056" y="1669294"/>
            <a:ext cx="3214709" cy="507207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83568" y="1669294"/>
            <a:ext cx="3500462" cy="5072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285860"/>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3" name="Content Placeholder 2"/>
          <p:cNvSpPr>
            <a:spLocks noGrp="1"/>
          </p:cNvSpPr>
          <p:nvPr>
            <p:ph idx="1"/>
          </p:nvPr>
        </p:nvSpPr>
        <p:spPr>
          <a:xfrm>
            <a:off x="0" y="1357298"/>
            <a:ext cx="9144000" cy="5500702"/>
          </a:xfrm>
        </p:spPr>
        <p:txBody>
          <a:bodyPr>
            <a:normAutofit/>
          </a:bodyPr>
          <a:lstStyle/>
          <a:p>
            <a:r>
              <a:rPr lang="en-US" sz="2800" b="1" dirty="0" smtClean="0"/>
              <a:t>Cancer</a:t>
            </a:r>
          </a:p>
          <a:p>
            <a:pPr>
              <a:buFont typeface="Wingdings" pitchFamily="2" charset="2"/>
              <a:buChar char="ü"/>
            </a:pPr>
            <a:r>
              <a:rPr lang="en-US" sz="2800" dirty="0" smtClean="0"/>
              <a:t>New onset of atypical diabetes (lean body </a:t>
            </a:r>
            <a:r>
              <a:rPr lang="en-US" sz="2800" dirty="0" err="1" smtClean="0"/>
              <a:t>habitus</a:t>
            </a:r>
            <a:r>
              <a:rPr lang="en-US" sz="2800" dirty="0" smtClean="0"/>
              <a:t>, negative family history) in a middle-aged or older patient may precede the diagnosis of pancreatic </a:t>
            </a:r>
            <a:r>
              <a:rPr lang="en-US" sz="2800" dirty="0" err="1" smtClean="0"/>
              <a:t>adenocarcinoma</a:t>
            </a:r>
            <a:r>
              <a:rPr lang="en-US" sz="2800" dirty="0" smtClean="0"/>
              <a:t> </a:t>
            </a:r>
          </a:p>
          <a:p>
            <a:pPr>
              <a:buFont typeface="Wingdings" pitchFamily="2" charset="2"/>
              <a:buChar char="ü"/>
            </a:pPr>
            <a:endParaRPr lang="en-US" sz="2800" dirty="0" smtClean="0"/>
          </a:p>
          <a:p>
            <a:pPr>
              <a:buFont typeface="Wingdings" pitchFamily="2" charset="2"/>
              <a:buChar char="ü"/>
            </a:pPr>
            <a:r>
              <a:rPr lang="en-US" sz="2800" dirty="0" smtClean="0"/>
              <a:t>However, in the absence of other symptoms (e.g., weight loss, abdominal pain), routine screening of all such patients is not currently recommended</a:t>
            </a:r>
            <a:endParaRPr lang="en-US" sz="2800" b="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571472" y="1357298"/>
            <a:ext cx="8143932" cy="854076"/>
          </a:xfrm>
        </p:spPr>
        <p:txBody>
          <a:bodyPr>
            <a:normAutofit fontScale="85000" lnSpcReduction="20000"/>
          </a:bodyPr>
          <a:lstStyle/>
          <a:p>
            <a:r>
              <a:rPr lang="en-US" b="0" dirty="0" smtClean="0"/>
              <a:t>retrospectively reviewed medical records of 500 consecutive cancer patients (100 each with lung, breast, prostate, colorectal and </a:t>
            </a:r>
            <a:r>
              <a:rPr lang="en-US" b="0" dirty="0" err="1" smtClean="0"/>
              <a:t>PaC</a:t>
            </a:r>
            <a:r>
              <a:rPr lang="en-US" b="0" dirty="0" smtClean="0"/>
              <a:t>) and 100 non-cancer controls</a:t>
            </a:r>
            <a:endParaRPr lang="en-US" b="0" dirty="0"/>
          </a:p>
        </p:txBody>
      </p:sp>
      <p:pic>
        <p:nvPicPr>
          <p:cNvPr id="2051" name="Picture 3"/>
          <p:cNvPicPr>
            <a:picLocks noChangeAspect="1" noChangeArrowheads="1"/>
          </p:cNvPicPr>
          <p:nvPr/>
        </p:nvPicPr>
        <p:blipFill>
          <a:blip r:embed="rId2"/>
          <a:srcRect/>
          <a:stretch>
            <a:fillRect/>
          </a:stretch>
        </p:blipFill>
        <p:spPr bwMode="auto">
          <a:xfrm>
            <a:off x="1785918" y="116632"/>
            <a:ext cx="5715040" cy="1169227"/>
          </a:xfrm>
          <a:prstGeom prst="rect">
            <a:avLst/>
          </a:prstGeom>
          <a:noFill/>
          <a:ln w="9525">
            <a:noFill/>
            <a:miter lim="800000"/>
            <a:headEnd/>
            <a:tailEnd/>
          </a:ln>
          <a:effectLst/>
        </p:spPr>
      </p:pic>
      <p:pic>
        <p:nvPicPr>
          <p:cNvPr id="2052" name="Picture 4"/>
          <p:cNvPicPr>
            <a:picLocks noGrp="1" noChangeAspect="1" noChangeArrowheads="1"/>
          </p:cNvPicPr>
          <p:nvPr>
            <p:ph sz="half" idx="2"/>
          </p:nvPr>
        </p:nvPicPr>
        <p:blipFill>
          <a:blip r:embed="rId3"/>
          <a:srcRect/>
          <a:stretch>
            <a:fillRect/>
          </a:stretch>
        </p:blipFill>
        <p:spPr bwMode="auto">
          <a:xfrm>
            <a:off x="395536" y="2285992"/>
            <a:ext cx="4040188" cy="3929089"/>
          </a:xfrm>
          <a:prstGeom prst="rect">
            <a:avLst/>
          </a:prstGeom>
          <a:noFill/>
          <a:ln w="9525">
            <a:noFill/>
            <a:miter lim="800000"/>
            <a:headEnd/>
            <a:tailEnd/>
          </a:ln>
          <a:effectLst/>
        </p:spPr>
      </p:pic>
      <p:pic>
        <p:nvPicPr>
          <p:cNvPr id="2053" name="Picture 5"/>
          <p:cNvPicPr>
            <a:picLocks noGrp="1" noChangeAspect="1" noChangeArrowheads="1"/>
          </p:cNvPicPr>
          <p:nvPr>
            <p:ph sz="quarter" idx="4"/>
          </p:nvPr>
        </p:nvPicPr>
        <p:blipFill>
          <a:blip r:embed="rId4"/>
          <a:srcRect/>
          <a:stretch>
            <a:fillRect/>
          </a:stretch>
        </p:blipFill>
        <p:spPr bwMode="auto">
          <a:xfrm>
            <a:off x="4625853" y="2276872"/>
            <a:ext cx="4122611" cy="3960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28694"/>
          </a:xfrm>
        </p:spPr>
        <p:txBody>
          <a:bodyPr>
            <a:no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3" name="Content Placeholder 2"/>
          <p:cNvSpPr>
            <a:spLocks noGrp="1"/>
          </p:cNvSpPr>
          <p:nvPr>
            <p:ph idx="1"/>
          </p:nvPr>
        </p:nvSpPr>
        <p:spPr>
          <a:xfrm>
            <a:off x="0" y="1428736"/>
            <a:ext cx="9144000" cy="5429264"/>
          </a:xfrm>
        </p:spPr>
        <p:txBody>
          <a:bodyPr>
            <a:normAutofit/>
          </a:bodyPr>
          <a:lstStyle/>
          <a:p>
            <a:r>
              <a:rPr lang="en-US" sz="2800" b="1" dirty="0" smtClean="0"/>
              <a:t>Nonalcoholic Fatty Liver Disease</a:t>
            </a:r>
          </a:p>
          <a:p>
            <a:pPr>
              <a:buFont typeface="Wingdings" pitchFamily="2" charset="2"/>
              <a:buChar char="ü"/>
            </a:pPr>
            <a:r>
              <a:rPr lang="en-US" sz="2400" dirty="0" smtClean="0"/>
              <a:t>Diabetes is associated with the development of nonalcoholic fatty liver disease, including its more severe manifestations of nonalcoholic</a:t>
            </a:r>
            <a:r>
              <a:rPr lang="en-US" sz="2400" dirty="0" smtClean="0">
                <a:solidFill>
                  <a:schemeClr val="tx2">
                    <a:lumMod val="60000"/>
                    <a:lumOff val="40000"/>
                  </a:schemeClr>
                </a:solidFill>
              </a:rPr>
              <a:t> </a:t>
            </a:r>
            <a:r>
              <a:rPr lang="en-US" sz="2400" dirty="0" err="1" smtClean="0">
                <a:solidFill>
                  <a:schemeClr val="tx2">
                    <a:lumMod val="60000"/>
                    <a:lumOff val="40000"/>
                  </a:schemeClr>
                </a:solidFill>
              </a:rPr>
              <a:t>steatohepatitis</a:t>
            </a:r>
            <a:r>
              <a:rPr lang="en-US" sz="2400" dirty="0" smtClean="0">
                <a:solidFill>
                  <a:schemeClr val="tx2">
                    <a:lumMod val="60000"/>
                    <a:lumOff val="40000"/>
                  </a:schemeClr>
                </a:solidFill>
              </a:rPr>
              <a:t> </a:t>
            </a:r>
            <a:r>
              <a:rPr lang="en-US" sz="2400" dirty="0" smtClean="0"/>
              <a:t>, </a:t>
            </a:r>
            <a:r>
              <a:rPr lang="en-US" sz="2400" dirty="0" smtClean="0">
                <a:solidFill>
                  <a:schemeClr val="tx2">
                    <a:lumMod val="60000"/>
                    <a:lumOff val="40000"/>
                  </a:schemeClr>
                </a:solidFill>
              </a:rPr>
              <a:t>liver fibrosis</a:t>
            </a:r>
            <a:r>
              <a:rPr lang="en-US" sz="2400" dirty="0" smtClean="0"/>
              <a:t>, </a:t>
            </a:r>
            <a:r>
              <a:rPr lang="en-US" sz="2400" dirty="0" smtClean="0">
                <a:solidFill>
                  <a:schemeClr val="tx2">
                    <a:lumMod val="60000"/>
                    <a:lumOff val="40000"/>
                  </a:schemeClr>
                </a:solidFill>
              </a:rPr>
              <a:t>cirrhosis</a:t>
            </a:r>
            <a:r>
              <a:rPr lang="en-US" sz="2400" dirty="0" smtClean="0"/>
              <a:t>, and </a:t>
            </a:r>
            <a:r>
              <a:rPr lang="en-US" sz="2400" dirty="0" err="1" smtClean="0"/>
              <a:t>hepatocellular</a:t>
            </a:r>
            <a:r>
              <a:rPr lang="en-US" sz="2400" dirty="0" smtClean="0"/>
              <a:t> carcinoma </a:t>
            </a:r>
          </a:p>
          <a:p>
            <a:pPr>
              <a:buFont typeface="Wingdings" pitchFamily="2" charset="2"/>
              <a:buChar char="ü"/>
            </a:pPr>
            <a:endParaRPr lang="en-US" sz="2400" dirty="0" smtClean="0"/>
          </a:p>
          <a:p>
            <a:pPr>
              <a:buFont typeface="Wingdings" pitchFamily="2" charset="2"/>
              <a:buChar char="ü"/>
            </a:pPr>
            <a:r>
              <a:rPr lang="en-US" sz="2400" dirty="0" smtClean="0"/>
              <a:t>Noninvasive tests, such as </a:t>
            </a:r>
            <a:r>
              <a:rPr lang="en-US" sz="2400" dirty="0" err="1" smtClean="0"/>
              <a:t>elastography</a:t>
            </a:r>
            <a:r>
              <a:rPr lang="en-US" sz="2400" dirty="0" smtClean="0"/>
              <a:t> or fibrosis biomarkers, may be used to assess risk of fibrosis, but referral to a liver specialist and liver biopsy may be required for definitive diagnosis </a:t>
            </a:r>
            <a:endParaRPr lang="en-US" sz="2400" b="1" dirty="0"/>
          </a:p>
        </p:txBody>
      </p:sp>
      <p:pic>
        <p:nvPicPr>
          <p:cNvPr id="9218" name="Picture 2"/>
          <p:cNvPicPr>
            <a:picLocks noChangeAspect="1" noChangeArrowheads="1"/>
          </p:cNvPicPr>
          <p:nvPr/>
        </p:nvPicPr>
        <p:blipFill>
          <a:blip r:embed="rId2"/>
          <a:srcRect/>
          <a:stretch>
            <a:fillRect/>
          </a:stretch>
        </p:blipFill>
        <p:spPr bwMode="auto">
          <a:xfrm>
            <a:off x="2928926" y="5229200"/>
            <a:ext cx="3357586" cy="1571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600200"/>
            <a:ext cx="8715436" cy="5257800"/>
          </a:xfrm>
        </p:spPr>
        <p:txBody>
          <a:bodyPr>
            <a:normAutofit fontScale="85000" lnSpcReduction="20000"/>
          </a:bodyPr>
          <a:lstStyle/>
          <a:p>
            <a:r>
              <a:rPr lang="en-US" b="1" dirty="0" smtClean="0"/>
              <a:t>Guidance Statements</a:t>
            </a:r>
          </a:p>
          <a:p>
            <a:r>
              <a:rPr lang="en-US" sz="3300" dirty="0" smtClean="0"/>
              <a:t>11. In patients with NAFLD, the metabolic syndrome predicts the presence of </a:t>
            </a:r>
            <a:r>
              <a:rPr lang="en-US" sz="3300" dirty="0" err="1" smtClean="0"/>
              <a:t>steatohepatitis</a:t>
            </a:r>
            <a:r>
              <a:rPr lang="en-US" sz="3300" dirty="0" smtClean="0"/>
              <a:t>, and its presence can be used to target patients for a liver biopsy</a:t>
            </a:r>
          </a:p>
          <a:p>
            <a:endParaRPr lang="en-US" sz="3300" dirty="0" smtClean="0"/>
          </a:p>
          <a:p>
            <a:r>
              <a:rPr lang="en-US" sz="3300" dirty="0" smtClean="0"/>
              <a:t>12. NAFLD Fibrosis Score or FIB-4 index are clinically useful tools for identifying NAFLD patients with higher likelihood of having bridging fibrosis (stage 3) or cirrhosis (stage 4)</a:t>
            </a:r>
          </a:p>
          <a:p>
            <a:endParaRPr lang="en-US" sz="3300" dirty="0" smtClean="0"/>
          </a:p>
          <a:p>
            <a:r>
              <a:rPr lang="en-US" sz="3300" dirty="0" smtClean="0"/>
              <a:t>13. VCTE</a:t>
            </a:r>
            <a:r>
              <a:rPr lang="en-US" dirty="0" smtClean="0"/>
              <a:t> (vibration-controlled transient </a:t>
            </a:r>
            <a:r>
              <a:rPr lang="en-US" dirty="0" err="1" smtClean="0"/>
              <a:t>elastography</a:t>
            </a:r>
            <a:r>
              <a:rPr lang="en-US" dirty="0" smtClean="0"/>
              <a:t>)</a:t>
            </a:r>
            <a:r>
              <a:rPr lang="en-US" sz="3300" dirty="0" smtClean="0"/>
              <a:t> or MRE are clinically useful tools for identifying advanced fibrosis in patients with NAFLD</a:t>
            </a:r>
            <a:endParaRPr lang="en-US" sz="3300" dirty="0"/>
          </a:p>
        </p:txBody>
      </p:sp>
      <p:pic>
        <p:nvPicPr>
          <p:cNvPr id="3074" name="Picture 2"/>
          <p:cNvPicPr>
            <a:picLocks noChangeAspect="1" noChangeArrowheads="1"/>
          </p:cNvPicPr>
          <p:nvPr/>
        </p:nvPicPr>
        <p:blipFill>
          <a:blip r:embed="rId2"/>
          <a:srcRect/>
          <a:stretch>
            <a:fillRect/>
          </a:stretch>
        </p:blipFill>
        <p:spPr bwMode="auto">
          <a:xfrm>
            <a:off x="139402" y="104800"/>
            <a:ext cx="7600950" cy="1524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7215206" y="1428736"/>
            <a:ext cx="352425" cy="18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8"/>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3" name="Content Placeholder 2"/>
          <p:cNvSpPr>
            <a:spLocks noGrp="1"/>
          </p:cNvSpPr>
          <p:nvPr>
            <p:ph idx="1"/>
          </p:nvPr>
        </p:nvSpPr>
        <p:spPr>
          <a:xfrm>
            <a:off x="0" y="1285860"/>
            <a:ext cx="9144000" cy="5572140"/>
          </a:xfrm>
        </p:spPr>
        <p:txBody>
          <a:bodyPr>
            <a:normAutofit/>
          </a:bodyPr>
          <a:lstStyle/>
          <a:p>
            <a:pPr>
              <a:buFont typeface="Wingdings" pitchFamily="2" charset="2"/>
              <a:buChar char="ü"/>
            </a:pPr>
            <a:r>
              <a:rPr lang="en-US" dirty="0" err="1" smtClean="0"/>
              <a:t>Pioglitazone</a:t>
            </a:r>
            <a:r>
              <a:rPr lang="en-US" dirty="0" smtClean="0"/>
              <a:t> and vitamin E treatment of biopsy-proven nonalcoholic </a:t>
            </a:r>
            <a:r>
              <a:rPr lang="en-US" dirty="0" err="1" smtClean="0"/>
              <a:t>steatohepatitis</a:t>
            </a:r>
            <a:r>
              <a:rPr lang="en-US" dirty="0" smtClean="0"/>
              <a:t> have been shown to improve liver histology, but effects on longer term clinical outcomes are not known</a:t>
            </a:r>
          </a:p>
          <a:p>
            <a:pPr>
              <a:buFont typeface="Wingdings" pitchFamily="2" charset="2"/>
              <a:buChar char="ü"/>
            </a:pPr>
            <a:endParaRPr lang="en-US" dirty="0" smtClean="0"/>
          </a:p>
          <a:p>
            <a:pPr>
              <a:buFont typeface="Wingdings" pitchFamily="2" charset="2"/>
              <a:buChar char="ü"/>
            </a:pPr>
            <a:r>
              <a:rPr lang="en-US" dirty="0" smtClean="0"/>
              <a:t>Treatment with </a:t>
            </a:r>
            <a:r>
              <a:rPr lang="en-US" dirty="0" err="1" smtClean="0"/>
              <a:t>liraglutide</a:t>
            </a:r>
            <a:r>
              <a:rPr lang="en-US" dirty="0" smtClean="0"/>
              <a:t> and with sodium–glucose </a:t>
            </a:r>
            <a:r>
              <a:rPr lang="en-US" dirty="0" err="1" smtClean="0"/>
              <a:t>cotransporter</a:t>
            </a:r>
            <a:r>
              <a:rPr lang="en-US" dirty="0" smtClean="0"/>
              <a:t> 2 inhibitors (</a:t>
            </a:r>
            <a:r>
              <a:rPr lang="en-US" dirty="0" err="1" smtClean="0"/>
              <a:t>dapagliflozin</a:t>
            </a:r>
            <a:r>
              <a:rPr lang="en-US" dirty="0" smtClean="0"/>
              <a:t> and </a:t>
            </a:r>
            <a:r>
              <a:rPr lang="en-US" dirty="0" err="1" smtClean="0"/>
              <a:t>empagliflozin</a:t>
            </a:r>
            <a:r>
              <a:rPr lang="en-US" dirty="0" smtClean="0"/>
              <a:t>) has also shown some promise in preliminary studies, although benefits may be mediated, at least in part, by weight loss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323528" y="213150"/>
            <a:ext cx="5248034" cy="307183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652120" y="1004888"/>
            <a:ext cx="3428991" cy="57102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000108"/>
            <a:ext cx="1643074" cy="417530"/>
          </a:xfrm>
        </p:spPr>
        <p:txBody>
          <a:bodyPr>
            <a:noAutofit/>
          </a:bodyPr>
          <a:lstStyle/>
          <a:p>
            <a:pPr algn="l"/>
            <a:r>
              <a:rPr lang="en-US" sz="2400" dirty="0" err="1" smtClean="0"/>
              <a:t>Nejm</a:t>
            </a:r>
            <a:r>
              <a:rPr lang="en-US" sz="2400" dirty="0" smtClean="0"/>
              <a:t> 2010</a:t>
            </a:r>
            <a:endParaRPr lang="en-US" sz="2400"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3000" dirty="0" smtClean="0"/>
              <a:t>randomly assigned 247 adults with nonalcoholic </a:t>
            </a:r>
            <a:r>
              <a:rPr lang="en-US" sz="3000" dirty="0" err="1" smtClean="0"/>
              <a:t>steatohepatitis</a:t>
            </a:r>
            <a:r>
              <a:rPr lang="en-US" sz="3000" dirty="0" smtClean="0"/>
              <a:t> and without diabetes to receive </a:t>
            </a:r>
            <a:r>
              <a:rPr lang="en-US" sz="3000" dirty="0" err="1" smtClean="0"/>
              <a:t>pioglitazone</a:t>
            </a:r>
            <a:r>
              <a:rPr lang="en-US" sz="3000" dirty="0" smtClean="0"/>
              <a:t> at a dose of 30 mg daily (80 subjects), vitamin E at a dose of 800 IU daily (84 subjects), or placebo (83 subjects), for 96 weeks</a:t>
            </a:r>
          </a:p>
          <a:p>
            <a:r>
              <a:rPr lang="en-US" sz="3000" dirty="0" smtClean="0"/>
              <a:t>Vitamin E was superior to placebo for the treatment of nonalcoholic </a:t>
            </a:r>
            <a:r>
              <a:rPr lang="en-US" sz="3000" dirty="0" err="1" smtClean="0"/>
              <a:t>steatohepatitis</a:t>
            </a:r>
            <a:r>
              <a:rPr lang="en-US" sz="3000" dirty="0" smtClean="0"/>
              <a:t> in adults without diabetes</a:t>
            </a:r>
          </a:p>
          <a:p>
            <a:r>
              <a:rPr lang="en-US" sz="3000" dirty="0" smtClean="0"/>
              <a:t>There was no benefit of </a:t>
            </a:r>
            <a:r>
              <a:rPr lang="en-US" sz="3000" dirty="0" err="1" smtClean="0"/>
              <a:t>pioglitazone</a:t>
            </a:r>
            <a:r>
              <a:rPr lang="en-US" sz="3000" dirty="0" smtClean="0"/>
              <a:t> over placebo for the primary outcome; however, significant benefits of </a:t>
            </a:r>
            <a:r>
              <a:rPr lang="en-US" sz="3000" dirty="0" err="1" smtClean="0"/>
              <a:t>pioglitazone</a:t>
            </a:r>
            <a:r>
              <a:rPr lang="en-US" sz="3000" dirty="0" smtClean="0"/>
              <a:t> were observed for some of the secondary outcomes</a:t>
            </a:r>
          </a:p>
          <a:p>
            <a:endParaRPr lang="en-US" dirty="0"/>
          </a:p>
        </p:txBody>
      </p:sp>
      <p:pic>
        <p:nvPicPr>
          <p:cNvPr id="4101" name="Picture 5"/>
          <p:cNvPicPr>
            <a:picLocks noChangeAspect="1" noChangeArrowheads="1"/>
          </p:cNvPicPr>
          <p:nvPr/>
        </p:nvPicPr>
        <p:blipFill>
          <a:blip r:embed="rId2"/>
          <a:srcRect/>
          <a:stretch>
            <a:fillRect/>
          </a:stretch>
        </p:blipFill>
        <p:spPr bwMode="auto">
          <a:xfrm>
            <a:off x="2071670" y="188640"/>
            <a:ext cx="5000660" cy="1335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500034" y="357166"/>
            <a:ext cx="7929617"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22" y="1000108"/>
            <a:ext cx="2757478" cy="417530"/>
          </a:xfrm>
        </p:spPr>
        <p:txBody>
          <a:bodyPr>
            <a:noAutofit/>
          </a:bodyPr>
          <a:lstStyle/>
          <a:p>
            <a:r>
              <a:rPr lang="en-US" sz="2400" b="1" dirty="0" smtClean="0"/>
              <a:t>Lancet 2016</a:t>
            </a:r>
            <a:endParaRPr lang="en-US" sz="2400" b="1" dirty="0"/>
          </a:p>
        </p:txBody>
      </p:sp>
      <p:sp>
        <p:nvSpPr>
          <p:cNvPr id="3" name="Content Placeholder 2"/>
          <p:cNvSpPr>
            <a:spLocks noGrp="1"/>
          </p:cNvSpPr>
          <p:nvPr>
            <p:ph idx="1"/>
          </p:nvPr>
        </p:nvSpPr>
        <p:spPr>
          <a:xfrm>
            <a:off x="0" y="1600200"/>
            <a:ext cx="9144000" cy="5257800"/>
          </a:xfrm>
        </p:spPr>
        <p:txBody>
          <a:bodyPr>
            <a:normAutofit/>
          </a:bodyPr>
          <a:lstStyle/>
          <a:p>
            <a:r>
              <a:rPr lang="en-US" sz="2800" dirty="0" smtClean="0"/>
              <a:t>multicentre, double-blinded, </a:t>
            </a:r>
            <a:r>
              <a:rPr lang="en-US" sz="2800" dirty="0" err="1" smtClean="0"/>
              <a:t>randomised</a:t>
            </a:r>
            <a:r>
              <a:rPr lang="en-US" sz="2800" dirty="0" smtClean="0"/>
              <a:t>, placebo-controlled phase 2 trial</a:t>
            </a:r>
          </a:p>
          <a:p>
            <a:r>
              <a:rPr lang="en-US" sz="2800" dirty="0" smtClean="0"/>
              <a:t>assess subcutaneous injections of </a:t>
            </a:r>
            <a:r>
              <a:rPr lang="en-US" sz="2800" dirty="0" err="1" smtClean="0"/>
              <a:t>liraglutide</a:t>
            </a:r>
            <a:r>
              <a:rPr lang="en-US" sz="2800" dirty="0" smtClean="0"/>
              <a:t> (1∙8 mg daily) compared with placebo for patients who are overweight and show clinical evidence of non-alcoholic </a:t>
            </a:r>
            <a:r>
              <a:rPr lang="en-US" sz="2800" dirty="0" err="1" smtClean="0"/>
              <a:t>steatohepatitis</a:t>
            </a:r>
            <a:endParaRPr lang="en-US" sz="2800" dirty="0" smtClean="0"/>
          </a:p>
          <a:p>
            <a:r>
              <a:rPr lang="en-US" sz="2800" dirty="0" smtClean="0"/>
              <a:t>Between Aug 1, 2010, and May 31, 2013, 26 patients were randomly assigned to receive </a:t>
            </a:r>
            <a:r>
              <a:rPr lang="en-US" sz="2800" dirty="0" err="1" smtClean="0"/>
              <a:t>liraglutide</a:t>
            </a:r>
            <a:r>
              <a:rPr lang="en-US" sz="2800" dirty="0" smtClean="0"/>
              <a:t> and 26 to placebo </a:t>
            </a:r>
          </a:p>
          <a:p>
            <a:r>
              <a:rPr lang="en-US" sz="2800" dirty="0" err="1" smtClean="0"/>
              <a:t>Liraglutide</a:t>
            </a:r>
            <a:r>
              <a:rPr lang="en-US" sz="2800" dirty="0" smtClean="0"/>
              <a:t> was safe, well tolerated, and led to histological resolution of non-alcoholic </a:t>
            </a:r>
            <a:r>
              <a:rPr lang="en-US" sz="2800" dirty="0" err="1" smtClean="0"/>
              <a:t>steatohepatitis</a:t>
            </a:r>
            <a:r>
              <a:rPr lang="en-US" sz="2800" dirty="0" smtClean="0"/>
              <a:t>, warranting extensive, longer-term studies</a:t>
            </a:r>
          </a:p>
          <a:p>
            <a:endParaRPr lang="en-US" sz="2800" dirty="0"/>
          </a:p>
        </p:txBody>
      </p:sp>
      <p:pic>
        <p:nvPicPr>
          <p:cNvPr id="6146" name="Picture 2"/>
          <p:cNvPicPr>
            <a:picLocks noChangeAspect="1" noChangeArrowheads="1"/>
          </p:cNvPicPr>
          <p:nvPr/>
        </p:nvPicPr>
        <p:blipFill>
          <a:blip r:embed="rId2"/>
          <a:srcRect/>
          <a:stretch>
            <a:fillRect/>
          </a:stretch>
        </p:blipFill>
        <p:spPr bwMode="auto">
          <a:xfrm>
            <a:off x="285720" y="142852"/>
            <a:ext cx="5619750" cy="96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357290" y="116632"/>
            <a:ext cx="6072230" cy="6624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39552" y="1052736"/>
            <a:ext cx="7848600"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643578"/>
          </a:xfrm>
        </p:spPr>
        <p:txBody>
          <a:bodyPr>
            <a:normAutofit fontScale="92500" lnSpcReduction="20000"/>
          </a:bodyPr>
          <a:lstStyle/>
          <a:p>
            <a:r>
              <a:rPr lang="en-US" sz="2800" dirty="0" smtClean="0"/>
              <a:t>randomized, active-controlled ,open-label trial, 57patients with type 2 diabetes and NAFLD were randomized to a </a:t>
            </a:r>
            <a:r>
              <a:rPr lang="en-US" sz="2800" dirty="0" err="1" smtClean="0"/>
              <a:t>dapagliflozin</a:t>
            </a:r>
            <a:r>
              <a:rPr lang="en-US" sz="2800" dirty="0" smtClean="0"/>
              <a:t> (5 mg/day) group (n=33) or to the control group (n=24) and were treated for 24 weeks</a:t>
            </a:r>
          </a:p>
          <a:p>
            <a:endParaRPr lang="en-US" sz="2800" dirty="0" smtClean="0"/>
          </a:p>
          <a:p>
            <a:r>
              <a:rPr lang="en-US" sz="2800" dirty="0" smtClean="0"/>
              <a:t>Hepatic </a:t>
            </a:r>
            <a:r>
              <a:rPr lang="en-US" sz="2800" dirty="0" err="1" smtClean="0"/>
              <a:t>steatosis</a:t>
            </a:r>
            <a:r>
              <a:rPr lang="en-US" sz="2800" dirty="0" smtClean="0"/>
              <a:t> and fibrosis were assessed by using a transient </a:t>
            </a:r>
            <a:r>
              <a:rPr lang="en-US" sz="2800" dirty="0" err="1" smtClean="0"/>
              <a:t>elastography</a:t>
            </a:r>
            <a:r>
              <a:rPr lang="en-US" sz="2800" dirty="0" smtClean="0"/>
              <a:t> (</a:t>
            </a:r>
            <a:r>
              <a:rPr lang="en-US" sz="2800" dirty="0" err="1" smtClean="0"/>
              <a:t>FibroScan</a:t>
            </a:r>
            <a:r>
              <a:rPr lang="en-US" sz="2800" dirty="0" smtClean="0"/>
              <a:t>)to measure the controlled attenuation parameter (CAP) and liver stiffness measurement(LSM), respectively</a:t>
            </a:r>
          </a:p>
          <a:p>
            <a:endParaRPr lang="en-US" sz="2800" dirty="0" smtClean="0"/>
          </a:p>
          <a:p>
            <a:r>
              <a:rPr lang="en-US" sz="2800" dirty="0" smtClean="0"/>
              <a:t>Based on these findings, the SGLT2 inhibitor </a:t>
            </a:r>
            <a:r>
              <a:rPr lang="en-US" sz="2800" dirty="0" err="1" smtClean="0"/>
              <a:t>dapagliflozin</a:t>
            </a:r>
            <a:r>
              <a:rPr lang="en-US" sz="2800" dirty="0" smtClean="0"/>
              <a:t> improves liver </a:t>
            </a:r>
            <a:r>
              <a:rPr lang="en-US" sz="2800" dirty="0" err="1" smtClean="0"/>
              <a:t>steatosis</a:t>
            </a:r>
            <a:r>
              <a:rPr lang="en-US" sz="2800" dirty="0" smtClean="0"/>
              <a:t> in patients with type 2 diabetes and NAFLD, and attenuates liver fibrosis in only patients with significant liver </a:t>
            </a:r>
            <a:r>
              <a:rPr lang="en-US" sz="2800" dirty="0" err="1" smtClean="0"/>
              <a:t>fibrosis,</a:t>
            </a:r>
            <a:r>
              <a:rPr lang="en-US" sz="2800" u="sng" dirty="0" err="1" smtClean="0"/>
              <a:t>although</a:t>
            </a:r>
            <a:r>
              <a:rPr lang="en-US" sz="2800" u="sng" dirty="0" smtClean="0"/>
              <a:t> it cannot denied that weight reduction or VAT by </a:t>
            </a:r>
            <a:r>
              <a:rPr lang="en-US" sz="2800" u="sng" dirty="0" err="1" smtClean="0"/>
              <a:t>dapagliflozin</a:t>
            </a:r>
            <a:r>
              <a:rPr lang="en-US" sz="2800" u="sng" dirty="0" smtClean="0"/>
              <a:t> may be associated with a decrease of liver </a:t>
            </a:r>
            <a:r>
              <a:rPr lang="en-US" sz="2800" u="sng" dirty="0" err="1" smtClean="0"/>
              <a:t>steatosis</a:t>
            </a:r>
            <a:r>
              <a:rPr lang="en-US" sz="2800" u="sng" dirty="0" smtClean="0"/>
              <a:t> or fibrosis</a:t>
            </a:r>
            <a:endParaRPr lang="en-US" sz="2800" u="sng" dirty="0"/>
          </a:p>
        </p:txBody>
      </p:sp>
      <p:pic>
        <p:nvPicPr>
          <p:cNvPr id="9218" name="Picture 2"/>
          <p:cNvPicPr>
            <a:picLocks noChangeAspect="1" noChangeArrowheads="1"/>
          </p:cNvPicPr>
          <p:nvPr/>
        </p:nvPicPr>
        <p:blipFill>
          <a:blip r:embed="rId2"/>
          <a:srcRect/>
          <a:stretch>
            <a:fillRect/>
          </a:stretch>
        </p:blipFill>
        <p:spPr bwMode="auto">
          <a:xfrm>
            <a:off x="1428728" y="53768"/>
            <a:ext cx="6286544" cy="11429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642910" y="561974"/>
            <a:ext cx="7705753" cy="59388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50856" y="127487"/>
            <a:ext cx="5429256" cy="1357297"/>
          </a:xfrm>
          <a:prstGeom prst="rect">
            <a:avLst/>
          </a:prstGeom>
          <a:noFill/>
          <a:ln w="9525">
            <a:noFill/>
            <a:miter lim="800000"/>
            <a:headEnd/>
            <a:tailEnd/>
          </a:ln>
          <a:effectLst/>
        </p:spPr>
      </p:pic>
      <p:sp>
        <p:nvSpPr>
          <p:cNvPr id="4" name="Content Placeholder 3"/>
          <p:cNvSpPr>
            <a:spLocks noGrp="1"/>
          </p:cNvSpPr>
          <p:nvPr>
            <p:ph idx="1"/>
          </p:nvPr>
        </p:nvSpPr>
        <p:spPr>
          <a:xfrm>
            <a:off x="0" y="1714488"/>
            <a:ext cx="9144000" cy="5143512"/>
          </a:xfrm>
        </p:spPr>
        <p:txBody>
          <a:bodyPr>
            <a:normAutofit/>
          </a:bodyPr>
          <a:lstStyle/>
          <a:p>
            <a:r>
              <a:rPr lang="en-US" sz="2800" dirty="0" smtClean="0"/>
              <a:t>The effect of </a:t>
            </a:r>
            <a:r>
              <a:rPr lang="en-US" sz="2800" dirty="0" err="1" smtClean="0"/>
              <a:t>empagliflozin</a:t>
            </a:r>
            <a:r>
              <a:rPr lang="en-US" sz="2800" dirty="0" smtClean="0"/>
              <a:t> on liver enzymes was </a:t>
            </a:r>
            <a:r>
              <a:rPr lang="en-US" sz="2800" dirty="0" err="1" smtClean="0"/>
              <a:t>analysed</a:t>
            </a:r>
            <a:r>
              <a:rPr lang="en-US" sz="2800" dirty="0" smtClean="0"/>
              <a:t> from three data sources</a:t>
            </a:r>
          </a:p>
          <a:p>
            <a:pPr>
              <a:buFontTx/>
              <a:buChar char="-"/>
            </a:pPr>
            <a:r>
              <a:rPr lang="en-US" sz="2800" dirty="0" smtClean="0"/>
              <a:t>EMPA-REG OUTCOME® trial (n = 7020), </a:t>
            </a:r>
          </a:p>
          <a:p>
            <a:pPr>
              <a:buFontTx/>
              <a:buChar char="-"/>
            </a:pPr>
            <a:r>
              <a:rPr lang="en-US" sz="2800" dirty="0" smtClean="0"/>
              <a:t>pooled data from four 24-week placebo-controlled trials (n = 2477) </a:t>
            </a:r>
          </a:p>
          <a:p>
            <a:r>
              <a:rPr lang="en-US" sz="2800" dirty="0" smtClean="0"/>
              <a:t>These highly consistent results suggest that </a:t>
            </a:r>
            <a:r>
              <a:rPr lang="en-US" sz="2800" dirty="0" err="1" smtClean="0"/>
              <a:t>empagliflozin</a:t>
            </a:r>
            <a:r>
              <a:rPr lang="en-US" sz="2800" dirty="0" smtClean="0"/>
              <a:t> reduces </a:t>
            </a:r>
            <a:r>
              <a:rPr lang="en-US" sz="2800" dirty="0" err="1" smtClean="0"/>
              <a:t>aminotransferases</a:t>
            </a:r>
            <a:r>
              <a:rPr lang="en-US" sz="2800" dirty="0" smtClean="0"/>
              <a:t> in individuals with type 2 diabetes, in a pattern (reductions in ALT&gt;AST) that is potentially consistent with a reduction in liver fat, especially when ALT levels are high</a:t>
            </a:r>
            <a:endParaRPr lang="en-US" sz="28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57256"/>
          </a:xfrm>
        </p:spPr>
        <p:txBody>
          <a:bodyPr>
            <a:no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4" name="Text Placeholder 3"/>
          <p:cNvSpPr>
            <a:spLocks noGrp="1"/>
          </p:cNvSpPr>
          <p:nvPr>
            <p:ph type="body" idx="1"/>
          </p:nvPr>
        </p:nvSpPr>
        <p:spPr>
          <a:xfrm>
            <a:off x="5220072" y="1340768"/>
            <a:ext cx="3322423" cy="576064"/>
          </a:xfrm>
          <a:solidFill>
            <a:schemeClr val="accent3">
              <a:lumMod val="60000"/>
              <a:lumOff val="40000"/>
            </a:schemeClr>
          </a:solidFill>
        </p:spPr>
        <p:txBody>
          <a:bodyPr>
            <a:normAutofit lnSpcReduction="10000"/>
          </a:bodyPr>
          <a:lstStyle/>
          <a:p>
            <a:pPr algn="ctr"/>
            <a:r>
              <a:rPr lang="en-US" sz="3200" dirty="0" smtClean="0"/>
              <a:t>ADA 2019</a:t>
            </a:r>
            <a:endParaRPr lang="en-US" sz="3200" dirty="0"/>
          </a:p>
        </p:txBody>
      </p:sp>
      <p:sp>
        <p:nvSpPr>
          <p:cNvPr id="5" name="Text Placeholder 4"/>
          <p:cNvSpPr>
            <a:spLocks noGrp="1"/>
          </p:cNvSpPr>
          <p:nvPr>
            <p:ph type="body" sz="quarter" idx="3"/>
          </p:nvPr>
        </p:nvSpPr>
        <p:spPr>
          <a:xfrm>
            <a:off x="971600" y="1340768"/>
            <a:ext cx="3323728" cy="571504"/>
          </a:xfrm>
          <a:solidFill>
            <a:schemeClr val="accent6">
              <a:lumMod val="60000"/>
              <a:lumOff val="40000"/>
            </a:schemeClr>
          </a:solidFill>
        </p:spPr>
        <p:txBody>
          <a:bodyPr>
            <a:normAutofit lnSpcReduction="10000"/>
          </a:bodyPr>
          <a:lstStyle/>
          <a:p>
            <a:pPr algn="ctr"/>
            <a:r>
              <a:rPr lang="en-US" sz="3200" dirty="0" smtClean="0"/>
              <a:t>ADA 2018</a:t>
            </a:r>
            <a:endParaRPr lang="en-US" sz="3200" dirty="0"/>
          </a:p>
        </p:txBody>
      </p:sp>
      <p:pic>
        <p:nvPicPr>
          <p:cNvPr id="10242" name="Picture 2"/>
          <p:cNvPicPr>
            <a:picLocks noGrp="1" noChangeAspect="1" noChangeArrowheads="1"/>
          </p:cNvPicPr>
          <p:nvPr>
            <p:ph sz="half" idx="2"/>
          </p:nvPr>
        </p:nvPicPr>
        <p:blipFill>
          <a:blip r:embed="rId2"/>
          <a:srcRect/>
          <a:stretch>
            <a:fillRect/>
          </a:stretch>
        </p:blipFill>
        <p:spPr bwMode="auto">
          <a:xfrm>
            <a:off x="5292080" y="2132856"/>
            <a:ext cx="3166266" cy="351129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740357" y="2143686"/>
            <a:ext cx="3786214"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2984"/>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5" name="Content Placeholder 4"/>
          <p:cNvSpPr>
            <a:spLocks noGrp="1"/>
          </p:cNvSpPr>
          <p:nvPr>
            <p:ph idx="1"/>
          </p:nvPr>
        </p:nvSpPr>
        <p:spPr/>
        <p:txBody>
          <a:bodyPr>
            <a:normAutofit/>
          </a:bodyPr>
          <a:lstStyle/>
          <a:p>
            <a:r>
              <a:rPr lang="en-US" sz="2800" b="1" dirty="0" smtClean="0"/>
              <a:t>Obstructive Sleep Apnea</a:t>
            </a:r>
          </a:p>
          <a:p>
            <a:pPr>
              <a:buFont typeface="Wingdings" pitchFamily="2" charset="2"/>
              <a:buChar char="ü"/>
            </a:pPr>
            <a:r>
              <a:rPr lang="en-US" sz="2800" dirty="0" smtClean="0"/>
              <a:t>Patients with symptoms suggestive of obstructive sleep apnea (e.g., excessive daytime sleepiness, snoring, witnessed apnea) should be considered for screening </a:t>
            </a:r>
            <a:endParaRPr lang="en-U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928802"/>
            <a:ext cx="8186766" cy="4197361"/>
          </a:xfrm>
        </p:spPr>
        <p:txBody>
          <a:bodyPr>
            <a:normAutofit fontScale="92500" lnSpcReduction="10000"/>
          </a:bodyPr>
          <a:lstStyle/>
          <a:p>
            <a:r>
              <a:rPr lang="en-US" dirty="0" smtClean="0"/>
              <a:t>The primary outcome was </a:t>
            </a:r>
            <a:r>
              <a:rPr lang="en-US" dirty="0" err="1" smtClean="0"/>
              <a:t>glycated</a:t>
            </a:r>
            <a:r>
              <a:rPr lang="en-US" dirty="0" smtClean="0"/>
              <a:t> hemoglobin (HbA1C) reported at 3 time points (≤ 3 mo, 4–12 mo and &gt; 12 mo)</a:t>
            </a:r>
          </a:p>
          <a:p>
            <a:r>
              <a:rPr lang="en-US" dirty="0" smtClean="0"/>
              <a:t>Other outcomes were quality of life, mortality and episodes of hypoglycemia</a:t>
            </a:r>
          </a:p>
          <a:p>
            <a:r>
              <a:rPr lang="en-US" dirty="0" smtClean="0"/>
              <a:t>From 3688 citations, they identified 111 eligible RCTs (</a:t>
            </a:r>
            <a:r>
              <a:rPr lang="en-US" i="1" dirty="0" smtClean="0"/>
              <a:t>n </a:t>
            </a:r>
            <a:r>
              <a:rPr lang="en-US" dirty="0" smtClean="0"/>
              <a:t>= 23 648</a:t>
            </a:r>
            <a:r>
              <a:rPr lang="en-US" i="1" dirty="0" smtClean="0"/>
              <a:t>)</a:t>
            </a:r>
          </a:p>
          <a:p>
            <a:r>
              <a:rPr lang="en-US" dirty="0" smtClean="0"/>
              <a:t>Two independent reviewers selected the studies and assessed risk of bias in the studies</a:t>
            </a:r>
          </a:p>
          <a:p>
            <a:endParaRPr lang="en-US" dirty="0"/>
          </a:p>
        </p:txBody>
      </p:sp>
      <p:pic>
        <p:nvPicPr>
          <p:cNvPr id="9218" name="Picture 2"/>
          <p:cNvPicPr>
            <a:picLocks noChangeAspect="1" noChangeArrowheads="1"/>
          </p:cNvPicPr>
          <p:nvPr/>
        </p:nvPicPr>
        <p:blipFill>
          <a:blip r:embed="rId2"/>
          <a:srcRect/>
          <a:stretch>
            <a:fillRect/>
          </a:stretch>
        </p:blipFill>
        <p:spPr bwMode="auto">
          <a:xfrm>
            <a:off x="80559" y="57758"/>
            <a:ext cx="5643569" cy="1643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6">
                    <a:lumMod val="75000"/>
                  </a:schemeClr>
                </a:solidFill>
              </a:rPr>
              <a:t>Section 5. Lifestyle Management</a:t>
            </a:r>
            <a:r>
              <a:rPr lang="fa-IR" sz="3600" b="1" dirty="0" smtClean="0">
                <a:solidFill>
                  <a:schemeClr val="accent6">
                    <a:lumMod val="75000"/>
                  </a:schemeClr>
                </a:solidFill>
              </a:rPr>
              <a:t/>
            </a:r>
            <a:br>
              <a:rPr lang="fa-IR" sz="3600" b="1" dirty="0" smtClean="0">
                <a:solidFill>
                  <a:schemeClr val="accent6">
                    <a:lumMod val="75000"/>
                  </a:schemeClr>
                </a:solidFill>
              </a:rPr>
            </a:br>
            <a:r>
              <a:rPr lang="en-US" sz="3600" b="1" dirty="0" smtClean="0">
                <a:solidFill>
                  <a:schemeClr val="accent3">
                    <a:lumMod val="75000"/>
                  </a:schemeClr>
                </a:solidFill>
              </a:rPr>
              <a:t>NEW</a:t>
            </a:r>
            <a:endParaRPr lang="en-US" sz="3600" b="1" dirty="0">
              <a:solidFill>
                <a:schemeClr val="accent3">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US" sz="3300" dirty="0" smtClean="0"/>
              <a:t>there is not an ideal percentage of calories from carbohydrate, protein, and fat for all people with diabetes</a:t>
            </a:r>
          </a:p>
          <a:p>
            <a:r>
              <a:rPr lang="en-US" sz="3300" dirty="0" smtClean="0"/>
              <a:t>more discussion about the importance of macronutrient distribution</a:t>
            </a:r>
          </a:p>
          <a:p>
            <a:r>
              <a:rPr lang="en-US" sz="3300" dirty="0" smtClean="0"/>
              <a:t>Additional considerations bout eating patterns, macronutrient distribution, and meal planning sections</a:t>
            </a:r>
          </a:p>
          <a:p>
            <a:r>
              <a:rPr lang="en-US" sz="3300" dirty="0" smtClean="0"/>
              <a:t>A recommendation : to decrease consumption of both sugar sweetened and nonnutritive-sweetened beverages and emphasis on water </a:t>
            </a:r>
            <a:r>
              <a:rPr lang="en-US" dirty="0" smtClean="0"/>
              <a:t>intake</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6">
                    <a:lumMod val="75000"/>
                  </a:schemeClr>
                </a:solidFill>
              </a:rPr>
              <a:t>Section 5. Lifestyle Management</a:t>
            </a:r>
            <a:r>
              <a:rPr lang="fa-IR" sz="3600" b="1" dirty="0" smtClean="0">
                <a:solidFill>
                  <a:schemeClr val="accent6">
                    <a:lumMod val="75000"/>
                  </a:schemeClr>
                </a:solidFill>
              </a:rPr>
              <a:t/>
            </a:r>
            <a:br>
              <a:rPr lang="fa-IR" sz="3600" b="1" dirty="0" smtClean="0">
                <a:solidFill>
                  <a:schemeClr val="accent6">
                    <a:lumMod val="75000"/>
                  </a:schemeClr>
                </a:solidFill>
              </a:rPr>
            </a:br>
            <a:r>
              <a:rPr lang="en-US" sz="3600" b="1" dirty="0" smtClean="0">
                <a:solidFill>
                  <a:schemeClr val="accent3">
                    <a:lumMod val="75000"/>
                  </a:schemeClr>
                </a:solidFill>
              </a:rPr>
              <a:t>NEW</a:t>
            </a:r>
            <a:endParaRPr lang="en-US" sz="3600"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sz="2800" dirty="0" smtClean="0"/>
              <a:t>The sodium consumption recommendation was modified </a:t>
            </a:r>
          </a:p>
          <a:p>
            <a:r>
              <a:rPr lang="en-US" sz="2800" dirty="0" smtClean="0"/>
              <a:t>Additional discussion :added to the physical activity section to include the benefit of a variety of leisure-time physical activities</a:t>
            </a:r>
          </a:p>
          <a:p>
            <a:r>
              <a:rPr lang="en-US" sz="2800" dirty="0" smtClean="0"/>
              <a:t>The discussion about e-cigarettes was expanded</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lstStyle/>
          <a:p>
            <a:r>
              <a:rPr lang="en-US" sz="2800" b="1" dirty="0" smtClean="0"/>
              <a:t>DIABETES SELF-MANAGEMENT EDUCATION AND</a:t>
            </a:r>
            <a:r>
              <a:rPr lang="fa-IR" sz="2800" b="1" dirty="0" smtClean="0"/>
              <a:t> </a:t>
            </a:r>
            <a:r>
              <a:rPr lang="en-US" sz="2800" b="1" dirty="0" smtClean="0"/>
              <a:t>SUPPORT</a:t>
            </a:r>
            <a:endParaRPr lang="fa-IR" sz="2800" b="1" dirty="0" smtClean="0"/>
          </a:p>
          <a:p>
            <a:pPr>
              <a:buNone/>
            </a:pPr>
            <a:r>
              <a:rPr lang="fa-IR" dirty="0" smtClean="0"/>
              <a:t>   </a:t>
            </a:r>
            <a:r>
              <a:rPr lang="en-US" dirty="0" smtClean="0"/>
              <a:t>Patient performance</a:t>
            </a:r>
            <a:r>
              <a:rPr lang="fa-IR" dirty="0" smtClean="0"/>
              <a:t> </a:t>
            </a:r>
            <a:r>
              <a:rPr lang="en-US" dirty="0" smtClean="0"/>
              <a:t>of self-management behaviors, including</a:t>
            </a:r>
            <a:r>
              <a:rPr lang="fa-IR" dirty="0" smtClean="0"/>
              <a:t> </a:t>
            </a:r>
            <a:r>
              <a:rPr lang="en-US" dirty="0" smtClean="0"/>
              <a:t>its effect on clinical outcomes, health</a:t>
            </a:r>
            <a:r>
              <a:rPr lang="fa-IR" dirty="0" smtClean="0"/>
              <a:t> </a:t>
            </a:r>
            <a:r>
              <a:rPr lang="en-US" dirty="0" smtClean="0"/>
              <a:t>status, and quality of life, as well as the</a:t>
            </a:r>
            <a:r>
              <a:rPr lang="fa-IR" dirty="0" smtClean="0"/>
              <a:t> </a:t>
            </a:r>
            <a:r>
              <a:rPr lang="en-US" dirty="0" smtClean="0"/>
              <a:t>psychosocial factors impacting the person’s</a:t>
            </a:r>
            <a:r>
              <a:rPr lang="fa-IR" dirty="0" smtClean="0"/>
              <a:t> </a:t>
            </a:r>
            <a:r>
              <a:rPr lang="en-US" dirty="0" smtClean="0"/>
              <a:t>self-management should be monitored</a:t>
            </a:r>
            <a:r>
              <a:rPr lang="fa-IR" dirty="0" smtClean="0"/>
              <a:t> </a:t>
            </a:r>
            <a:r>
              <a:rPr lang="en-US" dirty="0" smtClean="0"/>
              <a:t>as part of routine clinical care</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142844" y="1428736"/>
            <a:ext cx="8715436" cy="5429264"/>
          </a:xfrm>
        </p:spPr>
        <p:txBody>
          <a:bodyPr>
            <a:normAutofit fontScale="92500" lnSpcReduction="20000"/>
          </a:bodyPr>
          <a:lstStyle/>
          <a:p>
            <a:r>
              <a:rPr lang="en-US" b="1" dirty="0" smtClean="0"/>
              <a:t>Evidence for the Benefits</a:t>
            </a:r>
            <a:endParaRPr lang="fa-IR" b="1" dirty="0" smtClean="0"/>
          </a:p>
          <a:p>
            <a:pPr>
              <a:buFont typeface="Wingdings" pitchFamily="2" charset="2"/>
              <a:buChar char="ü"/>
            </a:pPr>
            <a:r>
              <a:rPr lang="en-US" dirty="0" smtClean="0"/>
              <a:t>Current</a:t>
            </a:r>
            <a:r>
              <a:rPr lang="fa-IR" dirty="0" smtClean="0"/>
              <a:t> </a:t>
            </a:r>
            <a:r>
              <a:rPr lang="en-US" dirty="0" smtClean="0"/>
              <a:t>research supports nurses, dietitians, and</a:t>
            </a:r>
            <a:r>
              <a:rPr lang="fa-IR" dirty="0" smtClean="0"/>
              <a:t> </a:t>
            </a:r>
            <a:r>
              <a:rPr lang="en-US" dirty="0" smtClean="0"/>
              <a:t>pharmacists as providers of DSMES</a:t>
            </a:r>
            <a:r>
              <a:rPr lang="fa-IR" dirty="0" smtClean="0"/>
              <a:t>)</a:t>
            </a:r>
            <a:r>
              <a:rPr lang="en-US" dirty="0" smtClean="0"/>
              <a:t>Diabetes Self-Management Education and Support</a:t>
            </a:r>
            <a:r>
              <a:rPr lang="fa-IR" dirty="0" smtClean="0"/>
              <a:t>(</a:t>
            </a:r>
            <a:r>
              <a:rPr lang="en-US" dirty="0" smtClean="0"/>
              <a:t>who</a:t>
            </a:r>
            <a:r>
              <a:rPr lang="fa-IR" dirty="0" smtClean="0"/>
              <a:t> </a:t>
            </a:r>
            <a:r>
              <a:rPr lang="en-US" dirty="0" smtClean="0"/>
              <a:t>may also develop curriculum </a:t>
            </a:r>
            <a:endParaRPr lang="fa-IR" dirty="0" smtClean="0"/>
          </a:p>
          <a:p>
            <a:pPr>
              <a:buFont typeface="Wingdings" pitchFamily="2" charset="2"/>
              <a:buChar char="ü"/>
            </a:pPr>
            <a:r>
              <a:rPr lang="en-US" dirty="0" smtClean="0"/>
              <a:t>Members of the DSMES team should</a:t>
            </a:r>
            <a:r>
              <a:rPr lang="fa-IR" dirty="0" smtClean="0"/>
              <a:t> </a:t>
            </a:r>
            <a:r>
              <a:rPr lang="en-US" dirty="0" smtClean="0"/>
              <a:t>have specialized clinical knowledge in</a:t>
            </a:r>
            <a:r>
              <a:rPr lang="fa-IR" dirty="0" smtClean="0"/>
              <a:t> </a:t>
            </a:r>
            <a:r>
              <a:rPr lang="en-US" dirty="0" smtClean="0"/>
              <a:t>diabetes and behavior change principles</a:t>
            </a:r>
            <a:endParaRPr lang="fa-IR" dirty="0" smtClean="0"/>
          </a:p>
          <a:p>
            <a:pPr>
              <a:buFont typeface="Wingdings" pitchFamily="2" charset="2"/>
              <a:buChar char="ü"/>
            </a:pPr>
            <a:r>
              <a:rPr lang="en-US" dirty="0" smtClean="0"/>
              <a:t>Certification as a certified diabetes educator</a:t>
            </a:r>
            <a:r>
              <a:rPr lang="fa-IR" dirty="0" smtClean="0"/>
              <a:t> </a:t>
            </a:r>
            <a:r>
              <a:rPr lang="en-US" dirty="0" smtClean="0"/>
              <a:t>(CDE) or board certified-advanced</a:t>
            </a:r>
            <a:r>
              <a:rPr lang="fa-IR" dirty="0" smtClean="0"/>
              <a:t> </a:t>
            </a:r>
            <a:r>
              <a:rPr lang="en-US" dirty="0" smtClean="0"/>
              <a:t>diabetes management (BC-ADM) certification</a:t>
            </a:r>
            <a:r>
              <a:rPr lang="fa-IR" dirty="0" smtClean="0"/>
              <a:t> </a:t>
            </a:r>
            <a:r>
              <a:rPr lang="en-US" dirty="0" smtClean="0"/>
              <a:t>demonstrates specialized training</a:t>
            </a:r>
            <a:r>
              <a:rPr lang="fa-IR" dirty="0" smtClean="0"/>
              <a:t> </a:t>
            </a:r>
            <a:r>
              <a:rPr lang="en-US" dirty="0" smtClean="0"/>
              <a:t>and mastery of a specific body of knowledge</a:t>
            </a:r>
            <a:r>
              <a:rPr lang="fa-IR" dirty="0" smtClean="0"/>
              <a:t> </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10 Standards were divided among 20 interdisciplinary</a:t>
            </a:r>
            <a:r>
              <a:rPr lang="fa-IR" dirty="0" smtClean="0"/>
              <a:t> </a:t>
            </a:r>
            <a:r>
              <a:rPr lang="en-US" dirty="0" smtClean="0"/>
              <a:t>workgroup members</a:t>
            </a:r>
            <a:endParaRPr lang="fa-IR" dirty="0" smtClean="0"/>
          </a:p>
          <a:p>
            <a:r>
              <a:rPr lang="en-US" dirty="0" smtClean="0"/>
              <a:t>searched the current</a:t>
            </a:r>
            <a:r>
              <a:rPr lang="fa-IR" dirty="0" smtClean="0"/>
              <a:t> </a:t>
            </a:r>
            <a:r>
              <a:rPr lang="en-US" dirty="0" smtClean="0"/>
              <a:t>research for diabetes education and support, behavioral</a:t>
            </a:r>
            <a:r>
              <a:rPr lang="fa-IR" dirty="0" smtClean="0"/>
              <a:t> </a:t>
            </a:r>
            <a:r>
              <a:rPr lang="en-US" dirty="0" smtClean="0"/>
              <a:t>health, clinical, health care environment, technical, reimbursement,</a:t>
            </a:r>
            <a:r>
              <a:rPr lang="fa-IR" dirty="0" smtClean="0"/>
              <a:t> </a:t>
            </a:r>
            <a:r>
              <a:rPr lang="en-US" dirty="0" smtClean="0"/>
              <a:t>and business practice for the strongest evidence</a:t>
            </a:r>
            <a:r>
              <a:rPr lang="fa-IR" dirty="0" smtClean="0"/>
              <a:t> </a:t>
            </a:r>
            <a:r>
              <a:rPr lang="en-US" dirty="0" smtClean="0"/>
              <a:t>that guided the Standards revision</a:t>
            </a:r>
            <a:endParaRPr lang="en-US" dirty="0"/>
          </a:p>
        </p:txBody>
      </p:sp>
      <p:pic>
        <p:nvPicPr>
          <p:cNvPr id="1026" name="Picture 2"/>
          <p:cNvPicPr>
            <a:picLocks noChangeAspect="1" noChangeArrowheads="1"/>
          </p:cNvPicPr>
          <p:nvPr/>
        </p:nvPicPr>
        <p:blipFill>
          <a:blip r:embed="rId2"/>
          <a:srcRect/>
          <a:stretch>
            <a:fillRect/>
          </a:stretch>
        </p:blipFill>
        <p:spPr bwMode="auto">
          <a:xfrm>
            <a:off x="1419225" y="0"/>
            <a:ext cx="7724775" cy="1357298"/>
          </a:xfrm>
          <a:prstGeom prst="rect">
            <a:avLst/>
          </a:prstGeom>
          <a:noFill/>
          <a:ln w="9525">
            <a:noFill/>
            <a:miter lim="800000"/>
            <a:headEnd/>
            <a:tailEnd/>
          </a:ln>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Diabetes Self-Management Education and Support facilitates</a:t>
            </a:r>
            <a:r>
              <a:rPr lang="fa-IR" dirty="0" smtClean="0"/>
              <a:t> </a:t>
            </a:r>
            <a:r>
              <a:rPr lang="en-US" dirty="0" smtClean="0"/>
              <a:t>the knowledge, skills, and ability necessary for</a:t>
            </a:r>
            <a:r>
              <a:rPr lang="fa-IR" dirty="0" smtClean="0"/>
              <a:t> </a:t>
            </a:r>
            <a:r>
              <a:rPr lang="en-US" dirty="0" smtClean="0"/>
              <a:t>diabetes self-care as well as activities that assist a person</a:t>
            </a:r>
            <a:r>
              <a:rPr lang="fa-IR" dirty="0" smtClean="0"/>
              <a:t> </a:t>
            </a:r>
            <a:r>
              <a:rPr lang="en-US" dirty="0" smtClean="0"/>
              <a:t>in implementing and sustaining the behaviors needed to</a:t>
            </a:r>
            <a:r>
              <a:rPr lang="fa-IR" dirty="0" smtClean="0"/>
              <a:t> </a:t>
            </a:r>
            <a:r>
              <a:rPr lang="en-US" dirty="0" smtClean="0"/>
              <a:t>manage their condition on an ongoing basis</a:t>
            </a:r>
            <a:endParaRPr lang="fa-IR" dirty="0" smtClean="0"/>
          </a:p>
          <a:p>
            <a:r>
              <a:rPr lang="en-US" dirty="0" smtClean="0"/>
              <a:t>The evidence</a:t>
            </a:r>
            <a:r>
              <a:rPr lang="fa-IR" dirty="0" smtClean="0"/>
              <a:t> </a:t>
            </a:r>
            <a:r>
              <a:rPr lang="en-US" dirty="0" smtClean="0"/>
              <a:t>indicates that health care providers and people</a:t>
            </a:r>
            <a:r>
              <a:rPr lang="fa-IR" dirty="0" smtClean="0"/>
              <a:t> </a:t>
            </a:r>
            <a:r>
              <a:rPr lang="en-US" dirty="0" smtClean="0"/>
              <a:t>affected by diabetes are embracing technology, and this</a:t>
            </a:r>
            <a:r>
              <a:rPr lang="fa-IR" dirty="0" smtClean="0"/>
              <a:t> </a:t>
            </a:r>
            <a:r>
              <a:rPr lang="en-US" dirty="0" smtClean="0"/>
              <a:t>is having a positive impact of DSMES access, utilization,</a:t>
            </a:r>
            <a:r>
              <a:rPr lang="fa-IR" dirty="0" smtClean="0"/>
              <a:t> </a:t>
            </a:r>
            <a:r>
              <a:rPr lang="en-US" dirty="0" smtClean="0"/>
              <a:t>and outcomes</a:t>
            </a:r>
            <a:endParaRPr lang="fa-IR" dirty="0" smtClean="0"/>
          </a:p>
          <a:p>
            <a:endParaRPr lang="fa-IR" dirty="0" smtClean="0"/>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Quality DSMES continues to be a critical element of care</a:t>
            </a:r>
            <a:r>
              <a:rPr lang="fa-IR" dirty="0" smtClean="0"/>
              <a:t> </a:t>
            </a:r>
            <a:r>
              <a:rPr lang="en-US" dirty="0" smtClean="0"/>
              <a:t>for all people with diabetes</a:t>
            </a:r>
            <a:endParaRPr lang="fa-IR" dirty="0" smtClean="0"/>
          </a:p>
          <a:p>
            <a:r>
              <a:rPr lang="en-US" dirty="0" smtClean="0"/>
              <a:t>The DSMES services must</a:t>
            </a:r>
            <a:r>
              <a:rPr lang="fa-IR" dirty="0" smtClean="0"/>
              <a:t> </a:t>
            </a:r>
            <a:r>
              <a:rPr lang="en-US" dirty="0" smtClean="0"/>
              <a:t>be individualized and guided by the concerns, preferences,</a:t>
            </a:r>
            <a:r>
              <a:rPr lang="fa-IR" dirty="0" smtClean="0"/>
              <a:t> </a:t>
            </a:r>
            <a:r>
              <a:rPr lang="en-US" dirty="0" smtClean="0"/>
              <a:t>and needs of the person affected by diabetes</a:t>
            </a:r>
            <a:endParaRPr lang="fa-IR" dirty="0" smtClean="0"/>
          </a:p>
          <a:p>
            <a:r>
              <a:rPr lang="en-US" dirty="0" smtClean="0"/>
              <a:t>Even</a:t>
            </a:r>
            <a:r>
              <a:rPr lang="fa-IR" dirty="0" smtClean="0"/>
              <a:t> </a:t>
            </a:r>
            <a:r>
              <a:rPr lang="en-US" dirty="0" smtClean="0"/>
              <a:t>with the abundance of evidence supporting the benefits</a:t>
            </a:r>
            <a:r>
              <a:rPr lang="fa-IR" dirty="0" smtClean="0"/>
              <a:t> </a:t>
            </a:r>
            <a:r>
              <a:rPr lang="en-US" dirty="0" smtClean="0"/>
              <a:t>of DSMES, it continues to be underutilized, but as</a:t>
            </a:r>
            <a:r>
              <a:rPr lang="fa-IR" dirty="0" smtClean="0"/>
              <a:t> </a:t>
            </a:r>
            <a:r>
              <a:rPr lang="en-US" dirty="0" smtClean="0"/>
              <a:t>with other health care services, technology is changing</a:t>
            </a:r>
            <a:r>
              <a:rPr lang="fa-IR" dirty="0" smtClean="0"/>
              <a:t> </a:t>
            </a:r>
            <a:r>
              <a:rPr lang="en-US" dirty="0" smtClean="0"/>
              <a:t>the way DSMES is delivered and utilized with positive</a:t>
            </a:r>
            <a:r>
              <a:rPr lang="fa-IR" dirty="0" smtClean="0"/>
              <a:t> </a:t>
            </a:r>
            <a:r>
              <a:rPr lang="en-US" dirty="0" smtClean="0"/>
              <a:t>outcomes</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b="1" dirty="0" smtClean="0"/>
              <a:t>NUTRITION THERAPY</a:t>
            </a:r>
            <a:endParaRPr lang="fa-IR" b="1" dirty="0" smtClean="0"/>
          </a:p>
          <a:p>
            <a:pPr>
              <a:buFont typeface="Wingdings" pitchFamily="2" charset="2"/>
              <a:buChar char="ü"/>
            </a:pPr>
            <a:r>
              <a:rPr lang="fa-IR" dirty="0" smtClean="0"/>
              <a:t> </a:t>
            </a:r>
            <a:r>
              <a:rPr lang="en-US" dirty="0" smtClean="0"/>
              <a:t>Because of the progressive</a:t>
            </a:r>
            <a:r>
              <a:rPr lang="fa-IR" dirty="0" smtClean="0"/>
              <a:t> </a:t>
            </a:r>
            <a:r>
              <a:rPr lang="en-US" dirty="0" smtClean="0"/>
              <a:t>nature of type 2 diabetes, lifestyle</a:t>
            </a:r>
            <a:r>
              <a:rPr lang="fa-IR" dirty="0" smtClean="0"/>
              <a:t> </a:t>
            </a:r>
            <a:r>
              <a:rPr lang="en-US" dirty="0" smtClean="0"/>
              <a:t>changes alone may not be adequate to</a:t>
            </a:r>
            <a:r>
              <a:rPr lang="fa-IR" dirty="0" smtClean="0"/>
              <a:t> </a:t>
            </a:r>
            <a:r>
              <a:rPr lang="en-US" dirty="0" smtClean="0"/>
              <a:t>maintain </a:t>
            </a:r>
            <a:r>
              <a:rPr lang="en-US" dirty="0" err="1" smtClean="0"/>
              <a:t>euglycemia</a:t>
            </a:r>
            <a:r>
              <a:rPr lang="en-US" dirty="0" smtClean="0"/>
              <a:t> over time. However,</a:t>
            </a:r>
            <a:r>
              <a:rPr lang="fa-IR" dirty="0" smtClean="0"/>
              <a:t> </a:t>
            </a:r>
            <a:r>
              <a:rPr lang="en-US" dirty="0" smtClean="0"/>
              <a:t>after medication is initiated, nutrition</a:t>
            </a:r>
            <a:r>
              <a:rPr lang="fa-IR" dirty="0" smtClean="0"/>
              <a:t> </a:t>
            </a:r>
            <a:r>
              <a:rPr lang="en-US" dirty="0" smtClean="0"/>
              <a:t>therapy continues to be an important</a:t>
            </a:r>
            <a:r>
              <a:rPr lang="fa-IR" dirty="0" smtClean="0"/>
              <a:t> </a:t>
            </a:r>
            <a:r>
              <a:rPr lang="en-US" dirty="0" smtClean="0"/>
              <a:t>component and should be integrated</a:t>
            </a:r>
            <a:r>
              <a:rPr lang="fa-IR" dirty="0" smtClean="0"/>
              <a:t> </a:t>
            </a:r>
            <a:r>
              <a:rPr lang="en-US" dirty="0" smtClean="0"/>
              <a:t>with the overall treatment plan </a:t>
            </a:r>
            <a:endParaRPr lang="en-US" b="1"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A systematic evaluation of the literature since 2014 informed new recommendations</a:t>
            </a:r>
          </a:p>
          <a:p>
            <a:r>
              <a:rPr lang="en-US" dirty="0" smtClean="0"/>
              <a:t>These include additional focus on lifestyle management and diabetes </a:t>
            </a:r>
            <a:r>
              <a:rPr lang="en-US" dirty="0" err="1" smtClean="0"/>
              <a:t>selfmanagement</a:t>
            </a:r>
            <a:r>
              <a:rPr lang="en-US" dirty="0" smtClean="0"/>
              <a:t> education and support</a:t>
            </a:r>
          </a:p>
          <a:p>
            <a:r>
              <a:rPr lang="en-US" dirty="0" smtClean="0"/>
              <a:t>For those with obesity, efforts targeting weight loss, including lifestyle, medication and surgical interventions, are recommended</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1285852" y="357166"/>
            <a:ext cx="6610350" cy="8572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929454" y="1000108"/>
            <a:ext cx="942975" cy="180975"/>
          </a:xfrm>
          <a:prstGeom prst="rect">
            <a:avLst/>
          </a:prstGeom>
          <a:noFill/>
          <a:ln w="9525">
            <a:no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rot="5400000">
            <a:off x="2678892" y="392894"/>
            <a:ext cx="3786215" cy="9144000"/>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rot="5400000">
            <a:off x="2643185" y="-2643186"/>
            <a:ext cx="3857628" cy="9144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Telemedicine achieved significant but modest reductions (0.2-0.5) in HbA1C in all 3 follow-up periods</a:t>
            </a:r>
          </a:p>
          <a:p>
            <a:r>
              <a:rPr lang="en-US" dirty="0" smtClean="0"/>
              <a:t>Telemedicine had no convincing effect on quality of life, mortality or hypoglycemia</a:t>
            </a:r>
          </a:p>
          <a:p>
            <a:endParaRPr lang="en-US"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500034" y="1714488"/>
            <a:ext cx="3429000" cy="15049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072066" y="2071678"/>
            <a:ext cx="3476625" cy="8953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786050" y="4143380"/>
            <a:ext cx="3457575" cy="12192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2786050" y="571480"/>
            <a:ext cx="3448050" cy="714375"/>
          </a:xfrm>
          <a:prstGeom prst="rect">
            <a:avLst/>
          </a:prstGeom>
          <a:noFill/>
          <a:ln w="9525">
            <a:noFill/>
            <a:miter lim="800000"/>
            <a:headEnd/>
            <a:tailEnd/>
          </a:ln>
          <a:effec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sz="2800" b="1" dirty="0" smtClean="0"/>
              <a:t>Eating Patterns, Macronutrient</a:t>
            </a:r>
            <a:r>
              <a:rPr lang="fa-IR" sz="2800" b="1" dirty="0" smtClean="0"/>
              <a:t> </a:t>
            </a:r>
            <a:r>
              <a:rPr lang="en-US" sz="2800" b="1" dirty="0" smtClean="0"/>
              <a:t>Distribution, and Meal Planning</a:t>
            </a:r>
            <a:endParaRPr lang="fa-IR" sz="2800" b="1" dirty="0" smtClean="0"/>
          </a:p>
          <a:p>
            <a:pPr>
              <a:buNone/>
            </a:pPr>
            <a:r>
              <a:rPr lang="fa-IR" sz="2800" b="1" dirty="0" smtClean="0"/>
              <a:t>   </a:t>
            </a:r>
            <a:r>
              <a:rPr lang="en-US" sz="2800" dirty="0" smtClean="0"/>
              <a:t> a referral to an RD</a:t>
            </a:r>
            <a:r>
              <a:rPr lang="fa-IR" sz="2800" dirty="0" smtClean="0"/>
              <a:t> </a:t>
            </a:r>
            <a:r>
              <a:rPr lang="en-US" sz="2800" dirty="0" smtClean="0"/>
              <a:t>or registered dietitian nutritionist (RDN)</a:t>
            </a:r>
            <a:r>
              <a:rPr lang="fa-IR" sz="2800" dirty="0" smtClean="0"/>
              <a:t> </a:t>
            </a:r>
            <a:r>
              <a:rPr lang="en-US" sz="2800" dirty="0" smtClean="0"/>
              <a:t>is essential to assess the overall nutrition</a:t>
            </a:r>
            <a:r>
              <a:rPr lang="fa-IR" sz="2800" dirty="0" smtClean="0"/>
              <a:t> </a:t>
            </a:r>
            <a:r>
              <a:rPr lang="en-US" sz="2800" dirty="0" smtClean="0"/>
              <a:t>status of, and to work collaboratively</a:t>
            </a:r>
            <a:r>
              <a:rPr lang="fa-IR" sz="2800" dirty="0" smtClean="0"/>
              <a:t> </a:t>
            </a:r>
            <a:r>
              <a:rPr lang="en-US" sz="2800" dirty="0" smtClean="0"/>
              <a:t>with, the patient to create a personalized</a:t>
            </a:r>
            <a:r>
              <a:rPr lang="fa-IR" sz="2800" dirty="0" smtClean="0"/>
              <a:t> </a:t>
            </a:r>
            <a:r>
              <a:rPr lang="en-US" sz="2800" dirty="0" smtClean="0"/>
              <a:t>meal plan that considers the individual’s</a:t>
            </a:r>
            <a:r>
              <a:rPr lang="fa-IR" sz="2800" dirty="0" smtClean="0"/>
              <a:t> </a:t>
            </a:r>
            <a:r>
              <a:rPr lang="en-US" sz="2800" dirty="0" smtClean="0"/>
              <a:t>health status, skills, resources, food preferences,</a:t>
            </a:r>
            <a:r>
              <a:rPr lang="fa-IR" sz="2800" dirty="0" smtClean="0"/>
              <a:t> </a:t>
            </a:r>
            <a:r>
              <a:rPr lang="en-US" sz="2800" dirty="0" smtClean="0"/>
              <a:t>and health goals to coordinate</a:t>
            </a:r>
            <a:r>
              <a:rPr lang="fa-IR" sz="2800" dirty="0" smtClean="0"/>
              <a:t> </a:t>
            </a:r>
            <a:r>
              <a:rPr lang="en-US" sz="2800" dirty="0" smtClean="0"/>
              <a:t>and align with the overall treatment</a:t>
            </a:r>
            <a:r>
              <a:rPr lang="fa-IR" sz="2800" dirty="0" smtClean="0"/>
              <a:t> </a:t>
            </a:r>
            <a:r>
              <a:rPr lang="en-US" sz="2800" dirty="0" smtClean="0"/>
              <a:t>plan including physical activity and medication</a:t>
            </a:r>
            <a:endParaRPr lang="en-US" sz="2800" b="1"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MNT provided by RDNs is</a:t>
            </a:r>
          </a:p>
          <a:p>
            <a:r>
              <a:rPr lang="en-US" dirty="0" smtClean="0"/>
              <a:t>effective in improving medical outcomes and quality of life, and is cost-effective</a:t>
            </a:r>
          </a:p>
          <a:p>
            <a:r>
              <a:rPr lang="en-US" dirty="0" smtClean="0"/>
              <a:t>also successful and essential to preventing progression of </a:t>
            </a:r>
            <a:r>
              <a:rPr lang="en-US" dirty="0" err="1" smtClean="0"/>
              <a:t>prediabetes</a:t>
            </a:r>
            <a:r>
              <a:rPr lang="en-US" dirty="0" smtClean="0"/>
              <a:t> and obesity to type 2 diabetes</a:t>
            </a:r>
            <a:endParaRPr lang="fa-IR" dirty="0" smtClean="0"/>
          </a:p>
          <a:p>
            <a:r>
              <a:rPr lang="en-US" dirty="0" smtClean="0"/>
              <a:t>MNT is an effective</a:t>
            </a:r>
            <a:r>
              <a:rPr lang="fa-IR" dirty="0" smtClean="0"/>
              <a:t> </a:t>
            </a:r>
            <a:r>
              <a:rPr lang="en-US" dirty="0" smtClean="0"/>
              <a:t>intervention for the management</a:t>
            </a:r>
            <a:r>
              <a:rPr lang="fa-IR" dirty="0" smtClean="0"/>
              <a:t> </a:t>
            </a:r>
            <a:r>
              <a:rPr lang="en-US" dirty="0" smtClean="0"/>
              <a:t>of obesity, </a:t>
            </a:r>
            <a:r>
              <a:rPr lang="en-US" dirty="0" err="1" smtClean="0"/>
              <a:t>prediabetes</a:t>
            </a:r>
            <a:r>
              <a:rPr lang="en-US" dirty="0" smtClean="0"/>
              <a:t>,</a:t>
            </a:r>
            <a:r>
              <a:rPr lang="fa-IR" dirty="0" smtClean="0"/>
              <a:t> </a:t>
            </a:r>
            <a:r>
              <a:rPr lang="en-US" dirty="0" smtClean="0"/>
              <a:t>and diabetes</a:t>
            </a:r>
            <a:endParaRPr lang="fa-IR" dirty="0" smtClean="0"/>
          </a:p>
          <a:p>
            <a:endParaRPr lang="en-US" dirty="0"/>
          </a:p>
        </p:txBody>
      </p:sp>
      <p:pic>
        <p:nvPicPr>
          <p:cNvPr id="6146" name="Picture 2"/>
          <p:cNvPicPr>
            <a:picLocks noChangeAspect="1" noChangeArrowheads="1"/>
          </p:cNvPicPr>
          <p:nvPr/>
        </p:nvPicPr>
        <p:blipFill>
          <a:blip r:embed="rId2"/>
          <a:srcRect/>
          <a:stretch>
            <a:fillRect/>
          </a:stretch>
        </p:blipFill>
        <p:spPr bwMode="auto">
          <a:xfrm>
            <a:off x="1" y="1"/>
            <a:ext cx="7358082" cy="142873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357686" y="1214422"/>
            <a:ext cx="2571750" cy="171450"/>
          </a:xfrm>
          <a:prstGeom prst="rect">
            <a:avLst/>
          </a:prstGeom>
          <a:noFill/>
          <a:ln w="9525">
            <a:noFill/>
            <a:miter lim="800000"/>
            <a:headEnd/>
            <a:tailEnd/>
          </a:ln>
          <a:effec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lnSpcReduction="10000"/>
          </a:bodyPr>
          <a:lstStyle/>
          <a:p>
            <a:pPr>
              <a:buNone/>
            </a:pPr>
            <a:r>
              <a:rPr lang="en-US" u="sng" dirty="0" smtClean="0"/>
              <a:t>Impact of MNT on Obesity</a:t>
            </a:r>
            <a:endParaRPr lang="fa-IR" u="sng" dirty="0" smtClean="0"/>
          </a:p>
          <a:p>
            <a:r>
              <a:rPr lang="en-US" dirty="0" smtClean="0"/>
              <a:t>As obesity is a key risk</a:t>
            </a:r>
            <a:r>
              <a:rPr lang="fa-IR" dirty="0" smtClean="0"/>
              <a:t> </a:t>
            </a:r>
            <a:r>
              <a:rPr lang="en-US" dirty="0" smtClean="0"/>
              <a:t>factor for the development of </a:t>
            </a:r>
            <a:r>
              <a:rPr lang="en-US" dirty="0" err="1" smtClean="0"/>
              <a:t>prediabetes</a:t>
            </a:r>
            <a:r>
              <a:rPr lang="fa-IR" dirty="0" smtClean="0"/>
              <a:t> </a:t>
            </a:r>
            <a:r>
              <a:rPr lang="en-US" dirty="0" smtClean="0"/>
              <a:t>and type 2 diabetes, adult weight</a:t>
            </a:r>
            <a:r>
              <a:rPr lang="fa-IR" dirty="0" smtClean="0"/>
              <a:t> </a:t>
            </a:r>
            <a:r>
              <a:rPr lang="en-US" dirty="0" smtClean="0"/>
              <a:t>management</a:t>
            </a:r>
            <a:r>
              <a:rPr lang="fa-IR" dirty="0" smtClean="0"/>
              <a:t> </a:t>
            </a:r>
            <a:r>
              <a:rPr lang="en-US" dirty="0" smtClean="0"/>
              <a:t>MNT delivered by an RDN</a:t>
            </a:r>
            <a:r>
              <a:rPr lang="fa-IR" dirty="0" smtClean="0"/>
              <a:t> </a:t>
            </a:r>
            <a:r>
              <a:rPr lang="en-US" dirty="0" smtClean="0"/>
              <a:t>is both clinically and economically</a:t>
            </a:r>
            <a:r>
              <a:rPr lang="fa-IR" dirty="0" smtClean="0"/>
              <a:t> </a:t>
            </a:r>
            <a:r>
              <a:rPr lang="en-US" dirty="0" smtClean="0"/>
              <a:t>effective for prevention and management</a:t>
            </a:r>
            <a:endParaRPr lang="fa-IR" dirty="0" smtClean="0"/>
          </a:p>
          <a:p>
            <a:r>
              <a:rPr lang="en-US" dirty="0" smtClean="0"/>
              <a:t>MNT results in both statistically</a:t>
            </a:r>
            <a:r>
              <a:rPr lang="fa-IR" dirty="0" smtClean="0"/>
              <a:t> </a:t>
            </a:r>
            <a:r>
              <a:rPr lang="en-US" dirty="0" smtClean="0"/>
              <a:t>significant and clinically meaningful</a:t>
            </a:r>
            <a:r>
              <a:rPr lang="fa-IR" dirty="0" smtClean="0"/>
              <a:t> </a:t>
            </a:r>
            <a:r>
              <a:rPr lang="en-US" dirty="0" smtClean="0"/>
              <a:t>weight loss in overweight or obese</a:t>
            </a:r>
            <a:r>
              <a:rPr lang="fa-IR" dirty="0" smtClean="0"/>
              <a:t> </a:t>
            </a:r>
            <a:r>
              <a:rPr lang="en-US" dirty="0" smtClean="0"/>
              <a:t>adults, as well as reduced risk for diabetes</a:t>
            </a:r>
            <a:r>
              <a:rPr lang="fa-IR" dirty="0" smtClean="0"/>
              <a:t> </a:t>
            </a:r>
            <a:r>
              <a:rPr lang="en-US" dirty="0" smtClean="0"/>
              <a:t>and disorders of lipid metabolism</a:t>
            </a:r>
            <a:r>
              <a:rPr lang="fa-IR" dirty="0" smtClean="0"/>
              <a:t> </a:t>
            </a:r>
            <a:r>
              <a:rPr lang="en-US" dirty="0" smtClean="0"/>
              <a:t>and hypertension</a:t>
            </a:r>
            <a:endParaRPr lang="en-US" u="sng"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286520"/>
          </a:xfrm>
        </p:spPr>
        <p:txBody>
          <a:bodyPr>
            <a:normAutofit lnSpcReduction="10000"/>
          </a:bodyPr>
          <a:lstStyle/>
          <a:p>
            <a:pPr>
              <a:buNone/>
            </a:pPr>
            <a:r>
              <a:rPr lang="en-US" u="sng" dirty="0" smtClean="0"/>
              <a:t>Impact of MNT on </a:t>
            </a:r>
            <a:r>
              <a:rPr lang="en-US" u="sng" dirty="0" err="1" smtClean="0"/>
              <a:t>Prediabetes</a:t>
            </a:r>
            <a:endParaRPr lang="fa-IR" u="sng" dirty="0" smtClean="0"/>
          </a:p>
          <a:p>
            <a:r>
              <a:rPr lang="en-US" dirty="0" smtClean="0"/>
              <a:t>The primary goal of intervening in individuals</a:t>
            </a:r>
            <a:r>
              <a:rPr lang="fa-IR" dirty="0" smtClean="0"/>
              <a:t> </a:t>
            </a:r>
            <a:r>
              <a:rPr lang="en-US" dirty="0" smtClean="0"/>
              <a:t>with </a:t>
            </a:r>
            <a:r>
              <a:rPr lang="en-US" dirty="0" err="1" smtClean="0"/>
              <a:t>prediabetes</a:t>
            </a:r>
            <a:r>
              <a:rPr lang="en-US" dirty="0" smtClean="0"/>
              <a:t>, is to prevent and/or delay progression</a:t>
            </a:r>
            <a:r>
              <a:rPr lang="fa-IR" dirty="0" smtClean="0"/>
              <a:t> </a:t>
            </a:r>
            <a:r>
              <a:rPr lang="en-US" dirty="0" smtClean="0"/>
              <a:t>to type 2 diabetes</a:t>
            </a:r>
            <a:endParaRPr lang="fa-IR" dirty="0" smtClean="0"/>
          </a:p>
          <a:p>
            <a:r>
              <a:rPr lang="en-US" dirty="0" smtClean="0"/>
              <a:t>MNT is effective for managing </a:t>
            </a:r>
            <a:r>
              <a:rPr lang="en-US" dirty="0" err="1" smtClean="0"/>
              <a:t>prediabetes</a:t>
            </a:r>
            <a:r>
              <a:rPr lang="en-US" dirty="0" smtClean="0"/>
              <a:t> via key positive clinical outcomes on body weight, energy balance, and healthy lifestyle changes</a:t>
            </a:r>
          </a:p>
          <a:p>
            <a:r>
              <a:rPr lang="en-US" dirty="0" smtClean="0"/>
              <a:t>Lifestyle interventions focused on healthy eating and physical activity and, when compared, improved clinical outcomes more than </a:t>
            </a:r>
            <a:r>
              <a:rPr lang="en-US" dirty="0" err="1" smtClean="0"/>
              <a:t>metformin</a:t>
            </a:r>
            <a:endParaRPr lang="en-US" dirty="0" smtClean="0"/>
          </a:p>
          <a:p>
            <a:r>
              <a:rPr lang="en-US" dirty="0" smtClean="0"/>
              <a:t>Therefore, reducing obesity and </a:t>
            </a:r>
            <a:r>
              <a:rPr lang="en-US" dirty="0" err="1" smtClean="0"/>
              <a:t>prediabetes</a:t>
            </a:r>
            <a:r>
              <a:rPr lang="en-US" dirty="0" smtClean="0"/>
              <a:t> prevalence is vital to prevent type 2 diabetes</a:t>
            </a:r>
          </a:p>
          <a:p>
            <a:endParaRPr lang="en-US" u="sng"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357958"/>
          </a:xfrm>
        </p:spPr>
        <p:txBody>
          <a:bodyPr>
            <a:normAutofit fontScale="92500" lnSpcReduction="10000"/>
          </a:bodyPr>
          <a:lstStyle/>
          <a:p>
            <a:pPr>
              <a:buNone/>
            </a:pPr>
            <a:r>
              <a:rPr lang="en-US" u="sng" dirty="0" smtClean="0"/>
              <a:t>Impact of MNT on Type 2 Diabetes</a:t>
            </a:r>
          </a:p>
          <a:p>
            <a:r>
              <a:rPr lang="en-US" dirty="0" smtClean="0"/>
              <a:t>all adults with type 2 diabetes be referred for MNT</a:t>
            </a:r>
          </a:p>
          <a:p>
            <a:r>
              <a:rPr lang="en-US" dirty="0" smtClean="0"/>
              <a:t>continued MNT encounters produce maintenance and continued reductions of hemoglobin A1c (HbA1c) in adults with type 2 diabetes</a:t>
            </a:r>
          </a:p>
          <a:p>
            <a:r>
              <a:rPr lang="en-US" dirty="0" smtClean="0"/>
              <a:t>MNT significantly lowered HbA1c by 0.3% to 2.0% at 3 months, and with ongoing MNT support, decreases were maintained or improved for more than 12 months</a:t>
            </a:r>
          </a:p>
          <a:p>
            <a:r>
              <a:rPr lang="en-US" dirty="0" smtClean="0"/>
              <a:t>MNT is essential for the achievement of treatment goals for both diabetes and </a:t>
            </a:r>
            <a:r>
              <a:rPr lang="en-US" dirty="0" err="1" smtClean="0"/>
              <a:t>prediabetes</a:t>
            </a:r>
            <a:endParaRPr lang="en-US" dirty="0" smtClean="0"/>
          </a:p>
          <a:p>
            <a:endParaRPr lang="en-US" u="sng"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 people with type 1 diabetes,  MNT contributed to significantly decreased HbA1c levels. At 6 months, 2 studies reported that individualized MNT using carbohydrate counting to determine </a:t>
            </a:r>
            <a:r>
              <a:rPr lang="en-US" dirty="0" err="1" smtClean="0"/>
              <a:t>premeal</a:t>
            </a:r>
            <a:r>
              <a:rPr lang="en-US" dirty="0" smtClean="0"/>
              <a:t> insulin doses assisted in decreasing baseline mean HbA1c levels by 1.0% and 1.9%</a:t>
            </a:r>
          </a:p>
          <a:p>
            <a:r>
              <a:rPr lang="en-US" dirty="0" err="1" smtClean="0"/>
              <a:t>nonsignificant</a:t>
            </a:r>
            <a:r>
              <a:rPr lang="en-US" dirty="0" smtClean="0"/>
              <a:t> changes in total cholesterol, HDL cholesterol, and TG and BP</a:t>
            </a:r>
            <a:endParaRPr lang="en-US" dirty="0"/>
          </a:p>
        </p:txBody>
      </p:sp>
      <p:pic>
        <p:nvPicPr>
          <p:cNvPr id="1026" name="Picture 2"/>
          <p:cNvPicPr>
            <a:picLocks noChangeAspect="1" noChangeArrowheads="1"/>
          </p:cNvPicPr>
          <p:nvPr/>
        </p:nvPicPr>
        <p:blipFill>
          <a:blip r:embed="rId2"/>
          <a:srcRect/>
          <a:stretch>
            <a:fillRect/>
          </a:stretch>
        </p:blipFill>
        <p:spPr bwMode="auto">
          <a:xfrm>
            <a:off x="1000100" y="0"/>
            <a:ext cx="7286644" cy="12144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428992" y="1214422"/>
            <a:ext cx="2571768" cy="163746"/>
          </a:xfrm>
          <a:prstGeom prst="rect">
            <a:avLst/>
          </a:prstGeom>
          <a:noFill/>
          <a:ln w="9525">
            <a:noFill/>
            <a:miter lim="800000"/>
            <a:headEnd/>
            <a:tailEnd/>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214282" y="1357298"/>
            <a:ext cx="8643998" cy="5500702"/>
          </a:xfrm>
        </p:spPr>
        <p:txBody>
          <a:bodyPr>
            <a:normAutofit fontScale="85000" lnSpcReduction="20000"/>
          </a:bodyPr>
          <a:lstStyle/>
          <a:p>
            <a:pPr>
              <a:buFont typeface="Wingdings" pitchFamily="2" charset="2"/>
              <a:buChar char="ü"/>
            </a:pPr>
            <a:r>
              <a:rPr lang="en-US" dirty="0" smtClean="0"/>
              <a:t>In</a:t>
            </a:r>
            <a:r>
              <a:rPr lang="fa-IR" dirty="0" smtClean="0"/>
              <a:t> </a:t>
            </a:r>
            <a:r>
              <a:rPr lang="en-US" dirty="0" smtClean="0"/>
              <a:t>addition, research indicates that low</a:t>
            </a:r>
            <a:r>
              <a:rPr lang="fa-IR" dirty="0" smtClean="0"/>
              <a:t> </a:t>
            </a:r>
            <a:r>
              <a:rPr lang="en-US" dirty="0" smtClean="0"/>
              <a:t>carbohydrate</a:t>
            </a:r>
            <a:r>
              <a:rPr lang="fa-IR" dirty="0" smtClean="0"/>
              <a:t> </a:t>
            </a:r>
            <a:r>
              <a:rPr lang="en-US" dirty="0" smtClean="0"/>
              <a:t>eating plans may result in</a:t>
            </a:r>
            <a:r>
              <a:rPr lang="fa-IR" dirty="0" smtClean="0"/>
              <a:t> </a:t>
            </a:r>
            <a:r>
              <a:rPr lang="en-US" dirty="0" smtClean="0"/>
              <a:t>improved </a:t>
            </a:r>
            <a:r>
              <a:rPr lang="en-US" dirty="0" err="1" smtClean="0"/>
              <a:t>glycemia</a:t>
            </a:r>
            <a:r>
              <a:rPr lang="en-US" dirty="0" smtClean="0"/>
              <a:t> and have the potential</a:t>
            </a:r>
            <a:r>
              <a:rPr lang="fa-IR" dirty="0" smtClean="0"/>
              <a:t> </a:t>
            </a:r>
            <a:r>
              <a:rPr lang="en-US" dirty="0" smtClean="0"/>
              <a:t>to reduce </a:t>
            </a:r>
            <a:r>
              <a:rPr lang="en-US" dirty="0" err="1" smtClean="0"/>
              <a:t>antihyperglycemic</a:t>
            </a:r>
            <a:r>
              <a:rPr lang="en-US" dirty="0" smtClean="0"/>
              <a:t> medications</a:t>
            </a:r>
            <a:r>
              <a:rPr lang="fa-IR" dirty="0" smtClean="0"/>
              <a:t> </a:t>
            </a:r>
            <a:r>
              <a:rPr lang="en-US" dirty="0" smtClean="0"/>
              <a:t>for individuals with type 2</a:t>
            </a:r>
            <a:r>
              <a:rPr lang="fa-IR" dirty="0" smtClean="0"/>
              <a:t> </a:t>
            </a:r>
            <a:r>
              <a:rPr lang="en-US" dirty="0" smtClean="0"/>
              <a:t>diabetes</a:t>
            </a:r>
            <a:endParaRPr lang="fa-IR" dirty="0" smtClean="0"/>
          </a:p>
          <a:p>
            <a:pPr>
              <a:buFont typeface="Wingdings" pitchFamily="2" charset="2"/>
              <a:buChar char="ü"/>
            </a:pPr>
            <a:r>
              <a:rPr lang="en-US" dirty="0" smtClean="0"/>
              <a:t>As research studies</a:t>
            </a:r>
            <a:r>
              <a:rPr lang="fa-IR" dirty="0" smtClean="0"/>
              <a:t> </a:t>
            </a:r>
            <a:r>
              <a:rPr lang="en-US" dirty="0" smtClean="0"/>
              <a:t>on some low-carbohydrate eating plans</a:t>
            </a:r>
            <a:r>
              <a:rPr lang="fa-IR" dirty="0" smtClean="0"/>
              <a:t> </a:t>
            </a:r>
            <a:r>
              <a:rPr lang="en-US" dirty="0" smtClean="0"/>
              <a:t>generally indicate challenges with long term</a:t>
            </a:r>
            <a:r>
              <a:rPr lang="fa-IR" dirty="0" smtClean="0"/>
              <a:t> </a:t>
            </a:r>
            <a:r>
              <a:rPr lang="en-US" dirty="0" smtClean="0"/>
              <a:t>sustainability, it is important to</a:t>
            </a:r>
            <a:r>
              <a:rPr lang="fa-IR" dirty="0" smtClean="0"/>
              <a:t> </a:t>
            </a:r>
            <a:r>
              <a:rPr lang="en-US" dirty="0" smtClean="0"/>
              <a:t>reassess and individualize meal plan</a:t>
            </a:r>
            <a:r>
              <a:rPr lang="fa-IR" dirty="0" smtClean="0"/>
              <a:t> </a:t>
            </a:r>
            <a:r>
              <a:rPr lang="en-US" dirty="0" smtClean="0"/>
              <a:t>guidance regularly for those interested</a:t>
            </a:r>
            <a:r>
              <a:rPr lang="fa-IR" dirty="0" smtClean="0"/>
              <a:t> </a:t>
            </a:r>
            <a:r>
              <a:rPr lang="en-US" dirty="0" smtClean="0"/>
              <a:t>in this approach</a:t>
            </a:r>
          </a:p>
          <a:p>
            <a:pPr>
              <a:buFont typeface="Wingdings" pitchFamily="2" charset="2"/>
              <a:buChar char="ü"/>
            </a:pPr>
            <a:r>
              <a:rPr lang="en-US" dirty="0" smtClean="0"/>
              <a:t> This meal plan is not</a:t>
            </a:r>
            <a:r>
              <a:rPr lang="fa-IR" dirty="0" smtClean="0"/>
              <a:t> </a:t>
            </a:r>
            <a:r>
              <a:rPr lang="en-US" dirty="0" smtClean="0"/>
              <a:t>recommended at this time for women</a:t>
            </a:r>
            <a:r>
              <a:rPr lang="fa-IR" dirty="0" smtClean="0"/>
              <a:t> </a:t>
            </a:r>
            <a:r>
              <a:rPr lang="en-US" dirty="0" smtClean="0"/>
              <a:t>who are pregnant or lactating, people</a:t>
            </a:r>
            <a:r>
              <a:rPr lang="fa-IR" dirty="0" smtClean="0"/>
              <a:t> </a:t>
            </a:r>
            <a:r>
              <a:rPr lang="en-US" dirty="0" smtClean="0"/>
              <a:t>with or at risk for disordered eating, or</a:t>
            </a:r>
            <a:r>
              <a:rPr lang="fa-IR" dirty="0" smtClean="0"/>
              <a:t> </a:t>
            </a:r>
            <a:r>
              <a:rPr lang="en-US" dirty="0" smtClean="0"/>
              <a:t>people who have renal disease, and it</a:t>
            </a:r>
            <a:r>
              <a:rPr lang="fa-IR" dirty="0" smtClean="0"/>
              <a:t> </a:t>
            </a:r>
            <a:r>
              <a:rPr lang="en-US" dirty="0" smtClean="0"/>
              <a:t>should be used with caution in patients</a:t>
            </a:r>
            <a:r>
              <a:rPr lang="fa-IR" dirty="0" smtClean="0"/>
              <a:t> </a:t>
            </a:r>
            <a:r>
              <a:rPr lang="en-US" dirty="0" smtClean="0"/>
              <a:t>taking sodium–glucose </a:t>
            </a:r>
            <a:r>
              <a:rPr lang="en-US" dirty="0" err="1" smtClean="0"/>
              <a:t>cotransporter</a:t>
            </a:r>
            <a:r>
              <a:rPr lang="fa-IR" dirty="0" smtClean="0"/>
              <a:t> </a:t>
            </a:r>
            <a:r>
              <a:rPr lang="en-US" dirty="0" smtClean="0"/>
              <a:t>2 (SGLT2) inhibitors due to the potential</a:t>
            </a:r>
            <a:r>
              <a:rPr lang="fa-IR" dirty="0" smtClean="0"/>
              <a:t> </a:t>
            </a:r>
            <a:r>
              <a:rPr lang="en-US" dirty="0" smtClean="0"/>
              <a:t>risk of </a:t>
            </a:r>
            <a:r>
              <a:rPr lang="en-US" dirty="0" err="1" smtClean="0"/>
              <a:t>ketoacidosis</a:t>
            </a:r>
            <a:r>
              <a:rPr lang="en-US" dirty="0" smtClean="0"/>
              <a:t> </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randomized adults (n = 34) with </a:t>
            </a:r>
            <a:r>
              <a:rPr lang="en-US" dirty="0" err="1" smtClean="0"/>
              <a:t>glycated</a:t>
            </a:r>
            <a:r>
              <a:rPr lang="en-US" dirty="0" smtClean="0"/>
              <a:t> hemoglobin (HbA1c) &gt; 6.0% and elevated body weight (BMI &gt; 25):</a:t>
            </a:r>
          </a:p>
          <a:p>
            <a:r>
              <a:rPr lang="en-US" dirty="0" smtClean="0"/>
              <a:t>a very low-carbohydrate </a:t>
            </a:r>
            <a:r>
              <a:rPr lang="en-US" dirty="0" err="1" smtClean="0"/>
              <a:t>ketogenic</a:t>
            </a:r>
            <a:r>
              <a:rPr lang="en-US" dirty="0" smtClean="0"/>
              <a:t> (LCK) diet (n = 16)</a:t>
            </a:r>
          </a:p>
          <a:p>
            <a:r>
              <a:rPr lang="en-US" dirty="0" smtClean="0"/>
              <a:t>a moderate-carbohydrate, calorie-restricted, low fat(MCCR) diet (n = 18)</a:t>
            </a:r>
          </a:p>
          <a:p>
            <a:pPr>
              <a:buNone/>
            </a:pPr>
            <a:r>
              <a:rPr lang="en-US" dirty="0" smtClean="0"/>
              <a:t>to be physically active, get sufficient sleep, and practice behavioral adherence strategies based on positive affect and mindful eating</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0" y="1"/>
            <a:ext cx="9144000" cy="142873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500958" y="1233904"/>
            <a:ext cx="1428749" cy="194831"/>
          </a:xfrm>
          <a:prstGeom prst="rect">
            <a:avLst/>
          </a:prstGeom>
          <a:noFill/>
          <a:ln w="9525">
            <a:noFill/>
            <a:miter lim="800000"/>
            <a:headEnd/>
            <a:tailEnd/>
          </a:ln>
          <a:effec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6072206"/>
          </a:xfrm>
        </p:spPr>
        <p:txBody>
          <a:bodyPr>
            <a:normAutofit/>
          </a:bodyPr>
          <a:lstStyle/>
          <a:p>
            <a:r>
              <a:rPr lang="en-US" dirty="0" smtClean="0"/>
              <a:t>Twelve months after baseline, participants in the LCK group evidenced greater reductions in each HbA1c and weight than did participants in the MCCR group</a:t>
            </a:r>
          </a:p>
          <a:p>
            <a:r>
              <a:rPr lang="en-US" dirty="0" smtClean="0"/>
              <a:t>the greater reductions in HbA1c in the LCK group occurred despite greater reductions in </a:t>
            </a:r>
            <a:r>
              <a:rPr lang="en-US" dirty="0" err="1" smtClean="0"/>
              <a:t>glucoselowering</a:t>
            </a:r>
            <a:r>
              <a:rPr lang="en-US" dirty="0" smtClean="0"/>
              <a:t> medications</a:t>
            </a:r>
          </a:p>
          <a:p>
            <a:r>
              <a:rPr lang="en-US" dirty="0" smtClean="0"/>
              <a:t>At 6 months, we noted an increase in LDL cholesterol in the LCK group compared to the MCCR group. This difference was no longer significant at 12 months</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2"/>
          <a:srcRect/>
          <a:stretch>
            <a:fillRect/>
          </a:stretch>
        </p:blipFill>
        <p:spPr bwMode="auto">
          <a:xfrm>
            <a:off x="107504" y="188640"/>
            <a:ext cx="4248472" cy="6480720"/>
          </a:xfrm>
          <a:prstGeom prst="rect">
            <a:avLst/>
          </a:prstGeom>
          <a:noFill/>
          <a:ln w="9525">
            <a:noFill/>
            <a:miter lim="800000"/>
            <a:headEnd/>
            <a:tailEnd/>
          </a:ln>
          <a:effectLst/>
        </p:spPr>
      </p:pic>
      <p:pic>
        <p:nvPicPr>
          <p:cNvPr id="10243" name="Picture 3"/>
          <p:cNvPicPr>
            <a:picLocks noGrp="1" noChangeAspect="1" noChangeArrowheads="1"/>
          </p:cNvPicPr>
          <p:nvPr>
            <p:ph sz="half" idx="2"/>
          </p:nvPr>
        </p:nvPicPr>
        <p:blipFill>
          <a:blip r:embed="rId3"/>
          <a:srcRect/>
          <a:stretch>
            <a:fillRect/>
          </a:stretch>
        </p:blipFill>
        <p:spPr bwMode="auto">
          <a:xfrm>
            <a:off x="4500563" y="188640"/>
            <a:ext cx="4463926" cy="6480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ü"/>
            </a:pPr>
            <a:r>
              <a:rPr lang="en-US" dirty="0" smtClean="0"/>
              <a:t>There is inadequate</a:t>
            </a:r>
            <a:r>
              <a:rPr lang="fa-IR" dirty="0" smtClean="0"/>
              <a:t> </a:t>
            </a:r>
            <a:r>
              <a:rPr lang="en-US" dirty="0" smtClean="0"/>
              <a:t>research in type 1 diabetes to</a:t>
            </a:r>
            <a:r>
              <a:rPr lang="fa-IR" dirty="0" smtClean="0"/>
              <a:t> </a:t>
            </a:r>
            <a:r>
              <a:rPr lang="en-US" dirty="0" smtClean="0"/>
              <a:t>support one eating plan over another</a:t>
            </a:r>
            <a:r>
              <a:rPr lang="fa-IR" dirty="0" smtClean="0"/>
              <a:t> </a:t>
            </a:r>
            <a:r>
              <a:rPr lang="en-US" dirty="0" smtClean="0"/>
              <a:t>at this time.</a:t>
            </a:r>
            <a:endParaRPr lang="fa-IR" dirty="0" smtClean="0"/>
          </a:p>
          <a:p>
            <a:pPr>
              <a:buFont typeface="Wingdings" pitchFamily="2" charset="2"/>
              <a:buChar char="ü"/>
            </a:pPr>
            <a:r>
              <a:rPr lang="en-US" dirty="0" smtClean="0"/>
              <a:t>A simple and effective approach to</a:t>
            </a:r>
            <a:r>
              <a:rPr lang="fa-IR" dirty="0" smtClean="0"/>
              <a:t> </a:t>
            </a:r>
            <a:r>
              <a:rPr lang="en-US" dirty="0" err="1" smtClean="0"/>
              <a:t>glycemia</a:t>
            </a:r>
            <a:r>
              <a:rPr lang="en-US" dirty="0" smtClean="0"/>
              <a:t> and weight management emphasizing</a:t>
            </a:r>
            <a:r>
              <a:rPr lang="fa-IR" dirty="0" smtClean="0"/>
              <a:t> </a:t>
            </a:r>
            <a:r>
              <a:rPr lang="en-US" dirty="0" smtClean="0"/>
              <a:t>portion control and healthy</a:t>
            </a:r>
            <a:r>
              <a:rPr lang="fa-IR" dirty="0" smtClean="0"/>
              <a:t> </a:t>
            </a:r>
            <a:r>
              <a:rPr lang="en-US" dirty="0" smtClean="0"/>
              <a:t>food choices should be considered for</a:t>
            </a:r>
            <a:r>
              <a:rPr lang="fa-IR" dirty="0" smtClean="0"/>
              <a:t> </a:t>
            </a:r>
            <a:r>
              <a:rPr lang="en-US" dirty="0" smtClean="0"/>
              <a:t>those with type 2 diabetes who are not</a:t>
            </a:r>
            <a:r>
              <a:rPr lang="fa-IR" dirty="0" smtClean="0"/>
              <a:t> </a:t>
            </a:r>
            <a:r>
              <a:rPr lang="en-US" dirty="0" smtClean="0"/>
              <a:t>taking insulin, who have limited health</a:t>
            </a:r>
            <a:r>
              <a:rPr lang="fa-IR" dirty="0" smtClean="0"/>
              <a:t> </a:t>
            </a:r>
            <a:r>
              <a:rPr lang="en-US" dirty="0" smtClean="0"/>
              <a:t>literacy or numeracy, or who are older</a:t>
            </a:r>
            <a:r>
              <a:rPr lang="fa-IR" dirty="0" smtClean="0"/>
              <a:t> </a:t>
            </a:r>
            <a:r>
              <a:rPr lang="en-US" dirty="0" smtClean="0"/>
              <a:t>and prone to hypoglycemia </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Weight Management</a:t>
            </a:r>
            <a:endParaRPr lang="fa-IR" b="1" dirty="0" smtClean="0"/>
          </a:p>
          <a:p>
            <a:pPr>
              <a:buFont typeface="Wingdings" pitchFamily="2" charset="2"/>
              <a:buChar char="ü"/>
            </a:pPr>
            <a:r>
              <a:rPr lang="fa-IR" dirty="0" smtClean="0"/>
              <a:t> </a:t>
            </a:r>
            <a:r>
              <a:rPr lang="en-US" dirty="0" smtClean="0"/>
              <a:t>It should be noted, however, that the</a:t>
            </a:r>
            <a:r>
              <a:rPr lang="fa-IR" dirty="0" smtClean="0"/>
              <a:t> </a:t>
            </a:r>
            <a:r>
              <a:rPr lang="en-US" dirty="0" smtClean="0"/>
              <a:t>clinical benefits of weight loss are progressive</a:t>
            </a:r>
            <a:r>
              <a:rPr lang="fa-IR" dirty="0" smtClean="0"/>
              <a:t> </a:t>
            </a:r>
            <a:r>
              <a:rPr lang="en-US" dirty="0" smtClean="0"/>
              <a:t>and more intensive weight</a:t>
            </a:r>
            <a:r>
              <a:rPr lang="fa-IR" dirty="0" smtClean="0"/>
              <a:t> </a:t>
            </a:r>
            <a:r>
              <a:rPr lang="en-US" dirty="0" smtClean="0"/>
              <a:t>loss goals (i.e., 15%) may be appropriate</a:t>
            </a:r>
            <a:r>
              <a:rPr lang="fa-IR" dirty="0" smtClean="0"/>
              <a:t> </a:t>
            </a:r>
            <a:r>
              <a:rPr lang="en-US" dirty="0" smtClean="0"/>
              <a:t>to maximize benefit depending</a:t>
            </a:r>
            <a:r>
              <a:rPr lang="fa-IR" dirty="0" smtClean="0"/>
              <a:t> </a:t>
            </a:r>
            <a:r>
              <a:rPr lang="en-US" dirty="0" smtClean="0"/>
              <a:t>on need, feasibility, and safety </a:t>
            </a:r>
          </a:p>
          <a:p>
            <a:pPr>
              <a:buFont typeface="Wingdings" pitchFamily="2" charset="2"/>
              <a:buChar char="ü"/>
            </a:pPr>
            <a:r>
              <a:rPr lang="fa-IR" dirty="0" smtClean="0"/>
              <a:t> </a:t>
            </a:r>
            <a:r>
              <a:rPr lang="en-US" dirty="0" smtClean="0"/>
              <a:t>MNT guidance from an RD/RDN with</a:t>
            </a:r>
            <a:r>
              <a:rPr lang="fa-IR" dirty="0" smtClean="0"/>
              <a:t> </a:t>
            </a:r>
            <a:r>
              <a:rPr lang="en-US" dirty="0" smtClean="0"/>
              <a:t>expertise in diabetes and weight management,</a:t>
            </a:r>
            <a:r>
              <a:rPr lang="fa-IR" dirty="0" smtClean="0"/>
              <a:t> </a:t>
            </a:r>
            <a:r>
              <a:rPr lang="en-US" dirty="0" smtClean="0"/>
              <a:t>throughout the course of a</a:t>
            </a:r>
            <a:r>
              <a:rPr lang="fa-IR" dirty="0" smtClean="0"/>
              <a:t> </a:t>
            </a:r>
            <a:r>
              <a:rPr lang="en-US" dirty="0" smtClean="0"/>
              <a:t>structured weight loss plan, is strongly</a:t>
            </a:r>
            <a:r>
              <a:rPr lang="fa-IR" dirty="0" smtClean="0"/>
              <a:t> </a:t>
            </a:r>
            <a:r>
              <a:rPr lang="en-US" dirty="0" smtClean="0"/>
              <a:t>recommended</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457200" y="1600200"/>
            <a:ext cx="8229600" cy="5257800"/>
          </a:xfrm>
        </p:spPr>
        <p:txBody>
          <a:bodyPr>
            <a:normAutofit/>
          </a:bodyPr>
          <a:lstStyle/>
          <a:p>
            <a:pPr>
              <a:buFont typeface="Wingdings" pitchFamily="2" charset="2"/>
              <a:buChar char="ü"/>
            </a:pPr>
            <a:r>
              <a:rPr lang="en-US" dirty="0" smtClean="0"/>
              <a:t>Studies have demonstrated that a</a:t>
            </a:r>
            <a:r>
              <a:rPr lang="fa-IR" dirty="0" smtClean="0"/>
              <a:t> </a:t>
            </a:r>
            <a:r>
              <a:rPr lang="en-US" dirty="0" smtClean="0"/>
              <a:t>variety of eating plans, varying in</a:t>
            </a:r>
            <a:r>
              <a:rPr lang="fa-IR" dirty="0" smtClean="0"/>
              <a:t> </a:t>
            </a:r>
            <a:r>
              <a:rPr lang="en-US" dirty="0" smtClean="0"/>
              <a:t>macronutrient composition, can be used</a:t>
            </a:r>
            <a:r>
              <a:rPr lang="fa-IR" dirty="0" smtClean="0"/>
              <a:t> </a:t>
            </a:r>
            <a:r>
              <a:rPr lang="en-US" dirty="0" smtClean="0"/>
              <a:t>effectively and safely in the short term</a:t>
            </a:r>
            <a:r>
              <a:rPr lang="fa-IR" dirty="0" smtClean="0"/>
              <a:t> </a:t>
            </a:r>
            <a:r>
              <a:rPr lang="en-US" dirty="0" smtClean="0"/>
              <a:t>(1–2 years) to achieve weight loss in</a:t>
            </a:r>
            <a:r>
              <a:rPr lang="fa-IR" dirty="0" smtClean="0"/>
              <a:t> </a:t>
            </a:r>
            <a:r>
              <a:rPr lang="en-US" dirty="0" smtClean="0"/>
              <a:t>people with diabetes</a:t>
            </a:r>
          </a:p>
          <a:p>
            <a:pPr>
              <a:buFont typeface="Wingdings" pitchFamily="2" charset="2"/>
              <a:buChar char="ü"/>
            </a:pPr>
            <a:r>
              <a:rPr lang="en-US" dirty="0" smtClean="0"/>
              <a:t> This includes structured</a:t>
            </a:r>
            <a:r>
              <a:rPr lang="fa-IR" dirty="0" smtClean="0"/>
              <a:t> </a:t>
            </a:r>
            <a:r>
              <a:rPr lang="en-US" dirty="0" smtClean="0"/>
              <a:t>low-calorie meal plans that include</a:t>
            </a:r>
            <a:r>
              <a:rPr lang="fa-IR" dirty="0" smtClean="0"/>
              <a:t> </a:t>
            </a:r>
            <a:r>
              <a:rPr lang="en-US" dirty="0" smtClean="0"/>
              <a:t>meal replacements and the</a:t>
            </a:r>
            <a:r>
              <a:rPr lang="fa-IR" dirty="0" smtClean="0"/>
              <a:t> </a:t>
            </a:r>
            <a:r>
              <a:rPr lang="en-US" dirty="0" smtClean="0"/>
              <a:t>Mediterranean eating pattern as</a:t>
            </a:r>
            <a:r>
              <a:rPr lang="fa-IR" dirty="0" smtClean="0"/>
              <a:t> </a:t>
            </a:r>
            <a:r>
              <a:rPr lang="en-US" dirty="0" smtClean="0"/>
              <a:t>well as low-carbohydrate meal plans</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928670"/>
            <a:ext cx="2400288" cy="346092"/>
          </a:xfrm>
        </p:spPr>
        <p:txBody>
          <a:bodyPr>
            <a:noAutofit/>
          </a:bodyPr>
          <a:lstStyle/>
          <a:p>
            <a:r>
              <a:rPr lang="en-US" sz="2400" b="1" dirty="0" smtClean="0"/>
              <a:t>Lancet 2018</a:t>
            </a:r>
            <a:endParaRPr lang="en-US" sz="2400" b="1" dirty="0"/>
          </a:p>
        </p:txBody>
      </p:sp>
      <p:sp>
        <p:nvSpPr>
          <p:cNvPr id="3" name="Content Placeholder 2"/>
          <p:cNvSpPr>
            <a:spLocks noGrp="1"/>
          </p:cNvSpPr>
          <p:nvPr>
            <p:ph idx="1"/>
          </p:nvPr>
        </p:nvSpPr>
        <p:spPr>
          <a:xfrm>
            <a:off x="0" y="1428736"/>
            <a:ext cx="9144000" cy="5429264"/>
          </a:xfrm>
        </p:spPr>
        <p:txBody>
          <a:bodyPr>
            <a:normAutofit fontScale="92500" lnSpcReduction="10000"/>
          </a:bodyPr>
          <a:lstStyle/>
          <a:p>
            <a:r>
              <a:rPr lang="en-US" sz="2800" dirty="0" smtClean="0"/>
              <a:t>open-label, cluster-</a:t>
            </a:r>
            <a:r>
              <a:rPr lang="en-US" sz="2800" dirty="0" err="1" smtClean="0"/>
              <a:t>randomised</a:t>
            </a:r>
            <a:r>
              <a:rPr lang="en-US" sz="2800" dirty="0" smtClean="0"/>
              <a:t> trial at 49 primary care practices in Scotland and England</a:t>
            </a:r>
          </a:p>
          <a:p>
            <a:r>
              <a:rPr lang="en-US" sz="2800" dirty="0" smtClean="0"/>
              <a:t>randomly assigned (1:1)</a:t>
            </a:r>
          </a:p>
          <a:p>
            <a:r>
              <a:rPr lang="en-US" sz="2800" dirty="0" smtClean="0"/>
              <a:t>weight management </a:t>
            </a:r>
            <a:r>
              <a:rPr lang="en-US" sz="2800" dirty="0" err="1" smtClean="0"/>
              <a:t>programme</a:t>
            </a:r>
            <a:r>
              <a:rPr lang="en-US" sz="2800" dirty="0" smtClean="0"/>
              <a:t> (intervention) or best-practice care by guidelines (control)</a:t>
            </a:r>
          </a:p>
          <a:p>
            <a:r>
              <a:rPr lang="en-US" sz="2800" dirty="0" smtClean="0"/>
              <a:t>aged 20–65 years with type 2 diabetes within the past 6 years, had a body-mass index of 27–45 kg/m2, and were not receiving insulin</a:t>
            </a:r>
          </a:p>
          <a:p>
            <a:r>
              <a:rPr lang="en-US" sz="2800" dirty="0" smtClean="0"/>
              <a:t>The intervention comprised withdrawal of </a:t>
            </a:r>
            <a:r>
              <a:rPr lang="en-US" sz="2800" dirty="0" err="1" smtClean="0"/>
              <a:t>antidiabetic</a:t>
            </a:r>
            <a:r>
              <a:rPr lang="en-US" sz="2800" dirty="0" smtClean="0"/>
              <a:t> and antihypertensive drugs, total diet replacement (825–853 kcal/day formula diet for 3–5 months), stepped food reintroduction (2–8 weeks), and structured support for long-term weight loss maintenance</a:t>
            </a:r>
            <a:endParaRPr lang="en-US" sz="2800" dirty="0"/>
          </a:p>
        </p:txBody>
      </p:sp>
      <p:pic>
        <p:nvPicPr>
          <p:cNvPr id="3075" name="Picture 3"/>
          <p:cNvPicPr>
            <a:picLocks noChangeAspect="1" noChangeArrowheads="1"/>
          </p:cNvPicPr>
          <p:nvPr/>
        </p:nvPicPr>
        <p:blipFill>
          <a:blip r:embed="rId2"/>
          <a:srcRect/>
          <a:stretch>
            <a:fillRect/>
          </a:stretch>
        </p:blipFill>
        <p:spPr bwMode="auto">
          <a:xfrm>
            <a:off x="0" y="0"/>
            <a:ext cx="5600700" cy="857232"/>
          </a:xfrm>
          <a:prstGeom prst="rect">
            <a:avLst/>
          </a:prstGeom>
          <a:noFill/>
          <a:ln w="9525">
            <a:noFill/>
            <a:miter lim="800000"/>
            <a:headEnd/>
            <a:tailEnd/>
          </a:ln>
          <a:effec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7686" y="1"/>
            <a:ext cx="4786314" cy="3643314"/>
          </a:xfrm>
        </p:spPr>
        <p:txBody>
          <a:bodyPr>
            <a:normAutofit fontScale="77500" lnSpcReduction="20000"/>
          </a:bodyPr>
          <a:lstStyle/>
          <a:p>
            <a:r>
              <a:rPr lang="en-US" dirty="0" smtClean="0"/>
              <a:t>At 12 months,  weight loss of 15 kg or more in 24% participants in the intervention group and no participants in the control group</a:t>
            </a:r>
          </a:p>
          <a:p>
            <a:endParaRPr lang="en-US" dirty="0" smtClean="0"/>
          </a:p>
          <a:p>
            <a:r>
              <a:rPr lang="en-US" dirty="0" smtClean="0"/>
              <a:t>Diabetes remission was achieved in 46% participants in the intervention group and 4% participants in the control group</a:t>
            </a:r>
            <a:endParaRPr lang="en-US" dirty="0"/>
          </a:p>
        </p:txBody>
      </p:sp>
      <p:pic>
        <p:nvPicPr>
          <p:cNvPr id="4098" name="Picture 2"/>
          <p:cNvPicPr>
            <a:picLocks noChangeAspect="1" noChangeArrowheads="1"/>
          </p:cNvPicPr>
          <p:nvPr/>
        </p:nvPicPr>
        <p:blipFill>
          <a:blip r:embed="rId2"/>
          <a:srcRect/>
          <a:stretch>
            <a:fillRect/>
          </a:stretch>
        </p:blipFill>
        <p:spPr bwMode="auto">
          <a:xfrm>
            <a:off x="0" y="0"/>
            <a:ext cx="4357686" cy="57435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357686" y="3643314"/>
            <a:ext cx="4786314" cy="3214686"/>
          </a:xfrm>
          <a:prstGeom prst="rect">
            <a:avLst/>
          </a:prstGeom>
          <a:noFill/>
          <a:ln w="9525">
            <a:noFill/>
            <a:miter lim="800000"/>
            <a:headEnd/>
            <a:tailEnd/>
          </a:ln>
          <a:effec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43050"/>
            <a:ext cx="9144000" cy="5214950"/>
          </a:xfrm>
        </p:spPr>
        <p:txBody>
          <a:bodyPr/>
          <a:lstStyle/>
          <a:p>
            <a:r>
              <a:rPr lang="en-US" dirty="0" smtClean="0"/>
              <a:t>108 overweight and obese patients with T2D (46 M/62F; age 60 ± 10 years; HbA1c 8.07 ± 1.05%; weight 101.4 ± 21.1 kg and BMI 35.2 ± 7.7 kg/m2)</a:t>
            </a:r>
          </a:p>
          <a:p>
            <a:endParaRPr lang="en-US" dirty="0" smtClean="0"/>
          </a:p>
          <a:p>
            <a:r>
              <a:rPr lang="en-US" dirty="0" smtClean="0"/>
              <a:t>Group A met with RDN to develop an individualized eating plan. Group B met with RDN and followed a structured meal plan. Group C did similar to group B and received weekly phone support by RDN</a:t>
            </a:r>
            <a:endParaRPr lang="en-US" dirty="0"/>
          </a:p>
        </p:txBody>
      </p:sp>
      <p:pic>
        <p:nvPicPr>
          <p:cNvPr id="5122" name="Picture 2"/>
          <p:cNvPicPr>
            <a:picLocks noChangeAspect="1" noChangeArrowheads="1"/>
          </p:cNvPicPr>
          <p:nvPr/>
        </p:nvPicPr>
        <p:blipFill>
          <a:blip r:embed="rId2"/>
          <a:srcRect/>
          <a:stretch>
            <a:fillRect/>
          </a:stretch>
        </p:blipFill>
        <p:spPr bwMode="auto">
          <a:xfrm>
            <a:off x="1071538" y="0"/>
            <a:ext cx="6786610" cy="142873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714744" y="1227028"/>
            <a:ext cx="1866904" cy="192181"/>
          </a:xfrm>
          <a:prstGeom prst="rect">
            <a:avLst/>
          </a:prstGeom>
          <a:noFill/>
          <a:ln w="9525">
            <a:noFill/>
            <a:miter lim="800000"/>
            <a:headEnd/>
            <a:tailEnd/>
          </a:ln>
          <a:effec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7686" y="214290"/>
            <a:ext cx="4786314" cy="2428892"/>
          </a:xfrm>
        </p:spPr>
        <p:txBody>
          <a:bodyPr>
            <a:noAutofit/>
          </a:bodyPr>
          <a:lstStyle/>
          <a:p>
            <a:pPr algn="l"/>
            <a:r>
              <a:rPr lang="en-US" sz="2000" dirty="0" smtClean="0"/>
              <a:t>- Total energy intake was significantly lower in all groups compared to baseline with no difference among them</a:t>
            </a:r>
            <a:br>
              <a:rPr lang="en-US" sz="2000" dirty="0" smtClean="0"/>
            </a:br>
            <a:r>
              <a:rPr lang="en-US" sz="2000" dirty="0" smtClean="0"/>
              <a:t>- groups B and C significantly reduced their proportion of energy intake from saturated fat compared to group A</a:t>
            </a:r>
            <a:endParaRPr lang="en-US" sz="2000" dirty="0"/>
          </a:p>
        </p:txBody>
      </p:sp>
      <p:sp>
        <p:nvSpPr>
          <p:cNvPr id="7" name="Subtitle 6"/>
          <p:cNvSpPr>
            <a:spLocks noGrp="1"/>
          </p:cNvSpPr>
          <p:nvPr>
            <p:ph type="subTitle" idx="1"/>
          </p:nvPr>
        </p:nvSpPr>
        <p:spPr>
          <a:xfrm>
            <a:off x="0" y="4572008"/>
            <a:ext cx="4357686" cy="2285992"/>
          </a:xfrm>
        </p:spPr>
        <p:txBody>
          <a:bodyPr>
            <a:normAutofit fontScale="92500"/>
          </a:bodyPr>
          <a:lstStyle/>
          <a:p>
            <a:pPr algn="l">
              <a:buFontTx/>
              <a:buChar char="-"/>
            </a:pPr>
            <a:r>
              <a:rPr lang="en-US" sz="2400" dirty="0" smtClean="0">
                <a:solidFill>
                  <a:schemeClr val="tx1"/>
                </a:solidFill>
              </a:rPr>
              <a:t>Body weight did not change from baseline in group A, but decreased significantly in groups B  and C</a:t>
            </a:r>
          </a:p>
          <a:p>
            <a:pPr algn="l"/>
            <a:r>
              <a:rPr lang="en-US" sz="2400" dirty="0" smtClean="0">
                <a:solidFill>
                  <a:schemeClr val="tx1"/>
                </a:solidFill>
              </a:rPr>
              <a:t>- An HbA1c reduction of 0.61–0.66%, as seen in the structured NT groups</a:t>
            </a:r>
          </a:p>
          <a:p>
            <a:pPr algn="l">
              <a:buFontTx/>
              <a:buChar char="-"/>
            </a:pPr>
            <a:endParaRPr lang="en-US" sz="2400" dirty="0">
              <a:solidFill>
                <a:schemeClr val="tx1"/>
              </a:solidFill>
            </a:endParaRPr>
          </a:p>
        </p:txBody>
      </p:sp>
      <p:pic>
        <p:nvPicPr>
          <p:cNvPr id="6148" name="Picture 4"/>
          <p:cNvPicPr>
            <a:picLocks noGrp="1" noChangeAspect="1" noChangeArrowheads="1"/>
          </p:cNvPicPr>
          <p:nvPr>
            <p:ph idx="4294967295"/>
          </p:nvPr>
        </p:nvPicPr>
        <p:blipFill>
          <a:blip r:embed="rId2"/>
          <a:srcRect/>
          <a:stretch>
            <a:fillRect/>
          </a:stretch>
        </p:blipFill>
        <p:spPr bwMode="auto">
          <a:xfrm>
            <a:off x="4357688" y="2786063"/>
            <a:ext cx="4786312" cy="407193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0" y="0"/>
            <a:ext cx="4357717" cy="4572008"/>
          </a:xfrm>
          <a:prstGeom prst="rect">
            <a:avLst/>
          </a:prstGeom>
          <a:noFill/>
          <a:ln w="9525">
            <a:noFill/>
            <a:miter lim="800000"/>
            <a:headEnd/>
            <a:tailEnd/>
          </a:ln>
          <a:effec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0" y="1285860"/>
            <a:ext cx="9144000" cy="5572140"/>
          </a:xfrm>
        </p:spPr>
        <p:txBody>
          <a:bodyPr>
            <a:noAutofit/>
          </a:bodyPr>
          <a:lstStyle/>
          <a:p>
            <a:pPr>
              <a:buFont typeface="Wingdings" pitchFamily="2" charset="2"/>
              <a:buChar char="ü"/>
            </a:pPr>
            <a:r>
              <a:rPr lang="en-US" sz="2800" dirty="0" smtClean="0"/>
              <a:t>However, no single approach has</a:t>
            </a:r>
            <a:r>
              <a:rPr lang="fa-IR" sz="2800" dirty="0" smtClean="0"/>
              <a:t> </a:t>
            </a:r>
            <a:r>
              <a:rPr lang="en-US" sz="2800" dirty="0" smtClean="0"/>
              <a:t>been proven to be consistently superior</a:t>
            </a:r>
            <a:r>
              <a:rPr lang="fa-IR" sz="2800" dirty="0" smtClean="0"/>
              <a:t> </a:t>
            </a:r>
            <a:r>
              <a:rPr lang="en-US" sz="2800" dirty="0" smtClean="0"/>
              <a:t>, and more data are needed to</a:t>
            </a:r>
            <a:r>
              <a:rPr lang="fa-IR" sz="2800" dirty="0" smtClean="0"/>
              <a:t> </a:t>
            </a:r>
            <a:r>
              <a:rPr lang="en-US" sz="2800" dirty="0" smtClean="0"/>
              <a:t>identify and validate those meal plans</a:t>
            </a:r>
            <a:r>
              <a:rPr lang="fa-IR" sz="2800" dirty="0" smtClean="0"/>
              <a:t> </a:t>
            </a:r>
            <a:r>
              <a:rPr lang="en-US" sz="2800" dirty="0" smtClean="0"/>
              <a:t>that are optimal with respect to long term</a:t>
            </a:r>
            <a:r>
              <a:rPr lang="fa-IR" sz="2800" dirty="0" smtClean="0"/>
              <a:t> </a:t>
            </a:r>
            <a:r>
              <a:rPr lang="en-US" sz="2800" dirty="0" smtClean="0"/>
              <a:t>outcomes as well as patient acceptability</a:t>
            </a:r>
          </a:p>
          <a:p>
            <a:pPr>
              <a:buFont typeface="Wingdings" pitchFamily="2" charset="2"/>
              <a:buChar char="ü"/>
            </a:pPr>
            <a:r>
              <a:rPr lang="en-US" sz="2800" dirty="0" smtClean="0"/>
              <a:t>The importance of providing</a:t>
            </a:r>
            <a:r>
              <a:rPr lang="fa-IR" sz="2800" dirty="0" smtClean="0"/>
              <a:t> </a:t>
            </a:r>
            <a:r>
              <a:rPr lang="en-US" sz="2800" dirty="0" smtClean="0"/>
              <a:t>guidance on an individualized meal plan</a:t>
            </a:r>
            <a:r>
              <a:rPr lang="fa-IR" sz="2800" dirty="0" smtClean="0"/>
              <a:t> </a:t>
            </a:r>
            <a:r>
              <a:rPr lang="en-US" sz="2800" dirty="0" smtClean="0"/>
              <a:t>containing nutrient-dense foods, such as</a:t>
            </a:r>
            <a:r>
              <a:rPr lang="fa-IR" sz="2800" dirty="0" smtClean="0"/>
              <a:t> </a:t>
            </a:r>
            <a:r>
              <a:rPr lang="en-US" sz="2800" dirty="0" smtClean="0"/>
              <a:t>vegetables, fruits, legumes, dairy, lean</a:t>
            </a:r>
            <a:r>
              <a:rPr lang="fa-IR" sz="2800" dirty="0" smtClean="0"/>
              <a:t> </a:t>
            </a:r>
            <a:r>
              <a:rPr lang="en-US" sz="2800" dirty="0" smtClean="0"/>
              <a:t>sources of protein (including plant-based</a:t>
            </a:r>
            <a:r>
              <a:rPr lang="fa-IR" sz="2800" dirty="0" smtClean="0"/>
              <a:t> </a:t>
            </a:r>
            <a:r>
              <a:rPr lang="en-US" sz="2800" dirty="0" smtClean="0"/>
              <a:t>sources as well as lean meats, fish, and</a:t>
            </a:r>
            <a:r>
              <a:rPr lang="fa-IR" sz="2800" dirty="0" smtClean="0"/>
              <a:t> </a:t>
            </a:r>
            <a:r>
              <a:rPr lang="en-US" sz="2800" dirty="0" smtClean="0"/>
              <a:t>poultry), nuts, seeds, and whole grains,</a:t>
            </a:r>
            <a:r>
              <a:rPr lang="fa-IR" sz="2800" dirty="0" smtClean="0"/>
              <a:t> </a:t>
            </a:r>
            <a:r>
              <a:rPr lang="en-US" sz="2800" dirty="0" smtClean="0"/>
              <a:t>cannot be overemphasized , as well</a:t>
            </a:r>
            <a:r>
              <a:rPr lang="fa-IR" sz="2800" dirty="0" smtClean="0"/>
              <a:t> </a:t>
            </a:r>
            <a:r>
              <a:rPr lang="en-US" sz="2800" dirty="0" smtClean="0"/>
              <a:t>as guidance on achieving the desired energy</a:t>
            </a:r>
            <a:r>
              <a:rPr lang="fa-IR" sz="2800" dirty="0" smtClean="0"/>
              <a:t> </a:t>
            </a:r>
            <a:r>
              <a:rPr lang="en-US" sz="2800" dirty="0" smtClean="0"/>
              <a:t>deficit </a:t>
            </a:r>
            <a:endParaRPr lang="en-US" sz="28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428604"/>
            <a:ext cx="9144000" cy="5072098"/>
          </a:xfrm>
        </p:spPr>
        <p:txBody>
          <a:bodyPr>
            <a:noAutofit/>
          </a:bodyPr>
          <a:lstStyle/>
          <a:p>
            <a:r>
              <a:rPr lang="en-US" sz="2000" dirty="0" smtClean="0"/>
              <a:t>- </a:t>
            </a:r>
            <a:r>
              <a:rPr lang="en-US" sz="2400" dirty="0" smtClean="0"/>
              <a:t>randomized clinical trial included 609 adults aged 18 to</a:t>
            </a:r>
          </a:p>
          <a:p>
            <a:r>
              <a:rPr lang="en-US" sz="2400" dirty="0" smtClean="0"/>
              <a:t>50 years without diabetes with a body mass index between 28 and 40</a:t>
            </a:r>
          </a:p>
          <a:p>
            <a:pPr>
              <a:buFontTx/>
              <a:buChar char="-"/>
            </a:pPr>
            <a:r>
              <a:rPr lang="en-US" sz="2400" dirty="0" smtClean="0"/>
              <a:t>from January 29, 2013, through April 14, 2015</a:t>
            </a:r>
          </a:p>
          <a:p>
            <a:pPr>
              <a:buFontTx/>
              <a:buChar char="-"/>
            </a:pPr>
            <a:r>
              <a:rPr lang="en-US" sz="2400" dirty="0" smtClean="0"/>
              <a:t>randomized to the 12-month HLF(healthy low-fat) or HLC(healthy low-carbohydrate) diet</a:t>
            </a:r>
          </a:p>
          <a:p>
            <a:r>
              <a:rPr lang="en-US" sz="2400" dirty="0" smtClean="0"/>
              <a:t>- In this 12-month weight loss diet study, there was no</a:t>
            </a:r>
          </a:p>
          <a:p>
            <a:r>
              <a:rPr lang="en-US" sz="2400" dirty="0" smtClean="0"/>
              <a:t>significant difference in weight change between a healthy low-fat diet </a:t>
            </a:r>
            <a:r>
              <a:rPr lang="en-US" sz="2400" dirty="0" err="1" smtClean="0"/>
              <a:t>vs</a:t>
            </a:r>
            <a:r>
              <a:rPr lang="en-US" sz="2400" dirty="0" smtClean="0"/>
              <a:t> a healthy low-carbohydrate diet, and neither genotype pattern nor baseline insulin secretion was</a:t>
            </a:r>
          </a:p>
          <a:p>
            <a:r>
              <a:rPr lang="en-US" sz="2400" dirty="0" smtClean="0"/>
              <a:t>associated with the dietary effects on weight loss</a:t>
            </a:r>
            <a:endParaRPr lang="en-US" sz="2400" dirty="0"/>
          </a:p>
        </p:txBody>
      </p:sp>
      <p:pic>
        <p:nvPicPr>
          <p:cNvPr id="7170" name="Picture 2"/>
          <p:cNvPicPr>
            <a:picLocks noChangeAspect="1" noChangeArrowheads="1"/>
          </p:cNvPicPr>
          <p:nvPr/>
        </p:nvPicPr>
        <p:blipFill>
          <a:blip r:embed="rId2"/>
          <a:srcRect/>
          <a:stretch>
            <a:fillRect/>
          </a:stretch>
        </p:blipFill>
        <p:spPr bwMode="auto">
          <a:xfrm>
            <a:off x="1571604" y="5572140"/>
            <a:ext cx="6296025" cy="128586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929322" y="6734175"/>
            <a:ext cx="1933575" cy="123825"/>
          </a:xfrm>
          <a:prstGeom prst="rect">
            <a:avLst/>
          </a:prstGeom>
          <a:noFill/>
          <a:ln w="9525">
            <a:noFill/>
            <a:miter lim="800000"/>
            <a:headEnd/>
            <a:tailEnd/>
          </a:ln>
          <a:effec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t>Any approach to</a:t>
            </a:r>
            <a:r>
              <a:rPr lang="fa-IR" dirty="0" smtClean="0"/>
              <a:t> </a:t>
            </a:r>
            <a:r>
              <a:rPr lang="en-US" dirty="0" smtClean="0"/>
              <a:t>meal planning should be individualized</a:t>
            </a:r>
            <a:r>
              <a:rPr lang="fa-IR" dirty="0" smtClean="0"/>
              <a:t> </a:t>
            </a:r>
            <a:r>
              <a:rPr lang="en-US" dirty="0" smtClean="0"/>
              <a:t>considering the health status, personal</a:t>
            </a:r>
            <a:r>
              <a:rPr lang="fa-IR" dirty="0" smtClean="0"/>
              <a:t> </a:t>
            </a:r>
            <a:r>
              <a:rPr lang="en-US" dirty="0" smtClean="0"/>
              <a:t>preferences, and ability of the person</a:t>
            </a:r>
            <a:r>
              <a:rPr lang="fa-IR" dirty="0" smtClean="0"/>
              <a:t> </a:t>
            </a:r>
            <a:r>
              <a:rPr lang="en-US" dirty="0" smtClean="0"/>
              <a:t>with diabetes to sustain the recommendations</a:t>
            </a:r>
            <a:r>
              <a:rPr lang="fa-IR" dirty="0" smtClean="0"/>
              <a:t> </a:t>
            </a:r>
            <a:r>
              <a:rPr lang="en-US" dirty="0" smtClean="0"/>
              <a:t>in the plan.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chemeClr val="accent6">
                    <a:lumMod val="75000"/>
                  </a:schemeClr>
                </a:solidFill>
              </a:rPr>
              <a:t>Section 1. Improving Care and Promoting Health in Populations</a:t>
            </a:r>
            <a:endParaRPr lang="en-US" sz="2400" dirty="0"/>
          </a:p>
        </p:txBody>
      </p:sp>
      <p:sp>
        <p:nvSpPr>
          <p:cNvPr id="3" name="Content Placeholder 2"/>
          <p:cNvSpPr>
            <a:spLocks noGrp="1"/>
          </p:cNvSpPr>
          <p:nvPr>
            <p:ph idx="1"/>
          </p:nvPr>
        </p:nvSpPr>
        <p:spPr>
          <a:xfrm>
            <a:off x="457200" y="1142984"/>
            <a:ext cx="8229600" cy="5500726"/>
          </a:xfrm>
        </p:spPr>
        <p:txBody>
          <a:bodyPr>
            <a:normAutofit fontScale="85000" lnSpcReduction="20000"/>
          </a:bodyPr>
          <a:lstStyle/>
          <a:p>
            <a:pPr>
              <a:buFont typeface="Wingdings" pitchFamily="2" charset="2"/>
              <a:buChar char="ü"/>
            </a:pPr>
            <a:r>
              <a:rPr lang="en-US" dirty="0" smtClean="0"/>
              <a:t>The Affordable Care Act has resulted</a:t>
            </a:r>
            <a:r>
              <a:rPr lang="fa-IR" dirty="0" smtClean="0"/>
              <a:t> </a:t>
            </a:r>
            <a:r>
              <a:rPr lang="en-US" dirty="0" smtClean="0"/>
              <a:t>in increased access to care for many</a:t>
            </a:r>
            <a:r>
              <a:rPr lang="fa-IR" dirty="0" smtClean="0"/>
              <a:t> </a:t>
            </a:r>
            <a:r>
              <a:rPr lang="en-US" dirty="0" smtClean="0"/>
              <a:t>individuals with diabetes with an emphasis</a:t>
            </a:r>
            <a:r>
              <a:rPr lang="fa-IR" dirty="0" smtClean="0"/>
              <a:t> </a:t>
            </a:r>
            <a:r>
              <a:rPr lang="en-US" dirty="0" smtClean="0"/>
              <a:t>on </a:t>
            </a:r>
            <a:r>
              <a:rPr lang="en-US" u="sng" dirty="0" smtClean="0">
                <a:solidFill>
                  <a:schemeClr val="tx2">
                    <a:lumMod val="60000"/>
                    <a:lumOff val="40000"/>
                  </a:schemeClr>
                </a:solidFill>
              </a:rPr>
              <a:t>the</a:t>
            </a:r>
            <a:r>
              <a:rPr lang="en-US" u="sng" dirty="0" smtClean="0"/>
              <a:t> </a:t>
            </a:r>
            <a:r>
              <a:rPr lang="en-US" u="sng" dirty="0" smtClean="0">
                <a:solidFill>
                  <a:schemeClr val="tx2">
                    <a:lumMod val="60000"/>
                    <a:lumOff val="40000"/>
                  </a:schemeClr>
                </a:solidFill>
              </a:rPr>
              <a:t>protection of people with</a:t>
            </a:r>
            <a:r>
              <a:rPr lang="fa-IR" dirty="0" smtClean="0">
                <a:solidFill>
                  <a:schemeClr val="tx2">
                    <a:lumMod val="60000"/>
                    <a:lumOff val="40000"/>
                  </a:schemeClr>
                </a:solidFill>
              </a:rPr>
              <a:t> </a:t>
            </a:r>
            <a:r>
              <a:rPr lang="en-US" u="sng" dirty="0" smtClean="0">
                <a:solidFill>
                  <a:schemeClr val="tx2">
                    <a:lumMod val="60000"/>
                    <a:lumOff val="40000"/>
                  </a:schemeClr>
                </a:solidFill>
              </a:rPr>
              <a:t>preexisting conditions</a:t>
            </a:r>
            <a:r>
              <a:rPr lang="en-US" dirty="0" smtClean="0"/>
              <a:t>, health promotion,</a:t>
            </a:r>
            <a:r>
              <a:rPr lang="fa-IR" dirty="0" smtClean="0"/>
              <a:t> </a:t>
            </a:r>
            <a:r>
              <a:rPr lang="en-US" dirty="0" smtClean="0"/>
              <a:t>and</a:t>
            </a:r>
            <a:r>
              <a:rPr lang="fa-IR" dirty="0" smtClean="0"/>
              <a:t> </a:t>
            </a:r>
            <a:r>
              <a:rPr lang="en-US" dirty="0" smtClean="0"/>
              <a:t>disease</a:t>
            </a:r>
            <a:r>
              <a:rPr lang="fa-IR" dirty="0" smtClean="0"/>
              <a:t> </a:t>
            </a:r>
            <a:r>
              <a:rPr lang="en-US" dirty="0" smtClean="0"/>
              <a:t>prevention</a:t>
            </a:r>
          </a:p>
          <a:p>
            <a:pPr>
              <a:buFont typeface="Wingdings" pitchFamily="2" charset="2"/>
              <a:buChar char="ü"/>
            </a:pPr>
            <a:endParaRPr lang="en-US" dirty="0" smtClean="0"/>
          </a:p>
          <a:p>
            <a:pPr>
              <a:buFont typeface="Wingdings" pitchFamily="2" charset="2"/>
              <a:buChar char="ü"/>
            </a:pPr>
            <a:r>
              <a:rPr lang="en-US" dirty="0" smtClean="0"/>
              <a:t> In fact,</a:t>
            </a:r>
            <a:r>
              <a:rPr lang="fa-IR" dirty="0" smtClean="0"/>
              <a:t> </a:t>
            </a:r>
            <a:r>
              <a:rPr lang="en-US" dirty="0" smtClean="0"/>
              <a:t>health</a:t>
            </a:r>
            <a:r>
              <a:rPr lang="fa-IR" dirty="0" smtClean="0"/>
              <a:t> </a:t>
            </a:r>
            <a:r>
              <a:rPr lang="en-US" dirty="0" smtClean="0"/>
              <a:t>insurance coverage increased from</a:t>
            </a:r>
            <a:r>
              <a:rPr lang="fa-IR" dirty="0" smtClean="0"/>
              <a:t> </a:t>
            </a:r>
            <a:r>
              <a:rPr lang="en-US" dirty="0" smtClean="0"/>
              <a:t>84.7% in 2009 to 90.1% in 2016 for</a:t>
            </a:r>
            <a:r>
              <a:rPr lang="fa-IR" dirty="0" smtClean="0"/>
              <a:t> </a:t>
            </a:r>
            <a:r>
              <a:rPr lang="en-US" dirty="0" smtClean="0"/>
              <a:t>adults with diabetes aged 18–64 years.</a:t>
            </a:r>
            <a:r>
              <a:rPr lang="fa-IR" dirty="0" smtClean="0"/>
              <a:t> </a:t>
            </a:r>
            <a:r>
              <a:rPr lang="en-US" dirty="0" smtClean="0"/>
              <a:t>Coverage for those ≥ 65 years remained</a:t>
            </a:r>
            <a:r>
              <a:rPr lang="fa-IR" dirty="0" smtClean="0"/>
              <a:t> </a:t>
            </a:r>
            <a:r>
              <a:rPr lang="en-US" dirty="0" smtClean="0"/>
              <a:t>near universal </a:t>
            </a:r>
          </a:p>
          <a:p>
            <a:pPr>
              <a:buNone/>
            </a:pPr>
            <a:r>
              <a:rPr lang="en-US" dirty="0" smtClean="0"/>
              <a:t> </a:t>
            </a:r>
          </a:p>
          <a:p>
            <a:pPr>
              <a:buFont typeface="Wingdings" pitchFamily="2" charset="2"/>
              <a:buChar char="ü"/>
            </a:pPr>
            <a:r>
              <a:rPr lang="en-US" dirty="0" smtClean="0"/>
              <a:t>Patients who have</a:t>
            </a:r>
            <a:r>
              <a:rPr lang="fa-IR" dirty="0" smtClean="0"/>
              <a:t> </a:t>
            </a:r>
            <a:r>
              <a:rPr lang="en-US" dirty="0" smtClean="0"/>
              <a:t>either private or public insurance coverage</a:t>
            </a:r>
            <a:r>
              <a:rPr lang="fa-IR" dirty="0" smtClean="0"/>
              <a:t> </a:t>
            </a:r>
            <a:r>
              <a:rPr lang="en-US" dirty="0" smtClean="0"/>
              <a:t>are more likely to meet quality indicators</a:t>
            </a:r>
            <a:r>
              <a:rPr lang="fa-IR" dirty="0" smtClean="0"/>
              <a:t> </a:t>
            </a:r>
            <a:r>
              <a:rPr lang="en-US" dirty="0" smtClean="0"/>
              <a:t>for diabetes care </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en-US" b="1" dirty="0" smtClean="0"/>
              <a:t>Carbohydrates</a:t>
            </a:r>
            <a:endParaRPr lang="fa-IR" b="1" dirty="0" smtClean="0"/>
          </a:p>
          <a:p>
            <a:pPr>
              <a:buFont typeface="Wingdings" pitchFamily="2" charset="2"/>
              <a:buChar char="ü"/>
            </a:pPr>
            <a:r>
              <a:rPr lang="fa-IR" dirty="0" smtClean="0"/>
              <a:t>   </a:t>
            </a:r>
            <a:r>
              <a:rPr lang="en-US" dirty="0" smtClean="0"/>
              <a:t>For people with type 2 diabetes or</a:t>
            </a:r>
            <a:r>
              <a:rPr lang="fa-IR" dirty="0" smtClean="0"/>
              <a:t> </a:t>
            </a:r>
            <a:r>
              <a:rPr lang="en-US" dirty="0" err="1" smtClean="0"/>
              <a:t>prediabetes</a:t>
            </a:r>
            <a:r>
              <a:rPr lang="en-US" dirty="0" smtClean="0"/>
              <a:t>, low-carbohydrate eating</a:t>
            </a:r>
            <a:r>
              <a:rPr lang="fa-IR" dirty="0" smtClean="0"/>
              <a:t> </a:t>
            </a:r>
            <a:r>
              <a:rPr lang="en-US" dirty="0" smtClean="0"/>
              <a:t>plans show potential to improve </a:t>
            </a:r>
            <a:r>
              <a:rPr lang="en-US" dirty="0" err="1" smtClean="0"/>
              <a:t>glycemia</a:t>
            </a:r>
            <a:r>
              <a:rPr lang="fa-IR" dirty="0" smtClean="0"/>
              <a:t> </a:t>
            </a:r>
            <a:r>
              <a:rPr lang="en-US" dirty="0" smtClean="0"/>
              <a:t>and lipid outcomes for up to 1 year</a:t>
            </a:r>
            <a:r>
              <a:rPr lang="fa-IR" dirty="0" smtClean="0"/>
              <a:t> </a:t>
            </a:r>
            <a:endParaRPr lang="en-US" dirty="0" smtClean="0"/>
          </a:p>
          <a:p>
            <a:pPr>
              <a:buFont typeface="Wingdings" pitchFamily="2" charset="2"/>
              <a:buChar char="ü"/>
            </a:pPr>
            <a:r>
              <a:rPr lang="en-US" dirty="0" smtClean="0"/>
              <a:t>Part of the challenge in</a:t>
            </a:r>
            <a:r>
              <a:rPr lang="fa-IR" dirty="0" smtClean="0"/>
              <a:t> </a:t>
            </a:r>
            <a:r>
              <a:rPr lang="en-US" dirty="0" smtClean="0"/>
              <a:t>interpreting low-carbohydrate research</a:t>
            </a:r>
            <a:r>
              <a:rPr lang="fa-IR" dirty="0" smtClean="0"/>
              <a:t> </a:t>
            </a:r>
            <a:r>
              <a:rPr lang="en-US" dirty="0" smtClean="0"/>
              <a:t>has been due to the wide range of definitions</a:t>
            </a:r>
            <a:r>
              <a:rPr lang="fa-IR" dirty="0" smtClean="0"/>
              <a:t> </a:t>
            </a:r>
            <a:r>
              <a:rPr lang="en-US" dirty="0" smtClean="0"/>
              <a:t>for a low-carbohydrate eating</a:t>
            </a:r>
            <a:r>
              <a:rPr lang="fa-IR" dirty="0" smtClean="0"/>
              <a:t> </a:t>
            </a:r>
            <a:r>
              <a:rPr lang="en-US" dirty="0" smtClean="0"/>
              <a:t>plan </a:t>
            </a:r>
            <a:endParaRPr lang="en-US" b="1"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9144000" cy="5500702"/>
          </a:xfrm>
        </p:spPr>
        <p:txBody>
          <a:bodyPr>
            <a:normAutofit fontScale="92500" lnSpcReduction="10000"/>
          </a:bodyPr>
          <a:lstStyle/>
          <a:p>
            <a:r>
              <a:rPr lang="en-US" sz="2800" dirty="0" smtClean="0"/>
              <a:t>in the period 2004–2014 for guidelines, meta-analyses, and randomized trials assessing the outcomes HbA1c, BMI, weight, LDL cholesterol, quality of life (</a:t>
            </a:r>
            <a:r>
              <a:rPr lang="en-US" sz="2800" dirty="0" err="1" smtClean="0"/>
              <a:t>QoL</a:t>
            </a:r>
            <a:r>
              <a:rPr lang="en-US" sz="2800" dirty="0" smtClean="0"/>
              <a:t>), and attrition</a:t>
            </a:r>
          </a:p>
          <a:p>
            <a:r>
              <a:rPr lang="en-US" sz="2800" dirty="0" smtClean="0"/>
              <a:t>1376 participants in total [comparing carbohydrate restriction (below 45%) to diet of 45–60% carbohydrate]</a:t>
            </a:r>
          </a:p>
          <a:p>
            <a:endParaRPr lang="en-US" sz="2800" dirty="0" smtClean="0"/>
          </a:p>
          <a:p>
            <a:r>
              <a:rPr lang="en-US" sz="2800" dirty="0" smtClean="0"/>
              <a:t>Low to moderate carbohydrate diets have greater effect on </a:t>
            </a:r>
            <a:r>
              <a:rPr lang="en-US" sz="2800" dirty="0" err="1" smtClean="0"/>
              <a:t>glycemic</a:t>
            </a:r>
            <a:r>
              <a:rPr lang="en-US" sz="2800" dirty="0" smtClean="0"/>
              <a:t> control in type 2 diabetes compared with high-carbohydrate diets in the first year of intervention</a:t>
            </a:r>
          </a:p>
          <a:p>
            <a:r>
              <a:rPr lang="en-US" sz="2800" dirty="0" smtClean="0"/>
              <a:t>The greater the carbohydrate restriction, the greater glucose lowering</a:t>
            </a:r>
          </a:p>
          <a:p>
            <a:r>
              <a:rPr lang="en-US" sz="2800" dirty="0" smtClean="0"/>
              <a:t>Apart from improvements in HbA1c over the short term, there is no superiority of </a:t>
            </a:r>
            <a:r>
              <a:rPr lang="en-US" sz="2800" dirty="0" err="1" smtClean="0"/>
              <a:t>lowcarbohydrate</a:t>
            </a:r>
            <a:r>
              <a:rPr lang="en-US" sz="2800" dirty="0" smtClean="0"/>
              <a:t> diets in terms of </a:t>
            </a:r>
            <a:r>
              <a:rPr lang="en-US" sz="2800" dirty="0" err="1" smtClean="0"/>
              <a:t>glycemic</a:t>
            </a:r>
            <a:r>
              <a:rPr lang="en-US" sz="2800" dirty="0" smtClean="0"/>
              <a:t> control, weight, or LDL cholesterol.</a:t>
            </a:r>
          </a:p>
          <a:p>
            <a:endParaRPr lang="en-US" sz="2800" dirty="0" smtClean="0"/>
          </a:p>
          <a:p>
            <a:endParaRPr lang="en-US" dirty="0" smtClean="0"/>
          </a:p>
          <a:p>
            <a:endParaRPr lang="en-US" dirty="0" smtClean="0"/>
          </a:p>
        </p:txBody>
      </p:sp>
      <p:pic>
        <p:nvPicPr>
          <p:cNvPr id="9218" name="Picture 2"/>
          <p:cNvPicPr>
            <a:picLocks noChangeAspect="1" noChangeArrowheads="1"/>
          </p:cNvPicPr>
          <p:nvPr/>
        </p:nvPicPr>
        <p:blipFill>
          <a:blip r:embed="rId2"/>
          <a:srcRect/>
          <a:stretch>
            <a:fillRect/>
          </a:stretch>
        </p:blipFill>
        <p:spPr bwMode="auto">
          <a:xfrm>
            <a:off x="0" y="0"/>
            <a:ext cx="7515225" cy="13430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715008" y="1214422"/>
            <a:ext cx="1666875" cy="13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sz="2400" dirty="0" smtClean="0"/>
              <a:t>9 studies with 734 patients with diabetes</a:t>
            </a:r>
          </a:p>
          <a:p>
            <a:r>
              <a:rPr lang="en-US" sz="2400" dirty="0" smtClean="0"/>
              <a:t>low carbohydrate diet (less than130 g carbohydrate/day or 26% of daily energy from carbohydrates)</a:t>
            </a:r>
          </a:p>
          <a:p>
            <a:endParaRPr lang="en-US" sz="2400" dirty="0" smtClean="0"/>
          </a:p>
          <a:p>
            <a:r>
              <a:rPr lang="en-US" sz="2400" dirty="0" smtClean="0"/>
              <a:t>LCD had a significantly effect on HbA1c level</a:t>
            </a:r>
          </a:p>
          <a:p>
            <a:r>
              <a:rPr lang="en-US" sz="2400" dirty="0" smtClean="0"/>
              <a:t>For cardiovascular risk factors, the LCD intervention significantly reduced triglycerides concentration and increased HDL cholesterol</a:t>
            </a:r>
          </a:p>
          <a:p>
            <a:r>
              <a:rPr lang="en-US" sz="2400" dirty="0" smtClean="0"/>
              <a:t>But the LCD was not associated with decreased level of total cholesterol and LDL cholesterol</a:t>
            </a:r>
          </a:p>
          <a:p>
            <a:r>
              <a:rPr lang="en-US" sz="2400" dirty="0" smtClean="0"/>
              <a:t>Subgroup analyses indicated that short term intervention of LCD was effective for weight loss</a:t>
            </a:r>
            <a:endParaRPr lang="en-US" sz="2400" dirty="0"/>
          </a:p>
        </p:txBody>
      </p:sp>
      <p:pic>
        <p:nvPicPr>
          <p:cNvPr id="10242" name="Picture 2"/>
          <p:cNvPicPr>
            <a:picLocks noChangeAspect="1" noChangeArrowheads="1"/>
          </p:cNvPicPr>
          <p:nvPr/>
        </p:nvPicPr>
        <p:blipFill>
          <a:blip r:embed="rId2"/>
          <a:srcRect/>
          <a:stretch>
            <a:fillRect/>
          </a:stretch>
        </p:blipFill>
        <p:spPr bwMode="auto">
          <a:xfrm>
            <a:off x="1357290" y="0"/>
            <a:ext cx="6215106" cy="142873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7143768" y="1285860"/>
            <a:ext cx="285750" cy="13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t>As research studies on</a:t>
            </a:r>
            <a:r>
              <a:rPr lang="fa-IR" dirty="0" smtClean="0"/>
              <a:t> </a:t>
            </a:r>
            <a:r>
              <a:rPr lang="en-US" dirty="0" smtClean="0"/>
              <a:t>low-carbohydrate eating plans generally</a:t>
            </a:r>
            <a:r>
              <a:rPr lang="fa-IR" dirty="0" smtClean="0"/>
              <a:t> </a:t>
            </a:r>
            <a:r>
              <a:rPr lang="en-US" dirty="0" smtClean="0"/>
              <a:t>indicate challenges with long-term sustainability,</a:t>
            </a:r>
            <a:r>
              <a:rPr lang="fa-IR" dirty="0" smtClean="0"/>
              <a:t> </a:t>
            </a:r>
            <a:r>
              <a:rPr lang="en-US" dirty="0" smtClean="0"/>
              <a:t>it is important to reassess</a:t>
            </a:r>
            <a:r>
              <a:rPr lang="fa-IR" dirty="0" smtClean="0"/>
              <a:t> </a:t>
            </a:r>
            <a:r>
              <a:rPr lang="en-US" dirty="0" smtClean="0"/>
              <a:t>and individualize meal plan guidance</a:t>
            </a:r>
            <a:r>
              <a:rPr lang="fa-IR" dirty="0" smtClean="0"/>
              <a:t> </a:t>
            </a:r>
            <a:r>
              <a:rPr lang="en-US" dirty="0" smtClean="0"/>
              <a:t>regularly for those interested in this</a:t>
            </a:r>
            <a:r>
              <a:rPr lang="fa-IR" dirty="0" smtClean="0"/>
              <a:t> </a:t>
            </a:r>
            <a:r>
              <a:rPr lang="en-US" dirty="0" smtClean="0"/>
              <a:t>approach</a:t>
            </a:r>
            <a:endParaRPr lang="fa-IR" dirty="0" smtClean="0"/>
          </a:p>
          <a:p>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0" y="1428736"/>
            <a:ext cx="9144000" cy="5286412"/>
          </a:xfrm>
        </p:spPr>
        <p:txBody>
          <a:bodyPr>
            <a:normAutofit lnSpcReduction="10000"/>
          </a:bodyPr>
          <a:lstStyle/>
          <a:p>
            <a:pPr>
              <a:buFont typeface="Wingdings" pitchFamily="2" charset="2"/>
              <a:buChar char="ü"/>
            </a:pPr>
            <a:r>
              <a:rPr lang="en-US" dirty="0" smtClean="0"/>
              <a:t>Providers should maintain</a:t>
            </a:r>
            <a:r>
              <a:rPr lang="fa-IR" dirty="0" smtClean="0"/>
              <a:t> </a:t>
            </a:r>
            <a:r>
              <a:rPr lang="en-US" dirty="0" smtClean="0"/>
              <a:t>consistent medical oversight and recognize</a:t>
            </a:r>
            <a:r>
              <a:rPr lang="fa-IR" dirty="0" smtClean="0"/>
              <a:t> </a:t>
            </a:r>
            <a:r>
              <a:rPr lang="en-US" dirty="0" smtClean="0"/>
              <a:t>that certain groups are not appropriate</a:t>
            </a:r>
            <a:r>
              <a:rPr lang="fa-IR" dirty="0" smtClean="0"/>
              <a:t> </a:t>
            </a:r>
            <a:r>
              <a:rPr lang="en-US" dirty="0" smtClean="0"/>
              <a:t>for low-carbohydrate eating</a:t>
            </a:r>
            <a:r>
              <a:rPr lang="fa-IR" dirty="0" smtClean="0"/>
              <a:t> </a:t>
            </a:r>
            <a:r>
              <a:rPr lang="en-US" dirty="0" smtClean="0"/>
              <a:t>plans, including women who are pregnant</a:t>
            </a:r>
            <a:r>
              <a:rPr lang="fa-IR" dirty="0" smtClean="0"/>
              <a:t> </a:t>
            </a:r>
            <a:r>
              <a:rPr lang="en-US" dirty="0" smtClean="0"/>
              <a:t>or lactating, children, and people</a:t>
            </a:r>
            <a:r>
              <a:rPr lang="fa-IR" dirty="0" smtClean="0"/>
              <a:t> </a:t>
            </a:r>
            <a:r>
              <a:rPr lang="en-US" dirty="0" smtClean="0"/>
              <a:t>who have renal disease or disordered</a:t>
            </a:r>
            <a:r>
              <a:rPr lang="fa-IR" dirty="0" smtClean="0"/>
              <a:t> </a:t>
            </a:r>
            <a:r>
              <a:rPr lang="en-US" dirty="0" smtClean="0"/>
              <a:t>eating behavior, and these plans should</a:t>
            </a:r>
            <a:r>
              <a:rPr lang="fa-IR" dirty="0" smtClean="0"/>
              <a:t> </a:t>
            </a:r>
            <a:r>
              <a:rPr lang="en-US" dirty="0" smtClean="0"/>
              <a:t>be used with caution for those taking</a:t>
            </a:r>
            <a:r>
              <a:rPr lang="fa-IR" dirty="0" smtClean="0"/>
              <a:t> </a:t>
            </a:r>
            <a:r>
              <a:rPr lang="en-US" dirty="0" smtClean="0"/>
              <a:t>SGLT2 inhibitors due to potential risk</a:t>
            </a:r>
            <a:r>
              <a:rPr lang="fa-IR" dirty="0" smtClean="0"/>
              <a:t> </a:t>
            </a:r>
            <a:r>
              <a:rPr lang="en-US" dirty="0" smtClean="0"/>
              <a:t>of </a:t>
            </a:r>
            <a:r>
              <a:rPr lang="en-US" dirty="0" err="1" smtClean="0"/>
              <a:t>ketoacidosis</a:t>
            </a:r>
            <a:endParaRPr lang="fa-IR" dirty="0" smtClean="0"/>
          </a:p>
          <a:p>
            <a:pPr>
              <a:buFont typeface="Wingdings" pitchFamily="2" charset="2"/>
              <a:buChar char="ü"/>
            </a:pPr>
            <a:r>
              <a:rPr lang="en-US" dirty="0" smtClean="0"/>
              <a:t> There is inadequate</a:t>
            </a:r>
            <a:r>
              <a:rPr lang="fa-IR" dirty="0" smtClean="0"/>
              <a:t> </a:t>
            </a:r>
            <a:r>
              <a:rPr lang="en-US" dirty="0" smtClean="0"/>
              <a:t>research about dietary patterns</a:t>
            </a:r>
            <a:r>
              <a:rPr lang="fa-IR" dirty="0" smtClean="0"/>
              <a:t> </a:t>
            </a:r>
            <a:r>
              <a:rPr lang="en-US" dirty="0" smtClean="0"/>
              <a:t>for type 1 diabetes to support one eating</a:t>
            </a:r>
            <a:r>
              <a:rPr lang="fa-IR" dirty="0" smtClean="0"/>
              <a:t> </a:t>
            </a:r>
            <a:r>
              <a:rPr lang="en-US" dirty="0" smtClean="0"/>
              <a:t>plan over another at this time</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9144000" cy="5500702"/>
          </a:xfrm>
        </p:spPr>
        <p:txBody>
          <a:bodyPr>
            <a:normAutofit fontScale="92500"/>
          </a:bodyPr>
          <a:lstStyle/>
          <a:p>
            <a:r>
              <a:rPr lang="en-US" sz="2800" dirty="0" smtClean="0"/>
              <a:t>a randomized clinical trial</a:t>
            </a:r>
            <a:endParaRPr lang="fa-IR" sz="2800" dirty="0" smtClean="0"/>
          </a:p>
          <a:p>
            <a:r>
              <a:rPr lang="en-US" sz="2800" dirty="0" smtClean="0"/>
              <a:t>[n = 136; mean ±</a:t>
            </a:r>
            <a:r>
              <a:rPr lang="fa-IR" sz="2800" dirty="0" smtClean="0"/>
              <a:t> </a:t>
            </a:r>
            <a:r>
              <a:rPr lang="en-US" sz="2800" dirty="0" smtClean="0"/>
              <a:t>SD ; age: 12.8 </a:t>
            </a:r>
            <a:r>
              <a:rPr lang="fa-IR" sz="2800" dirty="0" smtClean="0"/>
              <a:t> ±</a:t>
            </a:r>
            <a:r>
              <a:rPr lang="en-US" sz="2800" dirty="0" smtClean="0"/>
              <a:t>2.6 y;</a:t>
            </a:r>
            <a:r>
              <a:rPr lang="fa-IR" sz="2800" dirty="0" smtClean="0"/>
              <a:t> </a:t>
            </a:r>
            <a:r>
              <a:rPr lang="en-US" sz="2800" dirty="0" err="1" smtClean="0"/>
              <a:t>glycated</a:t>
            </a:r>
            <a:r>
              <a:rPr lang="en-US" sz="2800" dirty="0" smtClean="0"/>
              <a:t> hemoglobin (HbA1c): 8.1% </a:t>
            </a:r>
            <a:r>
              <a:rPr lang="fa-IR" sz="2800" dirty="0" smtClean="0"/>
              <a:t> ±</a:t>
            </a:r>
            <a:r>
              <a:rPr lang="en-US" sz="2800" dirty="0" smtClean="0"/>
              <a:t>1.0% ; 69.1% using an insulin</a:t>
            </a:r>
            <a:r>
              <a:rPr lang="fa-IR" sz="2800" dirty="0" smtClean="0"/>
              <a:t> </a:t>
            </a:r>
            <a:r>
              <a:rPr lang="en-US" sz="2800" dirty="0" smtClean="0"/>
              <a:t>pump] </a:t>
            </a:r>
            <a:endParaRPr lang="fa-IR" sz="2800" dirty="0" smtClean="0"/>
          </a:p>
          <a:p>
            <a:r>
              <a:rPr lang="en-US" sz="2800" dirty="0" smtClean="0"/>
              <a:t>completed 3-d diet records at baseline and months 3, 6,</a:t>
            </a:r>
            <a:r>
              <a:rPr lang="fa-IR" sz="2800" dirty="0" smtClean="0"/>
              <a:t> </a:t>
            </a:r>
            <a:r>
              <a:rPr lang="en-US" sz="2800" dirty="0" smtClean="0"/>
              <a:t>9, 12, and 18</a:t>
            </a:r>
            <a:endParaRPr lang="fa-IR" sz="2800" dirty="0" smtClean="0"/>
          </a:p>
          <a:p>
            <a:r>
              <a:rPr lang="en-US" sz="2800" dirty="0" smtClean="0"/>
              <a:t>HbA1c was obtained every 3 mo; 1,5-anhydroglucitol was</a:t>
            </a:r>
            <a:r>
              <a:rPr lang="fa-IR" sz="2800" dirty="0" smtClean="0"/>
              <a:t> </a:t>
            </a:r>
            <a:r>
              <a:rPr lang="en-US" sz="2800" dirty="0" smtClean="0"/>
              <a:t>obtained every 6 mo</a:t>
            </a:r>
            <a:endParaRPr lang="fa-IR" sz="2800" dirty="0" smtClean="0"/>
          </a:p>
          <a:p>
            <a:r>
              <a:rPr lang="en-US" sz="2800" dirty="0" smtClean="0"/>
              <a:t>Both overall diet quality and macronutrient distribution</a:t>
            </a:r>
            <a:r>
              <a:rPr lang="fa-IR" sz="2800" dirty="0" smtClean="0"/>
              <a:t> </a:t>
            </a:r>
            <a:r>
              <a:rPr lang="en-US" sz="2800" dirty="0" smtClean="0"/>
              <a:t>were associated with more optimal </a:t>
            </a:r>
            <a:r>
              <a:rPr lang="en-US" sz="2800" dirty="0" err="1" smtClean="0"/>
              <a:t>glycemic</a:t>
            </a:r>
            <a:r>
              <a:rPr lang="en-US" sz="2800" dirty="0" smtClean="0"/>
              <a:t> control</a:t>
            </a:r>
            <a:endParaRPr lang="fa-IR" sz="2800" dirty="0" smtClean="0"/>
          </a:p>
          <a:p>
            <a:r>
              <a:rPr lang="en-US" sz="2800" dirty="0" err="1" smtClean="0"/>
              <a:t>glycemic</a:t>
            </a:r>
            <a:r>
              <a:rPr lang="en-US" sz="2800" dirty="0" smtClean="0"/>
              <a:t> control may be improved by</a:t>
            </a:r>
            <a:r>
              <a:rPr lang="fa-IR" sz="2800" dirty="0" smtClean="0"/>
              <a:t> </a:t>
            </a:r>
            <a:r>
              <a:rPr lang="en-US" sz="2800" dirty="0" smtClean="0"/>
              <a:t>increasing intake of high-fiber, low </a:t>
            </a:r>
            <a:r>
              <a:rPr lang="en-US" sz="2800" dirty="0" err="1" smtClean="0"/>
              <a:t>glycemic</a:t>
            </a:r>
            <a:r>
              <a:rPr lang="en-US" sz="2800" dirty="0" smtClean="0"/>
              <a:t>–index, carbohydrate</a:t>
            </a:r>
            <a:r>
              <a:rPr lang="fa-IR" sz="2800" dirty="0" smtClean="0"/>
              <a:t> </a:t>
            </a:r>
            <a:r>
              <a:rPr lang="en-US" sz="2800" dirty="0" smtClean="0"/>
              <a:t>containing</a:t>
            </a:r>
            <a:r>
              <a:rPr lang="fa-IR" sz="2800" dirty="0" smtClean="0"/>
              <a:t> </a:t>
            </a:r>
            <a:r>
              <a:rPr lang="en-US" sz="2800" dirty="0" smtClean="0"/>
              <a:t>foods</a:t>
            </a:r>
            <a:endParaRPr lang="fa-IR" sz="2800" dirty="0" smtClean="0"/>
          </a:p>
          <a:p>
            <a:endParaRPr lang="fa-IR" sz="2800" dirty="0" smtClean="0"/>
          </a:p>
          <a:p>
            <a:endParaRPr lang="en-US" sz="2800" dirty="0"/>
          </a:p>
        </p:txBody>
      </p:sp>
      <p:pic>
        <p:nvPicPr>
          <p:cNvPr id="1026" name="Picture 2"/>
          <p:cNvPicPr>
            <a:picLocks noChangeAspect="1" noChangeArrowheads="1"/>
          </p:cNvPicPr>
          <p:nvPr/>
        </p:nvPicPr>
        <p:blipFill>
          <a:blip r:embed="rId2"/>
          <a:srcRect/>
          <a:stretch>
            <a:fillRect/>
          </a:stretch>
        </p:blipFill>
        <p:spPr bwMode="auto">
          <a:xfrm>
            <a:off x="0" y="0"/>
            <a:ext cx="9144000" cy="90485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162800" y="714356"/>
            <a:ext cx="1981200" cy="161925"/>
          </a:xfrm>
          <a:prstGeom prst="rect">
            <a:avLst/>
          </a:prstGeom>
          <a:noFill/>
          <a:ln w="9525">
            <a:noFill/>
            <a:miter lim="800000"/>
            <a:headEnd/>
            <a:tailEnd/>
          </a:ln>
          <a:effec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14356"/>
            <a:ext cx="8858312" cy="4168773"/>
          </a:xfrm>
        </p:spPr>
        <p:txBody>
          <a:bodyPr>
            <a:normAutofit/>
          </a:bodyPr>
          <a:lstStyle/>
          <a:p>
            <a:r>
              <a:rPr lang="en-US" sz="2800" dirty="0" smtClean="0"/>
              <a:t>A systematic review of all relevant biomedical databases</a:t>
            </a:r>
            <a:endParaRPr lang="fa-IR" sz="2800" dirty="0" smtClean="0"/>
          </a:p>
          <a:p>
            <a:r>
              <a:rPr lang="en-US" sz="2800" dirty="0" smtClean="0"/>
              <a:t>All studies examining the effect of fat (n = 7), protein (n = 7), </a:t>
            </a:r>
            <a:r>
              <a:rPr lang="en-US" sz="2800" dirty="0" err="1" smtClean="0"/>
              <a:t>andGI</a:t>
            </a:r>
            <a:r>
              <a:rPr lang="en-US" sz="2800" dirty="0" smtClean="0"/>
              <a:t> (n = 7) indicated</a:t>
            </a:r>
            <a:r>
              <a:rPr lang="fa-IR" sz="2800" dirty="0" smtClean="0"/>
              <a:t> </a:t>
            </a:r>
            <a:r>
              <a:rPr lang="en-US" sz="2800" dirty="0" smtClean="0"/>
              <a:t>that these dietary factors modify postprandial </a:t>
            </a:r>
            <a:r>
              <a:rPr lang="en-US" sz="2800" dirty="0" err="1" smtClean="0"/>
              <a:t>glycemia</a:t>
            </a:r>
            <a:endParaRPr lang="fa-IR" sz="2800" dirty="0" smtClean="0"/>
          </a:p>
          <a:p>
            <a:r>
              <a:rPr lang="en-US" sz="2800" dirty="0" smtClean="0"/>
              <a:t>the studies indicated</a:t>
            </a:r>
            <a:r>
              <a:rPr lang="fa-IR" sz="2800" dirty="0" smtClean="0"/>
              <a:t> </a:t>
            </a:r>
            <a:r>
              <a:rPr lang="en-US" sz="2800" dirty="0" smtClean="0"/>
              <a:t>that high-fat/protein meals require more insulin than lower-fat/protein</a:t>
            </a:r>
            <a:r>
              <a:rPr lang="fa-IR" sz="2800" dirty="0" smtClean="0"/>
              <a:t> </a:t>
            </a:r>
            <a:r>
              <a:rPr lang="en-US" sz="2800" dirty="0" smtClean="0"/>
              <a:t>meals with identical carbohydrate content</a:t>
            </a:r>
            <a:endParaRPr lang="fa-IR" sz="2800" dirty="0" smtClean="0"/>
          </a:p>
          <a:p>
            <a:endParaRPr lang="en-US" sz="2800" dirty="0"/>
          </a:p>
        </p:txBody>
      </p:sp>
      <p:pic>
        <p:nvPicPr>
          <p:cNvPr id="2050" name="Picture 2"/>
          <p:cNvPicPr>
            <a:picLocks noChangeAspect="1" noChangeArrowheads="1"/>
          </p:cNvPicPr>
          <p:nvPr/>
        </p:nvPicPr>
        <p:blipFill>
          <a:blip r:embed="rId2"/>
          <a:srcRect/>
          <a:stretch>
            <a:fillRect/>
          </a:stretch>
        </p:blipFill>
        <p:spPr bwMode="auto">
          <a:xfrm>
            <a:off x="928662" y="5143512"/>
            <a:ext cx="7286676" cy="1714488"/>
          </a:xfrm>
          <a:prstGeom prst="rect">
            <a:avLst/>
          </a:prstGeom>
          <a:noFill/>
          <a:ln w="9525">
            <a:noFill/>
            <a:miter lim="800000"/>
            <a:headEnd/>
            <a:tailEnd/>
          </a:ln>
          <a:effec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85720" y="857232"/>
            <a:ext cx="8572560" cy="5268931"/>
          </a:xfrm>
          <a:prstGeom prst="rect">
            <a:avLst/>
          </a:prstGeom>
          <a:noFill/>
          <a:ln w="9525">
            <a:noFill/>
            <a:miter lim="800000"/>
            <a:headEnd/>
            <a:tailEnd/>
          </a:ln>
          <a:effectLst/>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1934" y="857232"/>
            <a:ext cx="4572032" cy="428628"/>
          </a:xfrm>
        </p:spPr>
        <p:txBody>
          <a:bodyPr>
            <a:normAutofit fontScale="90000"/>
          </a:bodyPr>
          <a:lstStyle/>
          <a:p>
            <a:pPr algn="l"/>
            <a:r>
              <a:rPr lang="en-US" sz="2400" i="1" dirty="0" smtClean="0"/>
              <a:t>Lancet Diabetes </a:t>
            </a:r>
            <a:r>
              <a:rPr lang="en-US" sz="2400" i="1" dirty="0" err="1" smtClean="0"/>
              <a:t>Endocrinol</a:t>
            </a:r>
            <a:r>
              <a:rPr lang="fa-IR" sz="2400" i="1" dirty="0" smtClean="0"/>
              <a:t> </a:t>
            </a:r>
            <a:r>
              <a:rPr lang="en-US" sz="2400" dirty="0" smtClean="0"/>
              <a:t>2014</a:t>
            </a:r>
            <a:endParaRPr lang="en-US" sz="2400" dirty="0"/>
          </a:p>
        </p:txBody>
      </p:sp>
      <p:sp>
        <p:nvSpPr>
          <p:cNvPr id="5" name="Content Placeholder 4"/>
          <p:cNvSpPr>
            <a:spLocks noGrp="1"/>
          </p:cNvSpPr>
          <p:nvPr>
            <p:ph sz="half" idx="1"/>
          </p:nvPr>
        </p:nvSpPr>
        <p:spPr>
          <a:xfrm>
            <a:off x="357158" y="1571612"/>
            <a:ext cx="8472518" cy="3043246"/>
          </a:xfrm>
        </p:spPr>
        <p:txBody>
          <a:bodyPr>
            <a:normAutofit lnSpcReduction="10000"/>
          </a:bodyPr>
          <a:lstStyle/>
          <a:p>
            <a:r>
              <a:rPr lang="en-US" dirty="0" err="1" smtClean="0"/>
              <a:t>randomised</a:t>
            </a:r>
            <a:r>
              <a:rPr lang="en-US" dirty="0" smtClean="0"/>
              <a:t> controlled trials of interventions longer than 3 months that compared</a:t>
            </a:r>
            <a:r>
              <a:rPr lang="fa-IR" dirty="0" smtClean="0"/>
              <a:t> </a:t>
            </a:r>
            <a:r>
              <a:rPr lang="en-US" dirty="0" smtClean="0"/>
              <a:t>carbohydrate counting with general or alternate dietary advice in adults and children with type 1 diabetes</a:t>
            </a:r>
            <a:endParaRPr lang="fa-IR" dirty="0" smtClean="0"/>
          </a:p>
          <a:p>
            <a:r>
              <a:rPr lang="en-US" dirty="0" smtClean="0"/>
              <a:t>We </a:t>
            </a:r>
            <a:r>
              <a:rPr lang="en-US" dirty="0" err="1" smtClean="0"/>
              <a:t>identifi</a:t>
            </a:r>
            <a:r>
              <a:rPr lang="en-US" dirty="0" smtClean="0"/>
              <a:t> </a:t>
            </a:r>
            <a:r>
              <a:rPr lang="en-US" dirty="0" err="1" smtClean="0"/>
              <a:t>ed</a:t>
            </a:r>
            <a:r>
              <a:rPr lang="en-US" dirty="0" smtClean="0"/>
              <a:t> </a:t>
            </a:r>
            <a:r>
              <a:rPr lang="en-US" dirty="0" err="1" smtClean="0"/>
              <a:t>signifi</a:t>
            </a:r>
            <a:r>
              <a:rPr lang="en-US" dirty="0" smtClean="0"/>
              <a:t> cant heterogeneity between studies, which was potentially</a:t>
            </a:r>
            <a:r>
              <a:rPr lang="fa-IR" dirty="0" smtClean="0"/>
              <a:t> </a:t>
            </a:r>
            <a:r>
              <a:rPr lang="en-US" dirty="0" smtClean="0"/>
              <a:t>related to differences in study design</a:t>
            </a:r>
            <a:endParaRPr lang="fa-IR" dirty="0" smtClean="0"/>
          </a:p>
          <a:p>
            <a:endParaRPr lang="en-US" sz="2400" dirty="0"/>
          </a:p>
        </p:txBody>
      </p:sp>
      <p:sp>
        <p:nvSpPr>
          <p:cNvPr id="6" name="Content Placeholder 5"/>
          <p:cNvSpPr>
            <a:spLocks noGrp="1"/>
          </p:cNvSpPr>
          <p:nvPr>
            <p:ph sz="half" idx="2"/>
          </p:nvPr>
        </p:nvSpPr>
        <p:spPr>
          <a:xfrm>
            <a:off x="357158" y="5143512"/>
            <a:ext cx="8539194" cy="1428760"/>
          </a:xfrm>
        </p:spPr>
        <p:txBody>
          <a:bodyPr>
            <a:normAutofit lnSpcReduction="10000"/>
          </a:bodyPr>
          <a:lstStyle/>
          <a:p>
            <a:r>
              <a:rPr lang="en-US" dirty="0" smtClean="0"/>
              <a:t>Overall there was no </a:t>
            </a:r>
            <a:r>
              <a:rPr lang="en-US" dirty="0" err="1" smtClean="0"/>
              <a:t>signifi</a:t>
            </a:r>
            <a:r>
              <a:rPr lang="en-US" dirty="0" smtClean="0"/>
              <a:t> cant improvement in</a:t>
            </a:r>
            <a:r>
              <a:rPr lang="fa-IR" dirty="0" smtClean="0"/>
              <a:t> </a:t>
            </a:r>
            <a:r>
              <a:rPr lang="en-US" dirty="0" smtClean="0"/>
              <a:t>HbA1c concentration with carbohydrate counting versus the control or usual care</a:t>
            </a:r>
            <a:endParaRPr lang="en-US" dirty="0"/>
          </a:p>
        </p:txBody>
      </p:sp>
      <p:pic>
        <p:nvPicPr>
          <p:cNvPr id="4098" name="Picture 2"/>
          <p:cNvPicPr>
            <a:picLocks noChangeAspect="1" noChangeArrowheads="1"/>
          </p:cNvPicPr>
          <p:nvPr/>
        </p:nvPicPr>
        <p:blipFill>
          <a:blip r:embed="rId2"/>
          <a:srcRect/>
          <a:stretch>
            <a:fillRect/>
          </a:stretch>
        </p:blipFill>
        <p:spPr bwMode="auto">
          <a:xfrm>
            <a:off x="3086100" y="0"/>
            <a:ext cx="6057900" cy="828675"/>
          </a:xfrm>
          <a:prstGeom prst="rect">
            <a:avLst/>
          </a:prstGeom>
          <a:noFill/>
          <a:ln w="9525">
            <a:noFill/>
            <a:miter lim="800000"/>
            <a:headEnd/>
            <a:tailEnd/>
          </a:ln>
          <a:effec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Protein</a:t>
            </a:r>
            <a:endParaRPr lang="fa-IR" b="1" dirty="0" smtClean="0"/>
          </a:p>
          <a:p>
            <a:pPr>
              <a:buFont typeface="Wingdings" pitchFamily="2" charset="2"/>
              <a:buChar char="ü"/>
            </a:pPr>
            <a:r>
              <a:rPr lang="fa-IR" dirty="0" smtClean="0"/>
              <a:t>  </a:t>
            </a:r>
            <a:r>
              <a:rPr lang="en-US" dirty="0" smtClean="0"/>
              <a:t>Therefore, use of carbohydrate</a:t>
            </a:r>
            <a:r>
              <a:rPr lang="fa-IR" dirty="0" smtClean="0"/>
              <a:t> </a:t>
            </a:r>
            <a:r>
              <a:rPr lang="en-US" dirty="0" smtClean="0"/>
              <a:t>sources high in protein (</a:t>
            </a:r>
            <a:r>
              <a:rPr lang="en-US" dirty="0" smtClean="0">
                <a:solidFill>
                  <a:schemeClr val="tx2">
                    <a:lumMod val="60000"/>
                    <a:lumOff val="40000"/>
                  </a:schemeClr>
                </a:solidFill>
              </a:rPr>
              <a:t>such as</a:t>
            </a:r>
            <a:r>
              <a:rPr lang="fa-IR" dirty="0" smtClean="0">
                <a:solidFill>
                  <a:schemeClr val="tx2">
                    <a:lumMod val="60000"/>
                    <a:lumOff val="40000"/>
                  </a:schemeClr>
                </a:solidFill>
              </a:rPr>
              <a:t> </a:t>
            </a:r>
            <a:r>
              <a:rPr lang="en-US" dirty="0" smtClean="0">
                <a:solidFill>
                  <a:schemeClr val="tx2">
                    <a:lumMod val="60000"/>
                    <a:lumOff val="40000"/>
                  </a:schemeClr>
                </a:solidFill>
              </a:rPr>
              <a:t>milk and nuts</a:t>
            </a:r>
            <a:r>
              <a:rPr lang="en-US" dirty="0" smtClean="0"/>
              <a:t>) to treat or prevent hypoglycemia</a:t>
            </a:r>
            <a:r>
              <a:rPr lang="fa-IR" dirty="0" smtClean="0"/>
              <a:t> </a:t>
            </a:r>
            <a:r>
              <a:rPr lang="en-US" dirty="0" smtClean="0"/>
              <a:t>should be avoided due to the</a:t>
            </a:r>
            <a:r>
              <a:rPr lang="fa-IR" dirty="0" smtClean="0"/>
              <a:t> </a:t>
            </a:r>
            <a:r>
              <a:rPr lang="en-US" dirty="0" smtClean="0"/>
              <a:t>potential concurrent rise in</a:t>
            </a:r>
            <a:r>
              <a:rPr lang="fa-IR" dirty="0" smtClean="0"/>
              <a:t> </a:t>
            </a:r>
            <a:r>
              <a:rPr lang="en-US" dirty="0" smtClean="0"/>
              <a:t>endogenous</a:t>
            </a:r>
            <a:r>
              <a:rPr lang="fa-IR" dirty="0" smtClean="0"/>
              <a:t> </a:t>
            </a:r>
            <a:r>
              <a:rPr lang="en-US" dirty="0" smtClean="0"/>
              <a:t>insulin</a:t>
            </a:r>
            <a:endParaRPr lang="fa-IR" dirty="0" smtClean="0"/>
          </a:p>
          <a:p>
            <a:r>
              <a:rPr lang="en-US" b="1" dirty="0" smtClean="0"/>
              <a:t>Sodium</a:t>
            </a:r>
            <a:endParaRPr lang="fa-IR" b="1" dirty="0" smtClean="0"/>
          </a:p>
          <a:p>
            <a:pPr>
              <a:buFont typeface="Wingdings" pitchFamily="2" charset="2"/>
              <a:buChar char="ü"/>
            </a:pPr>
            <a:r>
              <a:rPr lang="fa-IR" dirty="0" smtClean="0"/>
              <a:t>  </a:t>
            </a:r>
            <a:r>
              <a:rPr lang="en-US" dirty="0" smtClean="0"/>
              <a:t>Restriction below 1,500 mg, even</a:t>
            </a:r>
            <a:r>
              <a:rPr lang="fa-IR" dirty="0" smtClean="0"/>
              <a:t> </a:t>
            </a:r>
            <a:r>
              <a:rPr lang="en-US" dirty="0" smtClean="0"/>
              <a:t>for those with hypertension, is generally</a:t>
            </a:r>
            <a:r>
              <a:rPr lang="fa-IR" dirty="0" smtClean="0"/>
              <a:t> </a:t>
            </a:r>
            <a:r>
              <a:rPr lang="en-US" dirty="0" smtClean="0"/>
              <a:t>not recommended </a:t>
            </a:r>
            <a:endParaRPr lang="fa-IR" b="1" dirty="0" smtClean="0"/>
          </a:p>
          <a:p>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2000240"/>
            <a:ext cx="9144000" cy="4857760"/>
          </a:xfrm>
        </p:spPr>
        <p:txBody>
          <a:bodyPr>
            <a:normAutofit fontScale="92500"/>
          </a:bodyPr>
          <a:lstStyle/>
          <a:p>
            <a:r>
              <a:rPr lang="en-US" sz="2800" dirty="0" smtClean="0"/>
              <a:t>They  estimate that approximately 2.3 million of the 4.6 million people in the USA with undiagnosed diabetes aged 18–64 in 2009–2010 may have gained access to free preventive care under the ACA, which could increase diabetes detection</a:t>
            </a:r>
          </a:p>
          <a:p>
            <a:r>
              <a:rPr lang="en-US" sz="2800" dirty="0" smtClean="0"/>
              <a:t>They  note two factors that may limit the success of the ACA for improving access to diabetes care </a:t>
            </a:r>
          </a:p>
          <a:p>
            <a:pPr>
              <a:buNone/>
            </a:pPr>
            <a:r>
              <a:rPr lang="en-US" sz="2800" dirty="0" smtClean="0"/>
              <a:t>1-</a:t>
            </a:r>
            <a:r>
              <a:rPr lang="fa-IR" sz="2800" dirty="0" smtClean="0"/>
              <a:t> </a:t>
            </a:r>
            <a:r>
              <a:rPr lang="en-US" sz="2800" dirty="0" smtClean="0"/>
              <a:t>many states with the highest diabetes prevalence have not expanded Medicaid eligibility</a:t>
            </a:r>
          </a:p>
          <a:p>
            <a:pPr>
              <a:buNone/>
            </a:pPr>
            <a:r>
              <a:rPr lang="en-US" sz="2800" dirty="0" smtClean="0"/>
              <a:t>2-</a:t>
            </a:r>
            <a:r>
              <a:rPr lang="fa-IR" sz="2800" dirty="0" smtClean="0"/>
              <a:t> </a:t>
            </a:r>
            <a:r>
              <a:rPr lang="en-US" sz="2800" dirty="0" smtClean="0"/>
              <a:t>primary care providers may not adequately meet the increase in Medicaid patients because federal funding to increase provider reimbursement for Medicaid visits recently expired </a:t>
            </a:r>
          </a:p>
          <a:p>
            <a:endParaRPr lang="en-US" sz="2800" dirty="0"/>
          </a:p>
        </p:txBody>
      </p:sp>
      <p:pic>
        <p:nvPicPr>
          <p:cNvPr id="11269" name="Picture 5"/>
          <p:cNvPicPr>
            <a:picLocks noChangeAspect="1" noChangeArrowheads="1"/>
          </p:cNvPicPr>
          <p:nvPr/>
        </p:nvPicPr>
        <p:blipFill>
          <a:blip r:embed="rId2"/>
          <a:srcRect/>
          <a:stretch>
            <a:fillRect/>
          </a:stretch>
        </p:blipFill>
        <p:spPr bwMode="auto">
          <a:xfrm>
            <a:off x="75023" y="72009"/>
            <a:ext cx="6153161" cy="16424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3000364" y="1000108"/>
            <a:ext cx="3143250" cy="2381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214282" y="1"/>
            <a:ext cx="8734425" cy="1000108"/>
          </a:xfrm>
          <a:prstGeom prst="rect">
            <a:avLst/>
          </a:prstGeom>
          <a:noFill/>
          <a:ln w="9525">
            <a:noFill/>
            <a:miter lim="800000"/>
            <a:headEnd/>
            <a:tailEnd/>
          </a:ln>
          <a:effectLst/>
        </p:spPr>
      </p:pic>
      <p:pic>
        <p:nvPicPr>
          <p:cNvPr id="5126" name="Picture 6"/>
          <p:cNvPicPr>
            <a:picLocks noChangeAspect="1" noChangeArrowheads="1"/>
          </p:cNvPicPr>
          <p:nvPr/>
        </p:nvPicPr>
        <p:blipFill>
          <a:blip r:embed="rId4"/>
          <a:srcRect/>
          <a:stretch>
            <a:fillRect/>
          </a:stretch>
        </p:blipFill>
        <p:spPr bwMode="auto">
          <a:xfrm>
            <a:off x="0" y="2000240"/>
            <a:ext cx="9144000" cy="4572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5"/>
          <a:srcRect/>
          <a:stretch>
            <a:fillRect/>
          </a:stretch>
        </p:blipFill>
        <p:spPr bwMode="auto">
          <a:xfrm>
            <a:off x="0" y="2500307"/>
            <a:ext cx="9144000" cy="1071570"/>
          </a:xfrm>
          <a:prstGeom prst="rect">
            <a:avLst/>
          </a:prstGeom>
          <a:noFill/>
          <a:ln w="9525">
            <a:noFill/>
            <a:miter lim="800000"/>
            <a:headEnd/>
            <a:tailEnd/>
          </a:ln>
          <a:effec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b="1" dirty="0" smtClean="0"/>
              <a:t>Micronutrients and Supplements</a:t>
            </a:r>
            <a:endParaRPr lang="fa-IR" b="1" dirty="0" smtClean="0"/>
          </a:p>
          <a:p>
            <a:pPr>
              <a:buFont typeface="Wingdings" pitchFamily="2" charset="2"/>
              <a:buChar char="ü"/>
            </a:pPr>
            <a:r>
              <a:rPr lang="fa-IR" dirty="0" smtClean="0"/>
              <a:t>  </a:t>
            </a:r>
            <a:r>
              <a:rPr lang="en-US" dirty="0" smtClean="0"/>
              <a:t>However,</a:t>
            </a:r>
            <a:r>
              <a:rPr lang="fa-IR" dirty="0" smtClean="0"/>
              <a:t> </a:t>
            </a:r>
            <a:r>
              <a:rPr lang="en-US" dirty="0" smtClean="0"/>
              <a:t>for special populations, including pregnant</a:t>
            </a:r>
            <a:r>
              <a:rPr lang="fa-IR" dirty="0" smtClean="0"/>
              <a:t> </a:t>
            </a:r>
            <a:r>
              <a:rPr lang="en-US" dirty="0" smtClean="0"/>
              <a:t>or lactating women, older adults,</a:t>
            </a:r>
            <a:r>
              <a:rPr lang="fa-IR" dirty="0" smtClean="0"/>
              <a:t> </a:t>
            </a:r>
            <a:r>
              <a:rPr lang="en-US" dirty="0" smtClean="0"/>
              <a:t>vegetarians, and people following very</a:t>
            </a:r>
            <a:r>
              <a:rPr lang="fa-IR" dirty="0" smtClean="0"/>
              <a:t> </a:t>
            </a:r>
            <a:r>
              <a:rPr lang="en-US" dirty="0" smtClean="0"/>
              <a:t>low-calorie or low-carbohydrate diets, a</a:t>
            </a:r>
            <a:r>
              <a:rPr lang="fa-IR" dirty="0" smtClean="0"/>
              <a:t> </a:t>
            </a:r>
            <a:r>
              <a:rPr lang="en-US" dirty="0" smtClean="0"/>
              <a:t>multivitamin may be necessary</a:t>
            </a:r>
            <a:endParaRPr lang="fa-IR" dirty="0" smtClean="0"/>
          </a:p>
          <a:p>
            <a:r>
              <a:rPr lang="en-US" b="1" dirty="0" smtClean="0"/>
              <a:t>Nonnutritive Sweeteners</a:t>
            </a:r>
            <a:endParaRPr lang="fa-IR" b="1" dirty="0" smtClean="0"/>
          </a:p>
          <a:p>
            <a:pPr>
              <a:buFont typeface="Wingdings" pitchFamily="2" charset="2"/>
              <a:buChar char="ü"/>
            </a:pPr>
            <a:r>
              <a:rPr lang="fa-IR" dirty="0" smtClean="0"/>
              <a:t>  </a:t>
            </a:r>
            <a:r>
              <a:rPr lang="en-US" dirty="0" smtClean="0"/>
              <a:t>For those who consume</a:t>
            </a:r>
            <a:r>
              <a:rPr lang="fa-IR" dirty="0" smtClean="0"/>
              <a:t> </a:t>
            </a:r>
            <a:r>
              <a:rPr lang="en-US" dirty="0" smtClean="0"/>
              <a:t>sugar-sweetened beverages regularly,</a:t>
            </a:r>
            <a:r>
              <a:rPr lang="fa-IR" dirty="0" smtClean="0"/>
              <a:t> </a:t>
            </a:r>
            <a:r>
              <a:rPr lang="en-US" dirty="0" smtClean="0"/>
              <a:t>a low-calorie or nonnutritive-sweetened</a:t>
            </a:r>
            <a:r>
              <a:rPr lang="fa-IR" dirty="0" smtClean="0"/>
              <a:t> </a:t>
            </a:r>
            <a:r>
              <a:rPr lang="en-US" dirty="0" smtClean="0"/>
              <a:t>beverage may serve as a short-term replacement</a:t>
            </a:r>
            <a:r>
              <a:rPr lang="fa-IR" dirty="0" smtClean="0"/>
              <a:t> </a:t>
            </a:r>
            <a:r>
              <a:rPr lang="en-US" dirty="0" smtClean="0"/>
              <a:t>strategy, but overall, people</a:t>
            </a:r>
            <a:r>
              <a:rPr lang="fa-IR" dirty="0" smtClean="0"/>
              <a:t> </a:t>
            </a:r>
            <a:r>
              <a:rPr lang="en-US" dirty="0" smtClean="0"/>
              <a:t>are encouraged to decrease both sweetened</a:t>
            </a:r>
            <a:r>
              <a:rPr lang="fa-IR" dirty="0" smtClean="0"/>
              <a:t> </a:t>
            </a:r>
            <a:r>
              <a:rPr lang="en-US" dirty="0" smtClean="0"/>
              <a:t>and nonnutritive-sweetened beverages</a:t>
            </a:r>
            <a:r>
              <a:rPr lang="fa-IR" dirty="0" smtClean="0"/>
              <a:t> </a:t>
            </a:r>
            <a:r>
              <a:rPr lang="en-US" dirty="0" smtClean="0"/>
              <a:t>and use other alternatives, with an</a:t>
            </a:r>
            <a:r>
              <a:rPr lang="fa-IR" dirty="0" smtClean="0"/>
              <a:t> </a:t>
            </a:r>
            <a:r>
              <a:rPr lang="en-US" dirty="0" smtClean="0"/>
              <a:t>emphasis on water intake </a:t>
            </a:r>
            <a:endParaRPr lang="fa-IR" b="1" dirty="0" smtClean="0"/>
          </a:p>
          <a:p>
            <a:pPr>
              <a:buNone/>
            </a:pPr>
            <a:endParaRPr lang="en-US" b="1"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9144000" cy="4929222"/>
          </a:xfrm>
        </p:spPr>
        <p:txBody>
          <a:bodyPr>
            <a:normAutofit/>
          </a:bodyPr>
          <a:lstStyle/>
          <a:p>
            <a:r>
              <a:rPr lang="en-US" dirty="0" smtClean="0"/>
              <a:t>The American Heart Association (AHA) recommends limiting</a:t>
            </a:r>
            <a:r>
              <a:rPr lang="fa-IR" dirty="0" smtClean="0"/>
              <a:t> </a:t>
            </a:r>
            <a:r>
              <a:rPr lang="en-US" dirty="0" smtClean="0"/>
              <a:t>the intake of added sugars no</a:t>
            </a:r>
            <a:r>
              <a:rPr lang="fa-IR" dirty="0" smtClean="0"/>
              <a:t> </a:t>
            </a:r>
            <a:r>
              <a:rPr lang="en-US" dirty="0" smtClean="0"/>
              <a:t>more than </a:t>
            </a:r>
            <a:endParaRPr lang="fa-IR" dirty="0" smtClean="0"/>
          </a:p>
          <a:p>
            <a:pPr>
              <a:buNone/>
            </a:pPr>
            <a:r>
              <a:rPr lang="fa-IR" dirty="0" smtClean="0"/>
              <a:t>-</a:t>
            </a:r>
            <a:r>
              <a:rPr lang="en-US" dirty="0" smtClean="0"/>
              <a:t>100 calories (25 g) per day in women 6 teaspoons</a:t>
            </a:r>
          </a:p>
          <a:p>
            <a:pPr>
              <a:buNone/>
            </a:pPr>
            <a:r>
              <a:rPr lang="en-US" dirty="0" smtClean="0"/>
              <a:t>(2 tablespoons)</a:t>
            </a:r>
            <a:endParaRPr lang="fa-IR" dirty="0" smtClean="0"/>
          </a:p>
          <a:p>
            <a:pPr>
              <a:buNone/>
            </a:pPr>
            <a:r>
              <a:rPr lang="fa-IR" dirty="0" smtClean="0"/>
              <a:t>-</a:t>
            </a:r>
            <a:r>
              <a:rPr lang="en-US" dirty="0" smtClean="0"/>
              <a:t>150</a:t>
            </a:r>
            <a:r>
              <a:rPr lang="fa-IR" dirty="0" smtClean="0"/>
              <a:t> </a:t>
            </a:r>
            <a:r>
              <a:rPr lang="en-US" dirty="0" smtClean="0"/>
              <a:t>calories (37.5 g) per day in men</a:t>
            </a:r>
            <a:r>
              <a:rPr lang="fa-IR" dirty="0" smtClean="0"/>
              <a:t> </a:t>
            </a:r>
            <a:r>
              <a:rPr lang="en-US" dirty="0" smtClean="0"/>
              <a:t>9 teaspoons (3 tablespoons)</a:t>
            </a:r>
          </a:p>
          <a:p>
            <a:pPr>
              <a:buNone/>
            </a:pPr>
            <a:r>
              <a:rPr lang="fa-IR" dirty="0" smtClean="0"/>
              <a:t>-</a:t>
            </a:r>
            <a:r>
              <a:rPr lang="en-US" dirty="0" smtClean="0"/>
              <a:t>Children</a:t>
            </a:r>
            <a:r>
              <a:rPr lang="fa-IR" dirty="0" smtClean="0"/>
              <a:t> </a:t>
            </a:r>
            <a:r>
              <a:rPr lang="en-US" dirty="0" smtClean="0"/>
              <a:t>and adolescents aged 2 to 18 years should limit their</a:t>
            </a:r>
            <a:r>
              <a:rPr lang="fa-IR" dirty="0" smtClean="0"/>
              <a:t> </a:t>
            </a:r>
            <a:r>
              <a:rPr lang="en-US" dirty="0" smtClean="0"/>
              <a:t>intake of added sugars to &lt;100 calories (25 g) per day</a:t>
            </a:r>
            <a:r>
              <a:rPr lang="fa-IR" dirty="0" smtClean="0"/>
              <a:t> </a:t>
            </a:r>
            <a:r>
              <a:rPr lang="en-US" dirty="0" smtClean="0"/>
              <a:t>or &lt;6 teaspoons (2 tablespoons)</a:t>
            </a:r>
            <a:endParaRPr lang="en-US" dirty="0"/>
          </a:p>
        </p:txBody>
      </p:sp>
      <p:pic>
        <p:nvPicPr>
          <p:cNvPr id="6146" name="Picture 2"/>
          <p:cNvPicPr>
            <a:picLocks noChangeAspect="1" noChangeArrowheads="1"/>
          </p:cNvPicPr>
          <p:nvPr/>
        </p:nvPicPr>
        <p:blipFill>
          <a:blip r:embed="rId2"/>
          <a:srcRect/>
          <a:stretch>
            <a:fillRect/>
          </a:stretch>
        </p:blipFill>
        <p:spPr bwMode="auto">
          <a:xfrm>
            <a:off x="642910" y="5429264"/>
            <a:ext cx="7953375" cy="142873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715140" y="5857892"/>
            <a:ext cx="1581150" cy="152400"/>
          </a:xfrm>
          <a:prstGeom prst="rect">
            <a:avLst/>
          </a:prstGeom>
          <a:noFill/>
          <a:ln w="9525">
            <a:noFill/>
            <a:miter lim="800000"/>
            <a:headEnd/>
            <a:tailEnd/>
          </a:ln>
          <a:effec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429684" cy="6143668"/>
          </a:xfrm>
        </p:spPr>
        <p:txBody>
          <a:bodyPr>
            <a:normAutofit/>
          </a:bodyPr>
          <a:lstStyle/>
          <a:p>
            <a:r>
              <a:rPr lang="en-US" sz="2800" dirty="0" smtClean="0"/>
              <a:t>used the term nonnutritive sweeteners to refer to LCSs,</a:t>
            </a:r>
            <a:r>
              <a:rPr lang="fa-IR" sz="2800" dirty="0" smtClean="0"/>
              <a:t> </a:t>
            </a:r>
            <a:r>
              <a:rPr lang="en-US" sz="2800" dirty="0" smtClean="0"/>
              <a:t>which included sweeteners that have a higher intensity</a:t>
            </a:r>
            <a:r>
              <a:rPr lang="fa-IR" sz="2800" dirty="0" smtClean="0"/>
              <a:t> </a:t>
            </a:r>
            <a:r>
              <a:rPr lang="en-US" sz="2800" dirty="0" smtClean="0"/>
              <a:t>of sweetness per gram than caloric sweeteners such as</a:t>
            </a:r>
            <a:r>
              <a:rPr lang="fa-IR" sz="2800" dirty="0" smtClean="0"/>
              <a:t> </a:t>
            </a:r>
            <a:r>
              <a:rPr lang="en-US" sz="2800" dirty="0" smtClean="0"/>
              <a:t>sucrose, corn syrups, and fruit juice concentrates</a:t>
            </a:r>
            <a:endParaRPr lang="fa-IR" sz="2800" dirty="0" smtClean="0"/>
          </a:p>
          <a:p>
            <a:r>
              <a:rPr lang="en-US" sz="2800" dirty="0" smtClean="0"/>
              <a:t>The use of LCS beverages may be</a:t>
            </a:r>
            <a:r>
              <a:rPr lang="fa-IR" sz="2800" dirty="0" smtClean="0"/>
              <a:t> </a:t>
            </a:r>
            <a:r>
              <a:rPr lang="en-US" sz="2800" dirty="0" smtClean="0"/>
              <a:t>an effective strategy to help control energy intake and</a:t>
            </a:r>
            <a:r>
              <a:rPr lang="fa-IR" sz="2800" dirty="0" smtClean="0"/>
              <a:t> </a:t>
            </a:r>
            <a:r>
              <a:rPr lang="en-US" sz="2800" dirty="0" smtClean="0"/>
              <a:t>promote weight loss</a:t>
            </a:r>
            <a:endParaRPr lang="fa-IR" sz="2800" dirty="0" smtClean="0"/>
          </a:p>
          <a:p>
            <a:r>
              <a:rPr lang="en-US" sz="2800" dirty="0" smtClean="0"/>
              <a:t>Although water is the optimal beverage</a:t>
            </a:r>
            <a:r>
              <a:rPr lang="fa-IR" sz="2800" dirty="0" smtClean="0"/>
              <a:t> </a:t>
            </a:r>
            <a:r>
              <a:rPr lang="en-US" sz="2800" dirty="0" smtClean="0"/>
              <a:t>choice, children with diabetes mellitus who consume a balanced diet</a:t>
            </a:r>
            <a:r>
              <a:rPr lang="fa-IR" sz="2800" dirty="0" smtClean="0"/>
              <a:t> </a:t>
            </a:r>
            <a:r>
              <a:rPr lang="en-US" sz="2800" dirty="0" smtClean="0"/>
              <a:t>and closely monitor their blood glucose may be able to prevent excessive</a:t>
            </a:r>
            <a:r>
              <a:rPr lang="fa-IR" sz="2800" dirty="0" smtClean="0"/>
              <a:t> </a:t>
            </a:r>
            <a:r>
              <a:rPr lang="en-US" sz="2800" dirty="0" smtClean="0"/>
              <a:t>glucose excursions by substituting LCS beverages for sugar-sweetened</a:t>
            </a:r>
            <a:r>
              <a:rPr lang="fa-IR" sz="2800" dirty="0" smtClean="0"/>
              <a:t> </a:t>
            </a:r>
            <a:r>
              <a:rPr lang="en-US" sz="2800" dirty="0" smtClean="0"/>
              <a:t>beverages [SSBs] when needed</a:t>
            </a:r>
            <a:endParaRPr lang="en-US" sz="2800"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For adults who are habitually high</a:t>
            </a:r>
            <a:r>
              <a:rPr lang="fa-IR" sz="2800" dirty="0" smtClean="0"/>
              <a:t> </a:t>
            </a:r>
            <a:r>
              <a:rPr lang="en-US" sz="2800" dirty="0" smtClean="0"/>
              <a:t>consumers of SSBs, LCS beverages may</a:t>
            </a:r>
            <a:r>
              <a:rPr lang="fa-IR" sz="2800" dirty="0" smtClean="0"/>
              <a:t> </a:t>
            </a:r>
            <a:r>
              <a:rPr lang="en-US" sz="2800" dirty="0" smtClean="0"/>
              <a:t>be a useful replacement strategy to reduce intake of SSBs</a:t>
            </a:r>
            <a:endParaRPr lang="fa-IR" sz="2800" dirty="0" smtClean="0"/>
          </a:p>
          <a:p>
            <a:r>
              <a:rPr lang="en-US" sz="2800" dirty="0" smtClean="0"/>
              <a:t>Thus, the use of other alternatives to SSBs, with a</a:t>
            </a:r>
            <a:r>
              <a:rPr lang="fa-IR" sz="2800" dirty="0" smtClean="0"/>
              <a:t> </a:t>
            </a:r>
            <a:r>
              <a:rPr lang="en-US" sz="2800" dirty="0" smtClean="0"/>
              <a:t>focus on water (plain, carbonated, and unsweetened flavored), should be</a:t>
            </a:r>
            <a:r>
              <a:rPr lang="fa-IR" sz="2800" dirty="0" smtClean="0"/>
              <a:t> </a:t>
            </a:r>
            <a:r>
              <a:rPr lang="en-US" sz="2800" dirty="0" smtClean="0"/>
              <a:t>encouraged</a:t>
            </a:r>
            <a:endParaRPr lang="en-US" sz="2800"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0" y="1643050"/>
            <a:ext cx="9144000" cy="4075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2071678"/>
            <a:ext cx="9144000" cy="24193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4500570"/>
            <a:ext cx="9144000" cy="762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0" y="5286388"/>
            <a:ext cx="9144000" cy="113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t>PHYSICAL ACTIVITY</a:t>
            </a:r>
            <a:endParaRPr lang="fa-IR" b="1" dirty="0" smtClean="0"/>
          </a:p>
          <a:p>
            <a:pPr>
              <a:buFont typeface="Wingdings" pitchFamily="2" charset="2"/>
              <a:buChar char="ü"/>
            </a:pPr>
            <a:r>
              <a:rPr lang="fa-IR" b="1" dirty="0" smtClean="0"/>
              <a:t> </a:t>
            </a:r>
            <a:r>
              <a:rPr lang="en-US" dirty="0" smtClean="0"/>
              <a:t>A recent study suggested</a:t>
            </a:r>
            <a:r>
              <a:rPr lang="fa-IR" dirty="0" smtClean="0"/>
              <a:t> </a:t>
            </a:r>
            <a:r>
              <a:rPr lang="en-US" dirty="0" smtClean="0"/>
              <a:t>that the percentage of people with diabetes</a:t>
            </a:r>
            <a:r>
              <a:rPr lang="fa-IR" dirty="0" smtClean="0"/>
              <a:t> </a:t>
            </a:r>
            <a:r>
              <a:rPr lang="en-US" dirty="0" smtClean="0"/>
              <a:t>who achieved the recommended</a:t>
            </a:r>
            <a:r>
              <a:rPr lang="fa-IR" dirty="0" smtClean="0"/>
              <a:t> </a:t>
            </a:r>
            <a:r>
              <a:rPr lang="en-US" dirty="0" smtClean="0"/>
              <a:t>exercise level per week (150 min) varied</a:t>
            </a:r>
            <a:r>
              <a:rPr lang="fa-IR" dirty="0" smtClean="0"/>
              <a:t> </a:t>
            </a:r>
            <a:r>
              <a:rPr lang="en-US" dirty="0" smtClean="0"/>
              <a:t>by race. Objective measurement</a:t>
            </a:r>
            <a:r>
              <a:rPr lang="fa-IR" dirty="0" smtClean="0"/>
              <a:t> </a:t>
            </a:r>
            <a:r>
              <a:rPr lang="en-US" dirty="0" smtClean="0"/>
              <a:t>by accelerometer showed that 44.2%,</a:t>
            </a:r>
            <a:r>
              <a:rPr lang="fa-IR" dirty="0" smtClean="0"/>
              <a:t> </a:t>
            </a:r>
            <a:r>
              <a:rPr lang="en-US" dirty="0" smtClean="0"/>
              <a:t>42.6%, and 65.1% of whites, African</a:t>
            </a:r>
            <a:r>
              <a:rPr lang="fa-IR" dirty="0" smtClean="0"/>
              <a:t> </a:t>
            </a:r>
            <a:r>
              <a:rPr lang="en-US" dirty="0" smtClean="0"/>
              <a:t>Americans, and Hispanics, respectively,</a:t>
            </a:r>
            <a:r>
              <a:rPr lang="fa-IR" dirty="0" smtClean="0"/>
              <a:t> </a:t>
            </a:r>
            <a:r>
              <a:rPr lang="en-US" dirty="0" smtClean="0"/>
              <a:t>met the threshold</a:t>
            </a:r>
            <a:endParaRPr lang="fa-IR" dirty="0" smtClean="0"/>
          </a:p>
          <a:p>
            <a:pPr>
              <a:buFont typeface="Wingdings" pitchFamily="2" charset="2"/>
              <a:buChar char="ü"/>
            </a:pPr>
            <a:r>
              <a:rPr lang="en-US" dirty="0" smtClean="0"/>
              <a:t> It is important</a:t>
            </a:r>
            <a:r>
              <a:rPr lang="fa-IR" dirty="0" smtClean="0"/>
              <a:t> </a:t>
            </a:r>
            <a:r>
              <a:rPr lang="en-US" dirty="0" smtClean="0"/>
              <a:t>for diabetes care management teams</a:t>
            </a:r>
            <a:r>
              <a:rPr lang="fa-IR" dirty="0" smtClean="0"/>
              <a:t> </a:t>
            </a:r>
            <a:r>
              <a:rPr lang="en-US" dirty="0" smtClean="0"/>
              <a:t>to understand the difficulty that many</a:t>
            </a:r>
            <a:r>
              <a:rPr lang="fa-IR" dirty="0" smtClean="0"/>
              <a:t> </a:t>
            </a:r>
            <a:r>
              <a:rPr lang="en-US" dirty="0" smtClean="0"/>
              <a:t>patients have reaching recommended</a:t>
            </a:r>
            <a:r>
              <a:rPr lang="fa-IR" dirty="0" smtClean="0"/>
              <a:t> </a:t>
            </a:r>
            <a:r>
              <a:rPr lang="en-US" dirty="0" smtClean="0"/>
              <a:t>treatment targets and to identify individualized</a:t>
            </a:r>
            <a:r>
              <a:rPr lang="fa-IR" dirty="0" smtClean="0"/>
              <a:t> </a:t>
            </a:r>
            <a:r>
              <a:rPr lang="en-US" dirty="0" smtClean="0"/>
              <a:t>approaches to improve goal</a:t>
            </a:r>
            <a:r>
              <a:rPr lang="fa-IR" dirty="0" smtClean="0"/>
              <a:t> </a:t>
            </a:r>
            <a:r>
              <a:rPr lang="en-US" dirty="0" smtClean="0"/>
              <a:t>achievement</a:t>
            </a:r>
            <a:endParaRPr lang="en-US" b="1"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285752"/>
          </a:xfrm>
        </p:spPr>
        <p:txBody>
          <a:bodyPr>
            <a:noAutofit/>
          </a:bodyPr>
          <a:lstStyle/>
          <a:p>
            <a:pPr algn="l"/>
            <a:r>
              <a:rPr lang="en-US" sz="2800" dirty="0" smtClean="0"/>
              <a:t>Ethnicity &amp; Disease,  Autumn 2017 </a:t>
            </a:r>
            <a:endParaRPr lang="en-US" sz="2800" dirty="0"/>
          </a:p>
        </p:txBody>
      </p:sp>
      <p:sp>
        <p:nvSpPr>
          <p:cNvPr id="3" name="Content Placeholder 2"/>
          <p:cNvSpPr>
            <a:spLocks noGrp="1"/>
          </p:cNvSpPr>
          <p:nvPr>
            <p:ph idx="1"/>
          </p:nvPr>
        </p:nvSpPr>
        <p:spPr>
          <a:xfrm>
            <a:off x="0" y="1714488"/>
            <a:ext cx="9144000" cy="5143512"/>
          </a:xfrm>
        </p:spPr>
        <p:txBody>
          <a:bodyPr>
            <a:normAutofit/>
          </a:bodyPr>
          <a:lstStyle/>
          <a:p>
            <a:r>
              <a:rPr lang="en-US" dirty="0" smtClean="0"/>
              <a:t> </a:t>
            </a:r>
            <a:r>
              <a:rPr lang="en-US" sz="2800" dirty="0" smtClean="0"/>
              <a:t>data from the National Health and Nutrition Examination Survey (NHANES)</a:t>
            </a:r>
            <a:r>
              <a:rPr lang="fa-IR" sz="2800" dirty="0" smtClean="0"/>
              <a:t> </a:t>
            </a:r>
            <a:r>
              <a:rPr lang="en-US" sz="2800" dirty="0" smtClean="0"/>
              <a:t>2003-06  </a:t>
            </a:r>
          </a:p>
          <a:p>
            <a:r>
              <a:rPr lang="en-US" sz="2800" dirty="0" smtClean="0"/>
              <a:t> compare the percentage of individuals with diabetes who achieved the recommended levels of physical activity as measured by subjective self-report (500 metabolic equivalents (MET)-minutes/week) and objective accelerometer measurement (150 minutes per week of MVPA) across racial/ ethnic groups </a:t>
            </a:r>
            <a:endParaRPr lang="fa-IR" sz="2800" dirty="0" smtClean="0"/>
          </a:p>
          <a:p>
            <a:r>
              <a:rPr lang="en-US" sz="2800" dirty="0" smtClean="0"/>
              <a:t> Many individuals with type 2 diabetes mellitus did not meet the recommended physical activity thresholds </a:t>
            </a:r>
            <a:endParaRPr lang="fa-IR" sz="2800" dirty="0" smtClean="0"/>
          </a:p>
          <a:p>
            <a:endParaRPr lang="en-US" sz="2800" dirty="0"/>
          </a:p>
        </p:txBody>
      </p:sp>
      <p:pic>
        <p:nvPicPr>
          <p:cNvPr id="1027" name="Picture 3"/>
          <p:cNvPicPr>
            <a:picLocks noChangeAspect="1" noChangeArrowheads="1"/>
          </p:cNvPicPr>
          <p:nvPr/>
        </p:nvPicPr>
        <p:blipFill>
          <a:blip r:embed="rId2"/>
          <a:srcRect/>
          <a:stretch>
            <a:fillRect/>
          </a:stretch>
        </p:blipFill>
        <p:spPr bwMode="auto">
          <a:xfrm>
            <a:off x="0" y="1"/>
            <a:ext cx="9144000" cy="1142983"/>
          </a:xfrm>
          <a:prstGeom prst="rect">
            <a:avLst/>
          </a:prstGeom>
          <a:noFill/>
          <a:ln w="9525">
            <a:noFill/>
            <a:miter lim="800000"/>
            <a:headEnd/>
            <a:tailEnd/>
          </a:ln>
          <a:effec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ü"/>
            </a:pPr>
            <a:r>
              <a:rPr lang="en-US" dirty="0" smtClean="0"/>
              <a:t>  Moderate to high volumes of aerobic</a:t>
            </a:r>
            <a:r>
              <a:rPr lang="fa-IR" dirty="0" smtClean="0"/>
              <a:t> </a:t>
            </a:r>
            <a:r>
              <a:rPr lang="en-US" dirty="0" smtClean="0"/>
              <a:t>activity are associated with substantially</a:t>
            </a:r>
            <a:r>
              <a:rPr lang="fa-IR" dirty="0" smtClean="0"/>
              <a:t> </a:t>
            </a:r>
            <a:r>
              <a:rPr lang="en-US" dirty="0" smtClean="0"/>
              <a:t>lower cardiovascular and overall mortality</a:t>
            </a:r>
            <a:r>
              <a:rPr lang="fa-IR" dirty="0" smtClean="0"/>
              <a:t> </a:t>
            </a:r>
            <a:r>
              <a:rPr lang="en-US" dirty="0" smtClean="0"/>
              <a:t>risks in both type 1 and type 2 diabetes</a:t>
            </a:r>
            <a:r>
              <a:rPr lang="fa-IR" dirty="0" smtClean="0"/>
              <a:t> </a:t>
            </a:r>
          </a:p>
          <a:p>
            <a:pPr>
              <a:buFont typeface="Wingdings" pitchFamily="2" charset="2"/>
              <a:buChar char="ü"/>
            </a:pPr>
            <a:r>
              <a:rPr lang="en-US" dirty="0" smtClean="0"/>
              <a:t> A recent prospective observational</a:t>
            </a:r>
            <a:r>
              <a:rPr lang="fa-IR" dirty="0" smtClean="0"/>
              <a:t> </a:t>
            </a:r>
            <a:r>
              <a:rPr lang="en-US" dirty="0" smtClean="0"/>
              <a:t>study of adults with type 1 diabetes</a:t>
            </a:r>
            <a:r>
              <a:rPr lang="fa-IR" dirty="0" smtClean="0"/>
              <a:t> </a:t>
            </a:r>
            <a:r>
              <a:rPr lang="en-US" dirty="0" smtClean="0"/>
              <a:t>suggested that higher amounts of physical</a:t>
            </a:r>
            <a:r>
              <a:rPr lang="fa-IR" dirty="0" smtClean="0"/>
              <a:t> </a:t>
            </a:r>
            <a:r>
              <a:rPr lang="en-US" dirty="0" smtClean="0"/>
              <a:t>activity led to reduced cardiovascular</a:t>
            </a:r>
            <a:r>
              <a:rPr lang="fa-IR" dirty="0" smtClean="0"/>
              <a:t> </a:t>
            </a:r>
            <a:r>
              <a:rPr lang="en-US" dirty="0" smtClean="0"/>
              <a:t>mortality after a mean follow-up time of</a:t>
            </a:r>
            <a:r>
              <a:rPr lang="fa-IR" dirty="0" smtClean="0"/>
              <a:t> </a:t>
            </a:r>
            <a:r>
              <a:rPr lang="en-US" dirty="0" smtClean="0"/>
              <a:t>11.4 years for patients with and without</a:t>
            </a:r>
            <a:r>
              <a:rPr lang="fa-IR" dirty="0" smtClean="0"/>
              <a:t> </a:t>
            </a:r>
            <a:r>
              <a:rPr lang="en-US" dirty="0" smtClean="0"/>
              <a:t>chronic kidney disease </a:t>
            </a: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571612"/>
            <a:ext cx="9144000" cy="5286388"/>
          </a:xfrm>
        </p:spPr>
        <p:txBody>
          <a:bodyPr>
            <a:normAutofit fontScale="92500" lnSpcReduction="10000"/>
          </a:bodyPr>
          <a:lstStyle/>
          <a:p>
            <a:r>
              <a:rPr lang="en-US" sz="2800" dirty="0" smtClean="0"/>
              <a:t>prospective cohort study and meta</a:t>
            </a:r>
            <a:r>
              <a:rPr lang="fa-IR" sz="2800" dirty="0" smtClean="0"/>
              <a:t>-</a:t>
            </a:r>
            <a:r>
              <a:rPr lang="en-US" sz="2800" dirty="0" smtClean="0"/>
              <a:t>analysis</a:t>
            </a:r>
            <a:endParaRPr lang="fa-IR" sz="2800" dirty="0" smtClean="0"/>
          </a:p>
          <a:p>
            <a:r>
              <a:rPr lang="en-US" sz="2800" dirty="0" smtClean="0"/>
              <a:t>5859</a:t>
            </a:r>
            <a:r>
              <a:rPr lang="fa-IR" sz="2800" dirty="0" smtClean="0"/>
              <a:t> </a:t>
            </a:r>
            <a:r>
              <a:rPr lang="en-US" sz="2800" dirty="0" smtClean="0"/>
              <a:t>individuals with diabetes at baseline</a:t>
            </a:r>
            <a:endParaRPr lang="fa-IR" sz="2800" dirty="0" smtClean="0"/>
          </a:p>
          <a:p>
            <a:endParaRPr lang="fa-IR" sz="2800" dirty="0" smtClean="0"/>
          </a:p>
          <a:p>
            <a:r>
              <a:rPr lang="en-US" sz="2800" dirty="0" smtClean="0"/>
              <a:t>total PA was associated</a:t>
            </a:r>
            <a:r>
              <a:rPr lang="fa-IR" sz="2800" dirty="0" smtClean="0"/>
              <a:t> </a:t>
            </a:r>
            <a:r>
              <a:rPr lang="en-US" sz="2800" dirty="0" smtClean="0"/>
              <a:t>with lower risk of CVD and total mortality</a:t>
            </a:r>
            <a:endParaRPr lang="fa-IR" sz="2800" dirty="0" smtClean="0"/>
          </a:p>
          <a:p>
            <a:r>
              <a:rPr lang="en-US" sz="2800" dirty="0" smtClean="0"/>
              <a:t>Higher levels of PA were associated with</a:t>
            </a:r>
            <a:r>
              <a:rPr lang="fa-IR" sz="2800" dirty="0" smtClean="0"/>
              <a:t> </a:t>
            </a:r>
            <a:r>
              <a:rPr lang="en-US" sz="2800" dirty="0" smtClean="0"/>
              <a:t>lower mortality risk in individuals with diabetes</a:t>
            </a:r>
            <a:endParaRPr lang="fa-IR" sz="2800" dirty="0" smtClean="0"/>
          </a:p>
          <a:p>
            <a:r>
              <a:rPr lang="en-US" sz="2800" dirty="0" smtClean="0"/>
              <a:t>Even</a:t>
            </a:r>
            <a:r>
              <a:rPr lang="fa-IR" sz="2800" dirty="0" smtClean="0"/>
              <a:t> </a:t>
            </a:r>
            <a:r>
              <a:rPr lang="en-US" sz="2800" dirty="0" smtClean="0"/>
              <a:t>those undertaking moderate amounts of activity were at</a:t>
            </a:r>
            <a:r>
              <a:rPr lang="fa-IR" sz="2800" dirty="0" smtClean="0"/>
              <a:t> </a:t>
            </a:r>
            <a:r>
              <a:rPr lang="en-US" sz="2800" dirty="0" smtClean="0"/>
              <a:t>appreciably lower risk for early death compared with inactive</a:t>
            </a:r>
            <a:r>
              <a:rPr lang="fa-IR" sz="2800" dirty="0" smtClean="0"/>
              <a:t> </a:t>
            </a:r>
            <a:r>
              <a:rPr lang="en-US" sz="2800" dirty="0" smtClean="0"/>
              <a:t>persons</a:t>
            </a:r>
            <a:endParaRPr lang="fa-IR" sz="2800" dirty="0" smtClean="0"/>
          </a:p>
          <a:p>
            <a:r>
              <a:rPr lang="en-US" sz="2800" dirty="0" smtClean="0"/>
              <a:t> These findings provide empirical evidence</a:t>
            </a:r>
            <a:r>
              <a:rPr lang="fa-IR" sz="2800" dirty="0" smtClean="0"/>
              <a:t> </a:t>
            </a:r>
            <a:r>
              <a:rPr lang="en-US" sz="2800" dirty="0" smtClean="0"/>
              <a:t>supporting the widely shared view that persons with</a:t>
            </a:r>
            <a:r>
              <a:rPr lang="fa-IR" sz="2800" dirty="0" smtClean="0"/>
              <a:t> </a:t>
            </a:r>
            <a:r>
              <a:rPr lang="en-US" sz="2800" dirty="0" smtClean="0"/>
              <a:t>diabetes should engage in regular PA</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1000100" y="0"/>
            <a:ext cx="6438900" cy="128586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286380" y="1000108"/>
            <a:ext cx="1952625" cy="2381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43050"/>
            <a:ext cx="8912684" cy="5098318"/>
          </a:xfrm>
        </p:spPr>
        <p:txBody>
          <a:bodyPr>
            <a:normAutofit/>
          </a:bodyPr>
          <a:lstStyle/>
          <a:p>
            <a:r>
              <a:rPr lang="en-US" sz="2800" dirty="0" smtClean="0"/>
              <a:t>This is a cross-sectional, secondary analysis of the 2009-2010 and 2011-2012 National Health and Nutrition Examination Survey (NHANES) of adults aged 18 to 64 years with self reported diabetes and either no insurance, Medicaid, or private insurance (n=642)</a:t>
            </a:r>
          </a:p>
          <a:p>
            <a:r>
              <a:rPr lang="en-US" sz="2800" dirty="0" err="1" smtClean="0"/>
              <a:t>Glycated</a:t>
            </a:r>
            <a:r>
              <a:rPr lang="en-US" sz="2800" dirty="0" smtClean="0"/>
              <a:t> hemoglobin was not different among insurance groups</a:t>
            </a:r>
          </a:p>
          <a:p>
            <a:r>
              <a:rPr lang="en-US" sz="2800" dirty="0" smtClean="0"/>
              <a:t>access to health insurance is associated with improved diabetes management</a:t>
            </a:r>
          </a:p>
          <a:p>
            <a:r>
              <a:rPr lang="en-US" sz="2800" dirty="0" smtClean="0"/>
              <a:t>There was no evidence for differences in diabetes quality measures between the privately and publicly insured</a:t>
            </a:r>
          </a:p>
          <a:p>
            <a:endParaRPr lang="en-US" dirty="0" smtClean="0"/>
          </a:p>
          <a:p>
            <a:endParaRPr lang="en-US" dirty="0" smtClean="0"/>
          </a:p>
          <a:p>
            <a:endParaRPr lang="en-US" dirty="0"/>
          </a:p>
        </p:txBody>
      </p:sp>
      <p:pic>
        <p:nvPicPr>
          <p:cNvPr id="12290" name="Picture 2"/>
          <p:cNvPicPr>
            <a:picLocks noChangeAspect="1" noChangeArrowheads="1"/>
          </p:cNvPicPr>
          <p:nvPr/>
        </p:nvPicPr>
        <p:blipFill>
          <a:blip r:embed="rId2"/>
          <a:srcRect/>
          <a:stretch>
            <a:fillRect/>
          </a:stretch>
        </p:blipFill>
        <p:spPr bwMode="auto">
          <a:xfrm>
            <a:off x="107504" y="116632"/>
            <a:ext cx="7036264" cy="138354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429124" y="1071546"/>
            <a:ext cx="2649700" cy="214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0042"/>
            <a:ext cx="9144000" cy="4954591"/>
          </a:xfrm>
        </p:spPr>
        <p:txBody>
          <a:bodyPr>
            <a:normAutofit lnSpcReduction="10000"/>
          </a:bodyPr>
          <a:lstStyle/>
          <a:p>
            <a:r>
              <a:rPr lang="en-US" sz="2800" dirty="0" smtClean="0"/>
              <a:t>2,639 patients</a:t>
            </a:r>
            <a:r>
              <a:rPr lang="fa-IR" sz="2800" dirty="0" smtClean="0"/>
              <a:t> </a:t>
            </a:r>
            <a:r>
              <a:rPr lang="en-US" sz="2800" dirty="0" smtClean="0"/>
              <a:t>with</a:t>
            </a:r>
            <a:r>
              <a:rPr lang="fa-IR" sz="2800" dirty="0" smtClean="0"/>
              <a:t> </a:t>
            </a:r>
            <a:r>
              <a:rPr lang="en-US" sz="2800" dirty="0" smtClean="0"/>
              <a:t>type 1 diabetes</a:t>
            </a:r>
            <a:endParaRPr lang="fa-IR" sz="2800" dirty="0" smtClean="0"/>
          </a:p>
          <a:p>
            <a:r>
              <a:rPr lang="en-US" sz="2800" dirty="0" smtClean="0"/>
              <a:t>Multicenter</a:t>
            </a:r>
            <a:endParaRPr lang="fa-IR" sz="2800" dirty="0" smtClean="0"/>
          </a:p>
          <a:p>
            <a:r>
              <a:rPr lang="en-US" sz="2800" dirty="0" smtClean="0"/>
              <a:t>Mean follow-up time was 11.4 6 ±3.5 years</a:t>
            </a:r>
            <a:endParaRPr lang="fa-IR" sz="2800" dirty="0" smtClean="0"/>
          </a:p>
          <a:p>
            <a:r>
              <a:rPr lang="en-US" sz="2800" dirty="0" smtClean="0"/>
              <a:t>LTPA</a:t>
            </a:r>
            <a:r>
              <a:rPr lang="fa-IR" sz="2800" dirty="0" smtClean="0"/>
              <a:t>)</a:t>
            </a:r>
            <a:r>
              <a:rPr lang="en-US" sz="2800" dirty="0" smtClean="0"/>
              <a:t>leisure-time physical activity</a:t>
            </a:r>
            <a:r>
              <a:rPr lang="fa-IR" sz="2800" dirty="0" smtClean="0"/>
              <a:t> (</a:t>
            </a:r>
            <a:r>
              <a:rPr lang="en-US" sz="2800" dirty="0" smtClean="0"/>
              <a:t>was</a:t>
            </a:r>
            <a:r>
              <a:rPr lang="fa-IR" sz="2800" dirty="0" smtClean="0"/>
              <a:t> </a:t>
            </a:r>
            <a:r>
              <a:rPr lang="en-US" sz="2800" dirty="0" smtClean="0"/>
              <a:t>assessed by using a validated self-report questionnaire</a:t>
            </a:r>
            <a:endParaRPr lang="fa-IR" sz="2800" dirty="0" smtClean="0"/>
          </a:p>
          <a:p>
            <a:r>
              <a:rPr lang="en-US" sz="2800" dirty="0" smtClean="0"/>
              <a:t>Exercise is associated with a lower risk of premature all-cause and cardiovascular mortality</a:t>
            </a:r>
            <a:r>
              <a:rPr lang="fa-IR" sz="2800" dirty="0" smtClean="0"/>
              <a:t> </a:t>
            </a:r>
            <a:r>
              <a:rPr lang="en-US" sz="2800" dirty="0" smtClean="0"/>
              <a:t>in patients</a:t>
            </a:r>
            <a:r>
              <a:rPr lang="fa-IR" sz="2800" dirty="0" smtClean="0"/>
              <a:t> </a:t>
            </a:r>
            <a:r>
              <a:rPr lang="en-US" sz="2800" dirty="0" smtClean="0"/>
              <a:t>with type 1 diabetes</a:t>
            </a:r>
            <a:endParaRPr lang="fa-IR" sz="2800" dirty="0" smtClean="0"/>
          </a:p>
          <a:p>
            <a:r>
              <a:rPr lang="en-US" sz="2800" dirty="0" smtClean="0"/>
              <a:t>This study also demonstrates that physical activity</a:t>
            </a:r>
            <a:r>
              <a:rPr lang="fa-IR" sz="2800" dirty="0" smtClean="0"/>
              <a:t> </a:t>
            </a:r>
            <a:r>
              <a:rPr lang="en-US" sz="2800" dirty="0" smtClean="0"/>
              <a:t>is associated with a lower risk of mortality in patients with type 1 diabetes and CKD</a:t>
            </a:r>
            <a:endParaRPr lang="fa-IR" sz="2800" dirty="0" smtClean="0"/>
          </a:p>
          <a:p>
            <a:endParaRPr lang="fa-IR" sz="2800" dirty="0" smtClean="0"/>
          </a:p>
          <a:p>
            <a:endParaRPr lang="en-US" sz="2800" dirty="0"/>
          </a:p>
        </p:txBody>
      </p:sp>
      <p:pic>
        <p:nvPicPr>
          <p:cNvPr id="3074" name="Picture 2"/>
          <p:cNvPicPr>
            <a:picLocks noChangeAspect="1" noChangeArrowheads="1"/>
          </p:cNvPicPr>
          <p:nvPr/>
        </p:nvPicPr>
        <p:blipFill>
          <a:blip r:embed="rId2"/>
          <a:srcRect/>
          <a:stretch>
            <a:fillRect/>
          </a:stretch>
        </p:blipFill>
        <p:spPr bwMode="auto">
          <a:xfrm>
            <a:off x="1214414" y="5500702"/>
            <a:ext cx="6715172" cy="1357298"/>
          </a:xfrm>
          <a:prstGeom prst="rect">
            <a:avLst/>
          </a:prstGeom>
          <a:noFill/>
          <a:ln w="9525">
            <a:noFill/>
            <a:miter lim="800000"/>
            <a:headEnd/>
            <a:tailEnd/>
          </a:ln>
          <a:effec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t>  A recent study suggested that</a:t>
            </a:r>
            <a:r>
              <a:rPr lang="fa-IR" dirty="0" smtClean="0"/>
              <a:t> </a:t>
            </a:r>
            <a:r>
              <a:rPr lang="en-US" dirty="0" smtClean="0"/>
              <a:t>exercise training in type 1 diabetes</a:t>
            </a:r>
            <a:r>
              <a:rPr lang="fa-IR" dirty="0" smtClean="0"/>
              <a:t> </a:t>
            </a:r>
            <a:r>
              <a:rPr lang="en-US" dirty="0" smtClean="0"/>
              <a:t>may also improve several important</a:t>
            </a:r>
            <a:r>
              <a:rPr lang="fa-IR" dirty="0" smtClean="0"/>
              <a:t> </a:t>
            </a:r>
            <a:r>
              <a:rPr lang="en-US" dirty="0" smtClean="0"/>
              <a:t>markers such as triglyceride level, LDL,</a:t>
            </a:r>
            <a:r>
              <a:rPr lang="fa-IR" dirty="0" smtClean="0"/>
              <a:t> </a:t>
            </a:r>
            <a:r>
              <a:rPr lang="en-US" dirty="0" smtClean="0"/>
              <a:t>waist circumference, and body mass</a:t>
            </a:r>
            <a:r>
              <a:rPr lang="fa-IR" dirty="0" smtClean="0"/>
              <a:t> </a:t>
            </a: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600200"/>
            <a:ext cx="9001156" cy="5257800"/>
          </a:xfrm>
        </p:spPr>
        <p:txBody>
          <a:bodyPr>
            <a:normAutofit/>
          </a:bodyPr>
          <a:lstStyle/>
          <a:p>
            <a:r>
              <a:rPr lang="en-US" sz="2800" dirty="0" smtClean="0"/>
              <a:t>Searches were limited to prospective randomized</a:t>
            </a:r>
            <a:r>
              <a:rPr lang="fa-IR" sz="2800" dirty="0" smtClean="0"/>
              <a:t> </a:t>
            </a:r>
            <a:r>
              <a:rPr lang="en-US" sz="2800" dirty="0" smtClean="0"/>
              <a:t>or controlled trials of exercise training in humans with type 1 diabetes lasting</a:t>
            </a:r>
            <a:r>
              <a:rPr lang="fa-IR" sz="2800" dirty="0" smtClean="0"/>
              <a:t> </a:t>
            </a:r>
            <a:r>
              <a:rPr lang="en-US" sz="2800" dirty="0" smtClean="0"/>
              <a:t>12 weeks or more</a:t>
            </a:r>
            <a:endParaRPr lang="fa-IR" sz="2800" dirty="0" smtClean="0"/>
          </a:p>
          <a:p>
            <a:endParaRPr lang="en-US" sz="2800" dirty="0"/>
          </a:p>
        </p:txBody>
      </p:sp>
      <p:pic>
        <p:nvPicPr>
          <p:cNvPr id="4098" name="Picture 2"/>
          <p:cNvPicPr>
            <a:picLocks noChangeAspect="1" noChangeArrowheads="1"/>
          </p:cNvPicPr>
          <p:nvPr/>
        </p:nvPicPr>
        <p:blipFill>
          <a:blip r:embed="rId2"/>
          <a:srcRect/>
          <a:stretch>
            <a:fillRect/>
          </a:stretch>
        </p:blipFill>
        <p:spPr bwMode="auto">
          <a:xfrm>
            <a:off x="0" y="0"/>
            <a:ext cx="7358082" cy="1571612"/>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rot="5400000">
            <a:off x="2857489" y="571489"/>
            <a:ext cx="3429022" cy="9144000"/>
          </a:xfrm>
          <a:prstGeom prst="rect">
            <a:avLst/>
          </a:prstGeom>
          <a:noFill/>
          <a:ln w="9525">
            <a:noFill/>
            <a:miter lim="800000"/>
            <a:headEnd/>
            <a:tailEnd/>
          </a:ln>
          <a:effec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normAutofit lnSpcReduction="10000"/>
          </a:bodyPr>
          <a:lstStyle/>
          <a:p>
            <a:r>
              <a:rPr lang="en-US" dirty="0" smtClean="0"/>
              <a:t>In children</a:t>
            </a:r>
            <a:r>
              <a:rPr lang="fa-IR" dirty="0" smtClean="0"/>
              <a:t> </a:t>
            </a:r>
            <a:r>
              <a:rPr lang="en-US" dirty="0" smtClean="0"/>
              <a:t>our analyses showed improvements in total daily insulin</a:t>
            </a:r>
            <a:r>
              <a:rPr lang="fa-IR" dirty="0" smtClean="0"/>
              <a:t> </a:t>
            </a:r>
            <a:r>
              <a:rPr lang="en-US" dirty="0" smtClean="0"/>
              <a:t>dose, waist circumference, LDL and triglycerides</a:t>
            </a:r>
            <a:endParaRPr lang="fa-IR" dirty="0" smtClean="0"/>
          </a:p>
          <a:p>
            <a:r>
              <a:rPr lang="en-US" dirty="0" smtClean="0"/>
              <a:t>In adults</a:t>
            </a:r>
            <a:r>
              <a:rPr lang="fa-IR" dirty="0" smtClean="0"/>
              <a:t> </a:t>
            </a:r>
            <a:r>
              <a:rPr lang="en-US" dirty="0" smtClean="0"/>
              <a:t>there were improvements in body mass, BMI, peak VO2, LDL</a:t>
            </a:r>
            <a:r>
              <a:rPr lang="fa-IR" dirty="0" smtClean="0"/>
              <a:t> </a:t>
            </a:r>
            <a:r>
              <a:rPr lang="en-US" dirty="0" smtClean="0"/>
              <a:t>and triglycerides</a:t>
            </a:r>
            <a:endParaRPr lang="fa-IR" dirty="0" smtClean="0"/>
          </a:p>
          <a:p>
            <a:r>
              <a:rPr lang="en-US" dirty="0" smtClean="0"/>
              <a:t>There were no significant</a:t>
            </a:r>
            <a:r>
              <a:rPr lang="fa-IR" dirty="0" smtClean="0"/>
              <a:t> </a:t>
            </a:r>
            <a:r>
              <a:rPr lang="en-US" dirty="0" smtClean="0"/>
              <a:t>changes in </a:t>
            </a:r>
            <a:r>
              <a:rPr lang="en-US" dirty="0" err="1" smtClean="0"/>
              <a:t>glycosylated</a:t>
            </a:r>
            <a:r>
              <a:rPr lang="en-US" dirty="0" smtClean="0"/>
              <a:t> </a:t>
            </a:r>
            <a:r>
              <a:rPr lang="en-US" dirty="0" err="1" smtClean="0"/>
              <a:t>haemoglobin</a:t>
            </a:r>
            <a:r>
              <a:rPr lang="en-US" dirty="0" smtClean="0"/>
              <a:t> (HbA1C%), fasting blood glucose, resting heart</a:t>
            </a:r>
            <a:r>
              <a:rPr lang="fa-IR" dirty="0" smtClean="0"/>
              <a:t> </a:t>
            </a:r>
            <a:r>
              <a:rPr lang="en-US" dirty="0" smtClean="0"/>
              <a:t>rate, resting systolic blood pressure or high density lipoproteins in either group</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0" y="1357298"/>
            <a:ext cx="9144000" cy="5214974"/>
          </a:xfrm>
        </p:spPr>
        <p:txBody>
          <a:bodyPr>
            <a:normAutofit fontScale="92500" lnSpcReduction="10000"/>
          </a:bodyPr>
          <a:lstStyle/>
          <a:p>
            <a:r>
              <a:rPr lang="en-US" b="1" dirty="0" smtClean="0"/>
              <a:t>Exercise and Children</a:t>
            </a:r>
            <a:endParaRPr lang="fa-IR" b="1" dirty="0" smtClean="0"/>
          </a:p>
          <a:p>
            <a:pPr>
              <a:buFont typeface="Wingdings" pitchFamily="2" charset="2"/>
              <a:buChar char="ü"/>
            </a:pPr>
            <a:r>
              <a:rPr lang="fa-IR" dirty="0" smtClean="0"/>
              <a:t> </a:t>
            </a:r>
            <a:r>
              <a:rPr lang="en-US" dirty="0" smtClean="0"/>
              <a:t>Youth with type 1 diabetes who</a:t>
            </a:r>
            <a:r>
              <a:rPr lang="fa-IR" dirty="0" smtClean="0"/>
              <a:t> </a:t>
            </a:r>
            <a:r>
              <a:rPr lang="en-US" dirty="0" smtClean="0"/>
              <a:t>engage in more physical activity may</a:t>
            </a:r>
            <a:r>
              <a:rPr lang="fa-IR" dirty="0" smtClean="0"/>
              <a:t> </a:t>
            </a:r>
            <a:r>
              <a:rPr lang="en-US" dirty="0" smtClean="0"/>
              <a:t>have better health-related quality of</a:t>
            </a:r>
            <a:r>
              <a:rPr lang="fa-IR" dirty="0" smtClean="0"/>
              <a:t> </a:t>
            </a:r>
            <a:r>
              <a:rPr lang="en-US" dirty="0" smtClean="0"/>
              <a:t>life</a:t>
            </a:r>
            <a:endParaRPr lang="fa-IR" dirty="0" smtClean="0"/>
          </a:p>
          <a:p>
            <a:r>
              <a:rPr lang="en-US" b="1" dirty="0" smtClean="0"/>
              <a:t>Frequency and Type of Physical</a:t>
            </a:r>
            <a:r>
              <a:rPr lang="fa-IR" b="1" dirty="0" smtClean="0"/>
              <a:t> </a:t>
            </a:r>
            <a:r>
              <a:rPr lang="en-US" b="1" dirty="0" smtClean="0"/>
              <a:t>Activity</a:t>
            </a:r>
            <a:endParaRPr lang="fa-IR" b="1" dirty="0" smtClean="0"/>
          </a:p>
          <a:p>
            <a:pPr>
              <a:buFont typeface="Wingdings" pitchFamily="2" charset="2"/>
              <a:buChar char="ü"/>
            </a:pPr>
            <a:r>
              <a:rPr lang="fa-IR" dirty="0" smtClean="0"/>
              <a:t> </a:t>
            </a:r>
            <a:r>
              <a:rPr lang="en-US" dirty="0" smtClean="0"/>
              <a:t>A wide range of activities, including</a:t>
            </a:r>
            <a:r>
              <a:rPr lang="fa-IR" dirty="0" smtClean="0"/>
              <a:t> </a:t>
            </a:r>
            <a:r>
              <a:rPr lang="en-US" dirty="0" smtClean="0"/>
              <a:t>yoga, tai chi, and other types, can</a:t>
            </a:r>
            <a:r>
              <a:rPr lang="fa-IR" dirty="0" smtClean="0"/>
              <a:t> </a:t>
            </a:r>
            <a:r>
              <a:rPr lang="en-US" dirty="0" smtClean="0"/>
              <a:t>have significant impacts on A1C, flexibility,</a:t>
            </a:r>
            <a:r>
              <a:rPr lang="fa-IR" dirty="0" smtClean="0"/>
              <a:t> </a:t>
            </a:r>
            <a:r>
              <a:rPr lang="en-US" dirty="0" smtClean="0"/>
              <a:t>muscle strength, and balance</a:t>
            </a:r>
            <a:endParaRPr lang="fa-IR" dirty="0" smtClean="0"/>
          </a:p>
          <a:p>
            <a:pPr>
              <a:buFont typeface="Wingdings" pitchFamily="2" charset="2"/>
              <a:buChar char="ü"/>
            </a:pPr>
            <a:r>
              <a:rPr lang="en-US" dirty="0" smtClean="0"/>
              <a:t> Flexibility and balance</a:t>
            </a:r>
            <a:r>
              <a:rPr lang="fa-IR" dirty="0" smtClean="0"/>
              <a:t> </a:t>
            </a:r>
            <a:r>
              <a:rPr lang="en-US" dirty="0" smtClean="0"/>
              <a:t>exercises may be particularly important</a:t>
            </a:r>
            <a:r>
              <a:rPr lang="fa-IR" dirty="0" smtClean="0"/>
              <a:t> </a:t>
            </a:r>
            <a:r>
              <a:rPr lang="en-US" dirty="0" smtClean="0"/>
              <a:t>in older adults with diabetes to maintain</a:t>
            </a:r>
            <a:r>
              <a:rPr lang="fa-IR" dirty="0" smtClean="0"/>
              <a:t> </a:t>
            </a:r>
            <a:r>
              <a:rPr lang="en-US" dirty="0" smtClean="0"/>
              <a:t>range of motion, strength, and balance</a:t>
            </a:r>
            <a:r>
              <a:rPr lang="fa-IR" dirty="0" smtClean="0"/>
              <a:t> </a:t>
            </a:r>
            <a:endParaRPr lang="en-US" b="1"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3500462" cy="642942"/>
          </a:xfrm>
        </p:spPr>
        <p:txBody>
          <a:bodyPr>
            <a:normAutofit/>
          </a:bodyPr>
          <a:lstStyle/>
          <a:p>
            <a:pPr algn="l"/>
            <a:r>
              <a:rPr lang="en-US" sz="3200" dirty="0" smtClean="0"/>
              <a:t>Diabetes Care</a:t>
            </a:r>
            <a:r>
              <a:rPr lang="fa-IR" sz="3200" dirty="0" smtClean="0"/>
              <a:t> </a:t>
            </a:r>
            <a:r>
              <a:rPr lang="en-US" sz="3200" dirty="0" smtClean="0"/>
              <a:t>2017</a:t>
            </a:r>
            <a:endParaRPr lang="en-US" sz="3200" dirty="0"/>
          </a:p>
        </p:txBody>
      </p:sp>
      <p:sp>
        <p:nvSpPr>
          <p:cNvPr id="3" name="Content Placeholder 2"/>
          <p:cNvSpPr>
            <a:spLocks noGrp="1"/>
          </p:cNvSpPr>
          <p:nvPr>
            <p:ph idx="1"/>
          </p:nvPr>
        </p:nvSpPr>
        <p:spPr>
          <a:xfrm>
            <a:off x="0" y="1600200"/>
            <a:ext cx="9144000" cy="5114948"/>
          </a:xfrm>
        </p:spPr>
        <p:txBody>
          <a:bodyPr>
            <a:normAutofit lnSpcReduction="10000"/>
          </a:bodyPr>
          <a:lstStyle/>
          <a:p>
            <a:r>
              <a:rPr lang="en-US" sz="2800" dirty="0" smtClean="0"/>
              <a:t>The TEENs study was an international, cross-sectional study of youth, 8–25 years of</a:t>
            </a:r>
            <a:r>
              <a:rPr lang="fa-IR" sz="2800" dirty="0" smtClean="0"/>
              <a:t> </a:t>
            </a:r>
            <a:r>
              <a:rPr lang="en-US" sz="2800" dirty="0" smtClean="0"/>
              <a:t>age, with T1D</a:t>
            </a:r>
            <a:endParaRPr lang="fa-IR" sz="2800" dirty="0" smtClean="0"/>
          </a:p>
          <a:p>
            <a:r>
              <a:rPr lang="en-US" sz="2800" dirty="0" smtClean="0"/>
              <a:t>Participants (N= 5,887)</a:t>
            </a:r>
            <a:r>
              <a:rPr lang="fa-IR" sz="2800" dirty="0" smtClean="0"/>
              <a:t> </a:t>
            </a:r>
            <a:r>
              <a:rPr lang="en-US" sz="2800" dirty="0" smtClean="0"/>
              <a:t>in 20 countries</a:t>
            </a:r>
            <a:endParaRPr lang="fa-IR" sz="2800" dirty="0" smtClean="0"/>
          </a:p>
          <a:p>
            <a:r>
              <a:rPr lang="en-US" sz="2800" dirty="0" smtClean="0"/>
              <a:t>enrolled for 3 predetermined age groups: </a:t>
            </a:r>
            <a:endParaRPr lang="fa-IR" sz="2800" dirty="0" smtClean="0"/>
          </a:p>
          <a:p>
            <a:pPr>
              <a:buNone/>
            </a:pPr>
            <a:r>
              <a:rPr lang="fa-IR" sz="2800" dirty="0" smtClean="0"/>
              <a:t>    </a:t>
            </a:r>
            <a:r>
              <a:rPr lang="en-US" sz="2800" dirty="0" smtClean="0"/>
              <a:t>8–12, 13–18, and 19–25 years</a:t>
            </a:r>
            <a:r>
              <a:rPr lang="fa-IR" sz="2800" dirty="0" smtClean="0"/>
              <a:t> </a:t>
            </a:r>
            <a:r>
              <a:rPr lang="en-US" sz="2800" dirty="0" smtClean="0"/>
              <a:t>of age</a:t>
            </a:r>
            <a:endParaRPr lang="fa-IR" sz="2800" dirty="0" smtClean="0"/>
          </a:p>
          <a:p>
            <a:endParaRPr lang="fa-IR" sz="2800" dirty="0" smtClean="0"/>
          </a:p>
          <a:p>
            <a:r>
              <a:rPr lang="en-US" sz="2800" dirty="0" smtClean="0"/>
              <a:t>Across all age groups, females reported significantly lower D-HRQOL than did</a:t>
            </a:r>
            <a:r>
              <a:rPr lang="fa-IR" sz="2800" dirty="0" smtClean="0"/>
              <a:t> </a:t>
            </a:r>
            <a:r>
              <a:rPr lang="en-US" sz="2800" dirty="0" smtClean="0"/>
              <a:t>males</a:t>
            </a:r>
            <a:endParaRPr lang="fa-IR" sz="2800" dirty="0" smtClean="0"/>
          </a:p>
          <a:p>
            <a:r>
              <a:rPr lang="en-US" sz="2800" dirty="0" smtClean="0"/>
              <a:t>The 19–25-year age group reported the lowest D-HRQOL</a:t>
            </a:r>
            <a:endParaRPr lang="fa-IR" sz="2800" dirty="0" smtClean="0"/>
          </a:p>
          <a:p>
            <a:r>
              <a:rPr lang="en-US" sz="2800" dirty="0" smtClean="0"/>
              <a:t>In all three age groups, the lower the HbA1c, the better the D-HRQOL</a:t>
            </a:r>
            <a:endParaRPr lang="fa-IR" sz="2800" dirty="0" smtClean="0"/>
          </a:p>
          <a:p>
            <a:endParaRPr lang="en-US" sz="2800" dirty="0"/>
          </a:p>
        </p:txBody>
      </p:sp>
      <p:pic>
        <p:nvPicPr>
          <p:cNvPr id="5122" name="Picture 2"/>
          <p:cNvPicPr>
            <a:picLocks noChangeAspect="1" noChangeArrowheads="1"/>
          </p:cNvPicPr>
          <p:nvPr/>
        </p:nvPicPr>
        <p:blipFill>
          <a:blip r:embed="rId2"/>
          <a:srcRect/>
          <a:stretch>
            <a:fillRect/>
          </a:stretch>
        </p:blipFill>
        <p:spPr bwMode="auto">
          <a:xfrm>
            <a:off x="4010025" y="0"/>
            <a:ext cx="5133975" cy="1543050"/>
          </a:xfrm>
          <a:prstGeom prst="rect">
            <a:avLst/>
          </a:prstGeom>
          <a:noFill/>
          <a:ln w="9525">
            <a:noFill/>
            <a:miter lim="800000"/>
            <a:headEnd/>
            <a:tailEnd/>
          </a:ln>
          <a:effec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5000628" cy="5257800"/>
          </a:xfrm>
        </p:spPr>
        <p:txBody>
          <a:bodyPr>
            <a:normAutofit fontScale="92500" lnSpcReduction="10000"/>
          </a:bodyPr>
          <a:lstStyle/>
          <a:p>
            <a:r>
              <a:rPr lang="en-US" sz="2800" dirty="0" smtClean="0"/>
              <a:t>A total of 12 randomized controlled trials with a total of 864 patients</a:t>
            </a:r>
            <a:r>
              <a:rPr lang="fa-IR" sz="2800" dirty="0" smtClean="0"/>
              <a:t> </a:t>
            </a:r>
            <a:r>
              <a:rPr lang="en-US" sz="2800" dirty="0" smtClean="0"/>
              <a:t>type 2 diabetes</a:t>
            </a:r>
            <a:endParaRPr lang="fa-IR" sz="2800" dirty="0" smtClean="0"/>
          </a:p>
          <a:p>
            <a:endParaRPr lang="fa-IR" sz="2800" dirty="0" smtClean="0"/>
          </a:p>
          <a:p>
            <a:r>
              <a:rPr lang="en-US" sz="2800" dirty="0" smtClean="0"/>
              <a:t>yoga significantly decreased</a:t>
            </a:r>
            <a:r>
              <a:rPr lang="fa-IR" sz="2800" dirty="0" smtClean="0"/>
              <a:t> </a:t>
            </a:r>
            <a:r>
              <a:rPr lang="en-US" sz="2800" dirty="0" smtClean="0"/>
              <a:t>FBG, PPBG, HbA1c, TC and LDL-C levels, and increased</a:t>
            </a:r>
            <a:r>
              <a:rPr lang="fa-IR" sz="2800" dirty="0" smtClean="0"/>
              <a:t> </a:t>
            </a:r>
            <a:r>
              <a:rPr lang="en-US" sz="2800" dirty="0" smtClean="0"/>
              <a:t>HDL-C in patients with type 2 diabetes mellitus</a:t>
            </a:r>
            <a:endParaRPr lang="fa-IR" sz="2800" dirty="0" smtClean="0"/>
          </a:p>
          <a:p>
            <a:endParaRPr lang="fa-IR" sz="2800" dirty="0" smtClean="0"/>
          </a:p>
          <a:p>
            <a:r>
              <a:rPr lang="en-US" sz="2800" dirty="0" smtClean="0"/>
              <a:t>the aspects of yoga that</a:t>
            </a:r>
            <a:r>
              <a:rPr lang="fa-IR" sz="2800" dirty="0" smtClean="0"/>
              <a:t> </a:t>
            </a:r>
            <a:r>
              <a:rPr lang="en-US" sz="2800" dirty="0" smtClean="0"/>
              <a:t>benefit patients with type 2 diabetes mellitus remain unknown</a:t>
            </a:r>
            <a:endParaRPr lang="fa-IR" sz="2800" dirty="0" smtClean="0"/>
          </a:p>
          <a:p>
            <a:endParaRPr lang="fa-IR" sz="2800" dirty="0" smtClean="0"/>
          </a:p>
          <a:p>
            <a:endParaRPr lang="fa-IR" sz="2800" dirty="0" smtClean="0"/>
          </a:p>
          <a:p>
            <a:endParaRPr lang="en-US" sz="2800" dirty="0"/>
          </a:p>
        </p:txBody>
      </p:sp>
      <p:pic>
        <p:nvPicPr>
          <p:cNvPr id="6146" name="Picture 2"/>
          <p:cNvPicPr>
            <a:picLocks noChangeAspect="1" noChangeArrowheads="1"/>
          </p:cNvPicPr>
          <p:nvPr/>
        </p:nvPicPr>
        <p:blipFill>
          <a:blip r:embed="rId2"/>
          <a:srcRect/>
          <a:stretch>
            <a:fillRect/>
          </a:stretch>
        </p:blipFill>
        <p:spPr bwMode="auto">
          <a:xfrm>
            <a:off x="857224" y="0"/>
            <a:ext cx="7448550" cy="142873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786578" y="1211960"/>
            <a:ext cx="419101" cy="216776"/>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143504" y="2462213"/>
            <a:ext cx="4000496" cy="1933575"/>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5143504" y="4500570"/>
            <a:ext cx="4000496" cy="285750"/>
          </a:xfrm>
          <a:prstGeom prst="rect">
            <a:avLst/>
          </a:prstGeom>
          <a:noFill/>
          <a:ln w="9525">
            <a:noFill/>
            <a:miter lim="800000"/>
            <a:headEnd/>
            <a:tailEnd/>
          </a:ln>
          <a:effec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28802"/>
            <a:ext cx="9144000" cy="4643470"/>
          </a:xfrm>
        </p:spPr>
        <p:txBody>
          <a:bodyPr>
            <a:normAutofit/>
          </a:bodyPr>
          <a:lstStyle/>
          <a:p>
            <a:r>
              <a:rPr lang="en-US" sz="2800" dirty="0" smtClean="0"/>
              <a:t>Adults with diabetes</a:t>
            </a:r>
            <a:r>
              <a:rPr lang="fa-IR" sz="2800" dirty="0" smtClean="0"/>
              <a:t> </a:t>
            </a:r>
            <a:r>
              <a:rPr lang="en-US" sz="2800" dirty="0" smtClean="0"/>
              <a:t>(ages 50 years and older) should do</a:t>
            </a:r>
            <a:r>
              <a:rPr lang="fa-IR" sz="2800" dirty="0" smtClean="0"/>
              <a:t> </a:t>
            </a:r>
            <a:r>
              <a:rPr lang="en-US" sz="2800" dirty="0" smtClean="0"/>
              <a:t>exercises that maintain/improve balance</a:t>
            </a:r>
            <a:r>
              <a:rPr lang="fa-IR" sz="2800" dirty="0" smtClean="0"/>
              <a:t> </a:t>
            </a:r>
            <a:r>
              <a:rPr lang="en-US" sz="2800" dirty="0" smtClean="0"/>
              <a:t>2</a:t>
            </a:r>
            <a:r>
              <a:rPr lang="fa-IR" sz="2800" dirty="0" smtClean="0"/>
              <a:t>-</a:t>
            </a:r>
            <a:r>
              <a:rPr lang="en-US" sz="2800" dirty="0" smtClean="0"/>
              <a:t>3 times/week</a:t>
            </a:r>
            <a:r>
              <a:rPr lang="fa-IR" sz="2800" dirty="0" smtClean="0"/>
              <a:t> </a:t>
            </a:r>
            <a:r>
              <a:rPr lang="en-US" sz="2800" dirty="0" smtClean="0"/>
              <a:t>particularly</a:t>
            </a:r>
            <a:r>
              <a:rPr lang="fa-IR" sz="2800" dirty="0" smtClean="0"/>
              <a:t> </a:t>
            </a:r>
            <a:r>
              <a:rPr lang="en-US" sz="2800" dirty="0" smtClean="0"/>
              <a:t>if they have peripheral neuropathy</a:t>
            </a:r>
            <a:endParaRPr lang="fa-IR" sz="2800" dirty="0" smtClean="0"/>
          </a:p>
          <a:p>
            <a:endParaRPr lang="fa-IR" sz="2800" dirty="0" smtClean="0"/>
          </a:p>
          <a:p>
            <a:r>
              <a:rPr lang="en-US" sz="2800" dirty="0" smtClean="0"/>
              <a:t>Yoga and tai chi can be included</a:t>
            </a:r>
            <a:r>
              <a:rPr lang="fa-IR" sz="2800" dirty="0" smtClean="0"/>
              <a:t> </a:t>
            </a:r>
            <a:r>
              <a:rPr lang="en-US" sz="2800" dirty="0" smtClean="0"/>
              <a:t>based on individual preferences</a:t>
            </a:r>
            <a:r>
              <a:rPr lang="fa-IR" sz="2800" dirty="0" smtClean="0"/>
              <a:t> </a:t>
            </a:r>
            <a:r>
              <a:rPr lang="en-US" sz="2800" dirty="0" smtClean="0"/>
              <a:t>to increase flexibility, strength,</a:t>
            </a:r>
            <a:r>
              <a:rPr lang="fa-IR" sz="2800" dirty="0" smtClean="0"/>
              <a:t> </a:t>
            </a:r>
            <a:r>
              <a:rPr lang="en-US" sz="2800" dirty="0" smtClean="0"/>
              <a:t>and balance</a:t>
            </a:r>
            <a:endParaRPr lang="fa-IR" sz="2800" dirty="0" smtClean="0"/>
          </a:p>
          <a:p>
            <a:endParaRPr lang="fa-IR" sz="2800" dirty="0" smtClean="0"/>
          </a:p>
          <a:p>
            <a:endParaRPr lang="en-US" sz="2800" dirty="0"/>
          </a:p>
        </p:txBody>
      </p:sp>
      <p:pic>
        <p:nvPicPr>
          <p:cNvPr id="7170" name="Picture 2"/>
          <p:cNvPicPr>
            <a:picLocks noChangeAspect="1" noChangeArrowheads="1"/>
          </p:cNvPicPr>
          <p:nvPr/>
        </p:nvPicPr>
        <p:blipFill>
          <a:blip r:embed="rId2"/>
          <a:srcRect/>
          <a:stretch>
            <a:fillRect/>
          </a:stretch>
        </p:blipFill>
        <p:spPr bwMode="auto">
          <a:xfrm>
            <a:off x="0" y="0"/>
            <a:ext cx="5572132" cy="1285860"/>
          </a:xfrm>
          <a:prstGeom prst="rect">
            <a:avLst/>
          </a:prstGeom>
          <a:noFill/>
          <a:ln w="9525">
            <a:noFill/>
            <a:miter lim="800000"/>
            <a:headEnd/>
            <a:tailEnd/>
          </a:ln>
          <a:effec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766763" y="428625"/>
            <a:ext cx="7610475" cy="6000750"/>
          </a:xfrm>
          <a:prstGeom prst="rect">
            <a:avLst/>
          </a:prstGeom>
          <a:noFill/>
          <a:ln w="9525">
            <a:noFill/>
            <a:miter lim="800000"/>
            <a:headEnd/>
            <a:tailEnd/>
          </a:ln>
          <a:effec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a:xfrm>
            <a:off x="0" y="1600200"/>
            <a:ext cx="9144000" cy="4525963"/>
          </a:xfrm>
        </p:spPr>
        <p:txBody>
          <a:bodyPr>
            <a:normAutofit/>
          </a:bodyPr>
          <a:lstStyle/>
          <a:p>
            <a:r>
              <a:rPr lang="en-US" sz="2400" b="1" dirty="0" smtClean="0"/>
              <a:t>SMOKING CESSATION: TOBACCO</a:t>
            </a:r>
            <a:r>
              <a:rPr lang="fa-IR" sz="2400" b="1" dirty="0" smtClean="0"/>
              <a:t> </a:t>
            </a:r>
            <a:r>
              <a:rPr lang="en-US" sz="2400" b="1" dirty="0" smtClean="0"/>
              <a:t>AND E-CIGARETTES</a:t>
            </a:r>
            <a:endParaRPr lang="fa-IR" sz="2400" b="1" dirty="0" smtClean="0"/>
          </a:p>
          <a:p>
            <a:pPr>
              <a:buFont typeface="Wingdings" pitchFamily="2" charset="2"/>
              <a:buChar char="ü"/>
            </a:pPr>
            <a:r>
              <a:rPr lang="fa-IR" sz="2400" dirty="0" smtClean="0"/>
              <a:t>  </a:t>
            </a:r>
            <a:r>
              <a:rPr lang="en-US" sz="2400" dirty="0" smtClean="0"/>
              <a:t>Recent data show tobacco use is</a:t>
            </a:r>
            <a:r>
              <a:rPr lang="fa-IR" sz="2400" dirty="0" smtClean="0"/>
              <a:t> </a:t>
            </a:r>
            <a:r>
              <a:rPr lang="en-US" sz="2400" dirty="0" smtClean="0"/>
              <a:t>higher among adults with chronic conditions</a:t>
            </a:r>
            <a:r>
              <a:rPr lang="fa-IR" sz="2400" dirty="0" smtClean="0"/>
              <a:t> </a:t>
            </a:r>
            <a:r>
              <a:rPr lang="en-US" sz="2400" dirty="0" smtClean="0">
                <a:solidFill>
                  <a:schemeClr val="tx2">
                    <a:lumMod val="60000"/>
                    <a:lumOff val="40000"/>
                  </a:schemeClr>
                </a:solidFill>
              </a:rPr>
              <a:t>as well as in adolescents</a:t>
            </a:r>
            <a:r>
              <a:rPr lang="fa-IR" sz="2400" dirty="0" smtClean="0">
                <a:solidFill>
                  <a:schemeClr val="tx2">
                    <a:lumMod val="60000"/>
                    <a:lumOff val="40000"/>
                  </a:schemeClr>
                </a:solidFill>
              </a:rPr>
              <a:t> </a:t>
            </a:r>
            <a:r>
              <a:rPr lang="en-US" sz="2400" dirty="0" smtClean="0">
                <a:solidFill>
                  <a:schemeClr val="tx2">
                    <a:lumMod val="60000"/>
                    <a:lumOff val="40000"/>
                  </a:schemeClr>
                </a:solidFill>
              </a:rPr>
              <a:t>and young adults with diabetes </a:t>
            </a:r>
            <a:endParaRPr lang="fa-IR" sz="2400" dirty="0" smtClean="0"/>
          </a:p>
          <a:p>
            <a:pPr>
              <a:buNone/>
            </a:pPr>
            <a:r>
              <a:rPr lang="fa-IR" sz="2400" dirty="0" smtClean="0"/>
              <a:t>  </a:t>
            </a:r>
          </a:p>
          <a:p>
            <a:pPr>
              <a:buFont typeface="Wingdings" pitchFamily="2" charset="2"/>
              <a:buChar char="ü"/>
            </a:pPr>
            <a:r>
              <a:rPr lang="en-US" sz="2400" dirty="0" smtClean="0"/>
              <a:t>Smokers with diabetes (and people</a:t>
            </a:r>
            <a:r>
              <a:rPr lang="fa-IR" sz="2400" dirty="0" smtClean="0"/>
              <a:t> </a:t>
            </a:r>
            <a:r>
              <a:rPr lang="en-US" sz="2400" dirty="0" smtClean="0"/>
              <a:t>with diabetes exposed to second-hand</a:t>
            </a:r>
            <a:r>
              <a:rPr lang="fa-IR" sz="2400" dirty="0" smtClean="0"/>
              <a:t> </a:t>
            </a:r>
            <a:r>
              <a:rPr lang="en-US" sz="2400" dirty="0" smtClean="0"/>
              <a:t>smoke) have a heightened risk of CVD,</a:t>
            </a:r>
            <a:r>
              <a:rPr lang="fa-IR" sz="2400" dirty="0" smtClean="0"/>
              <a:t> </a:t>
            </a:r>
            <a:r>
              <a:rPr lang="en-US" sz="2400" dirty="0" smtClean="0"/>
              <a:t>premature death, </a:t>
            </a:r>
            <a:r>
              <a:rPr lang="en-US" sz="2400" dirty="0" err="1" smtClean="0"/>
              <a:t>microvascular</a:t>
            </a:r>
            <a:r>
              <a:rPr lang="en-US" sz="2400" dirty="0" smtClean="0"/>
              <a:t> complications,</a:t>
            </a:r>
            <a:r>
              <a:rPr lang="fa-IR" sz="2400" dirty="0" smtClean="0"/>
              <a:t> </a:t>
            </a:r>
            <a:r>
              <a:rPr lang="en-US" sz="2400" dirty="0" smtClean="0"/>
              <a:t>and </a:t>
            </a:r>
            <a:r>
              <a:rPr lang="en-US" sz="2400" dirty="0" smtClean="0">
                <a:solidFill>
                  <a:schemeClr val="tx2">
                    <a:lumMod val="60000"/>
                    <a:lumOff val="40000"/>
                  </a:schemeClr>
                </a:solidFill>
              </a:rPr>
              <a:t>worse </a:t>
            </a:r>
            <a:r>
              <a:rPr lang="en-US" sz="2400" dirty="0" err="1" smtClean="0">
                <a:solidFill>
                  <a:schemeClr val="tx2">
                    <a:lumMod val="60000"/>
                    <a:lumOff val="40000"/>
                  </a:schemeClr>
                </a:solidFill>
              </a:rPr>
              <a:t>glycemic</a:t>
            </a:r>
            <a:r>
              <a:rPr lang="en-US" sz="2400" dirty="0" smtClean="0">
                <a:solidFill>
                  <a:schemeClr val="tx2">
                    <a:lumMod val="60000"/>
                    <a:lumOff val="40000"/>
                  </a:schemeClr>
                </a:solidFill>
              </a:rPr>
              <a:t> control</a:t>
            </a:r>
            <a:r>
              <a:rPr lang="fa-IR" sz="2400" dirty="0" smtClean="0">
                <a:solidFill>
                  <a:schemeClr val="tx2">
                    <a:lumMod val="60000"/>
                    <a:lumOff val="40000"/>
                  </a:schemeClr>
                </a:solidFill>
              </a:rPr>
              <a:t> </a:t>
            </a:r>
            <a:r>
              <a:rPr lang="en-US" sz="2400" dirty="0" smtClean="0">
                <a:solidFill>
                  <a:schemeClr val="tx2">
                    <a:lumMod val="60000"/>
                    <a:lumOff val="40000"/>
                  </a:schemeClr>
                </a:solidFill>
              </a:rPr>
              <a:t>when compared with nonsmokers</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chemeClr val="accent6">
                    <a:lumMod val="75000"/>
                  </a:schemeClr>
                </a:solidFill>
              </a:rPr>
              <a:t>Section 1. Improving Care and Promoting Health in Populations</a:t>
            </a:r>
            <a:endParaRPr lang="en-US" sz="2400" b="1" dirty="0">
              <a:solidFill>
                <a:schemeClr val="accent6">
                  <a:lumMod val="75000"/>
                </a:schemeClr>
              </a:solidFill>
            </a:endParaRPr>
          </a:p>
        </p:txBody>
      </p:sp>
      <p:sp>
        <p:nvSpPr>
          <p:cNvPr id="3" name="Content Placeholder 2"/>
          <p:cNvSpPr>
            <a:spLocks noGrp="1"/>
          </p:cNvSpPr>
          <p:nvPr>
            <p:ph sz="half" idx="1"/>
          </p:nvPr>
        </p:nvSpPr>
        <p:spPr>
          <a:xfrm>
            <a:off x="457200" y="1600200"/>
            <a:ext cx="8115328" cy="4525963"/>
          </a:xfrm>
        </p:spPr>
        <p:txBody>
          <a:bodyPr>
            <a:normAutofit/>
          </a:bodyPr>
          <a:lstStyle/>
          <a:p>
            <a:r>
              <a:rPr lang="en-US" sz="2800" b="1" dirty="0" smtClean="0"/>
              <a:t>TAILORING TREATMENT FOR</a:t>
            </a:r>
            <a:r>
              <a:rPr lang="fa-IR" sz="2800" b="1" dirty="0" smtClean="0"/>
              <a:t> </a:t>
            </a:r>
            <a:r>
              <a:rPr lang="en-US" sz="2800" b="1" dirty="0" smtClean="0"/>
              <a:t>SOCIAL CONTEXT</a:t>
            </a:r>
            <a:endParaRPr lang="fa-IR" sz="2800" b="1" dirty="0" smtClean="0"/>
          </a:p>
          <a:p>
            <a:pPr>
              <a:buFont typeface="Wingdings" pitchFamily="2" charset="2"/>
              <a:buChar char="ü"/>
            </a:pPr>
            <a:r>
              <a:rPr lang="en-US" dirty="0" smtClean="0"/>
              <a:t>half of adults with diabetes reported financial stress and one-fifth reported food insecurity (FI)</a:t>
            </a:r>
          </a:p>
          <a:p>
            <a:pPr>
              <a:buFont typeface="Wingdings" pitchFamily="2" charset="2"/>
              <a:buChar char="ü"/>
            </a:pPr>
            <a:r>
              <a:rPr lang="en-US" dirty="0" smtClean="0">
                <a:solidFill>
                  <a:schemeClr val="tx2">
                    <a:lumMod val="60000"/>
                    <a:lumOff val="40000"/>
                  </a:schemeClr>
                </a:solidFill>
              </a:rPr>
              <a:t>One population in</a:t>
            </a:r>
            <a:r>
              <a:rPr lang="fa-IR" dirty="0" smtClean="0">
                <a:solidFill>
                  <a:schemeClr val="tx2">
                    <a:lumMod val="60000"/>
                    <a:lumOff val="40000"/>
                  </a:schemeClr>
                </a:solidFill>
              </a:rPr>
              <a:t> </a:t>
            </a:r>
            <a:r>
              <a:rPr lang="en-US" dirty="0" smtClean="0">
                <a:solidFill>
                  <a:schemeClr val="tx2">
                    <a:lumMod val="60000"/>
                    <a:lumOff val="40000"/>
                  </a:schemeClr>
                </a:solidFill>
              </a:rPr>
              <a:t>which such issues must be considered is</a:t>
            </a:r>
            <a:r>
              <a:rPr lang="fa-IR" dirty="0" smtClean="0">
                <a:solidFill>
                  <a:schemeClr val="tx2">
                    <a:lumMod val="60000"/>
                    <a:lumOff val="40000"/>
                  </a:schemeClr>
                </a:solidFill>
              </a:rPr>
              <a:t> </a:t>
            </a:r>
            <a:r>
              <a:rPr lang="en-US" dirty="0" smtClean="0">
                <a:solidFill>
                  <a:schemeClr val="tx2">
                    <a:lumMod val="60000"/>
                    <a:lumOff val="40000"/>
                  </a:schemeClr>
                </a:solidFill>
              </a:rPr>
              <a:t>older adults, where social difficulties may</a:t>
            </a:r>
            <a:r>
              <a:rPr lang="fa-IR" dirty="0" smtClean="0">
                <a:solidFill>
                  <a:schemeClr val="tx2">
                    <a:lumMod val="60000"/>
                    <a:lumOff val="40000"/>
                  </a:schemeClr>
                </a:solidFill>
              </a:rPr>
              <a:t> </a:t>
            </a:r>
            <a:r>
              <a:rPr lang="en-US" dirty="0" smtClean="0">
                <a:solidFill>
                  <a:schemeClr val="tx2">
                    <a:lumMod val="60000"/>
                    <a:lumOff val="40000"/>
                  </a:schemeClr>
                </a:solidFill>
              </a:rPr>
              <a:t>impair their quality of life and increase</a:t>
            </a:r>
            <a:r>
              <a:rPr lang="fa-IR" dirty="0" smtClean="0">
                <a:solidFill>
                  <a:schemeClr val="tx2">
                    <a:lumMod val="60000"/>
                    <a:lumOff val="40000"/>
                  </a:schemeClr>
                </a:solidFill>
              </a:rPr>
              <a:t> </a:t>
            </a:r>
            <a:r>
              <a:rPr lang="en-US" dirty="0" smtClean="0">
                <a:solidFill>
                  <a:schemeClr val="tx2">
                    <a:lumMod val="60000"/>
                    <a:lumOff val="40000"/>
                  </a:schemeClr>
                </a:solidFill>
              </a:rPr>
              <a:t>their risk of functional dependency </a:t>
            </a: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142984"/>
            <a:ext cx="8786874" cy="4983179"/>
          </a:xfrm>
        </p:spPr>
        <p:txBody>
          <a:bodyPr>
            <a:normAutofit/>
          </a:bodyPr>
          <a:lstStyle/>
          <a:p>
            <a:pPr>
              <a:buNone/>
            </a:pPr>
            <a:r>
              <a:rPr lang="fa-IR" sz="2800" dirty="0" smtClean="0"/>
              <a:t>-</a:t>
            </a:r>
            <a:r>
              <a:rPr lang="en-US" sz="2800" dirty="0" smtClean="0"/>
              <a:t>Data were drawn from 9 years (2005–2013) </a:t>
            </a:r>
            <a:endParaRPr lang="fa-IR" sz="2800" dirty="0" smtClean="0"/>
          </a:p>
          <a:p>
            <a:pPr>
              <a:buNone/>
            </a:pPr>
            <a:r>
              <a:rPr lang="fa-IR" sz="2800" dirty="0" smtClean="0"/>
              <a:t>-</a:t>
            </a:r>
            <a:r>
              <a:rPr lang="en-US" sz="2800" dirty="0" smtClean="0"/>
              <a:t>Adult (≥18 years) tobacco use included any past 30-day use of cigarettes, cigars, pipes, or smokeless tobacco </a:t>
            </a:r>
            <a:endParaRPr lang="fa-IR" sz="2800" dirty="0" smtClean="0"/>
          </a:p>
          <a:p>
            <a:pPr>
              <a:buNone/>
            </a:pPr>
            <a:r>
              <a:rPr lang="fa-IR" sz="2800" dirty="0" smtClean="0"/>
              <a:t>-</a:t>
            </a:r>
            <a:r>
              <a:rPr lang="en-US" sz="2800" dirty="0" smtClean="0"/>
              <a:t>Chronic conditions examined included anxiety, asthma, coronary heart disease, depression, diabetes, hepatitis, HIV, hypertension, lung cancer, stroke, and substance abuse </a:t>
            </a:r>
            <a:endParaRPr lang="fa-IR" sz="2800" dirty="0" smtClean="0"/>
          </a:p>
          <a:p>
            <a:pPr>
              <a:buNone/>
            </a:pPr>
            <a:endParaRPr lang="fa-IR" sz="2800" dirty="0" smtClean="0"/>
          </a:p>
          <a:p>
            <a:pPr>
              <a:buNone/>
            </a:pPr>
            <a:r>
              <a:rPr lang="fa-IR" sz="2800" dirty="0" smtClean="0"/>
              <a:t>-</a:t>
            </a:r>
            <a:r>
              <a:rPr lang="en-US" sz="2800" dirty="0" smtClean="0"/>
              <a:t>Cigarette smoking declined significantly over time among adults with no chronic condition </a:t>
            </a:r>
            <a:endParaRPr lang="en-US" sz="2800" dirty="0"/>
          </a:p>
        </p:txBody>
      </p:sp>
      <p:pic>
        <p:nvPicPr>
          <p:cNvPr id="9218" name="Picture 2"/>
          <p:cNvPicPr>
            <a:picLocks noChangeAspect="1" noChangeArrowheads="1"/>
          </p:cNvPicPr>
          <p:nvPr/>
        </p:nvPicPr>
        <p:blipFill>
          <a:blip r:embed="rId2"/>
          <a:srcRect/>
          <a:stretch>
            <a:fillRect/>
          </a:stretch>
        </p:blipFill>
        <p:spPr bwMode="auto">
          <a:xfrm>
            <a:off x="1000100" y="0"/>
            <a:ext cx="6753225" cy="7715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428992" y="714356"/>
            <a:ext cx="1590675" cy="219075"/>
          </a:xfrm>
          <a:prstGeom prst="rect">
            <a:avLst/>
          </a:prstGeom>
          <a:noFill/>
          <a:ln w="9525">
            <a:noFill/>
            <a:miter lim="800000"/>
            <a:headEnd/>
            <a:tailEnd/>
          </a:ln>
          <a:effec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3" name="Picture 3"/>
          <p:cNvPicPr>
            <a:picLocks noGrp="1" noChangeAspect="1" noChangeArrowheads="1"/>
          </p:cNvPicPr>
          <p:nvPr>
            <p:ph idx="1"/>
          </p:nvPr>
        </p:nvPicPr>
        <p:blipFill>
          <a:blip r:embed="rId2"/>
          <a:srcRect/>
          <a:stretch>
            <a:fillRect/>
          </a:stretch>
        </p:blipFill>
        <p:spPr bwMode="auto">
          <a:xfrm>
            <a:off x="2096147" y="1600200"/>
            <a:ext cx="4951705" cy="4525963"/>
          </a:xfrm>
          <a:prstGeom prst="rect">
            <a:avLst/>
          </a:prstGeom>
          <a:noFill/>
          <a:ln w="9525">
            <a:noFill/>
            <a:miter lim="800000"/>
            <a:headEnd/>
            <a:tailEnd/>
          </a:ln>
          <a:effec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043510"/>
          </a:xfrm>
        </p:spPr>
        <p:txBody>
          <a:bodyPr>
            <a:normAutofit fontScale="85000" lnSpcReduction="20000"/>
          </a:bodyPr>
          <a:lstStyle/>
          <a:p>
            <a:r>
              <a:rPr lang="en-US" sz="2800" dirty="0" smtClean="0"/>
              <a:t>to examine whether cigarette smoking is more prevalent</a:t>
            </a:r>
            <a:r>
              <a:rPr lang="fa-IR" sz="2800" dirty="0" smtClean="0"/>
              <a:t> </a:t>
            </a:r>
            <a:r>
              <a:rPr lang="en-US" sz="2800" dirty="0" smtClean="0"/>
              <a:t>among diabetics than non-diabetics and whether it differs by age at the time of diagnosis with diabetes from young adulthood (YAH)</a:t>
            </a:r>
            <a:r>
              <a:rPr lang="fa-IR" sz="2800" dirty="0" smtClean="0"/>
              <a:t> </a:t>
            </a:r>
            <a:r>
              <a:rPr lang="en-US" sz="2800" dirty="0" smtClean="0"/>
              <a:t>to adulthood (AH)</a:t>
            </a:r>
            <a:endParaRPr lang="fa-IR" sz="2800" dirty="0" smtClean="0"/>
          </a:p>
          <a:p>
            <a:r>
              <a:rPr lang="en-US" sz="2800" dirty="0" smtClean="0"/>
              <a:t>used US panel data from the National Longitudinal Study of Adolescent Health (Add Health Study)</a:t>
            </a:r>
            <a:endParaRPr lang="fa-IR" sz="2800" dirty="0" smtClean="0"/>
          </a:p>
          <a:p>
            <a:r>
              <a:rPr lang="en-US" sz="2800" dirty="0" smtClean="0"/>
              <a:t>12 175 study participants</a:t>
            </a:r>
            <a:endParaRPr lang="fa-IR" sz="2800" dirty="0" smtClean="0"/>
          </a:p>
          <a:p>
            <a:endParaRPr lang="fa-IR" sz="2800" dirty="0" smtClean="0"/>
          </a:p>
          <a:p>
            <a:r>
              <a:rPr lang="en-US" sz="2800" dirty="0" smtClean="0"/>
              <a:t>Early-onset diabetics (age at diagnosis</a:t>
            </a:r>
            <a:r>
              <a:rPr lang="fa-IR" sz="2800" dirty="0" smtClean="0"/>
              <a:t> </a:t>
            </a:r>
            <a:r>
              <a:rPr lang="en-US" sz="2800" dirty="0" smtClean="0"/>
              <a:t>&lt;13 years) were more likely than non-diabetics to report frequent cigarette smoking (smoking on ≥20 days during the previous</a:t>
            </a:r>
            <a:r>
              <a:rPr lang="fa-IR" sz="2800" dirty="0" smtClean="0"/>
              <a:t> </a:t>
            </a:r>
            <a:r>
              <a:rPr lang="en-US" sz="2800" dirty="0" smtClean="0"/>
              <a:t>30 days) in YAH </a:t>
            </a:r>
            <a:endParaRPr lang="fa-IR" sz="2800" dirty="0" smtClean="0"/>
          </a:p>
          <a:p>
            <a:r>
              <a:rPr lang="en-US" sz="2800" dirty="0" smtClean="0"/>
              <a:t>On the other hand, late-onset diabetics (age at diagnosis ≥13 years) were more</a:t>
            </a:r>
            <a:r>
              <a:rPr lang="fa-IR" sz="2800" dirty="0" smtClean="0"/>
              <a:t> </a:t>
            </a:r>
            <a:r>
              <a:rPr lang="en-US" sz="2800" dirty="0" smtClean="0"/>
              <a:t>likely than non-diabetics to report heavy cigarette smoking (smoking ≥10 cigarettes per day during the previous 30 days) in AH</a:t>
            </a:r>
            <a:endParaRPr lang="en-US" sz="2800" dirty="0"/>
          </a:p>
        </p:txBody>
      </p:sp>
      <p:pic>
        <p:nvPicPr>
          <p:cNvPr id="11266" name="Picture 2"/>
          <p:cNvPicPr>
            <a:picLocks noChangeAspect="1" noChangeArrowheads="1"/>
          </p:cNvPicPr>
          <p:nvPr/>
        </p:nvPicPr>
        <p:blipFill>
          <a:blip r:embed="rId2"/>
          <a:srcRect/>
          <a:stretch>
            <a:fillRect/>
          </a:stretch>
        </p:blipFill>
        <p:spPr bwMode="auto">
          <a:xfrm>
            <a:off x="0" y="0"/>
            <a:ext cx="9144000" cy="1571612"/>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7358082" y="1357298"/>
            <a:ext cx="1524000" cy="209550"/>
          </a:xfrm>
          <a:prstGeom prst="rect">
            <a:avLst/>
          </a:prstGeom>
          <a:noFill/>
          <a:ln w="9525">
            <a:noFill/>
            <a:miter lim="800000"/>
            <a:headEnd/>
            <a:tailEnd/>
          </a:ln>
          <a:effectLst/>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5072074"/>
            <a:ext cx="6286544" cy="357190"/>
          </a:xfrm>
        </p:spPr>
        <p:txBody>
          <a:bodyPr>
            <a:normAutofit fontScale="90000"/>
          </a:bodyPr>
          <a:lstStyle/>
          <a:p>
            <a:pPr algn="l"/>
            <a:r>
              <a:rPr lang="en-US" sz="2400" dirty="0" smtClean="0"/>
              <a:t>Diabetes &amp; Vascular Disease Research</a:t>
            </a:r>
            <a:r>
              <a:rPr lang="fa-IR" sz="2400" dirty="0" smtClean="0"/>
              <a:t> </a:t>
            </a:r>
            <a:r>
              <a:rPr lang="en-US" sz="2400" dirty="0" smtClean="0"/>
              <a:t>2017</a:t>
            </a:r>
            <a:endParaRPr lang="en-US" sz="2400" dirty="0"/>
          </a:p>
        </p:txBody>
      </p:sp>
      <p:pic>
        <p:nvPicPr>
          <p:cNvPr id="12290" name="Picture 2"/>
          <p:cNvPicPr>
            <a:picLocks noChangeAspect="1" noChangeArrowheads="1"/>
          </p:cNvPicPr>
          <p:nvPr/>
        </p:nvPicPr>
        <p:blipFill>
          <a:blip r:embed="rId2"/>
          <a:srcRect/>
          <a:stretch>
            <a:fillRect/>
          </a:stretch>
        </p:blipFill>
        <p:spPr bwMode="auto">
          <a:xfrm>
            <a:off x="1500166" y="5429264"/>
            <a:ext cx="6286544" cy="1428736"/>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142844" y="1"/>
            <a:ext cx="3667125" cy="5072074"/>
          </a:xfrm>
          <a:prstGeom prst="rect">
            <a:avLst/>
          </a:prstGeom>
          <a:noFill/>
          <a:ln w="9525">
            <a:noFill/>
            <a:miter lim="800000"/>
            <a:headEnd/>
            <a:tailEnd/>
          </a:ln>
          <a:effectLst/>
        </p:spPr>
      </p:pic>
      <p:pic>
        <p:nvPicPr>
          <p:cNvPr id="12292" name="Picture 4"/>
          <p:cNvPicPr>
            <a:picLocks noGrp="1" noChangeAspect="1" noChangeArrowheads="1"/>
          </p:cNvPicPr>
          <p:nvPr>
            <p:ph idx="1"/>
          </p:nvPr>
        </p:nvPicPr>
        <p:blipFill>
          <a:blip r:embed="rId4"/>
          <a:srcRect/>
          <a:stretch>
            <a:fillRect/>
          </a:stretch>
        </p:blipFill>
        <p:spPr bwMode="auto">
          <a:xfrm>
            <a:off x="5286380" y="142852"/>
            <a:ext cx="3667125" cy="2943225"/>
          </a:xfrm>
          <a:prstGeom prst="rect">
            <a:avLst/>
          </a:prstGeom>
          <a:noFill/>
          <a:ln w="9525">
            <a:noFill/>
            <a:miter lim="800000"/>
            <a:headEnd/>
            <a:tailEnd/>
          </a:ln>
          <a:effectLst/>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1500166" y="1071546"/>
            <a:ext cx="5962650" cy="4010025"/>
          </a:xfrm>
          <a:prstGeom prst="rect">
            <a:avLst/>
          </a:prstGeom>
          <a:noFill/>
          <a:ln w="9525">
            <a:noFill/>
            <a:miter lim="800000"/>
            <a:headEnd/>
            <a:tailEnd/>
          </a:ln>
          <a:effec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2072"/>
          </a:xfrm>
        </p:spPr>
        <p:txBody>
          <a:bodyPr>
            <a:normAutofit fontScale="85000" lnSpcReduction="20000"/>
          </a:bodyPr>
          <a:lstStyle/>
          <a:p>
            <a:r>
              <a:rPr lang="en-US" sz="2800" dirty="0" smtClean="0"/>
              <a:t>14 observational studies with a total of 98,978 participants’ with either type 1 or type 2 diabetes</a:t>
            </a:r>
            <a:endParaRPr lang="fa-IR" sz="2800" dirty="0" smtClean="0"/>
          </a:p>
          <a:p>
            <a:r>
              <a:rPr lang="en-US" sz="2800" dirty="0" smtClean="0"/>
              <a:t>Smoking</a:t>
            </a:r>
            <a:r>
              <a:rPr lang="fa-IR" sz="2800" dirty="0" smtClean="0"/>
              <a:t> </a:t>
            </a:r>
            <a:r>
              <a:rPr lang="en-US" sz="2800" dirty="0" smtClean="0"/>
              <a:t>negatively impacts upon the</a:t>
            </a:r>
            <a:r>
              <a:rPr lang="fa-IR" sz="2800" dirty="0" smtClean="0"/>
              <a:t> </a:t>
            </a:r>
            <a:r>
              <a:rPr lang="en-US" sz="2800" dirty="0" err="1" smtClean="0"/>
              <a:t>cardiometabolic</a:t>
            </a:r>
            <a:r>
              <a:rPr lang="en-US" sz="2800" dirty="0" smtClean="0"/>
              <a:t> parameters</a:t>
            </a:r>
            <a:r>
              <a:rPr lang="fa-IR" sz="2800" dirty="0" smtClean="0"/>
              <a:t> </a:t>
            </a:r>
            <a:r>
              <a:rPr lang="en-US" sz="2800" dirty="0" smtClean="0"/>
              <a:t>in people with diabetes</a:t>
            </a:r>
            <a:endParaRPr lang="fa-IR" sz="2800" dirty="0" smtClean="0"/>
          </a:p>
          <a:p>
            <a:r>
              <a:rPr lang="en-US" sz="2800" dirty="0" smtClean="0"/>
              <a:t>raising </a:t>
            </a:r>
            <a:r>
              <a:rPr lang="en-US" sz="2800" dirty="0" err="1" smtClean="0"/>
              <a:t>cardioprotective</a:t>
            </a:r>
            <a:r>
              <a:rPr lang="fa-IR" sz="2800" dirty="0" smtClean="0"/>
              <a:t> </a:t>
            </a:r>
            <a:r>
              <a:rPr lang="en-US" sz="2800" dirty="0" smtClean="0"/>
              <a:t>HDL cholesterol</a:t>
            </a:r>
            <a:endParaRPr lang="fa-IR" sz="2800" dirty="0" smtClean="0"/>
          </a:p>
          <a:p>
            <a:r>
              <a:rPr lang="en-US" sz="2800" dirty="0" smtClean="0"/>
              <a:t>the benefit of</a:t>
            </a:r>
            <a:r>
              <a:rPr lang="fa-IR" sz="2800" dirty="0" smtClean="0"/>
              <a:t> </a:t>
            </a:r>
            <a:r>
              <a:rPr lang="en-US" sz="2800" dirty="0" smtClean="0"/>
              <a:t>smoking cessation may not be immediately reflected on</a:t>
            </a:r>
            <a:r>
              <a:rPr lang="fa-IR" sz="2800" dirty="0" smtClean="0"/>
              <a:t> </a:t>
            </a:r>
            <a:r>
              <a:rPr lang="en-US" sz="2800" dirty="0" smtClean="0"/>
              <a:t>the HbA1c</a:t>
            </a:r>
            <a:endParaRPr lang="fa-IR" sz="2800" dirty="0" smtClean="0"/>
          </a:p>
          <a:p>
            <a:r>
              <a:rPr lang="en-US" sz="2800" dirty="0" smtClean="0"/>
              <a:t>Non-smokers have a statistically significant lower HbA1c and more </a:t>
            </a:r>
            <a:r>
              <a:rPr lang="en-US" sz="2800" dirty="0" err="1" smtClean="0"/>
              <a:t>favourable</a:t>
            </a:r>
            <a:r>
              <a:rPr lang="en-US" sz="2800" dirty="0" smtClean="0"/>
              <a:t> lipid profile compared to</a:t>
            </a:r>
            <a:r>
              <a:rPr lang="fa-IR" sz="2800" dirty="0" smtClean="0"/>
              <a:t> </a:t>
            </a:r>
            <a:r>
              <a:rPr lang="en-US" sz="2800" dirty="0" smtClean="0"/>
              <a:t>smokers</a:t>
            </a:r>
            <a:endParaRPr lang="fa-IR" sz="2800" dirty="0" smtClean="0"/>
          </a:p>
          <a:p>
            <a:r>
              <a:rPr lang="en-US" sz="2800" dirty="0" smtClean="0"/>
              <a:t>Smoking cessation does not lead to an increase in HbA1c in long-term and may reduce vascular complications</a:t>
            </a:r>
            <a:r>
              <a:rPr lang="fa-IR" sz="2800" dirty="0" smtClean="0"/>
              <a:t> </a:t>
            </a:r>
            <a:r>
              <a:rPr lang="en-US" sz="2800" dirty="0" smtClean="0"/>
              <a:t>in diabetes by its </a:t>
            </a:r>
            <a:r>
              <a:rPr lang="en-US" sz="2800" dirty="0" err="1" smtClean="0"/>
              <a:t>favourable</a:t>
            </a:r>
            <a:r>
              <a:rPr lang="en-US" sz="2800" dirty="0" smtClean="0"/>
              <a:t> impact on lipid profile</a:t>
            </a:r>
            <a:endParaRPr lang="fa-IR" sz="2800" dirty="0" smtClean="0"/>
          </a:p>
          <a:p>
            <a:r>
              <a:rPr lang="en-US" sz="2800" dirty="0" smtClean="0"/>
              <a:t>there was no statistically significant difference in</a:t>
            </a:r>
            <a:r>
              <a:rPr lang="fa-IR" sz="2800" dirty="0" smtClean="0"/>
              <a:t> </a:t>
            </a:r>
            <a:r>
              <a:rPr lang="en-US" sz="2800" dirty="0" smtClean="0"/>
              <a:t>blood pressure between the two groups</a:t>
            </a:r>
            <a:endParaRPr lang="fa-IR" sz="2800" dirty="0" smtClean="0"/>
          </a:p>
          <a:p>
            <a:endParaRPr lang="fa-IR" sz="2800" dirty="0" smtClean="0"/>
          </a:p>
          <a:p>
            <a:endParaRPr lang="en-US" sz="2800" dirty="0"/>
          </a:p>
        </p:txBody>
      </p:sp>
      <p:pic>
        <p:nvPicPr>
          <p:cNvPr id="14338" name="Picture 2"/>
          <p:cNvPicPr>
            <a:picLocks noChangeAspect="1" noChangeArrowheads="1"/>
          </p:cNvPicPr>
          <p:nvPr/>
        </p:nvPicPr>
        <p:blipFill>
          <a:blip r:embed="rId2"/>
          <a:srcRect/>
          <a:stretch>
            <a:fillRect/>
          </a:stretch>
        </p:blipFill>
        <p:spPr bwMode="auto">
          <a:xfrm>
            <a:off x="1428728" y="0"/>
            <a:ext cx="6357982" cy="1357298"/>
          </a:xfrm>
          <a:prstGeom prst="rect">
            <a:avLst/>
          </a:prstGeom>
          <a:noFill/>
          <a:ln w="9525">
            <a:noFill/>
            <a:miter lim="800000"/>
            <a:headEnd/>
            <a:tailEnd/>
          </a:ln>
          <a:effec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srcRect/>
          <a:stretch>
            <a:fillRect/>
          </a:stretch>
        </p:blipFill>
        <p:spPr bwMode="auto">
          <a:xfrm>
            <a:off x="785786" y="1"/>
            <a:ext cx="7572375" cy="2928934"/>
          </a:xfrm>
          <a:prstGeom prst="rect">
            <a:avLst/>
          </a:prstGeom>
          <a:noFill/>
          <a:ln w="9525">
            <a:noFill/>
            <a:miter lim="800000"/>
            <a:headEnd/>
            <a:tailEnd/>
          </a:ln>
          <a:effectLst/>
        </p:spPr>
      </p:pic>
      <p:pic>
        <p:nvPicPr>
          <p:cNvPr id="15363" name="Picture 3"/>
          <p:cNvPicPr>
            <a:picLocks noGrp="1" noChangeAspect="1" noChangeArrowheads="1"/>
          </p:cNvPicPr>
          <p:nvPr>
            <p:ph idx="1"/>
          </p:nvPr>
        </p:nvPicPr>
        <p:blipFill>
          <a:blip r:embed="rId3"/>
          <a:srcRect/>
          <a:stretch>
            <a:fillRect/>
          </a:stretch>
        </p:blipFill>
        <p:spPr bwMode="auto">
          <a:xfrm>
            <a:off x="857224" y="3214686"/>
            <a:ext cx="7562850" cy="2643206"/>
          </a:xfrm>
          <a:prstGeom prst="rect">
            <a:avLst/>
          </a:prstGeom>
          <a:noFill/>
          <a:ln w="9525">
            <a:noFill/>
            <a:miter lim="800000"/>
            <a:headEnd/>
            <a:tailEnd/>
          </a:ln>
          <a:effec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t>Pharmacologic therapy to</a:t>
            </a:r>
            <a:r>
              <a:rPr lang="fa-IR" dirty="0" smtClean="0"/>
              <a:t> </a:t>
            </a:r>
            <a:r>
              <a:rPr lang="en-US" dirty="0" smtClean="0"/>
              <a:t>assist with smoking cessation in people</a:t>
            </a:r>
            <a:r>
              <a:rPr lang="fa-IR" dirty="0" smtClean="0"/>
              <a:t> </a:t>
            </a:r>
            <a:r>
              <a:rPr lang="en-US" dirty="0" smtClean="0"/>
              <a:t>with diabetes has been shown to be</a:t>
            </a:r>
            <a:r>
              <a:rPr lang="fa-IR" dirty="0" smtClean="0"/>
              <a:t> </a:t>
            </a:r>
            <a:r>
              <a:rPr lang="en-US" dirty="0" smtClean="0"/>
              <a:t>effective</a:t>
            </a:r>
            <a:endParaRPr lang="fa-IR" dirty="0" smtClean="0"/>
          </a:p>
          <a:p>
            <a:pPr>
              <a:buFont typeface="Wingdings" pitchFamily="2" charset="2"/>
              <a:buChar char="ü"/>
            </a:pPr>
            <a:r>
              <a:rPr lang="en-US" dirty="0" smtClean="0"/>
              <a:t>In recent years e-cigarettes have</a:t>
            </a:r>
            <a:r>
              <a:rPr lang="fa-IR" dirty="0" smtClean="0"/>
              <a:t> </a:t>
            </a:r>
            <a:r>
              <a:rPr lang="en-US" dirty="0" smtClean="0"/>
              <a:t>gained public awareness and popularity</a:t>
            </a:r>
            <a:r>
              <a:rPr lang="fa-IR" dirty="0" smtClean="0"/>
              <a:t> </a:t>
            </a:r>
            <a:r>
              <a:rPr lang="en-US" dirty="0" smtClean="0"/>
              <a:t>because of perceptions that e-cigarette</a:t>
            </a:r>
            <a:r>
              <a:rPr lang="fa-IR" dirty="0" smtClean="0"/>
              <a:t> </a:t>
            </a:r>
            <a:r>
              <a:rPr lang="en-US" dirty="0" smtClean="0"/>
              <a:t>use is less harmful than regular cigarette</a:t>
            </a:r>
            <a:r>
              <a:rPr lang="fa-IR" dirty="0" smtClean="0"/>
              <a:t> </a:t>
            </a:r>
            <a:r>
              <a:rPr lang="en-US" dirty="0" smtClean="0"/>
              <a:t>smoking</a:t>
            </a: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858280" cy="4525963"/>
          </a:xfrm>
        </p:spPr>
        <p:txBody>
          <a:bodyPr>
            <a:normAutofit lnSpcReduction="10000"/>
          </a:bodyPr>
          <a:lstStyle/>
          <a:p>
            <a:r>
              <a:rPr lang="en-US" sz="2800" dirty="0" smtClean="0"/>
              <a:t>retrospective pooled analysis</a:t>
            </a:r>
            <a:endParaRPr lang="fa-IR" sz="2800" dirty="0" smtClean="0"/>
          </a:p>
          <a:p>
            <a:r>
              <a:rPr lang="en-US" sz="2800" dirty="0" smtClean="0"/>
              <a:t>Smokers</a:t>
            </a:r>
            <a:r>
              <a:rPr lang="fa-IR" sz="2800" dirty="0" smtClean="0"/>
              <a:t> </a:t>
            </a:r>
            <a:r>
              <a:rPr lang="en-US" sz="2800" dirty="0" smtClean="0"/>
              <a:t>of ≥10 cigarettes per day with diabetes</a:t>
            </a:r>
            <a:endParaRPr lang="fa-IR" sz="2800" dirty="0" smtClean="0"/>
          </a:p>
          <a:p>
            <a:r>
              <a:rPr lang="en-US" sz="2800" dirty="0" smtClean="0"/>
              <a:t>6,771 participants</a:t>
            </a:r>
            <a:r>
              <a:rPr lang="fa-IR" sz="2800" dirty="0" smtClean="0"/>
              <a:t> </a:t>
            </a:r>
            <a:r>
              <a:rPr lang="en-US" sz="2800" dirty="0" smtClean="0"/>
              <a:t>received </a:t>
            </a:r>
            <a:r>
              <a:rPr lang="en-US" sz="2800" dirty="0" err="1" smtClean="0"/>
              <a:t>varenicline</a:t>
            </a:r>
            <a:r>
              <a:rPr lang="en-US" sz="2800" dirty="0" smtClean="0"/>
              <a:t> 1 mg </a:t>
            </a:r>
            <a:r>
              <a:rPr lang="en-US" sz="2800" dirty="0" err="1" smtClean="0"/>
              <a:t>b.i.d</a:t>
            </a:r>
            <a:r>
              <a:rPr lang="en-US" sz="2800" dirty="0" smtClean="0"/>
              <a:t>. Or</a:t>
            </a:r>
            <a:r>
              <a:rPr lang="fa-IR" sz="2800" dirty="0" smtClean="0"/>
              <a:t> </a:t>
            </a:r>
            <a:r>
              <a:rPr lang="en-US" sz="2800" dirty="0" smtClean="0"/>
              <a:t>placebo for 12 weeks</a:t>
            </a:r>
            <a:endParaRPr lang="fa-IR" sz="2800" dirty="0" smtClean="0"/>
          </a:p>
          <a:p>
            <a:r>
              <a:rPr lang="en-US" sz="2800" dirty="0" err="1" smtClean="0"/>
              <a:t>Varenicline</a:t>
            </a:r>
            <a:r>
              <a:rPr lang="en-US" sz="2800" dirty="0" smtClean="0"/>
              <a:t> </a:t>
            </a:r>
            <a:r>
              <a:rPr lang="en-US" sz="2800" dirty="0" err="1" smtClean="0"/>
              <a:t>tartrate</a:t>
            </a:r>
            <a:r>
              <a:rPr lang="en-US" sz="2800" dirty="0" smtClean="0"/>
              <a:t> is a selective partial agonist at a4b2 nicotinic</a:t>
            </a:r>
            <a:r>
              <a:rPr lang="fa-IR" sz="2800" dirty="0" smtClean="0"/>
              <a:t> </a:t>
            </a:r>
            <a:r>
              <a:rPr lang="en-US" sz="2800" dirty="0" smtClean="0"/>
              <a:t>acetylcholine receptor subtype that has been shown to significantly increase quit rates</a:t>
            </a:r>
            <a:endParaRPr lang="fa-IR" sz="2800" dirty="0" smtClean="0"/>
          </a:p>
          <a:p>
            <a:endParaRPr lang="fa-IR" sz="2800" dirty="0" smtClean="0"/>
          </a:p>
          <a:p>
            <a:r>
              <a:rPr lang="en-US" sz="2800" dirty="0" err="1" smtClean="0"/>
              <a:t>Varenicline</a:t>
            </a:r>
            <a:r>
              <a:rPr lang="en-US" sz="2800" dirty="0" smtClean="0"/>
              <a:t> was an effective and well-tolerated aid for smoking cessation</a:t>
            </a:r>
            <a:r>
              <a:rPr lang="fa-IR" sz="2800" dirty="0" smtClean="0"/>
              <a:t> </a:t>
            </a:r>
            <a:r>
              <a:rPr lang="en-US" sz="2800" dirty="0" smtClean="0"/>
              <a:t>in individuals with diabetes</a:t>
            </a:r>
            <a:endParaRPr lang="fa-IR" sz="2800" dirty="0" smtClean="0"/>
          </a:p>
          <a:p>
            <a:endParaRPr lang="en-US" sz="2800" dirty="0"/>
          </a:p>
        </p:txBody>
      </p:sp>
      <p:pic>
        <p:nvPicPr>
          <p:cNvPr id="16386" name="Picture 2"/>
          <p:cNvPicPr>
            <a:picLocks noChangeAspect="1" noChangeArrowheads="1"/>
          </p:cNvPicPr>
          <p:nvPr/>
        </p:nvPicPr>
        <p:blipFill>
          <a:blip r:embed="rId2"/>
          <a:srcRect/>
          <a:stretch>
            <a:fillRect/>
          </a:stretch>
        </p:blipFill>
        <p:spPr bwMode="auto">
          <a:xfrm>
            <a:off x="1685925" y="0"/>
            <a:ext cx="7458075" cy="116205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6858016" y="928670"/>
            <a:ext cx="1323975" cy="200025"/>
          </a:xfrm>
          <a:prstGeom prst="rect">
            <a:avLst/>
          </a:prstGeom>
          <a:noFill/>
          <a:ln w="9525">
            <a:noFill/>
            <a:miter lim="800000"/>
            <a:headEnd/>
            <a:tailEnd/>
          </a:ln>
          <a:effectLst/>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7166"/>
            <a:ext cx="8858312" cy="4714908"/>
          </a:xfrm>
        </p:spPr>
        <p:txBody>
          <a:bodyPr>
            <a:normAutofit fontScale="92500" lnSpcReduction="10000"/>
          </a:bodyPr>
          <a:lstStyle/>
          <a:p>
            <a:r>
              <a:rPr lang="en-US" sz="2800" dirty="0" smtClean="0"/>
              <a:t>Data from three cycles (2012, 2013, and 2014) of the Health Information National</a:t>
            </a:r>
            <a:r>
              <a:rPr lang="fa-IR" sz="2800" dirty="0" smtClean="0"/>
              <a:t> </a:t>
            </a:r>
            <a:r>
              <a:rPr lang="en-US" sz="2800" dirty="0" smtClean="0"/>
              <a:t>Trends Survey were combined</a:t>
            </a:r>
            <a:endParaRPr lang="fa-IR" sz="2800" dirty="0" smtClean="0"/>
          </a:p>
          <a:p>
            <a:r>
              <a:rPr lang="en-US" sz="2800" dirty="0" smtClean="0"/>
              <a:t>Awareness of e-cigarettes increased from 77.1% in 2012 to 94.3% in 2014</a:t>
            </a:r>
            <a:endParaRPr lang="fa-IR" sz="2800" dirty="0" smtClean="0"/>
          </a:p>
          <a:p>
            <a:r>
              <a:rPr lang="en-US" sz="2800" dirty="0" smtClean="0"/>
              <a:t>Perception that e-cigarettes were less harmful than regular cigarettes declined from</a:t>
            </a:r>
            <a:r>
              <a:rPr lang="fa-IR" sz="2800" dirty="0" smtClean="0"/>
              <a:t> </a:t>
            </a:r>
            <a:r>
              <a:rPr lang="en-US" sz="2800" dirty="0" smtClean="0"/>
              <a:t>50.7% in 2012 to 43.1% in 2014</a:t>
            </a:r>
            <a:endParaRPr lang="fa-IR" sz="2800" dirty="0" smtClean="0"/>
          </a:p>
          <a:p>
            <a:r>
              <a:rPr lang="en-US" sz="2800" dirty="0" smtClean="0"/>
              <a:t>Among smokers, no relationship was observed between e-cigarette</a:t>
            </a:r>
          </a:p>
          <a:p>
            <a:r>
              <a:rPr lang="en-US" sz="2800" dirty="0" smtClean="0"/>
              <a:t>awareness and past-year quit attempts or quit intentions, but those that viewed e-cigarettes as less</a:t>
            </a:r>
            <a:r>
              <a:rPr lang="fa-IR" sz="2800" dirty="0" smtClean="0"/>
              <a:t> </a:t>
            </a:r>
            <a:r>
              <a:rPr lang="en-US" sz="2800" dirty="0" smtClean="0"/>
              <a:t>harmful were less likely to have a past-year quit attempt</a:t>
            </a:r>
            <a:endParaRPr lang="fa-IR" sz="2800" dirty="0" smtClean="0"/>
          </a:p>
          <a:p>
            <a:endParaRPr lang="fa-IR" sz="2800" dirty="0" smtClean="0"/>
          </a:p>
          <a:p>
            <a:endParaRPr lang="en-US" sz="2800" dirty="0"/>
          </a:p>
        </p:txBody>
      </p:sp>
      <p:pic>
        <p:nvPicPr>
          <p:cNvPr id="17410" name="Picture 2"/>
          <p:cNvPicPr>
            <a:picLocks noChangeAspect="1" noChangeArrowheads="1"/>
          </p:cNvPicPr>
          <p:nvPr/>
        </p:nvPicPr>
        <p:blipFill>
          <a:blip r:embed="rId2"/>
          <a:srcRect/>
          <a:stretch>
            <a:fillRect/>
          </a:stretch>
        </p:blipFill>
        <p:spPr bwMode="auto">
          <a:xfrm>
            <a:off x="1285852" y="5286388"/>
            <a:ext cx="6572250" cy="1571612"/>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7429520" y="5929330"/>
            <a:ext cx="295275" cy="1428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500166" y="4572008"/>
            <a:ext cx="6143668" cy="1285884"/>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3000364" y="5929330"/>
            <a:ext cx="2857520" cy="357190"/>
          </a:xfrm>
          <a:prstGeom prst="rect">
            <a:avLst/>
          </a:prstGeom>
          <a:noFill/>
          <a:ln w="9525">
            <a:noFill/>
            <a:miter lim="800000"/>
            <a:headEnd/>
            <a:tailEnd/>
          </a:ln>
          <a:effectLst/>
        </p:spPr>
      </p:pic>
      <p:sp>
        <p:nvSpPr>
          <p:cNvPr id="12" name="Rectangle 11"/>
          <p:cNvSpPr/>
          <p:nvPr/>
        </p:nvSpPr>
        <p:spPr>
          <a:xfrm>
            <a:off x="285720" y="285728"/>
            <a:ext cx="8501122" cy="4247317"/>
          </a:xfrm>
          <a:prstGeom prst="rect">
            <a:avLst/>
          </a:prstGeom>
        </p:spPr>
        <p:txBody>
          <a:bodyPr wrap="square">
            <a:spAutoFit/>
          </a:bodyPr>
          <a:lstStyle/>
          <a:p>
            <a:pPr>
              <a:buFont typeface="Arial" pitchFamily="34" charset="0"/>
              <a:buChar char="•"/>
            </a:pPr>
            <a:r>
              <a:rPr lang="en-US" sz="2400" dirty="0" smtClean="0"/>
              <a:t>A race-stratified random sample of 6,317 adults with type 2 or type 1 diabetes, aged 60 to 75 years</a:t>
            </a:r>
          </a:p>
          <a:p>
            <a:pPr>
              <a:buFont typeface="Arial" pitchFamily="34" charset="0"/>
              <a:buChar char="•"/>
            </a:pPr>
            <a:endParaRPr lang="en-US" sz="2400" dirty="0" smtClean="0"/>
          </a:p>
          <a:p>
            <a:pPr>
              <a:buFont typeface="Arial" pitchFamily="34" charset="0"/>
              <a:buChar char="•"/>
            </a:pPr>
            <a:r>
              <a:rPr lang="en-US" sz="2400" dirty="0" smtClean="0"/>
              <a:t>evaluate associations between health-related quality of life </a:t>
            </a:r>
            <a:r>
              <a:rPr lang="fa-IR" sz="2400" dirty="0" smtClean="0"/>
              <a:t> </a:t>
            </a:r>
            <a:r>
              <a:rPr lang="en-US" sz="2400" dirty="0" smtClean="0"/>
              <a:t>(HRQL) and geriatric syndromes (</a:t>
            </a:r>
            <a:r>
              <a:rPr lang="en-US" sz="2400" dirty="0" err="1" smtClean="0"/>
              <a:t>i.e.depression</a:t>
            </a:r>
            <a:r>
              <a:rPr lang="en-US" sz="2400" dirty="0" smtClean="0"/>
              <a:t> and falls), diabetes complications, and hypoglycemia in older adults with diabetes</a:t>
            </a:r>
          </a:p>
          <a:p>
            <a:pPr>
              <a:buFont typeface="Arial" pitchFamily="34" charset="0"/>
              <a:buChar char="•"/>
            </a:pPr>
            <a:endParaRPr lang="en-US" sz="2400" dirty="0" smtClean="0"/>
          </a:p>
          <a:p>
            <a:pPr>
              <a:buFont typeface="Arial" pitchFamily="34" charset="0"/>
              <a:buChar char="•"/>
            </a:pPr>
            <a:r>
              <a:rPr lang="en-US" sz="2400" dirty="0" smtClean="0"/>
              <a:t>Geriatric syndromes and hypoglycemia are associated with lower HRQL to a comparable degree as diabetes complications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Section 5. Lifestyle Management</a:t>
            </a:r>
            <a:endParaRPr lang="en-US" sz="3600" b="1"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US" dirty="0" smtClean="0"/>
              <a:t>  On the contrary, a</a:t>
            </a:r>
            <a:r>
              <a:rPr lang="fa-IR" dirty="0" smtClean="0"/>
              <a:t> </a:t>
            </a:r>
            <a:r>
              <a:rPr lang="en-US" dirty="0" smtClean="0"/>
              <a:t>recently published pragmatic trial found</a:t>
            </a:r>
            <a:r>
              <a:rPr lang="fa-IR" dirty="0" smtClean="0"/>
              <a:t> </a:t>
            </a:r>
            <a:r>
              <a:rPr lang="en-US" dirty="0" smtClean="0"/>
              <a:t>that use of e-cigarettes for smoking</a:t>
            </a:r>
            <a:r>
              <a:rPr lang="fa-IR" dirty="0" smtClean="0"/>
              <a:t> </a:t>
            </a:r>
            <a:r>
              <a:rPr lang="en-US" dirty="0" smtClean="0"/>
              <a:t>cessation was not more effective than</a:t>
            </a:r>
            <a:r>
              <a:rPr lang="fa-IR" dirty="0" smtClean="0"/>
              <a:t> </a:t>
            </a:r>
            <a:r>
              <a:rPr lang="en-US" dirty="0" smtClean="0"/>
              <a:t>“usual care,” which included access to</a:t>
            </a:r>
            <a:r>
              <a:rPr lang="fa-IR" dirty="0" smtClean="0"/>
              <a:t> </a:t>
            </a:r>
            <a:r>
              <a:rPr lang="en-US" dirty="0" smtClean="0"/>
              <a:t>educational information on the health</a:t>
            </a:r>
            <a:r>
              <a:rPr lang="fa-IR" dirty="0" smtClean="0"/>
              <a:t> </a:t>
            </a:r>
            <a:r>
              <a:rPr lang="en-US" dirty="0" smtClean="0"/>
              <a:t>benefits of smoking cessation, strategies</a:t>
            </a:r>
            <a:r>
              <a:rPr lang="fa-IR" dirty="0" smtClean="0"/>
              <a:t> </a:t>
            </a:r>
            <a:r>
              <a:rPr lang="en-US" dirty="0" smtClean="0"/>
              <a:t>to promote cessation, and access to a</a:t>
            </a:r>
            <a:r>
              <a:rPr lang="fa-IR" dirty="0" smtClean="0"/>
              <a:t> </a:t>
            </a:r>
            <a:r>
              <a:rPr lang="en-US" dirty="0" smtClean="0"/>
              <a:t>free text-messaging service that provided</a:t>
            </a:r>
            <a:r>
              <a:rPr lang="fa-IR" dirty="0" smtClean="0"/>
              <a:t> </a:t>
            </a:r>
            <a:r>
              <a:rPr lang="en-US" dirty="0" smtClean="0"/>
              <a:t>encouragement, advice, and tips</a:t>
            </a:r>
            <a:r>
              <a:rPr lang="fa-IR" dirty="0" smtClean="0"/>
              <a:t> </a:t>
            </a:r>
            <a:r>
              <a:rPr lang="en-US" dirty="0" smtClean="0"/>
              <a:t>to facilitate smoking cessation (183).</a:t>
            </a:r>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183</a:t>
            </a:r>
            <a:endParaRPr lang="en-US" dirty="0"/>
          </a:p>
        </p:txBody>
      </p:sp>
      <p:sp>
        <p:nvSpPr>
          <p:cNvPr id="3" name="Content Placeholder 2"/>
          <p:cNvSpPr>
            <a:spLocks noGrp="1"/>
          </p:cNvSpPr>
          <p:nvPr>
            <p:ph idx="1"/>
          </p:nvPr>
        </p:nvSpPr>
        <p:spPr>
          <a:xfrm>
            <a:off x="0" y="1500174"/>
            <a:ext cx="9144000" cy="4625989"/>
          </a:xfrm>
        </p:spPr>
        <p:txBody>
          <a:bodyPr>
            <a:normAutofit/>
          </a:bodyPr>
          <a:lstStyle/>
          <a:p>
            <a:r>
              <a:rPr lang="en-US" sz="2800" dirty="0" smtClean="0"/>
              <a:t>conducted a randomized, controlled trial that compared five approaches to smoking cessation: usual care and four interventions designed to promote sustained smoking abstinence</a:t>
            </a:r>
            <a:endParaRPr lang="fa-IR" sz="2800" dirty="0" smtClean="0"/>
          </a:p>
          <a:p>
            <a:endParaRPr lang="en-US" sz="2800"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r>
              <a:rPr lang="fa-IR" dirty="0" smtClean="0">
                <a:solidFill>
                  <a:schemeClr val="accent6">
                    <a:lumMod val="75000"/>
                  </a:schemeClr>
                </a:solidFill>
              </a:rPr>
              <a:t/>
            </a:r>
            <a:br>
              <a:rPr lang="fa-IR" dirty="0" smtClean="0">
                <a:solidFill>
                  <a:schemeClr val="accent6">
                    <a:lumMod val="75000"/>
                  </a:schemeClr>
                </a:solidFill>
              </a:rPr>
            </a:br>
            <a:r>
              <a:rPr lang="en-US" sz="4000" dirty="0" smtClean="0">
                <a:solidFill>
                  <a:schemeClr val="accent3">
                    <a:lumMod val="75000"/>
                  </a:schemeClr>
                </a:solidFill>
              </a:rPr>
              <a:t>NEW</a:t>
            </a:r>
            <a:endParaRPr lang="en-US" sz="4000" dirty="0">
              <a:solidFill>
                <a:schemeClr val="accent3">
                  <a:lumMod val="75000"/>
                </a:schemeClr>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This section now begins with a discussion</a:t>
            </a:r>
            <a:r>
              <a:rPr lang="fa-IR" dirty="0" smtClean="0"/>
              <a:t> </a:t>
            </a:r>
            <a:r>
              <a:rPr lang="en-US" dirty="0" smtClean="0"/>
              <a:t>of A1C tests</a:t>
            </a:r>
            <a:endParaRPr lang="fa-IR" dirty="0" smtClean="0"/>
          </a:p>
          <a:p>
            <a:r>
              <a:rPr lang="fa-IR" dirty="0" smtClean="0"/>
              <a:t> </a:t>
            </a:r>
            <a:r>
              <a:rPr lang="en-US" dirty="0" smtClean="0"/>
              <a:t>The SMBG and CGM text</a:t>
            </a:r>
            <a:r>
              <a:rPr lang="fa-IR" dirty="0" smtClean="0"/>
              <a:t> </a:t>
            </a:r>
            <a:r>
              <a:rPr lang="en-US" dirty="0" smtClean="0"/>
              <a:t>and recommendations were moved to</a:t>
            </a:r>
            <a:r>
              <a:rPr lang="fa-IR" dirty="0" smtClean="0"/>
              <a:t> </a:t>
            </a:r>
            <a:r>
              <a:rPr lang="en-US" dirty="0" smtClean="0"/>
              <a:t>the new Diabetes Technology section</a:t>
            </a:r>
            <a:endParaRPr lang="fa-IR" dirty="0" smtClean="0"/>
          </a:p>
          <a:p>
            <a:r>
              <a:rPr lang="en-US" dirty="0" smtClean="0"/>
              <a:t>To emphasize that the risks and benefits</a:t>
            </a:r>
            <a:r>
              <a:rPr lang="fa-IR" dirty="0" smtClean="0"/>
              <a:t> </a:t>
            </a:r>
            <a:r>
              <a:rPr lang="en-US" dirty="0" smtClean="0"/>
              <a:t>of </a:t>
            </a:r>
            <a:r>
              <a:rPr lang="en-US" dirty="0" err="1" smtClean="0"/>
              <a:t>glycemic</a:t>
            </a:r>
            <a:r>
              <a:rPr lang="en-US" dirty="0" smtClean="0"/>
              <a:t> targets can change as</a:t>
            </a:r>
            <a:r>
              <a:rPr lang="fa-IR" dirty="0" smtClean="0"/>
              <a:t> </a:t>
            </a:r>
            <a:r>
              <a:rPr lang="en-US" dirty="0" smtClean="0"/>
              <a:t>diabetes progresses and patients age </a:t>
            </a:r>
          </a:p>
          <a:p>
            <a:r>
              <a:rPr lang="en-US" dirty="0" smtClean="0"/>
              <a:t>a recommendation was added to reevaluate</a:t>
            </a:r>
            <a:r>
              <a:rPr lang="fa-IR" dirty="0" smtClean="0"/>
              <a:t> </a:t>
            </a:r>
            <a:r>
              <a:rPr lang="en-US" dirty="0" err="1" smtClean="0"/>
              <a:t>glycemic</a:t>
            </a:r>
            <a:r>
              <a:rPr lang="en-US" dirty="0" smtClean="0"/>
              <a:t> targets over time</a:t>
            </a:r>
            <a:endParaRPr lang="fa-IR" dirty="0" smtClean="0"/>
          </a:p>
          <a:p>
            <a:r>
              <a:rPr lang="fa-IR" dirty="0" smtClean="0"/>
              <a:t> </a:t>
            </a:r>
            <a:r>
              <a:rPr lang="en-US" dirty="0" smtClean="0"/>
              <a:t>The section was modified to align</a:t>
            </a:r>
            <a:r>
              <a:rPr lang="fa-IR" dirty="0" smtClean="0"/>
              <a:t> </a:t>
            </a:r>
            <a:r>
              <a:rPr lang="en-US" dirty="0" smtClean="0"/>
              <a:t>with the living Standards updates made</a:t>
            </a:r>
            <a:r>
              <a:rPr lang="fa-IR" dirty="0" smtClean="0"/>
              <a:t> </a:t>
            </a:r>
            <a:r>
              <a:rPr lang="en-US" dirty="0" smtClean="0"/>
              <a:t>in April 2018 regarding the consensus</a:t>
            </a:r>
            <a:r>
              <a:rPr lang="fa-IR" dirty="0" smtClean="0"/>
              <a:t> </a:t>
            </a:r>
            <a:r>
              <a:rPr lang="en-US" dirty="0" smtClean="0"/>
              <a:t>definition of hypoglycemia</a:t>
            </a:r>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a:xfrm>
            <a:off x="142844" y="1600200"/>
            <a:ext cx="8858312" cy="5257800"/>
          </a:xfrm>
        </p:spPr>
        <p:txBody>
          <a:bodyPr/>
          <a:lstStyle/>
          <a:p>
            <a:pPr>
              <a:buNone/>
            </a:pPr>
            <a:r>
              <a:rPr lang="en-US" u="sng" dirty="0" smtClean="0"/>
              <a:t>  </a:t>
            </a:r>
            <a:r>
              <a:rPr lang="en-US" sz="2800" b="1" u="sng" dirty="0" smtClean="0"/>
              <a:t>A1C</a:t>
            </a:r>
          </a:p>
          <a:p>
            <a:pPr>
              <a:buFont typeface="Wingdings" pitchFamily="2" charset="2"/>
              <a:buChar char="ü"/>
            </a:pPr>
            <a:r>
              <a:rPr lang="en-US" dirty="0" smtClean="0"/>
              <a:t> assays are available that do not demonstrate a statistically significant difference in individuals with hemoglobin variants. Other assays have statistically significant interference, but the difference is not clinically significant</a:t>
            </a:r>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8"/>
          </a:xfrm>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a:xfrm>
            <a:off x="0" y="1071546"/>
            <a:ext cx="9144000" cy="5786454"/>
          </a:xfrm>
        </p:spPr>
        <p:txBody>
          <a:bodyPr>
            <a:normAutofit fontScale="70000" lnSpcReduction="20000"/>
          </a:bodyPr>
          <a:lstStyle/>
          <a:p>
            <a:pPr>
              <a:buNone/>
            </a:pPr>
            <a:r>
              <a:rPr lang="en-US" sz="3400" b="1" u="sng" dirty="0" smtClean="0"/>
              <a:t>Glucose Assessment</a:t>
            </a:r>
          </a:p>
          <a:p>
            <a:pPr>
              <a:buFont typeface="Wingdings" pitchFamily="2" charset="2"/>
              <a:buChar char="ü"/>
            </a:pPr>
            <a:r>
              <a:rPr lang="en-US" dirty="0" smtClean="0"/>
              <a:t> </a:t>
            </a:r>
            <a:r>
              <a:rPr lang="en-US" sz="3400" dirty="0" smtClean="0"/>
              <a:t>For many people with diabetes, glucose monitoring is key for the achievement of </a:t>
            </a:r>
            <a:r>
              <a:rPr lang="en-US" sz="3400" dirty="0" err="1" smtClean="0"/>
              <a:t>glycemic</a:t>
            </a:r>
            <a:r>
              <a:rPr lang="en-US" sz="3400" dirty="0" smtClean="0"/>
              <a:t> targets. Major clinical trials of insulin-treated patients have included SMBG as part of </a:t>
            </a:r>
            <a:r>
              <a:rPr lang="en-US" sz="3400" dirty="0" err="1" smtClean="0"/>
              <a:t>multifactorial</a:t>
            </a:r>
            <a:r>
              <a:rPr lang="en-US" sz="3400" dirty="0" smtClean="0"/>
              <a:t> interventions to demonstrate the benefit of intensive </a:t>
            </a:r>
            <a:r>
              <a:rPr lang="en-US" sz="3400" dirty="0" err="1" smtClean="0"/>
              <a:t>glycemic</a:t>
            </a:r>
            <a:r>
              <a:rPr lang="en-US" sz="3400" dirty="0" smtClean="0"/>
              <a:t> control on diabetes complications (16)</a:t>
            </a:r>
          </a:p>
          <a:p>
            <a:pPr>
              <a:buFont typeface="Wingdings" pitchFamily="2" charset="2"/>
              <a:buChar char="ü"/>
            </a:pPr>
            <a:r>
              <a:rPr lang="en-US" sz="3400" dirty="0" smtClean="0"/>
              <a:t> SMBG is thus an integral component of effective therapy of patients taking insulin. In recent years, CGM has emerged as a complementary method for the assessment of glucose levels. Glucose monitoring allows patients to evaluate their individual response to therapy and assess whether </a:t>
            </a:r>
            <a:r>
              <a:rPr lang="en-US" sz="3400" dirty="0" err="1" smtClean="0"/>
              <a:t>glycemic</a:t>
            </a:r>
            <a:r>
              <a:rPr lang="en-US" sz="3400" dirty="0" smtClean="0"/>
              <a:t> targets are being safely achieved</a:t>
            </a:r>
          </a:p>
          <a:p>
            <a:pPr>
              <a:buFont typeface="Wingdings" pitchFamily="2" charset="2"/>
              <a:buChar char="ü"/>
            </a:pPr>
            <a:r>
              <a:rPr lang="en-US" sz="3400" dirty="0" smtClean="0"/>
              <a:t> Integrating results into diabetes management can be a useful tool for guiding medical nutrition therapy and physical activity, preventing hypoglycemia, and adjusting medications (particularly </a:t>
            </a:r>
            <a:r>
              <a:rPr lang="en-US" sz="3400" dirty="0" err="1" smtClean="0"/>
              <a:t>prandial</a:t>
            </a:r>
            <a:r>
              <a:rPr lang="en-US" sz="3400" dirty="0" smtClean="0"/>
              <a:t> insulin doses). The patient’s specific needs and goals should dictate SMBG frequency and timing or the consideration of CGM use</a:t>
            </a:r>
            <a:endParaRPr lang="en-US" sz="3400"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pPr>
              <a:buNone/>
            </a:pPr>
            <a:r>
              <a:rPr lang="en-US" sz="2800" b="1" u="sng" dirty="0" smtClean="0"/>
              <a:t>A1C and </a:t>
            </a:r>
            <a:r>
              <a:rPr lang="en-US" sz="2800" b="1" u="sng" dirty="0" err="1" smtClean="0"/>
              <a:t>Microvascular</a:t>
            </a:r>
            <a:r>
              <a:rPr lang="en-US" sz="2800" b="1" u="sng" dirty="0" smtClean="0"/>
              <a:t> Complications</a:t>
            </a:r>
          </a:p>
          <a:p>
            <a:pPr>
              <a:buFont typeface="Wingdings" pitchFamily="2" charset="2"/>
              <a:buChar char="ü"/>
            </a:pPr>
            <a:r>
              <a:rPr lang="en-US" sz="2800" dirty="0" smtClean="0"/>
              <a:t>ACCORD, ADVANCE, and VADT; Findings from these studies suggest caution is needed in treating diabetes aggressively to near-normal A1C goals in people with long-standing type 2 diabetes with or at significant risk of CVD</a:t>
            </a:r>
          </a:p>
          <a:p>
            <a:r>
              <a:rPr lang="en-US" sz="2800" dirty="0" smtClean="0"/>
              <a:t>Select patients, especially those with little </a:t>
            </a:r>
            <a:r>
              <a:rPr lang="en-US" sz="2800" dirty="0" err="1" smtClean="0"/>
              <a:t>comorbidity</a:t>
            </a:r>
            <a:r>
              <a:rPr lang="en-US" sz="2800" dirty="0" smtClean="0"/>
              <a:t> and long life expectancy, may benefit from adopting more intensive </a:t>
            </a:r>
            <a:r>
              <a:rPr lang="en-US" sz="2800" dirty="0" err="1" smtClean="0"/>
              <a:t>glycemic</a:t>
            </a:r>
            <a:r>
              <a:rPr lang="en-US" sz="2800" dirty="0" smtClean="0"/>
              <a:t> targets (e.g., A1C target ,6.5%) </a:t>
            </a:r>
            <a:r>
              <a:rPr lang="en-US" sz="2800" dirty="0" smtClean="0">
                <a:solidFill>
                  <a:schemeClr val="tx2">
                    <a:lumMod val="60000"/>
                    <a:lumOff val="40000"/>
                  </a:schemeClr>
                </a:solidFill>
              </a:rPr>
              <a:t>if they can achieve it safely without hypoglycemia or significant therapeutic burden</a:t>
            </a:r>
            <a:endParaRPr lang="en-US" sz="2800" b="1" u="sng"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buNone/>
            </a:pPr>
            <a:r>
              <a:rPr lang="en-US" sz="2800" b="1" u="sng" dirty="0" smtClean="0"/>
              <a:t>Cardiovascular Disease and Type 2 Diabetes</a:t>
            </a:r>
          </a:p>
          <a:p>
            <a:pPr>
              <a:buFont typeface="Wingdings" pitchFamily="2" charset="2"/>
              <a:buChar char="ü"/>
            </a:pPr>
            <a:r>
              <a:rPr lang="en-US" sz="3400" dirty="0" smtClean="0"/>
              <a:t>Severe hypoglycemia is a potent marker of high absolute risk of cardiovascular events and mortality (38). Providers should be vigilant in preventing hypoglycemia and should not aggressively attempt to achieve near-normal A1C levels in patients in whom such targets cannot be safely and reasonably achieved</a:t>
            </a:r>
          </a:p>
          <a:p>
            <a:pPr>
              <a:buFont typeface="Wingdings" pitchFamily="2" charset="2"/>
              <a:buChar char="ü"/>
            </a:pPr>
            <a:endParaRPr lang="en-US" sz="3400" dirty="0" smtClean="0"/>
          </a:p>
          <a:p>
            <a:pPr>
              <a:buFont typeface="Wingdings" pitchFamily="2" charset="2"/>
              <a:buChar char="ü"/>
            </a:pPr>
            <a:r>
              <a:rPr lang="en-US" sz="3400" dirty="0" smtClean="0"/>
              <a:t>Approaches to </a:t>
            </a:r>
            <a:r>
              <a:rPr lang="en-US" sz="3400" dirty="0" err="1" smtClean="0"/>
              <a:t>Glycemic</a:t>
            </a:r>
            <a:r>
              <a:rPr lang="en-US" sz="3400" dirty="0" smtClean="0"/>
              <a:t> Treatment,” addition of specific sodium–glucose </a:t>
            </a:r>
            <a:r>
              <a:rPr lang="en-US" sz="3400" dirty="0" err="1" smtClean="0"/>
              <a:t>cotransporter</a:t>
            </a:r>
            <a:r>
              <a:rPr lang="en-US" sz="3400" dirty="0" smtClean="0"/>
              <a:t> 2 inhibitors (SGLT2i) or glucagon-like peptide 1 receptor agonists(GLP-1 RA) to improve cardiovascular outcomes in patients with established CVD is indicated with consideration of </a:t>
            </a:r>
            <a:r>
              <a:rPr lang="en-US" sz="3400" dirty="0" err="1" smtClean="0"/>
              <a:t>glycemic</a:t>
            </a:r>
            <a:r>
              <a:rPr lang="en-US" sz="3400" dirty="0" smtClean="0"/>
              <a:t> goals. If the patient is not at A1C target, continue </a:t>
            </a:r>
            <a:r>
              <a:rPr lang="en-US" sz="3400" dirty="0" err="1" smtClean="0"/>
              <a:t>metformin</a:t>
            </a:r>
            <a:r>
              <a:rPr lang="en-US" sz="3400" dirty="0" smtClean="0"/>
              <a:t> unless contraindicated and add SGLT2i or GLP-1 RA with proven cardiovascular benefit.</a:t>
            </a:r>
            <a:endParaRPr lang="en-US" sz="3400" b="1" u="sng"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ü"/>
            </a:pPr>
            <a:r>
              <a:rPr lang="en-US" dirty="0" smtClean="0"/>
              <a:t>If the patient is meeting A1C target, consider one of three strategies (39):</a:t>
            </a:r>
          </a:p>
          <a:p>
            <a:pPr>
              <a:buNone/>
            </a:pPr>
            <a:r>
              <a:rPr lang="en-US" dirty="0" smtClean="0"/>
              <a:t>1. If already on dual therapy or multiple glucose-lowering therapies and not on an SGLT2i or GLP-1 RA, consider switching to one of these agents with proven cardiovascular benefit.</a:t>
            </a:r>
          </a:p>
          <a:p>
            <a:pPr>
              <a:buNone/>
            </a:pPr>
            <a:r>
              <a:rPr lang="en-US" dirty="0" smtClean="0"/>
              <a:t>2. Reconsider/lower individualized A1C target and introduce SGLT2i or GLP-1 RA.</a:t>
            </a:r>
          </a:p>
          <a:p>
            <a:pPr>
              <a:buNone/>
            </a:pPr>
            <a:r>
              <a:rPr lang="en-US" dirty="0" smtClean="0"/>
              <a:t>3. Reassess A1C at 3-month intervals and add SGLT2i or GLP-1 RA if A1C goes above target</a:t>
            </a:r>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a:xfrm>
            <a:off x="142844" y="1285860"/>
            <a:ext cx="8786874" cy="4840303"/>
          </a:xfrm>
        </p:spPr>
        <p:txBody>
          <a:bodyPr>
            <a:normAutofit lnSpcReduction="10000"/>
          </a:bodyPr>
          <a:lstStyle/>
          <a:p>
            <a:pPr>
              <a:buNone/>
            </a:pPr>
            <a:r>
              <a:rPr lang="en-US" sz="2800" b="1" u="sng" dirty="0" smtClean="0"/>
              <a:t>Setting and Modifying A1C Goals</a:t>
            </a:r>
          </a:p>
          <a:p>
            <a:pPr>
              <a:buFont typeface="Wingdings" pitchFamily="2" charset="2"/>
              <a:buChar char="ü"/>
            </a:pPr>
            <a:r>
              <a:rPr lang="en-US" sz="2400" dirty="0" smtClean="0"/>
              <a:t>The factors to consider in individualizing goals are depicted in Fig. 6.1. Figure 6.1 is not designed to be applied rigidly but to be used as a broad construct to guide clinical decision making (40) in both type 1 and type 2 diabetes. More stringent control (such as an A1C of 6.5% or,7%) may be recommended if it can be achieved safely and with acceptable burden of therapy and if life expectancy is sufficient to reap benefits of tight control. Less stringent control (A1C up to 8% [64 </a:t>
            </a:r>
            <a:r>
              <a:rPr lang="en-US" sz="2400" dirty="0" err="1" smtClean="0"/>
              <a:t>mmol</a:t>
            </a:r>
            <a:r>
              <a:rPr lang="en-US" sz="2400" dirty="0" smtClean="0"/>
              <a:t>/mol]) may be recommended if the life expectancy of the patient is such that the benefits of an intensive goal may not be realized, or if the risks and burdens outweigh the potential benefits. Severe or frequent hypoglycemia is an absolute indication for the modification of treatment regimens, including setting higher </a:t>
            </a:r>
            <a:r>
              <a:rPr lang="en-US" sz="2400" dirty="0" err="1" smtClean="0"/>
              <a:t>glycemic</a:t>
            </a:r>
            <a:r>
              <a:rPr lang="en-US" sz="2400" dirty="0" smtClean="0"/>
              <a:t> goals</a:t>
            </a:r>
            <a:endParaRPr lang="en-US" sz="2400" b="1" u="sng"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Diabetes is a chronic disease that progresses over decades. Thus, a goal that might be appropriate for an individual early in the course of the disease may change over time. Newly diagnosed patients and/or those without </a:t>
            </a:r>
            <a:r>
              <a:rPr lang="en-US" dirty="0" err="1" smtClean="0"/>
              <a:t>comorbidities</a:t>
            </a:r>
            <a:r>
              <a:rPr lang="en-US" dirty="0" smtClean="0"/>
              <a:t> that limit life expectancy may benefit from intensive control proven to prevent </a:t>
            </a:r>
            <a:r>
              <a:rPr lang="en-US" dirty="0" err="1" smtClean="0"/>
              <a:t>microvascular</a:t>
            </a:r>
            <a:r>
              <a:rPr lang="en-US" dirty="0" smtClean="0"/>
              <a:t> complications. Both DCCT/EDIC and UKPDS demonstrated metabolic memory, or a legacy effect, in which a finite period of intensive control yielded benefits that extended for decades after that control ended.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aghamiri\Desktop\ADA\Supplement_1.cover-source.jpg"/>
          <p:cNvPicPr>
            <a:picLocks noChangeAspect="1" noChangeArrowheads="1"/>
          </p:cNvPicPr>
          <p:nvPr/>
        </p:nvPicPr>
        <p:blipFill>
          <a:blip r:embed="rId2"/>
          <a:srcRect/>
          <a:stretch>
            <a:fillRect/>
          </a:stretch>
        </p:blipFill>
        <p:spPr bwMode="auto">
          <a:xfrm>
            <a:off x="5214942" y="857232"/>
            <a:ext cx="3071834" cy="5346720"/>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428596" y="857232"/>
            <a:ext cx="2928959" cy="5357850"/>
          </a:xfrm>
          <a:prstGeom prst="rect">
            <a:avLst/>
          </a:prstGeom>
          <a:noFill/>
          <a:ln w="9525">
            <a:noFill/>
            <a:miter lim="800000"/>
            <a:headEnd/>
            <a:tailEnd/>
          </a:ln>
          <a:effectLst/>
        </p:spPr>
      </p:pic>
      <p:sp>
        <p:nvSpPr>
          <p:cNvPr id="6" name="Right Arrow 5"/>
          <p:cNvSpPr/>
          <p:nvPr/>
        </p:nvSpPr>
        <p:spPr>
          <a:xfrm>
            <a:off x="3643306" y="2928934"/>
            <a:ext cx="1285884"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0100" y="6215082"/>
            <a:ext cx="1800200" cy="504056"/>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 </a:t>
            </a:r>
            <a:r>
              <a:rPr lang="en-US" b="1" dirty="0" smtClean="0">
                <a:solidFill>
                  <a:schemeClr val="tx1"/>
                </a:solidFill>
              </a:rPr>
              <a:t>2018</a:t>
            </a:r>
            <a:endParaRPr lang="en-US" b="1" dirty="0">
              <a:solidFill>
                <a:schemeClr val="tx1"/>
              </a:solidFill>
            </a:endParaRPr>
          </a:p>
        </p:txBody>
      </p:sp>
      <p:sp>
        <p:nvSpPr>
          <p:cNvPr id="7" name="Rectangle 6"/>
          <p:cNvSpPr/>
          <p:nvPr/>
        </p:nvSpPr>
        <p:spPr>
          <a:xfrm>
            <a:off x="5929322" y="6215082"/>
            <a:ext cx="1800200" cy="504056"/>
          </a:xfrm>
          <a:prstGeom prst="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 </a:t>
            </a:r>
            <a:r>
              <a:rPr lang="en-US" b="1" dirty="0" smtClean="0">
                <a:solidFill>
                  <a:schemeClr val="tx1"/>
                </a:solidFill>
              </a:rPr>
              <a:t>2019</a:t>
            </a:r>
            <a:endParaRPr lang="en-US" b="1" dirty="0">
              <a:solidFill>
                <a:schemeClr val="tx1"/>
              </a:solidFill>
            </a:endParaRPr>
          </a:p>
        </p:txBody>
      </p:sp>
      <p:sp>
        <p:nvSpPr>
          <p:cNvPr id="8" name="Rectangle 7"/>
          <p:cNvSpPr/>
          <p:nvPr/>
        </p:nvSpPr>
        <p:spPr>
          <a:xfrm>
            <a:off x="2571736" y="0"/>
            <a:ext cx="3929090"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What’s</a:t>
            </a:r>
            <a:r>
              <a:rPr lang="fa-IR" sz="40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New ?</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chemeClr val="accent6">
                    <a:lumMod val="75000"/>
                  </a:schemeClr>
                </a:solidFill>
              </a:rPr>
              <a:t>Section 1. Improving Care and Promoting Health in Populations</a:t>
            </a:r>
            <a:endParaRPr lang="en-US" sz="2400" dirty="0"/>
          </a:p>
        </p:txBody>
      </p:sp>
      <p:sp>
        <p:nvSpPr>
          <p:cNvPr id="3" name="Content Placeholder 2"/>
          <p:cNvSpPr>
            <a:spLocks noGrp="1"/>
          </p:cNvSpPr>
          <p:nvPr>
            <p:ph idx="1"/>
          </p:nvPr>
        </p:nvSpPr>
        <p:spPr>
          <a:xfrm>
            <a:off x="457200" y="1357298"/>
            <a:ext cx="8229600" cy="4768865"/>
          </a:xfrm>
        </p:spPr>
        <p:txBody>
          <a:bodyPr>
            <a:normAutofit/>
          </a:bodyPr>
          <a:lstStyle/>
          <a:p>
            <a:r>
              <a:rPr lang="en-US" b="1" dirty="0" smtClean="0"/>
              <a:t>Food Insecurity</a:t>
            </a:r>
            <a:endParaRPr lang="fa-IR" b="1" dirty="0" smtClean="0"/>
          </a:p>
          <a:p>
            <a:pPr>
              <a:buNone/>
            </a:pPr>
            <a:r>
              <a:rPr lang="fa-IR" b="1" dirty="0" smtClean="0"/>
              <a:t>   </a:t>
            </a:r>
            <a:r>
              <a:rPr lang="en-US" dirty="0" smtClean="0"/>
              <a:t>The risk for</a:t>
            </a:r>
            <a:r>
              <a:rPr lang="fa-IR" dirty="0" smtClean="0"/>
              <a:t> </a:t>
            </a:r>
            <a:r>
              <a:rPr lang="en-US" dirty="0" smtClean="0"/>
              <a:t>type 2 diabetes is increased two-fold in</a:t>
            </a:r>
            <a:r>
              <a:rPr lang="fa-IR" dirty="0" smtClean="0"/>
              <a:t> </a:t>
            </a:r>
            <a:r>
              <a:rPr lang="en-US" dirty="0" smtClean="0"/>
              <a:t>those with FI </a:t>
            </a:r>
            <a:r>
              <a:rPr lang="en-US" dirty="0" smtClean="0">
                <a:solidFill>
                  <a:schemeClr val="tx2">
                    <a:lumMod val="60000"/>
                    <a:lumOff val="40000"/>
                  </a:schemeClr>
                </a:solidFill>
              </a:rPr>
              <a:t>and has been associated</a:t>
            </a:r>
            <a:r>
              <a:rPr lang="fa-IR" dirty="0" smtClean="0">
                <a:solidFill>
                  <a:schemeClr val="tx2">
                    <a:lumMod val="60000"/>
                    <a:lumOff val="40000"/>
                  </a:schemeClr>
                </a:solidFill>
              </a:rPr>
              <a:t> </a:t>
            </a:r>
            <a:r>
              <a:rPr lang="en-US" dirty="0" smtClean="0">
                <a:solidFill>
                  <a:schemeClr val="tx2">
                    <a:lumMod val="60000"/>
                    <a:lumOff val="40000"/>
                  </a:schemeClr>
                </a:solidFill>
              </a:rPr>
              <a:t>with low adherence to taking medications</a:t>
            </a:r>
            <a:r>
              <a:rPr lang="fa-IR" dirty="0" smtClean="0">
                <a:solidFill>
                  <a:schemeClr val="tx2">
                    <a:lumMod val="60000"/>
                    <a:lumOff val="40000"/>
                  </a:schemeClr>
                </a:solidFill>
              </a:rPr>
              <a:t> </a:t>
            </a:r>
            <a:r>
              <a:rPr lang="en-US" dirty="0" smtClean="0">
                <a:solidFill>
                  <a:schemeClr val="tx2">
                    <a:lumMod val="60000"/>
                    <a:lumOff val="40000"/>
                  </a:schemeClr>
                </a:solidFill>
              </a:rPr>
              <a:t>appropriately and recommended</a:t>
            </a:r>
            <a:r>
              <a:rPr lang="fa-IR" dirty="0" smtClean="0">
                <a:solidFill>
                  <a:schemeClr val="tx2">
                    <a:lumMod val="60000"/>
                    <a:lumOff val="40000"/>
                  </a:schemeClr>
                </a:solidFill>
              </a:rPr>
              <a:t> </a:t>
            </a:r>
            <a:r>
              <a:rPr lang="en-US" dirty="0" smtClean="0">
                <a:solidFill>
                  <a:schemeClr val="tx2">
                    <a:lumMod val="60000"/>
                    <a:lumOff val="40000"/>
                  </a:schemeClr>
                </a:solidFill>
              </a:rPr>
              <a:t>self-care behaviors, depression, diabetes</a:t>
            </a:r>
            <a:r>
              <a:rPr lang="fa-IR" dirty="0" smtClean="0">
                <a:solidFill>
                  <a:schemeClr val="tx2">
                    <a:lumMod val="60000"/>
                    <a:lumOff val="40000"/>
                  </a:schemeClr>
                </a:solidFill>
              </a:rPr>
              <a:t> </a:t>
            </a:r>
            <a:r>
              <a:rPr lang="en-US" dirty="0" smtClean="0">
                <a:solidFill>
                  <a:schemeClr val="tx2">
                    <a:lumMod val="60000"/>
                    <a:lumOff val="40000"/>
                  </a:schemeClr>
                </a:solidFill>
              </a:rPr>
              <a:t>distress, and worse </a:t>
            </a:r>
            <a:r>
              <a:rPr lang="en-US" dirty="0" err="1" smtClean="0">
                <a:solidFill>
                  <a:schemeClr val="tx2">
                    <a:lumMod val="60000"/>
                    <a:lumOff val="40000"/>
                  </a:schemeClr>
                </a:solidFill>
              </a:rPr>
              <a:t>glycemic</a:t>
            </a:r>
            <a:r>
              <a:rPr lang="en-US" dirty="0" smtClean="0">
                <a:solidFill>
                  <a:schemeClr val="tx2">
                    <a:lumMod val="60000"/>
                    <a:lumOff val="40000"/>
                  </a:schemeClr>
                </a:solidFill>
              </a:rPr>
              <a:t> control</a:t>
            </a:r>
            <a:r>
              <a:rPr lang="fa-IR" dirty="0" smtClean="0">
                <a:solidFill>
                  <a:schemeClr val="tx2">
                    <a:lumMod val="60000"/>
                    <a:lumOff val="40000"/>
                  </a:schemeClr>
                </a:solidFill>
              </a:rPr>
              <a:t> </a:t>
            </a:r>
            <a:r>
              <a:rPr lang="en-US" dirty="0" smtClean="0">
                <a:solidFill>
                  <a:schemeClr val="tx2">
                    <a:lumMod val="60000"/>
                    <a:lumOff val="40000"/>
                  </a:schemeClr>
                </a:solidFill>
              </a:rPr>
              <a:t>when compared with individuals who</a:t>
            </a:r>
            <a:r>
              <a:rPr lang="fa-IR" dirty="0" smtClean="0">
                <a:solidFill>
                  <a:schemeClr val="tx2">
                    <a:lumMod val="60000"/>
                    <a:lumOff val="40000"/>
                  </a:schemeClr>
                </a:solidFill>
              </a:rPr>
              <a:t> </a:t>
            </a:r>
            <a:r>
              <a:rPr lang="en-US" dirty="0" smtClean="0">
                <a:solidFill>
                  <a:schemeClr val="tx2">
                    <a:lumMod val="60000"/>
                    <a:lumOff val="40000"/>
                  </a:schemeClr>
                </a:solidFill>
              </a:rPr>
              <a:t>are food secure</a:t>
            </a:r>
            <a:r>
              <a:rPr lang="en-US" dirty="0" smtClean="0"/>
              <a:t> </a:t>
            </a:r>
            <a:endParaRPr lang="en-US" b="1"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Thus, a finite period of intensive control to near-normal A1C may yield enduring benefits even if control is subsequently </a:t>
            </a:r>
            <a:r>
              <a:rPr lang="en-US" dirty="0" err="1" smtClean="0"/>
              <a:t>deintensified</a:t>
            </a:r>
            <a:r>
              <a:rPr lang="en-US" dirty="0" smtClean="0"/>
              <a:t> as patient characteristics change. Over time, </a:t>
            </a:r>
            <a:r>
              <a:rPr lang="en-US" dirty="0" err="1" smtClean="0"/>
              <a:t>comorbidities</a:t>
            </a:r>
            <a:r>
              <a:rPr lang="en-US" dirty="0" smtClean="0"/>
              <a:t> may emerge, decreasing life expectancy and the potential to reap benefits from intensive control. Also, with longer duration of disease, diabetes may become more difficult to control, with increasing risks and burdens of therapy. Thus, A1C targets should be reevaluated over time to balance the risks and benefits as patient factors change.</a:t>
            </a:r>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62500" lnSpcReduction="20000"/>
          </a:bodyPr>
          <a:lstStyle/>
          <a:p>
            <a:pPr>
              <a:buNone/>
            </a:pPr>
            <a:r>
              <a:rPr lang="en-US" sz="8600" b="1" u="sng" dirty="0" smtClean="0"/>
              <a:t>HYPOGLYCEMIA </a:t>
            </a:r>
          </a:p>
          <a:p>
            <a:r>
              <a:rPr lang="en-US" dirty="0" smtClean="0"/>
              <a:t>Level 1 hypoglycemia is defined as a measurable glucose concentration ,70 mg/</a:t>
            </a:r>
            <a:r>
              <a:rPr lang="en-US" dirty="0" err="1" smtClean="0"/>
              <a:t>dL</a:t>
            </a:r>
            <a:r>
              <a:rPr lang="en-US" dirty="0" smtClean="0"/>
              <a:t> (3.9 </a:t>
            </a:r>
            <a:r>
              <a:rPr lang="en-US" dirty="0" err="1" smtClean="0"/>
              <a:t>mmol</a:t>
            </a:r>
            <a:r>
              <a:rPr lang="en-US" dirty="0" smtClean="0"/>
              <a:t>/L) but $54 mg/Dl (3.0 </a:t>
            </a:r>
            <a:r>
              <a:rPr lang="en-US" dirty="0" err="1" smtClean="0"/>
              <a:t>mmol</a:t>
            </a:r>
            <a:r>
              <a:rPr lang="en-US" dirty="0" smtClean="0"/>
              <a:t>/L). A blood glucose concentration of 70 mg/</a:t>
            </a:r>
            <a:r>
              <a:rPr lang="en-US" dirty="0" err="1" smtClean="0"/>
              <a:t>dL</a:t>
            </a:r>
            <a:r>
              <a:rPr lang="en-US" dirty="0" smtClean="0"/>
              <a:t> (3.9 </a:t>
            </a:r>
            <a:r>
              <a:rPr lang="en-US" dirty="0" err="1" smtClean="0"/>
              <a:t>mmol</a:t>
            </a:r>
            <a:r>
              <a:rPr lang="en-US" dirty="0" smtClean="0"/>
              <a:t>/L) has been recognized as a threshold for </a:t>
            </a:r>
            <a:r>
              <a:rPr lang="en-US" dirty="0" err="1" smtClean="0"/>
              <a:t>neuroendocrine</a:t>
            </a:r>
            <a:r>
              <a:rPr lang="en-US" dirty="0" smtClean="0"/>
              <a:t> responses to falling glucose in people without diabetes. Because many people with diabetes demonstrate impaired </a:t>
            </a:r>
            <a:r>
              <a:rPr lang="en-US" dirty="0" err="1" smtClean="0"/>
              <a:t>counterregulatory</a:t>
            </a:r>
            <a:r>
              <a:rPr lang="en-US" dirty="0" smtClean="0"/>
              <a:t> responses to hypoglycemia and/or experience hypoglycemia unawareness, a measured glucose level ,70 mg/</a:t>
            </a:r>
            <a:r>
              <a:rPr lang="en-US" dirty="0" err="1" smtClean="0"/>
              <a:t>dL</a:t>
            </a:r>
            <a:r>
              <a:rPr lang="en-US" dirty="0" smtClean="0"/>
              <a:t> (3.9 </a:t>
            </a:r>
            <a:r>
              <a:rPr lang="en-US" dirty="0" err="1" smtClean="0"/>
              <a:t>mmol</a:t>
            </a:r>
            <a:r>
              <a:rPr lang="en-US" dirty="0" smtClean="0"/>
              <a:t>/L) is considered clinically important, independent of the severity of acute hypoglycemic symptoms. Level 2 hypoglycemia (defined as a blood glucose concentration ,54 mg/</a:t>
            </a:r>
            <a:r>
              <a:rPr lang="en-US" dirty="0" err="1" smtClean="0"/>
              <a:t>dL</a:t>
            </a:r>
            <a:r>
              <a:rPr lang="en-US" dirty="0" smtClean="0"/>
              <a:t> [3.0 </a:t>
            </a:r>
            <a:r>
              <a:rPr lang="en-US" dirty="0" err="1" smtClean="0"/>
              <a:t>mmol</a:t>
            </a:r>
            <a:r>
              <a:rPr lang="en-US" dirty="0" smtClean="0"/>
              <a:t>/L]) is the threshold at which </a:t>
            </a:r>
            <a:r>
              <a:rPr lang="en-US" dirty="0" err="1" smtClean="0"/>
              <a:t>neuroglycopenic</a:t>
            </a:r>
            <a:r>
              <a:rPr lang="en-US" dirty="0" smtClean="0"/>
              <a:t> symptoms begin to occur and requires immediate action to resolve the hypoglycemic event. Lastly, level 3 hypoglycemia is defined as a severe event characterized by altered mental and/or physical functioning that requires assistance from another person for recovery.</a:t>
            </a:r>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Studies of rates of level 3 hypoglycemia that rely on claims data for hospitalization, emergency department visits, and ambulance use substantially underestimate rates of level 3 hypoglycemia (45), yet find high burden of hypoglycemia in adults over 60 years of age in the community (46). African Americans are at substantially increased risk of level 3 hypoglycemia (46,47). In addition to age and race, other important risk factors found in a community-based epidemiologic cohort of older black and white adults with type 2 diabetes include insulin use, poor or moderate versus good </a:t>
            </a:r>
            <a:r>
              <a:rPr lang="en-US" dirty="0" err="1" smtClean="0"/>
              <a:t>glycemic</a:t>
            </a:r>
            <a:r>
              <a:rPr lang="en-US" dirty="0" smtClean="0"/>
              <a:t> control, </a:t>
            </a:r>
            <a:r>
              <a:rPr lang="en-US" dirty="0" err="1" smtClean="0"/>
              <a:t>albuminuria</a:t>
            </a:r>
            <a:r>
              <a:rPr lang="en-US" dirty="0" smtClean="0"/>
              <a:t>, and poor cognitive function (</a:t>
            </a:r>
            <a:r>
              <a:rPr lang="en-US" smtClean="0"/>
              <a:t>46). Hypoglycemia </a:t>
            </a:r>
            <a:r>
              <a:rPr lang="en-US" dirty="0" smtClean="0"/>
              <a:t>may be inconvenient or frightening to patients with diabetes.</a:t>
            </a:r>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Section 6. </a:t>
            </a:r>
            <a:r>
              <a:rPr lang="en-US" dirty="0" err="1" smtClean="0">
                <a:solidFill>
                  <a:schemeClr val="accent6">
                    <a:lumMod val="75000"/>
                  </a:schemeClr>
                </a:solidFill>
              </a:rPr>
              <a:t>Glycemic</a:t>
            </a:r>
            <a:r>
              <a:rPr lang="en-US" dirty="0" smtClean="0">
                <a:solidFill>
                  <a:schemeClr val="accent6">
                    <a:lumMod val="75000"/>
                  </a:schemeClr>
                </a:solidFill>
              </a:rPr>
              <a:t> Targets</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srcRect/>
          <a:stretch>
            <a:fillRect/>
          </a:stretch>
        </p:blipFill>
        <p:spPr bwMode="auto">
          <a:xfrm>
            <a:off x="2162175" y="2743200"/>
            <a:ext cx="481965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7364"/>
            <a:ext cx="9144000" cy="5000636"/>
          </a:xfrm>
        </p:spPr>
        <p:txBody>
          <a:bodyPr>
            <a:normAutofit/>
          </a:bodyPr>
          <a:lstStyle/>
          <a:p>
            <a:r>
              <a:rPr lang="en-US" dirty="0" smtClean="0"/>
              <a:t>Food insecurity is the ‘limited or uncertain availability of nutritionally adequate and safe foods’</a:t>
            </a:r>
          </a:p>
          <a:p>
            <a:r>
              <a:rPr lang="en-US" dirty="0" smtClean="0"/>
              <a:t>a cross-sectional analysis of baseline data from adult patients with Type 2 diabetes </a:t>
            </a:r>
          </a:p>
          <a:p>
            <a:r>
              <a:rPr lang="en-US" dirty="0" smtClean="0"/>
              <a:t>The sample consisted of 401 participants, 73% of whom reported some level of food insecurity </a:t>
            </a:r>
          </a:p>
        </p:txBody>
      </p:sp>
      <p:pic>
        <p:nvPicPr>
          <p:cNvPr id="15362" name="Picture 2"/>
          <p:cNvPicPr>
            <a:picLocks noChangeAspect="1" noChangeArrowheads="1"/>
          </p:cNvPicPr>
          <p:nvPr/>
        </p:nvPicPr>
        <p:blipFill>
          <a:blip r:embed="rId2"/>
          <a:srcRect/>
          <a:stretch>
            <a:fillRect/>
          </a:stretch>
        </p:blipFill>
        <p:spPr bwMode="auto">
          <a:xfrm>
            <a:off x="16531" y="58328"/>
            <a:ext cx="6643701" cy="1714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dirty="0" smtClean="0"/>
          </a:p>
          <a:p>
            <a:r>
              <a:rPr lang="en-US" sz="2800" dirty="0" smtClean="0"/>
              <a:t>Food insecurity was significantly associated with self-care </a:t>
            </a:r>
            <a:r>
              <a:rPr lang="en-US" sz="2800" dirty="0" err="1" smtClean="0"/>
              <a:t>behaviours</a:t>
            </a:r>
            <a:r>
              <a:rPr lang="en-US" sz="2800" dirty="0" smtClean="0"/>
              <a:t> including less adherence to a general diet, less physical activity and with a greater occurrence of medication non-adherence and calorie restriction</a:t>
            </a:r>
          </a:p>
          <a:p>
            <a:r>
              <a:rPr lang="en-US" sz="2800" dirty="0" smtClean="0"/>
              <a:t>Food insecurity was also associated with worse </a:t>
            </a:r>
            <a:r>
              <a:rPr lang="en-US" sz="2800" dirty="0" err="1" smtClean="0"/>
              <a:t>glycemic</a:t>
            </a:r>
            <a:r>
              <a:rPr lang="en-US" sz="2800" dirty="0" smtClean="0"/>
              <a:t> control </a:t>
            </a:r>
          </a:p>
          <a:p>
            <a:r>
              <a:rPr lang="en-US" sz="2800" dirty="0" smtClean="0"/>
              <a:t>There was a high rate of food insecurity in a sample of patients with Type 2 diabetes who were of low socio-economic status</a:t>
            </a:r>
          </a:p>
          <a:p>
            <a:r>
              <a:rPr lang="en-US" sz="2800" dirty="0" smtClean="0"/>
              <a:t>Food insecurity was associated with less adherence to recommended self-care </a:t>
            </a:r>
            <a:r>
              <a:rPr lang="en-US" sz="2800" dirty="0" err="1" smtClean="0"/>
              <a:t>behaviours</a:t>
            </a:r>
            <a:r>
              <a:rPr lang="en-US" sz="2800" dirty="0" smtClean="0"/>
              <a:t> and worse </a:t>
            </a:r>
            <a:r>
              <a:rPr lang="en-US" sz="2800" dirty="0" err="1" smtClean="0"/>
              <a:t>glycaemic</a:t>
            </a:r>
            <a:r>
              <a:rPr lang="en-US" sz="2800" dirty="0" smtClean="0"/>
              <a:t> control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Participants had poorly controlled type 2 diabetes (A1c ≥ 8.0 % on eligibility screen), household income &lt; 250 % of the federal poverty level, were 30–70 years old</a:t>
            </a:r>
          </a:p>
          <a:p>
            <a:r>
              <a:rPr lang="en-US" dirty="0" smtClean="0"/>
              <a:t>Almost half of participants had food insecurity. Food insecurity was associated with depression, diabetes distress, low medication adherence and worse </a:t>
            </a:r>
            <a:r>
              <a:rPr lang="en-US" dirty="0" err="1" smtClean="0"/>
              <a:t>glycemic</a:t>
            </a:r>
            <a:r>
              <a:rPr lang="en-US" dirty="0" smtClean="0"/>
              <a:t> control</a:t>
            </a:r>
            <a:endParaRPr lang="en-US" dirty="0"/>
          </a:p>
        </p:txBody>
      </p:sp>
      <p:pic>
        <p:nvPicPr>
          <p:cNvPr id="16386" name="Picture 2"/>
          <p:cNvPicPr>
            <a:picLocks noChangeAspect="1" noChangeArrowheads="1"/>
          </p:cNvPicPr>
          <p:nvPr/>
        </p:nvPicPr>
        <p:blipFill>
          <a:blip r:embed="rId2"/>
          <a:srcRect/>
          <a:stretch>
            <a:fillRect/>
          </a:stretch>
        </p:blipFill>
        <p:spPr bwMode="auto">
          <a:xfrm>
            <a:off x="471488" y="214290"/>
            <a:ext cx="8201025" cy="114300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6357950" y="714356"/>
            <a:ext cx="2266950" cy="21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chemeClr val="accent6">
                    <a:lumMod val="75000"/>
                  </a:schemeClr>
                </a:solidFill>
              </a:rPr>
              <a:t>Section 1. Improving Care and Promoting Health in Populations</a:t>
            </a:r>
            <a:endParaRPr lang="en-US" sz="2400" dirty="0"/>
          </a:p>
        </p:txBody>
      </p:sp>
      <p:sp>
        <p:nvSpPr>
          <p:cNvPr id="3" name="Content Placeholder 2"/>
          <p:cNvSpPr>
            <a:spLocks noGrp="1"/>
          </p:cNvSpPr>
          <p:nvPr>
            <p:ph idx="1"/>
          </p:nvPr>
        </p:nvSpPr>
        <p:spPr/>
        <p:txBody>
          <a:bodyPr/>
          <a:lstStyle/>
          <a:p>
            <a:pPr>
              <a:buFont typeface="Wingdings" pitchFamily="2" charset="2"/>
              <a:buChar char="ü"/>
            </a:pPr>
            <a:r>
              <a:rPr lang="en-US" dirty="0" smtClean="0"/>
              <a:t>See Table 9.1 for</a:t>
            </a:r>
            <a:r>
              <a:rPr lang="fa-IR" dirty="0" smtClean="0"/>
              <a:t> </a:t>
            </a:r>
            <a:r>
              <a:rPr lang="en-US" dirty="0" smtClean="0"/>
              <a:t>drug-specific and patient factors, including</a:t>
            </a:r>
            <a:r>
              <a:rPr lang="fa-IR" dirty="0" smtClean="0"/>
              <a:t> </a:t>
            </a:r>
            <a:r>
              <a:rPr lang="en-US" dirty="0" smtClean="0"/>
              <a:t>cost and risk of hypoglycemia, for</a:t>
            </a:r>
            <a:r>
              <a:rPr lang="fa-IR" dirty="0" smtClean="0"/>
              <a:t> </a:t>
            </a:r>
            <a:r>
              <a:rPr lang="en-US" dirty="0" smtClean="0"/>
              <a:t>treatment options for adults with FI and</a:t>
            </a:r>
            <a:r>
              <a:rPr lang="fa-IR" dirty="0" smtClean="0"/>
              <a:t> </a:t>
            </a:r>
            <a:r>
              <a:rPr lang="en-US" dirty="0" smtClean="0"/>
              <a:t>type 2 diabetes. Providers should consider</a:t>
            </a:r>
            <a:r>
              <a:rPr lang="fa-IR" dirty="0" smtClean="0"/>
              <a:t> </a:t>
            </a:r>
            <a:r>
              <a:rPr lang="en-US" dirty="0" smtClean="0"/>
              <a:t>these factors when making treatment</a:t>
            </a:r>
            <a:r>
              <a:rPr lang="fa-IR" dirty="0" smtClean="0"/>
              <a:t> </a:t>
            </a:r>
            <a:r>
              <a:rPr lang="en-US" dirty="0" smtClean="0"/>
              <a:t>decisions in people with FI</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500174"/>
          </a:xfrm>
        </p:spPr>
        <p:txBody>
          <a:bodyPr>
            <a:noAutofit/>
          </a:bodyPr>
          <a:lstStyle/>
          <a:p>
            <a:r>
              <a:rPr lang="en-US" sz="3200" b="1" u="sng" dirty="0" smtClean="0">
                <a:solidFill>
                  <a:schemeClr val="accent6">
                    <a:lumMod val="75000"/>
                  </a:schemeClr>
                </a:solidFill>
              </a:rPr>
              <a:t>Section 2. Classification and Diagnosis of Diabetes</a:t>
            </a:r>
            <a:r>
              <a:rPr lang="en-US" sz="3600" b="1" u="sng" dirty="0" smtClean="0">
                <a:solidFill>
                  <a:schemeClr val="accent6">
                    <a:lumMod val="75000"/>
                  </a:schemeClr>
                </a:solidFill>
              </a:rPr>
              <a:t/>
            </a:r>
            <a:br>
              <a:rPr lang="en-US" sz="3600" b="1" u="sng" dirty="0" smtClean="0">
                <a:solidFill>
                  <a:schemeClr val="accent6">
                    <a:lumMod val="75000"/>
                  </a:schemeClr>
                </a:solidFill>
              </a:rPr>
            </a:br>
            <a:r>
              <a:rPr lang="en-US" sz="3600" b="1" dirty="0" smtClean="0">
                <a:solidFill>
                  <a:srgbClr val="00B050"/>
                </a:solidFill>
              </a:rPr>
              <a:t>NEW</a:t>
            </a:r>
            <a:endParaRPr lang="en-US" sz="3600" b="1" dirty="0">
              <a:solidFill>
                <a:srgbClr val="00B050"/>
              </a:solidFill>
            </a:endParaRPr>
          </a:p>
        </p:txBody>
      </p:sp>
      <p:sp>
        <p:nvSpPr>
          <p:cNvPr id="3" name="Content Placeholder 2"/>
          <p:cNvSpPr>
            <a:spLocks noGrp="1"/>
          </p:cNvSpPr>
          <p:nvPr>
            <p:ph idx="1"/>
          </p:nvPr>
        </p:nvSpPr>
        <p:spPr>
          <a:xfrm>
            <a:off x="357158" y="1600200"/>
            <a:ext cx="8329642" cy="5043510"/>
          </a:xfrm>
        </p:spPr>
        <p:txBody>
          <a:bodyPr>
            <a:normAutofit/>
          </a:bodyPr>
          <a:lstStyle/>
          <a:p>
            <a:pPr>
              <a:buFont typeface="Wingdings" pitchFamily="2" charset="2"/>
              <a:buChar char="ü"/>
            </a:pPr>
            <a:r>
              <a:rPr lang="en-US" dirty="0" smtClean="0"/>
              <a:t>the criteria for the diagnosis of diabetes was changed</a:t>
            </a:r>
          </a:p>
          <a:p>
            <a:pPr>
              <a:buFont typeface="Wingdings" pitchFamily="2" charset="2"/>
              <a:buChar char="ü"/>
            </a:pPr>
            <a:endParaRPr lang="en-US" dirty="0" smtClean="0"/>
          </a:p>
          <a:p>
            <a:pPr>
              <a:buFont typeface="Wingdings" pitchFamily="2" charset="2"/>
              <a:buChar char="ü"/>
            </a:pPr>
            <a:r>
              <a:rPr lang="en-US" dirty="0" smtClean="0"/>
              <a:t>The section was reorganized to improve flow and reduce redundancy</a:t>
            </a:r>
          </a:p>
          <a:p>
            <a:pPr>
              <a:buFont typeface="Wingdings" pitchFamily="2" charset="2"/>
              <a:buChar char="ü"/>
            </a:pPr>
            <a:endParaRPr lang="en-US" dirty="0" smtClean="0"/>
          </a:p>
          <a:p>
            <a:pPr>
              <a:buFont typeface="Wingdings" pitchFamily="2" charset="2"/>
              <a:buChar char="ü"/>
            </a:pPr>
            <a:r>
              <a:rPr lang="en-US" dirty="0" smtClean="0"/>
              <a:t>Additional conditions were identified that may affect A1C test accuracy including the postpartum period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b="1" dirty="0" smtClean="0">
                <a:solidFill>
                  <a:schemeClr val="accent6">
                    <a:lumMod val="75000"/>
                  </a:schemeClr>
                </a:solidFill>
              </a:rPr>
              <a:t>Section 2. Classification and Diagnosis of Diabetes</a:t>
            </a:r>
            <a:endParaRPr lang="en-US" sz="2800" dirty="0"/>
          </a:p>
        </p:txBody>
      </p:sp>
      <p:sp>
        <p:nvSpPr>
          <p:cNvPr id="5" name="Text Placeholder 4"/>
          <p:cNvSpPr>
            <a:spLocks noGrp="1"/>
          </p:cNvSpPr>
          <p:nvPr>
            <p:ph type="body" idx="1"/>
          </p:nvPr>
        </p:nvSpPr>
        <p:spPr>
          <a:xfrm>
            <a:off x="457200" y="1214422"/>
            <a:ext cx="7615262" cy="785817"/>
          </a:xfrm>
        </p:spPr>
        <p:txBody>
          <a:bodyPr>
            <a:normAutofit/>
          </a:bodyPr>
          <a:lstStyle/>
          <a:p>
            <a:r>
              <a:rPr lang="en-US" dirty="0" smtClean="0"/>
              <a:t>DIAGNOSTIC TESTS FOR DIABETES</a:t>
            </a:r>
            <a:endParaRPr lang="fa-IR" dirty="0" smtClean="0"/>
          </a:p>
          <a:p>
            <a:endParaRPr lang="en-US" dirty="0"/>
          </a:p>
        </p:txBody>
      </p:sp>
      <p:pic>
        <p:nvPicPr>
          <p:cNvPr id="20482" name="Picture 2"/>
          <p:cNvPicPr>
            <a:picLocks noGrp="1" noChangeAspect="1" noChangeArrowheads="1"/>
          </p:cNvPicPr>
          <p:nvPr>
            <p:ph sz="half" idx="2"/>
          </p:nvPr>
        </p:nvPicPr>
        <p:blipFill>
          <a:blip r:embed="rId2"/>
          <a:srcRect/>
          <a:stretch>
            <a:fillRect/>
          </a:stretch>
        </p:blipFill>
        <p:spPr bwMode="auto">
          <a:xfrm>
            <a:off x="971600" y="1643050"/>
            <a:ext cx="7958118" cy="2214565"/>
          </a:xfrm>
          <a:prstGeom prst="rect">
            <a:avLst/>
          </a:prstGeom>
          <a:noFill/>
          <a:ln w="9525">
            <a:noFill/>
            <a:miter lim="800000"/>
            <a:headEnd/>
            <a:tailEnd/>
          </a:ln>
          <a:effectLst/>
        </p:spPr>
      </p:pic>
      <p:pic>
        <p:nvPicPr>
          <p:cNvPr id="20483" name="Picture 3"/>
          <p:cNvPicPr>
            <a:picLocks noGrp="1" noChangeAspect="1" noChangeArrowheads="1"/>
          </p:cNvPicPr>
          <p:nvPr>
            <p:ph sz="quarter" idx="4"/>
          </p:nvPr>
        </p:nvPicPr>
        <p:blipFill>
          <a:blip r:embed="rId3"/>
          <a:srcRect/>
          <a:stretch>
            <a:fillRect/>
          </a:stretch>
        </p:blipFill>
        <p:spPr bwMode="auto">
          <a:xfrm>
            <a:off x="971600" y="4071942"/>
            <a:ext cx="7958118" cy="2500330"/>
          </a:xfrm>
          <a:prstGeom prst="rect">
            <a:avLst/>
          </a:prstGeom>
          <a:noFill/>
          <a:ln w="9525">
            <a:noFill/>
            <a:miter lim="800000"/>
            <a:headEnd/>
            <a:tailEnd/>
          </a:ln>
          <a:effectLst/>
        </p:spPr>
      </p:pic>
      <p:sp>
        <p:nvSpPr>
          <p:cNvPr id="10" name="Rectangle 9"/>
          <p:cNvSpPr/>
          <p:nvPr/>
        </p:nvSpPr>
        <p:spPr>
          <a:xfrm>
            <a:off x="107504" y="5000636"/>
            <a:ext cx="714348" cy="369332"/>
          </a:xfrm>
          <a:prstGeom prst="rect">
            <a:avLst/>
          </a:prstGeom>
          <a:solidFill>
            <a:schemeClr val="accent3">
              <a:lumMod val="60000"/>
              <a:lumOff val="40000"/>
            </a:schemeClr>
          </a:solidFill>
        </p:spPr>
        <p:txBody>
          <a:bodyPr wrap="square">
            <a:spAutoFit/>
          </a:bodyPr>
          <a:lstStyle/>
          <a:p>
            <a:r>
              <a:rPr lang="en-US" b="1" dirty="0" smtClean="0"/>
              <a:t>2019</a:t>
            </a:r>
            <a:endParaRPr lang="en-US" b="1" dirty="0"/>
          </a:p>
        </p:txBody>
      </p:sp>
      <p:sp>
        <p:nvSpPr>
          <p:cNvPr id="11" name="Rectangle 10"/>
          <p:cNvSpPr/>
          <p:nvPr/>
        </p:nvSpPr>
        <p:spPr>
          <a:xfrm>
            <a:off x="107505" y="2571744"/>
            <a:ext cx="785786" cy="369332"/>
          </a:xfrm>
          <a:prstGeom prst="rect">
            <a:avLst/>
          </a:prstGeom>
          <a:solidFill>
            <a:schemeClr val="accent6">
              <a:lumMod val="60000"/>
              <a:lumOff val="40000"/>
            </a:schemeClr>
          </a:solidFill>
        </p:spPr>
        <p:txBody>
          <a:bodyPr wrap="square">
            <a:spAutoFit/>
          </a:bodyPr>
          <a:lstStyle/>
          <a:p>
            <a:r>
              <a:rPr lang="en-US" b="1" dirty="0" smtClean="0"/>
              <a:t>2018</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6">
                  <a:lumMod val="75000"/>
                </a:schemeClr>
              </a:solidFill>
            </a:endParaRPr>
          </a:p>
        </p:txBody>
      </p:sp>
      <p:sp>
        <p:nvSpPr>
          <p:cNvPr id="4" name="Text Placeholder 3"/>
          <p:cNvSpPr>
            <a:spLocks noGrp="1"/>
          </p:cNvSpPr>
          <p:nvPr>
            <p:ph type="body" idx="1"/>
          </p:nvPr>
        </p:nvSpPr>
        <p:spPr>
          <a:xfrm>
            <a:off x="0" y="4786322"/>
            <a:ext cx="1142976" cy="353440"/>
          </a:xfrm>
          <a:solidFill>
            <a:schemeClr val="accent3">
              <a:lumMod val="60000"/>
              <a:lumOff val="40000"/>
            </a:schemeClr>
          </a:solidFill>
        </p:spPr>
        <p:txBody>
          <a:bodyPr>
            <a:normAutofit fontScale="55000" lnSpcReduction="20000"/>
          </a:bodyPr>
          <a:lstStyle/>
          <a:p>
            <a:pPr algn="ctr"/>
            <a:r>
              <a:rPr lang="en-US" sz="3200" dirty="0" smtClean="0">
                <a:solidFill>
                  <a:srgbClr val="00B0F0"/>
                </a:solidFill>
              </a:rPr>
              <a:t>ADA 2019</a:t>
            </a:r>
            <a:endParaRPr lang="en-US" sz="3200" dirty="0">
              <a:solidFill>
                <a:srgbClr val="00B0F0"/>
              </a:solidFill>
            </a:endParaRPr>
          </a:p>
        </p:txBody>
      </p:sp>
      <p:sp>
        <p:nvSpPr>
          <p:cNvPr id="3" name="Content Placeholder 2"/>
          <p:cNvSpPr>
            <a:spLocks noGrp="1"/>
          </p:cNvSpPr>
          <p:nvPr>
            <p:ph sz="half" idx="2"/>
          </p:nvPr>
        </p:nvSpPr>
        <p:spPr>
          <a:xfrm>
            <a:off x="1285852" y="4429132"/>
            <a:ext cx="7858148" cy="1071570"/>
          </a:xfrm>
          <a:solidFill>
            <a:schemeClr val="accent3">
              <a:lumMod val="60000"/>
              <a:lumOff val="40000"/>
            </a:schemeClr>
          </a:solidFill>
        </p:spPr>
        <p:txBody>
          <a:bodyPr>
            <a:normAutofit fontScale="92500" lnSpcReduction="10000"/>
          </a:bodyPr>
          <a:lstStyle/>
          <a:p>
            <a:r>
              <a:rPr lang="en-US" b="1" dirty="0" smtClean="0"/>
              <a:t>Fasting and 2-Hour Plasma Glucose</a:t>
            </a:r>
          </a:p>
          <a:p>
            <a:pPr>
              <a:buFont typeface="Wingdings" pitchFamily="2" charset="2"/>
              <a:buChar char="ü"/>
            </a:pPr>
            <a:r>
              <a:rPr lang="en-US" dirty="0" smtClean="0"/>
              <a:t>Compared with FPG and A1C cut</a:t>
            </a:r>
            <a:r>
              <a:rPr lang="fa-IR" dirty="0" smtClean="0"/>
              <a:t> </a:t>
            </a:r>
            <a:r>
              <a:rPr lang="en-US" dirty="0" smtClean="0"/>
              <a:t>points, the 2-h PG value diagnoses more</a:t>
            </a:r>
            <a:r>
              <a:rPr lang="fa-IR" dirty="0" smtClean="0"/>
              <a:t> </a:t>
            </a:r>
            <a:r>
              <a:rPr lang="en-US" dirty="0" smtClean="0"/>
              <a:t>people with </a:t>
            </a:r>
            <a:r>
              <a:rPr lang="en-US" dirty="0" err="1" smtClean="0">
                <a:solidFill>
                  <a:schemeClr val="tx2">
                    <a:lumMod val="60000"/>
                    <a:lumOff val="40000"/>
                  </a:schemeClr>
                </a:solidFill>
              </a:rPr>
              <a:t>prediabetes</a:t>
            </a:r>
            <a:r>
              <a:rPr lang="en-US" dirty="0" smtClean="0"/>
              <a:t> and diabetes </a:t>
            </a:r>
            <a:endParaRPr lang="en-US" dirty="0"/>
          </a:p>
        </p:txBody>
      </p:sp>
      <p:sp>
        <p:nvSpPr>
          <p:cNvPr id="5" name="Text Placeholder 4"/>
          <p:cNvSpPr>
            <a:spLocks noGrp="1"/>
          </p:cNvSpPr>
          <p:nvPr>
            <p:ph type="body" sz="quarter" idx="3"/>
          </p:nvPr>
        </p:nvSpPr>
        <p:spPr>
          <a:xfrm>
            <a:off x="0" y="2357430"/>
            <a:ext cx="1214414" cy="403199"/>
          </a:xfrm>
          <a:solidFill>
            <a:schemeClr val="accent6">
              <a:lumMod val="60000"/>
              <a:lumOff val="40000"/>
            </a:schemeClr>
          </a:solidFill>
        </p:spPr>
        <p:txBody>
          <a:bodyPr>
            <a:normAutofit fontScale="55000" lnSpcReduction="20000"/>
          </a:bodyPr>
          <a:lstStyle/>
          <a:p>
            <a:pPr algn="ctr"/>
            <a:r>
              <a:rPr lang="en-US" sz="3200" dirty="0" smtClean="0">
                <a:solidFill>
                  <a:srgbClr val="00B0F0"/>
                </a:solidFill>
              </a:rPr>
              <a:t>ADA 2018</a:t>
            </a:r>
            <a:endParaRPr lang="en-US" sz="3200" dirty="0">
              <a:solidFill>
                <a:srgbClr val="00B0F0"/>
              </a:solidFill>
            </a:endParaRPr>
          </a:p>
        </p:txBody>
      </p:sp>
      <p:sp>
        <p:nvSpPr>
          <p:cNvPr id="6" name="Content Placeholder 5"/>
          <p:cNvSpPr>
            <a:spLocks noGrp="1"/>
          </p:cNvSpPr>
          <p:nvPr>
            <p:ph sz="quarter" idx="4"/>
          </p:nvPr>
        </p:nvSpPr>
        <p:spPr>
          <a:xfrm>
            <a:off x="1285852" y="2000240"/>
            <a:ext cx="7858148" cy="1143008"/>
          </a:xfrm>
          <a:solidFill>
            <a:schemeClr val="accent6">
              <a:lumMod val="60000"/>
              <a:lumOff val="40000"/>
            </a:schemeClr>
          </a:solidFill>
        </p:spPr>
        <p:txBody>
          <a:bodyPr>
            <a:normAutofit fontScale="85000" lnSpcReduction="10000"/>
          </a:bodyPr>
          <a:lstStyle/>
          <a:p>
            <a:r>
              <a:rPr lang="en-US" b="1" dirty="0" smtClean="0"/>
              <a:t>Fasting and 2-Hour Plasma Glucose</a:t>
            </a:r>
          </a:p>
          <a:p>
            <a:pPr>
              <a:buFont typeface="Wingdings" pitchFamily="2" charset="2"/>
              <a:buChar char="ü"/>
            </a:pPr>
            <a:r>
              <a:rPr lang="en-US" u="sng" dirty="0" smtClean="0"/>
              <a:t>Numerous studies have confirmed that</a:t>
            </a:r>
            <a:r>
              <a:rPr lang="en-US" dirty="0" smtClean="0"/>
              <a:t> compared with FPG and A1C cut points, the 2-h PG value diagnoses more people with diabetes</a:t>
            </a:r>
            <a:endParaRPr lang="fa-IR" b="1"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6">
                  <a:lumMod val="75000"/>
                </a:schemeClr>
              </a:solidFill>
            </a:endParaRPr>
          </a:p>
        </p:txBody>
      </p:sp>
      <p:sp>
        <p:nvSpPr>
          <p:cNvPr id="5" name="Text Placeholder 4"/>
          <p:cNvSpPr>
            <a:spLocks noGrp="1"/>
          </p:cNvSpPr>
          <p:nvPr>
            <p:ph type="body" idx="1"/>
          </p:nvPr>
        </p:nvSpPr>
        <p:spPr/>
        <p:txBody>
          <a:bodyPr>
            <a:noAutofit/>
          </a:bodyPr>
          <a:lstStyle/>
          <a:p>
            <a:r>
              <a:rPr lang="en-US" sz="4000" u="sng" dirty="0" smtClean="0"/>
              <a:t>A1C</a:t>
            </a:r>
            <a:endParaRPr lang="en-US" sz="4000" u="sng" dirty="0"/>
          </a:p>
        </p:txBody>
      </p:sp>
      <p:pic>
        <p:nvPicPr>
          <p:cNvPr id="18434" name="Picture 2"/>
          <p:cNvPicPr>
            <a:picLocks noGrp="1" noChangeAspect="1" noChangeArrowheads="1"/>
          </p:cNvPicPr>
          <p:nvPr>
            <p:ph sz="half" idx="2"/>
          </p:nvPr>
        </p:nvPicPr>
        <p:blipFill>
          <a:blip r:embed="rId2"/>
          <a:srcRect/>
          <a:stretch>
            <a:fillRect/>
          </a:stretch>
        </p:blipFill>
        <p:spPr bwMode="auto">
          <a:xfrm>
            <a:off x="500033" y="2214554"/>
            <a:ext cx="3786215" cy="3786214"/>
          </a:xfrm>
          <a:prstGeom prst="rect">
            <a:avLst/>
          </a:prstGeom>
          <a:noFill/>
          <a:ln w="9525">
            <a:noFill/>
            <a:miter lim="800000"/>
            <a:headEnd/>
            <a:tailEnd/>
          </a:ln>
          <a:effectLst/>
        </p:spPr>
      </p:pic>
      <p:pic>
        <p:nvPicPr>
          <p:cNvPr id="18435" name="Picture 3"/>
          <p:cNvPicPr>
            <a:picLocks noGrp="1" noChangeAspect="1" noChangeArrowheads="1"/>
          </p:cNvPicPr>
          <p:nvPr>
            <p:ph sz="quarter" idx="4"/>
          </p:nvPr>
        </p:nvPicPr>
        <p:blipFill>
          <a:blip r:embed="rId3"/>
          <a:srcRect/>
          <a:stretch>
            <a:fillRect/>
          </a:stretch>
        </p:blipFill>
        <p:spPr bwMode="auto">
          <a:xfrm>
            <a:off x="4643234" y="2214554"/>
            <a:ext cx="4072169"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b="1" dirty="0" smtClean="0">
                <a:solidFill>
                  <a:schemeClr val="accent6">
                    <a:lumMod val="75000"/>
                  </a:schemeClr>
                </a:solidFill>
              </a:rPr>
              <a:t>Section 2. Classification and Diagnosis of Diabetes</a:t>
            </a:r>
            <a:endParaRPr lang="en-US" sz="2800" dirty="0"/>
          </a:p>
        </p:txBody>
      </p:sp>
      <p:sp>
        <p:nvSpPr>
          <p:cNvPr id="8" name="Content Placeholder 7"/>
          <p:cNvSpPr>
            <a:spLocks noGrp="1"/>
          </p:cNvSpPr>
          <p:nvPr>
            <p:ph idx="1"/>
          </p:nvPr>
        </p:nvSpPr>
        <p:spPr/>
        <p:txBody>
          <a:bodyPr>
            <a:normAutofit fontScale="92500"/>
          </a:bodyPr>
          <a:lstStyle/>
          <a:p>
            <a:r>
              <a:rPr lang="en-US" b="1" u="sng" dirty="0" smtClean="0"/>
              <a:t>A1C</a:t>
            </a:r>
          </a:p>
          <a:p>
            <a:pPr>
              <a:buFont typeface="Wingdings" pitchFamily="2" charset="2"/>
              <a:buChar char="ü"/>
            </a:pPr>
            <a:r>
              <a:rPr lang="en-US" dirty="0" smtClean="0"/>
              <a:t>When using A1C to diagnose diabetes,</a:t>
            </a:r>
            <a:r>
              <a:rPr lang="fa-IR" dirty="0" smtClean="0"/>
              <a:t> </a:t>
            </a:r>
            <a:r>
              <a:rPr lang="en-US" dirty="0" smtClean="0"/>
              <a:t>it is important to recognize that A1C is an indirect measure of average blood glucose levels and to take other factors into consideration that may impact hemoglobin </a:t>
            </a:r>
            <a:r>
              <a:rPr lang="en-US" dirty="0" err="1" smtClean="0"/>
              <a:t>glycation</a:t>
            </a:r>
            <a:r>
              <a:rPr lang="en-US" dirty="0" smtClean="0"/>
              <a:t> independently of </a:t>
            </a:r>
            <a:r>
              <a:rPr lang="en-US" dirty="0" err="1" smtClean="0"/>
              <a:t>glycemia</a:t>
            </a:r>
            <a:r>
              <a:rPr lang="en-US" dirty="0" smtClean="0"/>
              <a:t> including </a:t>
            </a:r>
            <a:r>
              <a:rPr lang="en-US" dirty="0" smtClean="0">
                <a:solidFill>
                  <a:schemeClr val="tx2">
                    <a:lumMod val="60000"/>
                    <a:lumOff val="40000"/>
                  </a:schemeClr>
                </a:solidFill>
              </a:rPr>
              <a:t>HIV treatment </a:t>
            </a:r>
            <a:r>
              <a:rPr lang="en-US" dirty="0" smtClean="0"/>
              <a:t>, age, race/ethnicity, </a:t>
            </a:r>
            <a:r>
              <a:rPr lang="en-US" dirty="0" smtClean="0">
                <a:solidFill>
                  <a:schemeClr val="tx2">
                    <a:lumMod val="60000"/>
                    <a:lumOff val="40000"/>
                  </a:schemeClr>
                </a:solidFill>
              </a:rPr>
              <a:t>pregnancy status</a:t>
            </a:r>
            <a:r>
              <a:rPr lang="en-US" dirty="0" smtClean="0"/>
              <a:t>, </a:t>
            </a:r>
            <a:r>
              <a:rPr lang="en-US" dirty="0" smtClean="0">
                <a:solidFill>
                  <a:schemeClr val="tx2">
                    <a:lumMod val="60000"/>
                    <a:lumOff val="40000"/>
                  </a:schemeClr>
                </a:solidFill>
              </a:rPr>
              <a:t>genetic</a:t>
            </a:r>
            <a:r>
              <a:rPr lang="en-US" dirty="0" smtClean="0"/>
              <a:t> </a:t>
            </a:r>
            <a:r>
              <a:rPr lang="en-US" dirty="0" smtClean="0">
                <a:solidFill>
                  <a:schemeClr val="tx2">
                    <a:lumMod val="60000"/>
                    <a:lumOff val="40000"/>
                  </a:schemeClr>
                </a:solidFill>
              </a:rPr>
              <a:t>background</a:t>
            </a:r>
            <a:r>
              <a:rPr lang="en-US" dirty="0" smtClean="0"/>
              <a:t>, and anemia/</a:t>
            </a:r>
            <a:r>
              <a:rPr lang="en-US" dirty="0" err="1" smtClean="0"/>
              <a:t>hemoglobinopathies</a:t>
            </a:r>
            <a:endParaRPr lang="en-US" b="1"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43050"/>
          </a:xfrm>
        </p:spPr>
        <p:txBody>
          <a:bodyPr>
            <a:normAutofit/>
          </a:bodyPr>
          <a:lstStyle/>
          <a:p>
            <a:r>
              <a:rPr lang="en-US" sz="2400" b="1" u="sng" dirty="0" smtClean="0">
                <a:solidFill>
                  <a:schemeClr val="accent6">
                    <a:lumMod val="75000"/>
                  </a:schemeClr>
                </a:solidFill>
              </a:rPr>
              <a:t>Section 1. Improving Care and</a:t>
            </a:r>
            <a:r>
              <a:rPr lang="fa-IR" sz="2400" b="1" u="sng" dirty="0" smtClean="0">
                <a:solidFill>
                  <a:schemeClr val="accent6">
                    <a:lumMod val="75000"/>
                  </a:schemeClr>
                </a:solidFill>
              </a:rPr>
              <a:t> </a:t>
            </a:r>
            <a:r>
              <a:rPr lang="en-US" sz="2400" b="1" u="sng" dirty="0" smtClean="0">
                <a:solidFill>
                  <a:schemeClr val="accent6">
                    <a:lumMod val="75000"/>
                  </a:schemeClr>
                </a:solidFill>
              </a:rPr>
              <a:t>Promoting Health in Populations</a:t>
            </a:r>
            <a:r>
              <a:rPr lang="fa-IR" sz="2400" b="1" u="sng" dirty="0" smtClean="0">
                <a:solidFill>
                  <a:schemeClr val="accent6">
                    <a:lumMod val="75000"/>
                  </a:schemeClr>
                </a:solidFill>
              </a:rPr>
              <a:t> </a:t>
            </a:r>
            <a:r>
              <a:rPr lang="fa-IR" sz="2800" b="1" u="sng" dirty="0" smtClean="0">
                <a:solidFill>
                  <a:schemeClr val="accent6">
                    <a:lumMod val="75000"/>
                  </a:schemeClr>
                </a:solidFill>
              </a:rPr>
              <a:t/>
            </a:r>
            <a:br>
              <a:rPr lang="fa-IR" sz="2800" b="1" u="sng" dirty="0" smtClean="0">
                <a:solidFill>
                  <a:schemeClr val="accent6">
                    <a:lumMod val="75000"/>
                  </a:schemeClr>
                </a:solidFill>
              </a:rPr>
            </a:br>
            <a:r>
              <a:rPr lang="en-US" sz="3200" b="1" dirty="0" smtClean="0">
                <a:solidFill>
                  <a:srgbClr val="00B050"/>
                </a:solidFill>
              </a:rPr>
              <a:t>NEW</a:t>
            </a:r>
            <a:endParaRPr lang="en-US" sz="3200" b="1" dirty="0">
              <a:solidFill>
                <a:srgbClr val="00B050"/>
              </a:solidFill>
            </a:endParaRPr>
          </a:p>
        </p:txBody>
      </p:sp>
      <p:sp>
        <p:nvSpPr>
          <p:cNvPr id="3" name="Content Placeholder 2"/>
          <p:cNvSpPr>
            <a:spLocks noGrp="1"/>
          </p:cNvSpPr>
          <p:nvPr>
            <p:ph idx="1"/>
          </p:nvPr>
        </p:nvSpPr>
        <p:spPr>
          <a:xfrm>
            <a:off x="457200" y="1857364"/>
            <a:ext cx="8229600" cy="4714908"/>
          </a:xfrm>
        </p:spPr>
        <p:txBody>
          <a:bodyPr>
            <a:normAutofit/>
          </a:bodyPr>
          <a:lstStyle/>
          <a:p>
            <a:r>
              <a:rPr lang="en-US" dirty="0" smtClean="0"/>
              <a:t>financial costs of diabetes to individuals</a:t>
            </a:r>
            <a:r>
              <a:rPr lang="fa-IR" dirty="0" smtClean="0"/>
              <a:t> </a:t>
            </a:r>
            <a:r>
              <a:rPr lang="en-US" dirty="0" smtClean="0"/>
              <a:t>and society</a:t>
            </a:r>
            <a:endParaRPr lang="fa-IR" dirty="0" smtClean="0"/>
          </a:p>
          <a:p>
            <a:r>
              <a:rPr lang="en-US" dirty="0" smtClean="0"/>
              <a:t>telemedicine is a growing</a:t>
            </a:r>
            <a:r>
              <a:rPr lang="fa-IR" dirty="0" smtClean="0"/>
              <a:t> </a:t>
            </a:r>
            <a:r>
              <a:rPr lang="en-US" dirty="0" smtClean="0"/>
              <a:t>field that may increase access to care</a:t>
            </a:r>
            <a:r>
              <a:rPr lang="fa-IR" dirty="0" smtClean="0"/>
              <a:t> </a:t>
            </a:r>
            <a:r>
              <a:rPr lang="en-US" dirty="0" smtClean="0"/>
              <a:t>for patients with diabetes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16"/>
          </a:xfrm>
        </p:spPr>
        <p:txBody>
          <a:bodyPr>
            <a:normAutofit/>
          </a:bodyPr>
          <a:lstStyle/>
          <a:p>
            <a:r>
              <a:rPr lang="en-US" sz="2400" dirty="0" smtClean="0"/>
              <a:t>a retrospective cross-sectional cohort study among HIV-infected patients determining the sensitivity and specificity of HbA1c as a screening test compared to fasting blood glucose (FBG)</a:t>
            </a:r>
          </a:p>
          <a:p>
            <a:r>
              <a:rPr lang="en-US" sz="2400" dirty="0" smtClean="0"/>
              <a:t>Twenty-two of the 395 patients included in the study were newly diagnosed with diabetes based on FBG ≥ 126 mg/dl</a:t>
            </a:r>
          </a:p>
          <a:p>
            <a:endParaRPr lang="fa-IR" sz="2400" dirty="0" smtClean="0"/>
          </a:p>
          <a:p>
            <a:r>
              <a:rPr lang="en-US" sz="2400" dirty="0" smtClean="0"/>
              <a:t>This study found that an HbA1c ≥ 6.5% is insensitive, but highly specific in diagnosing diabetes among HIV-infected patients</a:t>
            </a:r>
          </a:p>
          <a:p>
            <a:r>
              <a:rPr lang="en-US" sz="2400" dirty="0" smtClean="0"/>
              <a:t>Current antiretroviral (ART) use has significant and variable influence on the relationship between HbA1c and FBG</a:t>
            </a:r>
          </a:p>
          <a:p>
            <a:r>
              <a:rPr lang="en-US" sz="2400" dirty="0" smtClean="0"/>
              <a:t>The use of HbA1c in conjunction with FBG may be the best modality to screen for diabetes</a:t>
            </a:r>
            <a:endParaRPr lang="en-US" sz="2400" dirty="0"/>
          </a:p>
        </p:txBody>
      </p:sp>
      <p:pic>
        <p:nvPicPr>
          <p:cNvPr id="3" name="Picture 2"/>
          <p:cNvPicPr>
            <a:picLocks noChangeAspect="1" noChangeArrowheads="1"/>
          </p:cNvPicPr>
          <p:nvPr/>
        </p:nvPicPr>
        <p:blipFill>
          <a:blip r:embed="rId2"/>
          <a:srcRect/>
          <a:stretch>
            <a:fillRect/>
          </a:stretch>
        </p:blipFill>
        <p:spPr bwMode="auto">
          <a:xfrm>
            <a:off x="0" y="5500702"/>
            <a:ext cx="9144000" cy="1357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495800" cy="4525963"/>
          </a:xfrm>
        </p:spPr>
        <p:txBody>
          <a:bodyPr>
            <a:normAutofit fontScale="92500"/>
          </a:bodyPr>
          <a:lstStyle/>
          <a:p>
            <a:r>
              <a:rPr lang="en-US" dirty="0" smtClean="0"/>
              <a:t>Using a cutoff of HbA1c ≥ 6.5%, HbA1c had a sensitivity of 40.9% and specificity of 97.5% for identification of incident diabetes. </a:t>
            </a:r>
          </a:p>
          <a:p>
            <a:r>
              <a:rPr lang="en-US" dirty="0" smtClean="0"/>
              <a:t>At an HbA1c level of 5.8% the product of sensitivity and specificity was maximized, with values of 88.8% and 77.5% respectively</a:t>
            </a:r>
            <a:endParaRPr lang="en-US" dirty="0"/>
          </a:p>
        </p:txBody>
      </p:sp>
      <p:pic>
        <p:nvPicPr>
          <p:cNvPr id="22530" name="Picture 2"/>
          <p:cNvPicPr>
            <a:picLocks noGrp="1" noChangeAspect="1" noChangeArrowheads="1"/>
          </p:cNvPicPr>
          <p:nvPr>
            <p:ph sz="half" idx="1"/>
          </p:nvPr>
        </p:nvPicPr>
        <p:blipFill>
          <a:blip r:embed="rId2"/>
          <a:srcRect/>
          <a:stretch>
            <a:fillRect/>
          </a:stretch>
        </p:blipFill>
        <p:spPr bwMode="auto">
          <a:xfrm>
            <a:off x="457200" y="1643620"/>
            <a:ext cx="4038600" cy="44391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2">
                  <a:lumMod val="60000"/>
                  <a:lumOff val="40000"/>
                </a:schemeClr>
              </a:solidFill>
            </a:endParaRPr>
          </a:p>
        </p:txBody>
      </p:sp>
      <p:sp>
        <p:nvSpPr>
          <p:cNvPr id="3" name="Content Placeholder 2"/>
          <p:cNvSpPr>
            <a:spLocks noGrp="1"/>
          </p:cNvSpPr>
          <p:nvPr>
            <p:ph idx="1"/>
          </p:nvPr>
        </p:nvSpPr>
        <p:spPr>
          <a:xfrm>
            <a:off x="571472" y="1214422"/>
            <a:ext cx="8229600" cy="4883153"/>
          </a:xfrm>
        </p:spPr>
        <p:txBody>
          <a:bodyPr/>
          <a:lstStyle/>
          <a:p>
            <a:pPr>
              <a:buNone/>
            </a:pPr>
            <a:r>
              <a:rPr lang="fa-IR" b="1" dirty="0" smtClean="0"/>
              <a:t>  </a:t>
            </a:r>
            <a:endParaRPr lang="en-US" b="1" dirty="0"/>
          </a:p>
        </p:txBody>
      </p:sp>
      <p:sp>
        <p:nvSpPr>
          <p:cNvPr id="4" name="Rectangle 3"/>
          <p:cNvSpPr/>
          <p:nvPr/>
        </p:nvSpPr>
        <p:spPr>
          <a:xfrm>
            <a:off x="571472" y="1357299"/>
            <a:ext cx="7786742" cy="4647426"/>
          </a:xfrm>
          <a:prstGeom prst="rect">
            <a:avLst/>
          </a:prstGeom>
        </p:spPr>
        <p:txBody>
          <a:bodyPr wrap="square">
            <a:spAutoFit/>
          </a:bodyPr>
          <a:lstStyle/>
          <a:p>
            <a:pPr>
              <a:buFont typeface="Arial" pitchFamily="34" charset="0"/>
              <a:buChar char="•"/>
            </a:pPr>
            <a:r>
              <a:rPr lang="en-US" sz="2000" dirty="0" smtClean="0"/>
              <a:t> </a:t>
            </a:r>
            <a:r>
              <a:rPr lang="en-US" sz="2000" b="1" u="sng" dirty="0" smtClean="0"/>
              <a:t>Other Conditions Altering the Relationship of A1C and </a:t>
            </a:r>
            <a:r>
              <a:rPr lang="en-US" sz="2000" b="1" u="sng" dirty="0" err="1" smtClean="0"/>
              <a:t>Glycemia</a:t>
            </a:r>
            <a:endParaRPr lang="en-US" sz="2000" b="1" u="sng" dirty="0" smtClean="0"/>
          </a:p>
          <a:p>
            <a:endParaRPr lang="en-US" dirty="0" smtClean="0"/>
          </a:p>
          <a:p>
            <a:pPr>
              <a:buFont typeface="Wingdings" pitchFamily="2" charset="2"/>
              <a:buChar char="ü"/>
            </a:pPr>
            <a:r>
              <a:rPr lang="en-US" sz="2400" dirty="0" smtClean="0"/>
              <a:t>A1C is less reliable than blood glucose measurement in other conditions such as postpartum , HIV treated with certain drugs , and iron deficient anemia</a:t>
            </a:r>
          </a:p>
          <a:p>
            <a:pPr>
              <a:buFont typeface="Arial" pitchFamily="34" charset="0"/>
              <a:buChar char="•"/>
            </a:pPr>
            <a:endParaRPr lang="fa-IR" sz="2400" b="1" u="sng" dirty="0" smtClean="0"/>
          </a:p>
          <a:p>
            <a:pPr>
              <a:buFont typeface="Arial" pitchFamily="34" charset="0"/>
              <a:buChar char="•"/>
            </a:pPr>
            <a:r>
              <a:rPr lang="en-US" sz="2400" b="1" u="sng" dirty="0" smtClean="0"/>
              <a:t>Age </a:t>
            </a:r>
          </a:p>
          <a:p>
            <a:pPr>
              <a:buFont typeface="Wingdings" pitchFamily="2" charset="2"/>
              <a:buChar char="ü"/>
            </a:pPr>
            <a:endParaRPr lang="fa-IR" sz="2400" dirty="0" smtClean="0"/>
          </a:p>
          <a:p>
            <a:pPr>
              <a:buFont typeface="Wingdings" pitchFamily="2" charset="2"/>
              <a:buChar char="ü"/>
            </a:pPr>
            <a:r>
              <a:rPr lang="en-US" sz="2400" dirty="0" smtClean="0"/>
              <a:t>However, a recent ADA</a:t>
            </a:r>
            <a:r>
              <a:rPr lang="fa-IR" sz="2400" dirty="0" smtClean="0"/>
              <a:t> </a:t>
            </a:r>
            <a:r>
              <a:rPr lang="en-US" sz="2400" dirty="0" smtClean="0"/>
              <a:t>clinical guidance concluded that A1C,</a:t>
            </a:r>
            <a:r>
              <a:rPr lang="fa-IR" sz="2400" dirty="0" smtClean="0"/>
              <a:t> </a:t>
            </a:r>
            <a:r>
              <a:rPr lang="en-US" sz="2400" dirty="0" smtClean="0"/>
              <a:t>FPG, or 2-h PG can be used to test for</a:t>
            </a:r>
            <a:r>
              <a:rPr lang="fa-IR" sz="2400" dirty="0" smtClean="0"/>
              <a:t> </a:t>
            </a:r>
            <a:r>
              <a:rPr lang="en-US" sz="2400" dirty="0" err="1" smtClean="0"/>
              <a:t>prediabetes</a:t>
            </a:r>
            <a:r>
              <a:rPr lang="en-US" sz="2400" dirty="0" smtClean="0"/>
              <a:t> or type 2 diabetes in children</a:t>
            </a:r>
            <a:r>
              <a:rPr lang="fa-IR" sz="2400" dirty="0" smtClean="0"/>
              <a:t> </a:t>
            </a:r>
            <a:r>
              <a:rPr lang="en-US" sz="2400" dirty="0" smtClean="0"/>
              <a:t>and adolescents (chap 12)</a:t>
            </a:r>
            <a:endParaRPr lang="en-US" sz="2400" b="1" dirty="0" smtClean="0"/>
          </a:p>
          <a:p>
            <a:pPr>
              <a:buFont typeface="Wingdings" pitchFamily="2" charset="2"/>
              <a:buChar char="ü"/>
            </a:pPr>
            <a:endParaRPr lang="en-US" sz="2400" b="1" u="sng"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214554"/>
            <a:ext cx="8786874" cy="4286280"/>
          </a:xfrm>
        </p:spPr>
        <p:txBody>
          <a:bodyPr>
            <a:normAutofit fontScale="92500" lnSpcReduction="20000"/>
          </a:bodyPr>
          <a:lstStyle/>
          <a:p>
            <a:r>
              <a:rPr lang="en-US" dirty="0" smtClean="0"/>
              <a:t>The G6PD variant rs1050828 is common in people of African and African American origin</a:t>
            </a:r>
          </a:p>
          <a:p>
            <a:r>
              <a:rPr lang="en-US" dirty="0" smtClean="0"/>
              <a:t>rs1050828 has a minor allele frequency of 10%-15% in 7,564 African Americans without diabetes from 9 studies</a:t>
            </a:r>
          </a:p>
          <a:p>
            <a:r>
              <a:rPr lang="en-US" dirty="0" smtClean="0"/>
              <a:t>to be associated with lower HbA1c</a:t>
            </a:r>
          </a:p>
          <a:p>
            <a:r>
              <a:rPr lang="en-US" dirty="0" smtClean="0"/>
              <a:t>It has a large effect on HbA1c, which, if ignored, can result in people failing to meet criteria for T2D using HbA1c while being classified as having T2D using glucose tests</a:t>
            </a:r>
            <a:endParaRPr lang="en-US" dirty="0"/>
          </a:p>
        </p:txBody>
      </p:sp>
      <p:pic>
        <p:nvPicPr>
          <p:cNvPr id="2050" name="Picture 2"/>
          <p:cNvPicPr>
            <a:picLocks noChangeAspect="1" noChangeArrowheads="1"/>
          </p:cNvPicPr>
          <p:nvPr/>
        </p:nvPicPr>
        <p:blipFill>
          <a:blip r:embed="rId2"/>
          <a:srcRect/>
          <a:stretch>
            <a:fillRect/>
          </a:stretch>
        </p:blipFill>
        <p:spPr bwMode="auto">
          <a:xfrm>
            <a:off x="88539" y="78795"/>
            <a:ext cx="6643701" cy="176602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357818" y="1000108"/>
            <a:ext cx="1357322" cy="16966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357818" y="1214422"/>
            <a:ext cx="1362075" cy="20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57364"/>
            <a:ext cx="8856984" cy="5000636"/>
          </a:xfrm>
        </p:spPr>
        <p:txBody>
          <a:bodyPr/>
          <a:lstStyle/>
          <a:p>
            <a:r>
              <a:rPr lang="en-US" dirty="0" smtClean="0"/>
              <a:t>evaluated the status of carbohydrate metabolism by performing the OGTT and fasting glucose and A1C tests in 231 postpartum women with prior GDM 1 year after delivery</a:t>
            </a:r>
          </a:p>
          <a:p>
            <a:r>
              <a:rPr lang="en-US" dirty="0" smtClean="0"/>
              <a:t>The prevalence of abnormal carbohydrate metabolism was 45.89% by the OGTT criterion, 19.05% by the A1C test criterion, 38.10% by the fasting glucose test criterion, and 46.75% by the A1C-fasting glucose test criteria</a:t>
            </a:r>
            <a:endParaRPr lang="en-US" dirty="0"/>
          </a:p>
        </p:txBody>
      </p:sp>
      <p:pic>
        <p:nvPicPr>
          <p:cNvPr id="3074" name="Picture 2"/>
          <p:cNvPicPr>
            <a:picLocks noChangeAspect="1" noChangeArrowheads="1"/>
          </p:cNvPicPr>
          <p:nvPr/>
        </p:nvPicPr>
        <p:blipFill>
          <a:blip r:embed="rId2"/>
          <a:srcRect/>
          <a:stretch>
            <a:fillRect/>
          </a:stretch>
        </p:blipFill>
        <p:spPr bwMode="auto">
          <a:xfrm>
            <a:off x="115188" y="57758"/>
            <a:ext cx="8561268" cy="16430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286380" y="1357298"/>
            <a:ext cx="2667000"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07504" y="214290"/>
            <a:ext cx="4178775" cy="652707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643438" y="1571612"/>
            <a:ext cx="4393058" cy="24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25963"/>
          </a:xfrm>
        </p:spPr>
        <p:txBody>
          <a:bodyPr>
            <a:normAutofit fontScale="92500"/>
          </a:bodyPr>
          <a:lstStyle/>
          <a:p>
            <a:r>
              <a:rPr lang="en-US" dirty="0" smtClean="0"/>
              <a:t>The A1C test criterion alone or in combination with fasting glucose test criterion does not provide a sensitive and specific diagnosis of abnormal carbohydrate metabolism in women who have had GDM</a:t>
            </a:r>
          </a:p>
          <a:p>
            <a:r>
              <a:rPr lang="en-US" dirty="0" smtClean="0"/>
              <a:t>FPG measurement alone is not sensitive enough in this population to classify glucose tolerance status accurately and that an OGTT is needed to facilitate early detection and treatment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14554"/>
            <a:ext cx="9144000" cy="4643446"/>
          </a:xfrm>
        </p:spPr>
        <p:txBody>
          <a:bodyPr/>
          <a:lstStyle/>
          <a:p>
            <a:r>
              <a:rPr lang="en-US" dirty="0" smtClean="0"/>
              <a:t>77 women with previous GDM (</a:t>
            </a:r>
            <a:r>
              <a:rPr lang="en-US" dirty="0" err="1" smtClean="0"/>
              <a:t>pGDM</a:t>
            </a:r>
            <a:r>
              <a:rPr lang="en-US" dirty="0" smtClean="0"/>
              <a:t>) and 41 controls 3–6 month after delivery: 3-h OGTT, frequently sampled intravenous glucose tolerance test</a:t>
            </a:r>
          </a:p>
          <a:p>
            <a:r>
              <a:rPr lang="en-US" dirty="0" smtClean="0"/>
              <a:t>Follow-up examinations of </a:t>
            </a:r>
            <a:r>
              <a:rPr lang="en-US" dirty="0" err="1" smtClean="0"/>
              <a:t>pGDMs</a:t>
            </a:r>
            <a:r>
              <a:rPr lang="en-US" dirty="0" smtClean="0"/>
              <a:t> were performed up to 10 years</a:t>
            </a:r>
          </a:p>
          <a:p>
            <a:endParaRPr lang="en-US" dirty="0"/>
          </a:p>
        </p:txBody>
      </p:sp>
      <p:pic>
        <p:nvPicPr>
          <p:cNvPr id="5122" name="Picture 2"/>
          <p:cNvPicPr>
            <a:picLocks noChangeAspect="1" noChangeArrowheads="1"/>
          </p:cNvPicPr>
          <p:nvPr/>
        </p:nvPicPr>
        <p:blipFill>
          <a:blip r:embed="rId2"/>
          <a:srcRect/>
          <a:stretch>
            <a:fillRect/>
          </a:stretch>
        </p:blipFill>
        <p:spPr bwMode="auto">
          <a:xfrm>
            <a:off x="158836" y="135764"/>
            <a:ext cx="6429388" cy="170906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429124" y="1071546"/>
            <a:ext cx="1171578" cy="285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a:srcRect/>
          <a:stretch>
            <a:fillRect/>
          </a:stretch>
        </p:blipFill>
        <p:spPr bwMode="auto">
          <a:xfrm>
            <a:off x="1785918" y="72008"/>
            <a:ext cx="5357850" cy="3356992"/>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a:srcRect/>
          <a:stretch>
            <a:fillRect/>
          </a:stretch>
        </p:blipFill>
        <p:spPr bwMode="auto">
          <a:xfrm>
            <a:off x="107504" y="3500438"/>
            <a:ext cx="8964488" cy="32409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620688"/>
            <a:ext cx="8712968" cy="5760640"/>
          </a:xfrm>
        </p:spPr>
        <p:txBody>
          <a:bodyPr>
            <a:normAutofit lnSpcReduction="10000"/>
          </a:bodyPr>
          <a:lstStyle/>
          <a:p>
            <a:r>
              <a:rPr lang="en-US" dirty="0" err="1" smtClean="0"/>
              <a:t>pGDM</a:t>
            </a:r>
            <a:r>
              <a:rPr lang="en-US" dirty="0" smtClean="0"/>
              <a:t> females with overt diabetes manifestation during the follow-up period showed more pronounced increasing HbA1c in contrast to females remaining normal glucose tolerant or developing </a:t>
            </a:r>
            <a:r>
              <a:rPr lang="en-US" dirty="0" err="1" smtClean="0"/>
              <a:t>prediabetes</a:t>
            </a:r>
            <a:endParaRPr lang="en-US" dirty="0" smtClean="0"/>
          </a:p>
          <a:p>
            <a:r>
              <a:rPr lang="en-US" dirty="0" smtClean="0"/>
              <a:t>It is suggested that the performance of HbA1c assessed early after delivery is inferior to the OGTT for the detection of early alterations in glucose metabolism</a:t>
            </a:r>
          </a:p>
          <a:p>
            <a:r>
              <a:rPr lang="en-US" dirty="0" smtClean="0"/>
              <a:t>However, an increase in HbA1c levels could be used as an indicator of risk for diabetes manifestation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chemeClr val="accent6">
                    <a:lumMod val="75000"/>
                  </a:schemeClr>
                </a:solidFill>
              </a:rPr>
              <a:t>Section 1. Improving Care and Promoting Health in Populations</a:t>
            </a:r>
            <a:endParaRPr lang="en-US" sz="2400" b="1" dirty="0">
              <a:solidFill>
                <a:schemeClr val="accent6">
                  <a:lumMod val="75000"/>
                </a:schemeClr>
              </a:solidFill>
            </a:endParaRPr>
          </a:p>
        </p:txBody>
      </p:sp>
      <p:sp>
        <p:nvSpPr>
          <p:cNvPr id="3" name="Content Placeholder 2"/>
          <p:cNvSpPr>
            <a:spLocks noGrp="1"/>
          </p:cNvSpPr>
          <p:nvPr>
            <p:ph idx="1"/>
          </p:nvPr>
        </p:nvSpPr>
        <p:spPr>
          <a:xfrm>
            <a:off x="285720" y="1214422"/>
            <a:ext cx="8715436" cy="5143536"/>
          </a:xfrm>
        </p:spPr>
        <p:txBody>
          <a:bodyPr>
            <a:normAutofit fontScale="70000" lnSpcReduction="20000"/>
          </a:bodyPr>
          <a:lstStyle/>
          <a:p>
            <a:r>
              <a:rPr lang="en-US" sz="4000" b="1" dirty="0" smtClean="0"/>
              <a:t>Care Delivery Systems</a:t>
            </a:r>
            <a:endParaRPr lang="fa-IR" sz="4000" b="1" dirty="0" smtClean="0"/>
          </a:p>
          <a:p>
            <a:pPr>
              <a:buFont typeface="Wingdings" pitchFamily="2" charset="2"/>
              <a:buChar char="ü"/>
            </a:pPr>
            <a:r>
              <a:rPr lang="pt-BR" sz="3300" dirty="0" smtClean="0"/>
              <a:t>Diabetes poses a significant financial</a:t>
            </a:r>
            <a:r>
              <a:rPr lang="fa-IR" sz="3300" dirty="0" smtClean="0"/>
              <a:t> </a:t>
            </a:r>
            <a:r>
              <a:rPr lang="en-US" sz="3300" dirty="0" smtClean="0"/>
              <a:t>burden to individuals and society </a:t>
            </a:r>
          </a:p>
          <a:p>
            <a:pPr>
              <a:buFont typeface="Wingdings" pitchFamily="2" charset="2"/>
              <a:buChar char="ü"/>
            </a:pPr>
            <a:endParaRPr lang="en-US" sz="3300" dirty="0" smtClean="0"/>
          </a:p>
          <a:p>
            <a:pPr>
              <a:buFont typeface="Wingdings" pitchFamily="2" charset="2"/>
              <a:buChar char="ü"/>
            </a:pPr>
            <a:r>
              <a:rPr lang="en-US" sz="3300" dirty="0" smtClean="0"/>
              <a:t>It is</a:t>
            </a:r>
            <a:r>
              <a:rPr lang="fa-IR" sz="3300" dirty="0" smtClean="0"/>
              <a:t> </a:t>
            </a:r>
            <a:r>
              <a:rPr lang="en-US" sz="3300" dirty="0" smtClean="0"/>
              <a:t>estimated that the annual cost of diagnosed</a:t>
            </a:r>
            <a:r>
              <a:rPr lang="fa-IR" sz="3300" dirty="0" smtClean="0"/>
              <a:t> </a:t>
            </a:r>
            <a:r>
              <a:rPr lang="en-US" sz="3300" dirty="0" smtClean="0"/>
              <a:t>diabetes in 2017 was $327</a:t>
            </a:r>
            <a:r>
              <a:rPr lang="fa-IR" sz="3300" dirty="0" smtClean="0"/>
              <a:t> </a:t>
            </a:r>
            <a:r>
              <a:rPr lang="en-US" sz="3300" dirty="0" smtClean="0"/>
              <a:t>billion, including $237 billion in direct</a:t>
            </a:r>
            <a:r>
              <a:rPr lang="fa-IR" sz="3300" dirty="0" smtClean="0"/>
              <a:t> </a:t>
            </a:r>
            <a:r>
              <a:rPr lang="en-US" sz="3300" dirty="0" smtClean="0"/>
              <a:t>medical costs and $90 billion in reduced</a:t>
            </a:r>
            <a:r>
              <a:rPr lang="fa-IR" sz="3300" dirty="0" smtClean="0"/>
              <a:t> </a:t>
            </a:r>
            <a:r>
              <a:rPr lang="en-US" sz="3300" dirty="0" smtClean="0"/>
              <a:t>productivity </a:t>
            </a:r>
          </a:p>
          <a:p>
            <a:pPr>
              <a:buFont typeface="Wingdings" pitchFamily="2" charset="2"/>
              <a:buChar char="ü"/>
            </a:pPr>
            <a:endParaRPr lang="en-US" sz="3300" dirty="0" smtClean="0"/>
          </a:p>
          <a:p>
            <a:pPr>
              <a:buFont typeface="Wingdings" pitchFamily="2" charset="2"/>
              <a:buChar char="ü"/>
            </a:pPr>
            <a:r>
              <a:rPr lang="en-US" sz="3300" dirty="0" smtClean="0"/>
              <a:t>After adjusting for inflation,</a:t>
            </a:r>
            <a:r>
              <a:rPr lang="fa-IR" sz="3300" dirty="0" smtClean="0"/>
              <a:t> </a:t>
            </a:r>
            <a:r>
              <a:rPr lang="en-US" sz="3300" dirty="0" smtClean="0"/>
              <a:t>economic costs of diabetes increased</a:t>
            </a:r>
            <a:r>
              <a:rPr lang="fa-IR" sz="3300" dirty="0" smtClean="0"/>
              <a:t> </a:t>
            </a:r>
            <a:r>
              <a:rPr lang="en-US" sz="3300" dirty="0" smtClean="0"/>
              <a:t>by 26% from 2012 to 2017</a:t>
            </a:r>
          </a:p>
          <a:p>
            <a:pPr>
              <a:buNone/>
            </a:pPr>
            <a:r>
              <a:rPr lang="en-US" sz="3300" dirty="0" smtClean="0"/>
              <a:t> </a:t>
            </a:r>
          </a:p>
          <a:p>
            <a:pPr>
              <a:buFont typeface="Wingdings" pitchFamily="2" charset="2"/>
              <a:buChar char="ü"/>
            </a:pPr>
            <a:r>
              <a:rPr lang="en-US" sz="3300" dirty="0" smtClean="0"/>
              <a:t>This is</a:t>
            </a:r>
            <a:r>
              <a:rPr lang="fa-IR" sz="3300" dirty="0" smtClean="0"/>
              <a:t> </a:t>
            </a:r>
            <a:r>
              <a:rPr lang="en-US" sz="3300" dirty="0" smtClean="0"/>
              <a:t>attributed to the increased prevalence</a:t>
            </a:r>
            <a:r>
              <a:rPr lang="fa-IR" sz="3300" dirty="0" smtClean="0"/>
              <a:t> </a:t>
            </a:r>
            <a:r>
              <a:rPr lang="en-US" sz="3300" dirty="0" smtClean="0"/>
              <a:t>of diabetes and the increased cost per</a:t>
            </a:r>
            <a:r>
              <a:rPr lang="fa-IR" sz="3300" dirty="0" smtClean="0"/>
              <a:t> </a:t>
            </a:r>
            <a:r>
              <a:rPr lang="en-US" sz="3300" dirty="0" smtClean="0"/>
              <a:t>person with diabetes. Ongoing population</a:t>
            </a:r>
            <a:r>
              <a:rPr lang="fa-IR" sz="3300" dirty="0" smtClean="0"/>
              <a:t> </a:t>
            </a:r>
            <a:r>
              <a:rPr lang="en-US" sz="3300" dirty="0" smtClean="0"/>
              <a:t>health strategies are needed in order to</a:t>
            </a:r>
            <a:r>
              <a:rPr lang="fa-IR" sz="3300" dirty="0" smtClean="0"/>
              <a:t> </a:t>
            </a:r>
            <a:r>
              <a:rPr lang="en-US" sz="3300" dirty="0" smtClean="0"/>
              <a:t>reduce costs and provide optimized care</a:t>
            </a:r>
            <a:endParaRPr lang="en-US" sz="33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274" y="1700808"/>
            <a:ext cx="8590198" cy="5040560"/>
          </a:xfrm>
        </p:spPr>
        <p:txBody>
          <a:bodyPr>
            <a:normAutofit fontScale="92500" lnSpcReduction="10000"/>
          </a:bodyPr>
          <a:lstStyle/>
          <a:p>
            <a:r>
              <a:rPr lang="en-US" dirty="0" smtClean="0"/>
              <a:t> adults without self</a:t>
            </a:r>
            <a:r>
              <a:rPr lang="fa-IR" dirty="0" smtClean="0"/>
              <a:t> </a:t>
            </a:r>
            <a:r>
              <a:rPr lang="en-US" dirty="0" smtClean="0"/>
              <a:t>reported diabetes or chronic kidney disease in the National Health and Nutrition Examination Survey 1999–2006 </a:t>
            </a:r>
          </a:p>
          <a:p>
            <a:r>
              <a:rPr lang="en-US" dirty="0" smtClean="0"/>
              <a:t> aged ≥ 18 years of age and had complete blood counts, iron studies, and A1C levels</a:t>
            </a:r>
          </a:p>
          <a:p>
            <a:r>
              <a:rPr lang="en-US" dirty="0" smtClean="0"/>
              <a:t> Iron deficiency was defined as at least two abnormalities including free erythrocyte </a:t>
            </a:r>
            <a:r>
              <a:rPr lang="en-US" dirty="0" err="1" smtClean="0"/>
              <a:t>protoporphyrin</a:t>
            </a:r>
            <a:r>
              <a:rPr lang="en-US" dirty="0" smtClean="0"/>
              <a:t> &gt;70 g/dl erythrocytes, </a:t>
            </a:r>
            <a:r>
              <a:rPr lang="en-US" dirty="0" err="1" smtClean="0"/>
              <a:t>transferrin</a:t>
            </a:r>
            <a:r>
              <a:rPr lang="en-US" dirty="0" smtClean="0"/>
              <a:t> saturation &lt;16%, or serum </a:t>
            </a:r>
            <a:r>
              <a:rPr lang="en-US" dirty="0" err="1" smtClean="0"/>
              <a:t>ferritin</a:t>
            </a:r>
            <a:r>
              <a:rPr lang="en-US" dirty="0" smtClean="0"/>
              <a:t> ≤ 15 g/l</a:t>
            </a:r>
          </a:p>
          <a:p>
            <a:r>
              <a:rPr lang="en-US" dirty="0" smtClean="0"/>
              <a:t> Anemia was defined as hemoglobin&lt; 13.5 g/dl in men and &lt;12.0 g/dl in women</a:t>
            </a:r>
            <a:endParaRPr lang="en-US" dirty="0"/>
          </a:p>
        </p:txBody>
      </p:sp>
      <p:pic>
        <p:nvPicPr>
          <p:cNvPr id="7170" name="Picture 2"/>
          <p:cNvPicPr>
            <a:picLocks noChangeAspect="1" noChangeArrowheads="1"/>
          </p:cNvPicPr>
          <p:nvPr/>
        </p:nvPicPr>
        <p:blipFill>
          <a:blip r:embed="rId2"/>
          <a:srcRect/>
          <a:stretch>
            <a:fillRect/>
          </a:stretch>
        </p:blipFill>
        <p:spPr bwMode="auto">
          <a:xfrm>
            <a:off x="230274" y="129197"/>
            <a:ext cx="6143636" cy="1500173"/>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500562" y="1357298"/>
            <a:ext cx="1857388" cy="214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800" dirty="0" smtClean="0"/>
              <a:t>Among women (n=6,666), 13.7% had iron deficiency and 4.0% had iron deficiency anemia</a:t>
            </a:r>
          </a:p>
          <a:p>
            <a:endParaRPr lang="en-US" sz="2800" dirty="0" smtClean="0"/>
          </a:p>
          <a:p>
            <a:r>
              <a:rPr lang="en-US" sz="2800" dirty="0" smtClean="0"/>
              <a:t>Whereas 316 women with iron deficiency had A1C ≥ 5.5%, only 32 women with iron deficiency had A1C ≥ 6.5%</a:t>
            </a:r>
          </a:p>
          <a:p>
            <a:endParaRPr lang="en-US" sz="2800" dirty="0" smtClean="0"/>
          </a:p>
          <a:p>
            <a:r>
              <a:rPr lang="en-US" sz="2800" dirty="0" smtClean="0"/>
              <a:t>Among men (n=3,869), only 13 had iron deficiency and A1C ≥ 5.5%, and only 1 had iron deficiency and A1C ≥ 6.5%</a:t>
            </a:r>
          </a:p>
          <a:p>
            <a:endParaRPr lang="en-US" sz="2800" dirty="0" smtClean="0"/>
          </a:p>
          <a:p>
            <a:r>
              <a:rPr lang="en-US" sz="2800" dirty="0" smtClean="0"/>
              <a:t>Among women, iron deficiency was associated with a greater odds of A1C ≥ 5.5% (odds ratio 1.39 [95% CI 1.11–1.73]) after adjustment for age, race/ethnicity, and waist circumference but not with a greater odds of A1C ≥ 6.5% (0.79 [0.33–1.85])</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85720" y="642918"/>
            <a:ext cx="8643998" cy="5572164"/>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6">
                  <a:lumMod val="75000"/>
                </a:schemeClr>
              </a:solidFill>
            </a:endParaRPr>
          </a:p>
        </p:txBody>
      </p:sp>
      <p:sp>
        <p:nvSpPr>
          <p:cNvPr id="4" name="Text Placeholder 3"/>
          <p:cNvSpPr>
            <a:spLocks noGrp="1"/>
          </p:cNvSpPr>
          <p:nvPr>
            <p:ph type="body" idx="1"/>
          </p:nvPr>
        </p:nvSpPr>
        <p:spPr>
          <a:xfrm>
            <a:off x="0" y="4786322"/>
            <a:ext cx="1142976" cy="353440"/>
          </a:xfrm>
          <a:solidFill>
            <a:schemeClr val="accent3">
              <a:lumMod val="60000"/>
              <a:lumOff val="40000"/>
            </a:schemeClr>
          </a:solidFill>
        </p:spPr>
        <p:txBody>
          <a:bodyPr>
            <a:normAutofit fontScale="55000" lnSpcReduction="20000"/>
          </a:bodyPr>
          <a:lstStyle/>
          <a:p>
            <a:pPr algn="ctr"/>
            <a:r>
              <a:rPr lang="en-US" sz="3200" dirty="0" smtClean="0">
                <a:solidFill>
                  <a:srgbClr val="00B0F0"/>
                </a:solidFill>
              </a:rPr>
              <a:t>ADA 2019</a:t>
            </a:r>
            <a:endParaRPr lang="en-US" sz="3200" dirty="0">
              <a:solidFill>
                <a:srgbClr val="00B0F0"/>
              </a:solidFill>
            </a:endParaRPr>
          </a:p>
        </p:txBody>
      </p:sp>
      <p:sp>
        <p:nvSpPr>
          <p:cNvPr id="3" name="Content Placeholder 2"/>
          <p:cNvSpPr>
            <a:spLocks noGrp="1"/>
          </p:cNvSpPr>
          <p:nvPr>
            <p:ph sz="half" idx="2"/>
          </p:nvPr>
        </p:nvSpPr>
        <p:spPr>
          <a:xfrm>
            <a:off x="1285852" y="3857628"/>
            <a:ext cx="7858148" cy="2286016"/>
          </a:xfrm>
          <a:solidFill>
            <a:schemeClr val="accent3">
              <a:lumMod val="60000"/>
              <a:lumOff val="40000"/>
            </a:schemeClr>
          </a:solidFill>
        </p:spPr>
        <p:txBody>
          <a:bodyPr>
            <a:normAutofit fontScale="92500"/>
          </a:bodyPr>
          <a:lstStyle/>
          <a:p>
            <a:r>
              <a:rPr lang="en-US" b="1" dirty="0" smtClean="0"/>
              <a:t>Confirming the Diagnosis </a:t>
            </a:r>
            <a:endParaRPr lang="fa-IR" b="1" dirty="0" smtClean="0"/>
          </a:p>
          <a:p>
            <a:pPr>
              <a:buFont typeface="Wingdings" pitchFamily="2" charset="2"/>
              <a:buChar char="ü"/>
            </a:pPr>
            <a:r>
              <a:rPr lang="en-US" dirty="0" smtClean="0"/>
              <a:t>Unless there is a clear clinical diagnosis</a:t>
            </a:r>
            <a:r>
              <a:rPr lang="fa-IR" dirty="0" smtClean="0"/>
              <a:t> </a:t>
            </a:r>
            <a:r>
              <a:rPr lang="en-US" dirty="0" smtClean="0"/>
              <a:t>(e.g., patient in a hyperglycemic crisis</a:t>
            </a:r>
            <a:r>
              <a:rPr lang="fa-IR" dirty="0" smtClean="0"/>
              <a:t> </a:t>
            </a:r>
            <a:r>
              <a:rPr lang="en-US" dirty="0" smtClean="0"/>
              <a:t>or with classic symptoms of hyperglycemia</a:t>
            </a:r>
            <a:r>
              <a:rPr lang="fa-IR" dirty="0" smtClean="0"/>
              <a:t> </a:t>
            </a:r>
            <a:r>
              <a:rPr lang="en-US" dirty="0" smtClean="0"/>
              <a:t>and a random plasma glucose &gt;200</a:t>
            </a:r>
            <a:r>
              <a:rPr lang="fa-IR" dirty="0" smtClean="0"/>
              <a:t> </a:t>
            </a:r>
            <a:r>
              <a:rPr lang="en-US" dirty="0" smtClean="0"/>
              <a:t>mg/</a:t>
            </a:r>
            <a:r>
              <a:rPr lang="en-US" dirty="0" err="1" smtClean="0"/>
              <a:t>dL</a:t>
            </a:r>
            <a:r>
              <a:rPr lang="en-US" dirty="0" smtClean="0"/>
              <a:t> [11.1 </a:t>
            </a:r>
            <a:r>
              <a:rPr lang="en-US" dirty="0" err="1" smtClean="0"/>
              <a:t>mmol</a:t>
            </a:r>
            <a:r>
              <a:rPr lang="en-US" dirty="0" smtClean="0"/>
              <a:t>/L]), </a:t>
            </a:r>
            <a:r>
              <a:rPr lang="en-US" dirty="0" smtClean="0">
                <a:solidFill>
                  <a:schemeClr val="tx2">
                    <a:lumMod val="60000"/>
                    <a:lumOff val="40000"/>
                  </a:schemeClr>
                </a:solidFill>
              </a:rPr>
              <a:t>diagnosis requires</a:t>
            </a:r>
            <a:r>
              <a:rPr lang="fa-IR" dirty="0" smtClean="0">
                <a:solidFill>
                  <a:schemeClr val="tx2">
                    <a:lumMod val="60000"/>
                    <a:lumOff val="40000"/>
                  </a:schemeClr>
                </a:solidFill>
              </a:rPr>
              <a:t> </a:t>
            </a:r>
            <a:r>
              <a:rPr lang="en-US" dirty="0" smtClean="0">
                <a:solidFill>
                  <a:schemeClr val="tx2">
                    <a:lumMod val="60000"/>
                    <a:lumOff val="40000"/>
                  </a:schemeClr>
                </a:solidFill>
              </a:rPr>
              <a:t>two abnormal test results from the</a:t>
            </a:r>
            <a:r>
              <a:rPr lang="fa-IR" dirty="0" smtClean="0">
                <a:solidFill>
                  <a:schemeClr val="tx2">
                    <a:lumMod val="60000"/>
                    <a:lumOff val="40000"/>
                  </a:schemeClr>
                </a:solidFill>
              </a:rPr>
              <a:t> </a:t>
            </a:r>
            <a:r>
              <a:rPr lang="en-US" dirty="0" smtClean="0">
                <a:solidFill>
                  <a:schemeClr val="tx2">
                    <a:lumMod val="60000"/>
                    <a:lumOff val="40000"/>
                  </a:schemeClr>
                </a:solidFill>
              </a:rPr>
              <a:t>same sample or in two separate</a:t>
            </a:r>
            <a:r>
              <a:rPr lang="fa-IR" dirty="0" smtClean="0">
                <a:solidFill>
                  <a:schemeClr val="tx2">
                    <a:lumMod val="60000"/>
                    <a:lumOff val="40000"/>
                  </a:schemeClr>
                </a:solidFill>
              </a:rPr>
              <a:t> </a:t>
            </a:r>
            <a:r>
              <a:rPr lang="en-US" dirty="0" smtClean="0">
                <a:solidFill>
                  <a:schemeClr val="tx2">
                    <a:lumMod val="60000"/>
                    <a:lumOff val="40000"/>
                  </a:schemeClr>
                </a:solidFill>
              </a:rPr>
              <a:t>test samples</a:t>
            </a:r>
            <a:endParaRPr lang="fa-IR" dirty="0" smtClean="0">
              <a:solidFill>
                <a:schemeClr val="tx2">
                  <a:lumMod val="60000"/>
                  <a:lumOff val="40000"/>
                </a:schemeClr>
              </a:solidFill>
            </a:endParaRPr>
          </a:p>
        </p:txBody>
      </p:sp>
      <p:sp>
        <p:nvSpPr>
          <p:cNvPr id="5" name="Text Placeholder 4"/>
          <p:cNvSpPr>
            <a:spLocks noGrp="1"/>
          </p:cNvSpPr>
          <p:nvPr>
            <p:ph type="body" sz="quarter" idx="3"/>
          </p:nvPr>
        </p:nvSpPr>
        <p:spPr>
          <a:xfrm>
            <a:off x="0" y="2357430"/>
            <a:ext cx="1214414" cy="403199"/>
          </a:xfrm>
          <a:solidFill>
            <a:schemeClr val="accent6">
              <a:lumMod val="60000"/>
              <a:lumOff val="40000"/>
            </a:schemeClr>
          </a:solidFill>
        </p:spPr>
        <p:txBody>
          <a:bodyPr>
            <a:normAutofit fontScale="55000" lnSpcReduction="20000"/>
          </a:bodyPr>
          <a:lstStyle/>
          <a:p>
            <a:pPr algn="ctr"/>
            <a:r>
              <a:rPr lang="en-US" sz="3200" dirty="0" smtClean="0">
                <a:solidFill>
                  <a:srgbClr val="00B0F0"/>
                </a:solidFill>
              </a:rPr>
              <a:t>ADA 2018</a:t>
            </a:r>
            <a:endParaRPr lang="en-US" sz="3200" dirty="0">
              <a:solidFill>
                <a:srgbClr val="00B0F0"/>
              </a:solidFill>
            </a:endParaRPr>
          </a:p>
        </p:txBody>
      </p:sp>
      <p:sp>
        <p:nvSpPr>
          <p:cNvPr id="6" name="Content Placeholder 5"/>
          <p:cNvSpPr>
            <a:spLocks noGrp="1"/>
          </p:cNvSpPr>
          <p:nvPr>
            <p:ph sz="quarter" idx="4"/>
          </p:nvPr>
        </p:nvSpPr>
        <p:spPr>
          <a:xfrm>
            <a:off x="1285852" y="1428736"/>
            <a:ext cx="7858148" cy="2214578"/>
          </a:xfrm>
          <a:solidFill>
            <a:schemeClr val="accent6">
              <a:lumMod val="60000"/>
              <a:lumOff val="40000"/>
            </a:schemeClr>
          </a:solidFill>
        </p:spPr>
        <p:txBody>
          <a:bodyPr>
            <a:normAutofit/>
          </a:bodyPr>
          <a:lstStyle/>
          <a:p>
            <a:r>
              <a:rPr lang="en-US" b="1" dirty="0" smtClean="0"/>
              <a:t>Confirming the Diagnosis </a:t>
            </a:r>
            <a:endParaRPr lang="fa-IR" b="1" dirty="0" smtClean="0"/>
          </a:p>
          <a:p>
            <a:pPr>
              <a:buFont typeface="Wingdings" pitchFamily="2" charset="2"/>
              <a:buChar char="ü"/>
            </a:pPr>
            <a:r>
              <a:rPr lang="en-US" dirty="0" smtClean="0"/>
              <a:t>Unless there is a clear clinical diagnosis (e.g., patient in a hyperglycemic crisis or with classic symptoms of hyperglycemia and a random plasma glucose &gt;200 mg/</a:t>
            </a:r>
            <a:r>
              <a:rPr lang="en-US" dirty="0" err="1" smtClean="0"/>
              <a:t>dL</a:t>
            </a:r>
            <a:r>
              <a:rPr lang="en-US" dirty="0" smtClean="0"/>
              <a:t> [11.1 </a:t>
            </a:r>
            <a:r>
              <a:rPr lang="en-US" dirty="0" err="1" smtClean="0"/>
              <a:t>mmol</a:t>
            </a:r>
            <a:r>
              <a:rPr lang="en-US" dirty="0" smtClean="0"/>
              <a:t>/L]), a second test is required for confirmation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27995" y="132616"/>
            <a:ext cx="6072197" cy="200024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71802" y="1357298"/>
            <a:ext cx="3214710" cy="214314"/>
          </a:xfrm>
          <a:prstGeom prst="rect">
            <a:avLst/>
          </a:prstGeom>
          <a:noFill/>
          <a:ln w="9525">
            <a:noFill/>
            <a:miter lim="800000"/>
            <a:headEnd/>
            <a:tailEnd/>
          </a:ln>
          <a:effectLst/>
        </p:spPr>
      </p:pic>
      <p:sp>
        <p:nvSpPr>
          <p:cNvPr id="6" name="Content Placeholder 7"/>
          <p:cNvSpPr>
            <a:spLocks noGrp="1"/>
          </p:cNvSpPr>
          <p:nvPr>
            <p:ph idx="1"/>
          </p:nvPr>
        </p:nvSpPr>
        <p:spPr>
          <a:xfrm>
            <a:off x="227995" y="2214554"/>
            <a:ext cx="8664486" cy="4526814"/>
          </a:xfrm>
        </p:spPr>
        <p:txBody>
          <a:bodyPr>
            <a:normAutofit fontScale="92500" lnSpcReduction="10000"/>
          </a:bodyPr>
          <a:lstStyle/>
          <a:p>
            <a:r>
              <a:rPr lang="en-US" dirty="0" smtClean="0"/>
              <a:t>Prospective cohort study</a:t>
            </a:r>
          </a:p>
          <a:p>
            <a:r>
              <a:rPr lang="en-US" dirty="0" smtClean="0"/>
              <a:t>13 346 ARIC(Atherosclerosis Risk in Communities) participants (12 268 without diagnosed diabetes) with 25 years of follow-up for incident diabetes, cardiovascular outcomes, kidney disease, and mortality</a:t>
            </a:r>
          </a:p>
          <a:p>
            <a:r>
              <a:rPr lang="en-US" dirty="0" smtClean="0"/>
              <a:t>Confirmed undiagnosed diabetes was defined as elevated levels of fasting glucose (≥7.0 </a:t>
            </a:r>
            <a:r>
              <a:rPr lang="en-US" dirty="0" err="1" smtClean="0"/>
              <a:t>mmol</a:t>
            </a:r>
            <a:r>
              <a:rPr lang="en-US" dirty="0" smtClean="0"/>
              <a:t>/L [≥126 mg/</a:t>
            </a:r>
            <a:r>
              <a:rPr lang="en-US" dirty="0" err="1" smtClean="0"/>
              <a:t>dL</a:t>
            </a:r>
            <a:r>
              <a:rPr lang="en-US" dirty="0" smtClean="0"/>
              <a:t>]) and HbA1c ≥6.5% from a single blood sample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57250" y="1376363"/>
            <a:ext cx="7429500" cy="410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428596" y="357166"/>
            <a:ext cx="8143931" cy="6072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260648"/>
            <a:ext cx="8784976" cy="6480720"/>
          </a:xfrm>
        </p:spPr>
        <p:txBody>
          <a:bodyPr>
            <a:normAutofit fontScale="92500" lnSpcReduction="20000"/>
          </a:bodyPr>
          <a:lstStyle/>
          <a:p>
            <a:r>
              <a:rPr lang="en-US" dirty="0" smtClean="0"/>
              <a:t>There were 978 persons with elevated fasting glucose level or elevated HbA1c level at baseline, among whom 39% had confirmed undiagnosed diabetes and 61% had unconfirmed undiagnosed diabetes</a:t>
            </a:r>
          </a:p>
          <a:p>
            <a:r>
              <a:rPr lang="en-US" dirty="0" smtClean="0"/>
              <a:t>The confirmatory definition had moderate sensitivity (54.9%) but high specificity (98.1%) for identification of diabetes cases diagnosed during the first 5 years of follow-up, with specificity increasing to 99.6% by 15 years. </a:t>
            </a:r>
          </a:p>
          <a:p>
            <a:r>
              <a:rPr lang="en-US" dirty="0" smtClean="0"/>
              <a:t>The 15-year positive predictive value was 88.7% compared with 71.1% for unconfirmed cases. Confirmed undiagnosed diabetes was significantly associated with cardiovascular and kidney disease and mortality, with stronger associations than unconfirmed diabetes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18120" y="145132"/>
            <a:ext cx="3733800" cy="5372100"/>
          </a:xfrm>
          <a:prstGeom prst="rect">
            <a:avLst/>
          </a:prstGeom>
          <a:noFill/>
          <a:ln w="9525">
            <a:noFill/>
            <a:miter lim="800000"/>
            <a:headEnd/>
            <a:tailEnd/>
          </a:ln>
          <a:effectLst/>
        </p:spPr>
      </p:pic>
      <p:sp>
        <p:nvSpPr>
          <p:cNvPr id="5" name="Content Placeholder 2"/>
          <p:cNvSpPr>
            <a:spLocks noGrp="1"/>
          </p:cNvSpPr>
          <p:nvPr>
            <p:ph idx="1"/>
          </p:nvPr>
        </p:nvSpPr>
        <p:spPr>
          <a:xfrm>
            <a:off x="3786182" y="214290"/>
            <a:ext cx="4900618" cy="5911873"/>
          </a:xfrm>
        </p:spPr>
        <p:txBody>
          <a:bodyPr>
            <a:normAutofit lnSpcReduction="10000"/>
          </a:bodyPr>
          <a:lstStyle/>
          <a:p>
            <a:r>
              <a:rPr lang="en-US" dirty="0" smtClean="0"/>
              <a:t>The overall percent agreement across diagnostic categories was 95%, with a positive percent agreement of 37.5%</a:t>
            </a:r>
          </a:p>
          <a:p>
            <a:r>
              <a:rPr lang="en-US" dirty="0" smtClean="0"/>
              <a:t>isolated fasting glucose elevation (≥126 mg/</a:t>
            </a:r>
            <a:r>
              <a:rPr lang="en-US" dirty="0" err="1" smtClean="0"/>
              <a:t>dL</a:t>
            </a:r>
            <a:r>
              <a:rPr lang="en-US" dirty="0" smtClean="0"/>
              <a:t>) was 4 times more common (4% of the population) than isolated HbA1c elevation (≥6.5%) (1% of the population).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71570"/>
          </a:xfrm>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2">
                  <a:lumMod val="60000"/>
                  <a:lumOff val="40000"/>
                </a:schemeClr>
              </a:solidFill>
            </a:endParaRPr>
          </a:p>
        </p:txBody>
      </p:sp>
      <p:sp>
        <p:nvSpPr>
          <p:cNvPr id="5" name="Text Placeholder 4"/>
          <p:cNvSpPr>
            <a:spLocks noGrp="1"/>
          </p:cNvSpPr>
          <p:nvPr>
            <p:ph type="body" idx="1"/>
          </p:nvPr>
        </p:nvSpPr>
        <p:spPr>
          <a:xfrm>
            <a:off x="2285984" y="1000108"/>
            <a:ext cx="4040188" cy="500066"/>
          </a:xfrm>
        </p:spPr>
        <p:txBody>
          <a:bodyPr>
            <a:normAutofit fontScale="47500" lnSpcReduction="20000"/>
          </a:bodyPr>
          <a:lstStyle/>
          <a:p>
            <a:pPr algn="ctr"/>
            <a:r>
              <a:rPr lang="en-US" sz="4200" dirty="0" smtClean="0">
                <a:solidFill>
                  <a:schemeClr val="tx2">
                    <a:lumMod val="60000"/>
                    <a:lumOff val="40000"/>
                  </a:schemeClr>
                </a:solidFill>
              </a:rPr>
              <a:t>PREDIABETES</a:t>
            </a:r>
            <a:r>
              <a:rPr lang="en-US" sz="4200" dirty="0" smtClean="0"/>
              <a:t> AND TYPE</a:t>
            </a:r>
            <a:r>
              <a:rPr lang="fa-IR" sz="4200" dirty="0" smtClean="0"/>
              <a:t> </a:t>
            </a:r>
            <a:r>
              <a:rPr lang="en-US" sz="4200" dirty="0" smtClean="0"/>
              <a:t>2 DIABETES</a:t>
            </a:r>
          </a:p>
          <a:p>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642910" y="1571612"/>
            <a:ext cx="3500461" cy="4643470"/>
          </a:xfrm>
          <a:prstGeom prst="rect">
            <a:avLst/>
          </a:prstGeom>
          <a:noFill/>
          <a:ln w="9525">
            <a:noFill/>
            <a:miter lim="800000"/>
            <a:headEnd/>
            <a:tailEnd/>
          </a:ln>
          <a:effectLst/>
        </p:spPr>
      </p:pic>
      <p:pic>
        <p:nvPicPr>
          <p:cNvPr id="3076" name="Picture 4"/>
          <p:cNvPicPr>
            <a:picLocks noGrp="1" noChangeAspect="1" noChangeArrowheads="1"/>
          </p:cNvPicPr>
          <p:nvPr>
            <p:ph sz="quarter" idx="4"/>
          </p:nvPr>
        </p:nvPicPr>
        <p:blipFill>
          <a:blip r:embed="rId3"/>
          <a:srcRect/>
          <a:stretch>
            <a:fillRect/>
          </a:stretch>
        </p:blipFill>
        <p:spPr bwMode="auto">
          <a:xfrm>
            <a:off x="4786314" y="2500306"/>
            <a:ext cx="3714776" cy="3643338"/>
          </a:xfrm>
          <a:prstGeom prst="rect">
            <a:avLst/>
          </a:prstGeom>
          <a:noFill/>
          <a:ln w="9525">
            <a:noFill/>
            <a:miter lim="800000"/>
            <a:headEnd/>
            <a:tailEnd/>
          </a:ln>
          <a:effectLst/>
        </p:spPr>
      </p:pic>
      <p:sp>
        <p:nvSpPr>
          <p:cNvPr id="14" name="Rectangle 13"/>
          <p:cNvSpPr/>
          <p:nvPr/>
        </p:nvSpPr>
        <p:spPr>
          <a:xfrm>
            <a:off x="7143768" y="1643050"/>
            <a:ext cx="1285884" cy="646331"/>
          </a:xfrm>
          <a:prstGeom prst="rect">
            <a:avLst/>
          </a:prstGeom>
          <a:solidFill>
            <a:schemeClr val="accent6">
              <a:lumMod val="60000"/>
              <a:lumOff val="40000"/>
            </a:schemeClr>
          </a:solidFill>
        </p:spPr>
        <p:txBody>
          <a:bodyPr wrap="square">
            <a:spAutoFit/>
          </a:bodyPr>
          <a:lstStyle/>
          <a:p>
            <a:r>
              <a:rPr lang="en-US" sz="3600" b="1" dirty="0" smtClean="0"/>
              <a:t>2018</a:t>
            </a:r>
            <a:endParaRPr lang="en-US"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57364"/>
            <a:ext cx="8229600" cy="4714908"/>
          </a:xfrm>
        </p:spPr>
        <p:txBody>
          <a:bodyPr>
            <a:normAutofit fontScale="92500" lnSpcReduction="20000"/>
          </a:bodyPr>
          <a:lstStyle/>
          <a:p>
            <a:r>
              <a:rPr lang="en-US" dirty="0" smtClean="0"/>
              <a:t>population in 2017 with diabetes prevalence, epidemiological data, health care cost, and economic data into a Cost of Diabetes Model</a:t>
            </a:r>
          </a:p>
          <a:p>
            <a:r>
              <a:rPr lang="en-US" dirty="0" smtClean="0"/>
              <a:t>Health resource use and associated medical costs are analyzed by age, sex, race/ethnicity, insurance coverage, medical condition, and health service category </a:t>
            </a:r>
          </a:p>
          <a:p>
            <a:r>
              <a:rPr lang="en-US" dirty="0" smtClean="0"/>
              <a:t>Data sources include national surveys, Medicare standard analytical files, and one of the largest claims databases for the commercially insured population in the U.S</a:t>
            </a:r>
            <a:endParaRPr lang="en-US" dirty="0"/>
          </a:p>
        </p:txBody>
      </p:sp>
      <p:pic>
        <p:nvPicPr>
          <p:cNvPr id="6" name="Picture 3"/>
          <p:cNvPicPr>
            <a:picLocks noChangeAspect="1" noChangeArrowheads="1"/>
          </p:cNvPicPr>
          <p:nvPr/>
        </p:nvPicPr>
        <p:blipFill>
          <a:blip r:embed="rId2"/>
          <a:srcRect/>
          <a:stretch>
            <a:fillRect/>
          </a:stretch>
        </p:blipFill>
        <p:spPr bwMode="auto">
          <a:xfrm>
            <a:off x="1357290" y="142852"/>
            <a:ext cx="6215105" cy="1357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57256"/>
          </a:xfrm>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2">
                  <a:lumMod val="60000"/>
                  <a:lumOff val="40000"/>
                </a:schemeClr>
              </a:solidFill>
            </a:endParaRPr>
          </a:p>
        </p:txBody>
      </p:sp>
      <p:sp>
        <p:nvSpPr>
          <p:cNvPr id="5" name="Text Placeholder 4"/>
          <p:cNvSpPr>
            <a:spLocks noGrp="1"/>
          </p:cNvSpPr>
          <p:nvPr>
            <p:ph type="body" idx="1"/>
          </p:nvPr>
        </p:nvSpPr>
        <p:spPr>
          <a:xfrm>
            <a:off x="2285984" y="928670"/>
            <a:ext cx="4040188" cy="571504"/>
          </a:xfrm>
        </p:spPr>
        <p:txBody>
          <a:bodyPr>
            <a:normAutofit fontScale="47500" lnSpcReduction="20000"/>
          </a:bodyPr>
          <a:lstStyle/>
          <a:p>
            <a:pPr algn="ctr"/>
            <a:r>
              <a:rPr lang="en-US" sz="4200" dirty="0" smtClean="0">
                <a:solidFill>
                  <a:schemeClr val="tx2">
                    <a:lumMod val="60000"/>
                    <a:lumOff val="40000"/>
                  </a:schemeClr>
                </a:solidFill>
              </a:rPr>
              <a:t>PREDIABETES</a:t>
            </a:r>
            <a:r>
              <a:rPr lang="en-US" sz="4200" dirty="0" smtClean="0"/>
              <a:t> AND TYPE</a:t>
            </a:r>
            <a:r>
              <a:rPr lang="fa-IR" sz="4200" dirty="0" smtClean="0"/>
              <a:t> </a:t>
            </a:r>
            <a:r>
              <a:rPr lang="en-US" sz="4200" dirty="0" smtClean="0"/>
              <a:t>2 DIABETES</a:t>
            </a:r>
          </a:p>
          <a:p>
            <a:endParaRPr lang="en-US" dirty="0"/>
          </a:p>
        </p:txBody>
      </p:sp>
      <p:pic>
        <p:nvPicPr>
          <p:cNvPr id="14338" name="Picture 2"/>
          <p:cNvPicPr>
            <a:picLocks noGrp="1" noChangeAspect="1" noChangeArrowheads="1"/>
          </p:cNvPicPr>
          <p:nvPr>
            <p:ph sz="half" idx="2"/>
          </p:nvPr>
        </p:nvPicPr>
        <p:blipFill>
          <a:blip r:embed="rId2"/>
          <a:srcRect/>
          <a:stretch>
            <a:fillRect/>
          </a:stretch>
        </p:blipFill>
        <p:spPr bwMode="auto">
          <a:xfrm>
            <a:off x="571472" y="1357298"/>
            <a:ext cx="3500462" cy="5000660"/>
          </a:xfrm>
          <a:prstGeom prst="rect">
            <a:avLst/>
          </a:prstGeom>
          <a:noFill/>
          <a:ln w="9525">
            <a:noFill/>
            <a:miter lim="800000"/>
            <a:headEnd/>
            <a:tailEnd/>
          </a:ln>
          <a:effectLst/>
        </p:spPr>
      </p:pic>
      <p:pic>
        <p:nvPicPr>
          <p:cNvPr id="14339" name="Picture 3"/>
          <p:cNvPicPr>
            <a:picLocks noGrp="1" noChangeAspect="1" noChangeArrowheads="1"/>
          </p:cNvPicPr>
          <p:nvPr>
            <p:ph sz="quarter" idx="4"/>
          </p:nvPr>
        </p:nvPicPr>
        <p:blipFill>
          <a:blip r:embed="rId3"/>
          <a:srcRect/>
          <a:stretch>
            <a:fillRect/>
          </a:stretch>
        </p:blipFill>
        <p:spPr bwMode="auto">
          <a:xfrm>
            <a:off x="4643438" y="2143116"/>
            <a:ext cx="3857652" cy="3929090"/>
          </a:xfrm>
          <a:prstGeom prst="rect">
            <a:avLst/>
          </a:prstGeom>
          <a:noFill/>
          <a:ln w="9525">
            <a:noFill/>
            <a:miter lim="800000"/>
            <a:headEnd/>
            <a:tailEnd/>
          </a:ln>
          <a:effectLst/>
        </p:spPr>
      </p:pic>
      <p:sp>
        <p:nvSpPr>
          <p:cNvPr id="7" name="Title 6"/>
          <p:cNvSpPr txBox="1">
            <a:spLocks/>
          </p:cNvSpPr>
          <p:nvPr/>
        </p:nvSpPr>
        <p:spPr>
          <a:xfrm>
            <a:off x="7286644" y="1428736"/>
            <a:ext cx="1142976" cy="571504"/>
          </a:xfrm>
          <a:prstGeom prst="rect">
            <a:avLst/>
          </a:prstGeom>
          <a:solidFill>
            <a:schemeClr val="accent3">
              <a:lumMod val="60000"/>
              <a:lumOff val="40000"/>
            </a:schemeClr>
          </a:solid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2019</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6888" y="4509120"/>
            <a:ext cx="1142976" cy="672676"/>
          </a:xfrm>
          <a:solidFill>
            <a:schemeClr val="accent3">
              <a:lumMod val="60000"/>
              <a:lumOff val="40000"/>
            </a:schemeClr>
          </a:solidFill>
        </p:spPr>
        <p:txBody>
          <a:bodyPr>
            <a:normAutofit/>
          </a:bodyPr>
          <a:lstStyle/>
          <a:p>
            <a:pPr algn="l"/>
            <a:r>
              <a:rPr lang="en-US" sz="3600" b="1" dirty="0" smtClean="0"/>
              <a:t>2019</a:t>
            </a:r>
            <a:endParaRPr lang="en-US" sz="3600" b="1" dirty="0"/>
          </a:p>
        </p:txBody>
      </p:sp>
      <p:sp>
        <p:nvSpPr>
          <p:cNvPr id="8" name="Subtitle 7"/>
          <p:cNvSpPr>
            <a:spLocks noGrp="1"/>
          </p:cNvSpPr>
          <p:nvPr>
            <p:ph type="subTitle" idx="1"/>
          </p:nvPr>
        </p:nvSpPr>
        <p:spPr/>
        <p:txBody>
          <a:bodyPr/>
          <a:lstStyle/>
          <a:p>
            <a:endParaRPr lang="en-US" dirty="0"/>
          </a:p>
        </p:txBody>
      </p:sp>
      <p:pic>
        <p:nvPicPr>
          <p:cNvPr id="15362" name="Picture 2"/>
          <p:cNvPicPr>
            <a:picLocks noChangeAspect="1" noChangeArrowheads="1"/>
          </p:cNvPicPr>
          <p:nvPr/>
        </p:nvPicPr>
        <p:blipFill>
          <a:blip r:embed="rId2"/>
          <a:srcRect/>
          <a:stretch>
            <a:fillRect/>
          </a:stretch>
        </p:blipFill>
        <p:spPr bwMode="auto">
          <a:xfrm>
            <a:off x="1371728" y="3789040"/>
            <a:ext cx="7200800" cy="2640356"/>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1403648" y="620688"/>
            <a:ext cx="7200800" cy="2786082"/>
          </a:xfrm>
          <a:prstGeom prst="rect">
            <a:avLst/>
          </a:prstGeom>
          <a:noFill/>
          <a:ln w="9525">
            <a:noFill/>
            <a:miter lim="800000"/>
            <a:headEnd/>
            <a:tailEnd/>
          </a:ln>
          <a:effectLst/>
        </p:spPr>
      </p:pic>
      <p:sp>
        <p:nvSpPr>
          <p:cNvPr id="11" name="Rectangle 10"/>
          <p:cNvSpPr/>
          <p:nvPr/>
        </p:nvSpPr>
        <p:spPr>
          <a:xfrm>
            <a:off x="107504" y="1549382"/>
            <a:ext cx="1142977" cy="646331"/>
          </a:xfrm>
          <a:prstGeom prst="rect">
            <a:avLst/>
          </a:prstGeom>
          <a:solidFill>
            <a:schemeClr val="accent6">
              <a:lumMod val="60000"/>
              <a:lumOff val="40000"/>
            </a:schemeClr>
          </a:solidFill>
        </p:spPr>
        <p:txBody>
          <a:bodyPr wrap="square">
            <a:spAutoFit/>
          </a:bodyPr>
          <a:lstStyle/>
          <a:p>
            <a:r>
              <a:rPr lang="en-US" sz="3600" b="1" dirty="0" smtClean="0"/>
              <a:t>2018</a:t>
            </a:r>
            <a:endParaRPr lang="en-US" sz="36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8526" y="3947875"/>
            <a:ext cx="1142976" cy="928695"/>
          </a:xfrm>
          <a:solidFill>
            <a:schemeClr val="accent3">
              <a:lumMod val="60000"/>
              <a:lumOff val="40000"/>
            </a:schemeClr>
          </a:solidFill>
        </p:spPr>
        <p:txBody>
          <a:bodyPr>
            <a:normAutofit/>
          </a:bodyPr>
          <a:lstStyle/>
          <a:p>
            <a:pPr algn="l"/>
            <a:r>
              <a:rPr lang="en-US" sz="3600" b="1" dirty="0" smtClean="0"/>
              <a:t>2019</a:t>
            </a:r>
            <a:endParaRPr lang="en-US" sz="3600" b="1" dirty="0"/>
          </a:p>
        </p:txBody>
      </p:sp>
      <p:sp>
        <p:nvSpPr>
          <p:cNvPr id="11" name="Rectangle 10"/>
          <p:cNvSpPr/>
          <p:nvPr/>
        </p:nvSpPr>
        <p:spPr>
          <a:xfrm>
            <a:off x="143297" y="1408786"/>
            <a:ext cx="1142977" cy="646331"/>
          </a:xfrm>
          <a:prstGeom prst="rect">
            <a:avLst/>
          </a:prstGeom>
          <a:solidFill>
            <a:schemeClr val="accent6">
              <a:lumMod val="60000"/>
              <a:lumOff val="40000"/>
            </a:schemeClr>
          </a:solidFill>
        </p:spPr>
        <p:txBody>
          <a:bodyPr wrap="square">
            <a:spAutoFit/>
          </a:bodyPr>
          <a:lstStyle/>
          <a:p>
            <a:r>
              <a:rPr lang="en-US" sz="3600" b="1" dirty="0" smtClean="0"/>
              <a:t>2018</a:t>
            </a:r>
            <a:endParaRPr lang="en-US" sz="3600" b="1" dirty="0"/>
          </a:p>
        </p:txBody>
      </p:sp>
      <p:pic>
        <p:nvPicPr>
          <p:cNvPr id="16387" name="Picture 3"/>
          <p:cNvPicPr>
            <a:picLocks noChangeAspect="1" noChangeArrowheads="1"/>
          </p:cNvPicPr>
          <p:nvPr/>
        </p:nvPicPr>
        <p:blipFill>
          <a:blip r:embed="rId2"/>
          <a:srcRect/>
          <a:stretch>
            <a:fillRect/>
          </a:stretch>
        </p:blipFill>
        <p:spPr bwMode="auto">
          <a:xfrm>
            <a:off x="1619672" y="908720"/>
            <a:ext cx="6191250" cy="2071702"/>
          </a:xfrm>
          <a:prstGeom prst="rect">
            <a:avLst/>
          </a:prstGeom>
          <a:noFill/>
          <a:ln w="9525">
            <a:noFill/>
            <a:miter lim="800000"/>
            <a:headEnd/>
            <a:tailEnd/>
          </a:ln>
          <a:effectLst/>
        </p:spPr>
      </p:pic>
      <p:pic>
        <p:nvPicPr>
          <p:cNvPr id="16388" name="Picture 4"/>
          <p:cNvPicPr>
            <a:picLocks noChangeAspect="1" noChangeArrowheads="1"/>
          </p:cNvPicPr>
          <p:nvPr/>
        </p:nvPicPr>
        <p:blipFill>
          <a:blip r:embed="rId3"/>
          <a:srcRect/>
          <a:stretch>
            <a:fillRect/>
          </a:stretch>
        </p:blipFill>
        <p:spPr bwMode="auto">
          <a:xfrm>
            <a:off x="1668692" y="3590686"/>
            <a:ext cx="6143668"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2">
                  <a:lumMod val="60000"/>
                  <a:lumOff val="40000"/>
                </a:schemeClr>
              </a:solidFill>
            </a:endParaRPr>
          </a:p>
        </p:txBody>
      </p:sp>
      <p:sp>
        <p:nvSpPr>
          <p:cNvPr id="3" name="Content Placeholder 2"/>
          <p:cNvSpPr>
            <a:spLocks noGrp="1"/>
          </p:cNvSpPr>
          <p:nvPr>
            <p:ph idx="1"/>
          </p:nvPr>
        </p:nvSpPr>
        <p:spPr/>
        <p:txBody>
          <a:bodyPr>
            <a:normAutofit/>
          </a:bodyPr>
          <a:lstStyle/>
          <a:p>
            <a:pPr>
              <a:buNone/>
            </a:pPr>
            <a:r>
              <a:rPr lang="en-US" sz="2800" b="1" dirty="0" smtClean="0"/>
              <a:t>Age</a:t>
            </a:r>
            <a:endParaRPr lang="fa-IR" sz="2800" b="1" dirty="0" smtClean="0"/>
          </a:p>
          <a:p>
            <a:pPr>
              <a:buFont typeface="Wingdings" pitchFamily="2" charset="2"/>
              <a:buChar char="ü"/>
            </a:pPr>
            <a:r>
              <a:rPr lang="en-US" sz="2800" dirty="0" smtClean="0"/>
              <a:t>Testing should begin at </a:t>
            </a:r>
            <a:r>
              <a:rPr lang="en-US" sz="2800" dirty="0" smtClean="0">
                <a:solidFill>
                  <a:schemeClr val="tx2">
                    <a:lumMod val="60000"/>
                    <a:lumOff val="40000"/>
                  </a:schemeClr>
                </a:solidFill>
              </a:rPr>
              <a:t>no later than </a:t>
            </a:r>
            <a:r>
              <a:rPr lang="en-US" sz="2800" dirty="0" smtClean="0"/>
              <a:t>age</a:t>
            </a:r>
            <a:r>
              <a:rPr lang="fa-IR" sz="2800" dirty="0" smtClean="0"/>
              <a:t> </a:t>
            </a:r>
            <a:r>
              <a:rPr lang="en-US" sz="2800" dirty="0" smtClean="0"/>
              <a:t>45 years for all patients</a:t>
            </a:r>
            <a:endParaRPr lang="fa-IR" sz="2800" dirty="0" smtClean="0"/>
          </a:p>
          <a:p>
            <a:pPr>
              <a:buNone/>
            </a:pPr>
            <a:r>
              <a:rPr lang="en-US" sz="2800" b="1" dirty="0" smtClean="0"/>
              <a:t>Medications</a:t>
            </a:r>
            <a:endParaRPr lang="fa-IR" sz="2800" b="1" dirty="0" smtClean="0"/>
          </a:p>
          <a:p>
            <a:pPr>
              <a:buFont typeface="Wingdings" pitchFamily="2" charset="2"/>
              <a:buChar char="ü"/>
            </a:pPr>
            <a:r>
              <a:rPr lang="en-US" sz="2800" dirty="0" smtClean="0"/>
              <a:t>Certain medications, such as </a:t>
            </a:r>
            <a:r>
              <a:rPr lang="en-US" sz="2800" dirty="0" err="1" smtClean="0"/>
              <a:t>glucocorticoids</a:t>
            </a:r>
            <a:r>
              <a:rPr lang="en-US" sz="2800" dirty="0" smtClean="0"/>
              <a:t> ,</a:t>
            </a:r>
            <a:r>
              <a:rPr lang="fa-IR" sz="2800" dirty="0" smtClean="0"/>
              <a:t> </a:t>
            </a:r>
            <a:r>
              <a:rPr lang="en-US" sz="2800" dirty="0" err="1" smtClean="0"/>
              <a:t>thiazide</a:t>
            </a:r>
            <a:r>
              <a:rPr lang="en-US" sz="2800" dirty="0" smtClean="0"/>
              <a:t> diuretics, </a:t>
            </a:r>
            <a:r>
              <a:rPr lang="en-US" sz="2800" u="sng" dirty="0" smtClean="0">
                <a:solidFill>
                  <a:schemeClr val="tx2">
                    <a:lumMod val="60000"/>
                    <a:lumOff val="40000"/>
                  </a:schemeClr>
                </a:solidFill>
              </a:rPr>
              <a:t>some HIV medications</a:t>
            </a:r>
            <a:r>
              <a:rPr lang="en-US" sz="2800" dirty="0" smtClean="0"/>
              <a:t>,</a:t>
            </a:r>
            <a:r>
              <a:rPr lang="fa-IR" sz="2800" dirty="0" smtClean="0"/>
              <a:t> </a:t>
            </a:r>
            <a:r>
              <a:rPr lang="en-US" sz="2800" dirty="0" smtClean="0"/>
              <a:t>and atypical antipsychotics ,</a:t>
            </a:r>
            <a:r>
              <a:rPr lang="fa-IR" sz="2800" dirty="0" smtClean="0"/>
              <a:t> </a:t>
            </a:r>
            <a:r>
              <a:rPr lang="en-US" sz="2800" dirty="0" smtClean="0"/>
              <a:t>are known to increase the risk of diabetes</a:t>
            </a:r>
            <a:endParaRPr lang="en-US" sz="28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2">
                  <a:lumMod val="60000"/>
                  <a:lumOff val="40000"/>
                </a:schemeClr>
              </a:solidFill>
            </a:endParaRPr>
          </a:p>
        </p:txBody>
      </p:sp>
      <p:sp>
        <p:nvSpPr>
          <p:cNvPr id="3" name="Content Placeholder 2"/>
          <p:cNvSpPr>
            <a:spLocks noGrp="1"/>
          </p:cNvSpPr>
          <p:nvPr>
            <p:ph idx="1"/>
          </p:nvPr>
        </p:nvSpPr>
        <p:spPr/>
        <p:txBody>
          <a:bodyPr>
            <a:normAutofit/>
          </a:bodyPr>
          <a:lstStyle/>
          <a:p>
            <a:pPr>
              <a:buNone/>
            </a:pPr>
            <a:r>
              <a:rPr lang="en-US" sz="2800" b="1" dirty="0" smtClean="0"/>
              <a:t>GESTATIONAL DIABETES</a:t>
            </a:r>
            <a:r>
              <a:rPr lang="fa-IR" sz="2800" b="1" dirty="0" smtClean="0"/>
              <a:t> </a:t>
            </a:r>
            <a:r>
              <a:rPr lang="en-US" sz="2800" b="1" dirty="0" smtClean="0"/>
              <a:t>MELLITUS</a:t>
            </a:r>
            <a:endParaRPr lang="fa-IR" sz="2800" b="1" dirty="0" smtClean="0"/>
          </a:p>
          <a:p>
            <a:r>
              <a:rPr lang="en-US" sz="2800" b="1" u="sng" dirty="0" smtClean="0"/>
              <a:t>Definition</a:t>
            </a:r>
            <a:endParaRPr lang="fa-IR" sz="2800" b="1" u="sng" dirty="0" smtClean="0"/>
          </a:p>
          <a:p>
            <a:pPr>
              <a:buFont typeface="Wingdings" pitchFamily="2" charset="2"/>
              <a:buChar char="ü"/>
            </a:pPr>
            <a:r>
              <a:rPr lang="en-US" sz="2800" dirty="0" smtClean="0"/>
              <a:t>Women found to have </a:t>
            </a:r>
            <a:r>
              <a:rPr lang="en-US" sz="2800" dirty="0" err="1" smtClean="0"/>
              <a:t>prediabetes</a:t>
            </a:r>
            <a:r>
              <a:rPr lang="fa-IR" sz="2800" dirty="0" smtClean="0"/>
              <a:t> </a:t>
            </a:r>
            <a:r>
              <a:rPr lang="en-US" sz="2800" dirty="0" smtClean="0"/>
              <a:t>in the first trimester may be encouraged</a:t>
            </a:r>
            <a:r>
              <a:rPr lang="fa-IR" sz="2800" dirty="0" smtClean="0"/>
              <a:t> </a:t>
            </a:r>
            <a:r>
              <a:rPr lang="en-US" sz="2800" dirty="0" smtClean="0"/>
              <a:t>to make lifestyle changes to reduce</a:t>
            </a:r>
            <a:r>
              <a:rPr lang="fa-IR" sz="2800" dirty="0" smtClean="0"/>
              <a:t> </a:t>
            </a:r>
            <a:r>
              <a:rPr lang="en-US" sz="2800" dirty="0" smtClean="0"/>
              <a:t>their risk of developing type 2 diabetes,</a:t>
            </a:r>
            <a:r>
              <a:rPr lang="fa-IR" sz="2800" dirty="0" smtClean="0"/>
              <a:t> </a:t>
            </a:r>
            <a:r>
              <a:rPr lang="en-US" sz="2800" dirty="0" smtClean="0"/>
              <a:t>and perhaps GDM, though more study</a:t>
            </a:r>
            <a:r>
              <a:rPr lang="fa-IR" sz="2800" dirty="0" smtClean="0"/>
              <a:t> </a:t>
            </a:r>
            <a:r>
              <a:rPr lang="en-US" sz="2800" dirty="0" smtClean="0"/>
              <a:t>is needed </a:t>
            </a:r>
            <a:endParaRPr lang="fa-IR" sz="2800" b="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85926"/>
            <a:ext cx="9144000" cy="4340237"/>
          </a:xfrm>
        </p:spPr>
        <p:txBody>
          <a:bodyPr>
            <a:normAutofit/>
          </a:bodyPr>
          <a:lstStyle/>
          <a:p>
            <a:r>
              <a:rPr lang="en-US" dirty="0" smtClean="0"/>
              <a:t>Women &lt;14 weeks’ gestation and HbA1c ≥5.9%–6.4% measured at booking, without pre-existing diabetes</a:t>
            </a:r>
          </a:p>
          <a:p>
            <a:r>
              <a:rPr lang="en-US" dirty="0" smtClean="0"/>
              <a:t>a multicentre, </a:t>
            </a:r>
            <a:r>
              <a:rPr lang="en-US" dirty="0" err="1" smtClean="0"/>
              <a:t>randomised</a:t>
            </a:r>
            <a:r>
              <a:rPr lang="en-US" dirty="0" smtClean="0"/>
              <a:t> controlled, two-arm, parallel-group, </a:t>
            </a:r>
            <a:r>
              <a:rPr lang="en-US" dirty="0" err="1" smtClean="0"/>
              <a:t>unblinded</a:t>
            </a:r>
            <a:r>
              <a:rPr lang="en-US" dirty="0" smtClean="0"/>
              <a:t> feasibility trial with 1:1 </a:t>
            </a:r>
            <a:r>
              <a:rPr lang="en-US" dirty="0" err="1" smtClean="0"/>
              <a:t>randomisation</a:t>
            </a:r>
            <a:endParaRPr lang="en-US" dirty="0" smtClean="0"/>
          </a:p>
          <a:p>
            <a:r>
              <a:rPr lang="en-US" dirty="0" smtClean="0"/>
              <a:t>minimum maternal age of 18 years</a:t>
            </a:r>
            <a:endParaRPr lang="en-US" dirty="0"/>
          </a:p>
        </p:txBody>
      </p:sp>
      <p:pic>
        <p:nvPicPr>
          <p:cNvPr id="1026" name="Picture 2"/>
          <p:cNvPicPr>
            <a:picLocks noChangeAspect="1" noChangeArrowheads="1"/>
          </p:cNvPicPr>
          <p:nvPr/>
        </p:nvPicPr>
        <p:blipFill>
          <a:blip r:embed="rId2"/>
          <a:srcRect/>
          <a:stretch>
            <a:fillRect/>
          </a:stretch>
        </p:blipFill>
        <p:spPr bwMode="auto">
          <a:xfrm>
            <a:off x="142844" y="0"/>
            <a:ext cx="5429256" cy="1500173"/>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4643438" y="1071546"/>
            <a:ext cx="838200"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264696"/>
          </a:xfrm>
        </p:spPr>
        <p:txBody>
          <a:bodyPr>
            <a:normAutofit/>
          </a:bodyPr>
          <a:lstStyle/>
          <a:p>
            <a:r>
              <a:rPr lang="en-US" dirty="0" smtClean="0"/>
              <a:t> </a:t>
            </a:r>
            <a:r>
              <a:rPr lang="en-US" sz="2800" dirty="0" smtClean="0"/>
              <a:t>47 women were </a:t>
            </a:r>
            <a:r>
              <a:rPr lang="en-US" sz="2800" dirty="0" err="1" smtClean="0"/>
              <a:t>randomised</a:t>
            </a:r>
            <a:r>
              <a:rPr lang="en-US" sz="2800" dirty="0" smtClean="0"/>
              <a:t> into one of two groups</a:t>
            </a:r>
          </a:p>
          <a:p>
            <a:pPr>
              <a:buNone/>
            </a:pPr>
            <a:r>
              <a:rPr lang="en-US" sz="2800" dirty="0" smtClean="0"/>
              <a:t>1- The early intervention group were offered outpatient visits every 3–6 weeks throughout pregnancy</a:t>
            </a:r>
          </a:p>
          <a:p>
            <a:pPr>
              <a:buNone/>
            </a:pPr>
            <a:r>
              <a:rPr lang="en-US" sz="2800" dirty="0" smtClean="0"/>
              <a:t>2- The controls received standard care with their lead maternity </a:t>
            </a:r>
            <a:r>
              <a:rPr lang="en-US" sz="2800" dirty="0" err="1" smtClean="0"/>
              <a:t>carer</a:t>
            </a:r>
            <a:r>
              <a:rPr lang="en-US" sz="2800" dirty="0" smtClean="0"/>
              <a:t> and were asked to take a 75 g oral GTT to screen for GDM at 24 weeks’ gestation with appropriate follow-up if this test was positive</a:t>
            </a:r>
            <a:endParaRPr lang="fa-IR" sz="2800" dirty="0" smtClean="0"/>
          </a:p>
          <a:p>
            <a:endParaRPr lang="fa-IR" sz="2800" dirty="0" smtClean="0"/>
          </a:p>
          <a:p>
            <a:r>
              <a:rPr lang="en-US" sz="2800" dirty="0" smtClean="0"/>
              <a:t>This study confirmed that the potential feasibility issues identified a priori were valid</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71480"/>
            <a:ext cx="8643998" cy="6286520"/>
          </a:xfrm>
        </p:spPr>
        <p:txBody>
          <a:bodyPr>
            <a:normAutofit/>
          </a:bodyPr>
          <a:lstStyle/>
          <a:p>
            <a:r>
              <a:rPr lang="en-US" sz="2800" dirty="0" smtClean="0"/>
              <a:t>Both pre-</a:t>
            </a:r>
            <a:r>
              <a:rPr lang="en-US" sz="2800" dirty="0" err="1" smtClean="0"/>
              <a:t>eclampsia</a:t>
            </a:r>
            <a:r>
              <a:rPr lang="en-US" sz="2800" dirty="0" smtClean="0"/>
              <a:t> and caesarean section are clinically relevant outcomes that impact significantly on maternal and neonatal morbidity and on healthcare costs</a:t>
            </a:r>
          </a:p>
          <a:p>
            <a:r>
              <a:rPr lang="en-US" sz="2800" dirty="0" smtClean="0"/>
              <a:t>The emergency caesarean section rate in the control arm of this study was higher than our national total caesarean section rate</a:t>
            </a:r>
          </a:p>
          <a:p>
            <a:r>
              <a:rPr lang="en-US" sz="2800" dirty="0" smtClean="0"/>
              <a:t>Logically, early intervention versus intervention commencing at 24 weeks’ gestation is more likely to improve outcomes related to </a:t>
            </a:r>
            <a:r>
              <a:rPr lang="en-US" sz="2800" dirty="0" err="1" smtClean="0"/>
              <a:t>placentation</a:t>
            </a:r>
            <a:r>
              <a:rPr lang="en-US" sz="2800" dirty="0" smtClean="0"/>
              <a:t>, such as pre-</a:t>
            </a:r>
            <a:r>
              <a:rPr lang="en-US" sz="2800" dirty="0" err="1" smtClean="0"/>
              <a:t>eclampsia</a:t>
            </a:r>
            <a:r>
              <a:rPr lang="en-US" sz="2800" dirty="0" smtClean="0"/>
              <a:t> and preterm birth, whist both interventions may improve outcomes related to fetal </a:t>
            </a:r>
            <a:r>
              <a:rPr lang="en-US" sz="2800" dirty="0" err="1" smtClean="0"/>
              <a:t>hyperinsulinaemia</a:t>
            </a:r>
            <a:r>
              <a:rPr lang="en-US" sz="2800" dirty="0" smtClean="0"/>
              <a:t>, such as </a:t>
            </a:r>
            <a:r>
              <a:rPr lang="en-US" sz="2800" dirty="0" err="1" smtClean="0"/>
              <a:t>macrosomia</a:t>
            </a:r>
            <a:r>
              <a:rPr lang="en-US" sz="2800" dirty="0" smtClean="0"/>
              <a:t> and neonatal </a:t>
            </a:r>
            <a:r>
              <a:rPr lang="en-US" sz="2800" dirty="0" err="1" smtClean="0"/>
              <a:t>hypoglycaemia</a:t>
            </a:r>
            <a:endParaRPr lang="en-US" sz="2800" dirty="0" smtClean="0"/>
          </a:p>
          <a:p>
            <a:endParaRPr lang="en-US" sz="2800" dirty="0" smtClean="0"/>
          </a:p>
          <a:p>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rmAutofit/>
          </a:bodyPr>
          <a:lstStyle/>
          <a:p>
            <a:pPr algn="l"/>
            <a:r>
              <a:rPr lang="en-US" sz="2800" b="1" dirty="0" smtClean="0">
                <a:solidFill>
                  <a:schemeClr val="accent6">
                    <a:lumMod val="75000"/>
                  </a:schemeClr>
                </a:solidFill>
              </a:rPr>
              <a:t>Section 2. Classification and Diagnosis of Diabetes</a:t>
            </a:r>
            <a:endParaRPr lang="en-US" sz="2800" b="1" dirty="0">
              <a:solidFill>
                <a:schemeClr val="accent2">
                  <a:lumMod val="60000"/>
                  <a:lumOff val="40000"/>
                </a:schemeClr>
              </a:solidFill>
            </a:endParaRPr>
          </a:p>
        </p:txBody>
      </p:sp>
      <p:sp>
        <p:nvSpPr>
          <p:cNvPr id="3" name="Content Placeholder 2"/>
          <p:cNvSpPr>
            <a:spLocks noGrp="1"/>
          </p:cNvSpPr>
          <p:nvPr>
            <p:ph idx="1"/>
          </p:nvPr>
        </p:nvSpPr>
        <p:spPr>
          <a:xfrm>
            <a:off x="0" y="857232"/>
            <a:ext cx="9144000" cy="6000768"/>
          </a:xfrm>
        </p:spPr>
        <p:txBody>
          <a:bodyPr>
            <a:normAutofit fontScale="92500" lnSpcReduction="10000"/>
          </a:bodyPr>
          <a:lstStyle/>
          <a:p>
            <a:r>
              <a:rPr lang="en-US" b="1" u="sng" dirty="0" smtClean="0"/>
              <a:t>Diagnosis</a:t>
            </a:r>
            <a:endParaRPr lang="fa-IR" b="1" u="sng" dirty="0" smtClean="0"/>
          </a:p>
          <a:p>
            <a:pPr>
              <a:buFont typeface="Wingdings" pitchFamily="2" charset="2"/>
              <a:buChar char="ü"/>
            </a:pPr>
            <a:r>
              <a:rPr lang="fa-IR" dirty="0" smtClean="0"/>
              <a:t> </a:t>
            </a:r>
            <a:r>
              <a:rPr lang="en-US" dirty="0" smtClean="0"/>
              <a:t>GDM carries risks for the mother, </a:t>
            </a:r>
            <a:r>
              <a:rPr lang="en-US" u="sng" dirty="0" smtClean="0">
                <a:solidFill>
                  <a:schemeClr val="tx2">
                    <a:lumMod val="60000"/>
                    <a:lumOff val="40000"/>
                  </a:schemeClr>
                </a:solidFill>
              </a:rPr>
              <a:t>fetus</a:t>
            </a:r>
            <a:r>
              <a:rPr lang="fa-IR" u="sng" dirty="0" smtClean="0">
                <a:solidFill>
                  <a:schemeClr val="tx2">
                    <a:lumMod val="60000"/>
                    <a:lumOff val="40000"/>
                  </a:schemeClr>
                </a:solidFill>
              </a:rPr>
              <a:t> </a:t>
            </a:r>
            <a:r>
              <a:rPr lang="en-US" dirty="0" smtClean="0"/>
              <a:t>,</a:t>
            </a:r>
            <a:r>
              <a:rPr lang="fa-IR" dirty="0" smtClean="0"/>
              <a:t> </a:t>
            </a:r>
            <a:r>
              <a:rPr lang="en-US" dirty="0" smtClean="0"/>
              <a:t>and</a:t>
            </a:r>
            <a:r>
              <a:rPr lang="fa-IR" dirty="0" smtClean="0"/>
              <a:t> </a:t>
            </a:r>
            <a:r>
              <a:rPr lang="en-US" dirty="0" smtClean="0"/>
              <a:t>neonate</a:t>
            </a:r>
            <a:endParaRPr lang="fa-IR" dirty="0" smtClean="0"/>
          </a:p>
          <a:p>
            <a:pPr>
              <a:buFont typeface="Wingdings" pitchFamily="2" charset="2"/>
              <a:buChar char="ü"/>
            </a:pPr>
            <a:r>
              <a:rPr lang="fa-IR" dirty="0" smtClean="0"/>
              <a:t> </a:t>
            </a:r>
            <a:r>
              <a:rPr lang="en-US" dirty="0" smtClean="0"/>
              <a:t>A recent</a:t>
            </a:r>
            <a:r>
              <a:rPr lang="fa-IR" dirty="0" smtClean="0"/>
              <a:t> </a:t>
            </a:r>
            <a:r>
              <a:rPr lang="en-US" dirty="0" smtClean="0"/>
              <a:t>follow-up study of women participating</a:t>
            </a:r>
            <a:r>
              <a:rPr lang="fa-IR" dirty="0" smtClean="0"/>
              <a:t> </a:t>
            </a:r>
            <a:r>
              <a:rPr lang="en-US" dirty="0" smtClean="0"/>
              <a:t>in a blinded study of pregnancy OGTTs</a:t>
            </a:r>
            <a:r>
              <a:rPr lang="fa-IR" dirty="0" smtClean="0"/>
              <a:t> </a:t>
            </a:r>
            <a:r>
              <a:rPr lang="en-US" dirty="0" smtClean="0"/>
              <a:t>found that 11 years after their pregnancies,</a:t>
            </a:r>
            <a:r>
              <a:rPr lang="fa-IR" dirty="0" smtClean="0"/>
              <a:t> </a:t>
            </a:r>
            <a:r>
              <a:rPr lang="en-US" dirty="0" smtClean="0"/>
              <a:t>women who would have been</a:t>
            </a:r>
            <a:r>
              <a:rPr lang="fa-IR" dirty="0" smtClean="0"/>
              <a:t> </a:t>
            </a:r>
            <a:r>
              <a:rPr lang="en-US" dirty="0" smtClean="0"/>
              <a:t>diagnosed with GDM by the one-step approach,</a:t>
            </a:r>
            <a:r>
              <a:rPr lang="fa-IR" dirty="0" smtClean="0"/>
              <a:t> </a:t>
            </a:r>
            <a:r>
              <a:rPr lang="en-US" dirty="0" smtClean="0"/>
              <a:t>as compared with those without,</a:t>
            </a:r>
            <a:r>
              <a:rPr lang="fa-IR" dirty="0" smtClean="0"/>
              <a:t> </a:t>
            </a:r>
            <a:r>
              <a:rPr lang="en-US" dirty="0" smtClean="0"/>
              <a:t>were at 3.4-fold higher risk of developing</a:t>
            </a:r>
            <a:r>
              <a:rPr lang="fa-IR" dirty="0" smtClean="0"/>
              <a:t> </a:t>
            </a:r>
            <a:r>
              <a:rPr lang="en-US" dirty="0" err="1" smtClean="0"/>
              <a:t>prediabetes</a:t>
            </a:r>
            <a:r>
              <a:rPr lang="en-US" dirty="0" smtClean="0"/>
              <a:t> and type 2 diabetes and had</a:t>
            </a:r>
            <a:r>
              <a:rPr lang="fa-IR" dirty="0" smtClean="0"/>
              <a:t> </a:t>
            </a:r>
            <a:r>
              <a:rPr lang="en-US" dirty="0" smtClean="0"/>
              <a:t>children with a higher risk of obesity and</a:t>
            </a:r>
            <a:r>
              <a:rPr lang="fa-IR" dirty="0" smtClean="0"/>
              <a:t> </a:t>
            </a:r>
            <a:r>
              <a:rPr lang="en-US" dirty="0" smtClean="0"/>
              <a:t>increased body fat, suggesting that the</a:t>
            </a:r>
            <a:r>
              <a:rPr lang="fa-IR" dirty="0" smtClean="0"/>
              <a:t> </a:t>
            </a:r>
            <a:r>
              <a:rPr lang="en-US" dirty="0" smtClean="0"/>
              <a:t>larger group of women identified by the</a:t>
            </a:r>
            <a:r>
              <a:rPr lang="fa-IR" dirty="0" smtClean="0"/>
              <a:t> </a:t>
            </a:r>
            <a:r>
              <a:rPr lang="en-US" dirty="0" smtClean="0"/>
              <a:t>one-step approach would benefit from</a:t>
            </a:r>
            <a:r>
              <a:rPr lang="fa-IR" dirty="0" smtClean="0"/>
              <a:t> </a:t>
            </a:r>
            <a:r>
              <a:rPr lang="en-US" dirty="0" smtClean="0"/>
              <a:t>increased screening for diabetes and</a:t>
            </a:r>
            <a:r>
              <a:rPr lang="fa-IR" dirty="0" smtClean="0"/>
              <a:t> </a:t>
            </a:r>
            <a:r>
              <a:rPr lang="en-US" dirty="0" err="1" smtClean="0"/>
              <a:t>prediabetes</a:t>
            </a:r>
            <a:r>
              <a:rPr lang="en-US" dirty="0" smtClean="0"/>
              <a:t> that would accompany a</a:t>
            </a:r>
            <a:r>
              <a:rPr lang="fa-IR" dirty="0" smtClean="0"/>
              <a:t> </a:t>
            </a:r>
            <a:r>
              <a:rPr lang="en-US" dirty="0" smtClean="0"/>
              <a:t>history of GDM </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71678"/>
            <a:ext cx="9144000" cy="4786322"/>
          </a:xfrm>
        </p:spPr>
        <p:txBody>
          <a:bodyPr>
            <a:normAutofit/>
          </a:bodyPr>
          <a:lstStyle/>
          <a:p>
            <a:r>
              <a:rPr lang="en-US" sz="2800" dirty="0" smtClean="0"/>
              <a:t>The Hyperglycemia and Adverse Pregnancy Outcome</a:t>
            </a:r>
            <a:r>
              <a:rPr lang="fa-IR" sz="2800" dirty="0" smtClean="0"/>
              <a:t> </a:t>
            </a:r>
            <a:r>
              <a:rPr lang="en-US" sz="2800" dirty="0" smtClean="0"/>
              <a:t>(HAPO) Study</a:t>
            </a:r>
            <a:endParaRPr lang="fa-IR" sz="2800" dirty="0" smtClean="0"/>
          </a:p>
          <a:p>
            <a:r>
              <a:rPr lang="en-US" sz="2800" dirty="0" smtClean="0"/>
              <a:t>4697 mothers and</a:t>
            </a:r>
            <a:r>
              <a:rPr lang="fa-IR" sz="2800" dirty="0" smtClean="0"/>
              <a:t> </a:t>
            </a:r>
            <a:r>
              <a:rPr lang="en-US" sz="2800" dirty="0" smtClean="0"/>
              <a:t>4832 children </a:t>
            </a:r>
          </a:p>
          <a:p>
            <a:r>
              <a:rPr lang="en-US" sz="2800" dirty="0" smtClean="0"/>
              <a:t>10-14 years follow up </a:t>
            </a:r>
            <a:endParaRPr lang="fa-IR" sz="2800" dirty="0" smtClean="0"/>
          </a:p>
          <a:p>
            <a:r>
              <a:rPr lang="en-US" sz="2800" dirty="0" smtClean="0"/>
              <a:t>study visits occurred between February 13, 2013, and December 13, 2016</a:t>
            </a:r>
            <a:endParaRPr lang="fa-IR" sz="2800" dirty="0" smtClean="0"/>
          </a:p>
          <a:p>
            <a:r>
              <a:rPr lang="en-US" sz="2800" dirty="0" smtClean="0"/>
              <a:t>Primary maternal outcome</a:t>
            </a:r>
            <a:endParaRPr lang="fa-IR" sz="2800" dirty="0" smtClean="0"/>
          </a:p>
          <a:p>
            <a:r>
              <a:rPr lang="en-US" sz="2800" dirty="0" smtClean="0"/>
              <a:t>Primary and </a:t>
            </a:r>
            <a:r>
              <a:rPr lang="en-US" sz="2800" dirty="0" err="1" smtClean="0"/>
              <a:t>secondry</a:t>
            </a:r>
            <a:r>
              <a:rPr lang="en-US" sz="2800" dirty="0" smtClean="0"/>
              <a:t> outcome for children</a:t>
            </a:r>
            <a:endParaRPr lang="en-US" sz="2800" dirty="0"/>
          </a:p>
        </p:txBody>
      </p:sp>
      <p:pic>
        <p:nvPicPr>
          <p:cNvPr id="1026" name="Picture 2"/>
          <p:cNvPicPr>
            <a:picLocks noChangeAspect="1" noChangeArrowheads="1"/>
          </p:cNvPicPr>
          <p:nvPr/>
        </p:nvPicPr>
        <p:blipFill>
          <a:blip r:embed="rId2"/>
          <a:srcRect/>
          <a:stretch>
            <a:fillRect/>
          </a:stretch>
        </p:blipFill>
        <p:spPr bwMode="auto">
          <a:xfrm>
            <a:off x="230275" y="129766"/>
            <a:ext cx="6143636" cy="1643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86446" y="1000108"/>
            <a:ext cx="500066" cy="214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a:blip r:embed="rId2"/>
          <a:srcRect/>
          <a:stretch>
            <a:fillRect/>
          </a:stretch>
        </p:blipFill>
        <p:spPr bwMode="auto">
          <a:xfrm>
            <a:off x="73148" y="72008"/>
            <a:ext cx="4714876" cy="3212976"/>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3779912" y="3429000"/>
            <a:ext cx="5292080" cy="33564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357158" y="500042"/>
            <a:ext cx="8358245" cy="5786478"/>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GD was significantly associated with a higher maternal risk for a disorder of glucose metabolism during long-term follow-up after pregnancy</a:t>
            </a:r>
          </a:p>
          <a:p>
            <a:r>
              <a:rPr lang="en-US" dirty="0" smtClean="0"/>
              <a:t>Among children of mothers with GD </a:t>
            </a:r>
            <a:r>
              <a:rPr lang="en-US" dirty="0" err="1" smtClean="0"/>
              <a:t>vs</a:t>
            </a:r>
            <a:r>
              <a:rPr lang="en-US" dirty="0" smtClean="0"/>
              <a:t> those without it, the difference in childhood overweight or obesity defined by body mass index cutoffs was not statistically significant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6">
                    <a:lumMod val="75000"/>
                  </a:schemeClr>
                </a:solidFill>
              </a:rPr>
              <a:t>Section 3.</a:t>
            </a:r>
            <a:r>
              <a:rPr lang="en-US" sz="2800" b="1" dirty="0" smtClean="0">
                <a:solidFill>
                  <a:schemeClr val="accent2">
                    <a:lumMod val="60000"/>
                    <a:lumOff val="40000"/>
                  </a:schemeClr>
                </a:solidFill>
              </a:rPr>
              <a:t> </a:t>
            </a:r>
            <a:r>
              <a:rPr lang="en-US" sz="2800" b="1" dirty="0" smtClean="0">
                <a:solidFill>
                  <a:schemeClr val="accent6">
                    <a:lumMod val="75000"/>
                  </a:schemeClr>
                </a:solidFill>
              </a:rPr>
              <a:t>Prevention or Delay of Type 2 Diabetes</a:t>
            </a:r>
            <a:r>
              <a:rPr lang="en-US" sz="2800" b="1" dirty="0" smtClean="0">
                <a:solidFill>
                  <a:schemeClr val="accent2">
                    <a:lumMod val="60000"/>
                    <a:lumOff val="40000"/>
                  </a:schemeClr>
                </a:solidFill>
              </a:rPr>
              <a:t/>
            </a:r>
            <a:br>
              <a:rPr lang="en-US" sz="2800" b="1" dirty="0" smtClean="0">
                <a:solidFill>
                  <a:schemeClr val="accent2">
                    <a:lumMod val="60000"/>
                    <a:lumOff val="40000"/>
                  </a:schemeClr>
                </a:solidFill>
              </a:rPr>
            </a:br>
            <a:r>
              <a:rPr lang="en-US" sz="2800" b="1" dirty="0" smtClean="0">
                <a:solidFill>
                  <a:srgbClr val="00B050"/>
                </a:solidFill>
              </a:rPr>
              <a:t>NEW</a:t>
            </a:r>
            <a:endParaRPr lang="en-US" sz="2800" b="1" dirty="0">
              <a:solidFill>
                <a:srgbClr val="00B050"/>
              </a:solidFill>
            </a:endParaRPr>
          </a:p>
        </p:txBody>
      </p:sp>
      <p:sp>
        <p:nvSpPr>
          <p:cNvPr id="3" name="Content Placeholder 2"/>
          <p:cNvSpPr>
            <a:spLocks noGrp="1"/>
          </p:cNvSpPr>
          <p:nvPr>
            <p:ph idx="1"/>
          </p:nvPr>
        </p:nvSpPr>
        <p:spPr>
          <a:xfrm>
            <a:off x="457200" y="1600200"/>
            <a:ext cx="8229600" cy="4972072"/>
          </a:xfrm>
        </p:spPr>
        <p:txBody>
          <a:bodyPr>
            <a:normAutofit/>
          </a:bodyPr>
          <a:lstStyle/>
          <a:p>
            <a:r>
              <a:rPr lang="en-US" dirty="0" smtClean="0"/>
              <a:t>This section was moved (it was Section 5) </a:t>
            </a:r>
          </a:p>
          <a:p>
            <a:r>
              <a:rPr lang="en-US" dirty="0" smtClean="0"/>
              <a:t>The nutrition section was updated </a:t>
            </a:r>
            <a:r>
              <a:rPr lang="fa-IR" dirty="0" smtClean="0"/>
              <a:t>) </a:t>
            </a:r>
            <a:r>
              <a:rPr lang="en-US" dirty="0" smtClean="0"/>
              <a:t>to highlight the importance of weight loss</a:t>
            </a:r>
            <a:r>
              <a:rPr lang="fa-IR" dirty="0" smtClean="0"/>
              <a:t>(</a:t>
            </a:r>
            <a:endParaRPr lang="en-US" dirty="0" smtClean="0"/>
          </a:p>
          <a:p>
            <a:r>
              <a:rPr lang="en-US" dirty="0" smtClean="0"/>
              <a:t>a section on tobacco use and cessation was added</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3. Prevention or Delay of Type 2 Diabetes</a:t>
            </a:r>
            <a:endParaRPr lang="en-US" sz="2800" b="1" dirty="0">
              <a:solidFill>
                <a:schemeClr val="accent6">
                  <a:lumMod val="75000"/>
                </a:schemeClr>
              </a:solidFill>
            </a:endParaRPr>
          </a:p>
        </p:txBody>
      </p:sp>
      <p:sp>
        <p:nvSpPr>
          <p:cNvPr id="4" name="Text Placeholder 3"/>
          <p:cNvSpPr>
            <a:spLocks noGrp="1"/>
          </p:cNvSpPr>
          <p:nvPr>
            <p:ph type="body" idx="1"/>
          </p:nvPr>
        </p:nvSpPr>
        <p:spPr>
          <a:xfrm>
            <a:off x="4572000" y="1525961"/>
            <a:ext cx="4040188" cy="639762"/>
          </a:xfrm>
          <a:solidFill>
            <a:schemeClr val="accent3">
              <a:lumMod val="60000"/>
              <a:lumOff val="40000"/>
            </a:schemeClr>
          </a:solidFill>
        </p:spPr>
        <p:txBody>
          <a:bodyPr>
            <a:normAutofit/>
          </a:bodyPr>
          <a:lstStyle/>
          <a:p>
            <a:pPr algn="ctr"/>
            <a:r>
              <a:rPr lang="en-US" sz="3200" dirty="0" smtClean="0"/>
              <a:t>ADA 2019</a:t>
            </a:r>
            <a:endParaRPr lang="en-US" sz="3200" dirty="0"/>
          </a:p>
        </p:txBody>
      </p:sp>
      <p:sp>
        <p:nvSpPr>
          <p:cNvPr id="3" name="Content Placeholder 2"/>
          <p:cNvSpPr>
            <a:spLocks noGrp="1"/>
          </p:cNvSpPr>
          <p:nvPr>
            <p:ph sz="half" idx="2"/>
          </p:nvPr>
        </p:nvSpPr>
        <p:spPr>
          <a:xfrm>
            <a:off x="4572000" y="2276872"/>
            <a:ext cx="4040188" cy="3951288"/>
          </a:xfrm>
          <a:solidFill>
            <a:schemeClr val="accent3">
              <a:lumMod val="60000"/>
              <a:lumOff val="40000"/>
            </a:schemeClr>
          </a:solidFill>
        </p:spPr>
        <p:txBody>
          <a:bodyPr>
            <a:normAutofit/>
          </a:bodyPr>
          <a:lstStyle/>
          <a:p>
            <a:r>
              <a:rPr lang="en-US" b="1" dirty="0" smtClean="0"/>
              <a:t>Recommendations</a:t>
            </a:r>
          </a:p>
          <a:p>
            <a:pPr>
              <a:buNone/>
            </a:pPr>
            <a:r>
              <a:rPr lang="en-US" dirty="0" smtClean="0"/>
              <a:t>     3.3 : Based on patient preference, technology-assisted diabetes prevention interventions may be effective in preventing type 2 diabetes and </a:t>
            </a:r>
            <a:r>
              <a:rPr lang="en-US" u="sng" dirty="0" smtClean="0"/>
              <a:t>should be considered </a:t>
            </a:r>
            <a:r>
              <a:rPr lang="en-US" dirty="0" smtClean="0"/>
              <a:t>.</a:t>
            </a:r>
            <a:r>
              <a:rPr lang="en-US" b="1" dirty="0" smtClean="0"/>
              <a:t>B</a:t>
            </a:r>
            <a:endParaRPr lang="en-US" b="1" dirty="0"/>
          </a:p>
        </p:txBody>
      </p:sp>
      <p:sp>
        <p:nvSpPr>
          <p:cNvPr id="5" name="Text Placeholder 4"/>
          <p:cNvSpPr>
            <a:spLocks noGrp="1"/>
          </p:cNvSpPr>
          <p:nvPr>
            <p:ph type="body" sz="quarter" idx="3"/>
          </p:nvPr>
        </p:nvSpPr>
        <p:spPr>
          <a:xfrm>
            <a:off x="251520" y="1535113"/>
            <a:ext cx="4041775" cy="639762"/>
          </a:xfrm>
          <a:solidFill>
            <a:schemeClr val="accent6">
              <a:lumMod val="60000"/>
              <a:lumOff val="40000"/>
            </a:schemeClr>
          </a:solidFill>
        </p:spPr>
        <p:txBody>
          <a:bodyPr>
            <a:normAutofit/>
          </a:bodyPr>
          <a:lstStyle/>
          <a:p>
            <a:pPr algn="ctr"/>
            <a:r>
              <a:rPr lang="en-US" sz="3200" dirty="0" smtClean="0"/>
              <a:t>ADA 2018</a:t>
            </a:r>
            <a:endParaRPr lang="en-US" sz="3200" dirty="0"/>
          </a:p>
        </p:txBody>
      </p:sp>
      <p:sp>
        <p:nvSpPr>
          <p:cNvPr id="6" name="Content Placeholder 5"/>
          <p:cNvSpPr>
            <a:spLocks noGrp="1"/>
          </p:cNvSpPr>
          <p:nvPr>
            <p:ph sz="quarter" idx="4"/>
          </p:nvPr>
        </p:nvSpPr>
        <p:spPr>
          <a:xfrm>
            <a:off x="251520" y="2286024"/>
            <a:ext cx="4041775" cy="3951288"/>
          </a:xfrm>
          <a:solidFill>
            <a:schemeClr val="accent6">
              <a:lumMod val="60000"/>
              <a:lumOff val="40000"/>
            </a:schemeClr>
          </a:solidFill>
        </p:spPr>
        <p:txBody>
          <a:bodyPr>
            <a:normAutofit lnSpcReduction="10000"/>
          </a:bodyPr>
          <a:lstStyle/>
          <a:p>
            <a:r>
              <a:rPr lang="en-US" b="1" dirty="0" smtClean="0"/>
              <a:t>Recommendations    </a:t>
            </a:r>
          </a:p>
          <a:p>
            <a:pPr>
              <a:buNone/>
            </a:pPr>
            <a:r>
              <a:rPr lang="en-US" dirty="0" smtClean="0"/>
              <a:t>     Technology-assisted tools including Internet-based social networks, distance learning, and mobile applications that incorporate bidirectional communication may be useful elements of effective lifestyle modification to prevent diabetes. </a:t>
            </a:r>
            <a:r>
              <a:rPr lang="en-US" b="1" dirty="0" smtClean="0"/>
              <a:t>B</a:t>
            </a:r>
            <a:endParaRPr lang="fa-IR" b="1"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274786"/>
          </a:xfrm>
        </p:spPr>
        <p:txBody>
          <a:bodyPr>
            <a:normAutofit fontScale="90000"/>
          </a:bodyPr>
          <a:lstStyle/>
          <a:p>
            <a:pPr algn="l"/>
            <a:r>
              <a:rPr lang="en-US" sz="2800" b="1" dirty="0" smtClean="0">
                <a:solidFill>
                  <a:schemeClr val="accent6">
                    <a:lumMod val="75000"/>
                  </a:schemeClr>
                </a:solidFill>
              </a:rPr>
              <a:t>Section 3. Prevention or Delay of Type 2 Diabetes</a:t>
            </a:r>
            <a:br>
              <a:rPr lang="en-US" sz="2800" b="1" dirty="0" smtClean="0">
                <a:solidFill>
                  <a:schemeClr val="accent6">
                    <a:lumMod val="75000"/>
                  </a:schemeClr>
                </a:solidFill>
              </a:rPr>
            </a:br>
            <a:r>
              <a:rPr lang="en-US" sz="2800" b="1" dirty="0" smtClean="0">
                <a:solidFill>
                  <a:schemeClr val="accent2">
                    <a:lumMod val="60000"/>
                    <a:lumOff val="40000"/>
                  </a:schemeClr>
                </a:solidFill>
              </a:rPr>
              <a:t/>
            </a:r>
            <a:br>
              <a:rPr lang="en-US" sz="2800" b="1" dirty="0" smtClean="0">
                <a:solidFill>
                  <a:schemeClr val="accent2">
                    <a:lumMod val="60000"/>
                    <a:lumOff val="40000"/>
                  </a:schemeClr>
                </a:solidFill>
              </a:rPr>
            </a:br>
            <a:r>
              <a:rPr lang="en-US" sz="2400" dirty="0" smtClean="0"/>
              <a:t> </a:t>
            </a:r>
            <a:r>
              <a:rPr lang="en-US" sz="3100" b="1" dirty="0" smtClean="0"/>
              <a:t>LIFESTYLE INTERVENTIONS</a:t>
            </a:r>
            <a:endParaRPr lang="en-US" sz="3100" b="1" dirty="0">
              <a:solidFill>
                <a:schemeClr val="accent2">
                  <a:lumMod val="60000"/>
                  <a:lumOff val="40000"/>
                </a:schemeClr>
              </a:solidFill>
            </a:endParaRPr>
          </a:p>
        </p:txBody>
      </p:sp>
      <p:sp>
        <p:nvSpPr>
          <p:cNvPr id="3" name="Content Placeholder 2"/>
          <p:cNvSpPr>
            <a:spLocks noGrp="1"/>
          </p:cNvSpPr>
          <p:nvPr>
            <p:ph idx="1"/>
          </p:nvPr>
        </p:nvSpPr>
        <p:spPr>
          <a:xfrm>
            <a:off x="457200" y="1428736"/>
            <a:ext cx="8229600" cy="5429264"/>
          </a:xfrm>
        </p:spPr>
        <p:txBody>
          <a:bodyPr>
            <a:normAutofit/>
          </a:bodyPr>
          <a:lstStyle/>
          <a:p>
            <a:pPr>
              <a:buNone/>
            </a:pPr>
            <a:r>
              <a:rPr lang="en-US" sz="2400" b="1" u="sng" dirty="0" smtClean="0"/>
              <a:t>The Diabetes Prevention Program</a:t>
            </a:r>
          </a:p>
          <a:p>
            <a:pPr>
              <a:buFont typeface="Wingdings" pitchFamily="2" charset="2"/>
              <a:buChar char="ü"/>
            </a:pPr>
            <a:r>
              <a:rPr lang="en-US" sz="2800" dirty="0" smtClean="0"/>
              <a:t>Several major randomized controlled trials, including </a:t>
            </a:r>
          </a:p>
          <a:p>
            <a:pPr>
              <a:buNone/>
            </a:pPr>
            <a:r>
              <a:rPr lang="en-US" sz="2800" dirty="0" smtClean="0"/>
              <a:t>     the Diabetes Prevention Program (DPP), </a:t>
            </a:r>
          </a:p>
          <a:p>
            <a:pPr>
              <a:buNone/>
            </a:pPr>
            <a:r>
              <a:rPr lang="en-US" sz="2800" dirty="0" smtClean="0"/>
              <a:t>     the Finnish Diabetes Prevention Study (DPS), and </a:t>
            </a:r>
          </a:p>
          <a:p>
            <a:pPr>
              <a:buNone/>
            </a:pPr>
            <a:r>
              <a:rPr lang="en-US" sz="2800" dirty="0" smtClean="0"/>
              <a:t>     the </a:t>
            </a:r>
            <a:r>
              <a:rPr lang="en-US" sz="2800" dirty="0" err="1" smtClean="0"/>
              <a:t>Da</a:t>
            </a:r>
            <a:r>
              <a:rPr lang="en-US" sz="2800" dirty="0" smtClean="0"/>
              <a:t> Qing Diabetes Prevention Study (</a:t>
            </a:r>
            <a:r>
              <a:rPr lang="en-US" sz="2800" dirty="0" err="1" smtClean="0"/>
              <a:t>Da</a:t>
            </a:r>
            <a:r>
              <a:rPr lang="en-US" sz="2800" dirty="0" smtClean="0"/>
              <a:t> Qing study) , demonstrate that lifestyle/ behavioral therapy featuring an individualized reduced calorie meal plan is highly effective in preventing type 2 diabetes and improving other </a:t>
            </a:r>
            <a:r>
              <a:rPr lang="en-US" sz="2800" dirty="0" err="1" smtClean="0"/>
              <a:t>cardiometabolic</a:t>
            </a:r>
            <a:r>
              <a:rPr lang="en-US" sz="2800" dirty="0" smtClean="0"/>
              <a:t> markers (such as blood pressure, lipids, and inflammation)</a:t>
            </a:r>
            <a:endParaRPr lang="en-US" sz="28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0" y="0"/>
            <a:ext cx="8501090" cy="3929066"/>
          </a:xfrm>
        </p:spPr>
        <p:txBody>
          <a:bodyPr>
            <a:noAutofit/>
          </a:bodyPr>
          <a:lstStyle/>
          <a:p>
            <a:pPr>
              <a:buNone/>
            </a:pPr>
            <a:r>
              <a:rPr lang="en-US" u="sng" dirty="0" smtClean="0"/>
              <a:t>Diabetes Prevention Program (</a:t>
            </a:r>
            <a:r>
              <a:rPr lang="en-US" b="1" u="sng" dirty="0" smtClean="0"/>
              <a:t>DPP</a:t>
            </a:r>
            <a:r>
              <a:rPr lang="en-US" u="sng" dirty="0" smtClean="0"/>
              <a:t>) </a:t>
            </a:r>
            <a:r>
              <a:rPr lang="fa-IR" dirty="0" smtClean="0"/>
              <a:t>:</a:t>
            </a:r>
            <a:r>
              <a:rPr lang="en-US" dirty="0" smtClean="0"/>
              <a:t> </a:t>
            </a:r>
            <a:r>
              <a:rPr lang="fa-IR" dirty="0" smtClean="0"/>
              <a:t>)</a:t>
            </a:r>
            <a:r>
              <a:rPr lang="en-US" dirty="0" smtClean="0"/>
              <a:t>2002-nejm)</a:t>
            </a:r>
            <a:endParaRPr lang="fa-IR" dirty="0" smtClean="0"/>
          </a:p>
          <a:p>
            <a:r>
              <a:rPr lang="en-US" dirty="0" smtClean="0"/>
              <a:t>3234 </a:t>
            </a:r>
            <a:r>
              <a:rPr lang="en-US" dirty="0" err="1" smtClean="0"/>
              <a:t>nondiabetic</a:t>
            </a:r>
            <a:r>
              <a:rPr lang="fa-IR" dirty="0" smtClean="0"/>
              <a:t> </a:t>
            </a:r>
            <a:r>
              <a:rPr lang="en-US" dirty="0" smtClean="0"/>
              <a:t>persons with elevated fasting and post-load plasma</a:t>
            </a:r>
            <a:r>
              <a:rPr lang="fa-IR" dirty="0" smtClean="0"/>
              <a:t> </a:t>
            </a:r>
            <a:r>
              <a:rPr lang="en-US" dirty="0" smtClean="0"/>
              <a:t>glucose concentrations to placebo, </a:t>
            </a:r>
            <a:r>
              <a:rPr lang="en-US" dirty="0" err="1" smtClean="0"/>
              <a:t>metformin</a:t>
            </a:r>
            <a:r>
              <a:rPr lang="en-US" dirty="0" smtClean="0"/>
              <a:t> (850</a:t>
            </a:r>
            <a:r>
              <a:rPr lang="fa-IR" dirty="0" smtClean="0"/>
              <a:t> </a:t>
            </a:r>
            <a:r>
              <a:rPr lang="en-US" dirty="0" smtClean="0"/>
              <a:t>mg twice daily), or a lifestyle-modification program</a:t>
            </a:r>
            <a:r>
              <a:rPr lang="fa-IR" dirty="0" smtClean="0"/>
              <a:t> </a:t>
            </a:r>
            <a:r>
              <a:rPr lang="en-US" dirty="0" smtClean="0"/>
              <a:t>with the goals of at least a 7 percent weight loss and</a:t>
            </a:r>
            <a:r>
              <a:rPr lang="fa-IR" dirty="0" smtClean="0"/>
              <a:t> </a:t>
            </a:r>
            <a:r>
              <a:rPr lang="en-US" dirty="0" smtClean="0"/>
              <a:t>at least 150 minutes of physical activity per week</a:t>
            </a:r>
            <a:endParaRPr lang="fa-IR" dirty="0" smtClean="0"/>
          </a:p>
          <a:p>
            <a:r>
              <a:rPr lang="en-US" dirty="0" smtClean="0"/>
              <a:t>Lifestyle changes(58%) and treatment with</a:t>
            </a:r>
            <a:r>
              <a:rPr lang="fa-IR" dirty="0" smtClean="0"/>
              <a:t> </a:t>
            </a:r>
            <a:r>
              <a:rPr lang="en-US" dirty="0" err="1" smtClean="0"/>
              <a:t>metformin</a:t>
            </a:r>
            <a:r>
              <a:rPr lang="en-US" dirty="0" smtClean="0"/>
              <a:t> (31%) both reduced the incidence of diabetes in</a:t>
            </a:r>
            <a:r>
              <a:rPr lang="fa-IR" dirty="0" smtClean="0"/>
              <a:t> </a:t>
            </a:r>
            <a:r>
              <a:rPr lang="en-US" dirty="0" smtClean="0"/>
              <a:t>persons at high risk</a:t>
            </a:r>
            <a:endParaRPr lang="fa-IR" dirty="0" smtClean="0"/>
          </a:p>
          <a:p>
            <a:r>
              <a:rPr lang="en-US" dirty="0" smtClean="0"/>
              <a:t>The lifestyle intervention was</a:t>
            </a:r>
            <a:r>
              <a:rPr lang="fa-IR" dirty="0" smtClean="0"/>
              <a:t> </a:t>
            </a:r>
            <a:r>
              <a:rPr lang="en-US" dirty="0" smtClean="0"/>
              <a:t>more effective than </a:t>
            </a:r>
            <a:r>
              <a:rPr lang="en-US" dirty="0" err="1" smtClean="0"/>
              <a:t>metformin</a:t>
            </a:r>
            <a:endParaRPr lang="fa-IR" dirty="0" smtClean="0"/>
          </a:p>
          <a:p>
            <a:endParaRPr lang="fa-IR" dirty="0" smtClean="0"/>
          </a:p>
          <a:p>
            <a:endParaRPr lang="fa-IR" dirty="0" smtClean="0"/>
          </a:p>
          <a:p>
            <a:endParaRPr lang="fa-IR" dirty="0" smtClean="0"/>
          </a:p>
          <a:p>
            <a:endParaRPr lang="en-US" dirty="0"/>
          </a:p>
        </p:txBody>
      </p:sp>
      <p:pic>
        <p:nvPicPr>
          <p:cNvPr id="1032" name="Picture 8"/>
          <p:cNvPicPr>
            <a:picLocks noChangeAspect="1" noChangeArrowheads="1"/>
          </p:cNvPicPr>
          <p:nvPr/>
        </p:nvPicPr>
        <p:blipFill>
          <a:blip r:embed="rId2"/>
          <a:srcRect/>
          <a:stretch>
            <a:fillRect/>
          </a:stretch>
        </p:blipFill>
        <p:spPr bwMode="auto">
          <a:xfrm>
            <a:off x="4572000" y="3861048"/>
            <a:ext cx="4500562" cy="2928934"/>
          </a:xfrm>
          <a:prstGeom prst="rect">
            <a:avLst/>
          </a:prstGeom>
          <a:noFill/>
          <a:ln w="9525">
            <a:noFill/>
            <a:miter lim="800000"/>
            <a:headEnd/>
            <a:tailEnd/>
          </a:ln>
          <a:effectLst/>
        </p:spPr>
      </p:pic>
      <p:pic>
        <p:nvPicPr>
          <p:cNvPr id="1033" name="Picture 9"/>
          <p:cNvPicPr>
            <a:picLocks noChangeAspect="1" noChangeArrowheads="1"/>
          </p:cNvPicPr>
          <p:nvPr/>
        </p:nvPicPr>
        <p:blipFill>
          <a:blip r:embed="rId3"/>
          <a:srcRect/>
          <a:stretch>
            <a:fillRect/>
          </a:stretch>
        </p:blipFill>
        <p:spPr bwMode="auto">
          <a:xfrm>
            <a:off x="141737" y="3861048"/>
            <a:ext cx="4286247" cy="2928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
            <a:ext cx="8643966" cy="4000504"/>
          </a:xfrm>
        </p:spPr>
        <p:txBody>
          <a:bodyPr>
            <a:normAutofit fontScale="77500" lnSpcReduction="20000"/>
          </a:bodyPr>
          <a:lstStyle/>
          <a:p>
            <a:pPr>
              <a:buNone/>
            </a:pPr>
            <a:r>
              <a:rPr lang="en-US" u="sng" dirty="0" smtClean="0"/>
              <a:t>Finnish Diabetes Prevention Study (</a:t>
            </a:r>
            <a:r>
              <a:rPr lang="en-US" b="1" u="sng" dirty="0" smtClean="0"/>
              <a:t>DPS</a:t>
            </a:r>
            <a:r>
              <a:rPr lang="en-US" u="sng" dirty="0" smtClean="0"/>
              <a:t>) </a:t>
            </a:r>
            <a:r>
              <a:rPr lang="en-US" dirty="0" smtClean="0"/>
              <a:t>: (2006-lancet)</a:t>
            </a:r>
          </a:p>
          <a:p>
            <a:r>
              <a:rPr lang="en-US" dirty="0" smtClean="0"/>
              <a:t>Overweight, middle-aged men (n=172) and women (n=350) with impaired glucose tolerance </a:t>
            </a:r>
          </a:p>
          <a:p>
            <a:r>
              <a:rPr lang="en-US" dirty="0" smtClean="0"/>
              <a:t>Randomly assigned to intensive lifestyle intervention or control group</a:t>
            </a:r>
          </a:p>
          <a:p>
            <a:r>
              <a:rPr lang="en-US" dirty="0" smtClean="0"/>
              <a:t>After a median of 4 years of active intervention period, participants who were still free of diabetes were further followed up for a median of 3 years</a:t>
            </a:r>
          </a:p>
          <a:p>
            <a:r>
              <a:rPr lang="en-US" dirty="0" smtClean="0"/>
              <a:t>Lifestyle intervention in people at high risk for type 2 diabetes resulted in sustained lifestyle changes and a reduction in diabetes incidence</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4000496" y="3500438"/>
            <a:ext cx="5010150" cy="32409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3. Prevention or Delay of Type 2 Diabetes</a:t>
            </a:r>
            <a:endParaRPr lang="en-US" sz="2800"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buFont typeface="Wingdings" pitchFamily="2" charset="2"/>
              <a:buChar char="ü"/>
            </a:pPr>
            <a:r>
              <a:rPr lang="en-US" sz="2800" dirty="0" smtClean="0"/>
              <a:t>Notably, in the 23-year follow-up for the </a:t>
            </a:r>
            <a:r>
              <a:rPr lang="en-US" sz="2800" dirty="0" err="1" smtClean="0"/>
              <a:t>Da</a:t>
            </a:r>
            <a:r>
              <a:rPr lang="en-US" sz="2800" dirty="0" smtClean="0"/>
              <a:t> Qing study, reductions in all-cause mortality and cardiovascular disease–related mortality were observed for the lifestyle intervention groups compared with the control group</a:t>
            </a:r>
          </a:p>
          <a:p>
            <a:endParaRPr lang="en-US" sz="2800" dirty="0" smtClean="0"/>
          </a:p>
          <a:p>
            <a:pPr>
              <a:buFont typeface="Wingdings" pitchFamily="2" charset="2"/>
              <a:buChar char="ü"/>
            </a:pPr>
            <a:r>
              <a:rPr lang="en-US" sz="2800" dirty="0" smtClean="0"/>
              <a:t>However, longer-term (4-year) data reveal maximal prevention of diabetes observed at about 7–10% weight loss </a:t>
            </a:r>
            <a:endParaRPr lang="en-US" sz="28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43504" cy="6858000"/>
          </a:xfrm>
        </p:spPr>
        <p:txBody>
          <a:bodyPr>
            <a:normAutofit fontScale="92500" lnSpcReduction="10000"/>
          </a:bodyPr>
          <a:lstStyle/>
          <a:p>
            <a:r>
              <a:rPr lang="en-US" u="sng" dirty="0" err="1" smtClean="0"/>
              <a:t>Da</a:t>
            </a:r>
            <a:r>
              <a:rPr lang="en-US" u="sng" dirty="0" smtClean="0"/>
              <a:t> Qing Diabetes Prevention Study (</a:t>
            </a:r>
            <a:r>
              <a:rPr lang="en-US" b="1" u="sng" dirty="0" err="1" smtClean="0"/>
              <a:t>Da</a:t>
            </a:r>
            <a:r>
              <a:rPr lang="en-US" b="1" u="sng" dirty="0" smtClean="0"/>
              <a:t> Qing study</a:t>
            </a:r>
            <a:r>
              <a:rPr lang="en-US" u="sng" dirty="0" smtClean="0"/>
              <a:t>)</a:t>
            </a:r>
            <a:r>
              <a:rPr lang="en-US" dirty="0" smtClean="0"/>
              <a:t>:</a:t>
            </a:r>
          </a:p>
          <a:p>
            <a:pPr>
              <a:buNone/>
            </a:pPr>
            <a:r>
              <a:rPr lang="en-US" sz="2200" i="1" dirty="0" smtClean="0"/>
              <a:t>(Lancet Diabetes </a:t>
            </a:r>
            <a:r>
              <a:rPr lang="en-US" sz="2200" i="1" dirty="0" err="1" smtClean="0"/>
              <a:t>Endocrinol</a:t>
            </a:r>
            <a:r>
              <a:rPr lang="en-US" sz="2200" i="1" dirty="0" smtClean="0"/>
              <a:t> </a:t>
            </a:r>
            <a:r>
              <a:rPr lang="en-US" sz="2200" dirty="0" smtClean="0"/>
              <a:t>2014)</a:t>
            </a:r>
          </a:p>
          <a:p>
            <a:r>
              <a:rPr lang="en-US" sz="2400" dirty="0" smtClean="0"/>
              <a:t>a cluster </a:t>
            </a:r>
            <a:r>
              <a:rPr lang="en-US" sz="2400" dirty="0" err="1" smtClean="0"/>
              <a:t>randomised</a:t>
            </a:r>
            <a:r>
              <a:rPr lang="en-US" sz="2400" dirty="0" smtClean="0"/>
              <a:t> trial in which 33 clinics in </a:t>
            </a:r>
            <a:r>
              <a:rPr lang="en-US" sz="2400" dirty="0" err="1" smtClean="0"/>
              <a:t>Da</a:t>
            </a:r>
            <a:r>
              <a:rPr lang="en-US" sz="2400" dirty="0" smtClean="0"/>
              <a:t> Qing, China</a:t>
            </a:r>
          </a:p>
          <a:p>
            <a:r>
              <a:rPr lang="en-US" sz="2400" dirty="0" smtClean="0"/>
              <a:t> 577 adults with impaired glucose tolerance</a:t>
            </a:r>
          </a:p>
          <a:p>
            <a:r>
              <a:rPr lang="en-US" sz="2400" dirty="0" err="1" smtClean="0"/>
              <a:t>randomised</a:t>
            </a:r>
            <a:r>
              <a:rPr lang="en-US" sz="2400" dirty="0" smtClean="0"/>
              <a:t> (1:1:1:1) to a control group or lifestyle intervention groups (diet or exercise or both)Patients </a:t>
            </a:r>
          </a:p>
          <a:p>
            <a:r>
              <a:rPr lang="en-US" sz="2400" dirty="0" smtClean="0"/>
              <a:t>the intervention phase lasted for 6 years</a:t>
            </a:r>
          </a:p>
          <a:p>
            <a:r>
              <a:rPr lang="en-US" sz="2400" dirty="0" smtClean="0"/>
              <a:t> assess the primary outcomes of cardiovascular mortality, all-cause mortality, and incidence of diabetes in the intention-to-treat population</a:t>
            </a:r>
          </a:p>
          <a:p>
            <a:r>
              <a:rPr lang="en-US" sz="2400" dirty="0" smtClean="0"/>
              <a:t>A 6-year lifestyle intervention </a:t>
            </a:r>
            <a:r>
              <a:rPr lang="en-US" sz="2400" dirty="0" err="1" smtClean="0"/>
              <a:t>programme</a:t>
            </a:r>
            <a:r>
              <a:rPr lang="en-US" sz="2400" dirty="0" smtClean="0"/>
              <a:t> for Chinese people with impaired glucose tolerance can reduce incidence of cardiovascular and all-cause mortality and diabetes</a:t>
            </a:r>
          </a:p>
          <a:p>
            <a:pPr>
              <a:buNone/>
            </a:pPr>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5143505" y="116632"/>
            <a:ext cx="3892991" cy="6624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71678"/>
            <a:ext cx="9144000" cy="4786322"/>
          </a:xfrm>
        </p:spPr>
        <p:txBody>
          <a:bodyPr>
            <a:normAutofit/>
          </a:bodyPr>
          <a:lstStyle/>
          <a:p>
            <a:r>
              <a:rPr lang="en-US" sz="2400" dirty="0" smtClean="0"/>
              <a:t>For this study, they analyzed one arm of a randomized trial[(DPP) participants randomized to the intensive lifestyle intervention] using Cox proportional hazards regression over 3.2 years of follow-up</a:t>
            </a:r>
          </a:p>
          <a:p>
            <a:endParaRPr lang="fa-IR" sz="2400" dirty="0" smtClean="0"/>
          </a:p>
          <a:p>
            <a:r>
              <a:rPr lang="en-US" sz="2400" dirty="0" smtClean="0"/>
              <a:t>This suggests that subjects who lose even more weight than the DPP average (5–7%), and who meet physical activity and dietary fat goals, could reduce their diabetes risk by 90%</a:t>
            </a:r>
          </a:p>
          <a:p>
            <a:endParaRPr lang="en-US" sz="2400" dirty="0"/>
          </a:p>
        </p:txBody>
      </p:sp>
      <p:pic>
        <p:nvPicPr>
          <p:cNvPr id="4098" name="Picture 2"/>
          <p:cNvPicPr>
            <a:picLocks noChangeAspect="1" noChangeArrowheads="1"/>
          </p:cNvPicPr>
          <p:nvPr/>
        </p:nvPicPr>
        <p:blipFill>
          <a:blip r:embed="rId2"/>
          <a:srcRect/>
          <a:stretch>
            <a:fillRect/>
          </a:stretch>
        </p:blipFill>
        <p:spPr bwMode="auto">
          <a:xfrm>
            <a:off x="1285852" y="0"/>
            <a:ext cx="6500826" cy="174130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500694" y="428604"/>
            <a:ext cx="2190750" cy="247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chemeClr val="accent6">
                    <a:lumMod val="75000"/>
                  </a:schemeClr>
                </a:solidFill>
              </a:rPr>
              <a:t>Section 1. Improving Care and Promoting Health in Populations</a:t>
            </a:r>
            <a:endParaRPr lang="en-US" sz="2400" dirty="0"/>
          </a:p>
        </p:txBody>
      </p:sp>
      <p:sp>
        <p:nvSpPr>
          <p:cNvPr id="3" name="Content Placeholder 2"/>
          <p:cNvSpPr>
            <a:spLocks noGrp="1"/>
          </p:cNvSpPr>
          <p:nvPr>
            <p:ph idx="1"/>
          </p:nvPr>
        </p:nvSpPr>
        <p:spPr>
          <a:xfrm>
            <a:off x="457200" y="1285860"/>
            <a:ext cx="8229600" cy="4840303"/>
          </a:xfrm>
        </p:spPr>
        <p:txBody>
          <a:bodyPr>
            <a:normAutofit fontScale="85000" lnSpcReduction="10000"/>
          </a:bodyPr>
          <a:lstStyle/>
          <a:p>
            <a:r>
              <a:rPr lang="en-US" b="1" dirty="0" smtClean="0"/>
              <a:t>Strategies for System-Level Improvement</a:t>
            </a:r>
            <a:endParaRPr lang="fa-IR" b="1" dirty="0" smtClean="0"/>
          </a:p>
          <a:p>
            <a:pPr>
              <a:buFont typeface="Wingdings" pitchFamily="2" charset="2"/>
              <a:buChar char="ü"/>
            </a:pPr>
            <a:r>
              <a:rPr lang="en-US" dirty="0" smtClean="0"/>
              <a:t>Telemedicine is a growing field that</a:t>
            </a:r>
            <a:r>
              <a:rPr lang="fa-IR" dirty="0" smtClean="0"/>
              <a:t> </a:t>
            </a:r>
            <a:r>
              <a:rPr lang="en-US" dirty="0" smtClean="0"/>
              <a:t>may increase access to care for patients</a:t>
            </a:r>
            <a:r>
              <a:rPr lang="fa-IR" dirty="0" smtClean="0"/>
              <a:t> </a:t>
            </a:r>
            <a:r>
              <a:rPr lang="en-US" dirty="0" smtClean="0"/>
              <a:t>with diabetes. Telemedicine is defined</a:t>
            </a:r>
            <a:r>
              <a:rPr lang="fa-IR" dirty="0" smtClean="0"/>
              <a:t> </a:t>
            </a:r>
            <a:r>
              <a:rPr lang="en-US" dirty="0" smtClean="0"/>
              <a:t>as the use of telecommunications to</a:t>
            </a:r>
            <a:r>
              <a:rPr lang="fa-IR" dirty="0" smtClean="0"/>
              <a:t> </a:t>
            </a:r>
            <a:r>
              <a:rPr lang="en-US" dirty="0" smtClean="0"/>
              <a:t>facilitate remote delivery of health-related</a:t>
            </a:r>
            <a:r>
              <a:rPr lang="fa-IR" dirty="0" smtClean="0"/>
              <a:t> </a:t>
            </a:r>
            <a:r>
              <a:rPr lang="en-US" dirty="0" smtClean="0"/>
              <a:t>services and clinical information</a:t>
            </a:r>
            <a:r>
              <a:rPr lang="fa-IR" dirty="0" smtClean="0"/>
              <a:t> </a:t>
            </a:r>
            <a:r>
              <a:rPr lang="en-US" dirty="0" smtClean="0"/>
              <a:t>(American Telemedicine Association. About telemedicine [Internet])</a:t>
            </a:r>
          </a:p>
          <a:p>
            <a:pPr>
              <a:buFont typeface="Wingdings" pitchFamily="2" charset="2"/>
              <a:buChar char="ü"/>
            </a:pPr>
            <a:endParaRPr lang="fa-IR" dirty="0" smtClean="0"/>
          </a:p>
          <a:p>
            <a:pPr>
              <a:buFont typeface="Wingdings" pitchFamily="2" charset="2"/>
              <a:buChar char="ü"/>
            </a:pPr>
            <a:r>
              <a:rPr lang="en-US" dirty="0" smtClean="0"/>
              <a:t> A growing body of evidence suggests</a:t>
            </a:r>
            <a:r>
              <a:rPr lang="fa-IR" dirty="0" smtClean="0"/>
              <a:t> </a:t>
            </a:r>
            <a:r>
              <a:rPr lang="en-US" dirty="0" smtClean="0"/>
              <a:t>that various telemedicine modalities</a:t>
            </a:r>
            <a:r>
              <a:rPr lang="fa-IR" dirty="0" smtClean="0"/>
              <a:t> </a:t>
            </a:r>
            <a:r>
              <a:rPr lang="en-US" dirty="0" smtClean="0"/>
              <a:t>may be effective at reducing A1C in</a:t>
            </a:r>
            <a:r>
              <a:rPr lang="fa-IR" dirty="0" smtClean="0"/>
              <a:t> </a:t>
            </a:r>
            <a:r>
              <a:rPr lang="en-US" dirty="0" smtClean="0"/>
              <a:t>patients with type 2 diabetes compared</a:t>
            </a:r>
            <a:r>
              <a:rPr lang="fa-IR" dirty="0" smtClean="0"/>
              <a:t> </a:t>
            </a:r>
            <a:r>
              <a:rPr lang="en-US" dirty="0" smtClean="0"/>
              <a:t>with usual care or in addition to usual</a:t>
            </a:r>
            <a:r>
              <a:rPr lang="fa-IR" dirty="0" smtClean="0"/>
              <a:t> </a:t>
            </a:r>
            <a:r>
              <a:rPr lang="en-US" dirty="0" smtClean="0"/>
              <a:t>care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357158" y="642918"/>
            <a:ext cx="4143404" cy="535785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714876" y="642918"/>
            <a:ext cx="4214810" cy="535785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3. Prevention or Delay of Type 2 Diabetes</a:t>
            </a:r>
            <a:endParaRPr lang="en-US" sz="2800" b="1" dirty="0">
              <a:solidFill>
                <a:schemeClr val="accent6">
                  <a:lumMod val="75000"/>
                </a:schemeClr>
              </a:solidFill>
            </a:endParaRPr>
          </a:p>
        </p:txBody>
      </p:sp>
      <p:sp>
        <p:nvSpPr>
          <p:cNvPr id="3" name="Content Placeholder 2"/>
          <p:cNvSpPr>
            <a:spLocks noGrp="1"/>
          </p:cNvSpPr>
          <p:nvPr>
            <p:ph idx="1"/>
          </p:nvPr>
        </p:nvSpPr>
        <p:spPr>
          <a:xfrm>
            <a:off x="357158" y="1285860"/>
            <a:ext cx="8329642" cy="5429288"/>
          </a:xfrm>
        </p:spPr>
        <p:txBody>
          <a:bodyPr>
            <a:normAutofit lnSpcReduction="10000"/>
          </a:bodyPr>
          <a:lstStyle/>
          <a:p>
            <a:pPr>
              <a:buNone/>
            </a:pPr>
            <a:r>
              <a:rPr lang="en-US" sz="2800" b="1" u="sng" dirty="0" smtClean="0"/>
              <a:t>Nutrition</a:t>
            </a:r>
          </a:p>
          <a:p>
            <a:pPr>
              <a:buFont typeface="Wingdings" pitchFamily="2" charset="2"/>
              <a:buChar char="ü"/>
            </a:pPr>
            <a:r>
              <a:rPr lang="en-US" sz="2800" dirty="0" smtClean="0"/>
              <a:t>Structured behavioral weight loss therapy, including a reduced calorie meal plan and physical activity, is of paramount importance for those at high risk for developing type 2 diabetes who have overweight or obesity </a:t>
            </a:r>
          </a:p>
          <a:p>
            <a:pPr>
              <a:buFont typeface="Wingdings" pitchFamily="2" charset="2"/>
              <a:buChar char="ü"/>
            </a:pPr>
            <a:r>
              <a:rPr lang="en-US" sz="2800" smtClean="0"/>
              <a:t> weight </a:t>
            </a:r>
            <a:r>
              <a:rPr lang="en-US" sz="2800" dirty="0" smtClean="0"/>
              <a:t>loss through lifestyle changes alone can be difficult to maintain long term </a:t>
            </a:r>
          </a:p>
          <a:p>
            <a:pPr>
              <a:buFont typeface="Wingdings" pitchFamily="2" charset="2"/>
              <a:buChar char="ü"/>
            </a:pPr>
            <a:r>
              <a:rPr lang="en-US" sz="2800" dirty="0" smtClean="0"/>
              <a:t> people being treated with weight loss therapy should have access to ongoing support and additional therapeutic options (such as pharmacotherapy) if needed</a:t>
            </a:r>
            <a:endParaRPr lang="en-US" sz="2800"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9144000" cy="3214709"/>
          </a:xfrm>
        </p:spPr>
        <p:txBody>
          <a:bodyPr>
            <a:normAutofit fontScale="92500" lnSpcReduction="20000"/>
          </a:bodyPr>
          <a:lstStyle/>
          <a:p>
            <a:r>
              <a:rPr lang="en-US" sz="2800" dirty="0" smtClean="0"/>
              <a:t>All active DPP participants were eligible for continued follow-up</a:t>
            </a:r>
          </a:p>
          <a:p>
            <a:r>
              <a:rPr lang="en-US" sz="2800" dirty="0" smtClean="0"/>
              <a:t>During the 10-year follow-up since </a:t>
            </a:r>
            <a:r>
              <a:rPr lang="en-US" sz="2800" dirty="0" err="1" smtClean="0"/>
              <a:t>randomisation</a:t>
            </a:r>
            <a:r>
              <a:rPr lang="en-US" sz="2800" dirty="0" smtClean="0"/>
              <a:t> to DPP</a:t>
            </a:r>
          </a:p>
          <a:p>
            <a:r>
              <a:rPr lang="en-US" sz="2800" dirty="0" smtClean="0"/>
              <a:t>shown that a reduction in diabetes cumulative incidence by either lifestyle intervention or </a:t>
            </a:r>
            <a:r>
              <a:rPr lang="en-US" sz="2800" dirty="0" err="1" smtClean="0"/>
              <a:t>metformin</a:t>
            </a:r>
            <a:r>
              <a:rPr lang="en-US" sz="2800" dirty="0" smtClean="0"/>
              <a:t> therapy persists for at least 10 years</a:t>
            </a:r>
          </a:p>
          <a:p>
            <a:r>
              <a:rPr lang="en-US" sz="2800" dirty="0" smtClean="0"/>
              <a:t>Diabetes incidence rates in this follow-up study were similar between treatment groups: 5·9 per 100 person-years (5·1–6·8) for lifestyle, 4·9 (4·2–5·7) for </a:t>
            </a:r>
            <a:r>
              <a:rPr lang="en-US" sz="2800" dirty="0" err="1" smtClean="0"/>
              <a:t>metformin</a:t>
            </a:r>
            <a:r>
              <a:rPr lang="en-US" sz="2800" dirty="0" smtClean="0"/>
              <a:t>, and 5·6 (4·8–6·5) for placebo</a:t>
            </a:r>
          </a:p>
          <a:p>
            <a:endParaRPr lang="en-US" sz="2800" dirty="0" smtClean="0"/>
          </a:p>
          <a:p>
            <a:endParaRPr lang="en-US" sz="2800" dirty="0" smtClean="0"/>
          </a:p>
          <a:p>
            <a:endParaRPr lang="en-US" sz="2800" dirty="0"/>
          </a:p>
        </p:txBody>
      </p:sp>
      <p:pic>
        <p:nvPicPr>
          <p:cNvPr id="5122" name="Picture 2"/>
          <p:cNvPicPr>
            <a:picLocks noChangeAspect="1" noChangeArrowheads="1"/>
          </p:cNvPicPr>
          <p:nvPr/>
        </p:nvPicPr>
        <p:blipFill>
          <a:blip r:embed="rId2"/>
          <a:srcRect/>
          <a:stretch>
            <a:fillRect/>
          </a:stretch>
        </p:blipFill>
        <p:spPr bwMode="auto">
          <a:xfrm>
            <a:off x="571472" y="1"/>
            <a:ext cx="7981950" cy="114298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7215206" y="857232"/>
            <a:ext cx="1047750" cy="2286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0" y="4572008"/>
            <a:ext cx="8501090"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285860"/>
            <a:ext cx="8786842" cy="2500330"/>
          </a:xfrm>
        </p:spPr>
        <p:txBody>
          <a:bodyPr>
            <a:noAutofit/>
          </a:bodyPr>
          <a:lstStyle/>
          <a:p>
            <a:r>
              <a:rPr lang="en-US" sz="2400" dirty="0" smtClean="0"/>
              <a:t>During 15 years of average follow-up, lifestyle intervention and </a:t>
            </a:r>
            <a:r>
              <a:rPr lang="en-US" sz="2400" dirty="0" err="1" smtClean="0"/>
              <a:t>metformin</a:t>
            </a:r>
            <a:r>
              <a:rPr lang="en-US" sz="2400" dirty="0" smtClean="0"/>
              <a:t> reduced diabetes incidence rates by 27% (p&lt;0.0001) and 18% (p=0.001)</a:t>
            </a:r>
          </a:p>
          <a:p>
            <a:r>
              <a:rPr lang="en-US" sz="2400" dirty="0" smtClean="0"/>
              <a:t>The </a:t>
            </a:r>
            <a:r>
              <a:rPr lang="en-US" sz="2400" dirty="0" err="1" smtClean="0"/>
              <a:t>prevalences</a:t>
            </a:r>
            <a:r>
              <a:rPr lang="en-US" sz="2400" dirty="0" smtClean="0"/>
              <a:t> at study-end of the aggregate </a:t>
            </a:r>
            <a:r>
              <a:rPr lang="en-US" sz="2400" dirty="0" err="1" smtClean="0"/>
              <a:t>microvascular</a:t>
            </a:r>
            <a:r>
              <a:rPr lang="en-US" sz="2400" dirty="0" smtClean="0"/>
              <a:t> outcome, composed of nephropathy, neuropathy, and retinopathy, were not significantly different among the treatment groups </a:t>
            </a:r>
            <a:endParaRPr lang="en-US" sz="2400" dirty="0"/>
          </a:p>
        </p:txBody>
      </p:sp>
      <p:pic>
        <p:nvPicPr>
          <p:cNvPr id="6146" name="Picture 2"/>
          <p:cNvPicPr>
            <a:picLocks noChangeAspect="1" noChangeArrowheads="1"/>
          </p:cNvPicPr>
          <p:nvPr/>
        </p:nvPicPr>
        <p:blipFill>
          <a:blip r:embed="rId2"/>
          <a:srcRect/>
          <a:stretch>
            <a:fillRect/>
          </a:stretch>
        </p:blipFill>
        <p:spPr bwMode="auto">
          <a:xfrm>
            <a:off x="1071538" y="0"/>
            <a:ext cx="6334125" cy="11049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000628" y="928670"/>
            <a:ext cx="2152650" cy="1905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1643042" y="4000480"/>
            <a:ext cx="5929354"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3. Prevention or Delay of Type 2 Diabetes</a:t>
            </a:r>
            <a:endParaRPr lang="en-US" sz="2800" b="1" dirty="0">
              <a:solidFill>
                <a:schemeClr val="accent6">
                  <a:lumMod val="75000"/>
                </a:schemeClr>
              </a:solidFill>
            </a:endParaRPr>
          </a:p>
        </p:txBody>
      </p:sp>
      <p:sp>
        <p:nvSpPr>
          <p:cNvPr id="3" name="Content Placeholder 2"/>
          <p:cNvSpPr>
            <a:spLocks noGrp="1"/>
          </p:cNvSpPr>
          <p:nvPr>
            <p:ph idx="1"/>
          </p:nvPr>
        </p:nvSpPr>
        <p:spPr>
          <a:xfrm>
            <a:off x="457200" y="1357298"/>
            <a:ext cx="8229600" cy="5143536"/>
          </a:xfrm>
        </p:spPr>
        <p:txBody>
          <a:bodyPr>
            <a:normAutofit fontScale="92500"/>
          </a:bodyPr>
          <a:lstStyle/>
          <a:p>
            <a:pPr>
              <a:buFont typeface="Wingdings" pitchFamily="2" charset="2"/>
              <a:buChar char="ü"/>
            </a:pPr>
            <a:r>
              <a:rPr lang="en-US" sz="2800" dirty="0" smtClean="0"/>
              <a:t>Based on intervention trials, the eating patterns that may be helpful for those with </a:t>
            </a:r>
            <a:r>
              <a:rPr lang="en-US" sz="2800" dirty="0" err="1" smtClean="0"/>
              <a:t>prediabetes</a:t>
            </a:r>
            <a:r>
              <a:rPr lang="en-US" sz="2800" dirty="0" smtClean="0"/>
              <a:t> include a Mediterranean eating plan and a low-calorie, low-fat eating plan </a:t>
            </a:r>
          </a:p>
          <a:p>
            <a:pPr>
              <a:buFont typeface="Wingdings" pitchFamily="2" charset="2"/>
              <a:buChar char="ü"/>
            </a:pPr>
            <a:r>
              <a:rPr lang="en-US" sz="2800" dirty="0" smtClean="0"/>
              <a:t>Additional research is needed regarding whether a low-carbohydrate eating plan is beneficial for persons with </a:t>
            </a:r>
            <a:r>
              <a:rPr lang="en-US" sz="2800" dirty="0" err="1" smtClean="0"/>
              <a:t>prediabetes</a:t>
            </a:r>
            <a:r>
              <a:rPr lang="en-US" sz="2800" dirty="0" smtClean="0"/>
              <a:t>  </a:t>
            </a:r>
          </a:p>
          <a:p>
            <a:pPr>
              <a:buFont typeface="Wingdings" pitchFamily="2" charset="2"/>
              <a:buChar char="ü"/>
            </a:pPr>
            <a:r>
              <a:rPr lang="en-US" sz="2800" dirty="0" smtClean="0"/>
              <a:t>In addition, evidence suggests that the overall quality of food consumed (as measured by the Alternative Healthy Eating Index), with an emphasis on whole grains, legumes, nuts, fruits and vegetables, and minimal refined and processed foods, is also important </a:t>
            </a:r>
            <a:endParaRPr lang="en-US" sz="28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9144000" cy="2857519"/>
          </a:xfrm>
        </p:spPr>
        <p:txBody>
          <a:bodyPr>
            <a:noAutofit/>
          </a:bodyPr>
          <a:lstStyle/>
          <a:p>
            <a:r>
              <a:rPr lang="en-US" sz="1800" dirty="0" smtClean="0"/>
              <a:t>a multicenter trial in Spain[7447 participants (55 to 80 years of age, 57% women)] </a:t>
            </a:r>
          </a:p>
          <a:p>
            <a:r>
              <a:rPr lang="en-US" sz="1800" dirty="0" smtClean="0"/>
              <a:t>high cardiovascular risk, but with no cardiovascular disease at enrollment</a:t>
            </a:r>
          </a:p>
          <a:p>
            <a:r>
              <a:rPr lang="en-US" sz="1800" dirty="0" smtClean="0"/>
              <a:t>to one of three diets: a Mediterranean diet supplemented with extra-virgin olive oil, a Mediterranean diet supplemented with mixed nuts, or a control diet (advice to reduce dietary fat)</a:t>
            </a:r>
          </a:p>
          <a:p>
            <a:r>
              <a:rPr lang="en-US" sz="1800" dirty="0" smtClean="0"/>
              <a:t>median follow-up of 4.8 years</a:t>
            </a:r>
          </a:p>
          <a:p>
            <a:r>
              <a:rPr lang="en-US" sz="1800" dirty="0" smtClean="0"/>
              <a:t>In persons at high cardiovascular risk, the incidence of major cardiovascular events was lower among those assigned to a Mediterranean diet supplemented with extra-virgin olive oil or nuts than among those assigned to a reduced-fat diet</a:t>
            </a:r>
            <a:endParaRPr lang="en-US" sz="1800" dirty="0"/>
          </a:p>
        </p:txBody>
      </p:sp>
      <p:pic>
        <p:nvPicPr>
          <p:cNvPr id="7171" name="Picture 3"/>
          <p:cNvPicPr>
            <a:picLocks noChangeAspect="1" noChangeArrowheads="1"/>
          </p:cNvPicPr>
          <p:nvPr/>
        </p:nvPicPr>
        <p:blipFill>
          <a:blip r:embed="rId2"/>
          <a:srcRect/>
          <a:stretch>
            <a:fillRect/>
          </a:stretch>
        </p:blipFill>
        <p:spPr bwMode="auto">
          <a:xfrm>
            <a:off x="142844" y="0"/>
            <a:ext cx="6915150" cy="12382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7286644" y="500042"/>
            <a:ext cx="1743075" cy="295275"/>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500034" y="4143380"/>
            <a:ext cx="4000496" cy="2714620"/>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4500562" y="4143380"/>
            <a:ext cx="4205279" cy="27146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500042"/>
            <a:ext cx="5000628" cy="4857784"/>
          </a:xfrm>
        </p:spPr>
        <p:txBody>
          <a:bodyPr/>
          <a:lstStyle/>
          <a:p>
            <a:pPr>
              <a:buFont typeface="Arial" pitchFamily="34" charset="0"/>
              <a:buChar char="•"/>
            </a:pPr>
            <a:r>
              <a:rPr lang="en-US" sz="1800" dirty="0" smtClean="0"/>
              <a:t> Several databases were searched for relevant articles that were published prior to May 2015</a:t>
            </a:r>
          </a:p>
          <a:p>
            <a:pPr>
              <a:buFont typeface="Arial" pitchFamily="34" charset="0"/>
              <a:buChar char="•"/>
            </a:pPr>
            <a:r>
              <a:rPr lang="en-US" sz="1800" dirty="0" smtClean="0"/>
              <a:t> Cohort studies with a follow-up period of at least one year</a:t>
            </a:r>
          </a:p>
          <a:p>
            <a:pPr>
              <a:buFont typeface="Arial" pitchFamily="34" charset="0"/>
              <a:buChar char="•"/>
            </a:pPr>
            <a:r>
              <a:rPr lang="en-US" sz="1800" dirty="0" smtClean="0"/>
              <a:t> Identified articles were systematically reviewed</a:t>
            </a:r>
          </a:p>
          <a:p>
            <a:pPr>
              <a:buFont typeface="Arial" pitchFamily="34" charset="0"/>
              <a:buChar char="•"/>
            </a:pPr>
            <a:r>
              <a:rPr lang="en-US" sz="1800" dirty="0" smtClean="0"/>
              <a:t> those with pertinent data were selected for inclusion in a meta-analysis</a:t>
            </a:r>
          </a:p>
          <a:p>
            <a:pPr>
              <a:buFont typeface="Arial" pitchFamily="34" charset="0"/>
              <a:buChar char="•"/>
            </a:pPr>
            <a:r>
              <a:rPr lang="en-US" sz="1800" dirty="0" smtClean="0"/>
              <a:t> The pooled risk ratio (RR) with 95% confidence interval (CI) for the incidence of diabetes was calculated</a:t>
            </a:r>
          </a:p>
          <a:p>
            <a:endParaRPr lang="en-US" sz="1800" dirty="0" smtClean="0"/>
          </a:p>
          <a:p>
            <a:endParaRPr lang="en-US" sz="1800" dirty="0" smtClean="0"/>
          </a:p>
          <a:p>
            <a:pPr>
              <a:buFont typeface="Arial" pitchFamily="34" charset="0"/>
              <a:buChar char="•"/>
            </a:pPr>
            <a:r>
              <a:rPr lang="en-US" sz="1800" b="1" dirty="0" smtClean="0"/>
              <a:t>Low-carbohydrate diets did not show any benefit on the risk of diabetes</a:t>
            </a:r>
          </a:p>
          <a:p>
            <a:pPr>
              <a:buFont typeface="Arial" pitchFamily="34" charset="0"/>
              <a:buChar char="•"/>
            </a:pPr>
            <a:endParaRPr lang="en-US" dirty="0" smtClean="0"/>
          </a:p>
          <a:p>
            <a:endParaRPr lang="en-US" dirty="0" smtClean="0"/>
          </a:p>
          <a:p>
            <a:pPr>
              <a:buFont typeface="Arial" pitchFamily="34" charset="0"/>
              <a:buChar char="•"/>
            </a:pPr>
            <a:endParaRPr lang="en-US" dirty="0" smtClean="0"/>
          </a:p>
          <a:p>
            <a:endParaRPr lang="en-US" dirty="0" smtClean="0"/>
          </a:p>
          <a:p>
            <a:endParaRPr lang="en-US" dirty="0" smtClean="0"/>
          </a:p>
          <a:p>
            <a:endParaRPr lang="en-US" dirty="0"/>
          </a:p>
        </p:txBody>
      </p:sp>
      <p:pic>
        <p:nvPicPr>
          <p:cNvPr id="8194" name="Picture 2"/>
          <p:cNvPicPr>
            <a:picLocks noChangeAspect="1" noChangeArrowheads="1"/>
          </p:cNvPicPr>
          <p:nvPr/>
        </p:nvPicPr>
        <p:blipFill>
          <a:blip r:embed="rId2"/>
          <a:srcRect/>
          <a:stretch>
            <a:fillRect/>
          </a:stretch>
        </p:blipFill>
        <p:spPr bwMode="auto">
          <a:xfrm>
            <a:off x="142844" y="5589240"/>
            <a:ext cx="7572375" cy="11525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285984" y="6591300"/>
            <a:ext cx="3105150" cy="266700"/>
          </a:xfrm>
          <a:prstGeom prst="rect">
            <a:avLst/>
          </a:prstGeom>
          <a:noFill/>
          <a:ln w="9525">
            <a:noFill/>
            <a:miter lim="800000"/>
            <a:headEnd/>
            <a:tailEnd/>
          </a:ln>
          <a:effectLst/>
        </p:spPr>
      </p:pic>
      <p:pic>
        <p:nvPicPr>
          <p:cNvPr id="8200" name="Picture 8"/>
          <p:cNvPicPr>
            <a:picLocks noGrp="1" noChangeAspect="1" noChangeArrowheads="1"/>
          </p:cNvPicPr>
          <p:nvPr>
            <p:ph type="pic" idx="1"/>
          </p:nvPr>
        </p:nvPicPr>
        <p:blipFill>
          <a:blip r:embed="rId4"/>
          <a:srcRect t="3653" b="3653"/>
          <a:stretch>
            <a:fillRect/>
          </a:stretch>
        </p:blipFill>
        <p:spPr bwMode="auto">
          <a:xfrm>
            <a:off x="5072066" y="0"/>
            <a:ext cx="4071934" cy="4143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a:buNone/>
            </a:pPr>
            <a:r>
              <a:rPr lang="en-US" dirty="0" smtClean="0"/>
              <a:t> </a:t>
            </a:r>
          </a:p>
          <a:p>
            <a:endParaRPr lang="en-US" dirty="0" smtClean="0"/>
          </a:p>
        </p:txBody>
      </p:sp>
      <p:sp>
        <p:nvSpPr>
          <p:cNvPr id="12" name="Content Placeholder 11"/>
          <p:cNvSpPr>
            <a:spLocks noGrp="1"/>
          </p:cNvSpPr>
          <p:nvPr>
            <p:ph sz="half" idx="2"/>
          </p:nvPr>
        </p:nvSpPr>
        <p:spPr>
          <a:xfrm>
            <a:off x="0" y="1500175"/>
            <a:ext cx="9144000" cy="2714644"/>
          </a:xfrm>
        </p:spPr>
        <p:txBody>
          <a:bodyPr>
            <a:normAutofit/>
          </a:bodyPr>
          <a:lstStyle/>
          <a:p>
            <a:r>
              <a:rPr lang="en-US" dirty="0" smtClean="0"/>
              <a:t>Diets rich in whole grains, fruits, vegetables, legumes, nuts, moderate in alcohol consumption, and lower in refined grains, red/processed meats, and sugar-sweetened beverages have demonstrated to reduce diabetes risk and improve </a:t>
            </a:r>
            <a:r>
              <a:rPr lang="en-US" dirty="0" err="1" smtClean="0"/>
              <a:t>glycemic</a:t>
            </a:r>
            <a:r>
              <a:rPr lang="en-US" dirty="0" smtClean="0"/>
              <a:t> control and blood lipids in patients with diabetes</a:t>
            </a:r>
          </a:p>
          <a:p>
            <a:endParaRPr lang="en-US" dirty="0"/>
          </a:p>
        </p:txBody>
      </p:sp>
      <p:pic>
        <p:nvPicPr>
          <p:cNvPr id="9218" name="Picture 2"/>
          <p:cNvPicPr>
            <a:picLocks noChangeAspect="1" noChangeArrowheads="1"/>
          </p:cNvPicPr>
          <p:nvPr/>
        </p:nvPicPr>
        <p:blipFill>
          <a:blip r:embed="rId2"/>
          <a:srcRect/>
          <a:stretch>
            <a:fillRect/>
          </a:stretch>
        </p:blipFill>
        <p:spPr bwMode="auto">
          <a:xfrm>
            <a:off x="2928926" y="0"/>
            <a:ext cx="6048375" cy="100010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7858148" y="642918"/>
            <a:ext cx="866775" cy="21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428596" y="357166"/>
            <a:ext cx="8215370"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3. Prevention or Delay of Type 2 Diabetes</a:t>
            </a:r>
            <a:endParaRPr lang="en-US" sz="2800" b="1" dirty="0">
              <a:solidFill>
                <a:schemeClr val="accent6">
                  <a:lumMod val="75000"/>
                </a:schemeClr>
              </a:solidFill>
            </a:endParaRPr>
          </a:p>
        </p:txBody>
      </p:sp>
      <p:sp>
        <p:nvSpPr>
          <p:cNvPr id="3" name="Content Placeholder 2"/>
          <p:cNvSpPr>
            <a:spLocks noGrp="1"/>
          </p:cNvSpPr>
          <p:nvPr>
            <p:ph idx="1"/>
          </p:nvPr>
        </p:nvSpPr>
        <p:spPr>
          <a:xfrm>
            <a:off x="142844" y="1214422"/>
            <a:ext cx="8858312" cy="5429288"/>
          </a:xfrm>
        </p:spPr>
        <p:txBody>
          <a:bodyPr>
            <a:normAutofit lnSpcReduction="10000"/>
          </a:bodyPr>
          <a:lstStyle/>
          <a:p>
            <a:pPr>
              <a:buNone/>
            </a:pPr>
            <a:r>
              <a:rPr lang="en-US" sz="2400" b="1" u="sng" dirty="0" smtClean="0"/>
              <a:t>Technology-Assisted Interventions to Deliver Lifestyle Interventions</a:t>
            </a:r>
          </a:p>
          <a:p>
            <a:pPr>
              <a:buFont typeface="Wingdings" pitchFamily="2" charset="2"/>
              <a:buChar char="ü"/>
            </a:pPr>
            <a:r>
              <a:rPr lang="en-US" sz="2400" dirty="0" smtClean="0"/>
              <a:t>Technology-assisted interventions may effectively deliver the DPP lifestyle intervention, reducing weight and, therefore, diabetes risk</a:t>
            </a:r>
          </a:p>
          <a:p>
            <a:pPr>
              <a:buFont typeface="Wingdings" pitchFamily="2" charset="2"/>
              <a:buChar char="ü"/>
            </a:pPr>
            <a:endParaRPr lang="en-US" sz="2400" dirty="0" smtClean="0"/>
          </a:p>
          <a:p>
            <a:pPr>
              <a:buFont typeface="Wingdings" pitchFamily="2" charset="2"/>
              <a:buChar char="ü"/>
            </a:pPr>
            <a:r>
              <a:rPr lang="en-US" sz="2400" dirty="0" smtClean="0"/>
              <a:t>Such technology-assisted interventions may deliver content through </a:t>
            </a:r>
            <a:r>
              <a:rPr lang="en-US" sz="2400" u="sng" dirty="0" err="1" smtClean="0"/>
              <a:t>smartphone</a:t>
            </a:r>
            <a:r>
              <a:rPr lang="en-US" sz="2400" dirty="0" smtClean="0"/>
              <a:t> and </a:t>
            </a:r>
            <a:r>
              <a:rPr lang="en-US" sz="2400" u="sng" dirty="0" smtClean="0"/>
              <a:t>web-based</a:t>
            </a:r>
            <a:r>
              <a:rPr lang="en-US" sz="2400" dirty="0" smtClean="0"/>
              <a:t> applications and </a:t>
            </a:r>
            <a:r>
              <a:rPr lang="en-US" sz="2400" u="sng" dirty="0" err="1" smtClean="0"/>
              <a:t>telehealth</a:t>
            </a:r>
            <a:endParaRPr lang="en-US" sz="2400" u="sng" dirty="0" smtClean="0"/>
          </a:p>
          <a:p>
            <a:pPr>
              <a:buNone/>
            </a:pPr>
            <a:endParaRPr lang="en-US" sz="2400" dirty="0" smtClean="0"/>
          </a:p>
          <a:p>
            <a:pPr>
              <a:buFont typeface="Wingdings" pitchFamily="2" charset="2"/>
              <a:buChar char="ü"/>
            </a:pPr>
            <a:r>
              <a:rPr lang="en-US" sz="2400" dirty="0" smtClean="0"/>
              <a:t>The Centers for Disease Control and Prevention (CDC) Diabetes Prevention Recognition Program (DPRP) does certify technology-assisted modalities as effective vehicles for DPP-based interventions; such programs must use an approved curriculum, include interaction with a coach (which may be virtual), and attain the DPRP outcomes of participation, physical activity reporting, and weight loss. The selection of an in-person or virtual program should be based on patient preference</a:t>
            </a:r>
          </a:p>
          <a:p>
            <a:endParaRPr lang="en-US" sz="2400" dirty="0" smtClean="0"/>
          </a:p>
          <a:p>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chemeClr val="accent6">
                    <a:lumMod val="75000"/>
                  </a:schemeClr>
                </a:solidFill>
              </a:rPr>
              <a:t>Section 1. Improving Care and Promoting Health in Populations</a:t>
            </a:r>
            <a:endParaRPr lang="en-US" sz="2400"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ü"/>
            </a:pPr>
            <a:r>
              <a:rPr lang="en-US" dirty="0" smtClean="0"/>
              <a:t>For rural populations or those</a:t>
            </a:r>
            <a:r>
              <a:rPr lang="fa-IR" dirty="0" smtClean="0"/>
              <a:t> </a:t>
            </a:r>
            <a:r>
              <a:rPr lang="en-US" dirty="0" smtClean="0"/>
              <a:t>with limited physical access to health</a:t>
            </a:r>
            <a:r>
              <a:rPr lang="fa-IR" dirty="0" smtClean="0"/>
              <a:t> </a:t>
            </a:r>
            <a:r>
              <a:rPr lang="en-US" dirty="0" smtClean="0"/>
              <a:t>care, telemedicine has a growing body of</a:t>
            </a:r>
            <a:r>
              <a:rPr lang="fa-IR" dirty="0" smtClean="0"/>
              <a:t> </a:t>
            </a:r>
            <a:r>
              <a:rPr lang="en-US" dirty="0" smtClean="0"/>
              <a:t>evidence for its effectiveness, particularly</a:t>
            </a:r>
            <a:r>
              <a:rPr lang="fa-IR" dirty="0" smtClean="0"/>
              <a:t> </a:t>
            </a:r>
            <a:r>
              <a:rPr lang="en-US" dirty="0" smtClean="0"/>
              <a:t>with regard to </a:t>
            </a:r>
            <a:r>
              <a:rPr lang="en-US" dirty="0" err="1" smtClean="0"/>
              <a:t>glycemic</a:t>
            </a:r>
            <a:r>
              <a:rPr lang="en-US" dirty="0" smtClean="0"/>
              <a:t> control as measured</a:t>
            </a:r>
            <a:r>
              <a:rPr lang="fa-IR" dirty="0" smtClean="0"/>
              <a:t> </a:t>
            </a:r>
            <a:r>
              <a:rPr lang="en-US" dirty="0" smtClean="0"/>
              <a:t>by A1C  </a:t>
            </a:r>
          </a:p>
          <a:p>
            <a:pPr>
              <a:buFont typeface="Wingdings" pitchFamily="2" charset="2"/>
              <a:buChar char="ü"/>
            </a:pPr>
            <a:endParaRPr lang="fa-IR" dirty="0" smtClean="0"/>
          </a:p>
          <a:p>
            <a:pPr>
              <a:buFont typeface="Wingdings" pitchFamily="2" charset="2"/>
              <a:buChar char="ü"/>
            </a:pPr>
            <a:r>
              <a:rPr lang="en-US" dirty="0" smtClean="0"/>
              <a:t>Interactive strategies</a:t>
            </a:r>
            <a:r>
              <a:rPr lang="fa-IR" dirty="0" smtClean="0"/>
              <a:t> </a:t>
            </a:r>
            <a:r>
              <a:rPr lang="en-US" dirty="0" smtClean="0"/>
              <a:t>that facilitate communication</a:t>
            </a:r>
            <a:r>
              <a:rPr lang="fa-IR" dirty="0" smtClean="0"/>
              <a:t> </a:t>
            </a:r>
            <a:r>
              <a:rPr lang="en-US" dirty="0" smtClean="0"/>
              <a:t>between providers and patients, including</a:t>
            </a:r>
            <a:r>
              <a:rPr lang="fa-IR" dirty="0" smtClean="0"/>
              <a:t> </a:t>
            </a:r>
            <a:r>
              <a:rPr lang="en-US" dirty="0" smtClean="0"/>
              <a:t>the use of web-based portals or text</a:t>
            </a:r>
            <a:r>
              <a:rPr lang="fa-IR" dirty="0" smtClean="0"/>
              <a:t> </a:t>
            </a:r>
            <a:r>
              <a:rPr lang="en-US" dirty="0" smtClean="0"/>
              <a:t>messaging and those that incorporate</a:t>
            </a:r>
            <a:r>
              <a:rPr lang="fa-IR" dirty="0" smtClean="0"/>
              <a:t> </a:t>
            </a:r>
            <a:r>
              <a:rPr lang="en-US" dirty="0" smtClean="0"/>
              <a:t>medication adjustment, appear more</a:t>
            </a:r>
            <a:r>
              <a:rPr lang="fa-IR" dirty="0" smtClean="0"/>
              <a:t> </a:t>
            </a:r>
            <a:r>
              <a:rPr lang="en-US" dirty="0" smtClean="0"/>
              <a:t>effective. There is limited data available</a:t>
            </a:r>
            <a:r>
              <a:rPr lang="fa-IR" dirty="0" smtClean="0"/>
              <a:t> </a:t>
            </a:r>
            <a:r>
              <a:rPr lang="en-US" dirty="0" smtClean="0"/>
              <a:t>on the cost-effectiveness of these</a:t>
            </a:r>
            <a:r>
              <a:rPr lang="fa-IR" dirty="0" smtClean="0"/>
              <a:t> </a:t>
            </a:r>
            <a:r>
              <a:rPr lang="en-US" dirty="0" smtClean="0"/>
              <a:t>strategies</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00034" y="1571613"/>
            <a:ext cx="3071834" cy="428627"/>
          </a:xfrm>
        </p:spPr>
        <p:txBody>
          <a:bodyPr>
            <a:normAutofit/>
          </a:bodyPr>
          <a:lstStyle/>
          <a:p>
            <a:r>
              <a:rPr lang="en-US" sz="1800" dirty="0" smtClean="0"/>
              <a:t>September 2017       Springer</a:t>
            </a:r>
            <a:endParaRPr lang="en-US" sz="1800" dirty="0"/>
          </a:p>
        </p:txBody>
      </p:sp>
      <p:sp>
        <p:nvSpPr>
          <p:cNvPr id="6" name="Content Placeholder 5"/>
          <p:cNvSpPr>
            <a:spLocks noGrp="1"/>
          </p:cNvSpPr>
          <p:nvPr>
            <p:ph sz="half" idx="2"/>
          </p:nvPr>
        </p:nvSpPr>
        <p:spPr>
          <a:xfrm>
            <a:off x="0" y="2202596"/>
            <a:ext cx="4214810" cy="4683125"/>
          </a:xfrm>
        </p:spPr>
        <p:txBody>
          <a:bodyPr>
            <a:normAutofit fontScale="92500"/>
          </a:bodyPr>
          <a:lstStyle/>
          <a:p>
            <a:r>
              <a:rPr lang="en-US" dirty="0" smtClean="0"/>
              <a:t>This review focuses on studies that have examined the use of mobile phone text messaging, </a:t>
            </a:r>
            <a:r>
              <a:rPr lang="en-US" dirty="0" err="1" smtClean="0"/>
              <a:t>smartphone</a:t>
            </a:r>
            <a:r>
              <a:rPr lang="en-US" dirty="0" smtClean="0"/>
              <a:t>/web-based apps, and </a:t>
            </a:r>
            <a:r>
              <a:rPr lang="en-US" dirty="0" err="1" smtClean="0"/>
              <a:t>telehealth</a:t>
            </a:r>
            <a:r>
              <a:rPr lang="en-US" dirty="0" smtClean="0"/>
              <a:t> programs to help prevent or delay the onset of incident type 2 diabetes</a:t>
            </a:r>
          </a:p>
          <a:p>
            <a:r>
              <a:rPr lang="en-US" dirty="0" smtClean="0"/>
              <a:t>Patients who are at risk for diabetes can be offered technology-assisted DPP and weight loss interventions to lower their risk of incident diabetes</a:t>
            </a:r>
            <a:endParaRPr lang="en-US" dirty="0"/>
          </a:p>
        </p:txBody>
      </p:sp>
      <p:sp>
        <p:nvSpPr>
          <p:cNvPr id="15" name="Text Placeholder 14"/>
          <p:cNvSpPr>
            <a:spLocks noGrp="1"/>
          </p:cNvSpPr>
          <p:nvPr>
            <p:ph type="body" sz="quarter" idx="3"/>
          </p:nvPr>
        </p:nvSpPr>
        <p:spPr>
          <a:xfrm>
            <a:off x="4643439" y="1785926"/>
            <a:ext cx="4043362" cy="388948"/>
          </a:xfrm>
        </p:spPr>
        <p:txBody>
          <a:bodyPr>
            <a:normAutofit fontScale="25000" lnSpcReduction="20000"/>
          </a:bodyPr>
          <a:lstStyle/>
          <a:p>
            <a:endParaRPr lang="en-US" dirty="0" smtClean="0"/>
          </a:p>
          <a:p>
            <a:r>
              <a:rPr lang="en-US" sz="7200" dirty="0" smtClean="0"/>
              <a:t>       J Med Internet Res 2017</a:t>
            </a:r>
          </a:p>
          <a:p>
            <a:endParaRPr lang="en-US" dirty="0"/>
          </a:p>
        </p:txBody>
      </p:sp>
      <p:sp>
        <p:nvSpPr>
          <p:cNvPr id="8" name="Content Placeholder 7"/>
          <p:cNvSpPr>
            <a:spLocks noGrp="1"/>
          </p:cNvSpPr>
          <p:nvPr>
            <p:ph sz="quarter" idx="4"/>
          </p:nvPr>
        </p:nvSpPr>
        <p:spPr>
          <a:xfrm>
            <a:off x="4645025" y="2071678"/>
            <a:ext cx="4498975" cy="4786321"/>
          </a:xfrm>
        </p:spPr>
        <p:txBody>
          <a:bodyPr>
            <a:normAutofit/>
          </a:bodyPr>
          <a:lstStyle/>
          <a:p>
            <a:r>
              <a:rPr lang="en-US" sz="2000" dirty="0" smtClean="0"/>
              <a:t>In this meta-analysis, six databases were searched to identify studies reporting weight change that used technology to mediate diet and exercise interventions, and targeted individuals at high risk for developing type 2 diabetes</a:t>
            </a:r>
          </a:p>
          <a:p>
            <a:r>
              <a:rPr lang="en-US" sz="2000" dirty="0" smtClean="0"/>
              <a:t>Technology-mediated diabetes prevention programs can result in clinically significant amounts of weight loss, as well as improvements in </a:t>
            </a:r>
            <a:r>
              <a:rPr lang="en-US" sz="2000" dirty="0" err="1" smtClean="0"/>
              <a:t>glycaemia</a:t>
            </a:r>
            <a:r>
              <a:rPr lang="en-US" sz="2000" dirty="0" smtClean="0"/>
              <a:t> in patients with </a:t>
            </a:r>
            <a:r>
              <a:rPr lang="en-US" sz="2000" dirty="0" err="1" smtClean="0"/>
              <a:t>prediabetes</a:t>
            </a:r>
            <a:endParaRPr lang="en-US" sz="2000" dirty="0" smtClean="0"/>
          </a:p>
          <a:p>
            <a:endParaRPr lang="en-US" dirty="0"/>
          </a:p>
        </p:txBody>
      </p:sp>
      <p:pic>
        <p:nvPicPr>
          <p:cNvPr id="11266" name="Picture 2"/>
          <p:cNvPicPr>
            <a:picLocks noChangeAspect="1" noChangeArrowheads="1"/>
          </p:cNvPicPr>
          <p:nvPr/>
        </p:nvPicPr>
        <p:blipFill>
          <a:blip r:embed="rId2"/>
          <a:srcRect/>
          <a:stretch>
            <a:fillRect/>
          </a:stretch>
        </p:blipFill>
        <p:spPr bwMode="auto">
          <a:xfrm>
            <a:off x="68018" y="857232"/>
            <a:ext cx="4071934" cy="71438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788024" y="857232"/>
            <a:ext cx="4300517" cy="704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3. Prevention or Delay of Type 2 Diabetes</a:t>
            </a:r>
            <a:endParaRPr lang="en-US" sz="2800" b="1" dirty="0">
              <a:solidFill>
                <a:schemeClr val="accent6">
                  <a:lumMod val="75000"/>
                </a:schemeClr>
              </a:solidFill>
            </a:endParaRPr>
          </a:p>
        </p:txBody>
      </p:sp>
      <p:sp>
        <p:nvSpPr>
          <p:cNvPr id="3" name="Content Placeholder 2"/>
          <p:cNvSpPr>
            <a:spLocks noGrp="1"/>
          </p:cNvSpPr>
          <p:nvPr>
            <p:ph idx="1"/>
          </p:nvPr>
        </p:nvSpPr>
        <p:spPr>
          <a:xfrm>
            <a:off x="142844" y="1357298"/>
            <a:ext cx="8858312" cy="5214974"/>
          </a:xfrm>
        </p:spPr>
        <p:txBody>
          <a:bodyPr>
            <a:normAutofit/>
          </a:bodyPr>
          <a:lstStyle/>
          <a:p>
            <a:pPr>
              <a:buNone/>
            </a:pPr>
            <a:r>
              <a:rPr lang="en-US" sz="2800" b="1" u="sng" dirty="0" smtClean="0"/>
              <a:t>Tobacco Use</a:t>
            </a:r>
          </a:p>
          <a:p>
            <a:pPr>
              <a:buFont typeface="Wingdings" pitchFamily="2" charset="2"/>
              <a:buChar char="ü"/>
            </a:pPr>
            <a:r>
              <a:rPr lang="en-US" sz="2800" dirty="0" smtClean="0"/>
              <a:t>Smoking may increase the risk of type 2 diabetes ; therefore, evaluation for tobacco use and referral for tobacco cessation, if indicated, should be part of routine care for those at risk for diabetes</a:t>
            </a:r>
          </a:p>
          <a:p>
            <a:pPr>
              <a:buFont typeface="Wingdings" pitchFamily="2" charset="2"/>
              <a:buChar char="ü"/>
            </a:pPr>
            <a:endParaRPr lang="en-US" sz="2800" dirty="0" smtClean="0"/>
          </a:p>
          <a:p>
            <a:pPr>
              <a:buFont typeface="Wingdings" pitchFamily="2" charset="2"/>
              <a:buChar char="ü"/>
            </a:pPr>
            <a:r>
              <a:rPr lang="en-US" sz="2800" dirty="0" smtClean="0"/>
              <a:t>Of note, the years immediately following smoking cessation may represent a time of increased risk for diabetes and patients should be monitored for diabetes development and receive evidence-based interventions </a:t>
            </a:r>
            <a:r>
              <a:rPr lang="pt-BR" sz="2800" dirty="0" smtClean="0"/>
              <a:t>for diabetes prevention as described </a:t>
            </a:r>
            <a:r>
              <a:rPr lang="en-US" sz="2800" dirty="0" smtClean="0"/>
              <a:t>in this section</a:t>
            </a:r>
            <a:endParaRPr lang="en-US" sz="2800" b="1" dirty="0" smtClean="0"/>
          </a:p>
          <a:p>
            <a:pPr>
              <a:buNone/>
            </a:pPr>
            <a:endParaRPr lang="en-US" sz="28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7364"/>
            <a:ext cx="9144000" cy="5000636"/>
          </a:xfrm>
        </p:spPr>
        <p:txBody>
          <a:bodyPr>
            <a:normAutofit/>
          </a:bodyPr>
          <a:lstStyle/>
          <a:p>
            <a:r>
              <a:rPr lang="en-US" sz="2400" dirty="0" smtClean="0"/>
              <a:t>In three cohort studies involving men and women in the United States</a:t>
            </a:r>
          </a:p>
          <a:p>
            <a:r>
              <a:rPr lang="en-US" sz="2400" dirty="0" smtClean="0"/>
              <a:t>had reported quitting smoking</a:t>
            </a:r>
          </a:p>
          <a:p>
            <a:r>
              <a:rPr lang="en-US" sz="2400" dirty="0" smtClean="0"/>
              <a:t>they prospectively assessed changes in smoking status and body weight</a:t>
            </a:r>
          </a:p>
          <a:p>
            <a:r>
              <a:rPr lang="en-US" sz="2400" dirty="0" smtClean="0"/>
              <a:t>estimated risks of type 2 diabetes, death from cardiovascular disease, and death from any cause</a:t>
            </a:r>
          </a:p>
          <a:p>
            <a:endParaRPr lang="en-US" sz="2400" dirty="0" smtClean="0"/>
          </a:p>
          <a:p>
            <a:r>
              <a:rPr lang="en-US" sz="2400" b="1" dirty="0" smtClean="0"/>
              <a:t>Smoking cessation that was accompanied by substantial weight gain was associated with an increased short-term risk of type 2 diabetes but did not mitigate the benefits of quitting smoking on reducing cardiovascular and all-cause mortality</a:t>
            </a:r>
            <a:endParaRPr lang="en-US" sz="2400" b="1" dirty="0"/>
          </a:p>
        </p:txBody>
      </p:sp>
      <p:pic>
        <p:nvPicPr>
          <p:cNvPr id="12291" name="Picture 3"/>
          <p:cNvPicPr>
            <a:picLocks noChangeAspect="1" noChangeArrowheads="1"/>
          </p:cNvPicPr>
          <p:nvPr/>
        </p:nvPicPr>
        <p:blipFill>
          <a:blip r:embed="rId2"/>
          <a:srcRect/>
          <a:stretch>
            <a:fillRect/>
          </a:stretch>
        </p:blipFill>
        <p:spPr bwMode="auto">
          <a:xfrm>
            <a:off x="2071670" y="0"/>
            <a:ext cx="4857752" cy="1428736"/>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a:srcRect/>
          <a:stretch>
            <a:fillRect/>
          </a:stretch>
        </p:blipFill>
        <p:spPr bwMode="auto">
          <a:xfrm>
            <a:off x="3428992" y="1428736"/>
            <a:ext cx="1933575" cy="36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142844" y="285728"/>
            <a:ext cx="4429124" cy="6357982"/>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857752" y="428604"/>
            <a:ext cx="4010025"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428596" y="357166"/>
            <a:ext cx="8286808"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3. Prevention or Delay of Type 2 Diabetes</a:t>
            </a:r>
            <a:endParaRPr lang="en-US" sz="2800" b="1" dirty="0">
              <a:solidFill>
                <a:schemeClr val="accent6">
                  <a:lumMod val="75000"/>
                </a:schemeClr>
              </a:solidFill>
            </a:endParaRPr>
          </a:p>
        </p:txBody>
      </p:sp>
      <p:sp>
        <p:nvSpPr>
          <p:cNvPr id="3" name="Content Placeholder 2"/>
          <p:cNvSpPr>
            <a:spLocks noGrp="1"/>
          </p:cNvSpPr>
          <p:nvPr>
            <p:ph idx="1"/>
          </p:nvPr>
        </p:nvSpPr>
        <p:spPr>
          <a:xfrm>
            <a:off x="457200" y="1357298"/>
            <a:ext cx="8229600" cy="4768865"/>
          </a:xfrm>
        </p:spPr>
        <p:txBody>
          <a:bodyPr>
            <a:normAutofit/>
          </a:bodyPr>
          <a:lstStyle/>
          <a:p>
            <a:pPr>
              <a:buNone/>
            </a:pPr>
            <a:r>
              <a:rPr lang="en-US" sz="2800" b="1" dirty="0" smtClean="0"/>
              <a:t>PHARMACOLOGIC INTERVENTIONS</a:t>
            </a:r>
          </a:p>
          <a:p>
            <a:pPr>
              <a:buFont typeface="Wingdings" pitchFamily="2" charset="2"/>
              <a:buChar char="ü"/>
            </a:pPr>
            <a:r>
              <a:rPr lang="en-US" sz="2800" dirty="0" smtClean="0"/>
              <a:t>Pharmacologic agents including </a:t>
            </a:r>
            <a:r>
              <a:rPr lang="en-US" sz="2800" dirty="0" err="1" smtClean="0"/>
              <a:t>metformin</a:t>
            </a:r>
            <a:r>
              <a:rPr lang="en-US" sz="2800" dirty="0" smtClean="0"/>
              <a:t>, a-</a:t>
            </a:r>
            <a:r>
              <a:rPr lang="en-US" sz="2800" dirty="0" err="1" smtClean="0"/>
              <a:t>glucosidase</a:t>
            </a:r>
            <a:r>
              <a:rPr lang="en-US" sz="2800" dirty="0" smtClean="0"/>
              <a:t> inhibitors, glucagon like peptide-1 receptor agonists, </a:t>
            </a:r>
            <a:r>
              <a:rPr lang="en-US" sz="2800" dirty="0" err="1" smtClean="0"/>
              <a:t>thiazolidinediones</a:t>
            </a:r>
            <a:r>
              <a:rPr lang="en-US" sz="2800" dirty="0" smtClean="0"/>
              <a:t>, and several agents </a:t>
            </a:r>
            <a:r>
              <a:rPr lang="en-US" sz="2800" dirty="0" smtClean="0">
                <a:solidFill>
                  <a:schemeClr val="tx2">
                    <a:lumMod val="60000"/>
                    <a:lumOff val="40000"/>
                  </a:schemeClr>
                </a:solidFill>
              </a:rPr>
              <a:t>approved for weight loss </a:t>
            </a:r>
            <a:r>
              <a:rPr lang="en-US" sz="2800" dirty="0" smtClean="0"/>
              <a:t>have been shown in research studies to decrease the incidence of diabetes to various degrees in those with </a:t>
            </a:r>
            <a:r>
              <a:rPr lang="en-US" sz="2800" dirty="0" err="1" smtClean="0"/>
              <a:t>prediabetes</a:t>
            </a:r>
            <a:r>
              <a:rPr lang="en-US" sz="2800" dirty="0" smtClean="0"/>
              <a:t> </a:t>
            </a:r>
            <a:endParaRPr lang="en-US" sz="28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dirty="0" smtClean="0"/>
              <a:t>    Prevention of Type 2 Diabetes in Subjects With </a:t>
            </a:r>
            <a:r>
              <a:rPr lang="en-US" sz="2800" b="1" dirty="0" err="1" smtClean="0"/>
              <a:t>Prediabetes</a:t>
            </a:r>
            <a:r>
              <a:rPr lang="en-US" sz="2800" b="1" dirty="0" smtClean="0"/>
              <a:t> and Metabolic Syndrome Treated With </a:t>
            </a:r>
            <a:r>
              <a:rPr lang="en-US" sz="2800" b="1" dirty="0" err="1" smtClean="0"/>
              <a:t>Phentermine</a:t>
            </a:r>
            <a:r>
              <a:rPr lang="en-US" sz="2800" b="1" dirty="0" smtClean="0"/>
              <a:t> and </a:t>
            </a:r>
            <a:r>
              <a:rPr lang="en-US" sz="2800" b="1" dirty="0" err="1" smtClean="0"/>
              <a:t>Topiramate</a:t>
            </a:r>
            <a:r>
              <a:rPr lang="en-US" sz="2800" b="1" dirty="0" smtClean="0"/>
              <a:t> Extended Release</a:t>
            </a:r>
          </a:p>
          <a:p>
            <a:pPr>
              <a:buNone/>
            </a:pPr>
            <a:r>
              <a:rPr lang="en-US" sz="2800" b="1" dirty="0" smtClean="0"/>
              <a:t>    (Diabetes Care 2014)</a:t>
            </a:r>
          </a:p>
          <a:p>
            <a:r>
              <a:rPr lang="en-US" sz="2800" dirty="0" err="1" smtClean="0"/>
              <a:t>Subanalysis</a:t>
            </a:r>
            <a:r>
              <a:rPr lang="en-US" sz="2800" dirty="0" smtClean="0"/>
              <a:t> of a phase 3, randomized, placebo-controlled, double-blind study of overweight/obese subjects (BMI &gt;27 to &lt;45 kg/m2) with two or more </a:t>
            </a:r>
            <a:r>
              <a:rPr lang="en-US" sz="2800" dirty="0" err="1" smtClean="0"/>
              <a:t>comorbidities</a:t>
            </a:r>
            <a:endParaRPr lang="en-US" sz="2800" dirty="0" smtClean="0"/>
          </a:p>
          <a:p>
            <a:r>
              <a:rPr lang="en-US" sz="2800" b="1" dirty="0" smtClean="0"/>
              <a:t> </a:t>
            </a:r>
            <a:r>
              <a:rPr lang="en-US" sz="2800" dirty="0" smtClean="0"/>
              <a:t>475 subjects met the criteria for </a:t>
            </a:r>
            <a:r>
              <a:rPr lang="en-US" sz="2800" dirty="0" err="1" smtClean="0"/>
              <a:t>prediabetes</a:t>
            </a:r>
            <a:r>
              <a:rPr lang="en-US" sz="2800" dirty="0" smtClean="0"/>
              <a:t> and/or </a:t>
            </a:r>
            <a:r>
              <a:rPr lang="en-US" sz="2800" dirty="0" err="1" smtClean="0"/>
              <a:t>MetS</a:t>
            </a:r>
            <a:endParaRPr lang="en-US" sz="2800" dirty="0" smtClean="0"/>
          </a:p>
          <a:p>
            <a:r>
              <a:rPr lang="en-US" sz="2800" b="1" dirty="0" smtClean="0"/>
              <a:t> </a:t>
            </a:r>
            <a:r>
              <a:rPr lang="en-US" sz="2800" dirty="0" smtClean="0"/>
              <a:t>108 weeks follow up</a:t>
            </a:r>
            <a:endParaRPr lang="en-US" sz="2800" b="1" dirty="0" smtClean="0"/>
          </a:p>
          <a:p>
            <a:pPr>
              <a:buNone/>
            </a:pPr>
            <a:r>
              <a:rPr lang="en-US" sz="2800" b="1" dirty="0" smtClean="0"/>
              <a:t>    </a:t>
            </a:r>
          </a:p>
          <a:p>
            <a:r>
              <a:rPr lang="en-US" sz="2800" dirty="0" smtClean="0"/>
              <a:t>PHEN/TPM ER plus lifestyle modification produced significant weight loss and markedly reduced progression to type 2 diabetes in overweight/obese patients with </a:t>
            </a:r>
            <a:r>
              <a:rPr lang="en-US" sz="2800" dirty="0" err="1" smtClean="0"/>
              <a:t>prediabetes</a:t>
            </a:r>
            <a:r>
              <a:rPr lang="en-US" sz="2800" dirty="0" smtClean="0"/>
              <a:t> and/or </a:t>
            </a:r>
            <a:r>
              <a:rPr lang="en-US" sz="2800" dirty="0" err="1" smtClean="0"/>
              <a:t>MetS</a:t>
            </a:r>
            <a:r>
              <a:rPr lang="en-US" sz="2800" dirty="0" smtClean="0"/>
              <a:t>, accompanied by improvements in multiple </a:t>
            </a:r>
            <a:r>
              <a:rPr lang="en-US" sz="2800" dirty="0" err="1" smtClean="0"/>
              <a:t>cardiometabolic</a:t>
            </a:r>
            <a:r>
              <a:rPr lang="en-US" sz="2800" dirty="0" smtClean="0"/>
              <a:t> disease risk factors</a:t>
            </a:r>
            <a:endParaRPr lang="en-US" sz="2800"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bwMode="auto">
          <a:xfrm>
            <a:off x="1571604" y="1285860"/>
            <a:ext cx="5715040"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785786" y="285728"/>
            <a:ext cx="7429552"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6">
                    <a:lumMod val="75000"/>
                  </a:schemeClr>
                </a:solidFill>
              </a:rPr>
              <a:t>Section 3. Prevention or Delay of Type 2 Diabetes</a:t>
            </a:r>
            <a:endParaRPr lang="en-US" sz="2800"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buFont typeface="Wingdings" pitchFamily="2" charset="2"/>
              <a:buChar char="ü"/>
            </a:pPr>
            <a:r>
              <a:rPr lang="en-US" sz="2800" dirty="0" smtClean="0"/>
              <a:t>In the Indian Diabetes Prevention </a:t>
            </a:r>
            <a:r>
              <a:rPr lang="en-US" sz="2800" dirty="0" err="1" smtClean="0"/>
              <a:t>Programme</a:t>
            </a:r>
            <a:r>
              <a:rPr lang="en-US" sz="2800" dirty="0" smtClean="0"/>
              <a:t> (IDPP-1), </a:t>
            </a:r>
            <a:r>
              <a:rPr lang="en-US" sz="2800" dirty="0" err="1" smtClean="0"/>
              <a:t>metformin</a:t>
            </a:r>
            <a:r>
              <a:rPr lang="en-US" sz="2800" dirty="0" smtClean="0"/>
              <a:t> and the lifestyle intervention reduced diabetes risk similarly at 30 months; of note, the lifestyle intervention in IDPP-1 was less intensive than that in the DPP </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1"/>
            <a:ext cx="8229600" cy="4857784"/>
          </a:xfrm>
        </p:spPr>
        <p:txBody>
          <a:bodyPr>
            <a:normAutofit fontScale="92500" lnSpcReduction="20000"/>
          </a:bodyPr>
          <a:lstStyle/>
          <a:p>
            <a:r>
              <a:rPr lang="en-US" sz="2800" dirty="0" smtClean="0"/>
              <a:t>A search in 6 databases</a:t>
            </a:r>
            <a:endParaRPr lang="fa-IR" sz="2800" dirty="0" smtClean="0"/>
          </a:p>
          <a:p>
            <a:r>
              <a:rPr lang="en-US" sz="2800" dirty="0" smtClean="0"/>
              <a:t> from inception until September 2016 </a:t>
            </a:r>
            <a:endParaRPr lang="fa-IR" sz="2800" dirty="0" smtClean="0"/>
          </a:p>
          <a:p>
            <a:r>
              <a:rPr lang="en-US" sz="2800" dirty="0" smtClean="0"/>
              <a:t>randomized controlled studies </a:t>
            </a:r>
            <a:endParaRPr lang="fa-IR" sz="2800" dirty="0" smtClean="0"/>
          </a:p>
          <a:p>
            <a:r>
              <a:rPr lang="en-US" sz="2800" dirty="0" smtClean="0"/>
              <a:t>examined the use of telemedicine in adults with type 2 diabetes</a:t>
            </a:r>
            <a:endParaRPr lang="en-US" dirty="0" smtClean="0"/>
          </a:p>
          <a:p>
            <a:r>
              <a:rPr lang="en-US" sz="2800" dirty="0" smtClean="0"/>
              <a:t>extracted and classified according to the following telemedicine strategies: </a:t>
            </a:r>
            <a:r>
              <a:rPr lang="en-US" sz="2800" dirty="0" err="1" smtClean="0"/>
              <a:t>teleeducation</a:t>
            </a:r>
            <a:r>
              <a:rPr lang="en-US" sz="2800" dirty="0" smtClean="0"/>
              <a:t>, </a:t>
            </a:r>
            <a:r>
              <a:rPr lang="en-US" sz="2800" dirty="0" err="1" smtClean="0"/>
              <a:t>telemonitoring</a:t>
            </a:r>
            <a:r>
              <a:rPr lang="en-US" sz="2800" dirty="0" smtClean="0"/>
              <a:t>, </a:t>
            </a:r>
            <a:r>
              <a:rPr lang="en-US" sz="2800" dirty="0" err="1" smtClean="0"/>
              <a:t>telecase</a:t>
            </a:r>
            <a:r>
              <a:rPr lang="en-US" sz="2800" dirty="0" smtClean="0"/>
              <a:t>-management, </a:t>
            </a:r>
            <a:r>
              <a:rPr lang="en-US" sz="2800" dirty="0" err="1" smtClean="0"/>
              <a:t>telementoring</a:t>
            </a:r>
            <a:r>
              <a:rPr lang="en-US" sz="2800" dirty="0" smtClean="0"/>
              <a:t> and </a:t>
            </a:r>
            <a:r>
              <a:rPr lang="en-US" sz="2800" dirty="0" err="1" smtClean="0"/>
              <a:t>teleconsultation</a:t>
            </a:r>
            <a:endParaRPr lang="en-US" sz="2800" dirty="0" smtClean="0"/>
          </a:p>
          <a:p>
            <a:r>
              <a:rPr lang="en-US" sz="2800" dirty="0" smtClean="0"/>
              <a:t>A total of 107 studies involving 20,501 participants were included. Over a median of 6 months follow-up, telemedicine reduced </a:t>
            </a:r>
            <a:r>
              <a:rPr lang="en-US" sz="2800" dirty="0" err="1" smtClean="0"/>
              <a:t>haemoglobin</a:t>
            </a:r>
            <a:r>
              <a:rPr lang="en-US" sz="2800" dirty="0" smtClean="0"/>
              <a:t> A1c (HbA1c) by a mean of 0.43% </a:t>
            </a:r>
            <a:endParaRPr lang="en-US" sz="2800" dirty="0"/>
          </a:p>
        </p:txBody>
      </p:sp>
      <p:pic>
        <p:nvPicPr>
          <p:cNvPr id="6147" name="Picture 3"/>
          <p:cNvPicPr>
            <a:picLocks noChangeAspect="1" noChangeArrowheads="1"/>
          </p:cNvPicPr>
          <p:nvPr/>
        </p:nvPicPr>
        <p:blipFill>
          <a:blip r:embed="rId2"/>
          <a:srcRect/>
          <a:stretch>
            <a:fillRect/>
          </a:stretch>
        </p:blipFill>
        <p:spPr bwMode="auto">
          <a:xfrm>
            <a:off x="153706" y="5013176"/>
            <a:ext cx="5786446" cy="1714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r>
              <a:rPr lang="en-US" sz="2800" dirty="0" smtClean="0"/>
              <a:t>Asian Indians with IGT who were younger, leaner and more insulin resistant</a:t>
            </a:r>
          </a:p>
          <a:p>
            <a:r>
              <a:rPr lang="en-US" sz="2800" dirty="0" smtClean="0"/>
              <a:t>Group 1 was the control, Group 2 was given advice on lifestyle modification (LSM), Group 3 was treated with </a:t>
            </a:r>
            <a:r>
              <a:rPr lang="en-US" sz="2800" dirty="0" err="1" smtClean="0"/>
              <a:t>metformin</a:t>
            </a:r>
            <a:r>
              <a:rPr lang="en-US" sz="2800" dirty="0" smtClean="0"/>
              <a:t> (MET) and Group 4 was given LSM plus MET</a:t>
            </a:r>
          </a:p>
          <a:p>
            <a:r>
              <a:rPr lang="en-US" sz="2800" dirty="0" smtClean="0"/>
              <a:t>The median follow-up period was 30 months</a:t>
            </a:r>
          </a:p>
          <a:p>
            <a:endParaRPr lang="en-US" sz="2800" dirty="0" smtClean="0"/>
          </a:p>
          <a:p>
            <a:r>
              <a:rPr lang="en-US" sz="2800" dirty="0" smtClean="0"/>
              <a:t>Both LSM and MET significantly reduced the incidence of diabetes in Asian Indians with IGT; there was no added benefit from combining them</a:t>
            </a:r>
          </a:p>
          <a:p>
            <a:endParaRPr lang="en-US" sz="2800" dirty="0" smtClean="0"/>
          </a:p>
          <a:p>
            <a:endParaRPr lang="en-US" sz="2800" dirty="0"/>
          </a:p>
        </p:txBody>
      </p:sp>
      <p:pic>
        <p:nvPicPr>
          <p:cNvPr id="18434" name="Picture 2"/>
          <p:cNvPicPr>
            <a:picLocks noChangeAspect="1" noChangeArrowheads="1"/>
          </p:cNvPicPr>
          <p:nvPr/>
        </p:nvPicPr>
        <p:blipFill>
          <a:blip r:embed="rId2"/>
          <a:srcRect/>
          <a:stretch>
            <a:fillRect/>
          </a:stretch>
        </p:blipFill>
        <p:spPr bwMode="auto">
          <a:xfrm>
            <a:off x="1142976" y="0"/>
            <a:ext cx="6215106" cy="1500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643066"/>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r>
              <a:rPr lang="en-US" sz="2800" b="1" dirty="0" smtClean="0">
                <a:solidFill>
                  <a:schemeClr val="accent2">
                    <a:lumMod val="60000"/>
                    <a:lumOff val="40000"/>
                  </a:schemeClr>
                </a:solidFill>
              </a:rPr>
              <a:t/>
            </a:r>
            <a:br>
              <a:rPr lang="en-US" sz="2800" b="1" dirty="0" smtClean="0">
                <a:solidFill>
                  <a:schemeClr val="accent2">
                    <a:lumMod val="60000"/>
                    <a:lumOff val="40000"/>
                  </a:schemeClr>
                </a:solidFill>
              </a:rPr>
            </a:br>
            <a:r>
              <a:rPr lang="en-US" sz="2800" b="1" dirty="0" smtClean="0">
                <a:solidFill>
                  <a:srgbClr val="00B050"/>
                </a:solidFill>
              </a:rPr>
              <a:t>NEW</a:t>
            </a:r>
            <a:endParaRPr lang="en-US" sz="2800" b="1" dirty="0">
              <a:solidFill>
                <a:srgbClr val="00B050"/>
              </a:solidFill>
            </a:endParaRPr>
          </a:p>
        </p:txBody>
      </p:sp>
      <p:sp>
        <p:nvSpPr>
          <p:cNvPr id="3" name="Content Placeholder 2"/>
          <p:cNvSpPr>
            <a:spLocks noGrp="1"/>
          </p:cNvSpPr>
          <p:nvPr>
            <p:ph idx="1"/>
          </p:nvPr>
        </p:nvSpPr>
        <p:spPr>
          <a:xfrm>
            <a:off x="142844" y="1785926"/>
            <a:ext cx="9001156" cy="5072074"/>
          </a:xfrm>
        </p:spPr>
        <p:txBody>
          <a:bodyPr>
            <a:normAutofit/>
          </a:bodyPr>
          <a:lstStyle/>
          <a:p>
            <a:r>
              <a:rPr lang="en-US" dirty="0" smtClean="0"/>
              <a:t>new text about use of language to communicate about diabetes with people with diabetes and professional audiences</a:t>
            </a:r>
          </a:p>
          <a:p>
            <a:endParaRPr lang="en-US" dirty="0" smtClean="0"/>
          </a:p>
          <a:p>
            <a:r>
              <a:rPr lang="en-US" dirty="0" smtClean="0"/>
              <a:t>A new figure from the ADA-European Association for the Study of Diabetes (EASD)</a:t>
            </a:r>
          </a:p>
          <a:p>
            <a:endParaRPr lang="en-US" dirty="0" smtClean="0"/>
          </a:p>
          <a:p>
            <a:r>
              <a:rPr lang="en-US" dirty="0" smtClean="0"/>
              <a:t>A new recommendation was added to explicitly call out the importance of the diabetes care team</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643050"/>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r>
              <a:rPr lang="en-US" sz="2800" b="1" dirty="0" smtClean="0">
                <a:solidFill>
                  <a:schemeClr val="accent2">
                    <a:lumMod val="60000"/>
                    <a:lumOff val="40000"/>
                  </a:schemeClr>
                </a:solidFill>
              </a:rPr>
              <a:t/>
            </a:r>
            <a:br>
              <a:rPr lang="en-US" sz="2800" b="1" dirty="0" smtClean="0">
                <a:solidFill>
                  <a:schemeClr val="accent2">
                    <a:lumMod val="60000"/>
                    <a:lumOff val="40000"/>
                  </a:schemeClr>
                </a:solidFill>
              </a:rPr>
            </a:br>
            <a:r>
              <a:rPr lang="en-US" sz="2800" b="1" dirty="0" smtClean="0">
                <a:solidFill>
                  <a:srgbClr val="00B050"/>
                </a:solidFill>
              </a:rPr>
              <a:t>NEW</a:t>
            </a:r>
            <a:endParaRPr lang="en-US" sz="2800" b="1" dirty="0">
              <a:solidFill>
                <a:srgbClr val="00B050"/>
              </a:solidFill>
            </a:endParaRPr>
          </a:p>
        </p:txBody>
      </p:sp>
      <p:sp>
        <p:nvSpPr>
          <p:cNvPr id="3" name="Content Placeholder 2"/>
          <p:cNvSpPr>
            <a:spLocks noGrp="1"/>
          </p:cNvSpPr>
          <p:nvPr>
            <p:ph idx="1"/>
          </p:nvPr>
        </p:nvSpPr>
        <p:spPr>
          <a:xfrm>
            <a:off x="0" y="1500174"/>
            <a:ext cx="9144000" cy="5357826"/>
          </a:xfrm>
        </p:spPr>
        <p:txBody>
          <a:bodyPr>
            <a:normAutofit fontScale="85000" lnSpcReduction="10000"/>
          </a:bodyPr>
          <a:lstStyle/>
          <a:p>
            <a:r>
              <a:rPr lang="en-US" dirty="0" smtClean="0"/>
              <a:t>The table listing the components of a comprehensive medical evaluation was revised, and the section on assessment and planning was used to create a new table (Table 4.2)</a:t>
            </a:r>
          </a:p>
          <a:p>
            <a:endParaRPr lang="en-US" dirty="0" smtClean="0"/>
          </a:p>
          <a:p>
            <a:r>
              <a:rPr lang="en-US" dirty="0" smtClean="0"/>
              <a:t>A new table was added listing factors that increase risk of treatment-associated hypoglycemia (Table 4.3)</a:t>
            </a:r>
          </a:p>
          <a:p>
            <a:endParaRPr lang="en-US" dirty="0" smtClean="0"/>
          </a:p>
          <a:p>
            <a:r>
              <a:rPr lang="en-US" dirty="0" smtClean="0"/>
              <a:t>A recommendation was added to include the 10-year atherosclerotic cardiovascular disease (ASCVD) risk</a:t>
            </a:r>
          </a:p>
          <a:p>
            <a:endParaRPr lang="en-US" dirty="0" smtClean="0"/>
          </a:p>
          <a:p>
            <a:r>
              <a:rPr lang="en-US" dirty="0" smtClean="0"/>
              <a:t>The fatty liver disease section was revised and a new recommendation regarding when to test for liver disease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643066"/>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857224" y="2285992"/>
            <a:ext cx="7143800" cy="2870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071570"/>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3" name="Content Placeholder 2"/>
          <p:cNvSpPr>
            <a:spLocks noGrp="1"/>
          </p:cNvSpPr>
          <p:nvPr>
            <p:ph idx="1"/>
          </p:nvPr>
        </p:nvSpPr>
        <p:spPr>
          <a:xfrm>
            <a:off x="142844" y="6143644"/>
            <a:ext cx="8186766" cy="714356"/>
          </a:xfrm>
        </p:spPr>
        <p:txBody>
          <a:bodyPr>
            <a:normAutofit fontScale="92500" lnSpcReduction="10000"/>
          </a:bodyPr>
          <a:lstStyle/>
          <a:p>
            <a:r>
              <a:rPr lang="en-US" sz="2400" dirty="0" smtClean="0"/>
              <a:t>The goals of treatment for diabetes are to prevent or delay complications and maintain quality of life (Fig. 4.1)</a:t>
            </a:r>
            <a:endParaRPr lang="en-US" sz="2400" dirty="0"/>
          </a:p>
        </p:txBody>
      </p:sp>
      <p:pic>
        <p:nvPicPr>
          <p:cNvPr id="3075" name="Picture 3"/>
          <p:cNvPicPr>
            <a:picLocks noChangeAspect="1" noChangeArrowheads="1"/>
          </p:cNvPicPr>
          <p:nvPr/>
        </p:nvPicPr>
        <p:blipFill>
          <a:blip r:embed="rId2"/>
          <a:srcRect/>
          <a:stretch>
            <a:fillRect/>
          </a:stretch>
        </p:blipFill>
        <p:spPr bwMode="auto">
          <a:xfrm>
            <a:off x="142844" y="1357297"/>
            <a:ext cx="8858312" cy="4714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000132"/>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3" name="Content Placeholder 2"/>
          <p:cNvSpPr>
            <a:spLocks noGrp="1"/>
          </p:cNvSpPr>
          <p:nvPr>
            <p:ph idx="1"/>
          </p:nvPr>
        </p:nvSpPr>
        <p:spPr>
          <a:xfrm>
            <a:off x="0" y="1285860"/>
            <a:ext cx="9144000" cy="5572140"/>
          </a:xfrm>
        </p:spPr>
        <p:txBody>
          <a:bodyPr>
            <a:normAutofit fontScale="92500" lnSpcReduction="10000"/>
          </a:bodyPr>
          <a:lstStyle/>
          <a:p>
            <a:pPr>
              <a:buFont typeface="Wingdings" pitchFamily="2" charset="2"/>
              <a:buChar char="ü"/>
            </a:pPr>
            <a:r>
              <a:rPr lang="en-US" dirty="0" smtClean="0"/>
              <a:t>Language has a strong impact on perceptions and behavior. The use of empowering language in diabetes care and education can help to inform and motivate people, yet language that shames and judges may undermine this effort</a:t>
            </a:r>
          </a:p>
          <a:p>
            <a:pPr>
              <a:buFont typeface="Wingdings" pitchFamily="2" charset="2"/>
              <a:buChar char="ü"/>
            </a:pPr>
            <a:r>
              <a:rPr lang="en-US" dirty="0" smtClean="0"/>
              <a:t> The American Diabetes Association (ADA) and American Association of Diabetes Educators consensus report, “The Use of Language in Diabetes Care and Education,” provides the authors’ expert opinion regarding the use of language by health care professionals when speaking or writing about diabetes for people with diabetes or for professional audiences</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071570"/>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3" name="Content Placeholder 2"/>
          <p:cNvSpPr>
            <a:spLocks noGrp="1"/>
          </p:cNvSpPr>
          <p:nvPr>
            <p:ph idx="1"/>
          </p:nvPr>
        </p:nvSpPr>
        <p:spPr>
          <a:xfrm>
            <a:off x="0" y="1571612"/>
            <a:ext cx="9144000" cy="5286388"/>
          </a:xfrm>
        </p:spPr>
        <p:txBody>
          <a:bodyPr>
            <a:normAutofit fontScale="92500" lnSpcReduction="20000"/>
          </a:bodyPr>
          <a:lstStyle/>
          <a:p>
            <a:pPr>
              <a:buFont typeface="Wingdings" pitchFamily="2" charset="2"/>
              <a:buChar char="ü"/>
            </a:pPr>
            <a:r>
              <a:rPr lang="en-US" dirty="0" smtClean="0"/>
              <a:t>Although further research is needed to address the impact of language on diabetes outcomes, the report includes five key consensus recommendations for language use: </a:t>
            </a:r>
          </a:p>
          <a:p>
            <a:pPr marL="571500" indent="-571500">
              <a:buNone/>
            </a:pPr>
            <a:r>
              <a:rPr lang="en-US" dirty="0" smtClean="0"/>
              <a:t>-   Use language that is neutral, nonjudgmental, and based on facts, actions, or physiology/biology.</a:t>
            </a:r>
          </a:p>
          <a:p>
            <a:pPr>
              <a:buNone/>
            </a:pPr>
            <a:r>
              <a:rPr lang="en-US" dirty="0" smtClean="0"/>
              <a:t>-   Use language that is free from stigma.</a:t>
            </a:r>
          </a:p>
          <a:p>
            <a:pPr>
              <a:buFontTx/>
              <a:buChar char="-"/>
            </a:pPr>
            <a:r>
              <a:rPr lang="en-US" dirty="0" smtClean="0"/>
              <a:t>Use language that is strength based, respectful, and inclusive and that imparts hope. </a:t>
            </a:r>
          </a:p>
          <a:p>
            <a:pPr>
              <a:buFontTx/>
              <a:buChar char="-"/>
            </a:pPr>
            <a:r>
              <a:rPr lang="en-US" dirty="0" smtClean="0"/>
              <a:t>Use language that fosters collaboration between patients and providers.</a:t>
            </a:r>
          </a:p>
          <a:p>
            <a:pPr>
              <a:buNone/>
            </a:pPr>
            <a:r>
              <a:rPr lang="en-US" dirty="0" smtClean="0"/>
              <a:t>-   Use language that is person centered</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28694"/>
          </a:xfrm>
        </p:spPr>
        <p:txBody>
          <a:bodyPr>
            <a:normAutofit fontScale="90000"/>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3" name="Content Placeholder 2"/>
          <p:cNvSpPr>
            <a:spLocks noGrp="1"/>
          </p:cNvSpPr>
          <p:nvPr>
            <p:ph idx="1"/>
          </p:nvPr>
        </p:nvSpPr>
        <p:spPr>
          <a:xfrm>
            <a:off x="500034" y="1643050"/>
            <a:ext cx="8186766" cy="4786346"/>
          </a:xfrm>
        </p:spPr>
        <p:txBody>
          <a:bodyPr/>
          <a:lstStyle/>
          <a:p>
            <a:r>
              <a:rPr lang="en-US" b="1" dirty="0" smtClean="0"/>
              <a:t>COMPREHENSIVE MEDICAL EVALUATION</a:t>
            </a:r>
          </a:p>
          <a:p>
            <a:pPr>
              <a:buNone/>
            </a:pPr>
            <a:r>
              <a:rPr lang="en-US" dirty="0" smtClean="0"/>
              <a:t>New recommendations</a:t>
            </a:r>
            <a:endParaRPr lang="en-US" dirty="0"/>
          </a:p>
        </p:txBody>
      </p:sp>
      <p:pic>
        <p:nvPicPr>
          <p:cNvPr id="4099" name="Picture 3"/>
          <p:cNvPicPr>
            <a:picLocks noChangeAspect="1" noChangeArrowheads="1"/>
          </p:cNvPicPr>
          <p:nvPr/>
        </p:nvPicPr>
        <p:blipFill>
          <a:blip r:embed="rId2"/>
          <a:srcRect/>
          <a:stretch>
            <a:fillRect/>
          </a:stretch>
        </p:blipFill>
        <p:spPr bwMode="auto">
          <a:xfrm>
            <a:off x="1571604" y="3000372"/>
            <a:ext cx="5072098"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000132"/>
          </a:xfrm>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b="1" dirty="0">
              <a:solidFill>
                <a:schemeClr val="accent6">
                  <a:lumMod val="75000"/>
                </a:schemeClr>
              </a:solidFill>
            </a:endParaRPr>
          </a:p>
        </p:txBody>
      </p:sp>
      <p:sp>
        <p:nvSpPr>
          <p:cNvPr id="3" name="Content Placeholder 2"/>
          <p:cNvSpPr>
            <a:spLocks noGrp="1"/>
          </p:cNvSpPr>
          <p:nvPr>
            <p:ph idx="1"/>
          </p:nvPr>
        </p:nvSpPr>
        <p:spPr>
          <a:xfrm>
            <a:off x="0" y="1428736"/>
            <a:ext cx="9144000" cy="5429264"/>
          </a:xfrm>
        </p:spPr>
        <p:txBody>
          <a:bodyPr>
            <a:normAutofit fontScale="92500" lnSpcReduction="10000"/>
          </a:bodyPr>
          <a:lstStyle/>
          <a:p>
            <a:pPr>
              <a:buFont typeface="Wingdings" pitchFamily="2" charset="2"/>
              <a:buChar char="ü"/>
            </a:pPr>
            <a:r>
              <a:rPr lang="en-US" dirty="0" smtClean="0"/>
              <a:t>The assessment of risk of acute and chronic diabetes complications and treatment planning are key components of initial and follow-up visits (Table 4.2)</a:t>
            </a:r>
          </a:p>
          <a:p>
            <a:pPr>
              <a:buFont typeface="Wingdings" pitchFamily="2" charset="2"/>
              <a:buChar char="ü"/>
            </a:pPr>
            <a:endParaRPr lang="en-US" dirty="0" smtClean="0"/>
          </a:p>
          <a:p>
            <a:pPr>
              <a:buFont typeface="Wingdings" pitchFamily="2" charset="2"/>
              <a:buChar char="ü"/>
            </a:pPr>
            <a:r>
              <a:rPr lang="en-US" dirty="0" smtClean="0"/>
              <a:t>The risk of atherosclerotic cardiovascular disease and heart failure (Section 10), chronic kidney disease staging (Section 11), and risk of treatment-associated hypoglycemia (Table 4.3) should be used to individualize targets for </a:t>
            </a:r>
            <a:r>
              <a:rPr lang="en-US" dirty="0" err="1" smtClean="0"/>
              <a:t>glycemia</a:t>
            </a:r>
            <a:r>
              <a:rPr lang="en-US" dirty="0" smtClean="0"/>
              <a:t> (Section 6 ), blood pressure, and lipids and to select specific glucose-lowering medication (Section 9), </a:t>
            </a:r>
            <a:r>
              <a:rPr lang="en-US" dirty="0" err="1" smtClean="0"/>
              <a:t>antihypertension</a:t>
            </a:r>
            <a:r>
              <a:rPr lang="en-US" dirty="0" smtClean="0"/>
              <a:t> medication, or </a:t>
            </a:r>
            <a:r>
              <a:rPr lang="en-US" dirty="0" err="1" smtClean="0"/>
              <a:t>statin</a:t>
            </a:r>
            <a:r>
              <a:rPr lang="en-US" dirty="0" smtClean="0"/>
              <a:t> treatment intensity</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6">
                    <a:lumMod val="75000"/>
                  </a:schemeClr>
                </a:solidFill>
              </a:rPr>
              <a:t>Section 4. Comprehensive Medical Evaluation and Assessment of </a:t>
            </a:r>
            <a:r>
              <a:rPr lang="en-US" sz="2800" b="1" dirty="0" err="1" smtClean="0">
                <a:solidFill>
                  <a:schemeClr val="accent6">
                    <a:lumMod val="75000"/>
                  </a:schemeClr>
                </a:solidFill>
              </a:rPr>
              <a:t>Comorbidities</a:t>
            </a:r>
            <a:endParaRPr lang="en-US" sz="2800" dirty="0">
              <a:solidFill>
                <a:schemeClr val="accent6">
                  <a:lumMod val="75000"/>
                </a:schemeClr>
              </a:solidFill>
            </a:endParaRPr>
          </a:p>
        </p:txBody>
      </p:sp>
      <p:pic>
        <p:nvPicPr>
          <p:cNvPr id="6147" name="Picture 3"/>
          <p:cNvPicPr>
            <a:picLocks noGrp="1" noChangeAspect="1" noChangeArrowheads="1"/>
          </p:cNvPicPr>
          <p:nvPr>
            <p:ph idx="1"/>
          </p:nvPr>
        </p:nvPicPr>
        <p:blipFill>
          <a:blip r:embed="rId2"/>
          <a:srcRect/>
          <a:stretch>
            <a:fillRect/>
          </a:stretch>
        </p:blipFill>
        <p:spPr bwMode="auto">
          <a:xfrm>
            <a:off x="642910" y="1571612"/>
            <a:ext cx="7286676"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3633</TotalTime>
  <Words>12021</Words>
  <Application>Microsoft Office PowerPoint</Application>
  <PresentationFormat>On-screen Show (4:3)</PresentationFormat>
  <Paragraphs>707</Paragraphs>
  <Slides>203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203</vt:i4>
      </vt:variant>
    </vt:vector>
  </HeadingPairs>
  <TitlesOfParts>
    <vt:vector size="208" baseType="lpstr">
      <vt:lpstr>Arial</vt:lpstr>
      <vt:lpstr>Calibri</vt:lpstr>
      <vt:lpstr>Times New Roman</vt:lpstr>
      <vt:lpstr>Wingdings</vt:lpstr>
      <vt:lpstr>Office Theme</vt:lpstr>
      <vt:lpstr>PowerPoint Presentation</vt:lpstr>
      <vt:lpstr>PowerPoint Presentation</vt:lpstr>
      <vt:lpstr>Section 1. Improving Care and Promoting Health in Populations  NEW</vt:lpstr>
      <vt:lpstr>Section 1. Improving Care and Promoting Health in Populations</vt:lpstr>
      <vt:lpstr>PowerPoint Presentation</vt:lpstr>
      <vt:lpstr>PowerPoint Presentation</vt:lpstr>
      <vt:lpstr>Section 1. Improving Care and Promoting Health in Populations</vt:lpstr>
      <vt:lpstr>Section 1. Improving Care and Promoting Health in Populations</vt:lpstr>
      <vt:lpstr>PowerPoint Presentation</vt:lpstr>
      <vt:lpstr>PowerPoint Presentation</vt:lpstr>
      <vt:lpstr>PowerPoint Presentation</vt:lpstr>
      <vt:lpstr>PowerPoint Presentation</vt:lpstr>
      <vt:lpstr>PowerPoint Presentation</vt:lpstr>
      <vt:lpstr>PowerPoint Presentation</vt:lpstr>
      <vt:lpstr>Section 1. Improving Care and Promoting Health in Populations</vt:lpstr>
      <vt:lpstr>PowerPoint Presentation</vt:lpstr>
      <vt:lpstr>PowerPoint Presentation</vt:lpstr>
      <vt:lpstr>Section 1. Improving Care and Promoting Health in Populations</vt:lpstr>
      <vt:lpstr>PowerPoint Presentation</vt:lpstr>
      <vt:lpstr>Section 1. Improving Care and Promoting Health in Populations</vt:lpstr>
      <vt:lpstr>PowerPoint Presentation</vt:lpstr>
      <vt:lpstr>PowerPoint Presentation</vt:lpstr>
      <vt:lpstr>PowerPoint Presentation</vt:lpstr>
      <vt:lpstr>Section 1. Improving Care and Promoting Health in Populations</vt:lpstr>
      <vt:lpstr>Section 2. Classification and Diagnosis of Diabetes NEW</vt:lpstr>
      <vt:lpstr>Section 2. Classification and Diagnosis of Diabetes</vt:lpstr>
      <vt:lpstr>Section 2. Classification and Diagnosis of Diabetes</vt:lpstr>
      <vt:lpstr>Section 2. Classification and Diagnosis of Diabetes</vt:lpstr>
      <vt:lpstr>Section 2. Classification and Diagnosis of Diabetes</vt:lpstr>
      <vt:lpstr>PowerPoint Presentation</vt:lpstr>
      <vt:lpstr>PowerPoint Presentation</vt:lpstr>
      <vt:lpstr>Section 2. Classification and Diagnosis of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Classification and Diagnosis of Diabetes</vt:lpstr>
      <vt:lpstr>PowerPoint Presentation</vt:lpstr>
      <vt:lpstr>PowerPoint Presentation</vt:lpstr>
      <vt:lpstr>PowerPoint Presentation</vt:lpstr>
      <vt:lpstr>PowerPoint Presentation</vt:lpstr>
      <vt:lpstr>PowerPoint Presentation</vt:lpstr>
      <vt:lpstr>Section 2. Classification and Diagnosis of Diabetes</vt:lpstr>
      <vt:lpstr>Section 2. Classification and Diagnosis of Diabetes</vt:lpstr>
      <vt:lpstr>2019</vt:lpstr>
      <vt:lpstr>2019</vt:lpstr>
      <vt:lpstr>Section 2. Classification and Diagnosis of Diabetes</vt:lpstr>
      <vt:lpstr>Section 2. Classification and Diagnosis of Diabetes</vt:lpstr>
      <vt:lpstr>PowerPoint Presentation</vt:lpstr>
      <vt:lpstr>PowerPoint Presentation</vt:lpstr>
      <vt:lpstr>PowerPoint Presentation</vt:lpstr>
      <vt:lpstr>Section 2. Classification and Diagnosis of Diabetes</vt:lpstr>
      <vt:lpstr>PowerPoint Presentation</vt:lpstr>
      <vt:lpstr>PowerPoint Presentation</vt:lpstr>
      <vt:lpstr>PowerPoint Presentation</vt:lpstr>
      <vt:lpstr>Section 3. Prevention or Delay of Type 2 Diabetes NEW</vt:lpstr>
      <vt:lpstr>Section 3. Prevention or Delay of Type 2 Diabetes</vt:lpstr>
      <vt:lpstr>Section 3. Prevention or Delay of Type 2 Diabetes   LIFESTYLE INTERVENTIONS</vt:lpstr>
      <vt:lpstr>PowerPoint Presentation</vt:lpstr>
      <vt:lpstr>PowerPoint Presentation</vt:lpstr>
      <vt:lpstr>Section 3. Prevention or Delay of Type 2 Diabetes</vt:lpstr>
      <vt:lpstr>PowerPoint Presentation</vt:lpstr>
      <vt:lpstr>PowerPoint Presentation</vt:lpstr>
      <vt:lpstr>PowerPoint Presentation</vt:lpstr>
      <vt:lpstr>Section 3. Prevention or Delay of Type 2 Diabetes</vt:lpstr>
      <vt:lpstr>PowerPoint Presentation</vt:lpstr>
      <vt:lpstr>PowerPoint Presentation</vt:lpstr>
      <vt:lpstr>Section 3. Prevention or Delay of Type 2 Diabetes</vt:lpstr>
      <vt:lpstr>PowerPoint Presentation</vt:lpstr>
      <vt:lpstr>PowerPoint Presentation</vt:lpstr>
      <vt:lpstr>PowerPoint Presentation</vt:lpstr>
      <vt:lpstr>PowerPoint Presentation</vt:lpstr>
      <vt:lpstr>Section 3. Prevention or Delay of Type 2 Diabetes</vt:lpstr>
      <vt:lpstr>PowerPoint Presentation</vt:lpstr>
      <vt:lpstr>Section 3. Prevention or Delay of Type 2 Diabetes</vt:lpstr>
      <vt:lpstr>PowerPoint Presentation</vt:lpstr>
      <vt:lpstr>PowerPoint Presentation</vt:lpstr>
      <vt:lpstr>PowerPoint Presentation</vt:lpstr>
      <vt:lpstr>Section 3. Prevention or Delay of Type 2 Diabetes</vt:lpstr>
      <vt:lpstr>PowerPoint Presentation</vt:lpstr>
      <vt:lpstr>PowerPoint Presentation</vt:lpstr>
      <vt:lpstr>PowerPoint Presentation</vt:lpstr>
      <vt:lpstr>Section 3. Prevention or Delay of Type 2 Diabetes</vt:lpstr>
      <vt:lpstr>PowerPoint Presentation</vt:lpstr>
      <vt:lpstr>Section 4. Comprehensive Medical Evaluation and Assessment of Comorbidities NEW</vt:lpstr>
      <vt:lpstr>Section 4. Comprehensive Medical Evaluation and Assessment of Comorbidities NEW</vt:lpstr>
      <vt:lpstr>Section 4. Comprehensive Medical Evaluation and Assessment of Comorbidities</vt:lpstr>
      <vt:lpstr>Section 4. Comprehensive Medical Evaluation and Assessment of Comorbidities</vt:lpstr>
      <vt:lpstr>Section 4. Comprehensive Medical Evaluation and Assessment of Comorbidities</vt:lpstr>
      <vt:lpstr>Section 4. Comprehensive Medical Evaluation and Assessment of Comorbidities</vt:lpstr>
      <vt:lpstr>Section 4. Comprehensive Medical Evaluation and Assessment of Comorbidities</vt:lpstr>
      <vt:lpstr>Section 4. Comprehensive Medical Evaluation and Assessment of Comorbidities</vt:lpstr>
      <vt:lpstr>Section 4. Comprehensive Medical Evaluation and Assessment of Comorbidities</vt:lpstr>
      <vt:lpstr>Section 4. Comprehensive Medical Evaluation and Assessment of Comorbidities</vt:lpstr>
      <vt:lpstr>PowerPoint Presentation</vt:lpstr>
      <vt:lpstr>The development of SH was independently associated with duration of diabetes and presence of macroalbuminuria, even with normal renal function in patients with type 2 diabetes </vt:lpstr>
      <vt:lpstr>PowerPoint Presentation</vt:lpstr>
      <vt:lpstr>Section 4. Comprehensive Medical Evaluation and Assessment of Comorbidities</vt:lpstr>
      <vt:lpstr>Section 4. Comprehensive Medical Evaluation and Assessment of Comorbidities</vt:lpstr>
      <vt:lpstr>PowerPoint Presentation</vt:lpstr>
      <vt:lpstr>Section 4. Comprehensive Medical Evaluation and Assessment of Comorbidities</vt:lpstr>
      <vt:lpstr>PowerPoint Presentation</vt:lpstr>
      <vt:lpstr>Section 4. Comprehensive Medical Evaluation and Assessment of Comorbidities</vt:lpstr>
      <vt:lpstr>Nejm 2010</vt:lpstr>
      <vt:lpstr>PowerPoint Presentation</vt:lpstr>
      <vt:lpstr>Lancet 2016</vt:lpstr>
      <vt:lpstr>PowerPoint Presentation</vt:lpstr>
      <vt:lpstr>PowerPoint Presentation</vt:lpstr>
      <vt:lpstr>PowerPoint Presentation</vt:lpstr>
      <vt:lpstr>PowerPoint Presentation</vt:lpstr>
      <vt:lpstr>PowerPoint Presentation</vt:lpstr>
      <vt:lpstr>Section 4. Comprehensive Medical Evaluation and Assessment of Comorbidities</vt:lpstr>
      <vt:lpstr>Section 4. Comprehensive Medical Evaluation and Assessment of Comorbidities</vt:lpstr>
      <vt:lpstr>Section 5. Lifestyle Management NEW</vt:lpstr>
      <vt:lpstr>Section 5. Lifestyle Management NEW</vt:lpstr>
      <vt:lpstr>Section 5. Lifestyle Management</vt:lpstr>
      <vt:lpstr>Section 5. Lifestyle Management</vt:lpstr>
      <vt:lpstr>PowerPoint Presentation</vt:lpstr>
      <vt:lpstr>PowerPoint Presentation</vt:lpstr>
      <vt:lpstr>PowerPoint Presentation</vt:lpstr>
      <vt:lpstr>Section 5. Lifestyle Management</vt:lpstr>
      <vt:lpstr>PowerPoint Presentation</vt:lpstr>
      <vt:lpstr>PowerPoint Presentation</vt:lpstr>
      <vt:lpstr>PowerPoint Presentation</vt:lpstr>
      <vt:lpstr>Section 5. Lifestyle Management</vt:lpstr>
      <vt:lpstr>PowerPoint Presentation</vt:lpstr>
      <vt:lpstr>PowerPoint Presentation</vt:lpstr>
      <vt:lpstr>PowerPoint Presentation</vt:lpstr>
      <vt:lpstr>PowerPoint Presentation</vt:lpstr>
      <vt:lpstr>PowerPoint Presentation</vt:lpstr>
      <vt:lpstr>Section 5. Lifestyle Management</vt:lpstr>
      <vt:lpstr>PowerPoint Presentation</vt:lpstr>
      <vt:lpstr>PowerPoint Presentation</vt:lpstr>
      <vt:lpstr>Section 5. Lifestyle Management</vt:lpstr>
      <vt:lpstr>Section 5. Lifestyle Management</vt:lpstr>
      <vt:lpstr>Section 5. Lifestyle Management</vt:lpstr>
      <vt:lpstr>Lancet 2018</vt:lpstr>
      <vt:lpstr>PowerPoint Presentation</vt:lpstr>
      <vt:lpstr>PowerPoint Presentation</vt:lpstr>
      <vt:lpstr>- Total energy intake was significantly lower in all groups compared to baseline with no difference among them - groups B and C significantly reduced their proportion of energy intake from saturated fat compared to group A</vt:lpstr>
      <vt:lpstr>Section 5. Lifestyle Management</vt:lpstr>
      <vt:lpstr>PowerPoint Presentation</vt:lpstr>
      <vt:lpstr>Section 5. Lifestyle Management</vt:lpstr>
      <vt:lpstr>Section 5. Lifestyle Management</vt:lpstr>
      <vt:lpstr>PowerPoint Presentation</vt:lpstr>
      <vt:lpstr>PowerPoint Presentation</vt:lpstr>
      <vt:lpstr>Section 5. Lifestyle Management</vt:lpstr>
      <vt:lpstr>Section 5. Lifestyle Management</vt:lpstr>
      <vt:lpstr>PowerPoint Presentation</vt:lpstr>
      <vt:lpstr>PowerPoint Presentation</vt:lpstr>
      <vt:lpstr>PowerPoint Presentation</vt:lpstr>
      <vt:lpstr>Lancet Diabetes Endocrinol 2014</vt:lpstr>
      <vt:lpstr>Section 5. Lifestyle Management</vt:lpstr>
      <vt:lpstr>PowerPoint Presentation</vt:lpstr>
      <vt:lpstr>Section 5. Lifestyle Management</vt:lpstr>
      <vt:lpstr>PowerPoint Presentation</vt:lpstr>
      <vt:lpstr>PowerPoint Presentation</vt:lpstr>
      <vt:lpstr>PowerPoint Presentation</vt:lpstr>
      <vt:lpstr>Section 5. Lifestyle Management</vt:lpstr>
      <vt:lpstr>Section 5. Lifestyle Management</vt:lpstr>
      <vt:lpstr>Ethnicity &amp; Disease,  Autumn 2017 </vt:lpstr>
      <vt:lpstr>Section 5. Lifestyle Management</vt:lpstr>
      <vt:lpstr>PowerPoint Presentation</vt:lpstr>
      <vt:lpstr>PowerPoint Presentation</vt:lpstr>
      <vt:lpstr>Section 5. Lifestyle Management</vt:lpstr>
      <vt:lpstr>PowerPoint Presentation</vt:lpstr>
      <vt:lpstr>PowerPoint Presentation</vt:lpstr>
      <vt:lpstr>Section 5. Lifestyle Management</vt:lpstr>
      <vt:lpstr>Diabetes Care 2017</vt:lpstr>
      <vt:lpstr>PowerPoint Presentation</vt:lpstr>
      <vt:lpstr>PowerPoint Presentation</vt:lpstr>
      <vt:lpstr>PowerPoint Presentation</vt:lpstr>
      <vt:lpstr>Section 5. Lifestyle Management</vt:lpstr>
      <vt:lpstr>PowerPoint Presentation</vt:lpstr>
      <vt:lpstr>PowerPoint Presentation</vt:lpstr>
      <vt:lpstr>PowerPoint Presentation</vt:lpstr>
      <vt:lpstr>Diabetes &amp; Vascular Disease Research 2017</vt:lpstr>
      <vt:lpstr>PowerPoint Presentation</vt:lpstr>
      <vt:lpstr>PowerPoint Presentation</vt:lpstr>
      <vt:lpstr>PowerPoint Presentation</vt:lpstr>
      <vt:lpstr>Section 5. Lifestyle Management</vt:lpstr>
      <vt:lpstr>PowerPoint Presentation</vt:lpstr>
      <vt:lpstr>PowerPoint Presentation</vt:lpstr>
      <vt:lpstr>Section 5. Lifestyle Management</vt:lpstr>
      <vt:lpstr>183</vt:lpstr>
      <vt:lpstr>Section 6. Glycemic Targets NEW</vt:lpstr>
      <vt:lpstr>Section 6. Glycemic Targets</vt:lpstr>
      <vt:lpstr>Section 6. Glycemic Targets</vt:lpstr>
      <vt:lpstr>Section 6. Glycemic Targets</vt:lpstr>
      <vt:lpstr>Section 6. Glycemic Targets</vt:lpstr>
      <vt:lpstr>Section 6. Glycemic Targets</vt:lpstr>
      <vt:lpstr>Section 6. Glycemic Targets</vt:lpstr>
      <vt:lpstr>Section 6. Glycemic Targets</vt:lpstr>
      <vt:lpstr>Section 6. Glycemic Targets</vt:lpstr>
      <vt:lpstr>Section 6. Glycemic Targets</vt:lpstr>
      <vt:lpstr>Section 6. Glycemic Targets</vt:lpstr>
      <vt:lpstr>Section 6. Glycemic Targets</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مجید عباسی</cp:lastModifiedBy>
  <cp:revision>716</cp:revision>
  <dcterms:created xsi:type="dcterms:W3CDTF">2018-12-23T18:59:24Z</dcterms:created>
  <dcterms:modified xsi:type="dcterms:W3CDTF">2019-01-08T08:59:48Z</dcterms:modified>
</cp:coreProperties>
</file>