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74" r:id="rId6"/>
    <p:sldId id="277" r:id="rId7"/>
    <p:sldId id="275" r:id="rId8"/>
    <p:sldId id="278" r:id="rId9"/>
    <p:sldId id="279" r:id="rId10"/>
    <p:sldId id="280" r:id="rId11"/>
    <p:sldId id="298" r:id="rId12"/>
    <p:sldId id="287" r:id="rId13"/>
    <p:sldId id="296" r:id="rId14"/>
    <p:sldId id="29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81" r:id="rId24"/>
    <p:sldId id="282" r:id="rId25"/>
    <p:sldId id="283" r:id="rId26"/>
    <p:sldId id="284" r:id="rId27"/>
    <p:sldId id="28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926A-2AA3-4F56-A576-B92BFA4DA81A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7D6A-886A-480C-9C00-47E8132FB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926A-2AA3-4F56-A576-B92BFA4DA81A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7D6A-886A-480C-9C00-47E8132FB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926A-2AA3-4F56-A576-B92BFA4DA81A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7D6A-886A-480C-9C00-47E8132FB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926A-2AA3-4F56-A576-B92BFA4DA81A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7D6A-886A-480C-9C00-47E8132FB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926A-2AA3-4F56-A576-B92BFA4DA81A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7D6A-886A-480C-9C00-47E8132FB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926A-2AA3-4F56-A576-B92BFA4DA81A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7D6A-886A-480C-9C00-47E8132FB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926A-2AA3-4F56-A576-B92BFA4DA81A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7D6A-886A-480C-9C00-47E8132FB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926A-2AA3-4F56-A576-B92BFA4DA81A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7D6A-886A-480C-9C00-47E8132FB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926A-2AA3-4F56-A576-B92BFA4DA81A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7D6A-886A-480C-9C00-47E8132FB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926A-2AA3-4F56-A576-B92BFA4DA81A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7D6A-886A-480C-9C00-47E8132FB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7926A-2AA3-4F56-A576-B92BFA4DA81A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E7D6A-886A-480C-9C00-47E8132FB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7926A-2AA3-4F56-A576-B92BFA4DA81A}" type="datetimeFigureOut">
              <a:rPr lang="en-US" smtClean="0"/>
              <a:pPr/>
              <a:t>2/26/2018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E7D6A-886A-480C-9C00-47E8132FBE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Hyperparathyroidism in a ESRD case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Dr.zahedi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Secondary Hyperparathyroidism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95299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 CKD, secondary hyperparathyroidism is common and varies based on estimated </a:t>
            </a:r>
            <a:r>
              <a:rPr lang="en-US" dirty="0" err="1" smtClean="0"/>
              <a:t>glomerular</a:t>
            </a:r>
            <a:r>
              <a:rPr lang="en-US" dirty="0" smtClean="0"/>
              <a:t> filtration rate (</a:t>
            </a:r>
            <a:r>
              <a:rPr lang="en-US" dirty="0" err="1" smtClean="0"/>
              <a:t>eGFR</a:t>
            </a:r>
            <a:r>
              <a:rPr lang="en-US" dirty="0" smtClean="0"/>
              <a:t>). In milder forms of CKD, elevations in parathyroid hormone levels occur in about 10% of patients, while being seen in 90% of individuals with severe CKD who are approaching the need for dialysis therapy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Because virtually all patients with CKD have hyperparathyroidism to some degree, there is not a unique clinical presentation that is a hallmark of secondary hyperparathyroidism</a:t>
            </a:r>
          </a:p>
          <a:p>
            <a:endParaRPr lang="en-US" dirty="0" smtClean="0"/>
          </a:p>
          <a:p>
            <a:r>
              <a:rPr lang="en-US" dirty="0" smtClean="0"/>
              <a:t>Radiographic evaluation is limited to assessments of the bone disease. Obtain radiographs of sites of bone pain. Hand radiographs may show characteristic </a:t>
            </a:r>
            <a:r>
              <a:rPr lang="en-US" dirty="0" err="1" smtClean="0"/>
              <a:t>subperiosteal</a:t>
            </a:r>
            <a:r>
              <a:rPr lang="en-US" dirty="0" smtClean="0"/>
              <a:t> erosions. Imaging of the parathyroid glands is not indicated unless primary hyperparathyroidism is suggested.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305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9812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Managment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8508" y="1600200"/>
            <a:ext cx="724698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35334"/>
            <a:ext cx="8001000" cy="6650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19200"/>
            <a:ext cx="8519924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9143999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9144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medical management of HPT, recommendations are primarily that treatments depend on levels of calcium, phosphate and </a:t>
            </a:r>
            <a:r>
              <a:rPr lang="en-US" dirty="0" err="1" smtClean="0"/>
              <a:t>iPTH</a:t>
            </a:r>
            <a:r>
              <a:rPr lang="en-US" dirty="0" smtClean="0"/>
              <a:t> taken together, but the evidence is generally level 2 or not graded. The only strong evidence is for stopping vitamin D and analogues in the context of </a:t>
            </a:r>
            <a:r>
              <a:rPr lang="en-US" dirty="0" err="1" smtClean="0"/>
              <a:t>hypercalcaemia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28600"/>
            <a:ext cx="8991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90800"/>
            <a:ext cx="77724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57201"/>
            <a:ext cx="7772400" cy="2285999"/>
          </a:xfrm>
        </p:spPr>
        <p:txBody>
          <a:bodyPr>
            <a:normAutofit/>
          </a:bodyPr>
          <a:lstStyle/>
          <a:p>
            <a:r>
              <a:rPr lang="en-US" dirty="0" smtClean="0"/>
              <a:t>The report by the CKD-MBD KDIGO guidelines group suggested that following the PRIMO and OPERA studies, guidelines relating to the use of </a:t>
            </a:r>
            <a:r>
              <a:rPr lang="en-US" dirty="0" err="1" smtClean="0"/>
              <a:t>calcitriol</a:t>
            </a:r>
            <a:r>
              <a:rPr lang="en-US" dirty="0" smtClean="0"/>
              <a:t> or its analogues required review. Both of these studies showed </a:t>
            </a:r>
            <a:r>
              <a:rPr lang="en-US" dirty="0" err="1" smtClean="0"/>
              <a:t>signiﬁcantly</a:t>
            </a:r>
            <a:r>
              <a:rPr lang="en-US" dirty="0" smtClean="0"/>
              <a:t> increased risk of </a:t>
            </a:r>
            <a:r>
              <a:rPr lang="en-US" dirty="0" err="1" smtClean="0"/>
              <a:t>hypercalcaemia</a:t>
            </a:r>
            <a:r>
              <a:rPr lang="en-US" dirty="0" smtClean="0"/>
              <a:t> in the active arm, without </a:t>
            </a:r>
            <a:r>
              <a:rPr lang="en-US" dirty="0" err="1" smtClean="0"/>
              <a:t>efﬁcacy</a:t>
            </a:r>
            <a:r>
              <a:rPr lang="en-US" dirty="0" smtClean="0"/>
              <a:t> in relation to left ventricular hypertrophy (LVH) or cardiac function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260" y="2819400"/>
            <a:ext cx="8674140" cy="3822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role of </a:t>
            </a:r>
            <a:r>
              <a:rPr lang="en-US" dirty="0" err="1" smtClean="0"/>
              <a:t>calcimimetics</a:t>
            </a:r>
            <a:r>
              <a:rPr lang="en-US" dirty="0" smtClean="0"/>
              <a:t> versus </a:t>
            </a:r>
            <a:r>
              <a:rPr lang="en-US" dirty="0" err="1" smtClean="0"/>
              <a:t>parathyroidectomy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EVOLVE trial results sparked heated discussion regarding the place of </a:t>
            </a:r>
            <a:r>
              <a:rPr lang="en-US" dirty="0" err="1" smtClean="0"/>
              <a:t>calcimimetic</a:t>
            </a:r>
            <a:r>
              <a:rPr lang="en-US" dirty="0" smtClean="0"/>
              <a:t> therapy in HPT management. This study examined the </a:t>
            </a:r>
            <a:r>
              <a:rPr lang="en-US" dirty="0" err="1" smtClean="0"/>
              <a:t>efﬁcacy</a:t>
            </a:r>
            <a:r>
              <a:rPr lang="en-US" dirty="0" smtClean="0"/>
              <a:t> of </a:t>
            </a:r>
            <a:r>
              <a:rPr lang="en-US" dirty="0" err="1" smtClean="0"/>
              <a:t>cinacalcet</a:t>
            </a:r>
            <a:r>
              <a:rPr lang="en-US" dirty="0" smtClean="0"/>
              <a:t> versus placebo in reducing the time to a composite cardiovascular (CV)endpoint (death, myocardial infarction, </a:t>
            </a:r>
            <a:r>
              <a:rPr lang="en-US" dirty="0" err="1" smtClean="0"/>
              <a:t>hospitalisation</a:t>
            </a:r>
            <a:r>
              <a:rPr lang="en-US" dirty="0" smtClean="0"/>
              <a:t> for unstable angina, heart failure or a peripheral vascular event)</a:t>
            </a:r>
          </a:p>
          <a:p>
            <a:endParaRPr lang="en-US" dirty="0" smtClean="0"/>
          </a:p>
          <a:p>
            <a:r>
              <a:rPr lang="en-US" dirty="0" smtClean="0"/>
              <a:t> The primary composite endpoint showed no statistically </a:t>
            </a:r>
            <a:r>
              <a:rPr lang="en-US" dirty="0" err="1" smtClean="0"/>
              <a:t>signiﬁcant</a:t>
            </a:r>
            <a:r>
              <a:rPr lang="en-US" dirty="0" smtClean="0"/>
              <a:t> signal for </a:t>
            </a:r>
            <a:r>
              <a:rPr lang="en-US" dirty="0" err="1" smtClean="0"/>
              <a:t>efﬁcacy</a:t>
            </a:r>
            <a:r>
              <a:rPr lang="en-US" dirty="0" smtClean="0"/>
              <a:t>; hazard ratio (HR) 0.93 (95% CI 0.85–1.02; P = 0.11), although secondary analyses including those adjusted for actual treatment received and age showed more </a:t>
            </a:r>
            <a:r>
              <a:rPr lang="en-US" dirty="0" err="1" smtClean="0"/>
              <a:t>favourable</a:t>
            </a:r>
            <a:r>
              <a:rPr lang="en-US" dirty="0" smtClean="0"/>
              <a:t> results and revealed major problems in the study design and execution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Type of hyperparathyroidism in this case?</a:t>
            </a:r>
          </a:p>
          <a:p>
            <a:endParaRPr lang="en-US" dirty="0"/>
          </a:p>
          <a:p>
            <a:r>
              <a:rPr lang="en-US" dirty="0" smtClean="0"/>
              <a:t>What is the management of this case?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Australia, the failure of this study to meet its primary </a:t>
            </a:r>
            <a:r>
              <a:rPr lang="en-US" dirty="0" err="1" smtClean="0"/>
              <a:t>efﬁcacy</a:t>
            </a:r>
            <a:r>
              <a:rPr lang="en-US" dirty="0" smtClean="0"/>
              <a:t> endpoint has resulted in the withdrawal of </a:t>
            </a:r>
            <a:r>
              <a:rPr lang="en-US" dirty="0" err="1" smtClean="0"/>
              <a:t>cinacalcet</a:t>
            </a:r>
            <a:r>
              <a:rPr lang="en-US" dirty="0" smtClean="0"/>
              <a:t> from the Pharmaceutical </a:t>
            </a:r>
            <a:r>
              <a:rPr lang="en-US" dirty="0" err="1" smtClean="0"/>
              <a:t>Beneﬁts</a:t>
            </a:r>
            <a:r>
              <a:rPr lang="en-US" dirty="0" smtClean="0"/>
              <a:t> Scheme (PBS)</a:t>
            </a:r>
          </a:p>
          <a:p>
            <a:endParaRPr lang="en-US" dirty="0"/>
          </a:p>
          <a:p>
            <a:r>
              <a:rPr lang="en-US" dirty="0" smtClean="0"/>
              <a:t> Current KDIGO guidelines suggest </a:t>
            </a:r>
            <a:r>
              <a:rPr lang="en-US" dirty="0" err="1" smtClean="0"/>
              <a:t>parathyroidectomy</a:t>
            </a:r>
            <a:r>
              <a:rPr lang="en-US" dirty="0" smtClean="0"/>
              <a:t> for patients with CKD stages 3–5D who fail to respond to medical/pharmacological therapy (2B). There are data on biochemical outcomes, and PTH levels, serum calcium, phosphate and alkaline </a:t>
            </a:r>
            <a:r>
              <a:rPr lang="en-US" dirty="0" err="1" smtClean="0"/>
              <a:t>phosphatase</a:t>
            </a:r>
            <a:r>
              <a:rPr lang="en-US" dirty="0" smtClean="0"/>
              <a:t> are reduced for up to 5 years post-surgery in most patients</a:t>
            </a:r>
          </a:p>
          <a:p>
            <a:endParaRPr lang="en-US" dirty="0"/>
          </a:p>
          <a:p>
            <a:r>
              <a:rPr lang="en-US" dirty="0" smtClean="0"/>
              <a:t> An additional layer of complexity is the relative lack of information on the merits of partial versus complete (+/ partial re-implantation) </a:t>
            </a:r>
            <a:r>
              <a:rPr lang="en-US" dirty="0" err="1" smtClean="0"/>
              <a:t>parathyroidectomy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Parathyroidectomy</a:t>
            </a:r>
            <a:r>
              <a:rPr lang="en-US" dirty="0" smtClean="0"/>
              <a:t> is not a trivial procedure in dialysis patients and is associated with </a:t>
            </a:r>
            <a:r>
              <a:rPr lang="en-US" dirty="0" err="1" smtClean="0"/>
              <a:t>signiﬁcant</a:t>
            </a:r>
            <a:r>
              <a:rPr lang="en-US" dirty="0" smtClean="0"/>
              <a:t> morbidity and mortality</a:t>
            </a:r>
          </a:p>
          <a:p>
            <a:endParaRPr lang="en-US" dirty="0"/>
          </a:p>
          <a:p>
            <a:r>
              <a:rPr lang="en-US" dirty="0" smtClean="0"/>
              <a:t> Some studies have shown very </a:t>
            </a:r>
            <a:r>
              <a:rPr lang="en-US" dirty="0" err="1" smtClean="0"/>
              <a:t>signiﬁcant</a:t>
            </a:r>
            <a:r>
              <a:rPr lang="en-US" dirty="0" smtClean="0"/>
              <a:t> risks and costs: </a:t>
            </a:r>
            <a:r>
              <a:rPr lang="en-US" dirty="0" err="1" smtClean="0"/>
              <a:t>Ishani</a:t>
            </a:r>
            <a:r>
              <a:rPr lang="en-US" dirty="0" smtClean="0"/>
              <a:t> et al. reported mortality of 2%, and other complications included almost 30% requiring intensive care admission, increased </a:t>
            </a:r>
            <a:r>
              <a:rPr lang="en-US" dirty="0" err="1" smtClean="0"/>
              <a:t>hospitalisations</a:t>
            </a:r>
            <a:r>
              <a:rPr lang="en-US" dirty="0" smtClean="0"/>
              <a:t>, a 20 fold increase in healthcare visits and nearly double the number of myocardial infarcts</a:t>
            </a:r>
          </a:p>
          <a:p>
            <a:endParaRPr lang="en-US" dirty="0"/>
          </a:p>
          <a:p>
            <a:r>
              <a:rPr lang="en-US" dirty="0" smtClean="0"/>
              <a:t> In another study, the healthcare costs associated with repeated reviews of patients after </a:t>
            </a:r>
            <a:r>
              <a:rPr lang="en-US" dirty="0" err="1" smtClean="0"/>
              <a:t>parathyroidectomy</a:t>
            </a:r>
            <a:r>
              <a:rPr lang="en-US" dirty="0" smtClean="0"/>
              <a:t> outweighed the costs of </a:t>
            </a:r>
            <a:r>
              <a:rPr lang="en-US" dirty="0" err="1" smtClean="0"/>
              <a:t>calcimimetics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Although the ADVANCE trial showed no improvement in the overall rate of coronary artery </a:t>
            </a:r>
            <a:r>
              <a:rPr lang="en-US" dirty="0" err="1" smtClean="0"/>
              <a:t>calciﬁcation</a:t>
            </a:r>
            <a:r>
              <a:rPr lang="en-US" dirty="0" smtClean="0"/>
              <a:t> in patients treated with </a:t>
            </a:r>
            <a:r>
              <a:rPr lang="en-US" dirty="0" err="1" smtClean="0"/>
              <a:t>cinacalcet</a:t>
            </a:r>
            <a:r>
              <a:rPr lang="en-US" dirty="0" smtClean="0"/>
              <a:t> compared with controls, patients treated with </a:t>
            </a:r>
            <a:r>
              <a:rPr lang="en-US" dirty="0" err="1" smtClean="0"/>
              <a:t>cinacalcet</a:t>
            </a:r>
            <a:r>
              <a:rPr lang="en-US" dirty="0" smtClean="0"/>
              <a:t> had </a:t>
            </a:r>
            <a:r>
              <a:rPr lang="en-US" dirty="0" err="1" smtClean="0"/>
              <a:t>signiﬁcantly</a:t>
            </a:r>
            <a:r>
              <a:rPr lang="en-US" dirty="0" smtClean="0"/>
              <a:t> lower aortic valve calcium volume scores , suggesting that PTH reduction, the consequent metabolic changes or a reduction in vitamin D dosing might be helpful in reducing </a:t>
            </a:r>
            <a:r>
              <a:rPr lang="en-US" dirty="0" err="1" smtClean="0"/>
              <a:t>valvular</a:t>
            </a:r>
            <a:r>
              <a:rPr lang="en-US" dirty="0" smtClean="0"/>
              <a:t> </a:t>
            </a:r>
            <a:r>
              <a:rPr lang="en-US" dirty="0" err="1" smtClean="0"/>
              <a:t>calciﬁcation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A study comparing </a:t>
            </a:r>
            <a:r>
              <a:rPr lang="en-US" dirty="0" err="1" smtClean="0"/>
              <a:t>cinacalcet</a:t>
            </a:r>
            <a:r>
              <a:rPr lang="en-US" dirty="0" smtClean="0"/>
              <a:t> with </a:t>
            </a:r>
            <a:r>
              <a:rPr lang="en-US" dirty="0" err="1" smtClean="0"/>
              <a:t>parathyroidectomy</a:t>
            </a:r>
            <a:r>
              <a:rPr lang="en-US" dirty="0" smtClean="0"/>
              <a:t> that examines </a:t>
            </a:r>
            <a:r>
              <a:rPr lang="en-US" dirty="0" err="1" smtClean="0"/>
              <a:t>efﬁcacy,safety</a:t>
            </a:r>
            <a:r>
              <a:rPr lang="en-US" dirty="0" smtClean="0"/>
              <a:t> and cost effectiveness over many years is needed, yet practically the chances of obtaining funding for an adequately powered study are low.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 In the end-stage renal disease patients who underwent </a:t>
            </a:r>
            <a:r>
              <a:rPr lang="en-US" dirty="0" err="1" smtClean="0"/>
              <a:t>parathyroidectomy</a:t>
            </a:r>
            <a:r>
              <a:rPr lang="en-US" dirty="0" smtClean="0"/>
              <a:t> (947 patients, 5.08-year follow-up), the incidence density rate of peripheral arterial disease was 12.26 per 1000 person-years, compared with 24.09 per 1000 person-years in those who did not undergo the surgery (3746 patients, 4.52-year follow-up)</a:t>
            </a:r>
          </a:p>
          <a:p>
            <a:endParaRPr lang="en-US" dirty="0" smtClean="0"/>
          </a:p>
          <a:p>
            <a:r>
              <a:rPr lang="en-US" dirty="0" smtClean="0"/>
              <a:t>Mortality has been shown to be reduced in dialysis patients who undergo </a:t>
            </a:r>
            <a:r>
              <a:rPr lang="en-US" dirty="0" err="1" smtClean="0"/>
              <a:t>parathyroidectomy</a:t>
            </a:r>
            <a:r>
              <a:rPr lang="en-US" dirty="0" smtClean="0"/>
              <a:t> for severe secondary hyperparathyroidism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"/>
            <a:ext cx="7010400" cy="198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a meta-analysis of patients with secondary hyperparathyroidism treated with </a:t>
            </a:r>
            <a:r>
              <a:rPr lang="en-US" dirty="0" err="1" smtClean="0"/>
              <a:t>cinacalcet</a:t>
            </a:r>
            <a:r>
              <a:rPr lang="en-US" dirty="0" smtClean="0"/>
              <a:t> or </a:t>
            </a:r>
            <a:r>
              <a:rPr lang="en-US" dirty="0" err="1" smtClean="0"/>
              <a:t>parathyroidectomy</a:t>
            </a:r>
            <a:r>
              <a:rPr lang="en-US" dirty="0" smtClean="0"/>
              <a:t>, quality of life was seen to improve after surgical treatment but not with medical therapy</a:t>
            </a:r>
          </a:p>
          <a:p>
            <a:endParaRPr lang="en-US" dirty="0" smtClean="0"/>
          </a:p>
          <a:p>
            <a:r>
              <a:rPr lang="en-US" dirty="0" smtClean="0"/>
              <a:t>However, available studies into quality of life in such cases are observational, and randomized, comparative data are not available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1"/>
            <a:ext cx="8610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Surgical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general surgical technique in secondary hyperparathyroidism involves complete parathyroid exploration, as described previously for primary hyperparathyroidism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All four glands must be exposed, and biopsies are taken if needed to ensure correct identification</a:t>
            </a:r>
          </a:p>
          <a:p>
            <a:endParaRPr lang="en-US" dirty="0" smtClean="0"/>
          </a:p>
          <a:p>
            <a:r>
              <a:rPr lang="en-US" dirty="0" smtClean="0"/>
              <a:t>In most cases, diffuse hyperplasia is encountered, although the size of the glands can be significantly heterogeneous.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 subtotal </a:t>
            </a:r>
            <a:r>
              <a:rPr lang="en-US" dirty="0" err="1" smtClean="0"/>
              <a:t>parathyroidectomy</a:t>
            </a:r>
            <a:r>
              <a:rPr lang="en-US" dirty="0" smtClean="0"/>
              <a:t> (</a:t>
            </a:r>
            <a:r>
              <a:rPr lang="en-US" dirty="0" err="1" smtClean="0"/>
              <a:t>sPTX</a:t>
            </a:r>
            <a:r>
              <a:rPr lang="en-US" dirty="0" smtClean="0"/>
              <a:t>) was compared with total </a:t>
            </a:r>
            <a:r>
              <a:rPr lang="en-US" dirty="0" err="1" smtClean="0"/>
              <a:t>parathyroidectomy</a:t>
            </a:r>
            <a:r>
              <a:rPr lang="en-US" dirty="0" smtClean="0"/>
              <a:t> and </a:t>
            </a:r>
            <a:r>
              <a:rPr lang="en-US" dirty="0" err="1" smtClean="0"/>
              <a:t>autotransplantation</a:t>
            </a:r>
            <a:r>
              <a:rPr lang="en-US" dirty="0" smtClean="0"/>
              <a:t> of fresh tissue (PTX + AT) in 40 patients with severe secondary hyperparathyroidism (HPT)</a:t>
            </a:r>
          </a:p>
          <a:p>
            <a:endParaRPr lang="en-US" dirty="0" smtClean="0"/>
          </a:p>
          <a:p>
            <a:r>
              <a:rPr lang="en-US" dirty="0" smtClean="0"/>
              <a:t>the investigators found that four of 17 subjects treated with subtotal </a:t>
            </a:r>
            <a:r>
              <a:rPr lang="en-US" dirty="0" err="1" smtClean="0"/>
              <a:t>parathyroidectomy</a:t>
            </a:r>
            <a:r>
              <a:rPr lang="en-US" dirty="0" smtClean="0"/>
              <a:t> developed recurrent </a:t>
            </a:r>
            <a:r>
              <a:rPr lang="en-US" dirty="0" err="1" smtClean="0"/>
              <a:t>hypercalcemia</a:t>
            </a:r>
            <a:r>
              <a:rPr lang="en-US" dirty="0" smtClean="0"/>
              <a:t>, with two requiring </a:t>
            </a:r>
            <a:r>
              <a:rPr lang="en-US" dirty="0" err="1" smtClean="0"/>
              <a:t>reexploration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None of the subjects treated with total </a:t>
            </a:r>
            <a:r>
              <a:rPr lang="en-US" dirty="0" err="1" smtClean="0"/>
              <a:t>parathyroidectomy</a:t>
            </a:r>
            <a:r>
              <a:rPr lang="en-US" dirty="0" smtClean="0"/>
              <a:t> developed recurrent </a:t>
            </a:r>
            <a:r>
              <a:rPr lang="en-US" dirty="0" err="1" smtClean="0"/>
              <a:t>hypercalcemia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"/>
            <a:ext cx="8610599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Parathyroid </a:t>
            </a:r>
            <a:r>
              <a:rPr lang="en-US" dirty="0" err="1" smtClean="0"/>
              <a:t>autotransplantation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about 100 mg of parathyroid tissue is cut into approximately 12-20 pieces, each of which measures about 1 X 1 mm. These are inserted into pockets in the forearm musculature; each piece is marked with a polypropylene suture on the fascia for localization later, if necessary. We also use clips to facilitate localization with </a:t>
            </a:r>
            <a:r>
              <a:rPr lang="en-US" dirty="0" err="1" smtClean="0"/>
              <a:t>ultrasonography</a:t>
            </a:r>
            <a:r>
              <a:rPr lang="en-US" dirty="0" smtClean="0"/>
              <a:t>. Parathyroid tissue may also be </a:t>
            </a:r>
            <a:r>
              <a:rPr lang="en-US" dirty="0" err="1" smtClean="0"/>
              <a:t>cryopreserved</a:t>
            </a:r>
            <a:r>
              <a:rPr lang="en-US" dirty="0" smtClean="0"/>
              <a:t> in case the primary </a:t>
            </a:r>
            <a:r>
              <a:rPr lang="en-US" dirty="0" err="1" smtClean="0"/>
              <a:t>autotransplant</a:t>
            </a:r>
            <a:r>
              <a:rPr lang="en-US" dirty="0" smtClean="0"/>
              <a:t> fails.    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of hyperparathyroidism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PHPT   </a:t>
            </a:r>
          </a:p>
          <a:p>
            <a:pPr>
              <a:buNone/>
            </a:pPr>
            <a:r>
              <a:rPr lang="en-US" sz="2800" dirty="0" smtClean="0"/>
              <a:t>   </a:t>
            </a:r>
          </a:p>
          <a:p>
            <a:r>
              <a:rPr lang="en-US" sz="2800" dirty="0" smtClean="0"/>
              <a:t>Coexistence Vitamin D </a:t>
            </a:r>
            <a:r>
              <a:rPr lang="en-US" sz="2800" dirty="0" err="1" smtClean="0"/>
              <a:t>deﬁciency</a:t>
            </a:r>
            <a:r>
              <a:rPr lang="en-US" sz="2800" dirty="0" smtClean="0"/>
              <a:t> and PHPT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Secondary hyperparathyroidism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Tertiary hyperparathyroidism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62200"/>
            <a:ext cx="8229600" cy="3763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43-year-old </a:t>
            </a:r>
            <a:r>
              <a:rPr lang="en-US" dirty="0" smtClean="0"/>
              <a:t>secretary of Indian origin presented in October 2001 with a several month history of right groin discomfort following participation in the London marathon. An X-ray of the pelvis showed a </a:t>
            </a:r>
            <a:r>
              <a:rPr lang="en-US" dirty="0" err="1" smtClean="0"/>
              <a:t>Looser’s</a:t>
            </a:r>
            <a:r>
              <a:rPr lang="en-US" dirty="0" smtClean="0"/>
              <a:t> zone affecting the neck of the right femur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A bone mineral density (BMD) assessment using Lunar DXA suggested </a:t>
            </a:r>
            <a:r>
              <a:rPr lang="en-US" dirty="0" err="1" smtClean="0"/>
              <a:t>osteopaenia</a:t>
            </a:r>
            <a:r>
              <a:rPr lang="en-US" dirty="0" smtClean="0"/>
              <a:t> of the </a:t>
            </a:r>
            <a:r>
              <a:rPr lang="en-US" dirty="0" err="1" smtClean="0"/>
              <a:t>lumbarspine</a:t>
            </a:r>
            <a:r>
              <a:rPr lang="en-US" dirty="0" smtClean="0"/>
              <a:t> (T-2.1) and osteoporosis of the femoral neck (T-2.74)</a:t>
            </a:r>
          </a:p>
          <a:p>
            <a:endParaRPr lang="en-US" dirty="0" smtClean="0"/>
          </a:p>
          <a:p>
            <a:r>
              <a:rPr lang="en-US" dirty="0" smtClean="0"/>
              <a:t>A diagnosis of vitamin D deficiency with </a:t>
            </a:r>
            <a:r>
              <a:rPr lang="en-US" dirty="0" err="1" smtClean="0"/>
              <a:t>osteomalacia</a:t>
            </a:r>
            <a:r>
              <a:rPr lang="en-US" dirty="0" smtClean="0"/>
              <a:t> and secondary hyperparathyroidism was made and daily treatment with 500mg of calcium and 400IU (10mg) of </a:t>
            </a:r>
            <a:r>
              <a:rPr lang="en-US" dirty="0" err="1" smtClean="0"/>
              <a:t>cholecalciferol</a:t>
            </a:r>
            <a:r>
              <a:rPr lang="en-US" dirty="0" smtClean="0"/>
              <a:t> commenced.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1"/>
            <a:ext cx="7924800" cy="1523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696" y="990600"/>
            <a:ext cx="8585504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Ultrasound and </a:t>
            </a:r>
            <a:r>
              <a:rPr lang="en-US" dirty="0" err="1" smtClean="0"/>
              <a:t>sestamibi</a:t>
            </a:r>
            <a:r>
              <a:rPr lang="en-US" dirty="0" smtClean="0"/>
              <a:t> imaging of the neck was suggestive of a right inferior parathyroid adenoma. A surgical neck exploration was carried out in January 2003 and an enlarged right parathyroid gland was removed</a:t>
            </a:r>
            <a:endParaRPr lang="fa-IR" dirty="0" smtClean="0"/>
          </a:p>
          <a:p>
            <a:pPr>
              <a:buNone/>
            </a:pPr>
            <a:endParaRPr lang="fa-IR" dirty="0" smtClean="0"/>
          </a:p>
          <a:p>
            <a:r>
              <a:rPr lang="en-US" dirty="0" smtClean="0"/>
              <a:t>As vitamin D deficiency and PHPT are relatively common ,it is not surprising that these conditions may co-exist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 study by </a:t>
            </a:r>
            <a:r>
              <a:rPr lang="en-US" dirty="0" err="1" smtClean="0"/>
              <a:t>Kantorovitch</a:t>
            </a:r>
            <a:r>
              <a:rPr lang="en-US" dirty="0" smtClean="0"/>
              <a:t> et al. involving 229 patients referred for evaluation of low BMD showed a prevalence of 2.2% for co-existing vitamin D deficiency and PHPT in their population.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1"/>
            <a:ext cx="8381999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362200"/>
            <a:ext cx="8915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182" y="0"/>
            <a:ext cx="8309637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0" y="3581400"/>
            <a:ext cx="3429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Vitamin D levels should be measured in the evaluation of primary hyperparathyroidism. Vitamin D deficiency (a 25-hydroxyvitamin D level of less than 20 </a:t>
            </a:r>
            <a:r>
              <a:rPr lang="en-US" dirty="0" err="1" smtClean="0"/>
              <a:t>ng</a:t>
            </a:r>
            <a:r>
              <a:rPr lang="en-US" dirty="0" smtClean="0"/>
              <a:t> per milliliter) can cause secondary hyperparathyroidism, and repletion of vitamin D deficiency can help to reduce parathyroid hormone levels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 In most studies, increasing serum 25-hydroxyvitamin D stores to at least 37.5 </a:t>
            </a:r>
            <a:r>
              <a:rPr lang="en-US" dirty="0" err="1" smtClean="0"/>
              <a:t>ng</a:t>
            </a:r>
            <a:r>
              <a:rPr lang="en-US" dirty="0" smtClean="0"/>
              <a:t> </a:t>
            </a:r>
            <a:r>
              <a:rPr lang="fa-IR" dirty="0" smtClean="0"/>
              <a:t>/</a:t>
            </a:r>
            <a:r>
              <a:rPr lang="en-US" dirty="0" smtClean="0"/>
              <a:t>ml is sufficient for parathyroid hormone suppression and prevention of secondary hyperparathyroidism in persons with normal renal function (although some studies have suggested increasing stores to 50 </a:t>
            </a:r>
            <a:r>
              <a:rPr lang="en-US" dirty="0" err="1" smtClean="0"/>
              <a:t>ng</a:t>
            </a:r>
            <a:r>
              <a:rPr lang="en-US" dirty="0" smtClean="0"/>
              <a:t> /ml)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1064</Words>
  <Application>Microsoft Office PowerPoint</Application>
  <PresentationFormat>On-screen Show (4:3)</PresentationFormat>
  <Paragraphs>76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Arial</vt:lpstr>
      <vt:lpstr>Calibri</vt:lpstr>
      <vt:lpstr>Office Theme</vt:lpstr>
      <vt:lpstr>Hyperparathyroidism in a ESRD case</vt:lpstr>
      <vt:lpstr>PowerPoint Presentation</vt:lpstr>
      <vt:lpstr>Type of hyperparathyroidism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Secondary Hyperparathyroidism </vt:lpstr>
      <vt:lpstr>PowerPoint Presentation</vt:lpstr>
      <vt:lpstr>Managment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role of calcimimetics versus parathyroidectomy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Surgical technique</vt:lpstr>
      <vt:lpstr>PowerPoint Presentation</vt:lpstr>
      <vt:lpstr>Parathyroid autotransplantation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Baharak</dc:creator>
  <cp:lastModifiedBy>user</cp:lastModifiedBy>
  <cp:revision>70</cp:revision>
  <dcterms:created xsi:type="dcterms:W3CDTF">2018-02-24T17:19:23Z</dcterms:created>
  <dcterms:modified xsi:type="dcterms:W3CDTF">2018-02-26T05:16:10Z</dcterms:modified>
</cp:coreProperties>
</file>