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1"/>
  </p:sldMasterIdLst>
  <p:notesMasterIdLst>
    <p:notesMasterId r:id="rId40"/>
  </p:notesMasterIdLst>
  <p:handoutMasterIdLst>
    <p:handoutMasterId r:id="rId41"/>
  </p:handoutMasterIdLst>
  <p:sldIdLst>
    <p:sldId id="445" r:id="rId2"/>
    <p:sldId id="472" r:id="rId3"/>
    <p:sldId id="561" r:id="rId4"/>
    <p:sldId id="562" r:id="rId5"/>
    <p:sldId id="526" r:id="rId6"/>
    <p:sldId id="563" r:id="rId7"/>
    <p:sldId id="565" r:id="rId8"/>
    <p:sldId id="566" r:id="rId9"/>
    <p:sldId id="590" r:id="rId10"/>
    <p:sldId id="592" r:id="rId11"/>
    <p:sldId id="593" r:id="rId12"/>
    <p:sldId id="567" r:id="rId13"/>
    <p:sldId id="568" r:id="rId14"/>
    <p:sldId id="569" r:id="rId15"/>
    <p:sldId id="591" r:id="rId16"/>
    <p:sldId id="594" r:id="rId17"/>
    <p:sldId id="571" r:id="rId18"/>
    <p:sldId id="570" r:id="rId19"/>
    <p:sldId id="572" r:id="rId20"/>
    <p:sldId id="573" r:id="rId21"/>
    <p:sldId id="574" r:id="rId22"/>
    <p:sldId id="575" r:id="rId23"/>
    <p:sldId id="576" r:id="rId24"/>
    <p:sldId id="577" r:id="rId25"/>
    <p:sldId id="578" r:id="rId26"/>
    <p:sldId id="579" r:id="rId27"/>
    <p:sldId id="580" r:id="rId28"/>
    <p:sldId id="581" r:id="rId29"/>
    <p:sldId id="582" r:id="rId30"/>
    <p:sldId id="583" r:id="rId31"/>
    <p:sldId id="585" r:id="rId32"/>
    <p:sldId id="584" r:id="rId33"/>
    <p:sldId id="597" r:id="rId34"/>
    <p:sldId id="588" r:id="rId35"/>
    <p:sldId id="589" r:id="rId36"/>
    <p:sldId id="596" r:id="rId37"/>
    <p:sldId id="586" r:id="rId38"/>
    <p:sldId id="595" r:id="rId39"/>
  </p:sldIdLst>
  <p:sldSz cx="9144000" cy="6858000" type="screen4x3"/>
  <p:notesSz cx="6858000" cy="9144000"/>
  <p:defaultTextStyle>
    <a:defPPr>
      <a:defRPr lang="fa-I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7" autoAdjust="0"/>
    <p:restoredTop sz="94660"/>
  </p:normalViewPr>
  <p:slideViewPr>
    <p:cSldViewPr>
      <p:cViewPr>
        <p:scale>
          <a:sx n="90" d="100"/>
          <a:sy n="90" d="100"/>
        </p:scale>
        <p:origin x="-1518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 smtClean="0"/>
              <a:t>Neuropathy 78%</a:t>
            </a:r>
            <a:endParaRPr lang="en-US" sz="2000" dirty="0"/>
          </a:p>
        </c:rich>
      </c:tx>
      <c:layout>
        <c:manualLayout>
          <c:xMode val="edge"/>
          <c:yMode val="edge"/>
          <c:x val="0.33452926023136004"/>
          <c:y val="0.54248366013071891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C0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78</c:v>
                </c:pt>
                <c:pt idx="1">
                  <c:v>77</c:v>
                </c:pt>
                <c:pt idx="2">
                  <c:v>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06CDE91-F0E5-400F-B426-B9C779D46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63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F0FDAA-2570-42C7-8A73-22F31C5DA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28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Patients should close</a:t>
            </a:r>
            <a:r>
              <a:rPr lang="en-US" baseline="0" dirty="0" smtClean="0"/>
              <a:t> </a:t>
            </a:r>
            <a:r>
              <a:rPr lang="en-US" dirty="0" smtClean="0"/>
              <a:t>their eyes while being tested. The sensation of</a:t>
            </a:r>
            <a:r>
              <a:rPr lang="en-US" baseline="0" dirty="0" smtClean="0"/>
              <a:t> </a:t>
            </a:r>
            <a:r>
              <a:rPr lang="en-US" dirty="0" smtClean="0"/>
              <a:t>pressure using the buckling 10-g monofilament</a:t>
            </a:r>
            <a:r>
              <a:rPr lang="en-US" baseline="0" dirty="0" smtClean="0"/>
              <a:t> </a:t>
            </a:r>
            <a:r>
              <a:rPr lang="en-US" dirty="0" smtClean="0"/>
              <a:t>should first be</a:t>
            </a:r>
            <a:r>
              <a:rPr lang="en-US" baseline="0" dirty="0" smtClean="0"/>
              <a:t> </a:t>
            </a:r>
            <a:r>
              <a:rPr lang="en-US" dirty="0" smtClean="0"/>
              <a:t>demonstrated to</a:t>
            </a:r>
            <a:r>
              <a:rPr lang="en-US" baseline="0" dirty="0" smtClean="0"/>
              <a:t> </a:t>
            </a:r>
            <a:r>
              <a:rPr lang="en-US" dirty="0" smtClean="0"/>
              <a:t>the patient on a proximal site (e.g., upper</a:t>
            </a:r>
            <a:r>
              <a:rPr lang="en-US" baseline="0" dirty="0" smtClean="0"/>
              <a:t> </a:t>
            </a:r>
            <a:r>
              <a:rPr lang="en-US" dirty="0" smtClean="0"/>
              <a:t>arm). Areas of callus</a:t>
            </a:r>
            <a:r>
              <a:rPr lang="en-US" baseline="0" dirty="0" smtClean="0"/>
              <a:t> </a:t>
            </a:r>
            <a:r>
              <a:rPr lang="en-US" dirty="0" smtClean="0"/>
              <a:t>should always be avoided when testing</a:t>
            </a:r>
            <a:r>
              <a:rPr lang="en-US" baseline="0" dirty="0" smtClean="0"/>
              <a:t> </a:t>
            </a:r>
            <a:r>
              <a:rPr lang="en-US" dirty="0" smtClean="0"/>
              <a:t>for pressure perception.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the patient on a bony prominence on their</a:t>
            </a:r>
            <a:r>
              <a:rPr lang="en-US" baseline="0" dirty="0" smtClean="0"/>
              <a:t> </a:t>
            </a:r>
            <a:r>
              <a:rPr lang="en-US" dirty="0" smtClean="0"/>
              <a:t>hand first. </a:t>
            </a:r>
          </a:p>
          <a:p>
            <a:r>
              <a:rPr lang="en-US" dirty="0" smtClean="0"/>
              <a:t>Ask the patients to close their eyes. </a:t>
            </a:r>
          </a:p>
          <a:p>
            <a:r>
              <a:rPr lang="en-US" dirty="0" smtClean="0"/>
              <a:t>If they cannot feel vibration on the hallux continue</a:t>
            </a:r>
            <a:r>
              <a:rPr lang="en-US" baseline="0" dirty="0" smtClean="0"/>
              <a:t> </a:t>
            </a:r>
            <a:r>
              <a:rPr lang="en-US" dirty="0" smtClean="0"/>
              <a:t>checking bony prominences moving proximally</a:t>
            </a:r>
            <a:r>
              <a:rPr lang="en-US" baseline="0" dirty="0" smtClean="0"/>
              <a:t> </a:t>
            </a:r>
            <a:r>
              <a:rPr lang="en-US" dirty="0" smtClean="0"/>
              <a:t>until the patient feels the vibration.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may be weak in the</a:t>
            </a:r>
            <a:r>
              <a:rPr lang="en-US" baseline="0" dirty="0" smtClean="0"/>
              <a:t> </a:t>
            </a:r>
            <a:r>
              <a:rPr lang="en-US" dirty="0" smtClean="0"/>
              <a:t>elderly so it is not a specific test.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VPT is widely used in the U.S.; however,</a:t>
            </a:r>
            <a:r>
              <a:rPr lang="en-US" baseline="0" dirty="0" smtClean="0"/>
              <a:t> </a:t>
            </a:r>
            <a:r>
              <a:rPr lang="en-US" dirty="0" smtClean="0"/>
              <a:t>identification of the patient with LOPS</a:t>
            </a:r>
            <a:r>
              <a:rPr lang="en-US" baseline="0" dirty="0" smtClean="0"/>
              <a:t> </a:t>
            </a:r>
            <a:r>
              <a:rPr lang="en-US" dirty="0" smtClean="0"/>
              <a:t>can easily be carried out without this or</a:t>
            </a:r>
            <a:r>
              <a:rPr lang="en-US" baseline="0" dirty="0" smtClean="0"/>
              <a:t> </a:t>
            </a:r>
            <a:r>
              <a:rPr lang="en-US" dirty="0" smtClean="0"/>
              <a:t>other expensive equipment.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0FDAA-2570-42C7-8A73-22F31C5DAC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4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smtClean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smtClean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smtClean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smtClean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smtClean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smtClean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smtClean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smtClean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smtClean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smtClean="0">
                  <a:latin typeface="Times New Roman" pitchFamily="18" charset="0"/>
                </a:endParaRPr>
              </a:p>
            </p:txBody>
          </p:sp>
        </p:grpSp>
      </p:grpSp>
      <p:sp>
        <p:nvSpPr>
          <p:cNvPr id="768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CE175-9017-467F-8600-BB04DF1EA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9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01F54-FB4B-4E00-8FFE-79D8CA40B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4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FCBA9-60F4-40C0-9905-1B964AE4C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5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238BD-B968-424E-993D-86A9FC9A2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4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C7ADA-14F8-4A0A-9DC4-45E19147A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7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F7A65-BDE6-4889-9B0D-28FA4DD7F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2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88CD8-A635-4237-870D-089A1058E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8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7355B-83ED-47A9-94F4-107C6B494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E1DE5-0C54-4D3F-A7FF-59D9C674A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60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D8D40-D1DD-4D26-B10F-079F74C24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71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05CFC-81D0-4D48-AD92-10D12D885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0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C08D3-08A1-4E29-A137-3573E34E9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5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E9E5-A4BA-438C-B749-F2E2E2B82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2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2AD11A1-35A4-4B47-B0D7-34148E9EF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7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988840"/>
            <a:ext cx="7344816" cy="2209800"/>
          </a:xfrm>
        </p:spPr>
        <p:txBody>
          <a:bodyPr/>
          <a:lstStyle/>
          <a:p>
            <a:pPr algn="ctr"/>
            <a:r>
              <a:rPr lang="en-US" altLang="en-US" sz="4000" b="1" dirty="0" smtClean="0">
                <a:cs typeface="B Mitra" panose="00000400000000000000" pitchFamily="2" charset="-78"/>
              </a:rPr>
              <a:t>Diabetic Foot Evaluation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4293096"/>
            <a:ext cx="7515944" cy="1944216"/>
          </a:xfrm>
        </p:spPr>
        <p:txBody>
          <a:bodyPr/>
          <a:lstStyle/>
          <a:p>
            <a:pPr algn="ctr"/>
            <a:r>
              <a:rPr lang="en-US" sz="2000" b="1" dirty="0" err="1"/>
              <a:t>Hengameh</a:t>
            </a:r>
            <a:r>
              <a:rPr lang="en-US" sz="2000" b="1" dirty="0"/>
              <a:t> </a:t>
            </a:r>
            <a:r>
              <a:rPr lang="en-US" sz="2000" b="1" dirty="0" err="1" smtClean="0"/>
              <a:t>Abdi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Endocrine </a:t>
            </a:r>
            <a:r>
              <a:rPr lang="en-US" sz="2000" b="1" dirty="0"/>
              <a:t>Research Center</a:t>
            </a:r>
          </a:p>
          <a:p>
            <a:pPr algn="ctr"/>
            <a:r>
              <a:rPr lang="en-US" sz="2000" b="1" dirty="0"/>
              <a:t>Research Institute for Endocrine sciences</a:t>
            </a:r>
          </a:p>
          <a:p>
            <a:pPr algn="ctr"/>
            <a:r>
              <a:rPr lang="en-US" sz="2000" b="1" dirty="0" err="1"/>
              <a:t>Shahid</a:t>
            </a:r>
            <a:r>
              <a:rPr lang="en-US" sz="2000" b="1" dirty="0"/>
              <a:t> </a:t>
            </a:r>
            <a:r>
              <a:rPr lang="en-US" sz="2000" b="1" dirty="0" err="1"/>
              <a:t>Beheshti</a:t>
            </a:r>
            <a:r>
              <a:rPr lang="en-US" sz="2000" b="1" dirty="0"/>
              <a:t> University of Medical Sciences</a:t>
            </a:r>
          </a:p>
          <a:p>
            <a:pPr algn="ctr"/>
            <a:r>
              <a:rPr lang="de-DE" sz="2000" b="1" dirty="0"/>
              <a:t>19 October 2017</a:t>
            </a:r>
          </a:p>
          <a:p>
            <a:pPr algn="ctr"/>
            <a:r>
              <a:rPr lang="de-DE" sz="2000" b="1" dirty="0"/>
              <a:t>27 Mehr 1396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634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698477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5949280"/>
            <a:ext cx="2232247" cy="67623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11760" y="2996952"/>
            <a:ext cx="4392488" cy="50405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11560" y="116632"/>
            <a:ext cx="7772400" cy="1500187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Comprehensive Foot Assessment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47260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3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Essential features of history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000" b="1" dirty="0"/>
              <a:t>Past history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ulceration</a:t>
            </a:r>
            <a:endParaRPr lang="en-US" sz="1800" dirty="0"/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amputation</a:t>
            </a:r>
            <a:endParaRPr lang="en-US" sz="1800" dirty="0"/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Charcot </a:t>
            </a:r>
            <a:r>
              <a:rPr lang="en-US" sz="1800" dirty="0"/>
              <a:t>joint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vascular </a:t>
            </a:r>
            <a:r>
              <a:rPr lang="en-US" sz="1800" dirty="0"/>
              <a:t>surgery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angioplasty</a:t>
            </a:r>
            <a:endParaRPr lang="en-US" sz="1800" dirty="0"/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cigarette </a:t>
            </a:r>
            <a:r>
              <a:rPr lang="en-US" sz="1800" dirty="0"/>
              <a:t>smoking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000" b="1" dirty="0"/>
              <a:t>Neuropathic symptoms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positive </a:t>
            </a:r>
            <a:r>
              <a:rPr lang="en-US" sz="1800" dirty="0"/>
              <a:t>(e.g., burning or </a:t>
            </a:r>
            <a:r>
              <a:rPr lang="en-US" sz="1800" dirty="0" smtClean="0"/>
              <a:t>shooting pain</a:t>
            </a:r>
            <a:r>
              <a:rPr lang="en-US" sz="1800" dirty="0"/>
              <a:t>, </a:t>
            </a:r>
            <a:endParaRPr lang="en-US" sz="1800" dirty="0" smtClean="0"/>
          </a:p>
          <a:p>
            <a:pPr marL="457200" lvl="2" indent="0" algn="just">
              <a:spcAft>
                <a:spcPts val="600"/>
              </a:spcAft>
              <a:buClr>
                <a:schemeClr val="accent1"/>
              </a:buClr>
              <a:buNone/>
            </a:pPr>
            <a:r>
              <a:rPr lang="en-US" sz="1800" dirty="0" smtClean="0"/>
              <a:t>electrical </a:t>
            </a:r>
            <a:r>
              <a:rPr lang="en-US" sz="1800" dirty="0"/>
              <a:t>or sharp </a:t>
            </a:r>
            <a:r>
              <a:rPr lang="en-US" sz="1800" dirty="0" smtClean="0"/>
              <a:t>sensations, etc</a:t>
            </a:r>
            <a:r>
              <a:rPr lang="en-US" sz="1800" dirty="0"/>
              <a:t>.)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negative </a:t>
            </a:r>
            <a:r>
              <a:rPr lang="en-US" sz="1800" dirty="0"/>
              <a:t>(e.g., numbness, feet </a:t>
            </a:r>
            <a:r>
              <a:rPr lang="en-US" sz="1800" dirty="0" smtClean="0"/>
              <a:t>feel dead)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44008" y="1691166"/>
            <a:ext cx="4299215" cy="296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ea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b="1" dirty="0">
                <a:latin typeface="+mn-lt"/>
                <a:cs typeface="+mn-cs"/>
              </a:rPr>
              <a:t>Vascular symptoms</a:t>
            </a:r>
          </a:p>
          <a:p>
            <a:pPr marL="742950" lvl="1" indent="-285750" algn="just" ea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65000"/>
              <a:buFont typeface="Wingdings" pitchFamily="2" charset="2"/>
              <a:buChar char="§"/>
            </a:pPr>
            <a:r>
              <a:rPr lang="en-US" dirty="0" smtClean="0">
                <a:latin typeface="+mn-lt"/>
                <a:cs typeface="+mn-cs"/>
              </a:rPr>
              <a:t>claudication</a:t>
            </a:r>
            <a:endParaRPr lang="en-US" dirty="0">
              <a:latin typeface="+mn-lt"/>
              <a:cs typeface="+mn-cs"/>
            </a:endParaRPr>
          </a:p>
          <a:p>
            <a:pPr marL="742950" lvl="1" indent="-285750" algn="just" ea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65000"/>
              <a:buFont typeface="Wingdings" pitchFamily="2" charset="2"/>
              <a:buChar char="§"/>
            </a:pPr>
            <a:r>
              <a:rPr lang="en-US" dirty="0">
                <a:latin typeface="+mn-lt"/>
                <a:cs typeface="+mn-cs"/>
              </a:rPr>
              <a:t>rest pain</a:t>
            </a:r>
          </a:p>
          <a:p>
            <a:pPr marL="742950" lvl="1" indent="-285750" algn="just" ea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65000"/>
              <a:buFont typeface="Wingdings" pitchFamily="2" charset="2"/>
              <a:buChar char="§"/>
            </a:pPr>
            <a:r>
              <a:rPr lang="en-US" dirty="0" err="1">
                <a:latin typeface="+mn-lt"/>
                <a:cs typeface="+mn-cs"/>
              </a:rPr>
              <a:t>nonhealing</a:t>
            </a:r>
            <a:r>
              <a:rPr lang="en-US" dirty="0">
                <a:latin typeface="+mn-lt"/>
                <a:cs typeface="+mn-cs"/>
              </a:rPr>
              <a:t> ulcer</a:t>
            </a:r>
          </a:p>
          <a:p>
            <a:pPr marL="285750" indent="-285750" algn="just" ea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b="1" dirty="0" smtClean="0">
                <a:latin typeface="+mn-lt"/>
                <a:cs typeface="+mn-cs"/>
              </a:rPr>
              <a:t>Other diabetes </a:t>
            </a:r>
            <a:r>
              <a:rPr lang="en-US" sz="2000" b="1" dirty="0">
                <a:latin typeface="+mn-lt"/>
                <a:cs typeface="+mn-cs"/>
              </a:rPr>
              <a:t>complications</a:t>
            </a:r>
          </a:p>
          <a:p>
            <a:pPr marL="685800" lvl="2" indent="-228600" algn="just" ea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65000"/>
              <a:buFont typeface="Wingdings" pitchFamily="2" charset="2"/>
              <a:buChar char="§"/>
            </a:pPr>
            <a:r>
              <a:rPr lang="en-US" dirty="0">
                <a:latin typeface="+mn-lt"/>
                <a:cs typeface="+mn-cs"/>
              </a:rPr>
              <a:t>renal (dialysis, transplant)</a:t>
            </a:r>
          </a:p>
          <a:p>
            <a:pPr marL="685800" lvl="2" indent="-228600" algn="just" eaLnBrk="0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65000"/>
              <a:buFont typeface="Wingdings" pitchFamily="2" charset="2"/>
              <a:buChar char="§"/>
            </a:pPr>
            <a:r>
              <a:rPr lang="en-US" dirty="0">
                <a:latin typeface="+mn-lt"/>
                <a:cs typeface="+mn-cs"/>
              </a:rPr>
              <a:t>retinal (visual impairment)</a:t>
            </a:r>
          </a:p>
        </p:txBody>
      </p:sp>
    </p:spTree>
    <p:extLst>
      <p:ext uri="{BB962C8B-B14F-4D97-AF65-F5344CB8AC3E}">
        <p14:creationId xmlns:p14="http://schemas.microsoft.com/office/powerpoint/2010/main" val="40670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Key components of the diabetic foot exam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2400" b="1" dirty="0" smtClean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b="1" dirty="0" smtClean="0"/>
              <a:t>Inspection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b="1" dirty="0"/>
              <a:t>Neurological </a:t>
            </a:r>
            <a:r>
              <a:rPr lang="en-US" sz="2400" b="1" dirty="0" smtClean="0"/>
              <a:t>assessment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b="1" dirty="0"/>
              <a:t>Vascular assessment</a:t>
            </a:r>
            <a:endParaRPr lang="en-US" sz="24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1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Inspection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b="1" dirty="0"/>
              <a:t>Dermatologic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skin </a:t>
            </a:r>
            <a:r>
              <a:rPr lang="en-US" sz="1800" dirty="0"/>
              <a:t>status: color, thickness, </a:t>
            </a:r>
            <a:r>
              <a:rPr lang="en-US" sz="1800" dirty="0" smtClean="0"/>
              <a:t>dryness, cracking</a:t>
            </a:r>
            <a:endParaRPr lang="en-US" sz="1800" dirty="0"/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sweating</a:t>
            </a:r>
            <a:endParaRPr lang="en-US" sz="1800" dirty="0"/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infection</a:t>
            </a:r>
            <a:r>
              <a:rPr lang="en-US" sz="1800" dirty="0"/>
              <a:t>: check between toes </a:t>
            </a:r>
            <a:r>
              <a:rPr lang="en-US" sz="1800" dirty="0" smtClean="0"/>
              <a:t>for fungal </a:t>
            </a:r>
            <a:r>
              <a:rPr lang="en-US" sz="1800" dirty="0"/>
              <a:t>infection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ulceration</a:t>
            </a:r>
            <a:endParaRPr lang="en-US" sz="1800" dirty="0"/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calluses/blistering</a:t>
            </a:r>
            <a:r>
              <a:rPr lang="en-US" sz="1800" dirty="0"/>
              <a:t>: hemorrhage </a:t>
            </a:r>
            <a:r>
              <a:rPr lang="en-US" sz="1800" dirty="0" smtClean="0"/>
              <a:t>into callus</a:t>
            </a:r>
            <a:r>
              <a:rPr lang="en-US" sz="1800" dirty="0"/>
              <a:t>?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b="1" dirty="0"/>
              <a:t>Musculoskeletal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deformity</a:t>
            </a:r>
            <a:r>
              <a:rPr lang="en-US" sz="1800" dirty="0"/>
              <a:t>, e.g., claw toes, </a:t>
            </a:r>
            <a:r>
              <a:rPr lang="en-US" sz="1800" dirty="0" smtClean="0"/>
              <a:t>prominent metatarsal </a:t>
            </a:r>
            <a:r>
              <a:rPr lang="en-US" sz="1800" dirty="0"/>
              <a:t>heads, Charcot </a:t>
            </a:r>
            <a:r>
              <a:rPr lang="en-US" sz="1800" dirty="0" smtClean="0"/>
              <a:t>joint</a:t>
            </a:r>
            <a:endParaRPr lang="en-US" sz="1800" dirty="0"/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muscle </a:t>
            </a:r>
            <a:r>
              <a:rPr lang="en-US" sz="1800" dirty="0"/>
              <a:t>wasting (guttering </a:t>
            </a:r>
            <a:r>
              <a:rPr lang="en-US" sz="1800" dirty="0" smtClean="0"/>
              <a:t>between metatarsals</a:t>
            </a:r>
            <a:r>
              <a:rPr lang="en-US" sz="1800" dirty="0"/>
              <a:t>)</a:t>
            </a: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55" y="548680"/>
            <a:ext cx="259228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49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Claw toe deformity and overlapping toes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5F7A65-BDE6-4889-9B0D-28FA4DD7FE3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029" name="Picture 5" descr="Image result for claw t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24036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14870"/>
            <a:ext cx="28575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2996952"/>
            <a:ext cx="2849438" cy="304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3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Charcot </a:t>
            </a:r>
            <a:r>
              <a:rPr lang="en-US" sz="2800" b="1" dirty="0" err="1">
                <a:solidFill>
                  <a:srgbClr val="002060"/>
                </a:solidFill>
              </a:rPr>
              <a:t>arthropathy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/>
            </a:r>
            <a:br>
              <a:rPr lang="en-US" sz="2800" b="1" dirty="0" smtClean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(diabetic </a:t>
            </a:r>
            <a:r>
              <a:rPr lang="en-US" sz="2800" b="1" dirty="0">
                <a:solidFill>
                  <a:srgbClr val="002060"/>
                </a:solidFill>
              </a:rPr>
              <a:t>neuropathic </a:t>
            </a:r>
            <a:r>
              <a:rPr lang="en-US" sz="2800" b="1" dirty="0" err="1" smtClean="0">
                <a:solidFill>
                  <a:srgbClr val="002060"/>
                </a:solidFill>
              </a:rPr>
              <a:t>osteoarthropathy</a:t>
            </a:r>
            <a:r>
              <a:rPr lang="en-US" sz="2800" b="1" dirty="0" smtClean="0">
                <a:solidFill>
                  <a:srgbClr val="002060"/>
                </a:solidFill>
              </a:rPr>
              <a:t>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5F7A65-BDE6-4889-9B0D-28FA4DD7FE3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26" name="Picture 2" descr="Image result for acute charcot f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104455" cy="31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4032448" cy="31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Key components of the diabetic foot exam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2400" b="1" dirty="0" smtClean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b="1" dirty="0" smtClean="0"/>
              <a:t>Inspection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Neurological </a:t>
            </a:r>
            <a:r>
              <a:rPr lang="en-US" sz="2400" b="1" dirty="0" smtClean="0">
                <a:solidFill>
                  <a:srgbClr val="C00000"/>
                </a:solidFill>
              </a:rPr>
              <a:t>assessment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b="1" dirty="0"/>
              <a:t>Vascular assessment</a:t>
            </a:r>
            <a:endParaRPr lang="en-US" sz="24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3528392" cy="355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27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Evaluation for Loss of Protective Sensation</a:t>
            </a:r>
            <a:br>
              <a:rPr lang="en-US" sz="2800" b="1" dirty="0" smtClean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(LOPS)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C00000"/>
                </a:solidFill>
              </a:rPr>
              <a:t>The 10-g monofilament test </a:t>
            </a:r>
            <a:r>
              <a:rPr lang="en-US" sz="1800" dirty="0" smtClean="0"/>
              <a:t>+ at least 1 of the following assessments: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Vibration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Pinprick</a:t>
            </a:r>
            <a:endParaRPr lang="en-US" sz="18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Temperature sensation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Ankle reflexes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Vibration perception threshold (VPT)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/>
          </a:p>
          <a:p>
            <a:pPr marL="342900" lvl="1" indent="-342900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en-US" sz="2000" dirty="0" smtClean="0"/>
              <a:t>≥ 1 abnormal </a:t>
            </a:r>
            <a:r>
              <a:rPr lang="en-US" sz="2000" dirty="0"/>
              <a:t>tests would </a:t>
            </a:r>
            <a:r>
              <a:rPr lang="en-US" sz="2000" dirty="0" smtClean="0"/>
              <a:t>suggest LOPS</a:t>
            </a:r>
            <a:r>
              <a:rPr lang="en-US" sz="2000" dirty="0"/>
              <a:t>, while at least </a:t>
            </a:r>
            <a:r>
              <a:rPr lang="en-US" sz="2000" dirty="0" smtClean="0"/>
              <a:t>2 </a:t>
            </a:r>
            <a:r>
              <a:rPr lang="en-US" sz="2000" dirty="0"/>
              <a:t>normal tests (</a:t>
            </a:r>
            <a:r>
              <a:rPr lang="en-US" sz="2000" dirty="0" smtClean="0"/>
              <a:t>and no </a:t>
            </a:r>
            <a:r>
              <a:rPr lang="en-US" sz="2000" dirty="0"/>
              <a:t>abnormal test) would rule out LOPS.</a:t>
            </a: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3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Touch-pressure sensation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Hold the 10-g </a:t>
            </a:r>
            <a:r>
              <a:rPr lang="en-US" sz="1800" dirty="0"/>
              <a:t>monofilament </a:t>
            </a:r>
            <a:r>
              <a:rPr lang="en-US" sz="1800" dirty="0" smtClean="0"/>
              <a:t>for 1-2 seconds on the plantar surfaces </a:t>
            </a:r>
            <a:r>
              <a:rPr lang="en-US" sz="1800" dirty="0"/>
              <a:t>of the </a:t>
            </a:r>
            <a:r>
              <a:rPr lang="en-US" sz="1800" dirty="0">
                <a:solidFill>
                  <a:srgbClr val="C00000"/>
                </a:solidFill>
              </a:rPr>
              <a:t>1st, 3rd </a:t>
            </a:r>
            <a:r>
              <a:rPr lang="en-US" sz="1800" dirty="0" smtClean="0">
                <a:solidFill>
                  <a:srgbClr val="C00000"/>
                </a:solidFill>
              </a:rPr>
              <a:t>and 5th </a:t>
            </a:r>
            <a:r>
              <a:rPr lang="en-US" sz="1800" dirty="0">
                <a:solidFill>
                  <a:srgbClr val="C00000"/>
                </a:solidFill>
              </a:rPr>
              <a:t>metatarsal heads</a:t>
            </a:r>
            <a:r>
              <a:rPr lang="en-US" sz="1800" dirty="0"/>
              <a:t> and </a:t>
            </a:r>
            <a:r>
              <a:rPr lang="en-US" sz="1800" dirty="0" smtClean="0"/>
              <a:t>the plantar </a:t>
            </a:r>
            <a:r>
              <a:rPr lang="en-US" sz="1800" dirty="0"/>
              <a:t>surface of the </a:t>
            </a:r>
            <a:r>
              <a:rPr lang="en-US" sz="1800" dirty="0">
                <a:solidFill>
                  <a:srgbClr val="C00000"/>
                </a:solidFill>
              </a:rPr>
              <a:t>hallux</a:t>
            </a:r>
            <a:r>
              <a:rPr lang="en-US" sz="1800" dirty="0" smtClean="0"/>
              <a:t>.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/>
              <a:t>The </a:t>
            </a:r>
            <a:r>
              <a:rPr lang="en-US" sz="1800" dirty="0" err="1"/>
              <a:t>diagosis</a:t>
            </a:r>
            <a:r>
              <a:rPr lang="en-US" sz="1800" dirty="0"/>
              <a:t> of neuropathy is determined if the </a:t>
            </a:r>
            <a:r>
              <a:rPr lang="en-US" sz="1800" dirty="0" smtClean="0"/>
              <a:t>patient does </a:t>
            </a:r>
            <a:r>
              <a:rPr lang="en-US" sz="1800" dirty="0"/>
              <a:t>not feel 1 out of 4 areas tested.</a:t>
            </a: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140968"/>
            <a:ext cx="314935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09" y="3394509"/>
            <a:ext cx="3792264" cy="251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2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Outlines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28120"/>
          </a:xfrm>
        </p:spPr>
        <p:txBody>
          <a:bodyPr/>
          <a:lstStyle/>
          <a:p>
            <a:pPr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>
                <a:cs typeface="B Mitra" panose="00000400000000000000" pitchFamily="2" charset="-78"/>
              </a:rPr>
              <a:t>Background</a:t>
            </a:r>
          </a:p>
          <a:p>
            <a:pPr algn="just"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 smtClean="0">
              <a:cs typeface="B Mitra" panose="00000400000000000000" pitchFamily="2" charset="-78"/>
            </a:endParaRPr>
          </a:p>
          <a:p>
            <a:pPr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>
                <a:cs typeface="B Mitra" panose="00000400000000000000" pitchFamily="2" charset="-78"/>
              </a:rPr>
              <a:t>Pathophysiology and risk factors of diabetic foot ulcer</a:t>
            </a:r>
            <a:endParaRPr lang="en-US" sz="2400" dirty="0">
              <a:cs typeface="B Mitra" panose="00000400000000000000" pitchFamily="2" charset="-78"/>
            </a:endParaRPr>
          </a:p>
          <a:p>
            <a:pPr algn="just"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 smtClean="0">
              <a:cs typeface="B Mitra" panose="00000400000000000000" pitchFamily="2" charset="-78"/>
            </a:endParaRPr>
          </a:p>
          <a:p>
            <a:pPr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C00000"/>
                </a:solidFill>
                <a:cs typeface="B Mitra" panose="00000400000000000000" pitchFamily="2" charset="-78"/>
              </a:rPr>
              <a:t>Comprehensive foot assessment</a:t>
            </a:r>
          </a:p>
          <a:p>
            <a:pPr lvl="1" algn="just">
              <a:buClr>
                <a:srgbClr val="C00000"/>
              </a:buClr>
              <a:buSzPct val="65000"/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C00000"/>
                </a:solidFill>
                <a:cs typeface="B Mitra" panose="00000400000000000000" pitchFamily="2" charset="-78"/>
              </a:rPr>
              <a:t>History</a:t>
            </a:r>
          </a:p>
          <a:p>
            <a:pPr lvl="1" algn="just">
              <a:buClr>
                <a:srgbClr val="C00000"/>
              </a:buClr>
              <a:buSzPct val="65000"/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C00000"/>
                </a:solidFill>
                <a:cs typeface="B Mitra" panose="00000400000000000000" pitchFamily="2" charset="-78"/>
              </a:rPr>
              <a:t>Physical examinations</a:t>
            </a:r>
          </a:p>
          <a:p>
            <a:pPr lvl="1" algn="just">
              <a:buClr>
                <a:srgbClr val="C00000"/>
              </a:buClr>
              <a:buSzPct val="65000"/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C00000"/>
                </a:solidFill>
                <a:cs typeface="B Mitra" panose="00000400000000000000" pitchFamily="2" charset="-78"/>
              </a:rPr>
              <a:t>Risk categorization</a:t>
            </a:r>
            <a:endParaRPr lang="en-US" sz="2400" b="1" dirty="0" smtClean="0">
              <a:solidFill>
                <a:srgbClr val="C00000"/>
              </a:solidFill>
              <a:cs typeface="B Mitra" panose="00000400000000000000" pitchFamily="2" charset="-78"/>
            </a:endParaRPr>
          </a:p>
          <a:p>
            <a:pPr algn="just"/>
            <a:endParaRPr lang="en-US" sz="2400" dirty="0" smtClean="0">
              <a:cs typeface="B Mitra" panose="00000400000000000000" pitchFamily="2" charset="-78"/>
            </a:endParaRPr>
          </a:p>
          <a:p>
            <a:pPr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>
                <a:cs typeface="B Mitra" panose="00000400000000000000" pitchFamily="2" charset="-78"/>
              </a:rPr>
              <a:t>Conclusions</a:t>
            </a:r>
          </a:p>
          <a:p>
            <a:pPr algn="just"/>
            <a:endParaRPr lang="en-US" sz="2400" dirty="0" smtClean="0">
              <a:cs typeface="B Mitra" panose="00000400000000000000" pitchFamily="2" charset="-78"/>
            </a:endParaRPr>
          </a:p>
          <a:p>
            <a:pPr algn="just"/>
            <a:endParaRPr lang="en-US" sz="2400" dirty="0" smtClean="0">
              <a:cs typeface="B Mitra" panose="00000400000000000000" pitchFamily="2" charset="-78"/>
            </a:endParaRPr>
          </a:p>
          <a:p>
            <a:pPr algn="just"/>
            <a:endParaRPr lang="en-US" sz="2400" dirty="0" smtClean="0">
              <a:cs typeface="B Mitra" panose="00000400000000000000" pitchFamily="2" charset="-78"/>
            </a:endParaRPr>
          </a:p>
          <a:p>
            <a:pPr algn="just"/>
            <a:endParaRPr lang="en-US" sz="2400" dirty="0">
              <a:cs typeface="B Mitr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5F7A65-BDE6-4889-9B0D-28FA4DD7FE3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Vibration sensation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Place a </a:t>
            </a:r>
            <a:r>
              <a:rPr lang="en-US" sz="1800" dirty="0"/>
              <a:t>128-Hz tuning </a:t>
            </a:r>
            <a:r>
              <a:rPr lang="en-US" sz="1800" dirty="0" smtClean="0"/>
              <a:t>fork on the tip of the big toe.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20888"/>
            <a:ext cx="374441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81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Pinprick (pain sensation)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/>
              <a:t>A </a:t>
            </a:r>
            <a:r>
              <a:rPr lang="en-US" sz="1800" dirty="0" smtClean="0"/>
              <a:t>disposable pin </a:t>
            </a:r>
            <a:r>
              <a:rPr lang="en-US" sz="1800" dirty="0"/>
              <a:t>should be applied just </a:t>
            </a:r>
            <a:r>
              <a:rPr lang="en-US" sz="1800" dirty="0" smtClean="0"/>
              <a:t>proximal to </a:t>
            </a:r>
            <a:r>
              <a:rPr lang="en-US" sz="1800" dirty="0"/>
              <a:t>the toenail on the dorsal surface of </a:t>
            </a:r>
            <a:r>
              <a:rPr lang="en-US" sz="1800" dirty="0" smtClean="0"/>
              <a:t>the hallux</a:t>
            </a:r>
            <a:r>
              <a:rPr lang="en-US" sz="1800" dirty="0"/>
              <a:t>, with just enough pressure to </a:t>
            </a:r>
            <a:r>
              <a:rPr lang="en-US" sz="1800" dirty="0" smtClean="0"/>
              <a:t>deform the </a:t>
            </a:r>
            <a:r>
              <a:rPr lang="en-US" sz="1800" dirty="0"/>
              <a:t>skin. </a:t>
            </a:r>
            <a:endParaRPr lang="en-US" sz="1800" dirty="0" smtClean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Inability </a:t>
            </a:r>
            <a:r>
              <a:rPr lang="en-US" sz="1800" dirty="0"/>
              <a:t>to perceive </a:t>
            </a:r>
            <a:r>
              <a:rPr lang="en-US" sz="1800" dirty="0" smtClean="0"/>
              <a:t>pinprick over </a:t>
            </a:r>
            <a:r>
              <a:rPr lang="en-US" sz="1800" dirty="0"/>
              <a:t>either hallux would </a:t>
            </a:r>
            <a:r>
              <a:rPr lang="en-US" sz="1800" dirty="0" smtClean="0"/>
              <a:t>be regarded </a:t>
            </a:r>
            <a:r>
              <a:rPr lang="en-US" sz="1800" dirty="0"/>
              <a:t>as an abnormal test result.</a:t>
            </a: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01008"/>
            <a:ext cx="424847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4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Temperature sensation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/>
              <a:t>Test temperature sensation with Tip-</a:t>
            </a:r>
            <a:r>
              <a:rPr lang="en-US" sz="1800" dirty="0" err="1"/>
              <a:t>Therm</a:t>
            </a:r>
            <a:r>
              <a:rPr lang="en-US" sz="1800" dirty="0"/>
              <a:t> or </a:t>
            </a:r>
            <a:r>
              <a:rPr lang="en-US" sz="1800" dirty="0" smtClean="0"/>
              <a:t>test tubes</a:t>
            </a:r>
            <a:r>
              <a:rPr lang="en-US" sz="1800" dirty="0"/>
              <a:t>, one with cold water (5-10°C) and one with </a:t>
            </a:r>
            <a:r>
              <a:rPr lang="en-US" sz="1800" dirty="0" smtClean="0"/>
              <a:t>warm water </a:t>
            </a:r>
            <a:r>
              <a:rPr lang="en-US" sz="1800" dirty="0"/>
              <a:t>(35 to 45°C). Put on the dorsum of the </a:t>
            </a:r>
            <a:r>
              <a:rPr lang="en-US" sz="1800" dirty="0" smtClean="0"/>
              <a:t>patient’s foot </a:t>
            </a:r>
            <a:r>
              <a:rPr lang="en-US" sz="1800" dirty="0"/>
              <a:t>directly on the skin and ask the patient </a:t>
            </a:r>
            <a:r>
              <a:rPr lang="en-US" sz="1800" dirty="0" smtClean="0"/>
              <a:t>what they </a:t>
            </a:r>
            <a:r>
              <a:rPr lang="en-US" sz="1800" dirty="0"/>
              <a:t>feel. Grade the temperature sensation </a:t>
            </a:r>
            <a:r>
              <a:rPr lang="en-US" sz="1800" dirty="0" smtClean="0"/>
              <a:t>testing as </a:t>
            </a:r>
            <a:r>
              <a:rPr lang="en-US" sz="1800" dirty="0"/>
              <a:t>normal, weak or loss of temperature sensation.</a:t>
            </a: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73016"/>
            <a:ext cx="3810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9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Ankle reflexes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/>
              <a:t>Check the patient’s ankle reflex and patellar </a:t>
            </a:r>
            <a:r>
              <a:rPr lang="en-US" sz="1800" dirty="0" smtClean="0"/>
              <a:t>reflex on </a:t>
            </a:r>
            <a:r>
              <a:rPr lang="en-US" sz="1800" dirty="0"/>
              <a:t>the Achilles tendon or </a:t>
            </a:r>
            <a:r>
              <a:rPr lang="en-US" sz="1800" dirty="0" err="1"/>
              <a:t>ligamentum</a:t>
            </a:r>
            <a:r>
              <a:rPr lang="en-US" sz="1800" dirty="0"/>
              <a:t> patellae </a:t>
            </a:r>
            <a:r>
              <a:rPr lang="en-US" sz="1800" dirty="0" smtClean="0"/>
              <a:t>with a </a:t>
            </a:r>
            <a:r>
              <a:rPr lang="en-US" sz="1800" dirty="0"/>
              <a:t>percussion </a:t>
            </a:r>
            <a:r>
              <a:rPr lang="en-US" sz="1800" dirty="0" smtClean="0"/>
              <a:t>hammer.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2492896"/>
            <a:ext cx="49625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9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Vibration perception threshold (VPT)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/>
              <a:t>Measure VPT using electromechanical </a:t>
            </a:r>
            <a:r>
              <a:rPr lang="en-US" sz="1800" dirty="0" smtClean="0"/>
              <a:t>instruments such </a:t>
            </a:r>
            <a:r>
              <a:rPr lang="en-US" sz="1800" dirty="0"/>
              <a:t>as the </a:t>
            </a:r>
            <a:r>
              <a:rPr lang="en-US" sz="1800" dirty="0" err="1"/>
              <a:t>Biothesiometer</a:t>
            </a:r>
            <a:r>
              <a:rPr lang="en-US" sz="1800" dirty="0"/>
              <a:t> or </a:t>
            </a:r>
            <a:r>
              <a:rPr lang="en-US" sz="1800" dirty="0" err="1"/>
              <a:t>Vibrameter</a:t>
            </a:r>
            <a:r>
              <a:rPr lang="en-US" sz="1800" dirty="0" smtClean="0"/>
              <a:t>. 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Cumulative </a:t>
            </a:r>
            <a:r>
              <a:rPr lang="en-US" sz="1800" dirty="0"/>
              <a:t>risk of neuropathic </a:t>
            </a:r>
            <a:r>
              <a:rPr lang="en-US" sz="1800" dirty="0" smtClean="0"/>
              <a:t>ulceration based on VPT value: </a:t>
            </a:r>
          </a:p>
          <a:p>
            <a:pPr marL="685800" lvl="2" indent="-285750" algn="just">
              <a:spcAft>
                <a:spcPts val="600"/>
              </a:spcAft>
              <a:buClr>
                <a:schemeClr val="accent1"/>
              </a:buClr>
              <a:buFont typeface="Wingdings"/>
              <a:buChar char="Ø"/>
            </a:pPr>
            <a:r>
              <a:rPr lang="en-US" sz="1800" dirty="0" smtClean="0"/>
              <a:t>&gt; 25 </a:t>
            </a:r>
            <a:r>
              <a:rPr lang="en-US" sz="1800" dirty="0"/>
              <a:t>V in at least one </a:t>
            </a:r>
            <a:r>
              <a:rPr lang="en-US" sz="1800" dirty="0" smtClean="0"/>
              <a:t>foot: high risk </a:t>
            </a:r>
          </a:p>
          <a:p>
            <a:pPr marL="685800" lvl="2" indent="-285750" algn="just">
              <a:spcAft>
                <a:spcPts val="600"/>
              </a:spcAft>
              <a:buClr>
                <a:schemeClr val="accent1"/>
              </a:buClr>
              <a:buFont typeface="Wingdings"/>
              <a:buChar char="Ø"/>
            </a:pPr>
            <a:r>
              <a:rPr lang="en-US" sz="1800" dirty="0" smtClean="0"/>
              <a:t>16-24: intermediate risk</a:t>
            </a:r>
            <a:endParaRPr lang="en-US" sz="1800" dirty="0"/>
          </a:p>
          <a:p>
            <a:pPr marL="685800" lvl="2" indent="-285750" algn="just">
              <a:spcAft>
                <a:spcPts val="600"/>
              </a:spcAft>
              <a:buClr>
                <a:schemeClr val="accent1"/>
              </a:buClr>
              <a:buFont typeface="Wingdings"/>
              <a:buChar char="Ø"/>
            </a:pPr>
            <a:r>
              <a:rPr lang="en-US" sz="1800" dirty="0" smtClean="0"/>
              <a:t>&lt; 15 V: low </a:t>
            </a:r>
            <a:r>
              <a:rPr lang="en-US" sz="1800" dirty="0"/>
              <a:t>risk </a:t>
            </a:r>
            <a:r>
              <a:rPr lang="en-US" sz="1800" dirty="0" smtClean="0"/>
              <a:t>(normal).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13" y="3429000"/>
            <a:ext cx="4248472" cy="271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33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Key components of the diabetic foot exam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2400" b="1" dirty="0" smtClean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b="1" dirty="0" smtClean="0"/>
              <a:t>Inspection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b="1" dirty="0"/>
              <a:t>Neurological </a:t>
            </a:r>
            <a:r>
              <a:rPr lang="en-US" sz="2400" b="1" dirty="0" smtClean="0"/>
              <a:t>assessment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Vascular assessment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338437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28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07288" cy="1371600"/>
          </a:xfrm>
        </p:spPr>
        <p:txBody>
          <a:bodyPr/>
          <a:lstStyle/>
          <a:p>
            <a:pPr lvl="1" algn="ctr"/>
            <a:r>
              <a:rPr lang="en-US" sz="2400" b="1" dirty="0">
                <a:solidFill>
                  <a:srgbClr val="002060"/>
                </a:solidFill>
              </a:rPr>
              <a:t>Palpation of the posterior </a:t>
            </a:r>
            <a:r>
              <a:rPr lang="en-US" sz="2400" b="1" dirty="0" err="1">
                <a:solidFill>
                  <a:srgbClr val="002060"/>
                </a:solidFill>
              </a:rPr>
              <a:t>tibial</a:t>
            </a:r>
            <a:r>
              <a:rPr lang="en-US" sz="2400" b="1" dirty="0">
                <a:solidFill>
                  <a:srgbClr val="002060"/>
                </a:solidFill>
              </a:rPr>
              <a:t> and </a:t>
            </a:r>
            <a:r>
              <a:rPr lang="en-US" sz="2400" b="1" dirty="0" err="1">
                <a:solidFill>
                  <a:srgbClr val="002060"/>
                </a:solidFill>
              </a:rPr>
              <a:t>dorsalis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pedis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pulses</a:t>
            </a:r>
            <a:r>
              <a:rPr lang="en-US" sz="2400" b="1" dirty="0">
                <a:solidFill>
                  <a:srgbClr val="002060"/>
                </a:solidFill>
              </a:rPr>
              <a:t/>
            </a:r>
            <a:br>
              <a:rPr lang="en-US" sz="2400" b="1" dirty="0">
                <a:solidFill>
                  <a:srgbClr val="002060"/>
                </a:solidFill>
              </a:rPr>
            </a:b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ADA: “present” or “absent”.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/>
              <a:t>IDF: strong arterial pulse (0, non-ischemic), </a:t>
            </a:r>
            <a:r>
              <a:rPr lang="en-US" sz="1800" dirty="0" smtClean="0"/>
              <a:t>palpable but </a:t>
            </a:r>
            <a:r>
              <a:rPr lang="en-US" sz="1800" dirty="0"/>
              <a:t>slightly diminished (</a:t>
            </a:r>
            <a:r>
              <a:rPr lang="en-US" sz="1800" dirty="0" smtClean="0"/>
              <a:t>1, mild ischemia</a:t>
            </a:r>
            <a:r>
              <a:rPr lang="en-US" sz="1800" dirty="0"/>
              <a:t>), </a:t>
            </a:r>
            <a:r>
              <a:rPr lang="en-US" sz="1800" dirty="0" err="1"/>
              <a:t>thready</a:t>
            </a:r>
            <a:r>
              <a:rPr lang="en-US" sz="1800" dirty="0"/>
              <a:t> and </a:t>
            </a:r>
            <a:r>
              <a:rPr lang="en-US" sz="1800" dirty="0" smtClean="0"/>
              <a:t>scarcely palpable </a:t>
            </a:r>
            <a:r>
              <a:rPr lang="en-US" sz="1800" dirty="0"/>
              <a:t>(2, </a:t>
            </a:r>
            <a:r>
              <a:rPr lang="en-US" sz="1800" dirty="0" smtClean="0"/>
              <a:t>moderate ischemia</a:t>
            </a:r>
            <a:r>
              <a:rPr lang="en-US" sz="1800" dirty="0"/>
              <a:t>) and non-palpable pulses (</a:t>
            </a:r>
            <a:r>
              <a:rPr lang="en-US" sz="1800" dirty="0" smtClean="0"/>
              <a:t>3</a:t>
            </a:r>
            <a:r>
              <a:rPr lang="en-US" sz="1800" dirty="0"/>
              <a:t>, </a:t>
            </a:r>
            <a:r>
              <a:rPr lang="en-US" sz="1800" dirty="0" smtClean="0"/>
              <a:t>severe ischemia</a:t>
            </a:r>
            <a:r>
              <a:rPr lang="en-US" sz="1800" dirty="0"/>
              <a:t>).</a:t>
            </a: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56992"/>
            <a:ext cx="262051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74333"/>
            <a:ext cx="266429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0691" y="6021288"/>
            <a:ext cx="3217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ADA: American Diabetes Association</a:t>
            </a:r>
          </a:p>
          <a:p>
            <a:r>
              <a:rPr lang="en-US" sz="1400" dirty="0" smtClean="0"/>
              <a:t>IDF: International Diabetes Federation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5518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07288" cy="1371600"/>
          </a:xfrm>
        </p:spPr>
        <p:txBody>
          <a:bodyPr/>
          <a:lstStyle/>
          <a:p>
            <a:pPr lvl="1" algn="ctr"/>
            <a:r>
              <a:rPr lang="en-US" sz="2800" b="1" dirty="0" smtClean="0">
                <a:solidFill>
                  <a:srgbClr val="002060"/>
                </a:solidFill>
              </a:rPr>
              <a:t>Ankle brachial index (ABI) testing</a:t>
            </a:r>
            <a:r>
              <a:rPr lang="en-US" sz="2800" b="1" dirty="0">
                <a:solidFill>
                  <a:srgbClr val="002060"/>
                </a:solidFill>
              </a:rPr>
              <a:t/>
            </a:r>
            <a:br>
              <a:rPr lang="en-US" sz="2800" b="1" dirty="0">
                <a:solidFill>
                  <a:srgbClr val="002060"/>
                </a:solidFill>
              </a:rPr>
            </a:b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400050" lvl="1" indent="-342900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b="1" dirty="0" smtClean="0"/>
              <a:t>Indications:</a:t>
            </a:r>
          </a:p>
          <a:p>
            <a:pPr marL="800100" lvl="2" indent="-342900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/>
              <a:t>Diabetic </a:t>
            </a:r>
            <a:r>
              <a:rPr lang="en-US" sz="2000" dirty="0"/>
              <a:t>patients with signs or </a:t>
            </a:r>
            <a:r>
              <a:rPr lang="en-US" sz="2000" dirty="0" smtClean="0"/>
              <a:t>symptoms of </a:t>
            </a:r>
            <a:r>
              <a:rPr lang="en-US" sz="2000" dirty="0"/>
              <a:t>vascular </a:t>
            </a:r>
            <a:r>
              <a:rPr lang="en-US" sz="2000" dirty="0" smtClean="0"/>
              <a:t>disease.</a:t>
            </a:r>
          </a:p>
          <a:p>
            <a:pPr marL="457200" lvl="2" indent="0" algn="just">
              <a:spcAft>
                <a:spcPts val="600"/>
              </a:spcAft>
              <a:buClr>
                <a:schemeClr val="accent1"/>
              </a:buClr>
              <a:buNone/>
            </a:pPr>
            <a:r>
              <a:rPr lang="en-US" sz="1800" dirty="0" smtClean="0"/>
              <a:t>     (claudication, rest pain, </a:t>
            </a:r>
            <a:r>
              <a:rPr lang="en-US" sz="1800" dirty="0" err="1" smtClean="0"/>
              <a:t>nonhealing</a:t>
            </a:r>
            <a:r>
              <a:rPr lang="en-US" sz="1800" dirty="0" smtClean="0"/>
              <a:t> ulcer)  </a:t>
            </a:r>
          </a:p>
          <a:p>
            <a:pPr marL="800100" lvl="2" indent="-342900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/>
              <a:t>Absent pulses </a:t>
            </a:r>
            <a:r>
              <a:rPr lang="en-US" sz="2000" dirty="0"/>
              <a:t>on screening foot </a:t>
            </a:r>
            <a:r>
              <a:rPr lang="en-US" sz="2000" dirty="0" smtClean="0"/>
              <a:t>examination.</a:t>
            </a:r>
          </a:p>
          <a:p>
            <a:pPr marL="800100" lvl="2" indent="-342900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/>
              <a:t>People with diabetes aged </a:t>
            </a:r>
            <a:r>
              <a:rPr lang="en-US" sz="2000" dirty="0" smtClean="0"/>
              <a:t>&gt; 50.</a:t>
            </a:r>
            <a:endParaRPr lang="en-US" sz="2000" dirty="0"/>
          </a:p>
          <a:p>
            <a:pPr marL="800100" lvl="2" indent="-342900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/>
              <a:t>People </a:t>
            </a:r>
            <a:r>
              <a:rPr lang="en-US" sz="2000" dirty="0"/>
              <a:t>with diabetes with </a:t>
            </a:r>
            <a:r>
              <a:rPr lang="en-US" sz="2000" dirty="0" smtClean="0"/>
              <a:t>peripheral arterial disease (PAD) </a:t>
            </a:r>
            <a:r>
              <a:rPr lang="en-US" sz="2000" dirty="0"/>
              <a:t>risk factors (such as cardiovascular and </a:t>
            </a:r>
            <a:r>
              <a:rPr lang="en-US" sz="2000" dirty="0" smtClean="0"/>
              <a:t>cerebrovascular </a:t>
            </a:r>
            <a:r>
              <a:rPr lang="en-US" sz="2000" dirty="0"/>
              <a:t>disease, </a:t>
            </a:r>
            <a:r>
              <a:rPr lang="en-US" sz="2000" dirty="0" smtClean="0"/>
              <a:t>dyslipidemia, hypertension</a:t>
            </a:r>
            <a:r>
              <a:rPr lang="en-US" sz="2000" dirty="0"/>
              <a:t>, cigarette smoking, or duration of diabetes of </a:t>
            </a:r>
            <a:r>
              <a:rPr lang="en-US" sz="2000" dirty="0" smtClean="0"/>
              <a:t>&gt; </a:t>
            </a:r>
            <a:r>
              <a:rPr lang="en-US" sz="2000" dirty="0"/>
              <a:t>5 years</a:t>
            </a:r>
            <a:r>
              <a:rPr lang="en-US" sz="2000" dirty="0" smtClean="0"/>
              <a:t>).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594928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ADA consensus statement. Diabetes </a:t>
            </a:r>
            <a:r>
              <a:rPr lang="en-US" sz="1400" dirty="0"/>
              <a:t>care </a:t>
            </a:r>
            <a:r>
              <a:rPr lang="en-US" sz="1400" dirty="0" smtClean="0"/>
              <a:t>2003;26(12</a:t>
            </a:r>
            <a:r>
              <a:rPr lang="en-US" sz="1400" dirty="0"/>
              <a:t>): 3333-3341</a:t>
            </a:r>
            <a:r>
              <a:rPr lang="en-US" sz="1400" dirty="0" smtClean="0"/>
              <a:t>.</a:t>
            </a:r>
          </a:p>
          <a:p>
            <a:pPr algn="ctr"/>
            <a:r>
              <a:rPr lang="en-US" sz="1400" i="1" dirty="0" err="1" smtClean="0"/>
              <a:t>Boulton</a:t>
            </a:r>
            <a:r>
              <a:rPr lang="en-US" sz="1400" i="1" dirty="0" smtClean="0"/>
              <a:t>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AJM, et al. Diabetes care 2008;31(8):1679-85.</a:t>
            </a:r>
          </a:p>
          <a:p>
            <a:pPr algn="ctr"/>
            <a:r>
              <a:rPr lang="en-US" sz="1400" i="1" dirty="0"/>
              <a:t>Ibrahim A, et al. IDF Clinical Practice Recommendations on the Diabetic Foot 2017.</a:t>
            </a:r>
          </a:p>
        </p:txBody>
      </p:sp>
    </p:spTree>
    <p:extLst>
      <p:ext uri="{BB962C8B-B14F-4D97-AF65-F5344CB8AC3E}">
        <p14:creationId xmlns:p14="http://schemas.microsoft.com/office/powerpoint/2010/main" val="32868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5F7A65-BDE6-4889-9B0D-28FA4DD7FE3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96044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211961" y="1628800"/>
            <a:ext cx="5390256" cy="15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2060"/>
                </a:solidFill>
              </a:rPr>
              <a:t>ABI: </a:t>
            </a:r>
            <a:r>
              <a:rPr lang="en-US" sz="1800" dirty="0" smtClean="0">
                <a:solidFill>
                  <a:srgbClr val="002060"/>
                </a:solidFill>
              </a:rPr>
              <a:t>(sensitivity, 95%; specificity, 99%)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&gt; 0.9-1.3: normal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0.7-0.9: mild PAD </a:t>
            </a:r>
            <a:r>
              <a:rPr lang="en-US" sz="1800" dirty="0" smtClean="0">
                <a:solidFill>
                  <a:srgbClr val="002060"/>
                </a:solidFill>
              </a:rPr>
              <a:t>(&lt; 0.8: claudication)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2060"/>
                </a:solidFill>
              </a:rPr>
              <a:t>0.4-0.69: moderate PAD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&lt; 0.4: severe PAD </a:t>
            </a:r>
          </a:p>
          <a:p>
            <a:pPr marL="457200" lvl="2" indent="0" algn="just">
              <a:spcAft>
                <a:spcPts val="600"/>
              </a:spcAft>
              <a:buClr>
                <a:schemeClr val="accent1"/>
              </a:buClr>
              <a:buNone/>
            </a:pP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   </a:t>
            </a:r>
            <a:r>
              <a:rPr lang="en-US" sz="1800" dirty="0" smtClean="0">
                <a:solidFill>
                  <a:srgbClr val="002060"/>
                </a:solidFill>
              </a:rPr>
              <a:t>(rest pain and tissue necrosis)</a:t>
            </a:r>
          </a:p>
          <a:p>
            <a:pPr marL="685800" lvl="2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&gt; 1.3: incompressible artery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458" y="4725144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If ABI &gt; 1.30, toe brachial index (TBI) may be measured</a:t>
            </a:r>
            <a:r>
              <a:rPr lang="en-US" dirty="0" smtClean="0"/>
              <a:t>. In </a:t>
            </a:r>
            <a:r>
              <a:rPr lang="en-US" dirty="0"/>
              <a:t>addition to ABI and TBI, a lower extremity </a:t>
            </a:r>
            <a:r>
              <a:rPr lang="en-US" dirty="0" smtClean="0"/>
              <a:t>arterial color </a:t>
            </a:r>
            <a:r>
              <a:rPr lang="en-US" dirty="0"/>
              <a:t>Doppler ultrasound examination should be </a:t>
            </a:r>
            <a:r>
              <a:rPr lang="en-US" dirty="0" smtClean="0"/>
              <a:t>carried out </a:t>
            </a:r>
            <a:r>
              <a:rPr lang="en-US" dirty="0"/>
              <a:t>in order to further confirm diagnosis of PAD. </a:t>
            </a:r>
            <a:endParaRPr lang="en-US" dirty="0" smtClean="0"/>
          </a:p>
          <a:p>
            <a:pPr algn="just"/>
            <a:r>
              <a:rPr lang="en-US" dirty="0" smtClean="0"/>
              <a:t>This is </a:t>
            </a:r>
            <a:r>
              <a:rPr lang="en-US" dirty="0"/>
              <a:t>because ABI in the lower limb arteries of people </a:t>
            </a:r>
            <a:r>
              <a:rPr lang="en-US" dirty="0" smtClean="0"/>
              <a:t>with diabetes </a:t>
            </a:r>
            <a:r>
              <a:rPr lang="en-US" dirty="0"/>
              <a:t>can be falsely elevated or high (&gt; 1.3) </a:t>
            </a:r>
            <a:r>
              <a:rPr lang="en-US" dirty="0" smtClean="0"/>
              <a:t>even though </a:t>
            </a:r>
            <a:r>
              <a:rPr lang="en-US" dirty="0"/>
              <a:t>blood supply to the limb has been reduced.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99992" y="852410"/>
                <a:ext cx="4412490" cy="666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𝐴𝐵𝐼</m:t>
                      </m:r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𝑎𝑛𝑘𝑙𝑒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𝑠𝑦𝑠𝑡𝑜𝑙𝑖𝑐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𝑝𝑟𝑒𝑠𝑠𝑢𝑟𝑒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h𝑖𝑔h𝑒𝑟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𝑏𝑟𝑎𝑐h𝑖𝑎𝑙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𝑠𝑦𝑠𝑡𝑜𝑙𝑖𝑐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𝑝𝑟𝑒𝑠𝑠𝑢𝑟𝑒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C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852410"/>
                <a:ext cx="4412490" cy="66684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88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Risk classification based on </a:t>
            </a:r>
            <a:r>
              <a:rPr lang="en-US" sz="2800" b="1" dirty="0" smtClean="0">
                <a:solidFill>
                  <a:srgbClr val="002060"/>
                </a:solidFill>
              </a:rPr>
              <a:t>the comprehensive </a:t>
            </a:r>
            <a:r>
              <a:rPr lang="en-US" sz="2800" b="1" dirty="0">
                <a:solidFill>
                  <a:srgbClr val="002060"/>
                </a:solidFill>
              </a:rPr>
              <a:t>foot examination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5F7A65-BDE6-4889-9B0D-28FA4DD7FE3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38350"/>
            <a:ext cx="8064896" cy="369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2507" y="642938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/>
              <a:t>Boulton</a:t>
            </a:r>
            <a:r>
              <a:rPr lang="en-US" sz="1400" i="1" dirty="0"/>
              <a:t>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AJM, et al. Diabetes care 2008;31(8):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1679-85.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7544" y="1916832"/>
            <a:ext cx="3096344" cy="38164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7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5809" y="188640"/>
            <a:ext cx="8229600" cy="13716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Estimated age-adjusted prevalence of diabetes 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b="1" dirty="0">
                <a:solidFill>
                  <a:srgbClr val="002060"/>
                </a:solidFill>
              </a:rPr>
              <a:t>in 20-79 year-old </a:t>
            </a:r>
            <a:r>
              <a:rPr lang="en-US" sz="2800" b="1" dirty="0" smtClean="0">
                <a:solidFill>
                  <a:srgbClr val="002060"/>
                </a:solidFill>
              </a:rPr>
              <a:t>adults, 2015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5F7A65-BDE6-4889-9B0D-28FA4DD7FE3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2" descr="S:\IDF Policy and Programmes\PROJECTS\EPIDEMIOLOGY\Atlas\Archive\Atlas 7th Edition\2_Project_Management\book production\Complete book\map3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6" y="1340768"/>
            <a:ext cx="8250526" cy="506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603" y="6193468"/>
            <a:ext cx="1704011" cy="432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068" y="1355325"/>
            <a:ext cx="82783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Oval 1"/>
          <p:cNvSpPr/>
          <p:nvPr/>
        </p:nvSpPr>
        <p:spPr bwMode="auto">
          <a:xfrm>
            <a:off x="5372614" y="3789040"/>
            <a:ext cx="567538" cy="64807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5346" y="6041270"/>
            <a:ext cx="864286" cy="3043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2017 ADA recommendations for diabetic foot care</a:t>
            </a:r>
            <a:endParaRPr lang="en-US" sz="2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/>
              <a:t>Perform a comprehensive foot </a:t>
            </a:r>
            <a:r>
              <a:rPr lang="en-US" sz="1800" dirty="0" smtClean="0"/>
              <a:t>evaluation at </a:t>
            </a:r>
            <a:r>
              <a:rPr lang="en-US" sz="1800" dirty="0"/>
              <a:t>least annually to </a:t>
            </a:r>
            <a:r>
              <a:rPr lang="en-US" sz="1800" dirty="0" smtClean="0"/>
              <a:t>identify risk </a:t>
            </a:r>
            <a:r>
              <a:rPr lang="en-US" sz="1800" dirty="0"/>
              <a:t>factors for ulcers and </a:t>
            </a:r>
            <a:r>
              <a:rPr lang="en-US" sz="1800" dirty="0" smtClean="0"/>
              <a:t>amputations. B 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All </a:t>
            </a:r>
            <a:r>
              <a:rPr lang="en-US" sz="1800" dirty="0"/>
              <a:t>patients with diabetes </a:t>
            </a:r>
            <a:r>
              <a:rPr lang="en-US" sz="1800" dirty="0" smtClean="0"/>
              <a:t>should have </a:t>
            </a:r>
            <a:r>
              <a:rPr lang="en-US" sz="1800" dirty="0"/>
              <a:t>their feet inspected at </a:t>
            </a:r>
            <a:r>
              <a:rPr lang="en-US" sz="1800" dirty="0" smtClean="0"/>
              <a:t>every visit</a:t>
            </a:r>
            <a:r>
              <a:rPr lang="en-US" sz="1800" dirty="0"/>
              <a:t>. C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 smtClean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 smtClean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 smtClean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 smtClean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Obtain </a:t>
            </a:r>
            <a:r>
              <a:rPr lang="en-US" sz="1800" dirty="0"/>
              <a:t>a prior history of </a:t>
            </a:r>
            <a:r>
              <a:rPr lang="en-US" sz="1800" dirty="0" smtClean="0"/>
              <a:t>ulceration, amputation</a:t>
            </a:r>
            <a:r>
              <a:rPr lang="en-US" sz="1800" dirty="0"/>
              <a:t>, Charcot </a:t>
            </a:r>
            <a:r>
              <a:rPr lang="en-US" sz="1800" dirty="0" smtClean="0"/>
              <a:t>foot, angioplasty </a:t>
            </a:r>
            <a:r>
              <a:rPr lang="en-US" sz="1800" dirty="0"/>
              <a:t>or vascular </a:t>
            </a:r>
            <a:r>
              <a:rPr lang="en-US" sz="1800" dirty="0" smtClean="0"/>
              <a:t>surgery, cigarette </a:t>
            </a:r>
            <a:r>
              <a:rPr lang="en-US" sz="1800" dirty="0"/>
              <a:t>smoking, </a:t>
            </a:r>
            <a:r>
              <a:rPr lang="en-US" sz="1800" dirty="0" smtClean="0"/>
              <a:t>retinopathy, and </a:t>
            </a:r>
            <a:r>
              <a:rPr lang="en-US" sz="1800" dirty="0"/>
              <a:t>renal disease and assess </a:t>
            </a:r>
            <a:r>
              <a:rPr lang="en-US" sz="1800" dirty="0" smtClean="0"/>
              <a:t>current symptoms </a:t>
            </a:r>
            <a:r>
              <a:rPr lang="en-US" sz="1800" dirty="0"/>
              <a:t>of </a:t>
            </a:r>
            <a:r>
              <a:rPr lang="en-US" sz="1800" dirty="0" smtClean="0"/>
              <a:t>neuropathy (pain</a:t>
            </a:r>
            <a:r>
              <a:rPr lang="en-US" sz="1800" dirty="0"/>
              <a:t>, burning, numbness) </a:t>
            </a:r>
            <a:r>
              <a:rPr lang="en-US" sz="1800" dirty="0" smtClean="0"/>
              <a:t>and vascular </a:t>
            </a:r>
            <a:r>
              <a:rPr lang="en-US" sz="1800" dirty="0"/>
              <a:t>disease (leg </a:t>
            </a:r>
            <a:r>
              <a:rPr lang="en-US" sz="1800" dirty="0" smtClean="0"/>
              <a:t>fatigue, claudication</a:t>
            </a:r>
            <a:r>
              <a:rPr lang="en-US" sz="1800" dirty="0"/>
              <a:t>). B</a:t>
            </a:r>
          </a:p>
          <a:p>
            <a:pPr marL="0" lvl="1" indent="0" algn="just">
              <a:spcAft>
                <a:spcPts val="600"/>
              </a:spcAft>
              <a:buClr>
                <a:schemeClr val="accent1"/>
              </a:buClr>
              <a:buNone/>
            </a:pP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14" y="2780928"/>
            <a:ext cx="244827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9829" y="6453336"/>
            <a:ext cx="3114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ADA: American Diabetes Association</a:t>
            </a:r>
          </a:p>
        </p:txBody>
      </p:sp>
    </p:spTree>
    <p:extLst>
      <p:ext uri="{BB962C8B-B14F-4D97-AF65-F5344CB8AC3E}">
        <p14:creationId xmlns:p14="http://schemas.microsoft.com/office/powerpoint/2010/main" val="203256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2017 ADA recommendations for diabetic foot care </a:t>
            </a:r>
            <a:r>
              <a:rPr lang="en-US" sz="1800" i="1" dirty="0" smtClean="0">
                <a:solidFill>
                  <a:srgbClr val="002060"/>
                </a:solidFill>
              </a:rPr>
              <a:t>(cont.)</a:t>
            </a:r>
            <a:endParaRPr lang="en-US" sz="1800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The </a:t>
            </a:r>
            <a:r>
              <a:rPr lang="en-US" sz="1800" dirty="0"/>
              <a:t>examination should include </a:t>
            </a:r>
            <a:r>
              <a:rPr lang="en-US" sz="1800" dirty="0" smtClean="0"/>
              <a:t>inspection of </a:t>
            </a:r>
            <a:r>
              <a:rPr lang="en-US" sz="1800" dirty="0"/>
              <a:t>the skin, assessment </a:t>
            </a:r>
            <a:r>
              <a:rPr lang="en-US" sz="1800" dirty="0" smtClean="0"/>
              <a:t>of foot </a:t>
            </a:r>
            <a:r>
              <a:rPr lang="en-US" sz="1800" dirty="0"/>
              <a:t>deformities, neurological </a:t>
            </a:r>
            <a:r>
              <a:rPr lang="en-US" sz="1800" dirty="0" smtClean="0"/>
              <a:t>assessment (10-g </a:t>
            </a:r>
            <a:r>
              <a:rPr lang="en-US" sz="1800" dirty="0"/>
              <a:t>monofilament </a:t>
            </a:r>
            <a:r>
              <a:rPr lang="en-US" sz="1800" dirty="0" smtClean="0"/>
              <a:t>testing with </a:t>
            </a:r>
            <a:r>
              <a:rPr lang="en-US" sz="1800" dirty="0"/>
              <a:t>at least one other </a:t>
            </a:r>
            <a:r>
              <a:rPr lang="en-US" sz="1800" dirty="0" smtClean="0"/>
              <a:t>assessment: pinprick</a:t>
            </a:r>
            <a:r>
              <a:rPr lang="en-US" sz="1800" dirty="0"/>
              <a:t>, temperature, vibration, </a:t>
            </a:r>
            <a:r>
              <a:rPr lang="en-US" sz="1800" dirty="0" smtClean="0"/>
              <a:t>or ankle </a:t>
            </a:r>
            <a:r>
              <a:rPr lang="en-US" sz="1800" dirty="0"/>
              <a:t>reflexes), and vascular </a:t>
            </a:r>
            <a:r>
              <a:rPr lang="en-US" sz="1800" dirty="0" smtClean="0"/>
              <a:t>assessment including </a:t>
            </a:r>
            <a:r>
              <a:rPr lang="en-US" sz="1800" dirty="0"/>
              <a:t>pulses in the </a:t>
            </a:r>
            <a:r>
              <a:rPr lang="en-US" sz="1800" dirty="0" smtClean="0"/>
              <a:t>legs and </a:t>
            </a:r>
            <a:r>
              <a:rPr lang="en-US" sz="1800" dirty="0"/>
              <a:t>feet. </a:t>
            </a:r>
            <a:r>
              <a:rPr lang="en-US" sz="1800" dirty="0" smtClean="0"/>
              <a:t>B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/>
              <a:t>Patients who are ≥ 50 years and any patients with symptoms of claudication or decreased and/or absent pedal pulses should be referred for further vascular assessment as appropriate. </a:t>
            </a:r>
            <a:r>
              <a:rPr lang="en-US" sz="1800" dirty="0" smtClean="0"/>
              <a:t>C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/>
              <a:t>A multidisciplinary approach is recommended for individuals with foot ulcers and high-risk feet (e.g., dialysis patients and those with Charcot foot, prior ulcers, or amputation). B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4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2017 ADA recommendations for diabetic foot care </a:t>
            </a:r>
            <a:r>
              <a:rPr lang="en-US" sz="1800" i="1" dirty="0">
                <a:solidFill>
                  <a:srgbClr val="002060"/>
                </a:solidFill>
              </a:rPr>
              <a:t>(cont.)</a:t>
            </a:r>
            <a:endParaRPr lang="en-US" sz="2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Refer </a:t>
            </a:r>
            <a:r>
              <a:rPr lang="en-US" sz="1800" dirty="0"/>
              <a:t>patients who smoke </a:t>
            </a:r>
            <a:r>
              <a:rPr lang="en-US" sz="1800" dirty="0" smtClean="0"/>
              <a:t>or who </a:t>
            </a:r>
            <a:r>
              <a:rPr lang="en-US" sz="1800" dirty="0"/>
              <a:t>have histories of prior </a:t>
            </a:r>
            <a:r>
              <a:rPr lang="en-US" sz="1800" dirty="0" smtClean="0"/>
              <a:t>lower extremity complications</a:t>
            </a:r>
            <a:r>
              <a:rPr lang="en-US" sz="1800" dirty="0"/>
              <a:t>, loss </a:t>
            </a:r>
            <a:r>
              <a:rPr lang="en-US" sz="1800" dirty="0" smtClean="0"/>
              <a:t>of protective </a:t>
            </a:r>
            <a:r>
              <a:rPr lang="en-US" sz="1800" dirty="0"/>
              <a:t>sensation, structural </a:t>
            </a:r>
            <a:r>
              <a:rPr lang="en-US" sz="1800" dirty="0" smtClean="0"/>
              <a:t>abnormalities, or </a:t>
            </a:r>
            <a:r>
              <a:rPr lang="en-US" sz="1800" dirty="0"/>
              <a:t>peripheral </a:t>
            </a:r>
            <a:r>
              <a:rPr lang="en-US" sz="1800" dirty="0" smtClean="0"/>
              <a:t>arterial disease </a:t>
            </a:r>
            <a:r>
              <a:rPr lang="en-US" sz="1800" dirty="0"/>
              <a:t>to foot care specialists </a:t>
            </a:r>
            <a:r>
              <a:rPr lang="en-US" sz="1800" dirty="0" smtClean="0"/>
              <a:t>for ongoing </a:t>
            </a:r>
            <a:r>
              <a:rPr lang="en-US" sz="1800" dirty="0"/>
              <a:t>preventive care and </a:t>
            </a:r>
            <a:r>
              <a:rPr lang="en-US" sz="1800" dirty="0" smtClean="0"/>
              <a:t>lifelong surveillance</a:t>
            </a:r>
            <a:r>
              <a:rPr lang="en-US" sz="1800" dirty="0"/>
              <a:t>. C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 smtClean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Provide </a:t>
            </a:r>
            <a:r>
              <a:rPr lang="en-US" sz="1800" dirty="0"/>
              <a:t>general preventive </a:t>
            </a:r>
            <a:r>
              <a:rPr lang="en-US" sz="1800" dirty="0" smtClean="0"/>
              <a:t>foot self-care </a:t>
            </a:r>
            <a:r>
              <a:rPr lang="en-US" sz="1800" dirty="0"/>
              <a:t>education to all </a:t>
            </a:r>
            <a:r>
              <a:rPr lang="en-US" sz="1800" dirty="0" smtClean="0"/>
              <a:t>patients with </a:t>
            </a:r>
            <a:r>
              <a:rPr lang="en-US" sz="1800" dirty="0"/>
              <a:t>diabetes. B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800" dirty="0" smtClean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The </a:t>
            </a:r>
            <a:r>
              <a:rPr lang="en-US" sz="1800" dirty="0"/>
              <a:t>use </a:t>
            </a:r>
            <a:r>
              <a:rPr lang="en-US" sz="1800" dirty="0" smtClean="0"/>
              <a:t>of specialized </a:t>
            </a:r>
            <a:r>
              <a:rPr lang="en-US" sz="1800" dirty="0"/>
              <a:t>therapeutic </a:t>
            </a:r>
            <a:r>
              <a:rPr lang="en-US" sz="1800" dirty="0" smtClean="0"/>
              <a:t>footwear is </a:t>
            </a:r>
            <a:r>
              <a:rPr lang="en-US" sz="1800" dirty="0"/>
              <a:t>recommended for </a:t>
            </a:r>
            <a:r>
              <a:rPr lang="en-US" sz="1800" dirty="0" smtClean="0"/>
              <a:t>high-risk patients </a:t>
            </a:r>
            <a:r>
              <a:rPr lang="en-US" sz="1800" dirty="0"/>
              <a:t>with diabetes </a:t>
            </a:r>
            <a:r>
              <a:rPr lang="en-US" sz="1800" dirty="0" smtClean="0"/>
              <a:t>including those </a:t>
            </a:r>
            <a:r>
              <a:rPr lang="en-US" sz="1800" dirty="0"/>
              <a:t>with severe neuropathy, </a:t>
            </a:r>
            <a:r>
              <a:rPr lang="en-US" sz="1800" dirty="0" smtClean="0"/>
              <a:t>foot deformities</a:t>
            </a:r>
            <a:r>
              <a:rPr lang="en-US" sz="1800" dirty="0"/>
              <a:t>, or history of </a:t>
            </a:r>
            <a:r>
              <a:rPr lang="en-US" sz="1800" dirty="0" smtClean="0"/>
              <a:t>amputation. 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55576" y="1916832"/>
            <a:ext cx="7772400" cy="1500187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Conclusions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0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716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Diabetes Foot Screening Pocket </a:t>
            </a:r>
            <a:r>
              <a:rPr lang="en-US" sz="2800" b="1" dirty="0" smtClean="0">
                <a:solidFill>
                  <a:srgbClr val="002060"/>
                </a:solidFill>
              </a:rPr>
              <a:t>Chart, IDF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B05CFC-81D0-4D48-AD92-10D12D885A6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96752"/>
            <a:ext cx="8077200" cy="554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6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B05CFC-81D0-4D48-AD92-10D12D885A6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24744"/>
            <a:ext cx="807720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716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Diabetes Foot Screening Pocket </a:t>
            </a:r>
            <a:r>
              <a:rPr lang="en-US" sz="2800" b="1" dirty="0" smtClean="0">
                <a:solidFill>
                  <a:srgbClr val="002060"/>
                </a:solidFill>
              </a:rPr>
              <a:t>Chart, IDF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5F7A65-BDE6-4889-9B0D-28FA4DD7FE3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75252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68961"/>
            <a:ext cx="3816424" cy="375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8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584" y="548680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Thanks for your </a:t>
            </a:r>
            <a:r>
              <a:rPr lang="en-US" sz="3200" b="1" dirty="0" smtClean="0">
                <a:solidFill>
                  <a:srgbClr val="002060"/>
                </a:solidFill>
              </a:rPr>
              <a:t>patience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4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2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0" lvl="1" indent="0" algn="ctr">
              <a:spcAft>
                <a:spcPts val="600"/>
              </a:spcAft>
              <a:buClr>
                <a:schemeClr val="accent1"/>
              </a:buClr>
              <a:buNone/>
            </a:pPr>
            <a:r>
              <a:rPr lang="en-US" sz="2000" dirty="0" smtClean="0"/>
              <a:t>Most images used in this presentation has been selected from </a:t>
            </a:r>
          </a:p>
          <a:p>
            <a:pPr marL="0" lvl="1" indent="0" algn="ctr">
              <a:spcAft>
                <a:spcPts val="600"/>
              </a:spcAft>
              <a:buClr>
                <a:schemeClr val="accent1"/>
              </a:buClr>
              <a:buNone/>
            </a:pPr>
            <a:r>
              <a:rPr lang="en-US" sz="2000" dirty="0" smtClean="0"/>
              <a:t>IDF website.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6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5809" y="188640"/>
            <a:ext cx="8229600" cy="13716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Prevalence of active foot ulceration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5F7A65-BDE6-4889-9B0D-28FA4DD7FE3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301" y="5949279"/>
            <a:ext cx="1704011" cy="432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068" y="1355325"/>
            <a:ext cx="82783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80952"/>
            <a:ext cx="6048671" cy="456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4437112"/>
            <a:ext cx="1584176" cy="1152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4941" y="5657895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Global prevalence: 6.3</a:t>
            </a:r>
            <a:r>
              <a:rPr lang="en-US" b="1" dirty="0"/>
              <a:t>% (95</a:t>
            </a:r>
            <a:r>
              <a:rPr lang="en-US" b="1" dirty="0" smtClean="0"/>
              <a:t>% CI</a:t>
            </a:r>
            <a:r>
              <a:rPr lang="en-US" b="1" dirty="0"/>
              <a:t>: </a:t>
            </a:r>
            <a:r>
              <a:rPr lang="en-US" b="1" dirty="0" smtClean="0"/>
              <a:t>5.4-7.3</a:t>
            </a:r>
            <a:r>
              <a:rPr lang="en-US" b="1" dirty="0"/>
              <a:t>%)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20" y="6031376"/>
            <a:ext cx="601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 pitchFamily="34" charset="0"/>
                <a:cs typeface="Arial" pitchFamily="34" charset="0"/>
              </a:rPr>
              <a:t>Zhang P, et al. Ann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Med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2017;49:106-16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.</a:t>
            </a:r>
            <a:endParaRPr lang="en-US" sz="1400" i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30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Incidence of diabetic </a:t>
            </a:r>
            <a:r>
              <a:rPr lang="en-US" sz="2800" b="1" dirty="0">
                <a:solidFill>
                  <a:srgbClr val="002060"/>
                </a:solidFill>
              </a:rPr>
              <a:t>foot ulceration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2000" dirty="0" smtClean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/>
              <a:t>Annual incidence: 2.0% (in developed countries).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 smtClean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/>
              <a:t>Lifetime incidence: 19-34%.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317" y="61347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Armstrong DG, et al.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N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Engl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J Med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2017;376:2367-75.</a:t>
            </a:r>
          </a:p>
          <a:p>
            <a:pPr algn="ctr"/>
            <a:r>
              <a:rPr lang="en-US" sz="1400" i="1" dirty="0" smtClean="0"/>
              <a:t>Ibrahim A, et al. IDF </a:t>
            </a:r>
            <a:r>
              <a:rPr lang="en-US" sz="1400" i="1" dirty="0"/>
              <a:t>Clinical Practice Recommendations on the Diabetic Foot </a:t>
            </a:r>
            <a:r>
              <a:rPr lang="en-US" sz="1400" i="1" dirty="0" smtClean="0"/>
              <a:t>2017.</a:t>
            </a:r>
            <a:endParaRPr lang="en-US" sz="1400" i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Five-year </a:t>
            </a:r>
            <a:r>
              <a:rPr lang="en-US" sz="2800" b="1" dirty="0">
                <a:solidFill>
                  <a:srgbClr val="002060"/>
                </a:solidFill>
              </a:rPr>
              <a:t>mortality </a:t>
            </a:r>
            <a:r>
              <a:rPr lang="en-US" sz="2800" b="1" dirty="0" smtClean="0">
                <a:solidFill>
                  <a:srgbClr val="002060"/>
                </a:solidFill>
              </a:rPr>
              <a:t>rate:</a:t>
            </a:r>
            <a:r>
              <a:rPr lang="en-US" sz="2800" b="1" dirty="0">
                <a:solidFill>
                  <a:srgbClr val="002060"/>
                </a:solidFill>
              </a:rPr>
              <a:t/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Are diabetes-related wounds and amputations </a:t>
            </a:r>
            <a:r>
              <a:rPr lang="en-US" sz="2000" dirty="0" smtClean="0">
                <a:solidFill>
                  <a:srgbClr val="C00000"/>
                </a:solidFill>
              </a:rPr>
              <a:t>worse than </a:t>
            </a:r>
            <a:r>
              <a:rPr lang="en-US" sz="2000" dirty="0">
                <a:solidFill>
                  <a:srgbClr val="C00000"/>
                </a:solidFill>
              </a:rPr>
              <a:t>cancer?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22507" y="642938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Armstrong DG, et al.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Int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Wound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J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2007 Dec 1;4(4):286-7.</a:t>
            </a:r>
            <a:endParaRPr lang="en-US" sz="1400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95" y="1700807"/>
            <a:ext cx="574357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Up Arrow 6"/>
          <p:cNvSpPr/>
          <p:nvPr/>
        </p:nvSpPr>
        <p:spPr bwMode="auto">
          <a:xfrm>
            <a:off x="3592193" y="5373216"/>
            <a:ext cx="360040" cy="648072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4101554" y="5366074"/>
            <a:ext cx="360040" cy="648072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Up Arrow 9"/>
          <p:cNvSpPr/>
          <p:nvPr/>
        </p:nvSpPr>
        <p:spPr bwMode="auto">
          <a:xfrm>
            <a:off x="5796136" y="5389138"/>
            <a:ext cx="360040" cy="648072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47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B05CFC-81D0-4D48-AD92-10D12D885A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82453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004" y="63889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Armstrong DG, et al.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N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Engl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J Med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2017;376:2367-75.</a:t>
            </a:r>
          </a:p>
          <a:p>
            <a:pPr algn="ctr"/>
            <a:endParaRPr lang="en-US" sz="14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56962"/>
            <a:ext cx="8703024" cy="400110"/>
          </a:xfrm>
          <a:prstGeom prst="rect">
            <a:avLst/>
          </a:prstGeom>
          <a:noFill/>
          <a:scene3d>
            <a:camera prst="orthographicFront">
              <a:rot lat="30000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Common Pathway of Diabetic Foot Ulcer Occurrence and Recurrence.</a:t>
            </a:r>
          </a:p>
        </p:txBody>
      </p:sp>
    </p:spTree>
    <p:extLst>
      <p:ext uri="{BB962C8B-B14F-4D97-AF65-F5344CB8AC3E}">
        <p14:creationId xmlns:p14="http://schemas.microsoft.com/office/powerpoint/2010/main" val="245117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Risk factors for foot ulcers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86200"/>
          </a:xfrm>
        </p:spPr>
        <p:txBody>
          <a:bodyPr/>
          <a:lstStyle/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Previous </a:t>
            </a:r>
            <a:r>
              <a:rPr lang="en-US" sz="1800" dirty="0"/>
              <a:t>amputation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Past </a:t>
            </a:r>
            <a:r>
              <a:rPr lang="en-US" sz="1800" dirty="0"/>
              <a:t>foot ulcer history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Peripheral </a:t>
            </a:r>
            <a:r>
              <a:rPr lang="en-US" sz="1800" dirty="0"/>
              <a:t>neuropathy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Foot deformity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err="1" smtClean="0"/>
              <a:t>Preulcerative</a:t>
            </a:r>
            <a:r>
              <a:rPr lang="en-US" sz="1800" dirty="0" smtClean="0"/>
              <a:t> callus or corn</a:t>
            </a:r>
            <a:endParaRPr lang="en-US" sz="1800" dirty="0"/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Peripheral </a:t>
            </a:r>
            <a:r>
              <a:rPr lang="en-US" sz="1800" dirty="0"/>
              <a:t>vascular disease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Visual </a:t>
            </a:r>
            <a:r>
              <a:rPr lang="en-US" sz="1800" dirty="0"/>
              <a:t>impairment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Diabetic </a:t>
            </a:r>
            <a:r>
              <a:rPr lang="en-US" sz="1800" dirty="0"/>
              <a:t>nephropathy (especially </a:t>
            </a:r>
            <a:r>
              <a:rPr lang="en-US" sz="1800" dirty="0" smtClean="0"/>
              <a:t>patients on </a:t>
            </a:r>
            <a:r>
              <a:rPr lang="en-US" sz="1800" dirty="0"/>
              <a:t>dialysis)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Poor </a:t>
            </a:r>
            <a:r>
              <a:rPr lang="en-US" sz="1800" dirty="0"/>
              <a:t>glycemic control</a:t>
            </a:r>
          </a:p>
          <a:p>
            <a:pPr marL="285750" lvl="1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 smtClean="0"/>
              <a:t>Cigarette </a:t>
            </a:r>
            <a:r>
              <a:rPr lang="en-US" sz="1800" dirty="0"/>
              <a:t>smoking</a:t>
            </a: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4D8D40-D1DD-4D26-B10F-079F74C2438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317" y="62373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Boulton</a:t>
            </a:r>
            <a:r>
              <a:rPr lang="en-US" sz="1400" dirty="0" smtClean="0"/>
              <a:t>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AJM, et al. Diabetes care 2008;31(8):1679-85.</a:t>
            </a:r>
          </a:p>
          <a:p>
            <a:pPr algn="ctr"/>
            <a:r>
              <a:rPr lang="en-US" sz="1400" i="1" dirty="0" smtClean="0"/>
              <a:t>ADA Standards of Medical Care in Diabetes 2017.</a:t>
            </a:r>
            <a:endParaRPr lang="en-US" sz="1400" i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853" y="476672"/>
            <a:ext cx="8435280" cy="13716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 most common triad of causes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interacting </a:t>
            </a:r>
            <a:r>
              <a:rPr lang="en-US" sz="2800" b="1" dirty="0">
                <a:solidFill>
                  <a:srgbClr val="002060"/>
                </a:solidFill>
              </a:rPr>
              <a:t>and ultimately </a:t>
            </a:r>
            <a:r>
              <a:rPr lang="en-US" sz="2800" b="1" dirty="0" smtClean="0">
                <a:solidFill>
                  <a:srgbClr val="002060"/>
                </a:solidFill>
              </a:rPr>
              <a:t>resulting </a:t>
            </a:r>
            <a:r>
              <a:rPr lang="en-US" sz="2800" b="1" dirty="0">
                <a:solidFill>
                  <a:srgbClr val="002060"/>
                </a:solidFill>
              </a:rPr>
              <a:t>in ulceration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660197"/>
              </p:ext>
            </p:extLst>
          </p:nvPr>
        </p:nvGraphicFramePr>
        <p:xfrm>
          <a:off x="457200" y="1981200"/>
          <a:ext cx="8229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5F7A65-BDE6-4889-9B0D-28FA4DD7FE3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04048" y="3164673"/>
            <a:ext cx="1680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Trauma 77%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3068960"/>
            <a:ext cx="196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Deformity 63%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22507" y="642938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Reiber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 GE, et al. Diabetes Care 1999;22:157-162.</a:t>
            </a:r>
          </a:p>
        </p:txBody>
      </p:sp>
    </p:spTree>
    <p:extLst>
      <p:ext uri="{BB962C8B-B14F-4D97-AF65-F5344CB8AC3E}">
        <p14:creationId xmlns:p14="http://schemas.microsoft.com/office/powerpoint/2010/main" val="31196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ixel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7306</TotalTime>
  <Words>1578</Words>
  <Application>Microsoft Office PowerPoint</Application>
  <PresentationFormat>On-screen Show (4:3)</PresentationFormat>
  <Paragraphs>252</Paragraphs>
  <Slides>38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Pixel</vt:lpstr>
      <vt:lpstr>Diabetic Foot Evaluation</vt:lpstr>
      <vt:lpstr>Outlines</vt:lpstr>
      <vt:lpstr>Estimated age-adjusted prevalence of diabetes  in 20-79 year-old adults, 2015</vt:lpstr>
      <vt:lpstr>Prevalence of active foot ulceration</vt:lpstr>
      <vt:lpstr>Incidence of diabetic foot ulceration</vt:lpstr>
      <vt:lpstr>Five-year mortality rate: Are diabetes-related wounds and amputations worse than cancer?</vt:lpstr>
      <vt:lpstr>PowerPoint Presentation</vt:lpstr>
      <vt:lpstr>Risk factors for foot ulcers</vt:lpstr>
      <vt:lpstr>The most common triad of causes interacting and ultimately resulting in ulceration</vt:lpstr>
      <vt:lpstr>PowerPoint Presentation</vt:lpstr>
      <vt:lpstr>PowerPoint Presentation</vt:lpstr>
      <vt:lpstr>Essential features of history</vt:lpstr>
      <vt:lpstr>Key components of the diabetic foot exam</vt:lpstr>
      <vt:lpstr>Inspection</vt:lpstr>
      <vt:lpstr>Claw toe deformity and overlapping toes</vt:lpstr>
      <vt:lpstr>Charcot arthropathy  (diabetic neuropathic osteoarthropathy)</vt:lpstr>
      <vt:lpstr>Key components of the diabetic foot exam</vt:lpstr>
      <vt:lpstr>Evaluation for Loss of Protective Sensation (LOPS)</vt:lpstr>
      <vt:lpstr>Touch-pressure sensation</vt:lpstr>
      <vt:lpstr>Vibration sensation</vt:lpstr>
      <vt:lpstr>Pinprick (pain sensation)</vt:lpstr>
      <vt:lpstr>Temperature sensation</vt:lpstr>
      <vt:lpstr>Ankle reflexes</vt:lpstr>
      <vt:lpstr>Vibration perception threshold (VPT)</vt:lpstr>
      <vt:lpstr>Key components of the diabetic foot exam</vt:lpstr>
      <vt:lpstr>Palpation of the posterior tibial and dorsalis pedis pulses </vt:lpstr>
      <vt:lpstr>Ankle brachial index (ABI) testing </vt:lpstr>
      <vt:lpstr>PowerPoint Presentation</vt:lpstr>
      <vt:lpstr>Risk classification based on the comprehensive foot examination</vt:lpstr>
      <vt:lpstr>2017 ADA recommendations for diabetic foot care</vt:lpstr>
      <vt:lpstr>2017 ADA recommendations for diabetic foot care (cont.)</vt:lpstr>
      <vt:lpstr>2017 ADA recommendations for diabetic foot care (cont.)</vt:lpstr>
      <vt:lpstr>PowerPoint Presentation</vt:lpstr>
      <vt:lpstr>Diabetes Foot Screening Pocket Chart, IDF</vt:lpstr>
      <vt:lpstr>Diabetes Foot Screening Pocket Chart, IDF</vt:lpstr>
      <vt:lpstr>PowerPoint Presentation</vt:lpstr>
      <vt:lpstr>PowerPoint Presentation</vt:lpstr>
      <vt:lpstr>PowerPoint Presentation</vt:lpstr>
    </vt:vector>
  </TitlesOfParts>
  <Company>hoiufm9fy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ha</dc:creator>
  <cp:lastModifiedBy>dr.Abdi</cp:lastModifiedBy>
  <cp:revision>870</cp:revision>
  <dcterms:created xsi:type="dcterms:W3CDTF">2006-04-22T19:18:51Z</dcterms:created>
  <dcterms:modified xsi:type="dcterms:W3CDTF">2017-10-19T04:41:39Z</dcterms:modified>
</cp:coreProperties>
</file>