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31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9" r:id="rId18"/>
    <p:sldId id="318" r:id="rId19"/>
    <p:sldId id="317" r:id="rId20"/>
    <p:sldId id="321" r:id="rId21"/>
    <p:sldId id="322" r:id="rId22"/>
    <p:sldId id="320" r:id="rId23"/>
    <p:sldId id="264" r:id="rId24"/>
    <p:sldId id="263" r:id="rId25"/>
    <p:sldId id="298" r:id="rId26"/>
    <p:sldId id="262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315" r:id="rId37"/>
    <p:sldId id="281" r:id="rId38"/>
    <p:sldId id="284" r:id="rId39"/>
    <p:sldId id="313" r:id="rId40"/>
    <p:sldId id="314" r:id="rId41"/>
    <p:sldId id="285" r:id="rId42"/>
    <p:sldId id="286" r:id="rId43"/>
    <p:sldId id="282" r:id="rId44"/>
    <p:sldId id="288" r:id="rId45"/>
    <p:sldId id="287" r:id="rId46"/>
    <p:sldId id="289" r:id="rId47"/>
    <p:sldId id="325" r:id="rId48"/>
    <p:sldId id="326" r:id="rId49"/>
    <p:sldId id="290" r:id="rId50"/>
    <p:sldId id="291" r:id="rId51"/>
    <p:sldId id="292" r:id="rId52"/>
    <p:sldId id="293" r:id="rId53"/>
    <p:sldId id="294" r:id="rId54"/>
    <p:sldId id="324" r:id="rId55"/>
    <p:sldId id="323" r:id="rId56"/>
    <p:sldId id="327" r:id="rId57"/>
    <p:sldId id="330" r:id="rId58"/>
    <p:sldId id="331" r:id="rId59"/>
    <p:sldId id="329" r:id="rId60"/>
    <p:sldId id="328" r:id="rId61"/>
    <p:sldId id="295" r:id="rId62"/>
    <p:sldId id="283" r:id="rId63"/>
    <p:sldId id="297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5B9BD5"/>
    <a:srgbClr val="FF6699"/>
    <a:srgbClr val="33CC33"/>
    <a:srgbClr val="003258"/>
    <a:srgbClr val="235889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61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23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258"/>
            </a:gs>
            <a:gs pos="100000">
              <a:srgbClr val="23588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62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‫بسم الله الرحمن الرحيم‬‎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12" y="2063743"/>
            <a:ext cx="2343150" cy="228600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998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3" y="1366527"/>
            <a:ext cx="6033550" cy="416734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12" y="150448"/>
            <a:ext cx="5001032" cy="8329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700193" y="1366526"/>
            <a:ext cx="5032460" cy="4167341"/>
            <a:chOff x="6700193" y="1366526"/>
            <a:chExt cx="5032460" cy="41673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0193" y="1366526"/>
              <a:ext cx="5032460" cy="4167341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sp>
          <p:nvSpPr>
            <p:cNvPr id="5" name="Rounded Rectangle 4"/>
            <p:cNvSpPr/>
            <p:nvPr/>
          </p:nvSpPr>
          <p:spPr>
            <a:xfrm>
              <a:off x="6991078" y="4134552"/>
              <a:ext cx="4638543" cy="212873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91079" y="4491540"/>
              <a:ext cx="4638543" cy="193521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22909" y="3402760"/>
              <a:ext cx="4638543" cy="212873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704045" y="5770580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Prevalence of spine osteoporosis was higher </a:t>
            </a:r>
            <a:r>
              <a:rPr lang="en-US" dirty="0" smtClean="0">
                <a:solidFill>
                  <a:schemeClr val="bg1"/>
                </a:solidFill>
              </a:rPr>
              <a:t>in men </a:t>
            </a:r>
            <a:r>
              <a:rPr lang="en-US" dirty="0">
                <a:solidFill>
                  <a:schemeClr val="bg1"/>
                </a:solidFill>
              </a:rPr>
              <a:t>than women (</a:t>
            </a:r>
            <a:r>
              <a:rPr lang="en-US" dirty="0" smtClean="0">
                <a:solidFill>
                  <a:schemeClr val="bg1"/>
                </a:solidFill>
              </a:rPr>
              <a:t>P&lt;0.05</a:t>
            </a:r>
            <a:r>
              <a:rPr lang="en-US" dirty="0">
                <a:solidFill>
                  <a:schemeClr val="bg1"/>
                </a:solidFill>
              </a:rPr>
              <a:t>), and males had more vertebral and rib fractures than females (</a:t>
            </a:r>
            <a:r>
              <a:rPr lang="en-US" b="1" dirty="0">
                <a:solidFill>
                  <a:srgbClr val="FFC000"/>
                </a:solidFill>
              </a:rPr>
              <a:t>52 </a:t>
            </a:r>
            <a:r>
              <a:rPr lang="en-US" b="1" dirty="0">
                <a:solidFill>
                  <a:schemeClr val="bg1"/>
                </a:solidFill>
              </a:rPr>
              <a:t>vs</a:t>
            </a:r>
            <a:r>
              <a:rPr lang="en-US" b="1" dirty="0">
                <a:solidFill>
                  <a:srgbClr val="FFC000"/>
                </a:solidFill>
              </a:rPr>
              <a:t> 18</a:t>
            </a:r>
            <a:r>
              <a:rPr lang="en-US" b="1" dirty="0" smtClean="0">
                <a:solidFill>
                  <a:srgbClr val="FFC000"/>
                </a:solidFill>
              </a:rPr>
              <a:t>% </a:t>
            </a:r>
            <a:r>
              <a:rPr lang="en-US" b="1" dirty="0" smtClean="0">
                <a:solidFill>
                  <a:schemeClr val="bg1"/>
                </a:solidFill>
              </a:rPr>
              <a:t>for</a:t>
            </a:r>
            <a:r>
              <a:rPr lang="en-US" b="1" dirty="0" smtClean="0">
                <a:solidFill>
                  <a:srgbClr val="FFC000"/>
                </a:solidFill>
              </a:rPr>
              <a:t> vertebrae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rgbClr val="FFC000"/>
                </a:solidFill>
              </a:rPr>
              <a:t>34 </a:t>
            </a:r>
            <a:r>
              <a:rPr lang="en-US" b="1" dirty="0">
                <a:solidFill>
                  <a:schemeClr val="bg1"/>
                </a:solidFill>
              </a:rPr>
              <a:t>vs</a:t>
            </a:r>
            <a:r>
              <a:rPr lang="en-US" b="1" dirty="0">
                <a:solidFill>
                  <a:srgbClr val="FFC000"/>
                </a:solidFill>
              </a:rPr>
              <a:t> 23% </a:t>
            </a:r>
            <a:r>
              <a:rPr lang="en-US" b="1" dirty="0">
                <a:solidFill>
                  <a:schemeClr val="bg1"/>
                </a:solidFill>
              </a:rPr>
              <a:t>for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ribs</a:t>
            </a:r>
            <a:r>
              <a:rPr lang="en-US" dirty="0" smtClean="0">
                <a:solidFill>
                  <a:schemeClr val="bg1"/>
                </a:solidFill>
              </a:rPr>
              <a:t>;).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2" y="150448"/>
            <a:ext cx="5001032" cy="8329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89716" y="1378040"/>
            <a:ext cx="10636876" cy="4494726"/>
            <a:chOff x="400319" y="1622738"/>
            <a:chExt cx="11329115" cy="48553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319" y="1622738"/>
              <a:ext cx="11329115" cy="4855335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7315200" y="4443210"/>
              <a:ext cx="592428" cy="257579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64523" y="4443210"/>
              <a:ext cx="2165798" cy="257578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35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34" y="2308336"/>
            <a:ext cx="10467975" cy="340042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12" y="150448"/>
            <a:ext cx="5001032" cy="8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8750" y="174770"/>
            <a:ext cx="8967988" cy="1523164"/>
            <a:chOff x="1798750" y="174770"/>
            <a:chExt cx="8967988" cy="1523164"/>
          </a:xfrm>
        </p:grpSpPr>
        <p:sp>
          <p:nvSpPr>
            <p:cNvPr id="2" name="Rectangle 1"/>
            <p:cNvSpPr/>
            <p:nvPr/>
          </p:nvSpPr>
          <p:spPr>
            <a:xfrm>
              <a:off x="1798750" y="466828"/>
              <a:ext cx="8967988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Bone complications in patients with Cushing’s syndrome:</a:t>
              </a:r>
            </a:p>
            <a:p>
              <a:r>
                <a:rPr lang="en-US" sz="2800" b="1" dirty="0">
                  <a:solidFill>
                    <a:srgbClr val="FFFF00"/>
                  </a:solidFill>
                </a:rPr>
                <a:t>looking for clinical, biochemical, and genetic determinants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L. </a:t>
              </a:r>
              <a:r>
                <a:rPr lang="en-US" sz="1400" dirty="0" err="1">
                  <a:solidFill>
                    <a:schemeClr val="bg1"/>
                  </a:solidFill>
                </a:rPr>
                <a:t>Trementino</a:t>
              </a:r>
              <a:r>
                <a:rPr lang="en-US" sz="1400" dirty="0">
                  <a:solidFill>
                    <a:schemeClr val="bg1"/>
                  </a:solidFill>
                </a:rPr>
                <a:t> &amp; G. </a:t>
              </a:r>
              <a:r>
                <a:rPr lang="en-US" sz="1400" dirty="0" err="1">
                  <a:solidFill>
                    <a:schemeClr val="bg1"/>
                  </a:solidFill>
                </a:rPr>
                <a:t>Appolloni</a:t>
              </a:r>
              <a:r>
                <a:rPr lang="en-US" sz="1400" dirty="0">
                  <a:solidFill>
                    <a:schemeClr val="bg1"/>
                  </a:solidFill>
                </a:rPr>
                <a:t> &amp; L. </a:t>
              </a:r>
              <a:r>
                <a:rPr lang="en-US" sz="1400" dirty="0" err="1">
                  <a:solidFill>
                    <a:schemeClr val="bg1"/>
                  </a:solidFill>
                </a:rPr>
                <a:t>Ceccoli</a:t>
              </a:r>
              <a:r>
                <a:rPr lang="en-US" sz="1400" dirty="0">
                  <a:solidFill>
                    <a:schemeClr val="bg1"/>
                  </a:solidFill>
                </a:rPr>
                <a:t> &amp; G. </a:t>
              </a:r>
              <a:r>
                <a:rPr lang="en-US" sz="1400" dirty="0" err="1">
                  <a:solidFill>
                    <a:schemeClr val="bg1"/>
                  </a:solidFill>
                </a:rPr>
                <a:t>Marcelli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837387" y="174770"/>
              <a:ext cx="21829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Osteoporos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Int. 2013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10861" y="2640582"/>
            <a:ext cx="11221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● </a:t>
            </a:r>
            <a:r>
              <a:rPr lang="en-US" b="1" dirty="0" smtClean="0">
                <a:solidFill>
                  <a:srgbClr val="FFC000"/>
                </a:solidFill>
              </a:rPr>
              <a:t>52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patients with active </a:t>
            </a:r>
            <a:r>
              <a:rPr lang="en-US" dirty="0" smtClean="0">
                <a:solidFill>
                  <a:schemeClr val="bg1"/>
                </a:solidFill>
              </a:rPr>
              <a:t>CS [2007 – 2012] </a:t>
            </a:r>
            <a:r>
              <a:rPr lang="en-US" dirty="0">
                <a:solidFill>
                  <a:schemeClr val="bg1"/>
                </a:solidFill>
              </a:rPr>
              <a:t>(38 </a:t>
            </a:r>
            <a:r>
              <a:rPr lang="en-US" dirty="0" smtClean="0">
                <a:solidFill>
                  <a:schemeClr val="bg1"/>
                </a:solidFill>
              </a:rPr>
              <a:t>Cushing’s disease </a:t>
            </a:r>
            <a:r>
              <a:rPr lang="en-US" dirty="0">
                <a:solidFill>
                  <a:schemeClr val="bg1"/>
                </a:solidFill>
              </a:rPr>
              <a:t>and 14 with cortisol-secreting adrenal adenoma) were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genotyped </a:t>
            </a:r>
            <a:r>
              <a:rPr lang="en-US" dirty="0">
                <a:solidFill>
                  <a:schemeClr val="bg1"/>
                </a:solidFill>
              </a:rPr>
              <a:t>for GR polymorphisms (</a:t>
            </a:r>
            <a:r>
              <a:rPr lang="en-US" dirty="0" err="1">
                <a:solidFill>
                  <a:schemeClr val="bg1"/>
                </a:solidFill>
              </a:rPr>
              <a:t>BclI</a:t>
            </a:r>
            <a:r>
              <a:rPr lang="en-US" dirty="0">
                <a:solidFill>
                  <a:schemeClr val="bg1"/>
                </a:solidFill>
              </a:rPr>
              <a:t>, N363S, ER22</a:t>
            </a:r>
            <a:r>
              <a:rPr lang="en-US" dirty="0" smtClean="0">
                <a:solidFill>
                  <a:schemeClr val="bg1"/>
                </a:solidFill>
              </a:rPr>
              <a:t>/ 23EK</a:t>
            </a:r>
            <a:r>
              <a:rPr lang="en-US" dirty="0">
                <a:solidFill>
                  <a:schemeClr val="bg1"/>
                </a:solidFill>
              </a:rPr>
              <a:t>, and A3669G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</a:rPr>
              <a:t>● </a:t>
            </a:r>
            <a:r>
              <a:rPr lang="en-US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Assessed for : Clinical</a:t>
            </a:r>
            <a:r>
              <a:rPr lang="en-US" dirty="0">
                <a:solidFill>
                  <a:schemeClr val="bg1"/>
                </a:solidFill>
              </a:rPr>
              <a:t>, hormonal, </a:t>
            </a:r>
            <a:r>
              <a:rPr lang="en-US" dirty="0" smtClean="0">
                <a:solidFill>
                  <a:schemeClr val="bg1"/>
                </a:solidFill>
              </a:rPr>
              <a:t>biochemical </a:t>
            </a:r>
            <a:r>
              <a:rPr lang="en-US" dirty="0">
                <a:solidFill>
                  <a:schemeClr val="bg1"/>
                </a:solidFill>
              </a:rPr>
              <a:t>markers of bone turnover, </a:t>
            </a:r>
            <a:r>
              <a:rPr lang="en-US" dirty="0" smtClean="0">
                <a:solidFill>
                  <a:schemeClr val="bg1"/>
                </a:solidFill>
              </a:rPr>
              <a:t>BMD and both </a:t>
            </a:r>
            <a:r>
              <a:rPr lang="en-US" dirty="0">
                <a:solidFill>
                  <a:schemeClr val="bg1"/>
                </a:solidFill>
              </a:rPr>
              <a:t>vertebral and peripheral </a:t>
            </a:r>
            <a:r>
              <a:rPr lang="en-US" dirty="0" smtClean="0">
                <a:solidFill>
                  <a:schemeClr val="bg1"/>
                </a:solidFill>
              </a:rPr>
              <a:t>Fx.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66687"/>
            <a:ext cx="9134475" cy="652462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3863661" y="1622738"/>
            <a:ext cx="6684136" cy="4866067"/>
            <a:chOff x="3863661" y="1622738"/>
            <a:chExt cx="6684136" cy="4866067"/>
          </a:xfrm>
        </p:grpSpPr>
        <p:sp>
          <p:nvSpPr>
            <p:cNvPr id="3" name="Rounded Rectangle 2"/>
            <p:cNvSpPr/>
            <p:nvPr/>
          </p:nvSpPr>
          <p:spPr>
            <a:xfrm>
              <a:off x="3863661" y="5525037"/>
              <a:ext cx="6439438" cy="257577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863661" y="6231228"/>
              <a:ext cx="6439438" cy="257577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863661" y="1622738"/>
              <a:ext cx="6684136" cy="242552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63661" y="2288146"/>
              <a:ext cx="6684136" cy="257577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96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0662" y="319087"/>
            <a:ext cx="9210675" cy="6219825"/>
            <a:chOff x="1490662" y="319087"/>
            <a:chExt cx="9210675" cy="62198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0662" y="319087"/>
              <a:ext cx="9210675" cy="6219825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sp>
          <p:nvSpPr>
            <p:cNvPr id="3" name="Rounded Rectangle 2"/>
            <p:cNvSpPr/>
            <p:nvPr/>
          </p:nvSpPr>
          <p:spPr>
            <a:xfrm>
              <a:off x="3837904" y="2867695"/>
              <a:ext cx="6684136" cy="257577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50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951" y="945147"/>
            <a:ext cx="112733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Conclusion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>
                <a:solidFill>
                  <a:schemeClr val="bg1"/>
                </a:solidFill>
              </a:rPr>
              <a:t>the first time we investigate the role </a:t>
            </a:r>
            <a:r>
              <a:rPr lang="en-US" dirty="0" smtClean="0">
                <a:solidFill>
                  <a:schemeClr val="bg1"/>
                </a:solidFill>
              </a:rPr>
              <a:t>of both </a:t>
            </a:r>
            <a:r>
              <a:rPr lang="en-US" dirty="0">
                <a:solidFill>
                  <a:schemeClr val="bg1"/>
                </a:solidFill>
              </a:rPr>
              <a:t>clinical and genetic determinants in the occurrence </a:t>
            </a:r>
            <a:r>
              <a:rPr lang="en-US" dirty="0" smtClean="0">
                <a:solidFill>
                  <a:schemeClr val="bg1"/>
                </a:solidFill>
              </a:rPr>
              <a:t>of bone </a:t>
            </a:r>
            <a:r>
              <a:rPr lang="en-US" dirty="0">
                <a:solidFill>
                  <a:schemeClr val="bg1"/>
                </a:solidFill>
              </a:rPr>
              <a:t>complications in patients with overt CS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While </a:t>
            </a: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smtClean="0">
                <a:solidFill>
                  <a:schemeClr val="bg1"/>
                </a:solidFill>
              </a:rPr>
              <a:t>gene variants</a:t>
            </a:r>
            <a:r>
              <a:rPr lang="en-US" dirty="0">
                <a:solidFill>
                  <a:schemeClr val="bg1"/>
                </a:solidFill>
              </a:rPr>
              <a:t>, as well as gender and disease etiology, seem not </a:t>
            </a:r>
            <a:r>
              <a:rPr lang="en-US" dirty="0" smtClean="0">
                <a:solidFill>
                  <a:schemeClr val="bg1"/>
                </a:solidFill>
              </a:rPr>
              <a:t>to play </a:t>
            </a:r>
            <a:r>
              <a:rPr lang="en-US" dirty="0">
                <a:solidFill>
                  <a:schemeClr val="bg1"/>
                </a:solidFill>
              </a:rPr>
              <a:t>a role, the </a:t>
            </a:r>
            <a:r>
              <a:rPr lang="en-US" b="1" dirty="0">
                <a:solidFill>
                  <a:srgbClr val="FFC000"/>
                </a:solidFill>
              </a:rPr>
              <a:t>degree and duration of hypercortisolism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seem to </a:t>
            </a:r>
            <a:r>
              <a:rPr lang="en-US" dirty="0">
                <a:solidFill>
                  <a:schemeClr val="bg1"/>
                </a:solidFill>
              </a:rPr>
              <a:t>be the major determinants of </a:t>
            </a:r>
            <a:r>
              <a:rPr lang="en-US" b="1" dirty="0">
                <a:solidFill>
                  <a:srgbClr val="FFC000"/>
                </a:solidFill>
              </a:rPr>
              <a:t>bone loss and fractures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this group </a:t>
            </a:r>
            <a:r>
              <a:rPr lang="en-US" dirty="0">
                <a:solidFill>
                  <a:schemeClr val="bg1"/>
                </a:solidFill>
              </a:rPr>
              <a:t>of patients.</a:t>
            </a:r>
          </a:p>
        </p:txBody>
      </p:sp>
    </p:spTree>
    <p:extLst>
      <p:ext uri="{BB962C8B-B14F-4D97-AF65-F5344CB8AC3E}">
        <p14:creationId xmlns:p14="http://schemas.microsoft.com/office/powerpoint/2010/main" val="1402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53296" y="307951"/>
            <a:ext cx="8607380" cy="1508105"/>
            <a:chOff x="1953296" y="307951"/>
            <a:chExt cx="8607380" cy="1508105"/>
          </a:xfrm>
        </p:grpSpPr>
        <p:sp>
          <p:nvSpPr>
            <p:cNvPr id="2" name="Rectangle 1"/>
            <p:cNvSpPr/>
            <p:nvPr/>
          </p:nvSpPr>
          <p:spPr>
            <a:xfrm>
              <a:off x="1953296" y="307951"/>
              <a:ext cx="21679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Arch </a:t>
              </a:r>
              <a:r>
                <a:rPr lang="en-US" sz="1600" dirty="0" err="1">
                  <a:solidFill>
                    <a:schemeClr val="bg1"/>
                  </a:solidFill>
                </a:rPr>
                <a:t>Osteoporos</a:t>
              </a:r>
              <a:r>
                <a:rPr lang="en-US" sz="1600" dirty="0">
                  <a:solidFill>
                    <a:schemeClr val="bg1"/>
                  </a:solidFill>
                </a:rPr>
                <a:t> (2015)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953296" y="646505"/>
              <a:ext cx="860738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The risk factors for fractures and trabecular bone-score </a:t>
              </a:r>
              <a:r>
                <a:rPr lang="en-US" sz="2800" b="1" dirty="0" smtClean="0">
                  <a:solidFill>
                    <a:srgbClr val="FFFF00"/>
                  </a:solidFill>
                </a:rPr>
                <a:t>value in </a:t>
              </a:r>
              <a:r>
                <a:rPr lang="en-US" sz="2800" b="1" dirty="0">
                  <a:solidFill>
                    <a:srgbClr val="FFFF00"/>
                  </a:solidFill>
                </a:rPr>
                <a:t>patients with endogenous Cushing’s syndrome</a:t>
              </a:r>
            </a:p>
            <a:p>
              <a:r>
                <a:rPr lang="en-US" sz="1400" dirty="0" err="1">
                  <a:solidFill>
                    <a:schemeClr val="bg1"/>
                  </a:solidFill>
                </a:rPr>
                <a:t>Zhanna</a:t>
              </a:r>
              <a:r>
                <a:rPr lang="en-US" sz="1400" dirty="0">
                  <a:solidFill>
                    <a:schemeClr val="bg1"/>
                  </a:solidFill>
                </a:rPr>
                <a:t> E. Belaya1 &amp; Didier Hans2 &amp; </a:t>
              </a:r>
              <a:r>
                <a:rPr lang="en-US" sz="1400" dirty="0" err="1">
                  <a:solidFill>
                    <a:schemeClr val="bg1"/>
                  </a:solidFill>
                </a:rPr>
                <a:t>Liudmila</a:t>
              </a:r>
              <a:r>
                <a:rPr lang="en-US" sz="1400" dirty="0">
                  <a:solidFill>
                    <a:schemeClr val="bg1"/>
                  </a:solidFill>
                </a:rPr>
                <a:t> Y. Rozhinskaya1 &amp; Natalia V. Dragunova1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33587" y="2387374"/>
            <a:ext cx="110543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patients with CS (</a:t>
            </a:r>
            <a:r>
              <a:rPr lang="en-US" b="1" dirty="0">
                <a:solidFill>
                  <a:srgbClr val="FFC000"/>
                </a:solidFill>
              </a:rPr>
              <a:t>n=182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were interviewed </a:t>
            </a:r>
            <a:r>
              <a:rPr lang="en-US" dirty="0">
                <a:solidFill>
                  <a:schemeClr val="bg1"/>
                </a:solidFill>
              </a:rPr>
              <a:t>in relation to low-traumatic fractures </a:t>
            </a:r>
            <a:r>
              <a:rPr lang="en-US" dirty="0" smtClean="0">
                <a:solidFill>
                  <a:schemeClr val="bg1"/>
                </a:solidFill>
              </a:rPr>
              <a:t>and underwent </a:t>
            </a:r>
            <a:r>
              <a:rPr lang="en-US" dirty="0">
                <a:solidFill>
                  <a:schemeClr val="bg1"/>
                </a:solidFill>
              </a:rPr>
              <a:t>lateral X-ray imaging from T4 to L5.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BMD and TBS measurements were </a:t>
            </a:r>
            <a:r>
              <a:rPr lang="en-US" dirty="0">
                <a:solidFill>
                  <a:schemeClr val="bg1"/>
                </a:solidFill>
              </a:rPr>
              <a:t>performed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Urinary </a:t>
            </a:r>
            <a:r>
              <a:rPr lang="en-US" dirty="0">
                <a:solidFill>
                  <a:schemeClr val="bg1"/>
                </a:solidFill>
              </a:rPr>
              <a:t>free </a:t>
            </a:r>
            <a:r>
              <a:rPr lang="en-US" dirty="0" smtClean="0">
                <a:solidFill>
                  <a:schemeClr val="bg1"/>
                </a:solidFill>
              </a:rPr>
              <a:t>cortisol was </a:t>
            </a:r>
            <a:r>
              <a:rPr lang="en-US" dirty="0">
                <a:solidFill>
                  <a:schemeClr val="bg1"/>
                </a:solidFill>
              </a:rPr>
              <a:t>measured by </a:t>
            </a:r>
            <a:r>
              <a:rPr lang="en-US" dirty="0" err="1">
                <a:solidFill>
                  <a:schemeClr val="bg1"/>
                </a:solidFill>
              </a:rPr>
              <a:t>immunochemiluminescence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assay (</a:t>
            </a:r>
            <a:r>
              <a:rPr lang="en-US" dirty="0">
                <a:solidFill>
                  <a:schemeClr val="bg1"/>
                </a:solidFill>
              </a:rPr>
              <a:t>reference range, 60–413 </a:t>
            </a:r>
            <a:r>
              <a:rPr lang="en-US" dirty="0" err="1">
                <a:solidFill>
                  <a:schemeClr val="bg1"/>
                </a:solidFill>
              </a:rPr>
              <a:t>nmol</a:t>
            </a:r>
            <a:r>
              <a:rPr lang="en-US" dirty="0">
                <a:solidFill>
                  <a:schemeClr val="bg1"/>
                </a:solidFill>
              </a:rPr>
              <a:t>/24 h).</a:t>
            </a:r>
          </a:p>
        </p:txBody>
      </p:sp>
    </p:spTree>
    <p:extLst>
      <p:ext uri="{BB962C8B-B14F-4D97-AF65-F5344CB8AC3E}">
        <p14:creationId xmlns:p14="http://schemas.microsoft.com/office/powerpoint/2010/main" val="32321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5" y="244029"/>
            <a:ext cx="4888856" cy="88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1414462"/>
            <a:ext cx="11039475" cy="402907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656822" y="4726547"/>
            <a:ext cx="10534919" cy="206062"/>
          </a:xfrm>
          <a:prstGeom prst="roundRect">
            <a:avLst/>
          </a:prstGeom>
          <a:solidFill>
            <a:srgbClr val="5B9BD5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5" y="244029"/>
            <a:ext cx="4888856" cy="88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776" y="1258440"/>
            <a:ext cx="55721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14" y="6160701"/>
            <a:ext cx="11310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92D050"/>
                </a:solidFill>
              </a:rPr>
              <a:t>Hofbauer</a:t>
            </a:r>
            <a:r>
              <a:rPr lang="en-US" sz="1400" dirty="0" smtClean="0">
                <a:solidFill>
                  <a:srgbClr val="92D050"/>
                </a:solidFill>
              </a:rPr>
              <a:t> </a:t>
            </a:r>
            <a:r>
              <a:rPr lang="en-US" sz="1400" dirty="0">
                <a:solidFill>
                  <a:srgbClr val="92D050"/>
                </a:solidFill>
              </a:rPr>
              <a:t>LC, </a:t>
            </a:r>
            <a:r>
              <a:rPr lang="en-US" sz="1400" dirty="0" err="1">
                <a:solidFill>
                  <a:srgbClr val="92D050"/>
                </a:solidFill>
              </a:rPr>
              <a:t>Hamann</a:t>
            </a:r>
            <a:r>
              <a:rPr lang="en-US" sz="1400" dirty="0">
                <a:solidFill>
                  <a:srgbClr val="92D050"/>
                </a:solidFill>
              </a:rPr>
              <a:t> C, </a:t>
            </a:r>
            <a:r>
              <a:rPr lang="en-US" sz="1400" dirty="0" err="1">
                <a:solidFill>
                  <a:srgbClr val="92D050"/>
                </a:solidFill>
              </a:rPr>
              <a:t>Ebeling</a:t>
            </a:r>
            <a:r>
              <a:rPr lang="en-US" sz="1400" dirty="0">
                <a:solidFill>
                  <a:srgbClr val="92D050"/>
                </a:solidFill>
              </a:rPr>
              <a:t> PR. Approach to the patient with secondary osteoporosis. </a:t>
            </a:r>
            <a:r>
              <a:rPr lang="en-US" sz="1400" dirty="0" err="1">
                <a:solidFill>
                  <a:srgbClr val="92D050"/>
                </a:solidFill>
              </a:rPr>
              <a:t>Eur</a:t>
            </a:r>
            <a:r>
              <a:rPr lang="en-US" sz="1400" dirty="0">
                <a:solidFill>
                  <a:srgbClr val="92D050"/>
                </a:solidFill>
              </a:rPr>
              <a:t> J </a:t>
            </a:r>
            <a:r>
              <a:rPr lang="en-US" sz="1400" dirty="0" err="1">
                <a:solidFill>
                  <a:srgbClr val="92D050"/>
                </a:solidFill>
              </a:rPr>
              <a:t>Endocrinol</a:t>
            </a:r>
            <a:r>
              <a:rPr lang="en-US" sz="1400" dirty="0">
                <a:solidFill>
                  <a:srgbClr val="92D050"/>
                </a:solidFill>
              </a:rPr>
              <a:t>. 2010;162(6):1009–1020. </a:t>
            </a:r>
            <a:r>
              <a:rPr lang="en-US" sz="1400" dirty="0" smtClean="0">
                <a:solidFill>
                  <a:srgbClr val="92D050"/>
                </a:solidFill>
              </a:rPr>
              <a:t> 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9057" y="317843"/>
            <a:ext cx="5774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Common causes for secondary osteoporosis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0912" y="921177"/>
            <a:ext cx="10844012" cy="4971642"/>
            <a:chOff x="540912" y="1011330"/>
            <a:chExt cx="10844012" cy="4971642"/>
          </a:xfrm>
        </p:grpSpPr>
        <p:grpSp>
          <p:nvGrpSpPr>
            <p:cNvPr id="11" name="Group 10"/>
            <p:cNvGrpSpPr/>
            <p:nvPr/>
          </p:nvGrpSpPr>
          <p:grpSpPr>
            <a:xfrm>
              <a:off x="644767" y="1101872"/>
              <a:ext cx="10442917" cy="4830257"/>
              <a:chOff x="459544" y="805658"/>
              <a:chExt cx="10442917" cy="483025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59544" y="805658"/>
                <a:ext cx="2747890" cy="289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33CC33"/>
                    </a:solidFill>
                  </a:rPr>
                  <a:t>Endocrine </a:t>
                </a:r>
                <a:r>
                  <a:rPr lang="en-US" sz="2000" b="1" dirty="0">
                    <a:solidFill>
                      <a:srgbClr val="33CC33"/>
                    </a:solidFill>
                  </a:rPr>
                  <a:t>diseases</a:t>
                </a:r>
              </a:p>
              <a:p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Diabetes mellitus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GH deficiency (rare)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Acromegaly (rare)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Hypercortisolism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Hyperparathyroidism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Hyperthyroidism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Premature menopause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Male hypogonadism</a:t>
                </a:r>
              </a:p>
              <a:p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59545" y="3573812"/>
                <a:ext cx="3338731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33CC33"/>
                    </a:solidFill>
                  </a:rPr>
                  <a:t>Gastrointestinal disorders</a:t>
                </a:r>
              </a:p>
              <a:p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Gastrectomy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Celiac disease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Inflammatory bowel disease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Liver cirrhosis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Chronic biliary tract obstruction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Chronic therapy with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PPI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798276" y="805658"/>
                <a:ext cx="358726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33CC33"/>
                    </a:solidFill>
                  </a:rPr>
                  <a:t>Hematologic diseases</a:t>
                </a:r>
              </a:p>
              <a:p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Myeloma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MGUS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Lymphoma/leukemia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Systemic mastocytosis (rare)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Disseminated carcinoma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Chemotherapy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798276" y="3572083"/>
                <a:ext cx="3390313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33CC33"/>
                    </a:solidFill>
                  </a:rPr>
                  <a:t>Rheumatological diseases</a:t>
                </a:r>
              </a:p>
              <a:p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Rheumatoid arthritis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Ankylosing spondylitis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Systemic lupus erythematosus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188589" y="805658"/>
                <a:ext cx="3713872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33CC33"/>
                    </a:solidFill>
                  </a:rPr>
                  <a:t>Connective tissue diseases</a:t>
                </a:r>
              </a:p>
              <a:p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Osteogenesis imperfecta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Marfan's syndrome (rare)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Ehlers–Danlos syndrome (rare)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Pseudoxanthoma elasticum (rare)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385538" y="3572083"/>
                <a:ext cx="2912705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33CC33"/>
                    </a:solidFill>
                  </a:rPr>
                  <a:t>Other</a:t>
                </a:r>
              </a:p>
              <a:p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Anorexia nervosa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540913" y="1011330"/>
              <a:ext cx="108440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0912" y="5982972"/>
              <a:ext cx="108440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73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5" y="244029"/>
            <a:ext cx="4888856" cy="88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60" y="1267562"/>
            <a:ext cx="10329280" cy="522339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6718" y="5602310"/>
            <a:ext cx="10203355" cy="218942"/>
          </a:xfrm>
          <a:prstGeom prst="roundRect">
            <a:avLst/>
          </a:prstGeom>
          <a:solidFill>
            <a:srgbClr val="5B9BD5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92" y="1694845"/>
            <a:ext cx="9908570" cy="286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15" y="244029"/>
            <a:ext cx="4888856" cy="8842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1526" y="4892624"/>
            <a:ext cx="9508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 the </a:t>
            </a:r>
            <a:r>
              <a:rPr lang="en-US" dirty="0">
                <a:solidFill>
                  <a:schemeClr val="bg1"/>
                </a:solidFill>
              </a:rPr>
              <a:t>time of clinical presentation, CS patients generally </a:t>
            </a:r>
            <a:r>
              <a:rPr lang="en-US" dirty="0" smtClean="0">
                <a:solidFill>
                  <a:schemeClr val="bg1"/>
                </a:solidFill>
              </a:rPr>
              <a:t>appear to </a:t>
            </a:r>
            <a:r>
              <a:rPr lang="en-US" dirty="0">
                <a:solidFill>
                  <a:schemeClr val="bg1"/>
                </a:solidFill>
              </a:rPr>
              <a:t>have a low TBS value, decreased levels of bone </a:t>
            </a:r>
            <a:r>
              <a:rPr lang="en-US" dirty="0" smtClean="0">
                <a:solidFill>
                  <a:schemeClr val="bg1"/>
                </a:solidFill>
              </a:rPr>
              <a:t>formation markers</a:t>
            </a:r>
            <a:r>
              <a:rPr lang="en-US" dirty="0">
                <a:solidFill>
                  <a:schemeClr val="bg1"/>
                </a:solidFill>
              </a:rPr>
              <a:t>, and yet just a minimal decrease in BMD.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Neither TBS nor BMD </a:t>
            </a:r>
            <a:r>
              <a:rPr lang="en-US" dirty="0">
                <a:solidFill>
                  <a:schemeClr val="bg1"/>
                </a:solidFill>
              </a:rPr>
              <a:t>was predictive for fractures.</a:t>
            </a:r>
          </a:p>
        </p:txBody>
      </p:sp>
    </p:spTree>
    <p:extLst>
      <p:ext uri="{BB962C8B-B14F-4D97-AF65-F5344CB8AC3E}">
        <p14:creationId xmlns:p14="http://schemas.microsoft.com/office/powerpoint/2010/main" val="25174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195" y="1962783"/>
            <a:ext cx="108869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Conclusions 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Young </a:t>
            </a:r>
            <a:r>
              <a:rPr lang="en-US" dirty="0">
                <a:solidFill>
                  <a:schemeClr val="bg1"/>
                </a:solidFill>
              </a:rPr>
              <a:t>patients with CS have a low TBS. However</a:t>
            </a:r>
            <a:r>
              <a:rPr lang="en-US" dirty="0" smtClean="0">
                <a:solidFill>
                  <a:schemeClr val="bg1"/>
                </a:solidFill>
              </a:rPr>
              <a:t>, the </a:t>
            </a:r>
            <a:r>
              <a:rPr lang="en-US" dirty="0">
                <a:solidFill>
                  <a:schemeClr val="bg1"/>
                </a:solidFill>
              </a:rPr>
              <a:t>only </a:t>
            </a:r>
            <a:r>
              <a:rPr lang="en-US" b="1" dirty="0">
                <a:solidFill>
                  <a:srgbClr val="FFC000"/>
                </a:solidFill>
              </a:rPr>
              <a:t>predictor of low traumatic fracture </a:t>
            </a:r>
            <a:r>
              <a:rPr lang="en-US" dirty="0">
                <a:solidFill>
                  <a:schemeClr val="bg1"/>
                </a:solidFill>
              </a:rPr>
              <a:t>is the severity</a:t>
            </a:r>
          </a:p>
          <a:p>
            <a:r>
              <a:rPr lang="en-US" dirty="0">
                <a:solidFill>
                  <a:schemeClr val="bg1"/>
                </a:solidFill>
              </a:rPr>
              <a:t>of the disease itself, indicated by high </a:t>
            </a:r>
            <a:r>
              <a:rPr lang="en-US" b="1" dirty="0">
                <a:solidFill>
                  <a:srgbClr val="FFC000"/>
                </a:solidFill>
              </a:rPr>
              <a:t>24hUFC levels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5" y="244029"/>
            <a:ext cx="4888856" cy="8842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9195" y="3485659"/>
            <a:ext cx="10526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Consequently, patients with </a:t>
            </a:r>
            <a:r>
              <a:rPr lang="en-US" b="1" dirty="0">
                <a:solidFill>
                  <a:srgbClr val="FFC000"/>
                </a:solidFill>
              </a:rPr>
              <a:t>24hUFC value higher </a:t>
            </a:r>
            <a:r>
              <a:rPr lang="en-US" b="1" dirty="0" smtClean="0">
                <a:solidFill>
                  <a:srgbClr val="FFC000"/>
                </a:solidFill>
              </a:rPr>
              <a:t>than 1500 </a:t>
            </a:r>
            <a:r>
              <a:rPr lang="en-US" b="1" dirty="0" err="1">
                <a:solidFill>
                  <a:srgbClr val="FFC000"/>
                </a:solidFill>
              </a:rPr>
              <a:t>nmol</a:t>
            </a:r>
            <a:r>
              <a:rPr lang="en-US" b="1" dirty="0">
                <a:solidFill>
                  <a:srgbClr val="FFC000"/>
                </a:solidFill>
              </a:rPr>
              <a:t>/24 h </a:t>
            </a:r>
            <a:r>
              <a:rPr lang="en-US" dirty="0">
                <a:solidFill>
                  <a:schemeClr val="bg1"/>
                </a:solidFill>
              </a:rPr>
              <a:t>should be considered candidates for</a:t>
            </a:r>
          </a:p>
          <a:p>
            <a:r>
              <a:rPr lang="en-US" b="1" dirty="0" err="1">
                <a:solidFill>
                  <a:srgbClr val="FFC000"/>
                </a:solidFill>
              </a:rPr>
              <a:t>antiosteporotic</a:t>
            </a:r>
            <a:r>
              <a:rPr lang="en-US" b="1" dirty="0">
                <a:solidFill>
                  <a:srgbClr val="FFC000"/>
                </a:solidFill>
              </a:rPr>
              <a:t> treatment </a:t>
            </a:r>
            <a:r>
              <a:rPr lang="en-US" dirty="0">
                <a:solidFill>
                  <a:schemeClr val="bg1"/>
                </a:solidFill>
              </a:rPr>
              <a:t>in the event of </a:t>
            </a:r>
            <a:r>
              <a:rPr lang="en-US" dirty="0" err="1">
                <a:solidFill>
                  <a:schemeClr val="bg1"/>
                </a:solidFill>
              </a:rPr>
              <a:t>hypercorticism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not being </a:t>
            </a:r>
            <a:r>
              <a:rPr lang="en-US" dirty="0">
                <a:solidFill>
                  <a:schemeClr val="bg1"/>
                </a:solidFill>
              </a:rPr>
              <a:t>able to be urgently resolved.</a:t>
            </a:r>
          </a:p>
        </p:txBody>
      </p:sp>
    </p:spTree>
    <p:extLst>
      <p:ext uri="{BB962C8B-B14F-4D97-AF65-F5344CB8AC3E}">
        <p14:creationId xmlns:p14="http://schemas.microsoft.com/office/powerpoint/2010/main" val="1367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68191" y="195991"/>
            <a:ext cx="9929611" cy="1538883"/>
            <a:chOff x="1468191" y="195991"/>
            <a:chExt cx="9929611" cy="1538883"/>
          </a:xfrm>
        </p:grpSpPr>
        <p:sp>
          <p:nvSpPr>
            <p:cNvPr id="2" name="Rectangle 1"/>
            <p:cNvSpPr/>
            <p:nvPr/>
          </p:nvSpPr>
          <p:spPr>
            <a:xfrm>
              <a:off x="1468191" y="565323"/>
              <a:ext cx="9929611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Hepatitis C virus infection and risk of osteoporotic fracture:</a:t>
              </a:r>
            </a:p>
            <a:p>
              <a:r>
                <a:rPr lang="en-US" sz="2800" b="1" dirty="0">
                  <a:solidFill>
                    <a:srgbClr val="FFFF00"/>
                  </a:solidFill>
                </a:rPr>
                <a:t>A systematic review </a:t>
              </a:r>
              <a:r>
                <a:rPr lang="en-US" sz="2800" b="1" dirty="0" smtClean="0">
                  <a:solidFill>
                    <a:srgbClr val="FFFF00"/>
                  </a:solidFill>
                </a:rPr>
                <a:t>and meta-analysis</a:t>
              </a:r>
              <a:endParaRPr lang="en-US" sz="2800" b="1" dirty="0">
                <a:solidFill>
                  <a:srgbClr val="FFFF00"/>
                </a:solidFill>
              </a:endParaRPr>
            </a:p>
            <a:p>
              <a:r>
                <a:rPr lang="en-US" sz="1400" dirty="0" err="1">
                  <a:solidFill>
                    <a:schemeClr val="bg1"/>
                  </a:solidFill>
                </a:rPr>
                <a:t>Karn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Wijarnpreecha</a:t>
              </a:r>
              <a:r>
                <a:rPr lang="en-US" sz="1400" dirty="0" smtClean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Charat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Thongprayoon</a:t>
              </a:r>
              <a:r>
                <a:rPr lang="en-US" sz="1400" dirty="0" smtClean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Panadeekarn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Panjawatanan,Patompong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Ungprasert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468191" y="195991"/>
              <a:ext cx="27457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J </a:t>
              </a:r>
              <a:r>
                <a:rPr lang="en-US" sz="1600" b="1" dirty="0" err="1">
                  <a:solidFill>
                    <a:schemeClr val="bg1"/>
                  </a:solidFill>
                </a:rPr>
                <a:t>Evid</a:t>
              </a:r>
              <a:r>
                <a:rPr lang="en-US" sz="1600" b="1" dirty="0">
                  <a:solidFill>
                    <a:schemeClr val="bg1"/>
                  </a:solidFill>
                </a:rPr>
                <a:t> Based Med. 2018 Jan 11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321211" y="2645356"/>
            <a:ext cx="395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Three studies with </a:t>
            </a:r>
            <a:r>
              <a:rPr lang="en-US" b="1" dirty="0">
                <a:solidFill>
                  <a:srgbClr val="FFC000"/>
                </a:solidFill>
              </a:rPr>
              <a:t>362,285</a:t>
            </a:r>
            <a:r>
              <a:rPr lang="en-US" b="1" dirty="0">
                <a:solidFill>
                  <a:schemeClr val="bg1"/>
                </a:solidFill>
              </a:rPr>
              <a:t> participants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11" y="3014688"/>
            <a:ext cx="11558587" cy="349606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0517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194167"/>
            <a:ext cx="5241701" cy="8386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9586" y="1123748"/>
            <a:ext cx="11172825" cy="2524125"/>
            <a:chOff x="496708" y="3918463"/>
            <a:chExt cx="11172825" cy="25241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708" y="3918463"/>
              <a:ext cx="11172825" cy="2524125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5396248" y="5280337"/>
              <a:ext cx="1493949" cy="244699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57577" y="3861347"/>
            <a:ext cx="114493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Results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: a </a:t>
            </a:r>
            <a:r>
              <a:rPr lang="en-US" dirty="0">
                <a:solidFill>
                  <a:schemeClr val="bg1"/>
                </a:solidFill>
              </a:rPr>
              <a:t>significantly increased risk of osteoporotic fracture among </a:t>
            </a:r>
            <a:r>
              <a:rPr lang="en-US" dirty="0" smtClean="0">
                <a:solidFill>
                  <a:schemeClr val="bg1"/>
                </a:solidFill>
              </a:rPr>
              <a:t>HCV infected </a:t>
            </a:r>
            <a:r>
              <a:rPr lang="en-US" dirty="0">
                <a:solidFill>
                  <a:schemeClr val="bg1"/>
                </a:solidFill>
              </a:rPr>
              <a:t>patients compared with subjects without HCV infection with approximately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6699"/>
                </a:solidFill>
              </a:rPr>
              <a:t>53% excess risk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Suggestion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: Routine </a:t>
            </a:r>
            <a:r>
              <a:rPr lang="en-US" dirty="0">
                <a:solidFill>
                  <a:schemeClr val="bg1"/>
                </a:solidFill>
              </a:rPr>
              <a:t>screening for osteoporosis using </a:t>
            </a:r>
            <a:r>
              <a:rPr lang="en-US" dirty="0" smtClean="0">
                <a:solidFill>
                  <a:schemeClr val="bg1"/>
                </a:solidFill>
              </a:rPr>
              <a:t>BMD scan </a:t>
            </a:r>
            <a:r>
              <a:rPr lang="en-US" dirty="0">
                <a:solidFill>
                  <a:schemeClr val="bg1"/>
                </a:solidFill>
              </a:rPr>
              <a:t>for HCV-infected patients for early treatment 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(cost-effectiveness  ?)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8932" y="6163623"/>
            <a:ext cx="575506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Another meta-analysis</a:t>
            </a:r>
            <a:r>
              <a:rPr lang="en-US" b="1" dirty="0" smtClean="0"/>
              <a:t>  : </a:t>
            </a:r>
            <a:r>
              <a:rPr lang="en-US" dirty="0" smtClean="0"/>
              <a:t>OR </a:t>
            </a:r>
            <a:r>
              <a:rPr lang="en-US" dirty="0"/>
              <a:t>of </a:t>
            </a:r>
            <a:r>
              <a:rPr lang="en-US" b="1" dirty="0">
                <a:solidFill>
                  <a:srgbClr val="FFFF00"/>
                </a:solidFill>
              </a:rPr>
              <a:t>1.65</a:t>
            </a:r>
            <a:r>
              <a:rPr lang="en-US" dirty="0"/>
              <a:t> (95% CI: 0.98–2.77)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7272" y="5898524"/>
            <a:ext cx="11951596" cy="677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9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028" y="1556720"/>
            <a:ext cx="6983635" cy="48170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35121" y="15499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Fracture risk in hepatitis C virus infected persons: results from the </a:t>
            </a:r>
            <a:r>
              <a:rPr lang="en-US" sz="2000" b="1" dirty="0" smtClean="0">
                <a:solidFill>
                  <a:srgbClr val="FFFF00"/>
                </a:solidFill>
              </a:rPr>
              <a:t>DANVIR cohort </a:t>
            </a:r>
            <a:r>
              <a:rPr lang="en-US" sz="2000" b="1" dirty="0">
                <a:solidFill>
                  <a:srgbClr val="FFFF00"/>
                </a:solidFill>
              </a:rPr>
              <a:t>study</a:t>
            </a:r>
          </a:p>
          <a:p>
            <a:r>
              <a:rPr lang="en-US" sz="1400" dirty="0">
                <a:solidFill>
                  <a:schemeClr val="bg1"/>
                </a:solidFill>
              </a:rPr>
              <a:t>Ann-Brit </a:t>
            </a:r>
            <a:r>
              <a:rPr lang="en-US" sz="1400" dirty="0" err="1">
                <a:solidFill>
                  <a:schemeClr val="bg1"/>
                </a:solidFill>
              </a:rPr>
              <a:t>Eg</a:t>
            </a:r>
            <a:r>
              <a:rPr lang="en-US" sz="1400" dirty="0">
                <a:solidFill>
                  <a:schemeClr val="bg1"/>
                </a:solidFill>
              </a:rPr>
              <a:t> Hansen, Lars </a:t>
            </a:r>
            <a:r>
              <a:rPr lang="en-US" sz="1400" dirty="0" err="1">
                <a:solidFill>
                  <a:schemeClr val="bg1"/>
                </a:solidFill>
              </a:rPr>
              <a:t>Haukali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Omland</a:t>
            </a:r>
            <a:r>
              <a:rPr lang="en-US" sz="1400" dirty="0">
                <a:solidFill>
                  <a:schemeClr val="bg1"/>
                </a:solidFill>
              </a:rPr>
              <a:t>, Henrik </a:t>
            </a:r>
            <a:r>
              <a:rPr lang="en-US" sz="1400" dirty="0" err="1">
                <a:solidFill>
                  <a:schemeClr val="bg1"/>
                </a:solidFill>
              </a:rPr>
              <a:t>Krarup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7150" y="2653705"/>
            <a:ext cx="1674254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Low-energy fracture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422525" y="2653706"/>
            <a:ext cx="1257835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Other fracture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12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0795" y="906878"/>
            <a:ext cx="11393036" cy="646332"/>
            <a:chOff x="303126" y="3968717"/>
            <a:chExt cx="11393036" cy="646332"/>
          </a:xfrm>
        </p:grpSpPr>
        <p:grpSp>
          <p:nvGrpSpPr>
            <p:cNvPr id="6" name="Group 5"/>
            <p:cNvGrpSpPr/>
            <p:nvPr/>
          </p:nvGrpSpPr>
          <p:grpSpPr>
            <a:xfrm>
              <a:off x="303126" y="3968718"/>
              <a:ext cx="7759048" cy="646331"/>
              <a:chOff x="1423588" y="4458115"/>
              <a:chExt cx="7759048" cy="64633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423588" y="4596615"/>
                <a:ext cx="2221133" cy="3693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Chronic liver disease </a:t>
                </a:r>
                <a:endParaRPr lang="en-US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341851" y="4458115"/>
                <a:ext cx="4840785" cy="6463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increase in receptor–activator ratio of 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nuclear factor kappa ligand and osteoprotegerin</a:t>
                </a:r>
              </a:p>
            </p:txBody>
          </p:sp>
          <p:sp>
            <p:nvSpPr>
              <p:cNvPr id="5" name="Right Arrow 4"/>
              <p:cNvSpPr/>
              <p:nvPr/>
            </p:nvSpPr>
            <p:spPr>
              <a:xfrm>
                <a:off x="3734873" y="4673889"/>
                <a:ext cx="516826" cy="252279"/>
              </a:xfrm>
              <a:prstGeom prst="rightArrow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8759304" y="3968717"/>
              <a:ext cx="2936858" cy="64633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increased bone resorption and loss of bone mass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159601" y="4184492"/>
              <a:ext cx="516826" cy="252279"/>
            </a:xfrm>
            <a:prstGeom prst="rightArrow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0795" y="2699897"/>
            <a:ext cx="11393036" cy="646331"/>
            <a:chOff x="303126" y="3968718"/>
            <a:chExt cx="11393036" cy="646331"/>
          </a:xfrm>
        </p:grpSpPr>
        <p:grpSp>
          <p:nvGrpSpPr>
            <p:cNvPr id="11" name="Group 10"/>
            <p:cNvGrpSpPr/>
            <p:nvPr/>
          </p:nvGrpSpPr>
          <p:grpSpPr>
            <a:xfrm>
              <a:off x="303126" y="3968718"/>
              <a:ext cx="7759048" cy="646331"/>
              <a:chOff x="1423588" y="4458115"/>
              <a:chExt cx="7759048" cy="64633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423588" y="4596615"/>
                <a:ext cx="2221133" cy="3693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Chronic liver disease </a:t>
                </a: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341851" y="4458115"/>
                <a:ext cx="4840785" cy="6463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Hyperbilirubinemia 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( Bilirubin </a:t>
                </a:r>
                <a:r>
                  <a:rPr lang="en-US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inhibit osteoblast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proliferation )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3734873" y="4673889"/>
                <a:ext cx="516826" cy="252279"/>
              </a:xfrm>
              <a:prstGeom prst="rightArrow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8759304" y="4125965"/>
              <a:ext cx="2936858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impaired </a:t>
              </a:r>
              <a:r>
                <a:rPr lang="en-US" dirty="0">
                  <a:solidFill>
                    <a:schemeClr val="bg1"/>
                  </a:solidFill>
                </a:rPr>
                <a:t>bone production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8159601" y="4184492"/>
              <a:ext cx="516826" cy="252279"/>
            </a:xfrm>
            <a:prstGeom prst="rightArrow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0795" y="4335667"/>
            <a:ext cx="11441151" cy="923330"/>
            <a:chOff x="255011" y="3848965"/>
            <a:chExt cx="11441151" cy="923330"/>
          </a:xfrm>
        </p:grpSpPr>
        <p:grpSp>
          <p:nvGrpSpPr>
            <p:cNvPr id="18" name="Group 17"/>
            <p:cNvGrpSpPr/>
            <p:nvPr/>
          </p:nvGrpSpPr>
          <p:grpSpPr>
            <a:xfrm>
              <a:off x="255011" y="3968718"/>
              <a:ext cx="7807163" cy="665078"/>
              <a:chOff x="1375473" y="4458115"/>
              <a:chExt cx="7807163" cy="66507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375473" y="4476862"/>
                <a:ext cx="2221133" cy="6463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Chronic </a:t>
                </a:r>
                <a:r>
                  <a:rPr lang="en-US" dirty="0">
                    <a:solidFill>
                      <a:schemeClr val="bg1"/>
                    </a:solidFill>
                  </a:rPr>
                  <a:t>liver disease from HCV infection</a:t>
                </a: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341851" y="4458115"/>
                <a:ext cx="4840785" cy="64633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significantly lower level of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IGF-1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IGF </a:t>
                </a:r>
                <a:r>
                  <a:rPr lang="en-US" dirty="0">
                    <a:solidFill>
                      <a:schemeClr val="bg1"/>
                    </a:solidFill>
                  </a:rPr>
                  <a:t>binding protein 3 (IGFBP-3)</a:t>
                </a:r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3734873" y="4673889"/>
                <a:ext cx="516826" cy="252279"/>
              </a:xfrm>
              <a:prstGeom prst="rightArrow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8759304" y="3848965"/>
              <a:ext cx="2936858" cy="9233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osteoporotic </a:t>
              </a:r>
              <a:r>
                <a:rPr lang="en-US" dirty="0" smtClean="0">
                  <a:solidFill>
                    <a:schemeClr val="bg1"/>
                  </a:solidFill>
                </a:rPr>
                <a:t>fracture</a:t>
              </a:r>
            </a:p>
            <a:p>
              <a:pPr algn="ctr"/>
              <a:r>
                <a:rPr lang="en-US" dirty="0" smtClean="0"/>
                <a:t> </a:t>
              </a:r>
              <a:r>
                <a:rPr lang="en-US" dirty="0"/>
                <a:t>↓ </a:t>
              </a:r>
              <a:r>
                <a:rPr lang="en-US" dirty="0" smtClean="0"/>
                <a:t>osteoblast </a:t>
              </a:r>
              <a:r>
                <a:rPr lang="en-US" dirty="0"/>
                <a:t>differentiation </a:t>
              </a:r>
              <a:r>
                <a:rPr lang="en-US" dirty="0" smtClean="0"/>
                <a:t>and proliferation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8159601" y="4184492"/>
              <a:ext cx="516826" cy="252279"/>
            </a:xfrm>
            <a:prstGeom prst="rightArrow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78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9860" y="257010"/>
            <a:ext cx="9388698" cy="1415772"/>
            <a:chOff x="1609860" y="257010"/>
            <a:chExt cx="9388698" cy="1415772"/>
          </a:xfrm>
        </p:grpSpPr>
        <p:sp>
          <p:nvSpPr>
            <p:cNvPr id="2" name="Rectangle 1"/>
            <p:cNvSpPr/>
            <p:nvPr/>
          </p:nvSpPr>
          <p:spPr>
            <a:xfrm>
              <a:off x="1609860" y="626342"/>
              <a:ext cx="9388698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</a:rPr>
                <a:t>Bone quality, as measured by trabecular bone score in patients with adrenal </a:t>
              </a:r>
              <a:r>
                <a:rPr lang="en-US" sz="2400" b="1" dirty="0" err="1">
                  <a:solidFill>
                    <a:srgbClr val="FFFF00"/>
                  </a:solidFill>
                </a:rPr>
                <a:t>incidentalomas</a:t>
              </a:r>
              <a:r>
                <a:rPr lang="en-US" sz="2400" b="1" dirty="0">
                  <a:solidFill>
                    <a:srgbClr val="FFFF00"/>
                  </a:solidFill>
                </a:rPr>
                <a:t> with and without subclinical hypercortisolism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Cristina </a:t>
              </a:r>
              <a:r>
                <a:rPr lang="en-US" sz="1400" dirty="0">
                  <a:solidFill>
                    <a:schemeClr val="bg1"/>
                  </a:solidFill>
                </a:rPr>
                <a:t>Eller-</a:t>
              </a:r>
              <a:r>
                <a:rPr lang="en-US" sz="1400" dirty="0" err="1">
                  <a:solidFill>
                    <a:schemeClr val="bg1"/>
                  </a:solidFill>
                </a:rPr>
                <a:t>Vainicher</a:t>
              </a:r>
              <a:r>
                <a:rPr lang="en-US" sz="1400" dirty="0" smtClean="0">
                  <a:solidFill>
                    <a:schemeClr val="bg1"/>
                  </a:solidFill>
                </a:rPr>
                <a:t>, Valentina </a:t>
              </a:r>
              <a:r>
                <a:rPr lang="en-US" sz="1400" dirty="0" err="1">
                  <a:solidFill>
                    <a:schemeClr val="bg1"/>
                  </a:solidFill>
                </a:rPr>
                <a:t>Morelli</a:t>
              </a:r>
              <a:r>
                <a:rPr lang="en-US" sz="1400" dirty="0" smtClean="0">
                  <a:solidFill>
                    <a:schemeClr val="bg1"/>
                  </a:solidFill>
                </a:rPr>
                <a:t>, Fabio </a:t>
              </a:r>
              <a:r>
                <a:rPr lang="en-US" sz="1400" dirty="0">
                  <a:solidFill>
                    <a:schemeClr val="bg1"/>
                  </a:solidFill>
                </a:rPr>
                <a:t>Massimo </a:t>
              </a:r>
              <a:r>
                <a:rPr lang="en-US" sz="1400" dirty="0" err="1">
                  <a:solidFill>
                    <a:schemeClr val="bg1"/>
                  </a:solidFill>
                </a:rPr>
                <a:t>Ulivieri</a:t>
              </a:r>
              <a:r>
                <a:rPr lang="en-US" sz="1400" dirty="0" smtClean="0">
                  <a:solidFill>
                    <a:schemeClr val="bg1"/>
                  </a:solidFill>
                </a:rPr>
                <a:t>, Serena </a:t>
              </a:r>
              <a:r>
                <a:rPr lang="en-US" sz="1400" dirty="0" err="1">
                  <a:solidFill>
                    <a:schemeClr val="bg1"/>
                  </a:solidFill>
                </a:rPr>
                <a:t>Palmie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09860" y="257010"/>
              <a:ext cx="21303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J Bone Miner Res. 2012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04800" y="2735515"/>
            <a:ext cx="10989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Prospective </a:t>
            </a:r>
            <a:r>
              <a:rPr lang="en-US" dirty="0">
                <a:solidFill>
                  <a:schemeClr val="bg1"/>
                </a:solidFill>
              </a:rPr>
              <a:t>observational study in “</a:t>
            </a:r>
            <a:r>
              <a:rPr lang="en-US" dirty="0" err="1">
                <a:solidFill>
                  <a:schemeClr val="bg1"/>
                </a:solidFill>
              </a:rPr>
              <a:t>Fondazione</a:t>
            </a:r>
            <a:r>
              <a:rPr lang="en-US" dirty="0">
                <a:solidFill>
                  <a:schemeClr val="bg1"/>
                </a:solidFill>
              </a:rPr>
              <a:t> IRCCS </a:t>
            </a:r>
            <a:r>
              <a:rPr lang="en-US" dirty="0" err="1">
                <a:solidFill>
                  <a:schemeClr val="bg1"/>
                </a:solidFill>
              </a:rPr>
              <a:t>Cà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Granda</a:t>
            </a:r>
            <a:r>
              <a:rPr lang="en-US" dirty="0">
                <a:solidFill>
                  <a:schemeClr val="bg1"/>
                </a:solidFill>
              </a:rPr>
              <a:t>,” Milan, Italy.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From </a:t>
            </a:r>
            <a:r>
              <a:rPr lang="en-US" dirty="0">
                <a:solidFill>
                  <a:schemeClr val="bg1"/>
                </a:solidFill>
              </a:rPr>
              <a:t>January 2010 to December 2011, </a:t>
            </a:r>
            <a:r>
              <a:rPr lang="en-US" b="1" dirty="0">
                <a:solidFill>
                  <a:srgbClr val="FFC000"/>
                </a:solidFill>
              </a:rPr>
              <a:t>102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white patients (</a:t>
            </a:r>
            <a:r>
              <a:rPr lang="en-US" b="1" dirty="0">
                <a:solidFill>
                  <a:srgbClr val="FFC000"/>
                </a:solidFill>
              </a:rPr>
              <a:t>63</a:t>
            </a:r>
            <a:r>
              <a:rPr lang="en-US" dirty="0">
                <a:solidFill>
                  <a:schemeClr val="bg1"/>
                </a:solidFill>
              </a:rPr>
              <a:t> postmenopausal females, and </a:t>
            </a:r>
            <a:r>
              <a:rPr lang="en-US" b="1" dirty="0">
                <a:solidFill>
                  <a:srgbClr val="FFC000"/>
                </a:solidFill>
              </a:rPr>
              <a:t>39</a:t>
            </a:r>
            <a:r>
              <a:rPr lang="en-US" dirty="0">
                <a:solidFill>
                  <a:schemeClr val="bg1"/>
                </a:solidFill>
              </a:rPr>
              <a:t> males</a:t>
            </a:r>
            <a:r>
              <a:rPr lang="en-US" dirty="0" smtClean="0">
                <a:solidFill>
                  <a:schemeClr val="bg1"/>
                </a:solidFill>
              </a:rPr>
              <a:t>)  &amp; </a:t>
            </a:r>
            <a:r>
              <a:rPr lang="en-US" b="1" dirty="0" smtClean="0">
                <a:solidFill>
                  <a:srgbClr val="FFC000"/>
                </a:solidFill>
              </a:rPr>
              <a:t>70</a:t>
            </a:r>
            <a:r>
              <a:rPr lang="en-US" dirty="0" smtClean="0">
                <a:solidFill>
                  <a:schemeClr val="bg1"/>
                </a:solidFill>
              </a:rPr>
              <a:t> 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997440"/>
            <a:ext cx="1084830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SH+ </a:t>
            </a:r>
            <a:r>
              <a:rPr lang="en-US" dirty="0" smtClean="0">
                <a:solidFill>
                  <a:schemeClr val="bg1"/>
                </a:solidFill>
              </a:rPr>
              <a:t>: Presence </a:t>
            </a:r>
            <a:r>
              <a:rPr lang="en-US" dirty="0">
                <a:solidFill>
                  <a:schemeClr val="bg1"/>
                </a:solidFill>
              </a:rPr>
              <a:t>of at least two of the following three alterations 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1) 24-hour urinary free cortisol (UFC) levels &gt;70 µg/24 h (193 </a:t>
            </a:r>
            <a:r>
              <a:rPr lang="en-US" dirty="0" err="1">
                <a:solidFill>
                  <a:schemeClr val="bg1"/>
                </a:solidFill>
              </a:rPr>
              <a:t>nmol</a:t>
            </a:r>
            <a:r>
              <a:rPr lang="en-US" dirty="0">
                <a:solidFill>
                  <a:schemeClr val="bg1"/>
                </a:solidFill>
              </a:rPr>
              <a:t>/L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2) serum cortisol levels after </a:t>
            </a:r>
            <a:r>
              <a:rPr lang="en-US" dirty="0" smtClean="0">
                <a:solidFill>
                  <a:schemeClr val="bg1"/>
                </a:solidFill>
              </a:rPr>
              <a:t>1-mg DST </a:t>
            </a:r>
            <a:r>
              <a:rPr lang="en-US" dirty="0">
                <a:solidFill>
                  <a:schemeClr val="bg1"/>
                </a:solidFill>
              </a:rPr>
              <a:t>&gt;3.0 µg/dL (83 </a:t>
            </a:r>
            <a:r>
              <a:rPr lang="en-US" dirty="0" err="1">
                <a:solidFill>
                  <a:schemeClr val="bg1"/>
                </a:solidFill>
              </a:rPr>
              <a:t>nmol</a:t>
            </a:r>
            <a:r>
              <a:rPr lang="en-US" dirty="0">
                <a:solidFill>
                  <a:schemeClr val="bg1"/>
                </a:solidFill>
              </a:rPr>
              <a:t>/L); 	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3) adrenocorticotropic hormone (ACTH) levels &lt;10 </a:t>
            </a:r>
            <a:r>
              <a:rPr lang="en-US" dirty="0" err="1">
                <a:solidFill>
                  <a:schemeClr val="bg1"/>
                </a:solidFill>
              </a:rPr>
              <a:t>pg</a:t>
            </a:r>
            <a:r>
              <a:rPr lang="en-US" dirty="0">
                <a:solidFill>
                  <a:schemeClr val="bg1"/>
                </a:solidFill>
              </a:rPr>
              <a:t>/mL (2.2 </a:t>
            </a:r>
            <a:r>
              <a:rPr lang="en-US" dirty="0" err="1">
                <a:solidFill>
                  <a:schemeClr val="bg1"/>
                </a:solidFill>
              </a:rPr>
              <a:t>pmol</a:t>
            </a:r>
            <a:r>
              <a:rPr lang="en-US" dirty="0">
                <a:solidFill>
                  <a:schemeClr val="bg1"/>
                </a:solidFill>
              </a:rPr>
              <a:t>/L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07" y="1533526"/>
            <a:ext cx="7811950" cy="5170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3" y="121942"/>
            <a:ext cx="5212276" cy="817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18197" y="1164194"/>
            <a:ext cx="8551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Clinical Characteristics of Patients With Adrenal Incidentalomas With and Without SH</a:t>
            </a:r>
          </a:p>
        </p:txBody>
      </p:sp>
    </p:spTree>
    <p:extLst>
      <p:ext uri="{BB962C8B-B14F-4D97-AF65-F5344CB8AC3E}">
        <p14:creationId xmlns:p14="http://schemas.microsoft.com/office/powerpoint/2010/main" val="40050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5695" y="1279905"/>
            <a:ext cx="8446194" cy="5324534"/>
            <a:chOff x="1818269" y="1099601"/>
            <a:chExt cx="8446194" cy="53245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8269" y="1099601"/>
              <a:ext cx="8446194" cy="5324534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sp>
          <p:nvSpPr>
            <p:cNvPr id="3" name="Rounded Rectangle 2"/>
            <p:cNvSpPr/>
            <p:nvPr/>
          </p:nvSpPr>
          <p:spPr>
            <a:xfrm>
              <a:off x="6671256" y="1159097"/>
              <a:ext cx="1738648" cy="270458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006957" y="3193961"/>
              <a:ext cx="7922654" cy="294067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3" y="121942"/>
            <a:ext cx="5212276" cy="8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47111" y="1355295"/>
            <a:ext cx="3905043" cy="1846660"/>
            <a:chOff x="728170" y="904534"/>
            <a:chExt cx="3905043" cy="1846660"/>
          </a:xfrm>
        </p:grpSpPr>
        <p:sp>
          <p:nvSpPr>
            <p:cNvPr id="2" name="Rectangle 1"/>
            <p:cNvSpPr/>
            <p:nvPr/>
          </p:nvSpPr>
          <p:spPr>
            <a:xfrm>
              <a:off x="728170" y="1273866"/>
              <a:ext cx="21478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FFC000"/>
                  </a:solidFill>
                </a:rPr>
                <a:t> Diabetes mellitus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774658" y="904534"/>
              <a:ext cx="20548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FFC000"/>
                  </a:solidFill>
                </a:rPr>
                <a:t>Hypercortisolism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728170" y="1643198"/>
              <a:ext cx="2430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FFC000"/>
                  </a:solidFill>
                </a:rPr>
                <a:t> Male hypogonadism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28170" y="2012530"/>
              <a:ext cx="18277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FFC000"/>
                  </a:solidFill>
                </a:rPr>
                <a:t> Celiac disease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28170" y="2381862"/>
              <a:ext cx="3905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FFC000"/>
                  </a:solidFill>
                </a:rPr>
                <a:t> Liver </a:t>
              </a:r>
              <a:r>
                <a:rPr lang="en-US" dirty="0" smtClean="0">
                  <a:solidFill>
                    <a:srgbClr val="FFC000"/>
                  </a:solidFill>
                </a:rPr>
                <a:t>cirrhosis / chronic liver disease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9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73" y="121942"/>
            <a:ext cx="5212276" cy="8178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69029" y="1148165"/>
            <a:ext cx="7906414" cy="5523091"/>
            <a:chOff x="2269029" y="1148165"/>
            <a:chExt cx="7906414" cy="55230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9029" y="1148165"/>
              <a:ext cx="7906414" cy="5523091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2446987" y="4468969"/>
              <a:ext cx="7354324" cy="296214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58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80" y="1579172"/>
            <a:ext cx="111573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Conclusion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SH </a:t>
            </a:r>
            <a:r>
              <a:rPr lang="en-US" sz="2000" dirty="0">
                <a:solidFill>
                  <a:schemeClr val="bg1"/>
                </a:solidFill>
              </a:rPr>
              <a:t>affects bone microarchitecture, as evaluated with TBS, and the degree of the damage is associated with the degree of cortisol excess and the number and severity of vertebral fractures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6699"/>
                </a:solidFill>
              </a:rPr>
              <a:t>TBS </a:t>
            </a:r>
            <a:r>
              <a:rPr lang="en-US" sz="2000" b="1" dirty="0">
                <a:solidFill>
                  <a:srgbClr val="FF6699"/>
                </a:solidFill>
              </a:rPr>
              <a:t>seems more accurate than BMD </a:t>
            </a:r>
            <a:r>
              <a:rPr lang="en-US" sz="2000" dirty="0">
                <a:solidFill>
                  <a:schemeClr val="bg1"/>
                </a:solidFill>
              </a:rPr>
              <a:t>for identifying patients at risk for vertebral </a:t>
            </a:r>
            <a:r>
              <a:rPr lang="en-US" sz="2000" dirty="0" smtClean="0">
                <a:solidFill>
                  <a:schemeClr val="bg1"/>
                </a:solidFill>
              </a:rPr>
              <a:t>fractures.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Based on the current analysis, the assessment of TBS could be even of higher interest in conditions of overt glucocorticoid excess.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73" y="121942"/>
            <a:ext cx="5212276" cy="8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23751" y="304041"/>
            <a:ext cx="7834647" cy="1384994"/>
            <a:chOff x="1888901" y="316920"/>
            <a:chExt cx="7834647" cy="1384994"/>
          </a:xfrm>
        </p:grpSpPr>
        <p:sp>
          <p:nvSpPr>
            <p:cNvPr id="2" name="Rectangle 1"/>
            <p:cNvSpPr/>
            <p:nvPr/>
          </p:nvSpPr>
          <p:spPr>
            <a:xfrm>
              <a:off x="1888901" y="655474"/>
              <a:ext cx="7834647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</a:rPr>
                <a:t>Spontaneous recovery of bone mass after cure of </a:t>
              </a:r>
              <a:r>
                <a:rPr lang="en-US" sz="2400" b="1" dirty="0" smtClean="0">
                  <a:solidFill>
                    <a:srgbClr val="FFFF00"/>
                  </a:solidFill>
                </a:rPr>
                <a:t>endogenous hypercortisolism</a:t>
              </a:r>
              <a:endParaRPr lang="en-US" sz="2400" b="1" dirty="0">
                <a:solidFill>
                  <a:srgbClr val="FFFF00"/>
                </a:solidFill>
              </a:endParaRPr>
            </a:p>
            <a:p>
              <a:r>
                <a:rPr lang="en-US" sz="1400" dirty="0">
                  <a:solidFill>
                    <a:schemeClr val="bg1"/>
                  </a:solidFill>
                </a:rPr>
                <a:t>Maria Elena </a:t>
              </a:r>
              <a:r>
                <a:rPr lang="en-US" sz="1400" dirty="0" err="1">
                  <a:solidFill>
                    <a:schemeClr val="bg1"/>
                  </a:solidFill>
                </a:rPr>
                <a:t>Randazzo</a:t>
              </a:r>
              <a:r>
                <a:rPr lang="en-US" sz="1400" dirty="0">
                  <a:solidFill>
                    <a:schemeClr val="bg1"/>
                  </a:solidFill>
                </a:rPr>
                <a:t> • Erika </a:t>
              </a:r>
              <a:r>
                <a:rPr lang="en-US" sz="1400" dirty="0" err="1">
                  <a:solidFill>
                    <a:schemeClr val="bg1"/>
                  </a:solidFill>
                </a:rPr>
                <a:t>Grossrubatscher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smtClean="0">
                  <a:solidFill>
                    <a:schemeClr val="bg1"/>
                  </a:solidFill>
                </a:rPr>
                <a:t>• Paolo </a:t>
              </a:r>
              <a:r>
                <a:rPr lang="en-US" sz="1400" dirty="0" err="1">
                  <a:solidFill>
                    <a:schemeClr val="bg1"/>
                  </a:solidFill>
                </a:rPr>
                <a:t>Dalino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Ciaramella</a:t>
              </a:r>
              <a:r>
                <a:rPr lang="en-US" sz="1400" dirty="0">
                  <a:solidFill>
                    <a:schemeClr val="bg1"/>
                  </a:solidFill>
                </a:rPr>
                <a:t> • Angelo </a:t>
              </a:r>
              <a:r>
                <a:rPr lang="en-US" sz="1400" dirty="0" err="1">
                  <a:solidFill>
                    <a:schemeClr val="bg1"/>
                  </a:solidFill>
                </a:rPr>
                <a:t>Vanzulli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smtClean="0">
                  <a:solidFill>
                    <a:schemeClr val="bg1"/>
                  </a:solidFill>
                </a:rPr>
                <a:t>• Paola </a:t>
              </a:r>
              <a:r>
                <a:rPr lang="en-US" sz="1400" dirty="0" err="1">
                  <a:solidFill>
                    <a:schemeClr val="bg1"/>
                  </a:solidFill>
                </a:rPr>
                <a:t>Loli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888901" y="316920"/>
              <a:ext cx="14784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Pituitary (2012)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357955" y="2133170"/>
            <a:ext cx="1115575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Evaluation of the </a:t>
            </a:r>
            <a:r>
              <a:rPr lang="en-US" dirty="0">
                <a:solidFill>
                  <a:schemeClr val="bg1"/>
                </a:solidFill>
              </a:rPr>
              <a:t>recovery of bone mass within </a:t>
            </a:r>
            <a:r>
              <a:rPr lang="en-US" b="1" dirty="0">
                <a:solidFill>
                  <a:schemeClr val="bg1"/>
                </a:solidFill>
              </a:rPr>
              <a:t>2 years </a:t>
            </a:r>
            <a:r>
              <a:rPr lang="en-US" b="1" dirty="0" smtClean="0">
                <a:solidFill>
                  <a:schemeClr val="bg1"/>
                </a:solidFill>
              </a:rPr>
              <a:t>after remission </a:t>
            </a:r>
            <a:r>
              <a:rPr lang="en-US" b="1" dirty="0">
                <a:solidFill>
                  <a:schemeClr val="bg1"/>
                </a:solidFill>
              </a:rPr>
              <a:t>of hypercortisolism </a:t>
            </a:r>
            <a:r>
              <a:rPr lang="en-US" dirty="0">
                <a:solidFill>
                  <a:schemeClr val="bg1"/>
                </a:solidFill>
              </a:rPr>
              <a:t>and in long term follow </a:t>
            </a:r>
            <a:r>
              <a:rPr lang="en-US" dirty="0" smtClean="0">
                <a:solidFill>
                  <a:schemeClr val="bg1"/>
                </a:solidFill>
              </a:rPr>
              <a:t>up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20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patients (6M, 14F</a:t>
            </a:r>
            <a:r>
              <a:rPr lang="en-US" dirty="0" smtClean="0">
                <a:solidFill>
                  <a:schemeClr val="bg1"/>
                </a:solidFill>
              </a:rPr>
              <a:t>, 3 </a:t>
            </a:r>
            <a:r>
              <a:rPr lang="en-US" dirty="0">
                <a:solidFill>
                  <a:schemeClr val="bg1"/>
                </a:solidFill>
              </a:rPr>
              <a:t>post-menopausal, </a:t>
            </a:r>
            <a:r>
              <a:rPr lang="en-US" dirty="0">
                <a:solidFill>
                  <a:srgbClr val="FFC000"/>
                </a:solidFill>
              </a:rPr>
              <a:t>15–64 years old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rgbClr val="FFC000"/>
                </a:solidFill>
              </a:rPr>
              <a:t>15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smtClean="0">
                <a:solidFill>
                  <a:schemeClr val="bg1"/>
                </a:solidFill>
              </a:rPr>
              <a:t>Cushing’s disease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with ectopic ACTH </a:t>
            </a:r>
            <a:r>
              <a:rPr lang="en-US" dirty="0" smtClean="0">
                <a:solidFill>
                  <a:schemeClr val="bg1"/>
                </a:solidFill>
              </a:rPr>
              <a:t>syndrome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rgbClr val="FFC000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smtClean="0">
                <a:solidFill>
                  <a:schemeClr val="bg1"/>
                </a:solidFill>
              </a:rPr>
              <a:t>ACTH independent CS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955" y="5424238"/>
            <a:ext cx="6931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BMD : before </a:t>
            </a:r>
            <a:r>
              <a:rPr lang="en-US" dirty="0">
                <a:solidFill>
                  <a:schemeClr val="bg1"/>
                </a:solidFill>
              </a:rPr>
              <a:t>and 7–33 months </a:t>
            </a:r>
            <a:r>
              <a:rPr lang="en-US" dirty="0" smtClean="0">
                <a:solidFill>
                  <a:schemeClr val="bg1"/>
                </a:solidFill>
              </a:rPr>
              <a:t>after treatment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hypercortisolism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3751" y="43777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 </a:t>
            </a:r>
            <a:r>
              <a:rPr lang="en-US" dirty="0">
                <a:solidFill>
                  <a:schemeClr val="bg1"/>
                </a:solidFill>
              </a:rPr>
              <a:t>patients were </a:t>
            </a:r>
            <a:r>
              <a:rPr lang="en-US" dirty="0" smtClean="0">
                <a:solidFill>
                  <a:schemeClr val="bg1"/>
                </a:solidFill>
              </a:rPr>
              <a:t>treated with </a:t>
            </a:r>
            <a:r>
              <a:rPr lang="en-US" dirty="0">
                <a:solidFill>
                  <a:schemeClr val="bg1"/>
                </a:solidFill>
              </a:rPr>
              <a:t>bisphosphonates</a:t>
            </a:r>
          </a:p>
        </p:txBody>
      </p:sp>
    </p:spTree>
    <p:extLst>
      <p:ext uri="{BB962C8B-B14F-4D97-AF65-F5344CB8AC3E}">
        <p14:creationId xmlns:p14="http://schemas.microsoft.com/office/powerpoint/2010/main" val="1150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0" y="189085"/>
            <a:ext cx="5391054" cy="990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09" y="1745898"/>
            <a:ext cx="11753217" cy="42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955" y="154546"/>
            <a:ext cx="9172575" cy="6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0" y="189085"/>
            <a:ext cx="5391054" cy="990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14" y="1943362"/>
            <a:ext cx="1086118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Results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long term </a:t>
            </a:r>
            <a:r>
              <a:rPr lang="en-US" dirty="0" smtClean="0">
                <a:solidFill>
                  <a:schemeClr val="bg1"/>
                </a:solidFill>
              </a:rPr>
              <a:t>(median 7 </a:t>
            </a:r>
            <a:r>
              <a:rPr lang="en-US" dirty="0">
                <a:solidFill>
                  <a:schemeClr val="bg1"/>
                </a:solidFill>
              </a:rPr>
              <a:t>years </a:t>
            </a:r>
            <a:r>
              <a:rPr lang="en-US" dirty="0" smtClean="0">
                <a:solidFill>
                  <a:schemeClr val="bg1"/>
                </a:solidFill>
              </a:rPr>
              <a:t>) a </a:t>
            </a:r>
            <a:r>
              <a:rPr lang="en-US" dirty="0">
                <a:solidFill>
                  <a:schemeClr val="bg1"/>
                </a:solidFill>
              </a:rPr>
              <a:t>further improvement in bone </a:t>
            </a:r>
            <a:r>
              <a:rPr lang="en-US" dirty="0" smtClean="0">
                <a:solidFill>
                  <a:schemeClr val="bg1"/>
                </a:solidFill>
              </a:rPr>
              <a:t>density was </a:t>
            </a:r>
            <a:r>
              <a:rPr lang="en-US" dirty="0">
                <a:solidFill>
                  <a:schemeClr val="bg1"/>
                </a:solidFill>
              </a:rPr>
              <a:t>observed in 100% of patients at spine and in 9/11 </a:t>
            </a:r>
            <a:r>
              <a:rPr lang="en-US" dirty="0" smtClean="0">
                <a:solidFill>
                  <a:schemeClr val="bg1"/>
                </a:solidFill>
              </a:rPr>
              <a:t>at femur</a:t>
            </a:r>
            <a:r>
              <a:rPr lang="en-US" dirty="0">
                <a:solidFill>
                  <a:schemeClr val="bg1"/>
                </a:solidFill>
              </a:rPr>
              <a:t>, although 8/11 patients still had femoral </a:t>
            </a:r>
            <a:r>
              <a:rPr lang="en-US" dirty="0" smtClean="0">
                <a:solidFill>
                  <a:schemeClr val="bg1"/>
                </a:solidFill>
              </a:rPr>
              <a:t>and/or vertebral </a:t>
            </a:r>
            <a:r>
              <a:rPr lang="en-US" dirty="0">
                <a:solidFill>
                  <a:schemeClr val="bg1"/>
                </a:solidFill>
              </a:rPr>
              <a:t>T score in the range of osteopenia/osteoporosis.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313" y="3682010"/>
            <a:ext cx="10951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Our data show that osteoporosis due to Cushing’s </a:t>
            </a:r>
            <a:r>
              <a:rPr lang="en-US" dirty="0" smtClean="0">
                <a:solidFill>
                  <a:schemeClr val="bg1"/>
                </a:solidFill>
              </a:rPr>
              <a:t>syndrome is </a:t>
            </a:r>
            <a:r>
              <a:rPr lang="en-US" dirty="0">
                <a:solidFill>
                  <a:schemeClr val="bg1"/>
                </a:solidFill>
              </a:rPr>
              <a:t>reversible and is a </a:t>
            </a:r>
            <a:r>
              <a:rPr lang="en-US" b="1" dirty="0">
                <a:solidFill>
                  <a:srgbClr val="FFC000"/>
                </a:solidFill>
              </a:rPr>
              <a:t>slow and progressive event</a:t>
            </a:r>
          </a:p>
          <a:p>
            <a:r>
              <a:rPr lang="en-US" b="1" dirty="0">
                <a:solidFill>
                  <a:srgbClr val="FFC000"/>
                </a:solidFill>
              </a:rPr>
              <a:t>occurring over several years</a:t>
            </a:r>
            <a:r>
              <a:rPr lang="en-US" dirty="0">
                <a:solidFill>
                  <a:schemeClr val="bg1"/>
                </a:solidFill>
              </a:rPr>
              <a:t>. These findings are in line </a:t>
            </a:r>
            <a:r>
              <a:rPr lang="en-US" dirty="0" smtClean="0">
                <a:solidFill>
                  <a:schemeClr val="bg1"/>
                </a:solidFill>
              </a:rPr>
              <a:t>with the </a:t>
            </a:r>
            <a:r>
              <a:rPr lang="en-US" dirty="0">
                <a:solidFill>
                  <a:schemeClr val="bg1"/>
                </a:solidFill>
              </a:rPr>
              <a:t>limited number of previous studies evaluating bone</a:t>
            </a:r>
          </a:p>
          <a:p>
            <a:r>
              <a:rPr lang="en-US" dirty="0">
                <a:solidFill>
                  <a:schemeClr val="bg1"/>
                </a:solidFill>
              </a:rPr>
              <a:t>recovery after cure of Cushing’s </a:t>
            </a:r>
            <a:r>
              <a:rPr lang="en-US" dirty="0" smtClean="0">
                <a:solidFill>
                  <a:schemeClr val="bg1"/>
                </a:solidFill>
              </a:rPr>
              <a:t>syndrome.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502" y="172456"/>
            <a:ext cx="7062654" cy="1231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35" y="1592124"/>
            <a:ext cx="4967825" cy="5137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907" y="1836111"/>
            <a:ext cx="6451526" cy="434574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71234" y="5125793"/>
            <a:ext cx="914400" cy="218940"/>
          </a:xfrm>
          <a:prstGeom prst="round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69205" y="372345"/>
            <a:ext cx="8388439" cy="1384994"/>
            <a:chOff x="2069205" y="372345"/>
            <a:chExt cx="8388439" cy="1384994"/>
          </a:xfrm>
        </p:grpSpPr>
        <p:sp>
          <p:nvSpPr>
            <p:cNvPr id="2" name="Rectangle 1"/>
            <p:cNvSpPr/>
            <p:nvPr/>
          </p:nvSpPr>
          <p:spPr>
            <a:xfrm>
              <a:off x="2069205" y="710899"/>
              <a:ext cx="8388439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</a:rPr>
                <a:t>Head-to-head comparisons </a:t>
              </a:r>
              <a:r>
                <a:rPr lang="en-US" sz="2400" b="1" dirty="0" smtClean="0">
                  <a:solidFill>
                    <a:srgbClr val="FFFF00"/>
                  </a:solidFill>
                </a:rPr>
                <a:t>of bisphosphonates </a:t>
              </a:r>
              <a:r>
                <a:rPr lang="en-US" sz="2400" b="1" dirty="0">
                  <a:solidFill>
                    <a:srgbClr val="FFFF00"/>
                  </a:solidFill>
                </a:rPr>
                <a:t>and </a:t>
              </a:r>
              <a:r>
                <a:rPr lang="en-US" sz="2400" b="1" dirty="0" err="1">
                  <a:solidFill>
                    <a:srgbClr val="FFFF00"/>
                  </a:solidFill>
                </a:rPr>
                <a:t>teriparatide</a:t>
              </a:r>
              <a:endParaRPr lang="en-US" sz="2400" b="1" dirty="0">
                <a:solidFill>
                  <a:srgbClr val="FFFF00"/>
                </a:solidFill>
              </a:endParaRPr>
            </a:p>
            <a:p>
              <a:r>
                <a:rPr lang="en-US" sz="2400" b="1" dirty="0">
                  <a:solidFill>
                    <a:srgbClr val="FFFF00"/>
                  </a:solidFill>
                </a:rPr>
                <a:t>in osteoporosis: a </a:t>
              </a:r>
              <a:r>
                <a:rPr lang="en-US" sz="2400" b="1" dirty="0" smtClean="0">
                  <a:solidFill>
                    <a:srgbClr val="FFFF00"/>
                  </a:solidFill>
                </a:rPr>
                <a:t>meta-analysis</a:t>
              </a:r>
            </a:p>
            <a:p>
              <a:r>
                <a:rPr lang="en-US" sz="1400" u="sng" dirty="0">
                  <a:solidFill>
                    <a:schemeClr val="bg1"/>
                  </a:solidFill>
                </a:rPr>
                <a:t>Liu </a:t>
              </a:r>
              <a:r>
                <a:rPr lang="en-US" sz="1400" u="sng" dirty="0" smtClean="0">
                  <a:solidFill>
                    <a:schemeClr val="bg1"/>
                  </a:solidFill>
                </a:rPr>
                <a:t>CL</a:t>
              </a:r>
              <a:r>
                <a:rPr lang="en-US" sz="1400" dirty="0" smtClean="0">
                  <a:solidFill>
                    <a:schemeClr val="bg1"/>
                  </a:solidFill>
                </a:rPr>
                <a:t>,</a:t>
              </a:r>
              <a:r>
                <a:rPr lang="en-US" sz="1400" dirty="0">
                  <a:solidFill>
                    <a:schemeClr val="bg1"/>
                  </a:solidFill>
                </a:rPr>
                <a:t> </a:t>
              </a:r>
              <a:r>
                <a:rPr lang="en-US" sz="1400" u="sng" dirty="0">
                  <a:solidFill>
                    <a:schemeClr val="bg1"/>
                  </a:solidFill>
                </a:rPr>
                <a:t>Lee HC</a:t>
              </a:r>
              <a:r>
                <a:rPr lang="en-US" sz="1400" dirty="0">
                  <a:solidFill>
                    <a:schemeClr val="bg1"/>
                  </a:solidFill>
                </a:rPr>
                <a:t>, </a:t>
              </a:r>
              <a:r>
                <a:rPr lang="en-US" sz="1400" u="sng" dirty="0">
                  <a:solidFill>
                    <a:schemeClr val="bg1"/>
                  </a:solidFill>
                </a:rPr>
                <a:t>Chen CC</a:t>
              </a:r>
              <a:r>
                <a:rPr lang="en-US" sz="1400" dirty="0">
                  <a:solidFill>
                    <a:schemeClr val="bg1"/>
                  </a:solidFill>
                </a:rPr>
                <a:t>, </a:t>
              </a:r>
              <a:r>
                <a:rPr lang="en-US" sz="1400" u="sng" dirty="0">
                  <a:solidFill>
                    <a:schemeClr val="bg1"/>
                  </a:solidFill>
                </a:rPr>
                <a:t>Cho DY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069205" y="372345"/>
              <a:ext cx="20177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</a:rPr>
                <a:t>Clin</a:t>
              </a:r>
              <a:r>
                <a:rPr lang="en-US" sz="1600" b="1" dirty="0">
                  <a:solidFill>
                    <a:schemeClr val="bg1"/>
                  </a:solidFill>
                </a:rPr>
                <a:t> Invest Med. 2017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793" y="2095893"/>
            <a:ext cx="6393681" cy="4447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424" y="2448806"/>
            <a:ext cx="50356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1,967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patients from eight randomized controlled trials were analyzed;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outcomes </a:t>
            </a:r>
            <a:r>
              <a:rPr lang="en-US" dirty="0">
                <a:solidFill>
                  <a:schemeClr val="bg1"/>
                </a:solidFill>
              </a:rPr>
              <a:t>included </a:t>
            </a:r>
            <a:r>
              <a:rPr lang="en-US" dirty="0" smtClean="0">
                <a:solidFill>
                  <a:schemeClr val="bg1"/>
                </a:solidFill>
              </a:rPr>
              <a:t>BMD </a:t>
            </a:r>
            <a:r>
              <a:rPr lang="en-US" dirty="0">
                <a:solidFill>
                  <a:schemeClr val="bg1"/>
                </a:solidFill>
              </a:rPr>
              <a:t>of the femoral neck, total hip and </a:t>
            </a:r>
            <a:r>
              <a:rPr lang="en-US" dirty="0" smtClean="0">
                <a:solidFill>
                  <a:schemeClr val="bg1"/>
                </a:solidFill>
              </a:rPr>
              <a:t>lumbar spine</a:t>
            </a:r>
            <a:r>
              <a:rPr lang="en-US" dirty="0">
                <a:solidFill>
                  <a:schemeClr val="bg1"/>
                </a:solidFill>
              </a:rPr>
              <a:t>, vertebral and nonvertebral fractures and any adverse event.</a:t>
            </a:r>
          </a:p>
        </p:txBody>
      </p:sp>
    </p:spTree>
    <p:extLst>
      <p:ext uri="{BB962C8B-B14F-4D97-AF65-F5344CB8AC3E}">
        <p14:creationId xmlns:p14="http://schemas.microsoft.com/office/powerpoint/2010/main" val="31310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60" y="255017"/>
            <a:ext cx="7280252" cy="647419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678807" y="1287887"/>
            <a:ext cx="3013656" cy="141668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678807" y="4582732"/>
            <a:ext cx="3013656" cy="141668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43" y="226762"/>
            <a:ext cx="8036418" cy="649260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918952" y="1197735"/>
            <a:ext cx="3618963" cy="154547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18952" y="4672884"/>
            <a:ext cx="3618963" cy="154547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68133"/>
              </p:ext>
            </p:extLst>
          </p:nvPr>
        </p:nvGraphicFramePr>
        <p:xfrm>
          <a:off x="1840705" y="856692"/>
          <a:ext cx="8533854" cy="5204053"/>
        </p:xfrm>
        <a:graphic>
          <a:graphicData uri="http://schemas.openxmlformats.org/drawingml/2006/table">
            <a:tbl>
              <a:tblPr/>
              <a:tblGrid>
                <a:gridCol w="4266927"/>
                <a:gridCol w="4266927"/>
              </a:tblGrid>
              <a:tr h="18898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 dirty="0">
                          <a:solidFill>
                            <a:srgbClr val="33CC33"/>
                          </a:solidFill>
                          <a:effectLst/>
                          <a:latin typeface="+mn-lt"/>
                        </a:rPr>
                        <a:t>Drug </a:t>
                      </a:r>
                      <a:r>
                        <a:rPr lang="en-US" sz="2000" b="1" dirty="0" smtClean="0">
                          <a:solidFill>
                            <a:srgbClr val="33CC33"/>
                          </a:solidFill>
                          <a:effectLst/>
                          <a:latin typeface="+mn-lt"/>
                        </a:rPr>
                        <a:t>class</a:t>
                      </a:r>
                      <a:endParaRPr lang="en-US" sz="2000" b="1" dirty="0">
                        <a:solidFill>
                          <a:srgbClr val="33CC33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 dirty="0">
                          <a:solidFill>
                            <a:srgbClr val="33CC33"/>
                          </a:solidFill>
                          <a:effectLst/>
                          <a:latin typeface="+mn-lt"/>
                        </a:rPr>
                        <a:t>Examples</a:t>
                      </a:r>
                      <a:endParaRPr lang="en-US" sz="1800" b="1" dirty="0">
                        <a:solidFill>
                          <a:srgbClr val="33CC33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8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Glucocorticoids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Prednisolone</a:t>
                      </a: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92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Calcineurin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inhibitors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Cyclosporine A</a:t>
                      </a: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8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Chemotherapeutic drugs</a:t>
                      </a: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Methotrexate, ifosfamide</a:t>
                      </a: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92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Tyrosine kinase inhibitors</a:t>
                      </a: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Imatinib</a:t>
                      </a: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8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Thiazolidinediones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Rosiglitazone, pioglitazone</a:t>
                      </a: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8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GnRH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agonists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Goserelin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buserelin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flutamide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92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Aromatase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inhibitors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Anastrozole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letrozole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exemestane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92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Progesterone</a:t>
                      </a: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Depot-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medroxyprogesterone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acetate</a:t>
                      </a: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92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Proton pump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inhibitor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Omeprazole and pantoprazole</a:t>
                      </a: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8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Unfractionated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heparins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8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Lipase inhibitors</a:t>
                      </a: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Orlistat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6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Thyroid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hormone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-thyroxine</a:t>
                      </a: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8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Anticonvulsants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Valproic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acid</a:t>
                      </a: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92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Antidepressants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Selective serotonin re-uptake inhibitors</a:t>
                      </a: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8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Anti-retroviral drugs</a:t>
                      </a: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Tenofovir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3047" marR="23047" marT="11524" marB="11524" anchor="ctr">
                    <a:lnL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58474" y="295072"/>
            <a:ext cx="789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Drugs known to cause osteoporosis and/or fragility fractures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014" y="6366763"/>
            <a:ext cx="11310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92D050"/>
                </a:solidFill>
              </a:rPr>
              <a:t>Hofbauer</a:t>
            </a:r>
            <a:r>
              <a:rPr lang="en-US" sz="1400" dirty="0" smtClean="0">
                <a:solidFill>
                  <a:srgbClr val="92D050"/>
                </a:solidFill>
              </a:rPr>
              <a:t> </a:t>
            </a:r>
            <a:r>
              <a:rPr lang="en-US" sz="1400" dirty="0">
                <a:solidFill>
                  <a:srgbClr val="92D050"/>
                </a:solidFill>
              </a:rPr>
              <a:t>LC, </a:t>
            </a:r>
            <a:r>
              <a:rPr lang="en-US" sz="1400" dirty="0" err="1">
                <a:solidFill>
                  <a:srgbClr val="92D050"/>
                </a:solidFill>
              </a:rPr>
              <a:t>Hamann</a:t>
            </a:r>
            <a:r>
              <a:rPr lang="en-US" sz="1400" dirty="0">
                <a:solidFill>
                  <a:srgbClr val="92D050"/>
                </a:solidFill>
              </a:rPr>
              <a:t> C, </a:t>
            </a:r>
            <a:r>
              <a:rPr lang="en-US" sz="1400" dirty="0" err="1">
                <a:solidFill>
                  <a:srgbClr val="92D050"/>
                </a:solidFill>
              </a:rPr>
              <a:t>Ebeling</a:t>
            </a:r>
            <a:r>
              <a:rPr lang="en-US" sz="1400" dirty="0">
                <a:solidFill>
                  <a:srgbClr val="92D050"/>
                </a:solidFill>
              </a:rPr>
              <a:t> PR. Approach to the patient with secondary osteoporosis. </a:t>
            </a:r>
            <a:r>
              <a:rPr lang="en-US" sz="1400" dirty="0" err="1">
                <a:solidFill>
                  <a:srgbClr val="92D050"/>
                </a:solidFill>
              </a:rPr>
              <a:t>Eur</a:t>
            </a:r>
            <a:r>
              <a:rPr lang="en-US" sz="1400" dirty="0">
                <a:solidFill>
                  <a:srgbClr val="92D050"/>
                </a:solidFill>
              </a:rPr>
              <a:t> J </a:t>
            </a:r>
            <a:r>
              <a:rPr lang="en-US" sz="1400" dirty="0" err="1">
                <a:solidFill>
                  <a:srgbClr val="92D050"/>
                </a:solidFill>
              </a:rPr>
              <a:t>Endocrinol</a:t>
            </a:r>
            <a:r>
              <a:rPr lang="en-US" sz="1400" dirty="0">
                <a:solidFill>
                  <a:srgbClr val="92D050"/>
                </a:solidFill>
              </a:rPr>
              <a:t>. 2010;162(6):1009–1020. </a:t>
            </a:r>
            <a:r>
              <a:rPr lang="en-US" sz="1400" dirty="0" smtClean="0">
                <a:solidFill>
                  <a:srgbClr val="92D050"/>
                </a:solidFill>
              </a:rPr>
              <a:t> 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4" y="214842"/>
            <a:ext cx="4879787" cy="838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952" y="1920772"/>
            <a:ext cx="106422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Conclusion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Teriparatide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significantly increased the BMD of lumbar spine, total hip </a:t>
            </a:r>
            <a:r>
              <a:rPr lang="en-US" dirty="0" smtClean="0">
                <a:solidFill>
                  <a:schemeClr val="bg1"/>
                </a:solidFill>
              </a:rPr>
              <a:t>and femoral </a:t>
            </a:r>
            <a:r>
              <a:rPr lang="en-US" dirty="0">
                <a:solidFill>
                  <a:schemeClr val="bg1"/>
                </a:solidFill>
              </a:rPr>
              <a:t>neck, </a:t>
            </a:r>
            <a:r>
              <a:rPr lang="en-US" b="1" dirty="0">
                <a:solidFill>
                  <a:srgbClr val="FFC000"/>
                </a:solidFill>
              </a:rPr>
              <a:t>particularly in GIO-induced osteoporosis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Teriparatide </a:t>
            </a:r>
            <a:r>
              <a:rPr lang="en-US" dirty="0">
                <a:solidFill>
                  <a:schemeClr val="bg1"/>
                </a:solidFill>
              </a:rPr>
              <a:t>did not lower </a:t>
            </a:r>
            <a:r>
              <a:rPr lang="en-US" dirty="0" smtClean="0">
                <a:solidFill>
                  <a:schemeClr val="bg1"/>
                </a:solidFill>
              </a:rPr>
              <a:t>the risk </a:t>
            </a:r>
            <a:r>
              <a:rPr lang="en-US" dirty="0">
                <a:solidFill>
                  <a:schemeClr val="bg1"/>
                </a:solidFill>
              </a:rPr>
              <a:t>of nonvertebral fractures when compared with bisphosphonates.</a:t>
            </a:r>
          </a:p>
        </p:txBody>
      </p:sp>
    </p:spTree>
    <p:extLst>
      <p:ext uri="{BB962C8B-B14F-4D97-AF65-F5344CB8AC3E}">
        <p14:creationId xmlns:p14="http://schemas.microsoft.com/office/powerpoint/2010/main" val="3064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48" y="199554"/>
            <a:ext cx="5670997" cy="1590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648" y="1985374"/>
            <a:ext cx="5297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84 adult patients with CD, </a:t>
            </a:r>
            <a:r>
              <a:rPr lang="en-US" dirty="0" smtClean="0">
                <a:solidFill>
                  <a:schemeClr val="bg1"/>
                </a:solidFill>
              </a:rPr>
              <a:t>67 females </a:t>
            </a:r>
            <a:r>
              <a:rPr lang="en-US" dirty="0">
                <a:solidFill>
                  <a:schemeClr val="bg1"/>
                </a:solidFill>
              </a:rPr>
              <a:t>and 17 males </a:t>
            </a:r>
            <a:r>
              <a:rPr lang="en-US" dirty="0" smtClean="0">
                <a:solidFill>
                  <a:schemeClr val="bg1"/>
                </a:solidFill>
              </a:rPr>
              <a:t> 2002 -2010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90" y="882867"/>
            <a:ext cx="5319846" cy="5827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48" y="2995082"/>
            <a:ext cx="4956286" cy="371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385762"/>
            <a:ext cx="11477625" cy="60864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092485" y="3090930"/>
            <a:ext cx="2073498" cy="334851"/>
          </a:xfrm>
          <a:prstGeom prst="round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149403" y="3090929"/>
            <a:ext cx="2073498" cy="334851"/>
          </a:xfrm>
          <a:prstGeom prst="round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76" y="222228"/>
            <a:ext cx="7295414" cy="20855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557" y="3166649"/>
            <a:ext cx="113505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reviewed papers from 1975 to 2016 and </a:t>
            </a:r>
            <a:r>
              <a:rPr lang="en-US" b="1" dirty="0" smtClean="0">
                <a:solidFill>
                  <a:srgbClr val="FFC000"/>
                </a:solidFill>
              </a:rPr>
              <a:t>found 17 </a:t>
            </a:r>
            <a:r>
              <a:rPr lang="en-US" b="1" dirty="0" err="1" smtClean="0">
                <a:solidFill>
                  <a:srgbClr val="FFC000"/>
                </a:solidFill>
              </a:rPr>
              <a:t>study</a:t>
            </a:r>
            <a:r>
              <a:rPr lang="en-US" dirty="0" err="1" smtClean="0">
                <a:solidFill>
                  <a:schemeClr val="bg1"/>
                </a:solidFill>
              </a:rPr>
              <a:t>with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two pituitary adenomas and </a:t>
            </a:r>
            <a:r>
              <a:rPr lang="en-US" b="1" dirty="0">
                <a:solidFill>
                  <a:srgbClr val="FFC000"/>
                </a:solidFill>
              </a:rPr>
              <a:t>1 with three </a:t>
            </a:r>
            <a:r>
              <a:rPr lang="en-US" dirty="0">
                <a:solidFill>
                  <a:schemeClr val="bg1"/>
                </a:solidFill>
              </a:rPr>
              <a:t>pituitary</a:t>
            </a:r>
          </a:p>
          <a:p>
            <a:r>
              <a:rPr lang="en-US" dirty="0">
                <a:solidFill>
                  <a:schemeClr val="bg1"/>
                </a:solidFill>
              </a:rPr>
              <a:t>adenomas.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Immunohistochemical staining </a:t>
            </a:r>
            <a:r>
              <a:rPr lang="en-US" dirty="0">
                <a:solidFill>
                  <a:schemeClr val="bg1"/>
                </a:solidFill>
              </a:rPr>
              <a:t>showed that the most common </a:t>
            </a:r>
            <a:r>
              <a:rPr lang="en-US" dirty="0" smtClean="0">
                <a:solidFill>
                  <a:schemeClr val="bg1"/>
                </a:solidFill>
              </a:rPr>
              <a:t>double pituitary </a:t>
            </a:r>
            <a:r>
              <a:rPr lang="en-US" dirty="0">
                <a:solidFill>
                  <a:schemeClr val="bg1"/>
                </a:solidFill>
              </a:rPr>
              <a:t>adenomas were growth hormone (</a:t>
            </a:r>
            <a:r>
              <a:rPr lang="en-US" b="1" dirty="0">
                <a:solidFill>
                  <a:srgbClr val="FFC000"/>
                </a:solidFill>
              </a:rPr>
              <a:t>GH</a:t>
            </a:r>
            <a:r>
              <a:rPr lang="en-US" dirty="0">
                <a:solidFill>
                  <a:schemeClr val="bg1"/>
                </a:solidFill>
              </a:rPr>
              <a:t>)- </a:t>
            </a:r>
            <a:r>
              <a:rPr lang="en-US" dirty="0" smtClean="0">
                <a:solidFill>
                  <a:schemeClr val="bg1"/>
                </a:solidFill>
              </a:rPr>
              <a:t>followed by </a:t>
            </a:r>
            <a:r>
              <a:rPr lang="en-US" dirty="0">
                <a:solidFill>
                  <a:schemeClr val="bg1"/>
                </a:solidFill>
              </a:rPr>
              <a:t>adrenocorticotropic (</a:t>
            </a:r>
            <a:r>
              <a:rPr lang="en-US" b="1" dirty="0">
                <a:solidFill>
                  <a:srgbClr val="FFC000"/>
                </a:solidFill>
              </a:rPr>
              <a:t>ACTH</a:t>
            </a:r>
            <a:r>
              <a:rPr lang="en-US" dirty="0">
                <a:solidFill>
                  <a:schemeClr val="bg1"/>
                </a:solidFill>
              </a:rPr>
              <a:t>)-secreting.</a:t>
            </a:r>
          </a:p>
        </p:txBody>
      </p:sp>
    </p:spTree>
    <p:extLst>
      <p:ext uri="{BB962C8B-B14F-4D97-AF65-F5344CB8AC3E}">
        <p14:creationId xmlns:p14="http://schemas.microsoft.com/office/powerpoint/2010/main" val="11484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6" y="320064"/>
            <a:ext cx="10728101" cy="63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00012"/>
            <a:ext cx="113061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5" y="1070766"/>
            <a:ext cx="111402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Conclusion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Double </a:t>
            </a:r>
            <a:r>
              <a:rPr lang="en-US" dirty="0">
                <a:solidFill>
                  <a:schemeClr val="bg1"/>
                </a:solidFill>
              </a:rPr>
              <a:t>pituitary adenomas are rare but </a:t>
            </a:r>
            <a:r>
              <a:rPr lang="en-US" dirty="0" smtClean="0">
                <a:solidFill>
                  <a:schemeClr val="bg1"/>
                </a:solidFill>
              </a:rPr>
              <a:t>most commonly </a:t>
            </a:r>
            <a:r>
              <a:rPr lang="en-US" dirty="0">
                <a:solidFill>
                  <a:schemeClr val="bg1"/>
                </a:solidFill>
              </a:rPr>
              <a:t>found with GH- or ACTH-producing tumors.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Clinicians </a:t>
            </a:r>
            <a:r>
              <a:rPr lang="en-US" dirty="0">
                <a:solidFill>
                  <a:schemeClr val="bg1"/>
                </a:solidFill>
              </a:rPr>
              <a:t>should </a:t>
            </a:r>
            <a:r>
              <a:rPr lang="en-US" dirty="0" smtClean="0">
                <a:solidFill>
                  <a:schemeClr val="bg1"/>
                </a:solidFill>
              </a:rPr>
              <a:t>have heightened </a:t>
            </a:r>
            <a:r>
              <a:rPr lang="en-US" dirty="0">
                <a:solidFill>
                  <a:schemeClr val="bg1"/>
                </a:solidFill>
              </a:rPr>
              <a:t>sensitivity in patients with </a:t>
            </a:r>
            <a:r>
              <a:rPr lang="en-US" b="1" dirty="0">
                <a:solidFill>
                  <a:srgbClr val="FFC000"/>
                </a:solidFill>
              </a:rPr>
              <a:t>acromegaly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</a:t>
            </a:r>
            <a:r>
              <a:rPr lang="en-US" b="1" dirty="0" smtClean="0">
                <a:solidFill>
                  <a:srgbClr val="FFC000"/>
                </a:solidFill>
              </a:rPr>
              <a:t>Cushing’s Disease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85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25" y="239357"/>
            <a:ext cx="7197077" cy="14145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939" y="1653863"/>
            <a:ext cx="108568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Autopsy </a:t>
            </a:r>
            <a:r>
              <a:rPr lang="en-US" b="1" dirty="0" smtClean="0">
                <a:solidFill>
                  <a:srgbClr val="FFFF00"/>
                </a:solidFill>
              </a:rPr>
              <a:t>Reports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Since the first report on multiple pituitary tumors by Kraus in </a:t>
            </a:r>
            <a:r>
              <a:rPr lang="en-US" dirty="0" smtClean="0">
                <a:solidFill>
                  <a:schemeClr val="bg1"/>
                </a:solidFill>
              </a:rPr>
              <a:t>1914, </a:t>
            </a:r>
            <a:r>
              <a:rPr lang="en-US" dirty="0">
                <a:solidFill>
                  <a:schemeClr val="bg1"/>
                </a:solidFill>
              </a:rPr>
              <a:t>estimates provided by autopsy studies on the prevalence of incidentally detected MPA varied widely, </a:t>
            </a:r>
            <a:r>
              <a:rPr lang="en-US" b="1" dirty="0">
                <a:solidFill>
                  <a:srgbClr val="FFC000"/>
                </a:solidFill>
              </a:rPr>
              <a:t>ranging from 0.01 to 9% </a:t>
            </a:r>
            <a:r>
              <a:rPr lang="en-US" dirty="0">
                <a:solidFill>
                  <a:schemeClr val="bg1"/>
                </a:solidFill>
              </a:rPr>
              <a:t>of the examined pituitary glands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Furthermore</a:t>
            </a:r>
            <a:r>
              <a:rPr lang="en-US" dirty="0">
                <a:solidFill>
                  <a:schemeClr val="bg1"/>
                </a:solidFill>
              </a:rPr>
              <a:t>, cases with double, triple, and </a:t>
            </a:r>
            <a:r>
              <a:rPr lang="en-US" b="1" dirty="0">
                <a:solidFill>
                  <a:srgbClr val="FFC000"/>
                </a:solidFill>
              </a:rPr>
              <a:t>even 10 multiple tumors</a:t>
            </a:r>
            <a:r>
              <a:rPr lang="en-US" dirty="0">
                <a:solidFill>
                  <a:schemeClr val="bg1"/>
                </a:solidFill>
              </a:rPr>
              <a:t> within one pituitary gland were recognized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54" y="3168338"/>
            <a:ext cx="10426320" cy="35676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94748" y="4405931"/>
            <a:ext cx="3013657" cy="341086"/>
          </a:xfrm>
          <a:prstGeom prst="roundRect">
            <a:avLst/>
          </a:prstGeom>
          <a:solidFill>
            <a:srgbClr val="0070C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251" y="200561"/>
            <a:ext cx="6619674" cy="2700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75" y="3111455"/>
            <a:ext cx="11020425" cy="35147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95482" y="1133341"/>
            <a:ext cx="1931831" cy="515155"/>
          </a:xfrm>
          <a:prstGeom prst="round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22" y="202641"/>
            <a:ext cx="6874568" cy="17782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2845" y="2230071"/>
            <a:ext cx="6739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56 year-old woman </a:t>
            </a:r>
            <a:r>
              <a:rPr lang="en-US" dirty="0" smtClean="0">
                <a:solidFill>
                  <a:schemeClr val="bg1"/>
                </a:solidFill>
              </a:rPr>
              <a:t> with signs </a:t>
            </a:r>
            <a:r>
              <a:rPr lang="en-US" dirty="0">
                <a:solidFill>
                  <a:schemeClr val="bg1"/>
                </a:solidFill>
              </a:rPr>
              <a:t>and symptoms of hypercortisolism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54" y="2599403"/>
            <a:ext cx="102203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306" y="502276"/>
            <a:ext cx="52288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Drugs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lvl="2"/>
            <a:r>
              <a:rPr lang="en-US" sz="2000" b="1" dirty="0" smtClean="0">
                <a:solidFill>
                  <a:schemeClr val="bg1"/>
                </a:solidFill>
              </a:rPr>
              <a:t>Peginterferon </a:t>
            </a:r>
            <a:r>
              <a:rPr lang="en-US" sz="2000" b="1" dirty="0" err="1" smtClean="0">
                <a:solidFill>
                  <a:schemeClr val="bg1"/>
                </a:solidFill>
              </a:rPr>
              <a:t>alfa</a:t>
            </a:r>
            <a:r>
              <a:rPr lang="en-US" sz="2000" b="1" dirty="0" smtClean="0">
                <a:solidFill>
                  <a:schemeClr val="bg1"/>
                </a:solidFill>
              </a:rPr>
              <a:t> 2a </a:t>
            </a:r>
            <a:endParaRPr lang="en-US" sz="2000" b="1" dirty="0">
              <a:solidFill>
                <a:schemeClr val="bg1"/>
              </a:solidFill>
            </a:endParaRPr>
          </a:p>
          <a:p>
            <a:pPr lvl="2"/>
            <a:r>
              <a:rPr lang="en-US" sz="2000" b="1" dirty="0" smtClean="0">
                <a:solidFill>
                  <a:schemeClr val="bg1"/>
                </a:solidFill>
              </a:rPr>
              <a:t>Ribavirin</a:t>
            </a:r>
          </a:p>
          <a:p>
            <a:pPr lvl="2"/>
            <a:r>
              <a:rPr lang="en-US" sz="2000" b="1" dirty="0" smtClean="0">
                <a:solidFill>
                  <a:schemeClr val="bg1"/>
                </a:solidFill>
              </a:rPr>
              <a:t>Daclatasvir  </a:t>
            </a:r>
            <a:r>
              <a:rPr lang="en-US" b="1" dirty="0" smtClean="0">
                <a:solidFill>
                  <a:schemeClr val="bg1"/>
                </a:solidFill>
              </a:rPr>
              <a:t>(NS5A protein Blocking)</a:t>
            </a:r>
            <a:endParaRPr lang="en-US" dirty="0" smtClean="0"/>
          </a:p>
          <a:p>
            <a:pPr lvl="2"/>
            <a:r>
              <a:rPr lang="en-US" sz="2000" b="1" dirty="0" smtClean="0">
                <a:solidFill>
                  <a:schemeClr val="bg1"/>
                </a:solidFill>
              </a:rPr>
              <a:t>Sofosbuvir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NS5B </a:t>
            </a:r>
            <a:r>
              <a:rPr lang="en-US" b="1" dirty="0">
                <a:solidFill>
                  <a:schemeClr val="bg1"/>
                </a:solidFill>
              </a:rPr>
              <a:t>protein Blocking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0779" y="2681154"/>
            <a:ext cx="5543349" cy="1428750"/>
            <a:chOff x="605306" y="2616759"/>
            <a:chExt cx="5857875" cy="14287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306" y="3121584"/>
              <a:ext cx="5857875" cy="9239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306" y="2616759"/>
              <a:ext cx="5857875" cy="50482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90779" y="4366408"/>
            <a:ext cx="5543349" cy="1466850"/>
            <a:chOff x="290779" y="4366408"/>
            <a:chExt cx="5972175" cy="14668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779" y="4366408"/>
              <a:ext cx="5972175" cy="4857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779" y="4852183"/>
              <a:ext cx="5972175" cy="98107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245113" y="1995354"/>
            <a:ext cx="5640949" cy="2114550"/>
            <a:chOff x="6219355" y="2681153"/>
            <a:chExt cx="5229963" cy="21145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9355" y="2681153"/>
              <a:ext cx="5229963" cy="5048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19355" y="3185978"/>
              <a:ext cx="5229963" cy="16097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245113" y="4305837"/>
            <a:ext cx="5640949" cy="2327521"/>
            <a:chOff x="6245113" y="4305837"/>
            <a:chExt cx="5640949" cy="232752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45113" y="4305837"/>
              <a:ext cx="5640949" cy="695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45114" y="4852183"/>
              <a:ext cx="5640948" cy="1781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66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926" y="440364"/>
            <a:ext cx="5698163" cy="4794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8241" y="0"/>
            <a:ext cx="10823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2-mm </a:t>
            </a:r>
            <a:r>
              <a:rPr lang="en-US" dirty="0" err="1" smtClean="0">
                <a:solidFill>
                  <a:schemeClr val="bg1"/>
                </a:solidFill>
              </a:rPr>
              <a:t>microadenoma</a:t>
            </a:r>
            <a:r>
              <a:rPr lang="en-US" dirty="0" smtClean="0">
                <a:solidFill>
                  <a:schemeClr val="bg1"/>
                </a:solidFill>
              </a:rPr>
              <a:t> close </a:t>
            </a:r>
            <a:r>
              <a:rPr lang="en-US" dirty="0">
                <a:solidFill>
                  <a:schemeClr val="bg1"/>
                </a:solidFill>
              </a:rPr>
              <a:t>to the </a:t>
            </a:r>
            <a:r>
              <a:rPr lang="en-US" dirty="0" err="1">
                <a:solidFill>
                  <a:schemeClr val="bg1"/>
                </a:solidFill>
              </a:rPr>
              <a:t>neurohypophysis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>
                <a:solidFill>
                  <a:schemeClr val="bg1"/>
                </a:solidFill>
              </a:rPr>
              <a:t>a 9-mm </a:t>
            </a:r>
            <a:r>
              <a:rPr lang="en-US" dirty="0" err="1" smtClean="0">
                <a:solidFill>
                  <a:schemeClr val="bg1"/>
                </a:solidFill>
              </a:rPr>
              <a:t>microadenoma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en-US" dirty="0">
                <a:solidFill>
                  <a:schemeClr val="bg1"/>
                </a:solidFill>
              </a:rPr>
              <a:t>the right side of the pituitary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527" y="5528677"/>
            <a:ext cx="1137633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Conclusion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:  </a:t>
            </a:r>
            <a:r>
              <a:rPr lang="en-US" dirty="0">
                <a:solidFill>
                  <a:schemeClr val="bg1"/>
                </a:solidFill>
              </a:rPr>
              <a:t>double pituitary ACTH-secreting </a:t>
            </a:r>
            <a:r>
              <a:rPr lang="en-US" dirty="0" smtClean="0">
                <a:solidFill>
                  <a:schemeClr val="bg1"/>
                </a:solidFill>
              </a:rPr>
              <a:t>adenomas may </a:t>
            </a:r>
            <a:r>
              <a:rPr lang="en-US" dirty="0">
                <a:solidFill>
                  <a:schemeClr val="bg1"/>
                </a:solidFill>
              </a:rPr>
              <a:t>occur in patients with Cushing’s </a:t>
            </a:r>
            <a:r>
              <a:rPr lang="en-US" dirty="0" smtClean="0">
                <a:solidFill>
                  <a:schemeClr val="bg1"/>
                </a:solidFill>
              </a:rPr>
              <a:t>disease.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If pituitary imaging </a:t>
            </a:r>
            <a:r>
              <a:rPr lang="en-US" dirty="0">
                <a:solidFill>
                  <a:schemeClr val="bg1"/>
                </a:solidFill>
              </a:rPr>
              <a:t>is suspicious for multiple lesions </a:t>
            </a:r>
            <a:r>
              <a:rPr lang="en-US" dirty="0" smtClean="0">
                <a:solidFill>
                  <a:schemeClr val="bg1"/>
                </a:solidFill>
              </a:rPr>
              <a:t>then surgical </a:t>
            </a:r>
            <a:r>
              <a:rPr lang="en-US" dirty="0">
                <a:solidFill>
                  <a:schemeClr val="bg1"/>
                </a:solidFill>
              </a:rPr>
              <a:t>exploration has to be thorough in order </a:t>
            </a:r>
            <a:r>
              <a:rPr lang="en-US" dirty="0" smtClean="0">
                <a:solidFill>
                  <a:schemeClr val="bg1"/>
                </a:solidFill>
              </a:rPr>
              <a:t>to avoid </a:t>
            </a:r>
            <a:r>
              <a:rPr lang="en-US" dirty="0">
                <a:solidFill>
                  <a:schemeClr val="bg1"/>
                </a:solidFill>
              </a:rPr>
              <a:t>surgical failures.</a:t>
            </a:r>
          </a:p>
        </p:txBody>
      </p:sp>
    </p:spTree>
    <p:extLst>
      <p:ext uri="{BB962C8B-B14F-4D97-AF65-F5344CB8AC3E}">
        <p14:creationId xmlns:p14="http://schemas.microsoft.com/office/powerpoint/2010/main" val="29572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64" y="210421"/>
            <a:ext cx="10144125" cy="2676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862" y="3128218"/>
            <a:ext cx="10964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b="1" dirty="0">
                <a:solidFill>
                  <a:schemeClr val="bg1"/>
                </a:solidFill>
              </a:rPr>
              <a:t>37-year-old man </a:t>
            </a:r>
            <a:r>
              <a:rPr lang="en-US" dirty="0" smtClean="0">
                <a:solidFill>
                  <a:schemeClr val="bg1"/>
                </a:solidFill>
              </a:rPr>
              <a:t>with osteoporosis </a:t>
            </a:r>
            <a:r>
              <a:rPr lang="en-US" dirty="0">
                <a:solidFill>
                  <a:schemeClr val="bg1"/>
                </a:solidFill>
              </a:rPr>
              <a:t>complicated with vertebral and rib </a:t>
            </a:r>
            <a:r>
              <a:rPr lang="en-US" dirty="0" smtClean="0">
                <a:solidFill>
                  <a:schemeClr val="bg1"/>
                </a:solidFill>
              </a:rPr>
              <a:t>fractures and </a:t>
            </a:r>
            <a:r>
              <a:rPr lang="en-US" dirty="0">
                <a:solidFill>
                  <a:schemeClr val="bg1"/>
                </a:solidFill>
              </a:rPr>
              <a:t>loss of </a:t>
            </a:r>
            <a:r>
              <a:rPr lang="en-US" dirty="0" smtClean="0">
                <a:solidFill>
                  <a:schemeClr val="bg1"/>
                </a:solidFill>
              </a:rPr>
              <a:t>6 cm </a:t>
            </a:r>
            <a:r>
              <a:rPr lang="en-US" dirty="0">
                <a:solidFill>
                  <a:schemeClr val="bg1"/>
                </a:solidFill>
              </a:rPr>
              <a:t>in height within </a:t>
            </a:r>
            <a:r>
              <a:rPr lang="en-US" dirty="0" smtClean="0">
                <a:solidFill>
                  <a:schemeClr val="bg1"/>
                </a:solidFill>
              </a:rPr>
              <a:t>the previous </a:t>
            </a:r>
            <a:r>
              <a:rPr lang="en-US" dirty="0">
                <a:solidFill>
                  <a:schemeClr val="bg1"/>
                </a:solidFill>
              </a:rPr>
              <a:t>year.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>
                <a:solidFill>
                  <a:schemeClr val="bg1"/>
                </a:solidFill>
              </a:rPr>
              <a:t>also had </a:t>
            </a:r>
            <a:r>
              <a:rPr lang="en-US" b="1" dirty="0">
                <a:solidFill>
                  <a:schemeClr val="bg1"/>
                </a:solidFill>
              </a:rPr>
              <a:t>hypertension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dyslipidemia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b="1" dirty="0">
                <a:solidFill>
                  <a:schemeClr val="bg1"/>
                </a:solidFill>
              </a:rPr>
              <a:t>secondary </a:t>
            </a:r>
            <a:r>
              <a:rPr lang="en-US" b="1" dirty="0" smtClean="0">
                <a:solidFill>
                  <a:schemeClr val="bg1"/>
                </a:solidFill>
              </a:rPr>
              <a:t>infertility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861" y="4569819"/>
            <a:ext cx="10964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examination </a:t>
            </a:r>
            <a:r>
              <a:rPr lang="en-US" dirty="0" smtClean="0">
                <a:solidFill>
                  <a:schemeClr val="bg1"/>
                </a:solidFill>
              </a:rPr>
              <a:t>revealed a </a:t>
            </a:r>
            <a:r>
              <a:rPr lang="en-US" b="1" dirty="0">
                <a:solidFill>
                  <a:schemeClr val="bg1"/>
                </a:solidFill>
              </a:rPr>
              <a:t>moon face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central obesity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proximal </a:t>
            </a:r>
            <a:r>
              <a:rPr lang="en-US" b="1" dirty="0" smtClean="0">
                <a:solidFill>
                  <a:schemeClr val="bg1"/>
                </a:solidFill>
              </a:rPr>
              <a:t>muscle weakness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easy bruising</a:t>
            </a:r>
            <a:r>
              <a:rPr lang="en-US" dirty="0">
                <a:solidFill>
                  <a:schemeClr val="bg1"/>
                </a:solidFill>
              </a:rPr>
              <a:t>, and </a:t>
            </a:r>
            <a:r>
              <a:rPr lang="en-US" b="1" dirty="0">
                <a:solidFill>
                  <a:schemeClr val="bg1"/>
                </a:solidFill>
              </a:rPr>
              <a:t>kyphosis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49" y="319087"/>
            <a:ext cx="83153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408" y="339427"/>
            <a:ext cx="110157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Laboratory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ACTH) dependent </a:t>
            </a:r>
            <a:r>
              <a:rPr lang="en-US" dirty="0" smtClean="0">
                <a:solidFill>
                  <a:schemeClr val="bg1"/>
                </a:solidFill>
              </a:rPr>
              <a:t>hypercortisolism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24-hour urinary free </a:t>
            </a:r>
            <a:r>
              <a:rPr lang="en-US" dirty="0">
                <a:solidFill>
                  <a:schemeClr val="bg1"/>
                </a:solidFill>
              </a:rPr>
              <a:t>cortisol: 687.3</a:t>
            </a:r>
            <a:r>
              <a:rPr lang="el-GR" dirty="0">
                <a:solidFill>
                  <a:schemeClr val="bg1"/>
                </a:solidFill>
              </a:rPr>
              <a:t>μ</a:t>
            </a:r>
            <a:r>
              <a:rPr lang="en-US" dirty="0">
                <a:solidFill>
                  <a:schemeClr val="bg1"/>
                </a:solidFill>
              </a:rPr>
              <a:t>g/day (36–137</a:t>
            </a:r>
            <a:r>
              <a:rPr lang="en-US" dirty="0" smtClean="0">
                <a:solidFill>
                  <a:schemeClr val="bg1"/>
                </a:solidFill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cortisol </a:t>
            </a:r>
            <a:r>
              <a:rPr lang="en-US" dirty="0">
                <a:solidFill>
                  <a:schemeClr val="bg1"/>
                </a:solidFill>
              </a:rPr>
              <a:t>after </a:t>
            </a:r>
            <a:r>
              <a:rPr lang="en-US" dirty="0" smtClean="0">
                <a:solidFill>
                  <a:schemeClr val="bg1"/>
                </a:solidFill>
              </a:rPr>
              <a:t>a 1-mg </a:t>
            </a:r>
            <a:r>
              <a:rPr lang="en-US" dirty="0">
                <a:solidFill>
                  <a:schemeClr val="bg1"/>
                </a:solidFill>
              </a:rPr>
              <a:t>overnight dexamethasone suppression test</a:t>
            </a:r>
            <a:r>
              <a:rPr lang="en-US" dirty="0" smtClean="0">
                <a:solidFill>
                  <a:schemeClr val="bg1"/>
                </a:solidFill>
              </a:rPr>
              <a:t>: 39.5</a:t>
            </a:r>
            <a:r>
              <a:rPr lang="el-GR" dirty="0">
                <a:solidFill>
                  <a:schemeClr val="bg1"/>
                </a:solidFill>
              </a:rPr>
              <a:t>μ</a:t>
            </a:r>
            <a:r>
              <a:rPr lang="en-US" dirty="0">
                <a:solidFill>
                  <a:schemeClr val="bg1"/>
                </a:solidFill>
              </a:rPr>
              <a:t>g/dL (&lt;1.8);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ACTH:118pg/mL </a:t>
            </a:r>
            <a:r>
              <a:rPr lang="en-US" dirty="0">
                <a:solidFill>
                  <a:schemeClr val="bg1"/>
                </a:solidFill>
              </a:rPr>
              <a:t>(&lt; 53)].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Total testosterone was </a:t>
            </a:r>
            <a:r>
              <a:rPr lang="en-US" dirty="0">
                <a:solidFill>
                  <a:schemeClr val="bg1"/>
                </a:solidFill>
              </a:rPr>
              <a:t>low [1.93mg/mL (2.8-8.0)].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Since pituitary magnetic </a:t>
            </a:r>
            <a:r>
              <a:rPr lang="en-US" dirty="0">
                <a:solidFill>
                  <a:schemeClr val="bg1"/>
                </a:solidFill>
              </a:rPr>
              <a:t>resonance imaging showed no adenoma</a:t>
            </a:r>
            <a:r>
              <a:rPr lang="en-US" dirty="0" smtClean="0">
                <a:solidFill>
                  <a:schemeClr val="bg1"/>
                </a:solidFill>
              </a:rPr>
              <a:t>, he </a:t>
            </a:r>
            <a:r>
              <a:rPr lang="en-US" dirty="0">
                <a:solidFill>
                  <a:schemeClr val="bg1"/>
                </a:solidFill>
              </a:rPr>
              <a:t>was submitted to </a:t>
            </a:r>
            <a:r>
              <a:rPr lang="en-US" b="1" dirty="0">
                <a:solidFill>
                  <a:schemeClr val="bg1"/>
                </a:solidFill>
              </a:rPr>
              <a:t>bilateral inferior petrosal </a:t>
            </a:r>
            <a:r>
              <a:rPr lang="en-US" b="1" dirty="0" smtClean="0">
                <a:solidFill>
                  <a:schemeClr val="bg1"/>
                </a:solidFill>
              </a:rPr>
              <a:t>sinus sampling</a:t>
            </a:r>
            <a:r>
              <a:rPr lang="en-US" dirty="0">
                <a:solidFill>
                  <a:schemeClr val="bg1"/>
                </a:solidFill>
              </a:rPr>
              <a:t>, which favored Cushing’s disease (CD).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Dual energy X-ray </a:t>
            </a:r>
            <a:r>
              <a:rPr lang="en-US" dirty="0">
                <a:solidFill>
                  <a:schemeClr val="bg1"/>
                </a:solidFill>
              </a:rPr>
              <a:t>absorptiometry (DXA) revealed </a:t>
            </a:r>
            <a:r>
              <a:rPr lang="en-US" dirty="0" smtClean="0">
                <a:solidFill>
                  <a:schemeClr val="bg1"/>
                </a:solidFill>
              </a:rPr>
              <a:t>osteoporosis of the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	lumbar </a:t>
            </a:r>
            <a:r>
              <a:rPr lang="en-US" dirty="0">
                <a:solidFill>
                  <a:schemeClr val="bg1"/>
                </a:solidFill>
              </a:rPr>
              <a:t>spine (T-score -3.8, </a:t>
            </a:r>
            <a:r>
              <a:rPr lang="en-US" b="1" dirty="0">
                <a:solidFill>
                  <a:schemeClr val="accent2"/>
                </a:solidFill>
              </a:rPr>
              <a:t>Z-score -3.8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	left </a:t>
            </a:r>
            <a:r>
              <a:rPr lang="en-US" dirty="0">
                <a:solidFill>
                  <a:schemeClr val="bg1"/>
                </a:solidFill>
              </a:rPr>
              <a:t>femur (T-score -3.6, </a:t>
            </a:r>
            <a:r>
              <a:rPr lang="en-US" b="1" dirty="0">
                <a:solidFill>
                  <a:schemeClr val="accent2"/>
                </a:solidFill>
              </a:rPr>
              <a:t>Z-score -2.7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665408" y="4953894"/>
            <a:ext cx="10719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</a:t>
            </a:r>
            <a:r>
              <a:rPr lang="en-US" dirty="0" smtClean="0">
                <a:solidFill>
                  <a:schemeClr val="bg1"/>
                </a:solidFill>
              </a:rPr>
              <a:t>cryopreservation of </a:t>
            </a:r>
            <a:r>
              <a:rPr lang="en-US" dirty="0">
                <a:solidFill>
                  <a:schemeClr val="bg1"/>
                </a:solidFill>
              </a:rPr>
              <a:t>gametes, the patient was submit ted to </a:t>
            </a:r>
            <a:r>
              <a:rPr lang="en-US" b="1" dirty="0" smtClean="0">
                <a:solidFill>
                  <a:schemeClr val="bg1"/>
                </a:solidFill>
              </a:rPr>
              <a:t>transsphenoidal surgery </a:t>
            </a:r>
            <a:r>
              <a:rPr lang="en-US" dirty="0">
                <a:solidFill>
                  <a:schemeClr val="bg1"/>
                </a:solidFill>
              </a:rPr>
              <a:t>and histological findings </a:t>
            </a:r>
            <a:r>
              <a:rPr lang="en-US" dirty="0" smtClean="0">
                <a:solidFill>
                  <a:schemeClr val="bg1"/>
                </a:solidFill>
              </a:rPr>
              <a:t>confirmed the </a:t>
            </a:r>
            <a:r>
              <a:rPr lang="en-US" dirty="0">
                <a:solidFill>
                  <a:schemeClr val="bg1"/>
                </a:solidFill>
              </a:rPr>
              <a:t>diagnosis.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408" y="5826445"/>
            <a:ext cx="10513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DXA performed five months after </a:t>
            </a:r>
            <a:r>
              <a:rPr lang="en-US" dirty="0" smtClean="0">
                <a:solidFill>
                  <a:schemeClr val="bg1"/>
                </a:solidFill>
              </a:rPr>
              <a:t>surgery showed </a:t>
            </a:r>
            <a:r>
              <a:rPr lang="en-US" dirty="0">
                <a:solidFill>
                  <a:schemeClr val="bg1"/>
                </a:solidFill>
              </a:rPr>
              <a:t>osteoporosis of the lumbar spine (T-score -3.4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accent2"/>
                </a:solidFill>
              </a:rPr>
              <a:t>Z-score </a:t>
            </a:r>
            <a:r>
              <a:rPr lang="en-US" b="1" dirty="0">
                <a:solidFill>
                  <a:schemeClr val="accent2"/>
                </a:solidFill>
              </a:rPr>
              <a:t>-3.6</a:t>
            </a:r>
            <a:r>
              <a:rPr lang="en-US" dirty="0">
                <a:solidFill>
                  <a:schemeClr val="bg1"/>
                </a:solidFill>
              </a:rPr>
              <a:t>) and osteopenia of the left femur (</a:t>
            </a:r>
            <a:r>
              <a:rPr lang="en-US" dirty="0" smtClean="0">
                <a:solidFill>
                  <a:schemeClr val="bg1"/>
                </a:solidFill>
              </a:rPr>
              <a:t>T-score</a:t>
            </a:r>
            <a:r>
              <a:rPr lang="en-US" b="1" dirty="0">
                <a:solidFill>
                  <a:schemeClr val="bg1"/>
                </a:solidFill>
              </a:rPr>
              <a:t> -</a:t>
            </a:r>
            <a:r>
              <a:rPr lang="en-US" dirty="0">
                <a:solidFill>
                  <a:schemeClr val="bg1"/>
                </a:solidFill>
              </a:rPr>
              <a:t>2.0, </a:t>
            </a:r>
            <a:r>
              <a:rPr lang="en-US" b="1" dirty="0">
                <a:solidFill>
                  <a:schemeClr val="accent2"/>
                </a:solidFill>
              </a:rPr>
              <a:t>Z-score -1.9</a:t>
            </a:r>
            <a:r>
              <a:rPr lang="en-US" dirty="0">
                <a:solidFill>
                  <a:schemeClr val="bg1"/>
                </a:solidFill>
              </a:rPr>
              <a:t>). He is still under treatment </a:t>
            </a:r>
            <a:r>
              <a:rPr lang="en-US" dirty="0" smtClean="0">
                <a:solidFill>
                  <a:schemeClr val="bg1"/>
                </a:solidFill>
              </a:rPr>
              <a:t>with alendronate </a:t>
            </a:r>
            <a:r>
              <a:rPr lang="en-US" dirty="0">
                <a:solidFill>
                  <a:schemeClr val="bg1"/>
                </a:solidFill>
              </a:rPr>
              <a:t>and cholecalciferol.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346" y="333978"/>
            <a:ext cx="8296275" cy="1476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698" y="2246118"/>
            <a:ext cx="10097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Diagnosis and Outcomes of </a:t>
            </a:r>
            <a:r>
              <a:rPr lang="en-US" b="1" dirty="0">
                <a:solidFill>
                  <a:srgbClr val="FFC000"/>
                </a:solidFill>
              </a:rPr>
              <a:t>341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patients with </a:t>
            </a:r>
            <a:r>
              <a:rPr lang="en-US" b="1" dirty="0">
                <a:solidFill>
                  <a:srgbClr val="FFC000"/>
                </a:solidFill>
              </a:rPr>
              <a:t>Cushing's disease </a:t>
            </a:r>
            <a:r>
              <a:rPr lang="en-US" dirty="0" smtClean="0">
                <a:solidFill>
                  <a:schemeClr val="bg1"/>
                </a:solidFill>
              </a:rPr>
              <a:t>following </a:t>
            </a:r>
            <a:r>
              <a:rPr lang="en-US" dirty="0" err="1" smtClean="0">
                <a:solidFill>
                  <a:schemeClr val="bg1"/>
                </a:solidFill>
              </a:rPr>
              <a:t>transsphenoid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surgery</a:t>
            </a:r>
          </a:p>
        </p:txBody>
      </p:sp>
    </p:spTree>
    <p:extLst>
      <p:ext uri="{BB962C8B-B14F-4D97-AF65-F5344CB8AC3E}">
        <p14:creationId xmlns:p14="http://schemas.microsoft.com/office/powerpoint/2010/main" val="20253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442912"/>
            <a:ext cx="7934325" cy="59721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55335" y="2009104"/>
            <a:ext cx="553792" cy="218941"/>
          </a:xfrm>
          <a:prstGeom prst="roundRect">
            <a:avLst/>
          </a:pr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42456" y="3742722"/>
            <a:ext cx="553792" cy="218941"/>
          </a:xfrm>
          <a:prstGeom prst="roundRect">
            <a:avLst/>
          </a:pr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42456" y="5489218"/>
            <a:ext cx="553792" cy="218941"/>
          </a:xfrm>
          <a:prstGeom prst="roundRect">
            <a:avLst/>
          </a:pr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47115" y="693312"/>
            <a:ext cx="553792" cy="218941"/>
          </a:xfrm>
          <a:prstGeom prst="roundRect">
            <a:avLst/>
          </a:prstGeom>
          <a:solidFill>
            <a:srgbClr val="FFFF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19211" y="4181340"/>
            <a:ext cx="553792" cy="218941"/>
          </a:xfrm>
          <a:prstGeom prst="roundRect">
            <a:avLst/>
          </a:prstGeom>
          <a:solidFill>
            <a:srgbClr val="FFFF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095" y="465852"/>
            <a:ext cx="9020175" cy="2371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095" y="3897402"/>
            <a:ext cx="88487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2645" y="295072"/>
            <a:ext cx="7213777" cy="1384994"/>
            <a:chOff x="1672645" y="295072"/>
            <a:chExt cx="7213777" cy="1384994"/>
          </a:xfrm>
        </p:grpSpPr>
        <p:sp>
          <p:nvSpPr>
            <p:cNvPr id="2" name="Rectangle 1"/>
            <p:cNvSpPr/>
            <p:nvPr/>
          </p:nvSpPr>
          <p:spPr>
            <a:xfrm>
              <a:off x="1672646" y="295072"/>
              <a:ext cx="24082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</a:rPr>
                <a:t>Clin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Endocrinol</a:t>
              </a:r>
              <a:r>
                <a:rPr lang="en-US" sz="1600" dirty="0">
                  <a:solidFill>
                    <a:schemeClr val="bg1"/>
                  </a:solidFill>
                </a:rPr>
                <a:t> (</a:t>
              </a:r>
              <a:r>
                <a:rPr lang="en-US" sz="1600" dirty="0" err="1">
                  <a:solidFill>
                    <a:schemeClr val="bg1"/>
                  </a:solidFill>
                </a:rPr>
                <a:t>Oxf</a:t>
              </a:r>
              <a:r>
                <a:rPr lang="en-US" sz="1600" dirty="0">
                  <a:solidFill>
                    <a:schemeClr val="bg1"/>
                  </a:solidFill>
                </a:rPr>
                <a:t>). 2018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72645" y="633626"/>
              <a:ext cx="7213777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FFFF00"/>
                  </a:solidFill>
                </a:rPr>
                <a:t>Tumour</a:t>
              </a:r>
              <a:r>
                <a:rPr lang="en-US" sz="2400" b="1" dirty="0">
                  <a:solidFill>
                    <a:srgbClr val="FFFF00"/>
                  </a:solidFill>
                </a:rPr>
                <a:t> lateralization in Cushing's disease by inferior petrosal sinus sampling with desmopressin.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Feng M1, Liu Z1, Liu X1, Zhang X2, </a:t>
              </a:r>
              <a:r>
                <a:rPr lang="en-US" sz="1400" dirty="0" err="1">
                  <a:solidFill>
                    <a:schemeClr val="bg1"/>
                  </a:solidFill>
                </a:rPr>
                <a:t>Bao</a:t>
              </a:r>
              <a:r>
                <a:rPr lang="en-US" sz="1400" dirty="0">
                  <a:solidFill>
                    <a:schemeClr val="bg1"/>
                  </a:solidFill>
                </a:rPr>
                <a:t> X1, Yao Y1, 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343436" y="2018620"/>
            <a:ext cx="113892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91 </a:t>
            </a:r>
            <a:r>
              <a:rPr lang="en-US" b="1" dirty="0">
                <a:solidFill>
                  <a:srgbClr val="FFC000"/>
                </a:solidFill>
              </a:rPr>
              <a:t>patients </a:t>
            </a:r>
            <a:r>
              <a:rPr lang="en-US" dirty="0">
                <a:solidFill>
                  <a:schemeClr val="bg1"/>
                </a:solidFill>
              </a:rPr>
              <a:t>with Cushing's syndrome who had either negative findings on </a:t>
            </a:r>
            <a:r>
              <a:rPr lang="en-US" dirty="0" smtClean="0">
                <a:solidFill>
                  <a:schemeClr val="bg1"/>
                </a:solidFill>
              </a:rPr>
              <a:t>MRI </a:t>
            </a:r>
            <a:r>
              <a:rPr lang="en-US" dirty="0">
                <a:solidFill>
                  <a:schemeClr val="bg1"/>
                </a:solidFill>
              </a:rPr>
              <a:t>or </a:t>
            </a:r>
            <a:r>
              <a:rPr lang="en-US" dirty="0" smtClean="0">
                <a:solidFill>
                  <a:schemeClr val="bg1"/>
                </a:solidFill>
              </a:rPr>
              <a:t>non suppressed HDDST retrospectively analyzed 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HRCT  </a:t>
            </a:r>
            <a:r>
              <a:rPr lang="en-US" dirty="0">
                <a:solidFill>
                  <a:schemeClr val="bg1"/>
                </a:solidFill>
              </a:rPr>
              <a:t>and octreotide receptor imaging of whole body were also negative to rule out ectopic </a:t>
            </a:r>
            <a:r>
              <a:rPr lang="en-US" dirty="0" smtClean="0">
                <a:solidFill>
                  <a:schemeClr val="bg1"/>
                </a:solidFill>
              </a:rPr>
              <a:t>ACTH </a:t>
            </a:r>
            <a:r>
              <a:rPr lang="en-US" dirty="0">
                <a:solidFill>
                  <a:schemeClr val="bg1"/>
                </a:solidFill>
              </a:rPr>
              <a:t>syndrome.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All </a:t>
            </a:r>
            <a:r>
              <a:rPr lang="en-US" dirty="0">
                <a:solidFill>
                  <a:schemeClr val="bg1"/>
                </a:solidFill>
              </a:rPr>
              <a:t>patients went through </a:t>
            </a:r>
            <a:r>
              <a:rPr lang="en-US" b="1" dirty="0">
                <a:solidFill>
                  <a:srgbClr val="FFC000"/>
                </a:solidFill>
              </a:rPr>
              <a:t>IPSS with desmopressin</a:t>
            </a:r>
            <a:r>
              <a:rPr lang="en-US" dirty="0">
                <a:solidFill>
                  <a:schemeClr val="bg1"/>
                </a:solidFill>
              </a:rPr>
              <a:t>. Afterwards, transsphenoidal pituitary surgery, light microscope pathology and immunohistological staining for ACTH were performed in all patients.</a:t>
            </a:r>
          </a:p>
        </p:txBody>
      </p:sp>
    </p:spTree>
    <p:extLst>
      <p:ext uri="{BB962C8B-B14F-4D97-AF65-F5344CB8AC3E}">
        <p14:creationId xmlns:p14="http://schemas.microsoft.com/office/powerpoint/2010/main" val="7719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038" y="920503"/>
            <a:ext cx="5553075" cy="2466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4586" y="3907493"/>
            <a:ext cx="7267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Tumor lateralization</a:t>
            </a:r>
          </a:p>
          <a:p>
            <a:pPr lvl="0" algn="ctr"/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b="1" dirty="0" smtClean="0">
                <a:solidFill>
                  <a:srgbClr val="FFC000"/>
                </a:solidFill>
              </a:rPr>
              <a:t>The </a:t>
            </a:r>
            <a:r>
              <a:rPr lang="en-US" b="1" dirty="0">
                <a:solidFill>
                  <a:srgbClr val="FFC000"/>
                </a:solidFill>
              </a:rPr>
              <a:t>concordance rate was 72.5%. </a:t>
            </a:r>
            <a:r>
              <a:rPr lang="en-US" dirty="0">
                <a:solidFill>
                  <a:prstClr val="white"/>
                </a:solidFill>
              </a:rPr>
              <a:t>( IPSS and surgery)</a:t>
            </a:r>
          </a:p>
        </p:txBody>
      </p:sp>
    </p:spTree>
    <p:extLst>
      <p:ext uri="{BB962C8B-B14F-4D97-AF65-F5344CB8AC3E}">
        <p14:creationId xmlns:p14="http://schemas.microsoft.com/office/powerpoint/2010/main" val="8685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7" y="240601"/>
            <a:ext cx="4423308" cy="881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690687"/>
            <a:ext cx="112871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96" y="1617975"/>
            <a:ext cx="11306175" cy="503872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390918" y="415828"/>
            <a:ext cx="90796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12 Weeks of Daclatasvir in Combination With </a:t>
            </a:r>
            <a:r>
              <a:rPr lang="en-US" sz="2000" b="1" dirty="0" smtClean="0">
                <a:solidFill>
                  <a:srgbClr val="FFFF00"/>
                </a:solidFill>
              </a:rPr>
              <a:t>Sofosbuvir for </a:t>
            </a:r>
            <a:r>
              <a:rPr lang="en-US" sz="2000" b="1" dirty="0">
                <a:solidFill>
                  <a:srgbClr val="FFFF00"/>
                </a:solidFill>
              </a:rPr>
              <a:t>HIV-HCV </a:t>
            </a:r>
            <a:r>
              <a:rPr lang="en-US" sz="2000" b="1" dirty="0" err="1">
                <a:solidFill>
                  <a:srgbClr val="FFFF00"/>
                </a:solidFill>
              </a:rPr>
              <a:t>Coinfection</a:t>
            </a:r>
            <a:r>
              <a:rPr lang="en-US" sz="2000" b="1" dirty="0">
                <a:solidFill>
                  <a:srgbClr val="FFFF00"/>
                </a:solidFill>
              </a:rPr>
              <a:t> (ALLY-2 Study): Efficacy </a:t>
            </a:r>
            <a:r>
              <a:rPr lang="en-US" sz="2000" b="1" dirty="0" smtClean="0">
                <a:solidFill>
                  <a:srgbClr val="FFFF00"/>
                </a:solidFill>
              </a:rPr>
              <a:t>and Safety </a:t>
            </a:r>
            <a:r>
              <a:rPr lang="en-US" sz="2000" b="1" dirty="0">
                <a:solidFill>
                  <a:srgbClr val="FFFF00"/>
                </a:solidFill>
              </a:rPr>
              <a:t>by HIV Combination Antiretroviral Regimens</a:t>
            </a:r>
          </a:p>
          <a:p>
            <a:r>
              <a:rPr lang="en-US" sz="1200" dirty="0">
                <a:solidFill>
                  <a:schemeClr val="bg1"/>
                </a:solidFill>
              </a:rPr>
              <a:t>Anne F. </a:t>
            </a:r>
            <a:r>
              <a:rPr lang="en-US" sz="1200" dirty="0" err="1">
                <a:solidFill>
                  <a:schemeClr val="bg1"/>
                </a:solidFill>
              </a:rPr>
              <a:t>Luetkemeyer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Cheryl </a:t>
            </a:r>
            <a:r>
              <a:rPr lang="en-US" sz="1200" dirty="0" err="1" smtClean="0">
                <a:solidFill>
                  <a:schemeClr val="bg1"/>
                </a:solidFill>
              </a:rPr>
              <a:t>McDonald,Moti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Ramgopal,Stephanie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Noviello,Rafia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Bhore,and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Peter </a:t>
            </a:r>
            <a:r>
              <a:rPr lang="en-US" sz="1200" dirty="0" smtClean="0">
                <a:solidFill>
                  <a:schemeClr val="bg1"/>
                </a:solidFill>
              </a:rPr>
              <a:t>Ackerman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0918" y="77274"/>
            <a:ext cx="2962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Clinical Infectious Diseases® </a:t>
            </a:r>
            <a:r>
              <a:rPr lang="en-US" sz="1600" dirty="0" smtClean="0">
                <a:solidFill>
                  <a:schemeClr val="bg1"/>
                </a:solidFill>
              </a:rPr>
              <a:t>2016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7" y="253480"/>
            <a:ext cx="4423308" cy="881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919" y="1482478"/>
            <a:ext cx="102043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Results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90 of 91 patients were </a:t>
            </a:r>
            <a:r>
              <a:rPr lang="en-US" dirty="0">
                <a:solidFill>
                  <a:schemeClr val="bg1"/>
                </a:solidFill>
              </a:rPr>
              <a:t>confirmed with CD</a:t>
            </a:r>
            <a:r>
              <a:rPr lang="en-US" dirty="0" smtClean="0">
                <a:solidFill>
                  <a:schemeClr val="bg1"/>
                </a:solidFill>
              </a:rPr>
              <a:t>, and of </a:t>
            </a:r>
            <a:r>
              <a:rPr lang="en-US" dirty="0">
                <a:solidFill>
                  <a:schemeClr val="bg1"/>
                </a:solidFill>
              </a:rPr>
              <a:t>whom 89 had positive IPSS </a:t>
            </a:r>
            <a:r>
              <a:rPr lang="en-US" dirty="0" smtClean="0">
                <a:solidFill>
                  <a:schemeClr val="bg1"/>
                </a:solidFill>
              </a:rPr>
              <a:t>findings.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The </a:t>
            </a:r>
            <a:r>
              <a:rPr lang="en-US" b="1" dirty="0">
                <a:solidFill>
                  <a:srgbClr val="FFC000"/>
                </a:solidFill>
              </a:rPr>
              <a:t>sensitivity was 98.9%. </a:t>
            </a:r>
            <a:endParaRPr lang="en-US" b="1" dirty="0" smtClean="0">
              <a:solidFill>
                <a:srgbClr val="FFC000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one patient </a:t>
            </a:r>
            <a:r>
              <a:rPr lang="en-US" dirty="0">
                <a:solidFill>
                  <a:schemeClr val="bg1"/>
                </a:solidFill>
              </a:rPr>
              <a:t>who was negative for CD also had negative IPSS </a:t>
            </a:r>
            <a:r>
              <a:rPr lang="en-US" dirty="0" smtClean="0">
                <a:solidFill>
                  <a:schemeClr val="bg1"/>
                </a:solidFill>
              </a:rPr>
              <a:t>findings.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The specificity was </a:t>
            </a:r>
            <a:r>
              <a:rPr lang="en-US" b="1" dirty="0">
                <a:solidFill>
                  <a:srgbClr val="FFC000"/>
                </a:solidFill>
              </a:rPr>
              <a:t>100%.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Patients </a:t>
            </a:r>
            <a:r>
              <a:rPr lang="en-US" dirty="0">
                <a:solidFill>
                  <a:schemeClr val="bg1"/>
                </a:solidFill>
              </a:rPr>
              <a:t>in the concordant group had a higher frequency of </a:t>
            </a:r>
            <a:r>
              <a:rPr lang="en-US" dirty="0" smtClean="0">
                <a:solidFill>
                  <a:schemeClr val="bg1"/>
                </a:solidFill>
              </a:rPr>
              <a:t>right lateralization </a:t>
            </a:r>
            <a:r>
              <a:rPr lang="en-US" dirty="0">
                <a:solidFill>
                  <a:schemeClr val="bg1"/>
                </a:solidFill>
              </a:rPr>
              <a:t>by surgery.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206" y="4999865"/>
            <a:ext cx="1153244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Conclusions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IPSS with desmopressin is a sensitive approach in the diagnosis of CD and has </a:t>
            </a:r>
            <a:r>
              <a:rPr lang="en-US" dirty="0" smtClean="0">
                <a:solidFill>
                  <a:schemeClr val="bg1"/>
                </a:solidFill>
              </a:rPr>
              <a:t>moderate accuracy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tumor </a:t>
            </a:r>
            <a:r>
              <a:rPr lang="en-US" dirty="0">
                <a:solidFill>
                  <a:schemeClr val="bg1"/>
                </a:solidFill>
              </a:rPr>
              <a:t>lateralization, making it an alternative choice to IPSS with CRH.</a:t>
            </a:r>
          </a:p>
        </p:txBody>
      </p:sp>
    </p:spTree>
    <p:extLst>
      <p:ext uri="{BB962C8B-B14F-4D97-AF65-F5344CB8AC3E}">
        <p14:creationId xmlns:p14="http://schemas.microsoft.com/office/powerpoint/2010/main" val="16163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b="560"/>
          <a:stretch/>
        </p:blipFill>
        <p:spPr>
          <a:xfrm>
            <a:off x="2031172" y="855103"/>
            <a:ext cx="7676326" cy="53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357187"/>
            <a:ext cx="84486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59" y="579549"/>
            <a:ext cx="265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Summary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4861" y="1041214"/>
            <a:ext cx="69159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33CC33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IPSS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33CC33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TSS </a:t>
            </a:r>
            <a:r>
              <a:rPr lang="en-US" b="1" dirty="0" smtClean="0">
                <a:solidFill>
                  <a:schemeClr val="bg1"/>
                </a:solidFill>
              </a:rPr>
              <a:t>&amp; Pre </a:t>
            </a:r>
            <a:r>
              <a:rPr lang="en-US" b="1" dirty="0">
                <a:solidFill>
                  <a:schemeClr val="bg1"/>
                </a:solidFill>
              </a:rPr>
              <a:t>operative </a:t>
            </a:r>
            <a:r>
              <a:rPr lang="en-US" b="1" dirty="0" smtClean="0">
                <a:solidFill>
                  <a:schemeClr val="bg1"/>
                </a:solidFill>
              </a:rPr>
              <a:t>warnings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Medical therapy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Post surgery follow </a:t>
            </a:r>
            <a:r>
              <a:rPr lang="en-US" b="1" dirty="0" smtClean="0">
                <a:solidFill>
                  <a:schemeClr val="bg1"/>
                </a:solidFill>
              </a:rPr>
              <a:t>up : TBS  / Medical therapy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bg1"/>
                </a:solidFill>
              </a:rPr>
              <a:t>Bisphosphonate/Teriparatide / Vit. D and Calcium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CVD risk factors modification 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Testosterone (?)</a:t>
            </a:r>
          </a:p>
        </p:txBody>
      </p:sp>
    </p:spTree>
    <p:extLst>
      <p:ext uri="{BB962C8B-B14F-4D97-AF65-F5344CB8AC3E}">
        <p14:creationId xmlns:p14="http://schemas.microsoft.com/office/powerpoint/2010/main" val="1002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027" y="1120702"/>
            <a:ext cx="106293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Fragility </a:t>
            </a:r>
            <a:r>
              <a:rPr lang="en-US" dirty="0">
                <a:solidFill>
                  <a:schemeClr val="bg1"/>
                </a:solidFill>
              </a:rPr>
              <a:t>fractures may be the first clinical manifestation of </a:t>
            </a:r>
            <a:r>
              <a:rPr lang="en-US" dirty="0" smtClean="0">
                <a:solidFill>
                  <a:schemeClr val="bg1"/>
                </a:solidFill>
              </a:rPr>
              <a:t>Cushing’s syndrome *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Fractures </a:t>
            </a:r>
            <a:r>
              <a:rPr lang="en-US" dirty="0">
                <a:solidFill>
                  <a:schemeClr val="bg1"/>
                </a:solidFill>
              </a:rPr>
              <a:t>involve more frequently the vertebrae and may occur in 30</a:t>
            </a:r>
            <a:r>
              <a:rPr lang="en-US" dirty="0" smtClean="0">
                <a:solidFill>
                  <a:schemeClr val="bg1"/>
                </a:solidFill>
              </a:rPr>
              <a:t>– 50</a:t>
            </a:r>
            <a:r>
              <a:rPr lang="en-US" dirty="0">
                <a:solidFill>
                  <a:schemeClr val="bg1"/>
                </a:solidFill>
              </a:rPr>
              <a:t>% of the patients with endogenous hypercortisolism, in close relationship with </a:t>
            </a:r>
            <a:r>
              <a:rPr lang="en-US" dirty="0" smtClean="0">
                <a:solidFill>
                  <a:schemeClr val="bg1"/>
                </a:solidFill>
              </a:rPr>
              <a:t>the severity </a:t>
            </a:r>
            <a:r>
              <a:rPr lang="en-US" dirty="0">
                <a:solidFill>
                  <a:schemeClr val="bg1"/>
                </a:solidFill>
              </a:rPr>
              <a:t>and/or duration of </a:t>
            </a:r>
            <a:r>
              <a:rPr lang="en-US" dirty="0" smtClean="0">
                <a:solidFill>
                  <a:schemeClr val="bg1"/>
                </a:solidFill>
              </a:rPr>
              <a:t>disease **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 &gt;50% of the cases, spine </a:t>
            </a:r>
            <a:r>
              <a:rPr lang="en-US" dirty="0" smtClean="0">
                <a:solidFill>
                  <a:schemeClr val="bg1"/>
                </a:solidFill>
              </a:rPr>
              <a:t>fractures occur </a:t>
            </a:r>
            <a:r>
              <a:rPr lang="en-US" dirty="0">
                <a:solidFill>
                  <a:schemeClr val="bg1"/>
                </a:solidFill>
              </a:rPr>
              <a:t>without specific clinical symptoms and the radiological and </a:t>
            </a:r>
            <a:r>
              <a:rPr lang="en-US" dirty="0" smtClean="0">
                <a:solidFill>
                  <a:schemeClr val="bg1"/>
                </a:solidFill>
              </a:rPr>
              <a:t>morphometric approach </a:t>
            </a:r>
            <a:r>
              <a:rPr lang="en-US" dirty="0">
                <a:solidFill>
                  <a:schemeClr val="bg1"/>
                </a:solidFill>
              </a:rPr>
              <a:t>has emerged as the method of choice for evaluating the true </a:t>
            </a:r>
            <a:r>
              <a:rPr lang="en-US" dirty="0" smtClean="0">
                <a:solidFill>
                  <a:schemeClr val="bg1"/>
                </a:solidFill>
              </a:rPr>
              <a:t>prevalence and </a:t>
            </a:r>
            <a:r>
              <a:rPr lang="en-US" dirty="0">
                <a:solidFill>
                  <a:schemeClr val="bg1"/>
                </a:solidFill>
              </a:rPr>
              <a:t>incidence of these fractures in clinical </a:t>
            </a:r>
            <a:r>
              <a:rPr lang="en-US" dirty="0" smtClean="0">
                <a:solidFill>
                  <a:schemeClr val="bg1"/>
                </a:solidFill>
              </a:rPr>
              <a:t>practice ***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prevalence of fractures and osteoporosis </a:t>
            </a:r>
            <a:r>
              <a:rPr lang="en-US" dirty="0" smtClean="0">
                <a:solidFill>
                  <a:schemeClr val="bg1"/>
                </a:solidFill>
              </a:rPr>
              <a:t>has </a:t>
            </a:r>
            <a:r>
              <a:rPr lang="en-US" dirty="0">
                <a:solidFill>
                  <a:schemeClr val="bg1"/>
                </a:solidFill>
              </a:rPr>
              <a:t>been reported to be 15–50 and 38–50 % respectively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may be a presenting feature of CD.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prevalence of vertebral and rib fractures is significantly higher in men compared to </a:t>
            </a:r>
            <a:r>
              <a:rPr lang="en-US" dirty="0" smtClean="0">
                <a:solidFill>
                  <a:schemeClr val="bg1"/>
                </a:solidFill>
              </a:rPr>
              <a:t>women.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602" y="5070029"/>
            <a:ext cx="10796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33CC33"/>
                </a:solidFill>
              </a:rPr>
              <a:t>* </a:t>
            </a:r>
            <a:r>
              <a:rPr lang="en-US" sz="1200" dirty="0" err="1" smtClean="0">
                <a:solidFill>
                  <a:srgbClr val="33CC33"/>
                </a:solidFill>
              </a:rPr>
              <a:t>Vestergaard</a:t>
            </a:r>
            <a:r>
              <a:rPr lang="en-US" sz="1200" dirty="0" smtClean="0">
                <a:solidFill>
                  <a:srgbClr val="33CC33"/>
                </a:solidFill>
              </a:rPr>
              <a:t> </a:t>
            </a:r>
            <a:r>
              <a:rPr lang="en-US" sz="1200" dirty="0">
                <a:solidFill>
                  <a:srgbClr val="33CC33"/>
                </a:solidFill>
              </a:rPr>
              <a:t>P, </a:t>
            </a:r>
            <a:r>
              <a:rPr lang="en-US" sz="1200" dirty="0" err="1">
                <a:solidFill>
                  <a:srgbClr val="33CC33"/>
                </a:solidFill>
              </a:rPr>
              <a:t>Lindholm</a:t>
            </a:r>
            <a:r>
              <a:rPr lang="en-US" sz="1200" dirty="0">
                <a:solidFill>
                  <a:srgbClr val="33CC33"/>
                </a:solidFill>
              </a:rPr>
              <a:t> J, </a:t>
            </a:r>
            <a:r>
              <a:rPr lang="en-US" sz="1200" dirty="0" smtClean="0">
                <a:solidFill>
                  <a:srgbClr val="33CC33"/>
                </a:solidFill>
              </a:rPr>
              <a:t>Jorgensen </a:t>
            </a:r>
            <a:r>
              <a:rPr lang="en-US" sz="1200" dirty="0">
                <a:solidFill>
                  <a:srgbClr val="33CC33"/>
                </a:solidFill>
              </a:rPr>
              <a:t>JO, Hagen C</a:t>
            </a:r>
            <a:r>
              <a:rPr lang="en-US" sz="1200" dirty="0" smtClean="0">
                <a:solidFill>
                  <a:srgbClr val="33CC33"/>
                </a:solidFill>
              </a:rPr>
              <a:t>, </a:t>
            </a:r>
            <a:r>
              <a:rPr lang="en-US" sz="1200" dirty="0" err="1" smtClean="0">
                <a:solidFill>
                  <a:srgbClr val="33CC33"/>
                </a:solidFill>
              </a:rPr>
              <a:t>Hoeck</a:t>
            </a:r>
            <a:r>
              <a:rPr lang="en-US" sz="1200" dirty="0" smtClean="0">
                <a:solidFill>
                  <a:srgbClr val="33CC33"/>
                </a:solidFill>
              </a:rPr>
              <a:t> </a:t>
            </a:r>
            <a:r>
              <a:rPr lang="en-US" sz="1200" dirty="0">
                <a:solidFill>
                  <a:srgbClr val="33CC33"/>
                </a:solidFill>
              </a:rPr>
              <a:t>HC, </a:t>
            </a:r>
            <a:r>
              <a:rPr lang="en-US" sz="1200" dirty="0" err="1">
                <a:solidFill>
                  <a:srgbClr val="33CC33"/>
                </a:solidFill>
              </a:rPr>
              <a:t>Laurberg</a:t>
            </a:r>
            <a:r>
              <a:rPr lang="en-US" sz="1200" dirty="0">
                <a:solidFill>
                  <a:srgbClr val="33CC33"/>
                </a:solidFill>
              </a:rPr>
              <a:t> P, </a:t>
            </a:r>
            <a:r>
              <a:rPr lang="en-US" sz="1200" dirty="0" err="1">
                <a:solidFill>
                  <a:srgbClr val="33CC33"/>
                </a:solidFill>
              </a:rPr>
              <a:t>Rejnmark</a:t>
            </a:r>
            <a:r>
              <a:rPr lang="en-US" sz="1200" dirty="0">
                <a:solidFill>
                  <a:srgbClr val="33CC33"/>
                </a:solidFill>
              </a:rPr>
              <a:t> L, </a:t>
            </a:r>
            <a:r>
              <a:rPr lang="en-US" sz="1200" dirty="0" err="1">
                <a:solidFill>
                  <a:srgbClr val="33CC33"/>
                </a:solidFill>
              </a:rPr>
              <a:t>Brixen</a:t>
            </a:r>
            <a:r>
              <a:rPr lang="en-US" sz="1200" dirty="0">
                <a:solidFill>
                  <a:srgbClr val="33CC33"/>
                </a:solidFill>
              </a:rPr>
              <a:t> K, </a:t>
            </a:r>
            <a:r>
              <a:rPr lang="en-US" sz="1200" dirty="0" err="1" smtClean="0">
                <a:solidFill>
                  <a:srgbClr val="33CC33"/>
                </a:solidFill>
              </a:rPr>
              <a:t>Kristensen</a:t>
            </a:r>
            <a:r>
              <a:rPr lang="en-US" sz="1200" dirty="0" smtClean="0">
                <a:solidFill>
                  <a:srgbClr val="33CC33"/>
                </a:solidFill>
              </a:rPr>
              <a:t> L, </a:t>
            </a:r>
            <a:r>
              <a:rPr lang="en-US" sz="1200" dirty="0" err="1">
                <a:solidFill>
                  <a:srgbClr val="33CC33"/>
                </a:solidFill>
              </a:rPr>
              <a:t>Feldt</a:t>
            </a:r>
            <a:r>
              <a:rPr lang="en-US" sz="1200" dirty="0">
                <a:solidFill>
                  <a:srgbClr val="33CC33"/>
                </a:solidFill>
              </a:rPr>
              <a:t>-Rasmussen U, </a:t>
            </a:r>
            <a:r>
              <a:rPr lang="en-US" sz="1200" dirty="0" err="1">
                <a:solidFill>
                  <a:srgbClr val="33CC33"/>
                </a:solidFill>
              </a:rPr>
              <a:t>Mosekilde</a:t>
            </a:r>
            <a:r>
              <a:rPr lang="en-US" sz="1200" dirty="0">
                <a:solidFill>
                  <a:srgbClr val="33CC33"/>
                </a:solidFill>
              </a:rPr>
              <a:t> L: </a:t>
            </a:r>
            <a:r>
              <a:rPr lang="en-US" sz="1200" dirty="0" smtClean="0">
                <a:solidFill>
                  <a:srgbClr val="33CC33"/>
                </a:solidFill>
              </a:rPr>
              <a:t>Increased risk </a:t>
            </a:r>
            <a:r>
              <a:rPr lang="en-US" sz="1200" dirty="0">
                <a:solidFill>
                  <a:srgbClr val="33CC33"/>
                </a:solidFill>
              </a:rPr>
              <a:t>of osteoporotic fractures in patients </a:t>
            </a:r>
            <a:r>
              <a:rPr lang="en-US" sz="1200" dirty="0" smtClean="0">
                <a:solidFill>
                  <a:srgbClr val="33CC33"/>
                </a:solidFill>
              </a:rPr>
              <a:t>with Cushing’s </a:t>
            </a:r>
            <a:r>
              <a:rPr lang="en-US" sz="1200" dirty="0">
                <a:solidFill>
                  <a:srgbClr val="33CC33"/>
                </a:solidFill>
              </a:rPr>
              <a:t>syndrome. </a:t>
            </a:r>
            <a:r>
              <a:rPr lang="en-US" sz="1200" dirty="0" err="1">
                <a:solidFill>
                  <a:srgbClr val="33CC33"/>
                </a:solidFill>
              </a:rPr>
              <a:t>Eur</a:t>
            </a:r>
            <a:r>
              <a:rPr lang="en-US" sz="1200" dirty="0">
                <a:solidFill>
                  <a:srgbClr val="33CC33"/>
                </a:solidFill>
              </a:rPr>
              <a:t> J </a:t>
            </a:r>
            <a:r>
              <a:rPr lang="en-US" sz="1200" dirty="0" err="1">
                <a:solidFill>
                  <a:srgbClr val="33CC33"/>
                </a:solidFill>
              </a:rPr>
              <a:t>Endocrinol</a:t>
            </a:r>
            <a:r>
              <a:rPr lang="en-US" sz="1200" dirty="0">
                <a:solidFill>
                  <a:srgbClr val="33CC33"/>
                </a:solidFill>
              </a:rPr>
              <a:t> 2002; 146: 51</a:t>
            </a:r>
            <a:r>
              <a:rPr lang="en-US" sz="1200" dirty="0" smtClean="0">
                <a:solidFill>
                  <a:srgbClr val="33CC33"/>
                </a:solidFill>
              </a:rPr>
              <a:t>– 56</a:t>
            </a:r>
            <a:r>
              <a:rPr lang="en-US" sz="1200" dirty="0">
                <a:solidFill>
                  <a:srgbClr val="33CC33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602" y="5643139"/>
            <a:ext cx="10655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33CC33"/>
                </a:solidFill>
              </a:rPr>
              <a:t>** </a:t>
            </a:r>
            <a:r>
              <a:rPr lang="en-US" sz="1200" dirty="0" err="1" smtClean="0">
                <a:solidFill>
                  <a:srgbClr val="33CC33"/>
                </a:solidFill>
              </a:rPr>
              <a:t>Trementino</a:t>
            </a:r>
            <a:r>
              <a:rPr lang="en-US" sz="1200" dirty="0" smtClean="0">
                <a:solidFill>
                  <a:srgbClr val="33CC33"/>
                </a:solidFill>
              </a:rPr>
              <a:t> </a:t>
            </a:r>
            <a:r>
              <a:rPr lang="en-US" sz="1200" dirty="0">
                <a:solidFill>
                  <a:srgbClr val="33CC33"/>
                </a:solidFill>
              </a:rPr>
              <a:t>L, </a:t>
            </a:r>
            <a:r>
              <a:rPr lang="en-US" sz="1200" dirty="0" err="1">
                <a:solidFill>
                  <a:srgbClr val="33CC33"/>
                </a:solidFill>
              </a:rPr>
              <a:t>Appolloni</a:t>
            </a:r>
            <a:r>
              <a:rPr lang="en-US" sz="1200" dirty="0">
                <a:solidFill>
                  <a:srgbClr val="33CC33"/>
                </a:solidFill>
              </a:rPr>
              <a:t> G, </a:t>
            </a:r>
            <a:r>
              <a:rPr lang="en-US" sz="1200" dirty="0" err="1">
                <a:solidFill>
                  <a:srgbClr val="33CC33"/>
                </a:solidFill>
              </a:rPr>
              <a:t>Ceccoli</a:t>
            </a:r>
            <a:r>
              <a:rPr lang="en-US" sz="1200" dirty="0">
                <a:solidFill>
                  <a:srgbClr val="33CC33"/>
                </a:solidFill>
              </a:rPr>
              <a:t> L, </a:t>
            </a:r>
            <a:r>
              <a:rPr lang="en-US" sz="1200" dirty="0" err="1">
                <a:solidFill>
                  <a:srgbClr val="33CC33"/>
                </a:solidFill>
              </a:rPr>
              <a:t>Marcelli</a:t>
            </a:r>
            <a:r>
              <a:rPr lang="en-US" sz="1200" dirty="0">
                <a:solidFill>
                  <a:srgbClr val="33CC33"/>
                </a:solidFill>
              </a:rPr>
              <a:t> G</a:t>
            </a:r>
            <a:r>
              <a:rPr lang="en-US" sz="1200" dirty="0" smtClean="0">
                <a:solidFill>
                  <a:srgbClr val="33CC33"/>
                </a:solidFill>
              </a:rPr>
              <a:t>, </a:t>
            </a:r>
            <a:r>
              <a:rPr lang="en-US" sz="1200" dirty="0" err="1" smtClean="0">
                <a:solidFill>
                  <a:srgbClr val="33CC33"/>
                </a:solidFill>
              </a:rPr>
              <a:t>Concettoni</a:t>
            </a:r>
            <a:r>
              <a:rPr lang="en-US" sz="1200" dirty="0" smtClean="0">
                <a:solidFill>
                  <a:srgbClr val="33CC33"/>
                </a:solidFill>
              </a:rPr>
              <a:t> </a:t>
            </a:r>
            <a:r>
              <a:rPr lang="en-US" sz="1200" dirty="0">
                <a:solidFill>
                  <a:srgbClr val="33CC33"/>
                </a:solidFill>
              </a:rPr>
              <a:t>C, </a:t>
            </a:r>
            <a:r>
              <a:rPr lang="en-US" sz="1200" dirty="0" err="1">
                <a:solidFill>
                  <a:srgbClr val="33CC33"/>
                </a:solidFill>
              </a:rPr>
              <a:t>Boscaro</a:t>
            </a:r>
            <a:r>
              <a:rPr lang="en-US" sz="1200" dirty="0">
                <a:solidFill>
                  <a:srgbClr val="33CC33"/>
                </a:solidFill>
              </a:rPr>
              <a:t> M, </a:t>
            </a:r>
            <a:r>
              <a:rPr lang="en-US" sz="1200" dirty="0" err="1">
                <a:solidFill>
                  <a:srgbClr val="33CC33"/>
                </a:solidFill>
              </a:rPr>
              <a:t>Arnaldi</a:t>
            </a:r>
            <a:r>
              <a:rPr lang="en-US" sz="1200" dirty="0">
                <a:solidFill>
                  <a:srgbClr val="33CC33"/>
                </a:solidFill>
              </a:rPr>
              <a:t> G: Bone </a:t>
            </a:r>
            <a:r>
              <a:rPr lang="en-US" sz="1200" dirty="0" smtClean="0">
                <a:solidFill>
                  <a:srgbClr val="33CC33"/>
                </a:solidFill>
              </a:rPr>
              <a:t>complications in </a:t>
            </a:r>
            <a:r>
              <a:rPr lang="en-US" sz="1200" dirty="0">
                <a:solidFill>
                  <a:srgbClr val="33CC33"/>
                </a:solidFill>
              </a:rPr>
              <a:t>patients with Cushing’s syndrome: </a:t>
            </a:r>
            <a:r>
              <a:rPr lang="en-US" sz="1200" dirty="0" smtClean="0">
                <a:solidFill>
                  <a:srgbClr val="33CC33"/>
                </a:solidFill>
              </a:rPr>
              <a:t>looking for </a:t>
            </a:r>
            <a:r>
              <a:rPr lang="en-US" sz="1200" dirty="0">
                <a:solidFill>
                  <a:srgbClr val="33CC33"/>
                </a:solidFill>
              </a:rPr>
              <a:t>clinical, biochemical, and genetic determinants</a:t>
            </a:r>
            <a:r>
              <a:rPr lang="en-US" sz="1200" dirty="0" smtClean="0">
                <a:solidFill>
                  <a:srgbClr val="33CC33"/>
                </a:solidFill>
              </a:rPr>
              <a:t>. </a:t>
            </a:r>
            <a:r>
              <a:rPr lang="en-US" sz="1200" dirty="0" err="1" smtClean="0">
                <a:solidFill>
                  <a:srgbClr val="33CC33"/>
                </a:solidFill>
              </a:rPr>
              <a:t>Osteoporos</a:t>
            </a:r>
            <a:r>
              <a:rPr lang="en-US" sz="1200" dirty="0" smtClean="0">
                <a:solidFill>
                  <a:srgbClr val="33CC33"/>
                </a:solidFill>
              </a:rPr>
              <a:t> </a:t>
            </a:r>
            <a:r>
              <a:rPr lang="en-US" sz="1200" dirty="0" err="1">
                <a:solidFill>
                  <a:srgbClr val="33CC33"/>
                </a:solidFill>
              </a:rPr>
              <a:t>Int</a:t>
            </a:r>
            <a:r>
              <a:rPr lang="en-US" sz="1200" dirty="0">
                <a:solidFill>
                  <a:srgbClr val="33CC33"/>
                </a:solidFill>
              </a:rPr>
              <a:t> 2014; 25: 913–921.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6880" y="490616"/>
            <a:ext cx="673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Skeletal Fragility in </a:t>
            </a:r>
            <a:r>
              <a:rPr lang="it-IT" sz="2400" b="1" dirty="0" smtClean="0">
                <a:solidFill>
                  <a:srgbClr val="FFFF00"/>
                </a:solidFill>
              </a:rPr>
              <a:t>Endogenous Hypercortisolism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602" y="6216249"/>
            <a:ext cx="10341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33CC33"/>
                </a:solidFill>
              </a:rPr>
              <a:t>*** </a:t>
            </a:r>
            <a:r>
              <a:rPr lang="en-US" sz="1200" dirty="0" err="1" smtClean="0">
                <a:solidFill>
                  <a:srgbClr val="33CC33"/>
                </a:solidFill>
              </a:rPr>
              <a:t>Angeli</a:t>
            </a:r>
            <a:r>
              <a:rPr lang="en-US" sz="1200" dirty="0" smtClean="0">
                <a:solidFill>
                  <a:srgbClr val="33CC33"/>
                </a:solidFill>
              </a:rPr>
              <a:t> </a:t>
            </a:r>
            <a:r>
              <a:rPr lang="en-US" sz="1200" dirty="0">
                <a:solidFill>
                  <a:srgbClr val="33CC33"/>
                </a:solidFill>
              </a:rPr>
              <a:t>A, </a:t>
            </a:r>
            <a:r>
              <a:rPr lang="en-US" sz="1200" dirty="0" err="1">
                <a:solidFill>
                  <a:srgbClr val="33CC33"/>
                </a:solidFill>
              </a:rPr>
              <a:t>Guglielmi</a:t>
            </a:r>
            <a:r>
              <a:rPr lang="en-US" sz="1200" dirty="0">
                <a:solidFill>
                  <a:srgbClr val="33CC33"/>
                </a:solidFill>
              </a:rPr>
              <a:t> G, </a:t>
            </a:r>
            <a:r>
              <a:rPr lang="en-US" sz="1200" dirty="0" err="1">
                <a:solidFill>
                  <a:srgbClr val="33CC33"/>
                </a:solidFill>
              </a:rPr>
              <a:t>Dovio</a:t>
            </a:r>
            <a:r>
              <a:rPr lang="en-US" sz="1200" dirty="0">
                <a:solidFill>
                  <a:srgbClr val="33CC33"/>
                </a:solidFill>
              </a:rPr>
              <a:t> A, </a:t>
            </a:r>
            <a:r>
              <a:rPr lang="en-US" sz="1200" dirty="0" err="1">
                <a:solidFill>
                  <a:srgbClr val="33CC33"/>
                </a:solidFill>
              </a:rPr>
              <a:t>Capelli</a:t>
            </a:r>
            <a:r>
              <a:rPr lang="en-US" sz="1200" dirty="0">
                <a:solidFill>
                  <a:srgbClr val="33CC33"/>
                </a:solidFill>
              </a:rPr>
              <a:t> G, de </a:t>
            </a:r>
            <a:r>
              <a:rPr lang="en-US" sz="1200" dirty="0" err="1">
                <a:solidFill>
                  <a:srgbClr val="33CC33"/>
                </a:solidFill>
              </a:rPr>
              <a:t>Feo</a:t>
            </a:r>
            <a:r>
              <a:rPr lang="en-US" sz="1200" dirty="0">
                <a:solidFill>
                  <a:srgbClr val="33CC33"/>
                </a:solidFill>
              </a:rPr>
              <a:t> D</a:t>
            </a:r>
            <a:r>
              <a:rPr lang="en-US" sz="1200" dirty="0" smtClean="0">
                <a:solidFill>
                  <a:srgbClr val="33CC33"/>
                </a:solidFill>
              </a:rPr>
              <a:t>, </a:t>
            </a:r>
            <a:r>
              <a:rPr lang="en-US" sz="1200" dirty="0" err="1" smtClean="0">
                <a:solidFill>
                  <a:srgbClr val="33CC33"/>
                </a:solidFill>
              </a:rPr>
              <a:t>Giannini</a:t>
            </a:r>
            <a:r>
              <a:rPr lang="en-US" sz="1200" dirty="0" smtClean="0">
                <a:solidFill>
                  <a:srgbClr val="33CC33"/>
                </a:solidFill>
              </a:rPr>
              <a:t> </a:t>
            </a:r>
            <a:r>
              <a:rPr lang="en-US" sz="1200" dirty="0">
                <a:solidFill>
                  <a:srgbClr val="33CC33"/>
                </a:solidFill>
              </a:rPr>
              <a:t>S, </a:t>
            </a:r>
            <a:r>
              <a:rPr lang="en-US" sz="1200" dirty="0" err="1">
                <a:solidFill>
                  <a:srgbClr val="33CC33"/>
                </a:solidFill>
              </a:rPr>
              <a:t>Giorgino</a:t>
            </a:r>
            <a:r>
              <a:rPr lang="en-US" sz="1200" dirty="0">
                <a:solidFill>
                  <a:srgbClr val="33CC33"/>
                </a:solidFill>
              </a:rPr>
              <a:t> </a:t>
            </a:r>
            <a:r>
              <a:rPr lang="en-US" sz="1200" dirty="0" err="1">
                <a:solidFill>
                  <a:srgbClr val="33CC33"/>
                </a:solidFill>
              </a:rPr>
              <a:t>R,Moro</a:t>
            </a:r>
            <a:r>
              <a:rPr lang="en-US" sz="1200" dirty="0">
                <a:solidFill>
                  <a:srgbClr val="33CC33"/>
                </a:solidFill>
              </a:rPr>
              <a:t> L, </a:t>
            </a:r>
            <a:r>
              <a:rPr lang="en-US" sz="1200" dirty="0" err="1">
                <a:solidFill>
                  <a:srgbClr val="33CC33"/>
                </a:solidFill>
              </a:rPr>
              <a:t>Giustina</a:t>
            </a:r>
            <a:r>
              <a:rPr lang="en-US" sz="1200" dirty="0">
                <a:solidFill>
                  <a:srgbClr val="33CC33"/>
                </a:solidFill>
              </a:rPr>
              <a:t> A: </a:t>
            </a:r>
            <a:r>
              <a:rPr lang="en-US" sz="1200" dirty="0" smtClean="0">
                <a:solidFill>
                  <a:srgbClr val="33CC33"/>
                </a:solidFill>
              </a:rPr>
              <a:t>High prevalence </a:t>
            </a:r>
            <a:r>
              <a:rPr lang="en-US" sz="1200" dirty="0">
                <a:solidFill>
                  <a:srgbClr val="33CC33"/>
                </a:solidFill>
              </a:rPr>
              <a:t>of asymptomatic vertebral fractures </a:t>
            </a:r>
            <a:r>
              <a:rPr lang="en-US" sz="1200" dirty="0" smtClean="0">
                <a:solidFill>
                  <a:srgbClr val="33CC33"/>
                </a:solidFill>
              </a:rPr>
              <a:t>in post-menopausal </a:t>
            </a:r>
            <a:r>
              <a:rPr lang="en-US" sz="1200" dirty="0">
                <a:solidFill>
                  <a:srgbClr val="33CC33"/>
                </a:solidFill>
              </a:rPr>
              <a:t>women receiving chronic </a:t>
            </a:r>
            <a:r>
              <a:rPr lang="en-US" sz="1200" dirty="0" smtClean="0">
                <a:solidFill>
                  <a:srgbClr val="33CC33"/>
                </a:solidFill>
              </a:rPr>
              <a:t>glucocorticoid therapy</a:t>
            </a:r>
            <a:r>
              <a:rPr lang="en-US" sz="1200" dirty="0">
                <a:solidFill>
                  <a:srgbClr val="33CC33"/>
                </a:solidFill>
              </a:rPr>
              <a:t>: a cross-sectional outpatient study</a:t>
            </a:r>
            <a:r>
              <a:rPr lang="en-US" sz="1200" dirty="0" smtClean="0">
                <a:solidFill>
                  <a:srgbClr val="33CC33"/>
                </a:solidFill>
              </a:rPr>
              <a:t>. Bone </a:t>
            </a:r>
            <a:r>
              <a:rPr lang="en-US" sz="1200" dirty="0">
                <a:solidFill>
                  <a:srgbClr val="33CC33"/>
                </a:solidFill>
              </a:rPr>
              <a:t>2006; 39: 253–259.</a:t>
            </a:r>
          </a:p>
        </p:txBody>
      </p:sp>
    </p:spTree>
    <p:extLst>
      <p:ext uri="{BB962C8B-B14F-4D97-AF65-F5344CB8AC3E}">
        <p14:creationId xmlns:p14="http://schemas.microsoft.com/office/powerpoint/2010/main" val="3563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69395" y="230678"/>
            <a:ext cx="8542986" cy="1415772"/>
            <a:chOff x="1169395" y="230678"/>
            <a:chExt cx="8542986" cy="1415772"/>
          </a:xfrm>
        </p:grpSpPr>
        <p:sp>
          <p:nvSpPr>
            <p:cNvPr id="2" name="Rectangle 1"/>
            <p:cNvSpPr/>
            <p:nvPr/>
          </p:nvSpPr>
          <p:spPr>
            <a:xfrm>
              <a:off x="1169395" y="230678"/>
              <a:ext cx="37287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European Journal of Endocrinology (2011)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69395" y="569232"/>
              <a:ext cx="854298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</a:rPr>
                <a:t>The European Registry on Cushing’s syndrome: </a:t>
              </a:r>
              <a:r>
                <a:rPr lang="en-US" sz="2400" b="1" dirty="0" smtClean="0">
                  <a:solidFill>
                    <a:srgbClr val="FFFF00"/>
                  </a:solidFill>
                </a:rPr>
                <a:t>2-year experience</a:t>
              </a:r>
              <a:r>
                <a:rPr lang="en-US" sz="2400" b="1" dirty="0">
                  <a:solidFill>
                    <a:srgbClr val="FFFF00"/>
                  </a:solidFill>
                </a:rPr>
                <a:t>. Baseline demographic and clinical characteristics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Elena </a:t>
              </a:r>
              <a:r>
                <a:rPr lang="en-US" sz="1400" dirty="0" err="1">
                  <a:solidFill>
                    <a:schemeClr val="bg1"/>
                  </a:solidFill>
                </a:rPr>
                <a:t>Valassi</a:t>
              </a:r>
              <a:r>
                <a:rPr lang="en-US" sz="1400" dirty="0">
                  <a:solidFill>
                    <a:schemeClr val="bg1"/>
                  </a:solidFill>
                </a:rPr>
                <a:t>, Alicia Santos, Maria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Yaneva</a:t>
              </a:r>
              <a:r>
                <a:rPr lang="en-US" sz="1400" dirty="0" smtClean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Miklo´s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To´th</a:t>
              </a:r>
              <a:r>
                <a:rPr lang="en-US" sz="1400" dirty="0" smtClean="0">
                  <a:solidFill>
                    <a:schemeClr val="bg1"/>
                  </a:solidFill>
                </a:rPr>
                <a:t>, </a:t>
              </a:r>
              <a:r>
                <a:rPr lang="en-US" sz="1400" dirty="0">
                  <a:solidFill>
                    <a:schemeClr val="bg1"/>
                  </a:solidFill>
                </a:rPr>
                <a:t>Christian J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Strasburger</a:t>
              </a:r>
              <a:r>
                <a:rPr lang="en-US" sz="1400" dirty="0" smtClean="0">
                  <a:solidFill>
                    <a:schemeClr val="bg1"/>
                  </a:solidFill>
                </a:rPr>
                <a:t>, </a:t>
              </a:r>
              <a:r>
                <a:rPr lang="en-US" sz="1400" dirty="0">
                  <a:solidFill>
                    <a:schemeClr val="bg1"/>
                  </a:solidFill>
                </a:rPr>
                <a:t>Philippe </a:t>
              </a:r>
              <a:r>
                <a:rPr lang="en-US" sz="1400" dirty="0" smtClean="0">
                  <a:solidFill>
                    <a:schemeClr val="bg1"/>
                  </a:solidFill>
                </a:rPr>
                <a:t>Chanson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708" y="3510418"/>
            <a:ext cx="10783909" cy="3053179"/>
            <a:chOff x="877708" y="3510418"/>
            <a:chExt cx="10783909" cy="30531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708" y="3848972"/>
              <a:ext cx="10410825" cy="2714625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877708" y="3510418"/>
              <a:ext cx="1078390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FFC000"/>
                  </a:solidFill>
                </a:rPr>
                <a:t>General characteristics of the overall population of patients with Cushing’s syndrome and of each </a:t>
              </a:r>
              <a:r>
                <a:rPr lang="en-US" sz="1600" dirty="0" err="1">
                  <a:solidFill>
                    <a:srgbClr val="FFC000"/>
                  </a:solidFill>
                </a:rPr>
                <a:t>aetiologic</a:t>
              </a:r>
              <a:r>
                <a:rPr lang="en-US" sz="1600" dirty="0">
                  <a:solidFill>
                    <a:srgbClr val="FFC000"/>
                  </a:solidFill>
                </a:rPr>
                <a:t> group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6345" y="4713668"/>
              <a:ext cx="10223881" cy="386366"/>
            </a:xfrm>
            <a:prstGeom prst="roundRect">
              <a:avLst/>
            </a:prstGeom>
            <a:solidFill>
              <a:srgbClr val="0070C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70456" y="2357431"/>
            <a:ext cx="11153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Baseline data on </a:t>
            </a:r>
            <a:r>
              <a:rPr lang="en-US" b="1" dirty="0">
                <a:solidFill>
                  <a:srgbClr val="FFC000"/>
                </a:solidFill>
              </a:rPr>
              <a:t>481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CS patients (</a:t>
            </a:r>
            <a:r>
              <a:rPr lang="en-US" b="1" dirty="0">
                <a:solidFill>
                  <a:srgbClr val="FFC000"/>
                </a:solidFill>
              </a:rPr>
              <a:t>390 females, 91 </a:t>
            </a:r>
            <a:r>
              <a:rPr lang="en-US" b="1" dirty="0" smtClean="0">
                <a:solidFill>
                  <a:srgbClr val="FFC000"/>
                </a:solidFill>
              </a:rPr>
              <a:t>males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collected from 36 </a:t>
            </a:r>
            <a:r>
              <a:rPr lang="en-US" dirty="0" smtClean="0">
                <a:solidFill>
                  <a:schemeClr val="bg1"/>
                </a:solidFill>
              </a:rPr>
              <a:t>centers </a:t>
            </a:r>
            <a:r>
              <a:rPr lang="en-US" dirty="0">
                <a:solidFill>
                  <a:schemeClr val="bg1"/>
                </a:solidFill>
              </a:rPr>
              <a:t>in 23 countries, including new patients from 2008 </a:t>
            </a:r>
            <a:r>
              <a:rPr lang="en-US" dirty="0" smtClean="0">
                <a:solidFill>
                  <a:schemeClr val="bg1"/>
                </a:solidFill>
              </a:rPr>
              <a:t>and retrospective </a:t>
            </a:r>
            <a:r>
              <a:rPr lang="en-US" dirty="0">
                <a:solidFill>
                  <a:schemeClr val="bg1"/>
                </a:solidFill>
              </a:rPr>
              <a:t>cases since </a:t>
            </a:r>
            <a:r>
              <a:rPr lang="en-US" dirty="0" smtClean="0">
                <a:solidFill>
                  <a:schemeClr val="bg1"/>
                </a:solidFill>
              </a:rPr>
              <a:t>2000.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2" y="150448"/>
            <a:ext cx="5001032" cy="83292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39609" y="2020305"/>
            <a:ext cx="10487025" cy="4105275"/>
            <a:chOff x="826730" y="2483945"/>
            <a:chExt cx="10487025" cy="4105275"/>
          </a:xfrm>
        </p:grpSpPr>
        <p:grpSp>
          <p:nvGrpSpPr>
            <p:cNvPr id="10" name="Group 9"/>
            <p:cNvGrpSpPr/>
            <p:nvPr/>
          </p:nvGrpSpPr>
          <p:grpSpPr>
            <a:xfrm>
              <a:off x="826730" y="2483945"/>
              <a:ext cx="10487025" cy="4105275"/>
              <a:chOff x="826730" y="2483945"/>
              <a:chExt cx="10487025" cy="410527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730" y="2483945"/>
                <a:ext cx="10487025" cy="4105275"/>
              </a:xfrm>
              <a:prstGeom prst="rect">
                <a:avLst/>
              </a:prstGeom>
              <a:ln w="38100">
                <a:solidFill>
                  <a:srgbClr val="FFC000"/>
                </a:solidFill>
              </a:ln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6748530" y="4279005"/>
                <a:ext cx="965916" cy="1593761"/>
                <a:chOff x="6748530" y="4279005"/>
                <a:chExt cx="965916" cy="1593761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6748530" y="5615189"/>
                  <a:ext cx="965916" cy="257577"/>
                </a:xfrm>
                <a:prstGeom prst="roundRect">
                  <a:avLst/>
                </a:prstGeom>
                <a:solidFill>
                  <a:srgbClr val="FF00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6748530" y="4279005"/>
                  <a:ext cx="965916" cy="257577"/>
                </a:xfrm>
                <a:prstGeom prst="roundRect">
                  <a:avLst/>
                </a:prstGeom>
                <a:solidFill>
                  <a:srgbClr val="FF00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1" name="Rounded Rectangle 10"/>
            <p:cNvSpPr/>
            <p:nvPr/>
          </p:nvSpPr>
          <p:spPr>
            <a:xfrm>
              <a:off x="891125" y="5615188"/>
              <a:ext cx="965916" cy="257577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84686" y="4279004"/>
              <a:ext cx="965916" cy="257577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748530" y="3330732"/>
              <a:ext cx="965916" cy="257577"/>
            </a:xfrm>
            <a:prstGeom prst="roundRect">
              <a:avLst/>
            </a:prstGeom>
            <a:solidFill>
              <a:srgbClr val="003258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19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2252</Words>
  <Application>Microsoft Office PowerPoint</Application>
  <PresentationFormat>Widescreen</PresentationFormat>
  <Paragraphs>279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</dc:creator>
  <cp:lastModifiedBy>maid</cp:lastModifiedBy>
  <cp:revision>126</cp:revision>
  <dcterms:created xsi:type="dcterms:W3CDTF">2018-01-27T16:35:59Z</dcterms:created>
  <dcterms:modified xsi:type="dcterms:W3CDTF">2018-01-29T03:20:27Z</dcterms:modified>
</cp:coreProperties>
</file>